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20"/>
  </p:notesMasterIdLst>
  <p:sldIdLst>
    <p:sldId id="270" r:id="rId3"/>
    <p:sldId id="293" r:id="rId4"/>
    <p:sldId id="294" r:id="rId5"/>
    <p:sldId id="287" r:id="rId6"/>
    <p:sldId id="288" r:id="rId7"/>
    <p:sldId id="275" r:id="rId8"/>
    <p:sldId id="285" r:id="rId9"/>
    <p:sldId id="290" r:id="rId10"/>
    <p:sldId id="279" r:id="rId11"/>
    <p:sldId id="280" r:id="rId12"/>
    <p:sldId id="286" r:id="rId13"/>
    <p:sldId id="282" r:id="rId14"/>
    <p:sldId id="291" r:id="rId15"/>
    <p:sldId id="272" r:id="rId16"/>
    <p:sldId id="281" r:id="rId17"/>
    <p:sldId id="292" r:id="rId18"/>
    <p:sldId id="26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0E0"/>
    <a:srgbClr val="EDF2F6"/>
    <a:srgbClr val="DBE5ED"/>
    <a:srgbClr val="3AAEC7"/>
    <a:srgbClr val="239BBD"/>
    <a:srgbClr val="7FB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8" autoAdjust="0"/>
    <p:restoredTop sz="90270" autoAdjust="0"/>
  </p:normalViewPr>
  <p:slideViewPr>
    <p:cSldViewPr snapToGrid="0" snapToObjects="1">
      <p:cViewPr varScale="1">
        <p:scale>
          <a:sx n="79" d="100"/>
          <a:sy n="79" d="100"/>
        </p:scale>
        <p:origin x="149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6B412-0B2B-4171-9C6B-A35543122518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B291D-5E35-4BBC-BD9E-9911F7E8A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1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066575" y="866899"/>
            <a:ext cx="1010851" cy="1015906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2481943"/>
            <a:ext cx="9144000" cy="1888176"/>
          </a:xfrm>
          <a:prstGeom prst="rect">
            <a:avLst/>
          </a:prstGeom>
          <a:solidFill>
            <a:srgbClr val="01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0" y="2481943"/>
            <a:ext cx="9144000" cy="1888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192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39BA-2B3F-F442-BECE-1E3CB9E129A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A38E-011B-3148-8F06-3C8667C8FC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19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39BA-2B3F-F442-BECE-1E3CB9E129A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A38E-011B-3148-8F06-3C8667C8FC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007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39BA-2B3F-F442-BECE-1E3CB9E129A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A38E-011B-3148-8F06-3C8667C8FC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615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597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15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24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52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011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876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76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801917"/>
            <a:ext cx="9144000" cy="1248228"/>
          </a:xfrm>
          <a:prstGeom prst="rect">
            <a:avLst/>
          </a:prstGeom>
          <a:solidFill>
            <a:srgbClr val="019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0" y="2481943"/>
            <a:ext cx="9144000" cy="1888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269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38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36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477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7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61" y="283749"/>
            <a:ext cx="7886700" cy="736843"/>
          </a:xfrm>
        </p:spPr>
        <p:txBody>
          <a:bodyPr>
            <a:normAutofit/>
          </a:bodyPr>
          <a:lstStyle>
            <a:lvl1pPr>
              <a:defRPr sz="3000" b="1" i="0">
                <a:solidFill>
                  <a:srgbClr val="3790E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39BA-2B3F-F442-BECE-1E3CB9E129A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A38E-011B-3148-8F06-3C8667C8FC0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378941" y="952401"/>
            <a:ext cx="7356389" cy="0"/>
          </a:xfrm>
          <a:prstGeom prst="line">
            <a:avLst/>
          </a:prstGeom>
          <a:ln w="12700">
            <a:solidFill>
              <a:srgbClr val="0195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427592"/>
            <a:ext cx="892175" cy="5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7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39BA-2B3F-F442-BECE-1E3CB9E129A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A38E-011B-3148-8F06-3C8667C8FC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1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39BA-2B3F-F442-BECE-1E3CB9E129A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A38E-011B-3148-8F06-3C8667C8FC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1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39BA-2B3F-F442-BECE-1E3CB9E129A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A38E-011B-3148-8F06-3C8667C8FC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6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39BA-2B3F-F442-BECE-1E3CB9E129A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A38E-011B-3148-8F06-3C8667C8FC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96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39BA-2B3F-F442-BECE-1E3CB9E129A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A38E-011B-3148-8F06-3C8667C8FC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38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39BA-2B3F-F442-BECE-1E3CB9E129A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FA38E-011B-3148-8F06-3C8667C8FC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163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39BA-2B3F-F442-BECE-1E3CB9E129A1}" type="datetimeFigureOut">
              <a:rPr kumimoji="1" lang="zh-CN" altLang="en-US" smtClean="0"/>
              <a:t>2019/5/25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38E-011B-3148-8F06-3C8667C8FC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72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7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789093"/>
            <a:ext cx="9144000" cy="36549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redisGraph</a:t>
            </a:r>
            <a:r>
              <a: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		</a:t>
            </a:r>
            <a:r>
              <a:rPr lang="en-US" altLang="zh-CN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吴浩杰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836712"/>
            <a:ext cx="926984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2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例二：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29140"/>
            <a:ext cx="7886700" cy="177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MATCH (</a:t>
            </a:r>
            <a:r>
              <a:rPr lang="en-US" altLang="zh-CN" dirty="0" err="1"/>
              <a:t>com:company</a:t>
            </a:r>
            <a:r>
              <a:rPr lang="en-US" altLang="zh-CN" dirty="0"/>
              <a:t>)-[:have]-&gt;(</a:t>
            </a:r>
            <a:r>
              <a:rPr lang="en-US" altLang="zh-CN" dirty="0" err="1"/>
              <a:t>pos:position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RETURN </a:t>
            </a:r>
            <a:r>
              <a:rPr lang="en-US" altLang="zh-CN" dirty="0" err="1"/>
              <a:t>pos.cityTier,avg</a:t>
            </a:r>
            <a:r>
              <a:rPr lang="en-US" altLang="zh-CN" dirty="0"/>
              <a:t>(</a:t>
            </a:r>
            <a:r>
              <a:rPr lang="en-US" altLang="zh-CN" dirty="0" err="1"/>
              <a:t>pos.positionPriceAvg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查询不同城市类型的平均薪资排行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8738" y="2612722"/>
            <a:ext cx="3677685" cy="422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zh-CN" sz="1400" b="1" dirty="0"/>
              <a:t>[</a:t>
            </a:r>
            <a:br>
              <a:rPr lang="en-US" altLang="zh-CN" sz="1400" b="1" dirty="0"/>
            </a:br>
            <a:r>
              <a:rPr lang="en-US" altLang="zh-CN" sz="1400" b="1" dirty="0"/>
              <a:t>    {</a:t>
            </a:r>
            <a:br>
              <a:rPr lang="en-US" altLang="zh-CN" sz="1400" b="1" dirty="0"/>
            </a:br>
            <a:r>
              <a:rPr lang="en-US" altLang="zh-CN" sz="1400" b="1" dirty="0"/>
              <a:t>        "</a:t>
            </a:r>
            <a:r>
              <a:rPr lang="en-US" altLang="zh-CN" sz="1400" b="1" dirty="0" err="1"/>
              <a:t>cityTier</a:t>
            </a:r>
            <a:r>
              <a:rPr lang="en-US" altLang="zh-CN" sz="1400" b="1" dirty="0"/>
              <a:t>":"</a:t>
            </a:r>
            <a:r>
              <a:rPr lang="zh-CN" altLang="en-US" sz="1400" b="1" dirty="0"/>
              <a:t>一线城市</a:t>
            </a:r>
            <a:r>
              <a:rPr lang="en-US" altLang="zh-CN" sz="1400" b="1" dirty="0"/>
              <a:t>",</a:t>
            </a:r>
            <a:br>
              <a:rPr lang="en-US" altLang="zh-CN" sz="1400" b="1" dirty="0"/>
            </a:br>
            <a:r>
              <a:rPr lang="en-US" altLang="zh-CN" sz="1400" b="1" dirty="0"/>
              <a:t>        "AVG":5740.690909</a:t>
            </a:r>
            <a:br>
              <a:rPr lang="en-US" altLang="zh-CN" sz="1400" b="1" dirty="0"/>
            </a:br>
            <a:r>
              <a:rPr lang="en-US" altLang="zh-CN" sz="1400" b="1" dirty="0"/>
              <a:t>    },</a:t>
            </a:r>
            <a:br>
              <a:rPr lang="en-US" altLang="zh-CN" sz="1400" b="1" dirty="0"/>
            </a:br>
            <a:r>
              <a:rPr lang="en-US" altLang="zh-CN" sz="1400" b="1" dirty="0"/>
              <a:t>    {</a:t>
            </a:r>
            <a:br>
              <a:rPr lang="en-US" altLang="zh-CN" sz="1400" b="1" dirty="0"/>
            </a:br>
            <a:r>
              <a:rPr lang="en-US" altLang="zh-CN" sz="1400" b="1" dirty="0"/>
              <a:t>        "</a:t>
            </a:r>
            <a:r>
              <a:rPr lang="en-US" altLang="zh-CN" sz="1400" b="1" dirty="0" err="1"/>
              <a:t>cityTier</a:t>
            </a:r>
            <a:r>
              <a:rPr lang="en-US" altLang="zh-CN" sz="1400" b="1" dirty="0"/>
              <a:t>":"</a:t>
            </a:r>
            <a:r>
              <a:rPr lang="zh-CN" altLang="en-US" sz="1400" b="1" dirty="0"/>
              <a:t>二线城市</a:t>
            </a:r>
            <a:r>
              <a:rPr lang="en-US" altLang="zh-CN" sz="1400" b="1" dirty="0"/>
              <a:t>",</a:t>
            </a:r>
            <a:br>
              <a:rPr lang="en-US" altLang="zh-CN" sz="1400" b="1" dirty="0"/>
            </a:br>
            <a:r>
              <a:rPr lang="en-US" altLang="zh-CN" sz="1400" b="1" dirty="0"/>
              <a:t>        "AVG":5577.291891</a:t>
            </a:r>
            <a:br>
              <a:rPr lang="en-US" altLang="zh-CN" sz="1400" b="1" dirty="0"/>
            </a:br>
            <a:r>
              <a:rPr lang="en-US" altLang="zh-CN" sz="1400" b="1" dirty="0"/>
              <a:t>    },</a:t>
            </a:r>
            <a:br>
              <a:rPr lang="en-US" altLang="zh-CN" sz="1400" b="1" dirty="0"/>
            </a:br>
            <a:r>
              <a:rPr lang="en-US" altLang="zh-CN" sz="1400" b="1" dirty="0"/>
              <a:t>    {</a:t>
            </a:r>
            <a:br>
              <a:rPr lang="en-US" altLang="zh-CN" sz="1400" b="1" dirty="0"/>
            </a:br>
            <a:r>
              <a:rPr lang="en-US" altLang="zh-CN" sz="1400" b="1" dirty="0"/>
              <a:t>        "</a:t>
            </a:r>
            <a:r>
              <a:rPr lang="en-US" altLang="zh-CN" sz="1400" b="1" dirty="0" err="1"/>
              <a:t>cityTier</a:t>
            </a:r>
            <a:r>
              <a:rPr lang="en-US" altLang="zh-CN" sz="1400" b="1" dirty="0"/>
              <a:t>":"</a:t>
            </a:r>
            <a:r>
              <a:rPr lang="zh-CN" altLang="en-US" sz="1400" b="1" dirty="0"/>
              <a:t>三线城市</a:t>
            </a:r>
            <a:r>
              <a:rPr lang="en-US" altLang="zh-CN" sz="1400" b="1" dirty="0"/>
              <a:t>",</a:t>
            </a:r>
            <a:br>
              <a:rPr lang="en-US" altLang="zh-CN" sz="1400" b="1" dirty="0"/>
            </a:br>
            <a:r>
              <a:rPr lang="en-US" altLang="zh-CN" sz="1400" b="1" dirty="0"/>
              <a:t>        "AVG":4531.494687</a:t>
            </a:r>
            <a:br>
              <a:rPr lang="en-US" altLang="zh-CN" sz="1400" b="1" dirty="0"/>
            </a:br>
            <a:r>
              <a:rPr lang="en-US" altLang="zh-CN" sz="1400" b="1" dirty="0"/>
              <a:t>    },</a:t>
            </a:r>
            <a:br>
              <a:rPr lang="en-US" altLang="zh-CN" sz="1400" b="1" dirty="0"/>
            </a:br>
            <a:r>
              <a:rPr lang="en-US" altLang="zh-CN" sz="1400" b="1" dirty="0"/>
              <a:t>    {</a:t>
            </a:r>
            <a:br>
              <a:rPr lang="en-US" altLang="zh-CN" sz="1400" b="1" dirty="0"/>
            </a:br>
            <a:r>
              <a:rPr lang="en-US" altLang="zh-CN" sz="1400" b="1" dirty="0"/>
              <a:t>        "</a:t>
            </a:r>
            <a:r>
              <a:rPr lang="en-US" altLang="zh-CN" sz="1400" b="1" dirty="0" err="1"/>
              <a:t>cityTier</a:t>
            </a:r>
            <a:r>
              <a:rPr lang="en-US" altLang="zh-CN" sz="1400" b="1" dirty="0"/>
              <a:t>":"</a:t>
            </a:r>
            <a:r>
              <a:rPr lang="zh-CN" altLang="en-US" sz="1400" b="1" dirty="0"/>
              <a:t>五线城市</a:t>
            </a:r>
            <a:r>
              <a:rPr lang="en-US" altLang="zh-CN" sz="1400" b="1" dirty="0"/>
              <a:t>",</a:t>
            </a:r>
            <a:br>
              <a:rPr lang="en-US" altLang="zh-CN" sz="1400" b="1" dirty="0"/>
            </a:br>
            <a:r>
              <a:rPr lang="en-US" altLang="zh-CN" sz="1400" b="1" dirty="0"/>
              <a:t>        "AVG":2738.095238</a:t>
            </a:r>
            <a:br>
              <a:rPr lang="en-US" altLang="zh-CN" sz="1400" b="1" dirty="0"/>
            </a:br>
            <a:r>
              <a:rPr lang="en-US" altLang="zh-CN" sz="1400" b="1" dirty="0"/>
              <a:t>    },</a:t>
            </a:r>
            <a:br>
              <a:rPr lang="en-US" altLang="zh-CN" sz="1400" b="1" dirty="0"/>
            </a:br>
            <a:r>
              <a:rPr lang="en-US" altLang="zh-CN" sz="1400" b="1" dirty="0"/>
              <a:t>    {</a:t>
            </a:r>
            <a:br>
              <a:rPr lang="en-US" altLang="zh-CN" sz="1400" b="1" dirty="0"/>
            </a:br>
            <a:r>
              <a:rPr lang="en-US" altLang="zh-CN" sz="1400" b="1" dirty="0"/>
              <a:t>        "</a:t>
            </a:r>
            <a:r>
              <a:rPr lang="en-US" altLang="zh-CN" sz="1400" b="1" dirty="0" err="1"/>
              <a:t>cityTier</a:t>
            </a:r>
            <a:r>
              <a:rPr lang="en-US" altLang="zh-CN" sz="1400" b="1" dirty="0"/>
              <a:t>":"</a:t>
            </a:r>
            <a:r>
              <a:rPr lang="zh-CN" altLang="en-US" sz="1400" b="1" dirty="0"/>
              <a:t>四线城市</a:t>
            </a:r>
            <a:r>
              <a:rPr lang="en-US" altLang="zh-CN" sz="1400" b="1" dirty="0"/>
              <a:t>",</a:t>
            </a:r>
            <a:br>
              <a:rPr lang="en-US" altLang="zh-CN" sz="1400" b="1" dirty="0"/>
            </a:br>
            <a:r>
              <a:rPr lang="en-US" altLang="zh-CN" sz="1400" b="1" dirty="0"/>
              <a:t>        "AVG":1893.518519</a:t>
            </a:r>
            <a:br>
              <a:rPr lang="en-US" altLang="zh-CN" sz="1400" b="1" dirty="0"/>
            </a:br>
            <a:r>
              <a:rPr lang="en-US" altLang="zh-CN" sz="1400" b="1" dirty="0"/>
              <a:t>    }</a:t>
            </a:r>
            <a:br>
              <a:rPr lang="en-US" altLang="zh-CN" sz="1400" b="1" dirty="0"/>
            </a:br>
            <a:r>
              <a:rPr lang="en-US" altLang="zh-CN" sz="1400" b="1" dirty="0"/>
              <a:t>]</a:t>
            </a:r>
            <a:endParaRPr lang="en-US" altLang="zh-CN" sz="1400" b="1" dirty="0"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617834"/>
            <a:ext cx="188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结果返回：</a:t>
            </a:r>
          </a:p>
        </p:txBody>
      </p:sp>
    </p:spTree>
    <p:extLst>
      <p:ext uri="{BB962C8B-B14F-4D97-AF65-F5344CB8AC3E}">
        <p14:creationId xmlns:p14="http://schemas.microsoft.com/office/powerpoint/2010/main" val="258224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通用查询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condition={"position": {"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"“},company": {"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""}}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com:company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)-[:have]-&gt;(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pos:position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condition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com,pos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/>
              <a:t>需要查询的内容通过动态传参，传入</a:t>
            </a:r>
            <a:r>
              <a:rPr lang="en-US" altLang="zh-CN" dirty="0" err="1"/>
              <a:t>json</a:t>
            </a:r>
            <a:r>
              <a:rPr lang="zh-CN" altLang="en-US" dirty="0"/>
              <a:t>串便可实现。查询那个字段，就相应传入那个字段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554" y="1254369"/>
            <a:ext cx="531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全部结果集查询</a:t>
            </a:r>
          </a:p>
        </p:txBody>
      </p:sp>
    </p:spTree>
    <p:extLst>
      <p:ext uri="{BB962C8B-B14F-4D97-AF65-F5344CB8AC3E}">
        <p14:creationId xmlns:p14="http://schemas.microsoft.com/office/powerpoint/2010/main" val="208710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例三：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83140"/>
            <a:ext cx="788670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condition={"position":{"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positionEducation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专科及以上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com:company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)-[:have]-&gt;(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pos:position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condition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com,pos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查询学历要求为“专科及以上”的公司信息与职位信息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/>
              <a:t>只有节点名称固定，其他条件动态传入。</a:t>
            </a:r>
          </a:p>
        </p:txBody>
      </p:sp>
    </p:spTree>
    <p:extLst>
      <p:ext uri="{BB962C8B-B14F-4D97-AF65-F5344CB8AC3E}">
        <p14:creationId xmlns:p14="http://schemas.microsoft.com/office/powerpoint/2010/main" val="347265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通用查询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查询语句：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condition={"position": {"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":""}</a:t>
            </a:r>
            <a:endParaRPr lang="en-US" altLang="zh-CN" dirty="0"/>
          </a:p>
          <a:p>
            <a:r>
              <a:rPr lang="en-US" altLang="zh-CN" dirty="0"/>
              <a:t>MATCH (</a:t>
            </a:r>
            <a:r>
              <a:rPr lang="en-US" altLang="zh-CN" dirty="0" err="1"/>
              <a:t>NodeName_one:company</a:t>
            </a:r>
            <a:r>
              <a:rPr lang="en-US" altLang="zh-CN" dirty="0"/>
              <a:t>)-[:have]</a:t>
            </a:r>
          </a:p>
          <a:p>
            <a:pPr marL="0" indent="0">
              <a:buNone/>
            </a:pPr>
            <a:r>
              <a:rPr lang="en-US" altLang="zh-CN" dirty="0"/>
              <a:t>   -&gt;(</a:t>
            </a:r>
            <a:r>
              <a:rPr lang="en-US" altLang="zh-CN" dirty="0" err="1"/>
              <a:t>NodeName_two:position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WHERE Condition</a:t>
            </a:r>
            <a:br>
              <a:rPr lang="en-US" altLang="zh-CN" dirty="0"/>
            </a:br>
            <a:r>
              <a:rPr lang="en-US" altLang="zh-CN" dirty="0"/>
              <a:t>  RETURN </a:t>
            </a:r>
            <a:r>
              <a:rPr lang="en-US" altLang="zh-CN" dirty="0" err="1"/>
              <a:t>NodeName_two</a:t>
            </a:r>
            <a:r>
              <a:rPr lang="en-US" altLang="zh-CN" dirty="0"/>
              <a:t>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/>
              <a:t>attribute,</a:t>
            </a:r>
          </a:p>
          <a:p>
            <a:pPr marL="0" indent="0">
              <a:buNone/>
            </a:pPr>
            <a:r>
              <a:rPr lang="en-US" altLang="zh-CN" dirty="0"/>
              <a:t>  count(</a:t>
            </a:r>
            <a:r>
              <a:rPr lang="en-US" altLang="zh-CN" dirty="0" err="1"/>
              <a:t>NodeName_two</a:t>
            </a:r>
            <a:r>
              <a:rPr lang="en-US" altLang="zh-CN" dirty="0"/>
              <a:t>. attribute)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avg</a:t>
            </a:r>
            <a:r>
              <a:rPr lang="en-US" altLang="zh-CN" dirty="0"/>
              <a:t>(</a:t>
            </a:r>
            <a:r>
              <a:rPr lang="en-US" altLang="zh-CN" dirty="0" err="1"/>
              <a:t>NodeName_two</a:t>
            </a:r>
            <a:r>
              <a:rPr lang="en-US" altLang="zh-CN" dirty="0"/>
              <a:t>. attribute)……</a:t>
            </a:r>
          </a:p>
          <a:p>
            <a:pPr marL="0" indent="0">
              <a:buNone/>
            </a:pPr>
            <a:r>
              <a:rPr lang="en-US" altLang="zh-CN" dirty="0"/>
              <a:t>Condition</a:t>
            </a:r>
            <a:r>
              <a:rPr lang="zh-CN" altLang="en-US" dirty="0"/>
              <a:t>：条件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Attribute:</a:t>
            </a:r>
            <a:r>
              <a:rPr lang="zh-CN" altLang="en-US" dirty="0"/>
              <a:t>标签属性名称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242645"/>
            <a:ext cx="459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返回固定条件结果集</a:t>
            </a:r>
          </a:p>
        </p:txBody>
      </p:sp>
    </p:spTree>
    <p:extLst>
      <p:ext uri="{BB962C8B-B14F-4D97-AF65-F5344CB8AC3E}">
        <p14:creationId xmlns:p14="http://schemas.microsoft.com/office/powerpoint/2010/main" val="2387304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161" y="1825625"/>
            <a:ext cx="820718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condition={“position”: {“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 “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industryLevel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"","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province_address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"","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cityTire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"","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positionEducation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":""},"company": {"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""}}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com:company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)-[:have]-&gt;(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pos:position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condition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com,pos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查询“服务业”的公司信息与职位信息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9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例四：结果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55594"/>
            <a:ext cx="7886700" cy="4921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"message"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positionName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 },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industryLevel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:Object{...},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provinceAddress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:Object{...},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cityTire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:Object{...},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positionEducation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:Object{...},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招聘项目部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苏州市相城区阳澄湖镇秋日渔大闸蟹养殖有限公司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悟明堂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15000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复兴时代国际传媒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6750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融屹金融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16000</a:t>
            </a:r>
            <a:b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查询“服务业”的公司信息与职位信息，返回所有查询字段，过滤查询的条件字段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09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395719"/>
            <a:ext cx="7886700" cy="4351338"/>
          </a:xfrm>
        </p:spPr>
        <p:txBody>
          <a:bodyPr/>
          <a:lstStyle/>
          <a:p>
            <a:r>
              <a:rPr lang="zh-CN" altLang="en-US" dirty="0"/>
              <a:t>任意查询</a:t>
            </a:r>
            <a:r>
              <a:rPr lang="en-US" altLang="zh-CN" dirty="0"/>
              <a:t>—</a:t>
            </a:r>
            <a:r>
              <a:rPr lang="zh-CN" altLang="en-US" dirty="0"/>
              <a:t>条件可追加</a:t>
            </a:r>
            <a:endParaRPr lang="en-US" altLang="zh-CN" dirty="0"/>
          </a:p>
          <a:p>
            <a:r>
              <a:rPr lang="en-US" altLang="zh-CN" dirty="0"/>
              <a:t>{“position”: {“</a:t>
            </a:r>
            <a:r>
              <a:rPr lang="en-US" altLang="zh-CN" dirty="0" err="1"/>
              <a:t>cityTier</a:t>
            </a:r>
            <a:r>
              <a:rPr lang="en-US" altLang="zh-CN" dirty="0"/>
              <a:t>”:“</a:t>
            </a:r>
            <a:r>
              <a:rPr lang="zh-CN" altLang="en-US" dirty="0"/>
              <a:t>五线城市</a:t>
            </a:r>
            <a:r>
              <a:rPr lang="en-US" altLang="zh-CN" dirty="0"/>
              <a:t>”,</a:t>
            </a:r>
          </a:p>
          <a:p>
            <a:pPr marL="0" indent="0">
              <a:buNone/>
            </a:pPr>
            <a:r>
              <a:rPr lang="en-US" altLang="zh-CN" dirty="0"/>
              <a:t>“</a:t>
            </a:r>
            <a:r>
              <a:rPr lang="en-US" altLang="zh-CN" dirty="0" err="1"/>
              <a:t>positionName</a:t>
            </a:r>
            <a:r>
              <a:rPr lang="en-US" altLang="zh-CN" dirty="0"/>
              <a:t>”:“</a:t>
            </a:r>
            <a:r>
              <a:rPr lang="zh-CN" altLang="en-US" dirty="0"/>
              <a:t>客户经理</a:t>
            </a:r>
            <a:r>
              <a:rPr lang="en-US" altLang="zh-CN" dirty="0"/>
              <a:t>”}…}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如查询“五线城市”的“客户经理”的职位信息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3969" y="283749"/>
            <a:ext cx="526778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“message”</a:t>
            </a:r>
            <a:r>
              <a:rPr lang="en-US" altLang="zh-CN" dirty="0"/>
              <a:t>:[</a:t>
            </a:r>
            <a:br>
              <a:rPr lang="en-US" altLang="zh-CN" dirty="0"/>
            </a:br>
            <a:r>
              <a:rPr lang="en-US" altLang="zh-CN" dirty="0"/>
              <a:t>        {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“</a:t>
            </a:r>
            <a:r>
              <a:rPr lang="en-US" altLang="zh-CN" b="1" dirty="0" err="1"/>
              <a:t>positionName</a:t>
            </a:r>
            <a:r>
              <a:rPr lang="en-US" altLang="zh-CN" b="1" dirty="0"/>
              <a:t>”</a:t>
            </a:r>
            <a:r>
              <a:rPr lang="en-US" altLang="zh-CN" dirty="0"/>
              <a:t>:</a:t>
            </a:r>
            <a:r>
              <a:rPr lang="en-US" altLang="zh-CN" b="1" dirty="0"/>
              <a:t>“</a:t>
            </a:r>
            <a:r>
              <a:rPr lang="zh-CN" altLang="en-US" b="1" dirty="0"/>
              <a:t>客户经理</a:t>
            </a:r>
            <a:r>
              <a:rPr lang="en-US" altLang="zh-CN" b="1" dirty="0"/>
              <a:t>”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“positionPriceLower”</a:t>
            </a:r>
            <a:r>
              <a:rPr lang="en-US" altLang="zh-CN" dirty="0"/>
              <a:t>:</a:t>
            </a:r>
            <a:r>
              <a:rPr lang="en-US" altLang="zh-CN" b="1" dirty="0"/>
              <a:t>“2000.0”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“positionPriceTop”</a:t>
            </a:r>
            <a:r>
              <a:rPr lang="en-US" altLang="zh-CN" dirty="0"/>
              <a:t>:</a:t>
            </a:r>
            <a:r>
              <a:rPr lang="en-US" altLang="zh-CN" b="1" dirty="0"/>
              <a:t>“3000.0”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“positionPriceAvg”</a:t>
            </a:r>
            <a:r>
              <a:rPr lang="en-US" altLang="zh-CN" dirty="0"/>
              <a:t>:</a:t>
            </a:r>
            <a:r>
              <a:rPr lang="en-US" altLang="zh-CN" b="1" dirty="0"/>
              <a:t>“2500.000000”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“</a:t>
            </a:r>
            <a:r>
              <a:rPr lang="en-US" altLang="zh-CN" b="1" dirty="0" err="1"/>
              <a:t>positionEducation</a:t>
            </a:r>
            <a:r>
              <a:rPr lang="en-US" altLang="zh-CN" b="1" dirty="0"/>
              <a:t>”</a:t>
            </a:r>
            <a:r>
              <a:rPr lang="en-US" altLang="zh-CN" dirty="0"/>
              <a:t>:</a:t>
            </a:r>
            <a:r>
              <a:rPr lang="en-US" altLang="zh-CN" b="1" dirty="0"/>
              <a:t>“</a:t>
            </a:r>
            <a:r>
              <a:rPr lang="zh-CN" altLang="en-US" b="1" dirty="0"/>
              <a:t>专科及以上</a:t>
            </a:r>
            <a:r>
              <a:rPr lang="en-US" altLang="zh-CN" b="1" dirty="0"/>
              <a:t>”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“</a:t>
            </a:r>
            <a:r>
              <a:rPr lang="en-US" altLang="zh-CN" b="1" dirty="0" err="1"/>
              <a:t>positionBackground</a:t>
            </a:r>
            <a:r>
              <a:rPr lang="en-US" altLang="zh-CN" b="1" dirty="0"/>
              <a:t>”</a:t>
            </a:r>
            <a:r>
              <a:rPr lang="en-US" altLang="zh-CN" dirty="0"/>
              <a:t>:</a:t>
            </a:r>
            <a:r>
              <a:rPr lang="en-US" altLang="zh-CN" b="1" dirty="0"/>
              <a:t>“</a:t>
            </a:r>
            <a:r>
              <a:rPr lang="zh-CN" altLang="en-US" b="1" dirty="0"/>
              <a:t>经验不限</a:t>
            </a:r>
            <a:r>
              <a:rPr lang="en-US" altLang="zh-CN" b="1" dirty="0"/>
              <a:t>”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   </a:t>
            </a:r>
            <a:r>
              <a:rPr lang="en-US" altLang="zh-CN" b="1" dirty="0"/>
              <a:t>" </a:t>
            </a:r>
            <a:r>
              <a:rPr lang="en-US" altLang="zh-CN" b="1" dirty="0" err="1"/>
              <a:t>positionFringe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餐补交通补助话补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positionSource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赶集网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positionSplit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销售</a:t>
            </a:r>
            <a:r>
              <a:rPr lang="en-US" altLang="zh-CN" b="1" dirty="0"/>
              <a:t>/</a:t>
            </a:r>
            <a:r>
              <a:rPr lang="zh-CN" altLang="en-US" b="1" dirty="0"/>
              <a:t>人力</a:t>
            </a:r>
            <a:r>
              <a:rPr lang="en-US" altLang="zh-CN" b="1" dirty="0"/>
              <a:t>/</a:t>
            </a:r>
            <a:r>
              <a:rPr lang="zh-CN" altLang="en-US" b="1" dirty="0"/>
              <a:t>行政</a:t>
            </a:r>
            <a:r>
              <a:rPr lang="en-US" altLang="zh-CN" b="1" dirty="0"/>
              <a:t>/</a:t>
            </a:r>
            <a:r>
              <a:rPr lang="zh-CN" altLang="en-US" b="1" dirty="0"/>
              <a:t>客服</a:t>
            </a:r>
            <a:r>
              <a:rPr lang="en-US" altLang="zh-CN" b="1" dirty="0"/>
              <a:t>/</a:t>
            </a:r>
            <a:r>
              <a:rPr lang="zh-CN" altLang="en-US" b="1" dirty="0"/>
              <a:t>财务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"positionAddress1"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贺州市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"positionAddress2"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八步区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"positionAddress3"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贺州</a:t>
            </a:r>
            <a:r>
              <a:rPr lang="en-US" altLang="zh-CN" b="1" dirty="0"/>
              <a:t>/</a:t>
            </a:r>
            <a:r>
              <a:rPr lang="zh-CN" altLang="en-US" b="1" dirty="0"/>
              <a:t>远东国际城</a:t>
            </a:r>
            <a:r>
              <a:rPr lang="en-US" altLang="zh-CN" b="1" dirty="0"/>
              <a:t>C405"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postitionWorktype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全职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provinceAddress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广西壮族自治区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cityTier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五线城市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industryLevel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销售业务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        },</a:t>
            </a:r>
            <a:br>
              <a:rPr lang="en-US" altLang="zh-CN" dirty="0"/>
            </a:br>
            <a:r>
              <a:rPr lang="en-US" altLang="zh-CN" dirty="0"/>
              <a:t>        Object{...},</a:t>
            </a:r>
            <a:br>
              <a:rPr lang="en-US" altLang="zh-CN" dirty="0"/>
            </a:br>
            <a:r>
              <a:rPr lang="en-US" altLang="zh-CN" dirty="0"/>
              <a:t>        Object{...},</a:t>
            </a:r>
            <a:br>
              <a:rPr lang="en-US" altLang="zh-CN" dirty="0"/>
            </a:br>
            <a:r>
              <a:rPr lang="en-US" altLang="zh-CN" dirty="0"/>
              <a:t>        Object{...}</a:t>
            </a:r>
            <a:br>
              <a:rPr lang="en-US" altLang="zh-CN" dirty="0"/>
            </a:br>
            <a:r>
              <a:rPr lang="en-US" altLang="zh-CN" dirty="0"/>
              <a:t>    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1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5" descr="E:\王亮\工作\2015\04\01\新建文件夹\未标题-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2" y="3141758"/>
            <a:ext cx="7886700" cy="280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36007" y="2360938"/>
            <a:ext cx="3913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</a:rPr>
              <a:t>Thank you !</a:t>
            </a:r>
            <a:endParaRPr lang="zh-CN" alt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161" y="283749"/>
            <a:ext cx="7886700" cy="736843"/>
          </a:xfrm>
        </p:spPr>
        <p:txBody>
          <a:bodyPr/>
          <a:lstStyle/>
          <a:p>
            <a:r>
              <a:rPr lang="en-US" altLang="zh-CN" dirty="0" err="1"/>
              <a:t>redisGraph</a:t>
            </a:r>
            <a:r>
              <a:rPr lang="zh-CN" altLang="en-US" dirty="0"/>
              <a:t>图关系创建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50" y="1192578"/>
            <a:ext cx="7886700" cy="553646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公司结点：</a:t>
            </a:r>
            <a:r>
              <a:rPr lang="en-US" altLang="zh-CN" dirty="0"/>
              <a:t>company{"</a:t>
            </a:r>
            <a:r>
              <a:rPr lang="en-US" altLang="zh-CN" dirty="0" err="1"/>
              <a:t>companyName</a:t>
            </a:r>
            <a:r>
              <a:rPr lang="en-US" altLang="zh-CN" dirty="0"/>
              <a:t>":"</a:t>
            </a:r>
            <a:r>
              <a:rPr lang="zh-CN" altLang="en-US" dirty="0"/>
              <a:t>公司名称</a:t>
            </a:r>
            <a:r>
              <a:rPr lang="en-US" altLang="zh-CN" dirty="0"/>
              <a:t>","</a:t>
            </a:r>
            <a:r>
              <a:rPr lang="en-US" altLang="zh-CN" dirty="0" err="1"/>
              <a:t>companySize</a:t>
            </a:r>
            <a:r>
              <a:rPr lang="en-US" altLang="zh-CN" dirty="0"/>
              <a:t>":"</a:t>
            </a:r>
            <a:r>
              <a:rPr lang="zh-CN" altLang="en-US" dirty="0"/>
              <a:t>公司规模</a:t>
            </a:r>
            <a:r>
              <a:rPr lang="en-US" altLang="zh-CN" dirty="0"/>
              <a:t>","</a:t>
            </a:r>
            <a:r>
              <a:rPr lang="en-US" altLang="zh-CN" dirty="0" err="1"/>
              <a:t>companyType</a:t>
            </a:r>
            <a:r>
              <a:rPr lang="en-US" altLang="zh-CN" dirty="0"/>
              <a:t>":"</a:t>
            </a:r>
            <a:r>
              <a:rPr lang="zh-CN" altLang="en-US" dirty="0"/>
              <a:t>公司类型</a:t>
            </a:r>
            <a:r>
              <a:rPr lang="en-US" altLang="zh-CN" dirty="0"/>
              <a:t>","companyAddress1":"</a:t>
            </a:r>
            <a:r>
              <a:rPr lang="zh-CN" altLang="en-US" dirty="0"/>
              <a:t>公司地址所在市</a:t>
            </a:r>
            <a:r>
              <a:rPr lang="en-US" altLang="zh-CN" dirty="0"/>
              <a:t>","companyAddress2":"</a:t>
            </a:r>
            <a:r>
              <a:rPr lang="zh-CN" altLang="en-US" dirty="0"/>
              <a:t>公司地址所在区</a:t>
            </a:r>
            <a:r>
              <a:rPr lang="en-US" altLang="zh-CN" dirty="0"/>
              <a:t>","companyAddress3":"</a:t>
            </a:r>
            <a:r>
              <a:rPr lang="zh-CN" altLang="en-US" dirty="0"/>
              <a:t>公司地址所在街道</a:t>
            </a:r>
            <a:r>
              <a:rPr lang="en-US" altLang="zh-CN" dirty="0"/>
              <a:t>"}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职位结点：</a:t>
            </a:r>
            <a:r>
              <a:rPr lang="en-US" altLang="zh-CN" dirty="0"/>
              <a:t>position{"</a:t>
            </a:r>
            <a:r>
              <a:rPr lang="en-US" altLang="zh-CN" dirty="0" err="1"/>
              <a:t>positionName</a:t>
            </a:r>
            <a:r>
              <a:rPr lang="en-US" altLang="zh-CN" dirty="0"/>
              <a:t>":"</a:t>
            </a:r>
            <a:r>
              <a:rPr lang="zh-CN" altLang="en-US" dirty="0"/>
              <a:t>职位名称</a:t>
            </a:r>
            <a:r>
              <a:rPr lang="en-US" altLang="zh-CN" dirty="0"/>
              <a:t>","</a:t>
            </a:r>
            <a:r>
              <a:rPr lang="en-US" altLang="zh-CN" dirty="0" err="1"/>
              <a:t>positionPriceLower</a:t>
            </a:r>
            <a:r>
              <a:rPr lang="en-US" altLang="zh-CN" dirty="0"/>
              <a:t>":"</a:t>
            </a:r>
            <a:r>
              <a:rPr lang="zh-CN" altLang="en-US" dirty="0"/>
              <a:t>薪资最小值</a:t>
            </a:r>
            <a:r>
              <a:rPr lang="en-US" altLang="zh-CN" dirty="0"/>
              <a:t>","</a:t>
            </a:r>
            <a:r>
              <a:rPr lang="en-US" altLang="zh-CN" dirty="0" err="1"/>
              <a:t>positionPriceTop</a:t>
            </a:r>
            <a:r>
              <a:rPr lang="en-US" altLang="zh-CN" dirty="0"/>
              <a:t>":"</a:t>
            </a:r>
            <a:r>
              <a:rPr lang="zh-CN" altLang="en-US" dirty="0"/>
              <a:t>薪资最大值</a:t>
            </a:r>
            <a:r>
              <a:rPr lang="en-US" altLang="zh-CN" dirty="0"/>
              <a:t>","</a:t>
            </a:r>
            <a:r>
              <a:rPr lang="en-US" altLang="zh-CN" dirty="0" err="1"/>
              <a:t>positionPriceAvg</a:t>
            </a:r>
            <a:r>
              <a:rPr lang="en-US" altLang="zh-CN" dirty="0"/>
              <a:t>":"</a:t>
            </a:r>
            <a:r>
              <a:rPr lang="zh-CN" altLang="en-US" dirty="0"/>
              <a:t>薪资平均值</a:t>
            </a:r>
            <a:r>
              <a:rPr lang="en-US" altLang="zh-CN" dirty="0"/>
              <a:t>","</a:t>
            </a:r>
            <a:r>
              <a:rPr lang="en-US" altLang="zh-CN" dirty="0" err="1"/>
              <a:t>positionEducation</a:t>
            </a:r>
            <a:r>
              <a:rPr lang="en-US" altLang="zh-CN" dirty="0"/>
              <a:t>":"</a:t>
            </a:r>
            <a:r>
              <a:rPr lang="zh-CN" altLang="en-US" dirty="0"/>
              <a:t>学历要求</a:t>
            </a:r>
            <a:r>
              <a:rPr lang="en-US" altLang="zh-CN" dirty="0"/>
              <a:t>","</a:t>
            </a:r>
            <a:r>
              <a:rPr lang="en-US" altLang="zh-CN" dirty="0" err="1"/>
              <a:t>postitionWorktype</a:t>
            </a:r>
            <a:r>
              <a:rPr lang="en-US" altLang="zh-CN" dirty="0"/>
              <a:t>":"</a:t>
            </a:r>
            <a:r>
              <a:rPr lang="zh-CN" altLang="en-US" dirty="0"/>
              <a:t>工作类型</a:t>
            </a:r>
            <a:r>
              <a:rPr lang="en-US" altLang="zh-CN" dirty="0"/>
              <a:t>","</a:t>
            </a:r>
            <a:r>
              <a:rPr lang="en-US" altLang="zh-CN" dirty="0" err="1"/>
              <a:t>positionBackground</a:t>
            </a:r>
            <a:r>
              <a:rPr lang="en-US" altLang="zh-CN" dirty="0"/>
              <a:t>":"</a:t>
            </a:r>
            <a:r>
              <a:rPr lang="zh-CN" altLang="en-US" dirty="0"/>
              <a:t>工作经验要求</a:t>
            </a:r>
            <a:r>
              <a:rPr lang="en-US" altLang="zh-CN" dirty="0"/>
              <a:t>","</a:t>
            </a:r>
            <a:r>
              <a:rPr lang="en-US" altLang="zh-CN" dirty="0" err="1"/>
              <a:t>positionFringe</a:t>
            </a:r>
            <a:r>
              <a:rPr lang="en-US" altLang="zh-CN" dirty="0"/>
              <a:t>":"</a:t>
            </a:r>
            <a:r>
              <a:rPr lang="zh-CN" altLang="en-US" dirty="0"/>
              <a:t>福利待遇</a:t>
            </a:r>
            <a:r>
              <a:rPr lang="en-US" altLang="zh-CN" dirty="0"/>
              <a:t>","</a:t>
            </a:r>
            <a:r>
              <a:rPr lang="en-US" altLang="zh-CN" dirty="0" err="1"/>
              <a:t>positionSource</a:t>
            </a:r>
            <a:r>
              <a:rPr lang="en-US" altLang="zh-CN" dirty="0"/>
              <a:t>":"</a:t>
            </a:r>
            <a:r>
              <a:rPr lang="zh-CN" altLang="en-US" dirty="0"/>
              <a:t>招聘信息来源</a:t>
            </a:r>
            <a:r>
              <a:rPr lang="en-US" altLang="zh-CN" dirty="0"/>
              <a:t>","</a:t>
            </a:r>
            <a:r>
              <a:rPr lang="en-US" altLang="zh-CN" dirty="0" err="1"/>
              <a:t>positionSplit</a:t>
            </a:r>
            <a:r>
              <a:rPr lang="en-US" altLang="zh-CN" dirty="0"/>
              <a:t>":"</a:t>
            </a:r>
            <a:r>
              <a:rPr lang="zh-CN" altLang="en-US" dirty="0"/>
              <a:t>行业一级分类</a:t>
            </a:r>
            <a:r>
              <a:rPr lang="en-US" altLang="zh-CN" dirty="0"/>
              <a:t>","positionAddress1":"</a:t>
            </a:r>
            <a:r>
              <a:rPr lang="zh-CN" altLang="en-US" dirty="0"/>
              <a:t>工作所在市</a:t>
            </a:r>
            <a:r>
              <a:rPr lang="en-US" altLang="zh-CN" dirty="0"/>
              <a:t>","positionAddress2":"</a:t>
            </a:r>
            <a:r>
              <a:rPr lang="zh-CN" altLang="en-US" dirty="0"/>
              <a:t>工作所在区</a:t>
            </a:r>
            <a:r>
              <a:rPr lang="en-US" altLang="zh-CN" dirty="0"/>
              <a:t>","positionAddress3":"</a:t>
            </a:r>
            <a:r>
              <a:rPr lang="zh-CN" altLang="en-US" dirty="0"/>
              <a:t>工作所在街道</a:t>
            </a:r>
            <a:r>
              <a:rPr lang="en-US" altLang="zh-CN" dirty="0"/>
              <a:t>","</a:t>
            </a:r>
            <a:r>
              <a:rPr lang="en-US" altLang="zh-CN" dirty="0" err="1"/>
              <a:t>provinceAddress</a:t>
            </a:r>
            <a:r>
              <a:rPr lang="en-US" altLang="zh-CN" dirty="0"/>
              <a:t>":"</a:t>
            </a:r>
            <a:r>
              <a:rPr lang="zh-CN" altLang="en-US" dirty="0"/>
              <a:t>工作所在省</a:t>
            </a:r>
            <a:r>
              <a:rPr lang="en-US" altLang="zh-CN" dirty="0"/>
              <a:t>","</a:t>
            </a:r>
            <a:r>
              <a:rPr lang="en-US" altLang="zh-CN" dirty="0" err="1"/>
              <a:t>cityTier</a:t>
            </a:r>
            <a:r>
              <a:rPr lang="en-US" altLang="zh-CN" dirty="0"/>
              <a:t>":"</a:t>
            </a:r>
            <a:r>
              <a:rPr lang="zh-CN" altLang="en-US" dirty="0"/>
              <a:t>所属城市类别</a:t>
            </a:r>
            <a:r>
              <a:rPr lang="en-US" altLang="zh-CN" dirty="0"/>
              <a:t>","</a:t>
            </a:r>
            <a:r>
              <a:rPr lang="en-US" altLang="zh-CN" dirty="0" err="1"/>
              <a:t>industryLevel</a:t>
            </a:r>
            <a:r>
              <a:rPr lang="en-US" altLang="zh-CN" dirty="0"/>
              <a:t>":"</a:t>
            </a:r>
            <a:r>
              <a:rPr lang="zh-CN" altLang="en-US" dirty="0"/>
              <a:t>行业二级分类</a:t>
            </a:r>
            <a:r>
              <a:rPr lang="en-US" altLang="zh-CN" dirty="0"/>
              <a:t>"}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图构建：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(company)-[:have]-&gt;(position) </a:t>
            </a:r>
            <a:r>
              <a:rPr lang="zh-CN" altLang="en-US" dirty="0"/>
              <a:t>：公司有哪些职位招聘信息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(position)-[:belong]-&gt;(company) </a:t>
            </a:r>
            <a:r>
              <a:rPr lang="zh-CN" altLang="en-US" dirty="0"/>
              <a:t>：职位招聘信息属于哪些公司</a:t>
            </a:r>
          </a:p>
        </p:txBody>
      </p:sp>
    </p:spTree>
    <p:extLst>
      <p:ext uri="{BB962C8B-B14F-4D97-AF65-F5344CB8AC3E}">
        <p14:creationId xmlns:p14="http://schemas.microsoft.com/office/powerpoint/2010/main" val="42071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redisGraph</a:t>
            </a:r>
            <a:r>
              <a:rPr lang="zh-CN" altLang="en-US" dirty="0"/>
              <a:t>图关系创建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45" y="1020592"/>
            <a:ext cx="7427716" cy="5635780"/>
          </a:xfrm>
        </p:spPr>
      </p:pic>
    </p:spTree>
    <p:extLst>
      <p:ext uri="{BB962C8B-B14F-4D97-AF65-F5344CB8AC3E}">
        <p14:creationId xmlns:p14="http://schemas.microsoft.com/office/powerpoint/2010/main" val="165507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redisGraph</a:t>
            </a:r>
            <a:r>
              <a:rPr lang="zh-CN" altLang="en-US" dirty="0"/>
              <a:t>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984" y="4806462"/>
            <a:ext cx="7455877" cy="1640132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Com</a:t>
            </a:r>
            <a:r>
              <a:rPr lang="zh-CN" altLang="en-US" dirty="0"/>
              <a:t>：表名称</a:t>
            </a:r>
            <a:endParaRPr lang="en-US" altLang="zh-CN" dirty="0"/>
          </a:p>
          <a:p>
            <a:r>
              <a:rPr lang="en-US" altLang="zh-CN" dirty="0" err="1"/>
              <a:t>Redis_greaph_store_com_NODE</a:t>
            </a:r>
            <a:r>
              <a:rPr lang="en-US" altLang="zh-CN" dirty="0"/>
              <a:t>_[X]</a:t>
            </a:r>
            <a:r>
              <a:rPr lang="zh-CN" altLang="en-US" dirty="0"/>
              <a:t>：结点名称</a:t>
            </a:r>
            <a:endParaRPr lang="en-US" altLang="zh-CN" dirty="0"/>
          </a:p>
          <a:p>
            <a:r>
              <a:rPr lang="en-US" altLang="zh-CN" dirty="0" err="1"/>
              <a:t>Redis_greaph_store_com_EDGE</a:t>
            </a:r>
            <a:r>
              <a:rPr lang="en-US" altLang="zh-CN" dirty="0"/>
              <a:t>_[X]</a:t>
            </a:r>
            <a:r>
              <a:rPr lang="zh-CN" altLang="en-US" dirty="0"/>
              <a:t>：关系名称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046" y="1149546"/>
            <a:ext cx="5974804" cy="347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7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存储数据展示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161" y="5492317"/>
            <a:ext cx="7889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由于</a:t>
            </a:r>
            <a:r>
              <a:rPr lang="en-US" altLang="zh-CN" sz="2000" dirty="0" err="1"/>
              <a:t>redisgraph</a:t>
            </a:r>
            <a:r>
              <a:rPr lang="zh-CN" altLang="en-US" sz="2000" dirty="0"/>
              <a:t>官方提供的</a:t>
            </a:r>
            <a:r>
              <a:rPr lang="en-US" altLang="zh-CN" sz="2000" dirty="0"/>
              <a:t>API</a:t>
            </a:r>
            <a:r>
              <a:rPr lang="zh-CN" altLang="en-US" sz="2000" dirty="0"/>
              <a:t>对数据返回类型支持不足，需要对返回值进行字符串自定义处理，以满足多类型数据返回值的需求。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9"/>
          <a:stretch/>
        </p:blipFill>
        <p:spPr bwMode="auto">
          <a:xfrm>
            <a:off x="222739" y="1020592"/>
            <a:ext cx="8721970" cy="4114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70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161" y="242806"/>
            <a:ext cx="7886700" cy="736843"/>
          </a:xfrm>
        </p:spPr>
        <p:txBody>
          <a:bodyPr>
            <a:normAutofit/>
          </a:bodyPr>
          <a:lstStyle/>
          <a:p>
            <a:r>
              <a:rPr lang="en-US" altLang="zh-CN" dirty="0"/>
              <a:t>Match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0917" y="1577341"/>
            <a:ext cx="7886700" cy="4351338"/>
          </a:xfrm>
        </p:spPr>
        <p:txBody>
          <a:bodyPr/>
          <a:lstStyle/>
          <a:p>
            <a:r>
              <a:rPr lang="zh-CN" altLang="en-US" dirty="0"/>
              <a:t>基础查询语句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MATCH (</a:t>
            </a:r>
            <a:r>
              <a:rPr lang="en-US" altLang="zh-CN" dirty="0" err="1"/>
              <a:t>alias_node_source:Node_Source</a:t>
            </a:r>
            <a:r>
              <a:rPr lang="en-US" altLang="zh-CN" dirty="0"/>
              <a:t>)-[:Relationship]-&gt;(</a:t>
            </a:r>
            <a:r>
              <a:rPr lang="en-US" altLang="zh-CN" dirty="0" err="1"/>
              <a:t>alias_node_target:Node_Target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Node_Source</a:t>
            </a:r>
            <a:r>
              <a:rPr lang="en-US" altLang="zh-CN" dirty="0"/>
              <a:t>:</a:t>
            </a:r>
            <a:r>
              <a:rPr lang="zh-CN" altLang="en-US" dirty="0"/>
              <a:t>源节点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Relationship</a:t>
            </a:r>
            <a:r>
              <a:rPr lang="zh-CN" altLang="en-US" dirty="0"/>
              <a:t>：关系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Node_Target</a:t>
            </a:r>
            <a:r>
              <a:rPr lang="en-US" altLang="zh-CN" dirty="0"/>
              <a:t>:</a:t>
            </a:r>
            <a:r>
              <a:rPr lang="zh-CN" altLang="en-US" dirty="0"/>
              <a:t>目标节点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alias_node_source</a:t>
            </a:r>
            <a:r>
              <a:rPr lang="en-US" altLang="zh-CN" dirty="0"/>
              <a:t>:</a:t>
            </a:r>
            <a:r>
              <a:rPr lang="zh-CN" altLang="en-US" dirty="0"/>
              <a:t>源节点别名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alias_node_target</a:t>
            </a:r>
            <a:r>
              <a:rPr lang="en-US" altLang="zh-CN" dirty="0"/>
              <a:t>:</a:t>
            </a:r>
            <a:r>
              <a:rPr lang="zh-CN" altLang="en-US" dirty="0"/>
              <a:t>目标节点别名</a:t>
            </a:r>
          </a:p>
        </p:txBody>
      </p:sp>
    </p:spTree>
    <p:extLst>
      <p:ext uri="{BB962C8B-B14F-4D97-AF65-F5344CB8AC3E}">
        <p14:creationId xmlns:p14="http://schemas.microsoft.com/office/powerpoint/2010/main" val="273056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161" y="242806"/>
            <a:ext cx="7886700" cy="736843"/>
          </a:xfrm>
        </p:spPr>
        <p:txBody>
          <a:bodyPr>
            <a:normAutofit/>
          </a:bodyPr>
          <a:lstStyle/>
          <a:p>
            <a:r>
              <a:rPr lang="en-US" altLang="zh-CN" dirty="0"/>
              <a:t>Match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）查找节点：</a:t>
            </a:r>
          </a:p>
          <a:p>
            <a:pPr marL="0" indent="720000">
              <a:buNone/>
            </a:pPr>
            <a:r>
              <a:rPr lang="en-US" altLang="zh-CN" dirty="0"/>
              <a:t>a.</a:t>
            </a:r>
            <a:r>
              <a:rPr lang="zh-CN" altLang="en-US" dirty="0"/>
              <a:t>通过标签：</a:t>
            </a:r>
            <a:r>
              <a:rPr lang="en-US" altLang="zh-CN" dirty="0"/>
              <a:t>match(</a:t>
            </a:r>
            <a:r>
              <a:rPr lang="en-US" altLang="zh-CN" dirty="0" err="1"/>
              <a:t>com:Company</a:t>
            </a:r>
            <a:r>
              <a:rPr lang="en-US" altLang="zh-CN" dirty="0"/>
              <a:t>)</a:t>
            </a:r>
          </a:p>
          <a:p>
            <a:pPr marL="0" indent="720000">
              <a:buNone/>
            </a:pPr>
            <a:r>
              <a:rPr lang="en-US" altLang="zh-CN" dirty="0"/>
              <a:t>b.</a:t>
            </a:r>
            <a:r>
              <a:rPr lang="zh-CN" altLang="en-US" dirty="0"/>
              <a:t>通过标签及属性：</a:t>
            </a:r>
            <a:r>
              <a:rPr lang="en-US" altLang="zh-CN" dirty="0"/>
              <a:t>match(</a:t>
            </a:r>
            <a:r>
              <a:rPr lang="en-US" altLang="zh-CN" dirty="0" err="1"/>
              <a:t>com:Company</a:t>
            </a:r>
            <a:r>
              <a:rPr lang="en-US" altLang="zh-CN" dirty="0"/>
              <a:t> {</a:t>
            </a:r>
            <a:r>
              <a:rPr lang="en-US" altLang="zh-CN" dirty="0" err="1"/>
              <a:t>CompanyName</a:t>
            </a:r>
            <a:r>
              <a:rPr lang="en-US" altLang="zh-CN" dirty="0"/>
              <a:t>:’</a:t>
            </a:r>
            <a:r>
              <a:rPr lang="zh-CN" altLang="en-US" dirty="0"/>
              <a:t>百度</a:t>
            </a:r>
            <a:r>
              <a:rPr lang="en-US" altLang="zh-CN" dirty="0"/>
              <a:t>’})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）通过节点及关系查找</a:t>
            </a:r>
          </a:p>
          <a:p>
            <a:pPr marL="0" indent="0">
              <a:buNone/>
            </a:pPr>
            <a:r>
              <a:rPr lang="en-US" altLang="zh-CN" dirty="0"/>
              <a:t>match (</a:t>
            </a:r>
            <a:r>
              <a:rPr lang="en-US" altLang="zh-CN" dirty="0" err="1"/>
              <a:t>com:Company</a:t>
            </a:r>
            <a:r>
              <a:rPr lang="en-US" altLang="zh-CN" dirty="0"/>
              <a:t>)-[:have]-&gt;(</a:t>
            </a:r>
            <a:r>
              <a:rPr lang="en-US" altLang="zh-CN" dirty="0" err="1"/>
              <a:t>pos:Position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match (</a:t>
            </a:r>
            <a:r>
              <a:rPr lang="en-US" altLang="zh-CN" dirty="0" err="1"/>
              <a:t>pos:Position</a:t>
            </a:r>
            <a:r>
              <a:rPr lang="en-US" altLang="zh-CN" dirty="0"/>
              <a:t> )-[:belong]-&gt;(</a:t>
            </a:r>
            <a:r>
              <a:rPr lang="en-US" altLang="zh-CN" dirty="0" err="1"/>
              <a:t>com:Company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62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76032"/>
            <a:ext cx="7886700" cy="4351338"/>
          </a:xfrm>
        </p:spPr>
        <p:txBody>
          <a:bodyPr/>
          <a:lstStyle/>
          <a:p>
            <a:r>
              <a:rPr lang="en-US" altLang="zh-CN" dirty="0"/>
              <a:t>MATCH (</a:t>
            </a:r>
            <a:r>
              <a:rPr lang="en-US" altLang="zh-CN" dirty="0" err="1"/>
              <a:t>pos:position</a:t>
            </a:r>
            <a:r>
              <a:rPr lang="en-US" altLang="zh-CN" dirty="0"/>
              <a:t> {</a:t>
            </a:r>
            <a:r>
              <a:rPr lang="en-US" altLang="zh-CN" dirty="0" err="1"/>
              <a:t>positionName</a:t>
            </a:r>
            <a:r>
              <a:rPr lang="en-US" altLang="zh-CN" dirty="0"/>
              <a:t>:’</a:t>
            </a:r>
            <a:r>
              <a:rPr lang="zh-CN" altLang="en-US" b="1" dirty="0"/>
              <a:t>客户经理</a:t>
            </a:r>
            <a:r>
              <a:rPr lang="en-US" altLang="zh-CN" dirty="0"/>
              <a:t>’})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051538" y="1606746"/>
            <a:ext cx="4325820" cy="542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b="1" dirty="0"/>
              <a:t>"message"</a:t>
            </a:r>
            <a:r>
              <a:rPr lang="en-US" altLang="zh-CN" dirty="0"/>
              <a:t>:[</a:t>
            </a:r>
            <a:br>
              <a:rPr lang="en-US" altLang="zh-CN" dirty="0"/>
            </a:br>
            <a:r>
              <a:rPr lang="en-US" altLang="zh-CN" dirty="0"/>
              <a:t>        {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positionName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客户经理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"positionPriceLower"</a:t>
            </a:r>
            <a:r>
              <a:rPr lang="en-US" altLang="zh-CN" dirty="0"/>
              <a:t>:</a:t>
            </a:r>
            <a:r>
              <a:rPr lang="en-US" altLang="zh-CN" b="1" dirty="0"/>
              <a:t>"2000.0"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"positionPriceTop"</a:t>
            </a:r>
            <a:r>
              <a:rPr lang="en-US" altLang="zh-CN" dirty="0"/>
              <a:t>:</a:t>
            </a:r>
            <a:r>
              <a:rPr lang="en-US" altLang="zh-CN" b="1" dirty="0"/>
              <a:t>"3000.0"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"positionPriceAvg"</a:t>
            </a:r>
            <a:r>
              <a:rPr lang="en-US" altLang="zh-CN" dirty="0"/>
              <a:t>:</a:t>
            </a:r>
            <a:r>
              <a:rPr lang="en-US" altLang="zh-CN" b="1" dirty="0"/>
              <a:t>"2500.000000"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positionEducation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专科及以上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positionBackground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经验不限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positionFringe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餐补交通补助话补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positionSource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赶集网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positionSplit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销售</a:t>
            </a:r>
            <a:r>
              <a:rPr lang="en-US" altLang="zh-CN" b="1" dirty="0"/>
              <a:t>/</a:t>
            </a:r>
            <a:r>
              <a:rPr lang="zh-CN" altLang="en-US" b="1" dirty="0"/>
              <a:t>人力</a:t>
            </a:r>
            <a:r>
              <a:rPr lang="en-US" altLang="zh-CN" b="1" dirty="0"/>
              <a:t>/</a:t>
            </a:r>
            <a:r>
              <a:rPr lang="zh-CN" altLang="en-US" b="1" dirty="0"/>
              <a:t>行政</a:t>
            </a:r>
            <a:r>
              <a:rPr lang="en-US" altLang="zh-CN" b="1" dirty="0"/>
              <a:t>/</a:t>
            </a:r>
            <a:r>
              <a:rPr lang="zh-CN" altLang="en-US" b="1" dirty="0"/>
              <a:t>客服</a:t>
            </a:r>
            <a:r>
              <a:rPr lang="en-US" altLang="zh-CN" b="1" dirty="0"/>
              <a:t>/</a:t>
            </a:r>
            <a:r>
              <a:rPr lang="zh-CN" altLang="en-US" b="1" dirty="0"/>
              <a:t>财务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"positionAddress1"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贺州市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"positionAddress2"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八步区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"positionAddress3"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贺州</a:t>
            </a:r>
            <a:r>
              <a:rPr lang="en-US" altLang="zh-CN" b="1" dirty="0"/>
              <a:t>/</a:t>
            </a:r>
            <a:r>
              <a:rPr lang="zh-CN" altLang="en-US" b="1" dirty="0"/>
              <a:t>远东国际城</a:t>
            </a:r>
            <a:r>
              <a:rPr lang="en-US" altLang="zh-CN" b="1" dirty="0"/>
              <a:t>C405"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postitionWorktype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全职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provinceAddress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广西壮族自治区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cityTier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五线城市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industryLevel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销售业务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companyName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内蒙古鸿茅药业有限公司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companySize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"NULL"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companySource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赶集网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</a:t>
            </a:r>
            <a:r>
              <a:rPr lang="en-US" altLang="zh-CN" b="1" dirty="0" err="1"/>
              <a:t>companyType</a:t>
            </a:r>
            <a:r>
              <a:rPr lang="en-US" altLang="zh-CN" b="1" dirty="0"/>
              <a:t>"</a:t>
            </a:r>
            <a:r>
              <a:rPr lang="en-US" altLang="zh-CN" dirty="0"/>
              <a:t>:</a:t>
            </a:r>
            <a:r>
              <a:rPr lang="en-US" altLang="zh-CN" b="1" dirty="0"/>
              <a:t>"NULL"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"companyAddress1"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贺州市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"companyAddress2"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八步区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b="1" dirty="0"/>
              <a:t>"companyAddress3"</a:t>
            </a:r>
            <a:r>
              <a:rPr lang="en-US" altLang="zh-CN" dirty="0"/>
              <a:t>:</a:t>
            </a:r>
            <a:r>
              <a:rPr lang="en-US" altLang="zh-CN" b="1" dirty="0"/>
              <a:t>"</a:t>
            </a:r>
            <a:r>
              <a:rPr lang="zh-CN" altLang="en-US" b="1" dirty="0"/>
              <a:t>贺州</a:t>
            </a:r>
            <a:r>
              <a:rPr lang="en-US" altLang="zh-CN" b="1" dirty="0"/>
              <a:t>/</a:t>
            </a:r>
            <a:r>
              <a:rPr lang="zh-CN" altLang="en-US" b="1" dirty="0"/>
              <a:t>远东国际城</a:t>
            </a:r>
            <a:r>
              <a:rPr lang="en-US" altLang="zh-CN" b="1" dirty="0"/>
              <a:t>C405"</a:t>
            </a:r>
            <a:br>
              <a:rPr lang="en-US" altLang="zh-CN" dirty="0"/>
            </a:br>
            <a:r>
              <a:rPr lang="en-US" altLang="zh-CN" dirty="0"/>
              <a:t>        },</a:t>
            </a:r>
            <a:br>
              <a:rPr lang="en-US" altLang="zh-CN" dirty="0"/>
            </a:br>
            <a:r>
              <a:rPr lang="en-US" altLang="zh-CN" dirty="0"/>
              <a:t>        Object{...},</a:t>
            </a:r>
            <a:br>
              <a:rPr lang="en-US" altLang="zh-CN" dirty="0"/>
            </a:br>
            <a:r>
              <a:rPr lang="en-US" altLang="zh-CN" dirty="0"/>
              <a:t>        Object{...},</a:t>
            </a:r>
            <a:br>
              <a:rPr lang="en-US" altLang="zh-CN" dirty="0"/>
            </a:br>
            <a:r>
              <a:rPr lang="en-US" altLang="zh-CN" dirty="0"/>
              <a:t>        Object{...}</a:t>
            </a:r>
            <a:br>
              <a:rPr lang="en-US" altLang="zh-CN" dirty="0"/>
            </a:br>
            <a:r>
              <a:rPr lang="en-US" altLang="zh-CN" dirty="0"/>
              <a:t>    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11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36431"/>
            <a:ext cx="8187104" cy="48405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3) </a:t>
            </a:r>
            <a:r>
              <a:rPr lang="zh-CN" altLang="en-US" dirty="0"/>
              <a:t>带返回结果查询：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alias_node_source:Node_Source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alias_edge:Relationship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]-&gt;(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alias_node_target:Node_Target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alias_node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_[name]. attribute [condition],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alias_edge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_[name]. attribute [condition],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alias_node_source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alias_node_target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/>
              <a:t>alias_node</a:t>
            </a:r>
            <a:r>
              <a:rPr lang="en-US" altLang="zh-CN" dirty="0"/>
              <a:t>_[name]: </a:t>
            </a:r>
            <a:r>
              <a:rPr lang="zh-CN" altLang="en-US" dirty="0"/>
              <a:t>节点别名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alias_edge</a:t>
            </a:r>
            <a:r>
              <a:rPr lang="en-US" altLang="zh-CN" dirty="0"/>
              <a:t>_[name]: </a:t>
            </a:r>
            <a:r>
              <a:rPr lang="zh-CN" altLang="en-US" dirty="0"/>
              <a:t>边别名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attribute</a:t>
            </a:r>
            <a:r>
              <a:rPr lang="zh-CN" altLang="en-US" dirty="0"/>
              <a:t>：标签的属性名称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Condition:</a:t>
            </a:r>
            <a:r>
              <a:rPr lang="zh-CN" altLang="en-US" dirty="0"/>
              <a:t>条件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RETURN </a:t>
            </a:r>
            <a:r>
              <a:rPr lang="zh-CN" altLang="en-US" dirty="0"/>
              <a:t>：返回结果集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支持的方法：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440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4847</TotalTime>
  <Words>784</Words>
  <Application>Microsoft Office PowerPoint</Application>
  <PresentationFormat>全屏显示(4:3)</PresentationFormat>
  <Paragraphs>103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微软雅黑</vt:lpstr>
      <vt:lpstr>微软雅黑</vt:lpstr>
      <vt:lpstr>Arial</vt:lpstr>
      <vt:lpstr>Calibri</vt:lpstr>
      <vt:lpstr>Calibri Light</vt:lpstr>
      <vt:lpstr>Times New Roman</vt:lpstr>
      <vt:lpstr>Office 主题</vt:lpstr>
      <vt:lpstr>1_Office 主题</vt:lpstr>
      <vt:lpstr>PowerPoint 演示文稿</vt:lpstr>
      <vt:lpstr>redisGraph图关系创建</vt:lpstr>
      <vt:lpstr>redisGraph图关系创建</vt:lpstr>
      <vt:lpstr>redisGraph存储结构</vt:lpstr>
      <vt:lpstr>存储数据展示</vt:lpstr>
      <vt:lpstr>Match</vt:lpstr>
      <vt:lpstr>Match</vt:lpstr>
      <vt:lpstr>例一</vt:lpstr>
      <vt:lpstr>Match</vt:lpstr>
      <vt:lpstr>例二：</vt:lpstr>
      <vt:lpstr>通用查询1：</vt:lpstr>
      <vt:lpstr>例三：</vt:lpstr>
      <vt:lpstr>通用查询2</vt:lpstr>
      <vt:lpstr>例四</vt:lpstr>
      <vt:lpstr>例四：结果</vt:lpstr>
      <vt:lpstr>例五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吴 浩杰</cp:lastModifiedBy>
  <cp:revision>192</cp:revision>
  <dcterms:created xsi:type="dcterms:W3CDTF">2016-11-21T02:48:17Z</dcterms:created>
  <dcterms:modified xsi:type="dcterms:W3CDTF">2019-05-25T10:13:32Z</dcterms:modified>
</cp:coreProperties>
</file>