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blogs/big-data/best-practices-for-running-apache-kafka-on-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C3A1-DE32-DD6A-757F-2C71CAD1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Cloud System Architecture &amp;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C593-BE10-8DE2-8A3A-2D7420C8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Apache Kafka on AWS</a:t>
            </a:r>
          </a:p>
        </p:txBody>
      </p:sp>
    </p:spTree>
    <p:extLst>
      <p:ext uri="{BB962C8B-B14F-4D97-AF65-F5344CB8AC3E}">
        <p14:creationId xmlns:p14="http://schemas.microsoft.com/office/powerpoint/2010/main" val="18694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 Infrastructure on the Cloud.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Existing Infrastructure for Processing Images:</a:t>
            </a:r>
          </a:p>
          <a:p>
            <a:pPr marL="457200" indent="-457200">
              <a:buAutoNum type="arabicPeriod"/>
            </a:pPr>
            <a:r>
              <a:rPr lang="en-US" dirty="0"/>
              <a:t>Web Application collecting Images uploaded by Customers.</a:t>
            </a:r>
          </a:p>
          <a:p>
            <a:pPr marL="457200" indent="-457200">
              <a:buAutoNum type="arabicPeriod"/>
            </a:pPr>
            <a:r>
              <a:rPr lang="en-US" dirty="0"/>
              <a:t>Web Application providing Images using a Kafka Stream.</a:t>
            </a:r>
          </a:p>
          <a:p>
            <a:pPr marL="457200" indent="-457200">
              <a:buAutoNum type="arabicPeriod"/>
            </a:pPr>
            <a:r>
              <a:rPr lang="en-US" dirty="0"/>
              <a:t>Code from Software Engineers to process Images.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 New Cloud System Architecture &amp; Design is needed.</a:t>
            </a:r>
          </a:p>
        </p:txBody>
      </p:sp>
      <p:pic>
        <p:nvPicPr>
          <p:cNvPr id="1026" name="Picture 2" descr="Creating a problem statement for a startup (proven formula + examples) -  GroundControl">
            <a:extLst>
              <a:ext uri="{FF2B5EF4-FFF2-40B4-BE49-F238E27FC236}">
                <a16:creationId xmlns:a16="http://schemas.microsoft.com/office/drawing/2014/main" id="{B6975CB5-6D11-C6A5-7497-5D4D89EB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76" y="4825020"/>
            <a:ext cx="14345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r>
              <a:rPr lang="en-US" dirty="0"/>
              <a:t>&amp; Tasks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Objectives:</a:t>
            </a:r>
          </a:p>
          <a:p>
            <a:pPr marL="457200" indent="-457200">
              <a:buAutoNum type="arabicPeriod"/>
            </a:pPr>
            <a:r>
              <a:rPr lang="en-US" dirty="0"/>
              <a:t>Save Processed Images for a Minimum of 7 Days.</a:t>
            </a:r>
          </a:p>
          <a:p>
            <a:pPr marL="457200" indent="-457200">
              <a:buAutoNum type="arabicPeriod"/>
            </a:pPr>
            <a:r>
              <a:rPr lang="en-US" dirty="0"/>
              <a:t>Provide Archival Tools and Solutions.</a:t>
            </a:r>
          </a:p>
          <a:p>
            <a:pPr marL="457200" indent="-457200">
              <a:buAutoNum type="arabicPeriod"/>
            </a:pPr>
            <a:r>
              <a:rPr lang="en-US" dirty="0"/>
              <a:t>Business Intelligence on Key Statistics.</a:t>
            </a:r>
          </a:p>
          <a:p>
            <a:pPr marL="457200" indent="-457200">
              <a:buAutoNum type="arabicPeriod"/>
            </a:pPr>
            <a:r>
              <a:rPr lang="en-US" dirty="0"/>
              <a:t>Data on Customers, Number &amp; Type of Images Processed.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Provide a System Architecture Diagram.</a:t>
            </a:r>
          </a:p>
          <a:p>
            <a:pPr marL="457200" indent="-457200">
              <a:buAutoNum type="arabicPeriod"/>
            </a:pPr>
            <a:r>
              <a:rPr lang="en-US" dirty="0"/>
              <a:t>Any Commercial Cloud Providers’ Ecosystem.</a:t>
            </a:r>
          </a:p>
          <a:p>
            <a:pPr marL="457200" indent="-457200">
              <a:buAutoNum type="arabicPeriod"/>
            </a:pPr>
            <a:r>
              <a:rPr lang="en-US" dirty="0"/>
              <a:t>Indicate Assumptions &amp; Justifications on Decisions.</a:t>
            </a:r>
          </a:p>
          <a:p>
            <a:pPr marL="457200" indent="-457200">
              <a:buAutoNum type="arabicPeriod"/>
            </a:pPr>
            <a:r>
              <a:rPr lang="en-US" dirty="0"/>
              <a:t>Provide Pros &amp; Cons of System Architecture &amp; Design.</a:t>
            </a:r>
          </a:p>
        </p:txBody>
      </p:sp>
      <p:pic>
        <p:nvPicPr>
          <p:cNvPr id="2050" name="Picture 2" descr="Pros and Cons of Inbound Marketing - RocLogic Marketing">
            <a:extLst>
              <a:ext uri="{FF2B5EF4-FFF2-40B4-BE49-F238E27FC236}">
                <a16:creationId xmlns:a16="http://schemas.microsoft.com/office/drawing/2014/main" id="{1123971F-F9AF-3A06-77DD-C528EA77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80" y="3114327"/>
            <a:ext cx="24076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Running Apache Kafka on AWS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Adapted from the AWS Big Data Blog.</a:t>
            </a:r>
          </a:p>
          <a:p>
            <a:r>
              <a:rPr lang="en-US" dirty="0"/>
              <a:t>Article: Best Practices for Running Apache Kafka on AWS.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https://aws.amazon.com/blogs/big-data/best-practices-for-running-apache-kafka-on-aws/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Deployment Considerations &amp; Patterns:</a:t>
            </a:r>
          </a:p>
          <a:p>
            <a:pPr marL="457200" indent="-457200">
              <a:buAutoNum type="arabicPeriod"/>
            </a:pPr>
            <a:r>
              <a:rPr lang="en-US" dirty="0"/>
              <a:t>Single AWS Region, Three Availability Zones, All Active.</a:t>
            </a:r>
          </a:p>
          <a:p>
            <a:pPr marL="457200" indent="-457200">
              <a:buAutoNum type="arabicPeriod"/>
            </a:pPr>
            <a:r>
              <a:rPr lang="en-US" dirty="0"/>
              <a:t>Single Region, Three Availability Zones, Active-Standby.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9247A3-979B-82A9-8338-C21B00B06A04}"/>
              </a:ext>
            </a:extLst>
          </p:cNvPr>
          <p:cNvGrpSpPr/>
          <p:nvPr/>
        </p:nvGrpSpPr>
        <p:grpSpPr>
          <a:xfrm>
            <a:off x="5801784" y="4839195"/>
            <a:ext cx="3450168" cy="1771650"/>
            <a:chOff x="5210175" y="4461380"/>
            <a:chExt cx="3450168" cy="17716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0573971-EEDC-36EF-9635-BCF76352F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868" y="5009068"/>
              <a:ext cx="1133475" cy="67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apache kafka">
              <a:extLst>
                <a:ext uri="{FF2B5EF4-FFF2-40B4-BE49-F238E27FC236}">
                  <a16:creationId xmlns:a16="http://schemas.microsoft.com/office/drawing/2014/main" id="{12B02E29-A7FB-0DA5-A067-CAFAFEB22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175" y="4461380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07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Deployment Pattern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Single AWS Region, Three Availability Zones, All 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8074-111C-AC45-1235-13DE05E2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16" y="1225020"/>
            <a:ext cx="4528301" cy="3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77521-BD8E-03E7-1D41-8FEC4294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92" y="4825020"/>
            <a:ext cx="80375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Deployment Pattern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Single Region, Three Availability Zones, Active-Standby.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BA6C1C-2E35-3945-23F2-E75B04AE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94" y="1225020"/>
            <a:ext cx="75989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746903-7482-E3F4-ECCC-D086206EA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35472"/>
              </p:ext>
            </p:extLst>
          </p:nvPr>
        </p:nvGraphicFramePr>
        <p:xfrm>
          <a:off x="3030647" y="4825020"/>
          <a:ext cx="8992437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325240" imgH="2266920" progId="Paint.Picture">
                  <p:embed/>
                </p:oleObj>
              </mc:Choice>
              <mc:Fallback>
                <p:oleObj name="Bitmap Image" r:id="rId3" imgW="11325240" imgH="226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647" y="4825020"/>
                        <a:ext cx="8992437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7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7E-375A-D945-5FB6-30D2698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6D4-C28B-3D2F-FF9B-8CE620AD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 High Performance &amp; Scalable Solution to Ingest Streaming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Successful Deployment Considers these Options:</a:t>
            </a:r>
          </a:p>
          <a:p>
            <a:pPr marL="457200" indent="-457200">
              <a:buAutoNum type="arabicPeriod"/>
            </a:pPr>
            <a:r>
              <a:rPr lang="en-US" dirty="0"/>
              <a:t>Availability.</a:t>
            </a:r>
          </a:p>
          <a:p>
            <a:pPr marL="457200" indent="-457200">
              <a:buAutoNum type="arabicPeriod"/>
            </a:pPr>
            <a:r>
              <a:rPr lang="en-US" dirty="0"/>
              <a:t>Consistency.</a:t>
            </a:r>
          </a:p>
          <a:p>
            <a:pPr marL="457200" indent="-457200">
              <a:buAutoNum type="arabicPeriod"/>
            </a:pPr>
            <a:r>
              <a:rPr lang="en-US" dirty="0"/>
              <a:t>Operational Overhead.</a:t>
            </a:r>
          </a:p>
          <a:p>
            <a:pPr marL="457200" indent="-457200">
              <a:buAutoNum type="arabicPeriod"/>
            </a:pPr>
            <a:r>
              <a:rPr lang="en-US" dirty="0"/>
              <a:t>Pros &amp; Cons of Each Deployment.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Considerations for Business Intelligence:</a:t>
            </a:r>
          </a:p>
          <a:p>
            <a:pPr marL="457200" indent="-457200">
              <a:buAutoNum type="arabicPeriod"/>
            </a:pPr>
            <a:r>
              <a:rPr lang="en-US" dirty="0"/>
              <a:t>Number and Size of Images, Processed &amp; Raw.</a:t>
            </a:r>
          </a:p>
          <a:p>
            <a:pPr marL="457200" indent="-457200">
              <a:buAutoNum type="arabicPeriod"/>
            </a:pPr>
            <a:r>
              <a:rPr lang="en-US" dirty="0"/>
              <a:t>Monitoring and Failure Handling of Data Streams.</a:t>
            </a:r>
          </a:p>
          <a:p>
            <a:pPr marL="457200" indent="-457200">
              <a:buAutoNum type="arabicPeriod"/>
            </a:pPr>
            <a:r>
              <a:rPr lang="en-US" dirty="0"/>
              <a:t>Operational Issues with Deployment of Cloud Systems.</a:t>
            </a:r>
          </a:p>
        </p:txBody>
      </p:sp>
      <p:pic>
        <p:nvPicPr>
          <p:cNvPr id="6146" name="Picture 2" descr="Cloud Computing Architecture: Front-End &amp; Back-End Explained | Spiceworks  Tech">
            <a:extLst>
              <a:ext uri="{FF2B5EF4-FFF2-40B4-BE49-F238E27FC236}">
                <a16:creationId xmlns:a16="http://schemas.microsoft.com/office/drawing/2014/main" id="{DD6EC224-61C7-B78B-EA81-514EB4C5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31" y="2704428"/>
            <a:ext cx="256285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842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</TotalTime>
  <Words>290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Paintbrush Picture</vt:lpstr>
      <vt:lpstr>Cloud System Architecture &amp; Design</vt:lpstr>
      <vt:lpstr>Problem Statement</vt:lpstr>
      <vt:lpstr>Objectives &amp; Tasks</vt:lpstr>
      <vt:lpstr>Best Practices for Running Apache Kafka on AWS</vt:lpstr>
      <vt:lpstr>First Deployment Pattern</vt:lpstr>
      <vt:lpstr>Second Deployment Pattern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System Architecture</dc:title>
  <dc:creator>Lianghe Chen</dc:creator>
  <cp:lastModifiedBy>Lianghe Chen</cp:lastModifiedBy>
  <cp:revision>3</cp:revision>
  <dcterms:created xsi:type="dcterms:W3CDTF">2022-06-30T01:26:18Z</dcterms:created>
  <dcterms:modified xsi:type="dcterms:W3CDTF">2022-06-30T02:10:01Z</dcterms:modified>
</cp:coreProperties>
</file>