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45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其他可以黑板上说，或者直接</a:t>
            </a:r>
            <a:r>
              <a:rPr lang="zh-CN" altLang="en-US"/>
              <a:t>说！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其他可以黑板上说，或者直接</a:t>
            </a:r>
            <a:r>
              <a:rPr lang="zh-CN" altLang="en-US"/>
              <a:t>说！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其他可以黑板上说，或者直接</a:t>
            </a:r>
            <a:r>
              <a:rPr lang="zh-CN" altLang="en-US"/>
              <a:t>说！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其他可以黑板上说，或者直接</a:t>
            </a:r>
            <a:r>
              <a:rPr lang="zh-CN" altLang="en-US"/>
              <a:t>说！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Quantum Hall </a:t>
            </a:r>
            <a:r>
              <a:rPr lang="en-US" altLang="zh-CN" dirty="0">
                <a:effectLst/>
              </a:rPr>
              <a:t>Effect</a:t>
            </a:r>
            <a:endParaRPr lang="en-US" altLang="zh-CN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+mn-lt"/>
              </a:rPr>
              <a:t>Lianghong </a:t>
            </a:r>
            <a:r>
              <a:rPr lang="en-US" altLang="zh-CN" dirty="0">
                <a:latin typeface="+mn-lt"/>
              </a:rPr>
              <a:t>Mo </a:t>
            </a:r>
            <a:endParaRPr lang="en-US" altLang="zh-CN" dirty="0">
              <a:latin typeface="+mn-lt"/>
            </a:endParaRPr>
          </a:p>
          <a:p>
            <a:r>
              <a:rPr lang="en-US" altLang="zh-CN" dirty="0">
                <a:latin typeface="+mn-lt"/>
              </a:rPr>
              <a:t>20220528</a:t>
            </a:r>
            <a:endParaRPr lang="en-US" altLang="zh-CN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Content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584325"/>
            <a:ext cx="10515600" cy="4351338"/>
          </a:xfrm>
        </p:spPr>
        <p:txBody>
          <a:bodyPr>
            <a:normAutofit lnSpcReduction="20000"/>
          </a:bodyPr>
          <a:p>
            <a:r>
              <a:rPr lang="zh-CN" altLang="en-US"/>
              <a:t>Experimental </a:t>
            </a:r>
            <a:r>
              <a:rPr lang="en-US" altLang="zh-CN"/>
              <a:t>P</a:t>
            </a:r>
            <a:r>
              <a:rPr lang="zh-CN" altLang="en-US"/>
              <a:t>henomena</a:t>
            </a:r>
            <a:endParaRPr lang="en-US" altLang="zh-CN"/>
          </a:p>
          <a:p>
            <a:r>
              <a:rPr lang="en-US" altLang="zh-CN"/>
              <a:t>Landau Levels</a:t>
            </a:r>
            <a:endParaRPr lang="en-US" altLang="zh-CN"/>
          </a:p>
          <a:p>
            <a:r>
              <a:rPr lang="en-US" altLang="zh-CN"/>
              <a:t>Theory of IQHE</a:t>
            </a:r>
            <a:endParaRPr lang="en-US" altLang="zh-CN"/>
          </a:p>
          <a:p>
            <a:pPr algn="ctr"/>
            <a:r>
              <a:rPr lang="en-US" altLang="zh-CN" sz="2000">
                <a:sym typeface="+mn-ea"/>
              </a:rPr>
              <a:t> Landauer Explanation </a:t>
            </a:r>
            <a:endParaRPr lang="en-US" altLang="zh-CN" sz="2000"/>
          </a:p>
          <a:p>
            <a:pPr algn="ctr"/>
            <a:r>
              <a:rPr lang="en-US" altLang="zh-CN" sz="2000">
                <a:sym typeface="+mn-ea"/>
              </a:rPr>
              <a:t>Laughlin Gauge Argument</a:t>
            </a:r>
            <a:endParaRPr lang="en-US" altLang="zh-CN" sz="2000">
              <a:sym typeface="+mn-ea"/>
            </a:endParaRPr>
          </a:p>
          <a:p>
            <a:pPr algn="ctr"/>
            <a:r>
              <a:rPr lang="en-US" altLang="zh-CN" sz="2000">
                <a:sym typeface="+mn-ea"/>
              </a:rPr>
              <a:t>Kubo Fomula and TKNN </a:t>
            </a:r>
            <a:endParaRPr lang="en-US" altLang="zh-CN">
              <a:sym typeface="+mn-ea"/>
            </a:endParaRPr>
          </a:p>
          <a:p>
            <a:r>
              <a:rPr lang="en-US" altLang="zh-CN"/>
              <a:t>Theory of FQHE</a:t>
            </a:r>
            <a:endParaRPr lang="en-US" altLang="zh-CN"/>
          </a:p>
          <a:p>
            <a:pPr algn="ctr">
              <a:buFont typeface="Arial" panose="020B0604020202020204" pitchFamily="34" charset="0"/>
              <a:buChar char="•"/>
            </a:pPr>
            <a:r>
              <a:rPr lang="en-US" altLang="zh-CN" sz="2000"/>
              <a:t>Laughlin Wave Function</a:t>
            </a:r>
            <a:endParaRPr lang="en-US" altLang="zh-CN" sz="2000"/>
          </a:p>
          <a:p>
            <a:pPr algn="ctr">
              <a:buFont typeface="Arial" panose="020B0604020202020204" pitchFamily="34" charset="0"/>
              <a:buChar char="•"/>
            </a:pPr>
            <a:r>
              <a:rPr lang="en-US" altLang="zh-CN" sz="2000"/>
              <a:t>Composite Fermion</a:t>
            </a:r>
            <a:endParaRPr lang="en-US" altLang="zh-CN"/>
          </a:p>
          <a:p>
            <a:r>
              <a:rPr lang="en-US" altLang="zh-CN"/>
              <a:t>Quantum Phase </a:t>
            </a:r>
            <a:r>
              <a:rPr lang="en-US" altLang="zh-CN"/>
              <a:t>Transition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9730" y="-182880"/>
            <a:ext cx="10515600" cy="1325563"/>
          </a:xfrm>
        </p:spPr>
        <p:txBody>
          <a:bodyPr>
            <a:normAutofit/>
          </a:bodyPr>
          <a:p>
            <a:r>
              <a:rPr lang="en-US" altLang="zh-CN" sz="2800"/>
              <a:t>Classical Hall Effect and Drude Model</a:t>
            </a:r>
            <a:endParaRPr lang="en-US" altLang="zh-CN" sz="2800"/>
          </a:p>
        </p:txBody>
      </p:sp>
      <p:pic>
        <p:nvPicPr>
          <p:cNvPr id="4" name="图片 3" descr="截屏2022-05-27 下午4.52.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4940" y="1280795"/>
            <a:ext cx="4725035" cy="1177290"/>
          </a:xfrm>
          <a:prstGeom prst="rect">
            <a:avLst/>
          </a:prstGeom>
        </p:spPr>
      </p:pic>
      <p:pic>
        <p:nvPicPr>
          <p:cNvPr id="5" name="图片 4" descr="截屏2022-05-27 下午4.54.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975" y="2458085"/>
            <a:ext cx="3353435" cy="613410"/>
          </a:xfrm>
          <a:prstGeom prst="rect">
            <a:avLst/>
          </a:prstGeom>
        </p:spPr>
      </p:pic>
      <p:pic>
        <p:nvPicPr>
          <p:cNvPr id="6" name="图片 5" descr="截屏2022-05-27 下午4.54.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050" y="2873375"/>
            <a:ext cx="3642360" cy="793750"/>
          </a:xfrm>
          <a:prstGeom prst="rect">
            <a:avLst/>
          </a:prstGeom>
        </p:spPr>
      </p:pic>
      <p:pic>
        <p:nvPicPr>
          <p:cNvPr id="9" name="图片 8" descr="qhefalici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0005" y="1143000"/>
            <a:ext cx="3538220" cy="2025015"/>
          </a:xfrm>
          <a:prstGeom prst="rect">
            <a:avLst/>
          </a:prstGeom>
        </p:spPr>
      </p:pic>
      <p:pic>
        <p:nvPicPr>
          <p:cNvPr id="10" name="图片 9" descr="MommyTalk16536424482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9420" y="4123690"/>
            <a:ext cx="3242310" cy="802005"/>
          </a:xfrm>
          <a:prstGeom prst="rect">
            <a:avLst/>
          </a:prstGeom>
        </p:spPr>
      </p:pic>
      <p:pic>
        <p:nvPicPr>
          <p:cNvPr id="11" name="图片 10" descr="MommyTalk16536425930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9420" y="5281295"/>
            <a:ext cx="3171825" cy="77216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47345" y="6332855"/>
            <a:ext cx="1362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where</a:t>
            </a:r>
            <a:endParaRPr lang="en-US" altLang="zh-CN"/>
          </a:p>
        </p:txBody>
      </p:sp>
      <p:pic>
        <p:nvPicPr>
          <p:cNvPr id="13" name="图片 12" descr="MommyTalk165364271589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9420" y="6216650"/>
            <a:ext cx="934720" cy="4845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6420" y="-194310"/>
            <a:ext cx="10515600" cy="1325563"/>
          </a:xfrm>
        </p:spPr>
        <p:txBody>
          <a:bodyPr/>
          <a:p>
            <a:r>
              <a:rPr lang="en-US" altLang="zh-CN" sz="2800"/>
              <a:t>Integer Quantum Hall Effect</a:t>
            </a:r>
            <a:endParaRPr lang="en-US" altLang="zh-CN" sz="2800"/>
          </a:p>
        </p:txBody>
      </p:sp>
      <p:pic>
        <p:nvPicPr>
          <p:cNvPr id="4" name="图片 3" descr="IQH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54165" y="1115695"/>
            <a:ext cx="4485005" cy="4019550"/>
          </a:xfrm>
          <a:prstGeom prst="rect">
            <a:avLst/>
          </a:prstGeom>
        </p:spPr>
      </p:pic>
      <p:pic>
        <p:nvPicPr>
          <p:cNvPr id="6" name="图片 5" descr="截屏2022-05-27 下午5.22.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945" y="1045845"/>
            <a:ext cx="4098925" cy="42570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61645" y="6068060"/>
            <a:ext cx="619252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000"/>
              <a:t>[1]</a:t>
            </a:r>
            <a:r>
              <a:rPr lang="zh-CN" altLang="en-US" sz="1000"/>
              <a:t>Klitzing K, Dorda G, Pepper M. New method for high-accuracy determination of the fine-structure constant based on quantized Hall resistance[J]. Physical review letters, 1980, 45(6): 494.</a:t>
            </a:r>
            <a:endParaRPr lang="zh-CN" altLang="en-US" sz="1000"/>
          </a:p>
          <a:p>
            <a:r>
              <a:rPr lang="en-US" altLang="zh-CN" sz="1000">
                <a:sym typeface="+mn-ea"/>
              </a:rPr>
              <a:t>[2]</a:t>
            </a:r>
            <a:r>
              <a:rPr lang="zh-CN" altLang="en-US" sz="1000">
                <a:sym typeface="+mn-ea"/>
              </a:rPr>
              <a:t>https://topocondmat.org</a:t>
            </a:r>
            <a:endParaRPr lang="zh-CN" altLang="en-US" sz="1000"/>
          </a:p>
          <a:p>
            <a:endParaRPr lang="zh-CN" altLang="en-US"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6420" y="-194310"/>
            <a:ext cx="10515600" cy="1325563"/>
          </a:xfrm>
        </p:spPr>
        <p:txBody>
          <a:bodyPr/>
          <a:p>
            <a:r>
              <a:rPr lang="en-US" altLang="zh-CN" sz="2800"/>
              <a:t>Fractional Quantum Hall Effect</a:t>
            </a:r>
            <a:endParaRPr lang="en-US" altLang="zh-CN" sz="2800"/>
          </a:p>
        </p:txBody>
      </p:sp>
      <p:sp>
        <p:nvSpPr>
          <p:cNvPr id="7" name="文本框 6"/>
          <p:cNvSpPr txBox="1"/>
          <p:nvPr/>
        </p:nvSpPr>
        <p:spPr>
          <a:xfrm>
            <a:off x="461645" y="6068060"/>
            <a:ext cx="619252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000"/>
              <a:t>[1]</a:t>
            </a:r>
            <a:r>
              <a:rPr lang="zh-CN" altLang="en-US" sz="1000"/>
              <a:t>Introduction to the Fractional Quantum Hall Effect</a:t>
            </a:r>
            <a:r>
              <a:rPr lang="en-US" altLang="zh-CN" sz="1000"/>
              <a:t>.Steven Girvin</a:t>
            </a:r>
            <a:endParaRPr lang="en-US" altLang="zh-CN" sz="1000"/>
          </a:p>
        </p:txBody>
      </p:sp>
      <p:pic>
        <p:nvPicPr>
          <p:cNvPr id="8" name="图片 7" descr="fqh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420" y="1035685"/>
            <a:ext cx="5400675" cy="42957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9130" y="-194945"/>
            <a:ext cx="10515600" cy="1325563"/>
          </a:xfrm>
        </p:spPr>
        <p:txBody>
          <a:bodyPr/>
          <a:p>
            <a:r>
              <a:rPr lang="en-US" altLang="zh-CN" sz="2800">
                <a:sym typeface="+mn-ea"/>
              </a:rPr>
              <a:t>Landau Levels</a:t>
            </a:r>
            <a:endParaRPr lang="en-US" altLang="zh-CN" sz="2800"/>
          </a:p>
        </p:txBody>
      </p:sp>
      <p:pic>
        <p:nvPicPr>
          <p:cNvPr id="4" name="图片 3" descr="截屏2022-05-27 下午5.44.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8485" y="939800"/>
            <a:ext cx="4350385" cy="860425"/>
          </a:xfrm>
          <a:prstGeom prst="rect">
            <a:avLst/>
          </a:prstGeom>
        </p:spPr>
      </p:pic>
      <p:pic>
        <p:nvPicPr>
          <p:cNvPr id="5" name="图片 4" descr="截屏2022-05-27 下午5.45.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95" y="1839595"/>
            <a:ext cx="3962400" cy="990600"/>
          </a:xfrm>
          <a:prstGeom prst="rect">
            <a:avLst/>
          </a:prstGeom>
        </p:spPr>
      </p:pic>
      <p:pic>
        <p:nvPicPr>
          <p:cNvPr id="6" name="图片 5" descr="截屏2022-05-27 下午5.45.33"/>
          <p:cNvPicPr>
            <a:picLocks noChangeAspect="1"/>
          </p:cNvPicPr>
          <p:nvPr/>
        </p:nvPicPr>
        <p:blipFill>
          <a:blip r:embed="rId3"/>
          <a:srcRect l="35110" t="52565" r="26979" b="36389"/>
          <a:stretch>
            <a:fillRect/>
          </a:stretch>
        </p:blipFill>
        <p:spPr>
          <a:xfrm>
            <a:off x="803275" y="2869565"/>
            <a:ext cx="5877560" cy="1070610"/>
          </a:xfrm>
          <a:prstGeom prst="rect">
            <a:avLst/>
          </a:prstGeom>
        </p:spPr>
      </p:pic>
      <p:pic>
        <p:nvPicPr>
          <p:cNvPr id="8" name="图片 7" descr="截屏2022-05-27 下午6.04.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085" y="5228590"/>
            <a:ext cx="5080000" cy="990600"/>
          </a:xfrm>
          <a:prstGeom prst="rect">
            <a:avLst/>
          </a:prstGeom>
        </p:spPr>
      </p:pic>
      <p:pic>
        <p:nvPicPr>
          <p:cNvPr id="10" name="图片 9" descr="截屏2022-05-27 下午6.03.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0055" y="1800225"/>
            <a:ext cx="4787900" cy="768350"/>
          </a:xfrm>
          <a:prstGeom prst="rect">
            <a:avLst/>
          </a:prstGeom>
        </p:spPr>
      </p:pic>
      <p:pic>
        <p:nvPicPr>
          <p:cNvPr id="11" name="图片 10" descr="截屏2022-05-27 下午6.04.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1910" y="2463165"/>
            <a:ext cx="5186045" cy="768350"/>
          </a:xfrm>
          <a:prstGeom prst="rect">
            <a:avLst/>
          </a:prstGeom>
        </p:spPr>
      </p:pic>
      <p:pic>
        <p:nvPicPr>
          <p:cNvPr id="12" name="图片 11" descr="截屏2022-05-27 下午6.04.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900" y="4168140"/>
            <a:ext cx="8428990" cy="9906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8202930" y="3546475"/>
            <a:ext cx="22485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前面要写基本假设吧！！！无相互作用</a:t>
            </a:r>
            <a:r>
              <a:rPr lang="zh-CN" altLang="en-US"/>
              <a:t>啊！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9130" y="-194945"/>
            <a:ext cx="10515600" cy="1325563"/>
          </a:xfrm>
        </p:spPr>
        <p:txBody>
          <a:bodyPr/>
          <a:p>
            <a:r>
              <a:rPr lang="en-US" altLang="zh-CN" sz="2800">
                <a:sym typeface="+mn-ea"/>
              </a:rPr>
              <a:t>Landau Levels</a:t>
            </a:r>
            <a:endParaRPr lang="en-US" altLang="zh-CN" sz="2800"/>
          </a:p>
        </p:txBody>
      </p:sp>
      <p:pic>
        <p:nvPicPr>
          <p:cNvPr id="8" name="图片 7" descr="截屏2022-05-27 下午6.04.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160" y="1546225"/>
            <a:ext cx="5080000" cy="990600"/>
          </a:xfrm>
          <a:prstGeom prst="rect">
            <a:avLst/>
          </a:prstGeom>
        </p:spPr>
      </p:pic>
      <p:pic>
        <p:nvPicPr>
          <p:cNvPr id="3" name="图片 2" descr="hamorni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8360" y="944245"/>
            <a:ext cx="3976370" cy="2684780"/>
          </a:xfrm>
          <a:prstGeom prst="rect">
            <a:avLst/>
          </a:prstGeom>
        </p:spPr>
      </p:pic>
      <p:pic>
        <p:nvPicPr>
          <p:cNvPr id="7" name="图片 6" descr="截屏2022-05-27 下午5.45.33"/>
          <p:cNvPicPr>
            <a:picLocks noChangeAspect="1"/>
          </p:cNvPicPr>
          <p:nvPr/>
        </p:nvPicPr>
        <p:blipFill>
          <a:blip r:embed="rId3"/>
          <a:srcRect l="35110" t="52565" r="26979" b="36389"/>
          <a:stretch>
            <a:fillRect/>
          </a:stretch>
        </p:blipFill>
        <p:spPr>
          <a:xfrm>
            <a:off x="659130" y="2952115"/>
            <a:ext cx="5877560" cy="107061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362710" y="4549140"/>
            <a:ext cx="7061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放一幅</a:t>
            </a:r>
            <a:r>
              <a:rPr lang="en-US" altLang="zh-CN"/>
              <a:t>2d</a:t>
            </a:r>
            <a:r>
              <a:rPr lang="zh-CN" altLang="en-US"/>
              <a:t>谐振子，</a:t>
            </a:r>
            <a:r>
              <a:rPr lang="zh-CN" altLang="en-US"/>
              <a:t>形象化！！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9130" y="-194945"/>
            <a:ext cx="10515600" cy="1325563"/>
          </a:xfrm>
        </p:spPr>
        <p:txBody>
          <a:bodyPr/>
          <a:p>
            <a:r>
              <a:rPr lang="en-US" altLang="zh-CN" sz="2800">
                <a:sym typeface="+mn-ea"/>
              </a:rPr>
              <a:t>Landau Levels</a:t>
            </a:r>
            <a:endParaRPr lang="en-US" altLang="zh-CN" sz="2800"/>
          </a:p>
        </p:txBody>
      </p:sp>
      <p:sp>
        <p:nvSpPr>
          <p:cNvPr id="4" name="文本框 3"/>
          <p:cNvSpPr txBox="1"/>
          <p:nvPr/>
        </p:nvSpPr>
        <p:spPr>
          <a:xfrm>
            <a:off x="744855" y="1130935"/>
            <a:ext cx="43351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gauge:</a:t>
            </a:r>
            <a:endParaRPr lang="en-US" altLang="zh-CN"/>
          </a:p>
          <a:p>
            <a:r>
              <a:rPr lang="en-US" altLang="zh-CN"/>
              <a:t>1.Landau Gauge</a:t>
            </a:r>
            <a:endParaRPr lang="en-US" altLang="zh-CN"/>
          </a:p>
          <a:p>
            <a:r>
              <a:rPr lang="en-US" altLang="zh-CN"/>
              <a:t>2.Symmetry Gauge</a:t>
            </a:r>
            <a:endParaRPr lang="en-US" altLang="zh-CN"/>
          </a:p>
        </p:txBody>
      </p:sp>
      <p:pic>
        <p:nvPicPr>
          <p:cNvPr id="5" name="图片 4" descr="截屏2022-05-27 下午7.04.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41800" y="1130935"/>
            <a:ext cx="3708400" cy="984250"/>
          </a:xfrm>
          <a:prstGeom prst="rect">
            <a:avLst/>
          </a:prstGeom>
        </p:spPr>
      </p:pic>
      <p:pic>
        <p:nvPicPr>
          <p:cNvPr id="10" name="图片 9" descr="截屏2022-05-27 下午7.04.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235" y="2726055"/>
            <a:ext cx="4260850" cy="1009650"/>
          </a:xfrm>
          <a:prstGeom prst="rect">
            <a:avLst/>
          </a:prstGeom>
        </p:spPr>
      </p:pic>
      <p:pic>
        <p:nvPicPr>
          <p:cNvPr id="11" name="图片 10" descr="截屏2022-05-27 下午7.08.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325" y="3735705"/>
            <a:ext cx="4959350" cy="11430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304290" y="5177790"/>
            <a:ext cx="5255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分析</a:t>
            </a:r>
            <a:r>
              <a:rPr lang="zh-CN" altLang="en-US"/>
              <a:t>对称性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 descr="截屏2022-05-27 下午7.04.48"/>
          <p:cNvPicPr>
            <a:picLocks noChangeAspect="1"/>
          </p:cNvPicPr>
          <p:nvPr/>
        </p:nvPicPr>
        <p:blipFill>
          <a:blip r:embed="rId1"/>
          <a:srcRect t="12642"/>
          <a:stretch>
            <a:fillRect/>
          </a:stretch>
        </p:blipFill>
        <p:spPr>
          <a:xfrm>
            <a:off x="2350135" y="54610"/>
            <a:ext cx="4260850" cy="88201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9130" y="-194945"/>
            <a:ext cx="10515600" cy="1325563"/>
          </a:xfrm>
        </p:spPr>
        <p:txBody>
          <a:bodyPr/>
          <a:p>
            <a:r>
              <a:rPr lang="en-US" altLang="zh-CN" sz="2800">
                <a:sym typeface="+mn-ea"/>
              </a:rPr>
              <a:t>Landau Levels</a:t>
            </a:r>
            <a:endParaRPr lang="en-US" altLang="zh-CN" sz="2800"/>
          </a:p>
        </p:txBody>
      </p:sp>
      <p:pic>
        <p:nvPicPr>
          <p:cNvPr id="3" name="图片 2" descr="截屏2022-05-27 下午7.05.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" y="936625"/>
            <a:ext cx="5092700" cy="1003300"/>
          </a:xfrm>
          <a:prstGeom prst="rect">
            <a:avLst/>
          </a:prstGeom>
        </p:spPr>
      </p:pic>
      <p:pic>
        <p:nvPicPr>
          <p:cNvPr id="6" name="图片 5" descr="截屏2022-05-27 下午7.05.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1833880"/>
            <a:ext cx="5048250" cy="1371600"/>
          </a:xfrm>
          <a:prstGeom prst="rect">
            <a:avLst/>
          </a:prstGeom>
        </p:spPr>
      </p:pic>
      <p:pic>
        <p:nvPicPr>
          <p:cNvPr id="7" name="图片 6" descr="截屏2022-05-27 下午7.06.0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8225" y="1844040"/>
            <a:ext cx="3553460" cy="1156970"/>
          </a:xfrm>
          <a:prstGeom prst="rect">
            <a:avLst/>
          </a:prstGeom>
        </p:spPr>
      </p:pic>
      <p:pic>
        <p:nvPicPr>
          <p:cNvPr id="8" name="图片 7" descr="截屏2022-05-27 下午7.07.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450" y="2873375"/>
            <a:ext cx="7499350" cy="1111250"/>
          </a:xfrm>
          <a:prstGeom prst="rect">
            <a:avLst/>
          </a:prstGeom>
        </p:spPr>
      </p:pic>
      <p:pic>
        <p:nvPicPr>
          <p:cNvPr id="9" name="图片 8" descr="截屏2022-05-27 下午7.07.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045" y="4918075"/>
            <a:ext cx="5963285" cy="1381760"/>
          </a:xfrm>
          <a:prstGeom prst="rect">
            <a:avLst/>
          </a:prstGeom>
        </p:spPr>
      </p:pic>
      <p:pic>
        <p:nvPicPr>
          <p:cNvPr id="13" name="图片 12" descr="截屏2022-05-27 下午7.07.4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61630" y="5398770"/>
            <a:ext cx="1671320" cy="9010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746</Words>
  <Application>WPS 文字</Application>
  <PresentationFormat>宽屏</PresentationFormat>
  <Paragraphs>50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Integer Quantum Hall Effect</vt:lpstr>
      <vt:lpstr>PowerPoint 演示文稿</vt:lpstr>
      <vt:lpstr>Landau Levels</vt:lpstr>
      <vt:lpstr>Landau Levels</vt:lpstr>
      <vt:lpstr>Landau Levels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regenbogenchonggong</dc:creator>
  <cp:lastModifiedBy>虫工</cp:lastModifiedBy>
  <cp:revision>9</cp:revision>
  <dcterms:created xsi:type="dcterms:W3CDTF">2022-05-27T11:28:23Z</dcterms:created>
  <dcterms:modified xsi:type="dcterms:W3CDTF">2022-05-27T11:28:23Z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2052-4.2.2.6882</vt:lpwstr>
  </property>
  <property fmtid="{D5CDD505-2E9C-101B-9397-08002B2CF9AE}" pid="3" name="ICV">
    <vt:lpwstr>DBD682EE890FF1B3F18B9062A07CC06E</vt:lpwstr>
  </property>
</Properties>
</file>