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121"/>
  </p:notesMasterIdLst>
  <p:sldIdLst>
    <p:sldId id="262" r:id="rId3"/>
    <p:sldId id="269" r:id="rId4"/>
    <p:sldId id="270" r:id="rId5"/>
    <p:sldId id="268" r:id="rId6"/>
    <p:sldId id="271" r:id="rId7"/>
    <p:sldId id="272" r:id="rId8"/>
    <p:sldId id="273" r:id="rId9"/>
    <p:sldId id="274" r:id="rId10"/>
    <p:sldId id="275" r:id="rId11"/>
    <p:sldId id="276" r:id="rId12"/>
    <p:sldId id="277" r:id="rId13"/>
    <p:sldId id="290" r:id="rId14"/>
    <p:sldId id="278" r:id="rId15"/>
    <p:sldId id="279" r:id="rId16"/>
    <p:sldId id="280" r:id="rId17"/>
    <p:sldId id="281" r:id="rId18"/>
    <p:sldId id="282" r:id="rId19"/>
    <p:sldId id="291" r:id="rId20"/>
    <p:sldId id="283" r:id="rId21"/>
    <p:sldId id="284" r:id="rId22"/>
    <p:sldId id="285" r:id="rId23"/>
    <p:sldId id="286" r:id="rId24"/>
    <p:sldId id="287" r:id="rId25"/>
    <p:sldId id="288" r:id="rId26"/>
    <p:sldId id="289" r:id="rId27"/>
    <p:sldId id="292" r:id="rId28"/>
    <p:sldId id="376" r:id="rId29"/>
    <p:sldId id="377" r:id="rId30"/>
    <p:sldId id="378" r:id="rId31"/>
    <p:sldId id="379" r:id="rId32"/>
    <p:sldId id="380" r:id="rId33"/>
    <p:sldId id="381" r:id="rId34"/>
    <p:sldId id="388" r:id="rId35"/>
    <p:sldId id="389" r:id="rId36"/>
    <p:sldId id="390" r:id="rId37"/>
    <p:sldId id="384" r:id="rId38"/>
    <p:sldId id="385" r:id="rId39"/>
    <p:sldId id="386" r:id="rId40"/>
    <p:sldId id="387" r:id="rId41"/>
    <p:sldId id="293" r:id="rId42"/>
    <p:sldId id="294" r:id="rId43"/>
    <p:sldId id="295" r:id="rId44"/>
    <p:sldId id="297" r:id="rId45"/>
    <p:sldId id="304" r:id="rId46"/>
    <p:sldId id="298" r:id="rId47"/>
    <p:sldId id="299" r:id="rId48"/>
    <p:sldId id="300" r:id="rId49"/>
    <p:sldId id="301" r:id="rId50"/>
    <p:sldId id="302" r:id="rId51"/>
    <p:sldId id="303" r:id="rId52"/>
    <p:sldId id="305" r:id="rId53"/>
    <p:sldId id="306" r:id="rId54"/>
    <p:sldId id="307" r:id="rId55"/>
    <p:sldId id="308" r:id="rId56"/>
    <p:sldId id="309" r:id="rId57"/>
    <p:sldId id="310" r:id="rId58"/>
    <p:sldId id="311" r:id="rId59"/>
    <p:sldId id="312" r:id="rId60"/>
    <p:sldId id="316" r:id="rId61"/>
    <p:sldId id="317" r:id="rId62"/>
    <p:sldId id="318" r:id="rId63"/>
    <p:sldId id="319" r:id="rId64"/>
    <p:sldId id="315" r:id="rId65"/>
    <p:sldId id="321" r:id="rId66"/>
    <p:sldId id="322" r:id="rId67"/>
    <p:sldId id="323" r:id="rId68"/>
    <p:sldId id="324" r:id="rId69"/>
    <p:sldId id="325" r:id="rId70"/>
    <p:sldId id="327" r:id="rId71"/>
    <p:sldId id="326" r:id="rId72"/>
    <p:sldId id="328" r:id="rId73"/>
    <p:sldId id="329" r:id="rId74"/>
    <p:sldId id="330" r:id="rId75"/>
    <p:sldId id="334" r:id="rId76"/>
    <p:sldId id="336" r:id="rId77"/>
    <p:sldId id="337" r:id="rId78"/>
    <p:sldId id="338" r:id="rId79"/>
    <p:sldId id="339" r:id="rId80"/>
    <p:sldId id="340" r:id="rId81"/>
    <p:sldId id="333" r:id="rId82"/>
    <p:sldId id="341" r:id="rId83"/>
    <p:sldId id="342" r:id="rId84"/>
    <p:sldId id="343" r:id="rId85"/>
    <p:sldId id="344" r:id="rId86"/>
    <p:sldId id="345" r:id="rId87"/>
    <p:sldId id="346" r:id="rId88"/>
    <p:sldId id="347" r:id="rId89"/>
    <p:sldId id="348" r:id="rId90"/>
    <p:sldId id="349" r:id="rId91"/>
    <p:sldId id="350" r:id="rId92"/>
    <p:sldId id="265"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264" r:id="rId119"/>
    <p:sldId id="263" r:id="rId12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0350" autoAdjust="0"/>
  </p:normalViewPr>
  <p:slideViewPr>
    <p:cSldViewPr snapToGrid="0">
      <p:cViewPr varScale="1">
        <p:scale>
          <a:sx n="78" d="100"/>
          <a:sy n="78" d="100"/>
        </p:scale>
        <p:origin x="15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198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231549B6-56D4-401E-AFFD-51593865DA3B}" type="datetimeFigureOut">
              <a:rPr lang="zh-CN" altLang="en-US"/>
              <a:pPr/>
              <a:t>2017/5/3</a:t>
            </a:fld>
            <a:endParaRPr lang="en-US" altLang="zh-CN"/>
          </a:p>
        </p:txBody>
      </p:sp>
      <p:sp>
        <p:nvSpPr>
          <p:cNvPr id="11981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198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98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98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439B66-0E48-4E76-ABD9-69604B05DF5C}" type="slidenum">
              <a:rPr lang="zh-CN" altLang="en-US"/>
              <a:pPr/>
              <a:t>‹#›</a:t>
            </a:fld>
            <a:endParaRPr lang="en-US" altLang="zh-CN"/>
          </a:p>
        </p:txBody>
      </p:sp>
    </p:spTree>
    <p:extLst>
      <p:ext uri="{BB962C8B-B14F-4D97-AF65-F5344CB8AC3E}">
        <p14:creationId xmlns:p14="http://schemas.microsoft.com/office/powerpoint/2010/main" val="36271277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结构设计和行为设计是前台和后台，前台是看到一个界面，后台是数据库</a:t>
            </a:r>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6</a:t>
            </a:fld>
            <a:endParaRPr lang="en-US" altLang="zh-CN"/>
          </a:p>
        </p:txBody>
      </p:sp>
    </p:spTree>
    <p:extLst>
      <p:ext uri="{BB962C8B-B14F-4D97-AF65-F5344CB8AC3E}">
        <p14:creationId xmlns:p14="http://schemas.microsoft.com/office/powerpoint/2010/main" val="3947600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46150" y="4860925"/>
            <a:ext cx="5207000" cy="4605338"/>
          </a:xfr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990600" y="768350"/>
            <a:ext cx="5118100" cy="3836988"/>
          </a:xfrm>
          <a:ln/>
        </p:spPr>
      </p:sp>
      <p:sp>
        <p:nvSpPr>
          <p:cNvPr id="128003" name="Rectangle 3"/>
          <p:cNvSpPr>
            <a:spLocks noGrp="1" noChangeArrowheads="1"/>
          </p:cNvSpPr>
          <p:nvPr>
            <p:ph type="body" idx="1"/>
          </p:nvPr>
        </p:nvSpPr>
        <p:spPr>
          <a:xfrm>
            <a:off x="946150" y="4860925"/>
            <a:ext cx="5207000" cy="4605338"/>
          </a:xfr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990600" y="768350"/>
            <a:ext cx="5118100" cy="3836988"/>
          </a:xfrm>
          <a:ln/>
        </p:spPr>
      </p:sp>
      <p:sp>
        <p:nvSpPr>
          <p:cNvPr id="132099" name="Rectangle 3"/>
          <p:cNvSpPr>
            <a:spLocks noGrp="1" noChangeArrowheads="1"/>
          </p:cNvSpPr>
          <p:nvPr>
            <p:ph type="body" idx="1"/>
          </p:nvPr>
        </p:nvSpPr>
        <p:spPr>
          <a:xfrm>
            <a:off x="946150" y="4860925"/>
            <a:ext cx="5207000" cy="4605338"/>
          </a:xfr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对应前台设计和后台设计</a:t>
            </a:r>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7</a:t>
            </a:fld>
            <a:endParaRPr lang="en-US" altLang="zh-CN"/>
          </a:p>
        </p:txBody>
      </p:sp>
    </p:spTree>
    <p:extLst>
      <p:ext uri="{BB962C8B-B14F-4D97-AF65-F5344CB8AC3E}">
        <p14:creationId xmlns:p14="http://schemas.microsoft.com/office/powerpoint/2010/main" val="112809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第三范式还在讲，但是并不被业界认可！</a:t>
            </a:r>
            <a:endParaRPr lang="en-US" altLang="zh-CN" dirty="0"/>
          </a:p>
          <a:p>
            <a:r>
              <a:rPr lang="en-US" altLang="zh-CN" dirty="0"/>
              <a:t>ODL</a:t>
            </a:r>
            <a:r>
              <a:rPr lang="zh-CN" altLang="en-US" dirty="0"/>
              <a:t>方法也没有用过</a:t>
            </a:r>
            <a:endParaRPr lang="en-US" altLang="zh-CN" dirty="0"/>
          </a:p>
          <a:p>
            <a:r>
              <a:rPr lang="zh-CN" altLang="en-US" dirty="0"/>
              <a:t>主要讲解第二种方法</a:t>
            </a:r>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8</a:t>
            </a:fld>
            <a:endParaRPr lang="en-US" altLang="zh-CN"/>
          </a:p>
        </p:txBody>
      </p:sp>
    </p:spTree>
    <p:extLst>
      <p:ext uri="{BB962C8B-B14F-4D97-AF65-F5344CB8AC3E}">
        <p14:creationId xmlns:p14="http://schemas.microsoft.com/office/powerpoint/2010/main" val="144765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三级模式两级映像</a:t>
            </a:r>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11</a:t>
            </a:fld>
            <a:endParaRPr lang="en-US" altLang="zh-CN"/>
          </a:p>
        </p:txBody>
      </p:sp>
    </p:spTree>
    <p:extLst>
      <p:ext uri="{BB962C8B-B14F-4D97-AF65-F5344CB8AC3E}">
        <p14:creationId xmlns:p14="http://schemas.microsoft.com/office/powerpoint/2010/main" val="66713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需求分析在我们这门课里只是一带而过，并不详细介绍，在你们下学期的项目管理课上是重点来学习的</a:t>
            </a:r>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12</a:t>
            </a:fld>
            <a:endParaRPr lang="en-US" altLang="zh-CN"/>
          </a:p>
        </p:txBody>
      </p:sp>
    </p:spTree>
    <p:extLst>
      <p:ext uri="{BB962C8B-B14F-4D97-AF65-F5344CB8AC3E}">
        <p14:creationId xmlns:p14="http://schemas.microsoft.com/office/powerpoint/2010/main" val="512945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DD</a:t>
            </a:r>
            <a:r>
              <a:rPr lang="zh-CN" altLang="en-US" dirty="0"/>
              <a:t>数据字典</a:t>
            </a:r>
            <a:endParaRPr lang="en-US" altLang="zh-CN" dirty="0"/>
          </a:p>
          <a:p>
            <a:r>
              <a:rPr lang="en-US" altLang="zh-CN" dirty="0"/>
              <a:t>DFD</a:t>
            </a:r>
            <a:r>
              <a:rPr lang="zh-CN" altLang="en-US" dirty="0"/>
              <a:t>数据流程图</a:t>
            </a:r>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16</a:t>
            </a:fld>
            <a:endParaRPr lang="en-US" altLang="zh-CN"/>
          </a:p>
        </p:txBody>
      </p:sp>
    </p:spTree>
    <p:extLst>
      <p:ext uri="{BB962C8B-B14F-4D97-AF65-F5344CB8AC3E}">
        <p14:creationId xmlns:p14="http://schemas.microsoft.com/office/powerpoint/2010/main" val="413816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例如：学生实体。</a:t>
            </a:r>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27</a:t>
            </a:fld>
            <a:endParaRPr lang="zh-CN" altLang="en-US"/>
          </a:p>
        </p:txBody>
      </p:sp>
    </p:spTree>
    <p:extLst>
      <p:ext uri="{BB962C8B-B14F-4D97-AF65-F5344CB8AC3E}">
        <p14:creationId xmlns:p14="http://schemas.microsoft.com/office/powerpoint/2010/main" val="2572928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一对一的联系：对于实体型</a:t>
            </a:r>
            <a:r>
              <a:rPr lang="en-US" altLang="zh-CN" dirty="0"/>
              <a:t>A</a:t>
            </a:r>
            <a:r>
              <a:rPr lang="zh-CN" altLang="en-US" dirty="0"/>
              <a:t>中的每个实体，在实体型</a:t>
            </a:r>
            <a:r>
              <a:rPr lang="en-US" altLang="zh-CN" dirty="0"/>
              <a:t>B</a:t>
            </a:r>
            <a:r>
              <a:rPr lang="zh-CN" altLang="en-US" dirty="0"/>
              <a:t>中最多能找到一个实体与之产生关联，反之亦然</a:t>
            </a:r>
            <a:endParaRPr lang="en-US" altLang="zh-CN" dirty="0"/>
          </a:p>
          <a:p>
            <a:r>
              <a:rPr lang="zh-CN" altLang="en-US" dirty="0"/>
              <a:t>一对多：对于实体型</a:t>
            </a:r>
            <a:r>
              <a:rPr lang="en-US" altLang="zh-CN" dirty="0"/>
              <a:t>A</a:t>
            </a:r>
            <a:r>
              <a:rPr lang="zh-CN" altLang="en-US" dirty="0"/>
              <a:t>的每个实体在实体型</a:t>
            </a:r>
            <a:r>
              <a:rPr lang="en-US" altLang="zh-CN" dirty="0"/>
              <a:t>B</a:t>
            </a:r>
            <a:r>
              <a:rPr lang="zh-CN" altLang="en-US" dirty="0"/>
              <a:t>中有</a:t>
            </a:r>
            <a:r>
              <a:rPr lang="en-US" altLang="zh-CN" dirty="0"/>
              <a:t>N</a:t>
            </a:r>
            <a:r>
              <a:rPr lang="zh-CN" altLang="en-US" dirty="0"/>
              <a:t>个实体与之联系。反之，对于实体型</a:t>
            </a:r>
            <a:r>
              <a:rPr lang="en-US" altLang="zh-CN" dirty="0"/>
              <a:t>B</a:t>
            </a:r>
            <a:r>
              <a:rPr lang="zh-CN" altLang="en-US" dirty="0"/>
              <a:t>中的每一个实体，在实体型</a:t>
            </a:r>
            <a:r>
              <a:rPr lang="en-US" altLang="zh-CN" dirty="0"/>
              <a:t>A</a:t>
            </a:r>
            <a:r>
              <a:rPr lang="zh-CN" altLang="en-US" dirty="0"/>
              <a:t>中至多只有一个实体与之联系。</a:t>
            </a:r>
            <a:endParaRPr lang="en-US" altLang="zh-CN" dirty="0"/>
          </a:p>
          <a:p>
            <a:r>
              <a:rPr lang="zh-CN" altLang="en-US" dirty="0"/>
              <a:t>多对多：对于实体型</a:t>
            </a:r>
            <a:r>
              <a:rPr lang="en-US" altLang="zh-CN" dirty="0"/>
              <a:t>A</a:t>
            </a:r>
            <a:r>
              <a:rPr lang="zh-CN" altLang="en-US" dirty="0"/>
              <a:t>中的每一个实体，在实体型</a:t>
            </a:r>
            <a:r>
              <a:rPr lang="en-US" altLang="zh-CN" dirty="0"/>
              <a:t>B</a:t>
            </a:r>
            <a:r>
              <a:rPr lang="zh-CN" altLang="en-US" dirty="0"/>
              <a:t>中都有</a:t>
            </a:r>
            <a:r>
              <a:rPr lang="en-US" altLang="zh-CN" dirty="0"/>
              <a:t>n</a:t>
            </a:r>
            <a:r>
              <a:rPr lang="zh-CN" altLang="en-US" dirty="0"/>
              <a:t>个实习与之联系，反之，对于实体集</a:t>
            </a:r>
            <a:r>
              <a:rPr lang="en-US" altLang="zh-CN" dirty="0"/>
              <a:t>B</a:t>
            </a:r>
            <a:r>
              <a:rPr lang="zh-CN" altLang="en-US" dirty="0"/>
              <a:t>中的每一个实体，实体集</a:t>
            </a:r>
            <a:r>
              <a:rPr lang="en-US" altLang="zh-CN" dirty="0"/>
              <a:t>A</a:t>
            </a:r>
            <a:r>
              <a:rPr lang="zh-CN" altLang="en-US" dirty="0"/>
              <a:t>中也有</a:t>
            </a:r>
            <a:r>
              <a:rPr lang="en-US" altLang="zh-CN" dirty="0"/>
              <a:t>m</a:t>
            </a:r>
            <a:r>
              <a:rPr lang="zh-CN" altLang="en-US" dirty="0"/>
              <a:t>的实体与之联系。</a:t>
            </a:r>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30</a:t>
            </a:fld>
            <a:endParaRPr lang="zh-CN" altLang="en-US"/>
          </a:p>
        </p:txBody>
      </p:sp>
    </p:spTree>
    <p:extLst>
      <p:ext uri="{BB962C8B-B14F-4D97-AF65-F5344CB8AC3E}">
        <p14:creationId xmlns:p14="http://schemas.microsoft.com/office/powerpoint/2010/main" val="369780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需求分析得到的结果</a:t>
            </a:r>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34</a:t>
            </a:fld>
            <a:endParaRPr lang="en-US" altLang="zh-CN"/>
          </a:p>
        </p:txBody>
      </p:sp>
    </p:spTree>
    <p:extLst>
      <p:ext uri="{BB962C8B-B14F-4D97-AF65-F5344CB8AC3E}">
        <p14:creationId xmlns:p14="http://schemas.microsoft.com/office/powerpoint/2010/main" val="1677323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ea typeface="宋体" pitchFamily="2" charset="-122"/>
              </a:endParaRPr>
            </a:p>
          </p:txBody>
        </p:sp>
      </p:grpSp>
      <p:sp>
        <p:nvSpPr>
          <p:cNvPr id="5"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sp>
        <p:nvSpPr>
          <p:cNvPr id="6"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pic>
        <p:nvPicPr>
          <p:cNvPr id="7" name="Picture 2"/>
          <p:cNvPicPr>
            <a:picLocks noChangeAspect="1" noChangeArrowheads="1"/>
          </p:cNvPicPr>
          <p:nvPr userDrawn="1"/>
        </p:nvPicPr>
        <p:blipFill>
          <a:blip r:embed="rId2"/>
          <a:srcRect/>
          <a:stretch>
            <a:fillRect/>
          </a:stretch>
        </p:blipFill>
        <p:spPr bwMode="auto">
          <a:xfrm>
            <a:off x="0" y="663575"/>
            <a:ext cx="9144000" cy="2836863"/>
          </a:xfrm>
          <a:prstGeom prst="rect">
            <a:avLst/>
          </a:prstGeom>
          <a:noFill/>
          <a:ln w="9525">
            <a:noFill/>
            <a:miter lim="800000"/>
            <a:headEnd/>
            <a:tailEnd/>
          </a:ln>
        </p:spPr>
      </p:pic>
      <p:pic>
        <p:nvPicPr>
          <p:cNvPr id="8" name="Picture 3"/>
          <p:cNvPicPr>
            <a:picLocks noChangeAspect="1" noChangeArrowheads="1"/>
          </p:cNvPicPr>
          <p:nvPr userDrawn="1"/>
        </p:nvPicPr>
        <p:blipFill>
          <a:blip r:embed="rId3"/>
          <a:srcRect/>
          <a:stretch>
            <a:fillRect/>
          </a:stretch>
        </p:blipFill>
        <p:spPr bwMode="auto">
          <a:xfrm>
            <a:off x="8061325" y="5681663"/>
            <a:ext cx="730250" cy="636587"/>
          </a:xfrm>
          <a:prstGeom prst="rect">
            <a:avLst/>
          </a:prstGeom>
          <a:noFill/>
          <a:ln w="9525">
            <a:noFill/>
            <a:miter lim="800000"/>
            <a:headEnd/>
            <a:tailEnd/>
          </a:ln>
        </p:spPr>
      </p:pic>
      <p:pic>
        <p:nvPicPr>
          <p:cNvPr id="9" name="Picture 4"/>
          <p:cNvPicPr>
            <a:picLocks noChangeAspect="1" noChangeArrowheads="1"/>
          </p:cNvPicPr>
          <p:nvPr userDrawn="1"/>
        </p:nvPicPr>
        <p:blipFill>
          <a:blip r:embed="rId4"/>
          <a:srcRect/>
          <a:stretch>
            <a:fillRect/>
          </a:stretch>
        </p:blipFill>
        <p:spPr bwMode="auto">
          <a:xfrm>
            <a:off x="6402388" y="6400800"/>
            <a:ext cx="2663825" cy="336550"/>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dirty="0">
                <a:effectLst>
                  <a:outerShdw blurRad="38100" dist="38100" dir="2700000" algn="tl">
                    <a:srgbClr val="000000"/>
                  </a:outerShdw>
                </a:effectLst>
                <a:ea typeface="굴림" pitchFamily="50" charset="-127"/>
              </a:defRPr>
            </a:lvl1pPr>
          </a:lstStyle>
          <a:p>
            <a:pPr>
              <a:defRPr/>
            </a:pP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84196B4-705C-41AD-A9B3-AE5F4398F4A7}" type="datetimeFigureOut">
              <a:rPr lang="zh-CN" altLang="en-US"/>
              <a:pPr>
                <a:defRPr/>
              </a:pPr>
              <a:t>2017/5/3</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B4F589BD-28ED-41F1-83C7-FC8A996B982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8D3AD3C0-5CC4-4936-B1A5-1DEF70772DC2}" type="datetimeFigureOut">
              <a:rPr lang="zh-CN" altLang="en-US"/>
              <a:pPr>
                <a:defRPr/>
              </a:pPr>
              <a:t>2017/5/3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601FFD85-1A11-499C-89C3-47B8861BA6D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0CD7F7B1-134F-43AA-ACF6-840EF4C10DBA}" type="datetimeFigureOut">
              <a:rPr lang="zh-CN" altLang="en-US"/>
              <a:pPr>
                <a:defRPr/>
              </a:pPr>
              <a:t>2017/5/3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5736C4A3-0E2B-4EC6-A40A-92A9D537F37A}"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B210C43-5A2F-4842-AFDC-7B00E1DCC5DF}" type="datetimeFigureOut">
              <a:rPr lang="zh-CN" altLang="en-US"/>
              <a:pPr>
                <a:defRPr/>
              </a:pPr>
              <a:t>2017/5/3</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4FE07E0C-BB2C-4F60-85B6-7FDD116BB588}"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3687A10-6A64-4E60-8306-4B392B0E6B47}" type="datetimeFigureOut">
              <a:rPr lang="zh-CN" altLang="en-US"/>
              <a:pPr>
                <a:defRPr/>
              </a:pPr>
              <a:t>2017/5/3</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E4CA9F57-0878-434A-9E6D-149C696F1C71}"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66EE2F7-5FA9-4B09-84A9-35CB5CD3E1AA}" type="datetimeFigureOut">
              <a:rPr lang="zh-CN" altLang="en-US"/>
              <a:pPr>
                <a:defRPr/>
              </a:pPr>
              <a:t>2017/5/3</a:t>
            </a:fld>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33A728DB-209D-41B1-8BA8-9C859E20DAE4}"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625" y="4846638"/>
            <a:ext cx="2720975" cy="1741487"/>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7942209" cy="1143000"/>
          </a:xfrm>
        </p:spPr>
        <p:txBody>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ACEB253-D697-43FD-879E-25AFF43A6414}" type="datetimeFigureOut">
              <a:rPr lang="zh-CN" altLang="en-US"/>
              <a:pPr>
                <a:defRPr/>
              </a:pPr>
              <a:t>2017/5/3</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7368957D-FEDA-4FC8-A410-75A755D00990}"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40438" y="3563938"/>
            <a:ext cx="3076575" cy="3048000"/>
          </a:xfrm>
          <a:prstGeom prst="rect">
            <a:avLst/>
          </a:prstGeom>
          <a:noFill/>
          <a:ln w="9525">
            <a:noFill/>
            <a:miter lim="800000"/>
            <a:headEnd/>
            <a:tailEnd/>
          </a:ln>
        </p:spPr>
      </p:pic>
      <p:sp>
        <p:nvSpPr>
          <p:cNvPr id="2" name="内容占位符 1"/>
          <p:cNvSpPr>
            <a:spLocks noGrp="1"/>
          </p:cNvSpPr>
          <p:nvPr>
            <p:ph/>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BC6F093E-559B-452A-87F7-76910F01B70A}" type="slidenum">
              <a:rPr lang="ko-KR" altLang="en-US"/>
              <a:pPr>
                <a:defRP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900" y="1381125"/>
            <a:ext cx="3184525" cy="4875213"/>
          </a:xfrm>
          <a:prstGeom prst="rect">
            <a:avLst/>
          </a:prstGeom>
          <a:noFill/>
          <a:ln w="9525">
            <a:noFill/>
            <a:miter lim="800000"/>
            <a:headEnd/>
            <a:tailEnd/>
          </a:ln>
        </p:spPr>
      </p:pic>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6DD1A80-80E4-463C-9EBD-3C39524A5C89}" type="datetimeFigureOut">
              <a:rPr lang="zh-CN" altLang="en-US"/>
              <a:pPr>
                <a:defRPr/>
              </a:pPr>
              <a:t>2017/5/3</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4859F05B-43BC-4EA8-A7AB-DF68EFCBF49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0BE8F69-0171-48D9-9A68-7468E1E20BDD}" type="datetimeFigureOut">
              <a:rPr lang="zh-CN" altLang="en-US"/>
              <a:pPr>
                <a:defRPr/>
              </a:pPr>
              <a:t>2017/5/3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73E8A4-586C-4528-A48A-CBFAE11C8B8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Times New Roman" pitchFamily="18" charset="0"/>
                <a:ea typeface="隶书" pitchFamily="49" charset="-122"/>
                <a:cs typeface="Times New Roman" pitchFamily="18" charset="0"/>
              </a:defRPr>
            </a:lvl1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F58EEE3C-F729-465E-B03D-F795A57D0D20}" type="datetimeFigureOut">
              <a:rPr lang="zh-CN" altLang="en-US"/>
              <a:pPr>
                <a:defRPr/>
              </a:pPr>
              <a:t>2017/5/3</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528BA1F4-6D09-450D-B082-AF854F177AD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OPIZ49QJ\MCj04326650000[1].png"/>
          <p:cNvPicPr>
            <a:picLocks noChangeAspect="1" noChangeArrowheads="1"/>
          </p:cNvPicPr>
          <p:nvPr userDrawn="1"/>
        </p:nvPicPr>
        <p:blipFill>
          <a:blip r:embed="rId2"/>
          <a:srcRect/>
          <a:stretch>
            <a:fillRect/>
          </a:stretch>
        </p:blipFill>
        <p:spPr bwMode="auto">
          <a:xfrm rot="21409107">
            <a:off x="481013" y="4718050"/>
            <a:ext cx="1714500" cy="1714500"/>
          </a:xfrm>
          <a:prstGeom prst="rect">
            <a:avLst/>
          </a:prstGeom>
          <a:noFill/>
          <a:ln w="9525">
            <a:noFill/>
            <a:miter lim="800000"/>
            <a:headEnd/>
            <a:tailEnd/>
          </a:ln>
        </p:spPr>
      </p:pic>
      <p:sp>
        <p:nvSpPr>
          <p:cNvPr id="2" name="标题 1"/>
          <p:cNvSpPr>
            <a:spLocks noGrp="1"/>
          </p:cNvSpPr>
          <p:nvPr>
            <p:ph type="title"/>
          </p:nvPr>
        </p:nvSpPr>
        <p:spPr/>
        <p:txBody>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p:nvPr>
        </p:nvSpPr>
        <p:spPr>
          <a:xfrm>
            <a:off x="2521130" y="1600200"/>
            <a:ext cx="6165669" cy="4525963"/>
          </a:xfrm>
        </p:spPr>
        <p:txBody>
          <a:bodyPr/>
          <a:lstStyle>
            <a:lvl1pPr>
              <a:buFontTx/>
              <a:buBlip>
                <a:blip r:embed="rId3"/>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E7A14D52-C0E7-4640-BA36-327F3FF46C83}" type="datetimeFigureOut">
              <a:rPr lang="zh-CN" altLang="en-US"/>
              <a:pPr>
                <a:defRPr/>
              </a:pPr>
              <a:t>2017/5/3</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4EEFD6DE-D237-4472-B15F-8100D75CB86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263AC19-FF40-484E-95DD-B11155EDDD03}" type="datetimeFigureOut">
              <a:rPr lang="zh-CN" altLang="en-US"/>
              <a:pPr>
                <a:defRPr/>
              </a:pPr>
              <a:t>2017/5/3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44B953-90F6-4A10-850E-10B30BAD93F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fld id="{1AD665B4-07C9-443A-AFB1-8FC9CBCECBCD}" type="datetimeFigureOut">
              <a:rPr lang="zh-CN" altLang="en-US"/>
              <a:pPr>
                <a:defRPr/>
              </a:pPr>
              <a:t>2017/5/3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32432917-892C-4A6D-96F5-39F331A5365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1AC13F42-C54E-4960-BF2A-C562A58C4F9E}" type="datetimeFigureOut">
              <a:rPr lang="zh-CN" altLang="en-US"/>
              <a:pPr>
                <a:defRPr/>
              </a:pPr>
              <a:t>2017/5/3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3FBEEABD-CCE1-40E4-BD3D-3B4C976EA7E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F32B31F-3784-4F21-9489-C072155BD50E}" type="datetimeFigureOut">
              <a:rPr lang="zh-CN" altLang="en-US"/>
              <a:pPr>
                <a:defRPr/>
              </a:pPr>
              <a:t>2017/5/3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37E754A9-216E-4266-AB74-502DAF45ED9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EA77F3EC-B007-477C-AF4B-D5481186B3BF}"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grpSp>
        <p:nvGrpSpPr>
          <p:cNvPr id="48135"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grpSp>
        <p:nvGrpSpPr>
          <p:cNvPr id="48136"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15" r:id="rId1"/>
  </p:sldLayoutIdLst>
  <p:hf sldNum="0" hdr="0" dt="0"/>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defRPr>
      </a:lvl2pPr>
      <a:lvl3pPr algn="l" rtl="0" fontAlgn="base">
        <a:spcBef>
          <a:spcPct val="0"/>
        </a:spcBef>
        <a:spcAft>
          <a:spcPct val="0"/>
        </a:spcAft>
        <a:defRPr sz="3200" b="1">
          <a:solidFill>
            <a:schemeClr val="tx1"/>
          </a:solidFill>
          <a:latin typeface="Verdana" pitchFamily="34" charset="0"/>
        </a:defRPr>
      </a:lvl3pPr>
      <a:lvl4pPr algn="l" rtl="0" fontAlgn="base">
        <a:spcBef>
          <a:spcPct val="0"/>
        </a:spcBef>
        <a:spcAft>
          <a:spcPct val="0"/>
        </a:spcAft>
        <a:defRPr sz="3200" b="1">
          <a:solidFill>
            <a:schemeClr val="tx1"/>
          </a:solidFill>
          <a:latin typeface="Verdana" pitchFamily="34" charset="0"/>
        </a:defRPr>
      </a:lvl4pPr>
      <a:lvl5pPr algn="l" rtl="0" fontAlgn="base">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fontAlgn="base">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11</a:t>
            </a:r>
            <a:endParaRPr lang="zh-CN" altLang="en-US"/>
          </a:p>
          <a:p>
            <a:pPr lvl="1"/>
            <a:r>
              <a:rPr lang="zh-CN" altLang="en-US"/>
              <a:t>第二级</a:t>
            </a:r>
            <a:r>
              <a:rPr lang="en-US" altLang="zh-CN"/>
              <a:t>22</a:t>
            </a:r>
            <a:endParaRPr lang="zh-CN" altLang="en-US"/>
          </a:p>
          <a:p>
            <a:pPr lvl="2"/>
            <a:r>
              <a:rPr lang="zh-CN" altLang="en-US"/>
              <a:t>第三级</a:t>
            </a:r>
            <a:r>
              <a:rPr lang="en-US" altLang="zh-CN"/>
              <a:t>33</a:t>
            </a:r>
            <a:endParaRPr lang="zh-CN" altLang="en-US"/>
          </a:p>
          <a:p>
            <a:pPr lvl="3"/>
            <a:r>
              <a:rPr lang="zh-CN" altLang="en-US"/>
              <a:t>第四级</a:t>
            </a:r>
            <a:r>
              <a:rPr lang="en-US" altLang="zh-CN"/>
              <a:t>44</a:t>
            </a:r>
            <a:endParaRPr lang="zh-CN" altLang="en-US"/>
          </a:p>
          <a:p>
            <a:pPr lvl="4"/>
            <a:r>
              <a:rPr lang="zh-CN" altLang="en-US"/>
              <a:t>第五级</a:t>
            </a:r>
            <a:r>
              <a:rPr lang="en-US" altLang="zh-CN"/>
              <a:t>55</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ea typeface="宋体" pitchFamily="2" charset="-122"/>
              </a:defRPr>
            </a:lvl1pPr>
          </a:lstStyle>
          <a:p>
            <a:pPr>
              <a:defRPr/>
            </a:pPr>
            <a:fld id="{4ABDB649-6172-4098-8E51-586ACDF75A03}" type="datetimeFigureOut">
              <a:rPr lang="zh-CN" altLang="en-US"/>
              <a:pPr>
                <a:defRPr/>
              </a:pPr>
              <a:t>2017/5/3</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ea typeface="宋体" pitchFamily="2" charset="-122"/>
              </a:defRPr>
            </a:lvl1pPr>
          </a:lstStyle>
          <a:p>
            <a:pPr>
              <a:defRPr/>
            </a:pPr>
            <a:fld id="{94FBD065-7906-4D20-A87A-E05886129E9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09" r:id="rId3"/>
    <p:sldLayoutId id="2147483718" r:id="rId4"/>
    <p:sldLayoutId id="2147483719" r:id="rId5"/>
    <p:sldLayoutId id="2147483720" r:id="rId6"/>
    <p:sldLayoutId id="2147483721" r:id="rId7"/>
    <p:sldLayoutId id="2147483722" r:id="rId8"/>
    <p:sldLayoutId id="2147483710" r:id="rId9"/>
    <p:sldLayoutId id="2147483723" r:id="rId10"/>
    <p:sldLayoutId id="2147483724" r:id="rId11"/>
    <p:sldLayoutId id="2147483711" r:id="rId12"/>
    <p:sldLayoutId id="2147483712" r:id="rId13"/>
    <p:sldLayoutId id="2147483713" r:id="rId14"/>
    <p:sldLayoutId id="2147483725" r:id="rId15"/>
    <p:sldLayoutId id="2147483714" r:id="rId16"/>
    <p:sldLayoutId id="2147483726" r:id="rId17"/>
    <p:sldLayoutId id="2147483727" r:id="rId18"/>
  </p:sldLayoutIdLst>
  <p:txStyles>
    <p:titleStyle>
      <a:lvl1pPr algn="ctr" rtl="0" fontAlgn="base">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fontAlgn="base">
        <a:spcBef>
          <a:spcPct val="0"/>
        </a:spcBef>
        <a:spcAft>
          <a:spcPct val="0"/>
        </a:spcAft>
        <a:defRPr sz="4400" b="1">
          <a:solidFill>
            <a:schemeClr val="tx1"/>
          </a:solidFill>
          <a:latin typeface="Arial" charset="0"/>
        </a:defRPr>
      </a:lvl2pPr>
      <a:lvl3pPr algn="ctr" rtl="0" fontAlgn="base">
        <a:spcBef>
          <a:spcPct val="0"/>
        </a:spcBef>
        <a:spcAft>
          <a:spcPct val="0"/>
        </a:spcAft>
        <a:defRPr sz="4400" b="1">
          <a:solidFill>
            <a:schemeClr val="tx1"/>
          </a:solidFill>
          <a:latin typeface="Arial" charset="0"/>
        </a:defRPr>
      </a:lvl3pPr>
      <a:lvl4pPr algn="ctr" rtl="0" fontAlgn="base">
        <a:spcBef>
          <a:spcPct val="0"/>
        </a:spcBef>
        <a:spcAft>
          <a:spcPct val="0"/>
        </a:spcAft>
        <a:defRPr sz="4400" b="1">
          <a:solidFill>
            <a:schemeClr val="tx1"/>
          </a:solidFill>
          <a:latin typeface="Arial" charset="0"/>
        </a:defRPr>
      </a:lvl4pPr>
      <a:lvl5pPr algn="ctr" rtl="0" fontAlgn="base">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p:titleStyle>
    <p:bodyStyle>
      <a:lvl1pPr marL="342900" indent="-342900" algn="l" rtl="0" fontAlgn="base">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fontAlgn="base">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fontAlgn="base">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fontAlgn="base">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fontAlgn="base">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600" y="3954463"/>
            <a:ext cx="7129463" cy="708025"/>
          </a:xfrm>
          <a:prstGeom prst="rect">
            <a:avLst/>
          </a:prstGeom>
          <a:ln>
            <a:miter lim="800000"/>
            <a:headEnd/>
            <a:tailEnd/>
          </a:ln>
        </p:spPr>
        <p:txBody>
          <a:bodyPr anchor="ctr"/>
          <a:lstStyle/>
          <a:p>
            <a:pPr>
              <a:defRPr/>
            </a:pPr>
            <a:r>
              <a:rPr lang="zh-CN" altLang="en-US"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45" descr="73"/>
          <p:cNvPicPr>
            <a:picLocks noChangeAspect="1" noChangeArrowheads="1"/>
          </p:cNvPicPr>
          <p:nvPr/>
        </p:nvPicPr>
        <p:blipFill>
          <a:blip r:embed="rId2"/>
          <a:srcRect/>
          <a:stretch>
            <a:fillRect/>
          </a:stretch>
        </p:blipFill>
        <p:spPr bwMode="auto">
          <a:xfrm>
            <a:off x="307258" y="462116"/>
            <a:ext cx="8350860" cy="6243484"/>
          </a:xfrm>
          <a:prstGeom prst="rect">
            <a:avLst/>
          </a:prstGeom>
          <a:noFill/>
          <a:ln w="9525">
            <a:solidFill>
              <a:schemeClr val="tx1"/>
            </a:solid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索引存取方法的选择（续）</a:t>
            </a:r>
          </a:p>
        </p:txBody>
      </p:sp>
      <p:sp>
        <p:nvSpPr>
          <p:cNvPr id="130051" name="Rectangle 3"/>
          <p:cNvSpPr>
            <a:spLocks noGrp="1"/>
          </p:cNvSpPr>
          <p:nvPr>
            <p:ph type="body" idx="1"/>
          </p:nvPr>
        </p:nvSpPr>
        <p:spPr>
          <a:xfrm>
            <a:off x="604838" y="1438275"/>
            <a:ext cx="7772400" cy="4114800"/>
          </a:xfrm>
        </p:spPr>
        <p:txBody>
          <a:bodyPr/>
          <a:lstStyle/>
          <a:p>
            <a:r>
              <a:rPr lang="zh-CN" altLang="en-US" sz="2400" b="1">
                <a:solidFill>
                  <a:srgbClr val="FE0A0A"/>
                </a:solidFill>
                <a:ea typeface="宋体" charset="-122"/>
              </a:rPr>
              <a:t>选择索引存取方法的一般规则</a:t>
            </a:r>
          </a:p>
          <a:p>
            <a:pPr lvl="1"/>
            <a:r>
              <a:rPr lang="zh-CN" altLang="en-US" b="1">
                <a:ea typeface="宋体" charset="-122"/>
              </a:rPr>
              <a:t>如果一个</a:t>
            </a:r>
            <a:r>
              <a:rPr lang="en-US" altLang="zh-CN" b="1">
                <a:ea typeface="宋体" charset="-122"/>
              </a:rPr>
              <a:t>(</a:t>
            </a:r>
            <a:r>
              <a:rPr lang="zh-CN" altLang="en-US" b="1">
                <a:ea typeface="宋体" charset="-122"/>
              </a:rPr>
              <a:t>或一组</a:t>
            </a:r>
            <a:r>
              <a:rPr lang="en-US" altLang="zh-CN" b="1">
                <a:ea typeface="宋体" charset="-122"/>
              </a:rPr>
              <a:t>)</a:t>
            </a:r>
            <a:r>
              <a:rPr lang="zh-CN" altLang="en-US" b="1">
                <a:ea typeface="宋体" charset="-122"/>
              </a:rPr>
              <a:t>属性经常在查询条件中出现，则考虑在这个</a:t>
            </a:r>
            <a:r>
              <a:rPr lang="en-US" altLang="zh-CN" b="1">
                <a:ea typeface="宋体" charset="-122"/>
              </a:rPr>
              <a:t>(</a:t>
            </a:r>
            <a:r>
              <a:rPr lang="zh-CN" altLang="en-US" b="1">
                <a:ea typeface="宋体" charset="-122"/>
              </a:rPr>
              <a:t>或这组</a:t>
            </a:r>
            <a:r>
              <a:rPr lang="en-US" altLang="zh-CN" b="1">
                <a:ea typeface="宋体" charset="-122"/>
              </a:rPr>
              <a:t>)</a:t>
            </a:r>
            <a:r>
              <a:rPr lang="zh-CN" altLang="en-US" b="1">
                <a:ea typeface="宋体" charset="-122"/>
              </a:rPr>
              <a:t>属性上建立索引</a:t>
            </a:r>
            <a:r>
              <a:rPr lang="en-US" altLang="zh-CN" b="1">
                <a:ea typeface="宋体" charset="-122"/>
              </a:rPr>
              <a:t>(</a:t>
            </a:r>
            <a:r>
              <a:rPr lang="zh-CN" altLang="en-US" b="1">
                <a:ea typeface="宋体" charset="-122"/>
              </a:rPr>
              <a:t>或组合索引</a:t>
            </a:r>
            <a:r>
              <a:rPr lang="en-US" altLang="zh-CN" b="1">
                <a:ea typeface="宋体" charset="-122"/>
              </a:rPr>
              <a:t>)</a:t>
            </a:r>
          </a:p>
          <a:p>
            <a:pPr lvl="1"/>
            <a:r>
              <a:rPr lang="zh-CN" altLang="en-US" b="1">
                <a:ea typeface="宋体" charset="-122"/>
              </a:rPr>
              <a:t>如果一个属性经常作为最大值和最小值等聚集函数的参数，则考虑在这个属性上建立索引</a:t>
            </a:r>
          </a:p>
          <a:p>
            <a:pPr lvl="1"/>
            <a:r>
              <a:rPr lang="zh-CN" altLang="en-US" b="1">
                <a:ea typeface="宋体" charset="-122"/>
              </a:rPr>
              <a:t>如果一个</a:t>
            </a:r>
            <a:r>
              <a:rPr lang="en-US" altLang="zh-CN" b="1">
                <a:ea typeface="宋体" charset="-122"/>
              </a:rPr>
              <a:t>(</a:t>
            </a:r>
            <a:r>
              <a:rPr lang="zh-CN" altLang="en-US" b="1">
                <a:ea typeface="宋体" charset="-122"/>
              </a:rPr>
              <a:t>或一组</a:t>
            </a:r>
            <a:r>
              <a:rPr lang="en-US" altLang="zh-CN" b="1">
                <a:ea typeface="宋体" charset="-122"/>
              </a:rPr>
              <a:t>)</a:t>
            </a:r>
            <a:r>
              <a:rPr lang="zh-CN" altLang="en-US" b="1">
                <a:ea typeface="宋体" charset="-122"/>
              </a:rPr>
              <a:t>属性经常在连接操作的连接条件中出现，则考虑在这个</a:t>
            </a:r>
            <a:r>
              <a:rPr lang="en-US" altLang="zh-CN" b="1">
                <a:ea typeface="宋体" charset="-122"/>
              </a:rPr>
              <a:t>(</a:t>
            </a:r>
            <a:r>
              <a:rPr lang="zh-CN" altLang="en-US" b="1">
                <a:ea typeface="宋体" charset="-122"/>
              </a:rPr>
              <a:t>或这组</a:t>
            </a:r>
            <a:r>
              <a:rPr lang="en-US" altLang="zh-CN" b="1">
                <a:ea typeface="宋体" charset="-122"/>
              </a:rPr>
              <a:t>)</a:t>
            </a:r>
            <a:r>
              <a:rPr lang="zh-CN" altLang="en-US" b="1">
                <a:ea typeface="宋体" charset="-122"/>
              </a:rPr>
              <a:t>属性上建立索引</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索引存取方法的选择（续）</a:t>
            </a:r>
          </a:p>
        </p:txBody>
      </p:sp>
      <p:sp>
        <p:nvSpPr>
          <p:cNvPr id="131075" name="Rectangle 3"/>
          <p:cNvSpPr>
            <a:spLocks noGrp="1"/>
          </p:cNvSpPr>
          <p:nvPr>
            <p:ph type="body" idx="1"/>
          </p:nvPr>
        </p:nvSpPr>
        <p:spPr/>
        <p:txBody>
          <a:bodyPr/>
          <a:lstStyle/>
          <a:p>
            <a:r>
              <a:rPr lang="zh-CN" altLang="en-US" sz="3600" b="1">
                <a:ea typeface="宋体" charset="-122"/>
              </a:rPr>
              <a:t>关系上定义的索引数过多会带来较多的</a:t>
            </a:r>
            <a:r>
              <a:rPr lang="zh-CN" altLang="en-US" sz="3600" b="1">
                <a:solidFill>
                  <a:srgbClr val="FE0A0A"/>
                </a:solidFill>
                <a:ea typeface="宋体" charset="-122"/>
              </a:rPr>
              <a:t>额外开销</a:t>
            </a:r>
          </a:p>
          <a:p>
            <a:pPr lvl="1">
              <a:lnSpc>
                <a:spcPct val="170000"/>
              </a:lnSpc>
            </a:pPr>
            <a:r>
              <a:rPr lang="zh-CN" altLang="en-US" b="1">
                <a:ea typeface="宋体" charset="-122"/>
              </a:rPr>
              <a:t> 维护索引的开销</a:t>
            </a:r>
          </a:p>
          <a:p>
            <a:pPr lvl="1">
              <a:lnSpc>
                <a:spcPct val="170000"/>
              </a:lnSpc>
            </a:pPr>
            <a:r>
              <a:rPr lang="zh-CN" altLang="en-US" b="1">
                <a:ea typeface="宋体" charset="-122"/>
              </a:rPr>
              <a:t> 查找索引的开销</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二、聚簇存取方法的选择</a:t>
            </a:r>
          </a:p>
        </p:txBody>
      </p:sp>
      <p:sp>
        <p:nvSpPr>
          <p:cNvPr id="133123" name="Rectangle 3"/>
          <p:cNvSpPr>
            <a:spLocks noGrp="1"/>
          </p:cNvSpPr>
          <p:nvPr>
            <p:ph type="body" idx="1"/>
          </p:nvPr>
        </p:nvSpPr>
        <p:spPr/>
        <p:txBody>
          <a:bodyPr/>
          <a:lstStyle/>
          <a:p>
            <a:r>
              <a:rPr lang="zh-CN" altLang="en-US" sz="3600" b="1">
                <a:ea typeface="宋体" charset="-122"/>
              </a:rPr>
              <a:t>什么是</a:t>
            </a:r>
            <a:r>
              <a:rPr lang="zh-CN" altLang="en-US" sz="3600" b="1">
                <a:solidFill>
                  <a:srgbClr val="FE0A0A"/>
                </a:solidFill>
                <a:ea typeface="宋体" charset="-122"/>
              </a:rPr>
              <a:t>聚簇</a:t>
            </a:r>
          </a:p>
          <a:p>
            <a:pPr lvl="1">
              <a:lnSpc>
                <a:spcPct val="130000"/>
              </a:lnSpc>
              <a:spcBef>
                <a:spcPct val="30000"/>
              </a:spcBef>
            </a:pPr>
            <a:r>
              <a:rPr lang="zh-CN" altLang="en-US" b="1">
                <a:ea typeface="宋体" charset="-122"/>
              </a:rPr>
              <a:t>为了提高某个属性（或属性组）的查询速度，把这个或这些属性（称为聚簇码）上具有相同值的元组集中存放在连续的物理块</a:t>
            </a:r>
            <a:r>
              <a:rPr lang="zh-CN" altLang="en-US" b="1">
                <a:solidFill>
                  <a:srgbClr val="FE0A0A"/>
                </a:solidFill>
                <a:ea typeface="宋体" charset="-122"/>
              </a:rPr>
              <a:t>称为聚簇</a:t>
            </a:r>
          </a:p>
          <a:p>
            <a:pPr lvl="1">
              <a:lnSpc>
                <a:spcPct val="130000"/>
              </a:lnSpc>
              <a:spcBef>
                <a:spcPct val="30000"/>
              </a:spcBef>
            </a:pPr>
            <a:r>
              <a:rPr lang="zh-CN" altLang="en-US" b="1">
                <a:ea typeface="宋体" charset="-122"/>
              </a:rPr>
              <a:t>许多关系型</a:t>
            </a:r>
            <a:r>
              <a:rPr lang="en-US" altLang="zh-CN" b="1">
                <a:ea typeface="宋体" charset="-122"/>
              </a:rPr>
              <a:t>DBMS</a:t>
            </a:r>
            <a:r>
              <a:rPr lang="zh-CN" altLang="en-US" b="1">
                <a:ea typeface="宋体" charset="-122"/>
              </a:rPr>
              <a:t>都提供了聚簇功能</a:t>
            </a:r>
          </a:p>
          <a:p>
            <a:pPr lvl="1"/>
            <a:endParaRPr lang="zh-CN" altLang="en-US" b="1">
              <a:ea typeface="宋体"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聚簇存取方法的选择（续）</a:t>
            </a:r>
          </a:p>
        </p:txBody>
      </p:sp>
      <p:sp>
        <p:nvSpPr>
          <p:cNvPr id="134147" name="Rectangle 3"/>
          <p:cNvSpPr>
            <a:spLocks noGrp="1"/>
          </p:cNvSpPr>
          <p:nvPr>
            <p:ph type="body" idx="1"/>
          </p:nvPr>
        </p:nvSpPr>
        <p:spPr>
          <a:xfrm>
            <a:off x="392113" y="1436688"/>
            <a:ext cx="8208962" cy="4114800"/>
          </a:xfrm>
        </p:spPr>
        <p:txBody>
          <a:bodyPr/>
          <a:lstStyle/>
          <a:p>
            <a:r>
              <a:rPr lang="zh-CN" altLang="en-US" sz="3600" b="1">
                <a:solidFill>
                  <a:srgbClr val="FE0A0A"/>
                </a:solidFill>
                <a:ea typeface="宋体" charset="-122"/>
              </a:rPr>
              <a:t>聚簇的用途</a:t>
            </a:r>
          </a:p>
          <a:p>
            <a:pPr lvl="1"/>
            <a:r>
              <a:rPr lang="en-US" altLang="zh-CN" b="1">
                <a:solidFill>
                  <a:srgbClr val="3333FF"/>
                </a:solidFill>
                <a:ea typeface="宋体" charset="-122"/>
              </a:rPr>
              <a:t>1. </a:t>
            </a:r>
            <a:r>
              <a:rPr lang="zh-CN" altLang="en-US" b="1">
                <a:solidFill>
                  <a:srgbClr val="3333FF"/>
                </a:solidFill>
                <a:ea typeface="宋体" charset="-122"/>
              </a:rPr>
              <a:t>大大提高按聚簇属性进行查询的效率</a:t>
            </a:r>
          </a:p>
          <a:p>
            <a:pPr lvl="1"/>
            <a:r>
              <a:rPr lang="en-US" altLang="zh-CN" sz="3200" b="1">
                <a:solidFill>
                  <a:srgbClr val="3333FF"/>
                </a:solidFill>
                <a:ea typeface="宋体" charset="-122"/>
              </a:rPr>
              <a:t>2. </a:t>
            </a:r>
            <a:r>
              <a:rPr lang="zh-CN" altLang="en-US" sz="3200" b="1">
                <a:solidFill>
                  <a:srgbClr val="3333FF"/>
                </a:solidFill>
                <a:ea typeface="宋体" charset="-122"/>
              </a:rPr>
              <a:t>节省存储空间</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聚簇存取方法的选择（续）</a:t>
            </a:r>
          </a:p>
        </p:txBody>
      </p:sp>
      <p:sp>
        <p:nvSpPr>
          <p:cNvPr id="135171" name="Rectangle 3"/>
          <p:cNvSpPr>
            <a:spLocks noGrp="1"/>
          </p:cNvSpPr>
          <p:nvPr>
            <p:ph type="body" idx="1"/>
          </p:nvPr>
        </p:nvSpPr>
        <p:spPr/>
        <p:txBody>
          <a:bodyPr/>
          <a:lstStyle/>
          <a:p>
            <a:r>
              <a:rPr lang="zh-CN" altLang="en-US" sz="3600" b="1">
                <a:solidFill>
                  <a:srgbClr val="FE0A0A"/>
                </a:solidFill>
                <a:ea typeface="宋体" charset="-122"/>
              </a:rPr>
              <a:t>聚簇的局限性</a:t>
            </a:r>
          </a:p>
          <a:p>
            <a:pPr lvl="1"/>
            <a:r>
              <a:rPr lang="en-US" altLang="zh-CN" b="1">
                <a:solidFill>
                  <a:srgbClr val="3333FF"/>
                </a:solidFill>
                <a:ea typeface="宋体" charset="-122"/>
              </a:rPr>
              <a:t>1. </a:t>
            </a:r>
            <a:r>
              <a:rPr lang="zh-CN" altLang="en-US" b="1">
                <a:solidFill>
                  <a:srgbClr val="3333FF"/>
                </a:solidFill>
                <a:ea typeface="宋体" charset="-122"/>
              </a:rPr>
              <a:t>聚簇只能提高某些特定应用的性能</a:t>
            </a:r>
          </a:p>
          <a:p>
            <a:pPr lvl="1"/>
            <a:r>
              <a:rPr lang="en-US" altLang="zh-CN" b="1">
                <a:solidFill>
                  <a:srgbClr val="3333FF"/>
                </a:solidFill>
                <a:ea typeface="宋体" charset="-122"/>
              </a:rPr>
              <a:t>2. </a:t>
            </a:r>
            <a:r>
              <a:rPr lang="zh-CN" altLang="en-US" b="1">
                <a:solidFill>
                  <a:srgbClr val="3333FF"/>
                </a:solidFill>
                <a:ea typeface="宋体" charset="-122"/>
              </a:rPr>
              <a:t>建立与维护聚簇的开销相当大</a:t>
            </a:r>
          </a:p>
          <a:p>
            <a:pPr lvl="2"/>
            <a:r>
              <a:rPr lang="zh-CN" altLang="en-US" sz="2800" b="1">
                <a:ea typeface="宋体" charset="-122"/>
              </a:rPr>
              <a:t>对已有关系建立聚簇，将导致关系中元组移动其物理存储位置，并使此关系上原有的索引无效，必须重建。</a:t>
            </a:r>
          </a:p>
          <a:p>
            <a:pPr lvl="2"/>
            <a:r>
              <a:rPr lang="zh-CN" altLang="en-US" sz="2800" b="1">
                <a:ea typeface="宋体" charset="-122"/>
              </a:rPr>
              <a:t>当一个元组的聚簇码改变时，该元组的存储位置也要做相应移动。</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聚簇存取方法的选择（续）</a:t>
            </a:r>
          </a:p>
        </p:txBody>
      </p:sp>
      <p:sp>
        <p:nvSpPr>
          <p:cNvPr id="136195" name="Rectangle 3"/>
          <p:cNvSpPr>
            <a:spLocks noGrp="1"/>
          </p:cNvSpPr>
          <p:nvPr>
            <p:ph type="body" idx="1"/>
          </p:nvPr>
        </p:nvSpPr>
        <p:spPr>
          <a:xfrm>
            <a:off x="309563" y="1500188"/>
            <a:ext cx="8532812" cy="4114800"/>
          </a:xfrm>
        </p:spPr>
        <p:txBody>
          <a:bodyPr/>
          <a:lstStyle/>
          <a:p>
            <a:pPr>
              <a:lnSpc>
                <a:spcPct val="90000"/>
              </a:lnSpc>
            </a:pPr>
            <a:r>
              <a:rPr lang="zh-CN" altLang="en-US" b="1">
                <a:solidFill>
                  <a:srgbClr val="FE0A0A"/>
                </a:solidFill>
                <a:ea typeface="宋体" charset="-122"/>
              </a:rPr>
              <a:t>聚簇的适用范围</a:t>
            </a:r>
          </a:p>
          <a:p>
            <a:pPr lvl="1">
              <a:spcBef>
                <a:spcPct val="30000"/>
              </a:spcBef>
            </a:pPr>
            <a:r>
              <a:rPr lang="en-US" altLang="zh-CN" b="1">
                <a:solidFill>
                  <a:srgbClr val="3333FF"/>
                </a:solidFill>
                <a:ea typeface="宋体" charset="-122"/>
              </a:rPr>
              <a:t>1. </a:t>
            </a:r>
            <a:r>
              <a:rPr lang="zh-CN" altLang="en-US" b="1">
                <a:solidFill>
                  <a:srgbClr val="3333FF"/>
                </a:solidFill>
                <a:ea typeface="宋体" charset="-122"/>
              </a:rPr>
              <a:t>既适用于单个关系独立聚簇，也适用于多个关系组合聚簇</a:t>
            </a:r>
          </a:p>
          <a:p>
            <a:pPr lvl="1">
              <a:spcBef>
                <a:spcPct val="30000"/>
              </a:spcBef>
            </a:pPr>
            <a:endParaRPr lang="zh-CN" altLang="en-US" b="1">
              <a:solidFill>
                <a:srgbClr val="3333FF"/>
              </a:solidFill>
              <a:ea typeface="宋体" charset="-122"/>
            </a:endParaRPr>
          </a:p>
          <a:p>
            <a:pPr lvl="1">
              <a:spcBef>
                <a:spcPct val="30000"/>
              </a:spcBef>
            </a:pPr>
            <a:r>
              <a:rPr lang="en-US" altLang="zh-CN" b="1">
                <a:solidFill>
                  <a:srgbClr val="3333FF"/>
                </a:solidFill>
                <a:ea typeface="宋体" charset="-122"/>
              </a:rPr>
              <a:t>2. </a:t>
            </a:r>
            <a:r>
              <a:rPr lang="zh-CN" altLang="en-US" b="1">
                <a:solidFill>
                  <a:srgbClr val="3333FF"/>
                </a:solidFill>
                <a:ea typeface="宋体" charset="-122"/>
              </a:rPr>
              <a:t>当通过聚簇码进行访问或连接是该关系的主要应用，与聚簇码无关的其他访问很少或者是次要的时，可以使用聚簇</a:t>
            </a:r>
          </a:p>
          <a:p>
            <a:pPr lvl="1">
              <a:spcBef>
                <a:spcPct val="30000"/>
              </a:spcBef>
              <a:buFont typeface="Wingdings" pitchFamily="2" charset="2"/>
              <a:buNone/>
            </a:pPr>
            <a:r>
              <a:rPr lang="zh-CN" altLang="en-US" b="1">
                <a:ea typeface="宋体" charset="-122"/>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p:nvPr>
        </p:nvSpPr>
        <p:spPr bwMode="auto">
          <a:noFill/>
        </p:spPr>
        <p:txBody>
          <a:bodyPr wrap="square" numCol="1" anchorCtr="0" compatLnSpc="1">
            <a:prstTxWarp prst="textNoShape">
              <a:avLst/>
            </a:prstTxWarp>
          </a:bodyPr>
          <a:lstStyle/>
          <a:p>
            <a:r>
              <a:rPr lang="en-US" altLang="zh-CN">
                <a:effectLst/>
              </a:rPr>
              <a:t>7.5.3  </a:t>
            </a:r>
            <a:r>
              <a:rPr lang="zh-CN" altLang="en-US">
                <a:effectLst/>
              </a:rPr>
              <a:t>确定数据库的存储结构</a:t>
            </a:r>
          </a:p>
        </p:txBody>
      </p:sp>
      <p:sp>
        <p:nvSpPr>
          <p:cNvPr id="137219" name="Rectangle 3"/>
          <p:cNvSpPr>
            <a:spLocks noGrp="1"/>
          </p:cNvSpPr>
          <p:nvPr>
            <p:ph type="body" idx="1"/>
          </p:nvPr>
        </p:nvSpPr>
        <p:spPr/>
        <p:txBody>
          <a:bodyPr/>
          <a:lstStyle/>
          <a:p>
            <a:r>
              <a:rPr lang="zh-CN" altLang="en-US" sz="3600" b="1">
                <a:ea typeface="宋体" charset="-122"/>
              </a:rPr>
              <a:t>确定数据库物理结构的</a:t>
            </a:r>
            <a:r>
              <a:rPr lang="zh-CN" altLang="en-US" sz="3600" b="1">
                <a:solidFill>
                  <a:srgbClr val="3333FF"/>
                </a:solidFill>
                <a:ea typeface="宋体" charset="-122"/>
              </a:rPr>
              <a:t>内容</a:t>
            </a:r>
          </a:p>
          <a:p>
            <a:pPr lvl="1"/>
            <a:r>
              <a:rPr lang="en-US" altLang="zh-CN" b="1">
                <a:solidFill>
                  <a:srgbClr val="FE0A0A"/>
                </a:solidFill>
                <a:ea typeface="宋体" charset="-122"/>
              </a:rPr>
              <a:t>1. </a:t>
            </a:r>
            <a:r>
              <a:rPr lang="zh-CN" altLang="en-US" b="1">
                <a:solidFill>
                  <a:srgbClr val="FE0A0A"/>
                </a:solidFill>
                <a:ea typeface="宋体" charset="-122"/>
              </a:rPr>
              <a:t>确定数据的存放位置和存储结构</a:t>
            </a:r>
          </a:p>
          <a:p>
            <a:pPr lvl="2"/>
            <a:r>
              <a:rPr lang="zh-CN" altLang="en-US" sz="2800" b="1">
                <a:ea typeface="宋体" charset="-122"/>
              </a:rPr>
              <a:t>关系</a:t>
            </a:r>
          </a:p>
          <a:p>
            <a:pPr lvl="2"/>
            <a:r>
              <a:rPr lang="zh-CN" altLang="en-US" sz="2800" b="1">
                <a:ea typeface="宋体" charset="-122"/>
              </a:rPr>
              <a:t> 索引</a:t>
            </a:r>
          </a:p>
          <a:p>
            <a:pPr lvl="2"/>
            <a:r>
              <a:rPr lang="zh-CN" altLang="en-US" sz="2800" b="1">
                <a:ea typeface="宋体" charset="-122"/>
              </a:rPr>
              <a:t> 聚簇</a:t>
            </a:r>
          </a:p>
          <a:p>
            <a:pPr lvl="2"/>
            <a:r>
              <a:rPr lang="zh-CN" altLang="en-US" sz="2800" b="1">
                <a:ea typeface="宋体" charset="-122"/>
              </a:rPr>
              <a:t> 日志</a:t>
            </a:r>
          </a:p>
          <a:p>
            <a:pPr lvl="2"/>
            <a:r>
              <a:rPr lang="zh-CN" altLang="en-US" sz="2800" b="1">
                <a:ea typeface="宋体" charset="-122"/>
              </a:rPr>
              <a:t> 备份</a:t>
            </a:r>
          </a:p>
          <a:p>
            <a:pPr lvl="1">
              <a:buFont typeface="Wingdings" pitchFamily="2" charset="2"/>
              <a:buNone/>
            </a:pPr>
            <a:r>
              <a:rPr lang="en-US" altLang="zh-CN" b="1">
                <a:solidFill>
                  <a:srgbClr val="FE0A0A"/>
                </a:solidFill>
                <a:ea typeface="宋体" charset="-122"/>
              </a:rPr>
              <a:t>2. </a:t>
            </a:r>
            <a:r>
              <a:rPr lang="zh-CN" altLang="en-US" b="1">
                <a:solidFill>
                  <a:srgbClr val="FE0A0A"/>
                </a:solidFill>
                <a:ea typeface="宋体" charset="-122"/>
              </a:rPr>
              <a:t>确定系统配置</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确定系统配置</a:t>
            </a:r>
          </a:p>
        </p:txBody>
      </p:sp>
      <p:sp>
        <p:nvSpPr>
          <p:cNvPr id="138243" name="Rectangle 3"/>
          <p:cNvSpPr>
            <a:spLocks noGrp="1"/>
          </p:cNvSpPr>
          <p:nvPr>
            <p:ph type="body" idx="1"/>
          </p:nvPr>
        </p:nvSpPr>
        <p:spPr>
          <a:xfrm>
            <a:off x="457200" y="1422400"/>
            <a:ext cx="8229600" cy="4525963"/>
          </a:xfrm>
        </p:spPr>
        <p:txBody>
          <a:bodyPr/>
          <a:lstStyle/>
          <a:p>
            <a:r>
              <a:rPr lang="en-US" altLang="zh-CN" b="1">
                <a:ea typeface="宋体" charset="-122"/>
              </a:rPr>
              <a:t>DBMS</a:t>
            </a:r>
            <a:r>
              <a:rPr lang="zh-CN" altLang="en-US" b="1">
                <a:ea typeface="宋体" charset="-122"/>
              </a:rPr>
              <a:t>产品一般都提供了一些</a:t>
            </a:r>
            <a:r>
              <a:rPr lang="zh-CN" altLang="en-US" b="1">
                <a:solidFill>
                  <a:srgbClr val="FE0A0A"/>
                </a:solidFill>
                <a:ea typeface="宋体" charset="-122"/>
              </a:rPr>
              <a:t>存储分配参数</a:t>
            </a:r>
          </a:p>
          <a:p>
            <a:pPr lvl="1"/>
            <a:r>
              <a:rPr lang="zh-CN" altLang="en-US" b="1">
                <a:ea typeface="宋体" charset="-122"/>
              </a:rPr>
              <a:t> 同时使用数据库的用户数</a:t>
            </a:r>
          </a:p>
          <a:p>
            <a:pPr lvl="1"/>
            <a:r>
              <a:rPr lang="zh-CN" altLang="en-US" b="1">
                <a:ea typeface="宋体" charset="-122"/>
              </a:rPr>
              <a:t> 同时打开的数据库对象数</a:t>
            </a:r>
          </a:p>
          <a:p>
            <a:pPr lvl="1"/>
            <a:r>
              <a:rPr lang="zh-CN" altLang="en-US" b="1">
                <a:ea typeface="宋体" charset="-122"/>
              </a:rPr>
              <a:t> 使用的缓冲区长度、个数</a:t>
            </a:r>
          </a:p>
          <a:p>
            <a:pPr lvl="1"/>
            <a:r>
              <a:rPr lang="zh-CN" altLang="en-US" b="1">
                <a:ea typeface="宋体" charset="-122"/>
              </a:rPr>
              <a:t> 时间片大小</a:t>
            </a:r>
          </a:p>
          <a:p>
            <a:pPr lvl="1"/>
            <a:r>
              <a:rPr lang="zh-CN" altLang="en-US" b="1">
                <a:ea typeface="宋体" charset="-122"/>
              </a:rPr>
              <a:t> 数据库的大小</a:t>
            </a:r>
          </a:p>
          <a:p>
            <a:pPr lvl="1"/>
            <a:r>
              <a:rPr lang="zh-CN" altLang="en-US" b="1">
                <a:ea typeface="宋体" charset="-122"/>
              </a:rPr>
              <a:t> 装填因子</a:t>
            </a:r>
          </a:p>
          <a:p>
            <a:pPr lvl="1"/>
            <a:r>
              <a:rPr lang="zh-CN" altLang="en-US" b="1">
                <a:ea typeface="宋体" charset="-122"/>
              </a:rPr>
              <a:t> 锁的数目</a:t>
            </a:r>
          </a:p>
          <a:p>
            <a:pPr lvl="1"/>
            <a:r>
              <a:rPr lang="zh-CN" altLang="en-US" b="1">
                <a:ea typeface="宋体" charset="-122"/>
              </a:rPr>
              <a:t> 等等</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p:nvPr>
        </p:nvSpPr>
        <p:spPr bwMode="auto">
          <a:noFill/>
        </p:spPr>
        <p:txBody>
          <a:bodyPr wrap="square" numCol="1" anchorCtr="0" compatLnSpc="1">
            <a:prstTxWarp prst="textNoShape">
              <a:avLst/>
            </a:prstTxWarp>
          </a:bodyPr>
          <a:lstStyle/>
          <a:p>
            <a:r>
              <a:rPr lang="en-US" altLang="zh-CN">
                <a:effectLst/>
              </a:rPr>
              <a:t>7.5.4  </a:t>
            </a:r>
            <a:r>
              <a:rPr lang="zh-CN" altLang="en-US">
                <a:effectLst/>
              </a:rPr>
              <a:t>评价物理结构</a:t>
            </a:r>
          </a:p>
        </p:txBody>
      </p:sp>
      <p:sp>
        <p:nvSpPr>
          <p:cNvPr id="139267" name="Rectangle 3"/>
          <p:cNvSpPr>
            <a:spLocks noGrp="1"/>
          </p:cNvSpPr>
          <p:nvPr>
            <p:ph type="body" idx="1"/>
          </p:nvPr>
        </p:nvSpPr>
        <p:spPr/>
        <p:txBody>
          <a:bodyPr/>
          <a:lstStyle/>
          <a:p>
            <a:pPr>
              <a:lnSpc>
                <a:spcPct val="160000"/>
              </a:lnSpc>
            </a:pPr>
            <a:r>
              <a:rPr lang="zh-CN" altLang="en-US" sz="3600" b="1">
                <a:solidFill>
                  <a:srgbClr val="FE0A0A"/>
                </a:solidFill>
                <a:ea typeface="宋体" charset="-122"/>
              </a:rPr>
              <a:t>评价内容</a:t>
            </a:r>
            <a:endParaRPr lang="zh-CN" altLang="en-US" b="1">
              <a:solidFill>
                <a:srgbClr val="FE0A0A"/>
              </a:solidFill>
              <a:ea typeface="宋体" charset="-122"/>
            </a:endParaRPr>
          </a:p>
          <a:p>
            <a:pPr lvl="1">
              <a:lnSpc>
                <a:spcPct val="160000"/>
              </a:lnSpc>
            </a:pPr>
            <a:r>
              <a:rPr lang="zh-CN" altLang="en-US" b="1">
                <a:ea typeface="宋体" charset="-122"/>
              </a:rPr>
              <a:t>对数据库物理设计过程中产生的多种方案进行细致的评价，从中选择一个较优的方案作为数据库的物理结构</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bwMode="auto">
          <a:noFill/>
        </p:spPr>
        <p:txBody>
          <a:bodyPr wrap="square" numCol="1" anchorCtr="0" compatLnSpc="1">
            <a:prstTxWarp prst="textNoShape">
              <a:avLst/>
            </a:prstTxWarp>
          </a:bodyPr>
          <a:lstStyle/>
          <a:p>
            <a:r>
              <a:rPr lang="en-US" altLang="zh-CN">
                <a:effectLst/>
              </a:rPr>
              <a:t>7.5.4  </a:t>
            </a:r>
            <a:r>
              <a:rPr lang="zh-CN" altLang="en-US">
                <a:effectLst/>
              </a:rPr>
              <a:t>评价物理结构</a:t>
            </a:r>
          </a:p>
        </p:txBody>
      </p:sp>
      <p:sp>
        <p:nvSpPr>
          <p:cNvPr id="140291" name="Rectangle 3"/>
          <p:cNvSpPr>
            <a:spLocks noGrp="1"/>
          </p:cNvSpPr>
          <p:nvPr>
            <p:ph type="body" idx="1"/>
          </p:nvPr>
        </p:nvSpPr>
        <p:spPr>
          <a:xfrm>
            <a:off x="574675" y="1587500"/>
            <a:ext cx="8281988" cy="4114800"/>
          </a:xfrm>
        </p:spPr>
        <p:txBody>
          <a:bodyPr/>
          <a:lstStyle/>
          <a:p>
            <a:r>
              <a:rPr lang="zh-CN" altLang="en-US" sz="3600" b="1">
                <a:solidFill>
                  <a:srgbClr val="FE0A0A"/>
                </a:solidFill>
                <a:ea typeface="宋体" charset="-122"/>
              </a:rPr>
              <a:t>评价方法</a:t>
            </a:r>
            <a:endParaRPr lang="zh-CN" altLang="en-US" b="1">
              <a:solidFill>
                <a:srgbClr val="FE0A0A"/>
              </a:solidFill>
              <a:ea typeface="宋体" charset="-122"/>
            </a:endParaRPr>
          </a:p>
          <a:p>
            <a:pPr lvl="1"/>
            <a:r>
              <a:rPr lang="zh-CN" altLang="en-US" b="1">
                <a:ea typeface="宋体" charset="-122"/>
              </a:rPr>
              <a:t>定量估算各种方案</a:t>
            </a:r>
          </a:p>
          <a:p>
            <a:pPr lvl="2"/>
            <a:r>
              <a:rPr lang="zh-CN" altLang="en-US" b="1">
                <a:ea typeface="宋体" charset="-122"/>
              </a:rPr>
              <a:t> </a:t>
            </a:r>
            <a:r>
              <a:rPr lang="zh-CN" altLang="en-US" sz="2800" b="1">
                <a:solidFill>
                  <a:srgbClr val="FE0A0A"/>
                </a:solidFill>
                <a:ea typeface="宋体" charset="-122"/>
              </a:rPr>
              <a:t>存储空间</a:t>
            </a:r>
          </a:p>
          <a:p>
            <a:pPr lvl="2"/>
            <a:r>
              <a:rPr lang="zh-CN" altLang="en-US" sz="2800" b="1">
                <a:solidFill>
                  <a:srgbClr val="FE0A0A"/>
                </a:solidFill>
                <a:ea typeface="宋体" charset="-122"/>
              </a:rPr>
              <a:t> 存取时间</a:t>
            </a:r>
          </a:p>
          <a:p>
            <a:pPr lvl="2"/>
            <a:r>
              <a:rPr lang="zh-CN" altLang="en-US" sz="2800" b="1">
                <a:solidFill>
                  <a:srgbClr val="FE0A0A"/>
                </a:solidFill>
                <a:ea typeface="宋体" charset="-122"/>
              </a:rPr>
              <a:t> 维护代价</a:t>
            </a:r>
          </a:p>
          <a:p>
            <a:pPr lvl="1"/>
            <a:r>
              <a:rPr lang="zh-CN" altLang="en-US" b="1">
                <a:ea typeface="宋体" charset="-122"/>
              </a:rPr>
              <a:t>对估算结果进行权衡、比较，选择出一个较优的合理的物理结构</a:t>
            </a:r>
          </a:p>
          <a:p>
            <a:pPr lvl="1"/>
            <a:r>
              <a:rPr lang="zh-CN" altLang="en-US" b="1">
                <a:ea typeface="宋体" charset="-122"/>
              </a:rPr>
              <a:t>如果该结构不符合用户需求，则需要修改设计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auto">
              <a:spcAft>
                <a:spcPts val="0"/>
              </a:spcAft>
              <a:defRPr/>
            </a:pPr>
            <a:r>
              <a:rPr lang="zh-CN" altLang="en-US" dirty="0">
                <a:latin typeface="+mj-ea"/>
              </a:rPr>
              <a:t>四、数据库设计过程中的各级模式</a:t>
            </a:r>
          </a:p>
        </p:txBody>
      </p:sp>
      <p:sp>
        <p:nvSpPr>
          <p:cNvPr id="32770" name="内容占位符 2"/>
          <p:cNvSpPr>
            <a:spLocks noGrp="1"/>
          </p:cNvSpPr>
          <p:nvPr>
            <p:ph idx="1"/>
          </p:nvPr>
        </p:nvSpPr>
        <p:spPr/>
        <p:txBody>
          <a:bodyPr/>
          <a:lstStyle/>
          <a:p>
            <a:r>
              <a:rPr lang="zh-CN" altLang="en-US" sz="2800"/>
              <a:t>数据库设计不同阶段形成的数据库各级模式</a:t>
            </a:r>
          </a:p>
        </p:txBody>
      </p:sp>
      <p:sp>
        <p:nvSpPr>
          <p:cNvPr id="32771" name="Text Box 5"/>
          <p:cNvSpPr txBox="1">
            <a:spLocks noChangeArrowheads="1"/>
          </p:cNvSpPr>
          <p:nvPr/>
        </p:nvSpPr>
        <p:spPr bwMode="auto">
          <a:xfrm>
            <a:off x="3684588" y="5800725"/>
            <a:ext cx="1879600" cy="366713"/>
          </a:xfrm>
          <a:prstGeom prst="rect">
            <a:avLst/>
          </a:prstGeom>
          <a:noFill/>
          <a:ln w="25400">
            <a:noFill/>
            <a:miter lim="800000"/>
            <a:headEnd/>
            <a:tailEnd/>
          </a:ln>
        </p:spPr>
        <p:txBody>
          <a:bodyPr wrap="none">
            <a:spAutoFit/>
          </a:bodyPr>
          <a:lstStyle/>
          <a:p>
            <a:pPr marL="342900" indent="-342900" algn="ctr"/>
            <a:r>
              <a:rPr lang="zh-CN" altLang="en-US" sz="1600" b="1"/>
              <a:t>数据库的各级模式</a:t>
            </a:r>
            <a:r>
              <a:rPr lang="zh-CN" altLang="en-US" b="1"/>
              <a:t> </a:t>
            </a:r>
          </a:p>
        </p:txBody>
      </p:sp>
      <p:pic>
        <p:nvPicPr>
          <p:cNvPr id="32772" name="Picture 6" descr="74"/>
          <p:cNvPicPr>
            <a:picLocks noChangeAspect="1" noChangeArrowheads="1"/>
          </p:cNvPicPr>
          <p:nvPr/>
        </p:nvPicPr>
        <p:blipFill>
          <a:blip r:embed="rId3"/>
          <a:srcRect/>
          <a:stretch>
            <a:fillRect/>
          </a:stretch>
        </p:blipFill>
        <p:spPr bwMode="auto">
          <a:xfrm>
            <a:off x="1398588" y="2371725"/>
            <a:ext cx="6337300" cy="3351213"/>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数据库的物理设计</a:t>
            </a:r>
          </a:p>
        </p:txBody>
      </p:sp>
      <p:sp>
        <p:nvSpPr>
          <p:cNvPr id="141315" name="Rectangle 3"/>
          <p:cNvSpPr>
            <a:spLocks noGrp="1"/>
          </p:cNvSpPr>
          <p:nvPr>
            <p:ph type="body" idx="1"/>
          </p:nvPr>
        </p:nvSpPr>
        <p:spPr>
          <a:xfrm>
            <a:off x="661988" y="1504950"/>
            <a:ext cx="7356475" cy="4525963"/>
          </a:xfrm>
        </p:spPr>
        <p:txBody>
          <a:bodyPr/>
          <a:lstStyle/>
          <a:p>
            <a:pPr>
              <a:lnSpc>
                <a:spcPct val="140000"/>
              </a:lnSpc>
            </a:pPr>
            <a:r>
              <a:rPr lang="zh-CN" altLang="en-US" b="1">
                <a:ea typeface="宋体" charset="-122"/>
              </a:rPr>
              <a:t>关系模式存取方法选择</a:t>
            </a:r>
          </a:p>
          <a:p>
            <a:pPr>
              <a:lnSpc>
                <a:spcPct val="140000"/>
              </a:lnSpc>
            </a:pPr>
            <a:r>
              <a:rPr lang="zh-CN" altLang="en-US" b="1">
                <a:ea typeface="宋体" charset="-122"/>
              </a:rPr>
              <a:t>确定数据库的存储结构</a:t>
            </a:r>
          </a:p>
          <a:p>
            <a:pPr>
              <a:lnSpc>
                <a:spcPct val="140000"/>
              </a:lnSpc>
            </a:pPr>
            <a:r>
              <a:rPr lang="zh-CN" altLang="en-US" b="1">
                <a:ea typeface="宋体" charset="-122"/>
              </a:rPr>
              <a:t>评价物理结构</a:t>
            </a:r>
          </a:p>
          <a:p>
            <a:endParaRPr lang="zh-CN" altLang="en-US" b="1">
              <a:ea typeface="宋体"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第七章  数据库设计</a:t>
            </a:r>
          </a:p>
        </p:txBody>
      </p:sp>
      <p:sp>
        <p:nvSpPr>
          <p:cNvPr id="142339" name="Rectangle 3"/>
          <p:cNvSpPr>
            <a:spLocks noGrp="1"/>
          </p:cNvSpPr>
          <p:nvPr>
            <p:ph type="body" idx="1"/>
          </p:nvPr>
        </p:nvSpPr>
        <p:spPr/>
        <p:txBody>
          <a:bodyPr/>
          <a:lstStyle/>
          <a:p>
            <a:pPr>
              <a:buFont typeface="Wingdings" pitchFamily="2" charset="2"/>
              <a:buNone/>
            </a:pPr>
            <a:r>
              <a:rPr lang="en-US" altLang="zh-CN" b="1">
                <a:ea typeface="宋体" charset="-122"/>
              </a:rPr>
              <a:t>7.1  </a:t>
            </a:r>
            <a:r>
              <a:rPr lang="zh-CN" altLang="en-US" b="1">
                <a:ea typeface="宋体" charset="-122"/>
              </a:rPr>
              <a:t>数据库设计概述</a:t>
            </a:r>
          </a:p>
          <a:p>
            <a:pPr>
              <a:buFont typeface="Wingdings" pitchFamily="2" charset="2"/>
              <a:buNone/>
            </a:pPr>
            <a:r>
              <a:rPr lang="en-US" altLang="zh-CN" b="1">
                <a:ea typeface="宋体" charset="-122"/>
              </a:rPr>
              <a:t>7.2  </a:t>
            </a:r>
            <a:r>
              <a:rPr lang="zh-CN" altLang="en-US" b="1">
                <a:ea typeface="宋体" charset="-122"/>
              </a:rPr>
              <a:t>需求分析</a:t>
            </a:r>
          </a:p>
          <a:p>
            <a:pPr>
              <a:buFont typeface="Wingdings" pitchFamily="2" charset="2"/>
              <a:buNone/>
            </a:pPr>
            <a:r>
              <a:rPr lang="en-US" altLang="zh-CN" b="1">
                <a:ea typeface="宋体" charset="-122"/>
              </a:rPr>
              <a:t>7.3  </a:t>
            </a:r>
            <a:r>
              <a:rPr lang="zh-CN" altLang="en-US" b="1">
                <a:ea typeface="宋体" charset="-122"/>
              </a:rPr>
              <a:t>概念结构设计</a:t>
            </a:r>
          </a:p>
          <a:p>
            <a:pPr>
              <a:buFont typeface="Wingdings" pitchFamily="2" charset="2"/>
              <a:buNone/>
            </a:pPr>
            <a:r>
              <a:rPr lang="en-US" altLang="zh-CN" b="1">
                <a:ea typeface="宋体" charset="-122"/>
              </a:rPr>
              <a:t>7.4  </a:t>
            </a:r>
            <a:r>
              <a:rPr lang="zh-CN" altLang="en-US" b="1">
                <a:ea typeface="宋体" charset="-122"/>
              </a:rPr>
              <a:t>逻辑结构设计</a:t>
            </a:r>
          </a:p>
          <a:p>
            <a:pPr>
              <a:buFont typeface="Wingdings" pitchFamily="2" charset="2"/>
              <a:buNone/>
            </a:pPr>
            <a:r>
              <a:rPr lang="en-US" altLang="zh-CN" b="1">
                <a:ea typeface="宋体" charset="-122"/>
              </a:rPr>
              <a:t>7.5  </a:t>
            </a:r>
            <a:r>
              <a:rPr lang="zh-CN" altLang="en-US" b="1">
                <a:ea typeface="宋体" charset="-122"/>
              </a:rPr>
              <a:t>数据库的物理设计</a:t>
            </a:r>
          </a:p>
          <a:p>
            <a:pPr>
              <a:buFont typeface="Wingdings" pitchFamily="2" charset="2"/>
              <a:buNone/>
            </a:pPr>
            <a:r>
              <a:rPr lang="en-US" altLang="zh-CN" b="1">
                <a:solidFill>
                  <a:srgbClr val="FE0A0A"/>
                </a:solidFill>
                <a:ea typeface="宋体" charset="-122"/>
              </a:rPr>
              <a:t>7.6  </a:t>
            </a:r>
            <a:r>
              <a:rPr lang="zh-CN" altLang="en-US" b="1">
                <a:solidFill>
                  <a:srgbClr val="FE0A0A"/>
                </a:solidFill>
                <a:ea typeface="宋体" charset="-122"/>
              </a:rPr>
              <a:t>数据库的实施和维护</a:t>
            </a:r>
          </a:p>
          <a:p>
            <a:pPr>
              <a:buFont typeface="Wingdings" pitchFamily="2" charset="2"/>
              <a:buNone/>
            </a:pPr>
            <a:r>
              <a:rPr lang="en-US" altLang="zh-CN" b="1">
                <a:ea typeface="宋体" charset="-122"/>
              </a:rPr>
              <a:t>7.7  </a:t>
            </a:r>
            <a:r>
              <a:rPr lang="zh-CN" altLang="en-US" b="1">
                <a:ea typeface="宋体" charset="-122"/>
              </a:rPr>
              <a:t>小结</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bwMode="auto">
          <a:noFill/>
        </p:spPr>
        <p:txBody>
          <a:bodyPr wrap="square" numCol="1" anchorCtr="0" compatLnSpc="1">
            <a:prstTxWarp prst="textNoShape">
              <a:avLst/>
            </a:prstTxWarp>
          </a:bodyPr>
          <a:lstStyle/>
          <a:p>
            <a:r>
              <a:rPr lang="en-US" altLang="zh-CN">
                <a:effectLst/>
                <a:ea typeface="黑体" pitchFamily="2" charset="-122"/>
              </a:rPr>
              <a:t>7.6  </a:t>
            </a:r>
            <a:r>
              <a:rPr lang="zh-CN" altLang="en-US">
                <a:effectLst/>
                <a:ea typeface="黑体" pitchFamily="2" charset="-122"/>
              </a:rPr>
              <a:t>数据库的实施和维护</a:t>
            </a:r>
          </a:p>
        </p:txBody>
      </p:sp>
      <p:sp>
        <p:nvSpPr>
          <p:cNvPr id="143363" name="Rectangle 3"/>
          <p:cNvSpPr>
            <a:spLocks noGrp="1"/>
          </p:cNvSpPr>
          <p:nvPr>
            <p:ph type="body" idx="1"/>
          </p:nvPr>
        </p:nvSpPr>
        <p:spPr/>
        <p:txBody>
          <a:bodyPr/>
          <a:lstStyle/>
          <a:p>
            <a:pPr algn="just">
              <a:lnSpc>
                <a:spcPct val="140000"/>
              </a:lnSpc>
            </a:pPr>
            <a:r>
              <a:rPr lang="zh-CN" altLang="en-US" sz="3600" b="1">
                <a:ea typeface="宋体" charset="-122"/>
              </a:rPr>
              <a:t>数据库实施的</a:t>
            </a:r>
            <a:r>
              <a:rPr lang="zh-CN" altLang="en-US" sz="3600" b="1">
                <a:solidFill>
                  <a:srgbClr val="FE0A0A"/>
                </a:solidFill>
                <a:ea typeface="宋体" charset="-122"/>
              </a:rPr>
              <a:t>工作内容</a:t>
            </a:r>
          </a:p>
          <a:p>
            <a:pPr lvl="1" algn="just">
              <a:lnSpc>
                <a:spcPct val="140000"/>
              </a:lnSpc>
            </a:pPr>
            <a:r>
              <a:rPr lang="zh-CN" altLang="en-US" b="1">
                <a:ea typeface="宋体" charset="-122"/>
              </a:rPr>
              <a:t>用</a:t>
            </a:r>
            <a:r>
              <a:rPr lang="en-US" altLang="zh-CN" b="1">
                <a:ea typeface="宋体" charset="-122"/>
              </a:rPr>
              <a:t>DDL</a:t>
            </a:r>
            <a:r>
              <a:rPr lang="zh-CN" altLang="en-US" b="1">
                <a:ea typeface="宋体" charset="-122"/>
              </a:rPr>
              <a:t>定义数据库结构</a:t>
            </a:r>
          </a:p>
          <a:p>
            <a:pPr lvl="1" algn="just">
              <a:lnSpc>
                <a:spcPct val="140000"/>
              </a:lnSpc>
            </a:pPr>
            <a:r>
              <a:rPr lang="zh-CN" altLang="en-US" b="1">
                <a:ea typeface="宋体" charset="-122"/>
              </a:rPr>
              <a:t>组织数据入库</a:t>
            </a:r>
          </a:p>
          <a:p>
            <a:pPr lvl="1" algn="just">
              <a:lnSpc>
                <a:spcPct val="140000"/>
              </a:lnSpc>
            </a:pPr>
            <a:r>
              <a:rPr lang="zh-CN" altLang="en-US" b="1">
                <a:ea typeface="宋体" charset="-122"/>
              </a:rPr>
              <a:t>编制与调试应用程序</a:t>
            </a:r>
          </a:p>
          <a:p>
            <a:pPr lvl="1" algn="just">
              <a:lnSpc>
                <a:spcPct val="140000"/>
              </a:lnSpc>
            </a:pPr>
            <a:r>
              <a:rPr lang="zh-CN" altLang="en-US" b="1">
                <a:ea typeface="宋体" charset="-122"/>
              </a:rPr>
              <a:t>数据库试运行</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2"/>
          <p:cNvGrpSpPr>
            <a:grpSpLocks/>
          </p:cNvGrpSpPr>
          <p:nvPr/>
        </p:nvGrpSpPr>
        <p:grpSpPr bwMode="auto">
          <a:xfrm>
            <a:off x="1066800" y="762000"/>
            <a:ext cx="7772400" cy="5638800"/>
            <a:chOff x="624" y="480"/>
            <a:chExt cx="4896" cy="3552"/>
          </a:xfrm>
        </p:grpSpPr>
        <p:sp>
          <p:nvSpPr>
            <p:cNvPr id="144387" name="Rectangle 3"/>
            <p:cNvSpPr>
              <a:spLocks noChangeArrowheads="1"/>
            </p:cNvSpPr>
            <p:nvPr/>
          </p:nvSpPr>
          <p:spPr bwMode="auto">
            <a:xfrm>
              <a:off x="1480" y="480"/>
              <a:ext cx="3142" cy="2736"/>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数据库实施</a:t>
              </a:r>
              <a:endParaRPr kumimoji="1" lang="zh-CN" altLang="en-US" sz="1000" b="1"/>
            </a:p>
          </p:txBody>
        </p:sp>
        <p:sp>
          <p:nvSpPr>
            <p:cNvPr id="144388" name="Line 4"/>
            <p:cNvSpPr>
              <a:spLocks noChangeShapeType="1"/>
            </p:cNvSpPr>
            <p:nvPr/>
          </p:nvSpPr>
          <p:spPr bwMode="auto">
            <a:xfrm>
              <a:off x="983" y="1913"/>
              <a:ext cx="718" cy="0"/>
            </a:xfrm>
            <a:prstGeom prst="line">
              <a:avLst/>
            </a:prstGeom>
            <a:noFill/>
            <a:ln w="9525">
              <a:solidFill>
                <a:srgbClr val="000000"/>
              </a:solidFill>
              <a:round/>
              <a:headEnd/>
              <a:tailEnd type="triangle" w="med" len="med"/>
            </a:ln>
          </p:spPr>
          <p:txBody>
            <a:bodyPr/>
            <a:lstStyle/>
            <a:p>
              <a:endParaRPr lang="zh-CN" altLang="en-US"/>
            </a:p>
          </p:txBody>
        </p:sp>
        <p:sp>
          <p:nvSpPr>
            <p:cNvPr id="144389" name="Oval 5"/>
            <p:cNvSpPr>
              <a:spLocks noChangeArrowheads="1"/>
            </p:cNvSpPr>
            <p:nvPr/>
          </p:nvSpPr>
          <p:spPr bwMode="auto">
            <a:xfrm>
              <a:off x="1728" y="1536"/>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a:t>定义数据库结构</a:t>
              </a:r>
              <a:endParaRPr kumimoji="1" lang="zh-CN" altLang="en-US" sz="1200" b="1"/>
            </a:p>
          </p:txBody>
        </p:sp>
        <p:sp>
          <p:nvSpPr>
            <p:cNvPr id="144390" name="Line 6"/>
            <p:cNvSpPr>
              <a:spLocks noChangeShapeType="1"/>
            </p:cNvSpPr>
            <p:nvPr/>
          </p:nvSpPr>
          <p:spPr bwMode="auto">
            <a:xfrm flipV="1">
              <a:off x="2304" y="1344"/>
              <a:ext cx="301" cy="284"/>
            </a:xfrm>
            <a:prstGeom prst="line">
              <a:avLst/>
            </a:prstGeom>
            <a:noFill/>
            <a:ln w="19050">
              <a:solidFill>
                <a:srgbClr val="000000"/>
              </a:solidFill>
              <a:round/>
              <a:headEnd/>
              <a:tailEnd type="triangle" w="med" len="med"/>
            </a:ln>
          </p:spPr>
          <p:txBody>
            <a:bodyPr/>
            <a:lstStyle/>
            <a:p>
              <a:endParaRPr lang="zh-CN" altLang="en-US"/>
            </a:p>
          </p:txBody>
        </p:sp>
        <p:sp>
          <p:nvSpPr>
            <p:cNvPr id="144391" name="Oval 7"/>
            <p:cNvSpPr>
              <a:spLocks noChangeArrowheads="1"/>
            </p:cNvSpPr>
            <p:nvPr/>
          </p:nvSpPr>
          <p:spPr bwMode="auto">
            <a:xfrm>
              <a:off x="2623" y="890"/>
              <a:ext cx="857" cy="921"/>
            </a:xfrm>
            <a:prstGeom prst="ellipse">
              <a:avLst/>
            </a:prstGeom>
            <a:solidFill>
              <a:schemeClr val="bg1"/>
            </a:solidFill>
            <a:ln w="9525">
              <a:solidFill>
                <a:srgbClr val="000000"/>
              </a:solidFill>
              <a:round/>
              <a:headEnd/>
              <a:tailEnd/>
            </a:ln>
          </p:spPr>
          <p:txBody>
            <a:bodyPr lIns="0" tIns="0" rIns="0" bIns="0"/>
            <a:lstStyle/>
            <a:p>
              <a:pPr algn="ctr"/>
              <a:endParaRPr kumimoji="1" lang="zh-CN" altLang="en-US" b="1"/>
            </a:p>
            <a:p>
              <a:pPr algn="ctr"/>
              <a:r>
                <a:rPr kumimoji="1" lang="zh-CN" altLang="en-US" sz="2000" b="1"/>
                <a:t>数据</a:t>
              </a:r>
            </a:p>
            <a:p>
              <a:pPr algn="ctr"/>
              <a:r>
                <a:rPr kumimoji="1" lang="zh-CN" altLang="en-US" sz="2000" b="1"/>
                <a:t>装载</a:t>
              </a:r>
              <a:endParaRPr kumimoji="1" lang="zh-CN" altLang="en-US"/>
            </a:p>
          </p:txBody>
        </p:sp>
        <p:sp>
          <p:nvSpPr>
            <p:cNvPr id="144392" name="Line 8"/>
            <p:cNvSpPr>
              <a:spLocks noChangeShapeType="1"/>
            </p:cNvSpPr>
            <p:nvPr/>
          </p:nvSpPr>
          <p:spPr bwMode="auto">
            <a:xfrm>
              <a:off x="3504" y="1296"/>
              <a:ext cx="342" cy="333"/>
            </a:xfrm>
            <a:prstGeom prst="line">
              <a:avLst/>
            </a:prstGeom>
            <a:noFill/>
            <a:ln w="19050">
              <a:solidFill>
                <a:srgbClr val="000000"/>
              </a:solidFill>
              <a:round/>
              <a:headEnd/>
              <a:tailEnd type="triangle" w="med" len="med"/>
            </a:ln>
          </p:spPr>
          <p:txBody>
            <a:bodyPr/>
            <a:lstStyle/>
            <a:p>
              <a:endParaRPr lang="zh-CN" altLang="en-US"/>
            </a:p>
          </p:txBody>
        </p:sp>
        <p:sp>
          <p:nvSpPr>
            <p:cNvPr id="144393" name="Oval 9"/>
            <p:cNvSpPr>
              <a:spLocks noChangeArrowheads="1"/>
            </p:cNvSpPr>
            <p:nvPr/>
          </p:nvSpPr>
          <p:spPr bwMode="auto">
            <a:xfrm>
              <a:off x="3648" y="1584"/>
              <a:ext cx="761" cy="921"/>
            </a:xfrm>
            <a:prstGeom prst="ellipse">
              <a:avLst/>
            </a:prstGeom>
            <a:solidFill>
              <a:schemeClr val="bg1"/>
            </a:solidFill>
            <a:ln w="9525">
              <a:solidFill>
                <a:srgbClr val="000000"/>
              </a:solidFill>
              <a:round/>
              <a:headEnd/>
              <a:tailEnd/>
            </a:ln>
          </p:spPr>
          <p:txBody>
            <a:bodyPr lIns="0" tIns="0" rIns="0" bIns="0"/>
            <a:lstStyle/>
            <a:p>
              <a:pPr algn="just"/>
              <a:endParaRPr kumimoji="1" lang="zh-CN" altLang="en-US" sz="1000"/>
            </a:p>
            <a:p>
              <a:pPr algn="ctr"/>
              <a:r>
                <a:rPr kumimoji="1" lang="zh-CN" altLang="en-US" sz="1000"/>
                <a:t> </a:t>
              </a:r>
              <a:r>
                <a:rPr kumimoji="1" lang="zh-CN" altLang="en-US" sz="2000" b="1"/>
                <a:t>数据库试运行</a:t>
              </a:r>
              <a:endParaRPr kumimoji="1" lang="zh-CN" altLang="en-US" sz="1000"/>
            </a:p>
          </p:txBody>
        </p:sp>
        <p:sp>
          <p:nvSpPr>
            <p:cNvPr id="144394" name="Line 10"/>
            <p:cNvSpPr>
              <a:spLocks noChangeShapeType="1"/>
            </p:cNvSpPr>
            <p:nvPr/>
          </p:nvSpPr>
          <p:spPr bwMode="auto">
            <a:xfrm>
              <a:off x="4441" y="2009"/>
              <a:ext cx="539" cy="0"/>
            </a:xfrm>
            <a:prstGeom prst="line">
              <a:avLst/>
            </a:prstGeom>
            <a:noFill/>
            <a:ln w="9525">
              <a:solidFill>
                <a:srgbClr val="000000"/>
              </a:solidFill>
              <a:round/>
              <a:headEnd/>
              <a:tailEnd type="triangle" w="med" len="med"/>
            </a:ln>
          </p:spPr>
          <p:txBody>
            <a:bodyPr/>
            <a:lstStyle/>
            <a:p>
              <a:endParaRPr lang="zh-CN" altLang="en-US"/>
            </a:p>
          </p:txBody>
        </p:sp>
        <p:sp>
          <p:nvSpPr>
            <p:cNvPr id="144395" name="Line 11"/>
            <p:cNvSpPr>
              <a:spLocks noChangeShapeType="1"/>
            </p:cNvSpPr>
            <p:nvPr/>
          </p:nvSpPr>
          <p:spPr bwMode="auto">
            <a:xfrm>
              <a:off x="4800" y="1907"/>
              <a:ext cx="0" cy="205"/>
            </a:xfrm>
            <a:prstGeom prst="line">
              <a:avLst/>
            </a:prstGeom>
            <a:noFill/>
            <a:ln w="9525">
              <a:solidFill>
                <a:srgbClr val="000000"/>
              </a:solidFill>
              <a:round/>
              <a:headEnd/>
              <a:tailEnd/>
            </a:ln>
          </p:spPr>
          <p:txBody>
            <a:bodyPr/>
            <a:lstStyle/>
            <a:p>
              <a:endParaRPr lang="zh-CN" altLang="en-US"/>
            </a:p>
          </p:txBody>
        </p:sp>
        <p:sp>
          <p:nvSpPr>
            <p:cNvPr id="144396" name="Line 12"/>
            <p:cNvSpPr>
              <a:spLocks noChangeShapeType="1"/>
            </p:cNvSpPr>
            <p:nvPr/>
          </p:nvSpPr>
          <p:spPr bwMode="auto">
            <a:xfrm>
              <a:off x="1296" y="1814"/>
              <a:ext cx="1" cy="205"/>
            </a:xfrm>
            <a:prstGeom prst="line">
              <a:avLst/>
            </a:prstGeom>
            <a:noFill/>
            <a:ln w="9525">
              <a:solidFill>
                <a:srgbClr val="000000"/>
              </a:solidFill>
              <a:round/>
              <a:headEnd/>
              <a:tailEnd/>
            </a:ln>
          </p:spPr>
          <p:txBody>
            <a:bodyPr/>
            <a:lstStyle/>
            <a:p>
              <a:endParaRPr lang="zh-CN" altLang="en-US"/>
            </a:p>
          </p:txBody>
        </p:sp>
        <p:sp>
          <p:nvSpPr>
            <p:cNvPr id="144397" name="Text Box 13"/>
            <p:cNvSpPr txBox="1">
              <a:spLocks noChangeArrowheads="1"/>
            </p:cNvSpPr>
            <p:nvPr/>
          </p:nvSpPr>
          <p:spPr bwMode="auto">
            <a:xfrm>
              <a:off x="624" y="2016"/>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数据库物</a:t>
              </a:r>
            </a:p>
            <a:p>
              <a:pPr algn="just"/>
              <a:r>
                <a:rPr kumimoji="1" lang="zh-CN" altLang="en-US" sz="2000" b="1"/>
                <a:t>理设计</a:t>
              </a:r>
              <a:endParaRPr kumimoji="1" lang="zh-CN" altLang="en-US" sz="1000" b="1"/>
            </a:p>
          </p:txBody>
        </p:sp>
        <p:sp>
          <p:nvSpPr>
            <p:cNvPr id="144398" name="Text Box 14"/>
            <p:cNvSpPr txBox="1">
              <a:spLocks noChangeArrowheads="1"/>
            </p:cNvSpPr>
            <p:nvPr/>
          </p:nvSpPr>
          <p:spPr bwMode="auto">
            <a:xfrm>
              <a:off x="4800" y="2112"/>
              <a:ext cx="720" cy="307"/>
            </a:xfrm>
            <a:prstGeom prst="rect">
              <a:avLst/>
            </a:prstGeom>
            <a:solidFill>
              <a:schemeClr val="bg1"/>
            </a:solidFill>
            <a:ln w="9525">
              <a:noFill/>
              <a:miter lim="800000"/>
              <a:headEnd/>
              <a:tailEnd/>
            </a:ln>
          </p:spPr>
          <p:txBody>
            <a:bodyPr lIns="0" tIns="0" rIns="0" bIns="0"/>
            <a:lstStyle/>
            <a:p>
              <a:pPr algn="just"/>
              <a:r>
                <a:rPr kumimoji="1" lang="zh-CN" altLang="en-US" sz="2000" b="1"/>
                <a:t>数据库运</a:t>
              </a:r>
            </a:p>
            <a:p>
              <a:pPr algn="just"/>
              <a:r>
                <a:rPr kumimoji="1" lang="zh-CN" altLang="en-US" sz="2000" b="1"/>
                <a:t>行和维护</a:t>
              </a:r>
            </a:p>
            <a:p>
              <a:pPr algn="just"/>
              <a:endParaRPr kumimoji="1" lang="zh-CN" altLang="en-US" sz="1600" b="1"/>
            </a:p>
          </p:txBody>
        </p:sp>
        <p:sp>
          <p:nvSpPr>
            <p:cNvPr id="144399" name="AutoShape 15"/>
            <p:cNvSpPr>
              <a:spLocks noChangeArrowheads="1"/>
            </p:cNvSpPr>
            <p:nvPr/>
          </p:nvSpPr>
          <p:spPr bwMode="auto">
            <a:xfrm>
              <a:off x="912" y="3360"/>
              <a:ext cx="449" cy="528"/>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44400" name="AutoShape 16"/>
            <p:cNvSpPr>
              <a:spLocks noChangeArrowheads="1"/>
            </p:cNvSpPr>
            <p:nvPr/>
          </p:nvSpPr>
          <p:spPr bwMode="auto">
            <a:xfrm rot="4214242">
              <a:off x="418" y="2786"/>
              <a:ext cx="912" cy="124"/>
            </a:xfrm>
            <a:prstGeom prst="rightArrow">
              <a:avLst>
                <a:gd name="adj1" fmla="val 50000"/>
                <a:gd name="adj2" fmla="val 183871"/>
              </a:avLst>
            </a:prstGeom>
            <a:solidFill>
              <a:schemeClr val="bg1"/>
            </a:solidFill>
            <a:ln w="9525">
              <a:solidFill>
                <a:srgbClr val="000000"/>
              </a:solidFill>
              <a:miter lim="800000"/>
              <a:headEnd/>
              <a:tailEnd/>
            </a:ln>
          </p:spPr>
          <p:txBody>
            <a:bodyPr/>
            <a:lstStyle/>
            <a:p>
              <a:endParaRPr lang="zh-CN" altLang="en-US"/>
            </a:p>
          </p:txBody>
        </p:sp>
        <p:sp>
          <p:nvSpPr>
            <p:cNvPr id="144401" name="AutoShape 17"/>
            <p:cNvSpPr>
              <a:spLocks noChangeArrowheads="1"/>
            </p:cNvSpPr>
            <p:nvPr/>
          </p:nvSpPr>
          <p:spPr bwMode="auto">
            <a:xfrm rot="4014648">
              <a:off x="3850" y="2870"/>
              <a:ext cx="968" cy="109"/>
            </a:xfrm>
            <a:prstGeom prst="rightArrow">
              <a:avLst>
                <a:gd name="adj1" fmla="val 50000"/>
                <a:gd name="adj2" fmla="val 222018"/>
              </a:avLst>
            </a:prstGeom>
            <a:solidFill>
              <a:schemeClr val="bg1"/>
            </a:solidFill>
            <a:ln w="9525">
              <a:solidFill>
                <a:srgbClr val="000000"/>
              </a:solidFill>
              <a:miter lim="800000"/>
              <a:headEnd/>
              <a:tailEnd/>
            </a:ln>
          </p:spPr>
          <p:txBody>
            <a:bodyPr/>
            <a:lstStyle/>
            <a:p>
              <a:endParaRPr lang="zh-CN" altLang="en-US"/>
            </a:p>
          </p:txBody>
        </p:sp>
        <p:sp>
          <p:nvSpPr>
            <p:cNvPr id="144402" name="AutoShape 18"/>
            <p:cNvSpPr>
              <a:spLocks noChangeArrowheads="1"/>
            </p:cNvSpPr>
            <p:nvPr/>
          </p:nvSpPr>
          <p:spPr bwMode="auto">
            <a:xfrm rot="-3531503">
              <a:off x="1034" y="2771"/>
              <a:ext cx="1098" cy="94"/>
            </a:xfrm>
            <a:prstGeom prst="rightArrow">
              <a:avLst>
                <a:gd name="adj1" fmla="val 50000"/>
                <a:gd name="adj2" fmla="val 292021"/>
              </a:avLst>
            </a:prstGeom>
            <a:solidFill>
              <a:schemeClr val="bg1"/>
            </a:solidFill>
            <a:ln w="9525">
              <a:solidFill>
                <a:srgbClr val="000000"/>
              </a:solidFill>
              <a:miter lim="800000"/>
              <a:headEnd/>
              <a:tailEnd/>
            </a:ln>
          </p:spPr>
          <p:txBody>
            <a:bodyPr/>
            <a:lstStyle/>
            <a:p>
              <a:endParaRPr lang="zh-CN" altLang="en-US"/>
            </a:p>
          </p:txBody>
        </p:sp>
        <p:sp>
          <p:nvSpPr>
            <p:cNvPr id="144403" name="Freeform 19"/>
            <p:cNvSpPr>
              <a:spLocks/>
            </p:cNvSpPr>
            <p:nvPr/>
          </p:nvSpPr>
          <p:spPr bwMode="auto">
            <a:xfrm>
              <a:off x="3388" y="1061"/>
              <a:ext cx="535" cy="543"/>
            </a:xfrm>
            <a:custGeom>
              <a:avLst/>
              <a:gdLst/>
              <a:ahLst/>
              <a:cxnLst>
                <a:cxn ang="0">
                  <a:pos x="535" y="543"/>
                </a:cxn>
                <a:cxn ang="0">
                  <a:pos x="381" y="178"/>
                </a:cxn>
                <a:cxn ang="0">
                  <a:pos x="251" y="74"/>
                </a:cxn>
                <a:cxn ang="0">
                  <a:pos x="164" y="6"/>
                </a:cxn>
                <a:cxn ang="0">
                  <a:pos x="16" y="35"/>
                </a:cxn>
                <a:cxn ang="0">
                  <a:pos x="68" y="61"/>
                </a:cxn>
                <a:cxn ang="0">
                  <a:pos x="68" y="61"/>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4" name="Freeform 20"/>
            <p:cNvSpPr>
              <a:spLocks/>
            </p:cNvSpPr>
            <p:nvPr/>
          </p:nvSpPr>
          <p:spPr bwMode="auto">
            <a:xfrm>
              <a:off x="1008" y="569"/>
              <a:ext cx="3204" cy="1303"/>
            </a:xfrm>
            <a:custGeom>
              <a:avLst/>
              <a:gdLst/>
              <a:ahLst/>
              <a:cxnLst>
                <a:cxn ang="0">
                  <a:pos x="3204" y="1049"/>
                </a:cxn>
                <a:cxn ang="0">
                  <a:pos x="3087" y="618"/>
                </a:cxn>
                <a:cxn ang="0">
                  <a:pos x="2878" y="331"/>
                </a:cxn>
                <a:cxn ang="0">
                  <a:pos x="2574" y="135"/>
                </a:cxn>
                <a:cxn ang="0">
                  <a:pos x="2308" y="47"/>
                </a:cxn>
                <a:cxn ang="0">
                  <a:pos x="2222" y="31"/>
                </a:cxn>
                <a:cxn ang="0">
                  <a:pos x="2039" y="3"/>
                </a:cxn>
                <a:cxn ang="0">
                  <a:pos x="1379" y="47"/>
                </a:cxn>
                <a:cxn ang="0">
                  <a:pos x="880" y="257"/>
                </a:cxn>
                <a:cxn ang="0">
                  <a:pos x="375" y="693"/>
                </a:cxn>
                <a:cxn ang="0">
                  <a:pos x="0" y="1303"/>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5" name="Oval 21"/>
            <p:cNvSpPr>
              <a:spLocks noChangeArrowheads="1"/>
            </p:cNvSpPr>
            <p:nvPr/>
          </p:nvSpPr>
          <p:spPr bwMode="auto">
            <a:xfrm>
              <a:off x="2640" y="2208"/>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a:t>编制与调试应用程序</a:t>
              </a:r>
              <a:endParaRPr kumimoji="1" lang="zh-CN" altLang="en-US" sz="2000"/>
            </a:p>
          </p:txBody>
        </p:sp>
        <p:sp>
          <p:nvSpPr>
            <p:cNvPr id="144406" name="Line 22"/>
            <p:cNvSpPr>
              <a:spLocks noChangeShapeType="1"/>
            </p:cNvSpPr>
            <p:nvPr/>
          </p:nvSpPr>
          <p:spPr bwMode="auto">
            <a:xfrm>
              <a:off x="2352" y="2304"/>
              <a:ext cx="288"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7" name="Line 23"/>
            <p:cNvSpPr>
              <a:spLocks noChangeShapeType="1"/>
            </p:cNvSpPr>
            <p:nvPr/>
          </p:nvSpPr>
          <p:spPr bwMode="auto">
            <a:xfrm flipV="1">
              <a:off x="3504" y="2304"/>
              <a:ext cx="240"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8" name="AutoShape 24"/>
            <p:cNvSpPr>
              <a:spLocks noChangeArrowheads="1"/>
            </p:cNvSpPr>
            <p:nvPr/>
          </p:nvSpPr>
          <p:spPr bwMode="auto">
            <a:xfrm>
              <a:off x="4272" y="3360"/>
              <a:ext cx="768" cy="672"/>
            </a:xfrm>
            <a:prstGeom prst="star16">
              <a:avLst>
                <a:gd name="adj" fmla="val 37500"/>
              </a:avLst>
            </a:prstGeom>
            <a:noFill/>
            <a:ln w="19050">
              <a:solidFill>
                <a:schemeClr val="tx1"/>
              </a:solidFill>
              <a:miter lim="800000"/>
              <a:headEnd/>
              <a:tailEnd/>
            </a:ln>
            <a:effectLst/>
          </p:spPr>
          <p:txBody>
            <a:bodyPr wrap="none" lIns="0" tIns="0" rIns="0" bIns="0" anchor="ctr"/>
            <a:lstStyle/>
            <a:p>
              <a:pPr algn="ctr"/>
              <a:r>
                <a:rPr kumimoji="1" lang="zh-CN" altLang="en-US" b="1"/>
                <a:t>数据库</a:t>
              </a:r>
            </a:p>
            <a:p>
              <a:pPr algn="ctr"/>
              <a:r>
                <a:rPr kumimoji="1" lang="zh-CN" altLang="en-US" b="1"/>
                <a:t>系统</a:t>
              </a:r>
              <a:endParaRPr kumimoji="1" lang="zh-CN" altLang="en-US" sz="2400" b="1"/>
            </a:p>
          </p:txBody>
        </p:sp>
        <p:sp>
          <p:nvSpPr>
            <p:cNvPr id="144409" name="Freeform 25"/>
            <p:cNvSpPr>
              <a:spLocks/>
            </p:cNvSpPr>
            <p:nvPr/>
          </p:nvSpPr>
          <p:spPr bwMode="auto">
            <a:xfrm>
              <a:off x="2064" y="768"/>
              <a:ext cx="2031" cy="837"/>
            </a:xfrm>
            <a:custGeom>
              <a:avLst/>
              <a:gdLst/>
              <a:ahLst/>
              <a:cxnLst>
                <a:cxn ang="0">
                  <a:pos x="2031" y="837"/>
                </a:cxn>
                <a:cxn ang="0">
                  <a:pos x="1927" y="523"/>
                </a:cxn>
                <a:cxn ang="0">
                  <a:pos x="1835" y="341"/>
                </a:cxn>
                <a:cxn ang="0">
                  <a:pos x="1651" y="207"/>
                </a:cxn>
                <a:cxn ang="0">
                  <a:pos x="1476" y="85"/>
                </a:cxn>
                <a:cxn ang="0">
                  <a:pos x="1324" y="29"/>
                </a:cxn>
                <a:cxn ang="0">
                  <a:pos x="1274" y="19"/>
                </a:cxn>
                <a:cxn ang="0">
                  <a:pos x="1169" y="2"/>
                </a:cxn>
                <a:cxn ang="0">
                  <a:pos x="791" y="29"/>
                </a:cxn>
                <a:cxn ang="0">
                  <a:pos x="505" y="161"/>
                </a:cxn>
                <a:cxn ang="0">
                  <a:pos x="215" y="434"/>
                </a:cxn>
                <a:cxn ang="0">
                  <a:pos x="0" y="816"/>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10" name="Freeform 26"/>
            <p:cNvSpPr>
              <a:spLocks/>
            </p:cNvSpPr>
            <p:nvPr/>
          </p:nvSpPr>
          <p:spPr bwMode="auto">
            <a:xfrm>
              <a:off x="3456" y="2505"/>
              <a:ext cx="496" cy="392"/>
            </a:xfrm>
            <a:custGeom>
              <a:avLst/>
              <a:gdLst/>
              <a:ahLst/>
              <a:cxnLst>
                <a:cxn ang="0">
                  <a:pos x="496" y="0"/>
                </a:cxn>
                <a:cxn ang="0">
                  <a:pos x="443" y="130"/>
                </a:cxn>
                <a:cxn ang="0">
                  <a:pos x="313" y="274"/>
                </a:cxn>
                <a:cxn ang="0">
                  <a:pos x="96" y="375"/>
                </a:cxn>
                <a:cxn ang="0">
                  <a:pos x="0" y="375"/>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bwMode="auto">
          <a:noFill/>
        </p:spPr>
        <p:txBody>
          <a:bodyPr wrap="square" numCol="1" anchorCtr="0" compatLnSpc="1">
            <a:prstTxWarp prst="textNoShape">
              <a:avLst/>
            </a:prstTxWarp>
          </a:bodyPr>
          <a:lstStyle/>
          <a:p>
            <a:r>
              <a:rPr lang="en-US" altLang="zh-CN">
                <a:effectLst/>
              </a:rPr>
              <a:t>7.6.3  </a:t>
            </a:r>
            <a:r>
              <a:rPr lang="zh-CN" altLang="en-US">
                <a:effectLst/>
              </a:rPr>
              <a:t>数据库运行与维护</a:t>
            </a:r>
          </a:p>
        </p:txBody>
      </p:sp>
      <p:sp>
        <p:nvSpPr>
          <p:cNvPr id="145411" name="Rectangle 3"/>
          <p:cNvSpPr>
            <a:spLocks noGrp="1"/>
          </p:cNvSpPr>
          <p:nvPr>
            <p:ph type="body" idx="1"/>
          </p:nvPr>
        </p:nvSpPr>
        <p:spPr>
          <a:xfrm>
            <a:off x="550863" y="1681163"/>
            <a:ext cx="7772400" cy="4114800"/>
          </a:xfrm>
        </p:spPr>
        <p:txBody>
          <a:bodyPr/>
          <a:lstStyle/>
          <a:p>
            <a:r>
              <a:rPr lang="zh-CN" altLang="en-US" sz="2400" b="1">
                <a:ea typeface="宋体" charset="-122"/>
              </a:rPr>
              <a:t>数据库试运行结果符合设计目标后，数据库就可以真正投入运行了。</a:t>
            </a:r>
          </a:p>
          <a:p>
            <a:pPr>
              <a:spcBef>
                <a:spcPct val="40000"/>
              </a:spcBef>
            </a:pPr>
            <a:r>
              <a:rPr lang="zh-CN" altLang="en-US" sz="2400" b="1">
                <a:ea typeface="宋体" charset="-122"/>
              </a:rPr>
              <a:t>数据库投入运行标着开发任务的基本完成和维护工作的开始</a:t>
            </a:r>
          </a:p>
          <a:p>
            <a:pPr>
              <a:spcBef>
                <a:spcPct val="40000"/>
              </a:spcBef>
            </a:pPr>
            <a:r>
              <a:rPr lang="zh-CN" altLang="en-US" sz="2400" b="1">
                <a:ea typeface="宋体" charset="-122"/>
              </a:rPr>
              <a:t>对数据库设计进行评价、调整、修改等维护工作是一个长期的任务，也是设计工作的继续和提高。</a:t>
            </a:r>
          </a:p>
          <a:p>
            <a:pPr marL="819150" lvl="1"/>
            <a:r>
              <a:rPr lang="zh-CN" altLang="en-US" b="1">
                <a:ea typeface="宋体" charset="-122"/>
              </a:rPr>
              <a:t>应用环境在不断变化</a:t>
            </a:r>
          </a:p>
          <a:p>
            <a:pPr marL="819150" lvl="1"/>
            <a:r>
              <a:rPr lang="zh-CN" altLang="en-US" b="1">
                <a:ea typeface="宋体" charset="-122"/>
              </a:rPr>
              <a:t>数据库运行过程中物理存储会不断变化</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数据库运行与维护（续）</a:t>
            </a:r>
          </a:p>
        </p:txBody>
      </p:sp>
      <p:sp>
        <p:nvSpPr>
          <p:cNvPr id="146435" name="Rectangle 3"/>
          <p:cNvSpPr>
            <a:spLocks noGrp="1"/>
          </p:cNvSpPr>
          <p:nvPr>
            <p:ph type="body" idx="1"/>
          </p:nvPr>
        </p:nvSpPr>
        <p:spPr>
          <a:xfrm>
            <a:off x="393700" y="1585913"/>
            <a:ext cx="8353425" cy="4114800"/>
          </a:xfrm>
        </p:spPr>
        <p:txBody>
          <a:bodyPr/>
          <a:lstStyle/>
          <a:p>
            <a:r>
              <a:rPr lang="zh-CN" altLang="en-US" b="1">
                <a:ea typeface="宋体" charset="-122"/>
              </a:rPr>
              <a:t>在数据库运行阶段，对数据库经常性的维护工作主要是由</a:t>
            </a:r>
            <a:r>
              <a:rPr lang="en-US" altLang="zh-CN" b="1">
                <a:solidFill>
                  <a:srgbClr val="3333FF"/>
                </a:solidFill>
                <a:ea typeface="宋体" charset="-122"/>
              </a:rPr>
              <a:t>DBA</a:t>
            </a:r>
            <a:r>
              <a:rPr lang="zh-CN" altLang="en-US" b="1">
                <a:ea typeface="宋体" charset="-122"/>
              </a:rPr>
              <a:t>完成的，包括：</a:t>
            </a:r>
          </a:p>
          <a:p>
            <a:pPr lvl="2">
              <a:buFont typeface="Wingdings" pitchFamily="2" charset="2"/>
              <a:buNone/>
            </a:pPr>
            <a:r>
              <a:rPr lang="zh-CN" altLang="en-US" sz="2000" b="1">
                <a:ea typeface="宋体" charset="-122"/>
              </a:rPr>
              <a:t>    </a:t>
            </a:r>
          </a:p>
          <a:p>
            <a:pPr>
              <a:buFont typeface="Wingdings" pitchFamily="2" charset="2"/>
              <a:buNone/>
            </a:pPr>
            <a:r>
              <a:rPr lang="zh-CN" altLang="en-US" b="1">
                <a:ea typeface="宋体" charset="-122"/>
              </a:rPr>
              <a:t>  </a:t>
            </a:r>
            <a:r>
              <a:rPr lang="zh-CN" altLang="en-US" b="1">
                <a:solidFill>
                  <a:srgbClr val="FE0A0A"/>
                </a:solidFill>
                <a:ea typeface="宋体" charset="-122"/>
              </a:rPr>
              <a:t>⒈数据库的转储和恢复</a:t>
            </a:r>
          </a:p>
          <a:p>
            <a:pPr>
              <a:buFont typeface="Wingdings" pitchFamily="2" charset="2"/>
              <a:buNone/>
            </a:pPr>
            <a:r>
              <a:rPr lang="zh-CN" altLang="en-US" b="1">
                <a:solidFill>
                  <a:srgbClr val="FE0A0A"/>
                </a:solidFill>
                <a:ea typeface="宋体" charset="-122"/>
              </a:rPr>
              <a:t>  ⒉数据库的安全性、完整性控制</a:t>
            </a:r>
          </a:p>
          <a:p>
            <a:pPr>
              <a:buFont typeface="Wingdings" pitchFamily="2" charset="2"/>
              <a:buNone/>
            </a:pPr>
            <a:r>
              <a:rPr lang="zh-CN" altLang="en-US" b="1">
                <a:solidFill>
                  <a:srgbClr val="FE0A0A"/>
                </a:solidFill>
                <a:ea typeface="宋体" charset="-122"/>
              </a:rPr>
              <a:t>  ⒊数据库性能的监督、分析和改进</a:t>
            </a:r>
          </a:p>
          <a:p>
            <a:pPr>
              <a:buFont typeface="Wingdings" pitchFamily="2" charset="2"/>
              <a:buNone/>
            </a:pPr>
            <a:r>
              <a:rPr lang="zh-CN" altLang="en-US" b="1">
                <a:solidFill>
                  <a:srgbClr val="FE0A0A"/>
                </a:solidFill>
                <a:ea typeface="宋体" charset="-122"/>
              </a:rPr>
              <a:t>  ⒋数据库的重组织和重构造</a:t>
            </a:r>
          </a:p>
          <a:p>
            <a:pPr>
              <a:buFont typeface="Wingdings" pitchFamily="2" charset="2"/>
              <a:buNone/>
            </a:pPr>
            <a:endParaRPr lang="zh-CN" altLang="en-US" b="1">
              <a:solidFill>
                <a:srgbClr val="FE0A0A"/>
              </a:solidFill>
              <a:ea typeface="宋体"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1"/>
          <p:cNvSpPr>
            <a:spLocks noGrp="1"/>
          </p:cNvSpPr>
          <p:nvPr>
            <p:ph idx="4294967295"/>
          </p:nvPr>
        </p:nvSpPr>
        <p:spPr>
          <a:xfrm>
            <a:off x="365125" y="1931988"/>
            <a:ext cx="6861175" cy="1846262"/>
          </a:xfrm>
        </p:spPr>
        <p:txBody>
          <a:bodyPr/>
          <a:lstStyle/>
          <a:p>
            <a:r>
              <a:rPr lang="zh-CN" altLang="en-US"/>
              <a:t>实验</a:t>
            </a:r>
            <a:endParaRPr lang="en-US" altLang="zh-CN"/>
          </a:p>
          <a:p>
            <a:pPr lvl="1"/>
            <a:r>
              <a:rPr lang="zh-CN" altLang="en-US">
                <a:ea typeface="宋体" charset="-122"/>
              </a:rPr>
              <a:t>实验三</a:t>
            </a:r>
            <a:r>
              <a:rPr lang="en-US" altLang="zh-CN" b="1">
                <a:ea typeface="宋体" charset="-122"/>
              </a:rPr>
              <a:t> </a:t>
            </a:r>
            <a:r>
              <a:rPr lang="en-US" altLang="zh-CN">
                <a:ea typeface="宋体" charset="-122"/>
              </a:rPr>
              <a:t>PowerDesigner</a:t>
            </a:r>
            <a:r>
              <a:rPr lang="zh-CN" altLang="en-US">
                <a:ea typeface="宋体" charset="-122"/>
              </a:rPr>
              <a:t>自动生成</a:t>
            </a:r>
            <a:r>
              <a:rPr lang="en-US" altLang="zh-CN">
                <a:ea typeface="宋体" charset="-122"/>
              </a:rPr>
              <a:t>PDM</a:t>
            </a:r>
          </a:p>
          <a:p>
            <a:endParaRPr lang="zh-CN" altLang="en-US" sz="2800">
              <a:ea typeface="宋体" charset="-122"/>
            </a:endParaRPr>
          </a:p>
        </p:txBody>
      </p:sp>
      <p:sp>
        <p:nvSpPr>
          <p:cNvPr id="3" name="标题 2"/>
          <p:cNvSpPr>
            <a:spLocks noGrp="1"/>
          </p:cNvSpPr>
          <p:nvPr>
            <p:ph type="title" idx="4294967295"/>
          </p:nvPr>
        </p:nvSpPr>
        <p:spPr>
          <a:xfrm>
            <a:off x="0" y="400050"/>
            <a:ext cx="7942263" cy="1143000"/>
          </a:xfrm>
        </p:spPr>
        <p:txBody>
          <a:bodyPr wrap="square" numCol="1" anchorCtr="0" compatLnSpc="1">
            <a:prstTxWarp prst="textNoShape">
              <a:avLst/>
            </a:prstTxWarp>
          </a:bodyPr>
          <a:lstStyle/>
          <a:p>
            <a:r>
              <a:rPr lang="zh-CN" altLang="en-US" b="0">
                <a:effectLst>
                  <a:outerShdw blurRad="38100" dist="38100" dir="2700000" algn="tl">
                    <a:srgbClr val="C0C0C0"/>
                  </a:outerShdw>
                </a:effectLst>
              </a:rPr>
              <a:t>作业安排</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内容占位符 1"/>
          <p:cNvSpPr>
            <a:spLocks noGrp="1"/>
          </p:cNvSpPr>
          <p:nvPr>
            <p:ph/>
          </p:nvPr>
        </p:nvSpPr>
        <p:spPr>
          <a:xfrm>
            <a:off x="365125" y="1658938"/>
            <a:ext cx="6792913" cy="4467225"/>
          </a:xfrm>
        </p:spPr>
        <p:txBody>
          <a:bodyPr/>
          <a:lstStyle/>
          <a:p>
            <a:r>
              <a:rPr lang="zh-CN" altLang="en-US"/>
              <a:t>第七章实验</a:t>
            </a:r>
          </a:p>
        </p:txBody>
      </p:sp>
      <p:sp>
        <p:nvSpPr>
          <p:cNvPr id="3" name="标题 2"/>
          <p:cNvSpPr>
            <a:spLocks noGrp="1"/>
          </p:cNvSpPr>
          <p:nvPr>
            <p:ph type="title" idx="12"/>
          </p:nvPr>
        </p:nvSpPr>
        <p:spPr>
          <a:xfrm>
            <a:off x="0" y="182563"/>
            <a:ext cx="7942263" cy="1143000"/>
          </a:xfrm>
        </p:spPr>
        <p:txBody>
          <a:bodyPr/>
          <a:lstStyle/>
          <a:p>
            <a:pPr fontAlgn="auto">
              <a:spcAft>
                <a:spcPts val="0"/>
              </a:spcAft>
              <a:defRPr/>
            </a:pPr>
            <a:r>
              <a:rPr lang="zh-CN" altLang="en-US"/>
              <a:t>作业</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fontAlgn="auto">
              <a:spcAft>
                <a:spcPts val="0"/>
              </a:spcAft>
              <a:defRPr/>
            </a:pPr>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a:xfrm>
            <a:off x="5094288" y="1482725"/>
            <a:ext cx="3592512" cy="4643438"/>
          </a:xfrm>
        </p:spPr>
        <p:txBody>
          <a:bodyPr rtlCol="0">
            <a:normAutofit fontScale="85000" lnSpcReduction="10000"/>
          </a:bodyPr>
          <a:lstStyle/>
          <a:p>
            <a:pPr fontAlgn="auto">
              <a:lnSpc>
                <a:spcPct val="200000"/>
              </a:lnSpc>
              <a:spcAft>
                <a:spcPts val="0"/>
              </a:spcAft>
              <a:defRPr/>
            </a:pPr>
            <a:r>
              <a:rPr lang="zh-CN" altLang="en-US" dirty="0"/>
              <a:t>子曰：「赐也！女以予为多学而识之者与？」对曰：「然，非与？」曰：「非也。予一以贯之。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bwMode="auto"/>
        <p:txBody>
          <a:bodyPr wrap="square" numCol="1" anchorCtr="0" compatLnSpc="1">
            <a:prstTxWarp prst="textNoShape">
              <a:avLst/>
            </a:prstTxWarp>
          </a:bodyPr>
          <a:lstStyle/>
          <a:p>
            <a:r>
              <a:rPr lang="zh-CN" altLang="en-US" sz="4400" b="0">
                <a:solidFill>
                  <a:srgbClr val="FF9905"/>
                </a:solidFill>
                <a:effectLst/>
                <a:latin typeface="宋体" charset="-122"/>
                <a:ea typeface="宋体" charset="-122"/>
              </a:rPr>
              <a:t>第七章数据库设计</a:t>
            </a:r>
          </a:p>
        </p:txBody>
      </p:sp>
      <p:sp>
        <p:nvSpPr>
          <p:cNvPr id="3" name="内容占位符 2"/>
          <p:cNvSpPr>
            <a:spLocks noGrp="1"/>
          </p:cNvSpPr>
          <p:nvPr>
            <p:ph idx="1"/>
          </p:nvPr>
        </p:nvSpPr>
        <p:spPr>
          <a:xfrm>
            <a:off x="2520950" y="1600200"/>
            <a:ext cx="6165850" cy="4525963"/>
          </a:xfrm>
        </p:spPr>
        <p:txBody>
          <a:bodyPr rtlCol="0">
            <a:normAutofit/>
          </a:bodyPr>
          <a:lstStyle/>
          <a:p>
            <a:pPr fontAlgn="auto">
              <a:spcAft>
                <a:spcPts val="0"/>
              </a:spcAft>
              <a:defRPr/>
            </a:pPr>
            <a:r>
              <a:rPr lang="en-US" altLang="zh-CN" dirty="0"/>
              <a:t>7.1 </a:t>
            </a:r>
            <a:r>
              <a:rPr lang="zh-CN" altLang="en-US" dirty="0"/>
              <a:t>数据库设计概述</a:t>
            </a:r>
          </a:p>
          <a:p>
            <a:pPr fontAlgn="auto">
              <a:spcAft>
                <a:spcPts val="0"/>
              </a:spcAft>
              <a:defRPr/>
            </a:pPr>
            <a:r>
              <a:rPr lang="en-US" altLang="zh-CN" b="1" dirty="0">
                <a:solidFill>
                  <a:srgbClr val="0070C0"/>
                </a:solidFill>
              </a:rPr>
              <a:t>7.2 </a:t>
            </a:r>
            <a:r>
              <a:rPr lang="zh-CN" altLang="en-US" b="1" dirty="0">
                <a:solidFill>
                  <a:srgbClr val="0070C0"/>
                </a:solidFill>
              </a:rPr>
              <a:t>需求分析</a:t>
            </a:r>
          </a:p>
          <a:p>
            <a:pPr fontAlgn="auto">
              <a:spcAft>
                <a:spcPts val="0"/>
              </a:spcAft>
              <a:defRPr/>
            </a:pPr>
            <a:r>
              <a:rPr lang="en-US" altLang="zh-CN" dirty="0"/>
              <a:t>7.3 </a:t>
            </a:r>
            <a:r>
              <a:rPr lang="zh-CN" altLang="en-US" dirty="0"/>
              <a:t>概念结构设计</a:t>
            </a:r>
          </a:p>
          <a:p>
            <a:pPr fontAlgn="auto">
              <a:spcAft>
                <a:spcPts val="0"/>
              </a:spcAft>
              <a:defRPr/>
            </a:pPr>
            <a:r>
              <a:rPr lang="en-US" altLang="zh-CN" dirty="0"/>
              <a:t>7.4 </a:t>
            </a:r>
            <a:r>
              <a:rPr lang="zh-CN" altLang="en-US" dirty="0"/>
              <a:t>逻辑结构设计</a:t>
            </a:r>
          </a:p>
          <a:p>
            <a:pPr fontAlgn="auto">
              <a:spcAft>
                <a:spcPts val="0"/>
              </a:spcAft>
              <a:defRPr/>
            </a:pPr>
            <a:r>
              <a:rPr lang="en-US" altLang="zh-CN" dirty="0"/>
              <a:t>7.5 </a:t>
            </a:r>
            <a:r>
              <a:rPr lang="zh-CN" altLang="en-US" dirty="0"/>
              <a:t>数据库的物理设计</a:t>
            </a:r>
          </a:p>
          <a:p>
            <a:pPr fontAlgn="auto">
              <a:spcAft>
                <a:spcPts val="0"/>
              </a:spcAft>
              <a:defRPr/>
            </a:pPr>
            <a:r>
              <a:rPr lang="en-US" altLang="zh-CN" dirty="0"/>
              <a:t>7.6 </a:t>
            </a:r>
            <a:r>
              <a:rPr lang="zh-CN" altLang="en-US" dirty="0"/>
              <a:t>数据库实施和维护</a:t>
            </a:r>
          </a:p>
          <a:p>
            <a:pPr fontAlgn="auto">
              <a:spcAft>
                <a:spcPts val="0"/>
              </a:spcAft>
              <a:defRPr/>
            </a:pPr>
            <a:r>
              <a:rPr lang="en-US" altLang="zh-CN" dirty="0"/>
              <a:t>7.7 </a:t>
            </a:r>
            <a:r>
              <a:rPr lang="zh-CN" altLang="en-US" dirty="0"/>
              <a:t>小结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a:latin typeface="+mj-ea"/>
              </a:rPr>
              <a:t>7.2 </a:t>
            </a:r>
            <a:r>
              <a:rPr lang="zh-CN" altLang="en-US" dirty="0">
                <a:latin typeface="+mj-ea"/>
              </a:rPr>
              <a:t>需求分析</a:t>
            </a:r>
          </a:p>
        </p:txBody>
      </p:sp>
      <p:sp>
        <p:nvSpPr>
          <p:cNvPr id="34818" name="内容占位符 2"/>
          <p:cNvSpPr>
            <a:spLocks noGrp="1"/>
          </p:cNvSpPr>
          <p:nvPr>
            <p:ph idx="1"/>
          </p:nvPr>
        </p:nvSpPr>
        <p:spPr/>
        <p:txBody>
          <a:bodyPr/>
          <a:lstStyle/>
          <a:p>
            <a:r>
              <a:rPr lang="zh-CN" altLang="en-US"/>
              <a:t>一、 需求分析的任务</a:t>
            </a:r>
          </a:p>
          <a:p>
            <a:r>
              <a:rPr lang="zh-CN" altLang="en-US"/>
              <a:t>二、 需求分析的方法</a:t>
            </a:r>
          </a:p>
          <a:p>
            <a:r>
              <a:rPr lang="zh-CN" altLang="en-US"/>
              <a:t>三、 数据字典</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一、 需求分析的任务</a:t>
            </a:r>
          </a:p>
        </p:txBody>
      </p:sp>
      <p:sp>
        <p:nvSpPr>
          <p:cNvPr id="3" name="内容占位符 2"/>
          <p:cNvSpPr>
            <a:spLocks noGrp="1"/>
          </p:cNvSpPr>
          <p:nvPr>
            <p:ph idx="1"/>
          </p:nvPr>
        </p:nvSpPr>
        <p:spPr/>
        <p:txBody>
          <a:bodyPr rtlCol="0">
            <a:normAutofit lnSpcReduction="10000"/>
          </a:bodyPr>
          <a:lstStyle/>
          <a:p>
            <a:pPr fontAlgn="auto">
              <a:spcAft>
                <a:spcPts val="0"/>
              </a:spcAft>
              <a:defRPr/>
            </a:pPr>
            <a:r>
              <a:rPr lang="zh-CN" altLang="en-US" sz="2800" dirty="0"/>
              <a:t>详细调查现实世界要处理的对象</a:t>
            </a:r>
          </a:p>
          <a:p>
            <a:pPr fontAlgn="auto">
              <a:spcAft>
                <a:spcPts val="0"/>
              </a:spcAft>
              <a:defRPr/>
            </a:pPr>
            <a:r>
              <a:rPr lang="zh-CN" altLang="en-US" sz="2800" dirty="0"/>
              <a:t>充分了解原系统（手工系统或计算机系统）</a:t>
            </a:r>
          </a:p>
          <a:p>
            <a:pPr fontAlgn="auto">
              <a:spcAft>
                <a:spcPts val="0"/>
              </a:spcAft>
              <a:defRPr/>
            </a:pPr>
            <a:r>
              <a:rPr lang="zh-CN" altLang="en-US" sz="2800" dirty="0"/>
              <a:t>明确用户的各种需求</a:t>
            </a:r>
          </a:p>
          <a:p>
            <a:pPr fontAlgn="auto">
              <a:spcAft>
                <a:spcPts val="0"/>
              </a:spcAft>
              <a:defRPr/>
            </a:pPr>
            <a:r>
              <a:rPr lang="zh-CN" altLang="en-US" sz="2800" dirty="0"/>
              <a:t>确定新系统的功能</a:t>
            </a:r>
          </a:p>
          <a:p>
            <a:pPr fontAlgn="auto">
              <a:spcAft>
                <a:spcPts val="0"/>
              </a:spcAft>
              <a:defRPr/>
            </a:pPr>
            <a:r>
              <a:rPr lang="zh-CN" altLang="en-US" sz="2800" dirty="0"/>
              <a:t>充分考虑今后可能的扩充和改变</a:t>
            </a:r>
            <a:endParaRPr lang="en-US" altLang="zh-CN" sz="2800" dirty="0"/>
          </a:p>
          <a:p>
            <a:pPr fontAlgn="auto">
              <a:spcAft>
                <a:spcPts val="0"/>
              </a:spcAft>
              <a:defRPr/>
            </a:pPr>
            <a:r>
              <a:rPr lang="zh-CN" altLang="en-US" sz="2800" dirty="0"/>
              <a:t>调查的重点是“数据”和“处理”，获得用户对数据库要求</a:t>
            </a:r>
          </a:p>
          <a:p>
            <a:pPr lvl="1" fontAlgn="auto">
              <a:spcAft>
                <a:spcPts val="0"/>
              </a:spcAft>
              <a:defRPr/>
            </a:pPr>
            <a:r>
              <a:rPr lang="zh-CN" altLang="en-US" sz="2400" dirty="0">
                <a:ea typeface="+mn-ea"/>
              </a:rPr>
              <a:t> 信息要求、处理要求、安全性与完整性要求</a:t>
            </a:r>
            <a:endParaRPr lang="en-US" altLang="zh-CN" sz="2400" dirty="0">
              <a:ea typeface="+mn-ea"/>
            </a:endParaRPr>
          </a:p>
          <a:p>
            <a:pPr fontAlgn="auto">
              <a:spcAft>
                <a:spcPts val="0"/>
              </a:spcAft>
              <a:defRPr/>
            </a:pPr>
            <a:r>
              <a:rPr lang="zh-CN" altLang="en-US" sz="2800" dirty="0"/>
              <a:t>需求分析的难点</a:t>
            </a:r>
            <a:endParaRPr lang="en-US" altLang="zh-CN" sz="2800" dirty="0"/>
          </a:p>
          <a:p>
            <a:pPr lvl="1" fontAlgn="auto">
              <a:spcAft>
                <a:spcPts val="0"/>
              </a:spcAft>
              <a:defRPr/>
            </a:pPr>
            <a:r>
              <a:rPr lang="zh-CN" altLang="en-US" sz="2400" dirty="0">
                <a:ea typeface="+mn-ea"/>
              </a:rPr>
              <a:t>确定用户最终需求</a:t>
            </a:r>
            <a:endParaRPr lang="zh-CN" altLang="en-US" dirty="0">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二、 需求分析的方法</a:t>
            </a:r>
          </a:p>
        </p:txBody>
      </p:sp>
      <p:sp>
        <p:nvSpPr>
          <p:cNvPr id="36866" name="内容占位符 2"/>
          <p:cNvSpPr>
            <a:spLocks noGrp="1"/>
          </p:cNvSpPr>
          <p:nvPr>
            <p:ph idx="1"/>
          </p:nvPr>
        </p:nvSpPr>
        <p:spPr/>
        <p:txBody>
          <a:bodyPr/>
          <a:lstStyle/>
          <a:p>
            <a:r>
              <a:rPr lang="zh-CN" altLang="en-US" sz="2800" dirty="0"/>
              <a:t>调查用户需求，与用户达成共识，然后分析表达这些需求</a:t>
            </a:r>
            <a:endParaRPr lang="en-US" altLang="zh-CN" sz="2800" dirty="0"/>
          </a:p>
          <a:p>
            <a:r>
              <a:rPr lang="zh-CN" altLang="en-US" sz="2800" dirty="0"/>
              <a:t>调查用户需求的具体步骤</a:t>
            </a:r>
            <a:endParaRPr lang="en-US" altLang="zh-CN" sz="2800" dirty="0"/>
          </a:p>
          <a:p>
            <a:pPr lvl="1"/>
            <a:r>
              <a:rPr lang="zh-CN" altLang="en-US" sz="2400" dirty="0">
                <a:ea typeface="宋体" charset="-122"/>
              </a:rPr>
              <a:t>⑴ 调查组织机构情况</a:t>
            </a:r>
          </a:p>
          <a:p>
            <a:pPr lvl="1"/>
            <a:r>
              <a:rPr lang="zh-CN" altLang="en-US" sz="2400" dirty="0">
                <a:ea typeface="宋体" charset="-122"/>
              </a:rPr>
              <a:t>⑵ 调查各部门的业务活动情况。</a:t>
            </a:r>
          </a:p>
          <a:p>
            <a:pPr lvl="1"/>
            <a:r>
              <a:rPr lang="zh-CN" altLang="en-US" sz="2400" dirty="0">
                <a:ea typeface="宋体" charset="-122"/>
              </a:rPr>
              <a:t>⑶ 在熟悉业务活动的基础上，协助用户明确对新系统的各种要求。</a:t>
            </a:r>
          </a:p>
          <a:p>
            <a:pPr lvl="1"/>
            <a:r>
              <a:rPr lang="zh-CN" altLang="en-US" sz="2400" dirty="0">
                <a:ea typeface="宋体" charset="-122"/>
              </a:rPr>
              <a:t>⑷ 确定新系统的边界（哪些由计算机完成哪些由人工来完成，由计算机完成的就是新的功能）</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5" descr="76"/>
          <p:cNvPicPr>
            <a:picLocks noChangeAspect="1" noChangeArrowheads="1"/>
          </p:cNvPicPr>
          <p:nvPr/>
        </p:nvPicPr>
        <p:blipFill>
          <a:blip r:embed="rId3"/>
          <a:srcRect/>
          <a:stretch>
            <a:fillRect/>
          </a:stretch>
        </p:blipFill>
        <p:spPr bwMode="auto">
          <a:xfrm>
            <a:off x="1398588" y="1404938"/>
            <a:ext cx="6481762" cy="3432175"/>
          </a:xfrm>
          <a:prstGeom prst="rect">
            <a:avLst/>
          </a:prstGeom>
          <a:noFill/>
          <a:ln w="9525">
            <a:noFill/>
            <a:miter lim="800000"/>
            <a:headEnd/>
            <a:tailEnd/>
          </a:ln>
        </p:spPr>
      </p:pic>
      <p:sp>
        <p:nvSpPr>
          <p:cNvPr id="37890" name="Text Box 6"/>
          <p:cNvSpPr txBox="1">
            <a:spLocks noChangeArrowheads="1"/>
          </p:cNvSpPr>
          <p:nvPr/>
        </p:nvSpPr>
        <p:spPr bwMode="auto">
          <a:xfrm>
            <a:off x="3760788" y="5167313"/>
            <a:ext cx="1454150" cy="336550"/>
          </a:xfrm>
          <a:prstGeom prst="rect">
            <a:avLst/>
          </a:prstGeom>
          <a:noFill/>
          <a:ln w="25400">
            <a:noFill/>
            <a:miter lim="800000"/>
            <a:headEnd/>
            <a:tailEnd/>
          </a:ln>
        </p:spPr>
        <p:txBody>
          <a:bodyPr wrap="none">
            <a:spAutoFit/>
          </a:bodyPr>
          <a:lstStyle/>
          <a:p>
            <a:pPr marL="342900" indent="-342900" algn="ctr"/>
            <a:r>
              <a:rPr lang="zh-CN" altLang="en-US" sz="1600"/>
              <a:t>需求分析过程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三、 数据字典</a:t>
            </a:r>
          </a:p>
        </p:txBody>
      </p:sp>
      <p:sp>
        <p:nvSpPr>
          <p:cNvPr id="38914" name="内容占位符 2"/>
          <p:cNvSpPr>
            <a:spLocks noGrp="1"/>
          </p:cNvSpPr>
          <p:nvPr>
            <p:ph idx="1"/>
          </p:nvPr>
        </p:nvSpPr>
        <p:spPr/>
        <p:txBody>
          <a:bodyPr/>
          <a:lstStyle/>
          <a:p>
            <a:r>
              <a:rPr lang="zh-CN" altLang="en-US" sz="2800" dirty="0"/>
              <a:t>数据字典的用途</a:t>
            </a:r>
          </a:p>
          <a:p>
            <a:pPr lvl="1"/>
            <a:r>
              <a:rPr lang="zh-CN" altLang="en-US" sz="2400" dirty="0">
                <a:ea typeface="宋体" charset="-122"/>
              </a:rPr>
              <a:t>进行详细的数据收集和数据分析所获得的主要结果</a:t>
            </a:r>
            <a:endParaRPr lang="en-US" altLang="zh-CN" sz="2400" dirty="0">
              <a:ea typeface="宋体" charset="-122"/>
            </a:endParaRPr>
          </a:p>
          <a:p>
            <a:r>
              <a:rPr lang="zh-CN" altLang="en-US" dirty="0"/>
              <a:t>数据字典的内容</a:t>
            </a:r>
            <a:endParaRPr lang="en-US" altLang="zh-CN" dirty="0"/>
          </a:p>
          <a:p>
            <a:pPr lvl="1"/>
            <a:r>
              <a:rPr lang="zh-CN" altLang="en-US" dirty="0">
                <a:ea typeface="宋体" charset="-122"/>
              </a:rPr>
              <a:t>数据项（不可再分的数据单位）</a:t>
            </a:r>
          </a:p>
          <a:p>
            <a:pPr lvl="1"/>
            <a:r>
              <a:rPr lang="zh-CN" altLang="en-US" dirty="0">
                <a:ea typeface="宋体" charset="-122"/>
              </a:rPr>
              <a:t>数据结构（数据之间的组合关系）</a:t>
            </a:r>
          </a:p>
          <a:p>
            <a:pPr lvl="1"/>
            <a:r>
              <a:rPr lang="zh-CN" altLang="en-US" dirty="0">
                <a:ea typeface="宋体" charset="-122"/>
              </a:rPr>
              <a:t>数据流（传输路径）</a:t>
            </a:r>
          </a:p>
          <a:p>
            <a:pPr lvl="1"/>
            <a:r>
              <a:rPr lang="zh-CN" altLang="en-US" dirty="0">
                <a:ea typeface="宋体" charset="-122"/>
              </a:rPr>
              <a:t>数据存储</a:t>
            </a:r>
          </a:p>
          <a:p>
            <a:pPr lvl="1"/>
            <a:r>
              <a:rPr lang="zh-CN" altLang="en-US" dirty="0">
                <a:ea typeface="宋体" charset="-122"/>
              </a:rPr>
              <a:t>处理过程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bwMode="auto"/>
        <p:txBody>
          <a:bodyPr wrap="square" numCol="1" anchorCtr="0" compatLnSpc="1">
            <a:prstTxWarp prst="textNoShape">
              <a:avLst/>
            </a:prstTxWarp>
          </a:bodyPr>
          <a:lstStyle/>
          <a:p>
            <a:r>
              <a:rPr lang="zh-CN" altLang="en-US" sz="4400" b="0">
                <a:solidFill>
                  <a:srgbClr val="FF9905"/>
                </a:solidFill>
                <a:effectLst/>
                <a:latin typeface="宋体" charset="-122"/>
                <a:ea typeface="宋体" charset="-122"/>
              </a:rPr>
              <a:t>第七章数据库设计</a:t>
            </a:r>
          </a:p>
        </p:txBody>
      </p:sp>
      <p:sp>
        <p:nvSpPr>
          <p:cNvPr id="3" name="内容占位符 2"/>
          <p:cNvSpPr>
            <a:spLocks noGrp="1"/>
          </p:cNvSpPr>
          <p:nvPr>
            <p:ph idx="1"/>
          </p:nvPr>
        </p:nvSpPr>
        <p:spPr>
          <a:xfrm>
            <a:off x="2520950" y="1600200"/>
            <a:ext cx="6165850" cy="4525963"/>
          </a:xfrm>
        </p:spPr>
        <p:txBody>
          <a:bodyPr rtlCol="0">
            <a:normAutofit/>
          </a:bodyPr>
          <a:lstStyle/>
          <a:p>
            <a:pPr fontAlgn="auto">
              <a:spcAft>
                <a:spcPts val="0"/>
              </a:spcAft>
              <a:defRPr/>
            </a:pPr>
            <a:r>
              <a:rPr lang="en-US" altLang="zh-CN" dirty="0"/>
              <a:t>7.1 </a:t>
            </a:r>
            <a:r>
              <a:rPr lang="zh-CN" altLang="en-US" dirty="0"/>
              <a:t>数据库设计概述</a:t>
            </a:r>
          </a:p>
          <a:p>
            <a:pPr fontAlgn="auto">
              <a:spcAft>
                <a:spcPts val="0"/>
              </a:spcAft>
              <a:defRPr/>
            </a:pPr>
            <a:r>
              <a:rPr lang="en-US" altLang="zh-CN" dirty="0"/>
              <a:t>7.2 </a:t>
            </a:r>
            <a:r>
              <a:rPr lang="zh-CN" altLang="en-US" dirty="0"/>
              <a:t>需求分析</a:t>
            </a:r>
          </a:p>
          <a:p>
            <a:pPr fontAlgn="auto">
              <a:spcAft>
                <a:spcPts val="0"/>
              </a:spcAft>
              <a:defRPr/>
            </a:pPr>
            <a:r>
              <a:rPr lang="en-US" altLang="zh-CN" b="1" dirty="0">
                <a:solidFill>
                  <a:srgbClr val="0070C0"/>
                </a:solidFill>
              </a:rPr>
              <a:t>7.3 </a:t>
            </a:r>
            <a:r>
              <a:rPr lang="zh-CN" altLang="en-US" b="1" dirty="0">
                <a:solidFill>
                  <a:srgbClr val="0070C0"/>
                </a:solidFill>
              </a:rPr>
              <a:t>概念结构设计</a:t>
            </a:r>
          </a:p>
          <a:p>
            <a:pPr fontAlgn="auto">
              <a:spcAft>
                <a:spcPts val="0"/>
              </a:spcAft>
              <a:defRPr/>
            </a:pPr>
            <a:r>
              <a:rPr lang="en-US" altLang="zh-CN" dirty="0"/>
              <a:t>7.4 </a:t>
            </a:r>
            <a:r>
              <a:rPr lang="zh-CN" altLang="en-US" dirty="0"/>
              <a:t>逻辑结构设计</a:t>
            </a:r>
          </a:p>
          <a:p>
            <a:pPr fontAlgn="auto">
              <a:spcAft>
                <a:spcPts val="0"/>
              </a:spcAft>
              <a:defRPr/>
            </a:pPr>
            <a:r>
              <a:rPr lang="en-US" altLang="zh-CN" dirty="0"/>
              <a:t>7.5 </a:t>
            </a:r>
            <a:r>
              <a:rPr lang="zh-CN" altLang="en-US" dirty="0"/>
              <a:t>数据库的物理设计</a:t>
            </a:r>
          </a:p>
          <a:p>
            <a:pPr fontAlgn="auto">
              <a:spcAft>
                <a:spcPts val="0"/>
              </a:spcAft>
              <a:defRPr/>
            </a:pPr>
            <a:r>
              <a:rPr lang="en-US" altLang="zh-CN" dirty="0"/>
              <a:t>7.6 </a:t>
            </a:r>
            <a:r>
              <a:rPr lang="zh-CN" altLang="en-US" dirty="0"/>
              <a:t>数据库实施和维护</a:t>
            </a:r>
          </a:p>
          <a:p>
            <a:pPr fontAlgn="auto">
              <a:spcAft>
                <a:spcPts val="0"/>
              </a:spcAft>
              <a:defRPr/>
            </a:pPr>
            <a:r>
              <a:rPr lang="en-US" altLang="zh-CN" dirty="0"/>
              <a:t>7.7 </a:t>
            </a:r>
            <a:r>
              <a:rPr lang="zh-CN" altLang="en-US" dirty="0"/>
              <a:t>小结</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a:latin typeface="+mj-ea"/>
              </a:rPr>
              <a:t>7.3  </a:t>
            </a:r>
            <a:r>
              <a:rPr lang="zh-CN" altLang="en-US" dirty="0">
                <a:latin typeface="+mj-ea"/>
              </a:rPr>
              <a:t>概念结构设计</a:t>
            </a:r>
          </a:p>
        </p:txBody>
      </p:sp>
      <p:sp>
        <p:nvSpPr>
          <p:cNvPr id="40962" name="内容占位符 2"/>
          <p:cNvSpPr>
            <a:spLocks noGrp="1"/>
          </p:cNvSpPr>
          <p:nvPr>
            <p:ph idx="1"/>
          </p:nvPr>
        </p:nvSpPr>
        <p:spPr/>
        <p:txBody>
          <a:bodyPr/>
          <a:lstStyle/>
          <a:p>
            <a:r>
              <a:rPr lang="zh-CN" altLang="en-US"/>
              <a:t>一、</a:t>
            </a:r>
            <a:r>
              <a:rPr lang="en-US" altLang="zh-CN"/>
              <a:t>  </a:t>
            </a:r>
            <a:r>
              <a:rPr lang="zh-CN" altLang="en-US"/>
              <a:t>概念结构设计概述</a:t>
            </a:r>
          </a:p>
          <a:p>
            <a:r>
              <a:rPr lang="zh-CN" altLang="en-US"/>
              <a:t>二、</a:t>
            </a:r>
            <a:r>
              <a:rPr lang="en-US" altLang="zh-CN"/>
              <a:t>  </a:t>
            </a:r>
            <a:r>
              <a:rPr lang="zh-CN" altLang="en-US"/>
              <a:t>概念结构设计的方法与步骤</a:t>
            </a:r>
          </a:p>
          <a:p>
            <a:r>
              <a:rPr lang="zh-CN" altLang="en-US"/>
              <a:t>三、</a:t>
            </a:r>
            <a:r>
              <a:rPr lang="en-US" altLang="zh-CN"/>
              <a:t>  </a:t>
            </a:r>
            <a:r>
              <a:rPr lang="zh-CN" altLang="en-US"/>
              <a:t>数据抽象与局部视图设计</a:t>
            </a:r>
          </a:p>
          <a:p>
            <a:r>
              <a:rPr lang="zh-CN" altLang="en-US"/>
              <a:t>四、</a:t>
            </a:r>
            <a:r>
              <a:rPr lang="en-US" altLang="zh-CN"/>
              <a:t>  </a:t>
            </a:r>
            <a:r>
              <a:rPr lang="zh-CN" altLang="en-US"/>
              <a:t>视图的集成</a:t>
            </a:r>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sz="4400" b="0">
                <a:solidFill>
                  <a:srgbClr val="FF9905"/>
                </a:solidFill>
                <a:effectLst/>
                <a:latin typeface="宋体" charset="-122"/>
                <a:ea typeface="宋体" charset="-122"/>
              </a:rPr>
              <a:t>第七章数据库设计</a:t>
            </a:r>
          </a:p>
        </p:txBody>
      </p:sp>
      <p:sp>
        <p:nvSpPr>
          <p:cNvPr id="3" name="内容占位符 2"/>
          <p:cNvSpPr>
            <a:spLocks noGrp="1"/>
          </p:cNvSpPr>
          <p:nvPr>
            <p:ph idx="1"/>
          </p:nvPr>
        </p:nvSpPr>
        <p:spPr>
          <a:xfrm>
            <a:off x="2520950" y="1600200"/>
            <a:ext cx="6165850" cy="4525963"/>
          </a:xfrm>
        </p:spPr>
        <p:txBody>
          <a:bodyPr rtlCol="0">
            <a:normAutofit/>
          </a:bodyPr>
          <a:lstStyle/>
          <a:p>
            <a:pPr fontAlgn="auto">
              <a:spcAft>
                <a:spcPts val="0"/>
              </a:spcAft>
              <a:defRPr/>
            </a:pPr>
            <a:r>
              <a:rPr lang="en-US" altLang="zh-CN" b="1" dirty="0">
                <a:solidFill>
                  <a:srgbClr val="0070C0"/>
                </a:solidFill>
              </a:rPr>
              <a:t>7.1 </a:t>
            </a:r>
            <a:r>
              <a:rPr lang="zh-CN" altLang="en-US" b="1" dirty="0">
                <a:solidFill>
                  <a:srgbClr val="0070C0"/>
                </a:solidFill>
              </a:rPr>
              <a:t>数据库设计概述</a:t>
            </a:r>
          </a:p>
          <a:p>
            <a:pPr fontAlgn="auto">
              <a:spcAft>
                <a:spcPts val="0"/>
              </a:spcAft>
              <a:defRPr/>
            </a:pPr>
            <a:r>
              <a:rPr lang="en-US" altLang="zh-CN" dirty="0"/>
              <a:t>7.2 </a:t>
            </a:r>
            <a:r>
              <a:rPr lang="zh-CN" altLang="en-US" dirty="0"/>
              <a:t>需求分析</a:t>
            </a:r>
          </a:p>
          <a:p>
            <a:pPr fontAlgn="auto">
              <a:spcAft>
                <a:spcPts val="0"/>
              </a:spcAft>
              <a:defRPr/>
            </a:pPr>
            <a:r>
              <a:rPr lang="en-US" altLang="zh-CN" dirty="0"/>
              <a:t>7.3 </a:t>
            </a:r>
            <a:r>
              <a:rPr lang="zh-CN" altLang="en-US" dirty="0"/>
              <a:t>概念结构设计</a:t>
            </a:r>
          </a:p>
          <a:p>
            <a:pPr fontAlgn="auto">
              <a:spcAft>
                <a:spcPts val="0"/>
              </a:spcAft>
              <a:defRPr/>
            </a:pPr>
            <a:r>
              <a:rPr lang="en-US" altLang="zh-CN" dirty="0"/>
              <a:t>7.4 </a:t>
            </a:r>
            <a:r>
              <a:rPr lang="zh-CN" altLang="en-US" dirty="0"/>
              <a:t>逻辑结构设计</a:t>
            </a:r>
          </a:p>
          <a:p>
            <a:pPr fontAlgn="auto">
              <a:spcAft>
                <a:spcPts val="0"/>
              </a:spcAft>
              <a:defRPr/>
            </a:pPr>
            <a:r>
              <a:rPr lang="en-US" altLang="zh-CN" dirty="0"/>
              <a:t>7.5 </a:t>
            </a:r>
            <a:r>
              <a:rPr lang="zh-CN" altLang="en-US" dirty="0"/>
              <a:t>数据库的物理设计</a:t>
            </a:r>
          </a:p>
          <a:p>
            <a:pPr fontAlgn="auto">
              <a:spcAft>
                <a:spcPts val="0"/>
              </a:spcAft>
              <a:defRPr/>
            </a:pPr>
            <a:r>
              <a:rPr lang="en-US" altLang="zh-CN" dirty="0"/>
              <a:t>7.6 </a:t>
            </a:r>
            <a:r>
              <a:rPr lang="zh-CN" altLang="en-US" dirty="0"/>
              <a:t>数据库实施和维护</a:t>
            </a:r>
          </a:p>
          <a:p>
            <a:pPr fontAlgn="auto">
              <a:spcAft>
                <a:spcPts val="0"/>
              </a:spcAft>
              <a:defRPr/>
            </a:pPr>
            <a:r>
              <a:rPr lang="en-US" altLang="zh-CN" dirty="0"/>
              <a:t>7.7 </a:t>
            </a:r>
            <a:r>
              <a:rPr lang="zh-CN" altLang="en-US" dirty="0"/>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一、</a:t>
            </a:r>
            <a:r>
              <a:rPr lang="en-US" altLang="zh-CN" dirty="0">
                <a:latin typeface="+mj-ea"/>
              </a:rPr>
              <a:t>  </a:t>
            </a:r>
            <a:r>
              <a:rPr lang="zh-CN" altLang="en-US" dirty="0">
                <a:latin typeface="+mj-ea"/>
              </a:rPr>
              <a:t>概念结构设计概述</a:t>
            </a:r>
          </a:p>
        </p:txBody>
      </p:sp>
      <p:sp>
        <p:nvSpPr>
          <p:cNvPr id="41986" name="内容占位符 2"/>
          <p:cNvSpPr>
            <a:spLocks noGrp="1"/>
          </p:cNvSpPr>
          <p:nvPr>
            <p:ph idx="1"/>
          </p:nvPr>
        </p:nvSpPr>
        <p:spPr/>
        <p:txBody>
          <a:bodyPr/>
          <a:lstStyle/>
          <a:p>
            <a:r>
              <a:rPr lang="zh-CN" altLang="en-US" sz="2800"/>
              <a:t>什么是</a:t>
            </a:r>
            <a:r>
              <a:rPr lang="zh-CN" altLang="en-US" sz="2800">
                <a:solidFill>
                  <a:srgbClr val="FF0000"/>
                </a:solidFill>
              </a:rPr>
              <a:t>概念结构设计</a:t>
            </a:r>
          </a:p>
          <a:p>
            <a:pPr lvl="1"/>
            <a:r>
              <a:rPr lang="zh-CN" altLang="en-US" sz="2400">
                <a:ea typeface="宋体" charset="-122"/>
              </a:rPr>
              <a:t>需求分析阶段描述的用户应用需求是现实世界的具体需求</a:t>
            </a:r>
          </a:p>
          <a:p>
            <a:pPr lvl="1"/>
            <a:r>
              <a:rPr lang="zh-CN" altLang="en-US" sz="2400">
                <a:ea typeface="宋体" charset="-122"/>
              </a:rPr>
              <a:t>将需求分析得到的用户需求抽象为信息结构即概念模型的过程就是概念结构设计</a:t>
            </a:r>
          </a:p>
          <a:p>
            <a:pPr lvl="1"/>
            <a:r>
              <a:rPr lang="zh-CN" altLang="en-US" sz="2400">
                <a:ea typeface="宋体" charset="-122"/>
              </a:rPr>
              <a:t>概念结构是各种数据模型的共同基础，它比数据模型更独立于机器、更抽象，从而更加稳定。</a:t>
            </a:r>
          </a:p>
          <a:p>
            <a:pPr lvl="1"/>
            <a:r>
              <a:rPr lang="zh-CN" altLang="en-US" sz="2400">
                <a:ea typeface="宋体" charset="-122"/>
              </a:rPr>
              <a:t>概念结构设计是整个数据库设计的</a:t>
            </a:r>
            <a:r>
              <a:rPr lang="zh-CN" altLang="en-US" sz="2400" b="1">
                <a:solidFill>
                  <a:srgbClr val="FF0000"/>
                </a:solidFill>
                <a:ea typeface="宋体" charset="-122"/>
              </a:rPr>
              <a:t>关键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组合 13"/>
          <p:cNvGrpSpPr>
            <a:grpSpLocks/>
          </p:cNvGrpSpPr>
          <p:nvPr/>
        </p:nvGrpSpPr>
        <p:grpSpPr bwMode="auto">
          <a:xfrm>
            <a:off x="2374900" y="814388"/>
            <a:ext cx="4489450" cy="3124200"/>
            <a:chOff x="2229678" y="642728"/>
            <a:chExt cx="4489174" cy="3124200"/>
          </a:xfrm>
        </p:grpSpPr>
        <p:sp>
          <p:nvSpPr>
            <p:cNvPr id="43011" name="Text Box 4"/>
            <p:cNvSpPr txBox="1">
              <a:spLocks noChangeArrowheads="1"/>
            </p:cNvSpPr>
            <p:nvPr/>
          </p:nvSpPr>
          <p:spPr bwMode="auto">
            <a:xfrm>
              <a:off x="2229678" y="642728"/>
              <a:ext cx="1902941" cy="679174"/>
            </a:xfrm>
            <a:prstGeom prst="rect">
              <a:avLst/>
            </a:prstGeom>
            <a:noFill/>
            <a:ln w="9525">
              <a:solidFill>
                <a:srgbClr val="000000"/>
              </a:solidFill>
              <a:miter lim="800000"/>
              <a:headEnd/>
              <a:tailEnd/>
            </a:ln>
          </p:spPr>
          <p:txBody>
            <a:bodyPr/>
            <a:lstStyle/>
            <a:p>
              <a:pPr algn="ctr" eaLnBrk="0" hangingPunct="0"/>
              <a:r>
                <a:rPr lang="zh-CN" altLang="en-US" b="1"/>
                <a:t>现实世界</a:t>
              </a:r>
            </a:p>
          </p:txBody>
        </p:sp>
        <p:sp>
          <p:nvSpPr>
            <p:cNvPr id="43012" name="Text Box 5"/>
            <p:cNvSpPr txBox="1">
              <a:spLocks noChangeArrowheads="1"/>
            </p:cNvSpPr>
            <p:nvPr/>
          </p:nvSpPr>
          <p:spPr bwMode="auto">
            <a:xfrm>
              <a:off x="2229678" y="3087754"/>
              <a:ext cx="1902941" cy="679174"/>
            </a:xfrm>
            <a:prstGeom prst="rect">
              <a:avLst/>
            </a:prstGeom>
            <a:noFill/>
            <a:ln w="9525">
              <a:solidFill>
                <a:srgbClr val="000000"/>
              </a:solidFill>
              <a:miter lim="800000"/>
              <a:headEnd/>
              <a:tailEnd/>
            </a:ln>
          </p:spPr>
          <p:txBody>
            <a:bodyPr/>
            <a:lstStyle/>
            <a:p>
              <a:pPr algn="ctr" eaLnBrk="0" hangingPunct="0"/>
              <a:r>
                <a:rPr lang="zh-CN" altLang="en-US" b="1" dirty="0"/>
                <a:t>机器世界</a:t>
              </a:r>
              <a:endParaRPr lang="zh-CN" altLang="en-US" sz="2400" dirty="0"/>
            </a:p>
          </p:txBody>
        </p:sp>
        <p:sp>
          <p:nvSpPr>
            <p:cNvPr id="43013" name="Text Box 6"/>
            <p:cNvSpPr txBox="1">
              <a:spLocks noChangeArrowheads="1"/>
            </p:cNvSpPr>
            <p:nvPr/>
          </p:nvSpPr>
          <p:spPr bwMode="auto">
            <a:xfrm>
              <a:off x="2229678" y="1865241"/>
              <a:ext cx="1902941" cy="679174"/>
            </a:xfrm>
            <a:prstGeom prst="rect">
              <a:avLst/>
            </a:prstGeom>
            <a:noFill/>
            <a:ln w="9525">
              <a:solidFill>
                <a:srgbClr val="000000"/>
              </a:solidFill>
              <a:miter lim="800000"/>
              <a:headEnd/>
              <a:tailEnd/>
            </a:ln>
          </p:spPr>
          <p:txBody>
            <a:bodyPr/>
            <a:lstStyle/>
            <a:p>
              <a:pPr algn="ctr" eaLnBrk="0" hangingPunct="0"/>
              <a:r>
                <a:rPr lang="zh-CN" altLang="en-US" b="1"/>
                <a:t>信息世界</a:t>
              </a:r>
              <a:endParaRPr lang="zh-CN" altLang="en-US" sz="2400"/>
            </a:p>
          </p:txBody>
        </p:sp>
        <p:sp>
          <p:nvSpPr>
            <p:cNvPr id="43014" name="Line 7"/>
            <p:cNvSpPr>
              <a:spLocks noChangeShapeType="1"/>
            </p:cNvSpPr>
            <p:nvPr/>
          </p:nvSpPr>
          <p:spPr bwMode="auto">
            <a:xfrm>
              <a:off x="3022570" y="1321902"/>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5" name="Line 8"/>
            <p:cNvSpPr>
              <a:spLocks noChangeShapeType="1"/>
            </p:cNvSpPr>
            <p:nvPr/>
          </p:nvSpPr>
          <p:spPr bwMode="auto">
            <a:xfrm>
              <a:off x="3022570" y="2544415"/>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6" name="Text Box 9"/>
            <p:cNvSpPr txBox="1">
              <a:spLocks noChangeArrowheads="1"/>
            </p:cNvSpPr>
            <p:nvPr/>
          </p:nvSpPr>
          <p:spPr bwMode="auto">
            <a:xfrm>
              <a:off x="4884411" y="708989"/>
              <a:ext cx="1744362" cy="543339"/>
            </a:xfrm>
            <a:prstGeom prst="rect">
              <a:avLst/>
            </a:prstGeom>
            <a:noFill/>
            <a:ln w="9525">
              <a:noFill/>
              <a:miter lim="800000"/>
              <a:headEnd/>
              <a:tailEnd/>
            </a:ln>
          </p:spPr>
          <p:txBody>
            <a:bodyPr/>
            <a:lstStyle/>
            <a:p>
              <a:pPr algn="just" eaLnBrk="0" hangingPunct="0"/>
              <a:r>
                <a:rPr lang="zh-CN" altLang="en-US" b="1"/>
                <a:t>需求分析</a:t>
              </a:r>
              <a:endParaRPr lang="zh-CN" altLang="en-US" sz="2400" b="1"/>
            </a:p>
          </p:txBody>
        </p:sp>
        <p:sp>
          <p:nvSpPr>
            <p:cNvPr id="43017" name="Text Box 10"/>
            <p:cNvSpPr txBox="1">
              <a:spLocks noChangeArrowheads="1"/>
            </p:cNvSpPr>
            <p:nvPr/>
          </p:nvSpPr>
          <p:spPr bwMode="auto">
            <a:xfrm>
              <a:off x="4884411" y="1931502"/>
              <a:ext cx="1834441" cy="543339"/>
            </a:xfrm>
            <a:prstGeom prst="rect">
              <a:avLst/>
            </a:prstGeom>
            <a:noFill/>
            <a:ln w="9525">
              <a:noFill/>
              <a:miter lim="800000"/>
              <a:headEnd/>
              <a:tailEnd/>
            </a:ln>
          </p:spPr>
          <p:txBody>
            <a:bodyPr/>
            <a:lstStyle/>
            <a:p>
              <a:pPr algn="just" eaLnBrk="0" hangingPunct="0"/>
              <a:r>
                <a:rPr lang="zh-CN" altLang="en-US" b="1"/>
                <a:t>概念结构设计</a:t>
              </a:r>
              <a:endParaRPr lang="zh-CN" altLang="en-US" sz="2400" b="1"/>
            </a:p>
          </p:txBody>
        </p:sp>
      </p:grpSp>
      <p:sp>
        <p:nvSpPr>
          <p:cNvPr id="13" name="内容占位符 12"/>
          <p:cNvSpPr>
            <a:spLocks noGrp="1"/>
          </p:cNvSpPr>
          <p:nvPr>
            <p:ph idx="1"/>
          </p:nvPr>
        </p:nvSpPr>
        <p:spPr>
          <a:xfrm>
            <a:off x="974725" y="4333875"/>
            <a:ext cx="6432550" cy="1935163"/>
          </a:xfrm>
        </p:spPr>
        <p:txBody>
          <a:bodyPr rtlCol="0">
            <a:normAutofit fontScale="70000" lnSpcReduction="20000"/>
          </a:bodyPr>
          <a:lstStyle/>
          <a:p>
            <a:pPr fontAlgn="auto">
              <a:spcAft>
                <a:spcPts val="0"/>
              </a:spcAft>
              <a:defRPr/>
            </a:pPr>
            <a:r>
              <a:rPr lang="zh-CN" altLang="en-US" dirty="0"/>
              <a:t>概念结构设计的特点</a:t>
            </a:r>
            <a:endParaRPr lang="en-US" altLang="zh-CN" dirty="0"/>
          </a:p>
          <a:p>
            <a:pPr lvl="1" fontAlgn="auto">
              <a:spcAft>
                <a:spcPts val="0"/>
              </a:spcAft>
              <a:defRPr/>
            </a:pPr>
            <a:r>
              <a:rPr lang="en-US" altLang="zh-CN" dirty="0">
                <a:ea typeface="+mn-ea"/>
              </a:rPr>
              <a:t>(1) </a:t>
            </a:r>
            <a:r>
              <a:rPr lang="zh-CN" altLang="en-US" dirty="0">
                <a:ea typeface="+mn-ea"/>
              </a:rPr>
              <a:t>能真实、充分地反映现实世界</a:t>
            </a:r>
          </a:p>
          <a:p>
            <a:pPr lvl="1" fontAlgn="auto">
              <a:spcAft>
                <a:spcPts val="0"/>
              </a:spcAft>
              <a:defRPr/>
            </a:pPr>
            <a:r>
              <a:rPr lang="en-US" altLang="zh-CN" dirty="0">
                <a:ea typeface="+mn-ea"/>
              </a:rPr>
              <a:t>(2) </a:t>
            </a:r>
            <a:r>
              <a:rPr lang="zh-CN" altLang="en-US" dirty="0">
                <a:ea typeface="+mn-ea"/>
              </a:rPr>
              <a:t>易于理解</a:t>
            </a:r>
          </a:p>
          <a:p>
            <a:pPr lvl="1" fontAlgn="auto">
              <a:spcAft>
                <a:spcPts val="0"/>
              </a:spcAft>
              <a:defRPr/>
            </a:pPr>
            <a:r>
              <a:rPr lang="en-US" altLang="zh-CN" dirty="0">
                <a:ea typeface="+mn-ea"/>
              </a:rPr>
              <a:t>(3) </a:t>
            </a:r>
            <a:r>
              <a:rPr lang="zh-CN" altLang="en-US" dirty="0">
                <a:ea typeface="+mn-ea"/>
              </a:rPr>
              <a:t>易于更改</a:t>
            </a:r>
          </a:p>
          <a:p>
            <a:pPr lvl="1" fontAlgn="auto">
              <a:spcAft>
                <a:spcPts val="0"/>
              </a:spcAft>
              <a:defRPr/>
            </a:pPr>
            <a:r>
              <a:rPr lang="en-US" altLang="zh-CN" dirty="0">
                <a:ea typeface="+mn-ea"/>
              </a:rPr>
              <a:t>(4) </a:t>
            </a:r>
            <a:r>
              <a:rPr lang="zh-CN" altLang="en-US" dirty="0">
                <a:ea typeface="+mn-ea"/>
              </a:rPr>
              <a:t>易于向关系、网状、层次等各种数据模型转换</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auto">
              <a:spcAft>
                <a:spcPts val="0"/>
              </a:spcAft>
              <a:defRPr/>
            </a:pPr>
            <a:r>
              <a:rPr lang="zh-CN" altLang="en-US" dirty="0">
                <a:latin typeface="+mj-ea"/>
              </a:rPr>
              <a:t>二、  概念结构设计的方法与步骤</a:t>
            </a:r>
          </a:p>
        </p:txBody>
      </p:sp>
      <p:sp>
        <p:nvSpPr>
          <p:cNvPr id="44034" name="内容占位符 2"/>
          <p:cNvSpPr>
            <a:spLocks noGrp="1"/>
          </p:cNvSpPr>
          <p:nvPr>
            <p:ph idx="1"/>
          </p:nvPr>
        </p:nvSpPr>
        <p:spPr/>
        <p:txBody>
          <a:bodyPr/>
          <a:lstStyle/>
          <a:p>
            <a:r>
              <a:rPr lang="zh-CN" altLang="en-US"/>
              <a:t>设计概念结构的</a:t>
            </a:r>
            <a:r>
              <a:rPr lang="zh-CN" altLang="en-US" b="1">
                <a:solidFill>
                  <a:srgbClr val="FF0000"/>
                </a:solidFill>
              </a:rPr>
              <a:t>四类方法</a:t>
            </a:r>
            <a:endParaRPr lang="en-US" altLang="zh-CN" b="1">
              <a:solidFill>
                <a:srgbClr val="FF0000"/>
              </a:solidFill>
            </a:endParaRPr>
          </a:p>
          <a:p>
            <a:pPr lvl="1"/>
            <a:r>
              <a:rPr lang="zh-CN" altLang="en-US" b="1">
                <a:solidFill>
                  <a:srgbClr val="3333FF"/>
                </a:solidFill>
                <a:ea typeface="宋体" charset="-122"/>
              </a:rPr>
              <a:t>自顶向下</a:t>
            </a:r>
            <a:r>
              <a:rPr lang="en-US" altLang="zh-CN" b="1">
                <a:solidFill>
                  <a:srgbClr val="3333FF"/>
                </a:solidFill>
                <a:ea typeface="宋体" charset="-122"/>
              </a:rPr>
              <a:t>:</a:t>
            </a:r>
            <a:r>
              <a:rPr lang="en-US" altLang="zh-CN" b="1">
                <a:ea typeface="宋体" charset="-122"/>
              </a:rPr>
              <a:t> </a:t>
            </a:r>
            <a:r>
              <a:rPr lang="zh-CN" altLang="en-US">
                <a:ea typeface="宋体" charset="-122"/>
              </a:rPr>
              <a:t>首先定义全局概念结构的框架，然后逐步细化</a:t>
            </a:r>
          </a:p>
          <a:p>
            <a:pPr lvl="1"/>
            <a:endParaRPr lang="zh-CN" altLang="en-US" b="1">
              <a:solidFill>
                <a:srgbClr val="FF0000"/>
              </a:solidFill>
              <a:ea typeface="宋体" charset="-122"/>
            </a:endParaRPr>
          </a:p>
        </p:txBody>
      </p:sp>
      <p:pic>
        <p:nvPicPr>
          <p:cNvPr id="44035" name="Picture 6" descr="6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11288" y="3003550"/>
            <a:ext cx="6400800" cy="34829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3" name="内容占位符 2"/>
          <p:cNvSpPr>
            <a:spLocks noGrp="1"/>
          </p:cNvSpPr>
          <p:nvPr>
            <p:ph idx="1"/>
          </p:nvPr>
        </p:nvSpPr>
        <p:spPr/>
        <p:txBody>
          <a:bodyPr rtlCol="0">
            <a:normAutofit/>
          </a:bodyPr>
          <a:lstStyle/>
          <a:p>
            <a:pPr fontAlgn="auto">
              <a:spcAft>
                <a:spcPts val="0"/>
              </a:spcAft>
              <a:defRPr/>
            </a:pPr>
            <a:r>
              <a:rPr lang="zh-CN" altLang="en-US" sz="2400" b="1" dirty="0">
                <a:solidFill>
                  <a:srgbClr val="3333FF"/>
                </a:solidFill>
                <a:ea typeface="+mn-ea"/>
              </a:rPr>
              <a:t>自底向上</a:t>
            </a:r>
            <a:r>
              <a:rPr lang="en-US" altLang="zh-CN" sz="2800" dirty="0"/>
              <a:t>: </a:t>
            </a:r>
            <a:r>
              <a:rPr lang="zh-CN" altLang="en-US" sz="2800" dirty="0"/>
              <a:t>首先定义各局部应用的概念结构，然后将它们集成起来，得到全局概念结构</a:t>
            </a:r>
          </a:p>
        </p:txBody>
      </p:sp>
      <p:pic>
        <p:nvPicPr>
          <p:cNvPr id="45059" name="Picture 6" descr="63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51038" y="2743200"/>
            <a:ext cx="5743575" cy="37433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7413"/>
            <a:ext cx="8686800" cy="5238750"/>
          </a:xfrm>
        </p:spPr>
        <p:txBody>
          <a:bodyPr rtlCol="0">
            <a:normAutofit/>
          </a:bodyPr>
          <a:lstStyle/>
          <a:p>
            <a:pPr fontAlgn="auto">
              <a:spcAft>
                <a:spcPts val="0"/>
              </a:spcAft>
              <a:defRPr/>
            </a:pPr>
            <a:r>
              <a:rPr lang="zh-CN" altLang="en-US" sz="2000" b="1" dirty="0">
                <a:solidFill>
                  <a:srgbClr val="3333FF"/>
                </a:solidFill>
                <a:ea typeface="+mn-ea"/>
              </a:rPr>
              <a:t>逐步扩张</a:t>
            </a:r>
            <a:r>
              <a:rPr lang="en-US" altLang="zh-CN" sz="2400" dirty="0"/>
              <a:t>: </a:t>
            </a:r>
            <a:r>
              <a:rPr lang="zh-CN" altLang="en-US" sz="2400" dirty="0"/>
              <a:t>首先定义最重要的核心概念结构，然后向外扩充，以滚雪球的方式逐步生成其他概念结构，直至总体概念结构</a:t>
            </a:r>
          </a:p>
          <a:p>
            <a:pPr fontAlgn="auto">
              <a:spcAft>
                <a:spcPts val="0"/>
              </a:spcAft>
              <a:defRPr/>
            </a:pPr>
            <a:endParaRPr lang="en-US" altLang="zh-CN" sz="2400" dirty="0"/>
          </a:p>
          <a:p>
            <a:pPr fontAlgn="auto">
              <a:spcAft>
                <a:spcPts val="0"/>
              </a:spcAft>
              <a:defRPr/>
            </a:pPr>
            <a:endParaRPr lang="en-US" altLang="zh-CN" sz="2400" dirty="0"/>
          </a:p>
          <a:p>
            <a:pPr fontAlgn="auto">
              <a:spcAft>
                <a:spcPts val="0"/>
              </a:spcAft>
              <a:defRPr/>
            </a:pPr>
            <a:endParaRPr lang="en-US" altLang="zh-CN" sz="2400" dirty="0"/>
          </a:p>
          <a:p>
            <a:pPr fontAlgn="auto">
              <a:spcAft>
                <a:spcPts val="0"/>
              </a:spcAft>
              <a:defRPr/>
            </a:pPr>
            <a:endParaRPr lang="en-US" altLang="zh-CN" sz="2400" dirty="0"/>
          </a:p>
          <a:p>
            <a:pPr fontAlgn="auto">
              <a:spcAft>
                <a:spcPts val="0"/>
              </a:spcAft>
              <a:defRPr/>
            </a:pPr>
            <a:endParaRPr lang="en-US" altLang="zh-CN" sz="2400" dirty="0"/>
          </a:p>
          <a:p>
            <a:pPr fontAlgn="auto">
              <a:spcAft>
                <a:spcPts val="0"/>
              </a:spcAft>
              <a:defRPr/>
            </a:pPr>
            <a:endParaRPr lang="en-US" altLang="zh-CN" sz="2400" dirty="0"/>
          </a:p>
          <a:p>
            <a:pPr fontAlgn="auto">
              <a:spcAft>
                <a:spcPts val="0"/>
              </a:spcAft>
              <a:defRPr/>
            </a:pPr>
            <a:endParaRPr lang="zh-CN" altLang="en-US" sz="2400" dirty="0"/>
          </a:p>
          <a:p>
            <a:pPr fontAlgn="auto">
              <a:spcAft>
                <a:spcPts val="0"/>
              </a:spcAft>
              <a:defRPr/>
            </a:pPr>
            <a:r>
              <a:rPr lang="zh-CN" altLang="en-US" sz="2400" dirty="0"/>
              <a:t>混合策略</a:t>
            </a:r>
            <a:endParaRPr lang="en-US" altLang="zh-CN" sz="2400" dirty="0"/>
          </a:p>
          <a:p>
            <a:pPr lvl="1" fontAlgn="auto">
              <a:spcAft>
                <a:spcPts val="0"/>
              </a:spcAft>
              <a:defRPr/>
            </a:pPr>
            <a:r>
              <a:rPr lang="zh-CN" altLang="en-US" sz="2000" dirty="0">
                <a:ea typeface="+mn-ea"/>
              </a:rPr>
              <a:t>将自顶向下和自底向上相结合，用自顶向下策略设计一个全局概念结构的框架，以它为骨架集成由自底向上策略中设计的各局部概念结构。</a:t>
            </a:r>
          </a:p>
          <a:p>
            <a:pPr lvl="1" fontAlgn="auto">
              <a:spcAft>
                <a:spcPts val="0"/>
              </a:spcAft>
              <a:defRPr/>
            </a:pPr>
            <a:endParaRPr lang="zh-CN" altLang="en-US" sz="2000" dirty="0">
              <a:ea typeface="+mn-ea"/>
            </a:endParaRPr>
          </a:p>
        </p:txBody>
      </p:sp>
      <p:pic>
        <p:nvPicPr>
          <p:cNvPr id="46082" name="Picture 4" descr="6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95513" y="1612900"/>
            <a:ext cx="5270500" cy="2590800"/>
          </a:xfrm>
          <a:prstGeom prst="rect">
            <a:avLst/>
          </a:prstGeom>
          <a:noFill/>
          <a:ln w="9525">
            <a:noFill/>
            <a:miter lim="800000"/>
            <a:headEnd/>
            <a:tailEnd/>
          </a:ln>
        </p:spPr>
      </p:pic>
      <p:sp>
        <p:nvSpPr>
          <p:cNvPr id="46083" name="Rectangle 5"/>
          <p:cNvSpPr>
            <a:spLocks noChangeArrowheads="1"/>
          </p:cNvSpPr>
          <p:nvPr/>
        </p:nvSpPr>
        <p:spPr bwMode="auto">
          <a:xfrm>
            <a:off x="3390900" y="4117975"/>
            <a:ext cx="1555750" cy="366713"/>
          </a:xfrm>
          <a:prstGeom prst="rect">
            <a:avLst/>
          </a:prstGeom>
          <a:noFill/>
          <a:ln w="25400">
            <a:noFill/>
            <a:miter lim="800000"/>
            <a:headEnd/>
            <a:tailEnd/>
          </a:ln>
        </p:spPr>
        <p:txBody>
          <a:bodyPr wrap="none">
            <a:spAutoFit/>
          </a:bodyPr>
          <a:lstStyle/>
          <a:p>
            <a:pPr marL="342900" indent="-342900" algn="ctr"/>
            <a:r>
              <a:rPr lang="zh-CN" altLang="en-US"/>
              <a:t>逐步扩张策略</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内容占位符 2"/>
          <p:cNvSpPr>
            <a:spLocks noGrp="1"/>
          </p:cNvSpPr>
          <p:nvPr>
            <p:ph idx="1"/>
          </p:nvPr>
        </p:nvSpPr>
        <p:spPr>
          <a:xfrm>
            <a:off x="457200" y="676275"/>
            <a:ext cx="8229600" cy="5449888"/>
          </a:xfrm>
        </p:spPr>
        <p:txBody>
          <a:bodyPr/>
          <a:lstStyle/>
          <a:p>
            <a:r>
              <a:rPr lang="zh-CN" altLang="en-US" sz="2800"/>
              <a:t>常用策略</a:t>
            </a:r>
            <a:endParaRPr lang="en-US" altLang="zh-CN" sz="2800"/>
          </a:p>
          <a:p>
            <a:pPr lvl="1"/>
            <a:r>
              <a:rPr lang="zh-CN" altLang="en-US" sz="2400">
                <a:ea typeface="宋体" charset="-122"/>
              </a:rPr>
              <a:t>自顶向下地进行需求分析</a:t>
            </a:r>
          </a:p>
          <a:p>
            <a:pPr lvl="1"/>
            <a:r>
              <a:rPr lang="zh-CN" altLang="en-US" sz="2400">
                <a:ea typeface="宋体" charset="-122"/>
              </a:rPr>
              <a:t>自底向上地设计概念结构</a:t>
            </a:r>
          </a:p>
        </p:txBody>
      </p:sp>
      <p:graphicFrame>
        <p:nvGraphicFramePr>
          <p:cNvPr id="1026" name="Object 2"/>
          <p:cNvGraphicFramePr>
            <a:graphicFrameLocks noChangeAspect="1"/>
          </p:cNvGraphicFramePr>
          <p:nvPr/>
        </p:nvGraphicFramePr>
        <p:xfrm>
          <a:off x="1527175" y="2516188"/>
          <a:ext cx="6696075" cy="3201987"/>
        </p:xfrm>
        <a:graphic>
          <a:graphicData uri="http://schemas.openxmlformats.org/presentationml/2006/ole">
            <mc:AlternateContent xmlns:mc="http://schemas.openxmlformats.org/markup-compatibility/2006">
              <mc:Choice xmlns:v="urn:schemas-microsoft-com:vml" Requires="v">
                <p:oleObj spid="_x0000_s1047" name="Image" r:id="rId3" imgW="6349206" imgH="4495238" progId="">
                  <p:embed/>
                </p:oleObj>
              </mc:Choice>
              <mc:Fallback>
                <p:oleObj name="Image" r:id="rId3" imgW="6349206" imgH="449523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75" y="2516188"/>
                        <a:ext cx="6696075" cy="32019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自底向上设计概念结构的步骤</a:t>
            </a:r>
          </a:p>
        </p:txBody>
      </p:sp>
      <p:sp>
        <p:nvSpPr>
          <p:cNvPr id="49154" name="内容占位符 2"/>
          <p:cNvSpPr>
            <a:spLocks noGrp="1"/>
          </p:cNvSpPr>
          <p:nvPr>
            <p:ph idx="1"/>
          </p:nvPr>
        </p:nvSpPr>
        <p:spPr/>
        <p:txBody>
          <a:bodyPr/>
          <a:lstStyle/>
          <a:p>
            <a:r>
              <a:rPr lang="zh-CN" altLang="en-US" sz="2800"/>
              <a:t>第</a:t>
            </a:r>
            <a:r>
              <a:rPr lang="en-US" altLang="zh-CN" sz="2800"/>
              <a:t>1</a:t>
            </a:r>
            <a:r>
              <a:rPr lang="zh-CN" altLang="en-US" sz="2800"/>
              <a:t>步：抽象数据并设计局部视图</a:t>
            </a:r>
          </a:p>
          <a:p>
            <a:r>
              <a:rPr lang="zh-CN" altLang="en-US" sz="2800"/>
              <a:t>第</a:t>
            </a:r>
            <a:r>
              <a:rPr lang="en-US" altLang="zh-CN" sz="2800"/>
              <a:t>2</a:t>
            </a:r>
            <a:r>
              <a:rPr lang="zh-CN" altLang="en-US" sz="2800"/>
              <a:t>步：集成局部视图，得到全局概念结构</a:t>
            </a:r>
          </a:p>
        </p:txBody>
      </p:sp>
      <p:pic>
        <p:nvPicPr>
          <p:cNvPr id="49155" name="Picture 3" descr="79"/>
          <p:cNvPicPr>
            <a:picLocks noChangeAspect="1" noChangeArrowheads="1"/>
          </p:cNvPicPr>
          <p:nvPr/>
        </p:nvPicPr>
        <p:blipFill>
          <a:blip r:embed="rId2"/>
          <a:srcRect/>
          <a:stretch>
            <a:fillRect/>
          </a:stretch>
        </p:blipFill>
        <p:spPr bwMode="auto">
          <a:xfrm>
            <a:off x="1981200" y="2782888"/>
            <a:ext cx="5545138" cy="353536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概念模型的一种表示方法</a:t>
            </a:r>
          </a:p>
        </p:txBody>
      </p:sp>
      <p:sp>
        <p:nvSpPr>
          <p:cNvPr id="3" name="内容占位符 2"/>
          <p:cNvSpPr>
            <a:spLocks noGrp="1"/>
          </p:cNvSpPr>
          <p:nvPr>
            <p:ph idx="1"/>
          </p:nvPr>
        </p:nvSpPr>
        <p:spPr/>
        <p:txBody>
          <a:bodyPr/>
          <a:lstStyle/>
          <a:p>
            <a:pPr>
              <a:lnSpc>
                <a:spcPct val="150000"/>
              </a:lnSpc>
            </a:pPr>
            <a:r>
              <a:rPr lang="en-US" altLang="zh-CN" dirty="0"/>
              <a:t>E-R</a:t>
            </a:r>
            <a:r>
              <a:rPr lang="zh-CN" altLang="en-US" dirty="0"/>
              <a:t>图</a:t>
            </a:r>
            <a:endParaRPr lang="en-US" altLang="zh-CN" dirty="0"/>
          </a:p>
          <a:p>
            <a:pPr lvl="1"/>
            <a:r>
              <a:rPr lang="zh-CN" altLang="en-US" sz="2400" dirty="0"/>
              <a:t>实体型</a:t>
            </a:r>
          </a:p>
          <a:p>
            <a:pPr lvl="2"/>
            <a:r>
              <a:rPr lang="zh-CN" altLang="en-US" sz="2000" dirty="0"/>
              <a:t>用</a:t>
            </a:r>
            <a:r>
              <a:rPr lang="zh-CN" altLang="en-US" sz="2000" b="1" dirty="0">
                <a:solidFill>
                  <a:srgbClr val="FF0000"/>
                </a:solidFill>
              </a:rPr>
              <a:t>矩形</a:t>
            </a:r>
            <a:r>
              <a:rPr lang="zh-CN" altLang="en-US" sz="2000" dirty="0"/>
              <a:t>表示，矩形框内写明实体名。</a:t>
            </a:r>
          </a:p>
          <a:p>
            <a:endParaRPr lang="zh-CN" altLang="en-US" sz="2800" dirty="0"/>
          </a:p>
          <a:p>
            <a:pPr lvl="1">
              <a:lnSpc>
                <a:spcPct val="150000"/>
              </a:lnSpc>
            </a:pPr>
            <a:r>
              <a:rPr lang="zh-CN" altLang="en-US" sz="2400" dirty="0"/>
              <a:t>属性</a:t>
            </a:r>
          </a:p>
          <a:p>
            <a:pPr lvl="2"/>
            <a:r>
              <a:rPr lang="zh-CN" altLang="en-US" sz="2000" dirty="0"/>
              <a:t>用</a:t>
            </a:r>
            <a:r>
              <a:rPr lang="zh-CN" altLang="en-US" sz="2000" b="1" dirty="0">
                <a:solidFill>
                  <a:srgbClr val="FF0000"/>
                </a:solidFill>
              </a:rPr>
              <a:t>椭圆形</a:t>
            </a:r>
            <a:r>
              <a:rPr lang="zh-CN" altLang="en-US" sz="2000" dirty="0"/>
              <a:t>表示，并用</a:t>
            </a:r>
            <a:r>
              <a:rPr lang="zh-CN" altLang="en-US" sz="2000" b="1" dirty="0">
                <a:solidFill>
                  <a:srgbClr val="FF0000"/>
                </a:solidFill>
              </a:rPr>
              <a:t>无向边</a:t>
            </a:r>
            <a:r>
              <a:rPr lang="zh-CN" altLang="en-US" sz="2000" dirty="0"/>
              <a:t>将其与相应的实体连接起来</a:t>
            </a:r>
            <a:endParaRPr lang="zh-CN" altLang="en-US" dirty="0"/>
          </a:p>
        </p:txBody>
      </p:sp>
      <p:sp>
        <p:nvSpPr>
          <p:cNvPr id="4" name="Text Box 4"/>
          <p:cNvSpPr txBox="1">
            <a:spLocks noChangeArrowheads="1"/>
          </p:cNvSpPr>
          <p:nvPr/>
        </p:nvSpPr>
        <p:spPr bwMode="auto">
          <a:xfrm>
            <a:off x="2504661" y="3525080"/>
            <a:ext cx="9144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5" name="Text Box 5"/>
          <p:cNvSpPr txBox="1">
            <a:spLocks noChangeArrowheads="1"/>
          </p:cNvSpPr>
          <p:nvPr/>
        </p:nvSpPr>
        <p:spPr bwMode="auto">
          <a:xfrm>
            <a:off x="3800061" y="3525080"/>
            <a:ext cx="8382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教师</a:t>
            </a:r>
          </a:p>
        </p:txBody>
      </p:sp>
      <p:grpSp>
        <p:nvGrpSpPr>
          <p:cNvPr id="16" name="组合 15"/>
          <p:cNvGrpSpPr/>
          <p:nvPr/>
        </p:nvGrpSpPr>
        <p:grpSpPr>
          <a:xfrm>
            <a:off x="1434547" y="4972880"/>
            <a:ext cx="5943600" cy="1424608"/>
            <a:chOff x="1434547" y="4972880"/>
            <a:chExt cx="5943600" cy="1424608"/>
          </a:xfrm>
        </p:grpSpPr>
        <p:sp>
          <p:nvSpPr>
            <p:cNvPr id="7" name="Text Box 8"/>
            <p:cNvSpPr txBox="1">
              <a:spLocks noChangeArrowheads="1"/>
            </p:cNvSpPr>
            <p:nvPr/>
          </p:nvSpPr>
          <p:spPr bwMode="auto">
            <a:xfrm>
              <a:off x="3797665" y="4972880"/>
              <a:ext cx="859316" cy="467201"/>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8" name="Oval 9"/>
            <p:cNvSpPr>
              <a:spLocks noChangeArrowheads="1"/>
            </p:cNvSpPr>
            <p:nvPr/>
          </p:nvSpPr>
          <p:spPr bwMode="auto">
            <a:xfrm>
              <a:off x="1434547"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学号</a:t>
              </a:r>
            </a:p>
          </p:txBody>
        </p:sp>
        <p:sp>
          <p:nvSpPr>
            <p:cNvPr id="9" name="Oval 10"/>
            <p:cNvSpPr>
              <a:spLocks noChangeArrowheads="1"/>
            </p:cNvSpPr>
            <p:nvPr/>
          </p:nvSpPr>
          <p:spPr bwMode="auto">
            <a:xfrm>
              <a:off x="6304002" y="591742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年龄</a:t>
              </a:r>
            </a:p>
          </p:txBody>
        </p:sp>
        <p:sp>
          <p:nvSpPr>
            <p:cNvPr id="10" name="Oval 11"/>
            <p:cNvSpPr>
              <a:spLocks noChangeArrowheads="1"/>
            </p:cNvSpPr>
            <p:nvPr/>
          </p:nvSpPr>
          <p:spPr bwMode="auto">
            <a:xfrm>
              <a:off x="4585371"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性别</a:t>
              </a:r>
            </a:p>
          </p:txBody>
        </p:sp>
        <p:sp>
          <p:nvSpPr>
            <p:cNvPr id="11" name="Oval 12"/>
            <p:cNvSpPr>
              <a:spLocks noChangeArrowheads="1"/>
            </p:cNvSpPr>
            <p:nvPr/>
          </p:nvSpPr>
          <p:spPr bwMode="auto">
            <a:xfrm>
              <a:off x="3009959"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姓名</a:t>
              </a:r>
            </a:p>
          </p:txBody>
        </p:sp>
        <p:sp>
          <p:nvSpPr>
            <p:cNvPr id="12" name="Line 13"/>
            <p:cNvSpPr>
              <a:spLocks noChangeShapeType="1"/>
            </p:cNvSpPr>
            <p:nvPr/>
          </p:nvSpPr>
          <p:spPr bwMode="auto">
            <a:xfrm flipH="1">
              <a:off x="2079034" y="5437368"/>
              <a:ext cx="2148289"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3" name="Line 14"/>
            <p:cNvSpPr>
              <a:spLocks noChangeShapeType="1"/>
            </p:cNvSpPr>
            <p:nvPr/>
          </p:nvSpPr>
          <p:spPr bwMode="auto">
            <a:xfrm flipH="1">
              <a:off x="3654446" y="5437368"/>
              <a:ext cx="501267"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4" name="Line 15"/>
            <p:cNvSpPr>
              <a:spLocks noChangeShapeType="1"/>
            </p:cNvSpPr>
            <p:nvPr/>
          </p:nvSpPr>
          <p:spPr bwMode="auto">
            <a:xfrm>
              <a:off x="4155713" y="5437368"/>
              <a:ext cx="930925"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5" name="Line 16"/>
            <p:cNvSpPr>
              <a:spLocks noChangeShapeType="1"/>
            </p:cNvSpPr>
            <p:nvPr/>
          </p:nvSpPr>
          <p:spPr bwMode="auto">
            <a:xfrm>
              <a:off x="4155713" y="5437368"/>
              <a:ext cx="2506337" cy="48006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grpSp>
    </p:spTree>
    <p:extLst>
      <p:ext uri="{BB962C8B-B14F-4D97-AF65-F5344CB8AC3E}">
        <p14:creationId xmlns:p14="http://schemas.microsoft.com/office/powerpoint/2010/main" val="1831898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联系</a:t>
            </a:r>
          </a:p>
          <a:p>
            <a:pPr lvl="1"/>
            <a:r>
              <a:rPr lang="zh-CN" altLang="en-US" dirty="0"/>
              <a:t>联系本身：</a:t>
            </a:r>
          </a:p>
          <a:p>
            <a:pPr marL="719138" lvl="2">
              <a:buNone/>
            </a:pPr>
            <a:r>
              <a:rPr lang="zh-CN" altLang="en-US" dirty="0"/>
              <a:t>  用</a:t>
            </a:r>
            <a:r>
              <a:rPr lang="zh-CN" altLang="en-US" b="1" dirty="0">
                <a:solidFill>
                  <a:srgbClr val="FF0000"/>
                </a:solidFill>
              </a:rPr>
              <a:t>菱形</a:t>
            </a:r>
            <a:r>
              <a:rPr lang="zh-CN" altLang="en-US" dirty="0"/>
              <a:t>表示，菱形框内写明联系名，并用</a:t>
            </a:r>
            <a:r>
              <a:rPr lang="zh-CN" altLang="en-US" b="1" dirty="0">
                <a:solidFill>
                  <a:srgbClr val="FF0000"/>
                </a:solidFill>
              </a:rPr>
              <a:t>无向边</a:t>
            </a:r>
            <a:r>
              <a:rPr lang="zh-CN" altLang="en-US" dirty="0"/>
              <a:t>分别与有关实体连接起来，同时在无向边旁</a:t>
            </a:r>
            <a:r>
              <a:rPr lang="zh-CN" altLang="en-US" b="1" dirty="0">
                <a:solidFill>
                  <a:srgbClr val="FF0000"/>
                </a:solidFill>
              </a:rPr>
              <a:t>标上联系的类型</a:t>
            </a:r>
            <a:r>
              <a:rPr lang="zh-CN" altLang="en-US" dirty="0"/>
              <a:t>（</a:t>
            </a:r>
            <a:r>
              <a:rPr lang="en-US" altLang="zh-CN" dirty="0"/>
              <a:t>1:1</a:t>
            </a:r>
            <a:r>
              <a:rPr lang="zh-CN" altLang="en-US" dirty="0"/>
              <a:t>、</a:t>
            </a:r>
            <a:r>
              <a:rPr lang="en-US" altLang="zh-CN" dirty="0"/>
              <a:t>1:n</a:t>
            </a:r>
            <a:r>
              <a:rPr lang="zh-CN" altLang="en-US" dirty="0"/>
              <a:t>或</a:t>
            </a:r>
            <a:r>
              <a:rPr lang="en-US" altLang="zh-CN" dirty="0"/>
              <a:t>m:n</a:t>
            </a:r>
            <a:r>
              <a:rPr lang="zh-CN" altLang="en-US" dirty="0"/>
              <a:t>） </a:t>
            </a:r>
            <a:endParaRPr lang="en-US" altLang="zh-CN" dirty="0"/>
          </a:p>
          <a:p>
            <a:pPr lvl="1"/>
            <a:r>
              <a:rPr lang="zh-CN" altLang="en-US" dirty="0"/>
              <a:t>联系的属性：</a:t>
            </a:r>
            <a:endParaRPr lang="en-US" altLang="zh-CN" dirty="0"/>
          </a:p>
          <a:p>
            <a:pPr marL="811213" lvl="2">
              <a:buNone/>
            </a:pPr>
            <a:r>
              <a:rPr lang="zh-CN" altLang="en-US" dirty="0">
                <a:solidFill>
                  <a:srgbClr val="FF0000"/>
                </a:solidFill>
              </a:rPr>
              <a:t>  联系本身也是一种实体型</a:t>
            </a:r>
            <a:r>
              <a:rPr lang="zh-CN" altLang="en-US" dirty="0"/>
              <a:t>，也可以有属性。如果一个联系具有属性，则这些属性也要用无向边与该联系连接起来 </a:t>
            </a:r>
            <a:endParaRPr lang="en-US" altLang="zh-CN" dirty="0"/>
          </a:p>
          <a:p>
            <a:pPr marL="811213" lvl="2">
              <a:buNone/>
            </a:pPr>
            <a:r>
              <a:rPr lang="zh-CN" altLang="en-US" dirty="0">
                <a:solidFill>
                  <a:srgbClr val="FF0000"/>
                </a:solidFill>
                <a:hlinkClick r:id="rId2" action="ppaction://hlinksldjump"/>
              </a:rPr>
              <a:t>例如：图</a:t>
            </a:r>
            <a:r>
              <a:rPr lang="en-US" altLang="zh-CN" dirty="0">
                <a:solidFill>
                  <a:srgbClr val="FF0000"/>
                </a:solidFill>
                <a:hlinkClick r:id="rId2" action="ppaction://hlinksldjump"/>
              </a:rPr>
              <a:t>1.13</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1401853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联系的属性</a:t>
            </a:r>
          </a:p>
        </p:txBody>
      </p:sp>
      <p:sp>
        <p:nvSpPr>
          <p:cNvPr id="4" name="流程图: 过程 3"/>
          <p:cNvSpPr/>
          <p:nvPr/>
        </p:nvSpPr>
        <p:spPr>
          <a:xfrm>
            <a:off x="3097530" y="169164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供应商</a:t>
            </a:r>
          </a:p>
        </p:txBody>
      </p:sp>
      <p:sp>
        <p:nvSpPr>
          <p:cNvPr id="5" name="菱形 4"/>
          <p:cNvSpPr/>
          <p:nvPr/>
        </p:nvSpPr>
        <p:spPr>
          <a:xfrm>
            <a:off x="3108960" y="2823210"/>
            <a:ext cx="1760220" cy="994410"/>
          </a:xfrm>
          <a:prstGeom prst="diamond">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供应</a:t>
            </a:r>
          </a:p>
        </p:txBody>
      </p:sp>
      <p:sp>
        <p:nvSpPr>
          <p:cNvPr id="6" name="流程图: 过程 5"/>
          <p:cNvSpPr/>
          <p:nvPr/>
        </p:nvSpPr>
        <p:spPr>
          <a:xfrm>
            <a:off x="243840" y="442722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项目</a:t>
            </a:r>
          </a:p>
        </p:txBody>
      </p:sp>
      <p:sp>
        <p:nvSpPr>
          <p:cNvPr id="7" name="流程图: 过程 6"/>
          <p:cNvSpPr/>
          <p:nvPr/>
        </p:nvSpPr>
        <p:spPr>
          <a:xfrm>
            <a:off x="5741670" y="444246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零件</a:t>
            </a:r>
          </a:p>
        </p:txBody>
      </p:sp>
      <p:sp>
        <p:nvSpPr>
          <p:cNvPr id="8" name="椭圆 7"/>
          <p:cNvSpPr/>
          <p:nvPr/>
        </p:nvSpPr>
        <p:spPr>
          <a:xfrm>
            <a:off x="2926080" y="4842510"/>
            <a:ext cx="2137410" cy="87249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供应量</a:t>
            </a:r>
          </a:p>
        </p:txBody>
      </p:sp>
      <p:cxnSp>
        <p:nvCxnSpPr>
          <p:cNvPr id="10" name="直接连接符 9"/>
          <p:cNvCxnSpPr>
            <a:stCxn id="4" idx="2"/>
            <a:endCxn id="5" idx="0"/>
          </p:cNvCxnSpPr>
          <p:nvPr/>
        </p:nvCxnSpPr>
        <p:spPr>
          <a:xfrm flipH="1">
            <a:off x="3989070" y="2286000"/>
            <a:ext cx="571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0"/>
          </p:cNvCxnSpPr>
          <p:nvPr/>
        </p:nvCxnSpPr>
        <p:spPr>
          <a:xfrm flipH="1">
            <a:off x="1141095" y="3320415"/>
            <a:ext cx="1973581" cy="1106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7" idx="0"/>
          </p:cNvCxnSpPr>
          <p:nvPr/>
        </p:nvCxnSpPr>
        <p:spPr>
          <a:xfrm>
            <a:off x="4892041" y="3307080"/>
            <a:ext cx="1746884" cy="1135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a:off x="3963353" y="3817620"/>
            <a:ext cx="31432" cy="10248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589020" y="24688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m</a:t>
            </a:r>
            <a:endParaRPr lang="zh-CN" altLang="en-US" sz="2000" dirty="0">
              <a:solidFill>
                <a:schemeClr val="tx1"/>
              </a:solidFill>
            </a:endParaRPr>
          </a:p>
        </p:txBody>
      </p:sp>
      <p:sp>
        <p:nvSpPr>
          <p:cNvPr id="18" name="矩形 17"/>
          <p:cNvSpPr/>
          <p:nvPr/>
        </p:nvSpPr>
        <p:spPr>
          <a:xfrm>
            <a:off x="1851183" y="347853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n</a:t>
            </a:r>
            <a:endParaRPr lang="zh-CN" altLang="en-US" sz="2000" dirty="0">
              <a:solidFill>
                <a:schemeClr val="tx1"/>
              </a:solidFill>
            </a:endParaRPr>
          </a:p>
        </p:txBody>
      </p:sp>
      <p:sp>
        <p:nvSpPr>
          <p:cNvPr id="19" name="矩形 18"/>
          <p:cNvSpPr/>
          <p:nvPr/>
        </p:nvSpPr>
        <p:spPr>
          <a:xfrm>
            <a:off x="5890260" y="35356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a:t>
            </a:r>
            <a:endParaRPr lang="zh-CN" altLang="en-US" sz="2000" dirty="0">
              <a:solidFill>
                <a:schemeClr val="tx1"/>
              </a:solidFill>
            </a:endParaRPr>
          </a:p>
        </p:txBody>
      </p:sp>
    </p:spTree>
    <p:extLst>
      <p:ext uri="{BB962C8B-B14F-4D97-AF65-F5344CB8AC3E}">
        <p14:creationId xmlns:p14="http://schemas.microsoft.com/office/powerpoint/2010/main" val="207718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教学目标</a:t>
            </a:r>
          </a:p>
        </p:txBody>
      </p:sp>
      <p:sp>
        <p:nvSpPr>
          <p:cNvPr id="24578" name="内容占位符 2"/>
          <p:cNvSpPr>
            <a:spLocks noGrp="1"/>
          </p:cNvSpPr>
          <p:nvPr>
            <p:ph idx="1"/>
          </p:nvPr>
        </p:nvSpPr>
        <p:spPr/>
        <p:txBody>
          <a:bodyPr/>
          <a:lstStyle/>
          <a:p>
            <a:r>
              <a:rPr lang="zh-CN" altLang="en-US" sz="2800"/>
              <a:t>掌握</a:t>
            </a:r>
            <a:endParaRPr lang="en-US" altLang="zh-CN" sz="2800"/>
          </a:p>
          <a:p>
            <a:pPr lvl="1"/>
            <a:r>
              <a:rPr lang="zh-CN" altLang="en-US" sz="2400">
                <a:ea typeface="宋体" charset="-122"/>
              </a:rPr>
              <a:t>概念结构设计、逻辑结构设计</a:t>
            </a:r>
            <a:endParaRPr lang="en-US" altLang="zh-CN" sz="2400">
              <a:ea typeface="宋体" charset="-122"/>
            </a:endParaRPr>
          </a:p>
          <a:p>
            <a:r>
              <a:rPr lang="zh-CN" altLang="en-US" sz="2800"/>
              <a:t>了解</a:t>
            </a:r>
            <a:endParaRPr lang="en-US" altLang="zh-CN" sz="2800"/>
          </a:p>
          <a:p>
            <a:pPr lvl="1"/>
            <a:r>
              <a:rPr lang="zh-CN" altLang="en-US" sz="2400">
                <a:ea typeface="宋体" charset="-122"/>
              </a:rPr>
              <a:t>需求分析、物理设计、运行维护</a:t>
            </a:r>
            <a:endParaRPr lang="en-US" altLang="zh-CN" sz="2400">
              <a:ea typeface="宋体" charset="-122"/>
            </a:endParaRPr>
          </a:p>
          <a:p>
            <a:r>
              <a:rPr lang="zh-CN" altLang="en-US" sz="2800"/>
              <a:t>重点</a:t>
            </a:r>
            <a:endParaRPr lang="en-US" altLang="zh-CN" sz="2800"/>
          </a:p>
          <a:p>
            <a:pPr lvl="1"/>
            <a:r>
              <a:rPr lang="zh-CN" altLang="en-US" sz="2400">
                <a:ea typeface="宋体" charset="-122"/>
              </a:rPr>
              <a:t>概念结构设计、逻辑结构设计</a:t>
            </a:r>
            <a:endParaRPr lang="en-US" altLang="zh-CN" sz="2400">
              <a:ea typeface="宋体" charset="-122"/>
            </a:endParaRPr>
          </a:p>
          <a:p>
            <a:r>
              <a:rPr lang="zh-CN" altLang="en-US" sz="2800"/>
              <a:t>难点</a:t>
            </a:r>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联系的表示方法</a:t>
            </a:r>
          </a:p>
        </p:txBody>
      </p:sp>
      <p:grpSp>
        <p:nvGrpSpPr>
          <p:cNvPr id="4" name="Group 1028"/>
          <p:cNvGrpSpPr>
            <a:grpSpLocks/>
          </p:cNvGrpSpPr>
          <p:nvPr/>
        </p:nvGrpSpPr>
        <p:grpSpPr bwMode="auto">
          <a:xfrm>
            <a:off x="1328532" y="1958008"/>
            <a:ext cx="6669088" cy="4191000"/>
            <a:chOff x="912" y="1200"/>
            <a:chExt cx="4201" cy="2640"/>
          </a:xfrm>
        </p:grpSpPr>
        <p:grpSp>
          <p:nvGrpSpPr>
            <p:cNvPr id="5" name="Group 1029"/>
            <p:cNvGrpSpPr>
              <a:grpSpLocks/>
            </p:cNvGrpSpPr>
            <p:nvPr/>
          </p:nvGrpSpPr>
          <p:grpSpPr bwMode="auto">
            <a:xfrm>
              <a:off x="912" y="1200"/>
              <a:ext cx="1008" cy="2640"/>
              <a:chOff x="912" y="1200"/>
              <a:chExt cx="1008" cy="2640"/>
            </a:xfrm>
          </p:grpSpPr>
          <p:sp>
            <p:nvSpPr>
              <p:cNvPr id="24" name="Text Box 1030"/>
              <p:cNvSpPr txBox="1">
                <a:spLocks noChangeArrowheads="1"/>
              </p:cNvSpPr>
              <p:nvPr/>
            </p:nvSpPr>
            <p:spPr bwMode="auto">
              <a:xfrm>
                <a:off x="960" y="1200"/>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实体型</a:t>
                </a:r>
                <a:r>
                  <a:rPr kumimoji="1" lang="en-US" altLang="zh-CN" sz="2400" b="1" dirty="0"/>
                  <a:t>A</a:t>
                </a:r>
              </a:p>
            </p:txBody>
          </p:sp>
          <p:sp>
            <p:nvSpPr>
              <p:cNvPr id="25" name="AutoShape 1031"/>
              <p:cNvSpPr>
                <a:spLocks noChangeArrowheads="1"/>
              </p:cNvSpPr>
              <p:nvPr/>
            </p:nvSpPr>
            <p:spPr bwMode="auto">
              <a:xfrm>
                <a:off x="912"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26" name="Text Box 1032"/>
              <p:cNvSpPr txBox="1">
                <a:spLocks noChangeArrowheads="1"/>
              </p:cNvSpPr>
              <p:nvPr/>
            </p:nvSpPr>
            <p:spPr bwMode="auto">
              <a:xfrm>
                <a:off x="1008" y="3024"/>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sp>
            <p:nvSpPr>
              <p:cNvPr id="27" name="Line 1033"/>
              <p:cNvSpPr>
                <a:spLocks noChangeShapeType="1"/>
              </p:cNvSpPr>
              <p:nvPr/>
            </p:nvSpPr>
            <p:spPr bwMode="auto">
              <a:xfrm flipV="1">
                <a:off x="1392"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28" name="Line 1034"/>
              <p:cNvSpPr>
                <a:spLocks noChangeShapeType="1"/>
              </p:cNvSpPr>
              <p:nvPr/>
            </p:nvSpPr>
            <p:spPr bwMode="auto">
              <a:xfrm>
                <a:off x="1392"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29" name="Text Box 1035"/>
              <p:cNvSpPr txBox="1">
                <a:spLocks noChangeArrowheads="1"/>
              </p:cNvSpPr>
              <p:nvPr/>
            </p:nvSpPr>
            <p:spPr bwMode="auto">
              <a:xfrm>
                <a:off x="1008"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0" name="Text Box 1036"/>
              <p:cNvSpPr txBox="1">
                <a:spLocks noChangeArrowheads="1"/>
              </p:cNvSpPr>
              <p:nvPr/>
            </p:nvSpPr>
            <p:spPr bwMode="auto">
              <a:xfrm>
                <a:off x="1056"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1" name="Text Box 1037"/>
              <p:cNvSpPr txBox="1">
                <a:spLocks noChangeArrowheads="1"/>
              </p:cNvSpPr>
              <p:nvPr/>
            </p:nvSpPr>
            <p:spPr bwMode="auto">
              <a:xfrm>
                <a:off x="1056"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1:1</a:t>
                </a:r>
                <a:r>
                  <a:rPr kumimoji="1" lang="zh-CN" altLang="en-US" sz="2400" b="1">
                    <a:latin typeface="Times New Roman" pitchFamily="18" charset="0"/>
                  </a:rPr>
                  <a:t>联系</a:t>
                </a:r>
                <a:endParaRPr kumimoji="1" lang="zh-CN" altLang="en-US" sz="2400">
                  <a:latin typeface="Times New Roman" pitchFamily="18" charset="0"/>
                </a:endParaRPr>
              </a:p>
            </p:txBody>
          </p:sp>
        </p:grpSp>
        <p:sp>
          <p:nvSpPr>
            <p:cNvPr id="6" name="Text Box 1038"/>
            <p:cNvSpPr txBox="1">
              <a:spLocks noChangeArrowheads="1"/>
            </p:cNvSpPr>
            <p:nvPr/>
          </p:nvSpPr>
          <p:spPr bwMode="auto">
            <a:xfrm>
              <a:off x="4130" y="1202"/>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grpSp>
          <p:nvGrpSpPr>
            <p:cNvPr id="7" name="Group 1039"/>
            <p:cNvGrpSpPr>
              <a:grpSpLocks/>
            </p:cNvGrpSpPr>
            <p:nvPr/>
          </p:nvGrpSpPr>
          <p:grpSpPr bwMode="auto">
            <a:xfrm>
              <a:off x="2496" y="1207"/>
              <a:ext cx="1008" cy="2633"/>
              <a:chOff x="2496" y="1207"/>
              <a:chExt cx="1008" cy="2633"/>
            </a:xfrm>
          </p:grpSpPr>
          <p:sp>
            <p:nvSpPr>
              <p:cNvPr id="16" name="AutoShape 1040"/>
              <p:cNvSpPr>
                <a:spLocks noChangeArrowheads="1"/>
              </p:cNvSpPr>
              <p:nvPr/>
            </p:nvSpPr>
            <p:spPr bwMode="auto">
              <a:xfrm>
                <a:off x="2496"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7" name="Line 1041"/>
              <p:cNvSpPr>
                <a:spLocks noChangeShapeType="1"/>
              </p:cNvSpPr>
              <p:nvPr/>
            </p:nvSpPr>
            <p:spPr bwMode="auto">
              <a:xfrm flipV="1">
                <a:off x="2976"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8" name="Line 1042"/>
              <p:cNvSpPr>
                <a:spLocks noChangeShapeType="1"/>
              </p:cNvSpPr>
              <p:nvPr/>
            </p:nvSpPr>
            <p:spPr bwMode="auto">
              <a:xfrm>
                <a:off x="2976"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043"/>
              <p:cNvSpPr txBox="1">
                <a:spLocks noChangeArrowheads="1"/>
              </p:cNvSpPr>
              <p:nvPr/>
            </p:nvSpPr>
            <p:spPr bwMode="auto">
              <a:xfrm>
                <a:off x="2592"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20" name="Text Box 1044"/>
              <p:cNvSpPr txBox="1">
                <a:spLocks noChangeArrowheads="1"/>
              </p:cNvSpPr>
              <p:nvPr/>
            </p:nvSpPr>
            <p:spPr bwMode="auto">
              <a:xfrm>
                <a:off x="2640"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21" name="Text Box 1045"/>
              <p:cNvSpPr txBox="1">
                <a:spLocks noChangeArrowheads="1"/>
              </p:cNvSpPr>
              <p:nvPr/>
            </p:nvSpPr>
            <p:spPr bwMode="auto">
              <a:xfrm>
                <a:off x="2640"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22" name="Text Box 1046"/>
              <p:cNvSpPr txBox="1">
                <a:spLocks noChangeArrowheads="1"/>
              </p:cNvSpPr>
              <p:nvPr/>
            </p:nvSpPr>
            <p:spPr bwMode="auto">
              <a:xfrm>
                <a:off x="2562" y="1207"/>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sp>
            <p:nvSpPr>
              <p:cNvPr id="23" name="Text Box 1047"/>
              <p:cNvSpPr txBox="1">
                <a:spLocks noChangeArrowheads="1"/>
              </p:cNvSpPr>
              <p:nvPr/>
            </p:nvSpPr>
            <p:spPr bwMode="auto">
              <a:xfrm>
                <a:off x="2562" y="3022"/>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nvGrpSpPr>
            <p:cNvPr id="8" name="Group 1048"/>
            <p:cNvGrpSpPr>
              <a:grpSpLocks/>
            </p:cNvGrpSpPr>
            <p:nvPr/>
          </p:nvGrpSpPr>
          <p:grpSpPr bwMode="auto">
            <a:xfrm>
              <a:off x="4105" y="1480"/>
              <a:ext cx="1008" cy="2352"/>
              <a:chOff x="4080" y="1440"/>
              <a:chExt cx="1008" cy="2352"/>
            </a:xfrm>
          </p:grpSpPr>
          <p:sp>
            <p:nvSpPr>
              <p:cNvPr id="9" name="AutoShape 1049"/>
              <p:cNvSpPr>
                <a:spLocks noChangeArrowheads="1"/>
              </p:cNvSpPr>
              <p:nvPr/>
            </p:nvSpPr>
            <p:spPr bwMode="auto">
              <a:xfrm>
                <a:off x="4080" y="192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0" name="Line 1050"/>
              <p:cNvSpPr>
                <a:spLocks noChangeShapeType="1"/>
              </p:cNvSpPr>
              <p:nvPr/>
            </p:nvSpPr>
            <p:spPr bwMode="auto">
              <a:xfrm flipV="1">
                <a:off x="4560" y="144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1" name="Line 1051"/>
              <p:cNvSpPr>
                <a:spLocks noChangeShapeType="1"/>
              </p:cNvSpPr>
              <p:nvPr/>
            </p:nvSpPr>
            <p:spPr bwMode="auto">
              <a:xfrm>
                <a:off x="4560"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2" name="Text Box 1052"/>
              <p:cNvSpPr txBox="1">
                <a:spLocks noChangeArrowheads="1"/>
              </p:cNvSpPr>
              <p:nvPr/>
            </p:nvSpPr>
            <p:spPr bwMode="auto">
              <a:xfrm>
                <a:off x="4176"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13" name="Text Box 1053"/>
              <p:cNvSpPr txBox="1">
                <a:spLocks noChangeArrowheads="1"/>
              </p:cNvSpPr>
              <p:nvPr/>
            </p:nvSpPr>
            <p:spPr bwMode="auto">
              <a:xfrm>
                <a:off x="4224" y="254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14" name="Text Box 1054"/>
              <p:cNvSpPr txBox="1">
                <a:spLocks noChangeArrowheads="1"/>
              </p:cNvSpPr>
              <p:nvPr/>
            </p:nvSpPr>
            <p:spPr bwMode="auto">
              <a:xfrm>
                <a:off x="4224" y="3504"/>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15" name="Text Box 1055"/>
              <p:cNvSpPr txBox="1">
                <a:spLocks noChangeArrowheads="1"/>
              </p:cNvSpPr>
              <p:nvPr/>
            </p:nvSpPr>
            <p:spPr bwMode="auto">
              <a:xfrm>
                <a:off x="4150" y="2976"/>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spTree>
    <p:extLst>
      <p:ext uri="{BB962C8B-B14F-4D97-AF65-F5344CB8AC3E}">
        <p14:creationId xmlns:p14="http://schemas.microsoft.com/office/powerpoint/2010/main" val="3838404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a:grpSpLocks/>
          </p:cNvGrpSpPr>
          <p:nvPr/>
        </p:nvGrpSpPr>
        <p:grpSpPr bwMode="auto">
          <a:xfrm>
            <a:off x="1215405" y="609600"/>
            <a:ext cx="6781800" cy="5638800"/>
            <a:chOff x="672" y="384"/>
            <a:chExt cx="4272" cy="3552"/>
          </a:xfrm>
        </p:grpSpPr>
        <p:grpSp>
          <p:nvGrpSpPr>
            <p:cNvPr id="5" name="Group 3"/>
            <p:cNvGrpSpPr>
              <a:grpSpLocks/>
            </p:cNvGrpSpPr>
            <p:nvPr/>
          </p:nvGrpSpPr>
          <p:grpSpPr bwMode="auto">
            <a:xfrm>
              <a:off x="672" y="384"/>
              <a:ext cx="4272" cy="1248"/>
              <a:chOff x="672" y="384"/>
              <a:chExt cx="4272" cy="1248"/>
            </a:xfrm>
          </p:grpSpPr>
          <p:sp>
            <p:nvSpPr>
              <p:cNvPr id="23" name="Line 4"/>
              <p:cNvSpPr>
                <a:spLocks noChangeShapeType="1"/>
              </p:cNvSpPr>
              <p:nvPr/>
            </p:nvSpPr>
            <p:spPr bwMode="auto">
              <a:xfrm>
                <a:off x="3072" y="1488"/>
                <a:ext cx="1152" cy="0"/>
              </a:xfrm>
              <a:prstGeom prst="line">
                <a:avLst/>
              </a:prstGeom>
              <a:noFill/>
              <a:ln w="9525">
                <a:solidFill>
                  <a:schemeClr val="tx1"/>
                </a:solidFill>
                <a:round/>
                <a:headEnd/>
                <a:tailEnd/>
              </a:ln>
              <a:effectLst/>
            </p:spPr>
            <p:txBody>
              <a:bodyPr/>
              <a:lstStyle/>
              <a:p>
                <a:endParaRPr lang="zh-CN" altLang="en-US"/>
              </a:p>
            </p:txBody>
          </p:sp>
          <p:grpSp>
            <p:nvGrpSpPr>
              <p:cNvPr id="24" name="Group 5"/>
              <p:cNvGrpSpPr>
                <a:grpSpLocks/>
              </p:cNvGrpSpPr>
              <p:nvPr/>
            </p:nvGrpSpPr>
            <p:grpSpPr bwMode="auto">
              <a:xfrm>
                <a:off x="672" y="384"/>
                <a:ext cx="4272" cy="1248"/>
                <a:chOff x="672" y="1200"/>
                <a:chExt cx="4272" cy="1248"/>
              </a:xfrm>
            </p:grpSpPr>
            <p:sp>
              <p:nvSpPr>
                <p:cNvPr id="25" name="Text Box 6"/>
                <p:cNvSpPr txBox="1">
                  <a:spLocks noChangeArrowheads="1"/>
                </p:cNvSpPr>
                <p:nvPr/>
              </p:nvSpPr>
              <p:spPr bwMode="auto">
                <a:xfrm>
                  <a:off x="2496" y="2160"/>
                  <a:ext cx="576" cy="252"/>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p>
                  <a:pPr>
                    <a:spcBef>
                      <a:spcPct val="50000"/>
                    </a:spcBef>
                  </a:pPr>
                  <a:r>
                    <a:rPr lang="zh-CN" altLang="en-US" sz="2000" b="1" dirty="0"/>
                    <a:t>学生</a:t>
                  </a:r>
                </a:p>
              </p:txBody>
            </p:sp>
            <p:sp>
              <p:nvSpPr>
                <p:cNvPr id="26" name="Oval 7"/>
                <p:cNvSpPr>
                  <a:spLocks noChangeArrowheads="1"/>
                </p:cNvSpPr>
                <p:nvPr/>
              </p:nvSpPr>
              <p:spPr bwMode="auto">
                <a:xfrm>
                  <a:off x="672" y="2160"/>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dirty="0"/>
                    <a:t>学号</a:t>
                  </a:r>
                </a:p>
              </p:txBody>
            </p:sp>
            <p:sp>
              <p:nvSpPr>
                <p:cNvPr id="27" name="Oval 8"/>
                <p:cNvSpPr>
                  <a:spLocks noChangeArrowheads="1"/>
                </p:cNvSpPr>
                <p:nvPr/>
              </p:nvSpPr>
              <p:spPr bwMode="auto">
                <a:xfrm>
                  <a:off x="3360" y="1344"/>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a:t>籍贯</a:t>
                  </a:r>
                </a:p>
              </p:txBody>
            </p:sp>
            <p:sp>
              <p:nvSpPr>
                <p:cNvPr id="28" name="Oval 9"/>
                <p:cNvSpPr>
                  <a:spLocks noChangeArrowheads="1"/>
                </p:cNvSpPr>
                <p:nvPr/>
              </p:nvSpPr>
              <p:spPr bwMode="auto">
                <a:xfrm>
                  <a:off x="1632" y="1392"/>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a:t>性别</a:t>
                  </a:r>
                </a:p>
              </p:txBody>
            </p:sp>
            <p:sp>
              <p:nvSpPr>
                <p:cNvPr id="29" name="Oval 10"/>
                <p:cNvSpPr>
                  <a:spLocks noChangeArrowheads="1"/>
                </p:cNvSpPr>
                <p:nvPr/>
              </p:nvSpPr>
              <p:spPr bwMode="auto">
                <a:xfrm>
                  <a:off x="864" y="1584"/>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dirty="0"/>
                    <a:t>姓名</a:t>
                  </a:r>
                </a:p>
              </p:txBody>
            </p:sp>
            <p:sp>
              <p:nvSpPr>
                <p:cNvPr id="30" name="Line 11"/>
                <p:cNvSpPr>
                  <a:spLocks noChangeShapeType="1"/>
                </p:cNvSpPr>
                <p:nvPr/>
              </p:nvSpPr>
              <p:spPr bwMode="auto">
                <a:xfrm flipH="1" flipV="1">
                  <a:off x="1392" y="2304"/>
                  <a:ext cx="1104" cy="0"/>
                </a:xfrm>
                <a:prstGeom prst="line">
                  <a:avLst/>
                </a:prstGeom>
                <a:noFill/>
                <a:ln w="9525">
                  <a:solidFill>
                    <a:schemeClr val="tx1"/>
                  </a:solidFill>
                  <a:round/>
                  <a:headEnd/>
                  <a:tailEnd/>
                </a:ln>
                <a:effectLst/>
              </p:spPr>
              <p:txBody>
                <a:bodyPr wrap="none" anchor="ctr"/>
                <a:lstStyle/>
                <a:p>
                  <a:endParaRPr lang="zh-CN" altLang="en-US"/>
                </a:p>
              </p:txBody>
            </p:sp>
            <p:sp>
              <p:nvSpPr>
                <p:cNvPr id="31" name="Oval 12"/>
                <p:cNvSpPr>
                  <a:spLocks noChangeArrowheads="1"/>
                </p:cNvSpPr>
                <p:nvPr/>
              </p:nvSpPr>
              <p:spPr bwMode="auto">
                <a:xfrm>
                  <a:off x="2400" y="1200"/>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a:t>出生年份</a:t>
                  </a:r>
                </a:p>
              </p:txBody>
            </p:sp>
            <p:sp>
              <p:nvSpPr>
                <p:cNvPr id="32" name="Oval 13"/>
                <p:cNvSpPr>
                  <a:spLocks noChangeArrowheads="1"/>
                </p:cNvSpPr>
                <p:nvPr/>
              </p:nvSpPr>
              <p:spPr bwMode="auto">
                <a:xfrm>
                  <a:off x="4224" y="2112"/>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a:t>入学年份</a:t>
                  </a:r>
                </a:p>
              </p:txBody>
            </p:sp>
            <p:sp>
              <p:nvSpPr>
                <p:cNvPr id="33" name="Oval 14"/>
                <p:cNvSpPr>
                  <a:spLocks noChangeArrowheads="1"/>
                </p:cNvSpPr>
                <p:nvPr/>
              </p:nvSpPr>
              <p:spPr bwMode="auto">
                <a:xfrm>
                  <a:off x="4080" y="1584"/>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a:t>所属系</a:t>
                  </a:r>
                </a:p>
              </p:txBody>
            </p:sp>
            <p:sp>
              <p:nvSpPr>
                <p:cNvPr id="34" name="Line 15"/>
                <p:cNvSpPr>
                  <a:spLocks noChangeShapeType="1"/>
                </p:cNvSpPr>
                <p:nvPr/>
              </p:nvSpPr>
              <p:spPr bwMode="auto">
                <a:xfrm>
                  <a:off x="2736" y="1488"/>
                  <a:ext cx="0" cy="672"/>
                </a:xfrm>
                <a:prstGeom prst="line">
                  <a:avLst/>
                </a:prstGeom>
                <a:noFill/>
                <a:ln w="9525">
                  <a:solidFill>
                    <a:schemeClr val="tx1"/>
                  </a:solidFill>
                  <a:round/>
                  <a:headEnd/>
                  <a:tailEnd/>
                </a:ln>
                <a:effectLst/>
              </p:spPr>
              <p:txBody>
                <a:bodyPr/>
                <a:lstStyle/>
                <a:p>
                  <a:endParaRPr lang="zh-CN" altLang="en-US"/>
                </a:p>
              </p:txBody>
            </p:sp>
            <p:sp>
              <p:nvSpPr>
                <p:cNvPr id="35" name="Line 16"/>
                <p:cNvSpPr>
                  <a:spLocks noChangeShapeType="1"/>
                </p:cNvSpPr>
                <p:nvPr/>
              </p:nvSpPr>
              <p:spPr bwMode="auto">
                <a:xfrm>
                  <a:off x="2064" y="1680"/>
                  <a:ext cx="672" cy="480"/>
                </a:xfrm>
                <a:prstGeom prst="line">
                  <a:avLst/>
                </a:prstGeom>
                <a:noFill/>
                <a:ln w="9525">
                  <a:solidFill>
                    <a:schemeClr val="tx1"/>
                  </a:solidFill>
                  <a:round/>
                  <a:headEnd/>
                  <a:tailEnd/>
                </a:ln>
                <a:effectLst/>
              </p:spPr>
              <p:txBody>
                <a:bodyPr/>
                <a:lstStyle/>
                <a:p>
                  <a:endParaRPr lang="zh-CN" altLang="en-US"/>
                </a:p>
              </p:txBody>
            </p:sp>
            <p:sp>
              <p:nvSpPr>
                <p:cNvPr id="36" name="Line 17"/>
                <p:cNvSpPr>
                  <a:spLocks noChangeShapeType="1"/>
                </p:cNvSpPr>
                <p:nvPr/>
              </p:nvSpPr>
              <p:spPr bwMode="auto">
                <a:xfrm flipV="1">
                  <a:off x="2736" y="1632"/>
                  <a:ext cx="912" cy="528"/>
                </a:xfrm>
                <a:prstGeom prst="line">
                  <a:avLst/>
                </a:prstGeom>
                <a:noFill/>
                <a:ln w="9525">
                  <a:solidFill>
                    <a:schemeClr val="tx1"/>
                  </a:solidFill>
                  <a:round/>
                  <a:headEnd/>
                  <a:tailEnd/>
                </a:ln>
                <a:effectLst/>
              </p:spPr>
              <p:txBody>
                <a:bodyPr/>
                <a:lstStyle/>
                <a:p>
                  <a:endParaRPr lang="zh-CN" altLang="en-US"/>
                </a:p>
              </p:txBody>
            </p:sp>
            <p:sp>
              <p:nvSpPr>
                <p:cNvPr id="37" name="Line 18"/>
                <p:cNvSpPr>
                  <a:spLocks noChangeShapeType="1"/>
                </p:cNvSpPr>
                <p:nvPr/>
              </p:nvSpPr>
              <p:spPr bwMode="auto">
                <a:xfrm flipV="1">
                  <a:off x="2736" y="1872"/>
                  <a:ext cx="1584" cy="288"/>
                </a:xfrm>
                <a:prstGeom prst="line">
                  <a:avLst/>
                </a:prstGeom>
                <a:noFill/>
                <a:ln w="9525">
                  <a:solidFill>
                    <a:schemeClr val="tx1"/>
                  </a:solidFill>
                  <a:round/>
                  <a:headEnd/>
                  <a:tailEnd/>
                </a:ln>
                <a:effectLst/>
              </p:spPr>
              <p:txBody>
                <a:bodyPr/>
                <a:lstStyle/>
                <a:p>
                  <a:endParaRPr lang="zh-CN" altLang="en-US"/>
                </a:p>
              </p:txBody>
            </p:sp>
            <p:sp>
              <p:nvSpPr>
                <p:cNvPr id="38" name="Line 19"/>
                <p:cNvSpPr>
                  <a:spLocks noChangeShapeType="1"/>
                </p:cNvSpPr>
                <p:nvPr/>
              </p:nvSpPr>
              <p:spPr bwMode="auto">
                <a:xfrm flipH="1" flipV="1">
                  <a:off x="1440" y="1872"/>
                  <a:ext cx="1296" cy="288"/>
                </a:xfrm>
                <a:prstGeom prst="line">
                  <a:avLst/>
                </a:prstGeom>
                <a:noFill/>
                <a:ln w="9525">
                  <a:solidFill>
                    <a:schemeClr val="tx1"/>
                  </a:solidFill>
                  <a:round/>
                  <a:headEnd/>
                  <a:tailEnd/>
                </a:ln>
                <a:effectLst/>
              </p:spPr>
              <p:txBody>
                <a:bodyPr/>
                <a:lstStyle/>
                <a:p>
                  <a:endParaRPr lang="zh-CN" altLang="en-US"/>
                </a:p>
              </p:txBody>
            </p:sp>
          </p:grpSp>
        </p:grpSp>
        <p:grpSp>
          <p:nvGrpSpPr>
            <p:cNvPr id="6" name="Group 20"/>
            <p:cNvGrpSpPr>
              <a:grpSpLocks/>
            </p:cNvGrpSpPr>
            <p:nvPr/>
          </p:nvGrpSpPr>
          <p:grpSpPr bwMode="auto">
            <a:xfrm>
              <a:off x="1008" y="2928"/>
              <a:ext cx="3408" cy="1008"/>
              <a:chOff x="1008" y="2976"/>
              <a:chExt cx="3408" cy="1008"/>
            </a:xfrm>
          </p:grpSpPr>
          <p:sp>
            <p:nvSpPr>
              <p:cNvPr id="14" name="Text Box 21"/>
              <p:cNvSpPr txBox="1">
                <a:spLocks noChangeArrowheads="1"/>
              </p:cNvSpPr>
              <p:nvPr/>
            </p:nvSpPr>
            <p:spPr bwMode="auto">
              <a:xfrm>
                <a:off x="2496" y="2976"/>
                <a:ext cx="576" cy="252"/>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p>
                <a:pPr>
                  <a:spcBef>
                    <a:spcPct val="50000"/>
                  </a:spcBef>
                </a:pPr>
                <a:r>
                  <a:rPr lang="zh-CN" altLang="en-US" sz="2000" b="1"/>
                  <a:t>课程</a:t>
                </a:r>
              </a:p>
            </p:txBody>
          </p:sp>
          <p:sp>
            <p:nvSpPr>
              <p:cNvPr id="15" name="Oval 22"/>
              <p:cNvSpPr>
                <a:spLocks noChangeArrowheads="1"/>
              </p:cNvSpPr>
              <p:nvPr/>
            </p:nvSpPr>
            <p:spPr bwMode="auto">
              <a:xfrm>
                <a:off x="1008" y="3552"/>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a:t>课程号</a:t>
                </a:r>
              </a:p>
            </p:txBody>
          </p:sp>
          <p:sp>
            <p:nvSpPr>
              <p:cNvPr id="16" name="Oval 23"/>
              <p:cNvSpPr>
                <a:spLocks noChangeArrowheads="1"/>
              </p:cNvSpPr>
              <p:nvPr/>
            </p:nvSpPr>
            <p:spPr bwMode="auto">
              <a:xfrm>
                <a:off x="2832" y="3696"/>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a:t>类型</a:t>
                </a:r>
              </a:p>
            </p:txBody>
          </p:sp>
          <p:sp>
            <p:nvSpPr>
              <p:cNvPr id="17" name="Oval 24"/>
              <p:cNvSpPr>
                <a:spLocks noChangeArrowheads="1"/>
              </p:cNvSpPr>
              <p:nvPr/>
            </p:nvSpPr>
            <p:spPr bwMode="auto">
              <a:xfrm>
                <a:off x="1920" y="3696"/>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a:t>课程名</a:t>
                </a:r>
              </a:p>
            </p:txBody>
          </p:sp>
          <p:sp>
            <p:nvSpPr>
              <p:cNvPr id="18" name="Line 25"/>
              <p:cNvSpPr>
                <a:spLocks noChangeShapeType="1"/>
              </p:cNvSpPr>
              <p:nvPr/>
            </p:nvSpPr>
            <p:spPr bwMode="auto">
              <a:xfrm flipH="1" flipV="1">
                <a:off x="2784" y="3264"/>
                <a:ext cx="1104" cy="288"/>
              </a:xfrm>
              <a:prstGeom prst="line">
                <a:avLst/>
              </a:prstGeom>
              <a:noFill/>
              <a:ln w="9525">
                <a:solidFill>
                  <a:schemeClr val="tx1"/>
                </a:solidFill>
                <a:round/>
                <a:headEnd/>
                <a:tailEnd/>
              </a:ln>
              <a:effectLst/>
            </p:spPr>
            <p:txBody>
              <a:bodyPr wrap="none" anchor="ctr"/>
              <a:lstStyle/>
              <a:p>
                <a:endParaRPr lang="zh-CN" altLang="en-US"/>
              </a:p>
            </p:txBody>
          </p:sp>
          <p:sp>
            <p:nvSpPr>
              <p:cNvPr id="19" name="Line 26"/>
              <p:cNvSpPr>
                <a:spLocks noChangeShapeType="1"/>
              </p:cNvSpPr>
              <p:nvPr/>
            </p:nvSpPr>
            <p:spPr bwMode="auto">
              <a:xfrm flipH="1">
                <a:off x="1584" y="3264"/>
                <a:ext cx="1152" cy="288"/>
              </a:xfrm>
              <a:prstGeom prst="line">
                <a:avLst/>
              </a:prstGeom>
              <a:noFill/>
              <a:ln w="9525">
                <a:solidFill>
                  <a:schemeClr val="tx1"/>
                </a:solidFill>
                <a:round/>
                <a:headEnd/>
                <a:tailEnd/>
              </a:ln>
              <a:effectLst/>
            </p:spPr>
            <p:txBody>
              <a:bodyPr wrap="none" anchor="ctr"/>
              <a:lstStyle/>
              <a:p>
                <a:endParaRPr lang="zh-CN" altLang="en-US"/>
              </a:p>
            </p:txBody>
          </p:sp>
          <p:sp>
            <p:nvSpPr>
              <p:cNvPr id="20" name="Line 27"/>
              <p:cNvSpPr>
                <a:spLocks noChangeShapeType="1"/>
              </p:cNvSpPr>
              <p:nvPr/>
            </p:nvSpPr>
            <p:spPr bwMode="auto">
              <a:xfrm flipH="1">
                <a:off x="2304" y="3264"/>
                <a:ext cx="480" cy="432"/>
              </a:xfrm>
              <a:prstGeom prst="line">
                <a:avLst/>
              </a:prstGeom>
              <a:noFill/>
              <a:ln w="9525">
                <a:solidFill>
                  <a:schemeClr val="tx1"/>
                </a:solidFill>
                <a:round/>
                <a:headEnd/>
                <a:tailEnd/>
              </a:ln>
              <a:effectLst/>
            </p:spPr>
            <p:txBody>
              <a:bodyPr wrap="none" anchor="ctr"/>
              <a:lstStyle/>
              <a:p>
                <a:endParaRPr lang="zh-CN" altLang="en-US"/>
              </a:p>
            </p:txBody>
          </p:sp>
          <p:sp>
            <p:nvSpPr>
              <p:cNvPr id="21" name="Oval 28"/>
              <p:cNvSpPr>
                <a:spLocks noChangeArrowheads="1"/>
              </p:cNvSpPr>
              <p:nvPr/>
            </p:nvSpPr>
            <p:spPr bwMode="auto">
              <a:xfrm>
                <a:off x="3696" y="3552"/>
                <a:ext cx="720"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r>
                  <a:rPr lang="zh-CN" altLang="en-US" sz="2000" b="1"/>
                  <a:t>学分</a:t>
                </a:r>
              </a:p>
            </p:txBody>
          </p:sp>
          <p:sp>
            <p:nvSpPr>
              <p:cNvPr id="22" name="Line 29"/>
              <p:cNvSpPr>
                <a:spLocks noChangeShapeType="1"/>
              </p:cNvSpPr>
              <p:nvPr/>
            </p:nvSpPr>
            <p:spPr bwMode="auto">
              <a:xfrm>
                <a:off x="2784" y="3264"/>
                <a:ext cx="288" cy="432"/>
              </a:xfrm>
              <a:prstGeom prst="line">
                <a:avLst/>
              </a:prstGeom>
              <a:noFill/>
              <a:ln w="9525">
                <a:solidFill>
                  <a:schemeClr val="tx1"/>
                </a:solidFill>
                <a:round/>
                <a:headEnd/>
                <a:tailEnd/>
              </a:ln>
              <a:effectLst/>
            </p:spPr>
            <p:txBody>
              <a:bodyPr/>
              <a:lstStyle/>
              <a:p>
                <a:endParaRPr lang="zh-CN" altLang="en-US"/>
              </a:p>
            </p:txBody>
          </p:sp>
        </p:grpSp>
        <p:sp>
          <p:nvSpPr>
            <p:cNvPr id="7" name="AutoShape 30"/>
            <p:cNvSpPr>
              <a:spLocks noChangeArrowheads="1"/>
            </p:cNvSpPr>
            <p:nvPr/>
          </p:nvSpPr>
          <p:spPr bwMode="auto">
            <a:xfrm>
              <a:off x="2496" y="2016"/>
              <a:ext cx="480" cy="528"/>
            </a:xfrm>
            <a:prstGeom prst="diamond">
              <a:avLst/>
            </a:prstGeom>
            <a:solidFill>
              <a:schemeClr val="tx2">
                <a:lumMod val="20000"/>
                <a:lumOff val="80000"/>
              </a:schemeClr>
            </a:solidFill>
            <a:ln w="9525">
              <a:solidFill>
                <a:schemeClr val="tx1"/>
              </a:solidFill>
              <a:miter lim="800000"/>
              <a:headEnd/>
              <a:tailEnd/>
            </a:ln>
            <a:effectLst/>
          </p:spPr>
          <p:txBody>
            <a:bodyPr wrap="none" anchor="ctr"/>
            <a:lstStyle/>
            <a:p>
              <a:pPr algn="ctr">
                <a:spcBef>
                  <a:spcPct val="50000"/>
                </a:spcBef>
              </a:pPr>
              <a:r>
                <a:rPr lang="zh-CN" altLang="en-US" sz="2000" b="1"/>
                <a:t>学习</a:t>
              </a:r>
            </a:p>
          </p:txBody>
        </p:sp>
        <p:sp>
          <p:nvSpPr>
            <p:cNvPr id="8" name="Line 31"/>
            <p:cNvSpPr>
              <a:spLocks noChangeShapeType="1"/>
            </p:cNvSpPr>
            <p:nvPr/>
          </p:nvSpPr>
          <p:spPr bwMode="auto">
            <a:xfrm>
              <a:off x="2736" y="1632"/>
              <a:ext cx="0" cy="384"/>
            </a:xfrm>
            <a:prstGeom prst="line">
              <a:avLst/>
            </a:prstGeom>
            <a:noFill/>
            <a:ln w="9525">
              <a:solidFill>
                <a:schemeClr val="tx1"/>
              </a:solidFill>
              <a:round/>
              <a:headEnd/>
              <a:tailEnd/>
            </a:ln>
            <a:effectLst/>
          </p:spPr>
          <p:txBody>
            <a:bodyPr/>
            <a:lstStyle/>
            <a:p>
              <a:endParaRPr lang="zh-CN" altLang="en-US"/>
            </a:p>
          </p:txBody>
        </p:sp>
        <p:sp>
          <p:nvSpPr>
            <p:cNvPr id="9" name="Line 32"/>
            <p:cNvSpPr>
              <a:spLocks noChangeShapeType="1"/>
            </p:cNvSpPr>
            <p:nvPr/>
          </p:nvSpPr>
          <p:spPr bwMode="auto">
            <a:xfrm>
              <a:off x="2736" y="2544"/>
              <a:ext cx="0" cy="384"/>
            </a:xfrm>
            <a:prstGeom prst="line">
              <a:avLst/>
            </a:prstGeom>
            <a:noFill/>
            <a:ln w="9525">
              <a:solidFill>
                <a:schemeClr val="tx1"/>
              </a:solidFill>
              <a:round/>
              <a:headEnd/>
              <a:tailEnd/>
            </a:ln>
            <a:effectLst/>
          </p:spPr>
          <p:txBody>
            <a:bodyPr/>
            <a:lstStyle/>
            <a:p>
              <a:endParaRPr lang="zh-CN" altLang="en-US"/>
            </a:p>
          </p:txBody>
        </p:sp>
        <p:sp>
          <p:nvSpPr>
            <p:cNvPr id="10" name="Text Box 33"/>
            <p:cNvSpPr txBox="1">
              <a:spLocks noChangeArrowheads="1"/>
            </p:cNvSpPr>
            <p:nvPr/>
          </p:nvSpPr>
          <p:spPr bwMode="auto">
            <a:xfrm>
              <a:off x="2832" y="1776"/>
              <a:ext cx="240" cy="288"/>
            </a:xfrm>
            <a:prstGeom prst="rect">
              <a:avLst/>
            </a:prstGeom>
            <a:noFill/>
            <a:ln w="9525">
              <a:noFill/>
              <a:miter lim="800000"/>
              <a:headEnd/>
              <a:tailEnd/>
            </a:ln>
            <a:effectLst/>
          </p:spPr>
          <p:txBody>
            <a:bodyPr>
              <a:spAutoFit/>
            </a:bodyPr>
            <a:lstStyle/>
            <a:p>
              <a:pPr>
                <a:spcBef>
                  <a:spcPct val="50000"/>
                </a:spcBef>
              </a:pPr>
              <a:r>
                <a:rPr lang="en-US" altLang="zh-CN" b="1"/>
                <a:t>m</a:t>
              </a:r>
            </a:p>
          </p:txBody>
        </p:sp>
        <p:sp>
          <p:nvSpPr>
            <p:cNvPr id="11" name="Text Box 34"/>
            <p:cNvSpPr txBox="1">
              <a:spLocks noChangeArrowheads="1"/>
            </p:cNvSpPr>
            <p:nvPr/>
          </p:nvSpPr>
          <p:spPr bwMode="auto">
            <a:xfrm>
              <a:off x="2832" y="2592"/>
              <a:ext cx="240" cy="288"/>
            </a:xfrm>
            <a:prstGeom prst="rect">
              <a:avLst/>
            </a:prstGeom>
            <a:noFill/>
            <a:ln w="9525">
              <a:noFill/>
              <a:miter lim="800000"/>
              <a:headEnd/>
              <a:tailEnd/>
            </a:ln>
            <a:effectLst/>
          </p:spPr>
          <p:txBody>
            <a:bodyPr>
              <a:spAutoFit/>
            </a:bodyPr>
            <a:lstStyle/>
            <a:p>
              <a:pPr>
                <a:spcBef>
                  <a:spcPct val="50000"/>
                </a:spcBef>
              </a:pPr>
              <a:r>
                <a:rPr lang="en-US" altLang="zh-CN" b="1"/>
                <a:t>n</a:t>
              </a:r>
            </a:p>
          </p:txBody>
        </p:sp>
        <p:sp>
          <p:nvSpPr>
            <p:cNvPr id="12" name="Oval 35"/>
            <p:cNvSpPr>
              <a:spLocks noChangeArrowheads="1"/>
            </p:cNvSpPr>
            <p:nvPr/>
          </p:nvSpPr>
          <p:spPr bwMode="auto">
            <a:xfrm>
              <a:off x="1488" y="2160"/>
              <a:ext cx="576" cy="288"/>
            </a:xfrm>
            <a:prstGeom prst="ellipse">
              <a:avLst/>
            </a:prstGeom>
            <a:solidFill>
              <a:schemeClr val="tx2">
                <a:lumMod val="20000"/>
                <a:lumOff val="80000"/>
              </a:schemeClr>
            </a:solidFill>
            <a:ln w="9525">
              <a:solidFill>
                <a:schemeClr val="tx1"/>
              </a:solidFill>
              <a:round/>
              <a:headEnd/>
              <a:tailEnd/>
            </a:ln>
            <a:effectLst/>
          </p:spPr>
          <p:txBody>
            <a:bodyPr wrap="none" anchor="ctr"/>
            <a:lstStyle/>
            <a:p>
              <a:pPr algn="ctr">
                <a:spcBef>
                  <a:spcPct val="50000"/>
                </a:spcBef>
              </a:pPr>
              <a:r>
                <a:rPr lang="zh-CN" altLang="en-US" sz="2000" b="1"/>
                <a:t>成绩</a:t>
              </a:r>
            </a:p>
          </p:txBody>
        </p:sp>
        <p:sp>
          <p:nvSpPr>
            <p:cNvPr id="13" name="Line 36"/>
            <p:cNvSpPr>
              <a:spLocks noChangeShapeType="1"/>
            </p:cNvSpPr>
            <p:nvPr/>
          </p:nvSpPr>
          <p:spPr bwMode="auto">
            <a:xfrm>
              <a:off x="2064" y="2304"/>
              <a:ext cx="432" cy="0"/>
            </a:xfrm>
            <a:prstGeom prst="line">
              <a:avLst/>
            </a:prstGeom>
            <a:noFill/>
            <a:ln w="9525">
              <a:solidFill>
                <a:schemeClr val="tx1"/>
              </a:solidFill>
              <a:round/>
              <a:headEnd/>
              <a:tailEnd/>
            </a:ln>
            <a:effectLst/>
          </p:spPr>
          <p:txBody>
            <a:bodyPr/>
            <a:lstStyle/>
            <a:p>
              <a:endParaRPr lang="zh-CN" altLang="en-US"/>
            </a:p>
          </p:txBody>
        </p:sp>
      </p:grpSp>
      <p:cxnSp>
        <p:nvCxnSpPr>
          <p:cNvPr id="40" name="直接连接符 39"/>
          <p:cNvCxnSpPr/>
          <p:nvPr/>
        </p:nvCxnSpPr>
        <p:spPr>
          <a:xfrm rot="5400000" flipH="1" flipV="1">
            <a:off x="2994994" y="2319133"/>
            <a:ext cx="318051" cy="13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3332921" y="5227983"/>
            <a:ext cx="397565" cy="1855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91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a:lstStyle>
          <a:p>
            <a:r>
              <a:rPr lang="zh-CN" altLang="en-US" dirty="0"/>
              <a:t>设计</a:t>
            </a:r>
            <a:r>
              <a:rPr lang="en-US" altLang="zh-CN" dirty="0"/>
              <a:t>E-R</a:t>
            </a:r>
            <a:r>
              <a:rPr lang="zh-CN" altLang="en-US" dirty="0"/>
              <a:t>图的问题</a:t>
            </a:r>
          </a:p>
        </p:txBody>
      </p:sp>
      <p:sp>
        <p:nvSpPr>
          <p:cNvPr id="3" name="标题 1"/>
          <p:cNvSpPr txBox="1">
            <a:spLocks/>
          </p:cNvSpPr>
          <p:nvPr/>
        </p:nvSpPr>
        <p:spPr>
          <a:xfrm>
            <a:off x="609600" y="1855788"/>
            <a:ext cx="8229600" cy="4670742"/>
          </a:xfrm>
          <a:prstGeom prst="rect">
            <a:avLst/>
          </a:prstGeom>
        </p:spPr>
        <p:txBody>
          <a:bodyPr/>
          <a:lst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a:lstStyle>
          <a:p>
            <a:endParaRPr lang="zh-CN" altLang="en-US" dirty="0"/>
          </a:p>
        </p:txBody>
      </p:sp>
      <p:sp>
        <p:nvSpPr>
          <p:cNvPr id="5" name="TextBox 4"/>
          <p:cNvSpPr txBox="1"/>
          <p:nvPr/>
        </p:nvSpPr>
        <p:spPr>
          <a:xfrm>
            <a:off x="788670" y="1232972"/>
            <a:ext cx="7029450" cy="1684244"/>
          </a:xfrm>
          <a:prstGeom prst="rect">
            <a:avLst/>
          </a:prstGeom>
          <a:noFill/>
        </p:spPr>
        <p:txBody>
          <a:bodyPr wrap="square" rtlCol="0">
            <a:spAutoFit/>
          </a:bodyPr>
          <a:lstStyle/>
          <a:p>
            <a:pPr marL="285750" indent="-285750">
              <a:lnSpc>
                <a:spcPct val="150000"/>
              </a:lnSpc>
              <a:buClr>
                <a:schemeClr val="tx2">
                  <a:lumMod val="60000"/>
                  <a:lumOff val="40000"/>
                </a:schemeClr>
              </a:buClr>
              <a:buFont typeface="Wingdings" pitchFamily="2" charset="2"/>
              <a:buChar char="n"/>
            </a:pPr>
            <a:r>
              <a:rPr lang="zh-CN" altLang="en-US" sz="2400" dirty="0"/>
              <a:t>实体和属性的选择</a:t>
            </a:r>
            <a:endParaRPr lang="en-US" altLang="zh-CN" sz="2400" dirty="0"/>
          </a:p>
          <a:p>
            <a:pPr marL="742950" lvl="1" indent="-285750">
              <a:lnSpc>
                <a:spcPct val="150000"/>
              </a:lnSpc>
              <a:buClr>
                <a:schemeClr val="tx2">
                  <a:lumMod val="60000"/>
                  <a:lumOff val="40000"/>
                </a:schemeClr>
              </a:buClr>
              <a:buFont typeface="Wingdings" pitchFamily="2" charset="2"/>
              <a:buChar char="n"/>
            </a:pPr>
            <a:r>
              <a:rPr lang="zh-CN" altLang="en-US" sz="2400" dirty="0"/>
              <a:t>属性不再具有需要描述的性质</a:t>
            </a:r>
            <a:endParaRPr lang="en-US" altLang="zh-CN" sz="2400" dirty="0"/>
          </a:p>
          <a:p>
            <a:pPr marL="742950" lvl="1" indent="-285750">
              <a:lnSpc>
                <a:spcPct val="150000"/>
              </a:lnSpc>
              <a:buClr>
                <a:schemeClr val="tx2">
                  <a:lumMod val="60000"/>
                  <a:lumOff val="40000"/>
                </a:schemeClr>
              </a:buClr>
              <a:buFont typeface="Wingdings" pitchFamily="2" charset="2"/>
              <a:buChar char="n"/>
            </a:pPr>
            <a:r>
              <a:rPr lang="zh-CN" altLang="en-US" sz="2400" dirty="0"/>
              <a:t>属性不能具有与其他实体的联系</a:t>
            </a:r>
          </a:p>
        </p:txBody>
      </p:sp>
      <p:sp>
        <p:nvSpPr>
          <p:cNvPr id="6" name="矩形 5"/>
          <p:cNvSpPr/>
          <p:nvPr/>
        </p:nvSpPr>
        <p:spPr>
          <a:xfrm>
            <a:off x="1805940" y="3086100"/>
            <a:ext cx="1405890" cy="514350"/>
          </a:xfrm>
          <a:prstGeom prst="rect">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雇员</a:t>
            </a:r>
          </a:p>
        </p:txBody>
      </p:sp>
      <p:sp>
        <p:nvSpPr>
          <p:cNvPr id="7" name="椭圆 6"/>
          <p:cNvSpPr/>
          <p:nvPr/>
        </p:nvSpPr>
        <p:spPr>
          <a:xfrm>
            <a:off x="609600" y="3977640"/>
            <a:ext cx="1299210"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姓名</a:t>
            </a:r>
          </a:p>
        </p:txBody>
      </p:sp>
      <p:sp>
        <p:nvSpPr>
          <p:cNvPr id="8" name="椭圆 7"/>
          <p:cNvSpPr/>
          <p:nvPr/>
        </p:nvSpPr>
        <p:spPr>
          <a:xfrm>
            <a:off x="2716529" y="3893979"/>
            <a:ext cx="1586865"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电话号码</a:t>
            </a:r>
          </a:p>
        </p:txBody>
      </p:sp>
      <p:cxnSp>
        <p:nvCxnSpPr>
          <p:cNvPr id="10" name="直接连接符 9"/>
          <p:cNvCxnSpPr>
            <a:stCxn id="6" idx="2"/>
            <a:endCxn id="7" idx="0"/>
          </p:cNvCxnSpPr>
          <p:nvPr/>
        </p:nvCxnSpPr>
        <p:spPr>
          <a:xfrm flipH="1">
            <a:off x="1259205" y="3600450"/>
            <a:ext cx="1249680" cy="37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2"/>
            <a:endCxn id="8" idx="0"/>
          </p:cNvCxnSpPr>
          <p:nvPr/>
        </p:nvCxnSpPr>
        <p:spPr>
          <a:xfrm>
            <a:off x="2508885" y="3600450"/>
            <a:ext cx="1001077" cy="293529"/>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805940" y="4804410"/>
            <a:ext cx="1405890" cy="514350"/>
          </a:xfrm>
          <a:prstGeom prst="rect">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雇员</a:t>
            </a:r>
          </a:p>
        </p:txBody>
      </p:sp>
      <p:sp>
        <p:nvSpPr>
          <p:cNvPr id="15" name="椭圆 14"/>
          <p:cNvSpPr/>
          <p:nvPr/>
        </p:nvSpPr>
        <p:spPr>
          <a:xfrm>
            <a:off x="609600" y="5695950"/>
            <a:ext cx="1299210"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姓名</a:t>
            </a:r>
          </a:p>
        </p:txBody>
      </p:sp>
      <p:sp>
        <p:nvSpPr>
          <p:cNvPr id="16" name="椭圆 15"/>
          <p:cNvSpPr/>
          <p:nvPr/>
        </p:nvSpPr>
        <p:spPr>
          <a:xfrm>
            <a:off x="5219699" y="5818029"/>
            <a:ext cx="1586865"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电话号码</a:t>
            </a:r>
          </a:p>
        </p:txBody>
      </p:sp>
      <p:cxnSp>
        <p:nvCxnSpPr>
          <p:cNvPr id="17" name="直接连接符 16"/>
          <p:cNvCxnSpPr>
            <a:stCxn id="14" idx="2"/>
            <a:endCxn id="15" idx="0"/>
          </p:cNvCxnSpPr>
          <p:nvPr/>
        </p:nvCxnSpPr>
        <p:spPr>
          <a:xfrm flipH="1">
            <a:off x="1259205" y="5318760"/>
            <a:ext cx="1249680" cy="37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0" idx="2"/>
            <a:endCxn id="16" idx="0"/>
          </p:cNvCxnSpPr>
          <p:nvPr/>
        </p:nvCxnSpPr>
        <p:spPr>
          <a:xfrm flipH="1">
            <a:off x="6013132" y="5312132"/>
            <a:ext cx="1711643" cy="505897"/>
          </a:xfrm>
          <a:prstGeom prst="line">
            <a:avLst/>
          </a:prstGeom>
        </p:spPr>
        <p:style>
          <a:lnRef idx="1">
            <a:schemeClr val="accent1"/>
          </a:lnRef>
          <a:fillRef idx="0">
            <a:schemeClr val="accent1"/>
          </a:fillRef>
          <a:effectRef idx="0">
            <a:schemeClr val="accent1"/>
          </a:effectRef>
          <a:fontRef idx="minor">
            <a:schemeClr val="tx1"/>
          </a:fontRef>
        </p:style>
      </p:cxnSp>
      <p:sp>
        <p:nvSpPr>
          <p:cNvPr id="19" name="菱形 18"/>
          <p:cNvSpPr/>
          <p:nvPr/>
        </p:nvSpPr>
        <p:spPr>
          <a:xfrm>
            <a:off x="4572000" y="4690110"/>
            <a:ext cx="1211580" cy="661114"/>
          </a:xfrm>
          <a:prstGeom prst="diamond">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使用</a:t>
            </a:r>
          </a:p>
        </p:txBody>
      </p:sp>
      <p:sp>
        <p:nvSpPr>
          <p:cNvPr id="20" name="矩形 19"/>
          <p:cNvSpPr/>
          <p:nvPr/>
        </p:nvSpPr>
        <p:spPr>
          <a:xfrm>
            <a:off x="7021830" y="4797782"/>
            <a:ext cx="1405890" cy="514350"/>
          </a:xfrm>
          <a:prstGeom prst="rect">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雇员</a:t>
            </a:r>
          </a:p>
        </p:txBody>
      </p:sp>
      <p:sp>
        <p:nvSpPr>
          <p:cNvPr id="22" name="椭圆 21"/>
          <p:cNvSpPr/>
          <p:nvPr/>
        </p:nvSpPr>
        <p:spPr>
          <a:xfrm>
            <a:off x="7387590" y="5875020"/>
            <a:ext cx="1299210"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地址</a:t>
            </a:r>
          </a:p>
        </p:txBody>
      </p:sp>
      <p:cxnSp>
        <p:nvCxnSpPr>
          <p:cNvPr id="23" name="直接连接符 22"/>
          <p:cNvCxnSpPr>
            <a:stCxn id="20" idx="2"/>
          </p:cNvCxnSpPr>
          <p:nvPr/>
        </p:nvCxnSpPr>
        <p:spPr>
          <a:xfrm>
            <a:off x="7724775" y="5312132"/>
            <a:ext cx="312420" cy="505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1"/>
          </p:cNvCxnSpPr>
          <p:nvPr/>
        </p:nvCxnSpPr>
        <p:spPr>
          <a:xfrm flipH="1">
            <a:off x="3211830" y="5020667"/>
            <a:ext cx="1360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19" idx="3"/>
          </p:cNvCxnSpPr>
          <p:nvPr/>
        </p:nvCxnSpPr>
        <p:spPr>
          <a:xfrm flipH="1" flipV="1">
            <a:off x="5783580" y="5020667"/>
            <a:ext cx="1255394" cy="19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524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p>
        </p:txBody>
      </p:sp>
      <p:sp>
        <p:nvSpPr>
          <p:cNvPr id="3" name="内容占位符 2"/>
          <p:cNvSpPr>
            <a:spLocks noGrp="1"/>
          </p:cNvSpPr>
          <p:nvPr>
            <p:ph idx="1"/>
          </p:nvPr>
        </p:nvSpPr>
        <p:spPr/>
        <p:txBody>
          <a:bodyPr/>
          <a:lstStyle/>
          <a:p>
            <a:r>
              <a:rPr lang="zh-CN" altLang="en-US" sz="2800" dirty="0"/>
              <a:t>用</a:t>
            </a:r>
            <a:r>
              <a:rPr lang="en-US" altLang="zh-CN" sz="2800" dirty="0"/>
              <a:t>E-R</a:t>
            </a:r>
            <a:r>
              <a:rPr lang="zh-CN" altLang="en-US" sz="2800" dirty="0"/>
              <a:t>图表示某个工厂物资管理的概念模型（</a:t>
            </a:r>
            <a:r>
              <a:rPr lang="en-US" altLang="zh-CN" sz="2800" dirty="0"/>
              <a:t>p219</a:t>
            </a:r>
            <a:r>
              <a:rPr lang="zh-CN" altLang="en-US" sz="2800" dirty="0"/>
              <a:t>）</a:t>
            </a:r>
          </a:p>
          <a:p>
            <a:endParaRPr lang="zh-CN" altLang="en-US" dirty="0"/>
          </a:p>
        </p:txBody>
      </p:sp>
    </p:spTree>
    <p:extLst>
      <p:ext uri="{BB962C8B-B14F-4D97-AF65-F5344CB8AC3E}">
        <p14:creationId xmlns:p14="http://schemas.microsoft.com/office/powerpoint/2010/main" val="608053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457200" y="1444487"/>
            <a:ext cx="8229600" cy="5035825"/>
          </a:xfrm>
        </p:spPr>
        <p:txBody>
          <a:bodyPr>
            <a:normAutofit fontScale="92500"/>
          </a:bodyPr>
          <a:lstStyle/>
          <a:p>
            <a:r>
              <a:rPr lang="zh-CN" altLang="en-US" sz="2800" dirty="0"/>
              <a:t>根据描述画出学校管理的</a:t>
            </a:r>
            <a:r>
              <a:rPr lang="en-US" altLang="zh-CN" sz="2800" dirty="0"/>
              <a:t>E-R</a:t>
            </a:r>
            <a:r>
              <a:rPr lang="zh-CN" altLang="en-US" sz="2800" dirty="0"/>
              <a:t>图。</a:t>
            </a:r>
            <a:endParaRPr lang="en-US" altLang="zh-CN" sz="2800" dirty="0"/>
          </a:p>
          <a:p>
            <a:r>
              <a:rPr lang="zh-CN" altLang="en-US" sz="2800" dirty="0"/>
              <a:t>涉及的实体型有：</a:t>
            </a:r>
          </a:p>
          <a:p>
            <a:pPr lvl="1"/>
            <a:r>
              <a:rPr lang="zh-CN" altLang="en-US" sz="2400" dirty="0"/>
              <a:t>学生：属性有学号、姓名、性别、专业、出生日期。</a:t>
            </a:r>
          </a:p>
          <a:p>
            <a:pPr lvl="1"/>
            <a:r>
              <a:rPr lang="zh-CN" altLang="en-US" sz="2400" dirty="0"/>
              <a:t>课程：属性有课程号、课程名、课程类别、学分。</a:t>
            </a:r>
          </a:p>
          <a:p>
            <a:pPr lvl="1"/>
            <a:r>
              <a:rPr lang="zh-CN" altLang="en-US" sz="2400" dirty="0"/>
              <a:t>学院：属性有学院编号、学院名称、办公室电话。</a:t>
            </a:r>
          </a:p>
          <a:p>
            <a:pPr lvl="1"/>
            <a:r>
              <a:rPr lang="zh-CN" altLang="en-US" sz="2400" dirty="0"/>
              <a:t>教职工：属性有教职工编号、姓名、职称、参加工作日期。</a:t>
            </a:r>
          </a:p>
          <a:p>
            <a:r>
              <a:rPr lang="zh-CN" altLang="en-US" sz="2800" dirty="0"/>
              <a:t>这些实体之间的联系如下：</a:t>
            </a:r>
          </a:p>
          <a:p>
            <a:pPr lvl="1"/>
            <a:r>
              <a:rPr lang="zh-CN" altLang="en-US" sz="2400" dirty="0"/>
              <a:t>一个学生可以选修多门课程，一门课程可以由多个学生选修。</a:t>
            </a:r>
          </a:p>
          <a:p>
            <a:pPr lvl="1"/>
            <a:r>
              <a:rPr lang="zh-CN" altLang="en-US" sz="2400" dirty="0"/>
              <a:t>一个学生只能属于一个学院，一个学院包括若干学生。</a:t>
            </a:r>
          </a:p>
          <a:p>
            <a:pPr lvl="1"/>
            <a:r>
              <a:rPr lang="zh-CN" altLang="en-US" sz="2400" dirty="0"/>
              <a:t>一个教职工只能属于一个学院，一个学院包括若干教职工。</a:t>
            </a:r>
          </a:p>
          <a:p>
            <a:pPr lvl="1"/>
            <a:r>
              <a:rPr lang="zh-CN" altLang="en-US" sz="2400" dirty="0"/>
              <a:t>一个学院只有一个正院长，一个正院长只能在一个学院任正院长职务。</a:t>
            </a:r>
          </a:p>
        </p:txBody>
      </p:sp>
    </p:spTree>
    <p:extLst>
      <p:ext uri="{BB962C8B-B14F-4D97-AF65-F5344CB8AC3E}">
        <p14:creationId xmlns:p14="http://schemas.microsoft.com/office/powerpoint/2010/main" val="3815763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tretch>
            <a:fillRect/>
          </a:stretch>
        </p:blipFill>
        <p:spPr bwMode="auto">
          <a:xfrm>
            <a:off x="636104" y="986597"/>
            <a:ext cx="8229600" cy="5102948"/>
          </a:xfrm>
          <a:prstGeom prst="rect">
            <a:avLst/>
          </a:prstGeom>
          <a:noFill/>
          <a:ln>
            <a:noFill/>
          </a:ln>
        </p:spPr>
      </p:pic>
    </p:spTree>
    <p:extLst>
      <p:ext uri="{BB962C8B-B14F-4D97-AF65-F5344CB8AC3E}">
        <p14:creationId xmlns:p14="http://schemas.microsoft.com/office/powerpoint/2010/main" val="315496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四、两个以上实体型之间的联系</a:t>
            </a:r>
          </a:p>
        </p:txBody>
      </p:sp>
      <p:sp>
        <p:nvSpPr>
          <p:cNvPr id="3" name="内容占位符 2"/>
          <p:cNvSpPr>
            <a:spLocks noGrp="1"/>
          </p:cNvSpPr>
          <p:nvPr>
            <p:ph idx="1"/>
          </p:nvPr>
        </p:nvSpPr>
        <p:spPr/>
        <p:txBody>
          <a:bodyPr/>
          <a:lstStyle/>
          <a:p>
            <a:r>
              <a:rPr lang="zh-CN" altLang="en-US" sz="2800" dirty="0"/>
              <a:t>多个实体型间的一对多联系</a:t>
            </a:r>
          </a:p>
          <a:p>
            <a:pPr lvl="1">
              <a:lnSpc>
                <a:spcPct val="150000"/>
              </a:lnSpc>
            </a:pPr>
            <a:r>
              <a:rPr lang="zh-CN" altLang="en-US" sz="2400" dirty="0"/>
              <a:t>若实体集</a:t>
            </a:r>
            <a:r>
              <a:rPr lang="en-US" altLang="zh-CN" sz="2400" dirty="0"/>
              <a:t>E</a:t>
            </a:r>
            <a:r>
              <a:rPr lang="en-US" altLang="zh-CN" sz="2400" baseline="-25000" dirty="0"/>
              <a:t>1</a:t>
            </a:r>
            <a:r>
              <a:rPr lang="zh-CN" altLang="en-US" sz="2400" dirty="0"/>
              <a:t>，</a:t>
            </a:r>
            <a:r>
              <a:rPr lang="en-US" altLang="zh-CN" sz="2400" dirty="0"/>
              <a:t>E</a:t>
            </a:r>
            <a:r>
              <a:rPr lang="en-US" altLang="zh-CN" sz="2400" baseline="-25000" dirty="0"/>
              <a:t>2</a:t>
            </a:r>
            <a:r>
              <a:rPr lang="zh-CN" altLang="en-US" sz="2400" dirty="0"/>
              <a:t>，</a:t>
            </a:r>
            <a:r>
              <a:rPr lang="en-US" altLang="zh-CN" sz="2400" dirty="0"/>
              <a:t>...</a:t>
            </a:r>
            <a:r>
              <a:rPr lang="zh-CN" altLang="en-US" sz="2400" dirty="0"/>
              <a:t>，</a:t>
            </a:r>
            <a:r>
              <a:rPr lang="en-US" altLang="zh-CN" sz="2400" dirty="0"/>
              <a:t>E</a:t>
            </a:r>
            <a:r>
              <a:rPr lang="en-US" altLang="zh-CN" sz="2400" baseline="-25000" dirty="0"/>
              <a:t>n</a:t>
            </a:r>
            <a:r>
              <a:rPr lang="zh-CN" altLang="en-US" sz="2400" dirty="0"/>
              <a:t>存在联系，对于实体集</a:t>
            </a:r>
            <a:r>
              <a:rPr lang="en-US" altLang="zh-CN" sz="2400" dirty="0" err="1"/>
              <a:t>E</a:t>
            </a:r>
            <a:r>
              <a:rPr lang="en-US" altLang="zh-CN" sz="2400" baseline="-25000" dirty="0" err="1"/>
              <a:t>j</a:t>
            </a:r>
            <a:r>
              <a:rPr lang="zh-CN" altLang="en-US" sz="2400" dirty="0"/>
              <a:t>（</a:t>
            </a:r>
            <a:r>
              <a:rPr lang="en-US" altLang="zh-CN" sz="2400" dirty="0"/>
              <a:t>j=1</a:t>
            </a:r>
            <a:r>
              <a:rPr lang="zh-CN" altLang="en-US" sz="2400" dirty="0"/>
              <a:t>，</a:t>
            </a:r>
            <a:r>
              <a:rPr lang="en-US" altLang="zh-CN" sz="2400" dirty="0"/>
              <a:t>2</a:t>
            </a:r>
            <a:r>
              <a:rPr lang="zh-CN" altLang="en-US" sz="2400" dirty="0"/>
              <a:t>，</a:t>
            </a:r>
            <a:r>
              <a:rPr lang="en-US" altLang="zh-CN" sz="2400" dirty="0"/>
              <a:t>...</a:t>
            </a:r>
            <a:r>
              <a:rPr lang="zh-CN" altLang="en-US" sz="2400" dirty="0"/>
              <a:t>，</a:t>
            </a:r>
            <a:r>
              <a:rPr lang="en-US" altLang="zh-CN" sz="2400" dirty="0"/>
              <a:t>i-1</a:t>
            </a:r>
            <a:r>
              <a:rPr lang="zh-CN" altLang="en-US" sz="2400" dirty="0"/>
              <a:t>，</a:t>
            </a:r>
            <a:r>
              <a:rPr lang="en-US" altLang="zh-CN" sz="2400" dirty="0"/>
              <a:t>i+1</a:t>
            </a:r>
            <a:r>
              <a:rPr lang="zh-CN" altLang="en-US" sz="2400" dirty="0"/>
              <a:t>，</a:t>
            </a:r>
            <a:r>
              <a:rPr lang="en-US" altLang="zh-CN" sz="2400" dirty="0"/>
              <a:t>...</a:t>
            </a:r>
            <a:r>
              <a:rPr lang="zh-CN" altLang="en-US" sz="2400" dirty="0"/>
              <a:t>，</a:t>
            </a:r>
            <a:r>
              <a:rPr lang="en-US" altLang="zh-CN" sz="2400" dirty="0"/>
              <a:t>n</a:t>
            </a:r>
            <a:r>
              <a:rPr lang="zh-CN" altLang="en-US" sz="2400" dirty="0"/>
              <a:t>）中的给定实体，最多只和</a:t>
            </a:r>
            <a:r>
              <a:rPr lang="en-US" altLang="zh-CN" sz="2400" dirty="0" err="1"/>
              <a:t>E</a:t>
            </a:r>
            <a:r>
              <a:rPr lang="en-US" altLang="zh-CN" sz="2400" baseline="-25000" dirty="0" err="1"/>
              <a:t>i</a:t>
            </a:r>
            <a:r>
              <a:rPr lang="zh-CN" altLang="en-US" sz="2400" dirty="0"/>
              <a:t>中的一个实体相联系，则我们说</a:t>
            </a:r>
            <a:r>
              <a:rPr lang="en-US" altLang="zh-CN" sz="2400" dirty="0" err="1"/>
              <a:t>E</a:t>
            </a:r>
            <a:r>
              <a:rPr lang="en-US" altLang="zh-CN" sz="2400" baseline="-25000" dirty="0" err="1"/>
              <a:t>i</a:t>
            </a:r>
            <a:r>
              <a:rPr lang="zh-CN" altLang="en-US" sz="2400" dirty="0"/>
              <a:t>与</a:t>
            </a:r>
            <a:r>
              <a:rPr lang="en-US" altLang="zh-CN" sz="2400" dirty="0"/>
              <a:t>E</a:t>
            </a:r>
            <a:r>
              <a:rPr lang="en-US" altLang="zh-CN" sz="2400" baseline="-25000" dirty="0"/>
              <a:t>1</a:t>
            </a:r>
            <a:r>
              <a:rPr lang="zh-CN" altLang="en-US" sz="2400" dirty="0"/>
              <a:t>，</a:t>
            </a:r>
            <a:r>
              <a:rPr lang="en-US" altLang="zh-CN" sz="2400" dirty="0"/>
              <a:t>E</a:t>
            </a:r>
            <a:r>
              <a:rPr lang="en-US" altLang="zh-CN" sz="2400" baseline="-25000" dirty="0"/>
              <a:t>2</a:t>
            </a:r>
            <a:r>
              <a:rPr lang="zh-CN" altLang="en-US" sz="2400" dirty="0"/>
              <a:t>，</a:t>
            </a:r>
            <a:r>
              <a:rPr lang="en-US" altLang="zh-CN" sz="2400" dirty="0"/>
              <a:t>...</a:t>
            </a:r>
            <a:r>
              <a:rPr lang="zh-CN" altLang="en-US" sz="2400" dirty="0"/>
              <a:t>，</a:t>
            </a:r>
            <a:r>
              <a:rPr lang="en-US" altLang="zh-CN" sz="2400" dirty="0"/>
              <a:t>E</a:t>
            </a:r>
            <a:r>
              <a:rPr lang="en-US" altLang="zh-CN" sz="2400" baseline="-25000" dirty="0"/>
              <a:t>i-1</a:t>
            </a:r>
            <a:r>
              <a:rPr lang="zh-CN" altLang="en-US" sz="2400" dirty="0"/>
              <a:t>，</a:t>
            </a:r>
            <a:r>
              <a:rPr lang="en-US" altLang="zh-CN" sz="2400" dirty="0"/>
              <a:t>E</a:t>
            </a:r>
            <a:r>
              <a:rPr lang="en-US" altLang="zh-CN" sz="2400" baseline="-25000" dirty="0"/>
              <a:t>i+1</a:t>
            </a:r>
            <a:r>
              <a:rPr lang="zh-CN" altLang="en-US" sz="2400" dirty="0"/>
              <a:t>，</a:t>
            </a:r>
            <a:r>
              <a:rPr lang="en-US" altLang="zh-CN" sz="2400" dirty="0"/>
              <a:t>...</a:t>
            </a:r>
            <a:r>
              <a:rPr lang="zh-CN" altLang="en-US" sz="2400" dirty="0"/>
              <a:t>，</a:t>
            </a:r>
            <a:r>
              <a:rPr lang="en-US" altLang="zh-CN" sz="2400" dirty="0"/>
              <a:t>E</a:t>
            </a:r>
            <a:r>
              <a:rPr lang="en-US" altLang="zh-CN" sz="2400" baseline="-25000" dirty="0"/>
              <a:t>n</a:t>
            </a:r>
            <a:r>
              <a:rPr lang="zh-CN" altLang="en-US" sz="2400" dirty="0"/>
              <a:t>之间的联系是一对多的。</a:t>
            </a:r>
          </a:p>
          <a:p>
            <a:endParaRPr lang="zh-CN" altLang="en-US" dirty="0"/>
          </a:p>
        </p:txBody>
      </p:sp>
    </p:spTree>
    <p:extLst>
      <p:ext uri="{BB962C8B-B14F-4D97-AF65-F5344CB8AC3E}">
        <p14:creationId xmlns:p14="http://schemas.microsoft.com/office/powerpoint/2010/main" val="250771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525963"/>
          </a:xfrm>
        </p:spPr>
        <p:txBody>
          <a:bodyPr/>
          <a:lstStyle/>
          <a:p>
            <a:pPr>
              <a:lnSpc>
                <a:spcPct val="140000"/>
              </a:lnSpc>
            </a:pPr>
            <a:r>
              <a:rPr lang="zh-CN" altLang="en-US" dirty="0"/>
              <a:t>实例</a:t>
            </a:r>
          </a:p>
          <a:p>
            <a:pPr>
              <a:lnSpc>
                <a:spcPct val="140000"/>
              </a:lnSpc>
              <a:buFontTx/>
              <a:buNone/>
            </a:pPr>
            <a:r>
              <a:rPr lang="zh-CN" altLang="en-US" sz="2400" i="1" dirty="0"/>
              <a:t>    </a:t>
            </a:r>
            <a:r>
              <a:rPr lang="zh-CN" altLang="en-US" sz="2400" dirty="0"/>
              <a:t>课程、教师与参考书三个实体型</a:t>
            </a:r>
          </a:p>
          <a:p>
            <a:pPr lvl="1">
              <a:lnSpc>
                <a:spcPct val="140000"/>
              </a:lnSpc>
              <a:buFontTx/>
              <a:buNone/>
            </a:pPr>
            <a:r>
              <a:rPr lang="zh-CN" altLang="en-US" sz="2000" b="1" dirty="0"/>
              <a:t>一门课程可以有若干个教师讲授，</a:t>
            </a:r>
          </a:p>
          <a:p>
            <a:pPr lvl="1">
              <a:lnSpc>
                <a:spcPct val="140000"/>
              </a:lnSpc>
              <a:buFontTx/>
              <a:buNone/>
            </a:pPr>
            <a:r>
              <a:rPr lang="zh-CN" altLang="en-US" sz="2000" b="1" dirty="0"/>
              <a:t>使用若干本参考书，</a:t>
            </a:r>
          </a:p>
          <a:p>
            <a:pPr lvl="1">
              <a:lnSpc>
                <a:spcPct val="140000"/>
              </a:lnSpc>
              <a:buFontTx/>
              <a:buNone/>
            </a:pPr>
            <a:r>
              <a:rPr lang="zh-CN" altLang="en-US" sz="2000" b="1" dirty="0"/>
              <a:t>每一个教师只讲授一门课程，</a:t>
            </a:r>
          </a:p>
          <a:p>
            <a:pPr lvl="1">
              <a:lnSpc>
                <a:spcPct val="140000"/>
              </a:lnSpc>
              <a:buFontTx/>
              <a:buNone/>
            </a:pPr>
            <a:r>
              <a:rPr lang="zh-CN" altLang="en-US" sz="2000" b="1" dirty="0"/>
              <a:t>每一本参考书只供一门课程使用</a:t>
            </a:r>
          </a:p>
          <a:p>
            <a:endParaRPr lang="zh-CN" altLang="en-US" dirty="0"/>
          </a:p>
        </p:txBody>
      </p:sp>
      <p:sp>
        <p:nvSpPr>
          <p:cNvPr id="4" name="页脚占位符 3"/>
          <p:cNvSpPr txBox="1">
            <a:spLocks/>
          </p:cNvSpPr>
          <p:nvPr/>
        </p:nvSpPr>
        <p:spPr>
          <a:xfrm>
            <a:off x="6248400" y="6578600"/>
            <a:ext cx="2895600" cy="304800"/>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200" b="0" i="0" u="none" strike="noStrike" kern="1200" cap="none" spc="0" normalizeH="0" baseline="0" noProof="0">
                <a:ln>
                  <a:noFill/>
                </a:ln>
                <a:solidFill>
                  <a:schemeClr val="tx1">
                    <a:tint val="75000"/>
                  </a:schemeClr>
                </a:solidFill>
                <a:effectLst/>
                <a:uLnTx/>
                <a:uFillTx/>
                <a:latin typeface="Times New Roman" pitchFamily="18" charset="0"/>
                <a:ea typeface="宋体" pitchFamily="2" charset="-122"/>
                <a:cs typeface="+mn-cs"/>
              </a:rPr>
              <a:t>An Introduction to Database Systems</a:t>
            </a:r>
            <a:endParaRPr kumimoji="0" lang="en-US" altLang="ko-KR" sz="1200" b="0" i="0" u="none" strike="noStrike" kern="1200" cap="none" spc="0" normalizeH="0" baseline="0" noProof="0" dirty="0">
              <a:ln>
                <a:noFill/>
              </a:ln>
              <a:solidFill>
                <a:schemeClr val="tx1">
                  <a:tint val="75000"/>
                </a:schemeClr>
              </a:solidFill>
              <a:effectLst/>
              <a:uLnTx/>
              <a:uFillTx/>
              <a:latin typeface="Times New Roman" pitchFamily="18" charset="0"/>
              <a:ea typeface="宋体" pitchFamily="2" charset="-122"/>
              <a:cs typeface="+mn-cs"/>
            </a:endParaRPr>
          </a:p>
        </p:txBody>
      </p:sp>
      <p:grpSp>
        <p:nvGrpSpPr>
          <p:cNvPr id="5" name="Group 5"/>
          <p:cNvGrpSpPr>
            <a:grpSpLocks/>
          </p:cNvGrpSpPr>
          <p:nvPr/>
        </p:nvGrpSpPr>
        <p:grpSpPr bwMode="auto">
          <a:xfrm>
            <a:off x="5909779" y="2063370"/>
            <a:ext cx="2879725" cy="3924471"/>
            <a:chOff x="3061" y="1144"/>
            <a:chExt cx="2586" cy="2601"/>
          </a:xfrm>
        </p:grpSpPr>
        <p:sp>
          <p:nvSpPr>
            <p:cNvPr id="6" name="Text Box 6"/>
            <p:cNvSpPr txBox="1">
              <a:spLocks noChangeArrowheads="1"/>
            </p:cNvSpPr>
            <p:nvPr/>
          </p:nvSpPr>
          <p:spPr bwMode="auto">
            <a:xfrm>
              <a:off x="3918" y="1144"/>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课程</a:t>
              </a:r>
            </a:p>
          </p:txBody>
        </p:sp>
        <p:sp>
          <p:nvSpPr>
            <p:cNvPr id="7" name="AutoShape 7"/>
            <p:cNvSpPr>
              <a:spLocks noChangeArrowheads="1"/>
            </p:cNvSpPr>
            <p:nvPr/>
          </p:nvSpPr>
          <p:spPr bwMode="auto">
            <a:xfrm>
              <a:off x="3870" y="193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000" b="1"/>
                <a:t>讲授</a:t>
              </a:r>
            </a:p>
          </p:txBody>
        </p:sp>
        <p:sp>
          <p:nvSpPr>
            <p:cNvPr id="8" name="Text Box 8"/>
            <p:cNvSpPr txBox="1">
              <a:spLocks noChangeArrowheads="1"/>
            </p:cNvSpPr>
            <p:nvPr/>
          </p:nvSpPr>
          <p:spPr bwMode="auto">
            <a:xfrm>
              <a:off x="3198" y="2999"/>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教师</a:t>
              </a:r>
            </a:p>
          </p:txBody>
        </p:sp>
        <p:sp>
          <p:nvSpPr>
            <p:cNvPr id="9" name="Line 9"/>
            <p:cNvSpPr>
              <a:spLocks noChangeShapeType="1"/>
            </p:cNvSpPr>
            <p:nvPr/>
          </p:nvSpPr>
          <p:spPr bwMode="auto">
            <a:xfrm flipV="1">
              <a:off x="4350" y="145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flipH="1">
              <a:off x="3678" y="2170"/>
              <a:ext cx="192" cy="816"/>
            </a:xfrm>
            <a:prstGeom prst="line">
              <a:avLst/>
            </a:prstGeom>
            <a:noFill/>
            <a:ln w="9525">
              <a:solidFill>
                <a:schemeClr val="tx1"/>
              </a:solidFill>
              <a:round/>
              <a:headEnd/>
              <a:tailEnd/>
            </a:ln>
            <a:effectLst/>
          </p:spPr>
          <p:txBody>
            <a:bodyPr wrap="none" anchor="ctr"/>
            <a:lstStyle/>
            <a:p>
              <a:endParaRPr lang="zh-CN" altLang="en-US"/>
            </a:p>
          </p:txBody>
        </p:sp>
        <p:sp>
          <p:nvSpPr>
            <p:cNvPr id="11" name="Text Box 11"/>
            <p:cNvSpPr txBox="1">
              <a:spLocks noChangeArrowheads="1"/>
            </p:cNvSpPr>
            <p:nvPr/>
          </p:nvSpPr>
          <p:spPr bwMode="auto">
            <a:xfrm>
              <a:off x="3966" y="1594"/>
              <a:ext cx="240" cy="304"/>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12" name="Text Box 12"/>
            <p:cNvSpPr txBox="1">
              <a:spLocks noChangeArrowheads="1"/>
            </p:cNvSpPr>
            <p:nvPr/>
          </p:nvSpPr>
          <p:spPr bwMode="auto">
            <a:xfrm>
              <a:off x="3486" y="2506"/>
              <a:ext cx="239" cy="303"/>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13" name="Text Box 13"/>
            <p:cNvSpPr txBox="1">
              <a:spLocks noChangeArrowheads="1"/>
            </p:cNvSpPr>
            <p:nvPr/>
          </p:nvSpPr>
          <p:spPr bwMode="auto">
            <a:xfrm>
              <a:off x="3061" y="3513"/>
              <a:ext cx="2586" cy="232"/>
            </a:xfrm>
            <a:prstGeom prst="rect">
              <a:avLst/>
            </a:prstGeom>
            <a:noFill/>
            <a:ln w="9525">
              <a:noFill/>
              <a:miter lim="800000"/>
              <a:headEnd/>
              <a:tailEnd/>
            </a:ln>
            <a:effectLst/>
          </p:spPr>
          <p:txBody>
            <a:bodyPr>
              <a:spAutoFit/>
            </a:bodyPr>
            <a:lstStyle/>
            <a:p>
              <a:pPr algn="ctr">
                <a:spcBef>
                  <a:spcPct val="50000"/>
                </a:spcBef>
              </a:pPr>
              <a:r>
                <a:rPr kumimoji="1" lang="zh-CN" altLang="en-US" sz="1700" b="1" dirty="0">
                  <a:latin typeface="Times New Roman" pitchFamily="18" charset="0"/>
                </a:rPr>
                <a:t>两个以上实体型间</a:t>
              </a:r>
              <a:r>
                <a:rPr kumimoji="1" lang="en-US" altLang="zh-CN" sz="1700" b="1" dirty="0">
                  <a:latin typeface="Times New Roman" pitchFamily="18" charset="0"/>
                </a:rPr>
                <a:t>1:n</a:t>
              </a:r>
              <a:r>
                <a:rPr kumimoji="1" lang="zh-CN" altLang="en-US" sz="1700" b="1" dirty="0">
                  <a:latin typeface="Times New Roman" pitchFamily="18" charset="0"/>
                </a:rPr>
                <a:t>联系</a:t>
              </a:r>
            </a:p>
          </p:txBody>
        </p:sp>
        <p:sp>
          <p:nvSpPr>
            <p:cNvPr id="14" name="Text Box 14"/>
            <p:cNvSpPr txBox="1">
              <a:spLocks noChangeArrowheads="1"/>
            </p:cNvSpPr>
            <p:nvPr/>
          </p:nvSpPr>
          <p:spPr bwMode="auto">
            <a:xfrm>
              <a:off x="4621" y="3087"/>
              <a:ext cx="929" cy="282"/>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参考书</a:t>
              </a:r>
            </a:p>
          </p:txBody>
        </p:sp>
        <p:sp>
          <p:nvSpPr>
            <p:cNvPr id="15" name="Line 15"/>
            <p:cNvSpPr>
              <a:spLocks noChangeShapeType="1"/>
            </p:cNvSpPr>
            <p:nvPr/>
          </p:nvSpPr>
          <p:spPr bwMode="auto">
            <a:xfrm>
              <a:off x="4830" y="2170"/>
              <a:ext cx="288" cy="912"/>
            </a:xfrm>
            <a:prstGeom prst="line">
              <a:avLst/>
            </a:prstGeom>
            <a:noFill/>
            <a:ln w="9525">
              <a:solidFill>
                <a:schemeClr val="tx1"/>
              </a:solidFill>
              <a:round/>
              <a:headEnd/>
              <a:tailEnd/>
            </a:ln>
            <a:effectLst/>
          </p:spPr>
          <p:txBody>
            <a:bodyPr wrap="none" anchor="ctr"/>
            <a:lstStyle/>
            <a:p>
              <a:endParaRPr lang="zh-CN" altLang="en-US"/>
            </a:p>
          </p:txBody>
        </p:sp>
        <p:sp>
          <p:nvSpPr>
            <p:cNvPr id="16" name="Text Box 16"/>
            <p:cNvSpPr txBox="1">
              <a:spLocks noChangeArrowheads="1"/>
            </p:cNvSpPr>
            <p:nvPr/>
          </p:nvSpPr>
          <p:spPr bwMode="auto">
            <a:xfrm>
              <a:off x="5023" y="2506"/>
              <a:ext cx="239" cy="303"/>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grpSp>
    </p:spTree>
    <p:extLst>
      <p:ext uri="{BB962C8B-B14F-4D97-AF65-F5344CB8AC3E}">
        <p14:creationId xmlns:p14="http://schemas.microsoft.com/office/powerpoint/2010/main" val="77067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457200" y="1600200"/>
            <a:ext cx="5280991" cy="4525963"/>
          </a:xfrm>
        </p:spPr>
        <p:txBody>
          <a:bodyPr>
            <a:normAutofit/>
          </a:bodyPr>
          <a:lstStyle/>
          <a:p>
            <a:r>
              <a:rPr lang="zh-CN" altLang="en-US" sz="2800" dirty="0"/>
              <a:t>习题</a:t>
            </a:r>
          </a:p>
          <a:p>
            <a:pPr lvl="1"/>
            <a:r>
              <a:rPr lang="zh-CN" altLang="en-US" sz="2400" dirty="0"/>
              <a:t>    供应商、项目与零件三个实体型：</a:t>
            </a:r>
          </a:p>
          <a:p>
            <a:pPr lvl="1"/>
            <a:r>
              <a:rPr lang="zh-CN" altLang="en-US" sz="2400" dirty="0"/>
              <a:t>   一个供应商可以供给多个项目多种零件，每个项目可以使用多个供应商供应的零件，每种零件可由不同供应商供给。</a:t>
            </a:r>
          </a:p>
          <a:p>
            <a:endParaRPr lang="zh-CN" altLang="en-US" sz="2800" dirty="0"/>
          </a:p>
        </p:txBody>
      </p:sp>
      <p:sp>
        <p:nvSpPr>
          <p:cNvPr id="4" name="Text Box 4"/>
          <p:cNvSpPr txBox="1">
            <a:spLocks noChangeArrowheads="1"/>
          </p:cNvSpPr>
          <p:nvPr/>
        </p:nvSpPr>
        <p:spPr bwMode="auto">
          <a:xfrm>
            <a:off x="6447184" y="2240926"/>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zh-CN" altLang="en-US" b="1"/>
              <a:t>供应商</a:t>
            </a:r>
          </a:p>
        </p:txBody>
      </p:sp>
      <p:sp>
        <p:nvSpPr>
          <p:cNvPr id="5" name="AutoShape 5"/>
          <p:cNvSpPr>
            <a:spLocks noChangeArrowheads="1"/>
          </p:cNvSpPr>
          <p:nvPr/>
        </p:nvSpPr>
        <p:spPr bwMode="auto">
          <a:xfrm>
            <a:off x="6370984" y="3460126"/>
            <a:ext cx="1524000" cy="762000"/>
          </a:xfrm>
          <a:prstGeom prst="diamond">
            <a:avLst/>
          </a:prstGeom>
          <a:solidFill>
            <a:schemeClr val="accent1"/>
          </a:solidFill>
          <a:ln w="9525">
            <a:solidFill>
              <a:schemeClr val="tx1"/>
            </a:solidFill>
            <a:miter lim="800000"/>
            <a:headEnd/>
            <a:tailEnd/>
          </a:ln>
          <a:effectLst/>
        </p:spPr>
        <p:txBody>
          <a:bodyPr wrap="none" anchor="ctr"/>
          <a:lstStyle/>
          <a:p>
            <a:pPr algn="ctr"/>
            <a:r>
              <a:rPr lang="zh-CN" altLang="en-US" dirty="0"/>
              <a:t>供应</a:t>
            </a:r>
          </a:p>
        </p:txBody>
      </p:sp>
      <p:sp>
        <p:nvSpPr>
          <p:cNvPr id="6" name="Text Box 6"/>
          <p:cNvSpPr txBox="1">
            <a:spLocks noChangeArrowheads="1"/>
          </p:cNvSpPr>
          <p:nvPr/>
        </p:nvSpPr>
        <p:spPr bwMode="auto">
          <a:xfrm>
            <a:off x="5304184" y="5212726"/>
            <a:ext cx="1295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zh-CN" altLang="en-US" b="1"/>
              <a:t>项目</a:t>
            </a:r>
          </a:p>
        </p:txBody>
      </p:sp>
      <p:sp>
        <p:nvSpPr>
          <p:cNvPr id="7" name="Line 7"/>
          <p:cNvSpPr>
            <a:spLocks noChangeShapeType="1"/>
          </p:cNvSpPr>
          <p:nvPr/>
        </p:nvSpPr>
        <p:spPr bwMode="auto">
          <a:xfrm flipV="1">
            <a:off x="7132984" y="2698126"/>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8" name="Line 8"/>
          <p:cNvSpPr>
            <a:spLocks noChangeShapeType="1"/>
          </p:cNvSpPr>
          <p:nvPr/>
        </p:nvSpPr>
        <p:spPr bwMode="auto">
          <a:xfrm flipH="1">
            <a:off x="6023321" y="3841126"/>
            <a:ext cx="347663" cy="1352550"/>
          </a:xfrm>
          <a:prstGeom prst="line">
            <a:avLst/>
          </a:prstGeom>
          <a:noFill/>
          <a:ln w="9525">
            <a:solidFill>
              <a:schemeClr val="tx1"/>
            </a:solidFill>
            <a:round/>
            <a:headEnd/>
            <a:tailEnd/>
          </a:ln>
          <a:effectLst/>
        </p:spPr>
        <p:txBody>
          <a:bodyPr wrap="none" anchor="ctr"/>
          <a:lstStyle/>
          <a:p>
            <a:endParaRPr lang="zh-CN" altLang="en-US"/>
          </a:p>
        </p:txBody>
      </p:sp>
      <p:sp>
        <p:nvSpPr>
          <p:cNvPr id="9" name="Text Box 9"/>
          <p:cNvSpPr txBox="1">
            <a:spLocks noChangeArrowheads="1"/>
          </p:cNvSpPr>
          <p:nvPr/>
        </p:nvSpPr>
        <p:spPr bwMode="auto">
          <a:xfrm>
            <a:off x="6523384" y="2926726"/>
            <a:ext cx="381000" cy="457200"/>
          </a:xfrm>
          <a:prstGeom prst="rect">
            <a:avLst/>
          </a:prstGeom>
          <a:noFill/>
          <a:ln w="9525">
            <a:noFill/>
            <a:miter lim="800000"/>
            <a:headEnd/>
            <a:tailEnd/>
          </a:ln>
          <a:effectLst/>
        </p:spPr>
        <p:txBody>
          <a:bodyPr>
            <a:spAutoFit/>
          </a:bodyPr>
          <a:lstStyle/>
          <a:p>
            <a:pPr>
              <a:spcBef>
                <a:spcPct val="50000"/>
              </a:spcBef>
            </a:pPr>
            <a:r>
              <a:rPr lang="en-US" altLang="zh-CN"/>
              <a:t>p</a:t>
            </a:r>
          </a:p>
        </p:txBody>
      </p:sp>
      <p:sp>
        <p:nvSpPr>
          <p:cNvPr id="10" name="Text Box 10"/>
          <p:cNvSpPr txBox="1">
            <a:spLocks noChangeArrowheads="1"/>
          </p:cNvSpPr>
          <p:nvPr/>
        </p:nvSpPr>
        <p:spPr bwMode="auto">
          <a:xfrm>
            <a:off x="5761384" y="4374526"/>
            <a:ext cx="381000" cy="457200"/>
          </a:xfrm>
          <a:prstGeom prst="rect">
            <a:avLst/>
          </a:prstGeom>
          <a:noFill/>
          <a:ln w="9525">
            <a:noFill/>
            <a:miter lim="800000"/>
            <a:headEnd/>
            <a:tailEnd/>
          </a:ln>
          <a:effectLst/>
        </p:spPr>
        <p:txBody>
          <a:bodyPr>
            <a:spAutoFit/>
          </a:bodyPr>
          <a:lstStyle/>
          <a:p>
            <a:pPr>
              <a:spcBef>
                <a:spcPct val="50000"/>
              </a:spcBef>
            </a:pPr>
            <a:r>
              <a:rPr lang="en-US" altLang="zh-CN" b="1"/>
              <a:t>m</a:t>
            </a:r>
            <a:endParaRPr lang="en-US" altLang="zh-CN"/>
          </a:p>
        </p:txBody>
      </p:sp>
      <p:sp>
        <p:nvSpPr>
          <p:cNvPr id="11" name="Text Box 11"/>
          <p:cNvSpPr txBox="1">
            <a:spLocks noChangeArrowheads="1"/>
          </p:cNvSpPr>
          <p:nvPr/>
        </p:nvSpPr>
        <p:spPr bwMode="auto">
          <a:xfrm>
            <a:off x="5304184" y="5974726"/>
            <a:ext cx="3733800" cy="457200"/>
          </a:xfrm>
          <a:prstGeom prst="rect">
            <a:avLst/>
          </a:prstGeom>
          <a:noFill/>
          <a:ln w="9525">
            <a:noFill/>
            <a:miter lim="800000"/>
            <a:headEnd/>
            <a:tailEnd/>
          </a:ln>
          <a:effectLst/>
        </p:spPr>
        <p:txBody>
          <a:bodyPr>
            <a:spAutoFit/>
          </a:bodyPr>
          <a:lstStyle/>
          <a:p>
            <a:pPr algn="ctr">
              <a:spcBef>
                <a:spcPct val="50000"/>
              </a:spcBef>
            </a:pPr>
            <a:r>
              <a:rPr lang="zh-CN" altLang="en-US" b="1"/>
              <a:t>多个实体型间的联系</a:t>
            </a:r>
          </a:p>
        </p:txBody>
      </p:sp>
      <p:sp>
        <p:nvSpPr>
          <p:cNvPr id="12" name="Text Box 12"/>
          <p:cNvSpPr txBox="1">
            <a:spLocks noChangeArrowheads="1"/>
          </p:cNvSpPr>
          <p:nvPr/>
        </p:nvSpPr>
        <p:spPr bwMode="auto">
          <a:xfrm>
            <a:off x="7742584" y="5212726"/>
            <a:ext cx="1295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zh-CN" altLang="en-US" b="1"/>
              <a:t>零件</a:t>
            </a:r>
          </a:p>
        </p:txBody>
      </p:sp>
      <p:sp>
        <p:nvSpPr>
          <p:cNvPr id="13" name="Line 13"/>
          <p:cNvSpPr>
            <a:spLocks noChangeShapeType="1"/>
          </p:cNvSpPr>
          <p:nvPr/>
        </p:nvSpPr>
        <p:spPr bwMode="auto">
          <a:xfrm>
            <a:off x="7894984" y="3841126"/>
            <a:ext cx="433387" cy="1352550"/>
          </a:xfrm>
          <a:prstGeom prst="line">
            <a:avLst/>
          </a:prstGeom>
          <a:noFill/>
          <a:ln w="9525">
            <a:solidFill>
              <a:schemeClr val="tx1"/>
            </a:solidFill>
            <a:round/>
            <a:headEnd/>
            <a:tailEnd/>
          </a:ln>
          <a:effectLst/>
        </p:spPr>
        <p:txBody>
          <a:bodyPr wrap="none" anchor="ctr"/>
          <a:lstStyle/>
          <a:p>
            <a:endParaRPr lang="zh-CN" altLang="en-US"/>
          </a:p>
        </p:txBody>
      </p:sp>
      <p:sp>
        <p:nvSpPr>
          <p:cNvPr id="14" name="Text Box 14"/>
          <p:cNvSpPr txBox="1">
            <a:spLocks noChangeArrowheads="1"/>
          </p:cNvSpPr>
          <p:nvPr/>
        </p:nvSpPr>
        <p:spPr bwMode="auto">
          <a:xfrm>
            <a:off x="8199784" y="4374526"/>
            <a:ext cx="381000" cy="457200"/>
          </a:xfrm>
          <a:prstGeom prst="rect">
            <a:avLst/>
          </a:prstGeom>
          <a:noFill/>
          <a:ln w="9525">
            <a:noFill/>
            <a:miter lim="800000"/>
            <a:headEnd/>
            <a:tailEnd/>
          </a:ln>
          <a:effectLst/>
        </p:spPr>
        <p:txBody>
          <a:bodyPr>
            <a:spAutoFit/>
          </a:bodyPr>
          <a:lstStyle/>
          <a:p>
            <a:pPr>
              <a:spcBef>
                <a:spcPct val="50000"/>
              </a:spcBef>
            </a:pPr>
            <a:r>
              <a:rPr lang="en-US" altLang="zh-CN" b="1"/>
              <a:t>n</a:t>
            </a:r>
            <a:endParaRPr lang="en-US" altLang="zh-CN"/>
          </a:p>
        </p:txBody>
      </p:sp>
    </p:spTree>
    <p:extLst>
      <p:ext uri="{BB962C8B-B14F-4D97-AF65-F5344CB8AC3E}">
        <p14:creationId xmlns:p14="http://schemas.microsoft.com/office/powerpoint/2010/main" val="271827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五、单个实体型内的联系</a:t>
            </a:r>
          </a:p>
        </p:txBody>
      </p:sp>
      <p:sp>
        <p:nvSpPr>
          <p:cNvPr id="3" name="内容占位符 2"/>
          <p:cNvSpPr>
            <a:spLocks noGrp="1"/>
          </p:cNvSpPr>
          <p:nvPr>
            <p:ph idx="1"/>
          </p:nvPr>
        </p:nvSpPr>
        <p:spPr/>
        <p:txBody>
          <a:bodyPr/>
          <a:lstStyle/>
          <a:p>
            <a:pPr>
              <a:lnSpc>
                <a:spcPct val="150000"/>
              </a:lnSpc>
            </a:pPr>
            <a:r>
              <a:rPr lang="zh-CN" altLang="en-US" sz="2400" dirty="0"/>
              <a:t>一对多联系</a:t>
            </a:r>
            <a:endParaRPr lang="zh-CN" altLang="en-US" sz="1800" b="1" dirty="0"/>
          </a:p>
          <a:p>
            <a:pPr>
              <a:lnSpc>
                <a:spcPct val="150000"/>
              </a:lnSpc>
            </a:pPr>
            <a:r>
              <a:rPr lang="zh-CN" altLang="en-US" sz="2500" dirty="0"/>
              <a:t>一对一联系</a:t>
            </a:r>
          </a:p>
          <a:p>
            <a:pPr>
              <a:lnSpc>
                <a:spcPct val="150000"/>
              </a:lnSpc>
            </a:pPr>
            <a:r>
              <a:rPr lang="zh-CN" altLang="en-US" sz="2500" dirty="0"/>
              <a:t>多对多联系</a:t>
            </a:r>
          </a:p>
          <a:p>
            <a:pPr>
              <a:lnSpc>
                <a:spcPct val="150000"/>
              </a:lnSpc>
            </a:pPr>
            <a:r>
              <a:rPr lang="zh-CN" altLang="en-US" sz="2200" dirty="0"/>
              <a:t>实例</a:t>
            </a:r>
          </a:p>
          <a:p>
            <a:pPr marL="622300" lvl="2" indent="-39688">
              <a:lnSpc>
                <a:spcPct val="150000"/>
              </a:lnSpc>
              <a:buFontTx/>
              <a:buNone/>
            </a:pPr>
            <a:r>
              <a:rPr lang="zh-CN" altLang="en-US" sz="1600" i="1" dirty="0"/>
              <a:t> </a:t>
            </a:r>
            <a:r>
              <a:rPr lang="zh-CN" altLang="en-US" sz="1800" b="1" dirty="0"/>
              <a:t>职工实体型内部具有领导与被领导的联系</a:t>
            </a:r>
          </a:p>
          <a:p>
            <a:pPr marL="622300" lvl="2" indent="-39688">
              <a:lnSpc>
                <a:spcPct val="150000"/>
              </a:lnSpc>
              <a:buFontTx/>
              <a:buNone/>
            </a:pPr>
            <a:r>
              <a:rPr lang="zh-CN" altLang="en-US" sz="1800" b="1" dirty="0"/>
              <a:t>某一职工（干部）</a:t>
            </a:r>
            <a:r>
              <a:rPr lang="zh-CN" altLang="en-US" sz="1800" b="1" dirty="0">
                <a:latin typeface="Arial"/>
              </a:rPr>
              <a:t>“</a:t>
            </a:r>
            <a:r>
              <a:rPr lang="zh-CN" altLang="en-US" sz="1800" b="1" dirty="0"/>
              <a:t>领导</a:t>
            </a:r>
            <a:r>
              <a:rPr lang="zh-CN" altLang="en-US" sz="1800" b="1" dirty="0">
                <a:latin typeface="Arial"/>
              </a:rPr>
              <a:t>”</a:t>
            </a:r>
            <a:r>
              <a:rPr lang="zh-CN" altLang="en-US" sz="1800" b="1" dirty="0"/>
              <a:t>若干名职工</a:t>
            </a:r>
          </a:p>
          <a:p>
            <a:pPr marL="622300" lvl="2" indent="-39688">
              <a:lnSpc>
                <a:spcPct val="150000"/>
              </a:lnSpc>
              <a:buFontTx/>
              <a:buNone/>
            </a:pPr>
            <a:r>
              <a:rPr lang="zh-CN" altLang="en-US" sz="1800" b="1" dirty="0"/>
              <a:t>一个职工仅被另外一个职工直接领导</a:t>
            </a:r>
          </a:p>
          <a:p>
            <a:pPr marL="622300" lvl="2" indent="-39688">
              <a:lnSpc>
                <a:spcPct val="150000"/>
              </a:lnSpc>
              <a:buFontTx/>
              <a:buNone/>
            </a:pPr>
            <a:r>
              <a:rPr lang="zh-CN" altLang="en-US" sz="1800" b="1" dirty="0"/>
              <a:t>这是一对</a:t>
            </a:r>
            <a:r>
              <a:rPr lang="zh-CN" altLang="en-US" sz="1600" b="1" dirty="0"/>
              <a:t>多的联系</a:t>
            </a:r>
            <a:endParaRPr lang="zh-CN" altLang="en-US" dirty="0"/>
          </a:p>
        </p:txBody>
      </p:sp>
      <p:grpSp>
        <p:nvGrpSpPr>
          <p:cNvPr id="4" name="Group 24"/>
          <p:cNvGrpSpPr>
            <a:grpSpLocks/>
          </p:cNvGrpSpPr>
          <p:nvPr/>
        </p:nvGrpSpPr>
        <p:grpSpPr bwMode="auto">
          <a:xfrm>
            <a:off x="6300788" y="2349500"/>
            <a:ext cx="2286000" cy="2911475"/>
            <a:chOff x="3936" y="1152"/>
            <a:chExt cx="1440" cy="1834"/>
          </a:xfrm>
        </p:grpSpPr>
        <p:sp>
          <p:nvSpPr>
            <p:cNvPr id="5" name="Text Box 25"/>
            <p:cNvSpPr txBox="1">
              <a:spLocks noChangeArrowheads="1"/>
            </p:cNvSpPr>
            <p:nvPr/>
          </p:nvSpPr>
          <p:spPr bwMode="auto">
            <a:xfrm>
              <a:off x="4128" y="1152"/>
              <a:ext cx="816"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职工</a:t>
              </a:r>
            </a:p>
          </p:txBody>
        </p:sp>
        <p:sp>
          <p:nvSpPr>
            <p:cNvPr id="6" name="AutoShape 26"/>
            <p:cNvSpPr>
              <a:spLocks noChangeArrowheads="1"/>
            </p:cNvSpPr>
            <p:nvPr/>
          </p:nvSpPr>
          <p:spPr bwMode="auto">
            <a:xfrm>
              <a:off x="4080" y="1945"/>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领导</a:t>
              </a:r>
            </a:p>
          </p:txBody>
        </p:sp>
        <p:sp>
          <p:nvSpPr>
            <p:cNvPr id="7" name="Line 27"/>
            <p:cNvSpPr>
              <a:spLocks noChangeShapeType="1"/>
            </p:cNvSpPr>
            <p:nvPr/>
          </p:nvSpPr>
          <p:spPr bwMode="auto">
            <a:xfrm flipV="1">
              <a:off x="4368" y="1440"/>
              <a:ext cx="0" cy="590"/>
            </a:xfrm>
            <a:prstGeom prst="line">
              <a:avLst/>
            </a:prstGeom>
            <a:noFill/>
            <a:ln w="9525">
              <a:solidFill>
                <a:schemeClr val="tx1"/>
              </a:solidFill>
              <a:round/>
              <a:headEnd/>
              <a:tailEnd/>
            </a:ln>
            <a:effectLst/>
          </p:spPr>
          <p:txBody>
            <a:bodyPr wrap="none" anchor="ctr"/>
            <a:lstStyle/>
            <a:p>
              <a:endParaRPr lang="zh-CN" altLang="en-US"/>
            </a:p>
          </p:txBody>
        </p:sp>
        <p:sp>
          <p:nvSpPr>
            <p:cNvPr id="8" name="Line 28"/>
            <p:cNvSpPr>
              <a:spLocks noChangeShapeType="1"/>
            </p:cNvSpPr>
            <p:nvPr/>
          </p:nvSpPr>
          <p:spPr bwMode="auto">
            <a:xfrm>
              <a:off x="4704" y="144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9" name="Text Box 29"/>
            <p:cNvSpPr txBox="1">
              <a:spLocks noChangeArrowheads="1"/>
            </p:cNvSpPr>
            <p:nvPr/>
          </p:nvSpPr>
          <p:spPr bwMode="auto">
            <a:xfrm>
              <a:off x="4080"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10" name="Text Box 30"/>
            <p:cNvSpPr txBox="1">
              <a:spLocks noChangeArrowheads="1"/>
            </p:cNvSpPr>
            <p:nvPr/>
          </p:nvSpPr>
          <p:spPr bwMode="auto">
            <a:xfrm>
              <a:off x="4752"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11" name="Text Box 31"/>
            <p:cNvSpPr txBox="1">
              <a:spLocks noChangeArrowheads="1"/>
            </p:cNvSpPr>
            <p:nvPr/>
          </p:nvSpPr>
          <p:spPr bwMode="auto">
            <a:xfrm>
              <a:off x="3936" y="2544"/>
              <a:ext cx="1440" cy="442"/>
            </a:xfrm>
            <a:prstGeom prst="rect">
              <a:avLst/>
            </a:prstGeom>
            <a:noFill/>
            <a:ln w="9525">
              <a:noFill/>
              <a:miter lim="800000"/>
              <a:headEnd/>
              <a:tailEnd/>
            </a:ln>
            <a:effectLst/>
          </p:spPr>
          <p:txBody>
            <a:bodyPr>
              <a:spAutoFit/>
            </a:bodyPr>
            <a:lstStyle/>
            <a:p>
              <a:pPr algn="ctr">
                <a:spcBef>
                  <a:spcPct val="50000"/>
                </a:spcBef>
              </a:pPr>
              <a:r>
                <a:rPr kumimoji="1" lang="zh-CN" altLang="en-US" sz="2000" b="1">
                  <a:latin typeface="Times New Roman" pitchFamily="18" charset="0"/>
                </a:rPr>
                <a:t>单个实体型内部</a:t>
              </a:r>
              <a:r>
                <a:rPr kumimoji="1" lang="en-US" altLang="zh-CN" sz="2000" b="1">
                  <a:latin typeface="Times New Roman" pitchFamily="18" charset="0"/>
                </a:rPr>
                <a:t>1:n</a:t>
              </a:r>
              <a:r>
                <a:rPr kumimoji="1" lang="zh-CN" altLang="en-US" sz="2000" b="1">
                  <a:latin typeface="Times New Roman" pitchFamily="18" charset="0"/>
                </a:rPr>
                <a:t>联系</a:t>
              </a:r>
              <a:endParaRPr kumimoji="1" lang="zh-CN" altLang="en-US" sz="2000">
                <a:latin typeface="Times New Roman" pitchFamily="18" charset="0"/>
              </a:endParaRPr>
            </a:p>
          </p:txBody>
        </p:sp>
      </p:grpSp>
    </p:spTree>
    <p:extLst>
      <p:ext uri="{BB962C8B-B14F-4D97-AF65-F5344CB8AC3E}">
        <p14:creationId xmlns:p14="http://schemas.microsoft.com/office/powerpoint/2010/main" val="47612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数据库设计概述</a:t>
            </a:r>
          </a:p>
        </p:txBody>
      </p:sp>
      <p:sp>
        <p:nvSpPr>
          <p:cNvPr id="25602" name="内容占位符 2"/>
          <p:cNvSpPr>
            <a:spLocks noGrp="1"/>
          </p:cNvSpPr>
          <p:nvPr>
            <p:ph idx="1"/>
          </p:nvPr>
        </p:nvSpPr>
        <p:spPr/>
        <p:txBody>
          <a:bodyPr/>
          <a:lstStyle/>
          <a:p>
            <a:r>
              <a:rPr lang="zh-CN" altLang="en-US"/>
              <a:t>数据库设计</a:t>
            </a:r>
          </a:p>
          <a:p>
            <a:pPr lvl="1"/>
            <a:r>
              <a:rPr lang="zh-CN" altLang="en-US">
                <a:ea typeface="宋体" charset="-122"/>
              </a:rPr>
              <a:t>数据库设计是指对于一个给定的应用环境，构造（设计）优化的数据库逻辑模式和物理结构，并据此建立数据库及其应用系统，使之能够有效地存储和管理数据，满足各种用户的应用需求，包括信息管理要求和数据操作要求。</a:t>
            </a:r>
          </a:p>
          <a:p>
            <a:pPr lvl="1"/>
            <a:r>
              <a:rPr lang="zh-CN" altLang="en-US">
                <a:ea typeface="宋体" charset="-122"/>
              </a:rPr>
              <a:t>目标：为用户和各种应用系统提供一个信息基础设施和高效率的运行环境</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三、</a:t>
            </a:r>
            <a:r>
              <a:rPr lang="en-US" altLang="zh-CN" dirty="0">
                <a:latin typeface="+mj-ea"/>
              </a:rPr>
              <a:t>  </a:t>
            </a:r>
            <a:r>
              <a:rPr lang="zh-CN" altLang="en-US" dirty="0">
                <a:latin typeface="+mj-ea"/>
              </a:rPr>
              <a:t>数据抽象与局部视图设计</a:t>
            </a:r>
          </a:p>
        </p:txBody>
      </p:sp>
      <p:sp>
        <p:nvSpPr>
          <p:cNvPr id="50178" name="内容占位符 2"/>
          <p:cNvSpPr>
            <a:spLocks noGrp="1"/>
          </p:cNvSpPr>
          <p:nvPr>
            <p:ph idx="1"/>
          </p:nvPr>
        </p:nvSpPr>
        <p:spPr/>
        <p:txBody>
          <a:bodyPr/>
          <a:lstStyle/>
          <a:p>
            <a:r>
              <a:rPr lang="zh-CN" altLang="en-US" sz="2800" dirty="0"/>
              <a:t>数据抽象</a:t>
            </a:r>
            <a:endParaRPr lang="en-US" altLang="zh-CN" sz="2800" dirty="0"/>
          </a:p>
          <a:p>
            <a:pPr lvl="1"/>
            <a:r>
              <a:rPr lang="zh-CN" altLang="en-US" sz="2400" dirty="0">
                <a:ea typeface="宋体" charset="-122"/>
              </a:rPr>
              <a:t>抽象是对实际的人、物、事和概念中抽取所关心的共同特性，忽略非本质的细节，并把这些特性用各种概念精确地加以描述。</a:t>
            </a:r>
            <a:endParaRPr lang="en-US" altLang="zh-CN" sz="2400" dirty="0">
              <a:ea typeface="宋体" charset="-122"/>
            </a:endParaRPr>
          </a:p>
          <a:p>
            <a:r>
              <a:rPr lang="zh-CN" altLang="en-US" dirty="0"/>
              <a:t>常用的抽象</a:t>
            </a:r>
            <a:endParaRPr lang="en-US" altLang="zh-CN" dirty="0"/>
          </a:p>
          <a:p>
            <a:pPr lvl="1"/>
            <a:r>
              <a:rPr lang="en-US" altLang="zh-CN" dirty="0">
                <a:ea typeface="宋体" charset="-122"/>
              </a:rPr>
              <a:t>1. </a:t>
            </a:r>
            <a:r>
              <a:rPr lang="zh-CN" altLang="en-US" dirty="0">
                <a:ea typeface="宋体" charset="-122"/>
              </a:rPr>
              <a:t>分类（</a:t>
            </a:r>
            <a:r>
              <a:rPr lang="en-US" altLang="zh-CN" dirty="0">
                <a:ea typeface="宋体" charset="-122"/>
              </a:rPr>
              <a:t>Classification</a:t>
            </a:r>
            <a:r>
              <a:rPr lang="zh-CN" altLang="en-US" dirty="0">
                <a:ea typeface="宋体" charset="-122"/>
              </a:rPr>
              <a:t>）</a:t>
            </a:r>
          </a:p>
          <a:p>
            <a:pPr lvl="1"/>
            <a:r>
              <a:rPr lang="en-US" altLang="zh-CN" dirty="0">
                <a:ea typeface="宋体" charset="-122"/>
              </a:rPr>
              <a:t>2. </a:t>
            </a:r>
            <a:r>
              <a:rPr lang="zh-CN" altLang="en-US" dirty="0">
                <a:ea typeface="宋体" charset="-122"/>
              </a:rPr>
              <a:t>聚集（</a:t>
            </a:r>
            <a:r>
              <a:rPr lang="en-US" altLang="zh-CN" dirty="0">
                <a:ea typeface="宋体" charset="-122"/>
              </a:rPr>
              <a:t>Aggregation</a:t>
            </a:r>
            <a:r>
              <a:rPr lang="zh-CN" altLang="en-US" dirty="0">
                <a:ea typeface="宋体" charset="-122"/>
              </a:rPr>
              <a:t>）</a:t>
            </a:r>
          </a:p>
          <a:p>
            <a:pPr lvl="1"/>
            <a:r>
              <a:rPr lang="en-US" altLang="zh-CN" dirty="0">
                <a:ea typeface="宋体" charset="-122"/>
              </a:rPr>
              <a:t>3. </a:t>
            </a:r>
            <a:r>
              <a:rPr lang="zh-CN" altLang="en-US" dirty="0">
                <a:ea typeface="宋体" charset="-122"/>
              </a:rPr>
              <a:t>概括（</a:t>
            </a:r>
            <a:r>
              <a:rPr lang="en-US" altLang="zh-CN" dirty="0">
                <a:ea typeface="宋体" charset="-122"/>
              </a:rPr>
              <a:t>Generalization</a:t>
            </a:r>
            <a:r>
              <a:rPr lang="zh-CN" altLang="en-US" dirty="0">
                <a:ea typeface="宋体"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a:latin typeface="+mj-ea"/>
              </a:rPr>
              <a:t>1. </a:t>
            </a:r>
            <a:r>
              <a:rPr lang="zh-CN" altLang="en-US" dirty="0">
                <a:latin typeface="+mj-ea"/>
              </a:rPr>
              <a:t>分类（</a:t>
            </a:r>
            <a:r>
              <a:rPr lang="en-US" altLang="zh-CN" dirty="0">
                <a:latin typeface="+mj-ea"/>
              </a:rPr>
              <a:t>Classification</a:t>
            </a:r>
            <a:r>
              <a:rPr lang="zh-CN" altLang="en-US" dirty="0">
                <a:latin typeface="+mj-ea"/>
              </a:rPr>
              <a:t>）</a:t>
            </a:r>
          </a:p>
        </p:txBody>
      </p:sp>
      <p:sp>
        <p:nvSpPr>
          <p:cNvPr id="51202" name="内容占位符 2"/>
          <p:cNvSpPr>
            <a:spLocks noGrp="1"/>
          </p:cNvSpPr>
          <p:nvPr>
            <p:ph idx="1"/>
          </p:nvPr>
        </p:nvSpPr>
        <p:spPr/>
        <p:txBody>
          <a:bodyPr/>
          <a:lstStyle/>
          <a:p>
            <a:pPr lvl="1"/>
            <a:r>
              <a:rPr lang="zh-CN" altLang="en-US" sz="2400">
                <a:ea typeface="宋体" charset="-122"/>
              </a:rPr>
              <a:t>定义某一类概念作为现实世界中一组对象的类型</a:t>
            </a:r>
          </a:p>
          <a:p>
            <a:pPr lvl="1"/>
            <a:r>
              <a:rPr lang="zh-CN" altLang="en-US" sz="2400">
                <a:ea typeface="宋体" charset="-122"/>
              </a:rPr>
              <a:t>抽象了对象值和型之间的“</a:t>
            </a:r>
            <a:r>
              <a:rPr lang="en-US" altLang="zh-CN" sz="2400">
                <a:ea typeface="宋体" charset="-122"/>
              </a:rPr>
              <a:t>is member of”</a:t>
            </a:r>
            <a:r>
              <a:rPr lang="zh-CN" altLang="en-US" sz="2400">
                <a:ea typeface="宋体" charset="-122"/>
              </a:rPr>
              <a:t>的语义</a:t>
            </a:r>
          </a:p>
        </p:txBody>
      </p:sp>
      <p:pic>
        <p:nvPicPr>
          <p:cNvPr id="51203" name="Picture 2"/>
          <p:cNvPicPr>
            <a:picLocks noChangeAspect="1" noChangeArrowheads="1"/>
          </p:cNvPicPr>
          <p:nvPr/>
        </p:nvPicPr>
        <p:blipFill>
          <a:blip r:embed="rId2"/>
          <a:srcRect/>
          <a:stretch>
            <a:fillRect/>
          </a:stretch>
        </p:blipFill>
        <p:spPr bwMode="auto">
          <a:xfrm>
            <a:off x="1838325" y="3113088"/>
            <a:ext cx="5362575" cy="25146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a:latin typeface="+mj-ea"/>
              </a:rPr>
              <a:t>2. </a:t>
            </a:r>
            <a:r>
              <a:rPr lang="zh-CN" altLang="en-US" dirty="0">
                <a:latin typeface="+mj-ea"/>
              </a:rPr>
              <a:t>聚集（</a:t>
            </a:r>
            <a:r>
              <a:rPr lang="en-US" altLang="zh-CN" dirty="0">
                <a:latin typeface="+mj-ea"/>
              </a:rPr>
              <a:t>Aggregation</a:t>
            </a:r>
            <a:r>
              <a:rPr lang="zh-CN" altLang="en-US" dirty="0">
                <a:latin typeface="+mj-ea"/>
              </a:rPr>
              <a:t>）</a:t>
            </a:r>
          </a:p>
        </p:txBody>
      </p:sp>
      <p:sp>
        <p:nvSpPr>
          <p:cNvPr id="52226" name="内容占位符 2"/>
          <p:cNvSpPr>
            <a:spLocks noGrp="1"/>
          </p:cNvSpPr>
          <p:nvPr>
            <p:ph idx="1"/>
          </p:nvPr>
        </p:nvSpPr>
        <p:spPr/>
        <p:txBody>
          <a:bodyPr/>
          <a:lstStyle/>
          <a:p>
            <a:pPr lvl="1"/>
            <a:r>
              <a:rPr lang="zh-CN" altLang="en-US" sz="2400">
                <a:ea typeface="宋体" charset="-122"/>
              </a:rPr>
              <a:t>定义某一类型的组成成分</a:t>
            </a:r>
          </a:p>
          <a:p>
            <a:pPr lvl="1"/>
            <a:r>
              <a:rPr lang="zh-CN" altLang="en-US" sz="2400">
                <a:ea typeface="宋体" charset="-122"/>
              </a:rPr>
              <a:t>抽象了对象内部类型和成分之间“</a:t>
            </a:r>
            <a:r>
              <a:rPr lang="en-US" altLang="zh-CN" sz="2400">
                <a:ea typeface="宋体" charset="-122"/>
              </a:rPr>
              <a:t>is part of”</a:t>
            </a:r>
            <a:r>
              <a:rPr lang="zh-CN" altLang="en-US" sz="2400">
                <a:ea typeface="宋体" charset="-122"/>
              </a:rPr>
              <a:t>的语义</a:t>
            </a:r>
          </a:p>
        </p:txBody>
      </p:sp>
      <p:pic>
        <p:nvPicPr>
          <p:cNvPr id="52227" name="Picture 2"/>
          <p:cNvPicPr>
            <a:picLocks noChangeAspect="1" noChangeArrowheads="1"/>
          </p:cNvPicPr>
          <p:nvPr/>
        </p:nvPicPr>
        <p:blipFill>
          <a:blip r:embed="rId2"/>
          <a:srcRect/>
          <a:stretch>
            <a:fillRect/>
          </a:stretch>
        </p:blipFill>
        <p:spPr bwMode="auto">
          <a:xfrm>
            <a:off x="1135063" y="2959100"/>
            <a:ext cx="6819900" cy="26098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dirty="0">
              <a:latin typeface="+mj-ea"/>
            </a:endParaRPr>
          </a:p>
        </p:txBody>
      </p:sp>
      <p:sp>
        <p:nvSpPr>
          <p:cNvPr id="53250" name="内容占位符 2"/>
          <p:cNvSpPr>
            <a:spLocks noGrp="1"/>
          </p:cNvSpPr>
          <p:nvPr>
            <p:ph idx="1"/>
          </p:nvPr>
        </p:nvSpPr>
        <p:spPr/>
        <p:txBody>
          <a:bodyPr/>
          <a:lstStyle/>
          <a:p>
            <a:pPr marL="342900" lvl="1" indent="-342900">
              <a:buClr>
                <a:srgbClr val="2B166E"/>
              </a:buClr>
              <a:buSzTx/>
              <a:buFont typeface="Wingdings" pitchFamily="2" charset="2"/>
              <a:buChar char=""/>
            </a:pPr>
            <a:r>
              <a:rPr lang="zh-CN" altLang="en-US" dirty="0">
                <a:ea typeface="宋体" charset="-122"/>
              </a:rPr>
              <a:t>复杂的聚集，某一类型的成分仍是一个聚集</a:t>
            </a:r>
          </a:p>
          <a:p>
            <a:endParaRPr lang="zh-CN" altLang="en-US" dirty="0"/>
          </a:p>
        </p:txBody>
      </p:sp>
      <p:pic>
        <p:nvPicPr>
          <p:cNvPr id="53251" name="Picture 4" descr="712"/>
          <p:cNvPicPr>
            <a:picLocks noChangeAspect="1" noChangeArrowheads="1"/>
          </p:cNvPicPr>
          <p:nvPr/>
        </p:nvPicPr>
        <p:blipFill>
          <a:blip r:embed="rId2"/>
          <a:srcRect/>
          <a:stretch>
            <a:fillRect/>
          </a:stretch>
        </p:blipFill>
        <p:spPr bwMode="auto">
          <a:xfrm>
            <a:off x="1371600" y="3060700"/>
            <a:ext cx="6481763" cy="1998663"/>
          </a:xfrm>
          <a:prstGeom prst="rect">
            <a:avLst/>
          </a:prstGeom>
          <a:noFill/>
          <a:ln w="9525">
            <a:noFill/>
            <a:miter lim="800000"/>
            <a:headEnd/>
            <a:tailEnd/>
          </a:ln>
        </p:spPr>
      </p:pic>
      <p:sp>
        <p:nvSpPr>
          <p:cNvPr id="53252" name="Text Box 5"/>
          <p:cNvSpPr txBox="1">
            <a:spLocks noChangeArrowheads="1"/>
          </p:cNvSpPr>
          <p:nvPr/>
        </p:nvSpPr>
        <p:spPr bwMode="auto">
          <a:xfrm>
            <a:off x="3492500" y="5208588"/>
            <a:ext cx="1612900" cy="366712"/>
          </a:xfrm>
          <a:prstGeom prst="rect">
            <a:avLst/>
          </a:prstGeom>
          <a:noFill/>
          <a:ln w="25400">
            <a:noFill/>
            <a:miter lim="800000"/>
            <a:headEnd/>
            <a:tailEnd/>
          </a:ln>
        </p:spPr>
        <p:txBody>
          <a:bodyPr wrap="none">
            <a:spAutoFit/>
          </a:bodyPr>
          <a:lstStyle/>
          <a:p>
            <a:pPr marL="342900" indent="-342900" algn="ctr"/>
            <a:r>
              <a:rPr lang="zh-CN" altLang="en-US"/>
              <a:t>更复杂的聚集</a:t>
            </a:r>
            <a:r>
              <a:rPr lang="zh-CN" altLang="en-US" b="1"/>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a:latin typeface="+mj-ea"/>
              </a:rPr>
              <a:t>3. </a:t>
            </a:r>
            <a:r>
              <a:rPr lang="zh-CN" altLang="en-US" dirty="0">
                <a:latin typeface="+mj-ea"/>
              </a:rPr>
              <a:t>概括（</a:t>
            </a:r>
            <a:r>
              <a:rPr lang="en-US" altLang="zh-CN" dirty="0">
                <a:latin typeface="+mj-ea"/>
              </a:rPr>
              <a:t>Generalization</a:t>
            </a:r>
            <a:r>
              <a:rPr lang="zh-CN" altLang="en-US" dirty="0">
                <a:latin typeface="+mj-ea"/>
              </a:rPr>
              <a:t>）</a:t>
            </a:r>
          </a:p>
        </p:txBody>
      </p:sp>
      <p:sp>
        <p:nvSpPr>
          <p:cNvPr id="54274" name="内容占位符 2"/>
          <p:cNvSpPr>
            <a:spLocks noGrp="1"/>
          </p:cNvSpPr>
          <p:nvPr>
            <p:ph idx="1"/>
          </p:nvPr>
        </p:nvSpPr>
        <p:spPr/>
        <p:txBody>
          <a:bodyPr/>
          <a:lstStyle/>
          <a:p>
            <a:pPr lvl="1"/>
            <a:r>
              <a:rPr lang="zh-CN" altLang="en-US" sz="2400">
                <a:ea typeface="宋体" charset="-122"/>
              </a:rPr>
              <a:t>定义类型之间的一种子集联系</a:t>
            </a:r>
          </a:p>
          <a:p>
            <a:pPr lvl="1"/>
            <a:r>
              <a:rPr lang="zh-CN" altLang="en-US" sz="2400">
                <a:ea typeface="宋体" charset="-122"/>
              </a:rPr>
              <a:t>它抽象了类型之间的“</a:t>
            </a:r>
            <a:r>
              <a:rPr lang="en-US" altLang="zh-CN" sz="2400">
                <a:ea typeface="宋体" charset="-122"/>
              </a:rPr>
              <a:t>is subset of”</a:t>
            </a:r>
            <a:r>
              <a:rPr lang="zh-CN" altLang="en-US" sz="2400">
                <a:ea typeface="宋体" charset="-122"/>
              </a:rPr>
              <a:t>的语义</a:t>
            </a:r>
          </a:p>
          <a:p>
            <a:pPr lvl="1"/>
            <a:r>
              <a:rPr lang="zh-CN" altLang="en-US" sz="2400">
                <a:ea typeface="宋体" charset="-122"/>
              </a:rPr>
              <a:t>概括有一个很重要的性质：继承性。子类继承超类上定义的所有抽象。</a:t>
            </a:r>
          </a:p>
        </p:txBody>
      </p:sp>
      <p:pic>
        <p:nvPicPr>
          <p:cNvPr id="54275" name="Picture 2"/>
          <p:cNvPicPr>
            <a:picLocks noChangeAspect="1" noChangeArrowheads="1"/>
          </p:cNvPicPr>
          <p:nvPr/>
        </p:nvPicPr>
        <p:blipFill>
          <a:blip r:embed="rId2"/>
          <a:srcRect/>
          <a:stretch>
            <a:fillRect/>
          </a:stretch>
        </p:blipFill>
        <p:spPr bwMode="auto">
          <a:xfrm>
            <a:off x="1938338" y="3409950"/>
            <a:ext cx="6248400" cy="29813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55298" name="内容占位符 2"/>
          <p:cNvSpPr>
            <a:spLocks noGrp="1"/>
          </p:cNvSpPr>
          <p:nvPr>
            <p:ph idx="1"/>
          </p:nvPr>
        </p:nvSpPr>
        <p:spPr/>
        <p:txBody>
          <a:bodyPr/>
          <a:lstStyle/>
          <a:p>
            <a:r>
              <a:rPr lang="zh-CN" altLang="en-US" b="1"/>
              <a:t>数据抽象的用途</a:t>
            </a:r>
          </a:p>
          <a:p>
            <a:pPr lvl="1"/>
            <a:r>
              <a:rPr lang="zh-CN" altLang="en-US" b="1">
                <a:ea typeface="宋体" charset="-122"/>
              </a:rPr>
              <a:t>对需求分析阶段收集到的数据进行分类、组织（聚集），形成</a:t>
            </a:r>
          </a:p>
          <a:p>
            <a:pPr lvl="2"/>
            <a:r>
              <a:rPr lang="zh-CN" altLang="en-US" sz="2800" b="1">
                <a:ea typeface="宋体" charset="-122"/>
              </a:rPr>
              <a:t>实体</a:t>
            </a:r>
          </a:p>
          <a:p>
            <a:pPr lvl="2"/>
            <a:r>
              <a:rPr lang="zh-CN" altLang="en-US" sz="2800" b="1">
                <a:ea typeface="宋体" charset="-122"/>
              </a:rPr>
              <a:t>实体的属性，标识实体的码</a:t>
            </a:r>
          </a:p>
          <a:p>
            <a:pPr lvl="2"/>
            <a:r>
              <a:rPr lang="zh-CN" altLang="en-US" sz="2800" b="1">
                <a:ea typeface="宋体" charset="-122"/>
              </a:rPr>
              <a:t>确定实体之间的联系类型</a:t>
            </a:r>
            <a:r>
              <a:rPr lang="en-US" altLang="zh-CN" sz="2800" b="1">
                <a:ea typeface="宋体" charset="-122"/>
              </a:rPr>
              <a:t>(1:1</a:t>
            </a:r>
            <a:r>
              <a:rPr lang="zh-CN" altLang="en-US" sz="2800" b="1">
                <a:ea typeface="宋体" charset="-122"/>
              </a:rPr>
              <a:t>，</a:t>
            </a:r>
            <a:r>
              <a:rPr lang="en-US" altLang="zh-CN" sz="2800" b="1">
                <a:ea typeface="宋体" charset="-122"/>
              </a:rPr>
              <a:t>1:n</a:t>
            </a:r>
            <a:r>
              <a:rPr lang="zh-CN" altLang="en-US" sz="2800" b="1">
                <a:ea typeface="宋体" charset="-122"/>
              </a:rPr>
              <a:t>，</a:t>
            </a:r>
            <a:r>
              <a:rPr lang="en-US" altLang="zh-CN" sz="2800" b="1">
                <a:ea typeface="宋体" charset="-122"/>
              </a:rPr>
              <a:t>m:n)</a:t>
            </a:r>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局部视图设计</a:t>
            </a:r>
          </a:p>
        </p:txBody>
      </p:sp>
      <p:sp>
        <p:nvSpPr>
          <p:cNvPr id="56322" name="内容占位符 2"/>
          <p:cNvSpPr>
            <a:spLocks noGrp="1"/>
          </p:cNvSpPr>
          <p:nvPr>
            <p:ph idx="1"/>
          </p:nvPr>
        </p:nvSpPr>
        <p:spPr/>
        <p:txBody>
          <a:bodyPr/>
          <a:lstStyle/>
          <a:p>
            <a:r>
              <a:rPr lang="zh-CN" altLang="en-US"/>
              <a:t>设计分</a:t>
            </a:r>
            <a:r>
              <a:rPr lang="en-US" altLang="zh-CN"/>
              <a:t>E-R</a:t>
            </a:r>
            <a:r>
              <a:rPr lang="zh-CN" altLang="en-US"/>
              <a:t>图的步骤</a:t>
            </a:r>
            <a:r>
              <a:rPr lang="en-US" altLang="zh-CN"/>
              <a:t>:</a:t>
            </a:r>
          </a:p>
          <a:p>
            <a:pPr lvl="1"/>
            <a:r>
              <a:rPr lang="en-US" altLang="zh-CN">
                <a:ea typeface="宋体" charset="-122"/>
              </a:rPr>
              <a:t>⒈</a:t>
            </a:r>
            <a:r>
              <a:rPr lang="zh-CN" altLang="en-US">
                <a:ea typeface="宋体" charset="-122"/>
              </a:rPr>
              <a:t>选择局部应用</a:t>
            </a:r>
          </a:p>
          <a:p>
            <a:pPr lvl="1"/>
            <a:r>
              <a:rPr lang="zh-CN" altLang="en-US">
                <a:ea typeface="宋体" charset="-122"/>
              </a:rPr>
              <a:t>⒉逐一设计分</a:t>
            </a:r>
            <a:r>
              <a:rPr lang="en-US" altLang="zh-CN">
                <a:ea typeface="宋体" charset="-122"/>
              </a:rPr>
              <a:t>E-R</a:t>
            </a:r>
            <a:r>
              <a:rPr lang="zh-CN" altLang="en-US">
                <a:ea typeface="宋体" charset="-122"/>
              </a:rPr>
              <a:t>图</a:t>
            </a:r>
          </a:p>
        </p:txBody>
      </p:sp>
      <p:pic>
        <p:nvPicPr>
          <p:cNvPr id="56323" name="Picture 7" descr="C:\Documents and Settings\Administrator\Local Settings\Temporary Internet Files\Content.IE5\WX6741MB\MCj00905180000[1].wmf"/>
          <p:cNvPicPr>
            <a:picLocks noChangeAspect="1" noChangeArrowheads="1"/>
          </p:cNvPicPr>
          <p:nvPr/>
        </p:nvPicPr>
        <p:blipFill>
          <a:blip r:embed="rId2"/>
          <a:srcRect/>
          <a:stretch>
            <a:fillRect/>
          </a:stretch>
        </p:blipFill>
        <p:spPr bwMode="auto">
          <a:xfrm>
            <a:off x="7481888" y="4938713"/>
            <a:ext cx="1662112" cy="17240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⒈ 选择局部应用</a:t>
            </a:r>
          </a:p>
        </p:txBody>
      </p:sp>
      <p:sp>
        <p:nvSpPr>
          <p:cNvPr id="57346" name="内容占位符 2"/>
          <p:cNvSpPr>
            <a:spLocks noGrp="1"/>
          </p:cNvSpPr>
          <p:nvPr>
            <p:ph idx="1"/>
          </p:nvPr>
        </p:nvSpPr>
        <p:spPr/>
        <p:txBody>
          <a:bodyPr/>
          <a:lstStyle/>
          <a:p>
            <a:r>
              <a:rPr lang="zh-CN" altLang="en-US" sz="2800"/>
              <a:t>在多层的数据流图中选择一个适当层次的数据流图，作为设计分</a:t>
            </a:r>
            <a:r>
              <a:rPr lang="en-US" altLang="zh-CN" sz="2800"/>
              <a:t>E-R</a:t>
            </a:r>
            <a:r>
              <a:rPr lang="zh-CN" altLang="en-US" sz="2800"/>
              <a:t>图的出发点</a:t>
            </a:r>
          </a:p>
          <a:p>
            <a:r>
              <a:rPr lang="zh-CN" altLang="en-US" sz="2800"/>
              <a:t>通常以</a:t>
            </a:r>
            <a:r>
              <a:rPr lang="zh-CN" altLang="en-US" sz="2800">
                <a:solidFill>
                  <a:srgbClr val="FF0000"/>
                </a:solidFill>
              </a:rPr>
              <a:t>中层数据流图</a:t>
            </a:r>
            <a:r>
              <a:rPr lang="zh-CN" altLang="en-US" sz="2800"/>
              <a:t>作为设计分</a:t>
            </a:r>
            <a:r>
              <a:rPr lang="en-US" altLang="zh-CN" sz="2800"/>
              <a:t>E-R</a:t>
            </a:r>
            <a:r>
              <a:rPr lang="zh-CN" altLang="en-US" sz="2800"/>
              <a:t>图的依据</a:t>
            </a:r>
            <a:endParaRPr lang="en-US" altLang="zh-CN" sz="2800"/>
          </a:p>
          <a:p>
            <a:pPr lvl="1"/>
            <a:r>
              <a:rPr lang="zh-CN" altLang="en-US" sz="2400">
                <a:ea typeface="宋体" charset="-122"/>
              </a:rPr>
              <a:t>高层数据流图只能反映系统的概貌</a:t>
            </a:r>
          </a:p>
          <a:p>
            <a:pPr lvl="1"/>
            <a:r>
              <a:rPr lang="zh-CN" altLang="en-US" sz="2400">
                <a:ea typeface="宋体" charset="-122"/>
              </a:rPr>
              <a:t>中层数据流图能较好地反映系统中各局部应用的子系统组成</a:t>
            </a:r>
          </a:p>
          <a:p>
            <a:pPr lvl="1"/>
            <a:r>
              <a:rPr lang="zh-CN" altLang="en-US" sz="2400">
                <a:ea typeface="宋体" charset="-122"/>
              </a:rPr>
              <a:t>低层数据流图过细</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2"/>
          <p:cNvPicPr>
            <a:picLocks noChangeAspect="1" noChangeArrowheads="1"/>
          </p:cNvPicPr>
          <p:nvPr/>
        </p:nvPicPr>
        <p:blipFill>
          <a:blip r:embed="rId2"/>
          <a:srcRect/>
          <a:stretch>
            <a:fillRect/>
          </a:stretch>
        </p:blipFill>
        <p:spPr bwMode="auto">
          <a:xfrm>
            <a:off x="1766888" y="1576388"/>
            <a:ext cx="6219825" cy="38100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⒉ 逐一设计分</a:t>
            </a:r>
            <a:r>
              <a:rPr lang="en-US" altLang="zh-CN" dirty="0">
                <a:latin typeface="+mj-ea"/>
              </a:rPr>
              <a:t>E-R</a:t>
            </a:r>
            <a:r>
              <a:rPr lang="zh-CN" altLang="en-US" dirty="0">
                <a:latin typeface="+mj-ea"/>
              </a:rPr>
              <a:t>图</a:t>
            </a:r>
          </a:p>
        </p:txBody>
      </p:sp>
      <p:sp>
        <p:nvSpPr>
          <p:cNvPr id="59394" name="内容占位符 2"/>
          <p:cNvSpPr>
            <a:spLocks noGrp="1"/>
          </p:cNvSpPr>
          <p:nvPr>
            <p:ph idx="1"/>
          </p:nvPr>
        </p:nvSpPr>
        <p:spPr/>
        <p:txBody>
          <a:bodyPr/>
          <a:lstStyle/>
          <a:p>
            <a:r>
              <a:rPr lang="zh-CN" altLang="en-US" sz="2800" dirty="0"/>
              <a:t>任务</a:t>
            </a:r>
            <a:endParaRPr lang="en-US" altLang="zh-CN" sz="2800" dirty="0"/>
          </a:p>
          <a:p>
            <a:pPr lvl="1"/>
            <a:r>
              <a:rPr lang="zh-CN" altLang="en-US" sz="2400" dirty="0">
                <a:ea typeface="宋体" charset="-122"/>
              </a:rPr>
              <a:t>将各局部应用涉及的数据分别从数据字典中抽取出来</a:t>
            </a:r>
          </a:p>
          <a:p>
            <a:pPr lvl="1"/>
            <a:r>
              <a:rPr lang="zh-CN" altLang="en-US" sz="2400" dirty="0">
                <a:ea typeface="宋体" charset="-122"/>
              </a:rPr>
              <a:t>参照数据流图，标定各局部应用中的实体、实体的属性、标识实体的码</a:t>
            </a:r>
          </a:p>
          <a:p>
            <a:pPr lvl="1"/>
            <a:r>
              <a:rPr lang="zh-CN" altLang="en-US" sz="2400" dirty="0">
                <a:ea typeface="宋体" charset="-122"/>
              </a:rPr>
              <a:t>确定实体之间的联系及其类型（</a:t>
            </a:r>
            <a:r>
              <a:rPr lang="en-US" altLang="zh-CN" sz="2400" dirty="0">
                <a:ea typeface="宋体" charset="-122"/>
              </a:rPr>
              <a:t>1:1</a:t>
            </a:r>
            <a:r>
              <a:rPr lang="zh-CN" altLang="en-US" sz="2400" dirty="0">
                <a:ea typeface="宋体" charset="-122"/>
              </a:rPr>
              <a:t>，</a:t>
            </a:r>
            <a:r>
              <a:rPr lang="en-US" altLang="zh-CN" sz="2400" dirty="0">
                <a:ea typeface="宋体" charset="-122"/>
              </a:rPr>
              <a:t>1:n</a:t>
            </a:r>
            <a:r>
              <a:rPr lang="zh-CN" altLang="en-US" sz="2400" dirty="0">
                <a:ea typeface="宋体" charset="-122"/>
              </a:rPr>
              <a:t>，</a:t>
            </a:r>
            <a:r>
              <a:rPr lang="en-US" altLang="zh-CN" sz="2400" dirty="0">
                <a:ea typeface="宋体" charset="-122"/>
              </a:rPr>
              <a:t>m:n</a:t>
            </a:r>
            <a:r>
              <a:rPr lang="zh-CN" altLang="en-US" sz="2400" dirty="0">
                <a:ea typeface="宋体" charset="-122"/>
              </a:rPr>
              <a:t>）</a:t>
            </a:r>
            <a:endParaRPr lang="en-US" altLang="zh-CN" sz="2400" dirty="0">
              <a:ea typeface="宋体" charset="-122"/>
            </a:endParaRPr>
          </a:p>
          <a:p>
            <a:r>
              <a:rPr lang="zh-CN" altLang="en-US" sz="2800" dirty="0"/>
              <a:t>两条准则：</a:t>
            </a:r>
            <a:endParaRPr lang="en-US" altLang="zh-CN" sz="2800" dirty="0"/>
          </a:p>
          <a:p>
            <a:pPr lvl="1"/>
            <a:r>
              <a:rPr lang="zh-CN" altLang="en-US" sz="2400" dirty="0">
                <a:ea typeface="宋体" charset="-122"/>
              </a:rPr>
              <a:t>（</a:t>
            </a:r>
            <a:r>
              <a:rPr lang="en-US" altLang="zh-CN" sz="2400" dirty="0">
                <a:ea typeface="宋体" charset="-122"/>
              </a:rPr>
              <a:t>1</a:t>
            </a:r>
            <a:r>
              <a:rPr lang="zh-CN" altLang="en-US" sz="2400" dirty="0">
                <a:ea typeface="宋体" charset="-122"/>
              </a:rPr>
              <a:t>）属性不能再具有需要描述的性质。即属性必须是</a:t>
            </a:r>
            <a:r>
              <a:rPr lang="zh-CN" altLang="en-US" sz="2400" dirty="0">
                <a:solidFill>
                  <a:srgbClr val="FF0000"/>
                </a:solidFill>
                <a:ea typeface="宋体" charset="-122"/>
              </a:rPr>
              <a:t>不可分的数据项</a:t>
            </a:r>
            <a:r>
              <a:rPr lang="zh-CN" altLang="en-US" sz="2400" dirty="0">
                <a:ea typeface="宋体" charset="-122"/>
              </a:rPr>
              <a:t>，不能再由另一些属性组成</a:t>
            </a:r>
          </a:p>
          <a:p>
            <a:pPr lvl="1"/>
            <a:r>
              <a:rPr lang="zh-CN" altLang="en-US" sz="2400" dirty="0">
                <a:ea typeface="宋体" charset="-122"/>
              </a:rPr>
              <a:t>（</a:t>
            </a:r>
            <a:r>
              <a:rPr lang="en-US" altLang="zh-CN" sz="2400" dirty="0">
                <a:ea typeface="宋体" charset="-122"/>
              </a:rPr>
              <a:t>2</a:t>
            </a:r>
            <a:r>
              <a:rPr lang="zh-CN" altLang="en-US" sz="2400" dirty="0">
                <a:ea typeface="宋体" charset="-122"/>
              </a:rPr>
              <a:t>）属性</a:t>
            </a:r>
            <a:r>
              <a:rPr lang="zh-CN" altLang="en-US" sz="2400" dirty="0">
                <a:solidFill>
                  <a:srgbClr val="FF0000"/>
                </a:solidFill>
                <a:ea typeface="宋体" charset="-122"/>
              </a:rPr>
              <a:t>不能与其他实体具有联系</a:t>
            </a:r>
            <a:r>
              <a:rPr lang="zh-CN" altLang="en-US" sz="2400" dirty="0">
                <a:ea typeface="宋体" charset="-122"/>
              </a:rPr>
              <a:t>。联系只发生在实体之间</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a:latin typeface="+mj-ea"/>
              </a:rPr>
              <a:t>7.1 </a:t>
            </a:r>
            <a:r>
              <a:rPr lang="zh-CN" altLang="en-US" dirty="0">
                <a:latin typeface="+mj-ea"/>
              </a:rPr>
              <a:t>数据库设计概述</a:t>
            </a:r>
          </a:p>
        </p:txBody>
      </p:sp>
      <p:sp>
        <p:nvSpPr>
          <p:cNvPr id="26626" name="内容占位符 2"/>
          <p:cNvSpPr>
            <a:spLocks noGrp="1"/>
          </p:cNvSpPr>
          <p:nvPr>
            <p:ph idx="1"/>
          </p:nvPr>
        </p:nvSpPr>
        <p:spPr/>
        <p:txBody>
          <a:bodyPr/>
          <a:lstStyle/>
          <a:p>
            <a:r>
              <a:rPr lang="zh-CN" altLang="en-US" dirty="0"/>
              <a:t>一、 数据库设计的特点</a:t>
            </a:r>
          </a:p>
          <a:p>
            <a:r>
              <a:rPr lang="zh-CN" altLang="en-US" dirty="0"/>
              <a:t>二、 数据库设计的方法</a:t>
            </a:r>
          </a:p>
          <a:p>
            <a:r>
              <a:rPr lang="zh-CN" altLang="en-US" dirty="0"/>
              <a:t>三、 数据库设计的基本步骤</a:t>
            </a:r>
          </a:p>
          <a:p>
            <a:r>
              <a:rPr lang="zh-CN" altLang="en-US" dirty="0"/>
              <a:t>四、 数据库设计过程中的各级模式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60418" name="内容占位符 2"/>
          <p:cNvSpPr>
            <a:spLocks noGrp="1"/>
          </p:cNvSpPr>
          <p:nvPr>
            <p:ph idx="1"/>
          </p:nvPr>
        </p:nvSpPr>
        <p:spPr/>
        <p:txBody>
          <a:bodyPr/>
          <a:lstStyle/>
          <a:p>
            <a:pPr lvl="1"/>
            <a:r>
              <a:rPr lang="zh-CN" altLang="en-US" b="1">
                <a:solidFill>
                  <a:srgbClr val="3333FF"/>
                </a:solidFill>
                <a:ea typeface="宋体" charset="-122"/>
              </a:rPr>
              <a:t>举例</a:t>
            </a:r>
          </a:p>
          <a:p>
            <a:pPr lvl="1">
              <a:buFontTx/>
              <a:buNone/>
            </a:pPr>
            <a:r>
              <a:rPr lang="zh-CN" altLang="en-US">
                <a:ea typeface="宋体" charset="-122"/>
              </a:rPr>
              <a:t>例</a:t>
            </a:r>
            <a:r>
              <a:rPr lang="en-US" altLang="zh-CN">
                <a:ea typeface="宋体" charset="-122"/>
              </a:rPr>
              <a:t>1</a:t>
            </a:r>
            <a:r>
              <a:rPr lang="zh-CN" altLang="en-US">
                <a:ea typeface="宋体" charset="-122"/>
              </a:rPr>
              <a:t>：“学生”由学号、姓名等属性进一步描述，根据准则１，“学生”只能作为实体，不能作为属性。</a:t>
            </a:r>
          </a:p>
          <a:p>
            <a:pPr lvl="1">
              <a:buFontTx/>
              <a:buNone/>
            </a:pPr>
            <a:r>
              <a:rPr lang="zh-CN" altLang="en-US">
                <a:ea typeface="宋体" charset="-122"/>
              </a:rPr>
              <a:t>例</a:t>
            </a:r>
            <a:r>
              <a:rPr lang="en-US" altLang="zh-CN">
                <a:ea typeface="宋体" charset="-122"/>
              </a:rPr>
              <a:t>2</a:t>
            </a:r>
            <a:r>
              <a:rPr lang="zh-CN" altLang="en-US">
                <a:ea typeface="宋体" charset="-122"/>
              </a:rPr>
              <a:t>：职称通常作为教师实体的属性，但在涉及住房分配时，由于分房与职称有关，也就是说职称与住房实体之间有联系，根据准则２，这时把职称作为实体来处理会更合适些</a:t>
            </a:r>
          </a:p>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ChangeArrowheads="1"/>
          </p:cNvSpPr>
          <p:nvPr/>
        </p:nvSpPr>
        <p:spPr bwMode="auto">
          <a:xfrm>
            <a:off x="3309938" y="5154613"/>
            <a:ext cx="3917950" cy="396875"/>
          </a:xfrm>
          <a:prstGeom prst="rect">
            <a:avLst/>
          </a:prstGeom>
          <a:noFill/>
          <a:ln w="25400">
            <a:noFill/>
            <a:miter lim="800000"/>
            <a:headEnd/>
            <a:tailEnd/>
          </a:ln>
        </p:spPr>
        <p:txBody>
          <a:bodyPr anchor="ctr">
            <a:spAutoFit/>
          </a:bodyPr>
          <a:lstStyle/>
          <a:p>
            <a:r>
              <a:rPr lang="zh-CN" altLang="en-US" sz="2000"/>
              <a:t>职称作为一个实体</a:t>
            </a:r>
          </a:p>
        </p:txBody>
      </p:sp>
      <p:pic>
        <p:nvPicPr>
          <p:cNvPr id="61442" name="Picture 4" descr="715"/>
          <p:cNvPicPr>
            <a:picLocks noChangeAspect="1" noChangeArrowheads="1"/>
          </p:cNvPicPr>
          <p:nvPr/>
        </p:nvPicPr>
        <p:blipFill>
          <a:blip r:embed="rId2"/>
          <a:srcRect/>
          <a:stretch>
            <a:fillRect/>
          </a:stretch>
        </p:blipFill>
        <p:spPr bwMode="auto">
          <a:xfrm>
            <a:off x="1481138" y="1039813"/>
            <a:ext cx="6408737" cy="400685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四、视图集成</a:t>
            </a:r>
          </a:p>
        </p:txBody>
      </p:sp>
      <p:sp>
        <p:nvSpPr>
          <p:cNvPr id="62466" name="内容占位符 2"/>
          <p:cNvSpPr>
            <a:spLocks noGrp="1"/>
          </p:cNvSpPr>
          <p:nvPr>
            <p:ph idx="1"/>
          </p:nvPr>
        </p:nvSpPr>
        <p:spPr/>
        <p:txBody>
          <a:bodyPr/>
          <a:lstStyle/>
          <a:p>
            <a:r>
              <a:rPr lang="zh-CN" altLang="en-US" sz="2800"/>
              <a:t>各个局部视图即分</a:t>
            </a:r>
            <a:r>
              <a:rPr lang="en-US" altLang="zh-CN" sz="2800"/>
              <a:t>E-R</a:t>
            </a:r>
            <a:r>
              <a:rPr lang="zh-CN" altLang="en-US" sz="2800"/>
              <a:t>图建立好后，还需要对它们进行合并，集成为一个整体的数据概念结构即总</a:t>
            </a:r>
            <a:r>
              <a:rPr lang="en-US" altLang="zh-CN" sz="2800"/>
              <a:t>E-R</a:t>
            </a:r>
            <a:r>
              <a:rPr lang="zh-CN" altLang="en-US" sz="2800"/>
              <a:t>图。</a:t>
            </a:r>
            <a:endParaRPr lang="en-US" altLang="zh-CN" sz="2800"/>
          </a:p>
          <a:p>
            <a:r>
              <a:rPr lang="zh-CN" altLang="en-US" sz="2800"/>
              <a:t>视图集成方法</a:t>
            </a:r>
            <a:endParaRPr lang="en-US" altLang="zh-CN" sz="2800"/>
          </a:p>
          <a:p>
            <a:pPr lvl="1"/>
            <a:r>
              <a:rPr lang="zh-CN" altLang="en-US" sz="2400">
                <a:ea typeface="宋体" charset="-122"/>
              </a:rPr>
              <a:t>多个分</a:t>
            </a:r>
            <a:r>
              <a:rPr lang="en-US" altLang="zh-CN" sz="2400">
                <a:ea typeface="宋体" charset="-122"/>
              </a:rPr>
              <a:t>E-R</a:t>
            </a:r>
            <a:r>
              <a:rPr lang="zh-CN" altLang="en-US" sz="2400">
                <a:ea typeface="宋体" charset="-122"/>
              </a:rPr>
              <a:t>图一次集成</a:t>
            </a:r>
            <a:endParaRPr lang="en-US" altLang="zh-CN" sz="2400">
              <a:ea typeface="宋体" charset="-122"/>
            </a:endParaRPr>
          </a:p>
          <a:p>
            <a:pPr lvl="2"/>
            <a:r>
              <a:rPr lang="zh-CN" altLang="en-US" sz="2000">
                <a:ea typeface="宋体" charset="-122"/>
              </a:rPr>
              <a:t>一次集成多个分</a:t>
            </a:r>
            <a:r>
              <a:rPr lang="en-US" altLang="zh-CN" sz="2000">
                <a:ea typeface="宋体" charset="-122"/>
              </a:rPr>
              <a:t>E-R</a:t>
            </a:r>
            <a:r>
              <a:rPr lang="zh-CN" altLang="en-US" sz="2000">
                <a:ea typeface="宋体" charset="-122"/>
              </a:rPr>
              <a:t>图</a:t>
            </a:r>
          </a:p>
          <a:p>
            <a:pPr lvl="2"/>
            <a:r>
              <a:rPr lang="zh-CN" altLang="en-US" sz="2000">
                <a:ea typeface="宋体" charset="-122"/>
              </a:rPr>
              <a:t>通常用于局部视图比较简单时</a:t>
            </a:r>
            <a:endParaRPr lang="en-US" altLang="zh-CN" sz="2000">
              <a:ea typeface="宋体" charset="-122"/>
            </a:endParaRPr>
          </a:p>
          <a:p>
            <a:pPr lvl="1"/>
            <a:r>
              <a:rPr lang="zh-CN" altLang="en-US" sz="2400">
                <a:ea typeface="宋体" charset="-122"/>
              </a:rPr>
              <a:t>逐步集成</a:t>
            </a:r>
          </a:p>
          <a:p>
            <a:pPr lvl="2"/>
            <a:r>
              <a:rPr lang="zh-CN" altLang="en-US" sz="2000">
                <a:ea typeface="宋体" charset="-122"/>
              </a:rPr>
              <a:t>用累加的方式一次集成两个分</a:t>
            </a:r>
            <a:r>
              <a:rPr lang="en-US" altLang="zh-CN" sz="2000">
                <a:ea typeface="宋体" charset="-122"/>
              </a:rPr>
              <a:t>E-R</a:t>
            </a:r>
            <a:r>
              <a:rPr lang="zh-CN" altLang="en-US" sz="2000">
                <a:ea typeface="宋体" charset="-122"/>
              </a:rPr>
              <a:t>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集成局部</a:t>
            </a:r>
            <a:r>
              <a:rPr lang="en-US" altLang="zh-CN" dirty="0">
                <a:latin typeface="+mj-ea"/>
              </a:rPr>
              <a:t>E-R</a:t>
            </a:r>
            <a:r>
              <a:rPr lang="zh-CN" altLang="en-US" dirty="0">
                <a:latin typeface="+mj-ea"/>
              </a:rPr>
              <a:t>图的步骤</a:t>
            </a:r>
          </a:p>
        </p:txBody>
      </p:sp>
      <p:sp>
        <p:nvSpPr>
          <p:cNvPr id="63490" name="内容占位符 2"/>
          <p:cNvSpPr>
            <a:spLocks noGrp="1"/>
          </p:cNvSpPr>
          <p:nvPr>
            <p:ph idx="1"/>
          </p:nvPr>
        </p:nvSpPr>
        <p:spPr/>
        <p:txBody>
          <a:bodyPr/>
          <a:lstStyle/>
          <a:p>
            <a:r>
              <a:rPr lang="en-US" altLang="zh-CN" sz="2800"/>
              <a:t>1. </a:t>
            </a:r>
            <a:r>
              <a:rPr lang="zh-CN" altLang="en-US" sz="2800"/>
              <a:t>合并</a:t>
            </a:r>
          </a:p>
          <a:p>
            <a:r>
              <a:rPr lang="en-US" altLang="zh-CN" sz="2800"/>
              <a:t>2. </a:t>
            </a:r>
            <a:r>
              <a:rPr lang="zh-CN" altLang="en-US" sz="2800"/>
              <a:t>修改与重构</a:t>
            </a:r>
          </a:p>
          <a:p>
            <a:endParaRPr lang="zh-CN" altLang="en-US" sz="2800"/>
          </a:p>
        </p:txBody>
      </p:sp>
      <p:pic>
        <p:nvPicPr>
          <p:cNvPr id="63491" name="Picture 4" descr="726"/>
          <p:cNvPicPr>
            <a:picLocks noChangeAspect="1" noChangeArrowheads="1"/>
          </p:cNvPicPr>
          <p:nvPr/>
        </p:nvPicPr>
        <p:blipFill>
          <a:blip r:embed="rId2"/>
          <a:srcRect/>
          <a:stretch>
            <a:fillRect/>
          </a:stretch>
        </p:blipFill>
        <p:spPr bwMode="auto">
          <a:xfrm>
            <a:off x="2411413" y="2636838"/>
            <a:ext cx="5670550" cy="400367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64514" name="内容占位符 2"/>
          <p:cNvSpPr>
            <a:spLocks noGrp="1"/>
          </p:cNvSpPr>
          <p:nvPr>
            <p:ph idx="1"/>
          </p:nvPr>
        </p:nvSpPr>
        <p:spPr/>
        <p:txBody>
          <a:bodyPr/>
          <a:lstStyle/>
          <a:p>
            <a:r>
              <a:rPr lang="zh-CN" altLang="en-US"/>
              <a:t>一、合并分</a:t>
            </a:r>
            <a:r>
              <a:rPr lang="en-US" altLang="zh-CN"/>
              <a:t>E-R</a:t>
            </a:r>
            <a:r>
              <a:rPr lang="zh-CN" altLang="en-US"/>
              <a:t>图，生成初步</a:t>
            </a:r>
            <a:r>
              <a:rPr lang="en-US" altLang="zh-CN"/>
              <a:t>E-R</a:t>
            </a:r>
            <a:r>
              <a:rPr lang="zh-CN" altLang="en-US"/>
              <a:t>图</a:t>
            </a:r>
            <a:endParaRPr lang="en-US" altLang="zh-CN"/>
          </a:p>
          <a:p>
            <a:pPr lvl="1"/>
            <a:r>
              <a:rPr lang="zh-CN" altLang="en-US" sz="2000">
                <a:ea typeface="宋体" charset="-122"/>
              </a:rPr>
              <a:t>各分Ｅ－Ｒ图存在冲突</a:t>
            </a:r>
          </a:p>
          <a:p>
            <a:pPr lvl="2"/>
            <a:r>
              <a:rPr lang="zh-CN" altLang="en-US">
                <a:ea typeface="宋体" charset="-122"/>
              </a:rPr>
              <a:t>各个局部应用所面向的问题不同</a:t>
            </a:r>
          </a:p>
          <a:p>
            <a:pPr lvl="2">
              <a:buFontTx/>
              <a:buNone/>
            </a:pPr>
            <a:r>
              <a:rPr lang="zh-CN" altLang="en-US">
                <a:ea typeface="宋体" charset="-122"/>
              </a:rPr>
              <a:t>	由不同的设计人员进行设计</a:t>
            </a:r>
          </a:p>
          <a:p>
            <a:pPr lvl="2"/>
            <a:endParaRPr lang="zh-CN" altLang="en-US">
              <a:ea typeface="宋体" charset="-122"/>
            </a:endParaRPr>
          </a:p>
          <a:p>
            <a:pPr lvl="2"/>
            <a:endParaRPr lang="zh-CN" altLang="en-US">
              <a:ea typeface="宋体" charset="-122"/>
            </a:endParaRPr>
          </a:p>
          <a:p>
            <a:pPr lvl="2">
              <a:buFontTx/>
              <a:buNone/>
            </a:pPr>
            <a:r>
              <a:rPr lang="zh-CN" altLang="en-US">
                <a:ea typeface="宋体" charset="-122"/>
              </a:rPr>
              <a:t>各个分</a:t>
            </a:r>
            <a:r>
              <a:rPr lang="en-US" altLang="zh-CN">
                <a:ea typeface="宋体" charset="-122"/>
              </a:rPr>
              <a:t>E-R</a:t>
            </a:r>
            <a:r>
              <a:rPr lang="zh-CN" altLang="en-US">
                <a:ea typeface="宋体" charset="-122"/>
              </a:rPr>
              <a:t>图之间必定会存在许多不一致的地方</a:t>
            </a:r>
          </a:p>
          <a:p>
            <a:pPr lvl="2"/>
            <a:r>
              <a:rPr lang="zh-CN" altLang="en-US">
                <a:ea typeface="宋体" charset="-122"/>
              </a:rPr>
              <a:t>合并分</a:t>
            </a:r>
            <a:r>
              <a:rPr lang="en-US" altLang="zh-CN">
                <a:ea typeface="宋体" charset="-122"/>
              </a:rPr>
              <a:t>E-R</a:t>
            </a:r>
            <a:r>
              <a:rPr lang="zh-CN" altLang="en-US">
                <a:ea typeface="宋体" charset="-122"/>
              </a:rPr>
              <a:t>图的主要工作与关键所在：合理消除各分</a:t>
            </a:r>
            <a:r>
              <a:rPr lang="en-US" altLang="zh-CN">
                <a:ea typeface="宋体" charset="-122"/>
              </a:rPr>
              <a:t>E-R</a:t>
            </a:r>
            <a:r>
              <a:rPr lang="zh-CN" altLang="en-US">
                <a:ea typeface="宋体" charset="-122"/>
              </a:rPr>
              <a:t>图的</a:t>
            </a:r>
            <a:r>
              <a:rPr lang="zh-CN" altLang="en-US" b="1">
                <a:ea typeface="宋体" charset="-122"/>
              </a:rPr>
              <a:t>冲突</a:t>
            </a:r>
          </a:p>
          <a:p>
            <a:endParaRPr lang="zh-CN" altLang="en-US"/>
          </a:p>
        </p:txBody>
      </p:sp>
      <p:sp>
        <p:nvSpPr>
          <p:cNvPr id="64515" name="AutoShape 4"/>
          <p:cNvSpPr>
            <a:spLocks noChangeArrowheads="1"/>
          </p:cNvSpPr>
          <p:nvPr/>
        </p:nvSpPr>
        <p:spPr bwMode="auto">
          <a:xfrm>
            <a:off x="3670300" y="3444875"/>
            <a:ext cx="609600" cy="838200"/>
          </a:xfrm>
          <a:prstGeom prst="downArrow">
            <a:avLst>
              <a:gd name="adj1" fmla="val 50000"/>
              <a:gd name="adj2" fmla="val 34375"/>
            </a:avLst>
          </a:prstGeom>
          <a:solidFill>
            <a:srgbClr val="969696"/>
          </a:solidFill>
          <a:ln w="9525">
            <a:solidFill>
              <a:srgbClr val="000000"/>
            </a:solidFill>
            <a:miter lim="800000"/>
            <a:headEnd/>
            <a:tailEnd/>
          </a:ln>
        </p:spPr>
        <p:txBody>
          <a:bodyPr wrap="none" anchor="ct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合并分</a:t>
            </a:r>
            <a:r>
              <a:rPr lang="en-US" altLang="zh-CN" dirty="0">
                <a:latin typeface="+mj-ea"/>
              </a:rPr>
              <a:t>E-R</a:t>
            </a:r>
            <a:r>
              <a:rPr lang="zh-CN" altLang="en-US" dirty="0">
                <a:latin typeface="+mj-ea"/>
              </a:rPr>
              <a:t>图，生成初步</a:t>
            </a:r>
            <a:r>
              <a:rPr lang="en-US" altLang="zh-CN" dirty="0">
                <a:latin typeface="+mj-ea"/>
              </a:rPr>
              <a:t>E-R</a:t>
            </a:r>
            <a:r>
              <a:rPr lang="zh-CN" altLang="en-US" dirty="0">
                <a:latin typeface="+mj-ea"/>
              </a:rPr>
              <a:t>图</a:t>
            </a:r>
          </a:p>
        </p:txBody>
      </p:sp>
      <p:sp>
        <p:nvSpPr>
          <p:cNvPr id="65538" name="内容占位符 2"/>
          <p:cNvSpPr>
            <a:spLocks noGrp="1"/>
          </p:cNvSpPr>
          <p:nvPr>
            <p:ph idx="1"/>
          </p:nvPr>
        </p:nvSpPr>
        <p:spPr/>
        <p:txBody>
          <a:bodyPr/>
          <a:lstStyle/>
          <a:p>
            <a:r>
              <a:rPr lang="zh-CN" altLang="en-US"/>
              <a:t>冲突的种类</a:t>
            </a:r>
            <a:endParaRPr lang="en-US" altLang="zh-CN"/>
          </a:p>
          <a:p>
            <a:pPr lvl="1"/>
            <a:r>
              <a:rPr lang="zh-CN" altLang="en-US">
                <a:ea typeface="宋体" charset="-122"/>
              </a:rPr>
              <a:t>属性冲突</a:t>
            </a:r>
          </a:p>
          <a:p>
            <a:pPr lvl="1"/>
            <a:r>
              <a:rPr lang="zh-CN" altLang="en-US">
                <a:ea typeface="宋体" charset="-122"/>
              </a:rPr>
              <a:t>命名冲突</a:t>
            </a:r>
          </a:p>
          <a:p>
            <a:pPr lvl="1"/>
            <a:r>
              <a:rPr lang="zh-CN" altLang="en-US">
                <a:ea typeface="宋体" charset="-122"/>
              </a:rPr>
              <a:t>结构冲突</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⒈ 属性冲突</a:t>
            </a:r>
          </a:p>
        </p:txBody>
      </p:sp>
      <p:sp>
        <p:nvSpPr>
          <p:cNvPr id="66562" name="内容占位符 2"/>
          <p:cNvSpPr>
            <a:spLocks noGrp="1"/>
          </p:cNvSpPr>
          <p:nvPr>
            <p:ph idx="1"/>
          </p:nvPr>
        </p:nvSpPr>
        <p:spPr/>
        <p:txBody>
          <a:bodyPr/>
          <a:lstStyle/>
          <a:p>
            <a:r>
              <a:rPr lang="zh-CN" altLang="en-US"/>
              <a:t>两类属性冲突</a:t>
            </a:r>
          </a:p>
          <a:p>
            <a:pPr lvl="1"/>
            <a:r>
              <a:rPr lang="zh-CN" altLang="en-US">
                <a:ea typeface="宋体" charset="-122"/>
              </a:rPr>
              <a:t>属性域冲突</a:t>
            </a:r>
          </a:p>
          <a:p>
            <a:pPr lvl="2"/>
            <a:r>
              <a:rPr lang="zh-CN" altLang="en-US">
                <a:ea typeface="宋体" charset="-122"/>
              </a:rPr>
              <a:t>属性值的类型</a:t>
            </a:r>
          </a:p>
          <a:p>
            <a:pPr lvl="2"/>
            <a:r>
              <a:rPr lang="zh-CN" altLang="en-US">
                <a:ea typeface="宋体" charset="-122"/>
              </a:rPr>
              <a:t>取值范围</a:t>
            </a:r>
          </a:p>
          <a:p>
            <a:pPr lvl="2"/>
            <a:r>
              <a:rPr lang="zh-CN" altLang="en-US">
                <a:ea typeface="宋体" charset="-122"/>
              </a:rPr>
              <a:t>取值集合不同</a:t>
            </a:r>
          </a:p>
          <a:p>
            <a:pPr lvl="1"/>
            <a:r>
              <a:rPr lang="zh-CN" altLang="en-US">
                <a:ea typeface="宋体" charset="-122"/>
              </a:rPr>
              <a:t>属性取值单位冲突</a:t>
            </a:r>
          </a:p>
        </p:txBody>
      </p:sp>
      <p:sp>
        <p:nvSpPr>
          <p:cNvPr id="66563" name="矩形 3"/>
          <p:cNvSpPr>
            <a:spLocks noChangeArrowheads="1"/>
          </p:cNvSpPr>
          <p:nvPr/>
        </p:nvSpPr>
        <p:spPr bwMode="auto">
          <a:xfrm>
            <a:off x="4691063" y="2212975"/>
            <a:ext cx="4029075" cy="1477963"/>
          </a:xfrm>
          <a:prstGeom prst="rect">
            <a:avLst/>
          </a:prstGeom>
          <a:noFill/>
          <a:ln w="9525">
            <a:noFill/>
            <a:miter lim="800000"/>
            <a:headEnd/>
            <a:tailEnd/>
          </a:ln>
        </p:spPr>
        <p:txBody>
          <a:bodyPr>
            <a:spAutoFit/>
          </a:bodyPr>
          <a:lstStyle/>
          <a:p>
            <a:r>
              <a:rPr lang="zh-CN" altLang="en-US"/>
              <a:t>例</a:t>
            </a:r>
            <a:r>
              <a:rPr lang="en-US" altLang="zh-CN"/>
              <a:t>1</a:t>
            </a:r>
            <a:r>
              <a:rPr lang="zh-CN" altLang="en-US"/>
              <a:t>， 由于学号是数字，因此某些部门（即局部应用）将学号定义为整数形式，而由于学号不用参与运算，因此另一些部门（即局部应用）将学号定义为字符型形式。</a:t>
            </a:r>
          </a:p>
        </p:txBody>
      </p:sp>
      <p:sp>
        <p:nvSpPr>
          <p:cNvPr id="66564" name="矩形 4"/>
          <p:cNvSpPr>
            <a:spLocks noChangeArrowheads="1"/>
          </p:cNvSpPr>
          <p:nvPr/>
        </p:nvSpPr>
        <p:spPr bwMode="auto">
          <a:xfrm>
            <a:off x="4803775" y="4418013"/>
            <a:ext cx="3995738" cy="646112"/>
          </a:xfrm>
          <a:prstGeom prst="rect">
            <a:avLst/>
          </a:prstGeom>
          <a:noFill/>
          <a:ln w="9525">
            <a:noFill/>
            <a:miter lim="800000"/>
            <a:headEnd/>
            <a:tailEnd/>
          </a:ln>
        </p:spPr>
        <p:txBody>
          <a:bodyPr>
            <a:spAutoFit/>
          </a:bodyPr>
          <a:lstStyle/>
          <a:p>
            <a:r>
              <a:rPr lang="zh-CN" altLang="en-US"/>
              <a:t>例</a:t>
            </a:r>
            <a:r>
              <a:rPr lang="en-US" altLang="zh-CN"/>
              <a:t>2</a:t>
            </a:r>
            <a:r>
              <a:rPr lang="zh-CN" altLang="en-US"/>
              <a:t>：学生的身高，有的以米为单位，有的以厘米为单位，有的以尺为单位。</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⒉ 命名冲突</a:t>
            </a:r>
          </a:p>
        </p:txBody>
      </p:sp>
      <p:sp>
        <p:nvSpPr>
          <p:cNvPr id="67586" name="内容占位符 2"/>
          <p:cNvSpPr>
            <a:spLocks noGrp="1"/>
          </p:cNvSpPr>
          <p:nvPr>
            <p:ph idx="1"/>
          </p:nvPr>
        </p:nvSpPr>
        <p:spPr/>
        <p:txBody>
          <a:bodyPr/>
          <a:lstStyle/>
          <a:p>
            <a:r>
              <a:rPr lang="zh-CN" altLang="en-US"/>
              <a:t>两类命名冲突</a:t>
            </a:r>
          </a:p>
          <a:p>
            <a:pPr lvl="1"/>
            <a:r>
              <a:rPr lang="zh-CN" altLang="en-US">
                <a:solidFill>
                  <a:srgbClr val="FF0000"/>
                </a:solidFill>
                <a:ea typeface="宋体" charset="-122"/>
              </a:rPr>
              <a:t>同名异义</a:t>
            </a:r>
            <a:r>
              <a:rPr lang="zh-CN" altLang="en-US">
                <a:ea typeface="宋体" charset="-122"/>
              </a:rPr>
              <a:t>：不同意义的对象在不同的局部应用中具有相同的名字</a:t>
            </a:r>
          </a:p>
          <a:p>
            <a:pPr lvl="1"/>
            <a:r>
              <a:rPr lang="zh-CN" altLang="en-US">
                <a:solidFill>
                  <a:srgbClr val="FF0000"/>
                </a:solidFill>
                <a:ea typeface="宋体" charset="-122"/>
              </a:rPr>
              <a:t>异名同义</a:t>
            </a:r>
            <a:r>
              <a:rPr lang="zh-CN" altLang="en-US">
                <a:ea typeface="宋体" charset="-122"/>
              </a:rPr>
              <a:t>（一义多名）：同一意义的对象在不同的局部应用中具有不同的名字</a:t>
            </a:r>
          </a:p>
          <a:p>
            <a:endParaRPr lang="zh-CN" altLang="en-US"/>
          </a:p>
        </p:txBody>
      </p:sp>
      <p:sp>
        <p:nvSpPr>
          <p:cNvPr id="67587" name="矩形 3"/>
          <p:cNvSpPr>
            <a:spLocks noChangeArrowheads="1"/>
          </p:cNvSpPr>
          <p:nvPr/>
        </p:nvSpPr>
        <p:spPr bwMode="auto">
          <a:xfrm>
            <a:off x="1198563" y="4537075"/>
            <a:ext cx="6408737" cy="830263"/>
          </a:xfrm>
          <a:prstGeom prst="rect">
            <a:avLst/>
          </a:prstGeom>
          <a:noFill/>
          <a:ln w="9525">
            <a:noFill/>
            <a:miter lim="800000"/>
            <a:headEnd/>
            <a:tailEnd/>
          </a:ln>
        </p:spPr>
        <p:txBody>
          <a:bodyPr>
            <a:spAutoFit/>
          </a:bodyPr>
          <a:lstStyle/>
          <a:p>
            <a:r>
              <a:rPr lang="zh-CN" altLang="en-US" sz="2400"/>
              <a:t>例，局部应用</a:t>
            </a:r>
            <a:r>
              <a:rPr lang="en-US" altLang="zh-CN" sz="2400"/>
              <a:t>A</a:t>
            </a:r>
            <a:r>
              <a:rPr lang="zh-CN" altLang="en-US" sz="2400"/>
              <a:t>中将教室称为房间</a:t>
            </a:r>
          </a:p>
          <a:p>
            <a:r>
              <a:rPr lang="zh-CN" altLang="en-US" sz="2400"/>
              <a:t>        局部应用</a:t>
            </a:r>
            <a:r>
              <a:rPr lang="en-US" altLang="zh-CN" sz="2400"/>
              <a:t>B</a:t>
            </a:r>
            <a:r>
              <a:rPr lang="zh-CN" altLang="en-US" sz="2400"/>
              <a:t>中将学生宿舍称为房间</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⒊ 结构冲突</a:t>
            </a:r>
          </a:p>
        </p:txBody>
      </p:sp>
      <p:sp>
        <p:nvSpPr>
          <p:cNvPr id="68610" name="内容占位符 2"/>
          <p:cNvSpPr>
            <a:spLocks noGrp="1"/>
          </p:cNvSpPr>
          <p:nvPr>
            <p:ph idx="1"/>
          </p:nvPr>
        </p:nvSpPr>
        <p:spPr/>
        <p:txBody>
          <a:bodyPr/>
          <a:lstStyle/>
          <a:p>
            <a:r>
              <a:rPr lang="zh-CN" altLang="en-US" sz="2800"/>
              <a:t>三类结构冲突</a:t>
            </a:r>
          </a:p>
          <a:p>
            <a:pPr lvl="1"/>
            <a:r>
              <a:rPr lang="zh-CN" altLang="en-US" sz="2400">
                <a:ea typeface="宋体" charset="-122"/>
              </a:rPr>
              <a:t>同一对象在不同应用中具有不同的抽象</a:t>
            </a:r>
          </a:p>
          <a:p>
            <a:pPr lvl="1"/>
            <a:r>
              <a:rPr lang="zh-CN" altLang="en-US" sz="2400">
                <a:ea typeface="宋体" charset="-122"/>
              </a:rPr>
              <a:t>同一实体在不同分</a:t>
            </a:r>
            <a:r>
              <a:rPr lang="en-US" altLang="zh-CN" sz="2400">
                <a:ea typeface="宋体" charset="-122"/>
              </a:rPr>
              <a:t>E-R</a:t>
            </a:r>
            <a:r>
              <a:rPr lang="zh-CN" altLang="en-US" sz="2400">
                <a:ea typeface="宋体" charset="-122"/>
              </a:rPr>
              <a:t>图中所包含的属性个数和属性排列次序不完全相同</a:t>
            </a:r>
          </a:p>
          <a:p>
            <a:pPr lvl="1"/>
            <a:r>
              <a:rPr lang="zh-CN" altLang="en-US" sz="2400">
                <a:ea typeface="宋体" charset="-122"/>
              </a:rPr>
              <a:t>实体之间的联系在不同局部视图中呈现不同的类型</a:t>
            </a:r>
            <a:endParaRPr lang="en-US" altLang="zh-CN" sz="2400">
              <a:ea typeface="宋体" charset="-122"/>
            </a:endParaRPr>
          </a:p>
          <a:p>
            <a:pPr lvl="1"/>
            <a:endParaRPr lang="zh-CN" altLang="en-US" sz="2400">
              <a:ea typeface="宋体"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auto">
              <a:spcAft>
                <a:spcPts val="0"/>
              </a:spcAft>
              <a:defRPr/>
            </a:pPr>
            <a:r>
              <a:rPr lang="zh-CN" altLang="en-US" dirty="0">
                <a:latin typeface="+mj-ea"/>
              </a:rPr>
              <a:t>消除不必要的冗余，设计基本</a:t>
            </a:r>
            <a:r>
              <a:rPr lang="en-US" altLang="zh-CN" dirty="0">
                <a:latin typeface="+mj-ea"/>
              </a:rPr>
              <a:t>E-R</a:t>
            </a:r>
            <a:r>
              <a:rPr lang="zh-CN" altLang="en-US" dirty="0">
                <a:latin typeface="+mj-ea"/>
              </a:rPr>
              <a:t>图</a:t>
            </a:r>
          </a:p>
        </p:txBody>
      </p:sp>
      <p:sp>
        <p:nvSpPr>
          <p:cNvPr id="69634" name="内容占位符 2"/>
          <p:cNvSpPr>
            <a:spLocks noGrp="1"/>
          </p:cNvSpPr>
          <p:nvPr>
            <p:ph idx="1"/>
          </p:nvPr>
        </p:nvSpPr>
        <p:spPr/>
        <p:txBody>
          <a:bodyPr/>
          <a:lstStyle/>
          <a:p>
            <a:r>
              <a:rPr lang="zh-CN" altLang="en-US"/>
              <a:t>基本任务</a:t>
            </a:r>
            <a:endParaRPr lang="en-US" altLang="zh-CN"/>
          </a:p>
          <a:p>
            <a:pPr lvl="1"/>
            <a:r>
              <a:rPr lang="zh-CN" altLang="en-US">
                <a:ea typeface="宋体" charset="-122"/>
              </a:rPr>
              <a:t>消除不必要的冗余，设计生成基本</a:t>
            </a:r>
            <a:r>
              <a:rPr lang="en-US" altLang="zh-CN">
                <a:ea typeface="宋体" charset="-122"/>
              </a:rPr>
              <a:t>E-R</a:t>
            </a:r>
            <a:r>
              <a:rPr lang="zh-CN" altLang="en-US">
                <a:ea typeface="宋体" charset="-122"/>
              </a:rPr>
              <a:t>图</a:t>
            </a:r>
            <a:br>
              <a:rPr lang="en-US" altLang="zh-CN">
                <a:ea typeface="宋体" charset="-122"/>
              </a:rPr>
            </a:br>
            <a:endParaRPr lang="zh-CN" altLang="en-US">
              <a:ea typeface="宋体" charset="-122"/>
            </a:endParaRPr>
          </a:p>
        </p:txBody>
      </p:sp>
      <p:pic>
        <p:nvPicPr>
          <p:cNvPr id="69635" name="Picture 2"/>
          <p:cNvPicPr>
            <a:picLocks noChangeAspect="1" noChangeArrowheads="1"/>
          </p:cNvPicPr>
          <p:nvPr/>
        </p:nvPicPr>
        <p:blipFill>
          <a:blip r:embed="rId2"/>
          <a:srcRect/>
          <a:stretch>
            <a:fillRect/>
          </a:stretch>
        </p:blipFill>
        <p:spPr bwMode="auto">
          <a:xfrm>
            <a:off x="1890713" y="3155950"/>
            <a:ext cx="5362575" cy="27717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一、数据库设计的特点</a:t>
            </a:r>
          </a:p>
        </p:txBody>
      </p:sp>
      <p:sp>
        <p:nvSpPr>
          <p:cNvPr id="27650" name="内容占位符 2"/>
          <p:cNvSpPr>
            <a:spLocks noGrp="1"/>
          </p:cNvSpPr>
          <p:nvPr>
            <p:ph idx="1"/>
          </p:nvPr>
        </p:nvSpPr>
        <p:spPr/>
        <p:txBody>
          <a:bodyPr/>
          <a:lstStyle/>
          <a:p>
            <a:pPr>
              <a:lnSpc>
                <a:spcPct val="90000"/>
              </a:lnSpc>
            </a:pPr>
            <a:r>
              <a:rPr lang="zh-CN" altLang="en-US" sz="2800" b="1" dirty="0"/>
              <a:t>数据库建设的基本规律</a:t>
            </a:r>
          </a:p>
          <a:p>
            <a:pPr lvl="1">
              <a:lnSpc>
                <a:spcPct val="90000"/>
              </a:lnSpc>
            </a:pPr>
            <a:r>
              <a:rPr lang="zh-CN" altLang="en-US" sz="2400" b="1" dirty="0">
                <a:ea typeface="宋体" charset="-122"/>
              </a:rPr>
              <a:t>三分技术，七分管理，十二分基础数据 </a:t>
            </a:r>
          </a:p>
          <a:p>
            <a:pPr lvl="1">
              <a:lnSpc>
                <a:spcPct val="90000"/>
              </a:lnSpc>
            </a:pPr>
            <a:r>
              <a:rPr lang="zh-CN" altLang="en-US" sz="2400" b="1" dirty="0">
                <a:ea typeface="宋体" charset="-122"/>
              </a:rPr>
              <a:t>管理 </a:t>
            </a:r>
          </a:p>
          <a:p>
            <a:pPr lvl="2">
              <a:lnSpc>
                <a:spcPct val="120000"/>
              </a:lnSpc>
              <a:buClrTx/>
              <a:buFont typeface="Wingdings" pitchFamily="2" charset="2"/>
              <a:buChar char="Ø"/>
            </a:pPr>
            <a:r>
              <a:rPr lang="zh-CN" altLang="en-US" sz="2000" b="1" dirty="0">
                <a:ea typeface="宋体" charset="-122"/>
              </a:rPr>
              <a:t>数据库建设项目管理 </a:t>
            </a:r>
          </a:p>
          <a:p>
            <a:pPr lvl="2">
              <a:lnSpc>
                <a:spcPct val="120000"/>
              </a:lnSpc>
              <a:buClrTx/>
              <a:buFont typeface="Wingdings" pitchFamily="2" charset="2"/>
              <a:buChar char="Ø"/>
            </a:pPr>
            <a:r>
              <a:rPr lang="zh-CN" altLang="en-US" sz="2000" b="1" dirty="0">
                <a:ea typeface="宋体" charset="-122"/>
              </a:rPr>
              <a:t>企业（即应用部门）的业务管理 </a:t>
            </a:r>
          </a:p>
          <a:p>
            <a:pPr lvl="1">
              <a:lnSpc>
                <a:spcPct val="90000"/>
              </a:lnSpc>
            </a:pPr>
            <a:r>
              <a:rPr lang="zh-CN" altLang="en-US" sz="2400" b="1" dirty="0">
                <a:ea typeface="宋体" charset="-122"/>
              </a:rPr>
              <a:t>基础数据  </a:t>
            </a:r>
          </a:p>
          <a:p>
            <a:pPr lvl="2">
              <a:lnSpc>
                <a:spcPct val="120000"/>
              </a:lnSpc>
              <a:buClrTx/>
              <a:buFont typeface="Wingdings" pitchFamily="2" charset="2"/>
              <a:buChar char="Ø"/>
            </a:pPr>
            <a:r>
              <a:rPr lang="zh-CN" altLang="en-US" sz="2000" b="1" dirty="0">
                <a:ea typeface="宋体" charset="-122"/>
              </a:rPr>
              <a:t>收集、入库 </a:t>
            </a:r>
          </a:p>
          <a:p>
            <a:pPr lvl="2">
              <a:lnSpc>
                <a:spcPct val="120000"/>
              </a:lnSpc>
              <a:buClrTx/>
              <a:buFont typeface="Wingdings" pitchFamily="2" charset="2"/>
              <a:buChar char="Ø"/>
            </a:pPr>
            <a:r>
              <a:rPr lang="zh-CN" altLang="en-US" sz="2000" b="1" dirty="0">
                <a:ea typeface="宋体" charset="-122"/>
              </a:rPr>
              <a:t>更新新的数据</a:t>
            </a:r>
          </a:p>
          <a:p>
            <a:pPr>
              <a:lnSpc>
                <a:spcPct val="90000"/>
              </a:lnSpc>
            </a:pPr>
            <a:r>
              <a:rPr lang="zh-CN" altLang="en-US" sz="2800" b="1" dirty="0"/>
              <a:t>结构（数据）设计和行为（处理）设计相结合 </a:t>
            </a:r>
          </a:p>
          <a:p>
            <a:pPr lvl="1">
              <a:lnSpc>
                <a:spcPct val="90000"/>
              </a:lnSpc>
            </a:pPr>
            <a:r>
              <a:rPr lang="zh-CN" altLang="en-US" sz="2400" b="1" dirty="0">
                <a:ea typeface="宋体" charset="-122"/>
              </a:rPr>
              <a:t>将数据库结构设计和数据处理设计密切结合</a:t>
            </a:r>
            <a:endParaRPr lang="en-US" altLang="zh-CN" sz="2400" b="1" dirty="0">
              <a:ea typeface="宋体" charset="-122"/>
            </a:endParaRPr>
          </a:p>
          <a:p>
            <a:pPr lvl="1">
              <a:lnSpc>
                <a:spcPct val="90000"/>
              </a:lnSpc>
            </a:pPr>
            <a:r>
              <a:rPr lang="zh-CN" altLang="en-US" sz="2400" b="1" dirty="0">
                <a:ea typeface="宋体" charset="-122"/>
              </a:rPr>
              <a:t>数据库设计和应用系统设计相结合</a:t>
            </a:r>
            <a:endParaRPr lang="zh-CN" altLang="en-US" sz="3200" dirty="0">
              <a:ea typeface="宋体"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70658" name="内容占位符 2"/>
          <p:cNvSpPr>
            <a:spLocks noGrp="1"/>
          </p:cNvSpPr>
          <p:nvPr>
            <p:ph idx="1"/>
          </p:nvPr>
        </p:nvSpPr>
        <p:spPr/>
        <p:txBody>
          <a:bodyPr/>
          <a:lstStyle/>
          <a:p>
            <a:r>
              <a:rPr lang="zh-CN" altLang="en-US" sz="2800"/>
              <a:t>冗余</a:t>
            </a:r>
            <a:endParaRPr lang="en-US" altLang="zh-CN" sz="2800"/>
          </a:p>
          <a:p>
            <a:pPr lvl="1"/>
            <a:r>
              <a:rPr lang="zh-CN" altLang="en-US" sz="2400">
                <a:ea typeface="宋体" charset="-122"/>
              </a:rPr>
              <a:t>冗余的数据是指可由基本数据导出的数据，</a:t>
            </a:r>
          </a:p>
          <a:p>
            <a:pPr lvl="1"/>
            <a:r>
              <a:rPr lang="zh-CN" altLang="en-US" sz="2400">
                <a:ea typeface="宋体" charset="-122"/>
              </a:rPr>
              <a:t>冗余的联系是指可由其他联系导出的联系。</a:t>
            </a:r>
            <a:endParaRPr lang="en-US" altLang="zh-CN" sz="2400">
              <a:ea typeface="宋体" charset="-122"/>
            </a:endParaRPr>
          </a:p>
          <a:p>
            <a:r>
              <a:rPr lang="zh-CN" altLang="en-US" sz="2800"/>
              <a:t>消除冗余的方法</a:t>
            </a:r>
            <a:endParaRPr lang="en-US" altLang="zh-CN" sz="2800"/>
          </a:p>
          <a:p>
            <a:pPr lvl="1"/>
            <a:r>
              <a:rPr lang="zh-CN" altLang="en-US" sz="2400">
                <a:ea typeface="宋体" charset="-122"/>
              </a:rPr>
              <a:t>分析方法</a:t>
            </a:r>
            <a:endParaRPr lang="en-US" altLang="zh-CN" sz="2400">
              <a:ea typeface="宋体" charset="-122"/>
            </a:endParaRPr>
          </a:p>
          <a:p>
            <a:pPr lvl="2"/>
            <a:r>
              <a:rPr lang="zh-CN" altLang="en-US" sz="2000">
                <a:ea typeface="宋体" charset="-122"/>
              </a:rPr>
              <a:t>以数据字典和数据流图为依据</a:t>
            </a:r>
          </a:p>
          <a:p>
            <a:pPr lvl="2"/>
            <a:r>
              <a:rPr lang="zh-CN" altLang="en-US" sz="2000">
                <a:ea typeface="宋体" charset="-122"/>
              </a:rPr>
              <a:t>根据数据字典中关于数据项之间的逻辑关系</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sz="3600" dirty="0">
                <a:latin typeface="+mj-ea"/>
              </a:rPr>
              <a:t>实例 某工厂管理信息系统的视图集成。</a:t>
            </a:r>
          </a:p>
        </p:txBody>
      </p:sp>
      <p:sp>
        <p:nvSpPr>
          <p:cNvPr id="71682" name="内容占位符 2"/>
          <p:cNvSpPr>
            <a:spLocks noGrp="1"/>
          </p:cNvSpPr>
          <p:nvPr>
            <p:ph idx="1"/>
          </p:nvPr>
        </p:nvSpPr>
        <p:spPr>
          <a:xfrm>
            <a:off x="457200" y="1374775"/>
            <a:ext cx="8229600" cy="4525963"/>
          </a:xfrm>
        </p:spPr>
        <p:txBody>
          <a:bodyPr/>
          <a:lstStyle/>
          <a:p>
            <a:r>
              <a:rPr lang="zh-CN" altLang="en-US" sz="2800"/>
              <a:t>书中图</a:t>
            </a:r>
            <a:r>
              <a:rPr lang="en-US" altLang="zh-CN" sz="2800"/>
              <a:t>1.14(c)</a:t>
            </a:r>
            <a:r>
              <a:rPr lang="zh-CN" altLang="en-US" sz="2800"/>
              <a:t>、图</a:t>
            </a:r>
            <a:r>
              <a:rPr lang="en-US" altLang="zh-CN" sz="2800"/>
              <a:t>7.24</a:t>
            </a:r>
            <a:r>
              <a:rPr lang="zh-CN" altLang="en-US" sz="2800"/>
              <a:t>、图</a:t>
            </a:r>
            <a:r>
              <a:rPr lang="en-US" altLang="zh-CN" sz="2800"/>
              <a:t>7.29</a:t>
            </a:r>
            <a:r>
              <a:rPr lang="zh-CN" altLang="en-US" sz="2800"/>
              <a:t>分别为该厂物资、销售和劳动人事管理的分</a:t>
            </a:r>
            <a:r>
              <a:rPr lang="en-US" altLang="zh-CN" sz="2800"/>
              <a:t>E-R</a:t>
            </a:r>
            <a:r>
              <a:rPr lang="zh-CN" altLang="en-US" sz="2800"/>
              <a:t>图</a:t>
            </a:r>
          </a:p>
          <a:p>
            <a:r>
              <a:rPr lang="zh-CN" altLang="en-US" sz="2800"/>
              <a:t>图</a:t>
            </a:r>
            <a:r>
              <a:rPr lang="en-US" altLang="zh-CN" sz="2800"/>
              <a:t>7.30</a:t>
            </a:r>
            <a:r>
              <a:rPr lang="zh-CN" altLang="en-US" sz="2800"/>
              <a:t>为该系统的基本</a:t>
            </a:r>
            <a:r>
              <a:rPr lang="en-US" altLang="zh-CN" sz="2800"/>
              <a:t>E-R</a:t>
            </a:r>
            <a:r>
              <a:rPr lang="zh-CN" altLang="en-US" sz="2800"/>
              <a:t>图</a:t>
            </a:r>
          </a:p>
        </p:txBody>
      </p:sp>
      <p:pic>
        <p:nvPicPr>
          <p:cNvPr id="71683" name="Picture 2"/>
          <p:cNvPicPr>
            <a:picLocks noChangeAspect="1" noChangeArrowheads="1"/>
          </p:cNvPicPr>
          <p:nvPr/>
        </p:nvPicPr>
        <p:blipFill>
          <a:blip r:embed="rId2"/>
          <a:srcRect/>
          <a:stretch>
            <a:fillRect/>
          </a:stretch>
        </p:blipFill>
        <p:spPr bwMode="auto">
          <a:xfrm>
            <a:off x="2033588" y="2797175"/>
            <a:ext cx="5686425" cy="367665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2"/>
          <p:cNvPicPr>
            <a:picLocks noChangeAspect="1" noChangeArrowheads="1"/>
          </p:cNvPicPr>
          <p:nvPr/>
        </p:nvPicPr>
        <p:blipFill>
          <a:blip r:embed="rId2"/>
          <a:srcRect/>
          <a:stretch>
            <a:fillRect/>
          </a:stretch>
        </p:blipFill>
        <p:spPr bwMode="auto">
          <a:xfrm>
            <a:off x="1019175" y="1581150"/>
            <a:ext cx="7105650" cy="36957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73730" name="内容占位符 2"/>
          <p:cNvSpPr>
            <a:spLocks noGrp="1"/>
          </p:cNvSpPr>
          <p:nvPr>
            <p:ph idx="1"/>
          </p:nvPr>
        </p:nvSpPr>
        <p:spPr/>
        <p:txBody>
          <a:bodyPr/>
          <a:lstStyle/>
          <a:p>
            <a:endParaRPr lang="zh-CN" altLang="en-US"/>
          </a:p>
        </p:txBody>
      </p:sp>
      <p:pic>
        <p:nvPicPr>
          <p:cNvPr id="73731" name="Picture 1"/>
          <p:cNvPicPr>
            <a:picLocks noChangeAspect="1" noChangeArrowheads="1"/>
          </p:cNvPicPr>
          <p:nvPr/>
        </p:nvPicPr>
        <p:blipFill>
          <a:blip r:embed="rId2"/>
          <a:srcRect/>
          <a:stretch>
            <a:fillRect/>
          </a:stretch>
        </p:blipFill>
        <p:spPr bwMode="auto">
          <a:xfrm>
            <a:off x="1544638" y="1385888"/>
            <a:ext cx="5791200" cy="38481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Picture 2"/>
          <p:cNvPicPr>
            <a:picLocks noChangeAspect="1" noChangeArrowheads="1"/>
          </p:cNvPicPr>
          <p:nvPr/>
        </p:nvPicPr>
        <p:blipFill>
          <a:blip r:embed="rId2"/>
          <a:srcRect/>
          <a:stretch>
            <a:fillRect/>
          </a:stretch>
        </p:blipFill>
        <p:spPr bwMode="auto">
          <a:xfrm>
            <a:off x="490538" y="957263"/>
            <a:ext cx="8150225" cy="5211762"/>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75778" name="内容占位符 2"/>
          <p:cNvSpPr>
            <a:spLocks noGrp="1"/>
          </p:cNvSpPr>
          <p:nvPr>
            <p:ph idx="1"/>
          </p:nvPr>
        </p:nvSpPr>
        <p:spPr/>
        <p:txBody>
          <a:bodyPr/>
          <a:lstStyle/>
          <a:p>
            <a:r>
              <a:rPr lang="zh-CN" altLang="en-US" sz="2800"/>
              <a:t>集成过程，解决了以下问题：</a:t>
            </a:r>
            <a:endParaRPr lang="en-US" altLang="zh-CN" sz="2800"/>
          </a:p>
          <a:p>
            <a:pPr lvl="1"/>
            <a:r>
              <a:rPr lang="zh-CN" altLang="en-US" sz="2400">
                <a:ea typeface="宋体" charset="-122"/>
              </a:rPr>
              <a:t>异名同义，项目和产品含义相同</a:t>
            </a:r>
            <a:endParaRPr lang="en-US" altLang="zh-CN" sz="2400">
              <a:ea typeface="宋体" charset="-122"/>
            </a:endParaRPr>
          </a:p>
          <a:p>
            <a:pPr lvl="1"/>
            <a:r>
              <a:rPr lang="zh-CN" altLang="en-US" sz="2400">
                <a:ea typeface="宋体" charset="-122"/>
              </a:rPr>
              <a:t>库存管理中职工与仓库的工作关系已包含在劳动人事管理的部门与职工之间的联系之中，所以可以取消</a:t>
            </a:r>
            <a:endParaRPr lang="en-US" altLang="zh-CN" sz="2400">
              <a:ea typeface="宋体" charset="-122"/>
            </a:endParaRPr>
          </a:p>
          <a:p>
            <a:pPr lvl="1"/>
            <a:r>
              <a:rPr lang="zh-CN" altLang="en-US" sz="2400">
                <a:ea typeface="宋体" charset="-122"/>
              </a:rPr>
              <a:t>职工之间领导与被领导关系可由部门与职工（经理）之间的领导关系、部门与职工之间的从属关系两者导出，所以也可以取消</a:t>
            </a:r>
          </a:p>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验证整体概念结构</a:t>
            </a:r>
          </a:p>
        </p:txBody>
      </p:sp>
      <p:sp>
        <p:nvSpPr>
          <p:cNvPr id="76802" name="内容占位符 2"/>
          <p:cNvSpPr>
            <a:spLocks noGrp="1"/>
          </p:cNvSpPr>
          <p:nvPr>
            <p:ph idx="1"/>
          </p:nvPr>
        </p:nvSpPr>
        <p:spPr/>
        <p:txBody>
          <a:bodyPr/>
          <a:lstStyle/>
          <a:p>
            <a:r>
              <a:rPr lang="zh-CN" altLang="en-US" sz="2800"/>
              <a:t>视图集成后形成一个整体的数据库概念结构，对该整体概念结构还必须进行进一步验证，确保它能够满足下列条件：</a:t>
            </a:r>
          </a:p>
          <a:p>
            <a:r>
              <a:rPr lang="zh-CN" altLang="en-US" sz="2800"/>
              <a:t>整体概念结构内部必须具有一致性，不存在互相矛盾的表达</a:t>
            </a:r>
          </a:p>
          <a:p>
            <a:r>
              <a:rPr lang="zh-CN" altLang="en-US" sz="2800"/>
              <a:t>整体概念结构能准确地反映原来的每个视图结构，包括属性、实体及实体间的联系</a:t>
            </a:r>
          </a:p>
          <a:p>
            <a:r>
              <a:rPr lang="zh-CN" altLang="en-US" sz="2800"/>
              <a:t>整体概念结构能满足需要分析阶段所确定的所有要求</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77826" name="内容占位符 2"/>
          <p:cNvSpPr>
            <a:spLocks noGrp="1"/>
          </p:cNvSpPr>
          <p:nvPr>
            <p:ph idx="1"/>
          </p:nvPr>
        </p:nvSpPr>
        <p:spPr/>
        <p:txBody>
          <a:bodyPr/>
          <a:lstStyle/>
          <a:p>
            <a:r>
              <a:rPr lang="zh-CN" altLang="en-US"/>
              <a:t>整体概念结构最终还应该提交给用户，征求用户和有关人员的意见，进行评审、修改和优化，然后把它确定下来，作为数据库的概念结构，作为进一步设计数据库的依据。</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概念结构设计小结</a:t>
            </a:r>
          </a:p>
        </p:txBody>
      </p:sp>
      <p:sp>
        <p:nvSpPr>
          <p:cNvPr id="78850" name="内容占位符 2"/>
          <p:cNvSpPr>
            <a:spLocks noGrp="1"/>
          </p:cNvSpPr>
          <p:nvPr>
            <p:ph idx="1"/>
          </p:nvPr>
        </p:nvSpPr>
        <p:spPr/>
        <p:txBody>
          <a:bodyPr/>
          <a:lstStyle/>
          <a:p>
            <a:r>
              <a:rPr lang="zh-CN" altLang="en-US"/>
              <a:t>概念结构设计的步骤</a:t>
            </a:r>
          </a:p>
          <a:p>
            <a:r>
              <a:rPr lang="zh-CN" altLang="en-US"/>
              <a:t>抽象数据并设计局部视图</a:t>
            </a:r>
          </a:p>
          <a:p>
            <a:r>
              <a:rPr lang="zh-CN" altLang="en-US"/>
              <a:t>集成局部视图，得到全局概念结构</a:t>
            </a:r>
          </a:p>
          <a:p>
            <a:r>
              <a:rPr lang="zh-CN" altLang="en-US"/>
              <a:t>验证整体概念结构</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bwMode="auto"/>
        <p:txBody>
          <a:bodyPr wrap="square" numCol="1" anchorCtr="0" compatLnSpc="1">
            <a:prstTxWarp prst="textNoShape">
              <a:avLst/>
            </a:prstTxWarp>
          </a:bodyPr>
          <a:lstStyle/>
          <a:p>
            <a:r>
              <a:rPr lang="zh-CN" altLang="en-US" sz="4400" b="0">
                <a:solidFill>
                  <a:srgbClr val="FF9905"/>
                </a:solidFill>
                <a:effectLst/>
                <a:latin typeface="宋体" charset="-122"/>
                <a:ea typeface="宋体" charset="-122"/>
              </a:rPr>
              <a:t>第七章数据库设计</a:t>
            </a:r>
          </a:p>
        </p:txBody>
      </p:sp>
      <p:sp>
        <p:nvSpPr>
          <p:cNvPr id="3" name="内容占位符 2"/>
          <p:cNvSpPr>
            <a:spLocks noGrp="1"/>
          </p:cNvSpPr>
          <p:nvPr>
            <p:ph idx="1"/>
          </p:nvPr>
        </p:nvSpPr>
        <p:spPr>
          <a:xfrm>
            <a:off x="2520950" y="1600200"/>
            <a:ext cx="6165850" cy="4525963"/>
          </a:xfrm>
        </p:spPr>
        <p:txBody>
          <a:bodyPr rtlCol="0">
            <a:normAutofit/>
          </a:bodyPr>
          <a:lstStyle/>
          <a:p>
            <a:pPr fontAlgn="auto">
              <a:spcAft>
                <a:spcPts val="0"/>
              </a:spcAft>
              <a:defRPr/>
            </a:pPr>
            <a:r>
              <a:rPr lang="en-US" altLang="zh-CN" dirty="0"/>
              <a:t>7.1 </a:t>
            </a:r>
            <a:r>
              <a:rPr lang="zh-CN" altLang="en-US" dirty="0"/>
              <a:t>数据库设计概述</a:t>
            </a:r>
          </a:p>
          <a:p>
            <a:pPr fontAlgn="auto">
              <a:spcAft>
                <a:spcPts val="0"/>
              </a:spcAft>
              <a:defRPr/>
            </a:pPr>
            <a:r>
              <a:rPr lang="en-US" altLang="zh-CN" dirty="0"/>
              <a:t>7.2 </a:t>
            </a:r>
            <a:r>
              <a:rPr lang="zh-CN" altLang="en-US" dirty="0"/>
              <a:t>需求分析</a:t>
            </a:r>
          </a:p>
          <a:p>
            <a:pPr fontAlgn="auto">
              <a:spcAft>
                <a:spcPts val="0"/>
              </a:spcAft>
              <a:defRPr/>
            </a:pPr>
            <a:r>
              <a:rPr lang="en-US" altLang="zh-CN" dirty="0"/>
              <a:t>7.3 </a:t>
            </a:r>
            <a:r>
              <a:rPr lang="zh-CN" altLang="en-US" dirty="0"/>
              <a:t>概念结构设计</a:t>
            </a:r>
          </a:p>
          <a:p>
            <a:pPr fontAlgn="auto">
              <a:spcAft>
                <a:spcPts val="0"/>
              </a:spcAft>
              <a:defRPr/>
            </a:pPr>
            <a:r>
              <a:rPr lang="en-US" altLang="zh-CN" b="1" dirty="0">
                <a:solidFill>
                  <a:srgbClr val="0070C0"/>
                </a:solidFill>
              </a:rPr>
              <a:t>7.4 </a:t>
            </a:r>
            <a:r>
              <a:rPr lang="zh-CN" altLang="en-US" b="1" dirty="0">
                <a:solidFill>
                  <a:srgbClr val="0070C0"/>
                </a:solidFill>
              </a:rPr>
              <a:t>逻辑结构设计</a:t>
            </a:r>
          </a:p>
          <a:p>
            <a:pPr fontAlgn="auto">
              <a:spcAft>
                <a:spcPts val="0"/>
              </a:spcAft>
              <a:defRPr/>
            </a:pPr>
            <a:r>
              <a:rPr lang="en-US" altLang="zh-CN" dirty="0"/>
              <a:t>7.5 </a:t>
            </a:r>
            <a:r>
              <a:rPr lang="zh-CN" altLang="en-US" dirty="0"/>
              <a:t>数据库的物理设计</a:t>
            </a:r>
          </a:p>
          <a:p>
            <a:pPr fontAlgn="auto">
              <a:spcAft>
                <a:spcPts val="0"/>
              </a:spcAft>
              <a:defRPr/>
            </a:pPr>
            <a:r>
              <a:rPr lang="en-US" altLang="zh-CN" dirty="0"/>
              <a:t>7.6 </a:t>
            </a:r>
            <a:r>
              <a:rPr lang="zh-CN" altLang="en-US" dirty="0"/>
              <a:t>数据库实施和维护</a:t>
            </a:r>
          </a:p>
          <a:p>
            <a:pPr fontAlgn="auto">
              <a:spcAft>
                <a:spcPts val="0"/>
              </a:spcAft>
              <a:defRPr/>
            </a:pPr>
            <a:r>
              <a:rPr lang="en-US" altLang="zh-CN" dirty="0"/>
              <a:t>7.7 </a:t>
            </a:r>
            <a:r>
              <a:rPr lang="zh-CN" altLang="en-US" dirty="0"/>
              <a:t>小结</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
          <p:cNvGrpSpPr>
            <a:grpSpLocks/>
          </p:cNvGrpSpPr>
          <p:nvPr/>
        </p:nvGrpSpPr>
        <p:grpSpPr bwMode="auto">
          <a:xfrm>
            <a:off x="1624013" y="1268413"/>
            <a:ext cx="6019800" cy="4495800"/>
            <a:chOff x="4658" y="7588"/>
            <a:chExt cx="3739" cy="3903"/>
          </a:xfrm>
        </p:grpSpPr>
        <p:sp>
          <p:nvSpPr>
            <p:cNvPr id="28674" name="Freeform 4"/>
            <p:cNvSpPr>
              <a:spLocks/>
            </p:cNvSpPr>
            <p:nvPr/>
          </p:nvSpPr>
          <p:spPr bwMode="auto">
            <a:xfrm>
              <a:off x="5836" y="7588"/>
              <a:ext cx="1319" cy="431"/>
            </a:xfrm>
            <a:custGeom>
              <a:avLst/>
              <a:gdLst>
                <a:gd name="T0" fmla="*/ 95 w 2106"/>
                <a:gd name="T1" fmla="*/ 54 h 774"/>
                <a:gd name="T2" fmla="*/ 217 w 2106"/>
                <a:gd name="T3" fmla="*/ 0 h 774"/>
                <a:gd name="T4" fmla="*/ 1753 w 2106"/>
                <a:gd name="T5" fmla="*/ 14 h 774"/>
                <a:gd name="T6" fmla="*/ 2106 w 2106"/>
                <a:gd name="T7" fmla="*/ 285 h 774"/>
                <a:gd name="T8" fmla="*/ 2092 w 2106"/>
                <a:gd name="T9" fmla="*/ 489 h 774"/>
                <a:gd name="T10" fmla="*/ 2051 w 2106"/>
                <a:gd name="T11" fmla="*/ 571 h 774"/>
                <a:gd name="T12" fmla="*/ 1970 w 2106"/>
                <a:gd name="T13" fmla="*/ 584 h 774"/>
                <a:gd name="T14" fmla="*/ 1861 w 2106"/>
                <a:gd name="T15" fmla="*/ 611 h 774"/>
                <a:gd name="T16" fmla="*/ 1562 w 2106"/>
                <a:gd name="T17" fmla="*/ 679 h 774"/>
                <a:gd name="T18" fmla="*/ 1182 w 2106"/>
                <a:gd name="T19" fmla="*/ 720 h 774"/>
                <a:gd name="T20" fmla="*/ 829 w 2106"/>
                <a:gd name="T21" fmla="*/ 774 h 774"/>
                <a:gd name="T22" fmla="*/ 448 w 2106"/>
                <a:gd name="T23" fmla="*/ 720 h 774"/>
                <a:gd name="T24" fmla="*/ 177 w 2106"/>
                <a:gd name="T25" fmla="*/ 625 h 774"/>
                <a:gd name="T26" fmla="*/ 82 w 2106"/>
                <a:gd name="T27" fmla="*/ 516 h 774"/>
                <a:gd name="T28" fmla="*/ 68 w 2106"/>
                <a:gd name="T29" fmla="*/ 476 h 774"/>
                <a:gd name="T30" fmla="*/ 41 w 2106"/>
                <a:gd name="T31" fmla="*/ 435 h 774"/>
                <a:gd name="T32" fmla="*/ 0 w 2106"/>
                <a:gd name="T33" fmla="*/ 299 h 774"/>
                <a:gd name="T34" fmla="*/ 14 w 2106"/>
                <a:gd name="T35" fmla="*/ 163 h 774"/>
                <a:gd name="T36" fmla="*/ 82 w 2106"/>
                <a:gd name="T37" fmla="*/ 95 h 774"/>
                <a:gd name="T38" fmla="*/ 95 w 2106"/>
                <a:gd name="T39" fmla="*/ 54 h 7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6"/>
                <a:gd name="T61" fmla="*/ 0 h 774"/>
                <a:gd name="T62" fmla="*/ 2106 w 2106"/>
                <a:gd name="T63" fmla="*/ 774 h 7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9525">
              <a:solidFill>
                <a:srgbClr val="000000"/>
              </a:solidFill>
              <a:round/>
              <a:headEnd/>
              <a:tailEnd/>
            </a:ln>
          </p:spPr>
          <p:txBody>
            <a:bodyPr/>
            <a:lstStyle/>
            <a:p>
              <a:endParaRPr lang="zh-CN" altLang="en-US"/>
            </a:p>
          </p:txBody>
        </p:sp>
        <p:sp>
          <p:nvSpPr>
            <p:cNvPr id="28675" name="Text Box 5"/>
            <p:cNvSpPr txBox="1">
              <a:spLocks noChangeArrowheads="1"/>
            </p:cNvSpPr>
            <p:nvPr/>
          </p:nvSpPr>
          <p:spPr bwMode="auto">
            <a:xfrm>
              <a:off x="6040" y="7599"/>
              <a:ext cx="893" cy="409"/>
            </a:xfrm>
            <a:prstGeom prst="rect">
              <a:avLst/>
            </a:prstGeom>
            <a:noFill/>
            <a:ln w="9525">
              <a:noFill/>
              <a:miter lim="800000"/>
              <a:headEnd/>
              <a:tailEnd/>
            </a:ln>
          </p:spPr>
          <p:txBody>
            <a:bodyPr/>
            <a:lstStyle/>
            <a:p>
              <a:pPr algn="ctr" eaLnBrk="0" hangingPunct="0">
                <a:lnSpc>
                  <a:spcPct val="80000"/>
                </a:lnSpc>
              </a:pPr>
              <a:r>
                <a:rPr lang="zh-CN" altLang="en-US" b="1"/>
                <a:t>现实世界</a:t>
              </a:r>
            </a:p>
          </p:txBody>
        </p:sp>
        <p:sp>
          <p:nvSpPr>
            <p:cNvPr id="28676" name="Text Box 6"/>
            <p:cNvSpPr txBox="1">
              <a:spLocks noChangeArrowheads="1"/>
            </p:cNvSpPr>
            <p:nvPr/>
          </p:nvSpPr>
          <p:spPr bwMode="auto">
            <a:xfrm>
              <a:off x="4778" y="8870"/>
              <a:ext cx="1215"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概念模型设计</a:t>
              </a:r>
            </a:p>
          </p:txBody>
        </p:sp>
        <p:sp>
          <p:nvSpPr>
            <p:cNvPr id="28677" name="Text Box 7"/>
            <p:cNvSpPr txBox="1">
              <a:spLocks noChangeArrowheads="1"/>
            </p:cNvSpPr>
            <p:nvPr/>
          </p:nvSpPr>
          <p:spPr bwMode="auto">
            <a:xfrm>
              <a:off x="4825" y="10573"/>
              <a:ext cx="1074"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子模式设计</a:t>
              </a:r>
            </a:p>
          </p:txBody>
        </p:sp>
        <p:sp>
          <p:nvSpPr>
            <p:cNvPr id="28678" name="Text Box 8"/>
            <p:cNvSpPr txBox="1">
              <a:spLocks noChangeArrowheads="1"/>
            </p:cNvSpPr>
            <p:nvPr/>
          </p:nvSpPr>
          <p:spPr bwMode="auto">
            <a:xfrm>
              <a:off x="4658" y="10005"/>
              <a:ext cx="1380"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物理数据库设计</a:t>
              </a:r>
            </a:p>
          </p:txBody>
        </p:sp>
        <p:sp>
          <p:nvSpPr>
            <p:cNvPr id="28679" name="Text Box 9"/>
            <p:cNvSpPr txBox="1">
              <a:spLocks noChangeArrowheads="1"/>
            </p:cNvSpPr>
            <p:nvPr/>
          </p:nvSpPr>
          <p:spPr bwMode="auto">
            <a:xfrm>
              <a:off x="4673" y="9438"/>
              <a:ext cx="1380"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逻辑数据库设计</a:t>
              </a:r>
            </a:p>
          </p:txBody>
        </p:sp>
        <p:sp>
          <p:nvSpPr>
            <p:cNvPr id="28680" name="Text Box 10"/>
            <p:cNvSpPr txBox="1">
              <a:spLocks noChangeArrowheads="1"/>
            </p:cNvSpPr>
            <p:nvPr/>
          </p:nvSpPr>
          <p:spPr bwMode="auto">
            <a:xfrm>
              <a:off x="4915" y="11140"/>
              <a:ext cx="924"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建立数据库</a:t>
              </a:r>
            </a:p>
          </p:txBody>
        </p:sp>
        <p:sp>
          <p:nvSpPr>
            <p:cNvPr id="28681" name="Text Box 11"/>
            <p:cNvSpPr txBox="1">
              <a:spLocks noChangeArrowheads="1"/>
            </p:cNvSpPr>
            <p:nvPr/>
          </p:nvSpPr>
          <p:spPr bwMode="auto">
            <a:xfrm>
              <a:off x="4915" y="8303"/>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数据分析</a:t>
              </a:r>
            </a:p>
          </p:txBody>
        </p:sp>
        <p:sp>
          <p:nvSpPr>
            <p:cNvPr id="28682" name="Text Box 12"/>
            <p:cNvSpPr txBox="1">
              <a:spLocks noChangeArrowheads="1"/>
            </p:cNvSpPr>
            <p:nvPr/>
          </p:nvSpPr>
          <p:spPr bwMode="auto">
            <a:xfrm>
              <a:off x="6938" y="8303"/>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功能分析</a:t>
              </a:r>
            </a:p>
          </p:txBody>
        </p:sp>
        <p:sp>
          <p:nvSpPr>
            <p:cNvPr id="28683" name="Text Box 13"/>
            <p:cNvSpPr txBox="1">
              <a:spLocks noChangeArrowheads="1"/>
            </p:cNvSpPr>
            <p:nvPr/>
          </p:nvSpPr>
          <p:spPr bwMode="auto">
            <a:xfrm>
              <a:off x="6397" y="8870"/>
              <a:ext cx="923"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功能模型</a:t>
              </a:r>
            </a:p>
          </p:txBody>
        </p:sp>
        <p:sp>
          <p:nvSpPr>
            <p:cNvPr id="28684" name="Text Box 14"/>
            <p:cNvSpPr txBox="1">
              <a:spLocks noChangeArrowheads="1"/>
            </p:cNvSpPr>
            <p:nvPr/>
          </p:nvSpPr>
          <p:spPr bwMode="auto">
            <a:xfrm>
              <a:off x="7473" y="8870"/>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功能说明</a:t>
              </a:r>
            </a:p>
          </p:txBody>
        </p:sp>
        <p:sp>
          <p:nvSpPr>
            <p:cNvPr id="28685" name="Text Box 15"/>
            <p:cNvSpPr txBox="1">
              <a:spLocks noChangeArrowheads="1"/>
            </p:cNvSpPr>
            <p:nvPr/>
          </p:nvSpPr>
          <p:spPr bwMode="auto">
            <a:xfrm>
              <a:off x="6938" y="9438"/>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事务设计</a:t>
              </a:r>
            </a:p>
          </p:txBody>
        </p:sp>
        <p:sp>
          <p:nvSpPr>
            <p:cNvPr id="28686" name="Text Box 16"/>
            <p:cNvSpPr txBox="1">
              <a:spLocks noChangeArrowheads="1"/>
            </p:cNvSpPr>
            <p:nvPr/>
          </p:nvSpPr>
          <p:spPr bwMode="auto">
            <a:xfrm>
              <a:off x="6938" y="10005"/>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程序说明</a:t>
              </a:r>
            </a:p>
          </p:txBody>
        </p:sp>
        <p:sp>
          <p:nvSpPr>
            <p:cNvPr id="28687" name="Text Box 17"/>
            <p:cNvSpPr txBox="1">
              <a:spLocks noChangeArrowheads="1"/>
            </p:cNvSpPr>
            <p:nvPr/>
          </p:nvSpPr>
          <p:spPr bwMode="auto">
            <a:xfrm>
              <a:off x="6801" y="10573"/>
              <a:ext cx="1215"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应用程序设计</a:t>
              </a:r>
            </a:p>
          </p:txBody>
        </p:sp>
        <p:sp>
          <p:nvSpPr>
            <p:cNvPr id="28688" name="Text Box 18"/>
            <p:cNvSpPr txBox="1">
              <a:spLocks noChangeArrowheads="1"/>
            </p:cNvSpPr>
            <p:nvPr/>
          </p:nvSpPr>
          <p:spPr bwMode="auto">
            <a:xfrm>
              <a:off x="6796" y="11140"/>
              <a:ext cx="1216" cy="351"/>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程序编码调试</a:t>
              </a:r>
            </a:p>
          </p:txBody>
        </p:sp>
        <p:sp>
          <p:nvSpPr>
            <p:cNvPr id="28689" name="Line 19"/>
            <p:cNvSpPr>
              <a:spLocks noChangeShapeType="1"/>
            </p:cNvSpPr>
            <p:nvPr/>
          </p:nvSpPr>
          <p:spPr bwMode="auto">
            <a:xfrm flipH="1">
              <a:off x="5319" y="8036"/>
              <a:ext cx="1022" cy="267"/>
            </a:xfrm>
            <a:prstGeom prst="line">
              <a:avLst/>
            </a:prstGeom>
            <a:noFill/>
            <a:ln w="6350">
              <a:solidFill>
                <a:srgbClr val="000000"/>
              </a:solidFill>
              <a:round/>
              <a:headEnd/>
              <a:tailEnd type="stealth" w="sm" len="sm"/>
            </a:ln>
          </p:spPr>
          <p:txBody>
            <a:bodyPr/>
            <a:lstStyle/>
            <a:p>
              <a:endParaRPr lang="zh-CN" altLang="en-US"/>
            </a:p>
          </p:txBody>
        </p:sp>
        <p:sp>
          <p:nvSpPr>
            <p:cNvPr id="28690" name="Line 20"/>
            <p:cNvSpPr>
              <a:spLocks noChangeShapeType="1"/>
            </p:cNvSpPr>
            <p:nvPr/>
          </p:nvSpPr>
          <p:spPr bwMode="auto">
            <a:xfrm>
              <a:off x="5392" y="8637"/>
              <a:ext cx="0" cy="231"/>
            </a:xfrm>
            <a:prstGeom prst="line">
              <a:avLst/>
            </a:prstGeom>
            <a:noFill/>
            <a:ln w="6350">
              <a:solidFill>
                <a:srgbClr val="000000"/>
              </a:solidFill>
              <a:round/>
              <a:headEnd/>
              <a:tailEnd type="stealth" w="sm" len="sm"/>
            </a:ln>
          </p:spPr>
          <p:txBody>
            <a:bodyPr/>
            <a:lstStyle/>
            <a:p>
              <a:endParaRPr lang="zh-CN" altLang="en-US"/>
            </a:p>
          </p:txBody>
        </p:sp>
        <p:sp>
          <p:nvSpPr>
            <p:cNvPr id="28691" name="Line 21"/>
            <p:cNvSpPr>
              <a:spLocks noChangeShapeType="1"/>
            </p:cNvSpPr>
            <p:nvPr/>
          </p:nvSpPr>
          <p:spPr bwMode="auto">
            <a:xfrm flipH="1">
              <a:off x="5366" y="9214"/>
              <a:ext cx="0" cy="221"/>
            </a:xfrm>
            <a:prstGeom prst="line">
              <a:avLst/>
            </a:prstGeom>
            <a:noFill/>
            <a:ln w="6350">
              <a:solidFill>
                <a:srgbClr val="000000"/>
              </a:solidFill>
              <a:round/>
              <a:headEnd/>
              <a:tailEnd type="stealth" w="sm" len="sm"/>
            </a:ln>
          </p:spPr>
          <p:txBody>
            <a:bodyPr/>
            <a:lstStyle/>
            <a:p>
              <a:endParaRPr lang="zh-CN" altLang="en-US"/>
            </a:p>
          </p:txBody>
        </p:sp>
        <p:sp>
          <p:nvSpPr>
            <p:cNvPr id="28692" name="Line 22"/>
            <p:cNvSpPr>
              <a:spLocks noChangeShapeType="1"/>
            </p:cNvSpPr>
            <p:nvPr/>
          </p:nvSpPr>
          <p:spPr bwMode="auto">
            <a:xfrm>
              <a:off x="5358" y="9786"/>
              <a:ext cx="0" cy="216"/>
            </a:xfrm>
            <a:prstGeom prst="line">
              <a:avLst/>
            </a:prstGeom>
            <a:noFill/>
            <a:ln w="6350">
              <a:solidFill>
                <a:srgbClr val="000000"/>
              </a:solidFill>
              <a:round/>
              <a:headEnd/>
              <a:tailEnd type="stealth" w="sm" len="sm"/>
            </a:ln>
          </p:spPr>
          <p:txBody>
            <a:bodyPr/>
            <a:lstStyle/>
            <a:p>
              <a:endParaRPr lang="zh-CN" altLang="en-US"/>
            </a:p>
          </p:txBody>
        </p:sp>
        <p:sp>
          <p:nvSpPr>
            <p:cNvPr id="28693" name="Line 23"/>
            <p:cNvSpPr>
              <a:spLocks noChangeShapeType="1"/>
            </p:cNvSpPr>
            <p:nvPr/>
          </p:nvSpPr>
          <p:spPr bwMode="auto">
            <a:xfrm>
              <a:off x="5358" y="10354"/>
              <a:ext cx="0" cy="216"/>
            </a:xfrm>
            <a:prstGeom prst="line">
              <a:avLst/>
            </a:prstGeom>
            <a:noFill/>
            <a:ln w="6350">
              <a:solidFill>
                <a:srgbClr val="000000"/>
              </a:solidFill>
              <a:round/>
              <a:headEnd/>
              <a:tailEnd type="stealth" w="sm" len="sm"/>
            </a:ln>
          </p:spPr>
          <p:txBody>
            <a:bodyPr/>
            <a:lstStyle/>
            <a:p>
              <a:endParaRPr lang="zh-CN" altLang="en-US"/>
            </a:p>
          </p:txBody>
        </p:sp>
        <p:sp>
          <p:nvSpPr>
            <p:cNvPr id="28694" name="Line 24"/>
            <p:cNvSpPr>
              <a:spLocks noChangeShapeType="1"/>
            </p:cNvSpPr>
            <p:nvPr/>
          </p:nvSpPr>
          <p:spPr bwMode="auto">
            <a:xfrm>
              <a:off x="5366" y="10921"/>
              <a:ext cx="0" cy="231"/>
            </a:xfrm>
            <a:prstGeom prst="line">
              <a:avLst/>
            </a:prstGeom>
            <a:noFill/>
            <a:ln w="6350">
              <a:solidFill>
                <a:srgbClr val="000000"/>
              </a:solidFill>
              <a:round/>
              <a:headEnd/>
              <a:tailEnd type="stealth" w="sm" len="sm"/>
            </a:ln>
          </p:spPr>
          <p:txBody>
            <a:bodyPr/>
            <a:lstStyle/>
            <a:p>
              <a:endParaRPr lang="zh-CN" altLang="en-US"/>
            </a:p>
          </p:txBody>
        </p:sp>
        <p:sp>
          <p:nvSpPr>
            <p:cNvPr id="28695" name="Line 25"/>
            <p:cNvSpPr>
              <a:spLocks noChangeShapeType="1"/>
            </p:cNvSpPr>
            <p:nvPr/>
          </p:nvSpPr>
          <p:spPr bwMode="auto">
            <a:xfrm>
              <a:off x="6785" y="7988"/>
              <a:ext cx="608" cy="325"/>
            </a:xfrm>
            <a:prstGeom prst="line">
              <a:avLst/>
            </a:prstGeom>
            <a:noFill/>
            <a:ln w="6350">
              <a:solidFill>
                <a:srgbClr val="000000"/>
              </a:solidFill>
              <a:round/>
              <a:headEnd/>
              <a:tailEnd type="stealth" w="sm" len="sm"/>
            </a:ln>
          </p:spPr>
          <p:txBody>
            <a:bodyPr/>
            <a:lstStyle/>
            <a:p>
              <a:endParaRPr lang="zh-CN" altLang="en-US"/>
            </a:p>
          </p:txBody>
        </p:sp>
        <p:sp>
          <p:nvSpPr>
            <p:cNvPr id="28696" name="Line 26"/>
            <p:cNvSpPr>
              <a:spLocks noChangeShapeType="1"/>
            </p:cNvSpPr>
            <p:nvPr/>
          </p:nvSpPr>
          <p:spPr bwMode="auto">
            <a:xfrm flipH="1">
              <a:off x="6893" y="8652"/>
              <a:ext cx="376" cy="216"/>
            </a:xfrm>
            <a:prstGeom prst="line">
              <a:avLst/>
            </a:prstGeom>
            <a:noFill/>
            <a:ln w="6350">
              <a:solidFill>
                <a:srgbClr val="000000"/>
              </a:solidFill>
              <a:round/>
              <a:headEnd/>
              <a:tailEnd type="stealth" w="sm" len="sm"/>
            </a:ln>
          </p:spPr>
          <p:txBody>
            <a:bodyPr/>
            <a:lstStyle/>
            <a:p>
              <a:endParaRPr lang="zh-CN" altLang="en-US"/>
            </a:p>
          </p:txBody>
        </p:sp>
        <p:sp>
          <p:nvSpPr>
            <p:cNvPr id="28697" name="Line 27"/>
            <p:cNvSpPr>
              <a:spLocks noChangeShapeType="1"/>
            </p:cNvSpPr>
            <p:nvPr/>
          </p:nvSpPr>
          <p:spPr bwMode="auto">
            <a:xfrm>
              <a:off x="7524" y="8662"/>
              <a:ext cx="459" cy="206"/>
            </a:xfrm>
            <a:prstGeom prst="line">
              <a:avLst/>
            </a:prstGeom>
            <a:noFill/>
            <a:ln w="6350">
              <a:solidFill>
                <a:srgbClr val="000000"/>
              </a:solidFill>
              <a:round/>
              <a:headEnd/>
              <a:tailEnd type="stealth" w="sm" len="sm"/>
            </a:ln>
          </p:spPr>
          <p:txBody>
            <a:bodyPr/>
            <a:lstStyle/>
            <a:p>
              <a:endParaRPr lang="zh-CN" altLang="en-US"/>
            </a:p>
          </p:txBody>
        </p:sp>
        <p:sp>
          <p:nvSpPr>
            <p:cNvPr id="28698" name="Line 28"/>
            <p:cNvSpPr>
              <a:spLocks noChangeShapeType="1"/>
            </p:cNvSpPr>
            <p:nvPr/>
          </p:nvSpPr>
          <p:spPr bwMode="auto">
            <a:xfrm>
              <a:off x="6893" y="9204"/>
              <a:ext cx="434" cy="221"/>
            </a:xfrm>
            <a:prstGeom prst="line">
              <a:avLst/>
            </a:prstGeom>
            <a:noFill/>
            <a:ln w="6350">
              <a:solidFill>
                <a:srgbClr val="000000"/>
              </a:solidFill>
              <a:round/>
              <a:headEnd/>
              <a:tailEnd type="stealth" w="sm" len="sm"/>
            </a:ln>
          </p:spPr>
          <p:txBody>
            <a:bodyPr/>
            <a:lstStyle/>
            <a:p>
              <a:endParaRPr lang="zh-CN" altLang="en-US"/>
            </a:p>
          </p:txBody>
        </p:sp>
        <p:sp>
          <p:nvSpPr>
            <p:cNvPr id="28699" name="Line 29"/>
            <p:cNvSpPr>
              <a:spLocks noChangeShapeType="1"/>
            </p:cNvSpPr>
            <p:nvPr/>
          </p:nvSpPr>
          <p:spPr bwMode="auto">
            <a:xfrm flipH="1">
              <a:off x="7500" y="9204"/>
              <a:ext cx="476" cy="246"/>
            </a:xfrm>
            <a:prstGeom prst="line">
              <a:avLst/>
            </a:prstGeom>
            <a:noFill/>
            <a:ln w="6350">
              <a:solidFill>
                <a:srgbClr val="000000"/>
              </a:solidFill>
              <a:round/>
              <a:headEnd/>
              <a:tailEnd type="stealth" w="sm" len="sm"/>
            </a:ln>
          </p:spPr>
          <p:txBody>
            <a:bodyPr/>
            <a:lstStyle/>
            <a:p>
              <a:endParaRPr lang="zh-CN" altLang="en-US"/>
            </a:p>
          </p:txBody>
        </p:sp>
        <p:sp>
          <p:nvSpPr>
            <p:cNvPr id="28700" name="Line 30"/>
            <p:cNvSpPr>
              <a:spLocks noChangeShapeType="1"/>
            </p:cNvSpPr>
            <p:nvPr/>
          </p:nvSpPr>
          <p:spPr bwMode="auto">
            <a:xfrm>
              <a:off x="7406" y="9771"/>
              <a:ext cx="0" cy="231"/>
            </a:xfrm>
            <a:prstGeom prst="line">
              <a:avLst/>
            </a:prstGeom>
            <a:noFill/>
            <a:ln w="6350">
              <a:solidFill>
                <a:srgbClr val="000000"/>
              </a:solidFill>
              <a:round/>
              <a:headEnd/>
              <a:tailEnd type="stealth" w="sm" len="sm"/>
            </a:ln>
          </p:spPr>
          <p:txBody>
            <a:bodyPr/>
            <a:lstStyle/>
            <a:p>
              <a:endParaRPr lang="zh-CN" altLang="en-US"/>
            </a:p>
          </p:txBody>
        </p:sp>
        <p:sp>
          <p:nvSpPr>
            <p:cNvPr id="28701" name="Line 31"/>
            <p:cNvSpPr>
              <a:spLocks noChangeShapeType="1"/>
            </p:cNvSpPr>
            <p:nvPr/>
          </p:nvSpPr>
          <p:spPr bwMode="auto">
            <a:xfrm>
              <a:off x="7408" y="10339"/>
              <a:ext cx="0" cy="231"/>
            </a:xfrm>
            <a:prstGeom prst="line">
              <a:avLst/>
            </a:prstGeom>
            <a:noFill/>
            <a:ln w="6350">
              <a:solidFill>
                <a:srgbClr val="000000"/>
              </a:solidFill>
              <a:round/>
              <a:headEnd/>
              <a:tailEnd type="stealth" w="sm" len="sm"/>
            </a:ln>
          </p:spPr>
          <p:txBody>
            <a:bodyPr/>
            <a:lstStyle/>
            <a:p>
              <a:endParaRPr lang="zh-CN" altLang="en-US"/>
            </a:p>
          </p:txBody>
        </p:sp>
        <p:sp>
          <p:nvSpPr>
            <p:cNvPr id="28702" name="Line 32"/>
            <p:cNvSpPr>
              <a:spLocks noChangeShapeType="1"/>
            </p:cNvSpPr>
            <p:nvPr/>
          </p:nvSpPr>
          <p:spPr bwMode="auto">
            <a:xfrm>
              <a:off x="7417" y="10921"/>
              <a:ext cx="0" cy="231"/>
            </a:xfrm>
            <a:prstGeom prst="line">
              <a:avLst/>
            </a:prstGeom>
            <a:noFill/>
            <a:ln w="9525">
              <a:solidFill>
                <a:srgbClr val="000000"/>
              </a:solidFill>
              <a:round/>
              <a:headEnd/>
              <a:tailEnd type="stealth" w="sm" len="sm"/>
            </a:ln>
          </p:spPr>
          <p:txBody>
            <a:bodyPr/>
            <a:lstStyle/>
            <a:p>
              <a:endParaRPr lang="zh-CN" altLang="en-US"/>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a:latin typeface="+mj-ea"/>
              </a:rPr>
              <a:t>7.4 </a:t>
            </a:r>
            <a:r>
              <a:rPr lang="zh-CN" altLang="en-US" dirty="0">
                <a:latin typeface="+mj-ea"/>
              </a:rPr>
              <a:t>逻辑结构设计</a:t>
            </a:r>
          </a:p>
        </p:txBody>
      </p:sp>
      <p:sp>
        <p:nvSpPr>
          <p:cNvPr id="80898" name="内容占位符 2"/>
          <p:cNvSpPr>
            <a:spLocks noGrp="1"/>
          </p:cNvSpPr>
          <p:nvPr>
            <p:ph idx="1"/>
          </p:nvPr>
        </p:nvSpPr>
        <p:spPr/>
        <p:txBody>
          <a:bodyPr/>
          <a:lstStyle/>
          <a:p>
            <a:r>
              <a:rPr lang="zh-CN" altLang="en-US" sz="2800"/>
              <a:t>逻辑结构设计的任务</a:t>
            </a:r>
          </a:p>
          <a:p>
            <a:pPr lvl="1"/>
            <a:r>
              <a:rPr lang="zh-CN" altLang="en-US" sz="2400">
                <a:ea typeface="宋体" charset="-122"/>
              </a:rPr>
              <a:t>把概念结构设计阶段设计好的基本</a:t>
            </a:r>
            <a:r>
              <a:rPr lang="en-US" altLang="zh-CN" sz="2400">
                <a:ea typeface="宋体" charset="-122"/>
              </a:rPr>
              <a:t>E-R</a:t>
            </a:r>
            <a:r>
              <a:rPr lang="zh-CN" altLang="en-US" sz="2400">
                <a:ea typeface="宋体" charset="-122"/>
              </a:rPr>
              <a:t>图转换为与选用</a:t>
            </a:r>
            <a:r>
              <a:rPr lang="en-US" altLang="zh-CN" sz="2400">
                <a:ea typeface="宋体" charset="-122"/>
              </a:rPr>
              <a:t>DBMS</a:t>
            </a:r>
            <a:r>
              <a:rPr lang="zh-CN" altLang="en-US" sz="2400">
                <a:ea typeface="宋体" charset="-122"/>
              </a:rPr>
              <a:t>产品所支持的数据模型相符合的逻辑结构</a:t>
            </a:r>
            <a:endParaRPr lang="zh-CN" altLang="en-US">
              <a:ea typeface="宋体" charset="-122"/>
            </a:endParaRPr>
          </a:p>
          <a:p>
            <a:r>
              <a:rPr lang="zh-CN" altLang="en-US" sz="2800"/>
              <a:t>逻辑结构设计的步骤</a:t>
            </a:r>
          </a:p>
          <a:p>
            <a:pPr lvl="1"/>
            <a:r>
              <a:rPr lang="zh-CN" altLang="en-US" sz="2400">
                <a:ea typeface="宋体" charset="-122"/>
              </a:rPr>
              <a:t>将概念结构转化为一般的关系、网状、层次模型</a:t>
            </a:r>
          </a:p>
          <a:p>
            <a:pPr lvl="1"/>
            <a:r>
              <a:rPr lang="zh-CN" altLang="en-US" sz="2400">
                <a:ea typeface="宋体" charset="-122"/>
              </a:rPr>
              <a:t>将转换来的关系、网状、层次模型向特定</a:t>
            </a:r>
            <a:r>
              <a:rPr lang="en-US" altLang="zh-CN" sz="2400">
                <a:ea typeface="宋体" charset="-122"/>
              </a:rPr>
              <a:t>DBMS</a:t>
            </a:r>
            <a:r>
              <a:rPr lang="zh-CN" altLang="en-US" sz="2400">
                <a:ea typeface="宋体" charset="-122"/>
              </a:rPr>
              <a:t>支持下的数据模型转换</a:t>
            </a:r>
          </a:p>
          <a:p>
            <a:pPr lvl="1"/>
            <a:r>
              <a:rPr lang="zh-CN" altLang="en-US" sz="2400">
                <a:ea typeface="宋体" charset="-122"/>
              </a:rPr>
              <a:t>对数据模型进行优化</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Group 4"/>
          <p:cNvGrpSpPr>
            <a:grpSpLocks/>
          </p:cNvGrpSpPr>
          <p:nvPr/>
        </p:nvGrpSpPr>
        <p:grpSpPr bwMode="auto">
          <a:xfrm>
            <a:off x="752475" y="1136650"/>
            <a:ext cx="7696200" cy="4876800"/>
            <a:chOff x="624" y="1008"/>
            <a:chExt cx="4848" cy="3072"/>
          </a:xfrm>
        </p:grpSpPr>
        <p:grpSp>
          <p:nvGrpSpPr>
            <p:cNvPr id="81922" name="Group 5"/>
            <p:cNvGrpSpPr>
              <a:grpSpLocks/>
            </p:cNvGrpSpPr>
            <p:nvPr/>
          </p:nvGrpSpPr>
          <p:grpSpPr bwMode="auto">
            <a:xfrm>
              <a:off x="624" y="1008"/>
              <a:ext cx="4848" cy="3072"/>
              <a:chOff x="624" y="1008"/>
              <a:chExt cx="4848" cy="3072"/>
            </a:xfrm>
          </p:grpSpPr>
          <p:sp>
            <p:nvSpPr>
              <p:cNvPr id="81925" name="Rectangle 6"/>
              <p:cNvSpPr>
                <a:spLocks noChangeArrowheads="1"/>
              </p:cNvSpPr>
              <p:nvPr/>
            </p:nvSpPr>
            <p:spPr bwMode="auto">
              <a:xfrm>
                <a:off x="1432" y="1008"/>
                <a:ext cx="3142" cy="1638"/>
              </a:xfrm>
              <a:prstGeom prst="rect">
                <a:avLst/>
              </a:prstGeom>
              <a:solidFill>
                <a:schemeClr val="bg1"/>
              </a:solidFill>
              <a:ln w="9525">
                <a:solidFill>
                  <a:srgbClr val="000000"/>
                </a:solidFill>
                <a:miter lim="800000"/>
                <a:headEnd/>
                <a:tailEnd/>
              </a:ln>
            </p:spPr>
            <p:txBody>
              <a:bodyPr/>
              <a:lstStyle/>
              <a:p>
                <a:pPr algn="just"/>
                <a:r>
                  <a:rPr lang="zh-CN" altLang="en-US" b="1"/>
                  <a:t>逻辑结构设计</a:t>
                </a:r>
                <a:endParaRPr lang="zh-CN" altLang="en-US" sz="1000" b="1"/>
              </a:p>
            </p:txBody>
          </p:sp>
          <p:sp>
            <p:nvSpPr>
              <p:cNvPr id="81926" name="Line 7"/>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81927" name="Oval 8"/>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lang="zh-CN" altLang="en-US" b="1"/>
                  <a:t>转化为一般数据模型</a:t>
                </a:r>
                <a:endParaRPr lang="zh-CN" altLang="en-US" sz="1000" b="1"/>
              </a:p>
            </p:txBody>
          </p:sp>
          <p:sp>
            <p:nvSpPr>
              <p:cNvPr id="81928" name="Line 9"/>
              <p:cNvSpPr>
                <a:spLocks noChangeShapeType="1"/>
              </p:cNvSpPr>
              <p:nvPr/>
            </p:nvSpPr>
            <p:spPr bwMode="auto">
              <a:xfrm>
                <a:off x="2414" y="1827"/>
                <a:ext cx="191" cy="1"/>
              </a:xfrm>
              <a:prstGeom prst="line">
                <a:avLst/>
              </a:prstGeom>
              <a:noFill/>
              <a:ln w="9525">
                <a:solidFill>
                  <a:srgbClr val="000000"/>
                </a:solidFill>
                <a:round/>
                <a:headEnd/>
                <a:tailEnd type="triangle" w="med" len="med"/>
              </a:ln>
            </p:spPr>
            <p:txBody>
              <a:bodyPr/>
              <a:lstStyle/>
              <a:p>
                <a:endParaRPr lang="zh-CN" altLang="en-US"/>
              </a:p>
            </p:txBody>
          </p:sp>
          <p:sp>
            <p:nvSpPr>
              <p:cNvPr id="81929" name="Oval 10"/>
              <p:cNvSpPr>
                <a:spLocks noChangeArrowheads="1"/>
              </p:cNvSpPr>
              <p:nvPr/>
            </p:nvSpPr>
            <p:spPr bwMode="auto">
              <a:xfrm>
                <a:off x="2575" y="1418"/>
                <a:ext cx="857" cy="921"/>
              </a:xfrm>
              <a:prstGeom prst="ellipse">
                <a:avLst/>
              </a:prstGeom>
              <a:solidFill>
                <a:schemeClr val="bg1"/>
              </a:solidFill>
              <a:ln w="9525">
                <a:solidFill>
                  <a:srgbClr val="000000"/>
                </a:solidFill>
                <a:round/>
                <a:headEnd/>
                <a:tailEnd/>
              </a:ln>
            </p:spPr>
            <p:txBody>
              <a:bodyPr lIns="0" tIns="0" rIns="0" bIns="0"/>
              <a:lstStyle/>
              <a:p>
                <a:pPr algn="ctr"/>
                <a:r>
                  <a:rPr lang="zh-CN" altLang="en-US" b="1"/>
                  <a:t>转化为特定</a:t>
                </a:r>
                <a:r>
                  <a:rPr lang="en-US" altLang="zh-CN" b="1"/>
                  <a:t>DBMS</a:t>
                </a:r>
                <a:r>
                  <a:rPr lang="zh-CN" altLang="en-US" b="1"/>
                  <a:t>支持下的据模型</a:t>
                </a:r>
                <a:endParaRPr lang="zh-CN" altLang="en-US"/>
              </a:p>
            </p:txBody>
          </p:sp>
          <p:sp>
            <p:nvSpPr>
              <p:cNvPr id="81930" name="Line 11"/>
              <p:cNvSpPr>
                <a:spLocks noChangeShapeType="1"/>
              </p:cNvSpPr>
              <p:nvPr/>
            </p:nvSpPr>
            <p:spPr bwMode="auto">
              <a:xfrm>
                <a:off x="3402" y="1827"/>
                <a:ext cx="190" cy="1"/>
              </a:xfrm>
              <a:prstGeom prst="line">
                <a:avLst/>
              </a:prstGeom>
              <a:noFill/>
              <a:ln w="9525">
                <a:solidFill>
                  <a:srgbClr val="000000"/>
                </a:solidFill>
                <a:round/>
                <a:headEnd/>
                <a:tailEnd type="triangle" w="med" len="med"/>
              </a:ln>
            </p:spPr>
            <p:txBody>
              <a:bodyPr/>
              <a:lstStyle/>
              <a:p>
                <a:endParaRPr lang="zh-CN" altLang="en-US"/>
              </a:p>
            </p:txBody>
          </p:sp>
          <p:sp>
            <p:nvSpPr>
              <p:cNvPr id="81931" name="Oval 12"/>
              <p:cNvSpPr>
                <a:spLocks noChangeArrowheads="1"/>
              </p:cNvSpPr>
              <p:nvPr/>
            </p:nvSpPr>
            <p:spPr bwMode="auto">
              <a:xfrm>
                <a:off x="3565" y="1418"/>
                <a:ext cx="761" cy="921"/>
              </a:xfrm>
              <a:prstGeom prst="ellipse">
                <a:avLst/>
              </a:prstGeom>
              <a:solidFill>
                <a:schemeClr val="bg1"/>
              </a:solidFill>
              <a:ln w="9525">
                <a:solidFill>
                  <a:srgbClr val="000000"/>
                </a:solidFill>
                <a:round/>
                <a:headEnd/>
                <a:tailEnd/>
              </a:ln>
            </p:spPr>
            <p:txBody>
              <a:bodyPr lIns="0" tIns="0" rIns="0" bIns="0"/>
              <a:lstStyle/>
              <a:p>
                <a:pPr algn="just"/>
                <a:endParaRPr lang="en-US" altLang="zh-CN" sz="1000"/>
              </a:p>
              <a:p>
                <a:pPr algn="ctr"/>
                <a:r>
                  <a:rPr lang="en-US" altLang="zh-CN" sz="1000"/>
                  <a:t> </a:t>
                </a:r>
                <a:r>
                  <a:rPr lang="zh-CN" altLang="en-US" b="1"/>
                  <a:t>优化模型</a:t>
                </a:r>
                <a:endParaRPr lang="zh-CN" altLang="en-US" sz="1000"/>
              </a:p>
            </p:txBody>
          </p:sp>
          <p:sp>
            <p:nvSpPr>
              <p:cNvPr id="81932" name="Line 13"/>
              <p:cNvSpPr>
                <a:spLocks noChangeShapeType="1"/>
              </p:cNvSpPr>
              <p:nvPr/>
            </p:nvSpPr>
            <p:spPr bwMode="auto">
              <a:xfrm>
                <a:off x="4305" y="1827"/>
                <a:ext cx="539" cy="0"/>
              </a:xfrm>
              <a:prstGeom prst="line">
                <a:avLst/>
              </a:prstGeom>
              <a:noFill/>
              <a:ln w="9525">
                <a:solidFill>
                  <a:srgbClr val="000000"/>
                </a:solidFill>
                <a:round/>
                <a:headEnd/>
                <a:tailEnd type="triangle" w="med" len="med"/>
              </a:ln>
            </p:spPr>
            <p:txBody>
              <a:bodyPr/>
              <a:lstStyle/>
              <a:p>
                <a:endParaRPr lang="zh-CN" altLang="en-US"/>
              </a:p>
            </p:txBody>
          </p:sp>
          <p:sp>
            <p:nvSpPr>
              <p:cNvPr id="81933" name="Line 14"/>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81934" name="Line 15"/>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81935" name="Text Box 16"/>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lang="zh-CN" altLang="en-US" sz="2000" b="1"/>
                  <a:t>概念结</a:t>
                </a:r>
              </a:p>
              <a:p>
                <a:pPr algn="just"/>
                <a:r>
                  <a:rPr lang="zh-CN" altLang="en-US" sz="2000" b="1"/>
                  <a:t>构设计</a:t>
                </a:r>
                <a:endParaRPr lang="zh-CN" altLang="en-US" sz="1000" b="1"/>
              </a:p>
            </p:txBody>
          </p:sp>
          <p:sp>
            <p:nvSpPr>
              <p:cNvPr id="81936" name="Text Box 17"/>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lang="zh-CN" altLang="en-US" sz="2000" b="1"/>
                  <a:t>数据库</a:t>
                </a:r>
              </a:p>
              <a:p>
                <a:pPr algn="just"/>
                <a:r>
                  <a:rPr lang="zh-CN" altLang="en-US" sz="2000" b="1"/>
                  <a:t>物理设计</a:t>
                </a:r>
                <a:endParaRPr lang="zh-CN" altLang="en-US" sz="1600" b="1"/>
              </a:p>
            </p:txBody>
          </p:sp>
          <p:sp>
            <p:nvSpPr>
              <p:cNvPr id="81937" name="AutoShape 18"/>
              <p:cNvSpPr>
                <a:spLocks noChangeArrowheads="1"/>
              </p:cNvSpPr>
              <p:nvPr/>
            </p:nvSpPr>
            <p:spPr bwMode="auto">
              <a:xfrm>
                <a:off x="893" y="2954"/>
                <a:ext cx="629" cy="614"/>
              </a:xfrm>
              <a:prstGeom prst="flowChartDocument">
                <a:avLst/>
              </a:prstGeom>
              <a:solidFill>
                <a:schemeClr val="bg1"/>
              </a:solidFill>
              <a:ln w="9525">
                <a:solidFill>
                  <a:srgbClr val="000000"/>
                </a:solidFill>
                <a:miter lim="800000"/>
                <a:headEnd/>
                <a:tailEnd/>
              </a:ln>
            </p:spPr>
            <p:txBody>
              <a:bodyPr lIns="0" tIns="0" rIns="0" bIns="0"/>
              <a:lstStyle/>
              <a:p>
                <a:pPr algn="just"/>
                <a:endParaRPr lang="en-US" altLang="zh-CN" sz="1000"/>
              </a:p>
              <a:p>
                <a:pPr algn="ctr"/>
                <a:r>
                  <a:rPr lang="zh-CN" altLang="en-US" sz="1600" b="1"/>
                  <a:t>基本</a:t>
                </a:r>
                <a:r>
                  <a:rPr lang="en-US" altLang="zh-CN" sz="1600" b="1"/>
                  <a:t>E-R</a:t>
                </a:r>
                <a:r>
                  <a:rPr lang="zh-CN" altLang="en-US" sz="1600" b="1"/>
                  <a:t>图</a:t>
                </a:r>
                <a:endParaRPr lang="zh-CN" altLang="en-US" sz="1000" b="1"/>
              </a:p>
            </p:txBody>
          </p:sp>
          <p:sp>
            <p:nvSpPr>
              <p:cNvPr id="81938" name="AutoShape 19"/>
              <p:cNvSpPr>
                <a:spLocks noChangeArrowheads="1"/>
              </p:cNvSpPr>
              <p:nvPr/>
            </p:nvSpPr>
            <p:spPr bwMode="auto">
              <a:xfrm>
                <a:off x="1612" y="2954"/>
                <a:ext cx="809" cy="81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转换规则</a:t>
                </a:r>
                <a:endParaRPr lang="zh-CN" altLang="en-US" sz="1000" b="1"/>
              </a:p>
            </p:txBody>
          </p:sp>
          <p:sp>
            <p:nvSpPr>
              <p:cNvPr id="81939" name="Line 20"/>
              <p:cNvSpPr>
                <a:spLocks noChangeShapeType="1"/>
              </p:cNvSpPr>
              <p:nvPr/>
            </p:nvSpPr>
            <p:spPr bwMode="auto">
              <a:xfrm flipV="1">
                <a:off x="2060"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0" name="AutoShape 21"/>
              <p:cNvSpPr>
                <a:spLocks noChangeArrowheads="1"/>
              </p:cNvSpPr>
              <p:nvPr/>
            </p:nvSpPr>
            <p:spPr bwMode="auto">
              <a:xfrm>
                <a:off x="2509" y="2851"/>
                <a:ext cx="988" cy="122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特定</a:t>
                </a:r>
                <a:r>
                  <a:rPr lang="en-US" altLang="zh-CN" sz="1600" b="1"/>
                  <a:t>DBMS</a:t>
                </a:r>
                <a:r>
                  <a:rPr lang="zh-CN" altLang="en-US" sz="1600" b="1"/>
                  <a:t>的特点与限制</a:t>
                </a:r>
              </a:p>
            </p:txBody>
          </p:sp>
          <p:sp>
            <p:nvSpPr>
              <p:cNvPr id="81941" name="Line 22"/>
              <p:cNvSpPr>
                <a:spLocks noChangeShapeType="1"/>
              </p:cNvSpPr>
              <p:nvPr/>
            </p:nvSpPr>
            <p:spPr bwMode="auto">
              <a:xfrm flipV="1">
                <a:off x="3048"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2" name="AutoShape 23"/>
              <p:cNvSpPr>
                <a:spLocks noChangeArrowheads="1"/>
              </p:cNvSpPr>
              <p:nvPr/>
            </p:nvSpPr>
            <p:spPr bwMode="auto">
              <a:xfrm>
                <a:off x="3587" y="2749"/>
                <a:ext cx="897" cy="1331"/>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优化方法如规范化理论</a:t>
                </a:r>
              </a:p>
            </p:txBody>
          </p:sp>
          <p:sp>
            <p:nvSpPr>
              <p:cNvPr id="81943" name="Line 24"/>
              <p:cNvSpPr>
                <a:spLocks noChangeShapeType="1"/>
              </p:cNvSpPr>
              <p:nvPr/>
            </p:nvSpPr>
            <p:spPr bwMode="auto">
              <a:xfrm flipV="1">
                <a:off x="3946"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4" name="AutoShape 2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lang="zh-CN" altLang="en-US" b="1"/>
                  <a:t>逻辑</a:t>
                </a:r>
              </a:p>
              <a:p>
                <a:pPr algn="ctr"/>
                <a:r>
                  <a:rPr lang="zh-CN" altLang="en-US" b="1"/>
                  <a:t>模型</a:t>
                </a:r>
                <a:endParaRPr lang="zh-CN" altLang="en-US" sz="1000" b="1"/>
              </a:p>
            </p:txBody>
          </p:sp>
          <p:sp>
            <p:nvSpPr>
              <p:cNvPr id="81945" name="AutoShape 2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81946" name="AutoShape 27"/>
              <p:cNvSpPr>
                <a:spLocks noChangeArrowheads="1"/>
              </p:cNvSpPr>
              <p:nvPr/>
            </p:nvSpPr>
            <p:spPr bwMode="auto">
              <a:xfrm rot="2916161">
                <a:off x="4003" y="2643"/>
                <a:ext cx="922" cy="89"/>
              </a:xfrm>
              <a:prstGeom prst="rightArrow">
                <a:avLst>
                  <a:gd name="adj1" fmla="val 50000"/>
                  <a:gd name="adj2" fmla="val 258989"/>
                </a:avLst>
              </a:prstGeom>
              <a:solidFill>
                <a:schemeClr val="bg1"/>
              </a:solidFill>
              <a:ln w="9525">
                <a:solidFill>
                  <a:srgbClr val="000000"/>
                </a:solidFill>
                <a:miter lim="800000"/>
                <a:headEnd/>
                <a:tailEnd/>
              </a:ln>
            </p:spPr>
            <p:txBody>
              <a:bodyPr/>
              <a:lstStyle/>
              <a:p>
                <a:endParaRPr lang="zh-CN" altLang="en-US"/>
              </a:p>
            </p:txBody>
          </p:sp>
          <p:sp>
            <p:nvSpPr>
              <p:cNvPr id="81947" name="AutoShape 2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81923" name="Freeform 29"/>
            <p:cNvSpPr>
              <a:spLocks/>
            </p:cNvSpPr>
            <p:nvPr/>
          </p:nvSpPr>
          <p:spPr bwMode="auto">
            <a:xfrm>
              <a:off x="3072" y="1243"/>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 name="T14" fmla="*/ 0 60000 65536"/>
                <a:gd name="T15" fmla="*/ 0 60000 65536"/>
                <a:gd name="T16" fmla="*/ 0 60000 65536"/>
                <a:gd name="T17" fmla="*/ 0 60000 65536"/>
                <a:gd name="T18" fmla="*/ 0 60000 65536"/>
                <a:gd name="T19" fmla="*/ 0 60000 65536"/>
                <a:gd name="T20" fmla="*/ 0 60000 65536"/>
                <a:gd name="T21" fmla="*/ 0 w 816"/>
                <a:gd name="T22" fmla="*/ 0 h 197"/>
                <a:gd name="T23" fmla="*/ 816 w 816"/>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sp>
          <p:nvSpPr>
            <p:cNvPr id="81924" name="Freeform 30"/>
            <p:cNvSpPr>
              <a:spLocks/>
            </p:cNvSpPr>
            <p:nvPr/>
          </p:nvSpPr>
          <p:spPr bwMode="auto">
            <a:xfrm>
              <a:off x="2304" y="1076"/>
              <a:ext cx="1713" cy="391"/>
            </a:xfrm>
            <a:custGeom>
              <a:avLst/>
              <a:gdLst>
                <a:gd name="T0" fmla="*/ 1713 w 1713"/>
                <a:gd name="T1" fmla="*/ 359 h 391"/>
                <a:gd name="T2" fmla="*/ 1452 w 1713"/>
                <a:gd name="T3" fmla="*/ 124 h 391"/>
                <a:gd name="T4" fmla="*/ 1230 w 1713"/>
                <a:gd name="T5" fmla="*/ 20 h 391"/>
                <a:gd name="T6" fmla="*/ 1087 w 1713"/>
                <a:gd name="T7" fmla="*/ 7 h 391"/>
                <a:gd name="T8" fmla="*/ 735 w 1713"/>
                <a:gd name="T9" fmla="*/ 20 h 391"/>
                <a:gd name="T10" fmla="*/ 469 w 1713"/>
                <a:gd name="T11" fmla="*/ 82 h 391"/>
                <a:gd name="T12" fmla="*/ 200 w 1713"/>
                <a:gd name="T13" fmla="*/ 211 h 391"/>
                <a:gd name="T14" fmla="*/ 0 w 1713"/>
                <a:gd name="T15" fmla="*/ 391 h 391"/>
                <a:gd name="T16" fmla="*/ 0 60000 65536"/>
                <a:gd name="T17" fmla="*/ 0 60000 65536"/>
                <a:gd name="T18" fmla="*/ 0 60000 65536"/>
                <a:gd name="T19" fmla="*/ 0 60000 65536"/>
                <a:gd name="T20" fmla="*/ 0 60000 65536"/>
                <a:gd name="T21" fmla="*/ 0 60000 65536"/>
                <a:gd name="T22" fmla="*/ 0 60000 65536"/>
                <a:gd name="T23" fmla="*/ 0 60000 65536"/>
                <a:gd name="T24" fmla="*/ 0 w 1713"/>
                <a:gd name="T25" fmla="*/ 0 h 391"/>
                <a:gd name="T26" fmla="*/ 1713 w 1713"/>
                <a:gd name="T27" fmla="*/ 391 h 3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3" h="391">
                  <a:moveTo>
                    <a:pt x="1713" y="359"/>
                  </a:moveTo>
                  <a:cubicBezTo>
                    <a:pt x="1670" y="320"/>
                    <a:pt x="1532" y="180"/>
                    <a:pt x="1452" y="124"/>
                  </a:cubicBezTo>
                  <a:cubicBezTo>
                    <a:pt x="1372" y="68"/>
                    <a:pt x="1291" y="40"/>
                    <a:pt x="1230" y="20"/>
                  </a:cubicBezTo>
                  <a:cubicBezTo>
                    <a:pt x="1169" y="0"/>
                    <a:pt x="1169" y="7"/>
                    <a:pt x="1087" y="7"/>
                  </a:cubicBezTo>
                  <a:cubicBezTo>
                    <a:pt x="1005" y="7"/>
                    <a:pt x="838" y="8"/>
                    <a:pt x="735" y="20"/>
                  </a:cubicBezTo>
                  <a:cubicBezTo>
                    <a:pt x="632" y="32"/>
                    <a:pt x="558" y="50"/>
                    <a:pt x="469" y="82"/>
                  </a:cubicBezTo>
                  <a:cubicBezTo>
                    <a:pt x="380" y="114"/>
                    <a:pt x="278" y="160"/>
                    <a:pt x="200" y="211"/>
                  </a:cubicBezTo>
                  <a:cubicBezTo>
                    <a:pt x="121" y="262"/>
                    <a:pt x="41" y="354"/>
                    <a:pt x="0" y="391"/>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a:latin typeface="+mj-ea"/>
              </a:rPr>
              <a:t>7.4 </a:t>
            </a:r>
            <a:r>
              <a:rPr lang="zh-CN" altLang="en-US" dirty="0">
                <a:latin typeface="+mj-ea"/>
              </a:rPr>
              <a:t>逻辑结构设计</a:t>
            </a:r>
          </a:p>
        </p:txBody>
      </p:sp>
      <p:sp>
        <p:nvSpPr>
          <p:cNvPr id="82946" name="内容占位符 2"/>
          <p:cNvSpPr>
            <a:spLocks noGrp="1"/>
          </p:cNvSpPr>
          <p:nvPr>
            <p:ph idx="1"/>
          </p:nvPr>
        </p:nvSpPr>
        <p:spPr/>
        <p:txBody>
          <a:bodyPr/>
          <a:lstStyle/>
          <a:p>
            <a:r>
              <a:rPr lang="zh-CN" altLang="en-US"/>
              <a:t>一、</a:t>
            </a:r>
            <a:r>
              <a:rPr lang="en-US" altLang="zh-CN"/>
              <a:t>  E-R</a:t>
            </a:r>
            <a:r>
              <a:rPr lang="zh-CN" altLang="en-US"/>
              <a:t>图向关系模型的转换</a:t>
            </a:r>
          </a:p>
          <a:p>
            <a:r>
              <a:rPr lang="zh-CN" altLang="en-US"/>
              <a:t>二、</a:t>
            </a:r>
            <a:r>
              <a:rPr lang="en-US" altLang="zh-CN"/>
              <a:t>  </a:t>
            </a:r>
            <a:r>
              <a:rPr lang="zh-CN" altLang="en-US"/>
              <a:t>数据模型的优化</a:t>
            </a:r>
          </a:p>
          <a:p>
            <a:r>
              <a:rPr lang="zh-CN" altLang="en-US"/>
              <a:t>三、</a:t>
            </a:r>
            <a:r>
              <a:rPr lang="en-US" altLang="zh-CN"/>
              <a:t>  </a:t>
            </a:r>
            <a:r>
              <a:rPr lang="zh-CN" altLang="en-US"/>
              <a:t>设计用户子模式</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fontAlgn="auto">
              <a:spcAft>
                <a:spcPts val="0"/>
              </a:spcAft>
              <a:defRPr/>
            </a:pPr>
            <a:r>
              <a:rPr lang="zh-CN" altLang="en-US" dirty="0">
                <a:latin typeface="+mj-ea"/>
              </a:rPr>
              <a:t>一、</a:t>
            </a:r>
            <a:r>
              <a:rPr lang="en-US" altLang="zh-CN" dirty="0">
                <a:latin typeface="+mj-ea"/>
              </a:rPr>
              <a:t>E-R</a:t>
            </a:r>
            <a:r>
              <a:rPr lang="zh-CN" altLang="en-US" dirty="0">
                <a:latin typeface="+mj-ea"/>
              </a:rPr>
              <a:t>图向关系模型的转换</a:t>
            </a:r>
          </a:p>
        </p:txBody>
      </p:sp>
      <p:sp>
        <p:nvSpPr>
          <p:cNvPr id="83970" name="内容占位符 2"/>
          <p:cNvSpPr>
            <a:spLocks noGrp="1"/>
          </p:cNvSpPr>
          <p:nvPr>
            <p:ph idx="1"/>
          </p:nvPr>
        </p:nvSpPr>
        <p:spPr>
          <a:xfrm>
            <a:off x="457200" y="1600200"/>
            <a:ext cx="8229600" cy="5013325"/>
          </a:xfrm>
        </p:spPr>
        <p:txBody>
          <a:bodyPr/>
          <a:lstStyle/>
          <a:p>
            <a:r>
              <a:rPr lang="en-US" altLang="zh-CN" sz="2800" dirty="0"/>
              <a:t>E-R</a:t>
            </a:r>
            <a:r>
              <a:rPr lang="zh-CN" altLang="en-US" sz="2800" dirty="0"/>
              <a:t>图向关系模型的转换要解决的问题</a:t>
            </a:r>
          </a:p>
          <a:p>
            <a:pPr lvl="1"/>
            <a:r>
              <a:rPr lang="zh-CN" altLang="en-US" sz="2400" dirty="0">
                <a:ea typeface="宋体" charset="-122"/>
              </a:rPr>
              <a:t>如何将实体型和实体间的联系转换为关系模式</a:t>
            </a:r>
          </a:p>
          <a:p>
            <a:pPr lvl="1"/>
            <a:r>
              <a:rPr lang="zh-CN" altLang="en-US" sz="2400" dirty="0">
                <a:ea typeface="宋体" charset="-122"/>
              </a:rPr>
              <a:t>如何确定这些关系模式的属性和码</a:t>
            </a:r>
            <a:endParaRPr lang="en-US" altLang="zh-CN" sz="2400" dirty="0">
              <a:ea typeface="宋体" charset="-122"/>
            </a:endParaRPr>
          </a:p>
          <a:p>
            <a:r>
              <a:rPr lang="zh-CN" altLang="en-US" sz="2800" dirty="0"/>
              <a:t>转换内容</a:t>
            </a:r>
            <a:endParaRPr lang="en-US" altLang="zh-CN" sz="2800" dirty="0"/>
          </a:p>
          <a:p>
            <a:pPr lvl="1"/>
            <a:r>
              <a:rPr lang="zh-CN" altLang="en-US" sz="2400" dirty="0">
                <a:ea typeface="宋体" charset="-122"/>
              </a:rPr>
              <a:t>将</a:t>
            </a:r>
            <a:r>
              <a:rPr lang="en-US" altLang="zh-CN" sz="2400" dirty="0">
                <a:ea typeface="宋体" charset="-122"/>
              </a:rPr>
              <a:t>E-R</a:t>
            </a:r>
            <a:r>
              <a:rPr lang="zh-CN" altLang="en-US" sz="2400" dirty="0">
                <a:ea typeface="宋体" charset="-122"/>
              </a:rPr>
              <a:t>图转换为关系模型：将实体、实体的属性和实体之间的联系转换为关系模式。</a:t>
            </a:r>
            <a:endParaRPr lang="en-US" altLang="zh-CN" sz="2400" dirty="0">
              <a:ea typeface="宋体"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84994" name="内容占位符 2"/>
          <p:cNvSpPr>
            <a:spLocks noGrp="1"/>
          </p:cNvSpPr>
          <p:nvPr>
            <p:ph idx="1"/>
          </p:nvPr>
        </p:nvSpPr>
        <p:spPr/>
        <p:txBody>
          <a:bodyPr/>
          <a:lstStyle/>
          <a:p>
            <a:endParaRPr lang="zh-CN" altLang="en-US"/>
          </a:p>
        </p:txBody>
      </p:sp>
      <p:pic>
        <p:nvPicPr>
          <p:cNvPr id="84995" name="Picture 3"/>
          <p:cNvPicPr>
            <a:picLocks noChangeAspect="1" noChangeArrowheads="1"/>
          </p:cNvPicPr>
          <p:nvPr/>
        </p:nvPicPr>
        <p:blipFill>
          <a:blip r:embed="rId2"/>
          <a:srcRect/>
          <a:stretch>
            <a:fillRect/>
          </a:stretch>
        </p:blipFill>
        <p:spPr bwMode="auto">
          <a:xfrm>
            <a:off x="436563" y="869950"/>
            <a:ext cx="8364537" cy="531812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3" name="内容占位符 2"/>
          <p:cNvSpPr>
            <a:spLocks noGrp="1"/>
          </p:cNvSpPr>
          <p:nvPr>
            <p:ph idx="1"/>
          </p:nvPr>
        </p:nvSpPr>
        <p:spPr/>
        <p:txBody>
          <a:bodyPr rtlCol="0">
            <a:normAutofit/>
          </a:bodyPr>
          <a:lstStyle/>
          <a:p>
            <a:pPr fontAlgn="auto">
              <a:spcAft>
                <a:spcPts val="0"/>
              </a:spcAft>
              <a:buFont typeface="Wingdings" pitchFamily="2" charset="2"/>
              <a:buNone/>
              <a:defRPr/>
            </a:pPr>
            <a:r>
              <a:rPr lang="zh-CN" altLang="en-US" sz="2800" dirty="0"/>
              <a:t>转换原则</a:t>
            </a:r>
          </a:p>
          <a:p>
            <a:pPr fontAlgn="auto">
              <a:spcAft>
                <a:spcPts val="0"/>
              </a:spcAft>
              <a:defRPr/>
            </a:pPr>
            <a:r>
              <a:rPr lang="zh-CN" altLang="en-US" sz="2800" dirty="0"/>
              <a:t>⒈ 一个实体型转换为一个关系模式。</a:t>
            </a:r>
            <a:endParaRPr lang="en-US" altLang="zh-CN" sz="2800" dirty="0"/>
          </a:p>
          <a:p>
            <a:pPr lvl="1" fontAlgn="auto">
              <a:spcAft>
                <a:spcPts val="0"/>
              </a:spcAft>
              <a:defRPr/>
            </a:pPr>
            <a:r>
              <a:rPr lang="zh-CN" altLang="en-US" sz="2400" dirty="0">
                <a:latin typeface="+mn-ea"/>
                <a:ea typeface="+mn-ea"/>
              </a:rPr>
              <a:t>关系的属性：实体型的属性</a:t>
            </a:r>
          </a:p>
          <a:p>
            <a:pPr lvl="1" fontAlgn="auto">
              <a:spcAft>
                <a:spcPts val="0"/>
              </a:spcAft>
              <a:defRPr/>
            </a:pPr>
            <a:r>
              <a:rPr lang="zh-CN" altLang="en-US" sz="2400" dirty="0">
                <a:latin typeface="+mn-ea"/>
                <a:ea typeface="+mn-ea"/>
              </a:rPr>
              <a:t>关系的码：实体型的码</a:t>
            </a:r>
            <a:endParaRPr lang="zh-CN" altLang="en-US" sz="600" dirty="0">
              <a:latin typeface="+mn-ea"/>
              <a:ea typeface="+mn-ea"/>
            </a:endParaRPr>
          </a:p>
          <a:p>
            <a:pPr lvl="1" fontAlgn="auto">
              <a:spcAft>
                <a:spcPts val="0"/>
              </a:spcAft>
              <a:defRPr/>
            </a:pPr>
            <a:endParaRPr lang="zh-CN" altLang="en-US" sz="2400" dirty="0">
              <a:ea typeface="+mn-ea"/>
            </a:endParaRPr>
          </a:p>
          <a:p>
            <a:pPr lvl="1" fontAlgn="auto">
              <a:spcAft>
                <a:spcPts val="0"/>
              </a:spcAft>
              <a:defRPr/>
            </a:pPr>
            <a:endParaRPr lang="en-US" altLang="zh-CN" sz="2400" dirty="0">
              <a:ea typeface="+mn-ea"/>
            </a:endParaRPr>
          </a:p>
          <a:p>
            <a:pPr fontAlgn="auto">
              <a:spcAft>
                <a:spcPts val="0"/>
              </a:spcAft>
              <a:defRPr/>
            </a:pPr>
            <a:endParaRPr lang="zh-CN" altLang="en-US" sz="2800" dirty="0"/>
          </a:p>
        </p:txBody>
      </p:sp>
      <p:sp>
        <p:nvSpPr>
          <p:cNvPr id="4" name="矩形 3"/>
          <p:cNvSpPr>
            <a:spLocks noChangeArrowheads="1"/>
          </p:cNvSpPr>
          <p:nvPr/>
        </p:nvSpPr>
        <p:spPr bwMode="auto">
          <a:xfrm>
            <a:off x="920750" y="3686175"/>
            <a:ext cx="7427913" cy="2308225"/>
          </a:xfrm>
          <a:prstGeom prst="rect">
            <a:avLst/>
          </a:prstGeom>
          <a:noFill/>
          <a:ln w="9525">
            <a:noFill/>
            <a:miter lim="800000"/>
            <a:headEnd/>
            <a:tailEnd/>
          </a:ln>
        </p:spPr>
        <p:txBody>
          <a:bodyPr>
            <a:spAutoFit/>
          </a:bodyPr>
          <a:lstStyle/>
          <a:p>
            <a:pPr>
              <a:lnSpc>
                <a:spcPct val="200000"/>
              </a:lnSpc>
            </a:pPr>
            <a:r>
              <a:rPr lang="zh-CN" altLang="en-US" sz="2400" dirty="0"/>
              <a:t>关系模式：</a:t>
            </a:r>
          </a:p>
          <a:p>
            <a:r>
              <a:rPr lang="zh-CN" altLang="en-US" sz="2400" dirty="0"/>
              <a:t>学生（</a:t>
            </a:r>
            <a:r>
              <a:rPr lang="zh-CN" altLang="en-US" sz="2400" u="sng" dirty="0">
                <a:solidFill>
                  <a:srgbClr val="7030A0"/>
                </a:solidFill>
              </a:rPr>
              <a:t>学号</a:t>
            </a:r>
            <a:r>
              <a:rPr lang="zh-CN" altLang="en-US" sz="2400" dirty="0"/>
              <a:t>，姓名，性别，专业，出生日期）</a:t>
            </a:r>
          </a:p>
          <a:p>
            <a:r>
              <a:rPr lang="zh-CN" altLang="en-US" sz="2400" dirty="0"/>
              <a:t>课程（</a:t>
            </a:r>
            <a:r>
              <a:rPr lang="zh-CN" altLang="en-US" sz="2400" u="sng" dirty="0">
                <a:solidFill>
                  <a:srgbClr val="7030A0"/>
                </a:solidFill>
              </a:rPr>
              <a:t>课程编号</a:t>
            </a:r>
            <a:r>
              <a:rPr lang="zh-CN" altLang="en-US" sz="2400" dirty="0"/>
              <a:t>，课程名称，课程类别，学分）</a:t>
            </a:r>
          </a:p>
          <a:p>
            <a:r>
              <a:rPr lang="zh-CN" altLang="en-US" sz="2400" dirty="0"/>
              <a:t>学院（</a:t>
            </a:r>
            <a:r>
              <a:rPr lang="zh-CN" altLang="en-US" sz="2400" u="sng" dirty="0">
                <a:solidFill>
                  <a:srgbClr val="7030A0"/>
                </a:solidFill>
              </a:rPr>
              <a:t>学院编号</a:t>
            </a:r>
            <a:r>
              <a:rPr lang="zh-CN" altLang="en-US" sz="2400" dirty="0"/>
              <a:t>，学院名称，办公室电话）</a:t>
            </a:r>
          </a:p>
          <a:p>
            <a:r>
              <a:rPr lang="zh-CN" altLang="en-US" sz="2400" dirty="0"/>
              <a:t>教职工（</a:t>
            </a:r>
            <a:r>
              <a:rPr lang="zh-CN" altLang="en-US" sz="2400" u="sng" dirty="0">
                <a:solidFill>
                  <a:srgbClr val="7030A0"/>
                </a:solidFill>
              </a:rPr>
              <a:t>教职工编号</a:t>
            </a:r>
            <a:r>
              <a:rPr lang="zh-CN" altLang="en-US" sz="2400" dirty="0"/>
              <a:t>，姓名，参加工作时间，职称）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88975"/>
            <a:ext cx="8229600" cy="5437188"/>
          </a:xfrm>
        </p:spPr>
        <p:txBody>
          <a:bodyPr rtlCol="0">
            <a:normAutofit/>
          </a:bodyPr>
          <a:lstStyle/>
          <a:p>
            <a:pPr fontAlgn="auto">
              <a:spcAft>
                <a:spcPts val="0"/>
              </a:spcAft>
              <a:defRPr/>
            </a:pPr>
            <a:r>
              <a:rPr lang="zh-CN" altLang="en-US" sz="2800" dirty="0"/>
              <a:t>⒉ 一个</a:t>
            </a:r>
            <a:r>
              <a:rPr lang="en-US" altLang="zh-CN" sz="2800" b="1" dirty="0"/>
              <a:t>m:n</a:t>
            </a:r>
            <a:r>
              <a:rPr lang="zh-CN" altLang="en-US" sz="2800" b="1" dirty="0"/>
              <a:t>联系转换为一个关系模式。</a:t>
            </a:r>
          </a:p>
          <a:p>
            <a:pPr lvl="1" fontAlgn="auto">
              <a:spcAft>
                <a:spcPts val="0"/>
              </a:spcAft>
              <a:defRPr/>
            </a:pPr>
            <a:r>
              <a:rPr lang="zh-CN" altLang="en-US" sz="2400" dirty="0">
                <a:latin typeface="+mn-ea"/>
                <a:ea typeface="+mn-ea"/>
              </a:rPr>
              <a:t>关系的属性：与该联系相连的各实体的码以及联系本身的属性</a:t>
            </a:r>
            <a:endParaRPr lang="zh-CN" altLang="en-US" sz="600" dirty="0">
              <a:latin typeface="+mn-ea"/>
              <a:ea typeface="+mn-ea"/>
            </a:endParaRPr>
          </a:p>
          <a:p>
            <a:pPr lvl="1" fontAlgn="auto">
              <a:spcAft>
                <a:spcPts val="0"/>
              </a:spcAft>
              <a:defRPr/>
            </a:pPr>
            <a:endParaRPr lang="en-US" altLang="zh-CN" dirty="0">
              <a:ea typeface="+mn-ea"/>
            </a:endParaRPr>
          </a:p>
          <a:p>
            <a:pPr lvl="1" fontAlgn="auto">
              <a:spcAft>
                <a:spcPts val="0"/>
              </a:spcAft>
              <a:defRPr/>
            </a:pPr>
            <a:endParaRPr lang="en-US" altLang="zh-CN" dirty="0">
              <a:ea typeface="+mn-ea"/>
            </a:endParaRPr>
          </a:p>
          <a:p>
            <a:pPr lvl="1" fontAlgn="auto">
              <a:spcAft>
                <a:spcPts val="0"/>
              </a:spcAft>
              <a:defRPr/>
            </a:pPr>
            <a:endParaRPr lang="en-US" altLang="zh-CN" dirty="0">
              <a:ea typeface="+mn-ea"/>
            </a:endParaRPr>
          </a:p>
          <a:p>
            <a:pPr lvl="1" fontAlgn="auto">
              <a:spcAft>
                <a:spcPts val="0"/>
              </a:spcAft>
              <a:defRPr/>
            </a:pPr>
            <a:endParaRPr lang="en-US" altLang="zh-CN" dirty="0">
              <a:ea typeface="+mn-ea"/>
            </a:endParaRPr>
          </a:p>
          <a:p>
            <a:pPr lvl="1" fontAlgn="auto">
              <a:spcAft>
                <a:spcPts val="0"/>
              </a:spcAft>
              <a:defRPr/>
            </a:pPr>
            <a:endParaRPr lang="en-US" altLang="zh-CN" dirty="0">
              <a:ea typeface="+mn-ea"/>
            </a:endParaRPr>
          </a:p>
          <a:p>
            <a:pPr lvl="1" fontAlgn="auto">
              <a:spcAft>
                <a:spcPts val="0"/>
              </a:spcAft>
              <a:defRPr/>
            </a:pPr>
            <a:endParaRPr lang="en-US" altLang="zh-CN" dirty="0">
              <a:ea typeface="+mn-ea"/>
            </a:endParaRPr>
          </a:p>
          <a:p>
            <a:pPr lvl="1" fontAlgn="auto">
              <a:spcAft>
                <a:spcPts val="0"/>
              </a:spcAft>
              <a:defRPr/>
            </a:pPr>
            <a:r>
              <a:rPr lang="zh-CN" altLang="en-US" dirty="0">
                <a:latin typeface="+mn-ea"/>
                <a:ea typeface="+mn-ea"/>
              </a:rPr>
              <a:t>关系的码：各实体码的组合</a:t>
            </a:r>
          </a:p>
          <a:p>
            <a:pPr lvl="1" fontAlgn="auto">
              <a:spcAft>
                <a:spcPts val="0"/>
              </a:spcAft>
              <a:defRPr/>
            </a:pPr>
            <a:r>
              <a:rPr lang="zh-CN" altLang="en-US" dirty="0">
                <a:latin typeface="+mn-ea"/>
                <a:ea typeface="+mn-ea"/>
              </a:rPr>
              <a:t>选课（</a:t>
            </a:r>
            <a:r>
              <a:rPr lang="zh-CN" altLang="en-US" u="sng" dirty="0">
                <a:solidFill>
                  <a:srgbClr val="7030A0"/>
                </a:solidFill>
                <a:latin typeface="+mn-ea"/>
                <a:ea typeface="+mn-ea"/>
              </a:rPr>
              <a:t>学号，课程号</a:t>
            </a:r>
            <a:r>
              <a:rPr lang="zh-CN" altLang="en-US" dirty="0">
                <a:latin typeface="+mn-ea"/>
                <a:ea typeface="+mn-ea"/>
              </a:rPr>
              <a:t>，成绩）</a:t>
            </a:r>
            <a:endParaRPr lang="zh-CN" altLang="en-US" sz="700" dirty="0">
              <a:latin typeface="+mn-ea"/>
              <a:ea typeface="+mn-ea"/>
            </a:endParaRPr>
          </a:p>
          <a:p>
            <a:pPr lvl="1" fontAlgn="auto">
              <a:spcAft>
                <a:spcPts val="0"/>
              </a:spcAft>
              <a:defRPr/>
            </a:pPr>
            <a:endParaRPr lang="zh-CN" altLang="en-US" dirty="0">
              <a:ea typeface="+mn-ea"/>
            </a:endParaRPr>
          </a:p>
        </p:txBody>
      </p:sp>
      <p:sp>
        <p:nvSpPr>
          <p:cNvPr id="87042" name="矩形 3"/>
          <p:cNvSpPr>
            <a:spLocks noChangeArrowheads="1"/>
          </p:cNvSpPr>
          <p:nvPr/>
        </p:nvSpPr>
        <p:spPr bwMode="auto">
          <a:xfrm>
            <a:off x="1281113" y="2395538"/>
            <a:ext cx="800100" cy="461962"/>
          </a:xfrm>
          <a:prstGeom prst="rect">
            <a:avLst/>
          </a:prstGeom>
          <a:noFill/>
          <a:ln w="9525">
            <a:noFill/>
            <a:miter lim="800000"/>
            <a:headEnd/>
            <a:tailEnd/>
          </a:ln>
        </p:spPr>
        <p:txBody>
          <a:bodyPr wrap="none">
            <a:spAutoFit/>
          </a:bodyPr>
          <a:lstStyle/>
          <a:p>
            <a:r>
              <a:rPr lang="zh-CN" altLang="en-US" sz="2400"/>
              <a:t>选课</a:t>
            </a:r>
          </a:p>
        </p:txBody>
      </p:sp>
      <p:pic>
        <p:nvPicPr>
          <p:cNvPr id="87043" name="Picture 3"/>
          <p:cNvPicPr>
            <a:picLocks noChangeAspect="1" noChangeArrowheads="1"/>
          </p:cNvPicPr>
          <p:nvPr/>
        </p:nvPicPr>
        <p:blipFill>
          <a:blip r:embed="rId2"/>
          <a:srcRect/>
          <a:stretch>
            <a:fillRect/>
          </a:stretch>
        </p:blipFill>
        <p:spPr bwMode="auto">
          <a:xfrm>
            <a:off x="1357313" y="3065463"/>
            <a:ext cx="3381375" cy="149542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82613"/>
            <a:ext cx="8229600" cy="5543550"/>
          </a:xfrm>
        </p:spPr>
        <p:txBody>
          <a:bodyPr rtlCol="0">
            <a:normAutofit/>
          </a:bodyPr>
          <a:lstStyle/>
          <a:p>
            <a:pPr fontAlgn="auto">
              <a:spcAft>
                <a:spcPts val="0"/>
              </a:spcAft>
              <a:defRPr/>
            </a:pPr>
            <a:r>
              <a:rPr lang="zh-CN" altLang="en-US" sz="2800" dirty="0">
                <a:latin typeface="+mn-lt"/>
              </a:rPr>
              <a:t>⒊</a:t>
            </a:r>
            <a:r>
              <a:rPr lang="zh-CN" altLang="en-US" sz="2800" dirty="0"/>
              <a:t> 一个</a:t>
            </a:r>
            <a:r>
              <a:rPr lang="en-US" altLang="zh-CN" sz="2800" dirty="0"/>
              <a:t>1:n</a:t>
            </a:r>
            <a:r>
              <a:rPr lang="zh-CN" altLang="en-US" sz="2800" dirty="0"/>
              <a:t>联系可以转换为一个独立的关系模式，也可以与</a:t>
            </a:r>
            <a:r>
              <a:rPr lang="en-US" altLang="zh-CN" sz="2800" dirty="0"/>
              <a:t>n</a:t>
            </a:r>
            <a:r>
              <a:rPr lang="zh-CN" altLang="en-US" sz="2800" dirty="0"/>
              <a:t>端对应的关系模式合并。</a:t>
            </a:r>
            <a:endParaRPr lang="en-US" altLang="zh-CN" sz="2800" dirty="0"/>
          </a:p>
          <a:p>
            <a:pPr lvl="1" fontAlgn="auto">
              <a:spcAft>
                <a:spcPts val="0"/>
              </a:spcAft>
              <a:defRPr/>
            </a:pPr>
            <a:r>
              <a:rPr lang="en-US" altLang="zh-CN" sz="2400" b="1" dirty="0">
                <a:latin typeface="+mn-ea"/>
                <a:ea typeface="+mn-ea"/>
              </a:rPr>
              <a:t>1) </a:t>
            </a:r>
            <a:r>
              <a:rPr lang="zh-CN" altLang="en-US" sz="2400" b="1" dirty="0">
                <a:latin typeface="+mn-ea"/>
                <a:ea typeface="+mn-ea"/>
              </a:rPr>
              <a:t>转换为一个独立的关系模式</a:t>
            </a:r>
          </a:p>
          <a:p>
            <a:pPr lvl="2" fontAlgn="auto">
              <a:lnSpc>
                <a:spcPct val="150000"/>
              </a:lnSpc>
              <a:spcAft>
                <a:spcPts val="0"/>
              </a:spcAft>
              <a:defRPr/>
            </a:pPr>
            <a:r>
              <a:rPr lang="zh-CN" altLang="en-US" sz="2000" dirty="0">
                <a:latin typeface="+mn-ea"/>
                <a:ea typeface="+mn-ea"/>
              </a:rPr>
              <a:t>关系的属性：与该联系相连的各实体的码以及联系本身的属性</a:t>
            </a:r>
          </a:p>
          <a:p>
            <a:pPr lvl="2" fontAlgn="auto">
              <a:lnSpc>
                <a:spcPct val="150000"/>
              </a:lnSpc>
              <a:spcAft>
                <a:spcPts val="0"/>
              </a:spcAft>
              <a:defRPr/>
            </a:pPr>
            <a:r>
              <a:rPr lang="zh-CN" altLang="en-US" sz="2000" dirty="0">
                <a:latin typeface="+mn-ea"/>
                <a:ea typeface="+mn-ea"/>
              </a:rPr>
              <a:t>关系的码：</a:t>
            </a:r>
            <a:r>
              <a:rPr lang="en-US" altLang="zh-CN" sz="2000" b="1" dirty="0">
                <a:latin typeface="+mn-ea"/>
                <a:ea typeface="+mn-ea"/>
              </a:rPr>
              <a:t>n</a:t>
            </a:r>
            <a:r>
              <a:rPr lang="zh-CN" altLang="en-US" sz="2000" b="1" dirty="0">
                <a:latin typeface="+mn-ea"/>
                <a:ea typeface="+mn-ea"/>
              </a:rPr>
              <a:t>端实体的码</a:t>
            </a:r>
            <a:endParaRPr lang="en-US" altLang="zh-CN" sz="2000" b="1" dirty="0">
              <a:latin typeface="+mn-ea"/>
              <a:ea typeface="+mn-ea"/>
            </a:endParaRPr>
          </a:p>
          <a:p>
            <a:pPr lvl="2" fontAlgn="auto">
              <a:spcAft>
                <a:spcPts val="0"/>
              </a:spcAft>
              <a:defRPr/>
            </a:pPr>
            <a:endParaRPr lang="zh-CN" altLang="en-US" sz="2000" b="1" dirty="0">
              <a:latin typeface="+mn-ea"/>
              <a:ea typeface="+mn-ea"/>
            </a:endParaRPr>
          </a:p>
          <a:p>
            <a:pPr lvl="2" fontAlgn="auto">
              <a:lnSpc>
                <a:spcPct val="150000"/>
              </a:lnSpc>
              <a:spcAft>
                <a:spcPts val="0"/>
              </a:spcAft>
              <a:buFont typeface="Wingdings" pitchFamily="2" charset="2"/>
              <a:buNone/>
              <a:defRPr/>
            </a:pPr>
            <a:r>
              <a:rPr lang="zh-CN" altLang="en-US" sz="2800" dirty="0">
                <a:latin typeface="+mn-ea"/>
                <a:ea typeface="+mn-ea"/>
              </a:rPr>
              <a:t>学院学生（学院编号，</a:t>
            </a:r>
            <a:r>
              <a:rPr lang="zh-CN" altLang="en-US" sz="2800" u="sng" dirty="0">
                <a:solidFill>
                  <a:srgbClr val="7030A0"/>
                </a:solidFill>
                <a:latin typeface="+mn-ea"/>
                <a:ea typeface="+mn-ea"/>
              </a:rPr>
              <a:t>学号</a:t>
            </a:r>
            <a:r>
              <a:rPr lang="zh-CN" altLang="en-US" sz="2800" dirty="0">
                <a:latin typeface="+mn-ea"/>
                <a:ea typeface="+mn-ea"/>
              </a:rPr>
              <a:t>）</a:t>
            </a:r>
          </a:p>
          <a:p>
            <a:pPr lvl="2" fontAlgn="auto">
              <a:lnSpc>
                <a:spcPct val="150000"/>
              </a:lnSpc>
              <a:spcAft>
                <a:spcPts val="0"/>
              </a:spcAft>
              <a:buFont typeface="Wingdings" pitchFamily="2" charset="2"/>
              <a:buNone/>
              <a:defRPr/>
            </a:pPr>
            <a:r>
              <a:rPr lang="zh-CN" altLang="en-US" sz="2800" dirty="0">
                <a:latin typeface="+mn-ea"/>
                <a:ea typeface="+mn-ea"/>
              </a:rPr>
              <a:t>学院教职工（学院编号，</a:t>
            </a:r>
            <a:r>
              <a:rPr lang="zh-CN" altLang="en-US" sz="2800" u="sng" dirty="0">
                <a:solidFill>
                  <a:srgbClr val="7030A0"/>
                </a:solidFill>
                <a:latin typeface="+mn-ea"/>
                <a:ea typeface="+mn-ea"/>
              </a:rPr>
              <a:t>教职工编号</a:t>
            </a:r>
            <a:r>
              <a:rPr lang="zh-CN" altLang="en-US" sz="2800" dirty="0">
                <a:latin typeface="+mn-ea"/>
                <a:ea typeface="+mn-ea"/>
              </a:rPr>
              <a:t>）</a:t>
            </a:r>
          </a:p>
          <a:p>
            <a:pPr fontAlgn="auto">
              <a:spcAft>
                <a:spcPts val="0"/>
              </a:spcAft>
              <a:defRPr/>
            </a:pPr>
            <a:endParaRPr lang="zh-CN" altLang="en-US"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7413"/>
            <a:ext cx="8229600" cy="5238750"/>
          </a:xfrm>
        </p:spPr>
        <p:txBody>
          <a:bodyPr rtlCol="0">
            <a:normAutofit/>
          </a:bodyPr>
          <a:lstStyle/>
          <a:p>
            <a:pPr lvl="1" fontAlgn="auto">
              <a:lnSpc>
                <a:spcPct val="150000"/>
              </a:lnSpc>
              <a:spcAft>
                <a:spcPts val="0"/>
              </a:spcAft>
              <a:defRPr/>
            </a:pPr>
            <a:r>
              <a:rPr lang="en-US" altLang="zh-CN" sz="2400" b="1" dirty="0">
                <a:solidFill>
                  <a:srgbClr val="000000"/>
                </a:solidFill>
                <a:latin typeface="Arial"/>
                <a:ea typeface="+mn-ea"/>
              </a:rPr>
              <a:t>2) </a:t>
            </a:r>
            <a:r>
              <a:rPr lang="zh-CN" altLang="en-US" sz="2400" b="1" dirty="0">
                <a:solidFill>
                  <a:srgbClr val="000000"/>
                </a:solidFill>
                <a:latin typeface="宋体"/>
                <a:ea typeface="宋体"/>
              </a:rPr>
              <a:t>与</a:t>
            </a:r>
            <a:r>
              <a:rPr lang="en-US" altLang="zh-CN" sz="2400" b="1" dirty="0">
                <a:solidFill>
                  <a:srgbClr val="000000"/>
                </a:solidFill>
                <a:latin typeface="Arial"/>
                <a:ea typeface="宋体"/>
              </a:rPr>
              <a:t>n</a:t>
            </a:r>
            <a:r>
              <a:rPr lang="zh-CN" altLang="en-US" sz="2400" b="1" dirty="0">
                <a:solidFill>
                  <a:srgbClr val="000000"/>
                </a:solidFill>
                <a:latin typeface="宋体"/>
                <a:ea typeface="宋体"/>
              </a:rPr>
              <a:t>端对应的关系模式合并</a:t>
            </a:r>
            <a:endParaRPr lang="en-US" altLang="zh-CN" sz="2400" b="1" dirty="0">
              <a:solidFill>
                <a:srgbClr val="000000"/>
              </a:solidFill>
              <a:latin typeface="宋体"/>
              <a:ea typeface="宋体"/>
            </a:endParaRPr>
          </a:p>
          <a:p>
            <a:pPr lvl="2" fontAlgn="auto">
              <a:spcAft>
                <a:spcPts val="0"/>
              </a:spcAft>
              <a:defRPr/>
            </a:pPr>
            <a:r>
              <a:rPr lang="zh-CN" altLang="en-US" sz="2000" dirty="0">
                <a:solidFill>
                  <a:srgbClr val="000000"/>
                </a:solidFill>
                <a:latin typeface="Wingdings-Regular"/>
                <a:ea typeface="宋体"/>
              </a:rPr>
              <a:t>合并后关系的属性：在</a:t>
            </a:r>
            <a:r>
              <a:rPr lang="en-US" altLang="zh-CN" sz="2000" dirty="0">
                <a:solidFill>
                  <a:srgbClr val="000000"/>
                </a:solidFill>
                <a:latin typeface="Wingdings-Regular"/>
                <a:ea typeface="宋体"/>
              </a:rPr>
              <a:t>n</a:t>
            </a:r>
            <a:r>
              <a:rPr lang="zh-CN" altLang="en-US" sz="2000" dirty="0">
                <a:solidFill>
                  <a:srgbClr val="000000"/>
                </a:solidFill>
                <a:latin typeface="Wingdings-Regular"/>
                <a:ea typeface="宋体"/>
              </a:rPr>
              <a:t>端关系中加入</a:t>
            </a:r>
            <a:r>
              <a:rPr lang="en-US" altLang="zh-CN" sz="2000" dirty="0">
                <a:solidFill>
                  <a:srgbClr val="000000"/>
                </a:solidFill>
                <a:latin typeface="Wingdings-Regular"/>
                <a:ea typeface="宋体"/>
              </a:rPr>
              <a:t>1</a:t>
            </a:r>
            <a:r>
              <a:rPr lang="zh-CN" altLang="en-US" sz="2000" dirty="0">
                <a:solidFill>
                  <a:srgbClr val="000000"/>
                </a:solidFill>
                <a:latin typeface="Wingdings-Regular"/>
                <a:ea typeface="宋体"/>
              </a:rPr>
              <a:t>端关系的码和联系本身的属性</a:t>
            </a:r>
          </a:p>
          <a:p>
            <a:pPr lvl="2" fontAlgn="auto">
              <a:spcAft>
                <a:spcPts val="0"/>
              </a:spcAft>
              <a:defRPr/>
            </a:pPr>
            <a:r>
              <a:rPr lang="zh-CN" altLang="en-US" sz="2000" dirty="0">
                <a:solidFill>
                  <a:srgbClr val="000000"/>
                </a:solidFill>
                <a:latin typeface="Wingdings-Regular"/>
                <a:ea typeface="宋体"/>
              </a:rPr>
              <a:t>合并后关系的码：不变</a:t>
            </a:r>
          </a:p>
          <a:p>
            <a:pPr lvl="1" fontAlgn="auto">
              <a:spcAft>
                <a:spcPts val="0"/>
              </a:spcAft>
              <a:defRPr/>
            </a:pPr>
            <a:r>
              <a:rPr lang="zh-CN" altLang="en-US" sz="2400" dirty="0">
                <a:latin typeface="+mn-ea"/>
                <a:ea typeface="+mn-ea"/>
              </a:rPr>
              <a:t>可以减少系统中的关系个数，一般情况下更倾向于采用这种方法</a:t>
            </a:r>
          </a:p>
        </p:txBody>
      </p:sp>
      <p:sp>
        <p:nvSpPr>
          <p:cNvPr id="86019" name="矩形 3"/>
          <p:cNvSpPr>
            <a:spLocks noChangeArrowheads="1"/>
          </p:cNvSpPr>
          <p:nvPr/>
        </p:nvSpPr>
        <p:spPr bwMode="auto">
          <a:xfrm>
            <a:off x="1198563" y="3819525"/>
            <a:ext cx="7521575" cy="2400300"/>
          </a:xfrm>
          <a:prstGeom prst="rect">
            <a:avLst/>
          </a:prstGeom>
          <a:noFill/>
          <a:ln w="9525">
            <a:noFill/>
            <a:miter lim="800000"/>
            <a:headEnd/>
            <a:tailEnd/>
          </a:ln>
        </p:spPr>
        <p:txBody>
          <a:bodyPr>
            <a:spAutoFit/>
          </a:bodyPr>
          <a:lstStyle/>
          <a:p>
            <a:pPr>
              <a:lnSpc>
                <a:spcPct val="150000"/>
              </a:lnSpc>
              <a:defRPr/>
            </a:pPr>
            <a:r>
              <a:rPr lang="zh-CN" altLang="en-US" sz="2000" dirty="0">
                <a:ea typeface="宋体" pitchFamily="2" charset="-122"/>
              </a:rPr>
              <a:t>学生（</a:t>
            </a:r>
            <a:r>
              <a:rPr lang="zh-CN" altLang="en-US" sz="2000" u="sng" dirty="0">
                <a:solidFill>
                  <a:srgbClr val="7030A0"/>
                </a:solidFill>
                <a:ea typeface="宋体" pitchFamily="2" charset="-122"/>
              </a:rPr>
              <a:t>学号</a:t>
            </a:r>
            <a:r>
              <a:rPr lang="zh-CN" altLang="en-US" sz="2000" dirty="0">
                <a:ea typeface="宋体" pitchFamily="2" charset="-122"/>
              </a:rPr>
              <a:t>，姓名，性别，专业，出生日期，</a:t>
            </a:r>
            <a:r>
              <a:rPr lang="zh-CN" altLang="en-US" sz="2000" u="dash" dirty="0">
                <a:solidFill>
                  <a:srgbClr val="FF0000"/>
                </a:solidFill>
                <a:ea typeface="宋体" pitchFamily="2" charset="-122"/>
              </a:rPr>
              <a:t>学院编号</a:t>
            </a:r>
            <a:r>
              <a:rPr lang="zh-CN" altLang="en-US" sz="2000" dirty="0">
                <a:ea typeface="宋体" pitchFamily="2" charset="-122"/>
              </a:rPr>
              <a:t>）</a:t>
            </a:r>
          </a:p>
          <a:p>
            <a:pPr>
              <a:lnSpc>
                <a:spcPct val="150000"/>
              </a:lnSpc>
              <a:defRPr/>
            </a:pPr>
            <a:r>
              <a:rPr lang="zh-CN" altLang="en-US" sz="2000" dirty="0">
                <a:ea typeface="宋体" pitchFamily="2" charset="-122"/>
              </a:rPr>
              <a:t>课程（</a:t>
            </a:r>
            <a:r>
              <a:rPr lang="zh-CN" altLang="en-US" sz="2000" u="sng" dirty="0">
                <a:solidFill>
                  <a:srgbClr val="7030A0"/>
                </a:solidFill>
                <a:ea typeface="宋体" pitchFamily="2" charset="-122"/>
              </a:rPr>
              <a:t>课程编号</a:t>
            </a:r>
            <a:r>
              <a:rPr lang="zh-CN" altLang="en-US" sz="2000" dirty="0">
                <a:ea typeface="宋体" pitchFamily="2" charset="-122"/>
              </a:rPr>
              <a:t>，课程名称，课程类别，学分）</a:t>
            </a:r>
          </a:p>
          <a:p>
            <a:pPr>
              <a:lnSpc>
                <a:spcPct val="150000"/>
              </a:lnSpc>
              <a:defRPr/>
            </a:pPr>
            <a:r>
              <a:rPr lang="zh-CN" altLang="en-US" sz="2000" dirty="0">
                <a:ea typeface="宋体" pitchFamily="2" charset="-122"/>
              </a:rPr>
              <a:t>学院（</a:t>
            </a:r>
            <a:r>
              <a:rPr lang="zh-CN" altLang="en-US" sz="2000" u="sng" dirty="0">
                <a:solidFill>
                  <a:srgbClr val="7030A0"/>
                </a:solidFill>
                <a:ea typeface="宋体" pitchFamily="2" charset="-122"/>
              </a:rPr>
              <a:t>学院编号</a:t>
            </a:r>
            <a:r>
              <a:rPr lang="zh-CN" altLang="en-US" sz="2000" dirty="0">
                <a:ea typeface="宋体" pitchFamily="2" charset="-122"/>
              </a:rPr>
              <a:t>，学院名称，办公室电话，</a:t>
            </a:r>
            <a:r>
              <a:rPr lang="zh-CN" altLang="en-US" sz="2000" u="dash" dirty="0">
                <a:solidFill>
                  <a:srgbClr val="FF0000"/>
                </a:solidFill>
                <a:ea typeface="宋体" pitchFamily="2" charset="-122"/>
              </a:rPr>
              <a:t>院长教职工编号</a:t>
            </a:r>
            <a:r>
              <a:rPr lang="zh-CN" altLang="en-US" sz="2000" dirty="0">
                <a:ea typeface="宋体" pitchFamily="2" charset="-122"/>
              </a:rPr>
              <a:t>）</a:t>
            </a:r>
          </a:p>
          <a:p>
            <a:pPr>
              <a:lnSpc>
                <a:spcPct val="150000"/>
              </a:lnSpc>
              <a:defRPr/>
            </a:pPr>
            <a:r>
              <a:rPr lang="zh-CN" altLang="en-US" sz="2000" dirty="0">
                <a:ea typeface="宋体" pitchFamily="2" charset="-122"/>
              </a:rPr>
              <a:t>教职工（</a:t>
            </a:r>
            <a:r>
              <a:rPr lang="zh-CN" altLang="en-US" sz="2000" u="sng" dirty="0">
                <a:solidFill>
                  <a:srgbClr val="7030A0"/>
                </a:solidFill>
                <a:ea typeface="宋体" pitchFamily="2" charset="-122"/>
              </a:rPr>
              <a:t>教职工编号</a:t>
            </a:r>
            <a:r>
              <a:rPr lang="zh-CN" altLang="en-US" sz="2000" dirty="0">
                <a:ea typeface="宋体" pitchFamily="2" charset="-122"/>
              </a:rPr>
              <a:t>，姓名，参加工作时间，职称，</a:t>
            </a:r>
            <a:r>
              <a:rPr lang="zh-CN" altLang="en-US" sz="2000" u="dash" dirty="0">
                <a:solidFill>
                  <a:srgbClr val="FF0000"/>
                </a:solidFill>
                <a:ea typeface="宋体" pitchFamily="2" charset="-122"/>
              </a:rPr>
              <a:t>学院编号</a:t>
            </a:r>
            <a:r>
              <a:rPr lang="zh-CN" altLang="en-US" sz="2000" dirty="0">
                <a:ea typeface="宋体" pitchFamily="2" charset="-122"/>
              </a:rPr>
              <a:t>）</a:t>
            </a:r>
          </a:p>
          <a:p>
            <a:pPr>
              <a:lnSpc>
                <a:spcPct val="150000"/>
              </a:lnSpc>
              <a:defRPr/>
            </a:pPr>
            <a:r>
              <a:rPr lang="zh-CN" altLang="en-US" sz="2000" dirty="0">
                <a:ea typeface="宋体" pitchFamily="2" charset="-122"/>
              </a:rPr>
              <a:t>选课（</a:t>
            </a:r>
            <a:r>
              <a:rPr lang="zh-CN" altLang="en-US" sz="2000" u="sng" dirty="0">
                <a:solidFill>
                  <a:srgbClr val="7030A0"/>
                </a:solidFill>
                <a:ea typeface="宋体" pitchFamily="2" charset="-122"/>
              </a:rPr>
              <a:t>学号，课程号</a:t>
            </a:r>
            <a:r>
              <a:rPr lang="zh-CN" altLang="en-US" sz="2000" dirty="0">
                <a:ea typeface="宋体" pitchFamily="2" charset="-122"/>
              </a:rPr>
              <a:t>，成绩）</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3238"/>
            <a:ext cx="8229600" cy="5622925"/>
          </a:xfrm>
        </p:spPr>
        <p:txBody>
          <a:bodyPr rtlCol="0">
            <a:normAutofit/>
          </a:bodyPr>
          <a:lstStyle/>
          <a:p>
            <a:pPr fontAlgn="auto">
              <a:spcAft>
                <a:spcPts val="0"/>
              </a:spcAft>
              <a:defRPr/>
            </a:pPr>
            <a:r>
              <a:rPr lang="zh-CN" altLang="en-US" sz="2800" dirty="0"/>
              <a:t>⒋ 一个</a:t>
            </a:r>
            <a:r>
              <a:rPr lang="en-US" altLang="zh-CN" sz="2800" dirty="0"/>
              <a:t>1:1</a:t>
            </a:r>
            <a:r>
              <a:rPr lang="zh-CN" altLang="en-US" sz="2800" dirty="0"/>
              <a:t>联系可以转换为一个独立的关系模式，也可以与任意一端对应的关系模式合并。</a:t>
            </a:r>
            <a:endParaRPr lang="en-US" altLang="zh-CN" sz="2800" dirty="0"/>
          </a:p>
          <a:p>
            <a:pPr lvl="1" fontAlgn="auto">
              <a:lnSpc>
                <a:spcPct val="150000"/>
              </a:lnSpc>
              <a:spcAft>
                <a:spcPts val="0"/>
              </a:spcAft>
              <a:defRPr/>
            </a:pPr>
            <a:r>
              <a:rPr lang="en-US" altLang="zh-CN" sz="2400" dirty="0">
                <a:latin typeface="+mn-ea"/>
                <a:ea typeface="+mn-ea"/>
              </a:rPr>
              <a:t>1) </a:t>
            </a:r>
            <a:r>
              <a:rPr lang="zh-CN" altLang="en-US" sz="2400" dirty="0">
                <a:latin typeface="+mn-ea"/>
                <a:ea typeface="+mn-ea"/>
              </a:rPr>
              <a:t>转换为一个独立的关系模式</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关系的属性：与该联系相连的各实体的码以及联系本身的属性</a:t>
            </a:r>
          </a:p>
          <a:p>
            <a:pPr lvl="2" fontAlgn="auto">
              <a:lnSpc>
                <a:spcPct val="150000"/>
              </a:lnSpc>
              <a:spcAft>
                <a:spcPts val="0"/>
              </a:spcAft>
              <a:defRPr/>
            </a:pPr>
            <a:r>
              <a:rPr lang="zh-CN" altLang="en-US" sz="2000" dirty="0">
                <a:latin typeface="+mn-ea"/>
                <a:ea typeface="+mn-ea"/>
              </a:rPr>
              <a:t>关系的候选码：每个实体的码均是该关系的候选码</a:t>
            </a:r>
            <a:endParaRPr lang="en-US" altLang="zh-CN" sz="2000" dirty="0">
              <a:latin typeface="+mn-ea"/>
              <a:ea typeface="+mn-ea"/>
            </a:endParaRPr>
          </a:p>
          <a:p>
            <a:pPr lvl="1" fontAlgn="auto">
              <a:lnSpc>
                <a:spcPct val="150000"/>
              </a:lnSpc>
              <a:spcAft>
                <a:spcPts val="0"/>
              </a:spcAft>
              <a:defRPr/>
            </a:pPr>
            <a:r>
              <a:rPr lang="en-US" altLang="zh-CN" sz="2400" dirty="0">
                <a:latin typeface="+mn-ea"/>
                <a:ea typeface="+mn-ea"/>
              </a:rPr>
              <a:t>2) </a:t>
            </a:r>
            <a:r>
              <a:rPr lang="zh-CN" altLang="en-US" sz="2400" dirty="0">
                <a:latin typeface="+mn-ea"/>
                <a:ea typeface="+mn-ea"/>
              </a:rPr>
              <a:t>与某一端的关系模式合并</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合并后关系的属性：加入另一端关系的码和联系本身的属性</a:t>
            </a:r>
          </a:p>
          <a:p>
            <a:pPr lvl="2" fontAlgn="auto">
              <a:lnSpc>
                <a:spcPct val="150000"/>
              </a:lnSpc>
              <a:spcAft>
                <a:spcPts val="0"/>
              </a:spcAft>
              <a:defRPr/>
            </a:pPr>
            <a:r>
              <a:rPr lang="zh-CN" altLang="en-US" sz="2000" dirty="0">
                <a:latin typeface="+mn-ea"/>
                <a:ea typeface="+mn-ea"/>
              </a:rPr>
              <a:t>合并后关系的码：不变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二、数据库设计方法</a:t>
            </a:r>
          </a:p>
        </p:txBody>
      </p:sp>
      <p:sp>
        <p:nvSpPr>
          <p:cNvPr id="29698" name="内容占位符 2"/>
          <p:cNvSpPr>
            <a:spLocks noGrp="1"/>
          </p:cNvSpPr>
          <p:nvPr>
            <p:ph idx="1"/>
          </p:nvPr>
        </p:nvSpPr>
        <p:spPr/>
        <p:txBody>
          <a:bodyPr/>
          <a:lstStyle/>
          <a:p>
            <a:r>
              <a:rPr lang="zh-CN" altLang="en-US" dirty="0"/>
              <a:t>早期采用手工与经验相结合方法</a:t>
            </a:r>
          </a:p>
          <a:p>
            <a:r>
              <a:rPr lang="zh-CN" altLang="en-US" dirty="0"/>
              <a:t>规范设计法</a:t>
            </a:r>
            <a:endParaRPr lang="en-US" altLang="zh-CN" dirty="0"/>
          </a:p>
          <a:p>
            <a:pPr lvl="1"/>
            <a:r>
              <a:rPr lang="zh-CN" altLang="en-US" dirty="0">
                <a:ea typeface="宋体" charset="-122"/>
              </a:rPr>
              <a:t>基本思想：过程迭代和逐步求精</a:t>
            </a:r>
            <a:endParaRPr lang="en-US" altLang="zh-CN" dirty="0">
              <a:ea typeface="宋体" charset="-122"/>
            </a:endParaRPr>
          </a:p>
          <a:p>
            <a:r>
              <a:rPr lang="zh-CN" altLang="en-US" dirty="0"/>
              <a:t>常见的设计方法</a:t>
            </a:r>
            <a:endParaRPr lang="en-US" altLang="zh-CN" dirty="0"/>
          </a:p>
          <a:p>
            <a:pPr lvl="1"/>
            <a:r>
              <a:rPr lang="zh-CN" altLang="en-US" dirty="0">
                <a:ea typeface="宋体" charset="-122"/>
              </a:rPr>
              <a:t>新奥尔良（</a:t>
            </a:r>
            <a:r>
              <a:rPr lang="en-US" altLang="zh-CN" dirty="0">
                <a:ea typeface="宋体" charset="-122"/>
              </a:rPr>
              <a:t>New Orleans</a:t>
            </a:r>
            <a:r>
              <a:rPr lang="zh-CN" altLang="en-US" dirty="0">
                <a:ea typeface="宋体" charset="-122"/>
              </a:rPr>
              <a:t>）方法</a:t>
            </a:r>
          </a:p>
          <a:p>
            <a:pPr lvl="1"/>
            <a:r>
              <a:rPr lang="zh-CN" altLang="en-US" dirty="0">
                <a:ea typeface="宋体" charset="-122"/>
              </a:rPr>
              <a:t>基于</a:t>
            </a:r>
            <a:r>
              <a:rPr lang="en-US" altLang="zh-CN" dirty="0">
                <a:ea typeface="宋体" charset="-122"/>
              </a:rPr>
              <a:t>E-R</a:t>
            </a:r>
            <a:r>
              <a:rPr lang="zh-CN" altLang="en-US" dirty="0">
                <a:ea typeface="宋体" charset="-122"/>
              </a:rPr>
              <a:t>模型的数据库设计方法</a:t>
            </a:r>
          </a:p>
          <a:p>
            <a:pPr lvl="1"/>
            <a:r>
              <a:rPr lang="en-US" altLang="zh-CN" dirty="0">
                <a:ea typeface="宋体" charset="-122"/>
              </a:rPr>
              <a:t>3NF</a:t>
            </a:r>
            <a:r>
              <a:rPr lang="zh-CN" altLang="en-US" dirty="0">
                <a:ea typeface="宋体" charset="-122"/>
              </a:rPr>
              <a:t>（第三范式）的设计方法</a:t>
            </a:r>
          </a:p>
          <a:p>
            <a:pPr lvl="1"/>
            <a:r>
              <a:rPr lang="en-US" altLang="zh-CN" dirty="0">
                <a:ea typeface="宋体" charset="-122"/>
              </a:rPr>
              <a:t>ODL</a:t>
            </a:r>
            <a:r>
              <a:rPr lang="zh-CN" altLang="en-US" dirty="0">
                <a:ea typeface="宋体" charset="-122"/>
              </a:rPr>
              <a:t>（</a:t>
            </a:r>
            <a:r>
              <a:rPr lang="en-US" altLang="zh-CN" dirty="0">
                <a:ea typeface="宋体" charset="-122"/>
              </a:rPr>
              <a:t>Object Definition Language</a:t>
            </a:r>
            <a:r>
              <a:rPr lang="zh-CN" altLang="en-US" dirty="0">
                <a:ea typeface="宋体" charset="-122"/>
              </a:rPr>
              <a:t>）方法</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91138" name="内容占位符 2"/>
          <p:cNvSpPr>
            <a:spLocks noGrp="1"/>
          </p:cNvSpPr>
          <p:nvPr>
            <p:ph idx="1"/>
          </p:nvPr>
        </p:nvSpPr>
        <p:spPr/>
        <p:txBody>
          <a:bodyPr/>
          <a:lstStyle/>
          <a:p>
            <a:r>
              <a:rPr lang="en-US" altLang="zh-CN"/>
              <a:t>(5)</a:t>
            </a:r>
            <a:r>
              <a:rPr lang="zh-CN" altLang="en-US"/>
              <a:t>具有相同码的关系模式可合并</a:t>
            </a:r>
            <a:endParaRPr lang="en-US" altLang="zh-CN"/>
          </a:p>
          <a:p>
            <a:pPr lvl="1"/>
            <a:r>
              <a:rPr lang="zh-CN" altLang="en-US">
                <a:ea typeface="宋体" charset="-122"/>
              </a:rPr>
              <a:t>目的：减少系统中的关系个数</a:t>
            </a:r>
          </a:p>
          <a:p>
            <a:pPr lvl="1"/>
            <a:r>
              <a:rPr lang="zh-CN" altLang="en-US">
                <a:ea typeface="宋体" charset="-122"/>
              </a:rPr>
              <a:t>合并方法：将其中一个关系模式的全部属性加入到另一个关系模式中，然后去掉其中的同义属性（可能同名也可能不同名），并适当调整属性的次序</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fontAlgn="auto">
              <a:spcAft>
                <a:spcPts val="0"/>
              </a:spcAft>
              <a:defRPr/>
            </a:pPr>
            <a:r>
              <a:rPr lang="zh-CN" altLang="en-US" dirty="0">
                <a:latin typeface="+mj-ea"/>
              </a:rPr>
              <a:t>二、数据模型的优化</a:t>
            </a:r>
          </a:p>
        </p:txBody>
      </p:sp>
      <p:sp>
        <p:nvSpPr>
          <p:cNvPr id="92162" name="内容占位符 2"/>
          <p:cNvSpPr>
            <a:spLocks noGrp="1"/>
          </p:cNvSpPr>
          <p:nvPr>
            <p:ph idx="1"/>
          </p:nvPr>
        </p:nvSpPr>
        <p:spPr/>
        <p:txBody>
          <a:bodyPr/>
          <a:lstStyle/>
          <a:p>
            <a:r>
              <a:rPr lang="zh-CN" altLang="en-US" sz="2800"/>
              <a:t>数据库逻辑设计的结果不是唯一的。</a:t>
            </a:r>
          </a:p>
          <a:p>
            <a:r>
              <a:rPr lang="zh-CN" altLang="en-US" sz="2800"/>
              <a:t>得到初步数据模型后，还应该适当地修改、调整数据模型的结构，以进一步提高数据库应用系统的性能，这就是数据模型的优化 </a:t>
            </a:r>
          </a:p>
          <a:p>
            <a:r>
              <a:rPr lang="zh-CN" altLang="en-US" sz="2800"/>
              <a:t>关系数据模型的优化通常以规范化理论为指导</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457200" y="661988"/>
            <a:ext cx="8229600" cy="5464175"/>
          </a:xfrm>
        </p:spPr>
        <p:txBody>
          <a:bodyPr/>
          <a:lstStyle/>
          <a:p>
            <a:r>
              <a:rPr lang="zh-CN" altLang="en-US" sz="2800"/>
              <a:t>优化数据模型的方法</a:t>
            </a:r>
            <a:endParaRPr lang="en-US" altLang="zh-CN" sz="2800"/>
          </a:p>
          <a:p>
            <a:pPr lvl="1"/>
            <a:r>
              <a:rPr lang="en-US" altLang="zh-CN" sz="2400">
                <a:ea typeface="宋体" charset="-122"/>
              </a:rPr>
              <a:t>1. </a:t>
            </a:r>
            <a:r>
              <a:rPr lang="zh-CN" altLang="en-US" sz="2400">
                <a:ea typeface="宋体" charset="-122"/>
              </a:rPr>
              <a:t>确定数据依赖</a:t>
            </a:r>
          </a:p>
          <a:p>
            <a:pPr lvl="2"/>
            <a:r>
              <a:rPr lang="zh-CN" altLang="en-US" sz="2000">
                <a:ea typeface="宋体" charset="-122"/>
              </a:rPr>
              <a:t>按需求分析阶段所得到的语义，分别写出每个关系模式内部各属性之间的数据依赖以及不同关系模式属性之间数据依赖</a:t>
            </a:r>
          </a:p>
          <a:p>
            <a:pPr lvl="1"/>
            <a:r>
              <a:rPr lang="en-US" altLang="zh-CN" sz="2400">
                <a:ea typeface="宋体" charset="-122"/>
              </a:rPr>
              <a:t>2. </a:t>
            </a:r>
            <a:r>
              <a:rPr lang="zh-CN" altLang="en-US" sz="2400">
                <a:ea typeface="宋体" charset="-122"/>
              </a:rPr>
              <a:t>消除冗余的联系</a:t>
            </a:r>
          </a:p>
          <a:p>
            <a:pPr lvl="2"/>
            <a:r>
              <a:rPr lang="zh-CN" altLang="en-US" sz="2000">
                <a:ea typeface="宋体" charset="-122"/>
              </a:rPr>
              <a:t>对于各个关系模式之间的数据依赖进行极小化处理，消除冗余的联系。</a:t>
            </a:r>
          </a:p>
          <a:p>
            <a:pPr lvl="1"/>
            <a:r>
              <a:rPr lang="en-US" altLang="zh-CN" sz="2400">
                <a:ea typeface="宋体" charset="-122"/>
              </a:rPr>
              <a:t>3. </a:t>
            </a:r>
            <a:r>
              <a:rPr lang="zh-CN" altLang="en-US" sz="2400">
                <a:ea typeface="宋体" charset="-122"/>
              </a:rPr>
              <a:t>确定所属范式</a:t>
            </a:r>
          </a:p>
          <a:p>
            <a:pPr lvl="2"/>
            <a:r>
              <a:rPr lang="zh-CN" altLang="en-US" sz="2000">
                <a:ea typeface="宋体" charset="-122"/>
              </a:rPr>
              <a:t>按照数据依赖的理论对关系模式逐一进行分析</a:t>
            </a:r>
          </a:p>
          <a:p>
            <a:pPr lvl="2"/>
            <a:r>
              <a:rPr lang="zh-CN" altLang="en-US" sz="2000">
                <a:ea typeface="宋体" charset="-122"/>
              </a:rPr>
              <a:t>考查是否存在部分函数依赖、传递函数依赖、多值依赖等</a:t>
            </a:r>
          </a:p>
          <a:p>
            <a:pPr lvl="2"/>
            <a:r>
              <a:rPr lang="zh-CN" altLang="en-US" sz="2000">
                <a:ea typeface="宋体" charset="-122"/>
              </a:rPr>
              <a:t>确定各关系模式分别属于第几范式</a:t>
            </a:r>
            <a:endParaRPr lang="zh-CN" altLang="en-US">
              <a:ea typeface="宋体" charset="-122"/>
            </a:endParaRPr>
          </a:p>
          <a:p>
            <a:pPr lvl="1"/>
            <a:r>
              <a:rPr lang="en-US" altLang="zh-CN" sz="2400">
                <a:ea typeface="宋体" charset="-122"/>
              </a:rPr>
              <a:t>4. </a:t>
            </a:r>
            <a:r>
              <a:rPr lang="zh-CN" altLang="en-US" sz="2400">
                <a:ea typeface="宋体" charset="-122"/>
              </a:rPr>
              <a:t>按照需求分析阶段得到的各种应用对数据处理的要求，分析对于这样的应用环境这些模式是否合适，确定是否要对它们进行合并或分解。</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94210" name="内容占位符 2"/>
          <p:cNvSpPr>
            <a:spLocks noGrp="1"/>
          </p:cNvSpPr>
          <p:nvPr>
            <p:ph idx="1"/>
          </p:nvPr>
        </p:nvSpPr>
        <p:spPr/>
        <p:txBody>
          <a:bodyPr/>
          <a:lstStyle/>
          <a:p>
            <a:r>
              <a:rPr lang="zh-CN" altLang="en-US"/>
              <a:t>关系模式</a:t>
            </a:r>
            <a:endParaRPr lang="en-US" altLang="zh-CN"/>
          </a:p>
          <a:p>
            <a:endParaRPr lang="en-US" altLang="zh-CN"/>
          </a:p>
          <a:p>
            <a:pPr lvl="1"/>
            <a:endParaRPr lang="en-US" altLang="zh-CN">
              <a:ea typeface="宋体" charset="-122"/>
            </a:endParaRPr>
          </a:p>
          <a:p>
            <a:pPr lvl="1"/>
            <a:r>
              <a:rPr lang="zh-CN" altLang="en-US">
                <a:ea typeface="宋体" charset="-122"/>
              </a:rPr>
              <a:t>存在的函数依赖：</a:t>
            </a:r>
            <a:endParaRPr lang="en-US" altLang="zh-CN">
              <a:ea typeface="宋体" charset="-122"/>
            </a:endParaRPr>
          </a:p>
          <a:p>
            <a:pPr lvl="1"/>
            <a:endParaRPr lang="en-US" altLang="zh-CN">
              <a:ea typeface="宋体" charset="-122"/>
            </a:endParaRPr>
          </a:p>
          <a:p>
            <a:endParaRPr lang="zh-CN" altLang="en-US"/>
          </a:p>
        </p:txBody>
      </p:sp>
      <p:sp>
        <p:nvSpPr>
          <p:cNvPr id="94211" name="矩形 3"/>
          <p:cNvSpPr>
            <a:spLocks noChangeArrowheads="1"/>
          </p:cNvSpPr>
          <p:nvPr/>
        </p:nvSpPr>
        <p:spPr bwMode="auto">
          <a:xfrm>
            <a:off x="1381125" y="2316163"/>
            <a:ext cx="6835775" cy="369887"/>
          </a:xfrm>
          <a:prstGeom prst="rect">
            <a:avLst/>
          </a:prstGeom>
          <a:noFill/>
          <a:ln w="9525">
            <a:noFill/>
            <a:miter lim="800000"/>
            <a:headEnd/>
            <a:tailEnd/>
          </a:ln>
        </p:spPr>
        <p:txBody>
          <a:bodyPr>
            <a:spAutoFit/>
          </a:bodyPr>
          <a:lstStyle/>
          <a:p>
            <a:r>
              <a:rPr lang="en-US" altLang="zh-CN"/>
              <a:t>Student(Sno, Sdept, Mname, Cno, Grade )</a:t>
            </a:r>
          </a:p>
        </p:txBody>
      </p:sp>
      <p:sp>
        <p:nvSpPr>
          <p:cNvPr id="94212" name="矩形 4"/>
          <p:cNvSpPr>
            <a:spLocks noChangeArrowheads="1"/>
          </p:cNvSpPr>
          <p:nvPr/>
        </p:nvSpPr>
        <p:spPr bwMode="auto">
          <a:xfrm>
            <a:off x="1417638" y="2662238"/>
            <a:ext cx="6851650" cy="369887"/>
          </a:xfrm>
          <a:prstGeom prst="rect">
            <a:avLst/>
          </a:prstGeom>
          <a:noFill/>
          <a:ln w="9525">
            <a:noFill/>
            <a:miter lim="800000"/>
            <a:headEnd/>
            <a:tailEnd/>
          </a:ln>
        </p:spPr>
        <p:txBody>
          <a:bodyPr>
            <a:spAutoFit/>
          </a:bodyPr>
          <a:lstStyle/>
          <a:p>
            <a:r>
              <a:rPr lang="zh-CN" altLang="en-US"/>
              <a:t>各字段含义：学号、所在系、系主任姓名、课程号、成绩</a:t>
            </a:r>
          </a:p>
        </p:txBody>
      </p:sp>
      <p:sp>
        <p:nvSpPr>
          <p:cNvPr id="94213" name="矩形 5"/>
          <p:cNvSpPr>
            <a:spLocks noChangeArrowheads="1"/>
          </p:cNvSpPr>
          <p:nvPr/>
        </p:nvSpPr>
        <p:spPr bwMode="auto">
          <a:xfrm>
            <a:off x="1477963" y="4057650"/>
            <a:ext cx="4572000" cy="1062038"/>
          </a:xfrm>
          <a:prstGeom prst="rect">
            <a:avLst/>
          </a:prstGeom>
          <a:noFill/>
          <a:ln w="9525">
            <a:noFill/>
            <a:miter lim="800000"/>
            <a:headEnd/>
            <a:tailEnd/>
          </a:ln>
        </p:spPr>
        <p:txBody>
          <a:bodyPr>
            <a:spAutoFit/>
          </a:bodyPr>
          <a:lstStyle/>
          <a:p>
            <a:pPr>
              <a:lnSpc>
                <a:spcPct val="120000"/>
              </a:lnSpc>
            </a:pPr>
            <a:r>
              <a:rPr lang="en-US" altLang="zh-CN" b="1"/>
              <a:t>Sno → Sdept,  </a:t>
            </a:r>
          </a:p>
          <a:p>
            <a:pPr>
              <a:lnSpc>
                <a:spcPct val="120000"/>
              </a:lnSpc>
            </a:pPr>
            <a:r>
              <a:rPr lang="en-US" altLang="zh-CN" b="1"/>
              <a:t>Sdept → Mname, </a:t>
            </a:r>
          </a:p>
          <a:p>
            <a:pPr>
              <a:spcBef>
                <a:spcPct val="10000"/>
              </a:spcBef>
            </a:pPr>
            <a:r>
              <a:rPr lang="en-US" altLang="zh-CN" b="1"/>
              <a:t> (Sno, Cno) → Grade </a:t>
            </a:r>
            <a:endParaRPr lang="zh-CN" altLang="en-US"/>
          </a:p>
        </p:txBody>
      </p:sp>
      <p:grpSp>
        <p:nvGrpSpPr>
          <p:cNvPr id="94214" name="Group 4"/>
          <p:cNvGrpSpPr>
            <a:grpSpLocks/>
          </p:cNvGrpSpPr>
          <p:nvPr/>
        </p:nvGrpSpPr>
        <p:grpSpPr bwMode="auto">
          <a:xfrm>
            <a:off x="4648200" y="3511550"/>
            <a:ext cx="4283075" cy="2578100"/>
            <a:chOff x="3000" y="4872"/>
            <a:chExt cx="5580" cy="2028"/>
          </a:xfrm>
        </p:grpSpPr>
        <p:sp>
          <p:nvSpPr>
            <p:cNvPr id="94215" name="Rectangle 5"/>
            <p:cNvSpPr>
              <a:spLocks noChangeArrowheads="1"/>
            </p:cNvSpPr>
            <p:nvPr/>
          </p:nvSpPr>
          <p:spPr bwMode="auto">
            <a:xfrm>
              <a:off x="3000" y="4872"/>
              <a:ext cx="3600" cy="1092"/>
            </a:xfrm>
            <a:prstGeom prst="rect">
              <a:avLst/>
            </a:prstGeom>
            <a:noFill/>
            <a:ln w="28575">
              <a:solidFill>
                <a:srgbClr val="000000"/>
              </a:solidFill>
              <a:miter lim="800000"/>
              <a:headEnd/>
              <a:tailEnd/>
            </a:ln>
          </p:spPr>
          <p:txBody>
            <a:bodyPr/>
            <a:lstStyle/>
            <a:p>
              <a:endParaRPr lang="zh-CN" altLang="en-US"/>
            </a:p>
          </p:txBody>
        </p:sp>
        <p:sp>
          <p:nvSpPr>
            <p:cNvPr id="94216" name="Text Box 6"/>
            <p:cNvSpPr txBox="1">
              <a:spLocks noChangeArrowheads="1"/>
            </p:cNvSpPr>
            <p:nvPr/>
          </p:nvSpPr>
          <p:spPr bwMode="auto">
            <a:xfrm>
              <a:off x="3360" y="5184"/>
              <a:ext cx="1080" cy="468"/>
            </a:xfrm>
            <a:prstGeom prst="rect">
              <a:avLst/>
            </a:prstGeom>
            <a:noFill/>
            <a:ln w="28575">
              <a:solidFill>
                <a:srgbClr val="000000"/>
              </a:solidFill>
              <a:miter lim="800000"/>
              <a:headEnd/>
              <a:tailEnd/>
            </a:ln>
          </p:spPr>
          <p:txBody>
            <a:bodyPr/>
            <a:lstStyle/>
            <a:p>
              <a:pPr algn="just" eaLnBrk="0" hangingPunct="0"/>
              <a:r>
                <a:rPr lang="en-US" altLang="zh-CN"/>
                <a:t> </a:t>
              </a:r>
              <a:r>
                <a:rPr lang="en-US" altLang="zh-CN" b="1"/>
                <a:t>Sno</a:t>
              </a:r>
              <a:endParaRPr lang="en-US" altLang="zh-CN"/>
            </a:p>
          </p:txBody>
        </p:sp>
        <p:sp>
          <p:nvSpPr>
            <p:cNvPr id="94217" name="Text Box 7"/>
            <p:cNvSpPr txBox="1">
              <a:spLocks noChangeArrowheads="1"/>
            </p:cNvSpPr>
            <p:nvPr/>
          </p:nvSpPr>
          <p:spPr bwMode="auto">
            <a:xfrm>
              <a:off x="4980" y="5184"/>
              <a:ext cx="1260" cy="468"/>
            </a:xfrm>
            <a:prstGeom prst="rect">
              <a:avLst/>
            </a:prstGeom>
            <a:noFill/>
            <a:ln w="28575">
              <a:solidFill>
                <a:srgbClr val="000000"/>
              </a:solidFill>
              <a:miter lim="800000"/>
              <a:headEnd/>
              <a:tailEnd/>
            </a:ln>
          </p:spPr>
          <p:txBody>
            <a:bodyPr/>
            <a:lstStyle/>
            <a:p>
              <a:pPr algn="just" eaLnBrk="0" hangingPunct="0"/>
              <a:r>
                <a:rPr lang="en-US" altLang="zh-CN" b="1"/>
                <a:t>Cno</a:t>
              </a:r>
              <a:endParaRPr lang="en-US" altLang="zh-CN" sz="2000" b="1"/>
            </a:p>
          </p:txBody>
        </p:sp>
        <p:sp>
          <p:nvSpPr>
            <p:cNvPr id="94218" name="Text Box 8"/>
            <p:cNvSpPr txBox="1">
              <a:spLocks noChangeArrowheads="1"/>
            </p:cNvSpPr>
            <p:nvPr/>
          </p:nvSpPr>
          <p:spPr bwMode="auto">
            <a:xfrm>
              <a:off x="3360" y="6432"/>
              <a:ext cx="1080" cy="468"/>
            </a:xfrm>
            <a:prstGeom prst="rect">
              <a:avLst/>
            </a:prstGeom>
            <a:noFill/>
            <a:ln w="28575">
              <a:solidFill>
                <a:srgbClr val="000000"/>
              </a:solidFill>
              <a:miter lim="800000"/>
              <a:headEnd/>
              <a:tailEnd/>
            </a:ln>
          </p:spPr>
          <p:txBody>
            <a:bodyPr/>
            <a:lstStyle/>
            <a:p>
              <a:pPr algn="just" eaLnBrk="0" hangingPunct="0"/>
              <a:r>
                <a:rPr lang="en-US" altLang="zh-CN" b="1"/>
                <a:t>Sdept</a:t>
              </a:r>
              <a:endParaRPr lang="en-US" altLang="zh-CN" sz="2000"/>
            </a:p>
          </p:txBody>
        </p:sp>
        <p:sp>
          <p:nvSpPr>
            <p:cNvPr id="94219" name="Text Box 9"/>
            <p:cNvSpPr txBox="1">
              <a:spLocks noChangeArrowheads="1"/>
            </p:cNvSpPr>
            <p:nvPr/>
          </p:nvSpPr>
          <p:spPr bwMode="auto">
            <a:xfrm>
              <a:off x="4980" y="6432"/>
              <a:ext cx="1260" cy="468"/>
            </a:xfrm>
            <a:prstGeom prst="rect">
              <a:avLst/>
            </a:prstGeom>
            <a:noFill/>
            <a:ln w="28575">
              <a:solidFill>
                <a:srgbClr val="000000"/>
              </a:solidFill>
              <a:miter lim="800000"/>
              <a:headEnd/>
              <a:tailEnd/>
            </a:ln>
          </p:spPr>
          <p:txBody>
            <a:bodyPr/>
            <a:lstStyle/>
            <a:p>
              <a:pPr algn="just" eaLnBrk="0" hangingPunct="0"/>
              <a:r>
                <a:rPr lang="en-US" altLang="zh-CN" sz="2000" b="1"/>
                <a:t>M</a:t>
              </a:r>
              <a:r>
                <a:rPr lang="en-US" altLang="zh-CN" b="1"/>
                <a:t>nam</a:t>
              </a:r>
              <a:r>
                <a:rPr lang="en-US" altLang="zh-CN" sz="2000" b="1"/>
                <a:t>e</a:t>
              </a:r>
              <a:endParaRPr lang="en-US" altLang="zh-CN" sz="2000"/>
            </a:p>
          </p:txBody>
        </p:sp>
        <p:sp>
          <p:nvSpPr>
            <p:cNvPr id="94220" name="Line 10"/>
            <p:cNvSpPr>
              <a:spLocks noChangeShapeType="1"/>
            </p:cNvSpPr>
            <p:nvPr/>
          </p:nvSpPr>
          <p:spPr bwMode="auto">
            <a:xfrm>
              <a:off x="3900" y="5652"/>
              <a:ext cx="0" cy="780"/>
            </a:xfrm>
            <a:prstGeom prst="line">
              <a:avLst/>
            </a:prstGeom>
            <a:noFill/>
            <a:ln w="28575">
              <a:solidFill>
                <a:srgbClr val="000000"/>
              </a:solidFill>
              <a:round/>
              <a:headEnd/>
              <a:tailEnd type="stealth" w="med" len="med"/>
            </a:ln>
          </p:spPr>
          <p:txBody>
            <a:bodyPr/>
            <a:lstStyle/>
            <a:p>
              <a:endParaRPr lang="zh-CN" altLang="en-US"/>
            </a:p>
          </p:txBody>
        </p:sp>
        <p:sp>
          <p:nvSpPr>
            <p:cNvPr id="94221" name="Line 11"/>
            <p:cNvSpPr>
              <a:spLocks noChangeShapeType="1"/>
            </p:cNvSpPr>
            <p:nvPr/>
          </p:nvSpPr>
          <p:spPr bwMode="auto">
            <a:xfrm>
              <a:off x="4437" y="6588"/>
              <a:ext cx="540" cy="0"/>
            </a:xfrm>
            <a:prstGeom prst="line">
              <a:avLst/>
            </a:prstGeom>
            <a:noFill/>
            <a:ln w="28575">
              <a:solidFill>
                <a:srgbClr val="000000"/>
              </a:solidFill>
              <a:round/>
              <a:headEnd/>
              <a:tailEnd type="stealth" w="med" len="med"/>
            </a:ln>
          </p:spPr>
          <p:txBody>
            <a:bodyPr/>
            <a:lstStyle/>
            <a:p>
              <a:endParaRPr lang="zh-CN" altLang="en-US"/>
            </a:p>
          </p:txBody>
        </p:sp>
        <p:sp>
          <p:nvSpPr>
            <p:cNvPr id="94222" name="Text Box 12"/>
            <p:cNvSpPr txBox="1">
              <a:spLocks noChangeArrowheads="1"/>
            </p:cNvSpPr>
            <p:nvPr/>
          </p:nvSpPr>
          <p:spPr bwMode="auto">
            <a:xfrm>
              <a:off x="7320" y="5184"/>
              <a:ext cx="1260" cy="468"/>
            </a:xfrm>
            <a:prstGeom prst="rect">
              <a:avLst/>
            </a:prstGeom>
            <a:noFill/>
            <a:ln w="28575">
              <a:solidFill>
                <a:srgbClr val="000000"/>
              </a:solidFill>
              <a:miter lim="800000"/>
              <a:headEnd/>
              <a:tailEnd/>
            </a:ln>
          </p:spPr>
          <p:txBody>
            <a:bodyPr/>
            <a:lstStyle/>
            <a:p>
              <a:pPr algn="just" eaLnBrk="0" hangingPunct="0"/>
              <a:r>
                <a:rPr lang="en-US" altLang="zh-CN" b="1"/>
                <a:t>Grade</a:t>
              </a:r>
              <a:endParaRPr lang="en-US" altLang="zh-CN" sz="2800"/>
            </a:p>
          </p:txBody>
        </p:sp>
        <p:sp>
          <p:nvSpPr>
            <p:cNvPr id="94223" name="Line 13"/>
            <p:cNvSpPr>
              <a:spLocks noChangeShapeType="1"/>
            </p:cNvSpPr>
            <p:nvPr/>
          </p:nvSpPr>
          <p:spPr bwMode="auto">
            <a:xfrm>
              <a:off x="6600" y="5340"/>
              <a:ext cx="720" cy="0"/>
            </a:xfrm>
            <a:prstGeom prst="line">
              <a:avLst/>
            </a:prstGeom>
            <a:noFill/>
            <a:ln w="28575">
              <a:solidFill>
                <a:srgbClr val="000000"/>
              </a:solidFill>
              <a:round/>
              <a:headEnd/>
              <a:tailEnd type="stealth" w="med" len="med"/>
            </a:ln>
          </p:spPr>
          <p:txBody>
            <a:bodyPr/>
            <a:lstStyle/>
            <a:p>
              <a:endParaRPr lang="zh-CN" altLang="en-US"/>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内容占位符 2"/>
          <p:cNvSpPr>
            <a:spLocks noGrp="1"/>
          </p:cNvSpPr>
          <p:nvPr>
            <p:ph idx="1"/>
          </p:nvPr>
        </p:nvSpPr>
        <p:spPr>
          <a:xfrm>
            <a:off x="457200" y="582613"/>
            <a:ext cx="8229600" cy="5738812"/>
          </a:xfrm>
        </p:spPr>
        <p:txBody>
          <a:bodyPr/>
          <a:lstStyle/>
          <a:p>
            <a:r>
              <a:rPr lang="zh-CN" altLang="en-US"/>
              <a:t>显然存在</a:t>
            </a:r>
            <a:endParaRPr lang="en-US" altLang="zh-CN"/>
          </a:p>
          <a:p>
            <a:endParaRPr lang="en-US" altLang="zh-CN"/>
          </a:p>
          <a:p>
            <a:pPr lvl="1"/>
            <a:r>
              <a:rPr lang="zh-CN" altLang="en-US">
                <a:ea typeface="宋体" charset="-122"/>
              </a:rPr>
              <a:t>系部分依赖</a:t>
            </a:r>
            <a:r>
              <a:rPr lang="en-US" altLang="zh-CN">
                <a:ea typeface="宋体" charset="-122"/>
              </a:rPr>
              <a:t>(sno,cno)</a:t>
            </a:r>
            <a:r>
              <a:rPr lang="zh-CN" altLang="en-US">
                <a:ea typeface="宋体" charset="-122"/>
              </a:rPr>
              <a:t>，该关系属于</a:t>
            </a:r>
            <a:r>
              <a:rPr lang="en-US" altLang="zh-CN">
                <a:ea typeface="宋体" charset="-122"/>
              </a:rPr>
              <a:t>1NF</a:t>
            </a:r>
            <a:endParaRPr lang="zh-CN" altLang="en-US">
              <a:ea typeface="宋体" charset="-122"/>
            </a:endParaRPr>
          </a:p>
        </p:txBody>
      </p:sp>
      <p:sp>
        <p:nvSpPr>
          <p:cNvPr id="95234" name="矩形 3"/>
          <p:cNvSpPr>
            <a:spLocks noChangeArrowheads="1"/>
          </p:cNvSpPr>
          <p:nvPr/>
        </p:nvSpPr>
        <p:spPr bwMode="auto">
          <a:xfrm>
            <a:off x="1452563" y="1389063"/>
            <a:ext cx="1466850" cy="369887"/>
          </a:xfrm>
          <a:prstGeom prst="rect">
            <a:avLst/>
          </a:prstGeom>
          <a:noFill/>
          <a:ln w="9525">
            <a:noFill/>
            <a:miter lim="800000"/>
            <a:headEnd/>
            <a:tailEnd/>
          </a:ln>
        </p:spPr>
        <p:txBody>
          <a:bodyPr wrap="none">
            <a:spAutoFit/>
          </a:bodyPr>
          <a:lstStyle/>
          <a:p>
            <a:r>
              <a:rPr lang="en-US" altLang="zh-CN" b="1"/>
              <a:t>Sno → Sdept</a:t>
            </a:r>
            <a:endParaRPr lang="zh-CN" altLang="en-US"/>
          </a:p>
        </p:txBody>
      </p:sp>
      <p:sp>
        <p:nvSpPr>
          <p:cNvPr id="5" name="下箭头 4"/>
          <p:cNvSpPr/>
          <p:nvPr/>
        </p:nvSpPr>
        <p:spPr>
          <a:xfrm>
            <a:off x="3684588" y="2451100"/>
            <a:ext cx="409575" cy="517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5236" name="TextBox 5"/>
          <p:cNvSpPr txBox="1">
            <a:spLocks noChangeArrowheads="1"/>
          </p:cNvSpPr>
          <p:nvPr/>
        </p:nvSpPr>
        <p:spPr bwMode="auto">
          <a:xfrm>
            <a:off x="1855788" y="3221038"/>
            <a:ext cx="2671762" cy="368300"/>
          </a:xfrm>
          <a:prstGeom prst="rect">
            <a:avLst/>
          </a:prstGeom>
          <a:noFill/>
          <a:ln w="9525">
            <a:noFill/>
            <a:miter lim="800000"/>
            <a:headEnd/>
            <a:tailEnd/>
          </a:ln>
        </p:spPr>
        <p:txBody>
          <a:bodyPr wrap="none">
            <a:spAutoFit/>
          </a:bodyPr>
          <a:lstStyle/>
          <a:p>
            <a:r>
              <a:rPr lang="en-US" altLang="zh-CN"/>
              <a:t>Student(sno,sdept,Mname)</a:t>
            </a:r>
            <a:endParaRPr lang="zh-CN" altLang="en-US"/>
          </a:p>
        </p:txBody>
      </p:sp>
      <p:sp>
        <p:nvSpPr>
          <p:cNvPr id="95237" name="TextBox 6"/>
          <p:cNvSpPr txBox="1">
            <a:spLocks noChangeArrowheads="1"/>
          </p:cNvSpPr>
          <p:nvPr/>
        </p:nvSpPr>
        <p:spPr bwMode="auto">
          <a:xfrm>
            <a:off x="5287963" y="3246438"/>
            <a:ext cx="2371725" cy="369887"/>
          </a:xfrm>
          <a:prstGeom prst="rect">
            <a:avLst/>
          </a:prstGeom>
          <a:noFill/>
          <a:ln w="9525">
            <a:noFill/>
            <a:miter lim="800000"/>
            <a:headEnd/>
            <a:tailEnd/>
          </a:ln>
        </p:spPr>
        <p:txBody>
          <a:bodyPr>
            <a:spAutoFit/>
          </a:bodyPr>
          <a:lstStyle/>
          <a:p>
            <a:r>
              <a:rPr lang="en-US" altLang="zh-CN"/>
              <a:t>Sc(sno,cno,grade)</a:t>
            </a:r>
            <a:endParaRPr lang="zh-CN" altLang="en-US"/>
          </a:p>
        </p:txBody>
      </p:sp>
      <p:sp>
        <p:nvSpPr>
          <p:cNvPr id="95238" name="矩形 7"/>
          <p:cNvSpPr>
            <a:spLocks noChangeArrowheads="1"/>
          </p:cNvSpPr>
          <p:nvPr/>
        </p:nvSpPr>
        <p:spPr bwMode="auto">
          <a:xfrm>
            <a:off x="1616075" y="3854450"/>
            <a:ext cx="1762125" cy="368300"/>
          </a:xfrm>
          <a:prstGeom prst="rect">
            <a:avLst/>
          </a:prstGeom>
          <a:noFill/>
          <a:ln w="9525">
            <a:noFill/>
            <a:miter lim="800000"/>
            <a:headEnd/>
            <a:tailEnd/>
          </a:ln>
        </p:spPr>
        <p:txBody>
          <a:bodyPr wrap="none">
            <a:spAutoFit/>
          </a:bodyPr>
          <a:lstStyle/>
          <a:p>
            <a:r>
              <a:rPr lang="en-US" altLang="zh-CN"/>
              <a:t>Sdept → Mname</a:t>
            </a:r>
            <a:endParaRPr lang="zh-CN" altLang="en-US"/>
          </a:p>
        </p:txBody>
      </p:sp>
      <p:sp>
        <p:nvSpPr>
          <p:cNvPr id="9" name="下箭头 8"/>
          <p:cNvSpPr/>
          <p:nvPr/>
        </p:nvSpPr>
        <p:spPr>
          <a:xfrm>
            <a:off x="3624263" y="3902075"/>
            <a:ext cx="411162" cy="517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5240" name="TextBox 9"/>
          <p:cNvSpPr txBox="1">
            <a:spLocks noChangeArrowheads="1"/>
          </p:cNvSpPr>
          <p:nvPr/>
        </p:nvSpPr>
        <p:spPr bwMode="auto">
          <a:xfrm>
            <a:off x="4135438" y="3856038"/>
            <a:ext cx="1106487" cy="369887"/>
          </a:xfrm>
          <a:prstGeom prst="rect">
            <a:avLst/>
          </a:prstGeom>
          <a:noFill/>
          <a:ln w="9525">
            <a:noFill/>
            <a:miter lim="800000"/>
            <a:headEnd/>
            <a:tailEnd/>
          </a:ln>
        </p:spPr>
        <p:txBody>
          <a:bodyPr wrap="none">
            <a:spAutoFit/>
          </a:bodyPr>
          <a:lstStyle/>
          <a:p>
            <a:r>
              <a:rPr lang="zh-CN" altLang="en-US"/>
              <a:t>传递依赖</a:t>
            </a:r>
          </a:p>
        </p:txBody>
      </p:sp>
      <p:sp>
        <p:nvSpPr>
          <p:cNvPr id="95241" name="TextBox 10"/>
          <p:cNvSpPr txBox="1">
            <a:spLocks noChangeArrowheads="1"/>
          </p:cNvSpPr>
          <p:nvPr/>
        </p:nvSpPr>
        <p:spPr bwMode="auto">
          <a:xfrm>
            <a:off x="1484313" y="4876800"/>
            <a:ext cx="3967162" cy="369888"/>
          </a:xfrm>
          <a:prstGeom prst="rect">
            <a:avLst/>
          </a:prstGeom>
          <a:noFill/>
          <a:ln w="9525">
            <a:noFill/>
            <a:miter lim="800000"/>
            <a:headEnd/>
            <a:tailEnd/>
          </a:ln>
        </p:spPr>
        <p:txBody>
          <a:bodyPr wrap="none">
            <a:spAutoFit/>
          </a:bodyPr>
          <a:lstStyle/>
          <a:p>
            <a:r>
              <a:rPr lang="en-US" altLang="zh-CN"/>
              <a:t>Student(sno,sdept)      dept(dept,Mname)</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dirty="0">
              <a:latin typeface="+mj-ea"/>
            </a:endParaRPr>
          </a:p>
        </p:txBody>
      </p:sp>
      <p:sp>
        <p:nvSpPr>
          <p:cNvPr id="96258" name="内容占位符 2"/>
          <p:cNvSpPr>
            <a:spLocks noGrp="1"/>
          </p:cNvSpPr>
          <p:nvPr>
            <p:ph idx="1"/>
          </p:nvPr>
        </p:nvSpPr>
        <p:spPr/>
        <p:txBody>
          <a:bodyPr/>
          <a:lstStyle/>
          <a:p>
            <a:r>
              <a:rPr lang="en-US" altLang="zh-CN"/>
              <a:t>5. </a:t>
            </a:r>
            <a:r>
              <a:rPr lang="zh-CN" altLang="en-US"/>
              <a:t>按照需求分析阶段得到的各种应用对数据处理的要求，对关系模式进行必要的分解，以提高数据操作的效率和存储空间的利用率</a:t>
            </a:r>
          </a:p>
          <a:p>
            <a:endParaRPr lang="zh-CN" altLang="en-US"/>
          </a:p>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fontAlgn="auto">
              <a:spcAft>
                <a:spcPts val="0"/>
              </a:spcAft>
              <a:defRPr/>
            </a:pPr>
            <a:r>
              <a:rPr lang="zh-CN" altLang="en-US">
                <a:latin typeface="+mj-ea"/>
              </a:rPr>
              <a:t>三、设计</a:t>
            </a:r>
            <a:r>
              <a:rPr lang="zh-CN" altLang="en-US" dirty="0">
                <a:latin typeface="+mj-ea"/>
              </a:rPr>
              <a:t>用户子模式</a:t>
            </a:r>
          </a:p>
        </p:txBody>
      </p:sp>
      <p:sp>
        <p:nvSpPr>
          <p:cNvPr id="97282" name="内容占位符 2"/>
          <p:cNvSpPr>
            <a:spLocks noGrp="1"/>
          </p:cNvSpPr>
          <p:nvPr>
            <p:ph idx="1"/>
          </p:nvPr>
        </p:nvSpPr>
        <p:spPr/>
        <p:txBody>
          <a:bodyPr/>
          <a:lstStyle/>
          <a:p>
            <a:r>
              <a:rPr lang="zh-CN" altLang="en-US"/>
              <a:t>定义用户外模式时应该注重的问题</a:t>
            </a:r>
            <a:r>
              <a:rPr lang="en-US" altLang="zh-CN"/>
              <a:t>,</a:t>
            </a:r>
            <a:r>
              <a:rPr lang="zh-CN" altLang="en-US"/>
              <a:t>包括三个方面：</a:t>
            </a:r>
          </a:p>
          <a:p>
            <a:pPr lvl="1"/>
            <a:r>
              <a:rPr lang="en-US" altLang="zh-CN">
                <a:ea typeface="宋体" charset="-122"/>
              </a:rPr>
              <a:t>(1) </a:t>
            </a:r>
            <a:r>
              <a:rPr lang="zh-CN" altLang="en-US">
                <a:ea typeface="宋体" charset="-122"/>
              </a:rPr>
              <a:t>使用更符合用户习惯的别名</a:t>
            </a:r>
          </a:p>
          <a:p>
            <a:pPr lvl="1"/>
            <a:r>
              <a:rPr lang="en-US" altLang="zh-CN">
                <a:ea typeface="宋体" charset="-122"/>
              </a:rPr>
              <a:t>(2) </a:t>
            </a:r>
            <a:r>
              <a:rPr lang="zh-CN" altLang="en-US">
                <a:ea typeface="宋体" charset="-122"/>
              </a:rPr>
              <a:t>针对不同级别的用户定义不同的</a:t>
            </a:r>
            <a:r>
              <a:rPr lang="en-US" altLang="zh-CN">
                <a:ea typeface="宋体" charset="-122"/>
              </a:rPr>
              <a:t>View </a:t>
            </a:r>
            <a:r>
              <a:rPr lang="zh-CN" altLang="en-US">
                <a:ea typeface="宋体" charset="-122"/>
              </a:rPr>
              <a:t>，以满足系统对安全性的要求。</a:t>
            </a:r>
          </a:p>
          <a:p>
            <a:pPr lvl="1"/>
            <a:r>
              <a:rPr lang="en-US" altLang="zh-CN">
                <a:ea typeface="宋体" charset="-122"/>
              </a:rPr>
              <a:t>(3) </a:t>
            </a:r>
            <a:r>
              <a:rPr lang="zh-CN" altLang="en-US">
                <a:ea typeface="宋体" charset="-122"/>
              </a:rPr>
              <a:t>简化用户对系统的使用</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逻辑结构设计小结</a:t>
            </a:r>
          </a:p>
        </p:txBody>
      </p:sp>
      <p:sp>
        <p:nvSpPr>
          <p:cNvPr id="3" name="内容占位符 2"/>
          <p:cNvSpPr>
            <a:spLocks noGrp="1"/>
          </p:cNvSpPr>
          <p:nvPr>
            <p:ph idx="1"/>
          </p:nvPr>
        </p:nvSpPr>
        <p:spPr/>
        <p:txBody>
          <a:bodyPr rtlCol="0">
            <a:normAutofit lnSpcReduction="10000"/>
          </a:bodyPr>
          <a:lstStyle/>
          <a:p>
            <a:pPr fontAlgn="auto">
              <a:spcAft>
                <a:spcPts val="0"/>
              </a:spcAft>
              <a:defRPr/>
            </a:pPr>
            <a:r>
              <a:rPr lang="zh-CN" altLang="en-US" dirty="0"/>
              <a:t>任务</a:t>
            </a:r>
          </a:p>
          <a:p>
            <a:pPr lvl="1" fontAlgn="auto">
              <a:spcAft>
                <a:spcPts val="0"/>
              </a:spcAft>
              <a:defRPr/>
            </a:pPr>
            <a:r>
              <a:rPr lang="zh-CN" altLang="en-US" dirty="0">
                <a:ea typeface="+mn-ea"/>
              </a:rPr>
              <a:t>将概念结构转化为具体的数据模型</a:t>
            </a:r>
          </a:p>
          <a:p>
            <a:pPr fontAlgn="auto">
              <a:spcAft>
                <a:spcPts val="0"/>
              </a:spcAft>
              <a:defRPr/>
            </a:pPr>
            <a:r>
              <a:rPr lang="zh-CN" altLang="en-US" dirty="0"/>
              <a:t>逻辑结构设计的步骤</a:t>
            </a:r>
          </a:p>
          <a:p>
            <a:pPr lvl="1" fontAlgn="auto">
              <a:spcAft>
                <a:spcPts val="0"/>
              </a:spcAft>
              <a:defRPr/>
            </a:pPr>
            <a:r>
              <a:rPr lang="zh-CN" altLang="en-US" dirty="0">
                <a:ea typeface="+mn-ea"/>
              </a:rPr>
              <a:t>将概念结构转化为一般的关系、网状、层次模型</a:t>
            </a:r>
          </a:p>
          <a:p>
            <a:pPr lvl="1" fontAlgn="auto">
              <a:spcAft>
                <a:spcPts val="0"/>
              </a:spcAft>
              <a:defRPr/>
            </a:pPr>
            <a:r>
              <a:rPr lang="zh-CN" altLang="en-US" dirty="0">
                <a:ea typeface="+mn-ea"/>
              </a:rPr>
              <a:t>将转化来的关系、网状、层次模型向特定</a:t>
            </a:r>
            <a:r>
              <a:rPr lang="en-US" altLang="zh-CN" dirty="0">
                <a:ea typeface="+mn-ea"/>
              </a:rPr>
              <a:t>DBMS</a:t>
            </a:r>
            <a:r>
              <a:rPr lang="zh-CN" altLang="en-US" dirty="0">
                <a:ea typeface="+mn-ea"/>
              </a:rPr>
              <a:t>支持下的数据模型转换</a:t>
            </a:r>
          </a:p>
          <a:p>
            <a:pPr lvl="1" fontAlgn="auto">
              <a:spcAft>
                <a:spcPts val="0"/>
              </a:spcAft>
              <a:defRPr/>
            </a:pPr>
            <a:r>
              <a:rPr lang="zh-CN" altLang="en-US" dirty="0">
                <a:ea typeface="+mn-ea"/>
              </a:rPr>
              <a:t>对数据模型进行优化</a:t>
            </a:r>
          </a:p>
          <a:p>
            <a:pPr lvl="1" fontAlgn="auto">
              <a:spcAft>
                <a:spcPts val="0"/>
              </a:spcAft>
              <a:defRPr/>
            </a:pPr>
            <a:r>
              <a:rPr lang="zh-CN" altLang="en-US" dirty="0">
                <a:ea typeface="+mn-ea"/>
              </a:rPr>
              <a:t>设计用户子模式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练习</a:t>
            </a:r>
          </a:p>
        </p:txBody>
      </p:sp>
      <p:sp>
        <p:nvSpPr>
          <p:cNvPr id="3" name="内容占位符 2"/>
          <p:cNvSpPr>
            <a:spLocks noGrp="1"/>
          </p:cNvSpPr>
          <p:nvPr>
            <p:ph idx="1"/>
          </p:nvPr>
        </p:nvSpPr>
        <p:spPr>
          <a:xfrm>
            <a:off x="457200" y="1600200"/>
            <a:ext cx="8488363" cy="4986338"/>
          </a:xfrm>
        </p:spPr>
        <p:txBody>
          <a:bodyPr rtlCol="0">
            <a:normAutofit fontScale="62500" lnSpcReduction="20000"/>
          </a:bodyPr>
          <a:lstStyle/>
          <a:p>
            <a:pPr fontAlgn="auto">
              <a:spcAft>
                <a:spcPts val="0"/>
              </a:spcAft>
              <a:defRPr/>
            </a:pPr>
            <a:r>
              <a:rPr lang="zh-CN" altLang="en-US" dirty="0"/>
              <a:t>设有系、教师、学生、课程等实体，其中：</a:t>
            </a:r>
          </a:p>
          <a:p>
            <a:pPr lvl="1" fontAlgn="auto">
              <a:spcAft>
                <a:spcPts val="0"/>
              </a:spcAft>
              <a:buFont typeface="Wingdings" pitchFamily="2" charset="2"/>
              <a:buNone/>
              <a:defRPr/>
            </a:pPr>
            <a:r>
              <a:rPr lang="zh-CN" altLang="en-US" dirty="0">
                <a:ea typeface="+mn-ea"/>
              </a:rPr>
              <a:t>系（系名、系址、系主任姓名、办公电话）</a:t>
            </a:r>
          </a:p>
          <a:p>
            <a:pPr lvl="1" fontAlgn="auto">
              <a:spcAft>
                <a:spcPts val="0"/>
              </a:spcAft>
              <a:buFont typeface="Wingdings" pitchFamily="2" charset="2"/>
              <a:buNone/>
              <a:defRPr/>
            </a:pPr>
            <a:r>
              <a:rPr lang="zh-CN" altLang="en-US" dirty="0">
                <a:ea typeface="+mn-ea"/>
              </a:rPr>
              <a:t>教师（工作证号码、教师名、出生日期、党派）</a:t>
            </a:r>
          </a:p>
          <a:p>
            <a:pPr lvl="1" fontAlgn="auto">
              <a:spcAft>
                <a:spcPts val="0"/>
              </a:spcAft>
              <a:buFont typeface="Wingdings" pitchFamily="2" charset="2"/>
              <a:buNone/>
              <a:defRPr/>
            </a:pPr>
            <a:r>
              <a:rPr lang="zh-CN" altLang="en-US" dirty="0">
                <a:ea typeface="+mn-ea"/>
              </a:rPr>
              <a:t>学生（学号、姓名、出生日期、性别）</a:t>
            </a:r>
          </a:p>
          <a:p>
            <a:pPr lvl="1" fontAlgn="auto">
              <a:spcAft>
                <a:spcPts val="0"/>
              </a:spcAft>
              <a:buFont typeface="Wingdings" pitchFamily="2" charset="2"/>
              <a:buNone/>
              <a:defRPr/>
            </a:pPr>
            <a:r>
              <a:rPr lang="zh-CN" altLang="en-US" dirty="0">
                <a:ea typeface="+mn-ea"/>
              </a:rPr>
              <a:t>课程（课程号、课程名）</a:t>
            </a:r>
          </a:p>
          <a:p>
            <a:pPr fontAlgn="auto">
              <a:spcAft>
                <a:spcPts val="0"/>
              </a:spcAft>
              <a:buFont typeface="Wingdings" pitchFamily="2" charset="2"/>
              <a:buNone/>
              <a:defRPr/>
            </a:pPr>
            <a:r>
              <a:rPr lang="zh-CN" altLang="en-US" dirty="0"/>
              <a:t>     实体间的关系：</a:t>
            </a:r>
            <a:endParaRPr lang="en-US" altLang="zh-CN" dirty="0"/>
          </a:p>
          <a:p>
            <a:pPr marL="452438" lvl="1" fontAlgn="auto">
              <a:spcAft>
                <a:spcPts val="0"/>
              </a:spcAft>
              <a:buFont typeface="Wingdings" pitchFamily="2" charset="2"/>
              <a:buNone/>
              <a:defRPr/>
            </a:pPr>
            <a:r>
              <a:rPr lang="en-US" altLang="zh-CN" dirty="0">
                <a:ea typeface="+mn-ea"/>
              </a:rPr>
              <a:t>       (1)</a:t>
            </a:r>
            <a:r>
              <a:rPr lang="zh-CN" altLang="en-US" dirty="0">
                <a:ea typeface="+mn-ea"/>
              </a:rPr>
              <a:t>一个系可以有多名教师，一个教师只属于一个系；</a:t>
            </a:r>
            <a:endParaRPr lang="en-US" altLang="zh-CN" dirty="0">
              <a:ea typeface="+mn-ea"/>
            </a:endParaRPr>
          </a:p>
          <a:p>
            <a:pPr marL="452438" lvl="1" fontAlgn="auto">
              <a:spcAft>
                <a:spcPts val="0"/>
              </a:spcAft>
              <a:buFont typeface="Wingdings" pitchFamily="2" charset="2"/>
              <a:buNone/>
              <a:defRPr/>
            </a:pPr>
            <a:r>
              <a:rPr lang="en-US" altLang="zh-CN" dirty="0">
                <a:ea typeface="+mn-ea"/>
              </a:rPr>
              <a:t>       (2)</a:t>
            </a:r>
            <a:r>
              <a:rPr lang="zh-CN" altLang="en-US" dirty="0">
                <a:ea typeface="+mn-ea"/>
              </a:rPr>
              <a:t>每个教师教多门课程， 一门课程由一个教师教；</a:t>
            </a:r>
            <a:endParaRPr lang="en-US" altLang="zh-CN" dirty="0">
              <a:ea typeface="+mn-ea"/>
            </a:endParaRPr>
          </a:p>
          <a:p>
            <a:pPr marL="452438" lvl="1" fontAlgn="auto">
              <a:spcAft>
                <a:spcPts val="0"/>
              </a:spcAft>
              <a:buFont typeface="Wingdings" pitchFamily="2" charset="2"/>
              <a:buNone/>
              <a:defRPr/>
            </a:pPr>
            <a:r>
              <a:rPr lang="en-US" altLang="zh-CN" dirty="0">
                <a:ea typeface="+mn-ea"/>
              </a:rPr>
              <a:t>       (3)</a:t>
            </a:r>
            <a:r>
              <a:rPr lang="zh-CN" altLang="en-US" dirty="0">
                <a:ea typeface="+mn-ea"/>
              </a:rPr>
              <a:t>教师指导多个研究生，一个研究生只能有一个导师</a:t>
            </a:r>
            <a:endParaRPr lang="en-US" altLang="zh-CN" dirty="0">
              <a:ea typeface="+mn-ea"/>
            </a:endParaRPr>
          </a:p>
          <a:p>
            <a:pPr marL="452438" lvl="1" fontAlgn="auto">
              <a:spcAft>
                <a:spcPts val="0"/>
              </a:spcAft>
              <a:buFont typeface="Wingdings" pitchFamily="2" charset="2"/>
              <a:buNone/>
              <a:defRPr/>
            </a:pPr>
            <a:r>
              <a:rPr lang="en-US" altLang="zh-CN" dirty="0">
                <a:ea typeface="+mn-ea"/>
              </a:rPr>
              <a:t>       (4)</a:t>
            </a:r>
            <a:r>
              <a:rPr lang="zh-CN" altLang="en-US" dirty="0">
                <a:ea typeface="+mn-ea"/>
              </a:rPr>
              <a:t>一个学生可选多门课程，每门课程可以由多个学生选，学生选修一门课程有一个成绩</a:t>
            </a:r>
            <a:endParaRPr lang="en-US" altLang="zh-CN" dirty="0">
              <a:ea typeface="+mn-ea"/>
            </a:endParaRPr>
          </a:p>
          <a:p>
            <a:pPr marL="452438" lvl="1" fontAlgn="auto">
              <a:spcAft>
                <a:spcPts val="0"/>
              </a:spcAft>
              <a:buFont typeface="Wingdings" pitchFamily="2" charset="2"/>
              <a:buNone/>
              <a:defRPr/>
            </a:pPr>
            <a:r>
              <a:rPr lang="en-US" altLang="zh-CN" dirty="0">
                <a:ea typeface="+mn-ea"/>
              </a:rPr>
              <a:t>       (5)</a:t>
            </a:r>
            <a:r>
              <a:rPr lang="zh-CN" altLang="en-US" dirty="0">
                <a:ea typeface="+mn-ea"/>
              </a:rPr>
              <a:t> 每门课程只有一个预修课程</a:t>
            </a:r>
            <a:r>
              <a:rPr lang="en-US" altLang="zh-CN" dirty="0">
                <a:ea typeface="+mn-ea"/>
              </a:rPr>
              <a:t>,</a:t>
            </a:r>
            <a:r>
              <a:rPr lang="zh-CN" altLang="en-US">
                <a:ea typeface="+mn-ea"/>
              </a:rPr>
              <a:t>一门预修课程只对应一门课</a:t>
            </a:r>
            <a:endParaRPr lang="en-US" altLang="zh-CN" dirty="0">
              <a:ea typeface="+mn-ea"/>
            </a:endParaRPr>
          </a:p>
          <a:p>
            <a:pPr marL="452438" lvl="1" fontAlgn="auto">
              <a:spcAft>
                <a:spcPts val="0"/>
              </a:spcAft>
              <a:buFont typeface="Wingdings" pitchFamily="2" charset="2"/>
              <a:buNone/>
              <a:defRPr/>
            </a:pPr>
            <a:r>
              <a:rPr lang="zh-CN" altLang="en-US" dirty="0">
                <a:ea typeface="+mn-ea"/>
              </a:rPr>
              <a:t>试根据以上语义完成下述要求。</a:t>
            </a:r>
          </a:p>
          <a:p>
            <a:pPr fontAlgn="auto">
              <a:spcAft>
                <a:spcPts val="0"/>
              </a:spcAft>
              <a:buFont typeface="Wingdings" pitchFamily="2" charset="2"/>
              <a:buNone/>
              <a:defRPr/>
            </a:pPr>
            <a:r>
              <a:rPr lang="zh-CN" altLang="en-US" dirty="0"/>
              <a:t>    １、画出</a:t>
            </a:r>
            <a:r>
              <a:rPr lang="en-US" altLang="zh-CN" dirty="0"/>
              <a:t>E-R</a:t>
            </a:r>
            <a:r>
              <a:rPr lang="zh-CN" altLang="en-US" dirty="0"/>
              <a:t>图。</a:t>
            </a:r>
          </a:p>
          <a:p>
            <a:pPr fontAlgn="auto">
              <a:spcAft>
                <a:spcPts val="0"/>
              </a:spcAft>
              <a:buFont typeface="Wingdings" pitchFamily="2" charset="2"/>
              <a:buNone/>
              <a:defRPr/>
            </a:pPr>
            <a:r>
              <a:rPr lang="zh-CN" altLang="en-US" dirty="0"/>
              <a:t>    ２、将以上</a:t>
            </a:r>
            <a:r>
              <a:rPr lang="en-US" altLang="zh-CN" dirty="0"/>
              <a:t>ER</a:t>
            </a:r>
            <a:r>
              <a:rPr lang="zh-CN" altLang="en-US" dirty="0"/>
              <a:t>图用关系模型表示出来</a:t>
            </a:r>
          </a:p>
          <a:p>
            <a:pPr fontAlgn="auto">
              <a:spcAft>
                <a:spcPts val="0"/>
              </a:spcAft>
              <a:buFont typeface="Wingdings" pitchFamily="2" charset="2"/>
              <a:buNone/>
              <a:defRPr/>
            </a:pPr>
            <a:r>
              <a:rPr lang="zh-CN" altLang="en-US" dirty="0"/>
              <a:t>    </a:t>
            </a:r>
            <a:r>
              <a:rPr lang="en-US" altLang="zh-CN" dirty="0"/>
              <a:t> 3</a:t>
            </a:r>
            <a:r>
              <a:rPr lang="zh-CN" altLang="en-US" dirty="0"/>
              <a:t>、 标出各关系的主键、外键。</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3" name="组合 63"/>
          <p:cNvGrpSpPr>
            <a:grpSpLocks/>
          </p:cNvGrpSpPr>
          <p:nvPr/>
        </p:nvGrpSpPr>
        <p:grpSpPr bwMode="auto">
          <a:xfrm>
            <a:off x="1008063" y="1322388"/>
            <a:ext cx="7297737" cy="4164012"/>
            <a:chOff x="1008063" y="1323023"/>
            <a:chExt cx="6297612" cy="3538537"/>
          </a:xfrm>
        </p:grpSpPr>
        <p:sp>
          <p:nvSpPr>
            <p:cNvPr id="100358" name="Rectangle 2"/>
            <p:cNvSpPr>
              <a:spLocks noChangeArrowheads="1"/>
            </p:cNvSpPr>
            <p:nvPr/>
          </p:nvSpPr>
          <p:spPr bwMode="auto">
            <a:xfrm>
              <a:off x="2219325" y="2032635"/>
              <a:ext cx="914400" cy="304800"/>
            </a:xfrm>
            <a:prstGeom prst="rect">
              <a:avLst/>
            </a:prstGeom>
            <a:solidFill>
              <a:srgbClr val="FFFFFF"/>
            </a:solidFill>
            <a:ln w="9525">
              <a:solidFill>
                <a:srgbClr val="000000"/>
              </a:solidFill>
              <a:miter lim="800000"/>
              <a:headEnd/>
              <a:tailEnd/>
            </a:ln>
          </p:spPr>
          <p:txBody>
            <a:bodyPr anchor="ctr"/>
            <a:lstStyle/>
            <a:p>
              <a:pPr algn="ctr"/>
              <a:r>
                <a:rPr lang="zh-CN" altLang="en-US" sz="1000">
                  <a:latin typeface="Calibri" pitchFamily="34" charset="0"/>
                </a:rPr>
                <a:t>学生</a:t>
              </a:r>
              <a:endParaRPr lang="zh-CN">
                <a:latin typeface="Arial" charset="0"/>
              </a:endParaRPr>
            </a:p>
          </p:txBody>
        </p:sp>
        <p:sp>
          <p:nvSpPr>
            <p:cNvPr id="100359" name="Rectangle 3"/>
            <p:cNvSpPr>
              <a:spLocks noChangeArrowheads="1"/>
            </p:cNvSpPr>
            <p:nvPr/>
          </p:nvSpPr>
          <p:spPr bwMode="auto">
            <a:xfrm>
              <a:off x="5048250" y="3847148"/>
              <a:ext cx="914400" cy="304800"/>
            </a:xfrm>
            <a:prstGeom prst="rect">
              <a:avLst/>
            </a:prstGeom>
            <a:solidFill>
              <a:srgbClr val="FFFFFF"/>
            </a:solidFill>
            <a:ln w="9525">
              <a:solidFill>
                <a:srgbClr val="000000"/>
              </a:solidFill>
              <a:miter lim="800000"/>
              <a:headEnd/>
              <a:tailEnd/>
            </a:ln>
          </p:spPr>
          <p:txBody>
            <a:bodyPr anchor="ctr"/>
            <a:lstStyle/>
            <a:p>
              <a:pPr algn="ctr"/>
              <a:r>
                <a:rPr lang="zh-CN" altLang="en-US" sz="1000">
                  <a:latin typeface="Calibri" pitchFamily="34" charset="0"/>
                </a:rPr>
                <a:t>教师</a:t>
              </a:r>
              <a:endParaRPr lang="zh-CN">
                <a:latin typeface="Arial" charset="0"/>
              </a:endParaRPr>
            </a:p>
          </p:txBody>
        </p:sp>
        <p:sp>
          <p:nvSpPr>
            <p:cNvPr id="100360" name="Rectangle 4"/>
            <p:cNvSpPr>
              <a:spLocks noChangeArrowheads="1"/>
            </p:cNvSpPr>
            <p:nvPr/>
          </p:nvSpPr>
          <p:spPr bwMode="auto">
            <a:xfrm>
              <a:off x="4989513" y="2032635"/>
              <a:ext cx="914400" cy="304800"/>
            </a:xfrm>
            <a:prstGeom prst="rect">
              <a:avLst/>
            </a:prstGeom>
            <a:solidFill>
              <a:srgbClr val="FFFFFF"/>
            </a:solidFill>
            <a:ln w="9525">
              <a:solidFill>
                <a:srgbClr val="000000"/>
              </a:solidFill>
              <a:miter lim="800000"/>
              <a:headEnd/>
              <a:tailEnd/>
            </a:ln>
          </p:spPr>
          <p:txBody>
            <a:bodyPr anchor="ctr"/>
            <a:lstStyle/>
            <a:p>
              <a:pPr algn="ctr"/>
              <a:r>
                <a:rPr lang="zh-CN" altLang="en-US" sz="1000">
                  <a:latin typeface="Calibri" pitchFamily="34" charset="0"/>
                </a:rPr>
                <a:t>系</a:t>
              </a:r>
              <a:endParaRPr lang="zh-CN">
                <a:latin typeface="Arial" charset="0"/>
              </a:endParaRPr>
            </a:p>
          </p:txBody>
        </p:sp>
        <p:sp>
          <p:nvSpPr>
            <p:cNvPr id="100361" name="Rectangle 5"/>
            <p:cNvSpPr>
              <a:spLocks noChangeArrowheads="1"/>
            </p:cNvSpPr>
            <p:nvPr/>
          </p:nvSpPr>
          <p:spPr bwMode="auto">
            <a:xfrm>
              <a:off x="2219325" y="3813810"/>
              <a:ext cx="914400" cy="304800"/>
            </a:xfrm>
            <a:prstGeom prst="rect">
              <a:avLst/>
            </a:prstGeom>
            <a:solidFill>
              <a:srgbClr val="FFFFFF"/>
            </a:solidFill>
            <a:ln w="9525">
              <a:solidFill>
                <a:srgbClr val="000000"/>
              </a:solidFill>
              <a:miter lim="800000"/>
              <a:headEnd/>
              <a:tailEnd/>
            </a:ln>
          </p:spPr>
          <p:txBody>
            <a:bodyPr anchor="ctr"/>
            <a:lstStyle/>
            <a:p>
              <a:pPr algn="ctr"/>
              <a:r>
                <a:rPr lang="zh-CN" altLang="en-US" sz="1000">
                  <a:latin typeface="Calibri" pitchFamily="34" charset="0"/>
                </a:rPr>
                <a:t>课程</a:t>
              </a:r>
              <a:endParaRPr lang="zh-CN">
                <a:latin typeface="Arial" charset="0"/>
              </a:endParaRPr>
            </a:p>
          </p:txBody>
        </p:sp>
        <p:sp>
          <p:nvSpPr>
            <p:cNvPr id="100362" name="AutoShape 6"/>
            <p:cNvSpPr>
              <a:spLocks noChangeArrowheads="1"/>
            </p:cNvSpPr>
            <p:nvPr/>
          </p:nvSpPr>
          <p:spPr bwMode="auto">
            <a:xfrm>
              <a:off x="2314575" y="2918460"/>
              <a:ext cx="771525" cy="333375"/>
            </a:xfrm>
            <a:prstGeom prst="flowChartDecision">
              <a:avLst/>
            </a:prstGeom>
            <a:solidFill>
              <a:srgbClr val="FFFFFF"/>
            </a:solidFill>
            <a:ln w="9525">
              <a:solidFill>
                <a:srgbClr val="000000"/>
              </a:solidFill>
              <a:miter lim="800000"/>
              <a:headEnd/>
              <a:tailEnd/>
            </a:ln>
          </p:spPr>
          <p:txBody>
            <a:bodyPr lIns="0" tIns="0" rIns="0" bIns="0"/>
            <a:lstStyle/>
            <a:p>
              <a:pPr algn="ctr"/>
              <a:r>
                <a:rPr lang="zh-CN" altLang="en-US" sz="1000">
                  <a:latin typeface="Calibri" pitchFamily="34" charset="0"/>
                </a:rPr>
                <a:t>选修</a:t>
              </a:r>
              <a:endParaRPr lang="zh-CN">
                <a:latin typeface="Arial" charset="0"/>
              </a:endParaRPr>
            </a:p>
          </p:txBody>
        </p:sp>
        <p:sp>
          <p:nvSpPr>
            <p:cNvPr id="100363" name="AutoShape 7"/>
            <p:cNvSpPr>
              <a:spLocks noChangeArrowheads="1"/>
            </p:cNvSpPr>
            <p:nvPr/>
          </p:nvSpPr>
          <p:spPr bwMode="auto">
            <a:xfrm>
              <a:off x="2419350" y="4423410"/>
              <a:ext cx="523875" cy="438150"/>
            </a:xfrm>
            <a:prstGeom prst="flowChartDecision">
              <a:avLst/>
            </a:prstGeom>
            <a:solidFill>
              <a:srgbClr val="FFFFFF"/>
            </a:solidFill>
            <a:ln w="9525">
              <a:solidFill>
                <a:srgbClr val="000000"/>
              </a:solidFill>
              <a:miter lim="800000"/>
              <a:headEnd/>
              <a:tailEnd/>
            </a:ln>
          </p:spPr>
          <p:txBody>
            <a:bodyPr lIns="0" tIns="0" rIns="0" bIns="0"/>
            <a:lstStyle/>
            <a:p>
              <a:pPr algn="just"/>
              <a:r>
                <a:rPr lang="zh-CN" altLang="en-US" sz="1000">
                  <a:latin typeface="Calibri" pitchFamily="34" charset="0"/>
                </a:rPr>
                <a:t>先修</a:t>
              </a:r>
              <a:endParaRPr lang="zh-CN">
                <a:latin typeface="Arial" charset="0"/>
              </a:endParaRPr>
            </a:p>
          </p:txBody>
        </p:sp>
        <p:cxnSp>
          <p:nvCxnSpPr>
            <p:cNvPr id="100364" name="AutoShape 8"/>
            <p:cNvCxnSpPr>
              <a:cxnSpLocks noChangeShapeType="1"/>
            </p:cNvCxnSpPr>
            <p:nvPr/>
          </p:nvCxnSpPr>
          <p:spPr bwMode="auto">
            <a:xfrm flipH="1">
              <a:off x="2505075" y="4118610"/>
              <a:ext cx="0" cy="447675"/>
            </a:xfrm>
            <a:prstGeom prst="straightConnector1">
              <a:avLst/>
            </a:prstGeom>
            <a:noFill/>
            <a:ln w="9525">
              <a:solidFill>
                <a:srgbClr val="000000"/>
              </a:solidFill>
              <a:round/>
              <a:headEnd/>
              <a:tailEnd/>
            </a:ln>
          </p:spPr>
        </p:cxnSp>
        <p:cxnSp>
          <p:nvCxnSpPr>
            <p:cNvPr id="100365" name="AutoShape 9"/>
            <p:cNvCxnSpPr>
              <a:cxnSpLocks noChangeShapeType="1"/>
            </p:cNvCxnSpPr>
            <p:nvPr/>
          </p:nvCxnSpPr>
          <p:spPr bwMode="auto">
            <a:xfrm flipH="1">
              <a:off x="2857500" y="4118610"/>
              <a:ext cx="0" cy="447675"/>
            </a:xfrm>
            <a:prstGeom prst="straightConnector1">
              <a:avLst/>
            </a:prstGeom>
            <a:noFill/>
            <a:ln w="9525">
              <a:solidFill>
                <a:srgbClr val="000000"/>
              </a:solidFill>
              <a:round/>
              <a:headEnd/>
              <a:tailEnd/>
            </a:ln>
          </p:spPr>
        </p:cxnSp>
        <p:cxnSp>
          <p:nvCxnSpPr>
            <p:cNvPr id="100366" name="AutoShape 10"/>
            <p:cNvCxnSpPr>
              <a:cxnSpLocks noChangeShapeType="1"/>
            </p:cNvCxnSpPr>
            <p:nvPr/>
          </p:nvCxnSpPr>
          <p:spPr bwMode="auto">
            <a:xfrm flipH="1">
              <a:off x="2705100" y="2337435"/>
              <a:ext cx="0" cy="576263"/>
            </a:xfrm>
            <a:prstGeom prst="straightConnector1">
              <a:avLst/>
            </a:prstGeom>
            <a:noFill/>
            <a:ln w="9525">
              <a:solidFill>
                <a:srgbClr val="000000"/>
              </a:solidFill>
              <a:round/>
              <a:headEnd/>
              <a:tailEnd/>
            </a:ln>
          </p:spPr>
        </p:cxnSp>
        <p:cxnSp>
          <p:nvCxnSpPr>
            <p:cNvPr id="100367" name="AutoShape 11"/>
            <p:cNvCxnSpPr>
              <a:cxnSpLocks noChangeShapeType="1"/>
            </p:cNvCxnSpPr>
            <p:nvPr/>
          </p:nvCxnSpPr>
          <p:spPr bwMode="auto">
            <a:xfrm flipH="1">
              <a:off x="2705100" y="3237548"/>
              <a:ext cx="0" cy="576262"/>
            </a:xfrm>
            <a:prstGeom prst="straightConnector1">
              <a:avLst/>
            </a:prstGeom>
            <a:noFill/>
            <a:ln w="9525">
              <a:solidFill>
                <a:srgbClr val="000000"/>
              </a:solidFill>
              <a:round/>
              <a:headEnd/>
              <a:tailEnd/>
            </a:ln>
          </p:spPr>
        </p:cxnSp>
        <p:sp>
          <p:nvSpPr>
            <p:cNvPr id="100368" name="Text Box 12"/>
            <p:cNvSpPr txBox="1">
              <a:spLocks noChangeArrowheads="1"/>
            </p:cNvSpPr>
            <p:nvPr/>
          </p:nvSpPr>
          <p:spPr bwMode="auto">
            <a:xfrm>
              <a:off x="1008063" y="2508885"/>
              <a:ext cx="230187" cy="257175"/>
            </a:xfrm>
            <a:prstGeom prst="rect">
              <a:avLst/>
            </a:prstGeom>
            <a:solidFill>
              <a:srgbClr val="FFFFFF"/>
            </a:solidFill>
            <a:ln w="9525">
              <a:noFill/>
              <a:miter lim="800000"/>
              <a:headEnd/>
              <a:tailEnd/>
            </a:ln>
          </p:spPr>
          <p:txBody>
            <a:bodyPr lIns="18000" rIns="18000"/>
            <a:lstStyle/>
            <a:p>
              <a:endParaRPr lang="zh-CN" altLang="zh-CN">
                <a:latin typeface="Arial" charset="0"/>
              </a:endParaRPr>
            </a:p>
          </p:txBody>
        </p:sp>
        <p:sp>
          <p:nvSpPr>
            <p:cNvPr id="100369" name="Text Box 13"/>
            <p:cNvSpPr txBox="1">
              <a:spLocks noChangeArrowheads="1"/>
            </p:cNvSpPr>
            <p:nvPr/>
          </p:nvSpPr>
          <p:spPr bwMode="auto">
            <a:xfrm>
              <a:off x="2520950" y="2391410"/>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n</a:t>
              </a:r>
              <a:endParaRPr lang="zh-CN" altLang="zh-CN">
                <a:latin typeface="Arial" charset="0"/>
              </a:endParaRPr>
            </a:p>
          </p:txBody>
        </p:sp>
        <p:sp>
          <p:nvSpPr>
            <p:cNvPr id="100370" name="Text Box 14"/>
            <p:cNvSpPr txBox="1">
              <a:spLocks noChangeArrowheads="1"/>
            </p:cNvSpPr>
            <p:nvPr/>
          </p:nvSpPr>
          <p:spPr bwMode="auto">
            <a:xfrm>
              <a:off x="2520950" y="3515360"/>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m</a:t>
              </a:r>
              <a:endParaRPr lang="zh-CN" altLang="zh-CN">
                <a:latin typeface="Arial" charset="0"/>
              </a:endParaRPr>
            </a:p>
          </p:txBody>
        </p:sp>
        <p:sp>
          <p:nvSpPr>
            <p:cNvPr id="100371" name="AutoShape 15"/>
            <p:cNvSpPr>
              <a:spLocks noChangeArrowheads="1"/>
            </p:cNvSpPr>
            <p:nvPr/>
          </p:nvSpPr>
          <p:spPr bwMode="auto">
            <a:xfrm>
              <a:off x="5089984" y="2931160"/>
              <a:ext cx="818352" cy="319088"/>
            </a:xfrm>
            <a:prstGeom prst="flowChartDecision">
              <a:avLst/>
            </a:prstGeom>
            <a:solidFill>
              <a:srgbClr val="FFFFFF"/>
            </a:solidFill>
            <a:ln w="9525">
              <a:solidFill>
                <a:srgbClr val="000000"/>
              </a:solidFill>
              <a:miter lim="800000"/>
              <a:headEnd/>
              <a:tailEnd/>
            </a:ln>
          </p:spPr>
          <p:txBody>
            <a:bodyPr tIns="0" bIns="0"/>
            <a:lstStyle/>
            <a:p>
              <a:pPr algn="just"/>
              <a:r>
                <a:rPr lang="zh-CN" altLang="en-US" sz="1000">
                  <a:latin typeface="Calibri" pitchFamily="34" charset="0"/>
                </a:rPr>
                <a:t>属于</a:t>
              </a:r>
              <a:endParaRPr lang="zh-CN">
                <a:latin typeface="Arial" charset="0"/>
              </a:endParaRPr>
            </a:p>
          </p:txBody>
        </p:sp>
        <p:cxnSp>
          <p:nvCxnSpPr>
            <p:cNvPr id="100372" name="AutoShape 16"/>
            <p:cNvCxnSpPr>
              <a:cxnSpLocks noChangeShapeType="1"/>
            </p:cNvCxnSpPr>
            <p:nvPr/>
          </p:nvCxnSpPr>
          <p:spPr bwMode="auto">
            <a:xfrm flipH="1">
              <a:off x="5505450" y="2351723"/>
              <a:ext cx="0" cy="576262"/>
            </a:xfrm>
            <a:prstGeom prst="straightConnector1">
              <a:avLst/>
            </a:prstGeom>
            <a:noFill/>
            <a:ln w="9525">
              <a:solidFill>
                <a:srgbClr val="000000"/>
              </a:solidFill>
              <a:round/>
              <a:headEnd/>
              <a:tailEnd/>
            </a:ln>
          </p:spPr>
        </p:cxnSp>
        <p:cxnSp>
          <p:nvCxnSpPr>
            <p:cNvPr id="100373" name="AutoShape 17"/>
            <p:cNvCxnSpPr>
              <a:cxnSpLocks noChangeShapeType="1"/>
            </p:cNvCxnSpPr>
            <p:nvPr/>
          </p:nvCxnSpPr>
          <p:spPr bwMode="auto">
            <a:xfrm flipH="1">
              <a:off x="5505450" y="3251835"/>
              <a:ext cx="0" cy="576263"/>
            </a:xfrm>
            <a:prstGeom prst="straightConnector1">
              <a:avLst/>
            </a:prstGeom>
            <a:noFill/>
            <a:ln w="9525">
              <a:solidFill>
                <a:srgbClr val="000000"/>
              </a:solidFill>
              <a:round/>
              <a:headEnd/>
              <a:tailEnd/>
            </a:ln>
          </p:spPr>
        </p:cxnSp>
        <p:sp>
          <p:nvSpPr>
            <p:cNvPr id="100374" name="Text Box 18"/>
            <p:cNvSpPr txBox="1">
              <a:spLocks noChangeArrowheads="1"/>
            </p:cNvSpPr>
            <p:nvPr/>
          </p:nvSpPr>
          <p:spPr bwMode="auto">
            <a:xfrm>
              <a:off x="2274888" y="4170998"/>
              <a:ext cx="144462" cy="252412"/>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75" name="Text Box 19"/>
            <p:cNvSpPr txBox="1">
              <a:spLocks noChangeArrowheads="1"/>
            </p:cNvSpPr>
            <p:nvPr/>
          </p:nvSpPr>
          <p:spPr bwMode="auto">
            <a:xfrm>
              <a:off x="2894013" y="4170998"/>
              <a:ext cx="144462" cy="252412"/>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76" name="Oval 20"/>
            <p:cNvSpPr>
              <a:spLocks noChangeArrowheads="1"/>
            </p:cNvSpPr>
            <p:nvPr/>
          </p:nvSpPr>
          <p:spPr bwMode="auto">
            <a:xfrm>
              <a:off x="1400175" y="2927985"/>
              <a:ext cx="576263" cy="319088"/>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成绩</a:t>
              </a:r>
              <a:endParaRPr lang="zh-CN">
                <a:latin typeface="Arial" charset="0"/>
              </a:endParaRPr>
            </a:p>
          </p:txBody>
        </p:sp>
        <p:sp>
          <p:nvSpPr>
            <p:cNvPr id="100377" name="Oval 21"/>
            <p:cNvSpPr>
              <a:spLocks noChangeArrowheads="1"/>
            </p:cNvSpPr>
            <p:nvPr/>
          </p:nvSpPr>
          <p:spPr bwMode="auto">
            <a:xfrm>
              <a:off x="2128838" y="1323023"/>
              <a:ext cx="576262"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学号</a:t>
              </a:r>
              <a:endParaRPr lang="zh-CN">
                <a:latin typeface="Arial" charset="0"/>
              </a:endParaRPr>
            </a:p>
          </p:txBody>
        </p:sp>
        <p:cxnSp>
          <p:nvCxnSpPr>
            <p:cNvPr id="100378" name="AutoShape 22"/>
            <p:cNvCxnSpPr>
              <a:cxnSpLocks noChangeShapeType="1"/>
            </p:cNvCxnSpPr>
            <p:nvPr/>
          </p:nvCxnSpPr>
          <p:spPr bwMode="auto">
            <a:xfrm>
              <a:off x="1976438" y="3085148"/>
              <a:ext cx="357187" cy="0"/>
            </a:xfrm>
            <a:prstGeom prst="straightConnector1">
              <a:avLst/>
            </a:prstGeom>
            <a:noFill/>
            <a:ln w="9525">
              <a:solidFill>
                <a:srgbClr val="000000"/>
              </a:solidFill>
              <a:round/>
              <a:headEnd/>
              <a:tailEnd/>
            </a:ln>
          </p:spPr>
        </p:cxnSp>
        <p:sp>
          <p:nvSpPr>
            <p:cNvPr id="100379" name="Text Box 23"/>
            <p:cNvSpPr txBox="1">
              <a:spLocks noChangeArrowheads="1"/>
            </p:cNvSpPr>
            <p:nvPr/>
          </p:nvSpPr>
          <p:spPr bwMode="auto">
            <a:xfrm>
              <a:off x="5330825" y="2419985"/>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80" name="Text Box 24"/>
            <p:cNvSpPr txBox="1">
              <a:spLocks noChangeArrowheads="1"/>
            </p:cNvSpPr>
            <p:nvPr/>
          </p:nvSpPr>
          <p:spPr bwMode="auto">
            <a:xfrm>
              <a:off x="5330825" y="3543935"/>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m</a:t>
              </a:r>
              <a:endParaRPr lang="zh-CN" altLang="zh-CN">
                <a:latin typeface="Arial" charset="0"/>
              </a:endParaRPr>
            </a:p>
          </p:txBody>
        </p:sp>
        <p:sp>
          <p:nvSpPr>
            <p:cNvPr id="100381" name="AutoShape 25"/>
            <p:cNvSpPr>
              <a:spLocks noChangeArrowheads="1"/>
            </p:cNvSpPr>
            <p:nvPr/>
          </p:nvSpPr>
          <p:spPr bwMode="auto">
            <a:xfrm>
              <a:off x="3694113" y="3832860"/>
              <a:ext cx="808666" cy="319088"/>
            </a:xfrm>
            <a:prstGeom prst="flowChartDecision">
              <a:avLst/>
            </a:prstGeom>
            <a:solidFill>
              <a:srgbClr val="FFFFFF"/>
            </a:solidFill>
            <a:ln w="9525">
              <a:solidFill>
                <a:srgbClr val="000000"/>
              </a:solidFill>
              <a:miter lim="800000"/>
              <a:headEnd/>
              <a:tailEnd/>
            </a:ln>
          </p:spPr>
          <p:txBody>
            <a:bodyPr tIns="0" bIns="0"/>
            <a:lstStyle/>
            <a:p>
              <a:pPr algn="just"/>
              <a:r>
                <a:rPr lang="zh-CN" altLang="en-US" sz="1000">
                  <a:latin typeface="Calibri" pitchFamily="34" charset="0"/>
                </a:rPr>
                <a:t>教授</a:t>
              </a:r>
              <a:endParaRPr lang="zh-CN">
                <a:latin typeface="Arial" charset="0"/>
              </a:endParaRPr>
            </a:p>
          </p:txBody>
        </p:sp>
        <p:cxnSp>
          <p:nvCxnSpPr>
            <p:cNvPr id="100382" name="AutoShape 26"/>
            <p:cNvCxnSpPr>
              <a:cxnSpLocks noChangeShapeType="1"/>
            </p:cNvCxnSpPr>
            <p:nvPr/>
          </p:nvCxnSpPr>
          <p:spPr bwMode="auto">
            <a:xfrm>
              <a:off x="3133725" y="3985260"/>
              <a:ext cx="576263" cy="0"/>
            </a:xfrm>
            <a:prstGeom prst="straightConnector1">
              <a:avLst/>
            </a:prstGeom>
            <a:noFill/>
            <a:ln w="9525">
              <a:solidFill>
                <a:srgbClr val="000000"/>
              </a:solidFill>
              <a:round/>
              <a:headEnd/>
              <a:tailEnd/>
            </a:ln>
          </p:spPr>
        </p:cxnSp>
        <p:cxnSp>
          <p:nvCxnSpPr>
            <p:cNvPr id="100383" name="AutoShape 27"/>
            <p:cNvCxnSpPr>
              <a:cxnSpLocks noChangeShapeType="1"/>
              <a:stCxn id="100381" idx="3"/>
            </p:cNvCxnSpPr>
            <p:nvPr/>
          </p:nvCxnSpPr>
          <p:spPr bwMode="auto">
            <a:xfrm flipV="1">
              <a:off x="4502779" y="3985260"/>
              <a:ext cx="523246" cy="7144"/>
            </a:xfrm>
            <a:prstGeom prst="straightConnector1">
              <a:avLst/>
            </a:prstGeom>
            <a:noFill/>
            <a:ln w="9525">
              <a:solidFill>
                <a:srgbClr val="000000"/>
              </a:solidFill>
              <a:round/>
              <a:headEnd/>
              <a:tailEnd/>
            </a:ln>
          </p:spPr>
        </p:cxnSp>
        <p:sp>
          <p:nvSpPr>
            <p:cNvPr id="100384" name="Text Box 28"/>
            <p:cNvSpPr txBox="1">
              <a:spLocks noChangeArrowheads="1"/>
            </p:cNvSpPr>
            <p:nvPr/>
          </p:nvSpPr>
          <p:spPr bwMode="auto">
            <a:xfrm>
              <a:off x="4894263" y="3999548"/>
              <a:ext cx="144462" cy="252412"/>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85" name="Text Box 29"/>
            <p:cNvSpPr txBox="1">
              <a:spLocks noChangeArrowheads="1"/>
            </p:cNvSpPr>
            <p:nvPr/>
          </p:nvSpPr>
          <p:spPr bwMode="auto">
            <a:xfrm>
              <a:off x="3217863" y="3751898"/>
              <a:ext cx="144462" cy="215900"/>
            </a:xfrm>
            <a:prstGeom prst="rect">
              <a:avLst/>
            </a:prstGeom>
            <a:solidFill>
              <a:srgbClr val="FFFFFF"/>
            </a:solidFill>
            <a:ln w="9525">
              <a:noFill/>
              <a:miter lim="800000"/>
              <a:headEnd/>
              <a:tailEnd/>
            </a:ln>
          </p:spPr>
          <p:txBody>
            <a:bodyPr lIns="18000" tIns="0" rIns="18000"/>
            <a:lstStyle/>
            <a:p>
              <a:pPr algn="just"/>
              <a:r>
                <a:rPr lang="en-US" altLang="zh-CN" sz="1000">
                  <a:latin typeface="Calibri" pitchFamily="34" charset="0"/>
                </a:rPr>
                <a:t>m</a:t>
              </a:r>
              <a:endParaRPr lang="zh-CN" altLang="zh-CN">
                <a:latin typeface="Arial" charset="0"/>
              </a:endParaRPr>
            </a:p>
          </p:txBody>
        </p:sp>
        <p:sp>
          <p:nvSpPr>
            <p:cNvPr id="62494" name="AutoShape 30"/>
            <p:cNvSpPr>
              <a:spLocks noChangeArrowheads="1"/>
            </p:cNvSpPr>
            <p:nvPr/>
          </p:nvSpPr>
          <p:spPr bwMode="auto">
            <a:xfrm rot="2103111">
              <a:off x="3621126" y="2817950"/>
              <a:ext cx="752475" cy="330111"/>
            </a:xfrm>
            <a:prstGeom prst="flowChartDecision">
              <a:avLst/>
            </a:prstGeom>
            <a:solidFill>
              <a:srgbClr val="FFFFFF"/>
            </a:solidFill>
            <a:ln w="9525">
              <a:solidFill>
                <a:srgbClr val="000000"/>
              </a:solidFill>
              <a:miter lim="800000"/>
              <a:headEnd/>
              <a:tailEnd/>
            </a:ln>
          </p:spPr>
          <p:txBody>
            <a:bodyPr vert="vert270" tIns="0" bIns="0"/>
            <a:lstStyle/>
            <a:p>
              <a:pPr algn="just">
                <a:defRPr/>
              </a:pPr>
              <a:r>
                <a:rPr lang="zh-CN" altLang="en-US" sz="1000" dirty="0">
                  <a:latin typeface="Calibri" pitchFamily="34" charset="0"/>
                  <a:ea typeface="宋体" pitchFamily="2" charset="-122"/>
                </a:rPr>
                <a:t>指导</a:t>
              </a:r>
              <a:endParaRPr lang="zh-CN" dirty="0">
                <a:latin typeface="Arial" pitchFamily="34" charset="0"/>
                <a:ea typeface="宋体" pitchFamily="2" charset="-122"/>
              </a:endParaRPr>
            </a:p>
          </p:txBody>
        </p:sp>
        <p:cxnSp>
          <p:nvCxnSpPr>
            <p:cNvPr id="100387" name="AutoShape 31"/>
            <p:cNvCxnSpPr>
              <a:cxnSpLocks noChangeShapeType="1"/>
            </p:cNvCxnSpPr>
            <p:nvPr/>
          </p:nvCxnSpPr>
          <p:spPr bwMode="auto">
            <a:xfrm>
              <a:off x="3133725" y="2337435"/>
              <a:ext cx="560388" cy="428625"/>
            </a:xfrm>
            <a:prstGeom prst="straightConnector1">
              <a:avLst/>
            </a:prstGeom>
            <a:noFill/>
            <a:ln w="9525">
              <a:solidFill>
                <a:srgbClr val="000000"/>
              </a:solidFill>
              <a:round/>
              <a:headEnd/>
              <a:tailEnd/>
            </a:ln>
          </p:spPr>
        </p:cxnSp>
        <p:cxnSp>
          <p:nvCxnSpPr>
            <p:cNvPr id="100388" name="AutoShape 32"/>
            <p:cNvCxnSpPr>
              <a:cxnSpLocks noChangeShapeType="1"/>
            </p:cNvCxnSpPr>
            <p:nvPr/>
          </p:nvCxnSpPr>
          <p:spPr bwMode="auto">
            <a:xfrm>
              <a:off x="4279900" y="3175635"/>
              <a:ext cx="755650" cy="684213"/>
            </a:xfrm>
            <a:prstGeom prst="straightConnector1">
              <a:avLst/>
            </a:prstGeom>
            <a:noFill/>
            <a:ln w="9525">
              <a:solidFill>
                <a:srgbClr val="000000"/>
              </a:solidFill>
              <a:round/>
              <a:headEnd/>
              <a:tailEnd/>
            </a:ln>
          </p:spPr>
        </p:cxnSp>
        <p:sp>
          <p:nvSpPr>
            <p:cNvPr id="100389" name="Text Box 33"/>
            <p:cNvSpPr txBox="1">
              <a:spLocks noChangeArrowheads="1"/>
            </p:cNvSpPr>
            <p:nvPr/>
          </p:nvSpPr>
          <p:spPr bwMode="auto">
            <a:xfrm>
              <a:off x="3187700" y="2124710"/>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n</a:t>
              </a:r>
              <a:endParaRPr lang="zh-CN" altLang="zh-CN">
                <a:latin typeface="Arial" charset="0"/>
              </a:endParaRPr>
            </a:p>
          </p:txBody>
        </p:sp>
        <p:sp>
          <p:nvSpPr>
            <p:cNvPr id="100390" name="Text Box 34"/>
            <p:cNvSpPr txBox="1">
              <a:spLocks noChangeArrowheads="1"/>
            </p:cNvSpPr>
            <p:nvPr/>
          </p:nvSpPr>
          <p:spPr bwMode="auto">
            <a:xfrm>
              <a:off x="4749800" y="3293110"/>
              <a:ext cx="144463" cy="250825"/>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91" name="Oval 35"/>
            <p:cNvSpPr>
              <a:spLocks noChangeArrowheads="1"/>
            </p:cNvSpPr>
            <p:nvPr/>
          </p:nvSpPr>
          <p:spPr bwMode="auto">
            <a:xfrm>
              <a:off x="1238250" y="2100898"/>
              <a:ext cx="576263"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姓名</a:t>
              </a:r>
              <a:endParaRPr lang="zh-CN">
                <a:latin typeface="Arial" charset="0"/>
              </a:endParaRPr>
            </a:p>
          </p:txBody>
        </p:sp>
        <p:sp>
          <p:nvSpPr>
            <p:cNvPr id="100392" name="Oval 36"/>
            <p:cNvSpPr>
              <a:spLocks noChangeArrowheads="1"/>
            </p:cNvSpPr>
            <p:nvPr/>
          </p:nvSpPr>
          <p:spPr bwMode="auto">
            <a:xfrm>
              <a:off x="2943225" y="1323023"/>
              <a:ext cx="987425"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出生日期</a:t>
              </a:r>
              <a:endParaRPr lang="zh-CN">
                <a:latin typeface="Arial" charset="0"/>
              </a:endParaRPr>
            </a:p>
          </p:txBody>
        </p:sp>
        <p:sp>
          <p:nvSpPr>
            <p:cNvPr id="100393" name="Oval 37"/>
            <p:cNvSpPr>
              <a:spLocks noChangeArrowheads="1"/>
            </p:cNvSpPr>
            <p:nvPr/>
          </p:nvSpPr>
          <p:spPr bwMode="auto">
            <a:xfrm>
              <a:off x="1238250" y="1491298"/>
              <a:ext cx="576263"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性别</a:t>
              </a:r>
              <a:endParaRPr lang="zh-CN">
                <a:latin typeface="Arial" charset="0"/>
              </a:endParaRPr>
            </a:p>
          </p:txBody>
        </p:sp>
        <p:cxnSp>
          <p:nvCxnSpPr>
            <p:cNvPr id="100394" name="AutoShape 38"/>
            <p:cNvCxnSpPr>
              <a:cxnSpLocks noChangeShapeType="1"/>
            </p:cNvCxnSpPr>
            <p:nvPr/>
          </p:nvCxnSpPr>
          <p:spPr bwMode="auto">
            <a:xfrm flipV="1">
              <a:off x="2894013" y="1642110"/>
              <a:ext cx="293687" cy="390525"/>
            </a:xfrm>
            <a:prstGeom prst="straightConnector1">
              <a:avLst/>
            </a:prstGeom>
            <a:noFill/>
            <a:ln w="9525">
              <a:solidFill>
                <a:srgbClr val="000000"/>
              </a:solidFill>
              <a:round/>
              <a:headEnd/>
              <a:tailEnd/>
            </a:ln>
          </p:spPr>
        </p:cxnSp>
        <p:cxnSp>
          <p:nvCxnSpPr>
            <p:cNvPr id="100395" name="AutoShape 39"/>
            <p:cNvCxnSpPr>
              <a:cxnSpLocks noChangeShapeType="1"/>
            </p:cNvCxnSpPr>
            <p:nvPr/>
          </p:nvCxnSpPr>
          <p:spPr bwMode="auto">
            <a:xfrm flipV="1">
              <a:off x="2371725" y="1642110"/>
              <a:ext cx="0" cy="390525"/>
            </a:xfrm>
            <a:prstGeom prst="straightConnector1">
              <a:avLst/>
            </a:prstGeom>
            <a:noFill/>
            <a:ln w="9525">
              <a:solidFill>
                <a:srgbClr val="000000"/>
              </a:solidFill>
              <a:round/>
              <a:headEnd/>
              <a:tailEnd/>
            </a:ln>
          </p:spPr>
        </p:cxnSp>
        <p:cxnSp>
          <p:nvCxnSpPr>
            <p:cNvPr id="100396" name="AutoShape 40"/>
            <p:cNvCxnSpPr>
              <a:cxnSpLocks noChangeShapeType="1"/>
            </p:cNvCxnSpPr>
            <p:nvPr/>
          </p:nvCxnSpPr>
          <p:spPr bwMode="auto">
            <a:xfrm flipH="1" flipV="1">
              <a:off x="1814513" y="1737360"/>
              <a:ext cx="407987" cy="333375"/>
            </a:xfrm>
            <a:prstGeom prst="straightConnector1">
              <a:avLst/>
            </a:prstGeom>
            <a:noFill/>
            <a:ln w="9525">
              <a:solidFill>
                <a:srgbClr val="000000"/>
              </a:solidFill>
              <a:round/>
              <a:headEnd/>
              <a:tailEnd/>
            </a:ln>
          </p:spPr>
        </p:cxnSp>
        <p:cxnSp>
          <p:nvCxnSpPr>
            <p:cNvPr id="100397" name="AutoShape 41"/>
            <p:cNvCxnSpPr>
              <a:cxnSpLocks noChangeShapeType="1"/>
            </p:cNvCxnSpPr>
            <p:nvPr/>
          </p:nvCxnSpPr>
          <p:spPr bwMode="auto">
            <a:xfrm flipH="1">
              <a:off x="1814513" y="2223135"/>
              <a:ext cx="407987" cy="0"/>
            </a:xfrm>
            <a:prstGeom prst="straightConnector1">
              <a:avLst/>
            </a:prstGeom>
            <a:noFill/>
            <a:ln w="9525">
              <a:solidFill>
                <a:srgbClr val="000000"/>
              </a:solidFill>
              <a:round/>
              <a:headEnd/>
              <a:tailEnd/>
            </a:ln>
          </p:spPr>
        </p:cxnSp>
        <p:sp>
          <p:nvSpPr>
            <p:cNvPr id="100398" name="Oval 42"/>
            <p:cNvSpPr>
              <a:spLocks noChangeArrowheads="1"/>
            </p:cNvSpPr>
            <p:nvPr/>
          </p:nvSpPr>
          <p:spPr bwMode="auto">
            <a:xfrm>
              <a:off x="4556125" y="1437323"/>
              <a:ext cx="576263"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系名</a:t>
              </a:r>
              <a:endParaRPr lang="zh-CN">
                <a:latin typeface="Arial" charset="0"/>
              </a:endParaRPr>
            </a:p>
          </p:txBody>
        </p:sp>
        <p:sp>
          <p:nvSpPr>
            <p:cNvPr id="100399" name="Oval 43"/>
            <p:cNvSpPr>
              <a:spLocks noChangeArrowheads="1"/>
            </p:cNvSpPr>
            <p:nvPr/>
          </p:nvSpPr>
          <p:spPr bwMode="auto">
            <a:xfrm>
              <a:off x="5299075" y="1418273"/>
              <a:ext cx="576263"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系址</a:t>
              </a:r>
              <a:endParaRPr lang="zh-CN">
                <a:latin typeface="Arial" charset="0"/>
              </a:endParaRPr>
            </a:p>
          </p:txBody>
        </p:sp>
        <p:sp>
          <p:nvSpPr>
            <p:cNvPr id="100400" name="Oval 44"/>
            <p:cNvSpPr>
              <a:spLocks noChangeArrowheads="1"/>
            </p:cNvSpPr>
            <p:nvPr/>
          </p:nvSpPr>
          <p:spPr bwMode="auto">
            <a:xfrm>
              <a:off x="5962650" y="1370648"/>
              <a:ext cx="1162050"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系主任姓名</a:t>
              </a:r>
              <a:endParaRPr lang="zh-CN">
                <a:latin typeface="Arial" charset="0"/>
              </a:endParaRPr>
            </a:p>
          </p:txBody>
        </p:sp>
        <p:sp>
          <p:nvSpPr>
            <p:cNvPr id="100401" name="Oval 45"/>
            <p:cNvSpPr>
              <a:spLocks noChangeArrowheads="1"/>
            </p:cNvSpPr>
            <p:nvPr/>
          </p:nvSpPr>
          <p:spPr bwMode="auto">
            <a:xfrm>
              <a:off x="6264275" y="2018348"/>
              <a:ext cx="946150"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办公电话</a:t>
              </a:r>
              <a:endParaRPr lang="zh-CN">
                <a:latin typeface="Arial" charset="0"/>
              </a:endParaRPr>
            </a:p>
          </p:txBody>
        </p:sp>
        <p:cxnSp>
          <p:nvCxnSpPr>
            <p:cNvPr id="100402" name="AutoShape 46"/>
            <p:cNvCxnSpPr>
              <a:cxnSpLocks noChangeShapeType="1"/>
            </p:cNvCxnSpPr>
            <p:nvPr/>
          </p:nvCxnSpPr>
          <p:spPr bwMode="auto">
            <a:xfrm flipV="1">
              <a:off x="5875338" y="1642110"/>
              <a:ext cx="293687" cy="390525"/>
            </a:xfrm>
            <a:prstGeom prst="straightConnector1">
              <a:avLst/>
            </a:prstGeom>
            <a:noFill/>
            <a:ln w="9525">
              <a:solidFill>
                <a:srgbClr val="000000"/>
              </a:solidFill>
              <a:round/>
              <a:headEnd/>
              <a:tailEnd/>
            </a:ln>
          </p:spPr>
        </p:cxnSp>
        <p:cxnSp>
          <p:nvCxnSpPr>
            <p:cNvPr id="100403" name="AutoShape 47"/>
            <p:cNvCxnSpPr>
              <a:cxnSpLocks noChangeShapeType="1"/>
            </p:cNvCxnSpPr>
            <p:nvPr/>
          </p:nvCxnSpPr>
          <p:spPr bwMode="auto">
            <a:xfrm>
              <a:off x="5903913" y="2185035"/>
              <a:ext cx="360362" cy="0"/>
            </a:xfrm>
            <a:prstGeom prst="straightConnector1">
              <a:avLst/>
            </a:prstGeom>
            <a:noFill/>
            <a:ln w="9525">
              <a:solidFill>
                <a:srgbClr val="000000"/>
              </a:solidFill>
              <a:round/>
              <a:headEnd/>
              <a:tailEnd/>
            </a:ln>
          </p:spPr>
        </p:cxnSp>
        <p:cxnSp>
          <p:nvCxnSpPr>
            <p:cNvPr id="100404" name="AutoShape 48"/>
            <p:cNvCxnSpPr>
              <a:cxnSpLocks noChangeShapeType="1"/>
            </p:cNvCxnSpPr>
            <p:nvPr/>
          </p:nvCxnSpPr>
          <p:spPr bwMode="auto">
            <a:xfrm flipV="1">
              <a:off x="5562600" y="1737360"/>
              <a:ext cx="0" cy="280988"/>
            </a:xfrm>
            <a:prstGeom prst="straightConnector1">
              <a:avLst/>
            </a:prstGeom>
            <a:noFill/>
            <a:ln w="9525">
              <a:solidFill>
                <a:srgbClr val="000000"/>
              </a:solidFill>
              <a:round/>
              <a:headEnd/>
              <a:tailEnd/>
            </a:ln>
          </p:spPr>
        </p:cxnSp>
        <p:cxnSp>
          <p:nvCxnSpPr>
            <p:cNvPr id="100405" name="AutoShape 49"/>
            <p:cNvCxnSpPr>
              <a:cxnSpLocks noChangeShapeType="1"/>
            </p:cNvCxnSpPr>
            <p:nvPr/>
          </p:nvCxnSpPr>
          <p:spPr bwMode="auto">
            <a:xfrm flipH="1" flipV="1">
              <a:off x="5026025" y="1737360"/>
              <a:ext cx="96838" cy="280988"/>
            </a:xfrm>
            <a:prstGeom prst="straightConnector1">
              <a:avLst/>
            </a:prstGeom>
            <a:noFill/>
            <a:ln w="9525">
              <a:solidFill>
                <a:srgbClr val="000000"/>
              </a:solidFill>
              <a:round/>
              <a:headEnd/>
              <a:tailEnd/>
            </a:ln>
          </p:spPr>
        </p:cxnSp>
        <p:sp>
          <p:nvSpPr>
            <p:cNvPr id="100406" name="Oval 50"/>
            <p:cNvSpPr>
              <a:spLocks noChangeArrowheads="1"/>
            </p:cNvSpPr>
            <p:nvPr/>
          </p:nvSpPr>
          <p:spPr bwMode="auto">
            <a:xfrm>
              <a:off x="4471988" y="4542473"/>
              <a:ext cx="576262"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工号</a:t>
              </a:r>
              <a:endParaRPr lang="zh-CN">
                <a:latin typeface="Arial" charset="0"/>
              </a:endParaRPr>
            </a:p>
          </p:txBody>
        </p:sp>
        <p:sp>
          <p:nvSpPr>
            <p:cNvPr id="100407" name="Oval 51"/>
            <p:cNvSpPr>
              <a:spLocks noChangeArrowheads="1"/>
            </p:cNvSpPr>
            <p:nvPr/>
          </p:nvSpPr>
          <p:spPr bwMode="auto">
            <a:xfrm>
              <a:off x="5197475" y="4542473"/>
              <a:ext cx="971550"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教师姓名</a:t>
              </a:r>
              <a:endParaRPr lang="zh-CN">
                <a:latin typeface="Arial" charset="0"/>
              </a:endParaRPr>
            </a:p>
          </p:txBody>
        </p:sp>
        <p:sp>
          <p:nvSpPr>
            <p:cNvPr id="100408" name="Oval 52"/>
            <p:cNvSpPr>
              <a:spLocks noChangeArrowheads="1"/>
            </p:cNvSpPr>
            <p:nvPr/>
          </p:nvSpPr>
          <p:spPr bwMode="auto">
            <a:xfrm>
              <a:off x="6548438" y="3796348"/>
              <a:ext cx="576262"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党派</a:t>
              </a:r>
              <a:endParaRPr lang="zh-CN">
                <a:latin typeface="Arial" charset="0"/>
              </a:endParaRPr>
            </a:p>
          </p:txBody>
        </p:sp>
        <p:sp>
          <p:nvSpPr>
            <p:cNvPr id="100409" name="Oval 53"/>
            <p:cNvSpPr>
              <a:spLocks noChangeArrowheads="1"/>
            </p:cNvSpPr>
            <p:nvPr/>
          </p:nvSpPr>
          <p:spPr bwMode="auto">
            <a:xfrm>
              <a:off x="6357938" y="4542473"/>
              <a:ext cx="947737"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出生日期</a:t>
              </a:r>
              <a:endParaRPr lang="zh-CN">
                <a:latin typeface="Arial" charset="0"/>
              </a:endParaRPr>
            </a:p>
          </p:txBody>
        </p:sp>
        <p:cxnSp>
          <p:nvCxnSpPr>
            <p:cNvPr id="100410" name="AutoShape 54"/>
            <p:cNvCxnSpPr>
              <a:cxnSpLocks noChangeShapeType="1"/>
            </p:cNvCxnSpPr>
            <p:nvPr/>
          </p:nvCxnSpPr>
          <p:spPr bwMode="auto">
            <a:xfrm flipH="1">
              <a:off x="5962650" y="3967798"/>
              <a:ext cx="585788" cy="0"/>
            </a:xfrm>
            <a:prstGeom prst="straightConnector1">
              <a:avLst/>
            </a:prstGeom>
            <a:noFill/>
            <a:ln w="9525">
              <a:solidFill>
                <a:srgbClr val="000000"/>
              </a:solidFill>
              <a:round/>
              <a:headEnd/>
              <a:tailEnd/>
            </a:ln>
          </p:spPr>
        </p:cxnSp>
        <p:cxnSp>
          <p:nvCxnSpPr>
            <p:cNvPr id="100411" name="AutoShape 55"/>
            <p:cNvCxnSpPr>
              <a:cxnSpLocks noChangeShapeType="1"/>
            </p:cNvCxnSpPr>
            <p:nvPr/>
          </p:nvCxnSpPr>
          <p:spPr bwMode="auto">
            <a:xfrm flipV="1">
              <a:off x="5562600" y="4151948"/>
              <a:ext cx="0" cy="390525"/>
            </a:xfrm>
            <a:prstGeom prst="straightConnector1">
              <a:avLst/>
            </a:prstGeom>
            <a:noFill/>
            <a:ln w="9525">
              <a:solidFill>
                <a:srgbClr val="000000"/>
              </a:solidFill>
              <a:round/>
              <a:headEnd/>
              <a:tailEnd/>
            </a:ln>
          </p:spPr>
        </p:cxnSp>
        <p:cxnSp>
          <p:nvCxnSpPr>
            <p:cNvPr id="100412" name="AutoShape 56"/>
            <p:cNvCxnSpPr>
              <a:cxnSpLocks noChangeShapeType="1"/>
            </p:cNvCxnSpPr>
            <p:nvPr/>
          </p:nvCxnSpPr>
          <p:spPr bwMode="auto">
            <a:xfrm flipV="1">
              <a:off x="4894263" y="4151948"/>
              <a:ext cx="238125" cy="390525"/>
            </a:xfrm>
            <a:prstGeom prst="straightConnector1">
              <a:avLst/>
            </a:prstGeom>
            <a:noFill/>
            <a:ln w="9525">
              <a:solidFill>
                <a:srgbClr val="000000"/>
              </a:solidFill>
              <a:round/>
              <a:headEnd/>
              <a:tailEnd/>
            </a:ln>
          </p:spPr>
        </p:cxnSp>
        <p:cxnSp>
          <p:nvCxnSpPr>
            <p:cNvPr id="100413" name="AutoShape 57"/>
            <p:cNvCxnSpPr>
              <a:cxnSpLocks noChangeShapeType="1"/>
            </p:cNvCxnSpPr>
            <p:nvPr/>
          </p:nvCxnSpPr>
          <p:spPr bwMode="auto">
            <a:xfrm flipH="1" flipV="1">
              <a:off x="5962650" y="4118610"/>
              <a:ext cx="585788" cy="447675"/>
            </a:xfrm>
            <a:prstGeom prst="straightConnector1">
              <a:avLst/>
            </a:prstGeom>
            <a:noFill/>
            <a:ln w="9525">
              <a:solidFill>
                <a:srgbClr val="000000"/>
              </a:solidFill>
              <a:round/>
              <a:headEnd/>
              <a:tailEnd/>
            </a:ln>
          </p:spPr>
        </p:cxnSp>
        <p:sp>
          <p:nvSpPr>
            <p:cNvPr id="100414" name="Oval 58"/>
            <p:cNvSpPr>
              <a:spLocks noChangeArrowheads="1"/>
            </p:cNvSpPr>
            <p:nvPr/>
          </p:nvSpPr>
          <p:spPr bwMode="auto">
            <a:xfrm>
              <a:off x="1050532" y="3515360"/>
              <a:ext cx="702068" cy="320675"/>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课程号</a:t>
              </a:r>
              <a:endParaRPr lang="zh-CN">
                <a:latin typeface="Arial" charset="0"/>
              </a:endParaRPr>
            </a:p>
          </p:txBody>
        </p:sp>
        <p:sp>
          <p:nvSpPr>
            <p:cNvPr id="100415" name="Oval 59"/>
            <p:cNvSpPr>
              <a:spLocks noChangeArrowheads="1"/>
            </p:cNvSpPr>
            <p:nvPr/>
          </p:nvSpPr>
          <p:spPr bwMode="auto">
            <a:xfrm>
              <a:off x="1108069" y="3985260"/>
              <a:ext cx="706444" cy="320675"/>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课程名</a:t>
              </a:r>
              <a:endParaRPr lang="zh-CN">
                <a:latin typeface="Arial" charset="0"/>
              </a:endParaRPr>
            </a:p>
          </p:txBody>
        </p:sp>
        <p:cxnSp>
          <p:nvCxnSpPr>
            <p:cNvPr id="100416" name="AutoShape 60"/>
            <p:cNvCxnSpPr>
              <a:cxnSpLocks noChangeShapeType="1"/>
            </p:cNvCxnSpPr>
            <p:nvPr/>
          </p:nvCxnSpPr>
          <p:spPr bwMode="auto">
            <a:xfrm>
              <a:off x="1771650" y="3689985"/>
              <a:ext cx="450850" cy="142875"/>
            </a:xfrm>
            <a:prstGeom prst="straightConnector1">
              <a:avLst/>
            </a:prstGeom>
            <a:noFill/>
            <a:ln w="9525">
              <a:solidFill>
                <a:srgbClr val="000000"/>
              </a:solidFill>
              <a:round/>
              <a:headEnd/>
              <a:tailEnd/>
            </a:ln>
          </p:spPr>
        </p:cxnSp>
        <p:cxnSp>
          <p:nvCxnSpPr>
            <p:cNvPr id="100417" name="AutoShape 61"/>
            <p:cNvCxnSpPr>
              <a:cxnSpLocks noChangeShapeType="1"/>
            </p:cNvCxnSpPr>
            <p:nvPr/>
          </p:nvCxnSpPr>
          <p:spPr bwMode="auto">
            <a:xfrm flipV="1">
              <a:off x="1814513" y="3999548"/>
              <a:ext cx="404812" cy="115887"/>
            </a:xfrm>
            <a:prstGeom prst="straightConnector1">
              <a:avLst/>
            </a:prstGeom>
            <a:noFill/>
            <a:ln w="9525">
              <a:solidFill>
                <a:srgbClr val="000000"/>
              </a:solidFill>
              <a:round/>
              <a:headEnd/>
              <a:tailEnd/>
            </a:ln>
          </p:spPr>
        </p:cxnSp>
      </p:grpSp>
      <p:cxnSp>
        <p:nvCxnSpPr>
          <p:cNvPr id="65" name="直接连接符 64"/>
          <p:cNvCxnSpPr/>
          <p:nvPr/>
        </p:nvCxnSpPr>
        <p:spPr>
          <a:xfrm>
            <a:off x="2459038" y="1878013"/>
            <a:ext cx="198437" cy="98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584825" y="2014538"/>
            <a:ext cx="273050"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2017713" y="4140200"/>
            <a:ext cx="193675" cy="777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00384" idx="2"/>
          </p:cNvCxnSpPr>
          <p:nvPr/>
        </p:nvCxnSpPr>
        <p:spPr>
          <a:xfrm rot="16200000" flipH="1">
            <a:off x="5527675" y="4835525"/>
            <a:ext cx="211138" cy="777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三、数据库设计的基本步骤</a:t>
            </a:r>
          </a:p>
        </p:txBody>
      </p:sp>
      <p:sp>
        <p:nvSpPr>
          <p:cNvPr id="30722" name="内容占位符 2"/>
          <p:cNvSpPr>
            <a:spLocks noGrp="1"/>
          </p:cNvSpPr>
          <p:nvPr>
            <p:ph idx="1"/>
          </p:nvPr>
        </p:nvSpPr>
        <p:spPr>
          <a:xfrm>
            <a:off x="457200" y="1600200"/>
            <a:ext cx="8461375" cy="4525963"/>
          </a:xfrm>
        </p:spPr>
        <p:txBody>
          <a:bodyPr/>
          <a:lstStyle/>
          <a:p>
            <a:r>
              <a:rPr lang="zh-CN" altLang="en-US" sz="2800" dirty="0"/>
              <a:t>数据库设计分</a:t>
            </a:r>
            <a:r>
              <a:rPr lang="en-US" altLang="zh-CN" sz="2800" dirty="0"/>
              <a:t>6</a:t>
            </a:r>
            <a:r>
              <a:rPr lang="zh-CN" altLang="en-US" sz="2800" dirty="0"/>
              <a:t>个阶段     </a:t>
            </a:r>
            <a:r>
              <a:rPr lang="en-US" altLang="zh-CN" sz="2800" dirty="0"/>
              <a:t>P208</a:t>
            </a:r>
          </a:p>
          <a:p>
            <a:pPr lvl="1"/>
            <a:r>
              <a:rPr lang="zh-CN" altLang="en-US" sz="2400" dirty="0">
                <a:ea typeface="宋体" charset="-122"/>
              </a:rPr>
              <a:t>需求分析</a:t>
            </a:r>
          </a:p>
          <a:p>
            <a:pPr lvl="1"/>
            <a:r>
              <a:rPr lang="zh-CN" altLang="en-US" sz="2400" dirty="0">
                <a:ea typeface="宋体" charset="-122"/>
              </a:rPr>
              <a:t>概念结构设计</a:t>
            </a:r>
          </a:p>
          <a:p>
            <a:pPr lvl="1"/>
            <a:r>
              <a:rPr lang="zh-CN" altLang="en-US" sz="2400" dirty="0">
                <a:ea typeface="宋体" charset="-122"/>
              </a:rPr>
              <a:t>逻辑结构设计</a:t>
            </a:r>
          </a:p>
          <a:p>
            <a:pPr lvl="1"/>
            <a:r>
              <a:rPr lang="zh-CN" altLang="en-US" sz="2400" dirty="0">
                <a:ea typeface="宋体" charset="-122"/>
              </a:rPr>
              <a:t>物理结构设计</a:t>
            </a:r>
          </a:p>
          <a:p>
            <a:pPr lvl="1"/>
            <a:r>
              <a:rPr lang="zh-CN" altLang="en-US" sz="2400" dirty="0">
                <a:ea typeface="宋体" charset="-122"/>
              </a:rPr>
              <a:t>数据库实施</a:t>
            </a:r>
          </a:p>
          <a:p>
            <a:pPr lvl="1"/>
            <a:r>
              <a:rPr lang="zh-CN" altLang="en-US" sz="2400" dirty="0">
                <a:ea typeface="宋体" charset="-122"/>
              </a:rPr>
              <a:t>数据库运行和维护</a:t>
            </a:r>
            <a:endParaRPr lang="en-US" altLang="zh-CN" sz="2400" dirty="0">
              <a:ea typeface="宋体" charset="-122"/>
            </a:endParaRPr>
          </a:p>
          <a:p>
            <a:r>
              <a:rPr lang="zh-CN" altLang="en-US" sz="2800" dirty="0"/>
              <a:t>需求分析和概念设计独立于任何数据库管理系统 </a:t>
            </a:r>
          </a:p>
          <a:p>
            <a:r>
              <a:rPr lang="zh-CN" altLang="en-US" sz="2800" dirty="0"/>
              <a:t>逻辑设计和物理设计与选用的</a:t>
            </a:r>
            <a:r>
              <a:rPr lang="en-US" altLang="zh-CN" sz="2800" dirty="0"/>
              <a:t>DBMS</a:t>
            </a:r>
            <a:r>
              <a:rPr lang="zh-CN" altLang="en-US" sz="2800" dirty="0"/>
              <a:t>密切相关</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101378" name="内容占位符 2"/>
          <p:cNvSpPr>
            <a:spLocks noGrp="1"/>
          </p:cNvSpPr>
          <p:nvPr>
            <p:ph idx="1"/>
          </p:nvPr>
        </p:nvSpPr>
        <p:spPr/>
        <p:txBody>
          <a:bodyPr/>
          <a:lstStyle/>
          <a:p>
            <a:pPr lvl="1">
              <a:buFont typeface="Wingdings" pitchFamily="2" charset="2"/>
              <a:buNone/>
            </a:pPr>
            <a:r>
              <a:rPr lang="zh-CN" altLang="en-US" sz="2000">
                <a:ea typeface="宋体" charset="-122"/>
              </a:rPr>
              <a:t>系（系名、系址、系主任姓名、办公电话）</a:t>
            </a:r>
          </a:p>
          <a:p>
            <a:pPr lvl="1">
              <a:buFont typeface="Wingdings" pitchFamily="2" charset="2"/>
              <a:buNone/>
            </a:pPr>
            <a:r>
              <a:rPr lang="zh-CN" altLang="en-US" sz="2000">
                <a:ea typeface="宋体" charset="-122"/>
              </a:rPr>
              <a:t>教师（工作证号码、教师名、出生日期、党派、系名）</a:t>
            </a:r>
          </a:p>
          <a:p>
            <a:pPr lvl="1">
              <a:buFont typeface="Wingdings" pitchFamily="2" charset="2"/>
              <a:buNone/>
            </a:pPr>
            <a:r>
              <a:rPr lang="zh-CN" altLang="en-US" sz="2000">
                <a:ea typeface="宋体" charset="-122"/>
              </a:rPr>
              <a:t>学生（学号、姓名、出生日期、性别、工号）</a:t>
            </a:r>
          </a:p>
          <a:p>
            <a:pPr lvl="1">
              <a:buFont typeface="Wingdings" pitchFamily="2" charset="2"/>
              <a:buNone/>
            </a:pPr>
            <a:r>
              <a:rPr lang="zh-CN" altLang="en-US" sz="2000">
                <a:ea typeface="宋体" charset="-122"/>
              </a:rPr>
              <a:t>课程（课程号、课程名、预修课号）</a:t>
            </a:r>
            <a:endParaRPr lang="en-US" altLang="zh-CN" sz="2000">
              <a:ea typeface="宋体" charset="-122"/>
            </a:endParaRPr>
          </a:p>
          <a:p>
            <a:pPr lvl="1">
              <a:buFont typeface="Wingdings" pitchFamily="2" charset="2"/>
              <a:buNone/>
            </a:pPr>
            <a:r>
              <a:rPr lang="zh-CN" altLang="en-US" sz="2000">
                <a:ea typeface="宋体" charset="-122"/>
              </a:rPr>
              <a:t>选修（学号、课程号、成绩）</a:t>
            </a:r>
          </a:p>
        </p:txBody>
      </p:sp>
      <p:cxnSp>
        <p:nvCxnSpPr>
          <p:cNvPr id="5" name="直接连接符 4"/>
          <p:cNvCxnSpPr/>
          <p:nvPr/>
        </p:nvCxnSpPr>
        <p:spPr>
          <a:xfrm>
            <a:off x="6375400" y="2335213"/>
            <a:ext cx="519113" cy="15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544638" y="1976438"/>
            <a:ext cx="576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833563" y="2335213"/>
            <a:ext cx="12430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771650" y="2697163"/>
            <a:ext cx="5762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367338" y="2697163"/>
            <a:ext cx="519112" cy="15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862138" y="3073400"/>
            <a:ext cx="576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63975" y="3073400"/>
            <a:ext cx="97155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16100" y="3435350"/>
            <a:ext cx="14335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792288" y="3521075"/>
            <a:ext cx="53975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586038" y="3538538"/>
            <a:ext cx="720725" cy="15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t>这次课我们学到了</a:t>
            </a:r>
            <a:r>
              <a:rPr lang="en-US" altLang="zh-CN" dirty="0"/>
              <a:t>…</a:t>
            </a:r>
            <a:endParaRPr lang="zh-CN" altLang="en-US" dirty="0"/>
          </a:p>
        </p:txBody>
      </p:sp>
      <p:sp>
        <p:nvSpPr>
          <p:cNvPr id="102402" name="内容占位符 2"/>
          <p:cNvSpPr>
            <a:spLocks noGrp="1"/>
          </p:cNvSpPr>
          <p:nvPr>
            <p:ph idx="1"/>
          </p:nvPr>
        </p:nvSpPr>
        <p:spPr/>
        <p:txBody>
          <a:bodyPr/>
          <a:lstStyle/>
          <a:p>
            <a:r>
              <a:rPr lang="zh-CN" altLang="en-US"/>
              <a:t>数据概念设计</a:t>
            </a:r>
            <a:endParaRPr lang="en-US" altLang="zh-CN"/>
          </a:p>
          <a:p>
            <a:pPr lvl="1"/>
            <a:r>
              <a:rPr lang="zh-CN" altLang="en-US">
                <a:ea typeface="宋体" charset="-122"/>
              </a:rPr>
              <a:t>数据抽象</a:t>
            </a:r>
            <a:endParaRPr lang="en-US" altLang="zh-CN">
              <a:ea typeface="宋体" charset="-122"/>
            </a:endParaRPr>
          </a:p>
          <a:p>
            <a:pPr lvl="1"/>
            <a:r>
              <a:rPr lang="zh-CN" altLang="en-US">
                <a:ea typeface="宋体" charset="-122"/>
              </a:rPr>
              <a:t>视图集成</a:t>
            </a:r>
            <a:endParaRPr lang="en-US" altLang="zh-CN">
              <a:ea typeface="宋体" charset="-122"/>
            </a:endParaRPr>
          </a:p>
          <a:p>
            <a:pPr lvl="2"/>
            <a:r>
              <a:rPr lang="zh-CN" altLang="en-US">
                <a:ea typeface="宋体" charset="-122"/>
              </a:rPr>
              <a:t>冲突的解决</a:t>
            </a:r>
            <a:endParaRPr lang="en-US" altLang="zh-CN">
              <a:ea typeface="宋体" charset="-122"/>
            </a:endParaRPr>
          </a:p>
          <a:p>
            <a:r>
              <a:rPr lang="zh-CN" altLang="en-US"/>
              <a:t>逻辑结构的设计，</a:t>
            </a:r>
            <a:endParaRPr lang="en-US" altLang="zh-CN"/>
          </a:p>
          <a:p>
            <a:pPr lvl="1"/>
            <a:r>
              <a:rPr lang="en-US" altLang="zh-CN">
                <a:ea typeface="宋体" charset="-122"/>
              </a:rPr>
              <a:t>E-R</a:t>
            </a:r>
            <a:r>
              <a:rPr lang="zh-CN" altLang="en-US">
                <a:ea typeface="宋体" charset="-122"/>
              </a:rPr>
              <a:t>图向关系模型的转换</a:t>
            </a:r>
            <a:endParaRPr lang="en-US" altLang="zh-CN">
              <a:ea typeface="宋体" charset="-122"/>
            </a:endParaRPr>
          </a:p>
          <a:p>
            <a:pPr lvl="1"/>
            <a:r>
              <a:rPr lang="zh-CN" altLang="en-US">
                <a:ea typeface="宋体" charset="-122"/>
              </a:rPr>
              <a:t>数据模型的优化设计</a:t>
            </a:r>
            <a:endParaRPr lang="en-US" altLang="zh-CN">
              <a:ea typeface="宋体" charset="-122"/>
            </a:endParaRPr>
          </a:p>
          <a:p>
            <a:pPr lvl="1"/>
            <a:r>
              <a:rPr lang="zh-CN" altLang="en-US">
                <a:ea typeface="宋体" charset="-122"/>
              </a:rPr>
              <a:t>用户子模式</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第七章  数据库设计</a:t>
            </a:r>
          </a:p>
        </p:txBody>
      </p:sp>
      <p:sp>
        <p:nvSpPr>
          <p:cNvPr id="118787" name="Rectangle 3"/>
          <p:cNvSpPr>
            <a:spLocks noGrp="1"/>
          </p:cNvSpPr>
          <p:nvPr>
            <p:ph type="body" idx="1"/>
          </p:nvPr>
        </p:nvSpPr>
        <p:spPr/>
        <p:txBody>
          <a:bodyPr/>
          <a:lstStyle/>
          <a:p>
            <a:pPr>
              <a:buFont typeface="Wingdings" pitchFamily="2" charset="2"/>
              <a:buNone/>
            </a:pPr>
            <a:r>
              <a:rPr lang="en-US" altLang="zh-CN" b="1">
                <a:ea typeface="宋体" charset="-122"/>
              </a:rPr>
              <a:t>7.1  </a:t>
            </a:r>
            <a:r>
              <a:rPr lang="zh-CN" altLang="en-US" b="1">
                <a:ea typeface="宋体" charset="-122"/>
              </a:rPr>
              <a:t>数据库设计概述</a:t>
            </a:r>
          </a:p>
          <a:p>
            <a:pPr>
              <a:buFont typeface="Wingdings" pitchFamily="2" charset="2"/>
              <a:buNone/>
            </a:pPr>
            <a:r>
              <a:rPr lang="en-US" altLang="zh-CN" b="1">
                <a:ea typeface="宋体" charset="-122"/>
              </a:rPr>
              <a:t>7.2  </a:t>
            </a:r>
            <a:r>
              <a:rPr lang="zh-CN" altLang="en-US" b="1">
                <a:ea typeface="宋体" charset="-122"/>
              </a:rPr>
              <a:t>需求分析</a:t>
            </a:r>
          </a:p>
          <a:p>
            <a:pPr>
              <a:buFont typeface="Wingdings" pitchFamily="2" charset="2"/>
              <a:buNone/>
            </a:pPr>
            <a:r>
              <a:rPr lang="en-US" altLang="zh-CN" b="1">
                <a:ea typeface="宋体" charset="-122"/>
              </a:rPr>
              <a:t>7.3  </a:t>
            </a:r>
            <a:r>
              <a:rPr lang="zh-CN" altLang="en-US" b="1">
                <a:ea typeface="宋体" charset="-122"/>
              </a:rPr>
              <a:t>概念结构设计</a:t>
            </a:r>
          </a:p>
          <a:p>
            <a:pPr>
              <a:buFont typeface="Wingdings" pitchFamily="2" charset="2"/>
              <a:buNone/>
            </a:pPr>
            <a:r>
              <a:rPr lang="en-US" altLang="zh-CN" b="1">
                <a:ea typeface="宋体" charset="-122"/>
              </a:rPr>
              <a:t>7.4  </a:t>
            </a:r>
            <a:r>
              <a:rPr lang="zh-CN" altLang="en-US" b="1">
                <a:ea typeface="宋体" charset="-122"/>
              </a:rPr>
              <a:t>逻辑结构设计</a:t>
            </a:r>
          </a:p>
          <a:p>
            <a:pPr>
              <a:buFont typeface="Wingdings" pitchFamily="2" charset="2"/>
              <a:buNone/>
            </a:pPr>
            <a:r>
              <a:rPr lang="en-US" altLang="zh-CN" b="1">
                <a:solidFill>
                  <a:srgbClr val="FE0A0A"/>
                </a:solidFill>
                <a:ea typeface="宋体" charset="-122"/>
              </a:rPr>
              <a:t>7.5  </a:t>
            </a:r>
            <a:r>
              <a:rPr lang="zh-CN" altLang="en-US" b="1">
                <a:solidFill>
                  <a:srgbClr val="FE0A0A"/>
                </a:solidFill>
                <a:ea typeface="宋体" charset="-122"/>
              </a:rPr>
              <a:t>数据库的物理设计</a:t>
            </a:r>
          </a:p>
          <a:p>
            <a:pPr>
              <a:buFont typeface="Wingdings" pitchFamily="2" charset="2"/>
              <a:buNone/>
            </a:pPr>
            <a:r>
              <a:rPr lang="en-US" altLang="zh-CN" b="1">
                <a:ea typeface="宋体" charset="-122"/>
              </a:rPr>
              <a:t>7.6  </a:t>
            </a:r>
            <a:r>
              <a:rPr lang="zh-CN" altLang="en-US" b="1">
                <a:ea typeface="宋体" charset="-122"/>
              </a:rPr>
              <a:t>数据库的实施和维护</a:t>
            </a:r>
          </a:p>
          <a:p>
            <a:pPr>
              <a:buFont typeface="Wingdings" pitchFamily="2" charset="2"/>
              <a:buNone/>
            </a:pPr>
            <a:r>
              <a:rPr lang="en-US" altLang="zh-CN" b="1">
                <a:ea typeface="宋体" charset="-122"/>
              </a:rPr>
              <a:t>7.7  </a:t>
            </a:r>
            <a:r>
              <a:rPr lang="zh-CN" altLang="en-US" b="1">
                <a:ea typeface="宋体" charset="-122"/>
              </a:rPr>
              <a:t>小结</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bwMode="auto">
          <a:noFill/>
        </p:spPr>
        <p:txBody>
          <a:bodyPr wrap="square" numCol="1" anchorCtr="0" compatLnSpc="1">
            <a:prstTxWarp prst="textNoShape">
              <a:avLst/>
            </a:prstTxWarp>
          </a:bodyPr>
          <a:lstStyle/>
          <a:p>
            <a:r>
              <a:rPr lang="en-US" altLang="zh-CN">
                <a:effectLst/>
              </a:rPr>
              <a:t>7.5  </a:t>
            </a:r>
            <a:r>
              <a:rPr lang="zh-CN" altLang="en-US">
                <a:effectLst/>
              </a:rPr>
              <a:t>数据库的物理设计</a:t>
            </a:r>
          </a:p>
        </p:txBody>
      </p:sp>
      <p:sp>
        <p:nvSpPr>
          <p:cNvPr id="121859" name="Rectangle 3"/>
          <p:cNvSpPr>
            <a:spLocks noGrp="1"/>
          </p:cNvSpPr>
          <p:nvPr>
            <p:ph type="body" idx="1"/>
          </p:nvPr>
        </p:nvSpPr>
        <p:spPr/>
        <p:txBody>
          <a:bodyPr/>
          <a:lstStyle/>
          <a:p>
            <a:r>
              <a:rPr lang="zh-CN" altLang="en-US" sz="3600" b="1">
                <a:ea typeface="宋体" charset="-122"/>
              </a:rPr>
              <a:t>什么是数据库的物理设计</a:t>
            </a:r>
          </a:p>
          <a:p>
            <a:pPr lvl="1">
              <a:lnSpc>
                <a:spcPct val="120000"/>
              </a:lnSpc>
            </a:pPr>
            <a:r>
              <a:rPr lang="zh-CN" altLang="en-US" b="1">
                <a:ea typeface="宋体" charset="-122"/>
              </a:rPr>
              <a:t>数据库在物理设备上的</a:t>
            </a:r>
            <a:r>
              <a:rPr lang="zh-CN" altLang="en-US" b="1">
                <a:solidFill>
                  <a:srgbClr val="FF3300"/>
                </a:solidFill>
                <a:ea typeface="宋体" charset="-122"/>
              </a:rPr>
              <a:t>存储结构</a:t>
            </a:r>
            <a:r>
              <a:rPr lang="zh-CN" altLang="en-US" b="1">
                <a:ea typeface="宋体" charset="-122"/>
              </a:rPr>
              <a:t>与</a:t>
            </a:r>
            <a:r>
              <a:rPr lang="zh-CN" altLang="en-US" b="1">
                <a:solidFill>
                  <a:srgbClr val="FF3300"/>
                </a:solidFill>
                <a:ea typeface="宋体" charset="-122"/>
              </a:rPr>
              <a:t>存取方法</a:t>
            </a:r>
            <a:r>
              <a:rPr lang="zh-CN" altLang="en-US" b="1">
                <a:ea typeface="宋体" charset="-122"/>
              </a:rPr>
              <a:t>称为数据库的物理结构，它依赖于给定的计算机系统。</a:t>
            </a:r>
          </a:p>
          <a:p>
            <a:pPr lvl="1">
              <a:lnSpc>
                <a:spcPct val="120000"/>
              </a:lnSpc>
            </a:pPr>
            <a:r>
              <a:rPr lang="zh-CN" altLang="en-US" b="1">
                <a:ea typeface="宋体" charset="-122"/>
              </a:rPr>
              <a:t>为一个给定的逻辑数据模型选取一个最适合应用环境的物理结构的过程，就是数据库的物理设计。</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body" idx="1"/>
          </p:nvPr>
        </p:nvSpPr>
        <p:spPr/>
        <p:txBody>
          <a:bodyPr/>
          <a:lstStyle/>
          <a:p>
            <a:pPr>
              <a:buFont typeface="Wingdings" pitchFamily="2" charset="2"/>
              <a:buNone/>
            </a:pPr>
            <a:r>
              <a:rPr lang="zh-CN" altLang="en-US">
                <a:ea typeface="宋体" charset="-122"/>
              </a:rPr>
              <a:t> </a:t>
            </a:r>
          </a:p>
        </p:txBody>
      </p:sp>
      <p:grpSp>
        <p:nvGrpSpPr>
          <p:cNvPr id="122883" name="Group 3"/>
          <p:cNvGrpSpPr>
            <a:grpSpLocks/>
          </p:cNvGrpSpPr>
          <p:nvPr/>
        </p:nvGrpSpPr>
        <p:grpSpPr bwMode="auto">
          <a:xfrm>
            <a:off x="1116013" y="1628775"/>
            <a:ext cx="7696200" cy="4225925"/>
            <a:chOff x="624" y="1008"/>
            <a:chExt cx="4848" cy="2662"/>
          </a:xfrm>
        </p:grpSpPr>
        <p:sp>
          <p:nvSpPr>
            <p:cNvPr id="122884" name="Rectangle 4"/>
            <p:cNvSpPr>
              <a:spLocks noChangeArrowheads="1"/>
            </p:cNvSpPr>
            <p:nvPr/>
          </p:nvSpPr>
          <p:spPr bwMode="auto">
            <a:xfrm>
              <a:off x="1432" y="1008"/>
              <a:ext cx="2936" cy="1638"/>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数据库物理设计</a:t>
              </a:r>
            </a:p>
          </p:txBody>
        </p:sp>
        <p:sp>
          <p:nvSpPr>
            <p:cNvPr id="122885" name="Line 5"/>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122886" name="Oval 6"/>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确定数据库的物理结构</a:t>
              </a:r>
              <a:endParaRPr kumimoji="1" lang="zh-CN" altLang="en-US" sz="1000" b="1"/>
            </a:p>
            <a:p>
              <a:pPr algn="ctr"/>
              <a:endParaRPr kumimoji="1" lang="zh-CN" altLang="en-US" sz="1000" b="1"/>
            </a:p>
          </p:txBody>
        </p:sp>
        <p:sp>
          <p:nvSpPr>
            <p:cNvPr id="122887" name="Line 7"/>
            <p:cNvSpPr>
              <a:spLocks noChangeShapeType="1"/>
            </p:cNvSpPr>
            <p:nvPr/>
          </p:nvSpPr>
          <p:spPr bwMode="auto">
            <a:xfrm>
              <a:off x="2448" y="1824"/>
              <a:ext cx="720" cy="0"/>
            </a:xfrm>
            <a:prstGeom prst="line">
              <a:avLst/>
            </a:prstGeom>
            <a:noFill/>
            <a:ln w="9525">
              <a:solidFill>
                <a:srgbClr val="000000"/>
              </a:solidFill>
              <a:round/>
              <a:headEnd/>
              <a:tailEnd type="triangle" w="med" len="med"/>
            </a:ln>
          </p:spPr>
          <p:txBody>
            <a:bodyPr/>
            <a:lstStyle/>
            <a:p>
              <a:endParaRPr lang="zh-CN" altLang="en-US"/>
            </a:p>
          </p:txBody>
        </p:sp>
        <p:sp>
          <p:nvSpPr>
            <p:cNvPr id="122888" name="Oval 8"/>
            <p:cNvSpPr>
              <a:spLocks noChangeArrowheads="1"/>
            </p:cNvSpPr>
            <p:nvPr/>
          </p:nvSpPr>
          <p:spPr bwMode="auto">
            <a:xfrm>
              <a:off x="3168" y="1440"/>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评价数据库的物理结构</a:t>
              </a:r>
              <a:endParaRPr kumimoji="1" lang="zh-CN" altLang="en-US" sz="1000" b="1"/>
            </a:p>
            <a:p>
              <a:pPr algn="ctr"/>
              <a:endParaRPr kumimoji="1" lang="zh-CN" altLang="en-US"/>
            </a:p>
          </p:txBody>
        </p:sp>
        <p:sp>
          <p:nvSpPr>
            <p:cNvPr id="122889" name="Line 9"/>
            <p:cNvSpPr>
              <a:spLocks noChangeShapeType="1"/>
            </p:cNvSpPr>
            <p:nvPr/>
          </p:nvSpPr>
          <p:spPr bwMode="auto">
            <a:xfrm>
              <a:off x="4032" y="1824"/>
              <a:ext cx="812" cy="3"/>
            </a:xfrm>
            <a:prstGeom prst="line">
              <a:avLst/>
            </a:prstGeom>
            <a:noFill/>
            <a:ln w="9525">
              <a:solidFill>
                <a:srgbClr val="000000"/>
              </a:solidFill>
              <a:round/>
              <a:headEnd/>
              <a:tailEnd type="triangle" w="med" len="med"/>
            </a:ln>
          </p:spPr>
          <p:txBody>
            <a:bodyPr/>
            <a:lstStyle/>
            <a:p>
              <a:endParaRPr lang="zh-CN" altLang="en-US"/>
            </a:p>
          </p:txBody>
        </p:sp>
        <p:sp>
          <p:nvSpPr>
            <p:cNvPr id="122890" name="Line 10"/>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122891" name="Line 11"/>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122892" name="Text Box 12"/>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逻辑结</a:t>
              </a:r>
            </a:p>
            <a:p>
              <a:pPr algn="just"/>
              <a:r>
                <a:rPr kumimoji="1" lang="zh-CN" altLang="en-US" sz="2000" b="1"/>
                <a:t>构设计</a:t>
              </a:r>
              <a:endParaRPr kumimoji="1" lang="zh-CN" altLang="en-US" sz="1000" b="1"/>
            </a:p>
          </p:txBody>
        </p:sp>
        <p:sp>
          <p:nvSpPr>
            <p:cNvPr id="122893" name="Text Box 13"/>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a:t>
              </a:r>
            </a:p>
            <a:p>
              <a:pPr algn="just"/>
              <a:r>
                <a:rPr kumimoji="1" lang="zh-CN" altLang="en-US" sz="2000" b="1"/>
                <a:t>实施</a:t>
              </a:r>
              <a:endParaRPr kumimoji="1" lang="zh-CN" altLang="en-US" sz="1600" b="1"/>
            </a:p>
          </p:txBody>
        </p:sp>
        <p:sp>
          <p:nvSpPr>
            <p:cNvPr id="122894" name="AutoShape 14"/>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22895" name="AutoShape 15"/>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122896" name="AutoShape 16"/>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headEnd/>
              <a:tailEnd/>
            </a:ln>
          </p:spPr>
          <p:txBody>
            <a:bodyPr/>
            <a:lstStyle/>
            <a:p>
              <a:endParaRPr lang="zh-CN" altLang="en-US"/>
            </a:p>
          </p:txBody>
        </p:sp>
        <p:sp>
          <p:nvSpPr>
            <p:cNvPr id="122897" name="AutoShape 17"/>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122898" name="Freeform 18"/>
          <p:cNvSpPr>
            <a:spLocks/>
          </p:cNvSpPr>
          <p:nvPr/>
        </p:nvSpPr>
        <p:spPr bwMode="auto">
          <a:xfrm>
            <a:off x="3810000" y="2286000"/>
            <a:ext cx="1295400" cy="312738"/>
          </a:xfrm>
          <a:custGeom>
            <a:avLst/>
            <a:gdLst/>
            <a:ahLst/>
            <a:cxnLst>
              <a:cxn ang="0">
                <a:pos x="816" y="197"/>
              </a:cxn>
              <a:cxn ang="0">
                <a:pos x="658" y="61"/>
              </a:cxn>
              <a:cxn ang="0">
                <a:pos x="501" y="9"/>
              </a:cxn>
              <a:cxn ang="0">
                <a:pos x="336" y="5"/>
              </a:cxn>
              <a:cxn ang="0">
                <a:pos x="228" y="22"/>
              </a:cxn>
              <a:cxn ang="0">
                <a:pos x="97" y="75"/>
              </a:cxn>
              <a:cxn ang="0">
                <a:pos x="0" y="149"/>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899" name="Freeform 19"/>
          <p:cNvSpPr>
            <a:spLocks/>
          </p:cNvSpPr>
          <p:nvPr/>
        </p:nvSpPr>
        <p:spPr bwMode="auto">
          <a:xfrm>
            <a:off x="1449388" y="2057400"/>
            <a:ext cx="3732212" cy="573088"/>
          </a:xfrm>
          <a:custGeom>
            <a:avLst/>
            <a:gdLst/>
            <a:ahLst/>
            <a:cxnLst>
              <a:cxn ang="0">
                <a:pos x="2351" y="264"/>
              </a:cxn>
              <a:cxn ang="0">
                <a:pos x="2000" y="91"/>
              </a:cxn>
              <a:cxn ang="0">
                <a:pos x="1701" y="15"/>
              </a:cxn>
              <a:cxn ang="0">
                <a:pos x="1509" y="5"/>
              </a:cxn>
              <a:cxn ang="0">
                <a:pos x="1036" y="15"/>
              </a:cxn>
              <a:cxn ang="0">
                <a:pos x="678" y="60"/>
              </a:cxn>
              <a:cxn ang="0">
                <a:pos x="316" y="155"/>
              </a:cxn>
              <a:cxn ang="0">
                <a:pos x="0" y="361"/>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900" name="AutoShape 20"/>
          <p:cNvSpPr>
            <a:spLocks noChangeArrowheads="1"/>
          </p:cNvSpPr>
          <p:nvPr/>
        </p:nvSpPr>
        <p:spPr bwMode="auto">
          <a:xfrm>
            <a:off x="1676400" y="4648200"/>
            <a:ext cx="712788" cy="974725"/>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逻辑</a:t>
            </a:r>
          </a:p>
          <a:p>
            <a:pPr algn="ctr"/>
            <a:r>
              <a:rPr kumimoji="1" lang="zh-CN" altLang="en-US" b="1"/>
              <a:t>模型</a:t>
            </a:r>
            <a:endParaRPr kumimoji="1" lang="zh-CN" altLang="en-US" sz="1000" b="1"/>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bwMode="auto">
          <a:noFill/>
        </p:spPr>
        <p:txBody>
          <a:bodyPr wrap="square" numCol="1" anchorCtr="0" compatLnSpc="1">
            <a:prstTxWarp prst="textNoShape">
              <a:avLst/>
            </a:prstTxWarp>
          </a:bodyPr>
          <a:lstStyle/>
          <a:p>
            <a:r>
              <a:rPr lang="en-US" altLang="zh-CN" sz="3600">
                <a:effectLst/>
              </a:rPr>
              <a:t>7.5.1  </a:t>
            </a:r>
            <a:r>
              <a:rPr lang="zh-CN" altLang="en-US" sz="3600">
                <a:effectLst/>
              </a:rPr>
              <a:t>数据库的物理设计的内容和方法</a:t>
            </a:r>
          </a:p>
        </p:txBody>
      </p:sp>
      <p:sp>
        <p:nvSpPr>
          <p:cNvPr id="123907" name="Rectangle 3"/>
          <p:cNvSpPr>
            <a:spLocks noGrp="1"/>
          </p:cNvSpPr>
          <p:nvPr>
            <p:ph type="body" idx="1"/>
          </p:nvPr>
        </p:nvSpPr>
        <p:spPr/>
        <p:txBody>
          <a:bodyPr/>
          <a:lstStyle/>
          <a:p>
            <a:r>
              <a:rPr lang="zh-CN" altLang="en-US" sz="3600" b="1">
                <a:solidFill>
                  <a:srgbClr val="FE0A0A"/>
                </a:solidFill>
                <a:ea typeface="宋体" charset="-122"/>
              </a:rPr>
              <a:t>设计物理数据库结构的准备工作</a:t>
            </a:r>
          </a:p>
          <a:p>
            <a:pPr lvl="1">
              <a:lnSpc>
                <a:spcPct val="120000"/>
              </a:lnSpc>
              <a:spcBef>
                <a:spcPct val="60000"/>
              </a:spcBef>
            </a:pPr>
            <a:r>
              <a:rPr lang="zh-CN" altLang="en-US" b="1">
                <a:ea typeface="宋体" charset="-122"/>
              </a:rPr>
              <a:t> </a:t>
            </a:r>
            <a:r>
              <a:rPr lang="en-US" altLang="zh-CN" sz="3200" b="1">
                <a:ea typeface="宋体" charset="-122"/>
              </a:rPr>
              <a:t>1. </a:t>
            </a:r>
            <a:r>
              <a:rPr lang="zh-CN" altLang="en-US" sz="3200" b="1">
                <a:ea typeface="宋体" charset="-122"/>
              </a:rPr>
              <a:t>充分了解应用环境，详细分析要运行的事务，</a:t>
            </a:r>
            <a:r>
              <a:rPr lang="zh-CN" altLang="en-US" sz="3200" b="1">
                <a:solidFill>
                  <a:srgbClr val="FF3300"/>
                </a:solidFill>
                <a:ea typeface="宋体" charset="-122"/>
              </a:rPr>
              <a:t>以获得选择物理数据库设计所需参数</a:t>
            </a:r>
          </a:p>
          <a:p>
            <a:pPr lvl="1">
              <a:lnSpc>
                <a:spcPct val="120000"/>
              </a:lnSpc>
              <a:spcBef>
                <a:spcPct val="60000"/>
              </a:spcBef>
            </a:pPr>
            <a:r>
              <a:rPr lang="zh-CN" altLang="en-US" sz="3200" b="1">
                <a:ea typeface="宋体" charset="-122"/>
              </a:rPr>
              <a:t> </a:t>
            </a:r>
            <a:r>
              <a:rPr lang="en-US" altLang="zh-CN" sz="3200" b="1">
                <a:ea typeface="宋体" charset="-122"/>
              </a:rPr>
              <a:t>2. </a:t>
            </a:r>
            <a:r>
              <a:rPr lang="zh-CN" altLang="en-US" sz="3200" b="1">
                <a:ea typeface="宋体" charset="-122"/>
              </a:rPr>
              <a:t>充分了解</a:t>
            </a:r>
            <a:r>
              <a:rPr lang="zh-CN" altLang="en-US" sz="3200" b="1">
                <a:solidFill>
                  <a:srgbClr val="FF3300"/>
                </a:solidFill>
                <a:ea typeface="宋体" charset="-122"/>
              </a:rPr>
              <a:t>所用</a:t>
            </a:r>
            <a:r>
              <a:rPr lang="en-US" altLang="zh-CN" sz="3200" b="1">
                <a:solidFill>
                  <a:srgbClr val="FF3300"/>
                </a:solidFill>
                <a:ea typeface="宋体" charset="-122"/>
              </a:rPr>
              <a:t>RDBMS</a:t>
            </a:r>
            <a:r>
              <a:rPr lang="zh-CN" altLang="en-US" sz="3200" b="1">
                <a:solidFill>
                  <a:srgbClr val="FF3300"/>
                </a:solidFill>
                <a:ea typeface="宋体" charset="-122"/>
              </a:rPr>
              <a:t>的内部特征</a:t>
            </a:r>
            <a:r>
              <a:rPr lang="zh-CN" altLang="en-US" sz="3200" b="1">
                <a:ea typeface="宋体" charset="-122"/>
              </a:rPr>
              <a:t>，特别是系统提供的存取方法和存储结构</a:t>
            </a:r>
          </a:p>
          <a:p>
            <a:pPr lvl="1">
              <a:lnSpc>
                <a:spcPct val="120000"/>
              </a:lnSpc>
              <a:spcBef>
                <a:spcPct val="60000"/>
              </a:spcBef>
            </a:pPr>
            <a:endParaRPr lang="zh-CN" altLang="en-US" sz="3200" b="1">
              <a:ea typeface="宋体"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bwMode="auto">
          <a:noFill/>
        </p:spPr>
        <p:txBody>
          <a:bodyPr wrap="square" numCol="1" anchorCtr="0" compatLnSpc="1">
            <a:prstTxWarp prst="textNoShape">
              <a:avLst/>
            </a:prstTxWarp>
          </a:bodyPr>
          <a:lstStyle/>
          <a:p>
            <a:r>
              <a:rPr lang="zh-CN" altLang="en-US" sz="3600">
                <a:effectLst/>
              </a:rPr>
              <a:t>数据库的物理设计的内容和方法（续）</a:t>
            </a:r>
          </a:p>
        </p:txBody>
      </p:sp>
      <p:sp>
        <p:nvSpPr>
          <p:cNvPr id="124931" name="Rectangle 3"/>
          <p:cNvSpPr>
            <a:spLocks noGrp="1"/>
          </p:cNvSpPr>
          <p:nvPr>
            <p:ph type="body" idx="1"/>
          </p:nvPr>
        </p:nvSpPr>
        <p:spPr/>
        <p:txBody>
          <a:bodyPr/>
          <a:lstStyle/>
          <a:p>
            <a:r>
              <a:rPr lang="zh-CN" altLang="en-US" sz="3600" b="1">
                <a:solidFill>
                  <a:srgbClr val="3333FF"/>
                </a:solidFill>
                <a:ea typeface="宋体" charset="-122"/>
              </a:rPr>
              <a:t>关系数据库物理设计的内容</a:t>
            </a:r>
          </a:p>
          <a:p>
            <a:pPr lvl="1">
              <a:lnSpc>
                <a:spcPct val="160000"/>
              </a:lnSpc>
            </a:pPr>
            <a:r>
              <a:rPr lang="en-US" altLang="zh-CN" sz="3200" b="1">
                <a:ea typeface="宋体" charset="-122"/>
              </a:rPr>
              <a:t>1. </a:t>
            </a:r>
            <a:r>
              <a:rPr lang="zh-CN" altLang="en-US" sz="3200" b="1">
                <a:ea typeface="宋体" charset="-122"/>
              </a:rPr>
              <a:t>为关系模式选择</a:t>
            </a:r>
            <a:r>
              <a:rPr lang="zh-CN" altLang="en-US" sz="3200" b="1">
                <a:solidFill>
                  <a:srgbClr val="FE0A0A"/>
                </a:solidFill>
                <a:ea typeface="宋体" charset="-122"/>
              </a:rPr>
              <a:t>存取方法</a:t>
            </a:r>
            <a:r>
              <a:rPr lang="en-US" altLang="zh-CN" sz="3200" b="1">
                <a:ea typeface="宋体" charset="-122"/>
              </a:rPr>
              <a:t>(</a:t>
            </a:r>
            <a:r>
              <a:rPr lang="zh-CN" altLang="en-US" sz="3200" b="1">
                <a:ea typeface="宋体" charset="-122"/>
              </a:rPr>
              <a:t>建立存取路径</a:t>
            </a:r>
            <a:r>
              <a:rPr lang="en-US" altLang="zh-CN" sz="3200" b="1">
                <a:ea typeface="宋体" charset="-122"/>
              </a:rPr>
              <a:t>)</a:t>
            </a:r>
          </a:p>
          <a:p>
            <a:pPr lvl="1">
              <a:lnSpc>
                <a:spcPct val="160000"/>
              </a:lnSpc>
            </a:pPr>
            <a:r>
              <a:rPr lang="en-US" altLang="zh-CN" sz="3200" b="1">
                <a:ea typeface="宋体" charset="-122"/>
              </a:rPr>
              <a:t>2.  </a:t>
            </a:r>
            <a:r>
              <a:rPr lang="zh-CN" altLang="en-US" sz="3200" b="1">
                <a:ea typeface="宋体" charset="-122"/>
              </a:rPr>
              <a:t>设计关系、索引等数据库文件的</a:t>
            </a:r>
            <a:r>
              <a:rPr lang="zh-CN" altLang="en-US" sz="3200" b="1">
                <a:solidFill>
                  <a:srgbClr val="FE0A0A"/>
                </a:solidFill>
                <a:ea typeface="宋体" charset="-122"/>
              </a:rPr>
              <a:t>物理存储结构</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bwMode="auto">
          <a:noFill/>
        </p:spPr>
        <p:txBody>
          <a:bodyPr wrap="square" numCol="1" anchorCtr="0" compatLnSpc="1">
            <a:prstTxWarp prst="textNoShape">
              <a:avLst/>
            </a:prstTxWarp>
          </a:bodyPr>
          <a:lstStyle/>
          <a:p>
            <a:r>
              <a:rPr lang="en-US" altLang="zh-CN">
                <a:effectLst/>
              </a:rPr>
              <a:t>7.5.2  </a:t>
            </a:r>
            <a:r>
              <a:rPr lang="zh-CN" altLang="en-US">
                <a:effectLst/>
              </a:rPr>
              <a:t>关系模式存取方法选择</a:t>
            </a:r>
          </a:p>
        </p:txBody>
      </p:sp>
      <p:sp>
        <p:nvSpPr>
          <p:cNvPr id="125955" name="Rectangle 3"/>
          <p:cNvSpPr>
            <a:spLocks noGrp="1"/>
          </p:cNvSpPr>
          <p:nvPr>
            <p:ph type="body" idx="1"/>
          </p:nvPr>
        </p:nvSpPr>
        <p:spPr/>
        <p:txBody>
          <a:bodyPr/>
          <a:lstStyle/>
          <a:p>
            <a:pPr>
              <a:lnSpc>
                <a:spcPct val="130000"/>
              </a:lnSpc>
            </a:pPr>
            <a:r>
              <a:rPr lang="zh-CN" altLang="en-US" b="1">
                <a:ea typeface="宋体" charset="-122"/>
              </a:rPr>
              <a:t>数据库系统是多用户共享的系统，对同一个关系要建立</a:t>
            </a:r>
            <a:r>
              <a:rPr lang="zh-CN" altLang="en-US" b="1">
                <a:solidFill>
                  <a:srgbClr val="FE0A0A"/>
                </a:solidFill>
                <a:ea typeface="宋体" charset="-122"/>
              </a:rPr>
              <a:t>多条存取路径</a:t>
            </a:r>
            <a:r>
              <a:rPr lang="zh-CN" altLang="en-US" b="1">
                <a:ea typeface="宋体" charset="-122"/>
              </a:rPr>
              <a:t>才能满足多用户的多种应用要求。</a:t>
            </a:r>
          </a:p>
          <a:p>
            <a:pPr>
              <a:lnSpc>
                <a:spcPct val="130000"/>
              </a:lnSpc>
              <a:spcBef>
                <a:spcPct val="45000"/>
              </a:spcBef>
            </a:pPr>
            <a:r>
              <a:rPr lang="zh-CN" altLang="en-US" b="1">
                <a:ea typeface="宋体" charset="-122"/>
              </a:rPr>
              <a:t>物理设计的第一个任务就是要确定选择哪些存取方法，即</a:t>
            </a:r>
            <a:r>
              <a:rPr lang="zh-CN" altLang="en-US" b="1">
                <a:solidFill>
                  <a:srgbClr val="FE0A0A"/>
                </a:solidFill>
                <a:ea typeface="宋体" charset="-122"/>
              </a:rPr>
              <a:t>建立哪些存取路径</a:t>
            </a:r>
            <a:r>
              <a:rPr lang="zh-CN" altLang="en-US" b="1">
                <a:ea typeface="宋体" charset="-122"/>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关系模式存取方法选择（续）</a:t>
            </a:r>
          </a:p>
        </p:txBody>
      </p:sp>
      <p:sp>
        <p:nvSpPr>
          <p:cNvPr id="126979" name="Rectangle 3"/>
          <p:cNvSpPr>
            <a:spLocks noGrp="1"/>
          </p:cNvSpPr>
          <p:nvPr>
            <p:ph type="body" idx="1"/>
          </p:nvPr>
        </p:nvSpPr>
        <p:spPr/>
        <p:txBody>
          <a:bodyPr/>
          <a:lstStyle/>
          <a:p>
            <a:r>
              <a:rPr lang="en-US" altLang="zh-CN" sz="3600" b="1">
                <a:solidFill>
                  <a:srgbClr val="FE0A0A"/>
                </a:solidFill>
                <a:ea typeface="宋体" charset="-122"/>
              </a:rPr>
              <a:t>DBMS</a:t>
            </a:r>
            <a:r>
              <a:rPr lang="zh-CN" altLang="en-US" sz="3600" b="1">
                <a:solidFill>
                  <a:srgbClr val="FE0A0A"/>
                </a:solidFill>
                <a:ea typeface="宋体" charset="-122"/>
              </a:rPr>
              <a:t>常用存取方法</a:t>
            </a:r>
          </a:p>
          <a:p>
            <a:pPr lvl="1">
              <a:lnSpc>
                <a:spcPct val="140000"/>
              </a:lnSpc>
            </a:pPr>
            <a:r>
              <a:rPr lang="zh-CN" altLang="en-US" sz="3200" b="1">
                <a:ea typeface="宋体" charset="-122"/>
              </a:rPr>
              <a:t>索引方法，目前主要是</a:t>
            </a:r>
            <a:r>
              <a:rPr lang="en-US" altLang="zh-CN" sz="3200" b="1">
                <a:ea typeface="宋体" charset="-122"/>
              </a:rPr>
              <a:t>B+</a:t>
            </a:r>
            <a:r>
              <a:rPr lang="zh-CN" altLang="en-US" sz="3200" b="1">
                <a:ea typeface="宋体" charset="-122"/>
              </a:rPr>
              <a:t>树索引方法</a:t>
            </a:r>
          </a:p>
          <a:p>
            <a:pPr lvl="1">
              <a:lnSpc>
                <a:spcPct val="140000"/>
              </a:lnSpc>
              <a:buFont typeface="Wingdings" pitchFamily="2" charset="2"/>
              <a:buNone/>
            </a:pPr>
            <a:r>
              <a:rPr lang="zh-CN" altLang="en-US" b="1">
                <a:ea typeface="宋体" charset="-122"/>
              </a:rPr>
              <a:t>    经典存取方法，使用最普遍 </a:t>
            </a:r>
          </a:p>
          <a:p>
            <a:pPr lvl="1">
              <a:lnSpc>
                <a:spcPct val="140000"/>
              </a:lnSpc>
            </a:pPr>
            <a:r>
              <a:rPr lang="zh-CN" altLang="en-US" sz="3200" b="1">
                <a:ea typeface="宋体" charset="-122"/>
              </a:rPr>
              <a:t>聚簇（</a:t>
            </a:r>
            <a:r>
              <a:rPr lang="en-US" altLang="zh-CN" sz="3200" b="1">
                <a:ea typeface="宋体" charset="-122"/>
              </a:rPr>
              <a:t>Cluster</a:t>
            </a:r>
            <a:r>
              <a:rPr lang="zh-CN" altLang="en-US" sz="3200" b="1">
                <a:ea typeface="宋体" charset="-122"/>
              </a:rPr>
              <a:t>）方法</a:t>
            </a:r>
          </a:p>
          <a:p>
            <a:pPr lvl="1">
              <a:lnSpc>
                <a:spcPct val="140000"/>
              </a:lnSpc>
            </a:pPr>
            <a:r>
              <a:rPr lang="en-US" altLang="zh-CN" sz="3200" b="1">
                <a:ea typeface="宋体" charset="-122"/>
              </a:rPr>
              <a:t>HASH</a:t>
            </a:r>
            <a:r>
              <a:rPr lang="zh-CN" altLang="en-US" sz="3200" b="1">
                <a:ea typeface="宋体" charset="-122"/>
              </a:rPr>
              <a:t>方法</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bwMode="auto">
          <a:noFill/>
        </p:spPr>
        <p:txBody>
          <a:bodyPr wrap="square" numCol="1" anchorCtr="0" compatLnSpc="1">
            <a:prstTxWarp prst="textNoShape">
              <a:avLst/>
            </a:prstTxWarp>
          </a:bodyPr>
          <a:lstStyle/>
          <a:p>
            <a:r>
              <a:rPr lang="zh-CN" altLang="en-US">
                <a:effectLst/>
              </a:rPr>
              <a:t>一、索引存取方法的选择</a:t>
            </a:r>
          </a:p>
        </p:txBody>
      </p:sp>
      <p:sp>
        <p:nvSpPr>
          <p:cNvPr id="129027" name="Rectangle 3"/>
          <p:cNvSpPr>
            <a:spLocks noGrp="1"/>
          </p:cNvSpPr>
          <p:nvPr>
            <p:ph type="body" idx="1"/>
          </p:nvPr>
        </p:nvSpPr>
        <p:spPr/>
        <p:txBody>
          <a:bodyPr/>
          <a:lstStyle/>
          <a:p>
            <a:r>
              <a:rPr lang="zh-CN" altLang="en-US" sz="3600" b="1">
                <a:solidFill>
                  <a:srgbClr val="FE0A0A"/>
                </a:solidFill>
                <a:ea typeface="宋体" charset="-122"/>
              </a:rPr>
              <a:t>选择索引存取方法的主要内容</a:t>
            </a:r>
          </a:p>
          <a:p>
            <a:pPr>
              <a:lnSpc>
                <a:spcPct val="130000"/>
              </a:lnSpc>
              <a:buFont typeface="Wingdings" pitchFamily="2" charset="2"/>
              <a:buNone/>
            </a:pPr>
            <a:r>
              <a:rPr lang="zh-CN" altLang="en-US" b="1">
                <a:ea typeface="宋体" charset="-122"/>
              </a:rPr>
              <a:t>	根据应用要求确定</a:t>
            </a:r>
          </a:p>
          <a:p>
            <a:pPr lvl="1">
              <a:lnSpc>
                <a:spcPct val="140000"/>
              </a:lnSpc>
            </a:pPr>
            <a:r>
              <a:rPr lang="zh-CN" altLang="en-US" sz="3200" b="1">
                <a:ea typeface="宋体" charset="-122"/>
              </a:rPr>
              <a:t> 对哪些属性列建立索引</a:t>
            </a:r>
          </a:p>
          <a:p>
            <a:pPr lvl="1">
              <a:lnSpc>
                <a:spcPct val="140000"/>
              </a:lnSpc>
            </a:pPr>
            <a:r>
              <a:rPr lang="zh-CN" altLang="en-US" sz="3200" b="1">
                <a:ea typeface="宋体" charset="-122"/>
              </a:rPr>
              <a:t> 对哪些属性列建立组合索引</a:t>
            </a:r>
          </a:p>
          <a:p>
            <a:pPr lvl="1">
              <a:lnSpc>
                <a:spcPct val="140000"/>
              </a:lnSpc>
            </a:pPr>
            <a:r>
              <a:rPr lang="zh-CN" altLang="en-US" sz="3200" b="1">
                <a:ea typeface="宋体" charset="-122"/>
              </a:rPr>
              <a:t> 对哪些索引要设计为唯一索引</a:t>
            </a:r>
          </a:p>
        </p:txBody>
      </p:sp>
    </p:spTree>
  </p:cSld>
  <p:clrMapOvr>
    <a:masterClrMapping/>
  </p:clrMapOvr>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1359</TotalTime>
  <Words>5762</Words>
  <Application>Microsoft Office PowerPoint</Application>
  <PresentationFormat>全屏显示(4:3)</PresentationFormat>
  <Paragraphs>804</Paragraphs>
  <Slides>118</Slides>
  <Notes>12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118</vt:i4>
      </vt:variant>
    </vt:vector>
  </HeadingPairs>
  <TitlesOfParts>
    <vt:vector size="132" baseType="lpstr">
      <vt:lpstr>굴림</vt:lpstr>
      <vt:lpstr>Wingdings-Regular</vt:lpstr>
      <vt:lpstr>黑体</vt:lpstr>
      <vt:lpstr>华文行楷</vt:lpstr>
      <vt:lpstr>隶书</vt:lpstr>
      <vt:lpstr>宋体</vt:lpstr>
      <vt:lpstr>Arial</vt:lpstr>
      <vt:lpstr>Calibri</vt:lpstr>
      <vt:lpstr>Times New Roman</vt:lpstr>
      <vt:lpstr>Verdana</vt:lpstr>
      <vt:lpstr>Wingdings</vt:lpstr>
      <vt:lpstr>数据库系统概论课件模板</vt:lpstr>
      <vt:lpstr>自定义设计方案</vt:lpstr>
      <vt:lpstr>Image</vt:lpstr>
      <vt:lpstr>数据库系统概论</vt:lpstr>
      <vt:lpstr>第七章数据库设计</vt:lpstr>
      <vt:lpstr>教学目标</vt:lpstr>
      <vt:lpstr>数据库设计概述</vt:lpstr>
      <vt:lpstr>7.1 数据库设计概述</vt:lpstr>
      <vt:lpstr>一、数据库设计的特点</vt:lpstr>
      <vt:lpstr>PowerPoint 演示文稿</vt:lpstr>
      <vt:lpstr>二、数据库设计方法</vt:lpstr>
      <vt:lpstr>三、数据库设计的基本步骤</vt:lpstr>
      <vt:lpstr>PowerPoint 演示文稿</vt:lpstr>
      <vt:lpstr>四、数据库设计过程中的各级模式</vt:lpstr>
      <vt:lpstr>第七章数据库设计</vt:lpstr>
      <vt:lpstr>7.2 需求分析</vt:lpstr>
      <vt:lpstr>一、 需求分析的任务</vt:lpstr>
      <vt:lpstr>二、 需求分析的方法</vt:lpstr>
      <vt:lpstr>PowerPoint 演示文稿</vt:lpstr>
      <vt:lpstr>三、 数据字典</vt:lpstr>
      <vt:lpstr>第七章数据库设计</vt:lpstr>
      <vt:lpstr>7.3  概念结构设计</vt:lpstr>
      <vt:lpstr>一、  概念结构设计概述</vt:lpstr>
      <vt:lpstr>PowerPoint 演示文稿</vt:lpstr>
      <vt:lpstr>二、  概念结构设计的方法与步骤</vt:lpstr>
      <vt:lpstr>PowerPoint 演示文稿</vt:lpstr>
      <vt:lpstr>PowerPoint 演示文稿</vt:lpstr>
      <vt:lpstr>PowerPoint 演示文稿</vt:lpstr>
      <vt:lpstr>自底向上设计概念结构的步骤</vt:lpstr>
      <vt:lpstr> 概念模型的一种表示方法</vt:lpstr>
      <vt:lpstr>E-R图(续)</vt:lpstr>
      <vt:lpstr>联系的属性</vt:lpstr>
      <vt:lpstr>联系的表示方法</vt:lpstr>
      <vt:lpstr>PowerPoint 演示文稿</vt:lpstr>
      <vt:lpstr>PowerPoint 演示文稿</vt:lpstr>
      <vt:lpstr>一个实例</vt:lpstr>
      <vt:lpstr>课堂练习</vt:lpstr>
      <vt:lpstr>PowerPoint 演示文稿</vt:lpstr>
      <vt:lpstr>四、两个以上实体型之间的联系</vt:lpstr>
      <vt:lpstr>PowerPoint 演示文稿</vt:lpstr>
      <vt:lpstr>练习</vt:lpstr>
      <vt:lpstr>五、单个实体型内的联系</vt:lpstr>
      <vt:lpstr>三、  数据抽象与局部视图设计</vt:lpstr>
      <vt:lpstr>1. 分类（Classification）</vt:lpstr>
      <vt:lpstr>2. 聚集（Aggregation）</vt:lpstr>
      <vt:lpstr>PowerPoint 演示文稿</vt:lpstr>
      <vt:lpstr>3. 概括（Generalization）</vt:lpstr>
      <vt:lpstr>PowerPoint 演示文稿</vt:lpstr>
      <vt:lpstr>局部视图设计</vt:lpstr>
      <vt:lpstr>⒈ 选择局部应用</vt:lpstr>
      <vt:lpstr>PowerPoint 演示文稿</vt:lpstr>
      <vt:lpstr>⒉ 逐一设计分E-R图</vt:lpstr>
      <vt:lpstr>PowerPoint 演示文稿</vt:lpstr>
      <vt:lpstr>PowerPoint 演示文稿</vt:lpstr>
      <vt:lpstr>四、视图集成</vt:lpstr>
      <vt:lpstr>集成局部E-R图的步骤</vt:lpstr>
      <vt:lpstr>PowerPoint 演示文稿</vt:lpstr>
      <vt:lpstr>合并分E-R图，生成初步E-R图</vt:lpstr>
      <vt:lpstr>⒈ 属性冲突</vt:lpstr>
      <vt:lpstr>⒉ 命名冲突</vt:lpstr>
      <vt:lpstr>⒊ 结构冲突</vt:lpstr>
      <vt:lpstr>消除不必要的冗余，设计基本E-R图</vt:lpstr>
      <vt:lpstr>PowerPoint 演示文稿</vt:lpstr>
      <vt:lpstr>实例 某工厂管理信息系统的视图集成。</vt:lpstr>
      <vt:lpstr>PowerPoint 演示文稿</vt:lpstr>
      <vt:lpstr>PowerPoint 演示文稿</vt:lpstr>
      <vt:lpstr>PowerPoint 演示文稿</vt:lpstr>
      <vt:lpstr>PowerPoint 演示文稿</vt:lpstr>
      <vt:lpstr>验证整体概念结构</vt:lpstr>
      <vt:lpstr>PowerPoint 演示文稿</vt:lpstr>
      <vt:lpstr>概念结构设计小结</vt:lpstr>
      <vt:lpstr>第七章数据库设计</vt:lpstr>
      <vt:lpstr>7.4 逻辑结构设计</vt:lpstr>
      <vt:lpstr>PowerPoint 演示文稿</vt:lpstr>
      <vt:lpstr>7.4 逻辑结构设计</vt:lpstr>
      <vt:lpstr>一、E-R图向关系模型的转换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二、数据模型的优化</vt:lpstr>
      <vt:lpstr>PowerPoint 演示文稿</vt:lpstr>
      <vt:lpstr>PowerPoint 演示文稿</vt:lpstr>
      <vt:lpstr>PowerPoint 演示文稿</vt:lpstr>
      <vt:lpstr>PowerPoint 演示文稿</vt:lpstr>
      <vt:lpstr>三、设计用户子模式</vt:lpstr>
      <vt:lpstr>逻辑结构设计小结</vt:lpstr>
      <vt:lpstr>练习</vt:lpstr>
      <vt:lpstr>PowerPoint 演示文稿</vt:lpstr>
      <vt:lpstr>PowerPoint 演示文稿</vt:lpstr>
      <vt:lpstr>这次课我们学到了…</vt:lpstr>
      <vt:lpstr>第七章  数据库设计</vt:lpstr>
      <vt:lpstr>7.5  数据库的物理设计</vt:lpstr>
      <vt:lpstr>PowerPoint 演示文稿</vt:lpstr>
      <vt:lpstr>7.5.1  数据库的物理设计的内容和方法</vt:lpstr>
      <vt:lpstr>数据库的物理设计的内容和方法（续）</vt:lpstr>
      <vt:lpstr>7.5.2  关系模式存取方法选择</vt:lpstr>
      <vt:lpstr>关系模式存取方法选择（续）</vt:lpstr>
      <vt:lpstr>一、索引存取方法的选择</vt:lpstr>
      <vt:lpstr>索引存取方法的选择（续）</vt:lpstr>
      <vt:lpstr>索引存取方法的选择（续）</vt:lpstr>
      <vt:lpstr>二、聚簇存取方法的选择</vt:lpstr>
      <vt:lpstr>聚簇存取方法的选择（续）</vt:lpstr>
      <vt:lpstr>聚簇存取方法的选择（续）</vt:lpstr>
      <vt:lpstr>聚簇存取方法的选择（续）</vt:lpstr>
      <vt:lpstr>7.5.3  确定数据库的存储结构</vt:lpstr>
      <vt:lpstr>确定系统配置</vt:lpstr>
      <vt:lpstr>7.5.4  评价物理结构</vt:lpstr>
      <vt:lpstr>7.5.4  评价物理结构</vt:lpstr>
      <vt:lpstr>数据库的物理设计</vt:lpstr>
      <vt:lpstr>第七章  数据库设计</vt:lpstr>
      <vt:lpstr>7.6  数据库的实施和维护</vt:lpstr>
      <vt:lpstr>PowerPoint 演示文稿</vt:lpstr>
      <vt:lpstr>7.6.3  数据库运行与维护</vt:lpstr>
      <vt:lpstr>数据库运行与维护（续）</vt:lpstr>
      <vt:lpstr>作业安排</vt:lpstr>
      <vt:lpstr>作业</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dingleilei0801</cp:lastModifiedBy>
  <cp:revision>61</cp:revision>
  <dcterms:created xsi:type="dcterms:W3CDTF">2009-12-07T06:32:28Z</dcterms:created>
  <dcterms:modified xsi:type="dcterms:W3CDTF">2017-05-03T08:30:42Z</dcterms:modified>
</cp:coreProperties>
</file>