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6" r:id="rId1"/>
    <p:sldMasterId id="2147483695" r:id="rId2"/>
  </p:sldMasterIdLst>
  <p:notesMasterIdLst>
    <p:notesMasterId r:id="rId89"/>
  </p:notesMasterIdLst>
  <p:sldIdLst>
    <p:sldId id="262" r:id="rId3"/>
    <p:sldId id="269" r:id="rId4"/>
    <p:sldId id="268" r:id="rId5"/>
    <p:sldId id="271" r:id="rId6"/>
    <p:sldId id="272" r:id="rId7"/>
    <p:sldId id="273" r:id="rId8"/>
    <p:sldId id="274" r:id="rId9"/>
    <p:sldId id="385" r:id="rId10"/>
    <p:sldId id="275" r:id="rId11"/>
    <p:sldId id="276" r:id="rId12"/>
    <p:sldId id="277" r:id="rId13"/>
    <p:sldId id="278" r:id="rId14"/>
    <p:sldId id="279" r:id="rId15"/>
    <p:sldId id="386" r:id="rId16"/>
    <p:sldId id="387" r:id="rId17"/>
    <p:sldId id="280" r:id="rId18"/>
    <p:sldId id="388" r:id="rId19"/>
    <p:sldId id="389" r:id="rId20"/>
    <p:sldId id="332" r:id="rId21"/>
    <p:sldId id="390" r:id="rId22"/>
    <p:sldId id="391" r:id="rId23"/>
    <p:sldId id="333" r:id="rId24"/>
    <p:sldId id="392" r:id="rId25"/>
    <p:sldId id="393" r:id="rId26"/>
    <p:sldId id="281" r:id="rId27"/>
    <p:sldId id="394" r:id="rId28"/>
    <p:sldId id="282" r:id="rId29"/>
    <p:sldId id="283" r:id="rId30"/>
    <p:sldId id="284" r:id="rId31"/>
    <p:sldId id="285" r:id="rId32"/>
    <p:sldId id="286" r:id="rId33"/>
    <p:sldId id="337" r:id="rId34"/>
    <p:sldId id="338" r:id="rId35"/>
    <p:sldId id="339" r:id="rId36"/>
    <p:sldId id="340" r:id="rId37"/>
    <p:sldId id="341" r:id="rId38"/>
    <p:sldId id="342" r:id="rId39"/>
    <p:sldId id="344" r:id="rId40"/>
    <p:sldId id="336" r:id="rId41"/>
    <p:sldId id="287" r:id="rId42"/>
    <p:sldId id="288" r:id="rId43"/>
    <p:sldId id="289" r:id="rId44"/>
    <p:sldId id="290" r:id="rId45"/>
    <p:sldId id="291" r:id="rId46"/>
    <p:sldId id="352" r:id="rId47"/>
    <p:sldId id="351" r:id="rId48"/>
    <p:sldId id="292" r:id="rId49"/>
    <p:sldId id="293" r:id="rId50"/>
    <p:sldId id="294" r:id="rId51"/>
    <p:sldId id="295" r:id="rId52"/>
    <p:sldId id="345" r:id="rId53"/>
    <p:sldId id="298" r:id="rId54"/>
    <p:sldId id="299" r:id="rId55"/>
    <p:sldId id="300" r:id="rId56"/>
    <p:sldId id="301" r:id="rId57"/>
    <p:sldId id="346" r:id="rId58"/>
    <p:sldId id="350" r:id="rId59"/>
    <p:sldId id="302" r:id="rId60"/>
    <p:sldId id="303" r:id="rId61"/>
    <p:sldId id="347" r:id="rId62"/>
    <p:sldId id="304" r:id="rId63"/>
    <p:sldId id="305" r:id="rId64"/>
    <p:sldId id="306" r:id="rId65"/>
    <p:sldId id="307" r:id="rId66"/>
    <p:sldId id="308" r:id="rId67"/>
    <p:sldId id="348" r:id="rId68"/>
    <p:sldId id="349" r:id="rId69"/>
    <p:sldId id="353" r:id="rId70"/>
    <p:sldId id="354" r:id="rId71"/>
    <p:sldId id="355" r:id="rId72"/>
    <p:sldId id="356" r:id="rId73"/>
    <p:sldId id="379" r:id="rId74"/>
    <p:sldId id="357" r:id="rId75"/>
    <p:sldId id="380" r:id="rId76"/>
    <p:sldId id="360" r:id="rId77"/>
    <p:sldId id="362" r:id="rId78"/>
    <p:sldId id="383" r:id="rId79"/>
    <p:sldId id="363" r:id="rId80"/>
    <p:sldId id="364" r:id="rId81"/>
    <p:sldId id="384" r:id="rId82"/>
    <p:sldId id="365" r:id="rId83"/>
    <p:sldId id="381" r:id="rId84"/>
    <p:sldId id="366" r:id="rId85"/>
    <p:sldId id="367" r:id="rId86"/>
    <p:sldId id="382" r:id="rId87"/>
    <p:sldId id="266" r:id="rId88"/>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Times New Roman" pitchFamily="18" charset="0"/>
        <a:ea typeface="宋体" charset="-122"/>
        <a:cs typeface="+mn-cs"/>
      </a:defRPr>
    </a:lvl1pPr>
    <a:lvl2pPr marL="457200" algn="l" rtl="0" fontAlgn="base">
      <a:spcBef>
        <a:spcPct val="0"/>
      </a:spcBef>
      <a:spcAft>
        <a:spcPct val="0"/>
      </a:spcAft>
      <a:defRPr kern="1200">
        <a:solidFill>
          <a:schemeClr val="tx1"/>
        </a:solidFill>
        <a:latin typeface="Times New Roman" pitchFamily="18" charset="0"/>
        <a:ea typeface="宋体" charset="-122"/>
        <a:cs typeface="+mn-cs"/>
      </a:defRPr>
    </a:lvl2pPr>
    <a:lvl3pPr marL="914400" algn="l" rtl="0" fontAlgn="base">
      <a:spcBef>
        <a:spcPct val="0"/>
      </a:spcBef>
      <a:spcAft>
        <a:spcPct val="0"/>
      </a:spcAft>
      <a:defRPr kern="1200">
        <a:solidFill>
          <a:schemeClr val="tx1"/>
        </a:solidFill>
        <a:latin typeface="Times New Roman" pitchFamily="18" charset="0"/>
        <a:ea typeface="宋体" charset="-122"/>
        <a:cs typeface="+mn-cs"/>
      </a:defRPr>
    </a:lvl3pPr>
    <a:lvl4pPr marL="1371600" algn="l" rtl="0" fontAlgn="base">
      <a:spcBef>
        <a:spcPct val="0"/>
      </a:spcBef>
      <a:spcAft>
        <a:spcPct val="0"/>
      </a:spcAft>
      <a:defRPr kern="1200">
        <a:solidFill>
          <a:schemeClr val="tx1"/>
        </a:solidFill>
        <a:latin typeface="Times New Roman" pitchFamily="18" charset="0"/>
        <a:ea typeface="宋体" charset="-122"/>
        <a:cs typeface="+mn-cs"/>
      </a:defRPr>
    </a:lvl4pPr>
    <a:lvl5pPr marL="1828800" algn="l" rtl="0" fontAlgn="base">
      <a:spcBef>
        <a:spcPct val="0"/>
      </a:spcBef>
      <a:spcAft>
        <a:spcPct val="0"/>
      </a:spcAft>
      <a:defRPr kern="1200">
        <a:solidFill>
          <a:schemeClr val="tx1"/>
        </a:solidFill>
        <a:latin typeface="Times New Roman" pitchFamily="18" charset="0"/>
        <a:ea typeface="宋体" charset="-122"/>
        <a:cs typeface="+mn-cs"/>
      </a:defRPr>
    </a:lvl5pPr>
    <a:lvl6pPr marL="2286000" algn="l" defTabSz="914400" rtl="0" eaLnBrk="1" latinLnBrk="0" hangingPunct="1">
      <a:defRPr kern="1200">
        <a:solidFill>
          <a:schemeClr val="tx1"/>
        </a:solidFill>
        <a:latin typeface="Times New Roman" pitchFamily="18" charset="0"/>
        <a:ea typeface="宋体" charset="-122"/>
        <a:cs typeface="+mn-cs"/>
      </a:defRPr>
    </a:lvl6pPr>
    <a:lvl7pPr marL="2743200" algn="l" defTabSz="914400" rtl="0" eaLnBrk="1" latinLnBrk="0" hangingPunct="1">
      <a:defRPr kern="1200">
        <a:solidFill>
          <a:schemeClr val="tx1"/>
        </a:solidFill>
        <a:latin typeface="Times New Roman" pitchFamily="18" charset="0"/>
        <a:ea typeface="宋体" charset="-122"/>
        <a:cs typeface="+mn-cs"/>
      </a:defRPr>
    </a:lvl7pPr>
    <a:lvl8pPr marL="3200400" algn="l" defTabSz="914400" rtl="0" eaLnBrk="1" latinLnBrk="0" hangingPunct="1">
      <a:defRPr kern="1200">
        <a:solidFill>
          <a:schemeClr val="tx1"/>
        </a:solidFill>
        <a:latin typeface="Times New Roman" pitchFamily="18" charset="0"/>
        <a:ea typeface="宋体" charset="-122"/>
        <a:cs typeface="+mn-cs"/>
      </a:defRPr>
    </a:lvl8pPr>
    <a:lvl9pPr marL="3657600" algn="l" defTabSz="914400" rtl="0" eaLnBrk="1" latinLnBrk="0" hangingPunct="1">
      <a:defRPr kern="1200">
        <a:solidFill>
          <a:schemeClr val="tx1"/>
        </a:solidFill>
        <a:latin typeface="Times New Roman" pitchFamily="18"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00"/>
    <a:srgbClr val="FF99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99156" autoAdjust="0"/>
  </p:normalViewPr>
  <p:slideViewPr>
    <p:cSldViewPr snapToGrid="0">
      <p:cViewPr>
        <p:scale>
          <a:sx n="70" d="100"/>
          <a:sy n="70" d="100"/>
        </p:scale>
        <p:origin x="-510" y="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28DEC1A3-E0A0-4681-A55D-CC39821DE896}" type="datetimeFigureOut">
              <a:rPr lang="zh-CN" altLang="en-US" smtClean="0"/>
              <a:t>2016/5/18</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09613" y="4860925"/>
            <a:ext cx="5680075" cy="4605338"/>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ABA8ECBA-2EA4-4C39-AEB2-6AEA2800EC67}" type="slidenum">
              <a:rPr lang="zh-CN" altLang="en-US" smtClean="0"/>
              <a:t>‹#›</a:t>
            </a:fld>
            <a:endParaRPr lang="zh-CN" altLang="en-US"/>
          </a:p>
        </p:txBody>
      </p:sp>
    </p:spTree>
    <p:extLst>
      <p:ext uri="{BB962C8B-B14F-4D97-AF65-F5344CB8AC3E}">
        <p14:creationId xmlns:p14="http://schemas.microsoft.com/office/powerpoint/2010/main" val="1841876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游标卡尺，上学时见过游标吗？比较精确！</a:t>
            </a:r>
            <a:endParaRPr lang="en-US" altLang="zh-CN" dirty="0" smtClean="0"/>
          </a:p>
          <a:p>
            <a:r>
              <a:rPr lang="zh-CN" altLang="en-US" dirty="0" smtClean="0"/>
              <a:t>当检索的时候实际上得到的是一个表，而往往我们在实际使用中需要得到的某一条元组中的某一个数据</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BA8ECBA-2EA4-4C39-AEB2-6AEA2800EC67}" type="slidenum">
              <a:rPr lang="zh-CN" altLang="en-US" smtClean="0"/>
              <a:t>40</a:t>
            </a:fld>
            <a:endParaRPr lang="zh-CN" altLang="en-US"/>
          </a:p>
        </p:txBody>
      </p:sp>
    </p:spTree>
    <p:extLst>
      <p:ext uri="{BB962C8B-B14F-4D97-AF65-F5344CB8AC3E}">
        <p14:creationId xmlns:p14="http://schemas.microsoft.com/office/powerpoint/2010/main" val="3491603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Read only</a:t>
            </a:r>
            <a:r>
              <a:rPr lang="zh-CN" altLang="en-US" dirty="0" smtClean="0"/>
              <a:t>只读</a:t>
            </a:r>
            <a:endParaRPr lang="en-US" altLang="zh-CN" dirty="0" smtClean="0"/>
          </a:p>
          <a:p>
            <a:r>
              <a:rPr lang="en-US" altLang="zh-CN" dirty="0" smtClean="0"/>
              <a:t>Update </a:t>
            </a:r>
            <a:r>
              <a:rPr lang="zh-CN" altLang="en-US" dirty="0" smtClean="0"/>
              <a:t>可更改</a:t>
            </a:r>
            <a:endParaRPr lang="zh-CN" altLang="en-US" dirty="0"/>
          </a:p>
        </p:txBody>
      </p:sp>
      <p:sp>
        <p:nvSpPr>
          <p:cNvPr id="4" name="灯片编号占位符 3"/>
          <p:cNvSpPr>
            <a:spLocks noGrp="1"/>
          </p:cNvSpPr>
          <p:nvPr>
            <p:ph type="sldNum" sz="quarter" idx="10"/>
          </p:nvPr>
        </p:nvSpPr>
        <p:spPr/>
        <p:txBody>
          <a:bodyPr/>
          <a:lstStyle/>
          <a:p>
            <a:fld id="{ABA8ECBA-2EA4-4C39-AEB2-6AEA2800EC67}" type="slidenum">
              <a:rPr lang="zh-CN" altLang="en-US" smtClean="0"/>
              <a:t>41</a:t>
            </a:fld>
            <a:endParaRPr lang="zh-CN" altLang="en-US"/>
          </a:p>
        </p:txBody>
      </p:sp>
    </p:spTree>
    <p:extLst>
      <p:ext uri="{BB962C8B-B14F-4D97-AF65-F5344CB8AC3E}">
        <p14:creationId xmlns:p14="http://schemas.microsoft.com/office/powerpoint/2010/main" val="3862782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Deallocate</a:t>
            </a:r>
            <a:r>
              <a:rPr lang="en-US" altLang="zh-CN" dirty="0" smtClean="0"/>
              <a:t>   </a:t>
            </a:r>
            <a:r>
              <a:rPr lang="en-US" altLang="zh-CN" baseline="0" dirty="0" smtClean="0"/>
              <a:t> </a:t>
            </a:r>
            <a:r>
              <a:rPr lang="zh-CN" altLang="en-US" baseline="0" dirty="0" smtClean="0"/>
              <a:t>关闭游标之后游标还在占用内存，这叫回收</a:t>
            </a:r>
            <a:endParaRPr lang="en-US" altLang="zh-CN" baseline="0" dirty="0" smtClean="0"/>
          </a:p>
          <a:p>
            <a:endParaRPr lang="en-US" altLang="zh-CN" baseline="0" dirty="0" smtClean="0"/>
          </a:p>
          <a:p>
            <a:r>
              <a:rPr lang="zh-CN" altLang="en-US" baseline="0" dirty="0" smtClean="0"/>
              <a:t>打开电脑一块来执行一下</a:t>
            </a:r>
            <a:endParaRPr lang="en-US" altLang="zh-CN" baseline="0" dirty="0" smtClean="0"/>
          </a:p>
          <a:p>
            <a:endParaRPr lang="en-US" altLang="zh-CN" baseline="0" dirty="0" smtClean="0"/>
          </a:p>
          <a:p>
            <a:r>
              <a:rPr lang="zh-CN" altLang="en-US" baseline="0" dirty="0" smtClean="0"/>
              <a:t>演示这段程序</a:t>
            </a:r>
            <a:endParaRPr lang="zh-CN" altLang="en-US" dirty="0"/>
          </a:p>
        </p:txBody>
      </p:sp>
      <p:sp>
        <p:nvSpPr>
          <p:cNvPr id="4" name="灯片编号占位符 3"/>
          <p:cNvSpPr>
            <a:spLocks noGrp="1"/>
          </p:cNvSpPr>
          <p:nvPr>
            <p:ph type="sldNum" sz="quarter" idx="10"/>
          </p:nvPr>
        </p:nvSpPr>
        <p:spPr/>
        <p:txBody>
          <a:bodyPr/>
          <a:lstStyle/>
          <a:p>
            <a:fld id="{ABA8ECBA-2EA4-4C39-AEB2-6AEA2800EC67}" type="slidenum">
              <a:rPr lang="zh-CN" altLang="en-US" smtClean="0"/>
              <a:t>46</a:t>
            </a:fld>
            <a:endParaRPr lang="zh-CN" altLang="en-US"/>
          </a:p>
        </p:txBody>
      </p:sp>
    </p:spTree>
    <p:extLst>
      <p:ext uri="{BB962C8B-B14F-4D97-AF65-F5344CB8AC3E}">
        <p14:creationId xmlns:p14="http://schemas.microsoft.com/office/powerpoint/2010/main" val="10255289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solidFill>
          <a:schemeClr val="bg1"/>
        </a:solidFill>
        <a:effectLst/>
      </p:bgPr>
    </p:bg>
    <p:spTree>
      <p:nvGrpSpPr>
        <p:cNvPr id="1" name=""/>
        <p:cNvGrpSpPr/>
        <p:nvPr/>
      </p:nvGrpSpPr>
      <p:grpSpPr>
        <a:xfrm>
          <a:off x="0" y="0"/>
          <a:ext cx="0" cy="0"/>
          <a:chOff x="0" y="0"/>
          <a:chExt cx="0" cy="0"/>
        </a:xfrm>
      </p:grpSpPr>
      <p:grpSp>
        <p:nvGrpSpPr>
          <p:cNvPr id="2" name="Group 173"/>
          <p:cNvGrpSpPr>
            <a:grpSpLocks/>
          </p:cNvGrpSpPr>
          <p:nvPr/>
        </p:nvGrpSpPr>
        <p:grpSpPr bwMode="auto">
          <a:xfrm>
            <a:off x="0" y="0"/>
            <a:ext cx="9158288" cy="6858000"/>
            <a:chOff x="0" y="0"/>
            <a:chExt cx="5769" cy="4112"/>
          </a:xfrm>
        </p:grpSpPr>
        <p:sp>
          <p:nvSpPr>
            <p:cNvPr id="3" name="Arc 164"/>
            <p:cNvSpPr>
              <a:spLocks/>
            </p:cNvSpPr>
            <p:nvPr/>
          </p:nvSpPr>
          <p:spPr bwMode="gray">
            <a:xfrm flipV="1">
              <a:off x="0" y="1816"/>
              <a:ext cx="5769" cy="2296"/>
            </a:xfrm>
            <a:custGeom>
              <a:avLst/>
              <a:gdLst>
                <a:gd name="G0" fmla="+- 0 0 0"/>
                <a:gd name="G1" fmla="+- 21600 0 0"/>
                <a:gd name="G2" fmla="+- 21600 0 0"/>
                <a:gd name="T0" fmla="*/ 0 w 17899"/>
                <a:gd name="T1" fmla="*/ 0 h 21600"/>
                <a:gd name="T2" fmla="*/ 17899 w 17899"/>
                <a:gd name="T3" fmla="*/ 9510 h 21600"/>
                <a:gd name="T4" fmla="*/ 0 w 17899"/>
                <a:gd name="T5" fmla="*/ 21600 h 21600"/>
              </a:gdLst>
              <a:ahLst/>
              <a:cxnLst>
                <a:cxn ang="0">
                  <a:pos x="T0" y="T1"/>
                </a:cxn>
                <a:cxn ang="0">
                  <a:pos x="T2" y="T3"/>
                </a:cxn>
                <a:cxn ang="0">
                  <a:pos x="T4" y="T5"/>
                </a:cxn>
              </a:cxnLst>
              <a:rect l="0" t="0" r="r" b="b"/>
              <a:pathLst>
                <a:path w="17899" h="21600" fill="none" extrusionOk="0">
                  <a:moveTo>
                    <a:pt x="-1" y="0"/>
                  </a:moveTo>
                  <a:cubicBezTo>
                    <a:pt x="7175" y="0"/>
                    <a:pt x="13882" y="3563"/>
                    <a:pt x="17899" y="9509"/>
                  </a:cubicBezTo>
                </a:path>
                <a:path w="17899" h="21600" stroke="0" extrusionOk="0">
                  <a:moveTo>
                    <a:pt x="-1" y="0"/>
                  </a:moveTo>
                  <a:cubicBezTo>
                    <a:pt x="7175" y="0"/>
                    <a:pt x="13882" y="3563"/>
                    <a:pt x="17899" y="9509"/>
                  </a:cubicBezTo>
                  <a:lnTo>
                    <a:pt x="0" y="21600"/>
                  </a:lnTo>
                  <a:close/>
                </a:path>
              </a:pathLst>
            </a:custGeom>
            <a:solidFill>
              <a:schemeClr val="hlink"/>
            </a:solidFill>
            <a:ln w="9525">
              <a:noFill/>
              <a:round/>
              <a:headEnd/>
              <a:tailEnd/>
            </a:ln>
            <a:effectLst/>
          </p:spPr>
          <p:txBody>
            <a:bodyPr wrap="none" anchor="ctr"/>
            <a:lstStyle/>
            <a:p>
              <a:pPr eaLnBrk="0" hangingPunct="0">
                <a:defRPr/>
              </a:pPr>
              <a:endParaRPr lang="zh-CN" altLang="en-US">
                <a:ea typeface="宋体" pitchFamily="2" charset="-122"/>
              </a:endParaRPr>
            </a:p>
          </p:txBody>
        </p:sp>
        <p:sp>
          <p:nvSpPr>
            <p:cNvPr id="4" name="Rectangle 165"/>
            <p:cNvSpPr>
              <a:spLocks noChangeArrowheads="1"/>
            </p:cNvSpPr>
            <p:nvPr/>
          </p:nvSpPr>
          <p:spPr bwMode="gray">
            <a:xfrm>
              <a:off x="0" y="0"/>
              <a:ext cx="5760" cy="3112"/>
            </a:xfrm>
            <a:prstGeom prst="rect">
              <a:avLst/>
            </a:prstGeom>
            <a:solidFill>
              <a:schemeClr val="hlink"/>
            </a:solidFill>
            <a:ln w="9525">
              <a:noFill/>
              <a:miter lim="800000"/>
              <a:headEnd/>
              <a:tailEnd/>
            </a:ln>
            <a:effectLst/>
          </p:spPr>
          <p:txBody>
            <a:bodyPr wrap="none" anchor="ctr"/>
            <a:lstStyle/>
            <a:p>
              <a:pPr eaLnBrk="0" hangingPunct="0">
                <a:defRPr/>
              </a:pPr>
              <a:endParaRPr lang="zh-CN" altLang="en-US" dirty="0">
                <a:ea typeface="宋体" pitchFamily="2" charset="-122"/>
              </a:endParaRPr>
            </a:p>
          </p:txBody>
        </p:sp>
      </p:grpSp>
      <p:sp>
        <p:nvSpPr>
          <p:cNvPr id="5" name="Freeform 106"/>
          <p:cNvSpPr>
            <a:spLocks/>
          </p:cNvSpPr>
          <p:nvPr/>
        </p:nvSpPr>
        <p:spPr bwMode="gray">
          <a:xfrm rot="1791974">
            <a:off x="3473450" y="2927350"/>
            <a:ext cx="1662113" cy="233363"/>
          </a:xfrm>
          <a:custGeom>
            <a:avLst/>
            <a:gdLst/>
            <a:ahLst/>
            <a:cxnLst>
              <a:cxn ang="0">
                <a:pos x="987" y="557"/>
              </a:cxn>
              <a:cxn ang="0">
                <a:pos x="547" y="205"/>
              </a:cxn>
              <a:cxn ang="0">
                <a:pos x="27" y="21"/>
              </a:cxn>
              <a:cxn ang="0">
                <a:pos x="387" y="77"/>
              </a:cxn>
              <a:cxn ang="0">
                <a:pos x="675" y="197"/>
              </a:cxn>
              <a:cxn ang="0">
                <a:pos x="907" y="437"/>
              </a:cxn>
              <a:cxn ang="0">
                <a:pos x="987" y="557"/>
              </a:cxn>
            </a:cxnLst>
            <a:rect l="0" t="0" r="r" b="b"/>
            <a:pathLst>
              <a:path w="1047" h="596">
                <a:moveTo>
                  <a:pt x="987" y="557"/>
                </a:moveTo>
                <a:cubicBezTo>
                  <a:pt x="927" y="518"/>
                  <a:pt x="707" y="294"/>
                  <a:pt x="547" y="205"/>
                </a:cubicBezTo>
                <a:cubicBezTo>
                  <a:pt x="387" y="116"/>
                  <a:pt x="54" y="42"/>
                  <a:pt x="27" y="21"/>
                </a:cubicBezTo>
                <a:cubicBezTo>
                  <a:pt x="0" y="0"/>
                  <a:pt x="279" y="48"/>
                  <a:pt x="387" y="77"/>
                </a:cubicBezTo>
                <a:cubicBezTo>
                  <a:pt x="495" y="106"/>
                  <a:pt x="588" y="137"/>
                  <a:pt x="675" y="197"/>
                </a:cubicBezTo>
                <a:cubicBezTo>
                  <a:pt x="762" y="257"/>
                  <a:pt x="855" y="376"/>
                  <a:pt x="907" y="437"/>
                </a:cubicBezTo>
                <a:cubicBezTo>
                  <a:pt x="959" y="498"/>
                  <a:pt x="1047" y="596"/>
                  <a:pt x="987" y="557"/>
                </a:cubicBezTo>
                <a:close/>
              </a:path>
            </a:pathLst>
          </a:custGeom>
          <a:solidFill>
            <a:schemeClr val="bg2"/>
          </a:solidFill>
          <a:ln w="9525">
            <a:noFill/>
            <a:round/>
            <a:headEnd/>
            <a:tailEnd/>
          </a:ln>
          <a:effectLst/>
        </p:spPr>
        <p:txBody>
          <a:bodyPr/>
          <a:lstStyle/>
          <a:p>
            <a:pPr eaLnBrk="0" hangingPunct="0">
              <a:defRPr/>
            </a:pPr>
            <a:endParaRPr lang="zh-CN" altLang="en-US">
              <a:ea typeface="宋体" pitchFamily="2" charset="-122"/>
            </a:endParaRPr>
          </a:p>
        </p:txBody>
      </p:sp>
      <p:sp>
        <p:nvSpPr>
          <p:cNvPr id="6" name="Freeform 119"/>
          <p:cNvSpPr>
            <a:spLocks/>
          </p:cNvSpPr>
          <p:nvPr/>
        </p:nvSpPr>
        <p:spPr bwMode="gray">
          <a:xfrm rot="785513">
            <a:off x="3751263" y="2460625"/>
            <a:ext cx="1060450" cy="139700"/>
          </a:xfrm>
          <a:custGeom>
            <a:avLst/>
            <a:gdLst/>
            <a:ahLst/>
            <a:cxnLst>
              <a:cxn ang="0">
                <a:pos x="1009" y="497"/>
              </a:cxn>
              <a:cxn ang="0">
                <a:pos x="625" y="241"/>
              </a:cxn>
              <a:cxn ang="0">
                <a:pos x="33" y="25"/>
              </a:cxn>
              <a:cxn ang="0">
                <a:pos x="425" y="89"/>
              </a:cxn>
              <a:cxn ang="0">
                <a:pos x="809" y="265"/>
              </a:cxn>
              <a:cxn ang="0">
                <a:pos x="1065" y="513"/>
              </a:cxn>
            </a:cxnLst>
            <a:rect l="0" t="0" r="r" b="b"/>
            <a:pathLst>
              <a:path w="1065" h="513">
                <a:moveTo>
                  <a:pt x="1009" y="497"/>
                </a:moveTo>
                <a:cubicBezTo>
                  <a:pt x="898" y="408"/>
                  <a:pt x="788" y="320"/>
                  <a:pt x="625" y="241"/>
                </a:cubicBezTo>
                <a:cubicBezTo>
                  <a:pt x="462" y="162"/>
                  <a:pt x="66" y="50"/>
                  <a:pt x="33" y="25"/>
                </a:cubicBezTo>
                <a:cubicBezTo>
                  <a:pt x="0" y="0"/>
                  <a:pt x="296" y="49"/>
                  <a:pt x="425" y="89"/>
                </a:cubicBezTo>
                <a:cubicBezTo>
                  <a:pt x="554" y="129"/>
                  <a:pt x="702" y="194"/>
                  <a:pt x="809" y="265"/>
                </a:cubicBezTo>
                <a:cubicBezTo>
                  <a:pt x="916" y="336"/>
                  <a:pt x="1005" y="457"/>
                  <a:pt x="1065" y="513"/>
                </a:cubicBezTo>
              </a:path>
            </a:pathLst>
          </a:custGeom>
          <a:solidFill>
            <a:schemeClr val="bg2"/>
          </a:solidFill>
          <a:ln w="9525">
            <a:noFill/>
            <a:round/>
            <a:headEnd/>
            <a:tailEnd/>
          </a:ln>
          <a:effectLst/>
        </p:spPr>
        <p:txBody>
          <a:bodyPr/>
          <a:lstStyle/>
          <a:p>
            <a:pPr eaLnBrk="0" hangingPunct="0">
              <a:defRPr/>
            </a:pPr>
            <a:endParaRPr lang="zh-CN" altLang="en-US">
              <a:ea typeface="宋体" pitchFamily="2" charset="-122"/>
            </a:endParaRPr>
          </a:p>
        </p:txBody>
      </p:sp>
      <p:pic>
        <p:nvPicPr>
          <p:cNvPr id="7" name="Picture 2"/>
          <p:cNvPicPr>
            <a:picLocks noChangeAspect="1" noChangeArrowheads="1"/>
          </p:cNvPicPr>
          <p:nvPr userDrawn="1"/>
        </p:nvPicPr>
        <p:blipFill>
          <a:blip r:embed="rId2"/>
          <a:srcRect/>
          <a:stretch>
            <a:fillRect/>
          </a:stretch>
        </p:blipFill>
        <p:spPr bwMode="auto">
          <a:xfrm>
            <a:off x="0" y="663575"/>
            <a:ext cx="9144000" cy="2836863"/>
          </a:xfrm>
          <a:prstGeom prst="rect">
            <a:avLst/>
          </a:prstGeom>
          <a:noFill/>
          <a:ln w="9525">
            <a:noFill/>
            <a:miter lim="800000"/>
            <a:headEnd/>
            <a:tailEnd/>
          </a:ln>
        </p:spPr>
      </p:pic>
      <p:pic>
        <p:nvPicPr>
          <p:cNvPr id="8" name="Picture 3"/>
          <p:cNvPicPr>
            <a:picLocks noChangeAspect="1" noChangeArrowheads="1"/>
          </p:cNvPicPr>
          <p:nvPr userDrawn="1"/>
        </p:nvPicPr>
        <p:blipFill>
          <a:blip r:embed="rId3"/>
          <a:srcRect/>
          <a:stretch>
            <a:fillRect/>
          </a:stretch>
        </p:blipFill>
        <p:spPr bwMode="auto">
          <a:xfrm>
            <a:off x="8061325" y="5681663"/>
            <a:ext cx="730250" cy="636587"/>
          </a:xfrm>
          <a:prstGeom prst="rect">
            <a:avLst/>
          </a:prstGeom>
          <a:noFill/>
          <a:ln w="9525">
            <a:noFill/>
            <a:miter lim="800000"/>
            <a:headEnd/>
            <a:tailEnd/>
          </a:ln>
        </p:spPr>
      </p:pic>
      <p:pic>
        <p:nvPicPr>
          <p:cNvPr id="9" name="Picture 4"/>
          <p:cNvPicPr>
            <a:picLocks noChangeAspect="1" noChangeArrowheads="1"/>
          </p:cNvPicPr>
          <p:nvPr userDrawn="1"/>
        </p:nvPicPr>
        <p:blipFill>
          <a:blip r:embed="rId4"/>
          <a:srcRect/>
          <a:stretch>
            <a:fillRect/>
          </a:stretch>
        </p:blipFill>
        <p:spPr bwMode="auto">
          <a:xfrm>
            <a:off x="6402388" y="6400800"/>
            <a:ext cx="2663825" cy="336550"/>
          </a:xfrm>
          <a:prstGeom prst="rect">
            <a:avLst/>
          </a:prstGeom>
          <a:noFill/>
          <a:ln w="9525">
            <a:noFill/>
            <a:miter lim="800000"/>
            <a:headEnd/>
            <a:tailEnd/>
          </a:ln>
        </p:spPr>
      </p:pic>
      <p:sp>
        <p:nvSpPr>
          <p:cNvPr id="10" name="Rectangle 23"/>
          <p:cNvSpPr>
            <a:spLocks noGrp="1" noChangeArrowheads="1"/>
          </p:cNvSpPr>
          <p:nvPr>
            <p:ph type="dt" sz="quarter" idx="10"/>
          </p:nvPr>
        </p:nvSpPr>
        <p:spPr bwMode="gray">
          <a:xfrm>
            <a:off x="457200" y="6553200"/>
            <a:ext cx="2133600" cy="152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400">
                <a:effectLst>
                  <a:outerShdw blurRad="38100" dist="38100" dir="2700000" algn="tl">
                    <a:srgbClr val="000000"/>
                  </a:outerShdw>
                </a:effectLst>
                <a:ea typeface="굴림" pitchFamily="50" charset="-127"/>
              </a:defRPr>
            </a:lvl1pPr>
          </a:lstStyle>
          <a:p>
            <a:pPr>
              <a:defRPr/>
            </a:pPr>
            <a:endParaRPr lang="en-US" altLang="ko-K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FDA2976E-1471-4732-9A57-005478119762}" type="datetimeFigureOut">
              <a:rPr lang="zh-CN" altLang="en-US"/>
              <a:pPr>
                <a:defRPr/>
              </a:pPr>
              <a:t>2016/5/18</a:t>
            </a:fld>
            <a:endParaRPr lang="zh-CN" altLang="en-US"/>
          </a:p>
        </p:txBody>
      </p:sp>
      <p:sp>
        <p:nvSpPr>
          <p:cNvPr id="3" name="灯片编号占位符 5"/>
          <p:cNvSpPr>
            <a:spLocks noGrp="1"/>
          </p:cNvSpPr>
          <p:nvPr>
            <p:ph type="sldNum" sz="quarter" idx="11"/>
          </p:nvPr>
        </p:nvSpPr>
        <p:spPr/>
        <p:txBody>
          <a:bodyPr/>
          <a:lstStyle>
            <a:lvl1pPr>
              <a:defRPr/>
            </a:lvl1pPr>
          </a:lstStyle>
          <a:p>
            <a:pPr>
              <a:defRPr/>
            </a:pPr>
            <a:fld id="{540F2064-8F41-4615-9699-6F6F8FE07457}"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E294CCC0-8F36-4132-B5D3-58B3B9AC39F8}" type="datetimeFigureOut">
              <a:rPr lang="zh-CN" altLang="en-US"/>
              <a:pPr>
                <a:defRPr/>
              </a:pPr>
              <a:t>2016/5/18</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F36A2DCF-75D0-4973-9920-B6095145B3DF}"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2C2238C6-5C48-45FE-BB43-AF723D2C6080}" type="datetimeFigureOut">
              <a:rPr lang="zh-CN" altLang="en-US"/>
              <a:pPr>
                <a:defRPr/>
              </a:pPr>
              <a:t>2016/5/18</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48928FA2-8290-43FB-A0B3-52B9288CADEF}"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BD11E46-CEFF-40D9-A094-E36EADC7705C}" type="datetimeFigureOut">
              <a:rPr lang="zh-CN" altLang="en-US"/>
              <a:pPr>
                <a:defRPr/>
              </a:pPr>
              <a:t>2016/5/18</a:t>
            </a:fld>
            <a:endParaRPr lang="zh-CN" altLang="en-US"/>
          </a:p>
        </p:txBody>
      </p:sp>
      <p:sp>
        <p:nvSpPr>
          <p:cNvPr id="5" name="灯片编号占位符 5"/>
          <p:cNvSpPr>
            <a:spLocks noGrp="1"/>
          </p:cNvSpPr>
          <p:nvPr>
            <p:ph type="sldNum" sz="quarter" idx="11"/>
          </p:nvPr>
        </p:nvSpPr>
        <p:spPr/>
        <p:txBody>
          <a:bodyPr/>
          <a:lstStyle>
            <a:lvl1pPr>
              <a:defRPr/>
            </a:lvl1pPr>
          </a:lstStyle>
          <a:p>
            <a:pPr>
              <a:defRPr/>
            </a:pPr>
            <a:fld id="{AAC67AFF-E948-471F-BD34-439C9A21485E}" type="slidenum">
              <a:rPr lang="zh-CN" altLang="en-US"/>
              <a:pPr>
                <a:defRPr/>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A1D0345-CC9E-4899-A745-57777DA28E86}" type="datetimeFigureOut">
              <a:rPr lang="zh-CN" altLang="en-US"/>
              <a:pPr>
                <a:defRPr/>
              </a:pPr>
              <a:t>2016/5/18</a:t>
            </a:fld>
            <a:endParaRPr lang="zh-CN" altLang="en-US"/>
          </a:p>
        </p:txBody>
      </p:sp>
      <p:sp>
        <p:nvSpPr>
          <p:cNvPr id="5" name="灯片编号占位符 5"/>
          <p:cNvSpPr>
            <a:spLocks noGrp="1"/>
          </p:cNvSpPr>
          <p:nvPr>
            <p:ph type="sldNum" sz="quarter" idx="11"/>
          </p:nvPr>
        </p:nvSpPr>
        <p:spPr/>
        <p:txBody>
          <a:bodyPr/>
          <a:lstStyle>
            <a:lvl1pPr>
              <a:defRPr/>
            </a:lvl1pPr>
          </a:lstStyle>
          <a:p>
            <a:pPr>
              <a:defRPr/>
            </a:pPr>
            <a:fld id="{32FDA633-E920-41F5-9363-554105382E87}" type="slidenum">
              <a:rPr lang="zh-CN" altLang="en-US"/>
              <a:pPr>
                <a:defRPr/>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71A0113C-6EDB-46EF-BD8A-0BDF421DB8F2}" type="datetimeFigureOut">
              <a:rPr lang="zh-CN" altLang="en-US"/>
              <a:pPr>
                <a:defRPr/>
              </a:pPr>
              <a:t>2016/5/18</a:t>
            </a:fld>
            <a:endParaRPr lang="zh-CN" altLang="en-US"/>
          </a:p>
        </p:txBody>
      </p:sp>
      <p:sp>
        <p:nvSpPr>
          <p:cNvPr id="4" name="灯片编号占位符 5"/>
          <p:cNvSpPr>
            <a:spLocks noGrp="1"/>
          </p:cNvSpPr>
          <p:nvPr>
            <p:ph type="sldNum" sz="quarter" idx="11"/>
          </p:nvPr>
        </p:nvSpPr>
        <p:spPr/>
        <p:txBody>
          <a:bodyPr/>
          <a:lstStyle>
            <a:lvl1pPr>
              <a:defRPr/>
            </a:lvl1pPr>
          </a:lstStyle>
          <a:p>
            <a:pPr>
              <a:defRPr/>
            </a:pPr>
            <a:fld id="{5CC60940-221B-4512-AE65-01CAA3C88572}" type="slidenum">
              <a:rPr lang="zh-CN" altLang="en-US"/>
              <a:pPr>
                <a:defRPr/>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pic>
        <p:nvPicPr>
          <p:cNvPr id="4" name="Picture 4" descr="C:\Documents and Settings\Administrator\Local Settings\Temporary Internet Files\Content.IE5\U9GNQH4Z\MCj02975650000[1].wmf"/>
          <p:cNvPicPr>
            <a:picLocks noChangeAspect="1" noChangeArrowheads="1"/>
          </p:cNvPicPr>
          <p:nvPr userDrawn="1"/>
        </p:nvPicPr>
        <p:blipFill>
          <a:blip r:embed="rId2"/>
          <a:srcRect/>
          <a:stretch>
            <a:fillRect/>
          </a:stretch>
        </p:blipFill>
        <p:spPr bwMode="auto">
          <a:xfrm>
            <a:off x="6397625" y="4846638"/>
            <a:ext cx="2720975" cy="1741487"/>
          </a:xfrm>
          <a:prstGeom prst="rect">
            <a:avLst/>
          </a:prstGeom>
          <a:noFill/>
          <a:ln w="9525">
            <a:noFill/>
            <a:miter lim="800000"/>
            <a:headEnd/>
            <a:tailEnd/>
          </a:ln>
        </p:spPr>
      </p:pic>
      <p:sp>
        <p:nvSpPr>
          <p:cNvPr id="2" name="内容占位符 1"/>
          <p:cNvSpPr>
            <a:spLocks noGrp="1"/>
          </p:cNvSpPr>
          <p:nvPr>
            <p:ph/>
          </p:nvPr>
        </p:nvSpPr>
        <p:spPr>
          <a:xfrm>
            <a:off x="365760" y="1658983"/>
            <a:ext cx="5447211" cy="4467180"/>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标题 1"/>
          <p:cNvSpPr>
            <a:spLocks noGrp="1"/>
          </p:cNvSpPr>
          <p:nvPr>
            <p:ph type="title" idx="12"/>
          </p:nvPr>
        </p:nvSpPr>
        <p:spPr>
          <a:xfrm>
            <a:off x="-1" y="183197"/>
            <a:ext cx="7942209" cy="1143000"/>
          </a:xfrm>
        </p:spPr>
        <p:txBody>
          <a:bodyPr/>
          <a:lstStyle>
            <a:lvl1pPr>
              <a:defRPr sz="6000" b="1">
                <a:effectLst>
                  <a:outerShdw blurRad="38100" dist="38100" dir="2700000" algn="tl">
                    <a:srgbClr val="000000">
                      <a:alpha val="43137"/>
                    </a:srgbClr>
                  </a:outerShdw>
                </a:effectLst>
                <a:latin typeface="Times New Roman" pitchFamily="18" charset="0"/>
                <a:cs typeface="Times New Roman" pitchFamily="18" charset="0"/>
              </a:defRPr>
            </a:lvl1pPr>
          </a:lstStyle>
          <a:p>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effectLst>
                  <a:outerShdw blurRad="38100" dist="38100" dir="2700000" algn="tl">
                    <a:srgbClr val="000000">
                      <a:alpha val="43137"/>
                    </a:srgbClr>
                  </a:outerShdw>
                </a:effectLst>
                <a:latin typeface="+mj-ea"/>
                <a:ea typeface="+mj-ea"/>
              </a:defRPr>
            </a:lvl1pPr>
          </a:lstStyle>
          <a:p>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0A3770D7-1375-4F67-954B-7B954839EBEF}" type="datetimeFigureOut">
              <a:rPr lang="zh-CN" altLang="en-US"/>
              <a:pPr>
                <a:defRPr/>
              </a:pPr>
              <a:t>2016/5/18</a:t>
            </a:fld>
            <a:endParaRPr lang="zh-CN" altLang="en-US"/>
          </a:p>
        </p:txBody>
      </p:sp>
      <p:sp>
        <p:nvSpPr>
          <p:cNvPr id="5" name="灯片编号占位符 5"/>
          <p:cNvSpPr>
            <a:spLocks noGrp="1"/>
          </p:cNvSpPr>
          <p:nvPr>
            <p:ph type="sldNum" sz="quarter" idx="11"/>
          </p:nvPr>
        </p:nvSpPr>
        <p:spPr/>
        <p:txBody>
          <a:bodyPr/>
          <a:lstStyle>
            <a:lvl1pPr>
              <a:defRPr/>
            </a:lvl1pPr>
          </a:lstStyle>
          <a:p>
            <a:pPr>
              <a:defRPr/>
            </a:pPr>
            <a:fld id="{6DB54D39-48C3-4E4D-A341-86677EB68F76}" type="slidenum">
              <a:rPr lang="zh-CN" altLang="en-US"/>
              <a:pPr>
                <a:defRPr/>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4" name="Picture 10" descr="E:\程序设计基础\试验手册及资料\课程讲义\picture\homework.jpg"/>
          <p:cNvPicPr>
            <a:picLocks noChangeAspect="1" noChangeArrowheads="1"/>
          </p:cNvPicPr>
          <p:nvPr userDrawn="1"/>
        </p:nvPicPr>
        <p:blipFill>
          <a:blip r:embed="rId2"/>
          <a:srcRect/>
          <a:stretch>
            <a:fillRect/>
          </a:stretch>
        </p:blipFill>
        <p:spPr bwMode="auto">
          <a:xfrm>
            <a:off x="6040438" y="3563938"/>
            <a:ext cx="3076575" cy="3048000"/>
          </a:xfrm>
          <a:prstGeom prst="rect">
            <a:avLst/>
          </a:prstGeom>
          <a:noFill/>
          <a:ln w="9525">
            <a:noFill/>
            <a:miter lim="800000"/>
            <a:headEnd/>
            <a:tailEnd/>
          </a:ln>
        </p:spPr>
      </p:pic>
      <p:sp>
        <p:nvSpPr>
          <p:cNvPr id="2" name="内容占位符 1"/>
          <p:cNvSpPr>
            <a:spLocks noGrp="1"/>
          </p:cNvSpPr>
          <p:nvPr>
            <p:ph/>
          </p:nvPr>
        </p:nvSpPr>
        <p:spPr>
          <a:xfrm>
            <a:off x="365760" y="1658983"/>
            <a:ext cx="6792686" cy="4467180"/>
          </a:xfrm>
          <a:prstGeom prst="rect">
            <a:avLst/>
          </a:prstGeom>
        </p:spPr>
        <p:txBody>
          <a:bodyPr/>
          <a:lstStyle>
            <a:lvl1pPr>
              <a:defRPr>
                <a:latin typeface="Times New Roman" pitchFamily="18" charset="0"/>
                <a:ea typeface="隶书" pitchFamily="49" charset="-122"/>
                <a:cs typeface="Times New Roman" pitchFamily="18" charset="0"/>
              </a:defRPr>
            </a:lvl1pPr>
            <a:lvl2pPr>
              <a:defRPr>
                <a:latin typeface="Times New Roman" pitchFamily="18" charset="0"/>
                <a:cs typeface="Times New Roman" pitchFamily="18" charset="0"/>
              </a:defRPr>
            </a:lvl2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6" name="标题 1"/>
          <p:cNvSpPr>
            <a:spLocks noGrp="1"/>
          </p:cNvSpPr>
          <p:nvPr>
            <p:ph type="title" idx="12"/>
          </p:nvPr>
        </p:nvSpPr>
        <p:spPr>
          <a:xfrm>
            <a:off x="-1" y="183197"/>
            <a:ext cx="7942209" cy="1143000"/>
          </a:xfrm>
        </p:spPr>
        <p:txBody>
          <a:bodyPr/>
          <a:lstStyle>
            <a:lvl1pPr>
              <a:defRPr b="1">
                <a:effectLst>
                  <a:outerShdw blurRad="38100" dist="38100" dir="2700000" algn="tl">
                    <a:srgbClr val="000000">
                      <a:alpha val="43137"/>
                    </a:srgbClr>
                  </a:outerShdw>
                </a:effectLst>
                <a:latin typeface="+mj-ea"/>
                <a:ea typeface="+mj-ea"/>
              </a:defRPr>
            </a:lvl1pPr>
          </a:lstStyle>
          <a:p>
            <a:r>
              <a:rPr lang="zh-CN" altLang="en-US" dirty="0" smtClean="0"/>
              <a:t>单击此处编辑母版标题样式</a:t>
            </a:r>
            <a:endParaRPr lang="zh-CN" altLang="en-US" dirty="0"/>
          </a:p>
        </p:txBody>
      </p:sp>
      <p:sp>
        <p:nvSpPr>
          <p:cNvPr id="5" name="Rectangle 25"/>
          <p:cNvSpPr>
            <a:spLocks noGrp="1" noChangeArrowheads="1"/>
          </p:cNvSpPr>
          <p:nvPr>
            <p:ph type="sldNum" sz="quarter" idx="13"/>
          </p:nvPr>
        </p:nvSpPr>
        <p:spPr/>
        <p:txBody>
          <a:bodyPr/>
          <a:lstStyle>
            <a:lvl1pPr>
              <a:defRPr/>
            </a:lvl1pPr>
          </a:lstStyle>
          <a:p>
            <a:pPr>
              <a:defRPr/>
            </a:pPr>
            <a:fld id="{AB6BA833-C87D-473C-85F1-17E5EA17BF6D}" type="slidenum">
              <a:rPr lang="ko-KR" altLang="en-US"/>
              <a:pPr>
                <a:defRPr/>
              </a:pPr>
              <a:t>‹#›</a:t>
            </a:fld>
            <a:endParaRPr lang="en-US" altLang="ko-K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1_标题和竖排文字">
    <p:spTree>
      <p:nvGrpSpPr>
        <p:cNvPr id="1" name=""/>
        <p:cNvGrpSpPr/>
        <p:nvPr/>
      </p:nvGrpSpPr>
      <p:grpSpPr>
        <a:xfrm>
          <a:off x="0" y="0"/>
          <a:ext cx="0" cy="0"/>
          <a:chOff x="0" y="0"/>
          <a:chExt cx="0" cy="0"/>
        </a:xfrm>
      </p:grpSpPr>
      <p:pic>
        <p:nvPicPr>
          <p:cNvPr id="4" name="Picture 6" descr="http://hiphotos.baidu.com/yizhimei512/pic/item/94f2987256f119388701b008.jpg"/>
          <p:cNvPicPr>
            <a:picLocks noChangeAspect="1" noChangeArrowheads="1"/>
          </p:cNvPicPr>
          <p:nvPr userDrawn="1"/>
        </p:nvPicPr>
        <p:blipFill>
          <a:blip r:embed="rId2">
            <a:clrChange>
              <a:clrFrom>
                <a:srgbClr val="FFFFFF"/>
              </a:clrFrom>
              <a:clrTo>
                <a:srgbClr val="FFFFFF">
                  <a:alpha val="0"/>
                </a:srgbClr>
              </a:clrTo>
            </a:clrChange>
          </a:blip>
          <a:srcRect/>
          <a:stretch>
            <a:fillRect/>
          </a:stretch>
        </p:blipFill>
        <p:spPr bwMode="auto">
          <a:xfrm>
            <a:off x="342900" y="1381125"/>
            <a:ext cx="3184525" cy="4875213"/>
          </a:xfrm>
          <a:prstGeom prst="rect">
            <a:avLst/>
          </a:prstGeom>
          <a:noFill/>
          <a:ln w="9525">
            <a:noFill/>
            <a:miter lim="800000"/>
            <a:headEnd/>
            <a:tailEnd/>
          </a:ln>
        </p:spPr>
      </p:pic>
      <p:sp>
        <p:nvSpPr>
          <p:cNvPr id="2" name="标题 1"/>
          <p:cNvSpPr>
            <a:spLocks noGrp="1"/>
          </p:cNvSpPr>
          <p:nvPr>
            <p:ph type="title"/>
          </p:nvPr>
        </p:nvSpPr>
        <p:spPr/>
        <p:txBody>
          <a:bodyPr/>
          <a:lstStyle>
            <a:lvl1pPr>
              <a:defRPr b="1">
                <a:effectLst>
                  <a:outerShdw blurRad="38100" dist="38100" dir="2700000" algn="tl">
                    <a:srgbClr val="000000">
                      <a:alpha val="43137"/>
                    </a:srgbClr>
                  </a:outerShdw>
                </a:effectLst>
                <a:latin typeface="隶书" pitchFamily="49" charset="-122"/>
                <a:ea typeface="隶书" pitchFamily="49"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094514" y="1600200"/>
            <a:ext cx="3592286" cy="4525963"/>
          </a:xfrm>
        </p:spPr>
        <p:txBody>
          <a:bodyPr vert="eaVert"/>
          <a:lstStyle>
            <a:lvl1pPr>
              <a:buFontTx/>
              <a:buNone/>
              <a:defRPr>
                <a:latin typeface="华文行楷" pitchFamily="2" charset="-122"/>
                <a:ea typeface="华文行楷" pitchFamily="2" charset="-122"/>
              </a:defRPr>
            </a:lvl1pPr>
            <a:lvl2pPr>
              <a:buFontTx/>
              <a:buNone/>
              <a:defRPr>
                <a:latin typeface="华文行楷" pitchFamily="2" charset="-122"/>
                <a:ea typeface="华文行楷" pitchFamily="2" charset="-122"/>
              </a:defRPr>
            </a:lvl2pPr>
            <a:lvl3pPr>
              <a:buFontTx/>
              <a:buNone/>
              <a:defRPr>
                <a:latin typeface="华文行楷" pitchFamily="2" charset="-122"/>
                <a:ea typeface="华文行楷" pitchFamily="2" charset="-122"/>
              </a:defRPr>
            </a:lvl3pPr>
            <a:lvl4pPr>
              <a:buFontTx/>
              <a:buNone/>
              <a:defRPr>
                <a:latin typeface="华文行楷" pitchFamily="2" charset="-122"/>
                <a:ea typeface="华文行楷" pitchFamily="2" charset="-122"/>
              </a:defRPr>
            </a:lvl4pPr>
            <a:lvl5pPr>
              <a:buFontTx/>
              <a:buNone/>
              <a:defRPr>
                <a:latin typeface="华文行楷" pitchFamily="2" charset="-122"/>
                <a:ea typeface="华文行楷"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FFD38417-73E6-4919-AE36-9DE32327C8BF}" type="datetimeFigureOut">
              <a:rPr lang="zh-CN" altLang="en-US"/>
              <a:pPr>
                <a:defRPr/>
              </a:pPr>
              <a:t>2016/5/18</a:t>
            </a:fld>
            <a:endParaRPr lang="zh-CN" altLang="en-US"/>
          </a:p>
        </p:txBody>
      </p:sp>
      <p:sp>
        <p:nvSpPr>
          <p:cNvPr id="6" name="灯片编号占位符 5"/>
          <p:cNvSpPr>
            <a:spLocks noGrp="1"/>
          </p:cNvSpPr>
          <p:nvPr>
            <p:ph type="sldNum" sz="quarter" idx="11"/>
          </p:nvPr>
        </p:nvSpPr>
        <p:spPr/>
        <p:txBody>
          <a:bodyPr/>
          <a:lstStyle>
            <a:lvl1pPr>
              <a:defRPr/>
            </a:lvl1pPr>
          </a:lstStyle>
          <a:p>
            <a:pPr>
              <a:defRPr/>
            </a:pPr>
            <a:fld id="{78836089-717A-4CC5-B878-DE7B671E4A2D}"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lvl1pPr>
              <a:defRPr sz="3200">
                <a:solidFill>
                  <a:srgbClr val="000000"/>
                </a:solidFill>
                <a:latin typeface="宋体" pitchFamily="2" charset="-122"/>
                <a:ea typeface="宋体" pitchFamily="2" charset="-122"/>
              </a:defRPr>
            </a:lvl1pPr>
            <a:lvl2pPr>
              <a:defRPr sz="2800">
                <a:solidFill>
                  <a:srgbClr val="000000"/>
                </a:solidFill>
                <a:latin typeface="宋体" pitchFamily="2" charset="-122"/>
                <a:ea typeface="宋体" pitchFamily="2" charset="-122"/>
              </a:defRPr>
            </a:lvl2pPr>
            <a:lvl3pPr>
              <a:defRPr sz="2400">
                <a:latin typeface="宋体" pitchFamily="2" charset="-122"/>
                <a:ea typeface="宋体" pitchFamily="2" charset="-122"/>
              </a:defRPr>
            </a:lvl3pPr>
            <a:lvl4pPr>
              <a:defRPr sz="2000">
                <a:latin typeface="宋体" pitchFamily="2" charset="-122"/>
                <a:ea typeface="宋体" pitchFamily="2" charset="-122"/>
              </a:defRPr>
            </a:lvl4pPr>
            <a:lvl5pPr>
              <a:defRPr sz="2000">
                <a:latin typeface="宋体" pitchFamily="2" charset="-122"/>
                <a:ea typeface="宋体"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3DEE6677-7BE5-4169-BF39-60830D7C72DC}" type="datetimeFigureOut">
              <a:rPr lang="zh-CN" altLang="en-US"/>
              <a:pPr>
                <a:defRPr/>
              </a:pPr>
              <a:t>2016/5/18</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EEF2EFF-D164-4F8C-980E-CC1E243FD96C}"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Times New Roman" pitchFamily="18" charset="0"/>
                <a:ea typeface="隶书" pitchFamily="49" charset="-122"/>
                <a:cs typeface="Times New Roman" pitchFamily="18" charset="0"/>
              </a:defRPr>
            </a:lvl1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929CFAD6-0E21-4396-824F-527B6C0DD9C6}" type="datetimeFigureOut">
              <a:rPr lang="zh-CN" altLang="en-US"/>
              <a:pPr>
                <a:defRPr/>
              </a:pPr>
              <a:t>2016/5/18</a:t>
            </a:fld>
            <a:endParaRPr lang="zh-CN" altLang="en-US"/>
          </a:p>
        </p:txBody>
      </p:sp>
      <p:sp>
        <p:nvSpPr>
          <p:cNvPr id="5" name="灯片编号占位符 5"/>
          <p:cNvSpPr>
            <a:spLocks noGrp="1"/>
          </p:cNvSpPr>
          <p:nvPr>
            <p:ph type="sldNum" sz="quarter" idx="11"/>
          </p:nvPr>
        </p:nvSpPr>
        <p:spPr/>
        <p:txBody>
          <a:bodyPr/>
          <a:lstStyle>
            <a:lvl1pPr>
              <a:defRPr/>
            </a:lvl1pPr>
          </a:lstStyle>
          <a:p>
            <a:pPr>
              <a:defRPr/>
            </a:pPr>
            <a:fld id="{7BE4C53E-D784-41A5-A0E6-F6F9E5B5BAF6}"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pic>
        <p:nvPicPr>
          <p:cNvPr id="4" name="Picture 4" descr="C:\Documents and Settings\Administrator\Local Settings\Temporary Internet Files\Content.IE5\OPIZ49QJ\MCj04326650000[1].png"/>
          <p:cNvPicPr>
            <a:picLocks noChangeAspect="1" noChangeArrowheads="1"/>
          </p:cNvPicPr>
          <p:nvPr userDrawn="1"/>
        </p:nvPicPr>
        <p:blipFill>
          <a:blip r:embed="rId2"/>
          <a:srcRect/>
          <a:stretch>
            <a:fillRect/>
          </a:stretch>
        </p:blipFill>
        <p:spPr bwMode="auto">
          <a:xfrm rot="21409107">
            <a:off x="481013" y="4718050"/>
            <a:ext cx="1714500" cy="1714500"/>
          </a:xfrm>
          <a:prstGeom prst="rect">
            <a:avLst/>
          </a:prstGeom>
          <a:noFill/>
          <a:ln w="9525">
            <a:noFill/>
            <a:miter lim="800000"/>
            <a:headEnd/>
            <a:tailEnd/>
          </a:ln>
        </p:spPr>
      </p:pic>
      <p:sp>
        <p:nvSpPr>
          <p:cNvPr id="2" name="标题 1"/>
          <p:cNvSpPr>
            <a:spLocks noGrp="1"/>
          </p:cNvSpPr>
          <p:nvPr>
            <p:ph type="title"/>
          </p:nvPr>
        </p:nvSpPr>
        <p:spPr/>
        <p:txBody>
          <a:bodyPr/>
          <a:lstStyle>
            <a:lvl1pPr>
              <a:defRPr sz="4000">
                <a:latin typeface="隶书" pitchFamily="49" charset="-122"/>
                <a:ea typeface="隶书"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521130" y="1600200"/>
            <a:ext cx="6165669" cy="4525963"/>
          </a:xfrm>
        </p:spPr>
        <p:txBody>
          <a:bodyPr/>
          <a:lstStyle>
            <a:lvl1pPr>
              <a:buFontTx/>
              <a:buBlip>
                <a:blip r:embed="rId3"/>
              </a:buBlip>
              <a:defRPr>
                <a:latin typeface="+mn-ea"/>
                <a:ea typeface="+mn-ea"/>
                <a:cs typeface="Times New Roman" pitchFamily="18" charset="0"/>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5" name="日期占位符 3"/>
          <p:cNvSpPr>
            <a:spLocks noGrp="1"/>
          </p:cNvSpPr>
          <p:nvPr>
            <p:ph type="dt" sz="half" idx="10"/>
          </p:nvPr>
        </p:nvSpPr>
        <p:spPr/>
        <p:txBody>
          <a:bodyPr/>
          <a:lstStyle>
            <a:lvl1pPr>
              <a:defRPr/>
            </a:lvl1pPr>
          </a:lstStyle>
          <a:p>
            <a:pPr>
              <a:defRPr/>
            </a:pPr>
            <a:fld id="{2975A028-CBF6-46F1-9113-F02354A0CA33}" type="datetimeFigureOut">
              <a:rPr lang="zh-CN" altLang="en-US"/>
              <a:pPr>
                <a:defRPr/>
              </a:pPr>
              <a:t>2016/5/18</a:t>
            </a:fld>
            <a:endParaRPr lang="zh-CN" altLang="en-US"/>
          </a:p>
        </p:txBody>
      </p:sp>
      <p:sp>
        <p:nvSpPr>
          <p:cNvPr id="6" name="灯片编号占位符 5"/>
          <p:cNvSpPr>
            <a:spLocks noGrp="1"/>
          </p:cNvSpPr>
          <p:nvPr>
            <p:ph type="sldNum" sz="quarter" idx="11"/>
          </p:nvPr>
        </p:nvSpPr>
        <p:spPr/>
        <p:txBody>
          <a:bodyPr/>
          <a:lstStyle>
            <a:lvl1pPr>
              <a:defRPr/>
            </a:lvl1pPr>
          </a:lstStyle>
          <a:p>
            <a:pPr>
              <a:defRPr/>
            </a:pPr>
            <a:fld id="{FE0EC985-CE26-48F9-B1DE-E08C8890EA3D}"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0606629-BBE0-4DC8-922A-182196446F80}" type="datetimeFigureOut">
              <a:rPr lang="zh-CN" altLang="en-US"/>
              <a:pPr>
                <a:defRPr/>
              </a:pPr>
              <a:t>2016/5/18</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977CB17-63BB-4B38-A5FB-A214A3066CE2}"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lvl1pPr>
              <a:defRPr/>
            </a:lvl1pPr>
          </a:lstStyle>
          <a:p>
            <a:pPr>
              <a:defRPr/>
            </a:pPr>
            <a:fld id="{15112194-0717-4E7D-AC11-CD7AD8828ACC}" type="datetimeFigureOut">
              <a:rPr lang="zh-CN" altLang="en-US"/>
              <a:pPr>
                <a:defRPr/>
              </a:pPr>
              <a:t>2016/5/18</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F3622E63-8106-4F8B-A5F0-8D3242337520}"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fld id="{E52CCEA6-0930-41B9-9449-8B14C98E7D12}" type="datetimeFigureOut">
              <a:rPr lang="zh-CN" altLang="en-US"/>
              <a:pPr>
                <a:defRPr/>
              </a:pPr>
              <a:t>2016/5/18</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9" name="灯片编号占位符 8"/>
          <p:cNvSpPr>
            <a:spLocks noGrp="1"/>
          </p:cNvSpPr>
          <p:nvPr>
            <p:ph type="sldNum" sz="quarter" idx="12"/>
          </p:nvPr>
        </p:nvSpPr>
        <p:spPr/>
        <p:txBody>
          <a:bodyPr/>
          <a:lstStyle>
            <a:lvl1pPr>
              <a:defRPr/>
            </a:lvl1pPr>
          </a:lstStyle>
          <a:p>
            <a:pPr>
              <a:defRPr/>
            </a:pPr>
            <a:fld id="{BCAF6E88-F38C-4C91-B118-340B40CC4D05}"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fld id="{E3D515FF-F1DF-41A0-8F62-6F3CBEBEF1E9}" type="datetimeFigureOut">
              <a:rPr lang="zh-CN" altLang="en-US"/>
              <a:pPr>
                <a:defRPr/>
              </a:pPr>
              <a:t>2016/5/18</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5" name="灯片编号占位符 4"/>
          <p:cNvSpPr>
            <a:spLocks noGrp="1"/>
          </p:cNvSpPr>
          <p:nvPr>
            <p:ph type="sldNum" sz="quarter" idx="12"/>
          </p:nvPr>
        </p:nvSpPr>
        <p:spPr/>
        <p:txBody>
          <a:bodyPr/>
          <a:lstStyle>
            <a:lvl1pPr>
              <a:defRPr/>
            </a:lvl1pPr>
          </a:lstStyle>
          <a:p>
            <a:pPr>
              <a:defRPr/>
            </a:pPr>
            <a:fld id="{148C43DE-00F6-463F-B4B3-B72AD5248DFA}"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19" Type="http://schemas.openxmlformats.org/officeDocument/2006/relationships/theme" Target="../theme/theme2.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12" name="Rectangle 24"/>
          <p:cNvSpPr>
            <a:spLocks noGrp="1" noChangeArrowheads="1"/>
          </p:cNvSpPr>
          <p:nvPr>
            <p:ph type="ftr" sz="quarter" idx="3"/>
          </p:nvPr>
        </p:nvSpPr>
        <p:spPr bwMode="gray">
          <a:xfrm>
            <a:off x="6248400" y="6578600"/>
            <a:ext cx="289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1">
                <a:solidFill>
                  <a:schemeClr val="bg1"/>
                </a:solidFill>
                <a:latin typeface="+mn-lt"/>
                <a:ea typeface="굴림" pitchFamily="50" charset="-127"/>
              </a:defRPr>
            </a:lvl1pPr>
          </a:lstStyle>
          <a:p>
            <a:pPr>
              <a:defRPr/>
            </a:pPr>
            <a:r>
              <a:rPr lang="en-US" altLang="ko-KR"/>
              <a:t>YOUR SITE HERE</a:t>
            </a:r>
          </a:p>
        </p:txBody>
      </p:sp>
      <p:sp>
        <p:nvSpPr>
          <p:cNvPr id="12313" name="Rectangle 25"/>
          <p:cNvSpPr>
            <a:spLocks noGrp="1" noChangeArrowheads="1"/>
          </p:cNvSpPr>
          <p:nvPr>
            <p:ph type="sldNum" sz="quarter" idx="4"/>
          </p:nvPr>
        </p:nvSpPr>
        <p:spPr bwMode="gray">
          <a:xfrm>
            <a:off x="3276600" y="6477000"/>
            <a:ext cx="2133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effectLst>
                  <a:outerShdw blurRad="38100" dist="38100" dir="2700000" algn="tl">
                    <a:srgbClr val="000000"/>
                  </a:outerShdw>
                </a:effectLst>
                <a:latin typeface="+mn-lt"/>
                <a:ea typeface="굴림" pitchFamily="50" charset="-127"/>
              </a:defRPr>
            </a:lvl1pPr>
          </a:lstStyle>
          <a:p>
            <a:pPr>
              <a:defRPr/>
            </a:pPr>
            <a:fld id="{A25BEF3E-7BFD-4478-A766-F1E2DF5FB740}" type="slidenum">
              <a:rPr lang="ko-KR" altLang="en-US"/>
              <a:pPr>
                <a:defRPr/>
              </a:pPr>
              <a:t>‹#›</a:t>
            </a:fld>
            <a:endParaRPr lang="en-US" altLang="ko-KR"/>
          </a:p>
        </p:txBody>
      </p:sp>
      <p:sp>
        <p:nvSpPr>
          <p:cNvPr id="12337" name="Rectangle 49"/>
          <p:cNvSpPr>
            <a:spLocks noChangeArrowheads="1"/>
          </p:cNvSpPr>
          <p:nvPr/>
        </p:nvSpPr>
        <p:spPr bwMode="white">
          <a:xfrm>
            <a:off x="4635500" y="0"/>
            <a:ext cx="4508500" cy="2717800"/>
          </a:xfrm>
          <a:prstGeom prst="rect">
            <a:avLst/>
          </a:prstGeom>
          <a:gradFill rotWithShape="1">
            <a:gsLst>
              <a:gs pos="0">
                <a:schemeClr val="bg1"/>
              </a:gs>
              <a:gs pos="100000">
                <a:schemeClr val="tx2"/>
              </a:gs>
            </a:gsLst>
            <a:lin ang="0" scaled="1"/>
          </a:gradFill>
          <a:ln w="9525">
            <a:noFill/>
            <a:miter lim="800000"/>
            <a:headEnd/>
            <a:tailEnd/>
          </a:ln>
          <a:effectLst/>
        </p:spPr>
        <p:txBody>
          <a:bodyPr wrap="none" anchor="ctr"/>
          <a:lstStyle/>
          <a:p>
            <a:pPr eaLnBrk="0" hangingPunct="0">
              <a:defRPr/>
            </a:pPr>
            <a:endParaRPr lang="zh-CN" altLang="en-US">
              <a:ea typeface="宋体" pitchFamily="2" charset="-122"/>
            </a:endParaRPr>
          </a:p>
        </p:txBody>
      </p:sp>
      <p:sp>
        <p:nvSpPr>
          <p:cNvPr id="12325" name="Rectangle 37"/>
          <p:cNvSpPr>
            <a:spLocks noChangeArrowheads="1"/>
          </p:cNvSpPr>
          <p:nvPr/>
        </p:nvSpPr>
        <p:spPr bwMode="ltGray">
          <a:xfrm flipH="1" flipV="1">
            <a:off x="12700" y="1841500"/>
            <a:ext cx="9131300" cy="5016500"/>
          </a:xfrm>
          <a:prstGeom prst="rect">
            <a:avLst/>
          </a:prstGeom>
          <a:solidFill>
            <a:schemeClr val="hlink"/>
          </a:solidFill>
          <a:ln w="9525">
            <a:noFill/>
            <a:miter lim="800000"/>
            <a:headEnd/>
            <a:tailEnd/>
          </a:ln>
          <a:effectLst/>
        </p:spPr>
        <p:txBody>
          <a:bodyPr wrap="none" anchor="ctr"/>
          <a:lstStyle/>
          <a:p>
            <a:pPr eaLnBrk="0" hangingPunct="0">
              <a:defRPr/>
            </a:pPr>
            <a:endParaRPr lang="zh-CN" altLang="en-US">
              <a:ea typeface="宋体" pitchFamily="2" charset="-122"/>
            </a:endParaRPr>
          </a:p>
        </p:txBody>
      </p:sp>
      <p:sp>
        <p:nvSpPr>
          <p:cNvPr id="12324" name="Arc 36"/>
          <p:cNvSpPr>
            <a:spLocks/>
          </p:cNvSpPr>
          <p:nvPr/>
        </p:nvSpPr>
        <p:spPr bwMode="blackGray">
          <a:xfrm>
            <a:off x="0" y="889000"/>
            <a:ext cx="9158288" cy="2171700"/>
          </a:xfrm>
          <a:custGeom>
            <a:avLst/>
            <a:gdLst>
              <a:gd name="G0" fmla="+- 0 0 0"/>
              <a:gd name="G1" fmla="+- 21600 0 0"/>
              <a:gd name="G2" fmla="+- 21600 0 0"/>
              <a:gd name="T0" fmla="*/ 0 w 17899"/>
              <a:gd name="T1" fmla="*/ 0 h 21600"/>
              <a:gd name="T2" fmla="*/ 17899 w 17899"/>
              <a:gd name="T3" fmla="*/ 9510 h 21600"/>
              <a:gd name="T4" fmla="*/ 0 w 17899"/>
              <a:gd name="T5" fmla="*/ 21600 h 21600"/>
            </a:gdLst>
            <a:ahLst/>
            <a:cxnLst>
              <a:cxn ang="0">
                <a:pos x="T0" y="T1"/>
              </a:cxn>
              <a:cxn ang="0">
                <a:pos x="T2" y="T3"/>
              </a:cxn>
              <a:cxn ang="0">
                <a:pos x="T4" y="T5"/>
              </a:cxn>
            </a:cxnLst>
            <a:rect l="0" t="0" r="r" b="b"/>
            <a:pathLst>
              <a:path w="17899" h="21600" fill="none" extrusionOk="0">
                <a:moveTo>
                  <a:pt x="-1" y="0"/>
                </a:moveTo>
                <a:cubicBezTo>
                  <a:pt x="7175" y="0"/>
                  <a:pt x="13882" y="3563"/>
                  <a:pt x="17899" y="9509"/>
                </a:cubicBezTo>
              </a:path>
              <a:path w="17899" h="21600" stroke="0" extrusionOk="0">
                <a:moveTo>
                  <a:pt x="-1" y="0"/>
                </a:moveTo>
                <a:cubicBezTo>
                  <a:pt x="7175" y="0"/>
                  <a:pt x="13882" y="3563"/>
                  <a:pt x="17899" y="9509"/>
                </a:cubicBezTo>
                <a:lnTo>
                  <a:pt x="0" y="21600"/>
                </a:lnTo>
                <a:close/>
              </a:path>
            </a:pathLst>
          </a:custGeom>
          <a:solidFill>
            <a:schemeClr val="hlink"/>
          </a:solidFill>
          <a:ln w="9525">
            <a:noFill/>
            <a:round/>
            <a:headEnd/>
            <a:tailEnd/>
          </a:ln>
          <a:effectLst/>
        </p:spPr>
        <p:txBody>
          <a:bodyPr wrap="none" anchor="ctr"/>
          <a:lstStyle/>
          <a:p>
            <a:pPr eaLnBrk="0" hangingPunct="0">
              <a:defRPr/>
            </a:pPr>
            <a:endParaRPr lang="zh-CN" altLang="en-US">
              <a:ea typeface="宋体" pitchFamily="2" charset="-122"/>
            </a:endParaRPr>
          </a:p>
        </p:txBody>
      </p:sp>
      <p:grpSp>
        <p:nvGrpSpPr>
          <p:cNvPr id="1031" name="Group 47"/>
          <p:cNvGrpSpPr>
            <a:grpSpLocks/>
          </p:cNvGrpSpPr>
          <p:nvPr/>
        </p:nvGrpSpPr>
        <p:grpSpPr bwMode="auto">
          <a:xfrm>
            <a:off x="8378825" y="1403350"/>
            <a:ext cx="765175" cy="765175"/>
            <a:chOff x="4873" y="364"/>
            <a:chExt cx="636" cy="636"/>
          </a:xfrm>
        </p:grpSpPr>
        <p:sp>
          <p:nvSpPr>
            <p:cNvPr id="12328" name="Oval 40"/>
            <p:cNvSpPr>
              <a:spLocks noChangeArrowheads="1"/>
            </p:cNvSpPr>
            <p:nvPr/>
          </p:nvSpPr>
          <p:spPr bwMode="gray">
            <a:xfrm>
              <a:off x="4873" y="364"/>
              <a:ext cx="636" cy="636"/>
            </a:xfrm>
            <a:prstGeom prst="ellipse">
              <a:avLst/>
            </a:prstGeom>
            <a:solidFill>
              <a:schemeClr val="accent1"/>
            </a:solidFill>
            <a:ln w="9525">
              <a:noFill/>
              <a:round/>
              <a:headEnd/>
              <a:tailEnd/>
            </a:ln>
            <a:effectLst/>
          </p:spPr>
          <p:txBody>
            <a:bodyPr wrap="none" anchor="ctr"/>
            <a:lstStyle/>
            <a:p>
              <a:pPr eaLnBrk="0" hangingPunct="0">
                <a:defRPr/>
              </a:pPr>
              <a:endParaRPr lang="zh-CN" altLang="en-US">
                <a:ea typeface="宋体" pitchFamily="2" charset="-122"/>
              </a:endParaRPr>
            </a:p>
          </p:txBody>
        </p:sp>
        <p:sp>
          <p:nvSpPr>
            <p:cNvPr id="12329" name="Oval 41"/>
            <p:cNvSpPr>
              <a:spLocks noChangeArrowheads="1"/>
            </p:cNvSpPr>
            <p:nvPr/>
          </p:nvSpPr>
          <p:spPr bwMode="gray">
            <a:xfrm>
              <a:off x="5048" y="569"/>
              <a:ext cx="351" cy="352"/>
            </a:xfrm>
            <a:prstGeom prst="ellipse">
              <a:avLst/>
            </a:prstGeom>
            <a:gradFill rotWithShape="1">
              <a:gsLst>
                <a:gs pos="0">
                  <a:schemeClr val="hlink"/>
                </a:gs>
                <a:gs pos="100000">
                  <a:schemeClr val="accent1">
                    <a:alpha val="0"/>
                  </a:schemeClr>
                </a:gs>
              </a:gsLst>
              <a:path path="shape">
                <a:fillToRect l="50000" t="50000" r="50000" b="50000"/>
              </a:path>
            </a:gradFill>
            <a:ln w="9525">
              <a:noFill/>
              <a:round/>
              <a:headEnd/>
              <a:tailEnd/>
            </a:ln>
            <a:effectLst/>
          </p:spPr>
          <p:txBody>
            <a:bodyPr wrap="none" anchor="ctr"/>
            <a:lstStyle/>
            <a:p>
              <a:pPr eaLnBrk="0" hangingPunct="0">
                <a:defRPr/>
              </a:pPr>
              <a:endParaRPr lang="zh-CN" altLang="en-US">
                <a:ea typeface="宋体" pitchFamily="2" charset="-122"/>
              </a:endParaRPr>
            </a:p>
          </p:txBody>
        </p:sp>
        <p:sp>
          <p:nvSpPr>
            <p:cNvPr id="12330" name="Oval 42"/>
            <p:cNvSpPr>
              <a:spLocks noChangeArrowheads="1"/>
            </p:cNvSpPr>
            <p:nvPr/>
          </p:nvSpPr>
          <p:spPr bwMode="gray">
            <a:xfrm rot="-2566439">
              <a:off x="4926" y="462"/>
              <a:ext cx="268" cy="148"/>
            </a:xfrm>
            <a:prstGeom prst="ellipse">
              <a:avLst/>
            </a:prstGeom>
            <a:gradFill rotWithShape="1">
              <a:gsLst>
                <a:gs pos="0">
                  <a:schemeClr val="hlink"/>
                </a:gs>
                <a:gs pos="100000">
                  <a:schemeClr val="accent1"/>
                </a:gs>
              </a:gsLst>
              <a:path path="shape">
                <a:fillToRect l="50000" t="50000" r="50000" b="50000"/>
              </a:path>
            </a:gradFill>
            <a:ln w="9525">
              <a:noFill/>
              <a:round/>
              <a:headEnd/>
              <a:tailEnd/>
            </a:ln>
            <a:effectLst/>
          </p:spPr>
          <p:txBody>
            <a:bodyPr wrap="none" anchor="ctr"/>
            <a:lstStyle/>
            <a:p>
              <a:pPr eaLnBrk="0" hangingPunct="0">
                <a:defRPr/>
              </a:pPr>
              <a:endParaRPr lang="zh-CN" altLang="en-US">
                <a:ea typeface="宋体" pitchFamily="2" charset="-122"/>
              </a:endParaRPr>
            </a:p>
          </p:txBody>
        </p:sp>
      </p:grpSp>
      <p:grpSp>
        <p:nvGrpSpPr>
          <p:cNvPr id="1032" name="Group 43"/>
          <p:cNvGrpSpPr>
            <a:grpSpLocks/>
          </p:cNvGrpSpPr>
          <p:nvPr/>
        </p:nvGrpSpPr>
        <p:grpSpPr bwMode="auto">
          <a:xfrm>
            <a:off x="7265988" y="908050"/>
            <a:ext cx="1035050" cy="1035050"/>
            <a:chOff x="185" y="1700"/>
            <a:chExt cx="860" cy="860"/>
          </a:xfrm>
        </p:grpSpPr>
        <p:sp>
          <p:nvSpPr>
            <p:cNvPr id="12332" name="Oval 44"/>
            <p:cNvSpPr>
              <a:spLocks noChangeArrowheads="1"/>
            </p:cNvSpPr>
            <p:nvPr/>
          </p:nvSpPr>
          <p:spPr bwMode="gray">
            <a:xfrm>
              <a:off x="185" y="1700"/>
              <a:ext cx="860" cy="860"/>
            </a:xfrm>
            <a:prstGeom prst="ellipse">
              <a:avLst/>
            </a:prstGeom>
            <a:solidFill>
              <a:schemeClr val="bg1"/>
            </a:solidFill>
            <a:ln w="9525">
              <a:noFill/>
              <a:round/>
              <a:headEnd/>
              <a:tailEnd/>
            </a:ln>
            <a:effectLst/>
          </p:spPr>
          <p:txBody>
            <a:bodyPr wrap="none" anchor="ctr"/>
            <a:lstStyle/>
            <a:p>
              <a:pPr eaLnBrk="0" hangingPunct="0">
                <a:defRPr/>
              </a:pPr>
              <a:endParaRPr lang="zh-CN" altLang="en-US">
                <a:ea typeface="宋体" pitchFamily="2" charset="-122"/>
              </a:endParaRPr>
            </a:p>
          </p:txBody>
        </p:sp>
        <p:sp>
          <p:nvSpPr>
            <p:cNvPr id="12333" name="Oval 45"/>
            <p:cNvSpPr>
              <a:spLocks noChangeArrowheads="1"/>
            </p:cNvSpPr>
            <p:nvPr/>
          </p:nvSpPr>
          <p:spPr bwMode="gray">
            <a:xfrm>
              <a:off x="422" y="1977"/>
              <a:ext cx="476" cy="476"/>
            </a:xfrm>
            <a:prstGeom prst="ellipse">
              <a:avLst/>
            </a:prstGeom>
            <a:gradFill rotWithShape="1">
              <a:gsLst>
                <a:gs pos="0">
                  <a:schemeClr val="hlink"/>
                </a:gs>
                <a:gs pos="100000">
                  <a:schemeClr val="bg1">
                    <a:alpha val="0"/>
                  </a:schemeClr>
                </a:gs>
              </a:gsLst>
              <a:path path="shape">
                <a:fillToRect l="50000" t="50000" r="50000" b="50000"/>
              </a:path>
            </a:gradFill>
            <a:ln w="9525">
              <a:noFill/>
              <a:round/>
              <a:headEnd/>
              <a:tailEnd/>
            </a:ln>
            <a:effectLst/>
          </p:spPr>
          <p:txBody>
            <a:bodyPr wrap="none" anchor="ctr"/>
            <a:lstStyle/>
            <a:p>
              <a:pPr eaLnBrk="0" hangingPunct="0">
                <a:defRPr/>
              </a:pPr>
              <a:endParaRPr lang="zh-CN" altLang="en-US">
                <a:ea typeface="宋体" pitchFamily="2" charset="-122"/>
              </a:endParaRPr>
            </a:p>
          </p:txBody>
        </p:sp>
        <p:sp>
          <p:nvSpPr>
            <p:cNvPr id="12334" name="Oval 46"/>
            <p:cNvSpPr>
              <a:spLocks noChangeArrowheads="1"/>
            </p:cNvSpPr>
            <p:nvPr/>
          </p:nvSpPr>
          <p:spPr bwMode="gray">
            <a:xfrm rot="-2566439">
              <a:off x="258" y="1833"/>
              <a:ext cx="361" cy="199"/>
            </a:xfrm>
            <a:prstGeom prst="ellipse">
              <a:avLst/>
            </a:prstGeom>
            <a:gradFill rotWithShape="1">
              <a:gsLst>
                <a:gs pos="0">
                  <a:schemeClr val="hlink"/>
                </a:gs>
                <a:gs pos="100000">
                  <a:schemeClr val="bg1"/>
                </a:gs>
              </a:gsLst>
              <a:path path="shape">
                <a:fillToRect l="50000" t="50000" r="50000" b="50000"/>
              </a:path>
            </a:gradFill>
            <a:ln w="9525">
              <a:noFill/>
              <a:round/>
              <a:headEnd/>
              <a:tailEnd/>
            </a:ln>
            <a:effectLst/>
          </p:spPr>
          <p:txBody>
            <a:bodyPr wrap="none" anchor="ctr"/>
            <a:lstStyle/>
            <a:p>
              <a:pPr eaLnBrk="0" hangingPunct="0">
                <a:defRPr/>
              </a:pPr>
              <a:endParaRPr lang="zh-CN" altLang="en-US">
                <a:ea typeface="宋体" pitchFamily="2" charset="-122"/>
              </a:endParaRPr>
            </a:p>
          </p:txBody>
        </p:sp>
      </p:grpSp>
    </p:spTree>
  </p:cSld>
  <p:clrMap bg1="lt1" tx1="dk1" bg2="lt2" tx2="dk2" accent1="accent1" accent2="accent2" accent3="accent3" accent4="accent4" accent5="accent5" accent6="accent6" hlink="hlink" folHlink="folHlink"/>
  <p:sldLayoutIdLst>
    <p:sldLayoutId id="2147483715" r:id="rId1"/>
  </p:sldLayoutIdLst>
  <p:timing>
    <p:tnLst>
      <p:par>
        <p:cTn id="1" dur="indefinite" restart="never" nodeType="tmRoot"/>
      </p:par>
    </p:tnLst>
  </p:timing>
  <p:hf sldNum="0" hdr="0" dt="0"/>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Verdana" pitchFamily="34" charset="0"/>
        </a:defRPr>
      </a:lvl2pPr>
      <a:lvl3pPr algn="l" rtl="0" eaLnBrk="0" fontAlgn="base" hangingPunct="0">
        <a:spcBef>
          <a:spcPct val="0"/>
        </a:spcBef>
        <a:spcAft>
          <a:spcPct val="0"/>
        </a:spcAft>
        <a:defRPr sz="3200" b="1">
          <a:solidFill>
            <a:schemeClr val="tx1"/>
          </a:solidFill>
          <a:latin typeface="Verdana" pitchFamily="34" charset="0"/>
        </a:defRPr>
      </a:lvl3pPr>
      <a:lvl4pPr algn="l" rtl="0" eaLnBrk="0" fontAlgn="base" hangingPunct="0">
        <a:spcBef>
          <a:spcPct val="0"/>
        </a:spcBef>
        <a:spcAft>
          <a:spcPct val="0"/>
        </a:spcAft>
        <a:defRPr sz="3200" b="1">
          <a:solidFill>
            <a:schemeClr val="tx1"/>
          </a:solidFill>
          <a:latin typeface="Verdana" pitchFamily="34" charset="0"/>
        </a:defRPr>
      </a:lvl4pPr>
      <a:lvl5pPr algn="l" rtl="0" eaLnBrk="0" fontAlgn="base" hangingPunct="0">
        <a:spcBef>
          <a:spcPct val="0"/>
        </a:spcBef>
        <a:spcAft>
          <a:spcPct val="0"/>
        </a:spcAft>
        <a:defRPr sz="3200" b="1">
          <a:solidFill>
            <a:schemeClr val="tx1"/>
          </a:solidFill>
          <a:latin typeface="Verdana" pitchFamily="34" charset="0"/>
        </a:defRPr>
      </a:lvl5pPr>
      <a:lvl6pPr marL="457200" algn="l" rtl="0" eaLnBrk="1" fontAlgn="base" hangingPunct="1">
        <a:spcBef>
          <a:spcPct val="0"/>
        </a:spcBef>
        <a:spcAft>
          <a:spcPct val="0"/>
        </a:spcAft>
        <a:defRPr sz="3200" b="1">
          <a:solidFill>
            <a:schemeClr val="tx1"/>
          </a:solidFill>
          <a:latin typeface="Verdana" pitchFamily="34" charset="0"/>
        </a:defRPr>
      </a:lvl6pPr>
      <a:lvl7pPr marL="914400" algn="l" rtl="0" eaLnBrk="1" fontAlgn="base" hangingPunct="1">
        <a:spcBef>
          <a:spcPct val="0"/>
        </a:spcBef>
        <a:spcAft>
          <a:spcPct val="0"/>
        </a:spcAft>
        <a:defRPr sz="3200" b="1">
          <a:solidFill>
            <a:schemeClr val="tx1"/>
          </a:solidFill>
          <a:latin typeface="Verdana" pitchFamily="34" charset="0"/>
        </a:defRPr>
      </a:lvl7pPr>
      <a:lvl8pPr marL="1371600" algn="l" rtl="0" eaLnBrk="1" fontAlgn="base" hangingPunct="1">
        <a:spcBef>
          <a:spcPct val="0"/>
        </a:spcBef>
        <a:spcAft>
          <a:spcPct val="0"/>
        </a:spcAft>
        <a:defRPr sz="3200" b="1">
          <a:solidFill>
            <a:schemeClr val="tx1"/>
          </a:solidFill>
          <a:latin typeface="Verdana" pitchFamily="34" charset="0"/>
        </a:defRPr>
      </a:lvl8pPr>
      <a:lvl9pPr marL="1828800" algn="l" rtl="0" eaLnBrk="1" fontAlgn="base" hangingPunct="1">
        <a:spcBef>
          <a:spcPct val="0"/>
        </a:spcBef>
        <a:spcAft>
          <a:spcPct val="0"/>
        </a:spcAft>
        <a:defRPr sz="3200" b="1">
          <a:solidFill>
            <a:schemeClr val="tx1"/>
          </a:solidFill>
          <a:latin typeface="Verdana"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6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0">
            <a:lum/>
          </a:blip>
          <a:srcRect/>
          <a:stretch>
            <a:fillRect l="-4000" r="-4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075"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r>
              <a:rPr lang="en-US" altLang="zh-CN" smtClean="0"/>
              <a:t>11</a:t>
            </a:r>
            <a:endParaRPr lang="zh-CN" altLang="en-US" smtClean="0"/>
          </a:p>
          <a:p>
            <a:pPr lvl="1"/>
            <a:r>
              <a:rPr lang="zh-CN" altLang="en-US" smtClean="0"/>
              <a:t>第二级</a:t>
            </a:r>
            <a:r>
              <a:rPr lang="en-US" altLang="zh-CN" smtClean="0"/>
              <a:t>22</a:t>
            </a:r>
            <a:endParaRPr lang="zh-CN" altLang="en-US" smtClean="0"/>
          </a:p>
          <a:p>
            <a:pPr lvl="2"/>
            <a:r>
              <a:rPr lang="zh-CN" altLang="en-US" smtClean="0"/>
              <a:t>第三级</a:t>
            </a:r>
            <a:r>
              <a:rPr lang="en-US" altLang="zh-CN" smtClean="0"/>
              <a:t>33</a:t>
            </a:r>
            <a:endParaRPr lang="zh-CN" altLang="en-US" smtClean="0"/>
          </a:p>
          <a:p>
            <a:pPr lvl="3"/>
            <a:r>
              <a:rPr lang="zh-CN" altLang="en-US" smtClean="0"/>
              <a:t>第四级</a:t>
            </a:r>
            <a:r>
              <a:rPr lang="en-US" altLang="zh-CN" smtClean="0"/>
              <a:t>44</a:t>
            </a:r>
            <a:endParaRPr lang="zh-CN" altLang="en-US" smtClean="0"/>
          </a:p>
          <a:p>
            <a:pPr lvl="4"/>
            <a:r>
              <a:rPr lang="zh-CN" altLang="en-US" smtClean="0"/>
              <a:t>第五级</a:t>
            </a:r>
            <a:r>
              <a:rPr lang="en-US" altLang="zh-CN" smtClean="0"/>
              <a:t>55</a:t>
            </a:r>
            <a:endParaRPr lang="zh-CN" altLang="en-US" smtClean="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ea typeface="宋体" pitchFamily="2" charset="-122"/>
              </a:defRPr>
            </a:lvl1pPr>
          </a:lstStyle>
          <a:p>
            <a:pPr>
              <a:defRPr/>
            </a:pPr>
            <a:fld id="{9F0CC662-F14B-437B-9E80-2B4BE5FE1DA2}" type="datetimeFigureOut">
              <a:rPr lang="zh-CN" altLang="en-US"/>
              <a:pPr>
                <a:defRPr/>
              </a:pPr>
              <a:t>2016/5/18</a:t>
            </a:fld>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ea typeface="宋体" pitchFamily="2" charset="-122"/>
              </a:defRPr>
            </a:lvl1pPr>
          </a:lstStyle>
          <a:p>
            <a:pPr>
              <a:defRPr/>
            </a:pPr>
            <a:fld id="{0D468FB0-5D21-4255-A9C2-789515CEE15E}"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16" r:id="rId1"/>
    <p:sldLayoutId id="2147483717" r:id="rId2"/>
    <p:sldLayoutId id="2147483714" r:id="rId3"/>
    <p:sldLayoutId id="2147483718" r:id="rId4"/>
    <p:sldLayoutId id="2147483719" r:id="rId5"/>
    <p:sldLayoutId id="2147483720" r:id="rId6"/>
    <p:sldLayoutId id="2147483721" r:id="rId7"/>
    <p:sldLayoutId id="2147483722" r:id="rId8"/>
    <p:sldLayoutId id="2147483713" r:id="rId9"/>
    <p:sldLayoutId id="2147483723" r:id="rId10"/>
    <p:sldLayoutId id="2147483724" r:id="rId11"/>
    <p:sldLayoutId id="2147483712" r:id="rId12"/>
    <p:sldLayoutId id="2147483711" r:id="rId13"/>
    <p:sldLayoutId id="2147483710" r:id="rId14"/>
    <p:sldLayoutId id="2147483725" r:id="rId15"/>
    <p:sldLayoutId id="2147483709" r:id="rId16"/>
    <p:sldLayoutId id="2147483726" r:id="rId17"/>
    <p:sldLayoutId id="2147483727" r:id="rId18"/>
  </p:sldLayoutIdLst>
  <p:txStyles>
    <p:titleStyle>
      <a:lvl1pPr algn="ctr" rtl="0" eaLnBrk="0" fontAlgn="base" hangingPunct="0">
        <a:spcBef>
          <a:spcPct val="0"/>
        </a:spcBef>
        <a:spcAft>
          <a:spcPct val="0"/>
        </a:spcAft>
        <a:defRPr sz="4400" b="1" kern="1200">
          <a:solidFill>
            <a:schemeClr val="tx1"/>
          </a:solidFill>
          <a:effectLst>
            <a:outerShdw blurRad="38100" dist="38100" dir="2700000" algn="tl">
              <a:srgbClr val="000000">
                <a:alpha val="43137"/>
              </a:srgbClr>
            </a:outerShdw>
          </a:effectLst>
          <a:latin typeface="Arial" charset="0"/>
          <a:ea typeface="+mj-ea"/>
          <a:cs typeface="+mj-cs"/>
        </a:defRPr>
      </a:lvl1pPr>
      <a:lvl2pPr algn="ctr" rtl="0" eaLnBrk="0" fontAlgn="base" hangingPunct="0">
        <a:spcBef>
          <a:spcPct val="0"/>
        </a:spcBef>
        <a:spcAft>
          <a:spcPct val="0"/>
        </a:spcAft>
        <a:defRPr sz="4400" b="1">
          <a:solidFill>
            <a:schemeClr val="tx1"/>
          </a:solidFill>
          <a:latin typeface="Arial" charset="0"/>
        </a:defRPr>
      </a:lvl2pPr>
      <a:lvl3pPr algn="ctr" rtl="0" eaLnBrk="0" fontAlgn="base" hangingPunct="0">
        <a:spcBef>
          <a:spcPct val="0"/>
        </a:spcBef>
        <a:spcAft>
          <a:spcPct val="0"/>
        </a:spcAft>
        <a:defRPr sz="4400" b="1">
          <a:solidFill>
            <a:schemeClr val="tx1"/>
          </a:solidFill>
          <a:latin typeface="Arial" charset="0"/>
        </a:defRPr>
      </a:lvl3pPr>
      <a:lvl4pPr algn="ctr" rtl="0" eaLnBrk="0" fontAlgn="base" hangingPunct="0">
        <a:spcBef>
          <a:spcPct val="0"/>
        </a:spcBef>
        <a:spcAft>
          <a:spcPct val="0"/>
        </a:spcAft>
        <a:defRPr sz="4400" b="1">
          <a:solidFill>
            <a:schemeClr val="tx1"/>
          </a:solidFill>
          <a:latin typeface="Arial" charset="0"/>
        </a:defRPr>
      </a:lvl4pPr>
      <a:lvl5pPr algn="ctr" rtl="0" eaLnBrk="0" fontAlgn="base" hangingPunct="0">
        <a:spcBef>
          <a:spcPct val="0"/>
        </a:spcBef>
        <a:spcAft>
          <a:spcPct val="0"/>
        </a:spcAft>
        <a:defRPr sz="4400" b="1">
          <a:solidFill>
            <a:schemeClr val="tx1"/>
          </a:solidFill>
          <a:latin typeface="Arial" charset="0"/>
        </a:defRPr>
      </a:lvl5pPr>
      <a:lvl6pPr marL="457200" algn="ctr" rtl="0" fontAlgn="base">
        <a:spcBef>
          <a:spcPct val="0"/>
        </a:spcBef>
        <a:spcAft>
          <a:spcPct val="0"/>
        </a:spcAft>
        <a:defRPr sz="4400" b="1">
          <a:solidFill>
            <a:schemeClr val="tx1"/>
          </a:solidFill>
          <a:latin typeface="Arial" charset="0"/>
        </a:defRPr>
      </a:lvl6pPr>
      <a:lvl7pPr marL="914400" algn="ctr" rtl="0" fontAlgn="base">
        <a:spcBef>
          <a:spcPct val="0"/>
        </a:spcBef>
        <a:spcAft>
          <a:spcPct val="0"/>
        </a:spcAft>
        <a:defRPr sz="4400" b="1">
          <a:solidFill>
            <a:schemeClr val="tx1"/>
          </a:solidFill>
          <a:latin typeface="Arial" charset="0"/>
        </a:defRPr>
      </a:lvl7pPr>
      <a:lvl8pPr marL="1371600" algn="ctr" rtl="0" fontAlgn="base">
        <a:spcBef>
          <a:spcPct val="0"/>
        </a:spcBef>
        <a:spcAft>
          <a:spcPct val="0"/>
        </a:spcAft>
        <a:defRPr sz="4400" b="1">
          <a:solidFill>
            <a:schemeClr val="tx1"/>
          </a:solidFill>
          <a:latin typeface="Arial" charset="0"/>
        </a:defRPr>
      </a:lvl8pPr>
      <a:lvl9pPr marL="1828800" algn="ctr" rtl="0" fontAlgn="base">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Clr>
          <a:srgbClr val="2B166E"/>
        </a:buClr>
        <a:buFont typeface="Wingdings" pitchFamily="2" charset="2"/>
        <a:buChar char=""/>
        <a:defRPr sz="3200" kern="1200">
          <a:solidFill>
            <a:schemeClr val="tx1"/>
          </a:solidFill>
          <a:latin typeface="Times New Roman" pitchFamily="18" charset="0"/>
          <a:ea typeface="隶书" pitchFamily="49" charset="-122"/>
          <a:cs typeface="Times New Roman" pitchFamily="18" charset="0"/>
        </a:defRPr>
      </a:lvl1pPr>
      <a:lvl2pPr marL="742950" indent="-285750" algn="l" rtl="0" eaLnBrk="0" fontAlgn="base" hangingPunct="0">
        <a:spcBef>
          <a:spcPct val="20000"/>
        </a:spcBef>
        <a:spcAft>
          <a:spcPct val="0"/>
        </a:spcAft>
        <a:buClr>
          <a:srgbClr val="0053E2"/>
        </a:buClr>
        <a:buSzPct val="70000"/>
        <a:buFont typeface="Wingdings" pitchFamily="2" charset="2"/>
        <a:buChar char="n"/>
        <a:defRPr sz="2800" kern="1200">
          <a:solidFill>
            <a:schemeClr val="tx1"/>
          </a:solidFill>
          <a:latin typeface="Times New Roman" pitchFamily="18" charset="0"/>
          <a:ea typeface="隶书" pitchFamily="49" charset="-122"/>
          <a:cs typeface="Times New Roman" pitchFamily="18" charset="0"/>
        </a:defRPr>
      </a:lvl2pPr>
      <a:lvl3pPr marL="1143000" indent="-228600" algn="l" rtl="0" eaLnBrk="0" fontAlgn="base" hangingPunct="0">
        <a:spcBef>
          <a:spcPct val="20000"/>
        </a:spcBef>
        <a:spcAft>
          <a:spcPct val="0"/>
        </a:spcAft>
        <a:buClr>
          <a:srgbClr val="FFCC00"/>
        </a:buClr>
        <a:buSzPct val="50000"/>
        <a:buFont typeface="Wingdings" pitchFamily="2" charset="2"/>
        <a:buChar char="n"/>
        <a:defRPr sz="2400" kern="1200">
          <a:solidFill>
            <a:schemeClr val="tx1"/>
          </a:solidFill>
          <a:latin typeface="Times New Roman" pitchFamily="18" charset="0"/>
          <a:ea typeface="隶书" pitchFamily="49" charset="-122"/>
          <a:cs typeface="Times New Roman" pitchFamily="18"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Times New Roman" pitchFamily="18" charset="0"/>
          <a:ea typeface="隶书" pitchFamily="49" charset="-122"/>
          <a:cs typeface="Times New Roman" pitchFamily="18"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Times New Roman" pitchFamily="18" charset="0"/>
          <a:ea typeface="隶书"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7"/>
          <p:cNvSpPr>
            <a:spLocks noGrp="1" noChangeArrowheads="1"/>
          </p:cNvSpPr>
          <p:nvPr>
            <p:ph type="ctrTitle" sz="quarter" idx="4294967295"/>
          </p:nvPr>
        </p:nvSpPr>
        <p:spPr bwMode="gray">
          <a:xfrm>
            <a:off x="609600" y="3954463"/>
            <a:ext cx="7129463" cy="708025"/>
          </a:xfrm>
          <a:prstGeom prst="rect">
            <a:avLst/>
          </a:prstGeom>
          <a:ln>
            <a:miter lim="800000"/>
            <a:headEnd/>
            <a:tailEnd/>
          </a:ln>
        </p:spPr>
        <p:txBody>
          <a:bodyPr anchor="ctr"/>
          <a:lstStyle/>
          <a:p>
            <a:pPr eaLnBrk="1" hangingPunct="1">
              <a:defRPr/>
            </a:pPr>
            <a:r>
              <a:rPr lang="zh-CN" altLang="en-US" sz="6600" b="0" dirty="0" smtClean="0">
                <a:solidFill>
                  <a:srgbClr val="000000"/>
                </a:solidFill>
                <a:effectLst>
                  <a:outerShdw blurRad="38100" dist="38100" dir="2700000" algn="tl">
                    <a:srgbClr val="000000">
                      <a:alpha val="43137"/>
                    </a:srgbClr>
                  </a:outerShdw>
                </a:effectLst>
                <a:latin typeface="隶书" pitchFamily="49" charset="-122"/>
                <a:ea typeface="隶书" pitchFamily="49" charset="-122"/>
              </a:rPr>
              <a:t>数据库系统概论</a:t>
            </a:r>
            <a:endParaRPr lang="en-US" altLang="ko-KR" sz="6600" b="0" dirty="0" smtClean="0">
              <a:solidFill>
                <a:srgbClr val="000000"/>
              </a:solidFill>
              <a:effectLst>
                <a:outerShdw blurRad="38100" dist="38100" dir="2700000" algn="tl">
                  <a:srgbClr val="000000">
                    <a:alpha val="43137"/>
                  </a:srgbClr>
                </a:outerShdw>
              </a:effectLst>
              <a:latin typeface="隶书" pitchFamily="49" charset="-122"/>
              <a:ea typeface="隶书" pitchFamily="49" charset="-122"/>
            </a:endParaRPr>
          </a:p>
        </p:txBody>
      </p:sp>
      <p:sp>
        <p:nvSpPr>
          <p:cNvPr id="22530" name="TextBox 2"/>
          <p:cNvSpPr txBox="1">
            <a:spLocks noChangeArrowheads="1"/>
          </p:cNvSpPr>
          <p:nvPr/>
        </p:nvSpPr>
        <p:spPr bwMode="auto">
          <a:xfrm>
            <a:off x="5162550" y="4783138"/>
            <a:ext cx="2428875" cy="400050"/>
          </a:xfrm>
          <a:prstGeom prst="rect">
            <a:avLst/>
          </a:prstGeom>
          <a:noFill/>
          <a:ln w="9525">
            <a:noFill/>
            <a:miter lim="800000"/>
            <a:headEnd/>
            <a:tailEnd/>
          </a:ln>
        </p:spPr>
        <p:txBody>
          <a:bodyPr wrap="none">
            <a:spAutoFit/>
          </a:bodyPr>
          <a:lstStyle/>
          <a:p>
            <a:r>
              <a:rPr lang="zh-CN" altLang="en-US" sz="2000">
                <a:solidFill>
                  <a:srgbClr val="000000"/>
                </a:solidFill>
              </a:rPr>
              <a:t>第八章   数据库编程</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内容占位符 2"/>
          <p:cNvSpPr>
            <a:spLocks noGrp="1"/>
          </p:cNvSpPr>
          <p:nvPr>
            <p:ph idx="1"/>
          </p:nvPr>
        </p:nvSpPr>
        <p:spPr>
          <a:xfrm>
            <a:off x="457200" y="682625"/>
            <a:ext cx="8408988" cy="5443538"/>
          </a:xfrm>
        </p:spPr>
        <p:txBody>
          <a:bodyPr/>
          <a:lstStyle/>
          <a:p>
            <a:pPr lvl="1" eaLnBrk="1" hangingPunct="1"/>
            <a:r>
              <a:rPr lang="zh-CN" altLang="en-US" dirty="0" smtClean="0">
                <a:ea typeface="宋体" charset="-122"/>
              </a:rPr>
              <a:t>全局变量 </a:t>
            </a:r>
            <a:endParaRPr lang="en-US" altLang="zh-CN" dirty="0" smtClean="0">
              <a:ea typeface="宋体" charset="-122"/>
            </a:endParaRPr>
          </a:p>
          <a:p>
            <a:pPr lvl="1" eaLnBrk="1" hangingPunct="1">
              <a:buFont typeface="Wingdings" pitchFamily="2" charset="2"/>
              <a:buNone/>
            </a:pPr>
            <a:r>
              <a:rPr lang="zh-CN" altLang="en-US" sz="2400" dirty="0" smtClean="0">
                <a:ea typeface="宋体" charset="-122"/>
              </a:rPr>
              <a:t>   全局变量是</a:t>
            </a:r>
            <a:r>
              <a:rPr lang="en-US" altLang="zh-CN" sz="2400" dirty="0" smtClean="0">
                <a:ea typeface="宋体" charset="-122"/>
              </a:rPr>
              <a:t>SQL Server</a:t>
            </a:r>
            <a:r>
              <a:rPr lang="zh-CN" altLang="en-US" sz="2400" dirty="0" smtClean="0">
                <a:ea typeface="宋体" charset="-122"/>
              </a:rPr>
              <a:t>系统内部使用的变量，以</a:t>
            </a:r>
            <a:r>
              <a:rPr lang="en-US" altLang="zh-CN" sz="2400" dirty="0" smtClean="0">
                <a:ea typeface="宋体" charset="-122"/>
              </a:rPr>
              <a:t>@@</a:t>
            </a:r>
            <a:r>
              <a:rPr lang="zh-CN" altLang="en-US" sz="2400" dirty="0" smtClean="0">
                <a:ea typeface="宋体" charset="-122"/>
              </a:rPr>
              <a:t>开头。</a:t>
            </a:r>
            <a:endParaRPr lang="en-US" altLang="zh-CN" sz="2400" dirty="0" smtClean="0">
              <a:ea typeface="宋体" charset="-122"/>
            </a:endParaRPr>
          </a:p>
          <a:p>
            <a:pPr lvl="2" eaLnBrk="1" hangingPunct="1"/>
            <a:r>
              <a:rPr lang="zh-CN" altLang="en-US" dirty="0" smtClean="0">
                <a:ea typeface="宋体" charset="-122"/>
              </a:rPr>
              <a:t>全局变量不是由用户的程序定义的，它们是在服务器级定义的。</a:t>
            </a:r>
          </a:p>
          <a:p>
            <a:pPr lvl="2" eaLnBrk="1" hangingPunct="1"/>
            <a:r>
              <a:rPr lang="zh-CN" altLang="en-US" dirty="0" smtClean="0">
                <a:ea typeface="宋体" charset="-122"/>
              </a:rPr>
              <a:t>用户只能使用预先定义的全局变量。</a:t>
            </a:r>
          </a:p>
          <a:p>
            <a:pPr eaLnBrk="1" hangingPunct="1"/>
            <a:r>
              <a:rPr lang="zh-CN" altLang="en-US" sz="2800" dirty="0" smtClean="0"/>
              <a:t>例</a:t>
            </a:r>
            <a:r>
              <a:rPr lang="en-US" altLang="zh-CN" sz="2800" dirty="0" smtClean="0"/>
              <a:t>1-3  </a:t>
            </a:r>
            <a:r>
              <a:rPr lang="zh-CN" altLang="en-US" sz="2800" dirty="0" smtClean="0"/>
              <a:t>用全局变量查看</a:t>
            </a:r>
            <a:r>
              <a:rPr lang="en-US" altLang="zh-CN" sz="2800" dirty="0" smtClean="0"/>
              <a:t>SQL Server</a:t>
            </a:r>
            <a:r>
              <a:rPr lang="zh-CN" altLang="en-US" sz="2800" dirty="0" smtClean="0"/>
              <a:t>的版本、当前所使用的</a:t>
            </a:r>
            <a:r>
              <a:rPr lang="en-US" altLang="zh-CN" sz="2800" dirty="0" smtClean="0"/>
              <a:t>SQL Server</a:t>
            </a:r>
            <a:r>
              <a:rPr lang="zh-CN" altLang="en-US" sz="2800" dirty="0" smtClean="0"/>
              <a:t>服务器的名称以及所使用的服务名称等信息。</a:t>
            </a:r>
            <a:endParaRPr lang="zh-CN" altLang="en-US" dirty="0" smtClean="0"/>
          </a:p>
          <a:p>
            <a:pPr lvl="2" eaLnBrk="1" hangingPunct="1">
              <a:buFont typeface="Wingdings" pitchFamily="2" charset="2"/>
              <a:buNone/>
            </a:pPr>
            <a:r>
              <a:rPr lang="en-US" altLang="zh-CN" dirty="0" smtClean="0">
                <a:ea typeface="宋体" charset="-122"/>
              </a:rPr>
              <a:t>print '</a:t>
            </a:r>
            <a:r>
              <a:rPr lang="zh-CN" altLang="en-US" dirty="0" smtClean="0">
                <a:ea typeface="宋体" charset="-122"/>
              </a:rPr>
              <a:t>目前所用</a:t>
            </a:r>
            <a:r>
              <a:rPr lang="en-US" altLang="zh-CN" dirty="0" smtClean="0">
                <a:ea typeface="宋体" charset="-122"/>
              </a:rPr>
              <a:t>SQL Server</a:t>
            </a:r>
            <a:r>
              <a:rPr lang="zh-CN" altLang="en-US" dirty="0" smtClean="0">
                <a:ea typeface="宋体" charset="-122"/>
              </a:rPr>
              <a:t>的版本信息如下</a:t>
            </a:r>
            <a:r>
              <a:rPr lang="en-US" altLang="zh-CN" dirty="0" smtClean="0">
                <a:ea typeface="宋体" charset="-122"/>
              </a:rPr>
              <a:t>:'</a:t>
            </a:r>
          </a:p>
          <a:p>
            <a:pPr lvl="2" eaLnBrk="1" hangingPunct="1">
              <a:buFont typeface="Wingdings" pitchFamily="2" charset="2"/>
              <a:buNone/>
            </a:pPr>
            <a:r>
              <a:rPr lang="en-US" altLang="zh-CN" dirty="0" smtClean="0">
                <a:ea typeface="宋体" charset="-122"/>
              </a:rPr>
              <a:t>print @@VERSION</a:t>
            </a:r>
          </a:p>
          <a:p>
            <a:pPr lvl="2" eaLnBrk="1" hangingPunct="1">
              <a:buFont typeface="Wingdings" pitchFamily="2" charset="2"/>
              <a:buNone/>
            </a:pPr>
            <a:r>
              <a:rPr lang="en-US" altLang="zh-CN" dirty="0" smtClean="0">
                <a:ea typeface="宋体" charset="-122"/>
              </a:rPr>
              <a:t>print '</a:t>
            </a:r>
            <a:r>
              <a:rPr lang="zh-CN" altLang="en-US" dirty="0" smtClean="0">
                <a:ea typeface="宋体" charset="-122"/>
              </a:rPr>
              <a:t>目前</a:t>
            </a:r>
            <a:r>
              <a:rPr lang="en-US" altLang="zh-CN" dirty="0" smtClean="0">
                <a:ea typeface="宋体" charset="-122"/>
              </a:rPr>
              <a:t>SQL Server</a:t>
            </a:r>
            <a:r>
              <a:rPr lang="zh-CN" altLang="en-US" dirty="0" smtClean="0">
                <a:ea typeface="宋体" charset="-122"/>
              </a:rPr>
              <a:t>服务器名称为：</a:t>
            </a:r>
            <a:r>
              <a:rPr lang="en-US" altLang="zh-CN" dirty="0" smtClean="0">
                <a:ea typeface="宋体" charset="-122"/>
              </a:rPr>
              <a:t>'+@@SERVERNAME</a:t>
            </a:r>
          </a:p>
          <a:p>
            <a:pPr lvl="2" eaLnBrk="1" hangingPunct="1">
              <a:buFont typeface="Wingdings" pitchFamily="2" charset="2"/>
              <a:buNone/>
            </a:pPr>
            <a:r>
              <a:rPr lang="en-US" altLang="zh-CN" dirty="0" smtClean="0">
                <a:ea typeface="宋体" charset="-122"/>
              </a:rPr>
              <a:t>print ‘</a:t>
            </a:r>
            <a:r>
              <a:rPr lang="zh-CN" altLang="en-US" dirty="0" smtClean="0">
                <a:ea typeface="宋体" charset="-122"/>
              </a:rPr>
              <a:t>目前所用服务名称为：</a:t>
            </a:r>
            <a:r>
              <a:rPr lang="en-US" altLang="zh-CN" dirty="0" smtClean="0">
                <a:ea typeface="宋体" charset="-122"/>
              </a:rPr>
              <a:t>'+@@SERVICENAME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内容占位符 2"/>
          <p:cNvSpPr>
            <a:spLocks noGrp="1"/>
          </p:cNvSpPr>
          <p:nvPr>
            <p:ph idx="1"/>
          </p:nvPr>
        </p:nvSpPr>
        <p:spPr>
          <a:xfrm>
            <a:off x="457200" y="946150"/>
            <a:ext cx="8229600" cy="5180013"/>
          </a:xfrm>
        </p:spPr>
        <p:txBody>
          <a:bodyPr/>
          <a:lstStyle/>
          <a:p>
            <a:pPr eaLnBrk="1" hangingPunct="1"/>
            <a:r>
              <a:rPr lang="zh-CN" altLang="en-US" sz="2800" smtClean="0"/>
              <a:t>运算符</a:t>
            </a:r>
            <a:endParaRPr lang="en-US" altLang="zh-CN" sz="2800" smtClean="0"/>
          </a:p>
          <a:p>
            <a:pPr lvl="1" eaLnBrk="1" hangingPunct="1"/>
            <a:r>
              <a:rPr lang="en-US" altLang="zh-CN" sz="2400" smtClean="0">
                <a:ea typeface="宋体" charset="-122"/>
              </a:rPr>
              <a:t>SQL Server 2005</a:t>
            </a:r>
            <a:r>
              <a:rPr lang="zh-CN" altLang="en-US" sz="2400" smtClean="0">
                <a:ea typeface="宋体" charset="-122"/>
              </a:rPr>
              <a:t>的运算符和其他高级语言类似，用于指定要在一个或多个表达式中执行的操作，将变量、常量和函数连接起来。</a:t>
            </a:r>
          </a:p>
        </p:txBody>
      </p:sp>
      <p:graphicFrame>
        <p:nvGraphicFramePr>
          <p:cNvPr id="4" name="表格 3"/>
          <p:cNvGraphicFramePr>
            <a:graphicFrameLocks noGrp="1"/>
          </p:cNvGraphicFramePr>
          <p:nvPr>
            <p:extLst>
              <p:ext uri="{D42A27DB-BD31-4B8C-83A1-F6EECF244321}">
                <p14:modId xmlns:p14="http://schemas.microsoft.com/office/powerpoint/2010/main" val="4135388625"/>
              </p:ext>
            </p:extLst>
          </p:nvPr>
        </p:nvGraphicFramePr>
        <p:xfrm>
          <a:off x="982663" y="2832100"/>
          <a:ext cx="7834312" cy="2894651"/>
        </p:xfrm>
        <a:graphic>
          <a:graphicData uri="http://schemas.openxmlformats.org/drawingml/2006/table">
            <a:tbl>
              <a:tblPr/>
              <a:tblGrid>
                <a:gridCol w="971550"/>
                <a:gridCol w="1754187"/>
                <a:gridCol w="5108575"/>
              </a:tblGrid>
              <a:tr h="180975">
                <a:tc>
                  <a:txBody>
                    <a:bodyPr/>
                    <a:lstStyle/>
                    <a:p>
                      <a:pPr marL="0" marR="0" lvl="0" indent="287338"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
                      </a:r>
                      <a:br>
                        <a:rPr kumimoji="0" lang="en-US" altLang="zh-CN" sz="12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br>
                      <a:r>
                        <a:rPr kumimoji="0" lang="zh-CN" sz="1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优先级</a:t>
                      </a:r>
                      <a:endParaRPr kumimoji="0" lang="zh-CN" sz="12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87338" algn="ctr" defTabSz="914400" rtl="0" eaLnBrk="1" fontAlgn="base" latinLnBrk="0" hangingPunct="1">
                        <a:lnSpc>
                          <a:spcPct val="150000"/>
                        </a:lnSpc>
                        <a:spcBef>
                          <a:spcPct val="0"/>
                        </a:spcBef>
                        <a:spcAft>
                          <a:spcPct val="0"/>
                        </a:spcAft>
                        <a:buClrTx/>
                        <a:buSzTx/>
                        <a:buFontTx/>
                        <a:buNone/>
                        <a:tabLst/>
                      </a:pPr>
                      <a:r>
                        <a:rPr kumimoji="0" lang="zh-CN" sz="1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运算符类别</a:t>
                      </a:r>
                      <a:endParaRPr kumimoji="0" lang="zh-CN" sz="12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87338" algn="ctr" defTabSz="914400" rtl="0" eaLnBrk="1" fontAlgn="base" latinLnBrk="0" hangingPunct="1">
                        <a:lnSpc>
                          <a:spcPct val="150000"/>
                        </a:lnSpc>
                        <a:spcBef>
                          <a:spcPct val="0"/>
                        </a:spcBef>
                        <a:spcAft>
                          <a:spcPct val="0"/>
                        </a:spcAft>
                        <a:buClrTx/>
                        <a:buSzTx/>
                        <a:buFontTx/>
                        <a:buNone/>
                        <a:tabLst/>
                      </a:pPr>
                      <a:r>
                        <a:rPr kumimoji="0" lang="zh-CN" sz="1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所包含运算符</a:t>
                      </a:r>
                      <a:endParaRPr kumimoji="0" lang="zh-CN" sz="12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287338" algn="ctr" defTabSz="914400" rtl="0" eaLnBrk="1" fontAlgn="base" latinLnBrk="0" hangingPunct="1">
                        <a:lnSpc>
                          <a:spcPct val="15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宋体" charset="-122"/>
                          <a:ea typeface="宋体" charset="-122"/>
                          <a:cs typeface="Times New Roman" pitchFamily="18" charset="0"/>
                        </a:rPr>
                        <a:t>1</a:t>
                      </a:r>
                      <a:endParaRPr kumimoji="0" lang="zh-CN" altLang="zh-CN" sz="12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87338" algn="just" defTabSz="914400" rtl="0" eaLnBrk="1" fontAlgn="base" latinLnBrk="0" hangingPunct="1">
                        <a:lnSpc>
                          <a:spcPct val="150000"/>
                        </a:lnSpc>
                        <a:spcBef>
                          <a:spcPct val="0"/>
                        </a:spcBef>
                        <a:spcAft>
                          <a:spcPct val="0"/>
                        </a:spcAft>
                        <a:buClrTx/>
                        <a:buSzTx/>
                        <a:buFontTx/>
                        <a:buNone/>
                        <a:tabLst/>
                      </a:pPr>
                      <a:r>
                        <a:rPr kumimoji="0" lang="zh-CN" sz="1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一元运算符</a:t>
                      </a:r>
                      <a:endParaRPr kumimoji="0" lang="zh-CN" sz="12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87338" algn="l" defTabSz="914400" rtl="0" eaLnBrk="1" fontAlgn="base" latinLnBrk="0" hangingPunct="1">
                        <a:lnSpc>
                          <a:spcPct val="15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a:t>
                      </a:r>
                      <a:r>
                        <a:rPr kumimoji="0" lang="zh-CN" sz="10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（正）、</a:t>
                      </a:r>
                      <a:r>
                        <a:rPr kumimoji="0" lang="en-US" altLang="zh-CN" sz="10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a:t>
                      </a:r>
                      <a:r>
                        <a:rPr kumimoji="0" lang="zh-CN" sz="10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（负）、</a:t>
                      </a:r>
                      <a:r>
                        <a:rPr kumimoji="0" lang="en-US" altLang="zh-CN" sz="1000" b="1" i="0" u="none" strike="noStrike" cap="none" normalizeH="0" baseline="0" dirty="0" smtClean="0">
                          <a:ln>
                            <a:noFill/>
                          </a:ln>
                          <a:solidFill>
                            <a:srgbClr val="FF0000"/>
                          </a:solidFill>
                          <a:effectLst/>
                          <a:latin typeface="Times New Roman" pitchFamily="18" charset="0"/>
                          <a:ea typeface="宋体" charset="-122"/>
                          <a:cs typeface="Times New Roman" pitchFamily="18" charset="0"/>
                        </a:rPr>
                        <a:t>~</a:t>
                      </a:r>
                      <a:r>
                        <a:rPr kumimoji="0" lang="zh-CN" sz="1000" b="1" i="0" u="none" strike="noStrike" cap="none" normalizeH="0" baseline="0" dirty="0" smtClean="0">
                          <a:ln>
                            <a:noFill/>
                          </a:ln>
                          <a:solidFill>
                            <a:srgbClr val="FF0000"/>
                          </a:solidFill>
                          <a:effectLst/>
                          <a:latin typeface="Times New Roman" pitchFamily="18" charset="0"/>
                          <a:ea typeface="宋体" charset="-122"/>
                          <a:cs typeface="Times New Roman" pitchFamily="18" charset="0"/>
                        </a:rPr>
                        <a:t>（取反）</a:t>
                      </a:r>
                      <a:endParaRPr kumimoji="0" lang="zh-CN" sz="1200" b="1" i="0" u="none" strike="noStrike" cap="none" normalizeH="0" baseline="0" dirty="0" smtClean="0">
                        <a:ln>
                          <a:noFill/>
                        </a:ln>
                        <a:solidFill>
                          <a:srgbClr val="FF0000"/>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287338" algn="ctr" defTabSz="914400" rtl="0" eaLnBrk="1" fontAlgn="base" latinLnBrk="0" hangingPunct="1">
                        <a:lnSpc>
                          <a:spcPct val="15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宋体" charset="-122"/>
                          <a:ea typeface="宋体" charset="-122"/>
                          <a:cs typeface="Times New Roman" pitchFamily="18" charset="0"/>
                        </a:rPr>
                        <a:t>2</a:t>
                      </a:r>
                      <a:endParaRPr kumimoji="0" lang="zh-CN" altLang="zh-CN" sz="12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87338" algn="just" defTabSz="914400" rtl="0" eaLnBrk="1" fontAlgn="base" latinLnBrk="0" hangingPunct="1">
                        <a:lnSpc>
                          <a:spcPct val="150000"/>
                        </a:lnSpc>
                        <a:spcBef>
                          <a:spcPct val="0"/>
                        </a:spcBef>
                        <a:spcAft>
                          <a:spcPct val="0"/>
                        </a:spcAft>
                        <a:buClrTx/>
                        <a:buSzTx/>
                        <a:buFontTx/>
                        <a:buNone/>
                        <a:tabLst/>
                      </a:pPr>
                      <a:r>
                        <a:rPr kumimoji="0" lang="zh-CN" sz="1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算术运算符</a:t>
                      </a:r>
                      <a:endParaRPr kumimoji="0" lang="zh-CN" sz="12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87338" algn="l" defTabSz="914400" rtl="0" eaLnBrk="1" fontAlgn="base" latinLnBrk="0" hangingPunct="1">
                        <a:lnSpc>
                          <a:spcPct val="15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a:t>
                      </a:r>
                      <a:r>
                        <a:rPr kumimoji="0" lang="zh-CN" sz="10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（乖）、</a:t>
                      </a:r>
                      <a:r>
                        <a:rPr kumimoji="0" lang="en-US" altLang="zh-CN" sz="1000" b="1" i="0" u="none" strike="noStrike" cap="none" normalizeH="0" baseline="0" dirty="0" smtClean="0">
                          <a:ln>
                            <a:noFill/>
                          </a:ln>
                          <a:solidFill>
                            <a:srgbClr val="FF0000"/>
                          </a:solidFill>
                          <a:effectLst/>
                          <a:latin typeface="Times New Roman" pitchFamily="18" charset="0"/>
                          <a:ea typeface="宋体" charset="-122"/>
                          <a:cs typeface="Times New Roman" pitchFamily="18" charset="0"/>
                        </a:rPr>
                        <a:t>/</a:t>
                      </a:r>
                      <a:r>
                        <a:rPr kumimoji="0" lang="zh-CN" sz="1000" b="1" i="0" u="none" strike="noStrike" cap="none" normalizeH="0" baseline="0" dirty="0" smtClean="0">
                          <a:ln>
                            <a:noFill/>
                          </a:ln>
                          <a:solidFill>
                            <a:srgbClr val="FF0000"/>
                          </a:solidFill>
                          <a:effectLst/>
                          <a:latin typeface="Times New Roman" pitchFamily="18" charset="0"/>
                          <a:ea typeface="宋体" charset="-122"/>
                          <a:cs typeface="Times New Roman" pitchFamily="18" charset="0"/>
                        </a:rPr>
                        <a:t>（除）、</a:t>
                      </a:r>
                      <a:r>
                        <a:rPr kumimoji="0" lang="en-US" altLang="zh-CN" sz="1000" b="1" i="0" u="none" strike="noStrike" cap="none" normalizeH="0" baseline="0" dirty="0" smtClean="0">
                          <a:ln>
                            <a:noFill/>
                          </a:ln>
                          <a:solidFill>
                            <a:srgbClr val="FF0000"/>
                          </a:solidFill>
                          <a:effectLst/>
                          <a:latin typeface="Times New Roman" pitchFamily="18" charset="0"/>
                          <a:ea typeface="宋体" charset="-122"/>
                          <a:cs typeface="Times New Roman" pitchFamily="18" charset="0"/>
                        </a:rPr>
                        <a:t>%</a:t>
                      </a:r>
                      <a:r>
                        <a:rPr kumimoji="0" lang="zh-CN" sz="1000" b="1" i="0" u="none" strike="noStrike" cap="none" normalizeH="0" baseline="0" dirty="0" smtClean="0">
                          <a:ln>
                            <a:noFill/>
                          </a:ln>
                          <a:solidFill>
                            <a:srgbClr val="FF0000"/>
                          </a:solidFill>
                          <a:effectLst/>
                          <a:latin typeface="Times New Roman" pitchFamily="18" charset="0"/>
                          <a:ea typeface="宋体" charset="-122"/>
                          <a:cs typeface="Times New Roman" pitchFamily="18" charset="0"/>
                        </a:rPr>
                        <a:t>（取模）</a:t>
                      </a:r>
                      <a:endParaRPr kumimoji="0" lang="zh-CN" sz="1200" b="1" i="0" u="none" strike="noStrike" cap="none" normalizeH="0" baseline="0" dirty="0" smtClean="0">
                        <a:ln>
                          <a:noFill/>
                        </a:ln>
                        <a:solidFill>
                          <a:srgbClr val="FF0000"/>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287338" algn="ctr" defTabSz="914400" rtl="0" eaLnBrk="1" fontAlgn="base" latinLnBrk="0" hangingPunct="1">
                        <a:lnSpc>
                          <a:spcPct val="15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宋体" charset="-122"/>
                          <a:ea typeface="宋体" charset="-122"/>
                          <a:cs typeface="Times New Roman" pitchFamily="18" charset="0"/>
                        </a:rPr>
                        <a:t>3</a:t>
                      </a:r>
                      <a:endParaRPr kumimoji="0" lang="zh-CN" altLang="zh-CN" sz="12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87338" algn="just" defTabSz="914400" rtl="0" eaLnBrk="1" fontAlgn="base" latinLnBrk="0" hangingPunct="1">
                        <a:lnSpc>
                          <a:spcPct val="150000"/>
                        </a:lnSpc>
                        <a:spcBef>
                          <a:spcPct val="0"/>
                        </a:spcBef>
                        <a:spcAft>
                          <a:spcPct val="0"/>
                        </a:spcAft>
                        <a:buClrTx/>
                        <a:buSzTx/>
                        <a:buFontTx/>
                        <a:buNone/>
                        <a:tabLst/>
                      </a:pPr>
                      <a:r>
                        <a:rPr kumimoji="0" lang="zh-CN" sz="1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算术字符串运算符</a:t>
                      </a:r>
                      <a:endParaRPr kumimoji="0" lang="zh-CN" sz="12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87338" algn="l" defTabSz="914400" rtl="0" eaLnBrk="1" fontAlgn="base" latinLnBrk="0" hangingPunct="1">
                        <a:lnSpc>
                          <a:spcPct val="15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0" lang="zh-CN" sz="1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（加）、</a:t>
                      </a:r>
                      <a:r>
                        <a:rPr kumimoji="0" lang="en-US" altLang="zh-CN" sz="1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0" lang="zh-CN" sz="1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（减）、</a:t>
                      </a:r>
                      <a:r>
                        <a:rPr kumimoji="0" lang="en-US" altLang="zh-CN" sz="1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0" lang="zh-CN" sz="1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（连接）</a:t>
                      </a:r>
                      <a:endParaRPr kumimoji="0" lang="zh-CN" sz="12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0025">
                <a:tc>
                  <a:txBody>
                    <a:bodyPr/>
                    <a:lstStyle/>
                    <a:p>
                      <a:pPr marL="0" marR="0" lvl="0" indent="287338" algn="ctr" defTabSz="914400" rtl="0" eaLnBrk="1" fontAlgn="base" latinLnBrk="0" hangingPunct="1">
                        <a:lnSpc>
                          <a:spcPct val="15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宋体" charset="-122"/>
                          <a:ea typeface="宋体" charset="-122"/>
                          <a:cs typeface="Times New Roman" pitchFamily="18" charset="0"/>
                        </a:rPr>
                        <a:t>4</a:t>
                      </a:r>
                      <a:endParaRPr kumimoji="0" lang="zh-CN" altLang="zh-CN" sz="12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87338" algn="just" defTabSz="914400" rtl="0" eaLnBrk="1" fontAlgn="base" latinLnBrk="0" hangingPunct="1">
                        <a:lnSpc>
                          <a:spcPct val="150000"/>
                        </a:lnSpc>
                        <a:spcBef>
                          <a:spcPct val="0"/>
                        </a:spcBef>
                        <a:spcAft>
                          <a:spcPct val="0"/>
                        </a:spcAft>
                        <a:buClrTx/>
                        <a:buSzTx/>
                        <a:buFontTx/>
                        <a:buNone/>
                        <a:tabLst/>
                      </a:pPr>
                      <a:r>
                        <a:rPr kumimoji="0" lang="zh-CN" sz="1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比较运算符</a:t>
                      </a:r>
                      <a:endParaRPr kumimoji="0" lang="zh-CN" sz="12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87338" algn="l" defTabSz="914400" rtl="0" eaLnBrk="1" fontAlgn="base" latinLnBrk="0" hangingPunct="1">
                        <a:lnSpc>
                          <a:spcPct val="15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a:t>
                      </a:r>
                      <a:r>
                        <a:rPr kumimoji="0" lang="zh-CN" sz="10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（等于）、</a:t>
                      </a:r>
                      <a:r>
                        <a:rPr kumimoji="0" lang="en-US" altLang="zh-CN" sz="10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&gt;</a:t>
                      </a:r>
                      <a:r>
                        <a:rPr kumimoji="0" lang="zh-CN" sz="10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（大于）、</a:t>
                      </a:r>
                      <a:r>
                        <a:rPr kumimoji="0" lang="en-US" altLang="zh-CN" sz="10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&gt;=</a:t>
                      </a:r>
                      <a:r>
                        <a:rPr kumimoji="0" lang="zh-CN" sz="10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（大于等于）、</a:t>
                      </a:r>
                      <a:r>
                        <a:rPr kumimoji="0" lang="en-US" altLang="zh-CN" sz="10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&lt;</a:t>
                      </a:r>
                      <a:r>
                        <a:rPr kumimoji="0" lang="zh-CN" sz="10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（小于）、</a:t>
                      </a:r>
                      <a:r>
                        <a:rPr kumimoji="0" lang="en-US" altLang="zh-CN" sz="10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&lt;=</a:t>
                      </a:r>
                      <a:r>
                        <a:rPr kumimoji="0" lang="zh-CN" sz="10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（小于等于）、</a:t>
                      </a:r>
                      <a:r>
                        <a:rPr kumimoji="0" lang="en-US" altLang="zh-CN" sz="10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&lt;&gt;</a:t>
                      </a:r>
                      <a:r>
                        <a:rPr kumimoji="0" lang="zh-CN" sz="10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 或</a:t>
                      </a:r>
                      <a:r>
                        <a:rPr kumimoji="0" lang="en-US" altLang="zh-CN" sz="10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a:t>
                      </a:r>
                      <a:r>
                        <a:rPr kumimoji="0" lang="zh-CN" sz="10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不等于）、</a:t>
                      </a:r>
                      <a:r>
                        <a:rPr kumimoji="0" lang="en-US" altLang="zh-CN" sz="10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!&lt;</a:t>
                      </a:r>
                      <a:r>
                        <a:rPr kumimoji="0" lang="zh-CN" sz="10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（不小于）、</a:t>
                      </a:r>
                      <a:r>
                        <a:rPr kumimoji="0" lang="en-US" altLang="zh-CN" sz="10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!&gt;</a:t>
                      </a:r>
                      <a:r>
                        <a:rPr kumimoji="0" lang="zh-CN" sz="10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（不大于）</a:t>
                      </a:r>
                      <a:endParaRPr kumimoji="0" lang="zh-CN" sz="12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0025">
                <a:tc>
                  <a:txBody>
                    <a:bodyPr/>
                    <a:lstStyle/>
                    <a:p>
                      <a:pPr marL="0" marR="0" lvl="0" indent="287338" algn="ctr" defTabSz="914400" rtl="0" eaLnBrk="1" fontAlgn="base" latinLnBrk="0" hangingPunct="1">
                        <a:lnSpc>
                          <a:spcPct val="15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宋体" charset="-122"/>
                          <a:ea typeface="宋体" charset="-122"/>
                          <a:cs typeface="Times New Roman" pitchFamily="18" charset="0"/>
                        </a:rPr>
                        <a:t>5</a:t>
                      </a:r>
                      <a:endParaRPr kumimoji="0" lang="zh-CN" altLang="zh-CN" sz="12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87338" algn="just" defTabSz="914400" rtl="0" eaLnBrk="1" fontAlgn="base" latinLnBrk="0" hangingPunct="1">
                        <a:lnSpc>
                          <a:spcPct val="150000"/>
                        </a:lnSpc>
                        <a:spcBef>
                          <a:spcPct val="0"/>
                        </a:spcBef>
                        <a:spcAft>
                          <a:spcPct val="0"/>
                        </a:spcAft>
                        <a:buClrTx/>
                        <a:buSzTx/>
                        <a:buFontTx/>
                        <a:buNone/>
                        <a:tabLst/>
                      </a:pPr>
                      <a:r>
                        <a:rPr kumimoji="0" lang="zh-CN" sz="1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按位运算符</a:t>
                      </a:r>
                      <a:endParaRPr kumimoji="0" lang="zh-CN" sz="12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87338" algn="l" defTabSz="914400" rtl="0" eaLnBrk="1" fontAlgn="base" latinLnBrk="0" hangingPunct="1">
                        <a:lnSpc>
                          <a:spcPct val="15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&amp;</a:t>
                      </a:r>
                      <a:r>
                        <a:rPr kumimoji="0" lang="zh-CN" sz="1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（位与）、</a:t>
                      </a:r>
                      <a:r>
                        <a:rPr kumimoji="0" lang="en-US" altLang="zh-CN" sz="1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0" lang="zh-CN" sz="1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（位或）、</a:t>
                      </a:r>
                      <a:r>
                        <a:rPr kumimoji="0" lang="en-US" altLang="zh-CN" sz="1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0" lang="zh-CN" sz="1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（位异或）</a:t>
                      </a:r>
                      <a:endParaRPr kumimoji="0" lang="zh-CN" sz="12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6213">
                <a:tc>
                  <a:txBody>
                    <a:bodyPr/>
                    <a:lstStyle/>
                    <a:p>
                      <a:pPr marL="0" marR="0" lvl="0" indent="287338" algn="ctr" defTabSz="914400" rtl="0" eaLnBrk="1" fontAlgn="base" latinLnBrk="0" hangingPunct="1">
                        <a:lnSpc>
                          <a:spcPct val="15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宋体" charset="-122"/>
                          <a:ea typeface="宋体" charset="-122"/>
                          <a:cs typeface="Times New Roman" pitchFamily="18" charset="0"/>
                        </a:rPr>
                        <a:t>6</a:t>
                      </a:r>
                      <a:endParaRPr kumimoji="0" lang="zh-CN" altLang="zh-CN" sz="12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87338" algn="just" defTabSz="914400" rtl="0" eaLnBrk="1" fontAlgn="base" latinLnBrk="0" hangingPunct="1">
                        <a:lnSpc>
                          <a:spcPct val="150000"/>
                        </a:lnSpc>
                        <a:spcBef>
                          <a:spcPct val="0"/>
                        </a:spcBef>
                        <a:spcAft>
                          <a:spcPct val="0"/>
                        </a:spcAft>
                        <a:buClrTx/>
                        <a:buSzTx/>
                        <a:buFontTx/>
                        <a:buNone/>
                        <a:tabLst/>
                      </a:pPr>
                      <a:r>
                        <a:rPr kumimoji="0" lang="zh-CN" sz="1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逻辑运算符</a:t>
                      </a:r>
                      <a:endParaRPr kumimoji="0" lang="zh-CN" sz="12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87338" algn="l" defTabSz="914400" rtl="0" eaLnBrk="1" fontAlgn="base" latinLnBrk="0" hangingPunct="1">
                        <a:lnSpc>
                          <a:spcPct val="15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not</a:t>
                      </a:r>
                      <a:r>
                        <a:rPr kumimoji="0" lang="zh-CN" sz="1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（非）</a:t>
                      </a:r>
                      <a:endParaRPr kumimoji="0" lang="zh-CN" sz="12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95263">
                <a:tc>
                  <a:txBody>
                    <a:bodyPr/>
                    <a:lstStyle/>
                    <a:p>
                      <a:pPr marL="0" marR="0" lvl="0" indent="287338" algn="ctr" defTabSz="914400" rtl="0" eaLnBrk="1" fontAlgn="base" latinLnBrk="0" hangingPunct="1">
                        <a:lnSpc>
                          <a:spcPct val="15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宋体" charset="-122"/>
                          <a:ea typeface="宋体" charset="-122"/>
                          <a:cs typeface="Times New Roman" pitchFamily="18" charset="0"/>
                        </a:rPr>
                        <a:t>7</a:t>
                      </a:r>
                      <a:endParaRPr kumimoji="0" lang="zh-CN" altLang="zh-CN" sz="12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87338" algn="just" defTabSz="914400" rtl="0" eaLnBrk="1" fontAlgn="base" latinLnBrk="0" hangingPunct="1">
                        <a:lnSpc>
                          <a:spcPct val="150000"/>
                        </a:lnSpc>
                        <a:spcBef>
                          <a:spcPct val="0"/>
                        </a:spcBef>
                        <a:spcAft>
                          <a:spcPct val="0"/>
                        </a:spcAft>
                        <a:buClrTx/>
                        <a:buSzTx/>
                        <a:buFontTx/>
                        <a:buNone/>
                        <a:tabLst/>
                      </a:pPr>
                      <a:r>
                        <a:rPr kumimoji="0" lang="zh-CN" sz="1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逻辑运算符</a:t>
                      </a:r>
                      <a:endParaRPr kumimoji="0" lang="zh-CN" sz="12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87338" algn="l" defTabSz="914400" rtl="0" eaLnBrk="1" fontAlgn="base" latinLnBrk="0" hangingPunct="1">
                        <a:lnSpc>
                          <a:spcPct val="15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and</a:t>
                      </a:r>
                      <a:r>
                        <a:rPr kumimoji="0" lang="zh-CN" sz="1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（与）</a:t>
                      </a:r>
                      <a:endParaRPr kumimoji="0" lang="zh-CN" sz="12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93725">
                <a:tc>
                  <a:txBody>
                    <a:bodyPr/>
                    <a:lstStyle/>
                    <a:p>
                      <a:pPr marL="0" marR="0" lvl="0" indent="287338" algn="ctr" defTabSz="914400" rtl="0" eaLnBrk="1" fontAlgn="base" latinLnBrk="0" hangingPunct="1">
                        <a:lnSpc>
                          <a:spcPct val="15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宋体" charset="-122"/>
                          <a:ea typeface="宋体" charset="-122"/>
                          <a:cs typeface="Times New Roman" pitchFamily="18" charset="0"/>
                        </a:rPr>
                        <a:t>8</a:t>
                      </a:r>
                      <a:endParaRPr kumimoji="0" lang="zh-CN" altLang="zh-CN" sz="12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87338" algn="just" defTabSz="914400" rtl="0" eaLnBrk="1" fontAlgn="base" latinLnBrk="0" hangingPunct="1">
                        <a:lnSpc>
                          <a:spcPct val="150000"/>
                        </a:lnSpc>
                        <a:spcBef>
                          <a:spcPct val="0"/>
                        </a:spcBef>
                        <a:spcAft>
                          <a:spcPct val="0"/>
                        </a:spcAft>
                        <a:buClrTx/>
                        <a:buSzTx/>
                        <a:buFontTx/>
                        <a:buNone/>
                        <a:tabLst/>
                      </a:pPr>
                      <a:r>
                        <a:rPr kumimoji="0" lang="zh-CN" sz="1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逻辑运算符</a:t>
                      </a:r>
                      <a:endParaRPr kumimoji="0" lang="zh-CN" sz="12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87338" algn="l" defTabSz="914400" rtl="0" eaLnBrk="1" fontAlgn="base" latinLnBrk="0" hangingPunct="1">
                        <a:lnSpc>
                          <a:spcPct val="15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all</a:t>
                      </a:r>
                      <a:r>
                        <a:rPr kumimoji="0" lang="zh-CN" sz="1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（所有）、</a:t>
                      </a:r>
                      <a:r>
                        <a:rPr kumimoji="0" lang="en-US" altLang="zh-CN" sz="1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any</a:t>
                      </a:r>
                      <a:r>
                        <a:rPr kumimoji="0" lang="zh-CN" sz="1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（任意一个）、</a:t>
                      </a:r>
                      <a:r>
                        <a:rPr kumimoji="0" lang="en-US" altLang="zh-CN" sz="1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between</a:t>
                      </a:r>
                      <a:r>
                        <a:rPr kumimoji="0" lang="zh-CN" sz="1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（两者之间）、</a:t>
                      </a:r>
                      <a:r>
                        <a:rPr kumimoji="0" lang="en-US" altLang="zh-CN" sz="1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exists</a:t>
                      </a:r>
                      <a:r>
                        <a:rPr kumimoji="0" lang="zh-CN" sz="1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（存在）、</a:t>
                      </a:r>
                      <a:r>
                        <a:rPr kumimoji="0" lang="en-US" altLang="zh-CN" sz="1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in</a:t>
                      </a:r>
                      <a:r>
                        <a:rPr kumimoji="0" lang="zh-CN" sz="1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（在范围内）、</a:t>
                      </a:r>
                      <a:r>
                        <a:rPr kumimoji="0" lang="en-US" altLang="zh-CN" sz="1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like</a:t>
                      </a:r>
                      <a:r>
                        <a:rPr kumimoji="0" lang="zh-CN" sz="1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（匹配）、</a:t>
                      </a:r>
                      <a:r>
                        <a:rPr kumimoji="0" lang="en-US" altLang="zh-CN" sz="1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or</a:t>
                      </a:r>
                      <a:r>
                        <a:rPr kumimoji="0" lang="zh-CN" sz="1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（或）、</a:t>
                      </a:r>
                      <a:r>
                        <a:rPr kumimoji="0" lang="en-US" altLang="zh-CN" sz="1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some</a:t>
                      </a:r>
                      <a:r>
                        <a:rPr kumimoji="0" lang="zh-CN" sz="1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（任意一个）</a:t>
                      </a:r>
                      <a:endParaRPr kumimoji="0" lang="zh-CN" sz="12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0025">
                <a:tc>
                  <a:txBody>
                    <a:bodyPr/>
                    <a:lstStyle/>
                    <a:p>
                      <a:pPr marL="0" marR="0" lvl="0" indent="287338" algn="ctr" defTabSz="914400" rtl="0" eaLnBrk="1" fontAlgn="base" latinLnBrk="0" hangingPunct="1">
                        <a:lnSpc>
                          <a:spcPct val="15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宋体" charset="-122"/>
                          <a:ea typeface="宋体" charset="-122"/>
                          <a:cs typeface="Times New Roman" pitchFamily="18" charset="0"/>
                        </a:rPr>
                        <a:t>9</a:t>
                      </a:r>
                      <a:endParaRPr kumimoji="0" lang="zh-CN" altLang="zh-CN" sz="12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87338" algn="just" defTabSz="914400" rtl="0" eaLnBrk="1" fontAlgn="base" latinLnBrk="0" hangingPunct="1">
                        <a:lnSpc>
                          <a:spcPct val="150000"/>
                        </a:lnSpc>
                        <a:spcBef>
                          <a:spcPct val="0"/>
                        </a:spcBef>
                        <a:spcAft>
                          <a:spcPct val="0"/>
                        </a:spcAft>
                        <a:buClrTx/>
                        <a:buSzTx/>
                        <a:buFontTx/>
                        <a:buNone/>
                        <a:tabLst/>
                      </a:pPr>
                      <a:r>
                        <a:rPr kumimoji="0" lang="zh-CN" sz="1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赋值运算符</a:t>
                      </a:r>
                      <a:endParaRPr kumimoji="0" lang="zh-CN" sz="12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87338" algn="just" defTabSz="914400" rtl="0" eaLnBrk="1" fontAlgn="base" latinLnBrk="0" hangingPunct="1">
                        <a:lnSpc>
                          <a:spcPct val="15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0" lang="zh-CN" sz="1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（赋值）</a:t>
                      </a:r>
                      <a:endParaRPr kumimoji="0" lang="zh-CN" sz="12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latin typeface="+mj-ea"/>
              </a:rPr>
              <a:t>流程控制语句</a:t>
            </a:r>
            <a:endParaRPr lang="zh-CN" altLang="en-US" dirty="0">
              <a:latin typeface="+mj-ea"/>
            </a:endParaRPr>
          </a:p>
        </p:txBody>
      </p:sp>
      <p:sp>
        <p:nvSpPr>
          <p:cNvPr id="32770" name="内容占位符 2"/>
          <p:cNvSpPr>
            <a:spLocks noGrp="1"/>
          </p:cNvSpPr>
          <p:nvPr>
            <p:ph idx="1"/>
          </p:nvPr>
        </p:nvSpPr>
        <p:spPr/>
        <p:txBody>
          <a:bodyPr/>
          <a:lstStyle/>
          <a:p>
            <a:pPr eaLnBrk="1" hangingPunct="1"/>
            <a:r>
              <a:rPr lang="zh-CN" altLang="en-US" smtClean="0"/>
              <a:t>一、选择结构</a:t>
            </a:r>
          </a:p>
          <a:p>
            <a:pPr eaLnBrk="1" hangingPunct="1"/>
            <a:r>
              <a:rPr lang="zh-CN" altLang="en-US" smtClean="0"/>
              <a:t>二、循环结构</a:t>
            </a:r>
          </a:p>
          <a:p>
            <a:pPr eaLnBrk="1" hangingPunct="1"/>
            <a:r>
              <a:rPr lang="zh-CN" altLang="en-US" smtClean="0"/>
              <a:t>三、等待语句</a:t>
            </a:r>
          </a:p>
          <a:p>
            <a:pPr eaLnBrk="1" hangingPunct="1"/>
            <a:r>
              <a:rPr lang="zh-CN" altLang="en-US" smtClean="0"/>
              <a:t>四、返回语句</a:t>
            </a:r>
          </a:p>
          <a:p>
            <a:pPr eaLnBrk="1" hangingPunct="1"/>
            <a:endParaRPr lang="zh-CN" alt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eaLnBrk="1" fontAlgn="auto" hangingPunct="1">
              <a:spcAft>
                <a:spcPts val="0"/>
              </a:spcAft>
              <a:defRPr/>
            </a:pPr>
            <a:r>
              <a:rPr lang="zh-CN" altLang="en-US" dirty="0" smtClean="0">
                <a:latin typeface="+mj-ea"/>
              </a:rPr>
              <a:t>一、选择结构</a:t>
            </a:r>
            <a:endParaRPr lang="zh-CN" altLang="en-US" dirty="0">
              <a:latin typeface="+mj-ea"/>
            </a:endParaRPr>
          </a:p>
        </p:txBody>
      </p:sp>
      <p:sp>
        <p:nvSpPr>
          <p:cNvPr id="33794" name="内容占位符 2"/>
          <p:cNvSpPr>
            <a:spLocks noGrp="1"/>
          </p:cNvSpPr>
          <p:nvPr>
            <p:ph idx="1"/>
          </p:nvPr>
        </p:nvSpPr>
        <p:spPr/>
        <p:txBody>
          <a:bodyPr/>
          <a:lstStyle/>
          <a:p>
            <a:pPr eaLnBrk="1" hangingPunct="1"/>
            <a:r>
              <a:rPr lang="en-US" altLang="zh-CN" sz="2800" smtClean="0"/>
              <a:t>IF   ELSE</a:t>
            </a:r>
          </a:p>
          <a:p>
            <a:pPr lvl="1" eaLnBrk="1" hangingPunct="1"/>
            <a:r>
              <a:rPr lang="en-US" altLang="zh-CN" sz="2400" smtClean="0">
                <a:ea typeface="宋体" charset="-122"/>
              </a:rPr>
              <a:t>IF…ELSE</a:t>
            </a:r>
            <a:r>
              <a:rPr lang="zh-CN" altLang="en-US" sz="2400" smtClean="0">
                <a:ea typeface="宋体" charset="-122"/>
              </a:rPr>
              <a:t>语句用来判断当某一条件成立时执行某段程序，条件不成立时执行另一段程序。其中，</a:t>
            </a:r>
            <a:r>
              <a:rPr lang="en-US" altLang="zh-CN" sz="2400" smtClean="0">
                <a:ea typeface="宋体" charset="-122"/>
              </a:rPr>
              <a:t>ELSE</a:t>
            </a:r>
            <a:r>
              <a:rPr lang="zh-CN" altLang="en-US" sz="2400" smtClean="0">
                <a:ea typeface="宋体" charset="-122"/>
              </a:rPr>
              <a:t>子句是可选的， </a:t>
            </a:r>
            <a:r>
              <a:rPr lang="en-US" altLang="zh-CN" sz="2400" smtClean="0">
                <a:ea typeface="宋体" charset="-122"/>
              </a:rPr>
              <a:t>SQL Server</a:t>
            </a:r>
            <a:r>
              <a:rPr lang="zh-CN" altLang="en-US" sz="2400" smtClean="0">
                <a:ea typeface="宋体" charset="-122"/>
              </a:rPr>
              <a:t>允许嵌套使用</a:t>
            </a:r>
            <a:r>
              <a:rPr lang="en-US" altLang="zh-CN" sz="2400" smtClean="0">
                <a:ea typeface="宋体" charset="-122"/>
              </a:rPr>
              <a:t>IF…ELSE</a:t>
            </a:r>
            <a:r>
              <a:rPr lang="zh-CN" altLang="en-US" sz="2400" smtClean="0">
                <a:ea typeface="宋体" charset="-122"/>
              </a:rPr>
              <a:t>语句，而且嵌套层数没有限制。</a:t>
            </a:r>
            <a:endParaRPr lang="en-US" altLang="zh-CN" sz="2400" smtClean="0">
              <a:ea typeface="宋体" charset="-122"/>
            </a:endParaRPr>
          </a:p>
          <a:p>
            <a:pPr lvl="1" eaLnBrk="1" hangingPunct="1"/>
            <a:r>
              <a:rPr lang="zh-CN" altLang="en-US" sz="2400" smtClean="0">
                <a:ea typeface="宋体" charset="-122"/>
              </a:rPr>
              <a:t>语法格式</a:t>
            </a:r>
            <a:endParaRPr lang="en-US" altLang="zh-CN" sz="2400" smtClean="0">
              <a:ea typeface="宋体" charset="-122"/>
            </a:endParaRPr>
          </a:p>
          <a:p>
            <a:pPr lvl="1" algn="just" eaLnBrk="1" hangingPunct="1">
              <a:buFontTx/>
              <a:buNone/>
            </a:pPr>
            <a:r>
              <a:rPr lang="zh-CN" altLang="en-US" sz="2000" b="1" smtClean="0">
                <a:solidFill>
                  <a:srgbClr val="000066"/>
                </a:solidFill>
                <a:ea typeface="宋体" charset="-122"/>
              </a:rPr>
              <a:t>   </a:t>
            </a:r>
            <a:endParaRPr lang="en-US" altLang="zh-CN" sz="2000" b="1" smtClean="0">
              <a:solidFill>
                <a:srgbClr val="000066"/>
              </a:solidFill>
              <a:ea typeface="宋体" charset="-122"/>
            </a:endParaRPr>
          </a:p>
          <a:p>
            <a:pPr lvl="1" algn="just" eaLnBrk="1" hangingPunct="1">
              <a:buFontTx/>
              <a:buNone/>
            </a:pPr>
            <a:r>
              <a:rPr lang="en-US" altLang="zh-CN" sz="2000" b="1" smtClean="0">
                <a:solidFill>
                  <a:srgbClr val="000066"/>
                </a:solidFill>
                <a:ea typeface="宋体" charset="-122"/>
              </a:rPr>
              <a:t>   </a:t>
            </a:r>
            <a:r>
              <a:rPr lang="zh-CN" altLang="en-US" sz="2000" b="1" smtClean="0">
                <a:solidFill>
                  <a:srgbClr val="000066"/>
                </a:solidFill>
                <a:ea typeface="宋体" charset="-122"/>
              </a:rPr>
              <a:t> </a:t>
            </a:r>
            <a:r>
              <a:rPr lang="en-US" altLang="zh-CN" sz="2000" b="1" smtClean="0">
                <a:solidFill>
                  <a:srgbClr val="000066"/>
                </a:solidFill>
                <a:ea typeface="宋体" charset="-122"/>
              </a:rPr>
              <a:t>IF &lt;</a:t>
            </a:r>
            <a:r>
              <a:rPr lang="zh-CN" altLang="en-US" sz="2000" b="1" smtClean="0">
                <a:solidFill>
                  <a:srgbClr val="000066"/>
                </a:solidFill>
                <a:ea typeface="宋体" charset="-122"/>
              </a:rPr>
              <a:t>布尔表达式</a:t>
            </a:r>
            <a:r>
              <a:rPr lang="en-US" altLang="zh-CN" sz="2000" b="1" smtClean="0">
                <a:solidFill>
                  <a:srgbClr val="000066"/>
                </a:solidFill>
                <a:ea typeface="宋体" charset="-122"/>
              </a:rPr>
              <a:t>&gt;</a:t>
            </a:r>
          </a:p>
          <a:p>
            <a:pPr lvl="1" algn="just" eaLnBrk="1" hangingPunct="1">
              <a:buFontTx/>
              <a:buNone/>
            </a:pPr>
            <a:r>
              <a:rPr lang="en-US" altLang="zh-CN" sz="2000" b="1" smtClean="0">
                <a:solidFill>
                  <a:srgbClr val="000066"/>
                </a:solidFill>
                <a:ea typeface="宋体" charset="-122"/>
              </a:rPr>
              <a:t>           &lt;SQL</a:t>
            </a:r>
            <a:r>
              <a:rPr lang="zh-CN" altLang="en-US" sz="2000" b="1" smtClean="0">
                <a:solidFill>
                  <a:srgbClr val="000066"/>
                </a:solidFill>
                <a:ea typeface="宋体" charset="-122"/>
              </a:rPr>
              <a:t>语句</a:t>
            </a:r>
            <a:r>
              <a:rPr lang="en-US" altLang="zh-CN" sz="2000" b="1" smtClean="0">
                <a:solidFill>
                  <a:srgbClr val="000066"/>
                </a:solidFill>
                <a:ea typeface="宋体" charset="-122"/>
              </a:rPr>
              <a:t>&gt;|&lt;</a:t>
            </a:r>
            <a:r>
              <a:rPr lang="zh-CN" altLang="en-US" sz="2000" b="1" smtClean="0">
                <a:solidFill>
                  <a:srgbClr val="000066"/>
                </a:solidFill>
                <a:ea typeface="宋体" charset="-122"/>
              </a:rPr>
              <a:t>语句块</a:t>
            </a:r>
            <a:r>
              <a:rPr lang="en-US" altLang="zh-CN" sz="2000" b="1" smtClean="0">
                <a:solidFill>
                  <a:srgbClr val="000066"/>
                </a:solidFill>
                <a:ea typeface="宋体" charset="-122"/>
              </a:rPr>
              <a:t>&gt;</a:t>
            </a:r>
          </a:p>
          <a:p>
            <a:pPr lvl="1" algn="just" eaLnBrk="1" hangingPunct="1">
              <a:buFontTx/>
              <a:buNone/>
            </a:pPr>
            <a:r>
              <a:rPr lang="en-US" altLang="zh-CN" sz="2000" b="1" smtClean="0">
                <a:solidFill>
                  <a:srgbClr val="000066"/>
                </a:solidFill>
                <a:ea typeface="宋体" charset="-122"/>
              </a:rPr>
              <a:t>    [ELSE</a:t>
            </a:r>
          </a:p>
          <a:p>
            <a:pPr lvl="1" algn="just" eaLnBrk="1" hangingPunct="1">
              <a:buFontTx/>
              <a:buNone/>
            </a:pPr>
            <a:r>
              <a:rPr lang="en-US" altLang="zh-CN" sz="2000" b="1" smtClean="0">
                <a:solidFill>
                  <a:srgbClr val="000066"/>
                </a:solidFill>
                <a:ea typeface="宋体" charset="-122"/>
              </a:rPr>
              <a:t>          &lt;SQL</a:t>
            </a:r>
            <a:r>
              <a:rPr lang="zh-CN" altLang="en-US" sz="2000" b="1" smtClean="0">
                <a:solidFill>
                  <a:srgbClr val="000066"/>
                </a:solidFill>
                <a:ea typeface="宋体" charset="-122"/>
              </a:rPr>
              <a:t>语句</a:t>
            </a:r>
            <a:r>
              <a:rPr lang="en-US" altLang="zh-CN" sz="2000" b="1" smtClean="0">
                <a:solidFill>
                  <a:srgbClr val="000066"/>
                </a:solidFill>
                <a:ea typeface="宋体" charset="-122"/>
              </a:rPr>
              <a:t>&gt;|&lt;</a:t>
            </a:r>
            <a:r>
              <a:rPr lang="zh-CN" altLang="en-US" sz="2000" b="1" smtClean="0">
                <a:solidFill>
                  <a:srgbClr val="000066"/>
                </a:solidFill>
                <a:ea typeface="宋体" charset="-122"/>
              </a:rPr>
              <a:t>语句块</a:t>
            </a:r>
            <a:r>
              <a:rPr lang="en-US" altLang="zh-CN" sz="2000" b="1" smtClean="0">
                <a:solidFill>
                  <a:srgbClr val="000066"/>
                </a:solidFill>
                <a:ea typeface="宋体" charset="-122"/>
              </a:rPr>
              <a:t>&gt;]</a:t>
            </a:r>
            <a:endParaRPr lang="zh-CN" altLang="en-US" sz="2400" smtClean="0">
              <a:ea typeface="宋体"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xfrm>
            <a:off x="5029200" y="1524000"/>
            <a:ext cx="3657600" cy="3886200"/>
          </a:xfrm>
        </p:spPr>
        <p:txBody>
          <a:bodyPr/>
          <a:lstStyle/>
          <a:p>
            <a:pPr>
              <a:buFont typeface="Wingdings" pitchFamily="2" charset="2"/>
              <a:buNone/>
            </a:pPr>
            <a:r>
              <a:rPr lang="zh-CN">
                <a:solidFill>
                  <a:srgbClr val="2103FD"/>
                </a:solidFill>
              </a:rPr>
              <a:t>语句块</a:t>
            </a:r>
            <a:r>
              <a:rPr lang="zh-CN" altLang="zh-CN">
                <a:solidFill>
                  <a:srgbClr val="2103FD"/>
                </a:solidFill>
              </a:rPr>
              <a:t>A</a:t>
            </a:r>
          </a:p>
          <a:p>
            <a:pPr>
              <a:lnSpc>
                <a:spcPct val="115000"/>
              </a:lnSpc>
              <a:buFont typeface="Wingdings" pitchFamily="2" charset="2"/>
              <a:buNone/>
            </a:pPr>
            <a:r>
              <a:rPr lang="zh-CN" altLang="zh-CN">
                <a:solidFill>
                  <a:srgbClr val="FF0000"/>
                </a:solidFill>
              </a:rPr>
              <a:t>IF    </a:t>
            </a:r>
            <a:r>
              <a:rPr lang="zh-CN" sz="3400" b="1">
                <a:solidFill>
                  <a:srgbClr val="FF0000"/>
                </a:solidFill>
              </a:rPr>
              <a:t>条件表达式</a:t>
            </a:r>
            <a:endParaRPr lang="zh-CN" sz="3400">
              <a:solidFill>
                <a:srgbClr val="FF0000"/>
              </a:solidFill>
            </a:endParaRPr>
          </a:p>
          <a:p>
            <a:pPr>
              <a:lnSpc>
                <a:spcPct val="115000"/>
              </a:lnSpc>
              <a:buFont typeface="Wingdings" pitchFamily="2" charset="2"/>
              <a:buNone/>
            </a:pPr>
            <a:r>
              <a:rPr lang="zh-CN">
                <a:solidFill>
                  <a:srgbClr val="FF0000"/>
                </a:solidFill>
              </a:rPr>
              <a:t>      语句块</a:t>
            </a:r>
            <a:r>
              <a:rPr lang="zh-CN" altLang="zh-CN">
                <a:solidFill>
                  <a:srgbClr val="FF0000"/>
                </a:solidFill>
              </a:rPr>
              <a:t>1</a:t>
            </a:r>
          </a:p>
          <a:p>
            <a:pPr>
              <a:buFont typeface="Wingdings" pitchFamily="2" charset="2"/>
              <a:buNone/>
            </a:pPr>
            <a:r>
              <a:rPr lang="zh-CN">
                <a:solidFill>
                  <a:srgbClr val="2103FD"/>
                </a:solidFill>
              </a:rPr>
              <a:t>语句块</a:t>
            </a:r>
            <a:r>
              <a:rPr lang="zh-CN" altLang="zh-CN">
                <a:solidFill>
                  <a:srgbClr val="2103FD"/>
                </a:solidFill>
              </a:rPr>
              <a:t>B</a:t>
            </a:r>
          </a:p>
          <a:p>
            <a:pPr>
              <a:buFont typeface="Wingdings" pitchFamily="2" charset="2"/>
              <a:buNone/>
            </a:pPr>
            <a:endParaRPr lang="zh-CN" altLang="zh-CN">
              <a:solidFill>
                <a:srgbClr val="2103FD"/>
              </a:solidFill>
            </a:endParaRPr>
          </a:p>
        </p:txBody>
      </p:sp>
      <p:pic>
        <p:nvPicPr>
          <p:cNvPr id="47107" name="Picture 3" descr="if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457200"/>
            <a:ext cx="396240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Tree>
    <p:extLst>
      <p:ext uri="{BB962C8B-B14F-4D97-AF65-F5344CB8AC3E}">
        <p14:creationId xmlns:p14="http://schemas.microsoft.com/office/powerpoint/2010/main" val="6837410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xfrm>
            <a:off x="5029200" y="1524000"/>
            <a:ext cx="3733800" cy="4419600"/>
          </a:xfrm>
        </p:spPr>
        <p:txBody>
          <a:bodyPr/>
          <a:lstStyle/>
          <a:p>
            <a:pPr>
              <a:buFont typeface="Wingdings" pitchFamily="2" charset="2"/>
              <a:buNone/>
            </a:pPr>
            <a:r>
              <a:rPr lang="zh-CN">
                <a:solidFill>
                  <a:srgbClr val="2103FD"/>
                </a:solidFill>
              </a:rPr>
              <a:t>语句块</a:t>
            </a:r>
            <a:r>
              <a:rPr lang="zh-CN" altLang="zh-CN">
                <a:solidFill>
                  <a:srgbClr val="2103FD"/>
                </a:solidFill>
              </a:rPr>
              <a:t>A</a:t>
            </a:r>
          </a:p>
          <a:p>
            <a:pPr>
              <a:lnSpc>
                <a:spcPct val="115000"/>
              </a:lnSpc>
              <a:buFont typeface="Wingdings" pitchFamily="2" charset="2"/>
              <a:buNone/>
            </a:pPr>
            <a:r>
              <a:rPr lang="zh-CN" altLang="zh-CN">
                <a:solidFill>
                  <a:srgbClr val="FF0000"/>
                </a:solidFill>
              </a:rPr>
              <a:t>IF    </a:t>
            </a:r>
            <a:r>
              <a:rPr lang="zh-CN" sz="3400" b="1">
                <a:solidFill>
                  <a:srgbClr val="FF0000"/>
                </a:solidFill>
              </a:rPr>
              <a:t>条件表达式</a:t>
            </a:r>
            <a:endParaRPr lang="zh-CN" sz="3400">
              <a:solidFill>
                <a:srgbClr val="FF0000"/>
              </a:solidFill>
            </a:endParaRPr>
          </a:p>
          <a:p>
            <a:pPr>
              <a:lnSpc>
                <a:spcPct val="115000"/>
              </a:lnSpc>
              <a:buFont typeface="Wingdings" pitchFamily="2" charset="2"/>
              <a:buNone/>
            </a:pPr>
            <a:r>
              <a:rPr lang="zh-CN">
                <a:solidFill>
                  <a:srgbClr val="FF0000"/>
                </a:solidFill>
              </a:rPr>
              <a:t>      语句块</a:t>
            </a:r>
            <a:r>
              <a:rPr lang="zh-CN" altLang="zh-CN">
                <a:solidFill>
                  <a:srgbClr val="FF0000"/>
                </a:solidFill>
              </a:rPr>
              <a:t>1</a:t>
            </a:r>
          </a:p>
          <a:p>
            <a:pPr>
              <a:lnSpc>
                <a:spcPct val="115000"/>
              </a:lnSpc>
              <a:buFont typeface="Wingdings" pitchFamily="2" charset="2"/>
              <a:buNone/>
            </a:pPr>
            <a:r>
              <a:rPr lang="zh-CN" altLang="zh-CN">
                <a:solidFill>
                  <a:srgbClr val="FF0000"/>
                </a:solidFill>
              </a:rPr>
              <a:t>ELSE</a:t>
            </a:r>
          </a:p>
          <a:p>
            <a:pPr>
              <a:lnSpc>
                <a:spcPct val="115000"/>
              </a:lnSpc>
              <a:buFont typeface="Wingdings" pitchFamily="2" charset="2"/>
              <a:buNone/>
            </a:pPr>
            <a:r>
              <a:rPr lang="zh-CN" altLang="zh-CN">
                <a:solidFill>
                  <a:srgbClr val="FF0000"/>
                </a:solidFill>
              </a:rPr>
              <a:t>      </a:t>
            </a:r>
            <a:r>
              <a:rPr lang="zh-CN">
                <a:solidFill>
                  <a:srgbClr val="FF0000"/>
                </a:solidFill>
              </a:rPr>
              <a:t>语句块</a:t>
            </a:r>
            <a:r>
              <a:rPr lang="zh-CN" altLang="zh-CN">
                <a:solidFill>
                  <a:srgbClr val="FF0000"/>
                </a:solidFill>
              </a:rPr>
              <a:t>2</a:t>
            </a:r>
          </a:p>
          <a:p>
            <a:pPr>
              <a:buFont typeface="Wingdings" pitchFamily="2" charset="2"/>
              <a:buNone/>
            </a:pPr>
            <a:r>
              <a:rPr lang="zh-CN">
                <a:solidFill>
                  <a:srgbClr val="2103FD"/>
                </a:solidFill>
              </a:rPr>
              <a:t>语句块</a:t>
            </a:r>
            <a:r>
              <a:rPr lang="zh-CN" altLang="zh-CN">
                <a:solidFill>
                  <a:srgbClr val="2103FD"/>
                </a:solidFill>
              </a:rPr>
              <a:t>B</a:t>
            </a:r>
          </a:p>
          <a:p>
            <a:pPr>
              <a:buFont typeface="Wingdings" pitchFamily="2" charset="2"/>
              <a:buNone/>
            </a:pPr>
            <a:endParaRPr lang="zh-CN" altLang="zh-CN">
              <a:solidFill>
                <a:srgbClr val="2103FD"/>
              </a:solidFill>
            </a:endParaRPr>
          </a:p>
        </p:txBody>
      </p:sp>
      <p:pic>
        <p:nvPicPr>
          <p:cNvPr id="48131" name="Picture 3" descr="if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685800"/>
            <a:ext cx="421005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Tree>
    <p:extLst>
      <p:ext uri="{BB962C8B-B14F-4D97-AF65-F5344CB8AC3E}">
        <p14:creationId xmlns:p14="http://schemas.microsoft.com/office/powerpoint/2010/main" val="7127517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endParaRPr lang="zh-CN" altLang="en-US">
              <a:latin typeface="+mj-ea"/>
            </a:endParaRPr>
          </a:p>
        </p:txBody>
      </p:sp>
      <p:sp>
        <p:nvSpPr>
          <p:cNvPr id="34818" name="内容占位符 2"/>
          <p:cNvSpPr>
            <a:spLocks noGrp="1"/>
          </p:cNvSpPr>
          <p:nvPr>
            <p:ph idx="1"/>
          </p:nvPr>
        </p:nvSpPr>
        <p:spPr/>
        <p:txBody>
          <a:bodyPr/>
          <a:lstStyle/>
          <a:p>
            <a:pPr eaLnBrk="1" hangingPunct="1"/>
            <a:r>
              <a:rPr lang="zh-CN" altLang="en-US" sz="2400" dirty="0" smtClean="0"/>
              <a:t>例：查找有没有学号为</a:t>
            </a:r>
            <a:r>
              <a:rPr lang="en-US" altLang="zh-CN" sz="2400" dirty="0" smtClean="0"/>
              <a:t>200215121</a:t>
            </a:r>
            <a:r>
              <a:rPr lang="zh-CN" altLang="en-US" sz="2400" dirty="0" smtClean="0"/>
              <a:t>的学生，有的话显示学生信息，没有显式没找到。</a:t>
            </a:r>
          </a:p>
        </p:txBody>
      </p:sp>
      <p:sp>
        <p:nvSpPr>
          <p:cNvPr id="34819" name="TextBox 3"/>
          <p:cNvSpPr txBox="1">
            <a:spLocks noChangeArrowheads="1"/>
          </p:cNvSpPr>
          <p:nvPr/>
        </p:nvSpPr>
        <p:spPr bwMode="auto">
          <a:xfrm>
            <a:off x="900113" y="2982913"/>
            <a:ext cx="7221537" cy="2862262"/>
          </a:xfrm>
          <a:prstGeom prst="rect">
            <a:avLst/>
          </a:prstGeom>
          <a:noFill/>
          <a:ln w="9525">
            <a:noFill/>
            <a:miter lim="800000"/>
            <a:headEnd/>
            <a:tailEnd/>
          </a:ln>
        </p:spPr>
        <p:txBody>
          <a:bodyPr wrap="none">
            <a:spAutoFit/>
          </a:bodyPr>
          <a:lstStyle/>
          <a:p>
            <a:r>
              <a:rPr lang="en-US" altLang="zh-CN" dirty="0"/>
              <a:t>IF   EXISTS( SELECT </a:t>
            </a:r>
            <a:r>
              <a:rPr lang="zh-CN" altLang="en-US" dirty="0"/>
              <a:t>* </a:t>
            </a:r>
            <a:r>
              <a:rPr lang="en-US" altLang="zh-CN" dirty="0"/>
              <a:t>FROM STUDENT WHERE SNO = ‘</a:t>
            </a:r>
            <a:r>
              <a:rPr lang="en-US" altLang="zh-CN" dirty="0" smtClean="0"/>
              <a:t>200215121’)</a:t>
            </a:r>
            <a:endParaRPr lang="en-US" altLang="zh-CN" dirty="0"/>
          </a:p>
          <a:p>
            <a:r>
              <a:rPr lang="en-US" altLang="zh-CN" dirty="0"/>
              <a:t>BEGIN</a:t>
            </a:r>
          </a:p>
          <a:p>
            <a:pPr lvl="1"/>
            <a:r>
              <a:rPr lang="en-US" altLang="zh-CN" dirty="0"/>
              <a:t>SELECT </a:t>
            </a:r>
            <a:r>
              <a:rPr lang="zh-CN" altLang="en-US" dirty="0"/>
              <a:t>*  </a:t>
            </a:r>
            <a:endParaRPr lang="en-US" altLang="zh-CN" dirty="0"/>
          </a:p>
          <a:p>
            <a:pPr lvl="1"/>
            <a:r>
              <a:rPr lang="en-US" altLang="zh-CN" dirty="0"/>
              <a:t>FROM  STUDENT</a:t>
            </a:r>
          </a:p>
          <a:p>
            <a:pPr lvl="1"/>
            <a:r>
              <a:rPr lang="en-US" altLang="zh-CN" dirty="0"/>
              <a:t>WHERE  SNO = ‘</a:t>
            </a:r>
            <a:r>
              <a:rPr lang="en-US" altLang="zh-CN" dirty="0" smtClean="0"/>
              <a:t>200215121’</a:t>
            </a:r>
            <a:endParaRPr lang="en-US" altLang="zh-CN" dirty="0"/>
          </a:p>
          <a:p>
            <a:r>
              <a:rPr lang="en-US" altLang="zh-CN" dirty="0"/>
              <a:t>END</a:t>
            </a:r>
          </a:p>
          <a:p>
            <a:r>
              <a:rPr lang="en-US" altLang="zh-CN" dirty="0"/>
              <a:t>ELSE</a:t>
            </a:r>
          </a:p>
          <a:p>
            <a:pPr lvl="1"/>
            <a:r>
              <a:rPr lang="en-US" altLang="zh-CN" dirty="0"/>
              <a:t>PRINT  ‘</a:t>
            </a:r>
            <a:r>
              <a:rPr lang="zh-CN" altLang="en-US" dirty="0"/>
              <a:t>没找到！</a:t>
            </a:r>
            <a:r>
              <a:rPr lang="en-US" altLang="zh-CN" dirty="0"/>
              <a:t>’</a:t>
            </a:r>
          </a:p>
          <a:p>
            <a:pPr lvl="1"/>
            <a:endParaRPr lang="en-US" altLang="zh-CN" dirty="0"/>
          </a:p>
          <a:p>
            <a:pPr lvl="1"/>
            <a:r>
              <a:rPr lang="en-US" altLang="zh-CN" b="1" dirty="0">
                <a:solidFill>
                  <a:srgbClr val="FF0000"/>
                </a:solidFill>
              </a:rPr>
              <a:t>EXISTS</a:t>
            </a:r>
            <a:r>
              <a:rPr lang="zh-CN" altLang="en-US" b="1" dirty="0">
                <a:solidFill>
                  <a:srgbClr val="FF0000"/>
                </a:solidFill>
              </a:rPr>
              <a:t>  子查询    如果子查询结果非空返回真，否则返回假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819"/>
                                        </p:tgtEl>
                                        <p:attrNameLst>
                                          <p:attrName>style.visibility</p:attrName>
                                        </p:attrNameLst>
                                      </p:cBhvr>
                                      <p:to>
                                        <p:strVal val="visible"/>
                                      </p:to>
                                    </p:set>
                                    <p:anim calcmode="lin" valueType="num">
                                      <p:cBhvr additive="base">
                                        <p:cTn id="7" dur="500" fill="hold"/>
                                        <p:tgtEl>
                                          <p:spTgt spid="34819"/>
                                        </p:tgtEl>
                                        <p:attrNameLst>
                                          <p:attrName>ppt_x</p:attrName>
                                        </p:attrNameLst>
                                      </p:cBhvr>
                                      <p:tavLst>
                                        <p:tav tm="0">
                                          <p:val>
                                            <p:strVal val="#ppt_x"/>
                                          </p:val>
                                        </p:tav>
                                        <p:tav tm="100000">
                                          <p:val>
                                            <p:strVal val="#ppt_x"/>
                                          </p:val>
                                        </p:tav>
                                      </p:tavLst>
                                    </p:anim>
                                    <p:anim calcmode="lin" valueType="num">
                                      <p:cBhvr additive="base">
                                        <p:cTn id="8" dur="500" fill="hold"/>
                                        <p:tgtEl>
                                          <p:spTgt spid="348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Rot="1" noChangeArrowheads="1"/>
          </p:cNvSpPr>
          <p:nvPr>
            <p:ph type="body" idx="4294967295"/>
          </p:nvPr>
        </p:nvSpPr>
        <p:spPr>
          <a:xfrm>
            <a:off x="381000" y="1295400"/>
            <a:ext cx="8382000" cy="5181600"/>
          </a:xfrm>
        </p:spPr>
        <p:txBody>
          <a:bodyPr/>
          <a:lstStyle/>
          <a:p>
            <a:pPr marL="0" indent="0">
              <a:lnSpc>
                <a:spcPct val="120000"/>
              </a:lnSpc>
              <a:buFont typeface="Wingdings" pitchFamily="2" charset="2"/>
              <a:buNone/>
            </a:pPr>
            <a:r>
              <a:rPr lang="zh-CN" altLang="zh-CN" b="1" dirty="0" smtClean="0">
                <a:solidFill>
                  <a:srgbClr val="990033"/>
                </a:solidFill>
              </a:rPr>
              <a:t>BEGIN</a:t>
            </a:r>
            <a:r>
              <a:rPr lang="zh-CN" altLang="zh-CN" b="1" dirty="0">
                <a:solidFill>
                  <a:srgbClr val="990033"/>
                </a:solidFill>
              </a:rPr>
              <a:t>…END</a:t>
            </a:r>
          </a:p>
          <a:p>
            <a:pPr marL="0" indent="0">
              <a:lnSpc>
                <a:spcPct val="120000"/>
              </a:lnSpc>
              <a:buFont typeface="Wingdings" pitchFamily="2" charset="2"/>
              <a:buNone/>
            </a:pPr>
            <a:r>
              <a:rPr lang="zh-CN" altLang="zh-CN" sz="2800" b="1" dirty="0"/>
              <a:t>        BEGIN</a:t>
            </a:r>
            <a:r>
              <a:rPr lang="zh-CN" sz="2800" b="1" dirty="0"/>
              <a:t>和</a:t>
            </a:r>
            <a:r>
              <a:rPr lang="zh-CN" altLang="zh-CN" sz="2800" b="1" dirty="0"/>
              <a:t>END</a:t>
            </a:r>
            <a:r>
              <a:rPr lang="zh-CN" sz="2800" b="1" dirty="0"/>
              <a:t>用来定义语句块，必须成对出现。它将多个</a:t>
            </a:r>
            <a:r>
              <a:rPr lang="zh-CN" altLang="zh-CN" sz="2800" b="1" dirty="0"/>
              <a:t>SQL</a:t>
            </a:r>
            <a:r>
              <a:rPr lang="zh-CN" sz="2800" b="1" dirty="0"/>
              <a:t>语句括起来，相当于一个单一语句。常用于下列情况：</a:t>
            </a:r>
          </a:p>
          <a:p>
            <a:pPr marL="0" indent="0">
              <a:lnSpc>
                <a:spcPct val="120000"/>
              </a:lnSpc>
              <a:buFont typeface="Wingdings" pitchFamily="2" charset="2"/>
              <a:buNone/>
            </a:pPr>
            <a:r>
              <a:rPr lang="zh-CN" altLang="zh-CN" sz="2800" b="1" dirty="0"/>
              <a:t>(1) WHILE</a:t>
            </a:r>
            <a:r>
              <a:rPr lang="zh-CN" sz="2800" b="1" dirty="0"/>
              <a:t>循环需要包含多条语句。</a:t>
            </a:r>
          </a:p>
          <a:p>
            <a:pPr marL="0" indent="0">
              <a:lnSpc>
                <a:spcPct val="120000"/>
              </a:lnSpc>
              <a:buFont typeface="Wingdings" pitchFamily="2" charset="2"/>
              <a:buNone/>
            </a:pPr>
            <a:r>
              <a:rPr lang="zh-CN" altLang="zh-CN" sz="2800" b="1" dirty="0"/>
              <a:t>(2) CASE</a:t>
            </a:r>
            <a:r>
              <a:rPr lang="zh-CN" sz="2800" b="1" dirty="0"/>
              <a:t>函数的元素需要包含多条语句。</a:t>
            </a:r>
          </a:p>
          <a:p>
            <a:pPr marL="0" indent="0">
              <a:lnSpc>
                <a:spcPct val="120000"/>
              </a:lnSpc>
              <a:buFont typeface="Wingdings" pitchFamily="2" charset="2"/>
              <a:buNone/>
            </a:pPr>
            <a:r>
              <a:rPr lang="zh-CN" altLang="zh-CN" sz="2800" b="1" dirty="0"/>
              <a:t>(3) IF...ELSE</a:t>
            </a:r>
            <a:r>
              <a:rPr lang="zh-CN" sz="2800" b="1" dirty="0"/>
              <a:t>语句中需要包含多条语句。</a:t>
            </a:r>
          </a:p>
        </p:txBody>
      </p:sp>
      <p:sp>
        <p:nvSpPr>
          <p:cNvPr id="50180" name="Rectangle 4"/>
          <p:cNvSpPr>
            <a:spLocks noChangeArrowheads="1"/>
          </p:cNvSpPr>
          <p:nvPr/>
        </p:nvSpPr>
        <p:spPr bwMode="auto">
          <a:xfrm>
            <a:off x="0" y="26574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sz="2800" b="1">
              <a:solidFill>
                <a:srgbClr val="0000FF"/>
              </a:solidFill>
              <a:ea typeface="仿宋_GB2312" pitchFamily="1" charset="-122"/>
            </a:endParaRPr>
          </a:p>
        </p:txBody>
      </p:sp>
      <p:sp>
        <p:nvSpPr>
          <p:cNvPr id="50181" name="Rectangle 5"/>
          <p:cNvSpPr>
            <a:spLocks noChangeArrowheads="1"/>
          </p:cNvSpPr>
          <p:nvPr/>
        </p:nvSpPr>
        <p:spPr bwMode="auto">
          <a:xfrm>
            <a:off x="0" y="27590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sz="2800" b="1">
              <a:solidFill>
                <a:srgbClr val="0000FF"/>
              </a:solidFill>
              <a:ea typeface="仿宋_GB2312" pitchFamily="1" charset="-122"/>
            </a:endParaRPr>
          </a:p>
        </p:txBody>
      </p:sp>
      <p:sp>
        <p:nvSpPr>
          <p:cNvPr id="50182" name="Rectangle 6"/>
          <p:cNvSpPr>
            <a:spLocks noChangeArrowheads="1"/>
          </p:cNvSpPr>
          <p:nvPr/>
        </p:nvSpPr>
        <p:spPr bwMode="auto">
          <a:xfrm>
            <a:off x="1893888" y="2433638"/>
            <a:ext cx="2678112"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p>
            <a:endParaRPr lang="zh-CN" altLang="zh-CN" sz="2800" b="1">
              <a:solidFill>
                <a:srgbClr val="0000FF"/>
              </a:solidFill>
              <a:ea typeface="仿宋_GB2312" pitchFamily="1" charset="-122"/>
            </a:endParaRPr>
          </a:p>
        </p:txBody>
      </p:sp>
      <p:sp>
        <p:nvSpPr>
          <p:cNvPr id="50183" name="Rectangle 8"/>
          <p:cNvSpPr>
            <a:spLocks noChangeArrowheads="1"/>
          </p:cNvSpPr>
          <p:nvPr/>
        </p:nvSpPr>
        <p:spPr bwMode="auto">
          <a:xfrm>
            <a:off x="0" y="317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sz="2800" b="1">
              <a:solidFill>
                <a:srgbClr val="0000FF"/>
              </a:solidFill>
              <a:ea typeface="仿宋_GB2312" pitchFamily="1" charset="-122"/>
            </a:endParaRPr>
          </a:p>
        </p:txBody>
      </p:sp>
      <p:sp>
        <p:nvSpPr>
          <p:cNvPr id="50184" name="Rectangle 9"/>
          <p:cNvSpPr>
            <a:spLocks noChangeArrowheads="1"/>
          </p:cNvSpPr>
          <p:nvPr/>
        </p:nvSpPr>
        <p:spPr bwMode="auto">
          <a:xfrm>
            <a:off x="2960688" y="2376488"/>
            <a:ext cx="3224212"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p>
            <a:endParaRPr lang="zh-CN" altLang="zh-CN" sz="2800" b="1">
              <a:solidFill>
                <a:srgbClr val="0000FF"/>
              </a:solidFill>
              <a:ea typeface="仿宋_GB2312" pitchFamily="1" charset="-122"/>
            </a:endParaRPr>
          </a:p>
        </p:txBody>
      </p:sp>
      <p:sp>
        <p:nvSpPr>
          <p:cNvPr id="50185" name="Rectangle 10"/>
          <p:cNvSpPr>
            <a:spLocks noChangeArrowheads="1"/>
          </p:cNvSpPr>
          <p:nvPr/>
        </p:nvSpPr>
        <p:spPr bwMode="auto">
          <a:xfrm>
            <a:off x="3505200" y="2809875"/>
            <a:ext cx="21336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p>
            <a:endParaRPr lang="zh-CN" altLang="zh-CN" sz="2800" b="1">
              <a:solidFill>
                <a:srgbClr val="0000FF"/>
              </a:solidFill>
              <a:ea typeface="仿宋_GB2312" pitchFamily="1" charset="-122"/>
            </a:endParaRPr>
          </a:p>
        </p:txBody>
      </p:sp>
    </p:spTree>
    <p:extLst>
      <p:ext uri="{BB962C8B-B14F-4D97-AF65-F5344CB8AC3E}">
        <p14:creationId xmlns:p14="http://schemas.microsoft.com/office/powerpoint/2010/main" val="1773524997"/>
      </p:ext>
    </p:extLst>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Rot="1" noChangeArrowheads="1"/>
          </p:cNvSpPr>
          <p:nvPr>
            <p:ph type="body" idx="4294967295"/>
          </p:nvPr>
        </p:nvSpPr>
        <p:spPr>
          <a:xfrm>
            <a:off x="228600" y="838200"/>
            <a:ext cx="8382000" cy="5715000"/>
          </a:xfrm>
        </p:spPr>
        <p:txBody>
          <a:bodyPr/>
          <a:lstStyle/>
          <a:p>
            <a:pPr marL="0" indent="0">
              <a:buFont typeface="Wingdings" pitchFamily="2" charset="2"/>
              <a:buNone/>
            </a:pPr>
            <a:r>
              <a:rPr lang="zh-CN" altLang="zh-CN" b="1" dirty="0"/>
              <a:t>BEGIN...EDN</a:t>
            </a:r>
            <a:r>
              <a:rPr lang="zh-CN" b="1" dirty="0"/>
              <a:t>语句的语法格式如下：</a:t>
            </a:r>
          </a:p>
          <a:p>
            <a:pPr marL="0" indent="0">
              <a:lnSpc>
                <a:spcPct val="110000"/>
              </a:lnSpc>
              <a:buFont typeface="Wingdings" pitchFamily="2" charset="2"/>
              <a:buNone/>
            </a:pPr>
            <a:r>
              <a:rPr lang="en-US" altLang="zh-CN" b="1" dirty="0">
                <a:solidFill>
                  <a:srgbClr val="FF0000"/>
                </a:solidFill>
              </a:rPr>
              <a:t>B</a:t>
            </a:r>
            <a:r>
              <a:rPr lang="zh-CN" altLang="zh-CN" b="1" dirty="0" smtClean="0">
                <a:solidFill>
                  <a:srgbClr val="FF0000"/>
                </a:solidFill>
              </a:rPr>
              <a:t>EGIN</a:t>
            </a:r>
            <a:endParaRPr lang="zh-CN" altLang="zh-CN" b="1" dirty="0">
              <a:solidFill>
                <a:srgbClr val="FF0000"/>
              </a:solidFill>
            </a:endParaRPr>
          </a:p>
          <a:p>
            <a:pPr marL="0" indent="0">
              <a:lnSpc>
                <a:spcPct val="110000"/>
              </a:lnSpc>
              <a:buFont typeface="Wingdings" pitchFamily="2" charset="2"/>
              <a:buNone/>
            </a:pPr>
            <a:r>
              <a:rPr lang="zh-CN" altLang="zh-CN" b="1" dirty="0">
                <a:solidFill>
                  <a:srgbClr val="FF0000"/>
                </a:solidFill>
              </a:rPr>
              <a:t>	SQL</a:t>
            </a:r>
            <a:r>
              <a:rPr lang="zh-CN" b="1" dirty="0">
                <a:solidFill>
                  <a:srgbClr val="FF0000"/>
                </a:solidFill>
              </a:rPr>
              <a:t>语句</a:t>
            </a:r>
            <a:r>
              <a:rPr lang="zh-CN" altLang="zh-CN" b="1" dirty="0">
                <a:solidFill>
                  <a:srgbClr val="FF0000"/>
                </a:solidFill>
              </a:rPr>
              <a:t>1</a:t>
            </a:r>
          </a:p>
          <a:p>
            <a:pPr marL="0" indent="0">
              <a:lnSpc>
                <a:spcPct val="110000"/>
              </a:lnSpc>
              <a:buFont typeface="Wingdings" pitchFamily="2" charset="2"/>
              <a:buNone/>
            </a:pPr>
            <a:r>
              <a:rPr lang="zh-CN" altLang="zh-CN" b="1" dirty="0">
                <a:solidFill>
                  <a:srgbClr val="FF0000"/>
                </a:solidFill>
              </a:rPr>
              <a:t>	SQL</a:t>
            </a:r>
            <a:r>
              <a:rPr lang="zh-CN" b="1" dirty="0">
                <a:solidFill>
                  <a:srgbClr val="FF0000"/>
                </a:solidFill>
              </a:rPr>
              <a:t>语句</a:t>
            </a:r>
            <a:r>
              <a:rPr lang="zh-CN" altLang="zh-CN" b="1" dirty="0">
                <a:solidFill>
                  <a:srgbClr val="FF0000"/>
                </a:solidFill>
              </a:rPr>
              <a:t>2</a:t>
            </a:r>
          </a:p>
          <a:p>
            <a:pPr marL="0" indent="0">
              <a:lnSpc>
                <a:spcPct val="110000"/>
              </a:lnSpc>
              <a:buFont typeface="Wingdings" pitchFamily="2" charset="2"/>
              <a:buNone/>
            </a:pPr>
            <a:r>
              <a:rPr lang="zh-CN" altLang="zh-CN" b="1" dirty="0">
                <a:solidFill>
                  <a:srgbClr val="FF0000"/>
                </a:solidFill>
              </a:rPr>
              <a:t>	...</a:t>
            </a:r>
          </a:p>
          <a:p>
            <a:pPr marL="0" indent="0">
              <a:lnSpc>
                <a:spcPct val="110000"/>
              </a:lnSpc>
              <a:buFont typeface="Wingdings" pitchFamily="2" charset="2"/>
              <a:buNone/>
            </a:pPr>
            <a:r>
              <a:rPr lang="zh-CN" altLang="zh-CN" b="1" dirty="0">
                <a:solidFill>
                  <a:srgbClr val="FF0000"/>
                </a:solidFill>
              </a:rPr>
              <a:t>END</a:t>
            </a:r>
          </a:p>
          <a:p>
            <a:pPr marL="0" indent="0">
              <a:lnSpc>
                <a:spcPct val="110000"/>
              </a:lnSpc>
              <a:buFont typeface="Wingdings" pitchFamily="2" charset="2"/>
              <a:buNone/>
            </a:pPr>
            <a:r>
              <a:rPr lang="zh-CN" altLang="zh-CN" b="1" dirty="0"/>
              <a:t>         BEGIN...END</a:t>
            </a:r>
            <a:r>
              <a:rPr lang="zh-CN" b="1" dirty="0"/>
              <a:t>语句块通常与其</a:t>
            </a:r>
            <a:r>
              <a:rPr lang="zh-CN" b="1" dirty="0" smtClean="0"/>
              <a:t>他语句</a:t>
            </a:r>
            <a:r>
              <a:rPr lang="zh-CN" b="1" dirty="0"/>
              <a:t>综合使用，</a:t>
            </a:r>
            <a:r>
              <a:rPr lang="zh-CN" altLang="zh-CN" b="1" dirty="0"/>
              <a:t>BEGIN</a:t>
            </a:r>
            <a:r>
              <a:rPr lang="zh-CN" b="1" dirty="0"/>
              <a:t>和</a:t>
            </a:r>
            <a:r>
              <a:rPr lang="zh-CN" altLang="zh-CN" b="1" dirty="0"/>
              <a:t>END</a:t>
            </a:r>
            <a:r>
              <a:rPr lang="zh-CN" b="1" dirty="0"/>
              <a:t>分别表示语句块的开始和结束，它们必须成对使用。</a:t>
            </a:r>
          </a:p>
        </p:txBody>
      </p:sp>
      <p:sp>
        <p:nvSpPr>
          <p:cNvPr id="51204" name="Rectangle 4"/>
          <p:cNvSpPr>
            <a:spLocks noChangeArrowheads="1"/>
          </p:cNvSpPr>
          <p:nvPr/>
        </p:nvSpPr>
        <p:spPr bwMode="auto">
          <a:xfrm>
            <a:off x="0" y="26368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sz="2800" b="1">
              <a:solidFill>
                <a:srgbClr val="0000FF"/>
              </a:solidFill>
              <a:ea typeface="仿宋_GB2312" pitchFamily="1" charset="-122"/>
            </a:endParaRPr>
          </a:p>
        </p:txBody>
      </p:sp>
      <p:sp>
        <p:nvSpPr>
          <p:cNvPr id="51205" name="Rectangle 5"/>
          <p:cNvSpPr>
            <a:spLocks noChangeArrowheads="1"/>
          </p:cNvSpPr>
          <p:nvPr/>
        </p:nvSpPr>
        <p:spPr bwMode="auto">
          <a:xfrm>
            <a:off x="0" y="27590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sz="2800" b="1">
              <a:solidFill>
                <a:srgbClr val="0000FF"/>
              </a:solidFill>
              <a:ea typeface="仿宋_GB2312" pitchFamily="1" charset="-122"/>
            </a:endParaRPr>
          </a:p>
        </p:txBody>
      </p:sp>
      <p:sp>
        <p:nvSpPr>
          <p:cNvPr id="51206" name="Rectangle 6"/>
          <p:cNvSpPr>
            <a:spLocks noChangeArrowheads="1"/>
          </p:cNvSpPr>
          <p:nvPr/>
        </p:nvSpPr>
        <p:spPr bwMode="auto">
          <a:xfrm>
            <a:off x="1893888" y="2433638"/>
            <a:ext cx="2678112"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p>
            <a:endParaRPr lang="zh-CN" altLang="zh-CN" sz="2800" b="1">
              <a:solidFill>
                <a:srgbClr val="0000FF"/>
              </a:solidFill>
              <a:ea typeface="仿宋_GB2312" pitchFamily="1" charset="-122"/>
            </a:endParaRPr>
          </a:p>
        </p:txBody>
      </p:sp>
      <p:sp>
        <p:nvSpPr>
          <p:cNvPr id="51207" name="Rectangle 7"/>
          <p:cNvSpPr>
            <a:spLocks noChangeArrowheads="1"/>
          </p:cNvSpPr>
          <p:nvPr/>
        </p:nvSpPr>
        <p:spPr bwMode="auto">
          <a:xfrm>
            <a:off x="0" y="18780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sz="2800" b="1">
              <a:solidFill>
                <a:srgbClr val="0000FF"/>
              </a:solidFill>
              <a:ea typeface="仿宋_GB2312" pitchFamily="1" charset="-122"/>
            </a:endParaRPr>
          </a:p>
        </p:txBody>
      </p:sp>
      <p:sp>
        <p:nvSpPr>
          <p:cNvPr id="51208" name="Rectangle 9"/>
          <p:cNvSpPr>
            <a:spLocks noChangeArrowheads="1"/>
          </p:cNvSpPr>
          <p:nvPr/>
        </p:nvSpPr>
        <p:spPr bwMode="auto">
          <a:xfrm>
            <a:off x="2960688" y="2376488"/>
            <a:ext cx="3224212"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p>
            <a:endParaRPr lang="zh-CN" altLang="zh-CN" sz="2800" b="1">
              <a:solidFill>
                <a:srgbClr val="0000FF"/>
              </a:solidFill>
              <a:ea typeface="仿宋_GB2312" pitchFamily="1" charset="-122"/>
            </a:endParaRPr>
          </a:p>
        </p:txBody>
      </p:sp>
      <p:sp>
        <p:nvSpPr>
          <p:cNvPr id="51209" name="Rectangle 10"/>
          <p:cNvSpPr>
            <a:spLocks noChangeArrowheads="1"/>
          </p:cNvSpPr>
          <p:nvPr/>
        </p:nvSpPr>
        <p:spPr bwMode="auto">
          <a:xfrm>
            <a:off x="3505200" y="2809875"/>
            <a:ext cx="21336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p>
            <a:endParaRPr lang="zh-CN" altLang="zh-CN" sz="2800" b="1">
              <a:solidFill>
                <a:srgbClr val="0000FF"/>
              </a:solidFill>
              <a:ea typeface="仿宋_GB2312" pitchFamily="1" charset="-122"/>
            </a:endParaRPr>
          </a:p>
        </p:txBody>
      </p:sp>
      <p:sp>
        <p:nvSpPr>
          <p:cNvPr id="51210" name="AutoShape 12"/>
          <p:cNvSpPr>
            <a:spLocks noChangeArrowheads="1"/>
          </p:cNvSpPr>
          <p:nvPr/>
        </p:nvSpPr>
        <p:spPr bwMode="auto">
          <a:xfrm>
            <a:off x="5943600" y="2362200"/>
            <a:ext cx="2449513" cy="1584325"/>
          </a:xfrm>
          <a:prstGeom prst="wedgeRoundRectCallout">
            <a:avLst>
              <a:gd name="adj1" fmla="val -111310"/>
              <a:gd name="adj2" fmla="val -52403"/>
              <a:gd name="adj3" fmla="val 16667"/>
            </a:avLst>
          </a:prstGeom>
          <a:noFill/>
          <a:ln w="9525" cmpd="sng">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92075" tIns="38100" rIns="92075" bIns="38100"/>
          <a:lstStyle/>
          <a:p>
            <a:pPr indent="266700"/>
            <a:r>
              <a:rPr lang="zh-CN" sz="2800" b="1">
                <a:solidFill>
                  <a:srgbClr val="0000FF"/>
                </a:solidFill>
                <a:ea typeface="仿宋_GB2312" pitchFamily="1" charset="-122"/>
              </a:rPr>
              <a:t>类同于</a:t>
            </a:r>
            <a:r>
              <a:rPr lang="zh-CN" altLang="zh-CN" sz="2800" b="1">
                <a:solidFill>
                  <a:srgbClr val="0000FF"/>
                </a:solidFill>
                <a:ea typeface="仿宋_GB2312" pitchFamily="1" charset="-122"/>
              </a:rPr>
              <a:t>C</a:t>
            </a:r>
            <a:r>
              <a:rPr lang="zh-CN" sz="2800" b="1">
                <a:solidFill>
                  <a:srgbClr val="0000FF"/>
                </a:solidFill>
                <a:ea typeface="仿宋_GB2312" pitchFamily="1" charset="-122"/>
              </a:rPr>
              <a:t>语言的大花括号</a:t>
            </a:r>
            <a:r>
              <a:rPr lang="zh-CN" altLang="zh-CN" sz="2800" b="1">
                <a:solidFill>
                  <a:srgbClr val="0000FF"/>
                </a:solidFill>
                <a:ea typeface="仿宋_GB2312" pitchFamily="1" charset="-122"/>
              </a:rPr>
              <a:t>{   }</a:t>
            </a:r>
          </a:p>
        </p:txBody>
      </p:sp>
    </p:spTree>
    <p:extLst>
      <p:ext uri="{BB962C8B-B14F-4D97-AF65-F5344CB8AC3E}">
        <p14:creationId xmlns:p14="http://schemas.microsoft.com/office/powerpoint/2010/main" val="1054928828"/>
      </p:ext>
    </p:extLst>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51210"/>
                                        </p:tgtEl>
                                        <p:attrNameLst>
                                          <p:attrName>style.visibility</p:attrName>
                                        </p:attrNameLst>
                                      </p:cBhvr>
                                      <p:to>
                                        <p:strVal val="visible"/>
                                      </p:to>
                                    </p:set>
                                    <p:animEffect transition="in" filter="slide(fromRight)">
                                      <p:cBhvr>
                                        <p:cTn id="7" dur="500"/>
                                        <p:tgtEl>
                                          <p:spTgt spid="51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0"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dirty="0" smtClean="0">
                <a:latin typeface="+mj-ea"/>
              </a:rPr>
              <a:t>CASE</a:t>
            </a:r>
            <a:r>
              <a:rPr lang="zh-CN" altLang="en-US" dirty="0" smtClean="0">
                <a:latin typeface="+mj-ea"/>
              </a:rPr>
              <a:t>语句</a:t>
            </a:r>
            <a:endParaRPr lang="zh-CN" altLang="en-US" dirty="0">
              <a:latin typeface="+mj-ea"/>
            </a:endParaRPr>
          </a:p>
        </p:txBody>
      </p:sp>
      <p:sp>
        <p:nvSpPr>
          <p:cNvPr id="35842" name="内容占位符 2"/>
          <p:cNvSpPr>
            <a:spLocks noGrp="1"/>
          </p:cNvSpPr>
          <p:nvPr>
            <p:ph idx="1"/>
          </p:nvPr>
        </p:nvSpPr>
        <p:spPr/>
        <p:txBody>
          <a:bodyPr/>
          <a:lstStyle/>
          <a:p>
            <a:pPr eaLnBrk="1" hangingPunct="1"/>
            <a:r>
              <a:rPr lang="en-US" altLang="zh-CN" sz="2800" smtClean="0"/>
              <a:t>CASE</a:t>
            </a:r>
            <a:r>
              <a:rPr lang="zh-CN" altLang="en-US" sz="2800" smtClean="0"/>
              <a:t>语句可以计算多个条件式，并将其中一个符合条件的结果表达式返回。</a:t>
            </a:r>
            <a:r>
              <a:rPr lang="en-US" altLang="zh-CN" sz="2800" smtClean="0"/>
              <a:t>CASE</a:t>
            </a:r>
            <a:r>
              <a:rPr lang="zh-CN" altLang="en-US" sz="2800" smtClean="0"/>
              <a:t>语句按照使用形式的不同，可以分为简单</a:t>
            </a:r>
            <a:r>
              <a:rPr lang="en-US" altLang="zh-CN" sz="2800" smtClean="0"/>
              <a:t>CASE</a:t>
            </a:r>
            <a:r>
              <a:rPr lang="zh-CN" altLang="en-US" sz="2800" smtClean="0"/>
              <a:t>语句和搜索</a:t>
            </a:r>
            <a:r>
              <a:rPr lang="en-US" altLang="zh-CN" sz="2800" smtClean="0"/>
              <a:t>CASE</a:t>
            </a:r>
            <a:r>
              <a:rPr lang="zh-CN" altLang="en-US" sz="2800" smtClean="0"/>
              <a:t>语句。</a:t>
            </a:r>
            <a:endParaRPr lang="en-US" altLang="zh-CN" sz="2800" smtClean="0"/>
          </a:p>
          <a:p>
            <a:pPr lvl="1" eaLnBrk="1" hangingPunct="1"/>
            <a:r>
              <a:rPr lang="zh-CN" altLang="en-US" sz="2400" smtClean="0">
                <a:ea typeface="宋体" charset="-122"/>
              </a:rPr>
              <a:t>简单</a:t>
            </a:r>
            <a:r>
              <a:rPr lang="en-US" altLang="zh-CN" sz="2400" smtClean="0">
                <a:ea typeface="宋体" charset="-122"/>
              </a:rPr>
              <a:t>CASE</a:t>
            </a:r>
            <a:r>
              <a:rPr lang="zh-CN" altLang="en-US" sz="2400" smtClean="0">
                <a:ea typeface="宋体" charset="-122"/>
              </a:rPr>
              <a:t>语句</a:t>
            </a:r>
          </a:p>
        </p:txBody>
      </p:sp>
      <p:sp>
        <p:nvSpPr>
          <p:cNvPr id="35843" name="矩形 3"/>
          <p:cNvSpPr>
            <a:spLocks noChangeArrowheads="1"/>
          </p:cNvSpPr>
          <p:nvPr/>
        </p:nvSpPr>
        <p:spPr bwMode="auto">
          <a:xfrm>
            <a:off x="1371600" y="4098925"/>
            <a:ext cx="5873750" cy="2462213"/>
          </a:xfrm>
          <a:prstGeom prst="rect">
            <a:avLst/>
          </a:prstGeom>
          <a:noFill/>
          <a:ln w="9525">
            <a:noFill/>
            <a:miter lim="800000"/>
            <a:headEnd/>
            <a:tailEnd/>
          </a:ln>
        </p:spPr>
        <p:txBody>
          <a:bodyPr>
            <a:spAutoFit/>
          </a:bodyPr>
          <a:lstStyle/>
          <a:p>
            <a:r>
              <a:rPr lang="en-US" altLang="zh-CN" dirty="0"/>
              <a:t>CASE </a:t>
            </a:r>
            <a:r>
              <a:rPr lang="zh-CN" altLang="en-US" dirty="0"/>
              <a:t>表达式</a:t>
            </a:r>
          </a:p>
          <a:p>
            <a:r>
              <a:rPr lang="zh-CN" altLang="en-US" dirty="0"/>
              <a:t>    </a:t>
            </a:r>
            <a:r>
              <a:rPr lang="en-US" altLang="zh-CN" dirty="0"/>
              <a:t>WHEN </a:t>
            </a:r>
            <a:r>
              <a:rPr lang="zh-CN" altLang="en-US" dirty="0"/>
              <a:t>表达式的值</a:t>
            </a:r>
            <a:r>
              <a:rPr lang="en-US" altLang="zh-CN" dirty="0"/>
              <a:t>1  THEN </a:t>
            </a:r>
            <a:r>
              <a:rPr lang="zh-CN" altLang="en-US" dirty="0"/>
              <a:t>返回表达式</a:t>
            </a:r>
            <a:r>
              <a:rPr lang="en-US" altLang="zh-CN" dirty="0"/>
              <a:t>1</a:t>
            </a:r>
          </a:p>
          <a:p>
            <a:r>
              <a:rPr lang="en-US" altLang="zh-CN" dirty="0"/>
              <a:t>    WHEN </a:t>
            </a:r>
            <a:r>
              <a:rPr lang="zh-CN" altLang="en-US" dirty="0"/>
              <a:t>表达式的值</a:t>
            </a:r>
            <a:r>
              <a:rPr lang="en-US" altLang="zh-CN" dirty="0"/>
              <a:t>2  THEN </a:t>
            </a:r>
            <a:r>
              <a:rPr lang="zh-CN" altLang="en-US" dirty="0"/>
              <a:t>返回表达式</a:t>
            </a:r>
            <a:r>
              <a:rPr lang="en-US" altLang="zh-CN" dirty="0"/>
              <a:t>2</a:t>
            </a:r>
          </a:p>
          <a:p>
            <a:r>
              <a:rPr lang="en-US" altLang="zh-CN" dirty="0"/>
              <a:t>    …</a:t>
            </a:r>
          </a:p>
          <a:p>
            <a:r>
              <a:rPr lang="en-US" altLang="zh-CN" dirty="0"/>
              <a:t>ELSE </a:t>
            </a:r>
            <a:r>
              <a:rPr lang="zh-CN" altLang="en-US" dirty="0"/>
              <a:t>返回表达式</a:t>
            </a:r>
            <a:r>
              <a:rPr lang="en-US" altLang="zh-CN" dirty="0"/>
              <a:t>n</a:t>
            </a:r>
          </a:p>
          <a:p>
            <a:r>
              <a:rPr lang="en-US" altLang="zh-CN" dirty="0" smtClean="0">
                <a:solidFill>
                  <a:srgbClr val="FF0000"/>
                </a:solidFill>
              </a:rPr>
              <a:t>END</a:t>
            </a:r>
            <a:endParaRPr lang="en-US" altLang="zh-CN" dirty="0">
              <a:solidFill>
                <a:srgbClr val="FF0000"/>
              </a:solidFill>
            </a:endParaRPr>
          </a:p>
          <a:p>
            <a:endParaRPr lang="en-US" altLang="zh-CN" dirty="0" smtClean="0">
              <a:solidFill>
                <a:srgbClr val="FF0000"/>
              </a:solidFill>
            </a:endParaRPr>
          </a:p>
          <a:p>
            <a:r>
              <a:rPr lang="zh-CN" altLang="en-US" sz="2800" b="1" dirty="0" smtClean="0">
                <a:solidFill>
                  <a:srgbClr val="FF0000"/>
                </a:solidFill>
              </a:rPr>
              <a:t>最后的</a:t>
            </a:r>
            <a:r>
              <a:rPr lang="en-US" altLang="zh-CN" sz="2800" b="1" dirty="0" smtClean="0">
                <a:solidFill>
                  <a:srgbClr val="FF0000"/>
                </a:solidFill>
              </a:rPr>
              <a:t>end</a:t>
            </a:r>
            <a:r>
              <a:rPr lang="zh-CN" altLang="en-US" sz="2800" b="1" dirty="0" smtClean="0">
                <a:solidFill>
                  <a:srgbClr val="FF0000"/>
                </a:solidFill>
              </a:rPr>
              <a:t>必须要有</a:t>
            </a:r>
            <a:endParaRPr lang="en-US" altLang="zh-CN" sz="2800" b="1" dirty="0">
              <a:solidFill>
                <a:srgbClr val="FF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bwMode="auto"/>
        <p:txBody>
          <a:bodyPr wrap="square" numCol="1" anchorCtr="0" compatLnSpc="1">
            <a:prstTxWarp prst="textNoShape">
              <a:avLst/>
            </a:prstTxWarp>
          </a:bodyPr>
          <a:lstStyle/>
          <a:p>
            <a:pPr eaLnBrk="1" hangingPunct="1"/>
            <a:r>
              <a:rPr lang="zh-CN" altLang="en-US" sz="4400" b="0" smtClean="0">
                <a:solidFill>
                  <a:srgbClr val="FF9905"/>
                </a:solidFill>
                <a:effectLst/>
                <a:latin typeface="宋体" charset="-122"/>
                <a:ea typeface="宋体" charset="-122"/>
              </a:rPr>
              <a:t>第八章 数据库编程</a:t>
            </a:r>
          </a:p>
        </p:txBody>
      </p:sp>
      <p:sp>
        <p:nvSpPr>
          <p:cNvPr id="3" name="内容占位符 2"/>
          <p:cNvSpPr>
            <a:spLocks noGrp="1"/>
          </p:cNvSpPr>
          <p:nvPr>
            <p:ph idx="1"/>
          </p:nvPr>
        </p:nvSpPr>
        <p:spPr>
          <a:xfrm>
            <a:off x="2520950" y="1600200"/>
            <a:ext cx="6165850" cy="4525963"/>
          </a:xfrm>
        </p:spPr>
        <p:txBody>
          <a:bodyPr rtlCol="0">
            <a:normAutofit/>
          </a:bodyPr>
          <a:lstStyle/>
          <a:p>
            <a:pPr eaLnBrk="1" fontAlgn="auto" hangingPunct="1">
              <a:spcAft>
                <a:spcPts val="0"/>
              </a:spcAft>
              <a:defRPr/>
            </a:pPr>
            <a:r>
              <a:rPr lang="zh-CN" altLang="en-US" dirty="0" smtClean="0"/>
              <a:t>第一节 </a:t>
            </a:r>
            <a:r>
              <a:rPr lang="en-US" altLang="zh-CN" dirty="0" smtClean="0"/>
              <a:t>T-SQL</a:t>
            </a:r>
            <a:r>
              <a:rPr lang="zh-CN" altLang="en-US" dirty="0" smtClean="0"/>
              <a:t>编程基础</a:t>
            </a:r>
            <a:endParaRPr lang="en-US" altLang="zh-CN" dirty="0" smtClean="0"/>
          </a:p>
          <a:p>
            <a:pPr eaLnBrk="1" fontAlgn="auto" hangingPunct="1">
              <a:spcAft>
                <a:spcPts val="0"/>
              </a:spcAft>
              <a:defRPr/>
            </a:pPr>
            <a:r>
              <a:rPr lang="zh-CN" altLang="en-US" dirty="0" smtClean="0"/>
              <a:t>第二节 游标</a:t>
            </a:r>
            <a:endParaRPr lang="en-US" altLang="zh-CN" dirty="0" smtClean="0"/>
          </a:p>
          <a:p>
            <a:pPr eaLnBrk="1" fontAlgn="auto" hangingPunct="1">
              <a:spcAft>
                <a:spcPts val="0"/>
              </a:spcAft>
              <a:defRPr/>
            </a:pPr>
            <a:r>
              <a:rPr lang="zh-CN" altLang="en-US" dirty="0" smtClean="0"/>
              <a:t>第三节 存储过程</a:t>
            </a:r>
            <a:endParaRPr lang="en-US" altLang="zh-CN" dirty="0" smtClean="0"/>
          </a:p>
          <a:p>
            <a:pPr eaLnBrk="1" fontAlgn="auto" hangingPunct="1">
              <a:spcAft>
                <a:spcPts val="0"/>
              </a:spcAft>
              <a:defRPr/>
            </a:pPr>
            <a:r>
              <a:rPr lang="zh-CN" altLang="en-US" dirty="0" smtClean="0"/>
              <a:t>第四节 自定义函数</a:t>
            </a:r>
            <a:endParaRPr lang="en-US" altLang="zh-CN" dirty="0" smtClean="0"/>
          </a:p>
          <a:p>
            <a:pPr eaLnBrk="1" fontAlgn="auto" hangingPunct="1">
              <a:spcAft>
                <a:spcPts val="0"/>
              </a:spcAft>
              <a:defRPr/>
            </a:pPr>
            <a:r>
              <a:rPr lang="zh-CN" altLang="en-US" dirty="0" smtClean="0"/>
              <a:t>第五节 触发器</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descr="CAS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533400"/>
            <a:ext cx="3956050"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58371" name="Rectangle 3"/>
          <p:cNvSpPr>
            <a:spLocks noGrp="1" noChangeArrowheads="1"/>
          </p:cNvSpPr>
          <p:nvPr>
            <p:ph type="body" idx="1"/>
          </p:nvPr>
        </p:nvSpPr>
        <p:spPr>
          <a:xfrm>
            <a:off x="4724400" y="685800"/>
            <a:ext cx="4191000" cy="5791200"/>
          </a:xfrm>
        </p:spPr>
        <p:txBody>
          <a:bodyPr/>
          <a:lstStyle/>
          <a:p>
            <a:pPr marL="0" indent="0">
              <a:buFont typeface="Wingdings" pitchFamily="2" charset="2"/>
              <a:buNone/>
            </a:pPr>
            <a:r>
              <a:rPr lang="zh-CN">
                <a:solidFill>
                  <a:srgbClr val="0000FF"/>
                </a:solidFill>
              </a:rPr>
              <a:t>句法</a:t>
            </a:r>
            <a:r>
              <a:rPr lang="zh-CN" altLang="zh-CN">
                <a:solidFill>
                  <a:srgbClr val="0000FF"/>
                </a:solidFill>
              </a:rPr>
              <a:t>1</a:t>
            </a:r>
            <a:r>
              <a:rPr lang="zh-CN">
                <a:solidFill>
                  <a:srgbClr val="0000FF"/>
                </a:solidFill>
              </a:rPr>
              <a:t>：</a:t>
            </a:r>
            <a:r>
              <a:rPr lang="zh-CN" b="1">
                <a:effectLst>
                  <a:outerShdw blurRad="38100" dist="38100" dir="2700000" algn="tl">
                    <a:srgbClr val="C0C0C0"/>
                  </a:outerShdw>
                </a:effectLst>
              </a:rPr>
              <a:t>简单</a:t>
            </a:r>
            <a:r>
              <a:rPr lang="zh-CN" altLang="zh-CN" b="1">
                <a:effectLst>
                  <a:outerShdw blurRad="38100" dist="38100" dir="2700000" algn="tl">
                    <a:srgbClr val="C0C0C0"/>
                  </a:outerShdw>
                </a:effectLst>
              </a:rPr>
              <a:t>CASE</a:t>
            </a:r>
            <a:r>
              <a:rPr lang="zh-CN" b="1">
                <a:effectLst>
                  <a:outerShdw blurRad="38100" dist="38100" dir="2700000" algn="tl">
                    <a:srgbClr val="C0C0C0"/>
                  </a:outerShdw>
                </a:effectLst>
              </a:rPr>
              <a:t>表达式</a:t>
            </a:r>
          </a:p>
          <a:p>
            <a:pPr marL="0" indent="0">
              <a:buFont typeface="Wingdings" pitchFamily="2" charset="2"/>
              <a:buNone/>
            </a:pPr>
            <a:endParaRPr lang="zh-CN" b="1">
              <a:effectLst>
                <a:outerShdw blurRad="38100" dist="38100" dir="2700000" algn="tl">
                  <a:srgbClr val="C0C0C0"/>
                </a:outerShdw>
              </a:effectLst>
            </a:endParaRPr>
          </a:p>
          <a:p>
            <a:pPr marL="0" indent="0">
              <a:buFont typeface="Wingdings" pitchFamily="2" charset="2"/>
              <a:buNone/>
            </a:pPr>
            <a:r>
              <a:rPr lang="zh-CN" altLang="zh-CN" b="1">
                <a:solidFill>
                  <a:srgbClr val="FF0000"/>
                </a:solidFill>
              </a:rPr>
              <a:t>CASE  </a:t>
            </a:r>
            <a:r>
              <a:rPr lang="zh-CN" b="1">
                <a:solidFill>
                  <a:srgbClr val="0000FF"/>
                </a:solidFill>
              </a:rPr>
              <a:t>测试表达式</a:t>
            </a:r>
          </a:p>
          <a:p>
            <a:pPr marL="0" indent="0">
              <a:buFont typeface="Wingdings" pitchFamily="2" charset="2"/>
              <a:buNone/>
            </a:pPr>
            <a:r>
              <a:rPr lang="zh-CN" altLang="zh-CN" b="1">
                <a:solidFill>
                  <a:srgbClr val="FF0000"/>
                </a:solidFill>
              </a:rPr>
              <a:t>{WHEN </a:t>
            </a:r>
            <a:r>
              <a:rPr lang="zh-CN" b="1">
                <a:solidFill>
                  <a:srgbClr val="0000FF"/>
                </a:solidFill>
              </a:rPr>
              <a:t>简单表达式</a:t>
            </a:r>
            <a:r>
              <a:rPr lang="zh-CN" altLang="zh-CN" b="1">
                <a:solidFill>
                  <a:srgbClr val="0000FF"/>
                </a:solidFill>
              </a:rPr>
              <a:t>0</a:t>
            </a:r>
            <a:r>
              <a:rPr lang="zh-CN" altLang="zh-CN" b="1">
                <a:solidFill>
                  <a:srgbClr val="FF0000"/>
                </a:solidFill>
              </a:rPr>
              <a:t> THEN </a:t>
            </a:r>
            <a:r>
              <a:rPr lang="zh-CN" b="1">
                <a:solidFill>
                  <a:srgbClr val="FF0000"/>
                </a:solidFill>
              </a:rPr>
              <a:t>结果表达式</a:t>
            </a:r>
            <a:r>
              <a:rPr lang="zh-CN" altLang="zh-CN" b="1">
                <a:solidFill>
                  <a:srgbClr val="FF0000"/>
                </a:solidFill>
              </a:rPr>
              <a:t>0}[,...n]</a:t>
            </a:r>
          </a:p>
          <a:p>
            <a:pPr marL="0" indent="0">
              <a:buFont typeface="Wingdings" pitchFamily="2" charset="2"/>
              <a:buNone/>
            </a:pPr>
            <a:r>
              <a:rPr lang="zh-CN" altLang="zh-CN" b="1">
                <a:solidFill>
                  <a:srgbClr val="FF0000"/>
                </a:solidFill>
              </a:rPr>
              <a:t>[ELSE </a:t>
            </a:r>
            <a:r>
              <a:rPr lang="zh-CN" b="1">
                <a:solidFill>
                  <a:srgbClr val="FF0000"/>
                </a:solidFill>
              </a:rPr>
              <a:t>结果表达式</a:t>
            </a:r>
            <a:r>
              <a:rPr lang="zh-CN" altLang="zh-CN" b="1">
                <a:solidFill>
                  <a:srgbClr val="FF0000"/>
                </a:solidFill>
              </a:rPr>
              <a:t>n]</a:t>
            </a:r>
          </a:p>
          <a:p>
            <a:pPr marL="0" indent="0">
              <a:buFont typeface="Wingdings" pitchFamily="2" charset="2"/>
              <a:buNone/>
            </a:pPr>
            <a:r>
              <a:rPr lang="zh-CN" altLang="zh-CN" b="1">
                <a:solidFill>
                  <a:srgbClr val="FF0000"/>
                </a:solidFill>
              </a:rPr>
              <a:t>END</a:t>
            </a:r>
            <a:endParaRPr lang="zh-CN" altLang="zh-CN"/>
          </a:p>
          <a:p>
            <a:pPr marL="0" indent="0">
              <a:buFont typeface="Wingdings" pitchFamily="2" charset="2"/>
              <a:buNone/>
            </a:pPr>
            <a:endParaRPr lang="zh-CN" altLang="zh-CN"/>
          </a:p>
        </p:txBody>
      </p:sp>
    </p:spTree>
    <p:extLst>
      <p:ext uri="{BB962C8B-B14F-4D97-AF65-F5344CB8AC3E}">
        <p14:creationId xmlns:p14="http://schemas.microsoft.com/office/powerpoint/2010/main" val="33944697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Text Box 3"/>
          <p:cNvSpPr txBox="1">
            <a:spLocks noChangeArrowheads="1"/>
          </p:cNvSpPr>
          <p:nvPr/>
        </p:nvSpPr>
        <p:spPr bwMode="auto">
          <a:xfrm>
            <a:off x="4267200" y="1752600"/>
            <a:ext cx="426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50000"/>
              </a:spcBef>
              <a:buClr>
                <a:srgbClr val="0000FF"/>
              </a:buClr>
              <a:buFont typeface="Wingdings" pitchFamily="2" charset="2"/>
              <a:buChar char="Ø"/>
            </a:pPr>
            <a:endParaRPr lang="zh-CN" altLang="en-US">
              <a:latin typeface="华文新魏" pitchFamily="2" charset="-122"/>
              <a:ea typeface="华文新魏" pitchFamily="2" charset="-122"/>
            </a:endParaRPr>
          </a:p>
        </p:txBody>
      </p:sp>
      <p:sp>
        <p:nvSpPr>
          <p:cNvPr id="59396" name="Text Box 4"/>
          <p:cNvSpPr txBox="1">
            <a:spLocks noChangeArrowheads="1"/>
          </p:cNvSpPr>
          <p:nvPr/>
        </p:nvSpPr>
        <p:spPr bwMode="auto">
          <a:xfrm>
            <a:off x="228600" y="457200"/>
            <a:ext cx="8280400" cy="5303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r>
              <a:rPr lang="en-US" sz="2400" dirty="0" smtClean="0">
                <a:solidFill>
                  <a:srgbClr val="009900"/>
                </a:solidFill>
                <a:latin typeface="Times New Roman" pitchFamily="18" charset="0"/>
              </a:rPr>
              <a:t>--【</a:t>
            </a:r>
            <a:r>
              <a:rPr lang="en-US" sz="2400" dirty="0" err="1">
                <a:solidFill>
                  <a:srgbClr val="009900"/>
                </a:solidFill>
                <a:latin typeface="Times New Roman" pitchFamily="18" charset="0"/>
              </a:rPr>
              <a:t>例】CASE表达式</a:t>
            </a:r>
            <a:r>
              <a:rPr lang="en-US" sz="2400" dirty="0">
                <a:solidFill>
                  <a:srgbClr val="009900"/>
                </a:solidFill>
                <a:latin typeface="Times New Roman" pitchFamily="18" charset="0"/>
              </a:rPr>
              <a:t>。</a:t>
            </a:r>
          </a:p>
          <a:p>
            <a:pPr>
              <a:lnSpc>
                <a:spcPct val="110000"/>
              </a:lnSpc>
            </a:pPr>
            <a:r>
              <a:rPr lang="en-US" sz="2400" dirty="0">
                <a:solidFill>
                  <a:srgbClr val="0000FF"/>
                </a:solidFill>
                <a:latin typeface="Times New Roman" pitchFamily="18" charset="0"/>
              </a:rPr>
              <a:t>declare</a:t>
            </a:r>
            <a:r>
              <a:rPr lang="en-US" sz="2400" dirty="0">
                <a:latin typeface="Times New Roman" pitchFamily="18" charset="0"/>
              </a:rPr>
              <a:t> </a:t>
            </a:r>
            <a:r>
              <a:rPr lang="zh-CN" altLang="en-US" sz="2400" dirty="0">
                <a:latin typeface="Times New Roman" pitchFamily="18" charset="0"/>
              </a:rPr>
              <a:t> </a:t>
            </a:r>
            <a:r>
              <a:rPr lang="en-US" sz="2400" dirty="0" smtClean="0">
                <a:latin typeface="Times New Roman" pitchFamily="18" charset="0"/>
              </a:rPr>
              <a:t>@</a:t>
            </a:r>
            <a:r>
              <a:rPr lang="en-US" altLang="zh-CN" sz="2400" dirty="0" smtClean="0">
                <a:latin typeface="Times New Roman" pitchFamily="18" charset="0"/>
              </a:rPr>
              <a:t>grade</a:t>
            </a:r>
            <a:r>
              <a:rPr lang="en-US" sz="2400" dirty="0" smtClean="0">
                <a:latin typeface="Times New Roman" pitchFamily="18" charset="0"/>
              </a:rPr>
              <a:t> </a:t>
            </a:r>
            <a:r>
              <a:rPr lang="en-US" sz="2400" dirty="0" err="1" smtClean="0">
                <a:latin typeface="Times New Roman" pitchFamily="18" charset="0"/>
              </a:rPr>
              <a:t>int</a:t>
            </a:r>
            <a:endParaRPr lang="en-US" sz="2400" dirty="0">
              <a:latin typeface="Times New Roman" pitchFamily="18" charset="0"/>
            </a:endParaRPr>
          </a:p>
          <a:p>
            <a:pPr>
              <a:lnSpc>
                <a:spcPct val="110000"/>
              </a:lnSpc>
            </a:pPr>
            <a:r>
              <a:rPr lang="en-US" sz="2400" dirty="0">
                <a:solidFill>
                  <a:srgbClr val="0000FF"/>
                </a:solidFill>
                <a:latin typeface="Times New Roman" pitchFamily="18" charset="0"/>
              </a:rPr>
              <a:t>declare</a:t>
            </a:r>
            <a:r>
              <a:rPr lang="en-US" sz="2400" dirty="0">
                <a:latin typeface="Times New Roman" pitchFamily="18" charset="0"/>
              </a:rPr>
              <a:t> </a:t>
            </a:r>
            <a:r>
              <a:rPr lang="zh-CN" altLang="en-US" sz="2400" dirty="0">
                <a:latin typeface="Times New Roman" pitchFamily="18" charset="0"/>
              </a:rPr>
              <a:t> </a:t>
            </a:r>
            <a:r>
              <a:rPr lang="en-US" sz="2400" dirty="0" smtClean="0">
                <a:latin typeface="Times New Roman" pitchFamily="18" charset="0"/>
              </a:rPr>
              <a:t>@level</a:t>
            </a:r>
            <a:r>
              <a:rPr lang="zh-CN" altLang="en-US" sz="2400" dirty="0" smtClean="0">
                <a:latin typeface="Times New Roman" pitchFamily="18" charset="0"/>
              </a:rPr>
              <a:t>  </a:t>
            </a:r>
            <a:r>
              <a:rPr lang="en-US" sz="2400" dirty="0">
                <a:latin typeface="Times New Roman" pitchFamily="18" charset="0"/>
              </a:rPr>
              <a:t>char(</a:t>
            </a:r>
            <a:r>
              <a:rPr lang="zh-CN" altLang="en-US" sz="2400" dirty="0">
                <a:latin typeface="Times New Roman" pitchFamily="18" charset="0"/>
              </a:rPr>
              <a:t>6</a:t>
            </a:r>
            <a:r>
              <a:rPr lang="en-US" sz="2400" dirty="0">
                <a:latin typeface="Times New Roman" pitchFamily="18" charset="0"/>
              </a:rPr>
              <a:t>)</a:t>
            </a:r>
          </a:p>
          <a:p>
            <a:pPr>
              <a:lnSpc>
                <a:spcPct val="110000"/>
              </a:lnSpc>
            </a:pPr>
            <a:r>
              <a:rPr lang="en-US" sz="2400" dirty="0">
                <a:solidFill>
                  <a:srgbClr val="0000FF"/>
                </a:solidFill>
                <a:latin typeface="Times New Roman" pitchFamily="18" charset="0"/>
              </a:rPr>
              <a:t>set</a:t>
            </a:r>
            <a:r>
              <a:rPr lang="en-US" sz="2400" dirty="0">
                <a:latin typeface="Times New Roman" pitchFamily="18" charset="0"/>
              </a:rPr>
              <a:t> </a:t>
            </a:r>
            <a:r>
              <a:rPr lang="zh-CN" altLang="en-US" sz="2400" dirty="0">
                <a:latin typeface="Times New Roman" pitchFamily="18" charset="0"/>
              </a:rPr>
              <a:t> </a:t>
            </a:r>
            <a:r>
              <a:rPr lang="en-US" sz="2400" dirty="0" smtClean="0">
                <a:latin typeface="Times New Roman" pitchFamily="18" charset="0"/>
              </a:rPr>
              <a:t>@grade </a:t>
            </a:r>
            <a:r>
              <a:rPr lang="en-US" sz="2400" dirty="0">
                <a:latin typeface="Times New Roman" pitchFamily="18" charset="0"/>
              </a:rPr>
              <a:t>= 88</a:t>
            </a:r>
          </a:p>
          <a:p>
            <a:pPr>
              <a:lnSpc>
                <a:spcPct val="110000"/>
              </a:lnSpc>
            </a:pPr>
            <a:r>
              <a:rPr lang="en-US" sz="2400" dirty="0">
                <a:solidFill>
                  <a:srgbClr val="0000FF"/>
                </a:solidFill>
                <a:latin typeface="Times New Roman" pitchFamily="18" charset="0"/>
              </a:rPr>
              <a:t>set </a:t>
            </a:r>
            <a:r>
              <a:rPr lang="zh-CN" altLang="en-US" sz="2400" dirty="0">
                <a:latin typeface="Times New Roman" pitchFamily="18" charset="0"/>
              </a:rPr>
              <a:t> </a:t>
            </a:r>
            <a:r>
              <a:rPr lang="en-US" sz="2400" dirty="0" smtClean="0">
                <a:latin typeface="Times New Roman" pitchFamily="18" charset="0"/>
              </a:rPr>
              <a:t>@level= </a:t>
            </a:r>
            <a:r>
              <a:rPr lang="en-US" sz="2400" dirty="0">
                <a:solidFill>
                  <a:srgbClr val="0000FF"/>
                </a:solidFill>
                <a:latin typeface="Times New Roman" pitchFamily="18" charset="0"/>
              </a:rPr>
              <a:t>Case</a:t>
            </a:r>
            <a:r>
              <a:rPr lang="zh-CN" altLang="en-US" sz="2400" dirty="0">
                <a:latin typeface="Times New Roman" pitchFamily="18" charset="0"/>
              </a:rPr>
              <a:t> </a:t>
            </a:r>
            <a:r>
              <a:rPr lang="en-US" sz="2400" dirty="0">
                <a:latin typeface="Times New Roman" pitchFamily="18" charset="0"/>
              </a:rPr>
              <a:t> </a:t>
            </a:r>
            <a:r>
              <a:rPr lang="en-US" sz="2400" dirty="0" smtClean="0">
                <a:solidFill>
                  <a:srgbClr val="FF0000"/>
                </a:solidFill>
                <a:latin typeface="Times New Roman" pitchFamily="18" charset="0"/>
              </a:rPr>
              <a:t>@grade/10</a:t>
            </a:r>
            <a:endParaRPr lang="zh-CN" altLang="en-US" sz="2400" dirty="0">
              <a:solidFill>
                <a:srgbClr val="FF0000"/>
              </a:solidFill>
              <a:latin typeface="Times New Roman" pitchFamily="18" charset="0"/>
            </a:endParaRPr>
          </a:p>
          <a:p>
            <a:pPr>
              <a:lnSpc>
                <a:spcPct val="110000"/>
              </a:lnSpc>
            </a:pPr>
            <a:r>
              <a:rPr lang="zh-CN" altLang="en-US" sz="2400" dirty="0">
                <a:solidFill>
                  <a:srgbClr val="FF0000"/>
                </a:solidFill>
                <a:latin typeface="Times New Roman" pitchFamily="18" charset="0"/>
              </a:rPr>
              <a:t>                                 </a:t>
            </a:r>
            <a:r>
              <a:rPr lang="en-US" sz="2400" dirty="0">
                <a:latin typeface="Times New Roman" pitchFamily="18" charset="0"/>
              </a:rPr>
              <a:t>when </a:t>
            </a:r>
            <a:r>
              <a:rPr lang="zh-CN" altLang="en-US" sz="2400" dirty="0">
                <a:latin typeface="Times New Roman" pitchFamily="18" charset="0"/>
              </a:rPr>
              <a:t> </a:t>
            </a:r>
            <a:r>
              <a:rPr lang="en-US" sz="2400" dirty="0">
                <a:solidFill>
                  <a:srgbClr val="009900"/>
                </a:solidFill>
                <a:latin typeface="Times New Roman" pitchFamily="18" charset="0"/>
              </a:rPr>
              <a:t>10</a:t>
            </a:r>
            <a:r>
              <a:rPr lang="en-US" sz="2400" dirty="0">
                <a:solidFill>
                  <a:srgbClr val="CC3300"/>
                </a:solidFill>
                <a:latin typeface="Times New Roman" pitchFamily="18" charset="0"/>
              </a:rPr>
              <a:t> </a:t>
            </a:r>
            <a:r>
              <a:rPr lang="zh-CN" altLang="en-US" sz="2400" dirty="0">
                <a:latin typeface="Times New Roman" pitchFamily="18" charset="0"/>
              </a:rPr>
              <a:t> </a:t>
            </a:r>
            <a:r>
              <a:rPr lang="en-US" sz="2400" dirty="0">
                <a:latin typeface="Times New Roman" pitchFamily="18" charset="0"/>
              </a:rPr>
              <a:t>then '</a:t>
            </a:r>
            <a:r>
              <a:rPr lang="en-US" sz="2400" dirty="0" err="1">
                <a:latin typeface="Times New Roman" pitchFamily="18" charset="0"/>
              </a:rPr>
              <a:t>优秀</a:t>
            </a:r>
            <a:r>
              <a:rPr lang="en-US" sz="2400" dirty="0">
                <a:latin typeface="Times New Roman" pitchFamily="18" charset="0"/>
              </a:rPr>
              <a:t>'</a:t>
            </a:r>
          </a:p>
          <a:p>
            <a:pPr>
              <a:lnSpc>
                <a:spcPct val="110000"/>
              </a:lnSpc>
            </a:pPr>
            <a:r>
              <a:rPr lang="en-US" sz="2400" dirty="0">
                <a:latin typeface="Times New Roman" pitchFamily="18" charset="0"/>
              </a:rPr>
              <a:t>  </a:t>
            </a:r>
            <a:r>
              <a:rPr lang="zh-CN" altLang="en-US" sz="2400" dirty="0">
                <a:latin typeface="Times New Roman" pitchFamily="18" charset="0"/>
              </a:rPr>
              <a:t>                               </a:t>
            </a:r>
            <a:r>
              <a:rPr lang="en-US" sz="2400" dirty="0">
                <a:latin typeface="Times New Roman" pitchFamily="18" charset="0"/>
              </a:rPr>
              <a:t>when </a:t>
            </a:r>
            <a:r>
              <a:rPr lang="zh-CN" altLang="en-US" sz="2400" dirty="0">
                <a:latin typeface="Times New Roman" pitchFamily="18" charset="0"/>
              </a:rPr>
              <a:t> </a:t>
            </a:r>
            <a:r>
              <a:rPr lang="en-US" sz="2400" dirty="0">
                <a:solidFill>
                  <a:srgbClr val="009900"/>
                </a:solidFill>
                <a:latin typeface="Times New Roman" pitchFamily="18" charset="0"/>
              </a:rPr>
              <a:t>9</a:t>
            </a:r>
            <a:r>
              <a:rPr lang="en-US" sz="2400" dirty="0">
                <a:latin typeface="Times New Roman" pitchFamily="18" charset="0"/>
              </a:rPr>
              <a:t> </a:t>
            </a:r>
            <a:r>
              <a:rPr lang="zh-CN" altLang="en-US" sz="2400" dirty="0">
                <a:latin typeface="Times New Roman" pitchFamily="18" charset="0"/>
              </a:rPr>
              <a:t> </a:t>
            </a:r>
            <a:r>
              <a:rPr lang="en-US" sz="2400" dirty="0">
                <a:latin typeface="Times New Roman" pitchFamily="18" charset="0"/>
              </a:rPr>
              <a:t>then '</a:t>
            </a:r>
            <a:r>
              <a:rPr lang="en-US" sz="2400" dirty="0" err="1">
                <a:latin typeface="Times New Roman" pitchFamily="18" charset="0"/>
              </a:rPr>
              <a:t>优秀</a:t>
            </a:r>
            <a:r>
              <a:rPr lang="en-US" sz="2400" dirty="0">
                <a:latin typeface="Times New Roman" pitchFamily="18" charset="0"/>
              </a:rPr>
              <a:t>'</a:t>
            </a:r>
          </a:p>
          <a:p>
            <a:pPr>
              <a:lnSpc>
                <a:spcPct val="110000"/>
              </a:lnSpc>
            </a:pPr>
            <a:r>
              <a:rPr lang="zh-CN" altLang="en-US" sz="2400" dirty="0">
                <a:latin typeface="Times New Roman" pitchFamily="18" charset="0"/>
              </a:rPr>
              <a:t> </a:t>
            </a:r>
            <a:r>
              <a:rPr lang="en-US" sz="2400" dirty="0">
                <a:latin typeface="Times New Roman" pitchFamily="18" charset="0"/>
              </a:rPr>
              <a:t>  </a:t>
            </a:r>
            <a:r>
              <a:rPr lang="zh-CN" altLang="en-US" sz="2400" dirty="0">
                <a:latin typeface="Times New Roman" pitchFamily="18" charset="0"/>
              </a:rPr>
              <a:t>                              </a:t>
            </a:r>
            <a:r>
              <a:rPr lang="en-US" sz="2400" dirty="0">
                <a:latin typeface="Times New Roman" pitchFamily="18" charset="0"/>
              </a:rPr>
              <a:t>when </a:t>
            </a:r>
            <a:r>
              <a:rPr lang="zh-CN" altLang="en-US" sz="2400" dirty="0">
                <a:latin typeface="Times New Roman" pitchFamily="18" charset="0"/>
              </a:rPr>
              <a:t> </a:t>
            </a:r>
            <a:r>
              <a:rPr lang="en-US" sz="2400" dirty="0">
                <a:solidFill>
                  <a:srgbClr val="009900"/>
                </a:solidFill>
                <a:latin typeface="Times New Roman" pitchFamily="18" charset="0"/>
              </a:rPr>
              <a:t>8</a:t>
            </a:r>
            <a:r>
              <a:rPr lang="en-US" sz="2400" dirty="0">
                <a:latin typeface="Times New Roman" pitchFamily="18" charset="0"/>
              </a:rPr>
              <a:t> </a:t>
            </a:r>
            <a:r>
              <a:rPr lang="zh-CN" altLang="en-US" sz="2400" dirty="0">
                <a:latin typeface="Times New Roman" pitchFamily="18" charset="0"/>
              </a:rPr>
              <a:t> </a:t>
            </a:r>
            <a:r>
              <a:rPr lang="en-US" sz="2400" dirty="0">
                <a:latin typeface="Times New Roman" pitchFamily="18" charset="0"/>
              </a:rPr>
              <a:t>then '</a:t>
            </a:r>
            <a:r>
              <a:rPr lang="en-US" sz="2400" dirty="0" err="1">
                <a:latin typeface="Times New Roman" pitchFamily="18" charset="0"/>
              </a:rPr>
              <a:t>良好</a:t>
            </a:r>
            <a:r>
              <a:rPr lang="en-US" sz="2400" dirty="0">
                <a:latin typeface="Times New Roman" pitchFamily="18" charset="0"/>
              </a:rPr>
              <a:t>'</a:t>
            </a:r>
          </a:p>
          <a:p>
            <a:pPr>
              <a:lnSpc>
                <a:spcPct val="110000"/>
              </a:lnSpc>
            </a:pPr>
            <a:r>
              <a:rPr lang="en-US" sz="2400" dirty="0">
                <a:latin typeface="Times New Roman" pitchFamily="18" charset="0"/>
              </a:rPr>
              <a:t>  </a:t>
            </a:r>
            <a:r>
              <a:rPr lang="zh-CN" altLang="en-US" sz="2400" dirty="0">
                <a:latin typeface="Times New Roman" pitchFamily="18" charset="0"/>
              </a:rPr>
              <a:t>                               </a:t>
            </a:r>
            <a:r>
              <a:rPr lang="en-US" sz="2400" dirty="0">
                <a:latin typeface="Times New Roman" pitchFamily="18" charset="0"/>
              </a:rPr>
              <a:t>when </a:t>
            </a:r>
            <a:r>
              <a:rPr lang="zh-CN" altLang="en-US" sz="2400" dirty="0">
                <a:latin typeface="Times New Roman" pitchFamily="18" charset="0"/>
              </a:rPr>
              <a:t> </a:t>
            </a:r>
            <a:r>
              <a:rPr lang="en-US" sz="2400" dirty="0">
                <a:solidFill>
                  <a:srgbClr val="009900"/>
                </a:solidFill>
                <a:latin typeface="Times New Roman" pitchFamily="18" charset="0"/>
              </a:rPr>
              <a:t>7</a:t>
            </a:r>
            <a:r>
              <a:rPr lang="en-US" sz="2400" dirty="0">
                <a:latin typeface="Times New Roman" pitchFamily="18" charset="0"/>
              </a:rPr>
              <a:t> </a:t>
            </a:r>
            <a:r>
              <a:rPr lang="zh-CN" altLang="en-US" sz="2400" dirty="0">
                <a:latin typeface="Times New Roman" pitchFamily="18" charset="0"/>
              </a:rPr>
              <a:t> </a:t>
            </a:r>
            <a:r>
              <a:rPr lang="en-US" sz="2400" dirty="0">
                <a:latin typeface="Times New Roman" pitchFamily="18" charset="0"/>
              </a:rPr>
              <a:t>then '</a:t>
            </a:r>
            <a:r>
              <a:rPr lang="en-US" sz="2400" dirty="0" err="1">
                <a:latin typeface="Times New Roman" pitchFamily="18" charset="0"/>
              </a:rPr>
              <a:t>中等</a:t>
            </a:r>
            <a:r>
              <a:rPr lang="en-US" sz="2400" dirty="0">
                <a:latin typeface="Times New Roman" pitchFamily="18" charset="0"/>
              </a:rPr>
              <a:t>'</a:t>
            </a:r>
          </a:p>
          <a:p>
            <a:pPr>
              <a:lnSpc>
                <a:spcPct val="110000"/>
              </a:lnSpc>
            </a:pPr>
            <a:r>
              <a:rPr lang="zh-CN" altLang="en-US" sz="2400" dirty="0">
                <a:latin typeface="Times New Roman" pitchFamily="18" charset="0"/>
              </a:rPr>
              <a:t> </a:t>
            </a:r>
            <a:r>
              <a:rPr lang="en-US" sz="2400" dirty="0">
                <a:latin typeface="Times New Roman" pitchFamily="18" charset="0"/>
              </a:rPr>
              <a:t>  </a:t>
            </a:r>
            <a:r>
              <a:rPr lang="zh-CN" altLang="en-US" sz="2400" dirty="0">
                <a:latin typeface="Times New Roman" pitchFamily="18" charset="0"/>
              </a:rPr>
              <a:t>                              </a:t>
            </a:r>
            <a:r>
              <a:rPr lang="en-US" sz="2400" dirty="0">
                <a:latin typeface="Times New Roman" pitchFamily="18" charset="0"/>
              </a:rPr>
              <a:t>when </a:t>
            </a:r>
            <a:r>
              <a:rPr lang="zh-CN" altLang="en-US" sz="2400" dirty="0">
                <a:latin typeface="Times New Roman" pitchFamily="18" charset="0"/>
              </a:rPr>
              <a:t> </a:t>
            </a:r>
            <a:r>
              <a:rPr lang="en-US" sz="2400" dirty="0">
                <a:solidFill>
                  <a:srgbClr val="009900"/>
                </a:solidFill>
                <a:latin typeface="Times New Roman" pitchFamily="18" charset="0"/>
              </a:rPr>
              <a:t>6</a:t>
            </a:r>
            <a:r>
              <a:rPr lang="en-US" sz="2400" dirty="0">
                <a:latin typeface="Times New Roman" pitchFamily="18" charset="0"/>
              </a:rPr>
              <a:t> </a:t>
            </a:r>
            <a:r>
              <a:rPr lang="zh-CN" altLang="en-US" sz="2400" dirty="0">
                <a:latin typeface="Times New Roman" pitchFamily="18" charset="0"/>
              </a:rPr>
              <a:t> </a:t>
            </a:r>
            <a:r>
              <a:rPr lang="en-US" sz="2400" dirty="0">
                <a:latin typeface="Times New Roman" pitchFamily="18" charset="0"/>
              </a:rPr>
              <a:t>then '</a:t>
            </a:r>
            <a:r>
              <a:rPr lang="en-US" sz="2400" dirty="0" err="1">
                <a:latin typeface="Times New Roman" pitchFamily="18" charset="0"/>
              </a:rPr>
              <a:t>及格</a:t>
            </a:r>
            <a:r>
              <a:rPr lang="en-US" sz="2400" dirty="0">
                <a:latin typeface="Times New Roman" pitchFamily="18" charset="0"/>
              </a:rPr>
              <a:t>'</a:t>
            </a:r>
          </a:p>
          <a:p>
            <a:pPr>
              <a:lnSpc>
                <a:spcPct val="110000"/>
              </a:lnSpc>
            </a:pPr>
            <a:r>
              <a:rPr lang="en-US" sz="2400" dirty="0">
                <a:latin typeface="Times New Roman" pitchFamily="18" charset="0"/>
              </a:rPr>
              <a:t>  </a:t>
            </a:r>
            <a:r>
              <a:rPr lang="zh-CN" altLang="en-US" sz="2400" dirty="0">
                <a:latin typeface="Times New Roman" pitchFamily="18" charset="0"/>
              </a:rPr>
              <a:t>                               </a:t>
            </a:r>
            <a:r>
              <a:rPr lang="en-US" sz="2400" dirty="0">
                <a:latin typeface="Times New Roman" pitchFamily="18" charset="0"/>
              </a:rPr>
              <a:t>else </a:t>
            </a:r>
            <a:r>
              <a:rPr lang="zh-CN" altLang="en-US" sz="2400" dirty="0">
                <a:latin typeface="Times New Roman" pitchFamily="18" charset="0"/>
              </a:rPr>
              <a:t>  </a:t>
            </a:r>
            <a:r>
              <a:rPr lang="en-US" sz="2400" dirty="0">
                <a:latin typeface="Times New Roman" pitchFamily="18" charset="0"/>
              </a:rPr>
              <a:t>'</a:t>
            </a:r>
            <a:r>
              <a:rPr lang="en-US" sz="2400" dirty="0" err="1">
                <a:latin typeface="Times New Roman" pitchFamily="18" charset="0"/>
              </a:rPr>
              <a:t>不及格</a:t>
            </a:r>
            <a:r>
              <a:rPr lang="en-US" sz="2400" dirty="0">
                <a:latin typeface="Times New Roman" pitchFamily="18" charset="0"/>
              </a:rPr>
              <a:t>'</a:t>
            </a:r>
          </a:p>
          <a:p>
            <a:pPr>
              <a:lnSpc>
                <a:spcPct val="110000"/>
              </a:lnSpc>
            </a:pPr>
            <a:r>
              <a:rPr lang="zh-CN" altLang="en-US" sz="2400" dirty="0">
                <a:solidFill>
                  <a:srgbClr val="0000FF"/>
                </a:solidFill>
                <a:latin typeface="Times New Roman" pitchFamily="18" charset="0"/>
              </a:rPr>
              <a:t>                              </a:t>
            </a:r>
            <a:r>
              <a:rPr lang="en-US" sz="2400" b="1" dirty="0">
                <a:solidFill>
                  <a:srgbClr val="FF0000"/>
                </a:solidFill>
                <a:latin typeface="Times New Roman" pitchFamily="18" charset="0"/>
              </a:rPr>
              <a:t>end</a:t>
            </a:r>
          </a:p>
          <a:p>
            <a:pPr>
              <a:lnSpc>
                <a:spcPct val="110000"/>
              </a:lnSpc>
            </a:pPr>
            <a:r>
              <a:rPr lang="en-US" sz="2400" dirty="0">
                <a:solidFill>
                  <a:srgbClr val="0000FF"/>
                </a:solidFill>
                <a:latin typeface="Times New Roman" pitchFamily="18" charset="0"/>
              </a:rPr>
              <a:t>Print</a:t>
            </a:r>
            <a:r>
              <a:rPr lang="zh-CN" altLang="en-US" sz="2400" dirty="0">
                <a:solidFill>
                  <a:srgbClr val="0000FF"/>
                </a:solidFill>
                <a:latin typeface="Times New Roman" pitchFamily="18" charset="0"/>
              </a:rPr>
              <a:t> </a:t>
            </a:r>
            <a:r>
              <a:rPr lang="en-US" sz="2400" dirty="0">
                <a:solidFill>
                  <a:srgbClr val="0000FF"/>
                </a:solidFill>
                <a:latin typeface="Times New Roman" pitchFamily="18" charset="0"/>
              </a:rPr>
              <a:t> </a:t>
            </a:r>
            <a:r>
              <a:rPr lang="zh-CN" altLang="en-US" sz="2400" dirty="0">
                <a:solidFill>
                  <a:srgbClr val="0000FF"/>
                </a:solidFill>
                <a:latin typeface="Times New Roman" pitchFamily="18" charset="0"/>
              </a:rPr>
              <a:t>  </a:t>
            </a:r>
            <a:r>
              <a:rPr lang="en-US" sz="2400" dirty="0" smtClean="0">
                <a:latin typeface="Times New Roman" pitchFamily="18" charset="0"/>
              </a:rPr>
              <a:t>@level</a:t>
            </a:r>
            <a:endParaRPr lang="zh-CN" altLang="en-US" sz="2400" dirty="0">
              <a:latin typeface="Times New Roman" pitchFamily="18" charset="0"/>
            </a:endParaRPr>
          </a:p>
        </p:txBody>
      </p:sp>
    </p:spTree>
    <p:extLst>
      <p:ext uri="{BB962C8B-B14F-4D97-AF65-F5344CB8AC3E}">
        <p14:creationId xmlns:p14="http://schemas.microsoft.com/office/powerpoint/2010/main" val="144643657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endParaRPr lang="zh-CN" altLang="en-US">
              <a:latin typeface="+mj-ea"/>
            </a:endParaRPr>
          </a:p>
        </p:txBody>
      </p:sp>
      <p:sp>
        <p:nvSpPr>
          <p:cNvPr id="36866" name="内容占位符 2"/>
          <p:cNvSpPr>
            <a:spLocks noGrp="1"/>
          </p:cNvSpPr>
          <p:nvPr>
            <p:ph idx="1"/>
          </p:nvPr>
        </p:nvSpPr>
        <p:spPr/>
        <p:txBody>
          <a:bodyPr/>
          <a:lstStyle/>
          <a:p>
            <a:pPr lvl="1" eaLnBrk="1" hangingPunct="1"/>
            <a:r>
              <a:rPr lang="zh-CN" altLang="en-US" smtClean="0">
                <a:ea typeface="宋体" charset="-122"/>
              </a:rPr>
              <a:t>搜索式</a:t>
            </a:r>
            <a:endParaRPr lang="en-US" altLang="zh-CN" smtClean="0">
              <a:ea typeface="宋体" charset="-122"/>
            </a:endParaRPr>
          </a:p>
          <a:p>
            <a:pPr eaLnBrk="1" hangingPunct="1"/>
            <a:endParaRPr lang="zh-CN" altLang="en-US" smtClean="0"/>
          </a:p>
        </p:txBody>
      </p:sp>
      <p:sp>
        <p:nvSpPr>
          <p:cNvPr id="36867" name="矩形 3"/>
          <p:cNvSpPr>
            <a:spLocks noChangeArrowheads="1"/>
          </p:cNvSpPr>
          <p:nvPr/>
        </p:nvSpPr>
        <p:spPr bwMode="auto">
          <a:xfrm>
            <a:off x="1217613" y="2312988"/>
            <a:ext cx="4572000" cy="1754187"/>
          </a:xfrm>
          <a:prstGeom prst="rect">
            <a:avLst/>
          </a:prstGeom>
          <a:noFill/>
          <a:ln w="9525">
            <a:noFill/>
            <a:miter lim="800000"/>
            <a:headEnd/>
            <a:tailEnd/>
          </a:ln>
        </p:spPr>
        <p:txBody>
          <a:bodyPr>
            <a:spAutoFit/>
          </a:bodyPr>
          <a:lstStyle/>
          <a:p>
            <a:r>
              <a:rPr lang="en-US" altLang="zh-CN"/>
              <a:t>CASE </a:t>
            </a:r>
          </a:p>
          <a:p>
            <a:r>
              <a:rPr lang="en-US" altLang="zh-CN"/>
              <a:t>    WHEN </a:t>
            </a:r>
            <a:r>
              <a:rPr lang="zh-CN" altLang="en-US"/>
              <a:t>逻辑表达式</a:t>
            </a:r>
            <a:r>
              <a:rPr lang="en-US" altLang="zh-CN"/>
              <a:t>1 THEN </a:t>
            </a:r>
            <a:r>
              <a:rPr lang="zh-CN" altLang="en-US"/>
              <a:t>返回表达式</a:t>
            </a:r>
            <a:r>
              <a:rPr lang="en-US" altLang="zh-CN"/>
              <a:t>1</a:t>
            </a:r>
          </a:p>
          <a:p>
            <a:r>
              <a:rPr lang="en-US" altLang="zh-CN"/>
              <a:t>    WHEN </a:t>
            </a:r>
            <a:r>
              <a:rPr lang="zh-CN" altLang="en-US"/>
              <a:t>逻辑表达式</a:t>
            </a:r>
            <a:r>
              <a:rPr lang="en-US" altLang="zh-CN"/>
              <a:t>2 THEN </a:t>
            </a:r>
            <a:r>
              <a:rPr lang="zh-CN" altLang="en-US"/>
              <a:t>返回表达式</a:t>
            </a:r>
            <a:r>
              <a:rPr lang="en-US" altLang="zh-CN"/>
              <a:t>2</a:t>
            </a:r>
          </a:p>
          <a:p>
            <a:r>
              <a:rPr lang="en-US" altLang="zh-CN"/>
              <a:t>    …</a:t>
            </a:r>
          </a:p>
          <a:p>
            <a:r>
              <a:rPr lang="en-US" altLang="zh-CN"/>
              <a:t>ELSE </a:t>
            </a:r>
            <a:r>
              <a:rPr lang="zh-CN" altLang="en-US"/>
              <a:t>返回表达式</a:t>
            </a:r>
            <a:r>
              <a:rPr lang="en-US" altLang="zh-CN"/>
              <a:t>n</a:t>
            </a:r>
          </a:p>
          <a:p>
            <a:r>
              <a:rPr lang="en-US" altLang="zh-CN"/>
              <a:t>END</a:t>
            </a:r>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xfrm>
            <a:off x="4724400" y="1066800"/>
            <a:ext cx="4114800" cy="5334000"/>
          </a:xfrm>
        </p:spPr>
        <p:txBody>
          <a:bodyPr/>
          <a:lstStyle/>
          <a:p>
            <a:pPr marL="0" indent="0">
              <a:buFont typeface="Wingdings" pitchFamily="2" charset="2"/>
              <a:buNone/>
            </a:pPr>
            <a:r>
              <a:rPr lang="zh-CN">
                <a:solidFill>
                  <a:srgbClr val="0000FF"/>
                </a:solidFill>
              </a:rPr>
              <a:t>句法</a:t>
            </a:r>
            <a:r>
              <a:rPr lang="zh-CN" altLang="zh-CN">
                <a:solidFill>
                  <a:srgbClr val="0000FF"/>
                </a:solidFill>
              </a:rPr>
              <a:t>2</a:t>
            </a:r>
            <a:r>
              <a:rPr lang="zh-CN">
                <a:solidFill>
                  <a:srgbClr val="0000FF"/>
                </a:solidFill>
              </a:rPr>
              <a:t>：</a:t>
            </a:r>
            <a:r>
              <a:rPr lang="zh-CN" b="1">
                <a:effectLst>
                  <a:outerShdw blurRad="38100" dist="38100" dir="2700000" algn="tl">
                    <a:srgbClr val="C0C0C0"/>
                  </a:outerShdw>
                </a:effectLst>
              </a:rPr>
              <a:t>搜索式</a:t>
            </a:r>
            <a:r>
              <a:rPr lang="zh-CN" altLang="zh-CN" b="1">
                <a:effectLst>
                  <a:outerShdw blurRad="38100" dist="38100" dir="2700000" algn="tl">
                    <a:srgbClr val="C0C0C0"/>
                  </a:outerShdw>
                </a:effectLst>
              </a:rPr>
              <a:t>CASE</a:t>
            </a:r>
            <a:r>
              <a:rPr lang="zh-CN" b="1">
                <a:effectLst>
                  <a:outerShdw blurRad="38100" dist="38100" dir="2700000" algn="tl">
                    <a:srgbClr val="C0C0C0"/>
                  </a:outerShdw>
                </a:effectLst>
              </a:rPr>
              <a:t>表达式</a:t>
            </a:r>
            <a:endParaRPr lang="zh-CN" b="1">
              <a:solidFill>
                <a:srgbClr val="FF0000"/>
              </a:solidFill>
            </a:endParaRPr>
          </a:p>
          <a:p>
            <a:pPr marL="0" indent="0">
              <a:buFont typeface="Wingdings" pitchFamily="2" charset="2"/>
              <a:buNone/>
            </a:pPr>
            <a:endParaRPr lang="zh-CN" b="1">
              <a:solidFill>
                <a:srgbClr val="FF0000"/>
              </a:solidFill>
            </a:endParaRPr>
          </a:p>
          <a:p>
            <a:pPr marL="0" indent="0">
              <a:buFont typeface="Wingdings" pitchFamily="2" charset="2"/>
              <a:buNone/>
            </a:pPr>
            <a:r>
              <a:rPr lang="zh-CN" altLang="zh-CN" b="1">
                <a:solidFill>
                  <a:srgbClr val="FF0000"/>
                </a:solidFill>
              </a:rPr>
              <a:t>CASE </a:t>
            </a:r>
          </a:p>
          <a:p>
            <a:pPr marL="0" indent="0">
              <a:buFont typeface="Wingdings" pitchFamily="2" charset="2"/>
              <a:buNone/>
            </a:pPr>
            <a:r>
              <a:rPr lang="zh-CN" altLang="zh-CN" b="1">
                <a:solidFill>
                  <a:srgbClr val="FF0000"/>
                </a:solidFill>
              </a:rPr>
              <a:t>{WHEN </a:t>
            </a:r>
            <a:r>
              <a:rPr lang="zh-CN" b="1">
                <a:solidFill>
                  <a:srgbClr val="0000FF"/>
                </a:solidFill>
              </a:rPr>
              <a:t>条件表达式</a:t>
            </a:r>
            <a:r>
              <a:rPr lang="zh-CN" altLang="zh-CN" b="1">
                <a:solidFill>
                  <a:srgbClr val="0000FF"/>
                </a:solidFill>
              </a:rPr>
              <a:t>0</a:t>
            </a:r>
            <a:r>
              <a:rPr lang="zh-CN" altLang="zh-CN" b="1">
                <a:solidFill>
                  <a:srgbClr val="FF0000"/>
                </a:solidFill>
              </a:rPr>
              <a:t> THEN </a:t>
            </a:r>
            <a:r>
              <a:rPr lang="zh-CN" b="1">
                <a:solidFill>
                  <a:srgbClr val="FF0000"/>
                </a:solidFill>
              </a:rPr>
              <a:t>结果表达式</a:t>
            </a:r>
            <a:r>
              <a:rPr lang="zh-CN" altLang="zh-CN" b="1">
                <a:solidFill>
                  <a:srgbClr val="FF0000"/>
                </a:solidFill>
              </a:rPr>
              <a:t>0}[,...n]</a:t>
            </a:r>
          </a:p>
          <a:p>
            <a:pPr marL="0" indent="0">
              <a:buFont typeface="Wingdings" pitchFamily="2" charset="2"/>
              <a:buNone/>
            </a:pPr>
            <a:r>
              <a:rPr lang="zh-CN" altLang="zh-CN" b="1">
                <a:solidFill>
                  <a:srgbClr val="FF0000"/>
                </a:solidFill>
              </a:rPr>
              <a:t>[ELSE </a:t>
            </a:r>
            <a:r>
              <a:rPr lang="zh-CN" b="1">
                <a:solidFill>
                  <a:srgbClr val="FF0000"/>
                </a:solidFill>
              </a:rPr>
              <a:t>结果表达式</a:t>
            </a:r>
            <a:r>
              <a:rPr lang="zh-CN" altLang="zh-CN" b="1">
                <a:solidFill>
                  <a:srgbClr val="FF0000"/>
                </a:solidFill>
              </a:rPr>
              <a:t>n]</a:t>
            </a:r>
          </a:p>
          <a:p>
            <a:pPr marL="0" indent="0">
              <a:buFont typeface="Wingdings" pitchFamily="2" charset="2"/>
              <a:buNone/>
            </a:pPr>
            <a:r>
              <a:rPr lang="zh-CN" altLang="zh-CN" b="1">
                <a:solidFill>
                  <a:srgbClr val="FF0000"/>
                </a:solidFill>
              </a:rPr>
              <a:t>END</a:t>
            </a:r>
          </a:p>
        </p:txBody>
      </p:sp>
      <p:pic>
        <p:nvPicPr>
          <p:cNvPr id="62467" name="Picture 3" descr="CASE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685800"/>
            <a:ext cx="4243388"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Tree>
    <p:extLst>
      <p:ext uri="{BB962C8B-B14F-4D97-AF65-F5344CB8AC3E}">
        <p14:creationId xmlns:p14="http://schemas.microsoft.com/office/powerpoint/2010/main" val="22335463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3"/>
          <p:cNvSpPr txBox="1">
            <a:spLocks noChangeArrowheads="1"/>
          </p:cNvSpPr>
          <p:nvPr/>
        </p:nvSpPr>
        <p:spPr bwMode="auto">
          <a:xfrm>
            <a:off x="4267200" y="1752600"/>
            <a:ext cx="426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50000"/>
              </a:spcBef>
              <a:buClr>
                <a:srgbClr val="0000FF"/>
              </a:buClr>
              <a:buFont typeface="Wingdings" pitchFamily="2" charset="2"/>
              <a:buChar char="Ø"/>
            </a:pPr>
            <a:endParaRPr lang="zh-CN" altLang="en-US">
              <a:latin typeface="华文新魏" pitchFamily="2" charset="-122"/>
              <a:ea typeface="华文新魏" pitchFamily="2" charset="-122"/>
            </a:endParaRPr>
          </a:p>
        </p:txBody>
      </p:sp>
      <p:sp>
        <p:nvSpPr>
          <p:cNvPr id="63491" name="Rectangle 3"/>
          <p:cNvSpPr>
            <a:spLocks noGrp="1" noChangeArrowheads="1"/>
          </p:cNvSpPr>
          <p:nvPr>
            <p:ph type="body" idx="1"/>
          </p:nvPr>
        </p:nvSpPr>
        <p:spPr>
          <a:xfrm>
            <a:off x="457200" y="457200"/>
            <a:ext cx="8229600" cy="6400800"/>
          </a:xfrm>
        </p:spPr>
        <p:txBody>
          <a:bodyPr/>
          <a:lstStyle/>
          <a:p>
            <a:pPr>
              <a:lnSpc>
                <a:spcPct val="80000"/>
              </a:lnSpc>
              <a:buFont typeface="Wingdings" pitchFamily="2" charset="2"/>
              <a:buNone/>
            </a:pPr>
            <a:r>
              <a:rPr lang="zh-CN" altLang="zh-CN" sz="2800" dirty="0" smtClean="0">
                <a:solidFill>
                  <a:srgbClr val="009900"/>
                </a:solidFill>
              </a:rPr>
              <a:t>--</a:t>
            </a:r>
            <a:r>
              <a:rPr lang="zh-CN" altLang="zh-CN" sz="2800" dirty="0">
                <a:solidFill>
                  <a:srgbClr val="009900"/>
                </a:solidFill>
              </a:rPr>
              <a:t>【</a:t>
            </a:r>
            <a:r>
              <a:rPr lang="zh-CN" sz="2800" dirty="0">
                <a:solidFill>
                  <a:srgbClr val="009900"/>
                </a:solidFill>
              </a:rPr>
              <a:t>例</a:t>
            </a:r>
            <a:r>
              <a:rPr lang="zh-CN" altLang="zh-CN" sz="2800" dirty="0">
                <a:solidFill>
                  <a:srgbClr val="009900"/>
                </a:solidFill>
              </a:rPr>
              <a:t>】CASE</a:t>
            </a:r>
            <a:r>
              <a:rPr lang="zh-CN" sz="2800" dirty="0">
                <a:solidFill>
                  <a:srgbClr val="009900"/>
                </a:solidFill>
              </a:rPr>
              <a:t>表达式。</a:t>
            </a:r>
          </a:p>
          <a:p>
            <a:pPr>
              <a:lnSpc>
                <a:spcPct val="80000"/>
              </a:lnSpc>
              <a:buFont typeface="Wingdings" pitchFamily="2" charset="2"/>
              <a:buNone/>
            </a:pPr>
            <a:r>
              <a:rPr lang="zh-CN" altLang="zh-CN" sz="2800" dirty="0">
                <a:solidFill>
                  <a:srgbClr val="0000FF"/>
                </a:solidFill>
              </a:rPr>
              <a:t>declare</a:t>
            </a:r>
            <a:r>
              <a:rPr lang="zh-CN" altLang="zh-CN" sz="2800" dirty="0"/>
              <a:t>  </a:t>
            </a:r>
            <a:r>
              <a:rPr lang="zh-CN" altLang="zh-CN" sz="2800" dirty="0" smtClean="0"/>
              <a:t>@</a:t>
            </a:r>
            <a:r>
              <a:rPr lang="en-US" altLang="zh-CN" sz="2800" dirty="0" smtClean="0"/>
              <a:t>grade</a:t>
            </a:r>
            <a:r>
              <a:rPr lang="zh-CN" sz="2800" dirty="0" smtClean="0"/>
              <a:t> </a:t>
            </a:r>
            <a:r>
              <a:rPr lang="en-US" altLang="zh-CN" sz="2800" dirty="0" err="1" smtClean="0"/>
              <a:t>int</a:t>
            </a:r>
            <a:endParaRPr lang="zh-CN" altLang="zh-CN" sz="2800" dirty="0"/>
          </a:p>
          <a:p>
            <a:pPr>
              <a:lnSpc>
                <a:spcPct val="80000"/>
              </a:lnSpc>
              <a:buFont typeface="Wingdings" pitchFamily="2" charset="2"/>
              <a:buNone/>
            </a:pPr>
            <a:r>
              <a:rPr lang="zh-CN" altLang="zh-CN" sz="2800" dirty="0">
                <a:solidFill>
                  <a:srgbClr val="0000FF"/>
                </a:solidFill>
              </a:rPr>
              <a:t>declare</a:t>
            </a:r>
            <a:r>
              <a:rPr lang="zh-CN" altLang="zh-CN" sz="2800" dirty="0"/>
              <a:t>  </a:t>
            </a:r>
            <a:r>
              <a:rPr lang="zh-CN" altLang="zh-CN" sz="2800" dirty="0" smtClean="0"/>
              <a:t>@</a:t>
            </a:r>
            <a:r>
              <a:rPr lang="en-US" altLang="zh-CN" sz="2800" dirty="0" smtClean="0"/>
              <a:t>level </a:t>
            </a:r>
            <a:r>
              <a:rPr lang="zh-CN" altLang="zh-CN" sz="2800" dirty="0" smtClean="0"/>
              <a:t>char</a:t>
            </a:r>
            <a:r>
              <a:rPr lang="zh-CN" altLang="zh-CN" sz="2800" dirty="0"/>
              <a:t>(6)</a:t>
            </a:r>
          </a:p>
          <a:p>
            <a:pPr>
              <a:lnSpc>
                <a:spcPct val="80000"/>
              </a:lnSpc>
              <a:buFont typeface="Wingdings" pitchFamily="2" charset="2"/>
              <a:buNone/>
            </a:pPr>
            <a:r>
              <a:rPr lang="zh-CN" altLang="zh-CN" sz="2800" dirty="0">
                <a:solidFill>
                  <a:srgbClr val="0000FF"/>
                </a:solidFill>
              </a:rPr>
              <a:t>set</a:t>
            </a:r>
            <a:r>
              <a:rPr lang="zh-CN" altLang="zh-CN" sz="2800" dirty="0"/>
              <a:t>  </a:t>
            </a:r>
            <a:r>
              <a:rPr lang="zh-CN" altLang="zh-CN" sz="2800" dirty="0" smtClean="0"/>
              <a:t>@</a:t>
            </a:r>
            <a:r>
              <a:rPr lang="en-US" altLang="zh-CN" sz="2800" dirty="0" smtClean="0"/>
              <a:t>grade</a:t>
            </a:r>
            <a:r>
              <a:rPr lang="zh-CN" sz="2800" dirty="0" smtClean="0"/>
              <a:t> </a:t>
            </a:r>
            <a:r>
              <a:rPr lang="zh-CN" altLang="zh-CN" sz="2800" dirty="0"/>
              <a:t>= 88</a:t>
            </a:r>
          </a:p>
          <a:p>
            <a:pPr>
              <a:lnSpc>
                <a:spcPct val="80000"/>
              </a:lnSpc>
              <a:buFont typeface="Wingdings" pitchFamily="2" charset="2"/>
              <a:buNone/>
            </a:pPr>
            <a:r>
              <a:rPr lang="zh-CN" altLang="zh-CN" sz="2800" dirty="0">
                <a:solidFill>
                  <a:srgbClr val="0000FF"/>
                </a:solidFill>
              </a:rPr>
              <a:t>set</a:t>
            </a:r>
            <a:r>
              <a:rPr lang="zh-CN" altLang="zh-CN" sz="2800" dirty="0"/>
              <a:t>  </a:t>
            </a:r>
            <a:r>
              <a:rPr lang="zh-CN" altLang="zh-CN" sz="2800" dirty="0" smtClean="0"/>
              <a:t>@</a:t>
            </a:r>
            <a:r>
              <a:rPr lang="en-US" altLang="zh-CN" sz="2800" dirty="0" smtClean="0"/>
              <a:t>level</a:t>
            </a:r>
            <a:r>
              <a:rPr lang="zh-CN" altLang="zh-CN" sz="2800" dirty="0" smtClean="0"/>
              <a:t>= </a:t>
            </a:r>
            <a:endParaRPr lang="zh-CN" altLang="zh-CN" sz="2800" dirty="0"/>
          </a:p>
          <a:p>
            <a:pPr>
              <a:lnSpc>
                <a:spcPct val="80000"/>
              </a:lnSpc>
              <a:buFont typeface="Wingdings" pitchFamily="2" charset="2"/>
              <a:buNone/>
            </a:pPr>
            <a:r>
              <a:rPr lang="zh-CN" altLang="zh-CN" sz="2800" dirty="0">
                <a:solidFill>
                  <a:srgbClr val="990000"/>
                </a:solidFill>
              </a:rPr>
              <a:t>case </a:t>
            </a:r>
          </a:p>
          <a:p>
            <a:pPr>
              <a:lnSpc>
                <a:spcPct val="80000"/>
              </a:lnSpc>
              <a:buFont typeface="Wingdings" pitchFamily="2" charset="2"/>
              <a:buNone/>
            </a:pPr>
            <a:r>
              <a:rPr lang="zh-CN" altLang="zh-CN" sz="2800" dirty="0">
                <a:solidFill>
                  <a:srgbClr val="990000"/>
                </a:solidFill>
              </a:rPr>
              <a:t>  when </a:t>
            </a:r>
            <a:r>
              <a:rPr lang="zh-CN" altLang="zh-CN" sz="2800" dirty="0" smtClean="0">
                <a:solidFill>
                  <a:srgbClr val="009900"/>
                </a:solidFill>
              </a:rPr>
              <a:t>@</a:t>
            </a:r>
            <a:r>
              <a:rPr lang="en-US" altLang="zh-CN" sz="2800" dirty="0" smtClean="0">
                <a:solidFill>
                  <a:srgbClr val="009900"/>
                </a:solidFill>
              </a:rPr>
              <a:t>grade</a:t>
            </a:r>
            <a:r>
              <a:rPr lang="zh-CN" altLang="zh-CN" sz="2800" dirty="0" smtClean="0">
                <a:solidFill>
                  <a:srgbClr val="009900"/>
                </a:solidFill>
              </a:rPr>
              <a:t>&gt;=</a:t>
            </a:r>
            <a:r>
              <a:rPr lang="zh-CN" altLang="zh-CN" sz="2800" dirty="0">
                <a:solidFill>
                  <a:srgbClr val="009900"/>
                </a:solidFill>
              </a:rPr>
              <a:t>90  and  </a:t>
            </a:r>
            <a:r>
              <a:rPr lang="zh-CN" altLang="zh-CN" sz="2800" dirty="0" smtClean="0">
                <a:solidFill>
                  <a:srgbClr val="009900"/>
                </a:solidFill>
              </a:rPr>
              <a:t>@</a:t>
            </a:r>
            <a:r>
              <a:rPr lang="en-US" altLang="zh-CN" sz="2800" dirty="0" smtClean="0">
                <a:solidFill>
                  <a:srgbClr val="009900"/>
                </a:solidFill>
              </a:rPr>
              <a:t>grade</a:t>
            </a:r>
            <a:r>
              <a:rPr lang="zh-CN" altLang="zh-CN" sz="2800" dirty="0" smtClean="0">
                <a:solidFill>
                  <a:srgbClr val="009900"/>
                </a:solidFill>
              </a:rPr>
              <a:t>&lt;=</a:t>
            </a:r>
            <a:r>
              <a:rPr lang="zh-CN" altLang="zh-CN" sz="2800" dirty="0">
                <a:solidFill>
                  <a:srgbClr val="009900"/>
                </a:solidFill>
              </a:rPr>
              <a:t>100</a:t>
            </a:r>
            <a:r>
              <a:rPr lang="zh-CN" altLang="zh-CN" sz="2800" dirty="0">
                <a:solidFill>
                  <a:srgbClr val="990000"/>
                </a:solidFill>
              </a:rPr>
              <a:t> then '</a:t>
            </a:r>
            <a:r>
              <a:rPr lang="zh-CN" sz="2800" dirty="0">
                <a:solidFill>
                  <a:srgbClr val="990000"/>
                </a:solidFill>
              </a:rPr>
              <a:t>优秀</a:t>
            </a:r>
            <a:r>
              <a:rPr lang="zh-CN" altLang="zh-CN" sz="2800" dirty="0">
                <a:solidFill>
                  <a:srgbClr val="990000"/>
                </a:solidFill>
              </a:rPr>
              <a:t>'</a:t>
            </a:r>
          </a:p>
          <a:p>
            <a:pPr>
              <a:lnSpc>
                <a:spcPct val="80000"/>
              </a:lnSpc>
              <a:buFont typeface="Wingdings" pitchFamily="2" charset="2"/>
              <a:buNone/>
            </a:pPr>
            <a:r>
              <a:rPr lang="zh-CN" altLang="zh-CN" sz="2800" dirty="0">
                <a:solidFill>
                  <a:srgbClr val="990000"/>
                </a:solidFill>
              </a:rPr>
              <a:t>  when </a:t>
            </a:r>
            <a:r>
              <a:rPr lang="zh-CN" altLang="zh-CN" sz="2800" dirty="0" smtClean="0">
                <a:solidFill>
                  <a:srgbClr val="009900"/>
                </a:solidFill>
              </a:rPr>
              <a:t>@</a:t>
            </a:r>
            <a:r>
              <a:rPr lang="en-US" altLang="zh-CN" sz="2800" dirty="0" smtClean="0">
                <a:solidFill>
                  <a:srgbClr val="009900"/>
                </a:solidFill>
              </a:rPr>
              <a:t>grade</a:t>
            </a:r>
            <a:r>
              <a:rPr lang="zh-CN" altLang="zh-CN" sz="2800" dirty="0" smtClean="0">
                <a:solidFill>
                  <a:srgbClr val="009900"/>
                </a:solidFill>
              </a:rPr>
              <a:t>&gt;=</a:t>
            </a:r>
            <a:r>
              <a:rPr lang="zh-CN" altLang="zh-CN" sz="2800" dirty="0">
                <a:solidFill>
                  <a:srgbClr val="009900"/>
                </a:solidFill>
              </a:rPr>
              <a:t>80  and  </a:t>
            </a:r>
            <a:r>
              <a:rPr lang="zh-CN" altLang="zh-CN" sz="2800" dirty="0" smtClean="0">
                <a:solidFill>
                  <a:srgbClr val="009900"/>
                </a:solidFill>
              </a:rPr>
              <a:t>@</a:t>
            </a:r>
            <a:r>
              <a:rPr lang="en-US" altLang="zh-CN" sz="2800" dirty="0" smtClean="0">
                <a:solidFill>
                  <a:srgbClr val="009900"/>
                </a:solidFill>
              </a:rPr>
              <a:t>grade</a:t>
            </a:r>
            <a:r>
              <a:rPr lang="zh-CN" altLang="zh-CN" sz="2800" dirty="0" smtClean="0">
                <a:solidFill>
                  <a:srgbClr val="009900"/>
                </a:solidFill>
              </a:rPr>
              <a:t>&lt;</a:t>
            </a:r>
            <a:r>
              <a:rPr lang="zh-CN" altLang="zh-CN" sz="2800" dirty="0">
                <a:solidFill>
                  <a:srgbClr val="009900"/>
                </a:solidFill>
              </a:rPr>
              <a:t>90</a:t>
            </a:r>
            <a:r>
              <a:rPr lang="zh-CN" altLang="zh-CN" sz="2800" dirty="0">
                <a:solidFill>
                  <a:srgbClr val="990000"/>
                </a:solidFill>
              </a:rPr>
              <a:t> then '</a:t>
            </a:r>
            <a:r>
              <a:rPr lang="zh-CN" sz="2800" dirty="0">
                <a:solidFill>
                  <a:srgbClr val="990000"/>
                </a:solidFill>
              </a:rPr>
              <a:t>良好</a:t>
            </a:r>
            <a:r>
              <a:rPr lang="zh-CN" altLang="zh-CN" sz="2800" dirty="0">
                <a:solidFill>
                  <a:srgbClr val="990000"/>
                </a:solidFill>
              </a:rPr>
              <a:t>'</a:t>
            </a:r>
          </a:p>
          <a:p>
            <a:pPr>
              <a:lnSpc>
                <a:spcPct val="80000"/>
              </a:lnSpc>
              <a:buFont typeface="Wingdings" pitchFamily="2" charset="2"/>
              <a:buNone/>
            </a:pPr>
            <a:r>
              <a:rPr lang="zh-CN" altLang="zh-CN" sz="2800" dirty="0">
                <a:solidFill>
                  <a:srgbClr val="990000"/>
                </a:solidFill>
              </a:rPr>
              <a:t>  when </a:t>
            </a:r>
            <a:r>
              <a:rPr lang="zh-CN" altLang="zh-CN" sz="2800" dirty="0" smtClean="0">
                <a:solidFill>
                  <a:srgbClr val="009900"/>
                </a:solidFill>
              </a:rPr>
              <a:t>@</a:t>
            </a:r>
            <a:r>
              <a:rPr lang="en-US" altLang="zh-CN" sz="2800" dirty="0" smtClean="0">
                <a:solidFill>
                  <a:srgbClr val="009900"/>
                </a:solidFill>
              </a:rPr>
              <a:t>grade</a:t>
            </a:r>
            <a:r>
              <a:rPr lang="zh-CN" altLang="zh-CN" sz="2800" dirty="0" smtClean="0">
                <a:solidFill>
                  <a:srgbClr val="009900"/>
                </a:solidFill>
              </a:rPr>
              <a:t>&gt;=</a:t>
            </a:r>
            <a:r>
              <a:rPr lang="zh-CN" altLang="zh-CN" sz="2800" dirty="0">
                <a:solidFill>
                  <a:srgbClr val="009900"/>
                </a:solidFill>
              </a:rPr>
              <a:t>70  and  </a:t>
            </a:r>
            <a:r>
              <a:rPr lang="zh-CN" altLang="zh-CN" sz="2800" dirty="0" smtClean="0">
                <a:solidFill>
                  <a:srgbClr val="009900"/>
                </a:solidFill>
              </a:rPr>
              <a:t>@</a:t>
            </a:r>
            <a:r>
              <a:rPr lang="en-US" altLang="zh-CN" sz="2800" dirty="0" smtClean="0">
                <a:solidFill>
                  <a:srgbClr val="009900"/>
                </a:solidFill>
              </a:rPr>
              <a:t>grade</a:t>
            </a:r>
            <a:r>
              <a:rPr lang="zh-CN" altLang="zh-CN" sz="2800" dirty="0" smtClean="0">
                <a:solidFill>
                  <a:srgbClr val="009900"/>
                </a:solidFill>
              </a:rPr>
              <a:t>&lt;</a:t>
            </a:r>
            <a:r>
              <a:rPr lang="zh-CN" altLang="zh-CN" sz="2800" dirty="0">
                <a:solidFill>
                  <a:srgbClr val="009900"/>
                </a:solidFill>
              </a:rPr>
              <a:t>80</a:t>
            </a:r>
            <a:r>
              <a:rPr lang="zh-CN" altLang="zh-CN" sz="2800" dirty="0">
                <a:solidFill>
                  <a:srgbClr val="990000"/>
                </a:solidFill>
              </a:rPr>
              <a:t> then '</a:t>
            </a:r>
            <a:r>
              <a:rPr lang="zh-CN" sz="2800" dirty="0">
                <a:solidFill>
                  <a:srgbClr val="990000"/>
                </a:solidFill>
              </a:rPr>
              <a:t>中等</a:t>
            </a:r>
            <a:r>
              <a:rPr lang="zh-CN" altLang="zh-CN" sz="2800" dirty="0">
                <a:solidFill>
                  <a:srgbClr val="990000"/>
                </a:solidFill>
              </a:rPr>
              <a:t>'</a:t>
            </a:r>
          </a:p>
          <a:p>
            <a:pPr>
              <a:lnSpc>
                <a:spcPct val="80000"/>
              </a:lnSpc>
              <a:buFont typeface="Wingdings" pitchFamily="2" charset="2"/>
              <a:buNone/>
            </a:pPr>
            <a:r>
              <a:rPr lang="zh-CN" altLang="zh-CN" sz="2800" dirty="0">
                <a:solidFill>
                  <a:srgbClr val="990000"/>
                </a:solidFill>
              </a:rPr>
              <a:t>  when </a:t>
            </a:r>
            <a:r>
              <a:rPr lang="zh-CN" altLang="zh-CN" sz="2800" dirty="0" smtClean="0">
                <a:solidFill>
                  <a:srgbClr val="009900"/>
                </a:solidFill>
              </a:rPr>
              <a:t>@</a:t>
            </a:r>
            <a:r>
              <a:rPr lang="en-US" altLang="zh-CN" sz="2800" dirty="0" smtClean="0">
                <a:solidFill>
                  <a:srgbClr val="009900"/>
                </a:solidFill>
              </a:rPr>
              <a:t>grade</a:t>
            </a:r>
            <a:r>
              <a:rPr lang="zh-CN" altLang="zh-CN" sz="2800" dirty="0" smtClean="0">
                <a:solidFill>
                  <a:srgbClr val="009900"/>
                </a:solidFill>
              </a:rPr>
              <a:t>&gt;=</a:t>
            </a:r>
            <a:r>
              <a:rPr lang="zh-CN" altLang="zh-CN" sz="2800" dirty="0">
                <a:solidFill>
                  <a:srgbClr val="009900"/>
                </a:solidFill>
              </a:rPr>
              <a:t>60  and  </a:t>
            </a:r>
            <a:r>
              <a:rPr lang="zh-CN" altLang="zh-CN" sz="2800" dirty="0" smtClean="0">
                <a:solidFill>
                  <a:srgbClr val="009900"/>
                </a:solidFill>
              </a:rPr>
              <a:t>@</a:t>
            </a:r>
            <a:r>
              <a:rPr lang="en-US" altLang="zh-CN" sz="2800" dirty="0" smtClean="0">
                <a:solidFill>
                  <a:srgbClr val="009900"/>
                </a:solidFill>
              </a:rPr>
              <a:t>grade</a:t>
            </a:r>
            <a:r>
              <a:rPr lang="zh-CN" altLang="zh-CN" sz="2800" dirty="0" smtClean="0">
                <a:solidFill>
                  <a:srgbClr val="009900"/>
                </a:solidFill>
              </a:rPr>
              <a:t>&lt;</a:t>
            </a:r>
            <a:r>
              <a:rPr lang="zh-CN" altLang="zh-CN" sz="2800" dirty="0">
                <a:solidFill>
                  <a:srgbClr val="009900"/>
                </a:solidFill>
              </a:rPr>
              <a:t>70</a:t>
            </a:r>
            <a:r>
              <a:rPr lang="zh-CN" altLang="zh-CN" sz="2800" dirty="0">
                <a:solidFill>
                  <a:srgbClr val="990000"/>
                </a:solidFill>
              </a:rPr>
              <a:t> then '</a:t>
            </a:r>
            <a:r>
              <a:rPr lang="zh-CN" sz="2800" dirty="0">
                <a:solidFill>
                  <a:srgbClr val="990000"/>
                </a:solidFill>
              </a:rPr>
              <a:t>及格</a:t>
            </a:r>
            <a:r>
              <a:rPr lang="zh-CN" altLang="zh-CN" sz="2800" dirty="0">
                <a:solidFill>
                  <a:srgbClr val="990000"/>
                </a:solidFill>
              </a:rPr>
              <a:t>'</a:t>
            </a:r>
          </a:p>
          <a:p>
            <a:pPr>
              <a:lnSpc>
                <a:spcPct val="80000"/>
              </a:lnSpc>
              <a:buFont typeface="Wingdings" pitchFamily="2" charset="2"/>
              <a:buNone/>
            </a:pPr>
            <a:r>
              <a:rPr lang="zh-CN" altLang="zh-CN" sz="2800" dirty="0">
                <a:solidFill>
                  <a:srgbClr val="990000"/>
                </a:solidFill>
              </a:rPr>
              <a:t>  when  </a:t>
            </a:r>
            <a:r>
              <a:rPr lang="zh-CN" altLang="zh-CN" sz="2800" dirty="0" smtClean="0">
                <a:solidFill>
                  <a:srgbClr val="009900"/>
                </a:solidFill>
              </a:rPr>
              <a:t>@</a:t>
            </a:r>
            <a:r>
              <a:rPr lang="en-US" altLang="zh-CN" sz="2800" dirty="0" smtClean="0">
                <a:solidFill>
                  <a:srgbClr val="009900"/>
                </a:solidFill>
              </a:rPr>
              <a:t>grade</a:t>
            </a:r>
            <a:r>
              <a:rPr lang="zh-CN" altLang="zh-CN" sz="2800" dirty="0" smtClean="0">
                <a:solidFill>
                  <a:srgbClr val="009900"/>
                </a:solidFill>
              </a:rPr>
              <a:t>&lt;</a:t>
            </a:r>
            <a:r>
              <a:rPr lang="zh-CN" altLang="zh-CN" sz="2800" dirty="0">
                <a:solidFill>
                  <a:srgbClr val="009900"/>
                </a:solidFill>
              </a:rPr>
              <a:t>60</a:t>
            </a:r>
            <a:r>
              <a:rPr lang="zh-CN" altLang="zh-CN" sz="2800" dirty="0">
                <a:solidFill>
                  <a:srgbClr val="990000"/>
                </a:solidFill>
              </a:rPr>
              <a:t>  then '</a:t>
            </a:r>
            <a:r>
              <a:rPr lang="zh-CN" sz="2800" dirty="0">
                <a:solidFill>
                  <a:srgbClr val="990000"/>
                </a:solidFill>
              </a:rPr>
              <a:t>不及格</a:t>
            </a:r>
            <a:r>
              <a:rPr lang="zh-CN" altLang="zh-CN" sz="2800" dirty="0">
                <a:solidFill>
                  <a:srgbClr val="990000"/>
                </a:solidFill>
              </a:rPr>
              <a:t>'</a:t>
            </a:r>
          </a:p>
          <a:p>
            <a:pPr>
              <a:lnSpc>
                <a:spcPct val="80000"/>
              </a:lnSpc>
              <a:buFont typeface="Wingdings" pitchFamily="2" charset="2"/>
              <a:buNone/>
            </a:pPr>
            <a:r>
              <a:rPr lang="zh-CN" altLang="zh-CN" sz="2800" dirty="0">
                <a:solidFill>
                  <a:srgbClr val="990000"/>
                </a:solidFill>
              </a:rPr>
              <a:t>end</a:t>
            </a:r>
          </a:p>
          <a:p>
            <a:pPr>
              <a:lnSpc>
                <a:spcPct val="80000"/>
              </a:lnSpc>
              <a:buFont typeface="Wingdings" pitchFamily="2" charset="2"/>
              <a:buNone/>
            </a:pPr>
            <a:r>
              <a:rPr lang="zh-CN" altLang="zh-CN" sz="2800" dirty="0">
                <a:solidFill>
                  <a:srgbClr val="0000FF"/>
                </a:solidFill>
              </a:rPr>
              <a:t>Print </a:t>
            </a:r>
            <a:r>
              <a:rPr lang="zh-CN" altLang="zh-CN" sz="2800" dirty="0"/>
              <a:t>  </a:t>
            </a:r>
            <a:r>
              <a:rPr lang="zh-CN" altLang="zh-CN" sz="2800" dirty="0" smtClean="0"/>
              <a:t>@</a:t>
            </a:r>
            <a:r>
              <a:rPr lang="en-US" altLang="zh-CN" sz="2800" dirty="0" smtClean="0"/>
              <a:t>level</a:t>
            </a:r>
            <a:endParaRPr lang="zh-CN" sz="2800" dirty="0"/>
          </a:p>
        </p:txBody>
      </p:sp>
    </p:spTree>
    <p:extLst>
      <p:ext uri="{BB962C8B-B14F-4D97-AF65-F5344CB8AC3E}">
        <p14:creationId xmlns:p14="http://schemas.microsoft.com/office/powerpoint/2010/main" val="418651904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eaLnBrk="1" fontAlgn="auto" hangingPunct="1">
              <a:spcAft>
                <a:spcPts val="0"/>
              </a:spcAft>
              <a:defRPr/>
            </a:pPr>
            <a:r>
              <a:rPr lang="zh-CN" altLang="en-US" dirty="0" smtClean="0">
                <a:latin typeface="+mj-ea"/>
              </a:rPr>
              <a:t>二、循环结构</a:t>
            </a:r>
          </a:p>
        </p:txBody>
      </p:sp>
      <p:sp>
        <p:nvSpPr>
          <p:cNvPr id="39938" name="内容占位符 2"/>
          <p:cNvSpPr>
            <a:spLocks noGrp="1"/>
          </p:cNvSpPr>
          <p:nvPr>
            <p:ph idx="1"/>
          </p:nvPr>
        </p:nvSpPr>
        <p:spPr/>
        <p:txBody>
          <a:bodyPr/>
          <a:lstStyle/>
          <a:p>
            <a:pPr eaLnBrk="1" hangingPunct="1"/>
            <a:r>
              <a:rPr lang="zh-CN" altLang="en-US" sz="2800" dirty="0" smtClean="0"/>
              <a:t>设置重复执行 </a:t>
            </a:r>
            <a:r>
              <a:rPr lang="en-US" altLang="zh-CN" sz="2800" dirty="0" smtClean="0"/>
              <a:t>SQL </a:t>
            </a:r>
            <a:r>
              <a:rPr lang="zh-CN" altLang="en-US" sz="2800" dirty="0" smtClean="0"/>
              <a:t>语句或语句块的条件。只要指定的条件为真，就重复执行语句。可以使用 </a:t>
            </a:r>
            <a:r>
              <a:rPr lang="en-US" altLang="zh-CN" sz="2800" dirty="0" smtClean="0"/>
              <a:t>BREAK </a:t>
            </a:r>
            <a:r>
              <a:rPr lang="zh-CN" altLang="en-US" sz="2800" dirty="0" smtClean="0"/>
              <a:t>和 </a:t>
            </a:r>
            <a:r>
              <a:rPr lang="en-US" altLang="zh-CN" sz="2800" dirty="0" smtClean="0"/>
              <a:t>CONTINUE </a:t>
            </a:r>
            <a:r>
              <a:rPr lang="zh-CN" altLang="en-US" sz="2800" dirty="0" smtClean="0"/>
              <a:t>关键字在循环内部控制 </a:t>
            </a:r>
            <a:r>
              <a:rPr lang="en-US" altLang="zh-CN" sz="2800" dirty="0" smtClean="0"/>
              <a:t>WHILE </a:t>
            </a:r>
            <a:r>
              <a:rPr lang="zh-CN" altLang="en-US" sz="2800" dirty="0" smtClean="0"/>
              <a:t>循环中语句的执行。</a:t>
            </a:r>
          </a:p>
        </p:txBody>
      </p:sp>
      <p:sp>
        <p:nvSpPr>
          <p:cNvPr id="39939" name="矩形 3"/>
          <p:cNvSpPr>
            <a:spLocks noChangeArrowheads="1"/>
          </p:cNvSpPr>
          <p:nvPr/>
        </p:nvSpPr>
        <p:spPr bwMode="auto">
          <a:xfrm>
            <a:off x="1617663" y="3635375"/>
            <a:ext cx="6357937" cy="2806700"/>
          </a:xfrm>
          <a:prstGeom prst="rect">
            <a:avLst/>
          </a:prstGeom>
          <a:noFill/>
          <a:ln w="9525">
            <a:noFill/>
            <a:miter lim="800000"/>
            <a:headEnd/>
            <a:tailEnd/>
          </a:ln>
        </p:spPr>
        <p:txBody>
          <a:bodyPr>
            <a:spAutoFit/>
          </a:bodyPr>
          <a:lstStyle/>
          <a:p>
            <a:pPr>
              <a:lnSpc>
                <a:spcPct val="150000"/>
              </a:lnSpc>
            </a:pPr>
            <a:r>
              <a:rPr lang="en-US" altLang="zh-CN" sz="2000"/>
              <a:t>WHILE </a:t>
            </a:r>
            <a:r>
              <a:rPr lang="zh-CN" altLang="en-US" sz="2000"/>
              <a:t>逻辑表达式</a:t>
            </a:r>
          </a:p>
          <a:p>
            <a:pPr>
              <a:lnSpc>
                <a:spcPct val="150000"/>
              </a:lnSpc>
            </a:pPr>
            <a:r>
              <a:rPr lang="en-US" altLang="zh-CN" sz="2000"/>
              <a:t>Begin</a:t>
            </a:r>
          </a:p>
          <a:p>
            <a:pPr>
              <a:lnSpc>
                <a:spcPct val="150000"/>
              </a:lnSpc>
            </a:pPr>
            <a:r>
              <a:rPr lang="en-US" altLang="zh-CN" sz="2000"/>
              <a:t>   T-SQL</a:t>
            </a:r>
            <a:r>
              <a:rPr lang="zh-CN" altLang="en-US" sz="2000"/>
              <a:t>语句组</a:t>
            </a:r>
          </a:p>
          <a:p>
            <a:pPr>
              <a:lnSpc>
                <a:spcPct val="150000"/>
              </a:lnSpc>
            </a:pPr>
            <a:r>
              <a:rPr lang="zh-CN" altLang="en-US" sz="2000"/>
              <a:t>   </a:t>
            </a:r>
            <a:r>
              <a:rPr lang="en-US" altLang="zh-CN" sz="2000"/>
              <a:t>[break]/*</a:t>
            </a:r>
            <a:r>
              <a:rPr lang="zh-CN" altLang="en-US" sz="2000"/>
              <a:t>终止整个语句的执行*</a:t>
            </a:r>
            <a:r>
              <a:rPr lang="en-US" altLang="zh-CN" sz="2000"/>
              <a:t>/</a:t>
            </a:r>
          </a:p>
          <a:p>
            <a:pPr>
              <a:lnSpc>
                <a:spcPct val="150000"/>
              </a:lnSpc>
            </a:pPr>
            <a:r>
              <a:rPr lang="en-US" altLang="zh-CN" sz="2000"/>
              <a:t>   [continue]/*</a:t>
            </a:r>
            <a:r>
              <a:rPr lang="zh-CN" altLang="en-US" sz="2000"/>
              <a:t>结束一次循环体的执行*</a:t>
            </a:r>
            <a:r>
              <a:rPr lang="en-US" altLang="zh-CN" sz="2000"/>
              <a:t>/</a:t>
            </a:r>
          </a:p>
          <a:p>
            <a:pPr>
              <a:lnSpc>
                <a:spcPct val="150000"/>
              </a:lnSpc>
            </a:pPr>
            <a:r>
              <a:rPr lang="en-US" altLang="zh-CN" sz="2000"/>
              <a:t>END</a:t>
            </a:r>
            <a:endParaRPr lang="zh-CN" altLang="en-US" sz="200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Rot="1" noChangeArrowheads="1"/>
          </p:cNvSpPr>
          <p:nvPr>
            <p:ph type="body" idx="4294967295"/>
          </p:nvPr>
        </p:nvSpPr>
        <p:spPr>
          <a:xfrm>
            <a:off x="304800" y="457200"/>
            <a:ext cx="8382000" cy="6096000"/>
          </a:xfrm>
        </p:spPr>
        <p:txBody>
          <a:bodyPr/>
          <a:lstStyle/>
          <a:p>
            <a:pPr marL="0" indent="0">
              <a:lnSpc>
                <a:spcPct val="110000"/>
              </a:lnSpc>
              <a:buFont typeface="Wingdings" pitchFamily="2" charset="2"/>
              <a:buNone/>
            </a:pPr>
            <a:r>
              <a:rPr lang="zh-CN" altLang="zh-CN" b="1" dirty="0" smtClean="0">
                <a:solidFill>
                  <a:srgbClr val="990033"/>
                </a:solidFill>
              </a:rPr>
              <a:t>WHILE</a:t>
            </a:r>
            <a:r>
              <a:rPr lang="zh-CN" b="1" dirty="0">
                <a:solidFill>
                  <a:srgbClr val="990033"/>
                </a:solidFill>
              </a:rPr>
              <a:t>、</a:t>
            </a:r>
            <a:r>
              <a:rPr lang="zh-CN" altLang="zh-CN" b="1" dirty="0">
                <a:solidFill>
                  <a:srgbClr val="990033"/>
                </a:solidFill>
              </a:rPr>
              <a:t>BREAK</a:t>
            </a:r>
            <a:r>
              <a:rPr lang="zh-CN" b="1" dirty="0">
                <a:solidFill>
                  <a:srgbClr val="990033"/>
                </a:solidFill>
              </a:rPr>
              <a:t>和</a:t>
            </a:r>
            <a:r>
              <a:rPr lang="zh-CN" altLang="zh-CN" b="1" dirty="0">
                <a:solidFill>
                  <a:srgbClr val="990033"/>
                </a:solidFill>
              </a:rPr>
              <a:t>CONTINUE</a:t>
            </a:r>
          </a:p>
          <a:p>
            <a:pPr marL="0" indent="0">
              <a:lnSpc>
                <a:spcPct val="110000"/>
              </a:lnSpc>
              <a:buFont typeface="Wingdings" pitchFamily="2" charset="2"/>
              <a:buNone/>
            </a:pPr>
            <a:r>
              <a:rPr lang="zh-CN" altLang="zh-CN" b="1" dirty="0"/>
              <a:t>WHILE</a:t>
            </a:r>
            <a:r>
              <a:rPr lang="zh-CN" b="1" dirty="0"/>
              <a:t>语句用来实现循环结构，</a:t>
            </a:r>
          </a:p>
          <a:p>
            <a:pPr marL="0" indent="0">
              <a:lnSpc>
                <a:spcPct val="110000"/>
              </a:lnSpc>
              <a:buFont typeface="Wingdings" pitchFamily="2" charset="2"/>
              <a:buNone/>
            </a:pPr>
            <a:r>
              <a:rPr lang="zh-CN" b="1" dirty="0">
                <a:solidFill>
                  <a:srgbClr val="2103FD"/>
                </a:solidFill>
              </a:rPr>
              <a:t>语法：</a:t>
            </a:r>
          </a:p>
          <a:p>
            <a:pPr marL="0" indent="0">
              <a:lnSpc>
                <a:spcPct val="110000"/>
              </a:lnSpc>
              <a:buFont typeface="Wingdings" pitchFamily="2" charset="2"/>
              <a:buNone/>
            </a:pPr>
            <a:r>
              <a:rPr lang="zh-CN" altLang="zh-CN" b="1" dirty="0">
                <a:solidFill>
                  <a:srgbClr val="FF0000"/>
                </a:solidFill>
              </a:rPr>
              <a:t>WHILE   </a:t>
            </a:r>
            <a:r>
              <a:rPr lang="zh-CN" sz="3400" b="1" dirty="0">
                <a:solidFill>
                  <a:srgbClr val="FF0000"/>
                </a:solidFill>
              </a:rPr>
              <a:t>条件表达式</a:t>
            </a:r>
          </a:p>
          <a:p>
            <a:pPr marL="0" indent="0">
              <a:lnSpc>
                <a:spcPct val="110000"/>
              </a:lnSpc>
              <a:buFont typeface="Wingdings" pitchFamily="2" charset="2"/>
              <a:buNone/>
            </a:pPr>
            <a:r>
              <a:rPr lang="zh-CN" b="1" dirty="0">
                <a:solidFill>
                  <a:srgbClr val="FF0000"/>
                </a:solidFill>
              </a:rPr>
              <a:t>      语句块</a:t>
            </a:r>
          </a:p>
          <a:p>
            <a:pPr marL="0" indent="0">
              <a:lnSpc>
                <a:spcPct val="110000"/>
              </a:lnSpc>
              <a:buFont typeface="Wingdings" pitchFamily="2" charset="2"/>
              <a:buNone/>
            </a:pPr>
            <a:r>
              <a:rPr lang="zh-CN" b="1" dirty="0">
                <a:solidFill>
                  <a:srgbClr val="2103FD"/>
                </a:solidFill>
              </a:rPr>
              <a:t>功能：</a:t>
            </a:r>
            <a:r>
              <a:rPr lang="zh-CN" b="1" dirty="0"/>
              <a:t>当逻辑表达式为真时，执行循环体，直到逻辑表达式为假。</a:t>
            </a:r>
          </a:p>
          <a:p>
            <a:pPr marL="0" indent="0">
              <a:lnSpc>
                <a:spcPct val="110000"/>
              </a:lnSpc>
              <a:buFont typeface="Wingdings" pitchFamily="2" charset="2"/>
              <a:buNone/>
            </a:pPr>
            <a:r>
              <a:rPr lang="zh-CN" b="1" dirty="0"/>
              <a:t>        </a:t>
            </a:r>
            <a:r>
              <a:rPr lang="zh-CN" altLang="zh-CN" b="1" dirty="0"/>
              <a:t>BREAK</a:t>
            </a:r>
            <a:r>
              <a:rPr lang="zh-CN" b="1" dirty="0"/>
              <a:t>语句退出</a:t>
            </a:r>
            <a:r>
              <a:rPr lang="zh-CN" altLang="zh-CN" b="1" dirty="0"/>
              <a:t>WHILE</a:t>
            </a:r>
            <a:r>
              <a:rPr lang="zh-CN" b="1" dirty="0"/>
              <a:t>循环，</a:t>
            </a:r>
            <a:r>
              <a:rPr lang="zh-CN" altLang="zh-CN" b="1" dirty="0"/>
              <a:t>CONTINUE</a:t>
            </a:r>
            <a:r>
              <a:rPr lang="zh-CN" b="1" dirty="0"/>
              <a:t>语句跳过语句块中的所有其他语句，开始下一次循环。</a:t>
            </a:r>
          </a:p>
        </p:txBody>
      </p:sp>
      <p:sp>
        <p:nvSpPr>
          <p:cNvPr id="53251" name="Rectangle 4"/>
          <p:cNvSpPr>
            <a:spLocks noChangeArrowheads="1"/>
          </p:cNvSpPr>
          <p:nvPr/>
        </p:nvSpPr>
        <p:spPr bwMode="auto">
          <a:xfrm>
            <a:off x="0" y="26574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sz="2800" b="1">
              <a:solidFill>
                <a:srgbClr val="0000FF"/>
              </a:solidFill>
              <a:ea typeface="仿宋_GB2312" pitchFamily="1" charset="-122"/>
            </a:endParaRPr>
          </a:p>
        </p:txBody>
      </p:sp>
      <p:sp>
        <p:nvSpPr>
          <p:cNvPr id="53252" name="Rectangle 5"/>
          <p:cNvSpPr>
            <a:spLocks noChangeArrowheads="1"/>
          </p:cNvSpPr>
          <p:nvPr/>
        </p:nvSpPr>
        <p:spPr bwMode="auto">
          <a:xfrm>
            <a:off x="0" y="27590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sz="2800" b="1">
              <a:solidFill>
                <a:srgbClr val="0000FF"/>
              </a:solidFill>
              <a:ea typeface="仿宋_GB2312" pitchFamily="1" charset="-122"/>
            </a:endParaRPr>
          </a:p>
        </p:txBody>
      </p:sp>
      <p:sp>
        <p:nvSpPr>
          <p:cNvPr id="53253" name="Rectangle 6"/>
          <p:cNvSpPr>
            <a:spLocks noChangeArrowheads="1"/>
          </p:cNvSpPr>
          <p:nvPr/>
        </p:nvSpPr>
        <p:spPr bwMode="auto">
          <a:xfrm>
            <a:off x="1893888" y="2433638"/>
            <a:ext cx="2678112"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p>
            <a:endParaRPr lang="zh-CN" altLang="zh-CN" sz="2800" b="1">
              <a:solidFill>
                <a:srgbClr val="0000FF"/>
              </a:solidFill>
              <a:ea typeface="仿宋_GB2312" pitchFamily="1" charset="-122"/>
            </a:endParaRPr>
          </a:p>
        </p:txBody>
      </p:sp>
      <p:sp>
        <p:nvSpPr>
          <p:cNvPr id="53254" name="Rectangle 8"/>
          <p:cNvSpPr>
            <a:spLocks noChangeArrowheads="1"/>
          </p:cNvSpPr>
          <p:nvPr/>
        </p:nvSpPr>
        <p:spPr bwMode="auto">
          <a:xfrm>
            <a:off x="0" y="46038"/>
            <a:ext cx="184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sz="2800" b="1">
              <a:solidFill>
                <a:srgbClr val="0000FF"/>
              </a:solidFill>
              <a:ea typeface="仿宋_GB2312" pitchFamily="1" charset="-122"/>
            </a:endParaRPr>
          </a:p>
        </p:txBody>
      </p:sp>
      <p:sp>
        <p:nvSpPr>
          <p:cNvPr id="53255" name="Rectangle 9"/>
          <p:cNvSpPr>
            <a:spLocks noChangeArrowheads="1"/>
          </p:cNvSpPr>
          <p:nvPr/>
        </p:nvSpPr>
        <p:spPr bwMode="auto">
          <a:xfrm>
            <a:off x="2960688" y="2376488"/>
            <a:ext cx="3224212"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p>
            <a:endParaRPr lang="zh-CN" altLang="zh-CN" sz="2800" b="1">
              <a:solidFill>
                <a:srgbClr val="0000FF"/>
              </a:solidFill>
              <a:ea typeface="仿宋_GB2312" pitchFamily="1" charset="-122"/>
            </a:endParaRPr>
          </a:p>
        </p:txBody>
      </p:sp>
      <p:sp>
        <p:nvSpPr>
          <p:cNvPr id="53256" name="Rectangle 10"/>
          <p:cNvSpPr>
            <a:spLocks noChangeArrowheads="1"/>
          </p:cNvSpPr>
          <p:nvPr/>
        </p:nvSpPr>
        <p:spPr bwMode="auto">
          <a:xfrm>
            <a:off x="3505200" y="2809875"/>
            <a:ext cx="21336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p>
            <a:endParaRPr lang="zh-CN" altLang="zh-CN" sz="2800" b="1">
              <a:solidFill>
                <a:srgbClr val="0000FF"/>
              </a:solidFill>
              <a:ea typeface="仿宋_GB2312" pitchFamily="1" charset="-122"/>
            </a:endParaRPr>
          </a:p>
        </p:txBody>
      </p:sp>
      <p:sp>
        <p:nvSpPr>
          <p:cNvPr id="53257" name="AutoShape 9"/>
          <p:cNvSpPr>
            <a:spLocks noChangeArrowheads="1"/>
          </p:cNvSpPr>
          <p:nvPr/>
        </p:nvSpPr>
        <p:spPr bwMode="auto">
          <a:xfrm>
            <a:off x="5715000" y="1981200"/>
            <a:ext cx="2514600" cy="1371600"/>
          </a:xfrm>
          <a:prstGeom prst="wedgeRoundRectCallout">
            <a:avLst>
              <a:gd name="adj1" fmla="val -172412"/>
              <a:gd name="adj2" fmla="val 54977"/>
              <a:gd name="adj3" fmla="val 16667"/>
            </a:avLst>
          </a:prstGeom>
          <a:noFill/>
          <a:ln w="15875" cmpd="sng">
            <a:solidFill>
              <a:srgbClr val="2103FD"/>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sz="2400" b="1" dirty="0">
                <a:solidFill>
                  <a:srgbClr val="FF0000"/>
                </a:solidFill>
              </a:rPr>
              <a:t>语句块一定要用</a:t>
            </a:r>
            <a:r>
              <a:rPr lang="zh-CN" altLang="zh-CN" sz="2400" b="1" dirty="0">
                <a:solidFill>
                  <a:srgbClr val="FF0000"/>
                </a:solidFill>
              </a:rPr>
              <a:t>BEGIN / END</a:t>
            </a:r>
            <a:r>
              <a:rPr lang="zh-CN" sz="2400" b="1" dirty="0">
                <a:solidFill>
                  <a:srgbClr val="FF0000"/>
                </a:solidFill>
              </a:rPr>
              <a:t>括起来</a:t>
            </a:r>
          </a:p>
        </p:txBody>
      </p:sp>
    </p:spTree>
    <p:extLst>
      <p:ext uri="{BB962C8B-B14F-4D97-AF65-F5344CB8AC3E}">
        <p14:creationId xmlns:p14="http://schemas.microsoft.com/office/powerpoint/2010/main" val="2183459856"/>
      </p:ext>
    </p:extLst>
  </p:cSld>
  <p:clrMapOvr>
    <a:masterClrMapping/>
  </p:clrMapOvr>
  <p:transition advClick="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endParaRPr lang="zh-CN" altLang="en-US">
              <a:latin typeface="+mj-ea"/>
            </a:endParaRPr>
          </a:p>
        </p:txBody>
      </p:sp>
      <p:sp>
        <p:nvSpPr>
          <p:cNvPr id="40962" name="内容占位符 2"/>
          <p:cNvSpPr>
            <a:spLocks noGrp="1"/>
          </p:cNvSpPr>
          <p:nvPr>
            <p:ph idx="1"/>
          </p:nvPr>
        </p:nvSpPr>
        <p:spPr/>
        <p:txBody>
          <a:bodyPr/>
          <a:lstStyle/>
          <a:p>
            <a:pPr eaLnBrk="1" hangingPunct="1"/>
            <a:r>
              <a:rPr lang="zh-CN" altLang="en-US" smtClean="0"/>
              <a:t>例 求</a:t>
            </a:r>
            <a:r>
              <a:rPr lang="en-US" altLang="zh-CN" smtClean="0"/>
              <a:t>1 ~10</a:t>
            </a:r>
            <a:r>
              <a:rPr lang="zh-CN" altLang="en-US" smtClean="0"/>
              <a:t>的和</a:t>
            </a:r>
          </a:p>
        </p:txBody>
      </p:sp>
      <p:sp>
        <p:nvSpPr>
          <p:cNvPr id="40963" name="矩形 3"/>
          <p:cNvSpPr>
            <a:spLocks noChangeArrowheads="1"/>
          </p:cNvSpPr>
          <p:nvPr/>
        </p:nvSpPr>
        <p:spPr bwMode="auto">
          <a:xfrm>
            <a:off x="1512888" y="2657475"/>
            <a:ext cx="7237412" cy="3416300"/>
          </a:xfrm>
          <a:prstGeom prst="rect">
            <a:avLst/>
          </a:prstGeom>
          <a:noFill/>
          <a:ln w="9525">
            <a:noFill/>
            <a:miter lim="800000"/>
            <a:headEnd/>
            <a:tailEnd/>
          </a:ln>
        </p:spPr>
        <p:txBody>
          <a:bodyPr>
            <a:spAutoFit/>
          </a:bodyPr>
          <a:lstStyle/>
          <a:p>
            <a:pPr>
              <a:lnSpc>
                <a:spcPct val="120000"/>
              </a:lnSpc>
            </a:pPr>
            <a:r>
              <a:rPr lang="en-US" altLang="zh-CN" dirty="0"/>
              <a:t>DECLARE @X </a:t>
            </a:r>
            <a:r>
              <a:rPr lang="en-US" altLang="zh-CN" dirty="0" err="1"/>
              <a:t>int</a:t>
            </a:r>
            <a:r>
              <a:rPr lang="en-US" altLang="zh-CN" dirty="0"/>
              <a:t>, @sum </a:t>
            </a:r>
            <a:r>
              <a:rPr lang="en-US" altLang="zh-CN" dirty="0" err="1"/>
              <a:t>int</a:t>
            </a:r>
            <a:endParaRPr lang="en-US" altLang="zh-CN" dirty="0"/>
          </a:p>
          <a:p>
            <a:pPr>
              <a:lnSpc>
                <a:spcPct val="120000"/>
              </a:lnSpc>
            </a:pPr>
            <a:r>
              <a:rPr lang="en-US" altLang="zh-CN" dirty="0"/>
              <a:t>SET @X=0</a:t>
            </a:r>
          </a:p>
          <a:p>
            <a:pPr>
              <a:lnSpc>
                <a:spcPct val="120000"/>
              </a:lnSpc>
            </a:pPr>
            <a:r>
              <a:rPr lang="en-US" altLang="zh-CN" dirty="0"/>
              <a:t>SET @sum = 0</a:t>
            </a:r>
          </a:p>
          <a:p>
            <a:pPr>
              <a:lnSpc>
                <a:spcPct val="120000"/>
              </a:lnSpc>
            </a:pPr>
            <a:r>
              <a:rPr lang="en-US" altLang="zh-CN" dirty="0"/>
              <a:t>WHILE @x&lt;10</a:t>
            </a:r>
          </a:p>
          <a:p>
            <a:pPr>
              <a:lnSpc>
                <a:spcPct val="120000"/>
              </a:lnSpc>
            </a:pPr>
            <a:r>
              <a:rPr lang="en-US" altLang="zh-CN" dirty="0"/>
              <a:t>   BEGIN</a:t>
            </a:r>
          </a:p>
          <a:p>
            <a:pPr>
              <a:lnSpc>
                <a:spcPct val="120000"/>
              </a:lnSpc>
            </a:pPr>
            <a:r>
              <a:rPr lang="en-US" altLang="zh-CN" dirty="0"/>
              <a:t>     SET @X=@X+1</a:t>
            </a:r>
          </a:p>
          <a:p>
            <a:pPr>
              <a:lnSpc>
                <a:spcPct val="120000"/>
              </a:lnSpc>
            </a:pPr>
            <a:r>
              <a:rPr lang="en-US" altLang="zh-CN" dirty="0"/>
              <a:t>     SET @sum = @sum + @X</a:t>
            </a:r>
          </a:p>
          <a:p>
            <a:pPr>
              <a:lnSpc>
                <a:spcPct val="120000"/>
              </a:lnSpc>
            </a:pPr>
            <a:r>
              <a:rPr lang="en-US" altLang="zh-CN" dirty="0"/>
              <a:t>     PRINT ‘sum='+convert(char(2),@sum) --</a:t>
            </a:r>
            <a:r>
              <a:rPr lang="zh-CN" altLang="en-US" dirty="0"/>
              <a:t>类型转换函数</a:t>
            </a:r>
            <a:r>
              <a:rPr lang="en-US" altLang="zh-CN" dirty="0"/>
              <a:t>convert     </a:t>
            </a:r>
          </a:p>
          <a:p>
            <a:pPr>
              <a:lnSpc>
                <a:spcPct val="120000"/>
              </a:lnSpc>
            </a:pPr>
            <a:r>
              <a:rPr lang="en-US" altLang="zh-CN" dirty="0"/>
              <a:t>   END</a:t>
            </a:r>
          </a:p>
          <a:p>
            <a:pPr>
              <a:lnSpc>
                <a:spcPct val="120000"/>
              </a:lnSpc>
            </a:pP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63"/>
                                        </p:tgtEl>
                                        <p:attrNameLst>
                                          <p:attrName>style.visibility</p:attrName>
                                        </p:attrNameLst>
                                      </p:cBhvr>
                                      <p:to>
                                        <p:strVal val="visible"/>
                                      </p:to>
                                    </p:set>
                                    <p:anim calcmode="lin" valueType="num">
                                      <p:cBhvr additive="base">
                                        <p:cTn id="7" dur="500" fill="hold"/>
                                        <p:tgtEl>
                                          <p:spTgt spid="40963"/>
                                        </p:tgtEl>
                                        <p:attrNameLst>
                                          <p:attrName>ppt_x</p:attrName>
                                        </p:attrNameLst>
                                      </p:cBhvr>
                                      <p:tavLst>
                                        <p:tav tm="0">
                                          <p:val>
                                            <p:strVal val="#ppt_x"/>
                                          </p:val>
                                        </p:tav>
                                        <p:tav tm="100000">
                                          <p:val>
                                            <p:strVal val="#ppt_x"/>
                                          </p:val>
                                        </p:tav>
                                      </p:tavLst>
                                    </p:anim>
                                    <p:anim calcmode="lin" valueType="num">
                                      <p:cBhvr additive="base">
                                        <p:cTn id="8" dur="500" fill="hold"/>
                                        <p:tgtEl>
                                          <p:spTgt spid="409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eaLnBrk="1" fontAlgn="auto" hangingPunct="1">
              <a:spcAft>
                <a:spcPts val="0"/>
              </a:spcAft>
              <a:defRPr/>
            </a:pPr>
            <a:r>
              <a:rPr lang="zh-CN" altLang="en-US" dirty="0" smtClean="0">
                <a:latin typeface="+mj-ea"/>
              </a:rPr>
              <a:t>三、等待语句</a:t>
            </a:r>
            <a:endParaRPr lang="zh-CN" altLang="en-US" dirty="0">
              <a:latin typeface="+mj-ea"/>
            </a:endParaRPr>
          </a:p>
        </p:txBody>
      </p:sp>
      <p:sp>
        <p:nvSpPr>
          <p:cNvPr id="41986" name="内容占位符 2"/>
          <p:cNvSpPr>
            <a:spLocks noGrp="1"/>
          </p:cNvSpPr>
          <p:nvPr>
            <p:ph idx="1"/>
          </p:nvPr>
        </p:nvSpPr>
        <p:spPr/>
        <p:txBody>
          <a:bodyPr/>
          <a:lstStyle/>
          <a:p>
            <a:pPr eaLnBrk="1" hangingPunct="1"/>
            <a:r>
              <a:rPr lang="zh-CN" altLang="en-US" sz="2800" smtClean="0"/>
              <a:t>等待语句挂起一个程序中语句的执行，直到指定的某一时间点到来或在一定的时间间断之后才继续执行。</a:t>
            </a:r>
            <a:endParaRPr lang="en-US" altLang="zh-CN" sz="2800" smtClean="0"/>
          </a:p>
          <a:p>
            <a:pPr eaLnBrk="1" hangingPunct="1"/>
            <a:r>
              <a:rPr lang="zh-CN" altLang="en-US" sz="2800" smtClean="0"/>
              <a:t>语法格式：</a:t>
            </a:r>
            <a:endParaRPr lang="en-US" altLang="zh-CN" sz="2800" smtClean="0"/>
          </a:p>
          <a:p>
            <a:pPr eaLnBrk="1" hangingPunct="1">
              <a:lnSpc>
                <a:spcPct val="200000"/>
              </a:lnSpc>
            </a:pPr>
            <a:endParaRPr lang="en-US" altLang="zh-CN" sz="2800" smtClean="0"/>
          </a:p>
          <a:p>
            <a:pPr lvl="1" eaLnBrk="1" hangingPunct="1"/>
            <a:r>
              <a:rPr lang="zh-CN" altLang="en-US" sz="2400" smtClean="0">
                <a:ea typeface="宋体" charset="-122"/>
              </a:rPr>
              <a:t>其中，时间间隔以及时间均为</a:t>
            </a:r>
            <a:r>
              <a:rPr lang="en-US" altLang="zh-CN" sz="2400" smtClean="0">
                <a:ea typeface="宋体" charset="-122"/>
              </a:rPr>
              <a:t>datetime</a:t>
            </a:r>
            <a:r>
              <a:rPr lang="zh-CN" altLang="en-US" sz="2400" smtClean="0">
                <a:ea typeface="宋体" charset="-122"/>
              </a:rPr>
              <a:t>类型，格式为“</a:t>
            </a:r>
            <a:r>
              <a:rPr lang="en-US" altLang="zh-CN" sz="2400" smtClean="0">
                <a:ea typeface="宋体" charset="-122"/>
              </a:rPr>
              <a:t>hh:mm:ss”</a:t>
            </a:r>
            <a:r>
              <a:rPr lang="zh-CN" altLang="en-US" sz="2400" smtClean="0">
                <a:ea typeface="宋体" charset="-122"/>
              </a:rPr>
              <a:t>，分别说明等待的时间长度和时间点，在</a:t>
            </a:r>
            <a:r>
              <a:rPr lang="en-US" altLang="zh-CN" sz="2400" smtClean="0">
                <a:ea typeface="宋体" charset="-122"/>
              </a:rPr>
              <a:t>time</a:t>
            </a:r>
            <a:r>
              <a:rPr lang="zh-CN" altLang="en-US" sz="2400" smtClean="0">
                <a:ea typeface="宋体" charset="-122"/>
              </a:rPr>
              <a:t>内不能指定日期。</a:t>
            </a:r>
          </a:p>
          <a:p>
            <a:pPr eaLnBrk="1" hangingPunct="1"/>
            <a:endParaRPr lang="zh-CN" altLang="en-US" sz="2800" smtClean="0"/>
          </a:p>
        </p:txBody>
      </p:sp>
      <p:sp>
        <p:nvSpPr>
          <p:cNvPr id="41987" name="矩形 3"/>
          <p:cNvSpPr>
            <a:spLocks noChangeArrowheads="1"/>
          </p:cNvSpPr>
          <p:nvPr/>
        </p:nvSpPr>
        <p:spPr bwMode="auto">
          <a:xfrm>
            <a:off x="1244600" y="3752850"/>
            <a:ext cx="6956425" cy="461963"/>
          </a:xfrm>
          <a:prstGeom prst="rect">
            <a:avLst/>
          </a:prstGeom>
          <a:noFill/>
          <a:ln w="9525">
            <a:noFill/>
            <a:miter lim="800000"/>
            <a:headEnd/>
            <a:tailEnd/>
          </a:ln>
        </p:spPr>
        <p:txBody>
          <a:bodyPr>
            <a:spAutoFit/>
          </a:bodyPr>
          <a:lstStyle/>
          <a:p>
            <a:r>
              <a:rPr lang="en-US" altLang="zh-CN" sz="2400" dirty="0"/>
              <a:t>WAITFOR  DELAY  '&lt;</a:t>
            </a:r>
            <a:r>
              <a:rPr lang="zh-CN" altLang="en-US" sz="2400" dirty="0"/>
              <a:t>时间间隔</a:t>
            </a:r>
            <a:r>
              <a:rPr lang="en-US" altLang="zh-CN" sz="2400" dirty="0"/>
              <a:t>&gt;‘ | TIME '&lt;</a:t>
            </a:r>
            <a:r>
              <a:rPr lang="zh-CN" altLang="en-US" sz="2400" dirty="0"/>
              <a:t>时间</a:t>
            </a:r>
            <a:r>
              <a:rPr lang="en-US" altLang="zh-CN" sz="2400" dirty="0"/>
              <a:t>&gt;'</a:t>
            </a:r>
            <a:endParaRPr lang="zh-CN" altLang="en-US" sz="2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矩形 3"/>
          <p:cNvSpPr>
            <a:spLocks noChangeArrowheads="1"/>
          </p:cNvSpPr>
          <p:nvPr/>
        </p:nvSpPr>
        <p:spPr bwMode="auto">
          <a:xfrm>
            <a:off x="773113" y="1171575"/>
            <a:ext cx="7259637" cy="4156075"/>
          </a:xfrm>
          <a:prstGeom prst="rect">
            <a:avLst/>
          </a:prstGeom>
          <a:noFill/>
          <a:ln w="9525">
            <a:noFill/>
            <a:miter lim="800000"/>
            <a:headEnd/>
            <a:tailEnd/>
          </a:ln>
        </p:spPr>
        <p:txBody>
          <a:bodyPr>
            <a:spAutoFit/>
          </a:bodyPr>
          <a:lstStyle/>
          <a:p>
            <a:r>
              <a:rPr lang="zh-CN" altLang="en-US" sz="2400" dirty="0"/>
              <a:t>例</a:t>
            </a:r>
            <a:r>
              <a:rPr lang="en-US" altLang="zh-CN" sz="2400" dirty="0"/>
              <a:t>1  </a:t>
            </a:r>
            <a:r>
              <a:rPr lang="zh-CN" altLang="en-US" sz="2400" dirty="0"/>
              <a:t>设置等待一小时后执行查询。</a:t>
            </a:r>
          </a:p>
          <a:p>
            <a:r>
              <a:rPr lang="en-US" altLang="zh-CN" sz="2400" dirty="0"/>
              <a:t>    begin</a:t>
            </a:r>
          </a:p>
          <a:p>
            <a:r>
              <a:rPr lang="en-US" altLang="zh-CN" sz="2400" dirty="0"/>
              <a:t>        </a:t>
            </a:r>
            <a:r>
              <a:rPr lang="en-US" altLang="zh-CN" sz="2400" dirty="0" err="1"/>
              <a:t>waitfor</a:t>
            </a:r>
            <a:r>
              <a:rPr lang="en-US" altLang="zh-CN" sz="2400" dirty="0"/>
              <a:t> delay '1:00:00'</a:t>
            </a:r>
          </a:p>
          <a:p>
            <a:r>
              <a:rPr lang="en-US" altLang="zh-CN" sz="2400" dirty="0"/>
              <a:t>        select * from s</a:t>
            </a:r>
          </a:p>
          <a:p>
            <a:r>
              <a:rPr lang="en-US" altLang="zh-CN" sz="2400" dirty="0"/>
              <a:t>    end </a:t>
            </a:r>
          </a:p>
          <a:p>
            <a:endParaRPr lang="en-US" altLang="zh-CN" sz="2400" dirty="0"/>
          </a:p>
          <a:p>
            <a:r>
              <a:rPr lang="zh-CN" altLang="en-US" sz="2400" dirty="0"/>
              <a:t>例</a:t>
            </a:r>
            <a:r>
              <a:rPr lang="en-US" altLang="zh-CN" sz="2400" dirty="0"/>
              <a:t>2 </a:t>
            </a:r>
            <a:r>
              <a:rPr lang="zh-CN" altLang="en-US" sz="2400" dirty="0"/>
              <a:t>设置到十点整执行查询。</a:t>
            </a:r>
          </a:p>
          <a:p>
            <a:r>
              <a:rPr lang="en-US" altLang="zh-CN" sz="2400" dirty="0"/>
              <a:t>    begin</a:t>
            </a:r>
          </a:p>
          <a:p>
            <a:r>
              <a:rPr lang="en-US" altLang="zh-CN" sz="2400" dirty="0"/>
              <a:t>        </a:t>
            </a:r>
            <a:r>
              <a:rPr lang="en-US" altLang="zh-CN" sz="2400" dirty="0" err="1"/>
              <a:t>waitfor</a:t>
            </a:r>
            <a:r>
              <a:rPr lang="en-US" altLang="zh-CN" sz="2400" dirty="0"/>
              <a:t> time '10:00:00'</a:t>
            </a:r>
          </a:p>
          <a:p>
            <a:r>
              <a:rPr lang="en-US" altLang="zh-CN" sz="2400" dirty="0"/>
              <a:t>        select * from s</a:t>
            </a:r>
          </a:p>
          <a:p>
            <a:r>
              <a:rPr lang="en-US" altLang="zh-CN" sz="2400" dirty="0"/>
              <a:t>    end</a:t>
            </a:r>
            <a:endParaRPr lang="zh-CN" alt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latin typeface="+mj-ea"/>
              </a:rPr>
              <a:t>教学目标</a:t>
            </a:r>
            <a:endParaRPr lang="zh-CN" altLang="en-US" dirty="0">
              <a:latin typeface="+mj-ea"/>
            </a:endParaRPr>
          </a:p>
        </p:txBody>
      </p:sp>
      <p:sp>
        <p:nvSpPr>
          <p:cNvPr id="3" name="内容占位符 2"/>
          <p:cNvSpPr>
            <a:spLocks noGrp="1"/>
          </p:cNvSpPr>
          <p:nvPr>
            <p:ph idx="1"/>
          </p:nvPr>
        </p:nvSpPr>
        <p:spPr/>
        <p:txBody>
          <a:bodyPr rtlCol="0">
            <a:normAutofit lnSpcReduction="10000"/>
          </a:bodyPr>
          <a:lstStyle/>
          <a:p>
            <a:pPr eaLnBrk="1" fontAlgn="auto" hangingPunct="1">
              <a:spcAft>
                <a:spcPts val="0"/>
              </a:spcAft>
              <a:defRPr/>
            </a:pPr>
            <a:r>
              <a:rPr lang="zh-CN" altLang="en-US" dirty="0" smtClean="0"/>
              <a:t>掌握</a:t>
            </a:r>
            <a:endParaRPr lang="en-US" altLang="zh-CN" dirty="0" smtClean="0"/>
          </a:p>
          <a:p>
            <a:pPr lvl="1" eaLnBrk="1" fontAlgn="auto" hangingPunct="1">
              <a:spcAft>
                <a:spcPts val="0"/>
              </a:spcAft>
              <a:defRPr/>
            </a:pPr>
            <a:r>
              <a:rPr lang="zh-CN" altLang="en-US" dirty="0" smtClean="0">
                <a:ea typeface="+mn-ea"/>
              </a:rPr>
              <a:t>变量、运算、系统函数、控制语句</a:t>
            </a:r>
            <a:endParaRPr lang="en-US" altLang="zh-CN" dirty="0" smtClean="0">
              <a:ea typeface="+mn-ea"/>
            </a:endParaRPr>
          </a:p>
          <a:p>
            <a:pPr lvl="1" eaLnBrk="1" fontAlgn="auto" hangingPunct="1">
              <a:spcAft>
                <a:spcPts val="0"/>
              </a:spcAft>
              <a:defRPr/>
            </a:pPr>
            <a:r>
              <a:rPr lang="zh-CN" altLang="en-US" dirty="0" smtClean="0">
                <a:ea typeface="+mn-ea"/>
              </a:rPr>
              <a:t>存储过程、自定义函数</a:t>
            </a:r>
            <a:endParaRPr lang="en-US" altLang="zh-CN" dirty="0" smtClean="0">
              <a:ea typeface="+mn-ea"/>
            </a:endParaRPr>
          </a:p>
          <a:p>
            <a:pPr eaLnBrk="1" fontAlgn="auto" hangingPunct="1">
              <a:spcAft>
                <a:spcPts val="0"/>
              </a:spcAft>
              <a:defRPr/>
            </a:pPr>
            <a:r>
              <a:rPr lang="zh-CN" altLang="en-US" dirty="0" smtClean="0"/>
              <a:t>了解</a:t>
            </a:r>
            <a:endParaRPr lang="en-US" altLang="zh-CN" dirty="0" smtClean="0"/>
          </a:p>
          <a:p>
            <a:pPr lvl="1" eaLnBrk="1" fontAlgn="auto" hangingPunct="1">
              <a:spcAft>
                <a:spcPts val="0"/>
              </a:spcAft>
              <a:defRPr/>
            </a:pPr>
            <a:r>
              <a:rPr lang="zh-CN" altLang="en-US" dirty="0" smtClean="0">
                <a:ea typeface="+mn-ea"/>
              </a:rPr>
              <a:t>游标</a:t>
            </a:r>
            <a:endParaRPr lang="en-US" altLang="zh-CN" dirty="0" smtClean="0">
              <a:ea typeface="+mn-ea"/>
            </a:endParaRPr>
          </a:p>
          <a:p>
            <a:pPr eaLnBrk="1" fontAlgn="auto" hangingPunct="1">
              <a:spcAft>
                <a:spcPts val="0"/>
              </a:spcAft>
              <a:defRPr/>
            </a:pPr>
            <a:r>
              <a:rPr lang="zh-CN" altLang="en-US" dirty="0" smtClean="0"/>
              <a:t>重点</a:t>
            </a:r>
            <a:endParaRPr lang="en-US" altLang="zh-CN" dirty="0" smtClean="0"/>
          </a:p>
          <a:p>
            <a:pPr lvl="1" eaLnBrk="1" fontAlgn="auto" hangingPunct="1">
              <a:spcAft>
                <a:spcPts val="0"/>
              </a:spcAft>
              <a:defRPr/>
            </a:pPr>
            <a:r>
              <a:rPr lang="zh-CN" altLang="en-US" dirty="0" smtClean="0">
                <a:ea typeface="+mn-ea"/>
              </a:rPr>
              <a:t>存储过程、自定义函数</a:t>
            </a:r>
            <a:endParaRPr lang="en-US" altLang="zh-CN" dirty="0" smtClean="0">
              <a:ea typeface="+mn-ea"/>
            </a:endParaRPr>
          </a:p>
          <a:p>
            <a:pPr eaLnBrk="1" fontAlgn="auto" hangingPunct="1">
              <a:spcAft>
                <a:spcPts val="0"/>
              </a:spcAft>
              <a:defRPr/>
            </a:pPr>
            <a:r>
              <a:rPr lang="zh-CN" altLang="en-US" dirty="0" smtClean="0"/>
              <a:t>难点</a:t>
            </a:r>
            <a:endParaRPr lang="en-US" altLang="zh-CN" dirty="0" smtClean="0"/>
          </a:p>
          <a:p>
            <a:pPr lvl="1" eaLnBrk="1" fontAlgn="auto" hangingPunct="1">
              <a:spcAft>
                <a:spcPts val="0"/>
              </a:spcAft>
              <a:defRPr/>
            </a:pPr>
            <a:r>
              <a:rPr lang="zh-CN" altLang="en-US" dirty="0" smtClean="0">
                <a:ea typeface="+mn-ea"/>
              </a:rPr>
              <a:t>自定义函数</a:t>
            </a:r>
            <a:endParaRPr lang="zh-CN" altLang="en-US" dirty="0">
              <a:ea typeface="+mn-ea"/>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latin typeface="+mj-ea"/>
              </a:rPr>
              <a:t>四、返回语句</a:t>
            </a:r>
            <a:endParaRPr lang="zh-CN" altLang="en-US" dirty="0">
              <a:latin typeface="+mj-ea"/>
            </a:endParaRPr>
          </a:p>
        </p:txBody>
      </p:sp>
      <p:sp>
        <p:nvSpPr>
          <p:cNvPr id="44034" name="内容占位符 2"/>
          <p:cNvSpPr>
            <a:spLocks noGrp="1"/>
          </p:cNvSpPr>
          <p:nvPr>
            <p:ph idx="1"/>
          </p:nvPr>
        </p:nvSpPr>
        <p:spPr/>
        <p:txBody>
          <a:bodyPr/>
          <a:lstStyle/>
          <a:p>
            <a:pPr eaLnBrk="1" hangingPunct="1"/>
            <a:r>
              <a:rPr lang="en-US" altLang="zh-CN" sz="2800" smtClean="0"/>
              <a:t>RETURN</a:t>
            </a:r>
            <a:r>
              <a:rPr lang="zh-CN" altLang="en-US" sz="2800" smtClean="0"/>
              <a:t>语句</a:t>
            </a:r>
            <a:endParaRPr lang="en-US" altLang="zh-CN" sz="2800" smtClean="0"/>
          </a:p>
          <a:p>
            <a:pPr lvl="1" eaLnBrk="1" hangingPunct="1"/>
            <a:r>
              <a:rPr lang="en-US" altLang="zh-CN" sz="2400" smtClean="0">
                <a:ea typeface="宋体" charset="-122"/>
              </a:rPr>
              <a:t>RETURN</a:t>
            </a:r>
            <a:r>
              <a:rPr lang="zh-CN" altLang="en-US" sz="2400" smtClean="0">
                <a:ea typeface="宋体" charset="-122"/>
              </a:rPr>
              <a:t>语句用于无条件地终止一个查询、存储过程或者批处理，此时位于</a:t>
            </a:r>
            <a:r>
              <a:rPr lang="en-US" altLang="zh-CN" sz="2400" smtClean="0">
                <a:ea typeface="宋体" charset="-122"/>
              </a:rPr>
              <a:t>RETURN</a:t>
            </a:r>
            <a:r>
              <a:rPr lang="zh-CN" altLang="en-US" sz="2400" smtClean="0">
                <a:ea typeface="宋体" charset="-122"/>
              </a:rPr>
              <a:t>语句之后的程序将不会被执行。</a:t>
            </a:r>
            <a:endParaRPr lang="en-US" altLang="zh-CN" sz="2400" smtClean="0">
              <a:ea typeface="宋体" charset="-122"/>
            </a:endParaRPr>
          </a:p>
          <a:p>
            <a:pPr lvl="1" eaLnBrk="1" hangingPunct="1"/>
            <a:r>
              <a:rPr lang="zh-CN" altLang="en-US" sz="2400" smtClean="0">
                <a:ea typeface="宋体" charset="-122"/>
              </a:rPr>
              <a:t>语法格式：</a:t>
            </a:r>
          </a:p>
        </p:txBody>
      </p:sp>
      <p:sp>
        <p:nvSpPr>
          <p:cNvPr id="44035" name="矩形 3"/>
          <p:cNvSpPr>
            <a:spLocks noChangeArrowheads="1"/>
          </p:cNvSpPr>
          <p:nvPr/>
        </p:nvSpPr>
        <p:spPr bwMode="auto">
          <a:xfrm>
            <a:off x="2025650" y="4144963"/>
            <a:ext cx="4175125" cy="461962"/>
          </a:xfrm>
          <a:prstGeom prst="rect">
            <a:avLst/>
          </a:prstGeom>
          <a:noFill/>
          <a:ln w="9525">
            <a:noFill/>
            <a:miter lim="800000"/>
            <a:headEnd/>
            <a:tailEnd/>
          </a:ln>
        </p:spPr>
        <p:txBody>
          <a:bodyPr wrap="none">
            <a:spAutoFit/>
          </a:bodyPr>
          <a:lstStyle/>
          <a:p>
            <a:r>
              <a:rPr lang="en-US" altLang="zh-CN" sz="2400"/>
              <a:t>RETURN [ integer_expression ]</a:t>
            </a:r>
            <a:endParaRPr lang="zh-CN" altLang="en-US" sz="24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latin typeface="+mj-ea"/>
              </a:rPr>
              <a:t>系统函数</a:t>
            </a:r>
            <a:endParaRPr lang="zh-CN" altLang="en-US" dirty="0">
              <a:latin typeface="+mj-ea"/>
            </a:endParaRPr>
          </a:p>
        </p:txBody>
      </p:sp>
      <p:sp>
        <p:nvSpPr>
          <p:cNvPr id="45058" name="内容占位符 2"/>
          <p:cNvSpPr>
            <a:spLocks noGrp="1"/>
          </p:cNvSpPr>
          <p:nvPr>
            <p:ph idx="1"/>
          </p:nvPr>
        </p:nvSpPr>
        <p:spPr>
          <a:xfrm>
            <a:off x="414338" y="1431925"/>
            <a:ext cx="8229600" cy="4525963"/>
          </a:xfrm>
        </p:spPr>
        <p:txBody>
          <a:bodyPr/>
          <a:lstStyle/>
          <a:p>
            <a:pPr eaLnBrk="1" hangingPunct="1"/>
            <a:r>
              <a:rPr lang="zh-CN" altLang="en-US" smtClean="0"/>
              <a:t>标量函数</a:t>
            </a:r>
          </a:p>
        </p:txBody>
      </p:sp>
      <p:graphicFrame>
        <p:nvGraphicFramePr>
          <p:cNvPr id="4" name="Group 167"/>
          <p:cNvGraphicFramePr>
            <a:graphicFrameLocks/>
          </p:cNvGraphicFramePr>
          <p:nvPr/>
        </p:nvGraphicFramePr>
        <p:xfrm>
          <a:off x="688975" y="2181225"/>
          <a:ext cx="7835705" cy="4130874"/>
        </p:xfrm>
        <a:graphic>
          <a:graphicData uri="http://schemas.openxmlformats.org/drawingml/2006/table">
            <a:tbl>
              <a:tblPr/>
              <a:tblGrid>
                <a:gridCol w="2002117"/>
                <a:gridCol w="5833588"/>
              </a:tblGrid>
              <a:tr h="37553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Arial" pitchFamily="34" charset="0"/>
                          <a:ea typeface="黑体" pitchFamily="2" charset="-122"/>
                          <a:cs typeface="Times New Roman" pitchFamily="18" charset="0"/>
                        </a:rPr>
                        <a:t>函数分类</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Arial" pitchFamily="34" charset="0"/>
                          <a:ea typeface="黑体" pitchFamily="2" charset="-122"/>
                          <a:cs typeface="Times New Roman" pitchFamily="18" charset="0"/>
                        </a:rPr>
                        <a:t>解释</a:t>
                      </a: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5534">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宋体" pitchFamily="2" charset="-122"/>
                          <a:ea typeface="宋体" pitchFamily="2" charset="-122"/>
                        </a:rPr>
                        <a:t>配置函数</a:t>
                      </a:r>
                      <a:endParaRPr kumimoji="0" lang="zh-CN" altLang="en-US" sz="16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宋体" pitchFamily="2" charset="-122"/>
                          <a:ea typeface="宋体" pitchFamily="2" charset="-122"/>
                        </a:rPr>
                        <a:t>返回当前的配置信息</a:t>
                      </a: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5534">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宋体" pitchFamily="2" charset="-122"/>
                          <a:ea typeface="宋体" pitchFamily="2" charset="-122"/>
                        </a:rPr>
                        <a:t>游标函数</a:t>
                      </a:r>
                      <a:endParaRPr kumimoji="0" lang="zh-CN" altLang="en-US" sz="16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宋体" pitchFamily="2" charset="-122"/>
                          <a:ea typeface="宋体" pitchFamily="2" charset="-122"/>
                        </a:rPr>
                        <a:t>返回有关游标的信息</a:t>
                      </a:r>
                      <a:endParaRPr kumimoji="0" lang="zh-CN" altLang="en-US" sz="16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5534">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宋体" pitchFamily="2" charset="-122"/>
                          <a:ea typeface="宋体" pitchFamily="2" charset="-122"/>
                        </a:rPr>
                        <a:t>日期和时间函数</a:t>
                      </a:r>
                      <a:endParaRPr kumimoji="0" lang="zh-CN" altLang="en-US" sz="16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宋体" pitchFamily="2" charset="-122"/>
                          <a:ea typeface="宋体" pitchFamily="2" charset="-122"/>
                        </a:rPr>
                        <a:t>对日期和时间输入值进行处理</a:t>
                      </a:r>
                      <a:endParaRPr kumimoji="0" lang="zh-CN" altLang="en-US" sz="16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5534">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宋体" pitchFamily="2" charset="-122"/>
                          <a:ea typeface="宋体" pitchFamily="2" charset="-122"/>
                        </a:rPr>
                        <a:t>数学函数</a:t>
                      </a:r>
                      <a:endParaRPr kumimoji="0" lang="zh-CN" altLang="en-US" sz="16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宋体" pitchFamily="2" charset="-122"/>
                          <a:ea typeface="宋体" pitchFamily="2" charset="-122"/>
                        </a:rPr>
                        <a:t>对作为函数参数提供的输入值执行计算</a:t>
                      </a:r>
                      <a:endParaRPr kumimoji="0" lang="zh-CN" altLang="en-US" sz="16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5534">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宋体" pitchFamily="2" charset="-122"/>
                          <a:ea typeface="宋体" pitchFamily="2" charset="-122"/>
                        </a:rPr>
                        <a:t>元数据函数</a:t>
                      </a:r>
                      <a:endParaRPr kumimoji="0" lang="zh-CN" altLang="en-US" sz="16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宋体" pitchFamily="2" charset="-122"/>
                          <a:ea typeface="宋体" pitchFamily="2" charset="-122"/>
                        </a:rPr>
                        <a:t>返回有关数据库和数据库对象的信息</a:t>
                      </a:r>
                      <a:endParaRPr kumimoji="0" lang="zh-CN" altLang="en-US" sz="16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5534">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宋体" pitchFamily="2" charset="-122"/>
                          <a:ea typeface="宋体" pitchFamily="2" charset="-122"/>
                        </a:rPr>
                        <a:t>安全函数</a:t>
                      </a:r>
                      <a:endParaRPr kumimoji="0" lang="zh-CN" altLang="en-US" sz="16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宋体" pitchFamily="2" charset="-122"/>
                          <a:ea typeface="宋体" pitchFamily="2" charset="-122"/>
                        </a:rPr>
                        <a:t>返回有关用户和角色的信息</a:t>
                      </a:r>
                      <a:endParaRPr kumimoji="0" lang="zh-CN" altLang="en-US" sz="16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5534">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宋体" pitchFamily="2" charset="-122"/>
                          <a:ea typeface="宋体" pitchFamily="2" charset="-122"/>
                        </a:rPr>
                        <a:t>字符串函数</a:t>
                      </a:r>
                      <a:endParaRPr kumimoji="0" lang="zh-CN" altLang="en-US" sz="16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宋体" pitchFamily="2" charset="-122"/>
                          <a:ea typeface="宋体" pitchFamily="2" charset="-122"/>
                        </a:rPr>
                        <a:t>对字符串（</a:t>
                      </a:r>
                      <a:r>
                        <a:rPr kumimoji="0" lang="en-US" altLang="zh-CN" sz="1600" b="0" i="0" u="none" strike="noStrike" cap="none" normalizeH="0" baseline="0" smtClean="0">
                          <a:ln>
                            <a:noFill/>
                          </a:ln>
                          <a:solidFill>
                            <a:schemeClr val="tx1"/>
                          </a:solidFill>
                          <a:effectLst/>
                          <a:latin typeface="Arial" pitchFamily="34" charset="0"/>
                          <a:ea typeface="宋体" pitchFamily="2" charset="-122"/>
                        </a:rPr>
                        <a:t>char </a:t>
                      </a:r>
                      <a:r>
                        <a:rPr kumimoji="0" lang="zh-CN" altLang="en-US" sz="1600" b="0" i="0" u="none" strike="noStrike" cap="none" normalizeH="0" baseline="0" smtClean="0">
                          <a:ln>
                            <a:noFill/>
                          </a:ln>
                          <a:solidFill>
                            <a:schemeClr val="tx1"/>
                          </a:solidFill>
                          <a:effectLst/>
                          <a:latin typeface="宋体" pitchFamily="2" charset="-122"/>
                          <a:ea typeface="宋体" pitchFamily="2" charset="-122"/>
                        </a:rPr>
                        <a:t>或</a:t>
                      </a:r>
                      <a:r>
                        <a:rPr kumimoji="0" lang="zh-CN" altLang="en-US" sz="1600" b="0" i="0" u="none" strike="noStrike" cap="none" normalizeH="0" baseline="0" smtClean="0">
                          <a:ln>
                            <a:noFill/>
                          </a:ln>
                          <a:solidFill>
                            <a:schemeClr val="tx1"/>
                          </a:solidFill>
                          <a:effectLst/>
                          <a:latin typeface="Arial" pitchFamily="34" charset="0"/>
                          <a:ea typeface="宋体" pitchFamily="2" charset="-122"/>
                        </a:rPr>
                        <a:t> </a:t>
                      </a:r>
                      <a:r>
                        <a:rPr kumimoji="0" lang="en-US" altLang="zh-CN" sz="1600" b="0" i="0" u="none" strike="noStrike" cap="none" normalizeH="0" baseline="0" smtClean="0">
                          <a:ln>
                            <a:noFill/>
                          </a:ln>
                          <a:solidFill>
                            <a:schemeClr val="tx1"/>
                          </a:solidFill>
                          <a:effectLst/>
                          <a:latin typeface="Arial" pitchFamily="34" charset="0"/>
                          <a:ea typeface="宋体" pitchFamily="2" charset="-122"/>
                        </a:rPr>
                        <a:t>varchar</a:t>
                      </a:r>
                      <a:r>
                        <a:rPr kumimoji="0" lang="zh-CN" altLang="en-US" sz="1600" b="0" i="0" u="none" strike="noStrike" cap="none" normalizeH="0" baseline="0" smtClean="0">
                          <a:ln>
                            <a:noFill/>
                          </a:ln>
                          <a:solidFill>
                            <a:schemeClr val="tx1"/>
                          </a:solidFill>
                          <a:effectLst/>
                          <a:latin typeface="宋体" pitchFamily="2" charset="-122"/>
                          <a:ea typeface="宋体" pitchFamily="2" charset="-122"/>
                        </a:rPr>
                        <a:t>）输入值执行操作</a:t>
                      </a:r>
                      <a:endParaRPr kumimoji="0" lang="zh-CN" altLang="en-US" sz="16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5534">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宋体" pitchFamily="2" charset="-122"/>
                          <a:ea typeface="宋体" pitchFamily="2" charset="-122"/>
                        </a:rPr>
                        <a:t>系统函数</a:t>
                      </a:r>
                      <a:endParaRPr kumimoji="0" lang="zh-CN" altLang="en-US" sz="16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宋体" pitchFamily="2" charset="-122"/>
                          <a:ea typeface="宋体" pitchFamily="2" charset="-122"/>
                        </a:rPr>
                        <a:t>执行操作并返回有关</a:t>
                      </a:r>
                      <a:r>
                        <a:rPr kumimoji="0" lang="en-US" altLang="zh-CN" sz="1600" b="0" i="0" u="none" strike="noStrike" cap="none" normalizeH="0" baseline="0" smtClean="0">
                          <a:ln>
                            <a:noFill/>
                          </a:ln>
                          <a:solidFill>
                            <a:schemeClr val="tx1"/>
                          </a:solidFill>
                          <a:effectLst/>
                          <a:latin typeface="Arial" pitchFamily="34" charset="0"/>
                          <a:ea typeface="宋体" pitchFamily="2" charset="-122"/>
                        </a:rPr>
                        <a:t>SQL Server</a:t>
                      </a:r>
                      <a:r>
                        <a:rPr kumimoji="0" lang="zh-CN" altLang="en-US" sz="1600" b="0" i="0" u="none" strike="noStrike" cap="none" normalizeH="0" baseline="0" smtClean="0">
                          <a:ln>
                            <a:noFill/>
                          </a:ln>
                          <a:solidFill>
                            <a:schemeClr val="tx1"/>
                          </a:solidFill>
                          <a:effectLst/>
                          <a:latin typeface="宋体" pitchFamily="2" charset="-122"/>
                          <a:ea typeface="宋体" pitchFamily="2" charset="-122"/>
                        </a:rPr>
                        <a:t>中的值、对象和设置的信息</a:t>
                      </a:r>
                      <a:endParaRPr kumimoji="0" lang="zh-CN" altLang="en-US" sz="16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5534">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宋体" pitchFamily="2" charset="-122"/>
                          <a:ea typeface="宋体" pitchFamily="2" charset="-122"/>
                        </a:rPr>
                        <a:t>系统统计函数</a:t>
                      </a:r>
                      <a:endParaRPr kumimoji="0" lang="zh-CN" altLang="en-US" sz="16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宋体" pitchFamily="2" charset="-122"/>
                          <a:ea typeface="宋体" pitchFamily="2" charset="-122"/>
                        </a:rPr>
                        <a:t>返回系统的统计信息</a:t>
                      </a:r>
                      <a:endParaRPr kumimoji="0" lang="zh-CN" altLang="en-US" sz="16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5534">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宋体" pitchFamily="2" charset="-122"/>
                          <a:ea typeface="宋体" pitchFamily="2" charset="-122"/>
                        </a:rPr>
                        <a:t>文本和图像函数</a:t>
                      </a:r>
                      <a:endParaRPr kumimoji="0" lang="zh-CN" altLang="en-US" sz="16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宋体" pitchFamily="2" charset="-122"/>
                          <a:ea typeface="宋体" pitchFamily="2" charset="-122"/>
                        </a:rPr>
                        <a:t>对文本或图像输入值或列执行操作，返回有关这些值的信息</a:t>
                      </a: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latin typeface="+mj-ea"/>
              </a:rPr>
              <a:t>日期和时间函数</a:t>
            </a:r>
            <a:endParaRPr lang="zh-CN" altLang="en-US" dirty="0">
              <a:latin typeface="+mj-ea"/>
            </a:endParaRPr>
          </a:p>
        </p:txBody>
      </p:sp>
      <p:sp>
        <p:nvSpPr>
          <p:cNvPr id="46082" name="内容占位符 2"/>
          <p:cNvSpPr>
            <a:spLocks noGrp="1"/>
          </p:cNvSpPr>
          <p:nvPr>
            <p:ph idx="1"/>
          </p:nvPr>
        </p:nvSpPr>
        <p:spPr/>
        <p:txBody>
          <a:bodyPr/>
          <a:lstStyle/>
          <a:p>
            <a:pPr eaLnBrk="1" hangingPunct="1"/>
            <a:endParaRPr lang="zh-CN" altLang="en-US" smtClean="0"/>
          </a:p>
        </p:txBody>
      </p:sp>
      <p:graphicFrame>
        <p:nvGraphicFramePr>
          <p:cNvPr id="5" name="Group 217"/>
          <p:cNvGraphicFramePr>
            <a:graphicFrameLocks/>
          </p:cNvGraphicFramePr>
          <p:nvPr/>
        </p:nvGraphicFramePr>
        <p:xfrm>
          <a:off x="619125" y="2084388"/>
          <a:ext cx="7992843" cy="3992880"/>
        </p:xfrm>
        <a:graphic>
          <a:graphicData uri="http://schemas.openxmlformats.org/drawingml/2006/table">
            <a:tbl>
              <a:tblPr/>
              <a:tblGrid>
                <a:gridCol w="1363509"/>
                <a:gridCol w="2561378"/>
                <a:gridCol w="4067956"/>
              </a:tblGrid>
              <a:tr h="3095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Arial" pitchFamily="34" charset="0"/>
                          <a:ea typeface="黑体" pitchFamily="2" charset="-122"/>
                          <a:cs typeface="Times New Roman" pitchFamily="18" charset="0"/>
                        </a:rPr>
                        <a:t>函数</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Arial" pitchFamily="34" charset="0"/>
                          <a:ea typeface="黑体" pitchFamily="2" charset="-122"/>
                          <a:cs typeface="Times New Roman" pitchFamily="18" charset="0"/>
                        </a:rPr>
                        <a:t>参数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Arial" pitchFamily="34" charset="0"/>
                          <a:ea typeface="黑体" pitchFamily="2" charset="-122"/>
                          <a:cs typeface="Times New Roman" pitchFamily="18" charset="0"/>
                        </a:rPr>
                        <a:t>功能</a:t>
                      </a: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rPr>
                        <a:t>DATEADD</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Courier New" pitchFamily="49" charset="0"/>
                          <a:ea typeface="宋体" pitchFamily="2" charset="-122"/>
                        </a:rPr>
                        <a:t>（</a:t>
                      </a:r>
                      <a:r>
                        <a:rPr kumimoji="0" lang="en-US" altLang="zh-CN" sz="1600" b="0" i="0" u="none" strike="noStrike" cap="none" normalizeH="0" baseline="0" smtClean="0">
                          <a:ln>
                            <a:noFill/>
                          </a:ln>
                          <a:solidFill>
                            <a:schemeClr val="tx1"/>
                          </a:solidFill>
                          <a:effectLst/>
                          <a:latin typeface="Arial Unicode MS" pitchFamily="34" charset="-122"/>
                          <a:ea typeface="宋体" pitchFamily="2" charset="-122"/>
                        </a:rPr>
                        <a:t>datepart,number,date</a:t>
                      </a:r>
                      <a:r>
                        <a:rPr kumimoji="0" lang="zh-CN" altLang="en-US" sz="1600" b="0" i="0" u="none" strike="noStrike" cap="none" normalizeH="0" baseline="0" smtClean="0">
                          <a:ln>
                            <a:noFill/>
                          </a:ln>
                          <a:solidFill>
                            <a:schemeClr val="tx1"/>
                          </a:solidFill>
                          <a:effectLst/>
                          <a:latin typeface="Courier New" pitchFamily="49" charset="0"/>
                          <a:ea typeface="宋体" pitchFamily="2" charset="-122"/>
                        </a:rPr>
                        <a:t>）</a:t>
                      </a:r>
                      <a:endParaRPr kumimoji="0" lang="zh-CN" altLang="en-US" sz="16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宋体" pitchFamily="2" charset="-122"/>
                          <a:ea typeface="宋体" pitchFamily="2" charset="-122"/>
                        </a:rPr>
                        <a:t>以</a:t>
                      </a:r>
                      <a:r>
                        <a:rPr kumimoji="0" lang="en-US" altLang="zh-CN" sz="1600" b="0" i="0" u="none" strike="noStrike" cap="none" normalizeH="0" baseline="0" smtClean="0">
                          <a:ln>
                            <a:noFill/>
                          </a:ln>
                          <a:solidFill>
                            <a:schemeClr val="tx1"/>
                          </a:solidFill>
                          <a:effectLst/>
                          <a:latin typeface="Arial Unicode MS" pitchFamily="34" charset="-122"/>
                          <a:ea typeface="宋体" pitchFamily="2" charset="-122"/>
                        </a:rPr>
                        <a:t>datepart</a:t>
                      </a:r>
                      <a:r>
                        <a:rPr kumimoji="0" lang="zh-CN" altLang="en-US" sz="1600" b="0" i="0" u="none" strike="noStrike" cap="none" normalizeH="0" baseline="0" smtClean="0">
                          <a:ln>
                            <a:noFill/>
                          </a:ln>
                          <a:solidFill>
                            <a:schemeClr val="tx1"/>
                          </a:solidFill>
                          <a:effectLst/>
                          <a:latin typeface="宋体" pitchFamily="2" charset="-122"/>
                          <a:ea typeface="宋体" pitchFamily="2" charset="-122"/>
                        </a:rPr>
                        <a:t>指定的方式，返回</a:t>
                      </a:r>
                      <a:r>
                        <a:rPr kumimoji="0" lang="en-US" altLang="zh-CN" sz="1600" b="0" i="0" u="none" strike="noStrike" cap="none" normalizeH="0" baseline="0" smtClean="0">
                          <a:ln>
                            <a:noFill/>
                          </a:ln>
                          <a:solidFill>
                            <a:schemeClr val="tx1"/>
                          </a:solidFill>
                          <a:effectLst/>
                          <a:latin typeface="Arial" pitchFamily="34" charset="0"/>
                          <a:ea typeface="宋体" pitchFamily="2" charset="-122"/>
                        </a:rPr>
                        <a:t>date</a:t>
                      </a:r>
                      <a:r>
                        <a:rPr kumimoji="0" lang="zh-CN" altLang="en-US" sz="1600" b="0" i="0" u="none" strike="noStrike" cap="none" normalizeH="0" baseline="0" smtClean="0">
                          <a:ln>
                            <a:noFill/>
                          </a:ln>
                          <a:solidFill>
                            <a:schemeClr val="tx1"/>
                          </a:solidFill>
                          <a:effectLst/>
                          <a:latin typeface="宋体" pitchFamily="2" charset="-122"/>
                          <a:ea typeface="宋体" pitchFamily="2" charset="-122"/>
                        </a:rPr>
                        <a:t>加上</a:t>
                      </a:r>
                      <a:r>
                        <a:rPr kumimoji="0" lang="en-US" altLang="zh-CN" sz="1600" b="0" i="0" u="none" strike="noStrike" cap="none" normalizeH="0" baseline="0" smtClean="0">
                          <a:ln>
                            <a:noFill/>
                          </a:ln>
                          <a:solidFill>
                            <a:schemeClr val="tx1"/>
                          </a:solidFill>
                          <a:effectLst/>
                          <a:latin typeface="Arial" pitchFamily="34" charset="0"/>
                          <a:ea typeface="宋体" pitchFamily="2" charset="-122"/>
                        </a:rPr>
                        <a:t>number</a:t>
                      </a:r>
                      <a:r>
                        <a:rPr kumimoji="0" lang="zh-CN" altLang="en-US" sz="1600" b="0" i="0" u="none" strike="noStrike" cap="none" normalizeH="0" baseline="0" smtClean="0">
                          <a:ln>
                            <a:noFill/>
                          </a:ln>
                          <a:solidFill>
                            <a:schemeClr val="tx1"/>
                          </a:solidFill>
                          <a:effectLst/>
                          <a:latin typeface="宋体" pitchFamily="2" charset="-122"/>
                          <a:ea typeface="宋体" pitchFamily="2" charset="-122"/>
                        </a:rPr>
                        <a:t>之和</a:t>
                      </a:r>
                      <a:endParaRPr kumimoji="0" lang="zh-CN" altLang="en-US" sz="16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rPr>
                        <a:t>DATEDIFF</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Courier New" pitchFamily="49" charset="0"/>
                          <a:ea typeface="宋体" pitchFamily="2" charset="-122"/>
                        </a:rPr>
                        <a:t>（</a:t>
                      </a:r>
                      <a:r>
                        <a:rPr kumimoji="0" lang="en-US" altLang="zh-CN" sz="1600" b="0" i="0" u="none" strike="noStrike" cap="none" normalizeH="0" baseline="0" smtClean="0">
                          <a:ln>
                            <a:noFill/>
                          </a:ln>
                          <a:solidFill>
                            <a:schemeClr val="tx1"/>
                          </a:solidFill>
                          <a:effectLst/>
                          <a:latin typeface="Arial Unicode MS" pitchFamily="34" charset="-122"/>
                          <a:ea typeface="宋体" pitchFamily="2" charset="-122"/>
                        </a:rPr>
                        <a:t>datepart,date1,date2</a:t>
                      </a:r>
                      <a:r>
                        <a:rPr kumimoji="0" lang="zh-CN" altLang="en-US" sz="1600" b="0" i="0" u="none" strike="noStrike" cap="none" normalizeH="0" baseline="0" smtClean="0">
                          <a:ln>
                            <a:noFill/>
                          </a:ln>
                          <a:solidFill>
                            <a:schemeClr val="tx1"/>
                          </a:solidFill>
                          <a:effectLst/>
                          <a:latin typeface="Courier New" pitchFamily="49" charset="0"/>
                          <a:ea typeface="宋体" pitchFamily="2" charset="-122"/>
                        </a:rPr>
                        <a:t>）</a:t>
                      </a:r>
                      <a:endParaRPr kumimoji="0" lang="zh-CN" altLang="en-US" sz="16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宋体" pitchFamily="2" charset="-122"/>
                          <a:ea typeface="宋体" pitchFamily="2" charset="-122"/>
                        </a:rPr>
                        <a:t>以</a:t>
                      </a:r>
                      <a:r>
                        <a:rPr kumimoji="0" lang="en-US" altLang="zh-CN" sz="1600" b="0" i="0" u="none" strike="noStrike" cap="none" normalizeH="0" baseline="0" smtClean="0">
                          <a:ln>
                            <a:noFill/>
                          </a:ln>
                          <a:solidFill>
                            <a:schemeClr val="tx1"/>
                          </a:solidFill>
                          <a:effectLst/>
                          <a:latin typeface="Arial Unicode MS" pitchFamily="34" charset="-122"/>
                          <a:ea typeface="宋体" pitchFamily="2" charset="-122"/>
                        </a:rPr>
                        <a:t>datepart</a:t>
                      </a:r>
                      <a:r>
                        <a:rPr kumimoji="0" lang="zh-CN" altLang="en-US" sz="1600" b="0" i="0" u="none" strike="noStrike" cap="none" normalizeH="0" baseline="0" smtClean="0">
                          <a:ln>
                            <a:noFill/>
                          </a:ln>
                          <a:solidFill>
                            <a:schemeClr val="tx1"/>
                          </a:solidFill>
                          <a:effectLst/>
                          <a:latin typeface="宋体" pitchFamily="2" charset="-122"/>
                          <a:ea typeface="宋体" pitchFamily="2" charset="-122"/>
                        </a:rPr>
                        <a:t>指定的方式，返回</a:t>
                      </a:r>
                      <a:r>
                        <a:rPr kumimoji="0" lang="en-US" altLang="zh-CN" sz="1600" b="0" i="0" u="none" strike="noStrike" cap="none" normalizeH="0" baseline="0" smtClean="0">
                          <a:ln>
                            <a:noFill/>
                          </a:ln>
                          <a:solidFill>
                            <a:schemeClr val="tx1"/>
                          </a:solidFill>
                          <a:effectLst/>
                          <a:latin typeface="Arial" pitchFamily="34" charset="0"/>
                          <a:ea typeface="宋体" pitchFamily="2" charset="-122"/>
                        </a:rPr>
                        <a:t>date2</a:t>
                      </a:r>
                      <a:r>
                        <a:rPr kumimoji="0" lang="zh-CN" altLang="en-US" sz="1600" b="0" i="0" u="none" strike="noStrike" cap="none" normalizeH="0" baseline="0" smtClean="0">
                          <a:ln>
                            <a:noFill/>
                          </a:ln>
                          <a:solidFill>
                            <a:schemeClr val="tx1"/>
                          </a:solidFill>
                          <a:effectLst/>
                          <a:latin typeface="宋体" pitchFamily="2" charset="-122"/>
                          <a:ea typeface="宋体" pitchFamily="2" charset="-122"/>
                        </a:rPr>
                        <a:t>与</a:t>
                      </a:r>
                      <a:r>
                        <a:rPr kumimoji="0" lang="en-US" altLang="zh-CN" sz="1600" b="0" i="0" u="none" strike="noStrike" cap="none" normalizeH="0" baseline="0" smtClean="0">
                          <a:ln>
                            <a:noFill/>
                          </a:ln>
                          <a:solidFill>
                            <a:schemeClr val="tx1"/>
                          </a:solidFill>
                          <a:effectLst/>
                          <a:latin typeface="Arial" pitchFamily="34" charset="0"/>
                          <a:ea typeface="宋体" pitchFamily="2" charset="-122"/>
                        </a:rPr>
                        <a:t>date1</a:t>
                      </a:r>
                      <a:r>
                        <a:rPr kumimoji="0" lang="zh-CN" altLang="en-US" sz="1600" b="0" i="0" u="none" strike="noStrike" cap="none" normalizeH="0" baseline="0" smtClean="0">
                          <a:ln>
                            <a:noFill/>
                          </a:ln>
                          <a:solidFill>
                            <a:schemeClr val="tx1"/>
                          </a:solidFill>
                          <a:effectLst/>
                          <a:latin typeface="宋体" pitchFamily="2" charset="-122"/>
                          <a:ea typeface="宋体" pitchFamily="2" charset="-122"/>
                        </a:rPr>
                        <a:t>之差</a:t>
                      </a:r>
                      <a:endParaRPr kumimoji="0" lang="zh-CN" altLang="en-US" sz="16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rPr>
                        <a:t>DATENAME</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Courier New" pitchFamily="49" charset="0"/>
                          <a:ea typeface="宋体" pitchFamily="2" charset="-122"/>
                        </a:rPr>
                        <a:t>（</a:t>
                      </a:r>
                      <a:r>
                        <a:rPr kumimoji="0" lang="en-US" altLang="zh-CN" sz="1600" b="0" i="0" u="none" strike="noStrike" cap="none" normalizeH="0" baseline="0" smtClean="0">
                          <a:ln>
                            <a:noFill/>
                          </a:ln>
                          <a:solidFill>
                            <a:schemeClr val="tx1"/>
                          </a:solidFill>
                          <a:effectLst/>
                          <a:latin typeface="Arial Unicode MS" pitchFamily="34" charset="-122"/>
                          <a:ea typeface="宋体" pitchFamily="2" charset="-122"/>
                        </a:rPr>
                        <a:t>datepart,date</a:t>
                      </a:r>
                      <a:r>
                        <a:rPr kumimoji="0" lang="zh-CN" altLang="en-US" sz="1600" b="0" i="0" u="none" strike="noStrike" cap="none" normalizeH="0" baseline="0" smtClean="0">
                          <a:ln>
                            <a:noFill/>
                          </a:ln>
                          <a:solidFill>
                            <a:schemeClr val="tx1"/>
                          </a:solidFill>
                          <a:effectLst/>
                          <a:latin typeface="Courier New" pitchFamily="49" charset="0"/>
                          <a:ea typeface="宋体" pitchFamily="2" charset="-122"/>
                        </a:rPr>
                        <a:t>）</a:t>
                      </a:r>
                      <a:endParaRPr kumimoji="0" lang="zh-CN" altLang="en-US" sz="16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宋体" pitchFamily="2" charset="-122"/>
                          <a:ea typeface="宋体" pitchFamily="2" charset="-122"/>
                        </a:rPr>
                        <a:t>返回日期</a:t>
                      </a:r>
                      <a:r>
                        <a:rPr kumimoji="0" lang="en-US" altLang="zh-CN" sz="1600" b="0" i="0" u="none" strike="noStrike" cap="none" normalizeH="0" baseline="0" smtClean="0">
                          <a:ln>
                            <a:noFill/>
                          </a:ln>
                          <a:solidFill>
                            <a:schemeClr val="tx1"/>
                          </a:solidFill>
                          <a:effectLst/>
                          <a:latin typeface="Arial" pitchFamily="34" charset="0"/>
                          <a:ea typeface="宋体" pitchFamily="2" charset="-122"/>
                        </a:rPr>
                        <a:t>date</a:t>
                      </a:r>
                      <a:r>
                        <a:rPr kumimoji="0" lang="zh-CN" altLang="en-US" sz="1600" b="0" i="0" u="none" strike="noStrike" cap="none" normalizeH="0" baseline="0" smtClean="0">
                          <a:ln>
                            <a:noFill/>
                          </a:ln>
                          <a:solidFill>
                            <a:schemeClr val="tx1"/>
                          </a:solidFill>
                          <a:effectLst/>
                          <a:latin typeface="宋体" pitchFamily="2" charset="-122"/>
                          <a:ea typeface="宋体" pitchFamily="2" charset="-122"/>
                        </a:rPr>
                        <a:t>中</a:t>
                      </a:r>
                      <a:r>
                        <a:rPr kumimoji="0" lang="en-US" altLang="zh-CN" sz="1600" b="0" i="0" u="none" strike="noStrike" cap="none" normalizeH="0" baseline="0" smtClean="0">
                          <a:ln>
                            <a:noFill/>
                          </a:ln>
                          <a:solidFill>
                            <a:schemeClr val="tx1"/>
                          </a:solidFill>
                          <a:effectLst/>
                          <a:latin typeface="Arial Unicode MS" pitchFamily="34" charset="-122"/>
                          <a:ea typeface="宋体" pitchFamily="2" charset="-122"/>
                        </a:rPr>
                        <a:t>datepart</a:t>
                      </a:r>
                      <a:r>
                        <a:rPr kumimoji="0" lang="zh-CN" altLang="en-US" sz="1600" b="0" i="0" u="none" strike="noStrike" cap="none" normalizeH="0" baseline="0" smtClean="0">
                          <a:ln>
                            <a:noFill/>
                          </a:ln>
                          <a:solidFill>
                            <a:schemeClr val="tx1"/>
                          </a:solidFill>
                          <a:effectLst/>
                          <a:latin typeface="宋体" pitchFamily="2" charset="-122"/>
                          <a:ea typeface="宋体" pitchFamily="2" charset="-122"/>
                        </a:rPr>
                        <a:t>指定部分所对应的字符串</a:t>
                      </a:r>
                      <a:endParaRPr kumimoji="0" lang="zh-CN" altLang="en-US" sz="16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rPr>
                        <a:t>DATEPART</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Courier New" pitchFamily="49" charset="0"/>
                          <a:ea typeface="宋体" pitchFamily="2" charset="-122"/>
                        </a:rPr>
                        <a:t>（</a:t>
                      </a:r>
                      <a:r>
                        <a:rPr kumimoji="0" lang="en-US" altLang="zh-CN" sz="1600" b="0" i="0" u="none" strike="noStrike" cap="none" normalizeH="0" baseline="0" smtClean="0">
                          <a:ln>
                            <a:noFill/>
                          </a:ln>
                          <a:solidFill>
                            <a:schemeClr val="tx1"/>
                          </a:solidFill>
                          <a:effectLst/>
                          <a:latin typeface="Arial Unicode MS" pitchFamily="34" charset="-122"/>
                          <a:ea typeface="宋体" pitchFamily="2" charset="-122"/>
                        </a:rPr>
                        <a:t>datepart,date</a:t>
                      </a:r>
                      <a:r>
                        <a:rPr kumimoji="0" lang="zh-CN" altLang="en-US" sz="1600" b="0" i="0" u="none" strike="noStrike" cap="none" normalizeH="0" baseline="0" smtClean="0">
                          <a:ln>
                            <a:noFill/>
                          </a:ln>
                          <a:solidFill>
                            <a:schemeClr val="tx1"/>
                          </a:solidFill>
                          <a:effectLst/>
                          <a:latin typeface="Courier New" pitchFamily="49" charset="0"/>
                          <a:ea typeface="宋体" pitchFamily="2" charset="-122"/>
                        </a:rPr>
                        <a:t>）</a:t>
                      </a:r>
                      <a:endParaRPr kumimoji="0" lang="zh-CN" altLang="en-US" sz="16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宋体" pitchFamily="2" charset="-122"/>
                          <a:ea typeface="宋体" pitchFamily="2" charset="-122"/>
                        </a:rPr>
                        <a:t>返回日期</a:t>
                      </a:r>
                      <a:r>
                        <a:rPr kumimoji="0" lang="en-US" altLang="zh-CN" sz="1600" b="0" i="0" u="none" strike="noStrike" cap="none" normalizeH="0" baseline="0" dirty="0" smtClean="0">
                          <a:ln>
                            <a:noFill/>
                          </a:ln>
                          <a:solidFill>
                            <a:schemeClr val="tx1"/>
                          </a:solidFill>
                          <a:effectLst/>
                          <a:latin typeface="Arial" pitchFamily="34" charset="0"/>
                          <a:ea typeface="宋体" pitchFamily="2" charset="-122"/>
                        </a:rPr>
                        <a:t>date</a:t>
                      </a:r>
                      <a:r>
                        <a:rPr kumimoji="0" lang="zh-CN" altLang="en-US" sz="1600" b="0" i="0" u="none" strike="noStrike" cap="none" normalizeH="0" baseline="0" dirty="0" smtClean="0">
                          <a:ln>
                            <a:noFill/>
                          </a:ln>
                          <a:solidFill>
                            <a:schemeClr val="tx1"/>
                          </a:solidFill>
                          <a:effectLst/>
                          <a:latin typeface="宋体" pitchFamily="2" charset="-122"/>
                          <a:ea typeface="宋体" pitchFamily="2" charset="-122"/>
                        </a:rPr>
                        <a:t>中</a:t>
                      </a:r>
                      <a:r>
                        <a:rPr kumimoji="0" lang="en-US" altLang="zh-CN" sz="1600" b="0" i="0" u="none" strike="noStrike" cap="none" normalizeH="0" baseline="0" dirty="0" err="1" smtClean="0">
                          <a:ln>
                            <a:noFill/>
                          </a:ln>
                          <a:solidFill>
                            <a:schemeClr val="tx1"/>
                          </a:solidFill>
                          <a:effectLst/>
                          <a:latin typeface="Arial Unicode MS" pitchFamily="34" charset="-122"/>
                          <a:ea typeface="宋体" pitchFamily="2" charset="-122"/>
                        </a:rPr>
                        <a:t>datepart</a:t>
                      </a:r>
                      <a:r>
                        <a:rPr kumimoji="0" lang="zh-CN" altLang="en-US" sz="1600" b="0" i="0" u="none" strike="noStrike" cap="none" normalizeH="0" baseline="0" dirty="0" smtClean="0">
                          <a:ln>
                            <a:noFill/>
                          </a:ln>
                          <a:solidFill>
                            <a:schemeClr val="tx1"/>
                          </a:solidFill>
                          <a:effectLst/>
                          <a:latin typeface="宋体" pitchFamily="2" charset="-122"/>
                          <a:ea typeface="宋体" pitchFamily="2" charset="-122"/>
                        </a:rPr>
                        <a:t>指定部分所对应的整数值</a:t>
                      </a: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rPr>
                        <a:t>DAY</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Courier New" pitchFamily="49" charset="0"/>
                          <a:ea typeface="宋体" pitchFamily="2" charset="-122"/>
                        </a:rPr>
                        <a:t>（</a:t>
                      </a:r>
                      <a:r>
                        <a:rPr kumimoji="0" lang="en-US" altLang="zh-CN" sz="1600" b="0" i="0" u="none" strike="noStrike" cap="none" normalizeH="0" baseline="0" smtClean="0">
                          <a:ln>
                            <a:noFill/>
                          </a:ln>
                          <a:solidFill>
                            <a:schemeClr val="tx1"/>
                          </a:solidFill>
                          <a:effectLst/>
                          <a:latin typeface="Arial Unicode MS" pitchFamily="34" charset="-122"/>
                          <a:ea typeface="宋体" pitchFamily="2" charset="-122"/>
                        </a:rPr>
                        <a:t>date</a:t>
                      </a:r>
                      <a:r>
                        <a:rPr kumimoji="0" lang="zh-CN" altLang="en-US" sz="1600" b="0" i="0" u="none" strike="noStrike" cap="none" normalizeH="0" baseline="0" smtClean="0">
                          <a:ln>
                            <a:noFill/>
                          </a:ln>
                          <a:solidFill>
                            <a:schemeClr val="tx1"/>
                          </a:solidFill>
                          <a:effectLst/>
                          <a:latin typeface="Courier New" pitchFamily="49" charset="0"/>
                          <a:ea typeface="宋体" pitchFamily="2" charset="-122"/>
                        </a:rPr>
                        <a:t>）</a:t>
                      </a:r>
                      <a:endParaRPr kumimoji="0" lang="zh-CN" altLang="en-US" sz="16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宋体" pitchFamily="2" charset="-122"/>
                          <a:ea typeface="宋体" pitchFamily="2" charset="-122"/>
                        </a:rPr>
                        <a:t>返回指定日期的天数</a:t>
                      </a: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rPr>
                        <a:t>GETDATE</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宋体" pitchFamily="2" charset="-122"/>
                          <a:ea typeface="宋体" pitchFamily="2" charset="-122"/>
                        </a:rPr>
                        <a:t>（）</a:t>
                      </a:r>
                      <a:endParaRPr kumimoji="0" lang="zh-CN" altLang="en-US" sz="16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宋体" pitchFamily="2" charset="-122"/>
                          <a:ea typeface="宋体" pitchFamily="2" charset="-122"/>
                        </a:rPr>
                        <a:t>返回当前的日期和时间</a:t>
                      </a:r>
                      <a:endParaRPr kumimoji="0" lang="zh-CN" altLang="en-US" sz="16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rPr>
                        <a:t>MONTH</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Courier New" pitchFamily="49" charset="0"/>
                          <a:ea typeface="宋体" pitchFamily="2" charset="-122"/>
                        </a:rPr>
                        <a:t>（</a:t>
                      </a:r>
                      <a:r>
                        <a:rPr kumimoji="0" lang="en-US" altLang="zh-CN" sz="1600" b="0" i="0" u="none" strike="noStrike" cap="none" normalizeH="0" baseline="0" smtClean="0">
                          <a:ln>
                            <a:noFill/>
                          </a:ln>
                          <a:solidFill>
                            <a:schemeClr val="tx1"/>
                          </a:solidFill>
                          <a:effectLst/>
                          <a:latin typeface="Arial Unicode MS" pitchFamily="34" charset="-122"/>
                          <a:ea typeface="宋体" pitchFamily="2" charset="-122"/>
                        </a:rPr>
                        <a:t>date</a:t>
                      </a:r>
                      <a:r>
                        <a:rPr kumimoji="0" lang="zh-CN" altLang="en-US" sz="1600" b="0" i="0" u="none" strike="noStrike" cap="none" normalizeH="0" baseline="0" smtClean="0">
                          <a:ln>
                            <a:noFill/>
                          </a:ln>
                          <a:solidFill>
                            <a:schemeClr val="tx1"/>
                          </a:solidFill>
                          <a:effectLst/>
                          <a:latin typeface="Courier New" pitchFamily="49" charset="0"/>
                          <a:ea typeface="宋体" pitchFamily="2" charset="-122"/>
                        </a:rPr>
                        <a:t>）</a:t>
                      </a:r>
                      <a:endParaRPr kumimoji="0" lang="zh-CN" altLang="en-US" sz="16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宋体" pitchFamily="2" charset="-122"/>
                          <a:ea typeface="宋体" pitchFamily="2" charset="-122"/>
                        </a:rPr>
                        <a:t>返回指定日期的月份数</a:t>
                      </a:r>
                      <a:endParaRPr kumimoji="0" lang="zh-CN" altLang="en-US" sz="16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rPr>
                        <a:t>YEAR</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Courier New" pitchFamily="49" charset="0"/>
                          <a:ea typeface="宋体" pitchFamily="2" charset="-122"/>
                        </a:rPr>
                        <a:t>（</a:t>
                      </a:r>
                      <a:r>
                        <a:rPr kumimoji="0" lang="en-US" altLang="zh-CN" sz="1600" b="0" i="0" u="none" strike="noStrike" cap="none" normalizeH="0" baseline="0" smtClean="0">
                          <a:ln>
                            <a:noFill/>
                          </a:ln>
                          <a:solidFill>
                            <a:schemeClr val="tx1"/>
                          </a:solidFill>
                          <a:effectLst/>
                          <a:latin typeface="Arial Unicode MS" pitchFamily="34" charset="-122"/>
                          <a:ea typeface="宋体" pitchFamily="2" charset="-122"/>
                        </a:rPr>
                        <a:t>date</a:t>
                      </a:r>
                      <a:r>
                        <a:rPr kumimoji="0" lang="zh-CN" altLang="en-US" sz="1600" b="0" i="0" u="none" strike="noStrike" cap="none" normalizeH="0" baseline="0" smtClean="0">
                          <a:ln>
                            <a:noFill/>
                          </a:ln>
                          <a:solidFill>
                            <a:schemeClr val="tx1"/>
                          </a:solidFill>
                          <a:effectLst/>
                          <a:latin typeface="Courier New" pitchFamily="49" charset="0"/>
                          <a:ea typeface="宋体" pitchFamily="2" charset="-122"/>
                        </a:rPr>
                        <a:t>）</a:t>
                      </a:r>
                      <a:endParaRPr kumimoji="0" lang="zh-CN" altLang="en-US" sz="16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宋体" pitchFamily="2" charset="-122"/>
                          <a:ea typeface="宋体" pitchFamily="2" charset="-122"/>
                        </a:rPr>
                        <a:t>返回指定日期的年份数</a:t>
                      </a: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内容占位符 2"/>
          <p:cNvSpPr>
            <a:spLocks noGrp="1"/>
          </p:cNvSpPr>
          <p:nvPr>
            <p:ph idx="1"/>
          </p:nvPr>
        </p:nvSpPr>
        <p:spPr>
          <a:xfrm>
            <a:off x="344488" y="798513"/>
            <a:ext cx="8405812" cy="5489575"/>
          </a:xfrm>
        </p:spPr>
        <p:txBody>
          <a:bodyPr/>
          <a:lstStyle/>
          <a:p>
            <a:pPr eaLnBrk="1" hangingPunct="1"/>
            <a:r>
              <a:rPr lang="zh-CN" altLang="en-US" sz="2800" smtClean="0"/>
              <a:t>例：查询和学号为</a:t>
            </a:r>
            <a:r>
              <a:rPr lang="en-US" altLang="zh-CN" sz="2800" smtClean="0"/>
              <a:t>108</a:t>
            </a:r>
            <a:r>
              <a:rPr lang="zh-CN" altLang="en-US" sz="2800" smtClean="0"/>
              <a:t>的同学同年出生的所有学生的</a:t>
            </a:r>
            <a:r>
              <a:rPr lang="en-US" altLang="zh-CN" sz="2800" smtClean="0"/>
              <a:t>Sno</a:t>
            </a:r>
            <a:r>
              <a:rPr lang="zh-CN" altLang="en-US" sz="2800" smtClean="0"/>
              <a:t>、</a:t>
            </a:r>
            <a:r>
              <a:rPr lang="en-US" altLang="zh-CN" sz="2800" smtClean="0"/>
              <a:t>Sname</a:t>
            </a:r>
            <a:r>
              <a:rPr lang="zh-CN" altLang="en-US" sz="2800" smtClean="0"/>
              <a:t>和</a:t>
            </a:r>
            <a:r>
              <a:rPr lang="en-US" altLang="zh-CN" sz="2800" smtClean="0"/>
              <a:t>Sbirthday</a:t>
            </a:r>
            <a:r>
              <a:rPr lang="zh-CN" altLang="en-US" sz="2800" smtClean="0"/>
              <a:t>列</a:t>
            </a:r>
          </a:p>
        </p:txBody>
      </p:sp>
      <p:sp>
        <p:nvSpPr>
          <p:cNvPr id="47106" name="矩形 3"/>
          <p:cNvSpPr>
            <a:spLocks noChangeArrowheads="1"/>
          </p:cNvSpPr>
          <p:nvPr/>
        </p:nvSpPr>
        <p:spPr bwMode="auto">
          <a:xfrm>
            <a:off x="746125" y="1928813"/>
            <a:ext cx="7750175" cy="1938337"/>
          </a:xfrm>
          <a:prstGeom prst="rect">
            <a:avLst/>
          </a:prstGeom>
          <a:noFill/>
          <a:ln w="9525">
            <a:noFill/>
            <a:miter lim="800000"/>
            <a:headEnd/>
            <a:tailEnd/>
          </a:ln>
        </p:spPr>
        <p:txBody>
          <a:bodyPr>
            <a:spAutoFit/>
          </a:bodyPr>
          <a:lstStyle/>
          <a:p>
            <a:r>
              <a:rPr lang="en-US" altLang="zh-CN" sz="2000" b="1" dirty="0"/>
              <a:t>select</a:t>
            </a:r>
            <a:r>
              <a:rPr lang="en-US" altLang="zh-CN" sz="2000" dirty="0"/>
              <a:t> </a:t>
            </a:r>
            <a:r>
              <a:rPr lang="en-US" altLang="zh-CN" sz="2000" dirty="0" err="1"/>
              <a:t>sno,sname,sbirthday</a:t>
            </a:r>
            <a:endParaRPr lang="en-US" altLang="zh-CN" sz="2000" dirty="0"/>
          </a:p>
          <a:p>
            <a:r>
              <a:rPr lang="en-US" altLang="zh-CN" sz="2000" b="1" dirty="0"/>
              <a:t>from</a:t>
            </a:r>
            <a:r>
              <a:rPr lang="en-US" altLang="zh-CN" sz="2000" dirty="0"/>
              <a:t> </a:t>
            </a:r>
            <a:r>
              <a:rPr lang="en-US" altLang="zh-CN" sz="2000" dirty="0" err="1"/>
              <a:t>stu.student</a:t>
            </a:r>
            <a:endParaRPr lang="en-US" altLang="zh-CN" sz="2000" dirty="0"/>
          </a:p>
          <a:p>
            <a:r>
              <a:rPr lang="en-US" altLang="zh-CN" sz="2000" b="1" dirty="0"/>
              <a:t>where</a:t>
            </a:r>
            <a:r>
              <a:rPr lang="en-US" altLang="zh-CN" sz="2000" dirty="0"/>
              <a:t> </a:t>
            </a:r>
            <a:r>
              <a:rPr lang="en-US" altLang="zh-CN" sz="2000" b="1" dirty="0">
                <a:solidFill>
                  <a:srgbClr val="FF0000"/>
                </a:solidFill>
              </a:rPr>
              <a:t>year</a:t>
            </a:r>
            <a:r>
              <a:rPr lang="en-US" altLang="zh-CN" sz="2000" dirty="0"/>
              <a:t>(</a:t>
            </a:r>
            <a:r>
              <a:rPr lang="en-US" altLang="zh-CN" sz="2000" dirty="0" err="1"/>
              <a:t>sbirthday</a:t>
            </a:r>
            <a:r>
              <a:rPr lang="en-US" altLang="zh-CN" sz="2000" dirty="0"/>
              <a:t>) = </a:t>
            </a:r>
          </a:p>
          <a:p>
            <a:r>
              <a:rPr lang="en-US" altLang="zh-CN" sz="2000" dirty="0"/>
              <a:t>                   (select  year(</a:t>
            </a:r>
            <a:r>
              <a:rPr lang="en-US" altLang="zh-CN" sz="2000" dirty="0" err="1"/>
              <a:t>sbirthday</a:t>
            </a:r>
            <a:r>
              <a:rPr lang="en-US" altLang="zh-CN" sz="2000" dirty="0"/>
              <a:t>) </a:t>
            </a:r>
          </a:p>
          <a:p>
            <a:r>
              <a:rPr lang="en-US" altLang="zh-CN" sz="2000" dirty="0"/>
              <a:t>                    from </a:t>
            </a:r>
            <a:r>
              <a:rPr lang="en-US" altLang="zh-CN" sz="2000" dirty="0" err="1"/>
              <a:t>stu.student</a:t>
            </a:r>
            <a:r>
              <a:rPr lang="en-US" altLang="zh-CN" sz="2000" dirty="0"/>
              <a:t> </a:t>
            </a:r>
          </a:p>
          <a:p>
            <a:r>
              <a:rPr lang="en-US" altLang="zh-CN" sz="2000" dirty="0"/>
              <a:t>                    where </a:t>
            </a:r>
            <a:r>
              <a:rPr lang="en-US" altLang="zh-CN" sz="2000" dirty="0" err="1"/>
              <a:t>sno</a:t>
            </a:r>
            <a:r>
              <a:rPr lang="en-US" altLang="zh-CN" sz="2000" dirty="0"/>
              <a:t> = '108')</a:t>
            </a:r>
            <a:endParaRPr lang="zh-CN" altLang="en-US" sz="2000" dirty="0"/>
          </a:p>
        </p:txBody>
      </p:sp>
      <p:sp>
        <p:nvSpPr>
          <p:cNvPr id="47107" name="矩形 4"/>
          <p:cNvSpPr>
            <a:spLocks noChangeArrowheads="1"/>
          </p:cNvSpPr>
          <p:nvPr/>
        </p:nvSpPr>
        <p:spPr bwMode="auto">
          <a:xfrm>
            <a:off x="822325" y="4265613"/>
            <a:ext cx="7308850" cy="1939925"/>
          </a:xfrm>
          <a:prstGeom prst="rect">
            <a:avLst/>
          </a:prstGeom>
          <a:noFill/>
          <a:ln w="9525">
            <a:noFill/>
            <a:miter lim="800000"/>
            <a:headEnd/>
            <a:tailEnd/>
          </a:ln>
        </p:spPr>
        <p:txBody>
          <a:bodyPr>
            <a:spAutoFit/>
          </a:bodyPr>
          <a:lstStyle/>
          <a:p>
            <a:r>
              <a:rPr lang="en-US" altLang="zh-CN" sz="2000" b="1" dirty="0"/>
              <a:t>select</a:t>
            </a:r>
            <a:r>
              <a:rPr lang="en-US" altLang="zh-CN" sz="2000" dirty="0"/>
              <a:t> </a:t>
            </a:r>
            <a:r>
              <a:rPr lang="en-US" altLang="zh-CN" sz="2000" dirty="0" err="1"/>
              <a:t>sno,sname,sbirthday</a:t>
            </a:r>
            <a:endParaRPr lang="en-US" altLang="zh-CN" sz="2000" dirty="0"/>
          </a:p>
          <a:p>
            <a:r>
              <a:rPr lang="en-US" altLang="zh-CN" sz="2000" b="1" dirty="0"/>
              <a:t>from</a:t>
            </a:r>
            <a:r>
              <a:rPr lang="en-US" altLang="zh-CN" sz="2000" dirty="0"/>
              <a:t> </a:t>
            </a:r>
            <a:r>
              <a:rPr lang="en-US" altLang="zh-CN" sz="2000" dirty="0" err="1"/>
              <a:t>stu.student</a:t>
            </a:r>
            <a:endParaRPr lang="en-US" altLang="zh-CN" sz="2000" dirty="0"/>
          </a:p>
          <a:p>
            <a:r>
              <a:rPr lang="en-US" altLang="zh-CN" sz="2000" b="1" dirty="0"/>
              <a:t>where</a:t>
            </a:r>
            <a:r>
              <a:rPr lang="en-US" altLang="zh-CN" sz="2000" dirty="0"/>
              <a:t>  </a:t>
            </a:r>
            <a:r>
              <a:rPr lang="en-US" altLang="zh-CN" sz="2000" b="1" dirty="0" err="1">
                <a:solidFill>
                  <a:srgbClr val="FF0000"/>
                </a:solidFill>
              </a:rPr>
              <a:t>datepart</a:t>
            </a:r>
            <a:r>
              <a:rPr lang="en-US" altLang="zh-CN" sz="2000" dirty="0"/>
              <a:t>(</a:t>
            </a:r>
            <a:r>
              <a:rPr lang="en-US" altLang="zh-CN" sz="2000" dirty="0" err="1"/>
              <a:t>year,sbirthday</a:t>
            </a:r>
            <a:r>
              <a:rPr lang="en-US" altLang="zh-CN" sz="2000" dirty="0"/>
              <a:t>) =</a:t>
            </a:r>
          </a:p>
          <a:p>
            <a:r>
              <a:rPr lang="en-US" altLang="zh-CN" sz="2000" dirty="0"/>
              <a:t>            (select </a:t>
            </a:r>
            <a:r>
              <a:rPr lang="en-US" altLang="zh-CN" sz="2000" dirty="0" err="1"/>
              <a:t>datepart</a:t>
            </a:r>
            <a:r>
              <a:rPr lang="en-US" altLang="zh-CN" sz="2000" dirty="0"/>
              <a:t>(</a:t>
            </a:r>
            <a:r>
              <a:rPr lang="en-US" altLang="zh-CN" sz="2000" dirty="0" err="1"/>
              <a:t>year,sbirthday</a:t>
            </a:r>
            <a:r>
              <a:rPr lang="en-US" altLang="zh-CN" sz="2000" dirty="0"/>
              <a:t>) </a:t>
            </a:r>
          </a:p>
          <a:p>
            <a:r>
              <a:rPr lang="en-US" altLang="zh-CN" sz="2000" dirty="0"/>
              <a:t>             from </a:t>
            </a:r>
            <a:r>
              <a:rPr lang="en-US" altLang="zh-CN" sz="2000" dirty="0" err="1"/>
              <a:t>stu.student</a:t>
            </a:r>
            <a:r>
              <a:rPr lang="en-US" altLang="zh-CN" sz="2000" dirty="0"/>
              <a:t> </a:t>
            </a:r>
          </a:p>
          <a:p>
            <a:r>
              <a:rPr lang="en-US" altLang="zh-CN" sz="2000" dirty="0"/>
              <a:t>             where </a:t>
            </a:r>
            <a:r>
              <a:rPr lang="en-US" altLang="zh-CN" sz="2000" dirty="0" err="1"/>
              <a:t>sno</a:t>
            </a:r>
            <a:r>
              <a:rPr lang="en-US" altLang="zh-CN" sz="2000" dirty="0"/>
              <a:t> = '108')</a:t>
            </a:r>
            <a:endParaRPr lang="zh-CN" altLang="en-US" sz="20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latin typeface="+mj-ea"/>
              </a:rPr>
              <a:t>字符串函数</a:t>
            </a:r>
            <a:endParaRPr lang="zh-CN" altLang="en-US" dirty="0">
              <a:latin typeface="+mj-ea"/>
            </a:endParaRPr>
          </a:p>
        </p:txBody>
      </p:sp>
      <p:sp>
        <p:nvSpPr>
          <p:cNvPr id="5" name="内容占位符 4"/>
          <p:cNvSpPr>
            <a:spLocks noGrp="1"/>
          </p:cNvSpPr>
          <p:nvPr>
            <p:ph idx="1"/>
          </p:nvPr>
        </p:nvSpPr>
        <p:spPr/>
        <p:txBody>
          <a:bodyPr rtlCol="0">
            <a:normAutofit lnSpcReduction="10000"/>
          </a:bodyPr>
          <a:lstStyle/>
          <a:p>
            <a:pPr eaLnBrk="1" fontAlgn="auto" hangingPunct="1">
              <a:spcAft>
                <a:spcPts val="0"/>
              </a:spcAft>
              <a:defRPr/>
            </a:pPr>
            <a:r>
              <a:rPr lang="en-US" altLang="zh-CN" sz="2400" dirty="0" smtClean="0"/>
              <a:t>1</a:t>
            </a:r>
            <a:r>
              <a:rPr lang="zh-CN" altLang="en-US" sz="2400" dirty="0" smtClean="0"/>
              <a:t>、字符串转换函数</a:t>
            </a:r>
            <a:endParaRPr lang="en-US" altLang="zh-CN" sz="2400" dirty="0" smtClean="0"/>
          </a:p>
          <a:p>
            <a:pPr lvl="1" eaLnBrk="1" fontAlgn="auto" hangingPunct="1">
              <a:spcAft>
                <a:spcPts val="0"/>
              </a:spcAft>
              <a:defRPr/>
            </a:pPr>
            <a:r>
              <a:rPr lang="en-US" altLang="zh-CN" sz="2000" dirty="0" smtClean="0">
                <a:ea typeface="+mn-ea"/>
              </a:rPr>
              <a:t>ASCII</a:t>
            </a:r>
            <a:r>
              <a:rPr lang="zh-CN" altLang="en-US" sz="2000" dirty="0" smtClean="0">
                <a:ea typeface="+mn-ea"/>
              </a:rPr>
              <a:t>（字符串） 函数返回字符表达式最左端字符的</a:t>
            </a:r>
            <a:r>
              <a:rPr lang="en-US" altLang="zh-CN" sz="2000" dirty="0" smtClean="0">
                <a:ea typeface="+mn-ea"/>
              </a:rPr>
              <a:t>ASCII </a:t>
            </a:r>
            <a:r>
              <a:rPr lang="zh-CN" altLang="en-US" sz="2000" dirty="0" smtClean="0">
                <a:ea typeface="+mn-ea"/>
              </a:rPr>
              <a:t>码值。</a:t>
            </a:r>
            <a:endParaRPr lang="en-US" altLang="zh-CN" sz="2000" dirty="0" smtClean="0">
              <a:ea typeface="+mn-ea"/>
            </a:endParaRPr>
          </a:p>
          <a:p>
            <a:pPr lvl="1" eaLnBrk="1" fontAlgn="auto" hangingPunct="1">
              <a:spcAft>
                <a:spcPts val="0"/>
              </a:spcAft>
              <a:defRPr/>
            </a:pPr>
            <a:r>
              <a:rPr lang="en-US" altLang="zh-CN" sz="2000" dirty="0" smtClean="0">
                <a:ea typeface="+mn-ea"/>
              </a:rPr>
              <a:t>CHAR</a:t>
            </a:r>
            <a:r>
              <a:rPr lang="zh-CN" altLang="en-US" sz="2000" dirty="0" smtClean="0">
                <a:ea typeface="+mn-ea"/>
              </a:rPr>
              <a:t>（整数表达式） 函数用于将</a:t>
            </a:r>
            <a:r>
              <a:rPr lang="en-US" altLang="zh-CN" sz="2000" dirty="0" smtClean="0">
                <a:ea typeface="+mn-ea"/>
              </a:rPr>
              <a:t>ASCII </a:t>
            </a:r>
            <a:r>
              <a:rPr lang="zh-CN" altLang="en-US" sz="2000" dirty="0" smtClean="0">
                <a:ea typeface="+mn-ea"/>
              </a:rPr>
              <a:t>码转换为字符。</a:t>
            </a:r>
            <a:endParaRPr lang="en-US" altLang="zh-CN" sz="2000" dirty="0" smtClean="0">
              <a:ea typeface="+mn-ea"/>
            </a:endParaRPr>
          </a:p>
          <a:p>
            <a:pPr lvl="1" eaLnBrk="1" fontAlgn="auto" hangingPunct="1">
              <a:spcAft>
                <a:spcPts val="0"/>
              </a:spcAft>
              <a:defRPr/>
            </a:pPr>
            <a:r>
              <a:rPr lang="en-US" altLang="zh-CN" sz="2000" dirty="0" smtClean="0">
                <a:ea typeface="+mn-ea"/>
              </a:rPr>
              <a:t>LOWER</a:t>
            </a:r>
            <a:r>
              <a:rPr lang="zh-CN" altLang="en-US" sz="2000" dirty="0" smtClean="0">
                <a:ea typeface="+mn-ea"/>
              </a:rPr>
              <a:t>（字符串） 函数把字符串全部转换为小写。</a:t>
            </a:r>
            <a:endParaRPr lang="en-US" altLang="zh-CN" sz="2000" dirty="0" smtClean="0">
              <a:ea typeface="+mn-ea"/>
            </a:endParaRPr>
          </a:p>
          <a:p>
            <a:pPr lvl="1" eaLnBrk="1" fontAlgn="auto" hangingPunct="1">
              <a:spcAft>
                <a:spcPts val="0"/>
              </a:spcAft>
              <a:defRPr/>
            </a:pPr>
            <a:r>
              <a:rPr lang="en-US" altLang="zh-CN" sz="2000" dirty="0" smtClean="0">
                <a:ea typeface="+mn-ea"/>
              </a:rPr>
              <a:t>UPPER</a:t>
            </a:r>
            <a:r>
              <a:rPr lang="zh-CN" altLang="en-US" sz="2000" dirty="0" smtClean="0">
                <a:ea typeface="+mn-ea"/>
              </a:rPr>
              <a:t>（字符串） 函数把字符串全部转换为大写。</a:t>
            </a:r>
            <a:endParaRPr lang="en-US" altLang="zh-CN" sz="2000" dirty="0" smtClean="0">
              <a:ea typeface="+mn-ea"/>
            </a:endParaRPr>
          </a:p>
          <a:p>
            <a:pPr lvl="1" eaLnBrk="1" fontAlgn="auto" hangingPunct="1">
              <a:spcAft>
                <a:spcPts val="0"/>
              </a:spcAft>
              <a:defRPr/>
            </a:pPr>
            <a:endParaRPr lang="en-US" altLang="zh-CN" sz="2000" dirty="0" smtClean="0">
              <a:ea typeface="+mn-ea"/>
            </a:endParaRPr>
          </a:p>
          <a:p>
            <a:pPr eaLnBrk="1" fontAlgn="auto" hangingPunct="1">
              <a:spcAft>
                <a:spcPts val="0"/>
              </a:spcAft>
              <a:defRPr/>
            </a:pPr>
            <a:r>
              <a:rPr lang="en-US" altLang="zh-CN" sz="2400" dirty="0" smtClean="0"/>
              <a:t>2</a:t>
            </a:r>
            <a:r>
              <a:rPr lang="zh-CN" altLang="en-US" sz="2400" dirty="0" smtClean="0"/>
              <a:t>、去空格函数</a:t>
            </a:r>
            <a:endParaRPr lang="en-US" altLang="zh-CN" sz="2400" dirty="0" smtClean="0"/>
          </a:p>
          <a:p>
            <a:pPr lvl="1" eaLnBrk="1" fontAlgn="auto" hangingPunct="1">
              <a:spcAft>
                <a:spcPts val="0"/>
              </a:spcAft>
              <a:defRPr/>
            </a:pPr>
            <a:r>
              <a:rPr lang="en-US" altLang="zh-CN" sz="2000" dirty="0" smtClean="0">
                <a:ea typeface="+mn-ea"/>
              </a:rPr>
              <a:t>LTRIM</a:t>
            </a:r>
            <a:r>
              <a:rPr lang="zh-CN" altLang="en-US" sz="2000" dirty="0" smtClean="0">
                <a:ea typeface="+mn-ea"/>
              </a:rPr>
              <a:t>（字符串） 函数把字符串头部的空格去掉。</a:t>
            </a:r>
            <a:endParaRPr lang="en-US" altLang="zh-CN" sz="2000" dirty="0" smtClean="0">
              <a:ea typeface="+mn-ea"/>
            </a:endParaRPr>
          </a:p>
          <a:p>
            <a:pPr lvl="1" eaLnBrk="1" fontAlgn="auto" hangingPunct="1">
              <a:spcAft>
                <a:spcPts val="0"/>
              </a:spcAft>
              <a:defRPr/>
            </a:pPr>
            <a:r>
              <a:rPr lang="en-US" altLang="zh-CN" sz="2000" dirty="0" smtClean="0">
                <a:ea typeface="+mn-ea"/>
              </a:rPr>
              <a:t>RTRIM</a:t>
            </a:r>
            <a:r>
              <a:rPr lang="zh-CN" altLang="en-US" sz="2000" dirty="0" smtClean="0">
                <a:ea typeface="+mn-ea"/>
              </a:rPr>
              <a:t>（字符串） 函数把字符串尾部的空格去掉。</a:t>
            </a:r>
            <a:endParaRPr lang="en-US" altLang="zh-CN" sz="2000" dirty="0" smtClean="0">
              <a:ea typeface="+mn-ea"/>
            </a:endParaRPr>
          </a:p>
          <a:p>
            <a:pPr eaLnBrk="1" fontAlgn="auto" hangingPunct="1">
              <a:spcAft>
                <a:spcPts val="0"/>
              </a:spcAft>
              <a:defRPr/>
            </a:pPr>
            <a:r>
              <a:rPr lang="en-US" altLang="zh-CN" sz="2400" dirty="0" smtClean="0"/>
              <a:t>3</a:t>
            </a:r>
            <a:r>
              <a:rPr lang="zh-CN" altLang="en-US" sz="2400" dirty="0" smtClean="0"/>
              <a:t>、取子串函数</a:t>
            </a:r>
            <a:endParaRPr lang="en-US" altLang="zh-CN" sz="2400" dirty="0" smtClean="0"/>
          </a:p>
          <a:p>
            <a:pPr lvl="1" eaLnBrk="1" fontAlgn="auto" hangingPunct="1">
              <a:spcAft>
                <a:spcPts val="0"/>
              </a:spcAft>
              <a:defRPr/>
            </a:pPr>
            <a:r>
              <a:rPr lang="en-US" altLang="zh-CN" sz="2000" dirty="0" smtClean="0">
                <a:ea typeface="+mn-ea"/>
              </a:rPr>
              <a:t>LEFT(</a:t>
            </a:r>
            <a:r>
              <a:rPr lang="zh-CN" altLang="en-US" sz="2000" dirty="0" smtClean="0">
                <a:ea typeface="+mn-ea"/>
              </a:rPr>
              <a:t>字符串</a:t>
            </a:r>
            <a:r>
              <a:rPr lang="en-US" altLang="zh-CN" sz="2000" dirty="0" smtClean="0">
                <a:ea typeface="+mn-ea"/>
              </a:rPr>
              <a:t>,</a:t>
            </a:r>
            <a:r>
              <a:rPr lang="en-US" altLang="zh-CN" sz="2000" dirty="0" err="1" smtClean="0">
                <a:ea typeface="+mn-ea"/>
              </a:rPr>
              <a:t>int</a:t>
            </a:r>
            <a:r>
              <a:rPr lang="en-US" altLang="zh-CN" sz="2000" dirty="0" smtClean="0">
                <a:ea typeface="+mn-ea"/>
              </a:rPr>
              <a:t> num)</a:t>
            </a:r>
            <a:r>
              <a:rPr lang="zh-CN" altLang="en-US" sz="2000" dirty="0" smtClean="0">
                <a:ea typeface="+mn-ea"/>
              </a:rPr>
              <a:t>函数返回的子串是从字符串最左边起到第</a:t>
            </a:r>
            <a:r>
              <a:rPr lang="en-US" altLang="zh-CN" sz="2000" dirty="0" smtClean="0">
                <a:ea typeface="+mn-ea"/>
              </a:rPr>
              <a:t>num</a:t>
            </a:r>
            <a:r>
              <a:rPr lang="zh-CN" altLang="en-US" sz="2000" dirty="0" smtClean="0">
                <a:ea typeface="+mn-ea"/>
              </a:rPr>
              <a:t>个字符的部分。若</a:t>
            </a:r>
            <a:r>
              <a:rPr lang="en-US" altLang="zh-CN" sz="2000" dirty="0" smtClean="0">
                <a:ea typeface="+mn-ea"/>
              </a:rPr>
              <a:t>num</a:t>
            </a:r>
            <a:r>
              <a:rPr lang="zh-CN" altLang="en-US" sz="2000" dirty="0" smtClean="0">
                <a:ea typeface="+mn-ea"/>
              </a:rPr>
              <a:t>为负值</a:t>
            </a:r>
            <a:r>
              <a:rPr lang="en-US" altLang="zh-CN" sz="2000" dirty="0" smtClean="0">
                <a:ea typeface="+mn-ea"/>
              </a:rPr>
              <a:t>,</a:t>
            </a:r>
            <a:r>
              <a:rPr lang="zh-CN" altLang="en-US" sz="2000" dirty="0" smtClean="0">
                <a:ea typeface="+mn-ea"/>
              </a:rPr>
              <a:t>则返回</a:t>
            </a:r>
            <a:r>
              <a:rPr lang="en-US" altLang="zh-CN" sz="2000" dirty="0" smtClean="0">
                <a:ea typeface="+mn-ea"/>
              </a:rPr>
              <a:t>NULL</a:t>
            </a:r>
            <a:r>
              <a:rPr lang="zh-CN" altLang="en-US" sz="2000" dirty="0" smtClean="0">
                <a:ea typeface="+mn-ea"/>
              </a:rPr>
              <a:t>值。</a:t>
            </a:r>
            <a:endParaRPr lang="zh-CN" altLang="en-US" sz="2000" dirty="0">
              <a:ea typeface="+mn-ea"/>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内容占位符 2"/>
          <p:cNvSpPr>
            <a:spLocks noGrp="1"/>
          </p:cNvSpPr>
          <p:nvPr>
            <p:ph idx="1"/>
          </p:nvPr>
        </p:nvSpPr>
        <p:spPr>
          <a:xfrm>
            <a:off x="457200" y="576263"/>
            <a:ext cx="8229600" cy="5549900"/>
          </a:xfrm>
        </p:spPr>
        <p:txBody>
          <a:bodyPr/>
          <a:lstStyle/>
          <a:p>
            <a:pPr lvl="1" eaLnBrk="1" hangingPunct="1">
              <a:lnSpc>
                <a:spcPct val="90000"/>
              </a:lnSpc>
            </a:pPr>
            <a:r>
              <a:rPr lang="en-US" altLang="zh-CN" sz="2400" smtClean="0">
                <a:ea typeface="宋体" charset="-122"/>
              </a:rPr>
              <a:t>RIGHT(</a:t>
            </a:r>
            <a:r>
              <a:rPr lang="zh-CN" altLang="en-US" sz="2400" smtClean="0">
                <a:ea typeface="宋体" charset="-122"/>
              </a:rPr>
              <a:t>字符串</a:t>
            </a:r>
            <a:r>
              <a:rPr lang="en-US" altLang="zh-CN" sz="2400" smtClean="0">
                <a:ea typeface="宋体" charset="-122"/>
              </a:rPr>
              <a:t>,int num)</a:t>
            </a:r>
            <a:r>
              <a:rPr lang="zh-CN" altLang="en-US" sz="2400" smtClean="0">
                <a:ea typeface="宋体" charset="-122"/>
              </a:rPr>
              <a:t>函数返回的子串是从字符串最右边起到第</a:t>
            </a:r>
            <a:r>
              <a:rPr lang="en-US" altLang="zh-CN" sz="2400" smtClean="0">
                <a:ea typeface="宋体" charset="-122"/>
              </a:rPr>
              <a:t>num</a:t>
            </a:r>
            <a:r>
              <a:rPr lang="zh-CN" altLang="en-US" sz="2400" smtClean="0">
                <a:ea typeface="宋体" charset="-122"/>
              </a:rPr>
              <a:t>个字符的部分。若</a:t>
            </a:r>
            <a:r>
              <a:rPr lang="en-US" altLang="zh-CN" sz="2400" smtClean="0">
                <a:ea typeface="宋体" charset="-122"/>
              </a:rPr>
              <a:t>num</a:t>
            </a:r>
            <a:r>
              <a:rPr lang="zh-CN" altLang="en-US" sz="2400" smtClean="0">
                <a:ea typeface="宋体" charset="-122"/>
              </a:rPr>
              <a:t>为负值</a:t>
            </a:r>
            <a:r>
              <a:rPr lang="en-US" altLang="zh-CN" sz="2400" smtClean="0">
                <a:ea typeface="宋体" charset="-122"/>
              </a:rPr>
              <a:t>,</a:t>
            </a:r>
            <a:r>
              <a:rPr lang="zh-CN" altLang="en-US" sz="2400" smtClean="0">
                <a:ea typeface="宋体" charset="-122"/>
              </a:rPr>
              <a:t>则返回</a:t>
            </a:r>
            <a:r>
              <a:rPr lang="en-US" altLang="zh-CN" sz="2400" smtClean="0">
                <a:ea typeface="宋体" charset="-122"/>
              </a:rPr>
              <a:t>NULL</a:t>
            </a:r>
            <a:r>
              <a:rPr lang="zh-CN" altLang="en-US" sz="2400" smtClean="0">
                <a:ea typeface="宋体" charset="-122"/>
              </a:rPr>
              <a:t>值。</a:t>
            </a:r>
            <a:endParaRPr lang="en-US" altLang="zh-CN" sz="2400" smtClean="0">
              <a:ea typeface="宋体" charset="-122"/>
            </a:endParaRPr>
          </a:p>
          <a:p>
            <a:pPr lvl="1" eaLnBrk="1" hangingPunct="1">
              <a:lnSpc>
                <a:spcPct val="90000"/>
              </a:lnSpc>
            </a:pPr>
            <a:r>
              <a:rPr lang="en-US" altLang="zh-CN" sz="2400" smtClean="0">
                <a:ea typeface="宋体" charset="-122"/>
              </a:rPr>
              <a:t>SUBSTRING (</a:t>
            </a:r>
            <a:r>
              <a:rPr lang="zh-CN" altLang="en-US" sz="2400" smtClean="0">
                <a:ea typeface="宋体" charset="-122"/>
              </a:rPr>
              <a:t>字符串</a:t>
            </a:r>
            <a:r>
              <a:rPr lang="en-US" altLang="zh-CN" sz="2400" smtClean="0">
                <a:ea typeface="宋体" charset="-122"/>
              </a:rPr>
              <a:t>,int pos,int length</a:t>
            </a:r>
            <a:r>
              <a:rPr lang="zh-CN" altLang="en-US" sz="2400" smtClean="0">
                <a:ea typeface="宋体" charset="-122"/>
              </a:rPr>
              <a:t>）函数返回的子串是从字符串左边第</a:t>
            </a:r>
            <a:r>
              <a:rPr lang="en-US" altLang="zh-CN" sz="2400" smtClean="0">
                <a:ea typeface="宋体" charset="-122"/>
              </a:rPr>
              <a:t>starting_ position </a:t>
            </a:r>
            <a:r>
              <a:rPr lang="zh-CN" altLang="en-US" sz="2400" smtClean="0">
                <a:ea typeface="宋体" charset="-122"/>
              </a:rPr>
              <a:t>个字符起</a:t>
            </a:r>
            <a:r>
              <a:rPr lang="en-US" altLang="zh-CN" sz="2400" smtClean="0">
                <a:ea typeface="宋体" charset="-122"/>
              </a:rPr>
              <a:t>length</a:t>
            </a:r>
            <a:r>
              <a:rPr lang="zh-CN" altLang="en-US" sz="2400" smtClean="0">
                <a:ea typeface="宋体" charset="-122"/>
              </a:rPr>
              <a:t>个字符的部分。</a:t>
            </a:r>
            <a:r>
              <a:rPr lang="en-US" altLang="zh-CN" sz="2400" smtClean="0">
                <a:ea typeface="宋体" charset="-122"/>
              </a:rPr>
              <a:t>SUBSTRING</a:t>
            </a:r>
            <a:r>
              <a:rPr lang="zh-CN" altLang="en-US" sz="2400" smtClean="0">
                <a:ea typeface="宋体" charset="-122"/>
              </a:rPr>
              <a:t>（）函数不能用于</a:t>
            </a:r>
            <a:r>
              <a:rPr lang="en-US" altLang="zh-CN" sz="2400" smtClean="0">
                <a:ea typeface="宋体" charset="-122"/>
              </a:rPr>
              <a:t>TEXT </a:t>
            </a:r>
            <a:r>
              <a:rPr lang="zh-CN" altLang="en-US" sz="2400" smtClean="0">
                <a:ea typeface="宋体" charset="-122"/>
              </a:rPr>
              <a:t>和</a:t>
            </a:r>
            <a:r>
              <a:rPr lang="en-US" altLang="zh-CN" sz="2400" smtClean="0">
                <a:ea typeface="宋体" charset="-122"/>
              </a:rPr>
              <a:t>IMAGE </a:t>
            </a:r>
            <a:r>
              <a:rPr lang="zh-CN" altLang="en-US" sz="2400" smtClean="0">
                <a:ea typeface="宋体" charset="-122"/>
              </a:rPr>
              <a:t>数据类型。</a:t>
            </a:r>
          </a:p>
          <a:p>
            <a:pPr eaLnBrk="1" hangingPunct="1">
              <a:lnSpc>
                <a:spcPct val="90000"/>
              </a:lnSpc>
            </a:pPr>
            <a:r>
              <a:rPr lang="en-US" altLang="zh-CN" sz="2800" smtClean="0"/>
              <a:t>4</a:t>
            </a:r>
            <a:r>
              <a:rPr lang="zh-CN" altLang="en-US" sz="2800" smtClean="0"/>
              <a:t>、字符串比较函数</a:t>
            </a:r>
            <a:endParaRPr lang="en-US" altLang="zh-CN" sz="2800" smtClean="0"/>
          </a:p>
          <a:p>
            <a:pPr lvl="1" eaLnBrk="1" hangingPunct="1">
              <a:lnSpc>
                <a:spcPct val="90000"/>
              </a:lnSpc>
            </a:pPr>
            <a:r>
              <a:rPr lang="en-US" altLang="zh-CN" sz="2400" smtClean="0">
                <a:ea typeface="宋体" charset="-122"/>
              </a:rPr>
              <a:t>CHARINDEX (&lt;</a:t>
            </a:r>
            <a:r>
              <a:rPr lang="zh-CN" altLang="en-US" sz="2400" smtClean="0">
                <a:ea typeface="宋体" charset="-122"/>
              </a:rPr>
              <a:t>要找的子串，字符串</a:t>
            </a:r>
            <a:r>
              <a:rPr lang="en-US" altLang="zh-CN" sz="2400" smtClean="0">
                <a:ea typeface="宋体" charset="-122"/>
              </a:rPr>
              <a:t>)</a:t>
            </a:r>
            <a:r>
              <a:rPr lang="zh-CN" altLang="en-US" sz="2400" smtClean="0">
                <a:ea typeface="宋体" charset="-122"/>
              </a:rPr>
              <a:t>函数返回字符串中某个指定的子串出现的开始位置，如果没有发现子串，则返回</a:t>
            </a:r>
            <a:r>
              <a:rPr lang="en-US" altLang="zh-CN" sz="2400" smtClean="0">
                <a:ea typeface="宋体" charset="-122"/>
              </a:rPr>
              <a:t>0 </a:t>
            </a:r>
            <a:r>
              <a:rPr lang="zh-CN" altLang="en-US" sz="2400" smtClean="0">
                <a:ea typeface="宋体" charset="-122"/>
              </a:rPr>
              <a:t>值。</a:t>
            </a:r>
            <a:endParaRPr lang="en-US" altLang="zh-CN" sz="2400" smtClean="0">
              <a:ea typeface="宋体" charset="-122"/>
            </a:endParaRPr>
          </a:p>
          <a:p>
            <a:pPr lvl="1" eaLnBrk="1" hangingPunct="1">
              <a:lnSpc>
                <a:spcPct val="90000"/>
              </a:lnSpc>
            </a:pPr>
            <a:r>
              <a:rPr lang="en-US" altLang="zh-CN" sz="2400" smtClean="0">
                <a:ea typeface="宋体" charset="-122"/>
              </a:rPr>
              <a:t>PATINDEX (&lt;’%substring _expression%’&gt;</a:t>
            </a:r>
            <a:r>
              <a:rPr lang="zh-CN" altLang="en-US" sz="2400" smtClean="0">
                <a:ea typeface="宋体" charset="-122"/>
              </a:rPr>
              <a:t>， </a:t>
            </a:r>
            <a:r>
              <a:rPr lang="en-US" altLang="zh-CN" sz="2400" smtClean="0">
                <a:ea typeface="宋体" charset="-122"/>
              </a:rPr>
              <a:t>&lt;</a:t>
            </a:r>
            <a:r>
              <a:rPr lang="zh-CN" altLang="en-US" sz="2400" smtClean="0">
                <a:ea typeface="宋体" charset="-122"/>
              </a:rPr>
              <a:t>字符串</a:t>
            </a:r>
            <a:r>
              <a:rPr lang="en-US" altLang="zh-CN" sz="2400" smtClean="0">
                <a:ea typeface="宋体" charset="-122"/>
              </a:rPr>
              <a:t>&gt;) </a:t>
            </a:r>
            <a:r>
              <a:rPr lang="zh-CN" altLang="en-US" sz="2400" smtClean="0">
                <a:ea typeface="宋体" charset="-122"/>
              </a:rPr>
              <a:t>函数返回字符串中某个指定的子串出现的开始位置，其中子串表达式前后必须有百分号“</a:t>
            </a:r>
            <a:r>
              <a:rPr lang="en-US" altLang="zh-CN" sz="2400" smtClean="0">
                <a:ea typeface="宋体" charset="-122"/>
              </a:rPr>
              <a:t>%”</a:t>
            </a:r>
            <a:r>
              <a:rPr lang="zh-CN" altLang="en-US" sz="2400" smtClean="0">
                <a:ea typeface="宋体" charset="-122"/>
              </a:rPr>
              <a:t>否则返回值为</a:t>
            </a:r>
            <a:r>
              <a:rPr lang="en-US" altLang="zh-CN" sz="2400" smtClean="0">
                <a:ea typeface="宋体" charset="-122"/>
              </a:rPr>
              <a:t>0</a:t>
            </a:r>
            <a:r>
              <a:rPr lang="zh-CN" altLang="en-US" sz="2400" smtClean="0">
                <a:ea typeface="宋体" charset="-122"/>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内容占位符 2"/>
          <p:cNvSpPr>
            <a:spLocks noGrp="1"/>
          </p:cNvSpPr>
          <p:nvPr>
            <p:ph idx="1"/>
          </p:nvPr>
        </p:nvSpPr>
        <p:spPr>
          <a:xfrm>
            <a:off x="457200" y="561975"/>
            <a:ext cx="8461375" cy="5564188"/>
          </a:xfrm>
        </p:spPr>
        <p:txBody>
          <a:bodyPr/>
          <a:lstStyle/>
          <a:p>
            <a:pPr eaLnBrk="1" hangingPunct="1"/>
            <a:r>
              <a:rPr lang="en-US" altLang="zh-CN" sz="2800" smtClean="0"/>
              <a:t>5</a:t>
            </a:r>
            <a:r>
              <a:rPr lang="zh-CN" altLang="en-US" sz="2800" smtClean="0"/>
              <a:t>、字符串操作函数</a:t>
            </a:r>
            <a:endParaRPr lang="en-US" altLang="zh-CN" sz="2800" smtClean="0"/>
          </a:p>
          <a:p>
            <a:pPr lvl="1" eaLnBrk="1" hangingPunct="1"/>
            <a:r>
              <a:rPr lang="en-US" altLang="zh-CN" sz="2400" smtClean="0">
                <a:ea typeface="宋体" charset="-122"/>
              </a:rPr>
              <a:t>QUOTENAME</a:t>
            </a:r>
            <a:r>
              <a:rPr lang="zh-CN" altLang="en-US" sz="2400" smtClean="0">
                <a:ea typeface="宋体" charset="-122"/>
              </a:rPr>
              <a:t>（） 函数返回被特定字符括起来的字符串</a:t>
            </a:r>
            <a:endParaRPr lang="en-US" altLang="zh-CN" sz="2400" smtClean="0">
              <a:ea typeface="宋体" charset="-122"/>
            </a:endParaRPr>
          </a:p>
          <a:p>
            <a:pPr lvl="1" eaLnBrk="1" hangingPunct="1"/>
            <a:r>
              <a:rPr lang="en-US" altLang="zh-CN" sz="2400" smtClean="0">
                <a:ea typeface="宋体" charset="-122"/>
              </a:rPr>
              <a:t>REPLICATE</a:t>
            </a:r>
            <a:r>
              <a:rPr lang="zh-CN" altLang="en-US" sz="2400" smtClean="0">
                <a:ea typeface="宋体" charset="-122"/>
              </a:rPr>
              <a:t>（） 函数返回一个重复</a:t>
            </a:r>
            <a:r>
              <a:rPr lang="en-US" altLang="zh-CN" sz="2400" smtClean="0">
                <a:ea typeface="宋体" charset="-122"/>
              </a:rPr>
              <a:t>character_expression </a:t>
            </a:r>
            <a:r>
              <a:rPr lang="zh-CN" altLang="en-US" sz="2400" smtClean="0">
                <a:ea typeface="宋体" charset="-122"/>
              </a:rPr>
              <a:t>指定次数的字符串</a:t>
            </a:r>
            <a:endParaRPr lang="en-US" altLang="zh-CN" sz="2400" smtClean="0">
              <a:ea typeface="宋体" charset="-122"/>
            </a:endParaRPr>
          </a:p>
          <a:p>
            <a:pPr lvl="1" eaLnBrk="1" hangingPunct="1"/>
            <a:r>
              <a:rPr lang="en-US" altLang="zh-CN" sz="2400" smtClean="0">
                <a:ea typeface="宋体" charset="-122"/>
              </a:rPr>
              <a:t>REVERSE</a:t>
            </a:r>
            <a:r>
              <a:rPr lang="zh-CN" altLang="en-US" sz="2400" smtClean="0">
                <a:ea typeface="宋体" charset="-122"/>
              </a:rPr>
              <a:t>（） 函数将指定的字符串的字符排列顺序颠倒</a:t>
            </a:r>
            <a:endParaRPr lang="en-US" altLang="zh-CN" sz="2400" smtClean="0">
              <a:ea typeface="宋体" charset="-122"/>
            </a:endParaRPr>
          </a:p>
          <a:p>
            <a:pPr lvl="1" eaLnBrk="1" hangingPunct="1"/>
            <a:r>
              <a:rPr lang="en-US" altLang="zh-CN" sz="2400" smtClean="0">
                <a:ea typeface="宋体" charset="-122"/>
              </a:rPr>
              <a:t>REPLACE</a:t>
            </a:r>
            <a:r>
              <a:rPr lang="zh-CN" altLang="en-US" sz="2400" smtClean="0">
                <a:ea typeface="宋体" charset="-122"/>
              </a:rPr>
              <a:t>（） 函数返回被替换了指定子串的字符串</a:t>
            </a:r>
            <a:endParaRPr lang="en-US" altLang="zh-CN" sz="2400" smtClean="0">
              <a:ea typeface="宋体" charset="-122"/>
            </a:endParaRPr>
          </a:p>
          <a:p>
            <a:pPr lvl="1" eaLnBrk="1" hangingPunct="1"/>
            <a:r>
              <a:rPr lang="en-US" altLang="zh-CN" sz="2400" smtClean="0">
                <a:ea typeface="宋体" charset="-122"/>
              </a:rPr>
              <a:t>SPACE</a:t>
            </a:r>
            <a:r>
              <a:rPr lang="zh-CN" altLang="en-US" sz="2400" smtClean="0">
                <a:ea typeface="宋体" charset="-122"/>
              </a:rPr>
              <a:t>（） 函数返回一个有指定长度的空白字符串</a:t>
            </a:r>
            <a:endParaRPr lang="en-US" altLang="zh-CN" sz="2400" smtClean="0">
              <a:ea typeface="宋体" charset="-122"/>
            </a:endParaRPr>
          </a:p>
          <a:p>
            <a:pPr lvl="1" eaLnBrk="1" hangingPunct="1"/>
            <a:r>
              <a:rPr lang="en-US" altLang="zh-CN" sz="2400" smtClean="0">
                <a:ea typeface="宋体" charset="-122"/>
              </a:rPr>
              <a:t>STUF</a:t>
            </a:r>
            <a:r>
              <a:rPr lang="zh-CN" altLang="en-US" sz="2400" smtClean="0">
                <a:ea typeface="宋体" charset="-122"/>
              </a:rPr>
              <a:t>（）函数用另一子串替换字符串指定位置、长度的子串</a:t>
            </a:r>
            <a:endParaRPr lang="en-US" altLang="zh-CN" sz="2400" smtClean="0">
              <a:ea typeface="宋体" charset="-122"/>
            </a:endParaRPr>
          </a:p>
          <a:p>
            <a:pPr lvl="1" eaLnBrk="1" hangingPunct="1"/>
            <a:endParaRPr lang="zh-CN" altLang="en-US" sz="2400" smtClean="0">
              <a:ea typeface="宋体"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latin typeface="+mj-ea"/>
              </a:rPr>
              <a:t>数据类型转换函数</a:t>
            </a:r>
            <a:endParaRPr lang="zh-CN" altLang="en-US" dirty="0">
              <a:latin typeface="+mj-ea"/>
            </a:endParaRPr>
          </a:p>
        </p:txBody>
      </p:sp>
      <p:sp>
        <p:nvSpPr>
          <p:cNvPr id="3" name="内容占位符 2"/>
          <p:cNvSpPr>
            <a:spLocks noGrp="1"/>
          </p:cNvSpPr>
          <p:nvPr>
            <p:ph idx="1"/>
          </p:nvPr>
        </p:nvSpPr>
        <p:spPr/>
        <p:txBody>
          <a:bodyPr rtlCol="0">
            <a:normAutofit/>
          </a:bodyPr>
          <a:lstStyle/>
          <a:p>
            <a:pPr eaLnBrk="1" fontAlgn="auto" hangingPunct="1">
              <a:lnSpc>
                <a:spcPct val="80000"/>
              </a:lnSpc>
              <a:spcAft>
                <a:spcPts val="0"/>
              </a:spcAft>
              <a:defRPr/>
            </a:pPr>
            <a:r>
              <a:rPr lang="zh-CN" altLang="en-US" sz="2800" dirty="0" smtClean="0">
                <a:latin typeface="+mn-ea"/>
                <a:ea typeface="+mn-ea"/>
              </a:rPr>
              <a:t>转换函数有两个：</a:t>
            </a:r>
            <a:r>
              <a:rPr lang="en-US" altLang="zh-CN" sz="2800" dirty="0" smtClean="0">
                <a:latin typeface="+mn-ea"/>
                <a:ea typeface="+mn-ea"/>
              </a:rPr>
              <a:t>CONVERT</a:t>
            </a:r>
            <a:r>
              <a:rPr lang="zh-CN" altLang="en-US" sz="2800" dirty="0" smtClean="0">
                <a:latin typeface="+mn-ea"/>
                <a:ea typeface="+mn-ea"/>
              </a:rPr>
              <a:t>和</a:t>
            </a:r>
            <a:r>
              <a:rPr lang="en-US" altLang="zh-CN" sz="2800" dirty="0" smtClean="0">
                <a:latin typeface="+mn-ea"/>
                <a:ea typeface="+mn-ea"/>
              </a:rPr>
              <a:t>CAST</a:t>
            </a:r>
            <a:r>
              <a:rPr lang="zh-CN" altLang="en-US" sz="2800" dirty="0" smtClean="0">
                <a:latin typeface="+mn-ea"/>
                <a:ea typeface="+mn-ea"/>
              </a:rPr>
              <a:t>。</a:t>
            </a:r>
          </a:p>
          <a:p>
            <a:pPr lvl="1" eaLnBrk="1" fontAlgn="auto" hangingPunct="1">
              <a:lnSpc>
                <a:spcPct val="80000"/>
              </a:lnSpc>
              <a:spcAft>
                <a:spcPts val="0"/>
              </a:spcAft>
              <a:defRPr/>
            </a:pPr>
            <a:r>
              <a:rPr lang="en-US" altLang="zh-CN" sz="2400" dirty="0" smtClean="0">
                <a:latin typeface="+mn-ea"/>
                <a:ea typeface="+mn-ea"/>
              </a:rPr>
              <a:t>CAST</a:t>
            </a:r>
            <a:r>
              <a:rPr lang="zh-CN" altLang="en-US" sz="2400" dirty="0" smtClean="0">
                <a:latin typeface="+mn-ea"/>
                <a:ea typeface="+mn-ea"/>
              </a:rPr>
              <a:t>函数允许把一个数据类型强制转换为另一种数据类型，其语法形式为：</a:t>
            </a:r>
          </a:p>
          <a:p>
            <a:pPr lvl="1" eaLnBrk="1" fontAlgn="auto" hangingPunct="1">
              <a:lnSpc>
                <a:spcPct val="80000"/>
              </a:lnSpc>
              <a:spcAft>
                <a:spcPts val="0"/>
              </a:spcAft>
              <a:buFontTx/>
              <a:buNone/>
              <a:defRPr/>
            </a:pPr>
            <a:r>
              <a:rPr lang="zh-CN" altLang="en-US" sz="2400" dirty="0" smtClean="0">
                <a:latin typeface="+mn-ea"/>
                <a:ea typeface="+mn-ea"/>
              </a:rPr>
              <a:t>    </a:t>
            </a:r>
            <a:r>
              <a:rPr lang="en-US" altLang="zh-CN" sz="2400" dirty="0" smtClean="0">
                <a:latin typeface="+mn-ea"/>
                <a:ea typeface="+mn-ea"/>
              </a:rPr>
              <a:t>CAST( expression  AS  </a:t>
            </a:r>
            <a:r>
              <a:rPr lang="en-US" altLang="zh-CN" sz="2400" dirty="0" err="1" smtClean="0">
                <a:latin typeface="+mn-ea"/>
                <a:ea typeface="+mn-ea"/>
              </a:rPr>
              <a:t>data_type</a:t>
            </a:r>
            <a:r>
              <a:rPr lang="en-US" altLang="zh-CN" sz="2400" dirty="0" smtClean="0">
                <a:latin typeface="+mn-ea"/>
                <a:ea typeface="+mn-ea"/>
              </a:rPr>
              <a:t> )</a:t>
            </a:r>
          </a:p>
          <a:p>
            <a:pPr lvl="1" eaLnBrk="1" fontAlgn="auto" hangingPunct="1">
              <a:lnSpc>
                <a:spcPct val="80000"/>
              </a:lnSpc>
              <a:spcAft>
                <a:spcPts val="0"/>
              </a:spcAft>
              <a:defRPr/>
            </a:pPr>
            <a:r>
              <a:rPr lang="en-US" altLang="zh-CN" sz="2400" dirty="0" smtClean="0">
                <a:latin typeface="+mn-ea"/>
                <a:ea typeface="+mn-ea"/>
              </a:rPr>
              <a:t>CONVERT</a:t>
            </a:r>
            <a:r>
              <a:rPr lang="zh-CN" altLang="en-US" sz="2400" dirty="0" smtClean="0">
                <a:latin typeface="+mn-ea"/>
                <a:ea typeface="+mn-ea"/>
              </a:rPr>
              <a:t>函数允许用户把表达式从一种数据类型转换成另一种数据类型，还允许把日期转换成不同的样式，其语法形式为：</a:t>
            </a:r>
          </a:p>
          <a:p>
            <a:pPr lvl="1" eaLnBrk="1" fontAlgn="auto" hangingPunct="1">
              <a:lnSpc>
                <a:spcPct val="80000"/>
              </a:lnSpc>
              <a:spcAft>
                <a:spcPts val="0"/>
              </a:spcAft>
              <a:buFontTx/>
              <a:buNone/>
              <a:defRPr/>
            </a:pPr>
            <a:r>
              <a:rPr lang="zh-CN" altLang="en-US" sz="2400" dirty="0" smtClean="0">
                <a:latin typeface="+mn-ea"/>
                <a:ea typeface="+mn-ea"/>
              </a:rPr>
              <a:t>   </a:t>
            </a:r>
            <a:r>
              <a:rPr lang="en-US" altLang="zh-CN" sz="2400" dirty="0" smtClean="0">
                <a:latin typeface="+mn-ea"/>
                <a:ea typeface="+mn-ea"/>
              </a:rPr>
              <a:t>CONVERT (</a:t>
            </a:r>
            <a:r>
              <a:rPr lang="en-US" altLang="zh-CN" sz="2400" dirty="0" err="1" smtClean="0">
                <a:latin typeface="+mn-ea"/>
                <a:ea typeface="+mn-ea"/>
              </a:rPr>
              <a:t>data_type</a:t>
            </a:r>
            <a:r>
              <a:rPr lang="en-US" altLang="zh-CN" sz="2400" dirty="0" smtClean="0">
                <a:latin typeface="+mn-ea"/>
                <a:ea typeface="+mn-ea"/>
              </a:rPr>
              <a:t>[(length)],expression [,style])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内容占位符 2"/>
          <p:cNvSpPr>
            <a:spLocks noGrp="1"/>
          </p:cNvSpPr>
          <p:nvPr>
            <p:ph idx="1"/>
          </p:nvPr>
        </p:nvSpPr>
        <p:spPr>
          <a:xfrm>
            <a:off x="457200" y="815975"/>
            <a:ext cx="8229600" cy="5310188"/>
          </a:xfrm>
        </p:spPr>
        <p:txBody>
          <a:bodyPr/>
          <a:lstStyle/>
          <a:p>
            <a:pPr eaLnBrk="1" hangingPunct="1"/>
            <a:r>
              <a:rPr lang="zh-CN" altLang="en-US" smtClean="0"/>
              <a:t>实例：</a:t>
            </a:r>
          </a:p>
        </p:txBody>
      </p:sp>
      <p:pic>
        <p:nvPicPr>
          <p:cNvPr id="52226" name="Picture 2"/>
          <p:cNvPicPr>
            <a:picLocks noChangeAspect="1" noChangeArrowheads="1"/>
          </p:cNvPicPr>
          <p:nvPr/>
        </p:nvPicPr>
        <p:blipFill>
          <a:blip r:embed="rId2"/>
          <a:srcRect/>
          <a:stretch>
            <a:fillRect/>
          </a:stretch>
        </p:blipFill>
        <p:spPr bwMode="auto">
          <a:xfrm>
            <a:off x="1204913" y="1641475"/>
            <a:ext cx="5870575" cy="1457325"/>
          </a:xfrm>
          <a:prstGeom prst="rect">
            <a:avLst/>
          </a:prstGeom>
          <a:noFill/>
          <a:ln w="9525">
            <a:noFill/>
            <a:miter lim="800000"/>
            <a:headEnd/>
            <a:tailEnd/>
          </a:ln>
        </p:spPr>
      </p:pic>
      <p:pic>
        <p:nvPicPr>
          <p:cNvPr id="52227" name="Picture 3"/>
          <p:cNvPicPr>
            <a:picLocks noChangeAspect="1" noChangeArrowheads="1"/>
          </p:cNvPicPr>
          <p:nvPr/>
        </p:nvPicPr>
        <p:blipFill>
          <a:blip r:embed="rId3"/>
          <a:srcRect/>
          <a:stretch>
            <a:fillRect/>
          </a:stretch>
        </p:blipFill>
        <p:spPr bwMode="auto">
          <a:xfrm>
            <a:off x="925513" y="3860800"/>
            <a:ext cx="7632700" cy="14430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1"/>
          <p:cNvSpPr>
            <a:spLocks noGrp="1"/>
          </p:cNvSpPr>
          <p:nvPr>
            <p:ph type="title"/>
          </p:nvPr>
        </p:nvSpPr>
        <p:spPr bwMode="auto"/>
        <p:txBody>
          <a:bodyPr wrap="square" numCol="1" anchorCtr="0" compatLnSpc="1">
            <a:prstTxWarp prst="textNoShape">
              <a:avLst/>
            </a:prstTxWarp>
          </a:bodyPr>
          <a:lstStyle/>
          <a:p>
            <a:pPr eaLnBrk="1" hangingPunct="1"/>
            <a:r>
              <a:rPr lang="zh-CN" altLang="en-US" sz="4400" b="0" smtClean="0">
                <a:solidFill>
                  <a:srgbClr val="FF9905"/>
                </a:solidFill>
                <a:effectLst/>
                <a:latin typeface="宋体" charset="-122"/>
                <a:ea typeface="宋体" charset="-122"/>
              </a:rPr>
              <a:t>第八章 数据库编程</a:t>
            </a:r>
          </a:p>
        </p:txBody>
      </p:sp>
      <p:sp>
        <p:nvSpPr>
          <p:cNvPr id="3" name="内容占位符 2"/>
          <p:cNvSpPr>
            <a:spLocks noGrp="1"/>
          </p:cNvSpPr>
          <p:nvPr>
            <p:ph idx="1"/>
          </p:nvPr>
        </p:nvSpPr>
        <p:spPr>
          <a:xfrm>
            <a:off x="2520950" y="1600200"/>
            <a:ext cx="6165850" cy="4525963"/>
          </a:xfrm>
        </p:spPr>
        <p:txBody>
          <a:bodyPr rtlCol="0">
            <a:normAutofit/>
          </a:bodyPr>
          <a:lstStyle/>
          <a:p>
            <a:pPr eaLnBrk="1" fontAlgn="auto" hangingPunct="1">
              <a:spcAft>
                <a:spcPts val="0"/>
              </a:spcAft>
              <a:defRPr/>
            </a:pPr>
            <a:r>
              <a:rPr lang="zh-CN" altLang="en-US" dirty="0" smtClean="0"/>
              <a:t>第一节 </a:t>
            </a:r>
            <a:r>
              <a:rPr lang="en-US" altLang="zh-CN" dirty="0" smtClean="0"/>
              <a:t>T-SQL</a:t>
            </a:r>
            <a:r>
              <a:rPr lang="zh-CN" altLang="en-US" dirty="0" smtClean="0"/>
              <a:t>编程基础</a:t>
            </a:r>
            <a:endParaRPr lang="en-US" altLang="zh-CN" dirty="0" smtClean="0"/>
          </a:p>
          <a:p>
            <a:pPr eaLnBrk="1" fontAlgn="auto" hangingPunct="1">
              <a:spcAft>
                <a:spcPts val="0"/>
              </a:spcAft>
              <a:defRPr/>
            </a:pPr>
            <a:r>
              <a:rPr lang="zh-CN" altLang="en-US" b="1" dirty="0" smtClean="0">
                <a:solidFill>
                  <a:srgbClr val="0070C0"/>
                </a:solidFill>
              </a:rPr>
              <a:t>第二节 游标</a:t>
            </a:r>
            <a:endParaRPr lang="en-US" altLang="zh-CN" b="1" dirty="0" smtClean="0">
              <a:solidFill>
                <a:srgbClr val="0070C0"/>
              </a:solidFill>
            </a:endParaRPr>
          </a:p>
          <a:p>
            <a:pPr eaLnBrk="1" fontAlgn="auto" hangingPunct="1">
              <a:spcAft>
                <a:spcPts val="0"/>
              </a:spcAft>
              <a:defRPr/>
            </a:pPr>
            <a:r>
              <a:rPr lang="zh-CN" altLang="en-US" dirty="0" smtClean="0"/>
              <a:t>第三节 存储过程</a:t>
            </a:r>
            <a:endParaRPr lang="en-US" altLang="zh-CN" dirty="0" smtClean="0"/>
          </a:p>
          <a:p>
            <a:pPr eaLnBrk="1" fontAlgn="auto" hangingPunct="1">
              <a:spcAft>
                <a:spcPts val="0"/>
              </a:spcAft>
              <a:defRPr/>
            </a:pPr>
            <a:r>
              <a:rPr lang="zh-CN" altLang="en-US" dirty="0" smtClean="0"/>
              <a:t>第四节 自定义函数</a:t>
            </a:r>
            <a:endParaRPr lang="en-US" altLang="zh-CN" dirty="0" smtClean="0"/>
          </a:p>
          <a:p>
            <a:pPr eaLnBrk="1" fontAlgn="auto" hangingPunct="1">
              <a:spcAft>
                <a:spcPts val="0"/>
              </a:spcAft>
              <a:defRPr/>
            </a:pPr>
            <a:r>
              <a:rPr lang="zh-CN" altLang="en-US" smtClean="0"/>
              <a:t>第五节 触发器</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dirty="0" smtClean="0">
                <a:latin typeface="+mj-ea"/>
              </a:rPr>
              <a:t>T-SQL</a:t>
            </a:r>
            <a:r>
              <a:rPr lang="zh-CN" altLang="en-US" dirty="0" smtClean="0">
                <a:latin typeface="+mj-ea"/>
              </a:rPr>
              <a:t>编程基础</a:t>
            </a:r>
            <a:endParaRPr lang="zh-CN" altLang="en-US" dirty="0">
              <a:latin typeface="+mj-ea"/>
            </a:endParaRPr>
          </a:p>
        </p:txBody>
      </p:sp>
      <p:sp>
        <p:nvSpPr>
          <p:cNvPr id="25602" name="内容占位符 2"/>
          <p:cNvSpPr>
            <a:spLocks noGrp="1"/>
          </p:cNvSpPr>
          <p:nvPr>
            <p:ph idx="1"/>
          </p:nvPr>
        </p:nvSpPr>
        <p:spPr/>
        <p:txBody>
          <a:bodyPr/>
          <a:lstStyle/>
          <a:p>
            <a:pPr eaLnBrk="1" hangingPunct="1"/>
            <a:r>
              <a:rPr lang="zh-CN" altLang="en-US" smtClean="0"/>
              <a:t>标示符</a:t>
            </a:r>
            <a:endParaRPr lang="en-US" altLang="zh-CN" smtClean="0"/>
          </a:p>
          <a:p>
            <a:pPr eaLnBrk="1" hangingPunct="1"/>
            <a:r>
              <a:rPr lang="zh-CN" altLang="en-US" smtClean="0"/>
              <a:t>注释语句</a:t>
            </a:r>
            <a:endParaRPr lang="en-US" altLang="zh-CN" smtClean="0"/>
          </a:p>
          <a:p>
            <a:pPr eaLnBrk="1" hangingPunct="1"/>
            <a:r>
              <a:rPr lang="zh-CN" altLang="en-US" smtClean="0"/>
              <a:t>表达式</a:t>
            </a:r>
            <a:endParaRPr lang="en-US" altLang="zh-CN" smtClean="0"/>
          </a:p>
          <a:p>
            <a:pPr eaLnBrk="1" hangingPunct="1"/>
            <a:r>
              <a:rPr lang="zh-CN" altLang="en-US" smtClean="0"/>
              <a:t>流程控制语句</a:t>
            </a:r>
            <a:endParaRPr lang="en-US" altLang="zh-CN" smtClean="0"/>
          </a:p>
          <a:p>
            <a:pPr eaLnBrk="1" hangingPunct="1"/>
            <a:r>
              <a:rPr lang="zh-CN" altLang="en-US" smtClean="0"/>
              <a:t>系统函数</a:t>
            </a:r>
            <a:endParaRPr lang="en-US" altLang="zh-CN" smtClean="0"/>
          </a:p>
          <a:p>
            <a:pPr eaLnBrk="1" hangingPunct="1"/>
            <a:endParaRPr lang="zh-CN" alt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latin typeface="+mj-ea"/>
              </a:rPr>
              <a:t>第二节 游标</a:t>
            </a:r>
            <a:endParaRPr lang="zh-CN" altLang="en-US" dirty="0">
              <a:latin typeface="+mj-ea"/>
            </a:endParaRPr>
          </a:p>
        </p:txBody>
      </p:sp>
      <p:sp>
        <p:nvSpPr>
          <p:cNvPr id="54274" name="内容占位符 2"/>
          <p:cNvSpPr>
            <a:spLocks noGrp="1"/>
          </p:cNvSpPr>
          <p:nvPr>
            <p:ph idx="1"/>
          </p:nvPr>
        </p:nvSpPr>
        <p:spPr/>
        <p:txBody>
          <a:bodyPr/>
          <a:lstStyle/>
          <a:p>
            <a:pPr eaLnBrk="1" hangingPunct="1"/>
            <a:r>
              <a:rPr lang="zh-CN" altLang="en-US" smtClean="0"/>
              <a:t>游标是一种能从包括多条数据记录的结果集中每次提取一条记录的机制。</a:t>
            </a:r>
            <a:endParaRPr lang="en-US" altLang="zh-CN" smtClean="0"/>
          </a:p>
          <a:p>
            <a:pPr eaLnBrk="1" hangingPunct="1"/>
            <a:r>
              <a:rPr lang="zh-CN" altLang="en-US" smtClean="0"/>
              <a:t>游标的使用</a:t>
            </a:r>
            <a:endParaRPr lang="en-US" altLang="zh-CN" smtClean="0"/>
          </a:p>
          <a:p>
            <a:pPr lvl="1" eaLnBrk="1" hangingPunct="1"/>
            <a:r>
              <a:rPr lang="en-US" altLang="zh-CN" smtClean="0">
                <a:ea typeface="宋体" charset="-122"/>
              </a:rPr>
              <a:t>1. </a:t>
            </a:r>
            <a:r>
              <a:rPr lang="zh-CN" altLang="en-US" smtClean="0">
                <a:ea typeface="宋体" charset="-122"/>
              </a:rPr>
              <a:t>声明游标（变量）。</a:t>
            </a:r>
          </a:p>
          <a:p>
            <a:pPr lvl="1" eaLnBrk="1" hangingPunct="1"/>
            <a:r>
              <a:rPr lang="en-US" altLang="zh-CN" smtClean="0">
                <a:ea typeface="宋体" charset="-122"/>
              </a:rPr>
              <a:t>2. </a:t>
            </a:r>
            <a:r>
              <a:rPr lang="zh-CN" altLang="en-US" smtClean="0">
                <a:ea typeface="宋体" charset="-122"/>
              </a:rPr>
              <a:t>打开游标。</a:t>
            </a:r>
          </a:p>
          <a:p>
            <a:pPr lvl="1" eaLnBrk="1" hangingPunct="1"/>
            <a:r>
              <a:rPr lang="en-US" altLang="zh-CN" smtClean="0">
                <a:ea typeface="宋体" charset="-122"/>
              </a:rPr>
              <a:t>3. </a:t>
            </a:r>
            <a:r>
              <a:rPr lang="zh-CN" altLang="en-US" smtClean="0">
                <a:ea typeface="宋体" charset="-122"/>
              </a:rPr>
              <a:t>从一个游标中提取信息。</a:t>
            </a:r>
          </a:p>
          <a:p>
            <a:pPr lvl="1" eaLnBrk="1" hangingPunct="1"/>
            <a:r>
              <a:rPr lang="en-US" altLang="zh-CN" smtClean="0">
                <a:ea typeface="宋体" charset="-122"/>
              </a:rPr>
              <a:t>4. </a:t>
            </a:r>
            <a:r>
              <a:rPr lang="zh-CN" altLang="en-US" smtClean="0">
                <a:ea typeface="宋体" charset="-122"/>
              </a:rPr>
              <a:t>关闭（释放）游标。</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dirty="0" smtClean="0">
                <a:latin typeface="+mj-ea"/>
              </a:rPr>
              <a:t>1. </a:t>
            </a:r>
            <a:r>
              <a:rPr lang="zh-CN" altLang="en-US" dirty="0" smtClean="0">
                <a:latin typeface="+mj-ea"/>
              </a:rPr>
              <a:t>声明游标</a:t>
            </a:r>
            <a:endParaRPr lang="zh-CN" altLang="en-US" dirty="0">
              <a:latin typeface="+mj-ea"/>
            </a:endParaRPr>
          </a:p>
        </p:txBody>
      </p:sp>
      <p:sp>
        <p:nvSpPr>
          <p:cNvPr id="3" name="内容占位符 2"/>
          <p:cNvSpPr>
            <a:spLocks noGrp="1"/>
          </p:cNvSpPr>
          <p:nvPr>
            <p:ph idx="1"/>
          </p:nvPr>
        </p:nvSpPr>
        <p:spPr/>
        <p:txBody>
          <a:bodyPr rtlCol="0">
            <a:normAutofit fontScale="92500" lnSpcReduction="10000"/>
          </a:bodyPr>
          <a:lstStyle/>
          <a:p>
            <a:pPr eaLnBrk="1" fontAlgn="auto" hangingPunct="1">
              <a:spcAft>
                <a:spcPts val="0"/>
              </a:spcAft>
              <a:defRPr/>
            </a:pPr>
            <a:r>
              <a:rPr lang="zh-CN" altLang="en-US" dirty="0" smtClean="0"/>
              <a:t>语法格式：</a:t>
            </a:r>
            <a:endParaRPr lang="en-US" altLang="zh-CN" dirty="0" smtClean="0"/>
          </a:p>
          <a:p>
            <a:pPr eaLnBrk="1" fontAlgn="auto" hangingPunct="1">
              <a:spcAft>
                <a:spcPts val="0"/>
              </a:spcAft>
              <a:defRPr/>
            </a:pPr>
            <a:endParaRPr lang="en-US" altLang="zh-CN" dirty="0" smtClean="0"/>
          </a:p>
          <a:p>
            <a:pPr eaLnBrk="1" fontAlgn="auto" hangingPunct="1">
              <a:spcAft>
                <a:spcPts val="0"/>
              </a:spcAft>
              <a:defRPr/>
            </a:pPr>
            <a:endParaRPr lang="en-US" altLang="zh-CN" dirty="0" smtClean="0"/>
          </a:p>
          <a:p>
            <a:pPr eaLnBrk="1" fontAlgn="auto" hangingPunct="1">
              <a:spcAft>
                <a:spcPts val="0"/>
              </a:spcAft>
              <a:defRPr/>
            </a:pPr>
            <a:endParaRPr lang="en-US" altLang="zh-CN" dirty="0" smtClean="0"/>
          </a:p>
          <a:p>
            <a:pPr eaLnBrk="1" fontAlgn="auto" hangingPunct="1">
              <a:spcAft>
                <a:spcPts val="0"/>
              </a:spcAft>
              <a:defRPr/>
            </a:pPr>
            <a:endParaRPr lang="en-US" altLang="zh-CN" dirty="0" smtClean="0"/>
          </a:p>
          <a:p>
            <a:pPr eaLnBrk="1" fontAlgn="auto" hangingPunct="1">
              <a:spcAft>
                <a:spcPts val="0"/>
              </a:spcAft>
              <a:defRPr/>
            </a:pPr>
            <a:endParaRPr lang="en-US" altLang="zh-CN" dirty="0" smtClean="0"/>
          </a:p>
          <a:p>
            <a:pPr lvl="1" eaLnBrk="1" fontAlgn="auto" hangingPunct="1">
              <a:spcAft>
                <a:spcPts val="0"/>
              </a:spcAft>
              <a:defRPr/>
            </a:pPr>
            <a:r>
              <a:rPr lang="en-US" altLang="zh-CN" dirty="0" smtClean="0">
                <a:ea typeface="+mn-ea"/>
              </a:rPr>
              <a:t>Insensitive  </a:t>
            </a:r>
            <a:r>
              <a:rPr lang="zh-CN" altLang="en-US" dirty="0" smtClean="0">
                <a:ea typeface="+mn-ea"/>
              </a:rPr>
              <a:t>指定游标只对基本表的副本操作，游标的任何操作不对基本表产生影响</a:t>
            </a:r>
            <a:endParaRPr lang="en-US" altLang="zh-CN" dirty="0" smtClean="0">
              <a:ea typeface="+mn-ea"/>
            </a:endParaRPr>
          </a:p>
          <a:p>
            <a:pPr lvl="1" eaLnBrk="1" fontAlgn="auto" hangingPunct="1">
              <a:spcAft>
                <a:spcPts val="0"/>
              </a:spcAft>
              <a:defRPr/>
            </a:pPr>
            <a:r>
              <a:rPr lang="en-US" altLang="zh-CN" dirty="0" smtClean="0">
                <a:ea typeface="+mn-ea"/>
              </a:rPr>
              <a:t>Scroll </a:t>
            </a:r>
            <a:r>
              <a:rPr lang="zh-CN" altLang="en-US" dirty="0" smtClean="0">
                <a:ea typeface="+mn-ea"/>
              </a:rPr>
              <a:t>指定游标推进方向</a:t>
            </a:r>
            <a:r>
              <a:rPr lang="zh-CN" altLang="en-US" sz="2000" dirty="0" smtClean="0">
                <a:ea typeface="+mn-ea"/>
              </a:rPr>
              <a:t>（</a:t>
            </a:r>
            <a:r>
              <a:rPr lang="en-US" altLang="zh-CN" sz="2000" dirty="0" smtClean="0">
                <a:ea typeface="+mn-ea"/>
              </a:rPr>
              <a:t> FIRST</a:t>
            </a:r>
            <a:r>
              <a:rPr lang="zh-CN" altLang="en-US" sz="2000" dirty="0" smtClean="0">
                <a:ea typeface="+mn-ea"/>
              </a:rPr>
              <a:t>、</a:t>
            </a:r>
            <a:r>
              <a:rPr lang="en-US" altLang="zh-CN" sz="2000" dirty="0" smtClean="0">
                <a:ea typeface="+mn-ea"/>
              </a:rPr>
              <a:t>LAST</a:t>
            </a:r>
            <a:r>
              <a:rPr lang="zh-CN" altLang="en-US" sz="2000" dirty="0" smtClean="0">
                <a:ea typeface="+mn-ea"/>
              </a:rPr>
              <a:t>、</a:t>
            </a:r>
            <a:r>
              <a:rPr lang="en-US" altLang="zh-CN" sz="2000" dirty="0" smtClean="0">
                <a:ea typeface="+mn-ea"/>
              </a:rPr>
              <a:t>PRIOR</a:t>
            </a:r>
            <a:r>
              <a:rPr lang="zh-CN" altLang="en-US" sz="2000" dirty="0" smtClean="0">
                <a:ea typeface="+mn-ea"/>
              </a:rPr>
              <a:t>、</a:t>
            </a:r>
            <a:r>
              <a:rPr lang="en-US" altLang="zh-CN" sz="2000" dirty="0" smtClean="0">
                <a:ea typeface="+mn-ea"/>
              </a:rPr>
              <a:t>NEXT</a:t>
            </a:r>
            <a:r>
              <a:rPr lang="zh-CN" altLang="en-US" sz="2000" dirty="0" smtClean="0">
                <a:ea typeface="+mn-ea"/>
              </a:rPr>
              <a:t>、</a:t>
            </a:r>
            <a:r>
              <a:rPr lang="en-US" altLang="zh-CN" sz="2000" dirty="0" smtClean="0">
                <a:ea typeface="+mn-ea"/>
              </a:rPr>
              <a:t>RELATIVE</a:t>
            </a:r>
            <a:r>
              <a:rPr lang="zh-CN" altLang="en-US" sz="2000" dirty="0" smtClean="0">
                <a:ea typeface="+mn-ea"/>
              </a:rPr>
              <a:t>、</a:t>
            </a:r>
            <a:r>
              <a:rPr lang="en-US" altLang="zh-CN" sz="2000" dirty="0" smtClean="0">
                <a:ea typeface="+mn-ea"/>
              </a:rPr>
              <a:t>ABSOLUTE</a:t>
            </a:r>
            <a:r>
              <a:rPr lang="zh-CN" altLang="en-US" sz="2000" dirty="0" smtClean="0">
                <a:ea typeface="+mn-ea"/>
              </a:rPr>
              <a:t>）均可用，否则只有</a:t>
            </a:r>
            <a:r>
              <a:rPr lang="en-US" altLang="zh-CN" sz="2000" dirty="0" smtClean="0">
                <a:ea typeface="+mn-ea"/>
              </a:rPr>
              <a:t>next</a:t>
            </a:r>
            <a:r>
              <a:rPr lang="zh-CN" altLang="en-US" sz="2000" dirty="0" smtClean="0">
                <a:ea typeface="+mn-ea"/>
              </a:rPr>
              <a:t>可用</a:t>
            </a:r>
            <a:endParaRPr lang="en-US" altLang="zh-CN" dirty="0" smtClean="0">
              <a:ea typeface="+mn-ea"/>
            </a:endParaRPr>
          </a:p>
          <a:p>
            <a:pPr lvl="1" eaLnBrk="1" fontAlgn="auto" hangingPunct="1">
              <a:spcAft>
                <a:spcPts val="0"/>
              </a:spcAft>
              <a:defRPr/>
            </a:pPr>
            <a:endParaRPr lang="zh-CN" altLang="en-US" dirty="0">
              <a:ea typeface="+mn-ea"/>
            </a:endParaRPr>
          </a:p>
        </p:txBody>
      </p:sp>
      <p:sp>
        <p:nvSpPr>
          <p:cNvPr id="55299" name="矩形 3"/>
          <p:cNvSpPr>
            <a:spLocks noChangeArrowheads="1"/>
          </p:cNvSpPr>
          <p:nvPr/>
        </p:nvSpPr>
        <p:spPr bwMode="auto">
          <a:xfrm>
            <a:off x="879475" y="2268538"/>
            <a:ext cx="7294563" cy="2308225"/>
          </a:xfrm>
          <a:prstGeom prst="rect">
            <a:avLst/>
          </a:prstGeom>
          <a:noFill/>
          <a:ln w="9525">
            <a:noFill/>
            <a:miter lim="800000"/>
            <a:headEnd/>
            <a:tailEnd/>
          </a:ln>
        </p:spPr>
        <p:txBody>
          <a:bodyPr>
            <a:spAutoFit/>
          </a:bodyPr>
          <a:lstStyle/>
          <a:p>
            <a:pPr>
              <a:lnSpc>
                <a:spcPct val="150000"/>
              </a:lnSpc>
            </a:pPr>
            <a:r>
              <a:rPr lang="en-US" altLang="zh-CN" sz="2400" b="1">
                <a:solidFill>
                  <a:srgbClr val="000066"/>
                </a:solidFill>
              </a:rPr>
              <a:t>DECLARE &lt;</a:t>
            </a:r>
            <a:r>
              <a:rPr lang="zh-CN" altLang="en-US" sz="2400" b="1">
                <a:solidFill>
                  <a:srgbClr val="000066"/>
                </a:solidFill>
              </a:rPr>
              <a:t>游标名</a:t>
            </a:r>
            <a:r>
              <a:rPr lang="en-US" altLang="zh-CN" sz="2400" b="1">
                <a:solidFill>
                  <a:srgbClr val="000066"/>
                </a:solidFill>
              </a:rPr>
              <a:t>&gt; [INSENSITIVE] [SCROLL] CURSOR</a:t>
            </a:r>
          </a:p>
          <a:p>
            <a:pPr algn="just">
              <a:lnSpc>
                <a:spcPct val="150000"/>
              </a:lnSpc>
            </a:pPr>
            <a:r>
              <a:rPr lang="en-US" altLang="zh-CN" sz="2400" b="1">
                <a:solidFill>
                  <a:srgbClr val="000066"/>
                </a:solidFill>
              </a:rPr>
              <a:t>FOR &lt;SELECT</a:t>
            </a:r>
            <a:r>
              <a:rPr lang="zh-CN" altLang="en-US" sz="2400" b="1">
                <a:solidFill>
                  <a:srgbClr val="000066"/>
                </a:solidFill>
              </a:rPr>
              <a:t>语句</a:t>
            </a:r>
            <a:r>
              <a:rPr lang="en-US" altLang="zh-CN" sz="2400" b="1">
                <a:solidFill>
                  <a:srgbClr val="000066"/>
                </a:solidFill>
              </a:rPr>
              <a:t>&gt;</a:t>
            </a:r>
          </a:p>
          <a:p>
            <a:pPr algn="just">
              <a:lnSpc>
                <a:spcPct val="150000"/>
              </a:lnSpc>
            </a:pPr>
            <a:r>
              <a:rPr lang="en-US" altLang="zh-CN" sz="2400" b="1">
                <a:solidFill>
                  <a:srgbClr val="000066"/>
                </a:solidFill>
              </a:rPr>
              <a:t>[FOR {READ ONLY | UPDATE [OF &lt;</a:t>
            </a:r>
            <a:r>
              <a:rPr lang="zh-CN" altLang="en-US" sz="2400" b="1">
                <a:solidFill>
                  <a:srgbClr val="000066"/>
                </a:solidFill>
                <a:latin typeface="宋体" charset="-122"/>
              </a:rPr>
              <a:t>列名</a:t>
            </a:r>
            <a:r>
              <a:rPr lang="en-US" altLang="zh-CN" sz="2400" b="1">
                <a:solidFill>
                  <a:srgbClr val="000066"/>
                </a:solidFill>
              </a:rPr>
              <a:t>&gt; [,...n]]}]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dirty="0" smtClean="0">
                <a:latin typeface="+mj-ea"/>
              </a:rPr>
              <a:t>2. </a:t>
            </a:r>
            <a:r>
              <a:rPr lang="zh-CN" altLang="en-US" dirty="0" smtClean="0">
                <a:latin typeface="+mj-ea"/>
              </a:rPr>
              <a:t>声明游标变量</a:t>
            </a:r>
            <a:endParaRPr lang="zh-CN" altLang="en-US" dirty="0">
              <a:latin typeface="+mj-ea"/>
            </a:endParaRPr>
          </a:p>
        </p:txBody>
      </p:sp>
      <p:sp>
        <p:nvSpPr>
          <p:cNvPr id="56322" name="内容占位符 2"/>
          <p:cNvSpPr>
            <a:spLocks noGrp="1"/>
          </p:cNvSpPr>
          <p:nvPr>
            <p:ph idx="1"/>
          </p:nvPr>
        </p:nvSpPr>
        <p:spPr/>
        <p:txBody>
          <a:bodyPr/>
          <a:lstStyle/>
          <a:p>
            <a:pPr eaLnBrk="1" hangingPunct="1"/>
            <a:r>
              <a:rPr lang="zh-CN" altLang="en-US" smtClean="0"/>
              <a:t>语法格式：</a:t>
            </a:r>
            <a:endParaRPr lang="en-US" altLang="zh-CN" smtClean="0"/>
          </a:p>
          <a:p>
            <a:pPr eaLnBrk="1" hangingPunct="1"/>
            <a:endParaRPr lang="en-US" altLang="zh-CN" smtClean="0"/>
          </a:p>
          <a:p>
            <a:pPr eaLnBrk="1" hangingPunct="1"/>
            <a:r>
              <a:rPr lang="zh-CN" altLang="en-US" smtClean="0"/>
              <a:t>例：声明一个游标，统计没有选修课程的学生的人数</a:t>
            </a:r>
          </a:p>
        </p:txBody>
      </p:sp>
      <p:sp>
        <p:nvSpPr>
          <p:cNvPr id="56323" name="矩形 3"/>
          <p:cNvSpPr>
            <a:spLocks noChangeArrowheads="1"/>
          </p:cNvSpPr>
          <p:nvPr/>
        </p:nvSpPr>
        <p:spPr bwMode="auto">
          <a:xfrm>
            <a:off x="1104900" y="2435225"/>
            <a:ext cx="7167563" cy="646113"/>
          </a:xfrm>
          <a:prstGeom prst="rect">
            <a:avLst/>
          </a:prstGeom>
          <a:noFill/>
          <a:ln w="9525">
            <a:noFill/>
            <a:miter lim="800000"/>
            <a:headEnd/>
            <a:tailEnd/>
          </a:ln>
        </p:spPr>
        <p:txBody>
          <a:bodyPr>
            <a:spAutoFit/>
          </a:bodyPr>
          <a:lstStyle/>
          <a:p>
            <a:pPr algn="just"/>
            <a:r>
              <a:rPr lang="en-US" altLang="zh-CN" b="1">
                <a:solidFill>
                  <a:srgbClr val="000066"/>
                </a:solidFill>
              </a:rPr>
              <a:t>DECLARE @&lt;</a:t>
            </a:r>
            <a:r>
              <a:rPr lang="zh-CN" altLang="en-US" b="1">
                <a:solidFill>
                  <a:srgbClr val="000066"/>
                </a:solidFill>
              </a:rPr>
              <a:t>变量名</a:t>
            </a:r>
            <a:r>
              <a:rPr lang="en-US" altLang="zh-CN" b="1">
                <a:solidFill>
                  <a:srgbClr val="000066"/>
                </a:solidFill>
              </a:rPr>
              <a:t>&gt; CURSOR</a:t>
            </a:r>
          </a:p>
          <a:p>
            <a:pPr algn="just"/>
            <a:endParaRPr lang="zh-CN" altLang="en-US" b="1">
              <a:solidFill>
                <a:srgbClr val="000066"/>
              </a:solidFill>
            </a:endParaRPr>
          </a:p>
        </p:txBody>
      </p:sp>
      <p:sp>
        <p:nvSpPr>
          <p:cNvPr id="6" name="矩形 5"/>
          <p:cNvSpPr>
            <a:spLocks noChangeArrowheads="1"/>
          </p:cNvSpPr>
          <p:nvPr/>
        </p:nvSpPr>
        <p:spPr bwMode="auto">
          <a:xfrm>
            <a:off x="1822450" y="4152900"/>
            <a:ext cx="5816600" cy="1939925"/>
          </a:xfrm>
          <a:prstGeom prst="rect">
            <a:avLst/>
          </a:prstGeom>
          <a:noFill/>
          <a:ln w="9525">
            <a:noFill/>
            <a:miter lim="800000"/>
            <a:headEnd/>
            <a:tailEnd/>
          </a:ln>
        </p:spPr>
        <p:txBody>
          <a:bodyPr>
            <a:spAutoFit/>
          </a:bodyPr>
          <a:lstStyle/>
          <a:p>
            <a:r>
              <a:rPr lang="en-US" altLang="zh-CN" sz="2400" b="1">
                <a:solidFill>
                  <a:srgbClr val="0000FF"/>
                </a:solidFill>
              </a:rPr>
              <a:t>declare</a:t>
            </a:r>
            <a:r>
              <a:rPr lang="en-US" altLang="zh-CN" sz="2400"/>
              <a:t>  num_cursor  </a:t>
            </a:r>
            <a:r>
              <a:rPr lang="en-US" altLang="zh-CN" sz="2400" b="1">
                <a:solidFill>
                  <a:srgbClr val="0000FF"/>
                </a:solidFill>
              </a:rPr>
              <a:t>cursor</a:t>
            </a:r>
          </a:p>
          <a:p>
            <a:r>
              <a:rPr lang="en-US" altLang="zh-CN" sz="2400" b="1">
                <a:solidFill>
                  <a:srgbClr val="0000FF"/>
                </a:solidFill>
              </a:rPr>
              <a:t>for</a:t>
            </a:r>
            <a:r>
              <a:rPr lang="en-US" altLang="zh-CN" sz="2400"/>
              <a:t> </a:t>
            </a:r>
          </a:p>
          <a:p>
            <a:r>
              <a:rPr lang="en-US" altLang="zh-CN" sz="2400"/>
              <a:t>   select sno</a:t>
            </a:r>
          </a:p>
          <a:p>
            <a:r>
              <a:rPr lang="en-US" altLang="zh-CN" sz="2400"/>
              <a:t>   from students.student </a:t>
            </a:r>
          </a:p>
          <a:p>
            <a:r>
              <a:rPr lang="en-US" altLang="zh-CN" sz="2400" b="1">
                <a:solidFill>
                  <a:srgbClr val="0000FF"/>
                </a:solidFill>
              </a:rPr>
              <a:t>for </a:t>
            </a:r>
            <a:r>
              <a:rPr lang="en-US" altLang="zh-CN" sz="2000" b="1">
                <a:solidFill>
                  <a:srgbClr val="0000FF"/>
                </a:solidFill>
              </a:rPr>
              <a:t>READ ONLY </a:t>
            </a:r>
            <a:endParaRPr lang="en-US" altLang="zh-CN" sz="2400" b="1">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dirty="0" smtClean="0">
                <a:latin typeface="+mj-ea"/>
              </a:rPr>
              <a:t>3. </a:t>
            </a:r>
            <a:r>
              <a:rPr lang="zh-CN" altLang="en-US" dirty="0" smtClean="0">
                <a:latin typeface="+mj-ea"/>
              </a:rPr>
              <a:t>打开游标</a:t>
            </a:r>
            <a:endParaRPr lang="zh-CN" altLang="en-US" dirty="0">
              <a:latin typeface="+mj-ea"/>
            </a:endParaRPr>
          </a:p>
        </p:txBody>
      </p:sp>
      <p:sp>
        <p:nvSpPr>
          <p:cNvPr id="57346" name="内容占位符 2"/>
          <p:cNvSpPr>
            <a:spLocks noGrp="1"/>
          </p:cNvSpPr>
          <p:nvPr>
            <p:ph idx="1"/>
          </p:nvPr>
        </p:nvSpPr>
        <p:spPr/>
        <p:txBody>
          <a:bodyPr/>
          <a:lstStyle/>
          <a:p>
            <a:pPr eaLnBrk="1" hangingPunct="1"/>
            <a:r>
              <a:rPr lang="zh-CN" altLang="en-US" smtClean="0"/>
              <a:t>游标声明后，如果要从游标中读取数据，必须打开游标。</a:t>
            </a:r>
          </a:p>
        </p:txBody>
      </p:sp>
      <p:sp>
        <p:nvSpPr>
          <p:cNvPr id="57347" name="矩形 3"/>
          <p:cNvSpPr>
            <a:spLocks noChangeArrowheads="1"/>
          </p:cNvSpPr>
          <p:nvPr/>
        </p:nvSpPr>
        <p:spPr bwMode="auto">
          <a:xfrm>
            <a:off x="1398588" y="3160713"/>
            <a:ext cx="5954712" cy="460375"/>
          </a:xfrm>
          <a:prstGeom prst="rect">
            <a:avLst/>
          </a:prstGeom>
          <a:noFill/>
          <a:ln w="9525">
            <a:noFill/>
            <a:miter lim="800000"/>
            <a:headEnd/>
            <a:tailEnd/>
          </a:ln>
        </p:spPr>
        <p:txBody>
          <a:bodyPr wrap="none">
            <a:spAutoFit/>
          </a:bodyPr>
          <a:lstStyle/>
          <a:p>
            <a:r>
              <a:rPr lang="en-US" altLang="zh-CN" sz="2400" b="1">
                <a:solidFill>
                  <a:srgbClr val="000066"/>
                </a:solidFill>
              </a:rPr>
              <a:t>OPEN [GLOBAL] &lt;</a:t>
            </a:r>
            <a:r>
              <a:rPr lang="zh-CN" altLang="en-US" sz="2400" b="1">
                <a:solidFill>
                  <a:srgbClr val="000066"/>
                </a:solidFill>
              </a:rPr>
              <a:t>游标名</a:t>
            </a:r>
            <a:r>
              <a:rPr lang="en-US" altLang="zh-CN" sz="2400" b="1">
                <a:solidFill>
                  <a:srgbClr val="000066"/>
                </a:solidFill>
              </a:rPr>
              <a:t>&gt;|&lt;</a:t>
            </a:r>
            <a:r>
              <a:rPr lang="zh-CN" altLang="en-US" sz="2400" b="1">
                <a:solidFill>
                  <a:srgbClr val="000066"/>
                </a:solidFill>
              </a:rPr>
              <a:t>游标变量名</a:t>
            </a:r>
            <a:r>
              <a:rPr lang="en-US" altLang="zh-CN" sz="2400" b="1">
                <a:solidFill>
                  <a:srgbClr val="000066"/>
                </a:solidFill>
              </a:rPr>
              <a:t>&gt;</a:t>
            </a:r>
            <a:endParaRPr lang="zh-CN" altLang="en-US" sz="2400"/>
          </a:p>
        </p:txBody>
      </p:sp>
      <p:sp>
        <p:nvSpPr>
          <p:cNvPr id="57348" name="矩形 4"/>
          <p:cNvSpPr>
            <a:spLocks noChangeArrowheads="1"/>
          </p:cNvSpPr>
          <p:nvPr/>
        </p:nvSpPr>
        <p:spPr bwMode="auto">
          <a:xfrm>
            <a:off x="1706563" y="4257675"/>
            <a:ext cx="2722562" cy="522288"/>
          </a:xfrm>
          <a:prstGeom prst="rect">
            <a:avLst/>
          </a:prstGeom>
          <a:noFill/>
          <a:ln w="9525">
            <a:noFill/>
            <a:miter lim="800000"/>
            <a:headEnd/>
            <a:tailEnd/>
          </a:ln>
        </p:spPr>
        <p:txBody>
          <a:bodyPr wrap="none">
            <a:spAutoFit/>
          </a:bodyPr>
          <a:lstStyle/>
          <a:p>
            <a:r>
              <a:rPr lang="en-US" altLang="zh-CN" sz="2400" b="1">
                <a:solidFill>
                  <a:srgbClr val="0000FF"/>
                </a:solidFill>
              </a:rPr>
              <a:t>open</a:t>
            </a:r>
            <a:r>
              <a:rPr lang="en-US" altLang="zh-CN" sz="2800"/>
              <a:t> num_cursor;</a:t>
            </a:r>
            <a:endParaRPr lang="zh-CN" altLang="en-US" sz="280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dirty="0" smtClean="0">
                <a:latin typeface="+mj-ea"/>
              </a:rPr>
              <a:t>4. </a:t>
            </a:r>
            <a:r>
              <a:rPr lang="zh-CN" altLang="en-US" dirty="0" smtClean="0">
                <a:latin typeface="+mj-ea"/>
              </a:rPr>
              <a:t>读取游标中的数据 </a:t>
            </a:r>
            <a:endParaRPr lang="zh-CN" altLang="en-US" dirty="0">
              <a:latin typeface="+mj-ea"/>
            </a:endParaRPr>
          </a:p>
        </p:txBody>
      </p:sp>
      <p:sp>
        <p:nvSpPr>
          <p:cNvPr id="58370" name="内容占位符 2"/>
          <p:cNvSpPr>
            <a:spLocks noGrp="1"/>
          </p:cNvSpPr>
          <p:nvPr>
            <p:ph idx="1"/>
          </p:nvPr>
        </p:nvSpPr>
        <p:spPr>
          <a:xfrm>
            <a:off x="457200" y="1600200"/>
            <a:ext cx="8229600" cy="4983163"/>
          </a:xfrm>
        </p:spPr>
        <p:txBody>
          <a:bodyPr/>
          <a:lstStyle/>
          <a:p>
            <a:pPr eaLnBrk="1" hangingPunct="1"/>
            <a:r>
              <a:rPr lang="zh-CN" altLang="en-US" sz="2800" smtClean="0"/>
              <a:t>当游标被打开后，就可以从游标中逐行地读取数据。</a:t>
            </a:r>
            <a:endParaRPr lang="en-US" altLang="zh-CN" sz="2800" smtClean="0"/>
          </a:p>
          <a:p>
            <a:pPr eaLnBrk="1" hangingPunct="1"/>
            <a:endParaRPr lang="en-US" altLang="zh-CN" sz="2800" smtClean="0"/>
          </a:p>
          <a:p>
            <a:pPr eaLnBrk="1" hangingPunct="1"/>
            <a:endParaRPr lang="en-US" altLang="zh-CN" sz="2800" smtClean="0"/>
          </a:p>
          <a:p>
            <a:pPr eaLnBrk="1" hangingPunct="1"/>
            <a:endParaRPr lang="en-US" altLang="zh-CN" sz="2800" smtClean="0"/>
          </a:p>
          <a:p>
            <a:pPr eaLnBrk="1" hangingPunct="1"/>
            <a:endParaRPr lang="en-US" altLang="zh-CN" sz="2800" smtClean="0"/>
          </a:p>
          <a:p>
            <a:pPr lvl="1" eaLnBrk="1" hangingPunct="1"/>
            <a:r>
              <a:rPr lang="zh-CN" altLang="en-US" sz="2400" smtClean="0">
                <a:ea typeface="宋体" charset="-122"/>
              </a:rPr>
              <a:t>默认情况下</a:t>
            </a:r>
            <a:r>
              <a:rPr lang="en-US" altLang="zh-CN" sz="2400" smtClean="0">
                <a:ea typeface="宋体" charset="-122"/>
              </a:rPr>
              <a:t>,</a:t>
            </a:r>
            <a:r>
              <a:rPr lang="zh-CN" altLang="en-US" sz="2400" smtClean="0">
                <a:ea typeface="宋体" charset="-122"/>
              </a:rPr>
              <a:t>指针指向第一条记录之前</a:t>
            </a:r>
          </a:p>
        </p:txBody>
      </p:sp>
      <p:sp>
        <p:nvSpPr>
          <p:cNvPr id="58371" name="矩形 3"/>
          <p:cNvSpPr>
            <a:spLocks noChangeArrowheads="1"/>
          </p:cNvSpPr>
          <p:nvPr/>
        </p:nvSpPr>
        <p:spPr bwMode="auto">
          <a:xfrm>
            <a:off x="1343025" y="2544763"/>
            <a:ext cx="7561263" cy="1938337"/>
          </a:xfrm>
          <a:prstGeom prst="rect">
            <a:avLst/>
          </a:prstGeom>
          <a:noFill/>
          <a:ln w="9525">
            <a:noFill/>
            <a:miter lim="800000"/>
            <a:headEnd/>
            <a:tailEnd/>
          </a:ln>
        </p:spPr>
        <p:txBody>
          <a:bodyPr>
            <a:spAutoFit/>
          </a:bodyPr>
          <a:lstStyle/>
          <a:p>
            <a:r>
              <a:rPr lang="zh-CN" altLang="en-US" sz="2000" b="1">
                <a:solidFill>
                  <a:srgbClr val="000066"/>
                </a:solidFill>
              </a:rPr>
              <a:t> </a:t>
            </a:r>
            <a:r>
              <a:rPr lang="en-US" altLang="zh-CN" sz="2000" b="1">
                <a:solidFill>
                  <a:srgbClr val="000066"/>
                </a:solidFill>
              </a:rPr>
              <a:t>FETCH</a:t>
            </a:r>
          </a:p>
          <a:p>
            <a:pPr algn="just"/>
            <a:r>
              <a:rPr lang="en-US" altLang="zh-CN" sz="2000" b="1">
                <a:solidFill>
                  <a:srgbClr val="000066"/>
                </a:solidFill>
              </a:rPr>
              <a:t>          [[NEXT|PRIOR|FIRST|LAST|ABSOLUTE {n|@nvar}</a:t>
            </a:r>
          </a:p>
          <a:p>
            <a:pPr algn="just"/>
            <a:r>
              <a:rPr lang="en-US" altLang="zh-CN" sz="2000" b="1">
                <a:solidFill>
                  <a:srgbClr val="000066"/>
                </a:solidFill>
              </a:rPr>
              <a:t>          |RELATIVE {n|@nvar}]</a:t>
            </a:r>
          </a:p>
          <a:p>
            <a:pPr algn="just"/>
            <a:r>
              <a:rPr lang="en-US" altLang="zh-CN" sz="2000" b="1">
                <a:solidFill>
                  <a:srgbClr val="000066"/>
                </a:solidFill>
              </a:rPr>
              <a:t>          FROM ]</a:t>
            </a:r>
          </a:p>
          <a:p>
            <a:pPr algn="just"/>
            <a:r>
              <a:rPr lang="en-US" altLang="zh-CN" sz="2000" b="1">
                <a:solidFill>
                  <a:srgbClr val="000066"/>
                </a:solidFill>
              </a:rPr>
              <a:t>          {{[GLOBAL] &lt;</a:t>
            </a:r>
            <a:r>
              <a:rPr lang="zh-CN" altLang="en-US" sz="2000" b="1">
                <a:solidFill>
                  <a:srgbClr val="000066"/>
                </a:solidFill>
              </a:rPr>
              <a:t>游标名</a:t>
            </a:r>
            <a:r>
              <a:rPr lang="en-US" altLang="zh-CN" sz="2000" b="1">
                <a:solidFill>
                  <a:srgbClr val="000066"/>
                </a:solidFill>
              </a:rPr>
              <a:t>&gt;}|&lt;@</a:t>
            </a:r>
            <a:r>
              <a:rPr lang="zh-CN" altLang="en-US" sz="2000" b="1">
                <a:solidFill>
                  <a:srgbClr val="000066"/>
                </a:solidFill>
              </a:rPr>
              <a:t>游标变量</a:t>
            </a:r>
            <a:r>
              <a:rPr lang="en-US" altLang="zh-CN" sz="2000" b="1">
                <a:solidFill>
                  <a:srgbClr val="000066"/>
                </a:solidFill>
              </a:rPr>
              <a:t>&gt;}</a:t>
            </a:r>
          </a:p>
          <a:p>
            <a:r>
              <a:rPr lang="en-US" altLang="zh-CN" sz="2000" b="1">
                <a:solidFill>
                  <a:srgbClr val="000066"/>
                </a:solidFill>
              </a:rPr>
              <a:t>          [INTO @&lt;</a:t>
            </a:r>
            <a:r>
              <a:rPr lang="zh-CN" altLang="en-US" sz="2000" b="1">
                <a:solidFill>
                  <a:srgbClr val="000066"/>
                </a:solidFill>
                <a:latin typeface="宋体" charset="-122"/>
              </a:rPr>
              <a:t>变量名</a:t>
            </a:r>
            <a:r>
              <a:rPr lang="en-US" altLang="zh-CN" sz="2000" b="1">
                <a:solidFill>
                  <a:srgbClr val="000066"/>
                </a:solidFill>
              </a:rPr>
              <a:t>&gt;[,...n]] </a:t>
            </a:r>
            <a:endParaRPr lang="zh-CN" altLang="en-US" sz="200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endParaRPr lang="zh-CN" altLang="en-US">
              <a:latin typeface="+mj-ea"/>
            </a:endParaRPr>
          </a:p>
        </p:txBody>
      </p:sp>
      <p:sp>
        <p:nvSpPr>
          <p:cNvPr id="3" name="内容占位符 2"/>
          <p:cNvSpPr>
            <a:spLocks noGrp="1"/>
          </p:cNvSpPr>
          <p:nvPr>
            <p:ph idx="1"/>
          </p:nvPr>
        </p:nvSpPr>
        <p:spPr>
          <a:xfrm>
            <a:off x="457200" y="4487863"/>
            <a:ext cx="8229600" cy="1997075"/>
          </a:xfrm>
        </p:spPr>
        <p:txBody>
          <a:bodyPr rtlCol="0">
            <a:normAutofit fontScale="40000" lnSpcReduction="20000"/>
          </a:bodyPr>
          <a:lstStyle/>
          <a:p>
            <a:pPr eaLnBrk="1" fontAlgn="auto" hangingPunct="1">
              <a:spcAft>
                <a:spcPts val="0"/>
              </a:spcAft>
              <a:defRPr/>
            </a:pPr>
            <a:endParaRPr lang="zh-CN" altLang="en-US" dirty="0" smtClean="0"/>
          </a:p>
          <a:p>
            <a:pPr eaLnBrk="1" fontAlgn="auto" hangingPunct="1">
              <a:spcAft>
                <a:spcPts val="0"/>
              </a:spcAft>
              <a:defRPr/>
            </a:pPr>
            <a:r>
              <a:rPr lang="zh-CN" altLang="en-US" sz="5300" dirty="0" smtClean="0"/>
              <a:t>执行</a:t>
            </a:r>
            <a:r>
              <a:rPr lang="en-US" altLang="zh-CN" sz="5300" dirty="0" smtClean="0"/>
              <a:t>FETCH</a:t>
            </a:r>
            <a:r>
              <a:rPr lang="zh-CN" altLang="en-US" sz="5300" dirty="0" smtClean="0"/>
              <a:t>语句后，可通过</a:t>
            </a:r>
            <a:r>
              <a:rPr lang="en-US" altLang="zh-CN" sz="5300" dirty="0" smtClean="0"/>
              <a:t>@@</a:t>
            </a:r>
            <a:r>
              <a:rPr lang="en-US" altLang="zh-CN" sz="5300" dirty="0" err="1" smtClean="0"/>
              <a:t>FETCH_STATUS</a:t>
            </a:r>
            <a:r>
              <a:rPr lang="zh-CN" altLang="en-US" sz="5300" dirty="0" smtClean="0"/>
              <a:t>全局变量返回游标当前的状态。</a:t>
            </a:r>
            <a:r>
              <a:rPr lang="en-US" altLang="zh-CN" sz="5300" dirty="0" smtClean="0"/>
              <a:t>@@</a:t>
            </a:r>
            <a:r>
              <a:rPr lang="en-US" altLang="zh-CN" sz="5300" dirty="0" err="1" smtClean="0"/>
              <a:t>FETCH_STATUS</a:t>
            </a:r>
            <a:r>
              <a:rPr lang="en-US" altLang="zh-CN" sz="5300" dirty="0" smtClean="0"/>
              <a:t> </a:t>
            </a:r>
            <a:r>
              <a:rPr lang="zh-CN" altLang="en-US" sz="5300" dirty="0" smtClean="0"/>
              <a:t>变量有三个不同的返回值</a:t>
            </a:r>
            <a:r>
              <a:rPr lang="en-US" altLang="zh-CN" sz="5300" dirty="0" smtClean="0"/>
              <a:t>:</a:t>
            </a:r>
            <a:endParaRPr lang="zh-CN" altLang="en-US" sz="4900" dirty="0" smtClean="0"/>
          </a:p>
          <a:p>
            <a:pPr lvl="1" eaLnBrk="1" fontAlgn="auto" hangingPunct="1">
              <a:spcAft>
                <a:spcPts val="0"/>
              </a:spcAft>
              <a:defRPr/>
            </a:pPr>
            <a:r>
              <a:rPr lang="en-US" altLang="zh-CN" sz="4900" dirty="0" smtClean="0">
                <a:ea typeface="+mn-ea"/>
              </a:rPr>
              <a:t>0</a:t>
            </a:r>
            <a:r>
              <a:rPr lang="zh-CN" altLang="en-US" sz="4900" dirty="0" smtClean="0">
                <a:ea typeface="+mn-ea"/>
              </a:rPr>
              <a:t>：</a:t>
            </a:r>
            <a:r>
              <a:rPr lang="en-US" altLang="zh-CN" sz="4900" dirty="0" smtClean="0">
                <a:ea typeface="+mn-ea"/>
              </a:rPr>
              <a:t>FETCH </a:t>
            </a:r>
            <a:r>
              <a:rPr lang="zh-CN" altLang="en-US" sz="4900" dirty="0" smtClean="0">
                <a:ea typeface="+mn-ea"/>
              </a:rPr>
              <a:t>语句执行成功。</a:t>
            </a:r>
          </a:p>
          <a:p>
            <a:pPr lvl="1" eaLnBrk="1" fontAlgn="auto" hangingPunct="1">
              <a:spcAft>
                <a:spcPts val="0"/>
              </a:spcAft>
              <a:defRPr/>
            </a:pPr>
            <a:r>
              <a:rPr lang="en-US" altLang="zh-CN" sz="4900" dirty="0" smtClean="0">
                <a:ea typeface="+mn-ea"/>
              </a:rPr>
              <a:t>-1</a:t>
            </a:r>
            <a:r>
              <a:rPr lang="zh-CN" altLang="en-US" sz="4900" dirty="0" smtClean="0">
                <a:ea typeface="+mn-ea"/>
              </a:rPr>
              <a:t>：</a:t>
            </a:r>
            <a:r>
              <a:rPr lang="en-US" altLang="zh-CN" sz="4900" dirty="0" smtClean="0">
                <a:ea typeface="+mn-ea"/>
              </a:rPr>
              <a:t>FETCH </a:t>
            </a:r>
            <a:r>
              <a:rPr lang="zh-CN" altLang="en-US" sz="4900" dirty="0" smtClean="0">
                <a:ea typeface="+mn-ea"/>
              </a:rPr>
              <a:t>语句执行失败或者行数据超出游标数据结果集的范围。</a:t>
            </a:r>
          </a:p>
          <a:p>
            <a:pPr lvl="1" eaLnBrk="1" fontAlgn="auto" hangingPunct="1">
              <a:spcAft>
                <a:spcPts val="0"/>
              </a:spcAft>
              <a:defRPr/>
            </a:pPr>
            <a:r>
              <a:rPr lang="en-US" altLang="zh-CN" sz="4900" dirty="0" smtClean="0">
                <a:ea typeface="+mn-ea"/>
              </a:rPr>
              <a:t>-2</a:t>
            </a:r>
            <a:r>
              <a:rPr lang="zh-CN" altLang="en-US" sz="4900" dirty="0" smtClean="0">
                <a:ea typeface="+mn-ea"/>
              </a:rPr>
              <a:t>：表示提取的数据不存在。</a:t>
            </a:r>
          </a:p>
          <a:p>
            <a:pPr lvl="1" eaLnBrk="1" fontAlgn="auto" hangingPunct="1">
              <a:spcAft>
                <a:spcPts val="0"/>
              </a:spcAft>
              <a:defRPr/>
            </a:pPr>
            <a:endParaRPr lang="zh-CN" altLang="en-US" sz="1600" dirty="0">
              <a:ea typeface="+mn-ea"/>
            </a:endParaRPr>
          </a:p>
        </p:txBody>
      </p:sp>
      <p:pic>
        <p:nvPicPr>
          <p:cNvPr id="59395" name="Picture 2"/>
          <p:cNvPicPr>
            <a:picLocks noChangeAspect="1" noChangeArrowheads="1"/>
          </p:cNvPicPr>
          <p:nvPr/>
        </p:nvPicPr>
        <p:blipFill>
          <a:blip r:embed="rId2"/>
          <a:srcRect/>
          <a:stretch>
            <a:fillRect/>
          </a:stretch>
        </p:blipFill>
        <p:spPr bwMode="auto">
          <a:xfrm>
            <a:off x="514350" y="304800"/>
            <a:ext cx="7434263" cy="4105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矩形 3"/>
          <p:cNvSpPr>
            <a:spLocks noChangeArrowheads="1"/>
          </p:cNvSpPr>
          <p:nvPr/>
        </p:nvSpPr>
        <p:spPr bwMode="auto">
          <a:xfrm>
            <a:off x="871538" y="446088"/>
            <a:ext cx="6583362" cy="6554787"/>
          </a:xfrm>
          <a:prstGeom prst="rect">
            <a:avLst/>
          </a:prstGeom>
          <a:noFill/>
          <a:ln w="9525">
            <a:noFill/>
            <a:miter lim="800000"/>
            <a:headEnd/>
            <a:tailEnd/>
          </a:ln>
        </p:spPr>
        <p:txBody>
          <a:bodyPr>
            <a:spAutoFit/>
          </a:bodyPr>
          <a:lstStyle/>
          <a:p>
            <a:r>
              <a:rPr lang="en-US" altLang="zh-CN" b="1" dirty="0">
                <a:solidFill>
                  <a:srgbClr val="0000FF"/>
                </a:solidFill>
              </a:rPr>
              <a:t>declare</a:t>
            </a:r>
            <a:r>
              <a:rPr lang="en-US" altLang="zh-CN" dirty="0"/>
              <a:t> </a:t>
            </a:r>
            <a:r>
              <a:rPr lang="en-US" altLang="zh-CN" dirty="0" err="1"/>
              <a:t>num_cursor</a:t>
            </a:r>
            <a:r>
              <a:rPr lang="en-US" altLang="zh-CN" dirty="0"/>
              <a:t> </a:t>
            </a:r>
            <a:r>
              <a:rPr lang="en-US" altLang="zh-CN" b="1" dirty="0">
                <a:solidFill>
                  <a:srgbClr val="0000FF"/>
                </a:solidFill>
              </a:rPr>
              <a:t>cursor    --</a:t>
            </a:r>
            <a:r>
              <a:rPr lang="zh-CN" altLang="en-US" b="1" dirty="0">
                <a:solidFill>
                  <a:srgbClr val="0000FF"/>
                </a:solidFill>
              </a:rPr>
              <a:t>声明</a:t>
            </a:r>
            <a:endParaRPr lang="en-US" altLang="zh-CN" b="1" dirty="0">
              <a:solidFill>
                <a:srgbClr val="0000FF"/>
              </a:solidFill>
            </a:endParaRPr>
          </a:p>
          <a:p>
            <a:r>
              <a:rPr lang="en-US" altLang="zh-CN" b="1" dirty="0">
                <a:solidFill>
                  <a:srgbClr val="0000FF"/>
                </a:solidFill>
              </a:rPr>
              <a:t>for     select </a:t>
            </a:r>
            <a:r>
              <a:rPr lang="en-US" altLang="zh-CN" dirty="0" err="1"/>
              <a:t>sno</a:t>
            </a:r>
            <a:r>
              <a:rPr lang="en-US" altLang="zh-CN" dirty="0"/>
              <a:t>   </a:t>
            </a:r>
            <a:r>
              <a:rPr lang="en-US" altLang="zh-CN" b="1" dirty="0">
                <a:solidFill>
                  <a:srgbClr val="0000FF"/>
                </a:solidFill>
              </a:rPr>
              <a:t>from</a:t>
            </a:r>
            <a:r>
              <a:rPr lang="en-US" altLang="zh-CN" dirty="0"/>
              <a:t> </a:t>
            </a:r>
            <a:r>
              <a:rPr lang="en-US" altLang="zh-CN" dirty="0" err="1"/>
              <a:t>students.student</a:t>
            </a:r>
            <a:r>
              <a:rPr lang="en-US" altLang="zh-CN" dirty="0"/>
              <a:t> </a:t>
            </a:r>
          </a:p>
          <a:p>
            <a:r>
              <a:rPr lang="en-US" altLang="zh-CN" b="1" dirty="0">
                <a:solidFill>
                  <a:srgbClr val="0000FF"/>
                </a:solidFill>
              </a:rPr>
              <a:t>for READ ONLY </a:t>
            </a:r>
          </a:p>
          <a:p>
            <a:r>
              <a:rPr lang="en-US" altLang="zh-CN" b="1" dirty="0">
                <a:solidFill>
                  <a:srgbClr val="0000FF"/>
                </a:solidFill>
              </a:rPr>
              <a:t>Open</a:t>
            </a:r>
            <a:r>
              <a:rPr lang="en-US" altLang="zh-CN" dirty="0"/>
              <a:t> </a:t>
            </a:r>
            <a:r>
              <a:rPr lang="en-US" altLang="zh-CN" dirty="0" err="1"/>
              <a:t>num_cursor</a:t>
            </a:r>
            <a:r>
              <a:rPr lang="en-US" altLang="zh-CN" dirty="0"/>
              <a:t>;   --</a:t>
            </a:r>
            <a:r>
              <a:rPr lang="zh-CN" altLang="en-US" dirty="0"/>
              <a:t>打开</a:t>
            </a:r>
            <a:endParaRPr lang="en-US" altLang="zh-CN" dirty="0"/>
          </a:p>
          <a:p>
            <a:r>
              <a:rPr lang="en-US" altLang="zh-CN" dirty="0"/>
              <a:t>declare @</a:t>
            </a:r>
            <a:r>
              <a:rPr lang="en-US" altLang="zh-CN" dirty="0" err="1"/>
              <a:t>sno</a:t>
            </a:r>
            <a:r>
              <a:rPr lang="en-US" altLang="zh-CN" dirty="0"/>
              <a:t>  </a:t>
            </a:r>
            <a:r>
              <a:rPr lang="en-US" altLang="zh-CN" dirty="0" err="1"/>
              <a:t>varchar</a:t>
            </a:r>
            <a:r>
              <a:rPr lang="en-US" altLang="zh-CN" dirty="0"/>
              <a:t>(10),@</a:t>
            </a:r>
            <a:r>
              <a:rPr lang="en-US" altLang="zh-CN" dirty="0" err="1"/>
              <a:t>num</a:t>
            </a:r>
            <a:r>
              <a:rPr lang="en-US" altLang="zh-CN" dirty="0"/>
              <a:t> </a:t>
            </a:r>
            <a:r>
              <a:rPr lang="en-US" altLang="zh-CN" dirty="0" err="1"/>
              <a:t>int</a:t>
            </a:r>
            <a:r>
              <a:rPr lang="en-US" altLang="zh-CN" dirty="0"/>
              <a:t>  --</a:t>
            </a:r>
            <a:r>
              <a:rPr lang="zh-CN" altLang="en-US" dirty="0"/>
              <a:t>声明变量</a:t>
            </a:r>
            <a:endParaRPr lang="en-US" altLang="zh-CN" dirty="0"/>
          </a:p>
          <a:p>
            <a:r>
              <a:rPr lang="en-US" altLang="zh-CN" dirty="0"/>
              <a:t>set @</a:t>
            </a:r>
            <a:r>
              <a:rPr lang="en-US" altLang="zh-CN" dirty="0" err="1"/>
              <a:t>num</a:t>
            </a:r>
            <a:r>
              <a:rPr lang="en-US" altLang="zh-CN" dirty="0"/>
              <a:t> = 0</a:t>
            </a:r>
          </a:p>
          <a:p>
            <a:endParaRPr lang="zh-CN" altLang="en-US" dirty="0"/>
          </a:p>
          <a:p>
            <a:r>
              <a:rPr lang="en-US" altLang="zh-CN" dirty="0"/>
              <a:t>fetch next from </a:t>
            </a:r>
            <a:r>
              <a:rPr lang="en-US" altLang="zh-CN" dirty="0" err="1"/>
              <a:t>num_cursor</a:t>
            </a:r>
            <a:r>
              <a:rPr lang="en-US" altLang="zh-CN" dirty="0"/>
              <a:t>  --</a:t>
            </a:r>
            <a:r>
              <a:rPr lang="zh-CN" altLang="en-US" dirty="0"/>
              <a:t>取信息</a:t>
            </a:r>
            <a:endParaRPr lang="en-US" altLang="zh-CN" dirty="0"/>
          </a:p>
          <a:p>
            <a:r>
              <a:rPr lang="en-US" altLang="zh-CN" dirty="0"/>
              <a:t>into @</a:t>
            </a:r>
            <a:r>
              <a:rPr lang="en-US" altLang="zh-CN" dirty="0" err="1"/>
              <a:t>sno</a:t>
            </a:r>
            <a:endParaRPr lang="zh-CN" altLang="en-US" dirty="0"/>
          </a:p>
          <a:p>
            <a:r>
              <a:rPr lang="en-US" altLang="zh-CN" dirty="0"/>
              <a:t>while @@</a:t>
            </a:r>
            <a:r>
              <a:rPr lang="en-US" altLang="zh-CN" dirty="0" err="1"/>
              <a:t>fetch_status</a:t>
            </a:r>
            <a:r>
              <a:rPr lang="en-US" altLang="zh-CN" dirty="0"/>
              <a:t> = 0  --</a:t>
            </a:r>
            <a:r>
              <a:rPr lang="zh-CN" altLang="en-US" dirty="0"/>
              <a:t>检测状态</a:t>
            </a:r>
            <a:endParaRPr lang="en-US" altLang="zh-CN" dirty="0"/>
          </a:p>
          <a:p>
            <a:r>
              <a:rPr lang="en-US" altLang="zh-CN" dirty="0"/>
              <a:t>begin</a:t>
            </a:r>
          </a:p>
          <a:p>
            <a:r>
              <a:rPr lang="en-US" altLang="zh-CN" dirty="0"/>
              <a:t>    if not exists(select *  </a:t>
            </a:r>
          </a:p>
          <a:p>
            <a:r>
              <a:rPr lang="en-US" altLang="zh-CN" dirty="0"/>
              <a:t>       from students.sc</a:t>
            </a:r>
          </a:p>
          <a:p>
            <a:r>
              <a:rPr lang="en-US" altLang="zh-CN" dirty="0"/>
              <a:t>       where </a:t>
            </a:r>
            <a:r>
              <a:rPr lang="en-US" altLang="zh-CN" dirty="0" err="1"/>
              <a:t>sno</a:t>
            </a:r>
            <a:r>
              <a:rPr lang="en-US" altLang="zh-CN" dirty="0"/>
              <a:t> = @</a:t>
            </a:r>
            <a:r>
              <a:rPr lang="en-US" altLang="zh-CN" dirty="0" err="1"/>
              <a:t>sno</a:t>
            </a:r>
            <a:r>
              <a:rPr lang="en-US" altLang="zh-CN" dirty="0"/>
              <a:t>)</a:t>
            </a:r>
          </a:p>
          <a:p>
            <a:r>
              <a:rPr lang="en-US" altLang="zh-CN" dirty="0"/>
              <a:t>     set @</a:t>
            </a:r>
            <a:r>
              <a:rPr lang="en-US" altLang="zh-CN" dirty="0" err="1"/>
              <a:t>num</a:t>
            </a:r>
            <a:r>
              <a:rPr lang="en-US" altLang="zh-CN" dirty="0"/>
              <a:t> = @</a:t>
            </a:r>
            <a:r>
              <a:rPr lang="en-US" altLang="zh-CN" dirty="0" err="1"/>
              <a:t>num</a:t>
            </a:r>
            <a:r>
              <a:rPr lang="en-US" altLang="zh-CN" dirty="0"/>
              <a:t> + 1</a:t>
            </a:r>
            <a:endParaRPr lang="zh-CN" altLang="en-US" dirty="0"/>
          </a:p>
          <a:p>
            <a:r>
              <a:rPr lang="en-US" altLang="zh-CN" dirty="0"/>
              <a:t>    fetch next from </a:t>
            </a:r>
            <a:r>
              <a:rPr lang="en-US" altLang="zh-CN" dirty="0" err="1"/>
              <a:t>num_cursor</a:t>
            </a:r>
            <a:endParaRPr lang="en-US" altLang="zh-CN" dirty="0"/>
          </a:p>
          <a:p>
            <a:r>
              <a:rPr lang="en-US" altLang="zh-CN" dirty="0"/>
              <a:t>    into @</a:t>
            </a:r>
            <a:r>
              <a:rPr lang="en-US" altLang="zh-CN" dirty="0" err="1"/>
              <a:t>sno</a:t>
            </a:r>
            <a:endParaRPr lang="en-US" altLang="zh-CN" dirty="0"/>
          </a:p>
          <a:p>
            <a:r>
              <a:rPr lang="en-US" altLang="zh-CN" dirty="0"/>
              <a:t>end</a:t>
            </a:r>
          </a:p>
          <a:p>
            <a:r>
              <a:rPr lang="en-US" altLang="zh-CN" dirty="0"/>
              <a:t>select @</a:t>
            </a:r>
            <a:r>
              <a:rPr lang="en-US" altLang="zh-CN" dirty="0" err="1"/>
              <a:t>num</a:t>
            </a:r>
            <a:r>
              <a:rPr lang="en-US" altLang="zh-CN" dirty="0"/>
              <a:t> </a:t>
            </a:r>
            <a:r>
              <a:rPr lang="zh-CN" altLang="en-US" dirty="0"/>
              <a:t>未选课人数</a:t>
            </a:r>
          </a:p>
          <a:p>
            <a:endParaRPr lang="zh-CN" altLang="en-US" dirty="0"/>
          </a:p>
          <a:p>
            <a:r>
              <a:rPr lang="en-US" altLang="zh-CN" dirty="0"/>
              <a:t>CLOSE </a:t>
            </a:r>
            <a:r>
              <a:rPr lang="en-US" altLang="zh-CN" dirty="0" err="1"/>
              <a:t>num_cursor</a:t>
            </a:r>
            <a:endParaRPr lang="en-US" altLang="zh-CN" dirty="0"/>
          </a:p>
          <a:p>
            <a:r>
              <a:rPr lang="en-US" altLang="zh-CN" dirty="0"/>
              <a:t>DEALLOCATE </a:t>
            </a:r>
            <a:r>
              <a:rPr lang="en-US" altLang="zh-CN" dirty="0" err="1"/>
              <a:t>num_cursor</a:t>
            </a:r>
            <a:endParaRPr lang="en-US" altLang="zh-CN" dirty="0"/>
          </a:p>
          <a:p>
            <a:endParaRPr lang="zh-CN"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dirty="0" smtClean="0">
                <a:latin typeface="+mj-ea"/>
              </a:rPr>
              <a:t>5. </a:t>
            </a:r>
            <a:r>
              <a:rPr lang="zh-CN" altLang="en-US" dirty="0" smtClean="0">
                <a:latin typeface="+mj-ea"/>
              </a:rPr>
              <a:t>关闭游标</a:t>
            </a:r>
            <a:endParaRPr lang="zh-CN" altLang="en-US" dirty="0">
              <a:latin typeface="+mj-ea"/>
            </a:endParaRPr>
          </a:p>
        </p:txBody>
      </p:sp>
      <p:sp>
        <p:nvSpPr>
          <p:cNvPr id="61442" name="内容占位符 2"/>
          <p:cNvSpPr>
            <a:spLocks noGrp="1"/>
          </p:cNvSpPr>
          <p:nvPr>
            <p:ph idx="1"/>
          </p:nvPr>
        </p:nvSpPr>
        <p:spPr/>
        <p:txBody>
          <a:bodyPr/>
          <a:lstStyle/>
          <a:p>
            <a:pPr eaLnBrk="1" hangingPunct="1"/>
            <a:r>
              <a:rPr lang="zh-CN" altLang="en-US" sz="2800" smtClean="0"/>
              <a:t>使用</a:t>
            </a:r>
            <a:r>
              <a:rPr lang="en-US" altLang="zh-CN" sz="2800" smtClean="0"/>
              <a:t>CLOSE</a:t>
            </a:r>
            <a:r>
              <a:rPr lang="zh-CN" altLang="en-US" sz="2800" smtClean="0"/>
              <a:t>命令关闭游标</a:t>
            </a:r>
            <a:endParaRPr lang="en-US" altLang="zh-CN" sz="2800" smtClean="0"/>
          </a:p>
          <a:p>
            <a:pPr lvl="1" eaLnBrk="1" hangingPunct="1"/>
            <a:r>
              <a:rPr lang="zh-CN" altLang="en-US" sz="2400" smtClean="0">
                <a:ea typeface="宋体" charset="-122"/>
              </a:rPr>
              <a:t>处理完游标中数据后，必须关闭游标来释放数据结果集和定位于数据记录上的锁。</a:t>
            </a:r>
            <a:endParaRPr lang="en-US" altLang="zh-CN" sz="2400" smtClean="0">
              <a:ea typeface="宋体" charset="-122"/>
            </a:endParaRPr>
          </a:p>
          <a:p>
            <a:pPr lvl="1" eaLnBrk="1" hangingPunct="1"/>
            <a:r>
              <a:rPr lang="zh-CN" altLang="en-US" sz="2400" smtClean="0">
                <a:ea typeface="宋体" charset="-122"/>
              </a:rPr>
              <a:t>语法格式</a:t>
            </a:r>
            <a:r>
              <a:rPr lang="en-US" altLang="zh-CN" sz="2400" smtClean="0">
                <a:ea typeface="宋体" charset="-122"/>
              </a:rPr>
              <a:t>:</a:t>
            </a:r>
          </a:p>
          <a:p>
            <a:pPr lvl="1" eaLnBrk="1" hangingPunct="1"/>
            <a:endParaRPr lang="en-US" altLang="zh-CN" sz="2400" smtClean="0">
              <a:ea typeface="宋体" charset="-122"/>
            </a:endParaRPr>
          </a:p>
          <a:p>
            <a:pPr lvl="1" eaLnBrk="1" hangingPunct="1"/>
            <a:endParaRPr lang="en-US" altLang="zh-CN" sz="2400" smtClean="0">
              <a:ea typeface="宋体" charset="-122"/>
            </a:endParaRPr>
          </a:p>
          <a:p>
            <a:pPr lvl="1" eaLnBrk="1" hangingPunct="1"/>
            <a:r>
              <a:rPr lang="en-US" altLang="zh-CN" sz="2400" smtClean="0">
                <a:ea typeface="宋体" charset="-122"/>
              </a:rPr>
              <a:t>CLOSE</a:t>
            </a:r>
            <a:r>
              <a:rPr lang="zh-CN" altLang="en-US" sz="2400" smtClean="0">
                <a:ea typeface="宋体" charset="-122"/>
              </a:rPr>
              <a:t>语句可以关闭游标，但不释放游标的数据结构。如果要再次使用游标，可用</a:t>
            </a:r>
            <a:r>
              <a:rPr lang="en-US" altLang="zh-CN" sz="2400" smtClean="0">
                <a:ea typeface="宋体" charset="-122"/>
              </a:rPr>
              <a:t>OPEN</a:t>
            </a:r>
            <a:r>
              <a:rPr lang="zh-CN" altLang="en-US" sz="2400" smtClean="0">
                <a:ea typeface="宋体" charset="-122"/>
              </a:rPr>
              <a:t>命令重新打开。</a:t>
            </a:r>
          </a:p>
          <a:p>
            <a:pPr eaLnBrk="1" hangingPunct="1"/>
            <a:r>
              <a:rPr lang="zh-CN" altLang="en-US" sz="2800" smtClean="0"/>
              <a:t>自动关闭游标</a:t>
            </a:r>
          </a:p>
        </p:txBody>
      </p:sp>
      <p:sp>
        <p:nvSpPr>
          <p:cNvPr id="61443" name="矩形 3"/>
          <p:cNvSpPr>
            <a:spLocks noChangeArrowheads="1"/>
          </p:cNvSpPr>
          <p:nvPr/>
        </p:nvSpPr>
        <p:spPr bwMode="auto">
          <a:xfrm>
            <a:off x="2032000" y="3652838"/>
            <a:ext cx="5200650" cy="400050"/>
          </a:xfrm>
          <a:prstGeom prst="rect">
            <a:avLst/>
          </a:prstGeom>
          <a:noFill/>
          <a:ln w="9525">
            <a:noFill/>
            <a:miter lim="800000"/>
            <a:headEnd/>
            <a:tailEnd/>
          </a:ln>
        </p:spPr>
        <p:txBody>
          <a:bodyPr wrap="none">
            <a:spAutoFit/>
          </a:bodyPr>
          <a:lstStyle/>
          <a:p>
            <a:r>
              <a:rPr lang="en-US" altLang="zh-CN" sz="2000" b="1">
                <a:solidFill>
                  <a:srgbClr val="002060"/>
                </a:solidFill>
              </a:rPr>
              <a:t>CLOSE [GLOBAL] &lt;</a:t>
            </a:r>
            <a:r>
              <a:rPr lang="zh-CN" altLang="en-US" sz="2000" b="1">
                <a:solidFill>
                  <a:srgbClr val="002060"/>
                </a:solidFill>
              </a:rPr>
              <a:t>游标名</a:t>
            </a:r>
            <a:r>
              <a:rPr lang="en-US" altLang="zh-CN" sz="2000" b="1">
                <a:solidFill>
                  <a:srgbClr val="002060"/>
                </a:solidFill>
              </a:rPr>
              <a:t>&gt;|@&lt;</a:t>
            </a:r>
            <a:r>
              <a:rPr lang="zh-CN" altLang="en-US" sz="2000" b="1">
                <a:solidFill>
                  <a:srgbClr val="002060"/>
                </a:solidFill>
              </a:rPr>
              <a:t>游标变量</a:t>
            </a:r>
            <a:r>
              <a:rPr lang="en-US" altLang="zh-CN" sz="2000" b="1">
                <a:solidFill>
                  <a:srgbClr val="002060"/>
                </a:solidFill>
              </a:rPr>
              <a:t>&gt; </a:t>
            </a:r>
            <a:endParaRPr lang="zh-CN" altLang="en-US" sz="2000" b="1">
              <a:solidFill>
                <a:srgbClr val="002060"/>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dirty="0" smtClean="0">
                <a:latin typeface="+mj-ea"/>
              </a:rPr>
              <a:t>6. </a:t>
            </a:r>
            <a:r>
              <a:rPr lang="zh-CN" altLang="en-US" dirty="0" smtClean="0">
                <a:latin typeface="+mj-ea"/>
              </a:rPr>
              <a:t>释放游标</a:t>
            </a:r>
            <a:endParaRPr lang="zh-CN" altLang="en-US" dirty="0">
              <a:latin typeface="+mj-ea"/>
            </a:endParaRPr>
          </a:p>
        </p:txBody>
      </p:sp>
      <p:sp>
        <p:nvSpPr>
          <p:cNvPr id="62466" name="内容占位符 2"/>
          <p:cNvSpPr>
            <a:spLocks noGrp="1"/>
          </p:cNvSpPr>
          <p:nvPr>
            <p:ph idx="1"/>
          </p:nvPr>
        </p:nvSpPr>
        <p:spPr/>
        <p:txBody>
          <a:bodyPr/>
          <a:lstStyle/>
          <a:p>
            <a:pPr eaLnBrk="1" hangingPunct="1"/>
            <a:r>
              <a:rPr lang="zh-CN" altLang="en-US" sz="2800" smtClean="0"/>
              <a:t>用</a:t>
            </a:r>
            <a:r>
              <a:rPr lang="en-US" altLang="zh-CN" sz="2800" smtClean="0"/>
              <a:t>CLOSE</a:t>
            </a:r>
            <a:r>
              <a:rPr lang="zh-CN" altLang="en-US" sz="2800" smtClean="0"/>
              <a:t>命令关闭游标并没有释放游标占用的数据结构。使用</a:t>
            </a:r>
            <a:r>
              <a:rPr lang="en-US" altLang="zh-CN" sz="2800" smtClean="0"/>
              <a:t>DEALLOCATE</a:t>
            </a:r>
            <a:r>
              <a:rPr lang="zh-CN" altLang="en-US" sz="2800" smtClean="0"/>
              <a:t>命令将释放游标占用的数据结构，游标使用的任何资源也随之释放。</a:t>
            </a:r>
            <a:endParaRPr lang="en-US" altLang="zh-CN" sz="2800" smtClean="0"/>
          </a:p>
          <a:p>
            <a:pPr lvl="1" eaLnBrk="1" hangingPunct="1"/>
            <a:r>
              <a:rPr lang="zh-CN" altLang="en-US" sz="2400" smtClean="0">
                <a:ea typeface="宋体" charset="-122"/>
              </a:rPr>
              <a:t>语法格式：</a:t>
            </a:r>
            <a:endParaRPr lang="en-US" altLang="zh-CN" sz="2400" smtClean="0">
              <a:ea typeface="宋体" charset="-122"/>
            </a:endParaRPr>
          </a:p>
          <a:p>
            <a:pPr lvl="1" eaLnBrk="1" hangingPunct="1"/>
            <a:endParaRPr lang="en-US" altLang="zh-CN" sz="2400" smtClean="0">
              <a:ea typeface="宋体" charset="-122"/>
            </a:endParaRPr>
          </a:p>
          <a:p>
            <a:pPr lvl="1" eaLnBrk="1" hangingPunct="1"/>
            <a:endParaRPr lang="en-US" altLang="zh-CN" sz="2400" smtClean="0">
              <a:ea typeface="宋体" charset="-122"/>
            </a:endParaRPr>
          </a:p>
          <a:p>
            <a:pPr lvl="1" eaLnBrk="1" hangingPunct="1"/>
            <a:r>
              <a:rPr lang="zh-CN" altLang="en-US" sz="2400" smtClean="0">
                <a:ea typeface="宋体" charset="-122"/>
              </a:rPr>
              <a:t>游标的关闭指释放游标的结果集所占用的资源，游标的释放指释放游标占用的所有资源，当然也包括结果集占用的资源。</a:t>
            </a:r>
          </a:p>
        </p:txBody>
      </p:sp>
      <p:sp>
        <p:nvSpPr>
          <p:cNvPr id="62467" name="矩形 3"/>
          <p:cNvSpPr>
            <a:spLocks noChangeArrowheads="1"/>
          </p:cNvSpPr>
          <p:nvPr/>
        </p:nvSpPr>
        <p:spPr bwMode="auto">
          <a:xfrm>
            <a:off x="1519238" y="3709988"/>
            <a:ext cx="7034212" cy="461962"/>
          </a:xfrm>
          <a:prstGeom prst="rect">
            <a:avLst/>
          </a:prstGeom>
          <a:noFill/>
          <a:ln w="9525">
            <a:noFill/>
            <a:miter lim="800000"/>
            <a:headEnd/>
            <a:tailEnd/>
          </a:ln>
        </p:spPr>
        <p:txBody>
          <a:bodyPr>
            <a:spAutoFit/>
          </a:bodyPr>
          <a:lstStyle/>
          <a:p>
            <a:r>
              <a:rPr lang="en-US" altLang="zh-CN" sz="2400">
                <a:solidFill>
                  <a:srgbClr val="002060"/>
                </a:solidFill>
              </a:rPr>
              <a:t>DEALLOCATE [GLOBAL] &lt;</a:t>
            </a:r>
            <a:r>
              <a:rPr lang="zh-CN" altLang="en-US" sz="2400">
                <a:solidFill>
                  <a:srgbClr val="002060"/>
                </a:solidFill>
              </a:rPr>
              <a:t>游标名</a:t>
            </a:r>
            <a:r>
              <a:rPr lang="en-US" altLang="zh-CN" sz="2400">
                <a:solidFill>
                  <a:srgbClr val="002060"/>
                </a:solidFill>
              </a:rPr>
              <a:t>&gt;|@&lt;</a:t>
            </a:r>
            <a:r>
              <a:rPr lang="zh-CN" altLang="en-US" sz="2400">
                <a:solidFill>
                  <a:srgbClr val="002060"/>
                </a:solidFill>
              </a:rPr>
              <a:t>游标变量</a:t>
            </a:r>
            <a:r>
              <a:rPr lang="en-US" altLang="zh-CN" sz="2400">
                <a:solidFill>
                  <a:srgbClr val="002060"/>
                </a:solidFill>
              </a:rPr>
              <a:t>&gt; </a:t>
            </a:r>
            <a:endParaRPr lang="zh-CN" altLang="en-US" sz="2400">
              <a:solidFill>
                <a:srgbClr val="002060"/>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内容占位符 2"/>
          <p:cNvSpPr>
            <a:spLocks noGrp="1"/>
          </p:cNvSpPr>
          <p:nvPr>
            <p:ph idx="1"/>
          </p:nvPr>
        </p:nvSpPr>
        <p:spPr>
          <a:xfrm>
            <a:off x="457200" y="688975"/>
            <a:ext cx="8229600" cy="5437188"/>
          </a:xfrm>
        </p:spPr>
        <p:txBody>
          <a:bodyPr/>
          <a:lstStyle/>
          <a:p>
            <a:pPr eaLnBrk="1" hangingPunct="1"/>
            <a:r>
              <a:rPr lang="zh-CN" altLang="en-US" sz="2800" smtClean="0"/>
              <a:t>例：根据学生成绩计算统计各个等级的人数：</a:t>
            </a:r>
          </a:p>
          <a:p>
            <a:pPr marL="971550" lvl="1" indent="-514350" eaLnBrk="1" hangingPunct="1">
              <a:buFont typeface="Wingdings" pitchFamily="2" charset="2"/>
              <a:buNone/>
            </a:pPr>
            <a:r>
              <a:rPr lang="en-US" altLang="zh-CN" sz="2400" smtClean="0">
                <a:ea typeface="宋体" charset="-122"/>
              </a:rPr>
              <a:t>[90-100]</a:t>
            </a:r>
            <a:r>
              <a:rPr lang="zh-CN" altLang="en-US" sz="2400" smtClean="0">
                <a:ea typeface="宋体" charset="-122"/>
              </a:rPr>
              <a:t>为</a:t>
            </a:r>
            <a:r>
              <a:rPr lang="en-US" altLang="zh-CN" sz="2400" smtClean="0">
                <a:ea typeface="宋体" charset="-122"/>
              </a:rPr>
              <a:t>A, [80-89]</a:t>
            </a:r>
            <a:r>
              <a:rPr lang="zh-CN" altLang="en-US" sz="2400" smtClean="0">
                <a:ea typeface="宋体" charset="-122"/>
              </a:rPr>
              <a:t>为</a:t>
            </a:r>
            <a:r>
              <a:rPr lang="en-US" altLang="zh-CN" sz="2400" smtClean="0">
                <a:ea typeface="宋体" charset="-122"/>
              </a:rPr>
              <a:t>B</a:t>
            </a:r>
          </a:p>
          <a:p>
            <a:pPr marL="971550" lvl="1" indent="-514350" eaLnBrk="1" hangingPunct="1">
              <a:buFont typeface="Wingdings" pitchFamily="2" charset="2"/>
              <a:buNone/>
            </a:pPr>
            <a:r>
              <a:rPr lang="en-US" altLang="zh-CN" sz="2400" smtClean="0">
                <a:ea typeface="宋体" charset="-122"/>
              </a:rPr>
              <a:t>[70-79]</a:t>
            </a:r>
            <a:r>
              <a:rPr lang="zh-CN" altLang="en-US" sz="2400" smtClean="0">
                <a:ea typeface="宋体" charset="-122"/>
              </a:rPr>
              <a:t>为</a:t>
            </a:r>
            <a:r>
              <a:rPr lang="en-US" altLang="zh-CN" sz="2400" smtClean="0">
                <a:ea typeface="宋体" charset="-122"/>
              </a:rPr>
              <a:t>C, [60-69]</a:t>
            </a:r>
            <a:r>
              <a:rPr lang="zh-CN" altLang="en-US" sz="2400" smtClean="0">
                <a:ea typeface="宋体" charset="-122"/>
              </a:rPr>
              <a:t>为</a:t>
            </a:r>
            <a:r>
              <a:rPr lang="en-US" altLang="zh-CN" sz="2400" smtClean="0">
                <a:ea typeface="宋体" charset="-122"/>
              </a:rPr>
              <a:t>D</a:t>
            </a:r>
          </a:p>
          <a:p>
            <a:pPr marL="971550" lvl="1" indent="-514350" eaLnBrk="1" hangingPunct="1">
              <a:buFont typeface="Wingdings" pitchFamily="2" charset="2"/>
              <a:buNone/>
            </a:pPr>
            <a:r>
              <a:rPr lang="en-US" altLang="zh-CN" sz="2400" smtClean="0">
                <a:ea typeface="宋体" charset="-122"/>
              </a:rPr>
              <a:t>[0-59]</a:t>
            </a:r>
            <a:r>
              <a:rPr lang="zh-CN" altLang="en-US" sz="2400" smtClean="0">
                <a:ea typeface="宋体" charset="-122"/>
              </a:rPr>
              <a:t>为</a:t>
            </a:r>
            <a:r>
              <a:rPr lang="en-US" altLang="zh-CN" sz="2400" smtClean="0">
                <a:ea typeface="宋体" charset="-122"/>
              </a:rPr>
              <a:t>E</a:t>
            </a:r>
            <a:endParaRPr lang="zh-CN" altLang="en-US" sz="2400" smtClean="0">
              <a:ea typeface="宋体" charset="-122"/>
            </a:endParaRPr>
          </a:p>
        </p:txBody>
      </p:sp>
      <p:sp>
        <p:nvSpPr>
          <p:cNvPr id="4" name="矩形 3"/>
          <p:cNvSpPr/>
          <p:nvPr/>
        </p:nvSpPr>
        <p:spPr>
          <a:xfrm>
            <a:off x="1168400" y="2757488"/>
            <a:ext cx="7327900" cy="34163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a:spAutoFit/>
          </a:bodyPr>
          <a:lstStyle/>
          <a:p>
            <a:pPr>
              <a:defRPr/>
            </a:pPr>
            <a:r>
              <a:rPr lang="en-US" altLang="zh-CN" dirty="0">
                <a:ea typeface="宋体" pitchFamily="2" charset="-122"/>
              </a:rPr>
              <a:t>-- </a:t>
            </a:r>
            <a:r>
              <a:rPr lang="zh-CN" altLang="en-US" dirty="0">
                <a:ea typeface="宋体" pitchFamily="2" charset="-122"/>
              </a:rPr>
              <a:t>定义局部变量</a:t>
            </a:r>
          </a:p>
          <a:p>
            <a:pPr>
              <a:defRPr/>
            </a:pPr>
            <a:r>
              <a:rPr lang="en-US" altLang="zh-CN" dirty="0">
                <a:ea typeface="宋体" pitchFamily="2" charset="-122"/>
              </a:rPr>
              <a:t>DECLARE @</a:t>
            </a:r>
            <a:r>
              <a:rPr lang="en-US" altLang="zh-CN" dirty="0" err="1">
                <a:ea typeface="宋体" pitchFamily="2" charset="-122"/>
              </a:rPr>
              <a:t>mygrade</a:t>
            </a:r>
            <a:r>
              <a:rPr lang="en-US" altLang="zh-CN" dirty="0">
                <a:ea typeface="宋体" pitchFamily="2" charset="-122"/>
              </a:rPr>
              <a:t> </a:t>
            </a:r>
            <a:r>
              <a:rPr lang="en-US" altLang="zh-CN" dirty="0" err="1">
                <a:ea typeface="宋体" pitchFamily="2" charset="-122"/>
              </a:rPr>
              <a:t>int,@mylevel</a:t>
            </a:r>
            <a:r>
              <a:rPr lang="en-US" altLang="zh-CN" dirty="0">
                <a:ea typeface="宋体" pitchFamily="2" charset="-122"/>
              </a:rPr>
              <a:t> char(1)</a:t>
            </a:r>
          </a:p>
          <a:p>
            <a:pPr>
              <a:defRPr/>
            </a:pPr>
            <a:r>
              <a:rPr lang="en-US" altLang="zh-CN" dirty="0">
                <a:ea typeface="宋体" pitchFamily="2" charset="-122"/>
              </a:rPr>
              <a:t>DECLARE @E </a:t>
            </a:r>
            <a:r>
              <a:rPr lang="en-US" altLang="zh-CN" dirty="0" err="1">
                <a:ea typeface="宋体" pitchFamily="2" charset="-122"/>
              </a:rPr>
              <a:t>int,@D</a:t>
            </a:r>
            <a:r>
              <a:rPr lang="en-US" altLang="zh-CN" dirty="0">
                <a:ea typeface="宋体" pitchFamily="2" charset="-122"/>
              </a:rPr>
              <a:t>  </a:t>
            </a:r>
            <a:r>
              <a:rPr lang="en-US" altLang="zh-CN" dirty="0" err="1">
                <a:ea typeface="宋体" pitchFamily="2" charset="-122"/>
              </a:rPr>
              <a:t>int,@C</a:t>
            </a:r>
            <a:r>
              <a:rPr lang="en-US" altLang="zh-CN" dirty="0">
                <a:ea typeface="宋体" pitchFamily="2" charset="-122"/>
              </a:rPr>
              <a:t>   </a:t>
            </a:r>
            <a:r>
              <a:rPr lang="en-US" altLang="zh-CN" dirty="0" err="1">
                <a:ea typeface="宋体" pitchFamily="2" charset="-122"/>
              </a:rPr>
              <a:t>int,@B</a:t>
            </a:r>
            <a:r>
              <a:rPr lang="en-US" altLang="zh-CN" dirty="0">
                <a:ea typeface="宋体" pitchFamily="2" charset="-122"/>
              </a:rPr>
              <a:t>   </a:t>
            </a:r>
            <a:r>
              <a:rPr lang="en-US" altLang="zh-CN" dirty="0" err="1">
                <a:ea typeface="宋体" pitchFamily="2" charset="-122"/>
              </a:rPr>
              <a:t>int,@A</a:t>
            </a:r>
            <a:r>
              <a:rPr lang="en-US" altLang="zh-CN" dirty="0">
                <a:ea typeface="宋体" pitchFamily="2" charset="-122"/>
              </a:rPr>
              <a:t>   </a:t>
            </a:r>
            <a:r>
              <a:rPr lang="en-US" altLang="zh-CN" dirty="0" err="1">
                <a:ea typeface="宋体" pitchFamily="2" charset="-122"/>
              </a:rPr>
              <a:t>int</a:t>
            </a:r>
            <a:endParaRPr lang="en-US" altLang="zh-CN" dirty="0">
              <a:ea typeface="宋体" pitchFamily="2" charset="-122"/>
            </a:endParaRPr>
          </a:p>
          <a:p>
            <a:pPr>
              <a:defRPr/>
            </a:pPr>
            <a:r>
              <a:rPr lang="en-US" altLang="zh-CN" dirty="0">
                <a:ea typeface="宋体" pitchFamily="2" charset="-122"/>
              </a:rPr>
              <a:t>select @E = 0,@D  = 0,@C   = 0,@B   = 0,@A   = 0</a:t>
            </a:r>
          </a:p>
          <a:p>
            <a:pPr>
              <a:defRPr/>
            </a:pPr>
            <a:endParaRPr lang="en-US" altLang="zh-CN" dirty="0">
              <a:ea typeface="宋体" pitchFamily="2" charset="-122"/>
            </a:endParaRPr>
          </a:p>
          <a:p>
            <a:pPr>
              <a:defRPr/>
            </a:pPr>
            <a:r>
              <a:rPr lang="en-US" altLang="zh-CN" dirty="0">
                <a:ea typeface="宋体" pitchFamily="2" charset="-122"/>
              </a:rPr>
              <a:t>-- </a:t>
            </a:r>
            <a:r>
              <a:rPr lang="zh-CN" altLang="en-US" dirty="0">
                <a:ea typeface="宋体" pitchFamily="2" charset="-122"/>
              </a:rPr>
              <a:t>下面定义游标</a:t>
            </a:r>
            <a:r>
              <a:rPr lang="en-US" altLang="zh-CN" dirty="0">
                <a:ea typeface="宋体" pitchFamily="2" charset="-122"/>
              </a:rPr>
              <a:t>.</a:t>
            </a:r>
          </a:p>
          <a:p>
            <a:pPr>
              <a:defRPr/>
            </a:pPr>
            <a:r>
              <a:rPr lang="en-US" altLang="zh-CN" dirty="0">
                <a:ea typeface="宋体" pitchFamily="2" charset="-122"/>
              </a:rPr>
              <a:t>DECLARE </a:t>
            </a:r>
            <a:r>
              <a:rPr lang="en-US" altLang="zh-CN" dirty="0" err="1">
                <a:ea typeface="宋体" pitchFamily="2" charset="-122"/>
              </a:rPr>
              <a:t>level_cursor</a:t>
            </a:r>
            <a:r>
              <a:rPr lang="en-US" altLang="zh-CN" dirty="0">
                <a:ea typeface="宋体" pitchFamily="2" charset="-122"/>
              </a:rPr>
              <a:t> CURSOR FOR</a:t>
            </a:r>
          </a:p>
          <a:p>
            <a:pPr>
              <a:defRPr/>
            </a:pPr>
            <a:r>
              <a:rPr lang="en-US" altLang="zh-CN" dirty="0">
                <a:ea typeface="宋体" pitchFamily="2" charset="-122"/>
              </a:rPr>
              <a:t>SELECT grade</a:t>
            </a:r>
          </a:p>
          <a:p>
            <a:pPr>
              <a:defRPr/>
            </a:pPr>
            <a:r>
              <a:rPr lang="en-US" altLang="zh-CN" dirty="0">
                <a:ea typeface="宋体" pitchFamily="2" charset="-122"/>
              </a:rPr>
              <a:t>FROM students.sc</a:t>
            </a:r>
          </a:p>
          <a:p>
            <a:pPr>
              <a:defRPr/>
            </a:pPr>
            <a:endParaRPr lang="en-US" altLang="zh-CN" dirty="0">
              <a:ea typeface="宋体" pitchFamily="2" charset="-122"/>
            </a:endParaRPr>
          </a:p>
          <a:p>
            <a:pPr>
              <a:defRPr/>
            </a:pPr>
            <a:r>
              <a:rPr lang="en-US" altLang="zh-CN" dirty="0">
                <a:ea typeface="宋体" pitchFamily="2" charset="-122"/>
              </a:rPr>
              <a:t>-- </a:t>
            </a:r>
            <a:r>
              <a:rPr lang="zh-CN" altLang="en-US" dirty="0">
                <a:ea typeface="宋体" pitchFamily="2" charset="-122"/>
              </a:rPr>
              <a:t>下面打开游标</a:t>
            </a:r>
            <a:r>
              <a:rPr lang="en-US" altLang="zh-CN" dirty="0">
                <a:ea typeface="宋体" pitchFamily="2" charset="-122"/>
              </a:rPr>
              <a:t>.</a:t>
            </a:r>
          </a:p>
          <a:p>
            <a:pPr>
              <a:defRPr/>
            </a:pPr>
            <a:r>
              <a:rPr lang="en-US" altLang="zh-CN" dirty="0">
                <a:ea typeface="宋体" pitchFamily="2" charset="-122"/>
              </a:rPr>
              <a:t>OPEN </a:t>
            </a:r>
            <a:r>
              <a:rPr lang="en-US" altLang="zh-CN" dirty="0" err="1">
                <a:ea typeface="宋体" pitchFamily="2" charset="-122"/>
              </a:rPr>
              <a:t>level_cursor</a:t>
            </a:r>
            <a:endParaRPr lang="en-US" altLang="zh-CN" dirty="0">
              <a:ea typeface="宋体"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latin typeface="+mj-ea"/>
              </a:rPr>
              <a:t>标识符</a:t>
            </a:r>
            <a:endParaRPr lang="zh-CN" altLang="en-US" dirty="0">
              <a:latin typeface="+mj-ea"/>
            </a:endParaRPr>
          </a:p>
        </p:txBody>
      </p:sp>
      <p:sp>
        <p:nvSpPr>
          <p:cNvPr id="26626" name="内容占位符 2"/>
          <p:cNvSpPr>
            <a:spLocks noGrp="1"/>
          </p:cNvSpPr>
          <p:nvPr>
            <p:ph idx="1"/>
          </p:nvPr>
        </p:nvSpPr>
        <p:spPr/>
        <p:txBody>
          <a:bodyPr/>
          <a:lstStyle/>
          <a:p>
            <a:pPr eaLnBrk="1" hangingPunct="1"/>
            <a:r>
              <a:rPr lang="zh-CN" altLang="en-US" sz="2800" dirty="0" smtClean="0"/>
              <a:t>标识符分类</a:t>
            </a:r>
            <a:endParaRPr lang="en-US" altLang="zh-CN" sz="2800" dirty="0" smtClean="0"/>
          </a:p>
          <a:p>
            <a:pPr lvl="1" eaLnBrk="1" hangingPunct="1"/>
            <a:r>
              <a:rPr lang="zh-CN" altLang="en-US" sz="2400" dirty="0" smtClean="0">
                <a:ea typeface="宋体" charset="-122"/>
              </a:rPr>
              <a:t>常规标识符（严格遵守标识符格式规则）</a:t>
            </a:r>
          </a:p>
          <a:p>
            <a:pPr lvl="1" eaLnBrk="1" hangingPunct="1"/>
            <a:r>
              <a:rPr lang="zh-CN" altLang="en-US" sz="2400" dirty="0" smtClean="0">
                <a:ea typeface="宋体" charset="-122"/>
              </a:rPr>
              <a:t>界定标识符（引号</a:t>
            </a:r>
            <a:r>
              <a:rPr lang="en-US" altLang="zh-CN" sz="2400" dirty="0" smtClean="0">
                <a:ea typeface="宋体" charset="-122"/>
              </a:rPr>
              <a:t>”</a:t>
            </a:r>
            <a:r>
              <a:rPr lang="zh-CN" altLang="en-US" sz="2400" dirty="0" smtClean="0">
                <a:ea typeface="宋体" charset="-122"/>
              </a:rPr>
              <a:t>或方括号</a:t>
            </a:r>
            <a:r>
              <a:rPr lang="en-US" altLang="zh-CN" sz="2400" dirty="0" smtClean="0">
                <a:ea typeface="宋体" charset="-122"/>
              </a:rPr>
              <a:t>[]</a:t>
            </a:r>
            <a:r>
              <a:rPr lang="zh-CN" altLang="en-US" sz="2400" dirty="0" smtClean="0">
                <a:ea typeface="宋体" charset="-122"/>
              </a:rPr>
              <a:t>）</a:t>
            </a:r>
            <a:endParaRPr lang="en-US" altLang="zh-CN" sz="2400" dirty="0" smtClean="0">
              <a:ea typeface="宋体" charset="-122"/>
            </a:endParaRPr>
          </a:p>
          <a:p>
            <a:pPr eaLnBrk="1" hangingPunct="1"/>
            <a:r>
              <a:rPr lang="zh-CN" altLang="en-US" sz="2800" dirty="0" smtClean="0"/>
              <a:t>标识符格式规则</a:t>
            </a:r>
            <a:endParaRPr lang="en-US" altLang="zh-CN" sz="2800" dirty="0" smtClean="0"/>
          </a:p>
          <a:p>
            <a:pPr lvl="1" eaLnBrk="1" hangingPunct="1"/>
            <a:r>
              <a:rPr lang="en-US" altLang="zh-CN" sz="2400" dirty="0" smtClean="0">
                <a:ea typeface="宋体" charset="-122"/>
              </a:rPr>
              <a:t>(1)</a:t>
            </a:r>
            <a:r>
              <a:rPr lang="zh-CN" altLang="en-US" sz="2400" dirty="0" smtClean="0">
                <a:ea typeface="宋体" charset="-122"/>
              </a:rPr>
              <a:t>字母或</a:t>
            </a:r>
            <a:r>
              <a:rPr lang="en-US" altLang="zh-CN" sz="2400" dirty="0" smtClean="0">
                <a:ea typeface="宋体" charset="-122"/>
              </a:rPr>
              <a:t>_</a:t>
            </a:r>
            <a:r>
              <a:rPr lang="zh-CN" altLang="en-US" sz="2400" dirty="0" smtClean="0">
                <a:ea typeface="宋体" charset="-122"/>
              </a:rPr>
              <a:t>、</a:t>
            </a:r>
            <a:r>
              <a:rPr lang="en-US" altLang="zh-CN" sz="2400" dirty="0" smtClean="0">
                <a:ea typeface="宋体" charset="-122"/>
              </a:rPr>
              <a:t>@</a:t>
            </a:r>
            <a:r>
              <a:rPr lang="zh-CN" altLang="en-US" sz="2400" dirty="0" smtClean="0">
                <a:ea typeface="宋体" charset="-122"/>
              </a:rPr>
              <a:t>、＃开头的字母数字或</a:t>
            </a:r>
            <a:r>
              <a:rPr lang="en-US" altLang="zh-CN" sz="2400" dirty="0" smtClean="0">
                <a:ea typeface="宋体" charset="-122"/>
              </a:rPr>
              <a:t>_</a:t>
            </a:r>
            <a:r>
              <a:rPr lang="zh-CN" altLang="en-US" sz="2400" dirty="0" smtClean="0">
                <a:ea typeface="宋体" charset="-122"/>
              </a:rPr>
              <a:t>、</a:t>
            </a:r>
            <a:r>
              <a:rPr lang="en-US" altLang="zh-CN" sz="2400" dirty="0" smtClean="0">
                <a:ea typeface="宋体" charset="-122"/>
              </a:rPr>
              <a:t>@</a:t>
            </a:r>
            <a:r>
              <a:rPr lang="zh-CN" altLang="en-US" sz="2400" dirty="0" smtClean="0">
                <a:ea typeface="宋体" charset="-122"/>
              </a:rPr>
              <a:t>、</a:t>
            </a:r>
            <a:r>
              <a:rPr lang="en-US" altLang="zh-CN" sz="2400" dirty="0" smtClean="0">
                <a:ea typeface="宋体" charset="-122"/>
              </a:rPr>
              <a:t>$</a:t>
            </a:r>
            <a:r>
              <a:rPr lang="zh-CN" altLang="en-US" sz="2400" dirty="0" smtClean="0">
                <a:ea typeface="宋体" charset="-122"/>
              </a:rPr>
              <a:t>序列</a:t>
            </a:r>
          </a:p>
          <a:p>
            <a:pPr lvl="1" eaLnBrk="1" hangingPunct="1"/>
            <a:r>
              <a:rPr lang="en-US" altLang="zh-CN" sz="2400" dirty="0" smtClean="0">
                <a:ea typeface="宋体" charset="-122"/>
              </a:rPr>
              <a:t>(2)</a:t>
            </a:r>
            <a:r>
              <a:rPr lang="zh-CN" altLang="en-US" sz="2400" dirty="0" smtClean="0">
                <a:ea typeface="宋体" charset="-122"/>
              </a:rPr>
              <a:t>不与保留字相同</a:t>
            </a:r>
          </a:p>
          <a:p>
            <a:pPr lvl="1" eaLnBrk="1" hangingPunct="1"/>
            <a:r>
              <a:rPr lang="en-US" altLang="zh-CN" sz="2400" dirty="0" smtClean="0">
                <a:ea typeface="宋体" charset="-122"/>
              </a:rPr>
              <a:t>(3)</a:t>
            </a:r>
            <a:r>
              <a:rPr lang="zh-CN" altLang="en-US" sz="2400" dirty="0" smtClean="0">
                <a:ea typeface="宋体" charset="-122"/>
              </a:rPr>
              <a:t>长度小于</a:t>
            </a:r>
            <a:r>
              <a:rPr lang="en-US" altLang="zh-CN" sz="2400" dirty="0" smtClean="0">
                <a:ea typeface="宋体" charset="-122"/>
              </a:rPr>
              <a:t>128</a:t>
            </a:r>
          </a:p>
          <a:p>
            <a:pPr lvl="1" eaLnBrk="1" hangingPunct="1"/>
            <a:r>
              <a:rPr lang="en-US" altLang="zh-CN" sz="2400" dirty="0" smtClean="0">
                <a:ea typeface="宋体" charset="-122"/>
              </a:rPr>
              <a:t>(4)</a:t>
            </a:r>
            <a:r>
              <a:rPr lang="zh-CN" altLang="en-US" sz="2400" dirty="0" smtClean="0">
                <a:ea typeface="宋体" charset="-122"/>
              </a:rPr>
              <a:t>不符合规则的标识符必须加以界定（双引号””或方括号</a:t>
            </a:r>
            <a:r>
              <a:rPr lang="en-US" altLang="zh-CN" sz="2400" dirty="0" smtClean="0">
                <a:ea typeface="宋体" charset="-122"/>
              </a:rPr>
              <a:t>[]</a:t>
            </a:r>
            <a:r>
              <a:rPr lang="zh-CN" altLang="en-US" sz="2400" dirty="0" smtClean="0">
                <a:ea typeface="宋体" charset="-122"/>
              </a:rPr>
              <a:t>）</a:t>
            </a:r>
          </a:p>
          <a:p>
            <a:pPr lvl="1" eaLnBrk="1" hangingPunct="1"/>
            <a:endParaRPr lang="zh-CN" altLang="en-US" sz="2400" dirty="0" smtClean="0">
              <a:ea typeface="宋体" charset="-122"/>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3843" y="5761973"/>
            <a:ext cx="6324404" cy="611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0988" y="727075"/>
            <a:ext cx="3784600" cy="5354638"/>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a:spAutoFit/>
          </a:bodyPr>
          <a:lstStyle/>
          <a:p>
            <a:pPr>
              <a:defRPr/>
            </a:pPr>
            <a:endParaRPr lang="en-US" altLang="zh-CN" dirty="0">
              <a:ea typeface="宋体" pitchFamily="2" charset="-122"/>
            </a:endParaRPr>
          </a:p>
          <a:p>
            <a:pPr>
              <a:defRPr/>
            </a:pPr>
            <a:r>
              <a:rPr lang="en-US" altLang="zh-CN" dirty="0">
                <a:ea typeface="宋体" pitchFamily="2" charset="-122"/>
              </a:rPr>
              <a:t>-- </a:t>
            </a:r>
            <a:r>
              <a:rPr lang="zh-CN" altLang="en-US" dirty="0">
                <a:ea typeface="宋体" pitchFamily="2" charset="-122"/>
              </a:rPr>
              <a:t>下面从游标中取出第一行，放到</a:t>
            </a:r>
            <a:endParaRPr lang="en-US" altLang="zh-CN" dirty="0">
              <a:ea typeface="宋体" pitchFamily="2" charset="-122"/>
            </a:endParaRPr>
          </a:p>
          <a:p>
            <a:pPr>
              <a:defRPr/>
            </a:pPr>
            <a:r>
              <a:rPr lang="en-US" altLang="zh-CN" dirty="0">
                <a:ea typeface="宋体" pitchFamily="2" charset="-122"/>
              </a:rPr>
              <a:t>--</a:t>
            </a:r>
            <a:r>
              <a:rPr lang="zh-CN" altLang="en-US" dirty="0">
                <a:ea typeface="宋体" pitchFamily="2" charset="-122"/>
              </a:rPr>
              <a:t>对应的变量中</a:t>
            </a:r>
            <a:r>
              <a:rPr lang="en-US" altLang="zh-CN" dirty="0">
                <a:ea typeface="宋体" pitchFamily="2" charset="-122"/>
              </a:rPr>
              <a:t>.</a:t>
            </a:r>
          </a:p>
          <a:p>
            <a:pPr>
              <a:defRPr/>
            </a:pPr>
            <a:r>
              <a:rPr lang="en-US" altLang="zh-CN" dirty="0">
                <a:ea typeface="宋体" pitchFamily="2" charset="-122"/>
              </a:rPr>
              <a:t>FETCH NEXT FROM </a:t>
            </a:r>
            <a:r>
              <a:rPr lang="en-US" altLang="zh-CN" dirty="0" err="1">
                <a:ea typeface="宋体" pitchFamily="2" charset="-122"/>
              </a:rPr>
              <a:t>level_cursor</a:t>
            </a:r>
            <a:endParaRPr lang="en-US" altLang="zh-CN" dirty="0">
              <a:ea typeface="宋体" pitchFamily="2" charset="-122"/>
            </a:endParaRPr>
          </a:p>
          <a:p>
            <a:pPr>
              <a:defRPr/>
            </a:pPr>
            <a:r>
              <a:rPr lang="en-US" altLang="zh-CN" dirty="0">
                <a:ea typeface="宋体" pitchFamily="2" charset="-122"/>
              </a:rPr>
              <a:t>INTO @</a:t>
            </a:r>
            <a:r>
              <a:rPr lang="en-US" altLang="zh-CN" dirty="0" err="1">
                <a:ea typeface="宋体" pitchFamily="2" charset="-122"/>
              </a:rPr>
              <a:t>mygrade</a:t>
            </a:r>
            <a:endParaRPr lang="en-US" altLang="zh-CN" dirty="0">
              <a:ea typeface="宋体" pitchFamily="2" charset="-122"/>
            </a:endParaRPr>
          </a:p>
          <a:p>
            <a:pPr>
              <a:defRPr/>
            </a:pPr>
            <a:endParaRPr lang="en-US" altLang="zh-CN" dirty="0">
              <a:ea typeface="宋体" pitchFamily="2" charset="-122"/>
            </a:endParaRPr>
          </a:p>
          <a:p>
            <a:pPr>
              <a:defRPr/>
            </a:pPr>
            <a:r>
              <a:rPr lang="en-US" altLang="zh-CN" dirty="0">
                <a:ea typeface="宋体" pitchFamily="2" charset="-122"/>
              </a:rPr>
              <a:t>--</a:t>
            </a:r>
            <a:r>
              <a:rPr lang="zh-CN" altLang="en-US" dirty="0">
                <a:ea typeface="宋体" pitchFamily="2" charset="-122"/>
              </a:rPr>
              <a:t>循环处理</a:t>
            </a:r>
          </a:p>
          <a:p>
            <a:pPr>
              <a:defRPr/>
            </a:pPr>
            <a:r>
              <a:rPr lang="en-US" altLang="zh-CN" dirty="0">
                <a:ea typeface="宋体" pitchFamily="2" charset="-122"/>
              </a:rPr>
              <a:t>WHILE @@FETCH_STATUS = 0</a:t>
            </a:r>
            <a:endParaRPr lang="zh-CN" altLang="en-US" dirty="0">
              <a:ea typeface="宋体" pitchFamily="2" charset="-122"/>
            </a:endParaRPr>
          </a:p>
          <a:p>
            <a:pPr>
              <a:defRPr/>
            </a:pPr>
            <a:r>
              <a:rPr lang="en-US" altLang="zh-CN" dirty="0">
                <a:ea typeface="宋体" pitchFamily="2" charset="-122"/>
              </a:rPr>
              <a:t>BEGIN</a:t>
            </a:r>
          </a:p>
          <a:p>
            <a:pPr>
              <a:defRPr/>
            </a:pPr>
            <a:r>
              <a:rPr lang="en-US" altLang="zh-CN" dirty="0">
                <a:ea typeface="宋体" pitchFamily="2" charset="-122"/>
              </a:rPr>
              <a:t>	-- </a:t>
            </a:r>
            <a:r>
              <a:rPr lang="zh-CN" altLang="en-US" dirty="0">
                <a:ea typeface="宋体" pitchFamily="2" charset="-122"/>
              </a:rPr>
              <a:t>计算级别</a:t>
            </a:r>
            <a:r>
              <a:rPr lang="en-US" altLang="zh-CN" dirty="0">
                <a:ea typeface="宋体" pitchFamily="2" charset="-122"/>
              </a:rPr>
              <a:t>.</a:t>
            </a:r>
          </a:p>
          <a:p>
            <a:pPr>
              <a:defRPr/>
            </a:pPr>
            <a:r>
              <a:rPr lang="en-US" altLang="zh-CN" dirty="0">
                <a:ea typeface="宋体" pitchFamily="2" charset="-122"/>
              </a:rPr>
              <a:t>  if @</a:t>
            </a:r>
            <a:r>
              <a:rPr lang="en-US" altLang="zh-CN" dirty="0" err="1">
                <a:ea typeface="宋体" pitchFamily="2" charset="-122"/>
              </a:rPr>
              <a:t>mygrade</a:t>
            </a:r>
            <a:r>
              <a:rPr lang="en-US" altLang="zh-CN" dirty="0">
                <a:ea typeface="宋体" pitchFamily="2" charset="-122"/>
              </a:rPr>
              <a:t> is null</a:t>
            </a:r>
          </a:p>
          <a:p>
            <a:pPr>
              <a:defRPr/>
            </a:pPr>
            <a:r>
              <a:rPr lang="en-US" altLang="zh-CN" dirty="0">
                <a:ea typeface="宋体" pitchFamily="2" charset="-122"/>
              </a:rPr>
              <a:t>    set @E = @E + 1</a:t>
            </a:r>
          </a:p>
          <a:p>
            <a:pPr>
              <a:defRPr/>
            </a:pPr>
            <a:r>
              <a:rPr lang="en-US" altLang="zh-CN" dirty="0">
                <a:ea typeface="宋体" pitchFamily="2" charset="-122"/>
              </a:rPr>
              <a:t>  else</a:t>
            </a:r>
          </a:p>
          <a:p>
            <a:pPr>
              <a:defRPr/>
            </a:pPr>
            <a:r>
              <a:rPr lang="en-US" altLang="zh-CN" dirty="0">
                <a:ea typeface="宋体" pitchFamily="2" charset="-122"/>
              </a:rPr>
              <a:t>    if @</a:t>
            </a:r>
            <a:r>
              <a:rPr lang="en-US" altLang="zh-CN" dirty="0" err="1">
                <a:ea typeface="宋体" pitchFamily="2" charset="-122"/>
              </a:rPr>
              <a:t>mygrade</a:t>
            </a:r>
            <a:r>
              <a:rPr lang="en-US" altLang="zh-CN" dirty="0">
                <a:ea typeface="宋体" pitchFamily="2" charset="-122"/>
              </a:rPr>
              <a:t>&lt;60  </a:t>
            </a:r>
          </a:p>
          <a:p>
            <a:pPr>
              <a:defRPr/>
            </a:pPr>
            <a:r>
              <a:rPr lang="en-US" altLang="zh-CN" dirty="0">
                <a:ea typeface="宋体" pitchFamily="2" charset="-122"/>
              </a:rPr>
              <a:t>       set @E = @E+1</a:t>
            </a:r>
          </a:p>
          <a:p>
            <a:pPr>
              <a:defRPr/>
            </a:pPr>
            <a:r>
              <a:rPr lang="en-US" altLang="zh-CN" dirty="0">
                <a:ea typeface="宋体" pitchFamily="2" charset="-122"/>
              </a:rPr>
              <a:t>    else</a:t>
            </a:r>
          </a:p>
          <a:p>
            <a:pPr>
              <a:defRPr/>
            </a:pPr>
            <a:r>
              <a:rPr lang="en-US" altLang="zh-CN" dirty="0">
                <a:ea typeface="宋体" pitchFamily="2" charset="-122"/>
              </a:rPr>
              <a:t>       if @</a:t>
            </a:r>
            <a:r>
              <a:rPr lang="en-US" altLang="zh-CN" dirty="0" err="1">
                <a:ea typeface="宋体" pitchFamily="2" charset="-122"/>
              </a:rPr>
              <a:t>mygrade</a:t>
            </a:r>
            <a:r>
              <a:rPr lang="en-US" altLang="zh-CN" dirty="0">
                <a:ea typeface="宋体" pitchFamily="2" charset="-122"/>
              </a:rPr>
              <a:t>&lt;70   </a:t>
            </a:r>
          </a:p>
          <a:p>
            <a:pPr>
              <a:defRPr/>
            </a:pPr>
            <a:r>
              <a:rPr lang="en-US" altLang="zh-CN" dirty="0">
                <a:ea typeface="宋体" pitchFamily="2" charset="-122"/>
              </a:rPr>
              <a:t>           set @D  = @D  +1</a:t>
            </a:r>
          </a:p>
          <a:p>
            <a:pPr>
              <a:defRPr/>
            </a:pPr>
            <a:r>
              <a:rPr lang="en-US" altLang="zh-CN" dirty="0">
                <a:ea typeface="宋体" pitchFamily="2" charset="-122"/>
              </a:rPr>
              <a:t>       else</a:t>
            </a:r>
          </a:p>
        </p:txBody>
      </p:sp>
      <p:sp>
        <p:nvSpPr>
          <p:cNvPr id="5" name="矩形 4"/>
          <p:cNvSpPr/>
          <p:nvPr/>
        </p:nvSpPr>
        <p:spPr>
          <a:xfrm>
            <a:off x="4403725" y="739775"/>
            <a:ext cx="4500563" cy="5354638"/>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a:spAutoFit/>
          </a:bodyPr>
          <a:lstStyle/>
          <a:p>
            <a:pPr lvl="1">
              <a:defRPr/>
            </a:pPr>
            <a:r>
              <a:rPr lang="en-US" altLang="zh-CN" dirty="0">
                <a:ea typeface="宋体" pitchFamily="2" charset="-122"/>
              </a:rPr>
              <a:t> if @</a:t>
            </a:r>
            <a:r>
              <a:rPr lang="en-US" altLang="zh-CN" dirty="0" err="1">
                <a:ea typeface="宋体" pitchFamily="2" charset="-122"/>
              </a:rPr>
              <a:t>mygrade</a:t>
            </a:r>
            <a:r>
              <a:rPr lang="en-US" altLang="zh-CN" dirty="0">
                <a:ea typeface="宋体" pitchFamily="2" charset="-122"/>
              </a:rPr>
              <a:t>&lt;80</a:t>
            </a:r>
          </a:p>
          <a:p>
            <a:pPr lvl="1">
              <a:defRPr/>
            </a:pPr>
            <a:r>
              <a:rPr lang="en-US" altLang="zh-CN" dirty="0">
                <a:ea typeface="宋体" pitchFamily="2" charset="-122"/>
              </a:rPr>
              <a:t>            set @C   = @C   + 1</a:t>
            </a:r>
          </a:p>
          <a:p>
            <a:pPr lvl="1">
              <a:defRPr/>
            </a:pPr>
            <a:r>
              <a:rPr lang="en-US" altLang="zh-CN" dirty="0">
                <a:ea typeface="宋体" pitchFamily="2" charset="-122"/>
              </a:rPr>
              <a:t>         else</a:t>
            </a:r>
          </a:p>
          <a:p>
            <a:pPr lvl="1">
              <a:defRPr/>
            </a:pPr>
            <a:r>
              <a:rPr lang="en-US" altLang="zh-CN" dirty="0">
                <a:ea typeface="宋体" pitchFamily="2" charset="-122"/>
              </a:rPr>
              <a:t>            if @</a:t>
            </a:r>
            <a:r>
              <a:rPr lang="en-US" altLang="zh-CN" dirty="0" err="1">
                <a:ea typeface="宋体" pitchFamily="2" charset="-122"/>
              </a:rPr>
              <a:t>mygrade</a:t>
            </a:r>
            <a:r>
              <a:rPr lang="en-US" altLang="zh-CN" dirty="0">
                <a:ea typeface="宋体" pitchFamily="2" charset="-122"/>
              </a:rPr>
              <a:t> &lt; 90 </a:t>
            </a:r>
          </a:p>
          <a:p>
            <a:pPr lvl="1">
              <a:defRPr/>
            </a:pPr>
            <a:r>
              <a:rPr lang="en-US" altLang="zh-CN" dirty="0">
                <a:ea typeface="宋体" pitchFamily="2" charset="-122"/>
              </a:rPr>
              <a:t>               set @B   = @B   + 1</a:t>
            </a:r>
          </a:p>
          <a:p>
            <a:pPr lvl="1">
              <a:defRPr/>
            </a:pPr>
            <a:r>
              <a:rPr lang="en-US" altLang="zh-CN" dirty="0">
                <a:ea typeface="宋体" pitchFamily="2" charset="-122"/>
              </a:rPr>
              <a:t>            else</a:t>
            </a:r>
          </a:p>
          <a:p>
            <a:pPr lvl="1">
              <a:defRPr/>
            </a:pPr>
            <a:r>
              <a:rPr lang="en-US" altLang="zh-CN" dirty="0">
                <a:ea typeface="宋体" pitchFamily="2" charset="-122"/>
              </a:rPr>
              <a:t>               set @A   = @A   + 1</a:t>
            </a:r>
          </a:p>
          <a:p>
            <a:pPr lvl="1">
              <a:defRPr/>
            </a:pPr>
            <a:r>
              <a:rPr lang="en-US" altLang="zh-CN" dirty="0">
                <a:ea typeface="宋体" pitchFamily="2" charset="-122"/>
              </a:rPr>
              <a:t>	-- </a:t>
            </a:r>
            <a:r>
              <a:rPr lang="zh-CN" altLang="en-US" dirty="0">
                <a:ea typeface="宋体" pitchFamily="2" charset="-122"/>
              </a:rPr>
              <a:t>从游标中取下一行</a:t>
            </a:r>
            <a:r>
              <a:rPr lang="en-US" altLang="zh-CN" dirty="0">
                <a:ea typeface="宋体" pitchFamily="2" charset="-122"/>
              </a:rPr>
              <a:t>.</a:t>
            </a:r>
          </a:p>
          <a:p>
            <a:pPr lvl="1">
              <a:defRPr/>
            </a:pPr>
            <a:r>
              <a:rPr lang="en-US" altLang="zh-CN" dirty="0">
                <a:ea typeface="宋体" pitchFamily="2" charset="-122"/>
              </a:rPr>
              <a:t>	FETCH NEXT FROM </a:t>
            </a:r>
            <a:r>
              <a:rPr lang="en-US" altLang="zh-CN" dirty="0" err="1">
                <a:ea typeface="宋体" pitchFamily="2" charset="-122"/>
              </a:rPr>
              <a:t>level_cursor</a:t>
            </a:r>
            <a:endParaRPr lang="en-US" altLang="zh-CN" dirty="0">
              <a:ea typeface="宋体" pitchFamily="2" charset="-122"/>
            </a:endParaRPr>
          </a:p>
          <a:p>
            <a:pPr lvl="1">
              <a:defRPr/>
            </a:pPr>
            <a:r>
              <a:rPr lang="en-US" altLang="zh-CN" dirty="0">
                <a:ea typeface="宋体" pitchFamily="2" charset="-122"/>
              </a:rPr>
              <a:t>	INTO @</a:t>
            </a:r>
            <a:r>
              <a:rPr lang="en-US" altLang="zh-CN" dirty="0" err="1">
                <a:ea typeface="宋体" pitchFamily="2" charset="-122"/>
              </a:rPr>
              <a:t>mygrade</a:t>
            </a:r>
            <a:endParaRPr lang="en-US" altLang="zh-CN" dirty="0">
              <a:ea typeface="宋体" pitchFamily="2" charset="-122"/>
            </a:endParaRPr>
          </a:p>
          <a:p>
            <a:pPr>
              <a:defRPr/>
            </a:pPr>
            <a:r>
              <a:rPr lang="en-US" altLang="zh-CN" dirty="0">
                <a:ea typeface="宋体" pitchFamily="2" charset="-122"/>
              </a:rPr>
              <a:t>END</a:t>
            </a:r>
          </a:p>
          <a:p>
            <a:pPr>
              <a:defRPr/>
            </a:pPr>
            <a:endParaRPr lang="en-US" altLang="zh-CN" dirty="0">
              <a:ea typeface="宋体" pitchFamily="2" charset="-122"/>
            </a:endParaRPr>
          </a:p>
          <a:p>
            <a:pPr>
              <a:defRPr/>
            </a:pPr>
            <a:r>
              <a:rPr lang="en-US" altLang="zh-CN" dirty="0">
                <a:ea typeface="宋体" pitchFamily="2" charset="-122"/>
              </a:rPr>
              <a:t>-- </a:t>
            </a:r>
            <a:r>
              <a:rPr lang="zh-CN" altLang="en-US" dirty="0">
                <a:ea typeface="宋体" pitchFamily="2" charset="-122"/>
              </a:rPr>
              <a:t>关闭游标</a:t>
            </a:r>
            <a:r>
              <a:rPr lang="en-US" altLang="zh-CN" dirty="0">
                <a:ea typeface="宋体" pitchFamily="2" charset="-122"/>
              </a:rPr>
              <a:t>.</a:t>
            </a:r>
          </a:p>
          <a:p>
            <a:pPr>
              <a:defRPr/>
            </a:pPr>
            <a:r>
              <a:rPr lang="en-US" altLang="zh-CN" dirty="0">
                <a:ea typeface="宋体" pitchFamily="2" charset="-122"/>
              </a:rPr>
              <a:t>CLOSE </a:t>
            </a:r>
            <a:r>
              <a:rPr lang="en-US" altLang="zh-CN" dirty="0" err="1">
                <a:ea typeface="宋体" pitchFamily="2" charset="-122"/>
              </a:rPr>
              <a:t>level_cursor</a:t>
            </a:r>
            <a:endParaRPr lang="en-US" altLang="zh-CN" dirty="0">
              <a:ea typeface="宋体" pitchFamily="2" charset="-122"/>
            </a:endParaRPr>
          </a:p>
          <a:p>
            <a:pPr>
              <a:defRPr/>
            </a:pPr>
            <a:endParaRPr lang="en-US" altLang="zh-CN" dirty="0">
              <a:ea typeface="宋体" pitchFamily="2" charset="-122"/>
            </a:endParaRPr>
          </a:p>
          <a:p>
            <a:pPr>
              <a:defRPr/>
            </a:pPr>
            <a:r>
              <a:rPr lang="en-US" altLang="zh-CN" dirty="0">
                <a:ea typeface="宋体" pitchFamily="2" charset="-122"/>
              </a:rPr>
              <a:t>--</a:t>
            </a:r>
            <a:r>
              <a:rPr lang="zh-CN" altLang="en-US" dirty="0">
                <a:ea typeface="宋体" pitchFamily="2" charset="-122"/>
              </a:rPr>
              <a:t>释放资源</a:t>
            </a:r>
          </a:p>
          <a:p>
            <a:pPr>
              <a:defRPr/>
            </a:pPr>
            <a:r>
              <a:rPr lang="en-US" altLang="zh-CN" dirty="0">
                <a:ea typeface="宋体" pitchFamily="2" charset="-122"/>
              </a:rPr>
              <a:t>DEALLOCATE </a:t>
            </a:r>
            <a:r>
              <a:rPr lang="en-US" altLang="zh-CN" dirty="0" err="1">
                <a:ea typeface="宋体" pitchFamily="2" charset="-122"/>
              </a:rPr>
              <a:t>level_cursor</a:t>
            </a:r>
            <a:endParaRPr lang="en-US" altLang="zh-CN" dirty="0">
              <a:ea typeface="宋体" pitchFamily="2" charset="-122"/>
            </a:endParaRPr>
          </a:p>
          <a:p>
            <a:pPr>
              <a:defRPr/>
            </a:pPr>
            <a:endParaRPr lang="en-US" altLang="zh-CN" dirty="0">
              <a:ea typeface="宋体" pitchFamily="2" charset="-122"/>
            </a:endParaRPr>
          </a:p>
          <a:p>
            <a:pPr>
              <a:defRPr/>
            </a:pPr>
            <a:r>
              <a:rPr lang="en-US" altLang="zh-CN" dirty="0">
                <a:ea typeface="宋体" pitchFamily="2" charset="-122"/>
              </a:rPr>
              <a:t>select  @E,@D,@C,@B,@A</a:t>
            </a:r>
            <a:endParaRPr lang="zh-CN" altLang="en-US" dirty="0">
              <a:ea typeface="宋体" pitchFamily="2"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1"/>
          <p:cNvSpPr>
            <a:spLocks noGrp="1"/>
          </p:cNvSpPr>
          <p:nvPr>
            <p:ph type="title"/>
          </p:nvPr>
        </p:nvSpPr>
        <p:spPr bwMode="auto"/>
        <p:txBody>
          <a:bodyPr wrap="square" numCol="1" anchorCtr="0" compatLnSpc="1">
            <a:prstTxWarp prst="textNoShape">
              <a:avLst/>
            </a:prstTxWarp>
          </a:bodyPr>
          <a:lstStyle/>
          <a:p>
            <a:pPr eaLnBrk="1" hangingPunct="1"/>
            <a:r>
              <a:rPr lang="zh-CN" altLang="en-US" sz="4400" b="0" smtClean="0">
                <a:solidFill>
                  <a:srgbClr val="FF9905"/>
                </a:solidFill>
                <a:effectLst/>
                <a:latin typeface="宋体" charset="-122"/>
                <a:ea typeface="宋体" charset="-122"/>
              </a:rPr>
              <a:t>第八章 数据库编程</a:t>
            </a:r>
          </a:p>
        </p:txBody>
      </p:sp>
      <p:sp>
        <p:nvSpPr>
          <p:cNvPr id="3" name="内容占位符 2"/>
          <p:cNvSpPr>
            <a:spLocks noGrp="1"/>
          </p:cNvSpPr>
          <p:nvPr>
            <p:ph idx="1"/>
          </p:nvPr>
        </p:nvSpPr>
        <p:spPr>
          <a:xfrm>
            <a:off x="2520950" y="1600200"/>
            <a:ext cx="6165850" cy="4525963"/>
          </a:xfrm>
        </p:spPr>
        <p:txBody>
          <a:bodyPr rtlCol="0">
            <a:normAutofit/>
          </a:bodyPr>
          <a:lstStyle/>
          <a:p>
            <a:pPr eaLnBrk="1" fontAlgn="auto" hangingPunct="1">
              <a:spcAft>
                <a:spcPts val="0"/>
              </a:spcAft>
              <a:defRPr/>
            </a:pPr>
            <a:r>
              <a:rPr lang="zh-CN" altLang="en-US" dirty="0" smtClean="0"/>
              <a:t>第一节 </a:t>
            </a:r>
            <a:r>
              <a:rPr lang="en-US" altLang="zh-CN" dirty="0" smtClean="0"/>
              <a:t>T-SQL</a:t>
            </a:r>
            <a:r>
              <a:rPr lang="zh-CN" altLang="en-US" dirty="0" smtClean="0"/>
              <a:t>编程基础</a:t>
            </a:r>
            <a:endParaRPr lang="en-US" altLang="zh-CN" dirty="0" smtClean="0"/>
          </a:p>
          <a:p>
            <a:pPr eaLnBrk="1" fontAlgn="auto" hangingPunct="1">
              <a:spcAft>
                <a:spcPts val="0"/>
              </a:spcAft>
              <a:defRPr/>
            </a:pPr>
            <a:r>
              <a:rPr lang="zh-CN" altLang="en-US" dirty="0" smtClean="0"/>
              <a:t>第二节 游标</a:t>
            </a:r>
            <a:endParaRPr lang="en-US" altLang="zh-CN" dirty="0" smtClean="0"/>
          </a:p>
          <a:p>
            <a:pPr eaLnBrk="1" fontAlgn="auto" hangingPunct="1">
              <a:spcAft>
                <a:spcPts val="0"/>
              </a:spcAft>
              <a:defRPr/>
            </a:pPr>
            <a:r>
              <a:rPr lang="zh-CN" altLang="en-US" b="1" dirty="0" smtClean="0">
                <a:solidFill>
                  <a:srgbClr val="0070C0"/>
                </a:solidFill>
              </a:rPr>
              <a:t>第三节 存储过程</a:t>
            </a:r>
            <a:endParaRPr lang="en-US" altLang="zh-CN" b="1" dirty="0" smtClean="0">
              <a:solidFill>
                <a:srgbClr val="0070C0"/>
              </a:solidFill>
            </a:endParaRPr>
          </a:p>
          <a:p>
            <a:pPr eaLnBrk="1" fontAlgn="auto" hangingPunct="1">
              <a:spcAft>
                <a:spcPts val="0"/>
              </a:spcAft>
              <a:defRPr/>
            </a:pPr>
            <a:r>
              <a:rPr lang="zh-CN" altLang="en-US" dirty="0" smtClean="0"/>
              <a:t>第四节 自定义函数</a:t>
            </a:r>
            <a:endParaRPr lang="en-US" altLang="zh-CN" dirty="0" smtClean="0"/>
          </a:p>
          <a:p>
            <a:pPr eaLnBrk="1" fontAlgn="auto" hangingPunct="1">
              <a:spcAft>
                <a:spcPts val="0"/>
              </a:spcAft>
              <a:defRPr/>
            </a:pPr>
            <a:r>
              <a:rPr lang="zh-CN" altLang="en-US" dirty="0" smtClean="0"/>
              <a:t>第五节 触发器</a:t>
            </a:r>
            <a:endParaRPr lang="zh-CN"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latin typeface="+mj-ea"/>
              </a:rPr>
              <a:t>第三节 存储过程</a:t>
            </a:r>
            <a:endParaRPr lang="zh-CN" altLang="en-US" dirty="0">
              <a:latin typeface="+mj-ea"/>
            </a:endParaRPr>
          </a:p>
        </p:txBody>
      </p:sp>
      <p:sp>
        <p:nvSpPr>
          <p:cNvPr id="66562" name="内容占位符 2"/>
          <p:cNvSpPr>
            <a:spLocks noGrp="1"/>
          </p:cNvSpPr>
          <p:nvPr>
            <p:ph idx="1"/>
          </p:nvPr>
        </p:nvSpPr>
        <p:spPr>
          <a:xfrm>
            <a:off x="457200" y="1600200"/>
            <a:ext cx="8229600" cy="4913313"/>
          </a:xfrm>
        </p:spPr>
        <p:txBody>
          <a:bodyPr/>
          <a:lstStyle/>
          <a:p>
            <a:pPr eaLnBrk="1" hangingPunct="1"/>
            <a:r>
              <a:rPr lang="zh-CN" altLang="en-US" sz="2800" smtClean="0"/>
              <a:t>存储过程（</a:t>
            </a:r>
            <a:r>
              <a:rPr lang="en-US" altLang="zh-CN" sz="2800" smtClean="0"/>
              <a:t>Stored Procedure</a:t>
            </a:r>
            <a:r>
              <a:rPr lang="zh-CN" altLang="en-US" sz="2800" smtClean="0"/>
              <a:t>）是一组完成特定功能的</a:t>
            </a:r>
            <a:r>
              <a:rPr lang="en-US" altLang="zh-CN" sz="2800" smtClean="0"/>
              <a:t>SQL</a:t>
            </a:r>
            <a:r>
              <a:rPr lang="zh-CN" altLang="en-US" sz="2800" smtClean="0"/>
              <a:t>语句集，经编译后存储在数据库中，用户通过指定存储过程的名字并给出参数（如果该存储过程带有参数）来执行存储过程。</a:t>
            </a:r>
          </a:p>
          <a:p>
            <a:pPr eaLnBrk="1" hangingPunct="1"/>
            <a:r>
              <a:rPr lang="zh-CN" altLang="en-US" sz="2800" smtClean="0"/>
              <a:t>存储过程的优点：</a:t>
            </a:r>
            <a:endParaRPr lang="en-US" altLang="zh-CN" sz="2800" smtClean="0"/>
          </a:p>
          <a:p>
            <a:pPr lvl="1" eaLnBrk="1" hangingPunct="1"/>
            <a:r>
              <a:rPr lang="zh-CN" altLang="en-US" sz="2400" smtClean="0">
                <a:ea typeface="宋体" charset="-122"/>
              </a:rPr>
              <a:t>（</a:t>
            </a:r>
            <a:r>
              <a:rPr lang="en-US" altLang="zh-CN" sz="2400" smtClean="0">
                <a:ea typeface="宋体" charset="-122"/>
              </a:rPr>
              <a:t>1</a:t>
            </a:r>
            <a:r>
              <a:rPr lang="zh-CN" altLang="en-US" sz="2400" smtClean="0">
                <a:ea typeface="宋体" charset="-122"/>
              </a:rPr>
              <a:t>）存储过程已在服务器注册。</a:t>
            </a:r>
          </a:p>
          <a:p>
            <a:pPr lvl="1" eaLnBrk="1" hangingPunct="1"/>
            <a:r>
              <a:rPr lang="zh-CN" altLang="en-US" sz="2400" smtClean="0">
                <a:ea typeface="宋体" charset="-122"/>
              </a:rPr>
              <a:t>（</a:t>
            </a:r>
            <a:r>
              <a:rPr lang="en-US" altLang="zh-CN" sz="2400" smtClean="0">
                <a:ea typeface="宋体" charset="-122"/>
              </a:rPr>
              <a:t>2</a:t>
            </a:r>
            <a:r>
              <a:rPr lang="zh-CN" altLang="en-US" sz="2400" smtClean="0">
                <a:ea typeface="宋体" charset="-122"/>
              </a:rPr>
              <a:t>）存储过程具有安全特性。</a:t>
            </a:r>
          </a:p>
          <a:p>
            <a:pPr lvl="1" eaLnBrk="1" hangingPunct="1"/>
            <a:r>
              <a:rPr lang="zh-CN" altLang="en-US" sz="2400" smtClean="0">
                <a:ea typeface="宋体" charset="-122"/>
              </a:rPr>
              <a:t>（</a:t>
            </a:r>
            <a:r>
              <a:rPr lang="en-US" altLang="zh-CN" sz="2400" smtClean="0">
                <a:ea typeface="宋体" charset="-122"/>
              </a:rPr>
              <a:t>3</a:t>
            </a:r>
            <a:r>
              <a:rPr lang="zh-CN" altLang="en-US" sz="2400" smtClean="0">
                <a:ea typeface="宋体" charset="-122"/>
              </a:rPr>
              <a:t>）存储过程可以强制应用程序的安全性。</a:t>
            </a:r>
          </a:p>
          <a:p>
            <a:pPr lvl="1" eaLnBrk="1" hangingPunct="1"/>
            <a:r>
              <a:rPr lang="zh-CN" altLang="en-US" sz="2400" smtClean="0">
                <a:ea typeface="宋体" charset="-122"/>
              </a:rPr>
              <a:t>（</a:t>
            </a:r>
            <a:r>
              <a:rPr lang="en-US" altLang="zh-CN" sz="2400" smtClean="0">
                <a:ea typeface="宋体" charset="-122"/>
              </a:rPr>
              <a:t>4</a:t>
            </a:r>
            <a:r>
              <a:rPr lang="zh-CN" altLang="en-US" sz="2400" smtClean="0">
                <a:ea typeface="宋体" charset="-122"/>
              </a:rPr>
              <a:t>）存储过程允许模块化程序设计。  </a:t>
            </a:r>
          </a:p>
          <a:p>
            <a:pPr lvl="1" eaLnBrk="1" hangingPunct="1"/>
            <a:r>
              <a:rPr lang="zh-CN" altLang="en-US" sz="2400" smtClean="0">
                <a:ea typeface="宋体" charset="-122"/>
              </a:rPr>
              <a:t>（</a:t>
            </a:r>
            <a:r>
              <a:rPr lang="en-US" altLang="zh-CN" sz="2400" smtClean="0">
                <a:ea typeface="宋体" charset="-122"/>
              </a:rPr>
              <a:t>5</a:t>
            </a:r>
            <a:r>
              <a:rPr lang="zh-CN" altLang="en-US" sz="2400" smtClean="0">
                <a:ea typeface="宋体" charset="-122"/>
              </a:rPr>
              <a:t>）存储过程可以减少网络通信流量。</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latin typeface="+mj-ea"/>
              </a:rPr>
              <a:t>第三节 存储过程</a:t>
            </a:r>
            <a:endParaRPr lang="zh-CN" altLang="en-US" dirty="0">
              <a:latin typeface="+mj-ea"/>
            </a:endParaRPr>
          </a:p>
        </p:txBody>
      </p:sp>
      <p:sp>
        <p:nvSpPr>
          <p:cNvPr id="67586" name="内容占位符 2"/>
          <p:cNvSpPr>
            <a:spLocks noGrp="1"/>
          </p:cNvSpPr>
          <p:nvPr>
            <p:ph idx="1"/>
          </p:nvPr>
        </p:nvSpPr>
        <p:spPr/>
        <p:txBody>
          <a:bodyPr/>
          <a:lstStyle/>
          <a:p>
            <a:pPr eaLnBrk="1" hangingPunct="1"/>
            <a:r>
              <a:rPr lang="en-US" altLang="zh-CN" smtClean="0"/>
              <a:t>1. </a:t>
            </a:r>
            <a:r>
              <a:rPr lang="zh-CN" altLang="en-US" smtClean="0"/>
              <a:t>创建存储过程</a:t>
            </a:r>
          </a:p>
          <a:p>
            <a:pPr eaLnBrk="1" hangingPunct="1"/>
            <a:r>
              <a:rPr lang="en-US" altLang="zh-CN" smtClean="0"/>
              <a:t>2. </a:t>
            </a:r>
            <a:r>
              <a:rPr lang="zh-CN" altLang="en-US" smtClean="0"/>
              <a:t>执行存储过程</a:t>
            </a:r>
          </a:p>
          <a:p>
            <a:pPr eaLnBrk="1" hangingPunct="1"/>
            <a:r>
              <a:rPr lang="en-US" altLang="zh-CN" smtClean="0"/>
              <a:t>3. </a:t>
            </a:r>
            <a:r>
              <a:rPr lang="zh-CN" altLang="en-US" smtClean="0"/>
              <a:t>删除存储过程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dirty="0" smtClean="0">
                <a:latin typeface="+mj-ea"/>
              </a:rPr>
              <a:t>1. </a:t>
            </a:r>
            <a:r>
              <a:rPr lang="zh-CN" altLang="en-US" dirty="0" smtClean="0">
                <a:latin typeface="+mj-ea"/>
              </a:rPr>
              <a:t>创建存储过程</a:t>
            </a:r>
            <a:endParaRPr lang="zh-CN" altLang="en-US" dirty="0">
              <a:latin typeface="+mj-ea"/>
            </a:endParaRPr>
          </a:p>
        </p:txBody>
      </p:sp>
      <p:sp>
        <p:nvSpPr>
          <p:cNvPr id="68610" name="内容占位符 2"/>
          <p:cNvSpPr>
            <a:spLocks noGrp="1"/>
          </p:cNvSpPr>
          <p:nvPr>
            <p:ph idx="1"/>
          </p:nvPr>
        </p:nvSpPr>
        <p:spPr/>
        <p:txBody>
          <a:bodyPr/>
          <a:lstStyle/>
          <a:p>
            <a:pPr eaLnBrk="1" hangingPunct="1"/>
            <a:r>
              <a:rPr lang="zh-CN" altLang="en-US" smtClean="0"/>
              <a:t>语法：</a:t>
            </a:r>
          </a:p>
        </p:txBody>
      </p:sp>
      <p:sp>
        <p:nvSpPr>
          <p:cNvPr id="68611" name="矩形 3"/>
          <p:cNvSpPr>
            <a:spLocks noChangeArrowheads="1"/>
          </p:cNvSpPr>
          <p:nvPr/>
        </p:nvSpPr>
        <p:spPr bwMode="auto">
          <a:xfrm>
            <a:off x="352425" y="2314575"/>
            <a:ext cx="8524875" cy="3784600"/>
          </a:xfrm>
          <a:prstGeom prst="rect">
            <a:avLst/>
          </a:prstGeom>
          <a:noFill/>
          <a:ln w="9525">
            <a:noFill/>
            <a:miter lim="800000"/>
            <a:headEnd/>
            <a:tailEnd/>
          </a:ln>
        </p:spPr>
        <p:txBody>
          <a:bodyPr>
            <a:spAutoFit/>
          </a:bodyPr>
          <a:lstStyle/>
          <a:p>
            <a:pPr>
              <a:lnSpc>
                <a:spcPct val="150000"/>
              </a:lnSpc>
            </a:pPr>
            <a:r>
              <a:rPr lang="en-US" altLang="zh-CN" sz="2000" b="1"/>
              <a:t>CREATE { PROC | PROCEDURE }</a:t>
            </a:r>
            <a:r>
              <a:rPr lang="en-US" altLang="zh-CN" sz="2000"/>
              <a:t> [schema_name.] procedure_name</a:t>
            </a:r>
          </a:p>
          <a:p>
            <a:pPr>
              <a:lnSpc>
                <a:spcPct val="150000"/>
              </a:lnSpc>
            </a:pPr>
            <a:r>
              <a:rPr lang="en-US" altLang="zh-CN" sz="2000"/>
              <a:t>[ { @parameter  data_type }[ VARYING ] [ = default ] [ OUTPUT ] ] [ ,...n ]</a:t>
            </a:r>
          </a:p>
          <a:p>
            <a:pPr>
              <a:lnSpc>
                <a:spcPct val="150000"/>
              </a:lnSpc>
            </a:pPr>
            <a:r>
              <a:rPr lang="en-US" altLang="zh-CN" sz="2000"/>
              <a:t>[ WITH  RECOMPILE | ENCRYPTION]</a:t>
            </a:r>
          </a:p>
          <a:p>
            <a:pPr>
              <a:lnSpc>
                <a:spcPct val="150000"/>
              </a:lnSpc>
            </a:pPr>
            <a:r>
              <a:rPr lang="en-US" altLang="zh-CN" sz="2000"/>
              <a:t>AS </a:t>
            </a:r>
          </a:p>
          <a:p>
            <a:pPr>
              <a:lnSpc>
                <a:spcPct val="150000"/>
              </a:lnSpc>
            </a:pPr>
            <a:r>
              <a:rPr lang="en-US" altLang="zh-CN" sz="2000"/>
              <a:t>{ &lt;BEGIN&gt;</a:t>
            </a:r>
          </a:p>
          <a:p>
            <a:pPr>
              <a:lnSpc>
                <a:spcPct val="150000"/>
              </a:lnSpc>
            </a:pPr>
            <a:r>
              <a:rPr lang="en-US" altLang="zh-CN" sz="2000"/>
              <a:t>   &lt;sql_statement&gt; [;][ ...n ]</a:t>
            </a:r>
          </a:p>
          <a:p>
            <a:pPr>
              <a:lnSpc>
                <a:spcPct val="150000"/>
              </a:lnSpc>
            </a:pPr>
            <a:r>
              <a:rPr lang="en-US" altLang="zh-CN" sz="2000"/>
              <a:t>  &lt;END&gt;</a:t>
            </a:r>
          </a:p>
          <a:p>
            <a:pPr>
              <a:lnSpc>
                <a:spcPct val="150000"/>
              </a:lnSpc>
            </a:pPr>
            <a:r>
              <a:rPr lang="en-US" altLang="zh-CN" sz="2000"/>
              <a: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latin typeface="+mj-ea"/>
              </a:rPr>
              <a:t>例</a:t>
            </a:r>
            <a:r>
              <a:rPr lang="en-US" altLang="zh-CN" dirty="0" smtClean="0">
                <a:latin typeface="+mj-ea"/>
              </a:rPr>
              <a:t>1</a:t>
            </a:r>
            <a:r>
              <a:rPr lang="zh-CN" altLang="en-US" dirty="0" smtClean="0">
                <a:latin typeface="+mj-ea"/>
              </a:rPr>
              <a:t> 将指定记录插入</a:t>
            </a:r>
            <a:r>
              <a:rPr lang="en-US" altLang="zh-CN" dirty="0" smtClean="0">
                <a:latin typeface="+mj-ea"/>
              </a:rPr>
              <a:t>student</a:t>
            </a:r>
            <a:r>
              <a:rPr lang="zh-CN" altLang="en-US" dirty="0" smtClean="0">
                <a:latin typeface="+mj-ea"/>
              </a:rPr>
              <a:t>表</a:t>
            </a:r>
            <a:endParaRPr lang="zh-CN" altLang="en-US" dirty="0">
              <a:latin typeface="+mj-ea"/>
            </a:endParaRPr>
          </a:p>
        </p:txBody>
      </p:sp>
      <p:sp>
        <p:nvSpPr>
          <p:cNvPr id="69634" name="矩形 3"/>
          <p:cNvSpPr>
            <a:spLocks noChangeArrowheads="1"/>
          </p:cNvSpPr>
          <p:nvPr/>
        </p:nvSpPr>
        <p:spPr bwMode="auto">
          <a:xfrm>
            <a:off x="1052513" y="1851025"/>
            <a:ext cx="7751762" cy="4154488"/>
          </a:xfrm>
          <a:prstGeom prst="rect">
            <a:avLst/>
          </a:prstGeom>
          <a:noFill/>
          <a:ln w="9525">
            <a:noFill/>
            <a:miter lim="800000"/>
            <a:headEnd/>
            <a:tailEnd/>
          </a:ln>
        </p:spPr>
        <p:txBody>
          <a:bodyPr>
            <a:spAutoFit/>
          </a:bodyPr>
          <a:lstStyle/>
          <a:p>
            <a:r>
              <a:rPr lang="en-US" altLang="zh-CN" sz="2400"/>
              <a:t>create proc students.proc_insert_student</a:t>
            </a:r>
          </a:p>
          <a:p>
            <a:r>
              <a:rPr lang="en-US" altLang="zh-CN" sz="2400"/>
              <a:t>   @sno  varchar(10),</a:t>
            </a:r>
          </a:p>
          <a:p>
            <a:r>
              <a:rPr lang="en-US" altLang="zh-CN" sz="2400"/>
              <a:t>   @sname varchar(20),</a:t>
            </a:r>
          </a:p>
          <a:p>
            <a:r>
              <a:rPr lang="en-US" altLang="zh-CN" sz="2400"/>
              <a:t>   @ssex varchar(2) =</a:t>
            </a:r>
            <a:r>
              <a:rPr lang="zh-CN" altLang="en-US" sz="2400"/>
              <a:t> </a:t>
            </a:r>
            <a:r>
              <a:rPr lang="en-US" altLang="zh-CN" sz="2400"/>
              <a:t>"</a:t>
            </a:r>
            <a:r>
              <a:rPr lang="zh-CN" altLang="en-US" sz="2400"/>
              <a:t>男</a:t>
            </a:r>
            <a:r>
              <a:rPr lang="en-US" altLang="zh-CN" sz="2400"/>
              <a:t>",</a:t>
            </a:r>
          </a:p>
          <a:p>
            <a:r>
              <a:rPr lang="en-US" altLang="zh-CN" sz="2400"/>
              <a:t>   @sage smallint,</a:t>
            </a:r>
          </a:p>
          <a:p>
            <a:r>
              <a:rPr lang="en-US" altLang="zh-CN" sz="2400"/>
              <a:t>   @sdept varchar(50)</a:t>
            </a:r>
          </a:p>
          <a:p>
            <a:r>
              <a:rPr lang="en-US" altLang="zh-CN" sz="2400"/>
              <a:t>as</a:t>
            </a:r>
          </a:p>
          <a:p>
            <a:r>
              <a:rPr lang="en-US" altLang="zh-CN" sz="2400"/>
              <a:t>begin</a:t>
            </a:r>
          </a:p>
          <a:p>
            <a:r>
              <a:rPr lang="en-US" altLang="zh-CN" sz="2400"/>
              <a:t>       insert into students.student(sno,sname,ssex,sage,sdept)</a:t>
            </a:r>
          </a:p>
          <a:p>
            <a:r>
              <a:rPr lang="en-US" altLang="zh-CN" sz="2400"/>
              <a:t>       values(@sno,@sname,@ssex,@sage,@sdept)</a:t>
            </a:r>
          </a:p>
          <a:p>
            <a:r>
              <a:rPr lang="en-US" altLang="zh-CN" sz="2400"/>
              <a:t>end</a:t>
            </a:r>
          </a:p>
        </p:txBody>
      </p:sp>
      <p:sp>
        <p:nvSpPr>
          <p:cNvPr id="5" name="云形标注 4"/>
          <p:cNvSpPr/>
          <p:nvPr/>
        </p:nvSpPr>
        <p:spPr>
          <a:xfrm>
            <a:off x="6565900" y="3021013"/>
            <a:ext cx="1592263" cy="1231900"/>
          </a:xfrm>
          <a:prstGeom prst="cloudCallout">
            <a:avLst>
              <a:gd name="adj1" fmla="val -185236"/>
              <a:gd name="adj2" fmla="val -2611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9636" name="TextBox 5"/>
          <p:cNvSpPr txBox="1">
            <a:spLocks noChangeArrowheads="1"/>
          </p:cNvSpPr>
          <p:nvPr/>
        </p:nvSpPr>
        <p:spPr bwMode="auto">
          <a:xfrm>
            <a:off x="6553200" y="3257550"/>
            <a:ext cx="1643063" cy="1063625"/>
          </a:xfrm>
          <a:prstGeom prst="rect">
            <a:avLst/>
          </a:prstGeom>
          <a:noFill/>
          <a:ln w="9525">
            <a:noFill/>
            <a:miter lim="800000"/>
            <a:headEnd/>
            <a:tailEnd/>
          </a:ln>
        </p:spPr>
        <p:txBody>
          <a:bodyPr>
            <a:spAutoFit/>
          </a:bodyPr>
          <a:lstStyle/>
          <a:p>
            <a:r>
              <a:rPr lang="zh-CN" altLang="en-US"/>
              <a:t>给输入参数指定默认值</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latin typeface="+mj-ea"/>
              </a:rPr>
              <a:t>带输出参数的存储过程</a:t>
            </a:r>
            <a:endParaRPr lang="zh-CN" altLang="en-US" dirty="0">
              <a:latin typeface="+mj-ea"/>
            </a:endParaRPr>
          </a:p>
        </p:txBody>
      </p:sp>
      <p:sp>
        <p:nvSpPr>
          <p:cNvPr id="70658" name="内容占位符 2"/>
          <p:cNvSpPr>
            <a:spLocks noGrp="1"/>
          </p:cNvSpPr>
          <p:nvPr>
            <p:ph idx="1"/>
          </p:nvPr>
        </p:nvSpPr>
        <p:spPr/>
        <p:txBody>
          <a:bodyPr/>
          <a:lstStyle/>
          <a:p>
            <a:pPr eaLnBrk="1" hangingPunct="1"/>
            <a:r>
              <a:rPr lang="zh-CN" altLang="en-US" sz="2400" smtClean="0"/>
              <a:t>例</a:t>
            </a:r>
            <a:r>
              <a:rPr lang="en-US" altLang="zh-CN" sz="2400" smtClean="0"/>
              <a:t>2</a:t>
            </a:r>
            <a:r>
              <a:rPr lang="zh-CN" altLang="en-US" sz="2400" smtClean="0"/>
              <a:t>  查询指定学号学生的平均成绩，并将平均成绩返回</a:t>
            </a:r>
          </a:p>
        </p:txBody>
      </p:sp>
      <p:sp>
        <p:nvSpPr>
          <p:cNvPr id="4" name="矩形 3"/>
          <p:cNvSpPr/>
          <p:nvPr/>
        </p:nvSpPr>
        <p:spPr>
          <a:xfrm>
            <a:off x="647700" y="2709863"/>
            <a:ext cx="8135938" cy="2586037"/>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a:spAutoFit/>
          </a:bodyPr>
          <a:lstStyle/>
          <a:p>
            <a:pPr>
              <a:defRPr/>
            </a:pPr>
            <a:r>
              <a:rPr lang="en-US" altLang="zh-CN" dirty="0">
                <a:ea typeface="宋体" pitchFamily="2" charset="-122"/>
              </a:rPr>
              <a:t>create proc [students].[</a:t>
            </a:r>
            <a:r>
              <a:rPr lang="en-US" altLang="zh-CN" dirty="0" err="1">
                <a:ea typeface="宋体" pitchFamily="2" charset="-122"/>
              </a:rPr>
              <a:t>proc_avergrade</a:t>
            </a:r>
            <a:r>
              <a:rPr lang="en-US" altLang="zh-CN" dirty="0">
                <a:ea typeface="宋体" pitchFamily="2" charset="-122"/>
              </a:rPr>
              <a:t>]</a:t>
            </a:r>
          </a:p>
          <a:p>
            <a:pPr>
              <a:defRPr/>
            </a:pPr>
            <a:r>
              <a:rPr lang="en-US" altLang="zh-CN" dirty="0">
                <a:ea typeface="宋体" pitchFamily="2" charset="-122"/>
              </a:rPr>
              <a:t>   @</a:t>
            </a:r>
            <a:r>
              <a:rPr lang="en-US" altLang="zh-CN" dirty="0" err="1">
                <a:ea typeface="宋体" pitchFamily="2" charset="-122"/>
              </a:rPr>
              <a:t>sno</a:t>
            </a:r>
            <a:r>
              <a:rPr lang="en-US" altLang="zh-CN" dirty="0">
                <a:ea typeface="宋体" pitchFamily="2" charset="-122"/>
              </a:rPr>
              <a:t>  </a:t>
            </a:r>
            <a:r>
              <a:rPr lang="en-US" altLang="zh-CN" dirty="0" err="1">
                <a:ea typeface="宋体" pitchFamily="2" charset="-122"/>
              </a:rPr>
              <a:t>varchar</a:t>
            </a:r>
            <a:r>
              <a:rPr lang="en-US" altLang="zh-CN" dirty="0">
                <a:ea typeface="宋体" pitchFamily="2" charset="-122"/>
              </a:rPr>
              <a:t>(10),</a:t>
            </a:r>
          </a:p>
          <a:p>
            <a:pPr>
              <a:defRPr/>
            </a:pPr>
            <a:r>
              <a:rPr lang="en-US" altLang="zh-CN" dirty="0">
                <a:ea typeface="宋体" pitchFamily="2" charset="-122"/>
              </a:rPr>
              <a:t>   @</a:t>
            </a:r>
            <a:r>
              <a:rPr lang="en-US" altLang="zh-CN" dirty="0" err="1">
                <a:ea typeface="宋体" pitchFamily="2" charset="-122"/>
              </a:rPr>
              <a:t>savg</a:t>
            </a:r>
            <a:r>
              <a:rPr lang="en-US" altLang="zh-CN" dirty="0">
                <a:ea typeface="宋体" pitchFamily="2" charset="-122"/>
              </a:rPr>
              <a:t> </a:t>
            </a:r>
            <a:r>
              <a:rPr lang="en-US" altLang="zh-CN" dirty="0" err="1">
                <a:ea typeface="宋体" pitchFamily="2" charset="-122"/>
              </a:rPr>
              <a:t>int</a:t>
            </a:r>
            <a:r>
              <a:rPr lang="en-US" altLang="zh-CN" dirty="0">
                <a:ea typeface="宋体" pitchFamily="2" charset="-122"/>
              </a:rPr>
              <a:t> </a:t>
            </a:r>
            <a:r>
              <a:rPr lang="en-US" altLang="zh-CN" b="1" dirty="0">
                <a:solidFill>
                  <a:srgbClr val="FF0000"/>
                </a:solidFill>
                <a:ea typeface="宋体" pitchFamily="2" charset="-122"/>
              </a:rPr>
              <a:t>out   --</a:t>
            </a:r>
            <a:r>
              <a:rPr lang="zh-CN" altLang="en-US" b="1" dirty="0">
                <a:solidFill>
                  <a:srgbClr val="FF0000"/>
                </a:solidFill>
                <a:ea typeface="宋体" pitchFamily="2" charset="-122"/>
              </a:rPr>
              <a:t>输出参数</a:t>
            </a:r>
            <a:endParaRPr lang="en-US" altLang="zh-CN" b="1" dirty="0">
              <a:solidFill>
                <a:srgbClr val="FF0000"/>
              </a:solidFill>
              <a:ea typeface="宋体" pitchFamily="2" charset="-122"/>
            </a:endParaRPr>
          </a:p>
          <a:p>
            <a:pPr>
              <a:defRPr/>
            </a:pPr>
            <a:r>
              <a:rPr lang="en-US" altLang="zh-CN" dirty="0">
                <a:ea typeface="宋体" pitchFamily="2" charset="-122"/>
              </a:rPr>
              <a:t>as</a:t>
            </a:r>
          </a:p>
          <a:p>
            <a:pPr>
              <a:defRPr/>
            </a:pPr>
            <a:r>
              <a:rPr lang="en-US" altLang="zh-CN" dirty="0">
                <a:ea typeface="宋体" pitchFamily="2" charset="-122"/>
              </a:rPr>
              <a:t>begin</a:t>
            </a:r>
          </a:p>
          <a:p>
            <a:pPr>
              <a:defRPr/>
            </a:pPr>
            <a:r>
              <a:rPr lang="en-US" altLang="zh-CN" dirty="0">
                <a:ea typeface="宋体" pitchFamily="2" charset="-122"/>
              </a:rPr>
              <a:t>    select @</a:t>
            </a:r>
            <a:r>
              <a:rPr lang="en-US" altLang="zh-CN" dirty="0" err="1">
                <a:ea typeface="宋体" pitchFamily="2" charset="-122"/>
              </a:rPr>
              <a:t>savg</a:t>
            </a:r>
            <a:r>
              <a:rPr lang="en-US" altLang="zh-CN" dirty="0">
                <a:ea typeface="宋体" pitchFamily="2" charset="-122"/>
              </a:rPr>
              <a:t> = </a:t>
            </a:r>
            <a:r>
              <a:rPr lang="en-US" altLang="zh-CN" dirty="0" err="1">
                <a:ea typeface="宋体" pitchFamily="2" charset="-122"/>
              </a:rPr>
              <a:t>avg</a:t>
            </a:r>
            <a:r>
              <a:rPr lang="en-US" altLang="zh-CN" dirty="0">
                <a:ea typeface="宋体" pitchFamily="2" charset="-122"/>
              </a:rPr>
              <a:t>(grade)</a:t>
            </a:r>
          </a:p>
          <a:p>
            <a:pPr>
              <a:defRPr/>
            </a:pPr>
            <a:r>
              <a:rPr lang="en-US" altLang="zh-CN" dirty="0">
                <a:ea typeface="宋体" pitchFamily="2" charset="-122"/>
              </a:rPr>
              <a:t>    from students.sc</a:t>
            </a:r>
          </a:p>
          <a:p>
            <a:pPr>
              <a:defRPr/>
            </a:pPr>
            <a:r>
              <a:rPr lang="en-US" altLang="zh-CN" dirty="0">
                <a:ea typeface="宋体" pitchFamily="2" charset="-122"/>
              </a:rPr>
              <a:t>    where </a:t>
            </a:r>
            <a:r>
              <a:rPr lang="en-US" altLang="zh-CN" dirty="0" err="1">
                <a:ea typeface="宋体" pitchFamily="2" charset="-122"/>
              </a:rPr>
              <a:t>sno</a:t>
            </a:r>
            <a:r>
              <a:rPr lang="en-US" altLang="zh-CN" dirty="0">
                <a:ea typeface="宋体" pitchFamily="2" charset="-122"/>
              </a:rPr>
              <a:t> = @</a:t>
            </a:r>
            <a:r>
              <a:rPr lang="en-US" altLang="zh-CN" dirty="0" err="1">
                <a:ea typeface="宋体" pitchFamily="2" charset="-122"/>
              </a:rPr>
              <a:t>sno</a:t>
            </a:r>
            <a:endParaRPr lang="en-US" altLang="zh-CN" dirty="0">
              <a:ea typeface="宋体" pitchFamily="2" charset="-122"/>
            </a:endParaRPr>
          </a:p>
          <a:p>
            <a:pPr>
              <a:defRPr/>
            </a:pPr>
            <a:r>
              <a:rPr lang="en-US" altLang="zh-CN" dirty="0">
                <a:ea typeface="宋体" pitchFamily="2" charset="-122"/>
              </a:rPr>
              <a:t>end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latin typeface="+mj-ea"/>
              </a:rPr>
              <a:t>练习</a:t>
            </a:r>
            <a:endParaRPr lang="zh-CN" altLang="en-US" dirty="0">
              <a:latin typeface="+mj-ea"/>
            </a:endParaRPr>
          </a:p>
        </p:txBody>
      </p:sp>
      <p:sp>
        <p:nvSpPr>
          <p:cNvPr id="71682" name="内容占位符 2"/>
          <p:cNvSpPr>
            <a:spLocks noGrp="1"/>
          </p:cNvSpPr>
          <p:nvPr>
            <p:ph idx="1"/>
          </p:nvPr>
        </p:nvSpPr>
        <p:spPr/>
        <p:txBody>
          <a:bodyPr/>
          <a:lstStyle/>
          <a:p>
            <a:pPr eaLnBrk="1" hangingPunct="1"/>
            <a:r>
              <a:rPr lang="en-US" altLang="zh-CN" sz="2800" smtClean="0"/>
              <a:t>1</a:t>
            </a:r>
            <a:r>
              <a:rPr lang="zh-CN" altLang="en-US" sz="2800" smtClean="0"/>
              <a:t>、编写一个存储过程，在</a:t>
            </a:r>
            <a:r>
              <a:rPr lang="en-US" altLang="zh-CN" sz="2800" smtClean="0"/>
              <a:t>sc</a:t>
            </a:r>
            <a:r>
              <a:rPr lang="zh-CN" altLang="en-US" sz="2800" smtClean="0"/>
              <a:t>表统计每个学生的平均分</a:t>
            </a:r>
            <a:endParaRPr lang="en-US" altLang="zh-CN" sz="2800" smtClean="0"/>
          </a:p>
          <a:p>
            <a:pPr eaLnBrk="1" hangingPunct="1"/>
            <a:r>
              <a:rPr lang="en-US" altLang="zh-CN" sz="2800" smtClean="0"/>
              <a:t>2</a:t>
            </a:r>
            <a:r>
              <a:rPr lang="zh-CN" altLang="en-US" sz="2800" smtClean="0"/>
              <a:t>、对练习</a:t>
            </a:r>
            <a:r>
              <a:rPr lang="en-US" altLang="zh-CN" sz="2800" smtClean="0"/>
              <a:t>1</a:t>
            </a:r>
            <a:r>
              <a:rPr lang="zh-CN" altLang="en-US" sz="2800" smtClean="0"/>
              <a:t>的存储过程进行改进，添加一个输入参数</a:t>
            </a:r>
            <a:r>
              <a:rPr lang="en-US" altLang="zh-CN" sz="2800" smtClean="0"/>
              <a:t>——</a:t>
            </a:r>
            <a:r>
              <a:rPr lang="zh-CN" altLang="en-US" sz="2800" smtClean="0"/>
              <a:t>学号，使存储过程能根据输入的学号计算该学生的平均分。</a:t>
            </a:r>
            <a:endParaRPr lang="en-US" altLang="zh-CN" sz="2800" smtClean="0"/>
          </a:p>
          <a:p>
            <a:pPr eaLnBrk="1" hangingPunct="1"/>
            <a:r>
              <a:rPr lang="en-US" altLang="zh-CN" sz="2800" smtClean="0"/>
              <a:t>3</a:t>
            </a:r>
            <a:r>
              <a:rPr lang="zh-CN" altLang="en-US" sz="2800" smtClean="0"/>
              <a:t>、在练习</a:t>
            </a:r>
            <a:r>
              <a:rPr lang="en-US" altLang="zh-CN" sz="2800" smtClean="0"/>
              <a:t>2</a:t>
            </a:r>
            <a:r>
              <a:rPr lang="zh-CN" altLang="en-US" sz="2800" smtClean="0"/>
              <a:t>的基础上添加一个输出参数</a:t>
            </a:r>
            <a:r>
              <a:rPr lang="en-US" altLang="zh-CN" sz="2800" smtClean="0"/>
              <a:t>——</a:t>
            </a:r>
            <a:r>
              <a:rPr lang="zh-CN" altLang="en-US" sz="2800" smtClean="0"/>
              <a:t>平均分，计算指定学号的平均分，然后将平均分输出</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dirty="0" smtClean="0">
                <a:latin typeface="+mj-ea"/>
              </a:rPr>
              <a:t>2. </a:t>
            </a:r>
            <a:r>
              <a:rPr lang="zh-CN" altLang="en-US" dirty="0" smtClean="0">
                <a:latin typeface="+mj-ea"/>
              </a:rPr>
              <a:t>执行存储过程</a:t>
            </a:r>
            <a:endParaRPr lang="zh-CN" altLang="en-US" dirty="0">
              <a:latin typeface="+mj-ea"/>
            </a:endParaRPr>
          </a:p>
        </p:txBody>
      </p:sp>
      <p:sp>
        <p:nvSpPr>
          <p:cNvPr id="72706" name="内容占位符 2"/>
          <p:cNvSpPr>
            <a:spLocks noGrp="1"/>
          </p:cNvSpPr>
          <p:nvPr>
            <p:ph idx="1"/>
          </p:nvPr>
        </p:nvSpPr>
        <p:spPr/>
        <p:txBody>
          <a:bodyPr/>
          <a:lstStyle/>
          <a:p>
            <a:pPr eaLnBrk="1" hangingPunct="1"/>
            <a:r>
              <a:rPr lang="zh-CN" altLang="en-US" smtClean="0"/>
              <a:t>语法格式：</a:t>
            </a:r>
            <a:endParaRPr lang="en-US" altLang="zh-CN" smtClean="0"/>
          </a:p>
          <a:p>
            <a:pPr eaLnBrk="1" hangingPunct="1"/>
            <a:endParaRPr lang="en-US" altLang="zh-CN" smtClean="0"/>
          </a:p>
          <a:p>
            <a:pPr eaLnBrk="1" hangingPunct="1"/>
            <a:endParaRPr lang="en-US" altLang="zh-CN" smtClean="0"/>
          </a:p>
          <a:p>
            <a:pPr eaLnBrk="1" hangingPunct="1"/>
            <a:r>
              <a:rPr lang="zh-CN" altLang="en-US" smtClean="0"/>
              <a:t>例</a:t>
            </a:r>
            <a:r>
              <a:rPr lang="en-US" altLang="zh-CN" smtClean="0"/>
              <a:t>3</a:t>
            </a:r>
            <a:r>
              <a:rPr lang="zh-CN" altLang="en-US" smtClean="0"/>
              <a:t>，执行例</a:t>
            </a:r>
            <a:r>
              <a:rPr lang="en-US" altLang="zh-CN" smtClean="0"/>
              <a:t>1 </a:t>
            </a:r>
            <a:r>
              <a:rPr lang="zh-CN" altLang="en-US" smtClean="0"/>
              <a:t>的存储过程</a:t>
            </a:r>
            <a:endParaRPr lang="en-US" altLang="zh-CN" smtClean="0"/>
          </a:p>
          <a:p>
            <a:pPr eaLnBrk="1" hangingPunct="1"/>
            <a:endParaRPr lang="en-US" altLang="zh-CN" smtClean="0"/>
          </a:p>
          <a:p>
            <a:pPr eaLnBrk="1" hangingPunct="1"/>
            <a:r>
              <a:rPr lang="zh-CN" altLang="en-US" smtClean="0"/>
              <a:t>例</a:t>
            </a:r>
            <a:r>
              <a:rPr lang="en-US" altLang="zh-CN" smtClean="0"/>
              <a:t>4  </a:t>
            </a:r>
            <a:r>
              <a:rPr lang="zh-CN" altLang="en-US" smtClean="0"/>
              <a:t>执行例</a:t>
            </a:r>
            <a:r>
              <a:rPr lang="en-US" altLang="zh-CN" smtClean="0"/>
              <a:t>2</a:t>
            </a:r>
            <a:r>
              <a:rPr lang="zh-CN" altLang="en-US" smtClean="0"/>
              <a:t>的存储过程</a:t>
            </a:r>
          </a:p>
        </p:txBody>
      </p:sp>
      <p:sp>
        <p:nvSpPr>
          <p:cNvPr id="72707" name="矩形 3"/>
          <p:cNvSpPr>
            <a:spLocks noChangeArrowheads="1"/>
          </p:cNvSpPr>
          <p:nvPr/>
        </p:nvSpPr>
        <p:spPr bwMode="auto">
          <a:xfrm>
            <a:off x="1006475" y="2365375"/>
            <a:ext cx="8137525" cy="958850"/>
          </a:xfrm>
          <a:prstGeom prst="rect">
            <a:avLst/>
          </a:prstGeom>
          <a:noFill/>
          <a:ln w="9525">
            <a:noFill/>
            <a:miter lim="800000"/>
            <a:headEnd/>
            <a:tailEnd/>
          </a:ln>
        </p:spPr>
        <p:txBody>
          <a:bodyPr>
            <a:spAutoFit/>
          </a:bodyPr>
          <a:lstStyle/>
          <a:p>
            <a:pPr>
              <a:lnSpc>
                <a:spcPct val="150000"/>
              </a:lnSpc>
            </a:pPr>
            <a:r>
              <a:rPr lang="en-US" altLang="zh-CN" sz="2000"/>
              <a:t>EXEC|EXECUTE  [ @return_status = ] [schema_name.]procedure_name  </a:t>
            </a:r>
          </a:p>
          <a:p>
            <a:pPr>
              <a:lnSpc>
                <a:spcPct val="150000"/>
              </a:lnSpc>
            </a:pPr>
            <a:r>
              <a:rPr lang="en-US" altLang="zh-CN" sz="2000"/>
              <a:t>    [[@parameter =] {value | @variable [OUTPUT] | [ DEFAULT ]}][ ,...n ]</a:t>
            </a:r>
            <a:endParaRPr lang="zh-CN" altLang="en-US" sz="2000"/>
          </a:p>
        </p:txBody>
      </p:sp>
      <p:sp>
        <p:nvSpPr>
          <p:cNvPr id="72708" name="TextBox 4"/>
          <p:cNvSpPr txBox="1">
            <a:spLocks noChangeArrowheads="1"/>
          </p:cNvSpPr>
          <p:nvPr/>
        </p:nvSpPr>
        <p:spPr bwMode="auto">
          <a:xfrm>
            <a:off x="1139825" y="3971925"/>
            <a:ext cx="7521575" cy="400050"/>
          </a:xfrm>
          <a:prstGeom prst="rect">
            <a:avLst/>
          </a:prstGeom>
          <a:noFill/>
          <a:ln w="9525">
            <a:noFill/>
            <a:miter lim="800000"/>
            <a:headEnd/>
            <a:tailEnd/>
          </a:ln>
        </p:spPr>
        <p:txBody>
          <a:bodyPr>
            <a:spAutoFit/>
          </a:bodyPr>
          <a:lstStyle/>
          <a:p>
            <a:r>
              <a:rPr lang="en-US" altLang="zh-CN" sz="2000"/>
              <a:t>exec students.proc_insert_student '200901031','</a:t>
            </a:r>
            <a:r>
              <a:rPr lang="zh-CN" altLang="en-US" sz="2000"/>
              <a:t>张三</a:t>
            </a:r>
            <a:r>
              <a:rPr lang="en-US" altLang="zh-CN" sz="2000"/>
              <a:t>','</a:t>
            </a:r>
            <a:r>
              <a:rPr lang="zh-CN" altLang="en-US" sz="2000"/>
              <a:t>男</a:t>
            </a:r>
            <a:r>
              <a:rPr lang="en-US" altLang="zh-CN" sz="2000"/>
              <a:t>',18,'</a:t>
            </a:r>
            <a:r>
              <a:rPr lang="zh-CN" altLang="en-US" sz="2000"/>
              <a:t>软件学院</a:t>
            </a:r>
            <a:r>
              <a:rPr lang="en-US" altLang="zh-CN" sz="2000"/>
              <a:t>'</a:t>
            </a:r>
            <a:endParaRPr lang="zh-CN" altLang="en-US" sz="2000"/>
          </a:p>
        </p:txBody>
      </p:sp>
      <p:sp>
        <p:nvSpPr>
          <p:cNvPr id="72709" name="TextBox 5"/>
          <p:cNvSpPr txBox="1">
            <a:spLocks noChangeArrowheads="1"/>
          </p:cNvSpPr>
          <p:nvPr/>
        </p:nvSpPr>
        <p:spPr bwMode="auto">
          <a:xfrm>
            <a:off x="688975" y="5160963"/>
            <a:ext cx="8286750" cy="1322387"/>
          </a:xfrm>
          <a:prstGeom prst="rect">
            <a:avLst/>
          </a:prstGeom>
          <a:noFill/>
          <a:ln w="9525">
            <a:noFill/>
            <a:miter lim="800000"/>
            <a:headEnd/>
            <a:tailEnd/>
          </a:ln>
        </p:spPr>
        <p:txBody>
          <a:bodyPr>
            <a:spAutoFit/>
          </a:bodyPr>
          <a:lstStyle/>
          <a:p>
            <a:r>
              <a:rPr lang="en-US" altLang="zh-CN" sz="2000"/>
              <a:t>declare @avg int</a:t>
            </a:r>
          </a:p>
          <a:p>
            <a:r>
              <a:rPr lang="en-US" altLang="zh-CN" sz="2000"/>
              <a:t>set @avg = 0</a:t>
            </a:r>
          </a:p>
          <a:p>
            <a:r>
              <a:rPr lang="en-US" altLang="zh-CN" sz="2000"/>
              <a:t>exec students.proc_avergrade '200215121',@avg </a:t>
            </a:r>
            <a:r>
              <a:rPr lang="en-US" altLang="zh-CN" sz="2000" b="1">
                <a:solidFill>
                  <a:srgbClr val="FF0000"/>
                </a:solidFill>
              </a:rPr>
              <a:t>out</a:t>
            </a:r>
          </a:p>
          <a:p>
            <a:r>
              <a:rPr lang="en-US" altLang="zh-CN" sz="2000"/>
              <a:t>select @avg</a:t>
            </a:r>
            <a:endParaRPr lang="zh-CN" altLang="en-US" sz="200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dirty="0" smtClean="0">
                <a:latin typeface="+mj-ea"/>
              </a:rPr>
              <a:t>3. </a:t>
            </a:r>
            <a:r>
              <a:rPr lang="zh-CN" altLang="en-US" dirty="0" smtClean="0">
                <a:latin typeface="+mj-ea"/>
              </a:rPr>
              <a:t>删除存储过程 </a:t>
            </a:r>
            <a:endParaRPr lang="zh-CN" altLang="en-US" dirty="0">
              <a:latin typeface="+mj-ea"/>
            </a:endParaRPr>
          </a:p>
        </p:txBody>
      </p:sp>
      <p:sp>
        <p:nvSpPr>
          <p:cNvPr id="73730" name="内容占位符 2"/>
          <p:cNvSpPr>
            <a:spLocks noGrp="1"/>
          </p:cNvSpPr>
          <p:nvPr>
            <p:ph idx="1"/>
          </p:nvPr>
        </p:nvSpPr>
        <p:spPr/>
        <p:txBody>
          <a:bodyPr/>
          <a:lstStyle/>
          <a:p>
            <a:pPr eaLnBrk="1" hangingPunct="1"/>
            <a:r>
              <a:rPr lang="zh-CN" altLang="en-US" sz="2800" smtClean="0"/>
              <a:t>删除存储过程可以使用</a:t>
            </a:r>
            <a:r>
              <a:rPr lang="en-US" altLang="zh-CN" sz="2800" smtClean="0"/>
              <a:t>DROP</a:t>
            </a:r>
            <a:r>
              <a:rPr lang="zh-CN" altLang="en-US" sz="2800" smtClean="0"/>
              <a:t>命令，</a:t>
            </a:r>
            <a:r>
              <a:rPr lang="en-US" altLang="zh-CN" sz="2800" smtClean="0"/>
              <a:t>DROP</a:t>
            </a:r>
            <a:r>
              <a:rPr lang="zh-CN" altLang="en-US" sz="2800" smtClean="0"/>
              <a:t>命令可以将一个或者多个存储过程或者存储过程组从当前数据库中删除，其语法形式如下：</a:t>
            </a:r>
          </a:p>
          <a:p>
            <a:pPr marL="971550" lvl="1" indent="-514350" eaLnBrk="1" hangingPunct="1">
              <a:buFont typeface="Wingdings" pitchFamily="2" charset="2"/>
              <a:buNone/>
            </a:pPr>
            <a:r>
              <a:rPr lang="zh-CN" altLang="en-US" sz="2400" smtClean="0">
                <a:ea typeface="宋体" charset="-122"/>
              </a:rPr>
              <a:t>     </a:t>
            </a:r>
          </a:p>
        </p:txBody>
      </p:sp>
      <p:sp>
        <p:nvSpPr>
          <p:cNvPr id="73731" name="矩形 3"/>
          <p:cNvSpPr>
            <a:spLocks noChangeArrowheads="1"/>
          </p:cNvSpPr>
          <p:nvPr/>
        </p:nvSpPr>
        <p:spPr bwMode="auto">
          <a:xfrm>
            <a:off x="1117600" y="3336925"/>
            <a:ext cx="6999288" cy="523875"/>
          </a:xfrm>
          <a:prstGeom prst="rect">
            <a:avLst/>
          </a:prstGeom>
          <a:noFill/>
          <a:ln w="9525">
            <a:noFill/>
            <a:miter lim="800000"/>
            <a:headEnd/>
            <a:tailEnd/>
          </a:ln>
        </p:spPr>
        <p:txBody>
          <a:bodyPr>
            <a:spAutoFit/>
          </a:bodyPr>
          <a:lstStyle/>
          <a:p>
            <a:pPr marL="971550" lvl="1" indent="-514350"/>
            <a:r>
              <a:rPr lang="en-US" altLang="zh-CN" sz="2800"/>
              <a:t>drop procedure {procedure_name}[,…n]</a:t>
            </a:r>
            <a:endParaRPr lang="zh-CN" altLang="en-US" sz="28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latin typeface="+mj-ea"/>
              </a:rPr>
              <a:t>注释语句</a:t>
            </a:r>
            <a:endParaRPr lang="zh-CN" altLang="en-US" dirty="0">
              <a:latin typeface="+mj-ea"/>
            </a:endParaRPr>
          </a:p>
        </p:txBody>
      </p:sp>
      <p:sp>
        <p:nvSpPr>
          <p:cNvPr id="27650" name="内容占位符 2"/>
          <p:cNvSpPr>
            <a:spLocks noGrp="1"/>
          </p:cNvSpPr>
          <p:nvPr>
            <p:ph idx="1"/>
          </p:nvPr>
        </p:nvSpPr>
        <p:spPr/>
        <p:txBody>
          <a:bodyPr/>
          <a:lstStyle/>
          <a:p>
            <a:pPr eaLnBrk="1" hangingPunct="1"/>
            <a:r>
              <a:rPr lang="zh-CN" altLang="en-US" sz="2800" smtClean="0"/>
              <a:t>注释语句是对程序代码的说明或暂时禁用，是程序代码中不编译执行的语句。</a:t>
            </a:r>
            <a:endParaRPr lang="en-US" altLang="zh-CN" sz="2800" smtClean="0"/>
          </a:p>
          <a:p>
            <a:pPr lvl="1" eaLnBrk="1" hangingPunct="1"/>
            <a:r>
              <a:rPr lang="zh-CN" altLang="en-US" sz="2400" smtClean="0">
                <a:ea typeface="宋体" charset="-122"/>
              </a:rPr>
              <a:t>单行注释</a:t>
            </a:r>
            <a:endParaRPr lang="en-US" altLang="zh-CN" sz="2400" smtClean="0">
              <a:ea typeface="宋体" charset="-122"/>
            </a:endParaRPr>
          </a:p>
          <a:p>
            <a:pPr lvl="2" eaLnBrk="1" hangingPunct="1">
              <a:buFont typeface="Wingdings" pitchFamily="2" charset="2"/>
              <a:buNone/>
            </a:pPr>
            <a:r>
              <a:rPr lang="en-US" altLang="zh-CN" sz="2000" smtClean="0">
                <a:ea typeface="宋体" charset="-122"/>
              </a:rPr>
              <a:t>--</a:t>
            </a:r>
          </a:p>
          <a:p>
            <a:pPr lvl="2" eaLnBrk="1" hangingPunct="1">
              <a:buFont typeface="Wingdings" pitchFamily="2" charset="2"/>
              <a:buNone/>
            </a:pPr>
            <a:r>
              <a:rPr lang="zh-CN" altLang="en-US" sz="2000" smtClean="0">
                <a:ea typeface="宋体" charset="-122"/>
              </a:rPr>
              <a:t>例：   </a:t>
            </a:r>
            <a:r>
              <a:rPr lang="en-US" altLang="zh-CN" sz="2000" smtClean="0">
                <a:ea typeface="宋体" charset="-122"/>
              </a:rPr>
              <a:t>--</a:t>
            </a:r>
            <a:r>
              <a:rPr lang="zh-CN" altLang="en-US" sz="2000" smtClean="0">
                <a:ea typeface="宋体" charset="-122"/>
              </a:rPr>
              <a:t>求‘</a:t>
            </a:r>
            <a:r>
              <a:rPr lang="en-US" altLang="zh-CN" sz="2000" smtClean="0">
                <a:ea typeface="宋体" charset="-122"/>
              </a:rPr>
              <a:t>3-105</a:t>
            </a:r>
            <a:r>
              <a:rPr lang="zh-CN" altLang="en-US" sz="2000" smtClean="0">
                <a:ea typeface="宋体" charset="-122"/>
              </a:rPr>
              <a:t>’课程的平均分</a:t>
            </a:r>
            <a:endParaRPr lang="en-US" altLang="zh-CN" sz="2000" smtClean="0">
              <a:ea typeface="宋体" charset="-122"/>
            </a:endParaRPr>
          </a:p>
          <a:p>
            <a:pPr lvl="1" eaLnBrk="1" hangingPunct="1"/>
            <a:r>
              <a:rPr lang="zh-CN" altLang="en-US" sz="2400" smtClean="0">
                <a:ea typeface="宋体" charset="-122"/>
              </a:rPr>
              <a:t>多行注释</a:t>
            </a:r>
            <a:endParaRPr lang="en-US" altLang="zh-CN" sz="2400" smtClean="0">
              <a:ea typeface="宋体" charset="-122"/>
            </a:endParaRPr>
          </a:p>
          <a:p>
            <a:pPr lvl="2" eaLnBrk="1" hangingPunct="1">
              <a:buFont typeface="Wingdings" pitchFamily="2" charset="2"/>
              <a:buNone/>
            </a:pPr>
            <a:r>
              <a:rPr lang="en-US" altLang="zh-CN" smtClean="0">
                <a:ea typeface="宋体" charset="-122"/>
              </a:rPr>
              <a:t>/**/</a:t>
            </a:r>
          </a:p>
          <a:p>
            <a:pPr lvl="2" eaLnBrk="1" hangingPunct="1">
              <a:buFont typeface="Wingdings" pitchFamily="2" charset="2"/>
              <a:buNone/>
            </a:pPr>
            <a:r>
              <a:rPr lang="zh-CN" altLang="en-US" smtClean="0">
                <a:ea typeface="宋体" charset="-122"/>
              </a:rPr>
              <a:t>例：   </a:t>
            </a:r>
            <a:r>
              <a:rPr lang="en-US" altLang="zh-CN" smtClean="0">
                <a:ea typeface="宋体" charset="-122"/>
              </a:rPr>
              <a:t>/*   </a:t>
            </a:r>
            <a:r>
              <a:rPr lang="zh-CN" altLang="en-US" smtClean="0">
                <a:ea typeface="宋体" charset="-122"/>
              </a:rPr>
              <a:t>作者：</a:t>
            </a:r>
            <a:endParaRPr lang="en-US" altLang="zh-CN" smtClean="0">
              <a:ea typeface="宋体" charset="-122"/>
            </a:endParaRPr>
          </a:p>
          <a:p>
            <a:pPr lvl="2" eaLnBrk="1" hangingPunct="1">
              <a:buFont typeface="Wingdings" pitchFamily="2" charset="2"/>
              <a:buNone/>
            </a:pPr>
            <a:r>
              <a:rPr lang="en-US" altLang="zh-CN" smtClean="0">
                <a:ea typeface="宋体" charset="-122"/>
              </a:rPr>
              <a:t>                 </a:t>
            </a:r>
            <a:r>
              <a:rPr lang="zh-CN" altLang="en-US" smtClean="0">
                <a:ea typeface="宋体" charset="-122"/>
              </a:rPr>
              <a:t>创建时间：  </a:t>
            </a:r>
            <a:r>
              <a:rPr lang="en-US" altLang="zh-CN" smtClean="0">
                <a:ea typeface="宋体" charset="-122"/>
              </a:rPr>
              <a:t>*/</a:t>
            </a:r>
            <a:endParaRPr lang="zh-CN" altLang="en-US" smtClean="0">
              <a:ea typeface="宋体"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1"/>
          <p:cNvSpPr>
            <a:spLocks noGrp="1"/>
          </p:cNvSpPr>
          <p:nvPr>
            <p:ph type="title"/>
          </p:nvPr>
        </p:nvSpPr>
        <p:spPr bwMode="auto"/>
        <p:txBody>
          <a:bodyPr wrap="square" numCol="1" anchorCtr="0" compatLnSpc="1">
            <a:prstTxWarp prst="textNoShape">
              <a:avLst/>
            </a:prstTxWarp>
          </a:bodyPr>
          <a:lstStyle/>
          <a:p>
            <a:pPr eaLnBrk="1" hangingPunct="1"/>
            <a:r>
              <a:rPr lang="zh-CN" altLang="en-US" sz="4400" b="0" smtClean="0">
                <a:solidFill>
                  <a:srgbClr val="FF9905"/>
                </a:solidFill>
                <a:effectLst/>
                <a:latin typeface="宋体" charset="-122"/>
                <a:ea typeface="宋体" charset="-122"/>
              </a:rPr>
              <a:t>第八章 数据库编程</a:t>
            </a:r>
          </a:p>
        </p:txBody>
      </p:sp>
      <p:sp>
        <p:nvSpPr>
          <p:cNvPr id="3" name="内容占位符 2"/>
          <p:cNvSpPr>
            <a:spLocks noGrp="1"/>
          </p:cNvSpPr>
          <p:nvPr>
            <p:ph idx="1"/>
          </p:nvPr>
        </p:nvSpPr>
        <p:spPr>
          <a:xfrm>
            <a:off x="2520950" y="1600200"/>
            <a:ext cx="6165850" cy="4525963"/>
          </a:xfrm>
        </p:spPr>
        <p:txBody>
          <a:bodyPr rtlCol="0">
            <a:normAutofit/>
          </a:bodyPr>
          <a:lstStyle/>
          <a:p>
            <a:pPr eaLnBrk="1" fontAlgn="auto" hangingPunct="1">
              <a:spcAft>
                <a:spcPts val="0"/>
              </a:spcAft>
              <a:defRPr/>
            </a:pPr>
            <a:r>
              <a:rPr lang="zh-CN" altLang="en-US" dirty="0" smtClean="0"/>
              <a:t>第一节 </a:t>
            </a:r>
            <a:r>
              <a:rPr lang="en-US" altLang="zh-CN" dirty="0" smtClean="0"/>
              <a:t>T-SQL</a:t>
            </a:r>
            <a:r>
              <a:rPr lang="zh-CN" altLang="en-US" dirty="0" smtClean="0"/>
              <a:t>编程基础</a:t>
            </a:r>
            <a:endParaRPr lang="en-US" altLang="zh-CN" dirty="0" smtClean="0"/>
          </a:p>
          <a:p>
            <a:pPr eaLnBrk="1" fontAlgn="auto" hangingPunct="1">
              <a:spcAft>
                <a:spcPts val="0"/>
              </a:spcAft>
              <a:defRPr/>
            </a:pPr>
            <a:r>
              <a:rPr lang="zh-CN" altLang="en-US" dirty="0" smtClean="0"/>
              <a:t>第二节 游标</a:t>
            </a:r>
            <a:endParaRPr lang="en-US" altLang="zh-CN" dirty="0" smtClean="0"/>
          </a:p>
          <a:p>
            <a:pPr eaLnBrk="1" fontAlgn="auto" hangingPunct="1">
              <a:spcAft>
                <a:spcPts val="0"/>
              </a:spcAft>
              <a:defRPr/>
            </a:pPr>
            <a:r>
              <a:rPr lang="zh-CN" altLang="en-US" dirty="0" smtClean="0"/>
              <a:t>第三节 存储过程</a:t>
            </a:r>
            <a:endParaRPr lang="en-US" altLang="zh-CN" dirty="0" smtClean="0"/>
          </a:p>
          <a:p>
            <a:pPr eaLnBrk="1" fontAlgn="auto" hangingPunct="1">
              <a:spcAft>
                <a:spcPts val="0"/>
              </a:spcAft>
              <a:defRPr/>
            </a:pPr>
            <a:r>
              <a:rPr lang="zh-CN" altLang="en-US" b="1" dirty="0" smtClean="0">
                <a:solidFill>
                  <a:srgbClr val="0070C0"/>
                </a:solidFill>
              </a:rPr>
              <a:t>第四节 自定义函数</a:t>
            </a:r>
            <a:endParaRPr lang="en-US" altLang="zh-CN" b="1" dirty="0" smtClean="0">
              <a:solidFill>
                <a:srgbClr val="0070C0"/>
              </a:solidFill>
            </a:endParaRPr>
          </a:p>
          <a:p>
            <a:pPr eaLnBrk="1" fontAlgn="auto" hangingPunct="1">
              <a:spcAft>
                <a:spcPts val="0"/>
              </a:spcAft>
              <a:defRPr/>
            </a:pPr>
            <a:r>
              <a:rPr lang="zh-CN" altLang="en-US" dirty="0" smtClean="0"/>
              <a:t>第五节 触发器</a:t>
            </a:r>
            <a:endParaRPr lang="zh-CN" alt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latin typeface="+mj-ea"/>
              </a:rPr>
              <a:t>第四节 自定义函数</a:t>
            </a:r>
            <a:endParaRPr lang="zh-CN" altLang="en-US" dirty="0">
              <a:latin typeface="+mj-ea"/>
            </a:endParaRPr>
          </a:p>
        </p:txBody>
      </p:sp>
      <p:sp>
        <p:nvSpPr>
          <p:cNvPr id="75778" name="内容占位符 2"/>
          <p:cNvSpPr>
            <a:spLocks noGrp="1"/>
          </p:cNvSpPr>
          <p:nvPr>
            <p:ph idx="1"/>
          </p:nvPr>
        </p:nvSpPr>
        <p:spPr/>
        <p:txBody>
          <a:bodyPr/>
          <a:lstStyle/>
          <a:p>
            <a:pPr eaLnBrk="1" hangingPunct="1"/>
            <a:r>
              <a:rPr lang="en-US" altLang="zh-CN" sz="2800" smtClean="0"/>
              <a:t>SQL Server 2005</a:t>
            </a:r>
            <a:r>
              <a:rPr lang="zh-CN" altLang="en-US" sz="2800" smtClean="0"/>
              <a:t>支持</a:t>
            </a:r>
            <a:r>
              <a:rPr lang="en-US" altLang="zh-CN" sz="2800" smtClean="0"/>
              <a:t>3</a:t>
            </a:r>
            <a:r>
              <a:rPr lang="zh-CN" altLang="en-US" sz="2800" smtClean="0"/>
              <a:t>种类型的</a:t>
            </a:r>
            <a:r>
              <a:rPr lang="en-US" altLang="zh-CN" sz="2800" smtClean="0"/>
              <a:t>Transact-SQL</a:t>
            </a:r>
            <a:r>
              <a:rPr lang="zh-CN" altLang="en-US" sz="2800" smtClean="0"/>
              <a:t>用户自定义函数：标量函数、内嵌表值函数和多语句表值函数。</a:t>
            </a:r>
            <a:endParaRPr lang="en-US" altLang="zh-CN" sz="2800" smtClean="0"/>
          </a:p>
          <a:p>
            <a:pPr eaLnBrk="1" hangingPunct="1"/>
            <a:r>
              <a:rPr lang="zh-CN" altLang="en-US" sz="2800" smtClean="0"/>
              <a:t>在</a:t>
            </a:r>
            <a:r>
              <a:rPr lang="en-US" altLang="zh-CN" sz="2800" smtClean="0"/>
              <a:t>SQL Server</a:t>
            </a:r>
            <a:r>
              <a:rPr lang="zh-CN" altLang="en-US" sz="2800" smtClean="0"/>
              <a:t>中使用用户自定义函数有以下优点</a:t>
            </a:r>
            <a:r>
              <a:rPr lang="en-US" altLang="zh-CN" sz="2800" smtClean="0"/>
              <a:t>:</a:t>
            </a:r>
          </a:p>
          <a:p>
            <a:pPr lvl="1" eaLnBrk="1" hangingPunct="1"/>
            <a:r>
              <a:rPr lang="zh-CN" altLang="en-US" sz="2400" smtClean="0">
                <a:ea typeface="宋体" charset="-122"/>
              </a:rPr>
              <a:t>允许模块化程序设计。</a:t>
            </a:r>
          </a:p>
          <a:p>
            <a:pPr lvl="1" eaLnBrk="1" hangingPunct="1"/>
            <a:r>
              <a:rPr lang="zh-CN" altLang="en-US" sz="2400" smtClean="0">
                <a:ea typeface="宋体" charset="-122"/>
              </a:rPr>
              <a:t>执行速度更快。</a:t>
            </a:r>
          </a:p>
          <a:p>
            <a:pPr lvl="1" eaLnBrk="1" hangingPunct="1"/>
            <a:r>
              <a:rPr lang="zh-CN" altLang="en-US" sz="2400" smtClean="0">
                <a:ea typeface="宋体" charset="-122"/>
              </a:rPr>
              <a:t>减少网络流量</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dirty="0" smtClean="0">
                <a:latin typeface="+mj-ea"/>
              </a:rPr>
              <a:t>1</a:t>
            </a:r>
            <a:r>
              <a:rPr lang="zh-CN" altLang="en-US" dirty="0" smtClean="0">
                <a:latin typeface="+mj-ea"/>
              </a:rPr>
              <a:t>、标量函数</a:t>
            </a:r>
            <a:endParaRPr lang="zh-CN" altLang="en-US" dirty="0">
              <a:latin typeface="+mj-ea"/>
            </a:endParaRPr>
          </a:p>
        </p:txBody>
      </p:sp>
      <p:sp>
        <p:nvSpPr>
          <p:cNvPr id="76802" name="内容占位符 2"/>
          <p:cNvSpPr>
            <a:spLocks noGrp="1"/>
          </p:cNvSpPr>
          <p:nvPr>
            <p:ph idx="1"/>
          </p:nvPr>
        </p:nvSpPr>
        <p:spPr/>
        <p:txBody>
          <a:bodyPr/>
          <a:lstStyle/>
          <a:p>
            <a:pPr eaLnBrk="1" hangingPunct="1"/>
            <a:r>
              <a:rPr lang="zh-CN" altLang="en-US" smtClean="0"/>
              <a:t>创建语法：</a:t>
            </a:r>
          </a:p>
        </p:txBody>
      </p:sp>
      <p:sp>
        <p:nvSpPr>
          <p:cNvPr id="76803" name="矩形 3"/>
          <p:cNvSpPr>
            <a:spLocks noChangeArrowheads="1"/>
          </p:cNvSpPr>
          <p:nvPr/>
        </p:nvSpPr>
        <p:spPr bwMode="auto">
          <a:xfrm>
            <a:off x="787400" y="2271713"/>
            <a:ext cx="7540625" cy="4246562"/>
          </a:xfrm>
          <a:prstGeom prst="rect">
            <a:avLst/>
          </a:prstGeom>
          <a:noFill/>
          <a:ln w="9525">
            <a:noFill/>
            <a:miter lim="800000"/>
            <a:headEnd/>
            <a:tailEnd/>
          </a:ln>
        </p:spPr>
        <p:txBody>
          <a:bodyPr>
            <a:spAutoFit/>
          </a:bodyPr>
          <a:lstStyle/>
          <a:p>
            <a:pPr>
              <a:lnSpc>
                <a:spcPct val="150000"/>
              </a:lnSpc>
            </a:pPr>
            <a:r>
              <a:rPr lang="en-US" altLang="zh-CN" sz="2000" b="1">
                <a:solidFill>
                  <a:srgbClr val="FF0000"/>
                </a:solidFill>
              </a:rPr>
              <a:t>CREATE FUNCTION </a:t>
            </a:r>
            <a:r>
              <a:rPr lang="en-US" altLang="zh-CN" sz="2000"/>
              <a:t>[ schema_name.] function_name</a:t>
            </a:r>
          </a:p>
          <a:p>
            <a:pPr>
              <a:lnSpc>
                <a:spcPct val="150000"/>
              </a:lnSpc>
            </a:pPr>
            <a:r>
              <a:rPr lang="en-US" altLang="zh-CN" sz="2000"/>
              <a:t>([{ @parameter_name [ AS ] data_type [ = default ] } [ ,...n ]])</a:t>
            </a:r>
          </a:p>
          <a:p>
            <a:pPr>
              <a:lnSpc>
                <a:spcPct val="150000"/>
              </a:lnSpc>
            </a:pPr>
            <a:r>
              <a:rPr lang="en-US" altLang="zh-CN" sz="2000"/>
              <a:t>RETURNS return_data_type</a:t>
            </a:r>
          </a:p>
          <a:p>
            <a:pPr>
              <a:lnSpc>
                <a:spcPct val="150000"/>
              </a:lnSpc>
            </a:pPr>
            <a:r>
              <a:rPr lang="en-US" altLang="zh-CN" sz="2000"/>
              <a:t>[ WITH &lt;ENCRYPTION&gt;|&lt;SCHEMABINDING&gt; [ ,...n ] ]</a:t>
            </a:r>
          </a:p>
          <a:p>
            <a:pPr>
              <a:lnSpc>
                <a:spcPct val="150000"/>
              </a:lnSpc>
            </a:pPr>
            <a:r>
              <a:rPr lang="en-US" altLang="zh-CN" sz="2000"/>
              <a:t>[ AS ]</a:t>
            </a:r>
          </a:p>
          <a:p>
            <a:pPr>
              <a:lnSpc>
                <a:spcPct val="150000"/>
              </a:lnSpc>
            </a:pPr>
            <a:r>
              <a:rPr lang="en-US" altLang="zh-CN" sz="2000"/>
              <a:t>    BEGIN</a:t>
            </a:r>
          </a:p>
          <a:p>
            <a:pPr>
              <a:lnSpc>
                <a:spcPct val="150000"/>
              </a:lnSpc>
            </a:pPr>
            <a:r>
              <a:rPr lang="en-US" altLang="zh-CN" sz="2000"/>
              <a:t>        function_body</a:t>
            </a:r>
          </a:p>
          <a:p>
            <a:pPr>
              <a:lnSpc>
                <a:spcPct val="150000"/>
              </a:lnSpc>
            </a:pPr>
            <a:r>
              <a:rPr lang="en-US" altLang="zh-CN" sz="2000"/>
              <a:t>        RETURN scalar_expression</a:t>
            </a:r>
          </a:p>
          <a:p>
            <a:pPr>
              <a:lnSpc>
                <a:spcPct val="150000"/>
              </a:lnSpc>
            </a:pPr>
            <a:r>
              <a:rPr lang="en-US" altLang="zh-CN" sz="2000"/>
              <a:t>    END</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dirty="0" smtClean="0">
                <a:latin typeface="+mj-ea"/>
              </a:rPr>
              <a:t>2</a:t>
            </a:r>
            <a:r>
              <a:rPr lang="zh-CN" altLang="en-US" dirty="0" smtClean="0">
                <a:latin typeface="+mj-ea"/>
              </a:rPr>
              <a:t>、内嵌表值函数</a:t>
            </a:r>
            <a:endParaRPr lang="zh-CN" altLang="en-US" dirty="0">
              <a:latin typeface="+mj-ea"/>
            </a:endParaRPr>
          </a:p>
        </p:txBody>
      </p:sp>
      <p:sp>
        <p:nvSpPr>
          <p:cNvPr id="77826" name="内容占位符 2"/>
          <p:cNvSpPr>
            <a:spLocks noGrp="1"/>
          </p:cNvSpPr>
          <p:nvPr>
            <p:ph idx="1"/>
          </p:nvPr>
        </p:nvSpPr>
        <p:spPr/>
        <p:txBody>
          <a:bodyPr/>
          <a:lstStyle/>
          <a:p>
            <a:pPr eaLnBrk="1" hangingPunct="1"/>
            <a:r>
              <a:rPr lang="zh-CN" altLang="en-US" smtClean="0"/>
              <a:t>创建语法：</a:t>
            </a:r>
          </a:p>
        </p:txBody>
      </p:sp>
      <p:sp>
        <p:nvSpPr>
          <p:cNvPr id="77827" name="矩形 3"/>
          <p:cNvSpPr>
            <a:spLocks noChangeArrowheads="1"/>
          </p:cNvSpPr>
          <p:nvPr/>
        </p:nvSpPr>
        <p:spPr bwMode="auto">
          <a:xfrm>
            <a:off x="1322388" y="2274888"/>
            <a:ext cx="6935787" cy="2862262"/>
          </a:xfrm>
          <a:prstGeom prst="rect">
            <a:avLst/>
          </a:prstGeom>
          <a:noFill/>
          <a:ln w="9525">
            <a:noFill/>
            <a:miter lim="800000"/>
            <a:headEnd/>
            <a:tailEnd/>
          </a:ln>
        </p:spPr>
        <p:txBody>
          <a:bodyPr>
            <a:spAutoFit/>
          </a:bodyPr>
          <a:lstStyle/>
          <a:p>
            <a:pPr>
              <a:lnSpc>
                <a:spcPct val="150000"/>
              </a:lnSpc>
            </a:pPr>
            <a:r>
              <a:rPr lang="en-US" altLang="zh-CN" sz="2000" b="1"/>
              <a:t>CREATE FUNCTION </a:t>
            </a:r>
            <a:r>
              <a:rPr lang="en-US" altLang="zh-CN" sz="2000"/>
              <a:t>[ schema_name. ] function_name</a:t>
            </a:r>
          </a:p>
          <a:p>
            <a:pPr>
              <a:lnSpc>
                <a:spcPct val="150000"/>
              </a:lnSpc>
            </a:pPr>
            <a:r>
              <a:rPr lang="en-US" altLang="zh-CN" sz="2000"/>
              <a:t>([{ @parameter_name  data_type [ = default ] } [ ,...n ]])</a:t>
            </a:r>
          </a:p>
          <a:p>
            <a:pPr>
              <a:lnSpc>
                <a:spcPct val="150000"/>
              </a:lnSpc>
            </a:pPr>
            <a:r>
              <a:rPr lang="en-US" altLang="zh-CN" sz="2000"/>
              <a:t>RETURNS TABLE</a:t>
            </a:r>
          </a:p>
          <a:p>
            <a:pPr>
              <a:lnSpc>
                <a:spcPct val="150000"/>
              </a:lnSpc>
            </a:pPr>
            <a:r>
              <a:rPr lang="en-US" altLang="zh-CN" sz="2000"/>
              <a:t>[ WITH &lt;function_option&gt; [ ,...n ] ]</a:t>
            </a:r>
          </a:p>
          <a:p>
            <a:pPr>
              <a:lnSpc>
                <a:spcPct val="150000"/>
              </a:lnSpc>
            </a:pPr>
            <a:r>
              <a:rPr lang="en-US" altLang="zh-CN" sz="2000"/>
              <a:t>[ AS ]</a:t>
            </a:r>
          </a:p>
          <a:p>
            <a:pPr>
              <a:lnSpc>
                <a:spcPct val="150000"/>
              </a:lnSpc>
            </a:pPr>
            <a:r>
              <a:rPr lang="en-US" altLang="zh-CN" sz="2000"/>
              <a:t>     RETURN ( select_stmt )</a:t>
            </a:r>
            <a:endParaRPr lang="zh-CN" altLang="en-US" sz="200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dirty="0" smtClean="0">
                <a:latin typeface="+mj-ea"/>
              </a:rPr>
              <a:t>3</a:t>
            </a:r>
            <a:r>
              <a:rPr lang="zh-CN" altLang="en-US" dirty="0" smtClean="0">
                <a:latin typeface="+mj-ea"/>
              </a:rPr>
              <a:t>、多语句表值函数</a:t>
            </a:r>
            <a:endParaRPr lang="zh-CN" altLang="en-US" dirty="0">
              <a:latin typeface="+mj-ea"/>
            </a:endParaRPr>
          </a:p>
        </p:txBody>
      </p:sp>
      <p:sp>
        <p:nvSpPr>
          <p:cNvPr id="78850" name="内容占位符 2"/>
          <p:cNvSpPr>
            <a:spLocks noGrp="1"/>
          </p:cNvSpPr>
          <p:nvPr>
            <p:ph idx="1"/>
          </p:nvPr>
        </p:nvSpPr>
        <p:spPr/>
        <p:txBody>
          <a:bodyPr/>
          <a:lstStyle/>
          <a:p>
            <a:pPr eaLnBrk="1" hangingPunct="1"/>
            <a:r>
              <a:rPr lang="zh-CN" altLang="en-US" smtClean="0"/>
              <a:t>创建语法：</a:t>
            </a:r>
          </a:p>
        </p:txBody>
      </p:sp>
      <p:sp>
        <p:nvSpPr>
          <p:cNvPr id="78851" name="矩形 3"/>
          <p:cNvSpPr>
            <a:spLocks noChangeArrowheads="1"/>
          </p:cNvSpPr>
          <p:nvPr/>
        </p:nvSpPr>
        <p:spPr bwMode="auto">
          <a:xfrm>
            <a:off x="1131888" y="2409825"/>
            <a:ext cx="7702550" cy="3832225"/>
          </a:xfrm>
          <a:prstGeom prst="rect">
            <a:avLst/>
          </a:prstGeom>
          <a:noFill/>
          <a:ln w="9525">
            <a:noFill/>
            <a:miter lim="800000"/>
            <a:headEnd/>
            <a:tailEnd/>
          </a:ln>
        </p:spPr>
        <p:txBody>
          <a:bodyPr>
            <a:spAutoFit/>
          </a:bodyPr>
          <a:lstStyle/>
          <a:p>
            <a:pPr>
              <a:lnSpc>
                <a:spcPct val="150000"/>
              </a:lnSpc>
            </a:pPr>
            <a:r>
              <a:rPr lang="en-US" altLang="zh-CN" b="1"/>
              <a:t>CREATE FUNCTION </a:t>
            </a:r>
            <a:r>
              <a:rPr lang="en-US" altLang="zh-CN"/>
              <a:t>[ schema_name. ] function_name</a:t>
            </a:r>
          </a:p>
          <a:p>
            <a:pPr>
              <a:lnSpc>
                <a:spcPct val="150000"/>
              </a:lnSpc>
            </a:pPr>
            <a:r>
              <a:rPr lang="en-US" altLang="zh-CN"/>
              <a:t>([{@parameter_name  data_type [ = default ] } [ ,...n ]])</a:t>
            </a:r>
          </a:p>
          <a:p>
            <a:pPr>
              <a:lnSpc>
                <a:spcPct val="150000"/>
              </a:lnSpc>
            </a:pPr>
            <a:r>
              <a:rPr lang="en-US" altLang="zh-CN"/>
              <a:t>RETURNS @return_variable TABLE &lt; table_type_definition &gt;</a:t>
            </a:r>
          </a:p>
          <a:p>
            <a:pPr>
              <a:lnSpc>
                <a:spcPct val="150000"/>
              </a:lnSpc>
            </a:pPr>
            <a:r>
              <a:rPr lang="en-US" altLang="zh-CN"/>
              <a:t>[ WITH &lt;function_option&gt; [ ,...n ] ]</a:t>
            </a:r>
          </a:p>
          <a:p>
            <a:pPr>
              <a:lnSpc>
                <a:spcPct val="150000"/>
              </a:lnSpc>
            </a:pPr>
            <a:r>
              <a:rPr lang="en-US" altLang="zh-CN"/>
              <a:t>[ AS ]</a:t>
            </a:r>
          </a:p>
          <a:p>
            <a:pPr>
              <a:lnSpc>
                <a:spcPct val="150000"/>
              </a:lnSpc>
            </a:pPr>
            <a:r>
              <a:rPr lang="en-US" altLang="zh-CN"/>
              <a:t>   BEGIN </a:t>
            </a:r>
          </a:p>
          <a:p>
            <a:pPr>
              <a:lnSpc>
                <a:spcPct val="150000"/>
              </a:lnSpc>
            </a:pPr>
            <a:r>
              <a:rPr lang="en-US" altLang="zh-CN"/>
              <a:t>      function_body</a:t>
            </a:r>
          </a:p>
          <a:p>
            <a:pPr>
              <a:lnSpc>
                <a:spcPct val="150000"/>
              </a:lnSpc>
            </a:pPr>
            <a:r>
              <a:rPr lang="en-US" altLang="zh-CN"/>
              <a:t>      RETURN</a:t>
            </a:r>
          </a:p>
          <a:p>
            <a:pPr>
              <a:lnSpc>
                <a:spcPct val="150000"/>
              </a:lnSpc>
            </a:pPr>
            <a:r>
              <a:rPr lang="en-US" altLang="zh-CN"/>
              <a:t>   END</a:t>
            </a:r>
            <a:endParaRPr lang="zh-CN" alt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latin typeface="+mj-ea"/>
              </a:rPr>
              <a:t>例</a:t>
            </a:r>
            <a:r>
              <a:rPr lang="en-US" altLang="zh-CN" dirty="0" smtClean="0">
                <a:latin typeface="+mj-ea"/>
              </a:rPr>
              <a:t>1 </a:t>
            </a:r>
            <a:r>
              <a:rPr lang="zh-CN" altLang="en-US" dirty="0" smtClean="0">
                <a:latin typeface="+mj-ea"/>
              </a:rPr>
              <a:t>自定义日期函数</a:t>
            </a:r>
            <a:r>
              <a:rPr lang="en-US" altLang="zh-CN" dirty="0" smtClean="0">
                <a:latin typeface="+mj-ea"/>
              </a:rPr>
              <a:t> </a:t>
            </a:r>
            <a:endParaRPr lang="zh-CN" altLang="en-US" dirty="0">
              <a:latin typeface="+mj-ea"/>
            </a:endParaRPr>
          </a:p>
        </p:txBody>
      </p:sp>
      <p:sp>
        <p:nvSpPr>
          <p:cNvPr id="79874" name="内容占位符 2"/>
          <p:cNvSpPr>
            <a:spLocks noGrp="1"/>
          </p:cNvSpPr>
          <p:nvPr>
            <p:ph idx="1"/>
          </p:nvPr>
        </p:nvSpPr>
        <p:spPr/>
        <p:txBody>
          <a:bodyPr/>
          <a:lstStyle/>
          <a:p>
            <a:pPr eaLnBrk="1" hangingPunct="1"/>
            <a:r>
              <a:rPr lang="zh-CN" altLang="en-US" smtClean="0"/>
              <a:t>定义一个函数返回不带时间的日期</a:t>
            </a:r>
          </a:p>
        </p:txBody>
      </p:sp>
      <p:sp>
        <p:nvSpPr>
          <p:cNvPr id="79875" name="TextBox 3"/>
          <p:cNvSpPr txBox="1">
            <a:spLocks noChangeArrowheads="1"/>
          </p:cNvSpPr>
          <p:nvPr/>
        </p:nvSpPr>
        <p:spPr bwMode="auto">
          <a:xfrm>
            <a:off x="1223963" y="2517775"/>
            <a:ext cx="6813550" cy="2862263"/>
          </a:xfrm>
          <a:prstGeom prst="rect">
            <a:avLst/>
          </a:prstGeom>
          <a:noFill/>
          <a:ln w="9525">
            <a:noFill/>
            <a:miter lim="800000"/>
            <a:headEnd/>
            <a:tailEnd/>
          </a:ln>
        </p:spPr>
        <p:txBody>
          <a:bodyPr>
            <a:spAutoFit/>
          </a:bodyPr>
          <a:lstStyle/>
          <a:p>
            <a:pPr>
              <a:lnSpc>
                <a:spcPct val="150000"/>
              </a:lnSpc>
            </a:pPr>
            <a:r>
              <a:rPr lang="en-US" altLang="zh-CN" sz="2000" b="1">
                <a:solidFill>
                  <a:srgbClr val="FF0000"/>
                </a:solidFill>
              </a:rPr>
              <a:t>CREATE FUNCTION </a:t>
            </a:r>
            <a:r>
              <a:rPr lang="en-US" altLang="zh-CN" sz="2000"/>
              <a:t>dbo.DateOnly(@date datetime)</a:t>
            </a:r>
          </a:p>
          <a:p>
            <a:pPr>
              <a:lnSpc>
                <a:spcPct val="150000"/>
              </a:lnSpc>
            </a:pPr>
            <a:r>
              <a:rPr lang="en-US" altLang="zh-CN" sz="2000"/>
              <a:t>RETURNS VARCHAR(12)</a:t>
            </a:r>
          </a:p>
          <a:p>
            <a:pPr>
              <a:lnSpc>
                <a:spcPct val="150000"/>
              </a:lnSpc>
            </a:pPr>
            <a:r>
              <a:rPr lang="en-US" altLang="zh-CN" sz="2000"/>
              <a:t>AS</a:t>
            </a:r>
          </a:p>
          <a:p>
            <a:pPr>
              <a:lnSpc>
                <a:spcPct val="150000"/>
              </a:lnSpc>
            </a:pPr>
            <a:r>
              <a:rPr lang="en-US" altLang="zh-CN" sz="2000"/>
              <a:t>BEGIN</a:t>
            </a:r>
          </a:p>
          <a:p>
            <a:pPr>
              <a:lnSpc>
                <a:spcPct val="150000"/>
              </a:lnSpc>
            </a:pPr>
            <a:r>
              <a:rPr lang="en-US" altLang="zh-CN" sz="2000"/>
              <a:t>     RETURN CONVERT(VARCHAR(12),@DATE,101)</a:t>
            </a:r>
          </a:p>
          <a:p>
            <a:pPr>
              <a:lnSpc>
                <a:spcPct val="150000"/>
              </a:lnSpc>
            </a:pPr>
            <a:r>
              <a:rPr lang="en-US" altLang="zh-CN" sz="2000"/>
              <a:t>END</a:t>
            </a:r>
            <a:endParaRPr lang="zh-CN" altLang="en-US" sz="200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latin typeface="+mj-ea"/>
              </a:rPr>
              <a:t>例</a:t>
            </a:r>
            <a:r>
              <a:rPr lang="en-US" altLang="zh-CN" dirty="0" smtClean="0">
                <a:latin typeface="+mj-ea"/>
              </a:rPr>
              <a:t>2 </a:t>
            </a:r>
            <a:r>
              <a:rPr lang="zh-CN" altLang="en-US" dirty="0" smtClean="0">
                <a:latin typeface="+mj-ea"/>
              </a:rPr>
              <a:t>内联表值函数</a:t>
            </a:r>
            <a:endParaRPr lang="zh-CN" altLang="en-US" dirty="0">
              <a:latin typeface="+mj-ea"/>
            </a:endParaRPr>
          </a:p>
        </p:txBody>
      </p:sp>
      <p:sp>
        <p:nvSpPr>
          <p:cNvPr id="80898" name="内容占位符 2"/>
          <p:cNvSpPr>
            <a:spLocks noGrp="1"/>
          </p:cNvSpPr>
          <p:nvPr>
            <p:ph idx="1"/>
          </p:nvPr>
        </p:nvSpPr>
        <p:spPr/>
        <p:txBody>
          <a:bodyPr/>
          <a:lstStyle/>
          <a:p>
            <a:pPr eaLnBrk="1" hangingPunct="1"/>
            <a:r>
              <a:rPr lang="zh-CN" altLang="en-US" smtClean="0"/>
              <a:t>查看计算机系学生的成绩</a:t>
            </a:r>
          </a:p>
        </p:txBody>
      </p:sp>
      <p:sp>
        <p:nvSpPr>
          <p:cNvPr id="80899" name="矩形 3"/>
          <p:cNvSpPr>
            <a:spLocks noChangeArrowheads="1"/>
          </p:cNvSpPr>
          <p:nvPr/>
        </p:nvSpPr>
        <p:spPr bwMode="auto">
          <a:xfrm>
            <a:off x="871538" y="2401888"/>
            <a:ext cx="6429375" cy="3694112"/>
          </a:xfrm>
          <a:prstGeom prst="rect">
            <a:avLst/>
          </a:prstGeom>
          <a:noFill/>
          <a:ln w="9525">
            <a:noFill/>
            <a:miter lim="800000"/>
            <a:headEnd/>
            <a:tailEnd/>
          </a:ln>
        </p:spPr>
        <p:txBody>
          <a:bodyPr>
            <a:spAutoFit/>
          </a:bodyPr>
          <a:lstStyle/>
          <a:p>
            <a:r>
              <a:rPr lang="en-US" altLang="zh-CN"/>
              <a:t>CREATE FUNCTION [dbo].[attendance] </a:t>
            </a:r>
          </a:p>
          <a:p>
            <a:r>
              <a:rPr lang="en-US" altLang="zh-CN"/>
              <a:t>(	</a:t>
            </a:r>
          </a:p>
          <a:p>
            <a:r>
              <a:rPr lang="en-US" altLang="zh-CN"/>
              <a:t>   @sdept  varchar(20)  --</a:t>
            </a:r>
            <a:r>
              <a:rPr lang="zh-CN" altLang="en-US"/>
              <a:t>系</a:t>
            </a:r>
            <a:endParaRPr lang="en-US" altLang="zh-CN"/>
          </a:p>
          <a:p>
            <a:r>
              <a:rPr lang="en-US" altLang="zh-CN"/>
              <a:t>)</a:t>
            </a:r>
          </a:p>
          <a:p>
            <a:r>
              <a:rPr lang="en-US" altLang="zh-CN"/>
              <a:t>RETURNS TABLE </a:t>
            </a:r>
          </a:p>
          <a:p>
            <a:r>
              <a:rPr lang="en-US" altLang="zh-CN"/>
              <a:t>AS</a:t>
            </a:r>
          </a:p>
          <a:p>
            <a:r>
              <a:rPr lang="en-US" altLang="zh-CN"/>
              <a:t>RETURN </a:t>
            </a:r>
          </a:p>
          <a:p>
            <a:r>
              <a:rPr lang="en-US" altLang="zh-CN"/>
              <a:t>(</a:t>
            </a:r>
          </a:p>
          <a:p>
            <a:r>
              <a:rPr lang="en-US" altLang="zh-CN"/>
              <a:t>    SELECT A.sno,cno,grade</a:t>
            </a:r>
          </a:p>
          <a:p>
            <a:r>
              <a:rPr lang="en-US" altLang="zh-CN"/>
              <a:t>    from students.sc A,students.student B</a:t>
            </a:r>
          </a:p>
          <a:p>
            <a:r>
              <a:rPr lang="en-US" altLang="zh-CN"/>
              <a:t>    where A.sno = B.sno  and</a:t>
            </a:r>
          </a:p>
          <a:p>
            <a:r>
              <a:rPr lang="en-US" altLang="zh-CN"/>
              <a:t>          sdept = @sdept     </a:t>
            </a:r>
          </a:p>
          <a:p>
            <a:r>
              <a:rPr lang="en-US" altLang="zh-CN"/>
              <a:t>)</a:t>
            </a:r>
            <a:endParaRPr lang="zh-CN" alt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latin typeface="+mj-ea"/>
              </a:rPr>
              <a:t>视图、存储过程和自定义函数</a:t>
            </a:r>
            <a:endParaRPr lang="zh-CN" altLang="en-US" dirty="0">
              <a:latin typeface="+mj-ea"/>
            </a:endParaRPr>
          </a:p>
        </p:txBody>
      </p:sp>
      <p:graphicFrame>
        <p:nvGraphicFramePr>
          <p:cNvPr id="4" name="Group 74"/>
          <p:cNvGraphicFramePr>
            <a:graphicFrameLocks noGrp="1"/>
          </p:cNvGraphicFramePr>
          <p:nvPr/>
        </p:nvGraphicFramePr>
        <p:xfrm>
          <a:off x="436563" y="1827213"/>
          <a:ext cx="8285871" cy="3828757"/>
        </p:xfrm>
        <a:graphic>
          <a:graphicData uri="http://schemas.openxmlformats.org/drawingml/2006/table">
            <a:tbl>
              <a:tblPr/>
              <a:tblGrid>
                <a:gridCol w="951814"/>
                <a:gridCol w="2424432"/>
                <a:gridCol w="2640570"/>
                <a:gridCol w="2269055"/>
              </a:tblGrid>
              <a:tr h="621323">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1" lang="en-US" sz="28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800" b="1" i="0" u="none" strike="noStrike" cap="none" normalizeH="0" baseline="0" smtClean="0">
                          <a:ln>
                            <a:noFill/>
                          </a:ln>
                          <a:solidFill>
                            <a:schemeClr val="tx1"/>
                          </a:solidFill>
                          <a:effectLst/>
                          <a:latin typeface="Times New Roman" pitchFamily="18" charset="0"/>
                          <a:ea typeface="宋体" pitchFamily="2" charset="-122"/>
                        </a:rPr>
                        <a:t>视图</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800" b="1" i="0" u="none" strike="noStrike" cap="none" normalizeH="0" baseline="0" dirty="0" smtClean="0">
                          <a:ln>
                            <a:noFill/>
                          </a:ln>
                          <a:solidFill>
                            <a:schemeClr val="tx1"/>
                          </a:solidFill>
                          <a:effectLst/>
                          <a:latin typeface="Times New Roman" pitchFamily="18" charset="0"/>
                          <a:ea typeface="宋体" pitchFamily="2" charset="-122"/>
                        </a:rPr>
                        <a:t>存储过程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800" b="1" i="0" u="none" strike="noStrike" cap="none" normalizeH="0" baseline="0" dirty="0" smtClean="0">
                          <a:ln>
                            <a:noFill/>
                          </a:ln>
                          <a:solidFill>
                            <a:schemeClr val="tx1"/>
                          </a:solidFill>
                          <a:effectLst/>
                          <a:latin typeface="Times New Roman" pitchFamily="18" charset="0"/>
                          <a:ea typeface="宋体" pitchFamily="2" charset="-122"/>
                        </a:rPr>
                        <a:t>自定义函数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6000">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语句</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rPr>
                        <a:t>只能是</a:t>
                      </a: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SELECT</a:t>
                      </a:r>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rPr>
                        <a:t>语句</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rPr>
                        <a:t>可以包含程序流、逻辑以及</a:t>
                      </a: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SELECT</a:t>
                      </a:r>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rPr>
                        <a:t>语句</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defRPr/>
                      </a:pPr>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rPr>
                        <a:t>可以包含程序流、逻辑以及</a:t>
                      </a: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SELECT</a:t>
                      </a:r>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rPr>
                        <a:t>语句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4394">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1" i="0" u="none" strike="noStrike" cap="none" normalizeH="0" baseline="0" dirty="0" smtClean="0">
                          <a:ln>
                            <a:noFill/>
                          </a:ln>
                          <a:solidFill>
                            <a:schemeClr val="tx1"/>
                          </a:solidFill>
                          <a:effectLst/>
                          <a:latin typeface="Times New Roman" pitchFamily="18" charset="0"/>
                          <a:ea typeface="宋体" pitchFamily="2" charset="-122"/>
                        </a:rPr>
                        <a:t>输入</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rPr>
                        <a:t>不能接受参数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rPr>
                        <a:t>可以有输入输出参数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rPr>
                        <a:t>有输入参数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5674">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1" i="0" u="none" strike="noStrike" cap="none" normalizeH="0" baseline="0" dirty="0" smtClean="0">
                          <a:ln>
                            <a:noFill/>
                          </a:ln>
                          <a:solidFill>
                            <a:schemeClr val="tx1"/>
                          </a:solidFill>
                          <a:effectLst/>
                          <a:latin typeface="Times New Roman" pitchFamily="18" charset="0"/>
                          <a:ea typeface="宋体" pitchFamily="2" charset="-122"/>
                        </a:rPr>
                        <a:t>返回值</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rPr>
                        <a:t>只能返回结果集</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rPr>
                        <a:t>返回值只能是整数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rPr>
                        <a:t>可以返回标量值、表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6000">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1" i="0" u="none" strike="noStrike" cap="none" normalizeH="0" baseline="0" dirty="0" smtClean="0">
                          <a:ln>
                            <a:noFill/>
                          </a:ln>
                          <a:solidFill>
                            <a:schemeClr val="tx1"/>
                          </a:solidFill>
                          <a:effectLst/>
                          <a:latin typeface="Times New Roman" pitchFamily="18" charset="0"/>
                          <a:ea typeface="宋体" pitchFamily="2" charset="-122"/>
                        </a:rPr>
                        <a:t>典型应用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rPr>
                        <a:t>多个表格的连接查询</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rPr>
                        <a:t>完成某个特定的较复杂的任务</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rPr>
                        <a:t>可以完成比较复杂的任务，可以出现在</a:t>
                      </a: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select</a:t>
                      </a:r>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rPr>
                        <a:t>语句中</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latin typeface="+mj-ea"/>
              </a:rPr>
              <a:t>第五节 触发器</a:t>
            </a:r>
            <a:endParaRPr lang="zh-CN" altLang="en-US" dirty="0">
              <a:latin typeface="+mj-ea"/>
            </a:endParaRPr>
          </a:p>
        </p:txBody>
      </p:sp>
      <p:sp>
        <p:nvSpPr>
          <p:cNvPr id="82946" name="内容占位符 2"/>
          <p:cNvSpPr>
            <a:spLocks noGrp="1"/>
          </p:cNvSpPr>
          <p:nvPr>
            <p:ph idx="1"/>
          </p:nvPr>
        </p:nvSpPr>
        <p:spPr/>
        <p:txBody>
          <a:bodyPr/>
          <a:lstStyle/>
          <a:p>
            <a:pPr eaLnBrk="1" hangingPunct="1">
              <a:lnSpc>
                <a:spcPct val="130000"/>
              </a:lnSpc>
            </a:pPr>
            <a:r>
              <a:rPr lang="zh-CN" altLang="en-US" smtClean="0"/>
              <a:t>触发器（</a:t>
            </a:r>
            <a:r>
              <a:rPr lang="en-US" altLang="zh-CN" smtClean="0"/>
              <a:t>Trigger</a:t>
            </a:r>
            <a:r>
              <a:rPr lang="zh-CN" altLang="en-US" smtClean="0"/>
              <a:t>）是用户定义在关系表上的一类由</a:t>
            </a:r>
            <a:r>
              <a:rPr lang="zh-CN" altLang="en-US" smtClean="0">
                <a:solidFill>
                  <a:srgbClr val="FF00FF"/>
                </a:solidFill>
              </a:rPr>
              <a:t>事件驱动</a:t>
            </a:r>
            <a:r>
              <a:rPr lang="zh-CN" altLang="en-US" smtClean="0"/>
              <a:t>的特殊过程</a:t>
            </a:r>
          </a:p>
          <a:p>
            <a:pPr lvl="1" eaLnBrk="1" hangingPunct="1">
              <a:lnSpc>
                <a:spcPct val="130000"/>
              </a:lnSpc>
            </a:pPr>
            <a:r>
              <a:rPr lang="zh-CN" altLang="en-US" smtClean="0">
                <a:ea typeface="宋体" charset="-122"/>
              </a:rPr>
              <a:t>由服务器自动激活</a:t>
            </a:r>
          </a:p>
          <a:p>
            <a:pPr lvl="1" eaLnBrk="1" hangingPunct="1">
              <a:lnSpc>
                <a:spcPct val="130000"/>
              </a:lnSpc>
            </a:pPr>
            <a:r>
              <a:rPr lang="zh-CN" altLang="en-US" smtClean="0">
                <a:ea typeface="宋体" charset="-122"/>
              </a:rPr>
              <a:t>可以进行更为复杂的检查和操作，具有更精细和更强大的数据控制能力</a:t>
            </a:r>
            <a:r>
              <a:rPr lang="zh-CN" altLang="en-US" sz="3200" smtClean="0">
                <a:ea typeface="宋体" charset="-122"/>
              </a:rPr>
              <a:t> </a:t>
            </a:r>
          </a:p>
          <a:p>
            <a:pPr eaLnBrk="1" hangingPunct="1"/>
            <a:endParaRPr lang="zh-CN" altLang="en-US"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latin typeface="+mj-ea"/>
              </a:rPr>
              <a:t>第五节 触发器</a:t>
            </a:r>
            <a:endParaRPr lang="zh-CN" altLang="en-US" dirty="0">
              <a:latin typeface="+mj-ea"/>
            </a:endParaRPr>
          </a:p>
        </p:txBody>
      </p:sp>
      <p:sp>
        <p:nvSpPr>
          <p:cNvPr id="83970" name="内容占位符 2"/>
          <p:cNvSpPr>
            <a:spLocks noGrp="1"/>
          </p:cNvSpPr>
          <p:nvPr>
            <p:ph idx="1"/>
          </p:nvPr>
        </p:nvSpPr>
        <p:spPr/>
        <p:txBody>
          <a:bodyPr/>
          <a:lstStyle/>
          <a:p>
            <a:pPr eaLnBrk="1" hangingPunct="1">
              <a:lnSpc>
                <a:spcPct val="190000"/>
              </a:lnSpc>
            </a:pPr>
            <a:r>
              <a:rPr lang="en-US" altLang="zh-CN" smtClean="0">
                <a:solidFill>
                  <a:srgbClr val="0000FF"/>
                </a:solidFill>
              </a:rPr>
              <a:t>SQL SERVER2005</a:t>
            </a:r>
            <a:r>
              <a:rPr lang="zh-CN" altLang="en-US" smtClean="0">
                <a:solidFill>
                  <a:srgbClr val="0000FF"/>
                </a:solidFill>
              </a:rPr>
              <a:t>触发器</a:t>
            </a:r>
            <a:endParaRPr lang="en-US" altLang="zh-CN" smtClean="0">
              <a:solidFill>
                <a:srgbClr val="0000FF"/>
              </a:solidFill>
            </a:endParaRPr>
          </a:p>
          <a:p>
            <a:pPr eaLnBrk="1" hangingPunct="1">
              <a:lnSpc>
                <a:spcPct val="190000"/>
              </a:lnSpc>
            </a:pPr>
            <a:r>
              <a:rPr lang="en-US" altLang="zh-CN" b="1" smtClean="0"/>
              <a:t>DML</a:t>
            </a:r>
            <a:r>
              <a:rPr lang="zh-CN" altLang="en-US" b="1" smtClean="0"/>
              <a:t>触发器</a:t>
            </a:r>
          </a:p>
          <a:p>
            <a:pPr eaLnBrk="1" hangingPunct="1">
              <a:lnSpc>
                <a:spcPct val="190000"/>
              </a:lnSpc>
            </a:pPr>
            <a:r>
              <a:rPr lang="en-US" altLang="zh-CN" smtClean="0"/>
              <a:t>DDL</a:t>
            </a:r>
            <a:r>
              <a:rPr lang="zh-CN" altLang="en-US" smtClean="0"/>
              <a:t>触发器 </a:t>
            </a:r>
          </a:p>
          <a:p>
            <a:pPr eaLnBrk="1" hangingPunct="1"/>
            <a:endParaRPr lang="zh-CN" alt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latin typeface="+mj-ea"/>
              </a:rPr>
              <a:t>表达式</a:t>
            </a:r>
            <a:endParaRPr lang="en-US" altLang="zh-CN" dirty="0" smtClean="0">
              <a:latin typeface="+mj-ea"/>
            </a:endParaRPr>
          </a:p>
        </p:txBody>
      </p:sp>
      <p:sp>
        <p:nvSpPr>
          <p:cNvPr id="28674" name="内容占位符 2"/>
          <p:cNvSpPr>
            <a:spLocks noGrp="1"/>
          </p:cNvSpPr>
          <p:nvPr>
            <p:ph idx="1"/>
          </p:nvPr>
        </p:nvSpPr>
        <p:spPr/>
        <p:txBody>
          <a:bodyPr/>
          <a:lstStyle/>
          <a:p>
            <a:pPr eaLnBrk="1" hangingPunct="1">
              <a:lnSpc>
                <a:spcPct val="90000"/>
              </a:lnSpc>
            </a:pPr>
            <a:r>
              <a:rPr lang="zh-CN" altLang="en-US" sz="2800" dirty="0" smtClean="0"/>
              <a:t>数据类型</a:t>
            </a:r>
            <a:endParaRPr lang="en-US" altLang="zh-CN" sz="2800" dirty="0" smtClean="0"/>
          </a:p>
          <a:p>
            <a:pPr lvl="1" eaLnBrk="1" hangingPunct="1">
              <a:lnSpc>
                <a:spcPct val="90000"/>
              </a:lnSpc>
            </a:pPr>
            <a:r>
              <a:rPr lang="zh-CN" altLang="en-US" sz="2400" dirty="0" smtClean="0">
                <a:ea typeface="宋体" charset="-122"/>
              </a:rPr>
              <a:t>整数数据、字符数据、货币数据、日期和时间数据、二进制字符串等</a:t>
            </a:r>
            <a:endParaRPr lang="en-US" altLang="zh-CN" sz="2400" dirty="0" smtClean="0">
              <a:ea typeface="宋体" charset="-122"/>
            </a:endParaRPr>
          </a:p>
          <a:p>
            <a:pPr eaLnBrk="1" hangingPunct="1">
              <a:lnSpc>
                <a:spcPct val="90000"/>
              </a:lnSpc>
            </a:pPr>
            <a:r>
              <a:rPr lang="zh-CN" altLang="en-US" sz="2800" dirty="0" smtClean="0"/>
              <a:t>变量</a:t>
            </a:r>
            <a:endParaRPr lang="en-US" altLang="zh-CN" sz="2800" dirty="0" smtClean="0"/>
          </a:p>
          <a:p>
            <a:pPr lvl="1" eaLnBrk="1" hangingPunct="1">
              <a:lnSpc>
                <a:spcPct val="90000"/>
              </a:lnSpc>
            </a:pPr>
            <a:r>
              <a:rPr lang="zh-CN" altLang="en-US" sz="2400" dirty="0" smtClean="0">
                <a:ea typeface="宋体" charset="-122"/>
              </a:rPr>
              <a:t>局部变量</a:t>
            </a:r>
            <a:endParaRPr lang="en-US" altLang="zh-CN" sz="2400" dirty="0" smtClean="0">
              <a:ea typeface="宋体" charset="-122"/>
            </a:endParaRPr>
          </a:p>
          <a:p>
            <a:pPr lvl="1" eaLnBrk="1" hangingPunct="1">
              <a:lnSpc>
                <a:spcPct val="90000"/>
              </a:lnSpc>
              <a:buFont typeface="Wingdings" pitchFamily="2" charset="2"/>
              <a:buNone/>
            </a:pPr>
            <a:r>
              <a:rPr lang="zh-CN" altLang="en-US" sz="2400" dirty="0" smtClean="0">
                <a:ea typeface="宋体" charset="-122"/>
              </a:rPr>
              <a:t>    局部变量是用户定义，必须以</a:t>
            </a:r>
            <a:r>
              <a:rPr lang="en-US" altLang="zh-CN" sz="2400" dirty="0" smtClean="0">
                <a:solidFill>
                  <a:srgbClr val="FF0000"/>
                </a:solidFill>
                <a:ea typeface="宋体" charset="-122"/>
              </a:rPr>
              <a:t>@</a:t>
            </a:r>
            <a:r>
              <a:rPr lang="zh-CN" altLang="en-US" sz="2400" dirty="0" smtClean="0">
                <a:ea typeface="宋体" charset="-122"/>
              </a:rPr>
              <a:t>开头，在程序内声 明，并只能在该程序内使用。</a:t>
            </a:r>
            <a:endParaRPr lang="en-US" altLang="zh-CN" sz="2400" dirty="0" smtClean="0">
              <a:ea typeface="宋体" charset="-122"/>
            </a:endParaRPr>
          </a:p>
          <a:p>
            <a:pPr lvl="1" eaLnBrk="1" hangingPunct="1">
              <a:lnSpc>
                <a:spcPct val="90000"/>
              </a:lnSpc>
              <a:buFont typeface="Wingdings" pitchFamily="2" charset="2"/>
              <a:buNone/>
            </a:pPr>
            <a:r>
              <a:rPr lang="en-US" altLang="zh-CN" sz="2400" dirty="0" smtClean="0">
                <a:ea typeface="宋体" charset="-122"/>
              </a:rPr>
              <a:t>    (1)</a:t>
            </a:r>
            <a:r>
              <a:rPr lang="zh-CN" altLang="en-US" sz="2400" dirty="0" smtClean="0">
                <a:ea typeface="宋体" charset="-122"/>
              </a:rPr>
              <a:t>局部变量的声明</a:t>
            </a:r>
          </a:p>
          <a:p>
            <a:pPr lvl="1" eaLnBrk="1" hangingPunct="1">
              <a:lnSpc>
                <a:spcPct val="90000"/>
              </a:lnSpc>
              <a:buFont typeface="Wingdings" pitchFamily="2" charset="2"/>
              <a:buNone/>
            </a:pPr>
            <a:r>
              <a:rPr lang="zh-CN" altLang="en-US" sz="2400" dirty="0" smtClean="0">
                <a:ea typeface="宋体" charset="-122"/>
              </a:rPr>
              <a:t>         </a:t>
            </a:r>
            <a:r>
              <a:rPr lang="en-US" altLang="zh-CN" sz="2400" dirty="0" smtClean="0">
                <a:ea typeface="宋体" charset="-122"/>
              </a:rPr>
              <a:t>DECLARE @&lt;</a:t>
            </a:r>
            <a:r>
              <a:rPr lang="zh-CN" altLang="en-US" sz="2400" dirty="0" smtClean="0">
                <a:ea typeface="宋体" charset="-122"/>
              </a:rPr>
              <a:t>局部变量名</a:t>
            </a:r>
            <a:r>
              <a:rPr lang="en-US" altLang="zh-CN" sz="2400" dirty="0" smtClean="0">
                <a:ea typeface="宋体" charset="-122"/>
              </a:rPr>
              <a:t>&gt; &lt;</a:t>
            </a:r>
            <a:r>
              <a:rPr lang="zh-CN" altLang="en-US" sz="2400" dirty="0" smtClean="0">
                <a:ea typeface="宋体" charset="-122"/>
              </a:rPr>
              <a:t>数据类型</a:t>
            </a:r>
            <a:r>
              <a:rPr lang="en-US" altLang="zh-CN" sz="2400" dirty="0" smtClean="0">
                <a:ea typeface="宋体" charset="-122"/>
              </a:rPr>
              <a:t>&gt;[,…n] </a:t>
            </a:r>
          </a:p>
          <a:p>
            <a:pPr lvl="1" eaLnBrk="1" hangingPunct="1">
              <a:lnSpc>
                <a:spcPct val="90000"/>
              </a:lnSpc>
              <a:buFont typeface="Wingdings" pitchFamily="2" charset="2"/>
              <a:buNone/>
            </a:pPr>
            <a:r>
              <a:rPr lang="zh-CN" altLang="en-US" sz="2400" b="1" dirty="0" smtClean="0">
                <a:solidFill>
                  <a:srgbClr val="FF0000"/>
                </a:solidFill>
                <a:ea typeface="宋体" charset="-122"/>
              </a:rPr>
              <a:t>         可以用逗号隔开，声明多个变量</a:t>
            </a:r>
            <a:endParaRPr lang="en-US" altLang="zh-CN" sz="2400" b="1" dirty="0" smtClean="0">
              <a:solidFill>
                <a:srgbClr val="FF0000"/>
              </a:solidFill>
              <a:ea typeface="宋体" charset="-122"/>
            </a:endParaRPr>
          </a:p>
          <a:p>
            <a:pPr lvl="1" eaLnBrk="1" hangingPunct="1">
              <a:lnSpc>
                <a:spcPct val="90000"/>
              </a:lnSpc>
              <a:buFont typeface="Wingdings" pitchFamily="2" charset="2"/>
              <a:buNone/>
            </a:pPr>
            <a:r>
              <a:rPr lang="en-US" altLang="zh-CN" sz="2400" dirty="0" smtClean="0">
                <a:ea typeface="宋体" charset="-122"/>
              </a:rPr>
              <a:t>    (2)</a:t>
            </a:r>
            <a:r>
              <a:rPr lang="zh-CN" altLang="en-US" sz="2400" dirty="0" smtClean="0">
                <a:ea typeface="宋体" charset="-122"/>
              </a:rPr>
              <a:t>局部变量的赋值</a:t>
            </a:r>
          </a:p>
          <a:p>
            <a:pPr lvl="1" eaLnBrk="1" hangingPunct="1">
              <a:lnSpc>
                <a:spcPct val="90000"/>
              </a:lnSpc>
              <a:buFont typeface="Wingdings" pitchFamily="2" charset="2"/>
              <a:buNone/>
            </a:pPr>
            <a:r>
              <a:rPr lang="zh-CN" altLang="en-US" sz="2400" dirty="0" smtClean="0">
                <a:ea typeface="宋体" charset="-122"/>
              </a:rPr>
              <a:t>         </a:t>
            </a:r>
            <a:r>
              <a:rPr lang="en-US" altLang="zh-CN" sz="2400" dirty="0" smtClean="0">
                <a:ea typeface="宋体" charset="-122"/>
              </a:rPr>
              <a:t>SET|SELECT @&lt;</a:t>
            </a:r>
            <a:r>
              <a:rPr lang="zh-CN" altLang="en-US" sz="2400" dirty="0" smtClean="0">
                <a:ea typeface="宋体" charset="-122"/>
              </a:rPr>
              <a:t>局部变量名</a:t>
            </a:r>
            <a:r>
              <a:rPr lang="en-US" altLang="zh-CN" sz="2400" dirty="0" smtClean="0">
                <a:ea typeface="宋体" charset="-122"/>
              </a:rPr>
              <a:t>&gt;=&lt;</a:t>
            </a:r>
            <a:r>
              <a:rPr lang="zh-CN" altLang="en-US" sz="2400" dirty="0" smtClean="0">
                <a:ea typeface="宋体" charset="-122"/>
              </a:rPr>
              <a:t>表达式</a:t>
            </a:r>
            <a:r>
              <a:rPr lang="en-US" altLang="zh-CN" sz="2400" dirty="0" smtClean="0">
                <a:ea typeface="宋体" charset="-122"/>
              </a:rPr>
              <a:t>&gt; </a:t>
            </a:r>
            <a:endParaRPr lang="en-US" altLang="zh-CN" sz="2400" dirty="0">
              <a:ea typeface="宋体" charset="-122"/>
            </a:endParaRPr>
          </a:p>
          <a:p>
            <a:pPr lvl="1" eaLnBrk="1" hangingPunct="1">
              <a:lnSpc>
                <a:spcPct val="90000"/>
              </a:lnSpc>
              <a:buFont typeface="Wingdings" pitchFamily="2" charset="2"/>
              <a:buNone/>
            </a:pPr>
            <a:r>
              <a:rPr lang="zh-CN" altLang="en-US" sz="2400" b="1" dirty="0" smtClean="0">
                <a:solidFill>
                  <a:srgbClr val="FF0000"/>
                </a:solidFill>
                <a:ea typeface="宋体" charset="-122"/>
              </a:rPr>
              <a:t>        不可以多个变量同时赋值</a:t>
            </a:r>
            <a:endParaRPr lang="en-US" altLang="zh-CN" sz="2400" b="1" dirty="0" smtClean="0">
              <a:solidFill>
                <a:srgbClr val="FF0000"/>
              </a:solidFill>
              <a:ea typeface="宋体" charset="-122"/>
            </a:endParaRPr>
          </a:p>
          <a:p>
            <a:pPr lvl="1" eaLnBrk="1" hangingPunct="1">
              <a:lnSpc>
                <a:spcPct val="90000"/>
              </a:lnSpc>
              <a:buFont typeface="Wingdings" pitchFamily="2" charset="2"/>
              <a:buNone/>
            </a:pPr>
            <a:endParaRPr lang="zh-CN" altLang="en-US" sz="2400" dirty="0" smtClean="0">
              <a:ea typeface="宋体" charset="-122"/>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dirty="0" smtClean="0">
                <a:latin typeface="+mj-ea"/>
              </a:rPr>
              <a:t>SQL SERVER2005</a:t>
            </a:r>
            <a:r>
              <a:rPr lang="zh-CN" altLang="en-US" dirty="0" smtClean="0">
                <a:latin typeface="+mj-ea"/>
              </a:rPr>
              <a:t>触发器</a:t>
            </a:r>
            <a:endParaRPr lang="zh-CN" altLang="en-US" dirty="0">
              <a:latin typeface="+mj-ea"/>
            </a:endParaRPr>
          </a:p>
        </p:txBody>
      </p:sp>
      <p:sp>
        <p:nvSpPr>
          <p:cNvPr id="3" name="内容占位符 2"/>
          <p:cNvSpPr>
            <a:spLocks noGrp="1"/>
          </p:cNvSpPr>
          <p:nvPr>
            <p:ph idx="1"/>
          </p:nvPr>
        </p:nvSpPr>
        <p:spPr/>
        <p:txBody>
          <a:bodyPr rtlCol="0">
            <a:normAutofit fontScale="92500"/>
          </a:bodyPr>
          <a:lstStyle/>
          <a:p>
            <a:pPr eaLnBrk="1" fontAlgn="auto" hangingPunct="1">
              <a:spcAft>
                <a:spcPts val="0"/>
              </a:spcAft>
              <a:defRPr/>
            </a:pPr>
            <a:r>
              <a:rPr lang="zh-CN" altLang="en-US" sz="2800" dirty="0" smtClean="0"/>
              <a:t>触发器是一种特殊的存储过程，它在执行事件时自动生效。</a:t>
            </a:r>
            <a:r>
              <a:rPr lang="en-US" altLang="zh-CN" sz="2800" dirty="0" smtClean="0"/>
              <a:t>SQL Server2005 </a:t>
            </a:r>
            <a:r>
              <a:rPr lang="zh-CN" altLang="en-US" sz="2800" dirty="0" smtClean="0"/>
              <a:t>包括两大类触发器：</a:t>
            </a:r>
            <a:r>
              <a:rPr lang="en-US" altLang="zh-CN" sz="2800" dirty="0" smtClean="0"/>
              <a:t>DML </a:t>
            </a:r>
            <a:r>
              <a:rPr lang="zh-CN" altLang="en-US" sz="2800" dirty="0" smtClean="0"/>
              <a:t>触发器和 </a:t>
            </a:r>
            <a:r>
              <a:rPr lang="en-US" altLang="zh-CN" sz="2800" dirty="0" smtClean="0"/>
              <a:t>DDL </a:t>
            </a:r>
            <a:r>
              <a:rPr lang="zh-CN" altLang="en-US" sz="2800" dirty="0" smtClean="0"/>
              <a:t>触发器。</a:t>
            </a:r>
            <a:endParaRPr lang="en-US" altLang="zh-CN" sz="2800" dirty="0" smtClean="0"/>
          </a:p>
          <a:p>
            <a:pPr lvl="1" eaLnBrk="1" fontAlgn="auto" hangingPunct="1">
              <a:spcAft>
                <a:spcPts val="0"/>
              </a:spcAft>
              <a:defRPr/>
            </a:pPr>
            <a:r>
              <a:rPr lang="en-US" altLang="zh-CN" sz="2400" dirty="0" smtClean="0">
                <a:ea typeface="+mn-ea"/>
              </a:rPr>
              <a:t>DML </a:t>
            </a:r>
            <a:r>
              <a:rPr lang="zh-CN" altLang="en-US" sz="2400" dirty="0" smtClean="0">
                <a:ea typeface="+mn-ea"/>
              </a:rPr>
              <a:t>触发器在数据库中发生数据操作语言 </a:t>
            </a:r>
            <a:r>
              <a:rPr lang="en-US" altLang="zh-CN" sz="2400" dirty="0" smtClean="0">
                <a:ea typeface="+mn-ea"/>
              </a:rPr>
              <a:t>(DML) </a:t>
            </a:r>
            <a:r>
              <a:rPr lang="zh-CN" altLang="en-US" sz="2400" dirty="0" smtClean="0">
                <a:ea typeface="+mn-ea"/>
              </a:rPr>
              <a:t>事件时将启用。</a:t>
            </a:r>
            <a:r>
              <a:rPr lang="en-US" altLang="zh-CN" sz="2400" dirty="0" smtClean="0">
                <a:ea typeface="+mn-ea"/>
              </a:rPr>
              <a:t>DML </a:t>
            </a:r>
            <a:r>
              <a:rPr lang="zh-CN" altLang="en-US" sz="2400" dirty="0" smtClean="0">
                <a:ea typeface="+mn-ea"/>
              </a:rPr>
              <a:t>事件包括在指定表或视图中修改数据的 </a:t>
            </a:r>
            <a:r>
              <a:rPr lang="en-US" altLang="zh-CN" sz="2400" dirty="0" smtClean="0">
                <a:ea typeface="+mn-ea"/>
              </a:rPr>
              <a:t>INSERT </a:t>
            </a:r>
            <a:r>
              <a:rPr lang="zh-CN" altLang="en-US" sz="2400" dirty="0" smtClean="0">
                <a:ea typeface="+mn-ea"/>
              </a:rPr>
              <a:t>语句、</a:t>
            </a:r>
            <a:r>
              <a:rPr lang="en-US" altLang="zh-CN" sz="2400" dirty="0" smtClean="0">
                <a:ea typeface="+mn-ea"/>
              </a:rPr>
              <a:t>UPDATE </a:t>
            </a:r>
            <a:r>
              <a:rPr lang="zh-CN" altLang="en-US" sz="2400" dirty="0" smtClean="0">
                <a:ea typeface="+mn-ea"/>
              </a:rPr>
              <a:t>语句或 </a:t>
            </a:r>
            <a:r>
              <a:rPr lang="en-US" altLang="zh-CN" sz="2400" dirty="0" smtClean="0">
                <a:ea typeface="+mn-ea"/>
              </a:rPr>
              <a:t>DELETE </a:t>
            </a:r>
            <a:r>
              <a:rPr lang="zh-CN" altLang="en-US" sz="2400" dirty="0" smtClean="0">
                <a:ea typeface="+mn-ea"/>
              </a:rPr>
              <a:t>语句。</a:t>
            </a:r>
            <a:r>
              <a:rPr lang="en-US" altLang="zh-CN" sz="2400" dirty="0" smtClean="0">
                <a:ea typeface="+mn-ea"/>
              </a:rPr>
              <a:t>DML </a:t>
            </a:r>
            <a:r>
              <a:rPr lang="zh-CN" altLang="en-US" sz="2400" dirty="0" smtClean="0">
                <a:ea typeface="+mn-ea"/>
              </a:rPr>
              <a:t>触发器可以查询其他表，还可以包含复杂的 </a:t>
            </a:r>
            <a:r>
              <a:rPr lang="en-US" altLang="zh-CN" sz="2400" dirty="0" smtClean="0">
                <a:ea typeface="+mn-ea"/>
              </a:rPr>
              <a:t>Transact-SQL </a:t>
            </a:r>
            <a:r>
              <a:rPr lang="zh-CN" altLang="en-US" sz="2400" dirty="0" smtClean="0">
                <a:ea typeface="+mn-ea"/>
              </a:rPr>
              <a:t>语句。将触发器和触发它的语句作为可在触发器内回滚的单个事务对待。如果检测到错误（例如，磁盘空间不足），则整个事务即自动回滚。</a:t>
            </a:r>
            <a:endParaRPr lang="en-US" altLang="zh-CN" sz="2400" dirty="0" smtClean="0">
              <a:ea typeface="+mn-ea"/>
            </a:endParaRPr>
          </a:p>
          <a:p>
            <a:pPr lvl="1" eaLnBrk="1" fontAlgn="auto" hangingPunct="1">
              <a:spcAft>
                <a:spcPts val="0"/>
              </a:spcAft>
              <a:defRPr/>
            </a:pPr>
            <a:r>
              <a:rPr lang="en-US" altLang="zh-CN" sz="2400" dirty="0" smtClean="0">
                <a:ea typeface="+mn-ea"/>
              </a:rPr>
              <a:t>DDL </a:t>
            </a:r>
            <a:r>
              <a:rPr lang="zh-CN" altLang="en-US" sz="2400" dirty="0" smtClean="0">
                <a:ea typeface="+mn-ea"/>
              </a:rPr>
              <a:t>触发器是 </a:t>
            </a:r>
            <a:r>
              <a:rPr lang="en-US" altLang="zh-CN" sz="2400" dirty="0" smtClean="0">
                <a:ea typeface="+mn-ea"/>
              </a:rPr>
              <a:t>SQL Server 2005 </a:t>
            </a:r>
            <a:r>
              <a:rPr lang="zh-CN" altLang="en-US" sz="2400" dirty="0" smtClean="0">
                <a:ea typeface="+mn-ea"/>
              </a:rPr>
              <a:t>的新增功能。当服务器或数据库中发生数据定义语言 </a:t>
            </a:r>
            <a:r>
              <a:rPr lang="en-US" altLang="zh-CN" sz="2400" dirty="0" smtClean="0">
                <a:ea typeface="+mn-ea"/>
              </a:rPr>
              <a:t>(DDL) </a:t>
            </a:r>
            <a:r>
              <a:rPr lang="zh-CN" altLang="en-US" sz="2400" dirty="0" smtClean="0">
                <a:ea typeface="+mn-ea"/>
              </a:rPr>
              <a:t>事件时将调用这些触发器。</a:t>
            </a:r>
            <a:endParaRPr lang="zh-CN" altLang="en-US" sz="2400" dirty="0">
              <a:ea typeface="+mn-ea"/>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latin typeface="+mj-ea"/>
              </a:rPr>
              <a:t>触发器的作用</a:t>
            </a:r>
            <a:endParaRPr lang="zh-CN" altLang="en-US" dirty="0">
              <a:latin typeface="+mj-ea"/>
            </a:endParaRPr>
          </a:p>
        </p:txBody>
      </p:sp>
      <p:sp>
        <p:nvSpPr>
          <p:cNvPr id="86018" name="内容占位符 2"/>
          <p:cNvSpPr>
            <a:spLocks noGrp="1"/>
          </p:cNvSpPr>
          <p:nvPr>
            <p:ph idx="1"/>
          </p:nvPr>
        </p:nvSpPr>
        <p:spPr/>
        <p:txBody>
          <a:bodyPr/>
          <a:lstStyle/>
          <a:p>
            <a:pPr eaLnBrk="1" hangingPunct="1"/>
            <a:r>
              <a:rPr lang="zh-CN" altLang="en-US" smtClean="0"/>
              <a:t>（</a:t>
            </a:r>
            <a:r>
              <a:rPr lang="en-US" altLang="zh-CN" smtClean="0"/>
              <a:t>1</a:t>
            </a:r>
            <a:r>
              <a:rPr lang="zh-CN" altLang="en-US" smtClean="0"/>
              <a:t>）触发器可以对数据库进行级联修改。</a:t>
            </a:r>
          </a:p>
          <a:p>
            <a:pPr eaLnBrk="1" hangingPunct="1"/>
            <a:r>
              <a:rPr lang="zh-CN" altLang="en-US" smtClean="0"/>
              <a:t>（</a:t>
            </a:r>
            <a:r>
              <a:rPr lang="en-US" altLang="zh-CN" smtClean="0"/>
              <a:t>2</a:t>
            </a:r>
            <a:r>
              <a:rPr lang="zh-CN" altLang="en-US" smtClean="0"/>
              <a:t>）实现比</a:t>
            </a:r>
            <a:r>
              <a:rPr lang="en-US" altLang="zh-CN" smtClean="0"/>
              <a:t>CHECK</a:t>
            </a:r>
            <a:r>
              <a:rPr lang="zh-CN" altLang="en-US" smtClean="0"/>
              <a:t>约束更为复杂的限制。</a:t>
            </a:r>
          </a:p>
          <a:p>
            <a:pPr eaLnBrk="1" hangingPunct="1"/>
            <a:r>
              <a:rPr lang="zh-CN" altLang="en-US" smtClean="0"/>
              <a:t>（</a:t>
            </a:r>
            <a:r>
              <a:rPr lang="en-US" altLang="zh-CN" smtClean="0"/>
              <a:t>3</a:t>
            </a:r>
            <a:r>
              <a:rPr lang="zh-CN" altLang="en-US" smtClean="0"/>
              <a:t>）比较数据修改前后的差别。</a:t>
            </a:r>
          </a:p>
          <a:p>
            <a:pPr eaLnBrk="1" hangingPunct="1"/>
            <a:r>
              <a:rPr lang="zh-CN" altLang="en-US" smtClean="0"/>
              <a:t>（</a:t>
            </a:r>
            <a:r>
              <a:rPr lang="en-US" altLang="zh-CN" smtClean="0"/>
              <a:t>4</a:t>
            </a:r>
            <a:r>
              <a:rPr lang="zh-CN" altLang="en-US" smtClean="0"/>
              <a:t>）强制表的修改要合乎业务规则</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dirty="0" err="1" smtClean="0">
                <a:latin typeface="+mj-ea"/>
              </a:rPr>
              <a:t>DML</a:t>
            </a:r>
            <a:r>
              <a:rPr lang="zh-CN" altLang="en-US" dirty="0" smtClean="0">
                <a:latin typeface="+mj-ea"/>
              </a:rPr>
              <a:t>触发器</a:t>
            </a:r>
            <a:endParaRPr lang="zh-CN" altLang="en-US" dirty="0">
              <a:latin typeface="+mj-ea"/>
            </a:endParaRPr>
          </a:p>
        </p:txBody>
      </p:sp>
      <p:sp>
        <p:nvSpPr>
          <p:cNvPr id="3" name="内容占位符 2"/>
          <p:cNvSpPr>
            <a:spLocks noGrp="1"/>
          </p:cNvSpPr>
          <p:nvPr>
            <p:ph idx="1"/>
          </p:nvPr>
        </p:nvSpPr>
        <p:spPr/>
        <p:txBody>
          <a:bodyPr rtlCol="0">
            <a:normAutofit fontScale="92500" lnSpcReduction="10000"/>
          </a:bodyPr>
          <a:lstStyle/>
          <a:p>
            <a:pPr eaLnBrk="1" fontAlgn="auto" hangingPunct="1">
              <a:spcAft>
                <a:spcPts val="0"/>
              </a:spcAft>
              <a:defRPr/>
            </a:pPr>
            <a:r>
              <a:rPr lang="en-US" altLang="zh-CN" dirty="0" err="1" smtClean="0"/>
              <a:t>DML</a:t>
            </a:r>
            <a:r>
              <a:rPr lang="zh-CN" altLang="en-US" dirty="0" smtClean="0"/>
              <a:t>触发器是在对表进行插入、更新或删除操作时自动执行的存储过程</a:t>
            </a:r>
            <a:endParaRPr lang="en-US" altLang="zh-CN" dirty="0" smtClean="0"/>
          </a:p>
          <a:p>
            <a:pPr lvl="1" eaLnBrk="1" fontAlgn="auto" hangingPunct="1">
              <a:spcAft>
                <a:spcPts val="0"/>
              </a:spcAft>
              <a:defRPr/>
            </a:pPr>
            <a:r>
              <a:rPr lang="zh-CN" altLang="en-US" dirty="0" smtClean="0">
                <a:ea typeface="+mn-ea"/>
              </a:rPr>
              <a:t>触发器定义在特定的表上，与表相关</a:t>
            </a:r>
          </a:p>
          <a:p>
            <a:pPr lvl="1" eaLnBrk="1" fontAlgn="auto" hangingPunct="1">
              <a:spcAft>
                <a:spcPts val="0"/>
              </a:spcAft>
              <a:defRPr/>
            </a:pPr>
            <a:r>
              <a:rPr lang="zh-CN" altLang="en-US" dirty="0" smtClean="0">
                <a:ea typeface="+mn-ea"/>
              </a:rPr>
              <a:t>自动触发执行</a:t>
            </a:r>
          </a:p>
          <a:p>
            <a:pPr lvl="1" eaLnBrk="1" fontAlgn="auto" hangingPunct="1">
              <a:spcAft>
                <a:spcPts val="0"/>
              </a:spcAft>
              <a:defRPr/>
            </a:pPr>
            <a:r>
              <a:rPr lang="zh-CN" altLang="en-US" dirty="0" smtClean="0">
                <a:ea typeface="+mn-ea"/>
              </a:rPr>
              <a:t>不能直接调用</a:t>
            </a:r>
          </a:p>
          <a:p>
            <a:pPr lvl="1" eaLnBrk="1" fontAlgn="auto" hangingPunct="1">
              <a:spcAft>
                <a:spcPts val="0"/>
              </a:spcAft>
              <a:defRPr/>
            </a:pPr>
            <a:r>
              <a:rPr lang="zh-CN" altLang="en-US" dirty="0" smtClean="0">
                <a:ea typeface="+mn-ea"/>
              </a:rPr>
              <a:t>是一个事务（可回滚）</a:t>
            </a:r>
          </a:p>
          <a:p>
            <a:pPr eaLnBrk="1" fontAlgn="auto" hangingPunct="1">
              <a:spcAft>
                <a:spcPts val="0"/>
              </a:spcAft>
              <a:defRPr/>
            </a:pPr>
            <a:r>
              <a:rPr lang="zh-CN" altLang="en-US" dirty="0" smtClean="0"/>
              <a:t>分类</a:t>
            </a:r>
            <a:endParaRPr lang="en-US" altLang="zh-CN" dirty="0" smtClean="0"/>
          </a:p>
          <a:p>
            <a:pPr lvl="1" eaLnBrk="1" fontAlgn="auto" hangingPunct="1">
              <a:spcAft>
                <a:spcPts val="0"/>
              </a:spcAft>
              <a:defRPr/>
            </a:pPr>
            <a:r>
              <a:rPr lang="en-US" altLang="zh-CN" dirty="0" smtClean="0">
                <a:ea typeface="+mn-ea"/>
              </a:rPr>
              <a:t>DELETE </a:t>
            </a:r>
            <a:r>
              <a:rPr lang="zh-CN" altLang="en-US" dirty="0" smtClean="0">
                <a:ea typeface="+mn-ea"/>
              </a:rPr>
              <a:t>触发器</a:t>
            </a:r>
          </a:p>
          <a:p>
            <a:pPr lvl="1" eaLnBrk="1" fontAlgn="auto" hangingPunct="1">
              <a:spcAft>
                <a:spcPts val="0"/>
              </a:spcAft>
              <a:defRPr/>
            </a:pPr>
            <a:r>
              <a:rPr lang="en-US" altLang="zh-CN" dirty="0" smtClean="0">
                <a:ea typeface="+mn-ea"/>
              </a:rPr>
              <a:t>INSERT </a:t>
            </a:r>
            <a:r>
              <a:rPr lang="zh-CN" altLang="en-US" dirty="0" smtClean="0">
                <a:ea typeface="+mn-ea"/>
              </a:rPr>
              <a:t>触发器</a:t>
            </a:r>
          </a:p>
          <a:p>
            <a:pPr lvl="1" eaLnBrk="1" fontAlgn="auto" hangingPunct="1">
              <a:spcAft>
                <a:spcPts val="0"/>
              </a:spcAft>
              <a:defRPr/>
            </a:pPr>
            <a:r>
              <a:rPr lang="en-US" altLang="zh-CN" dirty="0" smtClean="0">
                <a:ea typeface="+mn-ea"/>
              </a:rPr>
              <a:t>UPDATE </a:t>
            </a:r>
            <a:r>
              <a:rPr lang="zh-CN" altLang="en-US" dirty="0" smtClean="0">
                <a:ea typeface="+mn-ea"/>
              </a:rPr>
              <a:t>触发器</a:t>
            </a:r>
            <a:endParaRPr lang="zh-CN" altLang="en-US" dirty="0">
              <a:ea typeface="+mn-ea"/>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dirty="0" smtClean="0">
                <a:latin typeface="+mj-ea"/>
              </a:rPr>
              <a:t>Inserted</a:t>
            </a:r>
            <a:r>
              <a:rPr lang="zh-CN" altLang="en-US" dirty="0" smtClean="0">
                <a:latin typeface="+mj-ea"/>
              </a:rPr>
              <a:t>表和</a:t>
            </a:r>
            <a:r>
              <a:rPr lang="en-US" altLang="zh-CN" dirty="0" smtClean="0">
                <a:latin typeface="+mj-ea"/>
              </a:rPr>
              <a:t>Deleted</a:t>
            </a:r>
            <a:r>
              <a:rPr lang="zh-CN" altLang="en-US" dirty="0" smtClean="0">
                <a:latin typeface="+mj-ea"/>
              </a:rPr>
              <a:t>表</a:t>
            </a:r>
            <a:endParaRPr lang="zh-CN" altLang="en-US" dirty="0">
              <a:latin typeface="+mj-ea"/>
            </a:endParaRPr>
          </a:p>
        </p:txBody>
      </p:sp>
      <p:sp>
        <p:nvSpPr>
          <p:cNvPr id="88066" name="内容占位符 2"/>
          <p:cNvSpPr>
            <a:spLocks noGrp="1"/>
          </p:cNvSpPr>
          <p:nvPr>
            <p:ph idx="1"/>
          </p:nvPr>
        </p:nvSpPr>
        <p:spPr/>
        <p:txBody>
          <a:bodyPr/>
          <a:lstStyle/>
          <a:p>
            <a:pPr eaLnBrk="1" hangingPunct="1"/>
            <a:r>
              <a:rPr lang="en-US" altLang="zh-CN" sz="2800" smtClean="0"/>
              <a:t>SQL Server 2005</a:t>
            </a:r>
            <a:r>
              <a:rPr lang="zh-CN" altLang="en-US" sz="2800" smtClean="0"/>
              <a:t>为每个触发器都创建了两个专用临时表：</a:t>
            </a:r>
            <a:r>
              <a:rPr lang="en-US" altLang="zh-CN" sz="2800" smtClean="0"/>
              <a:t>Inserted</a:t>
            </a:r>
            <a:r>
              <a:rPr lang="zh-CN" altLang="en-US" sz="2800" smtClean="0"/>
              <a:t>表和</a:t>
            </a:r>
            <a:r>
              <a:rPr lang="en-US" altLang="zh-CN" sz="2800" smtClean="0"/>
              <a:t>Deleted</a:t>
            </a:r>
            <a:r>
              <a:rPr lang="zh-CN" altLang="en-US" sz="2800" smtClean="0"/>
              <a:t>表。这两个表的结构总是与被该触发器作用的表的结构相同，触发器执行完成后，与该触发器相关的这两个表也会被删除。</a:t>
            </a:r>
            <a:endParaRPr lang="en-US" altLang="zh-CN" sz="2800" smtClean="0"/>
          </a:p>
        </p:txBody>
      </p:sp>
      <p:graphicFrame>
        <p:nvGraphicFramePr>
          <p:cNvPr id="4" name="表格 3"/>
          <p:cNvGraphicFramePr>
            <a:graphicFrameLocks noGrp="1"/>
          </p:cNvGraphicFramePr>
          <p:nvPr/>
        </p:nvGraphicFramePr>
        <p:xfrm>
          <a:off x="1409784" y="4000600"/>
          <a:ext cx="6747645" cy="1874519"/>
        </p:xfrm>
        <a:graphic>
          <a:graphicData uri="http://schemas.openxmlformats.org/drawingml/2006/table">
            <a:tbl>
              <a:tblPr>
                <a:tableStyleId>{616DA210-FB5B-4158-B5E0-FEB733F419BA}</a:tableStyleId>
              </a:tblPr>
              <a:tblGrid>
                <a:gridCol w="2248687"/>
                <a:gridCol w="2249479"/>
                <a:gridCol w="2249479"/>
              </a:tblGrid>
              <a:tr h="0">
                <a:tc>
                  <a:txBody>
                    <a:bodyPr/>
                    <a:lstStyle/>
                    <a:p>
                      <a:pPr algn="ctr"/>
                      <a:r>
                        <a:rPr lang="zh-CN" dirty="0"/>
                        <a:t>激活触发器的动作</a:t>
                      </a:r>
                    </a:p>
                  </a:txBody>
                  <a:tcPr marL="68580" marR="68580" marT="0" marB="0">
                    <a:cell3D prstMaterial="dkEdge">
                      <a:bevel prst="coolSlant"/>
                      <a:lightRig rig="flood" dir="t"/>
                    </a:cell3D>
                  </a:tcPr>
                </a:tc>
                <a:tc>
                  <a:txBody>
                    <a:bodyPr/>
                    <a:lstStyle/>
                    <a:p>
                      <a:pPr algn="ctr"/>
                      <a:r>
                        <a:rPr lang="zh-CN"/>
                        <a:t>Inserted表</a:t>
                      </a:r>
                    </a:p>
                  </a:txBody>
                  <a:tcPr marL="68580" marR="68580" marT="0" marB="0">
                    <a:cell3D prstMaterial="dkEdge">
                      <a:bevel prst="coolSlant"/>
                      <a:lightRig rig="flood" dir="t"/>
                    </a:cell3D>
                  </a:tcPr>
                </a:tc>
                <a:tc>
                  <a:txBody>
                    <a:bodyPr/>
                    <a:lstStyle/>
                    <a:p>
                      <a:pPr algn="ctr"/>
                      <a:r>
                        <a:rPr lang="zh-CN"/>
                        <a:t>Deleted表</a:t>
                      </a:r>
                    </a:p>
                  </a:txBody>
                  <a:tcPr marL="68580" marR="68580" marT="0" marB="0">
                    <a:cell3D prstMaterial="dkEdge">
                      <a:bevel prst="coolSlant"/>
                      <a:lightRig rig="flood" dir="t"/>
                    </a:cell3D>
                  </a:tcPr>
                </a:tc>
              </a:tr>
              <a:tr h="0">
                <a:tc>
                  <a:txBody>
                    <a:bodyPr/>
                    <a:lstStyle/>
                    <a:p>
                      <a:pPr algn="ctr"/>
                      <a:r>
                        <a:rPr lang="zh-CN" dirty="0"/>
                        <a:t>Insert</a:t>
                      </a:r>
                    </a:p>
                  </a:txBody>
                  <a:tcPr marL="68580" marR="68580" marT="0" marB="0" anchor="ctr">
                    <a:cell3D prstMaterial="dkEdge">
                      <a:bevel prst="coolSlant"/>
                      <a:lightRig rig="flood" dir="t"/>
                    </a:cell3D>
                  </a:tcPr>
                </a:tc>
                <a:tc>
                  <a:txBody>
                    <a:bodyPr/>
                    <a:lstStyle/>
                    <a:p>
                      <a:pPr algn="ctr"/>
                      <a:r>
                        <a:rPr lang="zh-CN"/>
                        <a:t>存放要插入的记录</a:t>
                      </a:r>
                    </a:p>
                  </a:txBody>
                  <a:tcPr marL="68580" marR="68580" marT="0" marB="0" anchor="ctr">
                    <a:cell3D prstMaterial="dkEdge">
                      <a:bevel prst="coolSlant"/>
                      <a:lightRig rig="flood" dir="t"/>
                    </a:cell3D>
                  </a:tcPr>
                </a:tc>
                <a:tc>
                  <a:txBody>
                    <a:bodyPr/>
                    <a:lstStyle/>
                    <a:p>
                      <a:r>
                        <a:rPr lang="zh-CN"/>
                        <a:t/>
                      </a:r>
                      <a:br>
                        <a:rPr lang="zh-CN"/>
                      </a:br>
                      <a:endParaRPr lang="zh-CN"/>
                    </a:p>
                  </a:txBody>
                  <a:tcPr marL="68580" marR="68580" marT="0" marB="0" anchor="ctr">
                    <a:cell3D prstMaterial="dkEdge">
                      <a:bevel prst="coolSlant"/>
                      <a:lightRig rig="flood" dir="t"/>
                    </a:cell3D>
                  </a:tcPr>
                </a:tc>
              </a:tr>
              <a:tr h="502919">
                <a:tc>
                  <a:txBody>
                    <a:bodyPr/>
                    <a:lstStyle/>
                    <a:p>
                      <a:pPr algn="ctr"/>
                      <a:r>
                        <a:rPr lang="zh-CN" dirty="0"/>
                        <a:t>Update</a:t>
                      </a:r>
                    </a:p>
                  </a:txBody>
                  <a:tcPr marL="68580" marR="68580" marT="0" marB="0" anchor="ctr">
                    <a:cell3D prstMaterial="dkEdge">
                      <a:bevel prst="coolSlant"/>
                      <a:lightRig rig="flood" dir="t"/>
                    </a:cell3D>
                  </a:tcPr>
                </a:tc>
                <a:tc>
                  <a:txBody>
                    <a:bodyPr/>
                    <a:lstStyle/>
                    <a:p>
                      <a:pPr algn="ctr"/>
                      <a:r>
                        <a:rPr lang="zh-CN" dirty="0"/>
                        <a:t>存放要更新的记录</a:t>
                      </a:r>
                    </a:p>
                  </a:txBody>
                  <a:tcPr marL="68580" marR="68580" marT="0" marB="0" anchor="ctr">
                    <a:cell3D prstMaterial="dkEdge">
                      <a:bevel prst="coolSlant"/>
                      <a:lightRig rig="flood" dir="t"/>
                    </a:cell3D>
                  </a:tcPr>
                </a:tc>
                <a:tc>
                  <a:txBody>
                    <a:bodyPr/>
                    <a:lstStyle/>
                    <a:p>
                      <a:pPr algn="ctr"/>
                      <a:r>
                        <a:rPr lang="zh-CN" dirty="0"/>
                        <a:t>存放更新前的旧记录</a:t>
                      </a:r>
                    </a:p>
                  </a:txBody>
                  <a:tcPr marL="68580" marR="68580" marT="0" marB="0" anchor="ctr">
                    <a:cell3D prstMaterial="dkEdge">
                      <a:bevel prst="coolSlant"/>
                      <a:lightRig rig="flood" dir="t"/>
                    </a:cell3D>
                  </a:tcPr>
                </a:tc>
              </a:tr>
              <a:tr h="0">
                <a:tc>
                  <a:txBody>
                    <a:bodyPr/>
                    <a:lstStyle/>
                    <a:p>
                      <a:pPr algn="ctr"/>
                      <a:r>
                        <a:rPr lang="zh-CN"/>
                        <a:t>Delete</a:t>
                      </a:r>
                    </a:p>
                  </a:txBody>
                  <a:tcPr marL="68580" marR="68580" marT="0" marB="0" anchor="ctr">
                    <a:cell3D prstMaterial="dkEdge">
                      <a:bevel prst="coolSlant"/>
                      <a:lightRig rig="flood" dir="t"/>
                    </a:cell3D>
                  </a:tcPr>
                </a:tc>
                <a:tc>
                  <a:txBody>
                    <a:bodyPr/>
                    <a:lstStyle/>
                    <a:p>
                      <a:r>
                        <a:rPr lang="zh-CN" dirty="0"/>
                        <a:t/>
                      </a:r>
                      <a:br>
                        <a:rPr lang="zh-CN" dirty="0"/>
                      </a:br>
                      <a:endParaRPr lang="zh-CN" dirty="0"/>
                    </a:p>
                  </a:txBody>
                  <a:tcPr marL="68580" marR="68580" marT="0" marB="0" anchor="ctr">
                    <a:cell3D prstMaterial="dkEdge">
                      <a:bevel prst="coolSlant"/>
                      <a:lightRig rig="flood" dir="t"/>
                    </a:cell3D>
                  </a:tcPr>
                </a:tc>
                <a:tc>
                  <a:txBody>
                    <a:bodyPr/>
                    <a:lstStyle/>
                    <a:p>
                      <a:pPr algn="ctr"/>
                      <a:r>
                        <a:rPr lang="zh-CN" dirty="0"/>
                        <a:t>存放</a:t>
                      </a:r>
                      <a:r>
                        <a:rPr lang="zh-CN" dirty="0" smtClean="0"/>
                        <a:t>要除</a:t>
                      </a:r>
                      <a:r>
                        <a:rPr lang="zh-CN" dirty="0"/>
                        <a:t>的旧记录</a:t>
                      </a:r>
                    </a:p>
                  </a:txBody>
                  <a:tcPr marL="68580" marR="68580" marT="0" marB="0" anchor="ctr">
                    <a:cell3D prstMaterial="dkEdge">
                      <a:bevel prst="coolSlant"/>
                      <a:lightRig rig="flood" dir="t"/>
                    </a:cell3D>
                  </a:tcPr>
                </a:tc>
              </a:tr>
            </a:tbl>
          </a:graphicData>
        </a:graphic>
      </p:graphicFrame>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dirty="0" err="1" smtClean="0">
                <a:latin typeface="+mj-ea"/>
              </a:rPr>
              <a:t>iserted</a:t>
            </a:r>
            <a:r>
              <a:rPr lang="zh-CN" altLang="en-US" dirty="0" smtClean="0">
                <a:latin typeface="+mj-ea"/>
              </a:rPr>
              <a:t>和</a:t>
            </a:r>
            <a:r>
              <a:rPr lang="en-US" altLang="zh-CN" dirty="0" smtClean="0">
                <a:latin typeface="+mj-ea"/>
              </a:rPr>
              <a:t>deleted</a:t>
            </a:r>
            <a:r>
              <a:rPr lang="zh-CN" altLang="en-US" dirty="0" smtClean="0">
                <a:latin typeface="+mj-ea"/>
              </a:rPr>
              <a:t>表</a:t>
            </a:r>
            <a:endParaRPr lang="zh-CN" altLang="en-US" dirty="0">
              <a:latin typeface="+mj-ea"/>
            </a:endParaRPr>
          </a:p>
        </p:txBody>
      </p:sp>
      <p:sp>
        <p:nvSpPr>
          <p:cNvPr id="3" name="内容占位符 2"/>
          <p:cNvSpPr>
            <a:spLocks noGrp="1"/>
          </p:cNvSpPr>
          <p:nvPr>
            <p:ph idx="1"/>
          </p:nvPr>
        </p:nvSpPr>
        <p:spPr/>
        <p:txBody>
          <a:bodyPr rtlCol="0">
            <a:normAutofit fontScale="77500" lnSpcReduction="20000"/>
          </a:bodyPr>
          <a:lstStyle/>
          <a:p>
            <a:pPr eaLnBrk="1" fontAlgn="auto" hangingPunct="1">
              <a:spcAft>
                <a:spcPts val="0"/>
              </a:spcAft>
              <a:defRPr/>
            </a:pPr>
            <a:r>
              <a:rPr lang="zh-CN" altLang="en-US" dirty="0" smtClean="0"/>
              <a:t>触发器触发时：</a:t>
            </a:r>
          </a:p>
          <a:p>
            <a:pPr lvl="1" eaLnBrk="1" fontAlgn="auto" hangingPunct="1">
              <a:spcAft>
                <a:spcPts val="0"/>
              </a:spcAft>
              <a:defRPr/>
            </a:pPr>
            <a:r>
              <a:rPr lang="zh-CN" altLang="en-US" dirty="0" smtClean="0">
                <a:ea typeface="+mn-ea"/>
              </a:rPr>
              <a:t>系统自动在内存中创建</a:t>
            </a:r>
            <a:r>
              <a:rPr lang="en-US" altLang="zh-CN" dirty="0" smtClean="0">
                <a:ea typeface="+mn-ea"/>
              </a:rPr>
              <a:t>deleted</a:t>
            </a:r>
            <a:r>
              <a:rPr lang="zh-CN" altLang="en-US" dirty="0" smtClean="0">
                <a:ea typeface="+mn-ea"/>
              </a:rPr>
              <a:t>表或</a:t>
            </a:r>
            <a:r>
              <a:rPr lang="en-US" altLang="zh-CN" dirty="0" smtClean="0">
                <a:ea typeface="+mn-ea"/>
              </a:rPr>
              <a:t>inserted</a:t>
            </a:r>
            <a:r>
              <a:rPr lang="zh-CN" altLang="en-US" dirty="0" smtClean="0">
                <a:ea typeface="+mn-ea"/>
              </a:rPr>
              <a:t>表</a:t>
            </a:r>
          </a:p>
          <a:p>
            <a:pPr lvl="1" eaLnBrk="1" fontAlgn="auto" hangingPunct="1">
              <a:spcAft>
                <a:spcPts val="0"/>
              </a:spcAft>
              <a:defRPr/>
            </a:pPr>
            <a:r>
              <a:rPr lang="zh-CN" altLang="en-US" dirty="0" smtClean="0">
                <a:ea typeface="+mn-ea"/>
              </a:rPr>
              <a:t>只读，不允许修改；触发器执行完成后，自动删除</a:t>
            </a:r>
          </a:p>
          <a:p>
            <a:pPr eaLnBrk="1" fontAlgn="auto" hangingPunct="1">
              <a:spcAft>
                <a:spcPts val="0"/>
              </a:spcAft>
              <a:defRPr/>
            </a:pPr>
            <a:r>
              <a:rPr lang="en-US" altLang="zh-CN" dirty="0" smtClean="0"/>
              <a:t>inserted </a:t>
            </a:r>
            <a:r>
              <a:rPr lang="zh-CN" altLang="en-US" dirty="0" smtClean="0"/>
              <a:t>表 </a:t>
            </a:r>
          </a:p>
          <a:p>
            <a:pPr lvl="1" eaLnBrk="1" fontAlgn="auto" hangingPunct="1">
              <a:spcAft>
                <a:spcPts val="0"/>
              </a:spcAft>
              <a:defRPr/>
            </a:pPr>
            <a:r>
              <a:rPr lang="zh-CN" altLang="en-US" dirty="0" smtClean="0">
                <a:ea typeface="+mn-ea"/>
              </a:rPr>
              <a:t>临时保存了插入或更新后的记录行 </a:t>
            </a:r>
          </a:p>
          <a:p>
            <a:pPr lvl="1" eaLnBrk="1" fontAlgn="auto" hangingPunct="1">
              <a:spcAft>
                <a:spcPts val="0"/>
              </a:spcAft>
              <a:defRPr/>
            </a:pPr>
            <a:r>
              <a:rPr lang="zh-CN" altLang="en-US" dirty="0" smtClean="0">
                <a:ea typeface="+mn-ea"/>
              </a:rPr>
              <a:t>可以从</a:t>
            </a:r>
            <a:r>
              <a:rPr lang="en-US" altLang="zh-CN" dirty="0" smtClean="0">
                <a:ea typeface="+mn-ea"/>
              </a:rPr>
              <a:t>inserted</a:t>
            </a:r>
            <a:r>
              <a:rPr lang="zh-CN" altLang="en-US" dirty="0" smtClean="0">
                <a:ea typeface="+mn-ea"/>
              </a:rPr>
              <a:t>表中检查插入的数据是否满足业务需求</a:t>
            </a:r>
          </a:p>
          <a:p>
            <a:pPr lvl="1" eaLnBrk="1" fontAlgn="auto" hangingPunct="1">
              <a:spcAft>
                <a:spcPts val="0"/>
              </a:spcAft>
              <a:defRPr/>
            </a:pPr>
            <a:r>
              <a:rPr lang="zh-CN" altLang="en-US" dirty="0" smtClean="0">
                <a:ea typeface="+mn-ea"/>
              </a:rPr>
              <a:t>  如果不满足，则向用户报告错误消息，并回滚插入操作</a:t>
            </a:r>
          </a:p>
          <a:p>
            <a:pPr eaLnBrk="1" fontAlgn="auto" hangingPunct="1">
              <a:spcAft>
                <a:spcPts val="0"/>
              </a:spcAft>
              <a:defRPr/>
            </a:pPr>
            <a:r>
              <a:rPr lang="en-US" altLang="zh-CN" dirty="0" smtClean="0"/>
              <a:t>deleted </a:t>
            </a:r>
            <a:r>
              <a:rPr lang="zh-CN" altLang="en-US" dirty="0" smtClean="0"/>
              <a:t>表</a:t>
            </a:r>
          </a:p>
          <a:p>
            <a:pPr lvl="1" eaLnBrk="1" fontAlgn="auto" hangingPunct="1">
              <a:spcAft>
                <a:spcPts val="0"/>
              </a:spcAft>
              <a:defRPr/>
            </a:pPr>
            <a:r>
              <a:rPr lang="zh-CN" altLang="en-US" dirty="0" smtClean="0">
                <a:ea typeface="+mn-ea"/>
              </a:rPr>
              <a:t>临时保存了删除或更新前的记录行 </a:t>
            </a:r>
          </a:p>
          <a:p>
            <a:pPr lvl="1" eaLnBrk="1" fontAlgn="auto" hangingPunct="1">
              <a:spcAft>
                <a:spcPts val="0"/>
              </a:spcAft>
              <a:defRPr/>
            </a:pPr>
            <a:r>
              <a:rPr lang="zh-CN" altLang="en-US" dirty="0" smtClean="0">
                <a:ea typeface="+mn-ea"/>
              </a:rPr>
              <a:t>可以从</a:t>
            </a:r>
            <a:r>
              <a:rPr lang="en-US" altLang="zh-CN" dirty="0" smtClean="0">
                <a:ea typeface="+mn-ea"/>
              </a:rPr>
              <a:t>deleted</a:t>
            </a:r>
            <a:r>
              <a:rPr lang="zh-CN" altLang="en-US" dirty="0" smtClean="0">
                <a:ea typeface="+mn-ea"/>
              </a:rPr>
              <a:t>表中检查被删除的数据是否满足业务需求</a:t>
            </a:r>
          </a:p>
          <a:p>
            <a:pPr lvl="1" eaLnBrk="1" fontAlgn="auto" hangingPunct="1">
              <a:spcAft>
                <a:spcPts val="0"/>
              </a:spcAft>
              <a:defRPr/>
            </a:pPr>
            <a:r>
              <a:rPr lang="zh-CN" altLang="en-US" dirty="0" smtClean="0">
                <a:ea typeface="+mn-ea"/>
              </a:rPr>
              <a:t>  如果不满足，则向用户报告错误消息，并回滚插入操作</a:t>
            </a:r>
            <a:endParaRPr lang="zh-CN" altLang="en-US" dirty="0">
              <a:ea typeface="+mn-ea"/>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latin typeface="+mj-ea"/>
              </a:rPr>
              <a:t>创建</a:t>
            </a:r>
            <a:r>
              <a:rPr lang="en-US" altLang="zh-CN" dirty="0" smtClean="0">
                <a:latin typeface="+mj-ea"/>
              </a:rPr>
              <a:t>DML</a:t>
            </a:r>
            <a:r>
              <a:rPr lang="zh-CN" altLang="en-US" dirty="0" smtClean="0">
                <a:latin typeface="+mj-ea"/>
              </a:rPr>
              <a:t>触发器</a:t>
            </a:r>
            <a:endParaRPr lang="zh-CN" altLang="en-US" dirty="0">
              <a:latin typeface="+mj-ea"/>
            </a:endParaRPr>
          </a:p>
        </p:txBody>
      </p:sp>
      <p:sp>
        <p:nvSpPr>
          <p:cNvPr id="90114" name="内容占位符 2"/>
          <p:cNvSpPr>
            <a:spLocks noGrp="1"/>
          </p:cNvSpPr>
          <p:nvPr>
            <p:ph idx="1"/>
          </p:nvPr>
        </p:nvSpPr>
        <p:spPr/>
        <p:txBody>
          <a:bodyPr/>
          <a:lstStyle/>
          <a:p>
            <a:pPr eaLnBrk="1" hangingPunct="1">
              <a:lnSpc>
                <a:spcPct val="90000"/>
              </a:lnSpc>
            </a:pPr>
            <a:r>
              <a:rPr lang="en-US" altLang="zh-CN" smtClean="0"/>
              <a:t> </a:t>
            </a:r>
            <a:r>
              <a:rPr lang="zh-CN" altLang="en-US" smtClean="0"/>
              <a:t>创建</a:t>
            </a:r>
            <a:r>
              <a:rPr lang="en-US" altLang="zh-CN" smtClean="0"/>
              <a:t>DML</a:t>
            </a:r>
            <a:r>
              <a:rPr lang="zh-CN" altLang="en-US" smtClean="0"/>
              <a:t>触发器的语法格式为：</a:t>
            </a:r>
          </a:p>
          <a:p>
            <a:pPr lvl="1" eaLnBrk="1" hangingPunct="1">
              <a:lnSpc>
                <a:spcPct val="210000"/>
              </a:lnSpc>
              <a:buFont typeface="Wingdings" pitchFamily="2" charset="2"/>
              <a:buNone/>
            </a:pPr>
            <a:r>
              <a:rPr lang="en-US" altLang="zh-CN" sz="2000" smtClean="0">
                <a:ea typeface="宋体" charset="-122"/>
              </a:rPr>
              <a:t>CREATE TRIGGER [ schema_name . ]trigger_name</a:t>
            </a:r>
          </a:p>
          <a:p>
            <a:pPr lvl="1" eaLnBrk="1" hangingPunct="1">
              <a:lnSpc>
                <a:spcPct val="90000"/>
              </a:lnSpc>
              <a:buFont typeface="Wingdings" pitchFamily="2" charset="2"/>
              <a:buNone/>
            </a:pPr>
            <a:r>
              <a:rPr lang="en-US" altLang="zh-CN" sz="2000" smtClean="0">
                <a:ea typeface="宋体" charset="-122"/>
              </a:rPr>
              <a:t>ON { table | view }</a:t>
            </a:r>
          </a:p>
          <a:p>
            <a:pPr lvl="1" eaLnBrk="1" hangingPunct="1">
              <a:lnSpc>
                <a:spcPct val="90000"/>
              </a:lnSpc>
              <a:buFont typeface="Wingdings" pitchFamily="2" charset="2"/>
              <a:buNone/>
            </a:pPr>
            <a:r>
              <a:rPr lang="en-US" altLang="zh-CN" sz="2000" smtClean="0">
                <a:ea typeface="宋体" charset="-122"/>
              </a:rPr>
              <a:t>[ WITH ENCRYPTION ]</a:t>
            </a:r>
          </a:p>
          <a:p>
            <a:pPr lvl="1" eaLnBrk="1" hangingPunct="1">
              <a:lnSpc>
                <a:spcPct val="90000"/>
              </a:lnSpc>
              <a:buFont typeface="Wingdings" pitchFamily="2" charset="2"/>
              <a:buNone/>
            </a:pPr>
            <a:r>
              <a:rPr lang="en-US" altLang="zh-CN" sz="2000" smtClean="0">
                <a:ea typeface="宋体" charset="-122"/>
              </a:rPr>
              <a:t>{ FOR | AFTER | INSTEAD OF }</a:t>
            </a:r>
          </a:p>
          <a:p>
            <a:pPr lvl="1" eaLnBrk="1" hangingPunct="1">
              <a:lnSpc>
                <a:spcPct val="90000"/>
              </a:lnSpc>
              <a:buFont typeface="Wingdings" pitchFamily="2" charset="2"/>
              <a:buNone/>
            </a:pPr>
            <a:r>
              <a:rPr lang="en-US" altLang="zh-CN" sz="2000" smtClean="0">
                <a:ea typeface="宋体" charset="-122"/>
              </a:rPr>
              <a:t>{ [ INSERT ] [ , ] [ UPDATE ] [ , ] [ DELETE ] }</a:t>
            </a:r>
          </a:p>
          <a:p>
            <a:pPr lvl="1" eaLnBrk="1" hangingPunct="1">
              <a:lnSpc>
                <a:spcPct val="90000"/>
              </a:lnSpc>
              <a:buFont typeface="Wingdings" pitchFamily="2" charset="2"/>
              <a:buNone/>
            </a:pPr>
            <a:r>
              <a:rPr lang="en-US" altLang="zh-CN" sz="2000" smtClean="0">
                <a:ea typeface="宋体" charset="-122"/>
              </a:rPr>
              <a:t>[ NOT FOR REPLICATION ]</a:t>
            </a:r>
          </a:p>
          <a:p>
            <a:pPr lvl="1" eaLnBrk="1" hangingPunct="1">
              <a:lnSpc>
                <a:spcPct val="90000"/>
              </a:lnSpc>
              <a:buFont typeface="Wingdings" pitchFamily="2" charset="2"/>
              <a:buNone/>
            </a:pPr>
            <a:r>
              <a:rPr lang="en-US" altLang="zh-CN" sz="2000" smtClean="0">
                <a:ea typeface="宋体" charset="-122"/>
              </a:rPr>
              <a:t>AS </a:t>
            </a:r>
          </a:p>
          <a:p>
            <a:pPr lvl="1" eaLnBrk="1" hangingPunct="1">
              <a:lnSpc>
                <a:spcPct val="90000"/>
              </a:lnSpc>
              <a:buFont typeface="Wingdings" pitchFamily="2" charset="2"/>
              <a:buNone/>
            </a:pPr>
            <a:r>
              <a:rPr lang="en-US" altLang="zh-CN" sz="2000" smtClean="0">
                <a:ea typeface="宋体" charset="-122"/>
              </a:rPr>
              <a:t>begin  sql_statement  [ ; ] end</a:t>
            </a:r>
            <a:endParaRPr lang="zh-CN" altLang="en-US" smtClean="0">
              <a:ea typeface="宋体" charset="-122"/>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latin typeface="+mj-ea"/>
              </a:rPr>
              <a:t>使用</a:t>
            </a:r>
            <a:r>
              <a:rPr lang="en-US" altLang="zh-CN" dirty="0" smtClean="0">
                <a:latin typeface="+mj-ea"/>
              </a:rPr>
              <a:t>INSERT</a:t>
            </a:r>
            <a:r>
              <a:rPr lang="zh-CN" altLang="en-US" dirty="0" smtClean="0">
                <a:latin typeface="+mj-ea"/>
              </a:rPr>
              <a:t>触发器</a:t>
            </a:r>
            <a:endParaRPr lang="zh-CN" altLang="en-US" dirty="0">
              <a:latin typeface="+mj-ea"/>
            </a:endParaRPr>
          </a:p>
        </p:txBody>
      </p:sp>
      <p:sp>
        <p:nvSpPr>
          <p:cNvPr id="91138" name="内容占位符 2"/>
          <p:cNvSpPr>
            <a:spLocks noGrp="1"/>
          </p:cNvSpPr>
          <p:nvPr>
            <p:ph idx="1"/>
          </p:nvPr>
        </p:nvSpPr>
        <p:spPr>
          <a:xfrm>
            <a:off x="457200" y="1454150"/>
            <a:ext cx="8229600" cy="4525963"/>
          </a:xfrm>
        </p:spPr>
        <p:txBody>
          <a:bodyPr/>
          <a:lstStyle/>
          <a:p>
            <a:pPr eaLnBrk="1" hangingPunct="1"/>
            <a:r>
              <a:rPr lang="en-US" altLang="zh-CN" sz="2800" smtClean="0"/>
              <a:t>INSERT</a:t>
            </a:r>
            <a:r>
              <a:rPr lang="zh-CN" altLang="en-US" sz="2800" smtClean="0"/>
              <a:t>触发器通常被用来更新时间标记字段，或者验证被触发器监控的字段中数据满足要求的标准，以确保数据的完整性</a:t>
            </a:r>
            <a:endParaRPr lang="en-US" altLang="zh-CN" sz="2800" smtClean="0"/>
          </a:p>
          <a:p>
            <a:pPr lvl="1" eaLnBrk="1" hangingPunct="1"/>
            <a:r>
              <a:rPr lang="zh-CN" altLang="en-US" sz="2400" smtClean="0">
                <a:ea typeface="宋体" charset="-122"/>
              </a:rPr>
              <a:t>例：建立一个触发器，当向</a:t>
            </a:r>
            <a:r>
              <a:rPr lang="en-US" altLang="zh-CN" sz="2400" smtClean="0">
                <a:ea typeface="宋体" charset="-122"/>
              </a:rPr>
              <a:t>sc</a:t>
            </a:r>
            <a:r>
              <a:rPr lang="zh-CN" altLang="en-US" sz="2400" smtClean="0">
                <a:ea typeface="宋体" charset="-122"/>
              </a:rPr>
              <a:t>表中添加数据时，如果添加的数据与</a:t>
            </a:r>
            <a:r>
              <a:rPr lang="en-US" altLang="zh-CN" sz="2400" smtClean="0">
                <a:ea typeface="宋体" charset="-122"/>
              </a:rPr>
              <a:t>student</a:t>
            </a:r>
            <a:r>
              <a:rPr lang="zh-CN" altLang="en-US" sz="2400" smtClean="0">
                <a:ea typeface="宋体" charset="-122"/>
              </a:rPr>
              <a:t>表中的数据不匹配（没有对应的学号），则将此数据删除。</a:t>
            </a:r>
          </a:p>
        </p:txBody>
      </p:sp>
      <p:sp>
        <p:nvSpPr>
          <p:cNvPr id="4" name="矩形 3"/>
          <p:cNvSpPr/>
          <p:nvPr/>
        </p:nvSpPr>
        <p:spPr>
          <a:xfrm>
            <a:off x="1855788" y="4008438"/>
            <a:ext cx="7115175" cy="2586037"/>
          </a:xfrm>
          <a:prstGeom prst="rect">
            <a:avLst/>
          </a:prstGeom>
        </p:spPr>
        <p:txBody>
          <a:bodyPr>
            <a:spAutoFit/>
          </a:bodyPr>
          <a:lstStyle/>
          <a:p>
            <a:pPr>
              <a:defRPr/>
            </a:pPr>
            <a:r>
              <a:rPr lang="en-US" altLang="zh-CN" dirty="0">
                <a:ea typeface="宋体" pitchFamily="2" charset="-122"/>
              </a:rPr>
              <a:t>CREATE TRIGGER </a:t>
            </a:r>
            <a:r>
              <a:rPr lang="en-US" altLang="zh-CN" dirty="0" err="1">
                <a:ea typeface="宋体" pitchFamily="2" charset="-122"/>
              </a:rPr>
              <a:t>tr_sc_insert</a:t>
            </a:r>
            <a:r>
              <a:rPr lang="en-US" altLang="zh-CN" dirty="0">
                <a:ea typeface="宋体" pitchFamily="2" charset="-122"/>
              </a:rPr>
              <a:t>    ON students.sc </a:t>
            </a:r>
          </a:p>
          <a:p>
            <a:pPr>
              <a:defRPr/>
            </a:pPr>
            <a:r>
              <a:rPr lang="en-US" altLang="zh-CN" dirty="0">
                <a:ea typeface="宋体" pitchFamily="2" charset="-122"/>
              </a:rPr>
              <a:t>FOR INSERT </a:t>
            </a:r>
          </a:p>
          <a:p>
            <a:pPr>
              <a:defRPr/>
            </a:pPr>
            <a:r>
              <a:rPr lang="en-US" altLang="zh-CN" dirty="0">
                <a:ea typeface="宋体" pitchFamily="2" charset="-122"/>
              </a:rPr>
              <a:t>AS</a:t>
            </a:r>
          </a:p>
          <a:p>
            <a:pPr>
              <a:defRPr/>
            </a:pPr>
            <a:r>
              <a:rPr lang="en-US" altLang="zh-CN" dirty="0">
                <a:ea typeface="宋体" pitchFamily="2" charset="-122"/>
              </a:rPr>
              <a:t>BEGIN</a:t>
            </a:r>
          </a:p>
          <a:p>
            <a:pPr marL="265113" indent="92075">
              <a:defRPr/>
            </a:pPr>
            <a:r>
              <a:rPr lang="en-US" altLang="zh-CN" dirty="0">
                <a:ea typeface="宋体" pitchFamily="2" charset="-122"/>
              </a:rPr>
              <a:t>DECLARE @</a:t>
            </a:r>
            <a:r>
              <a:rPr lang="en-US" altLang="zh-CN" dirty="0" err="1">
                <a:ea typeface="宋体" pitchFamily="2" charset="-122"/>
              </a:rPr>
              <a:t>bh</a:t>
            </a:r>
            <a:r>
              <a:rPr lang="en-US" altLang="zh-CN" dirty="0">
                <a:ea typeface="宋体" pitchFamily="2" charset="-122"/>
              </a:rPr>
              <a:t> char(10)</a:t>
            </a:r>
          </a:p>
          <a:p>
            <a:pPr marL="265113" indent="92075">
              <a:defRPr/>
            </a:pPr>
            <a:r>
              <a:rPr lang="en-US" altLang="zh-CN" dirty="0">
                <a:ea typeface="宋体" pitchFamily="2" charset="-122"/>
              </a:rPr>
              <a:t>Select @</a:t>
            </a:r>
            <a:r>
              <a:rPr lang="en-US" altLang="zh-CN" dirty="0" err="1">
                <a:ea typeface="宋体" pitchFamily="2" charset="-122"/>
              </a:rPr>
              <a:t>bh</a:t>
            </a:r>
            <a:r>
              <a:rPr lang="en-US" altLang="zh-CN" dirty="0">
                <a:ea typeface="宋体" pitchFamily="2" charset="-122"/>
              </a:rPr>
              <a:t>=Inserted.sno from Inserted</a:t>
            </a:r>
          </a:p>
          <a:p>
            <a:pPr marL="265113" indent="92075">
              <a:defRPr/>
            </a:pPr>
            <a:r>
              <a:rPr lang="en-US" altLang="zh-CN" dirty="0">
                <a:ea typeface="宋体" pitchFamily="2" charset="-122"/>
              </a:rPr>
              <a:t>If not exists(select </a:t>
            </a:r>
            <a:r>
              <a:rPr lang="en-US" altLang="zh-CN" dirty="0" err="1">
                <a:ea typeface="宋体" pitchFamily="2" charset="-122"/>
              </a:rPr>
              <a:t>sno</a:t>
            </a:r>
            <a:r>
              <a:rPr lang="en-US" altLang="zh-CN" dirty="0">
                <a:ea typeface="宋体" pitchFamily="2" charset="-122"/>
              </a:rPr>
              <a:t> from </a:t>
            </a:r>
            <a:r>
              <a:rPr lang="en-US" altLang="zh-CN" dirty="0" err="1">
                <a:ea typeface="宋体" pitchFamily="2" charset="-122"/>
              </a:rPr>
              <a:t>students.student</a:t>
            </a:r>
            <a:r>
              <a:rPr lang="en-US" altLang="zh-CN" dirty="0">
                <a:ea typeface="宋体" pitchFamily="2" charset="-122"/>
              </a:rPr>
              <a:t> where student.sno=@</a:t>
            </a:r>
            <a:r>
              <a:rPr lang="en-US" altLang="zh-CN" dirty="0" err="1">
                <a:ea typeface="宋体" pitchFamily="2" charset="-122"/>
              </a:rPr>
              <a:t>bh</a:t>
            </a:r>
            <a:r>
              <a:rPr lang="en-US" altLang="zh-CN" dirty="0">
                <a:ea typeface="宋体" pitchFamily="2" charset="-122"/>
              </a:rPr>
              <a:t>)</a:t>
            </a:r>
          </a:p>
          <a:p>
            <a:pPr marL="265113" indent="92075">
              <a:defRPr/>
            </a:pPr>
            <a:r>
              <a:rPr lang="en-US" altLang="zh-CN" dirty="0">
                <a:ea typeface="宋体" pitchFamily="2" charset="-122"/>
              </a:rPr>
              <a:t>     Delete </a:t>
            </a:r>
            <a:r>
              <a:rPr lang="en-US" altLang="zh-CN" dirty="0" smtClean="0">
                <a:ea typeface="宋体" pitchFamily="2" charset="-122"/>
              </a:rPr>
              <a:t>from students.sc </a:t>
            </a:r>
            <a:r>
              <a:rPr lang="en-US" altLang="zh-CN" dirty="0">
                <a:ea typeface="宋体" pitchFamily="2" charset="-122"/>
              </a:rPr>
              <a:t>where </a:t>
            </a:r>
            <a:r>
              <a:rPr lang="en-US" altLang="zh-CN" dirty="0" err="1">
                <a:ea typeface="宋体" pitchFamily="2" charset="-122"/>
              </a:rPr>
              <a:t>sno</a:t>
            </a:r>
            <a:r>
              <a:rPr lang="en-US" altLang="zh-CN" dirty="0">
                <a:ea typeface="宋体" pitchFamily="2" charset="-122"/>
              </a:rPr>
              <a:t>=@</a:t>
            </a:r>
            <a:r>
              <a:rPr lang="en-US" altLang="zh-CN" dirty="0" err="1">
                <a:ea typeface="宋体" pitchFamily="2" charset="-122"/>
              </a:rPr>
              <a:t>bh</a:t>
            </a:r>
            <a:endParaRPr lang="en-US" altLang="zh-CN" dirty="0">
              <a:ea typeface="宋体" pitchFamily="2" charset="-122"/>
            </a:endParaRPr>
          </a:p>
          <a:p>
            <a:pPr>
              <a:defRPr/>
            </a:pPr>
            <a:r>
              <a:rPr lang="en-US" altLang="zh-CN" dirty="0">
                <a:ea typeface="宋体" pitchFamily="2" charset="-122"/>
              </a:rPr>
              <a:t>END </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1" name="Picture 2" descr="C:\Documents and Settings\Administrator\桌面\未命名.bmp"/>
          <p:cNvPicPr>
            <a:picLocks noChangeAspect="1" noChangeArrowheads="1"/>
          </p:cNvPicPr>
          <p:nvPr/>
        </p:nvPicPr>
        <p:blipFill>
          <a:blip r:embed="rId2"/>
          <a:srcRect/>
          <a:stretch>
            <a:fillRect/>
          </a:stretch>
        </p:blipFill>
        <p:spPr bwMode="auto">
          <a:xfrm>
            <a:off x="2233613" y="858838"/>
            <a:ext cx="3267075" cy="2000250"/>
          </a:xfrm>
          <a:prstGeom prst="rect">
            <a:avLst/>
          </a:prstGeom>
          <a:noFill/>
          <a:ln w="9525">
            <a:noFill/>
            <a:miter lim="800000"/>
            <a:headEnd/>
            <a:tailEnd/>
          </a:ln>
        </p:spPr>
      </p:pic>
      <p:sp>
        <p:nvSpPr>
          <p:cNvPr id="5" name="Freeform 11"/>
          <p:cNvSpPr>
            <a:spLocks/>
          </p:cNvSpPr>
          <p:nvPr/>
        </p:nvSpPr>
        <p:spPr bwMode="auto">
          <a:xfrm>
            <a:off x="455613" y="2009775"/>
            <a:ext cx="1727200" cy="846138"/>
          </a:xfrm>
          <a:custGeom>
            <a:avLst/>
            <a:gdLst/>
            <a:ahLst/>
            <a:cxnLst>
              <a:cxn ang="0">
                <a:pos x="729" y="277"/>
              </a:cxn>
              <a:cxn ang="0">
                <a:pos x="453" y="456"/>
              </a:cxn>
              <a:cxn ang="0">
                <a:pos x="454" y="370"/>
              </a:cxn>
              <a:cxn ang="0">
                <a:pos x="443" y="370"/>
              </a:cxn>
              <a:cxn ang="0">
                <a:pos x="431" y="370"/>
              </a:cxn>
              <a:cxn ang="0">
                <a:pos x="420" y="370"/>
              </a:cxn>
              <a:cxn ang="0">
                <a:pos x="408" y="370"/>
              </a:cxn>
              <a:cxn ang="0">
                <a:pos x="395" y="370"/>
              </a:cxn>
              <a:cxn ang="0">
                <a:pos x="384" y="370"/>
              </a:cxn>
              <a:cxn ang="0">
                <a:pos x="370" y="370"/>
              </a:cxn>
              <a:cxn ang="0">
                <a:pos x="358" y="370"/>
              </a:cxn>
              <a:cxn ang="0">
                <a:pos x="345" y="370"/>
              </a:cxn>
              <a:cxn ang="0">
                <a:pos x="333" y="370"/>
              </a:cxn>
              <a:cxn ang="0">
                <a:pos x="320" y="370"/>
              </a:cxn>
              <a:cxn ang="0">
                <a:pos x="308" y="370"/>
              </a:cxn>
              <a:cxn ang="0">
                <a:pos x="295" y="369"/>
              </a:cxn>
              <a:cxn ang="0">
                <a:pos x="283" y="369"/>
              </a:cxn>
              <a:cxn ang="0">
                <a:pos x="259" y="366"/>
              </a:cxn>
              <a:cxn ang="0">
                <a:pos x="218" y="360"/>
              </a:cxn>
              <a:cxn ang="0">
                <a:pos x="180" y="350"/>
              </a:cxn>
              <a:cxn ang="0">
                <a:pos x="145" y="336"/>
              </a:cxn>
              <a:cxn ang="0">
                <a:pos x="114" y="319"/>
              </a:cxn>
              <a:cxn ang="0">
                <a:pos x="86" y="299"/>
              </a:cxn>
              <a:cxn ang="0">
                <a:pos x="61" y="277"/>
              </a:cxn>
              <a:cxn ang="0">
                <a:pos x="41" y="252"/>
              </a:cxn>
              <a:cxn ang="0">
                <a:pos x="24" y="227"/>
              </a:cxn>
              <a:cxn ang="0">
                <a:pos x="11" y="200"/>
              </a:cxn>
              <a:cxn ang="0">
                <a:pos x="4" y="171"/>
              </a:cxn>
              <a:cxn ang="0">
                <a:pos x="0" y="142"/>
              </a:cxn>
              <a:cxn ang="0">
                <a:pos x="1" y="114"/>
              </a:cxn>
              <a:cxn ang="0">
                <a:pos x="8" y="84"/>
              </a:cxn>
              <a:cxn ang="0">
                <a:pos x="19" y="55"/>
              </a:cxn>
              <a:cxn ang="0">
                <a:pos x="56" y="0"/>
              </a:cxn>
              <a:cxn ang="0">
                <a:pos x="45" y="12"/>
              </a:cxn>
              <a:cxn ang="0">
                <a:pos x="30" y="36"/>
              </a:cxn>
              <a:cxn ang="0">
                <a:pos x="23" y="60"/>
              </a:cxn>
              <a:cxn ang="0">
                <a:pos x="25" y="81"/>
              </a:cxn>
              <a:cxn ang="0">
                <a:pos x="30" y="91"/>
              </a:cxn>
              <a:cxn ang="0">
                <a:pos x="43" y="110"/>
              </a:cxn>
              <a:cxn ang="0">
                <a:pos x="63" y="127"/>
              </a:cxn>
              <a:cxn ang="0">
                <a:pos x="88" y="144"/>
              </a:cxn>
              <a:cxn ang="0">
                <a:pos x="119" y="156"/>
              </a:cxn>
              <a:cxn ang="0">
                <a:pos x="136" y="162"/>
              </a:cxn>
              <a:cxn ang="0">
                <a:pos x="174" y="174"/>
              </a:cxn>
              <a:cxn ang="0">
                <a:pos x="213" y="181"/>
              </a:cxn>
              <a:cxn ang="0">
                <a:pos x="255" y="187"/>
              </a:cxn>
              <a:cxn ang="0">
                <a:pos x="278" y="190"/>
              </a:cxn>
              <a:cxn ang="0">
                <a:pos x="323" y="192"/>
              </a:cxn>
              <a:cxn ang="0">
                <a:pos x="366" y="192"/>
              </a:cxn>
              <a:cxn ang="0">
                <a:pos x="410" y="190"/>
              </a:cxn>
              <a:cxn ang="0">
                <a:pos x="454" y="184"/>
              </a:cxn>
              <a:cxn ang="0">
                <a:pos x="453" y="95"/>
              </a:cxn>
              <a:cxn ang="0">
                <a:pos x="729" y="277"/>
              </a:cxn>
            </a:cxnLst>
            <a:rect l="0" t="0" r="r" b="b"/>
            <a:pathLst>
              <a:path w="730" h="457">
                <a:moveTo>
                  <a:pt x="729" y="277"/>
                </a:moveTo>
                <a:lnTo>
                  <a:pt x="453" y="456"/>
                </a:lnTo>
                <a:lnTo>
                  <a:pt x="454" y="370"/>
                </a:lnTo>
                <a:lnTo>
                  <a:pt x="443" y="370"/>
                </a:lnTo>
                <a:lnTo>
                  <a:pt x="431" y="370"/>
                </a:lnTo>
                <a:lnTo>
                  <a:pt x="420" y="370"/>
                </a:lnTo>
                <a:lnTo>
                  <a:pt x="408" y="370"/>
                </a:lnTo>
                <a:lnTo>
                  <a:pt x="395" y="370"/>
                </a:lnTo>
                <a:lnTo>
                  <a:pt x="384" y="370"/>
                </a:lnTo>
                <a:lnTo>
                  <a:pt x="370" y="370"/>
                </a:lnTo>
                <a:lnTo>
                  <a:pt x="358" y="370"/>
                </a:lnTo>
                <a:lnTo>
                  <a:pt x="345" y="370"/>
                </a:lnTo>
                <a:lnTo>
                  <a:pt x="333" y="370"/>
                </a:lnTo>
                <a:lnTo>
                  <a:pt x="320" y="370"/>
                </a:lnTo>
                <a:lnTo>
                  <a:pt x="308" y="370"/>
                </a:lnTo>
                <a:lnTo>
                  <a:pt x="295" y="369"/>
                </a:lnTo>
                <a:lnTo>
                  <a:pt x="283" y="369"/>
                </a:lnTo>
                <a:lnTo>
                  <a:pt x="259" y="366"/>
                </a:lnTo>
                <a:lnTo>
                  <a:pt x="218" y="360"/>
                </a:lnTo>
                <a:lnTo>
                  <a:pt x="180" y="350"/>
                </a:lnTo>
                <a:lnTo>
                  <a:pt x="145" y="336"/>
                </a:lnTo>
                <a:lnTo>
                  <a:pt x="114" y="319"/>
                </a:lnTo>
                <a:lnTo>
                  <a:pt x="86" y="299"/>
                </a:lnTo>
                <a:lnTo>
                  <a:pt x="61" y="277"/>
                </a:lnTo>
                <a:lnTo>
                  <a:pt x="41" y="252"/>
                </a:lnTo>
                <a:lnTo>
                  <a:pt x="24" y="227"/>
                </a:lnTo>
                <a:lnTo>
                  <a:pt x="11" y="200"/>
                </a:lnTo>
                <a:lnTo>
                  <a:pt x="4" y="171"/>
                </a:lnTo>
                <a:lnTo>
                  <a:pt x="0" y="142"/>
                </a:lnTo>
                <a:lnTo>
                  <a:pt x="1" y="114"/>
                </a:lnTo>
                <a:lnTo>
                  <a:pt x="8" y="84"/>
                </a:lnTo>
                <a:lnTo>
                  <a:pt x="19" y="55"/>
                </a:lnTo>
                <a:lnTo>
                  <a:pt x="56" y="0"/>
                </a:lnTo>
                <a:lnTo>
                  <a:pt x="45" y="12"/>
                </a:lnTo>
                <a:lnTo>
                  <a:pt x="30" y="36"/>
                </a:lnTo>
                <a:lnTo>
                  <a:pt x="23" y="60"/>
                </a:lnTo>
                <a:lnTo>
                  <a:pt x="25" y="81"/>
                </a:lnTo>
                <a:lnTo>
                  <a:pt x="30" y="91"/>
                </a:lnTo>
                <a:lnTo>
                  <a:pt x="43" y="110"/>
                </a:lnTo>
                <a:lnTo>
                  <a:pt x="63" y="127"/>
                </a:lnTo>
                <a:lnTo>
                  <a:pt x="88" y="144"/>
                </a:lnTo>
                <a:lnTo>
                  <a:pt x="119" y="156"/>
                </a:lnTo>
                <a:lnTo>
                  <a:pt x="136" y="162"/>
                </a:lnTo>
                <a:lnTo>
                  <a:pt x="174" y="174"/>
                </a:lnTo>
                <a:lnTo>
                  <a:pt x="213" y="181"/>
                </a:lnTo>
                <a:lnTo>
                  <a:pt x="255" y="187"/>
                </a:lnTo>
                <a:lnTo>
                  <a:pt x="278" y="190"/>
                </a:lnTo>
                <a:lnTo>
                  <a:pt x="323" y="192"/>
                </a:lnTo>
                <a:lnTo>
                  <a:pt x="366" y="192"/>
                </a:lnTo>
                <a:lnTo>
                  <a:pt x="410" y="190"/>
                </a:lnTo>
                <a:lnTo>
                  <a:pt x="454" y="184"/>
                </a:lnTo>
                <a:lnTo>
                  <a:pt x="453" y="95"/>
                </a:lnTo>
                <a:lnTo>
                  <a:pt x="729" y="277"/>
                </a:lnTo>
              </a:path>
            </a:pathLst>
          </a:custGeom>
          <a:gradFill rotWithShape="1">
            <a:gsLst>
              <a:gs pos="0">
                <a:srgbClr val="FFFFFF"/>
              </a:gs>
              <a:gs pos="50000">
                <a:srgbClr val="CCFFCC"/>
              </a:gs>
              <a:gs pos="100000">
                <a:srgbClr val="FFFFFF"/>
              </a:gs>
            </a:gsLst>
            <a:lin ang="2700000" scaled="1"/>
          </a:gradFill>
          <a:ln w="6350" cap="rnd" cmpd="sng">
            <a:solidFill>
              <a:srgbClr val="000000"/>
            </a:solidFill>
            <a:prstDash val="solid"/>
            <a:round/>
            <a:headEnd type="none" w="med" len="med"/>
            <a:tailEnd type="none" w="med" len="med"/>
          </a:ln>
          <a:effectLst>
            <a:outerShdw dist="63500" dir="2212194" algn="ctr" rotWithShape="0">
              <a:srgbClr val="808080"/>
            </a:outerShdw>
          </a:effectLst>
        </p:spPr>
        <p:txBody>
          <a:bodyPr/>
          <a:lstStyle/>
          <a:p>
            <a:pPr>
              <a:defRPr/>
            </a:pPr>
            <a:endParaRPr lang="zh-CN" altLang="en-US">
              <a:ea typeface="宋体" pitchFamily="2" charset="-122"/>
            </a:endParaRPr>
          </a:p>
        </p:txBody>
      </p:sp>
      <p:sp>
        <p:nvSpPr>
          <p:cNvPr id="6" name="Text Box 29"/>
          <p:cNvSpPr txBox="1">
            <a:spLocks noChangeArrowheads="1"/>
          </p:cNvSpPr>
          <p:nvPr/>
        </p:nvSpPr>
        <p:spPr bwMode="auto">
          <a:xfrm>
            <a:off x="371475" y="1466850"/>
            <a:ext cx="1584325" cy="406400"/>
          </a:xfrm>
          <a:prstGeom prst="rect">
            <a:avLst/>
          </a:prstGeom>
          <a:gradFill rotWithShape="1">
            <a:gsLst>
              <a:gs pos="0">
                <a:srgbClr val="FFCC00"/>
              </a:gs>
              <a:gs pos="100000">
                <a:srgbClr val="FFFFFF"/>
              </a:gs>
            </a:gsLst>
            <a:lin ang="5400000" scaled="1"/>
          </a:gradFill>
          <a:ln w="9525" algn="ctr">
            <a:solidFill>
              <a:schemeClr val="tx2"/>
            </a:solidFill>
            <a:miter lim="800000"/>
            <a:headEnd/>
            <a:tailEnd/>
          </a:ln>
          <a:effectLst>
            <a:outerShdw dist="53882" dir="2700000" algn="ctr" rotWithShape="0">
              <a:schemeClr val="bg2">
                <a:alpha val="50000"/>
              </a:schemeClr>
            </a:outerShdw>
          </a:effectLst>
        </p:spPr>
        <p:txBody>
          <a:bodyPr anchorCtr="1">
            <a:spAutoFit/>
          </a:bodyPr>
          <a:lstStyle/>
          <a:p>
            <a:pPr>
              <a:defRPr/>
            </a:pPr>
            <a:r>
              <a:rPr lang="zh-CN" altLang="en-US" sz="2000" dirty="0">
                <a:ea typeface="宋体" pitchFamily="2" charset="-122"/>
              </a:rPr>
              <a:t>插入记录行</a:t>
            </a:r>
          </a:p>
        </p:txBody>
      </p:sp>
      <p:grpSp>
        <p:nvGrpSpPr>
          <p:cNvPr id="7" name="Group 12"/>
          <p:cNvGrpSpPr>
            <a:grpSpLocks/>
          </p:cNvGrpSpPr>
          <p:nvPr/>
        </p:nvGrpSpPr>
        <p:grpSpPr bwMode="auto">
          <a:xfrm>
            <a:off x="3001963" y="4079875"/>
            <a:ext cx="4392612" cy="1066800"/>
            <a:chOff x="1056" y="3120"/>
            <a:chExt cx="2592" cy="672"/>
          </a:xfrm>
        </p:grpSpPr>
        <p:sp>
          <p:nvSpPr>
            <p:cNvPr id="8" name="Rectangle 13"/>
            <p:cNvSpPr>
              <a:spLocks noChangeArrowheads="1"/>
            </p:cNvSpPr>
            <p:nvPr/>
          </p:nvSpPr>
          <p:spPr bwMode="auto">
            <a:xfrm>
              <a:off x="1056" y="3120"/>
              <a:ext cx="2592" cy="192"/>
            </a:xfrm>
            <a:prstGeom prst="rect">
              <a:avLst/>
            </a:prstGeom>
            <a:gradFill rotWithShape="1">
              <a:gsLst>
                <a:gs pos="0">
                  <a:schemeClr val="accent2"/>
                </a:gs>
                <a:gs pos="100000">
                  <a:srgbClr val="6666FF"/>
                </a:gs>
              </a:gsLst>
              <a:lin ang="5400000" scaled="1"/>
            </a:gradFill>
            <a:ln w="9525">
              <a:solidFill>
                <a:schemeClr val="bg2"/>
              </a:solidFill>
              <a:miter lim="800000"/>
              <a:headEnd/>
              <a:tailEnd/>
            </a:ln>
            <a:effectLst>
              <a:outerShdw dist="89803" dir="2700000" algn="ctr" rotWithShape="0">
                <a:schemeClr val="accent1"/>
              </a:outerShdw>
            </a:effectLst>
          </p:spPr>
          <p:txBody>
            <a:bodyPr wrap="none" anchor="ctr"/>
            <a:lstStyle/>
            <a:p>
              <a:pPr eaLnBrk="0" hangingPunct="0">
                <a:defRPr/>
              </a:pPr>
              <a:r>
                <a:rPr lang="en-US" altLang="zh-CN" dirty="0"/>
                <a:t>inserted</a:t>
              </a:r>
            </a:p>
          </p:txBody>
        </p:sp>
        <p:sp>
          <p:nvSpPr>
            <p:cNvPr id="9" name="Rectangle 14"/>
            <p:cNvSpPr>
              <a:spLocks noChangeArrowheads="1"/>
            </p:cNvSpPr>
            <p:nvPr/>
          </p:nvSpPr>
          <p:spPr bwMode="auto">
            <a:xfrm>
              <a:off x="1056" y="3312"/>
              <a:ext cx="1104" cy="240"/>
            </a:xfrm>
            <a:prstGeom prst="rect">
              <a:avLst/>
            </a:prstGeom>
            <a:solidFill>
              <a:srgbClr val="CCFFFF"/>
            </a:solidFill>
            <a:ln w="9525" algn="ctr">
              <a:solidFill>
                <a:schemeClr val="bg2"/>
              </a:solidFill>
              <a:miter lim="800000"/>
              <a:headEnd/>
              <a:tailEnd/>
            </a:ln>
            <a:effectLst>
              <a:outerShdw dist="89803" dir="2700000" algn="ctr" rotWithShape="0">
                <a:schemeClr val="accent1"/>
              </a:outerShdw>
            </a:effectLst>
          </p:spPr>
          <p:txBody>
            <a:bodyPr wrap="none"/>
            <a:lstStyle/>
            <a:p>
              <a:pPr algn="ctr" eaLnBrk="0" hangingPunct="0">
                <a:defRPr/>
              </a:pPr>
              <a:r>
                <a:rPr lang="en-US" altLang="zh-CN" sz="1600" dirty="0" err="1">
                  <a:ea typeface="宋体" pitchFamily="2" charset="-122"/>
                </a:rPr>
                <a:t>Sno</a:t>
              </a:r>
              <a:endParaRPr lang="en-US" altLang="zh-CN" sz="1600" dirty="0">
                <a:ea typeface="宋体" pitchFamily="2" charset="-122"/>
              </a:endParaRPr>
            </a:p>
          </p:txBody>
        </p:sp>
        <p:sp>
          <p:nvSpPr>
            <p:cNvPr id="10" name="Rectangle 15"/>
            <p:cNvSpPr>
              <a:spLocks noChangeArrowheads="1"/>
            </p:cNvSpPr>
            <p:nvPr/>
          </p:nvSpPr>
          <p:spPr bwMode="auto">
            <a:xfrm>
              <a:off x="2160" y="3312"/>
              <a:ext cx="1488" cy="240"/>
            </a:xfrm>
            <a:prstGeom prst="rect">
              <a:avLst/>
            </a:prstGeom>
            <a:solidFill>
              <a:srgbClr val="CCFFFF"/>
            </a:solidFill>
            <a:ln w="9525">
              <a:solidFill>
                <a:schemeClr val="bg2"/>
              </a:solidFill>
              <a:miter lim="800000"/>
              <a:headEnd/>
              <a:tailEnd/>
            </a:ln>
            <a:effectLst>
              <a:outerShdw dist="89803" dir="2700000" algn="ctr" rotWithShape="0">
                <a:schemeClr val="accent1"/>
              </a:outerShdw>
            </a:effectLst>
          </p:spPr>
          <p:txBody>
            <a:bodyPr wrap="none"/>
            <a:lstStyle/>
            <a:p>
              <a:pPr algn="ctr" eaLnBrk="0" hangingPunct="0">
                <a:defRPr/>
              </a:pPr>
              <a:r>
                <a:rPr lang="en-US" altLang="zh-CN" sz="1600" dirty="0" err="1">
                  <a:ea typeface="宋体" pitchFamily="2" charset="-122"/>
                </a:rPr>
                <a:t>Cno</a:t>
              </a:r>
              <a:r>
                <a:rPr lang="en-US" altLang="zh-CN" sz="1600" dirty="0">
                  <a:ea typeface="宋体" pitchFamily="2" charset="-122"/>
                </a:rPr>
                <a:t>            Grade</a:t>
              </a:r>
            </a:p>
            <a:p>
              <a:pPr algn="ctr" eaLnBrk="0" hangingPunct="0">
                <a:defRPr/>
              </a:pPr>
              <a:endParaRPr lang="en-US" altLang="zh-CN" sz="1600" dirty="0">
                <a:effectLst>
                  <a:outerShdw blurRad="38100" dist="38100" dir="2700000" algn="tl">
                    <a:srgbClr val="FFFFFF"/>
                  </a:outerShdw>
                </a:effectLst>
                <a:ea typeface="宋体" pitchFamily="2" charset="-122"/>
              </a:endParaRPr>
            </a:p>
          </p:txBody>
        </p:sp>
        <p:sp>
          <p:nvSpPr>
            <p:cNvPr id="11" name="Rectangle 16"/>
            <p:cNvSpPr>
              <a:spLocks noChangeArrowheads="1"/>
            </p:cNvSpPr>
            <p:nvPr/>
          </p:nvSpPr>
          <p:spPr bwMode="auto">
            <a:xfrm>
              <a:off x="1056" y="3552"/>
              <a:ext cx="1104" cy="240"/>
            </a:xfrm>
            <a:prstGeom prst="rect">
              <a:avLst/>
            </a:prstGeom>
            <a:solidFill>
              <a:schemeClr val="bg1"/>
            </a:solidFill>
            <a:ln w="9525">
              <a:solidFill>
                <a:schemeClr val="tx1"/>
              </a:solidFill>
              <a:miter lim="800000"/>
              <a:headEnd/>
              <a:tailEnd/>
            </a:ln>
            <a:effectLst>
              <a:outerShdw dist="89803" dir="2700000" algn="ctr" rotWithShape="0">
                <a:schemeClr val="accent1"/>
              </a:outerShdw>
            </a:effectLst>
          </p:spPr>
          <p:txBody>
            <a:bodyPr wrap="none"/>
            <a:lstStyle/>
            <a:p>
              <a:pPr algn="ctr" eaLnBrk="0" hangingPunct="0">
                <a:lnSpc>
                  <a:spcPct val="110000"/>
                </a:lnSpc>
                <a:defRPr/>
              </a:pPr>
              <a:r>
                <a:rPr lang="en-US" altLang="zh-CN" dirty="0">
                  <a:ea typeface="宋体" pitchFamily="2" charset="-122"/>
                </a:rPr>
                <a:t>1</a:t>
              </a:r>
            </a:p>
          </p:txBody>
        </p:sp>
        <p:sp>
          <p:nvSpPr>
            <p:cNvPr id="12" name="Rectangle 17"/>
            <p:cNvSpPr>
              <a:spLocks noChangeArrowheads="1"/>
            </p:cNvSpPr>
            <p:nvPr/>
          </p:nvSpPr>
          <p:spPr bwMode="auto">
            <a:xfrm>
              <a:off x="2160" y="3552"/>
              <a:ext cx="1488" cy="240"/>
            </a:xfrm>
            <a:prstGeom prst="rect">
              <a:avLst/>
            </a:prstGeom>
            <a:solidFill>
              <a:schemeClr val="bg1"/>
            </a:solidFill>
            <a:ln w="9525" algn="ctr">
              <a:solidFill>
                <a:schemeClr val="tx1"/>
              </a:solidFill>
              <a:miter lim="800000"/>
              <a:headEnd/>
              <a:tailEnd/>
            </a:ln>
            <a:effectLst>
              <a:outerShdw dist="89803" dir="2700000" algn="ctr" rotWithShape="0">
                <a:schemeClr val="accent1"/>
              </a:outerShdw>
            </a:effectLst>
          </p:spPr>
          <p:txBody>
            <a:bodyPr wrap="none"/>
            <a:lstStyle/>
            <a:p>
              <a:pPr eaLnBrk="0" hangingPunct="0">
                <a:defRPr/>
              </a:pPr>
              <a:r>
                <a:rPr lang="en-US" altLang="zh-CN" dirty="0">
                  <a:effectLst>
                    <a:outerShdw blurRad="38100" dist="38100" dir="2700000" algn="tl">
                      <a:srgbClr val="C0C0C0"/>
                    </a:outerShdw>
                  </a:effectLst>
                  <a:latin typeface="黑体" pitchFamily="2" charset="-122"/>
                  <a:ea typeface="宋体" pitchFamily="2" charset="-122"/>
                </a:rPr>
                <a:t>     </a:t>
              </a:r>
              <a:r>
                <a:rPr lang="en-US" altLang="zh-CN" dirty="0">
                  <a:ea typeface="宋体" pitchFamily="2" charset="-122"/>
                </a:rPr>
                <a:t>1</a:t>
              </a:r>
              <a:r>
                <a:rPr lang="zh-CN" altLang="en-US" dirty="0">
                  <a:ea typeface="宋体" pitchFamily="2" charset="-122"/>
                </a:rPr>
                <a:t>             </a:t>
              </a:r>
              <a:r>
                <a:rPr lang="en-US" altLang="zh-CN" dirty="0">
                  <a:ea typeface="宋体" pitchFamily="2" charset="-122"/>
                </a:rPr>
                <a:t>1</a:t>
              </a:r>
            </a:p>
          </p:txBody>
        </p:sp>
      </p:grpSp>
      <p:sp>
        <p:nvSpPr>
          <p:cNvPr id="13" name="Freeform 10"/>
          <p:cNvSpPr>
            <a:spLocks/>
          </p:cNvSpPr>
          <p:nvPr/>
        </p:nvSpPr>
        <p:spPr bwMode="auto">
          <a:xfrm rot="4858621" flipV="1">
            <a:off x="4844257" y="2701131"/>
            <a:ext cx="1573212" cy="1038225"/>
          </a:xfrm>
          <a:custGeom>
            <a:avLst/>
            <a:gdLst/>
            <a:ahLst/>
            <a:cxnLst>
              <a:cxn ang="0">
                <a:pos x="1133" y="54"/>
              </a:cxn>
              <a:cxn ang="0">
                <a:pos x="950" y="248"/>
              </a:cxn>
              <a:cxn ang="0">
                <a:pos x="926" y="183"/>
              </a:cxn>
              <a:cxn ang="0">
                <a:pos x="902" y="194"/>
              </a:cxn>
              <a:cxn ang="0">
                <a:pos x="852" y="213"/>
              </a:cxn>
              <a:cxn ang="0">
                <a:pos x="800" y="231"/>
              </a:cxn>
              <a:cxn ang="0">
                <a:pos x="744" y="242"/>
              </a:cxn>
              <a:cxn ang="0">
                <a:pos x="715" y="246"/>
              </a:cxn>
              <a:cxn ang="0">
                <a:pos x="657" y="255"/>
              </a:cxn>
              <a:cxn ang="0">
                <a:pos x="598" y="259"/>
              </a:cxn>
              <a:cxn ang="0">
                <a:pos x="537" y="259"/>
              </a:cxn>
              <a:cxn ang="0">
                <a:pos x="474" y="259"/>
              </a:cxn>
              <a:cxn ang="0">
                <a:pos x="446" y="255"/>
              </a:cxn>
              <a:cxn ang="0">
                <a:pos x="383" y="250"/>
              </a:cxn>
              <a:cxn ang="0">
                <a:pos x="320" y="239"/>
              </a:cxn>
              <a:cxn ang="0">
                <a:pos x="259" y="229"/>
              </a:cxn>
              <a:cxn ang="0">
                <a:pos x="228" y="222"/>
              </a:cxn>
              <a:cxn ang="0">
                <a:pos x="167" y="205"/>
              </a:cxn>
              <a:cxn ang="0">
                <a:pos x="109" y="185"/>
              </a:cxn>
              <a:cxn ang="0">
                <a:pos x="54" y="163"/>
              </a:cxn>
              <a:cxn ang="0">
                <a:pos x="0" y="137"/>
              </a:cxn>
              <a:cxn ang="0">
                <a:pos x="33" y="146"/>
              </a:cxn>
              <a:cxn ang="0">
                <a:pos x="96" y="161"/>
              </a:cxn>
              <a:cxn ang="0">
                <a:pos x="161" y="172"/>
              </a:cxn>
              <a:cxn ang="0">
                <a:pos x="222" y="183"/>
              </a:cxn>
              <a:cxn ang="0">
                <a:pos x="285" y="189"/>
              </a:cxn>
              <a:cxn ang="0">
                <a:pos x="346" y="194"/>
              </a:cxn>
              <a:cxn ang="0">
                <a:pos x="402" y="196"/>
              </a:cxn>
              <a:cxn ang="0">
                <a:pos x="461" y="196"/>
              </a:cxn>
              <a:cxn ang="0">
                <a:pos x="489" y="196"/>
              </a:cxn>
              <a:cxn ang="0">
                <a:pos x="546" y="192"/>
              </a:cxn>
              <a:cxn ang="0">
                <a:pos x="598" y="183"/>
              </a:cxn>
              <a:cxn ang="0">
                <a:pos x="650" y="172"/>
              </a:cxn>
              <a:cxn ang="0">
                <a:pos x="700" y="159"/>
              </a:cxn>
              <a:cxn ang="0">
                <a:pos x="748" y="141"/>
              </a:cxn>
              <a:cxn ang="0">
                <a:pos x="794" y="122"/>
              </a:cxn>
              <a:cxn ang="0">
                <a:pos x="835" y="98"/>
              </a:cxn>
              <a:cxn ang="0">
                <a:pos x="876" y="70"/>
              </a:cxn>
              <a:cxn ang="0">
                <a:pos x="857" y="0"/>
              </a:cxn>
              <a:cxn ang="0">
                <a:pos x="1133" y="54"/>
              </a:cxn>
            </a:cxnLst>
            <a:rect l="0" t="0" r="r" b="b"/>
            <a:pathLst>
              <a:path w="1134" h="260">
                <a:moveTo>
                  <a:pt x="1133" y="54"/>
                </a:moveTo>
                <a:lnTo>
                  <a:pt x="950" y="248"/>
                </a:lnTo>
                <a:lnTo>
                  <a:pt x="926" y="183"/>
                </a:lnTo>
                <a:lnTo>
                  <a:pt x="902" y="194"/>
                </a:lnTo>
                <a:lnTo>
                  <a:pt x="852" y="213"/>
                </a:lnTo>
                <a:lnTo>
                  <a:pt x="800" y="231"/>
                </a:lnTo>
                <a:lnTo>
                  <a:pt x="744" y="242"/>
                </a:lnTo>
                <a:lnTo>
                  <a:pt x="715" y="246"/>
                </a:lnTo>
                <a:lnTo>
                  <a:pt x="657" y="255"/>
                </a:lnTo>
                <a:lnTo>
                  <a:pt x="598" y="259"/>
                </a:lnTo>
                <a:lnTo>
                  <a:pt x="537" y="259"/>
                </a:lnTo>
                <a:lnTo>
                  <a:pt x="474" y="259"/>
                </a:lnTo>
                <a:lnTo>
                  <a:pt x="446" y="255"/>
                </a:lnTo>
                <a:lnTo>
                  <a:pt x="383" y="250"/>
                </a:lnTo>
                <a:lnTo>
                  <a:pt x="320" y="239"/>
                </a:lnTo>
                <a:lnTo>
                  <a:pt x="259" y="229"/>
                </a:lnTo>
                <a:lnTo>
                  <a:pt x="228" y="222"/>
                </a:lnTo>
                <a:lnTo>
                  <a:pt x="167" y="205"/>
                </a:lnTo>
                <a:lnTo>
                  <a:pt x="109" y="185"/>
                </a:lnTo>
                <a:lnTo>
                  <a:pt x="54" y="163"/>
                </a:lnTo>
                <a:lnTo>
                  <a:pt x="0" y="137"/>
                </a:lnTo>
                <a:lnTo>
                  <a:pt x="33" y="146"/>
                </a:lnTo>
                <a:lnTo>
                  <a:pt x="96" y="161"/>
                </a:lnTo>
                <a:lnTo>
                  <a:pt x="161" y="172"/>
                </a:lnTo>
                <a:lnTo>
                  <a:pt x="222" y="183"/>
                </a:lnTo>
                <a:lnTo>
                  <a:pt x="285" y="189"/>
                </a:lnTo>
                <a:lnTo>
                  <a:pt x="346" y="194"/>
                </a:lnTo>
                <a:lnTo>
                  <a:pt x="402" y="196"/>
                </a:lnTo>
                <a:lnTo>
                  <a:pt x="461" y="196"/>
                </a:lnTo>
                <a:lnTo>
                  <a:pt x="489" y="196"/>
                </a:lnTo>
                <a:lnTo>
                  <a:pt x="546" y="192"/>
                </a:lnTo>
                <a:lnTo>
                  <a:pt x="598" y="183"/>
                </a:lnTo>
                <a:lnTo>
                  <a:pt x="650" y="172"/>
                </a:lnTo>
                <a:lnTo>
                  <a:pt x="700" y="159"/>
                </a:lnTo>
                <a:lnTo>
                  <a:pt x="748" y="141"/>
                </a:lnTo>
                <a:lnTo>
                  <a:pt x="794" y="122"/>
                </a:lnTo>
                <a:lnTo>
                  <a:pt x="835" y="98"/>
                </a:lnTo>
                <a:lnTo>
                  <a:pt x="876" y="70"/>
                </a:lnTo>
                <a:lnTo>
                  <a:pt x="857" y="0"/>
                </a:lnTo>
                <a:lnTo>
                  <a:pt x="1133" y="54"/>
                </a:lnTo>
              </a:path>
            </a:pathLst>
          </a:custGeom>
          <a:gradFill rotWithShape="1">
            <a:gsLst>
              <a:gs pos="0">
                <a:srgbClr val="FFFFFF"/>
              </a:gs>
              <a:gs pos="50000">
                <a:srgbClr val="CCFFCC"/>
              </a:gs>
              <a:gs pos="100000">
                <a:srgbClr val="FFFFFF"/>
              </a:gs>
            </a:gsLst>
            <a:lin ang="2700000" scaled="1"/>
          </a:gradFill>
          <a:ln w="6350" cap="rnd" cmpd="sng">
            <a:solidFill>
              <a:srgbClr val="000000"/>
            </a:solidFill>
            <a:prstDash val="solid"/>
            <a:round/>
            <a:headEnd type="none" w="med" len="med"/>
            <a:tailEnd type="none" w="med" len="med"/>
          </a:ln>
          <a:effectLst>
            <a:outerShdw dist="63500" dir="2212194" algn="ctr" rotWithShape="0">
              <a:srgbClr val="808080"/>
            </a:outerShdw>
          </a:effectLst>
        </p:spPr>
        <p:txBody>
          <a:bodyPr/>
          <a:lstStyle/>
          <a:p>
            <a:pPr>
              <a:defRPr/>
            </a:pPr>
            <a:endParaRPr lang="zh-CN" altLang="en-US">
              <a:ea typeface="宋体" pitchFamily="2" charset="-122"/>
            </a:endParaRPr>
          </a:p>
        </p:txBody>
      </p:sp>
      <p:sp>
        <p:nvSpPr>
          <p:cNvPr id="14" name="Text Box 30"/>
          <p:cNvSpPr txBox="1">
            <a:spLocks noChangeArrowheads="1"/>
          </p:cNvSpPr>
          <p:nvPr/>
        </p:nvSpPr>
        <p:spPr bwMode="auto">
          <a:xfrm>
            <a:off x="5780088" y="1782763"/>
            <a:ext cx="3017837" cy="646112"/>
          </a:xfrm>
          <a:prstGeom prst="rect">
            <a:avLst/>
          </a:prstGeom>
          <a:gradFill rotWithShape="1">
            <a:gsLst>
              <a:gs pos="0">
                <a:srgbClr val="FFCC00"/>
              </a:gs>
              <a:gs pos="100000">
                <a:srgbClr val="FFFFFF"/>
              </a:gs>
            </a:gsLst>
            <a:lin ang="5400000" scaled="1"/>
          </a:gradFill>
          <a:ln w="9525" algn="ctr">
            <a:solidFill>
              <a:schemeClr val="tx2"/>
            </a:solidFill>
            <a:miter lim="800000"/>
            <a:headEnd/>
            <a:tailEnd/>
          </a:ln>
          <a:effectLst>
            <a:outerShdw dist="53882" dir="2700000" algn="ctr" rotWithShape="0">
              <a:schemeClr val="bg2">
                <a:alpha val="50000"/>
              </a:schemeClr>
            </a:outerShdw>
          </a:effectLst>
        </p:spPr>
        <p:txBody>
          <a:bodyPr anchorCtr="1">
            <a:spAutoFit/>
          </a:bodyPr>
          <a:lstStyle/>
          <a:p>
            <a:pPr algn="ctr">
              <a:defRPr/>
            </a:pPr>
            <a:r>
              <a:rPr lang="zh-CN" altLang="en-US" dirty="0">
                <a:ea typeface="宋体" pitchFamily="2" charset="-122"/>
              </a:rPr>
              <a:t>向</a:t>
            </a:r>
            <a:r>
              <a:rPr lang="en-US" altLang="zh-CN" dirty="0">
                <a:ea typeface="宋体" pitchFamily="2" charset="-122"/>
              </a:rPr>
              <a:t>inserted</a:t>
            </a:r>
            <a:r>
              <a:rPr lang="zh-CN" altLang="en-US" dirty="0">
                <a:ea typeface="宋体" pitchFamily="2" charset="-122"/>
              </a:rPr>
              <a:t>表中插入新行的副本，触发</a:t>
            </a:r>
            <a:r>
              <a:rPr lang="en-US" altLang="zh-CN" dirty="0">
                <a:ea typeface="宋体" pitchFamily="2" charset="-122"/>
              </a:rPr>
              <a:t>insert</a:t>
            </a:r>
            <a:r>
              <a:rPr lang="zh-CN" altLang="en-US" dirty="0">
                <a:ea typeface="宋体" pitchFamily="2" charset="-122"/>
              </a:rPr>
              <a:t>触发器。 </a:t>
            </a:r>
          </a:p>
        </p:txBody>
      </p:sp>
      <p:sp>
        <p:nvSpPr>
          <p:cNvPr id="15" name="Text Box 31"/>
          <p:cNvSpPr txBox="1">
            <a:spLocks noChangeArrowheads="1"/>
          </p:cNvSpPr>
          <p:nvPr/>
        </p:nvSpPr>
        <p:spPr bwMode="auto">
          <a:xfrm>
            <a:off x="3671888" y="5899150"/>
            <a:ext cx="4392612" cy="650875"/>
          </a:xfrm>
          <a:prstGeom prst="rect">
            <a:avLst/>
          </a:prstGeom>
          <a:gradFill rotWithShape="1">
            <a:gsLst>
              <a:gs pos="0">
                <a:srgbClr val="FFCC00"/>
              </a:gs>
              <a:gs pos="100000">
                <a:srgbClr val="FFFFFF"/>
              </a:gs>
            </a:gsLst>
            <a:lin ang="5400000" scaled="1"/>
          </a:gradFill>
          <a:ln w="9525" algn="ctr">
            <a:solidFill>
              <a:schemeClr val="tx2"/>
            </a:solidFill>
            <a:miter lim="800000"/>
            <a:headEnd/>
            <a:tailEnd/>
          </a:ln>
          <a:effectLst>
            <a:outerShdw dist="53882" dir="2700000" algn="ctr" rotWithShape="0">
              <a:schemeClr val="bg2">
                <a:alpha val="50000"/>
              </a:schemeClr>
            </a:outerShdw>
          </a:effectLst>
        </p:spPr>
        <p:txBody>
          <a:bodyPr anchorCtr="1">
            <a:spAutoFit/>
          </a:bodyPr>
          <a:lstStyle/>
          <a:p>
            <a:pPr algn="ctr">
              <a:defRPr/>
            </a:pPr>
            <a:r>
              <a:rPr lang="zh-CN" altLang="en-US" dirty="0">
                <a:ea typeface="宋体" pitchFamily="2" charset="-122"/>
              </a:rPr>
              <a:t>触发器检查</a:t>
            </a:r>
            <a:r>
              <a:rPr lang="en-US" altLang="zh-CN" dirty="0">
                <a:ea typeface="宋体" pitchFamily="2" charset="-122"/>
              </a:rPr>
              <a:t>inserted</a:t>
            </a:r>
            <a:r>
              <a:rPr lang="zh-CN" altLang="en-US" dirty="0">
                <a:ea typeface="宋体" pitchFamily="2" charset="-122"/>
              </a:rPr>
              <a:t>表中插入的新行数据，确定是否需要回滚或执行其他操作</a:t>
            </a:r>
          </a:p>
        </p:txBody>
      </p:sp>
      <p:sp>
        <p:nvSpPr>
          <p:cNvPr id="16" name="Freeform 11"/>
          <p:cNvSpPr>
            <a:spLocks/>
          </p:cNvSpPr>
          <p:nvPr/>
        </p:nvSpPr>
        <p:spPr bwMode="auto">
          <a:xfrm rot="2940120">
            <a:off x="2422525" y="5394325"/>
            <a:ext cx="1298575" cy="650875"/>
          </a:xfrm>
          <a:custGeom>
            <a:avLst/>
            <a:gdLst/>
            <a:ahLst/>
            <a:cxnLst>
              <a:cxn ang="0">
                <a:pos x="729" y="277"/>
              </a:cxn>
              <a:cxn ang="0">
                <a:pos x="453" y="456"/>
              </a:cxn>
              <a:cxn ang="0">
                <a:pos x="454" y="370"/>
              </a:cxn>
              <a:cxn ang="0">
                <a:pos x="443" y="370"/>
              </a:cxn>
              <a:cxn ang="0">
                <a:pos x="431" y="370"/>
              </a:cxn>
              <a:cxn ang="0">
                <a:pos x="420" y="370"/>
              </a:cxn>
              <a:cxn ang="0">
                <a:pos x="408" y="370"/>
              </a:cxn>
              <a:cxn ang="0">
                <a:pos x="395" y="370"/>
              </a:cxn>
              <a:cxn ang="0">
                <a:pos x="384" y="370"/>
              </a:cxn>
              <a:cxn ang="0">
                <a:pos x="370" y="370"/>
              </a:cxn>
              <a:cxn ang="0">
                <a:pos x="358" y="370"/>
              </a:cxn>
              <a:cxn ang="0">
                <a:pos x="345" y="370"/>
              </a:cxn>
              <a:cxn ang="0">
                <a:pos x="333" y="370"/>
              </a:cxn>
              <a:cxn ang="0">
                <a:pos x="320" y="370"/>
              </a:cxn>
              <a:cxn ang="0">
                <a:pos x="308" y="370"/>
              </a:cxn>
              <a:cxn ang="0">
                <a:pos x="295" y="369"/>
              </a:cxn>
              <a:cxn ang="0">
                <a:pos x="283" y="369"/>
              </a:cxn>
              <a:cxn ang="0">
                <a:pos x="259" y="366"/>
              </a:cxn>
              <a:cxn ang="0">
                <a:pos x="218" y="360"/>
              </a:cxn>
              <a:cxn ang="0">
                <a:pos x="180" y="350"/>
              </a:cxn>
              <a:cxn ang="0">
                <a:pos x="145" y="336"/>
              </a:cxn>
              <a:cxn ang="0">
                <a:pos x="114" y="319"/>
              </a:cxn>
              <a:cxn ang="0">
                <a:pos x="86" y="299"/>
              </a:cxn>
              <a:cxn ang="0">
                <a:pos x="61" y="277"/>
              </a:cxn>
              <a:cxn ang="0">
                <a:pos x="41" y="252"/>
              </a:cxn>
              <a:cxn ang="0">
                <a:pos x="24" y="227"/>
              </a:cxn>
              <a:cxn ang="0">
                <a:pos x="11" y="200"/>
              </a:cxn>
              <a:cxn ang="0">
                <a:pos x="4" y="171"/>
              </a:cxn>
              <a:cxn ang="0">
                <a:pos x="0" y="142"/>
              </a:cxn>
              <a:cxn ang="0">
                <a:pos x="1" y="114"/>
              </a:cxn>
              <a:cxn ang="0">
                <a:pos x="8" y="84"/>
              </a:cxn>
              <a:cxn ang="0">
                <a:pos x="19" y="55"/>
              </a:cxn>
              <a:cxn ang="0">
                <a:pos x="56" y="0"/>
              </a:cxn>
              <a:cxn ang="0">
                <a:pos x="45" y="12"/>
              </a:cxn>
              <a:cxn ang="0">
                <a:pos x="30" y="36"/>
              </a:cxn>
              <a:cxn ang="0">
                <a:pos x="23" y="60"/>
              </a:cxn>
              <a:cxn ang="0">
                <a:pos x="25" y="81"/>
              </a:cxn>
              <a:cxn ang="0">
                <a:pos x="30" y="91"/>
              </a:cxn>
              <a:cxn ang="0">
                <a:pos x="43" y="110"/>
              </a:cxn>
              <a:cxn ang="0">
                <a:pos x="63" y="127"/>
              </a:cxn>
              <a:cxn ang="0">
                <a:pos x="88" y="144"/>
              </a:cxn>
              <a:cxn ang="0">
                <a:pos x="119" y="156"/>
              </a:cxn>
              <a:cxn ang="0">
                <a:pos x="136" y="162"/>
              </a:cxn>
              <a:cxn ang="0">
                <a:pos x="174" y="174"/>
              </a:cxn>
              <a:cxn ang="0">
                <a:pos x="213" y="181"/>
              </a:cxn>
              <a:cxn ang="0">
                <a:pos x="255" y="187"/>
              </a:cxn>
              <a:cxn ang="0">
                <a:pos x="278" y="190"/>
              </a:cxn>
              <a:cxn ang="0">
                <a:pos x="323" y="192"/>
              </a:cxn>
              <a:cxn ang="0">
                <a:pos x="366" y="192"/>
              </a:cxn>
              <a:cxn ang="0">
                <a:pos x="410" y="190"/>
              </a:cxn>
              <a:cxn ang="0">
                <a:pos x="454" y="184"/>
              </a:cxn>
              <a:cxn ang="0">
                <a:pos x="453" y="95"/>
              </a:cxn>
              <a:cxn ang="0">
                <a:pos x="729" y="277"/>
              </a:cxn>
            </a:cxnLst>
            <a:rect l="0" t="0" r="r" b="b"/>
            <a:pathLst>
              <a:path w="730" h="457">
                <a:moveTo>
                  <a:pt x="729" y="277"/>
                </a:moveTo>
                <a:lnTo>
                  <a:pt x="453" y="456"/>
                </a:lnTo>
                <a:lnTo>
                  <a:pt x="454" y="370"/>
                </a:lnTo>
                <a:lnTo>
                  <a:pt x="443" y="370"/>
                </a:lnTo>
                <a:lnTo>
                  <a:pt x="431" y="370"/>
                </a:lnTo>
                <a:lnTo>
                  <a:pt x="420" y="370"/>
                </a:lnTo>
                <a:lnTo>
                  <a:pt x="408" y="370"/>
                </a:lnTo>
                <a:lnTo>
                  <a:pt x="395" y="370"/>
                </a:lnTo>
                <a:lnTo>
                  <a:pt x="384" y="370"/>
                </a:lnTo>
                <a:lnTo>
                  <a:pt x="370" y="370"/>
                </a:lnTo>
                <a:lnTo>
                  <a:pt x="358" y="370"/>
                </a:lnTo>
                <a:lnTo>
                  <a:pt x="345" y="370"/>
                </a:lnTo>
                <a:lnTo>
                  <a:pt x="333" y="370"/>
                </a:lnTo>
                <a:lnTo>
                  <a:pt x="320" y="370"/>
                </a:lnTo>
                <a:lnTo>
                  <a:pt x="308" y="370"/>
                </a:lnTo>
                <a:lnTo>
                  <a:pt x="295" y="369"/>
                </a:lnTo>
                <a:lnTo>
                  <a:pt x="283" y="369"/>
                </a:lnTo>
                <a:lnTo>
                  <a:pt x="259" y="366"/>
                </a:lnTo>
                <a:lnTo>
                  <a:pt x="218" y="360"/>
                </a:lnTo>
                <a:lnTo>
                  <a:pt x="180" y="350"/>
                </a:lnTo>
                <a:lnTo>
                  <a:pt x="145" y="336"/>
                </a:lnTo>
                <a:lnTo>
                  <a:pt x="114" y="319"/>
                </a:lnTo>
                <a:lnTo>
                  <a:pt x="86" y="299"/>
                </a:lnTo>
                <a:lnTo>
                  <a:pt x="61" y="277"/>
                </a:lnTo>
                <a:lnTo>
                  <a:pt x="41" y="252"/>
                </a:lnTo>
                <a:lnTo>
                  <a:pt x="24" y="227"/>
                </a:lnTo>
                <a:lnTo>
                  <a:pt x="11" y="200"/>
                </a:lnTo>
                <a:lnTo>
                  <a:pt x="4" y="171"/>
                </a:lnTo>
                <a:lnTo>
                  <a:pt x="0" y="142"/>
                </a:lnTo>
                <a:lnTo>
                  <a:pt x="1" y="114"/>
                </a:lnTo>
                <a:lnTo>
                  <a:pt x="8" y="84"/>
                </a:lnTo>
                <a:lnTo>
                  <a:pt x="19" y="55"/>
                </a:lnTo>
                <a:lnTo>
                  <a:pt x="56" y="0"/>
                </a:lnTo>
                <a:lnTo>
                  <a:pt x="45" y="12"/>
                </a:lnTo>
                <a:lnTo>
                  <a:pt x="30" y="36"/>
                </a:lnTo>
                <a:lnTo>
                  <a:pt x="23" y="60"/>
                </a:lnTo>
                <a:lnTo>
                  <a:pt x="25" y="81"/>
                </a:lnTo>
                <a:lnTo>
                  <a:pt x="30" y="91"/>
                </a:lnTo>
                <a:lnTo>
                  <a:pt x="43" y="110"/>
                </a:lnTo>
                <a:lnTo>
                  <a:pt x="63" y="127"/>
                </a:lnTo>
                <a:lnTo>
                  <a:pt x="88" y="144"/>
                </a:lnTo>
                <a:lnTo>
                  <a:pt x="119" y="156"/>
                </a:lnTo>
                <a:lnTo>
                  <a:pt x="136" y="162"/>
                </a:lnTo>
                <a:lnTo>
                  <a:pt x="174" y="174"/>
                </a:lnTo>
                <a:lnTo>
                  <a:pt x="213" y="181"/>
                </a:lnTo>
                <a:lnTo>
                  <a:pt x="255" y="187"/>
                </a:lnTo>
                <a:lnTo>
                  <a:pt x="278" y="190"/>
                </a:lnTo>
                <a:lnTo>
                  <a:pt x="323" y="192"/>
                </a:lnTo>
                <a:lnTo>
                  <a:pt x="366" y="192"/>
                </a:lnTo>
                <a:lnTo>
                  <a:pt x="410" y="190"/>
                </a:lnTo>
                <a:lnTo>
                  <a:pt x="454" y="184"/>
                </a:lnTo>
                <a:lnTo>
                  <a:pt x="453" y="95"/>
                </a:lnTo>
                <a:lnTo>
                  <a:pt x="729" y="277"/>
                </a:lnTo>
              </a:path>
            </a:pathLst>
          </a:custGeom>
          <a:gradFill rotWithShape="1">
            <a:gsLst>
              <a:gs pos="0">
                <a:srgbClr val="FFFFFF"/>
              </a:gs>
              <a:gs pos="50000">
                <a:srgbClr val="CCFFCC"/>
              </a:gs>
              <a:gs pos="100000">
                <a:srgbClr val="FFFFFF"/>
              </a:gs>
            </a:gsLst>
            <a:lin ang="2700000" scaled="1"/>
          </a:gradFill>
          <a:ln w="6350" cap="rnd" cmpd="sng">
            <a:solidFill>
              <a:srgbClr val="000000"/>
            </a:solidFill>
            <a:prstDash val="solid"/>
            <a:round/>
            <a:headEnd type="none" w="med" len="med"/>
            <a:tailEnd type="none" w="med" len="med"/>
          </a:ln>
          <a:effectLst>
            <a:outerShdw dist="63500" dir="2212194" algn="ctr" rotWithShape="0">
              <a:srgbClr val="808080"/>
            </a:outerShdw>
          </a:effectLst>
        </p:spPr>
        <p:txBody>
          <a:bodyPr/>
          <a:lstStyle/>
          <a:p>
            <a:pPr>
              <a:defRPr/>
            </a:pPr>
            <a:endParaRPr lang="zh-CN" altLang="en-US">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1"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lide(fromTop)">
                                      <p:cBhvr>
                                        <p:cTn id="12" dur="1000"/>
                                        <p:tgtEl>
                                          <p:spTgt spid="5"/>
                                        </p:tgtEl>
                                      </p:cBhvr>
                                    </p:animEffect>
                                  </p:childTnLst>
                                </p:cTn>
                              </p:par>
                            </p:childTnLst>
                          </p:cTn>
                        </p:par>
                        <p:par>
                          <p:cTn id="13" fill="hold">
                            <p:stCondLst>
                              <p:cond delay="1500"/>
                            </p:stCondLst>
                            <p:childTnLst>
                              <p:par>
                                <p:cTn id="14" presetID="12" presetClass="entr" presetSubtype="1" fill="hold" nodeType="afterEffect">
                                  <p:stCondLst>
                                    <p:cond delay="1000"/>
                                  </p:stCondLst>
                                  <p:childTnLst>
                                    <p:set>
                                      <p:cBhvr>
                                        <p:cTn id="15" dur="1" fill="hold">
                                          <p:stCondLst>
                                            <p:cond delay="0"/>
                                          </p:stCondLst>
                                        </p:cTn>
                                        <p:tgtEl>
                                          <p:spTgt spid="13"/>
                                        </p:tgtEl>
                                        <p:attrNameLst>
                                          <p:attrName>style.visibility</p:attrName>
                                        </p:attrNameLst>
                                      </p:cBhvr>
                                      <p:to>
                                        <p:strVal val="visible"/>
                                      </p:to>
                                    </p:set>
                                    <p:animEffect transition="in" filter="slide(fromTop)">
                                      <p:cBhvr>
                                        <p:cTn id="16" dur="1000"/>
                                        <p:tgtEl>
                                          <p:spTgt spid="13"/>
                                        </p:tgtEl>
                                      </p:cBhvr>
                                    </p:animEffect>
                                  </p:childTnLst>
                                </p:cTn>
                              </p:par>
                            </p:childTnLst>
                          </p:cTn>
                        </p:par>
                        <p:par>
                          <p:cTn id="17" fill="hold">
                            <p:stCondLst>
                              <p:cond delay="3500"/>
                            </p:stCondLst>
                            <p:childTnLst>
                              <p:par>
                                <p:cTn id="18" presetID="2" presetClass="entr" presetSubtype="8"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0-#ppt_w/2"/>
                                          </p:val>
                                        </p:tav>
                                        <p:tav tm="100000">
                                          <p:val>
                                            <p:strVal val="#ppt_x"/>
                                          </p:val>
                                        </p:tav>
                                      </p:tavLst>
                                    </p:anim>
                                    <p:anim calcmode="lin" valueType="num">
                                      <p:cBhvr additive="base">
                                        <p:cTn id="21" dur="500" fill="hold"/>
                                        <p:tgtEl>
                                          <p:spTgt spid="14"/>
                                        </p:tgtEl>
                                        <p:attrNameLst>
                                          <p:attrName>ppt_y</p:attrName>
                                        </p:attrNameLst>
                                      </p:cBhvr>
                                      <p:tavLst>
                                        <p:tav tm="0">
                                          <p:val>
                                            <p:strVal val="#ppt_y"/>
                                          </p:val>
                                        </p:tav>
                                        <p:tav tm="100000">
                                          <p:val>
                                            <p:strVal val="#ppt_y"/>
                                          </p:val>
                                        </p:tav>
                                      </p:tavLst>
                                    </p:anim>
                                  </p:childTnLst>
                                </p:cTn>
                              </p:par>
                            </p:childTnLst>
                          </p:cTn>
                        </p:par>
                        <p:par>
                          <p:cTn id="22" fill="hold">
                            <p:stCondLst>
                              <p:cond delay="4000"/>
                            </p:stCondLst>
                            <p:childTnLst>
                              <p:par>
                                <p:cTn id="23" presetID="9" presetClass="entr" presetSubtype="0"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dissolve">
                                      <p:cBhvr>
                                        <p:cTn id="25" dur="500"/>
                                        <p:tgtEl>
                                          <p:spTgt spid="7"/>
                                        </p:tgtEl>
                                      </p:cBhvr>
                                    </p:animEffect>
                                  </p:childTnLst>
                                </p:cTn>
                              </p:par>
                            </p:childTnLst>
                          </p:cTn>
                        </p:par>
                        <p:par>
                          <p:cTn id="26" fill="hold">
                            <p:stCondLst>
                              <p:cond delay="4500"/>
                            </p:stCondLst>
                            <p:childTnLst>
                              <p:par>
                                <p:cTn id="27" presetID="2" presetClass="entr" presetSubtype="8"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0-#ppt_w/2"/>
                                          </p:val>
                                        </p:tav>
                                        <p:tav tm="100000">
                                          <p:val>
                                            <p:strVal val="#ppt_x"/>
                                          </p:val>
                                        </p:tav>
                                      </p:tavLst>
                                    </p:anim>
                                    <p:anim calcmode="lin" valueType="num">
                                      <p:cBhvr additive="base">
                                        <p:cTn id="30" dur="500" fill="hold"/>
                                        <p:tgtEl>
                                          <p:spTgt spid="15"/>
                                        </p:tgtEl>
                                        <p:attrNameLst>
                                          <p:attrName>ppt_y</p:attrName>
                                        </p:attrNameLst>
                                      </p:cBhvr>
                                      <p:tavLst>
                                        <p:tav tm="0">
                                          <p:val>
                                            <p:strVal val="#ppt_y"/>
                                          </p:val>
                                        </p:tav>
                                        <p:tav tm="100000">
                                          <p:val>
                                            <p:strVal val="#ppt_y"/>
                                          </p:val>
                                        </p:tav>
                                      </p:tavLst>
                                    </p:anim>
                                  </p:childTnLst>
                                </p:cTn>
                              </p:par>
                            </p:childTnLst>
                          </p:cTn>
                        </p:par>
                        <p:par>
                          <p:cTn id="31" fill="hold">
                            <p:stCondLst>
                              <p:cond delay="5000"/>
                            </p:stCondLst>
                            <p:childTnLst>
                              <p:par>
                                <p:cTn id="32" presetID="12" presetClass="entr" presetSubtype="1"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slide(fromTop)">
                                      <p:cBhvr>
                                        <p:cTn id="34"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animBg="1"/>
      <p:bldP spid="15"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内容占位符 2"/>
          <p:cNvSpPr>
            <a:spLocks noGrp="1"/>
          </p:cNvSpPr>
          <p:nvPr>
            <p:ph idx="1"/>
          </p:nvPr>
        </p:nvSpPr>
        <p:spPr>
          <a:xfrm>
            <a:off x="298450" y="606425"/>
            <a:ext cx="8229600" cy="4525963"/>
          </a:xfrm>
        </p:spPr>
        <p:txBody>
          <a:bodyPr/>
          <a:lstStyle/>
          <a:p>
            <a:pPr eaLnBrk="1" hangingPunct="1"/>
            <a:r>
              <a:rPr lang="zh-CN" altLang="en-US" sz="2400" smtClean="0"/>
              <a:t>例：创建一个触发器，当插入或更新成绩列时，该触发器检查插入的数据是否处于设定的范围内（</a:t>
            </a:r>
            <a:r>
              <a:rPr lang="en-US" altLang="zh-CN" sz="2400" smtClean="0"/>
              <a:t>0</a:t>
            </a:r>
            <a:r>
              <a:rPr lang="zh-CN" altLang="en-US" sz="2400" smtClean="0"/>
              <a:t>，</a:t>
            </a:r>
            <a:r>
              <a:rPr lang="en-US" altLang="zh-CN" sz="2400" smtClean="0"/>
              <a:t>100</a:t>
            </a:r>
            <a:r>
              <a:rPr lang="zh-CN" altLang="en-US" sz="2400" smtClean="0"/>
              <a:t>）。</a:t>
            </a:r>
          </a:p>
        </p:txBody>
      </p:sp>
      <p:sp>
        <p:nvSpPr>
          <p:cNvPr id="4" name="矩形 3"/>
          <p:cNvSpPr>
            <a:spLocks noChangeArrowheads="1"/>
          </p:cNvSpPr>
          <p:nvPr/>
        </p:nvSpPr>
        <p:spPr bwMode="auto">
          <a:xfrm>
            <a:off x="609600" y="1679575"/>
            <a:ext cx="8177213" cy="4802188"/>
          </a:xfrm>
          <a:prstGeom prst="rect">
            <a:avLst/>
          </a:prstGeom>
          <a:noFill/>
          <a:ln w="9525">
            <a:noFill/>
            <a:miter lim="800000"/>
            <a:headEnd/>
            <a:tailEnd/>
          </a:ln>
        </p:spPr>
        <p:txBody>
          <a:bodyPr>
            <a:spAutoFit/>
          </a:bodyPr>
          <a:lstStyle/>
          <a:p>
            <a:r>
              <a:rPr lang="en-US" altLang="zh-CN"/>
              <a:t>CREATE TRIGGER students.tr_sc_grade</a:t>
            </a:r>
          </a:p>
          <a:p>
            <a:r>
              <a:rPr lang="en-US" altLang="zh-CN"/>
              <a:t>   ON  students.sc </a:t>
            </a:r>
          </a:p>
          <a:p>
            <a:r>
              <a:rPr lang="en-US" altLang="zh-CN"/>
              <a:t>   AFTER INSERT,UPDATE</a:t>
            </a:r>
          </a:p>
          <a:p>
            <a:r>
              <a:rPr lang="en-US" altLang="zh-CN"/>
              <a:t>AS </a:t>
            </a:r>
          </a:p>
          <a:p>
            <a:r>
              <a:rPr lang="en-US" altLang="zh-CN"/>
              <a:t>BEGIN</a:t>
            </a:r>
          </a:p>
          <a:p>
            <a:r>
              <a:rPr lang="en-US" altLang="zh-CN"/>
              <a:t>	-- SET NOCOUNT ON added to prevent extra result sets from</a:t>
            </a:r>
          </a:p>
          <a:p>
            <a:r>
              <a:rPr lang="en-US" altLang="zh-CN"/>
              <a:t>	-- interfering with SELECT statements.</a:t>
            </a:r>
          </a:p>
          <a:p>
            <a:r>
              <a:rPr lang="en-US" altLang="zh-CN"/>
              <a:t>	SET NOCOUNT ON;</a:t>
            </a:r>
          </a:p>
          <a:p>
            <a:endParaRPr lang="en-US" altLang="zh-CN"/>
          </a:p>
          <a:p>
            <a:r>
              <a:rPr lang="en-US" altLang="zh-CN"/>
              <a:t>                DECLARE @score int;</a:t>
            </a:r>
          </a:p>
          <a:p>
            <a:r>
              <a:rPr lang="en-US" altLang="zh-CN"/>
              <a:t>	SELECT @score=inserted.grade from inserted</a:t>
            </a:r>
          </a:p>
          <a:p>
            <a:r>
              <a:rPr lang="en-US" altLang="zh-CN"/>
              <a:t>	IF (@score&lt;0 or @score &gt; 100) </a:t>
            </a:r>
          </a:p>
          <a:p>
            <a:r>
              <a:rPr lang="en-US" altLang="zh-CN"/>
              <a:t>	BEGIN</a:t>
            </a:r>
          </a:p>
          <a:p>
            <a:r>
              <a:rPr lang="en-US" altLang="zh-CN"/>
              <a:t>	   RAISERROR ('</a:t>
            </a:r>
            <a:r>
              <a:rPr lang="zh-CN" altLang="en-US"/>
              <a:t>成绩的取值必须在</a:t>
            </a:r>
            <a:r>
              <a:rPr lang="en-US" altLang="zh-CN"/>
              <a:t>0</a:t>
            </a:r>
            <a:r>
              <a:rPr lang="zh-CN" altLang="en-US"/>
              <a:t>到</a:t>
            </a:r>
            <a:r>
              <a:rPr lang="en-US" altLang="zh-CN"/>
              <a:t>100</a:t>
            </a:r>
            <a:r>
              <a:rPr lang="zh-CN" altLang="en-US"/>
              <a:t>之间</a:t>
            </a:r>
            <a:r>
              <a:rPr lang="en-US" altLang="zh-CN"/>
              <a:t>', 16, 1)</a:t>
            </a:r>
          </a:p>
          <a:p>
            <a:r>
              <a:rPr lang="en-US" altLang="zh-CN"/>
              <a:t>	   ROLLBACK TRANSACTION</a:t>
            </a:r>
          </a:p>
          <a:p>
            <a:r>
              <a:rPr lang="en-US" altLang="zh-CN"/>
              <a:t>	END </a:t>
            </a:r>
          </a:p>
          <a:p>
            <a:r>
              <a:rPr lang="en-US" altLang="zh-CN"/>
              <a:t>END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latin typeface="+mj-ea"/>
              </a:rPr>
              <a:t>使用</a:t>
            </a:r>
            <a:r>
              <a:rPr lang="en-US" altLang="zh-CN" dirty="0" smtClean="0">
                <a:latin typeface="+mj-ea"/>
              </a:rPr>
              <a:t>UPDATE</a:t>
            </a:r>
            <a:r>
              <a:rPr lang="zh-CN" altLang="en-US" dirty="0" smtClean="0">
                <a:latin typeface="+mj-ea"/>
              </a:rPr>
              <a:t>触发器</a:t>
            </a:r>
            <a:endParaRPr lang="zh-CN" altLang="en-US" dirty="0">
              <a:latin typeface="+mj-ea"/>
            </a:endParaRPr>
          </a:p>
        </p:txBody>
      </p:sp>
      <p:sp>
        <p:nvSpPr>
          <p:cNvPr id="94210" name="内容占位符 2"/>
          <p:cNvSpPr>
            <a:spLocks noGrp="1"/>
          </p:cNvSpPr>
          <p:nvPr>
            <p:ph idx="1"/>
          </p:nvPr>
        </p:nvSpPr>
        <p:spPr>
          <a:xfrm>
            <a:off x="457200" y="1600200"/>
            <a:ext cx="8421688" cy="4525963"/>
          </a:xfrm>
        </p:spPr>
        <p:txBody>
          <a:bodyPr/>
          <a:lstStyle/>
          <a:p>
            <a:pPr eaLnBrk="1" hangingPunct="1"/>
            <a:r>
              <a:rPr lang="zh-CN" altLang="en-US" sz="2400" smtClean="0"/>
              <a:t>当在一个有</a:t>
            </a:r>
            <a:r>
              <a:rPr lang="en-US" altLang="zh-CN" sz="2400" smtClean="0"/>
              <a:t>UPDATE</a:t>
            </a:r>
            <a:r>
              <a:rPr lang="zh-CN" altLang="en-US" sz="2400" smtClean="0"/>
              <a:t>触发器的表中修改记录时，表中原来的记录被移动到删除表中，修改过的记录插入到了插入表中，触发器可以参考删除表和插入表以及被修改的表，以确定如何完成数据库操作。</a:t>
            </a:r>
            <a:endParaRPr lang="en-US" altLang="zh-CN" sz="2400" smtClean="0"/>
          </a:p>
          <a:p>
            <a:pPr lvl="1" eaLnBrk="1" hangingPunct="1"/>
            <a:r>
              <a:rPr lang="zh-CN" altLang="en-US" sz="2000" smtClean="0">
                <a:ea typeface="宋体" charset="-122"/>
              </a:rPr>
              <a:t>创建一个修改触发器，该触发器防止用户修改表</a:t>
            </a:r>
            <a:r>
              <a:rPr lang="en-US" altLang="zh-CN" sz="2000" smtClean="0">
                <a:ea typeface="宋体" charset="-122"/>
              </a:rPr>
              <a:t>student</a:t>
            </a:r>
            <a:r>
              <a:rPr lang="zh-CN" altLang="en-US" sz="2000" smtClean="0">
                <a:ea typeface="宋体" charset="-122"/>
              </a:rPr>
              <a:t>的学号。</a:t>
            </a:r>
          </a:p>
          <a:p>
            <a:pPr eaLnBrk="1" hangingPunct="1"/>
            <a:endParaRPr lang="zh-CN" altLang="en-US" sz="2400" smtClean="0"/>
          </a:p>
        </p:txBody>
      </p:sp>
      <p:sp>
        <p:nvSpPr>
          <p:cNvPr id="94211" name="矩形 3"/>
          <p:cNvSpPr>
            <a:spLocks noChangeArrowheads="1"/>
          </p:cNvSpPr>
          <p:nvPr/>
        </p:nvSpPr>
        <p:spPr bwMode="auto">
          <a:xfrm>
            <a:off x="1808163" y="3533775"/>
            <a:ext cx="7004050" cy="3140075"/>
          </a:xfrm>
          <a:prstGeom prst="rect">
            <a:avLst/>
          </a:prstGeom>
          <a:noFill/>
          <a:ln w="9525">
            <a:noFill/>
            <a:miter lim="800000"/>
            <a:headEnd/>
            <a:tailEnd/>
          </a:ln>
        </p:spPr>
        <p:txBody>
          <a:bodyPr>
            <a:spAutoFit/>
          </a:bodyPr>
          <a:lstStyle/>
          <a:p>
            <a:r>
              <a:rPr lang="en-US" altLang="zh-CN"/>
              <a:t>CREATE TRIGGER students.tr_student_sno    ON  students.student </a:t>
            </a:r>
          </a:p>
          <a:p>
            <a:r>
              <a:rPr lang="en-US" altLang="zh-CN"/>
              <a:t>AFTER UPDATE</a:t>
            </a:r>
          </a:p>
          <a:p>
            <a:r>
              <a:rPr lang="en-US" altLang="zh-CN"/>
              <a:t>AS </a:t>
            </a:r>
          </a:p>
          <a:p>
            <a:r>
              <a:rPr lang="en-US" altLang="zh-CN"/>
              <a:t>BEGIN</a:t>
            </a:r>
          </a:p>
          <a:p>
            <a:r>
              <a:rPr lang="en-US" altLang="zh-CN"/>
              <a:t>    SET NOCOUNT ON;</a:t>
            </a:r>
          </a:p>
          <a:p>
            <a:r>
              <a:rPr lang="en-US" altLang="zh-CN"/>
              <a:t>    if update(sno)</a:t>
            </a:r>
          </a:p>
          <a:p>
            <a:r>
              <a:rPr lang="en-US" altLang="zh-CN"/>
              <a:t>    begin</a:t>
            </a:r>
          </a:p>
          <a:p>
            <a:r>
              <a:rPr lang="en-US" altLang="zh-CN"/>
              <a:t>	 raiserror('</a:t>
            </a:r>
            <a:r>
              <a:rPr lang="zh-CN" altLang="en-US"/>
              <a:t>不能修改学号</a:t>
            </a:r>
            <a:r>
              <a:rPr lang="en-US" altLang="zh-CN"/>
              <a:t>',16,10)</a:t>
            </a:r>
          </a:p>
          <a:p>
            <a:r>
              <a:rPr lang="en-US" altLang="zh-CN"/>
              <a:t>	 rollback transaction</a:t>
            </a:r>
          </a:p>
          <a:p>
            <a:r>
              <a:rPr lang="en-US" altLang="zh-CN"/>
              <a:t>    end </a:t>
            </a:r>
          </a:p>
          <a:p>
            <a:r>
              <a:rPr lang="en-US" altLang="zh-CN"/>
              <a:t>END</a:t>
            </a:r>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latin typeface="+mj-ea"/>
              </a:rPr>
              <a:t>表达式</a:t>
            </a:r>
            <a:endParaRPr lang="en-US" altLang="zh-CN" dirty="0" smtClean="0">
              <a:latin typeface="+mj-ea"/>
            </a:endParaRPr>
          </a:p>
        </p:txBody>
      </p:sp>
      <p:sp>
        <p:nvSpPr>
          <p:cNvPr id="28674" name="内容占位符 2"/>
          <p:cNvSpPr>
            <a:spLocks noGrp="1"/>
          </p:cNvSpPr>
          <p:nvPr>
            <p:ph idx="1"/>
          </p:nvPr>
        </p:nvSpPr>
        <p:spPr>
          <a:xfrm>
            <a:off x="495300" y="1352550"/>
            <a:ext cx="8229600" cy="4525963"/>
          </a:xfrm>
        </p:spPr>
        <p:txBody>
          <a:bodyPr/>
          <a:lstStyle/>
          <a:p>
            <a:pPr eaLnBrk="1" hangingPunct="1">
              <a:lnSpc>
                <a:spcPct val="90000"/>
              </a:lnSpc>
            </a:pPr>
            <a:r>
              <a:rPr lang="zh-CN" altLang="en-US" sz="2800" dirty="0" smtClean="0"/>
              <a:t>变量</a:t>
            </a:r>
            <a:endParaRPr lang="en-US" altLang="zh-CN" sz="2800" dirty="0" smtClean="0"/>
          </a:p>
          <a:p>
            <a:pPr lvl="1" eaLnBrk="1" hangingPunct="1">
              <a:lnSpc>
                <a:spcPct val="90000"/>
              </a:lnSpc>
              <a:buFont typeface="Wingdings" pitchFamily="2" charset="2"/>
              <a:buNone/>
            </a:pPr>
            <a:r>
              <a:rPr lang="en-US" altLang="zh-CN" sz="2400" dirty="0" smtClean="0">
                <a:ea typeface="宋体" charset="-122"/>
              </a:rPr>
              <a:t>    (3)</a:t>
            </a:r>
            <a:r>
              <a:rPr lang="zh-CN" altLang="en-US" sz="2400" dirty="0" smtClean="0">
                <a:ea typeface="宋体" charset="-122"/>
              </a:rPr>
              <a:t>局部变量的输出  </a:t>
            </a:r>
            <a:endParaRPr lang="en-US" altLang="zh-CN" sz="2400" dirty="0" smtClean="0">
              <a:ea typeface="宋体" charset="-122"/>
            </a:endParaRPr>
          </a:p>
          <a:p>
            <a:pPr marL="0" indent="533400" algn="just">
              <a:buNone/>
            </a:pPr>
            <a:r>
              <a:rPr lang="zh-CN" altLang="zh-CN" sz="2800" b="1" dirty="0">
                <a:latin typeface="宋体" pitchFamily="2" charset="-122"/>
              </a:rPr>
              <a:t>使用</a:t>
            </a:r>
            <a:r>
              <a:rPr lang="zh-CN" altLang="zh-CN" sz="2800" b="1" dirty="0">
                <a:solidFill>
                  <a:srgbClr val="FF0000"/>
                </a:solidFill>
                <a:latin typeface="宋体" pitchFamily="2" charset="-122"/>
              </a:rPr>
              <a:t>PRINT、SELECT</a:t>
            </a:r>
            <a:r>
              <a:rPr lang="zh-CN" altLang="zh-CN" sz="2800" b="1" dirty="0">
                <a:solidFill>
                  <a:srgbClr val="2103FD"/>
                </a:solidFill>
                <a:latin typeface="宋体" pitchFamily="2" charset="-122"/>
              </a:rPr>
              <a:t>输出（查看）</a:t>
            </a:r>
            <a:r>
              <a:rPr lang="zh-CN" altLang="zh-CN" sz="2800" b="1" dirty="0">
                <a:latin typeface="宋体" pitchFamily="2" charset="-122"/>
              </a:rPr>
              <a:t>局部变量的值，语法格式是：</a:t>
            </a:r>
          </a:p>
          <a:p>
            <a:pPr marL="0" indent="533400" algn="just">
              <a:buNone/>
            </a:pPr>
            <a:r>
              <a:rPr lang="zh-CN" altLang="zh-CN" sz="2800" b="1" dirty="0">
                <a:solidFill>
                  <a:srgbClr val="2103FD"/>
                </a:solidFill>
                <a:latin typeface="宋体" pitchFamily="2" charset="-122"/>
              </a:rPr>
              <a:t>PRINT   </a:t>
            </a:r>
            <a:r>
              <a:rPr lang="zh-CN" altLang="zh-CN" sz="2800" b="1" dirty="0" smtClean="0">
                <a:solidFill>
                  <a:srgbClr val="2103FD"/>
                </a:solidFill>
                <a:latin typeface="宋体" pitchFamily="2" charset="-122"/>
              </a:rPr>
              <a:t>表达式</a:t>
            </a:r>
            <a:endParaRPr lang="zh-CN" altLang="zh-CN" sz="2800" b="1" dirty="0">
              <a:solidFill>
                <a:srgbClr val="2103FD"/>
              </a:solidFill>
              <a:latin typeface="宋体" pitchFamily="2" charset="-122"/>
            </a:endParaRPr>
          </a:p>
          <a:p>
            <a:pPr marL="0" indent="533400" algn="just">
              <a:buNone/>
            </a:pPr>
            <a:r>
              <a:rPr lang="zh-CN" altLang="zh-CN" sz="2800" b="1" dirty="0">
                <a:solidFill>
                  <a:srgbClr val="2103FD"/>
                </a:solidFill>
                <a:latin typeface="宋体" pitchFamily="2" charset="-122"/>
              </a:rPr>
              <a:t>SELECT  表达式1,表达式2,</a:t>
            </a:r>
            <a:r>
              <a:rPr lang="zh-CN" altLang="zh-CN" sz="2800" b="1" dirty="0" smtClean="0">
                <a:solidFill>
                  <a:srgbClr val="2103FD"/>
                </a:solidFill>
                <a:latin typeface="Arial"/>
              </a:rPr>
              <a:t>…</a:t>
            </a:r>
            <a:endParaRPr lang="zh-CN" altLang="zh-CN" sz="2800" b="1" dirty="0">
              <a:latin typeface="宋体" pitchFamily="2" charset="-122"/>
            </a:endParaRPr>
          </a:p>
          <a:p>
            <a:pPr marL="0" indent="533400">
              <a:buNone/>
            </a:pPr>
            <a:r>
              <a:rPr lang="zh-CN" altLang="zh-CN" sz="2400" b="1" dirty="0">
                <a:solidFill>
                  <a:srgbClr val="FF0000"/>
                </a:solidFill>
                <a:latin typeface="宋体" pitchFamily="2" charset="-122"/>
              </a:rPr>
              <a:t> </a:t>
            </a:r>
            <a:r>
              <a:rPr lang="zh-CN" altLang="zh-CN" sz="2400" dirty="0">
                <a:solidFill>
                  <a:srgbClr val="FF0000"/>
                </a:solidFill>
                <a:latin typeface="楷体" pitchFamily="49" charset="-122"/>
                <a:ea typeface="楷体" pitchFamily="49" charset="-122"/>
              </a:rPr>
              <a:t>其中，使用PRINT只能有一个表达式，其值在查询后的“消息”窗口中显示；使用SELECT相当于进行无数据源检索，可以有多个表达式，其结果在查询后的“网格”子窗口中显示；在一个脚本中，最好不要混合使用两种输出方式，因为这样的话需要切换两个窗口来查看输出结果。</a:t>
            </a:r>
            <a:r>
              <a:rPr lang="zh-CN" altLang="zh-CN" sz="2400" b="1" dirty="0">
                <a:solidFill>
                  <a:srgbClr val="FF0000"/>
                </a:solidFill>
                <a:latin typeface="宋体" pitchFamily="2" charset="-122"/>
              </a:rPr>
              <a:t>  </a:t>
            </a:r>
          </a:p>
          <a:p>
            <a:pPr lvl="1" eaLnBrk="1" hangingPunct="1">
              <a:lnSpc>
                <a:spcPct val="90000"/>
              </a:lnSpc>
              <a:buFont typeface="Wingdings" pitchFamily="2" charset="2"/>
              <a:buNone/>
            </a:pPr>
            <a:r>
              <a:rPr lang="zh-CN" altLang="en-US" sz="2000" dirty="0" smtClean="0">
                <a:ea typeface="宋体" charset="-122"/>
              </a:rPr>
              <a:t>      </a:t>
            </a:r>
            <a:endParaRPr lang="en-US" altLang="zh-CN" sz="2000" dirty="0" smtClean="0">
              <a:ea typeface="宋体" charset="-122"/>
            </a:endParaRPr>
          </a:p>
        </p:txBody>
      </p:sp>
    </p:spTree>
    <p:extLst>
      <p:ext uri="{BB962C8B-B14F-4D97-AF65-F5344CB8AC3E}">
        <p14:creationId xmlns:p14="http://schemas.microsoft.com/office/powerpoint/2010/main" val="246149072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12"/>
          <p:cNvGrpSpPr>
            <a:grpSpLocks/>
          </p:cNvGrpSpPr>
          <p:nvPr/>
        </p:nvGrpSpPr>
        <p:grpSpPr bwMode="auto">
          <a:xfrm>
            <a:off x="4633913" y="3873500"/>
            <a:ext cx="4216400" cy="1060450"/>
            <a:chOff x="1056" y="3120"/>
            <a:chExt cx="2595" cy="672"/>
          </a:xfrm>
        </p:grpSpPr>
        <p:sp>
          <p:nvSpPr>
            <p:cNvPr id="33" name="Rectangle 13"/>
            <p:cNvSpPr>
              <a:spLocks noChangeArrowheads="1"/>
            </p:cNvSpPr>
            <p:nvPr/>
          </p:nvSpPr>
          <p:spPr bwMode="auto">
            <a:xfrm>
              <a:off x="1056" y="3120"/>
              <a:ext cx="2592" cy="192"/>
            </a:xfrm>
            <a:prstGeom prst="rect">
              <a:avLst/>
            </a:prstGeom>
            <a:gradFill rotWithShape="1">
              <a:gsLst>
                <a:gs pos="0">
                  <a:schemeClr val="accent2"/>
                </a:gs>
                <a:gs pos="100000">
                  <a:srgbClr val="6666FF"/>
                </a:gs>
              </a:gsLst>
              <a:lin ang="5400000" scaled="1"/>
            </a:gradFill>
            <a:ln w="9525">
              <a:solidFill>
                <a:schemeClr val="bg2"/>
              </a:solidFill>
              <a:miter lim="800000"/>
              <a:headEnd/>
              <a:tailEnd/>
            </a:ln>
            <a:effectLst>
              <a:outerShdw dist="89803" dir="2700000" algn="ctr" rotWithShape="0">
                <a:schemeClr val="accent1"/>
              </a:outerShdw>
            </a:effectLst>
          </p:spPr>
          <p:txBody>
            <a:bodyPr wrap="none" anchor="ctr"/>
            <a:lstStyle/>
            <a:p>
              <a:pPr eaLnBrk="0" hangingPunct="0">
                <a:defRPr/>
              </a:pPr>
              <a:r>
                <a:rPr lang="en-US" altLang="zh-CN" dirty="0"/>
                <a:t>inserted</a:t>
              </a:r>
            </a:p>
          </p:txBody>
        </p:sp>
        <p:sp>
          <p:nvSpPr>
            <p:cNvPr id="34" name="Rectangle 14"/>
            <p:cNvSpPr>
              <a:spLocks noChangeArrowheads="1"/>
            </p:cNvSpPr>
            <p:nvPr/>
          </p:nvSpPr>
          <p:spPr bwMode="auto">
            <a:xfrm>
              <a:off x="1056" y="3312"/>
              <a:ext cx="1104" cy="238"/>
            </a:xfrm>
            <a:prstGeom prst="rect">
              <a:avLst/>
            </a:prstGeom>
            <a:solidFill>
              <a:srgbClr val="CCFFFF"/>
            </a:solidFill>
            <a:ln w="9525" algn="ctr">
              <a:solidFill>
                <a:schemeClr val="bg2"/>
              </a:solidFill>
              <a:miter lim="800000"/>
              <a:headEnd/>
              <a:tailEnd/>
            </a:ln>
            <a:effectLst>
              <a:outerShdw dist="89803" dir="2700000" algn="ctr" rotWithShape="0">
                <a:schemeClr val="accent1"/>
              </a:outerShdw>
            </a:effectLst>
          </p:spPr>
          <p:txBody>
            <a:bodyPr wrap="none"/>
            <a:lstStyle/>
            <a:p>
              <a:pPr algn="ctr" eaLnBrk="0" hangingPunct="0">
                <a:defRPr/>
              </a:pPr>
              <a:r>
                <a:rPr lang="en-US" altLang="zh-CN" sz="1600" dirty="0" err="1">
                  <a:ea typeface="宋体" pitchFamily="2" charset="-122"/>
                </a:rPr>
                <a:t>Sno</a:t>
              </a:r>
              <a:endParaRPr lang="en-US" altLang="zh-CN" sz="1600" dirty="0">
                <a:ea typeface="宋体" pitchFamily="2" charset="-122"/>
              </a:endParaRPr>
            </a:p>
          </p:txBody>
        </p:sp>
        <p:sp>
          <p:nvSpPr>
            <p:cNvPr id="35" name="Rectangle 15"/>
            <p:cNvSpPr>
              <a:spLocks noChangeArrowheads="1"/>
            </p:cNvSpPr>
            <p:nvPr/>
          </p:nvSpPr>
          <p:spPr bwMode="auto">
            <a:xfrm>
              <a:off x="2067" y="3312"/>
              <a:ext cx="1584" cy="238"/>
            </a:xfrm>
            <a:prstGeom prst="rect">
              <a:avLst/>
            </a:prstGeom>
            <a:solidFill>
              <a:srgbClr val="CCFFFF"/>
            </a:solidFill>
            <a:ln w="9525">
              <a:solidFill>
                <a:schemeClr val="bg2"/>
              </a:solidFill>
              <a:miter lim="800000"/>
              <a:headEnd/>
              <a:tailEnd/>
            </a:ln>
            <a:effectLst>
              <a:outerShdw dist="89803" dir="2700000" algn="ctr" rotWithShape="0">
                <a:schemeClr val="accent1"/>
              </a:outerShdw>
            </a:effectLst>
          </p:spPr>
          <p:txBody>
            <a:bodyPr wrap="none"/>
            <a:lstStyle/>
            <a:p>
              <a:pPr eaLnBrk="0" hangingPunct="0">
                <a:defRPr/>
              </a:pPr>
              <a:r>
                <a:rPr lang="en-US" altLang="zh-CN" sz="1600"/>
                <a:t>Sname      Ssex   sage   sdept</a:t>
              </a:r>
            </a:p>
            <a:p>
              <a:pPr eaLnBrk="0" hangingPunct="0">
                <a:defRPr/>
              </a:pPr>
              <a:endParaRPr lang="en-US" altLang="zh-CN" sz="1600">
                <a:effectLst>
                  <a:outerShdw blurRad="38100" dist="38100" dir="2700000" algn="tl">
                    <a:srgbClr val="FFFFFF"/>
                  </a:outerShdw>
                </a:effectLst>
              </a:endParaRPr>
            </a:p>
          </p:txBody>
        </p:sp>
        <p:sp>
          <p:nvSpPr>
            <p:cNvPr id="36" name="Rectangle 16"/>
            <p:cNvSpPr>
              <a:spLocks noChangeArrowheads="1"/>
            </p:cNvSpPr>
            <p:nvPr/>
          </p:nvSpPr>
          <p:spPr bwMode="auto">
            <a:xfrm>
              <a:off x="1056" y="3552"/>
              <a:ext cx="1104" cy="240"/>
            </a:xfrm>
            <a:prstGeom prst="rect">
              <a:avLst/>
            </a:prstGeom>
            <a:solidFill>
              <a:schemeClr val="bg1"/>
            </a:solidFill>
            <a:ln w="9525">
              <a:solidFill>
                <a:schemeClr val="tx1"/>
              </a:solidFill>
              <a:miter lim="800000"/>
              <a:headEnd/>
              <a:tailEnd/>
            </a:ln>
            <a:effectLst>
              <a:outerShdw dist="89803" dir="2700000" algn="ctr" rotWithShape="0">
                <a:schemeClr val="accent1"/>
              </a:outerShdw>
            </a:effectLst>
          </p:spPr>
          <p:txBody>
            <a:bodyPr wrap="none"/>
            <a:lstStyle/>
            <a:p>
              <a:pPr algn="ctr" eaLnBrk="0" hangingPunct="0">
                <a:lnSpc>
                  <a:spcPct val="110000"/>
                </a:lnSpc>
              </a:pPr>
              <a:r>
                <a:rPr lang="en-US" altLang="zh-CN" sz="1400"/>
                <a:t>200215135</a:t>
              </a:r>
            </a:p>
          </p:txBody>
        </p:sp>
        <p:sp>
          <p:nvSpPr>
            <p:cNvPr id="37" name="Rectangle 17"/>
            <p:cNvSpPr>
              <a:spLocks noChangeArrowheads="1"/>
            </p:cNvSpPr>
            <p:nvPr/>
          </p:nvSpPr>
          <p:spPr bwMode="auto">
            <a:xfrm>
              <a:off x="2048" y="3552"/>
              <a:ext cx="1600" cy="240"/>
            </a:xfrm>
            <a:prstGeom prst="rect">
              <a:avLst/>
            </a:prstGeom>
            <a:solidFill>
              <a:schemeClr val="bg1"/>
            </a:solidFill>
            <a:ln w="9525" algn="ctr">
              <a:solidFill>
                <a:schemeClr val="tx1"/>
              </a:solidFill>
              <a:miter lim="800000"/>
              <a:headEnd/>
              <a:tailEnd/>
            </a:ln>
            <a:effectLst>
              <a:outerShdw dist="89803" dir="2700000" algn="ctr" rotWithShape="0">
                <a:schemeClr val="accent1"/>
              </a:outerShdw>
            </a:effectLst>
          </p:spPr>
          <p:txBody>
            <a:bodyPr wrap="none"/>
            <a:lstStyle/>
            <a:p>
              <a:pPr eaLnBrk="0" hangingPunct="0"/>
              <a:r>
                <a:rPr lang="en-US" altLang="zh-CN">
                  <a:effectLst>
                    <a:outerShdw blurRad="38100" dist="38100" dir="2700000" algn="tl">
                      <a:srgbClr val="C0C0C0"/>
                    </a:outerShdw>
                  </a:effectLst>
                  <a:latin typeface="黑体" pitchFamily="2" charset="-122"/>
                </a:rPr>
                <a:t>  </a:t>
              </a:r>
              <a:r>
                <a:rPr lang="zh-CN" altLang="en-US" sz="1400">
                  <a:effectLst>
                    <a:outerShdw blurRad="38100" dist="38100" dir="2700000" algn="tl">
                      <a:srgbClr val="C0C0C0"/>
                    </a:outerShdw>
                  </a:effectLst>
                  <a:latin typeface="黑体" pitchFamily="2" charset="-122"/>
                </a:rPr>
                <a:t>赵凯</a:t>
              </a:r>
              <a:r>
                <a:rPr lang="zh-CN" altLang="en-US" sz="1400"/>
                <a:t>         </a:t>
              </a:r>
              <a:r>
                <a:rPr lang="en-US" altLang="zh-CN" sz="1400"/>
                <a:t>NULL    20   NULL</a:t>
              </a:r>
            </a:p>
          </p:txBody>
        </p:sp>
      </p:grpSp>
      <p:pic>
        <p:nvPicPr>
          <p:cNvPr id="95234" name="Picture 2" descr="C:\Documents and Settings\Administrator\桌面\未命名.bmp"/>
          <p:cNvPicPr>
            <a:picLocks noChangeAspect="1" noChangeArrowheads="1"/>
          </p:cNvPicPr>
          <p:nvPr/>
        </p:nvPicPr>
        <p:blipFill>
          <a:blip r:embed="rId2"/>
          <a:srcRect/>
          <a:stretch>
            <a:fillRect/>
          </a:stretch>
        </p:blipFill>
        <p:spPr bwMode="auto">
          <a:xfrm>
            <a:off x="2881313" y="1379538"/>
            <a:ext cx="2886075" cy="1628775"/>
          </a:xfrm>
          <a:prstGeom prst="rect">
            <a:avLst/>
          </a:prstGeom>
          <a:noFill/>
          <a:ln w="9525">
            <a:noFill/>
            <a:miter lim="800000"/>
            <a:headEnd/>
            <a:tailEnd/>
          </a:ln>
        </p:spPr>
      </p:pic>
      <p:sp>
        <p:nvSpPr>
          <p:cNvPr id="9" name="Freeform 11"/>
          <p:cNvSpPr>
            <a:spLocks/>
          </p:cNvSpPr>
          <p:nvPr/>
        </p:nvSpPr>
        <p:spPr bwMode="auto">
          <a:xfrm>
            <a:off x="974725" y="1676400"/>
            <a:ext cx="1727200" cy="846138"/>
          </a:xfrm>
          <a:custGeom>
            <a:avLst/>
            <a:gdLst/>
            <a:ahLst/>
            <a:cxnLst>
              <a:cxn ang="0">
                <a:pos x="729" y="277"/>
              </a:cxn>
              <a:cxn ang="0">
                <a:pos x="453" y="456"/>
              </a:cxn>
              <a:cxn ang="0">
                <a:pos x="454" y="370"/>
              </a:cxn>
              <a:cxn ang="0">
                <a:pos x="443" y="370"/>
              </a:cxn>
              <a:cxn ang="0">
                <a:pos x="431" y="370"/>
              </a:cxn>
              <a:cxn ang="0">
                <a:pos x="420" y="370"/>
              </a:cxn>
              <a:cxn ang="0">
                <a:pos x="408" y="370"/>
              </a:cxn>
              <a:cxn ang="0">
                <a:pos x="395" y="370"/>
              </a:cxn>
              <a:cxn ang="0">
                <a:pos x="384" y="370"/>
              </a:cxn>
              <a:cxn ang="0">
                <a:pos x="370" y="370"/>
              </a:cxn>
              <a:cxn ang="0">
                <a:pos x="358" y="370"/>
              </a:cxn>
              <a:cxn ang="0">
                <a:pos x="345" y="370"/>
              </a:cxn>
              <a:cxn ang="0">
                <a:pos x="333" y="370"/>
              </a:cxn>
              <a:cxn ang="0">
                <a:pos x="320" y="370"/>
              </a:cxn>
              <a:cxn ang="0">
                <a:pos x="308" y="370"/>
              </a:cxn>
              <a:cxn ang="0">
                <a:pos x="295" y="369"/>
              </a:cxn>
              <a:cxn ang="0">
                <a:pos x="283" y="369"/>
              </a:cxn>
              <a:cxn ang="0">
                <a:pos x="259" y="366"/>
              </a:cxn>
              <a:cxn ang="0">
                <a:pos x="218" y="360"/>
              </a:cxn>
              <a:cxn ang="0">
                <a:pos x="180" y="350"/>
              </a:cxn>
              <a:cxn ang="0">
                <a:pos x="145" y="336"/>
              </a:cxn>
              <a:cxn ang="0">
                <a:pos x="114" y="319"/>
              </a:cxn>
              <a:cxn ang="0">
                <a:pos x="86" y="299"/>
              </a:cxn>
              <a:cxn ang="0">
                <a:pos x="61" y="277"/>
              </a:cxn>
              <a:cxn ang="0">
                <a:pos x="41" y="252"/>
              </a:cxn>
              <a:cxn ang="0">
                <a:pos x="24" y="227"/>
              </a:cxn>
              <a:cxn ang="0">
                <a:pos x="11" y="200"/>
              </a:cxn>
              <a:cxn ang="0">
                <a:pos x="4" y="171"/>
              </a:cxn>
              <a:cxn ang="0">
                <a:pos x="0" y="142"/>
              </a:cxn>
              <a:cxn ang="0">
                <a:pos x="1" y="114"/>
              </a:cxn>
              <a:cxn ang="0">
                <a:pos x="8" y="84"/>
              </a:cxn>
              <a:cxn ang="0">
                <a:pos x="19" y="55"/>
              </a:cxn>
              <a:cxn ang="0">
                <a:pos x="56" y="0"/>
              </a:cxn>
              <a:cxn ang="0">
                <a:pos x="45" y="12"/>
              </a:cxn>
              <a:cxn ang="0">
                <a:pos x="30" y="36"/>
              </a:cxn>
              <a:cxn ang="0">
                <a:pos x="23" y="60"/>
              </a:cxn>
              <a:cxn ang="0">
                <a:pos x="25" y="81"/>
              </a:cxn>
              <a:cxn ang="0">
                <a:pos x="30" y="91"/>
              </a:cxn>
              <a:cxn ang="0">
                <a:pos x="43" y="110"/>
              </a:cxn>
              <a:cxn ang="0">
                <a:pos x="63" y="127"/>
              </a:cxn>
              <a:cxn ang="0">
                <a:pos x="88" y="144"/>
              </a:cxn>
              <a:cxn ang="0">
                <a:pos x="119" y="156"/>
              </a:cxn>
              <a:cxn ang="0">
                <a:pos x="136" y="162"/>
              </a:cxn>
              <a:cxn ang="0">
                <a:pos x="174" y="174"/>
              </a:cxn>
              <a:cxn ang="0">
                <a:pos x="213" y="181"/>
              </a:cxn>
              <a:cxn ang="0">
                <a:pos x="255" y="187"/>
              </a:cxn>
              <a:cxn ang="0">
                <a:pos x="278" y="190"/>
              </a:cxn>
              <a:cxn ang="0">
                <a:pos x="323" y="192"/>
              </a:cxn>
              <a:cxn ang="0">
                <a:pos x="366" y="192"/>
              </a:cxn>
              <a:cxn ang="0">
                <a:pos x="410" y="190"/>
              </a:cxn>
              <a:cxn ang="0">
                <a:pos x="454" y="184"/>
              </a:cxn>
              <a:cxn ang="0">
                <a:pos x="453" y="95"/>
              </a:cxn>
              <a:cxn ang="0">
                <a:pos x="729" y="277"/>
              </a:cxn>
            </a:cxnLst>
            <a:rect l="0" t="0" r="r" b="b"/>
            <a:pathLst>
              <a:path w="730" h="457">
                <a:moveTo>
                  <a:pt x="729" y="277"/>
                </a:moveTo>
                <a:lnTo>
                  <a:pt x="453" y="456"/>
                </a:lnTo>
                <a:lnTo>
                  <a:pt x="454" y="370"/>
                </a:lnTo>
                <a:lnTo>
                  <a:pt x="443" y="370"/>
                </a:lnTo>
                <a:lnTo>
                  <a:pt x="431" y="370"/>
                </a:lnTo>
                <a:lnTo>
                  <a:pt x="420" y="370"/>
                </a:lnTo>
                <a:lnTo>
                  <a:pt x="408" y="370"/>
                </a:lnTo>
                <a:lnTo>
                  <a:pt x="395" y="370"/>
                </a:lnTo>
                <a:lnTo>
                  <a:pt x="384" y="370"/>
                </a:lnTo>
                <a:lnTo>
                  <a:pt x="370" y="370"/>
                </a:lnTo>
                <a:lnTo>
                  <a:pt x="358" y="370"/>
                </a:lnTo>
                <a:lnTo>
                  <a:pt x="345" y="370"/>
                </a:lnTo>
                <a:lnTo>
                  <a:pt x="333" y="370"/>
                </a:lnTo>
                <a:lnTo>
                  <a:pt x="320" y="370"/>
                </a:lnTo>
                <a:lnTo>
                  <a:pt x="308" y="370"/>
                </a:lnTo>
                <a:lnTo>
                  <a:pt x="295" y="369"/>
                </a:lnTo>
                <a:lnTo>
                  <a:pt x="283" y="369"/>
                </a:lnTo>
                <a:lnTo>
                  <a:pt x="259" y="366"/>
                </a:lnTo>
                <a:lnTo>
                  <a:pt x="218" y="360"/>
                </a:lnTo>
                <a:lnTo>
                  <a:pt x="180" y="350"/>
                </a:lnTo>
                <a:lnTo>
                  <a:pt x="145" y="336"/>
                </a:lnTo>
                <a:lnTo>
                  <a:pt x="114" y="319"/>
                </a:lnTo>
                <a:lnTo>
                  <a:pt x="86" y="299"/>
                </a:lnTo>
                <a:lnTo>
                  <a:pt x="61" y="277"/>
                </a:lnTo>
                <a:lnTo>
                  <a:pt x="41" y="252"/>
                </a:lnTo>
                <a:lnTo>
                  <a:pt x="24" y="227"/>
                </a:lnTo>
                <a:lnTo>
                  <a:pt x="11" y="200"/>
                </a:lnTo>
                <a:lnTo>
                  <a:pt x="4" y="171"/>
                </a:lnTo>
                <a:lnTo>
                  <a:pt x="0" y="142"/>
                </a:lnTo>
                <a:lnTo>
                  <a:pt x="1" y="114"/>
                </a:lnTo>
                <a:lnTo>
                  <a:pt x="8" y="84"/>
                </a:lnTo>
                <a:lnTo>
                  <a:pt x="19" y="55"/>
                </a:lnTo>
                <a:lnTo>
                  <a:pt x="56" y="0"/>
                </a:lnTo>
                <a:lnTo>
                  <a:pt x="45" y="12"/>
                </a:lnTo>
                <a:lnTo>
                  <a:pt x="30" y="36"/>
                </a:lnTo>
                <a:lnTo>
                  <a:pt x="23" y="60"/>
                </a:lnTo>
                <a:lnTo>
                  <a:pt x="25" y="81"/>
                </a:lnTo>
                <a:lnTo>
                  <a:pt x="30" y="91"/>
                </a:lnTo>
                <a:lnTo>
                  <a:pt x="43" y="110"/>
                </a:lnTo>
                <a:lnTo>
                  <a:pt x="63" y="127"/>
                </a:lnTo>
                <a:lnTo>
                  <a:pt x="88" y="144"/>
                </a:lnTo>
                <a:lnTo>
                  <a:pt x="119" y="156"/>
                </a:lnTo>
                <a:lnTo>
                  <a:pt x="136" y="162"/>
                </a:lnTo>
                <a:lnTo>
                  <a:pt x="174" y="174"/>
                </a:lnTo>
                <a:lnTo>
                  <a:pt x="213" y="181"/>
                </a:lnTo>
                <a:lnTo>
                  <a:pt x="255" y="187"/>
                </a:lnTo>
                <a:lnTo>
                  <a:pt x="278" y="190"/>
                </a:lnTo>
                <a:lnTo>
                  <a:pt x="323" y="192"/>
                </a:lnTo>
                <a:lnTo>
                  <a:pt x="366" y="192"/>
                </a:lnTo>
                <a:lnTo>
                  <a:pt x="410" y="190"/>
                </a:lnTo>
                <a:lnTo>
                  <a:pt x="454" y="184"/>
                </a:lnTo>
                <a:lnTo>
                  <a:pt x="453" y="95"/>
                </a:lnTo>
                <a:lnTo>
                  <a:pt x="729" y="277"/>
                </a:lnTo>
              </a:path>
            </a:pathLst>
          </a:custGeom>
          <a:gradFill rotWithShape="1">
            <a:gsLst>
              <a:gs pos="0">
                <a:srgbClr val="FFFFFF"/>
              </a:gs>
              <a:gs pos="50000">
                <a:srgbClr val="CCFFCC"/>
              </a:gs>
              <a:gs pos="100000">
                <a:srgbClr val="FFFFFF"/>
              </a:gs>
            </a:gsLst>
            <a:lin ang="2700000" scaled="1"/>
          </a:gradFill>
          <a:ln w="6350" cap="rnd" cmpd="sng">
            <a:solidFill>
              <a:srgbClr val="000000"/>
            </a:solidFill>
            <a:prstDash val="solid"/>
            <a:round/>
            <a:headEnd type="none" w="med" len="med"/>
            <a:tailEnd type="none" w="med" len="med"/>
          </a:ln>
          <a:effectLst>
            <a:outerShdw dist="63500" dir="2212194" algn="ctr" rotWithShape="0">
              <a:srgbClr val="808080"/>
            </a:outerShdw>
          </a:effectLst>
        </p:spPr>
        <p:txBody>
          <a:bodyPr/>
          <a:lstStyle/>
          <a:p>
            <a:pPr>
              <a:defRPr/>
            </a:pPr>
            <a:endParaRPr lang="zh-CN" altLang="en-US">
              <a:ea typeface="宋体" pitchFamily="2" charset="-122"/>
            </a:endParaRPr>
          </a:p>
        </p:txBody>
      </p:sp>
      <p:sp>
        <p:nvSpPr>
          <p:cNvPr id="10" name="Text Box 29"/>
          <p:cNvSpPr txBox="1">
            <a:spLocks noChangeArrowheads="1"/>
          </p:cNvSpPr>
          <p:nvPr/>
        </p:nvSpPr>
        <p:spPr bwMode="auto">
          <a:xfrm>
            <a:off x="889000" y="1133475"/>
            <a:ext cx="1584325" cy="406400"/>
          </a:xfrm>
          <a:prstGeom prst="rect">
            <a:avLst/>
          </a:prstGeom>
          <a:gradFill rotWithShape="1">
            <a:gsLst>
              <a:gs pos="0">
                <a:srgbClr val="FFCC00"/>
              </a:gs>
              <a:gs pos="100000">
                <a:srgbClr val="FFFFFF"/>
              </a:gs>
            </a:gsLst>
            <a:lin ang="5400000" scaled="1"/>
          </a:gradFill>
          <a:ln w="9525" algn="ctr">
            <a:solidFill>
              <a:schemeClr val="tx2"/>
            </a:solidFill>
            <a:miter lim="800000"/>
            <a:headEnd/>
            <a:tailEnd/>
          </a:ln>
          <a:effectLst>
            <a:outerShdw dist="53882" dir="2700000" algn="ctr" rotWithShape="0">
              <a:schemeClr val="bg2">
                <a:alpha val="50000"/>
              </a:schemeClr>
            </a:outerShdw>
          </a:effectLst>
        </p:spPr>
        <p:txBody>
          <a:bodyPr anchorCtr="1">
            <a:spAutoFit/>
          </a:bodyPr>
          <a:lstStyle/>
          <a:p>
            <a:pPr>
              <a:defRPr/>
            </a:pPr>
            <a:r>
              <a:rPr lang="zh-CN" altLang="en-US" sz="2000" dirty="0">
                <a:ea typeface="宋体" pitchFamily="2" charset="-122"/>
              </a:rPr>
              <a:t>删除记录行</a:t>
            </a:r>
          </a:p>
        </p:txBody>
      </p:sp>
      <p:grpSp>
        <p:nvGrpSpPr>
          <p:cNvPr id="11" name="Group 12"/>
          <p:cNvGrpSpPr>
            <a:grpSpLocks/>
          </p:cNvGrpSpPr>
          <p:nvPr/>
        </p:nvGrpSpPr>
        <p:grpSpPr bwMode="auto">
          <a:xfrm>
            <a:off x="36513" y="3857625"/>
            <a:ext cx="4356100" cy="1060450"/>
            <a:chOff x="1056" y="3120"/>
            <a:chExt cx="2592" cy="672"/>
          </a:xfrm>
        </p:grpSpPr>
        <p:sp>
          <p:nvSpPr>
            <p:cNvPr id="12" name="Rectangle 13"/>
            <p:cNvSpPr>
              <a:spLocks noChangeArrowheads="1"/>
            </p:cNvSpPr>
            <p:nvPr/>
          </p:nvSpPr>
          <p:spPr bwMode="auto">
            <a:xfrm>
              <a:off x="1056" y="3120"/>
              <a:ext cx="2592" cy="192"/>
            </a:xfrm>
            <a:prstGeom prst="rect">
              <a:avLst/>
            </a:prstGeom>
            <a:gradFill rotWithShape="1">
              <a:gsLst>
                <a:gs pos="0">
                  <a:schemeClr val="accent2"/>
                </a:gs>
                <a:gs pos="100000">
                  <a:srgbClr val="6666FF"/>
                </a:gs>
              </a:gsLst>
              <a:lin ang="5400000" scaled="1"/>
            </a:gradFill>
            <a:ln w="9525">
              <a:solidFill>
                <a:schemeClr val="bg2"/>
              </a:solidFill>
              <a:miter lim="800000"/>
              <a:headEnd/>
              <a:tailEnd/>
            </a:ln>
            <a:effectLst>
              <a:outerShdw dist="89803" dir="2700000" algn="ctr" rotWithShape="0">
                <a:schemeClr val="accent1"/>
              </a:outerShdw>
            </a:effectLst>
          </p:spPr>
          <p:txBody>
            <a:bodyPr wrap="none" anchor="ctr"/>
            <a:lstStyle/>
            <a:p>
              <a:pPr eaLnBrk="0" hangingPunct="0">
                <a:defRPr/>
              </a:pPr>
              <a:r>
                <a:rPr lang="en-US" altLang="zh-CN" dirty="0"/>
                <a:t>deleted</a:t>
              </a:r>
            </a:p>
          </p:txBody>
        </p:sp>
        <p:sp>
          <p:nvSpPr>
            <p:cNvPr id="13" name="Rectangle 14"/>
            <p:cNvSpPr>
              <a:spLocks noChangeArrowheads="1"/>
            </p:cNvSpPr>
            <p:nvPr/>
          </p:nvSpPr>
          <p:spPr bwMode="auto">
            <a:xfrm>
              <a:off x="1056" y="3312"/>
              <a:ext cx="1104" cy="238"/>
            </a:xfrm>
            <a:prstGeom prst="rect">
              <a:avLst/>
            </a:prstGeom>
            <a:solidFill>
              <a:srgbClr val="CCFFFF"/>
            </a:solidFill>
            <a:ln w="9525" algn="ctr">
              <a:solidFill>
                <a:schemeClr val="bg2"/>
              </a:solidFill>
              <a:miter lim="800000"/>
              <a:headEnd/>
              <a:tailEnd/>
            </a:ln>
            <a:effectLst>
              <a:outerShdw dist="89803" dir="2700000" algn="ctr" rotWithShape="0">
                <a:schemeClr val="accent1"/>
              </a:outerShdw>
            </a:effectLst>
          </p:spPr>
          <p:txBody>
            <a:bodyPr wrap="none"/>
            <a:lstStyle/>
            <a:p>
              <a:pPr algn="ctr" eaLnBrk="0" hangingPunct="0">
                <a:defRPr/>
              </a:pPr>
              <a:r>
                <a:rPr lang="en-US" altLang="zh-CN" sz="1600" dirty="0" err="1">
                  <a:ea typeface="宋体" pitchFamily="2" charset="-122"/>
                </a:rPr>
                <a:t>Sno</a:t>
              </a:r>
              <a:endParaRPr lang="en-US" altLang="zh-CN" sz="1600" dirty="0">
                <a:ea typeface="宋体" pitchFamily="2" charset="-122"/>
              </a:endParaRPr>
            </a:p>
          </p:txBody>
        </p:sp>
        <p:sp>
          <p:nvSpPr>
            <p:cNvPr id="14" name="Rectangle 15"/>
            <p:cNvSpPr>
              <a:spLocks noChangeArrowheads="1"/>
            </p:cNvSpPr>
            <p:nvPr/>
          </p:nvSpPr>
          <p:spPr bwMode="auto">
            <a:xfrm>
              <a:off x="2160" y="3312"/>
              <a:ext cx="1488" cy="238"/>
            </a:xfrm>
            <a:prstGeom prst="rect">
              <a:avLst/>
            </a:prstGeom>
            <a:solidFill>
              <a:srgbClr val="CCFFFF"/>
            </a:solidFill>
            <a:ln w="9525">
              <a:solidFill>
                <a:schemeClr val="bg2"/>
              </a:solidFill>
              <a:miter lim="800000"/>
              <a:headEnd/>
              <a:tailEnd/>
            </a:ln>
            <a:effectLst>
              <a:outerShdw dist="89803" dir="2700000" algn="ctr" rotWithShape="0">
                <a:schemeClr val="accent1"/>
              </a:outerShdw>
            </a:effectLst>
          </p:spPr>
          <p:txBody>
            <a:bodyPr wrap="none"/>
            <a:lstStyle/>
            <a:p>
              <a:pPr eaLnBrk="0" hangingPunct="0">
                <a:defRPr/>
              </a:pPr>
              <a:r>
                <a:rPr lang="en-US" altLang="zh-CN" sz="1600"/>
                <a:t>Sname      Ssex   sage   sdept</a:t>
              </a:r>
            </a:p>
            <a:p>
              <a:pPr eaLnBrk="0" hangingPunct="0">
                <a:defRPr/>
              </a:pPr>
              <a:endParaRPr lang="en-US" altLang="zh-CN" sz="1600">
                <a:effectLst>
                  <a:outerShdw blurRad="38100" dist="38100" dir="2700000" algn="tl">
                    <a:srgbClr val="FFFFFF"/>
                  </a:outerShdw>
                </a:effectLst>
              </a:endParaRPr>
            </a:p>
          </p:txBody>
        </p:sp>
        <p:sp>
          <p:nvSpPr>
            <p:cNvPr id="15" name="Rectangle 16"/>
            <p:cNvSpPr>
              <a:spLocks noChangeArrowheads="1"/>
            </p:cNvSpPr>
            <p:nvPr/>
          </p:nvSpPr>
          <p:spPr bwMode="auto">
            <a:xfrm>
              <a:off x="1056" y="3552"/>
              <a:ext cx="1104" cy="240"/>
            </a:xfrm>
            <a:prstGeom prst="rect">
              <a:avLst/>
            </a:prstGeom>
            <a:solidFill>
              <a:schemeClr val="bg1"/>
            </a:solidFill>
            <a:ln w="9525">
              <a:solidFill>
                <a:schemeClr val="tx1"/>
              </a:solidFill>
              <a:miter lim="800000"/>
              <a:headEnd/>
              <a:tailEnd/>
            </a:ln>
            <a:effectLst>
              <a:outerShdw dist="89803" dir="2700000" algn="ctr" rotWithShape="0">
                <a:schemeClr val="accent1"/>
              </a:outerShdw>
            </a:effectLst>
          </p:spPr>
          <p:txBody>
            <a:bodyPr wrap="none"/>
            <a:lstStyle/>
            <a:p>
              <a:pPr algn="ctr" eaLnBrk="0" hangingPunct="0">
                <a:lnSpc>
                  <a:spcPct val="110000"/>
                </a:lnSpc>
              </a:pPr>
              <a:r>
                <a:rPr lang="en-US" altLang="zh-CN" sz="1400"/>
                <a:t>200215126</a:t>
              </a:r>
            </a:p>
          </p:txBody>
        </p:sp>
        <p:sp>
          <p:nvSpPr>
            <p:cNvPr id="16" name="Rectangle 17"/>
            <p:cNvSpPr>
              <a:spLocks noChangeArrowheads="1"/>
            </p:cNvSpPr>
            <p:nvPr/>
          </p:nvSpPr>
          <p:spPr bwMode="auto">
            <a:xfrm>
              <a:off x="2048" y="3552"/>
              <a:ext cx="1600" cy="240"/>
            </a:xfrm>
            <a:prstGeom prst="rect">
              <a:avLst/>
            </a:prstGeom>
            <a:solidFill>
              <a:schemeClr val="bg1"/>
            </a:solidFill>
            <a:ln w="9525" algn="ctr">
              <a:solidFill>
                <a:schemeClr val="tx1"/>
              </a:solidFill>
              <a:miter lim="800000"/>
              <a:headEnd/>
              <a:tailEnd/>
            </a:ln>
            <a:effectLst>
              <a:outerShdw dist="89803" dir="2700000" algn="ctr" rotWithShape="0">
                <a:schemeClr val="accent1"/>
              </a:outerShdw>
            </a:effectLst>
          </p:spPr>
          <p:txBody>
            <a:bodyPr wrap="none"/>
            <a:lstStyle/>
            <a:p>
              <a:pPr eaLnBrk="0" hangingPunct="0"/>
              <a:r>
                <a:rPr lang="en-US" altLang="zh-CN">
                  <a:effectLst>
                    <a:outerShdw blurRad="38100" dist="38100" dir="2700000" algn="tl">
                      <a:srgbClr val="C0C0C0"/>
                    </a:outerShdw>
                  </a:effectLst>
                  <a:latin typeface="黑体" pitchFamily="2" charset="-122"/>
                </a:rPr>
                <a:t>  </a:t>
              </a:r>
              <a:r>
                <a:rPr lang="zh-CN" altLang="en-US" sz="1400">
                  <a:effectLst>
                    <a:outerShdw blurRad="38100" dist="38100" dir="2700000" algn="tl">
                      <a:srgbClr val="C0C0C0"/>
                    </a:outerShdw>
                  </a:effectLst>
                  <a:latin typeface="黑体" pitchFamily="2" charset="-122"/>
                </a:rPr>
                <a:t>赵凯</a:t>
              </a:r>
              <a:r>
                <a:rPr lang="zh-CN" altLang="en-US" sz="1400"/>
                <a:t>         </a:t>
              </a:r>
              <a:r>
                <a:rPr lang="en-US" altLang="zh-CN" sz="1400"/>
                <a:t>NULL    20   NULL</a:t>
              </a:r>
            </a:p>
          </p:txBody>
        </p:sp>
      </p:grpSp>
      <p:sp>
        <p:nvSpPr>
          <p:cNvPr id="17" name="Freeform 10"/>
          <p:cNvSpPr>
            <a:spLocks/>
          </p:cNvSpPr>
          <p:nvPr/>
        </p:nvSpPr>
        <p:spPr bwMode="auto">
          <a:xfrm rot="4858621" flipV="1">
            <a:off x="3016250" y="2651125"/>
            <a:ext cx="1571625" cy="1038225"/>
          </a:xfrm>
          <a:custGeom>
            <a:avLst/>
            <a:gdLst/>
            <a:ahLst/>
            <a:cxnLst>
              <a:cxn ang="0">
                <a:pos x="1133" y="54"/>
              </a:cxn>
              <a:cxn ang="0">
                <a:pos x="950" y="248"/>
              </a:cxn>
              <a:cxn ang="0">
                <a:pos x="926" y="183"/>
              </a:cxn>
              <a:cxn ang="0">
                <a:pos x="902" y="194"/>
              </a:cxn>
              <a:cxn ang="0">
                <a:pos x="852" y="213"/>
              </a:cxn>
              <a:cxn ang="0">
                <a:pos x="800" y="231"/>
              </a:cxn>
              <a:cxn ang="0">
                <a:pos x="744" y="242"/>
              </a:cxn>
              <a:cxn ang="0">
                <a:pos x="715" y="246"/>
              </a:cxn>
              <a:cxn ang="0">
                <a:pos x="657" y="255"/>
              </a:cxn>
              <a:cxn ang="0">
                <a:pos x="598" y="259"/>
              </a:cxn>
              <a:cxn ang="0">
                <a:pos x="537" y="259"/>
              </a:cxn>
              <a:cxn ang="0">
                <a:pos x="474" y="259"/>
              </a:cxn>
              <a:cxn ang="0">
                <a:pos x="446" y="255"/>
              </a:cxn>
              <a:cxn ang="0">
                <a:pos x="383" y="250"/>
              </a:cxn>
              <a:cxn ang="0">
                <a:pos x="320" y="239"/>
              </a:cxn>
              <a:cxn ang="0">
                <a:pos x="259" y="229"/>
              </a:cxn>
              <a:cxn ang="0">
                <a:pos x="228" y="222"/>
              </a:cxn>
              <a:cxn ang="0">
                <a:pos x="167" y="205"/>
              </a:cxn>
              <a:cxn ang="0">
                <a:pos x="109" y="185"/>
              </a:cxn>
              <a:cxn ang="0">
                <a:pos x="54" y="163"/>
              </a:cxn>
              <a:cxn ang="0">
                <a:pos x="0" y="137"/>
              </a:cxn>
              <a:cxn ang="0">
                <a:pos x="33" y="146"/>
              </a:cxn>
              <a:cxn ang="0">
                <a:pos x="96" y="161"/>
              </a:cxn>
              <a:cxn ang="0">
                <a:pos x="161" y="172"/>
              </a:cxn>
              <a:cxn ang="0">
                <a:pos x="222" y="183"/>
              </a:cxn>
              <a:cxn ang="0">
                <a:pos x="285" y="189"/>
              </a:cxn>
              <a:cxn ang="0">
                <a:pos x="346" y="194"/>
              </a:cxn>
              <a:cxn ang="0">
                <a:pos x="402" y="196"/>
              </a:cxn>
              <a:cxn ang="0">
                <a:pos x="461" y="196"/>
              </a:cxn>
              <a:cxn ang="0">
                <a:pos x="489" y="196"/>
              </a:cxn>
              <a:cxn ang="0">
                <a:pos x="546" y="192"/>
              </a:cxn>
              <a:cxn ang="0">
                <a:pos x="598" y="183"/>
              </a:cxn>
              <a:cxn ang="0">
                <a:pos x="650" y="172"/>
              </a:cxn>
              <a:cxn ang="0">
                <a:pos x="700" y="159"/>
              </a:cxn>
              <a:cxn ang="0">
                <a:pos x="748" y="141"/>
              </a:cxn>
              <a:cxn ang="0">
                <a:pos x="794" y="122"/>
              </a:cxn>
              <a:cxn ang="0">
                <a:pos x="835" y="98"/>
              </a:cxn>
              <a:cxn ang="0">
                <a:pos x="876" y="70"/>
              </a:cxn>
              <a:cxn ang="0">
                <a:pos x="857" y="0"/>
              </a:cxn>
              <a:cxn ang="0">
                <a:pos x="1133" y="54"/>
              </a:cxn>
            </a:cxnLst>
            <a:rect l="0" t="0" r="r" b="b"/>
            <a:pathLst>
              <a:path w="1134" h="260">
                <a:moveTo>
                  <a:pt x="1133" y="54"/>
                </a:moveTo>
                <a:lnTo>
                  <a:pt x="950" y="248"/>
                </a:lnTo>
                <a:lnTo>
                  <a:pt x="926" y="183"/>
                </a:lnTo>
                <a:lnTo>
                  <a:pt x="902" y="194"/>
                </a:lnTo>
                <a:lnTo>
                  <a:pt x="852" y="213"/>
                </a:lnTo>
                <a:lnTo>
                  <a:pt x="800" y="231"/>
                </a:lnTo>
                <a:lnTo>
                  <a:pt x="744" y="242"/>
                </a:lnTo>
                <a:lnTo>
                  <a:pt x="715" y="246"/>
                </a:lnTo>
                <a:lnTo>
                  <a:pt x="657" y="255"/>
                </a:lnTo>
                <a:lnTo>
                  <a:pt x="598" y="259"/>
                </a:lnTo>
                <a:lnTo>
                  <a:pt x="537" y="259"/>
                </a:lnTo>
                <a:lnTo>
                  <a:pt x="474" y="259"/>
                </a:lnTo>
                <a:lnTo>
                  <a:pt x="446" y="255"/>
                </a:lnTo>
                <a:lnTo>
                  <a:pt x="383" y="250"/>
                </a:lnTo>
                <a:lnTo>
                  <a:pt x="320" y="239"/>
                </a:lnTo>
                <a:lnTo>
                  <a:pt x="259" y="229"/>
                </a:lnTo>
                <a:lnTo>
                  <a:pt x="228" y="222"/>
                </a:lnTo>
                <a:lnTo>
                  <a:pt x="167" y="205"/>
                </a:lnTo>
                <a:lnTo>
                  <a:pt x="109" y="185"/>
                </a:lnTo>
                <a:lnTo>
                  <a:pt x="54" y="163"/>
                </a:lnTo>
                <a:lnTo>
                  <a:pt x="0" y="137"/>
                </a:lnTo>
                <a:lnTo>
                  <a:pt x="33" y="146"/>
                </a:lnTo>
                <a:lnTo>
                  <a:pt x="96" y="161"/>
                </a:lnTo>
                <a:lnTo>
                  <a:pt x="161" y="172"/>
                </a:lnTo>
                <a:lnTo>
                  <a:pt x="222" y="183"/>
                </a:lnTo>
                <a:lnTo>
                  <a:pt x="285" y="189"/>
                </a:lnTo>
                <a:lnTo>
                  <a:pt x="346" y="194"/>
                </a:lnTo>
                <a:lnTo>
                  <a:pt x="402" y="196"/>
                </a:lnTo>
                <a:lnTo>
                  <a:pt x="461" y="196"/>
                </a:lnTo>
                <a:lnTo>
                  <a:pt x="489" y="196"/>
                </a:lnTo>
                <a:lnTo>
                  <a:pt x="546" y="192"/>
                </a:lnTo>
                <a:lnTo>
                  <a:pt x="598" y="183"/>
                </a:lnTo>
                <a:lnTo>
                  <a:pt x="650" y="172"/>
                </a:lnTo>
                <a:lnTo>
                  <a:pt x="700" y="159"/>
                </a:lnTo>
                <a:lnTo>
                  <a:pt x="748" y="141"/>
                </a:lnTo>
                <a:lnTo>
                  <a:pt x="794" y="122"/>
                </a:lnTo>
                <a:lnTo>
                  <a:pt x="835" y="98"/>
                </a:lnTo>
                <a:lnTo>
                  <a:pt x="876" y="70"/>
                </a:lnTo>
                <a:lnTo>
                  <a:pt x="857" y="0"/>
                </a:lnTo>
                <a:lnTo>
                  <a:pt x="1133" y="54"/>
                </a:lnTo>
              </a:path>
            </a:pathLst>
          </a:custGeom>
          <a:gradFill rotWithShape="1">
            <a:gsLst>
              <a:gs pos="0">
                <a:srgbClr val="FFFFFF"/>
              </a:gs>
              <a:gs pos="50000">
                <a:srgbClr val="CCFFCC"/>
              </a:gs>
              <a:gs pos="100000">
                <a:srgbClr val="FFFFFF"/>
              </a:gs>
            </a:gsLst>
            <a:lin ang="2700000" scaled="1"/>
          </a:gradFill>
          <a:ln w="6350" cap="rnd" cmpd="sng">
            <a:solidFill>
              <a:srgbClr val="000000"/>
            </a:solidFill>
            <a:prstDash val="solid"/>
            <a:round/>
            <a:headEnd type="none" w="med" len="med"/>
            <a:tailEnd type="none" w="med" len="med"/>
          </a:ln>
          <a:effectLst>
            <a:outerShdw dist="63500" dir="2212194" algn="ctr" rotWithShape="0">
              <a:srgbClr val="808080"/>
            </a:outerShdw>
          </a:effectLst>
        </p:spPr>
        <p:txBody>
          <a:bodyPr/>
          <a:lstStyle/>
          <a:p>
            <a:pPr>
              <a:defRPr/>
            </a:pPr>
            <a:endParaRPr lang="zh-CN" altLang="en-US">
              <a:ea typeface="宋体" pitchFamily="2" charset="-122"/>
            </a:endParaRPr>
          </a:p>
        </p:txBody>
      </p:sp>
      <p:sp>
        <p:nvSpPr>
          <p:cNvPr id="18" name="Text Box 30"/>
          <p:cNvSpPr txBox="1">
            <a:spLocks noChangeArrowheads="1"/>
          </p:cNvSpPr>
          <p:nvPr/>
        </p:nvSpPr>
        <p:spPr bwMode="auto">
          <a:xfrm>
            <a:off x="146050" y="3105150"/>
            <a:ext cx="3671888" cy="338138"/>
          </a:xfrm>
          <a:prstGeom prst="rect">
            <a:avLst/>
          </a:prstGeom>
          <a:gradFill rotWithShape="1">
            <a:gsLst>
              <a:gs pos="0">
                <a:srgbClr val="FFCC00"/>
              </a:gs>
              <a:gs pos="100000">
                <a:srgbClr val="FFFFFF"/>
              </a:gs>
            </a:gsLst>
            <a:lin ang="5400000" scaled="1"/>
          </a:gradFill>
          <a:ln w="9525" algn="ctr">
            <a:solidFill>
              <a:schemeClr val="tx2"/>
            </a:solidFill>
            <a:miter lim="800000"/>
            <a:headEnd/>
            <a:tailEnd/>
          </a:ln>
          <a:effectLst>
            <a:outerShdw dist="53882" dir="2700000" algn="ctr" rotWithShape="0">
              <a:schemeClr val="bg2">
                <a:alpha val="50000"/>
              </a:schemeClr>
            </a:outerShdw>
          </a:effectLst>
        </p:spPr>
        <p:txBody>
          <a:bodyPr anchorCtr="1">
            <a:spAutoFit/>
          </a:bodyPr>
          <a:lstStyle/>
          <a:p>
            <a:pPr algn="ctr">
              <a:defRPr/>
            </a:pPr>
            <a:r>
              <a:rPr lang="zh-CN" altLang="en-US" sz="1600" dirty="0">
                <a:ea typeface="宋体" pitchFamily="2" charset="-122"/>
              </a:rPr>
              <a:t>将该记录从</a:t>
            </a:r>
            <a:r>
              <a:rPr lang="en-US" altLang="zh-CN" sz="1600" dirty="0">
                <a:ea typeface="宋体" pitchFamily="2" charset="-122"/>
              </a:rPr>
              <a:t>student</a:t>
            </a:r>
            <a:r>
              <a:rPr lang="zh-CN" altLang="en-US" sz="1600" dirty="0">
                <a:ea typeface="宋体" pitchFamily="2" charset="-122"/>
              </a:rPr>
              <a:t>表删除到</a:t>
            </a:r>
            <a:r>
              <a:rPr lang="en-US" altLang="zh-CN" sz="1600" dirty="0">
                <a:ea typeface="宋体" pitchFamily="2" charset="-122"/>
              </a:rPr>
              <a:t>deleted</a:t>
            </a:r>
            <a:r>
              <a:rPr lang="zh-CN" altLang="en-US" sz="1600" dirty="0">
                <a:ea typeface="宋体" pitchFamily="2" charset="-122"/>
              </a:rPr>
              <a:t>表中</a:t>
            </a:r>
          </a:p>
        </p:txBody>
      </p:sp>
      <p:sp>
        <p:nvSpPr>
          <p:cNvPr id="21" name="TextBox 20"/>
          <p:cNvSpPr txBox="1">
            <a:spLocks noChangeArrowheads="1"/>
          </p:cNvSpPr>
          <p:nvPr/>
        </p:nvSpPr>
        <p:spPr bwMode="auto">
          <a:xfrm>
            <a:off x="3275013" y="2187575"/>
            <a:ext cx="2468562" cy="179388"/>
          </a:xfrm>
          <a:prstGeom prst="rect">
            <a:avLst/>
          </a:prstGeom>
          <a:solidFill>
            <a:schemeClr val="bg1"/>
          </a:solidFill>
          <a:ln w="9525">
            <a:noFill/>
            <a:miter lim="800000"/>
            <a:headEnd/>
            <a:tailEnd/>
          </a:ln>
        </p:spPr>
        <p:txBody>
          <a:bodyPr>
            <a:spAutoFit/>
          </a:bodyPr>
          <a:lstStyle/>
          <a:p>
            <a:endParaRPr lang="zh-CN" altLang="en-US"/>
          </a:p>
        </p:txBody>
      </p:sp>
      <p:sp>
        <p:nvSpPr>
          <p:cNvPr id="23" name="Freeform 11"/>
          <p:cNvSpPr>
            <a:spLocks/>
          </p:cNvSpPr>
          <p:nvPr/>
        </p:nvSpPr>
        <p:spPr bwMode="auto">
          <a:xfrm flipH="1">
            <a:off x="5807075" y="1787525"/>
            <a:ext cx="1727200" cy="846138"/>
          </a:xfrm>
          <a:custGeom>
            <a:avLst/>
            <a:gdLst/>
            <a:ahLst/>
            <a:cxnLst>
              <a:cxn ang="0">
                <a:pos x="729" y="277"/>
              </a:cxn>
              <a:cxn ang="0">
                <a:pos x="453" y="456"/>
              </a:cxn>
              <a:cxn ang="0">
                <a:pos x="454" y="370"/>
              </a:cxn>
              <a:cxn ang="0">
                <a:pos x="443" y="370"/>
              </a:cxn>
              <a:cxn ang="0">
                <a:pos x="431" y="370"/>
              </a:cxn>
              <a:cxn ang="0">
                <a:pos x="420" y="370"/>
              </a:cxn>
              <a:cxn ang="0">
                <a:pos x="408" y="370"/>
              </a:cxn>
              <a:cxn ang="0">
                <a:pos x="395" y="370"/>
              </a:cxn>
              <a:cxn ang="0">
                <a:pos x="384" y="370"/>
              </a:cxn>
              <a:cxn ang="0">
                <a:pos x="370" y="370"/>
              </a:cxn>
              <a:cxn ang="0">
                <a:pos x="358" y="370"/>
              </a:cxn>
              <a:cxn ang="0">
                <a:pos x="345" y="370"/>
              </a:cxn>
              <a:cxn ang="0">
                <a:pos x="333" y="370"/>
              </a:cxn>
              <a:cxn ang="0">
                <a:pos x="320" y="370"/>
              </a:cxn>
              <a:cxn ang="0">
                <a:pos x="308" y="370"/>
              </a:cxn>
              <a:cxn ang="0">
                <a:pos x="295" y="369"/>
              </a:cxn>
              <a:cxn ang="0">
                <a:pos x="283" y="369"/>
              </a:cxn>
              <a:cxn ang="0">
                <a:pos x="259" y="366"/>
              </a:cxn>
              <a:cxn ang="0">
                <a:pos x="218" y="360"/>
              </a:cxn>
              <a:cxn ang="0">
                <a:pos x="180" y="350"/>
              </a:cxn>
              <a:cxn ang="0">
                <a:pos x="145" y="336"/>
              </a:cxn>
              <a:cxn ang="0">
                <a:pos x="114" y="319"/>
              </a:cxn>
              <a:cxn ang="0">
                <a:pos x="86" y="299"/>
              </a:cxn>
              <a:cxn ang="0">
                <a:pos x="61" y="277"/>
              </a:cxn>
              <a:cxn ang="0">
                <a:pos x="41" y="252"/>
              </a:cxn>
              <a:cxn ang="0">
                <a:pos x="24" y="227"/>
              </a:cxn>
              <a:cxn ang="0">
                <a:pos x="11" y="200"/>
              </a:cxn>
              <a:cxn ang="0">
                <a:pos x="4" y="171"/>
              </a:cxn>
              <a:cxn ang="0">
                <a:pos x="0" y="142"/>
              </a:cxn>
              <a:cxn ang="0">
                <a:pos x="1" y="114"/>
              </a:cxn>
              <a:cxn ang="0">
                <a:pos x="8" y="84"/>
              </a:cxn>
              <a:cxn ang="0">
                <a:pos x="19" y="55"/>
              </a:cxn>
              <a:cxn ang="0">
                <a:pos x="56" y="0"/>
              </a:cxn>
              <a:cxn ang="0">
                <a:pos x="45" y="12"/>
              </a:cxn>
              <a:cxn ang="0">
                <a:pos x="30" y="36"/>
              </a:cxn>
              <a:cxn ang="0">
                <a:pos x="23" y="60"/>
              </a:cxn>
              <a:cxn ang="0">
                <a:pos x="25" y="81"/>
              </a:cxn>
              <a:cxn ang="0">
                <a:pos x="30" y="91"/>
              </a:cxn>
              <a:cxn ang="0">
                <a:pos x="43" y="110"/>
              </a:cxn>
              <a:cxn ang="0">
                <a:pos x="63" y="127"/>
              </a:cxn>
              <a:cxn ang="0">
                <a:pos x="88" y="144"/>
              </a:cxn>
              <a:cxn ang="0">
                <a:pos x="119" y="156"/>
              </a:cxn>
              <a:cxn ang="0">
                <a:pos x="136" y="162"/>
              </a:cxn>
              <a:cxn ang="0">
                <a:pos x="174" y="174"/>
              </a:cxn>
              <a:cxn ang="0">
                <a:pos x="213" y="181"/>
              </a:cxn>
              <a:cxn ang="0">
                <a:pos x="255" y="187"/>
              </a:cxn>
              <a:cxn ang="0">
                <a:pos x="278" y="190"/>
              </a:cxn>
              <a:cxn ang="0">
                <a:pos x="323" y="192"/>
              </a:cxn>
              <a:cxn ang="0">
                <a:pos x="366" y="192"/>
              </a:cxn>
              <a:cxn ang="0">
                <a:pos x="410" y="190"/>
              </a:cxn>
              <a:cxn ang="0">
                <a:pos x="454" y="184"/>
              </a:cxn>
              <a:cxn ang="0">
                <a:pos x="453" y="95"/>
              </a:cxn>
              <a:cxn ang="0">
                <a:pos x="729" y="277"/>
              </a:cxn>
            </a:cxnLst>
            <a:rect l="0" t="0" r="r" b="b"/>
            <a:pathLst>
              <a:path w="730" h="457">
                <a:moveTo>
                  <a:pt x="729" y="277"/>
                </a:moveTo>
                <a:lnTo>
                  <a:pt x="453" y="456"/>
                </a:lnTo>
                <a:lnTo>
                  <a:pt x="454" y="370"/>
                </a:lnTo>
                <a:lnTo>
                  <a:pt x="443" y="370"/>
                </a:lnTo>
                <a:lnTo>
                  <a:pt x="431" y="370"/>
                </a:lnTo>
                <a:lnTo>
                  <a:pt x="420" y="370"/>
                </a:lnTo>
                <a:lnTo>
                  <a:pt x="408" y="370"/>
                </a:lnTo>
                <a:lnTo>
                  <a:pt x="395" y="370"/>
                </a:lnTo>
                <a:lnTo>
                  <a:pt x="384" y="370"/>
                </a:lnTo>
                <a:lnTo>
                  <a:pt x="370" y="370"/>
                </a:lnTo>
                <a:lnTo>
                  <a:pt x="358" y="370"/>
                </a:lnTo>
                <a:lnTo>
                  <a:pt x="345" y="370"/>
                </a:lnTo>
                <a:lnTo>
                  <a:pt x="333" y="370"/>
                </a:lnTo>
                <a:lnTo>
                  <a:pt x="320" y="370"/>
                </a:lnTo>
                <a:lnTo>
                  <a:pt x="308" y="370"/>
                </a:lnTo>
                <a:lnTo>
                  <a:pt x="295" y="369"/>
                </a:lnTo>
                <a:lnTo>
                  <a:pt x="283" y="369"/>
                </a:lnTo>
                <a:lnTo>
                  <a:pt x="259" y="366"/>
                </a:lnTo>
                <a:lnTo>
                  <a:pt x="218" y="360"/>
                </a:lnTo>
                <a:lnTo>
                  <a:pt x="180" y="350"/>
                </a:lnTo>
                <a:lnTo>
                  <a:pt x="145" y="336"/>
                </a:lnTo>
                <a:lnTo>
                  <a:pt x="114" y="319"/>
                </a:lnTo>
                <a:lnTo>
                  <a:pt x="86" y="299"/>
                </a:lnTo>
                <a:lnTo>
                  <a:pt x="61" y="277"/>
                </a:lnTo>
                <a:lnTo>
                  <a:pt x="41" y="252"/>
                </a:lnTo>
                <a:lnTo>
                  <a:pt x="24" y="227"/>
                </a:lnTo>
                <a:lnTo>
                  <a:pt x="11" y="200"/>
                </a:lnTo>
                <a:lnTo>
                  <a:pt x="4" y="171"/>
                </a:lnTo>
                <a:lnTo>
                  <a:pt x="0" y="142"/>
                </a:lnTo>
                <a:lnTo>
                  <a:pt x="1" y="114"/>
                </a:lnTo>
                <a:lnTo>
                  <a:pt x="8" y="84"/>
                </a:lnTo>
                <a:lnTo>
                  <a:pt x="19" y="55"/>
                </a:lnTo>
                <a:lnTo>
                  <a:pt x="56" y="0"/>
                </a:lnTo>
                <a:lnTo>
                  <a:pt x="45" y="12"/>
                </a:lnTo>
                <a:lnTo>
                  <a:pt x="30" y="36"/>
                </a:lnTo>
                <a:lnTo>
                  <a:pt x="23" y="60"/>
                </a:lnTo>
                <a:lnTo>
                  <a:pt x="25" y="81"/>
                </a:lnTo>
                <a:lnTo>
                  <a:pt x="30" y="91"/>
                </a:lnTo>
                <a:lnTo>
                  <a:pt x="43" y="110"/>
                </a:lnTo>
                <a:lnTo>
                  <a:pt x="63" y="127"/>
                </a:lnTo>
                <a:lnTo>
                  <a:pt x="88" y="144"/>
                </a:lnTo>
                <a:lnTo>
                  <a:pt x="119" y="156"/>
                </a:lnTo>
                <a:lnTo>
                  <a:pt x="136" y="162"/>
                </a:lnTo>
                <a:lnTo>
                  <a:pt x="174" y="174"/>
                </a:lnTo>
                <a:lnTo>
                  <a:pt x="213" y="181"/>
                </a:lnTo>
                <a:lnTo>
                  <a:pt x="255" y="187"/>
                </a:lnTo>
                <a:lnTo>
                  <a:pt x="278" y="190"/>
                </a:lnTo>
                <a:lnTo>
                  <a:pt x="323" y="192"/>
                </a:lnTo>
                <a:lnTo>
                  <a:pt x="366" y="192"/>
                </a:lnTo>
                <a:lnTo>
                  <a:pt x="410" y="190"/>
                </a:lnTo>
                <a:lnTo>
                  <a:pt x="454" y="184"/>
                </a:lnTo>
                <a:lnTo>
                  <a:pt x="453" y="95"/>
                </a:lnTo>
                <a:lnTo>
                  <a:pt x="729" y="277"/>
                </a:lnTo>
              </a:path>
            </a:pathLst>
          </a:custGeom>
          <a:gradFill rotWithShape="1">
            <a:gsLst>
              <a:gs pos="0">
                <a:srgbClr val="FFFFFF"/>
              </a:gs>
              <a:gs pos="50000">
                <a:srgbClr val="CCFFCC"/>
              </a:gs>
              <a:gs pos="100000">
                <a:srgbClr val="FFFFFF"/>
              </a:gs>
            </a:gsLst>
            <a:lin ang="2700000" scaled="1"/>
          </a:gradFill>
          <a:ln w="6350" cap="rnd" cmpd="sng">
            <a:solidFill>
              <a:srgbClr val="000000"/>
            </a:solidFill>
            <a:prstDash val="solid"/>
            <a:round/>
            <a:headEnd type="none" w="med" len="med"/>
            <a:tailEnd type="none" w="med" len="med"/>
          </a:ln>
          <a:effectLst>
            <a:outerShdw dist="63500" dir="2212194" algn="ctr" rotWithShape="0">
              <a:srgbClr val="808080"/>
            </a:outerShdw>
          </a:effectLst>
        </p:spPr>
        <p:txBody>
          <a:bodyPr/>
          <a:lstStyle/>
          <a:p>
            <a:pPr>
              <a:defRPr/>
            </a:pPr>
            <a:endParaRPr lang="zh-CN" altLang="en-US">
              <a:ea typeface="宋体" pitchFamily="2" charset="-122"/>
            </a:endParaRPr>
          </a:p>
        </p:txBody>
      </p:sp>
      <p:sp>
        <p:nvSpPr>
          <p:cNvPr id="24" name="Text Box 29"/>
          <p:cNvSpPr txBox="1">
            <a:spLocks noChangeArrowheads="1"/>
          </p:cNvSpPr>
          <p:nvPr/>
        </p:nvSpPr>
        <p:spPr bwMode="auto">
          <a:xfrm>
            <a:off x="6338888" y="1417638"/>
            <a:ext cx="1584325" cy="406400"/>
          </a:xfrm>
          <a:prstGeom prst="rect">
            <a:avLst/>
          </a:prstGeom>
          <a:gradFill rotWithShape="1">
            <a:gsLst>
              <a:gs pos="0">
                <a:srgbClr val="FFCC00"/>
              </a:gs>
              <a:gs pos="100000">
                <a:srgbClr val="FFFFFF"/>
              </a:gs>
            </a:gsLst>
            <a:lin ang="5400000" scaled="1"/>
          </a:gradFill>
          <a:ln w="9525" algn="ctr">
            <a:solidFill>
              <a:schemeClr val="tx2"/>
            </a:solidFill>
            <a:miter lim="800000"/>
            <a:headEnd/>
            <a:tailEnd/>
          </a:ln>
          <a:effectLst>
            <a:outerShdw dist="53882" dir="2700000" algn="ctr" rotWithShape="0">
              <a:schemeClr val="bg2">
                <a:alpha val="50000"/>
              </a:schemeClr>
            </a:outerShdw>
          </a:effectLst>
        </p:spPr>
        <p:txBody>
          <a:bodyPr anchorCtr="1">
            <a:spAutoFit/>
          </a:bodyPr>
          <a:lstStyle/>
          <a:p>
            <a:pPr>
              <a:defRPr/>
            </a:pPr>
            <a:r>
              <a:rPr lang="zh-CN" altLang="en-US" sz="2000" dirty="0">
                <a:ea typeface="宋体" pitchFamily="2" charset="-122"/>
              </a:rPr>
              <a:t>插入记录行</a:t>
            </a:r>
          </a:p>
        </p:txBody>
      </p:sp>
      <p:sp>
        <p:nvSpPr>
          <p:cNvPr id="25" name="Freeform 10"/>
          <p:cNvSpPr>
            <a:spLocks/>
          </p:cNvSpPr>
          <p:nvPr/>
        </p:nvSpPr>
        <p:spPr bwMode="auto">
          <a:xfrm rot="4858621" flipV="1">
            <a:off x="5017295" y="2577306"/>
            <a:ext cx="1573212" cy="1038225"/>
          </a:xfrm>
          <a:custGeom>
            <a:avLst/>
            <a:gdLst/>
            <a:ahLst/>
            <a:cxnLst>
              <a:cxn ang="0">
                <a:pos x="1133" y="54"/>
              </a:cxn>
              <a:cxn ang="0">
                <a:pos x="950" y="248"/>
              </a:cxn>
              <a:cxn ang="0">
                <a:pos x="926" y="183"/>
              </a:cxn>
              <a:cxn ang="0">
                <a:pos x="902" y="194"/>
              </a:cxn>
              <a:cxn ang="0">
                <a:pos x="852" y="213"/>
              </a:cxn>
              <a:cxn ang="0">
                <a:pos x="800" y="231"/>
              </a:cxn>
              <a:cxn ang="0">
                <a:pos x="744" y="242"/>
              </a:cxn>
              <a:cxn ang="0">
                <a:pos x="715" y="246"/>
              </a:cxn>
              <a:cxn ang="0">
                <a:pos x="657" y="255"/>
              </a:cxn>
              <a:cxn ang="0">
                <a:pos x="598" y="259"/>
              </a:cxn>
              <a:cxn ang="0">
                <a:pos x="537" y="259"/>
              </a:cxn>
              <a:cxn ang="0">
                <a:pos x="474" y="259"/>
              </a:cxn>
              <a:cxn ang="0">
                <a:pos x="446" y="255"/>
              </a:cxn>
              <a:cxn ang="0">
                <a:pos x="383" y="250"/>
              </a:cxn>
              <a:cxn ang="0">
                <a:pos x="320" y="239"/>
              </a:cxn>
              <a:cxn ang="0">
                <a:pos x="259" y="229"/>
              </a:cxn>
              <a:cxn ang="0">
                <a:pos x="228" y="222"/>
              </a:cxn>
              <a:cxn ang="0">
                <a:pos x="167" y="205"/>
              </a:cxn>
              <a:cxn ang="0">
                <a:pos x="109" y="185"/>
              </a:cxn>
              <a:cxn ang="0">
                <a:pos x="54" y="163"/>
              </a:cxn>
              <a:cxn ang="0">
                <a:pos x="0" y="137"/>
              </a:cxn>
              <a:cxn ang="0">
                <a:pos x="33" y="146"/>
              </a:cxn>
              <a:cxn ang="0">
                <a:pos x="96" y="161"/>
              </a:cxn>
              <a:cxn ang="0">
                <a:pos x="161" y="172"/>
              </a:cxn>
              <a:cxn ang="0">
                <a:pos x="222" y="183"/>
              </a:cxn>
              <a:cxn ang="0">
                <a:pos x="285" y="189"/>
              </a:cxn>
              <a:cxn ang="0">
                <a:pos x="346" y="194"/>
              </a:cxn>
              <a:cxn ang="0">
                <a:pos x="402" y="196"/>
              </a:cxn>
              <a:cxn ang="0">
                <a:pos x="461" y="196"/>
              </a:cxn>
              <a:cxn ang="0">
                <a:pos x="489" y="196"/>
              </a:cxn>
              <a:cxn ang="0">
                <a:pos x="546" y="192"/>
              </a:cxn>
              <a:cxn ang="0">
                <a:pos x="598" y="183"/>
              </a:cxn>
              <a:cxn ang="0">
                <a:pos x="650" y="172"/>
              </a:cxn>
              <a:cxn ang="0">
                <a:pos x="700" y="159"/>
              </a:cxn>
              <a:cxn ang="0">
                <a:pos x="748" y="141"/>
              </a:cxn>
              <a:cxn ang="0">
                <a:pos x="794" y="122"/>
              </a:cxn>
              <a:cxn ang="0">
                <a:pos x="835" y="98"/>
              </a:cxn>
              <a:cxn ang="0">
                <a:pos x="876" y="70"/>
              </a:cxn>
              <a:cxn ang="0">
                <a:pos x="857" y="0"/>
              </a:cxn>
              <a:cxn ang="0">
                <a:pos x="1133" y="54"/>
              </a:cxn>
            </a:cxnLst>
            <a:rect l="0" t="0" r="r" b="b"/>
            <a:pathLst>
              <a:path w="1134" h="260">
                <a:moveTo>
                  <a:pt x="1133" y="54"/>
                </a:moveTo>
                <a:lnTo>
                  <a:pt x="950" y="248"/>
                </a:lnTo>
                <a:lnTo>
                  <a:pt x="926" y="183"/>
                </a:lnTo>
                <a:lnTo>
                  <a:pt x="902" y="194"/>
                </a:lnTo>
                <a:lnTo>
                  <a:pt x="852" y="213"/>
                </a:lnTo>
                <a:lnTo>
                  <a:pt x="800" y="231"/>
                </a:lnTo>
                <a:lnTo>
                  <a:pt x="744" y="242"/>
                </a:lnTo>
                <a:lnTo>
                  <a:pt x="715" y="246"/>
                </a:lnTo>
                <a:lnTo>
                  <a:pt x="657" y="255"/>
                </a:lnTo>
                <a:lnTo>
                  <a:pt x="598" y="259"/>
                </a:lnTo>
                <a:lnTo>
                  <a:pt x="537" y="259"/>
                </a:lnTo>
                <a:lnTo>
                  <a:pt x="474" y="259"/>
                </a:lnTo>
                <a:lnTo>
                  <a:pt x="446" y="255"/>
                </a:lnTo>
                <a:lnTo>
                  <a:pt x="383" y="250"/>
                </a:lnTo>
                <a:lnTo>
                  <a:pt x="320" y="239"/>
                </a:lnTo>
                <a:lnTo>
                  <a:pt x="259" y="229"/>
                </a:lnTo>
                <a:lnTo>
                  <a:pt x="228" y="222"/>
                </a:lnTo>
                <a:lnTo>
                  <a:pt x="167" y="205"/>
                </a:lnTo>
                <a:lnTo>
                  <a:pt x="109" y="185"/>
                </a:lnTo>
                <a:lnTo>
                  <a:pt x="54" y="163"/>
                </a:lnTo>
                <a:lnTo>
                  <a:pt x="0" y="137"/>
                </a:lnTo>
                <a:lnTo>
                  <a:pt x="33" y="146"/>
                </a:lnTo>
                <a:lnTo>
                  <a:pt x="96" y="161"/>
                </a:lnTo>
                <a:lnTo>
                  <a:pt x="161" y="172"/>
                </a:lnTo>
                <a:lnTo>
                  <a:pt x="222" y="183"/>
                </a:lnTo>
                <a:lnTo>
                  <a:pt x="285" y="189"/>
                </a:lnTo>
                <a:lnTo>
                  <a:pt x="346" y="194"/>
                </a:lnTo>
                <a:lnTo>
                  <a:pt x="402" y="196"/>
                </a:lnTo>
                <a:lnTo>
                  <a:pt x="461" y="196"/>
                </a:lnTo>
                <a:lnTo>
                  <a:pt x="489" y="196"/>
                </a:lnTo>
                <a:lnTo>
                  <a:pt x="546" y="192"/>
                </a:lnTo>
                <a:lnTo>
                  <a:pt x="598" y="183"/>
                </a:lnTo>
                <a:lnTo>
                  <a:pt x="650" y="172"/>
                </a:lnTo>
                <a:lnTo>
                  <a:pt x="700" y="159"/>
                </a:lnTo>
                <a:lnTo>
                  <a:pt x="748" y="141"/>
                </a:lnTo>
                <a:lnTo>
                  <a:pt x="794" y="122"/>
                </a:lnTo>
                <a:lnTo>
                  <a:pt x="835" y="98"/>
                </a:lnTo>
                <a:lnTo>
                  <a:pt x="876" y="70"/>
                </a:lnTo>
                <a:lnTo>
                  <a:pt x="857" y="0"/>
                </a:lnTo>
                <a:lnTo>
                  <a:pt x="1133" y="54"/>
                </a:lnTo>
              </a:path>
            </a:pathLst>
          </a:custGeom>
          <a:gradFill rotWithShape="1">
            <a:gsLst>
              <a:gs pos="0">
                <a:srgbClr val="FFFFFF"/>
              </a:gs>
              <a:gs pos="50000">
                <a:srgbClr val="CCFFCC"/>
              </a:gs>
              <a:gs pos="100000">
                <a:srgbClr val="FFFFFF"/>
              </a:gs>
            </a:gsLst>
            <a:lin ang="2700000" scaled="1"/>
          </a:gradFill>
          <a:ln w="6350" cap="rnd" cmpd="sng">
            <a:solidFill>
              <a:srgbClr val="000000"/>
            </a:solidFill>
            <a:prstDash val="solid"/>
            <a:round/>
            <a:headEnd type="none" w="med" len="med"/>
            <a:tailEnd type="none" w="med" len="med"/>
          </a:ln>
          <a:effectLst>
            <a:outerShdw dist="63500" dir="2212194" algn="ctr" rotWithShape="0">
              <a:srgbClr val="808080"/>
            </a:outerShdw>
          </a:effectLst>
        </p:spPr>
        <p:txBody>
          <a:bodyPr/>
          <a:lstStyle/>
          <a:p>
            <a:pPr>
              <a:defRPr/>
            </a:pPr>
            <a:endParaRPr lang="zh-CN" altLang="en-US">
              <a:ea typeface="宋体" pitchFamily="2" charset="-122"/>
            </a:endParaRPr>
          </a:p>
        </p:txBody>
      </p:sp>
      <p:sp>
        <p:nvSpPr>
          <p:cNvPr id="38" name="Text Box 28"/>
          <p:cNvSpPr txBox="1">
            <a:spLocks noChangeArrowheads="1"/>
          </p:cNvSpPr>
          <p:nvPr/>
        </p:nvSpPr>
        <p:spPr bwMode="auto">
          <a:xfrm>
            <a:off x="2598738" y="5335588"/>
            <a:ext cx="4343400" cy="711200"/>
          </a:xfrm>
          <a:prstGeom prst="rect">
            <a:avLst/>
          </a:prstGeom>
          <a:gradFill rotWithShape="1">
            <a:gsLst>
              <a:gs pos="0">
                <a:srgbClr val="FFCC00"/>
              </a:gs>
              <a:gs pos="100000">
                <a:srgbClr val="FFFFFF"/>
              </a:gs>
            </a:gsLst>
            <a:lin ang="5400000" scaled="1"/>
          </a:gradFill>
          <a:ln w="9525" algn="ctr">
            <a:solidFill>
              <a:schemeClr val="tx2"/>
            </a:solidFill>
            <a:miter lim="800000"/>
            <a:headEnd/>
            <a:tailEnd/>
          </a:ln>
          <a:effectLst>
            <a:outerShdw dist="53882" dir="2700000" algn="ctr" rotWithShape="0">
              <a:schemeClr val="bg2">
                <a:alpha val="50000"/>
              </a:schemeClr>
            </a:outerShdw>
          </a:effectLst>
        </p:spPr>
        <p:txBody>
          <a:bodyPr anchorCtr="1">
            <a:spAutoFit/>
          </a:bodyPr>
          <a:lstStyle/>
          <a:p>
            <a:pPr algn="ctr">
              <a:defRPr/>
            </a:pPr>
            <a:r>
              <a:rPr lang="zh-CN" altLang="en-US" sz="2000">
                <a:ea typeface="宋体" pitchFamily="2" charset="-122"/>
              </a:rPr>
              <a:t>检查</a:t>
            </a:r>
            <a:r>
              <a:rPr lang="en-US" altLang="zh-CN" sz="2000">
                <a:ea typeface="宋体" pitchFamily="2" charset="-122"/>
              </a:rPr>
              <a:t>deleted</a:t>
            </a:r>
            <a:r>
              <a:rPr lang="zh-CN" altLang="en-US" sz="2000">
                <a:ea typeface="宋体" pitchFamily="2" charset="-122"/>
              </a:rPr>
              <a:t>和</a:t>
            </a:r>
            <a:r>
              <a:rPr lang="en-US" altLang="zh-CN" sz="2000">
                <a:ea typeface="宋体" pitchFamily="2" charset="-122"/>
              </a:rPr>
              <a:t>inserted</a:t>
            </a:r>
            <a:r>
              <a:rPr lang="zh-CN" altLang="en-US" sz="2000">
                <a:ea typeface="宋体" pitchFamily="2" charset="-122"/>
              </a:rPr>
              <a:t>表中的数据，确定是否需要回滚或执行其他操作</a:t>
            </a:r>
          </a:p>
        </p:txBody>
      </p:sp>
      <p:sp>
        <p:nvSpPr>
          <p:cNvPr id="39" name="Line 30"/>
          <p:cNvSpPr>
            <a:spLocks noChangeShapeType="1"/>
          </p:cNvSpPr>
          <p:nvPr/>
        </p:nvSpPr>
        <p:spPr bwMode="auto">
          <a:xfrm>
            <a:off x="2435225" y="4975225"/>
            <a:ext cx="1333500" cy="331788"/>
          </a:xfrm>
          <a:prstGeom prst="line">
            <a:avLst/>
          </a:prstGeom>
          <a:noFill/>
          <a:ln w="19050">
            <a:solidFill>
              <a:schemeClr val="tx1"/>
            </a:solidFill>
            <a:round/>
            <a:headEnd/>
            <a:tailEnd type="triangle" w="med" len="med"/>
          </a:ln>
        </p:spPr>
        <p:txBody>
          <a:bodyPr/>
          <a:lstStyle/>
          <a:p>
            <a:endParaRPr lang="zh-CN" altLang="en-US"/>
          </a:p>
        </p:txBody>
      </p:sp>
      <p:sp>
        <p:nvSpPr>
          <p:cNvPr id="40" name="Line 43"/>
          <p:cNvSpPr>
            <a:spLocks noChangeShapeType="1"/>
          </p:cNvSpPr>
          <p:nvPr/>
        </p:nvSpPr>
        <p:spPr bwMode="auto">
          <a:xfrm flipH="1">
            <a:off x="5043488" y="4975225"/>
            <a:ext cx="946150" cy="346075"/>
          </a:xfrm>
          <a:prstGeom prst="line">
            <a:avLst/>
          </a:prstGeom>
          <a:noFill/>
          <a:ln w="19050">
            <a:solidFill>
              <a:schemeClr val="tx1"/>
            </a:solidFill>
            <a:round/>
            <a:headEnd/>
            <a:tailEnd type="triangle"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1"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lide(fromTop)">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dissolve">
                                      <p:cBhvr>
                                        <p:cTn id="17" dur="500"/>
                                        <p:tgtEl>
                                          <p:spTgt spid="21"/>
                                        </p:tgtEl>
                                      </p:cBhvr>
                                    </p:animEffect>
                                  </p:childTnLst>
                                </p:cTn>
                              </p:par>
                            </p:childTnLst>
                          </p:cTn>
                        </p:par>
                        <p:par>
                          <p:cTn id="18" fill="hold">
                            <p:stCondLst>
                              <p:cond delay="500"/>
                            </p:stCondLst>
                            <p:childTnLst>
                              <p:par>
                                <p:cTn id="19" presetID="12" presetClass="entr" presetSubtype="1" fill="hold" nodeType="afterEffect">
                                  <p:stCondLst>
                                    <p:cond delay="1000"/>
                                  </p:stCondLst>
                                  <p:childTnLst>
                                    <p:set>
                                      <p:cBhvr>
                                        <p:cTn id="20" dur="1" fill="hold">
                                          <p:stCondLst>
                                            <p:cond delay="0"/>
                                          </p:stCondLst>
                                        </p:cTn>
                                        <p:tgtEl>
                                          <p:spTgt spid="17"/>
                                        </p:tgtEl>
                                        <p:attrNameLst>
                                          <p:attrName>style.visibility</p:attrName>
                                        </p:attrNameLst>
                                      </p:cBhvr>
                                      <p:to>
                                        <p:strVal val="visible"/>
                                      </p:to>
                                    </p:set>
                                    <p:animEffect transition="in" filter="slide(fromTop)">
                                      <p:cBhvr>
                                        <p:cTn id="21" dur="1000"/>
                                        <p:tgtEl>
                                          <p:spTgt spid="17"/>
                                        </p:tgtEl>
                                      </p:cBhvr>
                                    </p:animEffect>
                                  </p:childTnLst>
                                </p:cTn>
                              </p:par>
                            </p:childTnLst>
                          </p:cTn>
                        </p:par>
                        <p:par>
                          <p:cTn id="22" fill="hold">
                            <p:stCondLst>
                              <p:cond delay="2500"/>
                            </p:stCondLst>
                            <p:childTnLst>
                              <p:par>
                                <p:cTn id="23" presetID="2" presetClass="entr" presetSubtype="8"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0-#ppt_w/2"/>
                                          </p:val>
                                        </p:tav>
                                        <p:tav tm="100000">
                                          <p:val>
                                            <p:strVal val="#ppt_x"/>
                                          </p:val>
                                        </p:tav>
                                      </p:tavLst>
                                    </p:anim>
                                    <p:anim calcmode="lin" valueType="num">
                                      <p:cBhvr additive="base">
                                        <p:cTn id="26" dur="500" fill="hold"/>
                                        <p:tgtEl>
                                          <p:spTgt spid="18"/>
                                        </p:tgtEl>
                                        <p:attrNameLst>
                                          <p:attrName>ppt_y</p:attrName>
                                        </p:attrNameLst>
                                      </p:cBhvr>
                                      <p:tavLst>
                                        <p:tav tm="0">
                                          <p:val>
                                            <p:strVal val="#ppt_y"/>
                                          </p:val>
                                        </p:tav>
                                        <p:tav tm="100000">
                                          <p:val>
                                            <p:strVal val="#ppt_y"/>
                                          </p:val>
                                        </p:tav>
                                      </p:tavLst>
                                    </p:anim>
                                  </p:childTnLst>
                                </p:cTn>
                              </p:par>
                            </p:childTnLst>
                          </p:cTn>
                        </p:par>
                        <p:par>
                          <p:cTn id="27" fill="hold">
                            <p:stCondLst>
                              <p:cond delay="3000"/>
                            </p:stCondLst>
                            <p:childTnLst>
                              <p:par>
                                <p:cTn id="28" presetID="9" presetClass="entr" presetSubtype="0" fill="hold"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dissolv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additive="base">
                                        <p:cTn id="35" dur="500" fill="hold"/>
                                        <p:tgtEl>
                                          <p:spTgt spid="24"/>
                                        </p:tgtEl>
                                        <p:attrNameLst>
                                          <p:attrName>ppt_x</p:attrName>
                                        </p:attrNameLst>
                                      </p:cBhvr>
                                      <p:tavLst>
                                        <p:tav tm="0">
                                          <p:val>
                                            <p:strVal val="0-#ppt_w/2"/>
                                          </p:val>
                                        </p:tav>
                                        <p:tav tm="100000">
                                          <p:val>
                                            <p:strVal val="#ppt_x"/>
                                          </p:val>
                                        </p:tav>
                                      </p:tavLst>
                                    </p:anim>
                                    <p:anim calcmode="lin" valueType="num">
                                      <p:cBhvr additive="base">
                                        <p:cTn id="36" dur="500" fill="hold"/>
                                        <p:tgtEl>
                                          <p:spTgt spid="24"/>
                                        </p:tgtEl>
                                        <p:attrNameLst>
                                          <p:attrName>ppt_y</p:attrName>
                                        </p:attrNameLst>
                                      </p:cBhvr>
                                      <p:tavLst>
                                        <p:tav tm="0">
                                          <p:val>
                                            <p:strVal val="#ppt_y"/>
                                          </p:val>
                                        </p:tav>
                                        <p:tav tm="100000">
                                          <p:val>
                                            <p:strVal val="#ppt_y"/>
                                          </p:val>
                                        </p:tav>
                                      </p:tavLst>
                                    </p:anim>
                                  </p:childTnLst>
                                </p:cTn>
                              </p:par>
                            </p:childTnLst>
                          </p:cTn>
                        </p:par>
                        <p:par>
                          <p:cTn id="37" fill="hold">
                            <p:stCondLst>
                              <p:cond delay="500"/>
                            </p:stCondLst>
                            <p:childTnLst>
                              <p:par>
                                <p:cTn id="38" presetID="12" presetClass="entr" presetSubtype="1" fill="hold"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slide(fromTop)">
                                      <p:cBhvr>
                                        <p:cTn id="40" dur="1000"/>
                                        <p:tgtEl>
                                          <p:spTgt spid="23"/>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21"/>
                                        </p:tgtEl>
                                        <p:attrNameLst>
                                          <p:attrName>style.visibility</p:attrName>
                                        </p:attrNameLst>
                                      </p:cBhvr>
                                      <p:to>
                                        <p:strVal val="hidden"/>
                                      </p:to>
                                    </p:set>
                                  </p:childTnLst>
                                </p:cTn>
                              </p:par>
                            </p:childTnLst>
                          </p:cTn>
                        </p:par>
                        <p:par>
                          <p:cTn id="45" fill="hold">
                            <p:stCondLst>
                              <p:cond delay="0"/>
                            </p:stCondLst>
                            <p:childTnLst>
                              <p:par>
                                <p:cTn id="46" presetID="12" presetClass="entr" presetSubtype="1" fill="hold" nodeType="afterEffect">
                                  <p:stCondLst>
                                    <p:cond delay="1000"/>
                                  </p:stCondLst>
                                  <p:childTnLst>
                                    <p:set>
                                      <p:cBhvr>
                                        <p:cTn id="47" dur="1" fill="hold">
                                          <p:stCondLst>
                                            <p:cond delay="0"/>
                                          </p:stCondLst>
                                        </p:cTn>
                                        <p:tgtEl>
                                          <p:spTgt spid="25"/>
                                        </p:tgtEl>
                                        <p:attrNameLst>
                                          <p:attrName>style.visibility</p:attrName>
                                        </p:attrNameLst>
                                      </p:cBhvr>
                                      <p:to>
                                        <p:strVal val="visible"/>
                                      </p:to>
                                    </p:set>
                                    <p:animEffect transition="in" filter="slide(fromTop)">
                                      <p:cBhvr>
                                        <p:cTn id="48" dur="1000"/>
                                        <p:tgtEl>
                                          <p:spTgt spid="25"/>
                                        </p:tgtEl>
                                      </p:cBhvr>
                                    </p:animEffect>
                                  </p:childTnLst>
                                </p:cTn>
                              </p:par>
                            </p:childTnLst>
                          </p:cTn>
                        </p:par>
                        <p:par>
                          <p:cTn id="49" fill="hold">
                            <p:stCondLst>
                              <p:cond delay="2000"/>
                            </p:stCondLst>
                            <p:childTnLst>
                              <p:par>
                                <p:cTn id="50" presetID="9" presetClass="entr" presetSubtype="0" fill="hold" nodeType="after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dissolve">
                                      <p:cBhvr>
                                        <p:cTn id="52" dur="500"/>
                                        <p:tgtEl>
                                          <p:spTgt spid="32"/>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blinds(horizontal)">
                                      <p:cBhvr>
                                        <p:cTn id="57" dur="500"/>
                                        <p:tgtEl>
                                          <p:spTgt spid="39"/>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blinds(horizontal)">
                                      <p:cBhvr>
                                        <p:cTn id="62" dur="500"/>
                                        <p:tgtEl>
                                          <p:spTgt spid="40"/>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8"/>
                                        </p:tgtEl>
                                        <p:attrNameLst>
                                          <p:attrName>style.visibility</p:attrName>
                                        </p:attrNameLst>
                                      </p:cBhvr>
                                      <p:to>
                                        <p:strVal val="visible"/>
                                      </p:to>
                                    </p:set>
                                    <p:anim calcmode="lin" valueType="num">
                                      <p:cBhvr additive="base">
                                        <p:cTn id="67" dur="500" fill="hold"/>
                                        <p:tgtEl>
                                          <p:spTgt spid="38"/>
                                        </p:tgtEl>
                                        <p:attrNameLst>
                                          <p:attrName>ppt_x</p:attrName>
                                        </p:attrNameLst>
                                      </p:cBhvr>
                                      <p:tavLst>
                                        <p:tav tm="0">
                                          <p:val>
                                            <p:strVal val="0-#ppt_w/2"/>
                                          </p:val>
                                        </p:tav>
                                        <p:tav tm="100000">
                                          <p:val>
                                            <p:strVal val="#ppt_x"/>
                                          </p:val>
                                        </p:tav>
                                      </p:tavLst>
                                    </p:anim>
                                    <p:anim calcmode="lin" valueType="num">
                                      <p:cBhvr additive="base">
                                        <p:cTn id="68"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8" grpId="0" animBg="1"/>
      <p:bldP spid="21" grpId="0" animBg="1"/>
      <p:bldP spid="21" grpId="1" animBg="1"/>
      <p:bldP spid="24" grpId="0" animBg="1"/>
      <p:bldP spid="38" grpId="0" animBg="1"/>
      <p:bldP spid="39" grpId="0" animBg="1"/>
      <p:bldP spid="40"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smtClean="0">
                <a:latin typeface="+mj-ea"/>
              </a:rPr>
              <a:t>使用</a:t>
            </a:r>
            <a:r>
              <a:rPr lang="en-US" altLang="zh-CN" dirty="0" smtClean="0">
                <a:latin typeface="+mj-ea"/>
              </a:rPr>
              <a:t>DELETE</a:t>
            </a:r>
            <a:r>
              <a:rPr lang="zh-CN" altLang="en-US" dirty="0" smtClean="0">
                <a:latin typeface="+mj-ea"/>
              </a:rPr>
              <a:t>触发器</a:t>
            </a:r>
            <a:endParaRPr lang="zh-CN" altLang="en-US" dirty="0">
              <a:latin typeface="+mj-ea"/>
            </a:endParaRPr>
          </a:p>
        </p:txBody>
      </p:sp>
      <p:sp>
        <p:nvSpPr>
          <p:cNvPr id="96258" name="内容占位符 2"/>
          <p:cNvSpPr>
            <a:spLocks noGrp="1"/>
          </p:cNvSpPr>
          <p:nvPr>
            <p:ph idx="1"/>
          </p:nvPr>
        </p:nvSpPr>
        <p:spPr/>
        <p:txBody>
          <a:bodyPr/>
          <a:lstStyle/>
          <a:p>
            <a:pPr eaLnBrk="1" hangingPunct="1"/>
            <a:r>
              <a:rPr lang="en-US" altLang="zh-CN" sz="2400" smtClean="0"/>
              <a:t>DELETE</a:t>
            </a:r>
            <a:r>
              <a:rPr lang="zh-CN" altLang="en-US" sz="2400" smtClean="0"/>
              <a:t>触发器通常用于两种情况，第一种情况是为了防止那些确实需要删除但会引起数据一致性问题的记录的删除，第二种情况是执行可删除主记录的子记录的级联删除操作。</a:t>
            </a:r>
          </a:p>
          <a:p>
            <a:pPr lvl="1" eaLnBrk="1" hangingPunct="1"/>
            <a:r>
              <a:rPr lang="zh-CN" altLang="en-US" sz="2000" smtClean="0">
                <a:ea typeface="宋体" charset="-122"/>
              </a:rPr>
              <a:t>例  建立一个与</a:t>
            </a:r>
            <a:r>
              <a:rPr lang="en-US" altLang="zh-CN" sz="2000" smtClean="0">
                <a:ea typeface="宋体" charset="-122"/>
              </a:rPr>
              <a:t>sc</a:t>
            </a:r>
            <a:r>
              <a:rPr lang="zh-CN" altLang="en-US" sz="2000" smtClean="0">
                <a:ea typeface="宋体" charset="-122"/>
              </a:rPr>
              <a:t>表结构一样的表</a:t>
            </a:r>
            <a:r>
              <a:rPr lang="en-US" altLang="zh-CN" sz="2000" smtClean="0">
                <a:ea typeface="宋体" charset="-122"/>
              </a:rPr>
              <a:t>s1</a:t>
            </a:r>
            <a:r>
              <a:rPr lang="zh-CN" altLang="en-US" sz="2000" smtClean="0">
                <a:ea typeface="宋体" charset="-122"/>
              </a:rPr>
              <a:t>，当删除表</a:t>
            </a:r>
            <a:r>
              <a:rPr lang="en-US" altLang="zh-CN" sz="2000" smtClean="0">
                <a:ea typeface="宋体" charset="-122"/>
              </a:rPr>
              <a:t>sc</a:t>
            </a:r>
            <a:r>
              <a:rPr lang="zh-CN" altLang="en-US" sz="2000" smtClean="0">
                <a:ea typeface="宋体" charset="-122"/>
              </a:rPr>
              <a:t>中的记录时，自动将删除掉的记录存放到</a:t>
            </a:r>
            <a:r>
              <a:rPr lang="en-US" altLang="zh-CN" sz="2000" smtClean="0">
                <a:ea typeface="宋体" charset="-122"/>
              </a:rPr>
              <a:t>s1</a:t>
            </a:r>
            <a:r>
              <a:rPr lang="zh-CN" altLang="en-US" sz="2000" smtClean="0">
                <a:ea typeface="宋体" charset="-122"/>
              </a:rPr>
              <a:t>表中。</a:t>
            </a:r>
          </a:p>
        </p:txBody>
      </p:sp>
      <p:sp>
        <p:nvSpPr>
          <p:cNvPr id="96259" name="矩形 3"/>
          <p:cNvSpPr>
            <a:spLocks noChangeArrowheads="1"/>
          </p:cNvSpPr>
          <p:nvPr/>
        </p:nvSpPr>
        <p:spPr bwMode="auto">
          <a:xfrm>
            <a:off x="1689100" y="4071938"/>
            <a:ext cx="6765925" cy="2308225"/>
          </a:xfrm>
          <a:prstGeom prst="rect">
            <a:avLst/>
          </a:prstGeom>
          <a:noFill/>
          <a:ln w="9525">
            <a:noFill/>
            <a:miter lim="800000"/>
            <a:headEnd/>
            <a:tailEnd/>
          </a:ln>
        </p:spPr>
        <p:txBody>
          <a:bodyPr>
            <a:spAutoFit/>
          </a:bodyPr>
          <a:lstStyle/>
          <a:p>
            <a:r>
              <a:rPr lang="en-US" altLang="zh-CN"/>
              <a:t>CREATE TRIGGER [students].[tr_student_delete]</a:t>
            </a:r>
          </a:p>
          <a:p>
            <a:r>
              <a:rPr lang="en-US" altLang="zh-CN"/>
              <a:t>   ON  [students].[sc] </a:t>
            </a:r>
          </a:p>
          <a:p>
            <a:r>
              <a:rPr lang="en-US" altLang="zh-CN"/>
              <a:t>   AFTER DELETE</a:t>
            </a:r>
          </a:p>
          <a:p>
            <a:r>
              <a:rPr lang="en-US" altLang="zh-CN"/>
              <a:t>AS </a:t>
            </a:r>
          </a:p>
          <a:p>
            <a:r>
              <a:rPr lang="en-US" altLang="zh-CN"/>
              <a:t>BEGIN</a:t>
            </a:r>
          </a:p>
          <a:p>
            <a:r>
              <a:rPr lang="en-US" altLang="zh-CN"/>
              <a:t>    SET NOCOUNT ON;</a:t>
            </a:r>
          </a:p>
          <a:p>
            <a:r>
              <a:rPr lang="en-US" altLang="zh-CN"/>
              <a:t>    insert into students.s1 select * from deleted </a:t>
            </a:r>
          </a:p>
          <a:p>
            <a:r>
              <a:rPr lang="en-US" altLang="zh-CN"/>
              <a:t>END</a:t>
            </a:r>
            <a:endParaRPr lang="zh-CN" alt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1\ADMINI~1\LOCALS~1\Temp\VMwareDnD\9a14c3e2\未命名.bmp"/>
          <p:cNvPicPr>
            <a:picLocks noChangeAspect="1" noChangeArrowheads="1"/>
          </p:cNvPicPr>
          <p:nvPr/>
        </p:nvPicPr>
        <p:blipFill>
          <a:blip r:embed="rId2"/>
          <a:srcRect/>
          <a:stretch>
            <a:fillRect/>
          </a:stretch>
        </p:blipFill>
        <p:spPr bwMode="auto">
          <a:xfrm>
            <a:off x="2268538" y="1263650"/>
            <a:ext cx="3248025" cy="1809750"/>
          </a:xfrm>
          <a:prstGeom prst="rect">
            <a:avLst/>
          </a:prstGeom>
          <a:ln>
            <a:noFill/>
          </a:ln>
          <a:effectLst>
            <a:outerShdw blurRad="292100" dist="139700" dir="2700000" algn="tl" rotWithShape="0">
              <a:srgbClr val="333333">
                <a:alpha val="65000"/>
              </a:srgbClr>
            </a:outerShdw>
          </a:effectLst>
        </p:spPr>
      </p:pic>
      <p:sp>
        <p:nvSpPr>
          <p:cNvPr id="6" name="Freeform 11"/>
          <p:cNvSpPr>
            <a:spLocks/>
          </p:cNvSpPr>
          <p:nvPr/>
        </p:nvSpPr>
        <p:spPr bwMode="auto">
          <a:xfrm>
            <a:off x="455613" y="1652588"/>
            <a:ext cx="1727200" cy="846137"/>
          </a:xfrm>
          <a:custGeom>
            <a:avLst/>
            <a:gdLst/>
            <a:ahLst/>
            <a:cxnLst>
              <a:cxn ang="0">
                <a:pos x="729" y="277"/>
              </a:cxn>
              <a:cxn ang="0">
                <a:pos x="453" y="456"/>
              </a:cxn>
              <a:cxn ang="0">
                <a:pos x="454" y="370"/>
              </a:cxn>
              <a:cxn ang="0">
                <a:pos x="443" y="370"/>
              </a:cxn>
              <a:cxn ang="0">
                <a:pos x="431" y="370"/>
              </a:cxn>
              <a:cxn ang="0">
                <a:pos x="420" y="370"/>
              </a:cxn>
              <a:cxn ang="0">
                <a:pos x="408" y="370"/>
              </a:cxn>
              <a:cxn ang="0">
                <a:pos x="395" y="370"/>
              </a:cxn>
              <a:cxn ang="0">
                <a:pos x="384" y="370"/>
              </a:cxn>
              <a:cxn ang="0">
                <a:pos x="370" y="370"/>
              </a:cxn>
              <a:cxn ang="0">
                <a:pos x="358" y="370"/>
              </a:cxn>
              <a:cxn ang="0">
                <a:pos x="345" y="370"/>
              </a:cxn>
              <a:cxn ang="0">
                <a:pos x="333" y="370"/>
              </a:cxn>
              <a:cxn ang="0">
                <a:pos x="320" y="370"/>
              </a:cxn>
              <a:cxn ang="0">
                <a:pos x="308" y="370"/>
              </a:cxn>
              <a:cxn ang="0">
                <a:pos x="295" y="369"/>
              </a:cxn>
              <a:cxn ang="0">
                <a:pos x="283" y="369"/>
              </a:cxn>
              <a:cxn ang="0">
                <a:pos x="259" y="366"/>
              </a:cxn>
              <a:cxn ang="0">
                <a:pos x="218" y="360"/>
              </a:cxn>
              <a:cxn ang="0">
                <a:pos x="180" y="350"/>
              </a:cxn>
              <a:cxn ang="0">
                <a:pos x="145" y="336"/>
              </a:cxn>
              <a:cxn ang="0">
                <a:pos x="114" y="319"/>
              </a:cxn>
              <a:cxn ang="0">
                <a:pos x="86" y="299"/>
              </a:cxn>
              <a:cxn ang="0">
                <a:pos x="61" y="277"/>
              </a:cxn>
              <a:cxn ang="0">
                <a:pos x="41" y="252"/>
              </a:cxn>
              <a:cxn ang="0">
                <a:pos x="24" y="227"/>
              </a:cxn>
              <a:cxn ang="0">
                <a:pos x="11" y="200"/>
              </a:cxn>
              <a:cxn ang="0">
                <a:pos x="4" y="171"/>
              </a:cxn>
              <a:cxn ang="0">
                <a:pos x="0" y="142"/>
              </a:cxn>
              <a:cxn ang="0">
                <a:pos x="1" y="114"/>
              </a:cxn>
              <a:cxn ang="0">
                <a:pos x="8" y="84"/>
              </a:cxn>
              <a:cxn ang="0">
                <a:pos x="19" y="55"/>
              </a:cxn>
              <a:cxn ang="0">
                <a:pos x="56" y="0"/>
              </a:cxn>
              <a:cxn ang="0">
                <a:pos x="45" y="12"/>
              </a:cxn>
              <a:cxn ang="0">
                <a:pos x="30" y="36"/>
              </a:cxn>
              <a:cxn ang="0">
                <a:pos x="23" y="60"/>
              </a:cxn>
              <a:cxn ang="0">
                <a:pos x="25" y="81"/>
              </a:cxn>
              <a:cxn ang="0">
                <a:pos x="30" y="91"/>
              </a:cxn>
              <a:cxn ang="0">
                <a:pos x="43" y="110"/>
              </a:cxn>
              <a:cxn ang="0">
                <a:pos x="63" y="127"/>
              </a:cxn>
              <a:cxn ang="0">
                <a:pos x="88" y="144"/>
              </a:cxn>
              <a:cxn ang="0">
                <a:pos x="119" y="156"/>
              </a:cxn>
              <a:cxn ang="0">
                <a:pos x="136" y="162"/>
              </a:cxn>
              <a:cxn ang="0">
                <a:pos x="174" y="174"/>
              </a:cxn>
              <a:cxn ang="0">
                <a:pos x="213" y="181"/>
              </a:cxn>
              <a:cxn ang="0">
                <a:pos x="255" y="187"/>
              </a:cxn>
              <a:cxn ang="0">
                <a:pos x="278" y="190"/>
              </a:cxn>
              <a:cxn ang="0">
                <a:pos x="323" y="192"/>
              </a:cxn>
              <a:cxn ang="0">
                <a:pos x="366" y="192"/>
              </a:cxn>
              <a:cxn ang="0">
                <a:pos x="410" y="190"/>
              </a:cxn>
              <a:cxn ang="0">
                <a:pos x="454" y="184"/>
              </a:cxn>
              <a:cxn ang="0">
                <a:pos x="453" y="95"/>
              </a:cxn>
              <a:cxn ang="0">
                <a:pos x="729" y="277"/>
              </a:cxn>
            </a:cxnLst>
            <a:rect l="0" t="0" r="r" b="b"/>
            <a:pathLst>
              <a:path w="730" h="457">
                <a:moveTo>
                  <a:pt x="729" y="277"/>
                </a:moveTo>
                <a:lnTo>
                  <a:pt x="453" y="456"/>
                </a:lnTo>
                <a:lnTo>
                  <a:pt x="454" y="370"/>
                </a:lnTo>
                <a:lnTo>
                  <a:pt x="443" y="370"/>
                </a:lnTo>
                <a:lnTo>
                  <a:pt x="431" y="370"/>
                </a:lnTo>
                <a:lnTo>
                  <a:pt x="420" y="370"/>
                </a:lnTo>
                <a:lnTo>
                  <a:pt x="408" y="370"/>
                </a:lnTo>
                <a:lnTo>
                  <a:pt x="395" y="370"/>
                </a:lnTo>
                <a:lnTo>
                  <a:pt x="384" y="370"/>
                </a:lnTo>
                <a:lnTo>
                  <a:pt x="370" y="370"/>
                </a:lnTo>
                <a:lnTo>
                  <a:pt x="358" y="370"/>
                </a:lnTo>
                <a:lnTo>
                  <a:pt x="345" y="370"/>
                </a:lnTo>
                <a:lnTo>
                  <a:pt x="333" y="370"/>
                </a:lnTo>
                <a:lnTo>
                  <a:pt x="320" y="370"/>
                </a:lnTo>
                <a:lnTo>
                  <a:pt x="308" y="370"/>
                </a:lnTo>
                <a:lnTo>
                  <a:pt x="295" y="369"/>
                </a:lnTo>
                <a:lnTo>
                  <a:pt x="283" y="369"/>
                </a:lnTo>
                <a:lnTo>
                  <a:pt x="259" y="366"/>
                </a:lnTo>
                <a:lnTo>
                  <a:pt x="218" y="360"/>
                </a:lnTo>
                <a:lnTo>
                  <a:pt x="180" y="350"/>
                </a:lnTo>
                <a:lnTo>
                  <a:pt x="145" y="336"/>
                </a:lnTo>
                <a:lnTo>
                  <a:pt x="114" y="319"/>
                </a:lnTo>
                <a:lnTo>
                  <a:pt x="86" y="299"/>
                </a:lnTo>
                <a:lnTo>
                  <a:pt x="61" y="277"/>
                </a:lnTo>
                <a:lnTo>
                  <a:pt x="41" y="252"/>
                </a:lnTo>
                <a:lnTo>
                  <a:pt x="24" y="227"/>
                </a:lnTo>
                <a:lnTo>
                  <a:pt x="11" y="200"/>
                </a:lnTo>
                <a:lnTo>
                  <a:pt x="4" y="171"/>
                </a:lnTo>
                <a:lnTo>
                  <a:pt x="0" y="142"/>
                </a:lnTo>
                <a:lnTo>
                  <a:pt x="1" y="114"/>
                </a:lnTo>
                <a:lnTo>
                  <a:pt x="8" y="84"/>
                </a:lnTo>
                <a:lnTo>
                  <a:pt x="19" y="55"/>
                </a:lnTo>
                <a:lnTo>
                  <a:pt x="56" y="0"/>
                </a:lnTo>
                <a:lnTo>
                  <a:pt x="45" y="12"/>
                </a:lnTo>
                <a:lnTo>
                  <a:pt x="30" y="36"/>
                </a:lnTo>
                <a:lnTo>
                  <a:pt x="23" y="60"/>
                </a:lnTo>
                <a:lnTo>
                  <a:pt x="25" y="81"/>
                </a:lnTo>
                <a:lnTo>
                  <a:pt x="30" y="91"/>
                </a:lnTo>
                <a:lnTo>
                  <a:pt x="43" y="110"/>
                </a:lnTo>
                <a:lnTo>
                  <a:pt x="63" y="127"/>
                </a:lnTo>
                <a:lnTo>
                  <a:pt x="88" y="144"/>
                </a:lnTo>
                <a:lnTo>
                  <a:pt x="119" y="156"/>
                </a:lnTo>
                <a:lnTo>
                  <a:pt x="136" y="162"/>
                </a:lnTo>
                <a:lnTo>
                  <a:pt x="174" y="174"/>
                </a:lnTo>
                <a:lnTo>
                  <a:pt x="213" y="181"/>
                </a:lnTo>
                <a:lnTo>
                  <a:pt x="255" y="187"/>
                </a:lnTo>
                <a:lnTo>
                  <a:pt x="278" y="190"/>
                </a:lnTo>
                <a:lnTo>
                  <a:pt x="323" y="192"/>
                </a:lnTo>
                <a:lnTo>
                  <a:pt x="366" y="192"/>
                </a:lnTo>
                <a:lnTo>
                  <a:pt x="410" y="190"/>
                </a:lnTo>
                <a:lnTo>
                  <a:pt x="454" y="184"/>
                </a:lnTo>
                <a:lnTo>
                  <a:pt x="453" y="95"/>
                </a:lnTo>
                <a:lnTo>
                  <a:pt x="729" y="277"/>
                </a:lnTo>
              </a:path>
            </a:pathLst>
          </a:custGeom>
          <a:gradFill rotWithShape="1">
            <a:gsLst>
              <a:gs pos="0">
                <a:srgbClr val="FFFFFF"/>
              </a:gs>
              <a:gs pos="50000">
                <a:srgbClr val="CCFFCC"/>
              </a:gs>
              <a:gs pos="100000">
                <a:srgbClr val="FFFFFF"/>
              </a:gs>
            </a:gsLst>
            <a:lin ang="2700000" scaled="1"/>
          </a:gradFill>
          <a:ln w="6350" cap="rnd" cmpd="sng">
            <a:solidFill>
              <a:srgbClr val="000000"/>
            </a:solidFill>
            <a:prstDash val="solid"/>
            <a:round/>
            <a:headEnd type="none" w="med" len="med"/>
            <a:tailEnd type="none" w="med" len="med"/>
          </a:ln>
          <a:effectLst>
            <a:outerShdw dist="63500" dir="2212194" algn="ctr" rotWithShape="0">
              <a:srgbClr val="808080"/>
            </a:outerShdw>
          </a:effectLst>
        </p:spPr>
        <p:txBody>
          <a:bodyPr/>
          <a:lstStyle/>
          <a:p>
            <a:pPr>
              <a:defRPr/>
            </a:pPr>
            <a:endParaRPr lang="zh-CN" altLang="en-US">
              <a:ea typeface="宋体" pitchFamily="2" charset="-122"/>
            </a:endParaRPr>
          </a:p>
        </p:txBody>
      </p:sp>
      <p:sp>
        <p:nvSpPr>
          <p:cNvPr id="7" name="Text Box 29"/>
          <p:cNvSpPr txBox="1">
            <a:spLocks noChangeArrowheads="1"/>
          </p:cNvSpPr>
          <p:nvPr/>
        </p:nvSpPr>
        <p:spPr bwMode="auto">
          <a:xfrm>
            <a:off x="371475" y="1109663"/>
            <a:ext cx="1584325" cy="406400"/>
          </a:xfrm>
          <a:prstGeom prst="rect">
            <a:avLst/>
          </a:prstGeom>
          <a:gradFill rotWithShape="1">
            <a:gsLst>
              <a:gs pos="0">
                <a:srgbClr val="FFCC00"/>
              </a:gs>
              <a:gs pos="100000">
                <a:srgbClr val="FFFFFF"/>
              </a:gs>
            </a:gsLst>
            <a:lin ang="5400000" scaled="1"/>
          </a:gradFill>
          <a:ln w="9525" algn="ctr">
            <a:solidFill>
              <a:schemeClr val="tx2"/>
            </a:solidFill>
            <a:miter lim="800000"/>
            <a:headEnd/>
            <a:tailEnd/>
          </a:ln>
          <a:effectLst>
            <a:outerShdw dist="53882" dir="2700000" algn="ctr" rotWithShape="0">
              <a:schemeClr val="bg2">
                <a:alpha val="50000"/>
              </a:schemeClr>
            </a:outerShdw>
          </a:effectLst>
        </p:spPr>
        <p:txBody>
          <a:bodyPr anchorCtr="1">
            <a:spAutoFit/>
          </a:bodyPr>
          <a:lstStyle/>
          <a:p>
            <a:pPr>
              <a:defRPr/>
            </a:pPr>
            <a:r>
              <a:rPr lang="zh-CN" altLang="en-US" sz="2000" dirty="0">
                <a:ea typeface="宋体" pitchFamily="2" charset="-122"/>
              </a:rPr>
              <a:t>删除记录行</a:t>
            </a:r>
          </a:p>
        </p:txBody>
      </p:sp>
      <p:grpSp>
        <p:nvGrpSpPr>
          <p:cNvPr id="2" name="Group 12"/>
          <p:cNvGrpSpPr>
            <a:grpSpLocks/>
          </p:cNvGrpSpPr>
          <p:nvPr/>
        </p:nvGrpSpPr>
        <p:grpSpPr bwMode="auto">
          <a:xfrm>
            <a:off x="2916238" y="4005263"/>
            <a:ext cx="4392612" cy="1066800"/>
            <a:chOff x="1056" y="3120"/>
            <a:chExt cx="2592" cy="672"/>
          </a:xfrm>
        </p:grpSpPr>
        <p:sp>
          <p:nvSpPr>
            <p:cNvPr id="9" name="Rectangle 13"/>
            <p:cNvSpPr>
              <a:spLocks noChangeArrowheads="1"/>
            </p:cNvSpPr>
            <p:nvPr/>
          </p:nvSpPr>
          <p:spPr bwMode="auto">
            <a:xfrm>
              <a:off x="1056" y="3120"/>
              <a:ext cx="2592" cy="192"/>
            </a:xfrm>
            <a:prstGeom prst="rect">
              <a:avLst/>
            </a:prstGeom>
            <a:gradFill rotWithShape="1">
              <a:gsLst>
                <a:gs pos="0">
                  <a:schemeClr val="accent2"/>
                </a:gs>
                <a:gs pos="100000">
                  <a:srgbClr val="6666FF"/>
                </a:gs>
              </a:gsLst>
              <a:lin ang="5400000" scaled="1"/>
            </a:gradFill>
            <a:ln w="9525">
              <a:solidFill>
                <a:schemeClr val="bg2"/>
              </a:solidFill>
              <a:miter lim="800000"/>
              <a:headEnd/>
              <a:tailEnd/>
            </a:ln>
            <a:effectLst>
              <a:outerShdw dist="89803" dir="2700000" algn="ctr" rotWithShape="0">
                <a:schemeClr val="accent1"/>
              </a:outerShdw>
            </a:effectLst>
          </p:spPr>
          <p:txBody>
            <a:bodyPr wrap="none" anchor="ctr"/>
            <a:lstStyle/>
            <a:p>
              <a:pPr eaLnBrk="0" hangingPunct="0">
                <a:defRPr/>
              </a:pPr>
              <a:r>
                <a:rPr lang="en-US" altLang="zh-CN" dirty="0"/>
                <a:t>deleted</a:t>
              </a:r>
            </a:p>
          </p:txBody>
        </p:sp>
        <p:sp>
          <p:nvSpPr>
            <p:cNvPr id="10" name="Rectangle 14"/>
            <p:cNvSpPr>
              <a:spLocks noChangeArrowheads="1"/>
            </p:cNvSpPr>
            <p:nvPr/>
          </p:nvSpPr>
          <p:spPr bwMode="auto">
            <a:xfrm>
              <a:off x="1056" y="3312"/>
              <a:ext cx="1104" cy="240"/>
            </a:xfrm>
            <a:prstGeom prst="rect">
              <a:avLst/>
            </a:prstGeom>
            <a:solidFill>
              <a:srgbClr val="CCFFFF"/>
            </a:solidFill>
            <a:ln w="9525" algn="ctr">
              <a:solidFill>
                <a:schemeClr val="bg2"/>
              </a:solidFill>
              <a:miter lim="800000"/>
              <a:headEnd/>
              <a:tailEnd/>
            </a:ln>
            <a:effectLst>
              <a:outerShdw dist="89803" dir="2700000" algn="ctr" rotWithShape="0">
                <a:schemeClr val="accent1"/>
              </a:outerShdw>
            </a:effectLst>
          </p:spPr>
          <p:txBody>
            <a:bodyPr wrap="none"/>
            <a:lstStyle/>
            <a:p>
              <a:pPr algn="ctr" eaLnBrk="0" hangingPunct="0">
                <a:defRPr/>
              </a:pPr>
              <a:r>
                <a:rPr lang="en-US" altLang="zh-CN" sz="1600" dirty="0" err="1">
                  <a:ea typeface="宋体" pitchFamily="2" charset="-122"/>
                </a:rPr>
                <a:t>Sno</a:t>
              </a:r>
              <a:endParaRPr lang="en-US" altLang="zh-CN" sz="1600" dirty="0">
                <a:ea typeface="宋体" pitchFamily="2" charset="-122"/>
              </a:endParaRPr>
            </a:p>
          </p:txBody>
        </p:sp>
        <p:sp>
          <p:nvSpPr>
            <p:cNvPr id="11" name="Rectangle 15"/>
            <p:cNvSpPr>
              <a:spLocks noChangeArrowheads="1"/>
            </p:cNvSpPr>
            <p:nvPr/>
          </p:nvSpPr>
          <p:spPr bwMode="auto">
            <a:xfrm>
              <a:off x="2160" y="3312"/>
              <a:ext cx="1488" cy="240"/>
            </a:xfrm>
            <a:prstGeom prst="rect">
              <a:avLst/>
            </a:prstGeom>
            <a:solidFill>
              <a:srgbClr val="CCFFFF"/>
            </a:solidFill>
            <a:ln w="9525">
              <a:solidFill>
                <a:schemeClr val="bg2"/>
              </a:solidFill>
              <a:miter lim="800000"/>
              <a:headEnd/>
              <a:tailEnd/>
            </a:ln>
            <a:effectLst>
              <a:outerShdw dist="89803" dir="2700000" algn="ctr" rotWithShape="0">
                <a:schemeClr val="accent1"/>
              </a:outerShdw>
            </a:effectLst>
          </p:spPr>
          <p:txBody>
            <a:bodyPr wrap="none"/>
            <a:lstStyle/>
            <a:p>
              <a:pPr algn="ctr" eaLnBrk="0" hangingPunct="0">
                <a:defRPr/>
              </a:pPr>
              <a:r>
                <a:rPr lang="en-US" altLang="zh-CN" sz="1600" dirty="0" err="1">
                  <a:ea typeface="宋体" pitchFamily="2" charset="-122"/>
                </a:rPr>
                <a:t>Cno</a:t>
              </a:r>
              <a:r>
                <a:rPr lang="en-US" altLang="zh-CN" sz="1600" dirty="0">
                  <a:ea typeface="宋体" pitchFamily="2" charset="-122"/>
                </a:rPr>
                <a:t>            Grade</a:t>
              </a:r>
            </a:p>
            <a:p>
              <a:pPr algn="ctr" eaLnBrk="0" hangingPunct="0">
                <a:defRPr/>
              </a:pPr>
              <a:endParaRPr lang="en-US" altLang="zh-CN" sz="1600" dirty="0">
                <a:effectLst>
                  <a:outerShdw blurRad="38100" dist="38100" dir="2700000" algn="tl">
                    <a:srgbClr val="FFFFFF"/>
                  </a:outerShdw>
                </a:effectLst>
                <a:ea typeface="宋体" pitchFamily="2" charset="-122"/>
              </a:endParaRPr>
            </a:p>
          </p:txBody>
        </p:sp>
        <p:sp>
          <p:nvSpPr>
            <p:cNvPr id="12" name="Rectangle 16"/>
            <p:cNvSpPr>
              <a:spLocks noChangeArrowheads="1"/>
            </p:cNvSpPr>
            <p:nvPr/>
          </p:nvSpPr>
          <p:spPr bwMode="auto">
            <a:xfrm>
              <a:off x="1056" y="3552"/>
              <a:ext cx="1104" cy="240"/>
            </a:xfrm>
            <a:prstGeom prst="rect">
              <a:avLst/>
            </a:prstGeom>
            <a:solidFill>
              <a:schemeClr val="bg1"/>
            </a:solidFill>
            <a:ln w="9525">
              <a:solidFill>
                <a:schemeClr val="tx1"/>
              </a:solidFill>
              <a:miter lim="800000"/>
              <a:headEnd/>
              <a:tailEnd/>
            </a:ln>
            <a:effectLst>
              <a:outerShdw dist="89803" dir="2700000" algn="ctr" rotWithShape="0">
                <a:schemeClr val="accent1"/>
              </a:outerShdw>
            </a:effectLst>
          </p:spPr>
          <p:txBody>
            <a:bodyPr wrap="none"/>
            <a:lstStyle/>
            <a:p>
              <a:pPr algn="ctr" eaLnBrk="0" hangingPunct="0">
                <a:lnSpc>
                  <a:spcPct val="110000"/>
                </a:lnSpc>
                <a:defRPr/>
              </a:pPr>
              <a:r>
                <a:rPr lang="en-US" altLang="zh-CN" dirty="0">
                  <a:ea typeface="宋体" pitchFamily="2" charset="-122"/>
                </a:rPr>
                <a:t>200215121</a:t>
              </a:r>
            </a:p>
          </p:txBody>
        </p:sp>
        <p:sp>
          <p:nvSpPr>
            <p:cNvPr id="13" name="Rectangle 17"/>
            <p:cNvSpPr>
              <a:spLocks noChangeArrowheads="1"/>
            </p:cNvSpPr>
            <p:nvPr/>
          </p:nvSpPr>
          <p:spPr bwMode="auto">
            <a:xfrm>
              <a:off x="2160" y="3552"/>
              <a:ext cx="1488" cy="240"/>
            </a:xfrm>
            <a:prstGeom prst="rect">
              <a:avLst/>
            </a:prstGeom>
            <a:solidFill>
              <a:schemeClr val="bg1"/>
            </a:solidFill>
            <a:ln w="9525" algn="ctr">
              <a:solidFill>
                <a:schemeClr val="tx1"/>
              </a:solidFill>
              <a:miter lim="800000"/>
              <a:headEnd/>
              <a:tailEnd/>
            </a:ln>
            <a:effectLst>
              <a:outerShdw dist="89803" dir="2700000" algn="ctr" rotWithShape="0">
                <a:schemeClr val="accent1"/>
              </a:outerShdw>
            </a:effectLst>
          </p:spPr>
          <p:txBody>
            <a:bodyPr wrap="none"/>
            <a:lstStyle/>
            <a:p>
              <a:pPr eaLnBrk="0" hangingPunct="0">
                <a:defRPr/>
              </a:pPr>
              <a:r>
                <a:rPr lang="en-US" altLang="zh-CN" dirty="0">
                  <a:effectLst>
                    <a:outerShdw blurRad="38100" dist="38100" dir="2700000" algn="tl">
                      <a:srgbClr val="C0C0C0"/>
                    </a:outerShdw>
                  </a:effectLst>
                  <a:latin typeface="黑体" pitchFamily="2" charset="-122"/>
                  <a:ea typeface="宋体" pitchFamily="2" charset="-122"/>
                </a:rPr>
                <a:t>     </a:t>
              </a:r>
              <a:r>
                <a:rPr lang="en-US" altLang="zh-CN" dirty="0">
                  <a:ea typeface="宋体" pitchFamily="2" charset="-122"/>
                </a:rPr>
                <a:t>3</a:t>
              </a:r>
              <a:r>
                <a:rPr lang="zh-CN" altLang="en-US" dirty="0">
                  <a:ea typeface="宋体" pitchFamily="2" charset="-122"/>
                </a:rPr>
                <a:t>             </a:t>
              </a:r>
              <a:r>
                <a:rPr lang="en-US" altLang="zh-CN" dirty="0">
                  <a:ea typeface="宋体" pitchFamily="2" charset="-122"/>
                </a:rPr>
                <a:t>88</a:t>
              </a:r>
            </a:p>
          </p:txBody>
        </p:sp>
      </p:grpSp>
      <p:sp>
        <p:nvSpPr>
          <p:cNvPr id="14" name="Freeform 10"/>
          <p:cNvSpPr>
            <a:spLocks/>
          </p:cNvSpPr>
          <p:nvPr/>
        </p:nvSpPr>
        <p:spPr bwMode="auto">
          <a:xfrm rot="4858621" flipV="1">
            <a:off x="4856957" y="2440781"/>
            <a:ext cx="1573212" cy="1038225"/>
          </a:xfrm>
          <a:custGeom>
            <a:avLst/>
            <a:gdLst/>
            <a:ahLst/>
            <a:cxnLst>
              <a:cxn ang="0">
                <a:pos x="1133" y="54"/>
              </a:cxn>
              <a:cxn ang="0">
                <a:pos x="950" y="248"/>
              </a:cxn>
              <a:cxn ang="0">
                <a:pos x="926" y="183"/>
              </a:cxn>
              <a:cxn ang="0">
                <a:pos x="902" y="194"/>
              </a:cxn>
              <a:cxn ang="0">
                <a:pos x="852" y="213"/>
              </a:cxn>
              <a:cxn ang="0">
                <a:pos x="800" y="231"/>
              </a:cxn>
              <a:cxn ang="0">
                <a:pos x="744" y="242"/>
              </a:cxn>
              <a:cxn ang="0">
                <a:pos x="715" y="246"/>
              </a:cxn>
              <a:cxn ang="0">
                <a:pos x="657" y="255"/>
              </a:cxn>
              <a:cxn ang="0">
                <a:pos x="598" y="259"/>
              </a:cxn>
              <a:cxn ang="0">
                <a:pos x="537" y="259"/>
              </a:cxn>
              <a:cxn ang="0">
                <a:pos x="474" y="259"/>
              </a:cxn>
              <a:cxn ang="0">
                <a:pos x="446" y="255"/>
              </a:cxn>
              <a:cxn ang="0">
                <a:pos x="383" y="250"/>
              </a:cxn>
              <a:cxn ang="0">
                <a:pos x="320" y="239"/>
              </a:cxn>
              <a:cxn ang="0">
                <a:pos x="259" y="229"/>
              </a:cxn>
              <a:cxn ang="0">
                <a:pos x="228" y="222"/>
              </a:cxn>
              <a:cxn ang="0">
                <a:pos x="167" y="205"/>
              </a:cxn>
              <a:cxn ang="0">
                <a:pos x="109" y="185"/>
              </a:cxn>
              <a:cxn ang="0">
                <a:pos x="54" y="163"/>
              </a:cxn>
              <a:cxn ang="0">
                <a:pos x="0" y="137"/>
              </a:cxn>
              <a:cxn ang="0">
                <a:pos x="33" y="146"/>
              </a:cxn>
              <a:cxn ang="0">
                <a:pos x="96" y="161"/>
              </a:cxn>
              <a:cxn ang="0">
                <a:pos x="161" y="172"/>
              </a:cxn>
              <a:cxn ang="0">
                <a:pos x="222" y="183"/>
              </a:cxn>
              <a:cxn ang="0">
                <a:pos x="285" y="189"/>
              </a:cxn>
              <a:cxn ang="0">
                <a:pos x="346" y="194"/>
              </a:cxn>
              <a:cxn ang="0">
                <a:pos x="402" y="196"/>
              </a:cxn>
              <a:cxn ang="0">
                <a:pos x="461" y="196"/>
              </a:cxn>
              <a:cxn ang="0">
                <a:pos x="489" y="196"/>
              </a:cxn>
              <a:cxn ang="0">
                <a:pos x="546" y="192"/>
              </a:cxn>
              <a:cxn ang="0">
                <a:pos x="598" y="183"/>
              </a:cxn>
              <a:cxn ang="0">
                <a:pos x="650" y="172"/>
              </a:cxn>
              <a:cxn ang="0">
                <a:pos x="700" y="159"/>
              </a:cxn>
              <a:cxn ang="0">
                <a:pos x="748" y="141"/>
              </a:cxn>
              <a:cxn ang="0">
                <a:pos x="794" y="122"/>
              </a:cxn>
              <a:cxn ang="0">
                <a:pos x="835" y="98"/>
              </a:cxn>
              <a:cxn ang="0">
                <a:pos x="876" y="70"/>
              </a:cxn>
              <a:cxn ang="0">
                <a:pos x="857" y="0"/>
              </a:cxn>
              <a:cxn ang="0">
                <a:pos x="1133" y="54"/>
              </a:cxn>
            </a:cxnLst>
            <a:rect l="0" t="0" r="r" b="b"/>
            <a:pathLst>
              <a:path w="1134" h="260">
                <a:moveTo>
                  <a:pt x="1133" y="54"/>
                </a:moveTo>
                <a:lnTo>
                  <a:pt x="950" y="248"/>
                </a:lnTo>
                <a:lnTo>
                  <a:pt x="926" y="183"/>
                </a:lnTo>
                <a:lnTo>
                  <a:pt x="902" y="194"/>
                </a:lnTo>
                <a:lnTo>
                  <a:pt x="852" y="213"/>
                </a:lnTo>
                <a:lnTo>
                  <a:pt x="800" y="231"/>
                </a:lnTo>
                <a:lnTo>
                  <a:pt x="744" y="242"/>
                </a:lnTo>
                <a:lnTo>
                  <a:pt x="715" y="246"/>
                </a:lnTo>
                <a:lnTo>
                  <a:pt x="657" y="255"/>
                </a:lnTo>
                <a:lnTo>
                  <a:pt x="598" y="259"/>
                </a:lnTo>
                <a:lnTo>
                  <a:pt x="537" y="259"/>
                </a:lnTo>
                <a:lnTo>
                  <a:pt x="474" y="259"/>
                </a:lnTo>
                <a:lnTo>
                  <a:pt x="446" y="255"/>
                </a:lnTo>
                <a:lnTo>
                  <a:pt x="383" y="250"/>
                </a:lnTo>
                <a:lnTo>
                  <a:pt x="320" y="239"/>
                </a:lnTo>
                <a:lnTo>
                  <a:pt x="259" y="229"/>
                </a:lnTo>
                <a:lnTo>
                  <a:pt x="228" y="222"/>
                </a:lnTo>
                <a:lnTo>
                  <a:pt x="167" y="205"/>
                </a:lnTo>
                <a:lnTo>
                  <a:pt x="109" y="185"/>
                </a:lnTo>
                <a:lnTo>
                  <a:pt x="54" y="163"/>
                </a:lnTo>
                <a:lnTo>
                  <a:pt x="0" y="137"/>
                </a:lnTo>
                <a:lnTo>
                  <a:pt x="33" y="146"/>
                </a:lnTo>
                <a:lnTo>
                  <a:pt x="96" y="161"/>
                </a:lnTo>
                <a:lnTo>
                  <a:pt x="161" y="172"/>
                </a:lnTo>
                <a:lnTo>
                  <a:pt x="222" y="183"/>
                </a:lnTo>
                <a:lnTo>
                  <a:pt x="285" y="189"/>
                </a:lnTo>
                <a:lnTo>
                  <a:pt x="346" y="194"/>
                </a:lnTo>
                <a:lnTo>
                  <a:pt x="402" y="196"/>
                </a:lnTo>
                <a:lnTo>
                  <a:pt x="461" y="196"/>
                </a:lnTo>
                <a:lnTo>
                  <a:pt x="489" y="196"/>
                </a:lnTo>
                <a:lnTo>
                  <a:pt x="546" y="192"/>
                </a:lnTo>
                <a:lnTo>
                  <a:pt x="598" y="183"/>
                </a:lnTo>
                <a:lnTo>
                  <a:pt x="650" y="172"/>
                </a:lnTo>
                <a:lnTo>
                  <a:pt x="700" y="159"/>
                </a:lnTo>
                <a:lnTo>
                  <a:pt x="748" y="141"/>
                </a:lnTo>
                <a:lnTo>
                  <a:pt x="794" y="122"/>
                </a:lnTo>
                <a:lnTo>
                  <a:pt x="835" y="98"/>
                </a:lnTo>
                <a:lnTo>
                  <a:pt x="876" y="70"/>
                </a:lnTo>
                <a:lnTo>
                  <a:pt x="857" y="0"/>
                </a:lnTo>
                <a:lnTo>
                  <a:pt x="1133" y="54"/>
                </a:lnTo>
              </a:path>
            </a:pathLst>
          </a:custGeom>
          <a:gradFill rotWithShape="1">
            <a:gsLst>
              <a:gs pos="0">
                <a:srgbClr val="FFFFFF"/>
              </a:gs>
              <a:gs pos="50000">
                <a:srgbClr val="CCFFCC"/>
              </a:gs>
              <a:gs pos="100000">
                <a:srgbClr val="FFFFFF"/>
              </a:gs>
            </a:gsLst>
            <a:lin ang="2700000" scaled="1"/>
          </a:gradFill>
          <a:ln w="6350" cap="rnd" cmpd="sng">
            <a:solidFill>
              <a:srgbClr val="000000"/>
            </a:solidFill>
            <a:prstDash val="solid"/>
            <a:round/>
            <a:headEnd type="none" w="med" len="med"/>
            <a:tailEnd type="none" w="med" len="med"/>
          </a:ln>
          <a:effectLst>
            <a:outerShdw dist="63500" dir="2212194" algn="ctr" rotWithShape="0">
              <a:srgbClr val="808080"/>
            </a:outerShdw>
          </a:effectLst>
        </p:spPr>
        <p:txBody>
          <a:bodyPr/>
          <a:lstStyle/>
          <a:p>
            <a:pPr>
              <a:defRPr/>
            </a:pPr>
            <a:endParaRPr lang="zh-CN" altLang="en-US">
              <a:ea typeface="宋体" pitchFamily="2" charset="-122"/>
            </a:endParaRPr>
          </a:p>
        </p:txBody>
      </p:sp>
      <p:sp>
        <p:nvSpPr>
          <p:cNvPr id="15" name="Text Box 30"/>
          <p:cNvSpPr txBox="1">
            <a:spLocks noChangeArrowheads="1"/>
          </p:cNvSpPr>
          <p:nvPr/>
        </p:nvSpPr>
        <p:spPr bwMode="auto">
          <a:xfrm>
            <a:off x="6200775" y="1535113"/>
            <a:ext cx="2511425" cy="1200150"/>
          </a:xfrm>
          <a:prstGeom prst="rect">
            <a:avLst/>
          </a:prstGeom>
          <a:gradFill rotWithShape="1">
            <a:gsLst>
              <a:gs pos="0">
                <a:srgbClr val="FFCC00"/>
              </a:gs>
              <a:gs pos="100000">
                <a:srgbClr val="FFFFFF"/>
              </a:gs>
            </a:gsLst>
            <a:lin ang="5400000" scaled="1"/>
          </a:gradFill>
          <a:ln w="9525" algn="ctr">
            <a:solidFill>
              <a:schemeClr val="tx2"/>
            </a:solidFill>
            <a:miter lim="800000"/>
            <a:headEnd/>
            <a:tailEnd/>
          </a:ln>
          <a:effectLst>
            <a:outerShdw dist="53882" dir="2700000" algn="ctr" rotWithShape="0">
              <a:schemeClr val="bg2">
                <a:alpha val="50000"/>
              </a:schemeClr>
            </a:outerShdw>
          </a:effectLst>
        </p:spPr>
        <p:txBody>
          <a:bodyPr anchorCtr="1">
            <a:spAutoFit/>
          </a:bodyPr>
          <a:lstStyle/>
          <a:p>
            <a:pPr algn="ctr">
              <a:defRPr/>
            </a:pPr>
            <a:r>
              <a:rPr lang="zh-CN" altLang="en-US" dirty="0">
                <a:ea typeface="宋体" pitchFamily="2" charset="-122"/>
              </a:rPr>
              <a:t>将该记录从</a:t>
            </a:r>
            <a:r>
              <a:rPr lang="en-US" altLang="zh-CN" dirty="0">
                <a:ea typeface="宋体" pitchFamily="2" charset="-122"/>
              </a:rPr>
              <a:t>sc</a:t>
            </a:r>
            <a:r>
              <a:rPr lang="zh-CN" altLang="en-US" dirty="0">
                <a:ea typeface="宋体" pitchFamily="2" charset="-122"/>
              </a:rPr>
              <a:t>表删除到</a:t>
            </a:r>
            <a:r>
              <a:rPr lang="en-US" altLang="zh-CN" dirty="0">
                <a:ea typeface="宋体" pitchFamily="2" charset="-122"/>
              </a:rPr>
              <a:t>deleted</a:t>
            </a:r>
            <a:r>
              <a:rPr lang="zh-CN" altLang="en-US" dirty="0">
                <a:ea typeface="宋体" pitchFamily="2" charset="-122"/>
              </a:rPr>
              <a:t>表中插入要删除行的副本，删除然后触发</a:t>
            </a:r>
            <a:r>
              <a:rPr lang="en-US" altLang="zh-CN" dirty="0">
                <a:ea typeface="宋体" pitchFamily="2" charset="-122"/>
              </a:rPr>
              <a:t>delete</a:t>
            </a:r>
            <a:r>
              <a:rPr lang="zh-CN" altLang="en-US" dirty="0">
                <a:ea typeface="宋体" pitchFamily="2" charset="-122"/>
              </a:rPr>
              <a:t>触发器。</a:t>
            </a:r>
          </a:p>
        </p:txBody>
      </p:sp>
      <p:sp>
        <p:nvSpPr>
          <p:cNvPr id="16" name="Text Box 31"/>
          <p:cNvSpPr txBox="1">
            <a:spLocks noChangeArrowheads="1"/>
          </p:cNvSpPr>
          <p:nvPr/>
        </p:nvSpPr>
        <p:spPr bwMode="auto">
          <a:xfrm>
            <a:off x="3671888" y="5899150"/>
            <a:ext cx="4392612" cy="650875"/>
          </a:xfrm>
          <a:prstGeom prst="rect">
            <a:avLst/>
          </a:prstGeom>
          <a:gradFill rotWithShape="1">
            <a:gsLst>
              <a:gs pos="0">
                <a:srgbClr val="FFCC00"/>
              </a:gs>
              <a:gs pos="100000">
                <a:srgbClr val="FFFFFF"/>
              </a:gs>
            </a:gsLst>
            <a:lin ang="5400000" scaled="1"/>
          </a:gradFill>
          <a:ln w="9525" algn="ctr">
            <a:solidFill>
              <a:schemeClr val="tx2"/>
            </a:solidFill>
            <a:miter lim="800000"/>
            <a:headEnd/>
            <a:tailEnd/>
          </a:ln>
          <a:effectLst>
            <a:outerShdw dist="53882" dir="2700000" algn="ctr" rotWithShape="0">
              <a:schemeClr val="bg2">
                <a:alpha val="50000"/>
              </a:schemeClr>
            </a:outerShdw>
          </a:effectLst>
        </p:spPr>
        <p:txBody>
          <a:bodyPr anchorCtr="1">
            <a:spAutoFit/>
          </a:bodyPr>
          <a:lstStyle/>
          <a:p>
            <a:pPr algn="ctr">
              <a:defRPr/>
            </a:pPr>
            <a:r>
              <a:rPr lang="zh-CN" altLang="en-US" dirty="0">
                <a:ea typeface="宋体" pitchFamily="2" charset="-122"/>
              </a:rPr>
              <a:t>触发器检查</a:t>
            </a:r>
            <a:r>
              <a:rPr lang="en-US" altLang="zh-CN" dirty="0">
                <a:ea typeface="宋体" pitchFamily="2" charset="-122"/>
              </a:rPr>
              <a:t>deleted</a:t>
            </a:r>
            <a:r>
              <a:rPr lang="zh-CN" altLang="en-US" dirty="0">
                <a:ea typeface="宋体" pitchFamily="2" charset="-122"/>
              </a:rPr>
              <a:t>表中被删除的数据，确定是否需要回滚或执行其他操作</a:t>
            </a:r>
          </a:p>
        </p:txBody>
      </p:sp>
      <p:sp>
        <p:nvSpPr>
          <p:cNvPr id="18" name="Freeform 11"/>
          <p:cNvSpPr>
            <a:spLocks/>
          </p:cNvSpPr>
          <p:nvPr/>
        </p:nvSpPr>
        <p:spPr bwMode="auto">
          <a:xfrm rot="2940120">
            <a:off x="2422525" y="5394325"/>
            <a:ext cx="1298575" cy="650875"/>
          </a:xfrm>
          <a:custGeom>
            <a:avLst/>
            <a:gdLst/>
            <a:ahLst/>
            <a:cxnLst>
              <a:cxn ang="0">
                <a:pos x="729" y="277"/>
              </a:cxn>
              <a:cxn ang="0">
                <a:pos x="453" y="456"/>
              </a:cxn>
              <a:cxn ang="0">
                <a:pos x="454" y="370"/>
              </a:cxn>
              <a:cxn ang="0">
                <a:pos x="443" y="370"/>
              </a:cxn>
              <a:cxn ang="0">
                <a:pos x="431" y="370"/>
              </a:cxn>
              <a:cxn ang="0">
                <a:pos x="420" y="370"/>
              </a:cxn>
              <a:cxn ang="0">
                <a:pos x="408" y="370"/>
              </a:cxn>
              <a:cxn ang="0">
                <a:pos x="395" y="370"/>
              </a:cxn>
              <a:cxn ang="0">
                <a:pos x="384" y="370"/>
              </a:cxn>
              <a:cxn ang="0">
                <a:pos x="370" y="370"/>
              </a:cxn>
              <a:cxn ang="0">
                <a:pos x="358" y="370"/>
              </a:cxn>
              <a:cxn ang="0">
                <a:pos x="345" y="370"/>
              </a:cxn>
              <a:cxn ang="0">
                <a:pos x="333" y="370"/>
              </a:cxn>
              <a:cxn ang="0">
                <a:pos x="320" y="370"/>
              </a:cxn>
              <a:cxn ang="0">
                <a:pos x="308" y="370"/>
              </a:cxn>
              <a:cxn ang="0">
                <a:pos x="295" y="369"/>
              </a:cxn>
              <a:cxn ang="0">
                <a:pos x="283" y="369"/>
              </a:cxn>
              <a:cxn ang="0">
                <a:pos x="259" y="366"/>
              </a:cxn>
              <a:cxn ang="0">
                <a:pos x="218" y="360"/>
              </a:cxn>
              <a:cxn ang="0">
                <a:pos x="180" y="350"/>
              </a:cxn>
              <a:cxn ang="0">
                <a:pos x="145" y="336"/>
              </a:cxn>
              <a:cxn ang="0">
                <a:pos x="114" y="319"/>
              </a:cxn>
              <a:cxn ang="0">
                <a:pos x="86" y="299"/>
              </a:cxn>
              <a:cxn ang="0">
                <a:pos x="61" y="277"/>
              </a:cxn>
              <a:cxn ang="0">
                <a:pos x="41" y="252"/>
              </a:cxn>
              <a:cxn ang="0">
                <a:pos x="24" y="227"/>
              </a:cxn>
              <a:cxn ang="0">
                <a:pos x="11" y="200"/>
              </a:cxn>
              <a:cxn ang="0">
                <a:pos x="4" y="171"/>
              </a:cxn>
              <a:cxn ang="0">
                <a:pos x="0" y="142"/>
              </a:cxn>
              <a:cxn ang="0">
                <a:pos x="1" y="114"/>
              </a:cxn>
              <a:cxn ang="0">
                <a:pos x="8" y="84"/>
              </a:cxn>
              <a:cxn ang="0">
                <a:pos x="19" y="55"/>
              </a:cxn>
              <a:cxn ang="0">
                <a:pos x="56" y="0"/>
              </a:cxn>
              <a:cxn ang="0">
                <a:pos x="45" y="12"/>
              </a:cxn>
              <a:cxn ang="0">
                <a:pos x="30" y="36"/>
              </a:cxn>
              <a:cxn ang="0">
                <a:pos x="23" y="60"/>
              </a:cxn>
              <a:cxn ang="0">
                <a:pos x="25" y="81"/>
              </a:cxn>
              <a:cxn ang="0">
                <a:pos x="30" y="91"/>
              </a:cxn>
              <a:cxn ang="0">
                <a:pos x="43" y="110"/>
              </a:cxn>
              <a:cxn ang="0">
                <a:pos x="63" y="127"/>
              </a:cxn>
              <a:cxn ang="0">
                <a:pos x="88" y="144"/>
              </a:cxn>
              <a:cxn ang="0">
                <a:pos x="119" y="156"/>
              </a:cxn>
              <a:cxn ang="0">
                <a:pos x="136" y="162"/>
              </a:cxn>
              <a:cxn ang="0">
                <a:pos x="174" y="174"/>
              </a:cxn>
              <a:cxn ang="0">
                <a:pos x="213" y="181"/>
              </a:cxn>
              <a:cxn ang="0">
                <a:pos x="255" y="187"/>
              </a:cxn>
              <a:cxn ang="0">
                <a:pos x="278" y="190"/>
              </a:cxn>
              <a:cxn ang="0">
                <a:pos x="323" y="192"/>
              </a:cxn>
              <a:cxn ang="0">
                <a:pos x="366" y="192"/>
              </a:cxn>
              <a:cxn ang="0">
                <a:pos x="410" y="190"/>
              </a:cxn>
              <a:cxn ang="0">
                <a:pos x="454" y="184"/>
              </a:cxn>
              <a:cxn ang="0">
                <a:pos x="453" y="95"/>
              </a:cxn>
              <a:cxn ang="0">
                <a:pos x="729" y="277"/>
              </a:cxn>
            </a:cxnLst>
            <a:rect l="0" t="0" r="r" b="b"/>
            <a:pathLst>
              <a:path w="730" h="457">
                <a:moveTo>
                  <a:pt x="729" y="277"/>
                </a:moveTo>
                <a:lnTo>
                  <a:pt x="453" y="456"/>
                </a:lnTo>
                <a:lnTo>
                  <a:pt x="454" y="370"/>
                </a:lnTo>
                <a:lnTo>
                  <a:pt x="443" y="370"/>
                </a:lnTo>
                <a:lnTo>
                  <a:pt x="431" y="370"/>
                </a:lnTo>
                <a:lnTo>
                  <a:pt x="420" y="370"/>
                </a:lnTo>
                <a:lnTo>
                  <a:pt x="408" y="370"/>
                </a:lnTo>
                <a:lnTo>
                  <a:pt x="395" y="370"/>
                </a:lnTo>
                <a:lnTo>
                  <a:pt x="384" y="370"/>
                </a:lnTo>
                <a:lnTo>
                  <a:pt x="370" y="370"/>
                </a:lnTo>
                <a:lnTo>
                  <a:pt x="358" y="370"/>
                </a:lnTo>
                <a:lnTo>
                  <a:pt x="345" y="370"/>
                </a:lnTo>
                <a:lnTo>
                  <a:pt x="333" y="370"/>
                </a:lnTo>
                <a:lnTo>
                  <a:pt x="320" y="370"/>
                </a:lnTo>
                <a:lnTo>
                  <a:pt x="308" y="370"/>
                </a:lnTo>
                <a:lnTo>
                  <a:pt x="295" y="369"/>
                </a:lnTo>
                <a:lnTo>
                  <a:pt x="283" y="369"/>
                </a:lnTo>
                <a:lnTo>
                  <a:pt x="259" y="366"/>
                </a:lnTo>
                <a:lnTo>
                  <a:pt x="218" y="360"/>
                </a:lnTo>
                <a:lnTo>
                  <a:pt x="180" y="350"/>
                </a:lnTo>
                <a:lnTo>
                  <a:pt x="145" y="336"/>
                </a:lnTo>
                <a:lnTo>
                  <a:pt x="114" y="319"/>
                </a:lnTo>
                <a:lnTo>
                  <a:pt x="86" y="299"/>
                </a:lnTo>
                <a:lnTo>
                  <a:pt x="61" y="277"/>
                </a:lnTo>
                <a:lnTo>
                  <a:pt x="41" y="252"/>
                </a:lnTo>
                <a:lnTo>
                  <a:pt x="24" y="227"/>
                </a:lnTo>
                <a:lnTo>
                  <a:pt x="11" y="200"/>
                </a:lnTo>
                <a:lnTo>
                  <a:pt x="4" y="171"/>
                </a:lnTo>
                <a:lnTo>
                  <a:pt x="0" y="142"/>
                </a:lnTo>
                <a:lnTo>
                  <a:pt x="1" y="114"/>
                </a:lnTo>
                <a:lnTo>
                  <a:pt x="8" y="84"/>
                </a:lnTo>
                <a:lnTo>
                  <a:pt x="19" y="55"/>
                </a:lnTo>
                <a:lnTo>
                  <a:pt x="56" y="0"/>
                </a:lnTo>
                <a:lnTo>
                  <a:pt x="45" y="12"/>
                </a:lnTo>
                <a:lnTo>
                  <a:pt x="30" y="36"/>
                </a:lnTo>
                <a:lnTo>
                  <a:pt x="23" y="60"/>
                </a:lnTo>
                <a:lnTo>
                  <a:pt x="25" y="81"/>
                </a:lnTo>
                <a:lnTo>
                  <a:pt x="30" y="91"/>
                </a:lnTo>
                <a:lnTo>
                  <a:pt x="43" y="110"/>
                </a:lnTo>
                <a:lnTo>
                  <a:pt x="63" y="127"/>
                </a:lnTo>
                <a:lnTo>
                  <a:pt x="88" y="144"/>
                </a:lnTo>
                <a:lnTo>
                  <a:pt x="119" y="156"/>
                </a:lnTo>
                <a:lnTo>
                  <a:pt x="136" y="162"/>
                </a:lnTo>
                <a:lnTo>
                  <a:pt x="174" y="174"/>
                </a:lnTo>
                <a:lnTo>
                  <a:pt x="213" y="181"/>
                </a:lnTo>
                <a:lnTo>
                  <a:pt x="255" y="187"/>
                </a:lnTo>
                <a:lnTo>
                  <a:pt x="278" y="190"/>
                </a:lnTo>
                <a:lnTo>
                  <a:pt x="323" y="192"/>
                </a:lnTo>
                <a:lnTo>
                  <a:pt x="366" y="192"/>
                </a:lnTo>
                <a:lnTo>
                  <a:pt x="410" y="190"/>
                </a:lnTo>
                <a:lnTo>
                  <a:pt x="454" y="184"/>
                </a:lnTo>
                <a:lnTo>
                  <a:pt x="453" y="95"/>
                </a:lnTo>
                <a:lnTo>
                  <a:pt x="729" y="277"/>
                </a:lnTo>
              </a:path>
            </a:pathLst>
          </a:custGeom>
          <a:gradFill rotWithShape="1">
            <a:gsLst>
              <a:gs pos="0">
                <a:srgbClr val="FFFFFF"/>
              </a:gs>
              <a:gs pos="50000">
                <a:srgbClr val="CCFFCC"/>
              </a:gs>
              <a:gs pos="100000">
                <a:srgbClr val="FFFFFF"/>
              </a:gs>
            </a:gsLst>
            <a:lin ang="2700000" scaled="1"/>
          </a:gradFill>
          <a:ln w="6350" cap="rnd" cmpd="sng">
            <a:solidFill>
              <a:srgbClr val="000000"/>
            </a:solidFill>
            <a:prstDash val="solid"/>
            <a:round/>
            <a:headEnd type="none" w="med" len="med"/>
            <a:tailEnd type="none" w="med" len="med"/>
          </a:ln>
          <a:effectLst>
            <a:outerShdw dist="63500" dir="2212194" algn="ctr" rotWithShape="0">
              <a:srgbClr val="808080"/>
            </a:outerShdw>
          </a:effectLst>
        </p:spPr>
        <p:txBody>
          <a:bodyPr/>
          <a:lstStyle/>
          <a:p>
            <a:pPr>
              <a:defRPr/>
            </a:pPr>
            <a:endParaRPr lang="zh-CN" altLang="en-US">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1"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lide(fromTop)">
                                      <p:cBhvr>
                                        <p:cTn id="12" dur="1000"/>
                                        <p:tgtEl>
                                          <p:spTgt spid="6"/>
                                        </p:tgtEl>
                                      </p:cBhvr>
                                    </p:animEffect>
                                  </p:childTnLst>
                                </p:cTn>
                              </p:par>
                            </p:childTnLst>
                          </p:cTn>
                        </p:par>
                        <p:par>
                          <p:cTn id="13" fill="hold">
                            <p:stCondLst>
                              <p:cond delay="1500"/>
                            </p:stCondLst>
                            <p:childTnLst>
                              <p:par>
                                <p:cTn id="14" presetID="12" presetClass="entr" presetSubtype="1" fill="hold" nodeType="afterEffect">
                                  <p:stCondLst>
                                    <p:cond delay="1000"/>
                                  </p:stCondLst>
                                  <p:childTnLst>
                                    <p:set>
                                      <p:cBhvr>
                                        <p:cTn id="15" dur="1" fill="hold">
                                          <p:stCondLst>
                                            <p:cond delay="0"/>
                                          </p:stCondLst>
                                        </p:cTn>
                                        <p:tgtEl>
                                          <p:spTgt spid="14"/>
                                        </p:tgtEl>
                                        <p:attrNameLst>
                                          <p:attrName>style.visibility</p:attrName>
                                        </p:attrNameLst>
                                      </p:cBhvr>
                                      <p:to>
                                        <p:strVal val="visible"/>
                                      </p:to>
                                    </p:set>
                                    <p:animEffect transition="in" filter="slide(fromTop)">
                                      <p:cBhvr>
                                        <p:cTn id="16" dur="1000"/>
                                        <p:tgtEl>
                                          <p:spTgt spid="14"/>
                                        </p:tgtEl>
                                      </p:cBhvr>
                                    </p:animEffect>
                                  </p:childTnLst>
                                </p:cTn>
                              </p:par>
                            </p:childTnLst>
                          </p:cTn>
                        </p:par>
                        <p:par>
                          <p:cTn id="17" fill="hold">
                            <p:stCondLst>
                              <p:cond delay="3500"/>
                            </p:stCondLst>
                            <p:childTnLst>
                              <p:par>
                                <p:cTn id="18" presetID="2" presetClass="entr" presetSubtype="8"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500" fill="hold"/>
                                        <p:tgtEl>
                                          <p:spTgt spid="15"/>
                                        </p:tgtEl>
                                        <p:attrNameLst>
                                          <p:attrName>ppt_x</p:attrName>
                                        </p:attrNameLst>
                                      </p:cBhvr>
                                      <p:tavLst>
                                        <p:tav tm="0">
                                          <p:val>
                                            <p:strVal val="0-#ppt_w/2"/>
                                          </p:val>
                                        </p:tav>
                                        <p:tav tm="100000">
                                          <p:val>
                                            <p:strVal val="#ppt_x"/>
                                          </p:val>
                                        </p:tav>
                                      </p:tavLst>
                                    </p:anim>
                                    <p:anim calcmode="lin" valueType="num">
                                      <p:cBhvr additive="base">
                                        <p:cTn id="21" dur="500" fill="hold"/>
                                        <p:tgtEl>
                                          <p:spTgt spid="15"/>
                                        </p:tgtEl>
                                        <p:attrNameLst>
                                          <p:attrName>ppt_y</p:attrName>
                                        </p:attrNameLst>
                                      </p:cBhvr>
                                      <p:tavLst>
                                        <p:tav tm="0">
                                          <p:val>
                                            <p:strVal val="#ppt_y"/>
                                          </p:val>
                                        </p:tav>
                                        <p:tav tm="100000">
                                          <p:val>
                                            <p:strVal val="#ppt_y"/>
                                          </p:val>
                                        </p:tav>
                                      </p:tavLst>
                                    </p:anim>
                                  </p:childTnLst>
                                </p:cTn>
                              </p:par>
                            </p:childTnLst>
                          </p:cTn>
                        </p:par>
                        <p:par>
                          <p:cTn id="22" fill="hold">
                            <p:stCondLst>
                              <p:cond delay="4000"/>
                            </p:stCondLst>
                            <p:childTnLst>
                              <p:par>
                                <p:cTn id="23" presetID="9" presetClass="entr" presetSubtype="0"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dissolve">
                                      <p:cBhvr>
                                        <p:cTn id="25" dur="500"/>
                                        <p:tgtEl>
                                          <p:spTgt spid="2"/>
                                        </p:tgtEl>
                                      </p:cBhvr>
                                    </p:animEffect>
                                  </p:childTnLst>
                                </p:cTn>
                              </p:par>
                            </p:childTnLst>
                          </p:cTn>
                        </p:par>
                        <p:par>
                          <p:cTn id="26" fill="hold">
                            <p:stCondLst>
                              <p:cond delay="4500"/>
                            </p:stCondLst>
                            <p:childTnLst>
                              <p:par>
                                <p:cTn id="27" presetID="2" presetClass="entr" presetSubtype="8"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0-#ppt_w/2"/>
                                          </p:val>
                                        </p:tav>
                                        <p:tav tm="100000">
                                          <p:val>
                                            <p:strVal val="#ppt_x"/>
                                          </p:val>
                                        </p:tav>
                                      </p:tavLst>
                                    </p:anim>
                                    <p:anim calcmode="lin" valueType="num">
                                      <p:cBhvr additive="base">
                                        <p:cTn id="30" dur="500" fill="hold"/>
                                        <p:tgtEl>
                                          <p:spTgt spid="16"/>
                                        </p:tgtEl>
                                        <p:attrNameLst>
                                          <p:attrName>ppt_y</p:attrName>
                                        </p:attrNameLst>
                                      </p:cBhvr>
                                      <p:tavLst>
                                        <p:tav tm="0">
                                          <p:val>
                                            <p:strVal val="#ppt_y"/>
                                          </p:val>
                                        </p:tav>
                                        <p:tav tm="100000">
                                          <p:val>
                                            <p:strVal val="#ppt_y"/>
                                          </p:val>
                                        </p:tav>
                                      </p:tavLst>
                                    </p:anim>
                                  </p:childTnLst>
                                </p:cTn>
                              </p:par>
                            </p:childTnLst>
                          </p:cTn>
                        </p:par>
                        <p:par>
                          <p:cTn id="31" fill="hold">
                            <p:stCondLst>
                              <p:cond delay="5000"/>
                            </p:stCondLst>
                            <p:childTnLst>
                              <p:par>
                                <p:cTn id="32" presetID="12" presetClass="entr" presetSubtype="1" fill="hold"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slide(fromTop)">
                                      <p:cBhvr>
                                        <p:cTn id="34"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 grpId="0" animBg="1"/>
      <p:bldP spid="16"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endParaRPr lang="zh-CN" altLang="en-US">
              <a:latin typeface="+mj-ea"/>
            </a:endParaRPr>
          </a:p>
        </p:txBody>
      </p:sp>
      <p:sp>
        <p:nvSpPr>
          <p:cNvPr id="98306" name="内容占位符 2"/>
          <p:cNvSpPr>
            <a:spLocks noGrp="1"/>
          </p:cNvSpPr>
          <p:nvPr>
            <p:ph idx="1"/>
          </p:nvPr>
        </p:nvSpPr>
        <p:spPr>
          <a:xfrm>
            <a:off x="457200" y="1600200"/>
            <a:ext cx="8461375" cy="4525963"/>
          </a:xfrm>
        </p:spPr>
        <p:txBody>
          <a:bodyPr/>
          <a:lstStyle/>
          <a:p>
            <a:pPr eaLnBrk="1" hangingPunct="1"/>
            <a:r>
              <a:rPr lang="zh-CN" altLang="en-US" sz="2400" smtClean="0"/>
              <a:t>例 当删除表</a:t>
            </a:r>
            <a:r>
              <a:rPr lang="en-US" altLang="zh-CN" sz="2400" smtClean="0"/>
              <a:t>student</a:t>
            </a:r>
            <a:r>
              <a:rPr lang="zh-CN" altLang="en-US" sz="2400" smtClean="0"/>
              <a:t>中的记录时，自动删除表</a:t>
            </a:r>
            <a:r>
              <a:rPr lang="en-US" altLang="zh-CN" sz="2400" smtClean="0"/>
              <a:t>sc</a:t>
            </a:r>
            <a:r>
              <a:rPr lang="zh-CN" altLang="en-US" sz="2400" smtClean="0"/>
              <a:t>中对应学号的记录。</a:t>
            </a:r>
          </a:p>
        </p:txBody>
      </p:sp>
      <p:sp>
        <p:nvSpPr>
          <p:cNvPr id="98307" name="矩形 3"/>
          <p:cNvSpPr>
            <a:spLocks noChangeArrowheads="1"/>
          </p:cNvSpPr>
          <p:nvPr/>
        </p:nvSpPr>
        <p:spPr bwMode="auto">
          <a:xfrm>
            <a:off x="1423988" y="2478088"/>
            <a:ext cx="7058025" cy="3416300"/>
          </a:xfrm>
          <a:prstGeom prst="rect">
            <a:avLst/>
          </a:prstGeom>
          <a:noFill/>
          <a:ln w="9525">
            <a:noFill/>
            <a:miter lim="800000"/>
            <a:headEnd/>
            <a:tailEnd/>
          </a:ln>
        </p:spPr>
        <p:txBody>
          <a:bodyPr>
            <a:spAutoFit/>
          </a:bodyPr>
          <a:lstStyle/>
          <a:p>
            <a:r>
              <a:rPr lang="en-US" altLang="zh-CN" dirty="0"/>
              <a:t>CREATE TRIGGER </a:t>
            </a:r>
            <a:r>
              <a:rPr lang="en-US" altLang="zh-CN" dirty="0" err="1"/>
              <a:t>students.tr_student_sc_delete</a:t>
            </a:r>
            <a:endParaRPr lang="en-US" altLang="zh-CN" dirty="0"/>
          </a:p>
          <a:p>
            <a:r>
              <a:rPr lang="en-US" altLang="zh-CN" dirty="0"/>
              <a:t>   ON  </a:t>
            </a:r>
            <a:r>
              <a:rPr lang="en-US" altLang="zh-CN" dirty="0" err="1"/>
              <a:t>students.student</a:t>
            </a:r>
            <a:endParaRPr lang="en-US" altLang="zh-CN" dirty="0"/>
          </a:p>
          <a:p>
            <a:r>
              <a:rPr lang="en-US" altLang="zh-CN" dirty="0"/>
              <a:t>   AFTER DELETE</a:t>
            </a:r>
          </a:p>
          <a:p>
            <a:r>
              <a:rPr lang="en-US" altLang="zh-CN" dirty="0"/>
              <a:t>AS </a:t>
            </a:r>
          </a:p>
          <a:p>
            <a:r>
              <a:rPr lang="en-US" altLang="zh-CN" dirty="0"/>
              <a:t>BEGIN</a:t>
            </a:r>
          </a:p>
          <a:p>
            <a:r>
              <a:rPr lang="en-US" altLang="zh-CN" dirty="0"/>
              <a:t>	-- SET NOCOUNT ON added to prevent extra result sets from</a:t>
            </a:r>
          </a:p>
          <a:p>
            <a:r>
              <a:rPr lang="en-US" altLang="zh-CN" dirty="0"/>
              <a:t>	-- interfering with SELECT statements.</a:t>
            </a:r>
          </a:p>
          <a:p>
            <a:r>
              <a:rPr lang="en-US" altLang="zh-CN" dirty="0"/>
              <a:t>	SET NOCOUNT ON;</a:t>
            </a:r>
          </a:p>
          <a:p>
            <a:r>
              <a:rPr lang="en-US" altLang="zh-CN" dirty="0"/>
              <a:t>	DECLARE @</a:t>
            </a:r>
            <a:r>
              <a:rPr lang="en-US" altLang="zh-CN" dirty="0" err="1"/>
              <a:t>sno</a:t>
            </a:r>
            <a:r>
              <a:rPr lang="en-US" altLang="zh-CN" dirty="0"/>
              <a:t> char(10)</a:t>
            </a:r>
          </a:p>
          <a:p>
            <a:r>
              <a:rPr lang="en-US" altLang="zh-CN" dirty="0"/>
              <a:t>	Select @</a:t>
            </a:r>
            <a:r>
              <a:rPr lang="en-US" altLang="zh-CN" dirty="0" err="1"/>
              <a:t>sno</a:t>
            </a:r>
            <a:r>
              <a:rPr lang="en-US" altLang="zh-CN" dirty="0"/>
              <a:t>=deleted.sno from deleted</a:t>
            </a:r>
          </a:p>
          <a:p>
            <a:r>
              <a:rPr lang="en-US" altLang="zh-CN" dirty="0"/>
              <a:t>	Delete </a:t>
            </a:r>
            <a:r>
              <a:rPr lang="en-US" altLang="zh-CN" dirty="0" smtClean="0"/>
              <a:t> from students.sc </a:t>
            </a:r>
            <a:r>
              <a:rPr lang="en-US" altLang="zh-CN" dirty="0"/>
              <a:t>where </a:t>
            </a:r>
            <a:r>
              <a:rPr lang="en-US" altLang="zh-CN" dirty="0" err="1"/>
              <a:t>sno</a:t>
            </a:r>
            <a:r>
              <a:rPr lang="en-US" altLang="zh-CN" dirty="0"/>
              <a:t>=@</a:t>
            </a:r>
            <a:r>
              <a:rPr lang="en-US" altLang="zh-CN" dirty="0" err="1"/>
              <a:t>sno</a:t>
            </a:r>
            <a:endParaRPr lang="en-US" altLang="zh-CN" dirty="0"/>
          </a:p>
          <a:p>
            <a:r>
              <a:rPr lang="en-US" altLang="zh-CN" dirty="0"/>
              <a:t>END</a:t>
            </a:r>
            <a:endParaRPr lang="zh-CN" alt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dirty="0" smtClean="0">
                <a:latin typeface="+mj-ea"/>
              </a:rPr>
              <a:t>INSTEAD OF</a:t>
            </a:r>
            <a:r>
              <a:rPr lang="zh-CN" altLang="en-US" dirty="0" smtClean="0">
                <a:latin typeface="+mj-ea"/>
              </a:rPr>
              <a:t>触发器实例</a:t>
            </a:r>
            <a:endParaRPr lang="zh-CN" altLang="en-US" dirty="0">
              <a:latin typeface="+mj-ea"/>
            </a:endParaRPr>
          </a:p>
        </p:txBody>
      </p:sp>
      <p:sp>
        <p:nvSpPr>
          <p:cNvPr id="99330" name="内容占位符 2"/>
          <p:cNvSpPr>
            <a:spLocks noGrp="1"/>
          </p:cNvSpPr>
          <p:nvPr>
            <p:ph idx="1"/>
          </p:nvPr>
        </p:nvSpPr>
        <p:spPr/>
        <p:txBody>
          <a:bodyPr/>
          <a:lstStyle/>
          <a:p>
            <a:pPr eaLnBrk="1" hangingPunct="1"/>
            <a:r>
              <a:rPr lang="zh-CN" altLang="en-US" smtClean="0"/>
              <a:t>在</a:t>
            </a:r>
            <a:r>
              <a:rPr lang="en-US" altLang="zh-CN" smtClean="0"/>
              <a:t>student</a:t>
            </a:r>
            <a:r>
              <a:rPr lang="zh-CN" altLang="en-US" smtClean="0"/>
              <a:t>表删除学生记录的同时删除学生的选课记录</a:t>
            </a:r>
          </a:p>
        </p:txBody>
      </p:sp>
      <p:sp>
        <p:nvSpPr>
          <p:cNvPr id="99331" name="矩形 3"/>
          <p:cNvSpPr>
            <a:spLocks noChangeArrowheads="1"/>
          </p:cNvSpPr>
          <p:nvPr/>
        </p:nvSpPr>
        <p:spPr bwMode="auto">
          <a:xfrm>
            <a:off x="835025" y="2728913"/>
            <a:ext cx="6970713" cy="3692525"/>
          </a:xfrm>
          <a:prstGeom prst="rect">
            <a:avLst/>
          </a:prstGeom>
          <a:noFill/>
          <a:ln w="9525">
            <a:noFill/>
            <a:miter lim="800000"/>
            <a:headEnd/>
            <a:tailEnd/>
          </a:ln>
        </p:spPr>
        <p:txBody>
          <a:bodyPr>
            <a:spAutoFit/>
          </a:bodyPr>
          <a:lstStyle/>
          <a:p>
            <a:r>
              <a:rPr lang="en-US" altLang="zh-CN" dirty="0"/>
              <a:t>Create  TRIGGER [students].[</a:t>
            </a:r>
            <a:r>
              <a:rPr lang="en-US" altLang="zh-CN" dirty="0" err="1"/>
              <a:t>tr_student_instead</a:t>
            </a:r>
            <a:r>
              <a:rPr lang="en-US" altLang="zh-CN" dirty="0"/>
              <a:t>] </a:t>
            </a:r>
          </a:p>
          <a:p>
            <a:r>
              <a:rPr lang="en-US" altLang="zh-CN" dirty="0"/>
              <a:t>   ON  [students].[student] </a:t>
            </a:r>
          </a:p>
          <a:p>
            <a:r>
              <a:rPr lang="en-US" altLang="zh-CN" dirty="0"/>
              <a:t>   </a:t>
            </a:r>
            <a:r>
              <a:rPr lang="en-US" altLang="zh-CN" b="1" dirty="0"/>
              <a:t>instead of   </a:t>
            </a:r>
            <a:r>
              <a:rPr lang="en-US" altLang="zh-CN" dirty="0"/>
              <a:t>DELETE</a:t>
            </a:r>
          </a:p>
          <a:p>
            <a:r>
              <a:rPr lang="en-US" altLang="zh-CN" dirty="0"/>
              <a:t>AS </a:t>
            </a:r>
          </a:p>
          <a:p>
            <a:r>
              <a:rPr lang="en-US" altLang="zh-CN" dirty="0"/>
              <a:t>BEGIN</a:t>
            </a:r>
          </a:p>
          <a:p>
            <a:r>
              <a:rPr lang="en-US" altLang="zh-CN" dirty="0"/>
              <a:t>    SET NOCOUNT ON;</a:t>
            </a:r>
          </a:p>
          <a:p>
            <a:r>
              <a:rPr lang="en-US" altLang="zh-CN" dirty="0"/>
              <a:t>    delete </a:t>
            </a:r>
            <a:r>
              <a:rPr lang="en-US" altLang="zh-CN" dirty="0" smtClean="0"/>
              <a:t>from  students.sc</a:t>
            </a:r>
            <a:endParaRPr lang="en-US" altLang="zh-CN" dirty="0"/>
          </a:p>
          <a:p>
            <a:r>
              <a:rPr lang="en-US" altLang="zh-CN" dirty="0"/>
              <a:t>    where </a:t>
            </a:r>
            <a:r>
              <a:rPr lang="en-US" altLang="zh-CN" dirty="0" err="1"/>
              <a:t>sno</a:t>
            </a:r>
            <a:r>
              <a:rPr lang="en-US" altLang="zh-CN" dirty="0"/>
              <a:t> in (    select deleted.sno      from deleted   )</a:t>
            </a:r>
          </a:p>
          <a:p>
            <a:endParaRPr lang="en-US" altLang="zh-CN" dirty="0"/>
          </a:p>
          <a:p>
            <a:r>
              <a:rPr lang="en-US" altLang="zh-CN" dirty="0"/>
              <a:t>    delete </a:t>
            </a:r>
            <a:r>
              <a:rPr lang="en-US" altLang="zh-CN" dirty="0" smtClean="0"/>
              <a:t>from  </a:t>
            </a:r>
            <a:r>
              <a:rPr lang="en-US" altLang="zh-CN" dirty="0" err="1" smtClean="0"/>
              <a:t>students.student</a:t>
            </a:r>
            <a:endParaRPr lang="en-US" altLang="zh-CN" dirty="0"/>
          </a:p>
          <a:p>
            <a:r>
              <a:rPr lang="en-US" altLang="zh-CN" dirty="0"/>
              <a:t>    where </a:t>
            </a:r>
            <a:r>
              <a:rPr lang="en-US" altLang="zh-CN" dirty="0" err="1"/>
              <a:t>sno</a:t>
            </a:r>
            <a:r>
              <a:rPr lang="en-US" altLang="zh-CN" dirty="0"/>
              <a:t> in (      select deleted.sno      from deleted    )</a:t>
            </a:r>
          </a:p>
          <a:p>
            <a:endParaRPr lang="en-US" altLang="zh-CN" dirty="0"/>
          </a:p>
          <a:p>
            <a:r>
              <a:rPr lang="en-US" altLang="zh-CN" dirty="0"/>
              <a:t>END</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274638"/>
            <a:ext cx="8229600" cy="1143000"/>
          </a:xfrm>
        </p:spPr>
        <p:txBody>
          <a:bodyPr/>
          <a:lstStyle/>
          <a:p>
            <a:pPr eaLnBrk="1" fontAlgn="auto" hangingPunct="1">
              <a:spcAft>
                <a:spcPts val="0"/>
              </a:spcAft>
              <a:defRPr/>
            </a:pPr>
            <a:r>
              <a:rPr lang="en-US" altLang="zh-CN" dirty="0" err="1" smtClean="0">
                <a:latin typeface="+mj-ea"/>
              </a:rPr>
              <a:t>DML</a:t>
            </a:r>
            <a:r>
              <a:rPr lang="zh-CN" altLang="en-US" dirty="0" smtClean="0">
                <a:latin typeface="+mj-ea"/>
              </a:rPr>
              <a:t>触发器执行过程</a:t>
            </a:r>
            <a:endParaRPr lang="zh-CN" altLang="en-US" dirty="0">
              <a:latin typeface="+mj-ea"/>
            </a:endParaRPr>
          </a:p>
        </p:txBody>
      </p:sp>
      <p:pic>
        <p:nvPicPr>
          <p:cNvPr id="100354" name="Picture 2"/>
          <p:cNvPicPr>
            <a:picLocks noChangeAspect="1" noChangeArrowheads="1"/>
          </p:cNvPicPr>
          <p:nvPr/>
        </p:nvPicPr>
        <p:blipFill>
          <a:blip r:embed="rId2">
            <a:lum bright="-14000" contrast="10000"/>
          </a:blip>
          <a:srcRect/>
          <a:stretch>
            <a:fillRect/>
          </a:stretch>
        </p:blipFill>
        <p:spPr bwMode="auto">
          <a:xfrm>
            <a:off x="795338" y="1377950"/>
            <a:ext cx="1447800" cy="4991100"/>
          </a:xfrm>
          <a:prstGeom prst="rect">
            <a:avLst/>
          </a:prstGeom>
          <a:noFill/>
          <a:ln w="9525">
            <a:noFill/>
            <a:miter lim="800000"/>
            <a:headEnd/>
            <a:tailEnd/>
          </a:ln>
        </p:spPr>
      </p:pic>
      <p:pic>
        <p:nvPicPr>
          <p:cNvPr id="100355" name="Picture 3"/>
          <p:cNvPicPr>
            <a:picLocks noChangeAspect="1" noChangeArrowheads="1"/>
          </p:cNvPicPr>
          <p:nvPr/>
        </p:nvPicPr>
        <p:blipFill>
          <a:blip r:embed="rId3">
            <a:lum bright="-14000" contrast="10000"/>
          </a:blip>
          <a:srcRect/>
          <a:stretch>
            <a:fillRect/>
          </a:stretch>
        </p:blipFill>
        <p:spPr bwMode="auto">
          <a:xfrm>
            <a:off x="3081338" y="1455738"/>
            <a:ext cx="6000750" cy="4810125"/>
          </a:xfrm>
          <a:prstGeom prst="rect">
            <a:avLst/>
          </a:prstGeom>
          <a:noFill/>
          <a:ln w="9525">
            <a:noFill/>
            <a:miter lim="800000"/>
            <a:headEnd/>
            <a:tailEnd/>
          </a:ln>
        </p:spPr>
      </p:pic>
      <p:sp>
        <p:nvSpPr>
          <p:cNvPr id="100356" name="TextBox 5"/>
          <p:cNvSpPr txBox="1">
            <a:spLocks noChangeArrowheads="1"/>
          </p:cNvSpPr>
          <p:nvPr/>
        </p:nvSpPr>
        <p:spPr bwMode="auto">
          <a:xfrm>
            <a:off x="5868988" y="1619250"/>
            <a:ext cx="2274887" cy="368300"/>
          </a:xfrm>
          <a:prstGeom prst="rect">
            <a:avLst/>
          </a:prstGeom>
          <a:noFill/>
          <a:ln w="9525">
            <a:noFill/>
            <a:miter lim="800000"/>
            <a:headEnd/>
            <a:tailEnd/>
          </a:ln>
        </p:spPr>
        <p:txBody>
          <a:bodyPr wrap="none">
            <a:spAutoFit/>
          </a:bodyPr>
          <a:lstStyle/>
          <a:p>
            <a:r>
              <a:rPr lang="en-US" altLang="zh-CN"/>
              <a:t>INSTEAD  OF</a:t>
            </a:r>
            <a:r>
              <a:rPr lang="zh-CN" altLang="en-US"/>
              <a:t>触发器</a:t>
            </a:r>
          </a:p>
        </p:txBody>
      </p:sp>
      <p:sp>
        <p:nvSpPr>
          <p:cNvPr id="100357" name="TextBox 7"/>
          <p:cNvSpPr txBox="1">
            <a:spLocks noChangeArrowheads="1"/>
          </p:cNvSpPr>
          <p:nvPr/>
        </p:nvSpPr>
        <p:spPr bwMode="auto">
          <a:xfrm>
            <a:off x="635000" y="6330950"/>
            <a:ext cx="2120900" cy="369888"/>
          </a:xfrm>
          <a:prstGeom prst="rect">
            <a:avLst/>
          </a:prstGeom>
          <a:noFill/>
          <a:ln w="9525">
            <a:noFill/>
            <a:miter lim="800000"/>
            <a:headEnd/>
            <a:tailEnd/>
          </a:ln>
        </p:spPr>
        <p:txBody>
          <a:bodyPr wrap="none">
            <a:spAutoFit/>
          </a:bodyPr>
          <a:lstStyle/>
          <a:p>
            <a:r>
              <a:rPr lang="en-US" altLang="zh-CN"/>
              <a:t>AFTER/FOR</a:t>
            </a:r>
            <a:r>
              <a:rPr lang="zh-CN" altLang="en-US"/>
              <a:t>触发器</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内容占位符 1"/>
          <p:cNvSpPr>
            <a:spLocks noGrp="1"/>
          </p:cNvSpPr>
          <p:nvPr>
            <p:ph/>
          </p:nvPr>
        </p:nvSpPr>
        <p:spPr>
          <a:xfrm>
            <a:off x="365125" y="1658938"/>
            <a:ext cx="6203950" cy="4467225"/>
          </a:xfrm>
        </p:spPr>
        <p:txBody>
          <a:bodyPr/>
          <a:lstStyle/>
          <a:p>
            <a:pPr eaLnBrk="1" hangingPunct="1"/>
            <a:endParaRPr lang="zh-CN" altLang="en-US" smtClean="0"/>
          </a:p>
        </p:txBody>
      </p:sp>
      <p:sp>
        <p:nvSpPr>
          <p:cNvPr id="3" name="标题 2"/>
          <p:cNvSpPr>
            <a:spLocks noGrp="1"/>
          </p:cNvSpPr>
          <p:nvPr>
            <p:ph type="title" idx="12"/>
          </p:nvPr>
        </p:nvSpPr>
        <p:spPr>
          <a:xfrm>
            <a:off x="0" y="182563"/>
            <a:ext cx="7942263" cy="1143000"/>
          </a:xfrm>
        </p:spPr>
        <p:txBody>
          <a:bodyPr/>
          <a:lstStyle/>
          <a:p>
            <a:pPr eaLnBrk="1" fontAlgn="auto" hangingPunct="1">
              <a:spcAft>
                <a:spcPts val="0"/>
              </a:spcAft>
              <a:defRPr/>
            </a:pPr>
            <a:r>
              <a:rPr lang="en-US" altLang="zh-CN" dirty="0" smtClean="0"/>
              <a:t>Q &amp; A</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endParaRPr lang="zh-CN" altLang="en-US">
              <a:latin typeface="+mj-ea"/>
            </a:endParaRPr>
          </a:p>
        </p:txBody>
      </p:sp>
      <p:sp>
        <p:nvSpPr>
          <p:cNvPr id="3" name="内容占位符 2"/>
          <p:cNvSpPr>
            <a:spLocks noGrp="1"/>
          </p:cNvSpPr>
          <p:nvPr>
            <p:ph idx="1"/>
          </p:nvPr>
        </p:nvSpPr>
        <p:spPr/>
        <p:txBody>
          <a:bodyPr rtlCol="0">
            <a:normAutofit fontScale="92500" lnSpcReduction="20000"/>
          </a:bodyPr>
          <a:lstStyle/>
          <a:p>
            <a:pPr eaLnBrk="1" fontAlgn="auto" hangingPunct="1">
              <a:spcAft>
                <a:spcPts val="0"/>
              </a:spcAft>
              <a:defRPr/>
            </a:pPr>
            <a:r>
              <a:rPr lang="zh-CN" altLang="en-US" sz="2800" dirty="0" smtClean="0"/>
              <a:t>例</a:t>
            </a:r>
            <a:r>
              <a:rPr lang="en-US" altLang="zh-CN" sz="2800" dirty="0" smtClean="0"/>
              <a:t>1-1</a:t>
            </a:r>
            <a:r>
              <a:rPr lang="zh-CN" altLang="en-US" sz="2800" dirty="0" smtClean="0"/>
              <a:t>创建一个</a:t>
            </a:r>
            <a:r>
              <a:rPr lang="en-US" altLang="zh-CN" sz="2800" dirty="0" smtClean="0"/>
              <a:t>@</a:t>
            </a:r>
            <a:r>
              <a:rPr lang="en-US" altLang="zh-CN" sz="2800" dirty="0" err="1" smtClean="0"/>
              <a:t>myvar</a:t>
            </a:r>
            <a:r>
              <a:rPr lang="en-US" altLang="zh-CN" sz="2800" dirty="0" smtClean="0"/>
              <a:t> </a:t>
            </a:r>
            <a:r>
              <a:rPr lang="zh-CN" altLang="en-US" sz="2800" dirty="0" smtClean="0"/>
              <a:t>变量，然后将一个字符串值放在变量中，最后输出 </a:t>
            </a:r>
            <a:r>
              <a:rPr lang="en-US" altLang="zh-CN" sz="2800" dirty="0" smtClean="0"/>
              <a:t>@</a:t>
            </a:r>
            <a:r>
              <a:rPr lang="en-US" altLang="zh-CN" sz="2800" dirty="0" err="1" smtClean="0"/>
              <a:t>myvar</a:t>
            </a:r>
            <a:r>
              <a:rPr lang="en-US" altLang="zh-CN" sz="2800" dirty="0" smtClean="0"/>
              <a:t> </a:t>
            </a:r>
            <a:r>
              <a:rPr lang="zh-CN" altLang="en-US" sz="2800" dirty="0" smtClean="0"/>
              <a:t>变量的值。</a:t>
            </a:r>
          </a:p>
          <a:p>
            <a:pPr lvl="1" eaLnBrk="1" fontAlgn="auto" hangingPunct="1">
              <a:spcAft>
                <a:spcPts val="0"/>
              </a:spcAft>
              <a:buFont typeface="Wingdings" pitchFamily="2" charset="2"/>
              <a:buNone/>
              <a:defRPr/>
            </a:pPr>
            <a:r>
              <a:rPr lang="en-US" altLang="zh-CN" sz="2400" dirty="0" smtClean="0">
                <a:ea typeface="+mn-ea"/>
              </a:rPr>
              <a:t>     DECLARE @</a:t>
            </a:r>
            <a:r>
              <a:rPr lang="en-US" altLang="zh-CN" sz="2400" dirty="0" err="1" smtClean="0">
                <a:ea typeface="+mn-ea"/>
              </a:rPr>
              <a:t>myvar</a:t>
            </a:r>
            <a:r>
              <a:rPr lang="en-US" altLang="zh-CN" sz="2400" dirty="0" smtClean="0">
                <a:ea typeface="+mn-ea"/>
              </a:rPr>
              <a:t>  char(20)</a:t>
            </a:r>
          </a:p>
          <a:p>
            <a:pPr lvl="1" eaLnBrk="1" fontAlgn="auto" hangingPunct="1">
              <a:spcAft>
                <a:spcPts val="0"/>
              </a:spcAft>
              <a:buFont typeface="Wingdings" pitchFamily="2" charset="2"/>
              <a:buNone/>
              <a:defRPr/>
            </a:pPr>
            <a:r>
              <a:rPr lang="en-US" altLang="zh-CN" sz="2400" dirty="0" smtClean="0">
                <a:ea typeface="+mn-ea"/>
              </a:rPr>
              <a:t>     select  @</a:t>
            </a:r>
            <a:r>
              <a:rPr lang="en-US" altLang="zh-CN" sz="2400" dirty="0" err="1" smtClean="0">
                <a:ea typeface="+mn-ea"/>
              </a:rPr>
              <a:t>myvar</a:t>
            </a:r>
            <a:r>
              <a:rPr lang="en-US" altLang="zh-CN" sz="2400" dirty="0" smtClean="0">
                <a:ea typeface="+mn-ea"/>
              </a:rPr>
              <a:t> = 'This is a test'</a:t>
            </a:r>
          </a:p>
          <a:p>
            <a:pPr lvl="1" eaLnBrk="1" fontAlgn="auto" hangingPunct="1">
              <a:spcAft>
                <a:spcPts val="0"/>
              </a:spcAft>
              <a:buFont typeface="Wingdings" pitchFamily="2" charset="2"/>
              <a:buNone/>
              <a:defRPr/>
            </a:pPr>
            <a:r>
              <a:rPr lang="en-US" altLang="zh-CN" sz="2400" dirty="0" smtClean="0">
                <a:ea typeface="+mn-ea"/>
              </a:rPr>
              <a:t>     SELECT @</a:t>
            </a:r>
            <a:r>
              <a:rPr lang="en-US" altLang="zh-CN" sz="2400" dirty="0" err="1" smtClean="0">
                <a:ea typeface="+mn-ea"/>
              </a:rPr>
              <a:t>myvar</a:t>
            </a:r>
            <a:endParaRPr lang="en-US" altLang="zh-CN" sz="2400" dirty="0" smtClean="0">
              <a:ea typeface="+mn-ea"/>
            </a:endParaRPr>
          </a:p>
          <a:p>
            <a:pPr eaLnBrk="1" fontAlgn="auto" hangingPunct="1">
              <a:spcAft>
                <a:spcPts val="0"/>
              </a:spcAft>
              <a:defRPr/>
            </a:pPr>
            <a:r>
              <a:rPr lang="zh-CN" altLang="en-US" sz="2800" dirty="0" smtClean="0"/>
              <a:t>例</a:t>
            </a:r>
            <a:r>
              <a:rPr lang="en-US" altLang="zh-CN" sz="2800" dirty="0" smtClean="0"/>
              <a:t>1-2  </a:t>
            </a:r>
            <a:r>
              <a:rPr lang="zh-CN" altLang="en-US" sz="2800" dirty="0" smtClean="0"/>
              <a:t>用</a:t>
            </a:r>
            <a:r>
              <a:rPr lang="en-US" altLang="zh-CN" sz="2800" dirty="0" smtClean="0"/>
              <a:t>SET</a:t>
            </a:r>
            <a:r>
              <a:rPr lang="zh-CN" altLang="en-US" sz="2800" dirty="0" smtClean="0"/>
              <a:t>语句和</a:t>
            </a:r>
            <a:r>
              <a:rPr lang="en-US" altLang="zh-CN" sz="2800" dirty="0" smtClean="0"/>
              <a:t>SELECT</a:t>
            </a:r>
            <a:r>
              <a:rPr lang="zh-CN" altLang="en-US" sz="2800" dirty="0" smtClean="0"/>
              <a:t>语句为局部变量赋值。</a:t>
            </a:r>
            <a:endParaRPr lang="en-US" altLang="zh-CN" sz="2800" dirty="0" smtClean="0"/>
          </a:p>
          <a:p>
            <a:pPr marL="0" indent="0" eaLnBrk="1" fontAlgn="auto" hangingPunct="1">
              <a:spcAft>
                <a:spcPts val="0"/>
              </a:spcAft>
              <a:buNone/>
              <a:defRPr/>
            </a:pPr>
            <a:r>
              <a:rPr lang="zh-CN" altLang="en-US" sz="2800" dirty="0" smtClean="0"/>
              <a:t>定义一个日期型时间变量，并赋予今天的日期，再定义一个字符串型时间变量</a:t>
            </a:r>
            <a:r>
              <a:rPr lang="zh-CN" altLang="en-US" sz="2800" dirty="0" smtClean="0"/>
              <a:t>，将日期</a:t>
            </a:r>
            <a:r>
              <a:rPr lang="zh-CN" altLang="en-US" sz="2800" dirty="0" smtClean="0"/>
              <a:t>型时间变量的值赋予它。</a:t>
            </a:r>
          </a:p>
          <a:p>
            <a:pPr lvl="1" eaLnBrk="1" fontAlgn="auto" hangingPunct="1">
              <a:spcAft>
                <a:spcPts val="0"/>
              </a:spcAft>
              <a:buFont typeface="Wingdings" pitchFamily="2" charset="2"/>
              <a:buNone/>
              <a:defRPr/>
            </a:pPr>
            <a:r>
              <a:rPr lang="en-US" altLang="zh-CN" sz="2400" dirty="0" smtClean="0">
                <a:ea typeface="+mn-ea"/>
              </a:rPr>
              <a:t>DECLARE @var1 datetime,@var2 char(10)</a:t>
            </a:r>
          </a:p>
          <a:p>
            <a:pPr lvl="1" eaLnBrk="1" fontAlgn="auto" hangingPunct="1">
              <a:spcAft>
                <a:spcPts val="0"/>
              </a:spcAft>
              <a:buFont typeface="Wingdings" pitchFamily="2" charset="2"/>
              <a:buNone/>
              <a:defRPr/>
            </a:pPr>
            <a:r>
              <a:rPr lang="en-US" altLang="zh-CN" sz="2400" dirty="0" smtClean="0">
                <a:ea typeface="+mn-ea"/>
              </a:rPr>
              <a:t>SET @var1 = </a:t>
            </a:r>
            <a:r>
              <a:rPr lang="en-US" altLang="zh-CN" sz="2400" dirty="0" err="1" smtClean="0">
                <a:ea typeface="+mn-ea"/>
              </a:rPr>
              <a:t>getdate</a:t>
            </a:r>
            <a:r>
              <a:rPr lang="en-US" altLang="zh-CN" sz="2400" dirty="0" smtClean="0">
                <a:ea typeface="+mn-ea"/>
              </a:rPr>
              <a:t>()</a:t>
            </a:r>
          </a:p>
          <a:p>
            <a:pPr lvl="1" eaLnBrk="1" fontAlgn="auto" hangingPunct="1">
              <a:spcAft>
                <a:spcPts val="0"/>
              </a:spcAft>
              <a:buFont typeface="Wingdings" pitchFamily="2" charset="2"/>
              <a:buNone/>
              <a:defRPr/>
            </a:pPr>
            <a:r>
              <a:rPr lang="en-US" altLang="zh-CN" sz="2400" dirty="0" smtClean="0">
                <a:ea typeface="+mn-ea"/>
              </a:rPr>
              <a:t>SELECT @var2 = convert(char(10),@var1,102)</a:t>
            </a:r>
          </a:p>
          <a:p>
            <a:pPr lvl="1" eaLnBrk="1" fontAlgn="auto" hangingPunct="1">
              <a:spcAft>
                <a:spcPts val="0"/>
              </a:spcAft>
              <a:buFont typeface="Wingdings" pitchFamily="2" charset="2"/>
              <a:buNone/>
              <a:defRPr/>
            </a:pPr>
            <a:r>
              <a:rPr lang="en-US" altLang="zh-CN" sz="2400" dirty="0" smtClean="0">
                <a:ea typeface="+mn-ea"/>
              </a:rPr>
              <a:t>Select   @var2     --</a:t>
            </a:r>
            <a:r>
              <a:rPr lang="zh-CN" altLang="en-US" sz="2400" dirty="0" smtClean="0">
                <a:ea typeface="+mn-ea"/>
              </a:rPr>
              <a:t>显示</a:t>
            </a:r>
            <a:r>
              <a:rPr lang="en-US" altLang="zh-CN" sz="2400" dirty="0" smtClean="0">
                <a:ea typeface="+mn-ea"/>
              </a:rPr>
              <a:t>@var2</a:t>
            </a:r>
            <a:endParaRPr lang="zh-CN" altLang="en-US" sz="2400" dirty="0">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 calcmode="lin" valueType="num">
                                      <p:cBhvr additive="base">
                                        <p:cTn id="2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 calcmode="lin" valueType="num">
                                      <p:cBhvr additive="base">
                                        <p:cTn id="3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数据库系统概论课件模板">
  <a:themeElements>
    <a:clrScheme name="Cosmic 1">
      <a:dk1>
        <a:srgbClr val="2B166E"/>
      </a:dk1>
      <a:lt1>
        <a:srgbClr val="5399FF"/>
      </a:lt1>
      <a:dk2>
        <a:srgbClr val="0053CE"/>
      </a:dk2>
      <a:lt2>
        <a:srgbClr val="DDDDDD"/>
      </a:lt2>
      <a:accent1>
        <a:srgbClr val="99CC00"/>
      </a:accent1>
      <a:accent2>
        <a:srgbClr val="CCCC00"/>
      </a:accent2>
      <a:accent3>
        <a:srgbClr val="B3CAFF"/>
      </a:accent3>
      <a:accent4>
        <a:srgbClr val="23115D"/>
      </a:accent4>
      <a:accent5>
        <a:srgbClr val="CAE2AA"/>
      </a:accent5>
      <a:accent6>
        <a:srgbClr val="B9B900"/>
      </a:accent6>
      <a:hlink>
        <a:srgbClr val="FFFFFF"/>
      </a:hlink>
      <a:folHlink>
        <a:srgbClr val="FFCC00"/>
      </a:folHlink>
    </a:clrScheme>
    <a:fontScheme name="Cosmic">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osmic 1">
        <a:dk1>
          <a:srgbClr val="2B166E"/>
        </a:dk1>
        <a:lt1>
          <a:srgbClr val="5399FF"/>
        </a:lt1>
        <a:dk2>
          <a:srgbClr val="0053CE"/>
        </a:dk2>
        <a:lt2>
          <a:srgbClr val="DDDDDD"/>
        </a:lt2>
        <a:accent1>
          <a:srgbClr val="99CC00"/>
        </a:accent1>
        <a:accent2>
          <a:srgbClr val="CCCC00"/>
        </a:accent2>
        <a:accent3>
          <a:srgbClr val="B3CAFF"/>
        </a:accent3>
        <a:accent4>
          <a:srgbClr val="23115D"/>
        </a:accent4>
        <a:accent5>
          <a:srgbClr val="CAE2AA"/>
        </a:accent5>
        <a:accent6>
          <a:srgbClr val="B9B900"/>
        </a:accent6>
        <a:hlink>
          <a:srgbClr val="FFFFFF"/>
        </a:hlink>
        <a:folHlink>
          <a:srgbClr val="FFCC00"/>
        </a:folHlink>
      </a:clrScheme>
      <a:clrMap bg1="lt1" tx1="dk1" bg2="lt2" tx2="dk2" accent1="accent1" accent2="accent2" accent3="accent3" accent4="accent4" accent5="accent5" accent6="accent6" hlink="hlink" folHlink="folHlink"/>
    </a:extraClrScheme>
    <a:extraClrScheme>
      <a:clrScheme name="Cosmic 2">
        <a:dk1>
          <a:srgbClr val="2B166E"/>
        </a:dk1>
        <a:lt1>
          <a:srgbClr val="71B8F9"/>
        </a:lt1>
        <a:dk2>
          <a:srgbClr val="0275DE"/>
        </a:dk2>
        <a:lt2>
          <a:srgbClr val="DDDDDD"/>
        </a:lt2>
        <a:accent1>
          <a:srgbClr val="D4D903"/>
        </a:accent1>
        <a:accent2>
          <a:srgbClr val="CCCC00"/>
        </a:accent2>
        <a:accent3>
          <a:srgbClr val="BBD8FB"/>
        </a:accent3>
        <a:accent4>
          <a:srgbClr val="23115D"/>
        </a:accent4>
        <a:accent5>
          <a:srgbClr val="E6E9AA"/>
        </a:accent5>
        <a:accent6>
          <a:srgbClr val="B9B900"/>
        </a:accent6>
        <a:hlink>
          <a:srgbClr val="FFFFFF"/>
        </a:hlink>
        <a:folHlink>
          <a:srgbClr val="FFCC00"/>
        </a:folHlink>
      </a:clrScheme>
      <a:clrMap bg1="lt1" tx1="dk1" bg2="lt2" tx2="dk2" accent1="accent1" accent2="accent2" accent3="accent3" accent4="accent4" accent5="accent5" accent6="accent6" hlink="hlink" folHlink="folHlink"/>
    </a:extraClrScheme>
    <a:extraClrScheme>
      <a:clrScheme name="Cosmic 3">
        <a:dk1>
          <a:srgbClr val="2B166E"/>
        </a:dk1>
        <a:lt1>
          <a:srgbClr val="99CC00"/>
        </a:lt1>
        <a:dk2>
          <a:srgbClr val="669900"/>
        </a:dk2>
        <a:lt2>
          <a:srgbClr val="DDDDDD"/>
        </a:lt2>
        <a:accent1>
          <a:srgbClr val="00CCFF"/>
        </a:accent1>
        <a:accent2>
          <a:srgbClr val="CCCC00"/>
        </a:accent2>
        <a:accent3>
          <a:srgbClr val="CAE2AA"/>
        </a:accent3>
        <a:accent4>
          <a:srgbClr val="23115D"/>
        </a:accent4>
        <a:accent5>
          <a:srgbClr val="AAE2FF"/>
        </a:accent5>
        <a:accent6>
          <a:srgbClr val="B9B900"/>
        </a:accent6>
        <a:hlink>
          <a:srgbClr val="FFFFFF"/>
        </a:hlink>
        <a:folHlink>
          <a:srgbClr val="FF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数据库系统概论课件模板</Template>
  <TotalTime>7541</TotalTime>
  <Words>5593</Words>
  <Application>Microsoft Office PowerPoint</Application>
  <PresentationFormat>全屏显示(4:3)</PresentationFormat>
  <Paragraphs>861</Paragraphs>
  <Slides>86</Slides>
  <Notes>3</Notes>
  <HiddenSlides>0</HiddenSlides>
  <MMClips>0</MMClips>
  <ScaleCrop>false</ScaleCrop>
  <HeadingPairs>
    <vt:vector size="4" baseType="variant">
      <vt:variant>
        <vt:lpstr>主题</vt:lpstr>
      </vt:variant>
      <vt:variant>
        <vt:i4>2</vt:i4>
      </vt:variant>
      <vt:variant>
        <vt:lpstr>幻灯片标题</vt:lpstr>
      </vt:variant>
      <vt:variant>
        <vt:i4>86</vt:i4>
      </vt:variant>
    </vt:vector>
  </HeadingPairs>
  <TitlesOfParts>
    <vt:vector size="88" baseType="lpstr">
      <vt:lpstr>数据库系统概论课件模板</vt:lpstr>
      <vt:lpstr>自定义设计方案</vt:lpstr>
      <vt:lpstr>数据库系统概论</vt:lpstr>
      <vt:lpstr>第八章 数据库编程</vt:lpstr>
      <vt:lpstr>教学目标</vt:lpstr>
      <vt:lpstr>T-SQL编程基础</vt:lpstr>
      <vt:lpstr>标识符</vt:lpstr>
      <vt:lpstr>注释语句</vt:lpstr>
      <vt:lpstr>表达式</vt:lpstr>
      <vt:lpstr>表达式</vt:lpstr>
      <vt:lpstr>PowerPoint 演示文稿</vt:lpstr>
      <vt:lpstr>PowerPoint 演示文稿</vt:lpstr>
      <vt:lpstr>PowerPoint 演示文稿</vt:lpstr>
      <vt:lpstr>流程控制语句</vt:lpstr>
      <vt:lpstr>一、选择结构</vt:lpstr>
      <vt:lpstr>PowerPoint 演示文稿</vt:lpstr>
      <vt:lpstr>PowerPoint 演示文稿</vt:lpstr>
      <vt:lpstr>PowerPoint 演示文稿</vt:lpstr>
      <vt:lpstr>PowerPoint 演示文稿</vt:lpstr>
      <vt:lpstr>PowerPoint 演示文稿</vt:lpstr>
      <vt:lpstr>CASE语句</vt:lpstr>
      <vt:lpstr>PowerPoint 演示文稿</vt:lpstr>
      <vt:lpstr>PowerPoint 演示文稿</vt:lpstr>
      <vt:lpstr>PowerPoint 演示文稿</vt:lpstr>
      <vt:lpstr>PowerPoint 演示文稿</vt:lpstr>
      <vt:lpstr>PowerPoint 演示文稿</vt:lpstr>
      <vt:lpstr>二、循环结构</vt:lpstr>
      <vt:lpstr>PowerPoint 演示文稿</vt:lpstr>
      <vt:lpstr>PowerPoint 演示文稿</vt:lpstr>
      <vt:lpstr>三、等待语句</vt:lpstr>
      <vt:lpstr>PowerPoint 演示文稿</vt:lpstr>
      <vt:lpstr>四、返回语句</vt:lpstr>
      <vt:lpstr>系统函数</vt:lpstr>
      <vt:lpstr>日期和时间函数</vt:lpstr>
      <vt:lpstr>PowerPoint 演示文稿</vt:lpstr>
      <vt:lpstr>字符串函数</vt:lpstr>
      <vt:lpstr>PowerPoint 演示文稿</vt:lpstr>
      <vt:lpstr>PowerPoint 演示文稿</vt:lpstr>
      <vt:lpstr>数据类型转换函数</vt:lpstr>
      <vt:lpstr>PowerPoint 演示文稿</vt:lpstr>
      <vt:lpstr>第八章 数据库编程</vt:lpstr>
      <vt:lpstr>第二节 游标</vt:lpstr>
      <vt:lpstr>1. 声明游标</vt:lpstr>
      <vt:lpstr>2. 声明游标变量</vt:lpstr>
      <vt:lpstr>3. 打开游标</vt:lpstr>
      <vt:lpstr>4. 读取游标中的数据 </vt:lpstr>
      <vt:lpstr>PowerPoint 演示文稿</vt:lpstr>
      <vt:lpstr>PowerPoint 演示文稿</vt:lpstr>
      <vt:lpstr>5. 关闭游标</vt:lpstr>
      <vt:lpstr>6. 释放游标</vt:lpstr>
      <vt:lpstr>PowerPoint 演示文稿</vt:lpstr>
      <vt:lpstr>PowerPoint 演示文稿</vt:lpstr>
      <vt:lpstr>第八章 数据库编程</vt:lpstr>
      <vt:lpstr>第三节 存储过程</vt:lpstr>
      <vt:lpstr>第三节 存储过程</vt:lpstr>
      <vt:lpstr>1. 创建存储过程</vt:lpstr>
      <vt:lpstr>例1 将指定记录插入student表</vt:lpstr>
      <vt:lpstr>带输出参数的存储过程</vt:lpstr>
      <vt:lpstr>练习</vt:lpstr>
      <vt:lpstr>2. 执行存储过程</vt:lpstr>
      <vt:lpstr>3. 删除存储过程 </vt:lpstr>
      <vt:lpstr>第八章 数据库编程</vt:lpstr>
      <vt:lpstr>第四节 自定义函数</vt:lpstr>
      <vt:lpstr>1、标量函数</vt:lpstr>
      <vt:lpstr>2、内嵌表值函数</vt:lpstr>
      <vt:lpstr>3、多语句表值函数</vt:lpstr>
      <vt:lpstr>例1 自定义日期函数 </vt:lpstr>
      <vt:lpstr>例2 内联表值函数</vt:lpstr>
      <vt:lpstr>视图、存储过程和自定义函数</vt:lpstr>
      <vt:lpstr>第五节 触发器</vt:lpstr>
      <vt:lpstr>第五节 触发器</vt:lpstr>
      <vt:lpstr>SQL SERVER2005触发器</vt:lpstr>
      <vt:lpstr>触发器的作用</vt:lpstr>
      <vt:lpstr>DML触发器</vt:lpstr>
      <vt:lpstr>Inserted表和Deleted表</vt:lpstr>
      <vt:lpstr>iserted和deleted表</vt:lpstr>
      <vt:lpstr>创建DML触发器</vt:lpstr>
      <vt:lpstr>使用INSERT触发器</vt:lpstr>
      <vt:lpstr>PowerPoint 演示文稿</vt:lpstr>
      <vt:lpstr>PowerPoint 演示文稿</vt:lpstr>
      <vt:lpstr>使用UPDATE触发器</vt:lpstr>
      <vt:lpstr>PowerPoint 演示文稿</vt:lpstr>
      <vt:lpstr>使用DELETE触发器</vt:lpstr>
      <vt:lpstr>PowerPoint 演示文稿</vt:lpstr>
      <vt:lpstr>PowerPoint 演示文稿</vt:lpstr>
      <vt:lpstr>INSTEAD OF触发器实例</vt:lpstr>
      <vt:lpstr>DML触发器执行过程</vt:lpstr>
      <vt:lpstr>Q &amp; A</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数据库系统概论</dc:title>
  <dc:creator>微软用户</dc:creator>
  <cp:lastModifiedBy>dingleilei</cp:lastModifiedBy>
  <cp:revision>125</cp:revision>
  <dcterms:created xsi:type="dcterms:W3CDTF">2009-12-11T06:06:24Z</dcterms:created>
  <dcterms:modified xsi:type="dcterms:W3CDTF">2016-05-18T01:31:02Z</dcterms:modified>
</cp:coreProperties>
</file>