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6" r:id="rId1"/>
    <p:sldMasterId id="2147483695" r:id="rId2"/>
  </p:sldMasterIdLst>
  <p:notesMasterIdLst>
    <p:notesMasterId r:id="rId96"/>
  </p:notesMasterIdLst>
  <p:sldIdLst>
    <p:sldId id="262" r:id="rId3"/>
    <p:sldId id="336" r:id="rId4"/>
    <p:sldId id="270" r:id="rId5"/>
    <p:sldId id="271" r:id="rId6"/>
    <p:sldId id="272" r:id="rId7"/>
    <p:sldId id="273" r:id="rId8"/>
    <p:sldId id="274" r:id="rId9"/>
    <p:sldId id="268" r:id="rId10"/>
    <p:sldId id="276" r:id="rId11"/>
    <p:sldId id="277" r:id="rId12"/>
    <p:sldId id="278" r:id="rId13"/>
    <p:sldId id="279" r:id="rId14"/>
    <p:sldId id="280" r:id="rId15"/>
    <p:sldId id="281" r:id="rId16"/>
    <p:sldId id="282" r:id="rId17"/>
    <p:sldId id="283" r:id="rId18"/>
    <p:sldId id="284" r:id="rId19"/>
    <p:sldId id="285" r:id="rId20"/>
    <p:sldId id="286" r:id="rId21"/>
    <p:sldId id="330" r:id="rId22"/>
    <p:sldId id="287" r:id="rId23"/>
    <p:sldId id="288" r:id="rId24"/>
    <p:sldId id="289" r:id="rId25"/>
    <p:sldId id="290" r:id="rId26"/>
    <p:sldId id="291" r:id="rId27"/>
    <p:sldId id="292" r:id="rId28"/>
    <p:sldId id="293" r:id="rId29"/>
    <p:sldId id="294" r:id="rId30"/>
    <p:sldId id="331" r:id="rId31"/>
    <p:sldId id="295" r:id="rId32"/>
    <p:sldId id="296" r:id="rId33"/>
    <p:sldId id="297" r:id="rId34"/>
    <p:sldId id="298" r:id="rId35"/>
    <p:sldId id="332" r:id="rId36"/>
    <p:sldId id="299" r:id="rId37"/>
    <p:sldId id="300" r:id="rId38"/>
    <p:sldId id="302" r:id="rId39"/>
    <p:sldId id="303" r:id="rId40"/>
    <p:sldId id="304" r:id="rId41"/>
    <p:sldId id="305" r:id="rId42"/>
    <p:sldId id="306" r:id="rId43"/>
    <p:sldId id="307" r:id="rId44"/>
    <p:sldId id="308" r:id="rId45"/>
    <p:sldId id="309" r:id="rId46"/>
    <p:sldId id="310" r:id="rId47"/>
    <p:sldId id="311" r:id="rId48"/>
    <p:sldId id="333" r:id="rId49"/>
    <p:sldId id="312" r:id="rId50"/>
    <p:sldId id="313" r:id="rId51"/>
    <p:sldId id="314" r:id="rId52"/>
    <p:sldId id="315" r:id="rId53"/>
    <p:sldId id="316" r:id="rId54"/>
    <p:sldId id="317" r:id="rId55"/>
    <p:sldId id="318" r:id="rId56"/>
    <p:sldId id="320" r:id="rId57"/>
    <p:sldId id="319" r:id="rId58"/>
    <p:sldId id="321" r:id="rId59"/>
    <p:sldId id="322" r:id="rId60"/>
    <p:sldId id="334" r:id="rId61"/>
    <p:sldId id="323" r:id="rId62"/>
    <p:sldId id="324" r:id="rId63"/>
    <p:sldId id="325" r:id="rId64"/>
    <p:sldId id="326" r:id="rId65"/>
    <p:sldId id="327" r:id="rId66"/>
    <p:sldId id="328" r:id="rId67"/>
    <p:sldId id="329" r:id="rId68"/>
    <p:sldId id="335" r:id="rId69"/>
    <p:sldId id="337" r:id="rId70"/>
    <p:sldId id="338" r:id="rId71"/>
    <p:sldId id="339" r:id="rId72"/>
    <p:sldId id="340" r:id="rId73"/>
    <p:sldId id="341" r:id="rId74"/>
    <p:sldId id="342" r:id="rId75"/>
    <p:sldId id="343" r:id="rId76"/>
    <p:sldId id="344" r:id="rId77"/>
    <p:sldId id="345" r:id="rId78"/>
    <p:sldId id="346" r:id="rId79"/>
    <p:sldId id="347" r:id="rId80"/>
    <p:sldId id="348" r:id="rId81"/>
    <p:sldId id="349" r:id="rId82"/>
    <p:sldId id="350" r:id="rId83"/>
    <p:sldId id="351" r:id="rId84"/>
    <p:sldId id="352" r:id="rId85"/>
    <p:sldId id="353" r:id="rId86"/>
    <p:sldId id="354" r:id="rId87"/>
    <p:sldId id="355" r:id="rId88"/>
    <p:sldId id="356" r:id="rId89"/>
    <p:sldId id="357" r:id="rId90"/>
    <p:sldId id="359" r:id="rId91"/>
    <p:sldId id="360" r:id="rId92"/>
    <p:sldId id="361" r:id="rId93"/>
    <p:sldId id="362" r:id="rId94"/>
    <p:sldId id="263" r:id="rId95"/>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5"/>
    <a:srgbClr val="00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56" autoAdjust="0"/>
    <p:restoredTop sz="93460" autoAdjust="0"/>
  </p:normalViewPr>
  <p:slideViewPr>
    <p:cSldViewPr snapToGrid="0">
      <p:cViewPr varScale="1">
        <p:scale>
          <a:sx n="63" d="100"/>
          <a:sy n="63" d="100"/>
        </p:scale>
        <p:origin x="-72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slide" Target="slides/slide87.xml"/><Relationship Id="rId97"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7F4CF98B-36A4-4F69-9D33-1ADBB9A0B3AA}" type="datetimeFigureOut">
              <a:rPr lang="zh-CN" altLang="en-US" smtClean="0"/>
              <a:pPr/>
              <a:t>2016/6/15</a:t>
            </a:fld>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zh-CN" altLang="en-US"/>
          </a:p>
        </p:txBody>
      </p:sp>
      <p:sp>
        <p:nvSpPr>
          <p:cNvPr id="5" name="备注占位符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7D19F2FC-13F1-468F-B1E7-483C9F913BA8}" type="slidenum">
              <a:rPr lang="zh-CN" altLang="en-US" smtClean="0"/>
              <a:pPr/>
              <a:t>‹#›</a:t>
            </a:fld>
            <a:endParaRPr lang="zh-CN" altLang="en-US"/>
          </a:p>
        </p:txBody>
      </p:sp>
    </p:spTree>
    <p:extLst>
      <p:ext uri="{BB962C8B-B14F-4D97-AF65-F5344CB8AC3E}">
        <p14:creationId xmlns:p14="http://schemas.microsoft.com/office/powerpoint/2010/main" val="22984236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gn="just">
              <a:lnSpc>
                <a:spcPct val="160000"/>
              </a:lnSpc>
            </a:pPr>
            <a:r>
              <a:rPr lang="zh-CN" altLang="en-US" b="1" dirty="0" smtClean="0"/>
              <a:t>并发控制机制的任务</a:t>
            </a:r>
          </a:p>
          <a:p>
            <a:pPr lvl="1" algn="just">
              <a:lnSpc>
                <a:spcPct val="160000"/>
              </a:lnSpc>
            </a:pPr>
            <a:r>
              <a:rPr lang="zh-CN" altLang="en-US" b="1" dirty="0" smtClean="0"/>
              <a:t>对并发操作进行正确调度</a:t>
            </a:r>
          </a:p>
          <a:p>
            <a:pPr lvl="1" algn="just">
              <a:lnSpc>
                <a:spcPct val="160000"/>
              </a:lnSpc>
            </a:pPr>
            <a:r>
              <a:rPr lang="zh-CN" altLang="en-US" b="1" dirty="0" smtClean="0"/>
              <a:t>保证事务的隔离性</a:t>
            </a:r>
          </a:p>
          <a:p>
            <a:pPr lvl="1" algn="just">
              <a:lnSpc>
                <a:spcPct val="160000"/>
              </a:lnSpc>
            </a:pPr>
            <a:r>
              <a:rPr lang="zh-CN" altLang="en-US" b="1" dirty="0" smtClean="0"/>
              <a:t>保证数据库的一致性</a:t>
            </a:r>
          </a:p>
          <a:p>
            <a:endParaRPr lang="zh-CN" altLang="en-US" dirty="0"/>
          </a:p>
        </p:txBody>
      </p:sp>
      <p:sp>
        <p:nvSpPr>
          <p:cNvPr id="4" name="灯片编号占位符 3"/>
          <p:cNvSpPr>
            <a:spLocks noGrp="1"/>
          </p:cNvSpPr>
          <p:nvPr>
            <p:ph type="sldNum" sz="quarter" idx="10"/>
          </p:nvPr>
        </p:nvSpPr>
        <p:spPr/>
        <p:txBody>
          <a:bodyPr/>
          <a:lstStyle/>
          <a:p>
            <a:fld id="{7D19F2FC-13F1-468F-B1E7-483C9F913BA8}" type="slidenum">
              <a:rPr lang="zh-CN" altLang="en-US" smtClean="0"/>
              <a:pPr/>
              <a:t>8</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a:bodyPr>
          <a:lstStyle/>
          <a:p>
            <a:pPr>
              <a:lnSpc>
                <a:spcPct val="120000"/>
              </a:lnSpc>
              <a:spcBef>
                <a:spcPct val="0"/>
              </a:spcBef>
              <a:buClr>
                <a:schemeClr val="accent1"/>
              </a:buClr>
              <a:buFontTx/>
              <a:buNone/>
            </a:pPr>
            <a:r>
              <a:rPr lang="zh-CN" altLang="en-US" sz="2400" dirty="0" smtClean="0"/>
              <a:t>在锁的相容矩阵中：</a:t>
            </a:r>
          </a:p>
          <a:p>
            <a:pPr>
              <a:lnSpc>
                <a:spcPct val="120000"/>
              </a:lnSpc>
              <a:spcBef>
                <a:spcPct val="0"/>
              </a:spcBef>
              <a:buClr>
                <a:schemeClr val="accent1"/>
              </a:buClr>
            </a:pPr>
            <a:r>
              <a:rPr lang="zh-CN" altLang="en-US" sz="2400" dirty="0" smtClean="0"/>
              <a:t>最左边一列表示事务</a:t>
            </a:r>
            <a:r>
              <a:rPr lang="en-US" altLang="zh-CN" sz="2400" dirty="0" smtClean="0"/>
              <a:t>T1</a:t>
            </a:r>
            <a:r>
              <a:rPr lang="zh-CN" altLang="en-US" sz="2400" dirty="0" smtClean="0"/>
              <a:t>已经获得的数据对象上的锁的类型，其中横线表示没有加锁。</a:t>
            </a:r>
          </a:p>
          <a:p>
            <a:pPr>
              <a:lnSpc>
                <a:spcPct val="120000"/>
              </a:lnSpc>
              <a:spcBef>
                <a:spcPct val="0"/>
              </a:spcBef>
              <a:buClr>
                <a:schemeClr val="accent1"/>
              </a:buClr>
            </a:pPr>
            <a:r>
              <a:rPr lang="zh-CN" altLang="en-US" sz="2400" dirty="0" smtClean="0"/>
              <a:t>最上面一行表示另一事务</a:t>
            </a:r>
            <a:r>
              <a:rPr lang="en-US" altLang="zh-CN" sz="2400" dirty="0" smtClean="0"/>
              <a:t>T2</a:t>
            </a:r>
            <a:r>
              <a:rPr lang="zh-CN" altLang="en-US" sz="2400" dirty="0" smtClean="0"/>
              <a:t>对同一数据对象发出的封锁请求。</a:t>
            </a:r>
          </a:p>
          <a:p>
            <a:pPr>
              <a:lnSpc>
                <a:spcPct val="120000"/>
              </a:lnSpc>
              <a:spcBef>
                <a:spcPct val="0"/>
              </a:spcBef>
              <a:buClr>
                <a:schemeClr val="accent1"/>
              </a:buClr>
            </a:pPr>
            <a:r>
              <a:rPr lang="en-US" altLang="zh-CN" sz="2400" dirty="0" smtClean="0"/>
              <a:t>T2</a:t>
            </a:r>
            <a:r>
              <a:rPr lang="zh-CN" altLang="en-US" sz="2400" dirty="0" smtClean="0"/>
              <a:t>的封锁请求能否被满足用矩阵中的</a:t>
            </a:r>
            <a:r>
              <a:rPr lang="en-US" altLang="zh-CN" sz="2400" dirty="0" smtClean="0"/>
              <a:t>Y</a:t>
            </a:r>
            <a:r>
              <a:rPr lang="zh-CN" altLang="en-US" sz="2400" dirty="0" smtClean="0"/>
              <a:t>和</a:t>
            </a:r>
            <a:r>
              <a:rPr lang="en-US" altLang="zh-CN" sz="2400" dirty="0" smtClean="0"/>
              <a:t>N</a:t>
            </a:r>
            <a:r>
              <a:rPr lang="zh-CN" altLang="en-US" sz="2400" dirty="0" smtClean="0"/>
              <a:t>表示</a:t>
            </a:r>
          </a:p>
          <a:p>
            <a:pPr lvl="1">
              <a:lnSpc>
                <a:spcPct val="120000"/>
              </a:lnSpc>
              <a:spcBef>
                <a:spcPct val="0"/>
              </a:spcBef>
            </a:pPr>
            <a:r>
              <a:rPr lang="en-US" altLang="zh-CN" sz="2400" dirty="0" smtClean="0"/>
              <a:t>Y</a:t>
            </a:r>
            <a:r>
              <a:rPr lang="zh-CN" altLang="en-US" sz="2400" dirty="0" smtClean="0"/>
              <a:t>表示事务</a:t>
            </a:r>
            <a:r>
              <a:rPr lang="en-US" altLang="zh-CN" sz="2400" dirty="0" smtClean="0"/>
              <a:t>T2</a:t>
            </a:r>
            <a:r>
              <a:rPr lang="zh-CN" altLang="en-US" sz="2400" dirty="0" smtClean="0"/>
              <a:t>的封锁要求与</a:t>
            </a:r>
            <a:r>
              <a:rPr lang="en-US" altLang="zh-CN" sz="2400" dirty="0" smtClean="0"/>
              <a:t>T1</a:t>
            </a:r>
            <a:r>
              <a:rPr lang="zh-CN" altLang="en-US" sz="2400" dirty="0" smtClean="0"/>
              <a:t>已持有的锁相容，封锁请求可以满足</a:t>
            </a:r>
          </a:p>
          <a:p>
            <a:pPr lvl="1">
              <a:lnSpc>
                <a:spcPct val="120000"/>
              </a:lnSpc>
              <a:spcBef>
                <a:spcPct val="0"/>
              </a:spcBef>
            </a:pPr>
            <a:r>
              <a:rPr lang="en-US" altLang="zh-CN" sz="2400" dirty="0" smtClean="0"/>
              <a:t>N</a:t>
            </a:r>
            <a:r>
              <a:rPr lang="zh-CN" altLang="en-US" sz="2400" dirty="0" smtClean="0"/>
              <a:t>表示</a:t>
            </a:r>
            <a:r>
              <a:rPr lang="en-US" altLang="zh-CN" sz="2400" dirty="0" smtClean="0"/>
              <a:t>T2</a:t>
            </a:r>
            <a:r>
              <a:rPr lang="zh-CN" altLang="en-US" sz="2400" dirty="0" smtClean="0"/>
              <a:t>的封锁请求与</a:t>
            </a:r>
            <a:r>
              <a:rPr lang="en-US" altLang="zh-CN" sz="2400" dirty="0" smtClean="0"/>
              <a:t>T1</a:t>
            </a:r>
            <a:r>
              <a:rPr lang="zh-CN" altLang="en-US" sz="2400" dirty="0" smtClean="0"/>
              <a:t>已持有的锁冲突，</a:t>
            </a:r>
            <a:r>
              <a:rPr lang="en-US" altLang="zh-CN" sz="2400" dirty="0" smtClean="0"/>
              <a:t>T2</a:t>
            </a:r>
            <a:r>
              <a:rPr lang="zh-CN" altLang="en-US" sz="2400" dirty="0" smtClean="0"/>
              <a:t>的请求被拒绝</a:t>
            </a:r>
          </a:p>
          <a:p>
            <a:endParaRPr lang="zh-CN" altLang="en-US" dirty="0"/>
          </a:p>
        </p:txBody>
      </p:sp>
      <p:sp>
        <p:nvSpPr>
          <p:cNvPr id="4" name="灯片编号占位符 3"/>
          <p:cNvSpPr>
            <a:spLocks noGrp="1"/>
          </p:cNvSpPr>
          <p:nvPr>
            <p:ph type="sldNum" sz="quarter" idx="10"/>
          </p:nvPr>
        </p:nvSpPr>
        <p:spPr/>
        <p:txBody>
          <a:bodyPr/>
          <a:lstStyle/>
          <a:p>
            <a:fld id="{7D19F2FC-13F1-468F-B1E7-483C9F913BA8}" type="slidenum">
              <a:rPr lang="zh-CN" altLang="en-US" smtClean="0"/>
              <a:pPr/>
              <a:t>25</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D19F2FC-13F1-468F-B1E7-483C9F913BA8}" type="slidenum">
              <a:rPr lang="zh-CN" altLang="en-US" smtClean="0"/>
              <a:pPr/>
              <a:t>51</a:t>
            </a:fld>
            <a:endParaRPr lang="zh-CN" altLang="en-US"/>
          </a:p>
        </p:txBody>
      </p:sp>
    </p:spTree>
    <p:extLst>
      <p:ext uri="{BB962C8B-B14F-4D97-AF65-F5344CB8AC3E}">
        <p14:creationId xmlns:p14="http://schemas.microsoft.com/office/powerpoint/2010/main" val="7483212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gray">
      <p:bgPr>
        <a:solidFill>
          <a:schemeClr val="bg1"/>
        </a:solidFill>
        <a:effectLst/>
      </p:bgPr>
    </p:bg>
    <p:spTree>
      <p:nvGrpSpPr>
        <p:cNvPr id="1" name=""/>
        <p:cNvGrpSpPr/>
        <p:nvPr/>
      </p:nvGrpSpPr>
      <p:grpSpPr>
        <a:xfrm>
          <a:off x="0" y="0"/>
          <a:ext cx="0" cy="0"/>
          <a:chOff x="0" y="0"/>
          <a:chExt cx="0" cy="0"/>
        </a:xfrm>
      </p:grpSpPr>
      <p:grpSp>
        <p:nvGrpSpPr>
          <p:cNvPr id="2" name="Group 173"/>
          <p:cNvGrpSpPr>
            <a:grpSpLocks/>
          </p:cNvGrpSpPr>
          <p:nvPr/>
        </p:nvGrpSpPr>
        <p:grpSpPr bwMode="auto">
          <a:xfrm>
            <a:off x="0" y="0"/>
            <a:ext cx="9158288" cy="6858000"/>
            <a:chOff x="0" y="0"/>
            <a:chExt cx="5769" cy="4112"/>
          </a:xfrm>
        </p:grpSpPr>
        <p:sp>
          <p:nvSpPr>
            <p:cNvPr id="3" name="Arc 164"/>
            <p:cNvSpPr>
              <a:spLocks/>
            </p:cNvSpPr>
            <p:nvPr/>
          </p:nvSpPr>
          <p:spPr bwMode="gray">
            <a:xfrm flipV="1">
              <a:off x="0" y="1816"/>
              <a:ext cx="5769" cy="2296"/>
            </a:xfrm>
            <a:custGeom>
              <a:avLst/>
              <a:gdLst>
                <a:gd name="G0" fmla="+- 0 0 0"/>
                <a:gd name="G1" fmla="+- 21600 0 0"/>
                <a:gd name="G2" fmla="+- 21600 0 0"/>
                <a:gd name="T0" fmla="*/ 0 w 17899"/>
                <a:gd name="T1" fmla="*/ 0 h 21600"/>
                <a:gd name="T2" fmla="*/ 17899 w 17899"/>
                <a:gd name="T3" fmla="*/ 9510 h 21600"/>
                <a:gd name="T4" fmla="*/ 0 w 17899"/>
                <a:gd name="T5" fmla="*/ 21600 h 21600"/>
              </a:gdLst>
              <a:ahLst/>
              <a:cxnLst>
                <a:cxn ang="0">
                  <a:pos x="T0" y="T1"/>
                </a:cxn>
                <a:cxn ang="0">
                  <a:pos x="T2" y="T3"/>
                </a:cxn>
                <a:cxn ang="0">
                  <a:pos x="T4" y="T5"/>
                </a:cxn>
              </a:cxnLst>
              <a:rect l="0" t="0" r="r" b="b"/>
              <a:pathLst>
                <a:path w="17899" h="21600" fill="none" extrusionOk="0">
                  <a:moveTo>
                    <a:pt x="-1" y="0"/>
                  </a:moveTo>
                  <a:cubicBezTo>
                    <a:pt x="7175" y="0"/>
                    <a:pt x="13882" y="3563"/>
                    <a:pt x="17899" y="9509"/>
                  </a:cubicBezTo>
                </a:path>
                <a:path w="17899" h="21600" stroke="0" extrusionOk="0">
                  <a:moveTo>
                    <a:pt x="-1" y="0"/>
                  </a:moveTo>
                  <a:cubicBezTo>
                    <a:pt x="7175" y="0"/>
                    <a:pt x="13882" y="3563"/>
                    <a:pt x="17899" y="9509"/>
                  </a:cubicBezTo>
                  <a:lnTo>
                    <a:pt x="0" y="21600"/>
                  </a:lnTo>
                  <a:close/>
                </a:path>
              </a:pathLst>
            </a:custGeom>
            <a:solidFill>
              <a:schemeClr val="hlink"/>
            </a:solidFill>
            <a:ln w="9525">
              <a:noFill/>
              <a:round/>
              <a:headEnd/>
              <a:tailEnd/>
            </a:ln>
            <a:effectLst/>
          </p:spPr>
          <p:txBody>
            <a:bodyPr wrap="none" anchor="ctr"/>
            <a:lstStyle/>
            <a:p>
              <a:pPr eaLnBrk="0" hangingPunct="0">
                <a:defRPr/>
              </a:pPr>
              <a:endParaRPr lang="zh-CN" altLang="en-US"/>
            </a:p>
          </p:txBody>
        </p:sp>
        <p:sp>
          <p:nvSpPr>
            <p:cNvPr id="4" name="Rectangle 165"/>
            <p:cNvSpPr>
              <a:spLocks noChangeArrowheads="1"/>
            </p:cNvSpPr>
            <p:nvPr/>
          </p:nvSpPr>
          <p:spPr bwMode="gray">
            <a:xfrm>
              <a:off x="0" y="0"/>
              <a:ext cx="5760" cy="3112"/>
            </a:xfrm>
            <a:prstGeom prst="rect">
              <a:avLst/>
            </a:prstGeom>
            <a:solidFill>
              <a:schemeClr val="hlink"/>
            </a:solidFill>
            <a:ln w="9525">
              <a:noFill/>
              <a:miter lim="800000"/>
              <a:headEnd/>
              <a:tailEnd/>
            </a:ln>
            <a:effectLst/>
          </p:spPr>
          <p:txBody>
            <a:bodyPr wrap="none" anchor="ctr"/>
            <a:lstStyle/>
            <a:p>
              <a:pPr eaLnBrk="0" hangingPunct="0">
                <a:defRPr/>
              </a:pPr>
              <a:endParaRPr lang="zh-CN" altLang="en-US" dirty="0"/>
            </a:p>
          </p:txBody>
        </p:sp>
      </p:grpSp>
      <p:sp>
        <p:nvSpPr>
          <p:cNvPr id="6" name="Freeform 106"/>
          <p:cNvSpPr>
            <a:spLocks/>
          </p:cNvSpPr>
          <p:nvPr/>
        </p:nvSpPr>
        <p:spPr bwMode="gray">
          <a:xfrm rot="1791974">
            <a:off x="3473450" y="2927350"/>
            <a:ext cx="1662113" cy="233363"/>
          </a:xfrm>
          <a:custGeom>
            <a:avLst/>
            <a:gdLst/>
            <a:ahLst/>
            <a:cxnLst>
              <a:cxn ang="0">
                <a:pos x="987" y="557"/>
              </a:cxn>
              <a:cxn ang="0">
                <a:pos x="547" y="205"/>
              </a:cxn>
              <a:cxn ang="0">
                <a:pos x="27" y="21"/>
              </a:cxn>
              <a:cxn ang="0">
                <a:pos x="387" y="77"/>
              </a:cxn>
              <a:cxn ang="0">
                <a:pos x="675" y="197"/>
              </a:cxn>
              <a:cxn ang="0">
                <a:pos x="907" y="437"/>
              </a:cxn>
              <a:cxn ang="0">
                <a:pos x="987" y="557"/>
              </a:cxn>
            </a:cxnLst>
            <a:rect l="0" t="0" r="r" b="b"/>
            <a:pathLst>
              <a:path w="1047" h="596">
                <a:moveTo>
                  <a:pt x="987" y="557"/>
                </a:moveTo>
                <a:cubicBezTo>
                  <a:pt x="927" y="518"/>
                  <a:pt x="707" y="294"/>
                  <a:pt x="547" y="205"/>
                </a:cubicBezTo>
                <a:cubicBezTo>
                  <a:pt x="387" y="116"/>
                  <a:pt x="54" y="42"/>
                  <a:pt x="27" y="21"/>
                </a:cubicBezTo>
                <a:cubicBezTo>
                  <a:pt x="0" y="0"/>
                  <a:pt x="279" y="48"/>
                  <a:pt x="387" y="77"/>
                </a:cubicBezTo>
                <a:cubicBezTo>
                  <a:pt x="495" y="106"/>
                  <a:pt x="588" y="137"/>
                  <a:pt x="675" y="197"/>
                </a:cubicBezTo>
                <a:cubicBezTo>
                  <a:pt x="762" y="257"/>
                  <a:pt x="855" y="376"/>
                  <a:pt x="907" y="437"/>
                </a:cubicBezTo>
                <a:cubicBezTo>
                  <a:pt x="959" y="498"/>
                  <a:pt x="1047" y="596"/>
                  <a:pt x="987" y="557"/>
                </a:cubicBezTo>
                <a:close/>
              </a:path>
            </a:pathLst>
          </a:custGeom>
          <a:solidFill>
            <a:schemeClr val="bg2"/>
          </a:solidFill>
          <a:ln w="9525">
            <a:noFill/>
            <a:round/>
            <a:headEnd/>
            <a:tailEnd/>
          </a:ln>
          <a:effectLst/>
        </p:spPr>
        <p:txBody>
          <a:bodyPr/>
          <a:lstStyle/>
          <a:p>
            <a:pPr eaLnBrk="0" hangingPunct="0">
              <a:defRPr/>
            </a:pPr>
            <a:endParaRPr lang="zh-CN" altLang="en-US"/>
          </a:p>
        </p:txBody>
      </p:sp>
      <p:sp>
        <p:nvSpPr>
          <p:cNvPr id="17" name="Freeform 119"/>
          <p:cNvSpPr>
            <a:spLocks/>
          </p:cNvSpPr>
          <p:nvPr/>
        </p:nvSpPr>
        <p:spPr bwMode="gray">
          <a:xfrm rot="785513">
            <a:off x="3751263" y="2460625"/>
            <a:ext cx="1060450" cy="139700"/>
          </a:xfrm>
          <a:custGeom>
            <a:avLst/>
            <a:gdLst/>
            <a:ahLst/>
            <a:cxnLst>
              <a:cxn ang="0">
                <a:pos x="1009" y="497"/>
              </a:cxn>
              <a:cxn ang="0">
                <a:pos x="625" y="241"/>
              </a:cxn>
              <a:cxn ang="0">
                <a:pos x="33" y="25"/>
              </a:cxn>
              <a:cxn ang="0">
                <a:pos x="425" y="89"/>
              </a:cxn>
              <a:cxn ang="0">
                <a:pos x="809" y="265"/>
              </a:cxn>
              <a:cxn ang="0">
                <a:pos x="1065" y="513"/>
              </a:cxn>
            </a:cxnLst>
            <a:rect l="0" t="0" r="r" b="b"/>
            <a:pathLst>
              <a:path w="1065" h="513">
                <a:moveTo>
                  <a:pt x="1009" y="497"/>
                </a:moveTo>
                <a:cubicBezTo>
                  <a:pt x="898" y="408"/>
                  <a:pt x="788" y="320"/>
                  <a:pt x="625" y="241"/>
                </a:cubicBezTo>
                <a:cubicBezTo>
                  <a:pt x="462" y="162"/>
                  <a:pt x="66" y="50"/>
                  <a:pt x="33" y="25"/>
                </a:cubicBezTo>
                <a:cubicBezTo>
                  <a:pt x="0" y="0"/>
                  <a:pt x="296" y="49"/>
                  <a:pt x="425" y="89"/>
                </a:cubicBezTo>
                <a:cubicBezTo>
                  <a:pt x="554" y="129"/>
                  <a:pt x="702" y="194"/>
                  <a:pt x="809" y="265"/>
                </a:cubicBezTo>
                <a:cubicBezTo>
                  <a:pt x="916" y="336"/>
                  <a:pt x="1005" y="457"/>
                  <a:pt x="1065" y="513"/>
                </a:cubicBezTo>
              </a:path>
            </a:pathLst>
          </a:custGeom>
          <a:solidFill>
            <a:schemeClr val="bg2"/>
          </a:solidFill>
          <a:ln w="9525">
            <a:noFill/>
            <a:round/>
            <a:headEnd/>
            <a:tailEnd/>
          </a:ln>
          <a:effectLst/>
        </p:spPr>
        <p:txBody>
          <a:bodyPr/>
          <a:lstStyle/>
          <a:p>
            <a:pPr eaLnBrk="0" hangingPunct="0">
              <a:defRPr/>
            </a:pPr>
            <a:endParaRPr lang="zh-CN" altLang="en-US"/>
          </a:p>
        </p:txBody>
      </p:sp>
      <p:sp>
        <p:nvSpPr>
          <p:cNvPr id="21" name="Rectangle 23"/>
          <p:cNvSpPr>
            <a:spLocks noGrp="1" noChangeArrowheads="1"/>
          </p:cNvSpPr>
          <p:nvPr>
            <p:ph type="dt" sz="quarter" idx="10"/>
          </p:nvPr>
        </p:nvSpPr>
        <p:spPr bwMode="gray">
          <a:xfrm>
            <a:off x="457200" y="6553200"/>
            <a:ext cx="2133600" cy="1524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400">
                <a:effectLst>
                  <a:outerShdw blurRad="38100" dist="38100" dir="2700000" algn="tl">
                    <a:srgbClr val="000000"/>
                  </a:outerShdw>
                </a:effectLst>
                <a:ea typeface="굴림" pitchFamily="50" charset="-127"/>
              </a:defRPr>
            </a:lvl1pPr>
          </a:lstStyle>
          <a:p>
            <a:pPr>
              <a:defRPr/>
            </a:pPr>
            <a:endParaRPr lang="en-US" altLang="ko-KR" dirty="0"/>
          </a:p>
        </p:txBody>
      </p:sp>
      <p:pic>
        <p:nvPicPr>
          <p:cNvPr id="25602" name="Picture 2"/>
          <p:cNvPicPr>
            <a:picLocks noChangeAspect="1" noChangeArrowheads="1"/>
          </p:cNvPicPr>
          <p:nvPr userDrawn="1"/>
        </p:nvPicPr>
        <p:blipFill>
          <a:blip r:embed="rId2"/>
          <a:srcRect/>
          <a:stretch>
            <a:fillRect/>
          </a:stretch>
        </p:blipFill>
        <p:spPr bwMode="auto">
          <a:xfrm>
            <a:off x="0" y="663211"/>
            <a:ext cx="9144000" cy="2837636"/>
          </a:xfrm>
          <a:prstGeom prst="rect">
            <a:avLst/>
          </a:prstGeom>
          <a:noFill/>
          <a:ln w="9525">
            <a:noFill/>
            <a:miter lim="800000"/>
            <a:headEnd/>
            <a:tailEnd/>
          </a:ln>
          <a:effectLst/>
        </p:spPr>
      </p:pic>
      <p:pic>
        <p:nvPicPr>
          <p:cNvPr id="26" name="Picture 3"/>
          <p:cNvPicPr>
            <a:picLocks noChangeAspect="1" noChangeArrowheads="1"/>
          </p:cNvPicPr>
          <p:nvPr userDrawn="1"/>
        </p:nvPicPr>
        <p:blipFill>
          <a:blip r:embed="rId3" cstate="print"/>
          <a:srcRect/>
          <a:stretch>
            <a:fillRect/>
          </a:stretch>
        </p:blipFill>
        <p:spPr bwMode="auto">
          <a:xfrm>
            <a:off x="8060577" y="5682343"/>
            <a:ext cx="730722" cy="636497"/>
          </a:xfrm>
          <a:prstGeom prst="rect">
            <a:avLst/>
          </a:prstGeom>
          <a:noFill/>
          <a:ln w="9525">
            <a:noFill/>
            <a:miter lim="800000"/>
            <a:headEnd/>
            <a:tailEnd/>
          </a:ln>
          <a:effectLst/>
        </p:spPr>
      </p:pic>
      <p:pic>
        <p:nvPicPr>
          <p:cNvPr id="27" name="Picture 4"/>
          <p:cNvPicPr>
            <a:picLocks noChangeAspect="1" noChangeArrowheads="1"/>
          </p:cNvPicPr>
          <p:nvPr userDrawn="1"/>
        </p:nvPicPr>
        <p:blipFill>
          <a:blip r:embed="rId4" cstate="print"/>
          <a:srcRect/>
          <a:stretch>
            <a:fillRect/>
          </a:stretch>
        </p:blipFill>
        <p:spPr bwMode="auto">
          <a:xfrm>
            <a:off x="6402887" y="6400814"/>
            <a:ext cx="2664000" cy="336810"/>
          </a:xfrm>
          <a:prstGeom prst="rect">
            <a:avLst/>
          </a:prstGeom>
          <a:noFill/>
          <a:ln w="9525">
            <a:noFill/>
            <a:miter lim="800000"/>
            <a:headEnd/>
            <a:tailEnd/>
          </a:ln>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0B33C7-942A-4022-8335-98D717DE37D4}" type="datetimeFigureOut">
              <a:rPr lang="zh-CN" altLang="en-US" smtClean="0"/>
              <a:pPr/>
              <a:t>2016/6/15</a:t>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5" name="灯片编号占位符 4"/>
          <p:cNvSpPr>
            <a:spLocks noGrp="1"/>
          </p:cNvSpPr>
          <p:nvPr>
            <p:ph type="sldNum" sz="quarter" idx="12"/>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0B33C7-942A-4022-8335-98D717DE37D4}" type="datetimeFigureOut">
              <a:rPr lang="zh-CN" altLang="en-US" smtClean="0"/>
              <a:pPr/>
              <a:t>2016/6/15</a:t>
            </a:fld>
            <a:endParaRPr lang="zh-CN" altLang="en-US"/>
          </a:p>
        </p:txBody>
      </p:sp>
      <p:sp>
        <p:nvSpPr>
          <p:cNvPr id="4" name="灯片编号占位符 3"/>
          <p:cNvSpPr>
            <a:spLocks noGrp="1"/>
          </p:cNvSpPr>
          <p:nvPr>
            <p:ph type="sldNum" sz="quarter" idx="12"/>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0B33C7-942A-4022-8335-98D717DE37D4}" type="datetimeFigureOut">
              <a:rPr lang="zh-CN" altLang="en-US" smtClean="0"/>
              <a:pPr/>
              <a:t>2016/6/15</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
        <p:nvSpPr>
          <p:cNvPr id="5" name="日期占位符 4"/>
          <p:cNvSpPr>
            <a:spLocks noGrp="1"/>
          </p:cNvSpPr>
          <p:nvPr>
            <p:ph type="dt" sz="half" idx="10"/>
          </p:nvPr>
        </p:nvSpPr>
        <p:spPr/>
        <p:txBody>
          <a:bodyPr/>
          <a:lstStyle/>
          <a:p>
            <a:fld id="{820B33C7-942A-4022-8335-98D717DE37D4}" type="datetimeFigureOut">
              <a:rPr lang="zh-CN" altLang="en-US" smtClean="0"/>
              <a:pPr/>
              <a:t>2016/6/15</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0B33C7-942A-4022-8335-98D717DE37D4}" type="datetimeFigureOut">
              <a:rPr lang="zh-CN" altLang="en-US" smtClean="0"/>
              <a:pPr/>
              <a:t>2016/6/15</a:t>
            </a:fld>
            <a:endParaRPr lang="zh-CN" altLang="en-US"/>
          </a:p>
        </p:txBody>
      </p:sp>
      <p:sp>
        <p:nvSpPr>
          <p:cNvPr id="6" name="灯片编号占位符 5"/>
          <p:cNvSpPr>
            <a:spLocks noGrp="1"/>
          </p:cNvSpPr>
          <p:nvPr>
            <p:ph type="sldNum" sz="quarter" idx="12"/>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0B33C7-942A-4022-8335-98D717DE37D4}" type="datetimeFigureOut">
              <a:rPr lang="zh-CN" altLang="en-US" smtClean="0"/>
              <a:pPr/>
              <a:t>2016/6/15</a:t>
            </a:fld>
            <a:endParaRPr lang="zh-CN" altLang="en-US"/>
          </a:p>
        </p:txBody>
      </p:sp>
      <p:sp>
        <p:nvSpPr>
          <p:cNvPr id="6" name="灯片编号占位符 5"/>
          <p:cNvSpPr>
            <a:spLocks noGrp="1"/>
          </p:cNvSpPr>
          <p:nvPr>
            <p:ph type="sldNum" sz="quarter" idx="12"/>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0B33C7-942A-4022-8335-98D717DE37D4}" type="datetimeFigureOut">
              <a:rPr lang="zh-CN" altLang="en-US" smtClean="0"/>
              <a:pPr/>
              <a:t>2016/6/15</a:t>
            </a:fld>
            <a:endParaRPr lang="zh-CN" altLang="en-US"/>
          </a:p>
        </p:txBody>
      </p:sp>
      <p:sp>
        <p:nvSpPr>
          <p:cNvPr id="4" name="灯片编号占位符 3"/>
          <p:cNvSpPr>
            <a:spLocks noGrp="1"/>
          </p:cNvSpPr>
          <p:nvPr>
            <p:ph type="sldNum" sz="quarter" idx="11"/>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内容">
    <p:spTree>
      <p:nvGrpSpPr>
        <p:cNvPr id="1" name=""/>
        <p:cNvGrpSpPr/>
        <p:nvPr/>
      </p:nvGrpSpPr>
      <p:grpSpPr>
        <a:xfrm>
          <a:off x="0" y="0"/>
          <a:ext cx="0" cy="0"/>
          <a:chOff x="0" y="0"/>
          <a:chExt cx="0" cy="0"/>
        </a:xfrm>
      </p:grpSpPr>
      <p:sp>
        <p:nvSpPr>
          <p:cNvPr id="2" name="内容占位符 1"/>
          <p:cNvSpPr>
            <a:spLocks noGrp="1"/>
          </p:cNvSpPr>
          <p:nvPr>
            <p:ph/>
          </p:nvPr>
        </p:nvSpPr>
        <p:spPr>
          <a:xfrm>
            <a:off x="365760" y="1658983"/>
            <a:ext cx="5447211" cy="4467180"/>
          </a:xfrm>
          <a:prstGeom prst="rect">
            <a:avLst/>
          </a:prstGeo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标题 1"/>
          <p:cNvSpPr>
            <a:spLocks noGrp="1"/>
          </p:cNvSpPr>
          <p:nvPr>
            <p:ph type="title" idx="12"/>
          </p:nvPr>
        </p:nvSpPr>
        <p:spPr>
          <a:xfrm>
            <a:off x="-1" y="183197"/>
            <a:ext cx="7942209" cy="1143000"/>
          </a:xfrm>
        </p:spPr>
        <p:txBody>
          <a:bodyPr>
            <a:normAutofit/>
          </a:bodyPr>
          <a:lstStyle>
            <a:lvl1pPr>
              <a:defRPr sz="6000" b="1">
                <a:effectLst>
                  <a:outerShdw blurRad="38100" dist="38100" dir="2700000" algn="tl">
                    <a:srgbClr val="000000">
                      <a:alpha val="43137"/>
                    </a:srgbClr>
                  </a:outerShdw>
                </a:effectLst>
                <a:latin typeface="Times New Roman" pitchFamily="18" charset="0"/>
                <a:cs typeface="Times New Roman" pitchFamily="18" charset="0"/>
              </a:defRPr>
            </a:lvl1pPr>
          </a:lstStyle>
          <a:p>
            <a:endParaRPr lang="zh-CN" altLang="en-US" dirty="0"/>
          </a:p>
        </p:txBody>
      </p:sp>
      <p:pic>
        <p:nvPicPr>
          <p:cNvPr id="7" name="Picture 4" descr="C:\Documents and Settings\Administrator\Local Settings\Temporary Internet Files\Content.IE5\U9GNQH4Z\MCj02975650000[1].wmf"/>
          <p:cNvPicPr>
            <a:picLocks noChangeAspect="1" noChangeArrowheads="1"/>
          </p:cNvPicPr>
          <p:nvPr userDrawn="1"/>
        </p:nvPicPr>
        <p:blipFill>
          <a:blip r:embed="rId2"/>
          <a:srcRect/>
          <a:stretch>
            <a:fillRect/>
          </a:stretch>
        </p:blipFill>
        <p:spPr bwMode="auto">
          <a:xfrm>
            <a:off x="6397718" y="4846321"/>
            <a:ext cx="2720156" cy="1741854"/>
          </a:xfrm>
          <a:prstGeom prst="rect">
            <a:avLst/>
          </a:prstGeom>
          <a:noFill/>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effectLst>
                  <a:outerShdw blurRad="38100" dist="38100" dir="2700000" algn="tl">
                    <a:srgbClr val="000000">
                      <a:alpha val="43137"/>
                    </a:srgbClr>
                  </a:outerShdw>
                </a:effectLst>
                <a:latin typeface="+mj-ea"/>
                <a:ea typeface="+mj-ea"/>
              </a:defRPr>
            </a:lvl1pPr>
          </a:lstStyle>
          <a:p>
            <a:endParaRPr lang="zh-CN" altLang="en-US" dirty="0"/>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820B33C7-942A-4022-8335-98D717DE37D4}" type="datetimeFigureOut">
              <a:rPr lang="zh-CN" altLang="en-US" smtClean="0"/>
              <a:pPr/>
              <a:t>2016/6/15</a:t>
            </a:fld>
            <a:endParaRPr lang="zh-CN" altLang="en-US"/>
          </a:p>
        </p:txBody>
      </p:sp>
      <p:sp>
        <p:nvSpPr>
          <p:cNvPr id="6" name="灯片编号占位符 5"/>
          <p:cNvSpPr>
            <a:spLocks noGrp="1"/>
          </p:cNvSpPr>
          <p:nvPr>
            <p:ph type="sldNum" sz="quarter" idx="12"/>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2" name="内容占位符 1"/>
          <p:cNvSpPr>
            <a:spLocks noGrp="1"/>
          </p:cNvSpPr>
          <p:nvPr>
            <p:ph hasCustomPrompt="1"/>
          </p:nvPr>
        </p:nvSpPr>
        <p:spPr>
          <a:xfrm>
            <a:off x="365760" y="1658983"/>
            <a:ext cx="6792686" cy="4467180"/>
          </a:xfrm>
          <a:prstGeom prst="rect">
            <a:avLst/>
          </a:prstGeom>
        </p:spPr>
        <p:txBody>
          <a:bodyPr/>
          <a:lstStyle>
            <a:lvl1pPr>
              <a:defRPr>
                <a:latin typeface="Times New Roman" pitchFamily="18" charset="0"/>
                <a:ea typeface="隶书" pitchFamily="49" charset="-122"/>
                <a:cs typeface="Times New Roman" pitchFamily="18" charset="0"/>
              </a:defRPr>
            </a:lvl1pPr>
            <a:lvl2pPr>
              <a:defRPr>
                <a:latin typeface="Times New Roman" pitchFamily="18" charset="0"/>
                <a:cs typeface="Times New Roman" pitchFamily="18" charset="0"/>
              </a:defRPr>
            </a:lvl2pPr>
          </a:lstStyle>
          <a:p>
            <a:pPr lvl="0"/>
            <a:r>
              <a:rPr lang="zh-CN" altLang="en-US" dirty="0" smtClean="0"/>
              <a:t>单击此处编辑母版文本样式</a:t>
            </a:r>
            <a:r>
              <a:rPr lang="en-US" altLang="zh-CN" dirty="0" smtClean="0"/>
              <a:t>11</a:t>
            </a:r>
            <a:endParaRPr lang="zh-CN" altLang="en-US" dirty="0" smtClean="0"/>
          </a:p>
          <a:p>
            <a:pPr lvl="1"/>
            <a:r>
              <a:rPr lang="zh-CN" altLang="en-US" dirty="0" smtClean="0"/>
              <a:t>第二级</a:t>
            </a:r>
            <a:r>
              <a:rPr lang="en-US" altLang="zh-CN" dirty="0" smtClean="0"/>
              <a:t>22</a:t>
            </a:r>
            <a:endParaRPr lang="zh-CN" altLang="en-US" dirty="0" smtClean="0"/>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25"/>
          <p:cNvSpPr>
            <a:spLocks noGrp="1" noChangeArrowheads="1"/>
          </p:cNvSpPr>
          <p:nvPr>
            <p:ph type="sldNum" sz="quarter" idx="11"/>
          </p:nvPr>
        </p:nvSpPr>
        <p:spPr>
          <a:ln/>
        </p:spPr>
        <p:txBody>
          <a:bodyPr/>
          <a:lstStyle>
            <a:lvl1pPr>
              <a:defRPr/>
            </a:lvl1pPr>
          </a:lstStyle>
          <a:p>
            <a:pPr>
              <a:defRPr/>
            </a:pPr>
            <a:fld id="{1A3CED21-CC2B-44EF-83D4-46AFB1DB4E3F}" type="slidenum">
              <a:rPr lang="ko-KR" altLang="en-US"/>
              <a:pPr>
                <a:defRPr/>
              </a:pPr>
              <a:t>‹#›</a:t>
            </a:fld>
            <a:endParaRPr lang="en-US" altLang="ko-KR"/>
          </a:p>
        </p:txBody>
      </p:sp>
      <p:pic>
        <p:nvPicPr>
          <p:cNvPr id="5" name="Picture 10" descr="E:\程序设计基础\试验手册及资料\课程讲义\picture\homework.jpg"/>
          <p:cNvPicPr>
            <a:picLocks noChangeAspect="1" noChangeArrowheads="1"/>
          </p:cNvPicPr>
          <p:nvPr userDrawn="1"/>
        </p:nvPicPr>
        <p:blipFill>
          <a:blip r:embed="rId2"/>
          <a:srcRect/>
          <a:stretch>
            <a:fillRect/>
          </a:stretch>
        </p:blipFill>
        <p:spPr bwMode="auto">
          <a:xfrm>
            <a:off x="6039949" y="3564119"/>
            <a:ext cx="3076575" cy="3048000"/>
          </a:xfrm>
          <a:prstGeom prst="rect">
            <a:avLst/>
          </a:prstGeom>
          <a:noFill/>
        </p:spPr>
      </p:pic>
      <p:sp>
        <p:nvSpPr>
          <p:cNvPr id="6" name="标题 1"/>
          <p:cNvSpPr>
            <a:spLocks noGrp="1"/>
          </p:cNvSpPr>
          <p:nvPr>
            <p:ph type="title" idx="12"/>
          </p:nvPr>
        </p:nvSpPr>
        <p:spPr>
          <a:xfrm>
            <a:off x="-1" y="183197"/>
            <a:ext cx="7942209" cy="1143000"/>
          </a:xfrm>
        </p:spPr>
        <p:txBody>
          <a:bodyPr/>
          <a:lstStyle>
            <a:lvl1pPr>
              <a:defRPr b="1">
                <a:effectLst>
                  <a:outerShdw blurRad="38100" dist="38100" dir="2700000" algn="tl">
                    <a:srgbClr val="000000">
                      <a:alpha val="43137"/>
                    </a:srgbClr>
                  </a:outerShdw>
                </a:effectLst>
                <a:latin typeface="+mj-ea"/>
                <a:ea typeface="+mj-ea"/>
              </a:defRPr>
            </a:lvl1pPr>
          </a:lstStyle>
          <a:p>
            <a:r>
              <a:rPr lang="zh-CN" altLang="en-US" dirty="0" smtClean="0"/>
              <a:t>单击此处编辑母版标题样式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normAutofit/>
          </a:bodyPr>
          <a:lstStyle>
            <a:lvl1pPr>
              <a:defRPr sz="4000">
                <a:latin typeface="隶书" pitchFamily="49" charset="-122"/>
                <a:ea typeface="隶书"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2521130" y="1600200"/>
            <a:ext cx="6165669" cy="4525963"/>
          </a:xfrm>
          <a:prstGeom prst="rect">
            <a:avLst/>
          </a:prstGeom>
        </p:spPr>
        <p:txBody>
          <a:bodyPr/>
          <a:lstStyle>
            <a:lvl1pPr>
              <a:buFontTx/>
              <a:buBlip>
                <a:blip r:embed="rId2"/>
              </a:buBlip>
              <a:defRPr>
                <a:latin typeface="+mn-ea"/>
                <a:ea typeface="+mn-ea"/>
                <a:cs typeface="Times New Roman" pitchFamily="18" charset="0"/>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dirty="0" smtClean="0"/>
              <a:t>单击此处编辑母版文本样式</a:t>
            </a:r>
            <a:r>
              <a:rPr lang="en-US" altLang="zh-CN" dirty="0" smtClean="0"/>
              <a:t>11</a:t>
            </a:r>
            <a:endParaRPr lang="zh-CN" altLang="en-US" dirty="0" smtClean="0"/>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820B33C7-942A-4022-8335-98D717DE37D4}" type="datetimeFigureOut">
              <a:rPr lang="zh-CN" altLang="en-US" smtClean="0"/>
              <a:pPr/>
              <a:t>2016/6/15</a:t>
            </a:fld>
            <a:endParaRPr lang="zh-CN" altLang="en-US"/>
          </a:p>
        </p:txBody>
      </p:sp>
      <p:sp>
        <p:nvSpPr>
          <p:cNvPr id="6" name="灯片编号占位符 5"/>
          <p:cNvSpPr>
            <a:spLocks noGrp="1"/>
          </p:cNvSpPr>
          <p:nvPr>
            <p:ph type="sldNum" sz="quarter" idx="12"/>
          </p:nvPr>
        </p:nvSpPr>
        <p:spPr/>
        <p:txBody>
          <a:bodyPr/>
          <a:lstStyle/>
          <a:p>
            <a:fld id="{4F36AA80-6346-4BBF-B14A-72D40E29DAFF}" type="slidenum">
              <a:rPr lang="zh-CN" altLang="en-US" smtClean="0"/>
              <a:pPr/>
              <a:t>‹#›</a:t>
            </a:fld>
            <a:endParaRPr lang="zh-CN" altLang="en-US"/>
          </a:p>
        </p:txBody>
      </p:sp>
      <p:pic>
        <p:nvPicPr>
          <p:cNvPr id="7" name="Picture 4" descr="C:\Documents and Settings\Administrator\Local Settings\Temporary Internet Files\Content.IE5\OPIZ49QJ\MCj04326650000[1].png"/>
          <p:cNvPicPr>
            <a:picLocks noChangeAspect="1" noChangeArrowheads="1"/>
          </p:cNvPicPr>
          <p:nvPr userDrawn="1"/>
        </p:nvPicPr>
        <p:blipFill>
          <a:blip r:embed="rId3"/>
          <a:srcRect/>
          <a:stretch>
            <a:fillRect/>
          </a:stretch>
        </p:blipFill>
        <p:spPr bwMode="auto">
          <a:xfrm rot="21409107">
            <a:off x="481222" y="4718602"/>
            <a:ext cx="1714500" cy="1714500"/>
          </a:xfrm>
          <a:prstGeom prst="rect">
            <a:avLst/>
          </a:prstGeom>
          <a:noFill/>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1_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effectLst>
                  <a:outerShdw blurRad="38100" dist="38100" dir="2700000" algn="tl">
                    <a:srgbClr val="000000">
                      <a:alpha val="43137"/>
                    </a:srgbClr>
                  </a:outerShdw>
                </a:effectLst>
                <a:latin typeface="隶书" pitchFamily="49" charset="-122"/>
                <a:ea typeface="隶书" pitchFamily="49" charset="-122"/>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094514" y="1600200"/>
            <a:ext cx="3592286" cy="4525963"/>
          </a:xfrm>
        </p:spPr>
        <p:txBody>
          <a:bodyPr vert="eaVert"/>
          <a:lstStyle>
            <a:lvl1pPr>
              <a:buFontTx/>
              <a:buNone/>
              <a:defRPr>
                <a:latin typeface="华文行楷" pitchFamily="2" charset="-122"/>
                <a:ea typeface="华文行楷" pitchFamily="2" charset="-122"/>
              </a:defRPr>
            </a:lvl1pPr>
            <a:lvl2pPr>
              <a:buFontTx/>
              <a:buNone/>
              <a:defRPr>
                <a:latin typeface="华文行楷" pitchFamily="2" charset="-122"/>
                <a:ea typeface="华文行楷" pitchFamily="2" charset="-122"/>
              </a:defRPr>
            </a:lvl2pPr>
            <a:lvl3pPr>
              <a:buFontTx/>
              <a:buNone/>
              <a:defRPr>
                <a:latin typeface="华文行楷" pitchFamily="2" charset="-122"/>
                <a:ea typeface="华文行楷" pitchFamily="2" charset="-122"/>
              </a:defRPr>
            </a:lvl3pPr>
            <a:lvl4pPr>
              <a:buFontTx/>
              <a:buNone/>
              <a:defRPr>
                <a:latin typeface="华文行楷" pitchFamily="2" charset="-122"/>
                <a:ea typeface="华文行楷" pitchFamily="2" charset="-122"/>
              </a:defRPr>
            </a:lvl4pPr>
            <a:lvl5pPr>
              <a:buFontTx/>
              <a:buNone/>
              <a:defRPr>
                <a:latin typeface="华文行楷" pitchFamily="2" charset="-122"/>
                <a:ea typeface="华文行楷" pitchFamily="2"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0B33C7-942A-4022-8335-98D717DE37D4}" type="datetimeFigureOut">
              <a:rPr lang="zh-CN" altLang="en-US" smtClean="0"/>
              <a:pPr/>
              <a:t>2016/6/15</a:t>
            </a:fld>
            <a:endParaRPr lang="zh-CN" altLang="en-US"/>
          </a:p>
        </p:txBody>
      </p:sp>
      <p:sp>
        <p:nvSpPr>
          <p:cNvPr id="6" name="灯片编号占位符 5"/>
          <p:cNvSpPr>
            <a:spLocks noGrp="1"/>
          </p:cNvSpPr>
          <p:nvPr>
            <p:ph type="sldNum" sz="quarter" idx="12"/>
          </p:nvPr>
        </p:nvSpPr>
        <p:spPr/>
        <p:txBody>
          <a:bodyPr/>
          <a:lstStyle/>
          <a:p>
            <a:fld id="{4F36AA80-6346-4BBF-B14A-72D40E29DAFF}" type="slidenum">
              <a:rPr lang="zh-CN" altLang="en-US" smtClean="0"/>
              <a:pPr/>
              <a:t>‹#›</a:t>
            </a:fld>
            <a:endParaRPr lang="zh-CN" altLang="en-US"/>
          </a:p>
        </p:txBody>
      </p:sp>
      <p:pic>
        <p:nvPicPr>
          <p:cNvPr id="7" name="Picture 6" descr="http://hiphotos.baidu.com/yizhimei512/pic/item/94f2987256f119388701b008.jpg"/>
          <p:cNvPicPr>
            <a:picLocks noChangeAspect="1" noChangeArrowheads="1"/>
          </p:cNvPicPr>
          <p:nvPr userDrawn="1"/>
        </p:nvPicPr>
        <p:blipFill>
          <a:blip r:embed="rId2">
            <a:clrChange>
              <a:clrFrom>
                <a:srgbClr val="FFFFFF"/>
              </a:clrFrom>
              <a:clrTo>
                <a:srgbClr val="FFFFFF">
                  <a:alpha val="0"/>
                </a:srgbClr>
              </a:clrTo>
            </a:clrChange>
          </a:blip>
          <a:srcRect/>
          <a:stretch>
            <a:fillRect/>
          </a:stretch>
        </p:blipFill>
        <p:spPr bwMode="auto">
          <a:xfrm>
            <a:off x="342284" y="1381707"/>
            <a:ext cx="3184687" cy="4874644"/>
          </a:xfrm>
          <a:prstGeom prst="rect">
            <a:avLst/>
          </a:prstGeom>
          <a:noFill/>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0" y="762000"/>
            <a:ext cx="79248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38200" y="2362200"/>
            <a:ext cx="3770313" cy="37242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60913" y="2362200"/>
            <a:ext cx="3770312" cy="37242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2438400" y="6248400"/>
            <a:ext cx="2130425" cy="474663"/>
          </a:xfrm>
        </p:spPr>
        <p:txBody>
          <a:bodyPr/>
          <a:lstStyle>
            <a:lvl1pPr>
              <a:defRPr/>
            </a:lvl1pPr>
          </a:lstStyle>
          <a:p>
            <a:endParaRPr lang="en-US" altLang="zh-CN"/>
          </a:p>
        </p:txBody>
      </p:sp>
      <p:sp>
        <p:nvSpPr>
          <p:cNvPr id="6" name="页脚占位符 5"/>
          <p:cNvSpPr>
            <a:spLocks noGrp="1"/>
          </p:cNvSpPr>
          <p:nvPr>
            <p:ph type="ftr" sz="quarter" idx="11"/>
          </p:nvPr>
        </p:nvSpPr>
        <p:spPr>
          <a:xfrm>
            <a:off x="5791200" y="6248400"/>
            <a:ext cx="2897188" cy="474663"/>
          </a:xfrm>
          <a:prstGeom prst="rect">
            <a:avLst/>
          </a:prstGeom>
        </p:spPr>
        <p:txBody>
          <a:bodyPr/>
          <a:lstStyle>
            <a:lvl1pPr>
              <a:defRPr/>
            </a:lvl1pPr>
          </a:lstStyle>
          <a:p>
            <a:r>
              <a:rPr lang="en-US" altLang="zh-CN"/>
              <a:t>数据库系统概论</a:t>
            </a:r>
          </a:p>
        </p:txBody>
      </p:sp>
      <p:sp>
        <p:nvSpPr>
          <p:cNvPr id="7" name="灯片编号占位符 6"/>
          <p:cNvSpPr>
            <a:spLocks noGrp="1"/>
          </p:cNvSpPr>
          <p:nvPr>
            <p:ph type="sldNum" sz="quarter" idx="12"/>
          </p:nvPr>
        </p:nvSpPr>
        <p:spPr>
          <a:xfrm>
            <a:off x="84138" y="6242050"/>
            <a:ext cx="587375" cy="488950"/>
          </a:xfrm>
        </p:spPr>
        <p:txBody>
          <a:bodyPr/>
          <a:lstStyle>
            <a:lvl1pPr>
              <a:defRPr/>
            </a:lvl1pPr>
          </a:lstStyle>
          <a:p>
            <a:fld id="{A3A0D6D8-8F27-44F0-A5E2-4CDB584998FA}" type="slidenum">
              <a:rPr lang="en-US" altLang="zh-CN"/>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lvl1pPr>
              <a:defRPr sz="3200">
                <a:solidFill>
                  <a:srgbClr val="000000"/>
                </a:solidFill>
                <a:latin typeface="宋体" pitchFamily="2" charset="-122"/>
                <a:ea typeface="宋体" pitchFamily="2" charset="-122"/>
              </a:defRPr>
            </a:lvl1pPr>
            <a:lvl2pPr>
              <a:defRPr sz="2800">
                <a:solidFill>
                  <a:srgbClr val="000000"/>
                </a:solidFill>
                <a:latin typeface="宋体" pitchFamily="2" charset="-122"/>
                <a:ea typeface="宋体" pitchFamily="2" charset="-122"/>
              </a:defRPr>
            </a:lvl2pPr>
            <a:lvl3pPr>
              <a:defRPr sz="2400">
                <a:latin typeface="宋体" pitchFamily="2" charset="-122"/>
                <a:ea typeface="宋体" pitchFamily="2" charset="-122"/>
              </a:defRPr>
            </a:lvl3pPr>
            <a:lvl4pPr>
              <a:defRPr sz="2000">
                <a:latin typeface="宋体" pitchFamily="2" charset="-122"/>
                <a:ea typeface="宋体" pitchFamily="2" charset="-122"/>
              </a:defRPr>
            </a:lvl4pPr>
            <a:lvl5pPr>
              <a:defRPr sz="2000">
                <a:latin typeface="宋体" pitchFamily="2" charset="-122"/>
                <a:ea typeface="宋体"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0B33C7-942A-4022-8335-98D717DE37D4}" type="datetimeFigureOut">
              <a:rPr lang="zh-CN" altLang="en-US" smtClean="0"/>
              <a:pPr/>
              <a:t>2016/6/15</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p:txBody>
          <a:bodyPr/>
          <a:lstStyle>
            <a:lvl1pPr>
              <a:defRPr>
                <a:latin typeface="Times New Roman" pitchFamily="18" charset="0"/>
                <a:ea typeface="隶书" pitchFamily="49" charset="-122"/>
                <a:cs typeface="Times New Roman" pitchFamily="18" charset="0"/>
              </a:defRPr>
            </a:lvl1pPr>
          </a:lstStyle>
          <a:p>
            <a:pPr lvl="0"/>
            <a:r>
              <a:rPr lang="zh-CN" altLang="en-US" dirty="0" smtClean="0"/>
              <a:t>单击此处编辑母版文本样式</a:t>
            </a:r>
            <a:r>
              <a:rPr lang="en-US" altLang="zh-CN" dirty="0" smtClean="0"/>
              <a:t>11</a:t>
            </a:r>
            <a:endParaRPr lang="zh-CN" altLang="en-US" dirty="0" smtClean="0"/>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820B33C7-942A-4022-8335-98D717DE37D4}" type="datetimeFigureOut">
              <a:rPr lang="zh-CN" altLang="en-US" smtClean="0"/>
              <a:pPr/>
              <a:t>2016/6/15</a:t>
            </a:fld>
            <a:endParaRPr lang="zh-CN" altLang="en-US"/>
          </a:p>
        </p:txBody>
      </p:sp>
      <p:sp>
        <p:nvSpPr>
          <p:cNvPr id="6" name="灯片编号占位符 5"/>
          <p:cNvSpPr>
            <a:spLocks noGrp="1"/>
          </p:cNvSpPr>
          <p:nvPr>
            <p:ph type="sldNum" sz="quarter" idx="12"/>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a:latin typeface="隶书" pitchFamily="49" charset="-122"/>
                <a:ea typeface="隶书"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2521130" y="1600200"/>
            <a:ext cx="6165669" cy="4525963"/>
          </a:xfrm>
        </p:spPr>
        <p:txBody>
          <a:bodyPr/>
          <a:lstStyle>
            <a:lvl1pPr>
              <a:buFontTx/>
              <a:buBlip>
                <a:blip r:embed="rId2"/>
              </a:buBlip>
              <a:defRPr>
                <a:latin typeface="+mn-ea"/>
                <a:ea typeface="+mn-ea"/>
                <a:cs typeface="Times New Roman" pitchFamily="18" charset="0"/>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dirty="0" smtClean="0"/>
              <a:t>单击此处编辑母版文本样式</a:t>
            </a:r>
            <a:r>
              <a:rPr lang="en-US" altLang="zh-CN" dirty="0" smtClean="0"/>
              <a:t>11</a:t>
            </a:r>
            <a:endParaRPr lang="zh-CN" altLang="en-US" dirty="0" smtClean="0"/>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820B33C7-942A-4022-8335-98D717DE37D4}" type="datetimeFigureOut">
              <a:rPr lang="zh-CN" altLang="en-US" smtClean="0"/>
              <a:pPr/>
              <a:t>2016/6/15</a:t>
            </a:fld>
            <a:endParaRPr lang="zh-CN" altLang="en-US"/>
          </a:p>
        </p:txBody>
      </p:sp>
      <p:sp>
        <p:nvSpPr>
          <p:cNvPr id="6" name="灯片编号占位符 5"/>
          <p:cNvSpPr>
            <a:spLocks noGrp="1"/>
          </p:cNvSpPr>
          <p:nvPr>
            <p:ph type="sldNum" sz="quarter" idx="12"/>
          </p:nvPr>
        </p:nvSpPr>
        <p:spPr/>
        <p:txBody>
          <a:bodyPr/>
          <a:lstStyle/>
          <a:p>
            <a:fld id="{4F36AA80-6346-4BBF-B14A-72D40E29DAFF}" type="slidenum">
              <a:rPr lang="zh-CN" altLang="en-US" smtClean="0"/>
              <a:pPr/>
              <a:t>‹#›</a:t>
            </a:fld>
            <a:endParaRPr lang="zh-CN" altLang="en-US"/>
          </a:p>
        </p:txBody>
      </p:sp>
      <p:pic>
        <p:nvPicPr>
          <p:cNvPr id="7" name="Picture 4" descr="C:\Documents and Settings\Administrator\Local Settings\Temporary Internet Files\Content.IE5\OPIZ49QJ\MCj04326650000[1].png"/>
          <p:cNvPicPr>
            <a:picLocks noChangeAspect="1" noChangeArrowheads="1"/>
          </p:cNvPicPr>
          <p:nvPr userDrawn="1"/>
        </p:nvPicPr>
        <p:blipFill>
          <a:blip r:embed="rId3"/>
          <a:srcRect/>
          <a:stretch>
            <a:fillRect/>
          </a:stretch>
        </p:blipFill>
        <p:spPr bwMode="auto">
          <a:xfrm rot="21409107">
            <a:off x="481222" y="4718602"/>
            <a:ext cx="1714500" cy="1714500"/>
          </a:xfrm>
          <a:prstGeom prst="rect">
            <a:avLst/>
          </a:prstGeom>
          <a:no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0B33C7-942A-4022-8335-98D717DE37D4}" type="datetimeFigureOut">
              <a:rPr lang="zh-CN" altLang="en-US" smtClean="0"/>
              <a:pPr/>
              <a:t>2016/6/15</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820B33C7-942A-4022-8335-98D717DE37D4}" type="datetimeFigureOut">
              <a:rPr lang="zh-CN" altLang="en-US" smtClean="0"/>
              <a:pPr/>
              <a:t>2016/6/15</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0B33C7-942A-4022-8335-98D717DE37D4}" type="datetimeFigureOut">
              <a:rPr lang="zh-CN" altLang="en-US" smtClean="0"/>
              <a:pPr/>
              <a:t>2016/6/15</a:t>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9" name="灯片编号占位符 8"/>
          <p:cNvSpPr>
            <a:spLocks noGrp="1"/>
          </p:cNvSpPr>
          <p:nvPr>
            <p:ph type="sldNum" sz="quarter" idx="12"/>
          </p:nvPr>
        </p:nvSpPr>
        <p:spPr/>
        <p:txBody>
          <a:bodyPr/>
          <a:lstStyle/>
          <a:p>
            <a:fld id="{4F36AA80-6346-4BBF-B14A-72D40E29DAFF}"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21" Type="http://schemas.openxmlformats.org/officeDocument/2006/relationships/image" Target="../media/image6.jpeg"/><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12" name="Rectangle 24"/>
          <p:cNvSpPr>
            <a:spLocks noGrp="1" noChangeArrowheads="1"/>
          </p:cNvSpPr>
          <p:nvPr>
            <p:ph type="ftr" sz="quarter" idx="3"/>
          </p:nvPr>
        </p:nvSpPr>
        <p:spPr bwMode="gray">
          <a:xfrm>
            <a:off x="6248400" y="6578600"/>
            <a:ext cx="2895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1">
                <a:solidFill>
                  <a:schemeClr val="bg1"/>
                </a:solidFill>
                <a:latin typeface="+mn-lt"/>
                <a:ea typeface="굴림" pitchFamily="50" charset="-127"/>
              </a:defRPr>
            </a:lvl1pPr>
          </a:lstStyle>
          <a:p>
            <a:pPr>
              <a:defRPr/>
            </a:pPr>
            <a:r>
              <a:rPr lang="en-US" altLang="ko-KR"/>
              <a:t>YOUR SITE HERE</a:t>
            </a:r>
          </a:p>
        </p:txBody>
      </p:sp>
      <p:sp>
        <p:nvSpPr>
          <p:cNvPr id="12313" name="Rectangle 25"/>
          <p:cNvSpPr>
            <a:spLocks noGrp="1" noChangeArrowheads="1"/>
          </p:cNvSpPr>
          <p:nvPr>
            <p:ph type="sldNum" sz="quarter" idx="4"/>
          </p:nvPr>
        </p:nvSpPr>
        <p:spPr bwMode="gray">
          <a:xfrm>
            <a:off x="3276600" y="6477000"/>
            <a:ext cx="2133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effectLst>
                  <a:outerShdw blurRad="38100" dist="38100" dir="2700000" algn="tl">
                    <a:srgbClr val="000000"/>
                  </a:outerShdw>
                </a:effectLst>
                <a:latin typeface="+mn-lt"/>
                <a:ea typeface="굴림" pitchFamily="50" charset="-127"/>
              </a:defRPr>
            </a:lvl1pPr>
          </a:lstStyle>
          <a:p>
            <a:pPr>
              <a:defRPr/>
            </a:pPr>
            <a:fld id="{1BF4FC5C-CB21-46CF-A591-94670ACFA88A}" type="slidenum">
              <a:rPr lang="ko-KR" altLang="en-US"/>
              <a:pPr>
                <a:defRPr/>
              </a:pPr>
              <a:t>‹#›</a:t>
            </a:fld>
            <a:endParaRPr lang="en-US" altLang="ko-KR"/>
          </a:p>
        </p:txBody>
      </p:sp>
      <p:sp>
        <p:nvSpPr>
          <p:cNvPr id="12337" name="Rectangle 49"/>
          <p:cNvSpPr>
            <a:spLocks noChangeArrowheads="1"/>
          </p:cNvSpPr>
          <p:nvPr/>
        </p:nvSpPr>
        <p:spPr bwMode="white">
          <a:xfrm>
            <a:off x="4635500" y="0"/>
            <a:ext cx="4508500" cy="2717800"/>
          </a:xfrm>
          <a:prstGeom prst="rect">
            <a:avLst/>
          </a:prstGeom>
          <a:gradFill rotWithShape="1">
            <a:gsLst>
              <a:gs pos="0">
                <a:schemeClr val="bg1"/>
              </a:gs>
              <a:gs pos="100000">
                <a:schemeClr val="tx2"/>
              </a:gs>
            </a:gsLst>
            <a:lin ang="0" scaled="1"/>
          </a:gradFill>
          <a:ln w="9525">
            <a:noFill/>
            <a:miter lim="800000"/>
            <a:headEnd/>
            <a:tailEnd/>
          </a:ln>
          <a:effectLst/>
        </p:spPr>
        <p:txBody>
          <a:bodyPr wrap="none" anchor="ctr"/>
          <a:lstStyle/>
          <a:p>
            <a:pPr eaLnBrk="0" hangingPunct="0">
              <a:defRPr/>
            </a:pPr>
            <a:endParaRPr lang="zh-CN" altLang="en-US"/>
          </a:p>
        </p:txBody>
      </p:sp>
      <p:sp>
        <p:nvSpPr>
          <p:cNvPr id="12325" name="Rectangle 37"/>
          <p:cNvSpPr>
            <a:spLocks noChangeArrowheads="1"/>
          </p:cNvSpPr>
          <p:nvPr/>
        </p:nvSpPr>
        <p:spPr bwMode="ltGray">
          <a:xfrm flipH="1" flipV="1">
            <a:off x="12700" y="1841500"/>
            <a:ext cx="9131300" cy="5016500"/>
          </a:xfrm>
          <a:prstGeom prst="rect">
            <a:avLst/>
          </a:prstGeom>
          <a:solidFill>
            <a:schemeClr val="hlink"/>
          </a:solidFill>
          <a:ln w="9525">
            <a:noFill/>
            <a:miter lim="800000"/>
            <a:headEnd/>
            <a:tailEnd/>
          </a:ln>
          <a:effectLst/>
        </p:spPr>
        <p:txBody>
          <a:bodyPr wrap="none" anchor="ctr"/>
          <a:lstStyle/>
          <a:p>
            <a:pPr eaLnBrk="0" hangingPunct="0">
              <a:defRPr/>
            </a:pPr>
            <a:endParaRPr lang="zh-CN" altLang="en-US"/>
          </a:p>
        </p:txBody>
      </p:sp>
      <p:sp>
        <p:nvSpPr>
          <p:cNvPr id="12324" name="Arc 36"/>
          <p:cNvSpPr>
            <a:spLocks/>
          </p:cNvSpPr>
          <p:nvPr/>
        </p:nvSpPr>
        <p:spPr bwMode="blackGray">
          <a:xfrm>
            <a:off x="0" y="889000"/>
            <a:ext cx="9158288" cy="2171700"/>
          </a:xfrm>
          <a:custGeom>
            <a:avLst/>
            <a:gdLst>
              <a:gd name="G0" fmla="+- 0 0 0"/>
              <a:gd name="G1" fmla="+- 21600 0 0"/>
              <a:gd name="G2" fmla="+- 21600 0 0"/>
              <a:gd name="T0" fmla="*/ 0 w 17899"/>
              <a:gd name="T1" fmla="*/ 0 h 21600"/>
              <a:gd name="T2" fmla="*/ 17899 w 17899"/>
              <a:gd name="T3" fmla="*/ 9510 h 21600"/>
              <a:gd name="T4" fmla="*/ 0 w 17899"/>
              <a:gd name="T5" fmla="*/ 21600 h 21600"/>
            </a:gdLst>
            <a:ahLst/>
            <a:cxnLst>
              <a:cxn ang="0">
                <a:pos x="T0" y="T1"/>
              </a:cxn>
              <a:cxn ang="0">
                <a:pos x="T2" y="T3"/>
              </a:cxn>
              <a:cxn ang="0">
                <a:pos x="T4" y="T5"/>
              </a:cxn>
            </a:cxnLst>
            <a:rect l="0" t="0" r="r" b="b"/>
            <a:pathLst>
              <a:path w="17899" h="21600" fill="none" extrusionOk="0">
                <a:moveTo>
                  <a:pt x="-1" y="0"/>
                </a:moveTo>
                <a:cubicBezTo>
                  <a:pt x="7175" y="0"/>
                  <a:pt x="13882" y="3563"/>
                  <a:pt x="17899" y="9509"/>
                </a:cubicBezTo>
              </a:path>
              <a:path w="17899" h="21600" stroke="0" extrusionOk="0">
                <a:moveTo>
                  <a:pt x="-1" y="0"/>
                </a:moveTo>
                <a:cubicBezTo>
                  <a:pt x="7175" y="0"/>
                  <a:pt x="13882" y="3563"/>
                  <a:pt x="17899" y="9509"/>
                </a:cubicBezTo>
                <a:lnTo>
                  <a:pt x="0" y="21600"/>
                </a:lnTo>
                <a:close/>
              </a:path>
            </a:pathLst>
          </a:custGeom>
          <a:solidFill>
            <a:schemeClr val="hlink"/>
          </a:solidFill>
          <a:ln w="9525">
            <a:noFill/>
            <a:round/>
            <a:headEnd/>
            <a:tailEnd/>
          </a:ln>
          <a:effectLst/>
        </p:spPr>
        <p:txBody>
          <a:bodyPr wrap="none" anchor="ctr"/>
          <a:lstStyle/>
          <a:p>
            <a:pPr eaLnBrk="0" hangingPunct="0">
              <a:defRPr/>
            </a:pPr>
            <a:endParaRPr lang="zh-CN" altLang="en-US"/>
          </a:p>
        </p:txBody>
      </p:sp>
      <p:grpSp>
        <p:nvGrpSpPr>
          <p:cNvPr id="3079" name="Group 47"/>
          <p:cNvGrpSpPr>
            <a:grpSpLocks/>
          </p:cNvGrpSpPr>
          <p:nvPr/>
        </p:nvGrpSpPr>
        <p:grpSpPr bwMode="auto">
          <a:xfrm>
            <a:off x="8378825" y="1403350"/>
            <a:ext cx="765175" cy="765175"/>
            <a:chOff x="4873" y="364"/>
            <a:chExt cx="636" cy="636"/>
          </a:xfrm>
        </p:grpSpPr>
        <p:sp>
          <p:nvSpPr>
            <p:cNvPr id="12328" name="Oval 40"/>
            <p:cNvSpPr>
              <a:spLocks noChangeArrowheads="1"/>
            </p:cNvSpPr>
            <p:nvPr/>
          </p:nvSpPr>
          <p:spPr bwMode="gray">
            <a:xfrm>
              <a:off x="4873" y="364"/>
              <a:ext cx="636" cy="636"/>
            </a:xfrm>
            <a:prstGeom prst="ellipse">
              <a:avLst/>
            </a:prstGeom>
            <a:solidFill>
              <a:schemeClr val="accent1"/>
            </a:solidFill>
            <a:ln w="9525">
              <a:noFill/>
              <a:round/>
              <a:headEnd/>
              <a:tailEnd/>
            </a:ln>
            <a:effectLst/>
          </p:spPr>
          <p:txBody>
            <a:bodyPr wrap="none" anchor="ctr"/>
            <a:lstStyle/>
            <a:p>
              <a:pPr eaLnBrk="0" hangingPunct="0">
                <a:defRPr/>
              </a:pPr>
              <a:endParaRPr lang="zh-CN" altLang="en-US"/>
            </a:p>
          </p:txBody>
        </p:sp>
        <p:sp>
          <p:nvSpPr>
            <p:cNvPr id="12329" name="Oval 41"/>
            <p:cNvSpPr>
              <a:spLocks noChangeArrowheads="1"/>
            </p:cNvSpPr>
            <p:nvPr/>
          </p:nvSpPr>
          <p:spPr bwMode="gray">
            <a:xfrm>
              <a:off x="5048" y="569"/>
              <a:ext cx="351" cy="352"/>
            </a:xfrm>
            <a:prstGeom prst="ellipse">
              <a:avLst/>
            </a:prstGeom>
            <a:gradFill rotWithShape="1">
              <a:gsLst>
                <a:gs pos="0">
                  <a:schemeClr val="hlink"/>
                </a:gs>
                <a:gs pos="100000">
                  <a:schemeClr val="accent1">
                    <a:alpha val="0"/>
                  </a:schemeClr>
                </a:gs>
              </a:gsLst>
              <a:path path="shape">
                <a:fillToRect l="50000" t="50000" r="50000" b="50000"/>
              </a:path>
            </a:gradFill>
            <a:ln w="9525">
              <a:noFill/>
              <a:round/>
              <a:headEnd/>
              <a:tailEnd/>
            </a:ln>
            <a:effectLst/>
          </p:spPr>
          <p:txBody>
            <a:bodyPr wrap="none" anchor="ctr"/>
            <a:lstStyle/>
            <a:p>
              <a:pPr eaLnBrk="0" hangingPunct="0">
                <a:defRPr/>
              </a:pPr>
              <a:endParaRPr lang="zh-CN" altLang="en-US"/>
            </a:p>
          </p:txBody>
        </p:sp>
        <p:sp>
          <p:nvSpPr>
            <p:cNvPr id="12330" name="Oval 42"/>
            <p:cNvSpPr>
              <a:spLocks noChangeArrowheads="1"/>
            </p:cNvSpPr>
            <p:nvPr/>
          </p:nvSpPr>
          <p:spPr bwMode="gray">
            <a:xfrm rot="-2566439">
              <a:off x="4926" y="462"/>
              <a:ext cx="268" cy="148"/>
            </a:xfrm>
            <a:prstGeom prst="ellipse">
              <a:avLst/>
            </a:prstGeom>
            <a:gradFill rotWithShape="1">
              <a:gsLst>
                <a:gs pos="0">
                  <a:schemeClr val="hlink"/>
                </a:gs>
                <a:gs pos="100000">
                  <a:schemeClr val="accent1"/>
                </a:gs>
              </a:gsLst>
              <a:path path="shape">
                <a:fillToRect l="50000" t="50000" r="50000" b="50000"/>
              </a:path>
            </a:gradFill>
            <a:ln w="9525">
              <a:noFill/>
              <a:round/>
              <a:headEnd/>
              <a:tailEnd/>
            </a:ln>
            <a:effectLst/>
          </p:spPr>
          <p:txBody>
            <a:bodyPr wrap="none" anchor="ctr"/>
            <a:lstStyle/>
            <a:p>
              <a:pPr eaLnBrk="0" hangingPunct="0">
                <a:defRPr/>
              </a:pPr>
              <a:endParaRPr lang="zh-CN" altLang="en-US"/>
            </a:p>
          </p:txBody>
        </p:sp>
      </p:grpSp>
      <p:grpSp>
        <p:nvGrpSpPr>
          <p:cNvPr id="3080" name="Group 43"/>
          <p:cNvGrpSpPr>
            <a:grpSpLocks/>
          </p:cNvGrpSpPr>
          <p:nvPr/>
        </p:nvGrpSpPr>
        <p:grpSpPr bwMode="auto">
          <a:xfrm>
            <a:off x="7265988" y="908050"/>
            <a:ext cx="1035050" cy="1035050"/>
            <a:chOff x="185" y="1700"/>
            <a:chExt cx="860" cy="860"/>
          </a:xfrm>
        </p:grpSpPr>
        <p:sp>
          <p:nvSpPr>
            <p:cNvPr id="12332" name="Oval 44"/>
            <p:cNvSpPr>
              <a:spLocks noChangeArrowheads="1"/>
            </p:cNvSpPr>
            <p:nvPr/>
          </p:nvSpPr>
          <p:spPr bwMode="gray">
            <a:xfrm>
              <a:off x="185" y="1700"/>
              <a:ext cx="860" cy="860"/>
            </a:xfrm>
            <a:prstGeom prst="ellipse">
              <a:avLst/>
            </a:prstGeom>
            <a:solidFill>
              <a:schemeClr val="bg1"/>
            </a:solidFill>
            <a:ln w="9525">
              <a:noFill/>
              <a:round/>
              <a:headEnd/>
              <a:tailEnd/>
            </a:ln>
            <a:effectLst/>
          </p:spPr>
          <p:txBody>
            <a:bodyPr wrap="none" anchor="ctr"/>
            <a:lstStyle/>
            <a:p>
              <a:pPr eaLnBrk="0" hangingPunct="0">
                <a:defRPr/>
              </a:pPr>
              <a:endParaRPr lang="zh-CN" altLang="en-US"/>
            </a:p>
          </p:txBody>
        </p:sp>
        <p:sp>
          <p:nvSpPr>
            <p:cNvPr id="12333" name="Oval 45"/>
            <p:cNvSpPr>
              <a:spLocks noChangeArrowheads="1"/>
            </p:cNvSpPr>
            <p:nvPr/>
          </p:nvSpPr>
          <p:spPr bwMode="gray">
            <a:xfrm>
              <a:off x="422" y="1977"/>
              <a:ext cx="476" cy="476"/>
            </a:xfrm>
            <a:prstGeom prst="ellipse">
              <a:avLst/>
            </a:prstGeom>
            <a:gradFill rotWithShape="1">
              <a:gsLst>
                <a:gs pos="0">
                  <a:schemeClr val="hlink"/>
                </a:gs>
                <a:gs pos="100000">
                  <a:schemeClr val="bg1">
                    <a:alpha val="0"/>
                  </a:schemeClr>
                </a:gs>
              </a:gsLst>
              <a:path path="shape">
                <a:fillToRect l="50000" t="50000" r="50000" b="50000"/>
              </a:path>
            </a:gradFill>
            <a:ln w="9525">
              <a:noFill/>
              <a:round/>
              <a:headEnd/>
              <a:tailEnd/>
            </a:ln>
            <a:effectLst/>
          </p:spPr>
          <p:txBody>
            <a:bodyPr wrap="none" anchor="ctr"/>
            <a:lstStyle/>
            <a:p>
              <a:pPr eaLnBrk="0" hangingPunct="0">
                <a:defRPr/>
              </a:pPr>
              <a:endParaRPr lang="zh-CN" altLang="en-US"/>
            </a:p>
          </p:txBody>
        </p:sp>
        <p:sp>
          <p:nvSpPr>
            <p:cNvPr id="12334" name="Oval 46"/>
            <p:cNvSpPr>
              <a:spLocks noChangeArrowheads="1"/>
            </p:cNvSpPr>
            <p:nvPr/>
          </p:nvSpPr>
          <p:spPr bwMode="gray">
            <a:xfrm rot="-2566439">
              <a:off x="258" y="1833"/>
              <a:ext cx="361" cy="199"/>
            </a:xfrm>
            <a:prstGeom prst="ellipse">
              <a:avLst/>
            </a:prstGeom>
            <a:gradFill rotWithShape="1">
              <a:gsLst>
                <a:gs pos="0">
                  <a:schemeClr val="hlink"/>
                </a:gs>
                <a:gs pos="100000">
                  <a:schemeClr val="bg1"/>
                </a:gs>
              </a:gsLst>
              <a:path path="shape">
                <a:fillToRect l="50000" t="50000" r="50000" b="50000"/>
              </a:path>
            </a:gradFill>
            <a:ln w="9525">
              <a:noFill/>
              <a:round/>
              <a:headEnd/>
              <a:tailEnd/>
            </a:ln>
            <a:effectLst/>
          </p:spPr>
          <p:txBody>
            <a:bodyPr wrap="none" anchor="ctr"/>
            <a:lstStyle/>
            <a:p>
              <a:pPr eaLnBrk="0" hangingPunct="0">
                <a:defRPr/>
              </a:pPr>
              <a:endParaRPr lang="zh-CN" altLang="en-US"/>
            </a:p>
          </p:txBody>
        </p:sp>
      </p:grpSp>
    </p:spTree>
  </p:cSld>
  <p:clrMap bg1="lt1" tx1="dk1" bg2="lt2" tx2="dk2" accent1="accent1" accent2="accent2" accent3="accent3" accent4="accent4" accent5="accent5" accent6="accent6" hlink="hlink" folHlink="folHlink"/>
  <p:sldLayoutIdLst>
    <p:sldLayoutId id="2147483694" r:id="rId1"/>
    <p:sldLayoutId id="2147483713" r:id="rId2"/>
  </p:sldLayoutIdLst>
  <p:timing>
    <p:tnLst>
      <p:par>
        <p:cTn id="1" dur="indefinite" restart="never" nodeType="tmRoot"/>
      </p:par>
    </p:tnLst>
  </p:timing>
  <p:hf sldNum="0" hdr="0" dt="0"/>
  <p:txStyles>
    <p:titleStyle>
      <a:lvl1pPr algn="l" rtl="0" eaLnBrk="1" fontAlgn="base" hangingPunct="1">
        <a:spcBef>
          <a:spcPct val="0"/>
        </a:spcBef>
        <a:spcAft>
          <a:spcPct val="0"/>
        </a:spcAft>
        <a:defRPr sz="3200" b="1">
          <a:solidFill>
            <a:schemeClr val="tx1"/>
          </a:solidFill>
          <a:latin typeface="+mj-lt"/>
          <a:ea typeface="+mj-ea"/>
          <a:cs typeface="+mj-cs"/>
        </a:defRPr>
      </a:lvl1pPr>
      <a:lvl2pPr algn="l" rtl="0" eaLnBrk="1" fontAlgn="base" hangingPunct="1">
        <a:spcBef>
          <a:spcPct val="0"/>
        </a:spcBef>
        <a:spcAft>
          <a:spcPct val="0"/>
        </a:spcAft>
        <a:defRPr sz="3200" b="1">
          <a:solidFill>
            <a:schemeClr val="tx1"/>
          </a:solidFill>
          <a:latin typeface="Verdana" pitchFamily="34" charset="0"/>
        </a:defRPr>
      </a:lvl2pPr>
      <a:lvl3pPr algn="l" rtl="0" eaLnBrk="1" fontAlgn="base" hangingPunct="1">
        <a:spcBef>
          <a:spcPct val="0"/>
        </a:spcBef>
        <a:spcAft>
          <a:spcPct val="0"/>
        </a:spcAft>
        <a:defRPr sz="3200" b="1">
          <a:solidFill>
            <a:schemeClr val="tx1"/>
          </a:solidFill>
          <a:latin typeface="Verdana" pitchFamily="34" charset="0"/>
        </a:defRPr>
      </a:lvl3pPr>
      <a:lvl4pPr algn="l" rtl="0" eaLnBrk="1" fontAlgn="base" hangingPunct="1">
        <a:spcBef>
          <a:spcPct val="0"/>
        </a:spcBef>
        <a:spcAft>
          <a:spcPct val="0"/>
        </a:spcAft>
        <a:defRPr sz="3200" b="1">
          <a:solidFill>
            <a:schemeClr val="tx1"/>
          </a:solidFill>
          <a:latin typeface="Verdana" pitchFamily="34" charset="0"/>
        </a:defRPr>
      </a:lvl4pPr>
      <a:lvl5pPr algn="l" rtl="0" eaLnBrk="1" fontAlgn="base" hangingPunct="1">
        <a:spcBef>
          <a:spcPct val="0"/>
        </a:spcBef>
        <a:spcAft>
          <a:spcPct val="0"/>
        </a:spcAft>
        <a:defRPr sz="3200" b="1">
          <a:solidFill>
            <a:schemeClr val="tx1"/>
          </a:solidFill>
          <a:latin typeface="Verdana" pitchFamily="34" charset="0"/>
        </a:defRPr>
      </a:lvl5pPr>
      <a:lvl6pPr marL="457200" algn="l" rtl="0" eaLnBrk="1" fontAlgn="base" hangingPunct="1">
        <a:spcBef>
          <a:spcPct val="0"/>
        </a:spcBef>
        <a:spcAft>
          <a:spcPct val="0"/>
        </a:spcAft>
        <a:defRPr sz="3200" b="1">
          <a:solidFill>
            <a:schemeClr val="tx1"/>
          </a:solidFill>
          <a:latin typeface="Verdana" pitchFamily="34" charset="0"/>
        </a:defRPr>
      </a:lvl6pPr>
      <a:lvl7pPr marL="914400" algn="l" rtl="0" eaLnBrk="1" fontAlgn="base" hangingPunct="1">
        <a:spcBef>
          <a:spcPct val="0"/>
        </a:spcBef>
        <a:spcAft>
          <a:spcPct val="0"/>
        </a:spcAft>
        <a:defRPr sz="3200" b="1">
          <a:solidFill>
            <a:schemeClr val="tx1"/>
          </a:solidFill>
          <a:latin typeface="Verdana" pitchFamily="34" charset="0"/>
        </a:defRPr>
      </a:lvl7pPr>
      <a:lvl8pPr marL="1371600" algn="l" rtl="0" eaLnBrk="1" fontAlgn="base" hangingPunct="1">
        <a:spcBef>
          <a:spcPct val="0"/>
        </a:spcBef>
        <a:spcAft>
          <a:spcPct val="0"/>
        </a:spcAft>
        <a:defRPr sz="3200" b="1">
          <a:solidFill>
            <a:schemeClr val="tx1"/>
          </a:solidFill>
          <a:latin typeface="Verdana" pitchFamily="34" charset="0"/>
        </a:defRPr>
      </a:lvl8pPr>
      <a:lvl9pPr marL="1828800" algn="l" rtl="0" eaLnBrk="1" fontAlgn="base" hangingPunct="1">
        <a:spcBef>
          <a:spcPct val="0"/>
        </a:spcBef>
        <a:spcAft>
          <a:spcPct val="0"/>
        </a:spcAft>
        <a:defRPr sz="3200" b="1">
          <a:solidFill>
            <a:schemeClr val="tx1"/>
          </a:solidFill>
          <a:latin typeface="Verdana" pitchFamily="34" charset="0"/>
        </a:defRPr>
      </a:lvl9pPr>
    </p:titleStyle>
    <p:bodyStyle>
      <a:lvl1pPr marL="342900" indent="-342900" algn="l" rtl="0" eaLnBrk="1" fontAlgn="base" hangingPunct="1">
        <a:spcBef>
          <a:spcPct val="20000"/>
        </a:spcBef>
        <a:spcAft>
          <a:spcPct val="0"/>
        </a:spcAft>
        <a:buClr>
          <a:schemeClr val="tx1"/>
        </a:buClr>
        <a:buFont typeface="Wingdings" pitchFamily="2" charset="2"/>
        <a:buChar char="v"/>
        <a:defRPr sz="2800" b="1">
          <a:solidFill>
            <a:schemeClr val="accent1"/>
          </a:solidFill>
          <a:latin typeface="+mn-lt"/>
          <a:ea typeface="+mn-ea"/>
          <a:cs typeface="+mn-cs"/>
        </a:defRPr>
      </a:lvl1pPr>
      <a:lvl2pPr marL="742950" indent="-285750" algn="l" rtl="0" eaLnBrk="1" fontAlgn="base" hangingPunct="1">
        <a:spcBef>
          <a:spcPct val="20000"/>
        </a:spcBef>
        <a:spcAft>
          <a:spcPct val="0"/>
        </a:spcAft>
        <a:buClr>
          <a:schemeClr val="tx2"/>
        </a:buClr>
        <a:buSzPct val="60000"/>
        <a:buFont typeface="Wingdings" pitchFamily="2" charset="2"/>
        <a:buChar char="n"/>
        <a:defRPr sz="2400">
          <a:solidFill>
            <a:schemeClr val="tx1"/>
          </a:solidFill>
          <a:latin typeface="+mn-lt"/>
        </a:defRPr>
      </a:lvl2pPr>
      <a:lvl3pPr marL="1143000" indent="-228600" algn="l" rtl="0" eaLnBrk="1" fontAlgn="base" hangingPunct="1">
        <a:spcBef>
          <a:spcPct val="20000"/>
        </a:spcBef>
        <a:spcAft>
          <a:spcPct val="0"/>
        </a:spcAft>
        <a:buClr>
          <a:schemeClr val="folHlink"/>
        </a:buClr>
        <a:buSzPct val="6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tx1"/>
        </a:buClr>
        <a:buSzPct val="60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1">
            <a:lum/>
          </a:blip>
          <a:srcRect/>
          <a:stretch>
            <a:fillRect l="-4000" r="-4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r>
              <a:rPr lang="en-US" altLang="zh-CN" dirty="0" smtClean="0"/>
              <a:t>11</a:t>
            </a:r>
            <a:endParaRPr lang="zh-CN" altLang="en-US" dirty="0" smtClean="0"/>
          </a:p>
          <a:p>
            <a:pPr lvl="1"/>
            <a:r>
              <a:rPr lang="zh-CN" altLang="en-US" dirty="0" smtClean="0"/>
              <a:t>第二级</a:t>
            </a:r>
            <a:r>
              <a:rPr lang="en-US" altLang="zh-CN" dirty="0" smtClean="0"/>
              <a:t>22</a:t>
            </a:r>
            <a:endParaRPr lang="zh-CN" altLang="en-US" dirty="0" smtClean="0"/>
          </a:p>
          <a:p>
            <a:pPr lvl="2"/>
            <a:r>
              <a:rPr lang="zh-CN" altLang="en-US" dirty="0" smtClean="0"/>
              <a:t>第三级</a:t>
            </a:r>
            <a:r>
              <a:rPr lang="en-US" altLang="zh-CN" dirty="0" smtClean="0"/>
              <a:t>33</a:t>
            </a:r>
            <a:endParaRPr lang="zh-CN" altLang="en-US" dirty="0" smtClean="0"/>
          </a:p>
          <a:p>
            <a:pPr lvl="3"/>
            <a:r>
              <a:rPr lang="zh-CN" altLang="en-US" dirty="0" smtClean="0"/>
              <a:t>第四级</a:t>
            </a:r>
            <a:r>
              <a:rPr lang="en-US" altLang="zh-CN" dirty="0" smtClean="0"/>
              <a:t>44</a:t>
            </a:r>
            <a:endParaRPr lang="zh-CN" altLang="en-US" dirty="0" smtClean="0"/>
          </a:p>
          <a:p>
            <a:pPr lvl="4"/>
            <a:r>
              <a:rPr lang="zh-CN" altLang="en-US" dirty="0" smtClean="0"/>
              <a:t>第五级</a:t>
            </a:r>
            <a:r>
              <a:rPr lang="en-US" altLang="zh-CN" dirty="0" smtClean="0"/>
              <a:t>55</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0B33C7-942A-4022-8335-98D717DE37D4}" type="datetimeFigureOut">
              <a:rPr lang="zh-CN" altLang="en-US" smtClean="0"/>
              <a:pPr/>
              <a:t>2016/6/15</a:t>
            </a:fld>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36AA80-6346-4BBF-B14A-72D40E29DAF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83" r:id="rId1"/>
    <p:sldLayoutId id="2147483696" r:id="rId2"/>
    <p:sldLayoutId id="2147483697" r:id="rId3"/>
    <p:sldLayoutId id="2147483712"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8" r:id="rId14"/>
    <p:sldLayoutId id="2147483710" r:id="rId15"/>
    <p:sldLayoutId id="2147483711" r:id="rId16"/>
    <p:sldLayoutId id="2147483709" r:id="rId17"/>
    <p:sldLayoutId id="2147483707" r:id="rId18"/>
    <p:sldLayoutId id="2147483714" r:id="rId19"/>
  </p:sldLayoutIdLst>
  <p:txStyles>
    <p:titleStyle>
      <a:lvl1pPr algn="ctr" defTabSz="914400" rtl="0" eaLnBrk="1" latinLnBrk="0" hangingPunct="1">
        <a:spcBef>
          <a:spcPct val="0"/>
        </a:spcBef>
        <a:buNone/>
        <a:defRPr sz="4400" b="1" kern="1200">
          <a:solidFill>
            <a:schemeClr val="tx1"/>
          </a:solidFill>
          <a:effectLst>
            <a:outerShdw blurRad="38100" dist="38100" dir="2700000" algn="tl">
              <a:srgbClr val="000000">
                <a:alpha val="43137"/>
              </a:srgbClr>
            </a:outerShdw>
          </a:effectLst>
          <a:latin typeface="+mj-ea"/>
          <a:ea typeface="+mj-ea"/>
          <a:cs typeface="+mj-cs"/>
        </a:defRPr>
      </a:lvl1pPr>
    </p:titleStyle>
    <p:bodyStyle>
      <a:lvl1pPr marL="342900" indent="-342900" algn="l" defTabSz="914400" rtl="0" eaLnBrk="1" latinLnBrk="0" hangingPunct="1">
        <a:spcBef>
          <a:spcPct val="20000"/>
        </a:spcBef>
        <a:buClr>
          <a:srgbClr val="2B166E"/>
        </a:buClr>
        <a:buFont typeface="Wingdings" pitchFamily="2" charset="2"/>
        <a:buChar char=""/>
        <a:defRPr sz="3200" kern="1200">
          <a:solidFill>
            <a:schemeClr val="tx1"/>
          </a:solidFill>
          <a:latin typeface="Times New Roman" pitchFamily="18" charset="0"/>
          <a:ea typeface="隶书" pitchFamily="49" charset="-122"/>
          <a:cs typeface="Times New Roman" pitchFamily="18" charset="0"/>
        </a:defRPr>
      </a:lvl1pPr>
      <a:lvl2pPr marL="742950" indent="-285750" algn="l" defTabSz="914400" rtl="0" eaLnBrk="1" latinLnBrk="0" hangingPunct="1">
        <a:spcBef>
          <a:spcPct val="20000"/>
        </a:spcBef>
        <a:buClr>
          <a:srgbClr val="0053E2"/>
        </a:buClr>
        <a:buSzPct val="70000"/>
        <a:buFont typeface="Wingdings" pitchFamily="2" charset="2"/>
        <a:buChar char="n"/>
        <a:defRPr sz="28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Clr>
          <a:srgbClr val="FFCC00"/>
        </a:buClr>
        <a:buSzPct val="50000"/>
        <a:buFont typeface="Wingdings" pitchFamily="2" charset="2"/>
        <a:buChar char="n"/>
        <a:defRPr sz="24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xml"/><Relationship Id="rId1" Type="http://schemas.openxmlformats.org/officeDocument/2006/relationships/vmlDrawing" Target="../drawings/vmlDrawing1.vml"/><Relationship Id="rId4" Type="http://schemas.openxmlformats.org/officeDocument/2006/relationships/image" Target="../media/image13.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1.xml"/><Relationship Id="rId1" Type="http://schemas.openxmlformats.org/officeDocument/2006/relationships/vmlDrawing" Target="../drawings/vmlDrawing2.vml"/><Relationship Id="rId4" Type="http://schemas.openxmlformats.org/officeDocument/2006/relationships/image" Target="../media/image15.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7"/>
          <p:cNvSpPr>
            <a:spLocks noGrp="1" noChangeArrowheads="1"/>
          </p:cNvSpPr>
          <p:nvPr>
            <p:ph type="ctrTitle" sz="quarter" idx="4294967295"/>
          </p:nvPr>
        </p:nvSpPr>
        <p:spPr bwMode="gray">
          <a:xfrm>
            <a:off x="609599" y="3954117"/>
            <a:ext cx="7129670" cy="708025"/>
          </a:xfrm>
          <a:prstGeom prst="rect">
            <a:avLst/>
          </a:prstGeom>
          <a:noFill/>
          <a:ln>
            <a:miter lim="800000"/>
            <a:headEnd/>
            <a:tailEnd/>
          </a:ln>
        </p:spPr>
        <p:txBody>
          <a:bodyPr anchor="ctr"/>
          <a:lstStyle/>
          <a:p>
            <a:r>
              <a:rPr lang="zh-CN" altLang="en-US" sz="6600" b="0" dirty="0" smtClean="0">
                <a:solidFill>
                  <a:srgbClr val="000000"/>
                </a:solidFill>
                <a:effectLst>
                  <a:outerShdw blurRad="38100" dist="38100" dir="2700000" algn="tl">
                    <a:srgbClr val="000000">
                      <a:alpha val="43137"/>
                    </a:srgbClr>
                  </a:outerShdw>
                </a:effectLst>
                <a:latin typeface="隶书" pitchFamily="49" charset="-122"/>
                <a:ea typeface="隶书" pitchFamily="49" charset="-122"/>
              </a:rPr>
              <a:t>数据库系统概论</a:t>
            </a:r>
            <a:endParaRPr lang="en-US" altLang="ko-KR" sz="6600" b="0" dirty="0" smtClean="0">
              <a:solidFill>
                <a:srgbClr val="000000"/>
              </a:solidFill>
              <a:effectLst>
                <a:outerShdw blurRad="38100" dist="38100" dir="2700000" algn="tl">
                  <a:srgbClr val="000000">
                    <a:alpha val="43137"/>
                  </a:srgbClr>
                </a:outerShdw>
              </a:effectLst>
              <a:latin typeface="隶书" pitchFamily="49" charset="-122"/>
              <a:ea typeface="隶书" pitchFamily="49" charset="-122"/>
            </a:endParaRPr>
          </a:p>
        </p:txBody>
      </p:sp>
      <p:sp>
        <p:nvSpPr>
          <p:cNvPr id="3" name="TextBox 2"/>
          <p:cNvSpPr txBox="1"/>
          <p:nvPr/>
        </p:nvSpPr>
        <p:spPr>
          <a:xfrm>
            <a:off x="4784035" y="4823791"/>
            <a:ext cx="3950120" cy="400110"/>
          </a:xfrm>
          <a:prstGeom prst="rect">
            <a:avLst/>
          </a:prstGeom>
          <a:noFill/>
        </p:spPr>
        <p:txBody>
          <a:bodyPr wrap="none" rtlCol="0">
            <a:spAutoFit/>
          </a:bodyPr>
          <a:lstStyle/>
          <a:p>
            <a:r>
              <a:rPr lang="zh-CN" altLang="en-US" sz="2000" dirty="0" smtClean="0">
                <a:solidFill>
                  <a:srgbClr val="000000"/>
                </a:solidFill>
              </a:rPr>
              <a:t>参考：第十一章 并发控制</a:t>
            </a:r>
            <a:r>
              <a:rPr lang="en-US" altLang="zh-CN" sz="2000" dirty="0" smtClean="0">
                <a:solidFill>
                  <a:srgbClr val="000000"/>
                </a:solidFill>
              </a:rPr>
              <a:t>P</a:t>
            </a:r>
            <a:r>
              <a:rPr lang="en-US" altLang="zh-CN" sz="2000" baseline="-25000" dirty="0" smtClean="0">
                <a:solidFill>
                  <a:srgbClr val="000000"/>
                </a:solidFill>
              </a:rPr>
              <a:t>292</a:t>
            </a:r>
            <a:r>
              <a:rPr lang="en-US" altLang="zh-CN" sz="2000" dirty="0" smtClean="0">
                <a:solidFill>
                  <a:srgbClr val="000000"/>
                </a:solidFill>
              </a:rPr>
              <a:t>-P</a:t>
            </a:r>
            <a:r>
              <a:rPr lang="en-US" altLang="zh-CN" sz="2000" baseline="-25000" dirty="0" smtClean="0">
                <a:solidFill>
                  <a:srgbClr val="000000"/>
                </a:solidFill>
              </a:rPr>
              <a:t>302</a:t>
            </a:r>
            <a:endParaRPr lang="zh-CN" altLang="en-US" sz="2000" baseline="-25000" dirty="0">
              <a:solidFill>
                <a:srgbClr val="00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gn="just">
              <a:lnSpc>
                <a:spcPct val="150000"/>
              </a:lnSpc>
            </a:pPr>
            <a:r>
              <a:rPr lang="zh-CN" altLang="en-US" sz="2600" b="1" dirty="0" smtClean="0"/>
              <a:t>并发操作带来的数据不一致性</a:t>
            </a:r>
          </a:p>
          <a:p>
            <a:pPr lvl="1" algn="just">
              <a:lnSpc>
                <a:spcPct val="150000"/>
              </a:lnSpc>
            </a:pPr>
            <a:r>
              <a:rPr lang="zh-CN" altLang="en-US" sz="2200" b="1" dirty="0" smtClean="0">
                <a:solidFill>
                  <a:srgbClr val="FF0000"/>
                </a:solidFill>
              </a:rPr>
              <a:t>丢失修改（</a:t>
            </a:r>
            <a:r>
              <a:rPr lang="en-US" altLang="zh-CN" sz="2200" b="1" dirty="0" smtClean="0">
                <a:solidFill>
                  <a:srgbClr val="FF0000"/>
                </a:solidFill>
              </a:rPr>
              <a:t>Lost Update</a:t>
            </a:r>
            <a:r>
              <a:rPr lang="zh-CN" altLang="en-US" sz="2200" b="1" dirty="0" smtClean="0">
                <a:solidFill>
                  <a:srgbClr val="FF0000"/>
                </a:solidFill>
              </a:rPr>
              <a:t>）</a:t>
            </a:r>
          </a:p>
          <a:p>
            <a:pPr lvl="1" algn="just">
              <a:lnSpc>
                <a:spcPct val="150000"/>
              </a:lnSpc>
            </a:pPr>
            <a:r>
              <a:rPr lang="zh-CN" altLang="en-US" sz="2200" b="1" dirty="0" smtClean="0">
                <a:solidFill>
                  <a:srgbClr val="FF0000"/>
                </a:solidFill>
              </a:rPr>
              <a:t>不可重复读（</a:t>
            </a:r>
            <a:r>
              <a:rPr lang="en-US" altLang="zh-CN" sz="2200" b="1" dirty="0" smtClean="0">
                <a:solidFill>
                  <a:srgbClr val="FF0000"/>
                </a:solidFill>
              </a:rPr>
              <a:t>Non-repeatable Read</a:t>
            </a:r>
            <a:r>
              <a:rPr lang="zh-CN" altLang="en-US" sz="2200" b="1" dirty="0" smtClean="0">
                <a:solidFill>
                  <a:srgbClr val="FF0000"/>
                </a:solidFill>
              </a:rPr>
              <a:t>）</a:t>
            </a:r>
          </a:p>
          <a:p>
            <a:pPr lvl="1" algn="just">
              <a:lnSpc>
                <a:spcPct val="150000"/>
              </a:lnSpc>
            </a:pPr>
            <a:r>
              <a:rPr lang="zh-CN" altLang="en-US" sz="2200" b="1" dirty="0" smtClean="0">
                <a:solidFill>
                  <a:srgbClr val="FF0000"/>
                </a:solidFill>
              </a:rPr>
              <a:t>读“脏”数据（</a:t>
            </a:r>
            <a:r>
              <a:rPr lang="en-US" altLang="zh-CN" sz="2200" b="1" dirty="0" smtClean="0">
                <a:solidFill>
                  <a:srgbClr val="FF0000"/>
                </a:solidFill>
              </a:rPr>
              <a:t>Dirty Read</a:t>
            </a:r>
            <a:r>
              <a:rPr lang="zh-CN" altLang="en-US" sz="2200" b="1" dirty="0" smtClean="0">
                <a:solidFill>
                  <a:srgbClr val="FF0000"/>
                </a:solidFill>
              </a:rPr>
              <a:t>）</a:t>
            </a:r>
          </a:p>
          <a:p>
            <a:pPr algn="just">
              <a:lnSpc>
                <a:spcPct val="150000"/>
              </a:lnSpc>
            </a:pPr>
            <a:r>
              <a:rPr lang="zh-CN" altLang="en-US" sz="2600" b="1" dirty="0" smtClean="0"/>
              <a:t>记号</a:t>
            </a:r>
          </a:p>
          <a:p>
            <a:pPr lvl="1" algn="just">
              <a:lnSpc>
                <a:spcPct val="150000"/>
              </a:lnSpc>
            </a:pPr>
            <a:r>
              <a:rPr lang="en-US" altLang="zh-CN" sz="2200" b="1" dirty="0" smtClean="0"/>
              <a:t>R(x):</a:t>
            </a:r>
            <a:r>
              <a:rPr lang="zh-CN" altLang="en-US" sz="2200" b="1" dirty="0" smtClean="0"/>
              <a:t>读数据</a:t>
            </a:r>
            <a:r>
              <a:rPr lang="en-US" altLang="zh-CN" sz="2200" b="1" dirty="0" smtClean="0"/>
              <a:t>x</a:t>
            </a:r>
          </a:p>
          <a:p>
            <a:pPr lvl="1" algn="just">
              <a:lnSpc>
                <a:spcPct val="150000"/>
              </a:lnSpc>
            </a:pPr>
            <a:r>
              <a:rPr lang="en-US" altLang="zh-CN" sz="2200" b="1" dirty="0" smtClean="0"/>
              <a:t>W(x):</a:t>
            </a:r>
            <a:r>
              <a:rPr lang="zh-CN" altLang="en-US" sz="2200" b="1" dirty="0" smtClean="0"/>
              <a:t>写数据</a:t>
            </a:r>
            <a:r>
              <a:rPr lang="en-US" altLang="zh-CN" sz="2200" b="1" dirty="0" smtClean="0"/>
              <a:t>x</a:t>
            </a:r>
            <a:r>
              <a:rPr lang="en-US" altLang="zh-CN" b="1" dirty="0" smtClean="0"/>
              <a:t> </a:t>
            </a:r>
          </a:p>
          <a:p>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 </a:t>
            </a:r>
            <a:r>
              <a:rPr lang="zh-CN" altLang="en-US" dirty="0" smtClean="0"/>
              <a:t>丢失修改</a:t>
            </a:r>
            <a:endParaRPr lang="zh-CN" altLang="en-US" dirty="0"/>
          </a:p>
        </p:txBody>
      </p:sp>
      <p:sp>
        <p:nvSpPr>
          <p:cNvPr id="3" name="内容占位符 2"/>
          <p:cNvSpPr>
            <a:spLocks noGrp="1"/>
          </p:cNvSpPr>
          <p:nvPr>
            <p:ph idx="1"/>
          </p:nvPr>
        </p:nvSpPr>
        <p:spPr/>
        <p:txBody>
          <a:bodyPr/>
          <a:lstStyle/>
          <a:p>
            <a:pPr algn="just">
              <a:lnSpc>
                <a:spcPct val="130000"/>
              </a:lnSpc>
            </a:pPr>
            <a:r>
              <a:rPr lang="zh-CN" altLang="en-US" dirty="0" smtClean="0"/>
              <a:t>两个事务</a:t>
            </a:r>
            <a:r>
              <a:rPr lang="en-US" altLang="zh-CN" dirty="0" smtClean="0"/>
              <a:t>T</a:t>
            </a:r>
            <a:r>
              <a:rPr lang="en-US" altLang="zh-CN" baseline="-25000" dirty="0" smtClean="0"/>
              <a:t>1</a:t>
            </a:r>
            <a:r>
              <a:rPr lang="zh-CN" altLang="en-US" dirty="0" smtClean="0"/>
              <a:t>和</a:t>
            </a:r>
            <a:r>
              <a:rPr lang="en-US" altLang="zh-CN" dirty="0" smtClean="0"/>
              <a:t>T</a:t>
            </a:r>
            <a:r>
              <a:rPr lang="en-US" altLang="zh-CN" baseline="-25000" dirty="0" smtClean="0"/>
              <a:t>2</a:t>
            </a:r>
            <a:r>
              <a:rPr lang="zh-CN" altLang="en-US" dirty="0" smtClean="0"/>
              <a:t>读入同一数据并修改，</a:t>
            </a:r>
            <a:r>
              <a:rPr lang="en-US" altLang="zh-CN" dirty="0" smtClean="0"/>
              <a:t>T</a:t>
            </a:r>
            <a:r>
              <a:rPr lang="en-US" altLang="zh-CN" baseline="-25000" dirty="0" smtClean="0"/>
              <a:t>2</a:t>
            </a:r>
            <a:r>
              <a:rPr lang="zh-CN" altLang="en-US" dirty="0" smtClean="0"/>
              <a:t>的提交结果破坏了</a:t>
            </a:r>
            <a:r>
              <a:rPr lang="en-US" altLang="zh-CN" dirty="0" smtClean="0"/>
              <a:t>T</a:t>
            </a:r>
            <a:r>
              <a:rPr lang="en-US" altLang="zh-CN" baseline="-25000" dirty="0" smtClean="0"/>
              <a:t>1</a:t>
            </a:r>
            <a:r>
              <a:rPr lang="zh-CN" altLang="en-US" dirty="0" smtClean="0"/>
              <a:t>提交的结果，导致</a:t>
            </a:r>
            <a:r>
              <a:rPr lang="en-US" altLang="zh-CN" dirty="0" smtClean="0"/>
              <a:t>T</a:t>
            </a:r>
            <a:r>
              <a:rPr lang="en-US" altLang="zh-CN" baseline="-25000" dirty="0" smtClean="0"/>
              <a:t>1</a:t>
            </a:r>
            <a:r>
              <a:rPr lang="zh-CN" altLang="en-US" dirty="0" smtClean="0"/>
              <a:t>的修改被丢失。</a:t>
            </a:r>
          </a:p>
          <a:p>
            <a:pPr algn="just">
              <a:lnSpc>
                <a:spcPct val="130000"/>
              </a:lnSpc>
            </a:pPr>
            <a:r>
              <a:rPr lang="zh-CN" altLang="en-US" dirty="0" smtClean="0"/>
              <a:t>上面飞机订票例子就属此类 </a:t>
            </a:r>
          </a:p>
          <a:p>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186"/>
          <p:cNvGraphicFramePr>
            <a:graphicFrameLocks/>
          </p:cNvGraphicFramePr>
          <p:nvPr/>
        </p:nvGraphicFramePr>
        <p:xfrm>
          <a:off x="1387852" y="1548054"/>
          <a:ext cx="5473700" cy="4432300"/>
        </p:xfrm>
        <a:graphic>
          <a:graphicData uri="http://schemas.openxmlformats.org/drawingml/2006/table">
            <a:tbl>
              <a:tblPr/>
              <a:tblGrid>
                <a:gridCol w="2627313"/>
                <a:gridCol w="2846387"/>
              </a:tblGrid>
              <a:tr h="469900">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T</a:t>
                      </a:r>
                      <a:r>
                        <a:rPr kumimoji="1" lang="en-US" altLang="zh-CN" sz="2000" b="0" i="0" u="none" strike="noStrike" cap="none" normalizeH="0" baseline="-30000" smtClean="0">
                          <a:ln>
                            <a:noFill/>
                          </a:ln>
                          <a:solidFill>
                            <a:schemeClr val="tx1"/>
                          </a:solidFill>
                          <a:effectLst/>
                          <a:latin typeface="Times New Roman" pitchFamily="18" charset="0"/>
                          <a:ea typeface="宋体" charset="-122"/>
                          <a:cs typeface="Times New Roman" pitchFamily="18" charset="0"/>
                        </a:rPr>
                        <a:t>1</a:t>
                      </a:r>
                      <a:endParaRPr kumimoji="1"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T</a:t>
                      </a:r>
                      <a:r>
                        <a:rPr kumimoji="1" lang="en-US" altLang="zh-CN" sz="2000" b="0" i="0" u="none" strike="noStrike" cap="none" normalizeH="0" baseline="-30000" smtClean="0">
                          <a:ln>
                            <a:noFill/>
                          </a:ln>
                          <a:solidFill>
                            <a:schemeClr val="tx1"/>
                          </a:solidFill>
                          <a:effectLst/>
                          <a:latin typeface="Times New Roman" pitchFamily="18" charset="0"/>
                          <a:ea typeface="宋体" charset="-122"/>
                          <a:cs typeface="Times New Roman" pitchFamily="18" charset="0"/>
                        </a:rPr>
                        <a:t>2</a:t>
                      </a:r>
                      <a:endParaRPr kumimoji="1"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3063">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① R(A)=16</a:t>
                      </a:r>
                    </a:p>
                  </a:txBody>
                  <a:tcP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2000" b="1"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73050">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②</a:t>
                      </a:r>
                    </a:p>
                  </a:txBody>
                  <a:tcP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R(A)=16</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371475">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2000" b="1"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2000" b="1"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373063">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③ A←A-1</a:t>
                      </a:r>
                    </a:p>
                  </a:txBody>
                  <a:tcP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2000" b="1"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371475">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     W(A)=15</a:t>
                      </a:r>
                    </a:p>
                  </a:txBody>
                  <a:tcP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2000" b="1"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371475">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2000" b="1"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2000" b="1"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36538">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④</a:t>
                      </a:r>
                    </a:p>
                  </a:txBody>
                  <a:tcP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A←A-1</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373063">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2000" b="1" i="0" u="none" strike="noStrike" cap="none" normalizeH="0" baseline="0" smtClean="0">
                          <a:ln>
                            <a:noFill/>
                          </a:ln>
                          <a:solidFill>
                            <a:schemeClr val="tx1"/>
                          </a:solidFill>
                          <a:effectLst/>
                          <a:latin typeface="Times New Roman" pitchFamily="18" charset="0"/>
                          <a:ea typeface="宋体" charset="-122"/>
                          <a:cs typeface="Times New Roman" pitchFamily="18" charset="0"/>
                        </a:rPr>
                        <a:t>W(A)=15</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371475">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2000" b="0"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bl>
          </a:graphicData>
        </a:graphic>
      </p:graphicFrame>
      <p:sp>
        <p:nvSpPr>
          <p:cNvPr id="5" name="Text Box 185"/>
          <p:cNvSpPr txBox="1">
            <a:spLocks noChangeArrowheads="1"/>
          </p:cNvSpPr>
          <p:nvPr/>
        </p:nvSpPr>
        <p:spPr bwMode="auto">
          <a:xfrm>
            <a:off x="7364790" y="5077067"/>
            <a:ext cx="1114408" cy="369332"/>
          </a:xfrm>
          <a:prstGeom prst="rect">
            <a:avLst/>
          </a:prstGeom>
          <a:noFill/>
          <a:ln w="25400">
            <a:noFill/>
            <a:miter lim="800000"/>
            <a:headEnd/>
            <a:tailEnd/>
          </a:ln>
          <a:effectLst/>
        </p:spPr>
        <p:txBody>
          <a:bodyPr wrap="none">
            <a:spAutoFit/>
          </a:bodyPr>
          <a:lstStyle/>
          <a:p>
            <a:pPr marL="342900" indent="-342900" algn="ctr"/>
            <a:r>
              <a:rPr lang="zh-CN" altLang="en-US" b="1" dirty="0">
                <a:solidFill>
                  <a:srgbClr val="FF0000"/>
                </a:solidFill>
                <a:latin typeface="Times New Roman" pitchFamily="18" charset="0"/>
              </a:rPr>
              <a:t>丢失修改</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 </a:t>
            </a:r>
            <a:r>
              <a:rPr lang="zh-CN" altLang="en-US" dirty="0" smtClean="0"/>
              <a:t>不可重复读</a:t>
            </a:r>
            <a:endParaRPr lang="zh-CN" altLang="en-US" dirty="0"/>
          </a:p>
        </p:txBody>
      </p:sp>
      <p:sp>
        <p:nvSpPr>
          <p:cNvPr id="3" name="内容占位符 2"/>
          <p:cNvSpPr>
            <a:spLocks noGrp="1"/>
          </p:cNvSpPr>
          <p:nvPr>
            <p:ph idx="1"/>
          </p:nvPr>
        </p:nvSpPr>
        <p:spPr/>
        <p:txBody>
          <a:bodyPr>
            <a:normAutofit fontScale="92500"/>
          </a:bodyPr>
          <a:lstStyle/>
          <a:p>
            <a:pPr algn="just">
              <a:lnSpc>
                <a:spcPct val="130000"/>
              </a:lnSpc>
            </a:pPr>
            <a:r>
              <a:rPr lang="zh-CN" altLang="en-US" dirty="0" smtClean="0"/>
              <a:t>不可重复读是指事务</a:t>
            </a:r>
            <a:r>
              <a:rPr lang="en-US" altLang="zh-CN" dirty="0" smtClean="0"/>
              <a:t>T</a:t>
            </a:r>
            <a:r>
              <a:rPr lang="en-US" altLang="zh-CN" baseline="-25000" dirty="0" smtClean="0"/>
              <a:t>1</a:t>
            </a:r>
            <a:r>
              <a:rPr lang="zh-CN" altLang="en-US" dirty="0" smtClean="0"/>
              <a:t>读取数据后，事务</a:t>
            </a:r>
            <a:r>
              <a:rPr lang="en-US" altLang="zh-CN" dirty="0" smtClean="0"/>
              <a:t>T</a:t>
            </a:r>
            <a:r>
              <a:rPr lang="en-US" altLang="zh-CN" baseline="-25000" dirty="0" smtClean="0"/>
              <a:t>2</a:t>
            </a:r>
          </a:p>
          <a:p>
            <a:pPr algn="just">
              <a:lnSpc>
                <a:spcPct val="130000"/>
              </a:lnSpc>
              <a:buFontTx/>
              <a:buNone/>
            </a:pPr>
            <a:r>
              <a:rPr lang="en-US" altLang="zh-CN" dirty="0" smtClean="0"/>
              <a:t>    </a:t>
            </a:r>
            <a:r>
              <a:rPr lang="zh-CN" altLang="en-US" dirty="0" smtClean="0"/>
              <a:t>执行更新操作，使</a:t>
            </a:r>
            <a:r>
              <a:rPr lang="en-US" altLang="zh-CN" dirty="0" smtClean="0"/>
              <a:t>T</a:t>
            </a:r>
            <a:r>
              <a:rPr lang="en-US" altLang="zh-CN" baseline="-25000" dirty="0" smtClean="0"/>
              <a:t>1</a:t>
            </a:r>
            <a:r>
              <a:rPr lang="zh-CN" altLang="en-US" dirty="0" smtClean="0"/>
              <a:t>无法再现前一次读取结果。</a:t>
            </a:r>
            <a:endParaRPr lang="zh-CN" altLang="en-US" sz="3600" dirty="0" smtClean="0"/>
          </a:p>
          <a:p>
            <a:pPr>
              <a:lnSpc>
                <a:spcPct val="150000"/>
              </a:lnSpc>
            </a:pPr>
            <a:r>
              <a:rPr lang="zh-CN" altLang="en-US" dirty="0" smtClean="0"/>
              <a:t>不可重复读包括三种情况：</a:t>
            </a:r>
          </a:p>
          <a:p>
            <a:pPr lvl="1">
              <a:lnSpc>
                <a:spcPct val="150000"/>
              </a:lnSpc>
              <a:buFontTx/>
              <a:buNone/>
            </a:pPr>
            <a:r>
              <a:rPr lang="en-US" altLang="zh-CN" dirty="0" smtClean="0"/>
              <a:t>(1)</a:t>
            </a:r>
            <a:r>
              <a:rPr lang="zh-CN" altLang="en-US" dirty="0" smtClean="0"/>
              <a:t>事务</a:t>
            </a:r>
            <a:r>
              <a:rPr lang="en-US" altLang="zh-CN" dirty="0" smtClean="0"/>
              <a:t>T</a:t>
            </a:r>
            <a:r>
              <a:rPr lang="en-US" altLang="zh-CN" baseline="-25000" dirty="0" smtClean="0"/>
              <a:t>1</a:t>
            </a:r>
            <a:r>
              <a:rPr lang="zh-CN" altLang="en-US" dirty="0" smtClean="0"/>
              <a:t>读取某一数据后，</a:t>
            </a:r>
            <a:r>
              <a:rPr lang="zh-CN" altLang="en-US" dirty="0" smtClean="0">
                <a:solidFill>
                  <a:srgbClr val="FF00FF"/>
                </a:solidFill>
              </a:rPr>
              <a:t>事务</a:t>
            </a:r>
            <a:r>
              <a:rPr lang="en-US" altLang="zh-CN" dirty="0" smtClean="0">
                <a:solidFill>
                  <a:srgbClr val="FF00FF"/>
                </a:solidFill>
              </a:rPr>
              <a:t>T</a:t>
            </a:r>
            <a:r>
              <a:rPr lang="en-US" altLang="zh-CN" baseline="-25000" dirty="0" smtClean="0">
                <a:solidFill>
                  <a:srgbClr val="FF00FF"/>
                </a:solidFill>
              </a:rPr>
              <a:t>2</a:t>
            </a:r>
            <a:r>
              <a:rPr lang="zh-CN" altLang="en-US" dirty="0" smtClean="0">
                <a:solidFill>
                  <a:srgbClr val="FF00FF"/>
                </a:solidFill>
              </a:rPr>
              <a:t>对其做了修改</a:t>
            </a:r>
            <a:r>
              <a:rPr lang="zh-CN" altLang="en-US" dirty="0" smtClean="0"/>
              <a:t>，当事务</a:t>
            </a:r>
            <a:r>
              <a:rPr lang="en-US" altLang="zh-CN" dirty="0" smtClean="0"/>
              <a:t>T</a:t>
            </a:r>
            <a:r>
              <a:rPr lang="en-US" altLang="zh-CN" baseline="-25000" dirty="0" smtClean="0"/>
              <a:t>1</a:t>
            </a:r>
            <a:r>
              <a:rPr lang="zh-CN" altLang="en-US" dirty="0" smtClean="0"/>
              <a:t>再次读该数据时，得到与前一次不同的值 </a:t>
            </a:r>
          </a:p>
          <a:p>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4843840" y="1301158"/>
            <a:ext cx="4038600" cy="4495800"/>
          </a:xfrm>
          <a:prstGeom prst="rect">
            <a:avLst/>
          </a:prstGeom>
        </p:spPr>
        <p:txBody>
          <a:bodyPr/>
          <a:lstStyle/>
          <a:p>
            <a:pPr marL="342900" marR="0" lvl="0" indent="-342900" algn="l" defTabSz="914400" rtl="0" eaLnBrk="1" fontAlgn="auto" latinLnBrk="0" hangingPunct="1">
              <a:lnSpc>
                <a:spcPct val="140000"/>
              </a:lnSpc>
              <a:spcBef>
                <a:spcPct val="20000"/>
              </a:spcBef>
              <a:spcAft>
                <a:spcPts val="0"/>
              </a:spcAft>
              <a:buClr>
                <a:srgbClr val="2B166E"/>
              </a:buClr>
              <a:buSzTx/>
              <a:buFont typeface="Wingdings" pitchFamily="2" charset="2"/>
              <a:buChar char="n"/>
              <a:tabLst/>
              <a:defRPr/>
            </a:pPr>
            <a:r>
              <a:rPr kumimoji="0" lang="en-US" altLang="zh-CN" sz="2600" b="0" i="0" u="none" strike="noStrike" kern="1200" cap="none" spc="0" normalizeH="0" baseline="0" noProof="0" smtClean="0">
                <a:ln>
                  <a:noFill/>
                </a:ln>
                <a:solidFill>
                  <a:schemeClr val="tx1"/>
                </a:solidFill>
                <a:effectLst/>
                <a:uLnTx/>
                <a:uFillTx/>
                <a:latin typeface="Times New Roman" pitchFamily="18" charset="0"/>
                <a:ea typeface="隶书" pitchFamily="49" charset="-122"/>
                <a:cs typeface="Times New Roman" pitchFamily="18" charset="0"/>
              </a:rPr>
              <a:t>T1</a:t>
            </a:r>
            <a:r>
              <a:rPr kumimoji="0" lang="zh-CN" altLang="en-US" sz="2600" b="0" i="0" u="none" strike="noStrike" kern="1200" cap="none" spc="0" normalizeH="0" baseline="0" noProof="0" smtClean="0">
                <a:ln>
                  <a:noFill/>
                </a:ln>
                <a:solidFill>
                  <a:schemeClr val="tx1"/>
                </a:solidFill>
                <a:effectLst/>
                <a:uLnTx/>
                <a:uFillTx/>
                <a:latin typeface="Times New Roman" pitchFamily="18" charset="0"/>
                <a:ea typeface="隶书" pitchFamily="49" charset="-122"/>
                <a:cs typeface="Times New Roman" pitchFamily="18" charset="0"/>
              </a:rPr>
              <a:t>读取</a:t>
            </a:r>
            <a:r>
              <a:rPr kumimoji="0" lang="en-US" altLang="zh-CN" sz="2600" b="0" i="0" u="none" strike="noStrike" kern="1200" cap="none" spc="0" normalizeH="0" baseline="0" noProof="0" smtClean="0">
                <a:ln>
                  <a:noFill/>
                </a:ln>
                <a:solidFill>
                  <a:schemeClr val="tx1"/>
                </a:solidFill>
                <a:effectLst/>
                <a:uLnTx/>
                <a:uFillTx/>
                <a:latin typeface="Times New Roman" pitchFamily="18" charset="0"/>
                <a:ea typeface="隶书" pitchFamily="49" charset="-122"/>
                <a:cs typeface="Times New Roman" pitchFamily="18" charset="0"/>
              </a:rPr>
              <a:t>B=100</a:t>
            </a:r>
            <a:r>
              <a:rPr kumimoji="0" lang="zh-CN" altLang="en-US" sz="2600" b="0" i="0" u="none" strike="noStrike" kern="1200" cap="none" spc="0" normalizeH="0" baseline="0" noProof="0" smtClean="0">
                <a:ln>
                  <a:noFill/>
                </a:ln>
                <a:solidFill>
                  <a:schemeClr val="tx1"/>
                </a:solidFill>
                <a:effectLst/>
                <a:uLnTx/>
                <a:uFillTx/>
                <a:latin typeface="Times New Roman" pitchFamily="18" charset="0"/>
                <a:ea typeface="隶书" pitchFamily="49" charset="-122"/>
                <a:cs typeface="Times New Roman" pitchFamily="18" charset="0"/>
              </a:rPr>
              <a:t>进行运算</a:t>
            </a:r>
          </a:p>
          <a:p>
            <a:pPr marL="342900" marR="0" lvl="0" indent="-342900" algn="l" defTabSz="914400" rtl="0" eaLnBrk="1" fontAlgn="auto" latinLnBrk="0" hangingPunct="1">
              <a:lnSpc>
                <a:spcPct val="140000"/>
              </a:lnSpc>
              <a:spcBef>
                <a:spcPct val="20000"/>
              </a:spcBef>
              <a:spcAft>
                <a:spcPts val="0"/>
              </a:spcAft>
              <a:buClr>
                <a:srgbClr val="2B166E"/>
              </a:buClr>
              <a:buSzTx/>
              <a:buFont typeface="Wingdings" pitchFamily="2" charset="2"/>
              <a:buChar char="n"/>
              <a:tabLst/>
              <a:defRPr/>
            </a:pPr>
            <a:r>
              <a:rPr kumimoji="0" lang="en-US" altLang="zh-CN" sz="2600" b="0" i="0" u="none" strike="noStrike" kern="1200" cap="none" spc="0" normalizeH="0" baseline="0" noProof="0" smtClean="0">
                <a:ln>
                  <a:noFill/>
                </a:ln>
                <a:solidFill>
                  <a:schemeClr val="tx1"/>
                </a:solidFill>
                <a:effectLst/>
                <a:uLnTx/>
                <a:uFillTx/>
                <a:latin typeface="Times New Roman" pitchFamily="18" charset="0"/>
                <a:ea typeface="隶书" pitchFamily="49" charset="-122"/>
                <a:cs typeface="Times New Roman" pitchFamily="18" charset="0"/>
              </a:rPr>
              <a:t>T2</a:t>
            </a:r>
            <a:r>
              <a:rPr kumimoji="0" lang="zh-CN" altLang="en-US" sz="2600" b="0" i="0" u="none" strike="noStrike" kern="1200" cap="none" spc="0" normalizeH="0" baseline="0" noProof="0" smtClean="0">
                <a:ln>
                  <a:noFill/>
                </a:ln>
                <a:solidFill>
                  <a:schemeClr val="tx1"/>
                </a:solidFill>
                <a:effectLst/>
                <a:uLnTx/>
                <a:uFillTx/>
                <a:latin typeface="Times New Roman" pitchFamily="18" charset="0"/>
                <a:ea typeface="隶书" pitchFamily="49" charset="-122"/>
                <a:cs typeface="Times New Roman" pitchFamily="18" charset="0"/>
              </a:rPr>
              <a:t>读取同一数据</a:t>
            </a:r>
            <a:r>
              <a:rPr kumimoji="0" lang="en-US" altLang="zh-CN" sz="2600" b="0" i="0" u="none" strike="noStrike" kern="1200" cap="none" spc="0" normalizeH="0" baseline="0" noProof="0" smtClean="0">
                <a:ln>
                  <a:noFill/>
                </a:ln>
                <a:solidFill>
                  <a:schemeClr val="tx1"/>
                </a:solidFill>
                <a:effectLst/>
                <a:uLnTx/>
                <a:uFillTx/>
                <a:latin typeface="Times New Roman" pitchFamily="18" charset="0"/>
                <a:ea typeface="隶书" pitchFamily="49" charset="-122"/>
                <a:cs typeface="Times New Roman" pitchFamily="18" charset="0"/>
              </a:rPr>
              <a:t>B</a:t>
            </a:r>
            <a:r>
              <a:rPr kumimoji="0" lang="zh-CN" altLang="en-US" sz="2600" b="0" i="0" u="none" strike="noStrike" kern="1200" cap="none" spc="0" normalizeH="0" baseline="0" noProof="0" smtClean="0">
                <a:ln>
                  <a:noFill/>
                </a:ln>
                <a:solidFill>
                  <a:schemeClr val="tx1"/>
                </a:solidFill>
                <a:effectLst/>
                <a:uLnTx/>
                <a:uFillTx/>
                <a:latin typeface="Times New Roman" pitchFamily="18" charset="0"/>
                <a:ea typeface="隶书" pitchFamily="49" charset="-122"/>
                <a:cs typeface="Times New Roman" pitchFamily="18" charset="0"/>
              </a:rPr>
              <a:t>，对其进行修改后将</a:t>
            </a:r>
            <a:r>
              <a:rPr kumimoji="0" lang="en-US" altLang="zh-CN" sz="2600" b="0" i="0" u="none" strike="noStrike" kern="1200" cap="none" spc="0" normalizeH="0" baseline="0" noProof="0" smtClean="0">
                <a:ln>
                  <a:noFill/>
                </a:ln>
                <a:solidFill>
                  <a:schemeClr val="tx1"/>
                </a:solidFill>
                <a:effectLst/>
                <a:uLnTx/>
                <a:uFillTx/>
                <a:latin typeface="Times New Roman" pitchFamily="18" charset="0"/>
                <a:ea typeface="隶书" pitchFamily="49" charset="-122"/>
                <a:cs typeface="Times New Roman" pitchFamily="18" charset="0"/>
              </a:rPr>
              <a:t>B=200</a:t>
            </a:r>
            <a:r>
              <a:rPr kumimoji="0" lang="zh-CN" altLang="en-US" sz="2600" b="0" i="0" u="none" strike="noStrike" kern="1200" cap="none" spc="0" normalizeH="0" baseline="0" noProof="0" smtClean="0">
                <a:ln>
                  <a:noFill/>
                </a:ln>
                <a:solidFill>
                  <a:schemeClr val="tx1"/>
                </a:solidFill>
                <a:effectLst/>
                <a:uLnTx/>
                <a:uFillTx/>
                <a:latin typeface="Times New Roman" pitchFamily="18" charset="0"/>
                <a:ea typeface="隶书" pitchFamily="49" charset="-122"/>
                <a:cs typeface="Times New Roman" pitchFamily="18" charset="0"/>
              </a:rPr>
              <a:t>写回数据库。</a:t>
            </a:r>
          </a:p>
          <a:p>
            <a:pPr marL="342900" marR="0" lvl="0" indent="-342900" algn="l" defTabSz="914400" rtl="0" eaLnBrk="1" fontAlgn="auto" latinLnBrk="0" hangingPunct="1">
              <a:lnSpc>
                <a:spcPct val="140000"/>
              </a:lnSpc>
              <a:spcBef>
                <a:spcPct val="20000"/>
              </a:spcBef>
              <a:spcAft>
                <a:spcPts val="0"/>
              </a:spcAft>
              <a:buClr>
                <a:srgbClr val="2B166E"/>
              </a:buClr>
              <a:buSzTx/>
              <a:buFont typeface="Wingdings" pitchFamily="2" charset="2"/>
              <a:buChar char="n"/>
              <a:tabLst/>
              <a:defRPr/>
            </a:pPr>
            <a:r>
              <a:rPr kumimoji="0" lang="en-US" altLang="zh-CN" sz="2600" b="0" i="0" u="none" strike="noStrike" kern="1200" cap="none" spc="0" normalizeH="0" baseline="0" noProof="0" smtClean="0">
                <a:ln>
                  <a:noFill/>
                </a:ln>
                <a:solidFill>
                  <a:schemeClr val="tx1"/>
                </a:solidFill>
                <a:effectLst/>
                <a:uLnTx/>
                <a:uFillTx/>
                <a:latin typeface="Times New Roman" pitchFamily="18" charset="0"/>
                <a:ea typeface="隶书" pitchFamily="49" charset="-122"/>
                <a:cs typeface="Times New Roman" pitchFamily="18" charset="0"/>
              </a:rPr>
              <a:t>T1</a:t>
            </a:r>
            <a:r>
              <a:rPr kumimoji="0" lang="zh-CN" altLang="en-US" sz="2600" b="0" i="0" u="none" strike="noStrike" kern="1200" cap="none" spc="0" normalizeH="0" baseline="0" noProof="0" smtClean="0">
                <a:ln>
                  <a:noFill/>
                </a:ln>
                <a:solidFill>
                  <a:schemeClr val="tx1"/>
                </a:solidFill>
                <a:effectLst/>
                <a:uLnTx/>
                <a:uFillTx/>
                <a:latin typeface="Times New Roman" pitchFamily="18" charset="0"/>
                <a:ea typeface="隶书" pitchFamily="49" charset="-122"/>
                <a:cs typeface="Times New Roman" pitchFamily="18" charset="0"/>
              </a:rPr>
              <a:t>为了对读取值校对重读</a:t>
            </a:r>
            <a:r>
              <a:rPr kumimoji="0" lang="en-US" altLang="zh-CN" sz="2600" b="0" i="0" u="none" strike="noStrike" kern="1200" cap="none" spc="0" normalizeH="0" baseline="0" noProof="0" smtClean="0">
                <a:ln>
                  <a:noFill/>
                </a:ln>
                <a:solidFill>
                  <a:schemeClr val="tx1"/>
                </a:solidFill>
                <a:effectLst/>
                <a:uLnTx/>
                <a:uFillTx/>
                <a:latin typeface="Times New Roman" pitchFamily="18" charset="0"/>
                <a:ea typeface="隶书" pitchFamily="49" charset="-122"/>
                <a:cs typeface="Times New Roman" pitchFamily="18" charset="0"/>
              </a:rPr>
              <a:t>B</a:t>
            </a:r>
            <a:r>
              <a:rPr kumimoji="0" lang="zh-CN" altLang="en-US" sz="2600" b="0" i="0" u="none" strike="noStrike" kern="1200" cap="none" spc="0" normalizeH="0" baseline="0" noProof="0" smtClean="0">
                <a:ln>
                  <a:noFill/>
                </a:ln>
                <a:solidFill>
                  <a:schemeClr val="tx1"/>
                </a:solidFill>
                <a:effectLst/>
                <a:uLnTx/>
                <a:uFillTx/>
                <a:latin typeface="Times New Roman" pitchFamily="18" charset="0"/>
                <a:ea typeface="隶书" pitchFamily="49" charset="-122"/>
                <a:cs typeface="Times New Roman" pitchFamily="18" charset="0"/>
              </a:rPr>
              <a:t>，</a:t>
            </a:r>
            <a:r>
              <a:rPr kumimoji="0" lang="en-US" altLang="zh-CN" sz="2600" b="0" i="0" u="none" strike="noStrike" kern="1200" cap="none" spc="0" normalizeH="0" baseline="0" noProof="0" smtClean="0">
                <a:ln>
                  <a:noFill/>
                </a:ln>
                <a:solidFill>
                  <a:schemeClr val="tx1"/>
                </a:solidFill>
                <a:effectLst/>
                <a:uLnTx/>
                <a:uFillTx/>
                <a:latin typeface="Times New Roman" pitchFamily="18" charset="0"/>
                <a:ea typeface="隶书" pitchFamily="49" charset="-122"/>
                <a:cs typeface="Times New Roman" pitchFamily="18" charset="0"/>
              </a:rPr>
              <a:t>B</a:t>
            </a:r>
            <a:r>
              <a:rPr kumimoji="0" lang="zh-CN" altLang="en-US" sz="2600" b="0" i="0" u="none" strike="noStrike" kern="1200" cap="none" spc="0" normalizeH="0" baseline="0" noProof="0" smtClean="0">
                <a:ln>
                  <a:noFill/>
                </a:ln>
                <a:solidFill>
                  <a:schemeClr val="tx1"/>
                </a:solidFill>
                <a:effectLst/>
                <a:uLnTx/>
                <a:uFillTx/>
                <a:latin typeface="Times New Roman" pitchFamily="18" charset="0"/>
                <a:ea typeface="隶书" pitchFamily="49" charset="-122"/>
                <a:cs typeface="Times New Roman" pitchFamily="18" charset="0"/>
              </a:rPr>
              <a:t>已为</a:t>
            </a:r>
            <a:r>
              <a:rPr kumimoji="0" lang="en-US" altLang="zh-CN" sz="2600" b="0" i="0" u="none" strike="noStrike" kern="1200" cap="none" spc="0" normalizeH="0" baseline="0" noProof="0" smtClean="0">
                <a:ln>
                  <a:noFill/>
                </a:ln>
                <a:solidFill>
                  <a:schemeClr val="tx1"/>
                </a:solidFill>
                <a:effectLst/>
                <a:uLnTx/>
                <a:uFillTx/>
                <a:latin typeface="Times New Roman" pitchFamily="18" charset="0"/>
                <a:ea typeface="隶书" pitchFamily="49" charset="-122"/>
                <a:cs typeface="Times New Roman" pitchFamily="18" charset="0"/>
              </a:rPr>
              <a:t>200</a:t>
            </a:r>
            <a:r>
              <a:rPr kumimoji="0" lang="zh-CN" altLang="en-US" sz="2600" b="0" i="0" u="none" strike="noStrike" kern="1200" cap="none" spc="0" normalizeH="0" baseline="0" noProof="0" smtClean="0">
                <a:ln>
                  <a:noFill/>
                </a:ln>
                <a:solidFill>
                  <a:schemeClr val="tx1"/>
                </a:solidFill>
                <a:effectLst/>
                <a:uLnTx/>
                <a:uFillTx/>
                <a:latin typeface="Times New Roman" pitchFamily="18" charset="0"/>
                <a:ea typeface="隶书" pitchFamily="49" charset="-122"/>
                <a:cs typeface="Times New Roman" pitchFamily="18" charset="0"/>
              </a:rPr>
              <a:t>，与第一次读取值不一致 </a:t>
            </a:r>
            <a:endParaRPr kumimoji="0" lang="zh-CN" altLang="en-US" sz="2600" b="0" i="0" u="none" strike="noStrike" kern="1200" cap="none" spc="0" normalizeH="0" baseline="0" noProof="0">
              <a:ln>
                <a:noFill/>
              </a:ln>
              <a:solidFill>
                <a:schemeClr val="tx1"/>
              </a:solidFill>
              <a:effectLst/>
              <a:uLnTx/>
              <a:uFillTx/>
              <a:latin typeface="Times New Roman" pitchFamily="18" charset="0"/>
              <a:ea typeface="隶书" pitchFamily="49" charset="-122"/>
              <a:cs typeface="Times New Roman" pitchFamily="18" charset="0"/>
            </a:endParaRPr>
          </a:p>
        </p:txBody>
      </p:sp>
      <p:graphicFrame>
        <p:nvGraphicFramePr>
          <p:cNvPr id="6" name="Group 185"/>
          <p:cNvGraphicFramePr>
            <a:graphicFrameLocks/>
          </p:cNvGraphicFramePr>
          <p:nvPr/>
        </p:nvGraphicFramePr>
        <p:xfrm>
          <a:off x="595690" y="1301158"/>
          <a:ext cx="3529012" cy="4358640"/>
        </p:xfrm>
        <a:graphic>
          <a:graphicData uri="http://schemas.openxmlformats.org/drawingml/2006/table">
            <a:tbl>
              <a:tblPr/>
              <a:tblGrid>
                <a:gridCol w="1765300"/>
                <a:gridCol w="1763712"/>
              </a:tblGrid>
              <a:tr h="179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T</a:t>
                      </a:r>
                      <a:r>
                        <a:rPr kumimoji="1" lang="en-US" altLang="zh-CN" sz="2000" b="0" i="0" u="none" strike="noStrike" cap="none" normalizeH="0" baseline="-30000" dirty="0" smtClean="0">
                          <a:ln>
                            <a:noFill/>
                          </a:ln>
                          <a:solidFill>
                            <a:schemeClr val="tx1"/>
                          </a:solidFill>
                          <a:effectLst/>
                          <a:latin typeface="Times New Roman" pitchFamily="18" charset="0"/>
                          <a:ea typeface="宋体" charset="-122"/>
                          <a:cs typeface="Times New Roman" pitchFamily="18" charset="0"/>
                        </a:rPr>
                        <a:t>1</a:t>
                      </a:r>
                      <a:endParaRPr kumimoji="1" lang="en-US" altLang="zh-CN" sz="20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T</a:t>
                      </a:r>
                      <a:r>
                        <a:rPr kumimoji="1" lang="en-US" altLang="zh-CN" sz="2000" b="0" i="0" u="none" strike="noStrike" cap="none" normalizeH="0" baseline="-30000" smtClean="0">
                          <a:ln>
                            <a:noFill/>
                          </a:ln>
                          <a:solidFill>
                            <a:schemeClr val="tx1"/>
                          </a:solidFill>
                          <a:effectLst/>
                          <a:latin typeface="Times New Roman" pitchFamily="18" charset="0"/>
                          <a:ea typeface="宋体" charset="-122"/>
                          <a:cs typeface="Times New Roman" pitchFamily="18" charset="0"/>
                        </a:rPr>
                        <a:t>2</a:t>
                      </a:r>
                      <a:endParaRPr kumimoji="1"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① R(A)=50</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   R(B)=100</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286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求和</a:t>
                      </a:r>
                      <a:r>
                        <a:rPr kumimoji="1"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=150</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254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②</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R(B)=100</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B←B*2</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W(B)=200</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28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③ R(A)=50</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286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R(B)=200</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286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和</a:t>
                      </a:r>
                      <a:r>
                        <a:rPr kumimoji="1"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=250</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286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r>
                        <a:rPr kumimoji="1" lang="zh-CN" altLang="en-US"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验算不对</a:t>
                      </a:r>
                      <a:r>
                        <a:rPr kumimoji="1"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000" b="0" i="0" u="none" strike="noStrike" cap="none" normalizeH="0" baseline="0" smtClean="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bl>
          </a:graphicData>
        </a:graphic>
      </p:graphicFrame>
      <p:sp>
        <p:nvSpPr>
          <p:cNvPr id="7" name="Text Box 177"/>
          <p:cNvSpPr txBox="1">
            <a:spLocks noChangeArrowheads="1"/>
          </p:cNvSpPr>
          <p:nvPr/>
        </p:nvSpPr>
        <p:spPr bwMode="auto">
          <a:xfrm>
            <a:off x="3405457" y="5902352"/>
            <a:ext cx="1539204" cy="400110"/>
          </a:xfrm>
          <a:prstGeom prst="rect">
            <a:avLst/>
          </a:prstGeom>
          <a:noFill/>
          <a:ln w="25400" algn="ctr">
            <a:noFill/>
            <a:miter lim="800000"/>
            <a:headEnd/>
            <a:tailEnd/>
          </a:ln>
          <a:effectLst/>
        </p:spPr>
        <p:txBody>
          <a:bodyPr wrap="none">
            <a:spAutoFit/>
          </a:bodyPr>
          <a:lstStyle/>
          <a:p>
            <a:pPr marL="342900" indent="-342900" algn="ctr"/>
            <a:r>
              <a:rPr lang="zh-CN" altLang="en-US" sz="2000" b="1">
                <a:solidFill>
                  <a:srgbClr val="FF0000"/>
                </a:solidFill>
                <a:latin typeface="Times New Roman" pitchFamily="18" charset="0"/>
              </a:rPr>
              <a:t>不可重复读 </a:t>
            </a:r>
          </a:p>
        </p:txBody>
      </p:sp>
      <p:sp>
        <p:nvSpPr>
          <p:cNvPr id="8" name="Rectangle 178"/>
          <p:cNvSpPr>
            <a:spLocks noChangeArrowheads="1"/>
          </p:cNvSpPr>
          <p:nvPr/>
        </p:nvSpPr>
        <p:spPr bwMode="auto">
          <a:xfrm>
            <a:off x="719515" y="797921"/>
            <a:ext cx="1174750" cy="488950"/>
          </a:xfrm>
          <a:prstGeom prst="rect">
            <a:avLst/>
          </a:prstGeom>
          <a:noFill/>
          <a:ln w="25400" algn="ctr">
            <a:noFill/>
            <a:miter lim="800000"/>
            <a:headEnd/>
            <a:tailEnd/>
          </a:ln>
          <a:effectLst/>
        </p:spPr>
        <p:txBody>
          <a:bodyPr wrap="none">
            <a:spAutoFit/>
          </a:bodyPr>
          <a:lstStyle/>
          <a:p>
            <a:pPr marL="342900" indent="-342900" algn="ctr">
              <a:spcBef>
                <a:spcPct val="20000"/>
              </a:spcBef>
              <a:buClr>
                <a:schemeClr val="hlink"/>
              </a:buClr>
              <a:buFont typeface="Wingdings" pitchFamily="2" charset="2"/>
              <a:buNone/>
            </a:pPr>
            <a:r>
              <a:rPr lang="zh-CN" altLang="en-US" sz="2600">
                <a:latin typeface="Times New Roman" pitchFamily="18" charset="0"/>
              </a:rPr>
              <a:t>例如：</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85000" lnSpcReduction="20000"/>
          </a:bodyPr>
          <a:lstStyle/>
          <a:p>
            <a:pPr>
              <a:lnSpc>
                <a:spcPct val="140000"/>
              </a:lnSpc>
              <a:spcBef>
                <a:spcPct val="60000"/>
              </a:spcBef>
              <a:buFontTx/>
              <a:buNone/>
            </a:pPr>
            <a:r>
              <a:rPr lang="en-US" altLang="zh-CN" dirty="0" smtClean="0"/>
              <a:t>(2)</a:t>
            </a:r>
            <a:r>
              <a:rPr lang="zh-CN" altLang="en-US" dirty="0" smtClean="0"/>
              <a:t>事务</a:t>
            </a:r>
            <a:r>
              <a:rPr lang="en-US" altLang="zh-CN" dirty="0" smtClean="0"/>
              <a:t>T1</a:t>
            </a:r>
            <a:r>
              <a:rPr lang="zh-CN" altLang="en-US" dirty="0" smtClean="0"/>
              <a:t>按一定条件从数据库中读取了某些数据记录后，</a:t>
            </a:r>
            <a:r>
              <a:rPr lang="zh-CN" altLang="en-US" dirty="0" smtClean="0">
                <a:solidFill>
                  <a:srgbClr val="FF00FF"/>
                </a:solidFill>
              </a:rPr>
              <a:t>事务</a:t>
            </a:r>
            <a:r>
              <a:rPr lang="en-US" altLang="zh-CN" dirty="0" smtClean="0">
                <a:solidFill>
                  <a:srgbClr val="FF00FF"/>
                </a:solidFill>
              </a:rPr>
              <a:t>T2</a:t>
            </a:r>
            <a:r>
              <a:rPr lang="zh-CN" altLang="en-US" dirty="0" smtClean="0">
                <a:solidFill>
                  <a:srgbClr val="FF00FF"/>
                </a:solidFill>
              </a:rPr>
              <a:t>删除了其中部分记录</a:t>
            </a:r>
            <a:r>
              <a:rPr lang="zh-CN" altLang="en-US" dirty="0" smtClean="0"/>
              <a:t>，当</a:t>
            </a:r>
            <a:r>
              <a:rPr lang="en-US" altLang="zh-CN" dirty="0" smtClean="0"/>
              <a:t>T1</a:t>
            </a:r>
            <a:r>
              <a:rPr lang="zh-CN" altLang="en-US" dirty="0" smtClean="0"/>
              <a:t>再次按相同条件读取数据时，发现某些记录消失了 </a:t>
            </a:r>
          </a:p>
          <a:p>
            <a:pPr>
              <a:lnSpc>
                <a:spcPct val="140000"/>
              </a:lnSpc>
              <a:buFontTx/>
              <a:buNone/>
            </a:pPr>
            <a:r>
              <a:rPr lang="en-US" altLang="zh-CN" dirty="0" smtClean="0"/>
              <a:t>(3)</a:t>
            </a:r>
            <a:r>
              <a:rPr lang="zh-CN" altLang="en-US" dirty="0" smtClean="0"/>
              <a:t>事务</a:t>
            </a:r>
            <a:r>
              <a:rPr lang="en-US" altLang="zh-CN" dirty="0" smtClean="0"/>
              <a:t>T1</a:t>
            </a:r>
            <a:r>
              <a:rPr lang="zh-CN" altLang="en-US" dirty="0" smtClean="0"/>
              <a:t>按一定条件从数据库中读取某些数据记录后，</a:t>
            </a:r>
            <a:r>
              <a:rPr lang="zh-CN" altLang="en-US" dirty="0" smtClean="0">
                <a:solidFill>
                  <a:srgbClr val="FF00FF"/>
                </a:solidFill>
              </a:rPr>
              <a:t>事务</a:t>
            </a:r>
            <a:r>
              <a:rPr lang="en-US" altLang="zh-CN" dirty="0" smtClean="0">
                <a:solidFill>
                  <a:srgbClr val="FF00FF"/>
                </a:solidFill>
              </a:rPr>
              <a:t>T2</a:t>
            </a:r>
            <a:r>
              <a:rPr lang="zh-CN" altLang="en-US" dirty="0" smtClean="0">
                <a:solidFill>
                  <a:srgbClr val="FF00FF"/>
                </a:solidFill>
              </a:rPr>
              <a:t>插入了一些记录</a:t>
            </a:r>
            <a:r>
              <a:rPr lang="zh-CN" altLang="en-US" dirty="0" smtClean="0"/>
              <a:t>，当</a:t>
            </a:r>
            <a:r>
              <a:rPr lang="en-US" altLang="zh-CN" dirty="0" smtClean="0"/>
              <a:t>T1</a:t>
            </a:r>
            <a:r>
              <a:rPr lang="zh-CN" altLang="en-US" dirty="0" smtClean="0"/>
              <a:t>再次按相同条件读取数据时，发现多了一些记录。</a:t>
            </a:r>
          </a:p>
          <a:p>
            <a:pPr>
              <a:lnSpc>
                <a:spcPct val="140000"/>
              </a:lnSpc>
              <a:buFontTx/>
              <a:buNone/>
            </a:pPr>
            <a:r>
              <a:rPr lang="zh-CN" altLang="en-US" dirty="0" smtClean="0"/>
              <a:t>     后两种不可重复读有时也称为</a:t>
            </a:r>
            <a:r>
              <a:rPr lang="zh-CN" altLang="en-US" dirty="0" smtClean="0">
                <a:solidFill>
                  <a:srgbClr val="FF00FF"/>
                </a:solidFill>
              </a:rPr>
              <a:t>幻影</a:t>
            </a:r>
            <a:r>
              <a:rPr lang="zh-CN" altLang="en-US" dirty="0" smtClean="0"/>
              <a:t>现象（</a:t>
            </a:r>
            <a:r>
              <a:rPr lang="en-US" altLang="zh-CN" dirty="0" smtClean="0"/>
              <a:t>Phantom Row</a:t>
            </a:r>
            <a:r>
              <a:rPr lang="zh-CN" altLang="en-US" dirty="0" smtClean="0"/>
              <a:t>）</a:t>
            </a:r>
          </a:p>
          <a:p>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a:t>
            </a:r>
            <a:r>
              <a:rPr lang="zh-CN" altLang="en-US" dirty="0" smtClean="0"/>
              <a:t>读</a:t>
            </a:r>
            <a:r>
              <a:rPr lang="zh-CN" altLang="en-US" dirty="0" smtClean="0">
                <a:latin typeface="Arial"/>
              </a:rPr>
              <a:t>“</a:t>
            </a:r>
            <a:r>
              <a:rPr lang="zh-CN" altLang="en-US" dirty="0" smtClean="0"/>
              <a:t>脏</a:t>
            </a:r>
            <a:r>
              <a:rPr lang="zh-CN" altLang="en-US" dirty="0" smtClean="0">
                <a:latin typeface="Arial"/>
              </a:rPr>
              <a:t>”</a:t>
            </a:r>
            <a:r>
              <a:rPr lang="zh-CN" altLang="en-US" dirty="0" smtClean="0"/>
              <a:t>数据</a:t>
            </a:r>
            <a:endParaRPr lang="zh-CN" altLang="en-US" dirty="0"/>
          </a:p>
        </p:txBody>
      </p:sp>
      <p:sp>
        <p:nvSpPr>
          <p:cNvPr id="3" name="内容占位符 2"/>
          <p:cNvSpPr>
            <a:spLocks noGrp="1"/>
          </p:cNvSpPr>
          <p:nvPr>
            <p:ph idx="1"/>
          </p:nvPr>
        </p:nvSpPr>
        <p:spPr/>
        <p:txBody>
          <a:bodyPr/>
          <a:lstStyle/>
          <a:p>
            <a:pPr algn="just">
              <a:lnSpc>
                <a:spcPct val="160000"/>
              </a:lnSpc>
              <a:buFontTx/>
              <a:buNone/>
            </a:pPr>
            <a:r>
              <a:rPr lang="zh-CN" altLang="en-US" dirty="0" smtClean="0"/>
              <a:t>读</a:t>
            </a:r>
            <a:r>
              <a:rPr lang="zh-CN" altLang="en-US" dirty="0" smtClean="0">
                <a:latin typeface="Arial"/>
              </a:rPr>
              <a:t>“</a:t>
            </a:r>
            <a:r>
              <a:rPr lang="zh-CN" altLang="en-US" dirty="0" smtClean="0"/>
              <a:t>脏</a:t>
            </a:r>
            <a:r>
              <a:rPr lang="zh-CN" altLang="en-US" dirty="0" smtClean="0">
                <a:latin typeface="Arial"/>
              </a:rPr>
              <a:t>”</a:t>
            </a:r>
            <a:r>
              <a:rPr lang="zh-CN" altLang="en-US" dirty="0" smtClean="0"/>
              <a:t>数据是指：</a:t>
            </a:r>
            <a:endParaRPr lang="zh-CN" altLang="en-US" sz="2400" dirty="0" smtClean="0"/>
          </a:p>
          <a:p>
            <a:pPr lvl="1" algn="just">
              <a:lnSpc>
                <a:spcPct val="160000"/>
              </a:lnSpc>
            </a:pPr>
            <a:r>
              <a:rPr lang="zh-CN" altLang="en-US" sz="2000" dirty="0" smtClean="0"/>
              <a:t>事务</a:t>
            </a:r>
            <a:r>
              <a:rPr lang="en-US" altLang="zh-CN" sz="2000" dirty="0" smtClean="0"/>
              <a:t>T1</a:t>
            </a:r>
            <a:r>
              <a:rPr lang="zh-CN" altLang="en-US" sz="2000" dirty="0" smtClean="0"/>
              <a:t>修改某一数据，并将其写回磁盘</a:t>
            </a:r>
          </a:p>
          <a:p>
            <a:pPr lvl="1" algn="just">
              <a:lnSpc>
                <a:spcPct val="160000"/>
              </a:lnSpc>
            </a:pPr>
            <a:r>
              <a:rPr lang="zh-CN" altLang="en-US" sz="2000" dirty="0" smtClean="0"/>
              <a:t>事务</a:t>
            </a:r>
            <a:r>
              <a:rPr lang="en-US" altLang="zh-CN" sz="2000" dirty="0" smtClean="0"/>
              <a:t>T2</a:t>
            </a:r>
            <a:r>
              <a:rPr lang="zh-CN" altLang="en-US" sz="2000" dirty="0" smtClean="0"/>
              <a:t>读取同一数据后，</a:t>
            </a:r>
            <a:r>
              <a:rPr lang="en-US" altLang="zh-CN" sz="2000" dirty="0" smtClean="0"/>
              <a:t>T1</a:t>
            </a:r>
            <a:r>
              <a:rPr lang="zh-CN" altLang="en-US" sz="2000" dirty="0" smtClean="0"/>
              <a:t>由于某种原因被撤销</a:t>
            </a:r>
          </a:p>
          <a:p>
            <a:pPr lvl="1" algn="just">
              <a:lnSpc>
                <a:spcPct val="160000"/>
              </a:lnSpc>
            </a:pPr>
            <a:r>
              <a:rPr lang="zh-CN" altLang="en-US" sz="2000" dirty="0" smtClean="0"/>
              <a:t>这时</a:t>
            </a:r>
            <a:r>
              <a:rPr lang="en-US" altLang="zh-CN" sz="2000" dirty="0" smtClean="0"/>
              <a:t>T1</a:t>
            </a:r>
            <a:r>
              <a:rPr lang="zh-CN" altLang="en-US" sz="2000" dirty="0" smtClean="0"/>
              <a:t>已修改过的数据恢复原值，</a:t>
            </a:r>
            <a:r>
              <a:rPr lang="en-US" altLang="zh-CN" sz="2000" dirty="0" smtClean="0"/>
              <a:t>T2</a:t>
            </a:r>
            <a:r>
              <a:rPr lang="zh-CN" altLang="en-US" sz="2000" dirty="0" smtClean="0"/>
              <a:t>读到的数据就与数据库中的数据不一致</a:t>
            </a:r>
          </a:p>
          <a:p>
            <a:pPr lvl="1" algn="just">
              <a:lnSpc>
                <a:spcPct val="160000"/>
              </a:lnSpc>
            </a:pPr>
            <a:r>
              <a:rPr lang="en-US" altLang="zh-CN" sz="2000" dirty="0" smtClean="0"/>
              <a:t>T2</a:t>
            </a:r>
            <a:r>
              <a:rPr lang="zh-CN" altLang="en-US" sz="2000" dirty="0" smtClean="0"/>
              <a:t>读到的数据就为</a:t>
            </a:r>
            <a:r>
              <a:rPr lang="zh-CN" altLang="en-US" sz="2000" dirty="0" smtClean="0">
                <a:latin typeface="Arial"/>
              </a:rPr>
              <a:t>“</a:t>
            </a:r>
            <a:r>
              <a:rPr lang="zh-CN" altLang="en-US" sz="2000" dirty="0" smtClean="0"/>
              <a:t>脏</a:t>
            </a:r>
            <a:r>
              <a:rPr lang="zh-CN" altLang="en-US" sz="2000" dirty="0" smtClean="0">
                <a:latin typeface="Arial"/>
              </a:rPr>
              <a:t>”</a:t>
            </a:r>
            <a:r>
              <a:rPr lang="zh-CN" altLang="en-US" sz="2000" dirty="0" smtClean="0"/>
              <a:t>数据，即不正确的数据</a:t>
            </a:r>
            <a:r>
              <a:rPr lang="zh-CN" altLang="en-US" sz="2400" dirty="0" smtClean="0"/>
              <a:t> </a:t>
            </a:r>
          </a:p>
          <a:p>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oup 183"/>
          <p:cNvGraphicFramePr>
            <a:graphicFrameLocks/>
          </p:cNvGraphicFramePr>
          <p:nvPr/>
        </p:nvGraphicFramePr>
        <p:xfrm>
          <a:off x="573437" y="1095779"/>
          <a:ext cx="4448013" cy="5029200"/>
        </p:xfrm>
        <a:graphic>
          <a:graphicData uri="http://schemas.openxmlformats.org/drawingml/2006/table">
            <a:tbl>
              <a:tblPr/>
              <a:tblGrid>
                <a:gridCol w="2300380"/>
                <a:gridCol w="2147633"/>
              </a:tblGrid>
              <a:tr h="3254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T</a:t>
                      </a:r>
                      <a:r>
                        <a:rPr kumimoji="1" lang="en-US" altLang="zh-CN" sz="2400" b="0" i="0" u="none" strike="noStrike" cap="none" normalizeH="0" baseline="-30000" dirty="0" smtClean="0">
                          <a:ln>
                            <a:noFill/>
                          </a:ln>
                          <a:solidFill>
                            <a:schemeClr val="tx1"/>
                          </a:solidFill>
                          <a:effectLst/>
                          <a:latin typeface="Times New Roman" pitchFamily="18" charset="0"/>
                          <a:ea typeface="宋体" charset="-122"/>
                          <a:cs typeface="Times New Roman" pitchFamily="18" charset="0"/>
                        </a:rPr>
                        <a:t>1</a:t>
                      </a:r>
                      <a:endParaRPr kumimoji="1" lang="en-US" altLang="zh-CN" sz="24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T</a:t>
                      </a:r>
                      <a:r>
                        <a:rPr kumimoji="1" lang="en-US" altLang="zh-CN" sz="2400" b="0" i="0" u="none" strike="noStrike" cap="none" normalizeH="0" baseline="-30000" smtClean="0">
                          <a:ln>
                            <a:noFill/>
                          </a:ln>
                          <a:solidFill>
                            <a:schemeClr val="tx1"/>
                          </a:solidFill>
                          <a:effectLst/>
                          <a:latin typeface="Times New Roman" pitchFamily="18" charset="0"/>
                          <a:ea typeface="宋体" charset="-122"/>
                          <a:cs typeface="Times New Roman" pitchFamily="18" charset="0"/>
                        </a:rPr>
                        <a:t>2</a:t>
                      </a:r>
                      <a:endParaRPr kumimoji="1"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38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① R(C)=100</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smtClean="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3254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     C←C*2</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smtClean="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3254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     W(C)=200</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smtClean="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3238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②</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R(C)=200</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325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smtClean="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smtClean="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323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smtClean="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smtClean="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3254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③ROLLBACK</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dirty="0" smtClean="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3254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    C</a:t>
                      </a:r>
                      <a:r>
                        <a:rPr kumimoji="1" lang="zh-CN" altLang="en-US" sz="24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恢复为</a:t>
                      </a:r>
                      <a:r>
                        <a:rPr kumimoji="1" lang="en-US" altLang="zh-CN" sz="24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100</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dirty="0" smtClean="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323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smtClean="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smtClean="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325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smtClean="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0" i="0" u="none" strike="noStrike" cap="none" normalizeH="0" baseline="0" dirty="0" smtClean="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bl>
          </a:graphicData>
        </a:graphic>
      </p:graphicFrame>
      <p:sp>
        <p:nvSpPr>
          <p:cNvPr id="6" name="Rectangle 178"/>
          <p:cNvSpPr>
            <a:spLocks noChangeArrowheads="1"/>
          </p:cNvSpPr>
          <p:nvPr/>
        </p:nvSpPr>
        <p:spPr bwMode="auto">
          <a:xfrm>
            <a:off x="4226868" y="6097803"/>
            <a:ext cx="1627369" cy="369332"/>
          </a:xfrm>
          <a:prstGeom prst="rect">
            <a:avLst/>
          </a:prstGeom>
          <a:noFill/>
          <a:ln w="25400" algn="ctr">
            <a:noFill/>
            <a:miter lim="800000"/>
            <a:headEnd/>
            <a:tailEnd/>
          </a:ln>
          <a:effectLst/>
        </p:spPr>
        <p:txBody>
          <a:bodyPr wrap="none" anchor="ctr">
            <a:spAutoFit/>
          </a:bodyPr>
          <a:lstStyle/>
          <a:p>
            <a:r>
              <a:rPr kumimoji="1" lang="zh-CN" altLang="en-US" b="1" dirty="0">
                <a:solidFill>
                  <a:srgbClr val="FF0000"/>
                </a:solidFill>
                <a:latin typeface="Times New Roman" pitchFamily="18" charset="0"/>
              </a:rPr>
              <a:t>读“脏”数据 </a:t>
            </a:r>
          </a:p>
        </p:txBody>
      </p:sp>
      <p:sp>
        <p:nvSpPr>
          <p:cNvPr id="7" name="Text Box 182"/>
          <p:cNvSpPr txBox="1">
            <a:spLocks noChangeArrowheads="1"/>
          </p:cNvSpPr>
          <p:nvPr/>
        </p:nvSpPr>
        <p:spPr bwMode="auto">
          <a:xfrm>
            <a:off x="5502572" y="1549131"/>
            <a:ext cx="3024187" cy="4306888"/>
          </a:xfrm>
          <a:prstGeom prst="rect">
            <a:avLst/>
          </a:prstGeom>
          <a:noFill/>
          <a:ln w="25400" algn="ctr">
            <a:noFill/>
            <a:miter lim="800000"/>
            <a:headEnd/>
            <a:tailEnd/>
          </a:ln>
          <a:effectLst/>
        </p:spPr>
        <p:txBody>
          <a:bodyPr>
            <a:spAutoFit/>
          </a:bodyPr>
          <a:lstStyle/>
          <a:p>
            <a:pPr marL="342900" indent="-342900">
              <a:lnSpc>
                <a:spcPct val="140000"/>
              </a:lnSpc>
              <a:buClr>
                <a:schemeClr val="accent1"/>
              </a:buClr>
              <a:buFont typeface="Wingdings" pitchFamily="2" charset="2"/>
              <a:buChar char="n"/>
            </a:pPr>
            <a:r>
              <a:rPr lang="en-US" altLang="zh-CN" sz="2200" dirty="0">
                <a:latin typeface="Times New Roman" pitchFamily="18" charset="0"/>
              </a:rPr>
              <a:t>T1</a:t>
            </a:r>
            <a:r>
              <a:rPr lang="zh-CN" altLang="en-US" sz="2200" dirty="0">
                <a:latin typeface="Times New Roman" pitchFamily="18" charset="0"/>
              </a:rPr>
              <a:t>将</a:t>
            </a:r>
            <a:r>
              <a:rPr lang="en-US" altLang="zh-CN" sz="2200" dirty="0">
                <a:latin typeface="Times New Roman" pitchFamily="18" charset="0"/>
              </a:rPr>
              <a:t>C</a:t>
            </a:r>
            <a:r>
              <a:rPr lang="zh-CN" altLang="en-US" sz="2200" dirty="0">
                <a:latin typeface="Times New Roman" pitchFamily="18" charset="0"/>
              </a:rPr>
              <a:t>值修改为</a:t>
            </a:r>
            <a:r>
              <a:rPr lang="en-US" altLang="zh-CN" sz="2200" dirty="0">
                <a:latin typeface="Times New Roman" pitchFamily="18" charset="0"/>
              </a:rPr>
              <a:t>200</a:t>
            </a:r>
            <a:r>
              <a:rPr lang="zh-CN" altLang="en-US" sz="2200" dirty="0">
                <a:latin typeface="Times New Roman" pitchFamily="18" charset="0"/>
              </a:rPr>
              <a:t>，</a:t>
            </a:r>
            <a:r>
              <a:rPr lang="en-US" altLang="zh-CN" sz="2200" dirty="0">
                <a:latin typeface="Times New Roman" pitchFamily="18" charset="0"/>
              </a:rPr>
              <a:t>T2</a:t>
            </a:r>
            <a:r>
              <a:rPr lang="zh-CN" altLang="en-US" sz="2200" dirty="0">
                <a:latin typeface="Times New Roman" pitchFamily="18" charset="0"/>
              </a:rPr>
              <a:t>读到</a:t>
            </a:r>
            <a:r>
              <a:rPr lang="en-US" altLang="zh-CN" sz="2200" dirty="0">
                <a:latin typeface="Times New Roman" pitchFamily="18" charset="0"/>
              </a:rPr>
              <a:t>C</a:t>
            </a:r>
            <a:r>
              <a:rPr lang="zh-CN" altLang="en-US" sz="2200" dirty="0">
                <a:latin typeface="Times New Roman" pitchFamily="18" charset="0"/>
              </a:rPr>
              <a:t>为</a:t>
            </a:r>
            <a:r>
              <a:rPr lang="en-US" altLang="zh-CN" sz="2200" dirty="0">
                <a:latin typeface="Times New Roman" pitchFamily="18" charset="0"/>
              </a:rPr>
              <a:t>200</a:t>
            </a:r>
          </a:p>
          <a:p>
            <a:pPr marL="342900" indent="-342900">
              <a:lnSpc>
                <a:spcPct val="140000"/>
              </a:lnSpc>
              <a:buClr>
                <a:schemeClr val="accent1"/>
              </a:buClr>
              <a:buFont typeface="Wingdings" pitchFamily="2" charset="2"/>
              <a:buChar char="n"/>
            </a:pPr>
            <a:r>
              <a:rPr lang="en-US" altLang="zh-CN" sz="2200" dirty="0">
                <a:latin typeface="Times New Roman" pitchFamily="18" charset="0"/>
              </a:rPr>
              <a:t>T1</a:t>
            </a:r>
            <a:r>
              <a:rPr lang="zh-CN" altLang="en-US" sz="2200" dirty="0">
                <a:latin typeface="Times New Roman" pitchFamily="18" charset="0"/>
              </a:rPr>
              <a:t>由于某种原因撤销，其修改作废，</a:t>
            </a:r>
            <a:r>
              <a:rPr lang="en-US" altLang="zh-CN" sz="2200" dirty="0">
                <a:latin typeface="Times New Roman" pitchFamily="18" charset="0"/>
              </a:rPr>
              <a:t>C</a:t>
            </a:r>
            <a:r>
              <a:rPr lang="zh-CN" altLang="en-US" sz="2200" dirty="0">
                <a:latin typeface="Times New Roman" pitchFamily="18" charset="0"/>
              </a:rPr>
              <a:t>恢复原值</a:t>
            </a:r>
            <a:r>
              <a:rPr lang="en-US" altLang="zh-CN" sz="2200" dirty="0">
                <a:latin typeface="Times New Roman" pitchFamily="18" charset="0"/>
              </a:rPr>
              <a:t>100</a:t>
            </a:r>
          </a:p>
          <a:p>
            <a:pPr marL="342900" indent="-342900">
              <a:lnSpc>
                <a:spcPct val="140000"/>
              </a:lnSpc>
              <a:buClr>
                <a:schemeClr val="accent1"/>
              </a:buClr>
              <a:buFont typeface="Wingdings" pitchFamily="2" charset="2"/>
              <a:buChar char="n"/>
            </a:pPr>
            <a:r>
              <a:rPr lang="zh-CN" altLang="en-US" sz="2200" dirty="0">
                <a:latin typeface="Times New Roman" pitchFamily="18" charset="0"/>
              </a:rPr>
              <a:t>这时</a:t>
            </a:r>
            <a:r>
              <a:rPr lang="en-US" altLang="zh-CN" sz="2200" dirty="0">
                <a:latin typeface="Times New Roman" pitchFamily="18" charset="0"/>
              </a:rPr>
              <a:t>T2</a:t>
            </a:r>
            <a:r>
              <a:rPr lang="zh-CN" altLang="en-US" sz="2200" dirty="0">
                <a:latin typeface="Times New Roman" pitchFamily="18" charset="0"/>
              </a:rPr>
              <a:t>读到的</a:t>
            </a:r>
            <a:r>
              <a:rPr lang="en-US" altLang="zh-CN" sz="2200" dirty="0">
                <a:latin typeface="Times New Roman" pitchFamily="18" charset="0"/>
              </a:rPr>
              <a:t>C</a:t>
            </a:r>
            <a:r>
              <a:rPr lang="zh-CN" altLang="en-US" sz="2200" dirty="0">
                <a:latin typeface="Times New Roman" pitchFamily="18" charset="0"/>
              </a:rPr>
              <a:t>为</a:t>
            </a:r>
            <a:r>
              <a:rPr lang="en-US" altLang="zh-CN" sz="2200" dirty="0">
                <a:latin typeface="Times New Roman" pitchFamily="18" charset="0"/>
              </a:rPr>
              <a:t>200</a:t>
            </a:r>
            <a:r>
              <a:rPr lang="zh-CN" altLang="en-US" sz="2200" dirty="0">
                <a:latin typeface="Times New Roman" pitchFamily="18" charset="0"/>
              </a:rPr>
              <a:t>，与数据库内容不一致，就是“脏”数据</a:t>
            </a:r>
            <a:r>
              <a:rPr lang="zh-CN" altLang="en-US" sz="2000" dirty="0">
                <a:latin typeface="Times New Roman" pitchFamily="18" charset="0"/>
              </a:rPr>
              <a:t>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60000"/>
              </a:lnSpc>
            </a:pPr>
            <a:r>
              <a:rPr lang="zh-CN" altLang="en-US" dirty="0" smtClean="0"/>
              <a:t>数据不一致性：由于</a:t>
            </a:r>
            <a:r>
              <a:rPr lang="zh-CN" altLang="en-US" dirty="0" smtClean="0">
                <a:solidFill>
                  <a:srgbClr val="FF00FF"/>
                </a:solidFill>
              </a:rPr>
              <a:t>并发操作破坏了事务的隔离性</a:t>
            </a:r>
          </a:p>
          <a:p>
            <a:pPr>
              <a:lnSpc>
                <a:spcPct val="160000"/>
              </a:lnSpc>
            </a:pPr>
            <a:r>
              <a:rPr lang="zh-CN" altLang="en-US" dirty="0" smtClean="0"/>
              <a:t>并发控制就是要用</a:t>
            </a:r>
            <a:r>
              <a:rPr lang="zh-CN" altLang="en-US" dirty="0" smtClean="0">
                <a:solidFill>
                  <a:srgbClr val="FF00FF"/>
                </a:solidFill>
              </a:rPr>
              <a:t>正确的方式调度并发操作</a:t>
            </a:r>
            <a:r>
              <a:rPr lang="zh-CN" altLang="en-US" dirty="0" smtClean="0"/>
              <a:t>，使一个用户事务的执行不受其他事务的干扰，从而避免造成数据的不一致性 </a:t>
            </a:r>
          </a:p>
          <a:p>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70000"/>
              </a:lnSpc>
            </a:pPr>
            <a:r>
              <a:rPr lang="zh-CN" altLang="en-US" sz="2400" dirty="0" smtClean="0"/>
              <a:t>并发控制的主要技术</a:t>
            </a:r>
          </a:p>
          <a:p>
            <a:pPr lvl="1">
              <a:lnSpc>
                <a:spcPct val="170000"/>
              </a:lnSpc>
            </a:pPr>
            <a:r>
              <a:rPr lang="zh-CN" altLang="en-US" sz="2400" dirty="0" smtClean="0"/>
              <a:t>有封锁</a:t>
            </a:r>
            <a:r>
              <a:rPr lang="en-US" altLang="zh-CN" sz="2400" dirty="0" smtClean="0"/>
              <a:t>(Locking)</a:t>
            </a:r>
          </a:p>
          <a:p>
            <a:pPr lvl="1">
              <a:lnSpc>
                <a:spcPct val="170000"/>
              </a:lnSpc>
            </a:pPr>
            <a:r>
              <a:rPr lang="zh-CN" altLang="en-US" sz="2400" dirty="0" smtClean="0"/>
              <a:t>时间戳</a:t>
            </a:r>
            <a:r>
              <a:rPr lang="en-US" altLang="zh-CN" sz="2400" dirty="0" smtClean="0"/>
              <a:t>(Timestamp)</a:t>
            </a:r>
          </a:p>
          <a:p>
            <a:pPr lvl="1">
              <a:lnSpc>
                <a:spcPct val="170000"/>
              </a:lnSpc>
            </a:pPr>
            <a:r>
              <a:rPr lang="zh-CN" altLang="en-US" sz="2400" dirty="0" smtClean="0"/>
              <a:t>乐观控制法</a:t>
            </a:r>
          </a:p>
          <a:p>
            <a:pPr>
              <a:lnSpc>
                <a:spcPct val="170000"/>
              </a:lnSpc>
            </a:pPr>
            <a:r>
              <a:rPr lang="zh-CN" altLang="en-US" sz="2400" dirty="0" smtClean="0"/>
              <a:t>商用的</a:t>
            </a:r>
            <a:r>
              <a:rPr lang="en-US" altLang="zh-CN" sz="2400" dirty="0" smtClean="0"/>
              <a:t>DBMS</a:t>
            </a:r>
            <a:r>
              <a:rPr lang="zh-CN" altLang="en-US" sz="2400" dirty="0" smtClean="0"/>
              <a:t>一般都采用</a:t>
            </a:r>
            <a:r>
              <a:rPr lang="zh-CN" altLang="en-US" sz="2400" b="1" dirty="0" smtClean="0">
                <a:solidFill>
                  <a:srgbClr val="FF0000"/>
                </a:solidFill>
              </a:rPr>
              <a:t>封锁方法</a:t>
            </a:r>
            <a:r>
              <a:rPr lang="zh-CN" altLang="en-US" b="1" dirty="0" smtClean="0">
                <a:solidFill>
                  <a:srgbClr val="FF0000"/>
                </a:solidFill>
              </a:rPr>
              <a:t> </a:t>
            </a:r>
          </a:p>
          <a:p>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本节内容</a:t>
            </a:r>
            <a:endParaRPr lang="zh-CN" altLang="en-US" dirty="0"/>
          </a:p>
        </p:txBody>
      </p:sp>
      <p:sp>
        <p:nvSpPr>
          <p:cNvPr id="3" name="内容占位符 2"/>
          <p:cNvSpPr>
            <a:spLocks noGrp="1"/>
          </p:cNvSpPr>
          <p:nvPr>
            <p:ph idx="1"/>
          </p:nvPr>
        </p:nvSpPr>
        <p:spPr/>
        <p:txBody>
          <a:bodyPr/>
          <a:lstStyle/>
          <a:p>
            <a:pPr>
              <a:buBlip>
                <a:blip r:embed="rId2"/>
              </a:buBlip>
            </a:pPr>
            <a:r>
              <a:rPr lang="zh-CN" altLang="en-US" b="1" dirty="0" smtClean="0">
                <a:solidFill>
                  <a:srgbClr val="FF9905"/>
                </a:solidFill>
              </a:rPr>
              <a:t>第一节 并发控制概述</a:t>
            </a:r>
            <a:endParaRPr lang="en-US" altLang="zh-CN" b="1" dirty="0" smtClean="0">
              <a:solidFill>
                <a:srgbClr val="FF9905"/>
              </a:solidFill>
            </a:endParaRPr>
          </a:p>
          <a:p>
            <a:r>
              <a:rPr lang="zh-CN" altLang="en-US" dirty="0" smtClean="0">
                <a:solidFill>
                  <a:srgbClr val="000000"/>
                </a:solidFill>
              </a:rPr>
              <a:t>第二节 封锁</a:t>
            </a:r>
            <a:endParaRPr lang="en-US" altLang="zh-CN" dirty="0" smtClean="0">
              <a:solidFill>
                <a:srgbClr val="000000"/>
              </a:solidFill>
            </a:endParaRPr>
          </a:p>
          <a:p>
            <a:r>
              <a:rPr lang="zh-CN" altLang="en-US" dirty="0" smtClean="0">
                <a:solidFill>
                  <a:srgbClr val="000000"/>
                </a:solidFill>
              </a:rPr>
              <a:t>第三节 活锁和死锁</a:t>
            </a:r>
            <a:endParaRPr lang="en-US" altLang="zh-CN" dirty="0" smtClean="0">
              <a:solidFill>
                <a:srgbClr val="000000"/>
              </a:solidFill>
            </a:endParaRPr>
          </a:p>
          <a:p>
            <a:r>
              <a:rPr lang="zh-CN" altLang="en-US" dirty="0" smtClean="0">
                <a:solidFill>
                  <a:srgbClr val="000000"/>
                </a:solidFill>
              </a:rPr>
              <a:t>第四节 并发调度的可串行性</a:t>
            </a:r>
            <a:endParaRPr lang="en-US" altLang="zh-CN" dirty="0" smtClean="0">
              <a:solidFill>
                <a:srgbClr val="000000"/>
              </a:solidFill>
            </a:endParaRPr>
          </a:p>
          <a:p>
            <a:r>
              <a:rPr lang="zh-CN" altLang="en-US" dirty="0" smtClean="0">
                <a:solidFill>
                  <a:srgbClr val="000000"/>
                </a:solidFill>
              </a:rPr>
              <a:t>第五节 两段锁协议</a:t>
            </a:r>
            <a:endParaRPr lang="en-US" altLang="zh-CN" dirty="0" smtClean="0">
              <a:solidFill>
                <a:srgbClr val="000000"/>
              </a:solidFill>
            </a:endParaRPr>
          </a:p>
          <a:p>
            <a:r>
              <a:rPr lang="zh-CN" altLang="en-US" dirty="0" smtClean="0"/>
              <a:t>第六节 封锁的粒度</a:t>
            </a:r>
          </a:p>
          <a:p>
            <a:endParaRPr lang="zh-CN" altLang="en-US" dirty="0">
              <a:solidFill>
                <a:srgbClr val="00000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本节内容</a:t>
            </a:r>
            <a:endParaRPr lang="zh-CN" altLang="en-US" dirty="0"/>
          </a:p>
        </p:txBody>
      </p:sp>
      <p:sp>
        <p:nvSpPr>
          <p:cNvPr id="3" name="内容占位符 2"/>
          <p:cNvSpPr>
            <a:spLocks noGrp="1"/>
          </p:cNvSpPr>
          <p:nvPr>
            <p:ph idx="1"/>
          </p:nvPr>
        </p:nvSpPr>
        <p:spPr/>
        <p:txBody>
          <a:bodyPr/>
          <a:lstStyle/>
          <a:p>
            <a:r>
              <a:rPr lang="zh-CN" altLang="en-US" dirty="0" smtClean="0"/>
              <a:t>第一节 并发控制概述</a:t>
            </a:r>
            <a:endParaRPr lang="en-US" altLang="zh-CN" dirty="0" smtClean="0"/>
          </a:p>
          <a:p>
            <a:pPr>
              <a:buBlip>
                <a:blip r:embed="rId2"/>
              </a:buBlip>
            </a:pPr>
            <a:r>
              <a:rPr lang="zh-CN" altLang="en-US" b="1" dirty="0" smtClean="0">
                <a:solidFill>
                  <a:srgbClr val="FF9905"/>
                </a:solidFill>
              </a:rPr>
              <a:t>第二节 封锁</a:t>
            </a:r>
            <a:endParaRPr lang="en-US" altLang="zh-CN" b="1" dirty="0" smtClean="0">
              <a:solidFill>
                <a:srgbClr val="FF9905"/>
              </a:solidFill>
            </a:endParaRPr>
          </a:p>
          <a:p>
            <a:r>
              <a:rPr lang="zh-CN" altLang="en-US" dirty="0" smtClean="0"/>
              <a:t>第三节 活锁和死锁</a:t>
            </a:r>
            <a:endParaRPr lang="en-US" altLang="zh-CN" dirty="0" smtClean="0"/>
          </a:p>
          <a:p>
            <a:r>
              <a:rPr lang="zh-CN" altLang="en-US" dirty="0" smtClean="0"/>
              <a:t>第四节 并发调度的可串行性</a:t>
            </a:r>
            <a:endParaRPr lang="en-US" altLang="zh-CN" dirty="0" smtClean="0"/>
          </a:p>
          <a:p>
            <a:r>
              <a:rPr lang="zh-CN" altLang="en-US" dirty="0" smtClean="0"/>
              <a:t>第五节 两段锁协议</a:t>
            </a:r>
            <a:endParaRPr lang="en-US" altLang="zh-CN" dirty="0" smtClean="0"/>
          </a:p>
          <a:p>
            <a:r>
              <a:rPr lang="zh-CN" altLang="en-US" dirty="0" smtClean="0"/>
              <a:t>第六节 封锁的粒度</a:t>
            </a:r>
          </a:p>
          <a:p>
            <a:pPr>
              <a:buNone/>
            </a:pPr>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solidFill>
                  <a:srgbClr val="FF9905"/>
                </a:solidFill>
              </a:rPr>
              <a:t>第二节 封锁</a:t>
            </a:r>
            <a:endParaRPr lang="zh-CN" altLang="en-US" dirty="0"/>
          </a:p>
        </p:txBody>
      </p:sp>
      <p:sp>
        <p:nvSpPr>
          <p:cNvPr id="3" name="内容占位符 2"/>
          <p:cNvSpPr>
            <a:spLocks noGrp="1"/>
          </p:cNvSpPr>
          <p:nvPr>
            <p:ph idx="1"/>
          </p:nvPr>
        </p:nvSpPr>
        <p:spPr/>
        <p:txBody>
          <a:bodyPr>
            <a:normAutofit/>
          </a:bodyPr>
          <a:lstStyle/>
          <a:p>
            <a:pPr>
              <a:lnSpc>
                <a:spcPct val="150000"/>
              </a:lnSpc>
            </a:pPr>
            <a:r>
              <a:rPr lang="zh-CN" altLang="en-US" sz="2800" dirty="0" smtClean="0"/>
              <a:t>封锁就是事务</a:t>
            </a:r>
            <a:r>
              <a:rPr lang="en-US" altLang="zh-CN" sz="2800" dirty="0" smtClean="0"/>
              <a:t>T</a:t>
            </a:r>
            <a:r>
              <a:rPr lang="zh-CN" altLang="en-US" sz="2800" dirty="0" smtClean="0"/>
              <a:t>在对某个数据对象（例如表、记录等）操作之前，先向系统发出请求，对其加锁</a:t>
            </a:r>
          </a:p>
          <a:p>
            <a:pPr>
              <a:lnSpc>
                <a:spcPct val="150000"/>
              </a:lnSpc>
            </a:pPr>
            <a:r>
              <a:rPr lang="zh-CN" altLang="en-US" sz="2800" dirty="0" smtClean="0"/>
              <a:t>加锁后事务</a:t>
            </a:r>
            <a:r>
              <a:rPr lang="en-US" altLang="zh-CN" sz="2800" dirty="0" smtClean="0"/>
              <a:t>T</a:t>
            </a:r>
            <a:r>
              <a:rPr lang="zh-CN" altLang="en-US" sz="2800" dirty="0" smtClean="0"/>
              <a:t>就对该数据对象有了一定的控制，在事务</a:t>
            </a:r>
            <a:r>
              <a:rPr lang="en-US" altLang="zh-CN" sz="2800" dirty="0" smtClean="0"/>
              <a:t>T</a:t>
            </a:r>
            <a:r>
              <a:rPr lang="zh-CN" altLang="en-US" sz="2800" dirty="0" smtClean="0"/>
              <a:t>释放它的锁之前，其它的事务不能更新此数据对象。</a:t>
            </a:r>
          </a:p>
          <a:p>
            <a:endParaRPr lang="zh-CN" altLang="en-US" sz="2800" dirty="0"/>
          </a:p>
        </p:txBody>
      </p:sp>
      <p:sp>
        <p:nvSpPr>
          <p:cNvPr id="1028" name="Lock"/>
          <p:cNvSpPr>
            <a:spLocks noEditPoints="1" noChangeArrowheads="1"/>
          </p:cNvSpPr>
          <p:nvPr/>
        </p:nvSpPr>
        <p:spPr bwMode="auto">
          <a:xfrm>
            <a:off x="6695268" y="4463511"/>
            <a:ext cx="2069589" cy="2126497"/>
          </a:xfrm>
          <a:custGeom>
            <a:avLst/>
            <a:gdLst>
              <a:gd name="T0" fmla="*/ 10800 w 21600"/>
              <a:gd name="T1" fmla="*/ 0 h 21600"/>
              <a:gd name="T2" fmla="*/ 21600 w 21600"/>
              <a:gd name="T3" fmla="*/ 9606 h 21600"/>
              <a:gd name="T4" fmla="*/ 10800 w 21600"/>
              <a:gd name="T5" fmla="*/ 21600 h 21600"/>
              <a:gd name="T6" fmla="*/ 0 w 21600"/>
              <a:gd name="T7" fmla="*/ 9606 h 21600"/>
              <a:gd name="T8" fmla="*/ 744 w 21600"/>
              <a:gd name="T9" fmla="*/ 9904 h 21600"/>
              <a:gd name="T10" fmla="*/ 21134 w 21600"/>
              <a:gd name="T11" fmla="*/ 15335 h 21600"/>
            </a:gdLst>
            <a:ahLst/>
            <a:cxnLst>
              <a:cxn ang="0">
                <a:pos x="T0" y="T1"/>
              </a:cxn>
              <a:cxn ang="0">
                <a:pos x="T2" y="T3"/>
              </a:cxn>
              <a:cxn ang="0">
                <a:pos x="T4" y="T5"/>
              </a:cxn>
              <a:cxn ang="0">
                <a:pos x="T6" y="T7"/>
              </a:cxn>
            </a:cxnLst>
            <a:rect l="T8" t="T9" r="T10" b="T11"/>
            <a:pathLst>
              <a:path w="21600" h="21600" extrusionOk="0">
                <a:moveTo>
                  <a:pt x="93" y="9606"/>
                </a:moveTo>
                <a:lnTo>
                  <a:pt x="2048" y="9606"/>
                </a:lnTo>
                <a:lnTo>
                  <a:pt x="2048" y="4713"/>
                </a:lnTo>
                <a:lnTo>
                  <a:pt x="2420" y="3818"/>
                </a:lnTo>
                <a:lnTo>
                  <a:pt x="2979" y="3028"/>
                </a:lnTo>
                <a:lnTo>
                  <a:pt x="3537" y="2446"/>
                </a:lnTo>
                <a:lnTo>
                  <a:pt x="3956" y="1998"/>
                </a:lnTo>
                <a:lnTo>
                  <a:pt x="4492" y="1581"/>
                </a:lnTo>
                <a:lnTo>
                  <a:pt x="5143" y="1238"/>
                </a:lnTo>
                <a:lnTo>
                  <a:pt x="5912" y="880"/>
                </a:lnTo>
                <a:lnTo>
                  <a:pt x="6587" y="641"/>
                </a:lnTo>
                <a:lnTo>
                  <a:pt x="7518" y="372"/>
                </a:lnTo>
                <a:lnTo>
                  <a:pt x="8425" y="208"/>
                </a:lnTo>
                <a:lnTo>
                  <a:pt x="9496" y="59"/>
                </a:lnTo>
                <a:lnTo>
                  <a:pt x="10637" y="14"/>
                </a:lnTo>
                <a:lnTo>
                  <a:pt x="11614" y="59"/>
                </a:lnTo>
                <a:lnTo>
                  <a:pt x="12382" y="119"/>
                </a:lnTo>
                <a:lnTo>
                  <a:pt x="13034" y="253"/>
                </a:lnTo>
                <a:lnTo>
                  <a:pt x="13779" y="417"/>
                </a:lnTo>
                <a:lnTo>
                  <a:pt x="14500" y="611"/>
                </a:lnTo>
                <a:lnTo>
                  <a:pt x="14733" y="686"/>
                </a:lnTo>
                <a:lnTo>
                  <a:pt x="14989" y="790"/>
                </a:lnTo>
                <a:lnTo>
                  <a:pt x="15175" y="865"/>
                </a:lnTo>
                <a:lnTo>
                  <a:pt x="15385" y="954"/>
                </a:lnTo>
                <a:lnTo>
                  <a:pt x="15431" y="969"/>
                </a:lnTo>
                <a:lnTo>
                  <a:pt x="15594" y="1059"/>
                </a:lnTo>
                <a:lnTo>
                  <a:pt x="15757" y="1148"/>
                </a:lnTo>
                <a:lnTo>
                  <a:pt x="15920" y="1267"/>
                </a:lnTo>
                <a:lnTo>
                  <a:pt x="16106" y="1372"/>
                </a:lnTo>
                <a:lnTo>
                  <a:pt x="16665" y="1730"/>
                </a:lnTo>
                <a:lnTo>
                  <a:pt x="17014" y="1998"/>
                </a:lnTo>
                <a:lnTo>
                  <a:pt x="17480" y="2356"/>
                </a:lnTo>
                <a:lnTo>
                  <a:pt x="17852" y="2804"/>
                </a:lnTo>
                <a:lnTo>
                  <a:pt x="18178" y="3192"/>
                </a:lnTo>
                <a:lnTo>
                  <a:pt x="18527" y="3639"/>
                </a:lnTo>
                <a:lnTo>
                  <a:pt x="18806" y="4132"/>
                </a:lnTo>
                <a:lnTo>
                  <a:pt x="19086" y="4713"/>
                </a:lnTo>
                <a:lnTo>
                  <a:pt x="19272" y="5191"/>
                </a:lnTo>
                <a:lnTo>
                  <a:pt x="19295" y="9606"/>
                </a:lnTo>
                <a:lnTo>
                  <a:pt x="21600" y="9606"/>
                </a:lnTo>
                <a:lnTo>
                  <a:pt x="21600" y="16289"/>
                </a:lnTo>
                <a:lnTo>
                  <a:pt x="21413" y="17184"/>
                </a:lnTo>
                <a:lnTo>
                  <a:pt x="21041" y="17900"/>
                </a:lnTo>
                <a:lnTo>
                  <a:pt x="20668" y="18377"/>
                </a:lnTo>
                <a:lnTo>
                  <a:pt x="20343" y="18855"/>
                </a:lnTo>
                <a:lnTo>
                  <a:pt x="19924" y="19332"/>
                </a:lnTo>
                <a:lnTo>
                  <a:pt x="19388" y="19809"/>
                </a:lnTo>
                <a:lnTo>
                  <a:pt x="18806" y="20242"/>
                </a:lnTo>
                <a:lnTo>
                  <a:pt x="18062" y="20585"/>
                </a:lnTo>
                <a:lnTo>
                  <a:pt x="17270" y="20883"/>
                </a:lnTo>
                <a:lnTo>
                  <a:pt x="16525" y="21182"/>
                </a:lnTo>
                <a:lnTo>
                  <a:pt x="15548" y="21420"/>
                </a:lnTo>
                <a:lnTo>
                  <a:pt x="14803" y="21540"/>
                </a:lnTo>
                <a:lnTo>
                  <a:pt x="13662" y="21674"/>
                </a:lnTo>
                <a:lnTo>
                  <a:pt x="8379" y="21659"/>
                </a:lnTo>
                <a:lnTo>
                  <a:pt x="7168" y="21540"/>
                </a:lnTo>
                <a:lnTo>
                  <a:pt x="6098" y="21331"/>
                </a:lnTo>
                <a:lnTo>
                  <a:pt x="5050" y="21092"/>
                </a:lnTo>
                <a:lnTo>
                  <a:pt x="4003" y="20764"/>
                </a:lnTo>
                <a:lnTo>
                  <a:pt x="3258" y="20391"/>
                </a:lnTo>
                <a:lnTo>
                  <a:pt x="2769" y="20123"/>
                </a:lnTo>
                <a:lnTo>
                  <a:pt x="2281" y="19720"/>
                </a:lnTo>
                <a:lnTo>
                  <a:pt x="1862" y="19407"/>
                </a:lnTo>
                <a:lnTo>
                  <a:pt x="1489" y="19079"/>
                </a:lnTo>
                <a:lnTo>
                  <a:pt x="1070" y="18676"/>
                </a:lnTo>
                <a:lnTo>
                  <a:pt x="744" y="18258"/>
                </a:lnTo>
                <a:lnTo>
                  <a:pt x="325" y="17661"/>
                </a:lnTo>
                <a:lnTo>
                  <a:pt x="162" y="17035"/>
                </a:lnTo>
                <a:lnTo>
                  <a:pt x="93" y="16468"/>
                </a:lnTo>
                <a:lnTo>
                  <a:pt x="93" y="9606"/>
                </a:lnTo>
                <a:close/>
                <a:moveTo>
                  <a:pt x="6098" y="9591"/>
                </a:moveTo>
                <a:lnTo>
                  <a:pt x="6098" y="5220"/>
                </a:lnTo>
                <a:lnTo>
                  <a:pt x="6191" y="4907"/>
                </a:lnTo>
                <a:lnTo>
                  <a:pt x="6307" y="4639"/>
                </a:lnTo>
                <a:lnTo>
                  <a:pt x="6517" y="4370"/>
                </a:lnTo>
                <a:lnTo>
                  <a:pt x="6680" y="4087"/>
                </a:lnTo>
                <a:lnTo>
                  <a:pt x="6889" y="3878"/>
                </a:lnTo>
                <a:lnTo>
                  <a:pt x="7308" y="3520"/>
                </a:lnTo>
                <a:lnTo>
                  <a:pt x="7843" y="3281"/>
                </a:lnTo>
                <a:lnTo>
                  <a:pt x="8402" y="3013"/>
                </a:lnTo>
                <a:lnTo>
                  <a:pt x="9031" y="2834"/>
                </a:lnTo>
                <a:lnTo>
                  <a:pt x="9659" y="2700"/>
                </a:lnTo>
                <a:lnTo>
                  <a:pt x="10497" y="2625"/>
                </a:lnTo>
                <a:lnTo>
                  <a:pt x="11125" y="2655"/>
                </a:lnTo>
                <a:lnTo>
                  <a:pt x="11987" y="2789"/>
                </a:lnTo>
                <a:lnTo>
                  <a:pt x="12522" y="2893"/>
                </a:lnTo>
                <a:lnTo>
                  <a:pt x="13011" y="3028"/>
                </a:lnTo>
                <a:lnTo>
                  <a:pt x="13290" y="3192"/>
                </a:lnTo>
                <a:lnTo>
                  <a:pt x="13709" y="3371"/>
                </a:lnTo>
                <a:lnTo>
                  <a:pt x="13872" y="3505"/>
                </a:lnTo>
                <a:lnTo>
                  <a:pt x="14058" y="3639"/>
                </a:lnTo>
                <a:lnTo>
                  <a:pt x="14291" y="3788"/>
                </a:lnTo>
                <a:lnTo>
                  <a:pt x="14431" y="3953"/>
                </a:lnTo>
                <a:lnTo>
                  <a:pt x="14617" y="4102"/>
                </a:lnTo>
                <a:lnTo>
                  <a:pt x="14826" y="4311"/>
                </a:lnTo>
                <a:lnTo>
                  <a:pt x="14919" y="4534"/>
                </a:lnTo>
                <a:lnTo>
                  <a:pt x="15036" y="4773"/>
                </a:lnTo>
                <a:lnTo>
                  <a:pt x="15175" y="5027"/>
                </a:lnTo>
                <a:lnTo>
                  <a:pt x="15245" y="5220"/>
                </a:lnTo>
                <a:lnTo>
                  <a:pt x="15245" y="9591"/>
                </a:lnTo>
                <a:lnTo>
                  <a:pt x="6098" y="9591"/>
                </a:lnTo>
                <a:close/>
              </a:path>
              <a:path w="21600" h="21600" extrusionOk="0">
                <a:moveTo>
                  <a:pt x="93" y="9606"/>
                </a:moveTo>
                <a:lnTo>
                  <a:pt x="21600" y="9606"/>
                </a:lnTo>
                <a:close/>
              </a:path>
              <a:path w="21600" h="21600" extrusionOk="0">
                <a:moveTo>
                  <a:pt x="11684" y="17109"/>
                </a:moveTo>
                <a:lnTo>
                  <a:pt x="12266" y="19317"/>
                </a:lnTo>
                <a:lnTo>
                  <a:pt x="9659" y="19317"/>
                </a:lnTo>
                <a:lnTo>
                  <a:pt x="10287" y="17124"/>
                </a:lnTo>
                <a:lnTo>
                  <a:pt x="10008" y="16975"/>
                </a:lnTo>
                <a:lnTo>
                  <a:pt x="9799" y="16722"/>
                </a:lnTo>
                <a:lnTo>
                  <a:pt x="9752" y="16408"/>
                </a:lnTo>
                <a:lnTo>
                  <a:pt x="9822" y="16170"/>
                </a:lnTo>
                <a:lnTo>
                  <a:pt x="10008" y="16006"/>
                </a:lnTo>
                <a:lnTo>
                  <a:pt x="10148" y="15871"/>
                </a:lnTo>
                <a:lnTo>
                  <a:pt x="10381" y="15782"/>
                </a:lnTo>
                <a:lnTo>
                  <a:pt x="10660" y="15692"/>
                </a:lnTo>
                <a:lnTo>
                  <a:pt x="11009" y="15677"/>
                </a:lnTo>
                <a:lnTo>
                  <a:pt x="11288" y="15722"/>
                </a:lnTo>
                <a:lnTo>
                  <a:pt x="11614" y="15782"/>
                </a:lnTo>
                <a:lnTo>
                  <a:pt x="11893" y="15946"/>
                </a:lnTo>
                <a:lnTo>
                  <a:pt x="12033" y="16080"/>
                </a:lnTo>
                <a:lnTo>
                  <a:pt x="12173" y="16229"/>
                </a:lnTo>
                <a:lnTo>
                  <a:pt x="12196" y="16408"/>
                </a:lnTo>
                <a:lnTo>
                  <a:pt x="12103" y="16722"/>
                </a:lnTo>
                <a:lnTo>
                  <a:pt x="11987" y="16856"/>
                </a:lnTo>
                <a:lnTo>
                  <a:pt x="11847" y="16975"/>
                </a:lnTo>
                <a:lnTo>
                  <a:pt x="11684" y="17109"/>
                </a:lnTo>
              </a:path>
            </a:pathLst>
          </a:custGeom>
          <a:solidFill>
            <a:srgbClr val="C0C0C0"/>
          </a:solidFill>
          <a:ln w="3810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基本封锁类型</a:t>
            </a:r>
            <a:endParaRPr lang="zh-CN" altLang="en-US" dirty="0"/>
          </a:p>
        </p:txBody>
      </p:sp>
      <p:sp>
        <p:nvSpPr>
          <p:cNvPr id="3" name="内容占位符 2"/>
          <p:cNvSpPr>
            <a:spLocks noGrp="1"/>
          </p:cNvSpPr>
          <p:nvPr>
            <p:ph idx="1"/>
          </p:nvPr>
        </p:nvSpPr>
        <p:spPr/>
        <p:txBody>
          <a:bodyPr/>
          <a:lstStyle/>
          <a:p>
            <a:pPr>
              <a:lnSpc>
                <a:spcPct val="190000"/>
              </a:lnSpc>
            </a:pPr>
            <a:r>
              <a:rPr lang="zh-CN" altLang="en-US" sz="2800" dirty="0" smtClean="0"/>
              <a:t>一个事务对某个数据对象加锁后究竟拥有什么样的控制由封锁的类型决定。</a:t>
            </a:r>
          </a:p>
          <a:p>
            <a:pPr>
              <a:lnSpc>
                <a:spcPct val="190000"/>
              </a:lnSpc>
            </a:pPr>
            <a:r>
              <a:rPr lang="zh-CN" altLang="en-US" sz="2800" dirty="0" smtClean="0"/>
              <a:t>基本封锁类型</a:t>
            </a:r>
          </a:p>
          <a:p>
            <a:pPr lvl="1">
              <a:lnSpc>
                <a:spcPct val="190000"/>
              </a:lnSpc>
            </a:pPr>
            <a:r>
              <a:rPr lang="zh-CN" altLang="en-US" sz="2400" dirty="0" smtClean="0"/>
              <a:t>排它锁（</a:t>
            </a:r>
            <a:r>
              <a:rPr lang="en-US" altLang="zh-CN" sz="2400" dirty="0" smtClean="0"/>
              <a:t>Exclusive Locks</a:t>
            </a:r>
            <a:r>
              <a:rPr lang="zh-CN" altLang="en-US" sz="2400" dirty="0" smtClean="0"/>
              <a:t>，简记为</a:t>
            </a:r>
            <a:r>
              <a:rPr lang="en-US" altLang="zh-CN" sz="2400" dirty="0" smtClean="0"/>
              <a:t>X</a:t>
            </a:r>
            <a:r>
              <a:rPr lang="zh-CN" altLang="en-US" sz="2400" dirty="0" smtClean="0"/>
              <a:t>锁）</a:t>
            </a:r>
          </a:p>
          <a:p>
            <a:pPr lvl="1">
              <a:lnSpc>
                <a:spcPct val="190000"/>
              </a:lnSpc>
            </a:pPr>
            <a:r>
              <a:rPr lang="zh-CN" altLang="en-US" sz="2400" dirty="0" smtClean="0"/>
              <a:t>共享锁（</a:t>
            </a:r>
            <a:r>
              <a:rPr lang="en-US" altLang="zh-CN" sz="2400" dirty="0" smtClean="0"/>
              <a:t>Share Locks</a:t>
            </a:r>
            <a:r>
              <a:rPr lang="zh-CN" altLang="en-US" sz="2400" dirty="0" smtClean="0"/>
              <a:t>，简记为</a:t>
            </a:r>
            <a:r>
              <a:rPr lang="en-US" altLang="zh-CN" sz="2400" dirty="0" smtClean="0"/>
              <a:t>S</a:t>
            </a:r>
            <a:r>
              <a:rPr lang="zh-CN" altLang="en-US" sz="2400" dirty="0" smtClean="0"/>
              <a:t>锁）</a:t>
            </a:r>
          </a:p>
          <a:p>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排它锁</a:t>
            </a:r>
            <a:endParaRPr lang="zh-CN" altLang="en-US" dirty="0"/>
          </a:p>
        </p:txBody>
      </p:sp>
      <p:sp>
        <p:nvSpPr>
          <p:cNvPr id="3" name="内容占位符 2"/>
          <p:cNvSpPr>
            <a:spLocks noGrp="1"/>
          </p:cNvSpPr>
          <p:nvPr>
            <p:ph idx="1"/>
          </p:nvPr>
        </p:nvSpPr>
        <p:spPr/>
        <p:txBody>
          <a:bodyPr>
            <a:normAutofit/>
          </a:bodyPr>
          <a:lstStyle/>
          <a:p>
            <a:pPr>
              <a:lnSpc>
                <a:spcPct val="150000"/>
              </a:lnSpc>
              <a:spcBef>
                <a:spcPct val="60000"/>
              </a:spcBef>
            </a:pPr>
            <a:r>
              <a:rPr lang="zh-CN" altLang="en-US" sz="2800" dirty="0" smtClean="0"/>
              <a:t>排它锁又称为</a:t>
            </a:r>
            <a:r>
              <a:rPr lang="zh-CN" altLang="en-US" sz="2800" b="1" dirty="0" smtClean="0">
                <a:solidFill>
                  <a:srgbClr val="FF0000"/>
                </a:solidFill>
              </a:rPr>
              <a:t>写锁</a:t>
            </a:r>
          </a:p>
          <a:p>
            <a:pPr>
              <a:lnSpc>
                <a:spcPct val="150000"/>
              </a:lnSpc>
              <a:spcBef>
                <a:spcPct val="60000"/>
              </a:spcBef>
            </a:pPr>
            <a:r>
              <a:rPr lang="zh-CN" altLang="en-US" sz="2800" dirty="0" smtClean="0"/>
              <a:t>若事务</a:t>
            </a:r>
            <a:r>
              <a:rPr lang="en-US" altLang="zh-CN" sz="2800" dirty="0" smtClean="0"/>
              <a:t>T</a:t>
            </a:r>
            <a:r>
              <a:rPr lang="zh-CN" altLang="en-US" sz="2800" dirty="0" smtClean="0"/>
              <a:t>对数据对象</a:t>
            </a:r>
            <a:r>
              <a:rPr lang="en-US" altLang="zh-CN" sz="2800" dirty="0" smtClean="0"/>
              <a:t>A</a:t>
            </a:r>
            <a:r>
              <a:rPr lang="zh-CN" altLang="en-US" sz="2800" dirty="0" smtClean="0"/>
              <a:t>加上</a:t>
            </a:r>
            <a:r>
              <a:rPr lang="en-US" altLang="zh-CN" sz="2800" dirty="0" smtClean="0"/>
              <a:t>X</a:t>
            </a:r>
            <a:r>
              <a:rPr lang="zh-CN" altLang="en-US" sz="2800" dirty="0" smtClean="0"/>
              <a:t>锁，则只允许</a:t>
            </a:r>
            <a:r>
              <a:rPr lang="en-US" altLang="zh-CN" sz="2800" dirty="0" smtClean="0"/>
              <a:t>T</a:t>
            </a:r>
            <a:r>
              <a:rPr lang="zh-CN" altLang="en-US" sz="2800" dirty="0" smtClean="0"/>
              <a:t>读取和修改</a:t>
            </a:r>
            <a:r>
              <a:rPr lang="en-US" altLang="zh-CN" sz="2800" dirty="0" smtClean="0"/>
              <a:t>A</a:t>
            </a:r>
            <a:r>
              <a:rPr lang="zh-CN" altLang="en-US" sz="2800" dirty="0" smtClean="0"/>
              <a:t>，其它任何事务都不能再对</a:t>
            </a:r>
            <a:r>
              <a:rPr lang="en-US" altLang="zh-CN" sz="2800" dirty="0" smtClean="0"/>
              <a:t>A</a:t>
            </a:r>
            <a:r>
              <a:rPr lang="zh-CN" altLang="en-US" sz="2800" dirty="0" smtClean="0"/>
              <a:t>加任何类型的锁，直到</a:t>
            </a:r>
            <a:r>
              <a:rPr lang="en-US" altLang="zh-CN" sz="2800" dirty="0" smtClean="0"/>
              <a:t>T</a:t>
            </a:r>
            <a:r>
              <a:rPr lang="zh-CN" altLang="en-US" sz="2800" dirty="0" smtClean="0"/>
              <a:t>释放</a:t>
            </a:r>
            <a:r>
              <a:rPr lang="en-US" altLang="zh-CN" sz="2800" dirty="0" smtClean="0"/>
              <a:t>A</a:t>
            </a:r>
            <a:r>
              <a:rPr lang="zh-CN" altLang="en-US" sz="2800" dirty="0" smtClean="0"/>
              <a:t>上的锁</a:t>
            </a:r>
          </a:p>
          <a:p>
            <a:pPr>
              <a:lnSpc>
                <a:spcPct val="150000"/>
              </a:lnSpc>
              <a:spcBef>
                <a:spcPct val="60000"/>
              </a:spcBef>
            </a:pPr>
            <a:r>
              <a:rPr lang="zh-CN" altLang="en-US" sz="2800" dirty="0" smtClean="0"/>
              <a:t>保证其他事务在</a:t>
            </a:r>
            <a:r>
              <a:rPr lang="en-US" altLang="zh-CN" sz="2800" dirty="0" smtClean="0"/>
              <a:t>T</a:t>
            </a:r>
            <a:r>
              <a:rPr lang="zh-CN" altLang="en-US" sz="2800" dirty="0" smtClean="0"/>
              <a:t>释放</a:t>
            </a:r>
            <a:r>
              <a:rPr lang="en-US" altLang="zh-CN" sz="2800" dirty="0" smtClean="0"/>
              <a:t>A</a:t>
            </a:r>
            <a:r>
              <a:rPr lang="zh-CN" altLang="en-US" sz="2800" dirty="0" smtClean="0"/>
              <a:t>上的锁之前不能再读取和修改</a:t>
            </a:r>
            <a:r>
              <a:rPr lang="en-US" altLang="zh-CN" sz="2800" dirty="0" smtClean="0"/>
              <a:t>A </a:t>
            </a:r>
            <a:endParaRPr lang="zh-CN" altLang="en-US" sz="28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共享锁</a:t>
            </a:r>
            <a:endParaRPr lang="zh-CN" altLang="en-US" dirty="0"/>
          </a:p>
        </p:txBody>
      </p:sp>
      <p:sp>
        <p:nvSpPr>
          <p:cNvPr id="3" name="内容占位符 2"/>
          <p:cNvSpPr>
            <a:spLocks noGrp="1"/>
          </p:cNvSpPr>
          <p:nvPr>
            <p:ph idx="1"/>
          </p:nvPr>
        </p:nvSpPr>
        <p:spPr/>
        <p:txBody>
          <a:bodyPr/>
          <a:lstStyle/>
          <a:p>
            <a:r>
              <a:rPr lang="zh-CN" altLang="en-US" dirty="0" smtClean="0"/>
              <a:t>共享锁又称为</a:t>
            </a:r>
            <a:r>
              <a:rPr lang="zh-CN" altLang="en-US" b="1" dirty="0" smtClean="0">
                <a:solidFill>
                  <a:srgbClr val="FF0000"/>
                </a:solidFill>
              </a:rPr>
              <a:t>读锁</a:t>
            </a:r>
          </a:p>
          <a:p>
            <a:pPr>
              <a:lnSpc>
                <a:spcPct val="110000"/>
              </a:lnSpc>
              <a:spcBef>
                <a:spcPct val="60000"/>
              </a:spcBef>
            </a:pPr>
            <a:r>
              <a:rPr lang="zh-CN" altLang="en-US" dirty="0" smtClean="0"/>
              <a:t>若事务</a:t>
            </a:r>
            <a:r>
              <a:rPr lang="en-US" altLang="zh-CN" dirty="0" smtClean="0"/>
              <a:t>T</a:t>
            </a:r>
            <a:r>
              <a:rPr lang="zh-CN" altLang="en-US" dirty="0" smtClean="0"/>
              <a:t>对数据对象</a:t>
            </a:r>
            <a:r>
              <a:rPr lang="en-US" altLang="zh-CN" dirty="0" smtClean="0"/>
              <a:t>A</a:t>
            </a:r>
            <a:r>
              <a:rPr lang="zh-CN" altLang="en-US" dirty="0" smtClean="0"/>
              <a:t>加上</a:t>
            </a:r>
            <a:r>
              <a:rPr lang="en-US" altLang="zh-CN" dirty="0" smtClean="0"/>
              <a:t>S</a:t>
            </a:r>
            <a:r>
              <a:rPr lang="zh-CN" altLang="en-US" dirty="0" smtClean="0"/>
              <a:t>锁，则其它事务只能再对</a:t>
            </a:r>
            <a:r>
              <a:rPr lang="en-US" altLang="zh-CN" dirty="0" smtClean="0"/>
              <a:t>A</a:t>
            </a:r>
            <a:r>
              <a:rPr lang="zh-CN" altLang="en-US" dirty="0" smtClean="0"/>
              <a:t>加</a:t>
            </a:r>
            <a:r>
              <a:rPr lang="en-US" altLang="zh-CN" dirty="0" smtClean="0"/>
              <a:t>S</a:t>
            </a:r>
            <a:r>
              <a:rPr lang="zh-CN" altLang="en-US" dirty="0" smtClean="0"/>
              <a:t>锁，而不能加</a:t>
            </a:r>
            <a:r>
              <a:rPr lang="en-US" altLang="zh-CN" dirty="0" smtClean="0"/>
              <a:t>X</a:t>
            </a:r>
            <a:r>
              <a:rPr lang="zh-CN" altLang="en-US" dirty="0" smtClean="0"/>
              <a:t>锁，直到</a:t>
            </a:r>
            <a:r>
              <a:rPr lang="en-US" altLang="zh-CN" dirty="0" smtClean="0"/>
              <a:t>T</a:t>
            </a:r>
            <a:r>
              <a:rPr lang="zh-CN" altLang="en-US" dirty="0" smtClean="0"/>
              <a:t>释放</a:t>
            </a:r>
            <a:r>
              <a:rPr lang="en-US" altLang="zh-CN" dirty="0" smtClean="0"/>
              <a:t>A</a:t>
            </a:r>
            <a:r>
              <a:rPr lang="zh-CN" altLang="en-US" dirty="0" smtClean="0"/>
              <a:t>上的</a:t>
            </a:r>
            <a:r>
              <a:rPr lang="en-US" altLang="zh-CN" dirty="0" smtClean="0"/>
              <a:t>S</a:t>
            </a:r>
            <a:r>
              <a:rPr lang="zh-CN" altLang="en-US" dirty="0" smtClean="0"/>
              <a:t>锁</a:t>
            </a:r>
          </a:p>
          <a:p>
            <a:pPr>
              <a:lnSpc>
                <a:spcPct val="110000"/>
              </a:lnSpc>
              <a:spcBef>
                <a:spcPct val="60000"/>
              </a:spcBef>
            </a:pPr>
            <a:r>
              <a:rPr lang="zh-CN" altLang="en-US" dirty="0" smtClean="0"/>
              <a:t>保证其他事务可以读</a:t>
            </a:r>
            <a:r>
              <a:rPr lang="en-US" altLang="zh-CN" dirty="0" smtClean="0"/>
              <a:t>A</a:t>
            </a:r>
            <a:r>
              <a:rPr lang="zh-CN" altLang="en-US" dirty="0" smtClean="0"/>
              <a:t>，但在</a:t>
            </a:r>
            <a:r>
              <a:rPr lang="en-US" altLang="zh-CN" dirty="0" smtClean="0"/>
              <a:t>T</a:t>
            </a:r>
            <a:r>
              <a:rPr lang="zh-CN" altLang="en-US" dirty="0" smtClean="0"/>
              <a:t>释放</a:t>
            </a:r>
            <a:r>
              <a:rPr lang="en-US" altLang="zh-CN" dirty="0" smtClean="0"/>
              <a:t>A</a:t>
            </a:r>
            <a:r>
              <a:rPr lang="zh-CN" altLang="en-US" dirty="0" smtClean="0"/>
              <a:t>上的</a:t>
            </a:r>
            <a:r>
              <a:rPr lang="en-US" altLang="zh-CN" dirty="0" smtClean="0"/>
              <a:t>S</a:t>
            </a:r>
            <a:r>
              <a:rPr lang="zh-CN" altLang="en-US" dirty="0" smtClean="0"/>
              <a:t>锁之前不能对</a:t>
            </a:r>
            <a:r>
              <a:rPr lang="en-US" altLang="zh-CN" dirty="0" smtClean="0"/>
              <a:t>A</a:t>
            </a:r>
            <a:r>
              <a:rPr lang="zh-CN" altLang="en-US" dirty="0" smtClean="0"/>
              <a:t>做任何修改 </a:t>
            </a:r>
          </a:p>
          <a:p>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锁的相容矩阵</a:t>
            </a:r>
            <a:endParaRPr lang="zh-CN" altLang="en-US" dirty="0"/>
          </a:p>
        </p:txBody>
      </p:sp>
      <p:grpSp>
        <p:nvGrpSpPr>
          <p:cNvPr id="5" name="Group 59"/>
          <p:cNvGrpSpPr>
            <a:grpSpLocks/>
          </p:cNvGrpSpPr>
          <p:nvPr/>
        </p:nvGrpSpPr>
        <p:grpSpPr bwMode="auto">
          <a:xfrm>
            <a:off x="1692275" y="1893996"/>
            <a:ext cx="5645150" cy="4186237"/>
            <a:chOff x="612" y="1128"/>
            <a:chExt cx="3556" cy="2637"/>
          </a:xfrm>
        </p:grpSpPr>
        <p:sp>
          <p:nvSpPr>
            <p:cNvPr id="6" name="Text Box 4"/>
            <p:cNvSpPr txBox="1">
              <a:spLocks noChangeArrowheads="1"/>
            </p:cNvSpPr>
            <p:nvPr/>
          </p:nvSpPr>
          <p:spPr bwMode="auto">
            <a:xfrm>
              <a:off x="1610" y="3067"/>
              <a:ext cx="1771" cy="698"/>
            </a:xfrm>
            <a:prstGeom prst="rect">
              <a:avLst/>
            </a:prstGeom>
            <a:noFill/>
            <a:ln w="9525">
              <a:noFill/>
              <a:miter lim="800000"/>
              <a:headEnd/>
              <a:tailEnd/>
            </a:ln>
          </p:spPr>
          <p:txBody>
            <a:bodyPr/>
            <a:lstStyle/>
            <a:p>
              <a:r>
                <a:rPr kumimoji="1" lang="en-US" altLang="zh-CN" sz="2000" b="1">
                  <a:latin typeface="Times New Roman" pitchFamily="18" charset="0"/>
                </a:rPr>
                <a:t>Y=Yes</a:t>
              </a:r>
              <a:r>
                <a:rPr kumimoji="1" lang="zh-CN" altLang="en-US" sz="2000" b="1">
                  <a:latin typeface="Times New Roman" pitchFamily="18" charset="0"/>
                </a:rPr>
                <a:t>，相容的请求</a:t>
              </a:r>
              <a:endParaRPr kumimoji="1" lang="zh-CN" altLang="en-US" sz="3200" b="1">
                <a:latin typeface="Times New Roman" pitchFamily="18" charset="0"/>
              </a:endParaRPr>
            </a:p>
            <a:p>
              <a:pPr eaLnBrk="0" hangingPunct="0"/>
              <a:r>
                <a:rPr kumimoji="1" lang="en-US" altLang="zh-CN" sz="2000" b="1">
                  <a:latin typeface="Times New Roman" pitchFamily="18" charset="0"/>
                </a:rPr>
                <a:t>N=No</a:t>
              </a:r>
              <a:r>
                <a:rPr kumimoji="1" lang="zh-CN" altLang="en-US" sz="2000" b="1">
                  <a:latin typeface="Times New Roman" pitchFamily="18" charset="0"/>
                </a:rPr>
                <a:t>，不相容的请求</a:t>
              </a:r>
              <a:endParaRPr kumimoji="1" lang="zh-CN" altLang="en-US" sz="6000" b="1">
                <a:latin typeface="Times New Roman" pitchFamily="18" charset="0"/>
              </a:endParaRPr>
            </a:p>
          </p:txBody>
        </p:sp>
        <p:sp>
          <p:nvSpPr>
            <p:cNvPr id="7" name="Rectangle 5"/>
            <p:cNvSpPr>
              <a:spLocks noChangeArrowheads="1"/>
            </p:cNvSpPr>
            <p:nvPr/>
          </p:nvSpPr>
          <p:spPr bwMode="auto">
            <a:xfrm>
              <a:off x="839" y="1128"/>
              <a:ext cx="506" cy="442"/>
            </a:xfrm>
            <a:prstGeom prst="rect">
              <a:avLst/>
            </a:prstGeom>
            <a:noFill/>
            <a:ln w="28575">
              <a:noFill/>
              <a:miter lim="800000"/>
              <a:headEnd/>
              <a:tailEnd/>
            </a:ln>
            <a:effectLst/>
          </p:spPr>
          <p:txBody>
            <a:bodyPr lIns="90000" tIns="46800" rIns="90000" bIns="46800">
              <a:spAutoFit/>
            </a:bodyPr>
            <a:lstStyle/>
            <a:p>
              <a:pPr algn="just"/>
              <a:r>
                <a:rPr kumimoji="1" lang="en-US" altLang="zh-CN" sz="1200" b="1">
                  <a:latin typeface="Times New Roman" pitchFamily="18" charset="0"/>
                </a:rPr>
                <a:t>        </a:t>
              </a:r>
              <a:r>
                <a:rPr kumimoji="1" lang="en-US" altLang="zh-CN" sz="2000" b="1">
                  <a:latin typeface="Times New Roman" pitchFamily="18" charset="0"/>
                </a:rPr>
                <a:t>T</a:t>
              </a:r>
              <a:r>
                <a:rPr kumimoji="1" lang="en-US" altLang="zh-CN" sz="2000" b="1" baseline="-30000">
                  <a:latin typeface="Times New Roman" pitchFamily="18" charset="0"/>
                </a:rPr>
                <a:t>1</a:t>
              </a:r>
              <a:r>
                <a:rPr kumimoji="1" lang="en-US" altLang="zh-CN" sz="2000" b="1">
                  <a:latin typeface="Times New Roman" pitchFamily="18" charset="0"/>
                </a:rPr>
                <a:t>    T</a:t>
              </a:r>
              <a:r>
                <a:rPr kumimoji="1" lang="en-US" altLang="zh-CN" sz="2000" b="1" baseline="-30000">
                  <a:latin typeface="Times New Roman" pitchFamily="18" charset="0"/>
                </a:rPr>
                <a:t>2</a:t>
              </a:r>
              <a:endParaRPr kumimoji="1" lang="en-US" altLang="zh-CN" sz="2000">
                <a:latin typeface="Times New Roman" pitchFamily="18" charset="0"/>
              </a:endParaRPr>
            </a:p>
          </p:txBody>
        </p:sp>
        <p:grpSp>
          <p:nvGrpSpPr>
            <p:cNvPr id="8" name="Group 6"/>
            <p:cNvGrpSpPr>
              <a:grpSpLocks/>
            </p:cNvGrpSpPr>
            <p:nvPr/>
          </p:nvGrpSpPr>
          <p:grpSpPr bwMode="auto">
            <a:xfrm>
              <a:off x="612" y="1207"/>
              <a:ext cx="3556" cy="1544"/>
              <a:chOff x="-3" y="-3"/>
              <a:chExt cx="1733" cy="1841"/>
            </a:xfrm>
          </p:grpSpPr>
          <p:grpSp>
            <p:nvGrpSpPr>
              <p:cNvPr id="10" name="Group 7"/>
              <p:cNvGrpSpPr>
                <a:grpSpLocks/>
              </p:cNvGrpSpPr>
              <p:nvPr/>
            </p:nvGrpSpPr>
            <p:grpSpPr bwMode="auto">
              <a:xfrm>
                <a:off x="0" y="0"/>
                <a:ext cx="1727" cy="1835"/>
                <a:chOff x="0" y="0"/>
                <a:chExt cx="1727" cy="1835"/>
              </a:xfrm>
            </p:grpSpPr>
            <p:grpSp>
              <p:nvGrpSpPr>
                <p:cNvPr id="12" name="Group 8"/>
                <p:cNvGrpSpPr>
                  <a:grpSpLocks/>
                </p:cNvGrpSpPr>
                <p:nvPr/>
              </p:nvGrpSpPr>
              <p:grpSpPr bwMode="auto">
                <a:xfrm>
                  <a:off x="0" y="0"/>
                  <a:ext cx="447" cy="442"/>
                  <a:chOff x="0" y="0"/>
                  <a:chExt cx="447" cy="442"/>
                </a:xfrm>
              </p:grpSpPr>
              <p:sp>
                <p:nvSpPr>
                  <p:cNvPr id="58" name="Rectangle 9"/>
                  <p:cNvSpPr>
                    <a:spLocks noChangeArrowheads="1"/>
                  </p:cNvSpPr>
                  <p:nvPr/>
                </p:nvSpPr>
                <p:spPr bwMode="auto">
                  <a:xfrm>
                    <a:off x="43" y="0"/>
                    <a:ext cx="361" cy="442"/>
                  </a:xfrm>
                  <a:prstGeom prst="rect">
                    <a:avLst/>
                  </a:prstGeom>
                  <a:noFill/>
                  <a:ln w="28575">
                    <a:noFill/>
                    <a:miter lim="800000"/>
                    <a:headEnd/>
                    <a:tailEnd/>
                  </a:ln>
                  <a:effectLst/>
                </p:spPr>
                <p:txBody>
                  <a:bodyPr lIns="90000" tIns="46800" rIns="90000" bIns="46800">
                    <a:spAutoFit/>
                  </a:bodyPr>
                  <a:lstStyle/>
                  <a:p>
                    <a:endParaRPr lang="zh-CN" altLang="en-US"/>
                  </a:p>
                </p:txBody>
              </p:sp>
              <p:sp>
                <p:nvSpPr>
                  <p:cNvPr id="59" name="Rectangle 10"/>
                  <p:cNvSpPr>
                    <a:spLocks noChangeArrowheads="1"/>
                  </p:cNvSpPr>
                  <p:nvPr/>
                </p:nvSpPr>
                <p:spPr bwMode="auto">
                  <a:xfrm>
                    <a:off x="0" y="0"/>
                    <a:ext cx="447" cy="442"/>
                  </a:xfrm>
                  <a:prstGeom prst="rect">
                    <a:avLst/>
                  </a:prstGeom>
                  <a:noFill/>
                  <a:ln w="7">
                    <a:solidFill>
                      <a:srgbClr val="A0A0A0"/>
                    </a:solidFill>
                    <a:miter lim="800000"/>
                    <a:headEnd/>
                    <a:tailEnd/>
                  </a:ln>
                  <a:effectLst/>
                </p:spPr>
                <p:txBody>
                  <a:bodyPr wrap="none" lIns="90000" tIns="46800" rIns="90000" bIns="46800" anchor="ctr"/>
                  <a:lstStyle/>
                  <a:p>
                    <a:endParaRPr lang="zh-CN" altLang="en-US"/>
                  </a:p>
                </p:txBody>
              </p:sp>
            </p:grpSp>
            <p:grpSp>
              <p:nvGrpSpPr>
                <p:cNvPr id="13" name="Group 11"/>
                <p:cNvGrpSpPr>
                  <a:grpSpLocks/>
                </p:cNvGrpSpPr>
                <p:nvPr/>
              </p:nvGrpSpPr>
              <p:grpSpPr bwMode="auto">
                <a:xfrm>
                  <a:off x="447" y="0"/>
                  <a:ext cx="426" cy="442"/>
                  <a:chOff x="447" y="0"/>
                  <a:chExt cx="426" cy="442"/>
                </a:xfrm>
              </p:grpSpPr>
              <p:sp>
                <p:nvSpPr>
                  <p:cNvPr id="56" name="Rectangle 12"/>
                  <p:cNvSpPr>
                    <a:spLocks noChangeArrowheads="1"/>
                  </p:cNvSpPr>
                  <p:nvPr/>
                </p:nvSpPr>
                <p:spPr bwMode="auto">
                  <a:xfrm>
                    <a:off x="490" y="0"/>
                    <a:ext cx="340" cy="442"/>
                  </a:xfrm>
                  <a:prstGeom prst="rect">
                    <a:avLst/>
                  </a:prstGeom>
                  <a:noFill/>
                  <a:ln w="28575">
                    <a:noFill/>
                    <a:miter lim="800000"/>
                    <a:headEnd/>
                    <a:tailEnd/>
                  </a:ln>
                  <a:effectLst/>
                </p:spPr>
                <p:txBody>
                  <a:bodyPr lIns="90000" tIns="46800" rIns="90000" bIns="46800"/>
                  <a:lstStyle/>
                  <a:p>
                    <a:pPr algn="ctr"/>
                    <a:r>
                      <a:rPr kumimoji="1" lang="en-US" altLang="zh-CN" sz="2400" b="1">
                        <a:latin typeface="Times New Roman" pitchFamily="18" charset="0"/>
                      </a:rPr>
                      <a:t>X</a:t>
                    </a:r>
                    <a:endParaRPr kumimoji="1" lang="en-US" altLang="zh-CN" sz="3600">
                      <a:latin typeface="Times New Roman" pitchFamily="18" charset="0"/>
                    </a:endParaRPr>
                  </a:p>
                </p:txBody>
              </p:sp>
              <p:sp>
                <p:nvSpPr>
                  <p:cNvPr id="57" name="Rectangle 13"/>
                  <p:cNvSpPr>
                    <a:spLocks noChangeArrowheads="1"/>
                  </p:cNvSpPr>
                  <p:nvPr/>
                </p:nvSpPr>
                <p:spPr bwMode="auto">
                  <a:xfrm>
                    <a:off x="447" y="0"/>
                    <a:ext cx="426" cy="442"/>
                  </a:xfrm>
                  <a:prstGeom prst="rect">
                    <a:avLst/>
                  </a:prstGeom>
                  <a:noFill/>
                  <a:ln w="7">
                    <a:solidFill>
                      <a:srgbClr val="A0A0A0"/>
                    </a:solidFill>
                    <a:miter lim="800000"/>
                    <a:headEnd/>
                    <a:tailEnd/>
                  </a:ln>
                  <a:effectLst/>
                </p:spPr>
                <p:txBody>
                  <a:bodyPr wrap="none" lIns="90000" tIns="46800" rIns="90000" bIns="46800" anchor="ctr"/>
                  <a:lstStyle/>
                  <a:p>
                    <a:endParaRPr lang="zh-CN" altLang="en-US"/>
                  </a:p>
                </p:txBody>
              </p:sp>
            </p:grpSp>
            <p:grpSp>
              <p:nvGrpSpPr>
                <p:cNvPr id="14" name="Group 14"/>
                <p:cNvGrpSpPr>
                  <a:grpSpLocks/>
                </p:cNvGrpSpPr>
                <p:nvPr/>
              </p:nvGrpSpPr>
              <p:grpSpPr bwMode="auto">
                <a:xfrm>
                  <a:off x="873" y="0"/>
                  <a:ext cx="426" cy="442"/>
                  <a:chOff x="873" y="0"/>
                  <a:chExt cx="426" cy="442"/>
                </a:xfrm>
              </p:grpSpPr>
              <p:sp>
                <p:nvSpPr>
                  <p:cNvPr id="54" name="Rectangle 15"/>
                  <p:cNvSpPr>
                    <a:spLocks noChangeArrowheads="1"/>
                  </p:cNvSpPr>
                  <p:nvPr/>
                </p:nvSpPr>
                <p:spPr bwMode="auto">
                  <a:xfrm>
                    <a:off x="916" y="0"/>
                    <a:ext cx="340" cy="442"/>
                  </a:xfrm>
                  <a:prstGeom prst="rect">
                    <a:avLst/>
                  </a:prstGeom>
                  <a:noFill/>
                  <a:ln w="28575">
                    <a:noFill/>
                    <a:miter lim="800000"/>
                    <a:headEnd/>
                    <a:tailEnd/>
                  </a:ln>
                  <a:effectLst/>
                </p:spPr>
                <p:txBody>
                  <a:bodyPr lIns="90000" tIns="46800" rIns="90000" bIns="46800"/>
                  <a:lstStyle/>
                  <a:p>
                    <a:pPr algn="ctr"/>
                    <a:r>
                      <a:rPr kumimoji="1" lang="en-US" altLang="zh-CN" sz="2400" b="1">
                        <a:latin typeface="Times New Roman" pitchFamily="18" charset="0"/>
                      </a:rPr>
                      <a:t>S</a:t>
                    </a:r>
                    <a:endParaRPr kumimoji="1" lang="en-US" altLang="zh-CN" sz="3600">
                      <a:latin typeface="Times New Roman" pitchFamily="18" charset="0"/>
                    </a:endParaRPr>
                  </a:p>
                </p:txBody>
              </p:sp>
              <p:sp>
                <p:nvSpPr>
                  <p:cNvPr id="55" name="Rectangle 16"/>
                  <p:cNvSpPr>
                    <a:spLocks noChangeArrowheads="1"/>
                  </p:cNvSpPr>
                  <p:nvPr/>
                </p:nvSpPr>
                <p:spPr bwMode="auto">
                  <a:xfrm>
                    <a:off x="873" y="0"/>
                    <a:ext cx="426" cy="442"/>
                  </a:xfrm>
                  <a:prstGeom prst="rect">
                    <a:avLst/>
                  </a:prstGeom>
                  <a:noFill/>
                  <a:ln w="7">
                    <a:solidFill>
                      <a:srgbClr val="A0A0A0"/>
                    </a:solidFill>
                    <a:miter lim="800000"/>
                    <a:headEnd/>
                    <a:tailEnd/>
                  </a:ln>
                  <a:effectLst/>
                </p:spPr>
                <p:txBody>
                  <a:bodyPr wrap="none" lIns="90000" tIns="46800" rIns="90000" bIns="46800" anchor="ctr"/>
                  <a:lstStyle/>
                  <a:p>
                    <a:endParaRPr lang="zh-CN" altLang="en-US"/>
                  </a:p>
                </p:txBody>
              </p:sp>
            </p:grpSp>
            <p:grpSp>
              <p:nvGrpSpPr>
                <p:cNvPr id="15" name="Group 17"/>
                <p:cNvGrpSpPr>
                  <a:grpSpLocks/>
                </p:cNvGrpSpPr>
                <p:nvPr/>
              </p:nvGrpSpPr>
              <p:grpSpPr bwMode="auto">
                <a:xfrm>
                  <a:off x="1299" y="0"/>
                  <a:ext cx="428" cy="442"/>
                  <a:chOff x="1299" y="0"/>
                  <a:chExt cx="428" cy="442"/>
                </a:xfrm>
              </p:grpSpPr>
              <p:sp>
                <p:nvSpPr>
                  <p:cNvPr id="52" name="Rectangle 18"/>
                  <p:cNvSpPr>
                    <a:spLocks noChangeArrowheads="1"/>
                  </p:cNvSpPr>
                  <p:nvPr/>
                </p:nvSpPr>
                <p:spPr bwMode="auto">
                  <a:xfrm>
                    <a:off x="1342" y="0"/>
                    <a:ext cx="342" cy="442"/>
                  </a:xfrm>
                  <a:prstGeom prst="rect">
                    <a:avLst/>
                  </a:prstGeom>
                  <a:noFill/>
                  <a:ln w="28575">
                    <a:noFill/>
                    <a:miter lim="800000"/>
                    <a:headEnd/>
                    <a:tailEnd/>
                  </a:ln>
                  <a:effectLst/>
                </p:spPr>
                <p:txBody>
                  <a:bodyPr lIns="90000" tIns="46800" rIns="90000" bIns="46800"/>
                  <a:lstStyle/>
                  <a:p>
                    <a:pPr algn="ctr"/>
                    <a:r>
                      <a:rPr kumimoji="1" lang="en-US" altLang="zh-CN" sz="2400" b="1">
                        <a:latin typeface="Times New Roman" pitchFamily="18" charset="0"/>
                      </a:rPr>
                      <a:t>-</a:t>
                    </a:r>
                    <a:endParaRPr kumimoji="1" lang="en-US" altLang="zh-CN" sz="3600">
                      <a:latin typeface="Times New Roman" pitchFamily="18" charset="0"/>
                    </a:endParaRPr>
                  </a:p>
                </p:txBody>
              </p:sp>
              <p:sp>
                <p:nvSpPr>
                  <p:cNvPr id="53" name="Rectangle 19"/>
                  <p:cNvSpPr>
                    <a:spLocks noChangeArrowheads="1"/>
                  </p:cNvSpPr>
                  <p:nvPr/>
                </p:nvSpPr>
                <p:spPr bwMode="auto">
                  <a:xfrm>
                    <a:off x="1299" y="0"/>
                    <a:ext cx="428" cy="442"/>
                  </a:xfrm>
                  <a:prstGeom prst="rect">
                    <a:avLst/>
                  </a:prstGeom>
                  <a:noFill/>
                  <a:ln w="7">
                    <a:solidFill>
                      <a:srgbClr val="A0A0A0"/>
                    </a:solidFill>
                    <a:miter lim="800000"/>
                    <a:headEnd/>
                    <a:tailEnd/>
                  </a:ln>
                  <a:effectLst/>
                </p:spPr>
                <p:txBody>
                  <a:bodyPr wrap="none" lIns="90000" tIns="46800" rIns="90000" bIns="46800" anchor="ctr"/>
                  <a:lstStyle/>
                  <a:p>
                    <a:endParaRPr lang="zh-CN" altLang="en-US"/>
                  </a:p>
                </p:txBody>
              </p:sp>
            </p:grpSp>
            <p:grpSp>
              <p:nvGrpSpPr>
                <p:cNvPr id="16" name="Group 20"/>
                <p:cNvGrpSpPr>
                  <a:grpSpLocks/>
                </p:cNvGrpSpPr>
                <p:nvPr/>
              </p:nvGrpSpPr>
              <p:grpSpPr bwMode="auto">
                <a:xfrm>
                  <a:off x="0" y="442"/>
                  <a:ext cx="447" cy="509"/>
                  <a:chOff x="0" y="442"/>
                  <a:chExt cx="447" cy="509"/>
                </a:xfrm>
              </p:grpSpPr>
              <p:sp>
                <p:nvSpPr>
                  <p:cNvPr id="50" name="Rectangle 21"/>
                  <p:cNvSpPr>
                    <a:spLocks noChangeArrowheads="1"/>
                  </p:cNvSpPr>
                  <p:nvPr/>
                </p:nvSpPr>
                <p:spPr bwMode="auto">
                  <a:xfrm>
                    <a:off x="43" y="442"/>
                    <a:ext cx="361" cy="509"/>
                  </a:xfrm>
                  <a:prstGeom prst="rect">
                    <a:avLst/>
                  </a:prstGeom>
                  <a:noFill/>
                  <a:ln w="28575">
                    <a:noFill/>
                    <a:miter lim="800000"/>
                    <a:headEnd/>
                    <a:tailEnd/>
                  </a:ln>
                  <a:effectLst/>
                </p:spPr>
                <p:txBody>
                  <a:bodyPr lIns="90000" tIns="46800" rIns="90000" bIns="46800"/>
                  <a:lstStyle/>
                  <a:p>
                    <a:pPr algn="ctr"/>
                    <a:r>
                      <a:rPr kumimoji="1" lang="en-US" altLang="zh-CN" sz="2400" b="1">
                        <a:latin typeface="Times New Roman" pitchFamily="18" charset="0"/>
                      </a:rPr>
                      <a:t>X</a:t>
                    </a:r>
                    <a:endParaRPr kumimoji="1" lang="en-US" altLang="zh-CN" sz="3600">
                      <a:latin typeface="Times New Roman" pitchFamily="18" charset="0"/>
                    </a:endParaRPr>
                  </a:p>
                </p:txBody>
              </p:sp>
              <p:sp>
                <p:nvSpPr>
                  <p:cNvPr id="51" name="Rectangle 22"/>
                  <p:cNvSpPr>
                    <a:spLocks noChangeArrowheads="1"/>
                  </p:cNvSpPr>
                  <p:nvPr/>
                </p:nvSpPr>
                <p:spPr bwMode="auto">
                  <a:xfrm>
                    <a:off x="0" y="442"/>
                    <a:ext cx="447" cy="509"/>
                  </a:xfrm>
                  <a:prstGeom prst="rect">
                    <a:avLst/>
                  </a:prstGeom>
                  <a:noFill/>
                  <a:ln w="7">
                    <a:solidFill>
                      <a:srgbClr val="A0A0A0"/>
                    </a:solidFill>
                    <a:miter lim="800000"/>
                    <a:headEnd/>
                    <a:tailEnd/>
                  </a:ln>
                  <a:effectLst/>
                </p:spPr>
                <p:txBody>
                  <a:bodyPr wrap="none" lIns="90000" tIns="46800" rIns="90000" bIns="46800" anchor="ctr"/>
                  <a:lstStyle/>
                  <a:p>
                    <a:endParaRPr lang="zh-CN" altLang="en-US"/>
                  </a:p>
                </p:txBody>
              </p:sp>
            </p:grpSp>
            <p:grpSp>
              <p:nvGrpSpPr>
                <p:cNvPr id="17" name="Group 23"/>
                <p:cNvGrpSpPr>
                  <a:grpSpLocks/>
                </p:cNvGrpSpPr>
                <p:nvPr/>
              </p:nvGrpSpPr>
              <p:grpSpPr bwMode="auto">
                <a:xfrm>
                  <a:off x="447" y="442"/>
                  <a:ext cx="426" cy="509"/>
                  <a:chOff x="447" y="442"/>
                  <a:chExt cx="426" cy="509"/>
                </a:xfrm>
              </p:grpSpPr>
              <p:sp>
                <p:nvSpPr>
                  <p:cNvPr id="48" name="Rectangle 24"/>
                  <p:cNvSpPr>
                    <a:spLocks noChangeArrowheads="1"/>
                  </p:cNvSpPr>
                  <p:nvPr/>
                </p:nvSpPr>
                <p:spPr bwMode="auto">
                  <a:xfrm>
                    <a:off x="490" y="442"/>
                    <a:ext cx="340" cy="509"/>
                  </a:xfrm>
                  <a:prstGeom prst="rect">
                    <a:avLst/>
                  </a:prstGeom>
                  <a:noFill/>
                  <a:ln w="28575">
                    <a:noFill/>
                    <a:miter lim="800000"/>
                    <a:headEnd/>
                    <a:tailEnd/>
                  </a:ln>
                  <a:effectLst/>
                </p:spPr>
                <p:txBody>
                  <a:bodyPr lIns="90000" tIns="46800" rIns="90000" bIns="46800"/>
                  <a:lstStyle/>
                  <a:p>
                    <a:pPr algn="ctr"/>
                    <a:r>
                      <a:rPr kumimoji="1" lang="en-US" altLang="zh-CN" sz="2400" b="1">
                        <a:latin typeface="Times New Roman" pitchFamily="18" charset="0"/>
                      </a:rPr>
                      <a:t>N</a:t>
                    </a:r>
                  </a:p>
                </p:txBody>
              </p:sp>
              <p:sp>
                <p:nvSpPr>
                  <p:cNvPr id="49" name="Rectangle 25"/>
                  <p:cNvSpPr>
                    <a:spLocks noChangeArrowheads="1"/>
                  </p:cNvSpPr>
                  <p:nvPr/>
                </p:nvSpPr>
                <p:spPr bwMode="auto">
                  <a:xfrm>
                    <a:off x="447" y="442"/>
                    <a:ext cx="426" cy="509"/>
                  </a:xfrm>
                  <a:prstGeom prst="rect">
                    <a:avLst/>
                  </a:prstGeom>
                  <a:noFill/>
                  <a:ln w="7">
                    <a:solidFill>
                      <a:srgbClr val="A0A0A0"/>
                    </a:solidFill>
                    <a:miter lim="800000"/>
                    <a:headEnd/>
                    <a:tailEnd/>
                  </a:ln>
                  <a:effectLst/>
                </p:spPr>
                <p:txBody>
                  <a:bodyPr wrap="none" lIns="90000" tIns="46800" rIns="90000" bIns="46800" anchor="ctr"/>
                  <a:lstStyle/>
                  <a:p>
                    <a:endParaRPr lang="zh-CN" altLang="en-US"/>
                  </a:p>
                </p:txBody>
              </p:sp>
            </p:grpSp>
            <p:grpSp>
              <p:nvGrpSpPr>
                <p:cNvPr id="18" name="Group 26"/>
                <p:cNvGrpSpPr>
                  <a:grpSpLocks/>
                </p:cNvGrpSpPr>
                <p:nvPr/>
              </p:nvGrpSpPr>
              <p:grpSpPr bwMode="auto">
                <a:xfrm>
                  <a:off x="873" y="442"/>
                  <a:ext cx="426" cy="509"/>
                  <a:chOff x="873" y="442"/>
                  <a:chExt cx="426" cy="509"/>
                </a:xfrm>
              </p:grpSpPr>
              <p:sp>
                <p:nvSpPr>
                  <p:cNvPr id="46" name="Rectangle 27"/>
                  <p:cNvSpPr>
                    <a:spLocks noChangeArrowheads="1"/>
                  </p:cNvSpPr>
                  <p:nvPr/>
                </p:nvSpPr>
                <p:spPr bwMode="auto">
                  <a:xfrm>
                    <a:off x="916" y="442"/>
                    <a:ext cx="340" cy="509"/>
                  </a:xfrm>
                  <a:prstGeom prst="rect">
                    <a:avLst/>
                  </a:prstGeom>
                  <a:noFill/>
                  <a:ln w="28575">
                    <a:noFill/>
                    <a:miter lim="800000"/>
                    <a:headEnd/>
                    <a:tailEnd/>
                  </a:ln>
                  <a:effectLst/>
                </p:spPr>
                <p:txBody>
                  <a:bodyPr lIns="90000" tIns="46800" rIns="90000" bIns="46800"/>
                  <a:lstStyle/>
                  <a:p>
                    <a:pPr algn="ctr"/>
                    <a:r>
                      <a:rPr kumimoji="1" lang="en-US" altLang="zh-CN" sz="2400" b="1">
                        <a:latin typeface="Times New Roman" pitchFamily="18" charset="0"/>
                      </a:rPr>
                      <a:t>N</a:t>
                    </a:r>
                    <a:endParaRPr kumimoji="1" lang="en-US" altLang="zh-CN" sz="3600">
                      <a:latin typeface="Times New Roman" pitchFamily="18" charset="0"/>
                    </a:endParaRPr>
                  </a:p>
                </p:txBody>
              </p:sp>
              <p:sp>
                <p:nvSpPr>
                  <p:cNvPr id="47" name="Rectangle 28"/>
                  <p:cNvSpPr>
                    <a:spLocks noChangeArrowheads="1"/>
                  </p:cNvSpPr>
                  <p:nvPr/>
                </p:nvSpPr>
                <p:spPr bwMode="auto">
                  <a:xfrm>
                    <a:off x="873" y="442"/>
                    <a:ext cx="426" cy="509"/>
                  </a:xfrm>
                  <a:prstGeom prst="rect">
                    <a:avLst/>
                  </a:prstGeom>
                  <a:noFill/>
                  <a:ln w="7">
                    <a:solidFill>
                      <a:srgbClr val="A0A0A0"/>
                    </a:solidFill>
                    <a:miter lim="800000"/>
                    <a:headEnd/>
                    <a:tailEnd/>
                  </a:ln>
                  <a:effectLst/>
                </p:spPr>
                <p:txBody>
                  <a:bodyPr wrap="none" lIns="90000" tIns="46800" rIns="90000" bIns="46800" anchor="ctr"/>
                  <a:lstStyle/>
                  <a:p>
                    <a:endParaRPr lang="zh-CN" altLang="en-US"/>
                  </a:p>
                </p:txBody>
              </p:sp>
            </p:grpSp>
            <p:grpSp>
              <p:nvGrpSpPr>
                <p:cNvPr id="19" name="Group 29"/>
                <p:cNvGrpSpPr>
                  <a:grpSpLocks/>
                </p:cNvGrpSpPr>
                <p:nvPr/>
              </p:nvGrpSpPr>
              <p:grpSpPr bwMode="auto">
                <a:xfrm>
                  <a:off x="1299" y="442"/>
                  <a:ext cx="428" cy="509"/>
                  <a:chOff x="1299" y="442"/>
                  <a:chExt cx="428" cy="509"/>
                </a:xfrm>
              </p:grpSpPr>
              <p:sp>
                <p:nvSpPr>
                  <p:cNvPr id="44" name="Rectangle 30"/>
                  <p:cNvSpPr>
                    <a:spLocks noChangeArrowheads="1"/>
                  </p:cNvSpPr>
                  <p:nvPr/>
                </p:nvSpPr>
                <p:spPr bwMode="auto">
                  <a:xfrm>
                    <a:off x="1342" y="442"/>
                    <a:ext cx="342" cy="509"/>
                  </a:xfrm>
                  <a:prstGeom prst="rect">
                    <a:avLst/>
                  </a:prstGeom>
                  <a:noFill/>
                  <a:ln w="28575">
                    <a:noFill/>
                    <a:miter lim="800000"/>
                    <a:headEnd/>
                    <a:tailEnd/>
                  </a:ln>
                  <a:effectLst/>
                </p:spPr>
                <p:txBody>
                  <a:bodyPr lIns="90000" tIns="46800" rIns="90000" bIns="0"/>
                  <a:lstStyle/>
                  <a:p>
                    <a:pPr algn="ctr"/>
                    <a:r>
                      <a:rPr kumimoji="1" lang="en-US" altLang="zh-CN" sz="2200" b="1">
                        <a:latin typeface="Times New Roman" pitchFamily="18" charset="0"/>
                        <a:cs typeface="Times New Roman" pitchFamily="18" charset="0"/>
                      </a:rPr>
                      <a:t>Y</a:t>
                    </a:r>
                    <a:endParaRPr kumimoji="1" lang="en-US" altLang="zh-CN" sz="2000">
                      <a:latin typeface="Times New Roman" pitchFamily="18" charset="0"/>
                    </a:endParaRPr>
                  </a:p>
                </p:txBody>
              </p:sp>
              <p:sp>
                <p:nvSpPr>
                  <p:cNvPr id="45" name="Rectangle 31"/>
                  <p:cNvSpPr>
                    <a:spLocks noChangeArrowheads="1"/>
                  </p:cNvSpPr>
                  <p:nvPr/>
                </p:nvSpPr>
                <p:spPr bwMode="auto">
                  <a:xfrm>
                    <a:off x="1299" y="442"/>
                    <a:ext cx="428" cy="509"/>
                  </a:xfrm>
                  <a:prstGeom prst="rect">
                    <a:avLst/>
                  </a:prstGeom>
                  <a:noFill/>
                  <a:ln w="7">
                    <a:solidFill>
                      <a:srgbClr val="A0A0A0"/>
                    </a:solidFill>
                    <a:miter lim="800000"/>
                    <a:headEnd/>
                    <a:tailEnd/>
                  </a:ln>
                  <a:effectLst/>
                </p:spPr>
                <p:txBody>
                  <a:bodyPr wrap="none" lIns="90000" tIns="46800" rIns="90000" bIns="46800" anchor="ctr"/>
                  <a:lstStyle/>
                  <a:p>
                    <a:endParaRPr lang="zh-CN" altLang="en-US"/>
                  </a:p>
                </p:txBody>
              </p:sp>
            </p:grpSp>
            <p:grpSp>
              <p:nvGrpSpPr>
                <p:cNvPr id="20" name="Group 32"/>
                <p:cNvGrpSpPr>
                  <a:grpSpLocks/>
                </p:cNvGrpSpPr>
                <p:nvPr/>
              </p:nvGrpSpPr>
              <p:grpSpPr bwMode="auto">
                <a:xfrm>
                  <a:off x="0" y="951"/>
                  <a:ext cx="447" cy="442"/>
                  <a:chOff x="0" y="951"/>
                  <a:chExt cx="447" cy="442"/>
                </a:xfrm>
              </p:grpSpPr>
              <p:sp>
                <p:nvSpPr>
                  <p:cNvPr id="42" name="Rectangle 33"/>
                  <p:cNvSpPr>
                    <a:spLocks noChangeArrowheads="1"/>
                  </p:cNvSpPr>
                  <p:nvPr/>
                </p:nvSpPr>
                <p:spPr bwMode="auto">
                  <a:xfrm>
                    <a:off x="43" y="951"/>
                    <a:ext cx="361" cy="442"/>
                  </a:xfrm>
                  <a:prstGeom prst="rect">
                    <a:avLst/>
                  </a:prstGeom>
                  <a:noFill/>
                  <a:ln w="28575">
                    <a:noFill/>
                    <a:miter lim="800000"/>
                    <a:headEnd/>
                    <a:tailEnd/>
                  </a:ln>
                  <a:effectLst/>
                </p:spPr>
                <p:txBody>
                  <a:bodyPr lIns="90000" tIns="46800" rIns="90000" bIns="46800"/>
                  <a:lstStyle/>
                  <a:p>
                    <a:pPr algn="ctr"/>
                    <a:r>
                      <a:rPr kumimoji="1" lang="en-US" altLang="zh-CN" sz="2400" b="1">
                        <a:latin typeface="Times New Roman" pitchFamily="18" charset="0"/>
                      </a:rPr>
                      <a:t>S</a:t>
                    </a:r>
                    <a:endParaRPr kumimoji="1" lang="en-US" altLang="zh-CN" sz="2400">
                      <a:latin typeface="Times New Roman" pitchFamily="18" charset="0"/>
                    </a:endParaRPr>
                  </a:p>
                </p:txBody>
              </p:sp>
              <p:sp>
                <p:nvSpPr>
                  <p:cNvPr id="43" name="Rectangle 34"/>
                  <p:cNvSpPr>
                    <a:spLocks noChangeArrowheads="1"/>
                  </p:cNvSpPr>
                  <p:nvPr/>
                </p:nvSpPr>
                <p:spPr bwMode="auto">
                  <a:xfrm>
                    <a:off x="0" y="951"/>
                    <a:ext cx="447" cy="442"/>
                  </a:xfrm>
                  <a:prstGeom prst="rect">
                    <a:avLst/>
                  </a:prstGeom>
                  <a:noFill/>
                  <a:ln w="7">
                    <a:solidFill>
                      <a:srgbClr val="A0A0A0"/>
                    </a:solidFill>
                    <a:miter lim="800000"/>
                    <a:headEnd/>
                    <a:tailEnd/>
                  </a:ln>
                  <a:effectLst/>
                </p:spPr>
                <p:txBody>
                  <a:bodyPr wrap="none" lIns="90000" tIns="46800" rIns="90000" bIns="46800" anchor="ctr"/>
                  <a:lstStyle/>
                  <a:p>
                    <a:endParaRPr lang="zh-CN" altLang="en-US"/>
                  </a:p>
                </p:txBody>
              </p:sp>
            </p:grpSp>
            <p:grpSp>
              <p:nvGrpSpPr>
                <p:cNvPr id="21" name="Group 35"/>
                <p:cNvGrpSpPr>
                  <a:grpSpLocks/>
                </p:cNvGrpSpPr>
                <p:nvPr/>
              </p:nvGrpSpPr>
              <p:grpSpPr bwMode="auto">
                <a:xfrm>
                  <a:off x="447" y="951"/>
                  <a:ext cx="426" cy="442"/>
                  <a:chOff x="447" y="951"/>
                  <a:chExt cx="426" cy="442"/>
                </a:xfrm>
              </p:grpSpPr>
              <p:sp>
                <p:nvSpPr>
                  <p:cNvPr id="40" name="Rectangle 36"/>
                  <p:cNvSpPr>
                    <a:spLocks noChangeArrowheads="1"/>
                  </p:cNvSpPr>
                  <p:nvPr/>
                </p:nvSpPr>
                <p:spPr bwMode="auto">
                  <a:xfrm>
                    <a:off x="490" y="951"/>
                    <a:ext cx="340" cy="442"/>
                  </a:xfrm>
                  <a:prstGeom prst="rect">
                    <a:avLst/>
                  </a:prstGeom>
                  <a:noFill/>
                  <a:ln w="28575">
                    <a:noFill/>
                    <a:miter lim="800000"/>
                    <a:headEnd/>
                    <a:tailEnd/>
                  </a:ln>
                  <a:effectLst/>
                </p:spPr>
                <p:txBody>
                  <a:bodyPr lIns="90000" tIns="46800" rIns="90000" bIns="46800"/>
                  <a:lstStyle/>
                  <a:p>
                    <a:pPr algn="ctr"/>
                    <a:r>
                      <a:rPr kumimoji="1" lang="en-US" altLang="zh-CN" sz="2400" b="1">
                        <a:latin typeface="Times New Roman" pitchFamily="18" charset="0"/>
                      </a:rPr>
                      <a:t>N</a:t>
                    </a:r>
                    <a:endParaRPr kumimoji="1" lang="en-US" altLang="zh-CN" sz="2400">
                      <a:latin typeface="Times New Roman" pitchFamily="18" charset="0"/>
                    </a:endParaRPr>
                  </a:p>
                </p:txBody>
              </p:sp>
              <p:sp>
                <p:nvSpPr>
                  <p:cNvPr id="41" name="Rectangle 37"/>
                  <p:cNvSpPr>
                    <a:spLocks noChangeArrowheads="1"/>
                  </p:cNvSpPr>
                  <p:nvPr/>
                </p:nvSpPr>
                <p:spPr bwMode="auto">
                  <a:xfrm>
                    <a:off x="447" y="951"/>
                    <a:ext cx="426" cy="442"/>
                  </a:xfrm>
                  <a:prstGeom prst="rect">
                    <a:avLst/>
                  </a:prstGeom>
                  <a:noFill/>
                  <a:ln w="7">
                    <a:solidFill>
                      <a:srgbClr val="A0A0A0"/>
                    </a:solidFill>
                    <a:miter lim="800000"/>
                    <a:headEnd/>
                    <a:tailEnd/>
                  </a:ln>
                  <a:effectLst/>
                </p:spPr>
                <p:txBody>
                  <a:bodyPr wrap="none" lIns="90000" tIns="46800" rIns="90000" bIns="46800" anchor="ctr"/>
                  <a:lstStyle/>
                  <a:p>
                    <a:endParaRPr lang="zh-CN" altLang="en-US"/>
                  </a:p>
                </p:txBody>
              </p:sp>
            </p:grpSp>
            <p:grpSp>
              <p:nvGrpSpPr>
                <p:cNvPr id="22" name="Group 38"/>
                <p:cNvGrpSpPr>
                  <a:grpSpLocks/>
                </p:cNvGrpSpPr>
                <p:nvPr/>
              </p:nvGrpSpPr>
              <p:grpSpPr bwMode="auto">
                <a:xfrm>
                  <a:off x="873" y="951"/>
                  <a:ext cx="426" cy="442"/>
                  <a:chOff x="873" y="951"/>
                  <a:chExt cx="426" cy="442"/>
                </a:xfrm>
              </p:grpSpPr>
              <p:sp>
                <p:nvSpPr>
                  <p:cNvPr id="38" name="Rectangle 39"/>
                  <p:cNvSpPr>
                    <a:spLocks noChangeArrowheads="1"/>
                  </p:cNvSpPr>
                  <p:nvPr/>
                </p:nvSpPr>
                <p:spPr bwMode="auto">
                  <a:xfrm>
                    <a:off x="916" y="951"/>
                    <a:ext cx="340" cy="442"/>
                  </a:xfrm>
                  <a:prstGeom prst="rect">
                    <a:avLst/>
                  </a:prstGeom>
                  <a:noFill/>
                  <a:ln w="28575">
                    <a:noFill/>
                    <a:miter lim="800000"/>
                    <a:headEnd/>
                    <a:tailEnd/>
                  </a:ln>
                  <a:effectLst/>
                </p:spPr>
                <p:txBody>
                  <a:bodyPr lIns="90000" tIns="46800" rIns="90000" bIns="46800"/>
                  <a:lstStyle/>
                  <a:p>
                    <a:pPr algn="ctr"/>
                    <a:r>
                      <a:rPr kumimoji="1" lang="en-US" altLang="zh-CN" sz="2400" b="1">
                        <a:latin typeface="Times New Roman" pitchFamily="18" charset="0"/>
                      </a:rPr>
                      <a:t>Y</a:t>
                    </a:r>
                    <a:endParaRPr kumimoji="1" lang="en-US" altLang="zh-CN" sz="2400">
                      <a:latin typeface="Times New Roman" pitchFamily="18" charset="0"/>
                    </a:endParaRPr>
                  </a:p>
                </p:txBody>
              </p:sp>
              <p:sp>
                <p:nvSpPr>
                  <p:cNvPr id="39" name="Rectangle 40"/>
                  <p:cNvSpPr>
                    <a:spLocks noChangeArrowheads="1"/>
                  </p:cNvSpPr>
                  <p:nvPr/>
                </p:nvSpPr>
                <p:spPr bwMode="auto">
                  <a:xfrm>
                    <a:off x="873" y="951"/>
                    <a:ext cx="426" cy="442"/>
                  </a:xfrm>
                  <a:prstGeom prst="rect">
                    <a:avLst/>
                  </a:prstGeom>
                  <a:noFill/>
                  <a:ln w="7">
                    <a:solidFill>
                      <a:srgbClr val="A0A0A0"/>
                    </a:solidFill>
                    <a:miter lim="800000"/>
                    <a:headEnd/>
                    <a:tailEnd/>
                  </a:ln>
                  <a:effectLst/>
                </p:spPr>
                <p:txBody>
                  <a:bodyPr wrap="none" lIns="90000" tIns="46800" rIns="90000" bIns="46800" anchor="ctr"/>
                  <a:lstStyle/>
                  <a:p>
                    <a:endParaRPr lang="zh-CN" altLang="en-US"/>
                  </a:p>
                </p:txBody>
              </p:sp>
            </p:grpSp>
            <p:grpSp>
              <p:nvGrpSpPr>
                <p:cNvPr id="23" name="Group 41"/>
                <p:cNvGrpSpPr>
                  <a:grpSpLocks/>
                </p:cNvGrpSpPr>
                <p:nvPr/>
              </p:nvGrpSpPr>
              <p:grpSpPr bwMode="auto">
                <a:xfrm>
                  <a:off x="1299" y="951"/>
                  <a:ext cx="428" cy="442"/>
                  <a:chOff x="1299" y="951"/>
                  <a:chExt cx="428" cy="442"/>
                </a:xfrm>
              </p:grpSpPr>
              <p:sp>
                <p:nvSpPr>
                  <p:cNvPr id="36" name="Rectangle 42"/>
                  <p:cNvSpPr>
                    <a:spLocks noChangeArrowheads="1"/>
                  </p:cNvSpPr>
                  <p:nvPr/>
                </p:nvSpPr>
                <p:spPr bwMode="auto">
                  <a:xfrm>
                    <a:off x="1342" y="951"/>
                    <a:ext cx="342" cy="442"/>
                  </a:xfrm>
                  <a:prstGeom prst="rect">
                    <a:avLst/>
                  </a:prstGeom>
                  <a:noFill/>
                  <a:ln w="28575">
                    <a:noFill/>
                    <a:miter lim="800000"/>
                    <a:headEnd/>
                    <a:tailEnd/>
                  </a:ln>
                  <a:effectLst/>
                </p:spPr>
                <p:txBody>
                  <a:bodyPr lIns="90000" tIns="46800" rIns="90000" bIns="46800"/>
                  <a:lstStyle/>
                  <a:p>
                    <a:pPr algn="ctr"/>
                    <a:r>
                      <a:rPr kumimoji="1" lang="en-US" altLang="zh-CN" sz="2400" b="1">
                        <a:latin typeface="Times New Roman" pitchFamily="18" charset="0"/>
                      </a:rPr>
                      <a:t>Y</a:t>
                    </a:r>
                    <a:endParaRPr kumimoji="1" lang="en-US" altLang="zh-CN" sz="2400">
                      <a:latin typeface="Times New Roman" pitchFamily="18" charset="0"/>
                    </a:endParaRPr>
                  </a:p>
                </p:txBody>
              </p:sp>
              <p:sp>
                <p:nvSpPr>
                  <p:cNvPr id="37" name="Rectangle 43"/>
                  <p:cNvSpPr>
                    <a:spLocks noChangeArrowheads="1"/>
                  </p:cNvSpPr>
                  <p:nvPr/>
                </p:nvSpPr>
                <p:spPr bwMode="auto">
                  <a:xfrm>
                    <a:off x="1299" y="951"/>
                    <a:ext cx="428" cy="442"/>
                  </a:xfrm>
                  <a:prstGeom prst="rect">
                    <a:avLst/>
                  </a:prstGeom>
                  <a:noFill/>
                  <a:ln w="7">
                    <a:solidFill>
                      <a:srgbClr val="A0A0A0"/>
                    </a:solidFill>
                    <a:miter lim="800000"/>
                    <a:headEnd/>
                    <a:tailEnd/>
                  </a:ln>
                  <a:effectLst/>
                </p:spPr>
                <p:txBody>
                  <a:bodyPr wrap="none" lIns="90000" tIns="46800" rIns="90000" bIns="46800" anchor="ctr"/>
                  <a:lstStyle/>
                  <a:p>
                    <a:endParaRPr lang="zh-CN" altLang="en-US"/>
                  </a:p>
                </p:txBody>
              </p:sp>
            </p:grpSp>
            <p:grpSp>
              <p:nvGrpSpPr>
                <p:cNvPr id="24" name="Group 44"/>
                <p:cNvGrpSpPr>
                  <a:grpSpLocks/>
                </p:cNvGrpSpPr>
                <p:nvPr/>
              </p:nvGrpSpPr>
              <p:grpSpPr bwMode="auto">
                <a:xfrm>
                  <a:off x="0" y="1393"/>
                  <a:ext cx="447" cy="442"/>
                  <a:chOff x="0" y="1393"/>
                  <a:chExt cx="447" cy="442"/>
                </a:xfrm>
              </p:grpSpPr>
              <p:sp>
                <p:nvSpPr>
                  <p:cNvPr id="34" name="Rectangle 45"/>
                  <p:cNvSpPr>
                    <a:spLocks noChangeArrowheads="1"/>
                  </p:cNvSpPr>
                  <p:nvPr/>
                </p:nvSpPr>
                <p:spPr bwMode="auto">
                  <a:xfrm>
                    <a:off x="43" y="1393"/>
                    <a:ext cx="361" cy="442"/>
                  </a:xfrm>
                  <a:prstGeom prst="rect">
                    <a:avLst/>
                  </a:prstGeom>
                  <a:noFill/>
                  <a:ln w="28575">
                    <a:noFill/>
                    <a:miter lim="800000"/>
                    <a:headEnd/>
                    <a:tailEnd/>
                  </a:ln>
                  <a:effectLst/>
                </p:spPr>
                <p:txBody>
                  <a:bodyPr lIns="90000" tIns="46800" rIns="90000" bIns="46800"/>
                  <a:lstStyle/>
                  <a:p>
                    <a:pPr algn="ctr"/>
                    <a:r>
                      <a:rPr kumimoji="1" lang="en-US" altLang="zh-CN" sz="2400" b="1">
                        <a:latin typeface="Times New Roman" pitchFamily="18" charset="0"/>
                      </a:rPr>
                      <a:t>-</a:t>
                    </a:r>
                    <a:endParaRPr kumimoji="1" lang="en-US" altLang="zh-CN" sz="3600">
                      <a:latin typeface="Times New Roman" pitchFamily="18" charset="0"/>
                    </a:endParaRPr>
                  </a:p>
                </p:txBody>
              </p:sp>
              <p:sp>
                <p:nvSpPr>
                  <p:cNvPr id="35" name="Rectangle 46"/>
                  <p:cNvSpPr>
                    <a:spLocks noChangeArrowheads="1"/>
                  </p:cNvSpPr>
                  <p:nvPr/>
                </p:nvSpPr>
                <p:spPr bwMode="auto">
                  <a:xfrm>
                    <a:off x="0" y="1393"/>
                    <a:ext cx="447" cy="442"/>
                  </a:xfrm>
                  <a:prstGeom prst="rect">
                    <a:avLst/>
                  </a:prstGeom>
                  <a:noFill/>
                  <a:ln w="7">
                    <a:solidFill>
                      <a:srgbClr val="A0A0A0"/>
                    </a:solidFill>
                    <a:miter lim="800000"/>
                    <a:headEnd/>
                    <a:tailEnd/>
                  </a:ln>
                  <a:effectLst/>
                </p:spPr>
                <p:txBody>
                  <a:bodyPr wrap="none" lIns="90000" tIns="46800" rIns="90000" bIns="46800" anchor="ctr"/>
                  <a:lstStyle/>
                  <a:p>
                    <a:endParaRPr lang="zh-CN" altLang="en-US"/>
                  </a:p>
                </p:txBody>
              </p:sp>
            </p:grpSp>
            <p:grpSp>
              <p:nvGrpSpPr>
                <p:cNvPr id="25" name="Group 47"/>
                <p:cNvGrpSpPr>
                  <a:grpSpLocks/>
                </p:cNvGrpSpPr>
                <p:nvPr/>
              </p:nvGrpSpPr>
              <p:grpSpPr bwMode="auto">
                <a:xfrm>
                  <a:off x="447" y="1393"/>
                  <a:ext cx="426" cy="442"/>
                  <a:chOff x="447" y="1393"/>
                  <a:chExt cx="426" cy="442"/>
                </a:xfrm>
              </p:grpSpPr>
              <p:sp>
                <p:nvSpPr>
                  <p:cNvPr id="32" name="Rectangle 48"/>
                  <p:cNvSpPr>
                    <a:spLocks noChangeArrowheads="1"/>
                  </p:cNvSpPr>
                  <p:nvPr/>
                </p:nvSpPr>
                <p:spPr bwMode="auto">
                  <a:xfrm>
                    <a:off x="490" y="1393"/>
                    <a:ext cx="340" cy="442"/>
                  </a:xfrm>
                  <a:prstGeom prst="rect">
                    <a:avLst/>
                  </a:prstGeom>
                  <a:noFill/>
                  <a:ln w="28575">
                    <a:noFill/>
                    <a:miter lim="800000"/>
                    <a:headEnd/>
                    <a:tailEnd/>
                  </a:ln>
                  <a:effectLst/>
                </p:spPr>
                <p:txBody>
                  <a:bodyPr lIns="90000" tIns="46800" rIns="90000" bIns="46800"/>
                  <a:lstStyle/>
                  <a:p>
                    <a:pPr algn="ctr"/>
                    <a:r>
                      <a:rPr kumimoji="1" lang="en-US" altLang="zh-CN" sz="2400" b="1">
                        <a:latin typeface="Times New Roman" pitchFamily="18" charset="0"/>
                      </a:rPr>
                      <a:t>Y</a:t>
                    </a:r>
                    <a:endParaRPr kumimoji="1" lang="en-US" altLang="zh-CN" sz="2400">
                      <a:latin typeface="Times New Roman" pitchFamily="18" charset="0"/>
                    </a:endParaRPr>
                  </a:p>
                </p:txBody>
              </p:sp>
              <p:sp>
                <p:nvSpPr>
                  <p:cNvPr id="33" name="Rectangle 49"/>
                  <p:cNvSpPr>
                    <a:spLocks noChangeArrowheads="1"/>
                  </p:cNvSpPr>
                  <p:nvPr/>
                </p:nvSpPr>
                <p:spPr bwMode="auto">
                  <a:xfrm>
                    <a:off x="447" y="1393"/>
                    <a:ext cx="426" cy="442"/>
                  </a:xfrm>
                  <a:prstGeom prst="rect">
                    <a:avLst/>
                  </a:prstGeom>
                  <a:noFill/>
                  <a:ln w="7">
                    <a:solidFill>
                      <a:srgbClr val="A0A0A0"/>
                    </a:solidFill>
                    <a:miter lim="800000"/>
                    <a:headEnd/>
                    <a:tailEnd/>
                  </a:ln>
                  <a:effectLst/>
                </p:spPr>
                <p:txBody>
                  <a:bodyPr wrap="none" lIns="90000" tIns="46800" rIns="90000" bIns="46800" anchor="ctr"/>
                  <a:lstStyle/>
                  <a:p>
                    <a:endParaRPr lang="zh-CN" altLang="en-US"/>
                  </a:p>
                </p:txBody>
              </p:sp>
            </p:grpSp>
            <p:grpSp>
              <p:nvGrpSpPr>
                <p:cNvPr id="26" name="Group 50"/>
                <p:cNvGrpSpPr>
                  <a:grpSpLocks/>
                </p:cNvGrpSpPr>
                <p:nvPr/>
              </p:nvGrpSpPr>
              <p:grpSpPr bwMode="auto">
                <a:xfrm>
                  <a:off x="873" y="1393"/>
                  <a:ext cx="426" cy="442"/>
                  <a:chOff x="873" y="1393"/>
                  <a:chExt cx="426" cy="442"/>
                </a:xfrm>
              </p:grpSpPr>
              <p:sp>
                <p:nvSpPr>
                  <p:cNvPr id="30" name="Rectangle 51"/>
                  <p:cNvSpPr>
                    <a:spLocks noChangeArrowheads="1"/>
                  </p:cNvSpPr>
                  <p:nvPr/>
                </p:nvSpPr>
                <p:spPr bwMode="auto">
                  <a:xfrm>
                    <a:off x="916" y="1393"/>
                    <a:ext cx="340" cy="442"/>
                  </a:xfrm>
                  <a:prstGeom prst="rect">
                    <a:avLst/>
                  </a:prstGeom>
                  <a:noFill/>
                  <a:ln w="28575">
                    <a:noFill/>
                    <a:miter lim="800000"/>
                    <a:headEnd/>
                    <a:tailEnd/>
                  </a:ln>
                  <a:effectLst/>
                </p:spPr>
                <p:txBody>
                  <a:bodyPr lIns="90000" tIns="46800" rIns="90000" bIns="46800"/>
                  <a:lstStyle/>
                  <a:p>
                    <a:pPr algn="ctr"/>
                    <a:r>
                      <a:rPr kumimoji="1" lang="en-US" altLang="zh-CN" sz="2400" b="1">
                        <a:latin typeface="Times New Roman" pitchFamily="18" charset="0"/>
                      </a:rPr>
                      <a:t>Y</a:t>
                    </a:r>
                    <a:endParaRPr kumimoji="1" lang="en-US" altLang="zh-CN" sz="2400">
                      <a:latin typeface="Times New Roman" pitchFamily="18" charset="0"/>
                    </a:endParaRPr>
                  </a:p>
                </p:txBody>
              </p:sp>
              <p:sp>
                <p:nvSpPr>
                  <p:cNvPr id="31" name="Rectangle 52"/>
                  <p:cNvSpPr>
                    <a:spLocks noChangeArrowheads="1"/>
                  </p:cNvSpPr>
                  <p:nvPr/>
                </p:nvSpPr>
                <p:spPr bwMode="auto">
                  <a:xfrm>
                    <a:off x="873" y="1393"/>
                    <a:ext cx="426" cy="442"/>
                  </a:xfrm>
                  <a:prstGeom prst="rect">
                    <a:avLst/>
                  </a:prstGeom>
                  <a:noFill/>
                  <a:ln w="7">
                    <a:solidFill>
                      <a:srgbClr val="A0A0A0"/>
                    </a:solidFill>
                    <a:miter lim="800000"/>
                    <a:headEnd/>
                    <a:tailEnd/>
                  </a:ln>
                  <a:effectLst/>
                </p:spPr>
                <p:txBody>
                  <a:bodyPr wrap="none" lIns="90000" tIns="46800" rIns="90000" bIns="46800" anchor="ctr"/>
                  <a:lstStyle/>
                  <a:p>
                    <a:endParaRPr lang="zh-CN" altLang="en-US"/>
                  </a:p>
                </p:txBody>
              </p:sp>
            </p:grpSp>
            <p:grpSp>
              <p:nvGrpSpPr>
                <p:cNvPr id="27" name="Group 53"/>
                <p:cNvGrpSpPr>
                  <a:grpSpLocks/>
                </p:cNvGrpSpPr>
                <p:nvPr/>
              </p:nvGrpSpPr>
              <p:grpSpPr bwMode="auto">
                <a:xfrm>
                  <a:off x="1299" y="1393"/>
                  <a:ext cx="428" cy="442"/>
                  <a:chOff x="1299" y="1393"/>
                  <a:chExt cx="428" cy="442"/>
                </a:xfrm>
              </p:grpSpPr>
              <p:sp>
                <p:nvSpPr>
                  <p:cNvPr id="28" name="Rectangle 54"/>
                  <p:cNvSpPr>
                    <a:spLocks noChangeArrowheads="1"/>
                  </p:cNvSpPr>
                  <p:nvPr/>
                </p:nvSpPr>
                <p:spPr bwMode="auto">
                  <a:xfrm>
                    <a:off x="1342" y="1393"/>
                    <a:ext cx="342" cy="442"/>
                  </a:xfrm>
                  <a:prstGeom prst="rect">
                    <a:avLst/>
                  </a:prstGeom>
                  <a:noFill/>
                  <a:ln w="28575">
                    <a:noFill/>
                    <a:miter lim="800000"/>
                    <a:headEnd/>
                    <a:tailEnd/>
                  </a:ln>
                  <a:effectLst/>
                </p:spPr>
                <p:txBody>
                  <a:bodyPr lIns="90000" tIns="46800" rIns="90000" bIns="46800"/>
                  <a:lstStyle/>
                  <a:p>
                    <a:pPr algn="ctr"/>
                    <a:r>
                      <a:rPr kumimoji="1" lang="en-US" altLang="zh-CN" sz="2400" b="1">
                        <a:latin typeface="Times New Roman" pitchFamily="18" charset="0"/>
                      </a:rPr>
                      <a:t>Y</a:t>
                    </a:r>
                    <a:endParaRPr kumimoji="1" lang="en-US" altLang="zh-CN" sz="2400">
                      <a:latin typeface="Times New Roman" pitchFamily="18" charset="0"/>
                    </a:endParaRPr>
                  </a:p>
                </p:txBody>
              </p:sp>
              <p:sp>
                <p:nvSpPr>
                  <p:cNvPr id="29" name="Rectangle 55"/>
                  <p:cNvSpPr>
                    <a:spLocks noChangeArrowheads="1"/>
                  </p:cNvSpPr>
                  <p:nvPr/>
                </p:nvSpPr>
                <p:spPr bwMode="auto">
                  <a:xfrm>
                    <a:off x="1299" y="1393"/>
                    <a:ext cx="428" cy="442"/>
                  </a:xfrm>
                  <a:prstGeom prst="rect">
                    <a:avLst/>
                  </a:prstGeom>
                  <a:noFill/>
                  <a:ln w="7">
                    <a:solidFill>
                      <a:srgbClr val="A0A0A0"/>
                    </a:solidFill>
                    <a:miter lim="800000"/>
                    <a:headEnd/>
                    <a:tailEnd/>
                  </a:ln>
                  <a:effectLst/>
                </p:spPr>
                <p:txBody>
                  <a:bodyPr wrap="none" lIns="90000" tIns="46800" rIns="90000" bIns="46800" anchor="ctr"/>
                  <a:lstStyle/>
                  <a:p>
                    <a:endParaRPr lang="zh-CN" altLang="en-US"/>
                  </a:p>
                </p:txBody>
              </p:sp>
            </p:grpSp>
          </p:grpSp>
          <p:sp>
            <p:nvSpPr>
              <p:cNvPr id="11" name="Rectangle 56"/>
              <p:cNvSpPr>
                <a:spLocks noChangeArrowheads="1"/>
              </p:cNvSpPr>
              <p:nvPr/>
            </p:nvSpPr>
            <p:spPr bwMode="auto">
              <a:xfrm>
                <a:off x="-3" y="-3"/>
                <a:ext cx="1733" cy="1841"/>
              </a:xfrm>
              <a:prstGeom prst="rect">
                <a:avLst/>
              </a:prstGeom>
              <a:noFill/>
              <a:ln w="11112">
                <a:solidFill>
                  <a:srgbClr val="A0A0A0"/>
                </a:solidFill>
                <a:miter lim="800000"/>
                <a:headEnd/>
                <a:tailEnd/>
              </a:ln>
              <a:effectLst/>
            </p:spPr>
            <p:txBody>
              <a:bodyPr wrap="none" lIns="90000" tIns="46800" rIns="90000" bIns="46800" anchor="ctr"/>
              <a:lstStyle/>
              <a:p>
                <a:endParaRPr lang="zh-CN" altLang="en-US"/>
              </a:p>
            </p:txBody>
          </p:sp>
        </p:grpSp>
        <p:sp>
          <p:nvSpPr>
            <p:cNvPr id="9" name="Line 57"/>
            <p:cNvSpPr>
              <a:spLocks noChangeShapeType="1"/>
            </p:cNvSpPr>
            <p:nvPr/>
          </p:nvSpPr>
          <p:spPr bwMode="auto">
            <a:xfrm>
              <a:off x="612" y="1207"/>
              <a:ext cx="862" cy="363"/>
            </a:xfrm>
            <a:prstGeom prst="line">
              <a:avLst/>
            </a:prstGeom>
            <a:noFill/>
            <a:ln w="28575">
              <a:solidFill>
                <a:schemeClr val="tx1"/>
              </a:solidFill>
              <a:round/>
              <a:headEnd/>
              <a:tailEnd/>
            </a:ln>
            <a:effectLst/>
          </p:spPr>
          <p:txBody>
            <a:bodyPr wrap="none" anchor="ctr"/>
            <a:lstStyle/>
            <a:p>
              <a:endParaRPr lang="zh-CN" altLang="en-US"/>
            </a:p>
          </p:txBody>
        </p:sp>
      </p:grpSp>
      <p:sp>
        <p:nvSpPr>
          <p:cNvPr id="60" name="Text Box 58"/>
          <p:cNvSpPr txBox="1">
            <a:spLocks noChangeArrowheads="1"/>
          </p:cNvSpPr>
          <p:nvPr/>
        </p:nvSpPr>
        <p:spPr bwMode="auto">
          <a:xfrm>
            <a:off x="827088" y="4414946"/>
            <a:ext cx="7632700" cy="366712"/>
          </a:xfrm>
          <a:prstGeom prst="rect">
            <a:avLst/>
          </a:prstGeom>
          <a:noFill/>
          <a:ln w="25400">
            <a:noFill/>
            <a:miter lim="800000"/>
            <a:headEnd/>
            <a:tailEnd/>
          </a:ln>
          <a:effectLst/>
        </p:spPr>
        <p:txBody>
          <a:bodyPr>
            <a:spAutoFit/>
          </a:bodyPr>
          <a:lstStyle/>
          <a:p>
            <a:pPr marL="342900" indent="-342900"/>
            <a:endParaRPr lang="zh-CN" altLang="zh-CN">
              <a:latin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274638"/>
            <a:ext cx="8229600" cy="1143000"/>
          </a:xfrm>
        </p:spPr>
        <p:txBody>
          <a:bodyPr/>
          <a:lstStyle/>
          <a:p>
            <a:r>
              <a:rPr lang="zh-CN" altLang="en-US" dirty="0" smtClean="0"/>
              <a:t>使用封锁机制解决丢失修改问题</a:t>
            </a:r>
            <a:endParaRPr lang="zh-CN" altLang="en-US" dirty="0"/>
          </a:p>
        </p:txBody>
      </p:sp>
      <p:graphicFrame>
        <p:nvGraphicFramePr>
          <p:cNvPr id="4" name="Group 250"/>
          <p:cNvGraphicFramePr>
            <a:graphicFrameLocks/>
          </p:cNvGraphicFramePr>
          <p:nvPr/>
        </p:nvGraphicFramePr>
        <p:xfrm>
          <a:off x="497157" y="1405584"/>
          <a:ext cx="5194300" cy="5025711"/>
        </p:xfrm>
        <a:graphic>
          <a:graphicData uri="http://schemas.openxmlformats.org/drawingml/2006/table">
            <a:tbl>
              <a:tblPr/>
              <a:tblGrid>
                <a:gridCol w="2597150"/>
                <a:gridCol w="2597150"/>
              </a:tblGrid>
              <a:tr h="360363">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7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T</a:t>
                      </a:r>
                      <a:r>
                        <a:rPr kumimoji="1" lang="en-US" altLang="zh-CN" sz="1700" b="1" i="0" u="none" strike="noStrike" cap="none" normalizeH="0" baseline="-30000" dirty="0" smtClean="0">
                          <a:ln>
                            <a:noFill/>
                          </a:ln>
                          <a:solidFill>
                            <a:schemeClr val="tx1"/>
                          </a:solidFill>
                          <a:effectLst/>
                          <a:latin typeface="Times New Roman" pitchFamily="18" charset="0"/>
                          <a:ea typeface="宋体" charset="-122"/>
                          <a:cs typeface="Times New Roman" pitchFamily="18" charset="0"/>
                        </a:rPr>
                        <a:t>1</a:t>
                      </a:r>
                      <a:endParaRPr kumimoji="1" lang="en-US" altLang="zh-CN" sz="17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700" b="1" i="0" u="none" strike="noStrike" cap="none" normalizeH="0" baseline="0" smtClean="0">
                          <a:ln>
                            <a:noFill/>
                          </a:ln>
                          <a:solidFill>
                            <a:schemeClr val="tx1"/>
                          </a:solidFill>
                          <a:effectLst/>
                          <a:latin typeface="Times New Roman" pitchFamily="18" charset="0"/>
                          <a:ea typeface="宋体" charset="-122"/>
                          <a:cs typeface="Times New Roman" pitchFamily="18" charset="0"/>
                        </a:rPr>
                        <a:t>T</a:t>
                      </a:r>
                      <a:r>
                        <a:rPr kumimoji="1" lang="en-US" altLang="zh-CN" sz="1700" b="1" i="0" u="none" strike="noStrike" cap="none" normalizeH="0" baseline="-30000" smtClean="0">
                          <a:ln>
                            <a:noFill/>
                          </a:ln>
                          <a:solidFill>
                            <a:schemeClr val="tx1"/>
                          </a:solidFill>
                          <a:effectLst/>
                          <a:latin typeface="Times New Roman" pitchFamily="18" charset="0"/>
                          <a:ea typeface="宋体" charset="-122"/>
                          <a:cs typeface="Times New Roman" pitchFamily="18" charset="0"/>
                        </a:rPr>
                        <a:t>2</a:t>
                      </a:r>
                      <a:endParaRPr kumimoji="1" lang="en-US" altLang="zh-CN" sz="17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r>
              <a:tr h="358775">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700" b="1" i="0" u="none" strike="noStrike" cap="none" normalizeH="0" baseline="0" smtClean="0">
                          <a:ln>
                            <a:noFill/>
                          </a:ln>
                          <a:solidFill>
                            <a:schemeClr val="tx1"/>
                          </a:solidFill>
                          <a:effectLst/>
                          <a:latin typeface="Times New Roman" pitchFamily="18" charset="0"/>
                          <a:ea typeface="宋体" charset="-122"/>
                          <a:cs typeface="Times New Roman" pitchFamily="18" charset="0"/>
                        </a:rPr>
                        <a:t>① Xlock A</a:t>
                      </a:r>
                    </a:p>
                  </a:txBody>
                  <a:tcP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1700" b="1"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r>
              <a:tr h="360363">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700" b="1" i="0" u="none" strike="noStrike" cap="none" normalizeH="0" baseline="0" smtClean="0">
                          <a:ln>
                            <a:noFill/>
                          </a:ln>
                          <a:solidFill>
                            <a:schemeClr val="tx1"/>
                          </a:solidFill>
                          <a:effectLst/>
                          <a:latin typeface="Times New Roman" pitchFamily="18" charset="0"/>
                          <a:ea typeface="宋体" charset="-122"/>
                          <a:cs typeface="Times New Roman" pitchFamily="18" charset="0"/>
                        </a:rPr>
                        <a:t>② R(A)=16</a:t>
                      </a:r>
                    </a:p>
                  </a:txBody>
                  <a:tcP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1700" b="1"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r>
              <a:tr h="358775">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1700" b="1" i="0" u="none" strike="noStrike" cap="none" normalizeH="0" baseline="0" dirty="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700" b="1" i="0" u="none" strike="noStrike" cap="none" normalizeH="0" baseline="0" smtClean="0">
                          <a:ln>
                            <a:noFill/>
                          </a:ln>
                          <a:solidFill>
                            <a:schemeClr val="tx1"/>
                          </a:solidFill>
                          <a:effectLst/>
                          <a:latin typeface="Times New Roman" pitchFamily="18" charset="0"/>
                          <a:ea typeface="宋体" charset="-122"/>
                          <a:cs typeface="Times New Roman" pitchFamily="18" charset="0"/>
                        </a:rPr>
                        <a:t>Xlock A</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r>
              <a:tr h="360363">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700" b="1" i="0" u="none" strike="noStrike" cap="none" normalizeH="0" baseline="0" smtClean="0">
                          <a:ln>
                            <a:noFill/>
                          </a:ln>
                          <a:solidFill>
                            <a:schemeClr val="tx1"/>
                          </a:solidFill>
                          <a:effectLst/>
                          <a:latin typeface="Times New Roman" pitchFamily="18" charset="0"/>
                          <a:ea typeface="宋体" charset="-122"/>
                          <a:cs typeface="Times New Roman" pitchFamily="18" charset="0"/>
                        </a:rPr>
                        <a:t>③ A←A-1</a:t>
                      </a:r>
                    </a:p>
                  </a:txBody>
                  <a:tcP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zh-CN" altLang="en-US" sz="17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r>
              <a:tr h="311150">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700" b="1" i="0" u="none" strike="noStrike" cap="none" normalizeH="0" baseline="0" smtClean="0">
                          <a:ln>
                            <a:noFill/>
                          </a:ln>
                          <a:solidFill>
                            <a:schemeClr val="tx1"/>
                          </a:solidFill>
                          <a:effectLst/>
                          <a:latin typeface="Times New Roman" pitchFamily="18" charset="0"/>
                          <a:ea typeface="宋体" charset="-122"/>
                          <a:cs typeface="Times New Roman" pitchFamily="18" charset="0"/>
                        </a:rPr>
                        <a:t>    W(A)=15</a:t>
                      </a:r>
                    </a:p>
                  </a:txBody>
                  <a:tcP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zh-CN" altLang="en-US" sz="1700" b="1" i="0" u="none" strike="noStrike" cap="none" normalizeH="0" baseline="0" smtClean="0">
                          <a:ln>
                            <a:noFill/>
                          </a:ln>
                          <a:solidFill>
                            <a:schemeClr val="tx1"/>
                          </a:solidFill>
                          <a:effectLst/>
                          <a:latin typeface="Times New Roman" pitchFamily="18" charset="0"/>
                          <a:ea typeface="宋体"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r>
              <a:tr h="360363">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700" b="1" i="0" u="none" strike="noStrike" cap="none" normalizeH="0" baseline="0" smtClean="0">
                          <a:ln>
                            <a:noFill/>
                          </a:ln>
                          <a:solidFill>
                            <a:schemeClr val="tx1"/>
                          </a:solidFill>
                          <a:effectLst/>
                          <a:latin typeface="Times New Roman" pitchFamily="18" charset="0"/>
                          <a:ea typeface="宋体" charset="-122"/>
                          <a:cs typeface="Times New Roman" pitchFamily="18" charset="0"/>
                        </a:rPr>
                        <a:t>    Commit</a:t>
                      </a:r>
                    </a:p>
                  </a:txBody>
                  <a:tcP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zh-CN" altLang="en-US" sz="1700" b="1" i="0" u="none" strike="noStrike" cap="none" normalizeH="0" baseline="0" smtClean="0">
                          <a:ln>
                            <a:noFill/>
                          </a:ln>
                          <a:solidFill>
                            <a:schemeClr val="tx1"/>
                          </a:solidFill>
                          <a:effectLst/>
                          <a:latin typeface="Times New Roman" pitchFamily="18" charset="0"/>
                          <a:ea typeface="宋体"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r>
              <a:tr h="358775">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700" b="1" i="0" u="none" strike="noStrike" cap="none" normalizeH="0" baseline="0" smtClean="0">
                          <a:ln>
                            <a:noFill/>
                          </a:ln>
                          <a:solidFill>
                            <a:schemeClr val="tx1"/>
                          </a:solidFill>
                          <a:effectLst/>
                          <a:latin typeface="Times New Roman" pitchFamily="18" charset="0"/>
                          <a:ea typeface="宋体" charset="-122"/>
                          <a:cs typeface="Times New Roman" pitchFamily="18" charset="0"/>
                        </a:rPr>
                        <a:t>    Unlock A</a:t>
                      </a:r>
                    </a:p>
                  </a:txBody>
                  <a:tcP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zh-CN" altLang="en-US" sz="1700" b="1" i="0" u="none" strike="noStrike" cap="none" normalizeH="0" baseline="0" smtClean="0">
                          <a:ln>
                            <a:noFill/>
                          </a:ln>
                          <a:solidFill>
                            <a:schemeClr val="tx1"/>
                          </a:solidFill>
                          <a:effectLst/>
                          <a:latin typeface="Times New Roman" pitchFamily="18" charset="0"/>
                          <a:ea typeface="宋体"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r>
              <a:tr h="360363">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700" b="1" i="0" u="none" strike="noStrike" cap="none" normalizeH="0" baseline="0" smtClean="0">
                          <a:ln>
                            <a:noFill/>
                          </a:ln>
                          <a:solidFill>
                            <a:schemeClr val="tx1"/>
                          </a:solidFill>
                          <a:effectLst/>
                          <a:latin typeface="Times New Roman" pitchFamily="18" charset="0"/>
                          <a:ea typeface="宋体" charset="-122"/>
                          <a:cs typeface="Times New Roman" pitchFamily="18" charset="0"/>
                        </a:rPr>
                        <a:t>④</a:t>
                      </a:r>
                    </a:p>
                  </a:txBody>
                  <a:tcP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zh-CN" altLang="en-US" sz="1700" b="1" i="0" u="none" strike="noStrike" cap="none" normalizeH="0" baseline="0" smtClean="0">
                          <a:ln>
                            <a:noFill/>
                          </a:ln>
                          <a:solidFill>
                            <a:schemeClr val="tx1"/>
                          </a:solidFill>
                          <a:effectLst/>
                          <a:latin typeface="Times New Roman" pitchFamily="18" charset="0"/>
                          <a:ea typeface="宋体" charset="-122"/>
                          <a:cs typeface="Times New Roman" pitchFamily="18" charset="0"/>
                        </a:rPr>
                        <a:t>获得</a:t>
                      </a:r>
                      <a:r>
                        <a:rPr kumimoji="1" lang="en-US" altLang="zh-CN" sz="1700" b="1" i="0" u="none" strike="noStrike" cap="none" normalizeH="0" baseline="0" smtClean="0">
                          <a:ln>
                            <a:noFill/>
                          </a:ln>
                          <a:solidFill>
                            <a:schemeClr val="tx1"/>
                          </a:solidFill>
                          <a:effectLst/>
                          <a:latin typeface="Times New Roman" pitchFamily="18" charset="0"/>
                          <a:ea typeface="宋体" charset="-122"/>
                          <a:cs typeface="Times New Roman" pitchFamily="18" charset="0"/>
                        </a:rPr>
                        <a:t>Xlock A</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r>
              <a:tr h="358775">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1700" b="1"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700" b="1" i="0" u="none" strike="noStrike" cap="none" normalizeH="0" baseline="0" smtClean="0">
                          <a:ln>
                            <a:noFill/>
                          </a:ln>
                          <a:solidFill>
                            <a:schemeClr val="tx1"/>
                          </a:solidFill>
                          <a:effectLst/>
                          <a:latin typeface="Times New Roman" pitchFamily="18" charset="0"/>
                          <a:ea typeface="宋体" charset="-122"/>
                          <a:cs typeface="Times New Roman" pitchFamily="18" charset="0"/>
                        </a:rPr>
                        <a:t>R(A)=15</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r>
              <a:tr h="360363">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1700" b="1"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7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A←A-1</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r>
              <a:tr h="358775">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700" b="1" i="0" u="none" strike="noStrike" cap="none" normalizeH="0" baseline="0" smtClean="0">
                          <a:ln>
                            <a:noFill/>
                          </a:ln>
                          <a:solidFill>
                            <a:schemeClr val="tx1"/>
                          </a:solidFill>
                          <a:effectLst/>
                          <a:latin typeface="Times New Roman" pitchFamily="18" charset="0"/>
                          <a:ea typeface="宋体" charset="-122"/>
                          <a:cs typeface="Times New Roman" pitchFamily="18" charset="0"/>
                        </a:rPr>
                        <a:t>⑤</a:t>
                      </a:r>
                    </a:p>
                  </a:txBody>
                  <a:tcP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700" b="1" i="0" u="none" strike="noStrike" cap="none" normalizeH="0" baseline="0" smtClean="0">
                          <a:ln>
                            <a:noFill/>
                          </a:ln>
                          <a:solidFill>
                            <a:schemeClr val="tx1"/>
                          </a:solidFill>
                          <a:effectLst/>
                          <a:latin typeface="Times New Roman" pitchFamily="18" charset="0"/>
                          <a:ea typeface="宋体" charset="-122"/>
                          <a:cs typeface="Times New Roman" pitchFamily="18" charset="0"/>
                        </a:rPr>
                        <a:t>W(A)=14</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r>
              <a:tr h="360363">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1700" b="1"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700" b="1" i="0" u="none" strike="noStrike" cap="none" normalizeH="0" baseline="0" smtClean="0">
                          <a:ln>
                            <a:noFill/>
                          </a:ln>
                          <a:solidFill>
                            <a:schemeClr val="tx1"/>
                          </a:solidFill>
                          <a:effectLst/>
                          <a:latin typeface="Times New Roman" pitchFamily="18" charset="0"/>
                          <a:ea typeface="宋体" charset="-122"/>
                          <a:cs typeface="Times New Roman" pitchFamily="18" charset="0"/>
                        </a:rPr>
                        <a:t>Commit</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r>
              <a:tr h="358775">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1700" b="1"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7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Unlock A</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r>
            </a:tbl>
          </a:graphicData>
        </a:graphic>
      </p:graphicFrame>
      <p:sp>
        <p:nvSpPr>
          <p:cNvPr id="5" name="Text Box 240"/>
          <p:cNvSpPr txBox="1">
            <a:spLocks noChangeArrowheads="1"/>
          </p:cNvSpPr>
          <p:nvPr/>
        </p:nvSpPr>
        <p:spPr bwMode="auto">
          <a:xfrm>
            <a:off x="5908893" y="1780529"/>
            <a:ext cx="3095625" cy="4425950"/>
          </a:xfrm>
          <a:prstGeom prst="rect">
            <a:avLst/>
          </a:prstGeom>
          <a:solidFill>
            <a:srgbClr val="CCFFCC"/>
          </a:solidFill>
          <a:ln w="25400">
            <a:noFill/>
            <a:miter lim="800000"/>
            <a:headEnd/>
            <a:tailEnd/>
          </a:ln>
          <a:effectLst/>
        </p:spPr>
        <p:txBody>
          <a:bodyPr>
            <a:spAutoFit/>
          </a:bodyPr>
          <a:lstStyle/>
          <a:p>
            <a:pPr marL="342900" indent="-342900">
              <a:spcBef>
                <a:spcPct val="50000"/>
              </a:spcBef>
              <a:buClr>
                <a:schemeClr val="accent1"/>
              </a:buClr>
              <a:buFont typeface="Wingdings" pitchFamily="2" charset="2"/>
              <a:buChar char="n"/>
            </a:pPr>
            <a:r>
              <a:rPr lang="zh-CN" altLang="en-US" sz="1900" b="1" dirty="0">
                <a:latin typeface="Times New Roman" pitchFamily="18" charset="0"/>
              </a:rPr>
              <a:t>事务</a:t>
            </a:r>
            <a:r>
              <a:rPr lang="en-US" altLang="zh-CN" sz="1900" b="1" dirty="0">
                <a:latin typeface="Times New Roman" pitchFamily="18" charset="0"/>
              </a:rPr>
              <a:t>T1</a:t>
            </a:r>
            <a:r>
              <a:rPr lang="zh-CN" altLang="en-US" sz="1900" b="1" dirty="0">
                <a:latin typeface="Times New Roman" pitchFamily="18" charset="0"/>
              </a:rPr>
              <a:t>在读</a:t>
            </a:r>
            <a:r>
              <a:rPr lang="en-US" altLang="zh-CN" sz="1900" b="1" dirty="0">
                <a:latin typeface="Times New Roman" pitchFamily="18" charset="0"/>
              </a:rPr>
              <a:t>A</a:t>
            </a:r>
            <a:r>
              <a:rPr lang="zh-CN" altLang="en-US" sz="1900" b="1" dirty="0">
                <a:latin typeface="Times New Roman" pitchFamily="18" charset="0"/>
              </a:rPr>
              <a:t>进行修改之前先对</a:t>
            </a:r>
            <a:r>
              <a:rPr lang="en-US" altLang="zh-CN" sz="1900" b="1" dirty="0">
                <a:latin typeface="Times New Roman" pitchFamily="18" charset="0"/>
              </a:rPr>
              <a:t>A</a:t>
            </a:r>
            <a:r>
              <a:rPr lang="zh-CN" altLang="en-US" sz="1900" b="1" dirty="0">
                <a:latin typeface="Times New Roman" pitchFamily="18" charset="0"/>
              </a:rPr>
              <a:t>加</a:t>
            </a:r>
            <a:r>
              <a:rPr lang="en-US" altLang="zh-CN" sz="1900" b="1" dirty="0">
                <a:latin typeface="Times New Roman" pitchFamily="18" charset="0"/>
              </a:rPr>
              <a:t>X</a:t>
            </a:r>
            <a:r>
              <a:rPr lang="zh-CN" altLang="en-US" sz="1900" b="1" dirty="0">
                <a:latin typeface="Times New Roman" pitchFamily="18" charset="0"/>
              </a:rPr>
              <a:t>锁</a:t>
            </a:r>
          </a:p>
          <a:p>
            <a:pPr marL="342900" indent="-342900">
              <a:spcBef>
                <a:spcPct val="50000"/>
              </a:spcBef>
              <a:buClr>
                <a:schemeClr val="accent1"/>
              </a:buClr>
              <a:buFont typeface="Wingdings" pitchFamily="2" charset="2"/>
              <a:buChar char="n"/>
            </a:pPr>
            <a:r>
              <a:rPr lang="zh-CN" altLang="en-US" sz="1900" b="1" dirty="0">
                <a:latin typeface="Times New Roman" pitchFamily="18" charset="0"/>
              </a:rPr>
              <a:t>当</a:t>
            </a:r>
            <a:r>
              <a:rPr lang="en-US" altLang="zh-CN" sz="1900" b="1" dirty="0">
                <a:latin typeface="Times New Roman" pitchFamily="18" charset="0"/>
              </a:rPr>
              <a:t>T2</a:t>
            </a:r>
            <a:r>
              <a:rPr lang="zh-CN" altLang="en-US" sz="1900" b="1" dirty="0">
                <a:latin typeface="Times New Roman" pitchFamily="18" charset="0"/>
              </a:rPr>
              <a:t>再请求对</a:t>
            </a:r>
            <a:r>
              <a:rPr lang="en-US" altLang="zh-CN" sz="1900" b="1" dirty="0">
                <a:latin typeface="Times New Roman" pitchFamily="18" charset="0"/>
              </a:rPr>
              <a:t>A</a:t>
            </a:r>
            <a:r>
              <a:rPr lang="zh-CN" altLang="en-US" sz="1900" b="1" dirty="0">
                <a:latin typeface="Times New Roman" pitchFamily="18" charset="0"/>
              </a:rPr>
              <a:t>加</a:t>
            </a:r>
            <a:r>
              <a:rPr lang="en-US" altLang="zh-CN" sz="1900" b="1" dirty="0">
                <a:latin typeface="Times New Roman" pitchFamily="18" charset="0"/>
              </a:rPr>
              <a:t>X</a:t>
            </a:r>
            <a:r>
              <a:rPr lang="zh-CN" altLang="en-US" sz="1900" b="1" dirty="0">
                <a:latin typeface="Times New Roman" pitchFamily="18" charset="0"/>
              </a:rPr>
              <a:t>锁时被拒绝</a:t>
            </a:r>
          </a:p>
          <a:p>
            <a:pPr marL="342900" indent="-342900">
              <a:spcBef>
                <a:spcPct val="50000"/>
              </a:spcBef>
              <a:buClr>
                <a:schemeClr val="accent1"/>
              </a:buClr>
              <a:buFont typeface="Wingdings" pitchFamily="2" charset="2"/>
              <a:buChar char="n"/>
            </a:pPr>
            <a:r>
              <a:rPr lang="en-US" altLang="zh-CN" sz="1900" b="1" dirty="0">
                <a:latin typeface="Times New Roman" pitchFamily="18" charset="0"/>
              </a:rPr>
              <a:t>T2</a:t>
            </a:r>
            <a:r>
              <a:rPr lang="zh-CN" altLang="en-US" sz="1900" b="1" dirty="0">
                <a:latin typeface="Times New Roman" pitchFamily="18" charset="0"/>
              </a:rPr>
              <a:t>只能等待</a:t>
            </a:r>
            <a:r>
              <a:rPr lang="en-US" altLang="zh-CN" sz="1900" b="1" dirty="0">
                <a:latin typeface="Times New Roman" pitchFamily="18" charset="0"/>
              </a:rPr>
              <a:t>T1</a:t>
            </a:r>
            <a:r>
              <a:rPr lang="zh-CN" altLang="en-US" sz="1900" b="1" dirty="0">
                <a:latin typeface="Times New Roman" pitchFamily="18" charset="0"/>
              </a:rPr>
              <a:t>释放</a:t>
            </a:r>
            <a:r>
              <a:rPr lang="en-US" altLang="zh-CN" sz="1900" b="1" dirty="0">
                <a:latin typeface="Times New Roman" pitchFamily="18" charset="0"/>
              </a:rPr>
              <a:t>A</a:t>
            </a:r>
            <a:r>
              <a:rPr lang="zh-CN" altLang="en-US" sz="1900" b="1" dirty="0">
                <a:latin typeface="Times New Roman" pitchFamily="18" charset="0"/>
              </a:rPr>
              <a:t>上的锁后</a:t>
            </a:r>
            <a:r>
              <a:rPr lang="en-US" altLang="zh-CN" sz="1900" b="1" dirty="0">
                <a:latin typeface="Times New Roman" pitchFamily="18" charset="0"/>
              </a:rPr>
              <a:t>T2</a:t>
            </a:r>
            <a:r>
              <a:rPr lang="zh-CN" altLang="en-US" sz="1900" b="1" dirty="0">
                <a:latin typeface="Times New Roman" pitchFamily="18" charset="0"/>
              </a:rPr>
              <a:t>获得对</a:t>
            </a:r>
            <a:r>
              <a:rPr lang="en-US" altLang="zh-CN" sz="1900" b="1" dirty="0">
                <a:latin typeface="Times New Roman" pitchFamily="18" charset="0"/>
              </a:rPr>
              <a:t>A</a:t>
            </a:r>
            <a:r>
              <a:rPr lang="zh-CN" altLang="en-US" sz="1900" b="1" dirty="0">
                <a:latin typeface="Times New Roman" pitchFamily="18" charset="0"/>
              </a:rPr>
              <a:t>的</a:t>
            </a:r>
            <a:r>
              <a:rPr lang="en-US" altLang="zh-CN" sz="1900" b="1" dirty="0">
                <a:latin typeface="Times New Roman" pitchFamily="18" charset="0"/>
              </a:rPr>
              <a:t>X</a:t>
            </a:r>
            <a:r>
              <a:rPr lang="zh-CN" altLang="en-US" sz="1900" b="1" dirty="0">
                <a:latin typeface="Times New Roman" pitchFamily="18" charset="0"/>
              </a:rPr>
              <a:t>锁</a:t>
            </a:r>
          </a:p>
          <a:p>
            <a:pPr marL="342900" indent="-342900">
              <a:spcBef>
                <a:spcPct val="50000"/>
              </a:spcBef>
              <a:buClr>
                <a:schemeClr val="accent1"/>
              </a:buClr>
              <a:buFont typeface="Wingdings" pitchFamily="2" charset="2"/>
              <a:buChar char="n"/>
            </a:pPr>
            <a:r>
              <a:rPr lang="zh-CN" altLang="en-US" sz="1900" b="1" dirty="0">
                <a:latin typeface="Times New Roman" pitchFamily="18" charset="0"/>
              </a:rPr>
              <a:t>这时</a:t>
            </a:r>
            <a:r>
              <a:rPr lang="en-US" altLang="zh-CN" sz="1900" b="1" dirty="0">
                <a:latin typeface="Times New Roman" pitchFamily="18" charset="0"/>
              </a:rPr>
              <a:t>T2</a:t>
            </a:r>
            <a:r>
              <a:rPr lang="zh-CN" altLang="en-US" sz="1900" b="1" dirty="0">
                <a:latin typeface="Times New Roman" pitchFamily="18" charset="0"/>
              </a:rPr>
              <a:t>读到的</a:t>
            </a:r>
            <a:r>
              <a:rPr lang="en-US" altLang="zh-CN" sz="1900" b="1" dirty="0">
                <a:latin typeface="Times New Roman" pitchFamily="18" charset="0"/>
              </a:rPr>
              <a:t>A</a:t>
            </a:r>
            <a:r>
              <a:rPr lang="zh-CN" altLang="en-US" sz="1900" b="1" dirty="0">
                <a:latin typeface="Times New Roman" pitchFamily="18" charset="0"/>
              </a:rPr>
              <a:t>已经是</a:t>
            </a:r>
            <a:r>
              <a:rPr lang="en-US" altLang="zh-CN" sz="1900" b="1" dirty="0">
                <a:latin typeface="Times New Roman" pitchFamily="18" charset="0"/>
              </a:rPr>
              <a:t>T1</a:t>
            </a:r>
            <a:r>
              <a:rPr lang="zh-CN" altLang="en-US" sz="1900" b="1" dirty="0">
                <a:latin typeface="Times New Roman" pitchFamily="18" charset="0"/>
              </a:rPr>
              <a:t>更新过的值</a:t>
            </a:r>
            <a:r>
              <a:rPr lang="en-US" altLang="zh-CN" sz="1900" b="1" dirty="0">
                <a:latin typeface="Times New Roman" pitchFamily="18" charset="0"/>
              </a:rPr>
              <a:t>15</a:t>
            </a:r>
          </a:p>
          <a:p>
            <a:pPr marL="342900" indent="-342900">
              <a:spcBef>
                <a:spcPct val="50000"/>
              </a:spcBef>
              <a:buClr>
                <a:schemeClr val="accent1"/>
              </a:buClr>
              <a:buFont typeface="Wingdings" pitchFamily="2" charset="2"/>
              <a:buChar char="n"/>
            </a:pPr>
            <a:r>
              <a:rPr lang="en-US" altLang="zh-CN" sz="1900" b="1" dirty="0">
                <a:latin typeface="Times New Roman" pitchFamily="18" charset="0"/>
              </a:rPr>
              <a:t>T2</a:t>
            </a:r>
            <a:r>
              <a:rPr lang="zh-CN" altLang="en-US" sz="1900" b="1" dirty="0">
                <a:latin typeface="Times New Roman" pitchFamily="18" charset="0"/>
              </a:rPr>
              <a:t>按此新的</a:t>
            </a:r>
            <a:r>
              <a:rPr lang="en-US" altLang="zh-CN" sz="1900" b="1" dirty="0">
                <a:latin typeface="Times New Roman" pitchFamily="18" charset="0"/>
              </a:rPr>
              <a:t>A</a:t>
            </a:r>
            <a:r>
              <a:rPr lang="zh-CN" altLang="en-US" sz="1900" b="1" dirty="0">
                <a:latin typeface="Times New Roman" pitchFamily="18" charset="0"/>
              </a:rPr>
              <a:t>值进行运算，并将结果值</a:t>
            </a:r>
            <a:r>
              <a:rPr lang="en-US" altLang="zh-CN" sz="1900" b="1" dirty="0">
                <a:latin typeface="Times New Roman" pitchFamily="18" charset="0"/>
              </a:rPr>
              <a:t>A=14</a:t>
            </a:r>
            <a:r>
              <a:rPr lang="zh-CN" altLang="en-US" sz="1900" b="1" dirty="0">
                <a:latin typeface="Times New Roman" pitchFamily="18" charset="0"/>
              </a:rPr>
              <a:t>送回到磁盘。避免了丢失</a:t>
            </a:r>
            <a:r>
              <a:rPr lang="en-US" altLang="zh-CN" sz="1900" b="1" dirty="0">
                <a:latin typeface="Times New Roman" pitchFamily="18" charset="0"/>
              </a:rPr>
              <a:t>T1</a:t>
            </a:r>
            <a:r>
              <a:rPr lang="zh-CN" altLang="en-US" sz="1900" b="1" dirty="0">
                <a:latin typeface="Times New Roman" pitchFamily="18" charset="0"/>
              </a:rPr>
              <a:t>的更新。</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使用封锁机制解决不可重复读问题</a:t>
            </a:r>
            <a:endParaRPr lang="zh-CN" altLang="en-US" dirty="0"/>
          </a:p>
        </p:txBody>
      </p:sp>
      <p:graphicFrame>
        <p:nvGraphicFramePr>
          <p:cNvPr id="4" name="Group 775"/>
          <p:cNvGraphicFramePr>
            <a:graphicFrameLocks/>
          </p:cNvGraphicFramePr>
          <p:nvPr>
            <p:extLst>
              <p:ext uri="{D42A27DB-BD31-4B8C-83A1-F6EECF244321}">
                <p14:modId xmlns:p14="http://schemas.microsoft.com/office/powerpoint/2010/main" val="1571993141"/>
              </p:ext>
            </p:extLst>
          </p:nvPr>
        </p:nvGraphicFramePr>
        <p:xfrm>
          <a:off x="729933" y="1097280"/>
          <a:ext cx="3240087" cy="5760720"/>
        </p:xfrm>
        <a:graphic>
          <a:graphicData uri="http://schemas.openxmlformats.org/drawingml/2006/table">
            <a:tbl>
              <a:tblPr/>
              <a:tblGrid>
                <a:gridCol w="2152650"/>
                <a:gridCol w="1087437"/>
              </a:tblGrid>
              <a:tr h="0">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2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T</a:t>
                      </a:r>
                      <a:r>
                        <a:rPr kumimoji="1" lang="en-US" altLang="zh-CN" sz="1200" b="1" i="0" u="none" strike="noStrike" cap="none" normalizeH="0" baseline="-30000" dirty="0" smtClean="0">
                          <a:ln>
                            <a:noFill/>
                          </a:ln>
                          <a:solidFill>
                            <a:schemeClr val="tx1"/>
                          </a:solidFill>
                          <a:effectLst/>
                          <a:latin typeface="Times New Roman" pitchFamily="18" charset="0"/>
                          <a:ea typeface="宋体" charset="-122"/>
                          <a:cs typeface="Times New Roman" pitchFamily="18" charset="0"/>
                        </a:rPr>
                        <a:t>1</a:t>
                      </a:r>
                      <a:endParaRPr kumimoji="1" lang="en-US" altLang="zh-CN" sz="12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txBody>
                  <a:tcPr horzOverflow="overflow">
                    <a:lnL cap="flat">
                      <a:noFill/>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200" b="1" i="0" u="none" strike="noStrike" cap="none" normalizeH="0" baseline="0" smtClean="0">
                          <a:ln>
                            <a:noFill/>
                          </a:ln>
                          <a:solidFill>
                            <a:schemeClr val="tx1"/>
                          </a:solidFill>
                          <a:effectLst/>
                          <a:latin typeface="Times New Roman" pitchFamily="18" charset="0"/>
                          <a:ea typeface="宋体" charset="-122"/>
                          <a:cs typeface="Times New Roman" pitchFamily="18" charset="0"/>
                        </a:rPr>
                        <a:t>T</a:t>
                      </a:r>
                      <a:r>
                        <a:rPr kumimoji="1" lang="en-US" altLang="zh-CN" sz="1200" b="1" i="0" u="none" strike="noStrike" cap="none" normalizeH="0" baseline="-30000" smtClean="0">
                          <a:ln>
                            <a:noFill/>
                          </a:ln>
                          <a:solidFill>
                            <a:schemeClr val="tx1"/>
                          </a:solidFill>
                          <a:effectLst/>
                          <a:latin typeface="Times New Roman" pitchFamily="18" charset="0"/>
                          <a:ea typeface="宋体" charset="-122"/>
                          <a:cs typeface="Times New Roman" pitchFamily="18" charset="0"/>
                        </a:rPr>
                        <a:t>2</a:t>
                      </a:r>
                      <a:endParaRPr kumimoji="1" lang="en-US" altLang="zh-CN" sz="12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r>
              <a:tr h="219075">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200" b="1" i="0" u="none" strike="noStrike" cap="none" normalizeH="0" baseline="0" smtClean="0">
                          <a:ln>
                            <a:noFill/>
                          </a:ln>
                          <a:solidFill>
                            <a:schemeClr val="tx1"/>
                          </a:solidFill>
                          <a:effectLst/>
                          <a:latin typeface="Times New Roman" pitchFamily="18" charset="0"/>
                          <a:ea typeface="宋体" charset="-122"/>
                          <a:cs typeface="Times New Roman" pitchFamily="18" charset="0"/>
                        </a:rPr>
                        <a:t>① Slock A</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1200" b="1"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r>
              <a:tr h="220663">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200" b="1" i="0" u="none" strike="noStrike" cap="none" normalizeH="0" baseline="0" smtClean="0">
                          <a:ln>
                            <a:noFill/>
                          </a:ln>
                          <a:solidFill>
                            <a:schemeClr val="tx1"/>
                          </a:solidFill>
                          <a:effectLst/>
                          <a:latin typeface="Times New Roman" pitchFamily="18" charset="0"/>
                          <a:ea typeface="宋体" charset="-122"/>
                          <a:cs typeface="Times New Roman" pitchFamily="18" charset="0"/>
                        </a:rPr>
                        <a:t>Slock B</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1200" b="1"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r>
              <a:tr h="219075">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200" b="1" i="0" u="none" strike="noStrike" cap="none" normalizeH="0" baseline="0" smtClean="0">
                          <a:ln>
                            <a:noFill/>
                          </a:ln>
                          <a:solidFill>
                            <a:schemeClr val="tx1"/>
                          </a:solidFill>
                          <a:effectLst/>
                          <a:latin typeface="Times New Roman" pitchFamily="18" charset="0"/>
                          <a:ea typeface="宋体" charset="-122"/>
                          <a:cs typeface="Times New Roman" pitchFamily="18" charset="0"/>
                        </a:rPr>
                        <a:t>R(A)=50</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1200" b="1"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r>
              <a:tr h="219075">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200" b="1" i="0" u="none" strike="noStrike" cap="none" normalizeH="0" baseline="0" smtClean="0">
                          <a:ln>
                            <a:noFill/>
                          </a:ln>
                          <a:solidFill>
                            <a:schemeClr val="tx1"/>
                          </a:solidFill>
                          <a:effectLst/>
                          <a:latin typeface="Times New Roman" pitchFamily="18" charset="0"/>
                          <a:ea typeface="宋体" charset="-122"/>
                          <a:cs typeface="Times New Roman" pitchFamily="18" charset="0"/>
                        </a:rPr>
                        <a:t>R(B)=100</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1200" b="1"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r>
              <a:tr h="219075">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zh-CN" altLang="en-US" sz="12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求和</a:t>
                      </a:r>
                      <a:r>
                        <a:rPr kumimoji="1" lang="en-US" altLang="zh-CN" sz="12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=150</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1200" b="1"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r>
              <a:tr h="220663">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200" b="1" i="0" u="none" strike="noStrike" cap="none" normalizeH="0" baseline="0" smtClean="0">
                          <a:ln>
                            <a:noFill/>
                          </a:ln>
                          <a:solidFill>
                            <a:schemeClr val="tx1"/>
                          </a:solidFill>
                          <a:effectLst/>
                          <a:latin typeface="Times New Roman" pitchFamily="18" charset="0"/>
                          <a:ea typeface="宋体" charset="-122"/>
                          <a:cs typeface="Times New Roman" pitchFamily="18" charset="0"/>
                        </a:rPr>
                        <a:t>②</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200" b="1" i="0" u="none" strike="noStrike" cap="none" normalizeH="0" baseline="0" smtClean="0">
                          <a:ln>
                            <a:noFill/>
                          </a:ln>
                          <a:solidFill>
                            <a:schemeClr val="tx1"/>
                          </a:solidFill>
                          <a:effectLst/>
                          <a:latin typeface="Times New Roman" pitchFamily="18" charset="0"/>
                          <a:ea typeface="宋体" charset="-122"/>
                          <a:cs typeface="Times New Roman" pitchFamily="18" charset="0"/>
                        </a:rPr>
                        <a:t>Xlock B</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r>
              <a:tr h="219075">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1200" b="1" i="0" u="none" strike="noStrike" cap="none" normalizeH="0" baseline="0" smtClean="0">
                        <a:ln>
                          <a:noFill/>
                        </a:ln>
                        <a:solidFill>
                          <a:schemeClr val="tx1"/>
                        </a:solidFill>
                        <a:effectLst/>
                        <a:latin typeface="Arial"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zh-CN" altLang="en-US" sz="1200" b="1" i="0" u="none" strike="noStrike" cap="none" normalizeH="0" baseline="0" smtClean="0">
                          <a:ln>
                            <a:noFill/>
                          </a:ln>
                          <a:solidFill>
                            <a:schemeClr val="tx1"/>
                          </a:solidFill>
                          <a:effectLst/>
                          <a:latin typeface="Times New Roman" pitchFamily="18" charset="0"/>
                          <a:ea typeface="宋体"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r>
              <a:tr h="219075">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1200" b="1" i="0" u="none" strike="noStrike" cap="none" normalizeH="0" baseline="0" smtClean="0">
                        <a:ln>
                          <a:noFill/>
                        </a:ln>
                        <a:solidFill>
                          <a:schemeClr val="tx1"/>
                        </a:solidFill>
                        <a:effectLst/>
                        <a:latin typeface="Arial"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zh-CN" altLang="en-US" sz="1200" b="1" i="0" u="none" strike="noStrike" cap="none" normalizeH="0" baseline="0" smtClean="0">
                          <a:ln>
                            <a:noFill/>
                          </a:ln>
                          <a:solidFill>
                            <a:schemeClr val="tx1"/>
                          </a:solidFill>
                          <a:effectLst/>
                          <a:latin typeface="Times New Roman" pitchFamily="18" charset="0"/>
                          <a:ea typeface="宋体"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r>
              <a:tr h="119063">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2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③ R(A)=50</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zh-CN" altLang="en-US" sz="1200" b="1" i="0" u="none" strike="noStrike" cap="none" normalizeH="0" baseline="0" smtClean="0">
                          <a:ln>
                            <a:noFill/>
                          </a:ln>
                          <a:solidFill>
                            <a:schemeClr val="tx1"/>
                          </a:solidFill>
                          <a:effectLst/>
                          <a:latin typeface="Times New Roman" pitchFamily="18" charset="0"/>
                          <a:ea typeface="宋体"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r>
              <a:tr h="117475">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2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R(B)=100</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zh-CN" altLang="en-US" sz="1200" b="1" i="0" u="none" strike="noStrike" cap="none" normalizeH="0" baseline="0" smtClean="0">
                          <a:ln>
                            <a:noFill/>
                          </a:ln>
                          <a:solidFill>
                            <a:schemeClr val="tx1"/>
                          </a:solidFill>
                          <a:effectLst/>
                          <a:latin typeface="Times New Roman" pitchFamily="18" charset="0"/>
                          <a:ea typeface="宋体"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r>
              <a:tr h="219075">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zh-CN" altLang="en-US" sz="12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求和</a:t>
                      </a:r>
                      <a:r>
                        <a:rPr kumimoji="1" lang="en-US" altLang="zh-CN" sz="12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=150</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zh-CN" altLang="en-US" sz="1200" b="1" i="0" u="none" strike="noStrike" cap="none" normalizeH="0" baseline="0" smtClean="0">
                          <a:ln>
                            <a:noFill/>
                          </a:ln>
                          <a:solidFill>
                            <a:schemeClr val="tx1"/>
                          </a:solidFill>
                          <a:effectLst/>
                          <a:latin typeface="Times New Roman" pitchFamily="18" charset="0"/>
                          <a:ea typeface="宋体"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r>
              <a:tr h="119063">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200" b="1" i="0" u="none" strike="noStrike" cap="none" normalizeH="0" baseline="0" smtClean="0">
                          <a:ln>
                            <a:noFill/>
                          </a:ln>
                          <a:solidFill>
                            <a:schemeClr val="tx1"/>
                          </a:solidFill>
                          <a:effectLst/>
                          <a:latin typeface="Times New Roman" pitchFamily="18" charset="0"/>
                          <a:ea typeface="宋体" charset="-122"/>
                          <a:cs typeface="Times New Roman" pitchFamily="18" charset="0"/>
                        </a:rPr>
                        <a:t>Commit</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zh-CN" altLang="en-US" sz="1200" b="1" i="0" u="none" strike="noStrike" cap="none" normalizeH="0" baseline="0" smtClean="0">
                          <a:ln>
                            <a:noFill/>
                          </a:ln>
                          <a:solidFill>
                            <a:schemeClr val="tx1"/>
                          </a:solidFill>
                          <a:effectLst/>
                          <a:latin typeface="Times New Roman" pitchFamily="18" charset="0"/>
                          <a:ea typeface="宋体"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r>
              <a:tr h="219075">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2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Unlock A</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zh-CN" altLang="en-US" sz="1200" b="1" i="0" u="none" strike="noStrike" cap="none" normalizeH="0" baseline="0" smtClean="0">
                          <a:ln>
                            <a:noFill/>
                          </a:ln>
                          <a:solidFill>
                            <a:schemeClr val="tx1"/>
                          </a:solidFill>
                          <a:effectLst/>
                          <a:latin typeface="Times New Roman" pitchFamily="18" charset="0"/>
                          <a:ea typeface="宋体"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r>
              <a:tr h="220663">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2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Unlock B</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zh-CN" altLang="en-US" sz="1200" b="1" i="0" u="none" strike="noStrike" cap="none" normalizeH="0" baseline="0" smtClean="0">
                          <a:ln>
                            <a:noFill/>
                          </a:ln>
                          <a:solidFill>
                            <a:schemeClr val="tx1"/>
                          </a:solidFill>
                          <a:effectLst/>
                          <a:latin typeface="Times New Roman" pitchFamily="18" charset="0"/>
                          <a:ea typeface="宋体"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r>
              <a:tr h="219075">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200" b="1" i="0" u="none" strike="noStrike" cap="none" normalizeH="0" baseline="0" smtClean="0">
                          <a:ln>
                            <a:noFill/>
                          </a:ln>
                          <a:solidFill>
                            <a:schemeClr val="tx1"/>
                          </a:solidFill>
                          <a:effectLst/>
                          <a:latin typeface="Times New Roman" pitchFamily="18" charset="0"/>
                          <a:ea typeface="宋体" charset="-122"/>
                          <a:cs typeface="Times New Roman" pitchFamily="18" charset="0"/>
                        </a:rPr>
                        <a:t>④</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zh-CN" altLang="en-US" sz="1200" b="1" i="0" u="none" strike="noStrike" cap="none" normalizeH="0" baseline="0" smtClean="0">
                          <a:ln>
                            <a:noFill/>
                          </a:ln>
                          <a:solidFill>
                            <a:schemeClr val="tx1"/>
                          </a:solidFill>
                          <a:effectLst/>
                          <a:latin typeface="Times New Roman" pitchFamily="18" charset="0"/>
                          <a:ea typeface="宋体" charset="-122"/>
                          <a:cs typeface="Times New Roman" pitchFamily="18" charset="0"/>
                        </a:rPr>
                        <a:t>获得</a:t>
                      </a:r>
                      <a:r>
                        <a:rPr kumimoji="1" lang="en-US" altLang="zh-CN" sz="1200" b="1" i="0" u="none" strike="noStrike" cap="none" normalizeH="0" baseline="0" smtClean="0">
                          <a:ln>
                            <a:noFill/>
                          </a:ln>
                          <a:solidFill>
                            <a:schemeClr val="tx1"/>
                          </a:solidFill>
                          <a:effectLst/>
                          <a:latin typeface="Times New Roman" pitchFamily="18" charset="0"/>
                          <a:ea typeface="宋体" charset="-122"/>
                          <a:cs typeface="Times New Roman" pitchFamily="18" charset="0"/>
                        </a:rPr>
                        <a:t>XlockB</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r>
              <a:tr h="219075">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1200" b="1" i="0" u="none" strike="noStrike" cap="none" normalizeH="0" baseline="0" smtClean="0">
                        <a:ln>
                          <a:noFill/>
                        </a:ln>
                        <a:solidFill>
                          <a:schemeClr val="tx1"/>
                        </a:solidFill>
                        <a:effectLst/>
                        <a:latin typeface="Arial"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200" b="1" i="0" u="none" strike="noStrike" cap="none" normalizeH="0" baseline="0" smtClean="0">
                          <a:ln>
                            <a:noFill/>
                          </a:ln>
                          <a:solidFill>
                            <a:schemeClr val="tx1"/>
                          </a:solidFill>
                          <a:effectLst/>
                          <a:latin typeface="Times New Roman" pitchFamily="18" charset="0"/>
                          <a:ea typeface="宋体" charset="-122"/>
                          <a:cs typeface="Times New Roman" pitchFamily="18" charset="0"/>
                        </a:rPr>
                        <a:t>R(B)=100</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r>
              <a:tr h="219075">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1200" b="1" i="0" u="none" strike="noStrike" cap="none" normalizeH="0" baseline="0" smtClean="0">
                        <a:ln>
                          <a:noFill/>
                        </a:ln>
                        <a:solidFill>
                          <a:schemeClr val="tx1"/>
                        </a:solidFill>
                        <a:effectLst/>
                        <a:latin typeface="Arial"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200" b="1" i="0" u="none" strike="noStrike" cap="none" normalizeH="0" baseline="0" smtClean="0">
                          <a:ln>
                            <a:noFill/>
                          </a:ln>
                          <a:solidFill>
                            <a:schemeClr val="tx1"/>
                          </a:solidFill>
                          <a:effectLst/>
                          <a:latin typeface="Times New Roman" pitchFamily="18" charset="0"/>
                          <a:ea typeface="宋体" charset="-122"/>
                          <a:cs typeface="Times New Roman" pitchFamily="18" charset="0"/>
                        </a:rPr>
                        <a:t>B←B*2</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r>
              <a:tr h="220663">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200" b="1" i="0" u="none" strike="noStrike" cap="none" normalizeH="0" baseline="0" smtClean="0">
                          <a:ln>
                            <a:noFill/>
                          </a:ln>
                          <a:solidFill>
                            <a:schemeClr val="tx1"/>
                          </a:solidFill>
                          <a:effectLst/>
                          <a:latin typeface="Times New Roman" pitchFamily="18" charset="0"/>
                          <a:ea typeface="宋体" charset="-122"/>
                          <a:cs typeface="Times New Roman" pitchFamily="18" charset="0"/>
                        </a:rPr>
                        <a:t>⑤</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200" b="1" i="0" u="none" strike="noStrike" cap="none" normalizeH="0" baseline="0" smtClean="0">
                          <a:ln>
                            <a:noFill/>
                          </a:ln>
                          <a:solidFill>
                            <a:schemeClr val="tx1"/>
                          </a:solidFill>
                          <a:effectLst/>
                          <a:latin typeface="Times New Roman" pitchFamily="18" charset="0"/>
                          <a:ea typeface="宋体" charset="-122"/>
                          <a:cs typeface="Times New Roman" pitchFamily="18" charset="0"/>
                        </a:rPr>
                        <a:t>W(B)=200</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r>
              <a:tr h="219075">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1200" b="1" i="0" u="none" strike="noStrike" cap="none" normalizeH="0" baseline="0" smtClean="0">
                        <a:ln>
                          <a:noFill/>
                        </a:ln>
                        <a:solidFill>
                          <a:schemeClr val="tx1"/>
                        </a:solidFill>
                        <a:effectLst/>
                        <a:latin typeface="Arial"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200" b="1" i="0" u="none" strike="noStrike" cap="none" normalizeH="0" baseline="0" smtClean="0">
                          <a:ln>
                            <a:noFill/>
                          </a:ln>
                          <a:solidFill>
                            <a:schemeClr val="tx1"/>
                          </a:solidFill>
                          <a:effectLst/>
                          <a:latin typeface="Times New Roman" pitchFamily="18" charset="0"/>
                          <a:ea typeface="宋体" charset="-122"/>
                          <a:cs typeface="Times New Roman" pitchFamily="18" charset="0"/>
                        </a:rPr>
                        <a:t>Commit</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r>
              <a:tr h="219075">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1200" b="1" i="0" u="none" strike="noStrike" cap="none" normalizeH="0" baseline="0" smtClean="0">
                        <a:ln>
                          <a:noFill/>
                        </a:ln>
                        <a:solidFill>
                          <a:schemeClr val="tx1"/>
                        </a:solidFill>
                        <a:effectLst/>
                        <a:latin typeface="Arial"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2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Unlock B</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r>
            </a:tbl>
          </a:graphicData>
        </a:graphic>
      </p:graphicFrame>
      <p:sp>
        <p:nvSpPr>
          <p:cNvPr id="5" name="Text Box 773"/>
          <p:cNvSpPr txBox="1">
            <a:spLocks noChangeArrowheads="1"/>
          </p:cNvSpPr>
          <p:nvPr/>
        </p:nvSpPr>
        <p:spPr bwMode="auto">
          <a:xfrm>
            <a:off x="4643438" y="1700213"/>
            <a:ext cx="3889375" cy="4702175"/>
          </a:xfrm>
          <a:prstGeom prst="rect">
            <a:avLst/>
          </a:prstGeom>
          <a:solidFill>
            <a:srgbClr val="CCFFCC"/>
          </a:solidFill>
          <a:ln w="25400">
            <a:noFill/>
            <a:miter lim="800000"/>
            <a:headEnd/>
            <a:tailEnd/>
          </a:ln>
          <a:effectLst/>
        </p:spPr>
        <p:txBody>
          <a:bodyPr>
            <a:spAutoFit/>
          </a:bodyPr>
          <a:lstStyle/>
          <a:p>
            <a:pPr marL="342900" indent="-342900">
              <a:lnSpc>
                <a:spcPct val="140000"/>
              </a:lnSpc>
              <a:buClr>
                <a:schemeClr val="accent1"/>
              </a:buClr>
              <a:buFont typeface="Wingdings" pitchFamily="2" charset="2"/>
              <a:buChar char="n"/>
            </a:pPr>
            <a:r>
              <a:rPr lang="zh-CN" altLang="en-US" b="1" dirty="0">
                <a:latin typeface="Times New Roman" pitchFamily="18" charset="0"/>
              </a:rPr>
              <a:t>事务</a:t>
            </a:r>
            <a:r>
              <a:rPr lang="en-US" altLang="zh-CN" b="1" dirty="0">
                <a:latin typeface="Times New Roman" pitchFamily="18" charset="0"/>
              </a:rPr>
              <a:t>T1</a:t>
            </a:r>
            <a:r>
              <a:rPr lang="zh-CN" altLang="en-US" b="1" dirty="0">
                <a:latin typeface="Times New Roman" pitchFamily="18" charset="0"/>
              </a:rPr>
              <a:t>在读</a:t>
            </a:r>
            <a:r>
              <a:rPr lang="en-US" altLang="zh-CN" b="1" dirty="0">
                <a:latin typeface="Times New Roman" pitchFamily="18" charset="0"/>
              </a:rPr>
              <a:t>A</a:t>
            </a:r>
            <a:r>
              <a:rPr lang="zh-CN" altLang="en-US" b="1" dirty="0">
                <a:latin typeface="Times New Roman" pitchFamily="18" charset="0"/>
              </a:rPr>
              <a:t>，</a:t>
            </a:r>
            <a:r>
              <a:rPr lang="en-US" altLang="zh-CN" b="1" dirty="0">
                <a:latin typeface="Times New Roman" pitchFamily="18" charset="0"/>
              </a:rPr>
              <a:t>B</a:t>
            </a:r>
            <a:r>
              <a:rPr lang="zh-CN" altLang="en-US" b="1" dirty="0">
                <a:latin typeface="Times New Roman" pitchFamily="18" charset="0"/>
              </a:rPr>
              <a:t>之前，先对</a:t>
            </a:r>
            <a:r>
              <a:rPr lang="en-US" altLang="zh-CN" b="1" dirty="0">
                <a:latin typeface="Times New Roman" pitchFamily="18" charset="0"/>
              </a:rPr>
              <a:t>A</a:t>
            </a:r>
            <a:r>
              <a:rPr lang="zh-CN" altLang="en-US" b="1" dirty="0">
                <a:latin typeface="Times New Roman" pitchFamily="18" charset="0"/>
              </a:rPr>
              <a:t>，</a:t>
            </a:r>
            <a:r>
              <a:rPr lang="en-US" altLang="zh-CN" b="1" dirty="0">
                <a:latin typeface="Times New Roman" pitchFamily="18" charset="0"/>
              </a:rPr>
              <a:t>B</a:t>
            </a:r>
            <a:r>
              <a:rPr lang="zh-CN" altLang="en-US" b="1" dirty="0">
                <a:latin typeface="Times New Roman" pitchFamily="18" charset="0"/>
              </a:rPr>
              <a:t>加</a:t>
            </a:r>
            <a:r>
              <a:rPr lang="en-US" altLang="zh-CN" b="1" dirty="0">
                <a:latin typeface="Times New Roman" pitchFamily="18" charset="0"/>
              </a:rPr>
              <a:t>S</a:t>
            </a:r>
            <a:r>
              <a:rPr lang="zh-CN" altLang="en-US" b="1" dirty="0">
                <a:latin typeface="Times New Roman" pitchFamily="18" charset="0"/>
              </a:rPr>
              <a:t>锁</a:t>
            </a:r>
          </a:p>
          <a:p>
            <a:pPr marL="342900" indent="-342900">
              <a:lnSpc>
                <a:spcPct val="140000"/>
              </a:lnSpc>
              <a:buClr>
                <a:schemeClr val="accent1"/>
              </a:buClr>
              <a:buFont typeface="Wingdings" pitchFamily="2" charset="2"/>
              <a:buChar char="n"/>
            </a:pPr>
            <a:r>
              <a:rPr lang="zh-CN" altLang="en-US" b="1" dirty="0">
                <a:latin typeface="Times New Roman" pitchFamily="18" charset="0"/>
              </a:rPr>
              <a:t>其他事务只能再对</a:t>
            </a:r>
            <a:r>
              <a:rPr lang="en-US" altLang="zh-CN" b="1" dirty="0">
                <a:latin typeface="Times New Roman" pitchFamily="18" charset="0"/>
              </a:rPr>
              <a:t>A</a:t>
            </a:r>
            <a:r>
              <a:rPr lang="zh-CN" altLang="en-US" b="1" dirty="0">
                <a:latin typeface="Times New Roman" pitchFamily="18" charset="0"/>
              </a:rPr>
              <a:t>，</a:t>
            </a:r>
            <a:r>
              <a:rPr lang="en-US" altLang="zh-CN" b="1" dirty="0">
                <a:latin typeface="Times New Roman" pitchFamily="18" charset="0"/>
              </a:rPr>
              <a:t>B</a:t>
            </a:r>
            <a:r>
              <a:rPr lang="zh-CN" altLang="en-US" b="1" dirty="0">
                <a:latin typeface="Times New Roman" pitchFamily="18" charset="0"/>
              </a:rPr>
              <a:t>加</a:t>
            </a:r>
            <a:r>
              <a:rPr lang="en-US" altLang="zh-CN" b="1" dirty="0">
                <a:latin typeface="Times New Roman" pitchFamily="18" charset="0"/>
              </a:rPr>
              <a:t>S</a:t>
            </a:r>
            <a:r>
              <a:rPr lang="zh-CN" altLang="en-US" b="1" dirty="0">
                <a:latin typeface="Times New Roman" pitchFamily="18" charset="0"/>
              </a:rPr>
              <a:t>锁，而不能加</a:t>
            </a:r>
            <a:r>
              <a:rPr lang="en-US" altLang="zh-CN" b="1" dirty="0">
                <a:latin typeface="Times New Roman" pitchFamily="18" charset="0"/>
              </a:rPr>
              <a:t>X</a:t>
            </a:r>
            <a:r>
              <a:rPr lang="zh-CN" altLang="en-US" b="1" dirty="0">
                <a:latin typeface="Times New Roman" pitchFamily="18" charset="0"/>
              </a:rPr>
              <a:t>锁，即其他事务只能读</a:t>
            </a:r>
            <a:r>
              <a:rPr lang="en-US" altLang="zh-CN" b="1" dirty="0">
                <a:latin typeface="Times New Roman" pitchFamily="18" charset="0"/>
              </a:rPr>
              <a:t>A</a:t>
            </a:r>
            <a:r>
              <a:rPr lang="zh-CN" altLang="en-US" b="1" dirty="0">
                <a:latin typeface="Times New Roman" pitchFamily="18" charset="0"/>
              </a:rPr>
              <a:t>，</a:t>
            </a:r>
            <a:r>
              <a:rPr lang="en-US" altLang="zh-CN" b="1" dirty="0">
                <a:latin typeface="Times New Roman" pitchFamily="18" charset="0"/>
              </a:rPr>
              <a:t>B</a:t>
            </a:r>
            <a:r>
              <a:rPr lang="zh-CN" altLang="en-US" b="1" dirty="0">
                <a:latin typeface="Times New Roman" pitchFamily="18" charset="0"/>
              </a:rPr>
              <a:t>，而不能修改</a:t>
            </a:r>
          </a:p>
          <a:p>
            <a:pPr marL="342900" indent="-342900">
              <a:lnSpc>
                <a:spcPct val="140000"/>
              </a:lnSpc>
              <a:buClr>
                <a:schemeClr val="accent1"/>
              </a:buClr>
              <a:buFont typeface="Wingdings" pitchFamily="2" charset="2"/>
              <a:buChar char="n"/>
            </a:pPr>
            <a:r>
              <a:rPr lang="zh-CN" altLang="en-US" b="1" dirty="0">
                <a:latin typeface="Times New Roman" pitchFamily="18" charset="0"/>
              </a:rPr>
              <a:t>当</a:t>
            </a:r>
            <a:r>
              <a:rPr lang="en-US" altLang="zh-CN" b="1" dirty="0">
                <a:latin typeface="Times New Roman" pitchFamily="18" charset="0"/>
              </a:rPr>
              <a:t>T2</a:t>
            </a:r>
            <a:r>
              <a:rPr lang="zh-CN" altLang="en-US" b="1" dirty="0">
                <a:latin typeface="Times New Roman" pitchFamily="18" charset="0"/>
              </a:rPr>
              <a:t>为修改</a:t>
            </a:r>
            <a:r>
              <a:rPr lang="en-US" altLang="zh-CN" b="1" dirty="0">
                <a:latin typeface="Times New Roman" pitchFamily="18" charset="0"/>
              </a:rPr>
              <a:t>B</a:t>
            </a:r>
            <a:r>
              <a:rPr lang="zh-CN" altLang="en-US" b="1" dirty="0">
                <a:latin typeface="Times New Roman" pitchFamily="18" charset="0"/>
              </a:rPr>
              <a:t>而申请对</a:t>
            </a:r>
            <a:r>
              <a:rPr lang="en-US" altLang="zh-CN" b="1" dirty="0">
                <a:latin typeface="Times New Roman" pitchFamily="18" charset="0"/>
              </a:rPr>
              <a:t>B</a:t>
            </a:r>
            <a:r>
              <a:rPr lang="zh-CN" altLang="en-US" b="1" dirty="0">
                <a:latin typeface="Times New Roman" pitchFamily="18" charset="0"/>
              </a:rPr>
              <a:t>的</a:t>
            </a:r>
            <a:r>
              <a:rPr lang="en-US" altLang="zh-CN" b="1" dirty="0">
                <a:latin typeface="Times New Roman" pitchFamily="18" charset="0"/>
              </a:rPr>
              <a:t>X</a:t>
            </a:r>
            <a:r>
              <a:rPr lang="zh-CN" altLang="en-US" b="1" dirty="0">
                <a:latin typeface="Times New Roman" pitchFamily="18" charset="0"/>
              </a:rPr>
              <a:t>锁时被拒绝只能等待</a:t>
            </a:r>
            <a:r>
              <a:rPr lang="en-US" altLang="zh-CN" b="1" dirty="0">
                <a:latin typeface="Times New Roman" pitchFamily="18" charset="0"/>
              </a:rPr>
              <a:t>T1</a:t>
            </a:r>
            <a:r>
              <a:rPr lang="zh-CN" altLang="en-US" b="1" dirty="0">
                <a:latin typeface="Times New Roman" pitchFamily="18" charset="0"/>
              </a:rPr>
              <a:t>释放</a:t>
            </a:r>
            <a:r>
              <a:rPr lang="en-US" altLang="zh-CN" b="1" dirty="0">
                <a:latin typeface="Times New Roman" pitchFamily="18" charset="0"/>
              </a:rPr>
              <a:t>B</a:t>
            </a:r>
            <a:r>
              <a:rPr lang="zh-CN" altLang="en-US" b="1" dirty="0">
                <a:latin typeface="Times New Roman" pitchFamily="18" charset="0"/>
              </a:rPr>
              <a:t>上的锁</a:t>
            </a:r>
          </a:p>
          <a:p>
            <a:pPr marL="342900" indent="-342900">
              <a:lnSpc>
                <a:spcPct val="140000"/>
              </a:lnSpc>
              <a:buClr>
                <a:schemeClr val="accent1"/>
              </a:buClr>
              <a:buFont typeface="Wingdings" pitchFamily="2" charset="2"/>
              <a:buChar char="n"/>
            </a:pPr>
            <a:r>
              <a:rPr lang="en-US" altLang="zh-CN" b="1" dirty="0">
                <a:latin typeface="Times New Roman" pitchFamily="18" charset="0"/>
              </a:rPr>
              <a:t>T1</a:t>
            </a:r>
            <a:r>
              <a:rPr lang="zh-CN" altLang="en-US" b="1" dirty="0">
                <a:latin typeface="Times New Roman" pitchFamily="18" charset="0"/>
              </a:rPr>
              <a:t>为验算再读</a:t>
            </a:r>
            <a:r>
              <a:rPr lang="en-US" altLang="zh-CN" b="1" dirty="0">
                <a:latin typeface="Times New Roman" pitchFamily="18" charset="0"/>
              </a:rPr>
              <a:t>A</a:t>
            </a:r>
            <a:r>
              <a:rPr lang="zh-CN" altLang="en-US" b="1" dirty="0">
                <a:latin typeface="Times New Roman" pitchFamily="18" charset="0"/>
              </a:rPr>
              <a:t>，</a:t>
            </a:r>
            <a:r>
              <a:rPr lang="en-US" altLang="zh-CN" b="1" dirty="0">
                <a:latin typeface="Times New Roman" pitchFamily="18" charset="0"/>
              </a:rPr>
              <a:t>B</a:t>
            </a:r>
            <a:r>
              <a:rPr lang="zh-CN" altLang="en-US" b="1" dirty="0">
                <a:latin typeface="Times New Roman" pitchFamily="18" charset="0"/>
              </a:rPr>
              <a:t>，这时读出的</a:t>
            </a:r>
            <a:r>
              <a:rPr lang="en-US" altLang="zh-CN" b="1" dirty="0">
                <a:latin typeface="Times New Roman" pitchFamily="18" charset="0"/>
              </a:rPr>
              <a:t>B</a:t>
            </a:r>
            <a:r>
              <a:rPr lang="zh-CN" altLang="en-US" b="1" dirty="0">
                <a:latin typeface="Times New Roman" pitchFamily="18" charset="0"/>
              </a:rPr>
              <a:t>仍是</a:t>
            </a:r>
            <a:r>
              <a:rPr lang="en-US" altLang="zh-CN" b="1" dirty="0">
                <a:latin typeface="Times New Roman" pitchFamily="18" charset="0"/>
              </a:rPr>
              <a:t>100</a:t>
            </a:r>
            <a:r>
              <a:rPr lang="zh-CN" altLang="en-US" b="1" dirty="0">
                <a:latin typeface="Times New Roman" pitchFamily="18" charset="0"/>
              </a:rPr>
              <a:t>，求和结果仍为</a:t>
            </a:r>
            <a:r>
              <a:rPr lang="en-US" altLang="zh-CN" b="1" dirty="0">
                <a:latin typeface="Times New Roman" pitchFamily="18" charset="0"/>
              </a:rPr>
              <a:t>150</a:t>
            </a:r>
            <a:r>
              <a:rPr lang="zh-CN" altLang="en-US" b="1" dirty="0">
                <a:latin typeface="Times New Roman" pitchFamily="18" charset="0"/>
              </a:rPr>
              <a:t>，即可重复读</a:t>
            </a:r>
          </a:p>
          <a:p>
            <a:pPr marL="342900" indent="-342900">
              <a:lnSpc>
                <a:spcPct val="140000"/>
              </a:lnSpc>
              <a:buClr>
                <a:schemeClr val="accent1"/>
              </a:buClr>
              <a:buFont typeface="Wingdings" pitchFamily="2" charset="2"/>
              <a:buChar char="n"/>
            </a:pPr>
            <a:r>
              <a:rPr lang="en-US" altLang="zh-CN" b="1" dirty="0">
                <a:latin typeface="Times New Roman" pitchFamily="18" charset="0"/>
              </a:rPr>
              <a:t>T1</a:t>
            </a:r>
            <a:r>
              <a:rPr lang="zh-CN" altLang="en-US" b="1" dirty="0">
                <a:latin typeface="Times New Roman" pitchFamily="18" charset="0"/>
              </a:rPr>
              <a:t>结束才释放</a:t>
            </a:r>
            <a:r>
              <a:rPr lang="en-US" altLang="zh-CN" b="1" dirty="0">
                <a:latin typeface="Times New Roman" pitchFamily="18" charset="0"/>
              </a:rPr>
              <a:t>A</a:t>
            </a:r>
            <a:r>
              <a:rPr lang="zh-CN" altLang="en-US" b="1" dirty="0">
                <a:latin typeface="Times New Roman" pitchFamily="18" charset="0"/>
              </a:rPr>
              <a:t>，</a:t>
            </a:r>
            <a:r>
              <a:rPr lang="en-US" altLang="zh-CN" b="1" dirty="0">
                <a:latin typeface="Times New Roman" pitchFamily="18" charset="0"/>
              </a:rPr>
              <a:t>B</a:t>
            </a:r>
            <a:r>
              <a:rPr lang="zh-CN" altLang="en-US" b="1" dirty="0">
                <a:latin typeface="Times New Roman" pitchFamily="18" charset="0"/>
              </a:rPr>
              <a:t>上的</a:t>
            </a:r>
            <a:r>
              <a:rPr lang="en-US" altLang="zh-CN" b="1" dirty="0">
                <a:latin typeface="Times New Roman" pitchFamily="18" charset="0"/>
              </a:rPr>
              <a:t>S</a:t>
            </a:r>
            <a:r>
              <a:rPr lang="zh-CN" altLang="en-US" b="1" dirty="0">
                <a:latin typeface="Times New Roman" pitchFamily="18" charset="0"/>
              </a:rPr>
              <a:t>锁。</a:t>
            </a:r>
            <a:r>
              <a:rPr lang="en-US" altLang="zh-CN" b="1" dirty="0">
                <a:latin typeface="Times New Roman" pitchFamily="18" charset="0"/>
              </a:rPr>
              <a:t>T2</a:t>
            </a:r>
            <a:r>
              <a:rPr lang="zh-CN" altLang="en-US" b="1" dirty="0">
                <a:latin typeface="Times New Roman" pitchFamily="18" charset="0"/>
              </a:rPr>
              <a:t>才获得对</a:t>
            </a:r>
            <a:r>
              <a:rPr lang="en-US" altLang="zh-CN" b="1" dirty="0">
                <a:latin typeface="Times New Roman" pitchFamily="18" charset="0"/>
              </a:rPr>
              <a:t>B</a:t>
            </a:r>
            <a:r>
              <a:rPr lang="zh-CN" altLang="en-US" b="1" dirty="0">
                <a:latin typeface="Times New Roman" pitchFamily="18" charset="0"/>
              </a:rPr>
              <a:t>的</a:t>
            </a:r>
            <a:r>
              <a:rPr lang="en-US" altLang="zh-CN" b="1" dirty="0">
                <a:latin typeface="Times New Roman" pitchFamily="18" charset="0"/>
              </a:rPr>
              <a:t>X</a:t>
            </a:r>
            <a:r>
              <a:rPr lang="zh-CN" altLang="en-US" b="1" dirty="0">
                <a:latin typeface="Times New Roman" pitchFamily="18" charset="0"/>
              </a:rPr>
              <a:t>锁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smtClean="0"/>
              <a:t>使用封锁机制解决读“脏”数据问题</a:t>
            </a:r>
            <a:endParaRPr lang="zh-CN" altLang="en-US" sz="3600" dirty="0"/>
          </a:p>
        </p:txBody>
      </p:sp>
      <p:graphicFrame>
        <p:nvGraphicFramePr>
          <p:cNvPr id="4" name="Group 229"/>
          <p:cNvGraphicFramePr>
            <a:graphicFrameLocks/>
          </p:cNvGraphicFramePr>
          <p:nvPr/>
        </p:nvGraphicFramePr>
        <p:xfrm>
          <a:off x="839193" y="1390246"/>
          <a:ext cx="3538537" cy="4950460"/>
        </p:xfrm>
        <a:graphic>
          <a:graphicData uri="http://schemas.openxmlformats.org/drawingml/2006/table">
            <a:tbl>
              <a:tblPr/>
              <a:tblGrid>
                <a:gridCol w="1935162"/>
                <a:gridCol w="1603375"/>
              </a:tblGrid>
              <a:tr h="285750">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7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T</a:t>
                      </a:r>
                      <a:r>
                        <a:rPr kumimoji="1" lang="en-US" altLang="zh-CN" sz="1700" b="1" i="0" u="none" strike="noStrike" cap="none" normalizeH="0" baseline="-30000" dirty="0" smtClean="0">
                          <a:ln>
                            <a:noFill/>
                          </a:ln>
                          <a:solidFill>
                            <a:schemeClr val="tx1"/>
                          </a:solidFill>
                          <a:effectLst/>
                          <a:latin typeface="Times New Roman" pitchFamily="18" charset="0"/>
                          <a:ea typeface="宋体" charset="-122"/>
                          <a:cs typeface="Times New Roman" pitchFamily="18" charset="0"/>
                        </a:rPr>
                        <a:t>1</a:t>
                      </a:r>
                      <a:endParaRPr kumimoji="1" lang="en-US" altLang="zh-CN" sz="17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700" b="1" i="0" u="none" strike="noStrike" cap="none" normalizeH="0" baseline="0" smtClean="0">
                          <a:ln>
                            <a:noFill/>
                          </a:ln>
                          <a:solidFill>
                            <a:schemeClr val="tx1"/>
                          </a:solidFill>
                          <a:effectLst/>
                          <a:latin typeface="Times New Roman" pitchFamily="18" charset="0"/>
                          <a:ea typeface="宋体" charset="-122"/>
                          <a:cs typeface="Times New Roman" pitchFamily="18" charset="0"/>
                        </a:rPr>
                        <a:t>T</a:t>
                      </a:r>
                      <a:r>
                        <a:rPr kumimoji="1" lang="en-US" altLang="zh-CN" sz="1700" b="1" i="0" u="none" strike="noStrike" cap="none" normalizeH="0" baseline="-30000" smtClean="0">
                          <a:ln>
                            <a:noFill/>
                          </a:ln>
                          <a:solidFill>
                            <a:schemeClr val="tx1"/>
                          </a:solidFill>
                          <a:effectLst/>
                          <a:latin typeface="Times New Roman" pitchFamily="18" charset="0"/>
                          <a:ea typeface="宋体" charset="-122"/>
                          <a:cs typeface="Times New Roman" pitchFamily="18" charset="0"/>
                        </a:rPr>
                        <a:t>2</a:t>
                      </a:r>
                      <a:endParaRPr kumimoji="1" lang="en-US" altLang="zh-CN" sz="1700" b="1"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r>
              <a:tr h="228600">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600" b="1" i="0" u="none" strike="noStrike" cap="none" normalizeH="0" baseline="0" smtClean="0">
                          <a:ln>
                            <a:noFill/>
                          </a:ln>
                          <a:solidFill>
                            <a:schemeClr val="tx1"/>
                          </a:solidFill>
                          <a:effectLst/>
                          <a:latin typeface="Times New Roman" pitchFamily="18" charset="0"/>
                          <a:ea typeface="宋体" charset="-122"/>
                          <a:cs typeface="Times New Roman" pitchFamily="18" charset="0"/>
                        </a:rPr>
                        <a:t>①</a:t>
                      </a:r>
                      <a:r>
                        <a:rPr kumimoji="1" lang="en-US" altLang="zh-CN" sz="1700" b="1" i="0" u="none" strike="noStrike" cap="none" normalizeH="0" baseline="0" smtClean="0">
                          <a:ln>
                            <a:noFill/>
                          </a:ln>
                          <a:solidFill>
                            <a:schemeClr val="tx1"/>
                          </a:solidFill>
                          <a:effectLst/>
                          <a:latin typeface="Times New Roman" pitchFamily="18" charset="0"/>
                          <a:ea typeface="宋体" charset="-122"/>
                          <a:cs typeface="Times New Roman" pitchFamily="18" charset="0"/>
                        </a:rPr>
                        <a:t> Xlock C</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1700" b="1"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r>
              <a:tr h="228600">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700" b="1" i="0" u="none" strike="noStrike" cap="none" normalizeH="0" baseline="0" smtClean="0">
                          <a:ln>
                            <a:noFill/>
                          </a:ln>
                          <a:solidFill>
                            <a:schemeClr val="tx1"/>
                          </a:solidFill>
                          <a:effectLst/>
                          <a:latin typeface="Times New Roman" pitchFamily="18" charset="0"/>
                          <a:ea typeface="宋体" charset="-122"/>
                          <a:cs typeface="Times New Roman" pitchFamily="18" charset="0"/>
                        </a:rPr>
                        <a:t>R(C)=100</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1700" b="1"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r>
              <a:tr h="393700">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700" b="1" i="0" u="none" strike="noStrike" cap="none" normalizeH="0" baseline="0" smtClean="0">
                          <a:ln>
                            <a:noFill/>
                          </a:ln>
                          <a:solidFill>
                            <a:schemeClr val="tx1"/>
                          </a:solidFill>
                          <a:effectLst/>
                          <a:latin typeface="Times New Roman" pitchFamily="18" charset="0"/>
                          <a:ea typeface="宋体" charset="-122"/>
                          <a:cs typeface="Times New Roman" pitchFamily="18" charset="0"/>
                        </a:rPr>
                        <a:t>C←C*2</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1700" b="1"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r>
              <a:tr h="228600">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700" b="1" i="0" u="none" strike="noStrike" cap="none" normalizeH="0" baseline="0" smtClean="0">
                          <a:ln>
                            <a:noFill/>
                          </a:ln>
                          <a:solidFill>
                            <a:schemeClr val="tx1"/>
                          </a:solidFill>
                          <a:effectLst/>
                          <a:latin typeface="Times New Roman" pitchFamily="18" charset="0"/>
                          <a:ea typeface="宋体" charset="-122"/>
                          <a:cs typeface="Times New Roman" pitchFamily="18" charset="0"/>
                        </a:rPr>
                        <a:t>W(C)=200</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1700" b="1" i="0" u="none" strike="noStrike" cap="none" normalizeH="0" baseline="0" smtClean="0">
                        <a:ln>
                          <a:noFill/>
                        </a:ln>
                        <a:solidFill>
                          <a:schemeClr val="tx1"/>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r>
              <a:tr h="214313">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7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②</a:t>
                      </a:r>
                      <a:endParaRPr kumimoji="1" lang="en-US" altLang="zh-CN" sz="1700" b="1" i="0" u="none" strike="noStrike" cap="none" normalizeH="0" baseline="0" dirty="0" smtClean="0">
                        <a:ln>
                          <a:noFill/>
                        </a:ln>
                        <a:solidFill>
                          <a:schemeClr val="tx1"/>
                        </a:solidFill>
                        <a:effectLst/>
                        <a:latin typeface="宋体" charset="-122"/>
                        <a:ea typeface="宋体" charset="-122"/>
                        <a:cs typeface="Times New Roman" pitchFamily="18" charset="0"/>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700" b="1" i="0" u="none" strike="noStrike" cap="none" normalizeH="0" baseline="0" smtClean="0">
                          <a:ln>
                            <a:noFill/>
                          </a:ln>
                          <a:solidFill>
                            <a:schemeClr val="tx1"/>
                          </a:solidFill>
                          <a:effectLst/>
                          <a:latin typeface="Times New Roman" pitchFamily="18" charset="0"/>
                          <a:ea typeface="宋体" charset="-122"/>
                          <a:cs typeface="Times New Roman" pitchFamily="18" charset="0"/>
                        </a:rPr>
                        <a:t>Slock C</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r>
              <a:tr h="228600">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1700" b="1" i="0" u="none" strike="noStrike" cap="none" normalizeH="0" baseline="0" smtClean="0">
                        <a:ln>
                          <a:noFill/>
                        </a:ln>
                        <a:solidFill>
                          <a:schemeClr val="tx1"/>
                        </a:solidFill>
                        <a:effectLst/>
                        <a:latin typeface="Arial"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zh-CN" altLang="en-US" sz="1700" b="1" i="0" u="none" strike="noStrike" cap="none" normalizeH="0" baseline="0" smtClean="0">
                          <a:ln>
                            <a:noFill/>
                          </a:ln>
                          <a:solidFill>
                            <a:schemeClr val="tx1"/>
                          </a:solidFill>
                          <a:effectLst/>
                          <a:latin typeface="Times New Roman" pitchFamily="18" charset="0"/>
                          <a:ea typeface="宋体"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r>
              <a:tr h="215900">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700" b="1" i="0" u="none" strike="noStrike" cap="none" normalizeH="0" baseline="0" smtClean="0">
                          <a:ln>
                            <a:noFill/>
                          </a:ln>
                          <a:solidFill>
                            <a:schemeClr val="tx1"/>
                          </a:solidFill>
                          <a:effectLst/>
                          <a:latin typeface="宋体" charset="-122"/>
                          <a:ea typeface="宋体" charset="-122"/>
                          <a:cs typeface="Times New Roman" pitchFamily="18" charset="0"/>
                        </a:rPr>
                        <a:t>③</a:t>
                      </a:r>
                      <a:r>
                        <a:rPr kumimoji="1" lang="en-US" altLang="zh-CN" sz="1700" b="1" i="0" u="none" strike="noStrike" cap="none" normalizeH="0" baseline="0" smtClean="0">
                          <a:ln>
                            <a:noFill/>
                          </a:ln>
                          <a:solidFill>
                            <a:schemeClr val="tx1"/>
                          </a:solidFill>
                          <a:effectLst/>
                          <a:latin typeface="Times New Roman" pitchFamily="18" charset="0"/>
                          <a:ea typeface="宋体" charset="-122"/>
                          <a:cs typeface="Times New Roman" pitchFamily="18" charset="0"/>
                        </a:rPr>
                        <a:t> ROLLBACK</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zh-CN" altLang="en-US" sz="1700" b="1" i="0" u="none" strike="noStrike" cap="none" normalizeH="0" baseline="0" smtClean="0">
                          <a:ln>
                            <a:noFill/>
                          </a:ln>
                          <a:solidFill>
                            <a:schemeClr val="tx1"/>
                          </a:solidFill>
                          <a:effectLst/>
                          <a:latin typeface="Times New Roman" pitchFamily="18" charset="0"/>
                          <a:ea typeface="宋体"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r>
              <a:tr h="214313">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700" b="1" i="0" u="none" strike="noStrike" cap="none" normalizeH="0" baseline="0" smtClean="0">
                          <a:ln>
                            <a:noFill/>
                          </a:ln>
                          <a:solidFill>
                            <a:schemeClr val="tx1"/>
                          </a:solidFill>
                          <a:effectLst/>
                          <a:latin typeface="Times New Roman" pitchFamily="18" charset="0"/>
                          <a:ea typeface="宋体" charset="-122"/>
                          <a:cs typeface="Times New Roman" pitchFamily="18" charset="0"/>
                        </a:rPr>
                        <a:t>(C</a:t>
                      </a:r>
                      <a:r>
                        <a:rPr kumimoji="1" lang="zh-CN" altLang="en-US" sz="1700" b="1" i="0" u="none" strike="noStrike" cap="none" normalizeH="0" baseline="0" smtClean="0">
                          <a:ln>
                            <a:noFill/>
                          </a:ln>
                          <a:solidFill>
                            <a:schemeClr val="tx1"/>
                          </a:solidFill>
                          <a:effectLst/>
                          <a:latin typeface="Times New Roman" pitchFamily="18" charset="0"/>
                          <a:ea typeface="宋体" charset="-122"/>
                          <a:cs typeface="Times New Roman" pitchFamily="18" charset="0"/>
                        </a:rPr>
                        <a:t>恢复为</a:t>
                      </a:r>
                      <a:r>
                        <a:rPr kumimoji="1" lang="en-US" altLang="zh-CN" sz="1700" b="1" i="0" u="none" strike="noStrike" cap="none" normalizeH="0" baseline="0" smtClean="0">
                          <a:ln>
                            <a:noFill/>
                          </a:ln>
                          <a:solidFill>
                            <a:schemeClr val="tx1"/>
                          </a:solidFill>
                          <a:effectLst/>
                          <a:latin typeface="Times New Roman" pitchFamily="18" charset="0"/>
                          <a:ea typeface="宋体" charset="-122"/>
                          <a:cs typeface="Times New Roman" pitchFamily="18" charset="0"/>
                        </a:rPr>
                        <a:t>100)</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zh-CN" altLang="en-US" sz="1700" b="1" i="0" u="none" strike="noStrike" cap="none" normalizeH="0" baseline="0" smtClean="0">
                          <a:ln>
                            <a:noFill/>
                          </a:ln>
                          <a:solidFill>
                            <a:schemeClr val="tx1"/>
                          </a:solidFill>
                          <a:effectLst/>
                          <a:latin typeface="Times New Roman" pitchFamily="18" charset="0"/>
                          <a:ea typeface="宋体"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r>
              <a:tr h="214313">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700" b="1" i="0" u="none" strike="noStrike" cap="none" normalizeH="0" baseline="0" smtClean="0">
                          <a:ln>
                            <a:noFill/>
                          </a:ln>
                          <a:solidFill>
                            <a:schemeClr val="tx1"/>
                          </a:solidFill>
                          <a:effectLst/>
                          <a:latin typeface="Times New Roman" pitchFamily="18" charset="0"/>
                          <a:ea typeface="宋体" charset="-122"/>
                          <a:cs typeface="Times New Roman" pitchFamily="18" charset="0"/>
                        </a:rPr>
                        <a:t>Unlock C</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zh-CN" altLang="en-US" sz="1700" b="1" i="0" u="none" strike="noStrike" cap="none" normalizeH="0" baseline="0" smtClean="0">
                          <a:ln>
                            <a:noFill/>
                          </a:ln>
                          <a:solidFill>
                            <a:schemeClr val="tx1"/>
                          </a:solidFill>
                          <a:effectLst/>
                          <a:latin typeface="Times New Roman" pitchFamily="18" charset="0"/>
                          <a:ea typeface="宋体"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r>
              <a:tr h="214313">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700" b="1" i="0" u="none" strike="noStrike" cap="none" normalizeH="0" baseline="0" smtClean="0">
                          <a:ln>
                            <a:noFill/>
                          </a:ln>
                          <a:solidFill>
                            <a:schemeClr val="tx1"/>
                          </a:solidFill>
                          <a:effectLst/>
                          <a:latin typeface="Times New Roman" pitchFamily="18" charset="0"/>
                          <a:ea typeface="宋体" charset="-122"/>
                          <a:cs typeface="Times New Roman" pitchFamily="18" charset="0"/>
                        </a:rPr>
                        <a:t>④</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zh-CN" altLang="en-US" sz="1700" b="1" i="0" u="none" strike="noStrike" cap="none" normalizeH="0" baseline="0" smtClean="0">
                          <a:ln>
                            <a:noFill/>
                          </a:ln>
                          <a:solidFill>
                            <a:schemeClr val="tx1"/>
                          </a:solidFill>
                          <a:effectLst/>
                          <a:latin typeface="Times New Roman" pitchFamily="18" charset="0"/>
                          <a:ea typeface="宋体" charset="-122"/>
                          <a:cs typeface="Times New Roman" pitchFamily="18" charset="0"/>
                        </a:rPr>
                        <a:t>获得</a:t>
                      </a:r>
                      <a:r>
                        <a:rPr kumimoji="1" lang="en-US" altLang="zh-CN" sz="1700" b="1" i="0" u="none" strike="noStrike" cap="none" normalizeH="0" baseline="0" smtClean="0">
                          <a:ln>
                            <a:noFill/>
                          </a:ln>
                          <a:solidFill>
                            <a:schemeClr val="tx1"/>
                          </a:solidFill>
                          <a:effectLst/>
                          <a:latin typeface="Times New Roman" pitchFamily="18" charset="0"/>
                          <a:ea typeface="宋体" charset="-122"/>
                          <a:cs typeface="Times New Roman" pitchFamily="18" charset="0"/>
                        </a:rPr>
                        <a:t>Slock C</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r>
              <a:tr h="228600">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1700" b="1" i="0" u="none" strike="noStrike" cap="none" normalizeH="0" baseline="0" smtClean="0">
                        <a:ln>
                          <a:noFill/>
                        </a:ln>
                        <a:solidFill>
                          <a:schemeClr val="tx1"/>
                        </a:solidFill>
                        <a:effectLst/>
                        <a:latin typeface="Arial"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700" b="1" i="0" u="none" strike="noStrike" cap="none" normalizeH="0" baseline="0" smtClean="0">
                          <a:ln>
                            <a:noFill/>
                          </a:ln>
                          <a:solidFill>
                            <a:schemeClr val="tx1"/>
                          </a:solidFill>
                          <a:effectLst/>
                          <a:latin typeface="Times New Roman" pitchFamily="18" charset="0"/>
                          <a:ea typeface="宋体" charset="-122"/>
                          <a:cs typeface="Times New Roman" pitchFamily="18" charset="0"/>
                        </a:rPr>
                        <a:t>R(C)=100</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r>
              <a:tr h="215900">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700" b="1" i="0" u="none" strike="noStrike" cap="none" normalizeH="0" baseline="0" smtClean="0">
                          <a:ln>
                            <a:noFill/>
                          </a:ln>
                          <a:solidFill>
                            <a:schemeClr val="tx1"/>
                          </a:solidFill>
                          <a:effectLst/>
                          <a:latin typeface="Times New Roman" pitchFamily="18" charset="0"/>
                          <a:ea typeface="宋体" charset="-122"/>
                          <a:cs typeface="Times New Roman" pitchFamily="18" charset="0"/>
                        </a:rPr>
                        <a:t>⑤</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700" b="1" i="0" u="none" strike="noStrike" cap="none" normalizeH="0" baseline="0" smtClean="0">
                          <a:ln>
                            <a:noFill/>
                          </a:ln>
                          <a:solidFill>
                            <a:schemeClr val="tx1"/>
                          </a:solidFill>
                          <a:effectLst/>
                          <a:latin typeface="Times New Roman" pitchFamily="18" charset="0"/>
                          <a:ea typeface="宋体" charset="-122"/>
                          <a:cs typeface="Times New Roman" pitchFamily="18" charset="0"/>
                        </a:rPr>
                        <a:t>Commit C</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r>
              <a:tr h="228600">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1700" b="1" i="0" u="none" strike="noStrike" cap="none" normalizeH="0" baseline="0" smtClean="0">
                        <a:ln>
                          <a:noFill/>
                        </a:ln>
                        <a:solidFill>
                          <a:schemeClr val="tx1"/>
                        </a:solidFill>
                        <a:effectLst/>
                        <a:latin typeface="Arial"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c>
                  <a:txBody>
                    <a:bodyPr/>
                    <a:lstStyle/>
                    <a:p>
                      <a:pPr marL="342900" marR="0" lvl="0" indent="-342900" algn="l"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1700" b="1" i="0" u="none" strike="noStrike" cap="none" normalizeH="0" baseline="0" smtClean="0">
                          <a:ln>
                            <a:noFill/>
                          </a:ln>
                          <a:solidFill>
                            <a:schemeClr val="tx1"/>
                          </a:solidFill>
                          <a:effectLst/>
                          <a:latin typeface="Times New Roman" pitchFamily="18" charset="0"/>
                          <a:ea typeface="宋体" charset="-122"/>
                          <a:cs typeface="Times New Roman" pitchFamily="18" charset="0"/>
                        </a:rPr>
                        <a:t>Unlock C</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CCFFFF"/>
                    </a:solidFill>
                  </a:tcPr>
                </a:tc>
              </a:tr>
            </a:tbl>
          </a:graphicData>
        </a:graphic>
      </p:graphicFrame>
      <p:sp>
        <p:nvSpPr>
          <p:cNvPr id="5" name="Text Box 225"/>
          <p:cNvSpPr txBox="1">
            <a:spLocks noChangeArrowheads="1"/>
          </p:cNvSpPr>
          <p:nvPr/>
        </p:nvSpPr>
        <p:spPr bwMode="auto">
          <a:xfrm>
            <a:off x="4871443" y="1869671"/>
            <a:ext cx="3816350" cy="4489450"/>
          </a:xfrm>
          <a:prstGeom prst="rect">
            <a:avLst/>
          </a:prstGeom>
          <a:solidFill>
            <a:srgbClr val="CCFFCC"/>
          </a:solidFill>
          <a:ln w="25400">
            <a:noFill/>
            <a:miter lim="800000"/>
            <a:headEnd/>
            <a:tailEnd/>
          </a:ln>
          <a:effectLst/>
        </p:spPr>
        <p:txBody>
          <a:bodyPr>
            <a:spAutoFit/>
          </a:bodyPr>
          <a:lstStyle/>
          <a:p>
            <a:pPr marL="342900" indent="-342900">
              <a:lnSpc>
                <a:spcPct val="160000"/>
              </a:lnSpc>
              <a:buClr>
                <a:schemeClr val="accent1"/>
              </a:buClr>
              <a:buFont typeface="Wingdings" pitchFamily="2" charset="2"/>
              <a:buChar char="n"/>
            </a:pPr>
            <a:r>
              <a:rPr lang="zh-CN" altLang="en-US" b="1">
                <a:latin typeface="Times New Roman" pitchFamily="18" charset="0"/>
              </a:rPr>
              <a:t>事务</a:t>
            </a:r>
            <a:r>
              <a:rPr lang="en-US" altLang="zh-CN" b="1">
                <a:latin typeface="Times New Roman" pitchFamily="18" charset="0"/>
              </a:rPr>
              <a:t>T1</a:t>
            </a:r>
            <a:r>
              <a:rPr lang="zh-CN" altLang="en-US" b="1">
                <a:latin typeface="Times New Roman" pitchFamily="18" charset="0"/>
              </a:rPr>
              <a:t>在对</a:t>
            </a:r>
            <a:r>
              <a:rPr lang="en-US" altLang="zh-CN" b="1">
                <a:latin typeface="Times New Roman" pitchFamily="18" charset="0"/>
              </a:rPr>
              <a:t>C</a:t>
            </a:r>
            <a:r>
              <a:rPr lang="zh-CN" altLang="en-US" b="1">
                <a:latin typeface="Times New Roman" pitchFamily="18" charset="0"/>
              </a:rPr>
              <a:t>进行修改之前，先对</a:t>
            </a:r>
            <a:r>
              <a:rPr lang="en-US" altLang="zh-CN" b="1">
                <a:latin typeface="Times New Roman" pitchFamily="18" charset="0"/>
              </a:rPr>
              <a:t>C</a:t>
            </a:r>
            <a:r>
              <a:rPr lang="zh-CN" altLang="en-US" b="1">
                <a:latin typeface="Times New Roman" pitchFamily="18" charset="0"/>
              </a:rPr>
              <a:t>加</a:t>
            </a:r>
            <a:r>
              <a:rPr lang="en-US" altLang="zh-CN" b="1">
                <a:latin typeface="Times New Roman" pitchFamily="18" charset="0"/>
              </a:rPr>
              <a:t>X</a:t>
            </a:r>
            <a:r>
              <a:rPr lang="zh-CN" altLang="en-US" b="1">
                <a:latin typeface="Times New Roman" pitchFamily="18" charset="0"/>
              </a:rPr>
              <a:t>锁，修改其值后写回磁盘</a:t>
            </a:r>
          </a:p>
          <a:p>
            <a:pPr marL="342900" indent="-342900">
              <a:lnSpc>
                <a:spcPct val="160000"/>
              </a:lnSpc>
              <a:buClr>
                <a:schemeClr val="accent1"/>
              </a:buClr>
              <a:buFont typeface="Wingdings" pitchFamily="2" charset="2"/>
              <a:buChar char="n"/>
            </a:pPr>
            <a:r>
              <a:rPr lang="en-US" altLang="zh-CN" b="1">
                <a:latin typeface="Times New Roman" pitchFamily="18" charset="0"/>
              </a:rPr>
              <a:t>T2</a:t>
            </a:r>
            <a:r>
              <a:rPr lang="zh-CN" altLang="en-US" b="1">
                <a:latin typeface="Times New Roman" pitchFamily="18" charset="0"/>
              </a:rPr>
              <a:t>请求在</a:t>
            </a:r>
            <a:r>
              <a:rPr lang="en-US" altLang="zh-CN" b="1">
                <a:latin typeface="Times New Roman" pitchFamily="18" charset="0"/>
              </a:rPr>
              <a:t>C</a:t>
            </a:r>
            <a:r>
              <a:rPr lang="zh-CN" altLang="en-US" b="1">
                <a:latin typeface="Times New Roman" pitchFamily="18" charset="0"/>
              </a:rPr>
              <a:t>上加</a:t>
            </a:r>
            <a:r>
              <a:rPr lang="en-US" altLang="zh-CN" b="1">
                <a:latin typeface="Times New Roman" pitchFamily="18" charset="0"/>
              </a:rPr>
              <a:t>S</a:t>
            </a:r>
            <a:r>
              <a:rPr lang="zh-CN" altLang="en-US" b="1">
                <a:latin typeface="Times New Roman" pitchFamily="18" charset="0"/>
              </a:rPr>
              <a:t>锁，因</a:t>
            </a:r>
            <a:r>
              <a:rPr lang="en-US" altLang="zh-CN" b="1">
                <a:latin typeface="Times New Roman" pitchFamily="18" charset="0"/>
              </a:rPr>
              <a:t>T1</a:t>
            </a:r>
            <a:r>
              <a:rPr lang="zh-CN" altLang="en-US" b="1">
                <a:latin typeface="Times New Roman" pitchFamily="18" charset="0"/>
              </a:rPr>
              <a:t>已在</a:t>
            </a:r>
            <a:r>
              <a:rPr lang="en-US" altLang="zh-CN" b="1">
                <a:latin typeface="Times New Roman" pitchFamily="18" charset="0"/>
              </a:rPr>
              <a:t>C</a:t>
            </a:r>
            <a:r>
              <a:rPr lang="zh-CN" altLang="en-US" b="1">
                <a:latin typeface="Times New Roman" pitchFamily="18" charset="0"/>
              </a:rPr>
              <a:t>上加了</a:t>
            </a:r>
            <a:r>
              <a:rPr lang="en-US" altLang="zh-CN" b="1">
                <a:latin typeface="Times New Roman" pitchFamily="18" charset="0"/>
              </a:rPr>
              <a:t>X</a:t>
            </a:r>
            <a:r>
              <a:rPr lang="zh-CN" altLang="en-US" b="1">
                <a:latin typeface="Times New Roman" pitchFamily="18" charset="0"/>
              </a:rPr>
              <a:t>锁，</a:t>
            </a:r>
            <a:r>
              <a:rPr lang="en-US" altLang="zh-CN" b="1">
                <a:latin typeface="Times New Roman" pitchFamily="18" charset="0"/>
              </a:rPr>
              <a:t>T2</a:t>
            </a:r>
            <a:r>
              <a:rPr lang="zh-CN" altLang="en-US" b="1">
                <a:latin typeface="Times New Roman" pitchFamily="18" charset="0"/>
              </a:rPr>
              <a:t>只能等待</a:t>
            </a:r>
          </a:p>
          <a:p>
            <a:pPr marL="342900" indent="-342900">
              <a:lnSpc>
                <a:spcPct val="160000"/>
              </a:lnSpc>
              <a:buClr>
                <a:schemeClr val="accent1"/>
              </a:buClr>
              <a:buFont typeface="Wingdings" pitchFamily="2" charset="2"/>
              <a:buChar char="n"/>
            </a:pPr>
            <a:r>
              <a:rPr lang="en-US" altLang="zh-CN" b="1">
                <a:latin typeface="Times New Roman" pitchFamily="18" charset="0"/>
              </a:rPr>
              <a:t>T1</a:t>
            </a:r>
            <a:r>
              <a:rPr lang="zh-CN" altLang="en-US" b="1">
                <a:latin typeface="Times New Roman" pitchFamily="18" charset="0"/>
              </a:rPr>
              <a:t>因某种原因被撤销，</a:t>
            </a:r>
            <a:r>
              <a:rPr lang="en-US" altLang="zh-CN" b="1">
                <a:latin typeface="Times New Roman" pitchFamily="18" charset="0"/>
              </a:rPr>
              <a:t>C</a:t>
            </a:r>
            <a:r>
              <a:rPr lang="zh-CN" altLang="en-US" b="1">
                <a:latin typeface="Times New Roman" pitchFamily="18" charset="0"/>
              </a:rPr>
              <a:t>恢复为原值</a:t>
            </a:r>
            <a:r>
              <a:rPr lang="en-US" altLang="zh-CN" b="1">
                <a:latin typeface="Times New Roman" pitchFamily="18" charset="0"/>
              </a:rPr>
              <a:t>100</a:t>
            </a:r>
          </a:p>
          <a:p>
            <a:pPr marL="342900" indent="-342900">
              <a:lnSpc>
                <a:spcPct val="160000"/>
              </a:lnSpc>
              <a:buClr>
                <a:schemeClr val="accent1"/>
              </a:buClr>
              <a:buFont typeface="Wingdings" pitchFamily="2" charset="2"/>
              <a:buChar char="n"/>
            </a:pPr>
            <a:r>
              <a:rPr lang="en-US" altLang="zh-CN" b="1">
                <a:latin typeface="Times New Roman" pitchFamily="18" charset="0"/>
              </a:rPr>
              <a:t>T1</a:t>
            </a:r>
            <a:r>
              <a:rPr lang="zh-CN" altLang="en-US" b="1">
                <a:latin typeface="Times New Roman" pitchFamily="18" charset="0"/>
              </a:rPr>
              <a:t>释放</a:t>
            </a:r>
            <a:r>
              <a:rPr lang="en-US" altLang="zh-CN" b="1">
                <a:latin typeface="Times New Roman" pitchFamily="18" charset="0"/>
              </a:rPr>
              <a:t>C</a:t>
            </a:r>
            <a:r>
              <a:rPr lang="zh-CN" altLang="en-US" b="1">
                <a:latin typeface="Times New Roman" pitchFamily="18" charset="0"/>
              </a:rPr>
              <a:t>上的</a:t>
            </a:r>
            <a:r>
              <a:rPr lang="en-US" altLang="zh-CN" b="1">
                <a:latin typeface="Times New Roman" pitchFamily="18" charset="0"/>
              </a:rPr>
              <a:t>X</a:t>
            </a:r>
            <a:r>
              <a:rPr lang="zh-CN" altLang="en-US" b="1">
                <a:latin typeface="Times New Roman" pitchFamily="18" charset="0"/>
              </a:rPr>
              <a:t>锁后</a:t>
            </a:r>
            <a:r>
              <a:rPr lang="en-US" altLang="zh-CN" b="1">
                <a:latin typeface="Times New Roman" pitchFamily="18" charset="0"/>
              </a:rPr>
              <a:t>T2</a:t>
            </a:r>
            <a:r>
              <a:rPr lang="zh-CN" altLang="en-US" b="1">
                <a:latin typeface="Times New Roman" pitchFamily="18" charset="0"/>
              </a:rPr>
              <a:t>获得</a:t>
            </a:r>
            <a:r>
              <a:rPr lang="en-US" altLang="zh-CN" b="1">
                <a:latin typeface="Times New Roman" pitchFamily="18" charset="0"/>
              </a:rPr>
              <a:t>C</a:t>
            </a:r>
            <a:r>
              <a:rPr lang="zh-CN" altLang="en-US" b="1">
                <a:latin typeface="Times New Roman" pitchFamily="18" charset="0"/>
              </a:rPr>
              <a:t>上的</a:t>
            </a:r>
            <a:r>
              <a:rPr lang="en-US" altLang="zh-CN" b="1">
                <a:latin typeface="Times New Roman" pitchFamily="18" charset="0"/>
              </a:rPr>
              <a:t>S</a:t>
            </a:r>
            <a:r>
              <a:rPr lang="zh-CN" altLang="en-US" b="1">
                <a:latin typeface="Times New Roman" pitchFamily="18" charset="0"/>
              </a:rPr>
              <a:t>锁，读</a:t>
            </a:r>
            <a:r>
              <a:rPr lang="en-US" altLang="zh-CN" b="1">
                <a:latin typeface="Times New Roman" pitchFamily="18" charset="0"/>
              </a:rPr>
              <a:t>C=100</a:t>
            </a:r>
            <a:r>
              <a:rPr lang="zh-CN" altLang="en-US" b="1">
                <a:latin typeface="Times New Roman" pitchFamily="18" charset="0"/>
              </a:rPr>
              <a:t>。避免了</a:t>
            </a:r>
            <a:r>
              <a:rPr lang="en-US" altLang="zh-CN" b="1">
                <a:latin typeface="Times New Roman" pitchFamily="18" charset="0"/>
              </a:rPr>
              <a:t>T2</a:t>
            </a:r>
            <a:r>
              <a:rPr lang="zh-CN" altLang="en-US" b="1">
                <a:latin typeface="Times New Roman" pitchFamily="18" charset="0"/>
              </a:rPr>
              <a:t>读“脏”数据</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本节内容</a:t>
            </a:r>
            <a:endParaRPr lang="zh-CN" altLang="en-US" dirty="0"/>
          </a:p>
        </p:txBody>
      </p:sp>
      <p:sp>
        <p:nvSpPr>
          <p:cNvPr id="3" name="内容占位符 2"/>
          <p:cNvSpPr>
            <a:spLocks noGrp="1"/>
          </p:cNvSpPr>
          <p:nvPr>
            <p:ph idx="1"/>
          </p:nvPr>
        </p:nvSpPr>
        <p:spPr/>
        <p:txBody>
          <a:bodyPr/>
          <a:lstStyle/>
          <a:p>
            <a:r>
              <a:rPr lang="zh-CN" altLang="en-US" dirty="0" smtClean="0"/>
              <a:t>第一节 并发控制概述</a:t>
            </a:r>
            <a:endParaRPr lang="en-US" altLang="zh-CN" dirty="0" smtClean="0"/>
          </a:p>
          <a:p>
            <a:r>
              <a:rPr lang="zh-CN" altLang="en-US" dirty="0" smtClean="0"/>
              <a:t>第二节 封锁</a:t>
            </a:r>
            <a:endParaRPr lang="en-US" altLang="zh-CN" dirty="0" smtClean="0"/>
          </a:p>
          <a:p>
            <a:pPr>
              <a:buBlip>
                <a:blip r:embed="rId2"/>
              </a:buBlip>
            </a:pPr>
            <a:r>
              <a:rPr lang="zh-CN" altLang="en-US" b="1" dirty="0" smtClean="0">
                <a:solidFill>
                  <a:srgbClr val="FF9905"/>
                </a:solidFill>
              </a:rPr>
              <a:t>第三节 活锁和死锁</a:t>
            </a:r>
            <a:endParaRPr lang="en-US" altLang="zh-CN" b="1" dirty="0" smtClean="0">
              <a:solidFill>
                <a:srgbClr val="FF9905"/>
              </a:solidFill>
            </a:endParaRPr>
          </a:p>
          <a:p>
            <a:r>
              <a:rPr lang="zh-CN" altLang="en-US" dirty="0" smtClean="0"/>
              <a:t>第四节 并发调度的可串行性</a:t>
            </a:r>
            <a:endParaRPr lang="en-US" altLang="zh-CN" dirty="0" smtClean="0"/>
          </a:p>
          <a:p>
            <a:r>
              <a:rPr lang="zh-CN" altLang="en-US" dirty="0" smtClean="0"/>
              <a:t>第五节 两段锁协议</a:t>
            </a:r>
            <a:endParaRPr lang="en-US" altLang="zh-CN" dirty="0" smtClean="0"/>
          </a:p>
          <a:p>
            <a:r>
              <a:rPr lang="zh-CN" altLang="en-US" dirty="0" smtClean="0"/>
              <a:t>第六节 封锁的粒度</a:t>
            </a:r>
          </a:p>
          <a:p>
            <a:pPr>
              <a:buNone/>
            </a:pP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问题的产生</a:t>
            </a:r>
            <a:endParaRPr lang="zh-CN" altLang="en-US" dirty="0"/>
          </a:p>
        </p:txBody>
      </p:sp>
      <p:sp>
        <p:nvSpPr>
          <p:cNvPr id="3" name="内容占位符 2"/>
          <p:cNvSpPr>
            <a:spLocks noGrp="1"/>
          </p:cNvSpPr>
          <p:nvPr>
            <p:ph idx="1"/>
          </p:nvPr>
        </p:nvSpPr>
        <p:spPr/>
        <p:txBody>
          <a:bodyPr>
            <a:normAutofit/>
          </a:bodyPr>
          <a:lstStyle/>
          <a:p>
            <a:pPr>
              <a:lnSpc>
                <a:spcPct val="180000"/>
              </a:lnSpc>
            </a:pPr>
            <a:r>
              <a:rPr lang="zh-CN" altLang="en-US" sz="2800" dirty="0" smtClean="0"/>
              <a:t>多用户数据库系统的存在</a:t>
            </a:r>
          </a:p>
          <a:p>
            <a:pPr>
              <a:lnSpc>
                <a:spcPct val="180000"/>
              </a:lnSpc>
              <a:buNone/>
            </a:pPr>
            <a:r>
              <a:rPr lang="zh-CN" altLang="en-US" sz="2800" dirty="0" smtClean="0"/>
              <a:t>    允许多个用户同时使用的数据库系统</a:t>
            </a:r>
          </a:p>
          <a:p>
            <a:pPr lvl="1">
              <a:lnSpc>
                <a:spcPct val="180000"/>
              </a:lnSpc>
            </a:pPr>
            <a:r>
              <a:rPr lang="zh-CN" altLang="en-US" sz="2400" dirty="0" smtClean="0"/>
              <a:t>飞机定票数据库系统</a:t>
            </a:r>
          </a:p>
          <a:p>
            <a:pPr lvl="1">
              <a:lnSpc>
                <a:spcPct val="180000"/>
              </a:lnSpc>
            </a:pPr>
            <a:r>
              <a:rPr lang="zh-CN" altLang="en-US" sz="2400" dirty="0" smtClean="0"/>
              <a:t>银行数据库系统 </a:t>
            </a:r>
          </a:p>
          <a:p>
            <a:pPr lvl="1">
              <a:lnSpc>
                <a:spcPct val="180000"/>
              </a:lnSpc>
              <a:buNone/>
            </a:pPr>
            <a:r>
              <a:rPr lang="zh-CN" altLang="en-US" sz="2400" dirty="0" smtClean="0"/>
              <a:t>特点：在同一时刻并发运行的事务数可达数百个 </a:t>
            </a:r>
          </a:p>
          <a:p>
            <a:endParaRPr lang="zh-CN" altLang="en-US" sz="28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solidFill>
                  <a:srgbClr val="FF9905"/>
                </a:solidFill>
              </a:rPr>
              <a:t>第三节 活锁和死锁</a:t>
            </a:r>
            <a:endParaRPr lang="zh-CN" altLang="en-US" dirty="0"/>
          </a:p>
        </p:txBody>
      </p:sp>
      <p:sp>
        <p:nvSpPr>
          <p:cNvPr id="3" name="内容占位符 2"/>
          <p:cNvSpPr>
            <a:spLocks noGrp="1"/>
          </p:cNvSpPr>
          <p:nvPr>
            <p:ph idx="1"/>
          </p:nvPr>
        </p:nvSpPr>
        <p:spPr/>
        <p:txBody>
          <a:bodyPr/>
          <a:lstStyle/>
          <a:p>
            <a:pPr>
              <a:lnSpc>
                <a:spcPct val="160000"/>
              </a:lnSpc>
            </a:pPr>
            <a:r>
              <a:rPr lang="zh-CN" altLang="en-US" dirty="0" smtClean="0">
                <a:solidFill>
                  <a:srgbClr val="0000FF"/>
                </a:solidFill>
              </a:rPr>
              <a:t>活锁</a:t>
            </a:r>
            <a:endParaRPr lang="en-US" altLang="zh-CN" dirty="0" smtClean="0">
              <a:solidFill>
                <a:srgbClr val="0000FF"/>
              </a:solidFill>
            </a:endParaRPr>
          </a:p>
          <a:p>
            <a:pPr>
              <a:lnSpc>
                <a:spcPct val="160000"/>
              </a:lnSpc>
            </a:pPr>
            <a:r>
              <a:rPr lang="zh-CN" altLang="en-US" dirty="0" smtClean="0"/>
              <a:t>死锁</a:t>
            </a:r>
          </a:p>
          <a:p>
            <a:pPr>
              <a:lnSpc>
                <a:spcPct val="160000"/>
              </a:lnSpc>
            </a:pPr>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活锁</a:t>
            </a:r>
            <a:endParaRPr lang="zh-CN" altLang="en-US" dirty="0"/>
          </a:p>
        </p:txBody>
      </p:sp>
      <p:sp>
        <p:nvSpPr>
          <p:cNvPr id="3" name="内容占位符 2"/>
          <p:cNvSpPr>
            <a:spLocks noGrp="1"/>
          </p:cNvSpPr>
          <p:nvPr>
            <p:ph idx="1"/>
          </p:nvPr>
        </p:nvSpPr>
        <p:spPr/>
        <p:txBody>
          <a:bodyPr>
            <a:normAutofit fontScale="85000" lnSpcReduction="10000"/>
          </a:bodyPr>
          <a:lstStyle/>
          <a:p>
            <a:pPr>
              <a:lnSpc>
                <a:spcPct val="150000"/>
              </a:lnSpc>
            </a:pPr>
            <a:r>
              <a:rPr lang="zh-CN" altLang="en-US" dirty="0" smtClean="0"/>
              <a:t>事务</a:t>
            </a:r>
            <a:r>
              <a:rPr lang="en-US" altLang="zh-CN" dirty="0" smtClean="0"/>
              <a:t>T1</a:t>
            </a:r>
            <a:r>
              <a:rPr lang="zh-CN" altLang="en-US" dirty="0" smtClean="0"/>
              <a:t>封锁了数据</a:t>
            </a:r>
            <a:r>
              <a:rPr lang="en-US" altLang="zh-CN" dirty="0" smtClean="0"/>
              <a:t>R</a:t>
            </a:r>
          </a:p>
          <a:p>
            <a:pPr>
              <a:lnSpc>
                <a:spcPct val="150000"/>
              </a:lnSpc>
            </a:pPr>
            <a:r>
              <a:rPr lang="zh-CN" altLang="en-US" dirty="0" smtClean="0"/>
              <a:t>事务</a:t>
            </a:r>
            <a:r>
              <a:rPr lang="en-US" altLang="zh-CN" dirty="0" smtClean="0"/>
              <a:t>T2</a:t>
            </a:r>
            <a:r>
              <a:rPr lang="zh-CN" altLang="en-US" dirty="0" smtClean="0"/>
              <a:t>又请求封锁</a:t>
            </a:r>
            <a:r>
              <a:rPr lang="en-US" altLang="zh-CN" dirty="0" smtClean="0"/>
              <a:t>R</a:t>
            </a:r>
            <a:r>
              <a:rPr lang="zh-CN" altLang="en-US" dirty="0" smtClean="0"/>
              <a:t>，于是</a:t>
            </a:r>
            <a:r>
              <a:rPr lang="en-US" altLang="zh-CN" dirty="0" smtClean="0"/>
              <a:t>T2</a:t>
            </a:r>
            <a:r>
              <a:rPr lang="zh-CN" altLang="en-US" dirty="0" smtClean="0"/>
              <a:t>等待。</a:t>
            </a:r>
          </a:p>
          <a:p>
            <a:pPr>
              <a:lnSpc>
                <a:spcPct val="150000"/>
              </a:lnSpc>
            </a:pPr>
            <a:r>
              <a:rPr lang="en-US" altLang="zh-CN" dirty="0" smtClean="0"/>
              <a:t>T3</a:t>
            </a:r>
            <a:r>
              <a:rPr lang="zh-CN" altLang="en-US" dirty="0" smtClean="0"/>
              <a:t>也请求封锁</a:t>
            </a:r>
            <a:r>
              <a:rPr lang="en-US" altLang="zh-CN" dirty="0" smtClean="0"/>
              <a:t>R</a:t>
            </a:r>
            <a:r>
              <a:rPr lang="zh-CN" altLang="en-US" dirty="0" smtClean="0"/>
              <a:t>，当</a:t>
            </a:r>
            <a:r>
              <a:rPr lang="en-US" altLang="zh-CN" dirty="0" smtClean="0"/>
              <a:t>T1</a:t>
            </a:r>
            <a:r>
              <a:rPr lang="zh-CN" altLang="en-US" dirty="0" smtClean="0"/>
              <a:t>释放了</a:t>
            </a:r>
            <a:r>
              <a:rPr lang="en-US" altLang="zh-CN" dirty="0" smtClean="0"/>
              <a:t>R</a:t>
            </a:r>
            <a:r>
              <a:rPr lang="zh-CN" altLang="en-US" dirty="0" smtClean="0"/>
              <a:t>上的封锁之后系统首先批准了</a:t>
            </a:r>
            <a:r>
              <a:rPr lang="en-US" altLang="zh-CN" dirty="0" smtClean="0"/>
              <a:t>T3</a:t>
            </a:r>
            <a:r>
              <a:rPr lang="zh-CN" altLang="en-US" dirty="0" smtClean="0"/>
              <a:t>的请求，</a:t>
            </a:r>
            <a:r>
              <a:rPr lang="en-US" altLang="zh-CN" dirty="0" smtClean="0"/>
              <a:t>T2</a:t>
            </a:r>
            <a:r>
              <a:rPr lang="zh-CN" altLang="en-US" dirty="0" smtClean="0"/>
              <a:t>仍然等待。</a:t>
            </a:r>
          </a:p>
          <a:p>
            <a:pPr>
              <a:lnSpc>
                <a:spcPct val="150000"/>
              </a:lnSpc>
            </a:pPr>
            <a:r>
              <a:rPr lang="en-US" altLang="zh-CN" dirty="0" smtClean="0"/>
              <a:t>T4</a:t>
            </a:r>
            <a:r>
              <a:rPr lang="zh-CN" altLang="en-US" dirty="0" smtClean="0"/>
              <a:t>又请求封锁</a:t>
            </a:r>
            <a:r>
              <a:rPr lang="en-US" altLang="zh-CN" dirty="0" smtClean="0"/>
              <a:t>R</a:t>
            </a:r>
            <a:r>
              <a:rPr lang="zh-CN" altLang="en-US" dirty="0" smtClean="0"/>
              <a:t>，当</a:t>
            </a:r>
            <a:r>
              <a:rPr lang="en-US" altLang="zh-CN" dirty="0" smtClean="0"/>
              <a:t>T3</a:t>
            </a:r>
            <a:r>
              <a:rPr lang="zh-CN" altLang="en-US" dirty="0" smtClean="0"/>
              <a:t>释放了</a:t>
            </a:r>
            <a:r>
              <a:rPr lang="en-US" altLang="zh-CN" dirty="0" smtClean="0"/>
              <a:t>R</a:t>
            </a:r>
            <a:r>
              <a:rPr lang="zh-CN" altLang="en-US" dirty="0" smtClean="0"/>
              <a:t>上的封锁之后系统又批准了</a:t>
            </a:r>
            <a:r>
              <a:rPr lang="en-US" altLang="zh-CN" dirty="0" smtClean="0"/>
              <a:t>T4</a:t>
            </a:r>
            <a:r>
              <a:rPr lang="zh-CN" altLang="en-US" dirty="0" smtClean="0"/>
              <a:t>的请求</a:t>
            </a:r>
            <a:r>
              <a:rPr lang="en-US" altLang="zh-CN" dirty="0" smtClean="0"/>
              <a:t>……</a:t>
            </a:r>
          </a:p>
          <a:p>
            <a:pPr>
              <a:lnSpc>
                <a:spcPct val="150000"/>
              </a:lnSpc>
            </a:pPr>
            <a:r>
              <a:rPr lang="en-US" altLang="zh-CN" dirty="0" smtClean="0"/>
              <a:t>T2</a:t>
            </a:r>
            <a:r>
              <a:rPr lang="zh-CN" altLang="en-US" dirty="0" smtClean="0"/>
              <a:t>有可能永远等待，这就是</a:t>
            </a:r>
            <a:r>
              <a:rPr lang="zh-CN" altLang="en-US" dirty="0" smtClean="0">
                <a:solidFill>
                  <a:srgbClr val="FF0000"/>
                </a:solidFill>
              </a:rPr>
              <a:t>活锁</a:t>
            </a:r>
            <a:r>
              <a:rPr lang="zh-CN" altLang="en-US" dirty="0" smtClean="0"/>
              <a:t>的情形 </a:t>
            </a:r>
          </a:p>
          <a:p>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8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621144" y="1002224"/>
            <a:ext cx="7620000" cy="4437063"/>
          </a:xfrm>
          <a:prstGeom prst="rect">
            <a:avLst/>
          </a:prstGeom>
          <a:noFill/>
        </p:spPr>
      </p:pic>
      <p:sp>
        <p:nvSpPr>
          <p:cNvPr id="5" name="Text Box 5"/>
          <p:cNvSpPr txBox="1">
            <a:spLocks noChangeArrowheads="1"/>
          </p:cNvSpPr>
          <p:nvPr/>
        </p:nvSpPr>
        <p:spPr bwMode="auto">
          <a:xfrm>
            <a:off x="3645331" y="5607884"/>
            <a:ext cx="1391618" cy="461665"/>
          </a:xfrm>
          <a:prstGeom prst="rect">
            <a:avLst/>
          </a:prstGeom>
          <a:noFill/>
          <a:ln w="25400">
            <a:noFill/>
            <a:miter lim="800000"/>
            <a:headEnd/>
            <a:tailEnd/>
          </a:ln>
          <a:effectLst/>
        </p:spPr>
        <p:txBody>
          <a:bodyPr wrap="square">
            <a:spAutoFit/>
          </a:bodyPr>
          <a:lstStyle/>
          <a:p>
            <a:pPr marL="342900" indent="-342900" algn="ctr"/>
            <a:r>
              <a:rPr lang="zh-CN" altLang="en-US" sz="2400" b="1">
                <a:solidFill>
                  <a:srgbClr val="FF0000"/>
                </a:solidFill>
                <a:latin typeface="Times New Roman" pitchFamily="18" charset="0"/>
              </a:rPr>
              <a:t>活  锁</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gn="just">
              <a:lnSpc>
                <a:spcPct val="170000"/>
              </a:lnSpc>
            </a:pPr>
            <a:r>
              <a:rPr lang="zh-CN" altLang="en-US" b="1" dirty="0" smtClean="0"/>
              <a:t>避免活锁：采用</a:t>
            </a:r>
            <a:r>
              <a:rPr lang="zh-CN" altLang="en-US" b="1" dirty="0" smtClean="0">
                <a:solidFill>
                  <a:srgbClr val="FF0000"/>
                </a:solidFill>
              </a:rPr>
              <a:t>先来先服务</a:t>
            </a:r>
            <a:r>
              <a:rPr lang="zh-CN" altLang="en-US" b="1" dirty="0" smtClean="0"/>
              <a:t>的策略</a:t>
            </a:r>
          </a:p>
          <a:p>
            <a:pPr lvl="1" algn="just">
              <a:lnSpc>
                <a:spcPct val="170000"/>
              </a:lnSpc>
            </a:pPr>
            <a:r>
              <a:rPr lang="zh-CN" altLang="en-US" dirty="0" smtClean="0"/>
              <a:t>当多个事务请求封锁同一数据对象时</a:t>
            </a:r>
          </a:p>
          <a:p>
            <a:pPr lvl="1" algn="just">
              <a:lnSpc>
                <a:spcPct val="170000"/>
              </a:lnSpc>
            </a:pPr>
            <a:r>
              <a:rPr lang="zh-CN" altLang="en-US" dirty="0" smtClean="0"/>
              <a:t>按请求封锁的先后次序对这些事务排队</a:t>
            </a:r>
          </a:p>
          <a:p>
            <a:pPr lvl="1" algn="just">
              <a:lnSpc>
                <a:spcPct val="170000"/>
              </a:lnSpc>
            </a:pPr>
            <a:r>
              <a:rPr lang="zh-CN" altLang="en-US" dirty="0" smtClean="0"/>
              <a:t>该数据对象上的锁一旦释放，首先批准申请队列中第一个事务获得锁</a:t>
            </a:r>
          </a:p>
          <a:p>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solidFill>
                  <a:srgbClr val="FF9905"/>
                </a:solidFill>
              </a:rPr>
              <a:t>第三节 活锁和死锁</a:t>
            </a:r>
            <a:endParaRPr lang="zh-CN" altLang="en-US" dirty="0"/>
          </a:p>
        </p:txBody>
      </p:sp>
      <p:sp>
        <p:nvSpPr>
          <p:cNvPr id="3" name="内容占位符 2"/>
          <p:cNvSpPr>
            <a:spLocks noGrp="1"/>
          </p:cNvSpPr>
          <p:nvPr>
            <p:ph idx="1"/>
          </p:nvPr>
        </p:nvSpPr>
        <p:spPr/>
        <p:txBody>
          <a:bodyPr/>
          <a:lstStyle/>
          <a:p>
            <a:pPr>
              <a:lnSpc>
                <a:spcPct val="160000"/>
              </a:lnSpc>
            </a:pPr>
            <a:r>
              <a:rPr lang="zh-CN" altLang="en-US" dirty="0" smtClean="0"/>
              <a:t>活锁</a:t>
            </a:r>
            <a:endParaRPr lang="en-US" altLang="zh-CN" dirty="0" smtClean="0"/>
          </a:p>
          <a:p>
            <a:pPr>
              <a:lnSpc>
                <a:spcPct val="160000"/>
              </a:lnSpc>
            </a:pPr>
            <a:r>
              <a:rPr lang="zh-CN" altLang="en-US" dirty="0" smtClean="0">
                <a:solidFill>
                  <a:srgbClr val="0000FF"/>
                </a:solidFill>
              </a:rPr>
              <a:t>死锁</a:t>
            </a:r>
            <a:endParaRPr lang="en-US" altLang="zh-CN" dirty="0" smtClean="0">
              <a:solidFill>
                <a:srgbClr val="0000FF"/>
              </a:solidFill>
            </a:endParaRPr>
          </a:p>
          <a:p>
            <a:pPr lvl="1">
              <a:lnSpc>
                <a:spcPct val="160000"/>
              </a:lnSpc>
            </a:pPr>
            <a:r>
              <a:rPr lang="zh-CN" altLang="en-US" dirty="0" smtClean="0">
                <a:solidFill>
                  <a:srgbClr val="0000FF"/>
                </a:solidFill>
              </a:rPr>
              <a:t>死锁形成</a:t>
            </a:r>
            <a:endParaRPr lang="en-US" altLang="zh-CN" dirty="0" smtClean="0">
              <a:solidFill>
                <a:srgbClr val="0000FF"/>
              </a:solidFill>
            </a:endParaRPr>
          </a:p>
          <a:p>
            <a:pPr lvl="1">
              <a:lnSpc>
                <a:spcPct val="160000"/>
              </a:lnSpc>
            </a:pPr>
            <a:r>
              <a:rPr lang="zh-CN" altLang="en-US" dirty="0" smtClean="0">
                <a:solidFill>
                  <a:srgbClr val="0000FF"/>
                </a:solidFill>
              </a:rPr>
              <a:t>死锁的预防</a:t>
            </a:r>
            <a:endParaRPr lang="en-US" altLang="zh-CN" dirty="0" smtClean="0">
              <a:solidFill>
                <a:srgbClr val="0000FF"/>
              </a:solidFill>
            </a:endParaRPr>
          </a:p>
          <a:p>
            <a:pPr lvl="1">
              <a:lnSpc>
                <a:spcPct val="160000"/>
              </a:lnSpc>
            </a:pPr>
            <a:r>
              <a:rPr lang="zh-CN" altLang="en-US" dirty="0" smtClean="0">
                <a:solidFill>
                  <a:srgbClr val="0000FF"/>
                </a:solidFill>
              </a:rPr>
              <a:t>死锁的诊断和解除</a:t>
            </a:r>
            <a:endParaRPr lang="zh-CN"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一、死锁形成</a:t>
            </a:r>
            <a:endParaRPr lang="zh-CN" altLang="en-US" dirty="0"/>
          </a:p>
        </p:txBody>
      </p:sp>
      <p:sp>
        <p:nvSpPr>
          <p:cNvPr id="3" name="内容占位符 2"/>
          <p:cNvSpPr>
            <a:spLocks noGrp="1"/>
          </p:cNvSpPr>
          <p:nvPr>
            <p:ph idx="1"/>
          </p:nvPr>
        </p:nvSpPr>
        <p:spPr>
          <a:xfrm>
            <a:off x="457200" y="1600200"/>
            <a:ext cx="8229600" cy="4800600"/>
          </a:xfrm>
        </p:spPr>
        <p:txBody>
          <a:bodyPr>
            <a:noAutofit/>
          </a:bodyPr>
          <a:lstStyle/>
          <a:p>
            <a:pPr marL="179388" lvl="1" indent="277813">
              <a:lnSpc>
                <a:spcPct val="150000"/>
              </a:lnSpc>
              <a:buNone/>
            </a:pPr>
            <a:r>
              <a:rPr lang="zh-CN" altLang="en-US" sz="2400" dirty="0" smtClean="0"/>
              <a:t>事务</a:t>
            </a:r>
            <a:r>
              <a:rPr lang="en-US" altLang="zh-CN" sz="2400" dirty="0" smtClean="0"/>
              <a:t>T1</a:t>
            </a:r>
            <a:r>
              <a:rPr lang="zh-CN" altLang="en-US" sz="2400" dirty="0" smtClean="0"/>
              <a:t>封锁了数据</a:t>
            </a:r>
            <a:r>
              <a:rPr lang="en-US" altLang="zh-CN" sz="2400" dirty="0" err="1" smtClean="0"/>
              <a:t>R1</a:t>
            </a:r>
            <a:r>
              <a:rPr lang="zh-CN" altLang="en-US" sz="2400" dirty="0" smtClean="0"/>
              <a:t>，</a:t>
            </a:r>
            <a:r>
              <a:rPr lang="en-US" altLang="zh-CN" sz="2400" dirty="0" err="1" smtClean="0"/>
              <a:t>T2</a:t>
            </a:r>
            <a:r>
              <a:rPr lang="zh-CN" altLang="en-US" sz="2400" dirty="0" smtClean="0"/>
              <a:t>封锁了数据</a:t>
            </a:r>
            <a:r>
              <a:rPr lang="en-US" altLang="zh-CN" sz="2400" dirty="0" err="1" smtClean="0"/>
              <a:t>R2</a:t>
            </a:r>
            <a:r>
              <a:rPr lang="zh-CN" altLang="en-US" sz="2400" dirty="0" smtClean="0"/>
              <a:t>，</a:t>
            </a:r>
            <a:r>
              <a:rPr lang="en-US" altLang="zh-CN" sz="2400" dirty="0" err="1" smtClean="0"/>
              <a:t>T1</a:t>
            </a:r>
            <a:r>
              <a:rPr lang="zh-CN" altLang="en-US" sz="2400" dirty="0" smtClean="0"/>
              <a:t>又请求封锁</a:t>
            </a:r>
            <a:r>
              <a:rPr lang="en-US" altLang="zh-CN" sz="2400" dirty="0" smtClean="0"/>
              <a:t>R2</a:t>
            </a:r>
            <a:r>
              <a:rPr lang="zh-CN" altLang="en-US" sz="2400" dirty="0" smtClean="0"/>
              <a:t>，因</a:t>
            </a:r>
            <a:r>
              <a:rPr lang="en-US" altLang="zh-CN" sz="2400" dirty="0" smtClean="0"/>
              <a:t>T2</a:t>
            </a:r>
            <a:r>
              <a:rPr lang="zh-CN" altLang="en-US" sz="2400" dirty="0" smtClean="0"/>
              <a:t>已封锁了</a:t>
            </a:r>
            <a:r>
              <a:rPr lang="en-US" altLang="zh-CN" sz="2400" dirty="0" smtClean="0"/>
              <a:t>R2</a:t>
            </a:r>
            <a:r>
              <a:rPr lang="zh-CN" altLang="en-US" sz="2400" dirty="0" smtClean="0"/>
              <a:t>，于是</a:t>
            </a:r>
            <a:r>
              <a:rPr lang="en-US" altLang="zh-CN" sz="2400" dirty="0" smtClean="0"/>
              <a:t>T1</a:t>
            </a:r>
            <a:r>
              <a:rPr lang="zh-CN" altLang="en-US" sz="2400" dirty="0" smtClean="0"/>
              <a:t>等待</a:t>
            </a:r>
            <a:r>
              <a:rPr lang="en-US" altLang="zh-CN" sz="2400" dirty="0" smtClean="0"/>
              <a:t>T2</a:t>
            </a:r>
            <a:r>
              <a:rPr lang="zh-CN" altLang="en-US" sz="2400" dirty="0" smtClean="0"/>
              <a:t>释放</a:t>
            </a:r>
            <a:r>
              <a:rPr lang="en-US" altLang="zh-CN" sz="2400" dirty="0" smtClean="0"/>
              <a:t>R2</a:t>
            </a:r>
            <a:r>
              <a:rPr lang="zh-CN" altLang="en-US" sz="2400" dirty="0" smtClean="0"/>
              <a:t>上的锁，接着</a:t>
            </a:r>
            <a:r>
              <a:rPr lang="en-US" altLang="zh-CN" sz="2400" dirty="0" smtClean="0"/>
              <a:t>T2</a:t>
            </a:r>
            <a:r>
              <a:rPr lang="zh-CN" altLang="en-US" sz="2400" dirty="0" smtClean="0"/>
              <a:t>又申请封锁</a:t>
            </a:r>
            <a:r>
              <a:rPr lang="en-US" altLang="zh-CN" sz="2400" dirty="0" smtClean="0"/>
              <a:t>R1</a:t>
            </a:r>
            <a:r>
              <a:rPr lang="zh-CN" altLang="en-US" sz="2400" dirty="0" smtClean="0"/>
              <a:t>，因</a:t>
            </a:r>
            <a:r>
              <a:rPr lang="en-US" altLang="zh-CN" sz="2400" dirty="0" smtClean="0"/>
              <a:t>T1</a:t>
            </a:r>
            <a:r>
              <a:rPr lang="zh-CN" altLang="en-US" sz="2400" dirty="0" smtClean="0"/>
              <a:t>已封锁了</a:t>
            </a:r>
            <a:r>
              <a:rPr lang="en-US" altLang="zh-CN" sz="2400" dirty="0" smtClean="0"/>
              <a:t>R1</a:t>
            </a:r>
            <a:r>
              <a:rPr lang="zh-CN" altLang="en-US" sz="2400" dirty="0" smtClean="0"/>
              <a:t>，</a:t>
            </a:r>
            <a:r>
              <a:rPr lang="en-US" altLang="zh-CN" sz="2400" dirty="0" smtClean="0"/>
              <a:t>T2</a:t>
            </a:r>
            <a:r>
              <a:rPr lang="zh-CN" altLang="en-US" sz="2400" dirty="0" smtClean="0"/>
              <a:t>也只能等待</a:t>
            </a:r>
            <a:r>
              <a:rPr lang="en-US" altLang="zh-CN" sz="2400" dirty="0" smtClean="0"/>
              <a:t>T1</a:t>
            </a:r>
            <a:r>
              <a:rPr lang="zh-CN" altLang="en-US" sz="2400" dirty="0" smtClean="0"/>
              <a:t>释放</a:t>
            </a:r>
            <a:r>
              <a:rPr lang="en-US" altLang="zh-CN" sz="2400" dirty="0" smtClean="0"/>
              <a:t>R1</a:t>
            </a:r>
            <a:r>
              <a:rPr lang="zh-CN" altLang="en-US" sz="2400" dirty="0" smtClean="0"/>
              <a:t>上的锁，这样</a:t>
            </a:r>
            <a:r>
              <a:rPr lang="en-US" altLang="zh-CN" sz="2400" dirty="0" smtClean="0"/>
              <a:t>T1</a:t>
            </a:r>
            <a:r>
              <a:rPr lang="zh-CN" altLang="en-US" sz="2400" dirty="0" smtClean="0"/>
              <a:t>在等待</a:t>
            </a:r>
            <a:r>
              <a:rPr lang="en-US" altLang="zh-CN" sz="2400" dirty="0" smtClean="0"/>
              <a:t>T2</a:t>
            </a:r>
            <a:r>
              <a:rPr lang="zh-CN" altLang="en-US" sz="2400" dirty="0" smtClean="0"/>
              <a:t>，而</a:t>
            </a:r>
            <a:r>
              <a:rPr lang="en-US" altLang="zh-CN" sz="2400" dirty="0" smtClean="0"/>
              <a:t>T2</a:t>
            </a:r>
            <a:r>
              <a:rPr lang="zh-CN" altLang="en-US" sz="2400" dirty="0" smtClean="0"/>
              <a:t>又在等待</a:t>
            </a:r>
            <a:r>
              <a:rPr lang="en-US" altLang="zh-CN" sz="2400" dirty="0" smtClean="0"/>
              <a:t>T1</a:t>
            </a:r>
            <a:r>
              <a:rPr lang="zh-CN" altLang="en-US" sz="2400" dirty="0" smtClean="0"/>
              <a:t>，</a:t>
            </a:r>
            <a:r>
              <a:rPr lang="en-US" altLang="zh-CN" sz="2400" dirty="0" smtClean="0"/>
              <a:t>T1</a:t>
            </a:r>
            <a:r>
              <a:rPr lang="zh-CN" altLang="en-US" sz="2400" dirty="0" smtClean="0"/>
              <a:t>和</a:t>
            </a:r>
            <a:r>
              <a:rPr lang="en-US" altLang="zh-CN" sz="2400" dirty="0" smtClean="0"/>
              <a:t>T2</a:t>
            </a:r>
            <a:r>
              <a:rPr lang="zh-CN" altLang="en-US" sz="2400" dirty="0" smtClean="0"/>
              <a:t>两个事务永远不能结束，形成</a:t>
            </a:r>
            <a:r>
              <a:rPr lang="zh-CN" altLang="en-US" sz="2400" b="1" dirty="0" smtClean="0">
                <a:solidFill>
                  <a:srgbClr val="FF0000"/>
                </a:solidFill>
              </a:rPr>
              <a:t>死锁</a:t>
            </a:r>
            <a:r>
              <a:rPr lang="zh-CN" altLang="en-US" sz="2400" b="1" dirty="0" smtClean="0"/>
              <a:t> </a:t>
            </a:r>
            <a:endParaRPr lang="zh-CN" altLang="en-US" sz="24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326"/>
          <p:cNvGraphicFramePr>
            <a:graphicFrameLocks/>
          </p:cNvGraphicFramePr>
          <p:nvPr/>
        </p:nvGraphicFramePr>
        <p:xfrm>
          <a:off x="878560" y="1083105"/>
          <a:ext cx="6923088" cy="4408490"/>
        </p:xfrm>
        <a:graphic>
          <a:graphicData uri="http://schemas.openxmlformats.org/drawingml/2006/table">
            <a:tbl>
              <a:tblPr/>
              <a:tblGrid>
                <a:gridCol w="3727450"/>
                <a:gridCol w="3195638"/>
              </a:tblGrid>
              <a:tr h="407988">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T</a:t>
                      </a:r>
                      <a:r>
                        <a:rPr kumimoji="1" lang="en-US" altLang="zh-CN" sz="2000" b="0" i="0" u="none" strike="noStrike" cap="none" normalizeH="0" baseline="-30000" smtClean="0">
                          <a:ln>
                            <a:noFill/>
                          </a:ln>
                          <a:solidFill>
                            <a:schemeClr val="tx1"/>
                          </a:solidFill>
                          <a:effectLst/>
                          <a:latin typeface="Times New Roman" pitchFamily="18" charset="0"/>
                          <a:ea typeface="宋体" charset="-122"/>
                          <a:cs typeface="Times New Roman" pitchFamily="18" charset="0"/>
                        </a:rPr>
                        <a:t>1</a:t>
                      </a:r>
                      <a:endParaRPr kumimoji="1"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T</a:t>
                      </a:r>
                      <a:r>
                        <a:rPr kumimoji="1" lang="en-US" altLang="zh-CN" sz="2000" b="0" i="0" u="none" strike="noStrike" cap="none" normalizeH="0" baseline="-30000" smtClean="0">
                          <a:ln>
                            <a:noFill/>
                          </a:ln>
                          <a:solidFill>
                            <a:schemeClr val="tx1"/>
                          </a:solidFill>
                          <a:effectLst/>
                          <a:latin typeface="Times New Roman" pitchFamily="18" charset="0"/>
                          <a:ea typeface="宋体" charset="-122"/>
                          <a:cs typeface="Times New Roman" pitchFamily="18" charset="0"/>
                        </a:rPr>
                        <a:t>2</a:t>
                      </a:r>
                      <a:endParaRPr kumimoji="1"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6400">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Lock R</a:t>
                      </a:r>
                      <a:r>
                        <a:rPr kumimoji="1" lang="en-US" altLang="zh-CN" sz="2000" b="0" i="0" u="none" strike="noStrike" cap="none" normalizeH="0" baseline="-30000" smtClean="0">
                          <a:ln>
                            <a:noFill/>
                          </a:ln>
                          <a:solidFill>
                            <a:schemeClr val="tx1"/>
                          </a:solidFill>
                          <a:effectLst/>
                          <a:latin typeface="Times New Roman" pitchFamily="18" charset="0"/>
                          <a:ea typeface="宋体" charset="-122"/>
                          <a:cs typeface="Times New Roman" pitchFamily="18" charset="0"/>
                        </a:rPr>
                        <a:t>1</a:t>
                      </a:r>
                      <a:endParaRPr kumimoji="1"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r>
              <a:tr h="407988">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Lock R</a:t>
                      </a:r>
                      <a:r>
                        <a:rPr kumimoji="1" lang="en-US" altLang="zh-CN" sz="2000" b="0" i="0" u="none" strike="noStrike" cap="none" normalizeH="0" baseline="-30000" smtClean="0">
                          <a:ln>
                            <a:noFill/>
                          </a:ln>
                          <a:solidFill>
                            <a:schemeClr val="tx1"/>
                          </a:solidFill>
                          <a:effectLst/>
                          <a:latin typeface="Times New Roman" pitchFamily="18" charset="0"/>
                          <a:ea typeface="宋体" charset="-122"/>
                          <a:cs typeface="Times New Roman" pitchFamily="18" charset="0"/>
                        </a:rPr>
                        <a:t>2</a:t>
                      </a:r>
                      <a:endParaRPr kumimoji="1"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lnTlToBr>
                      <a:noFill/>
                    </a:lnTlToBr>
                    <a:lnBlToTr>
                      <a:noFill/>
                    </a:lnBlToTr>
                    <a:noFill/>
                  </a:tcPr>
                </a:tc>
              </a:tr>
              <a:tr h="406400">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lnTlToBr>
                      <a:noFill/>
                    </a:lnTlToBr>
                    <a:lnBlToTr>
                      <a:noFill/>
                    </a:lnBlToTr>
                    <a:noFill/>
                  </a:tcPr>
                </a:tc>
              </a:tr>
              <a:tr h="407988">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Lock R</a:t>
                      </a:r>
                      <a:r>
                        <a:rPr kumimoji="1" lang="en-US" altLang="zh-CN" sz="2000" b="0" i="0" u="none" strike="noStrike" cap="none" normalizeH="0" baseline="-30000" smtClean="0">
                          <a:ln>
                            <a:noFill/>
                          </a:ln>
                          <a:solidFill>
                            <a:schemeClr val="tx1"/>
                          </a:solidFill>
                          <a:effectLst/>
                          <a:latin typeface="Times New Roman" pitchFamily="18" charset="0"/>
                          <a:ea typeface="宋体" charset="-122"/>
                          <a:cs typeface="Times New Roman" pitchFamily="18" charset="0"/>
                        </a:rPr>
                        <a:t>2</a:t>
                      </a:r>
                      <a:r>
                        <a:rPr kumimoji="1"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lnTlToBr>
                      <a:noFill/>
                    </a:lnTlToBr>
                    <a:lnBlToTr>
                      <a:noFill/>
                    </a:lnBlToTr>
                    <a:noFill/>
                  </a:tcPr>
                </a:tc>
              </a:tr>
              <a:tr h="406400">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zh-CN" altLang="en-US"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等待</a:t>
                      </a: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lnTlToBr>
                      <a:noFill/>
                    </a:lnTlToBr>
                    <a:lnBlToTr>
                      <a:noFill/>
                    </a:lnBlToTr>
                    <a:noFill/>
                  </a:tcPr>
                </a:tc>
              </a:tr>
              <a:tr h="407988">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zh-CN" altLang="en-US"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等待</a:t>
                      </a: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Lock R</a:t>
                      </a:r>
                      <a:r>
                        <a:rPr kumimoji="1" lang="en-US" altLang="zh-CN" sz="2000" b="0" i="0" u="none" strike="noStrike" cap="none" normalizeH="0" baseline="-30000" smtClean="0">
                          <a:ln>
                            <a:noFill/>
                          </a:ln>
                          <a:solidFill>
                            <a:schemeClr val="tx1"/>
                          </a:solidFill>
                          <a:effectLst/>
                          <a:latin typeface="Times New Roman" pitchFamily="18" charset="0"/>
                          <a:ea typeface="宋体" charset="-122"/>
                          <a:cs typeface="Times New Roman" pitchFamily="18" charset="0"/>
                        </a:rPr>
                        <a:t>1</a:t>
                      </a:r>
                      <a:endParaRPr kumimoji="1" lang="en-US" altLang="zh-CN" sz="20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lnTlToBr>
                      <a:noFill/>
                    </a:lnTlToBr>
                    <a:lnBlToTr>
                      <a:noFill/>
                    </a:lnBlToTr>
                    <a:noFill/>
                  </a:tcPr>
                </a:tc>
              </a:tr>
              <a:tr h="407988">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zh-CN" altLang="en-US"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等待</a:t>
                      </a: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zh-CN" altLang="en-US"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lnTlToBr>
                      <a:noFill/>
                    </a:lnTlToBr>
                    <a:lnBlToTr>
                      <a:noFill/>
                    </a:lnBlToTr>
                    <a:noFill/>
                  </a:tcPr>
                </a:tc>
              </a:tr>
              <a:tr h="406400">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zh-CN" altLang="en-US"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等待</a:t>
                      </a: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zh-CN" altLang="en-US" sz="2000" b="0" i="0" u="none" strike="noStrike" cap="none" normalizeH="0" baseline="0" smtClean="0">
                          <a:ln>
                            <a:noFill/>
                          </a:ln>
                          <a:solidFill>
                            <a:schemeClr val="tx1"/>
                          </a:solidFill>
                          <a:effectLst/>
                          <a:latin typeface="Times New Roman" pitchFamily="18" charset="0"/>
                          <a:ea typeface="宋体"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a:noFill/>
                    </a:lnB>
                    <a:lnTlToBr>
                      <a:noFill/>
                    </a:lnTlToBr>
                    <a:lnBlToTr>
                      <a:noFill/>
                    </a:lnBlToTr>
                    <a:noFill/>
                  </a:tcPr>
                </a:tc>
              </a:tr>
              <a:tr h="742950">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zh-CN" altLang="zh-CN" sz="2000" b="0" i="0" u="none" strike="noStrike" cap="none" normalizeH="0" baseline="0" smtClean="0">
                        <a:ln>
                          <a:noFill/>
                        </a:ln>
                        <a:solidFill>
                          <a:schemeClr val="tx1"/>
                        </a:solidFill>
                        <a:effectLst/>
                        <a:latin typeface="Arial"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lnTlToBr>
                      <a:noFill/>
                    </a:lnTlToBr>
                    <a:lnBlToTr>
                      <a:noFill/>
                    </a:lnBlToTr>
                    <a:noFill/>
                  </a:tcPr>
                </a:tc>
              </a:tr>
            </a:tbl>
          </a:graphicData>
        </a:graphic>
      </p:graphicFrame>
      <p:sp>
        <p:nvSpPr>
          <p:cNvPr id="5" name="Text Box 189"/>
          <p:cNvSpPr txBox="1">
            <a:spLocks noChangeArrowheads="1"/>
          </p:cNvSpPr>
          <p:nvPr/>
        </p:nvSpPr>
        <p:spPr bwMode="auto">
          <a:xfrm>
            <a:off x="3758285" y="5115355"/>
            <a:ext cx="873125" cy="366713"/>
          </a:xfrm>
          <a:prstGeom prst="rect">
            <a:avLst/>
          </a:prstGeom>
          <a:noFill/>
          <a:ln w="25400">
            <a:noFill/>
            <a:miter lim="800000"/>
            <a:headEnd/>
            <a:tailEnd/>
          </a:ln>
          <a:effectLst/>
        </p:spPr>
        <p:txBody>
          <a:bodyPr wrap="none">
            <a:spAutoFit/>
          </a:bodyPr>
          <a:lstStyle/>
          <a:p>
            <a:pPr marL="342900" indent="-342900" algn="ctr"/>
            <a:r>
              <a:rPr lang="zh-CN" altLang="en-US">
                <a:solidFill>
                  <a:srgbClr val="FF0000"/>
                </a:solidFill>
                <a:latin typeface="Times New Roman" pitchFamily="18" charset="0"/>
              </a:rPr>
              <a:t>死    锁</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二、死锁的预防</a:t>
            </a:r>
            <a:endParaRPr lang="zh-CN" altLang="en-US" dirty="0"/>
          </a:p>
        </p:txBody>
      </p:sp>
      <p:sp>
        <p:nvSpPr>
          <p:cNvPr id="3" name="内容占位符 2"/>
          <p:cNvSpPr>
            <a:spLocks noGrp="1"/>
          </p:cNvSpPr>
          <p:nvPr>
            <p:ph idx="1"/>
          </p:nvPr>
        </p:nvSpPr>
        <p:spPr/>
        <p:txBody>
          <a:bodyPr>
            <a:normAutofit/>
          </a:bodyPr>
          <a:lstStyle/>
          <a:p>
            <a:pPr>
              <a:lnSpc>
                <a:spcPct val="120000"/>
              </a:lnSpc>
            </a:pPr>
            <a:r>
              <a:rPr lang="zh-CN" altLang="en-US" sz="2800" dirty="0" smtClean="0"/>
              <a:t>产生死锁的原因是两个或多个事务都已封锁了一些数据对象，然后又都请求对已为其他事务封锁的数据对象加锁，从而出现死等待。</a:t>
            </a:r>
          </a:p>
          <a:p>
            <a:pPr>
              <a:lnSpc>
                <a:spcPct val="120000"/>
              </a:lnSpc>
              <a:spcBef>
                <a:spcPct val="60000"/>
              </a:spcBef>
            </a:pPr>
            <a:r>
              <a:rPr lang="zh-CN" altLang="en-US" sz="2800" dirty="0" smtClean="0"/>
              <a:t>预防死锁的发生就是要破坏产生死锁的条件</a:t>
            </a:r>
            <a:endParaRPr lang="en-US" altLang="zh-CN" sz="2800" dirty="0" smtClean="0"/>
          </a:p>
          <a:p>
            <a:pPr>
              <a:lnSpc>
                <a:spcPct val="120000"/>
              </a:lnSpc>
              <a:spcBef>
                <a:spcPct val="60000"/>
              </a:spcBef>
            </a:pPr>
            <a:r>
              <a:rPr lang="zh-CN" altLang="en-US" sz="2800" dirty="0" smtClean="0"/>
              <a:t>预防死锁的方法</a:t>
            </a:r>
            <a:endParaRPr lang="en-US" altLang="zh-CN" sz="2800" dirty="0" smtClean="0"/>
          </a:p>
          <a:p>
            <a:pPr lvl="1">
              <a:lnSpc>
                <a:spcPct val="120000"/>
              </a:lnSpc>
            </a:pPr>
            <a:r>
              <a:rPr lang="zh-CN" altLang="en-US" sz="2400" b="1" dirty="0" smtClean="0">
                <a:solidFill>
                  <a:srgbClr val="FF0000"/>
                </a:solidFill>
              </a:rPr>
              <a:t>一次封锁法</a:t>
            </a:r>
          </a:p>
          <a:p>
            <a:pPr lvl="1">
              <a:lnSpc>
                <a:spcPct val="120000"/>
              </a:lnSpc>
            </a:pPr>
            <a:r>
              <a:rPr lang="zh-CN" altLang="en-US" sz="2400" b="1" dirty="0" smtClean="0">
                <a:solidFill>
                  <a:srgbClr val="FF0000"/>
                </a:solidFill>
              </a:rPr>
              <a:t> 顺序封锁法</a:t>
            </a:r>
            <a:endParaRPr lang="zh-CN" altLang="en-US" sz="28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一次封锁法</a:t>
            </a:r>
            <a:endParaRPr lang="zh-CN" altLang="en-US" dirty="0"/>
          </a:p>
        </p:txBody>
      </p:sp>
      <p:sp>
        <p:nvSpPr>
          <p:cNvPr id="3" name="内容占位符 2"/>
          <p:cNvSpPr>
            <a:spLocks noGrp="1"/>
          </p:cNvSpPr>
          <p:nvPr>
            <p:ph idx="1"/>
          </p:nvPr>
        </p:nvSpPr>
        <p:spPr/>
        <p:txBody>
          <a:bodyPr/>
          <a:lstStyle/>
          <a:p>
            <a:pPr>
              <a:lnSpc>
                <a:spcPct val="160000"/>
              </a:lnSpc>
            </a:pPr>
            <a:r>
              <a:rPr lang="zh-CN" altLang="en-US" dirty="0" smtClean="0"/>
              <a:t>要求每个事务必须一次将所有要使用的数据全部加锁，否则就不能继续执行</a:t>
            </a:r>
          </a:p>
          <a:p>
            <a:pPr>
              <a:lnSpc>
                <a:spcPct val="160000"/>
              </a:lnSpc>
            </a:pPr>
            <a:r>
              <a:rPr lang="zh-CN" altLang="en-US" dirty="0" smtClean="0"/>
              <a:t>存在的问题</a:t>
            </a:r>
          </a:p>
          <a:p>
            <a:pPr lvl="1">
              <a:lnSpc>
                <a:spcPct val="160000"/>
              </a:lnSpc>
            </a:pPr>
            <a:r>
              <a:rPr lang="zh-CN" altLang="en-US" dirty="0" smtClean="0"/>
              <a:t>降低系统并发度</a:t>
            </a:r>
          </a:p>
          <a:p>
            <a:pPr lvl="1">
              <a:lnSpc>
                <a:spcPct val="160000"/>
              </a:lnSpc>
            </a:pPr>
            <a:r>
              <a:rPr lang="zh-CN" altLang="en-US" dirty="0" smtClean="0"/>
              <a:t>难于事先精确确定封锁对象</a:t>
            </a:r>
          </a:p>
          <a:p>
            <a:endParaRPr lang="zh-CN" alt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顺序封锁法</a:t>
            </a:r>
            <a:endParaRPr lang="zh-CN" altLang="en-US" dirty="0"/>
          </a:p>
        </p:txBody>
      </p:sp>
      <p:sp>
        <p:nvSpPr>
          <p:cNvPr id="3" name="内容占位符 2"/>
          <p:cNvSpPr>
            <a:spLocks noGrp="1"/>
          </p:cNvSpPr>
          <p:nvPr>
            <p:ph idx="1"/>
          </p:nvPr>
        </p:nvSpPr>
        <p:spPr/>
        <p:txBody>
          <a:bodyPr/>
          <a:lstStyle/>
          <a:p>
            <a:pPr>
              <a:lnSpc>
                <a:spcPct val="110000"/>
              </a:lnSpc>
            </a:pPr>
            <a:r>
              <a:rPr lang="zh-CN" altLang="en-US" sz="2800" dirty="0" smtClean="0"/>
              <a:t>顺序封锁法是预先对数据对象规定一个封锁顺序，所有事务都按这个顺序实行封锁。</a:t>
            </a:r>
          </a:p>
          <a:p>
            <a:pPr>
              <a:lnSpc>
                <a:spcPct val="110000"/>
              </a:lnSpc>
            </a:pPr>
            <a:r>
              <a:rPr lang="zh-CN" altLang="en-US" sz="2800" dirty="0" smtClean="0"/>
              <a:t>顺序封锁法存在的问题</a:t>
            </a:r>
          </a:p>
          <a:p>
            <a:pPr lvl="1">
              <a:lnSpc>
                <a:spcPct val="110000"/>
              </a:lnSpc>
            </a:pPr>
            <a:r>
              <a:rPr lang="zh-CN" altLang="en-US" dirty="0" smtClean="0"/>
              <a:t>维护成本</a:t>
            </a:r>
          </a:p>
          <a:p>
            <a:pPr lvl="1">
              <a:lnSpc>
                <a:spcPct val="110000"/>
              </a:lnSpc>
              <a:buFontTx/>
              <a:buNone/>
            </a:pPr>
            <a:r>
              <a:rPr lang="zh-CN" altLang="en-US" dirty="0" smtClean="0"/>
              <a:t>    数据库系统中封锁的数据对象极多，并且在不断地变化。</a:t>
            </a:r>
          </a:p>
          <a:p>
            <a:pPr lvl="1">
              <a:lnSpc>
                <a:spcPct val="110000"/>
              </a:lnSpc>
            </a:pPr>
            <a:r>
              <a:rPr lang="zh-CN" altLang="en-US" dirty="0" smtClean="0"/>
              <a:t>难以实现：很难事先确定每一个事务要封锁哪些对象</a:t>
            </a:r>
          </a:p>
          <a:p>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不同的多事务执行方式 </a:t>
            </a:r>
            <a:endParaRPr lang="zh-CN" altLang="en-US" dirty="0"/>
          </a:p>
        </p:txBody>
      </p:sp>
      <p:sp>
        <p:nvSpPr>
          <p:cNvPr id="3" name="内容占位符 2"/>
          <p:cNvSpPr>
            <a:spLocks noGrp="1"/>
          </p:cNvSpPr>
          <p:nvPr>
            <p:ph idx="1"/>
          </p:nvPr>
        </p:nvSpPr>
        <p:spPr>
          <a:xfrm>
            <a:off x="457200" y="1600200"/>
            <a:ext cx="6500191" cy="4525963"/>
          </a:xfrm>
        </p:spPr>
        <p:txBody>
          <a:bodyPr/>
          <a:lstStyle/>
          <a:p>
            <a:r>
              <a:rPr lang="zh-CN" altLang="en-US" dirty="0" smtClean="0"/>
              <a:t>事务串行执行</a:t>
            </a:r>
          </a:p>
          <a:p>
            <a:pPr lvl="1" algn="just">
              <a:lnSpc>
                <a:spcPct val="150000"/>
              </a:lnSpc>
              <a:spcBef>
                <a:spcPct val="50000"/>
              </a:spcBef>
            </a:pPr>
            <a:r>
              <a:rPr lang="zh-CN" altLang="en-US" sz="2200" b="1" dirty="0" smtClean="0"/>
              <a:t>每个时刻只有一个事务运行，其他事务必须等到这个事务结束以后方能运行</a:t>
            </a:r>
          </a:p>
          <a:p>
            <a:pPr lvl="1" algn="just">
              <a:lnSpc>
                <a:spcPct val="150000"/>
              </a:lnSpc>
              <a:spcBef>
                <a:spcPct val="50000"/>
              </a:spcBef>
            </a:pPr>
            <a:r>
              <a:rPr lang="zh-CN" altLang="en-US" sz="2200" b="1" dirty="0" smtClean="0"/>
              <a:t>不能充分利用系统资源，发挥数据库共享资源的特点</a:t>
            </a:r>
          </a:p>
          <a:p>
            <a:endParaRPr lang="zh-CN" altLang="en-US" dirty="0"/>
          </a:p>
        </p:txBody>
      </p:sp>
      <p:sp>
        <p:nvSpPr>
          <p:cNvPr id="4" name="Line 10"/>
          <p:cNvSpPr>
            <a:spLocks noChangeShapeType="1"/>
          </p:cNvSpPr>
          <p:nvPr/>
        </p:nvSpPr>
        <p:spPr bwMode="auto">
          <a:xfrm>
            <a:off x="7740650" y="2276475"/>
            <a:ext cx="0" cy="3024188"/>
          </a:xfrm>
          <a:prstGeom prst="line">
            <a:avLst/>
          </a:prstGeom>
          <a:noFill/>
          <a:ln w="25400">
            <a:solidFill>
              <a:schemeClr val="tx1"/>
            </a:solidFill>
            <a:round/>
            <a:headEnd/>
            <a:tailEnd/>
          </a:ln>
          <a:effectLst/>
        </p:spPr>
        <p:txBody>
          <a:bodyPr wrap="none" anchor="ctr"/>
          <a:lstStyle/>
          <a:p>
            <a:endParaRPr lang="zh-CN" altLang="en-US"/>
          </a:p>
        </p:txBody>
      </p:sp>
      <p:sp>
        <p:nvSpPr>
          <p:cNvPr id="5" name="Line 11"/>
          <p:cNvSpPr>
            <a:spLocks noChangeShapeType="1"/>
          </p:cNvSpPr>
          <p:nvPr/>
        </p:nvSpPr>
        <p:spPr bwMode="auto">
          <a:xfrm>
            <a:off x="7740650" y="3716338"/>
            <a:ext cx="215900" cy="0"/>
          </a:xfrm>
          <a:prstGeom prst="line">
            <a:avLst/>
          </a:prstGeom>
          <a:noFill/>
          <a:ln w="25400">
            <a:solidFill>
              <a:schemeClr val="tx1"/>
            </a:solidFill>
            <a:round/>
            <a:headEnd/>
            <a:tailEnd/>
          </a:ln>
          <a:effectLst/>
        </p:spPr>
        <p:txBody>
          <a:bodyPr wrap="none" anchor="ctr"/>
          <a:lstStyle/>
          <a:p>
            <a:endParaRPr lang="zh-CN" altLang="en-US"/>
          </a:p>
        </p:txBody>
      </p:sp>
      <p:sp>
        <p:nvSpPr>
          <p:cNvPr id="6" name="Line 12"/>
          <p:cNvSpPr>
            <a:spLocks noChangeShapeType="1"/>
          </p:cNvSpPr>
          <p:nvPr/>
        </p:nvSpPr>
        <p:spPr bwMode="auto">
          <a:xfrm>
            <a:off x="7740650" y="4652963"/>
            <a:ext cx="215900" cy="0"/>
          </a:xfrm>
          <a:prstGeom prst="line">
            <a:avLst/>
          </a:prstGeom>
          <a:noFill/>
          <a:ln w="25400">
            <a:solidFill>
              <a:schemeClr val="tx1"/>
            </a:solidFill>
            <a:round/>
            <a:headEnd/>
            <a:tailEnd/>
          </a:ln>
          <a:effectLst/>
        </p:spPr>
        <p:txBody>
          <a:bodyPr wrap="none" anchor="ctr"/>
          <a:lstStyle/>
          <a:p>
            <a:endParaRPr lang="zh-CN" altLang="en-US"/>
          </a:p>
        </p:txBody>
      </p:sp>
      <p:sp>
        <p:nvSpPr>
          <p:cNvPr id="7" name="Text Box 13"/>
          <p:cNvSpPr txBox="1">
            <a:spLocks noChangeArrowheads="1"/>
          </p:cNvSpPr>
          <p:nvPr/>
        </p:nvSpPr>
        <p:spPr bwMode="auto">
          <a:xfrm>
            <a:off x="7727950" y="2846388"/>
            <a:ext cx="438150" cy="366712"/>
          </a:xfrm>
          <a:prstGeom prst="rect">
            <a:avLst/>
          </a:prstGeom>
          <a:noFill/>
          <a:ln w="25400">
            <a:noFill/>
            <a:miter lim="800000"/>
            <a:headEnd/>
            <a:tailEnd/>
          </a:ln>
          <a:effectLst/>
        </p:spPr>
        <p:txBody>
          <a:bodyPr wrap="none">
            <a:spAutoFit/>
          </a:bodyPr>
          <a:lstStyle/>
          <a:p>
            <a:pPr marL="342900" indent="-342900" algn="ctr"/>
            <a:r>
              <a:rPr lang="en-US" altLang="zh-CN">
                <a:latin typeface="Times New Roman" pitchFamily="18" charset="0"/>
              </a:rPr>
              <a:t>T1</a:t>
            </a:r>
          </a:p>
        </p:txBody>
      </p:sp>
      <p:sp>
        <p:nvSpPr>
          <p:cNvPr id="8" name="Text Box 14"/>
          <p:cNvSpPr txBox="1">
            <a:spLocks noChangeArrowheads="1"/>
          </p:cNvSpPr>
          <p:nvPr/>
        </p:nvSpPr>
        <p:spPr bwMode="auto">
          <a:xfrm>
            <a:off x="7747000" y="3860800"/>
            <a:ext cx="438150" cy="366713"/>
          </a:xfrm>
          <a:prstGeom prst="rect">
            <a:avLst/>
          </a:prstGeom>
          <a:noFill/>
          <a:ln w="25400">
            <a:noFill/>
            <a:miter lim="800000"/>
            <a:headEnd/>
            <a:tailEnd/>
          </a:ln>
          <a:effectLst/>
        </p:spPr>
        <p:txBody>
          <a:bodyPr wrap="none">
            <a:spAutoFit/>
          </a:bodyPr>
          <a:lstStyle/>
          <a:p>
            <a:pPr marL="342900" indent="-342900" algn="ctr"/>
            <a:r>
              <a:rPr lang="en-US" altLang="zh-CN">
                <a:latin typeface="Times New Roman" pitchFamily="18" charset="0"/>
              </a:rPr>
              <a:t>T2</a:t>
            </a:r>
          </a:p>
        </p:txBody>
      </p:sp>
      <p:sp>
        <p:nvSpPr>
          <p:cNvPr id="9" name="Text Box 15"/>
          <p:cNvSpPr txBox="1">
            <a:spLocks noChangeArrowheads="1"/>
          </p:cNvSpPr>
          <p:nvPr/>
        </p:nvSpPr>
        <p:spPr bwMode="auto">
          <a:xfrm>
            <a:off x="7747000" y="4724400"/>
            <a:ext cx="438150" cy="366713"/>
          </a:xfrm>
          <a:prstGeom prst="rect">
            <a:avLst/>
          </a:prstGeom>
          <a:noFill/>
          <a:ln w="25400">
            <a:noFill/>
            <a:miter lim="800000"/>
            <a:headEnd/>
            <a:tailEnd/>
          </a:ln>
          <a:effectLst/>
        </p:spPr>
        <p:txBody>
          <a:bodyPr wrap="none">
            <a:spAutoFit/>
          </a:bodyPr>
          <a:lstStyle/>
          <a:p>
            <a:pPr marL="342900" indent="-342900" algn="ctr"/>
            <a:r>
              <a:rPr lang="en-US" altLang="zh-CN">
                <a:latin typeface="Times New Roman" pitchFamily="18" charset="0"/>
              </a:rPr>
              <a:t>T3</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40000"/>
              </a:lnSpc>
            </a:pPr>
            <a:r>
              <a:rPr lang="zh-CN" altLang="en-US" dirty="0" smtClean="0"/>
              <a:t>结论</a:t>
            </a:r>
          </a:p>
          <a:p>
            <a:pPr lvl="1">
              <a:lnSpc>
                <a:spcPct val="140000"/>
              </a:lnSpc>
            </a:pPr>
            <a:r>
              <a:rPr lang="zh-CN" altLang="en-US" dirty="0" smtClean="0"/>
              <a:t>在操作系统中广为采用的预防死锁的策略并不很适合数据库的特点</a:t>
            </a:r>
          </a:p>
          <a:p>
            <a:pPr lvl="1">
              <a:lnSpc>
                <a:spcPct val="140000"/>
              </a:lnSpc>
              <a:spcBef>
                <a:spcPct val="80000"/>
              </a:spcBef>
            </a:pPr>
            <a:r>
              <a:rPr lang="en-US" altLang="zh-CN" dirty="0" smtClean="0"/>
              <a:t>DBMS</a:t>
            </a:r>
            <a:r>
              <a:rPr lang="zh-CN" altLang="en-US" dirty="0" smtClean="0"/>
              <a:t>在解决死锁的问题上更普遍采用的是诊断并解除死锁的方法</a:t>
            </a:r>
          </a:p>
          <a:p>
            <a:endParaRPr lang="zh-CN" alt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三、死锁的诊断和解除</a:t>
            </a:r>
            <a:endParaRPr lang="zh-CN" altLang="en-US" dirty="0"/>
          </a:p>
        </p:txBody>
      </p:sp>
      <p:sp>
        <p:nvSpPr>
          <p:cNvPr id="3" name="内容占位符 2"/>
          <p:cNvSpPr>
            <a:spLocks noGrp="1"/>
          </p:cNvSpPr>
          <p:nvPr>
            <p:ph idx="1"/>
          </p:nvPr>
        </p:nvSpPr>
        <p:spPr/>
        <p:txBody>
          <a:bodyPr/>
          <a:lstStyle/>
          <a:p>
            <a:pPr>
              <a:lnSpc>
                <a:spcPct val="190000"/>
              </a:lnSpc>
            </a:pPr>
            <a:r>
              <a:rPr lang="zh-CN" altLang="en-US" dirty="0" smtClean="0"/>
              <a:t>死锁的诊断</a:t>
            </a:r>
          </a:p>
          <a:p>
            <a:pPr lvl="1">
              <a:lnSpc>
                <a:spcPct val="190000"/>
              </a:lnSpc>
            </a:pPr>
            <a:r>
              <a:rPr lang="zh-CN" altLang="en-US" dirty="0" smtClean="0"/>
              <a:t>超时法</a:t>
            </a:r>
          </a:p>
          <a:p>
            <a:pPr lvl="1">
              <a:lnSpc>
                <a:spcPct val="190000"/>
              </a:lnSpc>
            </a:pPr>
            <a:r>
              <a:rPr lang="zh-CN" altLang="en-US" dirty="0" smtClean="0"/>
              <a:t>事务等待图法 </a:t>
            </a:r>
            <a:endParaRPr lang="zh-CN" altLang="en-US" sz="3200" dirty="0" smtClean="0"/>
          </a:p>
          <a:p>
            <a:endParaRPr lang="zh-CN" alt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 </a:t>
            </a:r>
            <a:r>
              <a:rPr lang="zh-CN" altLang="en-US" dirty="0" smtClean="0"/>
              <a:t>超时法</a:t>
            </a:r>
            <a:endParaRPr lang="zh-CN" altLang="en-US" dirty="0"/>
          </a:p>
        </p:txBody>
      </p:sp>
      <p:sp>
        <p:nvSpPr>
          <p:cNvPr id="3" name="内容占位符 2"/>
          <p:cNvSpPr>
            <a:spLocks noGrp="1"/>
          </p:cNvSpPr>
          <p:nvPr>
            <p:ph idx="1"/>
          </p:nvPr>
        </p:nvSpPr>
        <p:spPr/>
        <p:txBody>
          <a:bodyPr/>
          <a:lstStyle/>
          <a:p>
            <a:pPr>
              <a:lnSpc>
                <a:spcPct val="140000"/>
              </a:lnSpc>
            </a:pPr>
            <a:r>
              <a:rPr lang="zh-CN" altLang="en-US" sz="2800" dirty="0" smtClean="0"/>
              <a:t>如果一个事务的等待时间超过了规定的时限，就认为发生了</a:t>
            </a:r>
            <a:r>
              <a:rPr lang="zh-CN" altLang="en-US" sz="2800" b="1" dirty="0" smtClean="0">
                <a:solidFill>
                  <a:srgbClr val="FF0000"/>
                </a:solidFill>
              </a:rPr>
              <a:t>死锁</a:t>
            </a:r>
          </a:p>
          <a:p>
            <a:pPr>
              <a:lnSpc>
                <a:spcPct val="140000"/>
              </a:lnSpc>
            </a:pPr>
            <a:r>
              <a:rPr lang="zh-CN" altLang="en-US" sz="2800" dirty="0" smtClean="0"/>
              <a:t>优点：实现简单</a:t>
            </a:r>
          </a:p>
          <a:p>
            <a:pPr>
              <a:lnSpc>
                <a:spcPct val="140000"/>
              </a:lnSpc>
            </a:pPr>
            <a:r>
              <a:rPr lang="zh-CN" altLang="en-US" sz="2800" dirty="0" smtClean="0"/>
              <a:t>缺点</a:t>
            </a:r>
          </a:p>
          <a:p>
            <a:pPr lvl="1">
              <a:lnSpc>
                <a:spcPct val="140000"/>
              </a:lnSpc>
            </a:pPr>
            <a:r>
              <a:rPr lang="zh-CN" altLang="en-US" dirty="0" smtClean="0"/>
              <a:t>有可能误判死锁</a:t>
            </a:r>
          </a:p>
          <a:p>
            <a:pPr lvl="1">
              <a:lnSpc>
                <a:spcPct val="140000"/>
              </a:lnSpc>
            </a:pPr>
            <a:r>
              <a:rPr lang="zh-CN" altLang="en-US" dirty="0" smtClean="0"/>
              <a:t>时限若设置得太长，死锁发生后不能及时发现</a:t>
            </a:r>
          </a:p>
          <a:p>
            <a:endParaRPr lang="zh-CN" alt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等待图法</a:t>
            </a:r>
            <a:endParaRPr lang="zh-CN" altLang="en-US" dirty="0"/>
          </a:p>
        </p:txBody>
      </p:sp>
      <p:sp>
        <p:nvSpPr>
          <p:cNvPr id="3" name="内容占位符 2"/>
          <p:cNvSpPr>
            <a:spLocks noGrp="1"/>
          </p:cNvSpPr>
          <p:nvPr>
            <p:ph idx="1"/>
          </p:nvPr>
        </p:nvSpPr>
        <p:spPr/>
        <p:txBody>
          <a:bodyPr>
            <a:normAutofit fontScale="92500"/>
          </a:bodyPr>
          <a:lstStyle/>
          <a:p>
            <a:pPr>
              <a:lnSpc>
                <a:spcPct val="220000"/>
              </a:lnSpc>
            </a:pPr>
            <a:r>
              <a:rPr lang="zh-CN" altLang="en-US" sz="2800" b="1" dirty="0" smtClean="0"/>
              <a:t>用</a:t>
            </a:r>
            <a:r>
              <a:rPr lang="zh-CN" altLang="en-US" sz="2800" b="1" dirty="0" smtClean="0">
                <a:solidFill>
                  <a:srgbClr val="FF0000"/>
                </a:solidFill>
              </a:rPr>
              <a:t>事务等待图</a:t>
            </a:r>
            <a:r>
              <a:rPr lang="zh-CN" altLang="en-US" sz="2800" b="1" dirty="0" smtClean="0"/>
              <a:t>动态反映所有事务的等待情况</a:t>
            </a:r>
            <a:endParaRPr lang="zh-CN" altLang="en-US" sz="2400" b="1" dirty="0" smtClean="0"/>
          </a:p>
          <a:p>
            <a:pPr lvl="1">
              <a:lnSpc>
                <a:spcPct val="220000"/>
              </a:lnSpc>
            </a:pPr>
            <a:r>
              <a:rPr lang="zh-CN" altLang="en-US" sz="2400" b="1" dirty="0" smtClean="0"/>
              <a:t>事务等待图是一个有向图</a:t>
            </a:r>
            <a:r>
              <a:rPr lang="en-US" altLang="zh-CN" sz="2400" b="1" i="1" dirty="0" smtClean="0"/>
              <a:t>G</a:t>
            </a:r>
            <a:r>
              <a:rPr lang="en-US" altLang="zh-CN" sz="2400" b="1" dirty="0" smtClean="0"/>
              <a:t>=(</a:t>
            </a:r>
            <a:r>
              <a:rPr lang="en-US" altLang="zh-CN" sz="2400" b="1" i="1" dirty="0" smtClean="0"/>
              <a:t>T</a:t>
            </a:r>
            <a:r>
              <a:rPr lang="zh-CN" altLang="en-US" sz="2400" b="1" dirty="0" smtClean="0"/>
              <a:t>，</a:t>
            </a:r>
            <a:r>
              <a:rPr lang="en-US" altLang="zh-CN" sz="2400" b="1" i="1" dirty="0" smtClean="0"/>
              <a:t>U</a:t>
            </a:r>
            <a:r>
              <a:rPr lang="en-US" altLang="zh-CN" sz="2400" b="1" dirty="0" smtClean="0"/>
              <a:t>)</a:t>
            </a:r>
          </a:p>
          <a:p>
            <a:pPr lvl="1">
              <a:lnSpc>
                <a:spcPct val="220000"/>
              </a:lnSpc>
            </a:pPr>
            <a:r>
              <a:rPr lang="en-US" altLang="zh-CN" sz="2400" b="1" i="1" dirty="0" smtClean="0"/>
              <a:t>T</a:t>
            </a:r>
            <a:r>
              <a:rPr lang="zh-CN" altLang="en-US" sz="2400" b="1" dirty="0" smtClean="0"/>
              <a:t>为结点的集合，每个结点表示正运行的事务</a:t>
            </a:r>
          </a:p>
          <a:p>
            <a:pPr lvl="1">
              <a:lnSpc>
                <a:spcPct val="220000"/>
              </a:lnSpc>
            </a:pPr>
            <a:r>
              <a:rPr lang="en-US" altLang="zh-CN" sz="2400" b="1" i="1" dirty="0" smtClean="0"/>
              <a:t>U</a:t>
            </a:r>
            <a:r>
              <a:rPr lang="zh-CN" altLang="en-US" sz="2400" b="1" dirty="0" smtClean="0"/>
              <a:t>为边的集合，每条边表示事务等待的情况</a:t>
            </a:r>
          </a:p>
          <a:p>
            <a:pPr lvl="1">
              <a:lnSpc>
                <a:spcPct val="220000"/>
              </a:lnSpc>
            </a:pPr>
            <a:r>
              <a:rPr lang="zh-CN" altLang="en-US" sz="2400" b="1" dirty="0" smtClean="0"/>
              <a:t>若</a:t>
            </a:r>
            <a:r>
              <a:rPr lang="en-US" altLang="zh-CN" sz="2400" b="1" dirty="0" smtClean="0"/>
              <a:t>T</a:t>
            </a:r>
            <a:r>
              <a:rPr lang="en-US" altLang="zh-CN" sz="2400" b="1" baseline="-25000" dirty="0" smtClean="0"/>
              <a:t>1</a:t>
            </a:r>
            <a:r>
              <a:rPr lang="zh-CN" altLang="en-US" sz="2400" b="1" dirty="0" smtClean="0"/>
              <a:t>等待</a:t>
            </a:r>
            <a:r>
              <a:rPr lang="en-US" altLang="zh-CN" sz="2400" b="1" dirty="0" smtClean="0"/>
              <a:t>T</a:t>
            </a:r>
            <a:r>
              <a:rPr lang="en-US" altLang="zh-CN" sz="2400" b="1" baseline="-25000" dirty="0" smtClean="0"/>
              <a:t>2</a:t>
            </a:r>
            <a:r>
              <a:rPr lang="zh-CN" altLang="en-US" sz="2400" b="1" dirty="0" smtClean="0"/>
              <a:t>，则</a:t>
            </a:r>
            <a:r>
              <a:rPr lang="en-US" altLang="zh-CN" sz="2400" b="1" dirty="0" smtClean="0"/>
              <a:t>T</a:t>
            </a:r>
            <a:r>
              <a:rPr lang="en-US" altLang="zh-CN" sz="2400" b="1" baseline="-25000" dirty="0" smtClean="0"/>
              <a:t>1</a:t>
            </a:r>
            <a:r>
              <a:rPr lang="zh-CN" altLang="en-US" sz="2400" b="1" dirty="0" smtClean="0"/>
              <a:t>，</a:t>
            </a:r>
            <a:r>
              <a:rPr lang="en-US" altLang="zh-CN" sz="2400" b="1" dirty="0" smtClean="0"/>
              <a:t>T</a:t>
            </a:r>
            <a:r>
              <a:rPr lang="en-US" altLang="zh-CN" sz="2400" b="1" baseline="-25000" dirty="0" smtClean="0"/>
              <a:t>2</a:t>
            </a:r>
            <a:r>
              <a:rPr lang="zh-CN" altLang="en-US" sz="2400" b="1" dirty="0" smtClean="0"/>
              <a:t>之间划一条有向边，从</a:t>
            </a:r>
            <a:r>
              <a:rPr lang="en-US" altLang="zh-CN" sz="2400" b="1" dirty="0" smtClean="0"/>
              <a:t>T</a:t>
            </a:r>
            <a:r>
              <a:rPr lang="en-US" altLang="zh-CN" sz="2400" b="1" baseline="-25000" dirty="0" smtClean="0"/>
              <a:t>1</a:t>
            </a:r>
            <a:r>
              <a:rPr lang="zh-CN" altLang="en-US" sz="2400" b="1" dirty="0" smtClean="0"/>
              <a:t>指向</a:t>
            </a:r>
            <a:r>
              <a:rPr lang="en-US" altLang="zh-CN" sz="2400" b="1" dirty="0" smtClean="0"/>
              <a:t>T</a:t>
            </a:r>
            <a:r>
              <a:rPr lang="en-US" altLang="zh-CN" sz="2400" b="1" baseline="-25000" dirty="0" smtClean="0"/>
              <a:t>2</a:t>
            </a:r>
          </a:p>
          <a:p>
            <a:endParaRPr lang="zh-CN" alt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936568"/>
            <a:ext cx="8423329" cy="2479729"/>
          </a:xfrm>
        </p:spPr>
        <p:txBody>
          <a:bodyPr>
            <a:normAutofit fontScale="70000" lnSpcReduction="20000"/>
          </a:bodyPr>
          <a:lstStyle/>
          <a:p>
            <a:pPr>
              <a:lnSpc>
                <a:spcPct val="150000"/>
              </a:lnSpc>
              <a:buClr>
                <a:schemeClr val="accent1"/>
              </a:buClr>
              <a:buFont typeface="Wingdings" pitchFamily="2" charset="2"/>
              <a:buChar char="n"/>
            </a:pPr>
            <a:r>
              <a:rPr lang="zh-CN" altLang="en-US" dirty="0" smtClean="0"/>
              <a:t>图</a:t>
            </a:r>
            <a:r>
              <a:rPr lang="en-US" altLang="zh-CN" dirty="0" smtClean="0"/>
              <a:t>(a)</a:t>
            </a:r>
            <a:r>
              <a:rPr lang="zh-CN" altLang="en-US" dirty="0" smtClean="0"/>
              <a:t>中，事务</a:t>
            </a:r>
            <a:r>
              <a:rPr lang="en-US" altLang="zh-CN" dirty="0" smtClean="0"/>
              <a:t>T1</a:t>
            </a:r>
            <a:r>
              <a:rPr lang="zh-CN" altLang="en-US" dirty="0" smtClean="0"/>
              <a:t>等待</a:t>
            </a:r>
            <a:r>
              <a:rPr lang="en-US" altLang="zh-CN" dirty="0" smtClean="0"/>
              <a:t>T2</a:t>
            </a:r>
            <a:r>
              <a:rPr lang="zh-CN" altLang="en-US" dirty="0" smtClean="0"/>
              <a:t>，</a:t>
            </a:r>
            <a:r>
              <a:rPr lang="en-US" altLang="zh-CN" dirty="0" smtClean="0"/>
              <a:t>T2</a:t>
            </a:r>
            <a:r>
              <a:rPr lang="zh-CN" altLang="en-US" dirty="0" smtClean="0"/>
              <a:t>等待</a:t>
            </a:r>
            <a:r>
              <a:rPr lang="en-US" altLang="zh-CN" dirty="0" smtClean="0"/>
              <a:t>T1</a:t>
            </a:r>
            <a:r>
              <a:rPr lang="zh-CN" altLang="en-US" dirty="0" smtClean="0"/>
              <a:t>，产生了死锁</a:t>
            </a:r>
          </a:p>
          <a:p>
            <a:pPr>
              <a:lnSpc>
                <a:spcPct val="150000"/>
              </a:lnSpc>
              <a:buClr>
                <a:schemeClr val="accent1"/>
              </a:buClr>
              <a:buFont typeface="Wingdings" pitchFamily="2" charset="2"/>
              <a:buChar char="n"/>
            </a:pPr>
            <a:r>
              <a:rPr lang="zh-CN" altLang="en-US" dirty="0" smtClean="0"/>
              <a:t>图</a:t>
            </a:r>
            <a:r>
              <a:rPr lang="en-US" altLang="zh-CN" dirty="0" smtClean="0"/>
              <a:t>(b)</a:t>
            </a:r>
            <a:r>
              <a:rPr lang="zh-CN" altLang="en-US" dirty="0" smtClean="0"/>
              <a:t>中，事务</a:t>
            </a:r>
            <a:r>
              <a:rPr lang="en-US" altLang="zh-CN" dirty="0" smtClean="0"/>
              <a:t>T1</a:t>
            </a:r>
            <a:r>
              <a:rPr lang="zh-CN" altLang="en-US" dirty="0" smtClean="0"/>
              <a:t>等待</a:t>
            </a:r>
            <a:r>
              <a:rPr lang="en-US" altLang="zh-CN" dirty="0" smtClean="0"/>
              <a:t>T2</a:t>
            </a:r>
            <a:r>
              <a:rPr lang="zh-CN" altLang="en-US" dirty="0" smtClean="0"/>
              <a:t>，</a:t>
            </a:r>
            <a:r>
              <a:rPr lang="en-US" altLang="zh-CN" dirty="0" smtClean="0"/>
              <a:t>T2</a:t>
            </a:r>
            <a:r>
              <a:rPr lang="zh-CN" altLang="en-US" dirty="0" smtClean="0"/>
              <a:t>等待</a:t>
            </a:r>
            <a:r>
              <a:rPr lang="en-US" altLang="zh-CN" dirty="0" smtClean="0"/>
              <a:t>T3</a:t>
            </a:r>
            <a:r>
              <a:rPr lang="zh-CN" altLang="en-US" dirty="0" smtClean="0"/>
              <a:t>，</a:t>
            </a:r>
            <a:r>
              <a:rPr lang="en-US" altLang="zh-CN" dirty="0" smtClean="0"/>
              <a:t>T3</a:t>
            </a:r>
            <a:r>
              <a:rPr lang="zh-CN" altLang="en-US" dirty="0" smtClean="0"/>
              <a:t>等待</a:t>
            </a:r>
            <a:r>
              <a:rPr lang="en-US" altLang="zh-CN" dirty="0" smtClean="0"/>
              <a:t>T4</a:t>
            </a:r>
            <a:r>
              <a:rPr lang="zh-CN" altLang="en-US" dirty="0" smtClean="0"/>
              <a:t>，</a:t>
            </a:r>
            <a:r>
              <a:rPr lang="en-US" altLang="zh-CN" dirty="0" smtClean="0"/>
              <a:t>T4</a:t>
            </a:r>
            <a:r>
              <a:rPr lang="zh-CN" altLang="en-US" dirty="0" smtClean="0"/>
              <a:t>又等待</a:t>
            </a:r>
            <a:r>
              <a:rPr lang="en-US" altLang="zh-CN" dirty="0" smtClean="0"/>
              <a:t>T1</a:t>
            </a:r>
            <a:r>
              <a:rPr lang="zh-CN" altLang="en-US" dirty="0" smtClean="0"/>
              <a:t>，产生了死锁 </a:t>
            </a:r>
          </a:p>
          <a:p>
            <a:pPr>
              <a:lnSpc>
                <a:spcPct val="150000"/>
              </a:lnSpc>
              <a:buClr>
                <a:schemeClr val="accent1"/>
              </a:buClr>
              <a:buFont typeface="Wingdings" pitchFamily="2" charset="2"/>
              <a:buChar char="n"/>
            </a:pPr>
            <a:r>
              <a:rPr lang="zh-CN" altLang="en-US" dirty="0" smtClean="0"/>
              <a:t>图</a:t>
            </a:r>
            <a:r>
              <a:rPr lang="en-US" altLang="zh-CN" dirty="0" smtClean="0"/>
              <a:t>(b)</a:t>
            </a:r>
            <a:r>
              <a:rPr lang="zh-CN" altLang="en-US" dirty="0" smtClean="0"/>
              <a:t>中，事务</a:t>
            </a:r>
            <a:r>
              <a:rPr lang="en-US" altLang="zh-CN" dirty="0" smtClean="0"/>
              <a:t>T3</a:t>
            </a:r>
            <a:r>
              <a:rPr lang="zh-CN" altLang="en-US" dirty="0" smtClean="0"/>
              <a:t>可能还等待</a:t>
            </a:r>
            <a:r>
              <a:rPr lang="en-US" altLang="zh-CN" dirty="0" smtClean="0"/>
              <a:t>T2</a:t>
            </a:r>
            <a:r>
              <a:rPr lang="zh-CN" altLang="en-US" dirty="0" smtClean="0"/>
              <a:t>，在大回路中又有小的回路 </a:t>
            </a:r>
          </a:p>
          <a:p>
            <a:endParaRPr lang="zh-CN" altLang="en-US" dirty="0"/>
          </a:p>
        </p:txBody>
      </p:sp>
      <p:grpSp>
        <p:nvGrpSpPr>
          <p:cNvPr id="4" name="Group 7"/>
          <p:cNvGrpSpPr>
            <a:grpSpLocks/>
          </p:cNvGrpSpPr>
          <p:nvPr/>
        </p:nvGrpSpPr>
        <p:grpSpPr bwMode="auto">
          <a:xfrm>
            <a:off x="1103070" y="1007390"/>
            <a:ext cx="6337300" cy="2471738"/>
            <a:chOff x="721" y="1152"/>
            <a:chExt cx="3992" cy="1557"/>
          </a:xfrm>
        </p:grpSpPr>
        <p:graphicFrame>
          <p:nvGraphicFramePr>
            <p:cNvPr id="5" name="Object 4"/>
            <p:cNvGraphicFramePr>
              <a:graphicFrameLocks noChangeAspect="1"/>
            </p:cNvGraphicFramePr>
            <p:nvPr/>
          </p:nvGraphicFramePr>
          <p:xfrm>
            <a:off x="721" y="1152"/>
            <a:ext cx="3992" cy="1268"/>
          </p:xfrm>
          <a:graphic>
            <a:graphicData uri="http://schemas.openxmlformats.org/presentationml/2006/ole">
              <mc:AlternateContent xmlns:mc="http://schemas.openxmlformats.org/markup-compatibility/2006">
                <mc:Choice xmlns:v="urn:schemas-microsoft-com:vml" Requires="v">
                  <p:oleObj spid="_x0000_s2058" name="图片" r:id="rId3" imgW="2244240" imgH="713160" progId="Word.Picture.8">
                    <p:embed/>
                  </p:oleObj>
                </mc:Choice>
                <mc:Fallback>
                  <p:oleObj name="图片" r:id="rId3" imgW="2244240" imgH="713160" progId="Word.Picture.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 y="1152"/>
                          <a:ext cx="3992" cy="12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 Box 5"/>
            <p:cNvSpPr txBox="1">
              <a:spLocks noChangeArrowheads="1"/>
            </p:cNvSpPr>
            <p:nvPr/>
          </p:nvSpPr>
          <p:spPr bwMode="auto">
            <a:xfrm>
              <a:off x="2243" y="2478"/>
              <a:ext cx="841" cy="231"/>
            </a:xfrm>
            <a:prstGeom prst="rect">
              <a:avLst/>
            </a:prstGeom>
            <a:noFill/>
            <a:ln w="25400">
              <a:noFill/>
              <a:miter lim="800000"/>
              <a:headEnd/>
              <a:tailEnd/>
            </a:ln>
            <a:effectLst/>
          </p:spPr>
          <p:txBody>
            <a:bodyPr wrap="none">
              <a:spAutoFit/>
            </a:bodyPr>
            <a:lstStyle/>
            <a:p>
              <a:pPr marL="342900" indent="-342900" algn="ctr"/>
              <a:r>
                <a:rPr lang="zh-CN" altLang="en-US" b="1">
                  <a:latin typeface="Times New Roman" pitchFamily="18" charset="0"/>
                </a:rPr>
                <a:t>事务等待图</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并发控制子系统周期性地（比如每隔数秒）生成事务等待图，检测事务。如果发现图中存在回路，则表示系统中出现了死锁。</a:t>
            </a:r>
          </a:p>
          <a:p>
            <a:endParaRPr lang="zh-CN" alt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解除死锁</a:t>
            </a:r>
            <a:endParaRPr lang="zh-CN" altLang="en-US" dirty="0"/>
          </a:p>
        </p:txBody>
      </p:sp>
      <p:sp>
        <p:nvSpPr>
          <p:cNvPr id="3" name="内容占位符 2"/>
          <p:cNvSpPr>
            <a:spLocks noGrp="1"/>
          </p:cNvSpPr>
          <p:nvPr>
            <p:ph idx="1"/>
          </p:nvPr>
        </p:nvSpPr>
        <p:spPr/>
        <p:txBody>
          <a:bodyPr/>
          <a:lstStyle/>
          <a:p>
            <a:pPr>
              <a:lnSpc>
                <a:spcPct val="140000"/>
              </a:lnSpc>
            </a:pPr>
            <a:r>
              <a:rPr lang="zh-CN" altLang="en-US" dirty="0" smtClean="0"/>
              <a:t>选择一个处理死锁代价最小的事务，将其撤消</a:t>
            </a:r>
          </a:p>
          <a:p>
            <a:pPr>
              <a:lnSpc>
                <a:spcPct val="140000"/>
              </a:lnSpc>
            </a:pPr>
            <a:r>
              <a:rPr lang="zh-CN" altLang="en-US" dirty="0" smtClean="0"/>
              <a:t>释放此事务持有的所有的锁，使其它事务能继续运行下去</a:t>
            </a:r>
          </a:p>
          <a:p>
            <a:endParaRPr lang="zh-CN" alt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本节内容</a:t>
            </a:r>
            <a:endParaRPr lang="zh-CN" altLang="en-US" dirty="0"/>
          </a:p>
        </p:txBody>
      </p:sp>
      <p:sp>
        <p:nvSpPr>
          <p:cNvPr id="3" name="内容占位符 2"/>
          <p:cNvSpPr>
            <a:spLocks noGrp="1"/>
          </p:cNvSpPr>
          <p:nvPr>
            <p:ph idx="1"/>
          </p:nvPr>
        </p:nvSpPr>
        <p:spPr/>
        <p:txBody>
          <a:bodyPr/>
          <a:lstStyle/>
          <a:p>
            <a:r>
              <a:rPr lang="zh-CN" altLang="en-US" dirty="0" smtClean="0"/>
              <a:t>第一节 并发控制概述</a:t>
            </a:r>
            <a:endParaRPr lang="en-US" altLang="zh-CN" dirty="0" smtClean="0"/>
          </a:p>
          <a:p>
            <a:r>
              <a:rPr lang="zh-CN" altLang="en-US" dirty="0" smtClean="0"/>
              <a:t>第二节 封锁</a:t>
            </a:r>
            <a:endParaRPr lang="en-US" altLang="zh-CN" dirty="0" smtClean="0"/>
          </a:p>
          <a:p>
            <a:r>
              <a:rPr lang="zh-CN" altLang="en-US" dirty="0" smtClean="0"/>
              <a:t>第三节 活锁和死锁</a:t>
            </a:r>
            <a:endParaRPr lang="en-US" altLang="zh-CN" dirty="0" smtClean="0"/>
          </a:p>
          <a:p>
            <a:pPr>
              <a:buBlip>
                <a:blip r:embed="rId2"/>
              </a:buBlip>
            </a:pPr>
            <a:r>
              <a:rPr lang="zh-CN" altLang="en-US" b="1" dirty="0" smtClean="0">
                <a:solidFill>
                  <a:srgbClr val="FF9905"/>
                </a:solidFill>
              </a:rPr>
              <a:t>第四节 并发调度的可串行性</a:t>
            </a:r>
            <a:endParaRPr lang="en-US" altLang="zh-CN" b="1" dirty="0" smtClean="0">
              <a:solidFill>
                <a:srgbClr val="FF9905"/>
              </a:solidFill>
            </a:endParaRPr>
          </a:p>
          <a:p>
            <a:r>
              <a:rPr lang="zh-CN" altLang="en-US" dirty="0" smtClean="0"/>
              <a:t>第五节 两段锁协议</a:t>
            </a:r>
            <a:endParaRPr lang="en-US" altLang="zh-CN" dirty="0" smtClean="0"/>
          </a:p>
          <a:p>
            <a:r>
              <a:rPr lang="zh-CN" altLang="en-US" dirty="0" smtClean="0"/>
              <a:t>第六节 封锁的粒度</a:t>
            </a:r>
          </a:p>
          <a:p>
            <a:pPr>
              <a:buNone/>
            </a:pPr>
            <a:endParaRPr lang="zh-CN" alt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solidFill>
                  <a:srgbClr val="FF9905"/>
                </a:solidFill>
              </a:rPr>
              <a:t>第四节 并发调度的可串行性</a:t>
            </a:r>
            <a:endParaRPr lang="zh-CN" altLang="en-US" dirty="0"/>
          </a:p>
        </p:txBody>
      </p:sp>
      <p:sp>
        <p:nvSpPr>
          <p:cNvPr id="3" name="内容占位符 2"/>
          <p:cNvSpPr>
            <a:spLocks noGrp="1"/>
          </p:cNvSpPr>
          <p:nvPr>
            <p:ph idx="1"/>
          </p:nvPr>
        </p:nvSpPr>
        <p:spPr/>
        <p:txBody>
          <a:bodyPr>
            <a:normAutofit lnSpcReduction="10000"/>
          </a:bodyPr>
          <a:lstStyle/>
          <a:p>
            <a:pPr>
              <a:lnSpc>
                <a:spcPct val="180000"/>
              </a:lnSpc>
            </a:pPr>
            <a:r>
              <a:rPr lang="en-US" altLang="zh-CN" dirty="0" smtClean="0"/>
              <a:t>DBMS</a:t>
            </a:r>
            <a:r>
              <a:rPr lang="zh-CN" altLang="en-US" dirty="0" smtClean="0"/>
              <a:t>对并发事务不同的调度可能会产生不同的结果</a:t>
            </a:r>
          </a:p>
          <a:p>
            <a:pPr>
              <a:lnSpc>
                <a:spcPct val="180000"/>
              </a:lnSpc>
            </a:pPr>
            <a:r>
              <a:rPr lang="zh-CN" altLang="en-US" dirty="0" smtClean="0"/>
              <a:t>什么样的调度是正确的？</a:t>
            </a:r>
          </a:p>
          <a:p>
            <a:pPr>
              <a:lnSpc>
                <a:spcPct val="180000"/>
              </a:lnSpc>
              <a:buNone/>
            </a:pPr>
            <a:r>
              <a:rPr lang="zh-CN" altLang="en-US" dirty="0" smtClean="0"/>
              <a:t>     将所有事务</a:t>
            </a:r>
            <a:r>
              <a:rPr lang="zh-CN" altLang="en-US" b="1" dirty="0" smtClean="0">
                <a:solidFill>
                  <a:srgbClr val="FF0000"/>
                </a:solidFill>
              </a:rPr>
              <a:t>串行</a:t>
            </a:r>
            <a:r>
              <a:rPr lang="zh-CN" altLang="en-US" dirty="0" smtClean="0"/>
              <a:t>起来的调度策略一定是正确的调度策略。</a:t>
            </a:r>
            <a:endParaRPr lang="zh-CN" altLang="en-US" sz="900" dirty="0" smtClean="0"/>
          </a:p>
          <a:p>
            <a:endParaRPr lang="zh-CN" alt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可串行化调度</a:t>
            </a:r>
            <a:endParaRPr lang="zh-CN" altLang="en-US" dirty="0"/>
          </a:p>
        </p:txBody>
      </p:sp>
      <p:sp>
        <p:nvSpPr>
          <p:cNvPr id="3" name="内容占位符 2"/>
          <p:cNvSpPr>
            <a:spLocks noGrp="1"/>
          </p:cNvSpPr>
          <p:nvPr>
            <p:ph idx="1"/>
          </p:nvPr>
        </p:nvSpPr>
        <p:spPr/>
        <p:txBody>
          <a:bodyPr>
            <a:normAutofit fontScale="92500"/>
          </a:bodyPr>
          <a:lstStyle/>
          <a:p>
            <a:pPr>
              <a:lnSpc>
                <a:spcPct val="140000"/>
              </a:lnSpc>
            </a:pPr>
            <a:r>
              <a:rPr lang="zh-CN" altLang="en-US" b="1" dirty="0" smtClean="0">
                <a:solidFill>
                  <a:srgbClr val="FF0000"/>
                </a:solidFill>
              </a:rPr>
              <a:t>可串行化</a:t>
            </a:r>
            <a:r>
              <a:rPr lang="en-US" altLang="zh-CN" b="1" dirty="0" smtClean="0"/>
              <a:t>(</a:t>
            </a:r>
            <a:r>
              <a:rPr lang="en-US" altLang="zh-CN" b="1" dirty="0" err="1" smtClean="0">
                <a:solidFill>
                  <a:srgbClr val="FF0000"/>
                </a:solidFill>
              </a:rPr>
              <a:t>Serializable</a:t>
            </a:r>
            <a:r>
              <a:rPr lang="en-US" altLang="zh-CN" b="1" dirty="0" smtClean="0">
                <a:solidFill>
                  <a:srgbClr val="FF0000"/>
                </a:solidFill>
              </a:rPr>
              <a:t>)</a:t>
            </a:r>
            <a:r>
              <a:rPr lang="zh-CN" altLang="en-US" b="1" dirty="0" smtClean="0">
                <a:solidFill>
                  <a:srgbClr val="FF0000"/>
                </a:solidFill>
              </a:rPr>
              <a:t>调度</a:t>
            </a:r>
          </a:p>
          <a:p>
            <a:pPr lvl="1">
              <a:lnSpc>
                <a:spcPct val="140000"/>
              </a:lnSpc>
            </a:pPr>
            <a:r>
              <a:rPr lang="zh-CN" altLang="en-US" dirty="0" smtClean="0"/>
              <a:t>多个事务的并发执行是正确的，当且仅当其结果与按某一次序串行地执行这些事务时的结果相同</a:t>
            </a:r>
          </a:p>
          <a:p>
            <a:pPr>
              <a:lnSpc>
                <a:spcPct val="140000"/>
              </a:lnSpc>
            </a:pPr>
            <a:r>
              <a:rPr lang="zh-CN" altLang="en-US" dirty="0" smtClean="0"/>
              <a:t>可串行性</a:t>
            </a:r>
            <a:r>
              <a:rPr lang="en-US" altLang="zh-CN" dirty="0" smtClean="0"/>
              <a:t>(</a:t>
            </a:r>
            <a:r>
              <a:rPr lang="en-US" altLang="zh-CN" dirty="0" err="1" smtClean="0"/>
              <a:t>Serializability</a:t>
            </a:r>
            <a:r>
              <a:rPr lang="en-US" altLang="zh-CN" dirty="0" smtClean="0"/>
              <a:t>)</a:t>
            </a:r>
          </a:p>
          <a:p>
            <a:pPr lvl="1">
              <a:lnSpc>
                <a:spcPct val="140000"/>
              </a:lnSpc>
            </a:pPr>
            <a:r>
              <a:rPr lang="zh-CN" altLang="en-US" dirty="0" smtClean="0"/>
              <a:t>是并发事务正确调度的准则</a:t>
            </a:r>
          </a:p>
          <a:p>
            <a:pPr lvl="1">
              <a:lnSpc>
                <a:spcPct val="140000"/>
              </a:lnSpc>
            </a:pPr>
            <a:r>
              <a:rPr lang="zh-CN" altLang="en-US" dirty="0" smtClean="0"/>
              <a:t>一个给定的并发调度，当且仅当它是可串行化的，才认为是正确调度 </a:t>
            </a:r>
          </a:p>
          <a:p>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a:bodyPr>
          <a:lstStyle/>
          <a:p>
            <a:r>
              <a:rPr lang="zh-CN" altLang="en-US" dirty="0" smtClean="0"/>
              <a:t>交叉并发方式（</a:t>
            </a:r>
            <a:r>
              <a:rPr lang="en-US" altLang="zh-CN" dirty="0" smtClean="0"/>
              <a:t>Interleaved Concurrency</a:t>
            </a:r>
            <a:r>
              <a:rPr lang="zh-CN" altLang="en-US" dirty="0" smtClean="0"/>
              <a:t>）</a:t>
            </a:r>
            <a:endParaRPr lang="en-US" altLang="zh-CN" dirty="0" smtClean="0"/>
          </a:p>
          <a:p>
            <a:pPr lvl="1" algn="just">
              <a:lnSpc>
                <a:spcPct val="200000"/>
              </a:lnSpc>
              <a:spcBef>
                <a:spcPct val="50000"/>
              </a:spcBef>
            </a:pPr>
            <a:r>
              <a:rPr lang="zh-CN" altLang="en-US" dirty="0" smtClean="0"/>
              <a:t>在单处理机系统中，事务的并行执行是这些并行事务的并行操作轮流交叉运行</a:t>
            </a:r>
          </a:p>
          <a:p>
            <a:pPr lvl="1" algn="just">
              <a:lnSpc>
                <a:spcPct val="200000"/>
              </a:lnSpc>
              <a:spcBef>
                <a:spcPct val="50000"/>
              </a:spcBef>
            </a:pPr>
            <a:r>
              <a:rPr lang="zh-CN" altLang="en-US" dirty="0" smtClean="0"/>
              <a:t>单处理机系统中的并行事务并没有真正地并行运行，但能够减少处理机的空闲时间，提高系统的效率</a:t>
            </a:r>
          </a:p>
          <a:p>
            <a:endParaRPr lang="zh-CN" alt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a:t>
            </a:r>
            <a:r>
              <a:rPr lang="zh-CN" altLang="en-US" dirty="0" smtClean="0"/>
              <a:t>例</a:t>
            </a:r>
            <a:r>
              <a:rPr lang="en-US" altLang="zh-CN" dirty="0" smtClean="0"/>
              <a:t>]</a:t>
            </a:r>
            <a:r>
              <a:rPr lang="zh-CN" altLang="en-US" dirty="0" smtClean="0"/>
              <a:t>现在有两个事务，分别包含下列操作：</a:t>
            </a:r>
          </a:p>
          <a:p>
            <a:pPr lvl="1">
              <a:lnSpc>
                <a:spcPct val="170000"/>
              </a:lnSpc>
            </a:pPr>
            <a:r>
              <a:rPr lang="zh-CN" altLang="en-US" dirty="0" smtClean="0"/>
              <a:t>事务</a:t>
            </a:r>
            <a:r>
              <a:rPr lang="en-US" altLang="zh-CN" dirty="0" smtClean="0"/>
              <a:t>T1</a:t>
            </a:r>
            <a:r>
              <a:rPr lang="zh-CN" altLang="en-US" dirty="0" smtClean="0"/>
              <a:t>：读</a:t>
            </a:r>
            <a:r>
              <a:rPr lang="en-US" altLang="zh-CN" dirty="0" smtClean="0"/>
              <a:t>B</a:t>
            </a:r>
            <a:r>
              <a:rPr lang="zh-CN" altLang="en-US" dirty="0" smtClean="0"/>
              <a:t>；</a:t>
            </a:r>
            <a:r>
              <a:rPr lang="en-US" altLang="zh-CN" dirty="0" smtClean="0"/>
              <a:t>A=B+1</a:t>
            </a:r>
            <a:r>
              <a:rPr lang="zh-CN" altLang="en-US" dirty="0" smtClean="0"/>
              <a:t>；写回</a:t>
            </a:r>
            <a:r>
              <a:rPr lang="en-US" altLang="zh-CN" dirty="0" smtClean="0"/>
              <a:t>A</a:t>
            </a:r>
          </a:p>
          <a:p>
            <a:pPr lvl="1">
              <a:lnSpc>
                <a:spcPct val="170000"/>
              </a:lnSpc>
            </a:pPr>
            <a:r>
              <a:rPr lang="zh-CN" altLang="en-US" dirty="0" smtClean="0"/>
              <a:t>事务</a:t>
            </a:r>
            <a:r>
              <a:rPr lang="en-US" altLang="zh-CN" dirty="0" smtClean="0"/>
              <a:t>T2</a:t>
            </a:r>
            <a:r>
              <a:rPr lang="zh-CN" altLang="en-US" dirty="0" smtClean="0"/>
              <a:t>：读</a:t>
            </a:r>
            <a:r>
              <a:rPr lang="en-US" altLang="zh-CN" dirty="0" smtClean="0"/>
              <a:t>A</a:t>
            </a:r>
            <a:r>
              <a:rPr lang="zh-CN" altLang="en-US" dirty="0" smtClean="0"/>
              <a:t>；</a:t>
            </a:r>
            <a:r>
              <a:rPr lang="en-US" altLang="zh-CN" dirty="0" smtClean="0"/>
              <a:t>B=A+1</a:t>
            </a:r>
            <a:r>
              <a:rPr lang="zh-CN" altLang="en-US" dirty="0" smtClean="0"/>
              <a:t>；写回</a:t>
            </a:r>
            <a:r>
              <a:rPr lang="en-US" altLang="zh-CN" dirty="0" smtClean="0"/>
              <a:t>B</a:t>
            </a:r>
          </a:p>
          <a:p>
            <a:pPr lvl="1">
              <a:lnSpc>
                <a:spcPct val="170000"/>
              </a:lnSpc>
              <a:buFontTx/>
              <a:buNone/>
            </a:pPr>
            <a:r>
              <a:rPr lang="zh-CN" altLang="en-US" dirty="0" smtClean="0"/>
              <a:t>现给出对这两个事务不同的调度策略 </a:t>
            </a:r>
          </a:p>
          <a:p>
            <a:endParaRPr lang="zh-CN" alt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872237"/>
          </a:xfrm>
        </p:spPr>
        <p:txBody>
          <a:bodyPr/>
          <a:lstStyle/>
          <a:p>
            <a:r>
              <a:rPr lang="zh-CN" altLang="en-US" dirty="0" smtClean="0"/>
              <a:t>串行化调度</a:t>
            </a:r>
            <a:r>
              <a:rPr lang="en-US" altLang="zh-CN" dirty="0" smtClean="0"/>
              <a:t>,</a:t>
            </a:r>
            <a:r>
              <a:rPr lang="zh-CN" altLang="en-US" dirty="0" smtClean="0"/>
              <a:t>正确的调度</a:t>
            </a:r>
            <a:endParaRPr lang="zh-CN" altLang="en-US" dirty="0"/>
          </a:p>
        </p:txBody>
      </p:sp>
      <p:graphicFrame>
        <p:nvGraphicFramePr>
          <p:cNvPr id="4" name="Group 548"/>
          <p:cNvGraphicFramePr>
            <a:graphicFrameLocks/>
          </p:cNvGraphicFramePr>
          <p:nvPr/>
        </p:nvGraphicFramePr>
        <p:xfrm>
          <a:off x="573437" y="1143000"/>
          <a:ext cx="4843113" cy="5486400"/>
        </p:xfrm>
        <a:graphic>
          <a:graphicData uri="http://schemas.openxmlformats.org/drawingml/2006/table">
            <a:tbl>
              <a:tblPr/>
              <a:tblGrid>
                <a:gridCol w="2385157"/>
                <a:gridCol w="2457956"/>
              </a:tblGrid>
              <a:tr h="1555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T</a:t>
                      </a:r>
                      <a:r>
                        <a:rPr kumimoji="1" lang="en-US" altLang="zh-CN" sz="1800" b="0" i="0" u="none" strike="noStrike" cap="none" normalizeH="0" baseline="-30000" dirty="0" smtClean="0">
                          <a:ln>
                            <a:noFill/>
                          </a:ln>
                          <a:solidFill>
                            <a:schemeClr val="tx1"/>
                          </a:solidFill>
                          <a:effectLst/>
                          <a:latin typeface="Times New Roman" pitchFamily="18" charset="0"/>
                          <a:ea typeface="宋体" charset="-122"/>
                          <a:cs typeface="Times New Roman" pitchFamily="18" charset="0"/>
                        </a:rPr>
                        <a:t>1</a:t>
                      </a:r>
                      <a:endParaRPr kumimoji="1" lang="en-US" altLang="zh-CN" sz="18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txBody>
                  <a:tcPr horzOverflow="overflow">
                    <a:lnL cap="flat">
                      <a:noFill/>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T</a:t>
                      </a:r>
                      <a:r>
                        <a:rPr kumimoji="1" lang="en-US" altLang="zh-CN" sz="1800" b="0" i="0" u="none" strike="noStrike" cap="none" normalizeH="0" baseline="-30000" smtClean="0">
                          <a:ln>
                            <a:noFill/>
                          </a:ln>
                          <a:solidFill>
                            <a:schemeClr val="tx1"/>
                          </a:solidFill>
                          <a:effectLst/>
                          <a:latin typeface="Times New Roman" pitchFamily="18" charset="0"/>
                          <a:ea typeface="宋体" charset="-122"/>
                          <a:cs typeface="Times New Roman" pitchFamily="18" charset="0"/>
                        </a:rPr>
                        <a:t>2</a:t>
                      </a:r>
                      <a:endParaRPr kumimoji="1"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Slock B</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28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Y=R(B)=2</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28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Unlock B</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28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err="1" smtClean="0">
                          <a:ln>
                            <a:noFill/>
                          </a:ln>
                          <a:solidFill>
                            <a:schemeClr val="tx1"/>
                          </a:solidFill>
                          <a:effectLst/>
                          <a:latin typeface="Times New Roman" pitchFamily="18" charset="0"/>
                          <a:ea typeface="宋体" charset="-122"/>
                          <a:cs typeface="Times New Roman" pitchFamily="18" charset="0"/>
                        </a:rPr>
                        <a:t>Xlock</a:t>
                      </a:r>
                      <a:r>
                        <a:rPr kumimoji="1" lang="en-US" altLang="zh-CN" sz="18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 A</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28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A=Y+1=3</a:t>
                      </a:r>
                      <a:endParaRPr kumimoji="1" lang="en-US" altLang="zh-CN" sz="18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28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W(A)</a:t>
                      </a:r>
                      <a:endParaRPr kumimoji="1"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28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Unlock A</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err="1" smtClean="0">
                          <a:ln>
                            <a:noFill/>
                          </a:ln>
                          <a:solidFill>
                            <a:schemeClr val="tx1"/>
                          </a:solidFill>
                          <a:effectLst/>
                          <a:latin typeface="Times New Roman" pitchFamily="18" charset="0"/>
                          <a:ea typeface="宋体" charset="-122"/>
                          <a:cs typeface="Times New Roman" pitchFamily="18" charset="0"/>
                        </a:rPr>
                        <a:t>Slock</a:t>
                      </a:r>
                      <a:r>
                        <a:rPr kumimoji="1" lang="en-US" altLang="zh-CN" sz="18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 A</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X=R(A)=3</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Unlock A</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rPr>
                        <a:t>Xlock B</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B=X+1=4</a:t>
                      </a:r>
                      <a:endParaRPr kumimoji="1"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smtClean="0">
                          <a:ln>
                            <a:noFill/>
                          </a:ln>
                          <a:solidFill>
                            <a:schemeClr val="tx1"/>
                          </a:solidFill>
                          <a:effectLst/>
                          <a:latin typeface="Times New Roman" pitchFamily="18" charset="0"/>
                          <a:ea typeface="宋体" charset="-122"/>
                          <a:cs typeface="Times New Roman" pitchFamily="18" charset="0"/>
                        </a:rPr>
                        <a:t>W(B)</a:t>
                      </a:r>
                      <a:endParaRPr kumimoji="1" lang="en-US" altLang="zh-CN" sz="18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Unlock B</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bl>
          </a:graphicData>
        </a:graphic>
      </p:graphicFrame>
      <p:sp>
        <p:nvSpPr>
          <p:cNvPr id="5" name="Text Box 550"/>
          <p:cNvSpPr txBox="1">
            <a:spLocks noChangeArrowheads="1"/>
          </p:cNvSpPr>
          <p:nvPr/>
        </p:nvSpPr>
        <p:spPr bwMode="auto">
          <a:xfrm>
            <a:off x="5564134" y="1687539"/>
            <a:ext cx="3303587" cy="1993900"/>
          </a:xfrm>
          <a:prstGeom prst="rect">
            <a:avLst/>
          </a:prstGeom>
          <a:noFill/>
          <a:ln w="25400" algn="ctr">
            <a:noFill/>
            <a:miter lim="800000"/>
            <a:headEnd/>
            <a:tailEnd/>
          </a:ln>
          <a:effectLst/>
        </p:spPr>
        <p:txBody>
          <a:bodyPr>
            <a:spAutoFit/>
          </a:bodyPr>
          <a:lstStyle/>
          <a:p>
            <a:pPr marL="342900" indent="-342900">
              <a:lnSpc>
                <a:spcPct val="160000"/>
              </a:lnSpc>
              <a:buClr>
                <a:schemeClr val="accent1"/>
              </a:buClr>
              <a:buFont typeface="Wingdings" pitchFamily="2" charset="2"/>
              <a:buChar char="n"/>
            </a:pPr>
            <a:r>
              <a:rPr lang="zh-CN" altLang="en-US" sz="2000" dirty="0">
                <a:latin typeface="Times New Roman" pitchFamily="18" charset="0"/>
              </a:rPr>
              <a:t>假设</a:t>
            </a:r>
            <a:r>
              <a:rPr lang="en-US" altLang="zh-CN" sz="2000" dirty="0">
                <a:latin typeface="Times New Roman" pitchFamily="18" charset="0"/>
              </a:rPr>
              <a:t>A</a:t>
            </a:r>
            <a:r>
              <a:rPr lang="zh-CN" altLang="en-US" sz="2000" dirty="0">
                <a:latin typeface="Times New Roman" pitchFamily="18" charset="0"/>
              </a:rPr>
              <a:t>、</a:t>
            </a:r>
            <a:r>
              <a:rPr lang="en-US" altLang="zh-CN" sz="2000" dirty="0">
                <a:latin typeface="Times New Roman" pitchFamily="18" charset="0"/>
              </a:rPr>
              <a:t>B</a:t>
            </a:r>
            <a:r>
              <a:rPr lang="zh-CN" altLang="en-US" sz="2000" dirty="0">
                <a:latin typeface="Times New Roman" pitchFamily="18" charset="0"/>
              </a:rPr>
              <a:t>的初值均为</a:t>
            </a:r>
            <a:r>
              <a:rPr lang="en-US" altLang="zh-CN" sz="2000" dirty="0">
                <a:latin typeface="Times New Roman" pitchFamily="18" charset="0"/>
              </a:rPr>
              <a:t>2</a:t>
            </a:r>
            <a:r>
              <a:rPr lang="zh-CN" altLang="en-US" sz="2000" dirty="0">
                <a:latin typeface="Times New Roman" pitchFamily="18" charset="0"/>
              </a:rPr>
              <a:t>。</a:t>
            </a:r>
          </a:p>
          <a:p>
            <a:pPr marL="342900" indent="-342900">
              <a:lnSpc>
                <a:spcPct val="160000"/>
              </a:lnSpc>
              <a:buClr>
                <a:schemeClr val="accent1"/>
              </a:buClr>
              <a:buFont typeface="Wingdings" pitchFamily="2" charset="2"/>
              <a:buChar char="n"/>
            </a:pPr>
            <a:r>
              <a:rPr lang="zh-CN" altLang="en-US" sz="2000" dirty="0">
                <a:latin typeface="Times New Roman" pitchFamily="18" charset="0"/>
              </a:rPr>
              <a:t>按</a:t>
            </a:r>
            <a:r>
              <a:rPr lang="en-US" altLang="zh-CN" sz="2000" dirty="0">
                <a:latin typeface="Times New Roman" pitchFamily="18" charset="0"/>
              </a:rPr>
              <a:t>T1→T2</a:t>
            </a:r>
            <a:r>
              <a:rPr lang="zh-CN" altLang="en-US" sz="2000" dirty="0">
                <a:latin typeface="Times New Roman" pitchFamily="18" charset="0"/>
              </a:rPr>
              <a:t>次序执行结果为</a:t>
            </a:r>
            <a:r>
              <a:rPr lang="en-US" altLang="zh-CN" sz="2000" dirty="0">
                <a:latin typeface="Times New Roman" pitchFamily="18" charset="0"/>
              </a:rPr>
              <a:t>A=3</a:t>
            </a:r>
            <a:r>
              <a:rPr lang="zh-CN" altLang="en-US" sz="2000" dirty="0">
                <a:latin typeface="Times New Roman" pitchFamily="18" charset="0"/>
              </a:rPr>
              <a:t>，</a:t>
            </a:r>
            <a:r>
              <a:rPr lang="en-US" altLang="zh-CN" sz="2000" dirty="0">
                <a:latin typeface="Times New Roman" pitchFamily="18" charset="0"/>
              </a:rPr>
              <a:t>B=4 </a:t>
            </a:r>
          </a:p>
          <a:p>
            <a:pPr marL="342900" indent="-342900">
              <a:lnSpc>
                <a:spcPct val="160000"/>
              </a:lnSpc>
              <a:buClr>
                <a:schemeClr val="accent1"/>
              </a:buClr>
              <a:buFont typeface="Wingdings" pitchFamily="2" charset="2"/>
              <a:buChar char="n"/>
            </a:pPr>
            <a:r>
              <a:rPr lang="zh-CN" altLang="en-US" dirty="0">
                <a:latin typeface="Times New Roman" pitchFamily="18" charset="0"/>
              </a:rPr>
              <a:t>串行调度策略</a:t>
            </a:r>
            <a:r>
              <a:rPr lang="en-US" altLang="zh-CN" b="1" dirty="0">
                <a:latin typeface="Times New Roman" pitchFamily="18" charset="0"/>
              </a:rPr>
              <a:t>,</a:t>
            </a:r>
            <a:r>
              <a:rPr lang="zh-CN" altLang="en-US" dirty="0">
                <a:latin typeface="Times New Roman" pitchFamily="18" charset="0"/>
              </a:rPr>
              <a:t>正确的调度 </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串行化调度</a:t>
            </a:r>
            <a:r>
              <a:rPr lang="en-US" altLang="zh-CN" dirty="0" smtClean="0"/>
              <a:t>,</a:t>
            </a:r>
            <a:r>
              <a:rPr lang="zh-CN" altLang="en-US" dirty="0" smtClean="0"/>
              <a:t>正确的调度</a:t>
            </a:r>
            <a:endParaRPr lang="zh-CN" altLang="en-US" dirty="0"/>
          </a:p>
        </p:txBody>
      </p:sp>
      <p:graphicFrame>
        <p:nvGraphicFramePr>
          <p:cNvPr id="5" name="Group 272"/>
          <p:cNvGraphicFramePr>
            <a:graphicFrameLocks/>
          </p:cNvGraphicFramePr>
          <p:nvPr/>
        </p:nvGraphicFramePr>
        <p:xfrm>
          <a:off x="890157" y="1412875"/>
          <a:ext cx="3816350" cy="5029200"/>
        </p:xfrm>
        <a:graphic>
          <a:graphicData uri="http://schemas.openxmlformats.org/drawingml/2006/table">
            <a:tbl>
              <a:tblPr/>
              <a:tblGrid>
                <a:gridCol w="1906587"/>
                <a:gridCol w="1909763"/>
              </a:tblGrid>
              <a:tr h="1397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T</a:t>
                      </a:r>
                      <a:r>
                        <a:rPr kumimoji="1" lang="en-US" altLang="zh-CN" sz="1600" b="0" i="0" u="none" strike="noStrike" cap="none" normalizeH="0" baseline="-30000" dirty="0" smtClean="0">
                          <a:ln>
                            <a:noFill/>
                          </a:ln>
                          <a:solidFill>
                            <a:schemeClr val="tx1"/>
                          </a:solidFill>
                          <a:effectLst/>
                          <a:latin typeface="Times New Roman" pitchFamily="18" charset="0"/>
                          <a:ea typeface="宋体" charset="-122"/>
                          <a:cs typeface="Times New Roman" pitchFamily="18" charset="0"/>
                        </a:rPr>
                        <a:t>1</a:t>
                      </a:r>
                      <a:endParaRPr kumimoji="1" lang="en-US" altLang="zh-CN" sz="16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txBody>
                  <a:tcPr horzOverflow="overflow">
                    <a:lnL cap="flat">
                      <a:noFill/>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T</a:t>
                      </a:r>
                      <a:r>
                        <a:rPr kumimoji="1" lang="en-US" altLang="zh-CN" sz="1600" b="0" i="0" u="none" strike="noStrike" cap="none" normalizeH="0" baseline="-30000" smtClean="0">
                          <a:ln>
                            <a:noFill/>
                          </a:ln>
                          <a:solidFill>
                            <a:schemeClr val="tx1"/>
                          </a:solidFill>
                          <a:effectLst/>
                          <a:latin typeface="Times New Roman" pitchFamily="18" charset="0"/>
                          <a:ea typeface="宋体" charset="-122"/>
                          <a:cs typeface="Times New Roman" pitchFamily="18" charset="0"/>
                        </a:rPr>
                        <a:t>2</a:t>
                      </a:r>
                      <a:endParaRPr kumimoji="1"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Slock A</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X=R(A)=2</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Unlock A</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Xlock B</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charset="-122"/>
                          <a:cs typeface="Times New Roman" pitchFamily="18" charset="0"/>
                        </a:rPr>
                        <a:t>B=X+1=3</a:t>
                      </a:r>
                      <a:endParaRPr kumimoji="1"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W(B)</a:t>
                      </a:r>
                      <a:endParaRPr kumimoji="1" lang="en-US" altLang="zh-CN" sz="16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charset="-122"/>
                        </a:rPr>
                        <a:t>Unlock B</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28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Slock B</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28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Y=R(B)=3</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28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Unlock B</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28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Xlock A</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28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A=Y+1=4</a:t>
                      </a:r>
                      <a:endParaRPr kumimoji="1"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28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charset="-122"/>
                          <a:cs typeface="Times New Roman" pitchFamily="18" charset="0"/>
                        </a:rPr>
                        <a:t>W(A)</a:t>
                      </a:r>
                      <a:endParaRPr kumimoji="1"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28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Unlock A</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dirty="0" smtClean="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bl>
          </a:graphicData>
        </a:graphic>
      </p:graphicFrame>
      <p:sp>
        <p:nvSpPr>
          <p:cNvPr id="6" name="Text Box 274"/>
          <p:cNvSpPr txBox="1">
            <a:spLocks noChangeArrowheads="1"/>
          </p:cNvSpPr>
          <p:nvPr/>
        </p:nvSpPr>
        <p:spPr bwMode="auto">
          <a:xfrm>
            <a:off x="5300663" y="2276475"/>
            <a:ext cx="3303587" cy="1898650"/>
          </a:xfrm>
          <a:prstGeom prst="rect">
            <a:avLst/>
          </a:prstGeom>
          <a:noFill/>
          <a:ln w="25400" algn="ctr">
            <a:noFill/>
            <a:miter lim="800000"/>
            <a:headEnd/>
            <a:tailEnd/>
          </a:ln>
          <a:effectLst/>
        </p:spPr>
        <p:txBody>
          <a:bodyPr>
            <a:spAutoFit/>
          </a:bodyPr>
          <a:lstStyle/>
          <a:p>
            <a:pPr marL="342900" indent="-342900">
              <a:lnSpc>
                <a:spcPct val="160000"/>
              </a:lnSpc>
              <a:buClr>
                <a:schemeClr val="accent1"/>
              </a:buClr>
              <a:buFont typeface="Wingdings" pitchFamily="2" charset="2"/>
              <a:buChar char="n"/>
            </a:pPr>
            <a:r>
              <a:rPr lang="zh-CN" altLang="en-US" sz="2000" dirty="0">
                <a:latin typeface="Times New Roman" pitchFamily="18" charset="0"/>
              </a:rPr>
              <a:t>假设</a:t>
            </a:r>
            <a:r>
              <a:rPr lang="en-US" altLang="zh-CN" sz="2000" dirty="0">
                <a:latin typeface="Times New Roman" pitchFamily="18" charset="0"/>
              </a:rPr>
              <a:t>A</a:t>
            </a:r>
            <a:r>
              <a:rPr lang="zh-CN" altLang="en-US" sz="2000" dirty="0">
                <a:latin typeface="Times New Roman" pitchFamily="18" charset="0"/>
              </a:rPr>
              <a:t>、</a:t>
            </a:r>
            <a:r>
              <a:rPr lang="en-US" altLang="zh-CN" sz="2000" dirty="0">
                <a:latin typeface="Times New Roman" pitchFamily="18" charset="0"/>
              </a:rPr>
              <a:t>B</a:t>
            </a:r>
            <a:r>
              <a:rPr lang="zh-CN" altLang="en-US" sz="2000" dirty="0">
                <a:latin typeface="Times New Roman" pitchFamily="18" charset="0"/>
              </a:rPr>
              <a:t>的初值均为</a:t>
            </a:r>
            <a:r>
              <a:rPr lang="en-US" altLang="zh-CN" sz="2000" dirty="0">
                <a:latin typeface="Times New Roman" pitchFamily="18" charset="0"/>
              </a:rPr>
              <a:t>2</a:t>
            </a:r>
            <a:r>
              <a:rPr lang="zh-CN" altLang="en-US" sz="2000" dirty="0">
                <a:latin typeface="Times New Roman" pitchFamily="18" charset="0"/>
              </a:rPr>
              <a:t>。</a:t>
            </a:r>
          </a:p>
          <a:p>
            <a:pPr marL="342900" indent="-342900">
              <a:lnSpc>
                <a:spcPct val="160000"/>
              </a:lnSpc>
              <a:buClr>
                <a:schemeClr val="accent1"/>
              </a:buClr>
              <a:buFont typeface="Wingdings" pitchFamily="2" charset="2"/>
              <a:buChar char="n"/>
            </a:pPr>
            <a:r>
              <a:rPr lang="en-US" altLang="zh-CN" dirty="0">
                <a:latin typeface="Times New Roman" pitchFamily="18" charset="0"/>
              </a:rPr>
              <a:t>T2→T1</a:t>
            </a:r>
            <a:r>
              <a:rPr lang="zh-CN" altLang="en-US" dirty="0">
                <a:latin typeface="Times New Roman" pitchFamily="18" charset="0"/>
              </a:rPr>
              <a:t>次序执行结果为</a:t>
            </a:r>
            <a:r>
              <a:rPr lang="en-US" altLang="zh-CN" dirty="0">
                <a:latin typeface="Times New Roman" pitchFamily="18" charset="0"/>
              </a:rPr>
              <a:t>B=3</a:t>
            </a:r>
            <a:r>
              <a:rPr lang="zh-CN" altLang="en-US" dirty="0">
                <a:latin typeface="Times New Roman" pitchFamily="18" charset="0"/>
              </a:rPr>
              <a:t>，</a:t>
            </a:r>
            <a:r>
              <a:rPr lang="en-US" altLang="zh-CN" dirty="0">
                <a:latin typeface="Times New Roman" pitchFamily="18" charset="0"/>
              </a:rPr>
              <a:t>A=4</a:t>
            </a:r>
            <a:r>
              <a:rPr lang="en-US" altLang="zh-CN" b="1" dirty="0">
                <a:latin typeface="Times New Roman" pitchFamily="18" charset="0"/>
              </a:rPr>
              <a:t> </a:t>
            </a:r>
            <a:endParaRPr lang="en-US" altLang="zh-CN" sz="2000" dirty="0">
              <a:latin typeface="Times New Roman" pitchFamily="18" charset="0"/>
            </a:endParaRPr>
          </a:p>
          <a:p>
            <a:pPr marL="342900" indent="-342900">
              <a:lnSpc>
                <a:spcPct val="160000"/>
              </a:lnSpc>
              <a:buClr>
                <a:schemeClr val="accent1"/>
              </a:buClr>
              <a:buFont typeface="Wingdings" pitchFamily="2" charset="2"/>
              <a:buChar char="n"/>
            </a:pPr>
            <a:r>
              <a:rPr lang="zh-CN" altLang="en-US" dirty="0">
                <a:latin typeface="Times New Roman" pitchFamily="18" charset="0"/>
              </a:rPr>
              <a:t>串行调度策略</a:t>
            </a:r>
            <a:r>
              <a:rPr lang="en-US" altLang="zh-CN" b="1" dirty="0">
                <a:latin typeface="Times New Roman" pitchFamily="18" charset="0"/>
              </a:rPr>
              <a:t>,</a:t>
            </a:r>
            <a:r>
              <a:rPr lang="zh-CN" altLang="en-US" dirty="0">
                <a:latin typeface="Times New Roman" pitchFamily="18" charset="0"/>
              </a:rPr>
              <a:t>正确的调度 </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不可串行化调度，错误的调度</a:t>
            </a:r>
            <a:endParaRPr lang="zh-CN" altLang="en-US" dirty="0"/>
          </a:p>
        </p:txBody>
      </p:sp>
      <p:graphicFrame>
        <p:nvGraphicFramePr>
          <p:cNvPr id="4" name="Group 269"/>
          <p:cNvGraphicFramePr>
            <a:graphicFrameLocks/>
          </p:cNvGraphicFramePr>
          <p:nvPr/>
        </p:nvGraphicFramePr>
        <p:xfrm>
          <a:off x="468313" y="1484313"/>
          <a:ext cx="5111750" cy="5029200"/>
        </p:xfrm>
        <a:graphic>
          <a:graphicData uri="http://schemas.openxmlformats.org/drawingml/2006/table">
            <a:tbl>
              <a:tblPr/>
              <a:tblGrid>
                <a:gridCol w="2552700"/>
                <a:gridCol w="2559050"/>
              </a:tblGrid>
              <a:tr h="1555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T</a:t>
                      </a:r>
                      <a:r>
                        <a:rPr kumimoji="1" lang="en-US" altLang="zh-CN" sz="1600" b="0" i="0" u="none" strike="noStrike" cap="none" normalizeH="0" baseline="-30000" dirty="0" smtClean="0">
                          <a:ln>
                            <a:noFill/>
                          </a:ln>
                          <a:solidFill>
                            <a:schemeClr val="tx1"/>
                          </a:solidFill>
                          <a:effectLst/>
                          <a:latin typeface="Times New Roman" pitchFamily="18" charset="0"/>
                          <a:ea typeface="宋体" charset="-122"/>
                          <a:cs typeface="Times New Roman" pitchFamily="18" charset="0"/>
                        </a:rPr>
                        <a:t>1</a:t>
                      </a:r>
                      <a:endParaRPr kumimoji="1" lang="en-US" altLang="zh-CN" sz="16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txBody>
                  <a:tcPr horzOverflow="overflow">
                    <a:lnL cap="flat">
                      <a:noFill/>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T</a:t>
                      </a:r>
                      <a:r>
                        <a:rPr kumimoji="1" lang="en-US" altLang="zh-CN" sz="1600" b="0" i="0" u="none" strike="noStrike" cap="none" normalizeH="0" baseline="-30000" smtClean="0">
                          <a:ln>
                            <a:noFill/>
                          </a:ln>
                          <a:solidFill>
                            <a:schemeClr val="tx1"/>
                          </a:solidFill>
                          <a:effectLst/>
                          <a:latin typeface="Times New Roman" pitchFamily="18" charset="0"/>
                          <a:ea typeface="宋体" charset="-122"/>
                          <a:cs typeface="Times New Roman" pitchFamily="18" charset="0"/>
                        </a:rPr>
                        <a:t>2</a:t>
                      </a:r>
                      <a:endParaRPr kumimoji="1"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Slock B</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28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Y=R(B)=2</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Slock A</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X=R(A)=2</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28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Unlock B</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Unlock A</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28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Xlock A</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28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A=Y+1=3</a:t>
                      </a:r>
                      <a:endParaRPr kumimoji="1"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28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charset="-122"/>
                          <a:cs typeface="Times New Roman" pitchFamily="18" charset="0"/>
                        </a:rPr>
                        <a:t>W(A)</a:t>
                      </a:r>
                      <a:endParaRPr kumimoji="1"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Xlock B</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charset="-122"/>
                          <a:cs typeface="Times New Roman" pitchFamily="18" charset="0"/>
                        </a:rPr>
                        <a:t>B=X+1=3</a:t>
                      </a:r>
                      <a:endParaRPr kumimoji="1"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charset="-122"/>
                          <a:cs typeface="Times New Roman" pitchFamily="18" charset="0"/>
                        </a:rPr>
                        <a:t>W(B)</a:t>
                      </a:r>
                      <a:endParaRPr kumimoji="1"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28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Unlock A</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tx1"/>
                          </a:solidFill>
                          <a:effectLst/>
                          <a:latin typeface="Times New Roman" pitchFamily="18" charset="0"/>
                          <a:ea typeface="宋体" charset="-122"/>
                        </a:rPr>
                        <a:t>Unlock B</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bl>
          </a:graphicData>
        </a:graphic>
      </p:graphicFrame>
      <p:sp>
        <p:nvSpPr>
          <p:cNvPr id="5" name="Text Box 237"/>
          <p:cNvSpPr txBox="1">
            <a:spLocks noChangeArrowheads="1"/>
          </p:cNvSpPr>
          <p:nvPr/>
        </p:nvSpPr>
        <p:spPr bwMode="auto">
          <a:xfrm>
            <a:off x="5508625" y="2276475"/>
            <a:ext cx="3203575" cy="1644650"/>
          </a:xfrm>
          <a:prstGeom prst="rect">
            <a:avLst/>
          </a:prstGeom>
          <a:noFill/>
          <a:ln w="25400" algn="ctr">
            <a:noFill/>
            <a:miter lim="800000"/>
            <a:headEnd/>
            <a:tailEnd/>
          </a:ln>
          <a:effectLst/>
        </p:spPr>
        <p:txBody>
          <a:bodyPr>
            <a:spAutoFit/>
          </a:bodyPr>
          <a:lstStyle/>
          <a:p>
            <a:pPr marL="342900" indent="-342900">
              <a:lnSpc>
                <a:spcPct val="170000"/>
              </a:lnSpc>
              <a:buClr>
                <a:schemeClr val="accent1"/>
              </a:buClr>
              <a:buFont typeface="Wingdings" pitchFamily="2" charset="2"/>
              <a:buChar char="n"/>
            </a:pPr>
            <a:r>
              <a:rPr lang="zh-CN" altLang="en-US" sz="2000">
                <a:latin typeface="Times New Roman" pitchFamily="18" charset="0"/>
              </a:rPr>
              <a:t>执行结果与</a:t>
            </a:r>
            <a:r>
              <a:rPr lang="en-US" altLang="zh-CN" sz="2000">
                <a:latin typeface="Times New Roman" pitchFamily="18" charset="0"/>
              </a:rPr>
              <a:t>(a)</a:t>
            </a:r>
            <a:r>
              <a:rPr lang="zh-CN" altLang="en-US" sz="2000">
                <a:latin typeface="Times New Roman" pitchFamily="18" charset="0"/>
              </a:rPr>
              <a:t>、</a:t>
            </a:r>
            <a:r>
              <a:rPr lang="en-US" altLang="zh-CN" sz="2000">
                <a:latin typeface="Times New Roman" pitchFamily="18" charset="0"/>
              </a:rPr>
              <a:t>(b)</a:t>
            </a:r>
            <a:r>
              <a:rPr lang="zh-CN" altLang="en-US" sz="2000">
                <a:latin typeface="Times New Roman" pitchFamily="18" charset="0"/>
              </a:rPr>
              <a:t>的结果都不同</a:t>
            </a:r>
          </a:p>
          <a:p>
            <a:pPr marL="342900" indent="-342900">
              <a:lnSpc>
                <a:spcPct val="170000"/>
              </a:lnSpc>
              <a:buClr>
                <a:schemeClr val="accent1"/>
              </a:buClr>
              <a:buFont typeface="Wingdings" pitchFamily="2" charset="2"/>
              <a:buChar char="n"/>
            </a:pPr>
            <a:r>
              <a:rPr lang="zh-CN" altLang="en-US" sz="2000">
                <a:latin typeface="Times New Roman" pitchFamily="18" charset="0"/>
              </a:rPr>
              <a:t>是错误的调度 </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可串行化调度，正确的调度</a:t>
            </a:r>
            <a:endParaRPr lang="zh-CN" altLang="en-US" dirty="0"/>
          </a:p>
        </p:txBody>
      </p:sp>
      <p:graphicFrame>
        <p:nvGraphicFramePr>
          <p:cNvPr id="4" name="Group 299"/>
          <p:cNvGraphicFramePr>
            <a:graphicFrameLocks/>
          </p:cNvGraphicFramePr>
          <p:nvPr/>
        </p:nvGraphicFramePr>
        <p:xfrm>
          <a:off x="468313" y="1484313"/>
          <a:ext cx="5410200" cy="5029200"/>
        </p:xfrm>
        <a:graphic>
          <a:graphicData uri="http://schemas.openxmlformats.org/drawingml/2006/table">
            <a:tbl>
              <a:tblPr/>
              <a:tblGrid>
                <a:gridCol w="2717800"/>
                <a:gridCol w="2692400"/>
              </a:tblGrid>
              <a:tr h="1730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T</a:t>
                      </a:r>
                      <a:r>
                        <a:rPr kumimoji="1" lang="en-US" altLang="zh-CN" sz="1600" b="0" i="0" u="none" strike="noStrike" cap="none" normalizeH="0" baseline="-30000" dirty="0" smtClean="0">
                          <a:ln>
                            <a:noFill/>
                          </a:ln>
                          <a:solidFill>
                            <a:schemeClr val="tx1"/>
                          </a:solidFill>
                          <a:effectLst/>
                          <a:latin typeface="Times New Roman" pitchFamily="18" charset="0"/>
                          <a:ea typeface="宋体" charset="-122"/>
                          <a:cs typeface="Times New Roman" pitchFamily="18" charset="0"/>
                        </a:rPr>
                        <a:t>1</a:t>
                      </a:r>
                      <a:endParaRPr kumimoji="1" lang="en-US" altLang="zh-CN" sz="16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txBody>
                  <a:tcPr horzOverflow="overflow">
                    <a:lnL cap="flat">
                      <a:noFill/>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T</a:t>
                      </a:r>
                      <a:r>
                        <a:rPr kumimoji="1" lang="en-US" altLang="zh-CN" sz="1600" b="0" i="0" u="none" strike="noStrike" cap="none" normalizeH="0" baseline="-30000" smtClean="0">
                          <a:ln>
                            <a:noFill/>
                          </a:ln>
                          <a:solidFill>
                            <a:schemeClr val="tx1"/>
                          </a:solidFill>
                          <a:effectLst/>
                          <a:latin typeface="Times New Roman" pitchFamily="18" charset="0"/>
                          <a:ea typeface="宋体" charset="-122"/>
                          <a:cs typeface="Times New Roman" pitchFamily="18" charset="0"/>
                        </a:rPr>
                        <a:t>2</a:t>
                      </a:r>
                      <a:endParaRPr kumimoji="1"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Slock B</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28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Y=R(B)=2</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28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Unlock B</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28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err="1" smtClean="0">
                          <a:ln>
                            <a:noFill/>
                          </a:ln>
                          <a:solidFill>
                            <a:schemeClr val="tx1"/>
                          </a:solidFill>
                          <a:effectLst/>
                          <a:latin typeface="Times New Roman" pitchFamily="18" charset="0"/>
                          <a:ea typeface="宋体" charset="-122"/>
                          <a:cs typeface="Times New Roman" pitchFamily="18" charset="0"/>
                        </a:rPr>
                        <a:t>Xlock</a:t>
                      </a:r>
                      <a:r>
                        <a:rPr kumimoji="1" lang="en-US" altLang="zh-CN" sz="16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 A</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Slock A</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1730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charset="-122"/>
                          <a:cs typeface="Times New Roman" pitchFamily="18" charset="0"/>
                        </a:rPr>
                        <a:t>A=Y+1=3</a:t>
                      </a:r>
                      <a:endParaRPr kumimoji="1"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1730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charset="-122"/>
                          <a:cs typeface="Times New Roman" pitchFamily="18" charset="0"/>
                        </a:rPr>
                        <a:t>W(A)</a:t>
                      </a:r>
                      <a:endParaRPr kumimoji="1"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1746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Unlock A</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X=R(A)=3</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Unlock A</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rPr>
                        <a:t>Xlock B</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charset="-122"/>
                          <a:cs typeface="Times New Roman" pitchFamily="18" charset="0"/>
                        </a:rPr>
                        <a:t>B=X+1=4</a:t>
                      </a:r>
                      <a:endParaRPr kumimoji="1"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charset="-122"/>
                          <a:cs typeface="Times New Roman" pitchFamily="18" charset="0"/>
                        </a:rPr>
                        <a:t>W(B)</a:t>
                      </a:r>
                      <a:endParaRPr kumimoji="1" lang="en-US" altLang="zh-CN" sz="16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600" b="0" i="0" u="none" strike="noStrike" cap="none" normalizeH="0" baseline="0" smtClean="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smtClean="0">
                          <a:ln>
                            <a:noFill/>
                          </a:ln>
                          <a:solidFill>
                            <a:schemeClr val="tx1"/>
                          </a:solidFill>
                          <a:effectLst/>
                          <a:latin typeface="Times New Roman" pitchFamily="18" charset="0"/>
                          <a:ea typeface="宋体" charset="-122"/>
                        </a:rPr>
                        <a:t>Unlock B</a:t>
                      </a:r>
                    </a:p>
                  </a:txBody>
                  <a:tcPr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r>
            </a:tbl>
          </a:graphicData>
        </a:graphic>
      </p:graphicFrame>
      <p:sp>
        <p:nvSpPr>
          <p:cNvPr id="5" name="Text Box 239"/>
          <p:cNvSpPr txBox="1">
            <a:spLocks noChangeArrowheads="1"/>
          </p:cNvSpPr>
          <p:nvPr/>
        </p:nvSpPr>
        <p:spPr bwMode="auto">
          <a:xfrm>
            <a:off x="5940425" y="2276475"/>
            <a:ext cx="2952750" cy="1644650"/>
          </a:xfrm>
          <a:prstGeom prst="rect">
            <a:avLst/>
          </a:prstGeom>
          <a:noFill/>
          <a:ln w="25400" algn="ctr">
            <a:noFill/>
            <a:miter lim="800000"/>
            <a:headEnd/>
            <a:tailEnd/>
          </a:ln>
          <a:effectLst/>
        </p:spPr>
        <p:txBody>
          <a:bodyPr>
            <a:spAutoFit/>
          </a:bodyPr>
          <a:lstStyle/>
          <a:p>
            <a:pPr marL="342900" indent="-342900">
              <a:lnSpc>
                <a:spcPct val="170000"/>
              </a:lnSpc>
              <a:buClr>
                <a:schemeClr val="accent1"/>
              </a:buClr>
              <a:buFont typeface="Wingdings" pitchFamily="2" charset="2"/>
              <a:buChar char="n"/>
            </a:pPr>
            <a:r>
              <a:rPr lang="zh-CN" altLang="en-US" sz="2000">
                <a:latin typeface="Times New Roman" pitchFamily="18" charset="0"/>
              </a:rPr>
              <a:t>执行结果与串行调度</a:t>
            </a:r>
            <a:r>
              <a:rPr lang="en-US" altLang="zh-CN" sz="2000">
                <a:latin typeface="Times New Roman" pitchFamily="18" charset="0"/>
              </a:rPr>
              <a:t>(a)</a:t>
            </a:r>
            <a:r>
              <a:rPr lang="zh-CN" altLang="en-US" sz="2000">
                <a:latin typeface="Times New Roman" pitchFamily="18" charset="0"/>
              </a:rPr>
              <a:t>的执行结果相同</a:t>
            </a:r>
          </a:p>
          <a:p>
            <a:pPr marL="342900" indent="-342900">
              <a:lnSpc>
                <a:spcPct val="170000"/>
              </a:lnSpc>
              <a:buClr>
                <a:schemeClr val="accent1"/>
              </a:buClr>
              <a:buFont typeface="Wingdings" pitchFamily="2" charset="2"/>
              <a:buChar char="n"/>
            </a:pPr>
            <a:r>
              <a:rPr lang="zh-CN" altLang="en-US" sz="2000">
                <a:latin typeface="Times New Roman" pitchFamily="18" charset="0"/>
              </a:rPr>
              <a:t>是正确的调度 </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冲突操作</a:t>
            </a:r>
            <a:endParaRPr lang="zh-CN" altLang="en-US" dirty="0"/>
          </a:p>
        </p:txBody>
      </p:sp>
      <p:sp>
        <p:nvSpPr>
          <p:cNvPr id="3" name="内容占位符 2"/>
          <p:cNvSpPr>
            <a:spLocks noGrp="1"/>
          </p:cNvSpPr>
          <p:nvPr>
            <p:ph idx="1"/>
          </p:nvPr>
        </p:nvSpPr>
        <p:spPr/>
        <p:txBody>
          <a:bodyPr/>
          <a:lstStyle/>
          <a:p>
            <a:pPr>
              <a:buFontTx/>
              <a:buNone/>
            </a:pPr>
            <a:r>
              <a:rPr lang="zh-CN" altLang="en-US" sz="3000" b="1" dirty="0" smtClean="0">
                <a:solidFill>
                  <a:srgbClr val="4B7D1D"/>
                </a:solidFill>
              </a:rPr>
              <a:t>冲突操作</a:t>
            </a:r>
          </a:p>
          <a:p>
            <a:pPr>
              <a:lnSpc>
                <a:spcPct val="140000"/>
              </a:lnSpc>
            </a:pPr>
            <a:r>
              <a:rPr lang="zh-CN" altLang="en-US" sz="2400" dirty="0" smtClean="0"/>
              <a:t>冲突操作是指不同的事务对同一个数据的读写操作和写写操作</a:t>
            </a:r>
          </a:p>
          <a:p>
            <a:pPr lvl="1">
              <a:lnSpc>
                <a:spcPct val="140000"/>
              </a:lnSpc>
            </a:pPr>
            <a:r>
              <a:rPr lang="en-US" altLang="zh-CN" sz="2400" dirty="0" err="1" smtClean="0"/>
              <a:t>Ri</a:t>
            </a:r>
            <a:r>
              <a:rPr lang="en-US" altLang="zh-CN" sz="2400" dirty="0" smtClean="0"/>
              <a:t> (x)</a:t>
            </a:r>
            <a:r>
              <a:rPr lang="zh-CN" altLang="en-US" sz="2400" dirty="0" smtClean="0"/>
              <a:t>与</a:t>
            </a:r>
            <a:r>
              <a:rPr lang="en-US" altLang="zh-CN" sz="2400" dirty="0" err="1" smtClean="0"/>
              <a:t>Wj</a:t>
            </a:r>
            <a:r>
              <a:rPr lang="en-US" altLang="zh-CN" sz="2400" dirty="0" smtClean="0"/>
              <a:t>(x)	          /* </a:t>
            </a:r>
            <a:r>
              <a:rPr lang="zh-CN" altLang="en-US" sz="2400" dirty="0" smtClean="0"/>
              <a:t>事务</a:t>
            </a:r>
            <a:r>
              <a:rPr lang="en-US" altLang="zh-CN" sz="2400" dirty="0" smtClean="0"/>
              <a:t>Ti</a:t>
            </a:r>
            <a:r>
              <a:rPr lang="zh-CN" altLang="en-US" sz="2400" dirty="0" smtClean="0"/>
              <a:t>读</a:t>
            </a:r>
            <a:r>
              <a:rPr lang="en-US" altLang="zh-CN" sz="2400" dirty="0" smtClean="0"/>
              <a:t>x</a:t>
            </a:r>
            <a:r>
              <a:rPr lang="zh-CN" altLang="en-US" sz="2400" dirty="0" smtClean="0"/>
              <a:t>，</a:t>
            </a:r>
            <a:r>
              <a:rPr lang="en-US" altLang="zh-CN" sz="2400" dirty="0" err="1" smtClean="0"/>
              <a:t>Tj</a:t>
            </a:r>
            <a:r>
              <a:rPr lang="zh-CN" altLang="en-US" sz="2400" dirty="0" smtClean="0"/>
              <a:t>写</a:t>
            </a:r>
            <a:r>
              <a:rPr lang="en-US" altLang="zh-CN" sz="2400" dirty="0" smtClean="0"/>
              <a:t>x*/</a:t>
            </a:r>
          </a:p>
          <a:p>
            <a:pPr lvl="1">
              <a:lnSpc>
                <a:spcPct val="140000"/>
              </a:lnSpc>
            </a:pPr>
            <a:r>
              <a:rPr lang="en-US" altLang="zh-CN" sz="2400" dirty="0" err="1" smtClean="0"/>
              <a:t>Wi</a:t>
            </a:r>
            <a:r>
              <a:rPr lang="en-US" altLang="zh-CN" sz="2400" dirty="0" smtClean="0"/>
              <a:t>(x)</a:t>
            </a:r>
            <a:r>
              <a:rPr lang="zh-CN" altLang="en-US" sz="2400" dirty="0" smtClean="0"/>
              <a:t>与</a:t>
            </a:r>
            <a:r>
              <a:rPr lang="en-US" altLang="zh-CN" sz="2400" dirty="0" err="1" smtClean="0"/>
              <a:t>Wj</a:t>
            </a:r>
            <a:r>
              <a:rPr lang="en-US" altLang="zh-CN" sz="2400" dirty="0" smtClean="0"/>
              <a:t>(x)	          /* </a:t>
            </a:r>
            <a:r>
              <a:rPr lang="zh-CN" altLang="en-US" sz="2400" dirty="0" smtClean="0"/>
              <a:t>事务</a:t>
            </a:r>
            <a:r>
              <a:rPr lang="en-US" altLang="zh-CN" sz="2400" dirty="0" smtClean="0"/>
              <a:t>Ti</a:t>
            </a:r>
            <a:r>
              <a:rPr lang="zh-CN" altLang="en-US" sz="2400" dirty="0" smtClean="0"/>
              <a:t>写</a:t>
            </a:r>
            <a:r>
              <a:rPr lang="en-US" altLang="zh-CN" sz="2400" dirty="0" smtClean="0"/>
              <a:t>x</a:t>
            </a:r>
            <a:r>
              <a:rPr lang="zh-CN" altLang="en-US" sz="2400" dirty="0" smtClean="0"/>
              <a:t>，</a:t>
            </a:r>
            <a:r>
              <a:rPr lang="en-US" altLang="zh-CN" sz="2400" dirty="0" err="1" smtClean="0"/>
              <a:t>Tj</a:t>
            </a:r>
            <a:r>
              <a:rPr lang="zh-CN" altLang="en-US" sz="2400" dirty="0" smtClean="0"/>
              <a:t>写</a:t>
            </a:r>
            <a:r>
              <a:rPr lang="en-US" altLang="zh-CN" sz="2400" dirty="0" smtClean="0"/>
              <a:t>x*/</a:t>
            </a:r>
          </a:p>
          <a:p>
            <a:pPr>
              <a:lnSpc>
                <a:spcPct val="140000"/>
              </a:lnSpc>
            </a:pPr>
            <a:r>
              <a:rPr lang="zh-CN" altLang="en-US" sz="2400" dirty="0" smtClean="0"/>
              <a:t>其他操作是不冲突操作</a:t>
            </a:r>
          </a:p>
          <a:p>
            <a:pPr>
              <a:lnSpc>
                <a:spcPct val="140000"/>
              </a:lnSpc>
            </a:pPr>
            <a:r>
              <a:rPr lang="zh-CN" altLang="en-US" sz="2400" dirty="0" smtClean="0"/>
              <a:t>不同事务的冲突操作和同一事务的两个操作不能交换</a:t>
            </a:r>
            <a:r>
              <a:rPr lang="en-US" altLang="zh-CN" sz="2400" dirty="0" smtClean="0"/>
              <a:t>(Swap) </a:t>
            </a:r>
          </a:p>
          <a:p>
            <a:endParaRPr lang="zh-CN" alt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冲突可串行化调度</a:t>
            </a:r>
            <a:endParaRPr lang="zh-CN" altLang="en-US" dirty="0"/>
          </a:p>
        </p:txBody>
      </p:sp>
      <p:sp>
        <p:nvSpPr>
          <p:cNvPr id="3" name="内容占位符 2"/>
          <p:cNvSpPr>
            <a:spLocks noGrp="1"/>
          </p:cNvSpPr>
          <p:nvPr>
            <p:ph idx="1"/>
          </p:nvPr>
        </p:nvSpPr>
        <p:spPr/>
        <p:txBody>
          <a:bodyPr>
            <a:noAutofit/>
          </a:bodyPr>
          <a:lstStyle/>
          <a:p>
            <a:pPr>
              <a:lnSpc>
                <a:spcPct val="170000"/>
              </a:lnSpc>
            </a:pPr>
            <a:r>
              <a:rPr lang="zh-CN" altLang="en-US" sz="2800" b="1" dirty="0" smtClean="0"/>
              <a:t>可串行化调度的</a:t>
            </a:r>
            <a:r>
              <a:rPr lang="zh-CN" altLang="en-US" sz="2800" b="1" dirty="0" smtClean="0">
                <a:solidFill>
                  <a:srgbClr val="FF0000"/>
                </a:solidFill>
              </a:rPr>
              <a:t>充分条件</a:t>
            </a:r>
          </a:p>
          <a:p>
            <a:pPr lvl="1">
              <a:lnSpc>
                <a:spcPct val="150000"/>
              </a:lnSpc>
            </a:pPr>
            <a:r>
              <a:rPr lang="zh-CN" altLang="en-US" dirty="0" smtClean="0"/>
              <a:t>一个调度</a:t>
            </a:r>
            <a:r>
              <a:rPr lang="en-US" altLang="zh-CN" dirty="0" smtClean="0"/>
              <a:t>Sc</a:t>
            </a:r>
            <a:r>
              <a:rPr lang="zh-CN" altLang="en-US" dirty="0" smtClean="0"/>
              <a:t>在保证</a:t>
            </a:r>
            <a:r>
              <a:rPr lang="zh-CN" altLang="en-US" dirty="0" smtClean="0">
                <a:solidFill>
                  <a:srgbClr val="3333FF"/>
                </a:solidFill>
              </a:rPr>
              <a:t>冲突操作</a:t>
            </a:r>
            <a:r>
              <a:rPr lang="zh-CN" altLang="en-US" dirty="0" smtClean="0"/>
              <a:t>的次序不变的情况下，通过交换两个事务不冲突操作的次序得到另一个调度</a:t>
            </a:r>
            <a:r>
              <a:rPr lang="en-US" altLang="zh-CN" dirty="0" smtClean="0"/>
              <a:t>Sc‘</a:t>
            </a:r>
            <a:r>
              <a:rPr lang="zh-CN" altLang="en-US" dirty="0" smtClean="0"/>
              <a:t>，如果</a:t>
            </a:r>
            <a:r>
              <a:rPr lang="en-US" altLang="zh-CN" dirty="0" smtClean="0"/>
              <a:t>Sc’</a:t>
            </a:r>
            <a:r>
              <a:rPr lang="zh-CN" altLang="en-US" dirty="0" smtClean="0"/>
              <a:t>是串行的，称调度</a:t>
            </a:r>
            <a:r>
              <a:rPr lang="en-US" altLang="zh-CN" dirty="0" smtClean="0"/>
              <a:t>Sc</a:t>
            </a:r>
            <a:r>
              <a:rPr lang="zh-CN" altLang="en-US" dirty="0" smtClean="0"/>
              <a:t>为冲突可串行化的调度</a:t>
            </a:r>
          </a:p>
          <a:p>
            <a:pPr lvl="1">
              <a:lnSpc>
                <a:spcPct val="150000"/>
              </a:lnSpc>
            </a:pPr>
            <a:r>
              <a:rPr lang="zh-CN" altLang="en-US" dirty="0" smtClean="0"/>
              <a:t>一个调度是冲突可串行化，一定是可串行化的调度</a:t>
            </a:r>
            <a:endParaRPr lang="zh-CN" altLang="en-US" sz="3600"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60000"/>
              </a:lnSpc>
              <a:buFontTx/>
              <a:buNone/>
            </a:pPr>
            <a:r>
              <a:rPr lang="zh-CN" altLang="en-US" sz="2800" dirty="0" smtClean="0"/>
              <a:t>［例］今有调度</a:t>
            </a:r>
            <a:r>
              <a:rPr lang="en-US" altLang="zh-CN" sz="2000" dirty="0" smtClean="0"/>
              <a:t>Sc1=r</a:t>
            </a:r>
            <a:r>
              <a:rPr lang="en-US" altLang="zh-CN" sz="2000" baseline="-25000" dirty="0" smtClean="0"/>
              <a:t>1</a:t>
            </a:r>
            <a:r>
              <a:rPr lang="en-US" altLang="zh-CN" sz="2000" dirty="0" smtClean="0"/>
              <a:t>(A)w</a:t>
            </a:r>
            <a:r>
              <a:rPr lang="en-US" altLang="zh-CN" sz="2000" baseline="-25000" dirty="0" smtClean="0"/>
              <a:t>1</a:t>
            </a:r>
            <a:r>
              <a:rPr lang="en-US" altLang="zh-CN" sz="2000" dirty="0" smtClean="0"/>
              <a:t>(A)r</a:t>
            </a:r>
            <a:r>
              <a:rPr lang="en-US" altLang="zh-CN" sz="2000" baseline="-25000" dirty="0" smtClean="0"/>
              <a:t>2</a:t>
            </a:r>
            <a:r>
              <a:rPr lang="en-US" altLang="zh-CN" sz="2000" dirty="0" smtClean="0"/>
              <a:t>(A)</a:t>
            </a:r>
            <a:r>
              <a:rPr lang="en-US" altLang="zh-CN" sz="2000" u="sng" dirty="0" smtClean="0"/>
              <a:t>w</a:t>
            </a:r>
            <a:r>
              <a:rPr lang="en-US" altLang="zh-CN" sz="2000" baseline="-25000" dirty="0" smtClean="0"/>
              <a:t>2</a:t>
            </a:r>
            <a:r>
              <a:rPr lang="en-US" altLang="zh-CN" sz="2000" u="sng" dirty="0" smtClean="0"/>
              <a:t>(A)</a:t>
            </a:r>
            <a:r>
              <a:rPr lang="en-US" altLang="zh-CN" sz="2000" dirty="0" smtClean="0"/>
              <a:t>r</a:t>
            </a:r>
            <a:r>
              <a:rPr lang="en-US" altLang="zh-CN" sz="2000" baseline="-25000" dirty="0" smtClean="0"/>
              <a:t>1</a:t>
            </a:r>
            <a:r>
              <a:rPr lang="en-US" altLang="zh-CN" sz="2000" dirty="0" smtClean="0"/>
              <a:t>(B)w</a:t>
            </a:r>
            <a:r>
              <a:rPr lang="en-US" altLang="zh-CN" sz="2000" baseline="-25000" dirty="0" smtClean="0"/>
              <a:t>1</a:t>
            </a:r>
            <a:r>
              <a:rPr lang="en-US" altLang="zh-CN" sz="2000" dirty="0" smtClean="0"/>
              <a:t>(B)r</a:t>
            </a:r>
            <a:r>
              <a:rPr lang="en-US" altLang="zh-CN" sz="2000" baseline="-25000" dirty="0" smtClean="0"/>
              <a:t>2</a:t>
            </a:r>
            <a:r>
              <a:rPr lang="en-US" altLang="zh-CN" sz="2000" dirty="0" smtClean="0"/>
              <a:t>(B)w</a:t>
            </a:r>
            <a:r>
              <a:rPr lang="en-US" altLang="zh-CN" sz="2000" baseline="-25000" dirty="0" smtClean="0"/>
              <a:t>2</a:t>
            </a:r>
            <a:r>
              <a:rPr lang="en-US" altLang="zh-CN" sz="2000" dirty="0" smtClean="0"/>
              <a:t>(B)</a:t>
            </a:r>
          </a:p>
          <a:p>
            <a:pPr lvl="1">
              <a:lnSpc>
                <a:spcPct val="160000"/>
              </a:lnSpc>
            </a:pPr>
            <a:r>
              <a:rPr lang="zh-CN" altLang="en-US" sz="2000" dirty="0" smtClean="0"/>
              <a:t>把</a:t>
            </a:r>
            <a:r>
              <a:rPr lang="en-US" altLang="zh-CN" sz="2000" dirty="0" smtClean="0"/>
              <a:t>w</a:t>
            </a:r>
            <a:r>
              <a:rPr lang="en-US" altLang="zh-CN" sz="2000" baseline="-25000" dirty="0" smtClean="0">
                <a:ea typeface="隶书" pitchFamily="49" charset="-122"/>
              </a:rPr>
              <a:t>2</a:t>
            </a:r>
            <a:r>
              <a:rPr lang="en-US" altLang="zh-CN" sz="2000" dirty="0" smtClean="0"/>
              <a:t>(A)</a:t>
            </a:r>
            <a:r>
              <a:rPr lang="zh-CN" altLang="en-US" sz="2000" dirty="0" smtClean="0"/>
              <a:t>与</a:t>
            </a:r>
            <a:r>
              <a:rPr lang="en-US" altLang="zh-CN" sz="2000" dirty="0" smtClean="0"/>
              <a:t>r</a:t>
            </a:r>
            <a:r>
              <a:rPr lang="en-US" altLang="zh-CN" sz="2000" baseline="-25000" dirty="0" smtClean="0">
                <a:ea typeface="隶书" pitchFamily="49" charset="-122"/>
              </a:rPr>
              <a:t>1</a:t>
            </a:r>
            <a:r>
              <a:rPr lang="en-US" altLang="zh-CN" sz="2000" dirty="0" smtClean="0"/>
              <a:t>(B)w</a:t>
            </a:r>
            <a:r>
              <a:rPr lang="en-US" altLang="zh-CN" sz="2000" baseline="-25000" dirty="0" smtClean="0">
                <a:ea typeface="隶书" pitchFamily="49" charset="-122"/>
              </a:rPr>
              <a:t>1</a:t>
            </a:r>
            <a:r>
              <a:rPr lang="en-US" altLang="zh-CN" sz="2000" dirty="0" smtClean="0"/>
              <a:t>(B)</a:t>
            </a:r>
            <a:r>
              <a:rPr lang="zh-CN" altLang="en-US" sz="2000" dirty="0" smtClean="0"/>
              <a:t>交换，得到：</a:t>
            </a:r>
          </a:p>
          <a:p>
            <a:pPr lvl="1">
              <a:lnSpc>
                <a:spcPct val="160000"/>
              </a:lnSpc>
              <a:buFontTx/>
              <a:buNone/>
            </a:pPr>
            <a:r>
              <a:rPr lang="zh-CN" altLang="en-US" sz="2000" dirty="0" smtClean="0"/>
              <a:t>    </a:t>
            </a:r>
            <a:r>
              <a:rPr lang="en-US" altLang="zh-CN" sz="2000" dirty="0" smtClean="0"/>
              <a:t>r</a:t>
            </a:r>
            <a:r>
              <a:rPr lang="en-US" altLang="zh-CN" sz="2000" baseline="-25000" dirty="0" smtClean="0">
                <a:ea typeface="隶书" pitchFamily="49" charset="-122"/>
              </a:rPr>
              <a:t>1</a:t>
            </a:r>
            <a:r>
              <a:rPr lang="en-US" altLang="zh-CN" sz="2000" dirty="0" smtClean="0"/>
              <a:t>(A)w</a:t>
            </a:r>
            <a:r>
              <a:rPr lang="en-US" altLang="zh-CN" sz="2000" baseline="-25000" dirty="0" smtClean="0">
                <a:ea typeface="隶书" pitchFamily="49" charset="-122"/>
              </a:rPr>
              <a:t>1</a:t>
            </a:r>
            <a:r>
              <a:rPr lang="en-US" altLang="zh-CN" sz="2000" dirty="0" smtClean="0"/>
              <a:t>(A)</a:t>
            </a:r>
            <a:r>
              <a:rPr lang="en-US" altLang="zh-CN" sz="2000" u="sng" dirty="0" smtClean="0"/>
              <a:t>r</a:t>
            </a:r>
            <a:r>
              <a:rPr lang="en-US" altLang="zh-CN" sz="2000" baseline="-25000" dirty="0" smtClean="0">
                <a:ea typeface="隶书" pitchFamily="49" charset="-122"/>
              </a:rPr>
              <a:t>2</a:t>
            </a:r>
            <a:r>
              <a:rPr lang="en-US" altLang="zh-CN" sz="2000" u="sng" dirty="0" smtClean="0"/>
              <a:t>(A)</a:t>
            </a:r>
            <a:r>
              <a:rPr lang="en-US" altLang="zh-CN" sz="2000" dirty="0" smtClean="0"/>
              <a:t>r</a:t>
            </a:r>
            <a:r>
              <a:rPr lang="en-US" altLang="zh-CN" sz="2000" baseline="-25000" dirty="0" smtClean="0">
                <a:ea typeface="隶书" pitchFamily="49" charset="-122"/>
              </a:rPr>
              <a:t>1</a:t>
            </a:r>
            <a:r>
              <a:rPr lang="en-US" altLang="zh-CN" sz="2000" dirty="0" smtClean="0"/>
              <a:t>(B)w</a:t>
            </a:r>
            <a:r>
              <a:rPr lang="en-US" altLang="zh-CN" sz="2000" baseline="-25000" dirty="0" smtClean="0">
                <a:ea typeface="隶书" pitchFamily="49" charset="-122"/>
              </a:rPr>
              <a:t>1</a:t>
            </a:r>
            <a:r>
              <a:rPr lang="en-US" altLang="zh-CN" sz="2000" dirty="0" smtClean="0"/>
              <a:t>(B)</a:t>
            </a:r>
            <a:r>
              <a:rPr lang="en-US" altLang="zh-CN" sz="2000" u="sng" dirty="0" smtClean="0"/>
              <a:t>w</a:t>
            </a:r>
            <a:r>
              <a:rPr lang="en-US" altLang="zh-CN" sz="2000" baseline="-25000" dirty="0" smtClean="0">
                <a:ea typeface="隶书" pitchFamily="49" charset="-122"/>
              </a:rPr>
              <a:t>2</a:t>
            </a:r>
            <a:r>
              <a:rPr lang="en-US" altLang="zh-CN" sz="2000" u="sng" dirty="0" smtClean="0"/>
              <a:t>(A)</a:t>
            </a:r>
            <a:r>
              <a:rPr lang="en-US" altLang="zh-CN" sz="2000" dirty="0" smtClean="0"/>
              <a:t>r</a:t>
            </a:r>
            <a:r>
              <a:rPr lang="en-US" altLang="zh-CN" sz="2000" baseline="-25000" dirty="0" smtClean="0">
                <a:ea typeface="隶书" pitchFamily="49" charset="-122"/>
              </a:rPr>
              <a:t>2</a:t>
            </a:r>
            <a:r>
              <a:rPr lang="en-US" altLang="zh-CN" sz="2000" dirty="0" smtClean="0"/>
              <a:t>(B)w</a:t>
            </a:r>
            <a:r>
              <a:rPr lang="en-US" altLang="zh-CN" sz="2000" baseline="-25000" dirty="0" smtClean="0">
                <a:ea typeface="隶书" pitchFamily="49" charset="-122"/>
              </a:rPr>
              <a:t>2</a:t>
            </a:r>
            <a:r>
              <a:rPr lang="en-US" altLang="zh-CN" sz="2000" dirty="0" smtClean="0"/>
              <a:t>(B)</a:t>
            </a:r>
          </a:p>
          <a:p>
            <a:pPr lvl="1">
              <a:lnSpc>
                <a:spcPct val="160000"/>
              </a:lnSpc>
            </a:pPr>
            <a:r>
              <a:rPr lang="zh-CN" altLang="en-US" sz="2000" dirty="0" smtClean="0"/>
              <a:t>再把</a:t>
            </a:r>
            <a:r>
              <a:rPr lang="en-US" altLang="zh-CN" sz="2000" dirty="0" smtClean="0"/>
              <a:t>r</a:t>
            </a:r>
            <a:r>
              <a:rPr lang="en-US" altLang="zh-CN" sz="2000" baseline="-25000" dirty="0" smtClean="0">
                <a:ea typeface="隶书" pitchFamily="49" charset="-122"/>
              </a:rPr>
              <a:t>2</a:t>
            </a:r>
            <a:r>
              <a:rPr lang="en-US" altLang="zh-CN" sz="2000" dirty="0" smtClean="0"/>
              <a:t>(A)</a:t>
            </a:r>
            <a:r>
              <a:rPr lang="zh-CN" altLang="en-US" sz="2000" dirty="0" smtClean="0"/>
              <a:t>与</a:t>
            </a:r>
            <a:r>
              <a:rPr lang="en-US" altLang="zh-CN" sz="2000" dirty="0" smtClean="0"/>
              <a:t>r</a:t>
            </a:r>
            <a:r>
              <a:rPr lang="en-US" altLang="zh-CN" sz="2000" baseline="-25000" dirty="0" smtClean="0">
                <a:ea typeface="隶书" pitchFamily="49" charset="-122"/>
              </a:rPr>
              <a:t>1</a:t>
            </a:r>
            <a:r>
              <a:rPr lang="en-US" altLang="zh-CN" sz="2000" dirty="0" smtClean="0"/>
              <a:t>(B)w</a:t>
            </a:r>
            <a:r>
              <a:rPr lang="en-US" altLang="zh-CN" sz="2000" baseline="-25000" dirty="0" smtClean="0">
                <a:ea typeface="隶书" pitchFamily="49" charset="-122"/>
              </a:rPr>
              <a:t>1</a:t>
            </a:r>
            <a:r>
              <a:rPr lang="en-US" altLang="zh-CN" sz="2000" dirty="0" smtClean="0"/>
              <a:t>(B)</a:t>
            </a:r>
            <a:r>
              <a:rPr lang="zh-CN" altLang="en-US" sz="2000" dirty="0" smtClean="0"/>
              <a:t>交换：</a:t>
            </a:r>
          </a:p>
          <a:p>
            <a:pPr lvl="1">
              <a:lnSpc>
                <a:spcPct val="160000"/>
              </a:lnSpc>
              <a:buFontTx/>
              <a:buNone/>
            </a:pPr>
            <a:r>
              <a:rPr lang="zh-CN" altLang="en-US" sz="2000" dirty="0" smtClean="0"/>
              <a:t>   </a:t>
            </a:r>
            <a:r>
              <a:rPr lang="en-US" altLang="zh-CN" sz="2000" dirty="0" smtClean="0"/>
              <a:t>Sc2</a:t>
            </a:r>
            <a:r>
              <a:rPr lang="zh-CN" altLang="en-US" sz="2000" dirty="0" smtClean="0"/>
              <a:t>＝</a:t>
            </a:r>
            <a:r>
              <a:rPr lang="en-US" altLang="zh-CN" sz="2000" dirty="0" smtClean="0"/>
              <a:t>r</a:t>
            </a:r>
            <a:r>
              <a:rPr lang="en-US" altLang="zh-CN" sz="2000" baseline="-25000" dirty="0" smtClean="0">
                <a:ea typeface="隶书" pitchFamily="49" charset="-122"/>
              </a:rPr>
              <a:t>1</a:t>
            </a:r>
            <a:r>
              <a:rPr lang="en-US" altLang="zh-CN" sz="2000" dirty="0" smtClean="0"/>
              <a:t>(A)w</a:t>
            </a:r>
            <a:r>
              <a:rPr lang="en-US" altLang="zh-CN" sz="2000" baseline="-25000" dirty="0" smtClean="0">
                <a:ea typeface="隶书" pitchFamily="49" charset="-122"/>
              </a:rPr>
              <a:t>1</a:t>
            </a:r>
            <a:r>
              <a:rPr lang="en-US" altLang="zh-CN" sz="2000" dirty="0" smtClean="0"/>
              <a:t>(A)r</a:t>
            </a:r>
            <a:r>
              <a:rPr lang="en-US" altLang="zh-CN" sz="2000" baseline="-25000" dirty="0" smtClean="0">
                <a:ea typeface="隶书" pitchFamily="49" charset="-122"/>
              </a:rPr>
              <a:t>1</a:t>
            </a:r>
            <a:r>
              <a:rPr lang="en-US" altLang="zh-CN" sz="2000" dirty="0" smtClean="0"/>
              <a:t>(B)w</a:t>
            </a:r>
            <a:r>
              <a:rPr lang="en-US" altLang="zh-CN" sz="2000" baseline="-25000" dirty="0" smtClean="0">
                <a:ea typeface="隶书" pitchFamily="49" charset="-122"/>
              </a:rPr>
              <a:t>1</a:t>
            </a:r>
            <a:r>
              <a:rPr lang="en-US" altLang="zh-CN" sz="2000" dirty="0" smtClean="0"/>
              <a:t>(B)</a:t>
            </a:r>
            <a:r>
              <a:rPr lang="en-US" altLang="zh-CN" sz="2000" u="sng" dirty="0" smtClean="0"/>
              <a:t>r</a:t>
            </a:r>
            <a:r>
              <a:rPr lang="en-US" altLang="zh-CN" sz="2000" baseline="-25000" dirty="0" smtClean="0">
                <a:ea typeface="隶书" pitchFamily="49" charset="-122"/>
              </a:rPr>
              <a:t>2</a:t>
            </a:r>
            <a:r>
              <a:rPr lang="en-US" altLang="zh-CN" sz="2000" u="sng" dirty="0" smtClean="0"/>
              <a:t>(A)</a:t>
            </a:r>
            <a:r>
              <a:rPr lang="en-US" altLang="zh-CN" sz="2000" dirty="0" smtClean="0"/>
              <a:t>w</a:t>
            </a:r>
            <a:r>
              <a:rPr lang="en-US" altLang="zh-CN" sz="2000" baseline="-25000" dirty="0" smtClean="0">
                <a:ea typeface="隶书" pitchFamily="49" charset="-122"/>
              </a:rPr>
              <a:t>2</a:t>
            </a:r>
            <a:r>
              <a:rPr lang="en-US" altLang="zh-CN" sz="2000" dirty="0" smtClean="0"/>
              <a:t>(A)r</a:t>
            </a:r>
            <a:r>
              <a:rPr lang="en-US" altLang="zh-CN" sz="2000" baseline="-25000" dirty="0" smtClean="0">
                <a:ea typeface="隶书" pitchFamily="49" charset="-122"/>
              </a:rPr>
              <a:t>2</a:t>
            </a:r>
            <a:r>
              <a:rPr lang="en-US" altLang="zh-CN" sz="2000" dirty="0" smtClean="0"/>
              <a:t>(B)w</a:t>
            </a:r>
            <a:r>
              <a:rPr lang="en-US" altLang="zh-CN" sz="2000" baseline="-25000" dirty="0" smtClean="0">
                <a:ea typeface="隶书" pitchFamily="49" charset="-122"/>
              </a:rPr>
              <a:t>2</a:t>
            </a:r>
            <a:r>
              <a:rPr lang="en-US" altLang="zh-CN" sz="2000" dirty="0" smtClean="0"/>
              <a:t>(B)</a:t>
            </a:r>
          </a:p>
          <a:p>
            <a:pPr lvl="1">
              <a:lnSpc>
                <a:spcPct val="160000"/>
              </a:lnSpc>
            </a:pPr>
            <a:r>
              <a:rPr lang="en-US" altLang="zh-CN" sz="2000" dirty="0" smtClean="0"/>
              <a:t>Sc2</a:t>
            </a:r>
            <a:r>
              <a:rPr lang="zh-CN" altLang="en-US" sz="2000" dirty="0" smtClean="0"/>
              <a:t>等价于一个串行调度</a:t>
            </a:r>
            <a:r>
              <a:rPr lang="en-US" altLang="zh-CN" sz="2000" dirty="0" smtClean="0"/>
              <a:t>T</a:t>
            </a:r>
            <a:r>
              <a:rPr lang="en-US" altLang="zh-CN" sz="2000" baseline="-25000" dirty="0" smtClean="0">
                <a:ea typeface="隶书" pitchFamily="49" charset="-122"/>
              </a:rPr>
              <a:t>1</a:t>
            </a:r>
            <a:r>
              <a:rPr lang="zh-CN" altLang="en-US" sz="2000" dirty="0" smtClean="0"/>
              <a:t>，</a:t>
            </a:r>
            <a:r>
              <a:rPr lang="en-US" altLang="zh-CN" sz="2000" dirty="0" smtClean="0"/>
              <a:t>T</a:t>
            </a:r>
            <a:r>
              <a:rPr lang="en-US" altLang="zh-CN" sz="2000" baseline="-25000" dirty="0" smtClean="0">
                <a:ea typeface="隶书" pitchFamily="49" charset="-122"/>
              </a:rPr>
              <a:t>2</a:t>
            </a:r>
            <a:r>
              <a:rPr lang="zh-CN" altLang="en-US" sz="2000" dirty="0" smtClean="0"/>
              <a:t>，</a:t>
            </a:r>
            <a:r>
              <a:rPr lang="en-US" altLang="zh-CN" sz="2000" dirty="0" smtClean="0"/>
              <a:t>Sc1</a:t>
            </a:r>
            <a:r>
              <a:rPr lang="zh-CN" altLang="en-US" sz="2000" dirty="0" smtClean="0"/>
              <a:t>冲突可串行化的调度</a:t>
            </a:r>
          </a:p>
          <a:p>
            <a:endParaRPr lang="zh-CN" alt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30000"/>
              </a:lnSpc>
            </a:pPr>
            <a:r>
              <a:rPr lang="zh-CN" altLang="en-US" sz="2400" dirty="0" smtClean="0"/>
              <a:t>冲突可串行化调度是可串行化调度的</a:t>
            </a:r>
            <a:r>
              <a:rPr lang="zh-CN" altLang="en-US" sz="2400" dirty="0" smtClean="0">
                <a:solidFill>
                  <a:srgbClr val="FF00FF"/>
                </a:solidFill>
              </a:rPr>
              <a:t>充分条件</a:t>
            </a:r>
            <a:r>
              <a:rPr lang="zh-CN" altLang="en-US" sz="2400" dirty="0" smtClean="0"/>
              <a:t>，不是必要条件。还有不满足冲突可串行化条件的可串行化调度。</a:t>
            </a:r>
          </a:p>
          <a:p>
            <a:pPr>
              <a:lnSpc>
                <a:spcPct val="130000"/>
              </a:lnSpc>
              <a:buFontTx/>
              <a:buNone/>
            </a:pPr>
            <a:r>
              <a:rPr lang="zh-CN" altLang="en-US" sz="2400" dirty="0" smtClean="0"/>
              <a:t>    </a:t>
            </a:r>
            <a:r>
              <a:rPr lang="en-US" altLang="zh-CN" sz="2400" dirty="0" smtClean="0"/>
              <a:t>[</a:t>
            </a:r>
            <a:r>
              <a:rPr lang="zh-CN" altLang="en-US" sz="2400" dirty="0" smtClean="0"/>
              <a:t>例</a:t>
            </a:r>
            <a:r>
              <a:rPr lang="en-US" altLang="zh-CN" sz="2400" dirty="0" smtClean="0"/>
              <a:t>]</a:t>
            </a:r>
            <a:r>
              <a:rPr lang="zh-CN" altLang="en-US" sz="2400" dirty="0" smtClean="0"/>
              <a:t>有</a:t>
            </a:r>
            <a:r>
              <a:rPr lang="en-US" altLang="zh-CN" sz="2400" dirty="0" smtClean="0"/>
              <a:t>3</a:t>
            </a:r>
            <a:r>
              <a:rPr lang="zh-CN" altLang="en-US" sz="2400" dirty="0" smtClean="0"/>
              <a:t>个事务</a:t>
            </a:r>
          </a:p>
          <a:p>
            <a:pPr>
              <a:lnSpc>
                <a:spcPct val="130000"/>
              </a:lnSpc>
              <a:buFontTx/>
              <a:buNone/>
            </a:pPr>
            <a:r>
              <a:rPr lang="zh-CN" altLang="en-US" sz="2800" dirty="0" smtClean="0"/>
              <a:t>       </a:t>
            </a:r>
            <a:r>
              <a:rPr lang="en-US" altLang="zh-CN" sz="1800" dirty="0" smtClean="0"/>
              <a:t>T1=W</a:t>
            </a:r>
            <a:r>
              <a:rPr lang="en-US" altLang="zh-CN" sz="2000" baseline="-25000" dirty="0" smtClean="0"/>
              <a:t>1</a:t>
            </a:r>
            <a:r>
              <a:rPr lang="en-US" altLang="zh-CN" sz="1800" dirty="0" smtClean="0"/>
              <a:t>(Y)W</a:t>
            </a:r>
            <a:r>
              <a:rPr lang="en-US" altLang="zh-CN" sz="2000" baseline="-25000" dirty="0" smtClean="0"/>
              <a:t>1</a:t>
            </a:r>
            <a:r>
              <a:rPr lang="en-US" altLang="zh-CN" sz="1800" dirty="0" smtClean="0"/>
              <a:t>(X)</a:t>
            </a:r>
            <a:r>
              <a:rPr lang="zh-CN" altLang="en-US" sz="1800" dirty="0" smtClean="0"/>
              <a:t>，</a:t>
            </a:r>
            <a:r>
              <a:rPr lang="en-US" altLang="zh-CN" sz="1800" dirty="0" smtClean="0"/>
              <a:t>T2=W</a:t>
            </a:r>
            <a:r>
              <a:rPr lang="en-US" altLang="zh-CN" sz="2000" baseline="-25000" dirty="0" smtClean="0"/>
              <a:t>2</a:t>
            </a:r>
            <a:r>
              <a:rPr lang="en-US" altLang="zh-CN" sz="1800" dirty="0" smtClean="0"/>
              <a:t>(Y)W</a:t>
            </a:r>
            <a:r>
              <a:rPr lang="en-US" altLang="zh-CN" sz="2000" baseline="-25000" dirty="0" smtClean="0"/>
              <a:t>2</a:t>
            </a:r>
            <a:r>
              <a:rPr lang="en-US" altLang="zh-CN" sz="1800" dirty="0" smtClean="0"/>
              <a:t>(X)</a:t>
            </a:r>
            <a:r>
              <a:rPr lang="zh-CN" altLang="en-US" sz="1800" dirty="0" smtClean="0"/>
              <a:t>，</a:t>
            </a:r>
            <a:r>
              <a:rPr lang="en-US" altLang="zh-CN" sz="1800" dirty="0" smtClean="0"/>
              <a:t>T3=W</a:t>
            </a:r>
            <a:r>
              <a:rPr lang="en-US" altLang="zh-CN" sz="2000" baseline="-25000" dirty="0" smtClean="0"/>
              <a:t>3</a:t>
            </a:r>
            <a:r>
              <a:rPr lang="en-US" altLang="zh-CN" sz="1800" dirty="0" smtClean="0"/>
              <a:t>(X)</a:t>
            </a:r>
          </a:p>
          <a:p>
            <a:pPr lvl="1">
              <a:lnSpc>
                <a:spcPct val="130000"/>
              </a:lnSpc>
            </a:pPr>
            <a:r>
              <a:rPr lang="zh-CN" altLang="en-US" sz="1800" dirty="0" smtClean="0"/>
              <a:t>调度</a:t>
            </a:r>
            <a:r>
              <a:rPr lang="en-US" altLang="zh-CN" sz="1800" dirty="0" err="1" smtClean="0"/>
              <a:t>L1</a:t>
            </a:r>
            <a:r>
              <a:rPr lang="en-US" altLang="zh-CN" sz="1800" dirty="0" smtClean="0"/>
              <a:t>=</a:t>
            </a:r>
            <a:r>
              <a:rPr lang="en-US" altLang="zh-CN" sz="1800" dirty="0" err="1" smtClean="0"/>
              <a:t>W</a:t>
            </a:r>
            <a:r>
              <a:rPr lang="en-US" altLang="zh-CN" sz="2000" baseline="-25000" dirty="0" err="1" smtClean="0">
                <a:ea typeface="隶书" pitchFamily="49" charset="-122"/>
              </a:rPr>
              <a:t>1</a:t>
            </a:r>
            <a:r>
              <a:rPr lang="en-US" altLang="zh-CN" sz="1800" dirty="0" smtClean="0"/>
              <a:t>(Y)</a:t>
            </a:r>
            <a:r>
              <a:rPr lang="en-US" altLang="zh-CN" sz="1800" u="sng" dirty="0" err="1" smtClean="0"/>
              <a:t>W</a:t>
            </a:r>
            <a:r>
              <a:rPr lang="en-US" altLang="zh-CN" sz="2000" baseline="-25000" dirty="0" err="1" smtClean="0">
                <a:ea typeface="隶书" pitchFamily="49" charset="-122"/>
              </a:rPr>
              <a:t>1</a:t>
            </a:r>
            <a:r>
              <a:rPr lang="en-US" altLang="zh-CN" sz="1800" u="sng" dirty="0" smtClean="0"/>
              <a:t>(X)</a:t>
            </a:r>
            <a:r>
              <a:rPr lang="en-US" altLang="zh-CN" sz="1800" dirty="0" err="1" smtClean="0"/>
              <a:t>W</a:t>
            </a:r>
            <a:r>
              <a:rPr lang="en-US" altLang="zh-CN" sz="2000" baseline="-25000" dirty="0" err="1" smtClean="0">
                <a:ea typeface="隶书" pitchFamily="49" charset="-122"/>
              </a:rPr>
              <a:t>2</a:t>
            </a:r>
            <a:r>
              <a:rPr lang="en-US" altLang="zh-CN" sz="1800" dirty="0" smtClean="0"/>
              <a:t>(Y)</a:t>
            </a:r>
            <a:r>
              <a:rPr lang="en-US" altLang="zh-CN" sz="1800" dirty="0" err="1" smtClean="0"/>
              <a:t>W</a:t>
            </a:r>
            <a:r>
              <a:rPr lang="en-US" altLang="zh-CN" sz="2000" baseline="-25000" dirty="0" err="1" smtClean="0">
                <a:ea typeface="隶书" pitchFamily="49" charset="-122"/>
              </a:rPr>
              <a:t>2</a:t>
            </a:r>
            <a:r>
              <a:rPr lang="en-US" altLang="zh-CN" sz="1800" dirty="0" smtClean="0"/>
              <a:t>(X) </a:t>
            </a:r>
            <a:r>
              <a:rPr lang="en-US" altLang="zh-CN" sz="1800" dirty="0" err="1" smtClean="0"/>
              <a:t>W</a:t>
            </a:r>
            <a:r>
              <a:rPr lang="en-US" altLang="zh-CN" sz="2000" baseline="-25000" dirty="0" err="1" smtClean="0">
                <a:ea typeface="隶书" pitchFamily="49" charset="-122"/>
              </a:rPr>
              <a:t>3</a:t>
            </a:r>
            <a:r>
              <a:rPr lang="en-US" altLang="zh-CN" sz="1800" dirty="0" smtClean="0"/>
              <a:t>(X)</a:t>
            </a:r>
            <a:r>
              <a:rPr lang="zh-CN" altLang="en-US" sz="1800" dirty="0" smtClean="0"/>
              <a:t>是一个串行调度。</a:t>
            </a:r>
          </a:p>
          <a:p>
            <a:pPr lvl="1">
              <a:lnSpc>
                <a:spcPct val="130000"/>
              </a:lnSpc>
            </a:pPr>
            <a:r>
              <a:rPr lang="zh-CN" altLang="en-US" sz="1800" dirty="0" smtClean="0"/>
              <a:t>调度</a:t>
            </a:r>
            <a:r>
              <a:rPr lang="en-US" altLang="zh-CN" sz="1800" dirty="0" err="1" smtClean="0"/>
              <a:t>L2</a:t>
            </a:r>
            <a:r>
              <a:rPr lang="en-US" altLang="zh-CN" sz="1800" dirty="0" smtClean="0"/>
              <a:t>=</a:t>
            </a:r>
            <a:r>
              <a:rPr lang="en-US" altLang="zh-CN" sz="1800" dirty="0" err="1" smtClean="0"/>
              <a:t>W</a:t>
            </a:r>
            <a:r>
              <a:rPr lang="en-US" altLang="zh-CN" sz="2000" baseline="-25000" dirty="0" err="1" smtClean="0">
                <a:ea typeface="隶书" pitchFamily="49" charset="-122"/>
              </a:rPr>
              <a:t>1</a:t>
            </a:r>
            <a:r>
              <a:rPr lang="en-US" altLang="zh-CN" sz="1800" dirty="0" smtClean="0"/>
              <a:t>(Y)</a:t>
            </a:r>
            <a:r>
              <a:rPr lang="en-US" altLang="zh-CN" sz="1800" dirty="0" err="1" smtClean="0"/>
              <a:t>W</a:t>
            </a:r>
            <a:r>
              <a:rPr lang="en-US" altLang="zh-CN" sz="2000" baseline="-25000" dirty="0" err="1" smtClean="0">
                <a:ea typeface="隶书" pitchFamily="49" charset="-122"/>
              </a:rPr>
              <a:t>2</a:t>
            </a:r>
            <a:r>
              <a:rPr lang="en-US" altLang="zh-CN" sz="1800" dirty="0" smtClean="0"/>
              <a:t>(Y)</a:t>
            </a:r>
            <a:r>
              <a:rPr lang="en-US" altLang="zh-CN" sz="1800" dirty="0" err="1" smtClean="0"/>
              <a:t>W</a:t>
            </a:r>
            <a:r>
              <a:rPr lang="en-US" altLang="zh-CN" sz="2000" baseline="-25000" dirty="0" err="1" smtClean="0">
                <a:ea typeface="隶书" pitchFamily="49" charset="-122"/>
              </a:rPr>
              <a:t>2</a:t>
            </a:r>
            <a:r>
              <a:rPr lang="en-US" altLang="zh-CN" sz="1800" dirty="0" smtClean="0"/>
              <a:t>(X)</a:t>
            </a:r>
            <a:r>
              <a:rPr lang="en-US" altLang="zh-CN" sz="1800" u="sng" dirty="0" err="1" smtClean="0"/>
              <a:t>W</a:t>
            </a:r>
            <a:r>
              <a:rPr lang="en-US" altLang="zh-CN" sz="2000" baseline="-25000" dirty="0" err="1" smtClean="0">
                <a:ea typeface="隶书" pitchFamily="49" charset="-122"/>
              </a:rPr>
              <a:t>1</a:t>
            </a:r>
            <a:r>
              <a:rPr lang="en-US" altLang="zh-CN" sz="1800" u="sng" dirty="0" smtClean="0"/>
              <a:t>(X)</a:t>
            </a:r>
            <a:r>
              <a:rPr lang="en-US" altLang="zh-CN" sz="1800" dirty="0" err="1" smtClean="0"/>
              <a:t>W</a:t>
            </a:r>
            <a:r>
              <a:rPr lang="en-US" altLang="zh-CN" sz="2000" baseline="-25000" dirty="0" err="1" smtClean="0">
                <a:ea typeface="隶书" pitchFamily="49" charset="-122"/>
              </a:rPr>
              <a:t>3</a:t>
            </a:r>
            <a:r>
              <a:rPr lang="en-US" altLang="zh-CN" sz="1800" dirty="0" smtClean="0"/>
              <a:t>(X)</a:t>
            </a:r>
            <a:r>
              <a:rPr lang="zh-CN" altLang="en-US" sz="1800" dirty="0" smtClean="0"/>
              <a:t>不满足冲突可串行化。但是调度</a:t>
            </a:r>
            <a:r>
              <a:rPr lang="en-US" altLang="zh-CN" sz="1800" dirty="0" err="1" smtClean="0"/>
              <a:t>L2</a:t>
            </a:r>
            <a:r>
              <a:rPr lang="zh-CN" altLang="en-US" sz="1800" dirty="0" smtClean="0"/>
              <a:t>是可串行化的，因为</a:t>
            </a:r>
            <a:r>
              <a:rPr lang="en-US" altLang="zh-CN" sz="1800" dirty="0" err="1" smtClean="0"/>
              <a:t>L2</a:t>
            </a:r>
            <a:r>
              <a:rPr lang="zh-CN" altLang="en-US" sz="1800" dirty="0" smtClean="0"/>
              <a:t>执行的结果与调度</a:t>
            </a:r>
            <a:r>
              <a:rPr lang="en-US" altLang="zh-CN" sz="1800" dirty="0" err="1" smtClean="0"/>
              <a:t>L1</a:t>
            </a:r>
            <a:r>
              <a:rPr lang="zh-CN" altLang="en-US" sz="1800" dirty="0" smtClean="0"/>
              <a:t>相同，</a:t>
            </a:r>
            <a:r>
              <a:rPr lang="en-US" altLang="zh-CN" sz="1800" dirty="0" smtClean="0"/>
              <a:t>Y</a:t>
            </a:r>
            <a:r>
              <a:rPr lang="zh-CN" altLang="en-US" sz="1800" dirty="0" smtClean="0"/>
              <a:t>的值都等于</a:t>
            </a:r>
            <a:r>
              <a:rPr lang="en-US" altLang="zh-CN" sz="1800" dirty="0" err="1" smtClean="0"/>
              <a:t>T2</a:t>
            </a:r>
            <a:r>
              <a:rPr lang="zh-CN" altLang="en-US" sz="1800" dirty="0" smtClean="0"/>
              <a:t>的值，</a:t>
            </a:r>
            <a:r>
              <a:rPr lang="en-US" altLang="zh-CN" sz="1800" dirty="0" smtClean="0"/>
              <a:t>X</a:t>
            </a:r>
            <a:r>
              <a:rPr lang="zh-CN" altLang="en-US" sz="1800" dirty="0" smtClean="0"/>
              <a:t>的值都等于</a:t>
            </a:r>
            <a:r>
              <a:rPr lang="en-US" altLang="zh-CN" sz="1800" dirty="0" err="1" smtClean="0"/>
              <a:t>T3</a:t>
            </a:r>
            <a:r>
              <a:rPr lang="zh-CN" altLang="en-US" sz="1800" dirty="0" smtClean="0"/>
              <a:t>的值</a:t>
            </a:r>
            <a:endParaRPr lang="zh-CN" alt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本节内容</a:t>
            </a:r>
            <a:endParaRPr lang="zh-CN" altLang="en-US" dirty="0"/>
          </a:p>
        </p:txBody>
      </p:sp>
      <p:sp>
        <p:nvSpPr>
          <p:cNvPr id="3" name="内容占位符 2"/>
          <p:cNvSpPr>
            <a:spLocks noGrp="1"/>
          </p:cNvSpPr>
          <p:nvPr>
            <p:ph idx="1"/>
          </p:nvPr>
        </p:nvSpPr>
        <p:spPr/>
        <p:txBody>
          <a:bodyPr/>
          <a:lstStyle/>
          <a:p>
            <a:r>
              <a:rPr lang="zh-CN" altLang="en-US" dirty="0" smtClean="0"/>
              <a:t>第一节 并发控制概述</a:t>
            </a:r>
            <a:endParaRPr lang="en-US" altLang="zh-CN" dirty="0" smtClean="0"/>
          </a:p>
          <a:p>
            <a:r>
              <a:rPr lang="zh-CN" altLang="en-US" dirty="0" smtClean="0"/>
              <a:t>第二节 封锁</a:t>
            </a:r>
            <a:endParaRPr lang="en-US" altLang="zh-CN" dirty="0" smtClean="0"/>
          </a:p>
          <a:p>
            <a:r>
              <a:rPr lang="zh-CN" altLang="en-US" dirty="0" smtClean="0"/>
              <a:t>第三节 活锁和死锁</a:t>
            </a:r>
            <a:endParaRPr lang="en-US" altLang="zh-CN" dirty="0" smtClean="0"/>
          </a:p>
          <a:p>
            <a:r>
              <a:rPr lang="zh-CN" altLang="en-US" dirty="0" smtClean="0"/>
              <a:t>第四节 并发调度的可串行性</a:t>
            </a:r>
            <a:endParaRPr lang="en-US" altLang="zh-CN" dirty="0" smtClean="0"/>
          </a:p>
          <a:p>
            <a:pPr>
              <a:buBlip>
                <a:blip r:embed="rId2"/>
              </a:buBlip>
            </a:pPr>
            <a:r>
              <a:rPr lang="zh-CN" altLang="en-US" b="1" dirty="0" smtClean="0">
                <a:solidFill>
                  <a:srgbClr val="FF9905"/>
                </a:solidFill>
              </a:rPr>
              <a:t>第五节 两段锁协议</a:t>
            </a:r>
            <a:endParaRPr lang="en-US" altLang="zh-CN" b="1" dirty="0" smtClean="0">
              <a:solidFill>
                <a:srgbClr val="FF9905"/>
              </a:solidFill>
            </a:endParaRPr>
          </a:p>
          <a:p>
            <a:pPr>
              <a:buBlip>
                <a:blip r:embed="rId2"/>
              </a:buBlip>
            </a:pPr>
            <a:r>
              <a:rPr lang="zh-CN" altLang="en-US" dirty="0" smtClean="0"/>
              <a:t>第六节 封锁的粒度</a:t>
            </a:r>
          </a:p>
          <a:p>
            <a:pPr>
              <a:buBlip>
                <a:blip r:embed="rId2"/>
              </a:buBlip>
            </a:pPr>
            <a:endParaRPr lang="zh-CN" altLang="en-US" b="1" dirty="0">
              <a:solidFill>
                <a:srgbClr val="FF9905"/>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srcRect/>
          <a:stretch>
            <a:fillRect/>
          </a:stretch>
        </p:blipFill>
        <p:spPr bwMode="auto">
          <a:xfrm>
            <a:off x="4031666" y="1684171"/>
            <a:ext cx="3517900" cy="4321175"/>
          </a:xfrm>
          <a:prstGeom prst="rect">
            <a:avLst/>
          </a:prstGeom>
          <a:noFill/>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solidFill>
                  <a:srgbClr val="FF9905"/>
                </a:solidFill>
              </a:rPr>
              <a:t>第五节 两段锁协议</a:t>
            </a:r>
            <a:endParaRPr lang="zh-CN" altLang="en-US" dirty="0"/>
          </a:p>
        </p:txBody>
      </p:sp>
      <p:sp>
        <p:nvSpPr>
          <p:cNvPr id="3" name="内容占位符 2"/>
          <p:cNvSpPr>
            <a:spLocks noGrp="1"/>
          </p:cNvSpPr>
          <p:nvPr>
            <p:ph idx="1"/>
          </p:nvPr>
        </p:nvSpPr>
        <p:spPr>
          <a:xfrm>
            <a:off x="457200" y="1452282"/>
            <a:ext cx="8229600" cy="4525963"/>
          </a:xfrm>
        </p:spPr>
        <p:txBody>
          <a:bodyPr>
            <a:noAutofit/>
          </a:bodyPr>
          <a:lstStyle/>
          <a:p>
            <a:pPr>
              <a:lnSpc>
                <a:spcPct val="120000"/>
              </a:lnSpc>
            </a:pPr>
            <a:r>
              <a:rPr lang="zh-CN" altLang="en-US" sz="2800" dirty="0" smtClean="0"/>
              <a:t>封锁协议</a:t>
            </a:r>
          </a:p>
          <a:p>
            <a:pPr>
              <a:lnSpc>
                <a:spcPct val="120000"/>
              </a:lnSpc>
              <a:buFontTx/>
              <a:buNone/>
            </a:pPr>
            <a:r>
              <a:rPr lang="zh-CN" altLang="en-US" sz="2800" dirty="0" smtClean="0"/>
              <a:t>     运用封锁方法时，对数据对象加锁时需要约定一些规则 </a:t>
            </a:r>
          </a:p>
          <a:p>
            <a:pPr lvl="1">
              <a:lnSpc>
                <a:spcPct val="120000"/>
              </a:lnSpc>
            </a:pPr>
            <a:r>
              <a:rPr lang="zh-CN" altLang="en-US" sz="2400" dirty="0" smtClean="0"/>
              <a:t>何时申请封锁</a:t>
            </a:r>
          </a:p>
          <a:p>
            <a:pPr lvl="1">
              <a:lnSpc>
                <a:spcPct val="120000"/>
              </a:lnSpc>
            </a:pPr>
            <a:r>
              <a:rPr lang="zh-CN" altLang="en-US" sz="2400" dirty="0" smtClean="0"/>
              <a:t>持锁时间</a:t>
            </a:r>
          </a:p>
          <a:p>
            <a:pPr lvl="1">
              <a:lnSpc>
                <a:spcPct val="120000"/>
              </a:lnSpc>
            </a:pPr>
            <a:r>
              <a:rPr lang="zh-CN" altLang="en-US" sz="2400" dirty="0" smtClean="0"/>
              <a:t>何时释放封锁等</a:t>
            </a:r>
          </a:p>
          <a:p>
            <a:pPr>
              <a:lnSpc>
                <a:spcPct val="120000"/>
              </a:lnSpc>
            </a:pPr>
            <a:r>
              <a:rPr lang="zh-CN" altLang="en-US" sz="2800" dirty="0" smtClean="0"/>
              <a:t>两段封锁协议</a:t>
            </a:r>
            <a:r>
              <a:rPr lang="en-US" altLang="zh-CN" sz="2800" dirty="0" smtClean="0"/>
              <a:t>(Two-Phase Locking</a:t>
            </a:r>
            <a:r>
              <a:rPr lang="zh-CN" altLang="en-US" sz="2800" dirty="0" smtClean="0"/>
              <a:t>，简称</a:t>
            </a:r>
            <a:r>
              <a:rPr lang="en-US" altLang="zh-CN" sz="2800" dirty="0" smtClean="0"/>
              <a:t>2PL)</a:t>
            </a:r>
            <a:r>
              <a:rPr lang="zh-CN" altLang="en-US" sz="2800" dirty="0" smtClean="0"/>
              <a:t>是最常用的一种封锁协议，理论上证明使用两段封锁协议产生的是可串行化调度</a:t>
            </a:r>
            <a:endParaRPr lang="zh-CN" altLang="en-US" sz="4000"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70000"/>
              </a:lnSpc>
            </a:pPr>
            <a:r>
              <a:rPr lang="zh-CN" altLang="en-US" dirty="0" smtClean="0"/>
              <a:t>两段锁协议</a:t>
            </a:r>
          </a:p>
          <a:p>
            <a:pPr>
              <a:lnSpc>
                <a:spcPct val="170000"/>
              </a:lnSpc>
              <a:buFontTx/>
              <a:buNone/>
            </a:pPr>
            <a:r>
              <a:rPr lang="zh-CN" altLang="en-US" sz="2800" dirty="0" smtClean="0"/>
              <a:t>     </a:t>
            </a:r>
            <a:r>
              <a:rPr lang="zh-CN" altLang="en-US" sz="2400" dirty="0" smtClean="0"/>
              <a:t>指所有事务必须分两个阶段对数据项加锁和解锁 </a:t>
            </a:r>
          </a:p>
          <a:p>
            <a:pPr lvl="1">
              <a:lnSpc>
                <a:spcPct val="170000"/>
              </a:lnSpc>
            </a:pPr>
            <a:r>
              <a:rPr lang="zh-CN" altLang="en-US" sz="2400" dirty="0" smtClean="0"/>
              <a:t>在对任何数据进行读、写操作之前，事务首先要获得对该数据的封锁</a:t>
            </a:r>
          </a:p>
          <a:p>
            <a:pPr lvl="1">
              <a:lnSpc>
                <a:spcPct val="170000"/>
              </a:lnSpc>
            </a:pPr>
            <a:r>
              <a:rPr lang="zh-CN" altLang="en-US" sz="2400" dirty="0" smtClean="0"/>
              <a:t> 在释放一个封锁之后，事务不再申请和获得任何其他封锁</a:t>
            </a:r>
          </a:p>
          <a:p>
            <a:endParaRPr lang="zh-CN" alt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90000"/>
              </a:lnSpc>
            </a:pPr>
            <a:r>
              <a:rPr lang="en-US" altLang="zh-CN" sz="2800" dirty="0" smtClean="0">
                <a:latin typeface="Arial"/>
              </a:rPr>
              <a:t>“</a:t>
            </a:r>
            <a:r>
              <a:rPr lang="zh-CN" altLang="en-US" sz="2800" dirty="0" smtClean="0"/>
              <a:t>两段</a:t>
            </a:r>
            <a:r>
              <a:rPr lang="zh-CN" altLang="en-US" sz="2800" dirty="0" smtClean="0">
                <a:latin typeface="Arial"/>
              </a:rPr>
              <a:t>”</a:t>
            </a:r>
            <a:r>
              <a:rPr lang="zh-CN" altLang="en-US" sz="2800" dirty="0" smtClean="0"/>
              <a:t>锁的含义</a:t>
            </a:r>
          </a:p>
          <a:p>
            <a:pPr lvl="1">
              <a:lnSpc>
                <a:spcPct val="160000"/>
              </a:lnSpc>
              <a:buFontTx/>
              <a:buNone/>
            </a:pPr>
            <a:r>
              <a:rPr lang="zh-CN" altLang="en-US" sz="3000" dirty="0" smtClean="0"/>
              <a:t>事务分为两个阶段</a:t>
            </a:r>
          </a:p>
          <a:p>
            <a:pPr lvl="1">
              <a:lnSpc>
                <a:spcPct val="160000"/>
              </a:lnSpc>
            </a:pPr>
            <a:r>
              <a:rPr lang="zh-CN" altLang="en-US" sz="2600" dirty="0" smtClean="0"/>
              <a:t> 第一阶段是获得封锁，也称为扩展阶段</a:t>
            </a:r>
          </a:p>
          <a:p>
            <a:pPr lvl="2">
              <a:lnSpc>
                <a:spcPct val="160000"/>
              </a:lnSpc>
              <a:buFont typeface="Wingdings" pitchFamily="2" charset="2"/>
              <a:buChar char="Ø"/>
            </a:pPr>
            <a:r>
              <a:rPr lang="zh-CN" altLang="en-US" sz="1800" dirty="0" smtClean="0"/>
              <a:t>事务可以申请获得任何数据项上的任何类型的锁，但是不能释放任何锁 </a:t>
            </a:r>
            <a:endParaRPr lang="zh-CN" altLang="en-US" sz="2200" dirty="0" smtClean="0"/>
          </a:p>
          <a:p>
            <a:pPr lvl="1">
              <a:lnSpc>
                <a:spcPct val="160000"/>
              </a:lnSpc>
            </a:pPr>
            <a:r>
              <a:rPr lang="zh-CN" altLang="en-US" sz="2600" dirty="0" smtClean="0"/>
              <a:t> 第二阶段是释放封锁，也称为收缩阶段</a:t>
            </a:r>
          </a:p>
          <a:p>
            <a:pPr lvl="2">
              <a:lnSpc>
                <a:spcPct val="160000"/>
              </a:lnSpc>
              <a:buFont typeface="Wingdings" pitchFamily="2" charset="2"/>
              <a:buChar char="Ø"/>
            </a:pPr>
            <a:r>
              <a:rPr lang="zh-CN" altLang="en-US" sz="1800" dirty="0" smtClean="0"/>
              <a:t>事务可以释放任何数据项上的任何类型的锁，但是不能再申请任何锁 </a:t>
            </a:r>
          </a:p>
          <a:p>
            <a:endParaRPr lang="zh-CN" alt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pPr>
              <a:lnSpc>
                <a:spcPct val="160000"/>
              </a:lnSpc>
              <a:buFontTx/>
              <a:buNone/>
            </a:pPr>
            <a:r>
              <a:rPr lang="zh-CN" altLang="en-US" sz="4000" dirty="0" smtClean="0"/>
              <a:t>例</a:t>
            </a:r>
          </a:p>
          <a:p>
            <a:pPr>
              <a:lnSpc>
                <a:spcPct val="160000"/>
              </a:lnSpc>
              <a:buFontTx/>
              <a:buNone/>
            </a:pPr>
            <a:r>
              <a:rPr lang="zh-CN" altLang="en-US" dirty="0" smtClean="0"/>
              <a:t>事务</a:t>
            </a:r>
            <a:r>
              <a:rPr lang="en-US" altLang="zh-CN" dirty="0" smtClean="0"/>
              <a:t>T</a:t>
            </a:r>
            <a:r>
              <a:rPr lang="en-US" altLang="zh-CN" i="1" dirty="0" smtClean="0"/>
              <a:t>i</a:t>
            </a:r>
            <a:r>
              <a:rPr lang="zh-CN" altLang="en-US" dirty="0" smtClean="0"/>
              <a:t>遵守两段锁协议，其封锁序列是 ：</a:t>
            </a:r>
          </a:p>
          <a:p>
            <a:pPr>
              <a:lnSpc>
                <a:spcPct val="160000"/>
              </a:lnSpc>
              <a:buFontTx/>
              <a:buNone/>
            </a:pPr>
            <a:r>
              <a:rPr lang="en-US" altLang="zh-CN" dirty="0" err="1" smtClean="0"/>
              <a:t>Slock</a:t>
            </a:r>
            <a:r>
              <a:rPr lang="en-US" altLang="zh-CN" dirty="0" smtClean="0"/>
              <a:t> A    </a:t>
            </a:r>
            <a:r>
              <a:rPr lang="en-US" altLang="zh-CN" dirty="0" err="1" smtClean="0"/>
              <a:t>Slock</a:t>
            </a:r>
            <a:r>
              <a:rPr lang="en-US" altLang="zh-CN" dirty="0" smtClean="0"/>
              <a:t> B    </a:t>
            </a:r>
            <a:r>
              <a:rPr lang="en-US" altLang="zh-CN" dirty="0" err="1" smtClean="0"/>
              <a:t>Xlock</a:t>
            </a:r>
            <a:r>
              <a:rPr lang="en-US" altLang="zh-CN" dirty="0" smtClean="0"/>
              <a:t> C     Unlock B    Unlock A   Unlock C</a:t>
            </a:r>
            <a:r>
              <a:rPr lang="zh-CN" altLang="en-US" dirty="0" smtClean="0"/>
              <a:t>；</a:t>
            </a:r>
          </a:p>
          <a:p>
            <a:pPr>
              <a:lnSpc>
                <a:spcPct val="160000"/>
              </a:lnSpc>
              <a:buFontTx/>
              <a:buNone/>
            </a:pPr>
            <a:r>
              <a:rPr lang="en-US" altLang="zh-CN" dirty="0" smtClean="0"/>
              <a:t>|←		</a:t>
            </a:r>
            <a:r>
              <a:rPr lang="zh-CN" altLang="en-US" dirty="0" smtClean="0"/>
              <a:t>扩展阶段	→</a:t>
            </a:r>
            <a:r>
              <a:rPr lang="en-US" altLang="zh-CN" dirty="0" smtClean="0"/>
              <a:t>|	|←	    </a:t>
            </a:r>
            <a:r>
              <a:rPr lang="zh-CN" altLang="en-US" dirty="0" smtClean="0"/>
              <a:t>收缩阶段           →</a:t>
            </a:r>
            <a:r>
              <a:rPr lang="en-US" altLang="zh-CN" dirty="0" smtClean="0"/>
              <a:t>|</a:t>
            </a:r>
          </a:p>
          <a:p>
            <a:pPr>
              <a:lnSpc>
                <a:spcPct val="160000"/>
              </a:lnSpc>
              <a:buFontTx/>
              <a:buNone/>
            </a:pPr>
            <a:r>
              <a:rPr lang="zh-CN" altLang="en-US" dirty="0" smtClean="0"/>
              <a:t>事务</a:t>
            </a:r>
            <a:r>
              <a:rPr lang="en-US" altLang="zh-CN" dirty="0" err="1" smtClean="0"/>
              <a:t>T</a:t>
            </a:r>
            <a:r>
              <a:rPr lang="en-US" altLang="zh-CN" i="1" dirty="0" err="1" smtClean="0"/>
              <a:t>j</a:t>
            </a:r>
            <a:r>
              <a:rPr lang="zh-CN" altLang="en-US" dirty="0" smtClean="0"/>
              <a:t>不遵守两段锁协议，其封锁序列是： </a:t>
            </a:r>
          </a:p>
          <a:p>
            <a:pPr>
              <a:lnSpc>
                <a:spcPct val="160000"/>
              </a:lnSpc>
              <a:buFontTx/>
              <a:buNone/>
            </a:pPr>
            <a:r>
              <a:rPr lang="zh-CN" altLang="en-US" sz="2400" dirty="0" smtClean="0"/>
              <a:t>                  </a:t>
            </a:r>
            <a:r>
              <a:rPr lang="en-US" altLang="zh-CN" sz="2400" dirty="0" err="1" smtClean="0"/>
              <a:t>Slock</a:t>
            </a:r>
            <a:r>
              <a:rPr lang="en-US" altLang="zh-CN" sz="2400" dirty="0" smtClean="0"/>
              <a:t> A    Unlock A    </a:t>
            </a:r>
            <a:r>
              <a:rPr lang="en-US" altLang="zh-CN" sz="2400" dirty="0" err="1" smtClean="0"/>
              <a:t>Slock</a:t>
            </a:r>
            <a:r>
              <a:rPr lang="en-US" altLang="zh-CN" sz="2400" dirty="0" smtClean="0"/>
              <a:t> B    </a:t>
            </a:r>
            <a:r>
              <a:rPr lang="en-US" altLang="zh-CN" sz="2400" dirty="0" err="1" smtClean="0"/>
              <a:t>Xlock</a:t>
            </a:r>
            <a:r>
              <a:rPr lang="en-US" altLang="zh-CN" sz="2400" dirty="0" smtClean="0"/>
              <a:t> C    Unlock C    Unlock B</a:t>
            </a:r>
            <a:r>
              <a:rPr lang="zh-CN" altLang="en-US" sz="2400" dirty="0" smtClean="0"/>
              <a:t>；</a:t>
            </a:r>
          </a:p>
          <a:p>
            <a:endParaRPr lang="zh-CN" alt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oup 582"/>
          <p:cNvGraphicFramePr>
            <a:graphicFrameLocks/>
          </p:cNvGraphicFramePr>
          <p:nvPr/>
        </p:nvGraphicFramePr>
        <p:xfrm>
          <a:off x="441782" y="333080"/>
          <a:ext cx="4762500" cy="6309360"/>
        </p:xfrm>
        <a:graphic>
          <a:graphicData uri="http://schemas.openxmlformats.org/drawingml/2006/table">
            <a:tbl>
              <a:tblPr/>
              <a:tblGrid>
                <a:gridCol w="2647950"/>
                <a:gridCol w="2114550"/>
              </a:tblGrid>
              <a:tr h="1333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事务</a:t>
                      </a:r>
                      <a:r>
                        <a:rPr kumimoji="1" lang="en-US" altLang="zh-CN" sz="14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T</a:t>
                      </a:r>
                      <a:r>
                        <a:rPr kumimoji="1" lang="en-US" altLang="zh-CN" sz="1400" b="0" i="0" u="none" strike="noStrike" cap="none" normalizeH="0" baseline="-30000" dirty="0" smtClean="0">
                          <a:ln>
                            <a:noFill/>
                          </a:ln>
                          <a:solidFill>
                            <a:schemeClr val="tx1"/>
                          </a:solidFill>
                          <a:effectLst/>
                          <a:latin typeface="Times New Roman" pitchFamily="18" charset="0"/>
                          <a:ea typeface="宋体" charset="-122"/>
                          <a:cs typeface="Times New Roman" pitchFamily="18" charset="0"/>
                        </a:rPr>
                        <a:t>1</a:t>
                      </a:r>
                      <a:endParaRPr kumimoji="1" lang="en-US" altLang="zh-CN" sz="14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endParaRPr>
                    </a:p>
                  </a:txBody>
                  <a:tcPr horzOverflow="overflow">
                    <a:lnL cap="flat">
                      <a:noFill/>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事务</a:t>
                      </a:r>
                      <a:r>
                        <a:rPr kumimoji="1" lang="en-US" altLang="zh-CN"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T</a:t>
                      </a:r>
                      <a:r>
                        <a:rPr kumimoji="1" lang="en-US" altLang="zh-CN" sz="1400" b="0" i="0" u="none" strike="noStrike" cap="none" normalizeH="0" baseline="-30000" smtClean="0">
                          <a:ln>
                            <a:noFill/>
                          </a:ln>
                          <a:solidFill>
                            <a:schemeClr val="tx1"/>
                          </a:solidFill>
                          <a:effectLst/>
                          <a:latin typeface="Times New Roman" pitchFamily="18" charset="0"/>
                          <a:ea typeface="宋体" charset="-122"/>
                          <a:cs typeface="Times New Roman" pitchFamily="18" charset="0"/>
                        </a:rPr>
                        <a:t>2</a:t>
                      </a:r>
                      <a:endParaRPr kumimoji="1" lang="en-US" altLang="zh-CN" sz="1400" b="0" i="0" u="none" strike="noStrike" cap="none" normalizeH="0" baseline="0" smtClean="0">
                        <a:ln>
                          <a:noFill/>
                        </a:ln>
                        <a:solidFill>
                          <a:schemeClr val="tx1"/>
                        </a:solidFill>
                        <a:effectLst/>
                        <a:latin typeface="Times New Roman" pitchFamily="18" charset="0"/>
                        <a:ea typeface="宋体"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Slock(A)</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400" b="0" i="0" u="none" strike="noStrike" cap="none" normalizeH="0" baseline="0" smtClean="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a:noFill/>
                    </a:lnB>
                    <a:lnTlToBr>
                      <a:noFill/>
                    </a:lnTlToBr>
                    <a:lnBlToTr>
                      <a:noFill/>
                    </a:lnBlToTr>
                    <a:noFill/>
                  </a:tcPr>
                </a:tc>
              </a:tr>
              <a:tr h="228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R(A=260)</a:t>
                      </a: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400" b="0" i="0" u="none" strike="noStrike" cap="none" normalizeH="0" baseline="0" smtClean="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400" b="0" i="0" u="none" strike="noStrike" cap="none" normalizeH="0" baseline="0" smtClean="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Slock(C)</a:t>
                      </a:r>
                    </a:p>
                  </a:txBody>
                  <a:tcP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400" b="0" i="0" u="none" strike="noStrike" cap="none" normalizeH="0" baseline="0" smtClean="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R(C=300)</a:t>
                      </a:r>
                    </a:p>
                  </a:txBody>
                  <a:tcP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tr>
              <a:tr h="228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dirty="0" err="1" smtClean="0">
                          <a:ln>
                            <a:noFill/>
                          </a:ln>
                          <a:solidFill>
                            <a:schemeClr val="tx1"/>
                          </a:solidFill>
                          <a:effectLst/>
                          <a:latin typeface="Times New Roman" pitchFamily="18" charset="0"/>
                          <a:ea typeface="宋体" charset="-122"/>
                          <a:cs typeface="Times New Roman" pitchFamily="18" charset="0"/>
                        </a:rPr>
                        <a:t>Xlock</a:t>
                      </a:r>
                      <a:r>
                        <a:rPr kumimoji="1" lang="en-US" altLang="zh-CN" sz="14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(A)</a:t>
                      </a: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400" b="0" i="0" u="none" strike="noStrike" cap="none" normalizeH="0" baseline="0" smtClean="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tr>
              <a:tr h="228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W(A=160)</a:t>
                      </a: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400" b="0" i="0" u="none" strike="noStrike" cap="none" normalizeH="0" baseline="0" smtClean="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400" b="0" i="0" u="none" strike="noStrike" cap="none" normalizeH="0" baseline="0" smtClean="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Xlock( C )</a:t>
                      </a:r>
                    </a:p>
                  </a:txBody>
                  <a:tcP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400" b="0" i="0" u="none" strike="noStrike" cap="none" normalizeH="0" baseline="0" smtClean="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W(C=250)</a:t>
                      </a:r>
                    </a:p>
                  </a:txBody>
                  <a:tcP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400" b="0" i="0" u="none" strike="noStrike" cap="none" normalizeH="0" baseline="0" smtClean="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Slock(A)</a:t>
                      </a:r>
                    </a:p>
                  </a:txBody>
                  <a:tcP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tr>
              <a:tr h="1317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Slock(B)</a:t>
                      </a: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tr>
              <a:tr h="1333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R(B=1000)</a:t>
                      </a: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tr>
              <a:tr h="1333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Xlock(B)</a:t>
                      </a: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tr>
              <a:tr h="1317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W(B=1100)</a:t>
                      </a: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 </a:t>
                      </a:r>
                      <a:r>
                        <a:rPr kumimoji="1" lang="zh-CN" altLang="en-US"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tr>
              <a:tr h="1333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Unlock(A)</a:t>
                      </a: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等待</a:t>
                      </a:r>
                    </a:p>
                  </a:txBody>
                  <a:tcP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400" b="0" i="0" u="none" strike="noStrike" cap="none" normalizeH="0" baseline="0" smtClean="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R(A=160)</a:t>
                      </a:r>
                    </a:p>
                  </a:txBody>
                  <a:tcP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400" b="0" i="0" u="none" strike="noStrike" cap="none" normalizeH="0" baseline="0" smtClean="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Xlock(A)</a:t>
                      </a:r>
                    </a:p>
                  </a:txBody>
                  <a:tcP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tr>
              <a:tr h="2286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Unlock(B)</a:t>
                      </a: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400" b="0" i="0" u="none" strike="noStrike" cap="none" normalizeH="0" baseline="0" smtClean="0">
                        <a:ln>
                          <a:noFill/>
                        </a:ln>
                        <a:solidFill>
                          <a:schemeClr val="tx1"/>
                        </a:solidFill>
                        <a:effectLst/>
                        <a:latin typeface="Comic Sans MS" pitchFamily="66" charset="0"/>
                        <a:ea typeface="宋体" charset="-122"/>
                      </a:endParaRPr>
                    </a:p>
                  </a:txBody>
                  <a:tcP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1400" b="0" i="0" u="none" strike="noStrike" cap="none" normalizeH="0" baseline="0" smtClean="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smtClean="0">
                          <a:ln>
                            <a:noFill/>
                          </a:ln>
                          <a:solidFill>
                            <a:schemeClr val="tx1"/>
                          </a:solidFill>
                          <a:effectLst/>
                          <a:latin typeface="Times New Roman" pitchFamily="18" charset="0"/>
                          <a:ea typeface="宋体" charset="-122"/>
                          <a:cs typeface="Times New Roman" pitchFamily="18" charset="0"/>
                        </a:rPr>
                        <a:t>W(A=210)</a:t>
                      </a:r>
                    </a:p>
                  </a:txBody>
                  <a:tcPr horzOverflow="overflow">
                    <a:lnL w="12700" cap="flat" cmpd="sng" algn="ctr">
                      <a:solidFill>
                        <a:srgbClr val="000000"/>
                      </a:solidFill>
                      <a:prstDash val="solid"/>
                      <a:round/>
                      <a:headEnd type="none" w="med" len="med"/>
                      <a:tailEnd type="none" w="med" len="med"/>
                    </a:lnL>
                    <a:lnR cap="flat">
                      <a:noFill/>
                    </a:lnR>
                    <a:lnT>
                      <a:noFill/>
                    </a:lnT>
                    <a:lnB>
                      <a:noFill/>
                    </a:lnB>
                    <a:lnTlToBr>
                      <a:noFill/>
                    </a:lnTlToBr>
                    <a:lnBlToTr>
                      <a:noFill/>
                    </a:lnBlToTr>
                    <a:noFill/>
                  </a:tcPr>
                </a:tc>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800" b="0" i="0" u="none" strike="noStrike" cap="none" normalizeH="0" baseline="0" smtClean="0">
                        <a:ln>
                          <a:noFill/>
                        </a:ln>
                        <a:solidFill>
                          <a:schemeClr val="tx1"/>
                        </a:solidFill>
                        <a:effectLst/>
                        <a:latin typeface="Comic Sans MS" pitchFamily="66" charset="0"/>
                        <a:ea typeface="宋体" charset="-122"/>
                      </a:endParaRPr>
                    </a:p>
                  </a:txBody>
                  <a:tcPr horzOverflow="overflow">
                    <a:lnL cap="flat">
                      <a:noFill/>
                    </a:lnL>
                    <a:lnR w="12700" cap="flat" cmpd="sng" algn="ctr">
                      <a:solidFill>
                        <a:srgbClr val="000000"/>
                      </a:solidFill>
                      <a:prstDash val="solid"/>
                      <a:round/>
                      <a:headEnd type="none" w="med" len="med"/>
                      <a:tailEnd type="none" w="med" len="med"/>
                    </a:lnR>
                    <a:lnT>
                      <a:noFill/>
                    </a:lnT>
                    <a:lnB cap="flat">
                      <a:noFill/>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dirty="0" smtClean="0">
                          <a:ln>
                            <a:noFill/>
                          </a:ln>
                          <a:solidFill>
                            <a:schemeClr val="tx1"/>
                          </a:solidFill>
                          <a:effectLst/>
                          <a:latin typeface="Times New Roman" pitchFamily="18" charset="0"/>
                          <a:ea typeface="宋体" charset="-122"/>
                          <a:cs typeface="Times New Roman" pitchFamily="18" charset="0"/>
                        </a:rPr>
                        <a:t>Unlock( C )</a:t>
                      </a:r>
                    </a:p>
                  </a:txBody>
                  <a:tcPr horzOverflow="overflow">
                    <a:lnL w="12700" cap="flat" cmpd="sng" algn="ctr">
                      <a:solidFill>
                        <a:srgbClr val="000000"/>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sp>
        <p:nvSpPr>
          <p:cNvPr id="6" name="Text Box 586"/>
          <p:cNvSpPr txBox="1">
            <a:spLocks noChangeArrowheads="1"/>
          </p:cNvSpPr>
          <p:nvPr/>
        </p:nvSpPr>
        <p:spPr bwMode="auto">
          <a:xfrm>
            <a:off x="5195888" y="1400202"/>
            <a:ext cx="3948112" cy="2530475"/>
          </a:xfrm>
          <a:prstGeom prst="rect">
            <a:avLst/>
          </a:prstGeom>
          <a:noFill/>
          <a:ln w="25400" algn="ctr">
            <a:noFill/>
            <a:miter lim="800000"/>
            <a:headEnd/>
            <a:tailEnd/>
          </a:ln>
          <a:effectLst/>
        </p:spPr>
        <p:txBody>
          <a:bodyPr>
            <a:spAutoFit/>
          </a:bodyPr>
          <a:lstStyle/>
          <a:p>
            <a:pPr marL="342900" indent="-342900">
              <a:lnSpc>
                <a:spcPct val="200000"/>
              </a:lnSpc>
              <a:buClr>
                <a:schemeClr val="accent1"/>
              </a:buClr>
              <a:buFont typeface="Wingdings" pitchFamily="2" charset="2"/>
              <a:buChar char="n"/>
            </a:pPr>
            <a:r>
              <a:rPr lang="zh-CN" altLang="en-US" sz="2000" dirty="0">
                <a:latin typeface="Times New Roman" pitchFamily="18" charset="0"/>
              </a:rPr>
              <a:t>左图的调度是遵守两段锁协议的，因此一定是一个可串行化调度。</a:t>
            </a:r>
          </a:p>
          <a:p>
            <a:pPr marL="342900" indent="-342900">
              <a:lnSpc>
                <a:spcPct val="200000"/>
              </a:lnSpc>
              <a:buClr>
                <a:schemeClr val="accent1"/>
              </a:buClr>
              <a:buFont typeface="Wingdings" pitchFamily="2" charset="2"/>
              <a:buNone/>
            </a:pPr>
            <a:endParaRPr lang="en-US" altLang="zh-CN" sz="2000" dirty="0">
              <a:latin typeface="Times New Roman" pitchFamily="18"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pPr>
              <a:lnSpc>
                <a:spcPct val="170000"/>
              </a:lnSpc>
            </a:pPr>
            <a:r>
              <a:rPr lang="zh-CN" altLang="en-US" dirty="0" smtClean="0"/>
              <a:t>事务遵守两段锁协议是可串行化调度的充分条件，而不是必要条件。</a:t>
            </a:r>
          </a:p>
          <a:p>
            <a:pPr>
              <a:lnSpc>
                <a:spcPct val="170000"/>
              </a:lnSpc>
            </a:pPr>
            <a:r>
              <a:rPr lang="zh-CN" altLang="en-US" dirty="0" smtClean="0"/>
              <a:t>若并发事务都遵守两段锁协议，则对这些事务的任何并发调度策略都是可串行化的</a:t>
            </a:r>
          </a:p>
          <a:p>
            <a:pPr>
              <a:lnSpc>
                <a:spcPct val="170000"/>
              </a:lnSpc>
            </a:pPr>
            <a:r>
              <a:rPr lang="zh-CN" altLang="en-US" dirty="0" smtClean="0"/>
              <a:t>若并发事务的一个调度是可串行化的，不一定所有事务都符合两段锁协议 </a:t>
            </a:r>
          </a:p>
          <a:p>
            <a:endParaRPr lang="zh-CN" alt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两段锁协议与防止死锁的一次封锁法</a:t>
            </a:r>
            <a:endParaRPr lang="zh-CN" altLang="en-US" sz="2800" dirty="0" smtClean="0"/>
          </a:p>
          <a:p>
            <a:pPr lvl="1">
              <a:lnSpc>
                <a:spcPct val="115000"/>
              </a:lnSpc>
              <a:spcBef>
                <a:spcPct val="60000"/>
              </a:spcBef>
            </a:pPr>
            <a:r>
              <a:rPr lang="zh-CN" altLang="en-US" dirty="0" smtClean="0"/>
              <a:t>一次封锁法要求每个事务必须一次将所有要使用的数据全部加锁，否则就不能继续执行，因此一次封锁法遵守两段锁协议</a:t>
            </a:r>
          </a:p>
          <a:p>
            <a:pPr lvl="1">
              <a:lnSpc>
                <a:spcPct val="115000"/>
              </a:lnSpc>
              <a:spcBef>
                <a:spcPct val="60000"/>
              </a:spcBef>
            </a:pPr>
            <a:r>
              <a:rPr lang="zh-CN" altLang="en-US" dirty="0" smtClean="0"/>
              <a:t>但是两段锁协议并不要求事务必须一次将所有要使用的数据全部加锁，因此遵守两段锁协议的事务可能发生死锁</a:t>
            </a:r>
          </a:p>
          <a:p>
            <a:endParaRPr lang="zh-CN" alt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a:t>
            </a:r>
            <a:r>
              <a:rPr lang="zh-CN" altLang="en-US" dirty="0" smtClean="0"/>
              <a:t>例</a:t>
            </a:r>
            <a:r>
              <a:rPr lang="en-US" altLang="zh-CN" dirty="0" smtClean="0"/>
              <a:t>]  </a:t>
            </a:r>
            <a:r>
              <a:rPr lang="zh-CN" altLang="en-US" dirty="0" smtClean="0"/>
              <a:t>遵守两段锁协议的事务发生死锁</a:t>
            </a:r>
          </a:p>
          <a:p>
            <a:endParaRPr lang="zh-CN" altLang="en-US" dirty="0"/>
          </a:p>
        </p:txBody>
      </p:sp>
      <p:sp>
        <p:nvSpPr>
          <p:cNvPr id="4" name="Rectangle 4"/>
          <p:cNvSpPr>
            <a:spLocks noChangeArrowheads="1"/>
          </p:cNvSpPr>
          <p:nvPr/>
        </p:nvSpPr>
        <p:spPr bwMode="auto">
          <a:xfrm>
            <a:off x="2665413" y="2362200"/>
            <a:ext cx="1220787" cy="3581400"/>
          </a:xfrm>
          <a:prstGeom prst="rect">
            <a:avLst/>
          </a:prstGeom>
          <a:noFill/>
          <a:ln w="28575">
            <a:noFill/>
            <a:miter lim="800000"/>
            <a:headEnd/>
            <a:tailEnd/>
          </a:ln>
          <a:effectLst/>
        </p:spPr>
        <p:txBody>
          <a:bodyPr wrap="none" lIns="90000" tIns="46800" rIns="90000" bIns="46800" anchor="ctr"/>
          <a:lstStyle/>
          <a:p>
            <a:pPr algn="ctr"/>
            <a:r>
              <a:rPr kumimoji="1" lang="en-US" altLang="zh-CN" sz="2400" b="1" dirty="0">
                <a:latin typeface="Times New Roman" pitchFamily="18" charset="0"/>
              </a:rPr>
              <a:t>T</a:t>
            </a:r>
            <a:r>
              <a:rPr kumimoji="1" lang="en-US" altLang="zh-CN" sz="2400" b="1" baseline="-30000" dirty="0">
                <a:latin typeface="Times New Roman" pitchFamily="18" charset="0"/>
              </a:rPr>
              <a:t>1</a:t>
            </a:r>
            <a:endParaRPr kumimoji="1" lang="en-US" altLang="zh-CN" sz="2400" dirty="0">
              <a:latin typeface="Times New Roman" pitchFamily="18" charset="0"/>
            </a:endParaRPr>
          </a:p>
          <a:p>
            <a:pPr algn="ctr"/>
            <a:r>
              <a:rPr kumimoji="1" lang="en-US" altLang="zh-CN" sz="2400" b="1" dirty="0" err="1">
                <a:latin typeface="Times New Roman" pitchFamily="18" charset="0"/>
              </a:rPr>
              <a:t>Slock</a:t>
            </a:r>
            <a:r>
              <a:rPr kumimoji="1" lang="en-US" altLang="zh-CN" sz="2400" b="1" dirty="0">
                <a:latin typeface="Times New Roman" pitchFamily="18" charset="0"/>
              </a:rPr>
              <a:t> B</a:t>
            </a:r>
            <a:endParaRPr kumimoji="1" lang="en-US" altLang="zh-CN" sz="2400" dirty="0">
              <a:latin typeface="Times New Roman" pitchFamily="18" charset="0"/>
            </a:endParaRPr>
          </a:p>
          <a:p>
            <a:pPr algn="ctr"/>
            <a:r>
              <a:rPr kumimoji="1" lang="en-US" altLang="zh-CN" sz="2400" b="1" dirty="0">
                <a:latin typeface="Times New Roman" pitchFamily="18" charset="0"/>
              </a:rPr>
              <a:t>R(B)=2</a:t>
            </a:r>
            <a:endParaRPr kumimoji="1" lang="en-US" altLang="zh-CN" sz="2400" dirty="0">
              <a:latin typeface="Times New Roman" pitchFamily="18" charset="0"/>
            </a:endParaRPr>
          </a:p>
          <a:p>
            <a:pPr algn="ctr"/>
            <a:r>
              <a:rPr kumimoji="1" lang="en-US" altLang="zh-CN" sz="2400" b="1" dirty="0">
                <a:latin typeface="Times New Roman" pitchFamily="18" charset="0"/>
              </a:rPr>
              <a:t> </a:t>
            </a:r>
            <a:endParaRPr kumimoji="1" lang="en-US" altLang="zh-CN" sz="2400" dirty="0">
              <a:latin typeface="Times New Roman" pitchFamily="18" charset="0"/>
            </a:endParaRPr>
          </a:p>
          <a:p>
            <a:pPr algn="ctr"/>
            <a:r>
              <a:rPr kumimoji="1" lang="en-US" altLang="zh-CN" sz="2400" b="1" dirty="0">
                <a:latin typeface="Times New Roman" pitchFamily="18" charset="0"/>
              </a:rPr>
              <a:t> </a:t>
            </a:r>
            <a:endParaRPr kumimoji="1" lang="en-US" altLang="zh-CN" sz="2400" dirty="0">
              <a:latin typeface="Times New Roman" pitchFamily="18" charset="0"/>
            </a:endParaRPr>
          </a:p>
          <a:p>
            <a:pPr algn="ctr"/>
            <a:r>
              <a:rPr kumimoji="1" lang="en-US" altLang="zh-CN" sz="2400" b="1" dirty="0" err="1">
                <a:latin typeface="Times New Roman" pitchFamily="18" charset="0"/>
              </a:rPr>
              <a:t>Xlock</a:t>
            </a:r>
            <a:r>
              <a:rPr kumimoji="1" lang="en-US" altLang="zh-CN" sz="2400" b="1" dirty="0">
                <a:latin typeface="Times New Roman" pitchFamily="18" charset="0"/>
              </a:rPr>
              <a:t> A</a:t>
            </a:r>
            <a:endParaRPr kumimoji="1" lang="en-US" altLang="zh-CN" sz="2400" dirty="0">
              <a:latin typeface="Times New Roman" pitchFamily="18" charset="0"/>
            </a:endParaRPr>
          </a:p>
          <a:p>
            <a:pPr algn="ctr"/>
            <a:r>
              <a:rPr kumimoji="1" lang="zh-CN" altLang="en-US" sz="2400" b="1" dirty="0">
                <a:latin typeface="Times New Roman" pitchFamily="18" charset="0"/>
              </a:rPr>
              <a:t>等待</a:t>
            </a:r>
            <a:endParaRPr kumimoji="1" lang="zh-CN" altLang="en-US" sz="2400" dirty="0">
              <a:latin typeface="Times New Roman" pitchFamily="18" charset="0"/>
            </a:endParaRPr>
          </a:p>
          <a:p>
            <a:pPr algn="ctr"/>
            <a:r>
              <a:rPr kumimoji="1" lang="zh-CN" altLang="en-US" sz="2400" b="1" dirty="0">
                <a:latin typeface="Times New Roman" pitchFamily="18" charset="0"/>
              </a:rPr>
              <a:t>等待</a:t>
            </a:r>
            <a:endParaRPr kumimoji="1" lang="zh-CN" altLang="en-US" sz="2400" dirty="0">
              <a:latin typeface="Times New Roman" pitchFamily="18" charset="0"/>
            </a:endParaRPr>
          </a:p>
          <a:p>
            <a:pPr algn="ctr"/>
            <a:endParaRPr kumimoji="1" lang="en-US" altLang="zh-CN" sz="2400" dirty="0">
              <a:latin typeface="Times New Roman" pitchFamily="18" charset="0"/>
            </a:endParaRPr>
          </a:p>
        </p:txBody>
      </p:sp>
      <p:sp>
        <p:nvSpPr>
          <p:cNvPr id="5" name="Rectangle 5"/>
          <p:cNvSpPr>
            <a:spLocks noChangeArrowheads="1"/>
          </p:cNvSpPr>
          <p:nvPr/>
        </p:nvSpPr>
        <p:spPr bwMode="auto">
          <a:xfrm>
            <a:off x="4191000" y="2514600"/>
            <a:ext cx="1220788" cy="3581400"/>
          </a:xfrm>
          <a:prstGeom prst="rect">
            <a:avLst/>
          </a:prstGeom>
          <a:noFill/>
          <a:ln w="28575">
            <a:noFill/>
            <a:miter lim="800000"/>
            <a:headEnd/>
            <a:tailEnd/>
          </a:ln>
          <a:effectLst/>
        </p:spPr>
        <p:txBody>
          <a:bodyPr wrap="none" lIns="90000" tIns="46800" rIns="90000" bIns="46800" anchor="ctr"/>
          <a:lstStyle/>
          <a:p>
            <a:pPr algn="ctr"/>
            <a:r>
              <a:rPr kumimoji="1" lang="en-US" altLang="zh-CN" sz="2400" b="1" dirty="0">
                <a:latin typeface="Times New Roman" pitchFamily="18" charset="0"/>
              </a:rPr>
              <a:t>T</a:t>
            </a:r>
            <a:r>
              <a:rPr kumimoji="1" lang="en-US" altLang="zh-CN" sz="2400" b="1" baseline="-30000" dirty="0">
                <a:latin typeface="Times New Roman" pitchFamily="18" charset="0"/>
              </a:rPr>
              <a:t>2</a:t>
            </a:r>
            <a:endParaRPr kumimoji="1" lang="en-US" altLang="zh-CN" sz="2400" dirty="0">
              <a:latin typeface="Times New Roman" pitchFamily="18" charset="0"/>
            </a:endParaRPr>
          </a:p>
          <a:p>
            <a:pPr algn="ctr"/>
            <a:r>
              <a:rPr kumimoji="1" lang="en-US" altLang="zh-CN" sz="2400" b="1" dirty="0">
                <a:latin typeface="Times New Roman" pitchFamily="18" charset="0"/>
              </a:rPr>
              <a:t> </a:t>
            </a:r>
            <a:endParaRPr kumimoji="1" lang="en-US" altLang="zh-CN" sz="2400" dirty="0">
              <a:latin typeface="Times New Roman" pitchFamily="18" charset="0"/>
            </a:endParaRPr>
          </a:p>
          <a:p>
            <a:pPr algn="ctr"/>
            <a:r>
              <a:rPr kumimoji="1" lang="en-US" altLang="zh-CN" sz="2400" b="1" dirty="0">
                <a:latin typeface="Times New Roman" pitchFamily="18" charset="0"/>
              </a:rPr>
              <a:t> </a:t>
            </a:r>
            <a:endParaRPr kumimoji="1" lang="en-US" altLang="zh-CN" sz="2400" dirty="0">
              <a:latin typeface="Times New Roman" pitchFamily="18" charset="0"/>
            </a:endParaRPr>
          </a:p>
          <a:p>
            <a:pPr algn="ctr"/>
            <a:r>
              <a:rPr kumimoji="1" lang="en-US" altLang="zh-CN" sz="2400" b="1" dirty="0" err="1">
                <a:latin typeface="Times New Roman" pitchFamily="18" charset="0"/>
              </a:rPr>
              <a:t>Slock</a:t>
            </a:r>
            <a:r>
              <a:rPr kumimoji="1" lang="en-US" altLang="zh-CN" sz="2400" b="1" dirty="0">
                <a:latin typeface="Times New Roman" pitchFamily="18" charset="0"/>
              </a:rPr>
              <a:t> A</a:t>
            </a:r>
            <a:endParaRPr kumimoji="1" lang="en-US" altLang="zh-CN" sz="2400" dirty="0">
              <a:latin typeface="Times New Roman" pitchFamily="18" charset="0"/>
            </a:endParaRPr>
          </a:p>
          <a:p>
            <a:pPr algn="ctr"/>
            <a:r>
              <a:rPr kumimoji="1" lang="en-US" altLang="zh-CN" sz="2400" b="1" dirty="0">
                <a:latin typeface="Times New Roman" pitchFamily="18" charset="0"/>
              </a:rPr>
              <a:t>R(A)=2</a:t>
            </a:r>
            <a:endParaRPr kumimoji="1" lang="en-US" altLang="zh-CN" sz="2400" dirty="0">
              <a:latin typeface="Times New Roman" pitchFamily="18" charset="0"/>
            </a:endParaRPr>
          </a:p>
          <a:p>
            <a:pPr algn="ctr"/>
            <a:r>
              <a:rPr kumimoji="1" lang="en-US" altLang="zh-CN" sz="2400" b="1" dirty="0">
                <a:latin typeface="Times New Roman" pitchFamily="18" charset="0"/>
              </a:rPr>
              <a:t> </a:t>
            </a:r>
            <a:endParaRPr kumimoji="1" lang="en-US" altLang="zh-CN" sz="2400" dirty="0">
              <a:latin typeface="Times New Roman" pitchFamily="18" charset="0"/>
            </a:endParaRPr>
          </a:p>
          <a:p>
            <a:pPr algn="ctr"/>
            <a:r>
              <a:rPr kumimoji="1" lang="en-US" altLang="zh-CN" sz="2400" b="1" dirty="0" err="1">
                <a:latin typeface="Times New Roman" pitchFamily="18" charset="0"/>
              </a:rPr>
              <a:t>Xlock</a:t>
            </a:r>
            <a:r>
              <a:rPr kumimoji="1" lang="en-US" altLang="zh-CN" sz="2400" b="1" dirty="0">
                <a:latin typeface="Times New Roman" pitchFamily="18" charset="0"/>
              </a:rPr>
              <a:t> A</a:t>
            </a:r>
            <a:endParaRPr kumimoji="1" lang="en-US" altLang="zh-CN" sz="2400" dirty="0">
              <a:latin typeface="Times New Roman" pitchFamily="18" charset="0"/>
            </a:endParaRPr>
          </a:p>
          <a:p>
            <a:pPr algn="ctr"/>
            <a:r>
              <a:rPr kumimoji="1" lang="zh-CN" altLang="en-US" sz="2400" b="1" dirty="0">
                <a:latin typeface="Times New Roman" pitchFamily="18" charset="0"/>
              </a:rPr>
              <a:t>等待</a:t>
            </a:r>
            <a:endParaRPr kumimoji="1" lang="zh-CN" altLang="en-US" sz="2400" dirty="0">
              <a:latin typeface="Times New Roman" pitchFamily="18" charset="0"/>
            </a:endParaRPr>
          </a:p>
          <a:p>
            <a:pPr algn="ctr"/>
            <a:endParaRPr kumimoji="1" lang="zh-CN" altLang="en-US" sz="2400" dirty="0">
              <a:latin typeface="Times New Roman" pitchFamily="18" charset="0"/>
            </a:endParaRPr>
          </a:p>
          <a:p>
            <a:pPr algn="ctr"/>
            <a:endParaRPr kumimoji="1" lang="en-US" altLang="zh-CN" sz="2400" dirty="0">
              <a:latin typeface="Times New Roman" pitchFamily="18" charset="0"/>
            </a:endParaRPr>
          </a:p>
        </p:txBody>
      </p:sp>
      <p:sp>
        <p:nvSpPr>
          <p:cNvPr id="6" name="Line 6"/>
          <p:cNvSpPr>
            <a:spLocks noChangeShapeType="1"/>
          </p:cNvSpPr>
          <p:nvPr/>
        </p:nvSpPr>
        <p:spPr bwMode="auto">
          <a:xfrm>
            <a:off x="2286000" y="2895600"/>
            <a:ext cx="3429000" cy="0"/>
          </a:xfrm>
          <a:prstGeom prst="line">
            <a:avLst/>
          </a:prstGeom>
          <a:noFill/>
          <a:ln w="28575">
            <a:solidFill>
              <a:schemeClr val="tx1"/>
            </a:solidFill>
            <a:round/>
            <a:headEnd/>
            <a:tailEnd/>
          </a:ln>
          <a:effectLst/>
        </p:spPr>
        <p:txBody>
          <a:bodyPr wrap="none" lIns="90000" tIns="46800" rIns="90000" bIns="46800" anchor="ctr"/>
          <a:lstStyle/>
          <a:p>
            <a:endParaRPr lang="zh-CN" altLang="en-US"/>
          </a:p>
        </p:txBody>
      </p:sp>
      <p:sp>
        <p:nvSpPr>
          <p:cNvPr id="7" name="Line 7"/>
          <p:cNvSpPr>
            <a:spLocks noChangeShapeType="1"/>
          </p:cNvSpPr>
          <p:nvPr/>
        </p:nvSpPr>
        <p:spPr bwMode="auto">
          <a:xfrm>
            <a:off x="3886200" y="2514600"/>
            <a:ext cx="0" cy="3200400"/>
          </a:xfrm>
          <a:prstGeom prst="line">
            <a:avLst/>
          </a:prstGeom>
          <a:noFill/>
          <a:ln w="28575">
            <a:solidFill>
              <a:schemeClr val="tx1"/>
            </a:solidFill>
            <a:round/>
            <a:headEnd/>
            <a:tailEnd/>
          </a:ln>
          <a:effectLst/>
        </p:spPr>
        <p:txBody>
          <a:bodyPr wrap="none" lIns="90000" tIns="46800" rIns="90000" bIns="46800" anchor="ctr"/>
          <a:lstStyle/>
          <a:p>
            <a:endParaRPr lang="zh-CN" altLang="en-US"/>
          </a:p>
        </p:txBody>
      </p:sp>
      <p:sp>
        <p:nvSpPr>
          <p:cNvPr id="8" name="Text Box 8"/>
          <p:cNvSpPr txBox="1">
            <a:spLocks noChangeArrowheads="1"/>
          </p:cNvSpPr>
          <p:nvPr/>
        </p:nvSpPr>
        <p:spPr bwMode="auto">
          <a:xfrm>
            <a:off x="2555875" y="5805488"/>
            <a:ext cx="3492500" cy="366712"/>
          </a:xfrm>
          <a:prstGeom prst="rect">
            <a:avLst/>
          </a:prstGeom>
          <a:noFill/>
          <a:ln w="25400" algn="ctr">
            <a:noFill/>
            <a:miter lim="800000"/>
            <a:headEnd/>
            <a:tailEnd/>
          </a:ln>
          <a:effectLst/>
        </p:spPr>
        <p:txBody>
          <a:bodyPr wrap="none">
            <a:spAutoFit/>
          </a:bodyPr>
          <a:lstStyle/>
          <a:p>
            <a:pPr marL="342900" indent="-342900" algn="ctr"/>
            <a:r>
              <a:rPr lang="zh-CN" altLang="en-US" sz="1600">
                <a:latin typeface="Times New Roman" pitchFamily="18" charset="0"/>
              </a:rPr>
              <a:t>遵守两段锁协议的事务可能发生死锁</a:t>
            </a:r>
            <a:r>
              <a:rPr lang="zh-CN" altLang="en-US" b="1">
                <a:latin typeface="Times New Roman" pitchFamily="18" charset="0"/>
              </a:rPr>
              <a:t> </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4294967295"/>
          </p:nvPr>
        </p:nvSpPr>
        <p:spPr>
          <a:xfrm>
            <a:off x="5791200" y="6248400"/>
            <a:ext cx="2897188" cy="474663"/>
          </a:xfrm>
          <a:prstGeom prst="rect">
            <a:avLst/>
          </a:prstGeom>
        </p:spPr>
        <p:txBody>
          <a:bodyPr/>
          <a:lstStyle/>
          <a:p>
            <a:r>
              <a:rPr lang="en-US" altLang="zh-CN"/>
              <a:t>数据库系统概论</a:t>
            </a:r>
          </a:p>
        </p:txBody>
      </p:sp>
      <p:sp>
        <p:nvSpPr>
          <p:cNvPr id="492546" name="AutoShape 2"/>
          <p:cNvSpPr>
            <a:spLocks noGrp="1" noChangeArrowheads="1"/>
          </p:cNvSpPr>
          <p:nvPr>
            <p:ph type="title"/>
          </p:nvPr>
        </p:nvSpPr>
        <p:spPr/>
        <p:txBody>
          <a:bodyPr/>
          <a:lstStyle/>
          <a:p>
            <a:r>
              <a:rPr lang="zh-CN" altLang="en-US"/>
              <a:t>第十一章  并发控制</a:t>
            </a:r>
          </a:p>
        </p:txBody>
      </p:sp>
      <p:sp>
        <p:nvSpPr>
          <p:cNvPr id="7" name="内容占位符 2"/>
          <p:cNvSpPr>
            <a:spLocks noGrp="1"/>
          </p:cNvSpPr>
          <p:nvPr>
            <p:ph idx="1"/>
          </p:nvPr>
        </p:nvSpPr>
        <p:spPr>
          <a:xfrm>
            <a:off x="1775012" y="1600200"/>
            <a:ext cx="6804213" cy="4525963"/>
          </a:xfrm>
        </p:spPr>
        <p:txBody>
          <a:bodyPr/>
          <a:lstStyle/>
          <a:p>
            <a:pPr>
              <a:buBlip>
                <a:blip r:embed="rId2"/>
              </a:buBlip>
            </a:pPr>
            <a:r>
              <a:rPr lang="zh-CN" altLang="en-US" b="1" dirty="0" smtClean="0">
                <a:latin typeface="+mn-ea"/>
                <a:ea typeface="+mn-ea"/>
              </a:rPr>
              <a:t>第一节 并发控制概述</a:t>
            </a:r>
            <a:endParaRPr lang="en-US" altLang="zh-CN" b="1" dirty="0" smtClean="0">
              <a:latin typeface="+mn-ea"/>
              <a:ea typeface="+mn-ea"/>
            </a:endParaRPr>
          </a:p>
          <a:p>
            <a:pPr>
              <a:buBlip>
                <a:blip r:embed="rId2"/>
              </a:buBlip>
            </a:pPr>
            <a:r>
              <a:rPr lang="zh-CN" altLang="en-US" b="1" dirty="0" smtClean="0">
                <a:latin typeface="+mn-ea"/>
                <a:ea typeface="+mn-ea"/>
              </a:rPr>
              <a:t>第二节 封锁</a:t>
            </a:r>
            <a:endParaRPr lang="en-US" altLang="zh-CN" b="1" dirty="0" smtClean="0">
              <a:latin typeface="+mn-ea"/>
              <a:ea typeface="+mn-ea"/>
            </a:endParaRPr>
          </a:p>
          <a:p>
            <a:pPr>
              <a:buBlip>
                <a:blip r:embed="rId2"/>
              </a:buBlip>
            </a:pPr>
            <a:r>
              <a:rPr lang="zh-CN" altLang="en-US" b="1" dirty="0" smtClean="0">
                <a:latin typeface="+mn-ea"/>
                <a:ea typeface="+mn-ea"/>
              </a:rPr>
              <a:t>第三节 活锁和死锁</a:t>
            </a:r>
            <a:endParaRPr lang="en-US" altLang="zh-CN" b="1" dirty="0" smtClean="0">
              <a:latin typeface="+mn-ea"/>
              <a:ea typeface="+mn-ea"/>
            </a:endParaRPr>
          </a:p>
          <a:p>
            <a:pPr>
              <a:buBlip>
                <a:blip r:embed="rId2"/>
              </a:buBlip>
            </a:pPr>
            <a:r>
              <a:rPr lang="zh-CN" altLang="en-US" b="1" dirty="0" smtClean="0">
                <a:latin typeface="+mn-ea"/>
                <a:ea typeface="+mn-ea"/>
              </a:rPr>
              <a:t>第四节 并发调度的可串行性</a:t>
            </a:r>
            <a:endParaRPr lang="en-US" altLang="zh-CN" b="1" dirty="0" smtClean="0">
              <a:latin typeface="+mn-ea"/>
              <a:ea typeface="+mn-ea"/>
            </a:endParaRPr>
          </a:p>
          <a:p>
            <a:pPr>
              <a:buBlip>
                <a:blip r:embed="rId2"/>
              </a:buBlip>
            </a:pPr>
            <a:r>
              <a:rPr lang="zh-CN" altLang="en-US" b="1" dirty="0" smtClean="0">
                <a:latin typeface="+mn-ea"/>
                <a:ea typeface="+mn-ea"/>
              </a:rPr>
              <a:t>第五节 两段锁协议</a:t>
            </a:r>
            <a:endParaRPr lang="en-US" altLang="zh-CN" b="1" dirty="0" smtClean="0">
              <a:latin typeface="+mn-ea"/>
              <a:ea typeface="+mn-ea"/>
            </a:endParaRPr>
          </a:p>
          <a:p>
            <a:pPr>
              <a:buBlip>
                <a:blip r:embed="rId2"/>
              </a:buBlip>
            </a:pPr>
            <a:r>
              <a:rPr lang="zh-CN" altLang="en-US" b="1" dirty="0" smtClean="0">
                <a:solidFill>
                  <a:srgbClr val="FF9905"/>
                </a:solidFill>
                <a:latin typeface="+mn-ea"/>
                <a:ea typeface="+mn-ea"/>
              </a:rPr>
              <a:t>第六节 封锁的粒度</a:t>
            </a:r>
            <a:endParaRPr lang="zh-CN" altLang="en-US" b="1" dirty="0">
              <a:solidFill>
                <a:srgbClr val="FF9905"/>
              </a:solidFill>
              <a:latin typeface="+mn-ea"/>
              <a:ea typeface="+mn-ea"/>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4294967295"/>
          </p:nvPr>
        </p:nvSpPr>
        <p:spPr>
          <a:xfrm>
            <a:off x="5791200" y="6248400"/>
            <a:ext cx="2897188" cy="474663"/>
          </a:xfrm>
          <a:prstGeom prst="rect">
            <a:avLst/>
          </a:prstGeom>
        </p:spPr>
        <p:txBody>
          <a:bodyPr/>
          <a:lstStyle/>
          <a:p>
            <a:r>
              <a:rPr lang="en-US" altLang="zh-CN"/>
              <a:t>数据库系统概论</a:t>
            </a:r>
          </a:p>
        </p:txBody>
      </p:sp>
      <p:sp>
        <p:nvSpPr>
          <p:cNvPr id="419842" name="AutoShape 2"/>
          <p:cNvSpPr>
            <a:spLocks noGrp="1" noChangeArrowheads="1"/>
          </p:cNvSpPr>
          <p:nvPr>
            <p:ph type="title"/>
          </p:nvPr>
        </p:nvSpPr>
        <p:spPr/>
        <p:txBody>
          <a:bodyPr/>
          <a:lstStyle/>
          <a:p>
            <a:r>
              <a:rPr lang="zh-CN" altLang="en-US"/>
              <a:t>封锁粒度</a:t>
            </a:r>
          </a:p>
        </p:txBody>
      </p:sp>
      <p:sp>
        <p:nvSpPr>
          <p:cNvPr id="419843" name="Rectangle 3"/>
          <p:cNvSpPr>
            <a:spLocks noGrp="1" noChangeArrowheads="1"/>
          </p:cNvSpPr>
          <p:nvPr>
            <p:ph type="body" idx="1"/>
          </p:nvPr>
        </p:nvSpPr>
        <p:spPr>
          <a:xfrm>
            <a:off x="838200" y="1506072"/>
            <a:ext cx="7693025" cy="4423242"/>
          </a:xfrm>
        </p:spPr>
        <p:txBody>
          <a:bodyPr>
            <a:normAutofit/>
          </a:bodyPr>
          <a:lstStyle/>
          <a:p>
            <a:pPr>
              <a:lnSpc>
                <a:spcPct val="170000"/>
              </a:lnSpc>
            </a:pPr>
            <a:r>
              <a:rPr lang="zh-CN" altLang="en-US" sz="2400" b="1" dirty="0">
                <a:latin typeface="+mn-ea"/>
                <a:ea typeface="+mn-ea"/>
              </a:rPr>
              <a:t>封锁对象的大小称为</a:t>
            </a:r>
            <a:r>
              <a:rPr lang="zh-CN" altLang="en-US" sz="2400" b="1" dirty="0">
                <a:solidFill>
                  <a:srgbClr val="FF0000"/>
                </a:solidFill>
                <a:latin typeface="+mn-ea"/>
                <a:ea typeface="+mn-ea"/>
              </a:rPr>
              <a:t>封锁粒度</a:t>
            </a:r>
            <a:r>
              <a:rPr lang="en-US" altLang="zh-CN" sz="2400" b="1" dirty="0">
                <a:latin typeface="+mn-ea"/>
                <a:ea typeface="+mn-ea"/>
              </a:rPr>
              <a:t>(Granularity) </a:t>
            </a:r>
          </a:p>
          <a:p>
            <a:pPr>
              <a:lnSpc>
                <a:spcPct val="170000"/>
              </a:lnSpc>
            </a:pPr>
            <a:r>
              <a:rPr lang="zh-CN" altLang="en-US" sz="2400" b="1" dirty="0">
                <a:latin typeface="+mn-ea"/>
                <a:ea typeface="+mn-ea"/>
              </a:rPr>
              <a:t>封锁的对象：逻辑单元，物理单元 </a:t>
            </a:r>
          </a:p>
          <a:p>
            <a:pPr>
              <a:lnSpc>
                <a:spcPct val="170000"/>
              </a:lnSpc>
              <a:buFont typeface="Wingdings" pitchFamily="2" charset="2"/>
              <a:buNone/>
            </a:pPr>
            <a:r>
              <a:rPr lang="zh-CN" altLang="en-US" sz="2400" b="1" dirty="0">
                <a:latin typeface="+mn-ea"/>
                <a:ea typeface="+mn-ea"/>
              </a:rPr>
              <a:t>     例：在关系数据库中，封锁对象：</a:t>
            </a:r>
            <a:endParaRPr lang="zh-CN" altLang="en-US" b="1" dirty="0">
              <a:latin typeface="+mn-ea"/>
              <a:ea typeface="+mn-ea"/>
            </a:endParaRPr>
          </a:p>
          <a:p>
            <a:pPr lvl="1">
              <a:lnSpc>
                <a:spcPct val="170000"/>
              </a:lnSpc>
            </a:pPr>
            <a:r>
              <a:rPr lang="zh-CN" altLang="en-US" sz="2200" b="1" dirty="0">
                <a:latin typeface="+mn-ea"/>
              </a:rPr>
              <a:t>逻辑单元</a:t>
            </a:r>
            <a:r>
              <a:rPr lang="en-US" altLang="zh-CN" sz="2200" b="1" dirty="0">
                <a:latin typeface="+mn-ea"/>
              </a:rPr>
              <a:t>: </a:t>
            </a:r>
            <a:r>
              <a:rPr lang="zh-CN" altLang="en-US" sz="2200" b="1" dirty="0">
                <a:latin typeface="+mn-ea"/>
              </a:rPr>
              <a:t>属性值、属性值集合、元组、关系、索引项、整个索引、整个数据库等</a:t>
            </a:r>
          </a:p>
          <a:p>
            <a:pPr lvl="1">
              <a:lnSpc>
                <a:spcPct val="170000"/>
              </a:lnSpc>
            </a:pPr>
            <a:r>
              <a:rPr lang="zh-CN" altLang="en-US" sz="2200" b="1" dirty="0">
                <a:latin typeface="+mn-ea"/>
              </a:rPr>
              <a:t>物理单元：页（数据页或索引页）、物理记录等</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sz="2800" b="1" dirty="0" smtClean="0">
                <a:solidFill>
                  <a:srgbClr val="FF0000"/>
                </a:solidFill>
              </a:rPr>
              <a:t>同时并发方式（</a:t>
            </a:r>
            <a:r>
              <a:rPr lang="en-US" altLang="zh-CN" sz="2800" b="1" dirty="0" smtClean="0">
                <a:solidFill>
                  <a:srgbClr val="FF0000"/>
                </a:solidFill>
              </a:rPr>
              <a:t>simultaneous  concurrency</a:t>
            </a:r>
            <a:r>
              <a:rPr lang="zh-CN" altLang="en-US" sz="2800" b="1" dirty="0" smtClean="0">
                <a:solidFill>
                  <a:srgbClr val="FF0000"/>
                </a:solidFill>
              </a:rPr>
              <a:t>）</a:t>
            </a:r>
            <a:endParaRPr lang="en-US" altLang="zh-CN" sz="2800" b="1" dirty="0" smtClean="0">
              <a:solidFill>
                <a:srgbClr val="FF0000"/>
              </a:solidFill>
            </a:endParaRPr>
          </a:p>
          <a:p>
            <a:pPr lvl="1"/>
            <a:r>
              <a:rPr lang="zh-CN" altLang="en-US" sz="2400" dirty="0" smtClean="0"/>
              <a:t>多处理机系统中，每个处理机可以运行一个事务，多个处理机可以同时运行多个事务，实现多个事务真正的并行运行</a:t>
            </a:r>
            <a:endParaRPr lang="en-US" altLang="zh-CN" sz="2400" dirty="0" smtClean="0"/>
          </a:p>
          <a:p>
            <a:r>
              <a:rPr lang="zh-CN" altLang="en-US" sz="2800" dirty="0" smtClean="0"/>
              <a:t>并发带来问题</a:t>
            </a:r>
            <a:endParaRPr lang="en-US" altLang="zh-CN" sz="2800" dirty="0" smtClean="0"/>
          </a:p>
          <a:p>
            <a:pPr lvl="1" algn="just">
              <a:lnSpc>
                <a:spcPct val="130000"/>
              </a:lnSpc>
            </a:pPr>
            <a:r>
              <a:rPr lang="zh-CN" altLang="en-US" sz="2400" dirty="0" smtClean="0"/>
              <a:t>会产生多个事务同时存取同一数据的情况 </a:t>
            </a:r>
          </a:p>
          <a:p>
            <a:pPr lvl="1" algn="just">
              <a:lnSpc>
                <a:spcPct val="130000"/>
              </a:lnSpc>
            </a:pPr>
            <a:r>
              <a:rPr lang="zh-CN" altLang="en-US" sz="2400" dirty="0" smtClean="0"/>
              <a:t>可能会存取和存储不正确的数据，破坏事务一致性和数据库的一致性</a:t>
            </a:r>
          </a:p>
          <a:p>
            <a:pPr lvl="1"/>
            <a:endParaRPr lang="zh-CN" altLang="en-US" sz="2400" dirty="0" smtClean="0"/>
          </a:p>
          <a:p>
            <a:endParaRPr lang="zh-CN" altLang="en-US" sz="2800"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4294967295"/>
          </p:nvPr>
        </p:nvSpPr>
        <p:spPr>
          <a:xfrm>
            <a:off x="5791200" y="6248400"/>
            <a:ext cx="2897188" cy="474663"/>
          </a:xfrm>
          <a:prstGeom prst="rect">
            <a:avLst/>
          </a:prstGeom>
        </p:spPr>
        <p:txBody>
          <a:bodyPr/>
          <a:lstStyle/>
          <a:p>
            <a:r>
              <a:rPr lang="en-US" altLang="zh-CN"/>
              <a:t>数据库系统概论</a:t>
            </a:r>
          </a:p>
        </p:txBody>
      </p:sp>
      <p:sp>
        <p:nvSpPr>
          <p:cNvPr id="420866" name="AutoShape 2"/>
          <p:cNvSpPr>
            <a:spLocks noGrp="1" noChangeArrowheads="1"/>
          </p:cNvSpPr>
          <p:nvPr>
            <p:ph type="title"/>
          </p:nvPr>
        </p:nvSpPr>
        <p:spPr/>
        <p:txBody>
          <a:bodyPr/>
          <a:lstStyle/>
          <a:p>
            <a:r>
              <a:rPr lang="zh-CN" altLang="en-US"/>
              <a:t>选择封锁粒度原则</a:t>
            </a:r>
          </a:p>
        </p:txBody>
      </p:sp>
      <p:sp>
        <p:nvSpPr>
          <p:cNvPr id="420867" name="Rectangle 3"/>
          <p:cNvSpPr>
            <a:spLocks noGrp="1" noChangeArrowheads="1"/>
          </p:cNvSpPr>
          <p:nvPr>
            <p:ph type="body" idx="1"/>
          </p:nvPr>
        </p:nvSpPr>
        <p:spPr/>
        <p:txBody>
          <a:bodyPr>
            <a:normAutofit lnSpcReduction="10000"/>
          </a:bodyPr>
          <a:lstStyle/>
          <a:p>
            <a:pPr>
              <a:lnSpc>
                <a:spcPct val="140000"/>
              </a:lnSpc>
            </a:pPr>
            <a:r>
              <a:rPr lang="zh-CN" altLang="en-US" b="1"/>
              <a:t>封锁粒度与系统的并发度和并发控制的开销密切相关。</a:t>
            </a:r>
          </a:p>
          <a:p>
            <a:pPr lvl="1">
              <a:lnSpc>
                <a:spcPct val="180000"/>
              </a:lnSpc>
            </a:pPr>
            <a:r>
              <a:rPr lang="zh-CN" altLang="en-US" b="1"/>
              <a:t>封锁的粒度越大，数据库所能够封锁的数据单元就越少，并发度就越小，系统开销也越小；</a:t>
            </a:r>
          </a:p>
          <a:p>
            <a:pPr lvl="1">
              <a:lnSpc>
                <a:spcPct val="180000"/>
              </a:lnSpc>
            </a:pPr>
            <a:r>
              <a:rPr lang="zh-CN" altLang="en-US" b="1"/>
              <a:t>封锁的粒度越小，并发度较高，但系统开销也就越大</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4294967295"/>
          </p:nvPr>
        </p:nvSpPr>
        <p:spPr>
          <a:xfrm>
            <a:off x="5791200" y="6248400"/>
            <a:ext cx="2897188" cy="474663"/>
          </a:xfrm>
          <a:prstGeom prst="rect">
            <a:avLst/>
          </a:prstGeom>
        </p:spPr>
        <p:txBody>
          <a:bodyPr/>
          <a:lstStyle/>
          <a:p>
            <a:r>
              <a:rPr lang="en-US" altLang="zh-CN"/>
              <a:t>数据库系统概论</a:t>
            </a:r>
          </a:p>
        </p:txBody>
      </p:sp>
      <p:sp>
        <p:nvSpPr>
          <p:cNvPr id="519170" name="AutoShape 2"/>
          <p:cNvSpPr>
            <a:spLocks noGrp="1" noChangeArrowheads="1"/>
          </p:cNvSpPr>
          <p:nvPr>
            <p:ph type="title"/>
          </p:nvPr>
        </p:nvSpPr>
        <p:spPr/>
        <p:txBody>
          <a:bodyPr/>
          <a:lstStyle/>
          <a:p>
            <a:r>
              <a:rPr lang="zh-CN" altLang="en-US"/>
              <a:t>选择封锁粒度的原则（续）</a:t>
            </a:r>
          </a:p>
        </p:txBody>
      </p:sp>
      <p:sp>
        <p:nvSpPr>
          <p:cNvPr id="519171" name="Rectangle 3"/>
          <p:cNvSpPr>
            <a:spLocks noGrp="1" noChangeArrowheads="1"/>
          </p:cNvSpPr>
          <p:nvPr>
            <p:ph type="body" idx="1"/>
          </p:nvPr>
        </p:nvSpPr>
        <p:spPr>
          <a:xfrm>
            <a:off x="630425" y="1532965"/>
            <a:ext cx="7975693" cy="5156107"/>
          </a:xfrm>
        </p:spPr>
        <p:txBody>
          <a:bodyPr/>
          <a:lstStyle/>
          <a:p>
            <a:pPr>
              <a:buFont typeface="Wingdings" pitchFamily="2" charset="2"/>
              <a:buNone/>
            </a:pPr>
            <a:r>
              <a:rPr lang="zh-CN" altLang="en-US" sz="2400" b="1" dirty="0">
                <a:latin typeface="+mn-ea"/>
                <a:ea typeface="+mn-ea"/>
              </a:rPr>
              <a:t>例</a:t>
            </a:r>
          </a:p>
          <a:p>
            <a:pPr>
              <a:lnSpc>
                <a:spcPct val="140000"/>
              </a:lnSpc>
            </a:pPr>
            <a:r>
              <a:rPr lang="zh-CN" altLang="en-US" sz="2400" b="1" dirty="0">
                <a:latin typeface="+mn-ea"/>
                <a:ea typeface="+mn-ea"/>
              </a:rPr>
              <a:t>若封锁粒度是</a:t>
            </a:r>
            <a:r>
              <a:rPr lang="zh-CN" altLang="en-US" sz="2400" b="1" dirty="0">
                <a:solidFill>
                  <a:srgbClr val="FF0000"/>
                </a:solidFill>
                <a:latin typeface="+mn-ea"/>
                <a:ea typeface="+mn-ea"/>
              </a:rPr>
              <a:t>数据页</a:t>
            </a:r>
            <a:r>
              <a:rPr lang="zh-CN" altLang="en-US" sz="2400" b="1" dirty="0">
                <a:latin typeface="+mn-ea"/>
                <a:ea typeface="+mn-ea"/>
              </a:rPr>
              <a:t>，事务</a:t>
            </a:r>
            <a:r>
              <a:rPr lang="en-US" altLang="zh-CN" sz="2400" b="1" dirty="0">
                <a:latin typeface="+mn-ea"/>
                <a:ea typeface="+mn-ea"/>
              </a:rPr>
              <a:t>T1</a:t>
            </a:r>
            <a:r>
              <a:rPr lang="zh-CN" altLang="en-US" sz="2400" b="1" dirty="0">
                <a:latin typeface="+mn-ea"/>
                <a:ea typeface="+mn-ea"/>
              </a:rPr>
              <a:t>需要修改元组</a:t>
            </a:r>
            <a:r>
              <a:rPr lang="en-US" altLang="zh-CN" sz="2400" b="1" dirty="0">
                <a:latin typeface="+mn-ea"/>
                <a:ea typeface="+mn-ea"/>
              </a:rPr>
              <a:t>L1</a:t>
            </a:r>
            <a:r>
              <a:rPr lang="zh-CN" altLang="en-US" sz="2400" b="1" dirty="0">
                <a:latin typeface="+mn-ea"/>
                <a:ea typeface="+mn-ea"/>
              </a:rPr>
              <a:t>，则</a:t>
            </a:r>
            <a:r>
              <a:rPr lang="en-US" altLang="zh-CN" sz="2400" b="1" dirty="0">
                <a:latin typeface="+mn-ea"/>
                <a:ea typeface="+mn-ea"/>
              </a:rPr>
              <a:t>T1</a:t>
            </a:r>
            <a:r>
              <a:rPr lang="zh-CN" altLang="en-US" sz="2400" b="1" dirty="0">
                <a:latin typeface="+mn-ea"/>
                <a:ea typeface="+mn-ea"/>
              </a:rPr>
              <a:t>必须对包含</a:t>
            </a:r>
            <a:r>
              <a:rPr lang="en-US" altLang="zh-CN" sz="2400" b="1" dirty="0">
                <a:latin typeface="+mn-ea"/>
                <a:ea typeface="+mn-ea"/>
              </a:rPr>
              <a:t>L1</a:t>
            </a:r>
            <a:r>
              <a:rPr lang="zh-CN" altLang="en-US" sz="2400" b="1" dirty="0">
                <a:latin typeface="+mn-ea"/>
                <a:ea typeface="+mn-ea"/>
              </a:rPr>
              <a:t>的整个数据页</a:t>
            </a:r>
            <a:r>
              <a:rPr lang="en-US" altLang="zh-CN" sz="2400" b="1" dirty="0">
                <a:latin typeface="+mn-ea"/>
                <a:ea typeface="+mn-ea"/>
              </a:rPr>
              <a:t>A</a:t>
            </a:r>
            <a:r>
              <a:rPr lang="zh-CN" altLang="en-US" sz="2400" b="1" dirty="0">
                <a:latin typeface="+mn-ea"/>
                <a:ea typeface="+mn-ea"/>
              </a:rPr>
              <a:t>加锁。如果</a:t>
            </a:r>
            <a:r>
              <a:rPr lang="en-US" altLang="zh-CN" sz="2400" b="1" dirty="0">
                <a:latin typeface="+mn-ea"/>
                <a:ea typeface="+mn-ea"/>
              </a:rPr>
              <a:t>T1</a:t>
            </a:r>
            <a:r>
              <a:rPr lang="zh-CN" altLang="en-US" sz="2400" b="1" dirty="0">
                <a:latin typeface="+mn-ea"/>
                <a:ea typeface="+mn-ea"/>
              </a:rPr>
              <a:t>对</a:t>
            </a:r>
            <a:r>
              <a:rPr lang="en-US" altLang="zh-CN" sz="2400" b="1" dirty="0">
                <a:latin typeface="+mn-ea"/>
                <a:ea typeface="+mn-ea"/>
              </a:rPr>
              <a:t>A</a:t>
            </a:r>
            <a:r>
              <a:rPr lang="zh-CN" altLang="en-US" sz="2400" b="1" dirty="0">
                <a:latin typeface="+mn-ea"/>
                <a:ea typeface="+mn-ea"/>
              </a:rPr>
              <a:t>加锁后事务</a:t>
            </a:r>
            <a:r>
              <a:rPr lang="en-US" altLang="zh-CN" sz="2400" b="1" dirty="0">
                <a:latin typeface="+mn-ea"/>
                <a:ea typeface="+mn-ea"/>
              </a:rPr>
              <a:t>T2</a:t>
            </a:r>
            <a:r>
              <a:rPr lang="zh-CN" altLang="en-US" sz="2400" b="1" dirty="0">
                <a:latin typeface="+mn-ea"/>
                <a:ea typeface="+mn-ea"/>
              </a:rPr>
              <a:t>要修改</a:t>
            </a:r>
            <a:r>
              <a:rPr lang="en-US" altLang="zh-CN" sz="2400" b="1" dirty="0">
                <a:latin typeface="+mn-ea"/>
                <a:ea typeface="+mn-ea"/>
              </a:rPr>
              <a:t>A</a:t>
            </a:r>
            <a:r>
              <a:rPr lang="zh-CN" altLang="en-US" sz="2400" b="1" dirty="0">
                <a:latin typeface="+mn-ea"/>
                <a:ea typeface="+mn-ea"/>
              </a:rPr>
              <a:t>中元组</a:t>
            </a:r>
            <a:r>
              <a:rPr lang="en-US" altLang="zh-CN" sz="2400" b="1" dirty="0">
                <a:latin typeface="+mn-ea"/>
                <a:ea typeface="+mn-ea"/>
              </a:rPr>
              <a:t>L2</a:t>
            </a:r>
            <a:r>
              <a:rPr lang="zh-CN" altLang="en-US" sz="2400" b="1" dirty="0">
                <a:latin typeface="+mn-ea"/>
                <a:ea typeface="+mn-ea"/>
              </a:rPr>
              <a:t>，则</a:t>
            </a:r>
            <a:r>
              <a:rPr lang="en-US" altLang="zh-CN" sz="2400" b="1" dirty="0">
                <a:latin typeface="+mn-ea"/>
                <a:ea typeface="+mn-ea"/>
              </a:rPr>
              <a:t>T2</a:t>
            </a:r>
            <a:r>
              <a:rPr lang="zh-CN" altLang="en-US" sz="2400" b="1" dirty="0">
                <a:latin typeface="+mn-ea"/>
                <a:ea typeface="+mn-ea"/>
              </a:rPr>
              <a:t>被迫等待，直到</a:t>
            </a:r>
            <a:r>
              <a:rPr lang="en-US" altLang="zh-CN" sz="2400" b="1" dirty="0">
                <a:latin typeface="+mn-ea"/>
                <a:ea typeface="+mn-ea"/>
              </a:rPr>
              <a:t>T1</a:t>
            </a:r>
            <a:r>
              <a:rPr lang="zh-CN" altLang="en-US" sz="2400" b="1" dirty="0">
                <a:latin typeface="+mn-ea"/>
                <a:ea typeface="+mn-ea"/>
              </a:rPr>
              <a:t>释放</a:t>
            </a:r>
            <a:r>
              <a:rPr lang="en-US" altLang="zh-CN" sz="2400" b="1" dirty="0">
                <a:latin typeface="+mn-ea"/>
                <a:ea typeface="+mn-ea"/>
              </a:rPr>
              <a:t>A</a:t>
            </a:r>
            <a:r>
              <a:rPr lang="zh-CN" altLang="en-US" sz="2400" b="1" dirty="0">
                <a:latin typeface="+mn-ea"/>
                <a:ea typeface="+mn-ea"/>
              </a:rPr>
              <a:t>。</a:t>
            </a:r>
          </a:p>
          <a:p>
            <a:pPr>
              <a:lnSpc>
                <a:spcPct val="140000"/>
              </a:lnSpc>
            </a:pPr>
            <a:r>
              <a:rPr lang="zh-CN" altLang="en-US" sz="2400" b="1" dirty="0">
                <a:latin typeface="+mn-ea"/>
                <a:ea typeface="+mn-ea"/>
              </a:rPr>
              <a:t>如果封锁粒度是</a:t>
            </a:r>
            <a:r>
              <a:rPr lang="zh-CN" altLang="en-US" sz="2400" b="1" dirty="0">
                <a:solidFill>
                  <a:srgbClr val="FF0000"/>
                </a:solidFill>
                <a:latin typeface="+mn-ea"/>
                <a:ea typeface="+mn-ea"/>
              </a:rPr>
              <a:t>元组</a:t>
            </a:r>
            <a:r>
              <a:rPr lang="zh-CN" altLang="en-US" sz="2400" b="1" dirty="0">
                <a:latin typeface="+mn-ea"/>
                <a:ea typeface="+mn-ea"/>
              </a:rPr>
              <a:t>，则</a:t>
            </a:r>
            <a:r>
              <a:rPr lang="en-US" altLang="zh-CN" sz="2400" b="1" dirty="0">
                <a:latin typeface="+mn-ea"/>
                <a:ea typeface="+mn-ea"/>
              </a:rPr>
              <a:t>T1</a:t>
            </a:r>
            <a:r>
              <a:rPr lang="zh-CN" altLang="en-US" sz="2400" b="1" dirty="0">
                <a:latin typeface="+mn-ea"/>
                <a:ea typeface="+mn-ea"/>
              </a:rPr>
              <a:t>和</a:t>
            </a:r>
            <a:r>
              <a:rPr lang="en-US" altLang="zh-CN" sz="2400" b="1" dirty="0">
                <a:latin typeface="+mn-ea"/>
                <a:ea typeface="+mn-ea"/>
              </a:rPr>
              <a:t>T2</a:t>
            </a:r>
            <a:r>
              <a:rPr lang="zh-CN" altLang="en-US" sz="2400" b="1" dirty="0">
                <a:latin typeface="+mn-ea"/>
                <a:ea typeface="+mn-ea"/>
              </a:rPr>
              <a:t>可以同时对</a:t>
            </a:r>
            <a:r>
              <a:rPr lang="en-US" altLang="zh-CN" sz="2400" b="1" dirty="0">
                <a:latin typeface="+mn-ea"/>
                <a:ea typeface="+mn-ea"/>
              </a:rPr>
              <a:t>L1</a:t>
            </a:r>
            <a:r>
              <a:rPr lang="zh-CN" altLang="en-US" sz="2400" b="1" dirty="0">
                <a:latin typeface="+mn-ea"/>
                <a:ea typeface="+mn-ea"/>
              </a:rPr>
              <a:t>和</a:t>
            </a:r>
            <a:r>
              <a:rPr lang="en-US" altLang="zh-CN" sz="2400" b="1" dirty="0">
                <a:latin typeface="+mn-ea"/>
                <a:ea typeface="+mn-ea"/>
              </a:rPr>
              <a:t>L2</a:t>
            </a:r>
            <a:r>
              <a:rPr lang="zh-CN" altLang="en-US" sz="2400" b="1" dirty="0">
                <a:latin typeface="+mn-ea"/>
                <a:ea typeface="+mn-ea"/>
              </a:rPr>
              <a:t>加锁，不需要互相等待，提高了系统的并行度。</a:t>
            </a:r>
          </a:p>
          <a:p>
            <a:pPr>
              <a:lnSpc>
                <a:spcPct val="140000"/>
              </a:lnSpc>
            </a:pPr>
            <a:r>
              <a:rPr lang="zh-CN" altLang="en-US" sz="2400" b="1" dirty="0">
                <a:latin typeface="+mn-ea"/>
                <a:ea typeface="+mn-ea"/>
              </a:rPr>
              <a:t>又如，事务</a:t>
            </a:r>
            <a:r>
              <a:rPr lang="en-US" altLang="zh-CN" sz="2400" b="1" dirty="0">
                <a:latin typeface="+mn-ea"/>
                <a:ea typeface="+mn-ea"/>
              </a:rPr>
              <a:t>T</a:t>
            </a:r>
            <a:r>
              <a:rPr lang="zh-CN" altLang="en-US" sz="2400" b="1" dirty="0">
                <a:latin typeface="+mn-ea"/>
                <a:ea typeface="+mn-ea"/>
              </a:rPr>
              <a:t>需要读取整个表，若封锁粒度是元组，</a:t>
            </a:r>
            <a:r>
              <a:rPr lang="en-US" altLang="zh-CN" sz="2400" b="1" dirty="0">
                <a:latin typeface="+mn-ea"/>
                <a:ea typeface="+mn-ea"/>
              </a:rPr>
              <a:t>T</a:t>
            </a:r>
            <a:r>
              <a:rPr lang="zh-CN" altLang="en-US" sz="2400" b="1" dirty="0">
                <a:latin typeface="+mn-ea"/>
                <a:ea typeface="+mn-ea"/>
              </a:rPr>
              <a:t>必须对表中的每一个元组加锁，开销极大 </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4294967295"/>
          </p:nvPr>
        </p:nvSpPr>
        <p:spPr>
          <a:xfrm>
            <a:off x="5791200" y="6248400"/>
            <a:ext cx="2897188" cy="474663"/>
          </a:xfrm>
          <a:prstGeom prst="rect">
            <a:avLst/>
          </a:prstGeom>
        </p:spPr>
        <p:txBody>
          <a:bodyPr/>
          <a:lstStyle/>
          <a:p>
            <a:r>
              <a:rPr lang="en-US" altLang="zh-CN"/>
              <a:t>数据库系统概论</a:t>
            </a:r>
          </a:p>
        </p:txBody>
      </p:sp>
      <p:sp>
        <p:nvSpPr>
          <p:cNvPr id="423938" name="AutoShape 2"/>
          <p:cNvSpPr>
            <a:spLocks noGrp="1" noChangeArrowheads="1"/>
          </p:cNvSpPr>
          <p:nvPr>
            <p:ph type="title"/>
          </p:nvPr>
        </p:nvSpPr>
        <p:spPr/>
        <p:txBody>
          <a:bodyPr/>
          <a:lstStyle/>
          <a:p>
            <a:r>
              <a:rPr lang="zh-CN" altLang="en-US"/>
              <a:t>选择封锁粒度的原则（续）</a:t>
            </a:r>
          </a:p>
        </p:txBody>
      </p:sp>
      <p:sp>
        <p:nvSpPr>
          <p:cNvPr id="423939" name="Rectangle 3"/>
          <p:cNvSpPr>
            <a:spLocks noGrp="1" noChangeArrowheads="1"/>
          </p:cNvSpPr>
          <p:nvPr>
            <p:ph type="body" idx="1"/>
          </p:nvPr>
        </p:nvSpPr>
        <p:spPr>
          <a:xfrm>
            <a:off x="684213" y="1559860"/>
            <a:ext cx="8135937" cy="5110816"/>
          </a:xfrm>
        </p:spPr>
        <p:txBody>
          <a:bodyPr/>
          <a:lstStyle/>
          <a:p>
            <a:pPr>
              <a:lnSpc>
                <a:spcPct val="170000"/>
              </a:lnSpc>
            </a:pPr>
            <a:r>
              <a:rPr lang="zh-CN" altLang="en-US" sz="2200" b="1" dirty="0">
                <a:solidFill>
                  <a:srgbClr val="FF0000"/>
                </a:solidFill>
                <a:latin typeface="+mn-ea"/>
                <a:ea typeface="+mn-ea"/>
              </a:rPr>
              <a:t>多粒度封锁</a:t>
            </a:r>
            <a:r>
              <a:rPr lang="en-US" altLang="zh-CN" sz="2200" b="1" dirty="0">
                <a:latin typeface="+mn-ea"/>
                <a:ea typeface="+mn-ea"/>
              </a:rPr>
              <a:t>(Multiple Granularity Locking)</a:t>
            </a:r>
          </a:p>
          <a:p>
            <a:pPr>
              <a:lnSpc>
                <a:spcPct val="170000"/>
              </a:lnSpc>
              <a:buFont typeface="Wingdings" pitchFamily="2" charset="2"/>
              <a:buNone/>
            </a:pPr>
            <a:r>
              <a:rPr lang="en-US" altLang="zh-CN" sz="2200" b="1" dirty="0">
                <a:latin typeface="+mn-ea"/>
                <a:ea typeface="+mn-ea"/>
              </a:rPr>
              <a:t>    </a:t>
            </a:r>
            <a:r>
              <a:rPr lang="zh-CN" altLang="en-US" sz="2200" b="1" dirty="0">
                <a:latin typeface="+mn-ea"/>
                <a:ea typeface="+mn-ea"/>
              </a:rPr>
              <a:t>在一个系统中同时支持多种封锁粒度供不同的事务选择</a:t>
            </a:r>
          </a:p>
          <a:p>
            <a:pPr>
              <a:lnSpc>
                <a:spcPct val="170000"/>
              </a:lnSpc>
            </a:pPr>
            <a:r>
              <a:rPr lang="zh-CN" altLang="en-US" sz="2200" b="1" dirty="0">
                <a:latin typeface="+mn-ea"/>
                <a:ea typeface="+mn-ea"/>
              </a:rPr>
              <a:t>选择封锁粒度</a:t>
            </a:r>
          </a:p>
          <a:p>
            <a:pPr>
              <a:lnSpc>
                <a:spcPct val="170000"/>
              </a:lnSpc>
              <a:buFont typeface="Wingdings" pitchFamily="2" charset="2"/>
              <a:buNone/>
            </a:pPr>
            <a:r>
              <a:rPr lang="zh-CN" altLang="en-US" sz="2200" b="1" dirty="0">
                <a:latin typeface="+mn-ea"/>
                <a:ea typeface="+mn-ea"/>
              </a:rPr>
              <a:t>     同时考虑封锁开销和并发度两个因素，适当选择封锁粒度</a:t>
            </a:r>
          </a:p>
          <a:p>
            <a:pPr lvl="1">
              <a:lnSpc>
                <a:spcPct val="170000"/>
              </a:lnSpc>
            </a:pPr>
            <a:r>
              <a:rPr lang="zh-CN" altLang="en-US" sz="2000" b="1" dirty="0">
                <a:latin typeface="+mn-ea"/>
              </a:rPr>
              <a:t>需要处理多个关系的大量元组的用户事务：以数据库为封锁单位</a:t>
            </a:r>
          </a:p>
          <a:p>
            <a:pPr lvl="1">
              <a:lnSpc>
                <a:spcPct val="170000"/>
              </a:lnSpc>
            </a:pPr>
            <a:r>
              <a:rPr lang="zh-CN" altLang="en-US" sz="2000" b="1" dirty="0">
                <a:latin typeface="+mn-ea"/>
              </a:rPr>
              <a:t>需要处理大量元组的用户事务：以关系为封锁单元</a:t>
            </a:r>
          </a:p>
          <a:p>
            <a:pPr lvl="1">
              <a:lnSpc>
                <a:spcPct val="170000"/>
              </a:lnSpc>
            </a:pPr>
            <a:r>
              <a:rPr lang="zh-CN" altLang="en-US" sz="2000" b="1" dirty="0">
                <a:latin typeface="+mn-ea"/>
              </a:rPr>
              <a:t>只处理少量元组的用户事务：以元组为封锁单位</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4294967295"/>
          </p:nvPr>
        </p:nvSpPr>
        <p:spPr>
          <a:xfrm>
            <a:off x="5791200" y="6248400"/>
            <a:ext cx="2897188" cy="474663"/>
          </a:xfrm>
          <a:prstGeom prst="rect">
            <a:avLst/>
          </a:prstGeom>
        </p:spPr>
        <p:txBody>
          <a:bodyPr/>
          <a:lstStyle/>
          <a:p>
            <a:r>
              <a:rPr lang="en-US" altLang="zh-CN"/>
              <a:t>数据库系统概论</a:t>
            </a:r>
          </a:p>
        </p:txBody>
      </p:sp>
      <p:sp>
        <p:nvSpPr>
          <p:cNvPr id="425986" name="AutoShape 2"/>
          <p:cNvSpPr>
            <a:spLocks noGrp="1" noChangeArrowheads="1"/>
          </p:cNvSpPr>
          <p:nvPr>
            <p:ph type="title"/>
          </p:nvPr>
        </p:nvSpPr>
        <p:spPr/>
        <p:txBody>
          <a:bodyPr/>
          <a:lstStyle/>
          <a:p>
            <a:r>
              <a:rPr lang="en-US" altLang="zh-CN"/>
              <a:t>11.6.1 </a:t>
            </a:r>
            <a:r>
              <a:rPr lang="zh-CN" altLang="en-US"/>
              <a:t>多粒度封锁</a:t>
            </a:r>
          </a:p>
        </p:txBody>
      </p:sp>
      <p:sp>
        <p:nvSpPr>
          <p:cNvPr id="425987" name="Rectangle 3"/>
          <p:cNvSpPr>
            <a:spLocks noGrp="1" noChangeArrowheads="1"/>
          </p:cNvSpPr>
          <p:nvPr>
            <p:ph type="body" idx="1"/>
          </p:nvPr>
        </p:nvSpPr>
        <p:spPr>
          <a:xfrm>
            <a:off x="838200" y="1855694"/>
            <a:ext cx="7693025" cy="4073619"/>
          </a:xfrm>
        </p:spPr>
        <p:txBody>
          <a:bodyPr>
            <a:normAutofit fontScale="85000" lnSpcReduction="10000"/>
          </a:bodyPr>
          <a:lstStyle/>
          <a:p>
            <a:pPr>
              <a:lnSpc>
                <a:spcPct val="190000"/>
              </a:lnSpc>
            </a:pPr>
            <a:r>
              <a:rPr lang="zh-CN" altLang="en-US" b="1" dirty="0"/>
              <a:t>多粒度树</a:t>
            </a:r>
          </a:p>
          <a:p>
            <a:pPr lvl="1">
              <a:lnSpc>
                <a:spcPct val="190000"/>
              </a:lnSpc>
              <a:spcBef>
                <a:spcPct val="60000"/>
              </a:spcBef>
            </a:pPr>
            <a:r>
              <a:rPr lang="zh-CN" altLang="en-US" b="1" dirty="0"/>
              <a:t>以树形结构来表示多级封锁粒度</a:t>
            </a:r>
          </a:p>
          <a:p>
            <a:pPr lvl="1">
              <a:lnSpc>
                <a:spcPct val="190000"/>
              </a:lnSpc>
              <a:spcBef>
                <a:spcPct val="60000"/>
              </a:spcBef>
            </a:pPr>
            <a:r>
              <a:rPr lang="zh-CN" altLang="en-US" b="1" dirty="0"/>
              <a:t>根结点是整个数据库，表示最大的数据粒度</a:t>
            </a:r>
          </a:p>
          <a:p>
            <a:pPr lvl="1">
              <a:lnSpc>
                <a:spcPct val="190000"/>
              </a:lnSpc>
              <a:spcBef>
                <a:spcPct val="60000"/>
              </a:spcBef>
            </a:pPr>
            <a:r>
              <a:rPr lang="zh-CN" altLang="en-US" b="1" dirty="0"/>
              <a:t>叶结点表示最小的数据粒度</a:t>
            </a:r>
          </a:p>
          <a:p>
            <a:pPr lvl="3">
              <a:lnSpc>
                <a:spcPct val="90000"/>
              </a:lnSpc>
            </a:pPr>
            <a:endParaRPr lang="zh-CN" altLang="en-US" sz="2000" b="1" dirty="0"/>
          </a:p>
          <a:p>
            <a:pPr>
              <a:lnSpc>
                <a:spcPct val="90000"/>
              </a:lnSpc>
              <a:buFont typeface="Wingdings" pitchFamily="2" charset="2"/>
              <a:buNone/>
            </a:pPr>
            <a:r>
              <a:rPr lang="zh-CN" altLang="en-US" sz="2400" dirty="0"/>
              <a:t>    </a:t>
            </a:r>
            <a:endParaRPr lang="zh-CN" altLang="en-US" sz="2000"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页脚占位符 4"/>
          <p:cNvSpPr>
            <a:spLocks noGrp="1"/>
          </p:cNvSpPr>
          <p:nvPr>
            <p:ph type="ftr" sz="quarter" idx="4294967295"/>
          </p:nvPr>
        </p:nvSpPr>
        <p:spPr>
          <a:xfrm>
            <a:off x="5791200" y="6248400"/>
            <a:ext cx="2897188" cy="474663"/>
          </a:xfrm>
          <a:prstGeom prst="rect">
            <a:avLst/>
          </a:prstGeom>
        </p:spPr>
        <p:txBody>
          <a:bodyPr/>
          <a:lstStyle/>
          <a:p>
            <a:r>
              <a:rPr lang="en-US" altLang="zh-CN"/>
              <a:t>数据库系统概论</a:t>
            </a:r>
          </a:p>
        </p:txBody>
      </p:sp>
      <p:sp>
        <p:nvSpPr>
          <p:cNvPr id="427010" name="AutoShape 2"/>
          <p:cNvSpPr>
            <a:spLocks noGrp="1" noChangeArrowheads="1"/>
          </p:cNvSpPr>
          <p:nvPr>
            <p:ph type="title"/>
          </p:nvPr>
        </p:nvSpPr>
        <p:spPr/>
        <p:txBody>
          <a:bodyPr/>
          <a:lstStyle/>
          <a:p>
            <a:r>
              <a:rPr lang="zh-CN" altLang="en-US"/>
              <a:t>多粒度封锁（续）</a:t>
            </a:r>
          </a:p>
        </p:txBody>
      </p:sp>
      <p:sp>
        <p:nvSpPr>
          <p:cNvPr id="427011" name="Rectangle 3"/>
          <p:cNvSpPr>
            <a:spLocks noGrp="1" noChangeArrowheads="1"/>
          </p:cNvSpPr>
          <p:nvPr>
            <p:ph type="body" idx="1"/>
          </p:nvPr>
        </p:nvSpPr>
        <p:spPr/>
        <p:txBody>
          <a:bodyPr/>
          <a:lstStyle/>
          <a:p>
            <a:pPr>
              <a:lnSpc>
                <a:spcPct val="130000"/>
              </a:lnSpc>
              <a:buFont typeface="Wingdings" pitchFamily="2" charset="2"/>
              <a:buNone/>
            </a:pPr>
            <a:r>
              <a:rPr lang="zh-CN" altLang="en-US" sz="2400" b="1" dirty="0"/>
              <a:t>例：三级粒度树。根结点为数据库，数据库的子结点为关系，关系的子结点为元组。</a:t>
            </a:r>
          </a:p>
        </p:txBody>
      </p:sp>
      <p:grpSp>
        <p:nvGrpSpPr>
          <p:cNvPr id="2" name="Group 4"/>
          <p:cNvGrpSpPr>
            <a:grpSpLocks/>
          </p:cNvGrpSpPr>
          <p:nvPr/>
        </p:nvGrpSpPr>
        <p:grpSpPr bwMode="auto">
          <a:xfrm>
            <a:off x="2286000" y="3484563"/>
            <a:ext cx="5257800" cy="2536825"/>
            <a:chOff x="3447" y="9625"/>
            <a:chExt cx="3183" cy="1829"/>
          </a:xfrm>
        </p:grpSpPr>
        <p:sp>
          <p:nvSpPr>
            <p:cNvPr id="427013" name="Line 5"/>
            <p:cNvSpPr>
              <a:spLocks noChangeShapeType="1"/>
            </p:cNvSpPr>
            <p:nvPr/>
          </p:nvSpPr>
          <p:spPr bwMode="auto">
            <a:xfrm flipH="1">
              <a:off x="4226" y="9995"/>
              <a:ext cx="510" cy="381"/>
            </a:xfrm>
            <a:prstGeom prst="line">
              <a:avLst/>
            </a:prstGeom>
            <a:noFill/>
            <a:ln w="6350">
              <a:solidFill>
                <a:srgbClr val="000000"/>
              </a:solidFill>
              <a:round/>
              <a:headEnd/>
              <a:tailEnd type="stealth" w="sm" len="sm"/>
            </a:ln>
          </p:spPr>
          <p:txBody>
            <a:bodyPr/>
            <a:lstStyle/>
            <a:p>
              <a:endParaRPr lang="zh-CN" altLang="en-US"/>
            </a:p>
          </p:txBody>
        </p:sp>
        <p:sp>
          <p:nvSpPr>
            <p:cNvPr id="427014" name="Line 6"/>
            <p:cNvSpPr>
              <a:spLocks noChangeShapeType="1"/>
            </p:cNvSpPr>
            <p:nvPr/>
          </p:nvSpPr>
          <p:spPr bwMode="auto">
            <a:xfrm>
              <a:off x="4976" y="9995"/>
              <a:ext cx="645" cy="366"/>
            </a:xfrm>
            <a:prstGeom prst="line">
              <a:avLst/>
            </a:prstGeom>
            <a:noFill/>
            <a:ln w="6350">
              <a:solidFill>
                <a:srgbClr val="000000"/>
              </a:solidFill>
              <a:round/>
              <a:headEnd/>
              <a:tailEnd type="stealth" w="sm" len="sm"/>
            </a:ln>
          </p:spPr>
          <p:txBody>
            <a:bodyPr/>
            <a:lstStyle/>
            <a:p>
              <a:endParaRPr lang="zh-CN" altLang="en-US"/>
            </a:p>
          </p:txBody>
        </p:sp>
        <p:sp>
          <p:nvSpPr>
            <p:cNvPr id="427015" name="Line 7"/>
            <p:cNvSpPr>
              <a:spLocks noChangeShapeType="1"/>
            </p:cNvSpPr>
            <p:nvPr/>
          </p:nvSpPr>
          <p:spPr bwMode="auto">
            <a:xfrm flipH="1">
              <a:off x="3761" y="10680"/>
              <a:ext cx="345" cy="436"/>
            </a:xfrm>
            <a:prstGeom prst="line">
              <a:avLst/>
            </a:prstGeom>
            <a:noFill/>
            <a:ln w="6350">
              <a:solidFill>
                <a:srgbClr val="000000"/>
              </a:solidFill>
              <a:round/>
              <a:headEnd/>
              <a:tailEnd type="stealth" w="sm" len="sm"/>
            </a:ln>
          </p:spPr>
          <p:txBody>
            <a:bodyPr/>
            <a:lstStyle/>
            <a:p>
              <a:endParaRPr lang="zh-CN" altLang="en-US"/>
            </a:p>
          </p:txBody>
        </p:sp>
        <p:sp>
          <p:nvSpPr>
            <p:cNvPr id="427016" name="Line 8"/>
            <p:cNvSpPr>
              <a:spLocks noChangeShapeType="1"/>
            </p:cNvSpPr>
            <p:nvPr/>
          </p:nvSpPr>
          <p:spPr bwMode="auto">
            <a:xfrm>
              <a:off x="4271" y="10678"/>
              <a:ext cx="330" cy="443"/>
            </a:xfrm>
            <a:prstGeom prst="line">
              <a:avLst/>
            </a:prstGeom>
            <a:noFill/>
            <a:ln w="6350">
              <a:solidFill>
                <a:srgbClr val="000000"/>
              </a:solidFill>
              <a:round/>
              <a:headEnd/>
              <a:tailEnd type="stealth" w="sm" len="sm"/>
            </a:ln>
          </p:spPr>
          <p:txBody>
            <a:bodyPr/>
            <a:lstStyle/>
            <a:p>
              <a:endParaRPr lang="zh-CN" altLang="en-US"/>
            </a:p>
          </p:txBody>
        </p:sp>
        <p:sp>
          <p:nvSpPr>
            <p:cNvPr id="427017" name="Line 9"/>
            <p:cNvSpPr>
              <a:spLocks noChangeShapeType="1"/>
            </p:cNvSpPr>
            <p:nvPr/>
          </p:nvSpPr>
          <p:spPr bwMode="auto">
            <a:xfrm flipH="1">
              <a:off x="5201" y="10704"/>
              <a:ext cx="315" cy="390"/>
            </a:xfrm>
            <a:prstGeom prst="line">
              <a:avLst/>
            </a:prstGeom>
            <a:noFill/>
            <a:ln w="6350">
              <a:solidFill>
                <a:srgbClr val="000000"/>
              </a:solidFill>
              <a:round/>
              <a:headEnd/>
              <a:tailEnd type="stealth" w="sm" len="sm"/>
            </a:ln>
          </p:spPr>
          <p:txBody>
            <a:bodyPr/>
            <a:lstStyle/>
            <a:p>
              <a:endParaRPr lang="zh-CN" altLang="en-US"/>
            </a:p>
          </p:txBody>
        </p:sp>
        <p:sp>
          <p:nvSpPr>
            <p:cNvPr id="427018" name="Line 10"/>
            <p:cNvSpPr>
              <a:spLocks noChangeShapeType="1"/>
            </p:cNvSpPr>
            <p:nvPr/>
          </p:nvSpPr>
          <p:spPr bwMode="auto">
            <a:xfrm>
              <a:off x="5756" y="10715"/>
              <a:ext cx="375" cy="379"/>
            </a:xfrm>
            <a:prstGeom prst="line">
              <a:avLst/>
            </a:prstGeom>
            <a:noFill/>
            <a:ln w="6350">
              <a:solidFill>
                <a:srgbClr val="000000"/>
              </a:solidFill>
              <a:round/>
              <a:headEnd/>
              <a:tailEnd type="stealth" w="sm" len="sm"/>
            </a:ln>
          </p:spPr>
          <p:txBody>
            <a:bodyPr/>
            <a:lstStyle/>
            <a:p>
              <a:endParaRPr lang="zh-CN" altLang="en-US"/>
            </a:p>
          </p:txBody>
        </p:sp>
        <p:sp>
          <p:nvSpPr>
            <p:cNvPr id="427019" name="Text Box 11"/>
            <p:cNvSpPr txBox="1">
              <a:spLocks noChangeArrowheads="1"/>
            </p:cNvSpPr>
            <p:nvPr/>
          </p:nvSpPr>
          <p:spPr bwMode="auto">
            <a:xfrm>
              <a:off x="4515" y="9625"/>
              <a:ext cx="795" cy="420"/>
            </a:xfrm>
            <a:prstGeom prst="rect">
              <a:avLst/>
            </a:prstGeom>
            <a:noFill/>
            <a:ln w="9525">
              <a:noFill/>
              <a:miter lim="800000"/>
              <a:headEnd/>
              <a:tailEnd/>
            </a:ln>
          </p:spPr>
          <p:txBody>
            <a:bodyPr/>
            <a:lstStyle/>
            <a:p>
              <a:pPr algn="ctr" eaLnBrk="0" hangingPunct="0">
                <a:lnSpc>
                  <a:spcPct val="96000"/>
                </a:lnSpc>
              </a:pPr>
              <a:r>
                <a:rPr lang="zh-CN" altLang="en-US" sz="2400" b="1">
                  <a:latin typeface="Times New Roman" pitchFamily="18" charset="0"/>
                </a:rPr>
                <a:t>数据库</a:t>
              </a:r>
            </a:p>
          </p:txBody>
        </p:sp>
        <p:sp>
          <p:nvSpPr>
            <p:cNvPr id="427020" name="Text Box 12"/>
            <p:cNvSpPr txBox="1">
              <a:spLocks noChangeArrowheads="1"/>
            </p:cNvSpPr>
            <p:nvPr/>
          </p:nvSpPr>
          <p:spPr bwMode="auto">
            <a:xfrm>
              <a:off x="5265" y="10315"/>
              <a:ext cx="810" cy="375"/>
            </a:xfrm>
            <a:prstGeom prst="rect">
              <a:avLst/>
            </a:prstGeom>
            <a:noFill/>
            <a:ln w="9525">
              <a:noFill/>
              <a:miter lim="800000"/>
              <a:headEnd/>
              <a:tailEnd/>
            </a:ln>
          </p:spPr>
          <p:txBody>
            <a:bodyPr/>
            <a:lstStyle/>
            <a:p>
              <a:pPr algn="ctr" eaLnBrk="0" hangingPunct="0">
                <a:lnSpc>
                  <a:spcPct val="96000"/>
                </a:lnSpc>
              </a:pPr>
              <a:r>
                <a:rPr lang="zh-CN" altLang="en-US" sz="2400" b="1">
                  <a:latin typeface="Times New Roman" pitchFamily="18" charset="0"/>
                </a:rPr>
                <a:t>关系</a:t>
              </a:r>
              <a:r>
                <a:rPr lang="en-US" altLang="zh-CN" sz="2400" b="1">
                  <a:latin typeface="Times New Roman" pitchFamily="18" charset="0"/>
                </a:rPr>
                <a:t>R</a:t>
              </a:r>
              <a:r>
                <a:rPr lang="en-US" altLang="zh-CN" sz="2400" b="1" i="1" baseline="-25000">
                  <a:latin typeface="Times New Roman" pitchFamily="18" charset="0"/>
                </a:rPr>
                <a:t>n</a:t>
              </a:r>
              <a:endParaRPr lang="en-US" altLang="zh-CN" sz="2400" b="1">
                <a:latin typeface="Times New Roman" pitchFamily="18" charset="0"/>
              </a:endParaRPr>
            </a:p>
          </p:txBody>
        </p:sp>
        <p:sp>
          <p:nvSpPr>
            <p:cNvPr id="427021" name="Text Box 13"/>
            <p:cNvSpPr txBox="1">
              <a:spLocks noChangeArrowheads="1"/>
            </p:cNvSpPr>
            <p:nvPr/>
          </p:nvSpPr>
          <p:spPr bwMode="auto">
            <a:xfrm>
              <a:off x="3810" y="10315"/>
              <a:ext cx="930" cy="600"/>
            </a:xfrm>
            <a:prstGeom prst="rect">
              <a:avLst/>
            </a:prstGeom>
            <a:noFill/>
            <a:ln w="9525">
              <a:noFill/>
              <a:miter lim="800000"/>
              <a:headEnd/>
              <a:tailEnd/>
            </a:ln>
          </p:spPr>
          <p:txBody>
            <a:bodyPr/>
            <a:lstStyle/>
            <a:p>
              <a:pPr algn="ctr" eaLnBrk="0" hangingPunct="0">
                <a:lnSpc>
                  <a:spcPct val="96000"/>
                </a:lnSpc>
              </a:pPr>
              <a:r>
                <a:rPr lang="zh-CN" altLang="en-US" sz="2000" b="1">
                  <a:latin typeface="Times New Roman" pitchFamily="18" charset="0"/>
                </a:rPr>
                <a:t>关系</a:t>
              </a:r>
              <a:r>
                <a:rPr lang="en-US" altLang="zh-CN" sz="2000" b="1">
                  <a:latin typeface="Times New Roman" pitchFamily="18" charset="0"/>
                </a:rPr>
                <a:t>R</a:t>
              </a:r>
              <a:r>
                <a:rPr lang="en-US" altLang="zh-CN" sz="2000" b="1" baseline="-25000">
                  <a:latin typeface="Times New Roman" pitchFamily="18" charset="0"/>
                </a:rPr>
                <a:t>1</a:t>
              </a:r>
              <a:endParaRPr lang="en-US" altLang="zh-CN" sz="2000" b="1">
                <a:latin typeface="Times New Roman" pitchFamily="18" charset="0"/>
              </a:endParaRPr>
            </a:p>
          </p:txBody>
        </p:sp>
        <p:sp>
          <p:nvSpPr>
            <p:cNvPr id="427022" name="Text Box 14"/>
            <p:cNvSpPr txBox="1">
              <a:spLocks noChangeArrowheads="1"/>
            </p:cNvSpPr>
            <p:nvPr/>
          </p:nvSpPr>
          <p:spPr bwMode="auto">
            <a:xfrm>
              <a:off x="3447" y="11005"/>
              <a:ext cx="630" cy="390"/>
            </a:xfrm>
            <a:prstGeom prst="rect">
              <a:avLst/>
            </a:prstGeom>
            <a:noFill/>
            <a:ln w="6350">
              <a:noFill/>
              <a:miter lim="800000"/>
              <a:headEnd/>
              <a:tailEnd/>
            </a:ln>
          </p:spPr>
          <p:txBody>
            <a:bodyPr/>
            <a:lstStyle/>
            <a:p>
              <a:pPr algn="ctr" eaLnBrk="0" hangingPunct="0">
                <a:lnSpc>
                  <a:spcPct val="96000"/>
                </a:lnSpc>
              </a:pPr>
              <a:r>
                <a:rPr lang="zh-CN" altLang="en-US" sz="2400" b="1">
                  <a:latin typeface="Times New Roman" pitchFamily="18" charset="0"/>
                </a:rPr>
                <a:t>元组</a:t>
              </a:r>
            </a:p>
          </p:txBody>
        </p:sp>
        <p:sp>
          <p:nvSpPr>
            <p:cNvPr id="427023" name="Text Box 15"/>
            <p:cNvSpPr txBox="1">
              <a:spLocks noChangeArrowheads="1"/>
            </p:cNvSpPr>
            <p:nvPr/>
          </p:nvSpPr>
          <p:spPr bwMode="auto">
            <a:xfrm>
              <a:off x="5835" y="11005"/>
              <a:ext cx="795" cy="435"/>
            </a:xfrm>
            <a:prstGeom prst="rect">
              <a:avLst/>
            </a:prstGeom>
            <a:noFill/>
            <a:ln w="9525">
              <a:noFill/>
              <a:miter lim="800000"/>
              <a:headEnd/>
              <a:tailEnd/>
            </a:ln>
          </p:spPr>
          <p:txBody>
            <a:bodyPr/>
            <a:lstStyle/>
            <a:p>
              <a:pPr algn="ctr" eaLnBrk="0" hangingPunct="0">
                <a:lnSpc>
                  <a:spcPct val="96000"/>
                </a:lnSpc>
              </a:pPr>
              <a:r>
                <a:rPr lang="zh-CN" altLang="en-US" sz="2400" b="1">
                  <a:latin typeface="Times New Roman" pitchFamily="18" charset="0"/>
                </a:rPr>
                <a:t>元组</a:t>
              </a:r>
            </a:p>
          </p:txBody>
        </p:sp>
        <p:sp>
          <p:nvSpPr>
            <p:cNvPr id="427024" name="Text Box 16"/>
            <p:cNvSpPr txBox="1">
              <a:spLocks noChangeArrowheads="1"/>
            </p:cNvSpPr>
            <p:nvPr/>
          </p:nvSpPr>
          <p:spPr bwMode="auto">
            <a:xfrm>
              <a:off x="4257" y="11023"/>
              <a:ext cx="630" cy="390"/>
            </a:xfrm>
            <a:prstGeom prst="rect">
              <a:avLst/>
            </a:prstGeom>
            <a:noFill/>
            <a:ln w="6350">
              <a:noFill/>
              <a:miter lim="800000"/>
              <a:headEnd/>
              <a:tailEnd/>
            </a:ln>
          </p:spPr>
          <p:txBody>
            <a:bodyPr/>
            <a:lstStyle/>
            <a:p>
              <a:pPr algn="ctr" eaLnBrk="0" hangingPunct="0">
                <a:lnSpc>
                  <a:spcPct val="96000"/>
                </a:lnSpc>
              </a:pPr>
              <a:r>
                <a:rPr lang="zh-CN" altLang="en-US" sz="2400" b="1">
                  <a:latin typeface="Times New Roman" pitchFamily="18" charset="0"/>
                </a:rPr>
                <a:t>元组</a:t>
              </a:r>
            </a:p>
          </p:txBody>
        </p:sp>
        <p:sp>
          <p:nvSpPr>
            <p:cNvPr id="427025" name="Text Box 17"/>
            <p:cNvSpPr txBox="1">
              <a:spLocks noChangeArrowheads="1"/>
            </p:cNvSpPr>
            <p:nvPr/>
          </p:nvSpPr>
          <p:spPr bwMode="auto">
            <a:xfrm>
              <a:off x="4902" y="11023"/>
              <a:ext cx="630" cy="390"/>
            </a:xfrm>
            <a:prstGeom prst="rect">
              <a:avLst/>
            </a:prstGeom>
            <a:noFill/>
            <a:ln w="6350">
              <a:noFill/>
              <a:miter lim="800000"/>
              <a:headEnd/>
              <a:tailEnd/>
            </a:ln>
          </p:spPr>
          <p:txBody>
            <a:bodyPr/>
            <a:lstStyle/>
            <a:p>
              <a:pPr algn="ctr" eaLnBrk="0" hangingPunct="0">
                <a:lnSpc>
                  <a:spcPct val="96000"/>
                </a:lnSpc>
              </a:pPr>
              <a:r>
                <a:rPr lang="zh-CN" altLang="en-US" sz="2400" b="1">
                  <a:latin typeface="Times New Roman" pitchFamily="18" charset="0"/>
                </a:rPr>
                <a:t>元组</a:t>
              </a:r>
            </a:p>
          </p:txBody>
        </p:sp>
        <p:sp>
          <p:nvSpPr>
            <p:cNvPr id="427026" name="Text Box 18"/>
            <p:cNvSpPr txBox="1">
              <a:spLocks noChangeArrowheads="1"/>
            </p:cNvSpPr>
            <p:nvPr/>
          </p:nvSpPr>
          <p:spPr bwMode="auto">
            <a:xfrm>
              <a:off x="4692" y="10405"/>
              <a:ext cx="1170" cy="615"/>
            </a:xfrm>
            <a:prstGeom prst="rect">
              <a:avLst/>
            </a:prstGeom>
            <a:noFill/>
            <a:ln w="6350">
              <a:noFill/>
              <a:miter lim="800000"/>
              <a:headEnd/>
              <a:tailEnd/>
            </a:ln>
          </p:spPr>
          <p:txBody>
            <a:bodyPr/>
            <a:lstStyle/>
            <a:p>
              <a:pPr algn="just" eaLnBrk="0" hangingPunct="0">
                <a:lnSpc>
                  <a:spcPct val="96000"/>
                </a:lnSpc>
              </a:pPr>
              <a:endParaRPr lang="zh-CN" altLang="zh-CN" sz="700">
                <a:latin typeface="Times New Roman" pitchFamily="18" charset="0"/>
              </a:endParaRPr>
            </a:p>
          </p:txBody>
        </p:sp>
        <p:sp>
          <p:nvSpPr>
            <p:cNvPr id="427027" name="Text Box 19"/>
            <p:cNvSpPr txBox="1">
              <a:spLocks noChangeArrowheads="1"/>
            </p:cNvSpPr>
            <p:nvPr/>
          </p:nvSpPr>
          <p:spPr bwMode="auto">
            <a:xfrm>
              <a:off x="4665" y="10330"/>
              <a:ext cx="810" cy="314"/>
            </a:xfrm>
            <a:prstGeom prst="rect">
              <a:avLst/>
            </a:prstGeom>
            <a:noFill/>
            <a:ln w="9525">
              <a:noFill/>
              <a:miter lim="800000"/>
              <a:headEnd/>
              <a:tailEnd/>
            </a:ln>
          </p:spPr>
          <p:txBody>
            <a:bodyPr/>
            <a:lstStyle/>
            <a:p>
              <a:pPr algn="just" eaLnBrk="0" hangingPunct="0">
                <a:lnSpc>
                  <a:spcPct val="96000"/>
                </a:lnSpc>
              </a:pPr>
              <a:r>
                <a:rPr lang="en-US" altLang="zh-CN" sz="2400">
                  <a:latin typeface="Times New Roman"/>
                </a:rPr>
                <a:t>……</a:t>
              </a:r>
              <a:endParaRPr lang="en-US" altLang="zh-CN" sz="2400">
                <a:latin typeface="Times New Roman" pitchFamily="18" charset="0"/>
              </a:endParaRPr>
            </a:p>
          </p:txBody>
        </p:sp>
        <p:sp>
          <p:nvSpPr>
            <p:cNvPr id="427028" name="Text Box 20"/>
            <p:cNvSpPr txBox="1">
              <a:spLocks noChangeArrowheads="1"/>
            </p:cNvSpPr>
            <p:nvPr/>
          </p:nvSpPr>
          <p:spPr bwMode="auto">
            <a:xfrm>
              <a:off x="5355" y="11020"/>
              <a:ext cx="810" cy="434"/>
            </a:xfrm>
            <a:prstGeom prst="rect">
              <a:avLst/>
            </a:prstGeom>
            <a:noFill/>
            <a:ln w="9525">
              <a:noFill/>
              <a:miter lim="800000"/>
              <a:headEnd/>
              <a:tailEnd/>
            </a:ln>
          </p:spPr>
          <p:txBody>
            <a:bodyPr/>
            <a:lstStyle/>
            <a:p>
              <a:pPr algn="just" eaLnBrk="0" hangingPunct="0">
                <a:lnSpc>
                  <a:spcPct val="96000"/>
                </a:lnSpc>
              </a:pPr>
              <a:r>
                <a:rPr lang="en-US" altLang="zh-CN" sz="2000">
                  <a:latin typeface="宋体" charset="-122"/>
                </a:rPr>
                <a:t>   </a:t>
              </a:r>
              <a:r>
                <a:rPr lang="en-US" altLang="zh-CN" sz="2000">
                  <a:latin typeface="Times New Roman"/>
                </a:rPr>
                <a:t>……</a:t>
              </a:r>
              <a:endParaRPr lang="en-US" altLang="zh-CN" sz="2000">
                <a:latin typeface="Times New Roman" pitchFamily="18" charset="0"/>
              </a:endParaRPr>
            </a:p>
          </p:txBody>
        </p:sp>
        <p:sp>
          <p:nvSpPr>
            <p:cNvPr id="427029" name="Text Box 21"/>
            <p:cNvSpPr txBox="1">
              <a:spLocks noChangeArrowheads="1"/>
            </p:cNvSpPr>
            <p:nvPr/>
          </p:nvSpPr>
          <p:spPr bwMode="auto">
            <a:xfrm>
              <a:off x="3840" y="11020"/>
              <a:ext cx="810" cy="314"/>
            </a:xfrm>
            <a:prstGeom prst="rect">
              <a:avLst/>
            </a:prstGeom>
            <a:noFill/>
            <a:ln w="9525">
              <a:noFill/>
              <a:miter lim="800000"/>
              <a:headEnd/>
              <a:tailEnd/>
            </a:ln>
          </p:spPr>
          <p:txBody>
            <a:bodyPr/>
            <a:lstStyle/>
            <a:p>
              <a:pPr algn="just" eaLnBrk="0" hangingPunct="0">
                <a:lnSpc>
                  <a:spcPct val="96000"/>
                </a:lnSpc>
              </a:pPr>
              <a:r>
                <a:rPr lang="en-US" altLang="zh-CN" sz="2000">
                  <a:latin typeface="宋体" charset="-122"/>
                </a:rPr>
                <a:t>  </a:t>
              </a:r>
              <a:r>
                <a:rPr lang="en-US" altLang="zh-CN" sz="2000">
                  <a:latin typeface="Times New Roman"/>
                </a:rPr>
                <a:t>……</a:t>
              </a:r>
              <a:endParaRPr lang="en-US" altLang="zh-CN" sz="2000">
                <a:latin typeface="Times New Roman" pitchFamily="18" charset="0"/>
              </a:endParaRPr>
            </a:p>
          </p:txBody>
        </p:sp>
      </p:grpSp>
      <p:sp>
        <p:nvSpPr>
          <p:cNvPr id="427030" name="Text Box 22"/>
          <p:cNvSpPr txBox="1">
            <a:spLocks noChangeArrowheads="1"/>
          </p:cNvSpPr>
          <p:nvPr/>
        </p:nvSpPr>
        <p:spPr bwMode="auto">
          <a:xfrm>
            <a:off x="3924300" y="6165850"/>
            <a:ext cx="1335088" cy="366713"/>
          </a:xfrm>
          <a:prstGeom prst="rect">
            <a:avLst/>
          </a:prstGeom>
          <a:noFill/>
          <a:ln w="25400">
            <a:noFill/>
            <a:miter lim="800000"/>
            <a:headEnd/>
            <a:tailEnd/>
          </a:ln>
          <a:effectLst/>
        </p:spPr>
        <p:txBody>
          <a:bodyPr wrap="none">
            <a:spAutoFit/>
          </a:bodyPr>
          <a:lstStyle/>
          <a:p>
            <a:pPr marL="342900" indent="-342900" algn="ctr"/>
            <a:r>
              <a:rPr lang="zh-CN" altLang="en-US" b="1">
                <a:latin typeface="Times New Roman" pitchFamily="18" charset="0"/>
              </a:rPr>
              <a:t>三级粒度树</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4294967295"/>
          </p:nvPr>
        </p:nvSpPr>
        <p:spPr>
          <a:xfrm>
            <a:off x="5791200" y="6248400"/>
            <a:ext cx="2897188" cy="474663"/>
          </a:xfrm>
          <a:prstGeom prst="rect">
            <a:avLst/>
          </a:prstGeom>
        </p:spPr>
        <p:txBody>
          <a:bodyPr/>
          <a:lstStyle/>
          <a:p>
            <a:r>
              <a:rPr lang="en-US" altLang="zh-CN"/>
              <a:t>数据库系统概论</a:t>
            </a:r>
          </a:p>
        </p:txBody>
      </p:sp>
      <p:sp>
        <p:nvSpPr>
          <p:cNvPr id="428034" name="AutoShape 2"/>
          <p:cNvSpPr>
            <a:spLocks noGrp="1" noChangeArrowheads="1"/>
          </p:cNvSpPr>
          <p:nvPr>
            <p:ph type="title"/>
          </p:nvPr>
        </p:nvSpPr>
        <p:spPr/>
        <p:txBody>
          <a:bodyPr/>
          <a:lstStyle/>
          <a:p>
            <a:r>
              <a:rPr lang="zh-CN" altLang="en-US"/>
              <a:t>多粒度封锁协议</a:t>
            </a:r>
          </a:p>
        </p:txBody>
      </p:sp>
      <p:sp>
        <p:nvSpPr>
          <p:cNvPr id="428035" name="Rectangle 3"/>
          <p:cNvSpPr>
            <a:spLocks noGrp="1" noChangeArrowheads="1"/>
          </p:cNvSpPr>
          <p:nvPr>
            <p:ph type="body" idx="1"/>
          </p:nvPr>
        </p:nvSpPr>
        <p:spPr/>
        <p:txBody>
          <a:bodyPr/>
          <a:lstStyle/>
          <a:p>
            <a:pPr>
              <a:lnSpc>
                <a:spcPct val="150000"/>
              </a:lnSpc>
            </a:pPr>
            <a:r>
              <a:rPr lang="zh-CN" altLang="en-US" b="1" dirty="0">
                <a:latin typeface="+mn-ea"/>
                <a:ea typeface="+mn-ea"/>
              </a:rPr>
              <a:t>允许多粒度树中的每个结点被独立地加锁</a:t>
            </a:r>
          </a:p>
          <a:p>
            <a:pPr>
              <a:lnSpc>
                <a:spcPct val="150000"/>
              </a:lnSpc>
              <a:spcBef>
                <a:spcPct val="60000"/>
              </a:spcBef>
            </a:pPr>
            <a:r>
              <a:rPr lang="zh-CN" altLang="en-US" b="1" dirty="0">
                <a:latin typeface="+mn-ea"/>
                <a:ea typeface="+mn-ea"/>
              </a:rPr>
              <a:t>对一个结点加锁意味着这个结点的所有后裔结点也被加以同样类型的锁</a:t>
            </a:r>
          </a:p>
          <a:p>
            <a:pPr>
              <a:lnSpc>
                <a:spcPct val="150000"/>
              </a:lnSpc>
              <a:spcBef>
                <a:spcPct val="60000"/>
              </a:spcBef>
            </a:pPr>
            <a:r>
              <a:rPr lang="zh-CN" altLang="en-US" b="1" dirty="0">
                <a:latin typeface="+mn-ea"/>
                <a:ea typeface="+mn-ea"/>
              </a:rPr>
              <a:t>在多粒度封锁中一个数据对象可能以两种方式封锁：</a:t>
            </a:r>
            <a:r>
              <a:rPr lang="zh-CN" altLang="en-US" b="1" dirty="0">
                <a:solidFill>
                  <a:srgbClr val="FF0000"/>
                </a:solidFill>
                <a:latin typeface="+mn-ea"/>
                <a:ea typeface="+mn-ea"/>
              </a:rPr>
              <a:t>显式封锁和隐式封锁</a:t>
            </a:r>
            <a:endParaRPr lang="zh-CN" altLang="en-US" sz="3200" b="1" dirty="0">
              <a:solidFill>
                <a:srgbClr val="FF0000"/>
              </a:solidFill>
              <a:latin typeface="+mn-ea"/>
              <a:ea typeface="+mn-ea"/>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4294967295"/>
          </p:nvPr>
        </p:nvSpPr>
        <p:spPr>
          <a:xfrm>
            <a:off x="5791200" y="6248400"/>
            <a:ext cx="2897188" cy="474663"/>
          </a:xfrm>
          <a:prstGeom prst="rect">
            <a:avLst/>
          </a:prstGeom>
        </p:spPr>
        <p:txBody>
          <a:bodyPr/>
          <a:lstStyle/>
          <a:p>
            <a:r>
              <a:rPr lang="en-US" altLang="zh-CN"/>
              <a:t>数据库系统概论</a:t>
            </a:r>
          </a:p>
        </p:txBody>
      </p:sp>
      <p:sp>
        <p:nvSpPr>
          <p:cNvPr id="429058" name="AutoShape 2"/>
          <p:cNvSpPr>
            <a:spLocks noGrp="1" noChangeArrowheads="1"/>
          </p:cNvSpPr>
          <p:nvPr>
            <p:ph type="title"/>
          </p:nvPr>
        </p:nvSpPr>
        <p:spPr/>
        <p:txBody>
          <a:bodyPr/>
          <a:lstStyle/>
          <a:p>
            <a:r>
              <a:rPr lang="zh-CN" altLang="en-US"/>
              <a:t>显式封锁和隐式封锁</a:t>
            </a:r>
          </a:p>
        </p:txBody>
      </p:sp>
      <p:sp>
        <p:nvSpPr>
          <p:cNvPr id="429059" name="Rectangle 3"/>
          <p:cNvSpPr>
            <a:spLocks noGrp="1" noChangeArrowheads="1"/>
          </p:cNvSpPr>
          <p:nvPr>
            <p:ph type="body" idx="1"/>
          </p:nvPr>
        </p:nvSpPr>
        <p:spPr/>
        <p:txBody>
          <a:bodyPr/>
          <a:lstStyle/>
          <a:p>
            <a:pPr>
              <a:lnSpc>
                <a:spcPct val="140000"/>
              </a:lnSpc>
            </a:pPr>
            <a:r>
              <a:rPr lang="zh-CN" altLang="en-US" b="1" dirty="0">
                <a:solidFill>
                  <a:srgbClr val="FF0000"/>
                </a:solidFill>
                <a:latin typeface="+mn-ea"/>
                <a:ea typeface="+mn-ea"/>
              </a:rPr>
              <a:t>显式封锁</a:t>
            </a:r>
            <a:r>
              <a:rPr lang="en-US" altLang="zh-CN" b="1" dirty="0">
                <a:latin typeface="+mn-ea"/>
                <a:ea typeface="+mn-ea"/>
              </a:rPr>
              <a:t>: </a:t>
            </a:r>
            <a:r>
              <a:rPr lang="zh-CN" altLang="en-US" b="1" dirty="0">
                <a:latin typeface="+mn-ea"/>
                <a:ea typeface="+mn-ea"/>
              </a:rPr>
              <a:t>直接加到数据对象上的封锁</a:t>
            </a:r>
          </a:p>
          <a:p>
            <a:pPr>
              <a:lnSpc>
                <a:spcPct val="140000"/>
              </a:lnSpc>
              <a:spcBef>
                <a:spcPct val="60000"/>
              </a:spcBef>
            </a:pPr>
            <a:r>
              <a:rPr lang="zh-CN" altLang="en-US" b="1" dirty="0">
                <a:solidFill>
                  <a:srgbClr val="FF0000"/>
                </a:solidFill>
                <a:latin typeface="+mn-ea"/>
                <a:ea typeface="+mn-ea"/>
              </a:rPr>
              <a:t>隐式封锁</a:t>
            </a:r>
            <a:r>
              <a:rPr lang="en-US" altLang="zh-CN" b="1" dirty="0">
                <a:latin typeface="+mn-ea"/>
                <a:ea typeface="+mn-ea"/>
              </a:rPr>
              <a:t>: </a:t>
            </a:r>
            <a:r>
              <a:rPr lang="zh-CN" altLang="en-US" b="1" dirty="0">
                <a:latin typeface="+mn-ea"/>
                <a:ea typeface="+mn-ea"/>
              </a:rPr>
              <a:t>该数据对象没有独立加锁，是由于其上级结点加锁而使该数据对象加上了锁</a:t>
            </a:r>
          </a:p>
          <a:p>
            <a:pPr>
              <a:lnSpc>
                <a:spcPct val="140000"/>
              </a:lnSpc>
              <a:spcBef>
                <a:spcPct val="60000"/>
              </a:spcBef>
            </a:pPr>
            <a:r>
              <a:rPr lang="zh-CN" altLang="en-US" b="1" dirty="0">
                <a:latin typeface="+mn-ea"/>
                <a:ea typeface="+mn-ea"/>
              </a:rPr>
              <a:t>显式封锁和隐式封锁的效果是一样的</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4294967295"/>
          </p:nvPr>
        </p:nvSpPr>
        <p:spPr>
          <a:xfrm>
            <a:off x="5791200" y="6248400"/>
            <a:ext cx="2897188" cy="474663"/>
          </a:xfrm>
          <a:prstGeom prst="rect">
            <a:avLst/>
          </a:prstGeom>
        </p:spPr>
        <p:txBody>
          <a:bodyPr/>
          <a:lstStyle/>
          <a:p>
            <a:r>
              <a:rPr lang="en-US" altLang="zh-CN"/>
              <a:t>数据库系统概论</a:t>
            </a:r>
          </a:p>
        </p:txBody>
      </p:sp>
      <p:sp>
        <p:nvSpPr>
          <p:cNvPr id="520194" name="AutoShape 2"/>
          <p:cNvSpPr>
            <a:spLocks noGrp="1" noChangeArrowheads="1"/>
          </p:cNvSpPr>
          <p:nvPr>
            <p:ph type="title"/>
          </p:nvPr>
        </p:nvSpPr>
        <p:spPr/>
        <p:txBody>
          <a:bodyPr/>
          <a:lstStyle/>
          <a:p>
            <a:r>
              <a:rPr lang="zh-CN" altLang="en-US" sz="3200"/>
              <a:t>显式封锁和隐式封锁（续）</a:t>
            </a:r>
          </a:p>
        </p:txBody>
      </p:sp>
      <p:sp>
        <p:nvSpPr>
          <p:cNvPr id="520195" name="Rectangle 3"/>
          <p:cNvSpPr>
            <a:spLocks noGrp="1" noChangeArrowheads="1"/>
          </p:cNvSpPr>
          <p:nvPr>
            <p:ph type="body" idx="1"/>
          </p:nvPr>
        </p:nvSpPr>
        <p:spPr>
          <a:xfrm>
            <a:off x="517806" y="1434353"/>
            <a:ext cx="8137525" cy="4391025"/>
          </a:xfrm>
        </p:spPr>
        <p:txBody>
          <a:bodyPr/>
          <a:lstStyle/>
          <a:p>
            <a:pPr>
              <a:lnSpc>
                <a:spcPct val="160000"/>
              </a:lnSpc>
            </a:pPr>
            <a:r>
              <a:rPr lang="zh-CN" altLang="en-US" sz="2400" b="1" dirty="0">
                <a:latin typeface="+mn-ea"/>
                <a:ea typeface="+mn-ea"/>
              </a:rPr>
              <a:t>系统检查封锁冲突时</a:t>
            </a:r>
          </a:p>
          <a:p>
            <a:pPr lvl="1">
              <a:lnSpc>
                <a:spcPct val="160000"/>
              </a:lnSpc>
              <a:buFont typeface="Wingdings" pitchFamily="2" charset="2"/>
              <a:buChar char="n"/>
            </a:pPr>
            <a:r>
              <a:rPr lang="zh-CN" altLang="en-US" sz="2200" b="1" dirty="0">
                <a:latin typeface="+mn-ea"/>
              </a:rPr>
              <a:t>要检查显式封锁</a:t>
            </a:r>
          </a:p>
          <a:p>
            <a:pPr lvl="1">
              <a:lnSpc>
                <a:spcPct val="160000"/>
              </a:lnSpc>
              <a:buFont typeface="Wingdings" pitchFamily="2" charset="2"/>
              <a:buChar char="n"/>
            </a:pPr>
            <a:r>
              <a:rPr lang="zh-CN" altLang="en-US" sz="2200" b="1" dirty="0">
                <a:latin typeface="+mn-ea"/>
              </a:rPr>
              <a:t>还要检查隐式封锁</a:t>
            </a:r>
          </a:p>
          <a:p>
            <a:pPr>
              <a:lnSpc>
                <a:spcPct val="160000"/>
              </a:lnSpc>
            </a:pPr>
            <a:r>
              <a:rPr lang="zh-CN" altLang="en-US" sz="2400" b="1" dirty="0">
                <a:latin typeface="+mn-ea"/>
                <a:ea typeface="+mn-ea"/>
              </a:rPr>
              <a:t>例如事务</a:t>
            </a:r>
            <a:r>
              <a:rPr lang="en-US" altLang="zh-CN" sz="2400" b="1" dirty="0">
                <a:latin typeface="+mn-ea"/>
                <a:ea typeface="+mn-ea"/>
              </a:rPr>
              <a:t>T</a:t>
            </a:r>
            <a:r>
              <a:rPr lang="zh-CN" altLang="en-US" sz="2400" b="1" dirty="0">
                <a:latin typeface="+mn-ea"/>
                <a:ea typeface="+mn-ea"/>
              </a:rPr>
              <a:t>要对关系</a:t>
            </a:r>
            <a:r>
              <a:rPr lang="en-US" altLang="zh-CN" sz="2400" b="1" i="1" dirty="0">
                <a:latin typeface="+mn-ea"/>
                <a:ea typeface="+mn-ea"/>
              </a:rPr>
              <a:t>R</a:t>
            </a:r>
            <a:r>
              <a:rPr lang="en-US" altLang="zh-CN" sz="2400" b="1" dirty="0">
                <a:latin typeface="+mn-ea"/>
                <a:ea typeface="+mn-ea"/>
              </a:rPr>
              <a:t>1</a:t>
            </a:r>
            <a:r>
              <a:rPr lang="zh-CN" altLang="en-US" sz="2400" b="1" dirty="0">
                <a:latin typeface="+mn-ea"/>
                <a:ea typeface="+mn-ea"/>
              </a:rPr>
              <a:t>加</a:t>
            </a:r>
            <a:r>
              <a:rPr lang="en-US" altLang="zh-CN" sz="2400" b="1" dirty="0">
                <a:latin typeface="+mn-ea"/>
                <a:ea typeface="+mn-ea"/>
              </a:rPr>
              <a:t>X</a:t>
            </a:r>
            <a:r>
              <a:rPr lang="zh-CN" altLang="en-US" sz="2400" b="1" dirty="0">
                <a:latin typeface="+mn-ea"/>
                <a:ea typeface="+mn-ea"/>
              </a:rPr>
              <a:t>锁</a:t>
            </a:r>
          </a:p>
          <a:p>
            <a:pPr lvl="1">
              <a:lnSpc>
                <a:spcPct val="160000"/>
              </a:lnSpc>
            </a:pPr>
            <a:r>
              <a:rPr lang="zh-CN" altLang="en-US" sz="2200" b="1" dirty="0">
                <a:latin typeface="+mn-ea"/>
              </a:rPr>
              <a:t>系统必须搜索其上级结点数据库、关系</a:t>
            </a:r>
            <a:r>
              <a:rPr lang="en-US" altLang="zh-CN" sz="2200" b="1" i="1" dirty="0">
                <a:latin typeface="+mn-ea"/>
              </a:rPr>
              <a:t>R</a:t>
            </a:r>
            <a:r>
              <a:rPr lang="en-US" altLang="zh-CN" sz="2200" b="1" dirty="0">
                <a:latin typeface="+mn-ea"/>
              </a:rPr>
              <a:t>1</a:t>
            </a:r>
          </a:p>
          <a:p>
            <a:pPr lvl="1">
              <a:lnSpc>
                <a:spcPct val="160000"/>
              </a:lnSpc>
            </a:pPr>
            <a:r>
              <a:rPr lang="zh-CN" altLang="en-US" sz="2200" b="1" dirty="0">
                <a:latin typeface="+mn-ea"/>
              </a:rPr>
              <a:t>还要搜索</a:t>
            </a:r>
            <a:r>
              <a:rPr lang="en-US" altLang="zh-CN" sz="2200" b="1" i="1" dirty="0">
                <a:latin typeface="+mn-ea"/>
              </a:rPr>
              <a:t>R</a:t>
            </a:r>
            <a:r>
              <a:rPr lang="en-US" altLang="zh-CN" sz="2200" b="1" dirty="0">
                <a:latin typeface="+mn-ea"/>
              </a:rPr>
              <a:t>1</a:t>
            </a:r>
            <a:r>
              <a:rPr lang="zh-CN" altLang="en-US" sz="2200" b="1" dirty="0">
                <a:latin typeface="+mn-ea"/>
              </a:rPr>
              <a:t>的下级结点，即</a:t>
            </a:r>
            <a:r>
              <a:rPr lang="en-US" altLang="zh-CN" sz="2200" b="1" i="1" dirty="0">
                <a:latin typeface="+mn-ea"/>
              </a:rPr>
              <a:t>R</a:t>
            </a:r>
            <a:r>
              <a:rPr lang="en-US" altLang="zh-CN" sz="2200" b="1" dirty="0">
                <a:latin typeface="+mn-ea"/>
              </a:rPr>
              <a:t>1</a:t>
            </a:r>
            <a:r>
              <a:rPr lang="zh-CN" altLang="en-US" sz="2200" b="1" dirty="0">
                <a:latin typeface="+mn-ea"/>
              </a:rPr>
              <a:t>中的每一个元组</a:t>
            </a:r>
          </a:p>
          <a:p>
            <a:pPr lvl="1">
              <a:lnSpc>
                <a:spcPct val="160000"/>
              </a:lnSpc>
            </a:pPr>
            <a:r>
              <a:rPr lang="zh-CN" altLang="en-US" sz="2200" b="1" dirty="0">
                <a:latin typeface="+mn-ea"/>
              </a:rPr>
              <a:t>如果其中某一个数据对象已经加了不相容锁，则</a:t>
            </a:r>
            <a:r>
              <a:rPr lang="en-US" altLang="zh-CN" sz="2200" b="1" dirty="0">
                <a:latin typeface="+mn-ea"/>
              </a:rPr>
              <a:t>T</a:t>
            </a:r>
            <a:r>
              <a:rPr lang="zh-CN" altLang="en-US" sz="2200" b="1" dirty="0">
                <a:latin typeface="+mn-ea"/>
              </a:rPr>
              <a:t>必须等待</a:t>
            </a:r>
            <a:r>
              <a:rPr lang="zh-CN" altLang="en-US" sz="2000" b="1" dirty="0">
                <a:latin typeface="+mn-ea"/>
              </a:rPr>
              <a:t> </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4294967295"/>
          </p:nvPr>
        </p:nvSpPr>
        <p:spPr>
          <a:xfrm>
            <a:off x="5791200" y="6248400"/>
            <a:ext cx="2897188" cy="474663"/>
          </a:xfrm>
          <a:prstGeom prst="rect">
            <a:avLst/>
          </a:prstGeom>
        </p:spPr>
        <p:txBody>
          <a:bodyPr/>
          <a:lstStyle/>
          <a:p>
            <a:r>
              <a:rPr lang="en-US" altLang="zh-CN"/>
              <a:t>数据库系统概论</a:t>
            </a:r>
          </a:p>
        </p:txBody>
      </p:sp>
      <p:sp>
        <p:nvSpPr>
          <p:cNvPr id="430082" name="AutoShape 2"/>
          <p:cNvSpPr>
            <a:spLocks noGrp="1" noChangeArrowheads="1"/>
          </p:cNvSpPr>
          <p:nvPr>
            <p:ph type="title"/>
          </p:nvPr>
        </p:nvSpPr>
        <p:spPr/>
        <p:txBody>
          <a:bodyPr/>
          <a:lstStyle/>
          <a:p>
            <a:r>
              <a:rPr lang="zh-CN" altLang="en-US" sz="3200"/>
              <a:t>显式封锁和隐式封锁（续）</a:t>
            </a:r>
          </a:p>
        </p:txBody>
      </p:sp>
      <p:sp>
        <p:nvSpPr>
          <p:cNvPr id="430083" name="Rectangle 3"/>
          <p:cNvSpPr>
            <a:spLocks noGrp="1" noChangeArrowheads="1"/>
          </p:cNvSpPr>
          <p:nvPr>
            <p:ph type="body" idx="1"/>
          </p:nvPr>
        </p:nvSpPr>
        <p:spPr>
          <a:xfrm>
            <a:off x="499408" y="1555376"/>
            <a:ext cx="8229600" cy="4495800"/>
          </a:xfrm>
        </p:spPr>
        <p:txBody>
          <a:bodyPr>
            <a:normAutofit fontScale="92500"/>
          </a:bodyPr>
          <a:lstStyle/>
          <a:p>
            <a:pPr>
              <a:spcBef>
                <a:spcPct val="60000"/>
              </a:spcBef>
            </a:pPr>
            <a:r>
              <a:rPr lang="zh-CN" altLang="en-US" sz="2400" b="1" dirty="0"/>
              <a:t>对某个数据对象加锁，系统要检查</a:t>
            </a:r>
          </a:p>
          <a:p>
            <a:pPr lvl="1">
              <a:lnSpc>
                <a:spcPct val="130000"/>
              </a:lnSpc>
              <a:spcBef>
                <a:spcPct val="60000"/>
              </a:spcBef>
            </a:pPr>
            <a:r>
              <a:rPr lang="zh-CN" altLang="en-US" sz="2200" b="1" dirty="0"/>
              <a:t> </a:t>
            </a:r>
            <a:r>
              <a:rPr lang="zh-CN" altLang="en-US" sz="2200" b="1" dirty="0">
                <a:solidFill>
                  <a:srgbClr val="0000FF"/>
                </a:solidFill>
              </a:rPr>
              <a:t>该数据对象</a:t>
            </a:r>
          </a:p>
          <a:p>
            <a:pPr lvl="2">
              <a:lnSpc>
                <a:spcPct val="130000"/>
              </a:lnSpc>
              <a:buClrTx/>
              <a:buFont typeface="Wingdings" pitchFamily="2" charset="2"/>
              <a:buChar char="Ø"/>
            </a:pPr>
            <a:r>
              <a:rPr lang="zh-CN" altLang="en-US" b="1" dirty="0"/>
              <a:t>有无显式封锁与之冲突</a:t>
            </a:r>
          </a:p>
          <a:p>
            <a:pPr lvl="1">
              <a:lnSpc>
                <a:spcPct val="130000"/>
              </a:lnSpc>
              <a:spcBef>
                <a:spcPct val="40000"/>
              </a:spcBef>
            </a:pPr>
            <a:r>
              <a:rPr lang="zh-CN" altLang="en-US" sz="2200" b="1" dirty="0"/>
              <a:t> </a:t>
            </a:r>
            <a:r>
              <a:rPr lang="zh-CN" altLang="en-US" sz="2200" b="1" dirty="0">
                <a:solidFill>
                  <a:srgbClr val="0000FF"/>
                </a:solidFill>
              </a:rPr>
              <a:t>所有上级结点</a:t>
            </a:r>
            <a:endParaRPr lang="zh-CN" altLang="en-US" sz="2200" b="1" dirty="0"/>
          </a:p>
          <a:p>
            <a:pPr lvl="2">
              <a:lnSpc>
                <a:spcPct val="130000"/>
              </a:lnSpc>
              <a:buClrTx/>
              <a:buFont typeface="Wingdings" pitchFamily="2" charset="2"/>
              <a:buChar char="Ø"/>
            </a:pPr>
            <a:r>
              <a:rPr lang="zh-CN" altLang="en-US" b="1" dirty="0"/>
              <a:t>检查本事务的显式封锁是否与该数据对象上的隐式封锁冲突：</a:t>
            </a:r>
            <a:r>
              <a:rPr lang="en-US" altLang="zh-CN" b="1" dirty="0">
                <a:solidFill>
                  <a:srgbClr val="0000FF"/>
                </a:solidFill>
              </a:rPr>
              <a:t>(</a:t>
            </a:r>
            <a:r>
              <a:rPr lang="zh-CN" altLang="en-US" b="1" dirty="0">
                <a:solidFill>
                  <a:srgbClr val="0000FF"/>
                </a:solidFill>
              </a:rPr>
              <a:t>由上级结点已加的封锁造成的）</a:t>
            </a:r>
            <a:endParaRPr lang="zh-CN" altLang="en-US" b="1" dirty="0"/>
          </a:p>
          <a:p>
            <a:pPr lvl="1">
              <a:lnSpc>
                <a:spcPct val="130000"/>
              </a:lnSpc>
              <a:spcBef>
                <a:spcPct val="40000"/>
              </a:spcBef>
            </a:pPr>
            <a:r>
              <a:rPr lang="zh-CN" altLang="en-US" sz="2200" b="1" dirty="0">
                <a:solidFill>
                  <a:srgbClr val="0000FF"/>
                </a:solidFill>
              </a:rPr>
              <a:t>所有下级结点</a:t>
            </a:r>
            <a:endParaRPr lang="zh-CN" altLang="en-US" sz="2200" b="1" dirty="0"/>
          </a:p>
          <a:p>
            <a:pPr lvl="2">
              <a:lnSpc>
                <a:spcPct val="130000"/>
              </a:lnSpc>
              <a:buClrTx/>
              <a:buFont typeface="Wingdings" pitchFamily="2" charset="2"/>
              <a:buChar char="Ø"/>
            </a:pPr>
            <a:r>
              <a:rPr lang="zh-CN" altLang="en-US" b="1" dirty="0"/>
              <a:t>看上面的显式封锁是否与本事务的隐式封锁</a:t>
            </a:r>
            <a:r>
              <a:rPr lang="zh-CN" altLang="en-US" b="1" dirty="0">
                <a:solidFill>
                  <a:srgbClr val="0000FF"/>
                </a:solidFill>
              </a:rPr>
              <a:t>（将加到下级结点的封锁）</a:t>
            </a:r>
            <a:r>
              <a:rPr lang="zh-CN" altLang="en-US" b="1" dirty="0"/>
              <a:t>冲突</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4294967295"/>
          </p:nvPr>
        </p:nvSpPr>
        <p:spPr>
          <a:xfrm>
            <a:off x="5791200" y="6248400"/>
            <a:ext cx="2897188" cy="474663"/>
          </a:xfrm>
          <a:prstGeom prst="rect">
            <a:avLst/>
          </a:prstGeom>
        </p:spPr>
        <p:txBody>
          <a:bodyPr/>
          <a:lstStyle/>
          <a:p>
            <a:r>
              <a:rPr lang="en-US" altLang="zh-CN"/>
              <a:t>数据库系统概论</a:t>
            </a:r>
          </a:p>
        </p:txBody>
      </p:sp>
      <p:sp>
        <p:nvSpPr>
          <p:cNvPr id="432130" name="AutoShape 2"/>
          <p:cNvSpPr>
            <a:spLocks noGrp="1" noChangeArrowheads="1"/>
          </p:cNvSpPr>
          <p:nvPr>
            <p:ph type="title"/>
          </p:nvPr>
        </p:nvSpPr>
        <p:spPr/>
        <p:txBody>
          <a:bodyPr/>
          <a:lstStyle/>
          <a:p>
            <a:r>
              <a:rPr lang="en-US" altLang="zh-CN"/>
              <a:t>11.6.2 </a:t>
            </a:r>
            <a:r>
              <a:rPr lang="zh-CN" altLang="en-US"/>
              <a:t>意向锁</a:t>
            </a:r>
          </a:p>
        </p:txBody>
      </p:sp>
      <p:sp>
        <p:nvSpPr>
          <p:cNvPr id="432131" name="Rectangle 3"/>
          <p:cNvSpPr>
            <a:spLocks noGrp="1" noChangeArrowheads="1"/>
          </p:cNvSpPr>
          <p:nvPr>
            <p:ph type="body" idx="1"/>
          </p:nvPr>
        </p:nvSpPr>
        <p:spPr/>
        <p:txBody>
          <a:bodyPr/>
          <a:lstStyle/>
          <a:p>
            <a:pPr>
              <a:lnSpc>
                <a:spcPct val="120000"/>
              </a:lnSpc>
            </a:pPr>
            <a:r>
              <a:rPr lang="zh-CN" altLang="en-US" b="1"/>
              <a:t>引进意向锁（</a:t>
            </a:r>
            <a:r>
              <a:rPr lang="en-US" altLang="zh-CN" b="1"/>
              <a:t>intention lock</a:t>
            </a:r>
            <a:r>
              <a:rPr lang="zh-CN" altLang="en-US" b="1"/>
              <a:t>）目的</a:t>
            </a:r>
            <a:endParaRPr lang="zh-CN" altLang="en-US" sz="2400" b="1"/>
          </a:p>
          <a:p>
            <a:pPr lvl="1">
              <a:lnSpc>
                <a:spcPct val="150000"/>
              </a:lnSpc>
            </a:pPr>
            <a:r>
              <a:rPr lang="zh-CN" altLang="en-US" b="1"/>
              <a:t>提高对某个数据对象加锁时系统的检查效率</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solidFill>
                  <a:srgbClr val="FF9905"/>
                </a:solidFill>
              </a:rPr>
              <a:t>第一节 并发控制概述</a:t>
            </a:r>
            <a:endParaRPr lang="zh-CN" altLang="en-US" dirty="0"/>
          </a:p>
        </p:txBody>
      </p:sp>
      <p:sp>
        <p:nvSpPr>
          <p:cNvPr id="3" name="内容占位符 2"/>
          <p:cNvSpPr>
            <a:spLocks noGrp="1"/>
          </p:cNvSpPr>
          <p:nvPr>
            <p:ph idx="1"/>
          </p:nvPr>
        </p:nvSpPr>
        <p:spPr/>
        <p:txBody>
          <a:bodyPr/>
          <a:lstStyle/>
          <a:p>
            <a:pPr>
              <a:lnSpc>
                <a:spcPct val="150000"/>
              </a:lnSpc>
              <a:spcBef>
                <a:spcPct val="0"/>
              </a:spcBef>
              <a:buFontTx/>
              <a:buNone/>
            </a:pPr>
            <a:r>
              <a:rPr kumimoji="1" lang="en-US" altLang="zh-CN" sz="2400" dirty="0" smtClean="0"/>
              <a:t>[</a:t>
            </a:r>
            <a:r>
              <a:rPr kumimoji="1" lang="zh-CN" altLang="en-US" sz="2400" dirty="0" smtClean="0"/>
              <a:t>例</a:t>
            </a:r>
            <a:r>
              <a:rPr kumimoji="1" lang="en-US" altLang="zh-CN" sz="2400" dirty="0" smtClean="0"/>
              <a:t>1]</a:t>
            </a:r>
            <a:r>
              <a:rPr kumimoji="1" lang="zh-CN" altLang="en-US" sz="2400" dirty="0" smtClean="0"/>
              <a:t>飞机订票系统中的一个活动序列 </a:t>
            </a:r>
          </a:p>
          <a:p>
            <a:pPr lvl="1">
              <a:lnSpc>
                <a:spcPct val="150000"/>
              </a:lnSpc>
              <a:buNone/>
            </a:pPr>
            <a:r>
              <a:rPr kumimoji="1" lang="zh-CN" altLang="en-US" sz="1800" dirty="0" smtClean="0"/>
              <a:t>① 甲售票点</a:t>
            </a:r>
            <a:r>
              <a:rPr kumimoji="1" lang="en-US" altLang="zh-CN" sz="1800" dirty="0" smtClean="0"/>
              <a:t>(</a:t>
            </a:r>
            <a:r>
              <a:rPr kumimoji="1" lang="zh-CN" altLang="en-US" sz="1800" dirty="0" smtClean="0"/>
              <a:t>甲事务</a:t>
            </a:r>
            <a:r>
              <a:rPr kumimoji="1" lang="en-US" altLang="zh-CN" sz="1800" dirty="0" smtClean="0"/>
              <a:t>)</a:t>
            </a:r>
            <a:r>
              <a:rPr kumimoji="1" lang="zh-CN" altLang="en-US" sz="1800" dirty="0" smtClean="0"/>
              <a:t>读出某航班的机票余额</a:t>
            </a:r>
            <a:r>
              <a:rPr kumimoji="1" lang="en-US" altLang="zh-CN" sz="1800" dirty="0" smtClean="0"/>
              <a:t>A</a:t>
            </a:r>
            <a:r>
              <a:rPr kumimoji="1" lang="zh-CN" altLang="en-US" sz="1800" dirty="0" smtClean="0"/>
              <a:t>，设</a:t>
            </a:r>
            <a:r>
              <a:rPr kumimoji="1" lang="en-US" altLang="zh-CN" sz="1800" dirty="0" smtClean="0"/>
              <a:t>A=16</a:t>
            </a:r>
            <a:r>
              <a:rPr kumimoji="1" lang="zh-CN" altLang="en-US" sz="1800" dirty="0" smtClean="0"/>
              <a:t>；</a:t>
            </a:r>
          </a:p>
          <a:p>
            <a:pPr lvl="1">
              <a:lnSpc>
                <a:spcPct val="150000"/>
              </a:lnSpc>
              <a:buNone/>
            </a:pPr>
            <a:r>
              <a:rPr kumimoji="1" lang="zh-CN" altLang="en-US" sz="1800" dirty="0" smtClean="0"/>
              <a:t>② 乙售票点</a:t>
            </a:r>
            <a:r>
              <a:rPr kumimoji="1" lang="en-US" altLang="zh-CN" sz="1800" dirty="0" smtClean="0"/>
              <a:t>(</a:t>
            </a:r>
            <a:r>
              <a:rPr kumimoji="1" lang="zh-CN" altLang="en-US" sz="1800" dirty="0" smtClean="0"/>
              <a:t>乙事务</a:t>
            </a:r>
            <a:r>
              <a:rPr kumimoji="1" lang="en-US" altLang="zh-CN" sz="1800" dirty="0" smtClean="0"/>
              <a:t>)</a:t>
            </a:r>
            <a:r>
              <a:rPr kumimoji="1" lang="zh-CN" altLang="en-US" sz="1800" dirty="0" smtClean="0"/>
              <a:t>读出同一航班的机票余额</a:t>
            </a:r>
            <a:r>
              <a:rPr kumimoji="1" lang="en-US" altLang="zh-CN" sz="1800" dirty="0" smtClean="0"/>
              <a:t>A</a:t>
            </a:r>
            <a:r>
              <a:rPr kumimoji="1" lang="zh-CN" altLang="en-US" sz="1800" dirty="0" smtClean="0"/>
              <a:t>，也为</a:t>
            </a:r>
            <a:r>
              <a:rPr kumimoji="1" lang="en-US" altLang="zh-CN" sz="1800" dirty="0" smtClean="0"/>
              <a:t>16</a:t>
            </a:r>
            <a:r>
              <a:rPr kumimoji="1" lang="zh-CN" altLang="en-US" sz="1800" dirty="0" smtClean="0"/>
              <a:t>；</a:t>
            </a:r>
          </a:p>
          <a:p>
            <a:pPr lvl="1">
              <a:lnSpc>
                <a:spcPct val="150000"/>
              </a:lnSpc>
              <a:buNone/>
            </a:pPr>
            <a:r>
              <a:rPr kumimoji="1" lang="zh-CN" altLang="en-US" sz="1800" dirty="0" smtClean="0"/>
              <a:t>③ 甲售票点卖出一张机票，修改余额</a:t>
            </a:r>
            <a:r>
              <a:rPr kumimoji="1" lang="en-US" altLang="zh-CN" sz="1800" dirty="0" smtClean="0"/>
              <a:t>A←A-1</a:t>
            </a:r>
            <a:r>
              <a:rPr kumimoji="1" lang="zh-CN" altLang="en-US" sz="1800" dirty="0" smtClean="0"/>
              <a:t>，所以</a:t>
            </a:r>
            <a:r>
              <a:rPr kumimoji="1" lang="en-US" altLang="zh-CN" sz="1800" dirty="0" smtClean="0"/>
              <a:t>A</a:t>
            </a:r>
            <a:r>
              <a:rPr kumimoji="1" lang="zh-CN" altLang="en-US" sz="1800" dirty="0" smtClean="0"/>
              <a:t>为</a:t>
            </a:r>
            <a:r>
              <a:rPr kumimoji="1" lang="en-US" altLang="zh-CN" sz="1800" dirty="0" smtClean="0"/>
              <a:t>15</a:t>
            </a:r>
            <a:r>
              <a:rPr kumimoji="1" lang="zh-CN" altLang="en-US" sz="1800" dirty="0" smtClean="0"/>
              <a:t>，把</a:t>
            </a:r>
            <a:r>
              <a:rPr kumimoji="1" lang="en-US" altLang="zh-CN" sz="1800" dirty="0" smtClean="0"/>
              <a:t>A</a:t>
            </a:r>
            <a:r>
              <a:rPr kumimoji="1" lang="zh-CN" altLang="en-US" sz="1800" dirty="0" smtClean="0"/>
              <a:t>写回数据库；</a:t>
            </a:r>
          </a:p>
          <a:p>
            <a:pPr lvl="1">
              <a:lnSpc>
                <a:spcPct val="150000"/>
              </a:lnSpc>
              <a:buNone/>
            </a:pPr>
            <a:r>
              <a:rPr kumimoji="1" lang="zh-CN" altLang="en-US" sz="1800" dirty="0" smtClean="0"/>
              <a:t>④ 乙售票点也卖出一张机票，修改余额</a:t>
            </a:r>
            <a:r>
              <a:rPr kumimoji="1" lang="en-US" altLang="zh-CN" sz="1800" dirty="0" smtClean="0"/>
              <a:t>A←A-1</a:t>
            </a:r>
            <a:r>
              <a:rPr kumimoji="1" lang="zh-CN" altLang="en-US" sz="1800" dirty="0" smtClean="0"/>
              <a:t>，所以</a:t>
            </a:r>
            <a:r>
              <a:rPr kumimoji="1" lang="en-US" altLang="zh-CN" sz="1800" dirty="0" smtClean="0"/>
              <a:t>A</a:t>
            </a:r>
            <a:r>
              <a:rPr kumimoji="1" lang="zh-CN" altLang="en-US" sz="1800" dirty="0" smtClean="0"/>
              <a:t>为</a:t>
            </a:r>
            <a:r>
              <a:rPr kumimoji="1" lang="en-US" altLang="zh-CN" sz="1800" dirty="0" smtClean="0"/>
              <a:t>15</a:t>
            </a:r>
            <a:r>
              <a:rPr kumimoji="1" lang="zh-CN" altLang="en-US" sz="1800" dirty="0" smtClean="0"/>
              <a:t>，把</a:t>
            </a:r>
            <a:r>
              <a:rPr kumimoji="1" lang="en-US" altLang="zh-CN" sz="1800" dirty="0" smtClean="0"/>
              <a:t>A</a:t>
            </a:r>
            <a:r>
              <a:rPr kumimoji="1" lang="zh-CN" altLang="en-US" sz="1800" dirty="0" smtClean="0"/>
              <a:t>写回数据库 </a:t>
            </a:r>
          </a:p>
          <a:p>
            <a:pPr lvl="1">
              <a:lnSpc>
                <a:spcPct val="150000"/>
              </a:lnSpc>
            </a:pPr>
            <a:r>
              <a:rPr kumimoji="1" lang="zh-CN" altLang="en-US" sz="1800" dirty="0" smtClean="0"/>
              <a:t>结果明明卖出两张机票，数据库中机票余额只减少</a:t>
            </a:r>
            <a:r>
              <a:rPr kumimoji="1" lang="en-US" altLang="zh-CN" sz="1800" dirty="0" smtClean="0"/>
              <a:t>1 </a:t>
            </a:r>
          </a:p>
          <a:p>
            <a:endParaRPr lang="zh-CN" altLang="en-US" dirty="0"/>
          </a:p>
        </p:txBody>
      </p:sp>
      <p:sp>
        <p:nvSpPr>
          <p:cNvPr id="4" name="矩形 3"/>
          <p:cNvSpPr/>
          <p:nvPr/>
        </p:nvSpPr>
        <p:spPr>
          <a:xfrm>
            <a:off x="2981805" y="5457447"/>
            <a:ext cx="3377848" cy="461665"/>
          </a:xfrm>
          <a:prstGeom prst="rect">
            <a:avLst/>
          </a:prstGeom>
        </p:spPr>
        <p:txBody>
          <a:bodyPr wrap="none">
            <a:spAutoFit/>
          </a:bodyPr>
          <a:lstStyle/>
          <a:p>
            <a:r>
              <a:rPr lang="en-US" altLang="zh-CN" sz="2400" b="1" dirty="0" smtClean="0">
                <a:solidFill>
                  <a:srgbClr val="FF0000"/>
                </a:solidFill>
              </a:rPr>
              <a:t>T1</a:t>
            </a:r>
            <a:r>
              <a:rPr lang="zh-CN" altLang="en-US" sz="2400" b="1" dirty="0" smtClean="0">
                <a:solidFill>
                  <a:srgbClr val="FF0000"/>
                </a:solidFill>
              </a:rPr>
              <a:t>的修改被</a:t>
            </a:r>
            <a:r>
              <a:rPr lang="en-US" altLang="zh-CN" sz="2400" b="1" dirty="0" smtClean="0">
                <a:solidFill>
                  <a:srgbClr val="FF0000"/>
                </a:solidFill>
              </a:rPr>
              <a:t>T2</a:t>
            </a:r>
            <a:r>
              <a:rPr lang="zh-CN" altLang="en-US" sz="2400" b="1" dirty="0" smtClean="0">
                <a:solidFill>
                  <a:srgbClr val="FF0000"/>
                </a:solidFill>
              </a:rPr>
              <a:t>覆盖了！</a:t>
            </a:r>
            <a:endParaRPr lang="zh-CN" altLang="en-US" sz="2400" b="1" dirty="0">
              <a:solidFill>
                <a:srgbClr val="FF0000"/>
              </a:solidFill>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4294967295"/>
          </p:nvPr>
        </p:nvSpPr>
        <p:spPr>
          <a:xfrm>
            <a:off x="5791200" y="6248400"/>
            <a:ext cx="2897188" cy="474663"/>
          </a:xfrm>
          <a:prstGeom prst="rect">
            <a:avLst/>
          </a:prstGeom>
        </p:spPr>
        <p:txBody>
          <a:bodyPr/>
          <a:lstStyle/>
          <a:p>
            <a:r>
              <a:rPr lang="en-US" altLang="zh-CN"/>
              <a:t>数据库系统概论</a:t>
            </a:r>
          </a:p>
        </p:txBody>
      </p:sp>
      <p:sp>
        <p:nvSpPr>
          <p:cNvPr id="433154" name="AutoShape 2"/>
          <p:cNvSpPr>
            <a:spLocks noGrp="1" noChangeArrowheads="1"/>
          </p:cNvSpPr>
          <p:nvPr>
            <p:ph type="title"/>
          </p:nvPr>
        </p:nvSpPr>
        <p:spPr/>
        <p:txBody>
          <a:bodyPr/>
          <a:lstStyle/>
          <a:p>
            <a:r>
              <a:rPr lang="zh-CN" altLang="en-US"/>
              <a:t>意向锁</a:t>
            </a:r>
            <a:r>
              <a:rPr lang="en-US" altLang="zh-CN"/>
              <a:t>(</a:t>
            </a:r>
            <a:r>
              <a:rPr lang="zh-CN" altLang="en-US"/>
              <a:t>续</a:t>
            </a:r>
            <a:r>
              <a:rPr lang="en-US" altLang="zh-CN"/>
              <a:t>)</a:t>
            </a:r>
          </a:p>
        </p:txBody>
      </p:sp>
      <p:sp>
        <p:nvSpPr>
          <p:cNvPr id="433155" name="Rectangle 3"/>
          <p:cNvSpPr>
            <a:spLocks noGrp="1" noChangeArrowheads="1"/>
          </p:cNvSpPr>
          <p:nvPr>
            <p:ph type="body" idx="1"/>
          </p:nvPr>
        </p:nvSpPr>
        <p:spPr>
          <a:xfrm>
            <a:off x="578224" y="1775012"/>
            <a:ext cx="8170489" cy="4009839"/>
          </a:xfrm>
        </p:spPr>
        <p:txBody>
          <a:bodyPr/>
          <a:lstStyle/>
          <a:p>
            <a:pPr>
              <a:lnSpc>
                <a:spcPct val="190000"/>
              </a:lnSpc>
              <a:spcBef>
                <a:spcPct val="60000"/>
              </a:spcBef>
            </a:pPr>
            <a:r>
              <a:rPr lang="zh-CN" altLang="en-US" sz="2400" b="1" dirty="0">
                <a:latin typeface="+mn-ea"/>
                <a:ea typeface="+mn-ea"/>
              </a:rPr>
              <a:t>如果对一个结点加意向锁，则说明该结点的</a:t>
            </a:r>
            <a:r>
              <a:rPr lang="zh-CN" altLang="en-US" sz="2400" b="1" dirty="0">
                <a:solidFill>
                  <a:srgbClr val="FF0000"/>
                </a:solidFill>
                <a:latin typeface="+mn-ea"/>
                <a:ea typeface="+mn-ea"/>
              </a:rPr>
              <a:t>下层结点</a:t>
            </a:r>
            <a:r>
              <a:rPr lang="zh-CN" altLang="en-US" sz="2400" b="1" dirty="0">
                <a:latin typeface="+mn-ea"/>
                <a:ea typeface="+mn-ea"/>
              </a:rPr>
              <a:t>正在被加锁</a:t>
            </a:r>
          </a:p>
          <a:p>
            <a:pPr>
              <a:lnSpc>
                <a:spcPct val="190000"/>
              </a:lnSpc>
            </a:pPr>
            <a:r>
              <a:rPr lang="zh-CN" altLang="en-US" sz="2400" b="1" dirty="0">
                <a:latin typeface="+mn-ea"/>
                <a:ea typeface="+mn-ea"/>
              </a:rPr>
              <a:t>对任一结点加基本锁，必须</a:t>
            </a:r>
            <a:r>
              <a:rPr lang="zh-CN" altLang="en-US" sz="2400" b="1" dirty="0">
                <a:solidFill>
                  <a:srgbClr val="FF0000"/>
                </a:solidFill>
                <a:latin typeface="+mn-ea"/>
                <a:ea typeface="+mn-ea"/>
              </a:rPr>
              <a:t>先</a:t>
            </a:r>
            <a:r>
              <a:rPr lang="zh-CN" altLang="en-US" sz="2400" b="1" dirty="0">
                <a:latin typeface="+mn-ea"/>
                <a:ea typeface="+mn-ea"/>
              </a:rPr>
              <a:t>对它的上层结点</a:t>
            </a:r>
            <a:r>
              <a:rPr lang="zh-CN" altLang="en-US" sz="2400" b="1" dirty="0">
                <a:solidFill>
                  <a:srgbClr val="FF0000"/>
                </a:solidFill>
                <a:latin typeface="+mn-ea"/>
                <a:ea typeface="+mn-ea"/>
              </a:rPr>
              <a:t>加意向锁</a:t>
            </a:r>
          </a:p>
          <a:p>
            <a:pPr>
              <a:lnSpc>
                <a:spcPct val="190000"/>
              </a:lnSpc>
            </a:pPr>
            <a:r>
              <a:rPr lang="zh-CN" altLang="en-US" sz="2400" b="1" dirty="0">
                <a:latin typeface="+mn-ea"/>
                <a:ea typeface="+mn-ea"/>
              </a:rPr>
              <a:t>例如，对任一元组加锁时，必须先对它所在的数据库和关系加意向锁 </a:t>
            </a:r>
            <a:endParaRPr lang="zh-CN" altLang="en-US" sz="2400" b="1" dirty="0">
              <a:solidFill>
                <a:srgbClr val="FF66FF"/>
              </a:solidFill>
              <a:latin typeface="+mn-ea"/>
              <a:ea typeface="+mn-ea"/>
            </a:endParaRPr>
          </a:p>
          <a:p>
            <a:pPr lvl="1">
              <a:lnSpc>
                <a:spcPct val="90000"/>
              </a:lnSpc>
              <a:buFontTx/>
              <a:buNone/>
            </a:pPr>
            <a:endParaRPr lang="en-US" altLang="zh-CN" sz="1800" b="1" dirty="0">
              <a:solidFill>
                <a:srgbClr val="FF66FF"/>
              </a:solidFill>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4294967295"/>
          </p:nvPr>
        </p:nvSpPr>
        <p:spPr>
          <a:xfrm>
            <a:off x="5791200" y="6248400"/>
            <a:ext cx="2897188" cy="474663"/>
          </a:xfrm>
          <a:prstGeom prst="rect">
            <a:avLst/>
          </a:prstGeom>
        </p:spPr>
        <p:txBody>
          <a:bodyPr/>
          <a:lstStyle/>
          <a:p>
            <a:r>
              <a:rPr lang="en-US" altLang="zh-CN"/>
              <a:t>数据库系统概论</a:t>
            </a:r>
          </a:p>
        </p:txBody>
      </p:sp>
      <p:sp>
        <p:nvSpPr>
          <p:cNvPr id="435202" name="AutoShape 2"/>
          <p:cNvSpPr>
            <a:spLocks noGrp="1" noChangeArrowheads="1"/>
          </p:cNvSpPr>
          <p:nvPr>
            <p:ph type="title"/>
          </p:nvPr>
        </p:nvSpPr>
        <p:spPr/>
        <p:txBody>
          <a:bodyPr/>
          <a:lstStyle/>
          <a:p>
            <a:r>
              <a:rPr lang="zh-CN" altLang="en-US"/>
              <a:t>常用意向锁</a:t>
            </a:r>
          </a:p>
        </p:txBody>
      </p:sp>
      <p:sp>
        <p:nvSpPr>
          <p:cNvPr id="435203" name="Rectangle 3"/>
          <p:cNvSpPr>
            <a:spLocks noGrp="1" noChangeArrowheads="1"/>
          </p:cNvSpPr>
          <p:nvPr>
            <p:ph type="body" idx="1"/>
          </p:nvPr>
        </p:nvSpPr>
        <p:spPr>
          <a:xfrm>
            <a:off x="490911" y="1529229"/>
            <a:ext cx="7986712" cy="4114800"/>
          </a:xfrm>
        </p:spPr>
        <p:txBody>
          <a:bodyPr>
            <a:normAutofit fontScale="92500" lnSpcReduction="10000"/>
          </a:bodyPr>
          <a:lstStyle/>
          <a:p>
            <a:pPr>
              <a:lnSpc>
                <a:spcPct val="160000"/>
              </a:lnSpc>
            </a:pPr>
            <a:r>
              <a:rPr lang="zh-CN" altLang="en-US" b="1" dirty="0">
                <a:solidFill>
                  <a:srgbClr val="FF0000"/>
                </a:solidFill>
              </a:rPr>
              <a:t>意向共享锁</a:t>
            </a:r>
            <a:r>
              <a:rPr lang="en-US" altLang="zh-CN" b="1" dirty="0"/>
              <a:t>(Intent Share Lock</a:t>
            </a:r>
            <a:r>
              <a:rPr lang="zh-CN" altLang="en-US" b="1" dirty="0"/>
              <a:t>，简称</a:t>
            </a:r>
            <a:r>
              <a:rPr lang="en-US" altLang="zh-CN" b="1" dirty="0"/>
              <a:t>IS</a:t>
            </a:r>
            <a:r>
              <a:rPr lang="zh-CN" altLang="en-US" b="1" dirty="0"/>
              <a:t>锁</a:t>
            </a:r>
            <a:r>
              <a:rPr lang="en-US" altLang="zh-CN" b="1" dirty="0"/>
              <a:t>)</a:t>
            </a:r>
          </a:p>
          <a:p>
            <a:pPr>
              <a:lnSpc>
                <a:spcPct val="160000"/>
              </a:lnSpc>
              <a:spcBef>
                <a:spcPct val="60000"/>
              </a:spcBef>
            </a:pPr>
            <a:r>
              <a:rPr lang="zh-CN" altLang="en-US" b="1" dirty="0">
                <a:solidFill>
                  <a:srgbClr val="FF0000"/>
                </a:solidFill>
              </a:rPr>
              <a:t>意向排它锁</a:t>
            </a:r>
            <a:r>
              <a:rPr lang="en-US" altLang="zh-CN" b="1" dirty="0"/>
              <a:t>(Intent Exclusive Lock</a:t>
            </a:r>
            <a:r>
              <a:rPr lang="zh-CN" altLang="en-US" b="1" dirty="0"/>
              <a:t>，简称</a:t>
            </a:r>
            <a:r>
              <a:rPr lang="en-US" altLang="zh-CN" b="1" dirty="0"/>
              <a:t>IX</a:t>
            </a:r>
            <a:r>
              <a:rPr lang="zh-CN" altLang="en-US" b="1" dirty="0"/>
              <a:t>锁</a:t>
            </a:r>
            <a:r>
              <a:rPr lang="en-US" altLang="zh-CN" b="1" dirty="0"/>
              <a:t>)</a:t>
            </a:r>
          </a:p>
          <a:p>
            <a:pPr>
              <a:lnSpc>
                <a:spcPct val="160000"/>
              </a:lnSpc>
              <a:spcBef>
                <a:spcPct val="60000"/>
              </a:spcBef>
            </a:pPr>
            <a:r>
              <a:rPr lang="zh-CN" altLang="en-US" b="1" dirty="0">
                <a:solidFill>
                  <a:srgbClr val="FF0000"/>
                </a:solidFill>
              </a:rPr>
              <a:t>共享意向排它锁</a:t>
            </a:r>
            <a:r>
              <a:rPr lang="en-US" altLang="zh-CN" b="1" dirty="0"/>
              <a:t>(Share Intent Exclusive Lock</a:t>
            </a:r>
            <a:r>
              <a:rPr lang="zh-CN" altLang="en-US" b="1" dirty="0"/>
              <a:t>，简称</a:t>
            </a:r>
            <a:r>
              <a:rPr lang="en-US" altLang="zh-CN" b="1" dirty="0"/>
              <a:t>SIX</a:t>
            </a:r>
            <a:r>
              <a:rPr lang="zh-CN" altLang="en-US" b="1" dirty="0"/>
              <a:t>锁</a:t>
            </a:r>
            <a:r>
              <a:rPr lang="en-US" altLang="zh-CN" b="1" dirty="0"/>
              <a:t>)</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4294967295"/>
          </p:nvPr>
        </p:nvSpPr>
        <p:spPr>
          <a:xfrm>
            <a:off x="5791200" y="6248400"/>
            <a:ext cx="2897188" cy="474663"/>
          </a:xfrm>
          <a:prstGeom prst="rect">
            <a:avLst/>
          </a:prstGeom>
        </p:spPr>
        <p:txBody>
          <a:bodyPr/>
          <a:lstStyle/>
          <a:p>
            <a:r>
              <a:rPr lang="en-US" altLang="zh-CN"/>
              <a:t>数据库系统概论</a:t>
            </a:r>
          </a:p>
        </p:txBody>
      </p:sp>
      <p:sp>
        <p:nvSpPr>
          <p:cNvPr id="436226" name="AutoShape 2"/>
          <p:cNvSpPr>
            <a:spLocks noGrp="1" noChangeArrowheads="1"/>
          </p:cNvSpPr>
          <p:nvPr>
            <p:ph type="title"/>
          </p:nvPr>
        </p:nvSpPr>
        <p:spPr/>
        <p:txBody>
          <a:bodyPr/>
          <a:lstStyle/>
          <a:p>
            <a:r>
              <a:rPr lang="zh-CN" altLang="en-US"/>
              <a:t>意向锁（续）</a:t>
            </a:r>
          </a:p>
        </p:txBody>
      </p:sp>
      <p:sp>
        <p:nvSpPr>
          <p:cNvPr id="436227" name="Rectangle 3"/>
          <p:cNvSpPr>
            <a:spLocks noGrp="1" noChangeArrowheads="1"/>
          </p:cNvSpPr>
          <p:nvPr>
            <p:ph type="body" idx="1"/>
          </p:nvPr>
        </p:nvSpPr>
        <p:spPr/>
        <p:txBody>
          <a:bodyPr/>
          <a:lstStyle/>
          <a:p>
            <a:pPr algn="just"/>
            <a:r>
              <a:rPr lang="en-US" altLang="zh-CN" sz="3200" b="1">
                <a:solidFill>
                  <a:srgbClr val="FF0000"/>
                </a:solidFill>
              </a:rPr>
              <a:t>IS</a:t>
            </a:r>
            <a:r>
              <a:rPr lang="zh-CN" altLang="en-US" sz="3200" b="1">
                <a:solidFill>
                  <a:srgbClr val="FF0000"/>
                </a:solidFill>
              </a:rPr>
              <a:t>锁</a:t>
            </a:r>
            <a:r>
              <a:rPr lang="en-US" altLang="zh-CN" sz="3200" b="1">
                <a:solidFill>
                  <a:srgbClr val="FF0000"/>
                </a:solidFill>
              </a:rPr>
              <a:t>(</a:t>
            </a:r>
            <a:r>
              <a:rPr lang="zh-CN" altLang="en-US" b="1">
                <a:solidFill>
                  <a:srgbClr val="FF0000"/>
                </a:solidFill>
              </a:rPr>
              <a:t>意向共享锁</a:t>
            </a:r>
            <a:r>
              <a:rPr lang="en-US" altLang="zh-CN" sz="3200" b="1">
                <a:solidFill>
                  <a:srgbClr val="FF0000"/>
                </a:solidFill>
              </a:rPr>
              <a:t>)</a:t>
            </a:r>
          </a:p>
          <a:p>
            <a:pPr lvl="1" algn="just">
              <a:lnSpc>
                <a:spcPct val="180000"/>
              </a:lnSpc>
            </a:pPr>
            <a:r>
              <a:rPr lang="zh-CN" altLang="en-US" b="1"/>
              <a:t>如果对一个数据对象加</a:t>
            </a:r>
            <a:r>
              <a:rPr lang="en-US" altLang="zh-CN" b="1"/>
              <a:t>IS</a:t>
            </a:r>
            <a:r>
              <a:rPr lang="zh-CN" altLang="en-US" b="1"/>
              <a:t>锁，表示它的后裔结点拟（意向）加</a:t>
            </a:r>
            <a:r>
              <a:rPr lang="en-US" altLang="zh-CN" b="1"/>
              <a:t>S</a:t>
            </a:r>
            <a:r>
              <a:rPr lang="zh-CN" altLang="en-US" b="1"/>
              <a:t>锁。</a:t>
            </a:r>
            <a:endParaRPr lang="zh-CN" altLang="en-US" sz="2800" b="1"/>
          </a:p>
          <a:p>
            <a:pPr lvl="1" algn="just">
              <a:lnSpc>
                <a:spcPct val="180000"/>
              </a:lnSpc>
              <a:buFontTx/>
              <a:buNone/>
            </a:pPr>
            <a:r>
              <a:rPr lang="zh-CN" altLang="en-US" b="1"/>
              <a:t>  例如：事务</a:t>
            </a:r>
            <a:r>
              <a:rPr lang="en-US" altLang="zh-CN" b="1"/>
              <a:t>T1</a:t>
            </a:r>
            <a:r>
              <a:rPr lang="zh-CN" altLang="en-US" b="1"/>
              <a:t>要对</a:t>
            </a:r>
            <a:r>
              <a:rPr lang="en-US" altLang="zh-CN" b="1" i="1"/>
              <a:t>R</a:t>
            </a:r>
            <a:r>
              <a:rPr lang="en-US" altLang="zh-CN" b="1"/>
              <a:t>1</a:t>
            </a:r>
            <a:r>
              <a:rPr lang="zh-CN" altLang="en-US" b="1"/>
              <a:t>中某个元组加</a:t>
            </a:r>
            <a:r>
              <a:rPr lang="en-US" altLang="zh-CN" b="1"/>
              <a:t>S</a:t>
            </a:r>
            <a:r>
              <a:rPr lang="zh-CN" altLang="en-US" b="1"/>
              <a:t>锁，则要首先对关系</a:t>
            </a:r>
            <a:r>
              <a:rPr lang="en-US" altLang="zh-CN" b="1" i="1"/>
              <a:t>R</a:t>
            </a:r>
            <a:r>
              <a:rPr lang="en-US" altLang="zh-CN" b="1"/>
              <a:t>1</a:t>
            </a:r>
            <a:r>
              <a:rPr lang="zh-CN" altLang="en-US" b="1"/>
              <a:t>和数据库加</a:t>
            </a:r>
            <a:r>
              <a:rPr lang="en-US" altLang="zh-CN" b="1"/>
              <a:t>IS</a:t>
            </a:r>
            <a:r>
              <a:rPr lang="zh-CN" altLang="en-US" b="1"/>
              <a:t>锁 </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4294967295"/>
          </p:nvPr>
        </p:nvSpPr>
        <p:spPr>
          <a:xfrm>
            <a:off x="5791200" y="6248400"/>
            <a:ext cx="2897188" cy="474663"/>
          </a:xfrm>
          <a:prstGeom prst="rect">
            <a:avLst/>
          </a:prstGeom>
        </p:spPr>
        <p:txBody>
          <a:bodyPr/>
          <a:lstStyle/>
          <a:p>
            <a:r>
              <a:rPr lang="en-US" altLang="zh-CN"/>
              <a:t>数据库系统概论</a:t>
            </a:r>
          </a:p>
        </p:txBody>
      </p:sp>
      <p:sp>
        <p:nvSpPr>
          <p:cNvPr id="437250" name="AutoShape 2"/>
          <p:cNvSpPr>
            <a:spLocks noGrp="1" noChangeArrowheads="1"/>
          </p:cNvSpPr>
          <p:nvPr>
            <p:ph type="title"/>
          </p:nvPr>
        </p:nvSpPr>
        <p:spPr/>
        <p:txBody>
          <a:bodyPr/>
          <a:lstStyle/>
          <a:p>
            <a:r>
              <a:rPr lang="zh-CN" altLang="en-US"/>
              <a:t>意向锁（续）</a:t>
            </a:r>
          </a:p>
        </p:txBody>
      </p:sp>
      <p:sp>
        <p:nvSpPr>
          <p:cNvPr id="437251" name="Rectangle 3"/>
          <p:cNvSpPr>
            <a:spLocks noGrp="1" noChangeArrowheads="1"/>
          </p:cNvSpPr>
          <p:nvPr>
            <p:ph type="body" idx="1"/>
          </p:nvPr>
        </p:nvSpPr>
        <p:spPr/>
        <p:txBody>
          <a:bodyPr/>
          <a:lstStyle/>
          <a:p>
            <a:pPr>
              <a:lnSpc>
                <a:spcPct val="150000"/>
              </a:lnSpc>
            </a:pPr>
            <a:r>
              <a:rPr lang="en-US" altLang="zh-CN" sz="3200" b="1">
                <a:solidFill>
                  <a:srgbClr val="FF0000"/>
                </a:solidFill>
              </a:rPr>
              <a:t>IX</a:t>
            </a:r>
            <a:r>
              <a:rPr lang="zh-CN" altLang="en-US" sz="3200" b="1">
                <a:solidFill>
                  <a:srgbClr val="FF0000"/>
                </a:solidFill>
              </a:rPr>
              <a:t>锁</a:t>
            </a:r>
            <a:r>
              <a:rPr lang="en-US" altLang="zh-CN" sz="3200" b="1">
                <a:solidFill>
                  <a:srgbClr val="FF0000"/>
                </a:solidFill>
              </a:rPr>
              <a:t>(</a:t>
            </a:r>
            <a:r>
              <a:rPr lang="zh-CN" altLang="en-US" sz="3200" b="1">
                <a:solidFill>
                  <a:srgbClr val="FF0000"/>
                </a:solidFill>
              </a:rPr>
              <a:t>意向排它锁</a:t>
            </a:r>
            <a:r>
              <a:rPr lang="en-US" altLang="zh-CN" sz="3200" b="1">
                <a:solidFill>
                  <a:srgbClr val="FF0000"/>
                </a:solidFill>
              </a:rPr>
              <a:t>)</a:t>
            </a:r>
          </a:p>
          <a:p>
            <a:pPr lvl="1">
              <a:lnSpc>
                <a:spcPct val="150000"/>
              </a:lnSpc>
            </a:pPr>
            <a:r>
              <a:rPr lang="zh-CN" altLang="en-US" b="1"/>
              <a:t>如果对一个数据对象加</a:t>
            </a:r>
            <a:r>
              <a:rPr lang="en-US" altLang="zh-CN" b="1"/>
              <a:t>IX</a:t>
            </a:r>
            <a:r>
              <a:rPr lang="zh-CN" altLang="en-US" b="1"/>
              <a:t>锁，表示它的后裔结点拟（意向）加</a:t>
            </a:r>
            <a:r>
              <a:rPr lang="en-US" altLang="zh-CN" b="1"/>
              <a:t>X</a:t>
            </a:r>
            <a:r>
              <a:rPr lang="zh-CN" altLang="en-US" b="1"/>
              <a:t>锁。</a:t>
            </a:r>
          </a:p>
          <a:p>
            <a:pPr>
              <a:lnSpc>
                <a:spcPct val="150000"/>
              </a:lnSpc>
              <a:buFont typeface="Wingdings" pitchFamily="2" charset="2"/>
              <a:buNone/>
            </a:pPr>
            <a:r>
              <a:rPr lang="zh-CN" altLang="en-US" sz="2400" b="1"/>
              <a:t>      例如：事务</a:t>
            </a:r>
            <a:r>
              <a:rPr lang="en-US" altLang="zh-CN" sz="2400" b="1"/>
              <a:t>T1</a:t>
            </a:r>
            <a:r>
              <a:rPr lang="zh-CN" altLang="en-US" sz="2400" b="1"/>
              <a:t>要对</a:t>
            </a:r>
            <a:r>
              <a:rPr lang="en-US" altLang="zh-CN" sz="2400" b="1" i="1"/>
              <a:t>R</a:t>
            </a:r>
            <a:r>
              <a:rPr lang="en-US" altLang="zh-CN" sz="2400" b="1"/>
              <a:t>1</a:t>
            </a:r>
            <a:r>
              <a:rPr lang="zh-CN" altLang="en-US" sz="2400" b="1"/>
              <a:t>中某个元组加</a:t>
            </a:r>
            <a:r>
              <a:rPr lang="en-US" altLang="zh-CN" sz="2400" b="1"/>
              <a:t>X</a:t>
            </a:r>
            <a:r>
              <a:rPr lang="zh-CN" altLang="en-US" sz="2400" b="1"/>
              <a:t>锁，则要首先对关 系</a:t>
            </a:r>
            <a:r>
              <a:rPr lang="en-US" altLang="zh-CN" sz="2400" b="1" i="1"/>
              <a:t>R</a:t>
            </a:r>
            <a:r>
              <a:rPr lang="en-US" altLang="zh-CN" sz="2400" b="1"/>
              <a:t>1</a:t>
            </a:r>
            <a:r>
              <a:rPr lang="zh-CN" altLang="en-US" sz="2400" b="1"/>
              <a:t>和数据库加</a:t>
            </a:r>
            <a:r>
              <a:rPr lang="en-US" altLang="zh-CN" sz="2400" b="1"/>
              <a:t>IX</a:t>
            </a:r>
            <a:r>
              <a:rPr lang="zh-CN" altLang="en-US" sz="2400" b="1"/>
              <a:t>锁 </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4294967295"/>
          </p:nvPr>
        </p:nvSpPr>
        <p:spPr>
          <a:xfrm>
            <a:off x="5791200" y="6248400"/>
            <a:ext cx="2897188" cy="474663"/>
          </a:xfrm>
          <a:prstGeom prst="rect">
            <a:avLst/>
          </a:prstGeom>
        </p:spPr>
        <p:txBody>
          <a:bodyPr/>
          <a:lstStyle/>
          <a:p>
            <a:r>
              <a:rPr lang="en-US" altLang="zh-CN"/>
              <a:t>数据库系统概论</a:t>
            </a:r>
          </a:p>
        </p:txBody>
      </p:sp>
      <p:sp>
        <p:nvSpPr>
          <p:cNvPr id="438274" name="AutoShape 2"/>
          <p:cNvSpPr>
            <a:spLocks noGrp="1" noChangeArrowheads="1"/>
          </p:cNvSpPr>
          <p:nvPr>
            <p:ph type="title"/>
          </p:nvPr>
        </p:nvSpPr>
        <p:spPr/>
        <p:txBody>
          <a:bodyPr/>
          <a:lstStyle/>
          <a:p>
            <a:r>
              <a:rPr lang="zh-CN" altLang="en-US"/>
              <a:t>意向锁（续）</a:t>
            </a:r>
          </a:p>
        </p:txBody>
      </p:sp>
      <p:sp>
        <p:nvSpPr>
          <p:cNvPr id="438275" name="Rectangle 3"/>
          <p:cNvSpPr>
            <a:spLocks noGrp="1" noChangeArrowheads="1"/>
          </p:cNvSpPr>
          <p:nvPr>
            <p:ph type="body" idx="1"/>
          </p:nvPr>
        </p:nvSpPr>
        <p:spPr/>
        <p:txBody>
          <a:bodyPr/>
          <a:lstStyle/>
          <a:p>
            <a:pPr>
              <a:lnSpc>
                <a:spcPct val="90000"/>
              </a:lnSpc>
            </a:pPr>
            <a:r>
              <a:rPr lang="en-US" altLang="zh-CN" sz="3200" b="1">
                <a:solidFill>
                  <a:srgbClr val="FF0000"/>
                </a:solidFill>
              </a:rPr>
              <a:t>SIX</a:t>
            </a:r>
            <a:r>
              <a:rPr lang="zh-CN" altLang="en-US" sz="3200" b="1">
                <a:solidFill>
                  <a:srgbClr val="FF0000"/>
                </a:solidFill>
              </a:rPr>
              <a:t>锁</a:t>
            </a:r>
            <a:r>
              <a:rPr lang="en-US" altLang="zh-CN" sz="3200" b="1">
                <a:solidFill>
                  <a:srgbClr val="FF0000"/>
                </a:solidFill>
              </a:rPr>
              <a:t>(</a:t>
            </a:r>
            <a:r>
              <a:rPr lang="zh-CN" altLang="en-US" sz="3200" b="1">
                <a:solidFill>
                  <a:srgbClr val="FF0000"/>
                </a:solidFill>
              </a:rPr>
              <a:t>共享意向排它锁</a:t>
            </a:r>
            <a:r>
              <a:rPr lang="en-US" altLang="zh-CN" sz="3200" b="1">
                <a:solidFill>
                  <a:srgbClr val="FF0000"/>
                </a:solidFill>
              </a:rPr>
              <a:t>)</a:t>
            </a:r>
          </a:p>
          <a:p>
            <a:pPr lvl="1">
              <a:lnSpc>
                <a:spcPct val="110000"/>
              </a:lnSpc>
            </a:pPr>
            <a:r>
              <a:rPr lang="zh-CN" altLang="en-US" b="1"/>
              <a:t>如果对一个数据对象加</a:t>
            </a:r>
            <a:r>
              <a:rPr lang="en-US" altLang="zh-CN" b="1"/>
              <a:t>SIX</a:t>
            </a:r>
            <a:r>
              <a:rPr lang="zh-CN" altLang="en-US" b="1"/>
              <a:t>锁，表示对它加</a:t>
            </a:r>
            <a:r>
              <a:rPr lang="en-US" altLang="zh-CN" b="1"/>
              <a:t>S</a:t>
            </a:r>
            <a:r>
              <a:rPr lang="zh-CN" altLang="en-US" b="1"/>
              <a:t>锁，再加</a:t>
            </a:r>
            <a:r>
              <a:rPr lang="en-US" altLang="zh-CN" b="1"/>
              <a:t>IX</a:t>
            </a:r>
            <a:r>
              <a:rPr lang="zh-CN" altLang="en-US" b="1"/>
              <a:t>锁，即</a:t>
            </a:r>
            <a:r>
              <a:rPr lang="en-US" altLang="zh-CN" b="1"/>
              <a:t>SIX = S + IX</a:t>
            </a:r>
            <a:r>
              <a:rPr lang="zh-CN" altLang="en-US" b="1"/>
              <a:t>。</a:t>
            </a:r>
          </a:p>
          <a:p>
            <a:pPr lvl="1">
              <a:lnSpc>
                <a:spcPct val="110000"/>
              </a:lnSpc>
            </a:pPr>
            <a:endParaRPr lang="zh-CN" altLang="en-US" b="1"/>
          </a:p>
          <a:p>
            <a:pPr>
              <a:lnSpc>
                <a:spcPct val="110000"/>
              </a:lnSpc>
              <a:buFont typeface="Wingdings" pitchFamily="2" charset="2"/>
              <a:buNone/>
            </a:pPr>
            <a:r>
              <a:rPr lang="zh-CN" altLang="en-US" sz="2400" b="1"/>
              <a:t>    例：对某个表加</a:t>
            </a:r>
            <a:r>
              <a:rPr lang="en-US" altLang="zh-CN" sz="2400" b="1"/>
              <a:t>SIX</a:t>
            </a:r>
            <a:r>
              <a:rPr lang="zh-CN" altLang="en-US" sz="2400" b="1"/>
              <a:t>锁，则表示该事务要读整个表（所以要对该表加</a:t>
            </a:r>
            <a:r>
              <a:rPr lang="en-US" altLang="zh-CN" sz="2400" b="1"/>
              <a:t>S</a:t>
            </a:r>
            <a:r>
              <a:rPr lang="zh-CN" altLang="en-US" sz="2400" b="1"/>
              <a:t>锁），同时会更新个别元组（所以要对该表加</a:t>
            </a:r>
            <a:r>
              <a:rPr lang="en-US" altLang="zh-CN" sz="2400" b="1"/>
              <a:t>IX</a:t>
            </a:r>
            <a:r>
              <a:rPr lang="zh-CN" altLang="en-US" sz="2400" b="1"/>
              <a:t>锁）。</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4"/>
          <p:cNvSpPr>
            <a:spLocks noGrp="1"/>
          </p:cNvSpPr>
          <p:nvPr>
            <p:ph type="ftr" sz="quarter" idx="4294967295"/>
          </p:nvPr>
        </p:nvSpPr>
        <p:spPr>
          <a:xfrm>
            <a:off x="5791200" y="6248400"/>
            <a:ext cx="2897188" cy="474663"/>
          </a:xfrm>
          <a:prstGeom prst="rect">
            <a:avLst/>
          </a:prstGeom>
        </p:spPr>
        <p:txBody>
          <a:bodyPr/>
          <a:lstStyle/>
          <a:p>
            <a:r>
              <a:rPr lang="en-US" altLang="zh-CN"/>
              <a:t>数据库系统概论</a:t>
            </a:r>
          </a:p>
        </p:txBody>
      </p:sp>
      <p:sp>
        <p:nvSpPr>
          <p:cNvPr id="439298" name="AutoShape 2"/>
          <p:cNvSpPr>
            <a:spLocks noGrp="1" noChangeArrowheads="1"/>
          </p:cNvSpPr>
          <p:nvPr>
            <p:ph type="title"/>
          </p:nvPr>
        </p:nvSpPr>
        <p:spPr/>
        <p:txBody>
          <a:bodyPr/>
          <a:lstStyle/>
          <a:p>
            <a:r>
              <a:rPr lang="zh-CN" altLang="en-US"/>
              <a:t>意向锁（续）</a:t>
            </a:r>
          </a:p>
        </p:txBody>
      </p:sp>
      <p:pic>
        <p:nvPicPr>
          <p:cNvPr id="439307" name="Picture 11" descr="未标题-3"/>
          <p:cNvPicPr>
            <a:picLocks noChangeAspect="1" noChangeArrowheads="1"/>
          </p:cNvPicPr>
          <p:nvPr/>
        </p:nvPicPr>
        <p:blipFill>
          <a:blip r:embed="rId2" cstate="print"/>
          <a:srcRect/>
          <a:stretch>
            <a:fillRect/>
          </a:stretch>
        </p:blipFill>
        <p:spPr bwMode="auto">
          <a:xfrm>
            <a:off x="769844" y="2018274"/>
            <a:ext cx="7704138" cy="3940175"/>
          </a:xfrm>
          <a:prstGeom prst="rect">
            <a:avLst/>
          </a:prstGeom>
          <a:noFill/>
        </p:spPr>
      </p:pic>
      <p:sp>
        <p:nvSpPr>
          <p:cNvPr id="439308" name="Text Box 12"/>
          <p:cNvSpPr txBox="1">
            <a:spLocks noChangeArrowheads="1"/>
          </p:cNvSpPr>
          <p:nvPr/>
        </p:nvSpPr>
        <p:spPr bwMode="auto">
          <a:xfrm>
            <a:off x="808038" y="1417638"/>
            <a:ext cx="184150" cy="366712"/>
          </a:xfrm>
          <a:prstGeom prst="rect">
            <a:avLst/>
          </a:prstGeom>
          <a:noFill/>
          <a:ln w="25400">
            <a:noFill/>
            <a:miter lim="800000"/>
            <a:headEnd/>
            <a:tailEnd/>
          </a:ln>
          <a:effectLst/>
        </p:spPr>
        <p:txBody>
          <a:bodyPr wrap="none">
            <a:spAutoFit/>
          </a:bodyPr>
          <a:lstStyle/>
          <a:p>
            <a:endParaRPr lang="zh-CN" altLang="en-US"/>
          </a:p>
        </p:txBody>
      </p:sp>
      <p:sp>
        <p:nvSpPr>
          <p:cNvPr id="439309" name="Text Box 13"/>
          <p:cNvSpPr txBox="1">
            <a:spLocks noChangeArrowheads="1"/>
          </p:cNvSpPr>
          <p:nvPr/>
        </p:nvSpPr>
        <p:spPr bwMode="auto">
          <a:xfrm>
            <a:off x="3708400" y="1341438"/>
            <a:ext cx="2635250" cy="457200"/>
          </a:xfrm>
          <a:prstGeom prst="rect">
            <a:avLst/>
          </a:prstGeom>
          <a:noFill/>
          <a:ln w="25400">
            <a:noFill/>
            <a:miter lim="800000"/>
            <a:headEnd/>
            <a:tailEnd/>
          </a:ln>
          <a:effectLst/>
        </p:spPr>
        <p:txBody>
          <a:bodyPr wrap="none">
            <a:spAutoFit/>
          </a:bodyPr>
          <a:lstStyle/>
          <a:p>
            <a:pPr marL="342900" indent="-342900" algn="ctr"/>
            <a:r>
              <a:rPr lang="zh-CN" altLang="en-US" sz="2400" b="1">
                <a:solidFill>
                  <a:srgbClr val="3333FF"/>
                </a:solidFill>
                <a:latin typeface="Times New Roman" pitchFamily="18" charset="0"/>
              </a:rPr>
              <a:t>意向锁的相容矩阵</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p>
            <a:r>
              <a:rPr lang="en-US" altLang="zh-CN"/>
              <a:t>数据库系统概论</a:t>
            </a:r>
          </a:p>
        </p:txBody>
      </p:sp>
      <p:sp>
        <p:nvSpPr>
          <p:cNvPr id="440322" name="AutoShape 2"/>
          <p:cNvSpPr>
            <a:spLocks noGrp="1" noChangeArrowheads="1"/>
          </p:cNvSpPr>
          <p:nvPr>
            <p:ph type="title"/>
          </p:nvPr>
        </p:nvSpPr>
        <p:spPr>
          <a:xfrm>
            <a:off x="735106" y="519953"/>
            <a:ext cx="7924800" cy="1143000"/>
          </a:xfrm>
        </p:spPr>
        <p:txBody>
          <a:bodyPr/>
          <a:lstStyle/>
          <a:p>
            <a:r>
              <a:rPr lang="zh-CN" altLang="en-US" dirty="0"/>
              <a:t>意向锁（续）</a:t>
            </a:r>
          </a:p>
        </p:txBody>
      </p:sp>
      <p:sp>
        <p:nvSpPr>
          <p:cNvPr id="440323" name="Rectangle 3"/>
          <p:cNvSpPr>
            <a:spLocks noGrp="1" noChangeArrowheads="1"/>
          </p:cNvSpPr>
          <p:nvPr>
            <p:ph type="body" sz="half" idx="1"/>
          </p:nvPr>
        </p:nvSpPr>
        <p:spPr>
          <a:xfrm>
            <a:off x="813641" y="1831975"/>
            <a:ext cx="3960812" cy="4321175"/>
          </a:xfrm>
        </p:spPr>
        <p:txBody>
          <a:bodyPr>
            <a:normAutofit fontScale="92500" lnSpcReduction="20000"/>
          </a:bodyPr>
          <a:lstStyle/>
          <a:p>
            <a:pPr>
              <a:lnSpc>
                <a:spcPct val="180000"/>
              </a:lnSpc>
            </a:pPr>
            <a:r>
              <a:rPr lang="zh-CN" altLang="en-US" b="1" dirty="0"/>
              <a:t>锁的强度</a:t>
            </a:r>
            <a:endParaRPr lang="zh-CN" altLang="en-US" sz="2400" b="1" dirty="0"/>
          </a:p>
          <a:p>
            <a:pPr lvl="1">
              <a:lnSpc>
                <a:spcPct val="180000"/>
              </a:lnSpc>
            </a:pPr>
            <a:r>
              <a:rPr lang="zh-CN" altLang="en-US" b="1" dirty="0"/>
              <a:t>锁的强度是指它对其他锁的排斥程度</a:t>
            </a:r>
          </a:p>
          <a:p>
            <a:pPr lvl="1">
              <a:lnSpc>
                <a:spcPct val="180000"/>
              </a:lnSpc>
            </a:pPr>
            <a:r>
              <a:rPr lang="zh-CN" altLang="en-US" b="1" dirty="0"/>
              <a:t>一个事务在申请封锁时以强锁代替弱锁是安全的，反之则不然</a:t>
            </a:r>
          </a:p>
        </p:txBody>
      </p:sp>
      <p:graphicFrame>
        <p:nvGraphicFramePr>
          <p:cNvPr id="440341" name="Object 21"/>
          <p:cNvGraphicFramePr>
            <a:graphicFrameLocks noGrp="1" noChangeAspect="1"/>
          </p:cNvGraphicFramePr>
          <p:nvPr>
            <p:ph sz="half" idx="2"/>
          </p:nvPr>
        </p:nvGraphicFramePr>
        <p:xfrm>
          <a:off x="5148263" y="1700213"/>
          <a:ext cx="3084512" cy="4495800"/>
        </p:xfrm>
        <a:graphic>
          <a:graphicData uri="http://schemas.openxmlformats.org/presentationml/2006/ole">
            <mc:AlternateContent xmlns:mc="http://schemas.openxmlformats.org/markup-compatibility/2006">
              <mc:Choice xmlns:v="urn:schemas-microsoft-com:vml" Requires="v">
                <p:oleObj spid="_x0000_s72714" name="Image" r:id="rId3" imgW="10158730" imgH="14806349" progId="Photoshop.Image.7">
                  <p:embed/>
                </p:oleObj>
              </mc:Choice>
              <mc:Fallback>
                <p:oleObj name="Image" r:id="rId3" imgW="10158730" imgH="14806349" progId="Photoshop.Image.7">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263" y="1700213"/>
                        <a:ext cx="3084512" cy="449580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4294967295"/>
          </p:nvPr>
        </p:nvSpPr>
        <p:spPr>
          <a:xfrm>
            <a:off x="5791200" y="6248400"/>
            <a:ext cx="2897188" cy="474663"/>
          </a:xfrm>
          <a:prstGeom prst="rect">
            <a:avLst/>
          </a:prstGeom>
        </p:spPr>
        <p:txBody>
          <a:bodyPr/>
          <a:lstStyle/>
          <a:p>
            <a:r>
              <a:rPr lang="en-US" altLang="zh-CN"/>
              <a:t>数据库系统概论</a:t>
            </a:r>
          </a:p>
        </p:txBody>
      </p:sp>
      <p:sp>
        <p:nvSpPr>
          <p:cNvPr id="441346" name="AutoShape 2"/>
          <p:cNvSpPr>
            <a:spLocks noGrp="1" noChangeArrowheads="1"/>
          </p:cNvSpPr>
          <p:nvPr>
            <p:ph type="title"/>
          </p:nvPr>
        </p:nvSpPr>
        <p:spPr/>
        <p:txBody>
          <a:bodyPr/>
          <a:lstStyle/>
          <a:p>
            <a:r>
              <a:rPr lang="zh-CN" altLang="en-US"/>
              <a:t>意向锁（续）</a:t>
            </a:r>
          </a:p>
        </p:txBody>
      </p:sp>
      <p:sp>
        <p:nvSpPr>
          <p:cNvPr id="441347" name="Rectangle 3"/>
          <p:cNvSpPr>
            <a:spLocks noGrp="1" noChangeArrowheads="1"/>
          </p:cNvSpPr>
          <p:nvPr>
            <p:ph type="body" idx="1"/>
          </p:nvPr>
        </p:nvSpPr>
        <p:spPr>
          <a:xfrm>
            <a:off x="757518" y="1705443"/>
            <a:ext cx="7693025" cy="3724275"/>
          </a:xfrm>
        </p:spPr>
        <p:txBody>
          <a:bodyPr>
            <a:normAutofit fontScale="92500"/>
          </a:bodyPr>
          <a:lstStyle/>
          <a:p>
            <a:pPr>
              <a:lnSpc>
                <a:spcPct val="105000"/>
              </a:lnSpc>
            </a:pPr>
            <a:r>
              <a:rPr lang="zh-CN" altLang="en-US" sz="2400" b="1" dirty="0"/>
              <a:t>具有意向锁的多粒度封锁方法</a:t>
            </a:r>
          </a:p>
          <a:p>
            <a:pPr marL="819150" lvl="1">
              <a:lnSpc>
                <a:spcPct val="105000"/>
              </a:lnSpc>
              <a:spcBef>
                <a:spcPct val="60000"/>
              </a:spcBef>
            </a:pPr>
            <a:r>
              <a:rPr lang="zh-CN" altLang="en-US" sz="2200" b="1" dirty="0"/>
              <a:t>申请封锁时应该按自上而下的次序进行</a:t>
            </a:r>
          </a:p>
          <a:p>
            <a:pPr marL="819150" lvl="1">
              <a:lnSpc>
                <a:spcPct val="105000"/>
              </a:lnSpc>
              <a:spcBef>
                <a:spcPct val="60000"/>
              </a:spcBef>
            </a:pPr>
            <a:r>
              <a:rPr lang="zh-CN" altLang="en-US" sz="2200" b="1" dirty="0"/>
              <a:t>释放封锁时则应该按自下而上的次序进行</a:t>
            </a:r>
          </a:p>
          <a:p>
            <a:pPr>
              <a:lnSpc>
                <a:spcPct val="105000"/>
              </a:lnSpc>
              <a:spcBef>
                <a:spcPct val="60000"/>
              </a:spcBef>
              <a:buFont typeface="Wingdings" pitchFamily="2" charset="2"/>
              <a:buNone/>
            </a:pPr>
            <a:r>
              <a:rPr lang="zh-CN" altLang="en-US" sz="2400" b="1" dirty="0"/>
              <a:t>   例如：事务</a:t>
            </a:r>
            <a:r>
              <a:rPr lang="en-US" altLang="zh-CN" sz="2400" b="1" dirty="0"/>
              <a:t>T1</a:t>
            </a:r>
            <a:r>
              <a:rPr lang="zh-CN" altLang="en-US" sz="2400" b="1" dirty="0"/>
              <a:t>要对关系</a:t>
            </a:r>
            <a:r>
              <a:rPr lang="en-US" altLang="zh-CN" sz="2400" b="1" i="1" dirty="0"/>
              <a:t>R</a:t>
            </a:r>
            <a:r>
              <a:rPr lang="en-US" altLang="zh-CN" sz="2400" b="1" dirty="0"/>
              <a:t>1</a:t>
            </a:r>
            <a:r>
              <a:rPr lang="zh-CN" altLang="en-US" sz="2400" b="1" dirty="0"/>
              <a:t>加</a:t>
            </a:r>
            <a:r>
              <a:rPr lang="en-US" altLang="zh-CN" sz="2400" b="1" dirty="0"/>
              <a:t>S</a:t>
            </a:r>
            <a:r>
              <a:rPr lang="zh-CN" altLang="en-US" sz="2400" b="1" dirty="0"/>
              <a:t>锁</a:t>
            </a:r>
          </a:p>
          <a:p>
            <a:pPr marL="819150" lvl="1">
              <a:lnSpc>
                <a:spcPct val="105000"/>
              </a:lnSpc>
              <a:spcBef>
                <a:spcPct val="60000"/>
              </a:spcBef>
              <a:buFont typeface="Wingdings" pitchFamily="2" charset="2"/>
              <a:buChar char="n"/>
            </a:pPr>
            <a:r>
              <a:rPr lang="zh-CN" altLang="en-US" sz="2200" b="1" dirty="0"/>
              <a:t>要首先对数据库加</a:t>
            </a:r>
            <a:r>
              <a:rPr lang="en-US" altLang="zh-CN" sz="2200" b="1" dirty="0"/>
              <a:t>IS</a:t>
            </a:r>
            <a:r>
              <a:rPr lang="zh-CN" altLang="en-US" sz="2200" b="1" dirty="0"/>
              <a:t>锁</a:t>
            </a:r>
          </a:p>
          <a:p>
            <a:pPr marL="819150" lvl="1">
              <a:lnSpc>
                <a:spcPct val="105000"/>
              </a:lnSpc>
              <a:spcBef>
                <a:spcPct val="60000"/>
              </a:spcBef>
              <a:buFont typeface="Wingdings" pitchFamily="2" charset="2"/>
              <a:buChar char="n"/>
            </a:pPr>
            <a:r>
              <a:rPr lang="zh-CN" altLang="en-US" sz="2200" b="1" dirty="0"/>
              <a:t>检查数据库和</a:t>
            </a:r>
            <a:r>
              <a:rPr lang="en-US" altLang="zh-CN" sz="2200" b="1" i="1" dirty="0"/>
              <a:t>R</a:t>
            </a:r>
            <a:r>
              <a:rPr lang="en-US" altLang="zh-CN" sz="2200" b="1" dirty="0"/>
              <a:t>1</a:t>
            </a:r>
            <a:r>
              <a:rPr lang="zh-CN" altLang="en-US" sz="2200" b="1" dirty="0"/>
              <a:t>是否已加了不相容的锁</a:t>
            </a:r>
            <a:r>
              <a:rPr lang="en-US" altLang="zh-CN" sz="2200" b="1" dirty="0"/>
              <a:t>(X</a:t>
            </a:r>
            <a:r>
              <a:rPr lang="zh-CN" altLang="en-US" sz="2200" b="1" dirty="0"/>
              <a:t>或</a:t>
            </a:r>
            <a:r>
              <a:rPr lang="en-US" altLang="zh-CN" sz="2200" b="1" dirty="0"/>
              <a:t>IX)</a:t>
            </a:r>
          </a:p>
          <a:p>
            <a:pPr marL="819150" lvl="1">
              <a:lnSpc>
                <a:spcPct val="105000"/>
              </a:lnSpc>
              <a:spcBef>
                <a:spcPct val="60000"/>
              </a:spcBef>
              <a:buFont typeface="Wingdings" pitchFamily="2" charset="2"/>
              <a:buChar char="n"/>
            </a:pPr>
            <a:r>
              <a:rPr lang="zh-CN" altLang="en-US" sz="2200" b="1" dirty="0"/>
              <a:t>不再需要搜索和检查</a:t>
            </a:r>
            <a:r>
              <a:rPr lang="en-US" altLang="zh-CN" sz="2200" b="1" i="1" dirty="0"/>
              <a:t>R</a:t>
            </a:r>
            <a:r>
              <a:rPr lang="en-US" altLang="zh-CN" sz="2200" b="1" dirty="0"/>
              <a:t>1</a:t>
            </a:r>
            <a:r>
              <a:rPr lang="zh-CN" altLang="en-US" sz="2200" b="1" dirty="0"/>
              <a:t>中的元组是否加了不相容的锁</a:t>
            </a:r>
            <a:r>
              <a:rPr lang="en-US" altLang="zh-CN" sz="2200" b="1" dirty="0"/>
              <a:t>(X</a:t>
            </a:r>
            <a:r>
              <a:rPr lang="zh-CN" altLang="en-US" sz="2200" b="1" dirty="0"/>
              <a:t>锁</a:t>
            </a:r>
            <a:r>
              <a:rPr lang="en-US" altLang="zh-CN" sz="2200" b="1" dirty="0"/>
              <a:t>)</a:t>
            </a:r>
            <a:r>
              <a:rPr lang="en-US" altLang="zh-CN" sz="2000" b="1" dirty="0"/>
              <a:t> </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4294967295"/>
          </p:nvPr>
        </p:nvSpPr>
        <p:spPr>
          <a:xfrm>
            <a:off x="5791200" y="6248400"/>
            <a:ext cx="2897188" cy="474663"/>
          </a:xfrm>
          <a:prstGeom prst="rect">
            <a:avLst/>
          </a:prstGeom>
        </p:spPr>
        <p:txBody>
          <a:bodyPr/>
          <a:lstStyle/>
          <a:p>
            <a:r>
              <a:rPr lang="en-US" altLang="zh-CN"/>
              <a:t>数据库系统概论</a:t>
            </a:r>
          </a:p>
        </p:txBody>
      </p:sp>
      <p:sp>
        <p:nvSpPr>
          <p:cNvPr id="522242" name="AutoShape 2"/>
          <p:cNvSpPr>
            <a:spLocks noGrp="1" noChangeArrowheads="1"/>
          </p:cNvSpPr>
          <p:nvPr>
            <p:ph type="title"/>
          </p:nvPr>
        </p:nvSpPr>
        <p:spPr/>
        <p:txBody>
          <a:bodyPr/>
          <a:lstStyle/>
          <a:p>
            <a:r>
              <a:rPr lang="zh-CN" altLang="en-US"/>
              <a:t>意向锁（续）</a:t>
            </a:r>
          </a:p>
        </p:txBody>
      </p:sp>
      <p:sp>
        <p:nvSpPr>
          <p:cNvPr id="522243" name="Rectangle 3"/>
          <p:cNvSpPr>
            <a:spLocks noGrp="1" noChangeArrowheads="1"/>
          </p:cNvSpPr>
          <p:nvPr>
            <p:ph type="body" idx="1"/>
          </p:nvPr>
        </p:nvSpPr>
        <p:spPr/>
        <p:txBody>
          <a:bodyPr/>
          <a:lstStyle/>
          <a:p>
            <a:pPr>
              <a:lnSpc>
                <a:spcPct val="160000"/>
              </a:lnSpc>
            </a:pPr>
            <a:r>
              <a:rPr lang="zh-CN" altLang="en-US" b="1"/>
              <a:t>具有意向锁的多粒度封锁方法</a:t>
            </a:r>
          </a:p>
          <a:p>
            <a:pPr lvl="1">
              <a:lnSpc>
                <a:spcPct val="160000"/>
              </a:lnSpc>
            </a:pPr>
            <a:r>
              <a:rPr lang="zh-CN" altLang="en-US" b="1"/>
              <a:t>提高了系统的并发度</a:t>
            </a:r>
          </a:p>
          <a:p>
            <a:pPr lvl="1">
              <a:lnSpc>
                <a:spcPct val="160000"/>
              </a:lnSpc>
            </a:pPr>
            <a:r>
              <a:rPr lang="zh-CN" altLang="en-US" b="1"/>
              <a:t>减少了加锁和解锁的开销</a:t>
            </a:r>
          </a:p>
          <a:p>
            <a:pPr lvl="1">
              <a:lnSpc>
                <a:spcPct val="160000"/>
              </a:lnSpc>
            </a:pPr>
            <a:r>
              <a:rPr lang="zh-CN" altLang="en-US" b="1"/>
              <a:t>在实际的数据库管理系统产品中得到广泛应用 </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4294967295"/>
          </p:nvPr>
        </p:nvSpPr>
        <p:spPr>
          <a:xfrm>
            <a:off x="5791200" y="6248400"/>
            <a:ext cx="2897188" cy="474663"/>
          </a:xfrm>
          <a:prstGeom prst="rect">
            <a:avLst/>
          </a:prstGeom>
        </p:spPr>
        <p:txBody>
          <a:bodyPr/>
          <a:lstStyle/>
          <a:p>
            <a:r>
              <a:rPr lang="en-US" altLang="zh-CN"/>
              <a:t>数据库系统概论</a:t>
            </a:r>
          </a:p>
        </p:txBody>
      </p:sp>
      <p:sp>
        <p:nvSpPr>
          <p:cNvPr id="452610" name="AutoShape 2"/>
          <p:cNvSpPr>
            <a:spLocks noGrp="1" noChangeArrowheads="1"/>
          </p:cNvSpPr>
          <p:nvPr>
            <p:ph type="title"/>
          </p:nvPr>
        </p:nvSpPr>
        <p:spPr/>
        <p:txBody>
          <a:bodyPr/>
          <a:lstStyle/>
          <a:p>
            <a:r>
              <a:rPr lang="zh-CN" altLang="en-US" dirty="0" smtClean="0"/>
              <a:t>小结</a:t>
            </a:r>
            <a:endParaRPr lang="zh-CN" altLang="en-US" dirty="0"/>
          </a:p>
        </p:txBody>
      </p:sp>
      <p:sp>
        <p:nvSpPr>
          <p:cNvPr id="452611" name="Rectangle 3"/>
          <p:cNvSpPr>
            <a:spLocks noGrp="1" noChangeArrowheads="1"/>
          </p:cNvSpPr>
          <p:nvPr>
            <p:ph type="body" idx="1"/>
          </p:nvPr>
        </p:nvSpPr>
        <p:spPr>
          <a:xfrm>
            <a:off x="555812" y="1757829"/>
            <a:ext cx="7693025" cy="3724275"/>
          </a:xfrm>
        </p:spPr>
        <p:txBody>
          <a:bodyPr>
            <a:normAutofit fontScale="92500"/>
          </a:bodyPr>
          <a:lstStyle/>
          <a:p>
            <a:pPr>
              <a:lnSpc>
                <a:spcPct val="130000"/>
              </a:lnSpc>
            </a:pPr>
            <a:r>
              <a:rPr lang="zh-CN" altLang="en-US" sz="2300" b="1" dirty="0">
                <a:latin typeface="+mn-ea"/>
                <a:ea typeface="+mn-ea"/>
              </a:rPr>
              <a:t>数据共享与数据一致性是一对矛盾</a:t>
            </a:r>
          </a:p>
          <a:p>
            <a:pPr>
              <a:lnSpc>
                <a:spcPct val="130000"/>
              </a:lnSpc>
            </a:pPr>
            <a:r>
              <a:rPr lang="zh-CN" altLang="en-US" sz="2300" b="1" dirty="0">
                <a:latin typeface="+mn-ea"/>
                <a:ea typeface="+mn-ea"/>
              </a:rPr>
              <a:t>数据库的价值在很大程度上取决于它所能提供的数据共享度</a:t>
            </a:r>
          </a:p>
          <a:p>
            <a:pPr>
              <a:lnSpc>
                <a:spcPct val="130000"/>
              </a:lnSpc>
              <a:spcBef>
                <a:spcPct val="40000"/>
              </a:spcBef>
            </a:pPr>
            <a:r>
              <a:rPr lang="zh-CN" altLang="en-US" sz="2300" b="1" dirty="0">
                <a:latin typeface="+mn-ea"/>
                <a:ea typeface="+mn-ea"/>
              </a:rPr>
              <a:t>数据共享在很大程度上取决于系统允许对数据并发操作的程度</a:t>
            </a:r>
          </a:p>
          <a:p>
            <a:pPr>
              <a:lnSpc>
                <a:spcPct val="130000"/>
              </a:lnSpc>
              <a:spcBef>
                <a:spcPct val="40000"/>
              </a:spcBef>
            </a:pPr>
            <a:r>
              <a:rPr lang="zh-CN" altLang="en-US" sz="2300" b="1" dirty="0">
                <a:latin typeface="+mn-ea"/>
                <a:ea typeface="+mn-ea"/>
              </a:rPr>
              <a:t>数据并发程度又取决于数据库中的并发控制机制</a:t>
            </a:r>
          </a:p>
          <a:p>
            <a:pPr>
              <a:lnSpc>
                <a:spcPct val="130000"/>
              </a:lnSpc>
              <a:spcBef>
                <a:spcPct val="40000"/>
              </a:spcBef>
            </a:pPr>
            <a:r>
              <a:rPr lang="zh-CN" altLang="en-US" sz="2300" b="1" dirty="0">
                <a:latin typeface="+mn-ea"/>
                <a:ea typeface="+mn-ea"/>
              </a:rPr>
              <a:t>数据的一致性也取决于并发控制的程度。施加的并发控制愈多，数据的一致性往往愈好</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pPr>
              <a:lnSpc>
                <a:spcPct val="200000"/>
              </a:lnSpc>
            </a:pPr>
            <a:r>
              <a:rPr lang="zh-CN" altLang="en-US" sz="2400" dirty="0" smtClean="0"/>
              <a:t>这种情况称为数据库的不一致性，是由并发操作引起的。</a:t>
            </a:r>
          </a:p>
          <a:p>
            <a:pPr>
              <a:lnSpc>
                <a:spcPct val="200000"/>
              </a:lnSpc>
            </a:pPr>
            <a:r>
              <a:rPr lang="zh-CN" altLang="en-US" sz="2400" dirty="0" smtClean="0"/>
              <a:t>在并发操作情况下，对甲、乙两个事务的操作序列的调度是随机的。</a:t>
            </a:r>
          </a:p>
          <a:p>
            <a:pPr>
              <a:lnSpc>
                <a:spcPct val="200000"/>
              </a:lnSpc>
            </a:pPr>
            <a:r>
              <a:rPr lang="zh-CN" altLang="en-US" sz="2400" dirty="0" smtClean="0"/>
              <a:t>若按上面的调度序列执行，甲事务的修改就被丢失。</a:t>
            </a:r>
          </a:p>
          <a:p>
            <a:pPr lvl="1">
              <a:lnSpc>
                <a:spcPct val="200000"/>
              </a:lnSpc>
            </a:pPr>
            <a:r>
              <a:rPr lang="zh-CN" altLang="en-US" sz="2400" dirty="0" smtClean="0"/>
              <a:t>原因：第</a:t>
            </a:r>
            <a:r>
              <a:rPr lang="en-US" altLang="zh-CN" sz="2400" dirty="0" smtClean="0"/>
              <a:t>4</a:t>
            </a:r>
            <a:r>
              <a:rPr lang="zh-CN" altLang="en-US" sz="2400" dirty="0" smtClean="0"/>
              <a:t>步中乙事务修改</a:t>
            </a:r>
            <a:r>
              <a:rPr lang="en-US" altLang="zh-CN" sz="2400" dirty="0" smtClean="0"/>
              <a:t>A</a:t>
            </a:r>
            <a:r>
              <a:rPr lang="zh-CN" altLang="en-US" sz="2400" dirty="0" smtClean="0"/>
              <a:t>并写回后覆盖了甲事务的修改</a:t>
            </a:r>
            <a:endParaRPr lang="zh-CN" altLang="en-US" sz="3600"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4294967295"/>
          </p:nvPr>
        </p:nvSpPr>
        <p:spPr>
          <a:xfrm>
            <a:off x="5791200" y="6248400"/>
            <a:ext cx="2897188" cy="474663"/>
          </a:xfrm>
          <a:prstGeom prst="rect">
            <a:avLst/>
          </a:prstGeom>
        </p:spPr>
        <p:txBody>
          <a:bodyPr/>
          <a:lstStyle/>
          <a:p>
            <a:r>
              <a:rPr lang="en-US" altLang="zh-CN"/>
              <a:t>数据库系统概论</a:t>
            </a:r>
          </a:p>
        </p:txBody>
      </p:sp>
      <p:sp>
        <p:nvSpPr>
          <p:cNvPr id="453634" name="AutoShape 2"/>
          <p:cNvSpPr>
            <a:spLocks noGrp="1" noChangeArrowheads="1"/>
          </p:cNvSpPr>
          <p:nvPr>
            <p:ph type="title"/>
          </p:nvPr>
        </p:nvSpPr>
        <p:spPr/>
        <p:txBody>
          <a:bodyPr/>
          <a:lstStyle/>
          <a:p>
            <a:r>
              <a:rPr lang="zh-CN" altLang="en-US"/>
              <a:t>小结（续）</a:t>
            </a:r>
          </a:p>
        </p:txBody>
      </p:sp>
      <p:sp>
        <p:nvSpPr>
          <p:cNvPr id="453635" name="Rectangle 3"/>
          <p:cNvSpPr>
            <a:spLocks noGrp="1" noChangeArrowheads="1"/>
          </p:cNvSpPr>
          <p:nvPr>
            <p:ph type="body" idx="1"/>
          </p:nvPr>
        </p:nvSpPr>
        <p:spPr/>
        <p:txBody>
          <a:bodyPr/>
          <a:lstStyle/>
          <a:p>
            <a:pPr>
              <a:lnSpc>
                <a:spcPct val="190000"/>
              </a:lnSpc>
            </a:pPr>
            <a:r>
              <a:rPr lang="zh-CN" altLang="en-US" sz="2400" b="1"/>
              <a:t>数据库的并发控制以</a:t>
            </a:r>
            <a:r>
              <a:rPr lang="zh-CN" altLang="en-US" sz="2400" b="1">
                <a:solidFill>
                  <a:srgbClr val="FF0000"/>
                </a:solidFill>
              </a:rPr>
              <a:t>事务为单位</a:t>
            </a:r>
          </a:p>
          <a:p>
            <a:pPr>
              <a:lnSpc>
                <a:spcPct val="190000"/>
              </a:lnSpc>
            </a:pPr>
            <a:r>
              <a:rPr lang="zh-CN" altLang="en-US" sz="2400" b="1"/>
              <a:t>数据库的并发控制通常使用封锁机制</a:t>
            </a:r>
          </a:p>
          <a:p>
            <a:pPr lvl="1">
              <a:lnSpc>
                <a:spcPct val="190000"/>
              </a:lnSpc>
            </a:pPr>
            <a:r>
              <a:rPr lang="zh-CN" altLang="en-US" b="1"/>
              <a:t>两类最常用的封锁</a:t>
            </a:r>
          </a:p>
          <a:p>
            <a:endParaRPr lang="en-US" altLang="zh-CN" sz="2400" b="1"/>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4294967295"/>
          </p:nvPr>
        </p:nvSpPr>
        <p:spPr>
          <a:xfrm>
            <a:off x="5791200" y="6248400"/>
            <a:ext cx="2897188" cy="474663"/>
          </a:xfrm>
          <a:prstGeom prst="rect">
            <a:avLst/>
          </a:prstGeom>
        </p:spPr>
        <p:txBody>
          <a:bodyPr/>
          <a:lstStyle/>
          <a:p>
            <a:r>
              <a:rPr lang="en-US" altLang="zh-CN"/>
              <a:t>数据库系统概论</a:t>
            </a:r>
          </a:p>
        </p:txBody>
      </p:sp>
      <p:sp>
        <p:nvSpPr>
          <p:cNvPr id="454658" name="AutoShape 2"/>
          <p:cNvSpPr>
            <a:spLocks noGrp="1" noChangeArrowheads="1"/>
          </p:cNvSpPr>
          <p:nvPr>
            <p:ph type="title"/>
          </p:nvPr>
        </p:nvSpPr>
        <p:spPr/>
        <p:txBody>
          <a:bodyPr/>
          <a:lstStyle/>
          <a:p>
            <a:r>
              <a:rPr lang="zh-CN" altLang="en-US"/>
              <a:t>小结（续）</a:t>
            </a:r>
          </a:p>
        </p:txBody>
      </p:sp>
      <p:sp>
        <p:nvSpPr>
          <p:cNvPr id="454659" name="Rectangle 3"/>
          <p:cNvSpPr>
            <a:spLocks noGrp="1" noChangeArrowheads="1"/>
          </p:cNvSpPr>
          <p:nvPr>
            <p:ph type="body" idx="1"/>
          </p:nvPr>
        </p:nvSpPr>
        <p:spPr>
          <a:xfrm>
            <a:off x="430306" y="1801906"/>
            <a:ext cx="8100919" cy="4075019"/>
          </a:xfrm>
        </p:spPr>
        <p:txBody>
          <a:bodyPr>
            <a:normAutofit fontScale="92500" lnSpcReduction="10000"/>
          </a:bodyPr>
          <a:lstStyle/>
          <a:p>
            <a:pPr>
              <a:lnSpc>
                <a:spcPct val="190000"/>
              </a:lnSpc>
            </a:pPr>
            <a:r>
              <a:rPr lang="zh-CN" altLang="en-US" sz="2400" b="1" dirty="0"/>
              <a:t>并发控制机制调度并发事务操作是否正确的判别准则是可串行性</a:t>
            </a:r>
          </a:p>
          <a:p>
            <a:pPr lvl="1">
              <a:lnSpc>
                <a:spcPct val="190000"/>
              </a:lnSpc>
              <a:spcBef>
                <a:spcPct val="60000"/>
              </a:spcBef>
            </a:pPr>
            <a:r>
              <a:rPr lang="zh-CN" altLang="en-US" b="1" dirty="0"/>
              <a:t>并发操作的正确性则通常由两段锁协议来保证。</a:t>
            </a:r>
          </a:p>
          <a:p>
            <a:pPr lvl="1">
              <a:lnSpc>
                <a:spcPct val="190000"/>
              </a:lnSpc>
              <a:spcBef>
                <a:spcPct val="60000"/>
              </a:spcBef>
            </a:pPr>
            <a:r>
              <a:rPr lang="zh-CN" altLang="en-US" b="1" dirty="0"/>
              <a:t>两段锁协议是可串行化调度的充分条件，但不是必要条件</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4294967295"/>
          </p:nvPr>
        </p:nvSpPr>
        <p:spPr>
          <a:xfrm>
            <a:off x="5791200" y="6248400"/>
            <a:ext cx="2897188" cy="474663"/>
          </a:xfrm>
          <a:prstGeom prst="rect">
            <a:avLst/>
          </a:prstGeom>
        </p:spPr>
        <p:txBody>
          <a:bodyPr/>
          <a:lstStyle/>
          <a:p>
            <a:r>
              <a:rPr lang="en-US" altLang="zh-CN"/>
              <a:t>数据库系统概论</a:t>
            </a:r>
          </a:p>
        </p:txBody>
      </p:sp>
      <p:sp>
        <p:nvSpPr>
          <p:cNvPr id="455682" name="AutoShape 2"/>
          <p:cNvSpPr>
            <a:spLocks noGrp="1" noChangeArrowheads="1"/>
          </p:cNvSpPr>
          <p:nvPr>
            <p:ph type="title"/>
          </p:nvPr>
        </p:nvSpPr>
        <p:spPr/>
        <p:txBody>
          <a:bodyPr/>
          <a:lstStyle/>
          <a:p>
            <a:r>
              <a:rPr lang="zh-CN" altLang="en-US"/>
              <a:t>小结（续）</a:t>
            </a:r>
          </a:p>
        </p:txBody>
      </p:sp>
      <p:sp>
        <p:nvSpPr>
          <p:cNvPr id="455683" name="Rectangle 3"/>
          <p:cNvSpPr>
            <a:spLocks noGrp="1" noChangeArrowheads="1"/>
          </p:cNvSpPr>
          <p:nvPr>
            <p:ph type="body" idx="1"/>
          </p:nvPr>
        </p:nvSpPr>
        <p:spPr>
          <a:xfrm>
            <a:off x="712695" y="1707776"/>
            <a:ext cx="7476564" cy="4075487"/>
          </a:xfrm>
        </p:spPr>
        <p:txBody>
          <a:bodyPr>
            <a:normAutofit lnSpcReduction="10000"/>
          </a:bodyPr>
          <a:lstStyle/>
          <a:p>
            <a:pPr>
              <a:lnSpc>
                <a:spcPct val="110000"/>
              </a:lnSpc>
            </a:pPr>
            <a:r>
              <a:rPr lang="zh-CN" altLang="en-US" sz="2400" b="1" dirty="0"/>
              <a:t>对数据对象施加封锁，带来问题</a:t>
            </a:r>
          </a:p>
          <a:p>
            <a:pPr>
              <a:lnSpc>
                <a:spcPct val="110000"/>
              </a:lnSpc>
            </a:pPr>
            <a:r>
              <a:rPr lang="zh-CN" altLang="en-US" sz="2400" b="1" dirty="0">
                <a:solidFill>
                  <a:srgbClr val="FF0000"/>
                </a:solidFill>
              </a:rPr>
              <a:t>活锁</a:t>
            </a:r>
            <a:r>
              <a:rPr lang="zh-CN" altLang="en-US" sz="2400" b="1" dirty="0"/>
              <a:t>： 先来先服务</a:t>
            </a:r>
          </a:p>
          <a:p>
            <a:pPr>
              <a:lnSpc>
                <a:spcPct val="110000"/>
              </a:lnSpc>
            </a:pPr>
            <a:r>
              <a:rPr lang="zh-CN" altLang="en-US" sz="2400" b="1" dirty="0">
                <a:solidFill>
                  <a:srgbClr val="FF0000"/>
                </a:solidFill>
              </a:rPr>
              <a:t>死锁：</a:t>
            </a:r>
          </a:p>
          <a:p>
            <a:pPr lvl="1">
              <a:lnSpc>
                <a:spcPct val="110000"/>
              </a:lnSpc>
            </a:pPr>
            <a:r>
              <a:rPr lang="zh-CN" altLang="en-US" b="1" dirty="0"/>
              <a:t>预防方法</a:t>
            </a:r>
          </a:p>
          <a:p>
            <a:pPr lvl="2">
              <a:lnSpc>
                <a:spcPct val="110000"/>
              </a:lnSpc>
              <a:buClrTx/>
              <a:buFont typeface="Wingdings" pitchFamily="2" charset="2"/>
              <a:buChar char="Ø"/>
            </a:pPr>
            <a:r>
              <a:rPr lang="zh-CN" altLang="en-US" sz="2200" b="1" dirty="0"/>
              <a:t>一次封锁法</a:t>
            </a:r>
          </a:p>
          <a:p>
            <a:pPr lvl="2">
              <a:lnSpc>
                <a:spcPct val="110000"/>
              </a:lnSpc>
              <a:buClrTx/>
              <a:buFont typeface="Wingdings" pitchFamily="2" charset="2"/>
              <a:buChar char="Ø"/>
            </a:pPr>
            <a:r>
              <a:rPr lang="zh-CN" altLang="en-US" sz="2200" b="1" dirty="0"/>
              <a:t>顺序封锁法</a:t>
            </a:r>
          </a:p>
          <a:p>
            <a:pPr lvl="1">
              <a:lnSpc>
                <a:spcPct val="110000"/>
              </a:lnSpc>
            </a:pPr>
            <a:r>
              <a:rPr lang="zh-CN" altLang="en-US" b="1" dirty="0"/>
              <a:t> 死锁的诊断与解除</a:t>
            </a:r>
          </a:p>
          <a:p>
            <a:pPr lvl="2">
              <a:lnSpc>
                <a:spcPct val="110000"/>
              </a:lnSpc>
              <a:buClrTx/>
              <a:buFont typeface="Wingdings" pitchFamily="2" charset="2"/>
              <a:buChar char="Ø"/>
            </a:pPr>
            <a:r>
              <a:rPr lang="zh-CN" altLang="en-US" sz="2200" b="1" dirty="0"/>
              <a:t>超时法</a:t>
            </a:r>
          </a:p>
          <a:p>
            <a:pPr lvl="2">
              <a:lnSpc>
                <a:spcPct val="110000"/>
              </a:lnSpc>
              <a:buClrTx/>
              <a:buFont typeface="Wingdings" pitchFamily="2" charset="2"/>
              <a:buChar char="Ø"/>
            </a:pPr>
            <a:r>
              <a:rPr lang="zh-CN" altLang="en-US" sz="2200" b="1" dirty="0"/>
              <a:t>等待图法</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zh-CN" altLang="en-US" dirty="0" smtClean="0">
                <a:latin typeface="华文行楷" pitchFamily="2" charset="-122"/>
                <a:ea typeface="华文行楷" pitchFamily="2" charset="-122"/>
              </a:rPr>
              <a:t>休息</a:t>
            </a:r>
            <a:r>
              <a:rPr lang="en-US" altLang="zh-CN" dirty="0" smtClean="0">
                <a:latin typeface="华文行楷" pitchFamily="2" charset="-122"/>
                <a:ea typeface="华文行楷" pitchFamily="2" charset="-122"/>
              </a:rPr>
              <a:t>…</a:t>
            </a:r>
            <a:endParaRPr lang="zh-CN" altLang="en-US" dirty="0">
              <a:latin typeface="华文行楷" pitchFamily="2" charset="-122"/>
              <a:ea typeface="华文行楷" pitchFamily="2" charset="-122"/>
            </a:endParaRPr>
          </a:p>
        </p:txBody>
      </p:sp>
      <p:sp>
        <p:nvSpPr>
          <p:cNvPr id="12" name="竖排文字占位符 11"/>
          <p:cNvSpPr>
            <a:spLocks noGrp="1"/>
          </p:cNvSpPr>
          <p:nvPr>
            <p:ph type="body" orient="vert" idx="1"/>
          </p:nvPr>
        </p:nvSpPr>
        <p:spPr/>
        <p:txBody>
          <a:bodyPr/>
          <a:lstStyle/>
          <a:p>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数据库系统概论课件模板">
  <a:themeElements>
    <a:clrScheme name="Cosmic 1">
      <a:dk1>
        <a:srgbClr val="2B166E"/>
      </a:dk1>
      <a:lt1>
        <a:srgbClr val="5399FF"/>
      </a:lt1>
      <a:dk2>
        <a:srgbClr val="0053CE"/>
      </a:dk2>
      <a:lt2>
        <a:srgbClr val="DDDDDD"/>
      </a:lt2>
      <a:accent1>
        <a:srgbClr val="99CC00"/>
      </a:accent1>
      <a:accent2>
        <a:srgbClr val="CCCC00"/>
      </a:accent2>
      <a:accent3>
        <a:srgbClr val="B3CAFF"/>
      </a:accent3>
      <a:accent4>
        <a:srgbClr val="23115D"/>
      </a:accent4>
      <a:accent5>
        <a:srgbClr val="CAE2AA"/>
      </a:accent5>
      <a:accent6>
        <a:srgbClr val="B9B900"/>
      </a:accent6>
      <a:hlink>
        <a:srgbClr val="FFFFFF"/>
      </a:hlink>
      <a:folHlink>
        <a:srgbClr val="FFCC00"/>
      </a:folHlink>
    </a:clrScheme>
    <a:fontScheme name="Cosmic">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osmic 1">
        <a:dk1>
          <a:srgbClr val="2B166E"/>
        </a:dk1>
        <a:lt1>
          <a:srgbClr val="5399FF"/>
        </a:lt1>
        <a:dk2>
          <a:srgbClr val="0053CE"/>
        </a:dk2>
        <a:lt2>
          <a:srgbClr val="DDDDDD"/>
        </a:lt2>
        <a:accent1>
          <a:srgbClr val="99CC00"/>
        </a:accent1>
        <a:accent2>
          <a:srgbClr val="CCCC00"/>
        </a:accent2>
        <a:accent3>
          <a:srgbClr val="B3CAFF"/>
        </a:accent3>
        <a:accent4>
          <a:srgbClr val="23115D"/>
        </a:accent4>
        <a:accent5>
          <a:srgbClr val="CAE2AA"/>
        </a:accent5>
        <a:accent6>
          <a:srgbClr val="B9B900"/>
        </a:accent6>
        <a:hlink>
          <a:srgbClr val="FFFFFF"/>
        </a:hlink>
        <a:folHlink>
          <a:srgbClr val="FFCC00"/>
        </a:folHlink>
      </a:clrScheme>
      <a:clrMap bg1="lt1" tx1="dk1" bg2="lt2" tx2="dk2" accent1="accent1" accent2="accent2" accent3="accent3" accent4="accent4" accent5="accent5" accent6="accent6" hlink="hlink" folHlink="folHlink"/>
    </a:extraClrScheme>
    <a:extraClrScheme>
      <a:clrScheme name="Cosmic 2">
        <a:dk1>
          <a:srgbClr val="2B166E"/>
        </a:dk1>
        <a:lt1>
          <a:srgbClr val="71B8F9"/>
        </a:lt1>
        <a:dk2>
          <a:srgbClr val="0275DE"/>
        </a:dk2>
        <a:lt2>
          <a:srgbClr val="DDDDDD"/>
        </a:lt2>
        <a:accent1>
          <a:srgbClr val="D4D903"/>
        </a:accent1>
        <a:accent2>
          <a:srgbClr val="CCCC00"/>
        </a:accent2>
        <a:accent3>
          <a:srgbClr val="BBD8FB"/>
        </a:accent3>
        <a:accent4>
          <a:srgbClr val="23115D"/>
        </a:accent4>
        <a:accent5>
          <a:srgbClr val="E6E9AA"/>
        </a:accent5>
        <a:accent6>
          <a:srgbClr val="B9B900"/>
        </a:accent6>
        <a:hlink>
          <a:srgbClr val="FFFFFF"/>
        </a:hlink>
        <a:folHlink>
          <a:srgbClr val="FFCC00"/>
        </a:folHlink>
      </a:clrScheme>
      <a:clrMap bg1="lt1" tx1="dk1" bg2="lt2" tx2="dk2" accent1="accent1" accent2="accent2" accent3="accent3" accent4="accent4" accent5="accent5" accent6="accent6" hlink="hlink" folHlink="folHlink"/>
    </a:extraClrScheme>
    <a:extraClrScheme>
      <a:clrScheme name="Cosmic 3">
        <a:dk1>
          <a:srgbClr val="2B166E"/>
        </a:dk1>
        <a:lt1>
          <a:srgbClr val="99CC00"/>
        </a:lt1>
        <a:dk2>
          <a:srgbClr val="669900"/>
        </a:dk2>
        <a:lt2>
          <a:srgbClr val="DDDDDD"/>
        </a:lt2>
        <a:accent1>
          <a:srgbClr val="00CCFF"/>
        </a:accent1>
        <a:accent2>
          <a:srgbClr val="CCCC00"/>
        </a:accent2>
        <a:accent3>
          <a:srgbClr val="CAE2AA"/>
        </a:accent3>
        <a:accent4>
          <a:srgbClr val="23115D"/>
        </a:accent4>
        <a:accent5>
          <a:srgbClr val="AAE2FF"/>
        </a:accent5>
        <a:accent6>
          <a:srgbClr val="B9B900"/>
        </a:accent6>
        <a:hlink>
          <a:srgbClr val="FFFFFF"/>
        </a:hlink>
        <a:folHlink>
          <a:srgbClr val="FF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数据库系统概论课件模板</Template>
  <TotalTime>1782</TotalTime>
  <Words>5301</Words>
  <Application>Microsoft Office PowerPoint</Application>
  <PresentationFormat>全屏显示(4:3)</PresentationFormat>
  <Paragraphs>725</Paragraphs>
  <Slides>93</Slides>
  <Notes>3</Notes>
  <HiddenSlides>0</HiddenSlides>
  <MMClips>0</MMClips>
  <ScaleCrop>false</ScaleCrop>
  <HeadingPairs>
    <vt:vector size="6" baseType="variant">
      <vt:variant>
        <vt:lpstr>主题</vt:lpstr>
      </vt:variant>
      <vt:variant>
        <vt:i4>2</vt:i4>
      </vt:variant>
      <vt:variant>
        <vt:lpstr>嵌入 OLE 服务器</vt:lpstr>
      </vt:variant>
      <vt:variant>
        <vt:i4>2</vt:i4>
      </vt:variant>
      <vt:variant>
        <vt:lpstr>幻灯片标题</vt:lpstr>
      </vt:variant>
      <vt:variant>
        <vt:i4>93</vt:i4>
      </vt:variant>
    </vt:vector>
  </HeadingPairs>
  <TitlesOfParts>
    <vt:vector size="97" baseType="lpstr">
      <vt:lpstr>数据库系统概论课件模板</vt:lpstr>
      <vt:lpstr>自定义设计方案</vt:lpstr>
      <vt:lpstr>图片</vt:lpstr>
      <vt:lpstr>Image</vt:lpstr>
      <vt:lpstr>数据库系统概论</vt:lpstr>
      <vt:lpstr>本节内容</vt:lpstr>
      <vt:lpstr>问题的产生</vt:lpstr>
      <vt:lpstr>不同的多事务执行方式 </vt:lpstr>
      <vt:lpstr>PowerPoint 演示文稿</vt:lpstr>
      <vt:lpstr>PowerPoint 演示文稿</vt:lpstr>
      <vt:lpstr>PowerPoint 演示文稿</vt:lpstr>
      <vt:lpstr>第一节 并发控制概述</vt:lpstr>
      <vt:lpstr>PowerPoint 演示文稿</vt:lpstr>
      <vt:lpstr>PowerPoint 演示文稿</vt:lpstr>
      <vt:lpstr>1. 丢失修改</vt:lpstr>
      <vt:lpstr>PowerPoint 演示文稿</vt:lpstr>
      <vt:lpstr>2. 不可重复读</vt:lpstr>
      <vt:lpstr>PowerPoint 演示文稿</vt:lpstr>
      <vt:lpstr>PowerPoint 演示文稿</vt:lpstr>
      <vt:lpstr>3. 读“脏”数据</vt:lpstr>
      <vt:lpstr>PowerPoint 演示文稿</vt:lpstr>
      <vt:lpstr>PowerPoint 演示文稿</vt:lpstr>
      <vt:lpstr>PowerPoint 演示文稿</vt:lpstr>
      <vt:lpstr>本节内容</vt:lpstr>
      <vt:lpstr>第二节 封锁</vt:lpstr>
      <vt:lpstr>基本封锁类型</vt:lpstr>
      <vt:lpstr>排它锁</vt:lpstr>
      <vt:lpstr>共享锁</vt:lpstr>
      <vt:lpstr>锁的相容矩阵</vt:lpstr>
      <vt:lpstr>使用封锁机制解决丢失修改问题</vt:lpstr>
      <vt:lpstr>使用封锁机制解决不可重复读问题</vt:lpstr>
      <vt:lpstr>使用封锁机制解决读“脏”数据问题</vt:lpstr>
      <vt:lpstr>本节内容</vt:lpstr>
      <vt:lpstr>第三节 活锁和死锁</vt:lpstr>
      <vt:lpstr>活锁</vt:lpstr>
      <vt:lpstr>PowerPoint 演示文稿</vt:lpstr>
      <vt:lpstr>PowerPoint 演示文稿</vt:lpstr>
      <vt:lpstr>第三节 活锁和死锁</vt:lpstr>
      <vt:lpstr>一、死锁形成</vt:lpstr>
      <vt:lpstr>PowerPoint 演示文稿</vt:lpstr>
      <vt:lpstr>二、死锁的预防</vt:lpstr>
      <vt:lpstr>(1)一次封锁法</vt:lpstr>
      <vt:lpstr>(2)顺序封锁法</vt:lpstr>
      <vt:lpstr>PowerPoint 演示文稿</vt:lpstr>
      <vt:lpstr>三、死锁的诊断和解除</vt:lpstr>
      <vt:lpstr>(1) 超时法</vt:lpstr>
      <vt:lpstr>(2)等待图法</vt:lpstr>
      <vt:lpstr>PowerPoint 演示文稿</vt:lpstr>
      <vt:lpstr>PowerPoint 演示文稿</vt:lpstr>
      <vt:lpstr>解除死锁</vt:lpstr>
      <vt:lpstr>本节内容</vt:lpstr>
      <vt:lpstr>第四节 并发调度的可串行性</vt:lpstr>
      <vt:lpstr>可串行化调度</vt:lpstr>
      <vt:lpstr>PowerPoint 演示文稿</vt:lpstr>
      <vt:lpstr>串行化调度,正确的调度</vt:lpstr>
      <vt:lpstr>串行化调度,正确的调度</vt:lpstr>
      <vt:lpstr>不可串行化调度，错误的调度</vt:lpstr>
      <vt:lpstr>可串行化调度，正确的调度</vt:lpstr>
      <vt:lpstr>冲突操作</vt:lpstr>
      <vt:lpstr>冲突可串行化调度</vt:lpstr>
      <vt:lpstr>PowerPoint 演示文稿</vt:lpstr>
      <vt:lpstr>PowerPoint 演示文稿</vt:lpstr>
      <vt:lpstr>本节内容</vt:lpstr>
      <vt:lpstr>第五节 两段锁协议</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第十一章  并发控制</vt:lpstr>
      <vt:lpstr>封锁粒度</vt:lpstr>
      <vt:lpstr>选择封锁粒度原则</vt:lpstr>
      <vt:lpstr>选择封锁粒度的原则（续）</vt:lpstr>
      <vt:lpstr>选择封锁粒度的原则（续）</vt:lpstr>
      <vt:lpstr>11.6.1 多粒度封锁</vt:lpstr>
      <vt:lpstr>多粒度封锁（续）</vt:lpstr>
      <vt:lpstr>多粒度封锁协议</vt:lpstr>
      <vt:lpstr>显式封锁和隐式封锁</vt:lpstr>
      <vt:lpstr>显式封锁和隐式封锁（续）</vt:lpstr>
      <vt:lpstr>显式封锁和隐式封锁（续）</vt:lpstr>
      <vt:lpstr>11.6.2 意向锁</vt:lpstr>
      <vt:lpstr>意向锁(续)</vt:lpstr>
      <vt:lpstr>常用意向锁</vt:lpstr>
      <vt:lpstr>意向锁（续）</vt:lpstr>
      <vt:lpstr>意向锁（续）</vt:lpstr>
      <vt:lpstr>意向锁（续）</vt:lpstr>
      <vt:lpstr>意向锁（续）</vt:lpstr>
      <vt:lpstr>意向锁（续）</vt:lpstr>
      <vt:lpstr>意向锁（续）</vt:lpstr>
      <vt:lpstr>意向锁（续）</vt:lpstr>
      <vt:lpstr>小结</vt:lpstr>
      <vt:lpstr>小结（续）</vt:lpstr>
      <vt:lpstr>小结（续）</vt:lpstr>
      <vt:lpstr>小结（续）</vt:lpstr>
      <vt:lpstr>休息…</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数据库系统概论</dc:title>
  <dc:creator>微软用户</dc:creator>
  <cp:lastModifiedBy>dingleilei</cp:lastModifiedBy>
  <cp:revision>36</cp:revision>
  <dcterms:created xsi:type="dcterms:W3CDTF">2009-08-24T09:02:42Z</dcterms:created>
  <dcterms:modified xsi:type="dcterms:W3CDTF">2016-06-15T00:39:38Z</dcterms:modified>
</cp:coreProperties>
</file>