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6" r:id="rId1"/>
    <p:sldMasterId id="2147483695" r:id="rId2"/>
  </p:sldMasterIdLst>
  <p:notesMasterIdLst>
    <p:notesMasterId r:id="rId51"/>
  </p:notesMasterIdLst>
  <p:sldIdLst>
    <p:sldId id="262" r:id="rId3"/>
    <p:sldId id="305" r:id="rId4"/>
    <p:sldId id="309" r:id="rId5"/>
    <p:sldId id="300" r:id="rId6"/>
    <p:sldId id="268" r:id="rId7"/>
    <p:sldId id="310" r:id="rId8"/>
    <p:sldId id="311" r:id="rId9"/>
    <p:sldId id="301" r:id="rId10"/>
    <p:sldId id="273" r:id="rId11"/>
    <p:sldId id="274" r:id="rId12"/>
    <p:sldId id="275" r:id="rId13"/>
    <p:sldId id="276" r:id="rId14"/>
    <p:sldId id="326" r:id="rId15"/>
    <p:sldId id="356" r:id="rId16"/>
    <p:sldId id="279" r:id="rId17"/>
    <p:sldId id="280" r:id="rId18"/>
    <p:sldId id="281" r:id="rId19"/>
    <p:sldId id="282" r:id="rId20"/>
    <p:sldId id="302"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itchFamily="18" charset="0"/>
        <a:ea typeface="宋体" charset="-122"/>
        <a:cs typeface="+mn-cs"/>
      </a:defRPr>
    </a:lvl1pPr>
    <a:lvl2pPr marL="457200" algn="l" rtl="0" fontAlgn="base">
      <a:spcBef>
        <a:spcPct val="0"/>
      </a:spcBef>
      <a:spcAft>
        <a:spcPct val="0"/>
      </a:spcAft>
      <a:defRPr kern="1200">
        <a:solidFill>
          <a:schemeClr val="tx1"/>
        </a:solidFill>
        <a:latin typeface="Times New Roman" pitchFamily="18" charset="0"/>
        <a:ea typeface="宋体" charset="-122"/>
        <a:cs typeface="+mn-cs"/>
      </a:defRPr>
    </a:lvl2pPr>
    <a:lvl3pPr marL="914400" algn="l" rtl="0" fontAlgn="base">
      <a:spcBef>
        <a:spcPct val="0"/>
      </a:spcBef>
      <a:spcAft>
        <a:spcPct val="0"/>
      </a:spcAft>
      <a:defRPr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ern="1200">
        <a:solidFill>
          <a:schemeClr val="tx1"/>
        </a:solidFill>
        <a:latin typeface="Times New Roman" pitchFamily="18" charset="0"/>
        <a:ea typeface="宋体" charset="-122"/>
        <a:cs typeface="+mn-cs"/>
      </a:defRPr>
    </a:lvl5pPr>
    <a:lvl6pPr marL="2286000" algn="l" defTabSz="914400" rtl="0" eaLnBrk="1" latinLnBrk="0" hangingPunct="1">
      <a:defRPr kern="1200">
        <a:solidFill>
          <a:schemeClr val="tx1"/>
        </a:solidFill>
        <a:latin typeface="Times New Roman" pitchFamily="18" charset="0"/>
        <a:ea typeface="宋体" charset="-122"/>
        <a:cs typeface="+mn-cs"/>
      </a:defRPr>
    </a:lvl6pPr>
    <a:lvl7pPr marL="2743200" algn="l" defTabSz="914400" rtl="0" eaLnBrk="1" latinLnBrk="0" hangingPunct="1">
      <a:defRPr kern="1200">
        <a:solidFill>
          <a:schemeClr val="tx1"/>
        </a:solidFill>
        <a:latin typeface="Times New Roman" pitchFamily="18" charset="0"/>
        <a:ea typeface="宋体" charset="-122"/>
        <a:cs typeface="+mn-cs"/>
      </a:defRPr>
    </a:lvl7pPr>
    <a:lvl8pPr marL="3200400" algn="l" defTabSz="914400" rtl="0" eaLnBrk="1" latinLnBrk="0" hangingPunct="1">
      <a:defRPr kern="1200">
        <a:solidFill>
          <a:schemeClr val="tx1"/>
        </a:solidFill>
        <a:latin typeface="Times New Roman" pitchFamily="18" charset="0"/>
        <a:ea typeface="宋体" charset="-122"/>
        <a:cs typeface="+mn-cs"/>
      </a:defRPr>
    </a:lvl8pPr>
    <a:lvl9pPr marL="3657600" algn="l" defTabSz="914400" rtl="0" eaLnBrk="1" latinLnBrk="0" hangingPunct="1">
      <a:defRPr kern="1200">
        <a:solidFill>
          <a:schemeClr val="tx1"/>
        </a:solidFill>
        <a:latin typeface="Times New Roman" pitchFamily="18"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00"/>
    <a:srgbClr val="FF9905"/>
    <a:srgbClr val="FFFF00"/>
    <a:srgbClr val="FFCC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2" autoAdjust="0"/>
    <p:restoredTop sz="83836" autoAdjust="0"/>
  </p:normalViewPr>
  <p:slideViewPr>
    <p:cSldViewPr snapToGrid="0">
      <p:cViewPr varScale="1">
        <p:scale>
          <a:sx n="92" d="100"/>
          <a:sy n="92" d="100"/>
        </p:scale>
        <p:origin x="-218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569D0D-0477-4A8E-A4A5-B0DE40F828F7}" type="datetimeFigureOut">
              <a:rPr lang="zh-CN" altLang="en-US" smtClean="0"/>
              <a:t>2016/2/23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D520B7-C71C-4269-956E-99C60F596033}" type="slidenum">
              <a:rPr lang="zh-CN" altLang="en-US" smtClean="0"/>
              <a:t>‹#›</a:t>
            </a:fld>
            <a:endParaRPr lang="zh-CN" altLang="en-US"/>
          </a:p>
        </p:txBody>
      </p:sp>
    </p:spTree>
    <p:extLst>
      <p:ext uri="{BB962C8B-B14F-4D97-AF65-F5344CB8AC3E}">
        <p14:creationId xmlns:p14="http://schemas.microsoft.com/office/powerpoint/2010/main" val="40486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baike.baidu.com/view/125370.htm" TargetMode="External"/><Relationship Id="rId3" Type="http://schemas.openxmlformats.org/officeDocument/2006/relationships/hyperlink" Target="http://baike.baidu.com/view/5766595.htm" TargetMode="External"/><Relationship Id="rId7" Type="http://schemas.openxmlformats.org/officeDocument/2006/relationships/hyperlink" Target="http://baike.baidu.com/view/7809.ht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baike.baidu.com/view/6115.htm" TargetMode="External"/><Relationship Id="rId5" Type="http://schemas.openxmlformats.org/officeDocument/2006/relationships/hyperlink" Target="http://baike.baidu.com/view/7977.htm" TargetMode="External"/><Relationship Id="rId4" Type="http://schemas.openxmlformats.org/officeDocument/2006/relationships/hyperlink" Target="http://baike.baidu.com/view/81485.htm"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baike.baidu.com/view/37.ht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a:t>
            </a:fld>
            <a:endParaRPr lang="zh-CN" altLang="en-US"/>
          </a:p>
        </p:txBody>
      </p:sp>
    </p:spTree>
    <p:extLst>
      <p:ext uri="{BB962C8B-B14F-4D97-AF65-F5344CB8AC3E}">
        <p14:creationId xmlns:p14="http://schemas.microsoft.com/office/powerpoint/2010/main" val="2514219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建立过程中数据的物理分配、存储。</a:t>
            </a:r>
            <a:endParaRPr lang="en-US" altLang="zh-CN" dirty="0" smtClean="0"/>
          </a:p>
          <a:p>
            <a:r>
              <a:rPr lang="zh-CN" altLang="en-US" dirty="0" smtClean="0"/>
              <a:t>运转过程中如何保证数据正常。</a:t>
            </a:r>
            <a:endParaRPr lang="en-US" altLang="zh-CN" dirty="0" smtClean="0"/>
          </a:p>
          <a:p>
            <a:r>
              <a:rPr lang="zh-CN" altLang="en-US" sz="1200" b="0" i="0" u="none" strike="noStrike" kern="1200" dirty="0" smtClean="0">
                <a:solidFill>
                  <a:schemeClr val="tx1"/>
                </a:solidFill>
                <a:effectLst/>
                <a:latin typeface="+mn-lt"/>
                <a:ea typeface="+mn-ea"/>
                <a:cs typeface="+mn-cs"/>
                <a:hlinkClick r:id="rId3"/>
              </a:rPr>
              <a:t>异构数据库系统</a:t>
            </a:r>
            <a:r>
              <a:rPr lang="zh-CN" altLang="en-US" sz="1200" b="0" i="0" kern="1200" dirty="0" smtClean="0">
                <a:solidFill>
                  <a:schemeClr val="tx1"/>
                </a:solidFill>
                <a:effectLst/>
                <a:latin typeface="+mn-lt"/>
                <a:ea typeface="+mn-ea"/>
                <a:cs typeface="+mn-cs"/>
              </a:rPr>
              <a:t>是相关的多个数据库系统的集合。</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异构数据库系统的异构性主要体现在以下几个方面：</a:t>
            </a:r>
          </a:p>
          <a:p>
            <a:r>
              <a:rPr lang="zh-CN" altLang="en-US" sz="1200" b="1" i="0" kern="1200" dirty="0" smtClean="0">
                <a:solidFill>
                  <a:schemeClr val="tx1"/>
                </a:solidFill>
                <a:effectLst/>
                <a:latin typeface="+mn-lt"/>
                <a:ea typeface="+mn-ea"/>
                <a:cs typeface="+mn-cs"/>
              </a:rPr>
              <a:t>计算机体系结构的异构</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各个参与的数据库可以分别运行在大型机、</a:t>
            </a:r>
            <a:r>
              <a:rPr lang="zh-CN" altLang="en-US" sz="1200" b="0" i="0" u="none" strike="noStrike" kern="1200" dirty="0" smtClean="0">
                <a:solidFill>
                  <a:schemeClr val="tx1"/>
                </a:solidFill>
                <a:effectLst/>
                <a:latin typeface="+mn-lt"/>
                <a:ea typeface="+mn-ea"/>
                <a:cs typeface="+mn-cs"/>
                <a:hlinkClick r:id="rId4"/>
              </a:rPr>
              <a:t>小型机</a:t>
            </a:r>
            <a:r>
              <a:rPr lang="zh-CN" altLang="en-US" sz="1200" b="0" i="0" kern="1200" dirty="0" smtClean="0">
                <a:solidFill>
                  <a:schemeClr val="tx1"/>
                </a:solidFill>
                <a:effectLst/>
                <a:latin typeface="+mn-lt"/>
                <a:ea typeface="+mn-ea"/>
                <a:cs typeface="+mn-cs"/>
              </a:rPr>
              <a:t>、</a:t>
            </a:r>
            <a:r>
              <a:rPr lang="zh-CN" altLang="en-US" sz="1200" b="0" i="0" u="none" strike="noStrike" kern="1200" dirty="0" smtClean="0">
                <a:solidFill>
                  <a:schemeClr val="tx1"/>
                </a:solidFill>
                <a:effectLst/>
                <a:latin typeface="+mn-lt"/>
                <a:ea typeface="+mn-ea"/>
                <a:cs typeface="+mn-cs"/>
                <a:hlinkClick r:id="rId5"/>
              </a:rPr>
              <a:t>工作站</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PC</a:t>
            </a:r>
            <a:r>
              <a:rPr lang="zh-CN" altLang="en-US" sz="1200" b="0" i="0" kern="1200" dirty="0" smtClean="0">
                <a:solidFill>
                  <a:schemeClr val="tx1"/>
                </a:solidFill>
                <a:effectLst/>
                <a:latin typeface="+mn-lt"/>
                <a:ea typeface="+mn-ea"/>
                <a:cs typeface="+mn-cs"/>
              </a:rPr>
              <a:t>或</a:t>
            </a:r>
            <a:r>
              <a:rPr lang="zh-CN" altLang="en-US" sz="1200" b="0" i="0" u="none" strike="noStrike" kern="1200" dirty="0" smtClean="0">
                <a:solidFill>
                  <a:schemeClr val="tx1"/>
                </a:solidFill>
                <a:effectLst/>
                <a:latin typeface="+mn-lt"/>
                <a:ea typeface="+mn-ea"/>
                <a:cs typeface="+mn-cs"/>
                <a:hlinkClick r:id="rId6"/>
              </a:rPr>
              <a:t>嵌入式系统</a:t>
            </a:r>
            <a:r>
              <a:rPr lang="zh-CN" altLang="en-US" sz="1200" b="0" i="0" kern="1200" dirty="0" smtClean="0">
                <a:solidFill>
                  <a:schemeClr val="tx1"/>
                </a:solidFill>
                <a:effectLst/>
                <a:latin typeface="+mn-lt"/>
                <a:ea typeface="+mn-ea"/>
                <a:cs typeface="+mn-cs"/>
              </a:rPr>
              <a:t>中。</a:t>
            </a:r>
          </a:p>
          <a:p>
            <a:r>
              <a:rPr lang="zh-CN" altLang="en-US" sz="1200" b="1" i="0" kern="1200" dirty="0" smtClean="0">
                <a:solidFill>
                  <a:schemeClr val="tx1"/>
                </a:solidFill>
                <a:effectLst/>
                <a:latin typeface="+mn-lt"/>
                <a:ea typeface="+mn-ea"/>
                <a:cs typeface="+mn-cs"/>
              </a:rPr>
              <a:t>基础操作系统的异构</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各个</a:t>
            </a:r>
            <a:r>
              <a:rPr lang="zh-CN" altLang="en-US" sz="1200" b="0" i="0" u="none" strike="noStrike" kern="1200" dirty="0" smtClean="0">
                <a:solidFill>
                  <a:schemeClr val="tx1"/>
                </a:solidFill>
                <a:effectLst/>
                <a:latin typeface="+mn-lt"/>
                <a:ea typeface="+mn-ea"/>
                <a:cs typeface="+mn-cs"/>
                <a:hlinkClick r:id="rId7"/>
              </a:rPr>
              <a:t>数据库系统</a:t>
            </a:r>
            <a:r>
              <a:rPr lang="zh-CN" altLang="en-US" sz="1200" b="0" i="0" kern="1200" dirty="0" smtClean="0">
                <a:solidFill>
                  <a:schemeClr val="tx1"/>
                </a:solidFill>
                <a:effectLst/>
                <a:latin typeface="+mn-lt"/>
                <a:ea typeface="+mn-ea"/>
                <a:cs typeface="+mn-cs"/>
              </a:rPr>
              <a:t>的基础操作系统可以是</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Windows NT</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Linux</a:t>
            </a:r>
            <a:r>
              <a:rPr lang="zh-CN" altLang="en-US" sz="1200" b="0" i="0" kern="1200" dirty="0" smtClean="0">
                <a:solidFill>
                  <a:schemeClr val="tx1"/>
                </a:solidFill>
                <a:effectLst/>
                <a:latin typeface="+mn-lt"/>
                <a:ea typeface="+mn-ea"/>
                <a:cs typeface="+mn-cs"/>
              </a:rPr>
              <a:t>等。</a:t>
            </a:r>
          </a:p>
          <a:p>
            <a:r>
              <a:rPr lang="en-US" altLang="zh-CN" sz="1200" b="1" i="0" kern="1200" dirty="0" smtClean="0">
                <a:solidFill>
                  <a:schemeClr val="tx1"/>
                </a:solidFill>
                <a:effectLst/>
                <a:latin typeface="+mn-lt"/>
                <a:ea typeface="+mn-ea"/>
                <a:cs typeface="+mn-cs"/>
              </a:rPr>
              <a:t>DBMS</a:t>
            </a:r>
            <a:r>
              <a:rPr lang="zh-CN" altLang="en-US" sz="1200" b="1" i="0" kern="1200" dirty="0" smtClean="0">
                <a:solidFill>
                  <a:schemeClr val="tx1"/>
                </a:solidFill>
                <a:effectLst/>
                <a:latin typeface="+mn-lt"/>
                <a:ea typeface="+mn-ea"/>
                <a:cs typeface="+mn-cs"/>
              </a:rPr>
              <a:t>本身的异构</a:t>
            </a:r>
            <a:endParaRPr lang="zh-CN" altLang="en-US"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可以是同为关系型数据库系统的</a:t>
            </a:r>
            <a:r>
              <a:rPr lang="en-US" altLang="zh-CN" sz="1200" b="0" i="0" kern="1200" dirty="0" smtClean="0">
                <a:solidFill>
                  <a:schemeClr val="tx1"/>
                </a:solidFill>
                <a:effectLst/>
                <a:latin typeface="+mn-lt"/>
                <a:ea typeface="+mn-ea"/>
                <a:cs typeface="+mn-cs"/>
              </a:rPr>
              <a:t>Oracle</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SQL Server</a:t>
            </a:r>
            <a:r>
              <a:rPr lang="zh-CN" altLang="en-US" sz="1200" b="0" i="0" kern="1200" dirty="0" smtClean="0">
                <a:solidFill>
                  <a:schemeClr val="tx1"/>
                </a:solidFill>
                <a:effectLst/>
                <a:latin typeface="+mn-lt"/>
                <a:ea typeface="+mn-ea"/>
                <a:cs typeface="+mn-cs"/>
              </a:rPr>
              <a:t>等，也可以是不同数据模型的数据库，如关系、模式、层次、网络、</a:t>
            </a:r>
            <a:r>
              <a:rPr lang="zh-CN" altLang="en-US" sz="1200" b="0" i="0" u="none" strike="noStrike" kern="1200" dirty="0" smtClean="0">
                <a:solidFill>
                  <a:schemeClr val="tx1"/>
                </a:solidFill>
                <a:effectLst/>
                <a:latin typeface="+mn-lt"/>
                <a:ea typeface="+mn-ea"/>
                <a:cs typeface="+mn-cs"/>
                <a:hlinkClick r:id="rId8"/>
              </a:rPr>
              <a:t>面向对象</a:t>
            </a:r>
            <a:r>
              <a:rPr lang="zh-CN" altLang="en-US" sz="1200" b="0" i="0" kern="1200" dirty="0" smtClean="0">
                <a:solidFill>
                  <a:schemeClr val="tx1"/>
                </a:solidFill>
                <a:effectLst/>
                <a:latin typeface="+mn-lt"/>
                <a:ea typeface="+mn-ea"/>
                <a:cs typeface="+mn-cs"/>
              </a:rPr>
              <a:t>，函数型数据库共同组成一个</a:t>
            </a:r>
            <a:r>
              <a:rPr lang="zh-CN" altLang="en-US" sz="1200" b="0" i="0" u="none" strike="noStrike" kern="1200" dirty="0" smtClean="0">
                <a:solidFill>
                  <a:schemeClr val="tx1"/>
                </a:solidFill>
                <a:effectLst/>
                <a:latin typeface="+mn-lt"/>
                <a:ea typeface="+mn-ea"/>
                <a:cs typeface="+mn-cs"/>
                <a:hlinkClick r:id="rId3"/>
              </a:rPr>
              <a:t>异构数据库系统</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异构数据库系统的目标在于实现不同数据库之间的数据信息资源、硬件设备资源和人力资源的合并和共享。</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16</a:t>
            </a:fld>
            <a:endParaRPr lang="zh-CN" altLang="en-US"/>
          </a:p>
        </p:txBody>
      </p:sp>
    </p:spTree>
    <p:extLst>
      <p:ext uri="{BB962C8B-B14F-4D97-AF65-F5344CB8AC3E}">
        <p14:creationId xmlns:p14="http://schemas.microsoft.com/office/powerpoint/2010/main" val="3087615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a:t>
            </a:r>
            <a:endParaRPr lang="en-US" altLang="zh-CN" dirty="0" smtClean="0"/>
          </a:p>
          <a:p>
            <a:r>
              <a:rPr lang="zh-CN" altLang="en-US" dirty="0" smtClean="0"/>
              <a:t>数据库管理系统（以及开发工具）    软件</a:t>
            </a:r>
            <a:endParaRPr lang="en-US" altLang="zh-CN" dirty="0" smtClean="0"/>
          </a:p>
          <a:p>
            <a:r>
              <a:rPr lang="zh-CN" altLang="en-US" dirty="0" smtClean="0"/>
              <a:t>应用系统</a:t>
            </a:r>
            <a:endParaRPr lang="en-US" altLang="zh-CN" dirty="0" smtClean="0"/>
          </a:p>
          <a:p>
            <a:r>
              <a:rPr lang="zh-CN" altLang="en-US" dirty="0" smtClean="0"/>
              <a:t>系统管理人员和用户</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17</a:t>
            </a:fld>
            <a:endParaRPr lang="zh-CN" altLang="en-US"/>
          </a:p>
        </p:txBody>
      </p:sp>
    </p:spTree>
    <p:extLst>
      <p:ext uri="{BB962C8B-B14F-4D97-AF65-F5344CB8AC3E}">
        <p14:creationId xmlns:p14="http://schemas.microsoft.com/office/powerpoint/2010/main" val="3999341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数据处理：对数据进行收集、存储、加工和传播。其目的有二，一、从大量原始数据中推导出有价值的信息，二、利用计算机科学地管理这些数据</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20</a:t>
            </a:fld>
            <a:endParaRPr lang="zh-CN" altLang="en-US"/>
          </a:p>
        </p:txBody>
      </p:sp>
    </p:spTree>
    <p:extLst>
      <p:ext uri="{BB962C8B-B14F-4D97-AF65-F5344CB8AC3E}">
        <p14:creationId xmlns:p14="http://schemas.microsoft.com/office/powerpoint/2010/main" val="15256115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在数据处理过程中，用户不能进行人工的干预，中间没有交互信息，一旦把数据送进去之后，你只能等待最终的运行结果，这个结果还不能长期保存在计算机中，只能保留在磁带、纸带上。</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21</a:t>
            </a:fld>
            <a:endParaRPr lang="zh-CN" altLang="en-US"/>
          </a:p>
        </p:txBody>
      </p:sp>
    </p:spTree>
    <p:extLst>
      <p:ext uri="{BB962C8B-B14F-4D97-AF65-F5344CB8AC3E}">
        <p14:creationId xmlns:p14="http://schemas.microsoft.com/office/powerpoint/2010/main" val="1722908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数据不保存</a:t>
            </a:r>
            <a:endParaRPr lang="en-US" altLang="zh-CN" dirty="0" smtClean="0"/>
          </a:p>
          <a:p>
            <a:r>
              <a:rPr lang="zh-CN" altLang="en-US" dirty="0" smtClean="0"/>
              <a:t>应用程序管理数据应用程序不仅要规定数据的逻辑结构，而且要设计物理结构</a:t>
            </a:r>
            <a:r>
              <a:rPr lang="en-US" altLang="zh-CN" dirty="0" smtClean="0"/>
              <a:t>----</a:t>
            </a:r>
            <a:r>
              <a:rPr lang="zh-CN" altLang="en-US" dirty="0" smtClean="0"/>
              <a:t>程序员负担很重</a:t>
            </a:r>
            <a:endParaRPr lang="en-US" altLang="zh-CN" dirty="0" smtClean="0"/>
          </a:p>
          <a:p>
            <a:r>
              <a:rPr lang="zh-CN" altLang="en-US" dirty="0" smtClean="0"/>
              <a:t>数据不共享</a:t>
            </a:r>
            <a:endParaRPr lang="en-US" altLang="zh-CN" dirty="0" smtClean="0"/>
          </a:p>
          <a:p>
            <a:r>
              <a:rPr lang="zh-CN" altLang="en-US" dirty="0" smtClean="0"/>
              <a:t>数据不具备独立性</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22</a:t>
            </a:fld>
            <a:endParaRPr lang="zh-CN" altLang="en-US"/>
          </a:p>
        </p:txBody>
      </p:sp>
    </p:spTree>
    <p:extLst>
      <p:ext uri="{BB962C8B-B14F-4D97-AF65-F5344CB8AC3E}">
        <p14:creationId xmlns:p14="http://schemas.microsoft.com/office/powerpoint/2010/main" val="555419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结构：指的是不在针对某一个应用程序，而是面向全组织</a:t>
            </a:r>
            <a:endParaRPr lang="en-US" altLang="zh-CN" dirty="0" smtClean="0"/>
          </a:p>
          <a:p>
            <a:r>
              <a:rPr lang="zh-CN" altLang="en-US" dirty="0" smtClean="0"/>
              <a:t>数据不报存</a:t>
            </a:r>
            <a:endParaRPr lang="en-US" altLang="zh-CN" dirty="0" smtClean="0"/>
          </a:p>
          <a:p>
            <a:r>
              <a:rPr lang="zh-CN" altLang="en-US" dirty="0" smtClean="0"/>
              <a:t>由于没有管理软件，数据的管理由应用程序来完成</a:t>
            </a:r>
            <a:endParaRPr lang="en-US" altLang="zh-CN" dirty="0" smtClean="0"/>
          </a:p>
          <a:p>
            <a:r>
              <a:rPr lang="zh-CN" altLang="en-US" dirty="0" smtClean="0"/>
              <a:t>一组数据对应一个程序，数据冗余度大且不共享</a:t>
            </a:r>
            <a:endParaRPr lang="en-US" altLang="zh-CN" dirty="0" smtClean="0"/>
          </a:p>
          <a:p>
            <a:r>
              <a:rPr lang="zh-CN" altLang="en-US" dirty="0" smtClean="0"/>
              <a:t>数据不具有独立性</a:t>
            </a:r>
            <a:endParaRPr lang="en-US" altLang="zh-CN" dirty="0" smtClean="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23</a:t>
            </a:fld>
            <a:endParaRPr lang="zh-CN" altLang="en-US"/>
          </a:p>
        </p:txBody>
      </p:sp>
    </p:spTree>
    <p:extLst>
      <p:ext uri="{BB962C8B-B14F-4D97-AF65-F5344CB8AC3E}">
        <p14:creationId xmlns:p14="http://schemas.microsoft.com/office/powerpoint/2010/main" val="22580437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软件方面已经有了专门的数据管理软件</a:t>
            </a:r>
            <a:r>
              <a:rPr lang="en-US" altLang="zh-CN" dirty="0" smtClean="0"/>
              <a:t>------</a:t>
            </a:r>
            <a:r>
              <a:rPr lang="zh-CN" altLang="en-US" dirty="0" smtClean="0"/>
              <a:t>称为文件系统。</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24</a:t>
            </a:fld>
            <a:endParaRPr lang="zh-CN" altLang="en-US"/>
          </a:p>
        </p:txBody>
      </p:sp>
    </p:spTree>
    <p:extLst>
      <p:ext uri="{BB962C8B-B14F-4D97-AF65-F5344CB8AC3E}">
        <p14:creationId xmlns:p14="http://schemas.microsoft.com/office/powerpoint/2010/main" val="13744051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文件系统管理，有了一定的技术：按文件名访问、按记录进行存取</a:t>
            </a:r>
            <a:endParaRPr lang="en-US" altLang="zh-CN" dirty="0" smtClean="0"/>
          </a:p>
          <a:p>
            <a:r>
              <a:rPr lang="zh-CN" altLang="en-US" dirty="0" smtClean="0"/>
              <a:t>应用程序和数据之间有了一定的独立性</a:t>
            </a:r>
            <a:r>
              <a:rPr lang="en-US" altLang="zh-CN" dirty="0" smtClean="0"/>
              <a:t>------</a:t>
            </a:r>
            <a:r>
              <a:rPr lang="zh-CN" altLang="en-US" dirty="0" smtClean="0"/>
              <a:t>大大节省了维护程序的工作量</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25</a:t>
            </a:fld>
            <a:endParaRPr lang="zh-CN" altLang="en-US"/>
          </a:p>
        </p:txBody>
      </p:sp>
    </p:spTree>
    <p:extLst>
      <p:ext uri="{BB962C8B-B14F-4D97-AF65-F5344CB8AC3E}">
        <p14:creationId xmlns:p14="http://schemas.microsoft.com/office/powerpoint/2010/main" val="114446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数据的存储以记录为单位</a:t>
            </a:r>
            <a:endParaRPr lang="en-US" altLang="zh-CN" dirty="0" smtClean="0"/>
          </a:p>
          <a:p>
            <a:r>
              <a:rPr lang="zh-CN" altLang="en-US" dirty="0" smtClean="0"/>
              <a:t>由文件系统管理数据，文件多样性</a:t>
            </a:r>
            <a:endParaRPr lang="en-US" altLang="zh-CN" dirty="0" smtClean="0"/>
          </a:p>
          <a:p>
            <a:r>
              <a:rPr lang="zh-CN" altLang="en-US" dirty="0" smtClean="0"/>
              <a:t>有了一定的独立性，但独立性差</a:t>
            </a:r>
            <a:endParaRPr lang="en-US" altLang="zh-CN" dirty="0" smtClean="0"/>
          </a:p>
          <a:p>
            <a:r>
              <a:rPr lang="zh-CN" altLang="en-US" dirty="0" smtClean="0"/>
              <a:t>长期存外存</a:t>
            </a:r>
            <a:endParaRPr lang="en-US" altLang="zh-CN" dirty="0" smtClean="0"/>
          </a:p>
          <a:p>
            <a:endParaRPr lang="en-US" altLang="zh-CN" dirty="0" smtClean="0"/>
          </a:p>
          <a:p>
            <a:r>
              <a:rPr lang="zh-CN" altLang="en-US" dirty="0" smtClean="0"/>
              <a:t>缺陷：数据冗余度大</a:t>
            </a:r>
            <a:endParaRPr lang="en-US" altLang="zh-CN" dirty="0" smtClean="0"/>
          </a:p>
          <a:p>
            <a:r>
              <a:rPr lang="zh-CN" altLang="en-US" dirty="0" smtClean="0"/>
              <a:t>数据独立性差，和应用程序关联</a:t>
            </a:r>
            <a:endParaRPr lang="en-US" altLang="zh-CN" dirty="0" smtClean="0"/>
          </a:p>
          <a:p>
            <a:r>
              <a:rPr lang="zh-CN" altLang="en-US" dirty="0" smtClean="0"/>
              <a:t>数据的完整性问题，不同文件相同数据的完整约束条件不同</a:t>
            </a:r>
            <a:endParaRPr lang="en-US" altLang="zh-CN" dirty="0" smtClean="0"/>
          </a:p>
          <a:p>
            <a:r>
              <a:rPr lang="zh-CN" altLang="en-US" dirty="0" smtClean="0"/>
              <a:t>数据的一致性问题</a:t>
            </a:r>
            <a:endParaRPr lang="en-US" altLang="zh-CN" dirty="0" smtClean="0"/>
          </a:p>
          <a:p>
            <a:r>
              <a:rPr lang="zh-CN" altLang="en-US" dirty="0" smtClean="0"/>
              <a:t>冰法控制无法完成</a:t>
            </a:r>
            <a:endParaRPr lang="en-US" altLang="zh-CN" dirty="0" smtClean="0"/>
          </a:p>
          <a:p>
            <a:r>
              <a:rPr lang="zh-CN" altLang="en-US" dirty="0" smtClean="0"/>
              <a:t>存取数据麻烦</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26</a:t>
            </a:fld>
            <a:endParaRPr lang="zh-CN" altLang="en-US"/>
          </a:p>
        </p:txBody>
      </p:sp>
    </p:spTree>
    <p:extLst>
      <p:ext uri="{BB962C8B-B14F-4D97-AF65-F5344CB8AC3E}">
        <p14:creationId xmlns:p14="http://schemas.microsoft.com/office/powerpoint/2010/main" val="2224790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特点：数据结构化</a:t>
            </a:r>
            <a:endParaRPr lang="en-US" altLang="zh-CN" dirty="0" smtClean="0"/>
          </a:p>
          <a:p>
            <a:r>
              <a:rPr lang="zh-CN" altLang="en-US" dirty="0" smtClean="0"/>
              <a:t>数据的共享性高，冗余度低，易扩充</a:t>
            </a:r>
            <a:endParaRPr lang="en-US" altLang="zh-CN" dirty="0" smtClean="0"/>
          </a:p>
          <a:p>
            <a:r>
              <a:rPr lang="zh-CN" altLang="en-US" dirty="0" smtClean="0"/>
              <a:t>文件系统中的弱点都被克服</a:t>
            </a:r>
            <a:endParaRPr lang="en-US" altLang="zh-CN" dirty="0" smtClean="0"/>
          </a:p>
          <a:p>
            <a:r>
              <a:rPr lang="zh-CN" altLang="en-US" dirty="0" smtClean="0"/>
              <a:t>数据独立性高</a:t>
            </a:r>
            <a:endParaRPr lang="en-US" altLang="zh-CN" dirty="0" smtClean="0"/>
          </a:p>
          <a:p>
            <a:r>
              <a:rPr lang="zh-CN" altLang="en-US" dirty="0" smtClean="0"/>
              <a:t>数据由</a:t>
            </a:r>
            <a:r>
              <a:rPr lang="en-US" altLang="zh-CN" dirty="0" smtClean="0"/>
              <a:t>DBMS</a:t>
            </a:r>
            <a:r>
              <a:rPr lang="zh-CN" altLang="en-US" dirty="0" smtClean="0"/>
              <a:t>统一管理和控制</a:t>
            </a:r>
            <a:endParaRPr lang="en-US" altLang="zh-CN" dirty="0" smtClean="0"/>
          </a:p>
          <a:p>
            <a:r>
              <a:rPr lang="en-US" altLang="zh-CN" baseline="0" dirty="0" smtClean="0"/>
              <a:t>     </a:t>
            </a:r>
            <a:r>
              <a:rPr lang="zh-CN" altLang="en-US" baseline="0" dirty="0" smtClean="0"/>
              <a:t>数据的安全性保护</a:t>
            </a:r>
            <a:endParaRPr lang="en-US" altLang="zh-CN" baseline="0" dirty="0" smtClean="0"/>
          </a:p>
          <a:p>
            <a:r>
              <a:rPr lang="zh-CN" altLang="en-US" baseline="0" dirty="0" smtClean="0"/>
              <a:t>     数据的完整性检查</a:t>
            </a:r>
            <a:endParaRPr lang="en-US" altLang="zh-CN" baseline="0" dirty="0" smtClean="0"/>
          </a:p>
          <a:p>
            <a:r>
              <a:rPr lang="en-US" altLang="zh-CN" baseline="0" dirty="0" smtClean="0"/>
              <a:t>    </a:t>
            </a:r>
            <a:r>
              <a:rPr lang="zh-CN" altLang="en-US" baseline="0" dirty="0" smtClean="0"/>
              <a:t> 并发控制</a:t>
            </a:r>
            <a:endParaRPr lang="en-US" altLang="zh-CN" baseline="0" dirty="0" smtClean="0"/>
          </a:p>
          <a:p>
            <a:r>
              <a:rPr lang="en-US" altLang="zh-CN" baseline="0" dirty="0" smtClean="0"/>
              <a:t>     </a:t>
            </a:r>
            <a:r>
              <a:rPr lang="zh-CN" altLang="en-US" baseline="0" dirty="0" smtClean="0"/>
              <a:t>数据库恢复</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27</a:t>
            </a:fld>
            <a:endParaRPr lang="zh-CN" altLang="en-US"/>
          </a:p>
        </p:txBody>
      </p:sp>
    </p:spTree>
    <p:extLst>
      <p:ext uri="{BB962C8B-B14F-4D97-AF65-F5344CB8AC3E}">
        <p14:creationId xmlns:p14="http://schemas.microsoft.com/office/powerpoint/2010/main" val="494053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数据库作为一个重要的分支跟我们的生活越来越密切的发生关系，不仅我们软件学院学习这门课程，数信学院等等，很多学院开设了这门课程，显然我们的生活离不开数据库</a:t>
            </a:r>
            <a:endParaRPr lang="en-US" altLang="zh-CN" dirty="0" smtClean="0"/>
          </a:p>
          <a:p>
            <a:r>
              <a:rPr lang="zh-CN" altLang="en-US" dirty="0" smtClean="0"/>
              <a:t>你说，老师，我</a:t>
            </a:r>
            <a:r>
              <a:rPr lang="en-US" altLang="zh-CN" dirty="0" smtClean="0"/>
              <a:t>C</a:t>
            </a:r>
            <a:r>
              <a:rPr lang="zh-CN" altLang="en-US" dirty="0" smtClean="0"/>
              <a:t>语言没学好，</a:t>
            </a:r>
            <a:r>
              <a:rPr lang="en-US" altLang="zh-CN" dirty="0" smtClean="0"/>
              <a:t>C++</a:t>
            </a:r>
            <a:r>
              <a:rPr lang="zh-CN" altLang="en-US" dirty="0" smtClean="0"/>
              <a:t>没学好，数据结构也没学好，数据库能学好吗？我告诉你，数据库跟他们是相对独立的，语言学好了，数据库学好了二者结合编程没问题，语言没学好，我只做数据库也绝对没问题，以前有个人去一家小公司面试，他是从</a:t>
            </a:r>
            <a:r>
              <a:rPr lang="en-US" altLang="zh-CN" dirty="0" smtClean="0"/>
              <a:t>IBM</a:t>
            </a:r>
            <a:r>
              <a:rPr lang="zh-CN" altLang="en-US" dirty="0" smtClean="0"/>
              <a:t>回来的，面试的时候，只会数据库相关的知识，说，我在</a:t>
            </a:r>
            <a:r>
              <a:rPr lang="en-US" altLang="zh-CN" dirty="0" smtClean="0"/>
              <a:t>IBM</a:t>
            </a:r>
            <a:r>
              <a:rPr lang="zh-CN" altLang="en-US" dirty="0" smtClean="0"/>
              <a:t>就是管理数据库的，数据库相关技术很牛，所以说，数据库学好了，照样能够找到自己的一席之地！</a:t>
            </a:r>
            <a:endParaRPr lang="en-US" altLang="zh-CN" dirty="0" smtClean="0"/>
          </a:p>
          <a:p>
            <a:r>
              <a:rPr lang="zh-CN" altLang="en-US" dirty="0" smtClean="0"/>
              <a:t>第一个问题：为什么我们离不开数据库呢？</a:t>
            </a:r>
            <a:endParaRPr lang="en-US" altLang="zh-CN" dirty="0" smtClean="0"/>
          </a:p>
          <a:p>
            <a:r>
              <a:rPr lang="zh-CN" altLang="en-US" dirty="0" smtClean="0"/>
              <a:t>第二个问题，数据库是什么呢？</a:t>
            </a:r>
            <a:endParaRPr lang="en-US" altLang="zh-CN" dirty="0" smtClean="0"/>
          </a:p>
          <a:p>
            <a:r>
              <a:rPr lang="zh-CN" altLang="en-US" dirty="0" smtClean="0"/>
              <a:t>第三个问题学会了数据库能干什么呢？</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B0D520B7-C71C-4269-956E-99C60F596033}" type="slidenum">
              <a:rPr lang="zh-CN" altLang="en-US" smtClean="0"/>
              <a:t>2</a:t>
            </a:fld>
            <a:endParaRPr lang="zh-CN" altLang="en-US"/>
          </a:p>
        </p:txBody>
      </p:sp>
    </p:spTree>
    <p:extLst>
      <p:ext uri="{BB962C8B-B14F-4D97-AF65-F5344CB8AC3E}">
        <p14:creationId xmlns:p14="http://schemas.microsoft.com/office/powerpoint/2010/main" val="22117528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28</a:t>
            </a:fld>
            <a:endParaRPr lang="zh-CN" altLang="en-US"/>
          </a:p>
        </p:txBody>
      </p:sp>
    </p:spTree>
    <p:extLst>
      <p:ext uri="{BB962C8B-B14F-4D97-AF65-F5344CB8AC3E}">
        <p14:creationId xmlns:p14="http://schemas.microsoft.com/office/powerpoint/2010/main" val="2554022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特点：数据结构化</a:t>
            </a:r>
            <a:endParaRPr lang="en-US" altLang="zh-CN" dirty="0" smtClean="0"/>
          </a:p>
          <a:p>
            <a:r>
              <a:rPr lang="zh-CN" altLang="en-US" dirty="0" smtClean="0"/>
              <a:t>数据的共享性高，冗余度低，易扩充</a:t>
            </a:r>
            <a:endParaRPr lang="en-US" altLang="zh-CN" dirty="0" smtClean="0"/>
          </a:p>
          <a:p>
            <a:r>
              <a:rPr lang="zh-CN" altLang="en-US" dirty="0" smtClean="0"/>
              <a:t>文件系统中的弱点都被克服</a:t>
            </a:r>
            <a:endParaRPr lang="en-US" altLang="zh-CN" dirty="0" smtClean="0"/>
          </a:p>
          <a:p>
            <a:r>
              <a:rPr lang="zh-CN" altLang="en-US" dirty="0" smtClean="0"/>
              <a:t>数据独立性高</a:t>
            </a:r>
            <a:endParaRPr lang="en-US" altLang="zh-CN" dirty="0" smtClean="0"/>
          </a:p>
          <a:p>
            <a:r>
              <a:rPr lang="zh-CN" altLang="en-US" dirty="0" smtClean="0"/>
              <a:t>数据由</a:t>
            </a:r>
            <a:r>
              <a:rPr lang="en-US" altLang="zh-CN" dirty="0" smtClean="0"/>
              <a:t>DBMS</a:t>
            </a:r>
            <a:r>
              <a:rPr lang="zh-CN" altLang="en-US" dirty="0" smtClean="0"/>
              <a:t>统一管理和控制</a:t>
            </a:r>
            <a:endParaRPr lang="en-US" altLang="zh-CN" dirty="0" smtClean="0"/>
          </a:p>
          <a:p>
            <a:r>
              <a:rPr lang="en-US" altLang="zh-CN" baseline="0" dirty="0" smtClean="0"/>
              <a:t>     </a:t>
            </a:r>
            <a:r>
              <a:rPr lang="zh-CN" altLang="en-US" baseline="0" dirty="0" smtClean="0"/>
              <a:t>数据的安全性保护</a:t>
            </a:r>
            <a:endParaRPr lang="en-US" altLang="zh-CN" baseline="0" dirty="0" smtClean="0"/>
          </a:p>
          <a:p>
            <a:r>
              <a:rPr lang="zh-CN" altLang="en-US" baseline="0" dirty="0" smtClean="0"/>
              <a:t>     数据的完整性检查</a:t>
            </a:r>
            <a:endParaRPr lang="en-US" altLang="zh-CN" baseline="0" dirty="0" smtClean="0"/>
          </a:p>
          <a:p>
            <a:r>
              <a:rPr lang="en-US" altLang="zh-CN" baseline="0" dirty="0" smtClean="0"/>
              <a:t>    </a:t>
            </a:r>
            <a:r>
              <a:rPr lang="zh-CN" altLang="en-US" baseline="0" dirty="0" smtClean="0"/>
              <a:t> 并发控制</a:t>
            </a:r>
            <a:endParaRPr lang="en-US" altLang="zh-CN" baseline="0" dirty="0" smtClean="0"/>
          </a:p>
          <a:p>
            <a:r>
              <a:rPr lang="en-US" altLang="zh-CN" baseline="0" dirty="0" smtClean="0"/>
              <a:t>     </a:t>
            </a:r>
            <a:r>
              <a:rPr lang="zh-CN" altLang="en-US" baseline="0" dirty="0" smtClean="0"/>
              <a:t>数据库恢复</a:t>
            </a:r>
            <a:endParaRPr lang="zh-CN" altLang="en-US" dirty="0" smtClean="0"/>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30</a:t>
            </a:fld>
            <a:endParaRPr lang="zh-CN" altLang="en-US"/>
          </a:p>
        </p:txBody>
      </p:sp>
    </p:spTree>
    <p:extLst>
      <p:ext uri="{BB962C8B-B14F-4D97-AF65-F5344CB8AC3E}">
        <p14:creationId xmlns:p14="http://schemas.microsoft.com/office/powerpoint/2010/main" val="202042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二级映像：外模式、模式映像：模式：全局逻辑结构  外模式：局部逻辑结构，一个模式可以有任意多个外模式，每一个外模式都有一个映像</a:t>
            </a:r>
            <a:r>
              <a:rPr lang="en-US" altLang="zh-CN" dirty="0" smtClean="0"/>
              <a:t>--------------------</a:t>
            </a:r>
            <a:r>
              <a:rPr lang="zh-CN" altLang="en-US" dirty="0" smtClean="0"/>
              <a:t>保证了数据与程序的逻辑独立性。</a:t>
            </a:r>
            <a:endParaRPr lang="en-US" altLang="zh-CN" dirty="0" smtClean="0"/>
          </a:p>
          <a:p>
            <a:r>
              <a:rPr lang="en-US" altLang="zh-CN" dirty="0" smtClean="0"/>
              <a:t>          </a:t>
            </a:r>
            <a:r>
              <a:rPr lang="zh-CN" altLang="en-US" dirty="0" smtClean="0"/>
              <a:t>模式、内模式映像：定义了逻辑结构与存储结构之间的对应关系</a:t>
            </a:r>
            <a:endParaRPr lang="en-US" altLang="zh-CN" dirty="0" smtClean="0"/>
          </a:p>
          <a:p>
            <a:r>
              <a:rPr lang="zh-CN" altLang="en-US" dirty="0" smtClean="0"/>
              <a:t>保证了数据库系统中的数据能够具有较高的物理独立性和逻辑独立性</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33</a:t>
            </a:fld>
            <a:endParaRPr lang="zh-CN" altLang="en-US"/>
          </a:p>
        </p:txBody>
      </p:sp>
    </p:spTree>
    <p:extLst>
      <p:ext uri="{BB962C8B-B14F-4D97-AF65-F5344CB8AC3E}">
        <p14:creationId xmlns:p14="http://schemas.microsoft.com/office/powerpoint/2010/main" val="26543177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支持</a:t>
            </a:r>
            <a:r>
              <a:rPr lang="en-US" altLang="zh-CN" dirty="0" smtClean="0"/>
              <a:t>DBMS</a:t>
            </a:r>
            <a:r>
              <a:rPr lang="zh-CN" altLang="en-US" dirty="0" smtClean="0"/>
              <a:t>运行的操作系统</a:t>
            </a:r>
            <a:endParaRPr lang="en-US" altLang="zh-CN" dirty="0" smtClean="0"/>
          </a:p>
          <a:p>
            <a:r>
              <a:rPr lang="zh-CN" altLang="en-US" dirty="0" smtClean="0"/>
              <a:t>具有与数据库结构的高级语言及其编译系统</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37</a:t>
            </a:fld>
            <a:endParaRPr lang="zh-CN" altLang="en-US"/>
          </a:p>
        </p:txBody>
      </p:sp>
    </p:spTree>
    <p:extLst>
      <p:ext uri="{BB962C8B-B14F-4D97-AF65-F5344CB8AC3E}">
        <p14:creationId xmlns:p14="http://schemas.microsoft.com/office/powerpoint/2010/main" val="3089244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数据库管理员：一、决定数据库中的信息内容和结构</a:t>
            </a:r>
            <a:r>
              <a:rPr lang="zh-CN" altLang="en-US" baseline="0" dirty="0" smtClean="0"/>
              <a:t>  二、决定数据库的存储结构和存储策略   三、定义数据的安全性要求和完整性约束条件  四、监控数据库的使用和运行  五、数据库的改进和重组重构</a:t>
            </a:r>
            <a:endParaRPr lang="en-US" altLang="zh-CN" baseline="0" dirty="0" smtClean="0"/>
          </a:p>
          <a:p>
            <a:r>
              <a:rPr lang="zh-CN" altLang="en-US" baseline="0" dirty="0" smtClean="0"/>
              <a:t>系统分析员：需求分析和规范说明</a:t>
            </a:r>
            <a:endParaRPr lang="en-US" altLang="zh-CN" baseline="0" dirty="0" smtClean="0"/>
          </a:p>
          <a:p>
            <a:r>
              <a:rPr lang="zh-CN" altLang="en-US" baseline="0" dirty="0" smtClean="0"/>
              <a:t>数据库设计人员：负责数据库中数据的确定，数据库各级模式的设计。但是很多情况下数据库设计人员由数据库管理人员来担任</a:t>
            </a:r>
            <a:endParaRPr lang="en-US" altLang="zh-CN" baseline="0" dirty="0" smtClean="0"/>
          </a:p>
          <a:p>
            <a:r>
              <a:rPr lang="zh-CN" altLang="en-US" baseline="0" dirty="0" smtClean="0"/>
              <a:t>应用程序员：负责设计和模块编写，调试和安装。</a:t>
            </a:r>
            <a:endParaRPr lang="en-US" altLang="zh-CN" baseline="0" dirty="0" smtClean="0"/>
          </a:p>
          <a:p>
            <a:r>
              <a:rPr lang="zh-CN" altLang="en-US" baseline="0" dirty="0" smtClean="0"/>
              <a:t>最终用户：偶然用户   简单用户   复杂用户</a:t>
            </a:r>
            <a:endParaRPr lang="en-US" altLang="zh-CN" baseline="0" dirty="0" smtClean="0"/>
          </a:p>
          <a:p>
            <a:r>
              <a:rPr lang="zh-CN" altLang="en-US" baseline="0" dirty="0" smtClean="0"/>
              <a:t>偶然用户一般为高管   简单用于一般为具体的职员，主要工作就是查询和更新数据库</a:t>
            </a:r>
            <a:endParaRPr lang="en-US" altLang="zh-CN" baseline="0" dirty="0" smtClean="0"/>
          </a:p>
          <a:p>
            <a:r>
              <a:rPr lang="zh-CN" altLang="en-US" baseline="0" dirty="0" smtClean="0"/>
              <a:t>复杂用户为有科学技术背景的人员，能够直接使用数据库语言访问数据库。</a:t>
            </a:r>
            <a:endParaRPr lang="en-US" altLang="zh-CN" dirty="0" smtClean="0"/>
          </a:p>
        </p:txBody>
      </p:sp>
      <p:sp>
        <p:nvSpPr>
          <p:cNvPr id="4" name="灯片编号占位符 3"/>
          <p:cNvSpPr>
            <a:spLocks noGrp="1"/>
          </p:cNvSpPr>
          <p:nvPr>
            <p:ph type="sldNum" sz="quarter" idx="10"/>
          </p:nvPr>
        </p:nvSpPr>
        <p:spPr/>
        <p:txBody>
          <a:bodyPr/>
          <a:lstStyle/>
          <a:p>
            <a:fld id="{F9A81231-7235-43AE-9D9A-CDF4AE173A81}" type="slidenum">
              <a:rPr lang="zh-CN" altLang="en-US" smtClean="0"/>
              <a:t>38</a:t>
            </a:fld>
            <a:endParaRPr lang="zh-CN" altLang="en-US"/>
          </a:p>
        </p:txBody>
      </p:sp>
    </p:spTree>
    <p:extLst>
      <p:ext uri="{BB962C8B-B14F-4D97-AF65-F5344CB8AC3E}">
        <p14:creationId xmlns:p14="http://schemas.microsoft.com/office/powerpoint/2010/main" val="10730729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监控数据库使用的运行的重要工作就是：及时处理运行过程中出现的问题。</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40</a:t>
            </a:fld>
            <a:endParaRPr lang="zh-CN" altLang="en-US"/>
          </a:p>
        </p:txBody>
      </p:sp>
    </p:spTree>
    <p:extLst>
      <p:ext uri="{BB962C8B-B14F-4D97-AF65-F5344CB8AC3E}">
        <p14:creationId xmlns:p14="http://schemas.microsoft.com/office/powerpoint/2010/main" val="3283300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一般情况下有数据库管理员担任</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43</a:t>
            </a:fld>
            <a:endParaRPr lang="zh-CN" altLang="en-US"/>
          </a:p>
        </p:txBody>
      </p:sp>
    </p:spTree>
    <p:extLst>
      <p:ext uri="{BB962C8B-B14F-4D97-AF65-F5344CB8AC3E}">
        <p14:creationId xmlns:p14="http://schemas.microsoft.com/office/powerpoint/2010/main" val="618834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重难点：四个基本概念以及产生和发展</a:t>
            </a:r>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4</a:t>
            </a:fld>
            <a:endParaRPr lang="zh-CN" altLang="en-US"/>
          </a:p>
        </p:txBody>
      </p:sp>
    </p:spTree>
    <p:extLst>
      <p:ext uri="{BB962C8B-B14F-4D97-AF65-F5344CB8AC3E}">
        <p14:creationId xmlns:p14="http://schemas.microsoft.com/office/powerpoint/2010/main" val="1683449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中国石化财务管理信息系统</a:t>
            </a:r>
            <a:endParaRPr lang="en-US" altLang="zh-CN" sz="1200" b="0" i="0" kern="1200" dirty="0" smtClean="0">
              <a:solidFill>
                <a:schemeClr val="tx1"/>
              </a:solidFill>
              <a:effectLst/>
              <a:latin typeface="+mn-lt"/>
              <a:ea typeface="+mn-ea"/>
              <a:cs typeface="+mn-cs"/>
            </a:endParaRPr>
          </a:p>
          <a:p>
            <a:r>
              <a:rPr lang="zh-CN" altLang="en-US" sz="1200" b="0" i="0" kern="1200" dirty="0" smtClean="0">
                <a:solidFill>
                  <a:schemeClr val="tx1"/>
                </a:solidFill>
                <a:effectLst/>
                <a:latin typeface="+mn-lt"/>
                <a:ea typeface="+mn-ea"/>
                <a:cs typeface="+mn-cs"/>
              </a:rPr>
              <a:t>管理信息系统（</a:t>
            </a:r>
            <a:r>
              <a:rPr lang="en-US" altLang="zh-CN" sz="1200" b="0" i="0" kern="1200" dirty="0" smtClean="0">
                <a:solidFill>
                  <a:schemeClr val="tx1"/>
                </a:solidFill>
                <a:effectLst/>
                <a:latin typeface="+mn-lt"/>
                <a:ea typeface="+mn-ea"/>
                <a:cs typeface="+mn-cs"/>
              </a:rPr>
              <a:t>Management Information System</a:t>
            </a:r>
            <a:r>
              <a:rPr lang="zh-CN" altLang="en-US" sz="1200" b="0" i="0" kern="1200" dirty="0" smtClean="0">
                <a:solidFill>
                  <a:schemeClr val="tx1"/>
                </a:solidFill>
                <a:effectLst/>
                <a:latin typeface="+mn-lt"/>
                <a:ea typeface="+mn-ea"/>
                <a:cs typeface="+mn-cs"/>
              </a:rPr>
              <a:t>，简称</a:t>
            </a:r>
            <a:r>
              <a:rPr lang="en-US" altLang="zh-CN" sz="1200" b="0" i="0" kern="1200" dirty="0" smtClean="0">
                <a:solidFill>
                  <a:schemeClr val="tx1"/>
                </a:solidFill>
                <a:effectLst/>
                <a:latin typeface="+mn-lt"/>
                <a:ea typeface="+mn-ea"/>
                <a:cs typeface="+mn-cs"/>
              </a:rPr>
              <a:t>MIS</a:t>
            </a:r>
            <a:r>
              <a:rPr lang="zh-CN" altLang="en-US" sz="1200" b="0" i="0" kern="1200" dirty="0" smtClean="0">
                <a:solidFill>
                  <a:schemeClr val="tx1"/>
                </a:solidFill>
                <a:effectLst/>
                <a:latin typeface="+mn-lt"/>
                <a:ea typeface="+mn-ea"/>
                <a:cs typeface="+mn-cs"/>
              </a:rPr>
              <a:t>）是一个以人为主导，利用计算机硬件、</a:t>
            </a:r>
            <a:r>
              <a:rPr lang="zh-CN" altLang="en-US" sz="1200" b="0" i="0" u="none" strike="noStrike" kern="1200" dirty="0" smtClean="0">
                <a:solidFill>
                  <a:schemeClr val="tx1"/>
                </a:solidFill>
                <a:effectLst/>
                <a:latin typeface="+mn-lt"/>
                <a:ea typeface="+mn-ea"/>
                <a:cs typeface="+mn-cs"/>
                <a:hlinkClick r:id="rId3"/>
              </a:rPr>
              <a:t>软件</a:t>
            </a:r>
            <a:r>
              <a:rPr lang="zh-CN" altLang="en-US" sz="1200" b="0" i="0" kern="1200" dirty="0" smtClean="0">
                <a:solidFill>
                  <a:schemeClr val="tx1"/>
                </a:solidFill>
                <a:effectLst/>
                <a:latin typeface="+mn-lt"/>
                <a:ea typeface="+mn-ea"/>
                <a:cs typeface="+mn-cs"/>
              </a:rPr>
              <a:t>、网络通信设备以及其他办公设备，进行信息的收集、传输、加工、储存、更新、拓展和维护的系统</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5</a:t>
            </a:fld>
            <a:endParaRPr lang="zh-CN" altLang="en-US"/>
          </a:p>
        </p:txBody>
      </p:sp>
    </p:spTree>
    <p:extLst>
      <p:ext uri="{BB962C8B-B14F-4D97-AF65-F5344CB8AC3E}">
        <p14:creationId xmlns:p14="http://schemas.microsoft.com/office/powerpoint/2010/main" val="949902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数据：对象</a:t>
            </a:r>
            <a:r>
              <a:rPr lang="en-US" altLang="zh-CN" dirty="0" smtClean="0"/>
              <a:t>------</a:t>
            </a:r>
            <a:r>
              <a:rPr lang="zh-CN" altLang="en-US" dirty="0" smtClean="0"/>
              <a:t>反映一个事物，那我们最先反映出来的就是数字，一说数据首先想到数字，其实数字只是数据最简单的一种，数据的种类有很多</a:t>
            </a:r>
            <a:endParaRPr lang="en-US" altLang="zh-CN" dirty="0" smtClean="0"/>
          </a:p>
          <a:p>
            <a:endParaRPr lang="en-US" altLang="zh-CN" dirty="0" smtClean="0"/>
          </a:p>
          <a:p>
            <a:r>
              <a:rPr lang="zh-CN" altLang="en-US" dirty="0" smtClean="0"/>
              <a:t>描述数据的符号可以是数字，也可以是文字、图形、图像、声音、语言，最终都经过数字化后存储在计算机中</a:t>
            </a:r>
            <a:endParaRPr lang="en-US" altLang="zh-CN" dirty="0" smtClean="0"/>
          </a:p>
          <a:p>
            <a:endParaRPr lang="en-US" altLang="zh-CN" dirty="0" smtClean="0"/>
          </a:p>
          <a:p>
            <a:r>
              <a:rPr lang="zh-CN" altLang="en-US" dirty="0" smtClean="0"/>
              <a:t>仅仅有表现形式是不够的，还需要经过解释，数据和它的语义是不可分的，比方说</a:t>
            </a:r>
            <a:r>
              <a:rPr lang="en-US" altLang="zh-CN" dirty="0" smtClean="0"/>
              <a:t>1000</a:t>
            </a:r>
            <a:r>
              <a:rPr lang="zh-CN" altLang="en-US" dirty="0" smtClean="0"/>
              <a:t>，可以表示工资，也可以表示统计总数，还可以表示距离等等。</a:t>
            </a:r>
          </a:p>
          <a:p>
            <a:endParaRPr lang="en-US" altLang="zh-CN" dirty="0" smtClean="0"/>
          </a:p>
          <a:p>
            <a:r>
              <a:rPr lang="zh-CN" altLang="en-US" dirty="0" smtClean="0"/>
              <a:t>数据是：描述事物的符号记录。</a:t>
            </a:r>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9</a:t>
            </a:fld>
            <a:endParaRPr lang="zh-CN" altLang="en-US"/>
          </a:p>
        </p:txBody>
      </p:sp>
    </p:spTree>
    <p:extLst>
      <p:ext uri="{BB962C8B-B14F-4D97-AF65-F5344CB8AC3E}">
        <p14:creationId xmlns:p14="http://schemas.microsoft.com/office/powerpoint/2010/main" val="583744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数据库，顾名思义，数据的仓库</a:t>
            </a:r>
            <a:endParaRPr lang="en-US" altLang="zh-CN" dirty="0" smtClean="0"/>
          </a:p>
          <a:p>
            <a:r>
              <a:rPr lang="zh-CN" altLang="en-US" dirty="0" smtClean="0"/>
              <a:t>大量的数据并不希望杂乱无章的存储在计算机中，而是希望有一定的组织，这个组织就是我们后续课程讲的两个工具，一个是数据模型，一个是概念模型，用这两个工具</a:t>
            </a:r>
            <a:r>
              <a:rPr lang="zh-CN" altLang="en-US" baseline="0" dirty="0" smtClean="0"/>
              <a:t>对数据进行描述和存储之后，希望数据具有最小的冗余度，</a:t>
            </a:r>
            <a:endParaRPr lang="en-US" altLang="zh-CN" baseline="0" dirty="0" smtClean="0"/>
          </a:p>
          <a:p>
            <a:r>
              <a:rPr lang="zh-CN" altLang="en-US" baseline="0" dirty="0" smtClean="0"/>
              <a:t>冗余度：同一个数据在同一个数据库中存储的次数。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smtClean="0"/>
          </a:p>
          <a:p>
            <a:endParaRPr lang="en-US" altLang="zh-CN" dirty="0" smtClean="0"/>
          </a:p>
          <a:p>
            <a:endParaRPr lang="en-US" altLang="zh-CN" dirty="0" smtClean="0"/>
          </a:p>
          <a:p>
            <a:endParaRPr lang="en-US" altLang="zh-CN" dirty="0" smtClean="0"/>
          </a:p>
          <a:p>
            <a:r>
              <a:rPr lang="zh-CN" altLang="en-US" dirty="0" smtClean="0"/>
              <a:t>顾名思义，存放数据的仓库</a:t>
            </a:r>
            <a:endParaRPr lang="en-US" altLang="zh-CN" dirty="0" smtClean="0"/>
          </a:p>
          <a:p>
            <a:r>
              <a:rPr lang="en-US" altLang="zh-CN" dirty="0" smtClean="0"/>
              <a:t>1</a:t>
            </a:r>
            <a:r>
              <a:rPr lang="zh-CN" altLang="en-US" dirty="0" smtClean="0"/>
              <a:t>、每个企业中所有的大量数据并不希望在数据库中杂乱无章的放着，希望能有效反映数据本身的信息以及数据间的联系。</a:t>
            </a:r>
            <a:r>
              <a:rPr lang="en-US" altLang="zh-CN" dirty="0" smtClean="0"/>
              <a:t>------</a:t>
            </a:r>
            <a:r>
              <a:rPr lang="zh-CN" altLang="en-US" dirty="0" smtClean="0"/>
              <a:t>有组织的</a:t>
            </a:r>
            <a:endParaRPr lang="en-US" altLang="zh-CN" dirty="0" smtClean="0"/>
          </a:p>
          <a:p>
            <a:r>
              <a:rPr lang="en-US" altLang="zh-CN" dirty="0" smtClean="0"/>
              <a:t>2</a:t>
            </a:r>
            <a:r>
              <a:rPr lang="zh-CN" altLang="en-US" dirty="0" smtClean="0"/>
              <a:t>、然而我们并不希望这个数据短暂的存在，说不定我什么时候查，我希望这个数据能给我提供的是随拿随用，没问题吧，所以是长期存在计算机内的。</a:t>
            </a:r>
            <a:endParaRPr lang="en-US" altLang="zh-CN" dirty="0" smtClean="0"/>
          </a:p>
          <a:p>
            <a:r>
              <a:rPr lang="en-US" altLang="zh-CN" dirty="0" smtClean="0"/>
              <a:t>3</a:t>
            </a:r>
            <a:r>
              <a:rPr lang="zh-CN" altLang="en-US" dirty="0" smtClean="0"/>
              <a:t>、这些数据我不是为某一个人准备的，不是为某一个企业准备的，比方说淘宝，对不对，我是希望很多人能用，甚至很多人同一时间用，这就是共享的含义</a:t>
            </a:r>
            <a:endParaRPr lang="en-US" altLang="zh-CN" dirty="0" smtClean="0"/>
          </a:p>
          <a:p>
            <a:r>
              <a:rPr lang="zh-CN" altLang="en-US" dirty="0" smtClean="0"/>
              <a:t>在 理解的基础上记忆这个概念</a:t>
            </a:r>
            <a:endParaRPr lang="en-US" altLang="zh-CN" dirty="0" smtClean="0"/>
          </a:p>
          <a:p>
            <a:r>
              <a:rPr lang="en-US" altLang="zh-CN" dirty="0" smtClean="0"/>
              <a:t>4</a:t>
            </a:r>
            <a:r>
              <a:rPr lang="zh-CN" altLang="en-US" dirty="0" smtClean="0"/>
              <a:t>、数据模型和概念模型这两个工具对数据进行描述和存储之后，要求具有最小的冗余度</a:t>
            </a:r>
            <a:endParaRPr lang="en-US" altLang="zh-CN" dirty="0" smtClean="0"/>
          </a:p>
          <a:p>
            <a:r>
              <a:rPr lang="zh-CN" altLang="en-US" dirty="0" smtClean="0"/>
              <a:t>什是冗余度呢？</a:t>
            </a:r>
            <a:endParaRPr lang="en-US" altLang="zh-CN" dirty="0" smtClean="0"/>
          </a:p>
          <a:p>
            <a:r>
              <a:rPr lang="zh-CN" altLang="en-US" baseline="0" dirty="0" smtClean="0"/>
              <a:t>   同一个数据在同一个数据库中存储的次数。</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aseline="0" dirty="0" smtClean="0"/>
              <a:t>   我们要求冗余度小主要从两方面来考虑：一：节省存储空间，减少硬件开销，二：数据库中数据本身的正确性考虑。大家想，冗余度越高，数据存储的次数就越多，造成数据被破坏的可能性就越大，比方说更改数据，可能改了一处，另外几处没改，造成数据不统一，应用起来会有歧义。</a:t>
            </a:r>
            <a:endParaRPr lang="en-US" altLang="zh-CN" baseline="0" dirty="0" smtClean="0"/>
          </a:p>
          <a:p>
            <a:r>
              <a:rPr lang="en-US" altLang="zh-CN" dirty="0" smtClean="0"/>
              <a:t>5</a:t>
            </a:r>
            <a:r>
              <a:rPr lang="zh-CN" altLang="en-US" dirty="0" smtClean="0"/>
              <a:t>、独立性，数据和应用程序脱钩。</a:t>
            </a:r>
            <a:endParaRPr lang="en-US" altLang="zh-CN" dirty="0" smtClean="0"/>
          </a:p>
          <a:p>
            <a:r>
              <a:rPr lang="en-US" altLang="zh-CN" dirty="0" smtClean="0"/>
              <a:t>  </a:t>
            </a:r>
            <a:r>
              <a:rPr lang="zh-CN" altLang="en-US" dirty="0" smtClean="0"/>
              <a:t>换句话说，数据只和你的数据的逻辑</a:t>
            </a:r>
            <a:r>
              <a:rPr lang="zh-CN" altLang="en-US" baseline="0" dirty="0" smtClean="0"/>
              <a:t>结构有关系，和数据本身的物理结构无关系。</a:t>
            </a:r>
            <a:endParaRPr lang="en-US" altLang="zh-CN" baseline="0" dirty="0" smtClean="0"/>
          </a:p>
          <a:p>
            <a:r>
              <a:rPr lang="en-US" altLang="zh-CN" baseline="0" dirty="0" smtClean="0"/>
              <a:t>6</a:t>
            </a:r>
            <a:r>
              <a:rPr lang="zh-CN" altLang="en-US" baseline="0" dirty="0" smtClean="0"/>
              <a:t>、易扩展性，数据和数据之间是有关联的。</a:t>
            </a:r>
            <a:endParaRPr lang="en-US" altLang="zh-CN" dirty="0" smtClean="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11</a:t>
            </a:fld>
            <a:endParaRPr lang="zh-CN" altLang="en-US"/>
          </a:p>
        </p:txBody>
      </p:sp>
    </p:spTree>
    <p:extLst>
      <p:ext uri="{BB962C8B-B14F-4D97-AF65-F5344CB8AC3E}">
        <p14:creationId xmlns:p14="http://schemas.microsoft.com/office/powerpoint/2010/main" val="186614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建立在数据库之上的一个管理软件</a:t>
            </a:r>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12</a:t>
            </a:fld>
            <a:endParaRPr lang="zh-CN" altLang="en-US"/>
          </a:p>
        </p:txBody>
      </p:sp>
    </p:spTree>
    <p:extLst>
      <p:ext uri="{BB962C8B-B14F-4D97-AF65-F5344CB8AC3E}">
        <p14:creationId xmlns:p14="http://schemas.microsoft.com/office/powerpoint/2010/main" val="2928476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用这个定义功能可以实现数据模型的建立</a:t>
            </a:r>
            <a:endParaRPr lang="en-US" altLang="zh-CN" dirty="0" smtClean="0"/>
          </a:p>
          <a:p>
            <a:r>
              <a:rPr lang="zh-CN" altLang="en-US" dirty="0" smtClean="0"/>
              <a:t>存取方式：顺序、链接、索引、散列、查找</a:t>
            </a:r>
            <a:endParaRPr lang="en-US" altLang="zh-CN" dirty="0" smtClean="0"/>
          </a:p>
          <a:p>
            <a:endParaRPr lang="en-US" altLang="zh-CN" dirty="0" smtClean="0"/>
          </a:p>
          <a:p>
            <a:r>
              <a:rPr lang="zh-CN" altLang="en-US" dirty="0" smtClean="0"/>
              <a:t>提高存储空间的利用率，和数据的方便存储。</a:t>
            </a:r>
            <a:endParaRPr lang="zh-CN" altLang="en-US" dirty="0"/>
          </a:p>
        </p:txBody>
      </p:sp>
      <p:sp>
        <p:nvSpPr>
          <p:cNvPr id="4" name="灯片编号占位符 3"/>
          <p:cNvSpPr>
            <a:spLocks noGrp="1"/>
          </p:cNvSpPr>
          <p:nvPr>
            <p:ph type="sldNum" sz="quarter" idx="10"/>
          </p:nvPr>
        </p:nvSpPr>
        <p:spPr/>
        <p:txBody>
          <a:bodyPr/>
          <a:lstStyle/>
          <a:p>
            <a:fld id="{F9A81231-7235-43AE-9D9A-CDF4AE173A81}" type="slidenum">
              <a:rPr lang="zh-CN" altLang="en-US" smtClean="0"/>
              <a:t>14</a:t>
            </a:fld>
            <a:endParaRPr lang="zh-CN" altLang="en-US"/>
          </a:p>
        </p:txBody>
      </p:sp>
    </p:spTree>
    <p:extLst>
      <p:ext uri="{BB962C8B-B14F-4D97-AF65-F5344CB8AC3E}">
        <p14:creationId xmlns:p14="http://schemas.microsoft.com/office/powerpoint/2010/main" val="4159287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数据操纵，主要实现对数据库的基本操作，主要有两类，检索和更新，更新包括，增删改。</a:t>
            </a:r>
            <a:endParaRPr lang="en-US" altLang="zh-CN" dirty="0" smtClean="0"/>
          </a:p>
          <a:p>
            <a:endParaRPr lang="en-US" altLang="zh-CN" dirty="0" smtClean="0"/>
          </a:p>
          <a:p>
            <a:r>
              <a:rPr lang="zh-CN" altLang="en-US" dirty="0" smtClean="0"/>
              <a:t>运行过程中有两个问题：一、并发控制。二、恢复机制。</a:t>
            </a:r>
            <a:endParaRPr lang="en-US" altLang="zh-CN" dirty="0" smtClean="0"/>
          </a:p>
          <a:p>
            <a:r>
              <a:rPr lang="zh-CN" altLang="en-US" dirty="0" smtClean="0"/>
              <a:t>并发控制：因为数据库是共享的，所以同一时刻同一数据被多个用户使用，有的用户做读，有的用户取，有的用户做更新，如何保证用户的操作都是行之有效的呢？换句话说，用户的操作如何能如实的反映到数据库中呢？</a:t>
            </a:r>
            <a:endParaRPr lang="en-US" altLang="zh-CN" dirty="0" smtClean="0"/>
          </a:p>
          <a:p>
            <a:r>
              <a:rPr lang="zh-CN" altLang="en-US" dirty="0" smtClean="0"/>
              <a:t>并发过程中因数据处理不当，可能导致数据不对</a:t>
            </a:r>
            <a:endParaRPr lang="en-US" altLang="zh-CN" dirty="0" smtClean="0"/>
          </a:p>
          <a:p>
            <a:r>
              <a:rPr lang="zh-CN" altLang="en-US" dirty="0" smtClean="0"/>
              <a:t>恢复机制：因为数据库管理系统是位于操作系统之上的，那么，操作系统随时可能出现各种故障，导致数据库中数据受到破坏。无论出现什么故障，数据库管理系统应该提供一个功能：尽可能保证数据不因故障而丢失，及时丢失也能通过相应的技术来恢复。</a:t>
            </a:r>
          </a:p>
          <a:p>
            <a:endParaRPr lang="zh-CN" altLang="en-US" dirty="0"/>
          </a:p>
        </p:txBody>
      </p:sp>
      <p:sp>
        <p:nvSpPr>
          <p:cNvPr id="4" name="灯片编号占位符 3"/>
          <p:cNvSpPr>
            <a:spLocks noGrp="1"/>
          </p:cNvSpPr>
          <p:nvPr>
            <p:ph type="sldNum" sz="quarter" idx="10"/>
          </p:nvPr>
        </p:nvSpPr>
        <p:spPr/>
        <p:txBody>
          <a:bodyPr/>
          <a:lstStyle/>
          <a:p>
            <a:fld id="{B0D520B7-C71C-4269-956E-99C60F596033}" type="slidenum">
              <a:rPr lang="zh-CN" altLang="en-US" smtClean="0"/>
              <a:t>15</a:t>
            </a:fld>
            <a:endParaRPr lang="zh-CN" altLang="en-US"/>
          </a:p>
        </p:txBody>
      </p:sp>
    </p:spTree>
    <p:extLst>
      <p:ext uri="{BB962C8B-B14F-4D97-AF65-F5344CB8AC3E}">
        <p14:creationId xmlns:p14="http://schemas.microsoft.com/office/powerpoint/2010/main" val="5086910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bwMode="gray">
      <p:bgPr>
        <a:solidFill>
          <a:schemeClr val="bg1"/>
        </a:solidFill>
        <a:effectLst/>
      </p:bgPr>
    </p:bg>
    <p:spTree>
      <p:nvGrpSpPr>
        <p:cNvPr id="1" name=""/>
        <p:cNvGrpSpPr/>
        <p:nvPr/>
      </p:nvGrpSpPr>
      <p:grpSpPr>
        <a:xfrm>
          <a:off x="0" y="0"/>
          <a:ext cx="0" cy="0"/>
          <a:chOff x="0" y="0"/>
          <a:chExt cx="0" cy="0"/>
        </a:xfrm>
      </p:grpSpPr>
      <p:grpSp>
        <p:nvGrpSpPr>
          <p:cNvPr id="2" name="Group 173"/>
          <p:cNvGrpSpPr>
            <a:grpSpLocks/>
          </p:cNvGrpSpPr>
          <p:nvPr/>
        </p:nvGrpSpPr>
        <p:grpSpPr bwMode="auto">
          <a:xfrm>
            <a:off x="0" y="0"/>
            <a:ext cx="9158288" cy="6858000"/>
            <a:chOff x="0" y="0"/>
            <a:chExt cx="5769" cy="4112"/>
          </a:xfrm>
        </p:grpSpPr>
        <p:sp>
          <p:nvSpPr>
            <p:cNvPr id="3" name="Arc 164"/>
            <p:cNvSpPr>
              <a:spLocks/>
            </p:cNvSpPr>
            <p:nvPr/>
          </p:nvSpPr>
          <p:spPr bwMode="gray">
            <a:xfrm flipV="1">
              <a:off x="0" y="1816"/>
              <a:ext cx="5769" cy="2296"/>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4" name="Rectangle 165"/>
            <p:cNvSpPr>
              <a:spLocks noChangeArrowheads="1"/>
            </p:cNvSpPr>
            <p:nvPr/>
          </p:nvSpPr>
          <p:spPr bwMode="gray">
            <a:xfrm>
              <a:off x="0" y="0"/>
              <a:ext cx="5760" cy="3112"/>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dirty="0">
                <a:ea typeface="宋体" pitchFamily="2" charset="-122"/>
              </a:endParaRPr>
            </a:p>
          </p:txBody>
        </p:sp>
      </p:grpSp>
      <p:sp>
        <p:nvSpPr>
          <p:cNvPr id="5" name="Freeform 106"/>
          <p:cNvSpPr>
            <a:spLocks/>
          </p:cNvSpPr>
          <p:nvPr/>
        </p:nvSpPr>
        <p:spPr bwMode="gray">
          <a:xfrm rot="1791974">
            <a:off x="3473450" y="2927350"/>
            <a:ext cx="1662113" cy="233363"/>
          </a:xfrm>
          <a:custGeom>
            <a:avLst/>
            <a:gdLst/>
            <a:ahLst/>
            <a:cxnLst>
              <a:cxn ang="0">
                <a:pos x="987" y="557"/>
              </a:cxn>
              <a:cxn ang="0">
                <a:pos x="547" y="205"/>
              </a:cxn>
              <a:cxn ang="0">
                <a:pos x="27" y="21"/>
              </a:cxn>
              <a:cxn ang="0">
                <a:pos x="387" y="77"/>
              </a:cxn>
              <a:cxn ang="0">
                <a:pos x="675" y="197"/>
              </a:cxn>
              <a:cxn ang="0">
                <a:pos x="907" y="437"/>
              </a:cxn>
              <a:cxn ang="0">
                <a:pos x="987" y="557"/>
              </a:cxn>
            </a:cxnLst>
            <a:rect l="0" t="0" r="r" b="b"/>
            <a:pathLst>
              <a:path w="1047" h="596">
                <a:moveTo>
                  <a:pt x="987" y="557"/>
                </a:moveTo>
                <a:cubicBezTo>
                  <a:pt x="927" y="518"/>
                  <a:pt x="707" y="294"/>
                  <a:pt x="547" y="205"/>
                </a:cubicBezTo>
                <a:cubicBezTo>
                  <a:pt x="387" y="116"/>
                  <a:pt x="54" y="42"/>
                  <a:pt x="27" y="21"/>
                </a:cubicBezTo>
                <a:cubicBezTo>
                  <a:pt x="0" y="0"/>
                  <a:pt x="279" y="48"/>
                  <a:pt x="387" y="77"/>
                </a:cubicBezTo>
                <a:cubicBezTo>
                  <a:pt x="495" y="106"/>
                  <a:pt x="588" y="137"/>
                  <a:pt x="675" y="197"/>
                </a:cubicBezTo>
                <a:cubicBezTo>
                  <a:pt x="762" y="257"/>
                  <a:pt x="855" y="376"/>
                  <a:pt x="907" y="437"/>
                </a:cubicBezTo>
                <a:cubicBezTo>
                  <a:pt x="959" y="498"/>
                  <a:pt x="1047" y="596"/>
                  <a:pt x="987" y="557"/>
                </a:cubicBezTo>
                <a:close/>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sp>
        <p:nvSpPr>
          <p:cNvPr id="6" name="Freeform 119"/>
          <p:cNvSpPr>
            <a:spLocks/>
          </p:cNvSpPr>
          <p:nvPr/>
        </p:nvSpPr>
        <p:spPr bwMode="gray">
          <a:xfrm rot="785513">
            <a:off x="3751263" y="2460625"/>
            <a:ext cx="1060450" cy="139700"/>
          </a:xfrm>
          <a:custGeom>
            <a:avLst/>
            <a:gdLst/>
            <a:ahLst/>
            <a:cxnLst>
              <a:cxn ang="0">
                <a:pos x="1009" y="497"/>
              </a:cxn>
              <a:cxn ang="0">
                <a:pos x="625" y="241"/>
              </a:cxn>
              <a:cxn ang="0">
                <a:pos x="33" y="25"/>
              </a:cxn>
              <a:cxn ang="0">
                <a:pos x="425" y="89"/>
              </a:cxn>
              <a:cxn ang="0">
                <a:pos x="809" y="265"/>
              </a:cxn>
              <a:cxn ang="0">
                <a:pos x="1065" y="513"/>
              </a:cxn>
            </a:cxnLst>
            <a:rect l="0" t="0" r="r" b="b"/>
            <a:pathLst>
              <a:path w="1065" h="513">
                <a:moveTo>
                  <a:pt x="1009" y="497"/>
                </a:moveTo>
                <a:cubicBezTo>
                  <a:pt x="898" y="408"/>
                  <a:pt x="788" y="320"/>
                  <a:pt x="625" y="241"/>
                </a:cubicBezTo>
                <a:cubicBezTo>
                  <a:pt x="462" y="162"/>
                  <a:pt x="66" y="50"/>
                  <a:pt x="33" y="25"/>
                </a:cubicBezTo>
                <a:cubicBezTo>
                  <a:pt x="0" y="0"/>
                  <a:pt x="296" y="49"/>
                  <a:pt x="425" y="89"/>
                </a:cubicBezTo>
                <a:cubicBezTo>
                  <a:pt x="554" y="129"/>
                  <a:pt x="702" y="194"/>
                  <a:pt x="809" y="265"/>
                </a:cubicBezTo>
                <a:cubicBezTo>
                  <a:pt x="916" y="336"/>
                  <a:pt x="1005" y="457"/>
                  <a:pt x="1065" y="513"/>
                </a:cubicBezTo>
              </a:path>
            </a:pathLst>
          </a:custGeom>
          <a:solidFill>
            <a:schemeClr val="bg2"/>
          </a:solidFill>
          <a:ln w="9525">
            <a:noFill/>
            <a:round/>
            <a:headEnd/>
            <a:tailEnd/>
          </a:ln>
          <a:effectLst/>
        </p:spPr>
        <p:txBody>
          <a:bodyPr/>
          <a:lstStyle/>
          <a:p>
            <a:pPr eaLnBrk="0" hangingPunct="0">
              <a:defRPr/>
            </a:pPr>
            <a:endParaRPr lang="zh-CN" altLang="en-US">
              <a:ea typeface="宋体" pitchFamily="2" charset="-122"/>
            </a:endParaRPr>
          </a:p>
        </p:txBody>
      </p:sp>
      <p:pic>
        <p:nvPicPr>
          <p:cNvPr id="7" name="Picture 2"/>
          <p:cNvPicPr>
            <a:picLocks noChangeAspect="1" noChangeArrowheads="1"/>
          </p:cNvPicPr>
          <p:nvPr userDrawn="1"/>
        </p:nvPicPr>
        <p:blipFill>
          <a:blip r:embed="rId2"/>
          <a:srcRect/>
          <a:stretch>
            <a:fillRect/>
          </a:stretch>
        </p:blipFill>
        <p:spPr bwMode="auto">
          <a:xfrm>
            <a:off x="0" y="663575"/>
            <a:ext cx="9144000" cy="2836863"/>
          </a:xfrm>
          <a:prstGeom prst="rect">
            <a:avLst/>
          </a:prstGeom>
          <a:noFill/>
          <a:ln w="9525">
            <a:noFill/>
            <a:miter lim="800000"/>
            <a:headEnd/>
            <a:tailEnd/>
          </a:ln>
        </p:spPr>
      </p:pic>
      <p:pic>
        <p:nvPicPr>
          <p:cNvPr id="8" name="Picture 3"/>
          <p:cNvPicPr>
            <a:picLocks noChangeAspect="1" noChangeArrowheads="1"/>
          </p:cNvPicPr>
          <p:nvPr userDrawn="1"/>
        </p:nvPicPr>
        <p:blipFill>
          <a:blip r:embed="rId3"/>
          <a:srcRect/>
          <a:stretch>
            <a:fillRect/>
          </a:stretch>
        </p:blipFill>
        <p:spPr bwMode="auto">
          <a:xfrm>
            <a:off x="8061325" y="5681663"/>
            <a:ext cx="730250" cy="636587"/>
          </a:xfrm>
          <a:prstGeom prst="rect">
            <a:avLst/>
          </a:prstGeom>
          <a:noFill/>
          <a:ln w="9525">
            <a:noFill/>
            <a:miter lim="800000"/>
            <a:headEnd/>
            <a:tailEnd/>
          </a:ln>
        </p:spPr>
      </p:pic>
      <p:pic>
        <p:nvPicPr>
          <p:cNvPr id="9" name="Picture 4"/>
          <p:cNvPicPr>
            <a:picLocks noChangeAspect="1" noChangeArrowheads="1"/>
          </p:cNvPicPr>
          <p:nvPr userDrawn="1"/>
        </p:nvPicPr>
        <p:blipFill>
          <a:blip r:embed="rId4"/>
          <a:srcRect/>
          <a:stretch>
            <a:fillRect/>
          </a:stretch>
        </p:blipFill>
        <p:spPr bwMode="auto">
          <a:xfrm>
            <a:off x="6402388" y="6400800"/>
            <a:ext cx="2663825" cy="336550"/>
          </a:xfrm>
          <a:prstGeom prst="rect">
            <a:avLst/>
          </a:prstGeom>
          <a:noFill/>
          <a:ln w="9525">
            <a:noFill/>
            <a:miter lim="800000"/>
            <a:headEnd/>
            <a:tailEnd/>
          </a:ln>
        </p:spPr>
      </p:pic>
      <p:sp>
        <p:nvSpPr>
          <p:cNvPr id="10" name="Rectangle 23"/>
          <p:cNvSpPr>
            <a:spLocks noGrp="1" noChangeArrowheads="1"/>
          </p:cNvSpPr>
          <p:nvPr>
            <p:ph type="dt" sz="quarter" idx="10"/>
          </p:nvPr>
        </p:nvSpPr>
        <p:spPr bwMode="gray">
          <a:xfrm>
            <a:off x="457200" y="6553200"/>
            <a:ext cx="2133600" cy="1524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eaLnBrk="1" hangingPunct="1">
              <a:defRPr sz="1400" dirty="0">
                <a:effectLst>
                  <a:outerShdw blurRad="38100" dist="38100" dir="2700000" algn="tl">
                    <a:srgbClr val="000000"/>
                  </a:outerShdw>
                </a:effectLst>
                <a:ea typeface="굴림" pitchFamily="50" charset="-127"/>
              </a:defRPr>
            </a:lvl1pPr>
          </a:lstStyle>
          <a:p>
            <a:pPr>
              <a:defRPr/>
            </a:pP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CA4ACD37-7C29-4E78-9777-F7FF055C4213}" type="datetimeFigureOut">
              <a:rPr lang="zh-CN" altLang="en-US"/>
              <a:pPr>
                <a:defRPr/>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2E137CAA-9307-4B04-92F6-EEBF74C07287}"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5" name="日期占位符 4"/>
          <p:cNvSpPr>
            <a:spLocks noGrp="1"/>
          </p:cNvSpPr>
          <p:nvPr>
            <p:ph type="dt" sz="half" idx="10"/>
          </p:nvPr>
        </p:nvSpPr>
        <p:spPr/>
        <p:txBody>
          <a:bodyPr/>
          <a:lstStyle>
            <a:lvl1pPr>
              <a:defRPr/>
            </a:lvl1pPr>
          </a:lstStyle>
          <a:p>
            <a:pPr>
              <a:defRPr/>
            </a:pPr>
            <a:fld id="{280CAE1E-4D25-4F09-869F-D60739E08804}" type="datetimeFigureOut">
              <a:rPr lang="zh-CN" altLang="en-US"/>
              <a:pPr>
                <a:defRPr/>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A71F82BD-5E0E-4392-B583-4C32C97E1140}"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4C93527-0D95-4448-94E9-B715E819B4B5}" type="datetimeFigureOut">
              <a:rPr lang="zh-CN" altLang="en-US"/>
              <a:pPr>
                <a:defRPr/>
              </a:pPr>
              <a:t>2016/2/23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E020DBD3-EE22-43D7-96BC-3DE28C0C7553}"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F1A97987-5248-4980-AAF9-A66ECE506020}" type="datetimeFigureOut">
              <a:rPr lang="zh-CN" altLang="en-US"/>
              <a:pPr>
                <a:defRPr/>
              </a:pPr>
              <a:t>2016/2/23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D93D0ECE-4DB5-4D83-BE2E-4FC8602D28B6}" type="slidenum">
              <a:rPr lang="zh-CN" altLang="en-US"/>
              <a:pPr>
                <a:defRPr/>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864B72D1-AEF8-4A3F-8035-EA8AAB6B5ED9}" type="datetimeFigureOut">
              <a:rPr lang="zh-CN" altLang="en-US"/>
              <a:pPr>
                <a:defRPr/>
              </a:pPr>
              <a:t>2016/2/23</a:t>
            </a:fld>
            <a:endParaRPr lang="zh-CN" altLang="en-US"/>
          </a:p>
        </p:txBody>
      </p:sp>
      <p:sp>
        <p:nvSpPr>
          <p:cNvPr id="4" name="灯片编号占位符 5"/>
          <p:cNvSpPr>
            <a:spLocks noGrp="1"/>
          </p:cNvSpPr>
          <p:nvPr>
            <p:ph type="sldNum" sz="quarter" idx="11"/>
          </p:nvPr>
        </p:nvSpPr>
        <p:spPr/>
        <p:txBody>
          <a:bodyPr/>
          <a:lstStyle>
            <a:lvl1pPr>
              <a:defRPr/>
            </a:lvl1pPr>
          </a:lstStyle>
          <a:p>
            <a:pPr>
              <a:defRPr/>
            </a:pPr>
            <a:fld id="{994925C3-6FFA-4450-A85A-22F390893402}"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pic>
        <p:nvPicPr>
          <p:cNvPr id="4" name="Picture 4" descr="C:\Documents and Settings\Administrator\Local Settings\Temporary Internet Files\Content.IE5\U9GNQH4Z\MCj02975650000[1].wmf"/>
          <p:cNvPicPr>
            <a:picLocks noChangeAspect="1" noChangeArrowheads="1"/>
          </p:cNvPicPr>
          <p:nvPr userDrawn="1"/>
        </p:nvPicPr>
        <p:blipFill>
          <a:blip r:embed="rId2"/>
          <a:srcRect/>
          <a:stretch>
            <a:fillRect/>
          </a:stretch>
        </p:blipFill>
        <p:spPr bwMode="auto">
          <a:xfrm>
            <a:off x="6397625" y="4846638"/>
            <a:ext cx="2720975" cy="1741487"/>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6" name="标题 1"/>
          <p:cNvSpPr>
            <a:spLocks noGrp="1"/>
          </p:cNvSpPr>
          <p:nvPr>
            <p:ph type="title" idx="12"/>
          </p:nvPr>
        </p:nvSpPr>
        <p:spPr>
          <a:xfrm>
            <a:off x="-1" y="183197"/>
            <a:ext cx="7942209" cy="1143000"/>
          </a:xfrm>
        </p:spPr>
        <p:txBody>
          <a:bodyPr>
            <a:normAutofit/>
          </a:bodyPr>
          <a:lstStyle>
            <a:lvl1pPr>
              <a:defRPr sz="6000" b="1">
                <a:effectLst>
                  <a:outerShdw blurRad="50800" dist="38100" dir="2700000" algn="tl" rotWithShape="0">
                    <a:prstClr val="black">
                      <a:alpha val="40000"/>
                    </a:prstClr>
                  </a:outerShdw>
                </a:effectLst>
                <a:latin typeface="+mj-lt"/>
              </a:defRPr>
            </a:lvl1pPr>
          </a:lstStyle>
          <a:p>
            <a:r>
              <a:rPr lang="zh-CN" altLang="en-US" smtClean="0"/>
              <a:t>单击此处编辑母版标题样式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2pPr>
              <a:defRPr>
                <a:latin typeface="宋体" pitchFamily="2" charset="-122"/>
                <a:ea typeface="宋体" pitchFamily="2" charset="-122"/>
              </a:defRPr>
            </a:lvl2pPr>
            <a:lvl3pPr>
              <a:defRPr>
                <a:latin typeface="宋体" pitchFamily="2" charset="-122"/>
                <a:ea typeface="宋体" pitchFamily="2" charset="-122"/>
              </a:defRPr>
            </a:lvl3pPr>
            <a:lvl4pPr>
              <a:defRPr>
                <a:latin typeface="宋体" pitchFamily="2" charset="-122"/>
                <a:ea typeface="宋体" pitchFamily="2" charset="-122"/>
              </a:defRPr>
            </a:lvl4pPr>
            <a:lvl5pPr>
              <a:defRPr>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4C42E0EB-E535-4AA4-8FA6-851519033562}" type="datetimeFigureOut">
              <a:rPr lang="zh-CN" altLang="en-US"/>
              <a:pPr>
                <a:defRPr/>
              </a:pPr>
              <a:t>2016/2/23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107F1D95-9E24-473A-8B64-DD1F4F2234D4}"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4" name="Picture 10" descr="E:\程序设计基础\试验手册及资料\课程讲义\picture\homework.jpg"/>
          <p:cNvPicPr>
            <a:picLocks noChangeAspect="1" noChangeArrowheads="1"/>
          </p:cNvPicPr>
          <p:nvPr userDrawn="1"/>
        </p:nvPicPr>
        <p:blipFill>
          <a:blip r:embed="rId2"/>
          <a:srcRect/>
          <a:stretch>
            <a:fillRect/>
          </a:stretch>
        </p:blipFill>
        <p:spPr bwMode="auto">
          <a:xfrm>
            <a:off x="6040438" y="3563938"/>
            <a:ext cx="3076575" cy="3048000"/>
          </a:xfrm>
          <a:prstGeom prst="rect">
            <a:avLst/>
          </a:prstGeom>
          <a:noFill/>
          <a:ln w="9525">
            <a:noFill/>
            <a:miter lim="800000"/>
            <a:headEnd/>
            <a:tailEnd/>
          </a:ln>
        </p:spPr>
      </p:pic>
      <p:sp>
        <p:nvSpPr>
          <p:cNvPr id="2" name="内容占位符 1"/>
          <p:cNvSpPr>
            <a:spLocks noGrp="1"/>
          </p:cNvSpPr>
          <p:nvPr>
            <p:ph/>
          </p:nvPr>
        </p:nvSpPr>
        <p:spPr>
          <a:xfrm>
            <a:off x="365760" y="1658983"/>
            <a:ext cx="5447211" cy="4467180"/>
          </a:xfrm>
          <a:prstGeom prst="rect">
            <a:avLst/>
          </a:prstGeom>
        </p:spPr>
        <p:txBody>
          <a:bodyPr/>
          <a:lstStyle>
            <a:lvl1pPr>
              <a:defRPr/>
            </a:lvl1pPr>
            <a:lvl2pPr>
              <a:defRPr>
                <a:latin typeface="+mn-lt"/>
                <a:ea typeface="宋体" pitchFamily="2" charset="-122"/>
              </a:defRPr>
            </a:lvl2pPr>
            <a:lvl3pPr>
              <a:defRPr>
                <a:latin typeface="+mn-lt"/>
                <a:ea typeface="宋体" pitchFamily="2" charset="-122"/>
              </a:defRPr>
            </a:lvl3pPr>
            <a:lvl4pPr>
              <a:defRPr>
                <a:latin typeface="+mn-lt"/>
                <a:ea typeface="宋体" pitchFamily="2" charset="-122"/>
              </a:defRPr>
            </a:lvl4pPr>
            <a:lvl5pPr>
              <a:defRPr>
                <a:latin typeface="宋体" pitchFamily="2" charset="-122"/>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标题 1"/>
          <p:cNvSpPr>
            <a:spLocks noGrp="1"/>
          </p:cNvSpPr>
          <p:nvPr>
            <p:ph type="title" idx="12"/>
          </p:nvPr>
        </p:nvSpPr>
        <p:spPr>
          <a:xfrm>
            <a:off x="-1" y="183197"/>
            <a:ext cx="7942209" cy="1143000"/>
          </a:xfrm>
        </p:spPr>
        <p:txBody>
          <a:bodyPr/>
          <a:lstStyle>
            <a:lvl1pPr>
              <a:defRPr b="1">
                <a:effectLst>
                  <a:outerShdw blurRad="38100" dist="38100" dir="2700000" algn="tl">
                    <a:srgbClr val="000000">
                      <a:alpha val="43137"/>
                    </a:srgbClr>
                  </a:outerShdw>
                </a:effectLst>
              </a:defRPr>
            </a:lvl1pPr>
          </a:lstStyle>
          <a:p>
            <a:r>
              <a:rPr lang="zh-CN" altLang="en-US" smtClean="0"/>
              <a:t>单击此处编辑母版标题样式</a:t>
            </a:r>
            <a:endParaRPr lang="zh-CN" altLang="en-US" dirty="0"/>
          </a:p>
        </p:txBody>
      </p:sp>
      <p:sp>
        <p:nvSpPr>
          <p:cNvPr id="5" name="Rectangle 25"/>
          <p:cNvSpPr>
            <a:spLocks noGrp="1" noChangeArrowheads="1"/>
          </p:cNvSpPr>
          <p:nvPr>
            <p:ph type="sldNum" sz="quarter" idx="13"/>
          </p:nvPr>
        </p:nvSpPr>
        <p:spPr/>
        <p:txBody>
          <a:bodyPr/>
          <a:lstStyle>
            <a:lvl1pPr>
              <a:defRPr/>
            </a:lvl1pPr>
          </a:lstStyle>
          <a:p>
            <a:pPr>
              <a:defRPr/>
            </a:pPr>
            <a:fld id="{29E76425-DC95-4E8F-B33D-0D9079F7E5E0}" type="slidenum">
              <a:rPr lang="ko-KR" altLang="en-US"/>
              <a:pPr>
                <a:defRPr/>
              </a:pPr>
              <a:t>‹#›</a:t>
            </a:fld>
            <a:endParaRPr lang="en-US" altLang="ko-K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1_标题和竖排文字">
    <p:spTree>
      <p:nvGrpSpPr>
        <p:cNvPr id="1" name=""/>
        <p:cNvGrpSpPr/>
        <p:nvPr/>
      </p:nvGrpSpPr>
      <p:grpSpPr>
        <a:xfrm>
          <a:off x="0" y="0"/>
          <a:ext cx="0" cy="0"/>
          <a:chOff x="0" y="0"/>
          <a:chExt cx="0" cy="0"/>
        </a:xfrm>
      </p:grpSpPr>
      <p:pic>
        <p:nvPicPr>
          <p:cNvPr id="4" name="Picture 6" descr="http://hiphotos.baidu.com/yizhimei512/pic/item/94f2987256f119388701b008.jpg"/>
          <p:cNvPicPr>
            <a:picLocks noChangeAspect="1" noChangeArrowheads="1"/>
          </p:cNvPicPr>
          <p:nvPr userDrawn="1"/>
        </p:nvPicPr>
        <p:blipFill>
          <a:blip r:embed="rId2">
            <a:clrChange>
              <a:clrFrom>
                <a:srgbClr val="FFFFFF"/>
              </a:clrFrom>
              <a:clrTo>
                <a:srgbClr val="FFFFFF">
                  <a:alpha val="0"/>
                </a:srgbClr>
              </a:clrTo>
            </a:clrChange>
          </a:blip>
          <a:srcRect/>
          <a:stretch>
            <a:fillRect/>
          </a:stretch>
        </p:blipFill>
        <p:spPr bwMode="auto">
          <a:xfrm>
            <a:off x="342900" y="1381125"/>
            <a:ext cx="3184525" cy="4875213"/>
          </a:xfrm>
          <a:prstGeom prst="rect">
            <a:avLst/>
          </a:prstGeom>
          <a:noFill/>
          <a:ln w="9525">
            <a:noFill/>
            <a:miter lim="800000"/>
            <a:headEnd/>
            <a:tailEnd/>
          </a:ln>
        </p:spPr>
      </p:pic>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094514" y="1600200"/>
            <a:ext cx="3592286" cy="45259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7E835B1C-FFA4-4023-897D-D928291A853F}" type="datetimeFigureOut">
              <a:rPr lang="zh-CN" altLang="en-US"/>
              <a:pPr>
                <a:defRPr/>
              </a:pPr>
              <a:t>2016/2/23</a:t>
            </a:fld>
            <a:endParaRPr lang="zh-CN" altLang="en-US"/>
          </a:p>
        </p:txBody>
      </p:sp>
      <p:sp>
        <p:nvSpPr>
          <p:cNvPr id="6" name="灯片编号占位符 5"/>
          <p:cNvSpPr>
            <a:spLocks noGrp="1"/>
          </p:cNvSpPr>
          <p:nvPr>
            <p:ph type="sldNum" sz="quarter" idx="11"/>
          </p:nvPr>
        </p:nvSpPr>
        <p:spPr/>
        <p:txBody>
          <a:bodyPr/>
          <a:lstStyle>
            <a:lvl1pPr>
              <a:defRPr/>
            </a:lvl1pPr>
          </a:lstStyle>
          <a:p>
            <a:pPr>
              <a:defRPr/>
            </a:pPr>
            <a:fld id="{E09D3A47-CD87-4C49-933F-A6464C5D828F}"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lvl1pPr>
              <a:defRPr sz="3200">
                <a:solidFill>
                  <a:srgbClr val="000000"/>
                </a:solidFill>
                <a:latin typeface="宋体" pitchFamily="2" charset="-122"/>
                <a:ea typeface="宋体" pitchFamily="2" charset="-122"/>
              </a:defRPr>
            </a:lvl1pPr>
            <a:lvl2pPr>
              <a:defRPr sz="2800">
                <a:solidFill>
                  <a:srgbClr val="000000"/>
                </a:solidFill>
                <a:latin typeface="宋体" pitchFamily="2" charset="-122"/>
                <a:ea typeface="宋体" pitchFamily="2" charset="-122"/>
              </a:defRPr>
            </a:lvl2pPr>
            <a:lvl3pPr>
              <a:defRPr sz="2400">
                <a:latin typeface="宋体" pitchFamily="2" charset="-122"/>
                <a:ea typeface="宋体" pitchFamily="2" charset="-122"/>
              </a:defRPr>
            </a:lvl3pPr>
            <a:lvl4pPr>
              <a:defRPr sz="2000">
                <a:latin typeface="宋体" pitchFamily="2" charset="-122"/>
                <a:ea typeface="宋体" pitchFamily="2" charset="-122"/>
              </a:defRPr>
            </a:lvl4pPr>
            <a:lvl5pPr>
              <a:defRPr sz="2000">
                <a:latin typeface="宋体" pitchFamily="2" charset="-122"/>
                <a:ea typeface="宋体"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266B7217-0F0B-4F02-A791-09D32B6EFE14}" type="datetimeFigureOut">
              <a:rPr lang="zh-CN" altLang="en-US"/>
              <a:pPr>
                <a:defRPr/>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66824A5-FC0C-466D-AFC4-5DFDF4F9045C}"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09003" y="144008"/>
            <a:ext cx="8229600" cy="1143000"/>
          </a:xfrm>
        </p:spPr>
        <p:txBody>
          <a:bodyPr/>
          <a:lstStyle>
            <a:lvl1pPr>
              <a:defRPr b="1">
                <a:effectLst>
                  <a:outerShdw blurRad="38100" dist="38100" dir="2700000" algn="tl">
                    <a:srgbClr val="000000">
                      <a:alpha val="43137"/>
                    </a:srgbClr>
                  </a:outerShdw>
                </a:effectLst>
                <a:latin typeface="宋体" pitchFamily="2" charset="-122"/>
                <a:ea typeface="宋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800">
                <a:latin typeface="+mn-lt"/>
                <a:ea typeface="隶书" pitchFamily="49" charset="-122"/>
              </a:defRPr>
            </a:lvl1pPr>
            <a:lvl2pPr>
              <a:defRPr sz="2400">
                <a:latin typeface="+mn-lt"/>
                <a:ea typeface="宋体" pitchFamily="2" charset="-122"/>
              </a:defRPr>
            </a:lvl2pPr>
            <a:lvl3pPr>
              <a:defRPr sz="2000">
                <a:latin typeface="+mn-lt"/>
                <a:ea typeface="宋体" pitchFamily="2" charset="-122"/>
              </a:defRPr>
            </a:lvl3pPr>
            <a:lvl4pPr>
              <a:defRPr sz="1800">
                <a:latin typeface="+mn-lt"/>
                <a:ea typeface="宋体" pitchFamily="2" charset="-122"/>
              </a:defRPr>
            </a:lvl4pPr>
            <a:lvl5pPr>
              <a:defRPr sz="1800">
                <a:latin typeface="+mn-lt"/>
                <a:ea typeface="宋体" pitchFamily="2"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lvl1pPr>
              <a:defRPr/>
            </a:lvl1pPr>
          </a:lstStyle>
          <a:p>
            <a:pPr>
              <a:defRPr/>
            </a:pPr>
            <a:fld id="{C57A6E5F-2867-463D-A666-8487E888387C}" type="datetimeFigureOut">
              <a:rPr lang="zh-CN" altLang="en-US"/>
              <a:pPr>
                <a:defRPr/>
              </a:pPr>
              <a:t>2016/2/23</a:t>
            </a:fld>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946884EE-7365-4826-812F-1C17F2971922}"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13B74135-AE02-4E4E-9C87-FA0472CEE940}" type="datetimeFigureOut">
              <a:rPr lang="zh-CN" altLang="en-US"/>
              <a:pPr>
                <a:defRPr/>
              </a:pPr>
              <a:t>2016/2/23</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4ED4CC1-D948-464D-8BE0-6510A70A285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pPr>
              <a:defRPr/>
            </a:pPr>
            <a:fld id="{291E5953-BBCC-4448-8D6E-3D6502FB461E}" type="datetimeFigureOut">
              <a:rPr lang="zh-CN" altLang="en-US"/>
              <a:pPr>
                <a:defRPr/>
              </a:pPr>
              <a:t>2016/2/23</a:t>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E9078129-8C19-422E-8A1F-455800384C08}"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pPr>
              <a:defRPr/>
            </a:pPr>
            <a:fld id="{6CE433B0-7C61-47AC-B927-4A53A06E35D0}" type="datetimeFigureOut">
              <a:rPr lang="zh-CN" altLang="en-US"/>
              <a:pPr>
                <a:defRPr/>
              </a:pPr>
              <a:t>2016/2/23</a:t>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9145A6BC-A0CB-4DC7-AD0B-45E04C9B1987}"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effectLst>
                  <a:outerShdw blurRad="38100" dist="38100" dir="2700000" algn="tl">
                    <a:srgbClr val="000000">
                      <a:alpha val="43137"/>
                    </a:srgbClr>
                  </a:outerShdw>
                </a:effectLst>
                <a:latin typeface="宋体" pitchFamily="2" charset="-122"/>
                <a:ea typeface="宋体" pitchFamily="2" charset="-122"/>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pPr>
              <a:defRPr/>
            </a:pPr>
            <a:fld id="{77BB3FED-61A9-41B2-8E4D-8C6C82165E09}" type="datetimeFigureOut">
              <a:rPr lang="zh-CN" altLang="en-US"/>
              <a:pPr>
                <a:defRPr/>
              </a:pPr>
              <a:t>2016/2/23</a:t>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D1E0D34B-16D2-463A-B4A0-C342780ADA3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E31D7B3-025D-4CF4-BD01-47DEB2BEB784}" type="datetimeFigureOut">
              <a:rPr lang="zh-CN" altLang="en-US"/>
              <a:pPr>
                <a:defRPr/>
              </a:pPr>
              <a:t>2016/2/23</a:t>
            </a:fld>
            <a:endParaRPr lang="zh-CN" altLang="en-US"/>
          </a:p>
        </p:txBody>
      </p:sp>
      <p:sp>
        <p:nvSpPr>
          <p:cNvPr id="3" name="灯片编号占位符 5"/>
          <p:cNvSpPr>
            <a:spLocks noGrp="1"/>
          </p:cNvSpPr>
          <p:nvPr>
            <p:ph type="sldNum" sz="quarter" idx="11"/>
          </p:nvPr>
        </p:nvSpPr>
        <p:spPr/>
        <p:txBody>
          <a:bodyPr/>
          <a:lstStyle>
            <a:lvl1pPr>
              <a:defRPr/>
            </a:lvl1pPr>
          </a:lstStyle>
          <a:p>
            <a:pPr>
              <a:defRPr/>
            </a:pPr>
            <a:fld id="{FC58B1E9-B792-4596-A03D-855869DE5BB9}"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image" Target="../media/image4.jpeg"/><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12" name="Rectangle 24"/>
          <p:cNvSpPr>
            <a:spLocks noGrp="1" noChangeArrowheads="1"/>
          </p:cNvSpPr>
          <p:nvPr>
            <p:ph type="ftr" sz="quarter" idx="3"/>
          </p:nvPr>
        </p:nvSpPr>
        <p:spPr bwMode="gray">
          <a:xfrm>
            <a:off x="6248400" y="6578600"/>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mn-lt"/>
                <a:ea typeface="굴림" pitchFamily="50" charset="-127"/>
              </a:defRPr>
            </a:lvl1pPr>
          </a:lstStyle>
          <a:p>
            <a:pPr>
              <a:defRPr/>
            </a:pPr>
            <a:r>
              <a:rPr lang="en-US" altLang="ko-KR"/>
              <a:t>YOUR SITE HERE</a:t>
            </a:r>
          </a:p>
        </p:txBody>
      </p:sp>
      <p:sp>
        <p:nvSpPr>
          <p:cNvPr id="12313" name="Rectangle 25"/>
          <p:cNvSpPr>
            <a:spLocks noGrp="1" noChangeArrowheads="1"/>
          </p:cNvSpPr>
          <p:nvPr>
            <p:ph type="sldNum" sz="quarter" idx="4"/>
          </p:nvPr>
        </p:nvSpPr>
        <p:spPr bwMode="gray">
          <a:xfrm>
            <a:off x="3276600" y="6477000"/>
            <a:ext cx="2133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effectLst>
                  <a:outerShdw blurRad="38100" dist="38100" dir="2700000" algn="tl">
                    <a:srgbClr val="000000"/>
                  </a:outerShdw>
                </a:effectLst>
                <a:latin typeface="+mn-lt"/>
                <a:ea typeface="굴림" pitchFamily="50" charset="-127"/>
              </a:defRPr>
            </a:lvl1pPr>
          </a:lstStyle>
          <a:p>
            <a:pPr>
              <a:defRPr/>
            </a:pPr>
            <a:fld id="{2CCC15FE-9CDD-4C1D-9CBB-AAE9595EC2C7}" type="slidenum">
              <a:rPr lang="ko-KR" altLang="en-US"/>
              <a:pPr>
                <a:defRPr/>
              </a:pPr>
              <a:t>‹#›</a:t>
            </a:fld>
            <a:endParaRPr lang="en-US" altLang="ko-KR"/>
          </a:p>
        </p:txBody>
      </p:sp>
      <p:sp>
        <p:nvSpPr>
          <p:cNvPr id="12337" name="Rectangle 49"/>
          <p:cNvSpPr>
            <a:spLocks noChangeArrowheads="1"/>
          </p:cNvSpPr>
          <p:nvPr/>
        </p:nvSpPr>
        <p:spPr bwMode="white">
          <a:xfrm>
            <a:off x="4635500" y="0"/>
            <a:ext cx="4508500" cy="2717800"/>
          </a:xfrm>
          <a:prstGeom prst="rect">
            <a:avLst/>
          </a:prstGeom>
          <a:gradFill rotWithShape="1">
            <a:gsLst>
              <a:gs pos="0">
                <a:schemeClr val="bg1"/>
              </a:gs>
              <a:gs pos="100000">
                <a:schemeClr val="tx2"/>
              </a:gs>
            </a:gsLst>
            <a:lin ang="0" scaled="1"/>
          </a:gra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5" name="Rectangle 37"/>
          <p:cNvSpPr>
            <a:spLocks noChangeArrowheads="1"/>
          </p:cNvSpPr>
          <p:nvPr/>
        </p:nvSpPr>
        <p:spPr bwMode="ltGray">
          <a:xfrm flipH="1" flipV="1">
            <a:off x="12700" y="1841500"/>
            <a:ext cx="9131300" cy="5016500"/>
          </a:xfrm>
          <a:prstGeom prst="rect">
            <a:avLst/>
          </a:prstGeom>
          <a:solidFill>
            <a:schemeClr val="hlink"/>
          </a:solidFill>
          <a:ln w="9525">
            <a:noFill/>
            <a:miter lim="800000"/>
            <a:headEnd/>
            <a:tailEnd/>
          </a:ln>
          <a:effectLst/>
        </p:spPr>
        <p:txBody>
          <a:bodyPr wrap="none" anchor="ctr"/>
          <a:lstStyle/>
          <a:p>
            <a:pPr eaLnBrk="0" hangingPunct="0">
              <a:defRPr/>
            </a:pPr>
            <a:endParaRPr lang="zh-CN" altLang="en-US">
              <a:ea typeface="宋体" pitchFamily="2" charset="-122"/>
            </a:endParaRPr>
          </a:p>
        </p:txBody>
      </p:sp>
      <p:sp>
        <p:nvSpPr>
          <p:cNvPr id="12324" name="Arc 36"/>
          <p:cNvSpPr>
            <a:spLocks/>
          </p:cNvSpPr>
          <p:nvPr/>
        </p:nvSpPr>
        <p:spPr bwMode="blackGray">
          <a:xfrm>
            <a:off x="0" y="889000"/>
            <a:ext cx="9158288" cy="2171700"/>
          </a:xfrm>
          <a:custGeom>
            <a:avLst/>
            <a:gdLst>
              <a:gd name="G0" fmla="+- 0 0 0"/>
              <a:gd name="G1" fmla="+- 21600 0 0"/>
              <a:gd name="G2" fmla="+- 21600 0 0"/>
              <a:gd name="T0" fmla="*/ 0 w 17899"/>
              <a:gd name="T1" fmla="*/ 0 h 21600"/>
              <a:gd name="T2" fmla="*/ 17899 w 17899"/>
              <a:gd name="T3" fmla="*/ 9510 h 21600"/>
              <a:gd name="T4" fmla="*/ 0 w 17899"/>
              <a:gd name="T5" fmla="*/ 21600 h 21600"/>
            </a:gdLst>
            <a:ahLst/>
            <a:cxnLst>
              <a:cxn ang="0">
                <a:pos x="T0" y="T1"/>
              </a:cxn>
              <a:cxn ang="0">
                <a:pos x="T2" y="T3"/>
              </a:cxn>
              <a:cxn ang="0">
                <a:pos x="T4" y="T5"/>
              </a:cxn>
            </a:cxnLst>
            <a:rect l="0" t="0" r="r" b="b"/>
            <a:pathLst>
              <a:path w="17899" h="21600" fill="none" extrusionOk="0">
                <a:moveTo>
                  <a:pt x="-1" y="0"/>
                </a:moveTo>
                <a:cubicBezTo>
                  <a:pt x="7175" y="0"/>
                  <a:pt x="13882" y="3563"/>
                  <a:pt x="17899" y="9509"/>
                </a:cubicBezTo>
              </a:path>
              <a:path w="17899" h="21600" stroke="0" extrusionOk="0">
                <a:moveTo>
                  <a:pt x="-1" y="0"/>
                </a:moveTo>
                <a:cubicBezTo>
                  <a:pt x="7175" y="0"/>
                  <a:pt x="13882" y="3563"/>
                  <a:pt x="17899" y="9509"/>
                </a:cubicBezTo>
                <a:lnTo>
                  <a:pt x="0" y="21600"/>
                </a:lnTo>
                <a:close/>
              </a:path>
            </a:pathLst>
          </a:custGeom>
          <a:solidFill>
            <a:schemeClr val="hlink"/>
          </a:solidFill>
          <a:ln w="9525">
            <a:noFill/>
            <a:round/>
            <a:headEnd/>
            <a:tailEnd/>
          </a:ln>
          <a:effectLst/>
        </p:spPr>
        <p:txBody>
          <a:bodyPr wrap="none" anchor="ctr"/>
          <a:lstStyle/>
          <a:p>
            <a:pPr eaLnBrk="0" hangingPunct="0">
              <a:defRPr/>
            </a:pPr>
            <a:endParaRPr lang="zh-CN" altLang="en-US">
              <a:ea typeface="宋体" pitchFamily="2" charset="-122"/>
            </a:endParaRPr>
          </a:p>
        </p:txBody>
      </p:sp>
      <p:grpSp>
        <p:nvGrpSpPr>
          <p:cNvPr id="1031" name="Group 47"/>
          <p:cNvGrpSpPr>
            <a:grpSpLocks/>
          </p:cNvGrpSpPr>
          <p:nvPr/>
        </p:nvGrpSpPr>
        <p:grpSpPr bwMode="auto">
          <a:xfrm>
            <a:off x="8378825" y="1403350"/>
            <a:ext cx="765175" cy="765175"/>
            <a:chOff x="4873" y="364"/>
            <a:chExt cx="636" cy="636"/>
          </a:xfrm>
        </p:grpSpPr>
        <p:sp>
          <p:nvSpPr>
            <p:cNvPr id="12328" name="Oval 40"/>
            <p:cNvSpPr>
              <a:spLocks noChangeArrowheads="1"/>
            </p:cNvSpPr>
            <p:nvPr/>
          </p:nvSpPr>
          <p:spPr bwMode="gray">
            <a:xfrm>
              <a:off x="4873" y="364"/>
              <a:ext cx="636" cy="636"/>
            </a:xfrm>
            <a:prstGeom prst="ellipse">
              <a:avLst/>
            </a:prstGeom>
            <a:solidFill>
              <a:schemeClr val="accent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29" name="Oval 41"/>
            <p:cNvSpPr>
              <a:spLocks noChangeArrowheads="1"/>
            </p:cNvSpPr>
            <p:nvPr/>
          </p:nvSpPr>
          <p:spPr bwMode="gray">
            <a:xfrm>
              <a:off x="5048" y="569"/>
              <a:ext cx="351" cy="352"/>
            </a:xfrm>
            <a:prstGeom prst="ellipse">
              <a:avLst/>
            </a:prstGeom>
            <a:gradFill rotWithShape="1">
              <a:gsLst>
                <a:gs pos="0">
                  <a:schemeClr val="hlink"/>
                </a:gs>
                <a:gs pos="100000">
                  <a:schemeClr val="accent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0" name="Oval 42"/>
            <p:cNvSpPr>
              <a:spLocks noChangeArrowheads="1"/>
            </p:cNvSpPr>
            <p:nvPr/>
          </p:nvSpPr>
          <p:spPr bwMode="gray">
            <a:xfrm rot="-2566439">
              <a:off x="4926" y="462"/>
              <a:ext cx="268" cy="148"/>
            </a:xfrm>
            <a:prstGeom prst="ellipse">
              <a:avLst/>
            </a:prstGeom>
            <a:gradFill rotWithShape="1">
              <a:gsLst>
                <a:gs pos="0">
                  <a:schemeClr val="hlink"/>
                </a:gs>
                <a:gs pos="100000">
                  <a:schemeClr val="accent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grpSp>
        <p:nvGrpSpPr>
          <p:cNvPr id="1032" name="Group 43"/>
          <p:cNvGrpSpPr>
            <a:grpSpLocks/>
          </p:cNvGrpSpPr>
          <p:nvPr/>
        </p:nvGrpSpPr>
        <p:grpSpPr bwMode="auto">
          <a:xfrm>
            <a:off x="7265988" y="908050"/>
            <a:ext cx="1035050" cy="1035050"/>
            <a:chOff x="185" y="1700"/>
            <a:chExt cx="860" cy="860"/>
          </a:xfrm>
        </p:grpSpPr>
        <p:sp>
          <p:nvSpPr>
            <p:cNvPr id="12332" name="Oval 44"/>
            <p:cNvSpPr>
              <a:spLocks noChangeArrowheads="1"/>
            </p:cNvSpPr>
            <p:nvPr/>
          </p:nvSpPr>
          <p:spPr bwMode="gray">
            <a:xfrm>
              <a:off x="185" y="1700"/>
              <a:ext cx="860" cy="860"/>
            </a:xfrm>
            <a:prstGeom prst="ellipse">
              <a:avLst/>
            </a:prstGeom>
            <a:solidFill>
              <a:schemeClr val="bg1"/>
            </a:soli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3" name="Oval 45"/>
            <p:cNvSpPr>
              <a:spLocks noChangeArrowheads="1"/>
            </p:cNvSpPr>
            <p:nvPr/>
          </p:nvSpPr>
          <p:spPr bwMode="gray">
            <a:xfrm>
              <a:off x="422" y="1977"/>
              <a:ext cx="476" cy="476"/>
            </a:xfrm>
            <a:prstGeom prst="ellipse">
              <a:avLst/>
            </a:prstGeom>
            <a:gradFill rotWithShape="1">
              <a:gsLst>
                <a:gs pos="0">
                  <a:schemeClr val="hlink"/>
                </a:gs>
                <a:gs pos="100000">
                  <a:schemeClr val="bg1">
                    <a:alpha val="0"/>
                  </a:schemeClr>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sp>
          <p:nvSpPr>
            <p:cNvPr id="12334" name="Oval 46"/>
            <p:cNvSpPr>
              <a:spLocks noChangeArrowheads="1"/>
            </p:cNvSpPr>
            <p:nvPr/>
          </p:nvSpPr>
          <p:spPr bwMode="gray">
            <a:xfrm rot="-2566439">
              <a:off x="258" y="1833"/>
              <a:ext cx="361" cy="199"/>
            </a:xfrm>
            <a:prstGeom prst="ellipse">
              <a:avLst/>
            </a:prstGeom>
            <a:gradFill rotWithShape="1">
              <a:gsLst>
                <a:gs pos="0">
                  <a:schemeClr val="hlink"/>
                </a:gs>
                <a:gs pos="100000">
                  <a:schemeClr val="bg1"/>
                </a:gs>
              </a:gsLst>
              <a:path path="shape">
                <a:fillToRect l="50000" t="50000" r="50000" b="50000"/>
              </a:path>
            </a:gradFill>
            <a:ln w="9525">
              <a:noFill/>
              <a:round/>
              <a:headEnd/>
              <a:tailEnd/>
            </a:ln>
            <a:effectLst/>
          </p:spPr>
          <p:txBody>
            <a:bodyPr wrap="none" anchor="ctr"/>
            <a:lstStyle/>
            <a:p>
              <a:pPr eaLnBrk="0" hangingPunct="0">
                <a:defRPr/>
              </a:pPr>
              <a:endParaRPr lang="zh-CN" altLang="en-US">
                <a:ea typeface="宋体" pitchFamily="2" charset="-122"/>
              </a:endParaRPr>
            </a:p>
          </p:txBody>
        </p:sp>
      </p:grpSp>
    </p:spTree>
  </p:cSld>
  <p:clrMap bg1="lt1" tx1="dk1" bg2="lt2" tx2="dk2" accent1="accent1" accent2="accent2" accent3="accent3" accent4="accent4" accent5="accent5" accent6="accent6" hlink="hlink" folHlink="folHlink"/>
  <p:sldLayoutIdLst>
    <p:sldLayoutId id="2147483730" r:id="rId1"/>
  </p:sldLayoutIdLst>
  <p:timing>
    <p:tnLst>
      <p:par>
        <p:cTn id="1" dur="indefinite" restart="never" nodeType="tmRoot"/>
      </p:par>
    </p:tnLst>
  </p:timing>
  <p:hf sldNum="0" hdr="0" dt="0"/>
  <p:txStyles>
    <p:titleStyle>
      <a:lvl1pPr algn="l" rtl="0" fontAlgn="base">
        <a:spcBef>
          <a:spcPct val="0"/>
        </a:spcBef>
        <a:spcAft>
          <a:spcPct val="0"/>
        </a:spcAft>
        <a:defRPr sz="3200" b="1">
          <a:solidFill>
            <a:schemeClr val="tx1"/>
          </a:solidFill>
          <a:latin typeface="+mj-lt"/>
          <a:ea typeface="+mj-ea"/>
          <a:cs typeface="+mj-cs"/>
        </a:defRPr>
      </a:lvl1pPr>
      <a:lvl2pPr algn="l" rtl="0" fontAlgn="base">
        <a:spcBef>
          <a:spcPct val="0"/>
        </a:spcBef>
        <a:spcAft>
          <a:spcPct val="0"/>
        </a:spcAft>
        <a:defRPr sz="3200" b="1">
          <a:solidFill>
            <a:schemeClr val="tx1"/>
          </a:solidFill>
          <a:latin typeface="Verdana" pitchFamily="34" charset="0"/>
        </a:defRPr>
      </a:lvl2pPr>
      <a:lvl3pPr algn="l" rtl="0" fontAlgn="base">
        <a:spcBef>
          <a:spcPct val="0"/>
        </a:spcBef>
        <a:spcAft>
          <a:spcPct val="0"/>
        </a:spcAft>
        <a:defRPr sz="3200" b="1">
          <a:solidFill>
            <a:schemeClr val="tx1"/>
          </a:solidFill>
          <a:latin typeface="Verdana" pitchFamily="34" charset="0"/>
        </a:defRPr>
      </a:lvl3pPr>
      <a:lvl4pPr algn="l" rtl="0" fontAlgn="base">
        <a:spcBef>
          <a:spcPct val="0"/>
        </a:spcBef>
        <a:spcAft>
          <a:spcPct val="0"/>
        </a:spcAft>
        <a:defRPr sz="3200" b="1">
          <a:solidFill>
            <a:schemeClr val="tx1"/>
          </a:solidFill>
          <a:latin typeface="Verdana" pitchFamily="34" charset="0"/>
        </a:defRPr>
      </a:lvl4pPr>
      <a:lvl5pPr algn="l" rtl="0" fontAlgn="base">
        <a:spcBef>
          <a:spcPct val="0"/>
        </a:spcBef>
        <a:spcAft>
          <a:spcPct val="0"/>
        </a:spcAft>
        <a:defRPr sz="3200" b="1">
          <a:solidFill>
            <a:schemeClr val="tx1"/>
          </a:solidFill>
          <a:latin typeface="Verdana" pitchFamily="34" charset="0"/>
        </a:defRPr>
      </a:lvl5pPr>
      <a:lvl6pPr marL="457200" algn="l" rtl="0" eaLnBrk="1" fontAlgn="base" hangingPunct="1">
        <a:spcBef>
          <a:spcPct val="0"/>
        </a:spcBef>
        <a:spcAft>
          <a:spcPct val="0"/>
        </a:spcAft>
        <a:defRPr sz="3200" b="1">
          <a:solidFill>
            <a:schemeClr val="tx1"/>
          </a:solidFill>
          <a:latin typeface="Verdana" pitchFamily="34" charset="0"/>
        </a:defRPr>
      </a:lvl6pPr>
      <a:lvl7pPr marL="914400" algn="l" rtl="0" eaLnBrk="1" fontAlgn="base" hangingPunct="1">
        <a:spcBef>
          <a:spcPct val="0"/>
        </a:spcBef>
        <a:spcAft>
          <a:spcPct val="0"/>
        </a:spcAft>
        <a:defRPr sz="3200" b="1">
          <a:solidFill>
            <a:schemeClr val="tx1"/>
          </a:solidFill>
          <a:latin typeface="Verdana" pitchFamily="34" charset="0"/>
        </a:defRPr>
      </a:lvl7pPr>
      <a:lvl8pPr marL="1371600" algn="l" rtl="0" eaLnBrk="1" fontAlgn="base" hangingPunct="1">
        <a:spcBef>
          <a:spcPct val="0"/>
        </a:spcBef>
        <a:spcAft>
          <a:spcPct val="0"/>
        </a:spcAft>
        <a:defRPr sz="3200" b="1">
          <a:solidFill>
            <a:schemeClr val="tx1"/>
          </a:solidFill>
          <a:latin typeface="Verdana" pitchFamily="34" charset="0"/>
        </a:defRPr>
      </a:lvl8pPr>
      <a:lvl9pPr marL="1828800" algn="l" rtl="0" eaLnBrk="1" fontAlgn="base" hangingPunct="1">
        <a:spcBef>
          <a:spcPct val="0"/>
        </a:spcBef>
        <a:spcAft>
          <a:spcPct val="0"/>
        </a:spcAft>
        <a:defRPr sz="3200" b="1">
          <a:solidFill>
            <a:schemeClr val="tx1"/>
          </a:solidFill>
          <a:latin typeface="Verdana" pitchFamily="34" charset="0"/>
        </a:defRPr>
      </a:lvl9pPr>
    </p:titleStyle>
    <p:bodyStyle>
      <a:lvl1pPr marL="342900" indent="-342900" algn="l" rtl="0" fontAlgn="base">
        <a:spcBef>
          <a:spcPct val="20000"/>
        </a:spcBef>
        <a:spcAft>
          <a:spcPct val="0"/>
        </a:spcAft>
        <a:buClr>
          <a:schemeClr val="tx1"/>
        </a:buClr>
        <a:buFont typeface="Wingdings" pitchFamily="2" charset="2"/>
        <a:buChar char="v"/>
        <a:defRPr sz="2800" b="1">
          <a:solidFill>
            <a:schemeClr val="accent1"/>
          </a:solidFill>
          <a:latin typeface="+mn-lt"/>
          <a:ea typeface="+mn-ea"/>
          <a:cs typeface="+mn-cs"/>
        </a:defRPr>
      </a:lvl1pPr>
      <a:lvl2pPr marL="742950" indent="-285750" algn="l" rtl="0" fontAlgn="base">
        <a:spcBef>
          <a:spcPct val="20000"/>
        </a:spcBef>
        <a:spcAft>
          <a:spcPct val="0"/>
        </a:spcAft>
        <a:buClr>
          <a:schemeClr val="tx2"/>
        </a:buClr>
        <a:buSzPct val="60000"/>
        <a:buFont typeface="Wingdings" pitchFamily="2" charset="2"/>
        <a:buChar char="n"/>
        <a:defRPr sz="2400">
          <a:solidFill>
            <a:schemeClr val="tx1"/>
          </a:solidFill>
          <a:latin typeface="+mn-lt"/>
        </a:defRPr>
      </a:lvl2pPr>
      <a:lvl3pPr marL="1143000" indent="-228600" algn="l" rtl="0" fontAlgn="base">
        <a:spcBef>
          <a:spcPct val="20000"/>
        </a:spcBef>
        <a:spcAft>
          <a:spcPct val="0"/>
        </a:spcAft>
        <a:buClr>
          <a:schemeClr val="folHlink"/>
        </a:buClr>
        <a:buSzPct val="6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tx1"/>
        </a:buClr>
        <a:buSzPct val="60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l="-4000" r="-4000"/>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smtClean="0">
                <a:solidFill>
                  <a:schemeClr val="tx1">
                    <a:tint val="75000"/>
                  </a:schemeClr>
                </a:solidFill>
                <a:ea typeface="宋体" pitchFamily="2" charset="-122"/>
              </a:defRPr>
            </a:lvl1pPr>
          </a:lstStyle>
          <a:p>
            <a:pPr>
              <a:defRPr/>
            </a:pPr>
            <a:fld id="{ACB437CA-BA88-4BC4-97C7-CE824989B720}" type="datetimeFigureOut">
              <a:rPr lang="zh-CN" altLang="en-US"/>
              <a:pPr>
                <a:defRPr/>
              </a:pPr>
              <a:t>2016/2/23</a:t>
            </a:fld>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ea typeface="宋体" pitchFamily="2" charset="-122"/>
              </a:defRPr>
            </a:lvl1pPr>
          </a:lstStyle>
          <a:p>
            <a:pPr>
              <a:defRPr/>
            </a:pPr>
            <a:fld id="{DAD3986E-339A-40F9-856B-AAD7218CFED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29" r:id="rId3"/>
    <p:sldLayoutId id="2147483733" r:id="rId4"/>
    <p:sldLayoutId id="2147483734" r:id="rId5"/>
    <p:sldLayoutId id="2147483735" r:id="rId6"/>
    <p:sldLayoutId id="2147483736" r:id="rId7"/>
    <p:sldLayoutId id="2147483728" r:id="rId8"/>
    <p:sldLayoutId id="2147483737" r:id="rId9"/>
    <p:sldLayoutId id="2147483738" r:id="rId10"/>
    <p:sldLayoutId id="2147483727" r:id="rId11"/>
    <p:sldLayoutId id="2147483726" r:id="rId12"/>
    <p:sldLayoutId id="2147483725" r:id="rId13"/>
    <p:sldLayoutId id="2147483739" r:id="rId14"/>
    <p:sldLayoutId id="2147483724" r:id="rId15"/>
    <p:sldLayoutId id="2147483740" r:id="rId16"/>
    <p:sldLayoutId id="2147483741" r:id="rId17"/>
  </p:sldLayoutIdLst>
  <p:txStyles>
    <p:titleStyle>
      <a:lvl1pPr algn="ctr" rtl="0" fontAlgn="base">
        <a:spcBef>
          <a:spcPct val="0"/>
        </a:spcBef>
        <a:spcAft>
          <a:spcPct val="0"/>
        </a:spcAft>
        <a:defRPr sz="4400" kern="1200">
          <a:solidFill>
            <a:schemeClr val="tx1"/>
          </a:solidFill>
          <a:latin typeface="宋体" pitchFamily="2" charset="-122"/>
          <a:ea typeface="宋体" pitchFamily="2" charset="-122"/>
          <a:cs typeface="+mj-cs"/>
        </a:defRPr>
      </a:lvl1pPr>
      <a:lvl2pPr algn="ctr" rtl="0" fontAlgn="base">
        <a:spcBef>
          <a:spcPct val="0"/>
        </a:spcBef>
        <a:spcAft>
          <a:spcPct val="0"/>
        </a:spcAft>
        <a:defRPr sz="4400">
          <a:solidFill>
            <a:schemeClr val="tx1"/>
          </a:solidFill>
          <a:latin typeface="宋体" charset="-122"/>
          <a:ea typeface="宋体" charset="-122"/>
        </a:defRPr>
      </a:lvl2pPr>
      <a:lvl3pPr algn="ctr" rtl="0" fontAlgn="base">
        <a:spcBef>
          <a:spcPct val="0"/>
        </a:spcBef>
        <a:spcAft>
          <a:spcPct val="0"/>
        </a:spcAft>
        <a:defRPr sz="4400">
          <a:solidFill>
            <a:schemeClr val="tx1"/>
          </a:solidFill>
          <a:latin typeface="宋体" charset="-122"/>
          <a:ea typeface="宋体" charset="-122"/>
        </a:defRPr>
      </a:lvl3pPr>
      <a:lvl4pPr algn="ctr" rtl="0" fontAlgn="base">
        <a:spcBef>
          <a:spcPct val="0"/>
        </a:spcBef>
        <a:spcAft>
          <a:spcPct val="0"/>
        </a:spcAft>
        <a:defRPr sz="4400">
          <a:solidFill>
            <a:schemeClr val="tx1"/>
          </a:solidFill>
          <a:latin typeface="宋体" charset="-122"/>
          <a:ea typeface="宋体" charset="-122"/>
        </a:defRPr>
      </a:lvl4pPr>
      <a:lvl5pPr algn="ctr" rtl="0" fontAlgn="base">
        <a:spcBef>
          <a:spcPct val="0"/>
        </a:spcBef>
        <a:spcAft>
          <a:spcPct val="0"/>
        </a:spcAft>
        <a:defRPr sz="4400">
          <a:solidFill>
            <a:schemeClr val="tx1"/>
          </a:solidFill>
          <a:latin typeface="宋体" charset="-122"/>
          <a:ea typeface="宋体" charset="-122"/>
        </a:defRPr>
      </a:lvl5pPr>
      <a:lvl6pPr marL="457200" algn="ctr" rtl="0" fontAlgn="base">
        <a:spcBef>
          <a:spcPct val="0"/>
        </a:spcBef>
        <a:spcAft>
          <a:spcPct val="0"/>
        </a:spcAft>
        <a:defRPr sz="4400">
          <a:solidFill>
            <a:schemeClr val="tx1"/>
          </a:solidFill>
          <a:latin typeface="宋体" charset="-122"/>
          <a:ea typeface="宋体" charset="-122"/>
        </a:defRPr>
      </a:lvl6pPr>
      <a:lvl7pPr marL="914400" algn="ctr" rtl="0" fontAlgn="base">
        <a:spcBef>
          <a:spcPct val="0"/>
        </a:spcBef>
        <a:spcAft>
          <a:spcPct val="0"/>
        </a:spcAft>
        <a:defRPr sz="4400">
          <a:solidFill>
            <a:schemeClr val="tx1"/>
          </a:solidFill>
          <a:latin typeface="宋体" charset="-122"/>
          <a:ea typeface="宋体" charset="-122"/>
        </a:defRPr>
      </a:lvl7pPr>
      <a:lvl8pPr marL="1371600" algn="ctr" rtl="0" fontAlgn="base">
        <a:spcBef>
          <a:spcPct val="0"/>
        </a:spcBef>
        <a:spcAft>
          <a:spcPct val="0"/>
        </a:spcAft>
        <a:defRPr sz="4400">
          <a:solidFill>
            <a:schemeClr val="tx1"/>
          </a:solidFill>
          <a:latin typeface="宋体" charset="-122"/>
          <a:ea typeface="宋体" charset="-122"/>
        </a:defRPr>
      </a:lvl8pPr>
      <a:lvl9pPr marL="1828800" algn="ctr" rtl="0" fontAlgn="base">
        <a:spcBef>
          <a:spcPct val="0"/>
        </a:spcBef>
        <a:spcAft>
          <a:spcPct val="0"/>
        </a:spcAft>
        <a:defRPr sz="4400">
          <a:solidFill>
            <a:schemeClr val="tx1"/>
          </a:solidFill>
          <a:latin typeface="宋体" charset="-122"/>
          <a:ea typeface="宋体" charset="-122"/>
        </a:defRPr>
      </a:lvl9pPr>
    </p:titleStyle>
    <p:bodyStyle>
      <a:lvl1pPr marL="342900" indent="-342900" algn="l" rtl="0" fontAlgn="base">
        <a:spcBef>
          <a:spcPct val="20000"/>
        </a:spcBef>
        <a:spcAft>
          <a:spcPct val="0"/>
        </a:spcAft>
        <a:buClr>
          <a:srgbClr val="2B166E"/>
        </a:buClr>
        <a:buFont typeface="Wingdings" pitchFamily="2" charset="2"/>
        <a:buChar char=""/>
        <a:defRPr sz="3200" kern="1200">
          <a:solidFill>
            <a:schemeClr val="tx1"/>
          </a:solidFill>
          <a:latin typeface="+mn-lt"/>
          <a:ea typeface="+mn-ea"/>
          <a:cs typeface="+mn-cs"/>
        </a:defRPr>
      </a:lvl1pPr>
      <a:lvl2pPr marL="742950" indent="-285750" algn="l" rtl="0" fontAlgn="base">
        <a:spcBef>
          <a:spcPct val="20000"/>
        </a:spcBef>
        <a:spcAft>
          <a:spcPct val="0"/>
        </a:spcAft>
        <a:buClr>
          <a:srgbClr val="0053E2"/>
        </a:buClr>
        <a:buSzPct val="70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rgbClr val="FFCC00"/>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7"/>
          <p:cNvSpPr>
            <a:spLocks noGrp="1" noChangeArrowheads="1"/>
          </p:cNvSpPr>
          <p:nvPr>
            <p:ph type="ctrTitle" sz="quarter" idx="4294967295"/>
          </p:nvPr>
        </p:nvSpPr>
        <p:spPr bwMode="gray">
          <a:xfrm>
            <a:off x="450850" y="3595688"/>
            <a:ext cx="7129463" cy="708025"/>
          </a:xfrm>
          <a:prstGeom prst="rect">
            <a:avLst/>
          </a:prstGeom>
          <a:ln>
            <a:miter lim="800000"/>
            <a:headEnd/>
            <a:tailEnd/>
          </a:ln>
        </p:spPr>
        <p:txBody>
          <a:bodyPr anchor="ctr"/>
          <a:lstStyle/>
          <a:p>
            <a:pPr>
              <a:defRPr/>
            </a:pPr>
            <a:r>
              <a:rPr lang="zh-CN" altLang="en-US"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rPr>
              <a:t>数据库系统概论</a:t>
            </a:r>
            <a:endParaRPr lang="en-US" altLang="ko-KR" sz="6600" b="0" dirty="0" smtClean="0">
              <a:solidFill>
                <a:srgbClr val="000000"/>
              </a:solidFill>
              <a:effectLst>
                <a:outerShdw blurRad="38100" dist="38100" dir="2700000" algn="tl">
                  <a:srgbClr val="000000">
                    <a:alpha val="43137"/>
                  </a:srgbClr>
                </a:outerShdw>
              </a:effectLst>
              <a:latin typeface="隶书" pitchFamily="49" charset="-122"/>
              <a:ea typeface="隶书" pitchFamily="49" charset="-122"/>
            </a:endParaRPr>
          </a:p>
        </p:txBody>
      </p:sp>
      <p:sp>
        <p:nvSpPr>
          <p:cNvPr id="15363" name="TextBox 2"/>
          <p:cNvSpPr txBox="1">
            <a:spLocks noChangeArrowheads="1"/>
          </p:cNvSpPr>
          <p:nvPr/>
        </p:nvSpPr>
        <p:spPr bwMode="auto">
          <a:xfrm>
            <a:off x="3895725" y="4638675"/>
            <a:ext cx="5248275" cy="461963"/>
          </a:xfrm>
          <a:prstGeom prst="rect">
            <a:avLst/>
          </a:prstGeom>
          <a:noFill/>
          <a:ln w="9525">
            <a:noFill/>
            <a:miter lim="800000"/>
            <a:headEnd/>
            <a:tailEnd/>
          </a:ln>
        </p:spPr>
        <p:txBody>
          <a:bodyPr>
            <a:spAutoFit/>
          </a:bodyPr>
          <a:lstStyle/>
          <a:p>
            <a:r>
              <a:rPr lang="zh-CN" altLang="en-US" sz="2400" b="1" dirty="0" smtClean="0">
                <a:solidFill>
                  <a:srgbClr val="000000"/>
                </a:solidFill>
                <a:latin typeface="隶书" pitchFamily="49" charset="-122"/>
                <a:ea typeface="隶书" pitchFamily="49" charset="-122"/>
              </a:rPr>
              <a:t>第一章  数据库系统概述</a:t>
            </a:r>
            <a:r>
              <a:rPr lang="zh-CN" altLang="en-US" sz="2400" b="1" dirty="0" smtClean="0">
                <a:solidFill>
                  <a:srgbClr val="000000"/>
                </a:solidFill>
              </a:rPr>
              <a:t>    </a:t>
            </a:r>
            <a:endParaRPr lang="zh-CN" altLang="en-US" sz="2400" b="1" dirty="0">
              <a:solidFill>
                <a:srgbClr val="00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dirty="0" smtClean="0"/>
              <a:t>数据举例</a:t>
            </a:r>
            <a:endParaRPr lang="zh-CN" altLang="en-US" dirty="0"/>
          </a:p>
        </p:txBody>
      </p:sp>
      <p:sp>
        <p:nvSpPr>
          <p:cNvPr id="23555" name="内容占位符 3"/>
          <p:cNvSpPr>
            <a:spLocks noGrp="1"/>
          </p:cNvSpPr>
          <p:nvPr>
            <p:ph idx="1"/>
          </p:nvPr>
        </p:nvSpPr>
        <p:spPr/>
        <p:txBody>
          <a:bodyPr/>
          <a:lstStyle/>
          <a:p>
            <a:r>
              <a:rPr lang="zh-CN" altLang="en-US" dirty="0" smtClean="0"/>
              <a:t>学生档案中的学生记录</a:t>
            </a:r>
          </a:p>
          <a:p>
            <a:pPr lvl="1"/>
            <a:r>
              <a:rPr lang="zh-CN" altLang="en-US" dirty="0" smtClean="0">
                <a:ea typeface="宋体" charset="-122"/>
              </a:rPr>
              <a:t>（李明，男，</a:t>
            </a:r>
            <a:r>
              <a:rPr lang="en-US" altLang="zh-CN" dirty="0" smtClean="0">
                <a:ea typeface="宋体" charset="-122"/>
              </a:rPr>
              <a:t>1972</a:t>
            </a:r>
            <a:r>
              <a:rPr lang="zh-CN" altLang="en-US" dirty="0" smtClean="0">
                <a:ea typeface="宋体" charset="-122"/>
              </a:rPr>
              <a:t>，江苏，计算机系，</a:t>
            </a:r>
            <a:r>
              <a:rPr lang="en-US" altLang="zh-CN" dirty="0" smtClean="0">
                <a:ea typeface="宋体" charset="-122"/>
              </a:rPr>
              <a:t>1990</a:t>
            </a:r>
            <a:r>
              <a:rPr lang="zh-CN" altLang="en-US" dirty="0" smtClean="0">
                <a:ea typeface="宋体" charset="-122"/>
              </a:rPr>
              <a:t>）</a:t>
            </a:r>
          </a:p>
          <a:p>
            <a:r>
              <a:rPr lang="zh-CN" altLang="en-US" dirty="0" smtClean="0"/>
              <a:t>数据的形式不能完全表达其内容</a:t>
            </a:r>
          </a:p>
          <a:p>
            <a:r>
              <a:rPr lang="zh-CN" altLang="en-US" dirty="0" smtClean="0"/>
              <a:t>数据的解释</a:t>
            </a:r>
          </a:p>
          <a:p>
            <a:pPr lvl="1"/>
            <a:r>
              <a:rPr lang="zh-CN" altLang="en-US" dirty="0" smtClean="0">
                <a:ea typeface="宋体" charset="-122"/>
              </a:rPr>
              <a:t>语义：学生姓名、性别、出生年月、籍贯、所在系别、入学时间</a:t>
            </a:r>
          </a:p>
          <a:p>
            <a:pPr lvl="1"/>
            <a:r>
              <a:rPr lang="zh-CN" altLang="en-US" dirty="0" smtClean="0">
                <a:ea typeface="宋体" charset="-122"/>
              </a:rPr>
              <a:t>解释：李明是个大学生，</a:t>
            </a:r>
            <a:r>
              <a:rPr lang="en-US" altLang="zh-CN" dirty="0" smtClean="0">
                <a:ea typeface="宋体" charset="-122"/>
              </a:rPr>
              <a:t>1972</a:t>
            </a:r>
            <a:r>
              <a:rPr lang="zh-CN" altLang="en-US" dirty="0" smtClean="0">
                <a:ea typeface="宋体" charset="-122"/>
              </a:rPr>
              <a:t>年出生，江苏人，</a:t>
            </a:r>
            <a:r>
              <a:rPr lang="en-US" altLang="zh-CN" dirty="0" smtClean="0">
                <a:ea typeface="宋体" charset="-122"/>
              </a:rPr>
              <a:t>1990</a:t>
            </a:r>
            <a:r>
              <a:rPr lang="zh-CN" altLang="en-US" dirty="0" smtClean="0">
                <a:ea typeface="宋体" charset="-122"/>
              </a:rPr>
              <a:t>年考入计算机系</a:t>
            </a:r>
          </a:p>
          <a:p>
            <a:r>
              <a:rPr lang="zh-CN" altLang="en-US" dirty="0" smtClean="0">
                <a:solidFill>
                  <a:srgbClr val="7030A0"/>
                </a:solidFill>
              </a:rPr>
              <a:t>请给出另一个解释和语义</a:t>
            </a:r>
          </a:p>
          <a:p>
            <a:endParaRPr lang="zh-CN" altLang="en-US"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概念之二：数据库</a:t>
            </a:r>
          </a:p>
        </p:txBody>
      </p:sp>
      <p:sp>
        <p:nvSpPr>
          <p:cNvPr id="24579" name="内容占位符 2"/>
          <p:cNvSpPr>
            <a:spLocks noGrp="1"/>
          </p:cNvSpPr>
          <p:nvPr>
            <p:ph idx="1"/>
          </p:nvPr>
        </p:nvSpPr>
        <p:spPr/>
        <p:txBody>
          <a:bodyPr/>
          <a:lstStyle/>
          <a:p>
            <a:r>
              <a:rPr lang="zh-CN" altLang="en-US" dirty="0" smtClean="0"/>
              <a:t>数据库的定义</a:t>
            </a:r>
          </a:p>
          <a:p>
            <a:pPr lvl="1">
              <a:lnSpc>
                <a:spcPct val="120000"/>
              </a:lnSpc>
            </a:pPr>
            <a:r>
              <a:rPr lang="zh-CN" altLang="en-US" dirty="0" smtClean="0">
                <a:solidFill>
                  <a:srgbClr val="FF0000"/>
                </a:solidFill>
                <a:ea typeface="宋体" charset="-122"/>
              </a:rPr>
              <a:t>数据库</a:t>
            </a:r>
            <a:r>
              <a:rPr lang="en-US" altLang="zh-CN" dirty="0" smtClean="0">
                <a:solidFill>
                  <a:srgbClr val="FF0000"/>
                </a:solidFill>
                <a:ea typeface="宋体" charset="-122"/>
              </a:rPr>
              <a:t>(Database,</a:t>
            </a:r>
            <a:r>
              <a:rPr lang="zh-CN" altLang="en-US" dirty="0" smtClean="0">
                <a:solidFill>
                  <a:srgbClr val="FF0000"/>
                </a:solidFill>
                <a:ea typeface="宋体" charset="-122"/>
              </a:rPr>
              <a:t>简称</a:t>
            </a:r>
            <a:r>
              <a:rPr lang="en-US" altLang="zh-CN" dirty="0" smtClean="0">
                <a:solidFill>
                  <a:srgbClr val="FF0000"/>
                </a:solidFill>
                <a:ea typeface="宋体" charset="-122"/>
              </a:rPr>
              <a:t>DB)</a:t>
            </a:r>
            <a:r>
              <a:rPr lang="zh-CN" altLang="en-US" dirty="0" smtClean="0">
                <a:ea typeface="宋体" charset="-122"/>
              </a:rPr>
              <a:t>是长期储存在计算机内、有组织的、可共享的大量数据的集合。</a:t>
            </a:r>
          </a:p>
          <a:p>
            <a:r>
              <a:rPr lang="zh-CN" altLang="en-US" dirty="0" smtClean="0"/>
              <a:t>数据库的基本特征</a:t>
            </a:r>
          </a:p>
          <a:p>
            <a:pPr lvl="1"/>
            <a:r>
              <a:rPr lang="zh-CN" altLang="en-US" dirty="0" smtClean="0">
                <a:ea typeface="宋体" charset="-122"/>
              </a:rPr>
              <a:t>数据按一定的数据模型组织、描述和储存</a:t>
            </a:r>
          </a:p>
          <a:p>
            <a:pPr lvl="1"/>
            <a:r>
              <a:rPr lang="zh-CN" altLang="en-US" dirty="0" smtClean="0">
                <a:ea typeface="宋体" charset="-122"/>
              </a:rPr>
              <a:t>可为各种用户共享</a:t>
            </a:r>
          </a:p>
          <a:p>
            <a:pPr lvl="1"/>
            <a:r>
              <a:rPr lang="zh-CN" altLang="en-US" dirty="0" smtClean="0">
                <a:ea typeface="宋体" charset="-122"/>
              </a:rPr>
              <a:t>冗余度较小</a:t>
            </a:r>
          </a:p>
          <a:p>
            <a:pPr lvl="1"/>
            <a:r>
              <a:rPr lang="zh-CN" altLang="en-US" dirty="0" smtClean="0">
                <a:ea typeface="宋体" charset="-122"/>
              </a:rPr>
              <a:t>数据独立性较高</a:t>
            </a:r>
          </a:p>
          <a:p>
            <a:pPr lvl="1"/>
            <a:r>
              <a:rPr lang="zh-CN" altLang="en-US" dirty="0" smtClean="0">
                <a:ea typeface="宋体" charset="-122"/>
              </a:rPr>
              <a:t>易扩展</a:t>
            </a:r>
          </a:p>
          <a:p>
            <a:endParaRPr lang="zh-CN" altLang="en-US" dirty="0" smtClean="0"/>
          </a:p>
        </p:txBody>
      </p:sp>
      <p:pic>
        <p:nvPicPr>
          <p:cNvPr id="24580" name="Picture 6" descr="C:\Documents and Settings\Administrator\Local Settings\Temporary Internet Files\Content.IE5\0J8JIHM3\MCBD10479_0000[1].wmf"/>
          <p:cNvPicPr>
            <a:picLocks noChangeAspect="1" noChangeArrowheads="1"/>
          </p:cNvPicPr>
          <p:nvPr/>
        </p:nvPicPr>
        <p:blipFill>
          <a:blip r:embed="rId3"/>
          <a:srcRect/>
          <a:stretch>
            <a:fillRect/>
          </a:stretch>
        </p:blipFill>
        <p:spPr bwMode="auto">
          <a:xfrm>
            <a:off x="7146925" y="5000625"/>
            <a:ext cx="1820863" cy="15478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概念之三：数据库管理系统</a:t>
            </a:r>
          </a:p>
        </p:txBody>
      </p:sp>
      <p:sp>
        <p:nvSpPr>
          <p:cNvPr id="25603" name="内容占位符 2"/>
          <p:cNvSpPr>
            <a:spLocks noGrp="1"/>
          </p:cNvSpPr>
          <p:nvPr>
            <p:ph idx="1"/>
          </p:nvPr>
        </p:nvSpPr>
        <p:spPr/>
        <p:txBody>
          <a:bodyPr/>
          <a:lstStyle/>
          <a:p>
            <a:r>
              <a:rPr lang="zh-CN" altLang="en-US" dirty="0" smtClean="0"/>
              <a:t>什么是</a:t>
            </a:r>
            <a:r>
              <a:rPr lang="en-US" altLang="zh-CN" dirty="0" smtClean="0"/>
              <a:t>DBMS</a:t>
            </a:r>
          </a:p>
          <a:p>
            <a:pPr lvl="1"/>
            <a:r>
              <a:rPr lang="zh-CN" altLang="en-US" dirty="0" smtClean="0">
                <a:ea typeface="宋体" charset="-122"/>
              </a:rPr>
              <a:t>位于用户与操作系统之间的一层数据管理软件。</a:t>
            </a:r>
          </a:p>
          <a:p>
            <a:pPr lvl="1"/>
            <a:r>
              <a:rPr lang="zh-CN" altLang="en-US" dirty="0" smtClean="0">
                <a:ea typeface="宋体" charset="-122"/>
              </a:rPr>
              <a:t>是基础软件，是一个大型复杂的软件系统 </a:t>
            </a:r>
          </a:p>
          <a:p>
            <a:endParaRPr lang="zh-CN" altLang="en-US" dirty="0" smtClean="0"/>
          </a:p>
        </p:txBody>
      </p:sp>
      <p:sp>
        <p:nvSpPr>
          <p:cNvPr id="4" name="Rectangle 2"/>
          <p:cNvSpPr>
            <a:spLocks noChangeArrowheads="1"/>
          </p:cNvSpPr>
          <p:nvPr/>
        </p:nvSpPr>
        <p:spPr bwMode="auto">
          <a:xfrm>
            <a:off x="1197661" y="5574011"/>
            <a:ext cx="5105400" cy="685800"/>
          </a:xfrm>
          <a:prstGeom prst="rect">
            <a:avLst/>
          </a:prstGeom>
          <a:gradFill rotWithShape="0">
            <a:gsLst>
              <a:gs pos="0">
                <a:srgbClr val="CCFFCC"/>
              </a:gs>
              <a:gs pos="100000">
                <a:srgbClr val="5E765E"/>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CCFFCC"/>
            </a:extrusionClr>
          </a:sp3d>
        </p:spPr>
        <p:txBody>
          <a:bodyPr wrap="none" anchor="ctr">
            <a:flatTx/>
          </a:bodyPr>
          <a:lstStyle/>
          <a:p>
            <a:endParaRPr lang="zh-CN" altLang="en-US"/>
          </a:p>
        </p:txBody>
      </p:sp>
      <p:sp>
        <p:nvSpPr>
          <p:cNvPr id="5" name="Rectangle 3"/>
          <p:cNvSpPr>
            <a:spLocks noChangeArrowheads="1"/>
          </p:cNvSpPr>
          <p:nvPr/>
        </p:nvSpPr>
        <p:spPr bwMode="auto">
          <a:xfrm>
            <a:off x="1311961" y="5092777"/>
            <a:ext cx="4495800" cy="533400"/>
          </a:xfrm>
          <a:prstGeom prst="rect">
            <a:avLst/>
          </a:prstGeom>
          <a:gradFill rotWithShape="0">
            <a:gsLst>
              <a:gs pos="0">
                <a:srgbClr val="66FF99"/>
              </a:gs>
              <a:gs pos="100000">
                <a:srgbClr val="2F76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66FF99"/>
            </a:extrusionClr>
          </a:sp3d>
        </p:spPr>
        <p:txBody>
          <a:bodyPr wrap="none" anchor="ctr">
            <a:flatTx/>
          </a:bodyPr>
          <a:lstStyle/>
          <a:p>
            <a:pPr algn="ctr">
              <a:spcBef>
                <a:spcPct val="50000"/>
              </a:spcBef>
              <a:buFontTx/>
              <a:buChar char="•"/>
            </a:pPr>
            <a:endParaRPr kumimoji="1" lang="zh-CN" altLang="zh-CN" sz="2000" b="1">
              <a:solidFill>
                <a:srgbClr val="FFFFFF"/>
              </a:solidFill>
              <a:latin typeface="楷体_GB2312" pitchFamily="49" charset="-122"/>
              <a:ea typeface="楷体_GB2312" pitchFamily="49" charset="-122"/>
            </a:endParaRPr>
          </a:p>
        </p:txBody>
      </p:sp>
      <p:sp>
        <p:nvSpPr>
          <p:cNvPr id="6" name="Rectangle 4"/>
          <p:cNvSpPr>
            <a:spLocks noChangeArrowheads="1"/>
          </p:cNvSpPr>
          <p:nvPr/>
        </p:nvSpPr>
        <p:spPr bwMode="auto">
          <a:xfrm>
            <a:off x="1692961" y="4559377"/>
            <a:ext cx="3733800" cy="533400"/>
          </a:xfrm>
          <a:prstGeom prst="rect">
            <a:avLst/>
          </a:prstGeom>
          <a:gradFill rotWithShape="0">
            <a:gsLst>
              <a:gs pos="0">
                <a:srgbClr val="33CC33"/>
              </a:gs>
              <a:gs pos="100000">
                <a:srgbClr val="185E18"/>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33CC33"/>
            </a:extrusionClr>
          </a:sp3d>
        </p:spPr>
        <p:txBody>
          <a:bodyPr wrap="none" anchor="ctr">
            <a:flatTx/>
          </a:bodyPr>
          <a:lstStyle/>
          <a:p>
            <a:endParaRPr lang="zh-CN" altLang="en-US"/>
          </a:p>
        </p:txBody>
      </p:sp>
      <p:sp>
        <p:nvSpPr>
          <p:cNvPr id="7" name="Rectangle 5"/>
          <p:cNvSpPr>
            <a:spLocks noChangeArrowheads="1"/>
          </p:cNvSpPr>
          <p:nvPr/>
        </p:nvSpPr>
        <p:spPr bwMode="auto">
          <a:xfrm>
            <a:off x="2683561" y="3873577"/>
            <a:ext cx="2819400" cy="533400"/>
          </a:xfrm>
          <a:prstGeom prst="rect">
            <a:avLst/>
          </a:prstGeom>
          <a:noFill/>
          <a:ln w="9525">
            <a:noFill/>
            <a:miter lim="800000"/>
            <a:headEnd/>
            <a:tailEnd/>
          </a:ln>
        </p:spPr>
        <p:txBody>
          <a:bodyPr wrap="none" anchor="ctr"/>
          <a:lstStyle/>
          <a:p>
            <a:endParaRPr lang="zh-CN" altLang="en-US"/>
          </a:p>
        </p:txBody>
      </p:sp>
      <p:sp>
        <p:nvSpPr>
          <p:cNvPr id="8" name="Rectangle 6"/>
          <p:cNvSpPr>
            <a:spLocks noChangeArrowheads="1"/>
          </p:cNvSpPr>
          <p:nvPr/>
        </p:nvSpPr>
        <p:spPr bwMode="auto">
          <a:xfrm>
            <a:off x="1845361" y="4102177"/>
            <a:ext cx="32766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sp3d>
        </p:spPr>
        <p:txBody>
          <a:bodyPr wrap="none" anchor="ctr">
            <a:flatTx/>
          </a:bodyPr>
          <a:lstStyle/>
          <a:p>
            <a:endParaRPr lang="zh-CN" altLang="en-US"/>
          </a:p>
        </p:txBody>
      </p:sp>
      <p:sp>
        <p:nvSpPr>
          <p:cNvPr id="9" name="Text Box 7"/>
          <p:cNvSpPr txBox="1">
            <a:spLocks noChangeArrowheads="1"/>
          </p:cNvSpPr>
          <p:nvPr/>
        </p:nvSpPr>
        <p:spPr bwMode="auto">
          <a:xfrm>
            <a:off x="2454961" y="5702377"/>
            <a:ext cx="15240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硬件平台</a:t>
            </a:r>
          </a:p>
        </p:txBody>
      </p:sp>
      <p:sp>
        <p:nvSpPr>
          <p:cNvPr id="10" name="Text Box 8"/>
          <p:cNvSpPr txBox="1">
            <a:spLocks noChangeArrowheads="1"/>
          </p:cNvSpPr>
          <p:nvPr/>
        </p:nvSpPr>
        <p:spPr bwMode="auto">
          <a:xfrm>
            <a:off x="1769161" y="5092777"/>
            <a:ext cx="23622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基础软件平台</a:t>
            </a:r>
          </a:p>
        </p:txBody>
      </p:sp>
      <p:sp>
        <p:nvSpPr>
          <p:cNvPr id="11" name="Text Box 9"/>
          <p:cNvSpPr txBox="1">
            <a:spLocks noChangeArrowheads="1"/>
          </p:cNvSpPr>
          <p:nvPr/>
        </p:nvSpPr>
        <p:spPr bwMode="auto">
          <a:xfrm>
            <a:off x="1769161" y="4530013"/>
            <a:ext cx="28956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软件基础构架平台</a:t>
            </a:r>
          </a:p>
        </p:txBody>
      </p:sp>
      <p:sp>
        <p:nvSpPr>
          <p:cNvPr id="12" name="Text Box 10"/>
          <p:cNvSpPr txBox="1">
            <a:spLocks noChangeArrowheads="1"/>
          </p:cNvSpPr>
          <p:nvPr/>
        </p:nvSpPr>
        <p:spPr bwMode="auto">
          <a:xfrm>
            <a:off x="1692961" y="4102177"/>
            <a:ext cx="25146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应用软件平台</a:t>
            </a:r>
          </a:p>
        </p:txBody>
      </p:sp>
      <p:sp>
        <p:nvSpPr>
          <p:cNvPr id="13" name="Rectangle 11"/>
          <p:cNvSpPr>
            <a:spLocks noChangeArrowheads="1"/>
          </p:cNvSpPr>
          <p:nvPr/>
        </p:nvSpPr>
        <p:spPr bwMode="auto">
          <a:xfrm>
            <a:off x="2150161" y="3568777"/>
            <a:ext cx="2438400" cy="457200"/>
          </a:xfrm>
          <a:prstGeom prst="rect">
            <a:avLst/>
          </a:prstGeom>
          <a:gradFill rotWithShape="0">
            <a:gsLst>
              <a:gs pos="0">
                <a:srgbClr val="00CC99"/>
              </a:gs>
              <a:gs pos="100000">
                <a:srgbClr val="005E47"/>
              </a:gs>
            </a:gsLst>
            <a:path path="rect">
              <a:fillToRect r="100000" b="100000"/>
            </a:path>
          </a:gradFill>
          <a:ln w="9525">
            <a:miter lim="800000"/>
            <a:headEnd/>
            <a:tailEnd/>
          </a:ln>
          <a:scene3d>
            <a:camera prst="legacyObliqueTopLeft"/>
            <a:lightRig rig="legacyFlat3" dir="t"/>
          </a:scene3d>
          <a:sp3d extrusionH="430200" prstMaterial="legacyMatte">
            <a:bevelT w="13500" h="13500" prst="angle"/>
            <a:bevelB w="13500" h="13500" prst="angle"/>
            <a:extrusionClr>
              <a:srgbClr val="00CC99"/>
            </a:extrusionClr>
          </a:sp3d>
        </p:spPr>
        <p:txBody>
          <a:bodyPr wrap="none" anchor="ctr">
            <a:flatTx/>
          </a:bodyPr>
          <a:lstStyle/>
          <a:p>
            <a:pPr algn="ctr">
              <a:spcBef>
                <a:spcPct val="50000"/>
              </a:spcBef>
            </a:pPr>
            <a:endParaRPr kumimoji="1" lang="zh-CN" altLang="zh-CN" sz="2400" b="1"/>
          </a:p>
        </p:txBody>
      </p:sp>
      <p:sp>
        <p:nvSpPr>
          <p:cNvPr id="14" name="Text Box 12"/>
          <p:cNvSpPr txBox="1">
            <a:spLocks noChangeArrowheads="1"/>
          </p:cNvSpPr>
          <p:nvPr/>
        </p:nvSpPr>
        <p:spPr bwMode="auto">
          <a:xfrm>
            <a:off x="2302561" y="3568777"/>
            <a:ext cx="1447800" cy="396875"/>
          </a:xfrm>
          <a:prstGeom prst="rect">
            <a:avLst/>
          </a:prstGeom>
          <a:noFill/>
          <a:ln w="9525">
            <a:noFill/>
            <a:miter lim="800000"/>
            <a:headEnd/>
            <a:tailEnd/>
          </a:ln>
        </p:spPr>
        <p:txBody>
          <a:bodyPr>
            <a:spAutoFit/>
          </a:bodyPr>
          <a:lstStyle/>
          <a:p>
            <a:pPr algn="r">
              <a:spcBef>
                <a:spcPct val="50000"/>
              </a:spcBef>
            </a:pPr>
            <a:r>
              <a:rPr kumimoji="1" lang="zh-CN" altLang="en-US" sz="2000" b="1" dirty="0">
                <a:solidFill>
                  <a:srgbClr val="FFFF00"/>
                </a:solidFill>
                <a:latin typeface="楷体_GB2312" pitchFamily="49" charset="-122"/>
                <a:ea typeface="楷体_GB2312" pitchFamily="49" charset="-122"/>
              </a:rPr>
              <a:t>软件产品</a:t>
            </a:r>
          </a:p>
        </p:txBody>
      </p:sp>
      <p:sp>
        <p:nvSpPr>
          <p:cNvPr id="15" name="AutoShape 13"/>
          <p:cNvSpPr>
            <a:spLocks noChangeArrowheads="1"/>
          </p:cNvSpPr>
          <p:nvPr/>
        </p:nvSpPr>
        <p:spPr bwMode="auto">
          <a:xfrm>
            <a:off x="5655361" y="3263977"/>
            <a:ext cx="2971800" cy="1066800"/>
          </a:xfrm>
          <a:prstGeom prst="cloudCallout">
            <a:avLst>
              <a:gd name="adj1" fmla="val -83389"/>
              <a:gd name="adj2" fmla="val 52829"/>
            </a:avLst>
          </a:prstGeom>
          <a:solidFill>
            <a:srgbClr val="746AFC"/>
          </a:solidFill>
          <a:ln w="9525">
            <a:noFill/>
            <a:round/>
            <a:headEnd/>
            <a:tailEnd/>
          </a:ln>
        </p:spPr>
        <p:txBody>
          <a:bodyPr/>
          <a:lstStyle/>
          <a:p>
            <a:pPr algn="ctr" fontAlgn="t">
              <a:spcBef>
                <a:spcPct val="50000"/>
              </a:spcBef>
            </a:pPr>
            <a:r>
              <a:rPr kumimoji="1" lang="zh-CN" altLang="en-US" sz="2000" b="1">
                <a:solidFill>
                  <a:srgbClr val="FFFFFF"/>
                </a:solidFill>
                <a:latin typeface="楷体_GB2312" pitchFamily="49" charset="-122"/>
                <a:ea typeface="楷体_GB2312" pitchFamily="49" charset="-122"/>
              </a:rPr>
              <a:t>协同软件</a:t>
            </a:r>
          </a:p>
          <a:p>
            <a:pPr algn="ctr" fontAlgn="t">
              <a:spcBef>
                <a:spcPct val="50000"/>
              </a:spcBef>
            </a:pPr>
            <a:r>
              <a:rPr kumimoji="1" lang="zh-CN" altLang="en-US" sz="2000" b="1">
                <a:solidFill>
                  <a:srgbClr val="FFFFFF"/>
                </a:solidFill>
                <a:latin typeface="楷体_GB2312" pitchFamily="49" charset="-122"/>
                <a:ea typeface="楷体_GB2312" pitchFamily="49" charset="-122"/>
              </a:rPr>
              <a:t>办公软件</a:t>
            </a:r>
          </a:p>
        </p:txBody>
      </p:sp>
      <p:sp>
        <p:nvSpPr>
          <p:cNvPr id="16" name="AutoShape 14"/>
          <p:cNvSpPr>
            <a:spLocks noChangeArrowheads="1"/>
          </p:cNvSpPr>
          <p:nvPr/>
        </p:nvSpPr>
        <p:spPr bwMode="auto">
          <a:xfrm>
            <a:off x="5807761" y="5473152"/>
            <a:ext cx="2743200" cy="1066800"/>
          </a:xfrm>
          <a:prstGeom prst="cloudCallout">
            <a:avLst>
              <a:gd name="adj1" fmla="val -95199"/>
              <a:gd name="adj2" fmla="val -62352"/>
            </a:avLst>
          </a:prstGeom>
          <a:solidFill>
            <a:srgbClr val="FFCC00"/>
          </a:solidFill>
          <a:ln w="9525">
            <a:noFill/>
            <a:round/>
            <a:headEnd/>
            <a:tailEnd/>
          </a:ln>
          <a:effectLst/>
        </p:spPr>
        <p:txBody>
          <a:bodyPr/>
          <a:lstStyle/>
          <a:p>
            <a:pPr fontAlgn="t">
              <a:spcBef>
                <a:spcPct val="50000"/>
              </a:spcBef>
              <a:defRPr/>
            </a:pPr>
            <a:r>
              <a:rPr kumimoji="1"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楷体_GB2312" pitchFamily="49" charset="-122"/>
                <a:ea typeface="楷体_GB2312" pitchFamily="49" charset="-122"/>
              </a:rPr>
              <a:t>数据库系统</a:t>
            </a:r>
          </a:p>
          <a:p>
            <a:pPr fontAlgn="t">
              <a:spcBef>
                <a:spcPct val="50000"/>
              </a:spcBef>
              <a:defRPr/>
            </a:pPr>
            <a:r>
              <a:rPr kumimoji="1" lang="zh-CN" altLang="en-US" sz="2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楷体_GB2312" pitchFamily="49" charset="-122"/>
                <a:ea typeface="楷体_GB2312" pitchFamily="49" charset="-122"/>
              </a:rPr>
              <a:t>操作系统</a:t>
            </a:r>
          </a:p>
        </p:txBody>
      </p:sp>
      <p:sp>
        <p:nvSpPr>
          <p:cNvPr id="17" name="AutoShape 15"/>
          <p:cNvSpPr>
            <a:spLocks noChangeArrowheads="1"/>
          </p:cNvSpPr>
          <p:nvPr/>
        </p:nvSpPr>
        <p:spPr bwMode="auto">
          <a:xfrm>
            <a:off x="5807761" y="4330777"/>
            <a:ext cx="2971800" cy="1066800"/>
          </a:xfrm>
          <a:prstGeom prst="cloudCallout">
            <a:avLst>
              <a:gd name="adj1" fmla="val -80394"/>
              <a:gd name="adj2" fmla="val 2231"/>
            </a:avLst>
          </a:prstGeom>
          <a:solidFill>
            <a:srgbClr val="C0C0C0"/>
          </a:solidFill>
          <a:ln w="9525">
            <a:noFill/>
            <a:round/>
            <a:headEnd/>
            <a:tailEnd/>
          </a:ln>
        </p:spPr>
        <p:txBody>
          <a:bodyPr/>
          <a:lstStyle/>
          <a:p>
            <a:pPr fontAlgn="t">
              <a:spcBef>
                <a:spcPct val="50000"/>
              </a:spcBef>
            </a:pPr>
            <a:r>
              <a:rPr kumimoji="1" lang="en-US" altLang="zh-CN" sz="2000" b="1" dirty="0">
                <a:latin typeface="楷体_GB2312" pitchFamily="49" charset="-122"/>
                <a:ea typeface="楷体_GB2312" pitchFamily="49" charset="-122"/>
              </a:rPr>
              <a:t>  </a:t>
            </a:r>
            <a:r>
              <a:rPr kumimoji="1" lang="zh-CN" altLang="en-US" sz="2000" b="1" dirty="0">
                <a:latin typeface="楷体_GB2312" pitchFamily="49" charset="-122"/>
                <a:ea typeface="楷体_GB2312" pitchFamily="49" charset="-122"/>
              </a:rPr>
              <a:t>中间件</a:t>
            </a:r>
          </a:p>
          <a:p>
            <a:pPr fontAlgn="t">
              <a:spcBef>
                <a:spcPct val="50000"/>
              </a:spcBef>
            </a:pPr>
            <a:r>
              <a:rPr kumimoji="1" lang="zh-CN" altLang="en-US" sz="2000" b="1" dirty="0">
                <a:latin typeface="楷体_GB2312" pitchFamily="49" charset="-122"/>
                <a:ea typeface="楷体_GB2312" pitchFamily="49" charset="-122"/>
              </a:rPr>
              <a:t>  应用服务器</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典型的</a:t>
            </a:r>
            <a:r>
              <a:rPr lang="en-US" altLang="zh-CN" dirty="0" smtClean="0"/>
              <a:t>DBMS</a:t>
            </a:r>
            <a:r>
              <a:rPr lang="zh-CN" altLang="en-US" dirty="0" smtClean="0"/>
              <a:t>系统</a:t>
            </a:r>
            <a:endParaRPr lang="zh-CN" altLang="en-US" dirty="0"/>
          </a:p>
        </p:txBody>
      </p:sp>
      <p:sp>
        <p:nvSpPr>
          <p:cNvPr id="3" name="内容占位符 2"/>
          <p:cNvSpPr>
            <a:spLocks noGrp="1"/>
          </p:cNvSpPr>
          <p:nvPr>
            <p:ph idx="1"/>
          </p:nvPr>
        </p:nvSpPr>
        <p:spPr/>
        <p:txBody>
          <a:bodyPr/>
          <a:lstStyle/>
          <a:p>
            <a:pPr lvl="1"/>
            <a:r>
              <a:rPr lang="en-US" altLang="zh-CN" sz="2400" b="1" dirty="0" smtClean="0"/>
              <a:t>ORACLE</a:t>
            </a:r>
          </a:p>
          <a:p>
            <a:pPr lvl="1"/>
            <a:r>
              <a:rPr lang="en-US" altLang="zh-CN" sz="2400" b="1" dirty="0" smtClean="0">
                <a:solidFill>
                  <a:srgbClr val="FF0000"/>
                </a:solidFill>
              </a:rPr>
              <a:t>SQL SERVER</a:t>
            </a:r>
          </a:p>
          <a:p>
            <a:pPr lvl="1"/>
            <a:r>
              <a:rPr lang="en-US" altLang="zh-CN" sz="2400" b="1" dirty="0" smtClean="0"/>
              <a:t>SYBASE</a:t>
            </a:r>
          </a:p>
          <a:p>
            <a:pPr lvl="1"/>
            <a:r>
              <a:rPr lang="en-US" altLang="zh-CN" sz="2400" b="1" dirty="0" smtClean="0"/>
              <a:t>INFORMIX</a:t>
            </a:r>
          </a:p>
          <a:p>
            <a:pPr lvl="1"/>
            <a:r>
              <a:rPr lang="en-US" altLang="zh-CN" sz="2400" b="1" dirty="0" smtClean="0"/>
              <a:t>DB/2</a:t>
            </a:r>
          </a:p>
          <a:p>
            <a:pPr lvl="1" algn="just"/>
            <a:r>
              <a:rPr lang="en-US" altLang="zh-CN" sz="2400" b="1" dirty="0" smtClean="0"/>
              <a:t>COBASE</a:t>
            </a:r>
          </a:p>
          <a:p>
            <a:pPr lvl="1" algn="just"/>
            <a:r>
              <a:rPr lang="en-US" altLang="zh-CN" b="1" dirty="0" err="1" smtClean="0"/>
              <a:t>MySQL</a:t>
            </a:r>
            <a:endParaRPr lang="en-US" altLang="zh-CN" b="1" dirty="0" smtClean="0"/>
          </a:p>
          <a:p>
            <a:pPr lvl="1" algn="just"/>
            <a:r>
              <a:rPr lang="en-US" altLang="zh-CN" sz="2400" b="1" dirty="0" smtClean="0"/>
              <a:t>PBASE</a:t>
            </a:r>
          </a:p>
          <a:p>
            <a:pPr lvl="1" algn="just"/>
            <a:r>
              <a:rPr lang="en-US" altLang="zh-CN" sz="2400" b="1" dirty="0" err="1" smtClean="0"/>
              <a:t>EasyBase</a:t>
            </a:r>
            <a:endParaRPr lang="en-US" altLang="zh-CN" sz="2400" b="1" dirty="0" smtClean="0"/>
          </a:p>
          <a:p>
            <a:pPr lvl="1" algn="just"/>
            <a:r>
              <a:rPr lang="en-US" altLang="zh-CN" sz="2400" b="1" dirty="0" err="1" smtClean="0"/>
              <a:t>OpenBase</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2682385" y="760400"/>
            <a:ext cx="3917739"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DBMS的主要功能</a:t>
            </a:r>
          </a:p>
        </p:txBody>
      </p:sp>
      <p:sp>
        <p:nvSpPr>
          <p:cNvPr id="7" name="TextBox 1"/>
          <p:cNvSpPr txBox="1"/>
          <p:nvPr/>
        </p:nvSpPr>
        <p:spPr>
          <a:xfrm>
            <a:off x="1422641" y="1854915"/>
            <a:ext cx="1923604" cy="348246"/>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数据定义功能</a:t>
            </a:r>
          </a:p>
        </p:txBody>
      </p:sp>
      <p:sp>
        <p:nvSpPr>
          <p:cNvPr id="8" name="TextBox 1"/>
          <p:cNvSpPr txBox="1"/>
          <p:nvPr/>
        </p:nvSpPr>
        <p:spPr>
          <a:xfrm>
            <a:off x="1759297" y="2315763"/>
            <a:ext cx="2962349" cy="784263"/>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提供</a:t>
            </a:r>
            <a:r>
              <a:rPr lang="en-US" altLang="zh-CN" sz="2100" dirty="0">
                <a:solidFill>
                  <a:srgbClr val="FF0000"/>
                </a:solidFill>
                <a:cs typeface="Times New Roman" pitchFamily="18" charset="0"/>
              </a:rPr>
              <a:t>数据定义语言</a:t>
            </a:r>
            <a:r>
              <a:rPr lang="en-US" altLang="zh-CN" sz="2100" dirty="0">
                <a:solidFill>
                  <a:srgbClr val="000000"/>
                </a:solidFill>
                <a:cs typeface="Times New Roman" pitchFamily="18" charset="0"/>
              </a:rPr>
              <a:t>(DDL)</a:t>
            </a:r>
          </a:p>
          <a:p>
            <a:pPr>
              <a:lnSpc>
                <a:spcPts val="877"/>
              </a:lnSpc>
            </a:pPr>
            <a:endParaRPr lang="en-US" altLang="zh-CN" dirty="0" smtClean="0"/>
          </a:p>
          <a:p>
            <a:pPr>
              <a:lnSpc>
                <a:spcPts val="2717"/>
              </a:lnSpc>
            </a:pPr>
            <a:r>
              <a:rPr lang="en-US" altLang="zh-CN" sz="2100" dirty="0">
                <a:solidFill>
                  <a:srgbClr val="000000"/>
                </a:solidFill>
                <a:cs typeface="Times New Roman" pitchFamily="18" charset="0"/>
              </a:rPr>
              <a:t>定义数据库中的</a:t>
            </a:r>
            <a:r>
              <a:rPr lang="en-US" altLang="zh-CN" sz="2100" dirty="0">
                <a:solidFill>
                  <a:srgbClr val="FF0000"/>
                </a:solidFill>
                <a:cs typeface="Times New Roman" pitchFamily="18" charset="0"/>
              </a:rPr>
              <a:t>数据对象</a:t>
            </a:r>
          </a:p>
        </p:txBody>
      </p:sp>
      <p:sp>
        <p:nvSpPr>
          <p:cNvPr id="9" name="TextBox 1"/>
          <p:cNvSpPr txBox="1"/>
          <p:nvPr/>
        </p:nvSpPr>
        <p:spPr>
          <a:xfrm>
            <a:off x="1422642" y="3283545"/>
            <a:ext cx="3206006" cy="348246"/>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数据组织、存储和管理</a:t>
            </a:r>
          </a:p>
        </p:txBody>
      </p:sp>
      <p:sp>
        <p:nvSpPr>
          <p:cNvPr id="10" name="TextBox 1"/>
          <p:cNvSpPr txBox="1"/>
          <p:nvPr/>
        </p:nvSpPr>
        <p:spPr>
          <a:xfrm>
            <a:off x="1759297" y="3721351"/>
            <a:ext cx="3770263"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分类组织、存储和管理各种数据</a:t>
            </a:r>
          </a:p>
        </p:txBody>
      </p:sp>
      <p:sp>
        <p:nvSpPr>
          <p:cNvPr id="11" name="TextBox 1"/>
          <p:cNvSpPr txBox="1"/>
          <p:nvPr/>
        </p:nvSpPr>
        <p:spPr>
          <a:xfrm>
            <a:off x="1759297" y="4228284"/>
            <a:ext cx="4308872"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确定组织数据的文件结构和存取方式</a:t>
            </a:r>
          </a:p>
        </p:txBody>
      </p:sp>
      <p:sp>
        <p:nvSpPr>
          <p:cNvPr id="12" name="TextBox 1"/>
          <p:cNvSpPr txBox="1"/>
          <p:nvPr/>
        </p:nvSpPr>
        <p:spPr>
          <a:xfrm>
            <a:off x="1759297" y="4792823"/>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实现数据之间的联系</a:t>
            </a:r>
          </a:p>
        </p:txBody>
      </p:sp>
      <p:sp>
        <p:nvSpPr>
          <p:cNvPr id="13" name="TextBox 1"/>
          <p:cNvSpPr txBox="1"/>
          <p:nvPr/>
        </p:nvSpPr>
        <p:spPr>
          <a:xfrm>
            <a:off x="1759297" y="5253672"/>
            <a:ext cx="5924699" cy="296950"/>
          </a:xfrm>
          <a:prstGeom prst="rect">
            <a:avLst/>
          </a:prstGeom>
          <a:noFill/>
        </p:spPr>
        <p:txBody>
          <a:bodyPr wrap="none" lIns="0" tIns="0" rIns="0" bIns="40078" rtlCol="0">
            <a:spAutoFit/>
          </a:bodyPr>
          <a:lstStyle/>
          <a:p>
            <a:pPr>
              <a:lnSpc>
                <a:spcPts val="2016"/>
              </a:lnSpc>
            </a:pPr>
            <a:r>
              <a:rPr lang="zh-CN" altLang="en-US" sz="2100" dirty="0">
                <a:solidFill>
                  <a:srgbClr val="000000"/>
                </a:solidFill>
                <a:cs typeface="Times New Roman" pitchFamily="18" charset="0"/>
              </a:rPr>
              <a:t>目标：</a:t>
            </a:r>
            <a:r>
              <a:rPr lang="en-US" altLang="zh-CN" sz="2100" dirty="0" err="1">
                <a:solidFill>
                  <a:srgbClr val="000000"/>
                </a:solidFill>
                <a:cs typeface="Times New Roman" pitchFamily="18" charset="0"/>
              </a:rPr>
              <a:t>提供多种存取方法提高存取效率</a:t>
            </a:r>
            <a:r>
              <a:rPr lang="zh-CN" altLang="en-US" sz="2100" dirty="0">
                <a:solidFill>
                  <a:srgbClr val="000000"/>
                </a:solidFill>
                <a:cs typeface="Times New Roman" pitchFamily="18" charset="0"/>
              </a:rPr>
              <a:t>、方便存取</a:t>
            </a:r>
            <a:endParaRPr lang="en-US" altLang="zh-CN" sz="2100" dirty="0">
              <a:solidFill>
                <a:srgbClr val="000000"/>
              </a:solidFill>
              <a:cs typeface="Times New Roman" pitchFamily="18" charset="0"/>
            </a:endParaRPr>
          </a:p>
        </p:txBody>
      </p:sp>
      <p:sp>
        <p:nvSpPr>
          <p:cNvPr id="14" name="圆角矩形标注 13"/>
          <p:cNvSpPr/>
          <p:nvPr/>
        </p:nvSpPr>
        <p:spPr>
          <a:xfrm>
            <a:off x="6266138" y="1977327"/>
            <a:ext cx="2019933" cy="898654"/>
          </a:xfrm>
          <a:prstGeom prst="wedgeRoundRectCallout">
            <a:avLst>
              <a:gd name="adj1" fmla="val -131197"/>
              <a:gd name="adj2" fmla="val 51698"/>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表、索引、触发器等等</a:t>
            </a:r>
            <a:endParaRPr lang="zh-CN" altLang="en-US" dirty="0">
              <a:solidFill>
                <a:schemeClr val="tx1"/>
              </a:solidFill>
            </a:endParaRPr>
          </a:p>
        </p:txBody>
      </p:sp>
    </p:spTree>
    <p:extLst>
      <p:ext uri="{BB962C8B-B14F-4D97-AF65-F5344CB8AC3E}">
        <p14:creationId xmlns:p14="http://schemas.microsoft.com/office/powerpoint/2010/main" val="874453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en-US" dirty="0" smtClean="0"/>
              <a:t>DBMS</a:t>
            </a:r>
            <a:r>
              <a:rPr lang="zh-CN" altLang="en-US" dirty="0" smtClean="0"/>
              <a:t>的主要功能</a:t>
            </a:r>
            <a:endParaRPr lang="zh-CN" altLang="en-US" dirty="0"/>
          </a:p>
        </p:txBody>
      </p:sp>
      <p:sp>
        <p:nvSpPr>
          <p:cNvPr id="28675" name="内容占位符 2"/>
          <p:cNvSpPr>
            <a:spLocks noGrp="1"/>
          </p:cNvSpPr>
          <p:nvPr>
            <p:ph idx="1"/>
          </p:nvPr>
        </p:nvSpPr>
        <p:spPr/>
        <p:txBody>
          <a:bodyPr/>
          <a:lstStyle/>
          <a:p>
            <a:r>
              <a:rPr lang="zh-CN" altLang="en-US" smtClean="0"/>
              <a:t>数据操纵功能</a:t>
            </a:r>
          </a:p>
          <a:p>
            <a:pPr lvl="1"/>
            <a:r>
              <a:rPr lang="zh-CN" altLang="en-US" smtClean="0">
                <a:ea typeface="宋体" charset="-122"/>
              </a:rPr>
              <a:t>提供</a:t>
            </a:r>
            <a:r>
              <a:rPr lang="zh-CN" altLang="en-US" smtClean="0">
                <a:solidFill>
                  <a:srgbClr val="FF0000"/>
                </a:solidFill>
                <a:ea typeface="宋体" charset="-122"/>
              </a:rPr>
              <a:t>数据操纵语言</a:t>
            </a:r>
            <a:r>
              <a:rPr lang="en-US" altLang="zh-CN" smtClean="0">
                <a:ea typeface="宋体" charset="-122"/>
              </a:rPr>
              <a:t>(DML)</a:t>
            </a:r>
          </a:p>
          <a:p>
            <a:pPr lvl="1">
              <a:lnSpc>
                <a:spcPct val="150000"/>
              </a:lnSpc>
            </a:pPr>
            <a:r>
              <a:rPr lang="zh-CN" altLang="en-US" smtClean="0">
                <a:ea typeface="宋体" charset="-122"/>
              </a:rPr>
              <a:t>实现对数据库的基本操作  </a:t>
            </a:r>
            <a:r>
              <a:rPr lang="en-US" altLang="zh-CN" smtClean="0">
                <a:ea typeface="宋体" charset="-122"/>
              </a:rPr>
              <a:t>(</a:t>
            </a:r>
            <a:r>
              <a:rPr lang="zh-CN" altLang="en-US" smtClean="0">
                <a:ea typeface="宋体" charset="-122"/>
              </a:rPr>
              <a:t>查询、插入、删除和修改</a:t>
            </a:r>
            <a:r>
              <a:rPr lang="en-US" altLang="zh-CN" smtClean="0">
                <a:ea typeface="宋体" charset="-122"/>
              </a:rPr>
              <a:t>)</a:t>
            </a:r>
          </a:p>
          <a:p>
            <a:r>
              <a:rPr lang="zh-CN" altLang="en-US" smtClean="0"/>
              <a:t>数据库的事务管理和运行管理</a:t>
            </a:r>
            <a:endParaRPr lang="en-US" altLang="zh-CN" smtClean="0"/>
          </a:p>
          <a:p>
            <a:pPr lvl="1">
              <a:lnSpc>
                <a:spcPct val="150000"/>
              </a:lnSpc>
            </a:pPr>
            <a:r>
              <a:rPr lang="zh-CN" altLang="en-US" smtClean="0">
                <a:ea typeface="宋体" charset="-122"/>
              </a:rPr>
              <a:t>数据库在建立、运行和维护时由</a:t>
            </a:r>
            <a:r>
              <a:rPr lang="en-US" altLang="zh-CN" smtClean="0">
                <a:ea typeface="宋体" charset="-122"/>
              </a:rPr>
              <a:t>DBMS</a:t>
            </a:r>
            <a:r>
              <a:rPr lang="zh-CN" altLang="en-US" smtClean="0">
                <a:ea typeface="宋体" charset="-122"/>
              </a:rPr>
              <a:t>统一管理和控制保证数据的安全性、完整性、多用户对数据的并发使用发生故障后的系统恢复</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en-US" dirty="0" smtClean="0"/>
              <a:t>DBMS</a:t>
            </a:r>
            <a:r>
              <a:rPr lang="zh-CN" altLang="en-US" dirty="0" smtClean="0"/>
              <a:t>的主要功能</a:t>
            </a:r>
            <a:endParaRPr lang="zh-CN" altLang="en-US" dirty="0"/>
          </a:p>
        </p:txBody>
      </p:sp>
      <p:sp>
        <p:nvSpPr>
          <p:cNvPr id="3" name="内容占位符 2"/>
          <p:cNvSpPr>
            <a:spLocks noGrp="1"/>
          </p:cNvSpPr>
          <p:nvPr>
            <p:ph idx="1"/>
          </p:nvPr>
        </p:nvSpPr>
        <p:spPr/>
        <p:txBody>
          <a:bodyPr rtlCol="0">
            <a:normAutofit fontScale="92500" lnSpcReduction="10000"/>
          </a:bodyPr>
          <a:lstStyle/>
          <a:p>
            <a:pPr fontAlgn="auto">
              <a:spcAft>
                <a:spcPts val="0"/>
              </a:spcAft>
              <a:defRPr/>
            </a:pPr>
            <a:r>
              <a:rPr lang="zh-CN" altLang="en-US" dirty="0" smtClean="0"/>
              <a:t>数据库的建立和维护功能</a:t>
            </a:r>
            <a:r>
              <a:rPr lang="en-US" altLang="zh-CN" dirty="0" smtClean="0"/>
              <a:t>(</a:t>
            </a:r>
            <a:r>
              <a:rPr lang="zh-CN" altLang="en-US" dirty="0" smtClean="0"/>
              <a:t>实用程序</a:t>
            </a:r>
            <a:r>
              <a:rPr lang="en-US" altLang="zh-CN" dirty="0" smtClean="0"/>
              <a:t>)</a:t>
            </a:r>
          </a:p>
          <a:p>
            <a:pPr lvl="1" fontAlgn="auto">
              <a:spcAft>
                <a:spcPts val="0"/>
              </a:spcAft>
              <a:defRPr/>
            </a:pPr>
            <a:r>
              <a:rPr lang="zh-CN" altLang="en-US" dirty="0" smtClean="0"/>
              <a:t>数据库初始数据装载转换</a:t>
            </a:r>
          </a:p>
          <a:p>
            <a:pPr lvl="1" fontAlgn="auto">
              <a:spcAft>
                <a:spcPts val="0"/>
              </a:spcAft>
              <a:defRPr/>
            </a:pPr>
            <a:r>
              <a:rPr lang="zh-CN" altLang="en-US" dirty="0" smtClean="0"/>
              <a:t>数据库转储</a:t>
            </a:r>
          </a:p>
          <a:p>
            <a:pPr lvl="1" fontAlgn="auto">
              <a:spcAft>
                <a:spcPts val="0"/>
              </a:spcAft>
              <a:defRPr/>
            </a:pPr>
            <a:r>
              <a:rPr lang="zh-CN" altLang="en-US" dirty="0" smtClean="0"/>
              <a:t>介质故障恢复</a:t>
            </a:r>
          </a:p>
          <a:p>
            <a:pPr lvl="1" fontAlgn="auto">
              <a:spcAft>
                <a:spcPts val="0"/>
              </a:spcAft>
              <a:defRPr/>
            </a:pPr>
            <a:r>
              <a:rPr lang="zh-CN" altLang="en-US" dirty="0" smtClean="0"/>
              <a:t>数据库的重组织</a:t>
            </a:r>
          </a:p>
          <a:p>
            <a:pPr lvl="1" fontAlgn="auto">
              <a:spcAft>
                <a:spcPts val="0"/>
              </a:spcAft>
              <a:defRPr/>
            </a:pPr>
            <a:r>
              <a:rPr lang="zh-CN" altLang="en-US" dirty="0" smtClean="0"/>
              <a:t>性能监视分析等</a:t>
            </a:r>
          </a:p>
          <a:p>
            <a:pPr fontAlgn="auto">
              <a:spcAft>
                <a:spcPts val="0"/>
              </a:spcAft>
              <a:defRPr/>
            </a:pPr>
            <a:r>
              <a:rPr lang="zh-CN" altLang="en-US" dirty="0" smtClean="0"/>
              <a:t>其它功能</a:t>
            </a:r>
          </a:p>
          <a:p>
            <a:pPr lvl="1" fontAlgn="auto">
              <a:spcAft>
                <a:spcPts val="0"/>
              </a:spcAft>
              <a:defRPr/>
            </a:pPr>
            <a:r>
              <a:rPr lang="en-US" altLang="zh-CN" dirty="0" smtClean="0"/>
              <a:t>DBMS</a:t>
            </a:r>
            <a:r>
              <a:rPr lang="zh-CN" altLang="en-US" dirty="0" smtClean="0"/>
              <a:t>与网络中其它软件系统的通信</a:t>
            </a:r>
          </a:p>
          <a:p>
            <a:pPr lvl="1" fontAlgn="auto">
              <a:spcAft>
                <a:spcPts val="0"/>
              </a:spcAft>
              <a:defRPr/>
            </a:pPr>
            <a:r>
              <a:rPr lang="zh-CN" altLang="en-US" dirty="0" smtClean="0"/>
              <a:t>两个</a:t>
            </a:r>
            <a:r>
              <a:rPr lang="en-US" altLang="zh-CN" dirty="0" smtClean="0"/>
              <a:t>DBMS</a:t>
            </a:r>
            <a:r>
              <a:rPr lang="zh-CN" altLang="en-US" dirty="0" smtClean="0"/>
              <a:t>系统的数据转换</a:t>
            </a:r>
          </a:p>
          <a:p>
            <a:pPr lvl="1" fontAlgn="auto">
              <a:spcAft>
                <a:spcPts val="0"/>
              </a:spcAft>
              <a:defRPr/>
            </a:pPr>
            <a:r>
              <a:rPr lang="zh-CN" altLang="en-US" dirty="0" smtClean="0"/>
              <a:t>异构数据库之间的互访和互操作，</a:t>
            </a:r>
            <a:r>
              <a:rPr lang="zh-CN" altLang="en-US" dirty="0">
                <a:solidFill>
                  <a:srgbClr val="000000"/>
                </a:solidFill>
                <a:latin typeface="Times New Roman" pitchFamily="18" charset="0"/>
                <a:cs typeface="Times New Roman" pitchFamily="18" charset="0"/>
              </a:rPr>
              <a:t>目标在于实现不同数据库之间的数据信息资源、硬件设备资源和人力资源的</a:t>
            </a:r>
            <a:r>
              <a:rPr lang="zh-CN" altLang="en-US" dirty="0">
                <a:solidFill>
                  <a:srgbClr val="FF0000"/>
                </a:solidFill>
                <a:latin typeface="Times New Roman" pitchFamily="18" charset="0"/>
                <a:cs typeface="Times New Roman" pitchFamily="18" charset="0"/>
              </a:rPr>
              <a:t>合并和共享</a:t>
            </a:r>
            <a:endParaRPr lang="en-US" altLang="zh-CN" dirty="0">
              <a:solidFill>
                <a:srgbClr val="FF0000"/>
              </a:solidFill>
              <a:latin typeface="Times New Roman" pitchFamily="18" charset="0"/>
              <a:cs typeface="Times New Roman" pitchFamily="18" charset="0"/>
            </a:endParaRPr>
          </a:p>
          <a:p>
            <a:pPr lvl="1" fontAlgn="auto">
              <a:spcAft>
                <a:spcPts val="0"/>
              </a:spcAft>
              <a:defRPr/>
            </a:pPr>
            <a:endParaRPr lang="zh-CN" altLang="en-US" dirty="0" smtClean="0"/>
          </a:p>
          <a:p>
            <a:pPr fontAlgn="auto">
              <a:spcAft>
                <a:spcPts val="0"/>
              </a:spcAft>
              <a:defRPr/>
            </a:pP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概念之四：数据库系统 </a:t>
            </a:r>
          </a:p>
        </p:txBody>
      </p:sp>
      <p:sp>
        <p:nvSpPr>
          <p:cNvPr id="30723" name="内容占位符 2"/>
          <p:cNvSpPr>
            <a:spLocks noGrp="1"/>
          </p:cNvSpPr>
          <p:nvPr>
            <p:ph idx="1"/>
          </p:nvPr>
        </p:nvSpPr>
        <p:spPr/>
        <p:txBody>
          <a:bodyPr/>
          <a:lstStyle/>
          <a:p>
            <a:r>
              <a:rPr lang="zh-CN" altLang="en-US" dirty="0" smtClean="0"/>
              <a:t>什么是数据库系统（</a:t>
            </a:r>
            <a:r>
              <a:rPr lang="en-US" altLang="zh-CN" dirty="0" smtClean="0"/>
              <a:t>Database System</a:t>
            </a:r>
            <a:r>
              <a:rPr lang="zh-CN" altLang="en-US" dirty="0" smtClean="0"/>
              <a:t>，</a:t>
            </a:r>
            <a:r>
              <a:rPr lang="en-US" altLang="zh-CN" dirty="0" smtClean="0"/>
              <a:t>DBS</a:t>
            </a:r>
            <a:r>
              <a:rPr lang="zh-CN" altLang="en-US" dirty="0" smtClean="0"/>
              <a:t>）</a:t>
            </a:r>
          </a:p>
          <a:p>
            <a:pPr lvl="1"/>
            <a:r>
              <a:rPr lang="zh-CN" altLang="en-US" dirty="0" smtClean="0">
                <a:ea typeface="宋体" charset="-122"/>
              </a:rPr>
              <a:t>在计算机系统中引入数据库后的系统</a:t>
            </a:r>
          </a:p>
          <a:p>
            <a:r>
              <a:rPr lang="zh-CN" altLang="en-US" dirty="0" smtClean="0"/>
              <a:t>数据库系统的构成</a:t>
            </a:r>
          </a:p>
          <a:p>
            <a:pPr lvl="1"/>
            <a:r>
              <a:rPr lang="zh-CN" altLang="en-US" dirty="0" smtClean="0">
                <a:ea typeface="宋体" charset="-122"/>
              </a:rPr>
              <a:t>硬件平台及数据库</a:t>
            </a:r>
          </a:p>
          <a:p>
            <a:pPr lvl="1"/>
            <a:r>
              <a:rPr lang="zh-CN" altLang="en-US" dirty="0" smtClean="0">
                <a:ea typeface="宋体" charset="-122"/>
              </a:rPr>
              <a:t>软件</a:t>
            </a:r>
          </a:p>
          <a:p>
            <a:pPr lvl="1"/>
            <a:r>
              <a:rPr lang="zh-CN" altLang="en-US" dirty="0" smtClean="0">
                <a:ea typeface="宋体" charset="-122"/>
              </a:rPr>
              <a:t>人员</a:t>
            </a:r>
          </a:p>
          <a:p>
            <a:endParaRPr lang="zh-CN" alt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2197100" y="838200"/>
            <a:ext cx="695325" cy="676275"/>
          </a:xfrm>
          <a:prstGeom prst="rect">
            <a:avLst/>
          </a:prstGeom>
          <a:noFill/>
          <a:ln w="9525">
            <a:noFill/>
            <a:miter lim="800000"/>
            <a:headEnd/>
            <a:tailEnd/>
          </a:ln>
        </p:spPr>
      </p:pic>
      <p:pic>
        <p:nvPicPr>
          <p:cNvPr id="31747" name="Picture 2"/>
          <p:cNvPicPr>
            <a:picLocks noChangeAspect="1" noChangeArrowheads="1"/>
          </p:cNvPicPr>
          <p:nvPr/>
        </p:nvPicPr>
        <p:blipFill>
          <a:blip r:embed="rId2"/>
          <a:srcRect/>
          <a:stretch>
            <a:fillRect/>
          </a:stretch>
        </p:blipFill>
        <p:spPr bwMode="auto">
          <a:xfrm>
            <a:off x="3117850" y="804863"/>
            <a:ext cx="695325" cy="676275"/>
          </a:xfrm>
          <a:prstGeom prst="rect">
            <a:avLst/>
          </a:prstGeom>
          <a:noFill/>
          <a:ln w="9525">
            <a:noFill/>
            <a:miter lim="800000"/>
            <a:headEnd/>
            <a:tailEnd/>
          </a:ln>
        </p:spPr>
      </p:pic>
      <p:pic>
        <p:nvPicPr>
          <p:cNvPr id="31748" name="Picture 2"/>
          <p:cNvPicPr>
            <a:picLocks noChangeAspect="1" noChangeArrowheads="1"/>
          </p:cNvPicPr>
          <p:nvPr/>
        </p:nvPicPr>
        <p:blipFill>
          <a:blip r:embed="rId2"/>
          <a:srcRect/>
          <a:stretch>
            <a:fillRect/>
          </a:stretch>
        </p:blipFill>
        <p:spPr bwMode="auto">
          <a:xfrm>
            <a:off x="4310063" y="804863"/>
            <a:ext cx="695325" cy="676275"/>
          </a:xfrm>
          <a:prstGeom prst="rect">
            <a:avLst/>
          </a:prstGeom>
          <a:noFill/>
          <a:ln w="9525">
            <a:noFill/>
            <a:miter lim="800000"/>
            <a:headEnd/>
            <a:tailEnd/>
          </a:ln>
        </p:spPr>
      </p:pic>
      <p:pic>
        <p:nvPicPr>
          <p:cNvPr id="31749" name="Picture 2"/>
          <p:cNvPicPr>
            <a:picLocks noChangeAspect="1" noChangeArrowheads="1"/>
          </p:cNvPicPr>
          <p:nvPr/>
        </p:nvPicPr>
        <p:blipFill>
          <a:blip r:embed="rId2"/>
          <a:srcRect/>
          <a:stretch>
            <a:fillRect/>
          </a:stretch>
        </p:blipFill>
        <p:spPr bwMode="auto">
          <a:xfrm>
            <a:off x="5291138" y="804863"/>
            <a:ext cx="695325" cy="676275"/>
          </a:xfrm>
          <a:prstGeom prst="rect">
            <a:avLst/>
          </a:prstGeom>
          <a:noFill/>
          <a:ln w="9525">
            <a:noFill/>
            <a:miter lim="800000"/>
            <a:headEnd/>
            <a:tailEnd/>
          </a:ln>
        </p:spPr>
      </p:pic>
      <p:pic>
        <p:nvPicPr>
          <p:cNvPr id="31750" name="Picture 4"/>
          <p:cNvPicPr>
            <a:picLocks noChangeAspect="1" noChangeArrowheads="1"/>
          </p:cNvPicPr>
          <p:nvPr/>
        </p:nvPicPr>
        <p:blipFill>
          <a:blip r:embed="rId3"/>
          <a:srcRect/>
          <a:stretch>
            <a:fillRect/>
          </a:stretch>
        </p:blipFill>
        <p:spPr bwMode="auto">
          <a:xfrm>
            <a:off x="6786563" y="3729038"/>
            <a:ext cx="447675" cy="857250"/>
          </a:xfrm>
          <a:prstGeom prst="rect">
            <a:avLst/>
          </a:prstGeom>
          <a:noFill/>
          <a:ln w="9525">
            <a:noFill/>
            <a:miter lim="800000"/>
            <a:headEnd/>
            <a:tailEnd/>
          </a:ln>
        </p:spPr>
      </p:pic>
      <p:sp>
        <p:nvSpPr>
          <p:cNvPr id="9" name="椭圆 8"/>
          <p:cNvSpPr/>
          <p:nvPr/>
        </p:nvSpPr>
        <p:spPr bwMode="auto">
          <a:xfrm>
            <a:off x="2200275" y="3565525"/>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en-US" altLang="zh-CN" sz="2400" dirty="0">
                <a:solidFill>
                  <a:schemeClr val="tx1"/>
                </a:solidFill>
              </a:rPr>
              <a:t>DBMS</a:t>
            </a:r>
            <a:endParaRPr lang="zh-CN" altLang="en-US" dirty="0">
              <a:solidFill>
                <a:schemeClr val="tx1"/>
              </a:solidFill>
            </a:endParaRPr>
          </a:p>
        </p:txBody>
      </p:sp>
      <p:sp>
        <p:nvSpPr>
          <p:cNvPr id="10" name="椭圆 9"/>
          <p:cNvSpPr/>
          <p:nvPr/>
        </p:nvSpPr>
        <p:spPr bwMode="auto">
          <a:xfrm>
            <a:off x="2206487" y="4353339"/>
            <a:ext cx="3352800" cy="629478"/>
          </a:xfrm>
          <a:prstGeom prst="ellipse">
            <a:avLst/>
          </a:prstGeom>
          <a:gradFill>
            <a:gsLst>
              <a:gs pos="0">
                <a:srgbClr val="FFCC00"/>
              </a:gs>
              <a:gs pos="80000">
                <a:schemeClr val="accent3">
                  <a:shade val="93000"/>
                  <a:satMod val="130000"/>
                </a:schemeClr>
              </a:gs>
              <a:gs pos="100000">
                <a:schemeClr val="accent3">
                  <a:shade val="94000"/>
                  <a:satMod val="135000"/>
                </a:schemeClr>
              </a:gs>
            </a:gsLst>
          </a:gra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a:lstStyle/>
          <a:p>
            <a:pPr algn="ctr" eaLnBrk="0" hangingPunct="0">
              <a:defRPr/>
            </a:pPr>
            <a:r>
              <a:rPr lang="en-US" altLang="zh-CN" sz="2800" dirty="0">
                <a:solidFill>
                  <a:schemeClr val="tx1"/>
                </a:solidFill>
              </a:rPr>
              <a:t>OS</a:t>
            </a:r>
            <a:endParaRPr lang="zh-CN" altLang="en-US" sz="2800" dirty="0">
              <a:solidFill>
                <a:schemeClr val="tx1"/>
              </a:solidFill>
            </a:endParaRPr>
          </a:p>
        </p:txBody>
      </p:sp>
      <p:cxnSp>
        <p:nvCxnSpPr>
          <p:cNvPr id="11" name="直接箭头连接符 10"/>
          <p:cNvCxnSpPr>
            <a:stCxn id="9" idx="6"/>
            <a:endCxn id="8" idx="1"/>
          </p:cNvCxnSpPr>
          <p:nvPr/>
        </p:nvCxnSpPr>
        <p:spPr bwMode="auto">
          <a:xfrm>
            <a:off x="5553075" y="3797300"/>
            <a:ext cx="1233488" cy="360363"/>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10" idx="6"/>
            <a:endCxn id="8" idx="1"/>
          </p:cNvCxnSpPr>
          <p:nvPr/>
        </p:nvCxnSpPr>
        <p:spPr bwMode="auto">
          <a:xfrm flipV="1">
            <a:off x="5559425" y="4157663"/>
            <a:ext cx="1227138" cy="511175"/>
          </a:xfrm>
          <a:prstGeom prst="straightConnector1">
            <a:avLst/>
          </a:prstGeom>
          <a:ln>
            <a:headEnd type="none" w="med" len="med"/>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endCxn id="10" idx="4"/>
          </p:cNvCxnSpPr>
          <p:nvPr/>
        </p:nvCxnSpPr>
        <p:spPr bwMode="auto">
          <a:xfrm rot="16200000" flipV="1">
            <a:off x="3731419" y="5134769"/>
            <a:ext cx="304800" cy="1588"/>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4" name="直接箭头连接符 13"/>
          <p:cNvCxnSpPr>
            <a:stCxn id="0" idx="0"/>
            <a:endCxn id="9" idx="4"/>
          </p:cNvCxnSpPr>
          <p:nvPr/>
        </p:nvCxnSpPr>
        <p:spPr bwMode="auto">
          <a:xfrm rot="16200000" flipV="1">
            <a:off x="3714750" y="4191000"/>
            <a:ext cx="3238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5" name="直接箭头连接符 14"/>
          <p:cNvCxnSpPr>
            <a:stCxn id="9" idx="0"/>
          </p:cNvCxnSpPr>
          <p:nvPr/>
        </p:nvCxnSpPr>
        <p:spPr bwMode="auto">
          <a:xfrm rot="5400000" flipH="1" flipV="1">
            <a:off x="3730625" y="3416300"/>
            <a:ext cx="298450" cy="0"/>
          </a:xfrm>
          <a:prstGeom prst="straightConnector1">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16" name="直接箭头连接符 15"/>
          <p:cNvCxnSpPr>
            <a:stCxn id="4" idx="2"/>
          </p:cNvCxnSpPr>
          <p:nvPr/>
        </p:nvCxnSpPr>
        <p:spPr bwMode="auto">
          <a:xfrm rot="16200000" flipH="1">
            <a:off x="3000375" y="1058863"/>
            <a:ext cx="433388" cy="1344612"/>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7" name="直接箭头连接符 16"/>
          <p:cNvCxnSpPr>
            <a:stCxn id="5" idx="2"/>
          </p:cNvCxnSpPr>
          <p:nvPr/>
        </p:nvCxnSpPr>
        <p:spPr bwMode="auto">
          <a:xfrm rot="16200000" flipH="1">
            <a:off x="3444081" y="1502570"/>
            <a:ext cx="466725" cy="423862"/>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8" name="直接箭头连接符 17"/>
          <p:cNvCxnSpPr>
            <a:stCxn id="6" idx="2"/>
          </p:cNvCxnSpPr>
          <p:nvPr/>
        </p:nvCxnSpPr>
        <p:spPr bwMode="auto">
          <a:xfrm rot="5400000">
            <a:off x="4040187" y="1330326"/>
            <a:ext cx="466725" cy="768350"/>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19" name="直接箭头连接符 18"/>
          <p:cNvCxnSpPr>
            <a:stCxn id="7" idx="2"/>
          </p:cNvCxnSpPr>
          <p:nvPr/>
        </p:nvCxnSpPr>
        <p:spPr bwMode="auto">
          <a:xfrm rot="5400000">
            <a:off x="4530725" y="839788"/>
            <a:ext cx="466725" cy="1749425"/>
          </a:xfrm>
          <a:prstGeom prst="straightConnector1">
            <a:avLst/>
          </a:prstGeom>
          <a:ln>
            <a:headEnd type="arrow"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0" name="直接连接符 19"/>
          <p:cNvCxnSpPr/>
          <p:nvPr/>
        </p:nvCxnSpPr>
        <p:spPr bwMode="auto">
          <a:xfrm rot="5400000" flipH="1" flipV="1">
            <a:off x="3707606" y="2607469"/>
            <a:ext cx="363538" cy="0"/>
          </a:xfrm>
          <a:prstGeom prst="line">
            <a:avLst/>
          </a:prstGeom>
          <a:ln>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31765" name="TextBox 20"/>
          <p:cNvSpPr txBox="1">
            <a:spLocks noChangeArrowheads="1"/>
          </p:cNvSpPr>
          <p:nvPr/>
        </p:nvSpPr>
        <p:spPr bwMode="auto">
          <a:xfrm>
            <a:off x="6692900" y="4651375"/>
            <a:ext cx="671513" cy="369888"/>
          </a:xfrm>
          <a:prstGeom prst="rect">
            <a:avLst/>
          </a:prstGeom>
          <a:noFill/>
          <a:ln w="9525">
            <a:noFill/>
            <a:miter lim="800000"/>
            <a:headEnd/>
            <a:tailEnd/>
          </a:ln>
        </p:spPr>
        <p:txBody>
          <a:bodyPr wrap="none">
            <a:spAutoFit/>
          </a:bodyPr>
          <a:lstStyle/>
          <a:p>
            <a:r>
              <a:rPr lang="en-US" altLang="zh-CN"/>
              <a:t>DBA</a:t>
            </a:r>
            <a:endParaRPr lang="zh-CN" altLang="en-US"/>
          </a:p>
        </p:txBody>
      </p:sp>
      <p:sp>
        <p:nvSpPr>
          <p:cNvPr id="22" name="流程图: 磁盘 21"/>
          <p:cNvSpPr/>
          <p:nvPr/>
        </p:nvSpPr>
        <p:spPr bwMode="auto">
          <a:xfrm>
            <a:off x="3108325" y="5319713"/>
            <a:ext cx="1427163" cy="1027112"/>
          </a:xfrm>
          <a:prstGeom prst="flowChartMagneticDisk">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nchor="b"/>
          <a:lstStyle/>
          <a:p>
            <a:pPr algn="ctr" eaLnBrk="0" hangingPunct="0">
              <a:defRPr/>
            </a:pPr>
            <a:r>
              <a:rPr lang="zh-CN" altLang="en-US" sz="2000" dirty="0">
                <a:solidFill>
                  <a:schemeClr val="tx1"/>
                </a:solidFill>
              </a:rPr>
              <a:t>数据库</a:t>
            </a:r>
          </a:p>
        </p:txBody>
      </p:sp>
      <p:sp>
        <p:nvSpPr>
          <p:cNvPr id="31767" name="椭圆 22"/>
          <p:cNvSpPr>
            <a:spLocks noChangeArrowheads="1"/>
          </p:cNvSpPr>
          <p:nvPr/>
        </p:nvSpPr>
        <p:spPr bwMode="auto">
          <a:xfrm>
            <a:off x="3121025" y="5294313"/>
            <a:ext cx="1403350" cy="431800"/>
          </a:xfrm>
          <a:prstGeom prst="ellipse">
            <a:avLst/>
          </a:prstGeom>
          <a:solidFill>
            <a:srgbClr val="FFFFFF"/>
          </a:solidFill>
          <a:ln w="9525" algn="ctr">
            <a:solidFill>
              <a:schemeClr val="tx1"/>
            </a:solidFill>
            <a:round/>
            <a:headEnd/>
            <a:tailEnd/>
          </a:ln>
        </p:spPr>
        <p:txBody>
          <a:bodyPr/>
          <a:lstStyle/>
          <a:p>
            <a:pPr eaLnBrk="0" hangingPunct="0"/>
            <a:endParaRPr lang="zh-CN" altLang="en-US"/>
          </a:p>
        </p:txBody>
      </p:sp>
      <p:sp>
        <p:nvSpPr>
          <p:cNvPr id="24" name="椭圆 23"/>
          <p:cNvSpPr/>
          <p:nvPr/>
        </p:nvSpPr>
        <p:spPr bwMode="auto">
          <a:xfrm>
            <a:off x="2252663" y="2790825"/>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开发工具</a:t>
            </a:r>
          </a:p>
        </p:txBody>
      </p:sp>
      <p:sp>
        <p:nvSpPr>
          <p:cNvPr id="25" name="椭圆 24"/>
          <p:cNvSpPr/>
          <p:nvPr/>
        </p:nvSpPr>
        <p:spPr bwMode="auto">
          <a:xfrm>
            <a:off x="2139950" y="1951038"/>
            <a:ext cx="3352800" cy="463550"/>
          </a:xfrm>
          <a:prstGeom prst="ellipse">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a:lstStyle/>
          <a:p>
            <a:pPr algn="ctr" eaLnBrk="0" hangingPunct="0">
              <a:defRPr/>
            </a:pPr>
            <a:r>
              <a:rPr lang="zh-CN" altLang="en-US" dirty="0">
                <a:solidFill>
                  <a:schemeClr val="tx1"/>
                </a:solidFill>
              </a:rPr>
              <a:t>应用系统</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zh-CN" altLang="en-US" dirty="0" smtClean="0">
                <a:solidFill>
                  <a:srgbClr val="000000"/>
                </a:solidFill>
                <a:latin typeface="隶书" pitchFamily="49" charset="-122"/>
                <a:ea typeface="隶书" pitchFamily="49" charset="-122"/>
              </a:rPr>
              <a:t>内容提要</a:t>
            </a:r>
            <a:endParaRPr lang="en-US" altLang="zh-CN" b="0" dirty="0" smtClean="0">
              <a:solidFill>
                <a:srgbClr val="FF9905"/>
              </a:solidFill>
              <a:effectLst/>
              <a:latin typeface="宋体" charset="-122"/>
              <a:ea typeface="宋体" charset="-122"/>
            </a:endParaRPr>
          </a:p>
        </p:txBody>
      </p:sp>
      <p:sp>
        <p:nvSpPr>
          <p:cNvPr id="74755" name="Rectangle 3"/>
          <p:cNvSpPr>
            <a:spLocks noGrp="1"/>
          </p:cNvSpPr>
          <p:nvPr>
            <p:ph type="body" idx="1"/>
          </p:nvPr>
        </p:nvSpPr>
        <p:spPr/>
        <p:txBody>
          <a:bodyPr/>
          <a:lstStyle/>
          <a:p>
            <a:pPr>
              <a:lnSpc>
                <a:spcPct val="150000"/>
              </a:lnSpc>
            </a:pPr>
            <a:r>
              <a:rPr lang="zh-CN" altLang="en-US" dirty="0" smtClean="0">
                <a:solidFill>
                  <a:srgbClr val="000000"/>
                </a:solidFill>
              </a:rPr>
              <a:t>数据库系统的地位</a:t>
            </a:r>
          </a:p>
          <a:p>
            <a:pPr>
              <a:lnSpc>
                <a:spcPct val="150000"/>
              </a:lnSpc>
            </a:pPr>
            <a:r>
              <a:rPr lang="zh-CN" altLang="en-US" dirty="0" smtClean="0">
                <a:solidFill>
                  <a:srgbClr val="000000"/>
                </a:solidFill>
              </a:rPr>
              <a:t>四个基本概念</a:t>
            </a:r>
          </a:p>
          <a:p>
            <a:pPr>
              <a:lnSpc>
                <a:spcPct val="150000"/>
              </a:lnSpc>
            </a:pPr>
            <a:r>
              <a:rPr lang="zh-CN" altLang="en-US" dirty="0" smtClean="0">
                <a:solidFill>
                  <a:srgbClr val="0070C0"/>
                </a:solidFill>
              </a:rPr>
              <a:t>数据管理技术的产生和发展</a:t>
            </a:r>
          </a:p>
          <a:p>
            <a:pPr lvl="1">
              <a:lnSpc>
                <a:spcPct val="150000"/>
              </a:lnSpc>
            </a:pPr>
            <a:r>
              <a:rPr lang="zh-CN" altLang="en-US" dirty="0" smtClean="0">
                <a:solidFill>
                  <a:srgbClr val="0070C0"/>
                </a:solidFill>
                <a:latin typeface="Times New Roman" pitchFamily="18" charset="0"/>
                <a:ea typeface="隶书" pitchFamily="49" charset="-122"/>
              </a:rPr>
              <a:t>三个发展阶段</a:t>
            </a:r>
          </a:p>
          <a:p>
            <a:pPr>
              <a:lnSpc>
                <a:spcPct val="150000"/>
              </a:lnSpc>
            </a:pPr>
            <a:r>
              <a:rPr lang="zh-CN" altLang="en-US" dirty="0" smtClean="0">
                <a:solidFill>
                  <a:srgbClr val="000000"/>
                </a:solidFill>
              </a:rPr>
              <a:t>数据库系统的特点</a:t>
            </a:r>
            <a:endParaRPr lang="en-US" altLang="zh-CN" dirty="0" smtClean="0">
              <a:solidFill>
                <a:srgbClr val="000000"/>
              </a:solidFill>
            </a:endParaRPr>
          </a:p>
          <a:p>
            <a:pPr>
              <a:lnSpc>
                <a:spcPct val="150000"/>
              </a:lnSpc>
            </a:pPr>
            <a:r>
              <a:rPr lang="zh-CN" altLang="en-US" dirty="0" smtClean="0">
                <a:solidFill>
                  <a:srgbClr val="000000"/>
                </a:solidFill>
              </a:rPr>
              <a:t>数据库系统的组成</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内容占位符 2"/>
          <p:cNvSpPr>
            <a:spLocks noGrp="1"/>
          </p:cNvSpPr>
          <p:nvPr>
            <p:ph idx="1"/>
          </p:nvPr>
        </p:nvSpPr>
        <p:spPr>
          <a:xfrm>
            <a:off x="457200" y="1454428"/>
            <a:ext cx="8229600" cy="5257800"/>
          </a:xfrm>
        </p:spPr>
        <p:txBody>
          <a:bodyPr>
            <a:normAutofit/>
          </a:bodyPr>
          <a:lstStyle/>
          <a:p>
            <a:r>
              <a:rPr lang="zh-CN" altLang="en-US" dirty="0" smtClean="0"/>
              <a:t>为什么要开设该课程？</a:t>
            </a:r>
            <a:endParaRPr lang="en-US" altLang="zh-CN" dirty="0" smtClean="0"/>
          </a:p>
          <a:p>
            <a:pPr lvl="1"/>
            <a:r>
              <a:rPr lang="zh-CN" altLang="en-US" dirty="0" smtClean="0"/>
              <a:t>其重要性以及应用的广泛性在日常生活中的体现</a:t>
            </a:r>
            <a:endParaRPr lang="en-US" altLang="zh-CN" dirty="0" smtClean="0"/>
          </a:p>
          <a:p>
            <a:pPr lvl="2"/>
            <a:r>
              <a:rPr lang="zh-CN" altLang="en-US" dirty="0" smtClean="0"/>
              <a:t>学分制系统</a:t>
            </a:r>
            <a:endParaRPr lang="en-US" altLang="zh-CN" dirty="0" smtClean="0"/>
          </a:p>
          <a:p>
            <a:pPr lvl="2"/>
            <a:r>
              <a:rPr lang="zh-CN" altLang="en-US" dirty="0" smtClean="0"/>
              <a:t>医院的挂号等系统</a:t>
            </a:r>
            <a:endParaRPr lang="en-US" altLang="zh-CN" dirty="0" smtClean="0"/>
          </a:p>
          <a:p>
            <a:pPr lvl="2"/>
            <a:r>
              <a:rPr lang="zh-CN" altLang="en-US" dirty="0" smtClean="0"/>
              <a:t>银行的各种业务系统</a:t>
            </a:r>
            <a:endParaRPr lang="en-US" altLang="zh-CN" dirty="0" smtClean="0"/>
          </a:p>
          <a:p>
            <a:pPr lvl="2"/>
            <a:r>
              <a:rPr lang="zh-CN" altLang="en-US" dirty="0" smtClean="0"/>
              <a:t>火车票的查询和订票系统</a:t>
            </a:r>
            <a:endParaRPr lang="en-US" altLang="zh-CN" dirty="0" smtClean="0"/>
          </a:p>
          <a:p>
            <a:pPr lvl="2"/>
            <a:r>
              <a:rPr lang="zh-CN" altLang="en-US" dirty="0" smtClean="0"/>
              <a:t>。。。</a:t>
            </a:r>
            <a:endParaRPr lang="en-US" altLang="zh-CN" dirty="0" smtClean="0"/>
          </a:p>
          <a:p>
            <a:r>
              <a:rPr lang="zh-CN" altLang="en-US" dirty="0" smtClean="0"/>
              <a:t>学会这么课程之后你能做什么？</a:t>
            </a:r>
            <a:endParaRPr lang="en-US" altLang="zh-CN" dirty="0" smtClean="0"/>
          </a:p>
          <a:p>
            <a:pPr lvl="1"/>
            <a:r>
              <a:rPr lang="en-US" altLang="zh-CN" dirty="0" smtClean="0"/>
              <a:t>DBA</a:t>
            </a:r>
          </a:p>
          <a:p>
            <a:pPr lvl="1"/>
            <a:r>
              <a:rPr lang="zh-CN" altLang="en-US" dirty="0" smtClean="0"/>
              <a:t>开发动态网站</a:t>
            </a:r>
            <a:endParaRPr lang="en-US" altLang="zh-CN" dirty="0" smtClean="0"/>
          </a:p>
          <a:p>
            <a:pPr lvl="1"/>
            <a:r>
              <a:rPr lang="zh-CN" altLang="en-US" dirty="0" smtClean="0"/>
              <a:t>其他与数据库有关的应用</a:t>
            </a:r>
            <a:endParaRPr lang="en-US" altLang="zh-CN" dirty="0" smtClean="0"/>
          </a:p>
          <a:p>
            <a:pPr lvl="1"/>
            <a:r>
              <a:rPr lang="en-US" altLang="zh-CN" dirty="0" smtClean="0"/>
              <a:t>…….</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476940" y="760400"/>
            <a:ext cx="6001643"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数据管理技术的产生和发展</a:t>
            </a:r>
          </a:p>
        </p:txBody>
      </p:sp>
      <p:sp>
        <p:nvSpPr>
          <p:cNvPr id="3" name="TextBox 1"/>
          <p:cNvSpPr txBox="1"/>
          <p:nvPr/>
        </p:nvSpPr>
        <p:spPr>
          <a:xfrm>
            <a:off x="1422641" y="1854915"/>
            <a:ext cx="22442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什么是数据管理</a:t>
            </a:r>
          </a:p>
        </p:txBody>
      </p:sp>
      <p:sp>
        <p:nvSpPr>
          <p:cNvPr id="4" name="TextBox 1"/>
          <p:cNvSpPr txBox="1"/>
          <p:nvPr/>
        </p:nvSpPr>
        <p:spPr>
          <a:xfrm>
            <a:off x="1759297" y="2315763"/>
            <a:ext cx="5924699"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对数据进行分类、组织、编码、存储、检索和维护</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数据处理的中心问题</a:t>
            </a:r>
          </a:p>
        </p:txBody>
      </p:sp>
      <p:sp>
        <p:nvSpPr>
          <p:cNvPr id="5" name="TextBox 1"/>
          <p:cNvSpPr txBox="1"/>
          <p:nvPr/>
        </p:nvSpPr>
        <p:spPr>
          <a:xfrm>
            <a:off x="1422641" y="3110726"/>
            <a:ext cx="3526606"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数据管理技术的发展过程</a:t>
            </a:r>
          </a:p>
        </p:txBody>
      </p:sp>
    </p:spTree>
    <p:extLst>
      <p:ext uri="{BB962C8B-B14F-4D97-AF65-F5344CB8AC3E}">
        <p14:creationId xmlns:p14="http://schemas.microsoft.com/office/powerpoint/2010/main" val="2960761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238024" y="818006"/>
            <a:ext cx="6501780" cy="2271849"/>
          </a:xfrm>
          <a:prstGeom prst="rect">
            <a:avLst/>
          </a:prstGeom>
          <a:noFill/>
        </p:spPr>
        <p:txBody>
          <a:bodyPr wrap="none" lIns="0" tIns="0" rIns="0" bIns="40078" rtlCol="0">
            <a:spAutoFit/>
          </a:bodyPr>
          <a:lstStyle/>
          <a:p>
            <a:pPr>
              <a:lnSpc>
                <a:spcPts val="3769"/>
              </a:lnSpc>
              <a:tabLst>
                <a:tab pos="189258" algn="l"/>
                <a:tab pos="534375" algn="l"/>
              </a:tabLst>
            </a:pPr>
            <a:r>
              <a:rPr lang="en-US" altLang="zh-CN" sz="3900" dirty="0">
                <a:solidFill>
                  <a:srgbClr val="000000"/>
                </a:solidFill>
                <a:cs typeface="Times New Roman" pitchFamily="18" charset="0"/>
              </a:rPr>
              <a:t>发展阶段之一：人工管理阶段</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542"/>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时期</a:t>
            </a:r>
          </a:p>
          <a:p>
            <a:pPr>
              <a:lnSpc>
                <a:spcPts val="877"/>
              </a:lnSpc>
            </a:pPr>
            <a:endParaRPr lang="en-US" altLang="zh-CN" dirty="0" smtClean="0"/>
          </a:p>
          <a:p>
            <a:pPr>
              <a:lnSpc>
                <a:spcPts val="2279"/>
              </a:lnSpc>
              <a:tabLst>
                <a:tab pos="189258" algn="l"/>
                <a:tab pos="534375" algn="l"/>
              </a:tabLst>
            </a:pPr>
            <a:r>
              <a:rPr lang="en-US" altLang="zh-CN" dirty="0" smtClean="0"/>
              <a:t>		</a:t>
            </a:r>
            <a:r>
              <a:rPr lang="en-US" altLang="zh-CN" sz="2100" dirty="0">
                <a:solidFill>
                  <a:srgbClr val="000000"/>
                </a:solidFill>
                <a:cs typeface="Times New Roman" pitchFamily="18" charset="0"/>
              </a:rPr>
              <a:t>20世纪40年代中--50年代中</a:t>
            </a:r>
          </a:p>
          <a:p>
            <a:pPr>
              <a:lnSpc>
                <a:spcPts val="877"/>
              </a:lnSpc>
            </a:pPr>
            <a:endParaRPr lang="en-US" altLang="zh-CN" dirty="0" smtClean="0"/>
          </a:p>
          <a:p>
            <a:pPr>
              <a:lnSpc>
                <a:spcPts val="2454"/>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产生的背景</a:t>
            </a:r>
          </a:p>
        </p:txBody>
      </p:sp>
      <p:sp>
        <p:nvSpPr>
          <p:cNvPr id="3" name="TextBox 1"/>
          <p:cNvSpPr txBox="1"/>
          <p:nvPr/>
        </p:nvSpPr>
        <p:spPr>
          <a:xfrm>
            <a:off x="1759297" y="3202896"/>
            <a:ext cx="1077218"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应用需求</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硬件水平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软件水平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处理方式</a:t>
            </a:r>
          </a:p>
        </p:txBody>
      </p:sp>
      <p:sp>
        <p:nvSpPr>
          <p:cNvPr id="4" name="TextBox 1"/>
          <p:cNvSpPr txBox="1"/>
          <p:nvPr/>
        </p:nvSpPr>
        <p:spPr>
          <a:xfrm>
            <a:off x="3475155" y="3202896"/>
            <a:ext cx="2423740"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科学计算</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无直接存取存储设备</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没有操作系统</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批处理</a:t>
            </a:r>
          </a:p>
        </p:txBody>
      </p:sp>
      <p:sp>
        <p:nvSpPr>
          <p:cNvPr id="6" name="云形标注 5"/>
          <p:cNvSpPr/>
          <p:nvPr/>
        </p:nvSpPr>
        <p:spPr>
          <a:xfrm>
            <a:off x="1287314" y="5262267"/>
            <a:ext cx="2743200" cy="914400"/>
          </a:xfrm>
          <a:prstGeom prst="cloudCallout">
            <a:avLst>
              <a:gd name="adj1" fmla="val 134069"/>
              <a:gd name="adj2" fmla="val -65735"/>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rPr>
              <a:t>人工不能进行干预，只能等待运行结果</a:t>
            </a:r>
            <a:endParaRPr lang="zh-CN" altLang="en-US" dirty="0">
              <a:solidFill>
                <a:schemeClr val="tx1"/>
              </a:solidFill>
            </a:endParaRPr>
          </a:p>
        </p:txBody>
      </p:sp>
    </p:spTree>
    <p:extLst>
      <p:ext uri="{BB962C8B-B14F-4D97-AF65-F5344CB8AC3E}">
        <p14:creationId xmlns:p14="http://schemas.microsoft.com/office/powerpoint/2010/main" val="75388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2334870" y="2304242"/>
            <a:ext cx="1476366" cy="2707866"/>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367"/>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3" name="TextBox 1"/>
          <p:cNvSpPr txBox="1"/>
          <p:nvPr/>
        </p:nvSpPr>
        <p:spPr>
          <a:xfrm>
            <a:off x="6363876" y="2361848"/>
            <a:ext cx="718145" cy="2707866"/>
          </a:xfrm>
          <a:prstGeom prst="rect">
            <a:avLst/>
          </a:prstGeom>
          <a:noFill/>
        </p:spPr>
        <p:txBody>
          <a:bodyPr wrap="none" lIns="0" tIns="0" rIns="0" bIns="40078" rtlCol="0">
            <a:spAutoFit/>
          </a:bodyPr>
          <a:lstStyle/>
          <a:p>
            <a:pPr>
              <a:lnSpc>
                <a:spcPts val="1666"/>
              </a:lnSpc>
            </a:pPr>
            <a:r>
              <a:rPr lang="en-US" altLang="zh-CN" sz="1600" dirty="0">
                <a:solidFill>
                  <a:srgbClr val="000000"/>
                </a:solidFill>
                <a:latin typeface="楷体_GB2312" pitchFamily="18" charset="0"/>
                <a:cs typeface="楷体_GB2312" pitchFamily="18" charset="0"/>
              </a:rPr>
              <a:t>数据集</a:t>
            </a:r>
            <a:r>
              <a:rPr lang="en-US" altLang="zh-CN" sz="1600" dirty="0">
                <a:solidFill>
                  <a:srgbClr val="000000"/>
                </a:solidFill>
                <a:cs typeface="Times New Roman" pitchFamily="18" charset="0"/>
              </a:rPr>
              <a:t>1</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367"/>
              </a:lnSpc>
            </a:pPr>
            <a:r>
              <a:rPr lang="en-US" altLang="zh-CN" sz="1600" dirty="0">
                <a:solidFill>
                  <a:srgbClr val="000000"/>
                </a:solidFill>
                <a:latin typeface="楷体_GB2312" pitchFamily="18" charset="0"/>
                <a:cs typeface="楷体_GB2312" pitchFamily="18" charset="0"/>
              </a:rPr>
              <a:t>数据集</a:t>
            </a:r>
            <a:r>
              <a:rPr lang="en-US" altLang="zh-CN" sz="16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279"/>
              </a:lnSpc>
            </a:pPr>
            <a:r>
              <a:rPr lang="en-US" altLang="zh-CN" sz="1600" dirty="0">
                <a:solidFill>
                  <a:srgbClr val="000000"/>
                </a:solidFill>
                <a:latin typeface="楷体_GB2312" pitchFamily="18" charset="0"/>
                <a:cs typeface="楷体_GB2312" pitchFamily="18" charset="0"/>
              </a:rPr>
              <a:t>数据集</a:t>
            </a:r>
            <a:r>
              <a:rPr lang="en-US" altLang="zh-CN" sz="1600" dirty="0">
                <a:solidFill>
                  <a:srgbClr val="000000"/>
                </a:solidFill>
                <a:cs typeface="Times New Roman" pitchFamily="18" charset="0"/>
              </a:rPr>
              <a:t>n</a:t>
            </a:r>
          </a:p>
        </p:txBody>
      </p:sp>
      <p:sp>
        <p:nvSpPr>
          <p:cNvPr id="4" name="TextBox 1"/>
          <p:cNvSpPr txBox="1"/>
          <p:nvPr/>
        </p:nvSpPr>
        <p:spPr>
          <a:xfrm>
            <a:off x="3214518" y="5507138"/>
            <a:ext cx="3795911"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图1.3</a:t>
            </a:r>
            <a:r>
              <a:rPr lang="en-US" altLang="zh-CN" sz="1600" dirty="0">
                <a:cs typeface="Times New Roman" pitchFamily="18" charset="0"/>
              </a:rPr>
              <a:t> </a:t>
            </a:r>
            <a:r>
              <a:rPr lang="en-US" altLang="zh-CN" sz="1600" dirty="0">
                <a:solidFill>
                  <a:srgbClr val="000000"/>
                </a:solidFill>
                <a:cs typeface="Times New Roman" pitchFamily="18" charset="0"/>
              </a:rPr>
              <a:t>人工管理阶段——程序与数据的关系</a:t>
            </a:r>
          </a:p>
        </p:txBody>
      </p:sp>
      <p:sp>
        <p:nvSpPr>
          <p:cNvPr id="5" name="椭圆形标注 4"/>
          <p:cNvSpPr/>
          <p:nvPr/>
        </p:nvSpPr>
        <p:spPr>
          <a:xfrm>
            <a:off x="6135819" y="871291"/>
            <a:ext cx="1759297" cy="622145"/>
          </a:xfrm>
          <a:prstGeom prst="wedgeEllipseCallout">
            <a:avLst>
              <a:gd name="adj1" fmla="val -14214"/>
              <a:gd name="adj2" fmla="val 10789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数据不保存</a:t>
            </a:r>
            <a:endParaRPr lang="zh-CN" altLang="en-US" dirty="0">
              <a:solidFill>
                <a:schemeClr val="tx1"/>
              </a:solidFill>
            </a:endParaRPr>
          </a:p>
        </p:txBody>
      </p:sp>
      <p:sp>
        <p:nvSpPr>
          <p:cNvPr id="7" name="椭圆形标注 6"/>
          <p:cNvSpPr/>
          <p:nvPr/>
        </p:nvSpPr>
        <p:spPr>
          <a:xfrm>
            <a:off x="3237855" y="871291"/>
            <a:ext cx="2671525" cy="622145"/>
          </a:xfrm>
          <a:prstGeom prst="wedgeEllipseCallout">
            <a:avLst>
              <a:gd name="adj1" fmla="val 10372"/>
              <a:gd name="adj2" fmla="val 1802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数据不具有独立性</a:t>
            </a:r>
            <a:endParaRPr lang="zh-CN" altLang="en-US" dirty="0">
              <a:solidFill>
                <a:schemeClr val="tx1"/>
              </a:solidFill>
            </a:endParaRPr>
          </a:p>
        </p:txBody>
      </p:sp>
      <p:sp>
        <p:nvSpPr>
          <p:cNvPr id="8" name="椭圆形标注 7"/>
          <p:cNvSpPr/>
          <p:nvPr/>
        </p:nvSpPr>
        <p:spPr>
          <a:xfrm>
            <a:off x="7308684" y="5103896"/>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数据不共享</a:t>
            </a:r>
            <a:endParaRPr lang="zh-CN" altLang="en-US" dirty="0">
              <a:solidFill>
                <a:schemeClr val="tx1"/>
              </a:solidFill>
            </a:endParaRPr>
          </a:p>
        </p:txBody>
      </p:sp>
      <p:sp>
        <p:nvSpPr>
          <p:cNvPr id="9" name="椭圆形标注 8"/>
          <p:cNvSpPr/>
          <p:nvPr/>
        </p:nvSpPr>
        <p:spPr>
          <a:xfrm>
            <a:off x="206337" y="3639232"/>
            <a:ext cx="1759297" cy="622145"/>
          </a:xfrm>
          <a:prstGeom prst="wedgeEllipseCallout">
            <a:avLst>
              <a:gd name="adj1" fmla="val 42996"/>
              <a:gd name="adj2" fmla="val -109131"/>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应用 程序管理数据</a:t>
            </a:r>
            <a:endParaRPr lang="zh-CN" altLang="en-US" dirty="0">
              <a:solidFill>
                <a:schemeClr val="tx1"/>
              </a:solidFill>
            </a:endParaRPr>
          </a:p>
        </p:txBody>
      </p:sp>
    </p:spTree>
    <p:extLst>
      <p:ext uri="{BB962C8B-B14F-4D97-AF65-F5344CB8AC3E}">
        <p14:creationId xmlns:p14="http://schemas.microsoft.com/office/powerpoint/2010/main" val="2751910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7" name="TextBox 1"/>
          <p:cNvSpPr txBox="1"/>
          <p:nvPr/>
        </p:nvSpPr>
        <p:spPr>
          <a:xfrm>
            <a:off x="2443467" y="989471"/>
            <a:ext cx="3834383"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人工管理阶段(续)</a:t>
            </a:r>
          </a:p>
        </p:txBody>
      </p:sp>
      <p:sp>
        <p:nvSpPr>
          <p:cNvPr id="8" name="TextBox 1"/>
          <p:cNvSpPr txBox="1"/>
          <p:nvPr/>
        </p:nvSpPr>
        <p:spPr>
          <a:xfrm>
            <a:off x="1422641" y="1854915"/>
            <a:ext cx="6412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特点</a:t>
            </a:r>
          </a:p>
        </p:txBody>
      </p:sp>
      <p:sp>
        <p:nvSpPr>
          <p:cNvPr id="9" name="TextBox 1"/>
          <p:cNvSpPr txBox="1"/>
          <p:nvPr/>
        </p:nvSpPr>
        <p:spPr>
          <a:xfrm>
            <a:off x="1759297" y="2407933"/>
            <a:ext cx="3770263" cy="296950"/>
          </a:xfrm>
          <a:prstGeom prst="rect">
            <a:avLst/>
          </a:prstGeom>
          <a:noFill/>
        </p:spPr>
        <p:txBody>
          <a:bodyPr wrap="none" lIns="0" tIns="0" rIns="0" bIns="40078" rtlCol="0">
            <a:spAutoFit/>
          </a:bodyPr>
          <a:lstStyle/>
          <a:p>
            <a:pPr>
              <a:lnSpc>
                <a:spcPts val="2016"/>
              </a:lnSpc>
            </a:pPr>
            <a:r>
              <a:rPr lang="en-US" altLang="zh-CN" sz="2100" dirty="0" err="1">
                <a:solidFill>
                  <a:srgbClr val="000000"/>
                </a:solidFill>
                <a:cs typeface="Times New Roman" pitchFamily="18" charset="0"/>
              </a:rPr>
              <a:t>数据的管理者：用户（程序员</a:t>
            </a:r>
            <a:r>
              <a:rPr lang="en-US" altLang="zh-CN" sz="2100" dirty="0" smtClean="0">
                <a:solidFill>
                  <a:srgbClr val="000000"/>
                </a:solidFill>
                <a:cs typeface="Times New Roman" pitchFamily="18" charset="0"/>
              </a:rPr>
              <a:t>）</a:t>
            </a:r>
            <a:endParaRPr lang="en-US" altLang="zh-CN" sz="2100" dirty="0">
              <a:solidFill>
                <a:srgbClr val="FF0000"/>
              </a:solidFill>
              <a:cs typeface="Times New Roman" pitchFamily="18" charset="0"/>
            </a:endParaRPr>
          </a:p>
        </p:txBody>
      </p:sp>
      <p:sp>
        <p:nvSpPr>
          <p:cNvPr id="10" name="TextBox 1"/>
          <p:cNvSpPr txBox="1"/>
          <p:nvPr/>
        </p:nvSpPr>
        <p:spPr>
          <a:xfrm>
            <a:off x="1759297" y="2972472"/>
            <a:ext cx="3770263"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数据面向的对象：某一应用程序</a:t>
            </a:r>
          </a:p>
        </p:txBody>
      </p:sp>
      <p:sp>
        <p:nvSpPr>
          <p:cNvPr id="11" name="TextBox 1"/>
          <p:cNvSpPr txBox="1"/>
          <p:nvPr/>
        </p:nvSpPr>
        <p:spPr>
          <a:xfrm>
            <a:off x="1759297" y="3525490"/>
            <a:ext cx="4578176"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数据的共享程度：无共享、冗余度极大</a:t>
            </a:r>
          </a:p>
        </p:txBody>
      </p:sp>
      <p:sp>
        <p:nvSpPr>
          <p:cNvPr id="12" name="TextBox 1"/>
          <p:cNvSpPr txBox="1"/>
          <p:nvPr/>
        </p:nvSpPr>
        <p:spPr>
          <a:xfrm>
            <a:off x="1759297" y="4090029"/>
            <a:ext cx="4847481"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数据的独立性：不独立，完全依赖于程序</a:t>
            </a:r>
          </a:p>
        </p:txBody>
      </p:sp>
      <p:sp>
        <p:nvSpPr>
          <p:cNvPr id="13" name="TextBox 1"/>
          <p:cNvSpPr txBox="1"/>
          <p:nvPr/>
        </p:nvSpPr>
        <p:spPr>
          <a:xfrm>
            <a:off x="1759297" y="4654569"/>
            <a:ext cx="2693045"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数据的结构化：无结构</a:t>
            </a:r>
          </a:p>
        </p:txBody>
      </p:sp>
      <p:sp>
        <p:nvSpPr>
          <p:cNvPr id="14" name="TextBox 1"/>
          <p:cNvSpPr txBox="1"/>
          <p:nvPr/>
        </p:nvSpPr>
        <p:spPr>
          <a:xfrm>
            <a:off x="1759297" y="5219108"/>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数据控制能力：应用程序自己控制</a:t>
            </a:r>
          </a:p>
        </p:txBody>
      </p:sp>
    </p:spTree>
    <p:extLst>
      <p:ext uri="{BB962C8B-B14F-4D97-AF65-F5344CB8AC3E}">
        <p14:creationId xmlns:p14="http://schemas.microsoft.com/office/powerpoint/2010/main" val="2795545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238024" y="818006"/>
            <a:ext cx="6501780" cy="2271849"/>
          </a:xfrm>
          <a:prstGeom prst="rect">
            <a:avLst/>
          </a:prstGeom>
          <a:noFill/>
        </p:spPr>
        <p:txBody>
          <a:bodyPr wrap="none" lIns="0" tIns="0" rIns="0" bIns="40078" rtlCol="0">
            <a:spAutoFit/>
          </a:bodyPr>
          <a:lstStyle/>
          <a:p>
            <a:pPr>
              <a:lnSpc>
                <a:spcPts val="3769"/>
              </a:lnSpc>
              <a:tabLst>
                <a:tab pos="189258" algn="l"/>
                <a:tab pos="534375" algn="l"/>
              </a:tabLst>
            </a:pPr>
            <a:r>
              <a:rPr lang="en-US" altLang="zh-CN" sz="3900" dirty="0">
                <a:solidFill>
                  <a:srgbClr val="000000"/>
                </a:solidFill>
                <a:cs typeface="Times New Roman" pitchFamily="18" charset="0"/>
              </a:rPr>
              <a:t>发展阶段之二：文件系统阶段</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542"/>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时期</a:t>
            </a:r>
          </a:p>
          <a:p>
            <a:pPr>
              <a:lnSpc>
                <a:spcPts val="877"/>
              </a:lnSpc>
            </a:pPr>
            <a:endParaRPr lang="en-US" altLang="zh-CN" dirty="0" smtClean="0"/>
          </a:p>
          <a:p>
            <a:pPr>
              <a:lnSpc>
                <a:spcPts val="2279"/>
              </a:lnSpc>
              <a:tabLst>
                <a:tab pos="189258" algn="l"/>
                <a:tab pos="534375" algn="l"/>
              </a:tabLst>
            </a:pPr>
            <a:r>
              <a:rPr lang="en-US" altLang="zh-CN" dirty="0" smtClean="0"/>
              <a:t>		</a:t>
            </a:r>
            <a:r>
              <a:rPr lang="en-US" altLang="zh-CN" sz="2100" dirty="0">
                <a:solidFill>
                  <a:srgbClr val="000000"/>
                </a:solidFill>
                <a:cs typeface="Times New Roman" pitchFamily="18" charset="0"/>
              </a:rPr>
              <a:t>20世纪50年代末--60年代中</a:t>
            </a:r>
          </a:p>
          <a:p>
            <a:pPr>
              <a:lnSpc>
                <a:spcPts val="877"/>
              </a:lnSpc>
            </a:pPr>
            <a:endParaRPr lang="en-US" altLang="zh-CN" dirty="0" smtClean="0"/>
          </a:p>
          <a:p>
            <a:pPr>
              <a:lnSpc>
                <a:spcPts val="2454"/>
              </a:lnSpc>
              <a:tabLst>
                <a:tab pos="189258" algn="l"/>
                <a:tab pos="534375" algn="l"/>
              </a:tabLst>
            </a:pPr>
            <a:r>
              <a:rPr lang="en-US" altLang="zh-CN" dirty="0" smtClean="0"/>
              <a:t>	</a:t>
            </a:r>
            <a:r>
              <a:rPr lang="en-US" altLang="zh-CN" sz="2500" dirty="0">
                <a:solidFill>
                  <a:srgbClr val="000000"/>
                </a:solidFill>
                <a:latin typeface="隶书" pitchFamily="18" charset="0"/>
                <a:cs typeface="隶书" pitchFamily="18" charset="0"/>
              </a:rPr>
              <a:t>产生的背景</a:t>
            </a:r>
          </a:p>
        </p:txBody>
      </p:sp>
      <p:sp>
        <p:nvSpPr>
          <p:cNvPr id="3" name="TextBox 1"/>
          <p:cNvSpPr txBox="1"/>
          <p:nvPr/>
        </p:nvSpPr>
        <p:spPr>
          <a:xfrm>
            <a:off x="1759297" y="3202896"/>
            <a:ext cx="1077218"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应用需求</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硬件水平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软件水平</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处理方式</a:t>
            </a:r>
          </a:p>
        </p:txBody>
      </p:sp>
      <p:sp>
        <p:nvSpPr>
          <p:cNvPr id="4" name="TextBox 1"/>
          <p:cNvSpPr txBox="1"/>
          <p:nvPr/>
        </p:nvSpPr>
        <p:spPr>
          <a:xfrm>
            <a:off x="3475154" y="3202897"/>
            <a:ext cx="2693045" cy="1451112"/>
          </a:xfrm>
          <a:prstGeom prst="rect">
            <a:avLst/>
          </a:prstGeom>
          <a:noFill/>
        </p:spPr>
        <p:txBody>
          <a:bodyPr wrap="none" lIns="0" tIns="0" rIns="0" bIns="40078" rtlCol="0">
            <a:spAutoFit/>
          </a:bodyPr>
          <a:lstStyle/>
          <a:p>
            <a:pPr>
              <a:lnSpc>
                <a:spcPts val="2016"/>
              </a:lnSpc>
            </a:pPr>
            <a:r>
              <a:rPr lang="en-US" altLang="zh-CN" sz="2100" dirty="0" err="1">
                <a:solidFill>
                  <a:srgbClr val="000000"/>
                </a:solidFill>
                <a:cs typeface="Times New Roman" pitchFamily="18" charset="0"/>
              </a:rPr>
              <a:t>科学计算</a:t>
            </a:r>
            <a:r>
              <a:rPr lang="en-US" altLang="zh-CN" sz="2100" dirty="0">
                <a:solidFill>
                  <a:srgbClr val="000000"/>
                </a:solidFill>
                <a:cs typeface="Times New Roman" pitchFamily="18" charset="0"/>
              </a:rPr>
              <a:t>、</a:t>
            </a:r>
            <a:r>
              <a:rPr lang="zh-CN" altLang="en-US" sz="2100" dirty="0">
                <a:solidFill>
                  <a:srgbClr val="000000"/>
                </a:solidFill>
                <a:cs typeface="Times New Roman" pitchFamily="18" charset="0"/>
              </a:rPr>
              <a:t>数据</a:t>
            </a:r>
            <a:r>
              <a:rPr lang="en-US" altLang="zh-CN" sz="2100" dirty="0" err="1">
                <a:solidFill>
                  <a:srgbClr val="000000"/>
                </a:solidFill>
                <a:cs typeface="Times New Roman" pitchFamily="18" charset="0"/>
              </a:rPr>
              <a:t>管理</a:t>
            </a:r>
            <a:endParaRPr lang="en-US" altLang="zh-CN" sz="2100" dirty="0">
              <a:solidFill>
                <a:srgbClr val="000000"/>
              </a:solidFill>
              <a:cs typeface="Times New Roman" pitchFamily="18" charset="0"/>
            </a:endParaRPr>
          </a:p>
          <a:p>
            <a:pPr>
              <a:lnSpc>
                <a:spcPts val="877"/>
              </a:lnSpc>
            </a:pPr>
            <a:endParaRPr lang="en-US" altLang="zh-CN" dirty="0" smtClean="0"/>
          </a:p>
          <a:p>
            <a:pPr>
              <a:lnSpc>
                <a:spcPts val="2104"/>
              </a:lnSpc>
            </a:pPr>
            <a:r>
              <a:rPr lang="en-US" altLang="zh-CN" sz="2100" dirty="0">
                <a:solidFill>
                  <a:srgbClr val="FF0000"/>
                </a:solidFill>
                <a:cs typeface="Times New Roman" pitchFamily="18" charset="0"/>
              </a:rPr>
              <a:t>磁盘、磁鼓</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有文件系统</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联机实时处理、批处理</a:t>
            </a:r>
          </a:p>
        </p:txBody>
      </p:sp>
    </p:spTree>
    <p:extLst>
      <p:ext uri="{BB962C8B-B14F-4D97-AF65-F5344CB8AC3E}">
        <p14:creationId xmlns:p14="http://schemas.microsoft.com/office/powerpoint/2010/main" val="19738239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597292" y="299551"/>
            <a:ext cx="7840817" cy="6244496"/>
          </a:xfrm>
          <a:prstGeom prst="rect">
            <a:avLst/>
          </a:prstGeom>
          <a:noFill/>
        </p:spPr>
      </p:pic>
      <p:sp>
        <p:nvSpPr>
          <p:cNvPr id="2" name="TextBox 1"/>
          <p:cNvSpPr txBox="1"/>
          <p:nvPr/>
        </p:nvSpPr>
        <p:spPr>
          <a:xfrm>
            <a:off x="1965634" y="2292721"/>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7080627" y="2373369"/>
            <a:ext cx="512961"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latin typeface="隶书" pitchFamily="18" charset="0"/>
                <a:cs typeface="隶书" pitchFamily="18" charset="0"/>
              </a:rPr>
              <a:t>文件</a:t>
            </a:r>
            <a:r>
              <a:rPr lang="en-US" altLang="zh-CN" sz="1600" dirty="0">
                <a:solidFill>
                  <a:srgbClr val="000000"/>
                </a:solidFill>
                <a:cs typeface="Times New Roman" pitchFamily="18" charset="0"/>
              </a:rPr>
              <a:t>1</a:t>
            </a:r>
          </a:p>
        </p:txBody>
      </p:sp>
      <p:sp>
        <p:nvSpPr>
          <p:cNvPr id="4" name="TextBox 1"/>
          <p:cNvSpPr txBox="1"/>
          <p:nvPr/>
        </p:nvSpPr>
        <p:spPr>
          <a:xfrm>
            <a:off x="5397349" y="3421799"/>
            <a:ext cx="641201" cy="70731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存取</a:t>
            </a:r>
          </a:p>
          <a:p>
            <a:pPr>
              <a:lnSpc>
                <a:spcPts val="2805"/>
              </a:lnSpc>
            </a:pPr>
            <a:r>
              <a:rPr lang="en-US" altLang="zh-CN" sz="2500" dirty="0">
                <a:solidFill>
                  <a:srgbClr val="000000"/>
                </a:solidFill>
                <a:latin typeface="隶书" pitchFamily="18" charset="0"/>
                <a:cs typeface="隶书" pitchFamily="18" charset="0"/>
              </a:rPr>
              <a:t>控制</a:t>
            </a:r>
          </a:p>
        </p:txBody>
      </p:sp>
      <p:sp>
        <p:nvSpPr>
          <p:cNvPr id="5" name="TextBox 1"/>
          <p:cNvSpPr txBox="1"/>
          <p:nvPr/>
        </p:nvSpPr>
        <p:spPr>
          <a:xfrm>
            <a:off x="1965634" y="3237460"/>
            <a:ext cx="1476366" cy="1823009"/>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192"/>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
        <p:nvSpPr>
          <p:cNvPr id="6" name="TextBox 1"/>
          <p:cNvSpPr txBox="1"/>
          <p:nvPr/>
        </p:nvSpPr>
        <p:spPr>
          <a:xfrm>
            <a:off x="7080627" y="3606139"/>
            <a:ext cx="512961" cy="1258752"/>
          </a:xfrm>
          <a:prstGeom prst="rect">
            <a:avLst/>
          </a:prstGeom>
          <a:noFill/>
        </p:spPr>
        <p:txBody>
          <a:bodyPr wrap="none" lIns="0" tIns="0" rIns="0" bIns="40078" rtlCol="0">
            <a:spAutoFit/>
          </a:bodyPr>
          <a:lstStyle/>
          <a:p>
            <a:pPr>
              <a:lnSpc>
                <a:spcPts val="1666"/>
              </a:lnSpc>
            </a:pPr>
            <a:r>
              <a:rPr lang="en-US" altLang="zh-CN" sz="1600" dirty="0">
                <a:solidFill>
                  <a:srgbClr val="000000"/>
                </a:solidFill>
                <a:latin typeface="隶书" pitchFamily="18" charset="0"/>
                <a:cs typeface="隶书" pitchFamily="18" charset="0"/>
              </a:rPr>
              <a:t>文件</a:t>
            </a:r>
            <a:r>
              <a:rPr lang="en-US" altLang="zh-CN" sz="1600" dirty="0">
                <a:solidFill>
                  <a:srgbClr val="000000"/>
                </a:solidFill>
                <a:cs typeface="Times New Roman" pitchFamily="18" charset="0"/>
              </a:rPr>
              <a:t>2</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367"/>
              </a:lnSpc>
            </a:pPr>
            <a:r>
              <a:rPr lang="en-US" altLang="zh-CN" sz="1600" dirty="0">
                <a:solidFill>
                  <a:srgbClr val="000000"/>
                </a:solidFill>
                <a:latin typeface="隶书" pitchFamily="18" charset="0"/>
                <a:cs typeface="隶书" pitchFamily="18" charset="0"/>
              </a:rPr>
              <a:t>文件</a:t>
            </a:r>
            <a:r>
              <a:rPr lang="en-US" altLang="zh-CN" sz="1600" dirty="0">
                <a:solidFill>
                  <a:srgbClr val="000000"/>
                </a:solidFill>
                <a:cs typeface="Times New Roman" pitchFamily="18" charset="0"/>
              </a:rPr>
              <a:t>n</a:t>
            </a:r>
          </a:p>
        </p:txBody>
      </p:sp>
      <p:sp>
        <p:nvSpPr>
          <p:cNvPr id="7" name="TextBox 1"/>
          <p:cNvSpPr txBox="1"/>
          <p:nvPr/>
        </p:nvSpPr>
        <p:spPr>
          <a:xfrm>
            <a:off x="3149359" y="5576265"/>
            <a:ext cx="3795911"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图1.4</a:t>
            </a:r>
            <a:r>
              <a:rPr lang="en-US" altLang="zh-CN" sz="1600" dirty="0">
                <a:cs typeface="Times New Roman" pitchFamily="18" charset="0"/>
              </a:rPr>
              <a:t> </a:t>
            </a:r>
            <a:r>
              <a:rPr lang="en-US" altLang="zh-CN" sz="1600" dirty="0">
                <a:solidFill>
                  <a:srgbClr val="000000"/>
                </a:solidFill>
                <a:cs typeface="Times New Roman" pitchFamily="18" charset="0"/>
              </a:rPr>
              <a:t>人工管理阶段——程序与数据的关系</a:t>
            </a:r>
          </a:p>
        </p:txBody>
      </p:sp>
      <p:sp>
        <p:nvSpPr>
          <p:cNvPr id="9" name="椭圆形标注 8"/>
          <p:cNvSpPr/>
          <p:nvPr/>
        </p:nvSpPr>
        <p:spPr>
          <a:xfrm>
            <a:off x="6450986" y="1193241"/>
            <a:ext cx="1911104" cy="622145"/>
          </a:xfrm>
          <a:prstGeom prst="wedgeEllipseCallout">
            <a:avLst>
              <a:gd name="adj1" fmla="val -14214"/>
              <a:gd name="adj2" fmla="val 107890"/>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数据长期保存</a:t>
            </a:r>
            <a:endParaRPr lang="zh-CN" altLang="en-US" dirty="0">
              <a:solidFill>
                <a:schemeClr val="tx1"/>
              </a:solidFill>
            </a:endParaRPr>
          </a:p>
        </p:txBody>
      </p:sp>
      <p:sp>
        <p:nvSpPr>
          <p:cNvPr id="10" name="椭圆形标注 9"/>
          <p:cNvSpPr/>
          <p:nvPr/>
        </p:nvSpPr>
        <p:spPr>
          <a:xfrm>
            <a:off x="4675977" y="4867526"/>
            <a:ext cx="2050896" cy="622145"/>
          </a:xfrm>
          <a:prstGeom prst="wedgeEllipseCallout">
            <a:avLst>
              <a:gd name="adj1" fmla="val -4635"/>
              <a:gd name="adj2" fmla="val -1332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数据独立性差</a:t>
            </a:r>
            <a:endParaRPr lang="zh-CN" altLang="en-US" dirty="0">
              <a:solidFill>
                <a:schemeClr val="tx1"/>
              </a:solidFill>
            </a:endParaRPr>
          </a:p>
        </p:txBody>
      </p:sp>
      <p:sp>
        <p:nvSpPr>
          <p:cNvPr id="11" name="椭圆形标注 10"/>
          <p:cNvSpPr/>
          <p:nvPr/>
        </p:nvSpPr>
        <p:spPr>
          <a:xfrm>
            <a:off x="7254385" y="5103896"/>
            <a:ext cx="1759297" cy="622145"/>
          </a:xfrm>
          <a:prstGeom prst="wedgeEllipseCallout">
            <a:avLst>
              <a:gd name="adj1" fmla="val -47311"/>
              <a:gd name="adj2" fmla="val -279344"/>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数据不共享</a:t>
            </a:r>
            <a:endParaRPr lang="zh-CN" altLang="en-US" dirty="0">
              <a:solidFill>
                <a:schemeClr val="tx1"/>
              </a:solidFill>
            </a:endParaRPr>
          </a:p>
        </p:txBody>
      </p:sp>
      <p:sp>
        <p:nvSpPr>
          <p:cNvPr id="12" name="椭圆形标注 11"/>
          <p:cNvSpPr/>
          <p:nvPr/>
        </p:nvSpPr>
        <p:spPr>
          <a:xfrm>
            <a:off x="4072447" y="1286055"/>
            <a:ext cx="1759297" cy="622145"/>
          </a:xfrm>
          <a:prstGeom prst="wedgeEllipseCallout">
            <a:avLst>
              <a:gd name="adj1" fmla="val 29757"/>
              <a:gd name="adj2" fmla="val 238387"/>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r>
              <a:rPr lang="zh-CN" altLang="en-US" dirty="0" smtClean="0">
                <a:solidFill>
                  <a:schemeClr val="tx1"/>
                </a:solidFill>
              </a:rPr>
              <a:t>文件系统管理数据</a:t>
            </a:r>
            <a:endParaRPr lang="zh-CN" altLang="en-US" dirty="0">
              <a:solidFill>
                <a:schemeClr val="tx1"/>
              </a:solidFill>
            </a:endParaRPr>
          </a:p>
        </p:txBody>
      </p:sp>
    </p:spTree>
    <p:extLst>
      <p:ext uri="{BB962C8B-B14F-4D97-AF65-F5344CB8AC3E}">
        <p14:creationId xmlns:p14="http://schemas.microsoft.com/office/powerpoint/2010/main" val="164040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3" name="TextBox 1"/>
          <p:cNvSpPr txBox="1"/>
          <p:nvPr/>
        </p:nvSpPr>
        <p:spPr>
          <a:xfrm>
            <a:off x="2400497" y="1327133"/>
            <a:ext cx="3834383"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文件系统阶段(续)</a:t>
            </a:r>
          </a:p>
        </p:txBody>
      </p:sp>
      <p:sp>
        <p:nvSpPr>
          <p:cNvPr id="4" name="TextBox 1"/>
          <p:cNvSpPr txBox="1"/>
          <p:nvPr/>
        </p:nvSpPr>
        <p:spPr>
          <a:xfrm>
            <a:off x="1422641" y="1854915"/>
            <a:ext cx="6412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特点</a:t>
            </a:r>
          </a:p>
        </p:txBody>
      </p:sp>
      <p:sp>
        <p:nvSpPr>
          <p:cNvPr id="5" name="TextBox 1"/>
          <p:cNvSpPr txBox="1"/>
          <p:nvPr/>
        </p:nvSpPr>
        <p:spPr>
          <a:xfrm>
            <a:off x="1759297" y="2315763"/>
            <a:ext cx="5116785"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数据的管理者：文件系统，数据可长期保存</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数据面向的对象：某一应用程序</a:t>
            </a:r>
          </a:p>
        </p:txBody>
      </p:sp>
      <p:sp>
        <p:nvSpPr>
          <p:cNvPr id="6" name="TextBox 1"/>
          <p:cNvSpPr txBox="1"/>
          <p:nvPr/>
        </p:nvSpPr>
        <p:spPr>
          <a:xfrm>
            <a:off x="1759297" y="3110726"/>
            <a:ext cx="4914807" cy="707319"/>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数据的共享程度：共享性差、冗余度大</a:t>
            </a:r>
          </a:p>
          <a:p>
            <a:pPr>
              <a:lnSpc>
                <a:spcPts val="877"/>
              </a:lnSpc>
            </a:pPr>
            <a:endParaRPr lang="en-US" altLang="zh-CN" dirty="0" smtClean="0"/>
          </a:p>
          <a:p>
            <a:pPr>
              <a:lnSpc>
                <a:spcPts val="2279"/>
              </a:lnSpc>
            </a:pPr>
            <a:r>
              <a:rPr lang="en-US" altLang="zh-CN" sz="2100" dirty="0">
                <a:solidFill>
                  <a:srgbClr val="000000"/>
                </a:solidFill>
                <a:cs typeface="Times New Roman" pitchFamily="18" charset="0"/>
              </a:rPr>
              <a:t>数据的结构化：记录内有结构,整体无结构</a:t>
            </a:r>
          </a:p>
        </p:txBody>
      </p:sp>
      <p:sp>
        <p:nvSpPr>
          <p:cNvPr id="7" name="TextBox 1"/>
          <p:cNvSpPr txBox="1"/>
          <p:nvPr/>
        </p:nvSpPr>
        <p:spPr>
          <a:xfrm>
            <a:off x="1759297" y="3905690"/>
            <a:ext cx="6194003" cy="6175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数据的独立性：独立性差，数据的逻辑结构改变必须</a:t>
            </a:r>
          </a:p>
          <a:p>
            <a:pPr>
              <a:lnSpc>
                <a:spcPts val="2454"/>
              </a:lnSpc>
            </a:pPr>
            <a:r>
              <a:rPr lang="en-US" altLang="zh-CN" sz="2100" dirty="0">
                <a:solidFill>
                  <a:srgbClr val="000000"/>
                </a:solidFill>
                <a:cs typeface="Times New Roman" pitchFamily="18" charset="0"/>
              </a:rPr>
              <a:t>修改应用程序</a:t>
            </a:r>
          </a:p>
        </p:txBody>
      </p:sp>
      <p:sp>
        <p:nvSpPr>
          <p:cNvPr id="8" name="TextBox 1"/>
          <p:cNvSpPr txBox="1"/>
          <p:nvPr/>
        </p:nvSpPr>
        <p:spPr>
          <a:xfrm>
            <a:off x="1759297" y="4620005"/>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数据控制能力：应用程序自己控制</a:t>
            </a:r>
          </a:p>
        </p:txBody>
      </p:sp>
    </p:spTree>
    <p:extLst>
      <p:ext uri="{BB962C8B-B14F-4D97-AF65-F5344CB8AC3E}">
        <p14:creationId xmlns:p14="http://schemas.microsoft.com/office/powerpoint/2010/main" val="8840206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999107" y="818006"/>
            <a:ext cx="7001917" cy="2271849"/>
          </a:xfrm>
          <a:prstGeom prst="rect">
            <a:avLst/>
          </a:prstGeom>
          <a:noFill/>
        </p:spPr>
        <p:txBody>
          <a:bodyPr wrap="none" lIns="0" tIns="0" rIns="0" bIns="40078" rtlCol="0">
            <a:spAutoFit/>
          </a:bodyPr>
          <a:lstStyle/>
          <a:p>
            <a:pPr>
              <a:lnSpc>
                <a:spcPts val="3769"/>
              </a:lnSpc>
              <a:tabLst>
                <a:tab pos="434180" algn="l"/>
                <a:tab pos="779297" algn="l"/>
              </a:tabLst>
            </a:pPr>
            <a:r>
              <a:rPr lang="en-US" altLang="zh-CN" sz="3900" dirty="0">
                <a:solidFill>
                  <a:srgbClr val="000000"/>
                </a:solidFill>
                <a:cs typeface="Times New Roman" pitchFamily="18" charset="0"/>
              </a:rPr>
              <a:t>发展阶段之三：数据库系统阶段</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542"/>
              </a:lnSpc>
              <a:tabLst>
                <a:tab pos="434180" algn="l"/>
                <a:tab pos="779297" algn="l"/>
              </a:tabLst>
            </a:pPr>
            <a:r>
              <a:rPr lang="en-US" altLang="zh-CN" dirty="0" smtClean="0"/>
              <a:t>	</a:t>
            </a:r>
            <a:r>
              <a:rPr lang="en-US" altLang="zh-CN" sz="2500" dirty="0">
                <a:solidFill>
                  <a:srgbClr val="000000"/>
                </a:solidFill>
                <a:latin typeface="隶书" pitchFamily="18" charset="0"/>
                <a:cs typeface="隶书" pitchFamily="18" charset="0"/>
              </a:rPr>
              <a:t>时期</a:t>
            </a:r>
          </a:p>
          <a:p>
            <a:pPr>
              <a:lnSpc>
                <a:spcPts val="877"/>
              </a:lnSpc>
            </a:pPr>
            <a:endParaRPr lang="en-US" altLang="zh-CN" dirty="0" smtClean="0"/>
          </a:p>
          <a:p>
            <a:pPr>
              <a:lnSpc>
                <a:spcPts val="2279"/>
              </a:lnSpc>
              <a:tabLst>
                <a:tab pos="434180" algn="l"/>
                <a:tab pos="779297" algn="l"/>
              </a:tabLst>
            </a:pPr>
            <a:r>
              <a:rPr lang="en-US" altLang="zh-CN" dirty="0" smtClean="0"/>
              <a:t>		</a:t>
            </a:r>
            <a:r>
              <a:rPr lang="en-US" altLang="zh-CN" sz="2100" dirty="0">
                <a:solidFill>
                  <a:srgbClr val="000000"/>
                </a:solidFill>
                <a:cs typeface="Times New Roman" pitchFamily="18" charset="0"/>
              </a:rPr>
              <a:t>20世纪60年代末以来</a:t>
            </a:r>
          </a:p>
          <a:p>
            <a:pPr>
              <a:lnSpc>
                <a:spcPts val="877"/>
              </a:lnSpc>
            </a:pPr>
            <a:endParaRPr lang="en-US" altLang="zh-CN" dirty="0" smtClean="0"/>
          </a:p>
          <a:p>
            <a:pPr>
              <a:lnSpc>
                <a:spcPts val="2454"/>
              </a:lnSpc>
              <a:tabLst>
                <a:tab pos="434180" algn="l"/>
                <a:tab pos="779297" algn="l"/>
              </a:tabLst>
            </a:pPr>
            <a:r>
              <a:rPr lang="en-US" altLang="zh-CN" dirty="0" smtClean="0"/>
              <a:t>	</a:t>
            </a:r>
            <a:r>
              <a:rPr lang="en-US" altLang="zh-CN" sz="2500" dirty="0">
                <a:solidFill>
                  <a:srgbClr val="000000"/>
                </a:solidFill>
                <a:latin typeface="隶书" pitchFamily="18" charset="0"/>
                <a:cs typeface="隶书" pitchFamily="18" charset="0"/>
              </a:rPr>
              <a:t>产生的背景</a:t>
            </a:r>
          </a:p>
        </p:txBody>
      </p:sp>
      <p:sp>
        <p:nvSpPr>
          <p:cNvPr id="3" name="TextBox 1"/>
          <p:cNvSpPr txBox="1"/>
          <p:nvPr/>
        </p:nvSpPr>
        <p:spPr>
          <a:xfrm>
            <a:off x="1759297" y="3202896"/>
            <a:ext cx="1077218" cy="1451112"/>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应用背景</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硬件背景</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软件背景</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处理方式</a:t>
            </a:r>
          </a:p>
        </p:txBody>
      </p:sp>
      <p:sp>
        <p:nvSpPr>
          <p:cNvPr id="4" name="TextBox 1"/>
          <p:cNvSpPr txBox="1"/>
          <p:nvPr/>
        </p:nvSpPr>
        <p:spPr>
          <a:xfrm>
            <a:off x="3475154" y="3202896"/>
            <a:ext cx="3635611" cy="147676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大规模管理</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大容量磁盘、磁盘阵列</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有数据库管理系统</a:t>
            </a:r>
          </a:p>
          <a:p>
            <a:pPr>
              <a:lnSpc>
                <a:spcPts val="877"/>
              </a:lnSpc>
            </a:pPr>
            <a:endParaRPr lang="en-US" altLang="zh-CN" dirty="0" smtClean="0"/>
          </a:p>
          <a:p>
            <a:pPr>
              <a:lnSpc>
                <a:spcPts val="2279"/>
              </a:lnSpc>
            </a:pPr>
            <a:r>
              <a:rPr lang="en-US" altLang="zh-CN" sz="2100" dirty="0">
                <a:solidFill>
                  <a:srgbClr val="000000"/>
                </a:solidFill>
                <a:cs typeface="Times New Roman" pitchFamily="18" charset="0"/>
              </a:rPr>
              <a:t>联机实时处理,分布处理,批处理</a:t>
            </a:r>
          </a:p>
        </p:txBody>
      </p:sp>
    </p:spTree>
    <p:extLst>
      <p:ext uri="{BB962C8B-B14F-4D97-AF65-F5344CB8AC3E}">
        <p14:creationId xmlns:p14="http://schemas.microsoft.com/office/powerpoint/2010/main" val="1568115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585539" y="2592272"/>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1</a:t>
            </a:r>
          </a:p>
        </p:txBody>
      </p:sp>
      <p:sp>
        <p:nvSpPr>
          <p:cNvPr id="3" name="TextBox 1"/>
          <p:cNvSpPr txBox="1"/>
          <p:nvPr/>
        </p:nvSpPr>
        <p:spPr>
          <a:xfrm>
            <a:off x="1585539" y="3490927"/>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2</a:t>
            </a:r>
          </a:p>
        </p:txBody>
      </p:sp>
      <p:sp>
        <p:nvSpPr>
          <p:cNvPr id="4" name="TextBox 1"/>
          <p:cNvSpPr txBox="1"/>
          <p:nvPr/>
        </p:nvSpPr>
        <p:spPr>
          <a:xfrm>
            <a:off x="5191012" y="4020902"/>
            <a:ext cx="580287" cy="220006"/>
          </a:xfrm>
          <a:prstGeom prst="rect">
            <a:avLst/>
          </a:prstGeom>
          <a:noFill/>
        </p:spPr>
        <p:txBody>
          <a:bodyPr wrap="none" lIns="0" tIns="0" rIns="0" bIns="40078" rtlCol="0">
            <a:spAutoFit/>
          </a:bodyPr>
          <a:lstStyle/>
          <a:p>
            <a:pPr>
              <a:lnSpc>
                <a:spcPts val="1403"/>
              </a:lnSpc>
            </a:pPr>
            <a:r>
              <a:rPr lang="en-US" altLang="zh-CN" sz="1600" dirty="0">
                <a:solidFill>
                  <a:srgbClr val="000000"/>
                </a:solidFill>
                <a:cs typeface="Times New Roman" pitchFamily="18" charset="0"/>
              </a:rPr>
              <a:t>DBMS</a:t>
            </a:r>
          </a:p>
        </p:txBody>
      </p:sp>
      <p:sp>
        <p:nvSpPr>
          <p:cNvPr id="5" name="TextBox 1"/>
          <p:cNvSpPr txBox="1"/>
          <p:nvPr/>
        </p:nvSpPr>
        <p:spPr>
          <a:xfrm>
            <a:off x="7395563" y="3456363"/>
            <a:ext cx="3206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a:t>
            </a:r>
          </a:p>
        </p:txBody>
      </p:sp>
      <p:sp>
        <p:nvSpPr>
          <p:cNvPr id="6" name="TextBox 1"/>
          <p:cNvSpPr txBox="1"/>
          <p:nvPr/>
        </p:nvSpPr>
        <p:spPr>
          <a:xfrm>
            <a:off x="7395563" y="3778957"/>
            <a:ext cx="3206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据</a:t>
            </a:r>
          </a:p>
        </p:txBody>
      </p:sp>
      <p:sp>
        <p:nvSpPr>
          <p:cNvPr id="7" name="TextBox 1"/>
          <p:cNvSpPr txBox="1"/>
          <p:nvPr/>
        </p:nvSpPr>
        <p:spPr>
          <a:xfrm>
            <a:off x="7395563" y="4101550"/>
            <a:ext cx="320601"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库</a:t>
            </a:r>
          </a:p>
        </p:txBody>
      </p:sp>
      <p:sp>
        <p:nvSpPr>
          <p:cNvPr id="8" name="TextBox 1"/>
          <p:cNvSpPr txBox="1"/>
          <p:nvPr/>
        </p:nvSpPr>
        <p:spPr>
          <a:xfrm>
            <a:off x="1585539" y="5046290"/>
            <a:ext cx="1476366" cy="271302"/>
          </a:xfrm>
          <a:prstGeom prst="rect">
            <a:avLst/>
          </a:prstGeom>
          <a:noFill/>
        </p:spPr>
        <p:txBody>
          <a:bodyPr wrap="none" lIns="0" tIns="0" rIns="0" bIns="40078" rtlCol="0">
            <a:spAutoFit/>
          </a:bodyPr>
          <a:lstStyle/>
          <a:p>
            <a:pPr>
              <a:lnSpc>
                <a:spcPts val="1841"/>
              </a:lnSpc>
            </a:pPr>
            <a:r>
              <a:rPr lang="en-US" altLang="zh-CN" sz="2100" dirty="0">
                <a:solidFill>
                  <a:srgbClr val="000000"/>
                </a:solidFill>
                <a:cs typeface="Times New Roman" pitchFamily="18" charset="0"/>
              </a:rPr>
              <a:t>Application</a:t>
            </a:r>
            <a:r>
              <a:rPr lang="en-US" altLang="zh-CN" sz="2100" dirty="0">
                <a:cs typeface="Times New Roman" pitchFamily="18" charset="0"/>
              </a:rPr>
              <a:t> </a:t>
            </a:r>
            <a:r>
              <a:rPr lang="en-US" altLang="zh-CN" sz="2100" dirty="0">
                <a:solidFill>
                  <a:srgbClr val="000000"/>
                </a:solidFill>
                <a:cs typeface="Times New Roman" pitchFamily="18" charset="0"/>
              </a:rPr>
              <a:t>n</a:t>
            </a:r>
          </a:p>
        </p:txBody>
      </p:sp>
    </p:spTree>
    <p:extLst>
      <p:ext uri="{BB962C8B-B14F-4D97-AF65-F5344CB8AC3E}">
        <p14:creationId xmlns:p14="http://schemas.microsoft.com/office/powerpoint/2010/main" val="15738417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605473" y="875612"/>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latin typeface="隶书" pitchFamily="18" charset="0"/>
                <a:cs typeface="隶书" pitchFamily="18" charset="0"/>
              </a:rPr>
              <a:t>内容提要</a:t>
            </a:r>
          </a:p>
        </p:txBody>
      </p:sp>
      <p:sp>
        <p:nvSpPr>
          <p:cNvPr id="7" name="TextBox 1"/>
          <p:cNvSpPr txBox="1"/>
          <p:nvPr/>
        </p:nvSpPr>
        <p:spPr>
          <a:xfrm>
            <a:off x="1433501" y="1924042"/>
            <a:ext cx="2872581"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数据库系统的地位</a:t>
            </a:r>
          </a:p>
        </p:txBody>
      </p:sp>
      <p:sp>
        <p:nvSpPr>
          <p:cNvPr id="8" name="TextBox 1"/>
          <p:cNvSpPr txBox="1"/>
          <p:nvPr/>
        </p:nvSpPr>
        <p:spPr>
          <a:xfrm>
            <a:off x="1433501" y="2684442"/>
            <a:ext cx="2154436"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四个基本概念</a:t>
            </a:r>
          </a:p>
        </p:txBody>
      </p:sp>
      <p:sp>
        <p:nvSpPr>
          <p:cNvPr id="9" name="TextBox 1"/>
          <p:cNvSpPr txBox="1"/>
          <p:nvPr/>
        </p:nvSpPr>
        <p:spPr>
          <a:xfrm>
            <a:off x="1433501" y="3433321"/>
            <a:ext cx="4308872"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数据管理技术的产生和发展</a:t>
            </a:r>
          </a:p>
        </p:txBody>
      </p:sp>
      <p:sp>
        <p:nvSpPr>
          <p:cNvPr id="10" name="TextBox 1"/>
          <p:cNvSpPr txBox="1"/>
          <p:nvPr/>
        </p:nvSpPr>
        <p:spPr>
          <a:xfrm>
            <a:off x="1433501" y="4182199"/>
            <a:ext cx="2872581" cy="386718"/>
          </a:xfrm>
          <a:prstGeom prst="rect">
            <a:avLst/>
          </a:prstGeom>
          <a:noFill/>
        </p:spPr>
        <p:txBody>
          <a:bodyPr wrap="none" lIns="0" tIns="0" rIns="0" bIns="40078" rtlCol="0">
            <a:spAutoFit/>
          </a:bodyPr>
          <a:lstStyle/>
          <a:p>
            <a:pPr>
              <a:lnSpc>
                <a:spcPts val="2717"/>
              </a:lnSpc>
            </a:pPr>
            <a:r>
              <a:rPr lang="en-US" altLang="zh-CN" sz="2800" dirty="0">
                <a:solidFill>
                  <a:srgbClr val="0070C0"/>
                </a:solidFill>
                <a:latin typeface="隶书" pitchFamily="18" charset="0"/>
                <a:cs typeface="隶书" pitchFamily="18" charset="0"/>
              </a:rPr>
              <a:t>数据库系统的特点</a:t>
            </a:r>
          </a:p>
        </p:txBody>
      </p:sp>
      <p:sp>
        <p:nvSpPr>
          <p:cNvPr id="11" name="TextBox 1"/>
          <p:cNvSpPr txBox="1"/>
          <p:nvPr/>
        </p:nvSpPr>
        <p:spPr>
          <a:xfrm>
            <a:off x="1759297" y="4908035"/>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70C0"/>
                </a:solidFill>
                <a:latin typeface="隶书" pitchFamily="18" charset="0"/>
                <a:cs typeface="隶书" pitchFamily="18" charset="0"/>
              </a:rPr>
              <a:t>四大特点</a:t>
            </a:r>
          </a:p>
        </p:txBody>
      </p:sp>
      <p:sp>
        <p:nvSpPr>
          <p:cNvPr id="12" name="TextBox 1"/>
          <p:cNvSpPr txBox="1"/>
          <p:nvPr/>
        </p:nvSpPr>
        <p:spPr>
          <a:xfrm>
            <a:off x="1433501" y="5599308"/>
            <a:ext cx="2872581"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数据库系统的组成</a:t>
            </a:r>
          </a:p>
        </p:txBody>
      </p:sp>
    </p:spTree>
    <p:extLst>
      <p:ext uri="{BB962C8B-B14F-4D97-AF65-F5344CB8AC3E}">
        <p14:creationId xmlns:p14="http://schemas.microsoft.com/office/powerpoint/2010/main" val="4067070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000000"/>
                </a:solidFill>
                <a:latin typeface="隶书" pitchFamily="49" charset="-122"/>
                <a:ea typeface="隶书" pitchFamily="49" charset="-122"/>
              </a:rPr>
              <a:t>第一章  数据库系统概述</a:t>
            </a:r>
            <a:r>
              <a:rPr lang="zh-CN" altLang="en-US" dirty="0" smtClean="0">
                <a:solidFill>
                  <a:srgbClr val="000000"/>
                </a:solidFill>
              </a:rPr>
              <a:t>    </a:t>
            </a:r>
            <a:endParaRPr lang="zh-CN" altLang="en-US" dirty="0"/>
          </a:p>
        </p:txBody>
      </p:sp>
      <p:sp>
        <p:nvSpPr>
          <p:cNvPr id="3" name="内容占位符 2"/>
          <p:cNvSpPr>
            <a:spLocks noGrp="1"/>
          </p:cNvSpPr>
          <p:nvPr>
            <p:ph idx="1"/>
          </p:nvPr>
        </p:nvSpPr>
        <p:spPr/>
        <p:txBody>
          <a:bodyPr>
            <a:normAutofit/>
          </a:bodyPr>
          <a:lstStyle/>
          <a:p>
            <a:r>
              <a:rPr lang="zh-CN" altLang="en-US" dirty="0" smtClean="0"/>
              <a:t>教学目标：</a:t>
            </a:r>
            <a:endParaRPr lang="en-US" altLang="zh-CN" dirty="0" smtClean="0"/>
          </a:p>
          <a:p>
            <a:pPr lvl="1"/>
            <a:r>
              <a:rPr lang="zh-CN" altLang="en-US" dirty="0" smtClean="0"/>
              <a:t>掌握数据库、数据库管理系统、数据库系统等基本概念；数据库系统四大特点</a:t>
            </a:r>
            <a:endParaRPr lang="en-US" altLang="zh-CN" dirty="0" smtClean="0"/>
          </a:p>
          <a:p>
            <a:pPr lvl="1"/>
            <a:r>
              <a:rPr lang="zh-CN" altLang="en-US" dirty="0" smtClean="0"/>
              <a:t>了解数据管理技术的产生和发展的三个阶段及各阶段的特点</a:t>
            </a:r>
            <a:endParaRPr lang="en-US" altLang="zh-CN" dirty="0" smtClean="0"/>
          </a:p>
          <a:p>
            <a:r>
              <a:rPr lang="zh-CN" altLang="en-US" dirty="0" smtClean="0"/>
              <a:t>重点</a:t>
            </a:r>
            <a:endParaRPr lang="en-US" altLang="zh-CN" dirty="0" smtClean="0"/>
          </a:p>
          <a:p>
            <a:pPr lvl="1"/>
            <a:r>
              <a:rPr lang="zh-CN" altLang="en-US" dirty="0" smtClean="0"/>
              <a:t>数据库</a:t>
            </a:r>
            <a:endParaRPr lang="en-US" altLang="zh-CN" dirty="0" smtClean="0"/>
          </a:p>
          <a:p>
            <a:pPr lvl="1"/>
            <a:r>
              <a:rPr lang="zh-CN" altLang="en-US" dirty="0" smtClean="0"/>
              <a:t>数据库管理系统</a:t>
            </a:r>
            <a:endParaRPr lang="en-US" altLang="zh-CN" dirty="0" smtClean="0"/>
          </a:p>
          <a:p>
            <a:pPr lvl="1"/>
            <a:r>
              <a:rPr lang="zh-CN" altLang="en-US" dirty="0" smtClean="0"/>
              <a:t>数据库系统的特点和组成</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2443468" y="760400"/>
            <a:ext cx="4001095"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数据库系统的特点</a:t>
            </a:r>
          </a:p>
        </p:txBody>
      </p:sp>
      <p:sp>
        <p:nvSpPr>
          <p:cNvPr id="7" name="TextBox 1"/>
          <p:cNvSpPr txBox="1"/>
          <p:nvPr/>
        </p:nvSpPr>
        <p:spPr>
          <a:xfrm>
            <a:off x="1433501" y="1866436"/>
            <a:ext cx="1795363"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数据结构化</a:t>
            </a:r>
          </a:p>
        </p:txBody>
      </p:sp>
      <p:sp>
        <p:nvSpPr>
          <p:cNvPr id="8" name="TextBox 1"/>
          <p:cNvSpPr txBox="1"/>
          <p:nvPr/>
        </p:nvSpPr>
        <p:spPr>
          <a:xfrm>
            <a:off x="1433501" y="2407933"/>
            <a:ext cx="5745163" cy="912503"/>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数据的共享性高，冗余度低，易扩充</a:t>
            </a:r>
          </a:p>
          <a:p>
            <a:pPr>
              <a:lnSpc>
                <a:spcPts val="877"/>
              </a:lnSpc>
            </a:pPr>
            <a:endParaRPr lang="en-US" altLang="zh-CN" dirty="0" smtClean="0"/>
          </a:p>
          <a:p>
            <a:pPr>
              <a:lnSpc>
                <a:spcPts val="3156"/>
              </a:lnSpc>
            </a:pPr>
            <a:r>
              <a:rPr lang="en-US" altLang="zh-CN" sz="2800" dirty="0">
                <a:solidFill>
                  <a:srgbClr val="000000"/>
                </a:solidFill>
                <a:latin typeface="隶书" pitchFamily="18" charset="0"/>
                <a:cs typeface="隶书" pitchFamily="18" charset="0"/>
              </a:rPr>
              <a:t>数据独立性高</a:t>
            </a:r>
          </a:p>
        </p:txBody>
      </p:sp>
      <p:sp>
        <p:nvSpPr>
          <p:cNvPr id="9" name="TextBox 1"/>
          <p:cNvSpPr txBox="1"/>
          <p:nvPr/>
        </p:nvSpPr>
        <p:spPr>
          <a:xfrm>
            <a:off x="1433501" y="3456363"/>
            <a:ext cx="4608634" cy="425190"/>
          </a:xfrm>
          <a:prstGeom prst="rect">
            <a:avLst/>
          </a:prstGeom>
          <a:noFill/>
        </p:spPr>
        <p:txBody>
          <a:bodyPr wrap="none" lIns="0" tIns="0" rIns="0" bIns="40078" rtlCol="0">
            <a:spAutoFit/>
          </a:bodyPr>
          <a:lstStyle/>
          <a:p>
            <a:pPr>
              <a:lnSpc>
                <a:spcPts val="2980"/>
              </a:lnSpc>
            </a:pPr>
            <a:r>
              <a:rPr lang="en-US" altLang="zh-CN" sz="2800" dirty="0">
                <a:solidFill>
                  <a:srgbClr val="000000"/>
                </a:solidFill>
                <a:latin typeface="隶书" pitchFamily="18" charset="0"/>
                <a:cs typeface="隶书" pitchFamily="18" charset="0"/>
              </a:rPr>
              <a:t>数据由</a:t>
            </a:r>
            <a:r>
              <a:rPr lang="en-US" altLang="zh-CN" sz="2800" dirty="0">
                <a:solidFill>
                  <a:srgbClr val="000000"/>
                </a:solidFill>
                <a:cs typeface="Times New Roman" pitchFamily="18" charset="0"/>
              </a:rPr>
              <a:t>DBMS</a:t>
            </a:r>
            <a:r>
              <a:rPr lang="en-US" altLang="zh-CN" sz="2800" dirty="0">
                <a:solidFill>
                  <a:srgbClr val="000000"/>
                </a:solidFill>
                <a:latin typeface="隶书" pitchFamily="18" charset="0"/>
                <a:cs typeface="隶书" pitchFamily="18" charset="0"/>
              </a:rPr>
              <a:t>统一管理和控制</a:t>
            </a:r>
          </a:p>
        </p:txBody>
      </p:sp>
    </p:spTree>
    <p:extLst>
      <p:ext uri="{BB962C8B-B14F-4D97-AF65-F5344CB8AC3E}">
        <p14:creationId xmlns:p14="http://schemas.microsoft.com/office/powerpoint/2010/main" val="528373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2823563" y="829527"/>
            <a:ext cx="3206006"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特点之一：数据结构化</a:t>
            </a:r>
          </a:p>
        </p:txBody>
      </p:sp>
      <p:sp>
        <p:nvSpPr>
          <p:cNvPr id="7" name="TextBox 1"/>
          <p:cNvSpPr txBox="1"/>
          <p:nvPr/>
        </p:nvSpPr>
        <p:spPr>
          <a:xfrm>
            <a:off x="1422641" y="1866436"/>
            <a:ext cx="6091411" cy="797087"/>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整体数据的结构化</a:t>
            </a:r>
            <a:r>
              <a:rPr lang="en-US" altLang="zh-CN" sz="2500" dirty="0">
                <a:solidFill>
                  <a:srgbClr val="000000"/>
                </a:solidFill>
                <a:latin typeface="隶书" pitchFamily="18" charset="0"/>
                <a:cs typeface="隶书" pitchFamily="18" charset="0"/>
              </a:rPr>
              <a:t>是数据库的主要特征之一</a:t>
            </a:r>
          </a:p>
          <a:p>
            <a:pPr>
              <a:lnSpc>
                <a:spcPts val="877"/>
              </a:lnSpc>
            </a:pPr>
            <a:endParaRPr lang="en-US" altLang="zh-CN" dirty="0" smtClean="0"/>
          </a:p>
          <a:p>
            <a:pPr>
              <a:lnSpc>
                <a:spcPts val="2630"/>
              </a:lnSpc>
            </a:pPr>
            <a:r>
              <a:rPr lang="en-US" altLang="zh-CN" sz="2500" dirty="0">
                <a:solidFill>
                  <a:srgbClr val="000000"/>
                </a:solidFill>
                <a:latin typeface="隶书" pitchFamily="18" charset="0"/>
                <a:cs typeface="隶书" pitchFamily="18" charset="0"/>
              </a:rPr>
              <a:t>整体结构化</a:t>
            </a:r>
          </a:p>
        </p:txBody>
      </p:sp>
      <p:sp>
        <p:nvSpPr>
          <p:cNvPr id="8" name="TextBox 1"/>
          <p:cNvSpPr txBox="1"/>
          <p:nvPr/>
        </p:nvSpPr>
        <p:spPr>
          <a:xfrm>
            <a:off x="1759297" y="2765090"/>
            <a:ext cx="5116785"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不再仅仅针对某一个应用，而是面向全组织</a:t>
            </a:r>
          </a:p>
        </p:txBody>
      </p:sp>
      <p:sp>
        <p:nvSpPr>
          <p:cNvPr id="9" name="TextBox 1"/>
          <p:cNvSpPr txBox="1"/>
          <p:nvPr/>
        </p:nvSpPr>
        <p:spPr>
          <a:xfrm>
            <a:off x="1759297" y="3191375"/>
            <a:ext cx="6194003" cy="604726"/>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不仅数据内部结构化，整体是结构化的，数据之间具</a:t>
            </a:r>
          </a:p>
          <a:p>
            <a:pPr>
              <a:lnSpc>
                <a:spcPts val="2367"/>
              </a:lnSpc>
            </a:pPr>
            <a:r>
              <a:rPr lang="en-US" altLang="zh-CN" sz="2100" dirty="0">
                <a:solidFill>
                  <a:srgbClr val="000000"/>
                </a:solidFill>
                <a:cs typeface="Times New Roman" pitchFamily="18" charset="0"/>
              </a:rPr>
              <a:t>有联系</a:t>
            </a:r>
          </a:p>
        </p:txBody>
      </p:sp>
      <p:sp>
        <p:nvSpPr>
          <p:cNvPr id="10" name="TextBox 1"/>
          <p:cNvSpPr txBox="1"/>
          <p:nvPr/>
        </p:nvSpPr>
        <p:spPr>
          <a:xfrm>
            <a:off x="1422641" y="3905690"/>
            <a:ext cx="5129609"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数据库中实现的是数据的真正结构化</a:t>
            </a:r>
          </a:p>
        </p:txBody>
      </p:sp>
      <p:sp>
        <p:nvSpPr>
          <p:cNvPr id="11" name="TextBox 1"/>
          <p:cNvSpPr txBox="1"/>
          <p:nvPr/>
        </p:nvSpPr>
        <p:spPr>
          <a:xfrm>
            <a:off x="1759297" y="4366539"/>
            <a:ext cx="5924699"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数据的结构用</a:t>
            </a:r>
            <a:r>
              <a:rPr lang="en-US" altLang="zh-CN" sz="2100" dirty="0">
                <a:solidFill>
                  <a:srgbClr val="FF0000"/>
                </a:solidFill>
                <a:cs typeface="Times New Roman" pitchFamily="18" charset="0"/>
              </a:rPr>
              <a:t>数据模型</a:t>
            </a:r>
            <a:r>
              <a:rPr lang="en-US" altLang="zh-CN" sz="2100" dirty="0">
                <a:solidFill>
                  <a:srgbClr val="000000"/>
                </a:solidFill>
                <a:cs typeface="Times New Roman" pitchFamily="18" charset="0"/>
              </a:rPr>
              <a:t>描述，无需程序定义和解释</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数据可以</a:t>
            </a:r>
            <a:r>
              <a:rPr lang="en-US" altLang="zh-CN" sz="2100" dirty="0">
                <a:solidFill>
                  <a:srgbClr val="FF0000"/>
                </a:solidFill>
                <a:cs typeface="Times New Roman" pitchFamily="18" charset="0"/>
              </a:rPr>
              <a:t>变长</a:t>
            </a:r>
          </a:p>
        </p:txBody>
      </p:sp>
      <p:sp>
        <p:nvSpPr>
          <p:cNvPr id="12" name="TextBox 1"/>
          <p:cNvSpPr txBox="1"/>
          <p:nvPr/>
        </p:nvSpPr>
        <p:spPr>
          <a:xfrm>
            <a:off x="1759297" y="5149981"/>
            <a:ext cx="3500958"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数据的最小存取单位是</a:t>
            </a:r>
            <a:r>
              <a:rPr lang="en-US" altLang="zh-CN" sz="2100" dirty="0">
                <a:solidFill>
                  <a:srgbClr val="FF0000"/>
                </a:solidFill>
                <a:cs typeface="Times New Roman" pitchFamily="18" charset="0"/>
              </a:rPr>
              <a:t>数据项</a:t>
            </a:r>
          </a:p>
        </p:txBody>
      </p:sp>
    </p:spTree>
    <p:extLst>
      <p:ext uri="{BB962C8B-B14F-4D97-AF65-F5344CB8AC3E}">
        <p14:creationId xmlns:p14="http://schemas.microsoft.com/office/powerpoint/2010/main" val="40872207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151145" y="829527"/>
            <a:ext cx="673261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特点之二：数据的共享性高，冗余度低，易扩充</a:t>
            </a:r>
          </a:p>
        </p:txBody>
      </p:sp>
      <p:sp>
        <p:nvSpPr>
          <p:cNvPr id="7" name="TextBox 1"/>
          <p:cNvSpPr txBox="1"/>
          <p:nvPr/>
        </p:nvSpPr>
        <p:spPr>
          <a:xfrm>
            <a:off x="1422641" y="1912521"/>
            <a:ext cx="6822380" cy="1220280"/>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数据库系统从整体角度看待和描述数据，数</a:t>
            </a:r>
          </a:p>
          <a:p>
            <a:pPr>
              <a:lnSpc>
                <a:spcPts val="3331"/>
              </a:lnSpc>
            </a:pPr>
            <a:r>
              <a:rPr lang="en-US" altLang="zh-CN" sz="2800" dirty="0">
                <a:solidFill>
                  <a:srgbClr val="000000"/>
                </a:solidFill>
                <a:latin typeface="隶书" pitchFamily="18" charset="0"/>
                <a:cs typeface="隶书" pitchFamily="18" charset="0"/>
              </a:rPr>
              <a:t>据面向整个系统，可以被多个用户、多个应</a:t>
            </a:r>
          </a:p>
          <a:p>
            <a:pPr>
              <a:lnSpc>
                <a:spcPts val="3156"/>
              </a:lnSpc>
            </a:pPr>
            <a:r>
              <a:rPr lang="en-US" altLang="zh-CN" sz="2800" dirty="0">
                <a:solidFill>
                  <a:srgbClr val="000000"/>
                </a:solidFill>
                <a:latin typeface="隶书" pitchFamily="18" charset="0"/>
                <a:cs typeface="隶书" pitchFamily="18" charset="0"/>
              </a:rPr>
              <a:t>用共享使用。</a:t>
            </a:r>
          </a:p>
        </p:txBody>
      </p:sp>
      <p:sp>
        <p:nvSpPr>
          <p:cNvPr id="8" name="TextBox 1"/>
          <p:cNvSpPr txBox="1"/>
          <p:nvPr/>
        </p:nvSpPr>
        <p:spPr>
          <a:xfrm>
            <a:off x="1433501" y="3410278"/>
            <a:ext cx="2513509"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数据共享的好处</a:t>
            </a:r>
          </a:p>
        </p:txBody>
      </p:sp>
      <p:sp>
        <p:nvSpPr>
          <p:cNvPr id="9" name="TextBox 1"/>
          <p:cNvSpPr txBox="1"/>
          <p:nvPr/>
        </p:nvSpPr>
        <p:spPr>
          <a:xfrm>
            <a:off x="1759297" y="4009381"/>
            <a:ext cx="41678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减少数据冗余，节约存储空间</a:t>
            </a:r>
          </a:p>
        </p:txBody>
      </p:sp>
      <p:sp>
        <p:nvSpPr>
          <p:cNvPr id="10" name="TextBox 1"/>
          <p:cNvSpPr txBox="1"/>
          <p:nvPr/>
        </p:nvSpPr>
        <p:spPr>
          <a:xfrm>
            <a:off x="1759297" y="4493272"/>
            <a:ext cx="5129609" cy="797087"/>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避免数据之间的不相容性与不一致性</a:t>
            </a:r>
          </a:p>
          <a:p>
            <a:pPr>
              <a:lnSpc>
                <a:spcPts val="877"/>
              </a:lnSpc>
            </a:pPr>
            <a:endParaRPr lang="en-US" altLang="zh-CN" dirty="0" smtClean="0"/>
          </a:p>
          <a:p>
            <a:pPr>
              <a:lnSpc>
                <a:spcPts val="2630"/>
              </a:lnSpc>
            </a:pPr>
            <a:r>
              <a:rPr lang="en-US" altLang="zh-CN" sz="2500" dirty="0">
                <a:solidFill>
                  <a:srgbClr val="000000"/>
                </a:solidFill>
                <a:cs typeface="Times New Roman" pitchFamily="18" charset="0"/>
              </a:rPr>
              <a:t>使系统易于扩充</a:t>
            </a:r>
          </a:p>
        </p:txBody>
      </p:sp>
    </p:spTree>
    <p:extLst>
      <p:ext uri="{BB962C8B-B14F-4D97-AF65-F5344CB8AC3E}">
        <p14:creationId xmlns:p14="http://schemas.microsoft.com/office/powerpoint/2010/main" val="41709429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715857" y="760400"/>
            <a:ext cx="5501506"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特点之三：数据独立性高</a:t>
            </a:r>
          </a:p>
        </p:txBody>
      </p:sp>
      <p:sp>
        <p:nvSpPr>
          <p:cNvPr id="7" name="TextBox 1"/>
          <p:cNvSpPr txBox="1"/>
          <p:nvPr/>
        </p:nvSpPr>
        <p:spPr>
          <a:xfrm>
            <a:off x="1422641" y="1854915"/>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物理独立性</a:t>
            </a:r>
          </a:p>
        </p:txBody>
      </p:sp>
      <p:sp>
        <p:nvSpPr>
          <p:cNvPr id="8" name="TextBox 1"/>
          <p:cNvSpPr txBox="1"/>
          <p:nvPr/>
        </p:nvSpPr>
        <p:spPr>
          <a:xfrm>
            <a:off x="1759297" y="2338805"/>
            <a:ext cx="6194003" cy="925327"/>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指用户的应用程序与存储在磁盘上的数据库中数据是</a:t>
            </a:r>
          </a:p>
          <a:p>
            <a:pPr>
              <a:lnSpc>
                <a:spcPts val="2454"/>
              </a:lnSpc>
            </a:pPr>
            <a:r>
              <a:rPr lang="en-US" altLang="zh-CN" sz="2100" dirty="0">
                <a:solidFill>
                  <a:srgbClr val="000000"/>
                </a:solidFill>
                <a:cs typeface="Times New Roman" pitchFamily="18" charset="0"/>
              </a:rPr>
              <a:t>相互独立的。当数据的物理存储改变了，应用程序不</a:t>
            </a:r>
          </a:p>
          <a:p>
            <a:pPr>
              <a:lnSpc>
                <a:spcPts val="2367"/>
              </a:lnSpc>
            </a:pPr>
            <a:r>
              <a:rPr lang="en-US" altLang="zh-CN" sz="2100" dirty="0">
                <a:solidFill>
                  <a:srgbClr val="000000"/>
                </a:solidFill>
                <a:cs typeface="Times New Roman" pitchFamily="18" charset="0"/>
              </a:rPr>
              <a:t>用改变。</a:t>
            </a:r>
          </a:p>
        </p:txBody>
      </p:sp>
      <p:sp>
        <p:nvSpPr>
          <p:cNvPr id="9" name="TextBox 1"/>
          <p:cNvSpPr txBox="1"/>
          <p:nvPr/>
        </p:nvSpPr>
        <p:spPr>
          <a:xfrm>
            <a:off x="1422641" y="3375714"/>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逻辑独立性</a:t>
            </a:r>
          </a:p>
        </p:txBody>
      </p:sp>
      <p:sp>
        <p:nvSpPr>
          <p:cNvPr id="10" name="TextBox 1"/>
          <p:cNvSpPr txBox="1"/>
          <p:nvPr/>
        </p:nvSpPr>
        <p:spPr>
          <a:xfrm>
            <a:off x="1759297" y="3848084"/>
            <a:ext cx="6463308" cy="604726"/>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指用户的应用程序与数据库的逻辑结构是相互独立的。</a:t>
            </a:r>
          </a:p>
          <a:p>
            <a:pPr>
              <a:lnSpc>
                <a:spcPts val="2367"/>
              </a:lnSpc>
            </a:pPr>
            <a:r>
              <a:rPr lang="en-US" altLang="zh-CN" sz="2100" dirty="0">
                <a:solidFill>
                  <a:srgbClr val="000000"/>
                </a:solidFill>
                <a:cs typeface="Times New Roman" pitchFamily="18" charset="0"/>
              </a:rPr>
              <a:t>数据的逻辑结构改变了，用户程序也可以不变。</a:t>
            </a:r>
          </a:p>
        </p:txBody>
      </p:sp>
      <p:sp>
        <p:nvSpPr>
          <p:cNvPr id="11" name="TextBox 1"/>
          <p:cNvSpPr txBox="1"/>
          <p:nvPr/>
        </p:nvSpPr>
        <p:spPr>
          <a:xfrm>
            <a:off x="1422641" y="4573920"/>
            <a:ext cx="6678110" cy="373894"/>
          </a:xfrm>
          <a:prstGeom prst="rect">
            <a:avLst/>
          </a:prstGeom>
          <a:noFill/>
        </p:spPr>
        <p:txBody>
          <a:bodyPr wrap="none" lIns="0" tIns="0" rIns="0" bIns="40078" rtlCol="0">
            <a:spAutoFit/>
          </a:bodyPr>
          <a:lstStyle/>
          <a:p>
            <a:pPr>
              <a:lnSpc>
                <a:spcPts val="2630"/>
              </a:lnSpc>
            </a:pPr>
            <a:r>
              <a:rPr lang="en-US" altLang="zh-CN" sz="2500" dirty="0">
                <a:solidFill>
                  <a:srgbClr val="000000"/>
                </a:solidFill>
                <a:latin typeface="隶书" pitchFamily="18" charset="0"/>
                <a:cs typeface="隶书" pitchFamily="18" charset="0"/>
              </a:rPr>
              <a:t>数据独立性是由</a:t>
            </a:r>
            <a:r>
              <a:rPr lang="en-US" altLang="zh-CN" sz="2500" dirty="0">
                <a:solidFill>
                  <a:srgbClr val="000000"/>
                </a:solidFill>
                <a:cs typeface="Times New Roman" pitchFamily="18" charset="0"/>
              </a:rPr>
              <a:t>DBMS</a:t>
            </a:r>
            <a:r>
              <a:rPr lang="en-US" altLang="zh-CN" sz="2500" dirty="0">
                <a:solidFill>
                  <a:srgbClr val="000000"/>
                </a:solidFill>
                <a:latin typeface="隶书" pitchFamily="18" charset="0"/>
                <a:cs typeface="隶书" pitchFamily="18" charset="0"/>
              </a:rPr>
              <a:t>的二级映像功能来保证的</a:t>
            </a:r>
          </a:p>
        </p:txBody>
      </p:sp>
    </p:spTree>
    <p:extLst>
      <p:ext uri="{BB962C8B-B14F-4D97-AF65-F5344CB8AC3E}">
        <p14:creationId xmlns:p14="http://schemas.microsoft.com/office/powerpoint/2010/main" val="28275265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020827" y="794964"/>
            <a:ext cx="7319311" cy="438014"/>
          </a:xfrm>
          <a:prstGeom prst="rect">
            <a:avLst/>
          </a:prstGeom>
          <a:noFill/>
        </p:spPr>
        <p:txBody>
          <a:bodyPr wrap="none" lIns="0" tIns="0" rIns="0" bIns="40078" rtlCol="0">
            <a:spAutoFit/>
          </a:bodyPr>
          <a:lstStyle/>
          <a:p>
            <a:pPr>
              <a:lnSpc>
                <a:spcPts val="3068"/>
              </a:lnSpc>
            </a:pPr>
            <a:r>
              <a:rPr lang="en-US" altLang="zh-CN" sz="3200" dirty="0" err="1">
                <a:solidFill>
                  <a:srgbClr val="000000"/>
                </a:solidFill>
                <a:cs typeface="Times New Roman" pitchFamily="18" charset="0"/>
              </a:rPr>
              <a:t>特点之四：数据由DBMS统一管理和控制</a:t>
            </a:r>
            <a:endParaRPr lang="en-US" altLang="zh-CN" sz="3200" dirty="0">
              <a:solidFill>
                <a:srgbClr val="000000"/>
              </a:solidFill>
              <a:cs typeface="Times New Roman" pitchFamily="18" charset="0"/>
            </a:endParaRPr>
          </a:p>
        </p:txBody>
      </p:sp>
      <p:sp>
        <p:nvSpPr>
          <p:cNvPr id="7" name="TextBox 1"/>
          <p:cNvSpPr txBox="1"/>
          <p:nvPr/>
        </p:nvSpPr>
        <p:spPr>
          <a:xfrm>
            <a:off x="1422641" y="1820352"/>
            <a:ext cx="3872855" cy="373894"/>
          </a:xfrm>
          <a:prstGeom prst="rect">
            <a:avLst/>
          </a:prstGeom>
          <a:noFill/>
        </p:spPr>
        <p:txBody>
          <a:bodyPr wrap="none" lIns="0" tIns="0" rIns="0" bIns="40078" rtlCol="0">
            <a:spAutoFit/>
          </a:bodyPr>
          <a:lstStyle/>
          <a:p>
            <a:pPr>
              <a:lnSpc>
                <a:spcPts val="2630"/>
              </a:lnSpc>
            </a:pPr>
            <a:r>
              <a:rPr lang="en-US" altLang="zh-CN" sz="2500" dirty="0">
                <a:solidFill>
                  <a:srgbClr val="000000"/>
                </a:solidFill>
                <a:cs typeface="Times New Roman" pitchFamily="18" charset="0"/>
              </a:rPr>
              <a:t>DBMS</a:t>
            </a:r>
            <a:r>
              <a:rPr lang="en-US" altLang="zh-CN" sz="2500" dirty="0">
                <a:cs typeface="Times New Roman" pitchFamily="18" charset="0"/>
              </a:rPr>
              <a:t> </a:t>
            </a:r>
            <a:r>
              <a:rPr lang="en-US" altLang="zh-CN" sz="2500" dirty="0" err="1">
                <a:solidFill>
                  <a:srgbClr val="000000"/>
                </a:solidFill>
                <a:latin typeface="隶书" pitchFamily="18" charset="0"/>
                <a:cs typeface="隶书" pitchFamily="18" charset="0"/>
              </a:rPr>
              <a:t>提供的</a:t>
            </a:r>
            <a:r>
              <a:rPr lang="en-US" altLang="zh-CN" sz="2500" dirty="0" err="1">
                <a:solidFill>
                  <a:srgbClr val="FF0000"/>
                </a:solidFill>
                <a:latin typeface="隶书" pitchFamily="18" charset="0"/>
                <a:cs typeface="隶书" pitchFamily="18" charset="0"/>
              </a:rPr>
              <a:t>数据控制功能</a:t>
            </a:r>
            <a:endParaRPr lang="en-US" altLang="zh-CN" sz="2500" dirty="0">
              <a:solidFill>
                <a:srgbClr val="FF0000"/>
              </a:solidFill>
              <a:latin typeface="隶书" pitchFamily="18" charset="0"/>
              <a:cs typeface="隶书" pitchFamily="18" charset="0"/>
            </a:endParaRPr>
          </a:p>
        </p:txBody>
      </p:sp>
      <p:sp>
        <p:nvSpPr>
          <p:cNvPr id="8" name="TextBox 1"/>
          <p:cNvSpPr txBox="1"/>
          <p:nvPr/>
        </p:nvSpPr>
        <p:spPr>
          <a:xfrm>
            <a:off x="1759297" y="2223594"/>
            <a:ext cx="3906519"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(1)数据的</a:t>
            </a:r>
            <a:r>
              <a:rPr lang="en-US" altLang="zh-CN" sz="2100" dirty="0">
                <a:solidFill>
                  <a:srgbClr val="FF0000"/>
                </a:solidFill>
                <a:cs typeface="Times New Roman" pitchFamily="18" charset="0"/>
              </a:rPr>
              <a:t>安全性</a:t>
            </a:r>
            <a:r>
              <a:rPr lang="en-US" altLang="zh-CN" sz="2100" dirty="0">
                <a:solidFill>
                  <a:srgbClr val="000000"/>
                </a:solidFill>
                <a:cs typeface="Times New Roman" pitchFamily="18" charset="0"/>
              </a:rPr>
              <a:t>（Security）保护</a:t>
            </a:r>
          </a:p>
        </p:txBody>
      </p:sp>
      <p:sp>
        <p:nvSpPr>
          <p:cNvPr id="9" name="TextBox 1"/>
          <p:cNvSpPr txBox="1"/>
          <p:nvPr/>
        </p:nvSpPr>
        <p:spPr>
          <a:xfrm>
            <a:off x="2019934" y="2672921"/>
            <a:ext cx="6001643"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保护数据，以防止不合法的使用造成的数据的泄密和破坏。</a:t>
            </a:r>
          </a:p>
        </p:txBody>
      </p:sp>
      <p:sp>
        <p:nvSpPr>
          <p:cNvPr id="10" name="TextBox 1"/>
          <p:cNvSpPr txBox="1"/>
          <p:nvPr/>
        </p:nvSpPr>
        <p:spPr>
          <a:xfrm>
            <a:off x="1759297" y="3041599"/>
            <a:ext cx="3936975"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(2)数据的</a:t>
            </a:r>
            <a:r>
              <a:rPr lang="en-US" altLang="zh-CN" sz="2100" dirty="0">
                <a:solidFill>
                  <a:srgbClr val="FF0000"/>
                </a:solidFill>
                <a:cs typeface="Times New Roman" pitchFamily="18" charset="0"/>
              </a:rPr>
              <a:t>完整性</a:t>
            </a:r>
            <a:r>
              <a:rPr lang="en-US" altLang="zh-CN" sz="2100" dirty="0">
                <a:solidFill>
                  <a:srgbClr val="000000"/>
                </a:solidFill>
                <a:cs typeface="Times New Roman" pitchFamily="18" charset="0"/>
              </a:rPr>
              <a:t>（Integrity）检查</a:t>
            </a:r>
          </a:p>
        </p:txBody>
      </p:sp>
      <p:sp>
        <p:nvSpPr>
          <p:cNvPr id="11" name="TextBox 1"/>
          <p:cNvSpPr txBox="1"/>
          <p:nvPr/>
        </p:nvSpPr>
        <p:spPr>
          <a:xfrm>
            <a:off x="1911335" y="3479405"/>
            <a:ext cx="6463308"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将数据控制在有效的范围内，或保证数据之间满足一定的关系。</a:t>
            </a:r>
          </a:p>
        </p:txBody>
      </p:sp>
      <p:sp>
        <p:nvSpPr>
          <p:cNvPr id="12" name="TextBox 1"/>
          <p:cNvSpPr txBox="1"/>
          <p:nvPr/>
        </p:nvSpPr>
        <p:spPr>
          <a:xfrm>
            <a:off x="1759297" y="3848084"/>
            <a:ext cx="3323026"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(3)</a:t>
            </a:r>
            <a:r>
              <a:rPr lang="en-US" altLang="zh-CN" sz="2100" dirty="0">
                <a:solidFill>
                  <a:srgbClr val="FF0000"/>
                </a:solidFill>
                <a:cs typeface="Times New Roman" pitchFamily="18" charset="0"/>
              </a:rPr>
              <a:t>并发</a:t>
            </a:r>
            <a:r>
              <a:rPr lang="en-US" altLang="zh-CN" sz="2100" dirty="0">
                <a:solidFill>
                  <a:srgbClr val="000000"/>
                </a:solidFill>
                <a:cs typeface="Times New Roman" pitchFamily="18" charset="0"/>
              </a:rPr>
              <a:t>（Concurrency）控制</a:t>
            </a:r>
          </a:p>
        </p:txBody>
      </p:sp>
      <p:sp>
        <p:nvSpPr>
          <p:cNvPr id="13" name="TextBox 1"/>
          <p:cNvSpPr txBox="1"/>
          <p:nvPr/>
        </p:nvSpPr>
        <p:spPr>
          <a:xfrm>
            <a:off x="2019934" y="4285890"/>
            <a:ext cx="6232475"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对多用户的并发操作加以控制和协调，防止相互干扰而得到错</a:t>
            </a:r>
          </a:p>
        </p:txBody>
      </p:sp>
      <p:sp>
        <p:nvSpPr>
          <p:cNvPr id="14" name="TextBox 1"/>
          <p:cNvSpPr txBox="1"/>
          <p:nvPr/>
        </p:nvSpPr>
        <p:spPr>
          <a:xfrm>
            <a:off x="2106812" y="4677611"/>
            <a:ext cx="1154162"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误的结果。</a:t>
            </a:r>
          </a:p>
        </p:txBody>
      </p:sp>
      <p:sp>
        <p:nvSpPr>
          <p:cNvPr id="15" name="TextBox 1"/>
          <p:cNvSpPr txBox="1"/>
          <p:nvPr/>
        </p:nvSpPr>
        <p:spPr>
          <a:xfrm>
            <a:off x="1759297" y="5034769"/>
            <a:ext cx="3233257" cy="322598"/>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(4)</a:t>
            </a:r>
            <a:r>
              <a:rPr lang="en-US" altLang="zh-CN" sz="2100" dirty="0">
                <a:solidFill>
                  <a:srgbClr val="FF0000"/>
                </a:solidFill>
                <a:cs typeface="Times New Roman" pitchFamily="18" charset="0"/>
              </a:rPr>
              <a:t>数据库恢复</a:t>
            </a:r>
            <a:r>
              <a:rPr lang="en-US" altLang="zh-CN" sz="2100" dirty="0">
                <a:solidFill>
                  <a:srgbClr val="000000"/>
                </a:solidFill>
                <a:cs typeface="Times New Roman" pitchFamily="18" charset="0"/>
              </a:rPr>
              <a:t>（Recovery）</a:t>
            </a:r>
          </a:p>
        </p:txBody>
      </p:sp>
      <p:sp>
        <p:nvSpPr>
          <p:cNvPr id="16" name="TextBox 1"/>
          <p:cNvSpPr txBox="1"/>
          <p:nvPr/>
        </p:nvSpPr>
        <p:spPr>
          <a:xfrm>
            <a:off x="2019934" y="5507138"/>
            <a:ext cx="5078313"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将数据库从错误状态恢复到某一已知的正确状态。</a:t>
            </a:r>
          </a:p>
        </p:txBody>
      </p:sp>
    </p:spTree>
    <p:extLst>
      <p:ext uri="{BB962C8B-B14F-4D97-AF65-F5344CB8AC3E}">
        <p14:creationId xmlns:p14="http://schemas.microsoft.com/office/powerpoint/2010/main" val="22027899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605473" y="875612"/>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latin typeface="隶书" pitchFamily="18" charset="0"/>
                <a:cs typeface="隶书" pitchFamily="18" charset="0"/>
              </a:rPr>
              <a:t>内容提要</a:t>
            </a:r>
          </a:p>
        </p:txBody>
      </p:sp>
      <p:sp>
        <p:nvSpPr>
          <p:cNvPr id="7" name="TextBox 1"/>
          <p:cNvSpPr txBox="1"/>
          <p:nvPr/>
        </p:nvSpPr>
        <p:spPr>
          <a:xfrm>
            <a:off x="1422641" y="1797309"/>
            <a:ext cx="2564805"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数据库系统的地位</a:t>
            </a:r>
          </a:p>
        </p:txBody>
      </p:sp>
      <p:sp>
        <p:nvSpPr>
          <p:cNvPr id="8" name="TextBox 1"/>
          <p:cNvSpPr txBox="1"/>
          <p:nvPr/>
        </p:nvSpPr>
        <p:spPr>
          <a:xfrm>
            <a:off x="1422641" y="2454017"/>
            <a:ext cx="19236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四个基本概念</a:t>
            </a:r>
          </a:p>
        </p:txBody>
      </p:sp>
      <p:sp>
        <p:nvSpPr>
          <p:cNvPr id="9" name="TextBox 1"/>
          <p:cNvSpPr txBox="1"/>
          <p:nvPr/>
        </p:nvSpPr>
        <p:spPr>
          <a:xfrm>
            <a:off x="1422641" y="3110726"/>
            <a:ext cx="3847207"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数据管理技术的产生和发展</a:t>
            </a:r>
          </a:p>
        </p:txBody>
      </p:sp>
      <p:sp>
        <p:nvSpPr>
          <p:cNvPr id="10" name="TextBox 1"/>
          <p:cNvSpPr txBox="1"/>
          <p:nvPr/>
        </p:nvSpPr>
        <p:spPr>
          <a:xfrm>
            <a:off x="1422641" y="3767435"/>
            <a:ext cx="2564805"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数据库系统的特点</a:t>
            </a:r>
          </a:p>
        </p:txBody>
      </p:sp>
      <p:sp>
        <p:nvSpPr>
          <p:cNvPr id="11" name="TextBox 1"/>
          <p:cNvSpPr txBox="1"/>
          <p:nvPr/>
        </p:nvSpPr>
        <p:spPr>
          <a:xfrm>
            <a:off x="1422641" y="4424144"/>
            <a:ext cx="2564805" cy="348246"/>
          </a:xfrm>
          <a:prstGeom prst="rect">
            <a:avLst/>
          </a:prstGeom>
          <a:noFill/>
        </p:spPr>
        <p:txBody>
          <a:bodyPr wrap="none" lIns="0" tIns="0" rIns="0" bIns="40078" rtlCol="0">
            <a:spAutoFit/>
          </a:bodyPr>
          <a:lstStyle/>
          <a:p>
            <a:pPr>
              <a:lnSpc>
                <a:spcPts val="2367"/>
              </a:lnSpc>
            </a:pPr>
            <a:r>
              <a:rPr lang="en-US" altLang="zh-CN" sz="2500" dirty="0">
                <a:solidFill>
                  <a:srgbClr val="0070C0"/>
                </a:solidFill>
                <a:latin typeface="隶书" pitchFamily="18" charset="0"/>
                <a:cs typeface="隶书" pitchFamily="18" charset="0"/>
              </a:rPr>
              <a:t>数据库系统的组成</a:t>
            </a:r>
          </a:p>
        </p:txBody>
      </p:sp>
      <p:sp>
        <p:nvSpPr>
          <p:cNvPr id="12" name="TextBox 1"/>
          <p:cNvSpPr txBox="1"/>
          <p:nvPr/>
        </p:nvSpPr>
        <p:spPr>
          <a:xfrm>
            <a:off x="1759297" y="5000205"/>
            <a:ext cx="2154436" cy="1194631"/>
          </a:xfrm>
          <a:prstGeom prst="rect">
            <a:avLst/>
          </a:prstGeom>
          <a:noFill/>
        </p:spPr>
        <p:txBody>
          <a:bodyPr wrap="none" lIns="0" tIns="0" rIns="0" bIns="40078" rtlCol="0">
            <a:spAutoFit/>
          </a:bodyPr>
          <a:lstStyle/>
          <a:p>
            <a:pPr>
              <a:lnSpc>
                <a:spcPts val="2016"/>
              </a:lnSpc>
            </a:pPr>
            <a:r>
              <a:rPr lang="en-US" altLang="zh-CN" sz="2100" dirty="0" err="1" smtClean="0">
                <a:solidFill>
                  <a:srgbClr val="0070C0"/>
                </a:solidFill>
                <a:latin typeface="隶书" pitchFamily="18" charset="0"/>
                <a:cs typeface="隶书" pitchFamily="18" charset="0"/>
              </a:rPr>
              <a:t>硬件平台及数据库</a:t>
            </a:r>
            <a:endParaRPr lang="en-US" altLang="zh-CN" sz="2100" dirty="0">
              <a:solidFill>
                <a:srgbClr val="0070C0"/>
              </a:solidFill>
              <a:latin typeface="隶书" pitchFamily="18" charset="0"/>
              <a:cs typeface="隶书" pitchFamily="18" charset="0"/>
            </a:endParaRPr>
          </a:p>
          <a:p>
            <a:pPr>
              <a:lnSpc>
                <a:spcPts val="877"/>
              </a:lnSpc>
            </a:pPr>
            <a:endParaRPr lang="en-US" altLang="zh-CN" dirty="0" smtClean="0"/>
          </a:p>
          <a:p>
            <a:pPr>
              <a:lnSpc>
                <a:spcPts val="2630"/>
              </a:lnSpc>
            </a:pPr>
            <a:r>
              <a:rPr lang="en-US" altLang="zh-CN" sz="2100" dirty="0">
                <a:solidFill>
                  <a:srgbClr val="0070C0"/>
                </a:solidFill>
                <a:latin typeface="隶书" pitchFamily="18" charset="0"/>
                <a:cs typeface="隶书" pitchFamily="18" charset="0"/>
              </a:rPr>
              <a:t>软件</a:t>
            </a:r>
          </a:p>
          <a:p>
            <a:pPr>
              <a:lnSpc>
                <a:spcPts val="877"/>
              </a:lnSpc>
            </a:pPr>
            <a:endParaRPr lang="en-US" altLang="zh-CN" dirty="0" smtClean="0"/>
          </a:p>
          <a:p>
            <a:pPr>
              <a:lnSpc>
                <a:spcPts val="2630"/>
              </a:lnSpc>
            </a:pPr>
            <a:r>
              <a:rPr lang="en-US" altLang="zh-CN" sz="2100" dirty="0">
                <a:solidFill>
                  <a:srgbClr val="0070C0"/>
                </a:solidFill>
                <a:latin typeface="隶书" pitchFamily="18" charset="0"/>
                <a:cs typeface="隶书" pitchFamily="18" charset="0"/>
              </a:rPr>
              <a:t>人员</a:t>
            </a:r>
          </a:p>
        </p:txBody>
      </p:sp>
    </p:spTree>
    <p:extLst>
      <p:ext uri="{BB962C8B-B14F-4D97-AF65-F5344CB8AC3E}">
        <p14:creationId xmlns:p14="http://schemas.microsoft.com/office/powerpoint/2010/main" val="28191907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954774" y="760400"/>
            <a:ext cx="5001369"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一、硬件平台及数据库</a:t>
            </a:r>
          </a:p>
        </p:txBody>
      </p:sp>
      <p:sp>
        <p:nvSpPr>
          <p:cNvPr id="7" name="TextBox 1"/>
          <p:cNvSpPr txBox="1"/>
          <p:nvPr/>
        </p:nvSpPr>
        <p:spPr>
          <a:xfrm>
            <a:off x="1422641" y="1854915"/>
            <a:ext cx="41678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数据库系统对硬件资源的要求</a:t>
            </a:r>
          </a:p>
        </p:txBody>
      </p:sp>
      <p:sp>
        <p:nvSpPr>
          <p:cNvPr id="8" name="TextBox 1"/>
          <p:cNvSpPr txBox="1"/>
          <p:nvPr/>
        </p:nvSpPr>
        <p:spPr>
          <a:xfrm>
            <a:off x="1759297" y="2304242"/>
            <a:ext cx="161582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足够大的内存</a:t>
            </a:r>
          </a:p>
        </p:txBody>
      </p:sp>
      <p:sp>
        <p:nvSpPr>
          <p:cNvPr id="9" name="TextBox 1"/>
          <p:cNvSpPr txBox="1"/>
          <p:nvPr/>
        </p:nvSpPr>
        <p:spPr>
          <a:xfrm>
            <a:off x="2106812" y="2684442"/>
            <a:ext cx="923330"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操作系统</a:t>
            </a:r>
          </a:p>
        </p:txBody>
      </p:sp>
      <p:sp>
        <p:nvSpPr>
          <p:cNvPr id="10" name="TextBox 1"/>
          <p:cNvSpPr txBox="1"/>
          <p:nvPr/>
        </p:nvSpPr>
        <p:spPr>
          <a:xfrm>
            <a:off x="2106812" y="3030078"/>
            <a:ext cx="1808187" cy="899679"/>
          </a:xfrm>
          <a:prstGeom prst="rect">
            <a:avLst/>
          </a:prstGeom>
          <a:noFill/>
        </p:spPr>
        <p:txBody>
          <a:bodyPr wrap="none" lIns="0" tIns="0" rIns="0" bIns="40078" rtlCol="0">
            <a:spAutoFit/>
          </a:bodyPr>
          <a:lstStyle/>
          <a:p>
            <a:pPr>
              <a:lnSpc>
                <a:spcPts val="1841"/>
              </a:lnSpc>
            </a:pPr>
            <a:r>
              <a:rPr lang="en-US" altLang="zh-CN" dirty="0">
                <a:solidFill>
                  <a:srgbClr val="000000"/>
                </a:solidFill>
                <a:cs typeface="Times New Roman" pitchFamily="18" charset="0"/>
              </a:rPr>
              <a:t>DBMS的核心模块</a:t>
            </a:r>
          </a:p>
          <a:p>
            <a:pPr>
              <a:lnSpc>
                <a:spcPts val="2367"/>
              </a:lnSpc>
            </a:pPr>
            <a:r>
              <a:rPr lang="en-US" altLang="zh-CN" dirty="0">
                <a:solidFill>
                  <a:srgbClr val="000000"/>
                </a:solidFill>
                <a:cs typeface="Times New Roman" pitchFamily="18" charset="0"/>
              </a:rPr>
              <a:t>数据缓冲区</a:t>
            </a:r>
          </a:p>
          <a:p>
            <a:pPr>
              <a:lnSpc>
                <a:spcPts val="2454"/>
              </a:lnSpc>
            </a:pPr>
            <a:r>
              <a:rPr lang="en-US" altLang="zh-CN" dirty="0">
                <a:solidFill>
                  <a:srgbClr val="000000"/>
                </a:solidFill>
                <a:cs typeface="Times New Roman" pitchFamily="18" charset="0"/>
              </a:rPr>
              <a:t>应用程序</a:t>
            </a:r>
          </a:p>
        </p:txBody>
      </p:sp>
      <p:sp>
        <p:nvSpPr>
          <p:cNvPr id="11" name="TextBox 1"/>
          <p:cNvSpPr txBox="1"/>
          <p:nvPr/>
        </p:nvSpPr>
        <p:spPr>
          <a:xfrm>
            <a:off x="1759297" y="4020902"/>
            <a:ext cx="161582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足够大的外存</a:t>
            </a:r>
          </a:p>
        </p:txBody>
      </p:sp>
      <p:sp>
        <p:nvSpPr>
          <p:cNvPr id="12" name="TextBox 1"/>
          <p:cNvSpPr txBox="1"/>
          <p:nvPr/>
        </p:nvSpPr>
        <p:spPr>
          <a:xfrm>
            <a:off x="2106812" y="4401102"/>
            <a:ext cx="1615827"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磁盘或磁盘阵列</a:t>
            </a:r>
          </a:p>
        </p:txBody>
      </p:sp>
      <p:sp>
        <p:nvSpPr>
          <p:cNvPr id="13" name="TextBox 1"/>
          <p:cNvSpPr txBox="1"/>
          <p:nvPr/>
        </p:nvSpPr>
        <p:spPr>
          <a:xfrm>
            <a:off x="2302290" y="4723696"/>
            <a:ext cx="820738"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a:t>
            </a:r>
            <a:r>
              <a:rPr lang="en-US" altLang="zh-CN" sz="1600" dirty="0">
                <a:cs typeface="Times New Roman" pitchFamily="18" charset="0"/>
              </a:rPr>
              <a:t>  </a:t>
            </a:r>
            <a:r>
              <a:rPr lang="en-US" altLang="zh-CN" sz="1600" dirty="0">
                <a:solidFill>
                  <a:srgbClr val="000000"/>
                </a:solidFill>
                <a:cs typeface="Times New Roman" pitchFamily="18" charset="0"/>
              </a:rPr>
              <a:t>数据库</a:t>
            </a:r>
          </a:p>
        </p:txBody>
      </p:sp>
      <p:sp>
        <p:nvSpPr>
          <p:cNvPr id="14" name="TextBox 1"/>
          <p:cNvSpPr txBox="1"/>
          <p:nvPr/>
        </p:nvSpPr>
        <p:spPr>
          <a:xfrm>
            <a:off x="2106812" y="5034769"/>
            <a:ext cx="1154162"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光盘、磁带</a:t>
            </a:r>
          </a:p>
        </p:txBody>
      </p:sp>
      <p:sp>
        <p:nvSpPr>
          <p:cNvPr id="15" name="TextBox 1"/>
          <p:cNvSpPr txBox="1"/>
          <p:nvPr/>
        </p:nvSpPr>
        <p:spPr>
          <a:xfrm>
            <a:off x="2302290" y="5357362"/>
            <a:ext cx="1025922" cy="258478"/>
          </a:xfrm>
          <a:prstGeom prst="rect">
            <a:avLst/>
          </a:prstGeom>
          <a:noFill/>
        </p:spPr>
        <p:txBody>
          <a:bodyPr wrap="none" lIns="0" tIns="0" rIns="0" bIns="40078" rtlCol="0">
            <a:spAutoFit/>
          </a:bodyPr>
          <a:lstStyle/>
          <a:p>
            <a:pPr>
              <a:lnSpc>
                <a:spcPts val="1666"/>
              </a:lnSpc>
            </a:pPr>
            <a:r>
              <a:rPr lang="en-US" altLang="zh-CN" sz="1600" dirty="0">
                <a:solidFill>
                  <a:srgbClr val="000000"/>
                </a:solidFill>
                <a:cs typeface="Times New Roman" pitchFamily="18" charset="0"/>
              </a:rPr>
              <a:t>–</a:t>
            </a:r>
            <a:r>
              <a:rPr lang="en-US" altLang="zh-CN" sz="1600" dirty="0">
                <a:cs typeface="Times New Roman" pitchFamily="18" charset="0"/>
              </a:rPr>
              <a:t>  </a:t>
            </a:r>
            <a:r>
              <a:rPr lang="en-US" altLang="zh-CN" sz="1600" dirty="0">
                <a:solidFill>
                  <a:srgbClr val="000000"/>
                </a:solidFill>
                <a:cs typeface="Times New Roman" pitchFamily="18" charset="0"/>
              </a:rPr>
              <a:t>数据备份</a:t>
            </a:r>
          </a:p>
        </p:txBody>
      </p:sp>
      <p:sp>
        <p:nvSpPr>
          <p:cNvPr id="16" name="TextBox 1"/>
          <p:cNvSpPr txBox="1"/>
          <p:nvPr/>
        </p:nvSpPr>
        <p:spPr>
          <a:xfrm>
            <a:off x="1759297" y="5679956"/>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较高的通道能力，提高数据传送率</a:t>
            </a:r>
          </a:p>
        </p:txBody>
      </p:sp>
    </p:spTree>
    <p:extLst>
      <p:ext uri="{BB962C8B-B14F-4D97-AF65-F5344CB8AC3E}">
        <p14:creationId xmlns:p14="http://schemas.microsoft.com/office/powerpoint/2010/main" val="78320546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3399135" y="760400"/>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二、软件</a:t>
            </a:r>
          </a:p>
        </p:txBody>
      </p:sp>
      <p:sp>
        <p:nvSpPr>
          <p:cNvPr id="7" name="TextBox 1"/>
          <p:cNvSpPr txBox="1"/>
          <p:nvPr/>
        </p:nvSpPr>
        <p:spPr>
          <a:xfrm>
            <a:off x="1422641" y="1912521"/>
            <a:ext cx="907300" cy="322598"/>
          </a:xfrm>
          <a:prstGeom prst="rect">
            <a:avLst/>
          </a:prstGeom>
          <a:noFill/>
        </p:spPr>
        <p:txBody>
          <a:bodyPr wrap="none" lIns="0" tIns="0" rIns="0" bIns="40078" rtlCol="0">
            <a:spAutoFit/>
          </a:bodyPr>
          <a:lstStyle/>
          <a:p>
            <a:pPr>
              <a:lnSpc>
                <a:spcPts val="2192"/>
              </a:lnSpc>
            </a:pPr>
            <a:r>
              <a:rPr lang="en-US" altLang="zh-CN" sz="2500" dirty="0">
                <a:solidFill>
                  <a:srgbClr val="000000"/>
                </a:solidFill>
                <a:cs typeface="Times New Roman" pitchFamily="18" charset="0"/>
              </a:rPr>
              <a:t>DBMS</a:t>
            </a:r>
          </a:p>
        </p:txBody>
      </p:sp>
      <p:sp>
        <p:nvSpPr>
          <p:cNvPr id="8" name="TextBox 1"/>
          <p:cNvSpPr txBox="1"/>
          <p:nvPr/>
        </p:nvSpPr>
        <p:spPr>
          <a:xfrm>
            <a:off x="1422641" y="2361848"/>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操作系统</a:t>
            </a:r>
          </a:p>
        </p:txBody>
      </p:sp>
      <p:sp>
        <p:nvSpPr>
          <p:cNvPr id="9" name="TextBox 1"/>
          <p:cNvSpPr txBox="1"/>
          <p:nvPr/>
        </p:nvSpPr>
        <p:spPr>
          <a:xfrm>
            <a:off x="1422641" y="2880303"/>
            <a:ext cx="5450210" cy="861207"/>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与数据库接口的高级语言及其编译系统</a:t>
            </a:r>
          </a:p>
          <a:p>
            <a:pPr>
              <a:lnSpc>
                <a:spcPts val="877"/>
              </a:lnSpc>
            </a:pPr>
            <a:endParaRPr lang="en-US" altLang="zh-CN" dirty="0" smtClean="0"/>
          </a:p>
          <a:p>
            <a:pPr>
              <a:lnSpc>
                <a:spcPts val="3068"/>
              </a:lnSpc>
            </a:pPr>
            <a:r>
              <a:rPr lang="en-US" altLang="zh-CN" sz="2500" dirty="0">
                <a:solidFill>
                  <a:srgbClr val="000000"/>
                </a:solidFill>
                <a:latin typeface="隶书" pitchFamily="18" charset="0"/>
                <a:cs typeface="隶书" pitchFamily="18" charset="0"/>
              </a:rPr>
              <a:t>以</a:t>
            </a:r>
            <a:r>
              <a:rPr lang="en-US" altLang="zh-CN" sz="2500" dirty="0">
                <a:solidFill>
                  <a:srgbClr val="000000"/>
                </a:solidFill>
                <a:cs typeface="Times New Roman" pitchFamily="18" charset="0"/>
              </a:rPr>
              <a:t>DBMS</a:t>
            </a:r>
            <a:r>
              <a:rPr lang="en-US" altLang="zh-CN" sz="2500" dirty="0">
                <a:solidFill>
                  <a:srgbClr val="000000"/>
                </a:solidFill>
                <a:latin typeface="隶书" pitchFamily="18" charset="0"/>
                <a:cs typeface="隶书" pitchFamily="18" charset="0"/>
              </a:rPr>
              <a:t>为核心的应用开发工具</a:t>
            </a:r>
          </a:p>
        </p:txBody>
      </p:sp>
      <p:sp>
        <p:nvSpPr>
          <p:cNvPr id="10" name="TextBox 1"/>
          <p:cNvSpPr txBox="1"/>
          <p:nvPr/>
        </p:nvSpPr>
        <p:spPr>
          <a:xfrm>
            <a:off x="1422641" y="3871126"/>
            <a:ext cx="5450210"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为特定应用环境开发的数据库应用系统</a:t>
            </a:r>
          </a:p>
        </p:txBody>
      </p:sp>
    </p:spTree>
    <p:extLst>
      <p:ext uri="{BB962C8B-B14F-4D97-AF65-F5344CB8AC3E}">
        <p14:creationId xmlns:p14="http://schemas.microsoft.com/office/powerpoint/2010/main" val="31685015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3399135" y="760400"/>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三、人员</a:t>
            </a:r>
          </a:p>
        </p:txBody>
      </p:sp>
      <p:sp>
        <p:nvSpPr>
          <p:cNvPr id="7" name="TextBox 1"/>
          <p:cNvSpPr txBox="1"/>
          <p:nvPr/>
        </p:nvSpPr>
        <p:spPr>
          <a:xfrm>
            <a:off x="1422641" y="1900999"/>
            <a:ext cx="1923604" cy="874031"/>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数据库管理员</a:t>
            </a:r>
          </a:p>
          <a:p>
            <a:pPr>
              <a:lnSpc>
                <a:spcPts val="877"/>
              </a:lnSpc>
            </a:pPr>
            <a:endParaRPr lang="en-US" altLang="zh-CN" dirty="0" smtClean="0"/>
          </a:p>
          <a:p>
            <a:pPr>
              <a:lnSpc>
                <a:spcPts val="3243"/>
              </a:lnSpc>
            </a:pPr>
            <a:r>
              <a:rPr lang="en-US" altLang="zh-CN" sz="2500" dirty="0">
                <a:solidFill>
                  <a:srgbClr val="000000"/>
                </a:solidFill>
                <a:latin typeface="隶书" pitchFamily="18" charset="0"/>
                <a:cs typeface="隶书" pitchFamily="18" charset="0"/>
              </a:rPr>
              <a:t>系统分析员</a:t>
            </a:r>
          </a:p>
        </p:txBody>
      </p:sp>
      <p:sp>
        <p:nvSpPr>
          <p:cNvPr id="8" name="TextBox 1"/>
          <p:cNvSpPr txBox="1"/>
          <p:nvPr/>
        </p:nvSpPr>
        <p:spPr>
          <a:xfrm>
            <a:off x="1422641" y="3007036"/>
            <a:ext cx="2244204" cy="1425464"/>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数据库设计人员</a:t>
            </a:r>
          </a:p>
          <a:p>
            <a:pPr>
              <a:lnSpc>
                <a:spcPts val="877"/>
              </a:lnSpc>
            </a:pPr>
            <a:endParaRPr lang="en-US" altLang="zh-CN" dirty="0" smtClean="0"/>
          </a:p>
          <a:p>
            <a:pPr>
              <a:lnSpc>
                <a:spcPts val="3243"/>
              </a:lnSpc>
            </a:pPr>
            <a:r>
              <a:rPr lang="en-US" altLang="zh-CN" sz="2500" dirty="0">
                <a:solidFill>
                  <a:srgbClr val="000000"/>
                </a:solidFill>
                <a:latin typeface="隶书" pitchFamily="18" charset="0"/>
                <a:cs typeface="隶书" pitchFamily="18" charset="0"/>
              </a:rPr>
              <a:t>应用程序员</a:t>
            </a:r>
          </a:p>
          <a:p>
            <a:pPr>
              <a:lnSpc>
                <a:spcPts val="877"/>
              </a:lnSpc>
            </a:pPr>
            <a:endParaRPr lang="en-US" altLang="zh-CN" dirty="0" smtClean="0"/>
          </a:p>
          <a:p>
            <a:pPr>
              <a:lnSpc>
                <a:spcPts val="3419"/>
              </a:lnSpc>
            </a:pPr>
            <a:r>
              <a:rPr lang="en-US" altLang="zh-CN" sz="2500" dirty="0">
                <a:solidFill>
                  <a:srgbClr val="000000"/>
                </a:solidFill>
                <a:cs typeface="Times New Roman" pitchFamily="18" charset="0"/>
              </a:rPr>
              <a:t>(</a:t>
            </a:r>
            <a:r>
              <a:rPr lang="en-US" altLang="zh-CN" sz="2500" dirty="0">
                <a:solidFill>
                  <a:srgbClr val="000000"/>
                </a:solidFill>
                <a:latin typeface="隶书" pitchFamily="18" charset="0"/>
                <a:cs typeface="隶书" pitchFamily="18" charset="0"/>
              </a:rPr>
              <a:t>最终用户</a:t>
            </a:r>
            <a:r>
              <a:rPr lang="en-US" altLang="zh-CN" sz="2500" dirty="0">
                <a:solidFill>
                  <a:srgbClr val="000000"/>
                </a:solidFill>
                <a:cs typeface="Times New Roman" pitchFamily="18" charset="0"/>
              </a:rPr>
              <a:t>)</a:t>
            </a:r>
          </a:p>
        </p:txBody>
      </p:sp>
    </p:spTree>
    <p:extLst>
      <p:ext uri="{BB962C8B-B14F-4D97-AF65-F5344CB8AC3E}">
        <p14:creationId xmlns:p14="http://schemas.microsoft.com/office/powerpoint/2010/main" val="12725177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2235838" y="2741933"/>
            <a:ext cx="4248376" cy="685397"/>
          </a:xfrm>
          <a:custGeom>
            <a:avLst/>
            <a:gdLst>
              <a:gd name="connsiteX0" fmla="*/ 0 w 4968240"/>
              <a:gd name="connsiteY0" fmla="*/ 0 h 755523"/>
              <a:gd name="connsiteX1" fmla="*/ 0 w 4968240"/>
              <a:gd name="connsiteY1" fmla="*/ 755523 h 755523"/>
              <a:gd name="connsiteX2" fmla="*/ 4968239 w 4968240"/>
              <a:gd name="connsiteY2" fmla="*/ 755523 h 755523"/>
              <a:gd name="connsiteX3" fmla="*/ 4968239 w 4968240"/>
              <a:gd name="connsiteY3" fmla="*/ 0 h 755523"/>
              <a:gd name="connsiteX4" fmla="*/ 0 w 4968240"/>
              <a:gd name="connsiteY4" fmla="*/ 0 h 755523"/>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755523">
                <a:moveTo>
                  <a:pt x="0" y="0"/>
                </a:moveTo>
                <a:lnTo>
                  <a:pt x="0" y="755523"/>
                </a:lnTo>
                <a:lnTo>
                  <a:pt x="4968239" y="755523"/>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7" name="Freeform 3"/>
          <p:cNvSpPr/>
          <p:nvPr/>
        </p:nvSpPr>
        <p:spPr>
          <a:xfrm>
            <a:off x="2235838" y="3427329"/>
            <a:ext cx="4248376" cy="777682"/>
          </a:xfrm>
          <a:custGeom>
            <a:avLst/>
            <a:gdLst>
              <a:gd name="connsiteX0" fmla="*/ 0 w 4968240"/>
              <a:gd name="connsiteY0" fmla="*/ 0 h 857250"/>
              <a:gd name="connsiteX1" fmla="*/ 0 w 4968240"/>
              <a:gd name="connsiteY1" fmla="*/ 857250 h 857250"/>
              <a:gd name="connsiteX2" fmla="*/ 4968239 w 4968240"/>
              <a:gd name="connsiteY2" fmla="*/ 857250 h 857250"/>
              <a:gd name="connsiteX3" fmla="*/ 4968239 w 4968240"/>
              <a:gd name="connsiteY3" fmla="*/ 0 h 857250"/>
              <a:gd name="connsiteX4" fmla="*/ 0 w 496824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857250">
                <a:moveTo>
                  <a:pt x="0" y="0"/>
                </a:moveTo>
                <a:lnTo>
                  <a:pt x="0" y="857250"/>
                </a:lnTo>
                <a:lnTo>
                  <a:pt x="4968239" y="857250"/>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8"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9" name="Freeform 3"/>
          <p:cNvSpPr/>
          <p:nvPr/>
        </p:nvSpPr>
        <p:spPr>
          <a:xfrm>
            <a:off x="2235838" y="4205011"/>
            <a:ext cx="4248376" cy="777682"/>
          </a:xfrm>
          <a:custGeom>
            <a:avLst/>
            <a:gdLst>
              <a:gd name="connsiteX0" fmla="*/ 0 w 4968240"/>
              <a:gd name="connsiteY0" fmla="*/ 0 h 857250"/>
              <a:gd name="connsiteX1" fmla="*/ 0 w 4968240"/>
              <a:gd name="connsiteY1" fmla="*/ 857250 h 857250"/>
              <a:gd name="connsiteX2" fmla="*/ 4968239 w 4968240"/>
              <a:gd name="connsiteY2" fmla="*/ 857250 h 857250"/>
              <a:gd name="connsiteX3" fmla="*/ 4968239 w 4968240"/>
              <a:gd name="connsiteY3" fmla="*/ 0 h 857250"/>
              <a:gd name="connsiteX4" fmla="*/ 0 w 496824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857250">
                <a:moveTo>
                  <a:pt x="0" y="0"/>
                </a:moveTo>
                <a:lnTo>
                  <a:pt x="0" y="857250"/>
                </a:lnTo>
                <a:lnTo>
                  <a:pt x="4968239" y="857250"/>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10" name="Freeform 3"/>
          <p:cNvSpPr/>
          <p:nvPr/>
        </p:nvSpPr>
        <p:spPr>
          <a:xfrm>
            <a:off x="2235838" y="4982693"/>
            <a:ext cx="4248376" cy="777682"/>
          </a:xfrm>
          <a:custGeom>
            <a:avLst/>
            <a:gdLst>
              <a:gd name="connsiteX0" fmla="*/ 0 w 4968240"/>
              <a:gd name="connsiteY0" fmla="*/ 0 h 857250"/>
              <a:gd name="connsiteX1" fmla="*/ 0 w 4968240"/>
              <a:gd name="connsiteY1" fmla="*/ 857250 h 857250"/>
              <a:gd name="connsiteX2" fmla="*/ 4968239 w 4968240"/>
              <a:gd name="connsiteY2" fmla="*/ 857250 h 857250"/>
              <a:gd name="connsiteX3" fmla="*/ 4968239 w 4968240"/>
              <a:gd name="connsiteY3" fmla="*/ 0 h 857250"/>
              <a:gd name="connsiteX4" fmla="*/ 0 w 496824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4968240" h="857250">
                <a:moveTo>
                  <a:pt x="0" y="0"/>
                </a:moveTo>
                <a:lnTo>
                  <a:pt x="0" y="857250"/>
                </a:lnTo>
                <a:lnTo>
                  <a:pt x="4968239" y="857250"/>
                </a:lnTo>
                <a:lnTo>
                  <a:pt x="496823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11" name="Freeform 3"/>
          <p:cNvSpPr/>
          <p:nvPr/>
        </p:nvSpPr>
        <p:spPr>
          <a:xfrm>
            <a:off x="2235838" y="5766768"/>
            <a:ext cx="4248376" cy="51154"/>
          </a:xfrm>
          <a:custGeom>
            <a:avLst/>
            <a:gdLst>
              <a:gd name="connsiteX0" fmla="*/ 0 w 4968240"/>
              <a:gd name="connsiteY0" fmla="*/ 28194 h 56388"/>
              <a:gd name="connsiteX1" fmla="*/ 4968239 w 4968240"/>
              <a:gd name="connsiteY1" fmla="*/ 28194 h 56388"/>
            </a:gdLst>
            <a:ahLst/>
            <a:cxnLst>
              <a:cxn ang="0">
                <a:pos x="connsiteX0" y="connsiteY0"/>
              </a:cxn>
              <a:cxn ang="1">
                <a:pos x="connsiteX1" y="connsiteY1"/>
              </a:cxn>
            </a:cxnLst>
            <a:rect l="l" t="t" r="r" b="b"/>
            <a:pathLst>
              <a:path w="4968240" h="56388">
                <a:moveTo>
                  <a:pt x="0" y="28194"/>
                </a:moveTo>
                <a:lnTo>
                  <a:pt x="4968239" y="28194"/>
                </a:lnTo>
              </a:path>
            </a:pathLst>
          </a:custGeom>
          <a:ln w="50800">
            <a:solidFill>
              <a:srgbClr val="FFFFFF">
                <a:alpha val="100000"/>
              </a:srgbClr>
            </a:solidFill>
            <a:prstDash val="solid"/>
          </a:ln>
        </p:spPr>
        <p:style>
          <a:lnRef idx="1">
            <a:schemeClr val="accent1"/>
          </a:lnRef>
          <a:fillRef idx="0">
            <a:schemeClr val="accent1"/>
          </a:fillRef>
          <a:effectRef idx="0">
            <a:schemeClr val="accent1"/>
          </a:effectRef>
          <a:fontRef idx="minor">
            <a:schemeClr val="tx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422641" y="806485"/>
            <a:ext cx="6732612" cy="1797361"/>
          </a:xfrm>
          <a:prstGeom prst="rect">
            <a:avLst/>
          </a:prstGeom>
          <a:noFill/>
        </p:spPr>
        <p:txBody>
          <a:bodyPr wrap="none" lIns="0" tIns="0" rIns="0" bIns="40078" rtlCol="0">
            <a:spAutoFit/>
          </a:bodyPr>
          <a:lstStyle/>
          <a:p>
            <a:pPr>
              <a:lnSpc>
                <a:spcPts val="3769"/>
              </a:lnSpc>
              <a:tabLst>
                <a:tab pos="2026173" algn="l"/>
              </a:tabLst>
            </a:pPr>
            <a:r>
              <a:rPr lang="en-US" altLang="zh-CN" dirty="0" smtClean="0"/>
              <a:t>	</a:t>
            </a:r>
            <a:r>
              <a:rPr lang="en-US" altLang="zh-CN" sz="3900" dirty="0">
                <a:solidFill>
                  <a:srgbClr val="000000"/>
                </a:solidFill>
                <a:cs typeface="Times New Roman" pitchFamily="18" charset="0"/>
              </a:rPr>
              <a:t>三、人员</a:t>
            </a:r>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877"/>
              </a:lnSpc>
            </a:pPr>
            <a:endParaRPr lang="en-US" altLang="zh-CN" dirty="0" smtClean="0"/>
          </a:p>
          <a:p>
            <a:pPr>
              <a:lnSpc>
                <a:spcPts val="2630"/>
              </a:lnSpc>
              <a:tabLst>
                <a:tab pos="2026173" algn="l"/>
              </a:tabLst>
            </a:pPr>
            <a:r>
              <a:rPr lang="en-US" altLang="zh-CN" sz="2500" dirty="0">
                <a:solidFill>
                  <a:srgbClr val="000000"/>
                </a:solidFill>
                <a:latin typeface="隶书" pitchFamily="18" charset="0"/>
                <a:cs typeface="隶书" pitchFamily="18" charset="0"/>
              </a:rPr>
              <a:t>不同的人员涉及不同的数据抽象级别，具有不同</a:t>
            </a:r>
          </a:p>
          <a:p>
            <a:pPr>
              <a:lnSpc>
                <a:spcPts val="2805"/>
              </a:lnSpc>
              <a:tabLst>
                <a:tab pos="2026173" algn="l"/>
              </a:tabLst>
            </a:pPr>
            <a:r>
              <a:rPr lang="en-US" altLang="zh-CN" sz="2500" dirty="0">
                <a:solidFill>
                  <a:srgbClr val="000000"/>
                </a:solidFill>
                <a:latin typeface="隶书" pitchFamily="18" charset="0"/>
                <a:cs typeface="隶书" pitchFamily="18" charset="0"/>
              </a:rPr>
              <a:t>的数据视图，如下图所示</a:t>
            </a:r>
          </a:p>
        </p:txBody>
      </p:sp>
      <p:sp>
        <p:nvSpPr>
          <p:cNvPr id="12" name="TextBox 1"/>
          <p:cNvSpPr txBox="1"/>
          <p:nvPr/>
        </p:nvSpPr>
        <p:spPr>
          <a:xfrm>
            <a:off x="3377416" y="6037114"/>
            <a:ext cx="615553" cy="232830"/>
          </a:xfrm>
          <a:prstGeom prst="rect">
            <a:avLst/>
          </a:prstGeom>
          <a:noFill/>
        </p:spPr>
        <p:txBody>
          <a:bodyPr wrap="none" lIns="0" tIns="0" rIns="0" bIns="40078" rtlCol="0">
            <a:spAutoFit/>
          </a:bodyPr>
          <a:lstStyle/>
          <a:p>
            <a:pPr>
              <a:lnSpc>
                <a:spcPts val="1490"/>
              </a:lnSpc>
            </a:pPr>
            <a:r>
              <a:rPr lang="en-US" altLang="zh-CN" sz="1600" dirty="0">
                <a:solidFill>
                  <a:srgbClr val="000000"/>
                </a:solidFill>
                <a:latin typeface="隶书" pitchFamily="18" charset="0"/>
                <a:cs typeface="隶书" pitchFamily="18" charset="0"/>
              </a:rPr>
              <a:t>图1.30</a:t>
            </a:r>
          </a:p>
        </p:txBody>
      </p:sp>
      <p:sp>
        <p:nvSpPr>
          <p:cNvPr id="13" name="TextBox 1"/>
          <p:cNvSpPr txBox="1"/>
          <p:nvPr/>
        </p:nvSpPr>
        <p:spPr>
          <a:xfrm>
            <a:off x="4170185" y="6037114"/>
            <a:ext cx="1846659" cy="232830"/>
          </a:xfrm>
          <a:prstGeom prst="rect">
            <a:avLst/>
          </a:prstGeom>
          <a:noFill/>
        </p:spPr>
        <p:txBody>
          <a:bodyPr wrap="none" lIns="0" tIns="0" rIns="0" bIns="40078" rtlCol="0">
            <a:spAutoFit/>
          </a:bodyPr>
          <a:lstStyle/>
          <a:p>
            <a:pPr>
              <a:lnSpc>
                <a:spcPts val="1490"/>
              </a:lnSpc>
            </a:pPr>
            <a:r>
              <a:rPr lang="en-US" altLang="zh-CN" sz="1600" dirty="0">
                <a:solidFill>
                  <a:srgbClr val="000000"/>
                </a:solidFill>
                <a:latin typeface="隶书" pitchFamily="18" charset="0"/>
                <a:cs typeface="隶书" pitchFamily="18" charset="0"/>
              </a:rPr>
              <a:t>各种人员的数据视图</a:t>
            </a:r>
          </a:p>
        </p:txBody>
      </p:sp>
    </p:spTree>
    <p:extLst>
      <p:ext uri="{BB962C8B-B14F-4D97-AF65-F5344CB8AC3E}">
        <p14:creationId xmlns:p14="http://schemas.microsoft.com/office/powerpoint/2010/main" val="1368562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zh-CN" altLang="en-US" dirty="0" smtClean="0">
                <a:solidFill>
                  <a:srgbClr val="000000"/>
                </a:solidFill>
                <a:latin typeface="隶书" pitchFamily="49" charset="-122"/>
                <a:ea typeface="隶书" pitchFamily="49" charset="-122"/>
              </a:rPr>
              <a:t>内容提要</a:t>
            </a:r>
            <a:endParaRPr lang="en-US" altLang="zh-CN" b="0" dirty="0" smtClean="0">
              <a:solidFill>
                <a:srgbClr val="FF9905"/>
              </a:solidFill>
              <a:effectLst/>
              <a:latin typeface="宋体" charset="-122"/>
              <a:ea typeface="宋体" charset="-122"/>
            </a:endParaRPr>
          </a:p>
        </p:txBody>
      </p:sp>
      <p:sp>
        <p:nvSpPr>
          <p:cNvPr id="72707" name="Rectangle 3"/>
          <p:cNvSpPr>
            <a:spLocks noGrp="1"/>
          </p:cNvSpPr>
          <p:nvPr>
            <p:ph type="body" idx="1"/>
          </p:nvPr>
        </p:nvSpPr>
        <p:spPr/>
        <p:txBody>
          <a:bodyPr/>
          <a:lstStyle/>
          <a:p>
            <a:pPr>
              <a:lnSpc>
                <a:spcPct val="150000"/>
              </a:lnSpc>
            </a:pPr>
            <a:r>
              <a:rPr lang="zh-CN" altLang="en-US" dirty="0" smtClean="0">
                <a:solidFill>
                  <a:srgbClr val="0070C0"/>
                </a:solidFill>
              </a:rPr>
              <a:t>数据库系统的地位</a:t>
            </a:r>
          </a:p>
          <a:p>
            <a:pPr lvl="1">
              <a:lnSpc>
                <a:spcPct val="150000"/>
              </a:lnSpc>
            </a:pPr>
            <a:r>
              <a:rPr lang="en-US" altLang="zh-CN" dirty="0" smtClean="0">
                <a:solidFill>
                  <a:srgbClr val="0070C0"/>
                </a:solidFill>
                <a:latin typeface="Times New Roman" pitchFamily="18" charset="0"/>
                <a:ea typeface="隶书" pitchFamily="49" charset="-122"/>
              </a:rPr>
              <a:t>DBS</a:t>
            </a:r>
            <a:r>
              <a:rPr lang="zh-CN" altLang="en-US" dirty="0" smtClean="0">
                <a:solidFill>
                  <a:srgbClr val="0070C0"/>
                </a:solidFill>
                <a:latin typeface="Times New Roman" pitchFamily="18" charset="0"/>
                <a:ea typeface="隶书" pitchFamily="49" charset="-122"/>
              </a:rPr>
              <a:t>与</a:t>
            </a:r>
            <a:r>
              <a:rPr lang="en-US" altLang="zh-CN" dirty="0" smtClean="0">
                <a:solidFill>
                  <a:srgbClr val="0070C0"/>
                </a:solidFill>
                <a:latin typeface="Times New Roman" pitchFamily="18" charset="0"/>
                <a:ea typeface="隶书" pitchFamily="49" charset="-122"/>
              </a:rPr>
              <a:t>MIS</a:t>
            </a:r>
          </a:p>
          <a:p>
            <a:pPr>
              <a:lnSpc>
                <a:spcPct val="150000"/>
              </a:lnSpc>
            </a:pPr>
            <a:r>
              <a:rPr lang="zh-CN" altLang="en-US" dirty="0" smtClean="0">
                <a:solidFill>
                  <a:srgbClr val="000000"/>
                </a:solidFill>
              </a:rPr>
              <a:t>四个基本概念</a:t>
            </a:r>
          </a:p>
          <a:p>
            <a:pPr>
              <a:lnSpc>
                <a:spcPct val="150000"/>
              </a:lnSpc>
            </a:pPr>
            <a:r>
              <a:rPr lang="zh-CN" altLang="en-US" dirty="0" smtClean="0">
                <a:solidFill>
                  <a:srgbClr val="000000"/>
                </a:solidFill>
              </a:rPr>
              <a:t>数据管理技术的产生和发展</a:t>
            </a:r>
          </a:p>
          <a:p>
            <a:pPr>
              <a:lnSpc>
                <a:spcPct val="150000"/>
              </a:lnSpc>
            </a:pPr>
            <a:r>
              <a:rPr lang="zh-CN" altLang="en-US" dirty="0" smtClean="0">
                <a:solidFill>
                  <a:srgbClr val="000000"/>
                </a:solidFill>
              </a:rPr>
              <a:t>数据库系统的特点</a:t>
            </a:r>
            <a:endParaRPr lang="en-US" altLang="zh-CN" dirty="0" smtClean="0">
              <a:solidFill>
                <a:srgbClr val="000000"/>
              </a:solidFill>
            </a:endParaRPr>
          </a:p>
          <a:p>
            <a:pPr>
              <a:lnSpc>
                <a:spcPct val="150000"/>
              </a:lnSpc>
            </a:pPr>
            <a:r>
              <a:rPr lang="zh-CN" altLang="en-US" dirty="0" smtClean="0">
                <a:solidFill>
                  <a:srgbClr val="000000"/>
                </a:solidFill>
              </a:rPr>
              <a:t>数据库系统的组成</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954774" y="760400"/>
            <a:ext cx="5139227"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1.</a:t>
            </a:r>
            <a:r>
              <a:rPr lang="en-US" altLang="zh-CN" sz="3900" dirty="0">
                <a:cs typeface="Times New Roman" pitchFamily="18" charset="0"/>
              </a:rPr>
              <a:t>  </a:t>
            </a:r>
            <a:r>
              <a:rPr lang="en-US" altLang="zh-CN" sz="3900" dirty="0" err="1">
                <a:solidFill>
                  <a:srgbClr val="000000"/>
                </a:solidFill>
                <a:cs typeface="Times New Roman" pitchFamily="18" charset="0"/>
              </a:rPr>
              <a:t>数据库管理员</a:t>
            </a:r>
            <a:r>
              <a:rPr lang="en-US" altLang="zh-CN" sz="3900" dirty="0">
                <a:cs typeface="Times New Roman" pitchFamily="18" charset="0"/>
              </a:rPr>
              <a:t> </a:t>
            </a:r>
            <a:r>
              <a:rPr lang="en-US" altLang="zh-CN" sz="3900" dirty="0" smtClean="0">
                <a:solidFill>
                  <a:srgbClr val="000000"/>
                </a:solidFill>
                <a:cs typeface="Times New Roman" pitchFamily="18" charset="0"/>
              </a:rPr>
              <a:t>(</a:t>
            </a:r>
            <a:r>
              <a:rPr lang="en-US" altLang="zh-CN" sz="3900" dirty="0">
                <a:solidFill>
                  <a:srgbClr val="000000"/>
                </a:solidFill>
                <a:cs typeface="Times New Roman" pitchFamily="18" charset="0"/>
              </a:rPr>
              <a:t>DBA)</a:t>
            </a:r>
          </a:p>
        </p:txBody>
      </p:sp>
      <p:sp>
        <p:nvSpPr>
          <p:cNvPr id="7" name="TextBox 1"/>
          <p:cNvSpPr txBox="1"/>
          <p:nvPr/>
        </p:nvSpPr>
        <p:spPr>
          <a:xfrm>
            <a:off x="1422641" y="2004690"/>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具体职责：</a:t>
            </a:r>
          </a:p>
        </p:txBody>
      </p:sp>
      <p:sp>
        <p:nvSpPr>
          <p:cNvPr id="8" name="TextBox 1"/>
          <p:cNvSpPr txBox="1"/>
          <p:nvPr/>
        </p:nvSpPr>
        <p:spPr>
          <a:xfrm>
            <a:off x="1759297" y="2546187"/>
            <a:ext cx="4039567"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决定数据库中的信息内容和结构</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决定数据库的存储结构和存取策略</a:t>
            </a:r>
          </a:p>
        </p:txBody>
      </p:sp>
      <p:sp>
        <p:nvSpPr>
          <p:cNvPr id="9" name="TextBox 1"/>
          <p:cNvSpPr txBox="1"/>
          <p:nvPr/>
        </p:nvSpPr>
        <p:spPr>
          <a:xfrm>
            <a:off x="1759297" y="3341151"/>
            <a:ext cx="4847481" cy="681671"/>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定义数据的安全性要求和完整性约束条件</a:t>
            </a:r>
          </a:p>
          <a:p>
            <a:pPr>
              <a:lnSpc>
                <a:spcPts val="877"/>
              </a:lnSpc>
            </a:pPr>
            <a:endParaRPr lang="en-US" altLang="zh-CN" dirty="0" smtClean="0"/>
          </a:p>
          <a:p>
            <a:pPr>
              <a:lnSpc>
                <a:spcPts val="2104"/>
              </a:lnSpc>
            </a:pPr>
            <a:r>
              <a:rPr lang="en-US" altLang="zh-CN" sz="2100" dirty="0">
                <a:solidFill>
                  <a:srgbClr val="000000"/>
                </a:solidFill>
                <a:cs typeface="Times New Roman" pitchFamily="18" charset="0"/>
              </a:rPr>
              <a:t>监控数据库的使用和运行</a:t>
            </a:r>
          </a:p>
        </p:txBody>
      </p:sp>
      <p:sp>
        <p:nvSpPr>
          <p:cNvPr id="10" name="TextBox 1"/>
          <p:cNvSpPr txBox="1"/>
          <p:nvPr/>
        </p:nvSpPr>
        <p:spPr>
          <a:xfrm>
            <a:off x="2106813" y="4101551"/>
            <a:ext cx="1846659"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周期性转储数据库</a:t>
            </a:r>
          </a:p>
        </p:txBody>
      </p:sp>
      <p:sp>
        <p:nvSpPr>
          <p:cNvPr id="11" name="TextBox 1"/>
          <p:cNvSpPr txBox="1"/>
          <p:nvPr/>
        </p:nvSpPr>
        <p:spPr>
          <a:xfrm>
            <a:off x="2302290" y="4435666"/>
            <a:ext cx="897682" cy="489310"/>
          </a:xfrm>
          <a:prstGeom prst="rect">
            <a:avLst/>
          </a:prstGeom>
          <a:noFill/>
        </p:spPr>
        <p:txBody>
          <a:bodyPr wrap="none" lIns="0" tIns="0" rIns="0" bIns="40078" rtlCol="0">
            <a:spAutoFit/>
          </a:bodyPr>
          <a:lstStyle/>
          <a:p>
            <a:pPr>
              <a:lnSpc>
                <a:spcPts val="1490"/>
              </a:lnSpc>
            </a:pPr>
            <a:r>
              <a:rPr lang="en-US" altLang="zh-CN" sz="1400" dirty="0">
                <a:solidFill>
                  <a:srgbClr val="000000"/>
                </a:solidFill>
                <a:cs typeface="Times New Roman" pitchFamily="18" charset="0"/>
              </a:rPr>
              <a:t>–</a:t>
            </a:r>
            <a:r>
              <a:rPr lang="en-US" altLang="zh-CN" sz="1400" dirty="0">
                <a:cs typeface="Times New Roman" pitchFamily="18" charset="0"/>
              </a:rPr>
              <a:t>  </a:t>
            </a:r>
            <a:r>
              <a:rPr lang="en-US" altLang="zh-CN" sz="1400" dirty="0">
                <a:solidFill>
                  <a:srgbClr val="000000"/>
                </a:solidFill>
                <a:cs typeface="Times New Roman" pitchFamily="18" charset="0"/>
              </a:rPr>
              <a:t>数据文件</a:t>
            </a:r>
          </a:p>
          <a:p>
            <a:pPr>
              <a:lnSpc>
                <a:spcPts val="2016"/>
              </a:lnSpc>
            </a:pPr>
            <a:r>
              <a:rPr lang="en-US" altLang="zh-CN" sz="1400" dirty="0">
                <a:solidFill>
                  <a:srgbClr val="000000"/>
                </a:solidFill>
                <a:cs typeface="Times New Roman" pitchFamily="18" charset="0"/>
              </a:rPr>
              <a:t>–</a:t>
            </a:r>
            <a:r>
              <a:rPr lang="en-US" altLang="zh-CN" sz="1400" dirty="0">
                <a:cs typeface="Times New Roman" pitchFamily="18" charset="0"/>
              </a:rPr>
              <a:t>  </a:t>
            </a:r>
            <a:r>
              <a:rPr lang="en-US" altLang="zh-CN" sz="1400" dirty="0">
                <a:solidFill>
                  <a:srgbClr val="000000"/>
                </a:solidFill>
                <a:cs typeface="Times New Roman" pitchFamily="18" charset="0"/>
              </a:rPr>
              <a:t>日志文件</a:t>
            </a:r>
          </a:p>
        </p:txBody>
      </p:sp>
      <p:sp>
        <p:nvSpPr>
          <p:cNvPr id="12" name="TextBox 1"/>
          <p:cNvSpPr txBox="1"/>
          <p:nvPr/>
        </p:nvSpPr>
        <p:spPr>
          <a:xfrm>
            <a:off x="2106812" y="4988684"/>
            <a:ext cx="1384995" cy="899679"/>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系统故障恢复</a:t>
            </a:r>
          </a:p>
          <a:p>
            <a:pPr>
              <a:lnSpc>
                <a:spcPts val="2454"/>
              </a:lnSpc>
            </a:pPr>
            <a:r>
              <a:rPr lang="en-US" altLang="zh-CN" dirty="0">
                <a:solidFill>
                  <a:srgbClr val="000000"/>
                </a:solidFill>
                <a:cs typeface="Times New Roman" pitchFamily="18" charset="0"/>
              </a:rPr>
              <a:t>介质故障恢复</a:t>
            </a:r>
          </a:p>
          <a:p>
            <a:pPr>
              <a:lnSpc>
                <a:spcPts val="2454"/>
              </a:lnSpc>
            </a:pPr>
            <a:r>
              <a:rPr lang="en-US" altLang="zh-CN" dirty="0">
                <a:solidFill>
                  <a:srgbClr val="000000"/>
                </a:solidFill>
                <a:cs typeface="Times New Roman" pitchFamily="18" charset="0"/>
              </a:rPr>
              <a:t>监视审计文件</a:t>
            </a:r>
          </a:p>
        </p:txBody>
      </p:sp>
    </p:spTree>
    <p:extLst>
      <p:ext uri="{BB962C8B-B14F-4D97-AF65-F5344CB8AC3E}">
        <p14:creationId xmlns:p14="http://schemas.microsoft.com/office/powerpoint/2010/main" val="36087071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759297" y="1843393"/>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数据库的改进和重组</a:t>
            </a:r>
          </a:p>
        </p:txBody>
      </p:sp>
      <p:sp>
        <p:nvSpPr>
          <p:cNvPr id="7" name="TextBox 1"/>
          <p:cNvSpPr txBox="1"/>
          <p:nvPr/>
        </p:nvSpPr>
        <p:spPr>
          <a:xfrm>
            <a:off x="2106812" y="2223593"/>
            <a:ext cx="1615827" cy="2584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性能监控和调优</a:t>
            </a:r>
          </a:p>
        </p:txBody>
      </p:sp>
      <p:sp>
        <p:nvSpPr>
          <p:cNvPr id="8" name="TextBox 1"/>
          <p:cNvSpPr txBox="1"/>
          <p:nvPr/>
        </p:nvSpPr>
        <p:spPr>
          <a:xfrm>
            <a:off x="2106812" y="2569230"/>
            <a:ext cx="4616648" cy="579078"/>
          </a:xfrm>
          <a:prstGeom prst="rect">
            <a:avLst/>
          </a:prstGeom>
          <a:noFill/>
        </p:spPr>
        <p:txBody>
          <a:bodyPr wrap="none" lIns="0" tIns="0" rIns="0" bIns="40078" rtlCol="0">
            <a:spAutoFit/>
          </a:bodyPr>
          <a:lstStyle/>
          <a:p>
            <a:pPr>
              <a:lnSpc>
                <a:spcPts val="1666"/>
              </a:lnSpc>
            </a:pPr>
            <a:r>
              <a:rPr lang="en-US" altLang="zh-CN" dirty="0">
                <a:solidFill>
                  <a:srgbClr val="000000"/>
                </a:solidFill>
                <a:cs typeface="Times New Roman" pitchFamily="18" charset="0"/>
              </a:rPr>
              <a:t>定期对数据库进行重组织，以提高系统的性能</a:t>
            </a:r>
          </a:p>
          <a:p>
            <a:pPr>
              <a:lnSpc>
                <a:spcPts val="2454"/>
              </a:lnSpc>
            </a:pPr>
            <a:r>
              <a:rPr lang="en-US" altLang="zh-CN" dirty="0">
                <a:solidFill>
                  <a:srgbClr val="000000"/>
                </a:solidFill>
                <a:cs typeface="Times New Roman" pitchFamily="18" charset="0"/>
              </a:rPr>
              <a:t>需求增加和改变时，数据库须需要重构造</a:t>
            </a:r>
          </a:p>
        </p:txBody>
      </p:sp>
    </p:spTree>
    <p:extLst>
      <p:ext uri="{BB962C8B-B14F-4D97-AF65-F5344CB8AC3E}">
        <p14:creationId xmlns:p14="http://schemas.microsoft.com/office/powerpoint/2010/main" val="3360148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1194584" y="783442"/>
            <a:ext cx="6732612" cy="476486"/>
          </a:xfrm>
          <a:prstGeom prst="rect">
            <a:avLst/>
          </a:prstGeom>
          <a:noFill/>
        </p:spPr>
        <p:txBody>
          <a:bodyPr wrap="none" lIns="0" tIns="0" rIns="0" bIns="40078" rtlCol="0">
            <a:spAutoFit/>
          </a:bodyPr>
          <a:lstStyle/>
          <a:p>
            <a:pPr>
              <a:lnSpc>
                <a:spcPts val="3419"/>
              </a:lnSpc>
            </a:pPr>
            <a:r>
              <a:rPr lang="en-US" altLang="zh-CN" sz="3500" dirty="0">
                <a:solidFill>
                  <a:srgbClr val="000000"/>
                </a:solidFill>
                <a:cs typeface="Times New Roman" pitchFamily="18" charset="0"/>
              </a:rPr>
              <a:t>2</a:t>
            </a:r>
            <a:r>
              <a:rPr lang="en-US" altLang="zh-CN" sz="3500" dirty="0">
                <a:cs typeface="Times New Roman" pitchFamily="18" charset="0"/>
              </a:rPr>
              <a:t> </a:t>
            </a:r>
            <a:r>
              <a:rPr lang="en-US" altLang="zh-CN" sz="3500" dirty="0">
                <a:solidFill>
                  <a:srgbClr val="000000"/>
                </a:solidFill>
                <a:cs typeface="Times New Roman" pitchFamily="18" charset="0"/>
              </a:rPr>
              <a:t>2.</a:t>
            </a:r>
            <a:r>
              <a:rPr lang="en-US" altLang="zh-CN" sz="3500" dirty="0">
                <a:cs typeface="Times New Roman" pitchFamily="18" charset="0"/>
              </a:rPr>
              <a:t>  </a:t>
            </a:r>
            <a:r>
              <a:rPr lang="en-US" altLang="zh-CN" sz="3500" dirty="0">
                <a:solidFill>
                  <a:srgbClr val="000000"/>
                </a:solidFill>
                <a:cs typeface="Times New Roman" pitchFamily="18" charset="0"/>
              </a:rPr>
              <a:t>系统分析员和数据库设计人员</a:t>
            </a:r>
          </a:p>
        </p:txBody>
      </p:sp>
      <p:sp>
        <p:nvSpPr>
          <p:cNvPr id="7" name="TextBox 1"/>
          <p:cNvSpPr txBox="1"/>
          <p:nvPr/>
        </p:nvSpPr>
        <p:spPr>
          <a:xfrm>
            <a:off x="1422641" y="1854915"/>
            <a:ext cx="1603003"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系统分析员</a:t>
            </a:r>
          </a:p>
        </p:txBody>
      </p:sp>
      <p:sp>
        <p:nvSpPr>
          <p:cNvPr id="8" name="TextBox 1"/>
          <p:cNvSpPr txBox="1"/>
          <p:nvPr/>
        </p:nvSpPr>
        <p:spPr>
          <a:xfrm>
            <a:off x="1759297" y="2304242"/>
            <a:ext cx="4308872"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负责应用系统的需求分析和规范说明</a:t>
            </a:r>
          </a:p>
        </p:txBody>
      </p:sp>
      <p:sp>
        <p:nvSpPr>
          <p:cNvPr id="9" name="TextBox 1"/>
          <p:cNvSpPr txBox="1"/>
          <p:nvPr/>
        </p:nvSpPr>
        <p:spPr>
          <a:xfrm>
            <a:off x="1759297" y="2811175"/>
            <a:ext cx="5145639" cy="784263"/>
          </a:xfrm>
          <a:prstGeom prst="rect">
            <a:avLst/>
          </a:prstGeom>
          <a:noFill/>
        </p:spPr>
        <p:txBody>
          <a:bodyPr wrap="none" lIns="0" tIns="0" rIns="0" bIns="40078" rtlCol="0">
            <a:spAutoFit/>
          </a:bodyPr>
          <a:lstStyle/>
          <a:p>
            <a:pPr>
              <a:lnSpc>
                <a:spcPts val="2192"/>
              </a:lnSpc>
            </a:pPr>
            <a:r>
              <a:rPr lang="en-US" altLang="zh-CN" sz="2100" dirty="0">
                <a:solidFill>
                  <a:srgbClr val="000000"/>
                </a:solidFill>
                <a:cs typeface="Times New Roman" pitchFamily="18" charset="0"/>
              </a:rPr>
              <a:t>与用户及DBA协商，确定系统的硬软件配置</a:t>
            </a:r>
          </a:p>
          <a:p>
            <a:pPr>
              <a:lnSpc>
                <a:spcPts val="877"/>
              </a:lnSpc>
            </a:pPr>
            <a:endParaRPr lang="en-US" altLang="zh-CN" dirty="0" smtClean="0"/>
          </a:p>
          <a:p>
            <a:pPr>
              <a:lnSpc>
                <a:spcPts val="2717"/>
              </a:lnSpc>
            </a:pPr>
            <a:r>
              <a:rPr lang="en-US" altLang="zh-CN" sz="2100" dirty="0">
                <a:solidFill>
                  <a:srgbClr val="000000"/>
                </a:solidFill>
                <a:cs typeface="Times New Roman" pitchFamily="18" charset="0"/>
              </a:rPr>
              <a:t>参与数据库系统的概要设计</a:t>
            </a:r>
          </a:p>
        </p:txBody>
      </p:sp>
    </p:spTree>
    <p:extLst>
      <p:ext uri="{BB962C8B-B14F-4D97-AF65-F5344CB8AC3E}">
        <p14:creationId xmlns:p14="http://schemas.microsoft.com/office/powerpoint/2010/main" val="31141165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1422641" y="2119902"/>
            <a:ext cx="22442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数据库设计人员</a:t>
            </a:r>
          </a:p>
        </p:txBody>
      </p:sp>
      <p:sp>
        <p:nvSpPr>
          <p:cNvPr id="7" name="TextBox 1"/>
          <p:cNvSpPr txBox="1"/>
          <p:nvPr/>
        </p:nvSpPr>
        <p:spPr>
          <a:xfrm>
            <a:off x="1759297" y="2788133"/>
            <a:ext cx="3500958"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参加用户需求调查和系统分析</a:t>
            </a:r>
          </a:p>
        </p:txBody>
      </p:sp>
      <p:sp>
        <p:nvSpPr>
          <p:cNvPr id="8" name="TextBox 1"/>
          <p:cNvSpPr txBox="1"/>
          <p:nvPr/>
        </p:nvSpPr>
        <p:spPr>
          <a:xfrm>
            <a:off x="1759297" y="3352672"/>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确定数据库中的数据</a:t>
            </a:r>
          </a:p>
        </p:txBody>
      </p:sp>
      <p:sp>
        <p:nvSpPr>
          <p:cNvPr id="9" name="TextBox 1"/>
          <p:cNvSpPr txBox="1"/>
          <p:nvPr/>
        </p:nvSpPr>
        <p:spPr>
          <a:xfrm>
            <a:off x="1759297" y="3917211"/>
            <a:ext cx="242374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设计数据库各级模式</a:t>
            </a:r>
          </a:p>
        </p:txBody>
      </p:sp>
    </p:spTree>
    <p:extLst>
      <p:ext uri="{BB962C8B-B14F-4D97-AF65-F5344CB8AC3E}">
        <p14:creationId xmlns:p14="http://schemas.microsoft.com/office/powerpoint/2010/main" val="2859858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2801843" y="760400"/>
            <a:ext cx="350095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3</a:t>
            </a:r>
            <a:r>
              <a:rPr lang="en-US" altLang="zh-CN" sz="3900" dirty="0">
                <a:cs typeface="Times New Roman" pitchFamily="18" charset="0"/>
              </a:rPr>
              <a:t> </a:t>
            </a:r>
            <a:r>
              <a:rPr lang="en-US" altLang="zh-CN" sz="3900" dirty="0">
                <a:solidFill>
                  <a:srgbClr val="000000"/>
                </a:solidFill>
                <a:cs typeface="Times New Roman" pitchFamily="18" charset="0"/>
              </a:rPr>
              <a:t>3.</a:t>
            </a:r>
            <a:r>
              <a:rPr lang="en-US" altLang="zh-CN" sz="3900" dirty="0">
                <a:cs typeface="Times New Roman" pitchFamily="18" charset="0"/>
              </a:rPr>
              <a:t>  </a:t>
            </a:r>
            <a:r>
              <a:rPr lang="en-US" altLang="zh-CN" sz="3900" dirty="0">
                <a:solidFill>
                  <a:srgbClr val="000000"/>
                </a:solidFill>
                <a:cs typeface="Times New Roman" pitchFamily="18" charset="0"/>
              </a:rPr>
              <a:t>应用程序员</a:t>
            </a:r>
          </a:p>
        </p:txBody>
      </p:sp>
      <p:sp>
        <p:nvSpPr>
          <p:cNvPr id="7" name="TextBox 1"/>
          <p:cNvSpPr txBox="1"/>
          <p:nvPr/>
        </p:nvSpPr>
        <p:spPr>
          <a:xfrm>
            <a:off x="1422641" y="2085339"/>
            <a:ext cx="44884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设计和编写应用系统的程序模块</a:t>
            </a:r>
          </a:p>
        </p:txBody>
      </p:sp>
      <p:sp>
        <p:nvSpPr>
          <p:cNvPr id="8" name="TextBox 1"/>
          <p:cNvSpPr txBox="1"/>
          <p:nvPr/>
        </p:nvSpPr>
        <p:spPr>
          <a:xfrm>
            <a:off x="1422641" y="2903345"/>
            <a:ext cx="2244204"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进行调试和安装</a:t>
            </a:r>
          </a:p>
        </p:txBody>
      </p:sp>
    </p:spTree>
    <p:extLst>
      <p:ext uri="{BB962C8B-B14F-4D97-AF65-F5344CB8AC3E}">
        <p14:creationId xmlns:p14="http://schemas.microsoft.com/office/powerpoint/2010/main" val="14744272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518594" y="760400"/>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4</a:t>
            </a:r>
            <a:r>
              <a:rPr lang="en-US" altLang="zh-CN" sz="3900" dirty="0">
                <a:cs typeface="Times New Roman" pitchFamily="18" charset="0"/>
              </a:rPr>
              <a:t> </a:t>
            </a:r>
            <a:r>
              <a:rPr lang="en-US" altLang="zh-CN" sz="3900" dirty="0">
                <a:solidFill>
                  <a:srgbClr val="000000"/>
                </a:solidFill>
                <a:cs typeface="Times New Roman" pitchFamily="18" charset="0"/>
              </a:rPr>
              <a:t>4.</a:t>
            </a:r>
            <a:r>
              <a:rPr lang="en-US" altLang="zh-CN" sz="3900" dirty="0">
                <a:cs typeface="Times New Roman" pitchFamily="18" charset="0"/>
              </a:rPr>
              <a:t>  </a:t>
            </a:r>
            <a:r>
              <a:rPr lang="en-US" altLang="zh-CN" sz="3900" dirty="0">
                <a:solidFill>
                  <a:srgbClr val="000000"/>
                </a:solidFill>
                <a:cs typeface="Times New Roman" pitchFamily="18" charset="0"/>
              </a:rPr>
              <a:t>用户</a:t>
            </a:r>
          </a:p>
        </p:txBody>
      </p:sp>
      <p:sp>
        <p:nvSpPr>
          <p:cNvPr id="7" name="TextBox 1"/>
          <p:cNvSpPr txBox="1"/>
          <p:nvPr/>
        </p:nvSpPr>
        <p:spPr>
          <a:xfrm>
            <a:off x="1422641" y="1877957"/>
            <a:ext cx="6652462" cy="1168983"/>
          </a:xfrm>
          <a:prstGeom prst="rect">
            <a:avLst/>
          </a:prstGeom>
          <a:noFill/>
        </p:spPr>
        <p:txBody>
          <a:bodyPr wrap="none" lIns="0" tIns="0" rIns="0" bIns="40078" rtlCol="0">
            <a:spAutoFit/>
          </a:bodyPr>
          <a:lstStyle/>
          <a:p>
            <a:pPr>
              <a:lnSpc>
                <a:spcPts val="2630"/>
              </a:lnSpc>
            </a:pPr>
            <a:r>
              <a:rPr lang="en-US" altLang="zh-CN" sz="2500" dirty="0">
                <a:solidFill>
                  <a:srgbClr val="000000"/>
                </a:solidFill>
                <a:latin typeface="隶书" pitchFamily="18" charset="0"/>
                <a:cs typeface="隶书" pitchFamily="18" charset="0"/>
              </a:rPr>
              <a:t>用户是指最终用户（</a:t>
            </a:r>
            <a:r>
              <a:rPr lang="en-US" altLang="zh-CN" sz="2500" dirty="0">
                <a:solidFill>
                  <a:srgbClr val="000000"/>
                </a:solidFill>
                <a:cs typeface="Times New Roman" pitchFamily="18" charset="0"/>
              </a:rPr>
              <a:t>End</a:t>
            </a:r>
            <a:r>
              <a:rPr lang="en-US" altLang="zh-CN" sz="2500" dirty="0">
                <a:cs typeface="Times New Roman" pitchFamily="18" charset="0"/>
              </a:rPr>
              <a:t> </a:t>
            </a:r>
            <a:r>
              <a:rPr lang="en-US" altLang="zh-CN" sz="2500" dirty="0">
                <a:solidFill>
                  <a:srgbClr val="000000"/>
                </a:solidFill>
                <a:cs typeface="Times New Roman" pitchFamily="18" charset="0"/>
              </a:rPr>
              <a:t>User</a:t>
            </a:r>
            <a:r>
              <a:rPr lang="en-US" altLang="zh-CN" sz="2500" dirty="0">
                <a:solidFill>
                  <a:srgbClr val="000000"/>
                </a:solidFill>
                <a:latin typeface="隶书" pitchFamily="18" charset="0"/>
                <a:cs typeface="隶书" pitchFamily="18" charset="0"/>
              </a:rPr>
              <a:t>）。最终用户通过</a:t>
            </a:r>
          </a:p>
          <a:p>
            <a:pPr>
              <a:lnSpc>
                <a:spcPts val="2717"/>
              </a:lnSpc>
            </a:pPr>
            <a:r>
              <a:rPr lang="en-US" altLang="zh-CN" sz="2500" dirty="0">
                <a:solidFill>
                  <a:srgbClr val="000000"/>
                </a:solidFill>
                <a:latin typeface="隶书" pitchFamily="18" charset="0"/>
                <a:cs typeface="隶书" pitchFamily="18" charset="0"/>
              </a:rPr>
              <a:t>应用系统的用户接口使用数据库。</a:t>
            </a:r>
          </a:p>
          <a:p>
            <a:pPr>
              <a:lnSpc>
                <a:spcPts val="877"/>
              </a:lnSpc>
            </a:pPr>
            <a:endParaRPr lang="en-US" altLang="zh-CN" dirty="0" smtClean="0"/>
          </a:p>
          <a:p>
            <a:pPr>
              <a:lnSpc>
                <a:spcPts val="2630"/>
              </a:lnSpc>
            </a:pPr>
            <a:r>
              <a:rPr lang="en-US" altLang="zh-CN" sz="2500" dirty="0">
                <a:solidFill>
                  <a:srgbClr val="000000"/>
                </a:solidFill>
                <a:latin typeface="隶书" pitchFamily="18" charset="0"/>
                <a:cs typeface="隶书" pitchFamily="18" charset="0"/>
              </a:rPr>
              <a:t>偶然用户</a:t>
            </a:r>
          </a:p>
        </p:txBody>
      </p:sp>
      <p:sp>
        <p:nvSpPr>
          <p:cNvPr id="8" name="TextBox 1"/>
          <p:cNvSpPr txBox="1"/>
          <p:nvPr/>
        </p:nvSpPr>
        <p:spPr>
          <a:xfrm>
            <a:off x="1759297" y="3156811"/>
            <a:ext cx="4039567"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企业或组织机构的高中级管理人员</a:t>
            </a:r>
          </a:p>
        </p:txBody>
      </p:sp>
      <p:sp>
        <p:nvSpPr>
          <p:cNvPr id="9" name="TextBox 1"/>
          <p:cNvSpPr txBox="1"/>
          <p:nvPr/>
        </p:nvSpPr>
        <p:spPr>
          <a:xfrm>
            <a:off x="1422641" y="3571575"/>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简单用户</a:t>
            </a:r>
          </a:p>
        </p:txBody>
      </p:sp>
      <p:sp>
        <p:nvSpPr>
          <p:cNvPr id="10" name="TextBox 1"/>
          <p:cNvSpPr txBox="1"/>
          <p:nvPr/>
        </p:nvSpPr>
        <p:spPr>
          <a:xfrm>
            <a:off x="1759297" y="4009381"/>
            <a:ext cx="5386090"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银行的职员、机票预定人员、旅馆总台服务员</a:t>
            </a:r>
          </a:p>
        </p:txBody>
      </p:sp>
      <p:sp>
        <p:nvSpPr>
          <p:cNvPr id="11" name="TextBox 1"/>
          <p:cNvSpPr txBox="1"/>
          <p:nvPr/>
        </p:nvSpPr>
        <p:spPr>
          <a:xfrm>
            <a:off x="1422641" y="4435666"/>
            <a:ext cx="1282402"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复杂用户</a:t>
            </a:r>
          </a:p>
        </p:txBody>
      </p:sp>
      <p:sp>
        <p:nvSpPr>
          <p:cNvPr id="12" name="TextBox 1"/>
          <p:cNvSpPr txBox="1"/>
          <p:nvPr/>
        </p:nvSpPr>
        <p:spPr>
          <a:xfrm>
            <a:off x="1759297" y="4873472"/>
            <a:ext cx="5116785" cy="2969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工程师、科学家、经济学家、科技工作者等</a:t>
            </a:r>
          </a:p>
        </p:txBody>
      </p:sp>
      <p:sp>
        <p:nvSpPr>
          <p:cNvPr id="13" name="TextBox 1"/>
          <p:cNvSpPr txBox="1"/>
          <p:nvPr/>
        </p:nvSpPr>
        <p:spPr>
          <a:xfrm>
            <a:off x="1759297" y="5299756"/>
            <a:ext cx="6194003" cy="617550"/>
          </a:xfrm>
          <a:prstGeom prst="rect">
            <a:avLst/>
          </a:prstGeom>
          <a:noFill/>
        </p:spPr>
        <p:txBody>
          <a:bodyPr wrap="none" lIns="0" tIns="0" rIns="0" bIns="40078" rtlCol="0">
            <a:spAutoFit/>
          </a:bodyPr>
          <a:lstStyle/>
          <a:p>
            <a:pPr>
              <a:lnSpc>
                <a:spcPts val="2016"/>
              </a:lnSpc>
            </a:pPr>
            <a:r>
              <a:rPr lang="en-US" altLang="zh-CN" sz="2100" dirty="0">
                <a:solidFill>
                  <a:srgbClr val="000000"/>
                </a:solidFill>
                <a:cs typeface="Times New Roman" pitchFamily="18" charset="0"/>
              </a:rPr>
              <a:t>直接使用数据库语言访问数据库，甚至能够基于数据</a:t>
            </a:r>
          </a:p>
          <a:p>
            <a:pPr>
              <a:lnSpc>
                <a:spcPts val="2542"/>
              </a:lnSpc>
            </a:pPr>
            <a:r>
              <a:rPr lang="en-US" altLang="zh-CN" sz="2100" dirty="0">
                <a:solidFill>
                  <a:srgbClr val="000000"/>
                </a:solidFill>
                <a:cs typeface="Times New Roman" pitchFamily="18" charset="0"/>
              </a:rPr>
              <a:t>库管理系统的API编制自己的应用程序</a:t>
            </a:r>
          </a:p>
        </p:txBody>
      </p:sp>
    </p:spTree>
    <p:extLst>
      <p:ext uri="{BB962C8B-B14F-4D97-AF65-F5344CB8AC3E}">
        <p14:creationId xmlns:p14="http://schemas.microsoft.com/office/powerpoint/2010/main" val="6334561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0" y="0"/>
            <a:ext cx="10860" cy="11521"/>
          </a:xfrm>
          <a:prstGeom prst="rect">
            <a:avLst/>
          </a:prstGeom>
          <a:noFill/>
        </p:spPr>
      </p:pic>
      <p:pic>
        <p:nvPicPr>
          <p:cNvPr id="3" name="Picture 3"/>
          <p:cNvPicPr>
            <a:picLocks noChangeAspect="1" noChangeArrowheads="1"/>
          </p:cNvPicPr>
          <p:nvPr/>
        </p:nvPicPr>
        <p:blipFill>
          <a:blip r:embed="rId3"/>
          <a:srcRect/>
          <a:stretch>
            <a:fillRect/>
          </a:stretch>
        </p:blipFill>
        <p:spPr bwMode="auto">
          <a:xfrm>
            <a:off x="651592" y="299551"/>
            <a:ext cx="7840817" cy="6244496"/>
          </a:xfrm>
          <a:prstGeom prst="rect">
            <a:avLst/>
          </a:prstGeom>
          <a:noFill/>
        </p:spPr>
      </p:pic>
      <p:sp>
        <p:nvSpPr>
          <p:cNvPr id="2" name="TextBox 1"/>
          <p:cNvSpPr txBox="1"/>
          <p:nvPr/>
        </p:nvSpPr>
        <p:spPr>
          <a:xfrm>
            <a:off x="3149359" y="794964"/>
            <a:ext cx="1755289" cy="643198"/>
          </a:xfrm>
          <a:prstGeom prst="rect">
            <a:avLst/>
          </a:prstGeom>
          <a:noFill/>
        </p:spPr>
        <p:txBody>
          <a:bodyPr wrap="none" lIns="0" tIns="0" rIns="0" bIns="40078" rtlCol="0">
            <a:spAutoFit/>
          </a:bodyPr>
          <a:lstStyle/>
          <a:p>
            <a:pPr>
              <a:lnSpc>
                <a:spcPts val="4734"/>
              </a:lnSpc>
            </a:pPr>
            <a:r>
              <a:rPr lang="en-US" altLang="zh-CN" sz="5300" b="1" dirty="0">
                <a:solidFill>
                  <a:srgbClr val="000000"/>
                </a:solidFill>
                <a:cs typeface="Times New Roman" pitchFamily="18" charset="0"/>
              </a:rPr>
              <a:t>Q</a:t>
            </a:r>
            <a:r>
              <a:rPr lang="en-US" altLang="zh-CN" sz="5300" dirty="0">
                <a:cs typeface="Times New Roman" pitchFamily="18" charset="0"/>
              </a:rPr>
              <a:t> </a:t>
            </a:r>
            <a:r>
              <a:rPr lang="en-US" altLang="zh-CN" sz="5300" b="1" dirty="0">
                <a:solidFill>
                  <a:srgbClr val="000000"/>
                </a:solidFill>
                <a:cs typeface="Times New Roman" pitchFamily="18" charset="0"/>
              </a:rPr>
              <a:t>&amp;A</a:t>
            </a:r>
          </a:p>
        </p:txBody>
      </p:sp>
    </p:spTree>
    <p:extLst>
      <p:ext uri="{BB962C8B-B14F-4D97-AF65-F5344CB8AC3E}">
        <p14:creationId xmlns:p14="http://schemas.microsoft.com/office/powerpoint/2010/main" val="404808033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2410888" y="875612"/>
            <a:ext cx="4501232"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这次课我们学会了…</a:t>
            </a:r>
          </a:p>
        </p:txBody>
      </p:sp>
      <p:sp>
        <p:nvSpPr>
          <p:cNvPr id="7" name="TextBox 1"/>
          <p:cNvSpPr txBox="1"/>
          <p:nvPr/>
        </p:nvSpPr>
        <p:spPr>
          <a:xfrm>
            <a:off x="1422641" y="1866436"/>
            <a:ext cx="4328108" cy="348246"/>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数据、数据库等四个</a:t>
            </a:r>
            <a:r>
              <a:rPr lang="en-US" altLang="zh-CN" sz="2500" dirty="0">
                <a:solidFill>
                  <a:srgbClr val="FF0000"/>
                </a:solidFill>
                <a:latin typeface="隶书" pitchFamily="18" charset="0"/>
                <a:cs typeface="隶书" pitchFamily="18" charset="0"/>
              </a:rPr>
              <a:t>基本概念.</a:t>
            </a:r>
          </a:p>
        </p:txBody>
      </p:sp>
      <p:sp>
        <p:nvSpPr>
          <p:cNvPr id="8" name="TextBox 1"/>
          <p:cNvSpPr txBox="1"/>
          <p:nvPr/>
        </p:nvSpPr>
        <p:spPr>
          <a:xfrm>
            <a:off x="1422641" y="2350327"/>
            <a:ext cx="6732612" cy="720143"/>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数据管理技术的发展历史阶段以及各阶段数据管</a:t>
            </a:r>
          </a:p>
          <a:p>
            <a:pPr>
              <a:lnSpc>
                <a:spcPts val="2893"/>
              </a:lnSpc>
            </a:pPr>
            <a:r>
              <a:rPr lang="en-US" altLang="zh-CN" sz="2500" dirty="0">
                <a:solidFill>
                  <a:srgbClr val="000000"/>
                </a:solidFill>
                <a:latin typeface="隶书" pitchFamily="18" charset="0"/>
                <a:cs typeface="隶书" pitchFamily="18" charset="0"/>
              </a:rPr>
              <a:t>理技术的优劣.</a:t>
            </a:r>
          </a:p>
        </p:txBody>
      </p:sp>
      <p:sp>
        <p:nvSpPr>
          <p:cNvPr id="9" name="TextBox 1"/>
          <p:cNvSpPr txBox="1"/>
          <p:nvPr/>
        </p:nvSpPr>
        <p:spPr>
          <a:xfrm>
            <a:off x="1422641" y="3214417"/>
            <a:ext cx="6732612" cy="1092039"/>
          </a:xfrm>
          <a:prstGeom prst="rect">
            <a:avLst/>
          </a:prstGeom>
          <a:noFill/>
        </p:spPr>
        <p:txBody>
          <a:bodyPr wrap="none" lIns="0" tIns="0" rIns="0" bIns="40078" rtlCol="0">
            <a:spAutoFit/>
          </a:bodyPr>
          <a:lstStyle/>
          <a:p>
            <a:pPr>
              <a:lnSpc>
                <a:spcPts val="2367"/>
              </a:lnSpc>
            </a:pPr>
            <a:r>
              <a:rPr lang="en-US" altLang="zh-CN" sz="2500" dirty="0">
                <a:solidFill>
                  <a:srgbClr val="000000"/>
                </a:solidFill>
                <a:latin typeface="隶书" pitchFamily="18" charset="0"/>
                <a:cs typeface="隶书" pitchFamily="18" charset="0"/>
              </a:rPr>
              <a:t>数据库系统的</a:t>
            </a:r>
            <a:r>
              <a:rPr lang="en-US" altLang="zh-CN" sz="2500" dirty="0">
                <a:solidFill>
                  <a:srgbClr val="FF0000"/>
                </a:solidFill>
                <a:latin typeface="隶书" pitchFamily="18" charset="0"/>
                <a:cs typeface="隶书" pitchFamily="18" charset="0"/>
              </a:rPr>
              <a:t>主要特点</a:t>
            </a:r>
            <a:r>
              <a:rPr lang="en-US" altLang="zh-CN" sz="2500" dirty="0">
                <a:solidFill>
                  <a:srgbClr val="000000"/>
                </a:solidFill>
                <a:latin typeface="隶书" pitchFamily="18" charset="0"/>
                <a:cs typeface="隶书" pitchFamily="18" charset="0"/>
              </a:rPr>
              <a:t>有：数据的高度结构化、</a:t>
            </a:r>
          </a:p>
          <a:p>
            <a:pPr>
              <a:lnSpc>
                <a:spcPts val="2893"/>
              </a:lnSpc>
            </a:pPr>
            <a:r>
              <a:rPr lang="en-US" altLang="zh-CN" sz="2500" dirty="0">
                <a:solidFill>
                  <a:srgbClr val="000000"/>
                </a:solidFill>
                <a:latin typeface="隶书" pitchFamily="18" charset="0"/>
                <a:cs typeface="隶书" pitchFamily="18" charset="0"/>
              </a:rPr>
              <a:t>数据的高共享性、程序与数据的高独立性、DBMS</a:t>
            </a:r>
          </a:p>
          <a:p>
            <a:pPr>
              <a:lnSpc>
                <a:spcPts val="2893"/>
              </a:lnSpc>
            </a:pPr>
            <a:r>
              <a:rPr lang="en-US" altLang="zh-CN" sz="2500" dirty="0">
                <a:solidFill>
                  <a:srgbClr val="000000"/>
                </a:solidFill>
                <a:latin typeface="隶书" pitchFamily="18" charset="0"/>
                <a:cs typeface="隶书" pitchFamily="18" charset="0"/>
              </a:rPr>
              <a:t>统一管理和控制数据.</a:t>
            </a:r>
          </a:p>
        </p:txBody>
      </p:sp>
      <p:sp>
        <p:nvSpPr>
          <p:cNvPr id="10" name="TextBox 1"/>
          <p:cNvSpPr txBox="1"/>
          <p:nvPr/>
        </p:nvSpPr>
        <p:spPr>
          <a:xfrm>
            <a:off x="1422641" y="4458708"/>
            <a:ext cx="6732612" cy="1168983"/>
          </a:xfrm>
          <a:prstGeom prst="rect">
            <a:avLst/>
          </a:prstGeom>
          <a:noFill/>
        </p:spPr>
        <p:txBody>
          <a:bodyPr wrap="none" lIns="0" tIns="0" rIns="0" bIns="40078" rtlCol="0">
            <a:spAutoFit/>
          </a:bodyPr>
          <a:lstStyle/>
          <a:p>
            <a:pPr>
              <a:lnSpc>
                <a:spcPts val="2367"/>
              </a:lnSpc>
            </a:pPr>
            <a:r>
              <a:rPr lang="en-US" altLang="zh-CN" sz="2500" dirty="0">
                <a:solidFill>
                  <a:srgbClr val="FF0000"/>
                </a:solidFill>
                <a:latin typeface="隶书" pitchFamily="18" charset="0"/>
                <a:cs typeface="隶书" pitchFamily="18" charset="0"/>
              </a:rPr>
              <a:t>数据库系统组成</a:t>
            </a:r>
            <a:r>
              <a:rPr lang="en-US" altLang="zh-CN" sz="2500" dirty="0">
                <a:solidFill>
                  <a:srgbClr val="000000"/>
                </a:solidFill>
                <a:latin typeface="隶书" pitchFamily="18" charset="0"/>
                <a:cs typeface="隶书" pitchFamily="18" charset="0"/>
              </a:rPr>
              <a:t>包括硬件、数据库、软件与人.</a:t>
            </a:r>
          </a:p>
          <a:p>
            <a:pPr>
              <a:lnSpc>
                <a:spcPts val="877"/>
              </a:lnSpc>
            </a:pPr>
            <a:endParaRPr lang="en-US" altLang="zh-CN" dirty="0" smtClean="0"/>
          </a:p>
          <a:p>
            <a:pPr>
              <a:lnSpc>
                <a:spcPts val="2630"/>
              </a:lnSpc>
            </a:pPr>
            <a:r>
              <a:rPr lang="en-US" altLang="zh-CN" sz="2500" dirty="0">
                <a:solidFill>
                  <a:srgbClr val="000000"/>
                </a:solidFill>
                <a:latin typeface="隶书" pitchFamily="18" charset="0"/>
                <a:cs typeface="隶书" pitchFamily="18" charset="0"/>
              </a:rPr>
              <a:t>数据库系统的环境（支撑平台、在计算机系统中</a:t>
            </a:r>
          </a:p>
          <a:p>
            <a:pPr>
              <a:lnSpc>
                <a:spcPts val="2893"/>
              </a:lnSpc>
            </a:pPr>
            <a:r>
              <a:rPr lang="en-US" altLang="zh-CN" sz="2500" dirty="0">
                <a:solidFill>
                  <a:srgbClr val="000000"/>
                </a:solidFill>
                <a:latin typeface="隶书" pitchFamily="18" charset="0"/>
                <a:cs typeface="隶书" pitchFamily="18" charset="0"/>
              </a:rPr>
              <a:t>的地位）.</a:t>
            </a:r>
          </a:p>
        </p:txBody>
      </p:sp>
    </p:spTree>
    <p:extLst>
      <p:ext uri="{BB962C8B-B14F-4D97-AF65-F5344CB8AC3E}">
        <p14:creationId xmlns:p14="http://schemas.microsoft.com/office/powerpoint/2010/main" val="39453940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p:cNvSpPr/>
          <p:nvPr/>
        </p:nvSpPr>
        <p:spPr>
          <a:xfrm>
            <a:off x="662570" y="1871965"/>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3" name="Freeform 3"/>
          <p:cNvSpPr/>
          <p:nvPr/>
        </p:nvSpPr>
        <p:spPr>
          <a:xfrm>
            <a:off x="662570" y="2649647"/>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5" name="Freeform 3"/>
          <p:cNvSpPr/>
          <p:nvPr/>
        </p:nvSpPr>
        <p:spPr>
          <a:xfrm>
            <a:off x="662570" y="3427329"/>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sp>
        <p:nvSpPr>
          <p:cNvPr id="6" name="Freeform 3"/>
          <p:cNvSpPr/>
          <p:nvPr/>
        </p:nvSpPr>
        <p:spPr>
          <a:xfrm>
            <a:off x="662570" y="4205011"/>
            <a:ext cx="7819097" cy="777682"/>
          </a:xfrm>
          <a:custGeom>
            <a:avLst/>
            <a:gdLst>
              <a:gd name="connsiteX0" fmla="*/ 0 w 9144000"/>
              <a:gd name="connsiteY0" fmla="*/ 0 h 857250"/>
              <a:gd name="connsiteX1" fmla="*/ 0 w 9144000"/>
              <a:gd name="connsiteY1" fmla="*/ 857250 h 857250"/>
              <a:gd name="connsiteX2" fmla="*/ 9143999 w 9144000"/>
              <a:gd name="connsiteY2" fmla="*/ 857250 h 857250"/>
              <a:gd name="connsiteX3" fmla="*/ 9143999 w 9144000"/>
              <a:gd name="connsiteY3" fmla="*/ 0 h 857250"/>
              <a:gd name="connsiteX4" fmla="*/ 0 w 9144000"/>
              <a:gd name="connsiteY4" fmla="*/ 0 h 85725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857250">
                <a:moveTo>
                  <a:pt x="0" y="0"/>
                </a:moveTo>
                <a:lnTo>
                  <a:pt x="0" y="857250"/>
                </a:lnTo>
                <a:lnTo>
                  <a:pt x="9143999" y="857250"/>
                </a:lnTo>
                <a:lnTo>
                  <a:pt x="9143999" y="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80156" tIns="40078" rIns="80156" bIns="40078"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651592" y="299551"/>
            <a:ext cx="7840817" cy="6244496"/>
          </a:xfrm>
          <a:prstGeom prst="rect">
            <a:avLst/>
          </a:prstGeom>
          <a:noFill/>
        </p:spPr>
      </p:pic>
      <p:sp>
        <p:nvSpPr>
          <p:cNvPr id="2" name="TextBox 1"/>
          <p:cNvSpPr txBox="1"/>
          <p:nvPr/>
        </p:nvSpPr>
        <p:spPr>
          <a:xfrm>
            <a:off x="3095059" y="794963"/>
            <a:ext cx="2000548" cy="527782"/>
          </a:xfrm>
          <a:prstGeom prst="rect">
            <a:avLst/>
          </a:prstGeom>
          <a:noFill/>
        </p:spPr>
        <p:txBody>
          <a:bodyPr wrap="none" lIns="0" tIns="0" rIns="0" bIns="40078" rtlCol="0">
            <a:spAutoFit/>
          </a:bodyPr>
          <a:lstStyle/>
          <a:p>
            <a:pPr>
              <a:lnSpc>
                <a:spcPts val="3769"/>
              </a:lnSpc>
            </a:pPr>
            <a:r>
              <a:rPr lang="en-US" altLang="zh-CN" sz="3900" dirty="0">
                <a:solidFill>
                  <a:srgbClr val="000000"/>
                </a:solidFill>
                <a:cs typeface="Times New Roman" pitchFamily="18" charset="0"/>
              </a:rPr>
              <a:t>作业安排</a:t>
            </a:r>
          </a:p>
        </p:txBody>
      </p:sp>
      <p:sp>
        <p:nvSpPr>
          <p:cNvPr id="7" name="TextBox 1"/>
          <p:cNvSpPr txBox="1"/>
          <p:nvPr/>
        </p:nvSpPr>
        <p:spPr>
          <a:xfrm>
            <a:off x="1357482" y="1912521"/>
            <a:ext cx="718145"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作业</a:t>
            </a:r>
          </a:p>
        </p:txBody>
      </p:sp>
      <p:sp>
        <p:nvSpPr>
          <p:cNvPr id="8" name="TextBox 1"/>
          <p:cNvSpPr txBox="1"/>
          <p:nvPr/>
        </p:nvSpPr>
        <p:spPr>
          <a:xfrm>
            <a:off x="1683278" y="2442497"/>
            <a:ext cx="1603003" cy="797087"/>
          </a:xfrm>
          <a:prstGeom prst="rect">
            <a:avLst/>
          </a:prstGeom>
          <a:noFill/>
        </p:spPr>
        <p:txBody>
          <a:bodyPr wrap="none" lIns="0" tIns="0" rIns="0" bIns="40078" rtlCol="0">
            <a:spAutoFit/>
          </a:bodyPr>
          <a:lstStyle/>
          <a:p>
            <a:pPr>
              <a:lnSpc>
                <a:spcPts val="2367"/>
              </a:lnSpc>
            </a:pPr>
            <a:r>
              <a:rPr lang="en-US" altLang="zh-CN" sz="2500" dirty="0">
                <a:solidFill>
                  <a:srgbClr val="000000"/>
                </a:solidFill>
                <a:cs typeface="Times New Roman" pitchFamily="18" charset="0"/>
              </a:rPr>
              <a:t>理论作业一</a:t>
            </a:r>
          </a:p>
          <a:p>
            <a:pPr>
              <a:lnSpc>
                <a:spcPts val="877"/>
              </a:lnSpc>
            </a:pPr>
            <a:endParaRPr lang="en-US" altLang="zh-CN" dirty="0" smtClean="0"/>
          </a:p>
          <a:p>
            <a:pPr>
              <a:lnSpc>
                <a:spcPts val="2630"/>
              </a:lnSpc>
            </a:pPr>
            <a:r>
              <a:rPr lang="en-US" altLang="zh-CN" sz="2500" dirty="0">
                <a:solidFill>
                  <a:srgbClr val="000000"/>
                </a:solidFill>
                <a:cs typeface="Times New Roman" pitchFamily="18" charset="0"/>
              </a:rPr>
              <a:t>时间：一周</a:t>
            </a:r>
          </a:p>
        </p:txBody>
      </p:sp>
      <p:sp>
        <p:nvSpPr>
          <p:cNvPr id="9" name="TextBox 1"/>
          <p:cNvSpPr txBox="1"/>
          <p:nvPr/>
        </p:nvSpPr>
        <p:spPr>
          <a:xfrm>
            <a:off x="1357482" y="3375715"/>
            <a:ext cx="718145" cy="386718"/>
          </a:xfrm>
          <a:prstGeom prst="rect">
            <a:avLst/>
          </a:prstGeom>
          <a:noFill/>
        </p:spPr>
        <p:txBody>
          <a:bodyPr wrap="none" lIns="0" tIns="0" rIns="0" bIns="40078" rtlCol="0">
            <a:spAutoFit/>
          </a:bodyPr>
          <a:lstStyle/>
          <a:p>
            <a:pPr>
              <a:lnSpc>
                <a:spcPts val="2717"/>
              </a:lnSpc>
            </a:pPr>
            <a:r>
              <a:rPr lang="en-US" altLang="zh-CN" sz="2800" dirty="0">
                <a:solidFill>
                  <a:srgbClr val="000000"/>
                </a:solidFill>
                <a:latin typeface="隶书" pitchFamily="18" charset="0"/>
                <a:cs typeface="隶书" pitchFamily="18" charset="0"/>
              </a:rPr>
              <a:t>实验</a:t>
            </a:r>
          </a:p>
        </p:txBody>
      </p:sp>
      <p:sp>
        <p:nvSpPr>
          <p:cNvPr id="10" name="TextBox 1"/>
          <p:cNvSpPr txBox="1"/>
          <p:nvPr/>
        </p:nvSpPr>
        <p:spPr>
          <a:xfrm>
            <a:off x="1683278" y="3905690"/>
            <a:ext cx="4034759" cy="822735"/>
          </a:xfrm>
          <a:prstGeom prst="rect">
            <a:avLst/>
          </a:prstGeom>
          <a:noFill/>
        </p:spPr>
        <p:txBody>
          <a:bodyPr wrap="none" lIns="0" tIns="0" rIns="0" bIns="40078" rtlCol="0">
            <a:spAutoFit/>
          </a:bodyPr>
          <a:lstStyle/>
          <a:p>
            <a:pPr>
              <a:lnSpc>
                <a:spcPts val="2630"/>
              </a:lnSpc>
            </a:pPr>
            <a:r>
              <a:rPr lang="en-US" altLang="zh-CN" sz="2500" dirty="0">
                <a:solidFill>
                  <a:srgbClr val="000000"/>
                </a:solidFill>
                <a:cs typeface="Times New Roman" pitchFamily="18" charset="0"/>
              </a:rPr>
              <a:t>实验一</a:t>
            </a:r>
            <a:r>
              <a:rPr lang="en-US" altLang="zh-CN" sz="2500" dirty="0">
                <a:cs typeface="Times New Roman" pitchFamily="18" charset="0"/>
              </a:rPr>
              <a:t> </a:t>
            </a:r>
            <a:r>
              <a:rPr lang="en-US" altLang="zh-CN" sz="2500" dirty="0">
                <a:solidFill>
                  <a:srgbClr val="000000"/>
                </a:solidFill>
                <a:cs typeface="Times New Roman" pitchFamily="18" charset="0"/>
              </a:rPr>
              <a:t>SQLserver2005的安装</a:t>
            </a:r>
          </a:p>
          <a:p>
            <a:pPr>
              <a:lnSpc>
                <a:spcPts val="877"/>
              </a:lnSpc>
            </a:pPr>
            <a:endParaRPr lang="en-US" altLang="zh-CN" dirty="0" smtClean="0"/>
          </a:p>
          <a:p>
            <a:pPr>
              <a:lnSpc>
                <a:spcPts val="2630"/>
              </a:lnSpc>
            </a:pPr>
            <a:r>
              <a:rPr lang="en-US" altLang="zh-CN" sz="2500" dirty="0">
                <a:solidFill>
                  <a:srgbClr val="000000"/>
                </a:solidFill>
                <a:cs typeface="Times New Roman" pitchFamily="18" charset="0"/>
              </a:rPr>
              <a:t>实验二</a:t>
            </a:r>
            <a:r>
              <a:rPr lang="en-US" altLang="zh-CN" sz="2500" dirty="0">
                <a:cs typeface="Times New Roman" pitchFamily="18" charset="0"/>
              </a:rPr>
              <a:t> </a:t>
            </a:r>
            <a:r>
              <a:rPr lang="en-US" altLang="zh-CN" sz="2500" dirty="0">
                <a:solidFill>
                  <a:srgbClr val="000000"/>
                </a:solidFill>
                <a:cs typeface="Times New Roman" pitchFamily="18" charset="0"/>
              </a:rPr>
              <a:t>Power</a:t>
            </a:r>
            <a:r>
              <a:rPr lang="en-US" altLang="zh-CN" sz="2500" dirty="0">
                <a:cs typeface="Times New Roman" pitchFamily="18" charset="0"/>
              </a:rPr>
              <a:t> </a:t>
            </a:r>
            <a:r>
              <a:rPr lang="en-US" altLang="zh-CN" sz="2500" dirty="0">
                <a:solidFill>
                  <a:srgbClr val="000000"/>
                </a:solidFill>
                <a:cs typeface="Times New Roman" pitchFamily="18" charset="0"/>
              </a:rPr>
              <a:t>Design的安装</a:t>
            </a:r>
          </a:p>
        </p:txBody>
      </p:sp>
    </p:spTree>
    <p:extLst>
      <p:ext uri="{BB962C8B-B14F-4D97-AF65-F5344CB8AC3E}">
        <p14:creationId xmlns:p14="http://schemas.microsoft.com/office/powerpoint/2010/main" val="21452374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rtlCol="0">
            <a:normAutofit/>
          </a:bodyPr>
          <a:lstStyle/>
          <a:p>
            <a:pPr fontAlgn="auto">
              <a:spcAft>
                <a:spcPts val="0"/>
              </a:spcAft>
              <a:defRPr/>
            </a:pPr>
            <a:r>
              <a:rPr lang="zh-CN" altLang="en-US" sz="4000" dirty="0" smtClean="0"/>
              <a:t>数据库系统的地位</a:t>
            </a:r>
            <a:endParaRPr lang="zh-CN" altLang="en-US" sz="4000" dirty="0"/>
          </a:p>
        </p:txBody>
      </p:sp>
      <p:sp>
        <p:nvSpPr>
          <p:cNvPr id="17411" name="内容占位符 2"/>
          <p:cNvSpPr>
            <a:spLocks noGrp="1"/>
          </p:cNvSpPr>
          <p:nvPr>
            <p:ph idx="1"/>
          </p:nvPr>
        </p:nvSpPr>
        <p:spPr/>
        <p:txBody>
          <a:bodyPr/>
          <a:lstStyle/>
          <a:p>
            <a:r>
              <a:rPr lang="zh-CN" altLang="en-US" smtClean="0"/>
              <a:t>数据库技术产生于</a:t>
            </a:r>
            <a:r>
              <a:rPr lang="zh-CN" altLang="en-US" smtClean="0">
                <a:solidFill>
                  <a:srgbClr val="FF0000"/>
                </a:solidFill>
              </a:rPr>
              <a:t>六十年代</a:t>
            </a:r>
            <a:r>
              <a:rPr lang="zh-CN" altLang="en-US" smtClean="0"/>
              <a:t>末，是数据管理的最新技术，是计算机科学的重要分支。</a:t>
            </a:r>
          </a:p>
          <a:p>
            <a:r>
              <a:rPr lang="zh-CN" altLang="en-US" smtClean="0"/>
              <a:t>数据库技术是</a:t>
            </a:r>
            <a:r>
              <a:rPr lang="zh-CN" altLang="en-US" smtClean="0">
                <a:solidFill>
                  <a:srgbClr val="FF0000"/>
                </a:solidFill>
              </a:rPr>
              <a:t>信息系统</a:t>
            </a:r>
            <a:r>
              <a:rPr lang="zh-CN" altLang="en-US" smtClean="0"/>
              <a:t>的核心和基础，它的出现极大地促进了计算机应用向各行各业的渗透。</a:t>
            </a:r>
          </a:p>
          <a:p>
            <a:r>
              <a:rPr lang="zh-CN" altLang="en-US" smtClean="0"/>
              <a:t>数据库的建设规模、数据库信息量的大小和使用频度已成为衡量一个国家信息化程度的重要标志</a:t>
            </a:r>
          </a:p>
        </p:txBody>
      </p:sp>
      <p:pic>
        <p:nvPicPr>
          <p:cNvPr id="35846" name="Picture 6" descr="http://www.eygle.com/archives/2008/03/06/Toad.jpg"/>
          <p:cNvPicPr>
            <a:picLocks noChangeAspect="1" noChangeArrowheads="1"/>
          </p:cNvPicPr>
          <p:nvPr/>
        </p:nvPicPr>
        <p:blipFill>
          <a:blip r:embed="rId3"/>
          <a:srcRect/>
          <a:stretch>
            <a:fillRect/>
          </a:stretch>
        </p:blipFill>
        <p:spPr bwMode="auto">
          <a:xfrm>
            <a:off x="6466001" y="4399721"/>
            <a:ext cx="2585235" cy="2179983"/>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fontAlgn="auto">
              <a:spcAft>
                <a:spcPts val="0"/>
              </a:spcAft>
              <a:defRPr/>
            </a:pPr>
            <a:r>
              <a:rPr lang="zh-CN" altLang="en-US" dirty="0" smtClean="0"/>
              <a:t>常见的数据库应用一</a:t>
            </a:r>
            <a:endParaRPr lang="zh-CN" altLang="en-US" dirty="0"/>
          </a:p>
        </p:txBody>
      </p:sp>
      <p:pic>
        <p:nvPicPr>
          <p:cNvPr id="4" name="Picture 2"/>
          <p:cNvPicPr>
            <a:picLocks noChangeAspect="1" noChangeArrowheads="1"/>
          </p:cNvPicPr>
          <p:nvPr/>
        </p:nvPicPr>
        <p:blipFill>
          <a:blip r:embed="rId2"/>
          <a:srcRect/>
          <a:stretch>
            <a:fillRect/>
          </a:stretch>
        </p:blipFill>
        <p:spPr bwMode="auto">
          <a:xfrm>
            <a:off x="251705" y="1852584"/>
            <a:ext cx="8603470" cy="426966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fontAlgn="auto">
              <a:spcAft>
                <a:spcPts val="0"/>
              </a:spcAft>
              <a:defRPr/>
            </a:pPr>
            <a:r>
              <a:rPr lang="zh-CN" altLang="en-US" dirty="0" smtClean="0"/>
              <a:t>常见的数据库应用二</a:t>
            </a:r>
            <a:endParaRPr lang="zh-CN" altLang="en-US" dirty="0"/>
          </a:p>
        </p:txBody>
      </p:sp>
      <p:pic>
        <p:nvPicPr>
          <p:cNvPr id="3" name="Picture 3"/>
          <p:cNvPicPr>
            <a:picLocks noChangeAspect="1" noChangeArrowheads="1"/>
          </p:cNvPicPr>
          <p:nvPr/>
        </p:nvPicPr>
        <p:blipFill>
          <a:blip r:embed="rId2"/>
          <a:srcRect/>
          <a:stretch>
            <a:fillRect/>
          </a:stretch>
        </p:blipFill>
        <p:spPr bwMode="auto">
          <a:xfrm>
            <a:off x="611129" y="1735459"/>
            <a:ext cx="8149422" cy="429151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idx="4294967295"/>
          </p:nvPr>
        </p:nvSpPr>
        <p:spPr/>
        <p:txBody>
          <a:bodyPr/>
          <a:lstStyle/>
          <a:p>
            <a:r>
              <a:rPr lang="zh-CN" altLang="en-US" dirty="0" smtClean="0">
                <a:solidFill>
                  <a:srgbClr val="000000"/>
                </a:solidFill>
                <a:latin typeface="隶书" pitchFamily="49" charset="-122"/>
                <a:ea typeface="隶书" pitchFamily="49" charset="-122"/>
              </a:rPr>
              <a:t>内容提要</a:t>
            </a:r>
            <a:endParaRPr lang="en-US" altLang="zh-CN" dirty="0" smtClean="0">
              <a:solidFill>
                <a:srgbClr val="FF9905"/>
              </a:solidFill>
              <a:latin typeface="宋体" charset="-122"/>
              <a:ea typeface="宋体" charset="-122"/>
            </a:endParaRPr>
          </a:p>
        </p:txBody>
      </p:sp>
      <p:sp>
        <p:nvSpPr>
          <p:cNvPr id="73731" name="Rectangle 3"/>
          <p:cNvSpPr>
            <a:spLocks noGrp="1"/>
          </p:cNvSpPr>
          <p:nvPr>
            <p:ph type="body" idx="4294967295"/>
          </p:nvPr>
        </p:nvSpPr>
        <p:spPr>
          <a:xfrm>
            <a:off x="457200" y="1390390"/>
            <a:ext cx="8229600" cy="4735774"/>
          </a:xfrm>
        </p:spPr>
        <p:txBody>
          <a:bodyPr/>
          <a:lstStyle/>
          <a:p>
            <a:pPr>
              <a:lnSpc>
                <a:spcPct val="150000"/>
              </a:lnSpc>
            </a:pPr>
            <a:r>
              <a:rPr lang="zh-CN" altLang="en-US" sz="2400" dirty="0" smtClean="0">
                <a:solidFill>
                  <a:srgbClr val="000000"/>
                </a:solidFill>
              </a:rPr>
              <a:t>数据库系统的地位</a:t>
            </a:r>
          </a:p>
          <a:p>
            <a:pPr>
              <a:lnSpc>
                <a:spcPct val="150000"/>
              </a:lnSpc>
            </a:pPr>
            <a:r>
              <a:rPr lang="zh-CN" altLang="en-US" sz="2400" dirty="0" smtClean="0">
                <a:solidFill>
                  <a:srgbClr val="0070C0"/>
                </a:solidFill>
              </a:rPr>
              <a:t>四个基本概念：</a:t>
            </a:r>
          </a:p>
          <a:p>
            <a:pPr lvl="1">
              <a:lnSpc>
                <a:spcPct val="150000"/>
              </a:lnSpc>
            </a:pPr>
            <a:r>
              <a:rPr lang="zh-CN" altLang="en-US" sz="2000" dirty="0" smtClean="0">
                <a:solidFill>
                  <a:srgbClr val="0070C0"/>
                </a:solidFill>
              </a:rPr>
              <a:t>数据（</a:t>
            </a:r>
            <a:r>
              <a:rPr lang="en-US" altLang="zh-CN" sz="2000" dirty="0" smtClean="0">
                <a:solidFill>
                  <a:srgbClr val="0070C0"/>
                </a:solidFill>
              </a:rPr>
              <a:t>data)</a:t>
            </a:r>
            <a:endParaRPr lang="zh-CN" altLang="en-US" sz="2000" dirty="0" smtClean="0">
              <a:solidFill>
                <a:srgbClr val="0070C0"/>
              </a:solidFill>
            </a:endParaRPr>
          </a:p>
          <a:p>
            <a:pPr lvl="1">
              <a:lnSpc>
                <a:spcPct val="150000"/>
              </a:lnSpc>
            </a:pPr>
            <a:r>
              <a:rPr lang="zh-CN" altLang="en-US" sz="1800" dirty="0" smtClean="0">
                <a:solidFill>
                  <a:srgbClr val="0070C0"/>
                </a:solidFill>
              </a:rPr>
              <a:t>数据库</a:t>
            </a:r>
            <a:r>
              <a:rPr lang="en-US" altLang="zh-CN" sz="1800" dirty="0" smtClean="0">
                <a:solidFill>
                  <a:srgbClr val="0070C0"/>
                </a:solidFill>
              </a:rPr>
              <a:t>(Database)</a:t>
            </a:r>
          </a:p>
          <a:p>
            <a:pPr lvl="1">
              <a:lnSpc>
                <a:spcPct val="150000"/>
              </a:lnSpc>
            </a:pPr>
            <a:r>
              <a:rPr lang="zh-CN" altLang="en-US" sz="1800" dirty="0" smtClean="0">
                <a:solidFill>
                  <a:srgbClr val="0070C0"/>
                </a:solidFill>
              </a:rPr>
              <a:t>数据库管理系统</a:t>
            </a:r>
            <a:r>
              <a:rPr lang="en-US" altLang="zh-CN" sz="1800" dirty="0" smtClean="0">
                <a:solidFill>
                  <a:srgbClr val="0070C0"/>
                </a:solidFill>
              </a:rPr>
              <a:t>(DBMS)</a:t>
            </a:r>
          </a:p>
          <a:p>
            <a:pPr lvl="1">
              <a:lnSpc>
                <a:spcPct val="150000"/>
              </a:lnSpc>
            </a:pPr>
            <a:r>
              <a:rPr lang="zh-CN" altLang="en-US" sz="1800" dirty="0" smtClean="0">
                <a:solidFill>
                  <a:srgbClr val="0070C0"/>
                </a:solidFill>
              </a:rPr>
              <a:t>数据库系统</a:t>
            </a:r>
            <a:r>
              <a:rPr lang="en-US" altLang="zh-CN" sz="1800" dirty="0" smtClean="0">
                <a:solidFill>
                  <a:srgbClr val="0070C0"/>
                </a:solidFill>
              </a:rPr>
              <a:t>(DBS)</a:t>
            </a:r>
            <a:endParaRPr lang="zh-CN" altLang="en-US" sz="2000" dirty="0" smtClean="0">
              <a:solidFill>
                <a:srgbClr val="0070C0"/>
              </a:solidFill>
            </a:endParaRPr>
          </a:p>
          <a:p>
            <a:pPr>
              <a:lnSpc>
                <a:spcPct val="150000"/>
              </a:lnSpc>
            </a:pPr>
            <a:r>
              <a:rPr lang="zh-CN" altLang="en-US" sz="2400" dirty="0" smtClean="0">
                <a:solidFill>
                  <a:srgbClr val="000000"/>
                </a:solidFill>
              </a:rPr>
              <a:t>数据管理技术的产生和发展</a:t>
            </a:r>
          </a:p>
          <a:p>
            <a:pPr>
              <a:lnSpc>
                <a:spcPct val="150000"/>
              </a:lnSpc>
            </a:pPr>
            <a:r>
              <a:rPr lang="zh-CN" altLang="en-US" sz="2400" dirty="0" smtClean="0">
                <a:solidFill>
                  <a:srgbClr val="000000"/>
                </a:solidFill>
              </a:rPr>
              <a:t>数据库系统的特点</a:t>
            </a:r>
            <a:endParaRPr lang="en-US" altLang="zh-CN" sz="2400" dirty="0" smtClean="0">
              <a:solidFill>
                <a:srgbClr val="000000"/>
              </a:solidFill>
            </a:endParaRPr>
          </a:p>
          <a:p>
            <a:pPr>
              <a:lnSpc>
                <a:spcPct val="150000"/>
              </a:lnSpc>
            </a:pPr>
            <a:r>
              <a:rPr lang="zh-CN" altLang="en-US" sz="2400" dirty="0" smtClean="0">
                <a:solidFill>
                  <a:srgbClr val="000000"/>
                </a:solidFill>
              </a:rPr>
              <a:t>数据库系统的组成</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9550" y="144463"/>
            <a:ext cx="8229600" cy="1143000"/>
          </a:xfrm>
        </p:spPr>
        <p:txBody>
          <a:bodyPr>
            <a:normAutofit/>
          </a:bodyPr>
          <a:lstStyle/>
          <a:p>
            <a:r>
              <a:rPr lang="zh-CN" altLang="en-US" smtClean="0">
                <a:effectLst>
                  <a:outerShdw blurRad="38100" dist="38100" dir="2700000" algn="tl">
                    <a:srgbClr val="C0C0C0"/>
                  </a:outerShdw>
                </a:effectLst>
                <a:latin typeface="宋体" charset="-122"/>
                <a:ea typeface="宋体" charset="-122"/>
              </a:rPr>
              <a:t>概念之一：数据</a:t>
            </a:r>
          </a:p>
        </p:txBody>
      </p:sp>
      <p:sp>
        <p:nvSpPr>
          <p:cNvPr id="22531" name="内容占位符 2"/>
          <p:cNvSpPr>
            <a:spLocks noGrp="1"/>
          </p:cNvSpPr>
          <p:nvPr>
            <p:ph idx="1"/>
          </p:nvPr>
        </p:nvSpPr>
        <p:spPr/>
        <p:txBody>
          <a:bodyPr/>
          <a:lstStyle/>
          <a:p>
            <a:r>
              <a:rPr lang="zh-CN" altLang="en-US" dirty="0" smtClean="0">
                <a:solidFill>
                  <a:srgbClr val="FF0000"/>
                </a:solidFill>
                <a:latin typeface="隶书" pitchFamily="49" charset="-122"/>
              </a:rPr>
              <a:t>数据</a:t>
            </a:r>
            <a:r>
              <a:rPr lang="en-US" altLang="zh-CN" dirty="0" smtClean="0">
                <a:solidFill>
                  <a:srgbClr val="FF0000"/>
                </a:solidFill>
                <a:latin typeface="隶书" pitchFamily="49" charset="-122"/>
              </a:rPr>
              <a:t>(Data)</a:t>
            </a:r>
            <a:r>
              <a:rPr lang="zh-CN" altLang="en-US" dirty="0" smtClean="0">
                <a:latin typeface="隶书" pitchFamily="49" charset="-122"/>
              </a:rPr>
              <a:t>是数据库中存储的基本对象</a:t>
            </a:r>
          </a:p>
          <a:p>
            <a:r>
              <a:rPr lang="zh-CN" altLang="en-US" dirty="0" smtClean="0">
                <a:latin typeface="隶书" pitchFamily="49" charset="-122"/>
              </a:rPr>
              <a:t>数据的定义</a:t>
            </a:r>
          </a:p>
          <a:p>
            <a:pPr lvl="1"/>
            <a:r>
              <a:rPr lang="zh-CN" altLang="en-US" dirty="0" smtClean="0">
                <a:ea typeface="宋体" charset="-122"/>
              </a:rPr>
              <a:t>描述事物的符号记录，包括数据的表现形式和数据的解释两部分</a:t>
            </a:r>
          </a:p>
          <a:p>
            <a:r>
              <a:rPr lang="zh-CN" altLang="en-US" dirty="0" smtClean="0">
                <a:latin typeface="隶书" pitchFamily="49" charset="-122"/>
              </a:rPr>
              <a:t>数据的表现形式</a:t>
            </a:r>
            <a:endParaRPr lang="en-US" altLang="zh-CN" dirty="0" smtClean="0">
              <a:latin typeface="隶书" pitchFamily="49" charset="-122"/>
            </a:endParaRPr>
          </a:p>
          <a:p>
            <a:pPr lvl="1"/>
            <a:r>
              <a:rPr lang="zh-CN" altLang="en-US" dirty="0" smtClean="0">
                <a:ea typeface="宋体" charset="-122"/>
              </a:rPr>
              <a:t>文字</a:t>
            </a:r>
            <a:r>
              <a:rPr lang="zh-CN" altLang="en-US" dirty="0">
                <a:ea typeface="宋体" charset="-122"/>
              </a:rPr>
              <a:t>、图形、图象、</a:t>
            </a:r>
            <a:r>
              <a:rPr lang="zh-CN" altLang="en-US" dirty="0" smtClean="0">
                <a:ea typeface="宋体" charset="-122"/>
              </a:rPr>
              <a:t>声音、数字</a:t>
            </a:r>
            <a:endParaRPr lang="zh-CN" altLang="en-US" dirty="0">
              <a:ea typeface="宋体" charset="-122"/>
            </a:endParaRPr>
          </a:p>
          <a:p>
            <a:r>
              <a:rPr lang="zh-CN" altLang="en-US" dirty="0" smtClean="0">
                <a:latin typeface="隶书" pitchFamily="49" charset="-122"/>
              </a:rPr>
              <a:t>数据的特点</a:t>
            </a:r>
          </a:p>
          <a:p>
            <a:pPr lvl="1"/>
            <a:r>
              <a:rPr lang="zh-CN" altLang="en-US" dirty="0" smtClean="0">
                <a:ea typeface="宋体" charset="-122"/>
              </a:rPr>
              <a:t>数据</a:t>
            </a:r>
            <a:r>
              <a:rPr lang="zh-CN" altLang="en-US" dirty="0">
                <a:ea typeface="宋体" charset="-122"/>
              </a:rPr>
              <a:t>与其</a:t>
            </a:r>
            <a:r>
              <a:rPr lang="zh-CN" altLang="en-US" dirty="0" smtClean="0">
                <a:ea typeface="宋体" charset="-122"/>
              </a:rPr>
              <a:t>语义是不可分的</a:t>
            </a:r>
          </a:p>
          <a:p>
            <a:endParaRPr lang="zh-CN" altLang="en-US" dirty="0" smtClean="0"/>
          </a:p>
        </p:txBody>
      </p:sp>
      <p:pic>
        <p:nvPicPr>
          <p:cNvPr id="4" name="Picture 2" descr="C:\Documents and Settings\Administrator\Local Settings\Temporary Internet Files\Content.IE5\U9GNQH4Z\MPj04387790000[1].jpg"/>
          <p:cNvPicPr>
            <a:picLocks noChangeAspect="1" noChangeArrowheads="1"/>
          </p:cNvPicPr>
          <p:nvPr/>
        </p:nvPicPr>
        <p:blipFill>
          <a:blip r:embed="rId3" cstate="print"/>
          <a:srcRect/>
          <a:stretch>
            <a:fillRect/>
          </a:stretch>
        </p:blipFill>
        <p:spPr bwMode="auto">
          <a:xfrm>
            <a:off x="6839447" y="4717774"/>
            <a:ext cx="2119022" cy="176585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课件模板">
  <a:themeElements>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fontScheme name="Cosmic">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Cosmic 1">
        <a:dk1>
          <a:srgbClr val="2B166E"/>
        </a:dk1>
        <a:lt1>
          <a:srgbClr val="5399FF"/>
        </a:lt1>
        <a:dk2>
          <a:srgbClr val="0053CE"/>
        </a:dk2>
        <a:lt2>
          <a:srgbClr val="DDDDDD"/>
        </a:lt2>
        <a:accent1>
          <a:srgbClr val="99CC00"/>
        </a:accent1>
        <a:accent2>
          <a:srgbClr val="CCCC00"/>
        </a:accent2>
        <a:accent3>
          <a:srgbClr val="B3CAFF"/>
        </a:accent3>
        <a:accent4>
          <a:srgbClr val="23115D"/>
        </a:accent4>
        <a:accent5>
          <a:srgbClr val="CAE2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2">
        <a:dk1>
          <a:srgbClr val="2B166E"/>
        </a:dk1>
        <a:lt1>
          <a:srgbClr val="71B8F9"/>
        </a:lt1>
        <a:dk2>
          <a:srgbClr val="0275DE"/>
        </a:dk2>
        <a:lt2>
          <a:srgbClr val="DDDDDD"/>
        </a:lt2>
        <a:accent1>
          <a:srgbClr val="D4D903"/>
        </a:accent1>
        <a:accent2>
          <a:srgbClr val="CCCC00"/>
        </a:accent2>
        <a:accent3>
          <a:srgbClr val="BBD8FB"/>
        </a:accent3>
        <a:accent4>
          <a:srgbClr val="23115D"/>
        </a:accent4>
        <a:accent5>
          <a:srgbClr val="E6E9AA"/>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
      <a:clrScheme name="Cosmic 3">
        <a:dk1>
          <a:srgbClr val="2B166E"/>
        </a:dk1>
        <a:lt1>
          <a:srgbClr val="99CC00"/>
        </a:lt1>
        <a:dk2>
          <a:srgbClr val="669900"/>
        </a:dk2>
        <a:lt2>
          <a:srgbClr val="DDDDDD"/>
        </a:lt2>
        <a:accent1>
          <a:srgbClr val="00CCFF"/>
        </a:accent1>
        <a:accent2>
          <a:srgbClr val="CCCC00"/>
        </a:accent2>
        <a:accent3>
          <a:srgbClr val="CAE2AA"/>
        </a:accent3>
        <a:accent4>
          <a:srgbClr val="23115D"/>
        </a:accent4>
        <a:accent5>
          <a:srgbClr val="AAE2FF"/>
        </a:accent5>
        <a:accent6>
          <a:srgbClr val="B9B900"/>
        </a:accent6>
        <a:hlink>
          <a:srgbClr val="FFFFFF"/>
        </a:hlink>
        <a:folHlink>
          <a:srgbClr val="FF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Times New Roman"/>
        <a:ea typeface="隶书"/>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数据库系统概论课件模板</Template>
  <TotalTime>2901</TotalTime>
  <Words>3173</Words>
  <Application>Microsoft Office PowerPoint</Application>
  <PresentationFormat>全屏显示(4:3)</PresentationFormat>
  <Paragraphs>636</Paragraphs>
  <Slides>48</Slides>
  <Notes>26</Notes>
  <HiddenSlides>0</HiddenSlides>
  <MMClips>0</MMClips>
  <ScaleCrop>false</ScaleCrop>
  <HeadingPairs>
    <vt:vector size="4" baseType="variant">
      <vt:variant>
        <vt:lpstr>主题</vt:lpstr>
      </vt:variant>
      <vt:variant>
        <vt:i4>2</vt:i4>
      </vt:variant>
      <vt:variant>
        <vt:lpstr>幻灯片标题</vt:lpstr>
      </vt:variant>
      <vt:variant>
        <vt:i4>48</vt:i4>
      </vt:variant>
    </vt:vector>
  </HeadingPairs>
  <TitlesOfParts>
    <vt:vector size="50" baseType="lpstr">
      <vt:lpstr>数据库系统概论课件模板</vt:lpstr>
      <vt:lpstr>自定义设计方案</vt:lpstr>
      <vt:lpstr>数据库系统概论</vt:lpstr>
      <vt:lpstr>前言</vt:lpstr>
      <vt:lpstr>第一章  数据库系统概述    </vt:lpstr>
      <vt:lpstr>内容提要</vt:lpstr>
      <vt:lpstr>数据库系统的地位</vt:lpstr>
      <vt:lpstr>常见的数据库应用一</vt:lpstr>
      <vt:lpstr>常见的数据库应用二</vt:lpstr>
      <vt:lpstr>内容提要</vt:lpstr>
      <vt:lpstr>概念之一：数据</vt:lpstr>
      <vt:lpstr>数据举例</vt:lpstr>
      <vt:lpstr>概念之二：数据库</vt:lpstr>
      <vt:lpstr>概念之三：数据库管理系统</vt:lpstr>
      <vt:lpstr>典型的DBMS系统</vt:lpstr>
      <vt:lpstr>PowerPoint 演示文稿</vt:lpstr>
      <vt:lpstr>DBMS的主要功能</vt:lpstr>
      <vt:lpstr>DBMS的主要功能</vt:lpstr>
      <vt:lpstr>概念之四：数据库系统 </vt:lpstr>
      <vt:lpstr>PowerPoint 演示文稿</vt:lpstr>
      <vt:lpstr>内容提要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数据库系统概论</dc:title>
  <dc:creator>微软用户</dc:creator>
  <cp:lastModifiedBy>dingleilei</cp:lastModifiedBy>
  <cp:revision>65</cp:revision>
  <dcterms:created xsi:type="dcterms:W3CDTF">2009-07-15T00:43:06Z</dcterms:created>
  <dcterms:modified xsi:type="dcterms:W3CDTF">2016-02-23T08:46:58Z</dcterms:modified>
</cp:coreProperties>
</file>