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76"/>
  </p:notesMasterIdLst>
  <p:sldIdLst>
    <p:sldId id="262" r:id="rId3"/>
    <p:sldId id="269" r:id="rId4"/>
    <p:sldId id="315" r:id="rId5"/>
    <p:sldId id="268" r:id="rId6"/>
    <p:sldId id="316" r:id="rId7"/>
    <p:sldId id="270" r:id="rId8"/>
    <p:sldId id="271" r:id="rId9"/>
    <p:sldId id="272" r:id="rId10"/>
    <p:sldId id="317" r:id="rId11"/>
    <p:sldId id="273" r:id="rId12"/>
    <p:sldId id="274" r:id="rId13"/>
    <p:sldId id="318" r:id="rId14"/>
    <p:sldId id="275" r:id="rId15"/>
    <p:sldId id="276" r:id="rId16"/>
    <p:sldId id="277" r:id="rId17"/>
    <p:sldId id="293" r:id="rId18"/>
    <p:sldId id="350" r:id="rId19"/>
    <p:sldId id="319" r:id="rId20"/>
    <p:sldId id="280" r:id="rId21"/>
    <p:sldId id="281" r:id="rId22"/>
    <p:sldId id="282" r:id="rId23"/>
    <p:sldId id="284" r:id="rId24"/>
    <p:sldId id="285" r:id="rId25"/>
    <p:sldId id="286" r:id="rId26"/>
    <p:sldId id="290" r:id="rId27"/>
    <p:sldId id="292" r:id="rId28"/>
    <p:sldId id="348" r:id="rId29"/>
    <p:sldId id="294" r:id="rId30"/>
    <p:sldId id="320" r:id="rId31"/>
    <p:sldId id="349" r:id="rId32"/>
    <p:sldId id="321" r:id="rId33"/>
    <p:sldId id="322" r:id="rId34"/>
    <p:sldId id="323" r:id="rId35"/>
    <p:sldId id="324" r:id="rId36"/>
    <p:sldId id="326" r:id="rId37"/>
    <p:sldId id="325" r:id="rId38"/>
    <p:sldId id="296" r:id="rId39"/>
    <p:sldId id="301" r:id="rId40"/>
    <p:sldId id="299" r:id="rId41"/>
    <p:sldId id="300" r:id="rId42"/>
    <p:sldId id="302" r:id="rId43"/>
    <p:sldId id="303" r:id="rId44"/>
    <p:sldId id="327" r:id="rId45"/>
    <p:sldId id="346" r:id="rId46"/>
    <p:sldId id="304" r:id="rId47"/>
    <p:sldId id="308" r:id="rId48"/>
    <p:sldId id="328" r:id="rId49"/>
    <p:sldId id="329" r:id="rId50"/>
    <p:sldId id="309" r:id="rId51"/>
    <p:sldId id="310" r:id="rId52"/>
    <p:sldId id="330" r:id="rId53"/>
    <p:sldId id="332" r:id="rId54"/>
    <p:sldId id="334" r:id="rId55"/>
    <p:sldId id="335" r:id="rId56"/>
    <p:sldId id="336" r:id="rId57"/>
    <p:sldId id="311" r:id="rId58"/>
    <p:sldId id="312" r:id="rId59"/>
    <p:sldId id="313" r:id="rId60"/>
    <p:sldId id="314" r:id="rId61"/>
    <p:sldId id="344" r:id="rId62"/>
    <p:sldId id="345" r:id="rId63"/>
    <p:sldId id="337" r:id="rId64"/>
    <p:sldId id="338" r:id="rId65"/>
    <p:sldId id="339" r:id="rId66"/>
    <p:sldId id="340" r:id="rId67"/>
    <p:sldId id="341" r:id="rId68"/>
    <p:sldId id="342" r:id="rId69"/>
    <p:sldId id="343" r:id="rId70"/>
    <p:sldId id="347" r:id="rId71"/>
    <p:sldId id="266" r:id="rId72"/>
    <p:sldId id="265" r:id="rId73"/>
    <p:sldId id="264" r:id="rId74"/>
    <p:sldId id="263" r:id="rId7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C3"/>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7515" autoAdjust="0"/>
  </p:normalViewPr>
  <p:slideViewPr>
    <p:cSldViewPr snapToGrid="0">
      <p:cViewPr varScale="1">
        <p:scale>
          <a:sx n="96" d="100"/>
          <a:sy n="96" d="100"/>
        </p:scale>
        <p:origin x="-206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6DAF3F2-FB68-4F66-B77C-502BF4D0CC41}" type="datetimeFigureOut">
              <a:rPr lang="zh-CN" altLang="en-US" smtClean="0"/>
              <a:pPr/>
              <a:t>2016/2/23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47B5729-13DF-44CC-8481-7AACCE46D757}" type="slidenum">
              <a:rPr lang="zh-CN" altLang="en-US" smtClean="0"/>
              <a:pPr/>
              <a:t>‹#›</a:t>
            </a:fld>
            <a:endParaRPr lang="zh-CN" altLang="en-US"/>
          </a:p>
        </p:txBody>
      </p:sp>
    </p:spTree>
    <p:extLst>
      <p:ext uri="{BB962C8B-B14F-4D97-AF65-F5344CB8AC3E}">
        <p14:creationId xmlns:p14="http://schemas.microsoft.com/office/powerpoint/2010/main" val="253939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数据模型：主要是进行数据的描述</a:t>
            </a:r>
            <a:endParaRPr lang="en-US" altLang="zh-CN" dirty="0" smtClean="0"/>
          </a:p>
          <a:p>
            <a:r>
              <a:rPr lang="zh-CN" altLang="en-US" dirty="0" smtClean="0"/>
              <a:t>按计算机系统的观点对数据建模，主要用于</a:t>
            </a:r>
            <a:r>
              <a:rPr lang="en-US" altLang="zh-CN" dirty="0" smtClean="0"/>
              <a:t>DBMS</a:t>
            </a:r>
            <a:r>
              <a:rPr lang="zh-CN" altLang="en-US" dirty="0" smtClean="0"/>
              <a:t>的实现，包括网状模型、层次模型、关系模型等</a:t>
            </a:r>
            <a:endParaRPr lang="en-US" altLang="zh-CN" dirty="0" smtClean="0"/>
          </a:p>
          <a:p>
            <a:r>
              <a:rPr lang="zh-CN" altLang="en-US" dirty="0" smtClean="0"/>
              <a:t>概念模型：也称信息模型，它是按用户的观点来对数据和信息建模，主要用于数据库设计。</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4</a:t>
            </a:fld>
            <a:endParaRPr lang="zh-CN" altLang="en-US"/>
          </a:p>
        </p:txBody>
      </p:sp>
    </p:spTree>
    <p:extLst>
      <p:ext uri="{BB962C8B-B14F-4D97-AF65-F5344CB8AC3E}">
        <p14:creationId xmlns:p14="http://schemas.microsoft.com/office/powerpoint/2010/main" val="410037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实体内部的联系：组成实体的各属性之间的联系。</a:t>
            </a:r>
            <a:endParaRPr lang="en-US" altLang="zh-CN" dirty="0" smtClean="0"/>
          </a:p>
          <a:p>
            <a:r>
              <a:rPr lang="zh-CN" altLang="en-US" dirty="0" smtClean="0"/>
              <a:t>实体之间的联系：不同实体型之间的联系。</a:t>
            </a:r>
            <a:endParaRPr lang="en-US" altLang="zh-CN" dirty="0" smtClean="0"/>
          </a:p>
          <a:p>
            <a:r>
              <a:rPr lang="zh-CN" altLang="en-US" dirty="0" smtClean="0"/>
              <a:t>同一个实体型内的各实体之间也可以存在一对一、一对多、多对多的联系。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21</a:t>
            </a:fld>
            <a:endParaRPr lang="zh-CN" altLang="en-US"/>
          </a:p>
        </p:txBody>
      </p:sp>
    </p:spTree>
    <p:extLst>
      <p:ext uri="{BB962C8B-B14F-4D97-AF65-F5344CB8AC3E}">
        <p14:creationId xmlns:p14="http://schemas.microsoft.com/office/powerpoint/2010/main" val="69902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例如：学生实体。</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25</a:t>
            </a:fld>
            <a:endParaRPr lang="zh-CN" altLang="en-US"/>
          </a:p>
        </p:txBody>
      </p:sp>
    </p:spTree>
    <p:extLst>
      <p:ext uri="{BB962C8B-B14F-4D97-AF65-F5344CB8AC3E}">
        <p14:creationId xmlns:p14="http://schemas.microsoft.com/office/powerpoint/2010/main" val="257292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一对一的联系：对于实体型</a:t>
            </a:r>
            <a:r>
              <a:rPr lang="en-US" altLang="zh-CN" dirty="0" smtClean="0"/>
              <a:t>A</a:t>
            </a:r>
            <a:r>
              <a:rPr lang="zh-CN" altLang="en-US" dirty="0" smtClean="0"/>
              <a:t>中的每个实体，在实体型</a:t>
            </a:r>
            <a:r>
              <a:rPr lang="en-US" altLang="zh-CN" dirty="0" smtClean="0"/>
              <a:t>B</a:t>
            </a:r>
            <a:r>
              <a:rPr lang="zh-CN" altLang="en-US" dirty="0" smtClean="0"/>
              <a:t>中最多能找到一个实体与之产生关联，反之亦然</a:t>
            </a:r>
            <a:endParaRPr lang="en-US" altLang="zh-CN" dirty="0" smtClean="0"/>
          </a:p>
          <a:p>
            <a:r>
              <a:rPr lang="zh-CN" altLang="en-US" dirty="0" smtClean="0"/>
              <a:t>一对多：对于实体型</a:t>
            </a:r>
            <a:r>
              <a:rPr lang="en-US" altLang="zh-CN" dirty="0" smtClean="0"/>
              <a:t>A</a:t>
            </a:r>
            <a:r>
              <a:rPr lang="zh-CN" altLang="en-US" dirty="0" smtClean="0"/>
              <a:t>的每个实体在实体型</a:t>
            </a:r>
            <a:r>
              <a:rPr lang="en-US" altLang="zh-CN" dirty="0" smtClean="0"/>
              <a:t>B</a:t>
            </a:r>
            <a:r>
              <a:rPr lang="zh-CN" altLang="en-US" dirty="0" smtClean="0"/>
              <a:t>中有</a:t>
            </a:r>
            <a:r>
              <a:rPr lang="en-US" altLang="zh-CN" dirty="0" smtClean="0"/>
              <a:t>N</a:t>
            </a:r>
            <a:r>
              <a:rPr lang="zh-CN" altLang="en-US" dirty="0" smtClean="0"/>
              <a:t>个实体与之联系。反之，对于实体型</a:t>
            </a:r>
            <a:r>
              <a:rPr lang="en-US" altLang="zh-CN" dirty="0" smtClean="0"/>
              <a:t>B</a:t>
            </a:r>
            <a:r>
              <a:rPr lang="zh-CN" altLang="en-US" dirty="0" smtClean="0"/>
              <a:t>中的每一个实体，在实体型</a:t>
            </a:r>
            <a:r>
              <a:rPr lang="en-US" altLang="zh-CN" dirty="0" smtClean="0"/>
              <a:t>A</a:t>
            </a:r>
            <a:r>
              <a:rPr lang="zh-CN" altLang="en-US" dirty="0" smtClean="0"/>
              <a:t>中至多只有一个实体与之联系。</a:t>
            </a:r>
            <a:endParaRPr lang="en-US" altLang="zh-CN" dirty="0" smtClean="0"/>
          </a:p>
          <a:p>
            <a:r>
              <a:rPr lang="zh-CN" altLang="en-US" dirty="0" smtClean="0"/>
              <a:t>多对多：对于实体型</a:t>
            </a:r>
            <a:r>
              <a:rPr lang="en-US" altLang="zh-CN" dirty="0" smtClean="0"/>
              <a:t>A</a:t>
            </a:r>
            <a:r>
              <a:rPr lang="zh-CN" altLang="en-US" dirty="0" smtClean="0"/>
              <a:t>中的每一个实体，在实体型</a:t>
            </a:r>
            <a:r>
              <a:rPr lang="en-US" altLang="zh-CN" dirty="0" smtClean="0"/>
              <a:t>B</a:t>
            </a:r>
            <a:r>
              <a:rPr lang="zh-CN" altLang="en-US" dirty="0" smtClean="0"/>
              <a:t>中都有</a:t>
            </a:r>
            <a:r>
              <a:rPr lang="en-US" altLang="zh-CN" dirty="0" smtClean="0"/>
              <a:t>n</a:t>
            </a:r>
            <a:r>
              <a:rPr lang="zh-CN" altLang="en-US" dirty="0" smtClean="0"/>
              <a:t>个实习与之联系，反之，对于实体集</a:t>
            </a:r>
            <a:r>
              <a:rPr lang="en-US" altLang="zh-CN" dirty="0" smtClean="0"/>
              <a:t>B</a:t>
            </a:r>
            <a:r>
              <a:rPr lang="zh-CN" altLang="en-US" dirty="0" smtClean="0"/>
              <a:t>中的每一个实体，实体集</a:t>
            </a:r>
            <a:r>
              <a:rPr lang="en-US" altLang="zh-CN" dirty="0" smtClean="0"/>
              <a:t>A</a:t>
            </a:r>
            <a:r>
              <a:rPr lang="zh-CN" altLang="en-US" dirty="0" smtClean="0"/>
              <a:t>中也有</a:t>
            </a:r>
            <a:r>
              <a:rPr lang="en-US" altLang="zh-CN" dirty="0" smtClean="0"/>
              <a:t>m</a:t>
            </a:r>
            <a:r>
              <a:rPr lang="zh-CN" altLang="en-US" dirty="0" smtClean="0"/>
              <a:t>的实体与之联系。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28</a:t>
            </a:fld>
            <a:endParaRPr lang="zh-CN" altLang="en-US"/>
          </a:p>
        </p:txBody>
      </p:sp>
    </p:spTree>
    <p:extLst>
      <p:ext uri="{BB962C8B-B14F-4D97-AF65-F5344CB8AC3E}">
        <p14:creationId xmlns:p14="http://schemas.microsoft.com/office/powerpoint/2010/main" val="369780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非关系的数据模型：一个基本的该男：基本层次联系</a:t>
            </a:r>
            <a:endParaRPr lang="zh-CN" altLang="en-US"/>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40</a:t>
            </a:fld>
            <a:endParaRPr lang="zh-CN" altLang="en-US"/>
          </a:p>
        </p:txBody>
      </p:sp>
    </p:spTree>
    <p:extLst>
      <p:ext uri="{BB962C8B-B14F-4D97-AF65-F5344CB8AC3E}">
        <p14:creationId xmlns:p14="http://schemas.microsoft.com/office/powerpoint/2010/main" val="347661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关系模型：就是一组关系组成的，每个关系的数据结构是一张规范化的二维表。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41</a:t>
            </a:fld>
            <a:endParaRPr lang="zh-CN" altLang="en-US"/>
          </a:p>
        </p:txBody>
      </p:sp>
    </p:spTree>
    <p:extLst>
      <p:ext uri="{BB962C8B-B14F-4D97-AF65-F5344CB8AC3E}">
        <p14:creationId xmlns:p14="http://schemas.microsoft.com/office/powerpoint/2010/main" val="77367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smtClean="0">
              <a:solidFill>
                <a:srgbClr val="7030A0"/>
              </a:solidFill>
            </a:endParaRPr>
          </a:p>
          <a:p>
            <a:pPr>
              <a:defRPr/>
            </a:pPr>
            <a:endParaRPr lang="zh-CN" altLang="en-US" dirty="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9B5CD-D1FB-41B5-AA9A-C35DACD5290B}" type="slidenum">
              <a:rPr lang="zh-CN" altLang="en-US" smtClean="0"/>
              <a:pPr/>
              <a:t>51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6</a:t>
            </a:fld>
            <a:endParaRPr lang="zh-CN" altLang="en-US"/>
          </a:p>
        </p:txBody>
      </p:sp>
    </p:spTree>
    <p:extLst>
      <p:ext uri="{BB962C8B-B14F-4D97-AF65-F5344CB8AC3E}">
        <p14:creationId xmlns:p14="http://schemas.microsoft.com/office/powerpoint/2010/main" val="264484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数据模型是数据库系统的核心和基础，各种机器上实现的</a:t>
            </a:r>
            <a:r>
              <a:rPr lang="en-US" altLang="zh-CN" dirty="0" smtClean="0"/>
              <a:t>DBMS</a:t>
            </a:r>
            <a:r>
              <a:rPr lang="zh-CN" altLang="en-US" dirty="0" smtClean="0"/>
              <a:t>软件都是基于某种数据模型或者说是支持某种数据模型的。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8</a:t>
            </a:fld>
            <a:endParaRPr lang="zh-CN" altLang="en-US"/>
          </a:p>
        </p:txBody>
      </p:sp>
    </p:spTree>
    <p:extLst>
      <p:ext uri="{BB962C8B-B14F-4D97-AF65-F5344CB8AC3E}">
        <p14:creationId xmlns:p14="http://schemas.microsoft.com/office/powerpoint/2010/main" val="285079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11</a:t>
            </a:fld>
            <a:endParaRPr lang="zh-CN" altLang="en-US"/>
          </a:p>
        </p:txBody>
      </p:sp>
    </p:spTree>
    <p:extLst>
      <p:ext uri="{BB962C8B-B14F-4D97-AF65-F5344CB8AC3E}">
        <p14:creationId xmlns:p14="http://schemas.microsoft.com/office/powerpoint/2010/main" val="36782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13</a:t>
            </a:fld>
            <a:endParaRPr lang="zh-CN" altLang="en-US"/>
          </a:p>
        </p:txBody>
      </p:sp>
    </p:spTree>
    <p:extLst>
      <p:ext uri="{BB962C8B-B14F-4D97-AF65-F5344CB8AC3E}">
        <p14:creationId xmlns:p14="http://schemas.microsoft.com/office/powerpoint/2010/main" val="60239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第一类：数据模型必须遵守的基本的通用的完整性约束条件</a:t>
            </a:r>
            <a:endParaRPr lang="en-US" altLang="zh-CN" dirty="0" smtClean="0"/>
          </a:p>
          <a:p>
            <a:r>
              <a:rPr lang="zh-CN" altLang="en-US" dirty="0" smtClean="0"/>
              <a:t>        例如：实体完整性  参照完整性</a:t>
            </a:r>
            <a:endParaRPr lang="en-US" altLang="zh-CN" dirty="0" smtClean="0"/>
          </a:p>
          <a:p>
            <a:r>
              <a:rPr lang="zh-CN" altLang="en-US" dirty="0" smtClean="0"/>
              <a:t>第二类：具体系统自定义的完整性约束条件</a:t>
            </a:r>
            <a:endParaRPr lang="en-US" altLang="zh-CN" dirty="0" smtClean="0"/>
          </a:p>
          <a:p>
            <a:r>
              <a:rPr lang="zh-CN" altLang="en-US" dirty="0" smtClean="0"/>
              <a:t>例：学生管理信息系统中规定的学生累计成绩不能有三门以上的不及格</a:t>
            </a:r>
            <a:endParaRPr lang="en-US" altLang="zh-CN" dirty="0" smtClean="0"/>
          </a:p>
          <a:p>
            <a:r>
              <a:rPr lang="zh-CN" altLang="en-US" dirty="0" smtClean="0"/>
              <a:t>到了另外一个学校就可能是四门或者五门了</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14</a:t>
            </a:fld>
            <a:endParaRPr lang="zh-CN" altLang="en-US"/>
          </a:p>
        </p:txBody>
      </p:sp>
    </p:spTree>
    <p:extLst>
      <p:ext uri="{BB962C8B-B14F-4D97-AF65-F5344CB8AC3E}">
        <p14:creationId xmlns:p14="http://schemas.microsoft.com/office/powerpoint/2010/main" val="47076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先记住两个完整性的名称。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15</a:t>
            </a:fld>
            <a:endParaRPr lang="zh-CN" altLang="en-US"/>
          </a:p>
        </p:txBody>
      </p:sp>
    </p:spTree>
    <p:extLst>
      <p:ext uri="{BB962C8B-B14F-4D97-AF65-F5344CB8AC3E}">
        <p14:creationId xmlns:p14="http://schemas.microsoft.com/office/powerpoint/2010/main" val="3274940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实体：换句话说数据库内部需要反映的对象</a:t>
            </a:r>
            <a:endParaRPr lang="en-US" altLang="zh-CN" dirty="0" smtClean="0"/>
          </a:p>
          <a:p>
            <a:r>
              <a:rPr lang="zh-CN" altLang="en-US" dirty="0" smtClean="0"/>
              <a:t>具体的实体：例如：一个职工、一门课、一个学生、、一个部门、</a:t>
            </a:r>
            <a:endParaRPr lang="en-US" altLang="zh-CN" dirty="0" smtClean="0"/>
          </a:p>
          <a:p>
            <a:r>
              <a:rPr lang="en-US" altLang="zh-CN" dirty="0" smtClean="0"/>
              <a:t>            </a:t>
            </a:r>
            <a:r>
              <a:rPr lang="zh-CN" altLang="en-US" dirty="0" smtClean="0"/>
              <a:t>可以是一个动作，例如：定货、学生的一次选课</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19</a:t>
            </a:fld>
            <a:endParaRPr lang="zh-CN" altLang="en-US"/>
          </a:p>
        </p:txBody>
      </p:sp>
    </p:spTree>
    <p:extLst>
      <p:ext uri="{BB962C8B-B14F-4D97-AF65-F5344CB8AC3E}">
        <p14:creationId xmlns:p14="http://schemas.microsoft.com/office/powerpoint/2010/main" val="10506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实体型：具有相同属性的实体必然具有共同的特征和性质。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20</a:t>
            </a:fld>
            <a:endParaRPr lang="zh-CN" altLang="en-US"/>
          </a:p>
        </p:txBody>
      </p:sp>
    </p:spTree>
    <p:extLst>
      <p:ext uri="{BB962C8B-B14F-4D97-AF65-F5344CB8AC3E}">
        <p14:creationId xmlns:p14="http://schemas.microsoft.com/office/powerpoint/2010/main" val="1459427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hasCustomPrompt="1"/>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ltLang="zh-CN" dirty="0" smtClean="0"/>
              <a:t>Q &amp; A</a:t>
            </a:r>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3.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Microsoft_Word_97_-_2003___2.doc"/><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6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22851" y="3384274"/>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823791" y="4572000"/>
            <a:ext cx="3289683" cy="400110"/>
          </a:xfrm>
          <a:prstGeom prst="rect">
            <a:avLst/>
          </a:prstGeom>
          <a:noFill/>
        </p:spPr>
        <p:txBody>
          <a:bodyPr wrap="none" rtlCol="0">
            <a:spAutoFit/>
          </a:bodyPr>
          <a:lstStyle/>
          <a:p>
            <a:r>
              <a:rPr lang="zh-CN" altLang="en-US" sz="2000" b="1" dirty="0" smtClean="0">
                <a:solidFill>
                  <a:srgbClr val="000000"/>
                </a:solidFill>
              </a:rPr>
              <a:t>参考：第一章 绪论 </a:t>
            </a:r>
            <a:r>
              <a:rPr lang="en-US" altLang="zh-CN" sz="2000" b="1" dirty="0" smtClean="0">
                <a:solidFill>
                  <a:srgbClr val="000000"/>
                </a:solidFill>
              </a:rPr>
              <a:t>P12-P30</a:t>
            </a:r>
            <a:endParaRPr lang="zh-CN" altLang="en-US" sz="2000" b="1" dirty="0">
              <a:solidFill>
                <a:srgbClr val="000000"/>
              </a:solidFill>
            </a:endParaRPr>
          </a:p>
        </p:txBody>
      </p:sp>
    </p:spTree>
  </p:cSld>
  <p:clrMapOvr>
    <a:masterClrMapping/>
  </p:clrMapOvr>
  <p:transition advTm="7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组成要素</a:t>
            </a:r>
            <a:endParaRPr lang="zh-CN" altLang="en-US" dirty="0"/>
          </a:p>
        </p:txBody>
      </p:sp>
      <p:sp>
        <p:nvSpPr>
          <p:cNvPr id="3" name="内容占位符 2"/>
          <p:cNvSpPr>
            <a:spLocks noGrp="1"/>
          </p:cNvSpPr>
          <p:nvPr>
            <p:ph idx="1"/>
          </p:nvPr>
        </p:nvSpPr>
        <p:spPr/>
        <p:txBody>
          <a:bodyPr/>
          <a:lstStyle/>
          <a:p>
            <a:r>
              <a:rPr lang="zh-CN" altLang="en-US" dirty="0" smtClean="0"/>
              <a:t>数据结构 </a:t>
            </a:r>
          </a:p>
          <a:p>
            <a:r>
              <a:rPr lang="zh-CN" altLang="en-US" dirty="0" smtClean="0"/>
              <a:t>数据操作 </a:t>
            </a:r>
          </a:p>
          <a:p>
            <a:r>
              <a:rPr lang="zh-CN" altLang="en-US" dirty="0" smtClean="0"/>
              <a:t>数据的约束条件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什么是数据结构 </a:t>
            </a:r>
          </a:p>
          <a:p>
            <a:pPr lvl="1"/>
            <a:r>
              <a:rPr lang="zh-CN" altLang="en-US" sz="2400" dirty="0" smtClean="0"/>
              <a:t>描述数据库的组成对象，以及对象之间的联系 </a:t>
            </a:r>
          </a:p>
          <a:p>
            <a:pPr>
              <a:lnSpc>
                <a:spcPct val="200000"/>
              </a:lnSpc>
            </a:pPr>
            <a:r>
              <a:rPr lang="zh-CN" altLang="en-US" sz="2800" dirty="0" smtClean="0"/>
              <a:t>描述的内容 </a:t>
            </a:r>
          </a:p>
          <a:p>
            <a:pPr lvl="1"/>
            <a:r>
              <a:rPr lang="zh-CN" altLang="en-US" sz="2400" dirty="0" smtClean="0"/>
              <a:t>与数据类型、内容、性质有关的对象</a:t>
            </a:r>
            <a:endParaRPr lang="en-US" altLang="zh-CN" sz="2400" dirty="0"/>
          </a:p>
          <a:p>
            <a:pPr marL="457200" lvl="1" indent="0">
              <a:buNone/>
            </a:pPr>
            <a:r>
              <a:rPr lang="zh-CN" altLang="en-US" sz="2400" dirty="0" smtClean="0"/>
              <a:t>例：数据项、记录、属性、域 </a:t>
            </a:r>
          </a:p>
          <a:p>
            <a:pPr lvl="1"/>
            <a:r>
              <a:rPr lang="zh-CN" altLang="en-US" sz="2400" dirty="0" smtClean="0"/>
              <a:t>与数据之间联系有关的对象</a:t>
            </a:r>
            <a:endParaRPr lang="en-US" altLang="zh-CN" sz="2400" dirty="0" smtClean="0"/>
          </a:p>
          <a:p>
            <a:pPr marL="457200" lvl="1" indent="0">
              <a:buNone/>
            </a:pPr>
            <a:r>
              <a:rPr lang="zh-CN" altLang="en-US" sz="2400" dirty="0" smtClean="0"/>
              <a:t>例：系型 </a:t>
            </a:r>
          </a:p>
          <a:p>
            <a:pPr>
              <a:lnSpc>
                <a:spcPct val="200000"/>
              </a:lnSpc>
            </a:pPr>
            <a:r>
              <a:rPr lang="zh-CN" altLang="en-US" sz="2800" dirty="0" smtClean="0"/>
              <a:t>数据结构是对系统静态特性的描述</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根据数据结构的类型来命名数据模型</a:t>
            </a:r>
            <a:endParaRPr lang="en-US" altLang="zh-CN" dirty="0" smtClean="0"/>
          </a:p>
          <a:p>
            <a:pPr lvl="1"/>
            <a:r>
              <a:rPr lang="zh-CN" altLang="en-US" dirty="0" smtClean="0"/>
              <a:t>非关系模型</a:t>
            </a:r>
          </a:p>
          <a:p>
            <a:pPr lvl="2"/>
            <a:r>
              <a:rPr lang="zh-CN" altLang="en-US" dirty="0" smtClean="0"/>
              <a:t>层次模型（</a:t>
            </a:r>
            <a:r>
              <a:rPr lang="en-US" altLang="zh-CN" dirty="0" smtClean="0"/>
              <a:t>Hierarchical Model</a:t>
            </a:r>
            <a:r>
              <a:rPr lang="zh-CN" altLang="en-US" dirty="0" smtClean="0"/>
              <a:t>）</a:t>
            </a:r>
          </a:p>
          <a:p>
            <a:pPr lvl="2"/>
            <a:r>
              <a:rPr lang="zh-CN" altLang="en-US" dirty="0" smtClean="0"/>
              <a:t>网状模型</a:t>
            </a:r>
            <a:r>
              <a:rPr lang="en-US" altLang="zh-CN" dirty="0" smtClean="0"/>
              <a:t>(Network Model )</a:t>
            </a:r>
          </a:p>
          <a:p>
            <a:pPr lvl="1"/>
            <a:r>
              <a:rPr lang="zh-CN" altLang="en-US" dirty="0" smtClean="0"/>
              <a:t>关系模型</a:t>
            </a:r>
            <a:r>
              <a:rPr lang="en-US" altLang="zh-CN" dirty="0" smtClean="0"/>
              <a:t>(Relational Model)  </a:t>
            </a:r>
          </a:p>
          <a:p>
            <a:pPr lvl="2"/>
            <a:r>
              <a:rPr lang="zh-CN" altLang="en-US" dirty="0" smtClean="0"/>
              <a:t>数据结构：关系</a:t>
            </a:r>
          </a:p>
          <a:p>
            <a:pPr lvl="1"/>
            <a:r>
              <a:rPr lang="zh-CN" altLang="en-US" dirty="0" smtClean="0"/>
              <a:t>面向对象模型</a:t>
            </a:r>
            <a:r>
              <a:rPr lang="en-US" altLang="zh-CN" dirty="0" smtClean="0"/>
              <a:t>(Object Oriented Model</a:t>
            </a:r>
            <a:r>
              <a:rPr lang="zh-CN" altLang="en-US" dirty="0" smtClean="0"/>
              <a:t>）</a:t>
            </a:r>
          </a:p>
          <a:p>
            <a:pPr lvl="2"/>
            <a:r>
              <a:rPr lang="zh-CN" altLang="en-US" dirty="0" smtClean="0"/>
              <a:t>数据结构：对象</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要素二、数据操作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数据操作 </a:t>
            </a:r>
          </a:p>
          <a:p>
            <a:pPr lvl="1">
              <a:lnSpc>
                <a:spcPct val="150000"/>
              </a:lnSpc>
            </a:pPr>
            <a:r>
              <a:rPr lang="zh-CN" altLang="en-US" sz="2400" dirty="0" smtClean="0"/>
              <a:t>对数据库中各种对象</a:t>
            </a:r>
            <a:r>
              <a:rPr lang="en-US" altLang="zh-CN" sz="2400" dirty="0" smtClean="0"/>
              <a:t>(</a:t>
            </a:r>
            <a:r>
              <a:rPr lang="zh-CN" altLang="en-US" sz="2400" dirty="0" smtClean="0"/>
              <a:t>型</a:t>
            </a:r>
            <a:r>
              <a:rPr lang="en-US" altLang="zh-CN" sz="2400" dirty="0" smtClean="0"/>
              <a:t>)</a:t>
            </a:r>
            <a:r>
              <a:rPr lang="zh-CN" altLang="en-US" sz="2400" dirty="0" smtClean="0"/>
              <a:t>的实例</a:t>
            </a:r>
            <a:r>
              <a:rPr lang="en-US" altLang="zh-CN" sz="2400" dirty="0" smtClean="0"/>
              <a:t>(</a:t>
            </a:r>
            <a:r>
              <a:rPr lang="zh-CN" altLang="en-US" sz="2400" dirty="0" smtClean="0"/>
              <a:t>值</a:t>
            </a:r>
            <a:r>
              <a:rPr lang="en-US" altLang="zh-CN" sz="2400" dirty="0" smtClean="0"/>
              <a:t>)</a:t>
            </a:r>
            <a:r>
              <a:rPr lang="zh-CN" altLang="en-US" sz="2400" dirty="0" smtClean="0"/>
              <a:t>允许执行的操作及有关的操作规则 </a:t>
            </a:r>
            <a:endParaRPr lang="en-US" altLang="zh-CN" sz="2400" dirty="0" smtClean="0"/>
          </a:p>
          <a:p>
            <a:pPr marL="457200" lvl="1" indent="0">
              <a:lnSpc>
                <a:spcPct val="150000"/>
              </a:lnSpc>
              <a:buNone/>
            </a:pPr>
            <a:r>
              <a:rPr lang="zh-CN" altLang="en-US" sz="2400" dirty="0" smtClean="0"/>
              <a:t>例：检索  更新（插入、删除、修改）</a:t>
            </a:r>
            <a:endParaRPr lang="en-US" altLang="zh-CN" sz="2400" dirty="0" smtClean="0"/>
          </a:p>
          <a:p>
            <a:pPr lvl="1"/>
            <a:endParaRPr lang="zh-CN" altLang="en-US" sz="1200" dirty="0" smtClean="0"/>
          </a:p>
          <a:p>
            <a:r>
              <a:rPr lang="zh-CN" altLang="en-US" sz="2800" dirty="0" smtClean="0"/>
              <a:t>数据操作的类型 </a:t>
            </a:r>
          </a:p>
          <a:p>
            <a:pPr lvl="1">
              <a:lnSpc>
                <a:spcPct val="150000"/>
              </a:lnSpc>
            </a:pPr>
            <a:r>
              <a:rPr lang="zh-CN" altLang="en-US" sz="2400" dirty="0" smtClean="0"/>
              <a:t>查询 </a:t>
            </a:r>
          </a:p>
          <a:p>
            <a:pPr lvl="1"/>
            <a:r>
              <a:rPr lang="zh-CN" altLang="en-US" sz="2400" dirty="0" smtClean="0"/>
              <a:t>更新</a:t>
            </a:r>
            <a:r>
              <a:rPr lang="en-US" altLang="zh-CN" sz="2400" dirty="0" smtClean="0"/>
              <a:t>(</a:t>
            </a:r>
            <a:r>
              <a:rPr lang="zh-CN" altLang="en-US" sz="2400" dirty="0" smtClean="0"/>
              <a:t>包括插入、删除、修改</a:t>
            </a:r>
            <a:r>
              <a:rPr lang="en-US" altLang="zh-CN" sz="2400" dirty="0" smtClean="0"/>
              <a:t>)</a:t>
            </a:r>
            <a:endParaRPr lang="zh-CN" altLang="en-US" sz="2400" dirty="0" smtClean="0"/>
          </a:p>
          <a:p>
            <a:pPr>
              <a:lnSpc>
                <a:spcPct val="150000"/>
              </a:lnSpc>
            </a:pPr>
            <a:r>
              <a:rPr lang="zh-CN" altLang="en-US" dirty="0" smtClean="0"/>
              <a:t>数据操作是对系统动态特性的描述。</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要素三、数据的约束条件</a:t>
            </a:r>
            <a:endParaRPr lang="zh-CN" altLang="en-US" dirty="0"/>
          </a:p>
        </p:txBody>
      </p:sp>
      <p:sp>
        <p:nvSpPr>
          <p:cNvPr id="3" name="内容占位符 2"/>
          <p:cNvSpPr>
            <a:spLocks noGrp="1"/>
          </p:cNvSpPr>
          <p:nvPr>
            <p:ph idx="1"/>
          </p:nvPr>
        </p:nvSpPr>
        <p:spPr/>
        <p:txBody>
          <a:bodyPr/>
          <a:lstStyle/>
          <a:p>
            <a:r>
              <a:rPr lang="zh-CN" altLang="en-US" sz="2800" dirty="0" smtClean="0"/>
              <a:t>数据的完整性约束条件 </a:t>
            </a:r>
          </a:p>
          <a:p>
            <a:pPr lvl="1">
              <a:lnSpc>
                <a:spcPct val="150000"/>
              </a:lnSpc>
            </a:pPr>
            <a:r>
              <a:rPr lang="zh-CN" altLang="en-US" sz="2400" dirty="0" smtClean="0"/>
              <a:t>一组完整性规则的集合。 </a:t>
            </a:r>
          </a:p>
          <a:p>
            <a:pPr lvl="1">
              <a:lnSpc>
                <a:spcPct val="150000"/>
              </a:lnSpc>
            </a:pPr>
            <a:r>
              <a:rPr lang="zh-CN" altLang="en-US" sz="2400" dirty="0" smtClean="0"/>
              <a:t>完整性规则：</a:t>
            </a:r>
            <a:endParaRPr lang="en-US" altLang="zh-CN" sz="2400" dirty="0" smtClean="0"/>
          </a:p>
          <a:p>
            <a:pPr lvl="2">
              <a:lnSpc>
                <a:spcPct val="150000"/>
              </a:lnSpc>
            </a:pPr>
            <a:r>
              <a:rPr lang="zh-CN" altLang="en-US" dirty="0" smtClean="0"/>
              <a:t>给定的数据模型中数据及其联系所具有的制约和储存规则 </a:t>
            </a:r>
          </a:p>
          <a:p>
            <a:pPr lvl="2">
              <a:lnSpc>
                <a:spcPct val="150000"/>
              </a:lnSpc>
            </a:pPr>
            <a:r>
              <a:rPr lang="zh-CN" altLang="en-US" dirty="0" smtClean="0"/>
              <a:t>用以限定符合数据模型的数据库状态以及状态的变化，以保证数据的正确、有效、相容。</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数据的完整性约束条件</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800" dirty="0" smtClean="0"/>
              <a:t>数据模型对完整性约束条件的定义 </a:t>
            </a:r>
          </a:p>
          <a:p>
            <a:pPr lvl="1">
              <a:lnSpc>
                <a:spcPct val="150000"/>
              </a:lnSpc>
            </a:pPr>
            <a:r>
              <a:rPr lang="zh-CN" altLang="en-US" sz="2400" dirty="0" smtClean="0"/>
              <a:t>反映和规定本数据模型必须遵守的</a:t>
            </a:r>
            <a:r>
              <a:rPr lang="zh-CN" altLang="en-US" sz="2400" b="1" dirty="0" smtClean="0">
                <a:solidFill>
                  <a:srgbClr val="7030A0"/>
                </a:solidFill>
              </a:rPr>
              <a:t>基本的通用的</a:t>
            </a:r>
            <a:r>
              <a:rPr lang="zh-CN" altLang="en-US" sz="2400" dirty="0" smtClean="0"/>
              <a:t>完整性约束条件。</a:t>
            </a:r>
            <a:r>
              <a:rPr lang="zh-CN" altLang="en-US" sz="2400" dirty="0" smtClean="0">
                <a:solidFill>
                  <a:srgbClr val="FF0000"/>
                </a:solidFill>
              </a:rPr>
              <a:t>例如在关系模型中，任何关系必须满足实体完整性和参照完整性两个条件。 </a:t>
            </a:r>
          </a:p>
          <a:p>
            <a:pPr lvl="1">
              <a:lnSpc>
                <a:spcPct val="150000"/>
              </a:lnSpc>
            </a:pPr>
            <a:r>
              <a:rPr lang="zh-CN" altLang="en-US" sz="2400" dirty="0" smtClean="0"/>
              <a:t>提供定义完整性约束条件的机制，以反映</a:t>
            </a:r>
            <a:r>
              <a:rPr lang="zh-CN" altLang="en-US" sz="2400" b="1" dirty="0" smtClean="0">
                <a:solidFill>
                  <a:srgbClr val="7030A0"/>
                </a:solidFill>
              </a:rPr>
              <a:t>具体应用</a:t>
            </a:r>
            <a:r>
              <a:rPr lang="zh-CN" altLang="en-US" sz="2400" dirty="0" smtClean="0"/>
              <a:t>所涉及的数据必须遵守的特定的语义约束条件。</a:t>
            </a:r>
          </a:p>
          <a:p>
            <a:endParaRPr lang="zh-CN" altLang="en-US" dirty="0"/>
          </a:p>
        </p:txBody>
      </p:sp>
      <p:sp>
        <p:nvSpPr>
          <p:cNvPr id="4" name="椭圆形标注 3"/>
          <p:cNvSpPr/>
          <p:nvPr/>
        </p:nvSpPr>
        <p:spPr>
          <a:xfrm>
            <a:off x="2205990" y="5372100"/>
            <a:ext cx="5372100" cy="1017270"/>
          </a:xfrm>
          <a:prstGeom prst="wedgeEllipseCallout">
            <a:avLst>
              <a:gd name="adj1" fmla="val -34876"/>
              <a:gd name="adj2" fmla="val -9030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这三</a:t>
            </a:r>
            <a:r>
              <a:rPr lang="zh-CN" altLang="en-US" dirty="0" smtClean="0">
                <a:solidFill>
                  <a:schemeClr val="tx1"/>
                </a:solidFill>
              </a:rPr>
              <a:t>个基本要素是通过数据库管理系统为我们提供的数据定义功能和数据操纵功能来完成的</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normAutofit/>
          </a:bodyPr>
          <a:lstStyle/>
          <a:p>
            <a:r>
              <a:rPr lang="zh-CN" altLang="en-US" dirty="0" smtClean="0"/>
              <a:t>数据模型</a:t>
            </a:r>
            <a:endParaRPr lang="en-US" altLang="zh-CN" dirty="0" smtClean="0"/>
          </a:p>
          <a:p>
            <a:r>
              <a:rPr lang="zh-CN" altLang="en-US" b="1" dirty="0" smtClean="0">
                <a:solidFill>
                  <a:srgbClr val="0070C0"/>
                </a:solidFill>
              </a:rPr>
              <a:t>概念模型</a:t>
            </a:r>
            <a:endParaRPr lang="en-US" altLang="zh-CN" b="1" dirty="0" smtClean="0">
              <a:solidFill>
                <a:srgbClr val="0070C0"/>
              </a:solidFill>
            </a:endParaRPr>
          </a:p>
          <a:p>
            <a:pPr lvl="1"/>
            <a:r>
              <a:rPr lang="zh-CN" altLang="en-US" sz="2400" b="1" dirty="0" smtClean="0">
                <a:solidFill>
                  <a:srgbClr val="0070C0"/>
                </a:solidFill>
              </a:rPr>
              <a:t>信息世界的基本概念</a:t>
            </a:r>
            <a:endParaRPr lang="en-US" altLang="zh-CN" sz="2400" b="1" dirty="0" smtClean="0">
              <a:solidFill>
                <a:srgbClr val="0070C0"/>
              </a:solidFill>
            </a:endParaRPr>
          </a:p>
          <a:p>
            <a:pPr lvl="1"/>
            <a:r>
              <a:rPr lang="zh-CN" altLang="en-US" sz="2400" b="1" dirty="0" smtClean="0">
                <a:solidFill>
                  <a:srgbClr val="0070C0"/>
                </a:solidFill>
              </a:rPr>
              <a:t>两个实体型之间的联系</a:t>
            </a:r>
            <a:endParaRPr lang="en-US" altLang="zh-CN" sz="2400" b="1" dirty="0" smtClean="0">
              <a:solidFill>
                <a:srgbClr val="0070C0"/>
              </a:solidFill>
            </a:endParaRPr>
          </a:p>
          <a:p>
            <a:pPr lvl="1"/>
            <a:r>
              <a:rPr lang="zh-CN" altLang="en-US" sz="2400" b="1" dirty="0" smtClean="0">
                <a:solidFill>
                  <a:srgbClr val="0070C0"/>
                </a:solidFill>
              </a:rPr>
              <a:t>两个以上实体型之间的联系</a:t>
            </a:r>
          </a:p>
          <a:p>
            <a:pPr lvl="1"/>
            <a:r>
              <a:rPr lang="zh-CN" altLang="en-US" sz="2400" b="1" dirty="0" smtClean="0">
                <a:solidFill>
                  <a:srgbClr val="0070C0"/>
                </a:solidFill>
              </a:rPr>
              <a:t>单个实体型内的联系</a:t>
            </a:r>
          </a:p>
          <a:p>
            <a:pPr lvl="1"/>
            <a:r>
              <a:rPr lang="zh-CN" altLang="en-US" sz="2400" b="1" dirty="0" smtClean="0">
                <a:solidFill>
                  <a:srgbClr val="0070C0"/>
                </a:solidFill>
              </a:rPr>
              <a:t>概念模型的一种表示方法</a:t>
            </a:r>
            <a:endParaRPr lang="en-US" altLang="zh-CN" b="1" dirty="0" smtClean="0">
              <a:solidFill>
                <a:srgbClr val="0070C0"/>
              </a:solidFill>
            </a:endParaRPr>
          </a:p>
          <a:p>
            <a:r>
              <a:rPr lang="zh-CN" altLang="en-US" dirty="0" smtClean="0"/>
              <a:t>常用的数据模型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69092" y="4204094"/>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3371396"/>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2522692"/>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1846286"/>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3405255"/>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4328594"/>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4904273"/>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1508085"/>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grpSp>
        <p:nvGrpSpPr>
          <p:cNvPr id="12" name="Group 30"/>
          <p:cNvGrpSpPr>
            <a:grpSpLocks/>
          </p:cNvGrpSpPr>
          <p:nvPr/>
        </p:nvGrpSpPr>
        <p:grpSpPr bwMode="auto">
          <a:xfrm>
            <a:off x="6137754" y="2396432"/>
            <a:ext cx="2514600" cy="606425"/>
            <a:chOff x="3782" y="2568"/>
            <a:chExt cx="1769" cy="382"/>
          </a:xfrm>
        </p:grpSpPr>
        <p:sp>
          <p:nvSpPr>
            <p:cNvPr id="13"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4"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5" name="Group 31"/>
          <p:cNvGrpSpPr>
            <a:grpSpLocks/>
          </p:cNvGrpSpPr>
          <p:nvPr/>
        </p:nvGrpSpPr>
        <p:grpSpPr bwMode="auto">
          <a:xfrm>
            <a:off x="6104440" y="4161558"/>
            <a:ext cx="2660651" cy="606425"/>
            <a:chOff x="3787" y="3218"/>
            <a:chExt cx="1676" cy="382"/>
          </a:xfrm>
        </p:grpSpPr>
        <p:sp>
          <p:nvSpPr>
            <p:cNvPr id="16"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17"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2"/>
          <p:cNvGrpSpPr>
            <a:grpSpLocks/>
          </p:cNvGrpSpPr>
          <p:nvPr/>
        </p:nvGrpSpPr>
        <p:grpSpPr bwMode="auto">
          <a:xfrm>
            <a:off x="6137754" y="3269557"/>
            <a:ext cx="2563813" cy="606425"/>
            <a:chOff x="3782" y="2568"/>
            <a:chExt cx="1769" cy="382"/>
          </a:xfrm>
        </p:grpSpPr>
        <p:sp>
          <p:nvSpPr>
            <p:cNvPr id="19"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0"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1" name="矩形 20"/>
          <p:cNvSpPr/>
          <p:nvPr/>
        </p:nvSpPr>
        <p:spPr>
          <a:xfrm>
            <a:off x="1311353" y="1710413"/>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2" name="直接箭头连接符 21"/>
          <p:cNvCxnSpPr/>
          <p:nvPr/>
        </p:nvCxnSpPr>
        <p:spPr>
          <a:xfrm>
            <a:off x="1868557" y="2139379"/>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861033" y="3771968"/>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8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概念模型的用途</a:t>
            </a:r>
          </a:p>
          <a:p>
            <a:pPr lvl="1"/>
            <a:r>
              <a:rPr lang="zh-CN" altLang="en-US" dirty="0" smtClean="0"/>
              <a:t>概念模型用于信息世界的建模</a:t>
            </a:r>
          </a:p>
          <a:p>
            <a:pPr lvl="1"/>
            <a:r>
              <a:rPr lang="zh-CN" altLang="en-US" dirty="0" smtClean="0"/>
              <a:t>是现实世界到机器世界的一个中间层次</a:t>
            </a:r>
          </a:p>
          <a:p>
            <a:pPr lvl="1"/>
            <a:r>
              <a:rPr lang="zh-CN" altLang="en-US" dirty="0" smtClean="0"/>
              <a:t>是数据库设计的有力工具</a:t>
            </a:r>
          </a:p>
          <a:p>
            <a:pPr lvl="1"/>
            <a:r>
              <a:rPr lang="zh-CN" altLang="en-US" dirty="0" smtClean="0"/>
              <a:t>数据库设计人员和用户之间进行交流的语言</a:t>
            </a:r>
          </a:p>
          <a:p>
            <a:r>
              <a:rPr lang="zh-CN" altLang="en-US" dirty="0" smtClean="0"/>
              <a:t>对概念模型的基本要求</a:t>
            </a:r>
          </a:p>
          <a:p>
            <a:pPr lvl="1"/>
            <a:r>
              <a:rPr lang="zh-CN" altLang="en-US" dirty="0" smtClean="0"/>
              <a:t>较强的语义表达能力，能够方便、直接地表达应用中的各种语义知识</a:t>
            </a:r>
          </a:p>
          <a:p>
            <a:pPr lvl="1"/>
            <a:r>
              <a:rPr lang="zh-CN" altLang="en-US" dirty="0" smtClean="0"/>
              <a:t>简单、清晰、易于用户理解。</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一、信息世界中的基本概念</a:t>
            </a:r>
            <a:endParaRPr lang="zh-CN" altLang="en-US" dirty="0"/>
          </a:p>
        </p:txBody>
      </p:sp>
      <p:sp>
        <p:nvSpPr>
          <p:cNvPr id="3" name="内容占位符 2"/>
          <p:cNvSpPr>
            <a:spLocks noGrp="1"/>
          </p:cNvSpPr>
          <p:nvPr>
            <p:ph idx="1"/>
          </p:nvPr>
        </p:nvSpPr>
        <p:spPr>
          <a:xfrm>
            <a:off x="457200" y="1319348"/>
            <a:ext cx="8229600" cy="5381897"/>
          </a:xfrm>
        </p:spPr>
        <p:txBody>
          <a:bodyPr>
            <a:normAutofit fontScale="92500" lnSpcReduction="10000"/>
          </a:bodyPr>
          <a:lstStyle/>
          <a:p>
            <a:r>
              <a:rPr lang="en-US" altLang="zh-CN" sz="2800" dirty="0" smtClean="0"/>
              <a:t>(1)</a:t>
            </a:r>
            <a:r>
              <a:rPr lang="zh-CN" altLang="en-US" sz="2800" dirty="0" smtClean="0"/>
              <a:t>实体（</a:t>
            </a:r>
            <a:r>
              <a:rPr lang="en-US" altLang="zh-CN" sz="2800" dirty="0" smtClean="0"/>
              <a:t>Entity</a:t>
            </a:r>
            <a:r>
              <a:rPr lang="zh-CN" altLang="en-US" sz="2800" dirty="0" smtClean="0"/>
              <a:t>） </a:t>
            </a:r>
          </a:p>
          <a:p>
            <a:pPr lvl="1"/>
            <a:r>
              <a:rPr lang="zh-CN" altLang="en-US" sz="2400" dirty="0" smtClean="0"/>
              <a:t>客观存在并可相互区别的事物称为实体。</a:t>
            </a:r>
          </a:p>
          <a:p>
            <a:pPr lvl="1">
              <a:lnSpc>
                <a:spcPct val="150000"/>
              </a:lnSpc>
            </a:pPr>
            <a:r>
              <a:rPr lang="zh-CN" altLang="en-US" sz="2400" dirty="0" smtClean="0"/>
              <a:t>可以是具体的人、事、物或抽象的概念。</a:t>
            </a:r>
          </a:p>
          <a:p>
            <a:r>
              <a:rPr lang="en-US" altLang="zh-CN" sz="2800" dirty="0" smtClean="0"/>
              <a:t>(2)</a:t>
            </a:r>
            <a:r>
              <a:rPr lang="zh-CN" altLang="en-US" sz="2800" dirty="0" smtClean="0"/>
              <a:t>属性（</a:t>
            </a:r>
            <a:r>
              <a:rPr lang="en-US" altLang="zh-CN" sz="2800" dirty="0" smtClean="0"/>
              <a:t>Attribute</a:t>
            </a:r>
            <a:r>
              <a:rPr lang="zh-CN" altLang="en-US" sz="2800" dirty="0" smtClean="0"/>
              <a:t>） </a:t>
            </a:r>
          </a:p>
          <a:p>
            <a:pPr lvl="1"/>
            <a:r>
              <a:rPr lang="zh-CN" altLang="en-US" sz="2400" dirty="0" smtClean="0"/>
              <a:t>实体所具有的某一特性称为属性。</a:t>
            </a:r>
          </a:p>
          <a:p>
            <a:pPr lvl="1">
              <a:lnSpc>
                <a:spcPct val="150000"/>
              </a:lnSpc>
            </a:pPr>
            <a:r>
              <a:rPr lang="zh-CN" altLang="en-US" sz="2400" dirty="0" smtClean="0"/>
              <a:t>一个实体可以由若干个属性来刻画。 例如： </a:t>
            </a:r>
            <a:endParaRPr lang="en-US" altLang="zh-CN" sz="2400" dirty="0" smtClean="0"/>
          </a:p>
          <a:p>
            <a:pPr lvl="1">
              <a:lnSpc>
                <a:spcPct val="150000"/>
              </a:lnSpc>
            </a:pPr>
            <a:endParaRPr lang="zh-CN" altLang="en-US" sz="2400" dirty="0" smtClean="0"/>
          </a:p>
          <a:p>
            <a:r>
              <a:rPr lang="en-US" altLang="zh-CN" sz="2800" dirty="0" smtClean="0"/>
              <a:t>(3)</a:t>
            </a:r>
            <a:r>
              <a:rPr lang="zh-CN" altLang="en-US" sz="2800" dirty="0" smtClean="0"/>
              <a:t>码（</a:t>
            </a:r>
            <a:r>
              <a:rPr lang="en-US" altLang="zh-CN" sz="2800" dirty="0" smtClean="0"/>
              <a:t>Key</a:t>
            </a:r>
            <a:r>
              <a:rPr lang="zh-CN" altLang="en-US" sz="2800" dirty="0" smtClean="0"/>
              <a:t>） </a:t>
            </a:r>
          </a:p>
          <a:p>
            <a:pPr lvl="1">
              <a:lnSpc>
                <a:spcPct val="150000"/>
              </a:lnSpc>
            </a:pPr>
            <a:r>
              <a:rPr lang="zh-CN" altLang="en-US" sz="2400" dirty="0" smtClean="0"/>
              <a:t>唯一标识实体的属性集称为码。</a:t>
            </a:r>
            <a:endParaRPr lang="en-US" altLang="zh-CN" sz="2400" dirty="0" smtClean="0"/>
          </a:p>
          <a:p>
            <a:pPr marL="457200" lvl="1" indent="0">
              <a:lnSpc>
                <a:spcPct val="150000"/>
              </a:lnSpc>
              <a:buNone/>
            </a:pPr>
            <a:r>
              <a:rPr lang="zh-CN" altLang="en-US" sz="2400" dirty="0" smtClean="0"/>
              <a:t>例如：学号</a:t>
            </a:r>
            <a:r>
              <a:rPr lang="en-US" altLang="zh-CN" sz="2400" dirty="0" smtClean="0"/>
              <a:t>----------</a:t>
            </a:r>
            <a:r>
              <a:rPr lang="zh-CN" altLang="en-US" sz="2400" dirty="0" smtClean="0"/>
              <a:t>学生实体的码</a:t>
            </a:r>
            <a:endParaRPr lang="en-US" altLang="zh-CN" sz="2400" dirty="0" smtClean="0"/>
          </a:p>
          <a:p>
            <a:pPr marL="457200" lvl="1" indent="0">
              <a:lnSpc>
                <a:spcPct val="150000"/>
              </a:lnSpc>
              <a:buNone/>
            </a:pPr>
            <a:r>
              <a:rPr lang="en-US" altLang="zh-CN" sz="2400" dirty="0" smtClean="0"/>
              <a:t>94002268----------</a:t>
            </a:r>
            <a:r>
              <a:rPr lang="zh-CN" altLang="en-US" sz="2400" dirty="0" smtClean="0"/>
              <a:t>代表学生张三</a:t>
            </a:r>
            <a:endParaRPr lang="zh-CN" altLang="en-US" dirty="0"/>
          </a:p>
        </p:txBody>
      </p:sp>
      <p:sp>
        <p:nvSpPr>
          <p:cNvPr id="4" name="矩形 3"/>
          <p:cNvSpPr/>
          <p:nvPr/>
        </p:nvSpPr>
        <p:spPr>
          <a:xfrm>
            <a:off x="1243690" y="4064254"/>
            <a:ext cx="4801314" cy="369332"/>
          </a:xfrm>
          <a:prstGeom prst="rect">
            <a:avLst/>
          </a:prstGeom>
        </p:spPr>
        <p:txBody>
          <a:bodyPr wrap="none">
            <a:spAutoFit/>
          </a:bodyPr>
          <a:lstStyle/>
          <a:p>
            <a:r>
              <a:rPr lang="zh-CN" altLang="en-US" dirty="0" smtClean="0">
                <a:ea typeface="宋体" charset="-122"/>
              </a:rPr>
              <a:t>（李明，男，</a:t>
            </a:r>
            <a:r>
              <a:rPr lang="en-US" altLang="zh-CN" dirty="0" smtClean="0">
                <a:ea typeface="宋体" charset="-122"/>
              </a:rPr>
              <a:t>1972</a:t>
            </a:r>
            <a:r>
              <a:rPr lang="zh-CN" altLang="en-US" dirty="0" smtClean="0">
                <a:ea typeface="宋体" charset="-122"/>
              </a:rPr>
              <a:t>，江苏，计算机系，</a:t>
            </a:r>
            <a:r>
              <a:rPr lang="en-US" altLang="zh-CN" dirty="0" smtClean="0">
                <a:ea typeface="宋体" charset="-122"/>
              </a:rPr>
              <a:t>1990</a:t>
            </a:r>
            <a:r>
              <a:rPr lang="zh-CN" altLang="en-US" dirty="0" smtClean="0">
                <a:ea typeface="宋体" charset="-122"/>
              </a:rPr>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ea typeface="宋体" pitchFamily="2" charset="-122"/>
              </a:rPr>
              <a:t>本讲内容</a:t>
            </a:r>
            <a:endParaRPr lang="zh-CN" altLang="en-US" dirty="0"/>
          </a:p>
        </p:txBody>
      </p:sp>
      <p:sp>
        <p:nvSpPr>
          <p:cNvPr id="3" name="内容占位符 2"/>
          <p:cNvSpPr>
            <a:spLocks noGrp="1"/>
          </p:cNvSpPr>
          <p:nvPr>
            <p:ph idx="1"/>
          </p:nvPr>
        </p:nvSpPr>
        <p:spPr/>
        <p:txBody>
          <a:bodyPr/>
          <a:lstStyle/>
          <a:p>
            <a:pPr>
              <a:buClr>
                <a:schemeClr val="accent1"/>
              </a:buClr>
            </a:pPr>
            <a:r>
              <a:rPr lang="zh-CN" altLang="en-US" dirty="0" smtClean="0">
                <a:solidFill>
                  <a:srgbClr val="000000"/>
                </a:solidFill>
              </a:rPr>
              <a:t>第一节 数据库系统概述</a:t>
            </a:r>
            <a:endParaRPr lang="en-US" altLang="ko-KR" dirty="0" smtClean="0">
              <a:solidFill>
                <a:srgbClr val="000000"/>
              </a:solidFill>
            </a:endParaRPr>
          </a:p>
          <a:p>
            <a:pPr>
              <a:lnSpc>
                <a:spcPct val="150000"/>
              </a:lnSpc>
              <a:buBlip>
                <a:blip r:embed="rId2"/>
              </a:buBlip>
            </a:pPr>
            <a:r>
              <a:rPr lang="zh-CN" altLang="en-US" dirty="0" smtClean="0">
                <a:solidFill>
                  <a:srgbClr val="000000"/>
                </a:solidFill>
              </a:rPr>
              <a:t>第二节 </a:t>
            </a:r>
            <a:r>
              <a:rPr lang="zh-CN" altLang="en-US" b="1" dirty="0" smtClean="0">
                <a:solidFill>
                  <a:srgbClr val="FF9905"/>
                </a:solidFill>
              </a:rPr>
              <a:t>数据模型</a:t>
            </a:r>
            <a:r>
              <a:rPr lang="en-US" altLang="ko-KR" dirty="0" smtClean="0">
                <a:solidFill>
                  <a:srgbClr val="FF9905"/>
                </a:solidFill>
              </a:rPr>
              <a:t> </a:t>
            </a:r>
            <a:r>
              <a:rPr lang="en-US" altLang="ko-KR" b="1" dirty="0" smtClean="0">
                <a:solidFill>
                  <a:srgbClr val="000000"/>
                </a:solidFill>
              </a:rPr>
              <a:t> </a:t>
            </a:r>
          </a:p>
          <a:p>
            <a:pPr>
              <a:lnSpc>
                <a:spcPct val="150000"/>
              </a:lnSpc>
              <a:buClr>
                <a:schemeClr val="accent1"/>
              </a:buClr>
            </a:pPr>
            <a:r>
              <a:rPr lang="zh-CN" altLang="en-US" dirty="0" smtClean="0">
                <a:solidFill>
                  <a:srgbClr val="000000"/>
                </a:solidFill>
              </a:rPr>
              <a:t>第三节 数据库系统结构</a:t>
            </a:r>
            <a:endParaRPr lang="en-US" altLang="ko-KR" dirty="0" smtClean="0">
              <a:solidFill>
                <a:srgbClr val="000000"/>
              </a:solidFill>
            </a:endParaRPr>
          </a:p>
          <a:p>
            <a:pPr>
              <a:lnSpc>
                <a:spcPct val="150000"/>
              </a:lnSpc>
              <a:buClr>
                <a:schemeClr val="accent1"/>
              </a:buClr>
            </a:pPr>
            <a:r>
              <a:rPr lang="zh-CN" altLang="en-US" dirty="0" smtClean="0">
                <a:solidFill>
                  <a:srgbClr val="000000"/>
                </a:solidFill>
              </a:rPr>
              <a:t>第四节 数据库系统的组成</a:t>
            </a:r>
            <a:endParaRPr lang="zh-CN" altLang="en-US" dirty="0"/>
          </a:p>
        </p:txBody>
      </p:sp>
    </p:spTree>
  </p:cSld>
  <p:clrMapOvr>
    <a:masterClrMapping/>
  </p:clrMapOvr>
  <p:transition advTm="2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229600" cy="5086350"/>
          </a:xfrm>
        </p:spPr>
        <p:txBody>
          <a:bodyPr>
            <a:normAutofit fontScale="77500" lnSpcReduction="20000"/>
          </a:bodyPr>
          <a:lstStyle/>
          <a:p>
            <a:r>
              <a:rPr lang="en-US" altLang="zh-CN" sz="2800" dirty="0" smtClean="0"/>
              <a:t>(4)</a:t>
            </a:r>
            <a:r>
              <a:rPr lang="zh-CN" altLang="en-US" sz="2800" dirty="0" smtClean="0"/>
              <a:t>域（</a:t>
            </a:r>
            <a:r>
              <a:rPr lang="en-US" altLang="zh-CN" sz="2800" dirty="0" smtClean="0"/>
              <a:t>Domain</a:t>
            </a:r>
            <a:r>
              <a:rPr lang="zh-CN" altLang="en-US" sz="2800" dirty="0" smtClean="0"/>
              <a:t>） </a:t>
            </a:r>
          </a:p>
          <a:p>
            <a:pPr lvl="1">
              <a:lnSpc>
                <a:spcPct val="150000"/>
              </a:lnSpc>
            </a:pPr>
            <a:r>
              <a:rPr lang="zh-CN" altLang="en-US" sz="2400" dirty="0" smtClean="0"/>
              <a:t>属性的取值范围称为该属性的域。 </a:t>
            </a:r>
            <a:endParaRPr lang="en-US" altLang="zh-CN" sz="2400" dirty="0" smtClean="0"/>
          </a:p>
          <a:p>
            <a:pPr marL="457200" lvl="1" indent="0">
              <a:lnSpc>
                <a:spcPct val="150000"/>
              </a:lnSpc>
              <a:buNone/>
            </a:pPr>
            <a:r>
              <a:rPr lang="zh-CN" altLang="en-US" sz="2400" dirty="0" smtClean="0"/>
              <a:t>例如：性别</a:t>
            </a:r>
            <a:r>
              <a:rPr lang="zh-CN" altLang="en-US" sz="2400" dirty="0" smtClean="0">
                <a:sym typeface="Wingdings" pitchFamily="2" charset="2"/>
              </a:rPr>
              <a:t>：（男、女）</a:t>
            </a:r>
            <a:endParaRPr lang="en-US" altLang="zh-CN" sz="2400" dirty="0" smtClean="0">
              <a:sym typeface="Wingdings" pitchFamily="2" charset="2"/>
            </a:endParaRPr>
          </a:p>
          <a:p>
            <a:pPr marL="457200" lvl="1" indent="0">
              <a:lnSpc>
                <a:spcPct val="150000"/>
              </a:lnSpc>
              <a:buNone/>
            </a:pPr>
            <a:r>
              <a:rPr lang="zh-CN" altLang="en-US" sz="2400" dirty="0" smtClean="0">
                <a:sym typeface="Wingdings" pitchFamily="2" charset="2"/>
              </a:rPr>
              <a:t>            学号 ：</a:t>
            </a:r>
            <a:r>
              <a:rPr lang="en-US" altLang="zh-CN" sz="2400" dirty="0" smtClean="0">
                <a:sym typeface="Wingdings" pitchFamily="2" charset="2"/>
              </a:rPr>
              <a:t>8</a:t>
            </a:r>
            <a:r>
              <a:rPr lang="zh-CN" altLang="en-US" sz="2400" dirty="0" smtClean="0">
                <a:sym typeface="Wingdings" pitchFamily="2" charset="2"/>
              </a:rPr>
              <a:t>位整数</a:t>
            </a:r>
            <a:endParaRPr lang="zh-CN" altLang="en-US" sz="2400" dirty="0" smtClean="0"/>
          </a:p>
          <a:p>
            <a:r>
              <a:rPr lang="en-US" altLang="zh-CN" sz="2800" dirty="0" smtClean="0"/>
              <a:t>(5)</a:t>
            </a:r>
            <a:r>
              <a:rPr lang="zh-CN" altLang="en-US" sz="2800" dirty="0" smtClean="0"/>
              <a:t>实体型（</a:t>
            </a:r>
            <a:r>
              <a:rPr lang="en-US" altLang="zh-CN" sz="2800" dirty="0" smtClean="0"/>
              <a:t>Entity Type</a:t>
            </a:r>
            <a:r>
              <a:rPr lang="zh-CN" altLang="en-US" sz="2800" dirty="0" smtClean="0"/>
              <a:t>） </a:t>
            </a:r>
          </a:p>
          <a:p>
            <a:pPr lvl="1">
              <a:lnSpc>
                <a:spcPct val="150000"/>
              </a:lnSpc>
            </a:pPr>
            <a:r>
              <a:rPr lang="zh-CN" altLang="en-US" sz="2400" dirty="0" smtClean="0"/>
              <a:t>用实体名及其属性名集合来抽象和刻画同类实体称为实体型</a:t>
            </a:r>
            <a:endParaRPr lang="en-US" altLang="zh-CN" sz="2400" dirty="0" smtClean="0"/>
          </a:p>
          <a:p>
            <a:pPr lvl="1">
              <a:lnSpc>
                <a:spcPct val="150000"/>
              </a:lnSpc>
              <a:buNone/>
            </a:pPr>
            <a:r>
              <a:rPr lang="zh-CN" altLang="en-US" sz="2400" dirty="0" smtClean="0"/>
              <a:t>例如，一个具体的学生如下：</a:t>
            </a:r>
          </a:p>
          <a:p>
            <a:pPr lvl="2">
              <a:lnSpc>
                <a:spcPct val="150000"/>
              </a:lnSpc>
              <a:buNone/>
            </a:pPr>
            <a:r>
              <a:rPr lang="zh-CN" altLang="en-US" sz="2000" dirty="0" smtClean="0"/>
              <a:t>（</a:t>
            </a:r>
            <a:r>
              <a:rPr lang="en-US" altLang="zh-CN" sz="2000" dirty="0" smtClean="0"/>
              <a:t>20071001</a:t>
            </a:r>
            <a:r>
              <a:rPr lang="zh-CN" altLang="en-US" sz="2000" dirty="0" smtClean="0"/>
              <a:t>，李明，男，</a:t>
            </a:r>
            <a:r>
              <a:rPr lang="en-US" altLang="zh-CN" sz="2000" dirty="0" smtClean="0"/>
              <a:t>1988</a:t>
            </a:r>
            <a:r>
              <a:rPr lang="zh-CN" altLang="en-US" sz="2000" dirty="0" smtClean="0"/>
              <a:t>，江苏，计算机系，</a:t>
            </a:r>
            <a:r>
              <a:rPr lang="en-US" altLang="zh-CN" sz="2000" dirty="0" smtClean="0"/>
              <a:t>2007</a:t>
            </a:r>
            <a:r>
              <a:rPr lang="zh-CN" altLang="en-US" sz="2000" dirty="0" smtClean="0"/>
              <a:t>）</a:t>
            </a:r>
          </a:p>
          <a:p>
            <a:pPr lvl="1">
              <a:lnSpc>
                <a:spcPct val="150000"/>
              </a:lnSpc>
              <a:buNone/>
            </a:pPr>
            <a:r>
              <a:rPr lang="zh-CN" altLang="en-US" sz="2400" dirty="0" smtClean="0"/>
              <a:t>学生这种类型实体型如下：</a:t>
            </a:r>
          </a:p>
          <a:p>
            <a:pPr lvl="2">
              <a:lnSpc>
                <a:spcPct val="150000"/>
              </a:lnSpc>
              <a:buNone/>
            </a:pPr>
            <a:r>
              <a:rPr lang="zh-CN" altLang="en-US" sz="2000" dirty="0" smtClean="0"/>
              <a:t>学生（学号，姓名，性别，出生年份，籍贯，所属系，入学年份）</a:t>
            </a:r>
          </a:p>
          <a:p>
            <a:r>
              <a:rPr lang="en-US" altLang="zh-CN" sz="2800" dirty="0" smtClean="0"/>
              <a:t>(6)</a:t>
            </a:r>
            <a:r>
              <a:rPr lang="zh-CN" altLang="en-US" sz="2800" dirty="0" smtClean="0"/>
              <a:t>实体集（</a:t>
            </a:r>
            <a:r>
              <a:rPr lang="en-US" altLang="zh-CN" sz="2800" dirty="0" smtClean="0"/>
              <a:t>Entity  Set</a:t>
            </a:r>
            <a:r>
              <a:rPr lang="zh-CN" altLang="en-US" sz="2800" dirty="0" smtClean="0"/>
              <a:t>）</a:t>
            </a:r>
            <a:endParaRPr lang="en-US" altLang="zh-CN" sz="2800" dirty="0" smtClean="0"/>
          </a:p>
          <a:p>
            <a:pPr lvl="1">
              <a:lnSpc>
                <a:spcPct val="150000"/>
              </a:lnSpc>
            </a:pPr>
            <a:r>
              <a:rPr lang="zh-CN" altLang="en-US" sz="2400" dirty="0" smtClean="0"/>
              <a:t>同一类型实体的集合称为实体集</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368748" cy="4525963"/>
          </a:xfrm>
        </p:spPr>
        <p:txBody>
          <a:bodyPr/>
          <a:lstStyle/>
          <a:p>
            <a:r>
              <a:rPr lang="en-US" altLang="zh-CN" sz="2800" dirty="0" smtClean="0"/>
              <a:t>(7)</a:t>
            </a:r>
            <a:r>
              <a:rPr lang="zh-CN" altLang="en-US" sz="2800" dirty="0" smtClean="0"/>
              <a:t>联系（</a:t>
            </a:r>
            <a:r>
              <a:rPr lang="en-US" altLang="zh-CN" sz="2800" dirty="0" smtClean="0"/>
              <a:t>Relationship</a:t>
            </a:r>
            <a:r>
              <a:rPr lang="zh-CN" altLang="en-US" sz="2800" dirty="0" smtClean="0"/>
              <a:t>）  </a:t>
            </a:r>
          </a:p>
          <a:p>
            <a:pPr lvl="1">
              <a:lnSpc>
                <a:spcPct val="150000"/>
              </a:lnSpc>
            </a:pPr>
            <a:r>
              <a:rPr lang="zh-CN" altLang="en-US" sz="2400" dirty="0" smtClean="0"/>
              <a:t>现实世界中事物内部以及事物之间的联系在信息世界中反映为实体内部的联系和实体之间的联系。</a:t>
            </a:r>
            <a:endParaRPr lang="en-US" altLang="zh-CN" sz="2400" dirty="0" smtClean="0"/>
          </a:p>
          <a:p>
            <a:pPr lvl="1">
              <a:lnSpc>
                <a:spcPct val="150000"/>
              </a:lnSpc>
            </a:pPr>
            <a:r>
              <a:rPr lang="zh-CN" altLang="en-US" sz="2400" dirty="0" smtClean="0"/>
              <a:t>根据联系涉及的实体数量可分为</a:t>
            </a:r>
            <a:r>
              <a:rPr lang="en-US" altLang="zh-CN" sz="2400" dirty="0" smtClean="0"/>
              <a:t>:</a:t>
            </a:r>
          </a:p>
          <a:p>
            <a:pPr lvl="2">
              <a:lnSpc>
                <a:spcPct val="150000"/>
              </a:lnSpc>
            </a:pPr>
            <a:r>
              <a:rPr lang="zh-CN" altLang="en-US" sz="2000" dirty="0" smtClean="0"/>
              <a:t>一个实体型</a:t>
            </a:r>
          </a:p>
          <a:p>
            <a:pPr lvl="2">
              <a:lnSpc>
                <a:spcPct val="150000"/>
              </a:lnSpc>
            </a:pPr>
            <a:r>
              <a:rPr lang="zh-CN" altLang="en-US" sz="2000" dirty="0" smtClean="0"/>
              <a:t>多个实体型                  </a:t>
            </a:r>
          </a:p>
          <a:p>
            <a:pPr lvl="2">
              <a:lnSpc>
                <a:spcPct val="150000"/>
              </a:lnSpc>
            </a:pPr>
            <a:r>
              <a:rPr lang="zh-CN" altLang="en-US" sz="2000" dirty="0" smtClean="0"/>
              <a:t>两个实体型</a:t>
            </a:r>
          </a:p>
          <a:p>
            <a:endParaRPr lang="zh-CN" altLang="en-US" dirty="0"/>
          </a:p>
        </p:txBody>
      </p:sp>
      <p:grpSp>
        <p:nvGrpSpPr>
          <p:cNvPr id="4" name="Group 10"/>
          <p:cNvGrpSpPr>
            <a:grpSpLocks/>
          </p:cNvGrpSpPr>
          <p:nvPr/>
        </p:nvGrpSpPr>
        <p:grpSpPr bwMode="auto">
          <a:xfrm>
            <a:off x="3082657" y="4591326"/>
            <a:ext cx="3384550" cy="1285875"/>
            <a:chOff x="2426" y="2024"/>
            <a:chExt cx="2132" cy="810"/>
          </a:xfrm>
        </p:grpSpPr>
        <p:sp>
          <p:nvSpPr>
            <p:cNvPr id="5" name="Rectangle 7"/>
            <p:cNvSpPr>
              <a:spLocks noChangeArrowheads="1"/>
            </p:cNvSpPr>
            <p:nvPr/>
          </p:nvSpPr>
          <p:spPr bwMode="auto">
            <a:xfrm>
              <a:off x="2426" y="2024"/>
              <a:ext cx="2132" cy="810"/>
            </a:xfrm>
            <a:prstGeom prst="rect">
              <a:avLst/>
            </a:prstGeom>
            <a:noFill/>
            <a:ln w="9525">
              <a:noFill/>
              <a:miter lim="800000"/>
              <a:headEnd/>
              <a:tailEnd/>
            </a:ln>
            <a:effectLst/>
          </p:spPr>
          <p:txBody>
            <a:bodyPr>
              <a:spAutoFit/>
            </a:bodyPr>
            <a:lstStyle/>
            <a:p>
              <a:pPr lvl="1">
                <a:lnSpc>
                  <a:spcPct val="150000"/>
                </a:lnSpc>
              </a:pPr>
              <a:r>
                <a:rPr kumimoji="0" lang="zh-CN" altLang="en-US" b="1" dirty="0" smtClean="0"/>
                <a:t>一对一联系（</a:t>
              </a:r>
              <a:r>
                <a:rPr kumimoji="0" lang="en-US" altLang="zh-CN" b="1" dirty="0" smtClean="0"/>
                <a:t>1:1</a:t>
              </a:r>
              <a:r>
                <a:rPr kumimoji="0" lang="zh-CN" altLang="en-US" b="1" dirty="0" smtClean="0"/>
                <a:t>） 　 </a:t>
              </a:r>
            </a:p>
            <a:p>
              <a:pPr lvl="1">
                <a:lnSpc>
                  <a:spcPct val="150000"/>
                </a:lnSpc>
              </a:pPr>
              <a:r>
                <a:rPr kumimoji="0" lang="zh-CN" altLang="en-US" b="1" dirty="0" smtClean="0"/>
                <a:t>一对多联系（</a:t>
              </a:r>
              <a:r>
                <a:rPr kumimoji="0" lang="en-US" altLang="zh-CN" b="1" dirty="0" smtClean="0"/>
                <a:t>1:n</a:t>
              </a:r>
              <a:r>
                <a:rPr kumimoji="0" lang="zh-CN" altLang="en-US" b="1" dirty="0" smtClean="0"/>
                <a:t>） </a:t>
              </a:r>
            </a:p>
            <a:p>
              <a:pPr lvl="1">
                <a:lnSpc>
                  <a:spcPct val="150000"/>
                </a:lnSpc>
              </a:pPr>
              <a:r>
                <a:rPr kumimoji="0" lang="zh-CN" altLang="en-US" b="1" dirty="0" smtClean="0"/>
                <a:t>多对多联系（</a:t>
              </a:r>
              <a:r>
                <a:rPr kumimoji="0" lang="en-US" altLang="zh-CN" b="1" dirty="0" smtClean="0"/>
                <a:t>m:n</a:t>
              </a:r>
              <a:r>
                <a:rPr kumimoji="0" lang="zh-CN" altLang="en-US" b="1" dirty="0" smtClean="0"/>
                <a:t>）</a:t>
              </a:r>
              <a:endParaRPr kumimoji="0" lang="zh-CN" altLang="en-US" b="1" dirty="0"/>
            </a:p>
          </p:txBody>
        </p:sp>
        <p:sp>
          <p:nvSpPr>
            <p:cNvPr id="6" name="AutoShape 8"/>
            <p:cNvSpPr>
              <a:spLocks/>
            </p:cNvSpPr>
            <p:nvPr/>
          </p:nvSpPr>
          <p:spPr bwMode="auto">
            <a:xfrm>
              <a:off x="2473" y="2160"/>
              <a:ext cx="226" cy="544"/>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二、两个实体型之间的联系</a:t>
            </a:r>
            <a:endParaRPr lang="zh-CN" altLang="en-US" dirty="0"/>
          </a:p>
        </p:txBody>
      </p:sp>
      <p:sp>
        <p:nvSpPr>
          <p:cNvPr id="3" name="内容占位符 2"/>
          <p:cNvSpPr>
            <a:spLocks noGrp="1"/>
          </p:cNvSpPr>
          <p:nvPr>
            <p:ph idx="1"/>
          </p:nvPr>
        </p:nvSpPr>
        <p:spPr>
          <a:xfrm>
            <a:off x="457200" y="1600200"/>
            <a:ext cx="4525617" cy="4525963"/>
          </a:xfrm>
        </p:spPr>
        <p:txBody>
          <a:bodyPr>
            <a:normAutofit fontScale="92500" lnSpcReduction="20000"/>
          </a:bodyPr>
          <a:lstStyle/>
          <a:p>
            <a:r>
              <a:rPr lang="zh-CN" altLang="en-US" sz="2800" dirty="0" smtClean="0"/>
              <a:t>一对一联系（</a:t>
            </a:r>
            <a:r>
              <a:rPr lang="en-US" altLang="zh-CN" sz="2800" dirty="0" smtClean="0"/>
              <a:t>1:1</a:t>
            </a:r>
            <a:r>
              <a:rPr lang="zh-CN" altLang="en-US" sz="2800" dirty="0" smtClean="0"/>
              <a:t>） 　 </a:t>
            </a:r>
          </a:p>
          <a:p>
            <a:pPr lvl="1">
              <a:lnSpc>
                <a:spcPct val="150000"/>
              </a:lnSpc>
            </a:pPr>
            <a:r>
              <a:rPr lang="zh-CN" altLang="en-US" sz="2400" dirty="0" smtClean="0"/>
              <a:t>定义：</a:t>
            </a:r>
          </a:p>
          <a:p>
            <a:pPr marL="811213" lvl="2">
              <a:lnSpc>
                <a:spcPct val="150000"/>
              </a:lnSpc>
              <a:buNone/>
            </a:pPr>
            <a:r>
              <a:rPr lang="zh-CN" altLang="en-US" sz="2000" dirty="0" smtClean="0"/>
              <a:t>    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中至多有一个（也可以没有）实体与之联系，反之亦然，则称实体集</a:t>
            </a:r>
            <a:r>
              <a:rPr lang="en-US" altLang="zh-CN" sz="2000" dirty="0" smtClean="0"/>
              <a:t>A</a:t>
            </a:r>
            <a:r>
              <a:rPr lang="zh-CN" altLang="en-US" sz="2000" dirty="0" smtClean="0"/>
              <a:t>与实体集</a:t>
            </a:r>
            <a:r>
              <a:rPr lang="en-US" altLang="zh-CN" sz="2000" dirty="0" smtClean="0"/>
              <a:t>B</a:t>
            </a:r>
            <a:r>
              <a:rPr lang="zh-CN" altLang="en-US" sz="2000" dirty="0" smtClean="0"/>
              <a:t>具有一对一联系，记为</a:t>
            </a:r>
            <a:r>
              <a:rPr lang="en-US" altLang="zh-CN" sz="2000" dirty="0" smtClean="0"/>
              <a:t>1:1 </a:t>
            </a:r>
            <a:endParaRPr lang="zh-CN" altLang="en-US" sz="2000" dirty="0" smtClean="0"/>
          </a:p>
          <a:p>
            <a:pPr lvl="1">
              <a:lnSpc>
                <a:spcPct val="150000"/>
              </a:lnSpc>
            </a:pPr>
            <a:r>
              <a:rPr lang="zh-CN" altLang="en-US" sz="2400" dirty="0" smtClean="0"/>
              <a:t>实例</a:t>
            </a:r>
          </a:p>
          <a:p>
            <a:pPr lvl="2">
              <a:lnSpc>
                <a:spcPct val="150000"/>
              </a:lnSpc>
              <a:buNone/>
            </a:pPr>
            <a:r>
              <a:rPr lang="zh-CN" altLang="en-US" sz="2000" dirty="0" smtClean="0"/>
              <a:t>一个班级只有一个正班长</a:t>
            </a:r>
          </a:p>
          <a:p>
            <a:pPr lvl="2">
              <a:lnSpc>
                <a:spcPct val="150000"/>
              </a:lnSpc>
              <a:buNone/>
            </a:pPr>
            <a:r>
              <a:rPr lang="zh-CN" altLang="en-US" sz="2000" dirty="0" smtClean="0"/>
              <a:t>一个班长只在一个班中任职</a:t>
            </a:r>
          </a:p>
          <a:p>
            <a:endParaRPr lang="zh-CN" altLang="en-US" dirty="0"/>
          </a:p>
        </p:txBody>
      </p:sp>
      <p:grpSp>
        <p:nvGrpSpPr>
          <p:cNvPr id="13" name="组合 12"/>
          <p:cNvGrpSpPr/>
          <p:nvPr/>
        </p:nvGrpSpPr>
        <p:grpSpPr>
          <a:xfrm>
            <a:off x="5028563" y="2674573"/>
            <a:ext cx="3857652" cy="3403624"/>
            <a:chOff x="965565" y="292328"/>
            <a:chExt cx="7400566" cy="5907175"/>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5" y="5389115"/>
              <a:ext cx="3303824" cy="810388"/>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2"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139151" y="1600200"/>
            <a:ext cx="5015949" cy="4747591"/>
          </a:xfrm>
        </p:spPr>
        <p:txBody>
          <a:bodyPr>
            <a:noAutofit/>
          </a:bodyPr>
          <a:lstStyle/>
          <a:p>
            <a:r>
              <a:rPr lang="zh-CN" altLang="en-US" sz="2800" dirty="0" smtClean="0"/>
              <a:t>一对多联系（</a:t>
            </a:r>
            <a:r>
              <a:rPr lang="en-US" altLang="zh-CN" sz="2800" dirty="0" smtClean="0"/>
              <a:t>1</a:t>
            </a:r>
            <a:r>
              <a:rPr lang="zh-CN" altLang="en-US" sz="2800" dirty="0" smtClean="0"/>
              <a:t>：</a:t>
            </a:r>
            <a:r>
              <a:rPr lang="en-US" altLang="zh-CN" sz="2800" dirty="0" smtClean="0"/>
              <a:t>n</a:t>
            </a:r>
            <a:r>
              <a:rPr lang="zh-CN" altLang="en-US" sz="2800" dirty="0" smtClean="0"/>
              <a:t>）</a:t>
            </a:r>
          </a:p>
          <a:p>
            <a:pPr lvl="1"/>
            <a:r>
              <a:rPr lang="zh-CN" altLang="en-US" sz="2400" dirty="0" smtClean="0"/>
              <a:t>定义：</a:t>
            </a:r>
          </a:p>
          <a:p>
            <a:pPr lvl="1">
              <a:buNone/>
            </a:pPr>
            <a:r>
              <a:rPr lang="zh-CN" altLang="en-US" sz="2200" dirty="0" smtClean="0"/>
              <a:t>   如果对于实体集</a:t>
            </a:r>
            <a:r>
              <a:rPr lang="en-US" altLang="zh-CN" sz="2200" dirty="0" smtClean="0"/>
              <a:t>A</a:t>
            </a:r>
            <a:r>
              <a:rPr lang="zh-CN" altLang="en-US" sz="2200" dirty="0" smtClean="0"/>
              <a:t>中的每一个实体，实体集</a:t>
            </a:r>
            <a:r>
              <a:rPr lang="en-US" altLang="zh-CN" sz="2200" dirty="0" smtClean="0"/>
              <a:t>B</a:t>
            </a:r>
            <a:r>
              <a:rPr lang="zh-CN" altLang="en-US" sz="2200" dirty="0" smtClean="0"/>
              <a:t>中有</a:t>
            </a:r>
            <a:r>
              <a:rPr lang="en-US" altLang="zh-CN" sz="2200" dirty="0" smtClean="0"/>
              <a:t>n</a:t>
            </a:r>
            <a:r>
              <a:rPr lang="zh-CN" altLang="en-US" sz="2200" dirty="0" smtClean="0"/>
              <a:t>个实体（</a:t>
            </a:r>
            <a:r>
              <a:rPr lang="en-US" altLang="zh-CN" sz="2200" dirty="0" smtClean="0"/>
              <a:t>n≥0</a:t>
            </a:r>
            <a:r>
              <a:rPr lang="zh-CN" altLang="en-US" sz="2200" dirty="0" smtClean="0"/>
              <a:t>）与之联系，反之，对于实体集</a:t>
            </a:r>
            <a:r>
              <a:rPr lang="en-US" altLang="zh-CN" sz="2200" dirty="0" smtClean="0"/>
              <a:t>B</a:t>
            </a:r>
            <a:r>
              <a:rPr lang="zh-CN" altLang="en-US" sz="2200" dirty="0" smtClean="0"/>
              <a:t>中的每一个实体，实体集</a:t>
            </a:r>
            <a:r>
              <a:rPr lang="en-US" altLang="zh-CN" sz="2200" dirty="0" smtClean="0"/>
              <a:t>A</a:t>
            </a:r>
            <a:r>
              <a:rPr lang="zh-CN" altLang="en-US" sz="2200" dirty="0" smtClean="0"/>
              <a:t>中至多只有一个实体与之联系，则称实体集</a:t>
            </a:r>
            <a:r>
              <a:rPr lang="en-US" altLang="zh-CN" sz="2200" dirty="0" smtClean="0"/>
              <a:t>A</a:t>
            </a:r>
            <a:r>
              <a:rPr lang="zh-CN" altLang="en-US" sz="2200" dirty="0" smtClean="0"/>
              <a:t>与实体集</a:t>
            </a:r>
            <a:r>
              <a:rPr lang="en-US" altLang="zh-CN" sz="2200" dirty="0" smtClean="0"/>
              <a:t>B</a:t>
            </a:r>
            <a:r>
              <a:rPr lang="zh-CN" altLang="en-US" sz="2200" dirty="0" smtClean="0"/>
              <a:t>有一对多联系，记为</a:t>
            </a:r>
            <a:r>
              <a:rPr lang="en-US" altLang="zh-CN" sz="2200" dirty="0" smtClean="0"/>
              <a:t>1:n</a:t>
            </a:r>
          </a:p>
          <a:p>
            <a:pPr lvl="1"/>
            <a:r>
              <a:rPr lang="zh-CN" altLang="en-US" sz="2400" dirty="0" smtClean="0"/>
              <a:t>实例</a:t>
            </a:r>
          </a:p>
          <a:p>
            <a:pPr lvl="2">
              <a:buNone/>
            </a:pPr>
            <a:r>
              <a:rPr lang="zh-CN" altLang="en-US" sz="1800" dirty="0" smtClean="0"/>
              <a:t>一个班级中有若干名学生，</a:t>
            </a:r>
          </a:p>
          <a:p>
            <a:pPr lvl="2">
              <a:buNone/>
            </a:pPr>
            <a:r>
              <a:rPr lang="zh-CN" altLang="en-US" sz="1800" dirty="0" smtClean="0"/>
              <a:t>每个学生只在一个班级中学习</a:t>
            </a:r>
            <a:endParaRPr lang="zh-CN" altLang="en-US" sz="3200" dirty="0"/>
          </a:p>
        </p:txBody>
      </p:sp>
      <p:grpSp>
        <p:nvGrpSpPr>
          <p:cNvPr id="13" name="组合 12"/>
          <p:cNvGrpSpPr/>
          <p:nvPr/>
        </p:nvGrpSpPr>
        <p:grpSpPr>
          <a:xfrm>
            <a:off x="5199801" y="2134618"/>
            <a:ext cx="3714776" cy="3714776"/>
            <a:chOff x="1066798" y="212424"/>
            <a:chExt cx="6934202" cy="5454412"/>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698517"/>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1" y="1600200"/>
            <a:ext cx="4764156" cy="4525963"/>
          </a:xfrm>
        </p:spPr>
        <p:txBody>
          <a:bodyPr>
            <a:normAutofit/>
          </a:bodyPr>
          <a:lstStyle/>
          <a:p>
            <a:pPr algn="just">
              <a:lnSpc>
                <a:spcPct val="90000"/>
              </a:lnSpc>
            </a:pPr>
            <a:r>
              <a:rPr lang="zh-CN" altLang="en-US" sz="2800" dirty="0" smtClean="0"/>
              <a:t>多对多联系（</a:t>
            </a:r>
            <a:r>
              <a:rPr lang="en-US" altLang="zh-CN" sz="2800" dirty="0" smtClean="0"/>
              <a:t>m:n</a:t>
            </a:r>
            <a:r>
              <a:rPr lang="zh-CN" altLang="en-US" sz="2800" dirty="0" smtClean="0"/>
              <a:t>）</a:t>
            </a:r>
          </a:p>
          <a:p>
            <a:pPr lvl="1" algn="just">
              <a:lnSpc>
                <a:spcPct val="120000"/>
              </a:lnSpc>
            </a:pPr>
            <a:r>
              <a:rPr lang="zh-CN" altLang="en-US" sz="2000" dirty="0" smtClean="0"/>
              <a:t>定义：</a:t>
            </a:r>
          </a:p>
          <a:p>
            <a:pPr marL="450850" lvl="1" indent="6350" algn="just">
              <a:buFontTx/>
              <a:buNone/>
            </a:pPr>
            <a:r>
              <a:rPr lang="zh-CN" altLang="en-US" sz="2000" dirty="0" smtClean="0"/>
              <a:t>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中有</a:t>
            </a:r>
            <a:r>
              <a:rPr lang="en-US" altLang="zh-CN" sz="2000" dirty="0" smtClean="0"/>
              <a:t>n</a:t>
            </a:r>
            <a:r>
              <a:rPr lang="zh-CN" altLang="en-US" sz="2000" dirty="0" smtClean="0"/>
              <a:t>个实体（</a:t>
            </a:r>
            <a:r>
              <a:rPr lang="en-US" altLang="zh-CN" sz="2000" dirty="0" smtClean="0"/>
              <a:t>n≥0</a:t>
            </a:r>
            <a:r>
              <a:rPr lang="zh-CN" altLang="en-US" sz="2000" dirty="0" smtClean="0"/>
              <a:t>）与之联系，反之，对于实体集</a:t>
            </a:r>
            <a:r>
              <a:rPr lang="en-US" altLang="zh-CN" sz="2000" dirty="0" smtClean="0"/>
              <a:t>B</a:t>
            </a:r>
            <a:r>
              <a:rPr lang="zh-CN" altLang="en-US" sz="2000" dirty="0" smtClean="0"/>
              <a:t>中的每一个实体，实体集</a:t>
            </a:r>
            <a:r>
              <a:rPr lang="en-US" altLang="zh-CN" sz="2000" dirty="0" smtClean="0"/>
              <a:t>A</a:t>
            </a:r>
            <a:r>
              <a:rPr lang="zh-CN" altLang="en-US" sz="2000" dirty="0" smtClean="0"/>
              <a:t>中也有</a:t>
            </a:r>
            <a:r>
              <a:rPr lang="en-US" altLang="zh-CN" sz="2000" dirty="0" smtClean="0"/>
              <a:t>m</a:t>
            </a:r>
            <a:r>
              <a:rPr lang="zh-CN" altLang="en-US" sz="2000" dirty="0" smtClean="0"/>
              <a:t>个实体（</a:t>
            </a:r>
            <a:r>
              <a:rPr lang="en-US" altLang="zh-CN" sz="2000" dirty="0" smtClean="0"/>
              <a:t>m≥0</a:t>
            </a:r>
            <a:r>
              <a:rPr lang="zh-CN" altLang="en-US" sz="2000" dirty="0" smtClean="0"/>
              <a:t>）与之联系，则称实体集</a:t>
            </a:r>
            <a:r>
              <a:rPr lang="en-US" altLang="zh-CN" sz="2000" dirty="0" smtClean="0"/>
              <a:t>A</a:t>
            </a:r>
            <a:r>
              <a:rPr lang="zh-CN" altLang="en-US" sz="2000" dirty="0" smtClean="0"/>
              <a:t>与实体</a:t>
            </a:r>
            <a:r>
              <a:rPr lang="en-US" altLang="zh-CN" sz="2000" dirty="0" smtClean="0"/>
              <a:t>B</a:t>
            </a:r>
            <a:r>
              <a:rPr lang="zh-CN" altLang="en-US" sz="2000" dirty="0" smtClean="0"/>
              <a:t>具有多对多联系，记为</a:t>
            </a:r>
            <a:r>
              <a:rPr lang="en-US" altLang="zh-CN" sz="2000" dirty="0" smtClean="0"/>
              <a:t>m:n</a:t>
            </a:r>
          </a:p>
          <a:p>
            <a:pPr lvl="1" algn="just"/>
            <a:r>
              <a:rPr lang="zh-CN" altLang="en-US" sz="2000" dirty="0" smtClean="0"/>
              <a:t>实例</a:t>
            </a:r>
          </a:p>
          <a:p>
            <a:pPr marL="715963" lvl="2" indent="-265113" algn="just">
              <a:buFontTx/>
              <a:buNone/>
            </a:pPr>
            <a:r>
              <a:rPr lang="zh-CN" altLang="en-US" sz="2000" dirty="0" smtClean="0"/>
              <a:t>一门课程同时有若干个学生选修</a:t>
            </a:r>
          </a:p>
          <a:p>
            <a:pPr marL="715963" lvl="2" indent="-265113" algn="just">
              <a:buFontTx/>
              <a:buNone/>
            </a:pPr>
            <a:r>
              <a:rPr lang="zh-CN" altLang="en-US" sz="2000" dirty="0" smtClean="0"/>
              <a:t>一个学生可以同时选修多门课程</a:t>
            </a:r>
            <a:endParaRPr lang="zh-CN" altLang="en-US" sz="2000" i="1" dirty="0" smtClean="0"/>
          </a:p>
          <a:p>
            <a:endParaRPr lang="zh-CN" altLang="en-US" dirty="0"/>
          </a:p>
        </p:txBody>
      </p:sp>
      <p:grpSp>
        <p:nvGrpSpPr>
          <p:cNvPr id="13" name="组合 12"/>
          <p:cNvGrpSpPr/>
          <p:nvPr/>
        </p:nvGrpSpPr>
        <p:grpSpPr>
          <a:xfrm>
            <a:off x="5247862" y="2623930"/>
            <a:ext cx="3737113" cy="3509910"/>
            <a:chOff x="1066800" y="428604"/>
            <a:chExt cx="6934200" cy="5018900"/>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sz="1800"/>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sz="1800"/>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sz="1800"/>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sz="1800"/>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sz="1800"/>
            </a:p>
          </p:txBody>
        </p:sp>
        <p:sp>
          <p:nvSpPr>
            <p:cNvPr id="38" name="Text Box 27"/>
            <p:cNvSpPr txBox="1">
              <a:spLocks noChangeArrowheads="1"/>
            </p:cNvSpPr>
            <p:nvPr/>
          </p:nvSpPr>
          <p:spPr bwMode="auto">
            <a:xfrm>
              <a:off x="3733800" y="4943476"/>
              <a:ext cx="2398034" cy="504028"/>
            </a:xfrm>
            <a:prstGeom prst="rect">
              <a:avLst/>
            </a:prstGeom>
            <a:noFill/>
            <a:ln w="9525">
              <a:noFill/>
              <a:miter lim="800000"/>
              <a:headEnd/>
              <a:tailEnd/>
            </a:ln>
            <a:effectLst/>
          </p:spPr>
          <p:txBody>
            <a:bodyPr wrap="square">
              <a:spAutoFit/>
            </a:bodyPr>
            <a:lstStyle/>
            <a:p>
              <a:pPr>
                <a:spcBef>
                  <a:spcPct val="50000"/>
                </a:spcBef>
              </a:pPr>
              <a:r>
                <a:rPr lang="en-US" altLang="zh-CN" sz="1800" b="1" dirty="0"/>
                <a:t>m</a:t>
              </a:r>
              <a:r>
                <a:rPr lang="zh-CN" altLang="en-US" sz="1800" b="1" dirty="0"/>
                <a:t>：</a:t>
              </a:r>
              <a:r>
                <a:rPr lang="en-US" altLang="zh-CN" sz="1800" b="1" dirty="0"/>
                <a:t>n</a:t>
              </a:r>
              <a:r>
                <a:rPr lang="zh-CN" altLang="en-US" sz="1800" b="1" dirty="0"/>
                <a:t>联系</a:t>
              </a:r>
            </a:p>
          </p:txBody>
        </p:sp>
        <p:sp>
          <p:nvSpPr>
            <p:cNvPr id="39" name="Text Box 28"/>
            <p:cNvSpPr txBox="1">
              <a:spLocks noChangeArrowheads="1"/>
            </p:cNvSpPr>
            <p:nvPr/>
          </p:nvSpPr>
          <p:spPr bwMode="auto">
            <a:xfrm>
              <a:off x="1214414" y="428604"/>
              <a:ext cx="2695564"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A</a:t>
              </a:r>
            </a:p>
          </p:txBody>
        </p:sp>
        <p:sp>
          <p:nvSpPr>
            <p:cNvPr id="40" name="Text Box 29"/>
            <p:cNvSpPr txBox="1">
              <a:spLocks noChangeArrowheads="1"/>
            </p:cNvSpPr>
            <p:nvPr/>
          </p:nvSpPr>
          <p:spPr bwMode="auto">
            <a:xfrm>
              <a:off x="6286512" y="428604"/>
              <a:ext cx="1677970"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sz="1800"/>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sz="1800"/>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sz="180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 概念模型的一种表示方法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E-R</a:t>
            </a:r>
            <a:r>
              <a:rPr lang="zh-CN" altLang="en-US" dirty="0" smtClean="0"/>
              <a:t>图</a:t>
            </a:r>
            <a:endParaRPr lang="en-US" altLang="zh-CN" dirty="0" smtClean="0"/>
          </a:p>
          <a:p>
            <a:pPr lvl="1"/>
            <a:r>
              <a:rPr lang="zh-CN" altLang="en-US" sz="2400" dirty="0" smtClean="0"/>
              <a:t>实体型</a:t>
            </a:r>
          </a:p>
          <a:p>
            <a:pPr lvl="2"/>
            <a:r>
              <a:rPr lang="zh-CN" altLang="en-US" sz="2000" dirty="0" smtClean="0"/>
              <a:t>用</a:t>
            </a:r>
            <a:r>
              <a:rPr lang="zh-CN" altLang="en-US" sz="2000" b="1" dirty="0" smtClean="0">
                <a:solidFill>
                  <a:srgbClr val="FF0000"/>
                </a:solidFill>
              </a:rPr>
              <a:t>矩形</a:t>
            </a:r>
            <a:r>
              <a:rPr lang="zh-CN" altLang="en-US" sz="2000" dirty="0" smtClean="0"/>
              <a:t>表示，矩形框内写明实体名。</a:t>
            </a:r>
          </a:p>
          <a:p>
            <a:endParaRPr lang="zh-CN" altLang="en-US" sz="2800" dirty="0" smtClean="0"/>
          </a:p>
          <a:p>
            <a:pPr lvl="1">
              <a:lnSpc>
                <a:spcPct val="150000"/>
              </a:lnSpc>
            </a:pPr>
            <a:r>
              <a:rPr lang="zh-CN" altLang="en-US" sz="2400" dirty="0" smtClean="0"/>
              <a:t>属性</a:t>
            </a:r>
          </a:p>
          <a:p>
            <a:pPr lvl="2"/>
            <a:r>
              <a:rPr lang="zh-CN" altLang="en-US" sz="2000" dirty="0" smtClean="0"/>
              <a:t>用</a:t>
            </a:r>
            <a:r>
              <a:rPr lang="zh-CN" altLang="en-US" sz="2000" b="1" dirty="0" smtClean="0">
                <a:solidFill>
                  <a:srgbClr val="FF0000"/>
                </a:solidFill>
              </a:rPr>
              <a:t>椭圆形</a:t>
            </a:r>
            <a:r>
              <a:rPr lang="zh-CN" altLang="en-US" sz="2000" dirty="0" smtClean="0"/>
              <a:t>表示，并用</a:t>
            </a:r>
            <a:r>
              <a:rPr lang="zh-CN" altLang="en-US" sz="2000" b="1" dirty="0" smtClean="0">
                <a:solidFill>
                  <a:srgbClr val="FF0000"/>
                </a:solidFill>
              </a:rPr>
              <a:t>无向边</a:t>
            </a:r>
            <a:r>
              <a:rPr lang="zh-CN" altLang="en-US" sz="2000" dirty="0" smtClean="0"/>
              <a:t>将其与相应的实体连接起来</a:t>
            </a:r>
            <a:endParaRPr lang="zh-CN" altLang="en-US" dirty="0"/>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a:t>
            </a:r>
            <a:r>
              <a:rPr lang="zh-CN" altLang="en-US" dirty="0" smtClean="0"/>
              <a:t>图</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联系</a:t>
            </a:r>
          </a:p>
          <a:p>
            <a:pPr lvl="1"/>
            <a:r>
              <a:rPr lang="zh-CN" altLang="en-US" dirty="0" smtClean="0"/>
              <a:t>联系本身：</a:t>
            </a:r>
          </a:p>
          <a:p>
            <a:pPr marL="719138" lvl="2">
              <a:buNone/>
            </a:pPr>
            <a:r>
              <a:rPr lang="zh-CN" altLang="en-US" dirty="0" smtClean="0"/>
              <a:t>  用</a:t>
            </a:r>
            <a:r>
              <a:rPr lang="zh-CN" altLang="en-US" b="1" dirty="0" smtClean="0">
                <a:solidFill>
                  <a:srgbClr val="FF0000"/>
                </a:solidFill>
              </a:rPr>
              <a:t>菱形</a:t>
            </a:r>
            <a:r>
              <a:rPr lang="zh-CN" altLang="en-US" dirty="0" smtClean="0"/>
              <a:t>表示，菱形框内写明联系名，并用</a:t>
            </a:r>
            <a:r>
              <a:rPr lang="zh-CN" altLang="en-US" b="1" dirty="0" smtClean="0">
                <a:solidFill>
                  <a:srgbClr val="FF0000"/>
                </a:solidFill>
              </a:rPr>
              <a:t>无向边</a:t>
            </a:r>
            <a:r>
              <a:rPr lang="zh-CN" altLang="en-US" dirty="0" smtClean="0"/>
              <a:t>分别与有关实体连接起来，同时在无向边旁</a:t>
            </a:r>
            <a:r>
              <a:rPr lang="zh-CN" altLang="en-US" b="1" dirty="0" smtClean="0">
                <a:solidFill>
                  <a:srgbClr val="FF0000"/>
                </a:solidFill>
              </a:rPr>
              <a:t>标上联系的类型</a:t>
            </a:r>
            <a:r>
              <a:rPr lang="zh-CN" altLang="en-US" dirty="0" smtClean="0"/>
              <a:t>（</a:t>
            </a:r>
            <a:r>
              <a:rPr lang="en-US" altLang="zh-CN" dirty="0" smtClean="0"/>
              <a:t>1:1</a:t>
            </a:r>
            <a:r>
              <a:rPr lang="zh-CN" altLang="en-US" dirty="0" smtClean="0"/>
              <a:t>、</a:t>
            </a:r>
            <a:r>
              <a:rPr lang="en-US" altLang="zh-CN" dirty="0" smtClean="0"/>
              <a:t>1:n</a:t>
            </a:r>
            <a:r>
              <a:rPr lang="zh-CN" altLang="en-US" dirty="0" smtClean="0"/>
              <a:t>或</a:t>
            </a:r>
            <a:r>
              <a:rPr lang="en-US" altLang="zh-CN" dirty="0" smtClean="0"/>
              <a:t>m:n</a:t>
            </a:r>
            <a:r>
              <a:rPr lang="zh-CN" altLang="en-US" dirty="0" smtClean="0"/>
              <a:t>） </a:t>
            </a:r>
            <a:endParaRPr lang="en-US" altLang="zh-CN" dirty="0" smtClean="0"/>
          </a:p>
          <a:p>
            <a:pPr lvl="1"/>
            <a:r>
              <a:rPr lang="zh-CN" altLang="en-US" dirty="0" smtClean="0"/>
              <a:t>联系的属性：</a:t>
            </a:r>
            <a:endParaRPr lang="en-US" altLang="zh-CN" dirty="0" smtClean="0"/>
          </a:p>
          <a:p>
            <a:pPr marL="811213" lvl="2">
              <a:buNone/>
            </a:pPr>
            <a:r>
              <a:rPr lang="zh-CN" altLang="en-US" dirty="0" smtClean="0">
                <a:solidFill>
                  <a:srgbClr val="FF0000"/>
                </a:solidFill>
              </a:rPr>
              <a:t>  联系本身也是一种实体型</a:t>
            </a:r>
            <a:r>
              <a:rPr lang="zh-CN" altLang="en-US" dirty="0" smtClean="0"/>
              <a:t>，也可以有属性。如果一个联系具有属性，则这些属性也要用无向边与该联系连接起来 </a:t>
            </a:r>
            <a:endParaRPr lang="en-US" altLang="zh-CN" dirty="0" smtClean="0"/>
          </a:p>
          <a:p>
            <a:pPr marL="811213" lvl="2">
              <a:buNone/>
            </a:pPr>
            <a:r>
              <a:rPr lang="zh-CN" altLang="en-US" dirty="0" smtClean="0">
                <a:solidFill>
                  <a:srgbClr val="FF0000"/>
                </a:solidFill>
                <a:hlinkClick r:id="rId2" action="ppaction://hlinksldjump"/>
              </a:rPr>
              <a:t>例如：图</a:t>
            </a:r>
            <a:r>
              <a:rPr lang="en-US" altLang="zh-CN" dirty="0" smtClean="0">
                <a:solidFill>
                  <a:srgbClr val="FF0000"/>
                </a:solidFill>
                <a:hlinkClick r:id="rId2" action="ppaction://hlinksldjump"/>
              </a:rPr>
              <a:t>1.13</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联系的属性</a:t>
            </a:r>
            <a:endParaRPr lang="zh-CN" altLang="en-US" dirty="0"/>
          </a:p>
        </p:txBody>
      </p:sp>
      <p:sp>
        <p:nvSpPr>
          <p:cNvPr id="4" name="流程图: 过程 3"/>
          <p:cNvSpPr/>
          <p:nvPr/>
        </p:nvSpPr>
        <p:spPr>
          <a:xfrm>
            <a:off x="3097530" y="169164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供应商</a:t>
            </a:r>
            <a:endParaRPr lang="zh-CN" altLang="en-US" sz="2400" dirty="0">
              <a:solidFill>
                <a:schemeClr val="tx1"/>
              </a:solidFill>
            </a:endParaRPr>
          </a:p>
        </p:txBody>
      </p:sp>
      <p:sp>
        <p:nvSpPr>
          <p:cNvPr id="5" name="菱形 4"/>
          <p:cNvSpPr/>
          <p:nvPr/>
        </p:nvSpPr>
        <p:spPr>
          <a:xfrm>
            <a:off x="3108960" y="2823210"/>
            <a:ext cx="1760220" cy="994410"/>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a:t>
            </a:r>
            <a:endParaRPr lang="zh-CN" altLang="en-US" sz="2400" dirty="0">
              <a:solidFill>
                <a:schemeClr val="tx1"/>
              </a:solidFill>
            </a:endParaRPr>
          </a:p>
        </p:txBody>
      </p:sp>
      <p:sp>
        <p:nvSpPr>
          <p:cNvPr id="6" name="流程图: 过程 5"/>
          <p:cNvSpPr/>
          <p:nvPr/>
        </p:nvSpPr>
        <p:spPr>
          <a:xfrm>
            <a:off x="243840" y="442722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项目</a:t>
            </a:r>
            <a:endParaRPr lang="zh-CN" altLang="en-US" sz="2400" dirty="0">
              <a:solidFill>
                <a:schemeClr val="tx1"/>
              </a:solidFill>
            </a:endParaRPr>
          </a:p>
        </p:txBody>
      </p:sp>
      <p:sp>
        <p:nvSpPr>
          <p:cNvPr id="7" name="流程图: 过程 6"/>
          <p:cNvSpPr/>
          <p:nvPr/>
        </p:nvSpPr>
        <p:spPr>
          <a:xfrm>
            <a:off x="5741670" y="444246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零件</a:t>
            </a:r>
            <a:endParaRPr lang="zh-CN" altLang="en-US" sz="2400" dirty="0">
              <a:solidFill>
                <a:schemeClr val="tx1"/>
              </a:solidFill>
            </a:endParaRPr>
          </a:p>
        </p:txBody>
      </p:sp>
      <p:sp>
        <p:nvSpPr>
          <p:cNvPr id="8" name="椭圆 7"/>
          <p:cNvSpPr/>
          <p:nvPr/>
        </p:nvSpPr>
        <p:spPr>
          <a:xfrm>
            <a:off x="2926080" y="4842510"/>
            <a:ext cx="2137410" cy="87249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供应量</a:t>
            </a:r>
            <a:endParaRPr lang="zh-CN" altLang="en-US" sz="2400" dirty="0">
              <a:solidFill>
                <a:schemeClr val="tx1"/>
              </a:solidFill>
            </a:endParaRPr>
          </a:p>
        </p:txBody>
      </p:sp>
      <p:cxnSp>
        <p:nvCxnSpPr>
          <p:cNvPr id="10" name="直接连接符 9"/>
          <p:cNvCxnSpPr>
            <a:stCxn id="4" idx="2"/>
            <a:endCxn id="5" idx="0"/>
          </p:cNvCxnSpPr>
          <p:nvPr/>
        </p:nvCxnSpPr>
        <p:spPr>
          <a:xfrm flipH="1">
            <a:off x="3989070" y="2286000"/>
            <a:ext cx="571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1141095" y="3320415"/>
            <a:ext cx="1973581" cy="110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0"/>
          </p:cNvCxnSpPr>
          <p:nvPr/>
        </p:nvCxnSpPr>
        <p:spPr>
          <a:xfrm>
            <a:off x="4892041" y="3307080"/>
            <a:ext cx="1746884" cy="113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3963353" y="3817620"/>
            <a:ext cx="31432" cy="1024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89020" y="24688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m</a:t>
            </a:r>
            <a:endParaRPr lang="zh-CN" altLang="en-US" sz="2000" dirty="0">
              <a:solidFill>
                <a:schemeClr val="tx1"/>
              </a:solidFill>
            </a:endParaRPr>
          </a:p>
        </p:txBody>
      </p:sp>
      <p:sp>
        <p:nvSpPr>
          <p:cNvPr id="18" name="矩形 17"/>
          <p:cNvSpPr/>
          <p:nvPr/>
        </p:nvSpPr>
        <p:spPr>
          <a:xfrm>
            <a:off x="1851183" y="347853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a:t>
            </a:r>
            <a:endParaRPr lang="zh-CN" altLang="en-US" sz="2000" dirty="0">
              <a:solidFill>
                <a:schemeClr val="tx1"/>
              </a:solidFill>
            </a:endParaRPr>
          </a:p>
        </p:txBody>
      </p:sp>
      <p:sp>
        <p:nvSpPr>
          <p:cNvPr id="19" name="矩形 18"/>
          <p:cNvSpPr/>
          <p:nvPr/>
        </p:nvSpPr>
        <p:spPr>
          <a:xfrm>
            <a:off x="5890260" y="35356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a:t>
            </a:r>
            <a:endParaRPr lang="zh-CN" altLang="en-US" sz="2000" dirty="0">
              <a:solidFill>
                <a:schemeClr val="tx1"/>
              </a:solidFill>
            </a:endParaRPr>
          </a:p>
        </p:txBody>
      </p:sp>
    </p:spTree>
    <p:extLst>
      <p:ext uri="{BB962C8B-B14F-4D97-AF65-F5344CB8AC3E}">
        <p14:creationId xmlns:p14="http://schemas.microsoft.com/office/powerpoint/2010/main" val="3176476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联系的表示方法</a:t>
            </a:r>
            <a:endParaRPr lang="zh-CN" altLang="en-US" dirty="0"/>
          </a:p>
        </p:txBody>
      </p:sp>
      <p:grpSp>
        <p:nvGrpSpPr>
          <p:cNvPr id="4" name="Group 1028"/>
          <p:cNvGrpSpPr>
            <a:grpSpLocks/>
          </p:cNvGrpSpPr>
          <p:nvPr/>
        </p:nvGrpSpPr>
        <p:grpSpPr bwMode="auto">
          <a:xfrm>
            <a:off x="1328532" y="1958008"/>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1215405" y="609600"/>
            <a:ext cx="6781800" cy="5638800"/>
            <a:chOff x="672" y="384"/>
            <a:chExt cx="4272" cy="3552"/>
          </a:xfrm>
        </p:grpSpPr>
        <p:grpSp>
          <p:nvGrpSpPr>
            <p:cNvPr id="5" name="Group 3"/>
            <p:cNvGrpSpPr>
              <a:grpSpLocks/>
            </p:cNvGrpSpPr>
            <p:nvPr/>
          </p:nvGrpSpPr>
          <p:grpSpPr bwMode="auto">
            <a:xfrm>
              <a:off x="672" y="384"/>
              <a:ext cx="4272" cy="1254"/>
              <a:chOff x="672" y="384"/>
              <a:chExt cx="4272" cy="1254"/>
            </a:xfrm>
          </p:grpSpPr>
          <p:sp>
            <p:nvSpPr>
              <p:cNvPr id="23" name="Line 4"/>
              <p:cNvSpPr>
                <a:spLocks noChangeShapeType="1"/>
              </p:cNvSpPr>
              <p:nvPr/>
            </p:nvSpPr>
            <p:spPr bwMode="auto">
              <a:xfrm>
                <a:off x="3072" y="1488"/>
                <a:ext cx="1152" cy="0"/>
              </a:xfrm>
              <a:prstGeom prst="line">
                <a:avLst/>
              </a:prstGeom>
              <a:noFill/>
              <a:ln w="9525">
                <a:solidFill>
                  <a:schemeClr val="tx1"/>
                </a:solidFill>
                <a:round/>
                <a:headEnd/>
                <a:tailEnd/>
              </a:ln>
              <a:effectLst/>
            </p:spPr>
            <p:txBody>
              <a:bodyPr/>
              <a:lstStyle/>
              <a:p>
                <a:endParaRPr lang="zh-CN" altLang="en-US"/>
              </a:p>
            </p:txBody>
          </p:sp>
          <p:grpSp>
            <p:nvGrpSpPr>
              <p:cNvPr id="24" name="Group 5"/>
              <p:cNvGrpSpPr>
                <a:grpSpLocks/>
              </p:cNvGrpSpPr>
              <p:nvPr/>
            </p:nvGrpSpPr>
            <p:grpSpPr bwMode="auto">
              <a:xfrm>
                <a:off x="672" y="384"/>
                <a:ext cx="4272" cy="1254"/>
                <a:chOff x="672" y="1200"/>
                <a:chExt cx="4272" cy="1254"/>
              </a:xfrm>
            </p:grpSpPr>
            <p:sp>
              <p:nvSpPr>
                <p:cNvPr id="25" name="Text Box 6"/>
                <p:cNvSpPr txBox="1">
                  <a:spLocks noChangeArrowheads="1"/>
                </p:cNvSpPr>
                <p:nvPr/>
              </p:nvSpPr>
              <p:spPr bwMode="auto">
                <a:xfrm>
                  <a:off x="2496" y="2160"/>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dirty="0"/>
                    <a:t>学生</a:t>
                  </a:r>
                </a:p>
              </p:txBody>
            </p:sp>
            <p:sp>
              <p:nvSpPr>
                <p:cNvPr id="26" name="Oval 7"/>
                <p:cNvSpPr>
                  <a:spLocks noChangeArrowheads="1"/>
                </p:cNvSpPr>
                <p:nvPr/>
              </p:nvSpPr>
              <p:spPr bwMode="auto">
                <a:xfrm>
                  <a:off x="672" y="216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学号</a:t>
                  </a:r>
                </a:p>
              </p:txBody>
            </p:sp>
            <p:sp>
              <p:nvSpPr>
                <p:cNvPr id="27" name="Oval 8"/>
                <p:cNvSpPr>
                  <a:spLocks noChangeArrowheads="1"/>
                </p:cNvSpPr>
                <p:nvPr/>
              </p:nvSpPr>
              <p:spPr bwMode="auto">
                <a:xfrm>
                  <a:off x="3360" y="134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籍贯</a:t>
                  </a:r>
                </a:p>
              </p:txBody>
            </p:sp>
            <p:sp>
              <p:nvSpPr>
                <p:cNvPr id="28" name="Oval 9"/>
                <p:cNvSpPr>
                  <a:spLocks noChangeArrowheads="1"/>
                </p:cNvSpPr>
                <p:nvPr/>
              </p:nvSpPr>
              <p:spPr bwMode="auto">
                <a:xfrm>
                  <a:off x="1632" y="139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性别</a:t>
                  </a:r>
                </a:p>
              </p:txBody>
            </p:sp>
            <p:sp>
              <p:nvSpPr>
                <p:cNvPr id="29" name="Oval 10"/>
                <p:cNvSpPr>
                  <a:spLocks noChangeArrowheads="1"/>
                </p:cNvSpPr>
                <p:nvPr/>
              </p:nvSpPr>
              <p:spPr bwMode="auto">
                <a:xfrm>
                  <a:off x="864"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姓名</a:t>
                  </a:r>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出生年份</a:t>
                  </a:r>
                </a:p>
              </p:txBody>
            </p:sp>
            <p:sp>
              <p:nvSpPr>
                <p:cNvPr id="32" name="Oval 13"/>
                <p:cNvSpPr>
                  <a:spLocks noChangeArrowheads="1"/>
                </p:cNvSpPr>
                <p:nvPr/>
              </p:nvSpPr>
              <p:spPr bwMode="auto">
                <a:xfrm>
                  <a:off x="4224" y="211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入学年份</a:t>
                  </a:r>
                </a:p>
              </p:txBody>
            </p:sp>
            <p:sp>
              <p:nvSpPr>
                <p:cNvPr id="33" name="Oval 14"/>
                <p:cNvSpPr>
                  <a:spLocks noChangeArrowheads="1"/>
                </p:cNvSpPr>
                <p:nvPr/>
              </p:nvSpPr>
              <p:spPr bwMode="auto">
                <a:xfrm>
                  <a:off x="4080"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所属系</a:t>
                  </a:r>
                </a:p>
              </p:txBody>
            </p:sp>
            <p:sp>
              <p:nvSpPr>
                <p:cNvPr id="34" name="Line 15"/>
                <p:cNvSpPr>
                  <a:spLocks noChangeShapeType="1"/>
                </p:cNvSpPr>
                <p:nvPr/>
              </p:nvSpPr>
              <p:spPr bwMode="auto">
                <a:xfrm>
                  <a:off x="2736" y="1488"/>
                  <a:ext cx="0" cy="672"/>
                </a:xfrm>
                <a:prstGeom prst="line">
                  <a:avLst/>
                </a:prstGeom>
                <a:noFill/>
                <a:ln w="9525">
                  <a:solidFill>
                    <a:schemeClr val="tx1"/>
                  </a:solidFill>
                  <a:round/>
                  <a:headEnd/>
                  <a:tailE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headEnd/>
                  <a:tailE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headEnd/>
                  <a:tailE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headEnd/>
                  <a:tailE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headEnd/>
                  <a:tailEnd/>
                </a:ln>
                <a:effectLst/>
              </p:spPr>
              <p:txBody>
                <a:bodyPr/>
                <a:lstStyle/>
                <a:p>
                  <a:endParaRPr lang="zh-CN" altLang="en-US"/>
                </a:p>
              </p:txBody>
            </p:sp>
          </p:grpSp>
        </p:grpSp>
        <p:grpSp>
          <p:nvGrpSpPr>
            <p:cNvPr id="6" name="Group 20"/>
            <p:cNvGrpSpPr>
              <a:grpSpLocks/>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a:t>课程</a:t>
                </a:r>
              </a:p>
            </p:txBody>
          </p:sp>
          <p:sp>
            <p:nvSpPr>
              <p:cNvPr id="15" name="Oval 22"/>
              <p:cNvSpPr>
                <a:spLocks noChangeArrowheads="1"/>
              </p:cNvSpPr>
              <p:nvPr/>
            </p:nvSpPr>
            <p:spPr bwMode="auto">
              <a:xfrm>
                <a:off x="1008"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课程号</a:t>
                </a:r>
              </a:p>
            </p:txBody>
          </p:sp>
          <p:sp>
            <p:nvSpPr>
              <p:cNvPr id="16" name="Oval 23"/>
              <p:cNvSpPr>
                <a:spLocks noChangeArrowheads="1"/>
              </p:cNvSpPr>
              <p:nvPr/>
            </p:nvSpPr>
            <p:spPr bwMode="auto">
              <a:xfrm>
                <a:off x="2832"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类型</a:t>
                </a:r>
              </a:p>
            </p:txBody>
          </p:sp>
          <p:sp>
            <p:nvSpPr>
              <p:cNvPr id="17" name="Oval 24"/>
              <p:cNvSpPr>
                <a:spLocks noChangeArrowheads="1"/>
              </p:cNvSpPr>
              <p:nvPr/>
            </p:nvSpPr>
            <p:spPr bwMode="auto">
              <a:xfrm>
                <a:off x="1920"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课程名</a:t>
                </a:r>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headEnd/>
                <a:tailE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headEnd/>
                <a:tailE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headEnd/>
                <a:tailE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学分</a:t>
                </a:r>
              </a:p>
            </p:txBody>
          </p:sp>
          <p:sp>
            <p:nvSpPr>
              <p:cNvPr id="22" name="Line 29"/>
              <p:cNvSpPr>
                <a:spLocks noChangeShapeType="1"/>
              </p:cNvSpPr>
              <p:nvPr/>
            </p:nvSpPr>
            <p:spPr bwMode="auto">
              <a:xfrm>
                <a:off x="2784" y="3264"/>
                <a:ext cx="288" cy="432"/>
              </a:xfrm>
              <a:prstGeom prst="line">
                <a:avLst/>
              </a:prstGeom>
              <a:noFill/>
              <a:ln w="9525">
                <a:solidFill>
                  <a:schemeClr val="tx1"/>
                </a:solidFill>
                <a:round/>
                <a:headEnd/>
                <a:tailE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solidFill>
              <a:schemeClr val="accent1"/>
            </a:solidFill>
            <a:ln w="9525">
              <a:solidFill>
                <a:schemeClr val="tx1"/>
              </a:solidFill>
              <a:miter lim="800000"/>
              <a:headEnd/>
              <a:tailEnd/>
            </a:ln>
            <a:effectLst/>
          </p:spPr>
          <p:txBody>
            <a:bodyPr wrap="none" anchor="ctr"/>
            <a:lstStyle/>
            <a:p>
              <a:pPr algn="ctr">
                <a:spcBef>
                  <a:spcPct val="50000"/>
                </a:spcBef>
              </a:pPr>
              <a:r>
                <a:rPr lang="zh-CN" altLang="en-US" sz="1800" b="1"/>
                <a:t>学习</a:t>
              </a:r>
            </a:p>
          </p:txBody>
        </p:sp>
        <p:sp>
          <p:nvSpPr>
            <p:cNvPr id="8" name="Line 31"/>
            <p:cNvSpPr>
              <a:spLocks noChangeShapeType="1"/>
            </p:cNvSpPr>
            <p:nvPr/>
          </p:nvSpPr>
          <p:spPr bwMode="auto">
            <a:xfrm>
              <a:off x="2736" y="1632"/>
              <a:ext cx="0" cy="384"/>
            </a:xfrm>
            <a:prstGeom prst="line">
              <a:avLst/>
            </a:prstGeom>
            <a:noFill/>
            <a:ln w="9525">
              <a:solidFill>
                <a:schemeClr val="tx1"/>
              </a:solidFill>
              <a:round/>
              <a:headEnd/>
              <a:tailE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headEnd/>
              <a:tailE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88"/>
            </a:xfrm>
            <a:prstGeom prst="rect">
              <a:avLst/>
            </a:prstGeom>
            <a:no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solidFill>
              <a:schemeClr val="accent1"/>
            </a:solidFill>
            <a:ln w="9525">
              <a:solidFill>
                <a:schemeClr val="tx1"/>
              </a:solidFill>
              <a:round/>
              <a:headEnd/>
              <a:tailEnd/>
            </a:ln>
            <a:effectLst/>
          </p:spPr>
          <p:txBody>
            <a:bodyPr wrap="none" anchor="ctr"/>
            <a:lstStyle/>
            <a:p>
              <a:pPr algn="ctr">
                <a:spcBef>
                  <a:spcPct val="50000"/>
                </a:spcBef>
              </a:pPr>
              <a:r>
                <a:rPr lang="zh-CN" altLang="en-US" sz="1800" b="1"/>
                <a:t>成绩</a:t>
              </a:r>
            </a:p>
          </p:txBody>
        </p:sp>
        <p:sp>
          <p:nvSpPr>
            <p:cNvPr id="13" name="Line 36"/>
            <p:cNvSpPr>
              <a:spLocks noChangeShapeType="1"/>
            </p:cNvSpPr>
            <p:nvPr/>
          </p:nvSpPr>
          <p:spPr bwMode="auto">
            <a:xfrm>
              <a:off x="2064" y="2304"/>
              <a:ext cx="432" cy="0"/>
            </a:xfrm>
            <a:prstGeom prst="line">
              <a:avLst/>
            </a:prstGeom>
            <a:noFill/>
            <a:ln w="9525">
              <a:solidFill>
                <a:schemeClr val="tx1"/>
              </a:solidFill>
              <a:round/>
              <a:headEnd/>
              <a:tailE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latin typeface="+mn-ea"/>
                <a:ea typeface="+mn-ea"/>
                <a:cs typeface="Times New Roman" pitchFamily="18" charset="0"/>
              </a:rPr>
              <a:t>本节主要教学目标</a:t>
            </a:r>
          </a:p>
        </p:txBody>
      </p:sp>
      <p:sp>
        <p:nvSpPr>
          <p:cNvPr id="3" name="内容占位符 2"/>
          <p:cNvSpPr>
            <a:spLocks noGrp="1"/>
          </p:cNvSpPr>
          <p:nvPr>
            <p:ph idx="1"/>
          </p:nvPr>
        </p:nvSpPr>
        <p:spPr/>
        <p:txBody>
          <a:bodyPr>
            <a:normAutofit fontScale="92500" lnSpcReduction="20000"/>
          </a:bodyPr>
          <a:lstStyle/>
          <a:p>
            <a:r>
              <a:rPr lang="zh-CN" altLang="en-US" dirty="0" smtClean="0"/>
              <a:t>掌握</a:t>
            </a:r>
            <a:endParaRPr lang="en-US" altLang="zh-CN" dirty="0" smtClean="0"/>
          </a:p>
          <a:p>
            <a:pPr lvl="1"/>
            <a:r>
              <a:rPr lang="zh-CN" altLang="en-US" sz="2400" dirty="0" smtClean="0"/>
              <a:t>数据模型三要素</a:t>
            </a:r>
            <a:endParaRPr lang="en-US" altLang="zh-CN" sz="2400" dirty="0" smtClean="0"/>
          </a:p>
          <a:p>
            <a:pPr lvl="1"/>
            <a:r>
              <a:rPr lang="zh-CN" altLang="en-US" sz="2400" dirty="0" smtClean="0"/>
              <a:t>概念模型基本概念：实体、属性、联系等，重点掌握实体间的联系、</a:t>
            </a:r>
            <a:r>
              <a:rPr lang="en-US" altLang="zh-CN" sz="2400" dirty="0" smtClean="0"/>
              <a:t>ER</a:t>
            </a:r>
            <a:r>
              <a:rPr lang="zh-CN" altLang="en-US" sz="2400" dirty="0" smtClean="0"/>
              <a:t>图</a:t>
            </a:r>
            <a:endParaRPr lang="en-US" altLang="zh-CN" sz="2400" dirty="0" smtClean="0"/>
          </a:p>
          <a:p>
            <a:pPr lvl="1"/>
            <a:r>
              <a:rPr lang="zh-CN" altLang="en-US" sz="2400" dirty="0" smtClean="0"/>
              <a:t>关系模型基本概念：关系、元组、码等；</a:t>
            </a:r>
            <a:endParaRPr lang="en-US" altLang="zh-CN" sz="2400" dirty="0" smtClean="0"/>
          </a:p>
          <a:p>
            <a:r>
              <a:rPr lang="zh-CN" altLang="en-US" sz="2800" dirty="0" smtClean="0"/>
              <a:t>了解</a:t>
            </a:r>
            <a:endParaRPr lang="en-US" altLang="zh-CN" sz="2800" dirty="0" smtClean="0"/>
          </a:p>
          <a:p>
            <a:pPr lvl="1"/>
            <a:r>
              <a:rPr lang="zh-CN" altLang="en-US" sz="2400" dirty="0" smtClean="0"/>
              <a:t>层次模型、网状模型的数据结构、操作与完整性约束、存储结构以及优缺点。</a:t>
            </a:r>
            <a:endParaRPr lang="en-US" altLang="zh-CN" sz="2400" dirty="0" smtClean="0"/>
          </a:p>
          <a:p>
            <a:r>
              <a:rPr lang="zh-CN" altLang="en-US" sz="2800" dirty="0" smtClean="0"/>
              <a:t>重点</a:t>
            </a:r>
            <a:endParaRPr lang="en-US" altLang="zh-CN" sz="2800" dirty="0" smtClean="0"/>
          </a:p>
          <a:p>
            <a:pPr lvl="1"/>
            <a:r>
              <a:rPr lang="zh-CN" altLang="en-US" sz="2400" dirty="0" smtClean="0"/>
              <a:t>概念模型</a:t>
            </a:r>
            <a:endParaRPr lang="en-US" altLang="zh-CN" sz="2400" dirty="0" smtClean="0"/>
          </a:p>
          <a:p>
            <a:r>
              <a:rPr lang="zh-CN" altLang="en-US" dirty="0" smtClean="0"/>
              <a:t>难点</a:t>
            </a:r>
            <a:endParaRPr lang="en-US" altLang="zh-CN" dirty="0" smtClean="0"/>
          </a:p>
          <a:p>
            <a:pPr lvl="1"/>
            <a:r>
              <a:rPr lang="zh-CN" altLang="en-US" sz="2400" dirty="0" smtClean="0"/>
              <a:t>实体间的联系</a:t>
            </a:r>
            <a:endParaRPr lang="zh-CN" altLang="en-US" sz="2400" dirty="0"/>
          </a:p>
        </p:txBody>
      </p:sp>
    </p:spTree>
  </p:cSld>
  <p:clrMapOvr>
    <a:masterClrMapping/>
  </p:clrMapOvr>
  <p:transition advTm="187"/>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a:lstStyle>
          <a:p>
            <a:r>
              <a:rPr lang="zh-CN" altLang="en-US" dirty="0" smtClean="0"/>
              <a:t>设计</a:t>
            </a:r>
            <a:r>
              <a:rPr lang="en-US" altLang="zh-CN" dirty="0" smtClean="0"/>
              <a:t>E-R</a:t>
            </a:r>
            <a:r>
              <a:rPr lang="zh-CN" altLang="en-US" dirty="0" smtClean="0"/>
              <a:t>图的问题</a:t>
            </a:r>
            <a:endParaRPr lang="zh-CN" altLang="en-US" dirty="0"/>
          </a:p>
        </p:txBody>
      </p:sp>
      <p:sp>
        <p:nvSpPr>
          <p:cNvPr id="3" name="标题 1"/>
          <p:cNvSpPr txBox="1">
            <a:spLocks/>
          </p:cNvSpPr>
          <p:nvPr/>
        </p:nvSpPr>
        <p:spPr>
          <a:xfrm>
            <a:off x="609600" y="1855788"/>
            <a:ext cx="8229600" cy="4670742"/>
          </a:xfrm>
          <a:prstGeom prst="rect">
            <a:avLst/>
          </a:prstGeom>
        </p:spPr>
        <p:txBody>
          <a:bodyPr/>
          <a:lst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a:lstStyle>
          <a:p>
            <a:endParaRPr lang="zh-CN" altLang="en-US" dirty="0"/>
          </a:p>
        </p:txBody>
      </p:sp>
      <p:sp>
        <p:nvSpPr>
          <p:cNvPr id="5" name="TextBox 4"/>
          <p:cNvSpPr txBox="1"/>
          <p:nvPr/>
        </p:nvSpPr>
        <p:spPr>
          <a:xfrm>
            <a:off x="788670" y="1232972"/>
            <a:ext cx="7029450" cy="1684244"/>
          </a:xfrm>
          <a:prstGeom prst="rect">
            <a:avLst/>
          </a:prstGeom>
          <a:noFill/>
        </p:spPr>
        <p:txBody>
          <a:bodyPr wrap="square" rtlCol="0">
            <a:spAutoFit/>
          </a:bodyPr>
          <a:lstStyle/>
          <a:p>
            <a:pPr marL="285750" indent="-285750">
              <a:lnSpc>
                <a:spcPct val="150000"/>
              </a:lnSpc>
              <a:buClr>
                <a:schemeClr val="tx2">
                  <a:lumMod val="60000"/>
                  <a:lumOff val="40000"/>
                </a:schemeClr>
              </a:buClr>
              <a:buFont typeface="Wingdings" pitchFamily="2" charset="2"/>
              <a:buChar char="n"/>
            </a:pPr>
            <a:r>
              <a:rPr lang="zh-CN" altLang="en-US" sz="2400" dirty="0" smtClean="0"/>
              <a:t>实体和属性的选择</a:t>
            </a:r>
            <a:endParaRPr lang="en-US" altLang="zh-CN" sz="2400" dirty="0" smtClean="0"/>
          </a:p>
          <a:p>
            <a:pPr marL="742950" lvl="1" indent="-285750">
              <a:lnSpc>
                <a:spcPct val="150000"/>
              </a:lnSpc>
              <a:buClr>
                <a:schemeClr val="tx2">
                  <a:lumMod val="60000"/>
                  <a:lumOff val="40000"/>
                </a:schemeClr>
              </a:buClr>
              <a:buFont typeface="Wingdings" pitchFamily="2" charset="2"/>
              <a:buChar char="n"/>
            </a:pPr>
            <a:r>
              <a:rPr lang="zh-CN" altLang="en-US" sz="2400" dirty="0" smtClean="0"/>
              <a:t>属性不再具有需要描述的性质</a:t>
            </a:r>
            <a:endParaRPr lang="en-US" altLang="zh-CN" sz="2400" dirty="0" smtClean="0"/>
          </a:p>
          <a:p>
            <a:pPr marL="742950" lvl="1" indent="-285750">
              <a:lnSpc>
                <a:spcPct val="150000"/>
              </a:lnSpc>
              <a:buClr>
                <a:schemeClr val="tx2">
                  <a:lumMod val="60000"/>
                  <a:lumOff val="40000"/>
                </a:schemeClr>
              </a:buClr>
              <a:buFont typeface="Wingdings" pitchFamily="2" charset="2"/>
              <a:buChar char="n"/>
            </a:pPr>
            <a:r>
              <a:rPr lang="zh-CN" altLang="en-US" sz="2400" dirty="0" smtClean="0"/>
              <a:t>属性不能具有与其他实体的联系</a:t>
            </a:r>
            <a:endParaRPr lang="zh-CN" altLang="en-US" sz="2400" dirty="0"/>
          </a:p>
        </p:txBody>
      </p:sp>
      <p:sp>
        <p:nvSpPr>
          <p:cNvPr id="6" name="矩形 5"/>
          <p:cNvSpPr/>
          <p:nvPr/>
        </p:nvSpPr>
        <p:spPr>
          <a:xfrm>
            <a:off x="1805940" y="3086100"/>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雇员</a:t>
            </a:r>
            <a:endParaRPr lang="zh-CN" altLang="en-US" sz="2400" dirty="0">
              <a:solidFill>
                <a:schemeClr val="tx1"/>
              </a:solidFill>
            </a:endParaRPr>
          </a:p>
        </p:txBody>
      </p:sp>
      <p:sp>
        <p:nvSpPr>
          <p:cNvPr id="7" name="椭圆 6"/>
          <p:cNvSpPr/>
          <p:nvPr/>
        </p:nvSpPr>
        <p:spPr>
          <a:xfrm>
            <a:off x="609600" y="397764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姓名</a:t>
            </a:r>
            <a:endParaRPr lang="zh-CN" altLang="en-US" dirty="0">
              <a:solidFill>
                <a:schemeClr val="tx1"/>
              </a:solidFill>
            </a:endParaRPr>
          </a:p>
        </p:txBody>
      </p:sp>
      <p:sp>
        <p:nvSpPr>
          <p:cNvPr id="8" name="椭圆 7"/>
          <p:cNvSpPr/>
          <p:nvPr/>
        </p:nvSpPr>
        <p:spPr>
          <a:xfrm>
            <a:off x="2716529" y="3893979"/>
            <a:ext cx="1586865"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电话号码</a:t>
            </a:r>
            <a:endParaRPr lang="zh-CN" altLang="en-US" dirty="0">
              <a:solidFill>
                <a:schemeClr val="tx1"/>
              </a:solidFill>
            </a:endParaRPr>
          </a:p>
        </p:txBody>
      </p:sp>
      <p:cxnSp>
        <p:nvCxnSpPr>
          <p:cNvPr id="10" name="直接连接符 9"/>
          <p:cNvCxnSpPr>
            <a:stCxn id="6" idx="2"/>
            <a:endCxn id="7" idx="0"/>
          </p:cNvCxnSpPr>
          <p:nvPr/>
        </p:nvCxnSpPr>
        <p:spPr>
          <a:xfrm flipH="1">
            <a:off x="1259205" y="3600450"/>
            <a:ext cx="124968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2"/>
            <a:endCxn id="8" idx="0"/>
          </p:cNvCxnSpPr>
          <p:nvPr/>
        </p:nvCxnSpPr>
        <p:spPr>
          <a:xfrm>
            <a:off x="2508885" y="3600450"/>
            <a:ext cx="1001077" cy="2935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05940" y="4804410"/>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雇员</a:t>
            </a:r>
            <a:endParaRPr lang="zh-CN" altLang="en-US" sz="2400" dirty="0">
              <a:solidFill>
                <a:schemeClr val="tx1"/>
              </a:solidFill>
            </a:endParaRPr>
          </a:p>
        </p:txBody>
      </p:sp>
      <p:sp>
        <p:nvSpPr>
          <p:cNvPr id="15" name="椭圆 14"/>
          <p:cNvSpPr/>
          <p:nvPr/>
        </p:nvSpPr>
        <p:spPr>
          <a:xfrm>
            <a:off x="609600" y="569595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姓名</a:t>
            </a:r>
            <a:endParaRPr lang="zh-CN" altLang="en-US" dirty="0">
              <a:solidFill>
                <a:schemeClr val="tx1"/>
              </a:solidFill>
            </a:endParaRPr>
          </a:p>
        </p:txBody>
      </p:sp>
      <p:sp>
        <p:nvSpPr>
          <p:cNvPr id="16" name="椭圆 15"/>
          <p:cNvSpPr/>
          <p:nvPr/>
        </p:nvSpPr>
        <p:spPr>
          <a:xfrm>
            <a:off x="5219699" y="5818029"/>
            <a:ext cx="1586865"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电话号码</a:t>
            </a:r>
            <a:endParaRPr lang="zh-CN" altLang="en-US" dirty="0">
              <a:solidFill>
                <a:schemeClr val="tx1"/>
              </a:solidFill>
            </a:endParaRPr>
          </a:p>
        </p:txBody>
      </p:sp>
      <p:cxnSp>
        <p:nvCxnSpPr>
          <p:cNvPr id="17" name="直接连接符 16"/>
          <p:cNvCxnSpPr>
            <a:stCxn id="14" idx="2"/>
            <a:endCxn id="15" idx="0"/>
          </p:cNvCxnSpPr>
          <p:nvPr/>
        </p:nvCxnSpPr>
        <p:spPr>
          <a:xfrm flipH="1">
            <a:off x="1259205" y="5318760"/>
            <a:ext cx="124968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0" idx="2"/>
            <a:endCxn id="16" idx="0"/>
          </p:cNvCxnSpPr>
          <p:nvPr/>
        </p:nvCxnSpPr>
        <p:spPr>
          <a:xfrm flipH="1">
            <a:off x="6013132" y="5312132"/>
            <a:ext cx="1711643" cy="505897"/>
          </a:xfrm>
          <a:prstGeom prst="line">
            <a:avLst/>
          </a:prstGeom>
        </p:spPr>
        <p:style>
          <a:lnRef idx="1">
            <a:schemeClr val="accent1"/>
          </a:lnRef>
          <a:fillRef idx="0">
            <a:schemeClr val="accent1"/>
          </a:fillRef>
          <a:effectRef idx="0">
            <a:schemeClr val="accent1"/>
          </a:effectRef>
          <a:fontRef idx="minor">
            <a:schemeClr val="tx1"/>
          </a:fontRef>
        </p:style>
      </p:cxnSp>
      <p:sp>
        <p:nvSpPr>
          <p:cNvPr id="19" name="菱形 18"/>
          <p:cNvSpPr/>
          <p:nvPr/>
        </p:nvSpPr>
        <p:spPr>
          <a:xfrm>
            <a:off x="4572000" y="4690110"/>
            <a:ext cx="1211580" cy="661114"/>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endParaRPr lang="zh-CN" altLang="en-US" dirty="0">
              <a:solidFill>
                <a:schemeClr val="tx1"/>
              </a:solidFill>
            </a:endParaRPr>
          </a:p>
        </p:txBody>
      </p:sp>
      <p:sp>
        <p:nvSpPr>
          <p:cNvPr id="20" name="矩形 19"/>
          <p:cNvSpPr/>
          <p:nvPr/>
        </p:nvSpPr>
        <p:spPr>
          <a:xfrm>
            <a:off x="7021830" y="4797782"/>
            <a:ext cx="1405890" cy="514350"/>
          </a:xfrm>
          <a:prstGeom prst="rect">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雇员</a:t>
            </a:r>
            <a:endParaRPr lang="zh-CN" altLang="en-US" sz="2400" dirty="0">
              <a:solidFill>
                <a:schemeClr val="tx1"/>
              </a:solidFill>
            </a:endParaRPr>
          </a:p>
        </p:txBody>
      </p:sp>
      <p:sp>
        <p:nvSpPr>
          <p:cNvPr id="22" name="椭圆 21"/>
          <p:cNvSpPr/>
          <p:nvPr/>
        </p:nvSpPr>
        <p:spPr>
          <a:xfrm>
            <a:off x="7387590" y="5875020"/>
            <a:ext cx="1299210" cy="59436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地址</a:t>
            </a:r>
            <a:endParaRPr lang="zh-CN" altLang="en-US" dirty="0">
              <a:solidFill>
                <a:schemeClr val="tx1"/>
              </a:solidFill>
            </a:endParaRPr>
          </a:p>
        </p:txBody>
      </p:sp>
      <p:cxnSp>
        <p:nvCxnSpPr>
          <p:cNvPr id="23" name="直接连接符 22"/>
          <p:cNvCxnSpPr>
            <a:stCxn id="20" idx="2"/>
          </p:cNvCxnSpPr>
          <p:nvPr/>
        </p:nvCxnSpPr>
        <p:spPr>
          <a:xfrm>
            <a:off x="7724775" y="5312132"/>
            <a:ext cx="312420" cy="50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1"/>
          </p:cNvCxnSpPr>
          <p:nvPr/>
        </p:nvCxnSpPr>
        <p:spPr>
          <a:xfrm flipH="1">
            <a:off x="3211830" y="5020667"/>
            <a:ext cx="13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9" idx="3"/>
          </p:cNvCxnSpPr>
          <p:nvPr/>
        </p:nvCxnSpPr>
        <p:spPr>
          <a:xfrm flipH="1" flipV="1">
            <a:off x="5783580" y="5020667"/>
            <a:ext cx="1255394" cy="19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78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457200" y="1444487"/>
            <a:ext cx="8229600" cy="5035825"/>
          </a:xfrm>
        </p:spPr>
        <p:txBody>
          <a:bodyPr>
            <a:normAutofit fontScale="92500"/>
          </a:bodyPr>
          <a:lstStyle/>
          <a:p>
            <a:r>
              <a:rPr lang="zh-CN" altLang="en-US" sz="2800" dirty="0" smtClean="0"/>
              <a:t>根据描述画出学校管理的</a:t>
            </a:r>
            <a:r>
              <a:rPr lang="en-US" altLang="zh-CN" sz="2800" dirty="0" smtClean="0"/>
              <a:t>E-R</a:t>
            </a:r>
            <a:r>
              <a:rPr lang="zh-CN" altLang="en-US" sz="2800" dirty="0" smtClean="0"/>
              <a:t>图。</a:t>
            </a:r>
            <a:endParaRPr lang="en-US" altLang="zh-CN" sz="2800" dirty="0" smtClean="0"/>
          </a:p>
          <a:p>
            <a:r>
              <a:rPr lang="zh-CN" altLang="en-US" sz="2800" dirty="0" smtClean="0"/>
              <a:t>涉及的实体型有：</a:t>
            </a:r>
          </a:p>
          <a:p>
            <a:pPr lvl="1"/>
            <a:r>
              <a:rPr lang="zh-CN" altLang="en-US" sz="2400" dirty="0" smtClean="0"/>
              <a:t>学生：属性有学号、姓名、性别、专业、出生日期。</a:t>
            </a:r>
          </a:p>
          <a:p>
            <a:pPr lvl="1"/>
            <a:r>
              <a:rPr lang="zh-CN" altLang="en-US" sz="2400" dirty="0" smtClean="0"/>
              <a:t>课程：属性有课程号、课程名、课程类别、学分。</a:t>
            </a:r>
          </a:p>
          <a:p>
            <a:pPr lvl="1"/>
            <a:r>
              <a:rPr lang="zh-CN" altLang="en-US" sz="2400" dirty="0" smtClean="0"/>
              <a:t>学院：属性有学院编号、学院名称、办公室电话。</a:t>
            </a:r>
          </a:p>
          <a:p>
            <a:pPr lvl="1"/>
            <a:r>
              <a:rPr lang="zh-CN" altLang="en-US" sz="2400" dirty="0" smtClean="0"/>
              <a:t>教职工：属性有教职工编号、姓名、职称、参加工作日期。</a:t>
            </a:r>
          </a:p>
          <a:p>
            <a:r>
              <a:rPr lang="zh-CN" altLang="en-US" sz="2800" dirty="0" smtClean="0"/>
              <a:t>这些实体之间的联系如下：</a:t>
            </a:r>
          </a:p>
          <a:p>
            <a:pPr lvl="1"/>
            <a:r>
              <a:rPr lang="zh-CN" altLang="en-US" sz="2400" dirty="0" smtClean="0"/>
              <a:t>一个学生可以选修多门课程，一门课程可以由多个学生选修。</a:t>
            </a:r>
          </a:p>
          <a:p>
            <a:pPr lvl="1"/>
            <a:r>
              <a:rPr lang="zh-CN" altLang="en-US" sz="2400" dirty="0" smtClean="0"/>
              <a:t>一个学生只能属于一个学院，一个学院包括若干学生。</a:t>
            </a:r>
          </a:p>
          <a:p>
            <a:pPr lvl="1"/>
            <a:r>
              <a:rPr lang="zh-CN" altLang="en-US" sz="2400" dirty="0" smtClean="0"/>
              <a:t>一个教职工只能属于一个学院，一个学院包括若干教职工。</a:t>
            </a:r>
          </a:p>
          <a:p>
            <a:pPr lvl="1"/>
            <a:r>
              <a:rPr lang="zh-CN" altLang="en-US" sz="2400" dirty="0" smtClean="0"/>
              <a:t>一个学院只有一个正院长，一个正院长只能在一个学院任正院长职务。</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636104" y="986597"/>
            <a:ext cx="8229600" cy="5102948"/>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四、两个以上实体型之间的联系</a:t>
            </a:r>
            <a:endParaRPr lang="zh-CN" altLang="en-US" dirty="0"/>
          </a:p>
        </p:txBody>
      </p:sp>
      <p:sp>
        <p:nvSpPr>
          <p:cNvPr id="3" name="内容占位符 2"/>
          <p:cNvSpPr>
            <a:spLocks noGrp="1"/>
          </p:cNvSpPr>
          <p:nvPr>
            <p:ph idx="1"/>
          </p:nvPr>
        </p:nvSpPr>
        <p:spPr/>
        <p:txBody>
          <a:bodyPr/>
          <a:lstStyle/>
          <a:p>
            <a:r>
              <a:rPr lang="zh-CN" altLang="en-US" sz="2800" dirty="0" smtClean="0"/>
              <a:t>多个实体型间的一对多联系</a:t>
            </a:r>
          </a:p>
          <a:p>
            <a:pPr lvl="1">
              <a:lnSpc>
                <a:spcPct val="150000"/>
              </a:lnSpc>
            </a:pPr>
            <a:r>
              <a:rPr lang="zh-CN" altLang="en-US" sz="2400" dirty="0" smtClean="0"/>
              <a:t>若实体集</a:t>
            </a:r>
            <a:r>
              <a:rPr lang="en-US" altLang="zh-CN" sz="2400" dirty="0" smtClean="0"/>
              <a:t>E</a:t>
            </a:r>
            <a:r>
              <a:rPr lang="en-US" altLang="zh-CN" sz="2400" baseline="-25000" dirty="0" smtClean="0"/>
              <a:t>1</a:t>
            </a:r>
            <a:r>
              <a:rPr lang="zh-CN" altLang="en-US" sz="2400" dirty="0" smtClean="0"/>
              <a:t>，</a:t>
            </a:r>
            <a:r>
              <a:rPr lang="en-US" altLang="zh-CN" sz="2400" dirty="0" smtClean="0"/>
              <a:t>E</a:t>
            </a:r>
            <a:r>
              <a:rPr lang="en-US" altLang="zh-CN" sz="2400" baseline="-25000" dirty="0" smtClean="0"/>
              <a:t>2</a:t>
            </a:r>
            <a:r>
              <a:rPr lang="zh-CN" altLang="en-US" sz="2400" dirty="0" smtClean="0"/>
              <a:t>，</a:t>
            </a:r>
            <a:r>
              <a:rPr lang="en-US" altLang="zh-CN" sz="2400" dirty="0" smtClean="0"/>
              <a:t>...</a:t>
            </a:r>
            <a:r>
              <a:rPr lang="zh-CN" altLang="en-US" sz="2400" dirty="0" smtClean="0"/>
              <a:t>，</a:t>
            </a:r>
            <a:r>
              <a:rPr lang="en-US" altLang="zh-CN" sz="2400" dirty="0" smtClean="0"/>
              <a:t>E</a:t>
            </a:r>
            <a:r>
              <a:rPr lang="en-US" altLang="zh-CN" sz="2400" baseline="-25000" dirty="0" smtClean="0"/>
              <a:t>n</a:t>
            </a:r>
            <a:r>
              <a:rPr lang="zh-CN" altLang="en-US" sz="2400" dirty="0" smtClean="0"/>
              <a:t>存在联系，对于实体集</a:t>
            </a:r>
            <a:r>
              <a:rPr lang="en-US" altLang="zh-CN" sz="2400" dirty="0" err="1" smtClean="0"/>
              <a:t>E</a:t>
            </a:r>
            <a:r>
              <a:rPr lang="en-US" altLang="zh-CN" sz="2400" baseline="-25000" dirty="0" err="1" smtClean="0"/>
              <a:t>j</a:t>
            </a:r>
            <a:r>
              <a:rPr lang="zh-CN" altLang="en-US" sz="2400" dirty="0" smtClean="0"/>
              <a:t>（</a:t>
            </a:r>
            <a:r>
              <a:rPr lang="en-US" altLang="zh-CN" sz="2400" dirty="0" smtClean="0"/>
              <a:t>j=1</a:t>
            </a:r>
            <a:r>
              <a:rPr lang="zh-CN" altLang="en-US" sz="2400" dirty="0" smtClean="0"/>
              <a:t>，</a:t>
            </a:r>
            <a:r>
              <a:rPr lang="en-US" altLang="zh-CN" sz="2400" dirty="0" smtClean="0"/>
              <a:t>2</a:t>
            </a:r>
            <a:r>
              <a:rPr lang="zh-CN" altLang="en-US" sz="2400" dirty="0" smtClean="0"/>
              <a:t>，</a:t>
            </a:r>
            <a:r>
              <a:rPr lang="en-US" altLang="zh-CN" sz="2400" dirty="0" smtClean="0"/>
              <a:t>...</a:t>
            </a:r>
            <a:r>
              <a:rPr lang="zh-CN" altLang="en-US" sz="2400" dirty="0" smtClean="0"/>
              <a:t>，</a:t>
            </a:r>
            <a:r>
              <a:rPr lang="en-US" altLang="zh-CN" sz="2400" dirty="0" smtClean="0"/>
              <a:t>i-1</a:t>
            </a:r>
            <a:r>
              <a:rPr lang="zh-CN" altLang="en-US" sz="2400" dirty="0" smtClean="0"/>
              <a:t>，</a:t>
            </a:r>
            <a:r>
              <a:rPr lang="en-US" altLang="zh-CN" sz="2400" dirty="0" smtClean="0"/>
              <a:t>i+1</a:t>
            </a:r>
            <a:r>
              <a:rPr lang="zh-CN" altLang="en-US" sz="2400" dirty="0" smtClean="0"/>
              <a:t>，</a:t>
            </a:r>
            <a:r>
              <a:rPr lang="en-US" altLang="zh-CN" sz="2400" dirty="0" smtClean="0"/>
              <a:t>...</a:t>
            </a:r>
            <a:r>
              <a:rPr lang="zh-CN" altLang="en-US" sz="2400" dirty="0" smtClean="0"/>
              <a:t>，</a:t>
            </a:r>
            <a:r>
              <a:rPr lang="en-US" altLang="zh-CN" sz="2400" dirty="0" smtClean="0"/>
              <a:t>n</a:t>
            </a:r>
            <a:r>
              <a:rPr lang="zh-CN" altLang="en-US" sz="2400" dirty="0" smtClean="0"/>
              <a:t>）中的给定实体，最多只和</a:t>
            </a:r>
            <a:r>
              <a:rPr lang="en-US" altLang="zh-CN" sz="2400" dirty="0" err="1" smtClean="0"/>
              <a:t>E</a:t>
            </a:r>
            <a:r>
              <a:rPr lang="en-US" altLang="zh-CN" sz="2400" baseline="-25000" dirty="0" err="1" smtClean="0"/>
              <a:t>i</a:t>
            </a:r>
            <a:r>
              <a:rPr lang="zh-CN" altLang="en-US" sz="2400" dirty="0" smtClean="0"/>
              <a:t>中的一个实体相联系，则我们说</a:t>
            </a:r>
            <a:r>
              <a:rPr lang="en-US" altLang="zh-CN" sz="2400" dirty="0" err="1" smtClean="0"/>
              <a:t>E</a:t>
            </a:r>
            <a:r>
              <a:rPr lang="en-US" altLang="zh-CN" sz="2400" baseline="-25000" dirty="0" err="1" smtClean="0"/>
              <a:t>i</a:t>
            </a:r>
            <a:r>
              <a:rPr lang="zh-CN" altLang="en-US" sz="2400" dirty="0" smtClean="0"/>
              <a:t>与</a:t>
            </a:r>
            <a:r>
              <a:rPr lang="en-US" altLang="zh-CN" sz="2400" dirty="0" smtClean="0"/>
              <a:t>E</a:t>
            </a:r>
            <a:r>
              <a:rPr lang="en-US" altLang="zh-CN" sz="2400" baseline="-25000" dirty="0" smtClean="0"/>
              <a:t>1</a:t>
            </a:r>
            <a:r>
              <a:rPr lang="zh-CN" altLang="en-US" sz="2400" dirty="0" smtClean="0"/>
              <a:t>，</a:t>
            </a:r>
            <a:r>
              <a:rPr lang="en-US" altLang="zh-CN" sz="2400" dirty="0" smtClean="0"/>
              <a:t>E</a:t>
            </a:r>
            <a:r>
              <a:rPr lang="en-US" altLang="zh-CN" sz="2400" baseline="-25000" dirty="0" smtClean="0"/>
              <a:t>2</a:t>
            </a:r>
            <a:r>
              <a:rPr lang="zh-CN" altLang="en-US" sz="2400" dirty="0" smtClean="0"/>
              <a:t>，</a:t>
            </a:r>
            <a:r>
              <a:rPr lang="en-US" altLang="zh-CN" sz="2400" dirty="0" smtClean="0"/>
              <a:t>...</a:t>
            </a:r>
            <a:r>
              <a:rPr lang="zh-CN" altLang="en-US" sz="2400" dirty="0" smtClean="0"/>
              <a:t>，</a:t>
            </a:r>
            <a:r>
              <a:rPr lang="en-US" altLang="zh-CN" sz="2400" dirty="0" smtClean="0"/>
              <a:t>E</a:t>
            </a:r>
            <a:r>
              <a:rPr lang="en-US" altLang="zh-CN" sz="2400" baseline="-25000" dirty="0" smtClean="0"/>
              <a:t>i-1</a:t>
            </a:r>
            <a:r>
              <a:rPr lang="zh-CN" altLang="en-US" sz="2400" dirty="0" smtClean="0"/>
              <a:t>，</a:t>
            </a:r>
            <a:r>
              <a:rPr lang="en-US" altLang="zh-CN" sz="2400" dirty="0" smtClean="0"/>
              <a:t>E</a:t>
            </a:r>
            <a:r>
              <a:rPr lang="en-US" altLang="zh-CN" sz="2400" baseline="-25000" dirty="0" smtClean="0"/>
              <a:t>i+1</a:t>
            </a:r>
            <a:r>
              <a:rPr lang="zh-CN" altLang="en-US" sz="2400" dirty="0" smtClean="0"/>
              <a:t>，</a:t>
            </a:r>
            <a:r>
              <a:rPr lang="en-US" altLang="zh-CN" sz="2400" dirty="0" smtClean="0"/>
              <a:t>...</a:t>
            </a:r>
            <a:r>
              <a:rPr lang="zh-CN" altLang="en-US" sz="2400" dirty="0" smtClean="0"/>
              <a:t>，</a:t>
            </a:r>
            <a:r>
              <a:rPr lang="en-US" altLang="zh-CN" sz="2400" dirty="0" smtClean="0"/>
              <a:t>E</a:t>
            </a:r>
            <a:r>
              <a:rPr lang="en-US" altLang="zh-CN" sz="2400" baseline="-25000" dirty="0" smtClean="0"/>
              <a:t>n</a:t>
            </a:r>
            <a:r>
              <a:rPr lang="zh-CN" altLang="en-US" sz="2400" dirty="0" smtClean="0"/>
              <a:t>之间的联系是一对多的。</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40000"/>
              </a:lnSpc>
            </a:pPr>
            <a:r>
              <a:rPr lang="zh-CN" altLang="en-US" dirty="0" smtClean="0"/>
              <a:t>实例</a:t>
            </a:r>
          </a:p>
          <a:p>
            <a:pPr>
              <a:lnSpc>
                <a:spcPct val="140000"/>
              </a:lnSpc>
              <a:buFontTx/>
              <a:buNone/>
            </a:pPr>
            <a:r>
              <a:rPr lang="zh-CN" altLang="en-US" sz="2400" i="1" dirty="0" smtClean="0"/>
              <a:t>    </a:t>
            </a:r>
            <a:r>
              <a:rPr lang="zh-CN" altLang="en-US" sz="2400" dirty="0" smtClean="0"/>
              <a:t>课程、教师与参考书三个实体型</a:t>
            </a:r>
          </a:p>
          <a:p>
            <a:pPr lvl="1">
              <a:lnSpc>
                <a:spcPct val="140000"/>
              </a:lnSpc>
              <a:buFontTx/>
              <a:buNone/>
            </a:pPr>
            <a:r>
              <a:rPr lang="zh-CN" altLang="en-US" sz="2000" b="1" dirty="0" smtClean="0"/>
              <a:t>一门课程可以有若干个教师讲授，</a:t>
            </a:r>
          </a:p>
          <a:p>
            <a:pPr lvl="1">
              <a:lnSpc>
                <a:spcPct val="140000"/>
              </a:lnSpc>
              <a:buFontTx/>
              <a:buNone/>
            </a:pPr>
            <a:r>
              <a:rPr lang="zh-CN" altLang="en-US" sz="2000" b="1" dirty="0" smtClean="0"/>
              <a:t>使用若干本参考书，</a:t>
            </a:r>
          </a:p>
          <a:p>
            <a:pPr lvl="1">
              <a:lnSpc>
                <a:spcPct val="140000"/>
              </a:lnSpc>
              <a:buFontTx/>
              <a:buNone/>
            </a:pPr>
            <a:r>
              <a:rPr lang="zh-CN" altLang="en-US" sz="2000" b="1" dirty="0" smtClean="0"/>
              <a:t>每一个教师只讲授一门课程，</a:t>
            </a:r>
          </a:p>
          <a:p>
            <a:pPr lvl="1">
              <a:lnSpc>
                <a:spcPct val="140000"/>
              </a:lnSpc>
              <a:buFontTx/>
              <a:buNone/>
            </a:pPr>
            <a:r>
              <a:rPr lang="zh-CN" altLang="en-US" sz="2000" b="1" dirty="0" smtClean="0"/>
              <a:t>每一本参考书只供一门课程使用</a:t>
            </a:r>
          </a:p>
          <a:p>
            <a:endParaRPr lang="zh-CN" altLang="en-US" dirty="0"/>
          </a:p>
        </p:txBody>
      </p:sp>
      <p:sp>
        <p:nvSpPr>
          <p:cNvPr id="4" name="页脚占位符 3"/>
          <p:cNvSpPr txBox="1">
            <a:spLocks/>
          </p:cNvSpPr>
          <p:nvPr/>
        </p:nvSpPr>
        <p:spPr>
          <a:xfrm>
            <a:off x="6248400" y="6578600"/>
            <a:ext cx="2895600" cy="304800"/>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0" i="0" u="none" strike="noStrike" kern="1200" cap="none" spc="0" normalizeH="0" baseline="0" noProof="0" smtClean="0">
                <a:ln>
                  <a:noFill/>
                </a:ln>
                <a:solidFill>
                  <a:schemeClr val="tx1">
                    <a:tint val="75000"/>
                  </a:schemeClr>
                </a:solidFill>
                <a:effectLst/>
                <a:uLnTx/>
                <a:uFillTx/>
                <a:latin typeface="Times New Roman" pitchFamily="18" charset="0"/>
                <a:ea typeface="宋体" pitchFamily="2" charset="-122"/>
                <a:cs typeface="+mn-cs"/>
              </a:rPr>
              <a:t>An Introduction to Database Systems</a:t>
            </a:r>
            <a:endParaRPr kumimoji="0" lang="en-US" altLang="ko-KR" sz="1200" b="0" i="0" u="none" strike="noStrike" kern="1200" cap="none" spc="0" normalizeH="0" baseline="0" noProof="0" dirty="0">
              <a:ln>
                <a:noFill/>
              </a:ln>
              <a:solidFill>
                <a:schemeClr val="tx1">
                  <a:tint val="75000"/>
                </a:schemeClr>
              </a:solidFill>
              <a:effectLst/>
              <a:uLnTx/>
              <a:uFillTx/>
              <a:latin typeface="Times New Roman" pitchFamily="18" charset="0"/>
              <a:ea typeface="宋体" pitchFamily="2" charset="-122"/>
              <a:cs typeface="+mn-cs"/>
            </a:endParaRPr>
          </a:p>
        </p:txBody>
      </p:sp>
      <p:grpSp>
        <p:nvGrpSpPr>
          <p:cNvPr id="5" name="Group 5"/>
          <p:cNvGrpSpPr>
            <a:grpSpLocks/>
          </p:cNvGrpSpPr>
          <p:nvPr/>
        </p:nvGrpSpPr>
        <p:grpSpPr bwMode="auto">
          <a:xfrm>
            <a:off x="5909779" y="2063370"/>
            <a:ext cx="2879725" cy="3924471"/>
            <a:chOff x="3061" y="1144"/>
            <a:chExt cx="2586" cy="2601"/>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2" name="Text Box 12"/>
            <p:cNvSpPr txBox="1">
              <a:spLocks noChangeArrowheads="1"/>
            </p:cNvSpPr>
            <p:nvPr/>
          </p:nvSpPr>
          <p:spPr bwMode="auto">
            <a:xfrm>
              <a:off x="3486"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3"/>
            <p:cNvSpPr txBox="1">
              <a:spLocks noChangeArrowheads="1"/>
            </p:cNvSpPr>
            <p:nvPr/>
          </p:nvSpPr>
          <p:spPr bwMode="auto">
            <a:xfrm>
              <a:off x="3061" y="3513"/>
              <a:ext cx="2586" cy="232"/>
            </a:xfrm>
            <a:prstGeom prst="rect">
              <a:avLst/>
            </a:prstGeom>
            <a:noFill/>
            <a:ln w="9525">
              <a:noFill/>
              <a:miter lim="800000"/>
              <a:headEnd/>
              <a:tailEnd/>
            </a:ln>
            <a:effectLst/>
          </p:spPr>
          <p:txBody>
            <a:bodyPr>
              <a:spAutoFit/>
            </a:bodyPr>
            <a:lstStyle/>
            <a:p>
              <a:pPr algn="ctr">
                <a:spcBef>
                  <a:spcPct val="50000"/>
                </a:spcBef>
              </a:pPr>
              <a:r>
                <a:rPr kumimoji="1" lang="zh-CN" altLang="en-US" sz="1700" b="1">
                  <a:latin typeface="Times New Roman" pitchFamily="18" charset="0"/>
                </a:rPr>
                <a:t>两个以上实体型间</a:t>
              </a:r>
              <a:r>
                <a:rPr kumimoji="1" lang="en-US" altLang="zh-CN" sz="1700" b="1">
                  <a:latin typeface="Times New Roman" pitchFamily="18" charset="0"/>
                </a:rPr>
                <a:t>1:n</a:t>
              </a:r>
              <a:r>
                <a:rPr kumimoji="1" lang="zh-CN" altLang="en-US" sz="1700" b="1">
                  <a:latin typeface="Times New Roman" pitchFamily="18" charset="0"/>
                </a:rPr>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600200"/>
            <a:ext cx="5280991" cy="4525963"/>
          </a:xfrm>
        </p:spPr>
        <p:txBody>
          <a:bodyPr>
            <a:normAutofit/>
          </a:bodyPr>
          <a:lstStyle/>
          <a:p>
            <a:r>
              <a:rPr lang="zh-CN" altLang="en-US" sz="2800" dirty="0" smtClean="0"/>
              <a:t>习题</a:t>
            </a:r>
          </a:p>
          <a:p>
            <a:pPr lvl="1"/>
            <a:r>
              <a:rPr lang="zh-CN" altLang="en-US" sz="2400" dirty="0" smtClean="0"/>
              <a:t>    供应商、项目与零件三个实体型：</a:t>
            </a:r>
          </a:p>
          <a:p>
            <a:pPr lvl="1"/>
            <a:r>
              <a:rPr lang="zh-CN" altLang="en-US" sz="2400" dirty="0" smtClean="0"/>
              <a:t>   一个供应商可以供给多个项目多种零件，每个项目可以使用多个供应商供应的零件，每种零件可由不同供应商供给。</a:t>
            </a:r>
          </a:p>
          <a:p>
            <a:endParaRPr lang="zh-CN" altLang="en-US" sz="2800" dirty="0"/>
          </a:p>
        </p:txBody>
      </p:sp>
      <p:sp>
        <p:nvSpPr>
          <p:cNvPr id="4" name="Text Box 4"/>
          <p:cNvSpPr txBox="1">
            <a:spLocks noChangeArrowheads="1"/>
          </p:cNvSpPr>
          <p:nvPr/>
        </p:nvSpPr>
        <p:spPr bwMode="auto">
          <a:xfrm>
            <a:off x="6447184" y="2240926"/>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a:t>供应商</a:t>
            </a:r>
          </a:p>
        </p:txBody>
      </p:sp>
      <p:sp>
        <p:nvSpPr>
          <p:cNvPr id="5" name="AutoShape 5"/>
          <p:cNvSpPr>
            <a:spLocks noChangeArrowheads="1"/>
          </p:cNvSpPr>
          <p:nvPr/>
        </p:nvSpPr>
        <p:spPr bwMode="auto">
          <a:xfrm>
            <a:off x="6370984" y="3460126"/>
            <a:ext cx="1524000" cy="762000"/>
          </a:xfrm>
          <a:prstGeom prst="diamond">
            <a:avLst/>
          </a:prstGeom>
          <a:solidFill>
            <a:schemeClr val="accent1"/>
          </a:solidFill>
          <a:ln w="9525">
            <a:solidFill>
              <a:schemeClr val="tx1"/>
            </a:solidFill>
            <a:miter lim="800000"/>
            <a:headEnd/>
            <a:tailEnd/>
          </a:ln>
          <a:effectLst/>
        </p:spPr>
        <p:txBody>
          <a:bodyPr wrap="none" anchor="ctr"/>
          <a:lstStyle/>
          <a:p>
            <a:pPr algn="ctr"/>
            <a:r>
              <a:rPr lang="zh-CN" altLang="en-US" dirty="0"/>
              <a:t>供应</a:t>
            </a:r>
          </a:p>
        </p:txBody>
      </p:sp>
      <p:sp>
        <p:nvSpPr>
          <p:cNvPr id="6" name="Text Box 6"/>
          <p:cNvSpPr txBox="1">
            <a:spLocks noChangeArrowheads="1"/>
          </p:cNvSpPr>
          <p:nvPr/>
        </p:nvSpPr>
        <p:spPr bwMode="auto">
          <a:xfrm>
            <a:off x="5304184" y="5212726"/>
            <a:ext cx="1295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zh-CN" altLang="en-US" b="1"/>
              <a:t>项目</a:t>
            </a:r>
          </a:p>
        </p:txBody>
      </p:sp>
      <p:sp>
        <p:nvSpPr>
          <p:cNvPr id="7" name="Line 7"/>
          <p:cNvSpPr>
            <a:spLocks noChangeShapeType="1"/>
          </p:cNvSpPr>
          <p:nvPr/>
        </p:nvSpPr>
        <p:spPr bwMode="auto">
          <a:xfrm flipV="1">
            <a:off x="7132984" y="2698126"/>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flipH="1">
            <a:off x="6023321" y="3841126"/>
            <a:ext cx="347663" cy="1352550"/>
          </a:xfrm>
          <a:prstGeom prst="line">
            <a:avLst/>
          </a:prstGeom>
          <a:noFill/>
          <a:ln w="9525">
            <a:solidFill>
              <a:schemeClr val="tx1"/>
            </a:solidFill>
            <a:round/>
            <a:headEnd/>
            <a:tailEnd/>
          </a:ln>
          <a:effectLst/>
        </p:spPr>
        <p:txBody>
          <a:bodyPr wrap="none" anchor="ctr"/>
          <a:lstStyle/>
          <a:p>
            <a:endParaRPr lang="zh-CN" altLang="en-US"/>
          </a:p>
        </p:txBody>
      </p:sp>
      <p:sp>
        <p:nvSpPr>
          <p:cNvPr id="9" name="Text Box 9"/>
          <p:cNvSpPr txBox="1">
            <a:spLocks noChangeArrowheads="1"/>
          </p:cNvSpPr>
          <p:nvPr/>
        </p:nvSpPr>
        <p:spPr bwMode="auto">
          <a:xfrm>
            <a:off x="6523384" y="2926726"/>
            <a:ext cx="381000" cy="457200"/>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57613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a:t>m</a:t>
            </a:r>
            <a:endParaRPr lang="en-US" altLang="zh-CN"/>
          </a:p>
        </p:txBody>
      </p:sp>
      <p:sp>
        <p:nvSpPr>
          <p:cNvPr id="11" name="Text Box 11"/>
          <p:cNvSpPr txBox="1">
            <a:spLocks noChangeArrowheads="1"/>
          </p:cNvSpPr>
          <p:nvPr/>
        </p:nvSpPr>
        <p:spPr bwMode="auto">
          <a:xfrm>
            <a:off x="5304184" y="5974726"/>
            <a:ext cx="3733800" cy="457200"/>
          </a:xfrm>
          <a:prstGeom prst="rect">
            <a:avLst/>
          </a:prstGeom>
          <a:noFill/>
          <a:ln w="9525">
            <a:noFill/>
            <a:miter lim="800000"/>
            <a:headEnd/>
            <a:tailEnd/>
          </a:ln>
          <a:effectLst/>
        </p:spPr>
        <p:txBody>
          <a:bodyPr>
            <a:spAutoFit/>
          </a:bodyPr>
          <a:lstStyle/>
          <a:p>
            <a:pPr algn="ctr">
              <a:spcBef>
                <a:spcPct val="50000"/>
              </a:spcBef>
            </a:pPr>
            <a:r>
              <a:rPr lang="zh-CN" altLang="en-US" b="1"/>
              <a:t>多个实体型间的联系</a:t>
            </a:r>
          </a:p>
        </p:txBody>
      </p:sp>
      <p:sp>
        <p:nvSpPr>
          <p:cNvPr id="12" name="Text Box 12"/>
          <p:cNvSpPr txBox="1">
            <a:spLocks noChangeArrowheads="1"/>
          </p:cNvSpPr>
          <p:nvPr/>
        </p:nvSpPr>
        <p:spPr bwMode="auto">
          <a:xfrm>
            <a:off x="7742584" y="5212726"/>
            <a:ext cx="1295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zh-CN" altLang="en-US" b="1"/>
              <a:t>零件</a:t>
            </a:r>
          </a:p>
        </p:txBody>
      </p:sp>
      <p:sp>
        <p:nvSpPr>
          <p:cNvPr id="13" name="Line 13"/>
          <p:cNvSpPr>
            <a:spLocks noChangeShapeType="1"/>
          </p:cNvSpPr>
          <p:nvPr/>
        </p:nvSpPr>
        <p:spPr bwMode="auto">
          <a:xfrm>
            <a:off x="7894984" y="3841126"/>
            <a:ext cx="433387" cy="1352550"/>
          </a:xfrm>
          <a:prstGeom prst="line">
            <a:avLst/>
          </a:prstGeom>
          <a:noFill/>
          <a:ln w="9525">
            <a:solidFill>
              <a:schemeClr val="tx1"/>
            </a:solidFill>
            <a:round/>
            <a:headEnd/>
            <a:tailEnd/>
          </a:ln>
          <a:effectLst/>
        </p:spPr>
        <p:txBody>
          <a:bodyPr wrap="none" anchor="ctr"/>
          <a:lstStyle/>
          <a:p>
            <a:endParaRPr lang="zh-CN" altLang="en-US"/>
          </a:p>
        </p:txBody>
      </p:sp>
      <p:sp>
        <p:nvSpPr>
          <p:cNvPr id="14" name="Text Box 14"/>
          <p:cNvSpPr txBox="1">
            <a:spLocks noChangeArrowheads="1"/>
          </p:cNvSpPr>
          <p:nvPr/>
        </p:nvSpPr>
        <p:spPr bwMode="auto">
          <a:xfrm>
            <a:off x="81997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a:t>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五、单个实体型内的联系</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一对多联系</a:t>
            </a:r>
            <a:endParaRPr lang="zh-CN" altLang="en-US" sz="1800" b="1" dirty="0" smtClean="0"/>
          </a:p>
          <a:p>
            <a:pPr>
              <a:lnSpc>
                <a:spcPct val="150000"/>
              </a:lnSpc>
            </a:pPr>
            <a:r>
              <a:rPr lang="zh-CN" altLang="en-US" sz="2500" dirty="0" smtClean="0"/>
              <a:t>一对一联系</a:t>
            </a:r>
          </a:p>
          <a:p>
            <a:pPr>
              <a:lnSpc>
                <a:spcPct val="150000"/>
              </a:lnSpc>
            </a:pPr>
            <a:r>
              <a:rPr lang="zh-CN" altLang="en-US" sz="2500" dirty="0" smtClean="0"/>
              <a:t>多对多联系</a:t>
            </a:r>
          </a:p>
          <a:p>
            <a:pPr>
              <a:lnSpc>
                <a:spcPct val="150000"/>
              </a:lnSpc>
            </a:pPr>
            <a:r>
              <a:rPr lang="zh-CN" altLang="en-US" sz="2200" dirty="0" smtClean="0"/>
              <a:t>实例</a:t>
            </a:r>
          </a:p>
          <a:p>
            <a:pPr marL="622300" lvl="2" indent="-39688">
              <a:lnSpc>
                <a:spcPct val="150000"/>
              </a:lnSpc>
              <a:buFontTx/>
              <a:buNone/>
            </a:pPr>
            <a:r>
              <a:rPr lang="zh-CN" altLang="en-US" sz="1600" i="1" dirty="0" smtClean="0"/>
              <a:t> </a:t>
            </a:r>
            <a:r>
              <a:rPr lang="zh-CN" altLang="en-US" sz="1800" b="1" dirty="0" smtClean="0"/>
              <a:t>职工实体型内部具有领导与被领导的联系</a:t>
            </a:r>
          </a:p>
          <a:p>
            <a:pPr marL="622300" lvl="2" indent="-39688">
              <a:lnSpc>
                <a:spcPct val="150000"/>
              </a:lnSpc>
              <a:buFontTx/>
              <a:buNone/>
            </a:pPr>
            <a:r>
              <a:rPr lang="zh-CN" altLang="en-US" sz="1800" b="1" dirty="0" smtClean="0"/>
              <a:t>某一职工（干部）</a:t>
            </a:r>
            <a:r>
              <a:rPr lang="zh-CN" altLang="en-US" sz="1800" b="1" dirty="0" smtClean="0">
                <a:latin typeface="Arial"/>
              </a:rPr>
              <a:t>“</a:t>
            </a:r>
            <a:r>
              <a:rPr lang="zh-CN" altLang="en-US" sz="1800" b="1" dirty="0" smtClean="0"/>
              <a:t>领导</a:t>
            </a:r>
            <a:r>
              <a:rPr lang="zh-CN" altLang="en-US" sz="1800" b="1" dirty="0" smtClean="0">
                <a:latin typeface="Arial"/>
              </a:rPr>
              <a:t>”</a:t>
            </a:r>
            <a:r>
              <a:rPr lang="zh-CN" altLang="en-US" sz="1800" b="1" dirty="0" smtClean="0"/>
              <a:t>若干名职工</a:t>
            </a:r>
          </a:p>
          <a:p>
            <a:pPr marL="622300" lvl="2" indent="-39688">
              <a:lnSpc>
                <a:spcPct val="150000"/>
              </a:lnSpc>
              <a:buFontTx/>
              <a:buNone/>
            </a:pPr>
            <a:r>
              <a:rPr lang="zh-CN" altLang="en-US" sz="1800" b="1" dirty="0" smtClean="0"/>
              <a:t>一个职工仅被另外一个职工直接领导</a:t>
            </a:r>
          </a:p>
          <a:p>
            <a:pPr marL="622300" lvl="2" indent="-39688">
              <a:lnSpc>
                <a:spcPct val="150000"/>
              </a:lnSpc>
              <a:buFontTx/>
              <a:buNone/>
            </a:pPr>
            <a:r>
              <a:rPr lang="zh-CN" altLang="en-US" sz="1800" b="1" dirty="0" smtClean="0"/>
              <a:t>这是一对</a:t>
            </a:r>
            <a:r>
              <a:rPr lang="zh-CN" altLang="en-US" sz="1600" b="1" dirty="0" smtClean="0"/>
              <a:t>多的联系</a:t>
            </a:r>
            <a:endParaRPr lang="zh-CN" altLang="en-US" dirty="0"/>
          </a:p>
        </p:txBody>
      </p:sp>
      <p:grpSp>
        <p:nvGrpSpPr>
          <p:cNvPr id="4" name="Group 24"/>
          <p:cNvGrpSpPr>
            <a:grpSpLocks/>
          </p:cNvGrpSpPr>
          <p:nvPr/>
        </p:nvGrpSpPr>
        <p:grpSpPr bwMode="auto">
          <a:xfrm>
            <a:off x="6300788" y="2349500"/>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a:latin typeface="Times New Roman" pitchFamily="18" charset="0"/>
                </a:rPr>
                <a:t>单个实体型内部</a:t>
              </a:r>
              <a:r>
                <a:rPr kumimoji="1" lang="en-US" altLang="zh-CN" sz="2000" b="1">
                  <a:latin typeface="Times New Roman" pitchFamily="18" charset="0"/>
                </a:rPr>
                <a:t>1:n</a:t>
              </a:r>
              <a:r>
                <a:rPr kumimoji="1" lang="zh-CN" altLang="en-US" sz="2000" b="1">
                  <a:latin typeface="Times New Roman" pitchFamily="18" charset="0"/>
                </a:rPr>
                <a:t>联系</a:t>
              </a:r>
              <a:endParaRPr kumimoji="1" lang="zh-CN" altLang="en-US" sz="20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一个实例</a:t>
            </a:r>
            <a:endParaRPr lang="zh-CN" altLang="en-US" dirty="0"/>
          </a:p>
        </p:txBody>
      </p:sp>
      <p:sp>
        <p:nvSpPr>
          <p:cNvPr id="3" name="内容占位符 2"/>
          <p:cNvSpPr>
            <a:spLocks noGrp="1"/>
          </p:cNvSpPr>
          <p:nvPr>
            <p:ph idx="1"/>
          </p:nvPr>
        </p:nvSpPr>
        <p:spPr/>
        <p:txBody>
          <a:bodyPr/>
          <a:lstStyle/>
          <a:p>
            <a:r>
              <a:rPr lang="zh-CN" altLang="en-US" sz="2800" dirty="0" smtClean="0"/>
              <a:t>用</a:t>
            </a:r>
            <a:r>
              <a:rPr lang="en-US" altLang="zh-CN" sz="2800" dirty="0" smtClean="0"/>
              <a:t>E-R</a:t>
            </a:r>
            <a:r>
              <a:rPr lang="zh-CN" altLang="en-US" sz="2800" dirty="0" smtClean="0"/>
              <a:t>图表示某个工厂物资管理的概念模型（</a:t>
            </a:r>
            <a:r>
              <a:rPr lang="en-US" altLang="zh-CN" sz="2800" dirty="0" smtClean="0"/>
              <a:t>p19</a:t>
            </a:r>
            <a:r>
              <a:rPr lang="zh-CN" altLang="en-US" sz="2800" dirty="0" smtClean="0"/>
              <a:t>）</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dirty="0" smtClean="0"/>
              <a:t>数据模型</a:t>
            </a:r>
            <a:endParaRPr lang="en-US" altLang="zh-CN" dirty="0" smtClean="0"/>
          </a:p>
          <a:p>
            <a:r>
              <a:rPr lang="zh-CN" altLang="en-US" dirty="0" smtClean="0"/>
              <a:t>概念模型</a:t>
            </a:r>
            <a:endParaRPr lang="en-US" altLang="zh-CN" dirty="0" smtClean="0"/>
          </a:p>
          <a:p>
            <a:r>
              <a:rPr lang="zh-CN" altLang="en-US" dirty="0" smtClean="0"/>
              <a:t>常用的数据模型</a:t>
            </a:r>
            <a:endParaRPr lang="en-US" altLang="zh-CN" dirty="0" smtClean="0"/>
          </a:p>
          <a:p>
            <a:pPr lvl="1"/>
            <a:r>
              <a:rPr lang="zh-CN" altLang="en-US" sz="2400" b="1" dirty="0" smtClean="0">
                <a:solidFill>
                  <a:srgbClr val="0070C0"/>
                </a:solidFill>
              </a:rPr>
              <a:t>关系模型</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一、关系数据模型的数据结构 </a:t>
            </a:r>
          </a:p>
          <a:p>
            <a:pPr>
              <a:lnSpc>
                <a:spcPct val="150000"/>
              </a:lnSpc>
            </a:pPr>
            <a:r>
              <a:rPr lang="zh-CN" altLang="en-US" dirty="0" smtClean="0"/>
              <a:t>二、关系数据模型的操纵和完整性约束 </a:t>
            </a:r>
          </a:p>
          <a:p>
            <a:pPr>
              <a:lnSpc>
                <a:spcPct val="150000"/>
              </a:lnSpc>
            </a:pPr>
            <a:r>
              <a:rPr lang="zh-CN" altLang="en-US" dirty="0" smtClean="0"/>
              <a:t>三、关系数据模型的存储结构 </a:t>
            </a:r>
          </a:p>
          <a:p>
            <a:pPr>
              <a:lnSpc>
                <a:spcPct val="150000"/>
              </a:lnSpc>
            </a:pPr>
            <a:r>
              <a:rPr lang="zh-CN" altLang="en-US" dirty="0" smtClean="0"/>
              <a:t>四、关系数据模型的优缺点</a:t>
            </a:r>
          </a:p>
          <a:p>
            <a:pPr>
              <a:lnSpc>
                <a:spcPct val="150000"/>
              </a:lnSpc>
            </a:pPr>
            <a:r>
              <a:rPr lang="zh-CN" altLang="en-US" dirty="0" smtClean="0"/>
              <a:t>五、典型的关系数据库系统 </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b="1" dirty="0" smtClean="0">
                <a:solidFill>
                  <a:srgbClr val="0070C0"/>
                </a:solidFill>
              </a:rPr>
              <a:t>数据模型</a:t>
            </a:r>
            <a:endParaRPr lang="en-US" altLang="zh-CN" b="1" dirty="0" smtClean="0">
              <a:solidFill>
                <a:srgbClr val="0070C0"/>
              </a:solidFill>
            </a:endParaRPr>
          </a:p>
          <a:p>
            <a:pPr lvl="1"/>
            <a:r>
              <a:rPr lang="zh-CN" altLang="en-US" sz="2400" b="1" dirty="0" smtClean="0">
                <a:solidFill>
                  <a:srgbClr val="0070C0"/>
                </a:solidFill>
              </a:rPr>
              <a:t>两类模型</a:t>
            </a:r>
            <a:endParaRPr lang="en-US" altLang="zh-CN" sz="2400" b="1" dirty="0" smtClean="0">
              <a:solidFill>
                <a:srgbClr val="0070C0"/>
              </a:solidFill>
            </a:endParaRPr>
          </a:p>
          <a:p>
            <a:pPr lvl="1"/>
            <a:r>
              <a:rPr lang="zh-CN" altLang="en-US" sz="2400" b="1" dirty="0" smtClean="0">
                <a:solidFill>
                  <a:srgbClr val="0070C0"/>
                </a:solidFill>
              </a:rPr>
              <a:t>数据模型组成要素</a:t>
            </a:r>
            <a:endParaRPr lang="en-US" altLang="zh-CN" sz="2400" b="1" dirty="0" smtClean="0">
              <a:solidFill>
                <a:srgbClr val="0070C0"/>
              </a:solidFill>
            </a:endParaRPr>
          </a:p>
          <a:p>
            <a:r>
              <a:rPr lang="zh-CN" altLang="en-US" dirty="0" smtClean="0"/>
              <a:t>概念模型</a:t>
            </a:r>
            <a:endParaRPr lang="en-US" altLang="zh-CN" dirty="0" smtClean="0"/>
          </a:p>
          <a:p>
            <a:r>
              <a:rPr lang="zh-CN" altLang="en-US" dirty="0" smtClean="0"/>
              <a:t>常用的数据模型</a:t>
            </a:r>
            <a:endParaRPr lang="en-US" altLang="zh-CN" dirty="0" smtClean="0"/>
          </a:p>
          <a:p>
            <a:pPr lvl="1"/>
            <a:endParaRPr lang="zh-CN" altLang="en-US" sz="2400" dirty="0" smtClean="0"/>
          </a:p>
          <a:p>
            <a:endParaRPr lang="zh-CN" altLang="en-US" dirty="0"/>
          </a:p>
        </p:txBody>
      </p:sp>
    </p:spTree>
  </p:cSld>
  <p:clrMapOvr>
    <a:masterClrMapping/>
  </p:clrMapOvr>
  <p:transition advTm="43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80000"/>
              </a:lnSpc>
            </a:pPr>
            <a:r>
              <a:rPr lang="zh-CN" altLang="en-US" dirty="0" smtClean="0"/>
              <a:t>关系数据库系统采用关系模型作为数据的组织方式 </a:t>
            </a:r>
          </a:p>
          <a:p>
            <a:pPr>
              <a:lnSpc>
                <a:spcPct val="180000"/>
              </a:lnSpc>
            </a:pPr>
            <a:r>
              <a:rPr lang="en-US" altLang="zh-CN" dirty="0" smtClean="0"/>
              <a:t>1970</a:t>
            </a:r>
            <a:r>
              <a:rPr lang="zh-CN" altLang="en-US" dirty="0" smtClean="0"/>
              <a:t>年美国</a:t>
            </a:r>
            <a:r>
              <a:rPr lang="en-US" altLang="zh-CN" dirty="0" smtClean="0"/>
              <a:t>IBM</a:t>
            </a:r>
            <a:r>
              <a:rPr lang="zh-CN" altLang="en-US" dirty="0" smtClean="0"/>
              <a:t>公司</a:t>
            </a:r>
            <a:r>
              <a:rPr lang="en-US" altLang="zh-CN" dirty="0" smtClean="0"/>
              <a:t>San Jose</a:t>
            </a:r>
            <a:r>
              <a:rPr lang="zh-CN" altLang="en-US" dirty="0" smtClean="0"/>
              <a:t>研究室的研究员</a:t>
            </a:r>
            <a:r>
              <a:rPr lang="en-US" altLang="zh-CN" dirty="0" err="1" smtClean="0"/>
              <a:t>E.F.Codd</a:t>
            </a:r>
            <a:r>
              <a:rPr lang="zh-CN" altLang="en-US" dirty="0" smtClean="0"/>
              <a:t>首次提出了数据库系统的关系模型 </a:t>
            </a:r>
          </a:p>
          <a:p>
            <a:pPr>
              <a:lnSpc>
                <a:spcPct val="180000"/>
              </a:lnSpc>
            </a:pPr>
            <a:r>
              <a:rPr lang="zh-CN" altLang="en-US" dirty="0" smtClean="0"/>
              <a:t>计算机厂商新推出的数据库管理系统几乎都支持关系模型 </a:t>
            </a:r>
          </a:p>
          <a:p>
            <a:r>
              <a:rPr lang="en-US" altLang="zh-CN" dirty="0" smtClean="0"/>
              <a:t>http://baike.baidu.com/view/68348.htm</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t>一、关系数据模型的数据结构 </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smtClean="0">
                <a:solidFill>
                  <a:srgbClr val="746AFC"/>
                </a:solidFill>
              </a:rPr>
              <a:t>用户观点</a:t>
            </a:r>
            <a:r>
              <a:rPr lang="zh-CN" altLang="en-US" dirty="0" smtClean="0"/>
              <a:t>下，关系模型中数据的</a:t>
            </a:r>
            <a:r>
              <a:rPr lang="zh-CN" altLang="en-US" dirty="0" smtClean="0">
                <a:solidFill>
                  <a:srgbClr val="FF0000"/>
                </a:solidFill>
              </a:rPr>
              <a:t>逻辑结</a:t>
            </a:r>
            <a:r>
              <a:rPr lang="zh-CN" altLang="en-US" dirty="0" smtClean="0"/>
              <a:t>构是一张</a:t>
            </a:r>
            <a:r>
              <a:rPr lang="zh-CN" altLang="en-US" dirty="0" smtClean="0">
                <a:solidFill>
                  <a:srgbClr val="FF0000"/>
                </a:solidFill>
              </a:rPr>
              <a:t>二维表</a:t>
            </a:r>
            <a:r>
              <a:rPr lang="zh-CN" altLang="en-US" dirty="0" smtClean="0"/>
              <a:t>，它由行和列组成。</a:t>
            </a:r>
          </a:p>
          <a:p>
            <a:endParaRPr lang="zh-CN" altLang="en-US" dirty="0"/>
          </a:p>
        </p:txBody>
      </p:sp>
      <p:graphicFrame>
        <p:nvGraphicFramePr>
          <p:cNvPr id="4" name="Group 1291"/>
          <p:cNvGraphicFramePr>
            <a:graphicFrameLocks/>
          </p:cNvGraphicFramePr>
          <p:nvPr/>
        </p:nvGraphicFramePr>
        <p:xfrm>
          <a:off x="2008188" y="3679825"/>
          <a:ext cx="6122987" cy="2221548"/>
        </p:xfrm>
        <a:graphic>
          <a:graphicData uri="http://schemas.openxmlformats.org/drawingml/2006/table">
            <a:tbl>
              <a:tblPr/>
              <a:tblGrid>
                <a:gridCol w="1020762"/>
                <a:gridCol w="1020763"/>
                <a:gridCol w="1020762"/>
                <a:gridCol w="1019175"/>
                <a:gridCol w="1022350"/>
                <a:gridCol w="1019175"/>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224"/>
          <p:cNvSpPr txBox="1">
            <a:spLocks noChangeArrowheads="1"/>
          </p:cNvSpPr>
          <p:nvPr/>
        </p:nvSpPr>
        <p:spPr bwMode="auto">
          <a:xfrm>
            <a:off x="4757801" y="6045338"/>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348038" y="2781300"/>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属性</a:t>
            </a:r>
          </a:p>
        </p:txBody>
      </p:sp>
      <p:sp>
        <p:nvSpPr>
          <p:cNvPr id="7" name="AutoShape 1286"/>
          <p:cNvSpPr>
            <a:spLocks noChangeArrowheads="1"/>
          </p:cNvSpPr>
          <p:nvPr/>
        </p:nvSpPr>
        <p:spPr bwMode="auto">
          <a:xfrm>
            <a:off x="7956550" y="2781300"/>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元组</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关系数据模型的数据结构（续）</a:t>
            </a:r>
            <a:endParaRPr lang="zh-CN" altLang="en-US" dirty="0"/>
          </a:p>
        </p:txBody>
      </p:sp>
      <p:sp>
        <p:nvSpPr>
          <p:cNvPr id="3" name="内容占位符 2"/>
          <p:cNvSpPr>
            <a:spLocks noGrp="1"/>
          </p:cNvSpPr>
          <p:nvPr>
            <p:ph idx="1"/>
          </p:nvPr>
        </p:nvSpPr>
        <p:spPr/>
        <p:txBody>
          <a:bodyPr/>
          <a:lstStyle/>
          <a:p>
            <a:r>
              <a:rPr lang="zh-CN" altLang="en-US" sz="2800" dirty="0" smtClean="0"/>
              <a:t>关系（</a:t>
            </a:r>
            <a:r>
              <a:rPr lang="en-US" altLang="zh-CN" sz="2800" dirty="0" smtClean="0"/>
              <a:t>Relation</a:t>
            </a:r>
            <a:r>
              <a:rPr lang="zh-CN" altLang="en-US" sz="2800" dirty="0" smtClean="0"/>
              <a:t>）</a:t>
            </a:r>
          </a:p>
          <a:p>
            <a:pPr lvl="1">
              <a:lnSpc>
                <a:spcPct val="150000"/>
              </a:lnSpc>
            </a:pPr>
            <a:r>
              <a:rPr lang="zh-CN" altLang="en-US" sz="2400" dirty="0" smtClean="0"/>
              <a:t>一个关系对应通常说的一张表</a:t>
            </a:r>
          </a:p>
          <a:p>
            <a:r>
              <a:rPr lang="zh-CN" altLang="en-US" sz="2800" dirty="0" smtClean="0"/>
              <a:t>元组（</a:t>
            </a:r>
            <a:r>
              <a:rPr lang="en-US" altLang="zh-CN" sz="2800" dirty="0" err="1" smtClean="0"/>
              <a:t>Tuple</a:t>
            </a:r>
            <a:r>
              <a:rPr lang="zh-CN" altLang="en-US" sz="2800" dirty="0" smtClean="0"/>
              <a:t>）</a:t>
            </a:r>
          </a:p>
          <a:p>
            <a:pPr lvl="1">
              <a:lnSpc>
                <a:spcPct val="150000"/>
              </a:lnSpc>
            </a:pPr>
            <a:r>
              <a:rPr lang="zh-CN" altLang="en-US" sz="2400" dirty="0" smtClean="0"/>
              <a:t>表中的一行即为一个元组</a:t>
            </a:r>
          </a:p>
          <a:p>
            <a:r>
              <a:rPr lang="zh-CN" altLang="en-US" sz="2800" dirty="0" smtClean="0"/>
              <a:t>属性（</a:t>
            </a:r>
            <a:r>
              <a:rPr lang="en-US" altLang="zh-CN" sz="2800" dirty="0" smtClean="0"/>
              <a:t>Attribute</a:t>
            </a:r>
            <a:r>
              <a:rPr lang="zh-CN" altLang="en-US" sz="2800" dirty="0" smtClean="0"/>
              <a:t>）</a:t>
            </a:r>
          </a:p>
          <a:p>
            <a:pPr lvl="1">
              <a:lnSpc>
                <a:spcPct val="150000"/>
              </a:lnSpc>
            </a:pPr>
            <a:r>
              <a:rPr lang="zh-CN" altLang="en-US" sz="2400" dirty="0" smtClean="0"/>
              <a:t>表中的一列即为一个属性，给每一个属性起一个名称即属性名</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92100" y="776288"/>
            <a:ext cx="8229600" cy="2258460"/>
          </a:xfrm>
        </p:spPr>
        <p:txBody>
          <a:bodyPr>
            <a:normAutofit/>
          </a:bodyPr>
          <a:lstStyle/>
          <a:p>
            <a:pPr eaLnBrk="1" hangingPunct="1"/>
            <a:r>
              <a:rPr lang="zh-CN" altLang="en-US" sz="2800" dirty="0" smtClean="0"/>
              <a:t>主码</a:t>
            </a:r>
            <a:endParaRPr lang="en-US" altLang="zh-CN" sz="2800" dirty="0" smtClean="0"/>
          </a:p>
          <a:p>
            <a:pPr lvl="1"/>
            <a:r>
              <a:rPr lang="zh-CN" altLang="en-US" sz="2400" dirty="0" smtClean="0">
                <a:ea typeface="宋体" pitchFamily="2" charset="-122"/>
              </a:rPr>
              <a:t>表中的某个属性组，它可以唯一确定一个元组。</a:t>
            </a:r>
            <a:endParaRPr lang="en-US" altLang="zh-CN" sz="2400" dirty="0" smtClean="0">
              <a:ea typeface="宋体" pitchFamily="2" charset="-122"/>
            </a:endParaRPr>
          </a:p>
          <a:p>
            <a:pPr lvl="1"/>
            <a:r>
              <a:rPr lang="zh-CN" altLang="en-US" sz="2400" dirty="0" smtClean="0">
                <a:ea typeface="宋体" pitchFamily="2" charset="-122"/>
              </a:rPr>
              <a:t>候选码：当关系中有多个属性组都能唯一确定一个元组，则这些属性组称为候选码，可以从候选码中选择一个做主码。</a:t>
            </a:r>
          </a:p>
        </p:txBody>
      </p:sp>
      <p:graphicFrame>
        <p:nvGraphicFramePr>
          <p:cNvPr id="4" name="内容占位符 5"/>
          <p:cNvGraphicFramePr>
            <a:graphicFrameLocks/>
          </p:cNvGraphicFramePr>
          <p:nvPr/>
        </p:nvGraphicFramePr>
        <p:xfrm>
          <a:off x="2063750" y="3795713"/>
          <a:ext cx="5236252" cy="2681991"/>
        </p:xfrm>
        <a:graphic>
          <a:graphicData uri="http://schemas.openxmlformats.org/drawingml/2006/table">
            <a:tbl>
              <a:tblPr/>
              <a:tblGrid>
                <a:gridCol w="2226382"/>
                <a:gridCol w="1520889"/>
                <a:gridCol w="1488981"/>
              </a:tblGrid>
              <a:tr h="351707">
                <a:tc>
                  <a:txBody>
                    <a:bodyPr/>
                    <a:lstStyle/>
                    <a:p>
                      <a:pPr algn="ctr" rtl="0" fontAlgn="t"/>
                      <a:r>
                        <a:rPr lang="zh-CN" altLang="en-US" sz="1800" b="1" i="0" u="none" strike="noStrike" dirty="0">
                          <a:solidFill>
                            <a:srgbClr val="000000"/>
                          </a:solidFill>
                          <a:latin typeface="宋体"/>
                        </a:rPr>
                        <a:t>学 号</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课程号</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成绩</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89817">
                <a:tc>
                  <a:txBody>
                    <a:bodyPr/>
                    <a:lstStyle/>
                    <a:p>
                      <a:pPr algn="ctr" rtl="0" fontAlgn="t"/>
                      <a:r>
                        <a:rPr lang="en-US" sz="1800" b="1" i="0" u="none" strike="noStrike">
                          <a:solidFill>
                            <a:srgbClr val="000000"/>
                          </a:solidFill>
                          <a:latin typeface="Arial"/>
                        </a:rPr>
                        <a:t>Sno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dirty="0">
                          <a:solidFill>
                            <a:srgbClr val="000000"/>
                          </a:solidFill>
                          <a:latin typeface="Arial"/>
                        </a:rPr>
                        <a:t>  </a:t>
                      </a:r>
                      <a:r>
                        <a:rPr lang="en-US" sz="1800" b="1" i="0" u="none" strike="noStrike" dirty="0" err="1">
                          <a:solidFill>
                            <a:srgbClr val="000000"/>
                          </a:solidFill>
                          <a:latin typeface="Arial"/>
                        </a:rPr>
                        <a:t>Cno</a:t>
                      </a:r>
                      <a:r>
                        <a:rPr lang="en-US" sz="1800" b="1" i="0" u="none" strike="noStrike" dirty="0">
                          <a:solidFill>
                            <a:srgbClr val="000000"/>
                          </a:solidFill>
                          <a:latin typeface="Arial"/>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a:solidFill>
                            <a:srgbClr val="000000"/>
                          </a:solidFill>
                          <a:latin typeface="Arial"/>
                        </a:rPr>
                        <a:t>    Grade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19194">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a:solidFill>
                            <a:srgbClr val="000000"/>
                          </a:solidFill>
                          <a:latin typeface="Arial"/>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90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868">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53">
                <a:tc>
                  <a:txBody>
                    <a:bodyPr/>
                    <a:lstStyle/>
                    <a:p>
                      <a:pPr algn="ctr" rtl="0" fontAlgn="t"/>
                      <a:r>
                        <a:rPr lang="en-US" altLang="zh-CN" sz="1800" b="1" i="0" u="none" strike="noStrike">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7">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395">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404" name="TextBox 4"/>
          <p:cNvSpPr txBox="1">
            <a:spLocks noChangeArrowheads="1"/>
          </p:cNvSpPr>
          <p:nvPr/>
        </p:nvSpPr>
        <p:spPr bwMode="auto">
          <a:xfrm>
            <a:off x="2098675" y="3432175"/>
            <a:ext cx="466725" cy="369888"/>
          </a:xfrm>
          <a:prstGeom prst="rect">
            <a:avLst/>
          </a:prstGeom>
          <a:noFill/>
          <a:ln w="9525">
            <a:noFill/>
            <a:miter lim="800000"/>
            <a:headEnd/>
            <a:tailEnd/>
          </a:ln>
        </p:spPr>
        <p:txBody>
          <a:bodyPr wrap="none">
            <a:spAutoFit/>
          </a:bodyPr>
          <a:lstStyle/>
          <a:p>
            <a:r>
              <a:rPr lang="en-US" altLang="zh-CN"/>
              <a:t>SC</a:t>
            </a:r>
            <a:endParaRPr lang="zh-CN" altLang="en-US"/>
          </a:p>
        </p:txBody>
      </p:sp>
      <p:sp>
        <p:nvSpPr>
          <p:cNvPr id="9" name="圆角矩形标注 8"/>
          <p:cNvSpPr/>
          <p:nvPr/>
        </p:nvSpPr>
        <p:spPr>
          <a:xfrm>
            <a:off x="4814888" y="2686050"/>
            <a:ext cx="1214437" cy="536575"/>
          </a:xfrm>
          <a:prstGeom prst="wedgeRoundRectCallout">
            <a:avLst>
              <a:gd name="adj1" fmla="val -60236"/>
              <a:gd name="adj2" fmla="val 1663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主码</a:t>
            </a:r>
          </a:p>
        </p:txBody>
      </p:sp>
      <p:sp>
        <p:nvSpPr>
          <p:cNvPr id="10" name="矩形 9"/>
          <p:cNvSpPr/>
          <p:nvPr/>
        </p:nvSpPr>
        <p:spPr>
          <a:xfrm>
            <a:off x="2517775" y="3852863"/>
            <a:ext cx="3103563" cy="554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800" decel="100000"/>
                                        <p:tgtEl>
                                          <p:spTgt spid="9"/>
                                        </p:tgtEl>
                                      </p:cBhvr>
                                    </p:animEffect>
                                    <p:anim calcmode="lin" valueType="num">
                                      <p:cBhvr>
                                        <p:cTn id="14" dur="800" decel="100000" fill="hold"/>
                                        <p:tgtEl>
                                          <p:spTgt spid="9"/>
                                        </p:tgtEl>
                                        <p:attrNameLst>
                                          <p:attrName>style.rotation</p:attrName>
                                        </p:attrNameLst>
                                      </p:cBhvr>
                                      <p:tavLst>
                                        <p:tav tm="0">
                                          <p:val>
                                            <p:fltVal val="-90"/>
                                          </p:val>
                                        </p:tav>
                                        <p:tav tm="100000">
                                          <p:val>
                                            <p:fltVal val="0"/>
                                          </p:val>
                                        </p:tav>
                                      </p:tavLst>
                                    </p:anim>
                                    <p:anim calcmode="lin" valueType="num">
                                      <p:cBhvr>
                                        <p:cTn id="15" dur="800" decel="100000" fill="hold"/>
                                        <p:tgtEl>
                                          <p:spTgt spid="9"/>
                                        </p:tgtEl>
                                        <p:attrNameLst>
                                          <p:attrName>ppt_x</p:attrName>
                                        </p:attrNameLst>
                                      </p:cBhvr>
                                      <p:tavLst>
                                        <p:tav tm="0">
                                          <p:val>
                                            <p:strVal val="#ppt_x+0.4"/>
                                          </p:val>
                                        </p:tav>
                                        <p:tav tm="100000">
                                          <p:val>
                                            <p:strVal val="#ppt_x-0.05"/>
                                          </p:val>
                                        </p:tav>
                                      </p:tavLst>
                                    </p:anim>
                                    <p:anim calcmode="lin" valueType="num">
                                      <p:cBhvr>
                                        <p:cTn id="16" dur="800" decel="100000" fill="hold"/>
                                        <p:tgtEl>
                                          <p:spTgt spid="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graphicFrame>
        <p:nvGraphicFramePr>
          <p:cNvPr id="4" name="内容占位符 3"/>
          <p:cNvGraphicFramePr>
            <a:graphicFrameLocks noGrp="1"/>
          </p:cNvGraphicFramePr>
          <p:nvPr>
            <p:ph idx="1"/>
          </p:nvPr>
        </p:nvGraphicFramePr>
        <p:xfrm>
          <a:off x="351183" y="3322983"/>
          <a:ext cx="8229600" cy="1854200"/>
        </p:xfrm>
        <a:graphic>
          <a:graphicData uri="http://schemas.openxmlformats.org/drawingml/2006/table">
            <a:tbl>
              <a:tblPr firstRow="1" bandRow="1"/>
              <a:tblGrid>
                <a:gridCol w="1645920"/>
                <a:gridCol w="1645920"/>
                <a:gridCol w="1094630"/>
                <a:gridCol w="1364974"/>
                <a:gridCol w="2478156"/>
              </a:tblGrid>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学  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姓  名</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年  龄</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性  别</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身份证号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2005004</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19</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320586198205185423</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2005006</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黄大鹏</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20</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511381198301010280</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张文斌</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130104198502281225</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2005010</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19</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男</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120106199611043053</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r>
            </a:tbl>
          </a:graphicData>
        </a:graphic>
      </p:graphicFrame>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itchFamily="2" charset="2"/>
              <a:buChar char=""/>
              <a:tabLst/>
              <a:defRPr/>
            </a:pP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请分析下面</a:t>
            </a:r>
            <a:r>
              <a:rPr lang="zh-CN" altLang="en-US" sz="2800" dirty="0" smtClean="0">
                <a:ea typeface="隶书" pitchFamily="49" charset="-122"/>
                <a:cs typeface="Times New Roman" pitchFamily="18" charset="0"/>
              </a:rPr>
              <a:t>学生</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关系，指出：</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a:p>
            <a:pPr marL="800100" lvl="1" indent="-342900" fontAlgn="auto">
              <a:spcBef>
                <a:spcPct val="20000"/>
              </a:spcBef>
              <a:spcAft>
                <a:spcPts val="0"/>
              </a:spcAft>
              <a:buClr>
                <a:srgbClr val="0070C0"/>
              </a:buClr>
              <a:buFont typeface="Wingdings" pitchFamily="2" charset="2"/>
              <a:buChar char="n"/>
            </a:pPr>
            <a:r>
              <a:rPr lang="zh-CN" altLang="en-US" sz="2400" dirty="0" smtClean="0">
                <a:ea typeface="+mn-ea"/>
                <a:cs typeface="Times New Roman" pitchFamily="18" charset="0"/>
              </a:rPr>
              <a:t>候选码、主码</a:t>
            </a:r>
            <a:endParaRPr lang="en-US" altLang="zh-CN" sz="2400" dirty="0" smtClean="0">
              <a:ea typeface="+mn-ea"/>
              <a:cs typeface="Times New Roman" pitchFamily="18" charset="0"/>
            </a:endParaRPr>
          </a:p>
          <a:p>
            <a:pPr marL="800100" lvl="1" indent="-342900" fontAlgn="auto">
              <a:spcBef>
                <a:spcPct val="20000"/>
              </a:spcBef>
              <a:spcAft>
                <a:spcPts val="0"/>
              </a:spcAft>
              <a:buClr>
                <a:srgbClr val="2B166E"/>
              </a:buClr>
              <a:buFont typeface="Wingdings" pitchFamily="2" charset="2"/>
              <a:buChar char=""/>
            </a:pPr>
            <a:endPar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sz="2800" dirty="0" smtClean="0"/>
              <a:t>域（</a:t>
            </a:r>
            <a:r>
              <a:rPr lang="en-US" altLang="zh-CN" sz="2800" dirty="0" smtClean="0"/>
              <a:t>Domain</a:t>
            </a:r>
            <a:r>
              <a:rPr lang="zh-CN" altLang="en-US" sz="2800" dirty="0" smtClean="0"/>
              <a:t>）</a:t>
            </a:r>
          </a:p>
          <a:p>
            <a:pPr marL="546100" lvl="2" algn="just">
              <a:buFontTx/>
              <a:buNone/>
            </a:pPr>
            <a:r>
              <a:rPr lang="zh-CN" altLang="en-US" dirty="0" smtClean="0"/>
              <a:t>属性的取值范围。</a:t>
            </a:r>
          </a:p>
          <a:p>
            <a:pPr algn="just"/>
            <a:r>
              <a:rPr lang="zh-CN" altLang="en-US" sz="2800" dirty="0" smtClean="0"/>
              <a:t>分量</a:t>
            </a:r>
          </a:p>
          <a:p>
            <a:pPr marL="546100" lvl="2" algn="just">
              <a:buFontTx/>
              <a:buNone/>
            </a:pPr>
            <a:r>
              <a:rPr lang="zh-CN" altLang="en-US" dirty="0" smtClean="0"/>
              <a:t>元组中的一个属性值。</a:t>
            </a:r>
          </a:p>
          <a:p>
            <a:r>
              <a:rPr lang="zh-CN" altLang="en-US" sz="2800" dirty="0" smtClean="0"/>
              <a:t>关系模式</a:t>
            </a:r>
          </a:p>
          <a:p>
            <a:pPr marL="546100" lvl="2">
              <a:buFontTx/>
              <a:buNone/>
            </a:pPr>
            <a:r>
              <a:rPr lang="zh-CN" altLang="en-US" dirty="0" smtClean="0"/>
              <a:t>对关系的描述</a:t>
            </a:r>
          </a:p>
          <a:p>
            <a:pPr marL="546100" lvl="2">
              <a:buFontTx/>
              <a:buNone/>
            </a:pPr>
            <a:r>
              <a:rPr lang="zh-CN" altLang="en-US" dirty="0" smtClean="0"/>
              <a:t>关系名（属性</a:t>
            </a:r>
            <a:r>
              <a:rPr lang="en-US" altLang="zh-CN" dirty="0" smtClean="0"/>
              <a:t>1</a:t>
            </a:r>
            <a:r>
              <a:rPr lang="zh-CN" altLang="en-US" dirty="0" smtClean="0"/>
              <a:t>，属性</a:t>
            </a:r>
            <a:r>
              <a:rPr lang="en-US" altLang="zh-CN" dirty="0" smtClean="0"/>
              <a:t>2</a:t>
            </a:r>
            <a:r>
              <a:rPr lang="zh-CN" altLang="en-US" dirty="0" smtClean="0"/>
              <a:t>，</a:t>
            </a:r>
            <a:r>
              <a:rPr lang="en-US" altLang="zh-CN" dirty="0" smtClean="0">
                <a:latin typeface="Arial"/>
              </a:rPr>
              <a:t>…</a:t>
            </a:r>
            <a:r>
              <a:rPr lang="zh-CN" altLang="en-US" dirty="0" smtClean="0"/>
              <a:t>，属性</a:t>
            </a:r>
            <a:r>
              <a:rPr lang="en-US" altLang="zh-CN" dirty="0" smtClean="0"/>
              <a:t>n</a:t>
            </a:r>
            <a:r>
              <a:rPr lang="zh-CN" altLang="en-US" dirty="0" smtClean="0"/>
              <a:t>）</a:t>
            </a:r>
          </a:p>
          <a:p>
            <a:pPr marL="546100" lvl="2">
              <a:buFontTx/>
              <a:buNone/>
            </a:pPr>
            <a:r>
              <a:rPr lang="zh-CN" altLang="en-US" dirty="0" smtClean="0"/>
              <a:t>学生（学号，姓名，年龄，性别，系，年级）</a:t>
            </a: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关系必须是规范化的，满足一定的规范条件</a:t>
            </a:r>
            <a:endParaRPr lang="en-US" altLang="zh-CN" sz="2800" dirty="0" smtClean="0"/>
          </a:p>
          <a:p>
            <a:pPr lvl="1"/>
            <a:r>
              <a:rPr lang="zh-CN" altLang="en-US" sz="2400" dirty="0" smtClean="0"/>
              <a:t>最基本的规范条件：关系的每一个分量必须是一个不可分的数据项。</a:t>
            </a:r>
            <a:endParaRPr lang="en-US" altLang="zh-CN" sz="2400" dirty="0" smtClean="0"/>
          </a:p>
          <a:p>
            <a:pPr lvl="1"/>
            <a:r>
              <a:rPr lang="zh-CN" altLang="en-US" sz="2400" b="1" dirty="0" smtClean="0">
                <a:solidFill>
                  <a:srgbClr val="C00000"/>
                </a:solidFill>
              </a:rPr>
              <a:t>不允许表中还有表</a:t>
            </a:r>
          </a:p>
          <a:p>
            <a:endParaRPr lang="zh-CN" altLang="en-US" dirty="0"/>
          </a:p>
        </p:txBody>
      </p:sp>
      <p:graphicFrame>
        <p:nvGraphicFramePr>
          <p:cNvPr id="4" name="Group 400"/>
          <p:cNvGraphicFramePr>
            <a:graphicFrameLocks noGrp="1"/>
          </p:cNvGraphicFramePr>
          <p:nvPr/>
        </p:nvGraphicFramePr>
        <p:xfrm>
          <a:off x="976727" y="3722759"/>
          <a:ext cx="7524750" cy="1657351"/>
        </p:xfrm>
        <a:graphic>
          <a:graphicData uri="http://schemas.openxmlformats.org/drawingml/2006/table">
            <a:tbl>
              <a:tblPr/>
              <a:tblGrid>
                <a:gridCol w="804862"/>
                <a:gridCol w="839788"/>
                <a:gridCol w="838200"/>
                <a:gridCol w="839787"/>
                <a:gridCol w="838200"/>
                <a:gridCol w="841375"/>
                <a:gridCol w="839788"/>
                <a:gridCol w="842962"/>
                <a:gridCol w="839788"/>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373"/>
          <p:cNvSpPr>
            <a:spLocks noChangeArrowheads="1"/>
          </p:cNvSpPr>
          <p:nvPr/>
        </p:nvSpPr>
        <p:spPr bwMode="auto">
          <a:xfrm>
            <a:off x="2927626" y="5490130"/>
            <a:ext cx="3743325" cy="366713"/>
          </a:xfrm>
          <a:prstGeom prst="rect">
            <a:avLst/>
          </a:prstGeom>
          <a:noFill/>
          <a:ln w="25400" algn="ctr">
            <a:noFill/>
            <a:miter lim="800000"/>
            <a:headEnd/>
            <a:tailEnd/>
          </a:ln>
          <a:effectLst/>
        </p:spPr>
        <p:txBody>
          <a:bodyPr anchor="ctr">
            <a:spAutoFit/>
          </a:bodyPr>
          <a:lstStyle/>
          <a:p>
            <a:pPr marL="342900" indent="-342900"/>
            <a:r>
              <a:rPr lang="zh-CN" altLang="en-US" b="1" dirty="0">
                <a:latin typeface="Times New Roman" pitchFamily="18" charset="0"/>
              </a:rPr>
              <a:t>图</a:t>
            </a:r>
            <a:r>
              <a:rPr lang="en-US" altLang="zh-CN" b="1" dirty="0">
                <a:latin typeface="Times New Roman" pitchFamily="18" charset="0"/>
              </a:rPr>
              <a:t>1.27  </a:t>
            </a:r>
            <a:r>
              <a:rPr lang="zh-CN" altLang="en-US" b="1" dirty="0">
                <a:latin typeface="Times New Roman" pitchFamily="18" charset="0"/>
              </a:rPr>
              <a:t>一个工资表</a:t>
            </a:r>
            <a:r>
              <a:rPr lang="en-US" altLang="zh-CN" b="1" dirty="0">
                <a:latin typeface="Times New Roman" pitchFamily="18" charset="0"/>
              </a:rPr>
              <a:t>(</a:t>
            </a:r>
            <a:r>
              <a:rPr lang="zh-CN" altLang="en-US" b="1" dirty="0">
                <a:latin typeface="Times New Roman" pitchFamily="18" charset="0"/>
              </a:rPr>
              <a:t>表中有表</a:t>
            </a:r>
            <a:r>
              <a:rPr lang="en-US" altLang="zh-CN" b="1" dirty="0">
                <a:latin typeface="Times New Roman" pitchFamily="18" charset="0"/>
              </a:rPr>
              <a:t>)</a:t>
            </a:r>
            <a:r>
              <a:rPr lang="zh-CN" altLang="en-US" b="1" dirty="0">
                <a:latin typeface="Times New Roman" pitchFamily="18" charset="0"/>
              </a:rPr>
              <a:t>实例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术语对比</a:t>
            </a:r>
            <a:endParaRPr lang="zh-CN" altLang="en-US" dirty="0"/>
          </a:p>
        </p:txBody>
      </p:sp>
      <p:graphicFrame>
        <p:nvGraphicFramePr>
          <p:cNvPr id="4" name="Group 110"/>
          <p:cNvGraphicFramePr>
            <a:graphicFrameLocks/>
          </p:cNvGraphicFramePr>
          <p:nvPr/>
        </p:nvGraphicFramePr>
        <p:xfrm>
          <a:off x="861391" y="1893757"/>
          <a:ext cx="7487478" cy="4023244"/>
        </p:xfrm>
        <a:graphic>
          <a:graphicData uri="http://schemas.openxmlformats.org/drawingml/2006/table">
            <a:tbl>
              <a:tblPr/>
              <a:tblGrid>
                <a:gridCol w="3744427"/>
                <a:gridCol w="3743051"/>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FF0000"/>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FF0000"/>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0000CC"/>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3"/>
          <p:cNvPicPr>
            <a:picLocks noChangeAspect="1" noChangeArrowheads="1"/>
          </p:cNvPicPr>
          <p:nvPr/>
        </p:nvPicPr>
        <p:blipFill>
          <a:blip r:embed="rId2"/>
          <a:srcRect/>
          <a:stretch>
            <a:fillRect/>
          </a:stretch>
        </p:blipFill>
        <p:spPr bwMode="auto">
          <a:xfrm>
            <a:off x="827088" y="549275"/>
            <a:ext cx="7489825" cy="5764213"/>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二、关系数据模型的操纵和完整性约束 </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sz="2800" dirty="0" smtClean="0"/>
              <a:t>数据操作是集合操作，操作对象和操作结果都是关系</a:t>
            </a:r>
          </a:p>
          <a:p>
            <a:pPr lvl="1"/>
            <a:r>
              <a:rPr lang="zh-CN" altLang="en-US" sz="2400" dirty="0" smtClean="0"/>
              <a:t>查询</a:t>
            </a:r>
          </a:p>
          <a:p>
            <a:pPr lvl="1"/>
            <a:r>
              <a:rPr lang="zh-CN" altLang="en-US" sz="2400" dirty="0" smtClean="0"/>
              <a:t>插入</a:t>
            </a:r>
          </a:p>
          <a:p>
            <a:pPr lvl="1"/>
            <a:r>
              <a:rPr lang="zh-CN" altLang="en-US" sz="2400" dirty="0" smtClean="0"/>
              <a:t>删除</a:t>
            </a:r>
          </a:p>
          <a:p>
            <a:pPr lvl="1"/>
            <a:r>
              <a:rPr lang="zh-CN" altLang="en-US" sz="2400" dirty="0" smtClean="0"/>
              <a:t>更新</a:t>
            </a:r>
          </a:p>
          <a:p>
            <a:r>
              <a:rPr lang="zh-CN" altLang="en-US" sz="2800" dirty="0" smtClean="0"/>
              <a:t>数据操作是集合操作，</a:t>
            </a:r>
            <a:r>
              <a:rPr lang="zh-CN" altLang="en-US" sz="2800" dirty="0" smtClean="0">
                <a:solidFill>
                  <a:srgbClr val="FF0000"/>
                </a:solidFill>
              </a:rPr>
              <a:t>操作对象和操作结果都是关系</a:t>
            </a:r>
            <a:r>
              <a:rPr lang="zh-CN" altLang="en-US" sz="2800" dirty="0" smtClean="0"/>
              <a:t>，即若干</a:t>
            </a:r>
            <a:r>
              <a:rPr lang="zh-CN" altLang="en-US" sz="2800" dirty="0" smtClean="0">
                <a:solidFill>
                  <a:srgbClr val="FF0000"/>
                </a:solidFill>
              </a:rPr>
              <a:t>元组的集合</a:t>
            </a:r>
          </a:p>
          <a:p>
            <a:r>
              <a:rPr lang="zh-CN" altLang="en-US" sz="2800" dirty="0" smtClean="0"/>
              <a:t>存取路径对用户隐蔽，用户只要指出“干什么”，不必详细说明“怎么干”</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22080" y="1828797"/>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学生</a:t>
              </a:r>
              <a:endParaRPr lang="zh-CN" altLang="en-US" sz="2000" dirty="0">
                <a:latin typeface="华文行楷" pitchFamily="2" charset="-122"/>
                <a:ea typeface="华文行楷" pitchFamily="2" charset="-122"/>
              </a:endParaRPr>
            </a:p>
          </p:txBody>
        </p:sp>
      </p:grpSp>
      <p:grpSp>
        <p:nvGrpSpPr>
          <p:cNvPr id="41" name="组合 40"/>
          <p:cNvGrpSpPr/>
          <p:nvPr/>
        </p:nvGrpSpPr>
        <p:grpSpPr>
          <a:xfrm>
            <a:off x="657584" y="4697688"/>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课程</a:t>
              </a:r>
              <a:endParaRPr lang="zh-CN" altLang="en-US" sz="2000" dirty="0">
                <a:latin typeface="华文行楷" pitchFamily="2" charset="-122"/>
                <a:ea typeface="华文行楷" pitchFamily="2" charset="-122"/>
              </a:endParaRPr>
            </a:p>
          </p:txBody>
        </p:sp>
      </p:grpSp>
      <p:grpSp>
        <p:nvGrpSpPr>
          <p:cNvPr id="38" name="组合 37"/>
          <p:cNvGrpSpPr/>
          <p:nvPr/>
        </p:nvGrpSpPr>
        <p:grpSpPr>
          <a:xfrm>
            <a:off x="318052" y="748749"/>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smtClean="0"/>
                <a:t>现实世界</a:t>
              </a:r>
              <a:endParaRPr lang="zh-CN" altLang="en-US" sz="2400" b="1" i="1" dirty="0"/>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48400" y="748749"/>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smtClean="0"/>
                <a:t>机器世界</a:t>
              </a:r>
              <a:endParaRPr lang="zh-CN" altLang="en-US" sz="2400" b="1" i="1" dirty="0"/>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683997" y="2623997"/>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数据库</a:t>
              </a:r>
              <a:endParaRPr lang="zh-CN" altLang="en-US" sz="2000" dirty="0">
                <a:latin typeface="华文行楷" pitchFamily="2" charset="-122"/>
                <a:ea typeface="华文行楷" pitchFamily="2" charset="-122"/>
              </a:endParaRPr>
            </a:p>
          </p:txBody>
        </p:sp>
      </p:grpSp>
      <p:sp>
        <p:nvSpPr>
          <p:cNvPr id="36" name="右箭头 35"/>
          <p:cNvSpPr/>
          <p:nvPr/>
        </p:nvSpPr>
        <p:spPr>
          <a:xfrm>
            <a:off x="3962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4386470" y="2504661"/>
            <a:ext cx="957313" cy="1015663"/>
          </a:xfrm>
          <a:prstGeom prst="rect">
            <a:avLst/>
          </a:prstGeom>
          <a:noFill/>
        </p:spPr>
        <p:txBody>
          <a:bodyPr wrap="none" rtlCol="0">
            <a:spAutoFit/>
          </a:bodyPr>
          <a:lstStyle/>
          <a:p>
            <a:r>
              <a:rPr lang="zh-CN" altLang="en-US" sz="6000" b="1" dirty="0" smtClean="0">
                <a:solidFill>
                  <a:srgbClr val="FF0000"/>
                </a:solidFill>
                <a:effectLst>
                  <a:outerShdw blurRad="38100" dist="38100" dir="2700000" algn="tl">
                    <a:srgbClr val="000000">
                      <a:alpha val="43137"/>
                    </a:srgbClr>
                  </a:outerShdw>
                </a:effectLst>
              </a:rPr>
              <a:t>？</a:t>
            </a:r>
            <a:endParaRPr lang="zh-CN" altLang="en-US" sz="6000" b="1" dirty="0">
              <a:solidFill>
                <a:srgbClr val="FF0000"/>
              </a:solidFill>
              <a:effectLst>
                <a:outerShdw blurRad="38100" dist="38100" dir="2700000" algn="tl">
                  <a:srgbClr val="000000">
                    <a:alpha val="43137"/>
                  </a:srgbClr>
                </a:outerShdw>
              </a:effectLst>
            </a:endParaRPr>
          </a:p>
        </p:txBody>
      </p:sp>
    </p:spTree>
    <p:custDataLst>
      <p:tags r:id="rId1"/>
    </p:custData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关系的完整性约束条件 </a:t>
            </a:r>
          </a:p>
          <a:p>
            <a:pPr lvl="1">
              <a:lnSpc>
                <a:spcPct val="200000"/>
              </a:lnSpc>
            </a:pPr>
            <a:r>
              <a:rPr lang="zh-CN" altLang="en-US" dirty="0" smtClean="0"/>
              <a:t>实体完整性 </a:t>
            </a:r>
          </a:p>
          <a:p>
            <a:pPr lvl="1">
              <a:lnSpc>
                <a:spcPct val="200000"/>
              </a:lnSpc>
            </a:pPr>
            <a:r>
              <a:rPr lang="zh-CN" altLang="en-US" dirty="0" smtClean="0"/>
              <a:t>参照完整性 </a:t>
            </a:r>
          </a:p>
          <a:p>
            <a:pPr lvl="1">
              <a:lnSpc>
                <a:spcPct val="200000"/>
              </a:lnSpc>
            </a:pPr>
            <a:r>
              <a:rPr lang="zh-CN" altLang="en-US" dirty="0" smtClean="0"/>
              <a:t>用户定义的完整性</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a:t>
            </a:r>
            <a:r>
              <a:rPr lang="zh-CN" altLang="en-US" dirty="0" smtClean="0">
                <a:latin typeface="+mj-ea"/>
              </a:rPr>
              <a:t>、</a:t>
            </a:r>
            <a:r>
              <a:rPr lang="en-US" altLang="zh-CN" dirty="0" smtClean="0">
                <a:latin typeface="+mj-ea"/>
              </a:rPr>
              <a:t> </a:t>
            </a:r>
            <a:r>
              <a:rPr lang="zh-CN" altLang="en-US" dirty="0" smtClean="0">
                <a:latin typeface="+mj-ea"/>
              </a:rPr>
              <a:t>实体完整性</a:t>
            </a:r>
            <a:endParaRPr lang="zh-CN" altLang="en-US" dirty="0">
              <a:latin typeface="+mj-ea"/>
            </a:endParaRPr>
          </a:p>
        </p:txBody>
      </p:sp>
      <p:sp>
        <p:nvSpPr>
          <p:cNvPr id="3" name="内容占位符 2"/>
          <p:cNvSpPr>
            <a:spLocks noGrp="1"/>
          </p:cNvSpPr>
          <p:nvPr>
            <p:ph idx="1"/>
          </p:nvPr>
        </p:nvSpPr>
        <p:spPr/>
        <p:txBody>
          <a:bodyPr rtlCol="0">
            <a:normAutofit/>
          </a:bodyPr>
          <a:lstStyle/>
          <a:p>
            <a:pPr algn="just" eaLnBrk="1" fontAlgn="auto" hangingPunct="1">
              <a:lnSpc>
                <a:spcPct val="130000"/>
              </a:lnSpc>
              <a:spcAft>
                <a:spcPts val="0"/>
              </a:spcAft>
              <a:buFontTx/>
              <a:buNone/>
              <a:defRPr/>
            </a:pPr>
            <a:r>
              <a:rPr lang="zh-CN" altLang="en-US" sz="2800" b="1" dirty="0" smtClean="0"/>
              <a:t>实体完整性规则（</a:t>
            </a:r>
            <a:r>
              <a:rPr lang="en-US" altLang="zh-CN" sz="2800" b="1" dirty="0" smtClean="0"/>
              <a:t>Entity Integrity</a:t>
            </a:r>
            <a:r>
              <a:rPr lang="zh-CN" altLang="en-US" sz="2800" b="1" dirty="0" smtClean="0"/>
              <a:t>）</a:t>
            </a:r>
          </a:p>
          <a:p>
            <a:pPr algn="just" eaLnBrk="1" fontAlgn="auto" hangingPunct="1">
              <a:lnSpc>
                <a:spcPct val="130000"/>
              </a:lnSpc>
              <a:spcAft>
                <a:spcPts val="0"/>
              </a:spcAft>
              <a:buFontTx/>
              <a:buNone/>
              <a:defRPr/>
            </a:pPr>
            <a:r>
              <a:rPr lang="zh-CN" altLang="en-US" sz="2800" dirty="0" smtClean="0"/>
              <a:t>    主码的值不能重复，主码的属性非空</a:t>
            </a:r>
            <a:endParaRPr lang="zh-CN" altLang="en-US" sz="2400" dirty="0" smtClean="0"/>
          </a:p>
          <a:p>
            <a:pPr marL="809625" indent="-809625" algn="just" eaLnBrk="1" fontAlgn="auto" hangingPunct="1">
              <a:lnSpc>
                <a:spcPct val="130000"/>
              </a:lnSpc>
              <a:spcAft>
                <a:spcPts val="0"/>
              </a:spcAft>
              <a:buFontTx/>
              <a:buNone/>
              <a:defRPr/>
            </a:pPr>
            <a:r>
              <a:rPr lang="zh-CN" altLang="en-US" sz="2400" dirty="0" smtClean="0"/>
              <a:t>   例：</a:t>
            </a:r>
            <a:r>
              <a:rPr lang="zh-CN" altLang="en-US" sz="2400" dirty="0" smtClean="0">
                <a:latin typeface="+mn-ea"/>
                <a:ea typeface="+mn-ea"/>
              </a:rPr>
              <a:t>学生的选修（</a:t>
            </a:r>
            <a:r>
              <a:rPr lang="zh-CN" altLang="en-US" sz="2400" u="sng" dirty="0" smtClean="0">
                <a:solidFill>
                  <a:srgbClr val="FF0000"/>
                </a:solidFill>
                <a:latin typeface="+mn-ea"/>
                <a:ea typeface="+mn-ea"/>
              </a:rPr>
              <a:t>学号、课程号</a:t>
            </a:r>
            <a:r>
              <a:rPr lang="zh-CN" altLang="en-US" sz="2400" dirty="0" smtClean="0">
                <a:latin typeface="+mn-ea"/>
                <a:ea typeface="+mn-ea"/>
              </a:rPr>
              <a:t>、成绩）中</a:t>
            </a:r>
            <a:r>
              <a:rPr lang="zh-CN" altLang="en-US" sz="2400" dirty="0" smtClean="0">
                <a:solidFill>
                  <a:srgbClr val="FF0000"/>
                </a:solidFill>
                <a:latin typeface="+mn-ea"/>
                <a:ea typeface="+mn-ea"/>
              </a:rPr>
              <a:t>学号</a:t>
            </a:r>
            <a:r>
              <a:rPr lang="zh-CN" altLang="en-US" sz="2400" dirty="0" smtClean="0">
                <a:latin typeface="+mn-ea"/>
                <a:ea typeface="+mn-ea"/>
              </a:rPr>
              <a:t>和</a:t>
            </a:r>
            <a:r>
              <a:rPr lang="zh-CN" altLang="en-US" sz="2400" dirty="0" smtClean="0">
                <a:solidFill>
                  <a:srgbClr val="FF0000"/>
                </a:solidFill>
                <a:latin typeface="+mn-ea"/>
                <a:ea typeface="+mn-ea"/>
              </a:rPr>
              <a:t>课程号</a:t>
            </a:r>
            <a:r>
              <a:rPr lang="zh-CN" altLang="en-US" sz="2400" dirty="0" smtClean="0">
                <a:latin typeface="+mn-ea"/>
                <a:ea typeface="+mn-ea"/>
              </a:rPr>
              <a:t>为主码，则学号、课程号都是主码的属性，都不能取空值</a:t>
            </a:r>
            <a:endParaRPr lang="zh-CN" altLang="en-US" sz="2400" dirty="0" smtClean="0">
              <a:solidFill>
                <a:srgbClr val="FF0000"/>
              </a:solidFill>
              <a:latin typeface="+mn-ea"/>
              <a:ea typeface="+mn-ea"/>
            </a:endParaRPr>
          </a:p>
        </p:txBody>
      </p:sp>
      <p:sp>
        <p:nvSpPr>
          <p:cNvPr id="68612" name="TextBox 3"/>
          <p:cNvSpPr txBox="1">
            <a:spLocks noChangeArrowheads="1"/>
          </p:cNvSpPr>
          <p:nvPr/>
        </p:nvSpPr>
        <p:spPr bwMode="auto">
          <a:xfrm>
            <a:off x="1454150" y="4432433"/>
            <a:ext cx="3281363" cy="460375"/>
          </a:xfrm>
          <a:prstGeom prst="rect">
            <a:avLst/>
          </a:prstGeom>
          <a:noFill/>
          <a:ln w="9525">
            <a:noFill/>
            <a:miter lim="800000"/>
            <a:headEnd/>
            <a:tailEnd/>
          </a:ln>
        </p:spPr>
        <p:txBody>
          <a:bodyPr wrap="none">
            <a:spAutoFit/>
          </a:bodyPr>
          <a:lstStyle/>
          <a:p>
            <a:r>
              <a:rPr lang="en-US" altLang="zh-CN" sz="2400"/>
              <a:t>SC</a:t>
            </a:r>
            <a:r>
              <a:rPr lang="zh-CN" altLang="en-US" sz="2400"/>
              <a:t>（</a:t>
            </a:r>
            <a:r>
              <a:rPr lang="en-US" altLang="zh-CN" sz="2400" b="1" u="sng">
                <a:solidFill>
                  <a:srgbClr val="FF0000"/>
                </a:solidFill>
              </a:rPr>
              <a:t>Sno, Cno</a:t>
            </a:r>
            <a:r>
              <a:rPr lang="en-US" altLang="zh-CN" sz="2400"/>
              <a:t>, Grade</a:t>
            </a:r>
            <a:r>
              <a:rPr lang="zh-CN" altLang="en-US" sz="2400"/>
              <a:t>）</a:t>
            </a:r>
          </a:p>
        </p:txBody>
      </p:sp>
      <p:sp>
        <p:nvSpPr>
          <p:cNvPr id="68613" name="TextBox 5"/>
          <p:cNvSpPr txBox="1">
            <a:spLocks noChangeArrowheads="1"/>
          </p:cNvSpPr>
          <p:nvPr/>
        </p:nvSpPr>
        <p:spPr bwMode="auto">
          <a:xfrm>
            <a:off x="1993900" y="5121408"/>
            <a:ext cx="2749550" cy="400050"/>
          </a:xfrm>
          <a:prstGeom prst="rect">
            <a:avLst/>
          </a:prstGeom>
          <a:noFill/>
          <a:ln w="9525">
            <a:noFill/>
            <a:miter lim="800000"/>
            <a:headEnd/>
            <a:tailEnd/>
          </a:ln>
        </p:spPr>
        <p:txBody>
          <a:bodyPr wrap="none">
            <a:spAutoFit/>
          </a:bodyPr>
          <a:lstStyle/>
          <a:p>
            <a:r>
              <a:rPr lang="zh-CN" altLang="en-US" sz="2000"/>
              <a:t>（ </a:t>
            </a:r>
            <a:r>
              <a:rPr lang="en-US" altLang="zh-CN" sz="2000"/>
              <a:t>200215121,  1,  92 </a:t>
            </a:r>
            <a:r>
              <a:rPr lang="zh-CN" altLang="en-US" sz="2000"/>
              <a:t>）</a:t>
            </a:r>
          </a:p>
        </p:txBody>
      </p:sp>
      <p:sp>
        <p:nvSpPr>
          <p:cNvPr id="68614" name="TextBox 6"/>
          <p:cNvSpPr txBox="1">
            <a:spLocks noChangeArrowheads="1"/>
          </p:cNvSpPr>
          <p:nvPr/>
        </p:nvSpPr>
        <p:spPr bwMode="auto">
          <a:xfrm>
            <a:off x="1951038" y="5543683"/>
            <a:ext cx="3019425" cy="400050"/>
          </a:xfrm>
          <a:prstGeom prst="rect">
            <a:avLst/>
          </a:prstGeom>
          <a:noFill/>
          <a:ln w="9525">
            <a:noFill/>
            <a:miter lim="800000"/>
            <a:headEnd/>
            <a:tailEnd/>
          </a:ln>
        </p:spPr>
        <p:txBody>
          <a:bodyPr wrap="none">
            <a:spAutoFit/>
          </a:bodyPr>
          <a:lstStyle/>
          <a:p>
            <a:r>
              <a:rPr lang="zh-CN" altLang="en-US" sz="2000"/>
              <a:t>（ </a:t>
            </a:r>
            <a:r>
              <a:rPr lang="en-US" altLang="zh-CN" sz="2000"/>
              <a:t>200215121,  null,  92 </a:t>
            </a:r>
            <a:r>
              <a:rPr lang="zh-CN" altLang="en-US" sz="2000"/>
              <a:t>）</a:t>
            </a:r>
          </a:p>
        </p:txBody>
      </p:sp>
      <p:pic>
        <p:nvPicPr>
          <p:cNvPr id="68615" name="Picture 1" descr="E:\数据库原理\ppt\picture\png-0652.png"/>
          <p:cNvPicPr>
            <a:picLocks noChangeAspect="1" noChangeArrowheads="1"/>
          </p:cNvPicPr>
          <p:nvPr/>
        </p:nvPicPr>
        <p:blipFill>
          <a:blip r:embed="rId3"/>
          <a:srcRect/>
          <a:stretch>
            <a:fillRect/>
          </a:stretch>
        </p:blipFill>
        <p:spPr bwMode="auto">
          <a:xfrm>
            <a:off x="4727575" y="5481771"/>
            <a:ext cx="458788" cy="46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、参照完整性</a:t>
            </a:r>
            <a:endParaRPr lang="zh-CN" altLang="en-US" dirty="0"/>
          </a:p>
        </p:txBody>
      </p:sp>
      <p:sp>
        <p:nvSpPr>
          <p:cNvPr id="3" name="内容占位符 2"/>
          <p:cNvSpPr>
            <a:spLocks noGrp="1"/>
          </p:cNvSpPr>
          <p:nvPr>
            <p:ph idx="1"/>
          </p:nvPr>
        </p:nvSpPr>
        <p:spPr>
          <a:xfrm>
            <a:off x="457200" y="1547192"/>
            <a:ext cx="8229600" cy="4525963"/>
          </a:xfrm>
        </p:spPr>
        <p:txBody>
          <a:bodyPr>
            <a:normAutofit/>
          </a:bodyPr>
          <a:lstStyle/>
          <a:p>
            <a:pPr eaLnBrk="1" hangingPunct="1">
              <a:defRPr/>
            </a:pPr>
            <a:r>
              <a:rPr lang="zh-CN" altLang="en-US" sz="2800" dirty="0" smtClean="0"/>
              <a:t>外码（</a:t>
            </a:r>
            <a:r>
              <a:rPr lang="en-US" altLang="zh-CN" sz="2800" dirty="0" smtClean="0"/>
              <a:t>Foreign Key</a:t>
            </a:r>
            <a:r>
              <a:rPr lang="zh-CN" altLang="en-US" sz="2800" dirty="0" smtClean="0"/>
              <a:t>）</a:t>
            </a:r>
            <a:endParaRPr lang="en-US" altLang="zh-CN" sz="2800" dirty="0" smtClean="0"/>
          </a:p>
          <a:p>
            <a:pPr lvl="1" eaLnBrk="1" hangingPunct="1">
              <a:lnSpc>
                <a:spcPct val="150000"/>
              </a:lnSpc>
              <a:defRPr/>
            </a:pPr>
            <a:r>
              <a:rPr lang="zh-CN" altLang="en-US" sz="2400" dirty="0" smtClean="0"/>
              <a:t>设</a:t>
            </a:r>
            <a:r>
              <a:rPr lang="en-US" altLang="zh-CN" sz="2400" i="1" dirty="0" smtClean="0"/>
              <a:t>F</a:t>
            </a:r>
            <a:r>
              <a:rPr lang="zh-CN" altLang="en-US" sz="2400" dirty="0" smtClean="0"/>
              <a:t>是基本关系</a:t>
            </a:r>
            <a:r>
              <a:rPr lang="en-US" altLang="zh-CN" sz="2400" i="1" dirty="0" smtClean="0"/>
              <a:t>R</a:t>
            </a:r>
            <a:r>
              <a:rPr lang="zh-CN" altLang="en-US" sz="2400" dirty="0" smtClean="0"/>
              <a:t>的一个或一组属性，但不是关系</a:t>
            </a:r>
            <a:r>
              <a:rPr lang="en-US" altLang="zh-CN" sz="2400" i="1" dirty="0" smtClean="0"/>
              <a:t>R</a:t>
            </a:r>
            <a:r>
              <a:rPr lang="zh-CN" altLang="en-US" sz="2400" dirty="0" smtClean="0"/>
              <a:t>的码。如果</a:t>
            </a:r>
            <a:r>
              <a:rPr lang="en-US" altLang="zh-CN" sz="2400" dirty="0" smtClean="0"/>
              <a:t>F</a:t>
            </a:r>
            <a:r>
              <a:rPr lang="zh-CN" altLang="en-US" sz="2400" dirty="0" smtClean="0"/>
              <a:t>与基本关系</a:t>
            </a:r>
            <a:r>
              <a:rPr lang="en-US" altLang="zh-CN" sz="2400" i="1" dirty="0" smtClean="0"/>
              <a:t>S</a:t>
            </a:r>
            <a:r>
              <a:rPr lang="zh-CN" altLang="en-US" sz="2400" dirty="0" smtClean="0"/>
              <a:t>的主码</a:t>
            </a:r>
            <a:r>
              <a:rPr lang="en-US" altLang="zh-CN" sz="2400" dirty="0" smtClean="0"/>
              <a:t>K</a:t>
            </a:r>
            <a:r>
              <a:rPr lang="en-US" altLang="zh-CN" sz="2400" baseline="-25000" dirty="0" smtClean="0"/>
              <a:t>s</a:t>
            </a:r>
            <a:r>
              <a:rPr lang="zh-CN" altLang="en-US" sz="2400" dirty="0" smtClean="0"/>
              <a:t>相对应，则称</a:t>
            </a:r>
            <a:r>
              <a:rPr lang="en-US" altLang="zh-CN" sz="2400" dirty="0" smtClean="0"/>
              <a:t>F</a:t>
            </a:r>
            <a:r>
              <a:rPr lang="zh-CN" altLang="en-US" sz="2400" dirty="0" smtClean="0"/>
              <a:t>是基本关系</a:t>
            </a:r>
            <a:r>
              <a:rPr lang="en-US" altLang="zh-CN" sz="2400" i="1" dirty="0" smtClean="0"/>
              <a:t>R</a:t>
            </a:r>
            <a:r>
              <a:rPr lang="zh-CN" altLang="en-US" sz="2400" dirty="0" smtClean="0"/>
              <a:t>的</a:t>
            </a:r>
            <a:r>
              <a:rPr lang="zh-CN" altLang="en-US" sz="2000" b="1" dirty="0" smtClean="0">
                <a:solidFill>
                  <a:schemeClr val="hlink"/>
                </a:solidFill>
                <a:latin typeface="+mn-ea"/>
              </a:rPr>
              <a:t>外码</a:t>
            </a:r>
          </a:p>
          <a:p>
            <a:pPr lvl="1" algn="just" eaLnBrk="1" fontAlgn="auto" hangingPunct="1">
              <a:lnSpc>
                <a:spcPct val="150000"/>
              </a:lnSpc>
              <a:spcAft>
                <a:spcPts val="0"/>
              </a:spcAft>
              <a:defRPr/>
            </a:pPr>
            <a:r>
              <a:rPr lang="zh-CN" altLang="en-US" sz="2000" dirty="0" smtClean="0"/>
              <a:t>基本关系</a:t>
            </a:r>
            <a:r>
              <a:rPr lang="en-US" altLang="zh-CN" sz="2000" i="1" dirty="0" smtClean="0"/>
              <a:t>R</a:t>
            </a:r>
            <a:r>
              <a:rPr lang="zh-CN" altLang="en-US" sz="2000" i="1" dirty="0" smtClean="0"/>
              <a:t>称</a:t>
            </a:r>
            <a:r>
              <a:rPr lang="zh-CN" altLang="en-US" sz="2000" dirty="0" smtClean="0"/>
              <a:t>为</a:t>
            </a:r>
            <a:r>
              <a:rPr lang="zh-CN" altLang="en-US" sz="2000" b="1" dirty="0" smtClean="0">
                <a:solidFill>
                  <a:schemeClr val="hlink"/>
                </a:solidFill>
                <a:latin typeface="+mn-ea"/>
              </a:rPr>
              <a:t>参照关系</a:t>
            </a:r>
            <a:r>
              <a:rPr lang="zh-CN" altLang="en-US" sz="2000" dirty="0" smtClean="0"/>
              <a:t>（</a:t>
            </a:r>
            <a:r>
              <a:rPr lang="en-US" altLang="zh-CN" sz="2000" dirty="0" smtClean="0"/>
              <a:t>Referencing  Relation</a:t>
            </a:r>
            <a:r>
              <a:rPr lang="zh-CN" altLang="en-US" sz="2000" dirty="0" smtClean="0"/>
              <a:t>）</a:t>
            </a:r>
          </a:p>
          <a:p>
            <a:pPr lvl="1" algn="just" eaLnBrk="1" fontAlgn="auto" hangingPunct="1">
              <a:lnSpc>
                <a:spcPct val="150000"/>
              </a:lnSpc>
              <a:spcAft>
                <a:spcPts val="0"/>
              </a:spcAft>
              <a:defRPr/>
            </a:pPr>
            <a:r>
              <a:rPr lang="zh-CN" altLang="en-US" sz="2000" dirty="0" smtClean="0"/>
              <a:t>基本关系</a:t>
            </a:r>
            <a:r>
              <a:rPr lang="en-US" altLang="zh-CN" sz="2000" i="1" dirty="0" smtClean="0"/>
              <a:t>S</a:t>
            </a:r>
            <a:r>
              <a:rPr lang="zh-CN" altLang="en-US" sz="2000" i="1" dirty="0" smtClean="0"/>
              <a:t>称</a:t>
            </a:r>
            <a:r>
              <a:rPr lang="zh-CN" altLang="en-US" sz="2000" dirty="0" smtClean="0"/>
              <a:t>为</a:t>
            </a:r>
            <a:r>
              <a:rPr lang="zh-CN" altLang="en-US" sz="2000" b="1" dirty="0" smtClean="0">
                <a:solidFill>
                  <a:schemeClr val="hlink"/>
                </a:solidFill>
                <a:latin typeface="+mn-ea"/>
              </a:rPr>
              <a:t>被参照关系</a:t>
            </a:r>
            <a:r>
              <a:rPr lang="zh-CN" altLang="en-US" sz="2000" dirty="0" smtClean="0"/>
              <a:t>（</a:t>
            </a:r>
            <a:r>
              <a:rPr lang="en-US" altLang="zh-CN" sz="2000" dirty="0" smtClean="0"/>
              <a:t>Referenced Relation</a:t>
            </a:r>
            <a:r>
              <a:rPr lang="zh-CN" altLang="en-US" sz="2000" dirty="0" smtClean="0"/>
              <a:t>）</a:t>
            </a:r>
            <a:endParaRPr lang="zh-CN" altLang="en-US" sz="2400" dirty="0" smtClean="0"/>
          </a:p>
          <a:p>
            <a:pPr lvl="1" eaLnBrk="1" hangingPunct="1">
              <a:defRPr/>
            </a:pPr>
            <a:endParaRPr lang="zh-CN" altLang="en-US" sz="2400" dirty="0"/>
          </a:p>
        </p:txBody>
      </p:sp>
      <p:graphicFrame>
        <p:nvGraphicFramePr>
          <p:cNvPr id="5" name="表格 4"/>
          <p:cNvGraphicFramePr>
            <a:graphicFrameLocks noGrp="1"/>
          </p:cNvGraphicFramePr>
          <p:nvPr/>
        </p:nvGraphicFramePr>
        <p:xfrm>
          <a:off x="5847810" y="5381482"/>
          <a:ext cx="3031147" cy="1016000"/>
        </p:xfrm>
        <a:graphic>
          <a:graphicData uri="http://schemas.openxmlformats.org/drawingml/2006/table">
            <a:tbl>
              <a:tblPr/>
              <a:tblGrid>
                <a:gridCol w="1187456"/>
                <a:gridCol w="1035304"/>
                <a:gridCol w="808387"/>
              </a:tblGrid>
              <a:tr h="0">
                <a:tc>
                  <a:txBody>
                    <a:bodyPr/>
                    <a:lstStyle/>
                    <a:p>
                      <a:pPr indent="26670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课程号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成绩</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90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85</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89</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50572" y="5452161"/>
          <a:ext cx="4744278" cy="812800"/>
        </p:xfrm>
        <a:graphic>
          <a:graphicData uri="http://schemas.openxmlformats.org/drawingml/2006/table">
            <a:tbl>
              <a:tblPr/>
              <a:tblGrid>
                <a:gridCol w="927654"/>
                <a:gridCol w="861392"/>
                <a:gridCol w="662608"/>
                <a:gridCol w="768626"/>
                <a:gridCol w="733285"/>
                <a:gridCol w="790713"/>
              </a:tblGrid>
              <a:tr h="0">
                <a:tc>
                  <a:txBody>
                    <a:bodyPr/>
                    <a:lstStyle/>
                    <a:p>
                      <a:pPr marL="0" indent="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姓</a:t>
                      </a:r>
                      <a:r>
                        <a:rPr lang="en-US" sz="1400" b="1" kern="100" dirty="0">
                          <a:latin typeface="Times New Roman"/>
                          <a:ea typeface="宋体"/>
                          <a:cs typeface="Times New Roman"/>
                        </a:rPr>
                        <a:t>  </a:t>
                      </a:r>
                      <a:r>
                        <a:rPr lang="zh-CN" sz="1400" b="1" kern="100" dirty="0">
                          <a:latin typeface="Times New Roman"/>
                          <a:ea typeface="宋体"/>
                          <a:cs typeface="Times New Roman"/>
                        </a:rPr>
                        <a:t>名</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 龄</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性</a:t>
                      </a:r>
                      <a:r>
                        <a:rPr lang="en-US" sz="1400" b="1" kern="100" dirty="0">
                          <a:latin typeface="Times New Roman"/>
                          <a:ea typeface="宋体"/>
                          <a:cs typeface="Times New Roman"/>
                        </a:rPr>
                        <a:t>  </a:t>
                      </a:r>
                      <a:r>
                        <a:rPr lang="zh-CN" sz="1400" b="1" kern="100" dirty="0">
                          <a:latin typeface="Times New Roman"/>
                          <a:ea typeface="宋体"/>
                          <a:cs typeface="Times New Roman"/>
                        </a:rPr>
                        <a:t>别</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系</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a:t>
                      </a:r>
                      <a:r>
                        <a:rPr lang="en-US" sz="1400" b="1" kern="100" dirty="0">
                          <a:latin typeface="Times New Roman"/>
                          <a:ea typeface="宋体"/>
                          <a:cs typeface="Times New Roman"/>
                        </a:rPr>
                        <a:t>  </a:t>
                      </a:r>
                      <a:r>
                        <a:rPr lang="zh-CN" sz="1400" b="1" kern="100" dirty="0">
                          <a:latin typeface="Times New Roman"/>
                          <a:ea typeface="宋体"/>
                          <a:cs typeface="Times New Roman"/>
                        </a:rPr>
                        <a:t>级</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92075"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92075" algn="ctr">
                        <a:lnSpc>
                          <a:spcPts val="1575"/>
                        </a:lnSpc>
                        <a:spcAft>
                          <a:spcPts val="0"/>
                        </a:spcAft>
                      </a:pPr>
                      <a:r>
                        <a:rPr lang="zh-CN" sz="1400" b="1" kern="100" dirty="0">
                          <a:latin typeface="Times New Roman"/>
                          <a:ea typeface="宋体"/>
                          <a:cs typeface="Times New Roman"/>
                        </a:rPr>
                        <a:t>王小明</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19</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黄大鹏</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男</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D2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2007008</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张文斌</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18</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D3</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2007</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24069" y="4996066"/>
            <a:ext cx="2262158" cy="369332"/>
          </a:xfrm>
          <a:prstGeom prst="rect">
            <a:avLst/>
          </a:prstGeom>
          <a:noFill/>
        </p:spPr>
        <p:txBody>
          <a:bodyPr wrap="none" rtlCol="0">
            <a:spAutoFit/>
          </a:bodyPr>
          <a:lstStyle/>
          <a:p>
            <a:r>
              <a:rPr lang="zh-CN" altLang="en-US" dirty="0" smtClean="0"/>
              <a:t>学生表（被参照表）</a:t>
            </a:r>
            <a:endParaRPr lang="zh-CN" altLang="en-US" dirty="0"/>
          </a:p>
        </p:txBody>
      </p:sp>
      <p:sp>
        <p:nvSpPr>
          <p:cNvPr id="8" name="TextBox 7"/>
          <p:cNvSpPr txBox="1"/>
          <p:nvPr/>
        </p:nvSpPr>
        <p:spPr>
          <a:xfrm>
            <a:off x="5903843" y="4909927"/>
            <a:ext cx="2031325" cy="369332"/>
          </a:xfrm>
          <a:prstGeom prst="rect">
            <a:avLst/>
          </a:prstGeom>
          <a:noFill/>
        </p:spPr>
        <p:txBody>
          <a:bodyPr wrap="none" rtlCol="0">
            <a:spAutoFit/>
          </a:bodyPr>
          <a:lstStyle/>
          <a:p>
            <a:r>
              <a:rPr lang="zh-CN" altLang="en-US" dirty="0" smtClean="0"/>
              <a:t>成绩表（参照表）</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1683" name="内容占位符 2"/>
          <p:cNvSpPr>
            <a:spLocks noGrp="1"/>
          </p:cNvSpPr>
          <p:nvPr>
            <p:ph idx="1"/>
          </p:nvPr>
        </p:nvSpPr>
        <p:spPr/>
        <p:txBody>
          <a:bodyPr/>
          <a:lstStyle/>
          <a:p>
            <a:pPr algn="just" eaLnBrk="1" hangingPunct="1">
              <a:lnSpc>
                <a:spcPct val="170000"/>
              </a:lnSpc>
              <a:buFontTx/>
              <a:buNone/>
            </a:pPr>
            <a:r>
              <a:rPr lang="zh-CN" altLang="en-US" sz="2800" dirty="0" smtClean="0"/>
              <a:t>参照完整性规则</a:t>
            </a:r>
          </a:p>
          <a:p>
            <a:pPr lvl="1" algn="just">
              <a:buClr>
                <a:schemeClr val="accent1"/>
              </a:buClr>
              <a:buSzPct val="75000"/>
              <a:buNone/>
            </a:pPr>
            <a:r>
              <a:rPr lang="zh-CN" altLang="en-US" sz="2400" dirty="0" smtClean="0"/>
              <a:t>外码取值必须或者</a:t>
            </a:r>
            <a:r>
              <a:rPr lang="zh-CN" altLang="en-US" sz="2400" b="1" dirty="0" smtClean="0">
                <a:solidFill>
                  <a:srgbClr val="FF0000"/>
                </a:solidFill>
              </a:rPr>
              <a:t>取空值</a:t>
            </a:r>
            <a:r>
              <a:rPr lang="zh-CN" altLang="en-US" sz="2400" dirty="0" smtClean="0"/>
              <a:t>，或者是被参照表中存在的。</a:t>
            </a:r>
            <a:endParaRPr lang="en-US" altLang="zh-CN" sz="2400" dirty="0" smtClean="0"/>
          </a:p>
          <a:p>
            <a:pPr algn="just">
              <a:buClr>
                <a:schemeClr val="accent1"/>
              </a:buClr>
              <a:buSzPct val="75000"/>
              <a:buNone/>
            </a:pPr>
            <a:r>
              <a:rPr lang="zh-CN" altLang="en-US" sz="2400" dirty="0" smtClean="0"/>
              <a:t>例：请分析下面两个表的参照关系，指出那个是外码，在成绩表中插入一条新记录（ ‘</a:t>
            </a:r>
            <a:r>
              <a:rPr lang="en-US" altLang="zh-CN" sz="2400" dirty="0" smtClean="0"/>
              <a:t>2007004’, ‘c5’, 98</a:t>
            </a:r>
            <a:r>
              <a:rPr lang="zh-CN" altLang="en-US" sz="2400" dirty="0" smtClean="0"/>
              <a:t>）该操作能否执行成功？为什么？</a:t>
            </a:r>
          </a:p>
        </p:txBody>
      </p:sp>
      <p:graphicFrame>
        <p:nvGraphicFramePr>
          <p:cNvPr id="5121" name="Object 1"/>
          <p:cNvGraphicFramePr>
            <a:graphicFrameLocks noChangeAspect="1"/>
          </p:cNvGraphicFramePr>
          <p:nvPr/>
        </p:nvGraphicFramePr>
        <p:xfrm>
          <a:off x="4830211" y="3860800"/>
          <a:ext cx="3816350" cy="2997200"/>
        </p:xfrm>
        <a:graphic>
          <a:graphicData uri="http://schemas.openxmlformats.org/presentationml/2006/ole">
            <mc:AlternateContent xmlns:mc="http://schemas.openxmlformats.org/markup-compatibility/2006">
              <mc:Choice xmlns:v="urn:schemas-microsoft-com:vml" Requires="v">
                <p:oleObj spid="_x0000_s5147" name="文档" r:id="rId3" imgW="2358519" imgH="1852043" progId="Word.Document.8">
                  <p:embed/>
                </p:oleObj>
              </mc:Choice>
              <mc:Fallback>
                <p:oleObj name="文档" r:id="rId3" imgW="2358519" imgH="1852043" progId="Word.Document.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211" y="3860800"/>
                        <a:ext cx="381635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 name="Object 2"/>
          <p:cNvGraphicFramePr>
            <a:graphicFrameLocks noChangeAspect="1"/>
          </p:cNvGraphicFramePr>
          <p:nvPr/>
        </p:nvGraphicFramePr>
        <p:xfrm>
          <a:off x="1262063" y="3720754"/>
          <a:ext cx="3846512" cy="3221037"/>
        </p:xfrm>
        <a:graphic>
          <a:graphicData uri="http://schemas.openxmlformats.org/presentationml/2006/ole">
            <mc:AlternateContent xmlns:mc="http://schemas.openxmlformats.org/markup-compatibility/2006">
              <mc:Choice xmlns:v="urn:schemas-microsoft-com:vml" Requires="v">
                <p:oleObj spid="_x0000_s5148" name="Document" r:id="rId5" imgW="2085260" imgH="1747922" progId="Word.Document.8">
                  <p:embed/>
                </p:oleObj>
              </mc:Choice>
              <mc:Fallback>
                <p:oleObj name="Document" r:id="rId5" imgW="2085260" imgH="1747922"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063" y="3720754"/>
                        <a:ext cx="3846512" cy="322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72707" name="内容占位符 2"/>
          <p:cNvSpPr>
            <a:spLocks noGrp="1"/>
          </p:cNvSpPr>
          <p:nvPr>
            <p:ph idx="1"/>
          </p:nvPr>
        </p:nvSpPr>
        <p:spPr/>
        <p:txBody>
          <a:bodyPr/>
          <a:lstStyle/>
          <a:p>
            <a:pPr eaLnBrk="1" hangingPunct="1">
              <a:lnSpc>
                <a:spcPct val="160000"/>
              </a:lnSpc>
              <a:buFontTx/>
              <a:buNone/>
            </a:pPr>
            <a:r>
              <a:rPr lang="zh-CN" altLang="en-US" smtClean="0">
                <a:latin typeface="隶书" pitchFamily="49" charset="-122"/>
              </a:rPr>
              <a:t>例：</a:t>
            </a:r>
            <a:r>
              <a:rPr lang="zh-CN" altLang="en-US" smtClean="0"/>
              <a:t>选修（</a:t>
            </a:r>
            <a:r>
              <a:rPr lang="zh-CN" altLang="en-US" u="sng" smtClean="0">
                <a:solidFill>
                  <a:srgbClr val="3333FF"/>
                </a:solidFill>
              </a:rPr>
              <a:t>学号</a:t>
            </a:r>
            <a:r>
              <a:rPr lang="zh-CN" altLang="en-US" smtClean="0"/>
              <a:t>，</a:t>
            </a:r>
            <a:r>
              <a:rPr lang="zh-CN" altLang="en-US" u="sng" smtClean="0">
                <a:solidFill>
                  <a:srgbClr val="3333FF"/>
                </a:solidFill>
              </a:rPr>
              <a:t>课程号</a:t>
            </a:r>
            <a:r>
              <a:rPr lang="zh-CN" altLang="en-US" smtClean="0"/>
              <a:t>，成绩）</a:t>
            </a:r>
          </a:p>
          <a:p>
            <a:pPr lvl="1" eaLnBrk="1" hangingPunct="1">
              <a:lnSpc>
                <a:spcPct val="160000"/>
              </a:lnSpc>
              <a:buFontTx/>
              <a:buNone/>
            </a:pPr>
            <a:r>
              <a:rPr lang="zh-CN" altLang="en-US" smtClean="0">
                <a:latin typeface="Arial" pitchFamily="34" charset="0"/>
                <a:ea typeface="宋体" pitchFamily="2" charset="-122"/>
              </a:rPr>
              <a:t>“</a:t>
            </a:r>
            <a:r>
              <a:rPr lang="zh-CN" altLang="en-US" smtClean="0">
                <a:ea typeface="宋体" pitchFamily="2" charset="-122"/>
              </a:rPr>
              <a:t>学号</a:t>
            </a:r>
            <a:r>
              <a:rPr lang="zh-CN" altLang="en-US" smtClean="0">
                <a:latin typeface="Arial" pitchFamily="34" charset="0"/>
                <a:ea typeface="宋体" pitchFamily="2" charset="-122"/>
              </a:rPr>
              <a:t>”</a:t>
            </a:r>
            <a:r>
              <a:rPr lang="zh-CN" altLang="en-US" smtClean="0">
                <a:ea typeface="宋体" pitchFamily="2" charset="-122"/>
              </a:rPr>
              <a:t>和</a:t>
            </a:r>
            <a:r>
              <a:rPr lang="zh-CN" altLang="en-US" smtClean="0">
                <a:latin typeface="Arial" pitchFamily="34" charset="0"/>
                <a:ea typeface="宋体" pitchFamily="2" charset="-122"/>
              </a:rPr>
              <a:t>“</a:t>
            </a:r>
            <a:r>
              <a:rPr lang="zh-CN" altLang="en-US" smtClean="0">
                <a:ea typeface="宋体" pitchFamily="2" charset="-122"/>
              </a:rPr>
              <a:t>课程号</a:t>
            </a:r>
            <a:r>
              <a:rPr lang="zh-CN" altLang="en-US" smtClean="0">
                <a:latin typeface="Arial" pitchFamily="34" charset="0"/>
                <a:ea typeface="宋体" pitchFamily="2" charset="-122"/>
              </a:rPr>
              <a:t>”</a:t>
            </a:r>
            <a:r>
              <a:rPr lang="zh-CN" altLang="en-US" smtClean="0">
                <a:ea typeface="宋体" pitchFamily="2" charset="-122"/>
              </a:rPr>
              <a:t>可能的取值 ：</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1</a:t>
            </a:r>
            <a:r>
              <a:rPr lang="zh-CN" altLang="en-US" smtClean="0">
                <a:ea typeface="宋体" pitchFamily="2" charset="-122"/>
              </a:rPr>
              <a:t>）选修关系中的主属性，不能取空值</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2</a:t>
            </a:r>
            <a:r>
              <a:rPr lang="zh-CN" altLang="en-US" smtClean="0">
                <a:ea typeface="宋体" pitchFamily="2" charset="-122"/>
              </a:rPr>
              <a:t>）只能取相应被参照关系中已经存在的主码值</a:t>
            </a:r>
          </a:p>
          <a:p>
            <a:pPr eaLnBrk="1" hangingPunct="1"/>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3</a:t>
            </a:r>
            <a:r>
              <a:rPr lang="zh-CN" altLang="en-US" dirty="0" smtClean="0"/>
              <a:t>、用户自定义完整性</a:t>
            </a:r>
            <a:endParaRPr lang="zh-CN" altLang="en-US" dirty="0"/>
          </a:p>
        </p:txBody>
      </p:sp>
      <p:sp>
        <p:nvSpPr>
          <p:cNvPr id="3" name="内容占位符 2"/>
          <p:cNvSpPr>
            <a:spLocks noGrp="1"/>
          </p:cNvSpPr>
          <p:nvPr>
            <p:ph idx="1"/>
          </p:nvPr>
        </p:nvSpPr>
        <p:spPr>
          <a:xfrm>
            <a:off x="350838" y="1600200"/>
            <a:ext cx="8686800" cy="4525963"/>
          </a:xfrm>
        </p:spPr>
        <p:txBody>
          <a:bodyPr/>
          <a:lstStyle/>
          <a:p>
            <a:pPr algn="just" eaLnBrk="1" fontAlgn="auto" hangingPunct="1">
              <a:spcAft>
                <a:spcPts val="0"/>
              </a:spcAft>
              <a:defRPr/>
            </a:pPr>
            <a:r>
              <a:rPr lang="zh-CN" altLang="en-US" sz="2400" dirty="0" smtClean="0"/>
              <a:t>针对某一具体关系数据库的约束条件，反映某一具体应用所涉及的数据必须满足的语义要求</a:t>
            </a:r>
          </a:p>
          <a:p>
            <a:pPr algn="just" eaLnBrk="1" fontAlgn="auto" hangingPunct="1">
              <a:spcAft>
                <a:spcPts val="0"/>
              </a:spcAft>
              <a:defRPr/>
            </a:pPr>
            <a:r>
              <a:rPr lang="zh-CN" altLang="en-US" sz="2400" dirty="0" smtClean="0"/>
              <a:t>关系模型应提供定义和检验这类完整性的机制，以便用统一的系统的方法处理它们，而不要由应用程序承担这一功能</a:t>
            </a:r>
            <a:endParaRPr lang="en-US" altLang="zh-CN" sz="2400" dirty="0" smtClean="0"/>
          </a:p>
          <a:p>
            <a:pPr algn="just" eaLnBrk="1" fontAlgn="auto" hangingPunct="1">
              <a:spcAft>
                <a:spcPts val="0"/>
              </a:spcAft>
              <a:defRPr/>
            </a:pPr>
            <a:r>
              <a:rPr lang="zh-CN" altLang="en-US" sz="2400" dirty="0" smtClean="0"/>
              <a:t>例：课程</a:t>
            </a:r>
            <a:r>
              <a:rPr lang="en-US" altLang="zh-CN" sz="2400" dirty="0" smtClean="0"/>
              <a:t>(</a:t>
            </a:r>
            <a:r>
              <a:rPr lang="zh-CN" altLang="en-US" sz="2400" u="sng" dirty="0" smtClean="0"/>
              <a:t>课程号，课程名</a:t>
            </a:r>
            <a:r>
              <a:rPr lang="zh-CN" altLang="en-US" sz="2400" dirty="0" smtClean="0"/>
              <a:t>，学分</a:t>
            </a:r>
            <a:r>
              <a:rPr lang="en-US" altLang="zh-CN" sz="2400" dirty="0" smtClean="0"/>
              <a:t>)</a:t>
            </a:r>
          </a:p>
          <a:p>
            <a:pPr lvl="1" algn="just" eaLnBrk="1" fontAlgn="auto" hangingPunct="1">
              <a:lnSpc>
                <a:spcPct val="140000"/>
              </a:lnSpc>
              <a:spcAft>
                <a:spcPts val="0"/>
              </a:spcAft>
              <a:defRPr/>
            </a:pPr>
            <a:r>
              <a:rPr lang="en-US" altLang="zh-CN" sz="2400" dirty="0" smtClean="0">
                <a:latin typeface="+mn-ea"/>
                <a:ea typeface="+mn-ea"/>
              </a:rPr>
              <a:t>“</a:t>
            </a:r>
            <a:r>
              <a:rPr lang="zh-CN" altLang="en-US" sz="2400" dirty="0" smtClean="0">
                <a:latin typeface="+mn-ea"/>
                <a:ea typeface="+mn-ea"/>
              </a:rPr>
              <a:t>课程号”属性必须取唯一值</a:t>
            </a:r>
          </a:p>
          <a:p>
            <a:pPr lvl="1" algn="just" eaLnBrk="1" fontAlgn="auto" hangingPunct="1">
              <a:lnSpc>
                <a:spcPct val="140000"/>
              </a:lnSpc>
              <a:spcAft>
                <a:spcPts val="0"/>
              </a:spcAft>
              <a:defRPr/>
            </a:pPr>
            <a:r>
              <a:rPr lang="zh-CN" altLang="en-US" sz="2400" dirty="0" smtClean="0">
                <a:latin typeface="+mn-ea"/>
                <a:ea typeface="+mn-ea"/>
              </a:rPr>
              <a:t>非主属性“课程名”也不能取空值</a:t>
            </a:r>
          </a:p>
          <a:p>
            <a:pPr lvl="1" algn="just" eaLnBrk="1" fontAlgn="auto" hangingPunct="1">
              <a:lnSpc>
                <a:spcPct val="140000"/>
              </a:lnSpc>
              <a:spcAft>
                <a:spcPts val="0"/>
              </a:spcAft>
              <a:defRPr/>
            </a:pPr>
            <a:r>
              <a:rPr lang="zh-CN" altLang="en-US" sz="2400" dirty="0" smtClean="0">
                <a:latin typeface="+mn-ea"/>
                <a:ea typeface="+mn-ea"/>
              </a:rPr>
              <a:t>“学分”属性只能取值</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2</a:t>
            </a:r>
            <a:r>
              <a:rPr lang="zh-CN" altLang="en-US" sz="2400" dirty="0" smtClean="0">
                <a:latin typeface="+mn-ea"/>
                <a:ea typeface="+mn-ea"/>
              </a:rPr>
              <a:t>，</a:t>
            </a:r>
            <a:r>
              <a:rPr lang="en-US" altLang="zh-CN" sz="2400" dirty="0" smtClean="0">
                <a:latin typeface="+mn-ea"/>
                <a:ea typeface="+mn-ea"/>
              </a:rPr>
              <a:t>3</a:t>
            </a:r>
            <a:r>
              <a:rPr lang="zh-CN" altLang="en-US" sz="2400" dirty="0" smtClean="0">
                <a:latin typeface="+mn-ea"/>
                <a:ea typeface="+mn-ea"/>
              </a:rPr>
              <a:t>，</a:t>
            </a:r>
            <a:r>
              <a:rPr lang="en-US" altLang="zh-CN" sz="2400" dirty="0" smtClean="0">
                <a:latin typeface="+mn-ea"/>
                <a:ea typeface="+mn-ea"/>
              </a:rPr>
              <a:t>4}</a:t>
            </a:r>
            <a:endParaRPr lang="zh-CN" altLang="en-US" sz="2400" dirty="0" smtClean="0">
              <a:latin typeface="+mn-ea"/>
              <a:ea typeface="+mn-ea"/>
            </a:endParaRPr>
          </a:p>
          <a:p>
            <a:pPr eaLnBrk="1" hangingPunct="1">
              <a:defRPr/>
            </a:pPr>
            <a:endParaRPr lang="zh-CN" alt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三、关系数据模型的存储结构</a:t>
            </a:r>
            <a:endParaRPr lang="zh-CN" altLang="en-US" dirty="0"/>
          </a:p>
        </p:txBody>
      </p:sp>
      <p:sp>
        <p:nvSpPr>
          <p:cNvPr id="3" name="内容占位符 2"/>
          <p:cNvSpPr>
            <a:spLocks noGrp="1"/>
          </p:cNvSpPr>
          <p:nvPr>
            <p:ph idx="1"/>
          </p:nvPr>
        </p:nvSpPr>
        <p:spPr/>
        <p:txBody>
          <a:bodyPr/>
          <a:lstStyle/>
          <a:p>
            <a:pPr algn="just"/>
            <a:r>
              <a:rPr lang="zh-CN" altLang="en-US" dirty="0" smtClean="0"/>
              <a:t>实体及实体间的联系都用表来表示</a:t>
            </a:r>
          </a:p>
          <a:p>
            <a:pPr algn="just"/>
            <a:r>
              <a:rPr lang="zh-CN" altLang="en-US" dirty="0" smtClean="0"/>
              <a:t>表以文件形式存储</a:t>
            </a:r>
          </a:p>
          <a:p>
            <a:pPr algn="just"/>
            <a:endParaRPr lang="zh-CN" altLang="en-US" dirty="0" smtClean="0"/>
          </a:p>
          <a:p>
            <a:pPr lvl="1" algn="just"/>
            <a:r>
              <a:rPr lang="zh-CN" altLang="en-US" dirty="0" smtClean="0"/>
              <a:t>有的</a:t>
            </a:r>
            <a:r>
              <a:rPr lang="en-US" altLang="zh-CN" dirty="0" smtClean="0"/>
              <a:t>DBMS</a:t>
            </a:r>
            <a:r>
              <a:rPr lang="zh-CN" altLang="en-US" dirty="0" smtClean="0"/>
              <a:t>一个表对应一个操作系统文件</a:t>
            </a:r>
          </a:p>
          <a:p>
            <a:pPr lvl="1" algn="just"/>
            <a:endParaRPr lang="zh-CN" altLang="en-US" dirty="0" smtClean="0"/>
          </a:p>
          <a:p>
            <a:pPr lvl="1" algn="just"/>
            <a:r>
              <a:rPr lang="zh-CN" altLang="en-US" dirty="0" smtClean="0"/>
              <a:t>有的</a:t>
            </a:r>
            <a:r>
              <a:rPr lang="en-US" altLang="zh-CN" dirty="0" smtClean="0"/>
              <a:t>DBMS</a:t>
            </a:r>
            <a:r>
              <a:rPr lang="zh-CN" altLang="en-US" dirty="0" smtClean="0"/>
              <a:t>自己设计文件结构</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四、关系数据模型的优缺点</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优点</a:t>
            </a:r>
          </a:p>
          <a:p>
            <a:pPr lvl="1">
              <a:lnSpc>
                <a:spcPct val="150000"/>
              </a:lnSpc>
            </a:pPr>
            <a:r>
              <a:rPr lang="zh-CN" altLang="en-US" sz="2400" dirty="0" smtClean="0"/>
              <a:t>建立在严格的数学概念的基础上</a:t>
            </a:r>
          </a:p>
          <a:p>
            <a:pPr lvl="1">
              <a:lnSpc>
                <a:spcPct val="150000"/>
              </a:lnSpc>
            </a:pPr>
            <a:r>
              <a:rPr lang="zh-CN" altLang="en-US" sz="2400" dirty="0" smtClean="0"/>
              <a:t>概念单一</a:t>
            </a:r>
          </a:p>
          <a:p>
            <a:pPr lvl="1">
              <a:lnSpc>
                <a:spcPct val="150000"/>
              </a:lnSpc>
            </a:pPr>
            <a:r>
              <a:rPr lang="zh-CN" altLang="en-US" sz="2400" dirty="0" smtClean="0"/>
              <a:t>实体和各类联系都用关系来表示</a:t>
            </a:r>
          </a:p>
          <a:p>
            <a:pPr lvl="1">
              <a:lnSpc>
                <a:spcPct val="150000"/>
              </a:lnSpc>
            </a:pPr>
            <a:r>
              <a:rPr lang="zh-CN" altLang="en-US" sz="2400" dirty="0" smtClean="0"/>
              <a:t>对数据的检索结果也是关系</a:t>
            </a:r>
          </a:p>
          <a:p>
            <a:pPr lvl="1">
              <a:lnSpc>
                <a:spcPct val="150000"/>
              </a:lnSpc>
            </a:pPr>
            <a:r>
              <a:rPr lang="zh-CN" altLang="en-US" sz="2400" dirty="0" smtClean="0"/>
              <a:t>关系模型的存取路径对用户透明</a:t>
            </a:r>
          </a:p>
          <a:p>
            <a:pPr lvl="1">
              <a:lnSpc>
                <a:spcPct val="150000"/>
              </a:lnSpc>
            </a:pPr>
            <a:r>
              <a:rPr lang="zh-CN" altLang="en-US" sz="2400" dirty="0" smtClean="0"/>
              <a:t>具有更高的数据独立性，更好的安全保密性</a:t>
            </a:r>
          </a:p>
          <a:p>
            <a:pPr lvl="1">
              <a:lnSpc>
                <a:spcPct val="150000"/>
              </a:lnSpc>
            </a:pPr>
            <a:r>
              <a:rPr lang="zh-CN" altLang="en-US" sz="2400" dirty="0" smtClean="0"/>
              <a:t>简化了程序员的工作和数据库开发建立的工作</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缺点</a:t>
            </a:r>
          </a:p>
          <a:p>
            <a:pPr lvl="1">
              <a:lnSpc>
                <a:spcPct val="200000"/>
              </a:lnSpc>
            </a:pPr>
            <a:r>
              <a:rPr lang="zh-CN" altLang="en-US" sz="2400" dirty="0" smtClean="0"/>
              <a:t>存取路径对用户透明导致查询效率往往不如非关系数据模型</a:t>
            </a:r>
          </a:p>
          <a:p>
            <a:pPr lvl="1">
              <a:lnSpc>
                <a:spcPct val="200000"/>
              </a:lnSpc>
            </a:pPr>
            <a:r>
              <a:rPr lang="zh-CN" altLang="en-US" sz="2400" dirty="0" smtClean="0"/>
              <a:t>为提高性能，必须对用户的查询请求进行优化增加了开发</a:t>
            </a:r>
            <a:r>
              <a:rPr lang="en-US" altLang="zh-CN" sz="2400" dirty="0" smtClean="0"/>
              <a:t>DBMS</a:t>
            </a:r>
            <a:r>
              <a:rPr lang="zh-CN" altLang="en-US" sz="2400" dirty="0" smtClean="0"/>
              <a:t>的难度</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五、典型的关系数据库系统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p>
          <a:p>
            <a:pPr lvl="1"/>
            <a:r>
              <a:rPr lang="en-US" altLang="zh-CN" sz="2400" b="1" dirty="0" smtClean="0">
                <a:solidFill>
                  <a:srgbClr val="FF0000"/>
                </a:solidFill>
              </a:rPr>
              <a:t>SQL SERVER</a:t>
            </a:r>
          </a:p>
          <a:p>
            <a:pPr lvl="1"/>
            <a:r>
              <a:rPr lang="en-US" altLang="zh-CN" sz="2400" b="1" dirty="0" smtClean="0"/>
              <a:t>SYBASE</a:t>
            </a:r>
          </a:p>
          <a:p>
            <a:pPr lvl="1"/>
            <a:r>
              <a:rPr lang="en-US" altLang="zh-CN" sz="2400" b="1" dirty="0" smtClean="0"/>
              <a:t>INFORMIX</a:t>
            </a:r>
          </a:p>
          <a:p>
            <a:pPr lvl="1"/>
            <a:r>
              <a:rPr lang="en-US" altLang="zh-CN" sz="2400" b="1" dirty="0" smtClean="0"/>
              <a:t>DB/2</a:t>
            </a:r>
          </a:p>
          <a:p>
            <a:pPr lvl="1" algn="just"/>
            <a:r>
              <a:rPr lang="en-US" altLang="zh-CN" sz="2400" b="1" dirty="0" smtClean="0"/>
              <a:t>COBASE</a:t>
            </a:r>
          </a:p>
          <a:p>
            <a:pPr lvl="1" algn="just"/>
            <a:r>
              <a:rPr lang="en-US" altLang="zh-CN" sz="2400" b="1" dirty="0" smtClean="0"/>
              <a:t>PBASE</a:t>
            </a:r>
          </a:p>
          <a:p>
            <a:pPr lvl="1" algn="just"/>
            <a:r>
              <a:rPr lang="en-US" altLang="zh-CN" sz="2400" b="1" dirty="0" err="1" smtClean="0"/>
              <a:t>EasyBase</a:t>
            </a:r>
            <a:endParaRPr lang="en-US" altLang="zh-CN" sz="2400" b="1" dirty="0" smtClean="0"/>
          </a:p>
          <a:p>
            <a:pPr lvl="1" algn="just"/>
            <a:r>
              <a:rPr lang="en-US" altLang="zh-CN" sz="2400" b="1" dirty="0" smtClean="0"/>
              <a:t>DM/2</a:t>
            </a:r>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两大类模型</a:t>
            </a:r>
            <a:endParaRPr lang="zh-CN" altLang="en-US" dirty="0"/>
          </a:p>
        </p:txBody>
      </p:sp>
      <p:sp>
        <p:nvSpPr>
          <p:cNvPr id="3" name="内容占位符 2"/>
          <p:cNvSpPr>
            <a:spLocks noGrp="1"/>
          </p:cNvSpPr>
          <p:nvPr>
            <p:ph idx="1"/>
          </p:nvPr>
        </p:nvSpPr>
        <p:spPr/>
        <p:txBody>
          <a:bodyPr/>
          <a:lstStyle/>
          <a:p>
            <a:r>
              <a:rPr lang="zh-CN" altLang="en-US" sz="2800" dirty="0" smtClean="0"/>
              <a:t>在数据库中用数据模型这个工具来抽象、表示和处理现实世界中的数据和信息。 </a:t>
            </a:r>
          </a:p>
          <a:p>
            <a:r>
              <a:rPr lang="zh-CN" altLang="en-US" sz="2800" dirty="0" smtClean="0"/>
              <a:t>通俗地</a:t>
            </a:r>
            <a:r>
              <a:rPr lang="zh-CN" altLang="en-US" sz="2800" dirty="0" smtClean="0"/>
              <a:t>讲模型</a:t>
            </a:r>
            <a:r>
              <a:rPr lang="zh-CN" altLang="en-US" sz="2800" dirty="0" smtClean="0"/>
              <a:t>就是</a:t>
            </a:r>
            <a:r>
              <a:rPr lang="zh-CN" altLang="en-US" sz="2800" dirty="0" smtClean="0">
                <a:solidFill>
                  <a:srgbClr val="7030A0"/>
                </a:solidFill>
              </a:rPr>
              <a:t>现实</a:t>
            </a:r>
            <a:r>
              <a:rPr lang="zh-CN" altLang="en-US" sz="2800" dirty="0" smtClean="0">
                <a:solidFill>
                  <a:srgbClr val="7030A0"/>
                </a:solidFill>
              </a:rPr>
              <a:t>世界的模拟</a:t>
            </a:r>
            <a:r>
              <a:rPr lang="zh-CN" altLang="en-US" sz="2800" dirty="0" smtClean="0"/>
              <a:t>。</a:t>
            </a:r>
            <a:endParaRPr lang="en-US" altLang="zh-CN" sz="2800" dirty="0" smtClean="0"/>
          </a:p>
          <a:p>
            <a:r>
              <a:rPr lang="zh-CN" altLang="en-US" sz="2800" dirty="0" smtClean="0"/>
              <a:t>数据模型：对现实世界数据特征的抽象。</a:t>
            </a:r>
            <a:r>
              <a:rPr lang="zh-CN" altLang="en-US" sz="2800" dirty="0" smtClean="0"/>
              <a:t> </a:t>
            </a:r>
            <a:endParaRPr lang="zh-CN" altLang="en-US" sz="2800" dirty="0" smtClean="0"/>
          </a:p>
          <a:p>
            <a:r>
              <a:rPr lang="zh-CN" altLang="en-US" sz="2800" dirty="0" smtClean="0"/>
              <a:t>数据模型应满足三方面要求 </a:t>
            </a:r>
          </a:p>
          <a:p>
            <a:pPr lvl="1"/>
            <a:r>
              <a:rPr lang="zh-CN" altLang="en-US" sz="2400" dirty="0" smtClean="0"/>
              <a:t>能比较真实地模拟现实世界 </a:t>
            </a:r>
          </a:p>
          <a:p>
            <a:pPr lvl="1">
              <a:lnSpc>
                <a:spcPct val="150000"/>
              </a:lnSpc>
            </a:pPr>
            <a:r>
              <a:rPr lang="zh-CN" altLang="en-US" sz="2400" dirty="0" smtClean="0"/>
              <a:t>容易为人所理解 </a:t>
            </a:r>
          </a:p>
          <a:p>
            <a:pPr lvl="1"/>
            <a:r>
              <a:rPr lang="zh-CN" altLang="en-US" sz="2400" dirty="0" smtClean="0"/>
              <a:t>便于在计算机上实现</a:t>
            </a:r>
          </a:p>
          <a:p>
            <a:endParaRPr lang="zh-CN" altLang="en-US" dirty="0"/>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4680593" y="4768414"/>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6912964" y="3093929"/>
            <a:ext cx="2668352" cy="1940316"/>
          </a:xfrm>
          <a:prstGeom prst="ellipse">
            <a:avLst/>
          </a:prstGeom>
          <a:ln>
            <a:noFill/>
          </a:ln>
          <a:effectLst>
            <a:softEdge rad="112500"/>
          </a:effectLst>
        </p:spPr>
      </p:pic>
    </p:spTree>
  </p:cSld>
  <p:clrMapOvr>
    <a:masterClrMapping/>
  </p:clrMapOvr>
  <p:transition advTm="3725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E-R</a:t>
            </a:r>
            <a:r>
              <a:rPr lang="zh-CN" altLang="en-US" dirty="0" smtClean="0"/>
              <a:t>模型向关系模型的转换</a:t>
            </a:r>
            <a:endParaRPr lang="zh-CN" altLang="en-US" dirty="0"/>
          </a:p>
        </p:txBody>
      </p:sp>
      <p:sp>
        <p:nvSpPr>
          <p:cNvPr id="79875" name="内容占位符 2"/>
          <p:cNvSpPr>
            <a:spLocks noGrp="1"/>
          </p:cNvSpPr>
          <p:nvPr>
            <p:ph idx="1"/>
          </p:nvPr>
        </p:nvSpPr>
        <p:spPr/>
        <p:txBody>
          <a:bodyPr/>
          <a:lstStyle/>
          <a:p>
            <a:endParaRPr lang="zh-CN" altLang="en-US" smtClean="0"/>
          </a:p>
        </p:txBody>
      </p:sp>
      <p:grpSp>
        <p:nvGrpSpPr>
          <p:cNvPr id="3" name="组合 39"/>
          <p:cNvGrpSpPr>
            <a:grpSpLocks/>
          </p:cNvGrpSpPr>
          <p:nvPr/>
        </p:nvGrpSpPr>
        <p:grpSpPr bwMode="auto">
          <a:xfrm>
            <a:off x="79375" y="1839913"/>
            <a:ext cx="2336800" cy="2228850"/>
            <a:chOff x="522080" y="1828797"/>
            <a:chExt cx="2337437" cy="2228911"/>
          </a:xfrm>
        </p:grpSpPr>
        <p:pic>
          <p:nvPicPr>
            <p:cNvPr id="5" name="Picture 13"/>
            <p:cNvPicPr>
              <a:picLocks noChangeAspect="1" noChangeArrowheads="1"/>
            </p:cNvPicPr>
            <p:nvPr/>
          </p:nvPicPr>
          <p:blipFill>
            <a:blip r:embed="rId2"/>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9887" name="TextBox 19"/>
            <p:cNvSpPr txBox="1">
              <a:spLocks noChangeArrowheads="1"/>
            </p:cNvSpPr>
            <p:nvPr/>
          </p:nvSpPr>
          <p:spPr bwMode="auto">
            <a:xfrm>
              <a:off x="1364974" y="3657598"/>
              <a:ext cx="697627" cy="400110"/>
            </a:xfrm>
            <a:prstGeom prst="rect">
              <a:avLst/>
            </a:prstGeom>
            <a:noFill/>
            <a:ln w="9525">
              <a:noFill/>
              <a:miter lim="800000"/>
              <a:headEnd/>
              <a:tailEnd/>
            </a:ln>
          </p:spPr>
          <p:txBody>
            <a:bodyPr wrap="none">
              <a:spAutoFit/>
            </a:bodyPr>
            <a:lstStyle/>
            <a:p>
              <a:r>
                <a:rPr lang="zh-CN" altLang="en-US" sz="2000">
                  <a:latin typeface="华文行楷" pitchFamily="2" charset="-122"/>
                  <a:ea typeface="华文行楷" pitchFamily="2" charset="-122"/>
                </a:rPr>
                <a:t>学生</a:t>
              </a:r>
            </a:p>
          </p:txBody>
        </p:sp>
      </p:grpSp>
      <p:grpSp>
        <p:nvGrpSpPr>
          <p:cNvPr id="4" name="组合 40"/>
          <p:cNvGrpSpPr>
            <a:grpSpLocks/>
          </p:cNvGrpSpPr>
          <p:nvPr/>
        </p:nvGrpSpPr>
        <p:grpSpPr bwMode="auto">
          <a:xfrm>
            <a:off x="257175" y="4503738"/>
            <a:ext cx="1812925" cy="1738312"/>
            <a:chOff x="657584" y="4697688"/>
            <a:chExt cx="1812341" cy="1738785"/>
          </a:xfrm>
        </p:grpSpPr>
        <p:pic>
          <p:nvPicPr>
            <p:cNvPr id="8" name="Picture 16" descr="C:\Documents and Settings\Administrator\Local Settings\Temporary Internet Files\Content.IE5\GXEFWLYB\MCj02172000000[1].wmf"/>
            <p:cNvPicPr>
              <a:picLocks noChangeAspect="1" noChangeArrowheads="1"/>
            </p:cNvPicPr>
            <p:nvPr/>
          </p:nvPicPr>
          <p:blipFill>
            <a:blip r:embed="rId3"/>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9885" name="TextBox 20"/>
            <p:cNvSpPr txBox="1">
              <a:spLocks noChangeArrowheads="1"/>
            </p:cNvSpPr>
            <p:nvPr/>
          </p:nvSpPr>
          <p:spPr bwMode="auto">
            <a:xfrm>
              <a:off x="1358347" y="6036363"/>
              <a:ext cx="697627" cy="400110"/>
            </a:xfrm>
            <a:prstGeom prst="rect">
              <a:avLst/>
            </a:prstGeom>
            <a:noFill/>
            <a:ln w="9525">
              <a:noFill/>
              <a:miter lim="800000"/>
              <a:headEnd/>
              <a:tailEnd/>
            </a:ln>
          </p:spPr>
          <p:txBody>
            <a:bodyPr wrap="none">
              <a:spAutoFit/>
            </a:bodyPr>
            <a:lstStyle/>
            <a:p>
              <a:r>
                <a:rPr lang="zh-CN" altLang="en-US" sz="2000">
                  <a:latin typeface="华文行楷" pitchFamily="2" charset="-122"/>
                  <a:ea typeface="华文行楷" pitchFamily="2" charset="-122"/>
                </a:rPr>
                <a:t>课程</a:t>
              </a:r>
            </a:p>
          </p:txBody>
        </p:sp>
      </p:grpSp>
      <p:sp>
        <p:nvSpPr>
          <p:cNvPr id="10" name="右箭头 9"/>
          <p:cNvSpPr/>
          <p:nvPr/>
        </p:nvSpPr>
        <p:spPr>
          <a:xfrm>
            <a:off x="2220913" y="4073525"/>
            <a:ext cx="720725" cy="617538"/>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pic>
        <p:nvPicPr>
          <p:cNvPr id="11" name="Picture 4"/>
          <p:cNvPicPr>
            <a:picLocks noChangeAspect="1" noChangeArrowheads="1"/>
          </p:cNvPicPr>
          <p:nvPr/>
        </p:nvPicPr>
        <p:blipFill>
          <a:blip r:embed="rId4"/>
          <a:srcRect/>
          <a:stretch>
            <a:fillRect/>
          </a:stretch>
        </p:blipFill>
        <p:spPr bwMode="auto">
          <a:xfrm>
            <a:off x="3144838" y="3263900"/>
            <a:ext cx="3362325" cy="2967038"/>
          </a:xfrm>
          <a:prstGeom prst="rect">
            <a:avLst/>
          </a:prstGeom>
          <a:noFill/>
          <a:ln w="9525">
            <a:noFill/>
            <a:miter lim="800000"/>
            <a:headEnd/>
            <a:tailEnd/>
          </a:ln>
        </p:spPr>
      </p:pic>
      <p:grpSp>
        <p:nvGrpSpPr>
          <p:cNvPr id="6" name="组合 7"/>
          <p:cNvGrpSpPr>
            <a:grpSpLocks/>
          </p:cNvGrpSpPr>
          <p:nvPr/>
        </p:nvGrpSpPr>
        <p:grpSpPr bwMode="auto">
          <a:xfrm>
            <a:off x="5910263" y="1492250"/>
            <a:ext cx="3233737" cy="2257425"/>
            <a:chOff x="4698120" y="821633"/>
            <a:chExt cx="4445880" cy="4596777"/>
          </a:xfrm>
        </p:grpSpPr>
        <p:pic>
          <p:nvPicPr>
            <p:cNvPr id="79882"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p:spPr>
        </p:pic>
        <p:sp>
          <p:nvSpPr>
            <p:cNvPr id="79883" name="TextBox 6"/>
            <p:cNvSpPr txBox="1">
              <a:spLocks noChangeArrowheads="1"/>
            </p:cNvSpPr>
            <p:nvPr/>
          </p:nvSpPr>
          <p:spPr bwMode="auto">
            <a:xfrm>
              <a:off x="6546573" y="5049078"/>
              <a:ext cx="1579278" cy="369332"/>
            </a:xfrm>
            <a:prstGeom prst="rect">
              <a:avLst/>
            </a:prstGeom>
            <a:noFill/>
            <a:ln w="9525">
              <a:noFill/>
              <a:miter lim="800000"/>
              <a:headEnd/>
              <a:tailEnd/>
            </a:ln>
          </p:spPr>
          <p:txBody>
            <a:bodyPr wrap="none">
              <a:spAutoFit/>
            </a:bodyPr>
            <a:lstStyle/>
            <a:p>
              <a:r>
                <a:rPr lang="zh-CN" altLang="en-US" b="1"/>
                <a:t>数据库关系图</a:t>
              </a:r>
            </a:p>
          </p:txBody>
        </p:sp>
      </p:grpSp>
      <p:sp>
        <p:nvSpPr>
          <p:cNvPr id="15" name="右箭头 14"/>
          <p:cNvSpPr/>
          <p:nvPr/>
        </p:nvSpPr>
        <p:spPr>
          <a:xfrm rot="19246630">
            <a:off x="5446713" y="2582863"/>
            <a:ext cx="1139825" cy="781050"/>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500"/>
                                        <p:tgtEl>
                                          <p:spTgt spid="10"/>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trips(downRight)">
                                      <p:cBhvr>
                                        <p:cTn id="40" dur="500"/>
                                        <p:tgtEl>
                                          <p:spTgt spid="15"/>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E-R</a:t>
            </a:r>
            <a:r>
              <a:rPr lang="zh-CN" altLang="en-US" dirty="0" smtClean="0"/>
              <a:t>模型向关系模型的转换</a:t>
            </a:r>
            <a:endParaRPr lang="zh-CN" altLang="en-US" dirty="0"/>
          </a:p>
        </p:txBody>
      </p:sp>
      <p:sp>
        <p:nvSpPr>
          <p:cNvPr id="3" name="内容占位符 2"/>
          <p:cNvSpPr>
            <a:spLocks noGrp="1"/>
          </p:cNvSpPr>
          <p:nvPr>
            <p:ph idx="1"/>
          </p:nvPr>
        </p:nvSpPr>
        <p:spPr/>
        <p:txBody>
          <a:bodyPr/>
          <a:lstStyle/>
          <a:p>
            <a:pPr eaLnBrk="1" hangingPunct="1">
              <a:lnSpc>
                <a:spcPct val="150000"/>
              </a:lnSpc>
              <a:defRPr/>
            </a:pPr>
            <a:r>
              <a:rPr lang="zh-CN" altLang="en-US" dirty="0" smtClean="0"/>
              <a:t>转换内容</a:t>
            </a:r>
            <a:endParaRPr lang="en-US" altLang="zh-CN" dirty="0" smtClean="0"/>
          </a:p>
          <a:p>
            <a:pPr lvl="1" eaLnBrk="1" hangingPunct="1">
              <a:lnSpc>
                <a:spcPct val="150000"/>
              </a:lnSpc>
              <a:defRPr/>
            </a:pPr>
            <a:r>
              <a:rPr lang="en-US" altLang="zh-CN" dirty="0" smtClean="0">
                <a:latin typeface="+mn-ea"/>
                <a:ea typeface="+mn-ea"/>
              </a:rPr>
              <a:t>E-R</a:t>
            </a:r>
            <a:r>
              <a:rPr lang="zh-CN" altLang="en-US" dirty="0" smtClean="0">
                <a:latin typeface="+mn-ea"/>
                <a:ea typeface="+mn-ea"/>
              </a:rPr>
              <a:t>图由实体、实体的属性和实体之间的联系三个要素组成</a:t>
            </a:r>
          </a:p>
          <a:p>
            <a:pPr lvl="1" eaLnBrk="1" hangingPunct="1">
              <a:lnSpc>
                <a:spcPct val="150000"/>
              </a:lnSpc>
              <a:defRPr/>
            </a:pPr>
            <a:r>
              <a:rPr lang="zh-CN" altLang="en-US" dirty="0" smtClean="0">
                <a:latin typeface="+mn-ea"/>
                <a:ea typeface="+mn-ea"/>
              </a:rPr>
              <a:t>关系模型的逻辑结构是一组关系模式的集合</a:t>
            </a:r>
          </a:p>
          <a:p>
            <a:pPr lvl="1" eaLnBrk="1" hangingPunct="1">
              <a:lnSpc>
                <a:spcPct val="150000"/>
              </a:lnSpc>
              <a:defRPr/>
            </a:pPr>
            <a:r>
              <a:rPr lang="zh-CN" altLang="en-US" dirty="0" smtClean="0">
                <a:latin typeface="+mn-ea"/>
                <a:ea typeface="+mn-ea"/>
              </a:rPr>
              <a:t>将</a:t>
            </a:r>
            <a:r>
              <a:rPr lang="en-US" altLang="zh-CN" dirty="0" smtClean="0">
                <a:latin typeface="+mn-ea"/>
                <a:ea typeface="+mn-ea"/>
              </a:rPr>
              <a:t>E-R</a:t>
            </a:r>
            <a:r>
              <a:rPr lang="zh-CN" altLang="en-US" dirty="0" smtClean="0">
                <a:latin typeface="+mn-ea"/>
                <a:ea typeface="+mn-ea"/>
              </a:rPr>
              <a:t>图转换为关系模型：将实体、实体的属性和实体之间的联系转化为关系模式。</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81923" name="内容占位符 2"/>
          <p:cNvSpPr>
            <a:spLocks noGrp="1"/>
          </p:cNvSpPr>
          <p:nvPr>
            <p:ph idx="1"/>
          </p:nvPr>
        </p:nvSpPr>
        <p:spPr/>
        <p:txBody>
          <a:bodyPr/>
          <a:lstStyle/>
          <a:p>
            <a:pPr eaLnBrk="1" hangingPunct="1"/>
            <a:endParaRPr lang="zh-CN" altLang="en-US" smtClean="0"/>
          </a:p>
        </p:txBody>
      </p:sp>
      <p:pic>
        <p:nvPicPr>
          <p:cNvPr id="81924" name="Picture 3"/>
          <p:cNvPicPr>
            <a:picLocks noChangeAspect="1" noChangeArrowheads="1"/>
          </p:cNvPicPr>
          <p:nvPr/>
        </p:nvPicPr>
        <p:blipFill>
          <a:blip r:embed="rId2"/>
          <a:srcRect/>
          <a:stretch>
            <a:fillRect/>
          </a:stretch>
        </p:blipFill>
        <p:spPr bwMode="auto">
          <a:xfrm>
            <a:off x="436563" y="869950"/>
            <a:ext cx="8364537" cy="531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3" name="内容占位符 2"/>
          <p:cNvSpPr>
            <a:spLocks noGrp="1"/>
          </p:cNvSpPr>
          <p:nvPr>
            <p:ph idx="1"/>
          </p:nvPr>
        </p:nvSpPr>
        <p:spPr/>
        <p:txBody>
          <a:bodyPr/>
          <a:lstStyle/>
          <a:p>
            <a:pPr eaLnBrk="1" hangingPunct="1">
              <a:buFont typeface="Wingdings" pitchFamily="2" charset="2"/>
              <a:buNone/>
              <a:defRPr/>
            </a:pPr>
            <a:r>
              <a:rPr lang="zh-CN" altLang="en-US" sz="2800" dirty="0" smtClean="0"/>
              <a:t>转换原则</a:t>
            </a:r>
          </a:p>
          <a:p>
            <a:pPr eaLnBrk="1" hangingPunct="1">
              <a:defRPr/>
            </a:pPr>
            <a:r>
              <a:rPr lang="zh-CN" altLang="en-US" sz="2800" dirty="0" smtClean="0"/>
              <a:t>⒈ 一个实体型转换为一个关系模式。</a:t>
            </a:r>
            <a:endParaRPr lang="en-US" altLang="zh-CN" sz="2800" dirty="0" smtClean="0"/>
          </a:p>
          <a:p>
            <a:pPr lvl="1" eaLnBrk="1" hangingPunct="1">
              <a:defRPr/>
            </a:pPr>
            <a:r>
              <a:rPr lang="zh-CN" altLang="en-US" sz="2400" dirty="0" smtClean="0">
                <a:latin typeface="+mn-ea"/>
                <a:ea typeface="+mn-ea"/>
              </a:rPr>
              <a:t>关系的属性：实体型的属性</a:t>
            </a:r>
          </a:p>
          <a:p>
            <a:pPr lvl="1" eaLnBrk="1" hangingPunct="1">
              <a:defRPr/>
            </a:pPr>
            <a:r>
              <a:rPr lang="zh-CN" altLang="en-US" sz="2400" dirty="0" smtClean="0">
                <a:latin typeface="+mn-ea"/>
                <a:ea typeface="+mn-ea"/>
              </a:rPr>
              <a:t>关系的码：实体型的码</a:t>
            </a:r>
            <a:endParaRPr lang="zh-CN" altLang="en-US" sz="600" dirty="0" smtClean="0">
              <a:latin typeface="+mn-ea"/>
              <a:ea typeface="+mn-ea"/>
            </a:endParaRPr>
          </a:p>
          <a:p>
            <a:pPr lvl="1" eaLnBrk="1" hangingPunct="1">
              <a:defRPr/>
            </a:pPr>
            <a:endParaRPr lang="zh-CN" altLang="en-US" sz="2400" dirty="0" smtClean="0"/>
          </a:p>
          <a:p>
            <a:pPr lvl="1" eaLnBrk="1" hangingPunct="1">
              <a:defRPr/>
            </a:pPr>
            <a:endParaRPr lang="en-US" altLang="zh-CN" sz="2400" dirty="0" smtClean="0"/>
          </a:p>
          <a:p>
            <a:pPr eaLnBrk="1" hangingPunct="1">
              <a:defRPr/>
            </a:pPr>
            <a:endParaRPr lang="zh-CN" altLang="en-US" sz="2800" dirty="0"/>
          </a:p>
        </p:txBody>
      </p:sp>
      <p:sp>
        <p:nvSpPr>
          <p:cNvPr id="4" name="矩形 3"/>
          <p:cNvSpPr>
            <a:spLocks noChangeArrowheads="1"/>
          </p:cNvSpPr>
          <p:nvPr/>
        </p:nvSpPr>
        <p:spPr bwMode="auto">
          <a:xfrm>
            <a:off x="920750" y="3686175"/>
            <a:ext cx="7427913" cy="2308225"/>
          </a:xfrm>
          <a:prstGeom prst="rect">
            <a:avLst/>
          </a:prstGeom>
          <a:noFill/>
          <a:ln w="9525">
            <a:noFill/>
            <a:miter lim="800000"/>
            <a:headEnd/>
            <a:tailEnd/>
          </a:ln>
        </p:spPr>
        <p:txBody>
          <a:bodyPr>
            <a:spAutoFit/>
          </a:bodyPr>
          <a:lstStyle/>
          <a:p>
            <a:pPr>
              <a:lnSpc>
                <a:spcPct val="200000"/>
              </a:lnSpc>
            </a:pPr>
            <a:r>
              <a:rPr lang="zh-CN" altLang="en-US" sz="2400"/>
              <a:t>关系模式：</a:t>
            </a:r>
          </a:p>
          <a:p>
            <a:r>
              <a:rPr lang="zh-CN" altLang="en-US" sz="2400"/>
              <a:t>学生（</a:t>
            </a:r>
            <a:r>
              <a:rPr lang="zh-CN" altLang="en-US" sz="2400" u="sng">
                <a:solidFill>
                  <a:srgbClr val="7030A0"/>
                </a:solidFill>
              </a:rPr>
              <a:t>学号</a:t>
            </a:r>
            <a:r>
              <a:rPr lang="zh-CN" altLang="en-US" sz="2400"/>
              <a:t>，姓名，性别，专业，出生日期）</a:t>
            </a:r>
          </a:p>
          <a:p>
            <a:r>
              <a:rPr lang="zh-CN" altLang="en-US" sz="2400"/>
              <a:t>课程（</a:t>
            </a:r>
            <a:r>
              <a:rPr lang="zh-CN" altLang="en-US" sz="2400" u="sng">
                <a:solidFill>
                  <a:srgbClr val="7030A0"/>
                </a:solidFill>
              </a:rPr>
              <a:t>课程编号</a:t>
            </a:r>
            <a:r>
              <a:rPr lang="zh-CN" altLang="en-US" sz="2400"/>
              <a:t>，课程名称，课程类别，学分）</a:t>
            </a:r>
          </a:p>
          <a:p>
            <a:r>
              <a:rPr lang="zh-CN" altLang="en-US" sz="2400"/>
              <a:t>学院（</a:t>
            </a:r>
            <a:r>
              <a:rPr lang="zh-CN" altLang="en-US" sz="2400" u="sng">
                <a:solidFill>
                  <a:srgbClr val="7030A0"/>
                </a:solidFill>
              </a:rPr>
              <a:t>学院编号</a:t>
            </a:r>
            <a:r>
              <a:rPr lang="zh-CN" altLang="en-US" sz="2400"/>
              <a:t>，学院名称，办公室电话）</a:t>
            </a:r>
          </a:p>
          <a:p>
            <a:r>
              <a:rPr lang="zh-CN" altLang="en-US" sz="2400"/>
              <a:t>教职工（</a:t>
            </a:r>
            <a:r>
              <a:rPr lang="zh-CN" altLang="en-US" sz="2400" u="sng">
                <a:solidFill>
                  <a:srgbClr val="7030A0"/>
                </a:solidFill>
              </a:rPr>
              <a:t>教职工编号</a:t>
            </a:r>
            <a:r>
              <a:rPr lang="zh-CN" altLang="en-US" sz="2400"/>
              <a:t>，姓名，参加工作时间，职称）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8975"/>
            <a:ext cx="8229600" cy="5437188"/>
          </a:xfrm>
        </p:spPr>
        <p:txBody>
          <a:bodyPr/>
          <a:lstStyle/>
          <a:p>
            <a:pPr eaLnBrk="1" hangingPunct="1">
              <a:defRPr/>
            </a:pPr>
            <a:r>
              <a:rPr lang="zh-CN" altLang="en-US" sz="2800" dirty="0" smtClean="0"/>
              <a:t>⒉ 一个</a:t>
            </a:r>
            <a:r>
              <a:rPr lang="en-US" altLang="zh-CN" sz="2800" b="1" dirty="0" smtClean="0"/>
              <a:t>m:n</a:t>
            </a:r>
            <a:r>
              <a:rPr lang="zh-CN" altLang="en-US" sz="2800" b="1" dirty="0" smtClean="0"/>
              <a:t>联系转换为一个关系模式。</a:t>
            </a:r>
          </a:p>
          <a:p>
            <a:pPr lvl="1" eaLnBrk="1" hangingPunct="1">
              <a:defRPr/>
            </a:pPr>
            <a:r>
              <a:rPr lang="zh-CN" altLang="en-US" sz="2400" dirty="0" smtClean="0">
                <a:latin typeface="+mn-ea"/>
                <a:ea typeface="+mn-ea"/>
              </a:rPr>
              <a:t>关系的属性：与该联系相连的各实体的码以及联系本身的属性</a:t>
            </a:r>
            <a:endParaRPr lang="zh-CN" altLang="en-US" sz="600" dirty="0" smtClean="0">
              <a:latin typeface="+mn-ea"/>
              <a:ea typeface="+mn-ea"/>
            </a:endParaRPr>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r>
              <a:rPr lang="zh-CN" altLang="en-US" dirty="0" smtClean="0">
                <a:latin typeface="+mn-ea"/>
                <a:ea typeface="+mn-ea"/>
              </a:rPr>
              <a:t>关系的码：各实体码的组合</a:t>
            </a:r>
          </a:p>
          <a:p>
            <a:pPr lvl="1" eaLnBrk="1" hangingPunct="1">
              <a:defRPr/>
            </a:pPr>
            <a:r>
              <a:rPr lang="zh-CN" altLang="en-US" dirty="0" smtClean="0">
                <a:latin typeface="+mn-ea"/>
                <a:ea typeface="+mn-ea"/>
              </a:rPr>
              <a:t>选课（</a:t>
            </a:r>
            <a:r>
              <a:rPr lang="zh-CN" altLang="en-US" u="sng" dirty="0" smtClean="0">
                <a:solidFill>
                  <a:srgbClr val="7030A0"/>
                </a:solidFill>
                <a:latin typeface="+mn-ea"/>
                <a:ea typeface="+mn-ea"/>
              </a:rPr>
              <a:t>学号，课程号</a:t>
            </a:r>
            <a:r>
              <a:rPr lang="zh-CN" altLang="en-US" dirty="0" smtClean="0">
                <a:latin typeface="+mn-ea"/>
                <a:ea typeface="+mn-ea"/>
              </a:rPr>
              <a:t>，成绩）</a:t>
            </a:r>
            <a:endParaRPr lang="zh-CN" altLang="en-US" sz="700" dirty="0" smtClean="0">
              <a:latin typeface="+mn-ea"/>
              <a:ea typeface="+mn-ea"/>
            </a:endParaRPr>
          </a:p>
          <a:p>
            <a:pPr lvl="1" eaLnBrk="1" hangingPunct="1">
              <a:defRPr/>
            </a:pPr>
            <a:endParaRPr lang="zh-CN" altLang="en-US" dirty="0"/>
          </a:p>
        </p:txBody>
      </p:sp>
      <p:sp>
        <p:nvSpPr>
          <p:cNvPr id="83971" name="矩形 3"/>
          <p:cNvSpPr>
            <a:spLocks noChangeArrowheads="1"/>
          </p:cNvSpPr>
          <p:nvPr/>
        </p:nvSpPr>
        <p:spPr bwMode="auto">
          <a:xfrm>
            <a:off x="1281113" y="2395538"/>
            <a:ext cx="800100" cy="461962"/>
          </a:xfrm>
          <a:prstGeom prst="rect">
            <a:avLst/>
          </a:prstGeom>
          <a:noFill/>
          <a:ln w="9525">
            <a:noFill/>
            <a:miter lim="800000"/>
            <a:headEnd/>
            <a:tailEnd/>
          </a:ln>
        </p:spPr>
        <p:txBody>
          <a:bodyPr wrap="none">
            <a:spAutoFit/>
          </a:bodyPr>
          <a:lstStyle/>
          <a:p>
            <a:r>
              <a:rPr lang="zh-CN" altLang="en-US" sz="2400"/>
              <a:t>选课</a:t>
            </a:r>
          </a:p>
        </p:txBody>
      </p:sp>
      <p:pic>
        <p:nvPicPr>
          <p:cNvPr id="83972" name="Picture 3"/>
          <p:cNvPicPr>
            <a:picLocks noChangeAspect="1" noChangeArrowheads="1"/>
          </p:cNvPicPr>
          <p:nvPr/>
        </p:nvPicPr>
        <p:blipFill>
          <a:blip r:embed="rId2"/>
          <a:srcRect/>
          <a:stretch>
            <a:fillRect/>
          </a:stretch>
        </p:blipFill>
        <p:spPr bwMode="auto">
          <a:xfrm>
            <a:off x="1357313" y="3065463"/>
            <a:ext cx="3381375"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82613"/>
            <a:ext cx="8229600" cy="5543550"/>
          </a:xfrm>
        </p:spPr>
        <p:txBody>
          <a:bodyPr/>
          <a:lstStyle/>
          <a:p>
            <a:pPr eaLnBrk="1" hangingPunct="1">
              <a:defRPr/>
            </a:pPr>
            <a:r>
              <a:rPr lang="zh-CN" altLang="en-US" sz="2800" dirty="0" smtClean="0">
                <a:latin typeface="+mn-lt"/>
              </a:rPr>
              <a:t>⒊</a:t>
            </a:r>
            <a:r>
              <a:rPr lang="zh-CN" altLang="en-US" sz="2800" dirty="0" smtClean="0"/>
              <a:t> 一个</a:t>
            </a:r>
            <a:r>
              <a:rPr lang="en-US" altLang="zh-CN" sz="2800" dirty="0" smtClean="0"/>
              <a:t>1:n</a:t>
            </a:r>
            <a:r>
              <a:rPr lang="zh-CN" altLang="en-US" sz="2800" dirty="0" smtClean="0"/>
              <a:t>联系可以转换为一个独立的关系模式，也可以与</a:t>
            </a:r>
            <a:r>
              <a:rPr lang="en-US" altLang="zh-CN" sz="2800" dirty="0" smtClean="0"/>
              <a:t>n</a:t>
            </a:r>
            <a:r>
              <a:rPr lang="zh-CN" altLang="en-US" sz="2800" dirty="0" smtClean="0"/>
              <a:t>端对应的关系模式合并。</a:t>
            </a:r>
            <a:endParaRPr lang="en-US" altLang="zh-CN" sz="2800" dirty="0" smtClean="0"/>
          </a:p>
          <a:p>
            <a:pPr lvl="1" eaLnBrk="1" hangingPunct="1">
              <a:defRPr/>
            </a:pPr>
            <a:r>
              <a:rPr lang="en-US" altLang="zh-CN" sz="2400" b="1" dirty="0" smtClean="0">
                <a:latin typeface="+mn-ea"/>
                <a:ea typeface="+mn-ea"/>
              </a:rPr>
              <a:t>1) </a:t>
            </a:r>
            <a:r>
              <a:rPr lang="zh-CN" altLang="en-US" sz="2400" b="1" dirty="0" smtClean="0">
                <a:latin typeface="+mn-ea"/>
                <a:ea typeface="+mn-ea"/>
              </a:rPr>
              <a:t>转换为一个独立的关系模式</a:t>
            </a:r>
          </a:p>
          <a:p>
            <a:pPr lvl="2" eaLnBrk="1" hangingPunct="1">
              <a:lnSpc>
                <a:spcPct val="150000"/>
              </a:lnSpc>
              <a:defRPr/>
            </a:pPr>
            <a:r>
              <a:rPr lang="zh-CN" altLang="en-US" sz="2000" dirty="0" smtClean="0">
                <a:latin typeface="+mn-ea"/>
                <a:ea typeface="+mn-ea"/>
              </a:rPr>
              <a:t>关系的属性：与该联系相连的各实体的码以及联系本身的属性</a:t>
            </a:r>
          </a:p>
          <a:p>
            <a:pPr lvl="2" eaLnBrk="1" hangingPunct="1">
              <a:lnSpc>
                <a:spcPct val="150000"/>
              </a:lnSpc>
              <a:defRPr/>
            </a:pPr>
            <a:r>
              <a:rPr lang="zh-CN" altLang="en-US" sz="2000" dirty="0" smtClean="0">
                <a:latin typeface="+mn-ea"/>
                <a:ea typeface="+mn-ea"/>
              </a:rPr>
              <a:t>关系的码：</a:t>
            </a:r>
            <a:r>
              <a:rPr lang="en-US" altLang="zh-CN" sz="2000" b="1" dirty="0" smtClean="0">
                <a:latin typeface="+mn-ea"/>
                <a:ea typeface="+mn-ea"/>
              </a:rPr>
              <a:t>n</a:t>
            </a:r>
            <a:r>
              <a:rPr lang="zh-CN" altLang="en-US" sz="2000" b="1" dirty="0" smtClean="0">
                <a:latin typeface="+mn-ea"/>
                <a:ea typeface="+mn-ea"/>
              </a:rPr>
              <a:t>端实体的码</a:t>
            </a:r>
            <a:endParaRPr lang="en-US" altLang="zh-CN" sz="2000" b="1" dirty="0" smtClean="0">
              <a:latin typeface="+mn-ea"/>
              <a:ea typeface="+mn-ea"/>
            </a:endParaRPr>
          </a:p>
          <a:p>
            <a:pPr lvl="2" eaLnBrk="1" hangingPunct="1">
              <a:defRPr/>
            </a:pPr>
            <a:endParaRPr lang="zh-CN" altLang="en-US" sz="2000" b="1" dirty="0" smtClean="0">
              <a:latin typeface="+mn-ea"/>
              <a:ea typeface="+mn-ea"/>
            </a:endParaRPr>
          </a:p>
          <a:p>
            <a:pPr lvl="2" eaLnBrk="1" hangingPunct="1">
              <a:lnSpc>
                <a:spcPct val="150000"/>
              </a:lnSpc>
              <a:buFont typeface="Wingdings" pitchFamily="2" charset="2"/>
              <a:buNone/>
              <a:defRPr/>
            </a:pPr>
            <a:r>
              <a:rPr lang="zh-CN" altLang="en-US" sz="2800" dirty="0" smtClean="0">
                <a:latin typeface="+mn-ea"/>
                <a:ea typeface="+mn-ea"/>
              </a:rPr>
              <a:t>学院学生（学院编号，</a:t>
            </a:r>
            <a:r>
              <a:rPr lang="zh-CN" altLang="en-US" sz="2800" u="sng" dirty="0" smtClean="0">
                <a:solidFill>
                  <a:srgbClr val="7030A0"/>
                </a:solidFill>
                <a:latin typeface="+mn-ea"/>
                <a:ea typeface="+mn-ea"/>
              </a:rPr>
              <a:t>学号</a:t>
            </a:r>
            <a:r>
              <a:rPr lang="zh-CN" altLang="en-US" sz="2800" dirty="0" smtClean="0">
                <a:latin typeface="+mn-ea"/>
                <a:ea typeface="+mn-ea"/>
              </a:rPr>
              <a:t>）</a:t>
            </a:r>
          </a:p>
          <a:p>
            <a:pPr lvl="2" eaLnBrk="1" hangingPunct="1">
              <a:lnSpc>
                <a:spcPct val="150000"/>
              </a:lnSpc>
              <a:buFont typeface="Wingdings" pitchFamily="2" charset="2"/>
              <a:buNone/>
              <a:defRPr/>
            </a:pPr>
            <a:r>
              <a:rPr lang="zh-CN" altLang="en-US" sz="2800" dirty="0" smtClean="0">
                <a:latin typeface="+mn-ea"/>
                <a:ea typeface="+mn-ea"/>
              </a:rPr>
              <a:t>学院教职工（学院编号，</a:t>
            </a:r>
            <a:r>
              <a:rPr lang="zh-CN" altLang="en-US" sz="2800" u="sng" dirty="0" smtClean="0">
                <a:solidFill>
                  <a:srgbClr val="7030A0"/>
                </a:solidFill>
                <a:latin typeface="+mn-ea"/>
                <a:ea typeface="+mn-ea"/>
              </a:rPr>
              <a:t>教职工编号</a:t>
            </a:r>
            <a:r>
              <a:rPr lang="zh-CN" altLang="en-US" sz="2800" dirty="0" smtClean="0">
                <a:latin typeface="+mn-ea"/>
                <a:ea typeface="+mn-ea"/>
              </a:rPr>
              <a:t>）</a:t>
            </a:r>
          </a:p>
          <a:p>
            <a:pPr eaLnBrk="1" hangingPunct="1">
              <a:defRPr/>
            </a:pPr>
            <a:endParaRPr lang="zh-CN" altLang="en-US"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7413"/>
            <a:ext cx="8229600" cy="5238750"/>
          </a:xfrm>
        </p:spPr>
        <p:txBody>
          <a:bodyPr/>
          <a:lstStyle/>
          <a:p>
            <a:pPr lvl="1" eaLnBrk="1" hangingPunct="1">
              <a:lnSpc>
                <a:spcPct val="150000"/>
              </a:lnSpc>
              <a:defRPr/>
            </a:pPr>
            <a:r>
              <a:rPr lang="en-US" altLang="zh-CN" sz="2400" b="1" dirty="0" smtClean="0">
                <a:solidFill>
                  <a:srgbClr val="000000"/>
                </a:solidFill>
                <a:latin typeface="Arial"/>
              </a:rPr>
              <a:t>2) </a:t>
            </a:r>
            <a:r>
              <a:rPr lang="zh-CN" altLang="en-US" sz="2400" b="1" dirty="0" smtClean="0">
                <a:solidFill>
                  <a:srgbClr val="000000"/>
                </a:solidFill>
                <a:latin typeface="宋体"/>
                <a:ea typeface="宋体"/>
              </a:rPr>
              <a:t>与</a:t>
            </a:r>
            <a:r>
              <a:rPr lang="en-US" altLang="zh-CN" sz="2400" b="1" dirty="0" smtClean="0">
                <a:solidFill>
                  <a:srgbClr val="000000"/>
                </a:solidFill>
                <a:latin typeface="Arial"/>
                <a:ea typeface="宋体"/>
              </a:rPr>
              <a:t>n</a:t>
            </a:r>
            <a:r>
              <a:rPr lang="zh-CN" altLang="en-US" sz="2400" b="1" dirty="0" smtClean="0">
                <a:solidFill>
                  <a:srgbClr val="000000"/>
                </a:solidFill>
                <a:latin typeface="宋体"/>
                <a:ea typeface="宋体"/>
              </a:rPr>
              <a:t>端对应的关系模式合并</a:t>
            </a:r>
            <a:endParaRPr lang="en-US" altLang="zh-CN" sz="2400" b="1" dirty="0" smtClean="0">
              <a:solidFill>
                <a:srgbClr val="000000"/>
              </a:solidFill>
              <a:latin typeface="宋体"/>
              <a:ea typeface="宋体"/>
            </a:endParaRPr>
          </a:p>
          <a:p>
            <a:pPr lvl="2" eaLnBrk="1" hangingPunct="1">
              <a:defRPr/>
            </a:pPr>
            <a:r>
              <a:rPr lang="zh-CN" altLang="en-US" sz="2000" dirty="0" smtClean="0">
                <a:solidFill>
                  <a:srgbClr val="000000"/>
                </a:solidFill>
                <a:latin typeface="Wingdings-Regular"/>
                <a:ea typeface="宋体"/>
              </a:rPr>
              <a:t>合并后关系的属性：在</a:t>
            </a:r>
            <a:r>
              <a:rPr lang="en-US" altLang="zh-CN" sz="2000" dirty="0" smtClean="0">
                <a:solidFill>
                  <a:srgbClr val="000000"/>
                </a:solidFill>
                <a:latin typeface="Wingdings-Regular"/>
                <a:ea typeface="宋体"/>
              </a:rPr>
              <a:t>n</a:t>
            </a:r>
            <a:r>
              <a:rPr lang="zh-CN" altLang="en-US" sz="2000" dirty="0" smtClean="0">
                <a:solidFill>
                  <a:srgbClr val="000000"/>
                </a:solidFill>
                <a:latin typeface="Wingdings-Regular"/>
                <a:ea typeface="宋体"/>
              </a:rPr>
              <a:t>端关系中加入</a:t>
            </a:r>
            <a:r>
              <a:rPr lang="en-US" altLang="zh-CN" sz="2000" dirty="0" smtClean="0">
                <a:solidFill>
                  <a:srgbClr val="000000"/>
                </a:solidFill>
                <a:latin typeface="Wingdings-Regular"/>
                <a:ea typeface="宋体"/>
              </a:rPr>
              <a:t>1</a:t>
            </a:r>
            <a:r>
              <a:rPr lang="zh-CN" altLang="en-US" sz="2000" dirty="0" smtClean="0">
                <a:solidFill>
                  <a:srgbClr val="000000"/>
                </a:solidFill>
                <a:latin typeface="Wingdings-Regular"/>
                <a:ea typeface="宋体"/>
              </a:rPr>
              <a:t>端关系的码和联系本身的属性</a:t>
            </a:r>
          </a:p>
          <a:p>
            <a:pPr lvl="2" eaLnBrk="1" hangingPunct="1">
              <a:defRPr/>
            </a:pPr>
            <a:r>
              <a:rPr lang="zh-CN" altLang="en-US" sz="2000" dirty="0" smtClean="0">
                <a:solidFill>
                  <a:srgbClr val="000000"/>
                </a:solidFill>
                <a:latin typeface="Wingdings-Regular"/>
                <a:ea typeface="宋体"/>
              </a:rPr>
              <a:t>合并后关系的码：不变</a:t>
            </a:r>
          </a:p>
          <a:p>
            <a:pPr lvl="1" eaLnBrk="1" hangingPunct="1">
              <a:defRPr/>
            </a:pPr>
            <a:r>
              <a:rPr lang="zh-CN" altLang="en-US" sz="2400" dirty="0" smtClean="0">
                <a:latin typeface="+mn-ea"/>
                <a:ea typeface="+mn-ea"/>
              </a:rPr>
              <a:t>可以减少系统中的关系个数，一般情况下更倾向于采用这种方法</a:t>
            </a:r>
            <a:endParaRPr lang="zh-CN" altLang="en-US" sz="2400" dirty="0">
              <a:latin typeface="+mn-ea"/>
              <a:ea typeface="+mn-ea"/>
            </a:endParaRPr>
          </a:p>
        </p:txBody>
      </p:sp>
      <p:sp>
        <p:nvSpPr>
          <p:cNvPr id="86019" name="矩形 3"/>
          <p:cNvSpPr>
            <a:spLocks noChangeArrowheads="1"/>
          </p:cNvSpPr>
          <p:nvPr/>
        </p:nvSpPr>
        <p:spPr bwMode="auto">
          <a:xfrm>
            <a:off x="1198563" y="3819525"/>
            <a:ext cx="7521575" cy="2400300"/>
          </a:xfrm>
          <a:prstGeom prst="rect">
            <a:avLst/>
          </a:prstGeom>
          <a:noFill/>
          <a:ln w="9525">
            <a:noFill/>
            <a:miter lim="800000"/>
            <a:headEnd/>
            <a:tailEnd/>
          </a:ln>
        </p:spPr>
        <p:txBody>
          <a:bodyPr>
            <a:spAutoFit/>
          </a:bodyPr>
          <a:lstStyle/>
          <a:p>
            <a:pPr>
              <a:lnSpc>
                <a:spcPct val="150000"/>
              </a:lnSpc>
            </a:pPr>
            <a:r>
              <a:rPr lang="zh-CN" altLang="en-US" sz="2000"/>
              <a:t>学生（</a:t>
            </a:r>
            <a:r>
              <a:rPr lang="zh-CN" altLang="en-US" sz="2000" u="sng">
                <a:solidFill>
                  <a:srgbClr val="7030A0"/>
                </a:solidFill>
              </a:rPr>
              <a:t>学号</a:t>
            </a:r>
            <a:r>
              <a:rPr lang="zh-CN" altLang="en-US" sz="2000"/>
              <a:t>，姓名，性别，专业，出生日期，</a:t>
            </a:r>
            <a:r>
              <a:rPr lang="zh-CN" altLang="en-US" sz="2000">
                <a:solidFill>
                  <a:srgbClr val="FF0000"/>
                </a:solidFill>
              </a:rPr>
              <a:t>学院编号</a:t>
            </a:r>
            <a:r>
              <a:rPr lang="zh-CN" altLang="en-US" sz="2000"/>
              <a:t>）</a:t>
            </a:r>
          </a:p>
          <a:p>
            <a:pPr>
              <a:lnSpc>
                <a:spcPct val="150000"/>
              </a:lnSpc>
            </a:pPr>
            <a:r>
              <a:rPr lang="zh-CN" altLang="en-US" sz="2000"/>
              <a:t>课程（</a:t>
            </a:r>
            <a:r>
              <a:rPr lang="zh-CN" altLang="en-US" sz="2000" u="sng">
                <a:solidFill>
                  <a:srgbClr val="7030A0"/>
                </a:solidFill>
              </a:rPr>
              <a:t>课程编号</a:t>
            </a:r>
            <a:r>
              <a:rPr lang="zh-CN" altLang="en-US" sz="2000"/>
              <a:t>，课程名称，课程类别，学分）</a:t>
            </a:r>
          </a:p>
          <a:p>
            <a:pPr>
              <a:lnSpc>
                <a:spcPct val="150000"/>
              </a:lnSpc>
            </a:pPr>
            <a:r>
              <a:rPr lang="zh-CN" altLang="en-US" sz="2000"/>
              <a:t>学院（</a:t>
            </a:r>
            <a:r>
              <a:rPr lang="zh-CN" altLang="en-US" sz="2000" u="sng">
                <a:solidFill>
                  <a:srgbClr val="7030A0"/>
                </a:solidFill>
              </a:rPr>
              <a:t>学院编号</a:t>
            </a:r>
            <a:r>
              <a:rPr lang="zh-CN" altLang="en-US" sz="2000"/>
              <a:t>，学院名称，办公室电话，</a:t>
            </a:r>
            <a:r>
              <a:rPr lang="zh-CN" altLang="en-US" sz="2000">
                <a:solidFill>
                  <a:srgbClr val="FF0000"/>
                </a:solidFill>
              </a:rPr>
              <a:t>院长教职工编号</a:t>
            </a:r>
            <a:r>
              <a:rPr lang="zh-CN" altLang="en-US" sz="2000"/>
              <a:t>）</a:t>
            </a:r>
          </a:p>
          <a:p>
            <a:pPr>
              <a:lnSpc>
                <a:spcPct val="150000"/>
              </a:lnSpc>
            </a:pPr>
            <a:r>
              <a:rPr lang="zh-CN" altLang="en-US" sz="2000"/>
              <a:t>教职工（</a:t>
            </a:r>
            <a:r>
              <a:rPr lang="zh-CN" altLang="en-US" sz="2000" u="sng">
                <a:solidFill>
                  <a:srgbClr val="7030A0"/>
                </a:solidFill>
              </a:rPr>
              <a:t>教职工编号</a:t>
            </a:r>
            <a:r>
              <a:rPr lang="zh-CN" altLang="en-US" sz="2000"/>
              <a:t>，姓名，参加工作时间，职称，</a:t>
            </a:r>
            <a:r>
              <a:rPr lang="zh-CN" altLang="en-US" sz="2000">
                <a:solidFill>
                  <a:srgbClr val="FF0000"/>
                </a:solidFill>
              </a:rPr>
              <a:t>学院编号</a:t>
            </a:r>
            <a:r>
              <a:rPr lang="zh-CN" altLang="en-US" sz="2000"/>
              <a:t>）</a:t>
            </a:r>
          </a:p>
          <a:p>
            <a:pPr>
              <a:lnSpc>
                <a:spcPct val="150000"/>
              </a:lnSpc>
            </a:pPr>
            <a:r>
              <a:rPr lang="zh-CN" altLang="en-US" sz="2000"/>
              <a:t>选课（</a:t>
            </a:r>
            <a:r>
              <a:rPr lang="zh-CN" altLang="en-US" sz="2000" u="sng">
                <a:solidFill>
                  <a:srgbClr val="7030A0"/>
                </a:solidFill>
              </a:rPr>
              <a:t>学号，课程号</a:t>
            </a:r>
            <a:r>
              <a:rPr lang="zh-CN" altLang="en-US" sz="2000"/>
              <a:t>，成绩）</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3238"/>
            <a:ext cx="8229600" cy="5622925"/>
          </a:xfrm>
        </p:spPr>
        <p:txBody>
          <a:bodyPr/>
          <a:lstStyle/>
          <a:p>
            <a:pPr eaLnBrk="1" hangingPunct="1">
              <a:defRPr/>
            </a:pPr>
            <a:r>
              <a:rPr lang="zh-CN" altLang="en-US" sz="2800" dirty="0" smtClean="0"/>
              <a:t>⒋ 一个</a:t>
            </a:r>
            <a:r>
              <a:rPr lang="en-US" altLang="zh-CN" sz="2800" dirty="0" smtClean="0"/>
              <a:t>1:1</a:t>
            </a:r>
            <a:r>
              <a:rPr lang="zh-CN" altLang="en-US" sz="2800" dirty="0" smtClean="0"/>
              <a:t>联系可以转换为一个独立的关系模式，也可以与任意一端对应的关系模式合并。</a:t>
            </a:r>
            <a:endParaRPr lang="en-US" altLang="zh-CN" sz="2800" dirty="0" smtClean="0"/>
          </a:p>
          <a:p>
            <a:pPr lvl="1" eaLnBrk="1" hangingPunct="1">
              <a:lnSpc>
                <a:spcPct val="150000"/>
              </a:lnSpc>
              <a:defRPr/>
            </a:pPr>
            <a:r>
              <a:rPr lang="en-US" altLang="zh-CN" sz="2400" dirty="0" smtClean="0">
                <a:latin typeface="+mn-ea"/>
                <a:ea typeface="+mn-ea"/>
              </a:rPr>
              <a:t>1) </a:t>
            </a:r>
            <a:r>
              <a:rPr lang="zh-CN" altLang="en-US" sz="2400" dirty="0" smtClean="0">
                <a:latin typeface="+mn-ea"/>
                <a:ea typeface="+mn-ea"/>
              </a:rPr>
              <a:t>转换为一个独立的关系模式</a:t>
            </a:r>
            <a:endParaRPr lang="en-US" altLang="zh-CN" sz="2400" dirty="0" smtClean="0">
              <a:latin typeface="+mn-ea"/>
              <a:ea typeface="+mn-ea"/>
            </a:endParaRPr>
          </a:p>
          <a:p>
            <a:pPr lvl="2" eaLnBrk="1" hangingPunct="1">
              <a:lnSpc>
                <a:spcPct val="150000"/>
              </a:lnSpc>
              <a:defRPr/>
            </a:pPr>
            <a:r>
              <a:rPr lang="zh-CN" altLang="en-US" sz="2000" dirty="0" smtClean="0">
                <a:latin typeface="+mn-ea"/>
                <a:ea typeface="+mn-ea"/>
              </a:rPr>
              <a:t>关系的属性：与该联系相连的各实体的码以及联系本身的属性</a:t>
            </a:r>
          </a:p>
          <a:p>
            <a:pPr lvl="2" eaLnBrk="1" hangingPunct="1">
              <a:lnSpc>
                <a:spcPct val="150000"/>
              </a:lnSpc>
              <a:defRPr/>
            </a:pPr>
            <a:r>
              <a:rPr lang="zh-CN" altLang="en-US" sz="2000" dirty="0" smtClean="0">
                <a:latin typeface="+mn-ea"/>
                <a:ea typeface="+mn-ea"/>
              </a:rPr>
              <a:t>关系的候选码：每个实体的码均是该关系的候选码</a:t>
            </a:r>
            <a:endParaRPr lang="en-US" altLang="zh-CN" sz="2000" dirty="0" smtClean="0">
              <a:latin typeface="+mn-ea"/>
              <a:ea typeface="+mn-ea"/>
            </a:endParaRPr>
          </a:p>
          <a:p>
            <a:pPr lvl="1" eaLnBrk="1" hangingPunct="1">
              <a:lnSpc>
                <a:spcPct val="150000"/>
              </a:lnSpc>
              <a:defRPr/>
            </a:pPr>
            <a:r>
              <a:rPr lang="en-US" altLang="zh-CN" sz="2400" dirty="0" smtClean="0">
                <a:latin typeface="+mn-ea"/>
                <a:ea typeface="+mn-ea"/>
              </a:rPr>
              <a:t>2) </a:t>
            </a:r>
            <a:r>
              <a:rPr lang="zh-CN" altLang="en-US" sz="2400" dirty="0" smtClean="0">
                <a:latin typeface="+mn-ea"/>
                <a:ea typeface="+mn-ea"/>
              </a:rPr>
              <a:t>与某一端的关系模式合并</a:t>
            </a:r>
            <a:endParaRPr lang="en-US" altLang="zh-CN" sz="2400" dirty="0" smtClean="0">
              <a:latin typeface="+mn-ea"/>
              <a:ea typeface="+mn-ea"/>
            </a:endParaRPr>
          </a:p>
          <a:p>
            <a:pPr lvl="2" eaLnBrk="1" hangingPunct="1">
              <a:lnSpc>
                <a:spcPct val="150000"/>
              </a:lnSpc>
              <a:defRPr/>
            </a:pPr>
            <a:r>
              <a:rPr lang="zh-CN" altLang="en-US" sz="2000" dirty="0" smtClean="0">
                <a:latin typeface="+mn-ea"/>
                <a:ea typeface="+mn-ea"/>
              </a:rPr>
              <a:t>合并后关系的属性：加入另一端关系的码和联系本身的属性</a:t>
            </a:r>
          </a:p>
          <a:p>
            <a:pPr lvl="2" eaLnBrk="1" hangingPunct="1">
              <a:lnSpc>
                <a:spcPct val="150000"/>
              </a:lnSpc>
              <a:defRPr/>
            </a:pPr>
            <a:r>
              <a:rPr lang="zh-CN" altLang="en-US" sz="2000" dirty="0" smtClean="0">
                <a:latin typeface="+mn-ea"/>
                <a:ea typeface="+mn-ea"/>
              </a:rPr>
              <a:t>合并后关系的码：不变</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课堂练习</a:t>
            </a:r>
            <a:endParaRPr lang="zh-CN" altLang="en-US" dirty="0"/>
          </a:p>
        </p:txBody>
      </p:sp>
      <p:sp>
        <p:nvSpPr>
          <p:cNvPr id="88067" name="内容占位符 2"/>
          <p:cNvSpPr>
            <a:spLocks noGrp="1"/>
          </p:cNvSpPr>
          <p:nvPr>
            <p:ph idx="1"/>
          </p:nvPr>
        </p:nvSpPr>
        <p:spPr>
          <a:xfrm>
            <a:off x="252413" y="792163"/>
            <a:ext cx="1397000" cy="4972050"/>
          </a:xfrm>
        </p:spPr>
        <p:txBody>
          <a:bodyPr vert="eaVert"/>
          <a:lstStyle/>
          <a:p>
            <a:pPr lvl="1"/>
            <a:r>
              <a:rPr lang="zh-CN" altLang="en-US" dirty="0" smtClean="0"/>
              <a:t>用</a:t>
            </a:r>
            <a:r>
              <a:rPr lang="en-US" altLang="zh-CN" dirty="0" smtClean="0"/>
              <a:t>PD</a:t>
            </a:r>
            <a:r>
              <a:rPr lang="zh-CN" altLang="en-US" dirty="0" smtClean="0"/>
              <a:t>画出</a:t>
            </a:r>
            <a:r>
              <a:rPr lang="en-US" altLang="zh-CN" dirty="0" smtClean="0"/>
              <a:t>ER</a:t>
            </a:r>
            <a:r>
              <a:rPr lang="zh-CN" altLang="en-US" dirty="0" smtClean="0"/>
              <a:t>图</a:t>
            </a:r>
            <a:endParaRPr lang="en-US" altLang="zh-CN" dirty="0" smtClean="0"/>
          </a:p>
          <a:p>
            <a:pPr lvl="1"/>
            <a:r>
              <a:rPr lang="zh-CN" altLang="en-US" dirty="0" smtClean="0"/>
              <a:t>生成物理模型</a:t>
            </a:r>
          </a:p>
        </p:txBody>
      </p:sp>
      <p:pic>
        <p:nvPicPr>
          <p:cNvPr id="113666" name="Picture 2"/>
          <p:cNvPicPr>
            <a:picLocks noChangeAspect="1" noChangeArrowheads="1"/>
          </p:cNvPicPr>
          <p:nvPr/>
        </p:nvPicPr>
        <p:blipFill>
          <a:blip r:embed="rId2"/>
          <a:srcRect/>
          <a:stretch>
            <a:fillRect/>
          </a:stretch>
        </p:blipFill>
        <p:spPr bwMode="auto">
          <a:xfrm>
            <a:off x="2254250" y="265113"/>
            <a:ext cx="6691313" cy="63611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blinds(horizontal)">
                                      <p:cBhvr>
                                        <p:cTn id="7"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468602" y="1653435"/>
            <a:ext cx="8322126" cy="3136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a:t>
            </a:r>
            <a:endParaRPr lang="zh-CN" altLang="en-US" dirty="0"/>
          </a:p>
        </p:txBody>
      </p:sp>
      <p:sp>
        <p:nvSpPr>
          <p:cNvPr id="3" name="内容占位符 2"/>
          <p:cNvSpPr>
            <a:spLocks noGrp="1"/>
          </p:cNvSpPr>
          <p:nvPr>
            <p:ph idx="1"/>
          </p:nvPr>
        </p:nvSpPr>
        <p:spPr/>
        <p:txBody>
          <a:bodyPr/>
          <a:lstStyle/>
          <a:p>
            <a:r>
              <a:rPr lang="zh-CN" altLang="en-US" sz="2800" dirty="0" smtClean="0"/>
              <a:t>数据模型分为两类（分属两个不同的层次） </a:t>
            </a:r>
          </a:p>
          <a:p>
            <a:pPr lvl="1"/>
            <a:r>
              <a:rPr lang="zh-CN" altLang="en-US" sz="2400" b="1" dirty="0" smtClean="0">
                <a:solidFill>
                  <a:srgbClr val="7030A0"/>
                </a:solidFill>
              </a:rPr>
              <a:t>概念模型   </a:t>
            </a:r>
            <a:r>
              <a:rPr lang="zh-CN" altLang="en-US" sz="2400" dirty="0" smtClean="0"/>
              <a:t>也称信息模型，它是</a:t>
            </a:r>
            <a:r>
              <a:rPr lang="zh-CN" altLang="en-US" sz="2400" dirty="0" smtClean="0">
                <a:solidFill>
                  <a:srgbClr val="FF0000"/>
                </a:solidFill>
              </a:rPr>
              <a:t>按用户的观点</a:t>
            </a:r>
            <a:r>
              <a:rPr lang="zh-CN" altLang="en-US" sz="2400" dirty="0" smtClean="0"/>
              <a:t>来对数据和信息建模，用于数据库设计。</a:t>
            </a:r>
            <a:endParaRPr lang="en-US" altLang="zh-CN" sz="2400" dirty="0" smtClean="0"/>
          </a:p>
          <a:p>
            <a:pPr lvl="1">
              <a:lnSpc>
                <a:spcPct val="150000"/>
              </a:lnSpc>
            </a:pPr>
            <a:r>
              <a:rPr lang="zh-CN" altLang="en-US" sz="2400" b="1" dirty="0" smtClean="0">
                <a:solidFill>
                  <a:srgbClr val="7030A0"/>
                </a:solidFill>
              </a:rPr>
              <a:t>逻辑模型和物理模型   </a:t>
            </a:r>
          </a:p>
          <a:p>
            <a:pPr lvl="2">
              <a:lnSpc>
                <a:spcPct val="150000"/>
              </a:lnSpc>
            </a:pPr>
            <a:r>
              <a:rPr lang="zh-CN" altLang="en-US" sz="2000" b="1" dirty="0" smtClean="0"/>
              <a:t>逻辑模型</a:t>
            </a:r>
            <a:r>
              <a:rPr lang="zh-CN" altLang="en-US" sz="2000" dirty="0" smtClean="0"/>
              <a:t>主要包括网状模型、层次模型、</a:t>
            </a:r>
            <a:r>
              <a:rPr lang="zh-CN" altLang="en-US" sz="2000" b="1" dirty="0" smtClean="0">
                <a:solidFill>
                  <a:srgbClr val="FF0000"/>
                </a:solidFill>
              </a:rPr>
              <a:t>关系模型</a:t>
            </a:r>
            <a:r>
              <a:rPr lang="zh-CN" altLang="en-US" sz="2000" dirty="0" smtClean="0"/>
              <a:t>、面向对象模型等，按计算机系统的观点对数据建模，用于</a:t>
            </a:r>
            <a:r>
              <a:rPr lang="en-US" altLang="zh-CN" sz="2000" dirty="0" smtClean="0"/>
              <a:t>DBMS</a:t>
            </a:r>
            <a:r>
              <a:rPr lang="zh-CN" altLang="en-US" sz="2000" dirty="0" smtClean="0"/>
              <a:t>实现。 </a:t>
            </a:r>
            <a:endParaRPr lang="en-US" altLang="zh-CN" sz="2000" dirty="0" smtClean="0"/>
          </a:p>
          <a:p>
            <a:pPr lvl="2">
              <a:lnSpc>
                <a:spcPct val="150000"/>
              </a:lnSpc>
            </a:pPr>
            <a:r>
              <a:rPr lang="zh-CN" altLang="en-US" sz="2000" b="1" dirty="0" smtClean="0"/>
              <a:t>物理模型</a:t>
            </a:r>
            <a:r>
              <a:rPr lang="zh-CN" altLang="en-US" sz="2000" dirty="0" smtClean="0"/>
              <a:t>是对数据最底层的抽象，描述数据在系统内部的表示方式和存取方法，在磁盘或磁带上的存储方式和存取方法</a:t>
            </a:r>
            <a:r>
              <a:rPr lang="zh-CN" altLang="en-US" sz="2000" dirty="0" smtClean="0"/>
              <a:t>。</a:t>
            </a:r>
            <a:endParaRPr lang="en-US" altLang="zh-CN" sz="2000" dirty="0" smtClean="0"/>
          </a:p>
          <a:p>
            <a:pPr marL="914400" lvl="2" indent="0">
              <a:lnSpc>
                <a:spcPct val="150000"/>
              </a:lnSpc>
              <a:buNone/>
            </a:pPr>
            <a:r>
              <a:rPr lang="zh-CN" altLang="en-US" sz="2000" dirty="0" smtClean="0">
                <a:solidFill>
                  <a:srgbClr val="FF0000"/>
                </a:solidFill>
              </a:rPr>
              <a:t>主要是按系统的观点，用于数据库管理系统的实现</a:t>
            </a:r>
            <a:endParaRPr lang="zh-CN" altLang="en-US" sz="2000" dirty="0" smtClean="0">
              <a:solidFill>
                <a:srgbClr val="FF0000"/>
              </a:solidFill>
            </a:endParaRPr>
          </a:p>
          <a:p>
            <a:endParaRPr lang="zh-CN" altLang="en-US" dirty="0"/>
          </a:p>
        </p:txBody>
      </p:sp>
    </p:spTree>
  </p:cSld>
  <p:clrMapOvr>
    <a:masterClrMapping/>
  </p:clrMapOvr>
  <p:transition advTm="101203"/>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endParaRPr lang="zh-CN" altLang="en-US"/>
          </a:p>
        </p:txBody>
      </p:sp>
      <p:sp>
        <p:nvSpPr>
          <p:cNvPr id="3" name="标题 2"/>
          <p:cNvSpPr>
            <a:spLocks noGrp="1"/>
          </p:cNvSpPr>
          <p:nvPr>
            <p:ph type="title" idx="12"/>
          </p:nvPr>
        </p:nvSpPr>
        <p:spPr/>
        <p:txBody>
          <a:bodyPr/>
          <a:lstStyle/>
          <a:p>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模型</a:t>
            </a:r>
            <a:endParaRPr lang="en-US" altLang="zh-CN" sz="2800" dirty="0" smtClean="0"/>
          </a:p>
          <a:p>
            <a:pPr lvl="1"/>
            <a:r>
              <a:rPr lang="zh-CN" altLang="en-US" sz="2400" dirty="0" smtClean="0"/>
              <a:t>三要素、两种层次</a:t>
            </a:r>
            <a:endParaRPr lang="en-US" altLang="zh-CN" sz="2400" dirty="0" smtClean="0"/>
          </a:p>
          <a:p>
            <a:r>
              <a:rPr lang="zh-CN" altLang="en-US" sz="2800" dirty="0" smtClean="0"/>
              <a:t>概念模型</a:t>
            </a:r>
            <a:endParaRPr lang="en-US" altLang="zh-CN" sz="2800" dirty="0" smtClean="0"/>
          </a:p>
          <a:p>
            <a:pPr lvl="1"/>
            <a:r>
              <a:rPr lang="zh-CN" altLang="en-US" sz="2400" dirty="0" smtClean="0"/>
              <a:t>七要素（重点实体、实体型、属性、码、联系），</a:t>
            </a:r>
            <a:r>
              <a:rPr lang="en-US" altLang="zh-CN" sz="2400" dirty="0" smtClean="0"/>
              <a:t>ER</a:t>
            </a:r>
            <a:r>
              <a:rPr lang="zh-CN" altLang="en-US" sz="2400" dirty="0" smtClean="0"/>
              <a:t>图</a:t>
            </a:r>
            <a:endParaRPr lang="en-US" altLang="zh-CN" sz="2400" dirty="0" smtClean="0"/>
          </a:p>
          <a:p>
            <a:r>
              <a:rPr lang="zh-CN" altLang="en-US" sz="2800" dirty="0" smtClean="0"/>
              <a:t>关系模型</a:t>
            </a:r>
            <a:endParaRPr lang="en-US" altLang="zh-CN" sz="2800" dirty="0" smtClean="0"/>
          </a:p>
          <a:p>
            <a:pPr lvl="1"/>
            <a:r>
              <a:rPr lang="zh-CN" altLang="en-US" sz="2400" dirty="0" smtClean="0"/>
              <a:t>关系、属性、码、域、关系模式、元组、分量</a:t>
            </a:r>
          </a:p>
          <a:p>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r>
              <a:rPr lang="zh-CN" altLang="en-US" sz="2400" dirty="0" smtClean="0"/>
              <a:t>实验</a:t>
            </a:r>
            <a:endParaRPr lang="en-US" altLang="zh-CN" sz="2400" dirty="0" smtClean="0"/>
          </a:p>
          <a:p>
            <a:pPr lvl="1"/>
            <a:r>
              <a:rPr lang="zh-CN" altLang="en-US" sz="2000" dirty="0" smtClean="0"/>
              <a:t>安装</a:t>
            </a:r>
            <a:r>
              <a:rPr lang="en-US" altLang="zh-CN" sz="2000" dirty="0" smtClean="0"/>
              <a:t>SQL SERVER2005</a:t>
            </a:r>
            <a:endParaRPr lang="zh-CN" altLang="en-US" sz="2000" dirty="0"/>
          </a:p>
        </p:txBody>
      </p:sp>
      <p:sp>
        <p:nvSpPr>
          <p:cNvPr id="3" name="标题 2"/>
          <p:cNvSpPr>
            <a:spLocks noGrp="1"/>
          </p:cNvSpPr>
          <p:nvPr>
            <p:ph type="title" idx="12"/>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pPr>
              <a:lnSpc>
                <a:spcPct val="200000"/>
              </a:lnSpc>
            </a:pPr>
            <a:r>
              <a:rPr lang="zh-CN" altLang="en-US" dirty="0" smtClean="0"/>
              <a:t>由，诲女知之乎</a:t>
            </a:r>
            <a:r>
              <a:rPr lang="en-US" altLang="zh-CN" dirty="0" smtClean="0"/>
              <a:t>!</a:t>
            </a:r>
            <a:r>
              <a:rPr lang="zh-CN" altLang="en-US" dirty="0" smtClean="0"/>
              <a:t>知之为知之，不知为不知，是知也。</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两大类模型（续）</a:t>
            </a:r>
            <a:endParaRPr lang="zh-CN" altLang="en-US" dirty="0"/>
          </a:p>
        </p:txBody>
      </p:sp>
      <p:sp>
        <p:nvSpPr>
          <p:cNvPr id="3" name="内容占位符 2"/>
          <p:cNvSpPr>
            <a:spLocks noGrp="1"/>
          </p:cNvSpPr>
          <p:nvPr>
            <p:ph idx="1"/>
          </p:nvPr>
        </p:nvSpPr>
        <p:spPr/>
        <p:txBody>
          <a:bodyPr/>
          <a:lstStyle/>
          <a:p>
            <a:r>
              <a:rPr lang="zh-CN" altLang="en-US" sz="2800" dirty="0" smtClean="0"/>
              <a:t>客观对象的抽象过程</a:t>
            </a:r>
            <a:r>
              <a:rPr lang="en-US" altLang="zh-CN" sz="2800" dirty="0" smtClean="0"/>
              <a:t>---</a:t>
            </a:r>
            <a:r>
              <a:rPr lang="zh-CN" altLang="en-US" sz="2800" dirty="0" smtClean="0">
                <a:solidFill>
                  <a:srgbClr val="7030A0"/>
                </a:solidFill>
              </a:rPr>
              <a:t>两步抽象 </a:t>
            </a:r>
          </a:p>
          <a:p>
            <a:pPr lvl="1"/>
            <a:r>
              <a:rPr lang="zh-CN" altLang="en-US" sz="2400" dirty="0" smtClean="0"/>
              <a:t>现实世界中的客观对象抽象为概念模型； </a:t>
            </a:r>
          </a:p>
          <a:p>
            <a:pPr lvl="1"/>
            <a:r>
              <a:rPr lang="zh-CN" altLang="en-US" sz="2400" dirty="0" smtClean="0"/>
              <a:t>把概念模型转换为某一</a:t>
            </a:r>
            <a:r>
              <a:rPr lang="en-US" altLang="zh-CN" sz="2400" dirty="0" smtClean="0"/>
              <a:t>DBMS</a:t>
            </a:r>
            <a:r>
              <a:rPr lang="zh-CN" altLang="en-US" sz="2400" dirty="0" smtClean="0"/>
              <a:t>支持的数据模型。 </a:t>
            </a:r>
          </a:p>
          <a:p>
            <a:endParaRPr lang="zh-CN" altLang="en-US" dirty="0"/>
          </a:p>
        </p:txBody>
      </p:sp>
      <p:sp>
        <p:nvSpPr>
          <p:cNvPr id="4" name="Rectangle 4"/>
          <p:cNvSpPr>
            <a:spLocks noChangeArrowheads="1"/>
          </p:cNvSpPr>
          <p:nvPr/>
        </p:nvSpPr>
        <p:spPr bwMode="auto">
          <a:xfrm>
            <a:off x="2869092" y="5605493"/>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4772795"/>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3924091"/>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3247685"/>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4806654"/>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5729993"/>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6305672"/>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2909484"/>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sp>
        <p:nvSpPr>
          <p:cNvPr id="12" name="Line 16"/>
          <p:cNvSpPr>
            <a:spLocks noChangeShapeType="1"/>
          </p:cNvSpPr>
          <p:nvPr/>
        </p:nvSpPr>
        <p:spPr bwMode="auto">
          <a:xfrm>
            <a:off x="4046669" y="3604786"/>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4096773" y="448387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4093054" y="5298953"/>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6137754" y="3797831"/>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6104440" y="5562957"/>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6137754" y="4670956"/>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1311353" y="3111812"/>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6" name="直接箭头连接符 25"/>
          <p:cNvCxnSpPr/>
          <p:nvPr/>
        </p:nvCxnSpPr>
        <p:spPr>
          <a:xfrm>
            <a:off x="1868557" y="3540778"/>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861033" y="5173367"/>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278296" y="2488096"/>
            <a:ext cx="4399721" cy="3882886"/>
          </a:xfrm>
          <a:prstGeom prst="rect">
            <a:avLst/>
          </a:prstGeom>
          <a:noFill/>
          <a:ln w="9525">
            <a:noFill/>
            <a:miter lim="800000"/>
            <a:headEnd/>
            <a:tailEnd/>
          </a:ln>
          <a:effectLst/>
        </p:spPr>
      </p:pic>
      <p:grpSp>
        <p:nvGrpSpPr>
          <p:cNvPr id="8" name="组合 7"/>
          <p:cNvGrpSpPr/>
          <p:nvPr/>
        </p:nvGrpSpPr>
        <p:grpSpPr>
          <a:xfrm>
            <a:off x="4929808" y="821633"/>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smtClean="0"/>
                <a:t>数据库逻辑模型</a:t>
              </a:r>
              <a:endParaRPr lang="zh-CN" altLang="en-US" b="1" dirty="0"/>
            </a:p>
          </p:txBody>
        </p:sp>
      </p:grpSp>
      <p:sp>
        <p:nvSpPr>
          <p:cNvPr id="10" name="圆角右箭头 9"/>
          <p:cNvSpPr/>
          <p:nvPr/>
        </p:nvSpPr>
        <p:spPr>
          <a:xfrm>
            <a:off x="3485322" y="1192695"/>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530087" y="1908313"/>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信息世界</a:t>
            </a:r>
            <a:endParaRPr lang="zh-CN" altLang="en-US" sz="3200" b="1" dirty="0">
              <a:solidFill>
                <a:srgbClr val="7030A0"/>
              </a:solidFill>
              <a:effectLst>
                <a:outerShdw blurRad="38100" dist="38100" dir="2700000" algn="tl">
                  <a:srgbClr val="000000">
                    <a:alpha val="43137"/>
                  </a:srgbClr>
                </a:outerShdw>
              </a:effectLst>
            </a:endParaRPr>
          </a:p>
        </p:txBody>
      </p:sp>
      <p:sp>
        <p:nvSpPr>
          <p:cNvPr id="12" name="TextBox 11"/>
          <p:cNvSpPr txBox="1"/>
          <p:nvPr/>
        </p:nvSpPr>
        <p:spPr>
          <a:xfrm>
            <a:off x="6500191" y="5744818"/>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机器世界</a:t>
            </a:r>
            <a:endParaRPr lang="zh-CN" altLang="en-US" sz="32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4597</TotalTime>
  <Words>4619</Words>
  <Application>Microsoft Office PowerPoint</Application>
  <PresentationFormat>全屏显示(4:3)</PresentationFormat>
  <Paragraphs>732</Paragraphs>
  <Slides>73</Slides>
  <Notes>15</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73</vt:i4>
      </vt:variant>
    </vt:vector>
  </HeadingPairs>
  <TitlesOfParts>
    <vt:vector size="77" baseType="lpstr">
      <vt:lpstr>数据库系统概论课件模板</vt:lpstr>
      <vt:lpstr>自定义设计方案</vt:lpstr>
      <vt:lpstr>文档</vt:lpstr>
      <vt:lpstr>Document</vt:lpstr>
      <vt:lpstr>数据库系统概论</vt:lpstr>
      <vt:lpstr>本讲内容</vt:lpstr>
      <vt:lpstr>本节主要教学目标</vt:lpstr>
      <vt:lpstr>第二节  数据模型</vt:lpstr>
      <vt:lpstr>PowerPoint 演示文稿</vt:lpstr>
      <vt:lpstr>数据模型-两大类模型</vt:lpstr>
      <vt:lpstr>两大类模型</vt:lpstr>
      <vt:lpstr>两大类模型（续）</vt:lpstr>
      <vt:lpstr>PowerPoint 演示文稿</vt:lpstr>
      <vt:lpstr>数据模型—组成要素</vt:lpstr>
      <vt:lpstr>要素一、数据结构</vt:lpstr>
      <vt:lpstr>要素一、数据结构（cont.）</vt:lpstr>
      <vt:lpstr>要素二、数据操作</vt:lpstr>
      <vt:lpstr>要素三、数据的约束条件</vt:lpstr>
      <vt:lpstr>数据的完整性约束条件(续)</vt:lpstr>
      <vt:lpstr>第二节 数据模型</vt:lpstr>
      <vt:lpstr>PowerPoint 演示文稿</vt:lpstr>
      <vt:lpstr>概念模型</vt:lpstr>
      <vt:lpstr>一、信息世界中的基本概念</vt:lpstr>
      <vt:lpstr>信息世界中的基本概念(续)</vt:lpstr>
      <vt:lpstr>信息世界中的基本概念(续)</vt:lpstr>
      <vt:lpstr>二、两个实体型之间的联系</vt:lpstr>
      <vt:lpstr>两个实体型之间的联系 (续)</vt:lpstr>
      <vt:lpstr>两个实体型之间的联系 (续)</vt:lpstr>
      <vt:lpstr>三、 概念模型的一种表示方法</vt:lpstr>
      <vt:lpstr>E-R图(续)</vt:lpstr>
      <vt:lpstr>联系的属性</vt:lpstr>
      <vt:lpstr>联系的表示方法</vt:lpstr>
      <vt:lpstr>PowerPoint 演示文稿</vt:lpstr>
      <vt:lpstr>PowerPoint 演示文稿</vt:lpstr>
      <vt:lpstr>课堂练习</vt:lpstr>
      <vt:lpstr>PowerPoint 演示文稿</vt:lpstr>
      <vt:lpstr>四、两个以上实体型之间的联系</vt:lpstr>
      <vt:lpstr>PowerPoint 演示文稿</vt:lpstr>
      <vt:lpstr>练习</vt:lpstr>
      <vt:lpstr>五、单个实体型内的联系</vt:lpstr>
      <vt:lpstr>一个实例</vt:lpstr>
      <vt:lpstr>第二节 数据模型</vt:lpstr>
      <vt:lpstr>关系模型</vt:lpstr>
      <vt:lpstr>关系模型</vt:lpstr>
      <vt:lpstr>一、关系数据模型的数据结构 </vt:lpstr>
      <vt:lpstr>关系数据模型的数据结构（续）</vt:lpstr>
      <vt:lpstr>PowerPoint 演示文稿</vt:lpstr>
      <vt:lpstr>练习</vt:lpstr>
      <vt:lpstr>PowerPoint 演示文稿</vt:lpstr>
      <vt:lpstr>PowerPoint 演示文稿</vt:lpstr>
      <vt:lpstr>术语对比</vt:lpstr>
      <vt:lpstr>PowerPoint 演示文稿</vt:lpstr>
      <vt:lpstr>二、关系数据模型的操纵和完整性约束 </vt:lpstr>
      <vt:lpstr>PowerPoint 演示文稿</vt:lpstr>
      <vt:lpstr>1、 实体完整性</vt:lpstr>
      <vt:lpstr>2、参照完整性</vt:lpstr>
      <vt:lpstr>PowerPoint 演示文稿</vt:lpstr>
      <vt:lpstr>PowerPoint 演示文稿</vt:lpstr>
      <vt:lpstr>3、用户自定义完整性</vt:lpstr>
      <vt:lpstr>三、关系数据模型的存储结构</vt:lpstr>
      <vt:lpstr>四、关系数据模型的优缺点</vt:lpstr>
      <vt:lpstr>PowerPoint 演示文稿</vt:lpstr>
      <vt:lpstr>五、典型的关系数据库系统</vt:lpstr>
      <vt:lpstr>E-R模型向关系模型的转换</vt:lpstr>
      <vt:lpstr>E-R模型向关系模型的转换</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lpstr>PowerPoint 演示文稿</vt:lpstr>
      <vt:lpstr>作业</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88</cp:revision>
  <dcterms:created xsi:type="dcterms:W3CDTF">2009-07-27T02:32:36Z</dcterms:created>
  <dcterms:modified xsi:type="dcterms:W3CDTF">2016-02-23T07:44:36Z</dcterms:modified>
</cp:coreProperties>
</file>