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sldIdLst>
    <p:sldId id="262" r:id="rId3"/>
    <p:sldId id="269" r:id="rId4"/>
    <p:sldId id="270" r:id="rId5"/>
    <p:sldId id="271" r:id="rId6"/>
    <p:sldId id="272" r:id="rId7"/>
    <p:sldId id="273" r:id="rId8"/>
    <p:sldId id="274" r:id="rId9"/>
    <p:sldId id="275" r:id="rId10"/>
    <p:sldId id="320" r:id="rId11"/>
    <p:sldId id="321" r:id="rId12"/>
    <p:sldId id="277" r:id="rId13"/>
    <p:sldId id="278" r:id="rId14"/>
    <p:sldId id="279" r:id="rId15"/>
    <p:sldId id="280" r:id="rId16"/>
    <p:sldId id="281" r:id="rId17"/>
    <p:sldId id="282" r:id="rId18"/>
    <p:sldId id="283" r:id="rId19"/>
    <p:sldId id="322" r:id="rId20"/>
    <p:sldId id="284" r:id="rId21"/>
    <p:sldId id="285" r:id="rId22"/>
    <p:sldId id="286" r:id="rId23"/>
    <p:sldId id="287" r:id="rId24"/>
    <p:sldId id="288" r:id="rId25"/>
    <p:sldId id="289" r:id="rId26"/>
    <p:sldId id="290" r:id="rId27"/>
    <p:sldId id="291" r:id="rId28"/>
    <p:sldId id="292" r:id="rId29"/>
    <p:sldId id="266" r:id="rId30"/>
    <p:sldId id="265" r:id="rId31"/>
    <p:sldId id="264" r:id="rId32"/>
    <p:sldId id="263" r:id="rId33"/>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9656" autoAdjust="0"/>
  </p:normalViewPr>
  <p:slideViewPr>
    <p:cSldViewPr snapToGrid="0">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p>
          </p:txBody>
        </p:sp>
      </p:grpSp>
      <p:sp>
        <p:nvSpPr>
          <p:cNvPr id="6"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p>
        </p:txBody>
      </p:sp>
      <p:sp>
        <p:nvSpPr>
          <p:cNvPr id="17"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pic>
        <p:nvPicPr>
          <p:cNvPr id="26" name="Picture 3"/>
          <p:cNvPicPr>
            <a:picLocks noChangeAspect="1" noChangeArrowheads="1"/>
          </p:cNvPicPr>
          <p:nvPr userDrawn="1"/>
        </p:nvPicPr>
        <p:blipFill>
          <a:blip r:embed="rId3" cstate="print"/>
          <a:srcRect/>
          <a:stretch>
            <a:fillRect/>
          </a:stretch>
        </p:blipFill>
        <p:spPr bwMode="auto">
          <a:xfrm>
            <a:off x="8060577" y="5682343"/>
            <a:ext cx="730722" cy="636497"/>
          </a:xfrm>
          <a:prstGeom prst="rect">
            <a:avLst/>
          </a:prstGeom>
          <a:noFill/>
          <a:ln w="9525">
            <a:noFill/>
            <a:miter lim="800000"/>
            <a:headEnd/>
            <a:tailEnd/>
          </a:ln>
          <a:effectLst/>
        </p:spPr>
      </p:pic>
      <p:pic>
        <p:nvPicPr>
          <p:cNvPr id="27" name="Picture 4"/>
          <p:cNvPicPr>
            <a:picLocks noChangeAspect="1" noChangeArrowheads="1"/>
          </p:cNvPicPr>
          <p:nvPr userDrawn="1"/>
        </p:nvPicPr>
        <p:blipFill>
          <a:blip r:embed="rId4" cstate="print"/>
          <a:srcRect/>
          <a:stretch>
            <a:fillRect/>
          </a:stretch>
        </p:blipFill>
        <p:spPr bwMode="auto">
          <a:xfrm>
            <a:off x="6402887" y="6400814"/>
            <a:ext cx="2664000" cy="33681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Times New Roman" pitchFamily="18" charset="0"/>
                <a:ea typeface="隶书" pitchFamily="49" charset="-122"/>
                <a:cs typeface="Times New Roman" pitchFamily="18" charset="0"/>
              </a:defRPr>
            </a:lvl1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grpSp>
        <p:nvGrpSpPr>
          <p:cNvPr id="3079"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grpSp>
        <p:nvGrpSpPr>
          <p:cNvPr id="3080"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94" r:id="rId1"/>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r>
              <a:rPr lang="en-US" altLang="zh-CN" dirty="0" smtClean="0"/>
              <a:t>33</a:t>
            </a:r>
            <a:endParaRPr lang="zh-CN" altLang="en-US" dirty="0" smtClean="0"/>
          </a:p>
          <a:p>
            <a:pPr lvl="3"/>
            <a:r>
              <a:rPr lang="zh-CN" altLang="en-US" dirty="0" smtClean="0"/>
              <a:t>第四级</a:t>
            </a:r>
            <a:r>
              <a:rPr lang="en-US" altLang="zh-CN" dirty="0" smtClean="0"/>
              <a:t>44</a:t>
            </a:r>
            <a:endParaRPr lang="zh-CN" altLang="en-US" dirty="0" smtClean="0"/>
          </a:p>
          <a:p>
            <a:pPr lvl="4"/>
            <a:r>
              <a:rPr lang="zh-CN" altLang="en-US" dirty="0" smtClean="0"/>
              <a:t>第五级</a:t>
            </a:r>
            <a:r>
              <a:rPr lang="en-US" altLang="zh-CN" dirty="0" smtClean="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96" r:id="rId2"/>
    <p:sldLayoutId id="2147483697" r:id="rId3"/>
    <p:sldLayoutId id="2147483712"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10" r:id="rId15"/>
    <p:sldLayoutId id="2147483711" r:id="rId16"/>
    <p:sldLayoutId id="2147483709" r:id="rId17"/>
    <p:sldLayoutId id="2147483707" r:id="rId18"/>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599" y="3954117"/>
            <a:ext cx="7129670" cy="708025"/>
          </a:xfrm>
          <a:prstGeom prst="rect">
            <a:avLst/>
          </a:prstGeom>
          <a:noFill/>
          <a:ln>
            <a:miter lim="800000"/>
            <a:headEnd/>
            <a:tailEnd/>
          </a:ln>
        </p:spPr>
        <p:txBody>
          <a:bodyPr anchor="ctr"/>
          <a:lstStyle/>
          <a:p>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p:cNvSpPr txBox="1">
            <a:spLocks noChangeArrowheads="1"/>
          </p:cNvSpPr>
          <p:nvPr/>
        </p:nvSpPr>
        <p:spPr bwMode="auto">
          <a:xfrm>
            <a:off x="3895725" y="4731439"/>
            <a:ext cx="5248275" cy="461963"/>
          </a:xfrm>
          <a:prstGeom prst="rect">
            <a:avLst/>
          </a:prstGeom>
          <a:noFill/>
          <a:ln w="9525">
            <a:noFill/>
            <a:miter lim="800000"/>
            <a:headEnd/>
            <a:tailEnd/>
          </a:ln>
        </p:spPr>
        <p:txBody>
          <a:bodyPr>
            <a:spAutoFit/>
          </a:bodyPr>
          <a:lstStyle/>
          <a:p>
            <a:r>
              <a:rPr lang="zh-CN" altLang="en-US" sz="2400" b="1" dirty="0">
                <a:solidFill>
                  <a:srgbClr val="000000"/>
                </a:solidFill>
                <a:latin typeface="隶书" pitchFamily="49" charset="-122"/>
                <a:ea typeface="隶书" pitchFamily="49" charset="-122"/>
              </a:rPr>
              <a:t>参考：第一章  绪论 </a:t>
            </a:r>
            <a:r>
              <a:rPr lang="en-US" altLang="zh-CN" sz="2400" b="1" dirty="0" smtClean="0">
                <a:solidFill>
                  <a:srgbClr val="000000"/>
                </a:solidFill>
              </a:rPr>
              <a:t>P31</a:t>
            </a:r>
            <a:r>
              <a:rPr lang="zh-CN" altLang="en-US" sz="2400" b="1" dirty="0" smtClean="0">
                <a:solidFill>
                  <a:srgbClr val="000000"/>
                </a:solidFill>
              </a:rPr>
              <a:t>～</a:t>
            </a:r>
            <a:r>
              <a:rPr lang="en-US" altLang="zh-CN" sz="2400" b="1" dirty="0" smtClean="0">
                <a:solidFill>
                  <a:srgbClr val="000000"/>
                </a:solidFill>
              </a:rPr>
              <a:t>P37</a:t>
            </a:r>
            <a:r>
              <a:rPr lang="zh-CN" altLang="en-US" sz="2400" b="1" dirty="0" smtClean="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数据库系统的三级模式结构</a:t>
            </a:r>
            <a:endParaRPr lang="zh-CN" altLang="en-US" dirty="0"/>
          </a:p>
        </p:txBody>
      </p:sp>
      <p:pic>
        <p:nvPicPr>
          <p:cNvPr id="4" name="Picture 2055" descr="database"/>
          <p:cNvPicPr>
            <a:picLocks noChangeAspect="1" noChangeArrowheads="1"/>
          </p:cNvPicPr>
          <p:nvPr/>
        </p:nvPicPr>
        <p:blipFill>
          <a:blip r:embed="rId2" cstate="print"/>
          <a:srcRect/>
          <a:stretch>
            <a:fillRect/>
          </a:stretch>
        </p:blipFill>
        <p:spPr bwMode="auto">
          <a:xfrm>
            <a:off x="1619596" y="1920323"/>
            <a:ext cx="6480175" cy="39274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一、模式</a:t>
            </a:r>
            <a:endParaRPr lang="zh-CN" altLang="en-US" dirty="0"/>
          </a:p>
        </p:txBody>
      </p:sp>
      <p:sp>
        <p:nvSpPr>
          <p:cNvPr id="3" name="内容占位符 2"/>
          <p:cNvSpPr>
            <a:spLocks noGrp="1"/>
          </p:cNvSpPr>
          <p:nvPr>
            <p:ph idx="1"/>
          </p:nvPr>
        </p:nvSpPr>
        <p:spPr/>
        <p:txBody>
          <a:bodyPr>
            <a:normAutofit fontScale="92500"/>
          </a:bodyPr>
          <a:lstStyle/>
          <a:p>
            <a:pPr algn="just">
              <a:lnSpc>
                <a:spcPct val="140000"/>
              </a:lnSpc>
            </a:pPr>
            <a:r>
              <a:rPr lang="zh-CN" altLang="en-US" sz="2800" dirty="0" smtClean="0"/>
              <a:t>模式（也称逻辑模式）</a:t>
            </a:r>
          </a:p>
          <a:p>
            <a:pPr lvl="1" algn="just">
              <a:lnSpc>
                <a:spcPct val="140000"/>
              </a:lnSpc>
            </a:pPr>
            <a:r>
              <a:rPr lang="zh-CN" altLang="en-US" sz="2400" dirty="0" smtClean="0"/>
              <a:t>数据库中全体数据的逻辑结构和特征的描述</a:t>
            </a:r>
          </a:p>
          <a:p>
            <a:pPr lvl="1" algn="just">
              <a:lnSpc>
                <a:spcPct val="140000"/>
              </a:lnSpc>
            </a:pPr>
            <a:r>
              <a:rPr lang="zh-CN" altLang="en-US" sz="2400" dirty="0" smtClean="0"/>
              <a:t>所有用户的公共数据视图，综合了所有用户的需求</a:t>
            </a:r>
          </a:p>
          <a:p>
            <a:pPr algn="just">
              <a:lnSpc>
                <a:spcPct val="140000"/>
              </a:lnSpc>
            </a:pPr>
            <a:r>
              <a:rPr lang="zh-CN" altLang="en-US" sz="2800" dirty="0" smtClean="0"/>
              <a:t>一个数据库只有一个模式</a:t>
            </a:r>
          </a:p>
          <a:p>
            <a:pPr algn="just">
              <a:lnSpc>
                <a:spcPct val="140000"/>
              </a:lnSpc>
            </a:pPr>
            <a:r>
              <a:rPr lang="zh-CN" altLang="en-US" sz="2800" dirty="0" smtClean="0"/>
              <a:t>模式的地位：是数据库系统模式结构的中间层</a:t>
            </a:r>
          </a:p>
          <a:p>
            <a:pPr lvl="1" algn="just">
              <a:lnSpc>
                <a:spcPct val="140000"/>
              </a:lnSpc>
            </a:pPr>
            <a:r>
              <a:rPr lang="zh-CN" altLang="en-US" sz="2400" dirty="0" smtClean="0"/>
              <a:t>与数据的物理存储细节和硬件环境无关</a:t>
            </a:r>
          </a:p>
          <a:p>
            <a:pPr lvl="1" algn="just">
              <a:lnSpc>
                <a:spcPct val="140000"/>
              </a:lnSpc>
            </a:pPr>
            <a:r>
              <a:rPr lang="zh-CN" altLang="en-US" sz="2400" dirty="0" smtClean="0"/>
              <a:t>与具体的应用程序、开发工具及高级程序设计语言无关</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lnSpc>
                <a:spcPct val="140000"/>
              </a:lnSpc>
            </a:pPr>
            <a:r>
              <a:rPr lang="zh-CN" altLang="en-US" dirty="0" smtClean="0"/>
              <a:t>模式的定义</a:t>
            </a:r>
          </a:p>
          <a:p>
            <a:pPr lvl="1" algn="just">
              <a:lnSpc>
                <a:spcPct val="140000"/>
              </a:lnSpc>
            </a:pPr>
            <a:r>
              <a:rPr lang="zh-CN" altLang="en-US" dirty="0" smtClean="0"/>
              <a:t>数据的逻辑结构（数据项的名字、类型、取值范围等）</a:t>
            </a:r>
          </a:p>
          <a:p>
            <a:pPr lvl="1" algn="just">
              <a:lnSpc>
                <a:spcPct val="140000"/>
              </a:lnSpc>
            </a:pPr>
            <a:r>
              <a:rPr lang="zh-CN" altLang="en-US" dirty="0" smtClean="0"/>
              <a:t>数据之间的联系</a:t>
            </a:r>
          </a:p>
          <a:p>
            <a:pPr lvl="1" algn="just">
              <a:lnSpc>
                <a:spcPct val="140000"/>
              </a:lnSpc>
            </a:pPr>
            <a:r>
              <a:rPr lang="zh-CN" altLang="en-US" dirty="0" smtClean="0"/>
              <a:t>数据有关的安全性、完整性要求</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二、外模式（</a:t>
            </a:r>
            <a:r>
              <a:rPr lang="en-US" altLang="zh-CN" sz="4800" dirty="0" smtClean="0"/>
              <a:t>External Schema</a:t>
            </a:r>
            <a:r>
              <a:rPr lang="zh-CN" altLang="en-US" dirty="0" smtClean="0"/>
              <a:t>）</a:t>
            </a:r>
            <a:endParaRPr lang="zh-CN" altLang="en-US" dirty="0"/>
          </a:p>
        </p:txBody>
      </p:sp>
      <p:sp>
        <p:nvSpPr>
          <p:cNvPr id="3" name="内容占位符 2"/>
          <p:cNvSpPr>
            <a:spLocks noGrp="1"/>
          </p:cNvSpPr>
          <p:nvPr>
            <p:ph idx="1"/>
          </p:nvPr>
        </p:nvSpPr>
        <p:spPr/>
        <p:txBody>
          <a:bodyPr/>
          <a:lstStyle/>
          <a:p>
            <a:pPr algn="just">
              <a:lnSpc>
                <a:spcPct val="180000"/>
              </a:lnSpc>
            </a:pPr>
            <a:r>
              <a:rPr lang="zh-CN" altLang="en-US" sz="2800" dirty="0" smtClean="0"/>
              <a:t>外模式（也称子模式或用户模式）</a:t>
            </a:r>
          </a:p>
          <a:p>
            <a:pPr lvl="1" algn="just">
              <a:lnSpc>
                <a:spcPct val="180000"/>
              </a:lnSpc>
            </a:pPr>
            <a:r>
              <a:rPr lang="zh-CN" altLang="en-US" sz="2600" dirty="0" smtClean="0"/>
              <a:t>数据库用户（包括应用程序员和最终用户）使用的</a:t>
            </a:r>
            <a:r>
              <a:rPr lang="zh-CN" altLang="en-US" sz="2600" b="1" dirty="0" smtClean="0">
                <a:solidFill>
                  <a:srgbClr val="FF0000"/>
                </a:solidFill>
              </a:rPr>
              <a:t>局部</a:t>
            </a:r>
            <a:r>
              <a:rPr lang="zh-CN" altLang="en-US" sz="2600" dirty="0" smtClean="0"/>
              <a:t>数据的逻辑结构和特征的描述</a:t>
            </a:r>
          </a:p>
          <a:p>
            <a:pPr lvl="1" algn="just">
              <a:lnSpc>
                <a:spcPct val="180000"/>
              </a:lnSpc>
            </a:pPr>
            <a:r>
              <a:rPr lang="zh-CN" altLang="en-US" sz="2600" dirty="0" smtClean="0"/>
              <a:t>数据库用户的数据视图，是与某一应用有关的数据的逻辑表示</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lgn="just">
              <a:lnSpc>
                <a:spcPct val="140000"/>
              </a:lnSpc>
            </a:pPr>
            <a:r>
              <a:rPr lang="zh-CN" altLang="en-US" sz="2400" dirty="0" smtClean="0"/>
              <a:t>外模式的地位：介于模式与应用之间</a:t>
            </a:r>
          </a:p>
          <a:p>
            <a:pPr lvl="1" algn="just">
              <a:lnSpc>
                <a:spcPct val="140000"/>
              </a:lnSpc>
            </a:pPr>
            <a:r>
              <a:rPr lang="zh-CN" altLang="en-US" sz="2000" dirty="0" smtClean="0"/>
              <a:t>模式与外模式的关系：一对多</a:t>
            </a:r>
          </a:p>
          <a:p>
            <a:pPr lvl="2" algn="just">
              <a:lnSpc>
                <a:spcPct val="140000"/>
              </a:lnSpc>
              <a:buFont typeface="Wingdings" pitchFamily="2" charset="2"/>
              <a:buChar char="Ø"/>
            </a:pPr>
            <a:r>
              <a:rPr lang="zh-CN" altLang="en-US" sz="1800" b="1" dirty="0" smtClean="0"/>
              <a:t>外模式通常是模式的子集</a:t>
            </a:r>
          </a:p>
          <a:p>
            <a:pPr lvl="2" algn="just">
              <a:lnSpc>
                <a:spcPct val="140000"/>
              </a:lnSpc>
              <a:buFont typeface="Wingdings" pitchFamily="2" charset="2"/>
              <a:buChar char="Ø"/>
            </a:pPr>
            <a:r>
              <a:rPr lang="zh-CN" altLang="en-US" sz="1800" b="1" dirty="0" smtClean="0"/>
              <a:t>一个数据库可以有多个外模式。反映了不同的用户的应用需求、看待数据的方式、对数据保密的要求</a:t>
            </a:r>
          </a:p>
          <a:p>
            <a:pPr lvl="2" algn="just">
              <a:lnSpc>
                <a:spcPct val="140000"/>
              </a:lnSpc>
              <a:buFont typeface="Wingdings" pitchFamily="2" charset="2"/>
              <a:buChar char="Ø"/>
            </a:pPr>
            <a:r>
              <a:rPr lang="zh-CN" altLang="en-US" sz="1800" b="1" dirty="0" smtClean="0"/>
              <a:t>对模式中同一数据，在外模式中的结构、类型、长度、保密级别等都可以不同</a:t>
            </a:r>
          </a:p>
          <a:p>
            <a:pPr lvl="1" algn="just">
              <a:lnSpc>
                <a:spcPct val="140000"/>
              </a:lnSpc>
            </a:pPr>
            <a:r>
              <a:rPr lang="zh-CN" altLang="en-US" sz="2000" dirty="0" smtClean="0"/>
              <a:t>外模式与应用的关系：一对多</a:t>
            </a:r>
          </a:p>
          <a:p>
            <a:pPr lvl="2" algn="just">
              <a:lnSpc>
                <a:spcPct val="140000"/>
              </a:lnSpc>
              <a:buFont typeface="Wingdings" pitchFamily="2" charset="2"/>
              <a:buChar char="Ø"/>
            </a:pPr>
            <a:r>
              <a:rPr lang="zh-CN" altLang="en-US" sz="1800" b="1" dirty="0" smtClean="0"/>
              <a:t>同一外模式也可以为某一用户的多个应用系统所使用</a:t>
            </a:r>
          </a:p>
          <a:p>
            <a:pPr lvl="2" algn="just">
              <a:lnSpc>
                <a:spcPct val="140000"/>
              </a:lnSpc>
              <a:buFont typeface="Wingdings" pitchFamily="2" charset="2"/>
              <a:buChar char="Ø"/>
            </a:pPr>
            <a:r>
              <a:rPr lang="zh-CN" altLang="en-US" sz="1800" b="1" dirty="0" smtClean="0"/>
              <a:t>但一个应用程序只能使用一个外模式</a:t>
            </a:r>
            <a:endParaRPr lang="zh-CN" altLang="en-US" sz="1800"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三、内模式（</a:t>
            </a:r>
            <a:r>
              <a:rPr lang="en-US" altLang="zh-CN" dirty="0" smtClean="0"/>
              <a:t>Internal Schema</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pPr algn="just">
              <a:lnSpc>
                <a:spcPct val="120000"/>
              </a:lnSpc>
            </a:pPr>
            <a:r>
              <a:rPr lang="zh-CN" altLang="en-US" sz="2400" dirty="0" smtClean="0"/>
              <a:t>内模式（也称存储模式）</a:t>
            </a:r>
          </a:p>
          <a:p>
            <a:pPr lvl="1" algn="just">
              <a:lnSpc>
                <a:spcPct val="120000"/>
              </a:lnSpc>
            </a:pPr>
            <a:r>
              <a:rPr lang="zh-CN" altLang="en-US" sz="2000" dirty="0" smtClean="0"/>
              <a:t>是数据物理结构和存储方式的描述</a:t>
            </a:r>
          </a:p>
          <a:p>
            <a:pPr lvl="1" algn="just">
              <a:lnSpc>
                <a:spcPct val="120000"/>
              </a:lnSpc>
            </a:pPr>
            <a:r>
              <a:rPr lang="zh-CN" altLang="en-US" sz="2000" dirty="0" smtClean="0"/>
              <a:t>是数据在数据库内部的表示方式</a:t>
            </a:r>
          </a:p>
          <a:p>
            <a:pPr lvl="2" algn="just">
              <a:lnSpc>
                <a:spcPct val="120000"/>
              </a:lnSpc>
            </a:pPr>
            <a:r>
              <a:rPr lang="zh-CN" altLang="en-US" sz="2200" dirty="0" smtClean="0"/>
              <a:t>记录的存储方式（顺序存储，按照</a:t>
            </a:r>
            <a:r>
              <a:rPr lang="en-US" altLang="zh-CN" sz="2200" dirty="0" smtClean="0"/>
              <a:t>B</a:t>
            </a:r>
            <a:r>
              <a:rPr lang="zh-CN" altLang="en-US" sz="2200" dirty="0" smtClean="0"/>
              <a:t>树结构存储，</a:t>
            </a:r>
          </a:p>
          <a:p>
            <a:pPr lvl="2" algn="just">
              <a:lnSpc>
                <a:spcPct val="120000"/>
              </a:lnSpc>
              <a:buFontTx/>
              <a:buNone/>
            </a:pPr>
            <a:r>
              <a:rPr lang="zh-CN" altLang="en-US" sz="2200" dirty="0" smtClean="0"/>
              <a:t>   按</a:t>
            </a:r>
            <a:r>
              <a:rPr lang="en-US" altLang="zh-CN" sz="2200" dirty="0" smtClean="0"/>
              <a:t>hash</a:t>
            </a:r>
            <a:r>
              <a:rPr lang="zh-CN" altLang="en-US" sz="2200" dirty="0" smtClean="0"/>
              <a:t>方法存储）</a:t>
            </a:r>
          </a:p>
          <a:p>
            <a:pPr lvl="2" algn="just">
              <a:lnSpc>
                <a:spcPct val="120000"/>
              </a:lnSpc>
            </a:pPr>
            <a:r>
              <a:rPr lang="zh-CN" altLang="en-US" sz="2200" dirty="0" smtClean="0"/>
              <a:t>索引的组织方式</a:t>
            </a:r>
          </a:p>
          <a:p>
            <a:pPr lvl="2" algn="just">
              <a:lnSpc>
                <a:spcPct val="120000"/>
              </a:lnSpc>
            </a:pPr>
            <a:r>
              <a:rPr lang="zh-CN" altLang="en-US" sz="2200" dirty="0" smtClean="0"/>
              <a:t>数据是否压缩存储</a:t>
            </a:r>
          </a:p>
          <a:p>
            <a:pPr lvl="2" algn="just">
              <a:lnSpc>
                <a:spcPct val="120000"/>
              </a:lnSpc>
            </a:pPr>
            <a:r>
              <a:rPr lang="zh-CN" altLang="en-US" sz="2200" dirty="0" smtClean="0"/>
              <a:t>数据是否加密</a:t>
            </a:r>
          </a:p>
          <a:p>
            <a:pPr lvl="2" algn="just">
              <a:lnSpc>
                <a:spcPct val="120000"/>
              </a:lnSpc>
            </a:pPr>
            <a:r>
              <a:rPr lang="zh-CN" altLang="en-US" sz="2200" dirty="0" smtClean="0"/>
              <a:t>数据存储记录结构的规定</a:t>
            </a:r>
          </a:p>
          <a:p>
            <a:pPr algn="just">
              <a:lnSpc>
                <a:spcPct val="120000"/>
              </a:lnSpc>
            </a:pPr>
            <a:r>
              <a:rPr lang="zh-CN" altLang="en-US" sz="2400" dirty="0" smtClean="0"/>
              <a:t>一个数据库只有一个内模式</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43948" y="1361661"/>
            <a:ext cx="4724400" cy="4525963"/>
          </a:xfrm>
          <a:prstGeom prst="rect">
            <a:avLst/>
          </a:prstGeom>
        </p:spPr>
        <p:txBody>
          <a:bodyPr>
            <a:normAutofit/>
          </a:bodyPr>
          <a:lstStyle/>
          <a:p>
            <a:pPr marL="342900" marR="0" lvl="0" indent="-342900" algn="l" defTabSz="914400" rtl="0" eaLnBrk="1" fontAlgn="auto" latinLnBrk="0" hangingPunct="1">
              <a:lnSpc>
                <a:spcPct val="150000"/>
              </a:lnSpc>
              <a:spcBef>
                <a:spcPct val="20000"/>
              </a:spcBef>
              <a:spcAft>
                <a:spcPts val="0"/>
              </a:spcAft>
              <a:buClr>
                <a:srgbClr val="2B166E"/>
              </a:buClr>
              <a:buSzTx/>
              <a:buFont typeface="Wingdings" pitchFamily="2" charset="2"/>
              <a:buChar char=""/>
              <a:tabLst/>
              <a:defRPr/>
            </a:pPr>
            <a:r>
              <a:rPr kumimoji="0" lang="zh-CN" altLang="en-US" sz="28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例如学生记录，如果按</a:t>
            </a:r>
            <a:r>
              <a:rPr kumimoji="0" lang="zh-CN" altLang="en-US" sz="2800" b="0" i="0" u="none" strike="noStrike" kern="1200" cap="none" spc="0" normalizeH="0" baseline="0" noProof="0" smtClean="0">
                <a:ln>
                  <a:noFill/>
                </a:ln>
                <a:solidFill>
                  <a:srgbClr val="FB33F1"/>
                </a:solidFill>
                <a:effectLst/>
                <a:uLnTx/>
                <a:uFillTx/>
                <a:latin typeface="Times New Roman" pitchFamily="18" charset="0"/>
                <a:ea typeface="隶书" pitchFamily="49" charset="-122"/>
                <a:cs typeface="Times New Roman" pitchFamily="18" charset="0"/>
              </a:rPr>
              <a:t>堆</a:t>
            </a:r>
            <a:r>
              <a:rPr kumimoji="0" lang="zh-CN" altLang="en-US" sz="28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存储，则插入一条新记录总是放在学生记录存储的</a:t>
            </a:r>
            <a:r>
              <a:rPr kumimoji="0" lang="zh-CN" altLang="en-US" sz="2800" b="0" i="0" u="none" strike="noStrike" kern="1200" cap="none" spc="0" normalizeH="0" baseline="0" noProof="0" smtClean="0">
                <a:ln>
                  <a:noFill/>
                </a:ln>
                <a:solidFill>
                  <a:srgbClr val="FB33F1"/>
                </a:solidFill>
                <a:effectLst/>
                <a:uLnTx/>
                <a:uFillTx/>
                <a:latin typeface="Times New Roman" pitchFamily="18" charset="0"/>
                <a:ea typeface="隶书" pitchFamily="49" charset="-122"/>
                <a:cs typeface="Times New Roman" pitchFamily="18" charset="0"/>
              </a:rPr>
              <a:t>最后</a:t>
            </a:r>
            <a:r>
              <a:rPr kumimoji="0" lang="zh-CN" altLang="en-US" sz="28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，如右图所示</a:t>
            </a:r>
          </a:p>
          <a:p>
            <a:pPr marL="342900" marR="0" lvl="0" indent="-342900" algn="l" defTabSz="914400" rtl="0" eaLnBrk="1" fontAlgn="auto" latinLnBrk="0" hangingPunct="1">
              <a:lnSpc>
                <a:spcPct val="100000"/>
              </a:lnSpc>
              <a:spcBef>
                <a:spcPct val="20000"/>
              </a:spcBef>
              <a:spcAft>
                <a:spcPts val="0"/>
              </a:spcAft>
              <a:buClr>
                <a:srgbClr val="2B166E"/>
              </a:buClr>
              <a:buSzTx/>
              <a:buFont typeface="Wingdings" pitchFamily="2" charset="2"/>
              <a:buChar char=""/>
              <a:tabLst/>
              <a:defRPr/>
            </a:pPr>
            <a:endParaRPr kumimoji="0" lang="zh-CN" altLang="en-US" sz="2800" b="0" i="0" u="none" strike="noStrike" kern="1200" cap="none" spc="0" normalizeH="0" baseline="0" noProof="0" dirty="0">
              <a:ln>
                <a:noFill/>
              </a:ln>
              <a:solidFill>
                <a:schemeClr val="tx1"/>
              </a:solidFill>
              <a:effectLst/>
              <a:uLnTx/>
              <a:uFillTx/>
              <a:latin typeface="Times New Roman" pitchFamily="18" charset="0"/>
              <a:ea typeface="隶书" pitchFamily="49" charset="-122"/>
              <a:cs typeface="Times New Roman" pitchFamily="18" charset="0"/>
            </a:endParaRPr>
          </a:p>
        </p:txBody>
      </p:sp>
      <p:graphicFrame>
        <p:nvGraphicFramePr>
          <p:cNvPr id="5" name="Object 2"/>
          <p:cNvGraphicFramePr>
            <a:graphicFrameLocks noChangeAspect="1"/>
          </p:cNvGraphicFramePr>
          <p:nvPr/>
        </p:nvGraphicFramePr>
        <p:xfrm>
          <a:off x="5955128" y="2044424"/>
          <a:ext cx="2700337" cy="2884488"/>
        </p:xfrm>
        <a:graphic>
          <a:graphicData uri="http://schemas.openxmlformats.org/presentationml/2006/ole">
            <mc:AlternateContent xmlns:mc="http://schemas.openxmlformats.org/markup-compatibility/2006">
              <mc:Choice xmlns:v="urn:schemas-microsoft-com:vml" Requires="v">
                <p:oleObj spid="_x0000_s1028" name="Image" r:id="rId3" imgW="9434921" imgH="11580952" progId="">
                  <p:embed/>
                </p:oleObj>
              </mc:Choice>
              <mc:Fallback>
                <p:oleObj name="Image" r:id="rId3" imgW="9434921" imgH="1158095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128" y="2044424"/>
                        <a:ext cx="2700337" cy="288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如果按学号升序存储，则插入一条记录就要找到它应在的位置插入，如图</a:t>
            </a:r>
            <a:r>
              <a:rPr lang="en-US" altLang="zh-CN" sz="2800" dirty="0" smtClean="0"/>
              <a:t>1.29</a:t>
            </a:r>
            <a:r>
              <a:rPr lang="zh-CN" altLang="en-US" sz="2800" dirty="0" smtClean="0"/>
              <a:t>（</a:t>
            </a:r>
            <a:r>
              <a:rPr lang="en-US" altLang="zh-CN" sz="2800" dirty="0" smtClean="0"/>
              <a:t>b</a:t>
            </a:r>
            <a:r>
              <a:rPr lang="zh-CN" altLang="en-US" sz="2800" dirty="0" smtClean="0"/>
              <a:t>）所示</a:t>
            </a:r>
          </a:p>
          <a:p>
            <a:pPr>
              <a:lnSpc>
                <a:spcPct val="120000"/>
              </a:lnSpc>
            </a:pPr>
            <a:r>
              <a:rPr lang="zh-CN" altLang="en-US" sz="2800" dirty="0" smtClean="0"/>
              <a:t>如果按照学生年龄聚簇存放，假如新插入的</a:t>
            </a:r>
            <a:r>
              <a:rPr lang="en-US" altLang="zh-CN" sz="2800" dirty="0" smtClean="0"/>
              <a:t>S3</a:t>
            </a:r>
            <a:r>
              <a:rPr lang="zh-CN" altLang="en-US" sz="2800" dirty="0" smtClean="0"/>
              <a:t>是</a:t>
            </a:r>
            <a:r>
              <a:rPr lang="en-US" altLang="zh-CN" sz="2800" dirty="0" smtClean="0"/>
              <a:t>16</a:t>
            </a:r>
            <a:r>
              <a:rPr lang="zh-CN" altLang="en-US" sz="2800" dirty="0" smtClean="0"/>
              <a:t>岁，则应插入的位置如图</a:t>
            </a:r>
            <a:r>
              <a:rPr lang="en-US" altLang="zh-CN" sz="2800" dirty="0" smtClean="0"/>
              <a:t>1.29</a:t>
            </a:r>
            <a:endParaRPr lang="zh-CN" altLang="en-US" sz="2800" dirty="0"/>
          </a:p>
        </p:txBody>
      </p:sp>
      <p:graphicFrame>
        <p:nvGraphicFramePr>
          <p:cNvPr id="4" name="Object 2"/>
          <p:cNvGraphicFramePr>
            <a:graphicFrameLocks noChangeAspect="1"/>
          </p:cNvGraphicFramePr>
          <p:nvPr/>
        </p:nvGraphicFramePr>
        <p:xfrm>
          <a:off x="2106543" y="3940728"/>
          <a:ext cx="4914900" cy="2230438"/>
        </p:xfrm>
        <a:graphic>
          <a:graphicData uri="http://schemas.openxmlformats.org/presentationml/2006/ole">
            <mc:AlternateContent xmlns:mc="http://schemas.openxmlformats.org/markup-compatibility/2006">
              <mc:Choice xmlns:v="urn:schemas-microsoft-com:vml" Requires="v">
                <p:oleObj spid="_x0000_s2052" name="Image" r:id="rId3" imgW="7619048" imgH="3974603" progId="">
                  <p:embed/>
                </p:oleObj>
              </mc:Choice>
              <mc:Fallback>
                <p:oleObj name="Image" r:id="rId3" imgW="7619048" imgH="397460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543" y="3940728"/>
                        <a:ext cx="4914900" cy="22304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1030"/>
          <p:cNvSpPr>
            <a:spLocks noChangeArrowheads="1"/>
          </p:cNvSpPr>
          <p:nvPr/>
        </p:nvSpPr>
        <p:spPr bwMode="auto">
          <a:xfrm>
            <a:off x="3654148" y="6304860"/>
            <a:ext cx="2895600" cy="304800"/>
          </a:xfrm>
          <a:prstGeom prst="rect">
            <a:avLst/>
          </a:prstGeom>
          <a:noFill/>
          <a:ln w="25400" algn="ctr">
            <a:noFill/>
            <a:miter lim="800000"/>
            <a:headEnd/>
            <a:tailEnd/>
          </a:ln>
          <a:effectLst/>
        </p:spPr>
        <p:txBody>
          <a:bodyPr wrap="none" anchor="ctr">
            <a:spAutoFit/>
          </a:bodyPr>
          <a:lstStyle/>
          <a:p>
            <a:pPr algn="ctr"/>
            <a:r>
              <a:rPr kumimoji="1" lang="zh-CN" altLang="en-US" sz="1400" dirty="0">
                <a:latin typeface="Times New Roman" pitchFamily="18" charset="0"/>
              </a:rPr>
              <a:t>图</a:t>
            </a:r>
            <a:r>
              <a:rPr kumimoji="1" lang="en-US" altLang="zh-CN" sz="1400" dirty="0">
                <a:latin typeface="Times New Roman" pitchFamily="18" charset="0"/>
              </a:rPr>
              <a:t>1.29  </a:t>
            </a:r>
            <a:r>
              <a:rPr kumimoji="1" lang="zh-CN" altLang="en-US" sz="1400" dirty="0">
                <a:latin typeface="Times New Roman" pitchFamily="18" charset="0"/>
              </a:rPr>
              <a:t>记录不同的存储方式示意图</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第三节数据库系统结构</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数据库系统模式的概念 </a:t>
            </a:r>
          </a:p>
          <a:p>
            <a:pPr>
              <a:lnSpc>
                <a:spcPct val="200000"/>
              </a:lnSpc>
            </a:pPr>
            <a:r>
              <a:rPr lang="zh-CN" altLang="en-US" dirty="0" smtClean="0"/>
              <a:t>数据库系统的三级模式结构 </a:t>
            </a:r>
            <a:endParaRPr lang="en-US" altLang="zh-CN" dirty="0" smtClean="0"/>
          </a:p>
          <a:p>
            <a:r>
              <a:rPr lang="zh-CN" altLang="en-US" b="1" dirty="0" smtClean="0">
                <a:solidFill>
                  <a:srgbClr val="7030A0"/>
                </a:solidFill>
              </a:rPr>
              <a:t>数据库的二级映像功能与数据独立性</a:t>
            </a:r>
            <a:endParaRPr lang="en-US" altLang="zh-CN" b="1" dirty="0" smtClean="0">
              <a:solidFill>
                <a:srgbClr val="7030A0"/>
              </a:solidFill>
            </a:endParaRPr>
          </a:p>
          <a:p>
            <a:pPr lvl="1"/>
            <a:r>
              <a:rPr lang="zh-CN" altLang="en-US" b="1" dirty="0" smtClean="0">
                <a:solidFill>
                  <a:srgbClr val="7030A0"/>
                </a:solidFill>
              </a:rPr>
              <a:t>外模式／模式映像</a:t>
            </a:r>
          </a:p>
          <a:p>
            <a:pPr lvl="1"/>
            <a:r>
              <a:rPr lang="zh-CN" altLang="en-US" b="1" dirty="0" smtClean="0">
                <a:solidFill>
                  <a:srgbClr val="7030A0"/>
                </a:solidFill>
              </a:rPr>
              <a:t>模式／内模式映像</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一、外模式／模式映象</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smtClean="0"/>
              <a:t>模式：描述的是数据的全局逻辑结构</a:t>
            </a:r>
          </a:p>
          <a:p>
            <a:pPr>
              <a:lnSpc>
                <a:spcPct val="150000"/>
              </a:lnSpc>
            </a:pPr>
            <a:r>
              <a:rPr lang="zh-CN" altLang="en-US" dirty="0" smtClean="0"/>
              <a:t>外模式：描述的是数据的局部逻辑结构 </a:t>
            </a:r>
          </a:p>
          <a:p>
            <a:pPr>
              <a:lnSpc>
                <a:spcPct val="150000"/>
              </a:lnSpc>
            </a:pPr>
            <a:r>
              <a:rPr lang="zh-CN" altLang="en-US" dirty="0" smtClean="0"/>
              <a:t>同一个模式可以有任意多个外模式 </a:t>
            </a:r>
          </a:p>
          <a:p>
            <a:pPr>
              <a:lnSpc>
                <a:spcPct val="150000"/>
              </a:lnSpc>
            </a:pPr>
            <a:r>
              <a:rPr lang="zh-CN" altLang="en-US" dirty="0" smtClean="0"/>
              <a:t>每一个外模式，数据库系统都有一个外模式／模式映象，定义外模式与模式之间的对应关系</a:t>
            </a:r>
          </a:p>
          <a:p>
            <a:pPr>
              <a:lnSpc>
                <a:spcPct val="150000"/>
              </a:lnSpc>
            </a:pPr>
            <a:r>
              <a:rPr lang="zh-CN" altLang="en-US" dirty="0" smtClean="0"/>
              <a:t>映象定义通常包含在各自外模式的描述中</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spcAft>
                <a:spcPct val="0"/>
              </a:spcAft>
            </a:pPr>
            <a:r>
              <a:rPr lang="zh-CN" altLang="en-US" sz="4400" b="0" dirty="0" smtClean="0">
                <a:effectLst/>
                <a:latin typeface="宋体" pitchFamily="2" charset="-122"/>
                <a:ea typeface="宋体" pitchFamily="2" charset="-122"/>
              </a:rPr>
              <a:t>本节内容</a:t>
            </a:r>
            <a:endParaRPr lang="zh-CN" altLang="en-US" sz="4400" b="0" dirty="0">
              <a:effectLst/>
              <a:latin typeface="宋体" pitchFamily="2" charset="-122"/>
              <a:ea typeface="宋体" pitchFamily="2" charset="-122"/>
            </a:endParaRPr>
          </a:p>
        </p:txBody>
      </p:sp>
      <p:sp>
        <p:nvSpPr>
          <p:cNvPr id="3" name="内容占位符 2"/>
          <p:cNvSpPr>
            <a:spLocks noGrp="1"/>
          </p:cNvSpPr>
          <p:nvPr>
            <p:ph idx="1"/>
          </p:nvPr>
        </p:nvSpPr>
        <p:spPr/>
        <p:txBody>
          <a:bodyPr/>
          <a:lstStyle/>
          <a:p>
            <a:pPr>
              <a:lnSpc>
                <a:spcPct val="150000"/>
              </a:lnSpc>
            </a:pPr>
            <a:r>
              <a:rPr lang="zh-CN" altLang="en-US" b="1" dirty="0" smtClean="0">
                <a:latin typeface="隶书" pitchFamily="49" charset="-122"/>
                <a:ea typeface="隶书" pitchFamily="49" charset="-122"/>
              </a:rPr>
              <a:t>第一节 数据库系统概述</a:t>
            </a:r>
          </a:p>
          <a:p>
            <a:pPr>
              <a:lnSpc>
                <a:spcPct val="150000"/>
              </a:lnSpc>
            </a:pPr>
            <a:r>
              <a:rPr lang="zh-CN" altLang="en-US" b="1" dirty="0" smtClean="0">
                <a:latin typeface="隶书" pitchFamily="49" charset="-122"/>
                <a:ea typeface="隶书" pitchFamily="49" charset="-122"/>
              </a:rPr>
              <a:t>第二节数据模型  </a:t>
            </a:r>
          </a:p>
          <a:p>
            <a:pPr>
              <a:lnSpc>
                <a:spcPct val="150000"/>
              </a:lnSpc>
              <a:buBlip>
                <a:blip r:embed="rId2"/>
              </a:buBlip>
            </a:pPr>
            <a:r>
              <a:rPr lang="zh-CN" altLang="en-US" b="1" dirty="0" smtClean="0">
                <a:solidFill>
                  <a:srgbClr val="FF9905"/>
                </a:solidFill>
                <a:latin typeface="隶书" pitchFamily="49" charset="-122"/>
                <a:ea typeface="隶书" pitchFamily="49" charset="-122"/>
              </a:rPr>
              <a:t>第三节数据库系统结构</a:t>
            </a:r>
          </a:p>
          <a:p>
            <a:pPr>
              <a:lnSpc>
                <a:spcPct val="150000"/>
              </a:lnSpc>
            </a:pPr>
            <a:r>
              <a:rPr lang="zh-CN" altLang="en-US" b="1" dirty="0" smtClean="0">
                <a:latin typeface="隶书" pitchFamily="49" charset="-122"/>
                <a:ea typeface="隶书" pitchFamily="49" charset="-122"/>
              </a:rPr>
              <a:t>第四节数据库系统的组成</a:t>
            </a:r>
          </a:p>
          <a:p>
            <a:endParaRPr lang="zh-CN" altLang="en-US" b="1"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保证数据的逻辑独立性</a:t>
            </a:r>
          </a:p>
          <a:p>
            <a:pPr lvl="1">
              <a:lnSpc>
                <a:spcPct val="150000"/>
              </a:lnSpc>
            </a:pPr>
            <a:r>
              <a:rPr lang="zh-CN" altLang="en-US" sz="2400" dirty="0" smtClean="0">
                <a:solidFill>
                  <a:srgbClr val="FF0000"/>
                </a:solidFill>
              </a:rPr>
              <a:t>当模式改变时</a:t>
            </a:r>
            <a:r>
              <a:rPr lang="zh-CN" altLang="en-US" sz="2400" dirty="0" smtClean="0"/>
              <a:t>，数据库管理员修改有关的外模式／模式映象，使</a:t>
            </a:r>
            <a:r>
              <a:rPr lang="zh-CN" altLang="en-US" sz="2400" dirty="0" smtClean="0">
                <a:solidFill>
                  <a:srgbClr val="FF0000"/>
                </a:solidFill>
              </a:rPr>
              <a:t>外模式保持不变</a:t>
            </a:r>
          </a:p>
          <a:p>
            <a:pPr lvl="1">
              <a:lnSpc>
                <a:spcPct val="150000"/>
              </a:lnSpc>
            </a:pPr>
            <a:r>
              <a:rPr lang="zh-CN" altLang="en-US" sz="2400" dirty="0" smtClean="0"/>
              <a:t>应用程序是依据数据的外模式编写的，从而应用程序不必修改，</a:t>
            </a:r>
            <a:r>
              <a:rPr lang="zh-CN" altLang="en-US" sz="2400" dirty="0" smtClean="0">
                <a:solidFill>
                  <a:srgbClr val="FF0000"/>
                </a:solidFill>
              </a:rPr>
              <a:t>保证了数据与程序的逻辑独立性</a:t>
            </a:r>
            <a:r>
              <a:rPr lang="zh-CN" altLang="en-US" sz="2400" dirty="0" smtClean="0"/>
              <a:t>，简称数据的逻辑独立性。</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二、模式／内模式映象</a:t>
            </a:r>
            <a:endParaRPr lang="zh-CN" altLang="en-US" dirty="0"/>
          </a:p>
        </p:txBody>
      </p:sp>
      <p:sp>
        <p:nvSpPr>
          <p:cNvPr id="3" name="内容占位符 2"/>
          <p:cNvSpPr>
            <a:spLocks noGrp="1"/>
          </p:cNvSpPr>
          <p:nvPr>
            <p:ph idx="1"/>
          </p:nvPr>
        </p:nvSpPr>
        <p:spPr/>
        <p:txBody>
          <a:bodyPr/>
          <a:lstStyle/>
          <a:p>
            <a:pPr algn="just">
              <a:lnSpc>
                <a:spcPct val="150000"/>
              </a:lnSpc>
            </a:pPr>
            <a:r>
              <a:rPr lang="zh-CN" altLang="en-US" sz="2800" dirty="0" smtClean="0"/>
              <a:t>模式／内模式映象定义了数据全局逻辑结构与存储结构之间的对应关系。</a:t>
            </a:r>
          </a:p>
          <a:p>
            <a:pPr lvl="1" algn="just">
              <a:lnSpc>
                <a:spcPct val="150000"/>
              </a:lnSpc>
            </a:pPr>
            <a:r>
              <a:rPr lang="zh-CN" altLang="en-US" sz="2400" dirty="0" smtClean="0"/>
              <a:t>例如，说明逻辑记录和字段在内部是如何表示的</a:t>
            </a:r>
          </a:p>
          <a:p>
            <a:pPr algn="just">
              <a:lnSpc>
                <a:spcPct val="150000"/>
              </a:lnSpc>
            </a:pPr>
            <a:r>
              <a:rPr lang="zh-CN" altLang="en-US" sz="2800" dirty="0" smtClean="0"/>
              <a:t>数据库中模式／内模式映象是唯一的</a:t>
            </a:r>
          </a:p>
          <a:p>
            <a:pPr algn="just">
              <a:lnSpc>
                <a:spcPct val="150000"/>
              </a:lnSpc>
            </a:pPr>
            <a:r>
              <a:rPr lang="zh-CN" altLang="en-US" sz="2800" dirty="0" smtClean="0"/>
              <a:t>该映象定义通常包含在模式描述中</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保证数据的物理独立性</a:t>
            </a:r>
          </a:p>
          <a:p>
            <a:pPr lvl="1">
              <a:lnSpc>
                <a:spcPct val="150000"/>
              </a:lnSpc>
            </a:pPr>
            <a:r>
              <a:rPr lang="zh-CN" altLang="en-US" dirty="0" smtClean="0"/>
              <a:t>当</a:t>
            </a:r>
            <a:r>
              <a:rPr lang="zh-CN" altLang="en-US" dirty="0" smtClean="0">
                <a:solidFill>
                  <a:srgbClr val="FF0000"/>
                </a:solidFill>
              </a:rPr>
              <a:t>数据库的存储结构改变</a:t>
            </a:r>
            <a:r>
              <a:rPr lang="zh-CN" altLang="en-US" dirty="0" smtClean="0"/>
              <a:t>了（例如选用了另一种存储结构），数据库管理员修改模式／内模式映象，使</a:t>
            </a:r>
            <a:r>
              <a:rPr lang="zh-CN" altLang="en-US" dirty="0" smtClean="0">
                <a:solidFill>
                  <a:srgbClr val="FF0000"/>
                </a:solidFill>
              </a:rPr>
              <a:t>模式保持不变</a:t>
            </a:r>
          </a:p>
          <a:p>
            <a:pPr lvl="1">
              <a:lnSpc>
                <a:spcPct val="150000"/>
              </a:lnSpc>
            </a:pPr>
            <a:r>
              <a:rPr lang="zh-CN" altLang="en-US" dirty="0" smtClean="0">
                <a:solidFill>
                  <a:srgbClr val="FF0000"/>
                </a:solidFill>
              </a:rPr>
              <a:t>应用程序不受影响</a:t>
            </a:r>
            <a:r>
              <a:rPr lang="zh-CN" altLang="en-US" dirty="0" smtClean="0"/>
              <a:t>。保证了数据与程序的物理独立性，简称数据的物理独立性。</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数据库模式</a:t>
            </a:r>
          </a:p>
          <a:p>
            <a:pPr lvl="1">
              <a:lnSpc>
                <a:spcPct val="150000"/>
              </a:lnSpc>
            </a:pPr>
            <a:r>
              <a:rPr lang="zh-CN" altLang="en-US" dirty="0" smtClean="0"/>
              <a:t>即全局逻辑结构是数据库的中心与关键 </a:t>
            </a:r>
          </a:p>
          <a:p>
            <a:pPr lvl="1">
              <a:lnSpc>
                <a:spcPct val="150000"/>
              </a:lnSpc>
            </a:pPr>
            <a:r>
              <a:rPr lang="zh-CN" altLang="en-US" dirty="0" smtClean="0"/>
              <a:t>独立于数据库的其他层次 </a:t>
            </a:r>
          </a:p>
          <a:p>
            <a:pPr lvl="1">
              <a:lnSpc>
                <a:spcPct val="150000"/>
              </a:lnSpc>
            </a:pPr>
            <a:r>
              <a:rPr lang="zh-CN" altLang="en-US" dirty="0" smtClean="0"/>
              <a:t>设计数据库模式结构时应首先确定数据库的逻辑模式</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数据库的内模式</a:t>
            </a:r>
          </a:p>
          <a:p>
            <a:pPr lvl="1">
              <a:lnSpc>
                <a:spcPct val="150000"/>
              </a:lnSpc>
            </a:pPr>
            <a:r>
              <a:rPr lang="zh-CN" altLang="en-US" sz="2600" dirty="0" smtClean="0"/>
              <a:t>依赖于它的全局逻辑结构</a:t>
            </a:r>
          </a:p>
          <a:p>
            <a:pPr lvl="1">
              <a:lnSpc>
                <a:spcPct val="150000"/>
              </a:lnSpc>
            </a:pPr>
            <a:r>
              <a:rPr lang="zh-CN" altLang="en-US" sz="2600" dirty="0" smtClean="0"/>
              <a:t>独立于数据库的用户视图，即外模式</a:t>
            </a:r>
          </a:p>
          <a:p>
            <a:pPr lvl="1">
              <a:lnSpc>
                <a:spcPct val="150000"/>
              </a:lnSpc>
            </a:pPr>
            <a:r>
              <a:rPr lang="zh-CN" altLang="en-US" sz="2600" dirty="0" smtClean="0"/>
              <a:t>独立于具体的存储设备  </a:t>
            </a:r>
          </a:p>
          <a:p>
            <a:pPr lvl="1">
              <a:lnSpc>
                <a:spcPct val="150000"/>
              </a:lnSpc>
            </a:pPr>
            <a:r>
              <a:rPr lang="zh-CN" altLang="en-US" sz="2600" dirty="0" smtClean="0"/>
              <a:t>将全局逻辑结构中所定义的数据结构及其联系按照一定的物理存储策略进行组织，以达到较好的时间与空间效率</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数据库的外模式</a:t>
            </a:r>
          </a:p>
          <a:p>
            <a:pPr lvl="1">
              <a:lnSpc>
                <a:spcPct val="150000"/>
              </a:lnSpc>
            </a:pPr>
            <a:r>
              <a:rPr lang="zh-CN" altLang="en-US" sz="2600" dirty="0" smtClean="0"/>
              <a:t>面向具体的应用程序</a:t>
            </a:r>
          </a:p>
          <a:p>
            <a:pPr lvl="1">
              <a:lnSpc>
                <a:spcPct val="150000"/>
              </a:lnSpc>
            </a:pPr>
            <a:r>
              <a:rPr lang="zh-CN" altLang="en-US" sz="2600" dirty="0" smtClean="0"/>
              <a:t>定义在逻辑模式之上</a:t>
            </a:r>
          </a:p>
          <a:p>
            <a:pPr lvl="1">
              <a:lnSpc>
                <a:spcPct val="150000"/>
              </a:lnSpc>
            </a:pPr>
            <a:r>
              <a:rPr lang="zh-CN" altLang="en-US" sz="2600" dirty="0" smtClean="0"/>
              <a:t>独立于存储模式和存储设备</a:t>
            </a:r>
          </a:p>
          <a:p>
            <a:pPr lvl="1">
              <a:lnSpc>
                <a:spcPct val="150000"/>
              </a:lnSpc>
            </a:pPr>
            <a:r>
              <a:rPr lang="zh-CN" altLang="en-US" sz="2600" dirty="0" smtClean="0"/>
              <a:t>当应用需求发生较大变化，相应外模式不能满足其视图要求时，该外模式就得做相应改动 </a:t>
            </a:r>
          </a:p>
          <a:p>
            <a:pPr lvl="1">
              <a:lnSpc>
                <a:spcPct val="150000"/>
              </a:lnSpc>
            </a:pPr>
            <a:r>
              <a:rPr lang="zh-CN" altLang="en-US" sz="2600" dirty="0" smtClean="0"/>
              <a:t>设计外模式时应充分考虑到应用的扩充性</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lnSpc>
                <a:spcPct val="120000"/>
              </a:lnSpc>
            </a:pPr>
            <a:r>
              <a:rPr lang="zh-CN" altLang="en-US" sz="2400" dirty="0" smtClean="0"/>
              <a:t>特定的应用程序</a:t>
            </a:r>
          </a:p>
          <a:p>
            <a:pPr lvl="1">
              <a:lnSpc>
                <a:spcPct val="120000"/>
              </a:lnSpc>
            </a:pPr>
            <a:r>
              <a:rPr lang="zh-CN" altLang="en-US" sz="2400" dirty="0" smtClean="0"/>
              <a:t>在外模式描述的数据结构上编制的</a:t>
            </a:r>
          </a:p>
          <a:p>
            <a:pPr lvl="1">
              <a:lnSpc>
                <a:spcPct val="120000"/>
              </a:lnSpc>
            </a:pPr>
            <a:r>
              <a:rPr lang="zh-CN" altLang="en-US" sz="2400" dirty="0" smtClean="0"/>
              <a:t>依赖于特定的外模式</a:t>
            </a:r>
          </a:p>
          <a:p>
            <a:pPr lvl="1">
              <a:lnSpc>
                <a:spcPct val="120000"/>
              </a:lnSpc>
            </a:pPr>
            <a:r>
              <a:rPr lang="zh-CN" altLang="en-US" sz="2400" dirty="0" smtClean="0"/>
              <a:t>与数据库的模式和存储结构独立</a:t>
            </a:r>
          </a:p>
          <a:p>
            <a:pPr lvl="1">
              <a:lnSpc>
                <a:spcPct val="120000"/>
              </a:lnSpc>
            </a:pPr>
            <a:r>
              <a:rPr lang="zh-CN" altLang="en-US" sz="2400" dirty="0" smtClean="0"/>
              <a:t>不同的应用程序有时可以共用同一个外模式</a:t>
            </a:r>
          </a:p>
          <a:p>
            <a:pPr>
              <a:lnSpc>
                <a:spcPct val="120000"/>
              </a:lnSpc>
            </a:pPr>
            <a:r>
              <a:rPr lang="zh-CN" altLang="en-US" sz="2400" dirty="0" smtClean="0"/>
              <a:t>数据库的二级映像</a:t>
            </a:r>
          </a:p>
          <a:p>
            <a:pPr lvl="1">
              <a:lnSpc>
                <a:spcPct val="120000"/>
              </a:lnSpc>
            </a:pPr>
            <a:r>
              <a:rPr lang="zh-CN" altLang="en-US" sz="2400" dirty="0" smtClean="0"/>
              <a:t>保证了数据库外模式的稳定性</a:t>
            </a:r>
          </a:p>
          <a:p>
            <a:pPr lvl="1">
              <a:lnSpc>
                <a:spcPct val="120000"/>
              </a:lnSpc>
            </a:pPr>
            <a:r>
              <a:rPr lang="zh-CN" altLang="en-US" sz="2400" dirty="0" smtClean="0"/>
              <a:t>从底层保证了应用程序的稳定性，除非应用需求本身发生变化，否则应用程序一般不需要修改 </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40000"/>
              </a:lnSpc>
            </a:pPr>
            <a:r>
              <a:rPr lang="zh-CN" altLang="en-US" sz="2800" dirty="0" smtClean="0"/>
              <a:t>数据与程序之间的独立性，使得数据的定义和描述可以从应用程序中分离出去 </a:t>
            </a:r>
          </a:p>
          <a:p>
            <a:pPr>
              <a:lnSpc>
                <a:spcPct val="140000"/>
              </a:lnSpc>
            </a:pPr>
            <a:r>
              <a:rPr lang="zh-CN" altLang="en-US" sz="2800" dirty="0" smtClean="0"/>
              <a:t>数据的存取由</a:t>
            </a:r>
            <a:r>
              <a:rPr lang="en-US" altLang="zh-CN" sz="2800" dirty="0" smtClean="0"/>
              <a:t>DBMS</a:t>
            </a:r>
            <a:r>
              <a:rPr lang="zh-CN" altLang="en-US" sz="2800" dirty="0" smtClean="0"/>
              <a:t>管理</a:t>
            </a:r>
          </a:p>
          <a:p>
            <a:pPr lvl="1">
              <a:lnSpc>
                <a:spcPct val="140000"/>
              </a:lnSpc>
            </a:pPr>
            <a:r>
              <a:rPr lang="zh-CN" altLang="en-US" sz="2600" dirty="0" smtClean="0"/>
              <a:t>用户不必考虑存取路径等细节</a:t>
            </a:r>
          </a:p>
          <a:p>
            <a:pPr lvl="1">
              <a:lnSpc>
                <a:spcPct val="140000"/>
              </a:lnSpc>
            </a:pPr>
            <a:r>
              <a:rPr lang="zh-CN" altLang="en-US" sz="2600" dirty="0" smtClean="0"/>
              <a:t>简化了应用程序的编制</a:t>
            </a:r>
          </a:p>
          <a:p>
            <a:pPr lvl="1">
              <a:lnSpc>
                <a:spcPct val="140000"/>
              </a:lnSpc>
            </a:pPr>
            <a:r>
              <a:rPr lang="zh-CN" altLang="en-US" sz="2600" dirty="0" smtClean="0"/>
              <a:t>大大减少了应用程序的维护和修改</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endParaRPr lang="zh-CN" altLang="en-US"/>
          </a:p>
        </p:txBody>
      </p:sp>
      <p:sp>
        <p:nvSpPr>
          <p:cNvPr id="3" name="标题 2"/>
          <p:cNvSpPr>
            <a:spLocks noGrp="1"/>
          </p:cNvSpPr>
          <p:nvPr>
            <p:ph type="title" idx="12"/>
          </p:nvPr>
        </p:nvSpPr>
        <p:spPr/>
        <p:txBody>
          <a:bodyPr/>
          <a:lstStyle/>
          <a:p>
            <a:r>
              <a:rPr lang="en-US" altLang="zh-CN" dirty="0" smtClean="0"/>
              <a:t>Q &amp; A</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这次课我们学到了</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数据库三级模式</a:t>
            </a:r>
            <a:endParaRPr lang="en-US" altLang="zh-CN" dirty="0" smtClean="0"/>
          </a:p>
          <a:p>
            <a:pPr lvl="1"/>
            <a:r>
              <a:rPr lang="zh-CN" altLang="en-US" dirty="0" smtClean="0"/>
              <a:t>外模式</a:t>
            </a:r>
            <a:endParaRPr lang="en-US" altLang="zh-CN" dirty="0" smtClean="0"/>
          </a:p>
          <a:p>
            <a:pPr lvl="1"/>
            <a:r>
              <a:rPr lang="zh-CN" altLang="en-US" dirty="0" smtClean="0"/>
              <a:t>模式</a:t>
            </a:r>
            <a:endParaRPr lang="en-US" altLang="zh-CN" dirty="0" smtClean="0"/>
          </a:p>
          <a:p>
            <a:pPr lvl="1"/>
            <a:r>
              <a:rPr lang="zh-CN" altLang="en-US" dirty="0" smtClean="0"/>
              <a:t>内模式</a:t>
            </a:r>
            <a:endParaRPr lang="en-US" altLang="zh-CN" dirty="0" smtClean="0"/>
          </a:p>
          <a:p>
            <a:r>
              <a:rPr lang="zh-CN" altLang="en-US" dirty="0" smtClean="0"/>
              <a:t>数据库的构成</a:t>
            </a:r>
            <a:endParaRPr lang="en-US" altLang="zh-CN" dirty="0" smtClean="0"/>
          </a:p>
          <a:p>
            <a:pPr lvl="1"/>
            <a:r>
              <a:rPr lang="zh-CN" altLang="en-US" dirty="0" smtClean="0"/>
              <a:t>软硬件</a:t>
            </a:r>
            <a:endParaRPr lang="en-US" altLang="zh-CN" dirty="0" smtClean="0"/>
          </a:p>
          <a:p>
            <a:pPr lvl="1"/>
            <a:r>
              <a:rPr lang="zh-CN" altLang="en-US" dirty="0" smtClean="0"/>
              <a:t>人员</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42900" indent="-342900">
              <a:lnSpc>
                <a:spcPct val="150000"/>
              </a:lnSpc>
              <a:spcBef>
                <a:spcPct val="20000"/>
              </a:spcBef>
              <a:buClr>
                <a:srgbClr val="2B166E"/>
              </a:buClr>
            </a:pPr>
            <a:r>
              <a:rPr lang="zh-CN" altLang="en-US" dirty="0" smtClean="0">
                <a:solidFill>
                  <a:srgbClr val="FF9905"/>
                </a:solidFill>
                <a:latin typeface="隶书" pitchFamily="49" charset="-122"/>
                <a:ea typeface="隶书" pitchFamily="49" charset="-122"/>
                <a:cs typeface="Times New Roman" pitchFamily="18" charset="0"/>
              </a:rPr>
              <a:t>第三节数据库系统结构</a:t>
            </a:r>
            <a:endParaRPr lang="zh-CN" altLang="en-US" dirty="0">
              <a:solidFill>
                <a:srgbClr val="FF9905"/>
              </a:solidFill>
              <a:latin typeface="隶书" pitchFamily="49" charset="-122"/>
              <a:ea typeface="隶书" pitchFamily="49" charset="-122"/>
              <a:cs typeface="Times New Roman" pitchFamily="18" charset="0"/>
            </a:endParaRPr>
          </a:p>
        </p:txBody>
      </p:sp>
      <p:sp>
        <p:nvSpPr>
          <p:cNvPr id="3" name="内容占位符 2"/>
          <p:cNvSpPr>
            <a:spLocks noGrp="1"/>
          </p:cNvSpPr>
          <p:nvPr>
            <p:ph idx="1"/>
          </p:nvPr>
        </p:nvSpPr>
        <p:spPr/>
        <p:txBody>
          <a:bodyPr/>
          <a:lstStyle/>
          <a:p>
            <a:r>
              <a:rPr lang="zh-CN" altLang="en-US" sz="2800" dirty="0" smtClean="0"/>
              <a:t>掌握</a:t>
            </a:r>
            <a:endParaRPr lang="en-US" altLang="zh-CN" sz="2800" dirty="0" smtClean="0"/>
          </a:p>
          <a:p>
            <a:pPr lvl="1"/>
            <a:r>
              <a:rPr lang="zh-CN" altLang="en-US" sz="2400" dirty="0" smtClean="0"/>
              <a:t>数据库三级模式：外模式、模式、内模式；数据库结构</a:t>
            </a:r>
            <a:endParaRPr lang="en-US" altLang="zh-CN" sz="2400" dirty="0" smtClean="0"/>
          </a:p>
          <a:p>
            <a:r>
              <a:rPr lang="zh-CN" altLang="en-US" sz="2800" dirty="0" smtClean="0"/>
              <a:t>了解</a:t>
            </a:r>
            <a:endParaRPr lang="en-US" altLang="zh-CN" sz="2800" dirty="0" smtClean="0"/>
          </a:p>
          <a:p>
            <a:pPr lvl="1"/>
            <a:r>
              <a:rPr lang="zh-CN" altLang="en-US" sz="2400" dirty="0" smtClean="0"/>
              <a:t>了解数据库软硬件、人员的职责</a:t>
            </a:r>
            <a:endParaRPr lang="en-US" altLang="zh-CN" sz="2400" dirty="0" smtClean="0"/>
          </a:p>
          <a:p>
            <a:r>
              <a:rPr lang="zh-CN" altLang="en-US" sz="2800" dirty="0" smtClean="0"/>
              <a:t>重点</a:t>
            </a:r>
            <a:endParaRPr lang="en-US" altLang="zh-CN" sz="2800" dirty="0" smtClean="0"/>
          </a:p>
          <a:p>
            <a:pPr lvl="1"/>
            <a:r>
              <a:rPr lang="zh-CN" altLang="en-US" sz="2400" dirty="0" smtClean="0"/>
              <a:t>三级模式：外模式、模式、内模式</a:t>
            </a:r>
            <a:endParaRPr lang="en-US" altLang="zh-CN" sz="2400" dirty="0" smtClean="0"/>
          </a:p>
          <a:p>
            <a:r>
              <a:rPr lang="zh-CN" altLang="en-US" sz="2800" dirty="0" smtClean="0"/>
              <a:t>难点</a:t>
            </a:r>
          </a:p>
          <a:p>
            <a:pPr lvl="1"/>
            <a:r>
              <a:rPr lang="zh-CN" altLang="en-US" dirty="0" smtClean="0"/>
              <a:t>三级模式</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dirty="0" smtClean="0"/>
              <a:t>实验</a:t>
            </a:r>
            <a:endParaRPr lang="en-US" altLang="zh-CN" dirty="0" smtClean="0"/>
          </a:p>
          <a:p>
            <a:pPr lvl="1"/>
            <a:r>
              <a:rPr lang="en-US" altLang="zh-CN" dirty="0" smtClean="0"/>
              <a:t>SQL SERVER2005</a:t>
            </a:r>
            <a:r>
              <a:rPr lang="zh-CN" altLang="en-US" dirty="0" smtClean="0"/>
              <a:t>的使用</a:t>
            </a:r>
            <a:endParaRPr lang="zh-CN" altLang="en-US" dirty="0"/>
          </a:p>
        </p:txBody>
      </p:sp>
      <p:sp>
        <p:nvSpPr>
          <p:cNvPr id="3" name="标题 2"/>
          <p:cNvSpPr>
            <a:spLocks noGrp="1"/>
          </p:cNvSpPr>
          <p:nvPr>
            <p:ph type="title" idx="12"/>
          </p:nvPr>
        </p:nvSpPr>
        <p:spPr/>
        <p:txBody>
          <a:bodyPr/>
          <a:lstStyle/>
          <a:p>
            <a:r>
              <a:rPr lang="zh-CN" altLang="en-US" smtClean="0"/>
              <a:t>作业</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华文行楷" pitchFamily="2" charset="-122"/>
                <a:ea typeface="华文行楷" pitchFamily="2" charset="-122"/>
              </a:rPr>
              <a:t>休息</a:t>
            </a:r>
            <a:r>
              <a:rPr lang="en-US" altLang="zh-CN" dirty="0" smtClean="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a:xfrm>
            <a:off x="5094514" y="1338470"/>
            <a:ext cx="3592286" cy="4787693"/>
          </a:xfrm>
        </p:spPr>
        <p:txBody>
          <a:bodyPr>
            <a:normAutofit fontScale="92500" lnSpcReduction="20000"/>
          </a:bodyPr>
          <a:lstStyle/>
          <a:p>
            <a:pPr>
              <a:lnSpc>
                <a:spcPct val="200000"/>
              </a:lnSpc>
            </a:pPr>
            <a:r>
              <a:rPr lang="zh-CN" altLang="en-US" dirty="0" smtClean="0"/>
              <a:t>曾子曰：“吾日三省吾身。为人谋而不忠乎？与朋友交而不信乎？传不习乎？”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第三节数据库系统结构</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从数据库管理系统角度看，数据库系统通常采用三级模式结构，是数据库系统内部的系统结构  </a:t>
            </a:r>
          </a:p>
          <a:p>
            <a:r>
              <a:rPr lang="zh-CN" altLang="en-US" sz="2800" dirty="0" smtClean="0"/>
              <a:t>从数据库最终用户角度看（数据库系统外部的体系结构） ，数据库系统的结构分为</a:t>
            </a:r>
            <a:r>
              <a:rPr lang="en-US" altLang="zh-CN" sz="2800" dirty="0" smtClean="0"/>
              <a:t>:</a:t>
            </a:r>
          </a:p>
          <a:p>
            <a:pPr lvl="1"/>
            <a:r>
              <a:rPr lang="zh-CN" altLang="en-US" sz="2400" dirty="0" smtClean="0"/>
              <a:t>单用户结构</a:t>
            </a:r>
          </a:p>
          <a:p>
            <a:pPr lvl="1"/>
            <a:r>
              <a:rPr lang="zh-CN" altLang="en-US" sz="2400" dirty="0" smtClean="0"/>
              <a:t>主从式结构</a:t>
            </a:r>
          </a:p>
          <a:p>
            <a:pPr lvl="1"/>
            <a:r>
              <a:rPr lang="zh-CN" altLang="en-US" sz="2400" dirty="0" smtClean="0"/>
              <a:t>分布式结构</a:t>
            </a:r>
          </a:p>
          <a:p>
            <a:pPr lvl="1"/>
            <a:r>
              <a:rPr lang="zh-CN" altLang="en-US" sz="2400" dirty="0" smtClean="0"/>
              <a:t>客户／服务器</a:t>
            </a:r>
          </a:p>
          <a:p>
            <a:pPr lvl="1"/>
            <a:r>
              <a:rPr lang="zh-CN" altLang="en-US" sz="2400" dirty="0" smtClean="0"/>
              <a:t>浏览器／应用服务器／数据库服务器多层结构等</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第三节数据库系统结构</a:t>
            </a:r>
            <a:endParaRPr lang="zh-CN" altLang="en-US" dirty="0"/>
          </a:p>
        </p:txBody>
      </p:sp>
      <p:sp>
        <p:nvSpPr>
          <p:cNvPr id="3" name="内容占位符 2"/>
          <p:cNvSpPr>
            <a:spLocks noGrp="1"/>
          </p:cNvSpPr>
          <p:nvPr>
            <p:ph idx="1"/>
          </p:nvPr>
        </p:nvSpPr>
        <p:spPr/>
        <p:txBody>
          <a:bodyPr/>
          <a:lstStyle/>
          <a:p>
            <a:pPr>
              <a:lnSpc>
                <a:spcPct val="200000"/>
              </a:lnSpc>
            </a:pPr>
            <a:r>
              <a:rPr lang="zh-CN" altLang="en-US" b="1" dirty="0" smtClean="0">
                <a:solidFill>
                  <a:srgbClr val="7030A0"/>
                </a:solidFill>
              </a:rPr>
              <a:t>数据库系统模式的概念 </a:t>
            </a:r>
          </a:p>
          <a:p>
            <a:pPr>
              <a:lnSpc>
                <a:spcPct val="200000"/>
              </a:lnSpc>
            </a:pPr>
            <a:r>
              <a:rPr lang="zh-CN" altLang="en-US" dirty="0" smtClean="0"/>
              <a:t>数据库系统的三级模式结构 </a:t>
            </a:r>
          </a:p>
          <a:p>
            <a:pPr>
              <a:lnSpc>
                <a:spcPct val="200000"/>
              </a:lnSpc>
            </a:pPr>
            <a:r>
              <a:rPr lang="zh-CN" altLang="en-US" dirty="0" smtClean="0"/>
              <a:t>数据库的二级映像功能与数据独立性 </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数据库系统模式的概念 </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“型” 和“值” 的概念</a:t>
            </a:r>
          </a:p>
          <a:p>
            <a:pPr lvl="1"/>
            <a:r>
              <a:rPr lang="zh-CN" altLang="en-US" dirty="0" smtClean="0"/>
              <a:t>型</a:t>
            </a:r>
            <a:r>
              <a:rPr lang="en-US" altLang="zh-CN" dirty="0" smtClean="0"/>
              <a:t>(Type)</a:t>
            </a:r>
          </a:p>
          <a:p>
            <a:pPr lvl="2">
              <a:buNone/>
            </a:pPr>
            <a:r>
              <a:rPr lang="zh-CN" altLang="en-US" dirty="0" smtClean="0"/>
              <a:t>对某一类数据的结构和属性的说明</a:t>
            </a:r>
          </a:p>
          <a:p>
            <a:pPr lvl="1"/>
            <a:r>
              <a:rPr lang="zh-CN" altLang="en-US" dirty="0" smtClean="0"/>
              <a:t>值</a:t>
            </a:r>
            <a:r>
              <a:rPr lang="en-US" altLang="zh-CN" dirty="0" smtClean="0"/>
              <a:t>(Value)</a:t>
            </a:r>
          </a:p>
          <a:p>
            <a:pPr lvl="2">
              <a:buNone/>
            </a:pPr>
            <a:r>
              <a:rPr lang="zh-CN" altLang="en-US" dirty="0" smtClean="0"/>
              <a:t>是型的一个具体赋值</a:t>
            </a:r>
          </a:p>
          <a:p>
            <a:pPr lvl="1"/>
            <a:r>
              <a:rPr lang="zh-CN" altLang="en-US" dirty="0" smtClean="0"/>
              <a:t>例如</a:t>
            </a:r>
          </a:p>
          <a:p>
            <a:pPr lvl="2">
              <a:buNone/>
            </a:pPr>
            <a:r>
              <a:rPr lang="zh-CN" altLang="en-US" dirty="0" smtClean="0"/>
              <a:t>学生记录型：</a:t>
            </a:r>
          </a:p>
          <a:p>
            <a:pPr lvl="2">
              <a:buNone/>
            </a:pPr>
            <a:r>
              <a:rPr lang="zh-CN" altLang="en-US" dirty="0" smtClean="0"/>
              <a:t>  （学号，姓名，性别，系别，年龄，籍贯）</a:t>
            </a:r>
          </a:p>
          <a:p>
            <a:pPr lvl="2">
              <a:buNone/>
            </a:pPr>
            <a:r>
              <a:rPr lang="zh-CN" altLang="en-US" dirty="0" smtClean="0"/>
              <a:t>一个记录值：</a:t>
            </a:r>
          </a:p>
          <a:p>
            <a:pPr lvl="2">
              <a:buNone/>
            </a:pPr>
            <a:r>
              <a:rPr lang="zh-CN" altLang="en-US" dirty="0" smtClean="0"/>
              <a:t>  （</a:t>
            </a:r>
            <a:r>
              <a:rPr lang="en-US" altLang="zh-CN" dirty="0" smtClean="0"/>
              <a:t>900201</a:t>
            </a:r>
            <a:r>
              <a:rPr lang="zh-CN" altLang="en-US" dirty="0" smtClean="0"/>
              <a:t>，李明，男，计算机，</a:t>
            </a:r>
            <a:r>
              <a:rPr lang="en-US" altLang="zh-CN" dirty="0" smtClean="0"/>
              <a:t>22</a:t>
            </a:r>
            <a:r>
              <a:rPr lang="zh-CN" altLang="en-US" dirty="0" smtClean="0"/>
              <a:t>，江苏）</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10000"/>
              </a:lnSpc>
            </a:pPr>
            <a:r>
              <a:rPr lang="zh-CN" altLang="en-US" sz="2400" dirty="0" smtClean="0"/>
              <a:t>模式（</a:t>
            </a:r>
            <a:r>
              <a:rPr lang="en-US" altLang="zh-CN" sz="2400" dirty="0" smtClean="0"/>
              <a:t>Schema</a:t>
            </a:r>
            <a:r>
              <a:rPr lang="zh-CN" altLang="en-US" sz="2400" dirty="0" smtClean="0"/>
              <a:t>）</a:t>
            </a:r>
          </a:p>
          <a:p>
            <a:pPr lvl="1" algn="just">
              <a:lnSpc>
                <a:spcPct val="110000"/>
              </a:lnSpc>
            </a:pPr>
            <a:r>
              <a:rPr lang="zh-CN" altLang="en-US" sz="2000" dirty="0" smtClean="0"/>
              <a:t>数据库逻辑结构和特征的描述</a:t>
            </a:r>
          </a:p>
          <a:p>
            <a:pPr lvl="1" algn="just">
              <a:lnSpc>
                <a:spcPct val="110000"/>
              </a:lnSpc>
            </a:pPr>
            <a:r>
              <a:rPr lang="zh-CN" altLang="en-US" sz="2000" dirty="0" smtClean="0"/>
              <a:t>是型的描述</a:t>
            </a:r>
          </a:p>
          <a:p>
            <a:pPr lvl="1" algn="just">
              <a:lnSpc>
                <a:spcPct val="110000"/>
              </a:lnSpc>
            </a:pPr>
            <a:r>
              <a:rPr lang="zh-CN" altLang="en-US" sz="2000" dirty="0" smtClean="0"/>
              <a:t>反映的是数据的结构及其联系</a:t>
            </a:r>
          </a:p>
          <a:p>
            <a:pPr lvl="1" algn="just">
              <a:lnSpc>
                <a:spcPct val="110000"/>
              </a:lnSpc>
            </a:pPr>
            <a:r>
              <a:rPr lang="zh-CN" altLang="en-US" sz="2000" dirty="0" smtClean="0"/>
              <a:t>模式是相对稳定的</a:t>
            </a:r>
          </a:p>
          <a:p>
            <a:pPr>
              <a:lnSpc>
                <a:spcPct val="110000"/>
              </a:lnSpc>
            </a:pPr>
            <a:r>
              <a:rPr lang="zh-CN" altLang="en-US" sz="2400" dirty="0" smtClean="0"/>
              <a:t>实例（</a:t>
            </a:r>
            <a:r>
              <a:rPr lang="en-US" altLang="zh-CN" sz="2400" dirty="0" smtClean="0"/>
              <a:t>Instance</a:t>
            </a:r>
            <a:r>
              <a:rPr lang="zh-CN" altLang="en-US" sz="2400" dirty="0" smtClean="0"/>
              <a:t>）</a:t>
            </a:r>
          </a:p>
          <a:p>
            <a:pPr lvl="1">
              <a:lnSpc>
                <a:spcPct val="110000"/>
              </a:lnSpc>
            </a:pPr>
            <a:r>
              <a:rPr lang="zh-CN" altLang="en-US" sz="2000" dirty="0" smtClean="0"/>
              <a:t>模式的一个具体值</a:t>
            </a:r>
          </a:p>
          <a:p>
            <a:pPr lvl="1">
              <a:lnSpc>
                <a:spcPct val="110000"/>
              </a:lnSpc>
            </a:pPr>
            <a:r>
              <a:rPr lang="zh-CN" altLang="en-US" sz="2000" dirty="0" smtClean="0"/>
              <a:t>反映数据库某一时刻的状态</a:t>
            </a:r>
          </a:p>
          <a:p>
            <a:pPr lvl="1">
              <a:lnSpc>
                <a:spcPct val="110000"/>
              </a:lnSpc>
            </a:pPr>
            <a:r>
              <a:rPr lang="zh-CN" altLang="en-US" sz="2000" dirty="0" smtClean="0"/>
              <a:t>同一个模式可以有很多实例</a:t>
            </a:r>
          </a:p>
          <a:p>
            <a:pPr lvl="1">
              <a:lnSpc>
                <a:spcPct val="110000"/>
              </a:lnSpc>
            </a:pPr>
            <a:r>
              <a:rPr lang="zh-CN" altLang="en-US" sz="2000" dirty="0" smtClean="0"/>
              <a:t>实例随数据库中的数据的更新而变动</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sz="2800" dirty="0" smtClean="0"/>
              <a:t>例如：在学生选课数据库模式中，包含学生记录、课程记录和学生选课记录 </a:t>
            </a:r>
          </a:p>
          <a:p>
            <a:pPr lvl="1">
              <a:lnSpc>
                <a:spcPct val="150000"/>
              </a:lnSpc>
            </a:pPr>
            <a:r>
              <a:rPr lang="en-US" altLang="zh-CN" sz="2400" dirty="0" smtClean="0"/>
              <a:t>2003</a:t>
            </a:r>
            <a:r>
              <a:rPr lang="zh-CN" altLang="en-US" sz="2400" dirty="0" smtClean="0"/>
              <a:t>年的一个学生数据库实例，包含：</a:t>
            </a:r>
          </a:p>
          <a:p>
            <a:pPr lvl="2"/>
            <a:r>
              <a:rPr lang="en-US" altLang="zh-CN" sz="2000" dirty="0" smtClean="0"/>
              <a:t>2003</a:t>
            </a:r>
            <a:r>
              <a:rPr lang="zh-CN" altLang="en-US" sz="2000" dirty="0" smtClean="0"/>
              <a:t>年学校中所有学生的记录 </a:t>
            </a:r>
          </a:p>
          <a:p>
            <a:pPr lvl="2">
              <a:lnSpc>
                <a:spcPct val="150000"/>
              </a:lnSpc>
            </a:pPr>
            <a:r>
              <a:rPr lang="zh-CN" altLang="en-US" sz="2000" dirty="0" smtClean="0"/>
              <a:t>学校开设的所有课程的记录 </a:t>
            </a:r>
          </a:p>
          <a:p>
            <a:pPr lvl="2">
              <a:lnSpc>
                <a:spcPct val="150000"/>
              </a:lnSpc>
            </a:pPr>
            <a:r>
              <a:rPr lang="zh-CN" altLang="en-US" sz="2000" dirty="0" smtClean="0"/>
              <a:t>所有学生选课的记录 </a:t>
            </a:r>
          </a:p>
          <a:p>
            <a:pPr lvl="1"/>
            <a:r>
              <a:rPr lang="en-US" altLang="zh-CN" sz="2400" dirty="0" smtClean="0"/>
              <a:t>2002</a:t>
            </a:r>
            <a:r>
              <a:rPr lang="zh-CN" altLang="en-US" sz="2400" dirty="0" smtClean="0"/>
              <a:t>年度学生数据库模式对应的实例与 </a:t>
            </a:r>
            <a:r>
              <a:rPr lang="en-US" altLang="zh-CN" sz="2400" dirty="0" smtClean="0"/>
              <a:t>2003</a:t>
            </a:r>
            <a:r>
              <a:rPr lang="zh-CN" altLang="en-US" sz="2400" dirty="0" smtClean="0"/>
              <a:t>年度学生数据库模式对应的实例是不同的 </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第三节数据库系统结构</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数据库系统模式的概念 </a:t>
            </a:r>
          </a:p>
          <a:p>
            <a:r>
              <a:rPr lang="zh-CN" altLang="en-US" b="1" dirty="0" smtClean="0">
                <a:solidFill>
                  <a:srgbClr val="7030A0"/>
                </a:solidFill>
              </a:rPr>
              <a:t>数据库系统的三级模式结构 </a:t>
            </a:r>
            <a:endParaRPr lang="en-US" altLang="zh-CN" b="1" dirty="0" smtClean="0">
              <a:solidFill>
                <a:srgbClr val="7030A0"/>
              </a:solidFill>
            </a:endParaRPr>
          </a:p>
          <a:p>
            <a:pPr lvl="1"/>
            <a:r>
              <a:rPr lang="zh-CN" altLang="en-US" b="1" dirty="0" smtClean="0">
                <a:solidFill>
                  <a:srgbClr val="7030A0"/>
                </a:solidFill>
              </a:rPr>
              <a:t>模式（</a:t>
            </a:r>
            <a:r>
              <a:rPr lang="en-US" altLang="zh-CN" b="1" dirty="0" smtClean="0">
                <a:solidFill>
                  <a:srgbClr val="7030A0"/>
                </a:solidFill>
              </a:rPr>
              <a:t>Schema</a:t>
            </a:r>
            <a:r>
              <a:rPr lang="zh-CN" altLang="en-US" b="1" dirty="0" smtClean="0">
                <a:solidFill>
                  <a:srgbClr val="7030A0"/>
                </a:solidFill>
              </a:rPr>
              <a:t>） </a:t>
            </a:r>
          </a:p>
          <a:p>
            <a:pPr lvl="1"/>
            <a:r>
              <a:rPr lang="zh-CN" altLang="en-US" b="1" dirty="0" smtClean="0">
                <a:solidFill>
                  <a:srgbClr val="7030A0"/>
                </a:solidFill>
              </a:rPr>
              <a:t>外模式（</a:t>
            </a:r>
            <a:r>
              <a:rPr lang="en-US" altLang="zh-CN" b="1" dirty="0" smtClean="0">
                <a:solidFill>
                  <a:srgbClr val="7030A0"/>
                </a:solidFill>
              </a:rPr>
              <a:t>External Schema</a:t>
            </a:r>
            <a:r>
              <a:rPr lang="zh-CN" altLang="en-US" b="1" dirty="0" smtClean="0">
                <a:solidFill>
                  <a:srgbClr val="7030A0"/>
                </a:solidFill>
              </a:rPr>
              <a:t>）</a:t>
            </a:r>
          </a:p>
          <a:p>
            <a:pPr lvl="1"/>
            <a:r>
              <a:rPr lang="zh-CN" altLang="en-US" b="1" dirty="0" smtClean="0">
                <a:solidFill>
                  <a:srgbClr val="7030A0"/>
                </a:solidFill>
              </a:rPr>
              <a:t>内模式（</a:t>
            </a:r>
            <a:r>
              <a:rPr lang="en-US" altLang="zh-CN" b="1" dirty="0" smtClean="0">
                <a:solidFill>
                  <a:srgbClr val="7030A0"/>
                </a:solidFill>
              </a:rPr>
              <a:t>Internal Schema</a:t>
            </a:r>
            <a:r>
              <a:rPr lang="zh-CN" altLang="en-US" b="1" dirty="0" smtClean="0">
                <a:solidFill>
                  <a:srgbClr val="7030A0"/>
                </a:solidFill>
              </a:rPr>
              <a:t>）</a:t>
            </a:r>
          </a:p>
          <a:p>
            <a:r>
              <a:rPr lang="zh-CN" altLang="en-US" dirty="0" smtClean="0"/>
              <a:t>数据库的二级映像功能与数据独立性 </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93</TotalTime>
  <Words>1392</Words>
  <Application>Microsoft Office PowerPoint</Application>
  <PresentationFormat>全屏显示(4:3)</PresentationFormat>
  <Paragraphs>167</Paragraphs>
  <Slides>31</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34" baseType="lpstr">
      <vt:lpstr>数据库系统概论课件模板</vt:lpstr>
      <vt:lpstr>自定义设计方案</vt:lpstr>
      <vt:lpstr>Image</vt:lpstr>
      <vt:lpstr>数据库系统概论</vt:lpstr>
      <vt:lpstr>本节内容</vt:lpstr>
      <vt:lpstr>第三节数据库系统结构</vt:lpstr>
      <vt:lpstr>第三节数据库系统结构</vt:lpstr>
      <vt:lpstr>第三节数据库系统结构</vt:lpstr>
      <vt:lpstr>数据库系统模式的概念 </vt:lpstr>
      <vt:lpstr>PowerPoint 演示文稿</vt:lpstr>
      <vt:lpstr>PowerPoint 演示文稿</vt:lpstr>
      <vt:lpstr>第三节数据库系统结构</vt:lpstr>
      <vt:lpstr>数据库系统的三级模式结构</vt:lpstr>
      <vt:lpstr>一、模式</vt:lpstr>
      <vt:lpstr>PowerPoint 演示文稿</vt:lpstr>
      <vt:lpstr>二、外模式（External Schema）</vt:lpstr>
      <vt:lpstr>PowerPoint 演示文稿</vt:lpstr>
      <vt:lpstr>三、内模式（Internal Schema）</vt:lpstr>
      <vt:lpstr>PowerPoint 演示文稿</vt:lpstr>
      <vt:lpstr>PowerPoint 演示文稿</vt:lpstr>
      <vt:lpstr>第三节数据库系统结构</vt:lpstr>
      <vt:lpstr>一、外模式／模式映象</vt:lpstr>
      <vt:lpstr>PowerPoint 演示文稿</vt:lpstr>
      <vt:lpstr>二、模式／内模式映象</vt:lpstr>
      <vt:lpstr>PowerPoint 演示文稿</vt:lpstr>
      <vt:lpstr>PowerPoint 演示文稿</vt:lpstr>
      <vt:lpstr>PowerPoint 演示文稿</vt:lpstr>
      <vt:lpstr>PowerPoint 演示文稿</vt:lpstr>
      <vt:lpstr>PowerPoint 演示文稿</vt:lpstr>
      <vt:lpstr>PowerPoint 演示文稿</vt:lpstr>
      <vt:lpstr>Q &amp; A</vt:lpstr>
      <vt:lpstr>这次课我们学到了…</vt:lpstr>
      <vt:lpstr>作业</vt:lpstr>
      <vt:lpstr>休息…</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cp:lastModifiedBy>
  <cp:revision>11</cp:revision>
  <dcterms:created xsi:type="dcterms:W3CDTF">2009-09-07T01:23:54Z</dcterms:created>
  <dcterms:modified xsi:type="dcterms:W3CDTF">2016-02-23T08:25:00Z</dcterms:modified>
</cp:coreProperties>
</file>