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84"/>
  </p:notesMasterIdLst>
  <p:sldIdLst>
    <p:sldId id="262" r:id="rId3"/>
    <p:sldId id="267" r:id="rId4"/>
    <p:sldId id="365" r:id="rId5"/>
    <p:sldId id="268" r:id="rId6"/>
    <p:sldId id="270" r:id="rId7"/>
    <p:sldId id="271" r:id="rId8"/>
    <p:sldId id="379" r:id="rId9"/>
    <p:sldId id="272" r:id="rId10"/>
    <p:sldId id="273" r:id="rId11"/>
    <p:sldId id="274" r:id="rId12"/>
    <p:sldId id="380" r:id="rId13"/>
    <p:sldId id="366" r:id="rId14"/>
    <p:sldId id="368" r:id="rId15"/>
    <p:sldId id="282" r:id="rId16"/>
    <p:sldId id="283" r:id="rId17"/>
    <p:sldId id="369" r:id="rId18"/>
    <p:sldId id="287" r:id="rId19"/>
    <p:sldId id="288" r:id="rId20"/>
    <p:sldId id="289" r:id="rId21"/>
    <p:sldId id="370" r:id="rId22"/>
    <p:sldId id="291" r:id="rId23"/>
    <p:sldId id="371" r:id="rId24"/>
    <p:sldId id="372" r:id="rId25"/>
    <p:sldId id="293" r:id="rId26"/>
    <p:sldId id="294" r:id="rId27"/>
    <p:sldId id="373" r:id="rId28"/>
    <p:sldId id="295" r:id="rId29"/>
    <p:sldId id="296" r:id="rId30"/>
    <p:sldId id="298" r:id="rId31"/>
    <p:sldId id="384" r:id="rId32"/>
    <p:sldId id="374" r:id="rId33"/>
    <p:sldId id="304" r:id="rId34"/>
    <p:sldId id="381" r:id="rId35"/>
    <p:sldId id="382" r:id="rId36"/>
    <p:sldId id="306" r:id="rId37"/>
    <p:sldId id="307" r:id="rId38"/>
    <p:sldId id="385" r:id="rId39"/>
    <p:sldId id="309" r:id="rId40"/>
    <p:sldId id="310" r:id="rId41"/>
    <p:sldId id="312" r:id="rId42"/>
    <p:sldId id="313" r:id="rId43"/>
    <p:sldId id="314" r:id="rId44"/>
    <p:sldId id="375" r:id="rId45"/>
    <p:sldId id="316" r:id="rId46"/>
    <p:sldId id="376" r:id="rId47"/>
    <p:sldId id="377" r:id="rId48"/>
    <p:sldId id="319" r:id="rId49"/>
    <p:sldId id="338" r:id="rId50"/>
    <p:sldId id="320" r:id="rId51"/>
    <p:sldId id="321" r:id="rId52"/>
    <p:sldId id="322" r:id="rId53"/>
    <p:sldId id="323" r:id="rId54"/>
    <p:sldId id="324" r:id="rId55"/>
    <p:sldId id="339" r:id="rId56"/>
    <p:sldId id="325" r:id="rId57"/>
    <p:sldId id="326" r:id="rId58"/>
    <p:sldId id="378" r:id="rId59"/>
    <p:sldId id="327" r:id="rId60"/>
    <p:sldId id="328" r:id="rId61"/>
    <p:sldId id="329" r:id="rId62"/>
    <p:sldId id="386" r:id="rId63"/>
    <p:sldId id="333" r:id="rId64"/>
    <p:sldId id="334" r:id="rId65"/>
    <p:sldId id="335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83" r:id="rId78"/>
    <p:sldId id="351" r:id="rId79"/>
    <p:sldId id="266" r:id="rId80"/>
    <p:sldId id="265" r:id="rId81"/>
    <p:sldId id="264" r:id="rId82"/>
    <p:sldId id="263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829" autoAdjust="0"/>
  </p:normalViewPr>
  <p:slideViewPr>
    <p:cSldViewPr snapToGrid="0">
      <p:cViewPr>
        <p:scale>
          <a:sx n="100" d="100"/>
          <a:sy n="100" d="100"/>
        </p:scale>
        <p:origin x="-194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64510-323E-49D7-8B66-DA267B582AC2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85E3-7AE9-4EE0-B917-F87B26583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2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单一的数据结构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关系</a:t>
            </a:r>
          </a:p>
          <a:p>
            <a:pPr lvl="1"/>
            <a:r>
              <a:rPr lang="zh-CN" altLang="en-US" sz="2400" dirty="0" smtClean="0"/>
              <a:t>现实世界的实体以及实体间的各种联系均用关系来表示</a:t>
            </a:r>
          </a:p>
          <a:p>
            <a:r>
              <a:rPr lang="zh-CN" altLang="en-US" sz="2800" dirty="0" smtClean="0"/>
              <a:t>逻辑结构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二维表 </a:t>
            </a:r>
          </a:p>
          <a:p>
            <a:pPr lvl="1"/>
            <a:r>
              <a:rPr lang="zh-CN" altLang="en-US" sz="2400" dirty="0" smtClean="0"/>
              <a:t>从用户角度，关系模型中数据的逻辑结构是一张二维表</a:t>
            </a:r>
          </a:p>
          <a:p>
            <a:r>
              <a:rPr lang="zh-CN" altLang="en-US" sz="2800" dirty="0" smtClean="0"/>
              <a:t>建立在集合代数的基础上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域（</a:t>
            </a:r>
            <a:r>
              <a:rPr lang="en-US" altLang="zh-CN" sz="2400" dirty="0" smtClean="0"/>
              <a:t>Domain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zh-CN" altLang="en-US" sz="2400" dirty="0" smtClean="0"/>
              <a:t>笛卡尔积（</a:t>
            </a:r>
            <a:r>
              <a:rPr lang="en-US" altLang="zh-CN" sz="2400" dirty="0" smtClean="0"/>
              <a:t>Cartesian Product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zh-CN" altLang="en-US" sz="2400" dirty="0" smtClean="0"/>
              <a:t>关系（</a:t>
            </a:r>
            <a:r>
              <a:rPr lang="en-US" altLang="zh-CN" sz="2400" dirty="0" smtClean="0"/>
              <a:t>Relation</a:t>
            </a:r>
            <a:r>
              <a:rPr lang="zh-CN" altLang="en-US" sz="2400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求积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概念模型中的实体型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1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spcAft>
                <a:spcPct val="20000"/>
              </a:spcAft>
              <a:buFontTx/>
              <a:buNone/>
            </a:pPr>
            <a:r>
              <a:rPr lang="zh-CN" altLang="en-US" sz="2400" dirty="0" smtClean="0"/>
              <a:t>实体完整性规则的说明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 smtClean="0"/>
              <a:t>(1) </a:t>
            </a:r>
            <a:r>
              <a:rPr lang="zh-CN" altLang="en-US" sz="2000" dirty="0" smtClean="0"/>
              <a:t>实体完整性规则是针对基本关系而言的。一个基本表通常对应现 实世界的一个实体集。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 smtClean="0"/>
              <a:t>(2) </a:t>
            </a:r>
            <a:r>
              <a:rPr lang="zh-CN" altLang="en-US" sz="2000" dirty="0" smtClean="0"/>
              <a:t>现实世界中的实体是可区分的，即它们具有某种唯一性标识。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 smtClean="0"/>
              <a:t>(3) </a:t>
            </a:r>
            <a:r>
              <a:rPr lang="zh-CN" altLang="en-US" sz="2000" dirty="0" smtClean="0"/>
              <a:t>关系模型中以主码作为唯一性标识。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 smtClean="0"/>
              <a:t>(4) </a:t>
            </a:r>
            <a:r>
              <a:rPr lang="zh-CN" altLang="en-US" sz="2000" dirty="0" smtClean="0"/>
              <a:t>主码中的属性即主属性不能取空值。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 smtClean="0"/>
              <a:t>主属性取空值，就说明存在某个不可标识的实体，即存在不可区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 smtClean="0"/>
              <a:t>分的实体，这与第（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）点相矛盾，因此这个规则称为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实体完整性</a:t>
            </a:r>
            <a:endParaRPr lang="zh-CN" altLang="en-US" b="1" dirty="0" smtClean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 smtClean="0"/>
              <a:t>关系</a:t>
            </a:r>
            <a:r>
              <a:rPr lang="en-US" altLang="zh-CN" sz="2800" i="1" dirty="0" smtClean="0"/>
              <a:t>R</a:t>
            </a:r>
            <a:r>
              <a:rPr lang="zh-CN" altLang="en-US" sz="2800" dirty="0" smtClean="0"/>
              <a:t>和</a:t>
            </a:r>
            <a:r>
              <a:rPr lang="en-US" altLang="zh-CN" sz="2800" i="1" dirty="0" smtClean="0"/>
              <a:t>S</a:t>
            </a:r>
            <a:r>
              <a:rPr lang="zh-CN" altLang="en-US" sz="2800" dirty="0" smtClean="0"/>
              <a:t>不一定是不同的关系</a:t>
            </a:r>
          </a:p>
          <a:p>
            <a:pPr>
              <a:lnSpc>
                <a:spcPct val="140000"/>
              </a:lnSpc>
            </a:pPr>
            <a:r>
              <a:rPr lang="zh-CN" altLang="en-US" sz="2800" dirty="0" smtClean="0"/>
              <a:t>目标关系</a:t>
            </a:r>
            <a:r>
              <a:rPr lang="en-US" altLang="zh-CN" sz="2800" i="1" dirty="0" smtClean="0"/>
              <a:t>S</a:t>
            </a:r>
            <a:r>
              <a:rPr lang="zh-CN" altLang="en-US" sz="2800" dirty="0" smtClean="0"/>
              <a:t>的主码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s </a:t>
            </a:r>
            <a:r>
              <a:rPr lang="zh-CN" altLang="en-US" sz="2800" dirty="0" smtClean="0"/>
              <a:t>和参照关系的外码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必须定义在同一个（或一组）域上</a:t>
            </a:r>
          </a:p>
          <a:p>
            <a:pPr>
              <a:lnSpc>
                <a:spcPct val="140000"/>
              </a:lnSpc>
            </a:pPr>
            <a:r>
              <a:rPr lang="zh-CN" altLang="en-US" sz="2800" dirty="0" smtClean="0"/>
              <a:t>外码并不一定要与相应的主码同名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zh-CN" altLang="en-US" sz="2400" dirty="0" smtClean="0"/>
              <a:t>     当外码与相应的主码属于不同关系时，往往取相同的名字，以便于识别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/>
            </a:p>
          </p:txBody>
        </p:sp>
      </p:grpSp>
      <p:sp>
        <p:nvSpPr>
          <p:cNvPr id="6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7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1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211"/>
            <a:ext cx="9144000" cy="283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0577" y="5682343"/>
            <a:ext cx="730722" cy="63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2887" y="6400814"/>
            <a:ext cx="2664000" cy="33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 hasCustomPrompt="1"/>
          </p:nvPr>
        </p:nvSpPr>
        <p:spPr>
          <a:xfrm>
            <a:off x="-1" y="183197"/>
            <a:ext cx="7942209" cy="1143000"/>
          </a:xfrm>
        </p:spPr>
        <p:txBody>
          <a:bodyPr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pic>
        <p:nvPicPr>
          <p:cNvPr id="7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718" y="4846321"/>
            <a:ext cx="2720156" cy="17418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这次课我们学到了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22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ED21-CC2B-44EF-83D4-46AFB1DB4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39949" y="3564119"/>
            <a:ext cx="3076575" cy="3048000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284" y="1381707"/>
            <a:ext cx="3184687" cy="48746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1BF4FC5C-CB21-46CF-A591-94670ACFA8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grpSp>
        <p:nvGrpSpPr>
          <p:cNvPr id="3079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3080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22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33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44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33C7-942A-4022-8335-98D717DE37D4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8" r:id="rId13"/>
    <p:sldLayoutId id="2147483710" r:id="rId14"/>
    <p:sldLayoutId id="2147483711" r:id="rId15"/>
    <p:sldLayoutId id="2147483709" r:id="rId16"/>
    <p:sldLayoutId id="214748370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Microsoft_Word_97_-_2003___4.doc"/><Relationship Id="rId4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Microsoft_Word_97_-_2003___5.doc"/><Relationship Id="rId7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Microsoft_Word_97_-_2003___6.doc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609599" y="3954117"/>
            <a:ext cx="7129670" cy="708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66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三、关系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8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关系</a:t>
            </a:r>
          </a:p>
          <a:p>
            <a:pPr marL="449263" lvl="1" indent="7938">
              <a:lnSpc>
                <a:spcPct val="150000"/>
              </a:lnSpc>
              <a:buNone/>
            </a:pPr>
            <a:r>
              <a:rPr lang="en-US" altLang="zh-CN" dirty="0" smtClean="0"/>
              <a:t>D</a:t>
            </a:r>
            <a:r>
              <a:rPr lang="en-US" altLang="zh-CN" sz="3200" baseline="-25000" dirty="0" smtClean="0">
                <a:ea typeface="隶书" pitchFamily="49" charset="-122"/>
              </a:rPr>
              <a:t>1</a:t>
            </a:r>
            <a:r>
              <a:rPr lang="en-US" altLang="zh-CN" dirty="0" smtClean="0"/>
              <a:t>×D</a:t>
            </a:r>
            <a:r>
              <a:rPr lang="en-US" altLang="zh-CN" sz="3200" baseline="-25000" dirty="0" smtClean="0">
                <a:ea typeface="隶书" pitchFamily="49" charset="-122"/>
              </a:rPr>
              <a:t>2</a:t>
            </a:r>
            <a:r>
              <a:rPr lang="en-US" altLang="zh-CN" dirty="0" smtClean="0"/>
              <a:t>×…×</a:t>
            </a:r>
            <a:r>
              <a:rPr lang="en-US" altLang="zh-CN" dirty="0" err="1" smtClean="0"/>
              <a:t>D</a:t>
            </a:r>
            <a:r>
              <a:rPr lang="en-US" altLang="zh-CN" sz="3200" baseline="-25000" dirty="0" err="1" smtClean="0">
                <a:ea typeface="隶书" pitchFamily="49" charset="-122"/>
              </a:rPr>
              <a:t>n</a:t>
            </a:r>
            <a:r>
              <a:rPr lang="zh-CN" altLang="en-US" dirty="0" smtClean="0"/>
              <a:t>的子集叫作在域</a:t>
            </a:r>
            <a:r>
              <a:rPr lang="en-US" altLang="zh-CN" dirty="0" smtClean="0"/>
              <a:t>D</a:t>
            </a:r>
            <a:r>
              <a:rPr lang="en-US" altLang="zh-CN" sz="3200" baseline="-25000" dirty="0" smtClean="0">
                <a:ea typeface="隶书" pitchFamily="49" charset="-122"/>
              </a:rPr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en-US" altLang="zh-CN" sz="3200" baseline="-25000" dirty="0" smtClean="0">
                <a:ea typeface="隶书" pitchFamily="49" charset="-122"/>
              </a:rPr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</a:t>
            </a:r>
            <a:r>
              <a:rPr lang="en-US" altLang="zh-CN" sz="3200" baseline="-25000" dirty="0" err="1" smtClean="0">
                <a:ea typeface="隶书" pitchFamily="49" charset="-122"/>
              </a:rPr>
              <a:t>n</a:t>
            </a:r>
            <a:r>
              <a:rPr lang="zh-CN" altLang="en-US" dirty="0" smtClean="0"/>
              <a:t>上的</a:t>
            </a:r>
            <a:r>
              <a:rPr lang="zh-CN" altLang="en-US" b="1" dirty="0" smtClean="0">
                <a:solidFill>
                  <a:srgbClr val="FF0000"/>
                </a:solidFill>
              </a:rPr>
              <a:t>关系</a:t>
            </a:r>
            <a:r>
              <a:rPr lang="zh-CN" altLang="en-US" dirty="0" smtClean="0"/>
              <a:t>，表示为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       </a:t>
            </a:r>
          </a:p>
          <a:p>
            <a:pPr lvl="1"/>
            <a:r>
              <a:rPr lang="en-US" altLang="zh-CN" i="1" dirty="0" smtClean="0"/>
              <a:t>R</a:t>
            </a:r>
            <a:r>
              <a:rPr lang="zh-CN" altLang="en-US" dirty="0" smtClean="0"/>
              <a:t>：关系名</a:t>
            </a:r>
          </a:p>
          <a:p>
            <a:pPr lvl="1"/>
            <a:r>
              <a:rPr lang="en-US" altLang="zh-CN" i="1" dirty="0" smtClean="0"/>
              <a:t>n</a:t>
            </a:r>
            <a:r>
              <a:rPr lang="zh-CN" altLang="en-US" dirty="0" smtClean="0"/>
              <a:t>：关系的目或度（</a:t>
            </a:r>
            <a:r>
              <a:rPr lang="en-US" altLang="zh-CN" dirty="0" smtClean="0"/>
              <a:t>Degree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n=1</a:t>
            </a:r>
            <a:r>
              <a:rPr lang="zh-CN" altLang="en-US" dirty="0" smtClean="0"/>
              <a:t>，单元关系</a:t>
            </a:r>
            <a:endParaRPr lang="en-US" altLang="zh-CN" dirty="0" smtClean="0"/>
          </a:p>
          <a:p>
            <a:pPr lvl="2"/>
            <a:r>
              <a:rPr lang="en-US" altLang="zh-CN" dirty="0"/>
              <a:t>n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，</a:t>
            </a:r>
            <a:r>
              <a:rPr lang="zh-CN" altLang="en-US" dirty="0"/>
              <a:t>二</a:t>
            </a:r>
            <a:r>
              <a:rPr lang="zh-CN" altLang="en-US" dirty="0" smtClean="0"/>
              <a:t>元关系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35294" y="3735314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srgbClr val="7030A0"/>
                </a:solidFill>
              </a:rPr>
              <a:t>R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7030A0"/>
                </a:solidFill>
              </a:rPr>
              <a:t>1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，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7030A0"/>
                </a:solidFill>
              </a:rPr>
              <a:t>2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，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…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，</a:t>
            </a:r>
            <a:r>
              <a:rPr lang="en-US" altLang="zh-CN" sz="2400" b="1" dirty="0" err="1" smtClean="0">
                <a:solidFill>
                  <a:srgbClr val="7030A0"/>
                </a:solidFill>
              </a:rPr>
              <a:t>D</a:t>
            </a:r>
            <a:r>
              <a:rPr lang="en-US" altLang="zh-CN" sz="2400" b="1" i="1" baseline="-25000" dirty="0" err="1" smtClean="0">
                <a:solidFill>
                  <a:srgbClr val="7030A0"/>
                </a:solidFill>
              </a:rPr>
              <a:t>n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250825" y="692150"/>
            <a:ext cx="8642350" cy="2132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例：在表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的笛卡尔积中取出有实际意义的元组来构造关系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关系：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SAP(SUPERVISOR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SPECIALITY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POSTGRADUATE)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假设：专业与导师：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1:n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，导师与研究生：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1:n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于是：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SAP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关系可以包含三个元组</a:t>
            </a:r>
            <a:r>
              <a:rPr kumimoji="0" lang="zh-CN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 </a:t>
            </a:r>
            <a:r>
              <a:rPr kumimoji="0" lang="zh-CN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5288" y="2995613"/>
          <a:ext cx="8353425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2" name="文档" r:id="rId3" imgW="3757889" imgH="1104621" progId="Word.Document.8">
                  <p:embed/>
                </p:oleObj>
              </mc:Choice>
              <mc:Fallback>
                <p:oleObj name="文档" r:id="rId3" imgW="3757889" imgH="110462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95613"/>
                        <a:ext cx="8353425" cy="245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317" y="940633"/>
            <a:ext cx="8372007" cy="5115393"/>
          </a:xfrm>
        </p:spPr>
        <p:txBody>
          <a:bodyPr/>
          <a:lstStyle/>
          <a:p>
            <a:r>
              <a:rPr lang="zh-CN" altLang="en-US" dirty="0" smtClean="0"/>
              <a:t>关系的术语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表</a:t>
            </a:r>
            <a:r>
              <a:rPr lang="en-US" altLang="zh-CN" sz="2400" dirty="0" smtClean="0"/>
              <a:t>(table)</a:t>
            </a:r>
            <a:r>
              <a:rPr lang="zh-CN" altLang="en-US" sz="2400" dirty="0" smtClean="0"/>
              <a:t>、列</a:t>
            </a:r>
            <a:r>
              <a:rPr lang="en-US" altLang="zh-CN" sz="2400" dirty="0" smtClean="0"/>
              <a:t>(column)</a:t>
            </a:r>
            <a:r>
              <a:rPr lang="zh-CN" altLang="en-US" sz="2400" dirty="0" smtClean="0"/>
              <a:t>、行</a:t>
            </a:r>
            <a:r>
              <a:rPr lang="en-US" altLang="zh-CN" sz="2400" dirty="0" smtClean="0"/>
              <a:t>(row) </a:t>
            </a:r>
          </a:p>
          <a:p>
            <a:pPr lvl="1"/>
            <a:r>
              <a:rPr lang="zh-CN" altLang="en-US" sz="2400" dirty="0" smtClean="0"/>
              <a:t>关系</a:t>
            </a:r>
            <a:r>
              <a:rPr lang="en-US" altLang="zh-CN" sz="2400" dirty="0" smtClean="0"/>
              <a:t>(relation)</a:t>
            </a:r>
            <a:r>
              <a:rPr lang="zh-CN" altLang="en-US" sz="2400" dirty="0" smtClean="0"/>
              <a:t>、元组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tuple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、属性</a:t>
            </a:r>
            <a:r>
              <a:rPr lang="en-US" altLang="zh-CN" sz="2400" dirty="0" smtClean="0"/>
              <a:t>(attribute)</a:t>
            </a:r>
            <a:endParaRPr lang="zh-CN" altLang="en-US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87406" y="3559148"/>
          <a:ext cx="5262903" cy="2077153"/>
        </p:xfrm>
        <a:graphic>
          <a:graphicData uri="http://schemas.openxmlformats.org/drawingml/2006/table">
            <a:tbl>
              <a:tblPr/>
              <a:tblGrid>
                <a:gridCol w="1420744"/>
                <a:gridCol w="942609"/>
                <a:gridCol w="932364"/>
                <a:gridCol w="1038237"/>
                <a:gridCol w="928949"/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200515125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4931763" y="2638269"/>
            <a:ext cx="1229194" cy="554635"/>
          </a:xfrm>
          <a:prstGeom prst="wedgeRoundRectCallout">
            <a:avLst>
              <a:gd name="adj1" fmla="val -60504"/>
              <a:gd name="adj2" fmla="val 135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属性或列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437212" y="3899941"/>
            <a:ext cx="1229194" cy="612098"/>
          </a:xfrm>
          <a:prstGeom prst="wedgeRoundRectCallout">
            <a:avLst>
              <a:gd name="adj1" fmla="val 73643"/>
              <a:gd name="adj2" fmla="val 992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元组或行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569626" y="2548328"/>
            <a:ext cx="1259174" cy="614597"/>
          </a:xfrm>
          <a:prstGeom prst="wedgeRoundRectCallout">
            <a:avLst>
              <a:gd name="adj1" fmla="val 47024"/>
              <a:gd name="adj2" fmla="val 1015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关系或表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309" y="775741"/>
            <a:ext cx="8229600" cy="157771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关系术语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候选码（</a:t>
            </a:r>
            <a:r>
              <a:rPr lang="en-US" altLang="zh-CN" sz="2400" dirty="0" smtClean="0"/>
              <a:t>Candidate key</a:t>
            </a:r>
            <a:r>
              <a:rPr lang="zh-CN" altLang="en-US" sz="2400" dirty="0" smtClean="0"/>
              <a:t>） 全码（</a:t>
            </a:r>
            <a:r>
              <a:rPr lang="en-US" altLang="zh-CN" sz="2400" dirty="0" smtClean="0"/>
              <a:t>All-key</a:t>
            </a:r>
            <a:r>
              <a:rPr lang="zh-CN" altLang="en-US" sz="2400" dirty="0" smtClean="0"/>
              <a:t>） 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主码  主属性  非主属性</a:t>
            </a:r>
            <a:endParaRPr lang="zh-CN" altLang="en-US" sz="2400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/>
        </p:nvGraphicFramePr>
        <p:xfrm>
          <a:off x="2063958" y="3795564"/>
          <a:ext cx="5236252" cy="2681991"/>
        </p:xfrm>
        <a:graphic>
          <a:graphicData uri="http://schemas.openxmlformats.org/drawingml/2006/table">
            <a:tbl>
              <a:tblPr/>
              <a:tblGrid>
                <a:gridCol w="2226382"/>
                <a:gridCol w="1520889"/>
                <a:gridCol w="1488981"/>
              </a:tblGrid>
              <a:tr h="351707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 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课程号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成绩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98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Cno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Grade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9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8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25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5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8624" y="34327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9292" y="2338466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SC</a:t>
            </a:r>
            <a:r>
              <a:rPr lang="zh-CN" altLang="en-US" sz="2400" dirty="0" smtClean="0"/>
              <a:t>（</a:t>
            </a:r>
            <a:r>
              <a:rPr lang="en-US" altLang="zh-CN" sz="2400" u="sng" dirty="0" err="1" smtClean="0"/>
              <a:t>Sno</a:t>
            </a:r>
            <a:r>
              <a:rPr lang="en-US" altLang="zh-CN" sz="2400" u="sng" dirty="0" smtClean="0"/>
              <a:t>, </a:t>
            </a:r>
            <a:r>
              <a:rPr lang="en-US" altLang="zh-CN" sz="2400" u="sng" dirty="0" err="1" smtClean="0"/>
              <a:t>Cno</a:t>
            </a:r>
            <a:r>
              <a:rPr lang="en-US" altLang="zh-CN" sz="2400" dirty="0" smtClean="0"/>
              <a:t>, Grade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8" name="圆角矩形标注 7"/>
          <p:cNvSpPr/>
          <p:nvPr/>
        </p:nvSpPr>
        <p:spPr>
          <a:xfrm>
            <a:off x="7195278" y="3043002"/>
            <a:ext cx="1214203" cy="419725"/>
          </a:xfrm>
          <a:prstGeom prst="wedgeRoundRectCallout">
            <a:avLst>
              <a:gd name="adj1" fmla="val -75050"/>
              <a:gd name="adj2" fmla="val 1646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非主属性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4814340" y="2685737"/>
            <a:ext cx="1214203" cy="537148"/>
          </a:xfrm>
          <a:prstGeom prst="wedgeRoundRectCallout">
            <a:avLst>
              <a:gd name="adj1" fmla="val -60236"/>
              <a:gd name="adj2" fmla="val 1663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8348" y="3852472"/>
            <a:ext cx="3102963" cy="554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1049311" y="2985539"/>
            <a:ext cx="1229194" cy="419725"/>
          </a:xfrm>
          <a:prstGeom prst="wedgeRoundRectCallout">
            <a:avLst>
              <a:gd name="adj1" fmla="val 97112"/>
              <a:gd name="adj2" fmla="val 1717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主属性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3000531" y="2943068"/>
            <a:ext cx="1229194" cy="419725"/>
          </a:xfrm>
          <a:prstGeom prst="wedgeRoundRectCallout">
            <a:avLst>
              <a:gd name="adj1" fmla="val 81258"/>
              <a:gd name="adj2" fmla="val 1932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三类关系</a:t>
            </a: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基本关系</a:t>
            </a:r>
            <a:r>
              <a:rPr lang="zh-CN" altLang="en-US" dirty="0" smtClean="0"/>
              <a:t>（基本表或基表）</a:t>
            </a:r>
          </a:p>
          <a:p>
            <a:pPr lvl="2">
              <a:buNone/>
            </a:pPr>
            <a:r>
              <a:rPr lang="zh-CN" altLang="en-US" dirty="0" smtClean="0"/>
              <a:t>实际存在的表，是实际存储数据的逻辑表示</a:t>
            </a: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查询表</a:t>
            </a:r>
          </a:p>
          <a:p>
            <a:pPr lvl="2">
              <a:buNone/>
            </a:pPr>
            <a:r>
              <a:rPr lang="zh-CN" altLang="en-US" dirty="0" smtClean="0"/>
              <a:t>查询结果对应的表</a:t>
            </a: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视图表</a:t>
            </a:r>
          </a:p>
          <a:p>
            <a:pPr marL="901700" lvl="2" indent="12700">
              <a:buNone/>
            </a:pPr>
            <a:r>
              <a:rPr lang="zh-CN" altLang="en-US" dirty="0" smtClean="0"/>
              <a:t>由基本表或其他视图表导出的表，是虚表，不对应实际存储的数据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269" y="1060554"/>
            <a:ext cx="8327036" cy="5280285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基本关系的性质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① 列是同质的（</a:t>
            </a:r>
            <a:r>
              <a:rPr lang="en-US" altLang="zh-CN" sz="2400" dirty="0" smtClean="0"/>
              <a:t>Homogeneous</a:t>
            </a:r>
            <a:r>
              <a:rPr lang="zh-CN" altLang="en-US" sz="2400" dirty="0" smtClean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② 不同的列可出自同一个域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 smtClean="0"/>
              <a:t>其中的每一列称为一个属性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 smtClean="0"/>
              <a:t>不同的属性要给予不同的属性名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③ 列的顺序无所谓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列的次序可以任意交换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④ 任意两个元组的候选码不能相同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⑤ 行的顺序无所谓，行的次序可以任意交换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ym typeface="Wingdings"/>
              </a:rPr>
              <a:t>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分量必须取原子值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第一节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关系数据结构及形式化定义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关系模式</a:t>
            </a:r>
            <a:endParaRPr lang="en-US" altLang="zh-CN" b="1" dirty="0" smtClean="0">
              <a:solidFill>
                <a:srgbClr val="3333FF"/>
              </a:solidFill>
              <a:latin typeface="宋体" charset="-122"/>
            </a:endParaRPr>
          </a:p>
          <a:p>
            <a:pPr lvl="1"/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什么是关系模式</a:t>
            </a:r>
          </a:p>
          <a:p>
            <a:pPr lvl="1"/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定义关系模式</a:t>
            </a:r>
          </a:p>
          <a:p>
            <a:pPr lvl="1"/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关系模式与关系</a:t>
            </a:r>
          </a:p>
          <a:p>
            <a:r>
              <a:rPr lang="zh-CN" altLang="en-US" b="1" dirty="0" smtClean="0"/>
              <a:t>关系数据库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关系模式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2190" y="4601979"/>
            <a:ext cx="8491928" cy="185878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关系模式是型，关系是值</a:t>
            </a:r>
            <a:endParaRPr lang="en-US" altLang="zh-CN" smtClean="0"/>
          </a:p>
          <a:p>
            <a:r>
              <a:rPr lang="zh-CN" altLang="en-US" dirty="0" smtClean="0"/>
              <a:t>关系模式是对关系的描述，是静态的、稳定的</a:t>
            </a:r>
          </a:p>
          <a:p>
            <a:r>
              <a:rPr lang="zh-CN" altLang="en-US" dirty="0" smtClean="0"/>
              <a:t>关系是关系模式在某一时刻的状态或内容，是动态的、随时间不断变化的</a:t>
            </a:r>
          </a:p>
          <a:p>
            <a:r>
              <a:rPr lang="zh-CN" altLang="en-US" dirty="0" smtClean="0"/>
              <a:t>关系模式和关系往往统称为关系，通过上下文加以区别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32377" y="1775324"/>
          <a:ext cx="5262903" cy="2429256"/>
        </p:xfrm>
        <a:graphic>
          <a:graphicData uri="http://schemas.openxmlformats.org/drawingml/2006/table">
            <a:tbl>
              <a:tblPr/>
              <a:tblGrid>
                <a:gridCol w="1420744"/>
                <a:gridCol w="942609"/>
                <a:gridCol w="932364"/>
                <a:gridCol w="1038237"/>
                <a:gridCol w="928949"/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7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200515125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48721" y="1753854"/>
            <a:ext cx="5261548" cy="779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标注 6"/>
          <p:cNvSpPr/>
          <p:nvPr/>
        </p:nvSpPr>
        <p:spPr>
          <a:xfrm>
            <a:off x="7674965" y="2563323"/>
            <a:ext cx="1184223" cy="869430"/>
          </a:xfrm>
          <a:prstGeom prst="cloudCallout">
            <a:avLst>
              <a:gd name="adj1" fmla="val -85390"/>
              <a:gd name="adj2" fmla="val -857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关系模式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1219" y="2625783"/>
            <a:ext cx="5244060" cy="154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标注 8"/>
          <p:cNvSpPr/>
          <p:nvPr/>
        </p:nvSpPr>
        <p:spPr>
          <a:xfrm>
            <a:off x="332283" y="2131106"/>
            <a:ext cx="1184223" cy="869430"/>
          </a:xfrm>
          <a:prstGeom prst="cloudCallout">
            <a:avLst>
              <a:gd name="adj1" fmla="val 77901"/>
              <a:gd name="adj2" fmla="val 1228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关系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dirty="0" smtClean="0"/>
              <a:t>关系模式可以形式化地表示为：</a:t>
            </a:r>
          </a:p>
          <a:p>
            <a:pPr lvl="1" algn="just">
              <a:buFontTx/>
              <a:buNone/>
            </a:pPr>
            <a:r>
              <a:rPr lang="zh-CN" altLang="en-US" sz="3200" b="1" dirty="0" smtClean="0">
                <a:solidFill>
                  <a:srgbClr val="79710F"/>
                </a:solidFill>
              </a:rPr>
              <a:t>    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	</a:t>
            </a:r>
            <a:r>
              <a:rPr lang="en-US" altLang="zh-CN" sz="3200" b="1" i="1" dirty="0" smtClean="0">
                <a:solidFill>
                  <a:srgbClr val="79710F"/>
                </a:solidFill>
              </a:rPr>
              <a:t>R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（</a:t>
            </a:r>
            <a:r>
              <a:rPr lang="en-US" altLang="zh-CN" sz="3200" b="1" i="1" dirty="0" smtClean="0">
                <a:solidFill>
                  <a:srgbClr val="79710F"/>
                </a:solidFill>
              </a:rPr>
              <a:t>U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3200" b="1" i="1" dirty="0" smtClean="0">
                <a:solidFill>
                  <a:srgbClr val="79710F"/>
                </a:solidFill>
              </a:rPr>
              <a:t>D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3200" b="1" i="1" dirty="0" smtClean="0">
                <a:solidFill>
                  <a:srgbClr val="79710F"/>
                </a:solidFill>
              </a:rPr>
              <a:t>DOM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3200" b="1" i="1" dirty="0" smtClean="0">
                <a:solidFill>
                  <a:srgbClr val="79710F"/>
                </a:solidFill>
              </a:rPr>
              <a:t>F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）</a:t>
            </a:r>
            <a:endParaRPr lang="zh-CN" altLang="en-US" b="1" i="1" dirty="0" smtClean="0">
              <a:solidFill>
                <a:srgbClr val="79710F"/>
              </a:solidFill>
            </a:endParaRPr>
          </a:p>
          <a:p>
            <a:pPr lvl="1" algn="just">
              <a:buFontTx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R       </a:t>
            </a:r>
            <a:r>
              <a:rPr lang="zh-CN" altLang="en-US" dirty="0" smtClean="0"/>
              <a:t>关系名</a:t>
            </a:r>
          </a:p>
          <a:p>
            <a:pPr lvl="1" algn="just">
              <a:buFontTx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组成该关系的属性名集合</a:t>
            </a:r>
          </a:p>
          <a:p>
            <a:pPr lvl="1" algn="just">
              <a:buFontTx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属性组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中属性所来自的域</a:t>
            </a:r>
          </a:p>
          <a:p>
            <a:pPr lvl="1" algn="just">
              <a:buFontTx/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DOM  </a:t>
            </a:r>
            <a:r>
              <a:rPr lang="zh-CN" altLang="en-US" dirty="0" smtClean="0"/>
              <a:t>属性向域的映象集合</a:t>
            </a:r>
          </a:p>
          <a:p>
            <a:pPr lvl="1" algn="just">
              <a:buFontTx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属性间的数据依赖关系集合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定义关系模式 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关系模式通常可以简记为</a:t>
            </a:r>
          </a:p>
          <a:p>
            <a:pPr>
              <a:buNone/>
            </a:pPr>
            <a:r>
              <a:rPr lang="zh-CN" altLang="en-US" dirty="0" smtClean="0"/>
              <a:t> 	</a:t>
            </a:r>
            <a:r>
              <a:rPr lang="en-US" altLang="zh-CN" dirty="0" smtClean="0">
                <a:solidFill>
                  <a:srgbClr val="7030A0"/>
                </a:solidFill>
              </a:rPr>
              <a:t>R (U)    </a:t>
            </a:r>
            <a:r>
              <a:rPr lang="zh-CN" altLang="en-US" dirty="0" smtClean="0">
                <a:solidFill>
                  <a:srgbClr val="7030A0"/>
                </a:solidFill>
              </a:rPr>
              <a:t>或    </a:t>
            </a:r>
            <a:r>
              <a:rPr lang="en-US" altLang="zh-CN" dirty="0" smtClean="0">
                <a:solidFill>
                  <a:srgbClr val="7030A0"/>
                </a:solidFill>
              </a:rPr>
              <a:t>R (A1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en-US" altLang="zh-CN" dirty="0" smtClean="0">
                <a:solidFill>
                  <a:srgbClr val="7030A0"/>
                </a:solidFill>
              </a:rPr>
              <a:t>A2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en-US" altLang="zh-CN" dirty="0" smtClean="0">
                <a:solidFill>
                  <a:srgbClr val="7030A0"/>
                </a:solidFill>
              </a:rPr>
              <a:t>…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en-US" altLang="zh-CN" dirty="0" smtClean="0">
                <a:solidFill>
                  <a:srgbClr val="7030A0"/>
                </a:solidFill>
              </a:rPr>
              <a:t>An)</a:t>
            </a:r>
          </a:p>
          <a:p>
            <a:pPr lvl="1"/>
            <a:r>
              <a:rPr lang="en-US" altLang="zh-CN" dirty="0" smtClean="0"/>
              <a:t>R: </a:t>
            </a:r>
            <a:r>
              <a:rPr lang="zh-CN" altLang="en-US" dirty="0" smtClean="0"/>
              <a:t>关系名</a:t>
            </a:r>
          </a:p>
          <a:p>
            <a:pPr lvl="1"/>
            <a:r>
              <a:rPr lang="en-US" altLang="zh-CN" dirty="0" smtClean="0"/>
              <a:t>A1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  : </a:t>
            </a:r>
            <a:r>
              <a:rPr lang="zh-CN" altLang="en-US" dirty="0" smtClean="0"/>
              <a:t>属性名</a:t>
            </a:r>
          </a:p>
          <a:p>
            <a:pPr lvl="1"/>
            <a:r>
              <a:rPr lang="zh-CN" altLang="en-US" dirty="0" smtClean="0"/>
              <a:t>注：域名及属性向域的映象常常直接说明为属性的类型、长度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"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本讲教学内容</a:t>
            </a:r>
            <a:endParaRPr lang="zh-CN" altLang="en-US" sz="4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48" y="1600200"/>
            <a:ext cx="626827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b="1" dirty="0" smtClean="0">
                <a:solidFill>
                  <a:srgbClr val="FF9905"/>
                </a:solidFill>
                <a:latin typeface="+mn-ea"/>
                <a:ea typeface="+mn-ea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第三节 关系的完整性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第四节 关系代数</a:t>
            </a: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第一节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关系数据结构及形式化定义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r>
              <a:rPr lang="zh-CN" altLang="en-US" b="1" dirty="0" smtClean="0"/>
              <a:t>关系模式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关系数据库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关系数据库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关系数据库</a:t>
            </a:r>
          </a:p>
          <a:p>
            <a:pPr lvl="1" algn="just"/>
            <a:r>
              <a:rPr lang="zh-CN" altLang="en-US" sz="2400" dirty="0" smtClean="0"/>
              <a:t>在一个给定的应用领域中，所有关系的集合构成一个关系数据库</a:t>
            </a:r>
          </a:p>
          <a:p>
            <a:pPr algn="just"/>
            <a:r>
              <a:rPr lang="zh-CN" altLang="en-US" sz="2800" dirty="0" smtClean="0"/>
              <a:t>关系数据库的</a:t>
            </a:r>
            <a:r>
              <a:rPr lang="zh-CN" altLang="en-US" sz="2800" dirty="0" smtClean="0">
                <a:solidFill>
                  <a:srgbClr val="FF0000"/>
                </a:solidFill>
              </a:rPr>
              <a:t>型</a:t>
            </a:r>
            <a:r>
              <a:rPr lang="zh-CN" altLang="en-US" sz="2800" dirty="0" smtClean="0"/>
              <a:t>与</a:t>
            </a:r>
            <a:r>
              <a:rPr lang="zh-CN" altLang="en-US" sz="2800" dirty="0" smtClean="0">
                <a:solidFill>
                  <a:srgbClr val="FF0000"/>
                </a:solidFill>
              </a:rPr>
              <a:t>值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 algn="just"/>
            <a:r>
              <a:rPr lang="zh-CN" altLang="en-US" sz="2400" dirty="0" smtClean="0"/>
              <a:t>关系数据库的型也称关系数据库模式，是对关系数据库的描述</a:t>
            </a:r>
            <a:endParaRPr lang="en-US" altLang="zh-CN" sz="2400" dirty="0" smtClean="0"/>
          </a:p>
          <a:p>
            <a:pPr lvl="1" algn="just"/>
            <a:r>
              <a:rPr lang="zh-CN" altLang="en-US" sz="2400" dirty="0" smtClean="0"/>
              <a:t>关系数据库的值是关系模式在某一时刻对应的关系的集合，简称为关系数据库</a:t>
            </a:r>
            <a:endParaRPr lang="en-US" altLang="zh-CN" sz="2400" dirty="0" smtClean="0"/>
          </a:p>
          <a:p>
            <a:pPr lvl="1" algn="just"/>
            <a:endParaRPr lang="zh-CN" altLang="en-US" sz="2400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"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本讲教学内容</a:t>
            </a:r>
            <a:endParaRPr lang="zh-CN" altLang="en-US" sz="4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48" y="1600200"/>
            <a:ext cx="626827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b="1" dirty="0" smtClean="0">
                <a:solidFill>
                  <a:srgbClr val="FF9905"/>
                </a:solidFill>
                <a:latin typeface="+mn-ea"/>
                <a:ea typeface="+mn-ea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第三节 关系的完整性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第四节 关系代数</a:t>
            </a: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5"/>
                </a:solidFill>
                <a:latin typeface="+mn-ea"/>
              </a:rPr>
              <a:t>第二节 关系操作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基本关系操作</a:t>
            </a:r>
            <a:endParaRPr lang="en-US" altLang="zh-CN" dirty="0" smtClean="0"/>
          </a:p>
          <a:p>
            <a:r>
              <a:rPr lang="zh-CN" altLang="en-US" dirty="0" smtClean="0"/>
              <a:t>关系数据库语言的分类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一、基本关系操作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383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 smtClean="0"/>
              <a:t>常用的关系操作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dirty="0" smtClean="0"/>
              <a:t>查询：选择、投影、连接、除、并、交、差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dirty="0" smtClean="0"/>
              <a:t>数据更新：插入、删除、修改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dirty="0" smtClean="0"/>
              <a:t>查询的表达能力是其中最主要的部分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选择、投影、并、差、笛卡尔积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种基本操作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 smtClean="0"/>
              <a:t> 关系操作的特点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 smtClean="0"/>
              <a:t>集合操作方式：操作的对象和结果都是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集合</a:t>
            </a:r>
            <a:r>
              <a:rPr lang="zh-CN" altLang="en-US" sz="2400" dirty="0" smtClean="0"/>
              <a:t>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一次一集合</a:t>
            </a:r>
            <a:r>
              <a:rPr lang="zh-CN" altLang="en-US" sz="2400" dirty="0" smtClean="0"/>
              <a:t>的方式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二、关系数据库语言的分类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635"/>
          </a:xfrm>
        </p:spPr>
        <p:txBody>
          <a:bodyPr>
            <a:normAutofit/>
          </a:bodyPr>
          <a:lstStyle/>
          <a:p>
            <a:pPr algn="just"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关系数据语言的分类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288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关系数据语言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71775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关系代数语言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71775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关系演算语言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16238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双重特点的语言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87900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元组关系演算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16463" y="3858655"/>
            <a:ext cx="1584325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域关系演算</a:t>
            </a:r>
          </a:p>
          <a:p>
            <a:pPr algn="ctr"/>
            <a:endParaRPr lang="zh-CN" altLang="en-US" sz="1800" b="1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16688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ISBL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019925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APLHA,QUEL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16688" y="37141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QBE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516688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SQL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195513" y="263310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195513" y="515405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979613" y="378563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195513" y="263310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27538" y="342526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427538" y="407455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427538" y="342526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211638" y="378563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"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本讲教学内容</a:t>
            </a:r>
            <a:endParaRPr lang="zh-CN" altLang="en-US" sz="4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48" y="1600200"/>
            <a:ext cx="626827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b="1" dirty="0" smtClean="0">
                <a:solidFill>
                  <a:srgbClr val="FF9905"/>
                </a:solidFill>
                <a:latin typeface="+mn-ea"/>
                <a:ea typeface="+mn-ea"/>
              </a:rPr>
              <a:t>第三节 关系的完整性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第四节 关系代数</a:t>
            </a: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9905"/>
                </a:solidFill>
                <a:latin typeface="+mn-ea"/>
              </a:rPr>
              <a:t>第三节 关系的完整性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关系的三类完整性约束</a:t>
            </a:r>
          </a:p>
          <a:p>
            <a:r>
              <a:rPr lang="zh-CN" altLang="en-US" dirty="0" smtClean="0"/>
              <a:t>实体完整性</a:t>
            </a:r>
          </a:p>
          <a:p>
            <a:r>
              <a:rPr lang="zh-CN" altLang="en-US" dirty="0" smtClean="0"/>
              <a:t>参照完整性</a:t>
            </a:r>
          </a:p>
          <a:p>
            <a:r>
              <a:rPr lang="zh-CN" altLang="en-US" dirty="0" smtClean="0"/>
              <a:t>用户定义的完整性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一、关系的三类完整性约束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230" y="1600200"/>
            <a:ext cx="8686800" cy="452596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800" dirty="0" smtClean="0"/>
              <a:t>实体完整性和参照完整性：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zh-CN" altLang="en-US" sz="2400" dirty="0" smtClean="0"/>
              <a:t>关系模型必须满足的完整性约束条件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zh-CN" altLang="en-US" sz="2400" dirty="0" smtClean="0"/>
              <a:t>称为关系的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两个不变性</a:t>
            </a:r>
            <a:r>
              <a:rPr lang="zh-CN" altLang="en-US" sz="2400" dirty="0" smtClean="0"/>
              <a:t>，应该由关系系统自动支持</a:t>
            </a:r>
          </a:p>
          <a:p>
            <a:pPr algn="just">
              <a:lnSpc>
                <a:spcPct val="140000"/>
              </a:lnSpc>
            </a:pPr>
            <a:r>
              <a:rPr lang="zh-CN" altLang="en-US" sz="2800" dirty="0" smtClean="0"/>
              <a:t>用户定义的完整性：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400" dirty="0" smtClean="0"/>
              <a:t>应用领域需要遵循的约束条件，体现了具体领域中的语义约束 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实体完整性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 b="1" dirty="0" smtClean="0"/>
              <a:t>规则</a:t>
            </a:r>
            <a:r>
              <a:rPr lang="en-US" altLang="zh-CN" sz="2800" b="1" dirty="0" smtClean="0"/>
              <a:t>2.1 </a:t>
            </a:r>
            <a:r>
              <a:rPr lang="zh-CN" altLang="en-US" sz="2800" b="1" dirty="0" smtClean="0"/>
              <a:t>实体完整性规则（</a:t>
            </a:r>
            <a:r>
              <a:rPr lang="en-US" altLang="zh-CN" sz="2800" b="1" dirty="0" smtClean="0"/>
              <a:t>Entity Integrity</a:t>
            </a:r>
            <a:r>
              <a:rPr lang="zh-CN" altLang="en-US" sz="2800" b="1" dirty="0" smtClean="0"/>
              <a:t>）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 dirty="0" smtClean="0"/>
              <a:t>    </a:t>
            </a:r>
            <a:r>
              <a:rPr lang="zh-CN" altLang="en-US" sz="2400" dirty="0" smtClean="0"/>
              <a:t>若属性</a:t>
            </a:r>
            <a:r>
              <a:rPr lang="en-US" altLang="zh-CN" sz="2400" i="1" dirty="0" smtClean="0"/>
              <a:t>A</a:t>
            </a:r>
            <a:r>
              <a:rPr lang="zh-CN" altLang="en-US" sz="2400" dirty="0" smtClean="0"/>
              <a:t>是基本关系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的主属性，则属性</a:t>
            </a:r>
            <a:r>
              <a:rPr lang="en-US" altLang="zh-CN" sz="2400" i="1" dirty="0" smtClean="0"/>
              <a:t>A</a:t>
            </a:r>
            <a:r>
              <a:rPr lang="zh-CN" altLang="en-US" sz="2400" dirty="0" smtClean="0"/>
              <a:t>不能取空值</a:t>
            </a:r>
          </a:p>
          <a:p>
            <a:pPr marL="809625" indent="-809625" algn="just">
              <a:lnSpc>
                <a:spcPct val="130000"/>
              </a:lnSpc>
              <a:buFontTx/>
              <a:buNone/>
            </a:pPr>
            <a:r>
              <a:rPr lang="zh-CN" altLang="en-US" sz="2400" dirty="0" smtClean="0"/>
              <a:t>   例：</a:t>
            </a:r>
            <a:r>
              <a:rPr lang="zh-CN" altLang="en-US" sz="2400" dirty="0" smtClean="0">
                <a:latin typeface="+mn-ea"/>
                <a:ea typeface="+mn-ea"/>
              </a:rPr>
              <a:t>学生的选修（</a:t>
            </a:r>
            <a:r>
              <a:rPr lang="zh-CN" altLang="en-US" sz="2400" u="sng" dirty="0" smtClean="0">
                <a:solidFill>
                  <a:srgbClr val="FF0000"/>
                </a:solidFill>
                <a:latin typeface="+mn-ea"/>
                <a:ea typeface="+mn-ea"/>
              </a:rPr>
              <a:t>学号、课程号</a:t>
            </a:r>
            <a:r>
              <a:rPr lang="zh-CN" altLang="en-US" sz="2400" dirty="0" smtClean="0">
                <a:latin typeface="+mn-ea"/>
                <a:ea typeface="+mn-ea"/>
              </a:rPr>
              <a:t>、成绩）中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学号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课程号</a:t>
            </a:r>
            <a:r>
              <a:rPr lang="zh-CN" altLang="en-US" sz="2400" dirty="0" smtClean="0">
                <a:latin typeface="+mn-ea"/>
                <a:ea typeface="+mn-ea"/>
              </a:rPr>
              <a:t>为主码，则学号、课程号都是主属性，都不能取空值</a:t>
            </a:r>
            <a:endParaRPr lang="zh-CN" altLang="en-US" sz="2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4046" y="4047343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SC</a:t>
            </a:r>
            <a:r>
              <a:rPr lang="zh-CN" altLang="en-US" sz="2400" dirty="0" smtClean="0"/>
              <a:t>（</a:t>
            </a:r>
            <a:r>
              <a:rPr lang="en-US" altLang="zh-CN" sz="2400" b="1" u="sng" dirty="0" err="1" smtClean="0">
                <a:solidFill>
                  <a:srgbClr val="FF0000"/>
                </a:solidFill>
              </a:rPr>
              <a:t>Sno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, </a:t>
            </a:r>
            <a:r>
              <a:rPr lang="en-US" altLang="zh-CN" sz="2400" b="1" u="sng" dirty="0" err="1" smtClean="0">
                <a:solidFill>
                  <a:srgbClr val="FF0000"/>
                </a:solidFill>
              </a:rPr>
              <a:t>Cno</a:t>
            </a:r>
            <a:r>
              <a:rPr lang="en-US" altLang="zh-CN" sz="2400" dirty="0" smtClean="0"/>
              <a:t>, Grade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3692" y="473689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 </a:t>
            </a:r>
            <a:r>
              <a:rPr lang="en-US" altLang="zh-CN" sz="2000" dirty="0" smtClean="0"/>
              <a:t>200215121,  1,  92 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51222" y="5159112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 </a:t>
            </a:r>
            <a:r>
              <a:rPr lang="en-US" altLang="zh-CN" sz="2000" dirty="0" smtClean="0"/>
              <a:t>200215121,  null,  92 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79873" name="Picture 1" descr="E:\数据库原理\ppt\picture\png-0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6898" y="5097905"/>
            <a:ext cx="459699" cy="459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掌握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关系的定义、特点；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关系的三类完整性约束；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传统集合运算和专门的关系运算</a:t>
            </a:r>
            <a:endParaRPr lang="en-US" altLang="zh-CN" sz="2400" dirty="0" smtClean="0"/>
          </a:p>
          <a:p>
            <a:r>
              <a:rPr lang="zh-CN" altLang="en-US" sz="2800" dirty="0" smtClean="0"/>
              <a:t>了解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关系的操作及其分类、关系演算</a:t>
            </a:r>
            <a:endParaRPr lang="en-US" altLang="zh-CN" sz="2400" dirty="0" smtClean="0"/>
          </a:p>
          <a:p>
            <a:r>
              <a:rPr lang="zh-CN" altLang="en-US" sz="2800" dirty="0" smtClean="0"/>
              <a:t>重点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关系数据结构、关系代数</a:t>
            </a:r>
            <a:endParaRPr lang="en-US" altLang="zh-CN" sz="2400" dirty="0" smtClean="0"/>
          </a:p>
          <a:p>
            <a:r>
              <a:rPr lang="zh-CN" altLang="en-US" sz="2800" dirty="0" smtClean="0"/>
              <a:t>难点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专门的关系运算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针对基本关系而言</a:t>
            </a:r>
            <a:endParaRPr lang="en-US" altLang="zh-CN" dirty="0" smtClean="0"/>
          </a:p>
          <a:p>
            <a:r>
              <a:rPr lang="zh-CN" altLang="en-US" dirty="0" smtClean="0"/>
              <a:t>现实世界中的实体是可分的</a:t>
            </a:r>
            <a:endParaRPr lang="en-US" altLang="zh-CN" dirty="0" smtClean="0"/>
          </a:p>
          <a:p>
            <a:r>
              <a:rPr lang="zh-CN" altLang="en-US" dirty="0" smtClean="0"/>
              <a:t>以主码作为唯一性标识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码中的属性即主属性不能取空值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实体完整性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4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9905"/>
                </a:solidFill>
                <a:latin typeface="+mn-ea"/>
              </a:rPr>
              <a:t>第三节 关系的完整性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关系的三类完整性约束</a:t>
            </a:r>
          </a:p>
          <a:p>
            <a:r>
              <a:rPr lang="zh-CN" altLang="en-US" dirty="0" smtClean="0"/>
              <a:t>实体完整性</a:t>
            </a: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参照完整性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关系间的引用</a:t>
            </a: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外码</a:t>
            </a: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参照完整性规则</a:t>
            </a:r>
          </a:p>
          <a:p>
            <a:r>
              <a:rPr lang="zh-CN" altLang="en-US" dirty="0" smtClean="0"/>
              <a:t>用户定义的完整性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一、关系间的引用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60000"/>
              </a:lnSpc>
            </a:pPr>
            <a:r>
              <a:rPr lang="zh-CN" altLang="en-US" sz="2800" dirty="0" smtClean="0"/>
              <a:t>模型中实体及实体间的联系都是用关系来描述的，因此可能存在着关系与关系间的引用。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1547813" y="1046163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文档" r:id="rId3" imgW="7759080" imgH="5452560" progId="Word.Document.8">
                  <p:embed/>
                </p:oleObj>
              </mc:Choice>
              <mc:Fallback>
                <p:oleObj name="文档" r:id="rId3" imgW="775908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046163"/>
                        <a:ext cx="6172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547813" y="4140200"/>
          <a:ext cx="555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文档" r:id="rId5" imgW="7759080" imgH="4444920" progId="Word.Document.8">
                  <p:embed/>
                </p:oleObj>
              </mc:Choice>
              <mc:Fallback>
                <p:oleObj name="文档" r:id="rId5" imgW="7759080" imgH="44449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0200"/>
                        <a:ext cx="55562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43000" y="3741738"/>
          <a:ext cx="358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6" name="文档" r:id="rId3" imgW="7759080" imgH="4395960" progId="Word.Document.8">
                  <p:embed/>
                </p:oleObj>
              </mc:Choice>
              <mc:Fallback>
                <p:oleObj name="文档" r:id="rId3" imgW="7759080" imgH="43959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41738"/>
                        <a:ext cx="3581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92275" y="762000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7" name="文档" r:id="rId5" imgW="7759080" imgH="5452560" progId="Word.Document.8">
                  <p:embed/>
                </p:oleObj>
              </mc:Choice>
              <mc:Fallback>
                <p:oleObj name="文档" r:id="rId5" imgW="7759080" imgH="54525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762000"/>
                        <a:ext cx="6172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05400" y="3733800"/>
          <a:ext cx="35639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8" name="文档" r:id="rId7" imgW="7759080" imgH="4581360" progId="Word.Document.8">
                  <p:embed/>
                </p:oleObj>
              </mc:Choice>
              <mc:Fallback>
                <p:oleObj name="文档" r:id="rId7" imgW="7759080" imgH="458136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33800"/>
                        <a:ext cx="35639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105400" y="32845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学生选课</a:t>
            </a:r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66800" y="32845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课程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407"/>
            <a:ext cx="8229600" cy="452596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zh-CN" altLang="en-US" sz="2800" dirty="0" smtClean="0"/>
              <a:t>学生实体及其内部的一对多联系 </a:t>
            </a:r>
          </a:p>
          <a:p>
            <a:pPr algn="just">
              <a:lnSpc>
                <a:spcPct val="15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 smtClean="0"/>
              <a:t>           学生（</a:t>
            </a:r>
            <a:r>
              <a:rPr lang="zh-CN" altLang="en-US" sz="2400" u="sng" dirty="0" smtClean="0">
                <a:solidFill>
                  <a:srgbClr val="3333FF"/>
                </a:solidFill>
              </a:rPr>
              <a:t>学号</a:t>
            </a:r>
            <a:r>
              <a:rPr lang="zh-CN" altLang="en-US" sz="2400" dirty="0" smtClean="0"/>
              <a:t>，姓名，性别，专业号，年龄，</a:t>
            </a:r>
            <a:r>
              <a:rPr lang="zh-CN" altLang="en-US" sz="2400" dirty="0" smtClean="0">
                <a:solidFill>
                  <a:srgbClr val="3333FF"/>
                </a:solidFill>
              </a:rPr>
              <a:t>班长</a:t>
            </a:r>
            <a:r>
              <a:rPr lang="zh-CN" altLang="en-US" sz="2400" dirty="0" smtClean="0"/>
              <a:t>）</a:t>
            </a:r>
          </a:p>
          <a:p>
            <a:endParaRPr lang="zh-CN" altLang="en-US" sz="2400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428958" y="2637436"/>
          <a:ext cx="627538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文档" r:id="rId3" imgW="9313560" imgH="5452560" progId="Word.Document.8">
                  <p:embed/>
                </p:oleObj>
              </mc:Choice>
              <mc:Fallback>
                <p:oleObj name="文档" r:id="rId3" imgW="931356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958" y="2637436"/>
                        <a:ext cx="627538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28687" y="5336682"/>
            <a:ext cx="7561263" cy="82227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en-US" altLang="zh-CN" dirty="0">
                <a:latin typeface="Times New Roman" pitchFamily="18" charset="0"/>
              </a:rPr>
              <a:t>“</a:t>
            </a:r>
            <a:r>
              <a:rPr kumimoji="1" lang="zh-CN" altLang="en-US" dirty="0">
                <a:latin typeface="Times New Roman" pitchFamily="18" charset="0"/>
              </a:rPr>
              <a:t>学号”是主码，</a:t>
            </a:r>
            <a:r>
              <a:rPr kumimoji="1" lang="zh-CN" altLang="en-US" dirty="0" smtClean="0">
                <a:latin typeface="Times New Roman" pitchFamily="18" charset="0"/>
              </a:rPr>
              <a:t>“班长” 引用</a:t>
            </a:r>
            <a:r>
              <a:rPr kumimoji="1" lang="zh-CN" altLang="en-US" dirty="0">
                <a:latin typeface="Times New Roman" pitchFamily="18" charset="0"/>
              </a:rPr>
              <a:t>了本关系的“学号” 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dirty="0">
                <a:latin typeface="Times New Roman" pitchFamily="18" charset="0"/>
              </a:rPr>
              <a:t>“班长” 必须是确实存在的学生的学号</a:t>
            </a:r>
            <a:r>
              <a:rPr kumimoji="1" lang="zh-CN" altLang="en-US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二、外码（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设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是基本关系</a:t>
            </a:r>
            <a:r>
              <a:rPr lang="en-US" altLang="zh-CN" sz="2800" i="1" dirty="0" smtClean="0"/>
              <a:t>R</a:t>
            </a:r>
            <a:r>
              <a:rPr lang="zh-CN" altLang="en-US" sz="2800" dirty="0" smtClean="0"/>
              <a:t>的一个或一组属性，但不是关系</a:t>
            </a:r>
            <a:r>
              <a:rPr lang="en-US" altLang="zh-CN" sz="2800" i="1" dirty="0" smtClean="0"/>
              <a:t>R</a:t>
            </a:r>
            <a:r>
              <a:rPr lang="zh-CN" altLang="en-US" sz="2800" dirty="0" smtClean="0"/>
              <a:t>的码。如果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与基本关系</a:t>
            </a:r>
            <a:r>
              <a:rPr lang="en-US" altLang="zh-CN" sz="2800" i="1" dirty="0" smtClean="0"/>
              <a:t>S</a:t>
            </a:r>
            <a:r>
              <a:rPr lang="zh-CN" altLang="en-US" sz="2800" dirty="0" smtClean="0"/>
              <a:t>的主码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s</a:t>
            </a:r>
            <a:r>
              <a:rPr lang="zh-CN" altLang="en-US" sz="2800" dirty="0" smtClean="0"/>
              <a:t>相对应，则称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是基本关系</a:t>
            </a:r>
            <a:r>
              <a:rPr lang="en-US" altLang="zh-CN" sz="2800" i="1" dirty="0" smtClean="0"/>
              <a:t>R</a:t>
            </a:r>
            <a:r>
              <a:rPr lang="zh-CN" altLang="en-US" sz="2800" dirty="0" smtClean="0"/>
              <a:t>的</a:t>
            </a:r>
            <a:r>
              <a:rPr lang="zh-CN" altLang="en-US" sz="2800" b="1" dirty="0" smtClean="0">
                <a:solidFill>
                  <a:schemeClr val="hlink"/>
                </a:solidFill>
                <a:latin typeface="+mn-ea"/>
                <a:ea typeface="+mn-ea"/>
              </a:rPr>
              <a:t>外码</a:t>
            </a:r>
          </a:p>
          <a:p>
            <a:pPr lvl="1"/>
            <a:r>
              <a:rPr lang="zh-CN" altLang="en-US" sz="2400" dirty="0" smtClean="0"/>
              <a:t>关系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不一定是不同的关系</a:t>
            </a:r>
          </a:p>
          <a:p>
            <a:pPr lvl="1"/>
            <a:r>
              <a:rPr lang="zh-CN" altLang="en-US" sz="2400" dirty="0" smtClean="0"/>
              <a:t>目标关系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的主码</a:t>
            </a:r>
            <a:r>
              <a:rPr lang="en-US" altLang="zh-CN" sz="2400" dirty="0" smtClean="0"/>
              <a:t>Ks </a:t>
            </a:r>
            <a:r>
              <a:rPr lang="zh-CN" altLang="en-US" sz="2400" dirty="0" smtClean="0"/>
              <a:t>和参照关系的外码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必须定义在同一个（或一组）域上</a:t>
            </a:r>
          </a:p>
          <a:p>
            <a:pPr lvl="1"/>
            <a:r>
              <a:rPr lang="zh-CN" altLang="en-US" sz="2400" dirty="0" smtClean="0"/>
              <a:t>外码并不一定要与相应的主码同名，当外码与相应的主码属于不同关系时，往往取相同的名字，以便于识别</a:t>
            </a:r>
            <a:endParaRPr lang="zh-CN" alt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77707" y="5614176"/>
            <a:ext cx="4391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/>
              <a:t>R (K</a:t>
            </a:r>
            <a:r>
              <a:rPr lang="en-US" altLang="zh-CN" b="1" baseline="-25000" dirty="0"/>
              <a:t>r</a:t>
            </a:r>
            <a:r>
              <a:rPr lang="en-US" altLang="zh-CN" b="1" dirty="0"/>
              <a:t>, F, …)      S(K</a:t>
            </a:r>
            <a:r>
              <a:rPr lang="en-US" altLang="zh-CN" b="1" baseline="-25000" dirty="0"/>
              <a:t>s</a:t>
            </a:r>
            <a:r>
              <a:rPr lang="en-US" altLang="zh-CN" b="1" dirty="0"/>
              <a:t>, …)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04907" y="5180789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712969" y="5180789"/>
            <a:ext cx="2174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3489007" y="5180789"/>
            <a:ext cx="2159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53969" y="6043066"/>
            <a:ext cx="14414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参照关系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208144" y="6017666"/>
            <a:ext cx="2305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/>
              <a:t>被参照关系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367" y="925642"/>
            <a:ext cx="8229600" cy="375113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［</a:t>
            </a:r>
            <a:r>
              <a:rPr lang="zh-CN" altLang="en-US" sz="2800" dirty="0" smtClean="0"/>
              <a:t>例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］</a:t>
            </a:r>
            <a:r>
              <a:rPr lang="zh-CN" altLang="en-US" sz="2800" dirty="0" smtClean="0"/>
              <a:t>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    学生（</a:t>
            </a:r>
            <a:r>
              <a:rPr lang="zh-CN" altLang="en-US" sz="2800" u="sng" dirty="0" smtClean="0"/>
              <a:t>学号</a:t>
            </a:r>
            <a:r>
              <a:rPr lang="zh-CN" altLang="en-US" sz="2800" dirty="0" smtClean="0"/>
              <a:t>、姓名、性别、专业号、年龄）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/>
              <a:t>专业</a:t>
            </a:r>
            <a:r>
              <a:rPr lang="zh-CN" altLang="en-US" sz="2800" dirty="0" smtClean="0"/>
              <a:t>（</a:t>
            </a:r>
            <a:r>
              <a:rPr lang="zh-CN" altLang="en-US" sz="2800" u="sng" dirty="0"/>
              <a:t>专业</a:t>
            </a:r>
            <a:r>
              <a:rPr lang="zh-CN" altLang="en-US" sz="2800" u="sng" dirty="0" smtClean="0"/>
              <a:t>号</a:t>
            </a:r>
            <a:r>
              <a:rPr lang="zh-CN" altLang="en-US" sz="2800" dirty="0" smtClean="0"/>
              <a:t>、专业名） 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专业号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 是学生关系的外码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专业关系为</a:t>
            </a:r>
            <a:r>
              <a:rPr lang="zh-CN" altLang="en-US" dirty="0" smtClean="0"/>
              <a:t>被参照关系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学生关系</a:t>
            </a:r>
            <a:r>
              <a:rPr lang="zh-CN" altLang="en-US" dirty="0" smtClean="0"/>
              <a:t>为参照关系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1150" y="5048249"/>
            <a:ext cx="200025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学生关系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4450" y="5048250"/>
            <a:ext cx="200025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专业关系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6" idx="3"/>
          </p:cNvCxnSpPr>
          <p:nvPr/>
        </p:nvCxnSpPr>
        <p:spPr>
          <a:xfrm flipH="1">
            <a:off x="3314700" y="5357812"/>
            <a:ext cx="207645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52800" y="4791074"/>
            <a:ext cx="200025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专业号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367" y="925642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［例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］：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    学生（</a:t>
            </a:r>
            <a:r>
              <a:rPr lang="zh-CN" altLang="en-US" sz="2800" u="sng" dirty="0" smtClean="0"/>
              <a:t>学号</a:t>
            </a:r>
            <a:r>
              <a:rPr lang="zh-CN" altLang="en-US" sz="2800" dirty="0" smtClean="0"/>
              <a:t>、姓名、性别、专业号、年龄）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课程（</a:t>
            </a:r>
            <a:r>
              <a:rPr lang="zh-CN" altLang="en-US" sz="2800" u="sng" dirty="0" smtClean="0"/>
              <a:t>课程号</a:t>
            </a:r>
            <a:r>
              <a:rPr lang="zh-CN" altLang="en-US" sz="2800" dirty="0" smtClean="0"/>
              <a:t>、课程名、学分） 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选修关系</a:t>
            </a:r>
            <a:r>
              <a:rPr lang="en-US" altLang="zh-CN" sz="2800" dirty="0" smtClean="0"/>
              <a:t>(</a:t>
            </a:r>
            <a:r>
              <a:rPr lang="zh-CN" altLang="en-US" sz="2800" u="sng" dirty="0" smtClean="0"/>
              <a:t>学号、课程号</a:t>
            </a:r>
            <a:r>
              <a:rPr lang="zh-CN" altLang="en-US" sz="2800" dirty="0" smtClean="0"/>
              <a:t>、成绩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学号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和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课程号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是选修关系的外码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学生关系和课程关系均为被参照关系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选修关系为参照关系 </a:t>
            </a:r>
          </a:p>
          <a:p>
            <a:endParaRPr lang="zh-CN" alt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942019" y="5187018"/>
          <a:ext cx="7207169" cy="89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Image" r:id="rId3" imgW="18044444" imgH="2590476" progId="">
                  <p:embed/>
                </p:oleObj>
              </mc:Choice>
              <mc:Fallback>
                <p:oleObj name="Image" r:id="rId3" imgW="18044444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19" y="5187018"/>
                        <a:ext cx="7207169" cy="89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366" y="970613"/>
            <a:ext cx="8596859" cy="4525963"/>
          </a:xfrm>
        </p:spPr>
        <p:txBody>
          <a:bodyPr>
            <a:normAutofit/>
          </a:bodyPr>
          <a:lstStyle/>
          <a:p>
            <a:pPr marL="449263" indent="-449263">
              <a:lnSpc>
                <a:spcPct val="120000"/>
              </a:lnSpc>
            </a:pPr>
            <a:r>
              <a:rPr lang="zh-CN" altLang="en-US" dirty="0" smtClean="0"/>
              <a:t>［例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］：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班长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与本身的主码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学号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相对应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班长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是外码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学生关系既是参照关系也是被参照关系 </a:t>
            </a:r>
          </a:p>
          <a:p>
            <a:endParaRPr lang="zh-CN" altLang="en-US" sz="3600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453514" y="4110539"/>
          <a:ext cx="329882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Image" r:id="rId4" imgW="10057143" imgH="5904762" progId="">
                  <p:embed/>
                </p:oleObj>
              </mc:Choice>
              <mc:Fallback>
                <p:oleObj name="Image" r:id="rId4" imgW="10057143" imgH="59047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514" y="4110539"/>
                        <a:ext cx="329882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第一节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关系数据结构及形式化定义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关系</a:t>
            </a:r>
            <a:endParaRPr lang="en-US" altLang="zh-CN" b="1" dirty="0" smtClean="0">
              <a:solidFill>
                <a:srgbClr val="3333FF"/>
              </a:solidFill>
              <a:latin typeface="宋体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3333FF"/>
                </a:solidFill>
                <a:latin typeface="宋体" charset="-122"/>
              </a:rPr>
              <a:t>域</a:t>
            </a:r>
            <a:endParaRPr lang="en-US" altLang="zh-CN" sz="2400" b="1" dirty="0" smtClean="0">
              <a:solidFill>
                <a:srgbClr val="3333FF"/>
              </a:solidFill>
              <a:latin typeface="宋体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3333FF"/>
                </a:solidFill>
                <a:latin typeface="宋体" charset="-122"/>
              </a:rPr>
              <a:t>笛卡尔积</a:t>
            </a:r>
            <a:endParaRPr lang="en-US" altLang="zh-CN" sz="2400" b="1" dirty="0" smtClean="0">
              <a:solidFill>
                <a:srgbClr val="3333FF"/>
              </a:solidFill>
              <a:latin typeface="宋体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3333FF"/>
                </a:solidFill>
                <a:latin typeface="宋体" charset="-122"/>
              </a:rPr>
              <a:t>关系</a:t>
            </a:r>
          </a:p>
          <a:p>
            <a:r>
              <a:rPr lang="zh-CN" altLang="en-US" b="1" dirty="0" smtClean="0"/>
              <a:t>关系模式</a:t>
            </a:r>
            <a:endParaRPr lang="zh-CN" altLang="en-US" b="1" dirty="0" smtClean="0">
              <a:ea typeface="黑体" pitchFamily="2" charset="-122"/>
            </a:endParaRPr>
          </a:p>
          <a:p>
            <a:r>
              <a:rPr lang="zh-CN" altLang="en-US" b="1" dirty="0" smtClean="0"/>
              <a:t>关系数据库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三、参照完整性规则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buFontTx/>
              <a:buNone/>
            </a:pPr>
            <a:r>
              <a:rPr lang="zh-CN" altLang="en-US" sz="2800" b="1" dirty="0" smtClean="0"/>
              <a:t>规则</a:t>
            </a:r>
            <a:r>
              <a:rPr lang="en-US" altLang="zh-CN" sz="2800" b="1" dirty="0" smtClean="0"/>
              <a:t>2.2 </a:t>
            </a:r>
            <a:r>
              <a:rPr lang="zh-CN" altLang="en-US" sz="2800" b="1" dirty="0" smtClean="0"/>
              <a:t>参照完整性规则</a:t>
            </a:r>
          </a:p>
          <a:p>
            <a:pPr algn="just">
              <a:lnSpc>
                <a:spcPct val="17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2800" dirty="0" smtClean="0"/>
              <a:t>   </a:t>
            </a:r>
            <a:r>
              <a:rPr lang="zh-CN" altLang="en-US" sz="2400" dirty="0" smtClean="0"/>
              <a:t>若属性（或属性组）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是基本关系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的外码它与基本关系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的主码</a:t>
            </a:r>
            <a:r>
              <a:rPr lang="en-US" altLang="zh-CN" sz="2400" dirty="0" smtClean="0"/>
              <a:t>K</a:t>
            </a:r>
            <a:r>
              <a:rPr lang="en-US" altLang="zh-CN" sz="2400" baseline="-25000" dirty="0" smtClean="0"/>
              <a:t>s</a:t>
            </a:r>
            <a:r>
              <a:rPr lang="zh-CN" altLang="en-US" sz="2400" dirty="0" smtClean="0"/>
              <a:t>相对应（基本关系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和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不一定是不同的关系），则对于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中每个元组在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上的值必须为：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 smtClean="0"/>
              <a:t>或者取空值（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的每个属性值均为空值）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 smtClean="0"/>
              <a:t>或者等于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中某个元组的主码值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1]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隶书" pitchFamily="49" charset="-122"/>
              </a:rPr>
              <a:t>学生关系中每个元组的</a:t>
            </a:r>
            <a:r>
              <a:rPr lang="zh-CN" altLang="en-US" dirty="0" smtClean="0">
                <a:solidFill>
                  <a:srgbClr val="3333FF"/>
                </a:solidFill>
                <a:latin typeface="隶书" pitchFamily="49" charset="-122"/>
              </a:rPr>
              <a:t>“</a:t>
            </a:r>
            <a:r>
              <a:rPr lang="zh-CN" altLang="en-US" dirty="0" smtClean="0">
                <a:solidFill>
                  <a:srgbClr val="FF33CC"/>
                </a:solidFill>
                <a:latin typeface="隶书" pitchFamily="49" charset="-122"/>
              </a:rPr>
              <a:t>专业号</a:t>
            </a:r>
            <a:r>
              <a:rPr lang="zh-CN" altLang="en-US" dirty="0" smtClean="0">
                <a:solidFill>
                  <a:srgbClr val="3333FF"/>
                </a:solidFill>
                <a:latin typeface="隶书" pitchFamily="49" charset="-122"/>
              </a:rPr>
              <a:t>”</a:t>
            </a:r>
            <a:r>
              <a:rPr lang="zh-CN" altLang="en-US" dirty="0" smtClean="0">
                <a:latin typeface="隶书" pitchFamily="49" charset="-122"/>
              </a:rPr>
              <a:t>属性只取两类值：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zh-CN" altLang="en-US" sz="2800" dirty="0" smtClean="0">
                <a:latin typeface="+mn-ea"/>
                <a:ea typeface="+mn-ea"/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空值</a:t>
            </a:r>
            <a:r>
              <a:rPr lang="zh-CN" altLang="en-US" sz="2800" dirty="0" smtClean="0">
                <a:latin typeface="+mn-ea"/>
                <a:ea typeface="+mn-ea"/>
              </a:rPr>
              <a:t>，表示尚未给该学生分配专业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2</a:t>
            </a:r>
            <a:r>
              <a:rPr lang="zh-CN" altLang="en-US" sz="2800" dirty="0" smtClean="0">
                <a:latin typeface="+mn-ea"/>
                <a:ea typeface="+mn-ea"/>
              </a:rPr>
              <a:t>）非空值，这时该值必须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是专业关系中某个元组的“专业号”值</a:t>
            </a:r>
            <a:r>
              <a:rPr lang="zh-CN" altLang="en-US" sz="2800" dirty="0" smtClean="0">
                <a:latin typeface="+mn-ea"/>
                <a:ea typeface="+mn-ea"/>
              </a:rPr>
              <a:t>，表示该学生不可能分配一个不存在的专业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1270" cy="45259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 smtClean="0"/>
              <a:t>〔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2〕</a:t>
            </a:r>
            <a:r>
              <a:rPr lang="zh-CN" altLang="en-US" dirty="0" smtClean="0"/>
              <a:t>选修（</a:t>
            </a:r>
            <a:r>
              <a:rPr lang="zh-CN" altLang="en-US" u="sng" dirty="0" smtClean="0">
                <a:solidFill>
                  <a:srgbClr val="3333FF"/>
                </a:solidFill>
              </a:rPr>
              <a:t>学号</a:t>
            </a:r>
            <a:r>
              <a:rPr lang="zh-CN" altLang="en-US" dirty="0" smtClean="0"/>
              <a:t>，</a:t>
            </a:r>
            <a:r>
              <a:rPr lang="zh-CN" altLang="en-US" u="sng" dirty="0" smtClean="0">
                <a:solidFill>
                  <a:srgbClr val="3333FF"/>
                </a:solidFill>
              </a:rPr>
              <a:t>课程号</a:t>
            </a:r>
            <a:r>
              <a:rPr lang="zh-CN" altLang="en-US" dirty="0" smtClean="0"/>
              <a:t>，成绩）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学号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和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课程号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可能的取值 ：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）选修关系中的主属性，不能取空值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）只能取相应被参照关系中已经存在的主码值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9905"/>
                </a:solidFill>
                <a:latin typeface="+mn-ea"/>
              </a:rPr>
              <a:t>第三节 关系的完整性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关系的三类完整性约束</a:t>
            </a:r>
          </a:p>
          <a:p>
            <a:r>
              <a:rPr lang="zh-CN" altLang="en-US" dirty="0" smtClean="0"/>
              <a:t>实体完整性</a:t>
            </a:r>
          </a:p>
          <a:p>
            <a:r>
              <a:rPr lang="zh-CN" altLang="en-US" dirty="0" smtClean="0"/>
              <a:t>参照完整性</a:t>
            </a:r>
          </a:p>
          <a:p>
            <a:r>
              <a:rPr lang="zh-CN" altLang="en-US" dirty="0" smtClean="0">
                <a:solidFill>
                  <a:srgbClr val="7030A0"/>
                </a:solidFill>
              </a:rPr>
              <a:t>用户定义的完整性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用户定义的完整性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sz="2800" dirty="0" smtClean="0"/>
              <a:t>针对某一具体关系数据库的约束条件，反映某一具体应用所涉及的数据必须满足的语义要求</a:t>
            </a:r>
          </a:p>
          <a:p>
            <a:pPr algn="just"/>
            <a:r>
              <a:rPr lang="zh-CN" altLang="en-US" sz="2800" dirty="0" smtClean="0"/>
              <a:t>关系模型应提供定义和检验这类完整性的机制，以便用统一的系统的方法处理它们，而不要由应用程序承担这一功能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例：课程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课程号，课程名，学分</a:t>
            </a:r>
            <a:r>
              <a:rPr lang="en-US" altLang="zh-CN" sz="2800" dirty="0" smtClean="0"/>
              <a:t>)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600" dirty="0" smtClean="0">
                <a:latin typeface="Arial"/>
              </a:rPr>
              <a:t>“</a:t>
            </a:r>
            <a:r>
              <a:rPr lang="zh-CN" altLang="en-US" sz="2600" dirty="0" smtClean="0"/>
              <a:t>课程号</a:t>
            </a:r>
            <a:r>
              <a:rPr lang="zh-CN" altLang="en-US" sz="2600" dirty="0" smtClean="0">
                <a:latin typeface="Arial"/>
              </a:rPr>
              <a:t>”</a:t>
            </a:r>
            <a:r>
              <a:rPr lang="zh-CN" altLang="en-US" sz="2600" dirty="0" smtClean="0"/>
              <a:t>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600" dirty="0" smtClean="0"/>
              <a:t>非主属性</a:t>
            </a:r>
            <a:r>
              <a:rPr lang="zh-CN" altLang="en-US" sz="2600" dirty="0" smtClean="0">
                <a:latin typeface="Arial"/>
              </a:rPr>
              <a:t>“</a:t>
            </a:r>
            <a:r>
              <a:rPr lang="zh-CN" altLang="en-US" sz="2600" dirty="0" smtClean="0"/>
              <a:t>课程名</a:t>
            </a:r>
            <a:r>
              <a:rPr lang="zh-CN" altLang="en-US" sz="2600" dirty="0" smtClean="0">
                <a:latin typeface="Arial"/>
              </a:rPr>
              <a:t>”</a:t>
            </a:r>
            <a:r>
              <a:rPr lang="zh-CN" altLang="en-US" sz="2600" dirty="0" smtClean="0"/>
              <a:t>也不能取空值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600" dirty="0" smtClean="0">
                <a:latin typeface="Arial"/>
              </a:rPr>
              <a:t>“</a:t>
            </a:r>
            <a:r>
              <a:rPr lang="zh-CN" altLang="en-US" sz="2600" dirty="0" smtClean="0"/>
              <a:t>学分</a:t>
            </a:r>
            <a:r>
              <a:rPr lang="zh-CN" altLang="en-US" sz="2600" dirty="0" smtClean="0">
                <a:latin typeface="Arial"/>
              </a:rPr>
              <a:t>”</a:t>
            </a:r>
            <a:r>
              <a:rPr lang="zh-CN" altLang="en-US" sz="2600" dirty="0" smtClean="0"/>
              <a:t>属性只能取值</a:t>
            </a:r>
            <a:r>
              <a:rPr lang="en-US" altLang="zh-CN" sz="2600" dirty="0" smtClean="0"/>
              <a:t>{1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4}</a:t>
            </a:r>
            <a:endParaRPr lang="zh-CN" altLang="en-US" sz="26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"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本讲教学内容</a:t>
            </a:r>
            <a:endParaRPr lang="zh-CN" altLang="en-US" sz="4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48" y="1600200"/>
            <a:ext cx="626827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第三节 关系的完整性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b="1" dirty="0" smtClean="0">
                <a:solidFill>
                  <a:srgbClr val="FF9905"/>
                </a:solidFill>
                <a:latin typeface="+mn-ea"/>
                <a:ea typeface="+mn-ea"/>
              </a:rPr>
              <a:t>第四节 关系代数</a:t>
            </a:r>
            <a:endParaRPr lang="zh-CN" altLang="en-US" sz="2800" b="1" dirty="0">
              <a:solidFill>
                <a:srgbClr val="FF9905"/>
              </a:solidFill>
              <a:latin typeface="+mn-ea"/>
              <a:ea typeface="+mn-ea"/>
            </a:endParaRP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第四节 关系代数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传统集合运算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并</a:t>
            </a:r>
            <a:r>
              <a:rPr lang="en-US" altLang="zh-CN" dirty="0" smtClean="0">
                <a:solidFill>
                  <a:srgbClr val="7030A0"/>
                </a:solidFill>
              </a:rPr>
              <a:t>(Union)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差</a:t>
            </a:r>
            <a:r>
              <a:rPr lang="en-US" altLang="zh-CN" dirty="0" smtClean="0">
                <a:solidFill>
                  <a:srgbClr val="7030A0"/>
                </a:solidFill>
              </a:rPr>
              <a:t>(Except)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交</a:t>
            </a:r>
            <a:r>
              <a:rPr lang="en-US" altLang="zh-CN" dirty="0" smtClean="0">
                <a:solidFill>
                  <a:srgbClr val="7030A0"/>
                </a:solidFill>
              </a:rPr>
              <a:t>(Intersection)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笛卡尔积</a:t>
            </a:r>
            <a:r>
              <a:rPr lang="en-US" altLang="zh-CN" dirty="0" smtClean="0">
                <a:solidFill>
                  <a:srgbClr val="7030A0"/>
                </a:solidFill>
              </a:rPr>
              <a:t>(Cartesian Product)</a:t>
            </a:r>
          </a:p>
          <a:p>
            <a:r>
              <a:rPr lang="zh-CN" altLang="en-US" dirty="0" smtClean="0"/>
              <a:t>专门的集合运算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 述</a:t>
            </a:r>
            <a:endParaRPr lang="zh-CN" altLang="en-US" dirty="0"/>
          </a:p>
        </p:txBody>
      </p:sp>
      <p:graphicFrame>
        <p:nvGraphicFramePr>
          <p:cNvPr id="4" name="Group 142"/>
          <p:cNvGraphicFramePr>
            <a:graphicFrameLocks noGrp="1"/>
          </p:cNvGraphicFramePr>
          <p:nvPr/>
        </p:nvGraphicFramePr>
        <p:xfrm>
          <a:off x="1295400" y="3124200"/>
          <a:ext cx="7010400" cy="3078480"/>
        </p:xfrm>
        <a:graphic>
          <a:graphicData uri="http://schemas.openxmlformats.org/drawingml/2006/table">
            <a:tbl>
              <a:tblPr/>
              <a:tblGrid>
                <a:gridCol w="685800"/>
                <a:gridCol w="1143000"/>
                <a:gridCol w="1600200"/>
                <a:gridCol w="685800"/>
                <a:gridCol w="1066800"/>
                <a:gridCol w="1828800"/>
              </a:tblGrid>
              <a:tr h="30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笛卡尔积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＝    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&lt;&gt;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36"/>
          <p:cNvGraphicFramePr>
            <a:graphicFrameLocks noGrp="1"/>
          </p:cNvGraphicFramePr>
          <p:nvPr/>
        </p:nvGraphicFramePr>
        <p:xfrm>
          <a:off x="1295400" y="2514600"/>
          <a:ext cx="7010400" cy="609600"/>
        </p:xfrm>
        <a:graphic>
          <a:graphicData uri="http://schemas.openxmlformats.org/drawingml/2006/table">
            <a:tbl>
              <a:tblPr/>
              <a:tblGrid>
                <a:gridCol w="1828800"/>
                <a:gridCol w="1600200"/>
                <a:gridCol w="1752600"/>
                <a:gridCol w="1828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37"/>
          <p:cNvSpPr>
            <a:spLocks noChangeArrowheads="1"/>
          </p:cNvSpPr>
          <p:nvPr/>
        </p:nvSpPr>
        <p:spPr bwMode="auto">
          <a:xfrm>
            <a:off x="1476375" y="1700213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表</a:t>
            </a:r>
            <a:r>
              <a:rPr kumimoji="1" lang="en-US" altLang="zh-CN" sz="2400" b="1" dirty="0">
                <a:latin typeface="Times New Roman" pitchFamily="18" charset="0"/>
              </a:rPr>
              <a:t>2.4  </a:t>
            </a:r>
            <a:r>
              <a:rPr kumimoji="1" lang="zh-CN" altLang="en-US" sz="2400" b="1" dirty="0">
                <a:latin typeface="Times New Roman" pitchFamily="18" charset="0"/>
              </a:rPr>
              <a:t>关系代数运算符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Group 54"/>
          <p:cNvGraphicFramePr>
            <a:graphicFrameLocks noGrp="1"/>
          </p:cNvGraphicFramePr>
          <p:nvPr/>
        </p:nvGraphicFramePr>
        <p:xfrm>
          <a:off x="1295400" y="3048000"/>
          <a:ext cx="7010400" cy="2566416"/>
        </p:xfrm>
        <a:graphic>
          <a:graphicData uri="http://schemas.openxmlformats.org/drawingml/2006/table">
            <a:tbl>
              <a:tblPr/>
              <a:tblGrid>
                <a:gridCol w="1447800"/>
                <a:gridCol w="1066800"/>
                <a:gridCol w="914400"/>
                <a:gridCol w="1447800"/>
                <a:gridCol w="1143000"/>
                <a:gridCol w="990600"/>
              </a:tblGrid>
              <a:tr h="243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专门的关系运算符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 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∨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48"/>
          <p:cNvGraphicFramePr>
            <a:graphicFrameLocks noGrp="1"/>
          </p:cNvGraphicFramePr>
          <p:nvPr/>
        </p:nvGraphicFramePr>
        <p:xfrm>
          <a:off x="1295400" y="2438400"/>
          <a:ext cx="7010400" cy="609600"/>
        </p:xfrm>
        <a:graphic>
          <a:graphicData uri="http://schemas.openxmlformats.org/drawingml/2006/table">
            <a:tbl>
              <a:tblPr/>
              <a:tblGrid>
                <a:gridCol w="1447800"/>
                <a:gridCol w="1981200"/>
                <a:gridCol w="1447800"/>
                <a:gridCol w="2133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32"/>
          <p:cNvSpPr>
            <a:spLocks noChangeAspect="1" noChangeArrowheads="1"/>
          </p:cNvSpPr>
          <p:nvPr/>
        </p:nvSpPr>
        <p:spPr bwMode="auto">
          <a:xfrm rot="5400000" flipV="1">
            <a:off x="3216275" y="4003676"/>
            <a:ext cx="192087" cy="360362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1752600" y="1676400"/>
            <a:ext cx="594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表</a:t>
            </a:r>
            <a:r>
              <a:rPr kumimoji="1" lang="en-US" altLang="zh-CN" sz="2400" b="1" dirty="0">
                <a:latin typeface="Times New Roman" pitchFamily="18" charset="0"/>
              </a:rPr>
              <a:t>2.4  </a:t>
            </a:r>
            <a:r>
              <a:rPr kumimoji="1" lang="zh-CN" altLang="en-US" sz="2400" b="1" dirty="0">
                <a:latin typeface="Times New Roman" pitchFamily="18" charset="0"/>
              </a:rPr>
              <a:t>关系代数运算符（续）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传统的集合运算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并（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algn="just"/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</a:p>
          <a:p>
            <a:pPr lvl="2" algn="just"/>
            <a:r>
              <a:rPr lang="zh-CN" altLang="en-US" dirty="0" smtClean="0"/>
              <a:t>具有相同的目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（即两个关系都有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个属性）</a:t>
            </a:r>
          </a:p>
          <a:p>
            <a:pPr lvl="2" algn="just"/>
            <a:r>
              <a:rPr lang="zh-CN" altLang="en-US" dirty="0" smtClean="0"/>
              <a:t>相应的属性取自同一个域</a:t>
            </a:r>
          </a:p>
          <a:p>
            <a:pPr lvl="1" algn="just">
              <a:buFontTx/>
              <a:buNone/>
            </a:pPr>
            <a:endParaRPr lang="zh-CN" altLang="en-US" dirty="0" smtClean="0"/>
          </a:p>
          <a:p>
            <a:pPr lvl="1" algn="just"/>
            <a:r>
              <a:rPr lang="en-US" altLang="zh-CN" i="1" dirty="0" smtClean="0"/>
              <a:t>R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</a:p>
          <a:p>
            <a:pPr lvl="2" algn="just"/>
            <a:r>
              <a:rPr lang="zh-CN" altLang="en-US" dirty="0" smtClean="0"/>
              <a:t>仍为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目关系，由属于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或属于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的元组组成</a:t>
            </a:r>
          </a:p>
          <a:p>
            <a:pPr lvl="1" algn="just">
              <a:buFontTx/>
              <a:buNone/>
            </a:pPr>
            <a:r>
              <a:rPr lang="zh-CN" altLang="en-US" i="1" dirty="0" smtClean="0"/>
              <a:t>      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∨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一、域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域是一组具有相同数据类型的值的集合。例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整数</a:t>
            </a:r>
          </a:p>
          <a:p>
            <a:pPr lvl="1"/>
            <a:r>
              <a:rPr lang="zh-CN" altLang="en-US" dirty="0" smtClean="0"/>
              <a:t>实数</a:t>
            </a:r>
          </a:p>
          <a:p>
            <a:pPr lvl="1"/>
            <a:r>
              <a:rPr lang="zh-CN" altLang="en-US" dirty="0" smtClean="0"/>
              <a:t>介于某个取值范围的整数</a:t>
            </a:r>
          </a:p>
          <a:p>
            <a:pPr lvl="1"/>
            <a:r>
              <a:rPr lang="zh-CN" altLang="en-US" dirty="0" smtClean="0"/>
              <a:t>指定长度的字符串集合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{‘</a:t>
            </a:r>
            <a:r>
              <a:rPr lang="zh-CN" altLang="en-US" dirty="0" smtClean="0"/>
              <a:t>男’，‘女’</a:t>
            </a:r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介于某个取值范围的日期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668838" y="2192338"/>
          <a:ext cx="30972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Image" r:id="rId7" imgW="3809524" imgH="3720635" progId="">
                  <p:embed/>
                </p:oleObj>
              </mc:Choice>
              <mc:Fallback>
                <p:oleObj name="Image" r:id="rId7" imgW="3809524" imgH="37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2192338"/>
                        <a:ext cx="3097212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差（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algn="just"/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</a:p>
          <a:p>
            <a:pPr lvl="2" algn="just"/>
            <a:r>
              <a:rPr lang="zh-CN" altLang="en-US" dirty="0" smtClean="0"/>
              <a:t>具有相同的目</a:t>
            </a:r>
            <a:r>
              <a:rPr lang="en-US" altLang="zh-CN" i="1" dirty="0" smtClean="0"/>
              <a:t>n</a:t>
            </a:r>
          </a:p>
          <a:p>
            <a:pPr lvl="2" algn="just"/>
            <a:r>
              <a:rPr lang="zh-CN" altLang="en-US" dirty="0" smtClean="0"/>
              <a:t>相应的属性取自同一个域</a:t>
            </a:r>
          </a:p>
          <a:p>
            <a:pPr lvl="1" algn="just">
              <a:buFontTx/>
              <a:buNone/>
            </a:pPr>
            <a:endParaRPr lang="zh-CN" altLang="en-US" dirty="0" smtClean="0"/>
          </a:p>
          <a:p>
            <a:pPr lvl="1" algn="just"/>
            <a:r>
              <a:rPr lang="en-US" altLang="zh-CN" i="1" dirty="0" smtClean="0"/>
              <a:t>R - S</a:t>
            </a:r>
            <a:r>
              <a:rPr lang="en-US" altLang="zh-CN" dirty="0" smtClean="0"/>
              <a:t> </a:t>
            </a:r>
          </a:p>
          <a:p>
            <a:pPr lvl="2" algn="just"/>
            <a:r>
              <a:rPr lang="zh-CN" altLang="en-US" dirty="0" smtClean="0"/>
              <a:t>仍为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目关系，由属于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而不属于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的所有元组组成</a:t>
            </a:r>
          </a:p>
          <a:p>
            <a:pPr lvl="1" algn="just">
              <a:buFontTx/>
              <a:buNone/>
            </a:pPr>
            <a:r>
              <a:rPr lang="zh-CN" altLang="en-US" dirty="0" smtClean="0"/>
              <a:t>               </a:t>
            </a:r>
            <a:r>
              <a:rPr lang="zh-CN" altLang="en-US" dirty="0" smtClean="0">
                <a:latin typeface="Arial"/>
              </a:rPr>
              <a:t> </a:t>
            </a:r>
            <a:r>
              <a:rPr lang="en-US" altLang="zh-CN" sz="2400" i="1" dirty="0" smtClean="0"/>
              <a:t>R </a:t>
            </a:r>
            <a:r>
              <a:rPr lang="en-US" altLang="zh-CN" sz="2400" dirty="0" smtClean="0"/>
              <a:t>-</a:t>
            </a:r>
            <a:r>
              <a:rPr lang="en-US" altLang="zh-CN" sz="2400" i="1" dirty="0" smtClean="0"/>
              <a:t>S</a:t>
            </a:r>
            <a:r>
              <a:rPr lang="en-US" altLang="zh-CN" sz="2400" dirty="0" smtClean="0"/>
              <a:t> = { </a:t>
            </a:r>
            <a:r>
              <a:rPr lang="en-US" altLang="zh-CN" sz="2400" i="1" dirty="0" err="1" smtClean="0"/>
              <a:t>t</a:t>
            </a:r>
            <a:r>
              <a:rPr lang="en-US" altLang="zh-CN" sz="2400" dirty="0" err="1" smtClean="0"/>
              <a:t>|</a:t>
            </a:r>
            <a:r>
              <a:rPr lang="en-US" altLang="zh-CN" sz="2400" i="1" dirty="0" err="1" smtClean="0"/>
              <a:t>t</a:t>
            </a:r>
            <a:r>
              <a:rPr lang="en-US" altLang="zh-CN" sz="2400" dirty="0" err="1" smtClean="0">
                <a:sym typeface="Symbol" pitchFamily="18" charset="2"/>
              </a:rPr>
              <a:t></a:t>
            </a:r>
            <a:r>
              <a:rPr lang="en-US" altLang="zh-CN" sz="2400" i="1" dirty="0" err="1" smtClean="0"/>
              <a:t>R</a:t>
            </a:r>
            <a:r>
              <a:rPr lang="en-US" altLang="zh-CN" sz="2400" dirty="0" err="1" smtClean="0"/>
              <a:t>∧</a:t>
            </a:r>
            <a:r>
              <a:rPr lang="en-US" altLang="zh-CN" sz="2400" i="1" dirty="0" err="1" smtClean="0"/>
              <a:t>t</a:t>
            </a:r>
            <a:r>
              <a:rPr lang="en-US" altLang="zh-CN" sz="2400" dirty="0" err="1" smtClean="0">
                <a:sym typeface="Symbol" pitchFamily="18" charset="2"/>
              </a:rPr>
              <a:t></a:t>
            </a:r>
            <a:r>
              <a:rPr lang="en-US" altLang="zh-CN" sz="2400" i="1" dirty="0" err="1" smtClean="0"/>
              <a:t>S</a:t>
            </a:r>
            <a:r>
              <a:rPr lang="en-US" altLang="zh-CN" sz="2400" dirty="0" smtClean="0"/>
              <a:t>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668838" y="2662238"/>
          <a:ext cx="356393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Image" r:id="rId7" imgW="3809524" imgH="2120635" progId="">
                  <p:embed/>
                </p:oleObj>
              </mc:Choice>
              <mc:Fallback>
                <p:oleObj name="Image" r:id="rId7" imgW="3809524" imgH="21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2662238"/>
                        <a:ext cx="3563937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交（</a:t>
            </a:r>
            <a:r>
              <a:rPr lang="en-US" altLang="zh-CN" dirty="0" smtClean="0"/>
              <a:t>Intersection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</a:p>
          <a:p>
            <a:pPr lvl="2"/>
            <a:r>
              <a:rPr lang="zh-CN" altLang="en-US" dirty="0" smtClean="0"/>
              <a:t>具有相同的目</a:t>
            </a:r>
            <a:r>
              <a:rPr lang="en-US" altLang="zh-CN" i="1" dirty="0" smtClean="0"/>
              <a:t>n</a:t>
            </a:r>
          </a:p>
          <a:p>
            <a:pPr lvl="2"/>
            <a:r>
              <a:rPr lang="zh-CN" altLang="en-US" dirty="0" smtClean="0"/>
              <a:t>相应的属性取自同一个域</a:t>
            </a:r>
          </a:p>
          <a:p>
            <a:pPr lvl="1" algn="just">
              <a:buFontTx/>
              <a:buNone/>
            </a:pPr>
            <a:endParaRPr lang="zh-CN" altLang="en-US" dirty="0" smtClean="0"/>
          </a:p>
          <a:p>
            <a:pPr lvl="1" algn="just"/>
            <a:r>
              <a:rPr lang="en-US" altLang="zh-CN" i="1" dirty="0" smtClean="0"/>
              <a:t>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</a:p>
          <a:p>
            <a:pPr lvl="2" algn="just"/>
            <a:r>
              <a:rPr lang="zh-CN" altLang="en-US" dirty="0" smtClean="0"/>
              <a:t>仍为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目关系，由既属于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又属于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的元组组成</a:t>
            </a:r>
          </a:p>
          <a:p>
            <a:pPr lvl="2" algn="just">
              <a:buFontTx/>
              <a:buNone/>
            </a:pPr>
            <a:r>
              <a:rPr lang="zh-CN" altLang="en-US" i="1" dirty="0" smtClean="0"/>
              <a:t>		     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}</a:t>
            </a:r>
          </a:p>
          <a:p>
            <a:pPr lvl="2" algn="just">
              <a:buFontTx/>
              <a:buNone/>
            </a:pPr>
            <a:r>
              <a:rPr lang="en-US" altLang="zh-CN" i="1" dirty="0" smtClean="0"/>
              <a:t>        	  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Arial"/>
              </a:rPr>
              <a:t>–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735513" y="2603500"/>
          <a:ext cx="3125787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Image" r:id="rId7" imgW="3809524" imgH="2476190" progId="">
                  <p:embed/>
                </p:oleObj>
              </mc:Choice>
              <mc:Fallback>
                <p:oleObj name="Image" r:id="rId7" imgW="3809524" imgH="24761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2603500"/>
                        <a:ext cx="3125787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笛卡尔积（</a:t>
            </a:r>
            <a:r>
              <a:rPr lang="en-US" altLang="zh-CN" dirty="0" smtClean="0"/>
              <a:t>Cartesian Product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algn="just">
              <a:lnSpc>
                <a:spcPct val="80000"/>
              </a:lnSpc>
            </a:pPr>
            <a:r>
              <a:rPr lang="zh-CN" altLang="en-US" dirty="0" smtClean="0"/>
              <a:t>严格地讲应该是广义的笛卡尔积（</a:t>
            </a:r>
            <a:r>
              <a:rPr lang="en-US" altLang="zh-CN" dirty="0" smtClean="0"/>
              <a:t>Extended Cartesian Product</a:t>
            </a:r>
            <a:r>
              <a:rPr lang="zh-CN" altLang="en-US" dirty="0" smtClean="0"/>
              <a:t>） </a:t>
            </a:r>
          </a:p>
          <a:p>
            <a:pPr lvl="1" algn="just">
              <a:lnSpc>
                <a:spcPct val="80000"/>
              </a:lnSpc>
            </a:pPr>
            <a:r>
              <a:rPr lang="en-US" altLang="zh-CN" dirty="0" smtClean="0"/>
              <a:t>R: 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个元组</a:t>
            </a:r>
          </a:p>
          <a:p>
            <a:pPr lvl="1" algn="just">
              <a:lnSpc>
                <a:spcPct val="80000"/>
              </a:lnSpc>
            </a:pPr>
            <a:r>
              <a:rPr lang="en-US" altLang="zh-CN" dirty="0" smtClean="0"/>
              <a:t>S: 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目关系，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个元组</a:t>
            </a:r>
          </a:p>
          <a:p>
            <a:pPr lvl="1" algn="just">
              <a:lnSpc>
                <a:spcPct val="90000"/>
              </a:lnSpc>
            </a:pPr>
            <a:r>
              <a:rPr lang="en-US" altLang="zh-CN" i="1" dirty="0" smtClean="0"/>
              <a:t>R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 smtClean="0"/>
              <a:t>列：（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+</a:t>
            </a:r>
            <a:r>
              <a:rPr lang="en-US" altLang="zh-CN" i="1" dirty="0" err="1" smtClean="0"/>
              <a:t>m</a:t>
            </a:r>
            <a:r>
              <a:rPr lang="zh-CN" altLang="en-US" dirty="0" smtClean="0"/>
              <a:t>）列元组的集合</a:t>
            </a:r>
          </a:p>
          <a:p>
            <a:pPr lvl="3" algn="just">
              <a:lnSpc>
                <a:spcPct val="90000"/>
              </a:lnSpc>
            </a:pPr>
            <a:r>
              <a:rPr lang="zh-CN" altLang="en-US" sz="2100" dirty="0" smtClean="0"/>
              <a:t>元组的前</a:t>
            </a:r>
            <a:r>
              <a:rPr lang="en-US" altLang="zh-CN" sz="2100" i="1" dirty="0" smtClean="0"/>
              <a:t>n</a:t>
            </a:r>
            <a:r>
              <a:rPr lang="zh-CN" altLang="en-US" sz="2100" dirty="0" smtClean="0"/>
              <a:t>列是关系</a:t>
            </a:r>
            <a:r>
              <a:rPr lang="en-US" altLang="zh-CN" sz="2100" i="1" dirty="0" smtClean="0"/>
              <a:t>R</a:t>
            </a:r>
            <a:r>
              <a:rPr lang="zh-CN" altLang="en-US" sz="2100" dirty="0" smtClean="0"/>
              <a:t>的一个元组</a:t>
            </a:r>
          </a:p>
          <a:p>
            <a:pPr lvl="3" algn="just">
              <a:lnSpc>
                <a:spcPct val="90000"/>
              </a:lnSpc>
            </a:pPr>
            <a:r>
              <a:rPr lang="zh-CN" altLang="en-US" sz="2100" dirty="0" smtClean="0"/>
              <a:t>后</a:t>
            </a:r>
            <a:r>
              <a:rPr lang="en-US" altLang="zh-CN" sz="2100" i="1" dirty="0" smtClean="0"/>
              <a:t>m</a:t>
            </a:r>
            <a:r>
              <a:rPr lang="zh-CN" altLang="en-US" sz="2100" dirty="0" smtClean="0"/>
              <a:t>列是关系</a:t>
            </a:r>
            <a:r>
              <a:rPr lang="en-US" altLang="zh-CN" sz="2100" i="1" dirty="0" smtClean="0"/>
              <a:t>S</a:t>
            </a:r>
            <a:r>
              <a:rPr lang="zh-CN" altLang="en-US" sz="2100" dirty="0" smtClean="0"/>
              <a:t>的一个元组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 smtClean="0"/>
              <a:t>行：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个元组</a:t>
            </a:r>
          </a:p>
          <a:p>
            <a:pPr lvl="3" algn="just">
              <a:lnSpc>
                <a:spcPct val="90000"/>
              </a:lnSpc>
            </a:pPr>
            <a:r>
              <a:rPr lang="en-US" altLang="zh-CN" sz="2100" i="1" dirty="0" smtClean="0"/>
              <a:t>R</a:t>
            </a:r>
            <a:r>
              <a:rPr lang="en-US" altLang="zh-CN" sz="2100" dirty="0" smtClean="0"/>
              <a:t>×</a:t>
            </a:r>
            <a:r>
              <a:rPr lang="en-US" altLang="zh-CN" sz="2100" i="1" dirty="0" smtClean="0"/>
              <a:t>S</a:t>
            </a:r>
            <a:r>
              <a:rPr lang="en-US" altLang="zh-CN" sz="2100" dirty="0" smtClean="0"/>
              <a:t> = {</a:t>
            </a:r>
            <a:r>
              <a:rPr lang="en-US" altLang="zh-CN" sz="2100" i="1" dirty="0" err="1" smtClean="0"/>
              <a:t>t</a:t>
            </a:r>
            <a:r>
              <a:rPr lang="en-US" altLang="zh-CN" sz="2100" baseline="-30000" dirty="0" err="1" smtClean="0"/>
              <a:t>r</a:t>
            </a:r>
            <a:r>
              <a:rPr lang="en-US" altLang="zh-CN" sz="2100" dirty="0" smtClean="0"/>
              <a:t> </a:t>
            </a:r>
            <a:r>
              <a:rPr lang="en-US" altLang="zh-CN" sz="2100" i="1" dirty="0" err="1" smtClean="0"/>
              <a:t>t</a:t>
            </a:r>
            <a:r>
              <a:rPr lang="en-US" altLang="zh-CN" sz="2100" baseline="-30000" dirty="0" err="1" smtClean="0"/>
              <a:t>s</a:t>
            </a:r>
            <a:r>
              <a:rPr lang="en-US" altLang="zh-CN" sz="2100" dirty="0" smtClean="0"/>
              <a:t> |</a:t>
            </a:r>
            <a:r>
              <a:rPr lang="en-US" altLang="zh-CN" sz="2100" i="1" dirty="0" err="1" smtClean="0"/>
              <a:t>t</a:t>
            </a:r>
            <a:r>
              <a:rPr lang="en-US" altLang="zh-CN" sz="2100" baseline="-30000" dirty="0" err="1" smtClean="0"/>
              <a:t>r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ym typeface="Symbol" pitchFamily="18" charset="2"/>
              </a:rPr>
              <a:t></a:t>
            </a:r>
            <a:r>
              <a:rPr lang="en-US" altLang="zh-CN" sz="2100" i="1" dirty="0" smtClean="0"/>
              <a:t>R</a:t>
            </a:r>
            <a:r>
              <a:rPr lang="en-US" altLang="zh-CN" sz="2100" dirty="0" smtClean="0"/>
              <a:t> ∧ </a:t>
            </a:r>
            <a:r>
              <a:rPr lang="en-US" altLang="zh-CN" sz="2100" i="1" dirty="0" err="1" smtClean="0"/>
              <a:t>t</a:t>
            </a:r>
            <a:r>
              <a:rPr lang="en-US" altLang="zh-CN" sz="2100" baseline="-30000" dirty="0" err="1" smtClean="0"/>
              <a:t>s</a:t>
            </a:r>
            <a:r>
              <a:rPr lang="en-US" altLang="zh-CN" sz="2100" dirty="0" err="1" smtClean="0">
                <a:sym typeface="Symbol" pitchFamily="18" charset="2"/>
              </a:rPr>
              <a:t></a:t>
            </a:r>
            <a:r>
              <a:rPr lang="en-US" altLang="zh-CN" sz="2100" i="1" dirty="0" err="1" smtClean="0"/>
              <a:t>S</a:t>
            </a:r>
            <a:r>
              <a:rPr lang="en-US" altLang="zh-CN" sz="2100" dirty="0" smtClean="0"/>
              <a:t> }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3101009" y="6027530"/>
            <a:ext cx="291548" cy="55218"/>
          </a:xfrm>
          <a:custGeom>
            <a:avLst/>
            <a:gdLst>
              <a:gd name="connsiteX0" fmla="*/ 0 w 291548"/>
              <a:gd name="connsiteY0" fmla="*/ 41966 h 55218"/>
              <a:gd name="connsiteX1" fmla="*/ 145774 w 291548"/>
              <a:gd name="connsiteY1" fmla="*/ 2209 h 55218"/>
              <a:gd name="connsiteX2" fmla="*/ 291548 w 291548"/>
              <a:gd name="connsiteY2" fmla="*/ 55218 h 55218"/>
              <a:gd name="connsiteX3" fmla="*/ 291548 w 291548"/>
              <a:gd name="connsiteY3" fmla="*/ 55218 h 55218"/>
              <a:gd name="connsiteX4" fmla="*/ 291548 w 291548"/>
              <a:gd name="connsiteY4" fmla="*/ 41966 h 5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48" h="55218">
                <a:moveTo>
                  <a:pt x="0" y="41966"/>
                </a:moveTo>
                <a:cubicBezTo>
                  <a:pt x="48591" y="20983"/>
                  <a:pt x="97183" y="0"/>
                  <a:pt x="145774" y="2209"/>
                </a:cubicBezTo>
                <a:cubicBezTo>
                  <a:pt x="194365" y="4418"/>
                  <a:pt x="291548" y="55218"/>
                  <a:pt x="291548" y="55218"/>
                </a:cubicBezTo>
                <a:lnTo>
                  <a:pt x="291548" y="55218"/>
                </a:lnTo>
                <a:lnTo>
                  <a:pt x="291548" y="41966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130675" y="1841500"/>
          <a:ext cx="4241800" cy="34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Image" r:id="rId7" imgW="5079365" imgH="4761905" progId="">
                  <p:embed/>
                </p:oleObj>
              </mc:Choice>
              <mc:Fallback>
                <p:oleObj name="Image" r:id="rId7" imgW="5079365" imgH="476190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1841500"/>
                        <a:ext cx="4241800" cy="346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第四节 关系代数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传统集合运算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7030A0"/>
                </a:solidFill>
              </a:rPr>
              <a:t>专门的集合运算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选择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投影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连接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除</a:t>
            </a:r>
          </a:p>
          <a:p>
            <a:pPr lvl="1"/>
            <a:endParaRPr lang="zh-CN" altLang="en-US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专门的关系运算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/>
              <a:t>先引入几个记号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t[A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设关系模式为</a:t>
            </a:r>
            <a:r>
              <a:rPr lang="en-US" altLang="zh-CN" i="1" dirty="0" smtClean="0"/>
              <a:t>R(A</a:t>
            </a:r>
            <a:r>
              <a:rPr lang="en-US" altLang="zh-CN" i="1" baseline="-30000" dirty="0" smtClean="0"/>
              <a:t>1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2</a:t>
            </a:r>
            <a:r>
              <a:rPr lang="zh-CN" altLang="en-US" i="1" dirty="0" smtClean="0"/>
              <a:t>，</a:t>
            </a:r>
            <a:r>
              <a:rPr lang="en-US" altLang="zh-CN" i="1" dirty="0" smtClean="0">
                <a:latin typeface="Arial"/>
              </a:rPr>
              <a:t>…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n</a:t>
            </a:r>
            <a:r>
              <a:rPr lang="en-US" altLang="zh-CN" i="1" dirty="0" smtClean="0"/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它的一个关系设为</a:t>
            </a:r>
            <a:r>
              <a:rPr lang="en-US" altLang="zh-CN" i="1" dirty="0" smtClean="0">
                <a:solidFill>
                  <a:srgbClr val="FF0000"/>
                </a:solidFill>
              </a:rPr>
              <a:t>R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/>
              <a:t>        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dirty="0" err="1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i="1" dirty="0" err="1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/>
              <a:t>表示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的一个元组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          </a:t>
            </a:r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i="1" baseline="-30000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则表示元组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中相应于属性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zh-CN" altLang="en-US" dirty="0" smtClean="0"/>
              <a:t>的一个分量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t[A]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A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en-US" altLang="zh-CN" sz="2400" dirty="0" smtClean="0"/>
              <a:t>   </a:t>
            </a:r>
            <a:r>
              <a:rPr lang="zh-CN" altLang="en-US" sz="2600" dirty="0" smtClean="0"/>
              <a:t>若</a:t>
            </a:r>
            <a:r>
              <a:rPr lang="en-US" altLang="zh-CN" sz="26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600" dirty="0" smtClean="0"/>
              <a:t>={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err="1" smtClean="0"/>
              <a:t>A</a:t>
            </a:r>
            <a:r>
              <a:rPr lang="en-US" altLang="zh-CN" sz="2600" i="1" baseline="-30000" dirty="0" err="1" smtClean="0"/>
              <a:t>ik</a:t>
            </a:r>
            <a:r>
              <a:rPr lang="en-US" altLang="zh-CN" sz="2600" dirty="0" smtClean="0"/>
              <a:t>}</a:t>
            </a:r>
            <a:r>
              <a:rPr lang="zh-CN" altLang="en-US" sz="2600" dirty="0" smtClean="0"/>
              <a:t>，其中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err="1" smtClean="0"/>
              <a:t>A</a:t>
            </a:r>
            <a:r>
              <a:rPr lang="en-US" altLang="zh-CN" sz="2600" i="1" baseline="-30000" dirty="0" err="1" smtClean="0"/>
              <a:t>ik</a:t>
            </a:r>
            <a:r>
              <a:rPr lang="zh-CN" altLang="en-US" sz="2600" dirty="0" smtClean="0"/>
              <a:t>是</a:t>
            </a:r>
            <a:r>
              <a:rPr lang="en-US" altLang="zh-CN" sz="2600" i="1" dirty="0" smtClean="0"/>
              <a:t>A</a:t>
            </a:r>
            <a:r>
              <a:rPr lang="en-US" altLang="zh-CN" sz="2600" baseline="-300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baseline="-300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n</a:t>
            </a:r>
            <a:r>
              <a:rPr lang="zh-CN" altLang="en-US" sz="2600" dirty="0" smtClean="0"/>
              <a:t>中的一部分，则</a:t>
            </a:r>
            <a:r>
              <a:rPr lang="en-US" altLang="zh-CN" sz="2600" i="1" dirty="0" smtClean="0"/>
              <a:t>A</a:t>
            </a:r>
            <a:r>
              <a:rPr lang="zh-CN" altLang="en-US" sz="2600" dirty="0" smtClean="0"/>
              <a:t>称为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属性列</a:t>
            </a:r>
            <a:r>
              <a:rPr lang="zh-CN" altLang="en-US" sz="2600" dirty="0" smtClean="0"/>
              <a:t>或属性组。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zh-CN" altLang="en-US" sz="2600" dirty="0" smtClean="0"/>
              <a:t>   </a:t>
            </a:r>
            <a:r>
              <a:rPr lang="en-US" altLang="zh-CN" sz="2600" i="1" dirty="0" smtClean="0">
                <a:solidFill>
                  <a:srgbClr val="FF0000"/>
                </a:solidFill>
              </a:rPr>
              <a:t>t[A]</a:t>
            </a:r>
            <a:r>
              <a:rPr lang="en-US" altLang="zh-CN" sz="2600" dirty="0" smtClean="0"/>
              <a:t>=(</a:t>
            </a:r>
            <a:r>
              <a:rPr lang="en-US" altLang="zh-CN" sz="2600" i="1" dirty="0" smtClean="0"/>
              <a:t>t</a:t>
            </a:r>
            <a:r>
              <a:rPr lang="en-US" altLang="zh-CN" sz="2600" dirty="0" smtClean="0"/>
              <a:t>[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1</a:t>
            </a:r>
            <a:r>
              <a:rPr lang="en-US" altLang="zh-CN" sz="2600" dirty="0" smtClean="0"/>
              <a:t>]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t</a:t>
            </a:r>
            <a:r>
              <a:rPr lang="en-US" altLang="zh-CN" sz="2600" dirty="0" smtClean="0"/>
              <a:t>[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2</a:t>
            </a:r>
            <a:r>
              <a:rPr lang="en-US" altLang="zh-CN" sz="2600" dirty="0" smtClean="0"/>
              <a:t>]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t</a:t>
            </a:r>
            <a:r>
              <a:rPr lang="en-US" altLang="zh-CN" sz="2600" dirty="0" smtClean="0"/>
              <a:t>[</a:t>
            </a:r>
            <a:r>
              <a:rPr lang="en-US" altLang="zh-CN" sz="2600" i="1" dirty="0" err="1" smtClean="0"/>
              <a:t>A</a:t>
            </a:r>
            <a:r>
              <a:rPr lang="en-US" altLang="zh-CN" sz="2600" i="1" baseline="-30000" dirty="0" err="1" smtClean="0"/>
              <a:t>ik</a:t>
            </a:r>
            <a:r>
              <a:rPr lang="en-US" altLang="zh-CN" sz="2600" dirty="0" smtClean="0"/>
              <a:t>])</a:t>
            </a:r>
            <a:r>
              <a:rPr lang="zh-CN" altLang="en-US" sz="2600" dirty="0" smtClean="0"/>
              <a:t>表示元组</a:t>
            </a:r>
            <a:r>
              <a:rPr lang="en-US" altLang="zh-CN" sz="2600" i="1" dirty="0" smtClean="0"/>
              <a:t>t</a:t>
            </a:r>
            <a:r>
              <a:rPr lang="zh-CN" altLang="en-US" sz="2600" dirty="0" smtClean="0"/>
              <a:t>在属性列</a:t>
            </a:r>
            <a:r>
              <a:rPr lang="en-US" altLang="zh-CN" sz="2600" i="1" dirty="0" smtClean="0"/>
              <a:t>A</a:t>
            </a:r>
            <a:r>
              <a:rPr lang="zh-CN" altLang="en-US" sz="2600" dirty="0" smtClean="0"/>
              <a:t>上诸分量的集合。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zh-CN" altLang="en-US" sz="2600" i="1" dirty="0" smtClean="0">
                <a:solidFill>
                  <a:srgbClr val="E02920"/>
                </a:solidFill>
              </a:rPr>
              <a:t>   </a:t>
            </a:r>
            <a:r>
              <a:rPr lang="en-US" altLang="zh-CN" sz="2600" i="1" dirty="0" smtClean="0">
                <a:solidFill>
                  <a:srgbClr val="E02920"/>
                </a:solidFill>
              </a:rPr>
              <a:t>A</a:t>
            </a:r>
            <a:r>
              <a:rPr lang="zh-CN" altLang="en-US" sz="2600" dirty="0" smtClean="0"/>
              <a:t>则表示</a:t>
            </a:r>
            <a:r>
              <a:rPr lang="en-US" altLang="zh-CN" sz="2600" dirty="0" smtClean="0"/>
              <a:t>{</a:t>
            </a:r>
            <a:r>
              <a:rPr lang="en-US" altLang="zh-CN" sz="2600" i="1" dirty="0" smtClean="0"/>
              <a:t>A</a:t>
            </a:r>
            <a:r>
              <a:rPr lang="en-US" altLang="zh-CN" sz="2600" baseline="-300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baseline="-300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n</a:t>
            </a:r>
            <a:r>
              <a:rPr lang="en-US" altLang="zh-CN" sz="2600" dirty="0" smtClean="0"/>
              <a:t>}</a:t>
            </a:r>
            <a:r>
              <a:rPr lang="zh-CN" altLang="en-US" sz="2600" dirty="0" smtClean="0"/>
              <a:t>中去掉</a:t>
            </a:r>
            <a:r>
              <a:rPr lang="en-US" altLang="zh-CN" sz="2600" dirty="0" smtClean="0"/>
              <a:t>{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err="1" smtClean="0"/>
              <a:t>A</a:t>
            </a:r>
            <a:r>
              <a:rPr lang="en-US" altLang="zh-CN" sz="2600" i="1" baseline="-30000" dirty="0" err="1" smtClean="0"/>
              <a:t>ik</a:t>
            </a:r>
            <a:r>
              <a:rPr lang="en-US" altLang="zh-CN" sz="2600" dirty="0" smtClean="0"/>
              <a:t>}</a:t>
            </a:r>
            <a:r>
              <a:rPr lang="zh-CN" altLang="en-US" sz="2600" dirty="0" smtClean="0"/>
              <a:t>后剩余的属性组。</a:t>
            </a:r>
            <a:r>
              <a:rPr lang="zh-CN" altLang="en-US" sz="2400" dirty="0" smtClean="0"/>
              <a:t> </a:t>
            </a: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245704" y="4651513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42090" y="1850851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二、笛卡尔积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笛卡尔积</a:t>
            </a:r>
          </a:p>
          <a:p>
            <a:pPr lvl="1">
              <a:buNone/>
            </a:pPr>
            <a:r>
              <a:rPr lang="zh-CN" altLang="en-US" sz="2400" dirty="0" smtClean="0"/>
              <a:t>   给定一组域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，这些域中可以有相同的。</a:t>
            </a:r>
          </a:p>
          <a:p>
            <a:pPr lvl="1"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的笛卡尔积为：</a:t>
            </a:r>
          </a:p>
          <a:p>
            <a:pPr lvl="1"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×D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×…×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＝</a:t>
            </a:r>
          </a:p>
          <a:p>
            <a:pPr lvl="1">
              <a:buNone/>
            </a:pPr>
            <a:r>
              <a:rPr lang="zh-CN" altLang="en-US" sz="2400" dirty="0" smtClean="0"/>
              <a:t>             ｛（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）｜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>
                <a:sym typeface="Symbol" pitchFamily="18" charset="2"/>
              </a:rPr>
              <a:t> 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｝</a:t>
            </a:r>
          </a:p>
          <a:p>
            <a:pPr lvl="1"/>
            <a:r>
              <a:rPr lang="zh-CN" altLang="en-US" sz="2400" dirty="0" smtClean="0"/>
              <a:t>所有域的所有取值的一个组合</a:t>
            </a:r>
          </a:p>
          <a:p>
            <a:pPr lvl="1"/>
            <a:r>
              <a:rPr lang="zh-CN" altLang="en-US" sz="2400" dirty="0" smtClean="0"/>
              <a:t>其中每一个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元素</a:t>
            </a:r>
            <a:r>
              <a:rPr lang="en-US" altLang="zh-CN" sz="2400" dirty="0" smtClean="0"/>
              <a:t>(d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叫作一个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元组（</a:t>
            </a:r>
            <a:r>
              <a:rPr lang="en-US" altLang="zh-CN" sz="2400" dirty="0" smtClean="0"/>
              <a:t>n-</a:t>
            </a:r>
            <a:r>
              <a:rPr lang="en-US" altLang="zh-CN" sz="2400" dirty="0" err="1" smtClean="0"/>
              <a:t>tuple</a:t>
            </a:r>
            <a:r>
              <a:rPr lang="zh-CN" altLang="en-US" sz="2400" dirty="0" smtClean="0"/>
              <a:t>）或简称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元组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Tuple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元素中的每一个值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 smtClean="0"/>
              <a:t>叫做一个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分量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baseline="-30000" dirty="0" smtClean="0"/>
              <a:t>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i="1" dirty="0" smtClean="0"/>
              <a:t>    R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目关系。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/>
              <a:t>   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S</a:t>
            </a:r>
            <a:r>
              <a:rPr lang="zh-CN" altLang="en-US" dirty="0" smtClean="0"/>
              <a:t>，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r</a:t>
            </a:r>
            <a:r>
              <a:rPr lang="en-US" altLang="zh-CN" baseline="-30000" dirty="0" smtClean="0">
                <a:solidFill>
                  <a:srgbClr val="E02920"/>
                </a:solidFill>
              </a:rPr>
              <a:t>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s</a:t>
            </a:r>
            <a:r>
              <a:rPr lang="zh-CN" altLang="en-US" dirty="0" smtClean="0"/>
              <a:t>称为元组的连接。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/>
              <a:t>   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r</a:t>
            </a:r>
            <a:r>
              <a:rPr lang="en-US" altLang="zh-CN" baseline="-30000" dirty="0" smtClean="0">
                <a:solidFill>
                  <a:srgbClr val="E02920"/>
                </a:solidFill>
              </a:rPr>
              <a:t>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s</a:t>
            </a:r>
            <a:r>
              <a:rPr lang="zh-CN" altLang="en-US" dirty="0" smtClean="0"/>
              <a:t>是一个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列的元组，前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个分量为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中的一个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元组，后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个分量为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中的一个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元组。 </a:t>
            </a:r>
          </a:p>
          <a:p>
            <a:endParaRPr lang="zh-CN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2011363" y="1757777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541989" y="3169134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1375259" y="3970891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象集</a:t>
            </a:r>
            <a:r>
              <a:rPr lang="en-US" altLang="zh-CN" i="1" dirty="0" smtClean="0"/>
              <a:t>   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  </a:t>
            </a:r>
            <a:r>
              <a:rPr lang="zh-CN" altLang="en-US" dirty="0" smtClean="0"/>
              <a:t>给定一个关系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X,Z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为属性组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/>
              <a:t>    </a:t>
            </a:r>
            <a:r>
              <a:rPr lang="en-US" altLang="zh-CN" i="1" dirty="0" err="1" smtClean="0"/>
              <a:t>Zx</a:t>
            </a:r>
            <a:r>
              <a:rPr lang="en-US" altLang="zh-CN" i="1" dirty="0" smtClean="0"/>
              <a:t>=</a:t>
            </a:r>
            <a:r>
              <a:rPr lang="en-US" altLang="zh-CN" dirty="0" smtClean="0"/>
              <a:t>{t[Z]|t[X]=x}</a:t>
            </a:r>
            <a:endParaRPr lang="zh-CN" altLang="en-US" dirty="0" smtClean="0"/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/>
              <a:t>    </a:t>
            </a:r>
            <a:r>
              <a:rPr lang="zh-CN" altLang="en-US" dirty="0" smtClean="0"/>
              <a:t>例如：图</a:t>
            </a:r>
            <a:r>
              <a:rPr lang="en-US" altLang="zh-CN" dirty="0" smtClean="0"/>
              <a:t>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1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678" y="137491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学生关系</a:t>
            </a:r>
            <a:r>
              <a:rPr lang="en-US" altLang="zh-CN" sz="2800" dirty="0" smtClean="0"/>
              <a:t>Student</a:t>
            </a:r>
            <a:r>
              <a:rPr lang="zh-CN" altLang="en-US" sz="2800" dirty="0" smtClean="0"/>
              <a:t>、课程关系</a:t>
            </a:r>
            <a:r>
              <a:rPr lang="en-US" altLang="zh-CN" sz="2800" dirty="0" smtClean="0"/>
              <a:t>Course</a:t>
            </a:r>
            <a:r>
              <a:rPr lang="zh-CN" altLang="en-US" sz="2800" dirty="0" smtClean="0"/>
              <a:t>和选修关系</a:t>
            </a:r>
            <a:r>
              <a:rPr lang="en-US" altLang="zh-CN" sz="2800" dirty="0" smtClean="0"/>
              <a:t>SC</a:t>
            </a:r>
          </a:p>
          <a:p>
            <a:endParaRPr lang="zh-CN" altLang="en-US" sz="2400" dirty="0"/>
          </a:p>
        </p:txBody>
      </p:sp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1912801" y="5678556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Student</a:t>
            </a:r>
          </a:p>
        </p:txBody>
      </p:sp>
      <p:graphicFrame>
        <p:nvGraphicFramePr>
          <p:cNvPr id="5" name="Group 271"/>
          <p:cNvGraphicFramePr>
            <a:graphicFrameLocks/>
          </p:cNvGraphicFramePr>
          <p:nvPr/>
        </p:nvGraphicFramePr>
        <p:xfrm>
          <a:off x="234949" y="2241832"/>
          <a:ext cx="4641851" cy="3350584"/>
        </p:xfrm>
        <a:graphic>
          <a:graphicData uri="http://schemas.openxmlformats.org/drawingml/2006/table">
            <a:tbl>
              <a:tblPr/>
              <a:tblGrid>
                <a:gridCol w="1381816"/>
                <a:gridCol w="821635"/>
                <a:gridCol w="715617"/>
                <a:gridCol w="781879"/>
                <a:gridCol w="940904"/>
              </a:tblGrid>
              <a:tr h="832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75"/>
          <p:cNvGraphicFramePr>
            <a:graphicFrameLocks/>
          </p:cNvGraphicFramePr>
          <p:nvPr/>
        </p:nvGraphicFramePr>
        <p:xfrm>
          <a:off x="5075582" y="2250465"/>
          <a:ext cx="3816625" cy="33287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821636"/>
                <a:gridCol w="1378226"/>
                <a:gridCol w="818742"/>
                <a:gridCol w="798021"/>
              </a:tblGrid>
              <a:tr h="77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Cpno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Ccredit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数据库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数学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信息系统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操作系统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数据结构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数据处理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Text Box 502"/>
          <p:cNvSpPr txBox="1">
            <a:spLocks noChangeArrowheads="1"/>
          </p:cNvSpPr>
          <p:nvPr/>
        </p:nvSpPr>
        <p:spPr bwMode="auto">
          <a:xfrm>
            <a:off x="5959545" y="5678556"/>
            <a:ext cx="1112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  <p:graphicFrame>
        <p:nvGraphicFramePr>
          <p:cNvPr id="4" name="Group 385"/>
          <p:cNvGraphicFramePr>
            <a:graphicFrameLocks/>
          </p:cNvGraphicFramePr>
          <p:nvPr/>
        </p:nvGraphicFramePr>
        <p:xfrm>
          <a:off x="1457946" y="2531165"/>
          <a:ext cx="6800850" cy="3238821"/>
        </p:xfrm>
        <a:graphic>
          <a:graphicData uri="http://schemas.openxmlformats.org/drawingml/2006/table">
            <a:tbl>
              <a:tblPr/>
              <a:tblGrid>
                <a:gridCol w="2266950"/>
                <a:gridCol w="2266950"/>
                <a:gridCol w="2266950"/>
              </a:tblGrid>
              <a:tr h="589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一、选择（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dirty="0" smtClean="0"/>
              <a:t> </a:t>
            </a:r>
            <a:r>
              <a:rPr lang="zh-CN" altLang="en-US" sz="2400" dirty="0" smtClean="0"/>
              <a:t>选择又称为限制（</a:t>
            </a:r>
            <a:r>
              <a:rPr lang="en-US" altLang="zh-CN" sz="2400" dirty="0" smtClean="0"/>
              <a:t>Restriction</a:t>
            </a:r>
            <a:r>
              <a:rPr lang="zh-CN" altLang="en-US" sz="2400" dirty="0" smtClean="0"/>
              <a:t>）</a:t>
            </a:r>
          </a:p>
          <a:p>
            <a:pPr algn="just"/>
            <a:r>
              <a:rPr lang="en-US" altLang="zh-CN" sz="2400" dirty="0" smtClean="0"/>
              <a:t> </a:t>
            </a:r>
            <a:r>
              <a:rPr lang="zh-CN" altLang="en-US" sz="2400" dirty="0" smtClean="0"/>
              <a:t>选择运算符的含义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000" dirty="0" smtClean="0"/>
              <a:t>在关系</a:t>
            </a:r>
            <a:r>
              <a:rPr lang="en-US" altLang="zh-CN" sz="2000" i="1" dirty="0" smtClean="0"/>
              <a:t>R</a:t>
            </a:r>
            <a:r>
              <a:rPr lang="zh-CN" altLang="en-US" sz="2000" dirty="0" smtClean="0"/>
              <a:t>中选择满足给定条件的诸元组</a:t>
            </a: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zh-CN" altLang="en-US" sz="2000" dirty="0" smtClean="0"/>
              <a:t>          </a:t>
            </a:r>
            <a:r>
              <a:rPr lang="en-US" altLang="zh-CN" sz="2000" dirty="0" err="1" smtClean="0"/>
              <a:t>σ</a:t>
            </a:r>
            <a:r>
              <a:rPr lang="en-US" altLang="zh-CN" sz="2000" baseline="-30000" dirty="0" err="1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) = {</a:t>
            </a:r>
            <a:r>
              <a:rPr lang="en-US" altLang="zh-CN" sz="2000" i="1" dirty="0" err="1" smtClean="0"/>
              <a:t>t</a:t>
            </a:r>
            <a:r>
              <a:rPr lang="en-US" altLang="zh-CN" sz="2000" dirty="0" err="1" smtClean="0"/>
              <a:t>|</a:t>
            </a:r>
            <a:r>
              <a:rPr lang="en-US" altLang="zh-CN" sz="2000" i="1" dirty="0" err="1" smtClean="0"/>
              <a:t>t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i="1" dirty="0" err="1" smtClean="0"/>
              <a:t>R</a:t>
            </a:r>
            <a:r>
              <a:rPr lang="en-US" altLang="zh-CN" sz="2000" dirty="0" err="1" smtClean="0"/>
              <a:t>∧</a:t>
            </a:r>
            <a:r>
              <a:rPr lang="en-US" altLang="zh-CN" sz="2000" i="1" dirty="0" err="1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)= '</a:t>
            </a:r>
            <a:r>
              <a:rPr lang="zh-CN" altLang="en-US" sz="2000" dirty="0" smtClean="0"/>
              <a:t>真</a:t>
            </a:r>
            <a:r>
              <a:rPr lang="en-US" altLang="zh-CN" sz="2000" dirty="0" smtClean="0"/>
              <a:t>'}</a:t>
            </a:r>
          </a:p>
          <a:p>
            <a:pPr lvl="1" algn="just">
              <a:lnSpc>
                <a:spcPct val="110000"/>
              </a:lnSpc>
            </a:pPr>
            <a:r>
              <a:rPr lang="en-US" altLang="zh-CN" sz="2000" dirty="0" smtClean="0"/>
              <a:t>F</a:t>
            </a:r>
            <a:r>
              <a:rPr lang="zh-CN" altLang="en-US" sz="2000" dirty="0" smtClean="0"/>
              <a:t>：选择条件，是一个逻辑表达式，基本形式为：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θ</a:t>
            </a:r>
            <a:r>
              <a:rPr lang="en-US" altLang="zh-CN" sz="2000" i="1" dirty="0" smtClean="0"/>
              <a:t>Y</a:t>
            </a:r>
            <a:r>
              <a:rPr lang="en-US" altLang="zh-CN" sz="2000" baseline="-25000" dirty="0" smtClean="0"/>
              <a:t>1</a:t>
            </a:r>
          </a:p>
          <a:p>
            <a:pPr lvl="1" algn="just">
              <a:lnSpc>
                <a:spcPct val="110000"/>
              </a:lnSpc>
            </a:pPr>
            <a:r>
              <a:rPr lang="en-US" altLang="zh-CN" sz="2000" dirty="0" smtClean="0"/>
              <a:t>X,Y</a:t>
            </a:r>
            <a:r>
              <a:rPr lang="zh-CN" altLang="en-US" sz="2000" dirty="0" smtClean="0"/>
              <a:t>等是属性名，或者常量、或者简单函数（属性名可以用序号来代替）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en-US" sz="2000" dirty="0" smtClean="0"/>
              <a:t>基本选择条件上可以进一步进行逻辑运算</a:t>
            </a:r>
            <a:endParaRPr lang="en-US" altLang="zh-CN" sz="2000" dirty="0"/>
          </a:p>
          <a:p>
            <a:r>
              <a:rPr lang="zh-CN" altLang="en-US" sz="2400" dirty="0" smtClean="0"/>
              <a:t>选择运算是从关系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中选取使逻辑表达式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为真的元组，是从行的角度进行的运算</a:t>
            </a:r>
          </a:p>
          <a:p>
            <a:endParaRPr lang="zh-CN" alt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26170" y="5631276"/>
            <a:ext cx="4191000" cy="1219200"/>
            <a:chOff x="2448" y="1728"/>
            <a:chExt cx="2640" cy="76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σ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 smtClean="0"/>
              <a:t>[</a:t>
            </a:r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1</a:t>
            </a:r>
            <a:r>
              <a:rPr lang="en-US" altLang="zh-CN" dirty="0" smtClean="0"/>
              <a:t>]  </a:t>
            </a:r>
            <a:r>
              <a:rPr lang="zh-CN" altLang="en-US" dirty="0" smtClean="0"/>
              <a:t>查询信息系（</a:t>
            </a:r>
            <a:r>
              <a:rPr lang="en-US" altLang="zh-CN" dirty="0" smtClean="0"/>
              <a:t>IS</a:t>
            </a:r>
            <a:r>
              <a:rPr lang="zh-CN" altLang="en-US" dirty="0" smtClean="0"/>
              <a:t>系）全体学生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   		         </a:t>
            </a:r>
            <a:r>
              <a:rPr lang="en-US" altLang="zh-CN" dirty="0" err="1" smtClean="0"/>
              <a:t>σ</a:t>
            </a:r>
            <a:r>
              <a:rPr lang="en-US" altLang="zh-CN" baseline="-30000" dirty="0" err="1" smtClean="0"/>
              <a:t>Sdept</a:t>
            </a:r>
            <a:r>
              <a:rPr lang="en-US" altLang="zh-CN" dirty="0" smtClean="0"/>
              <a:t> </a:t>
            </a:r>
            <a:r>
              <a:rPr lang="en-US" altLang="zh-CN" baseline="-30000" dirty="0" smtClean="0"/>
              <a:t>= 'IS' </a:t>
            </a:r>
            <a:r>
              <a:rPr lang="en-US" altLang="zh-CN" dirty="0" smtClean="0"/>
              <a:t>(Student)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 smtClean="0"/>
              <a:t>		</a:t>
            </a:r>
            <a:r>
              <a:rPr lang="zh-CN" altLang="en-US" sz="2400" dirty="0" smtClean="0"/>
              <a:t>或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σ</a:t>
            </a:r>
            <a:r>
              <a:rPr lang="en-US" altLang="zh-CN" baseline="-30000" dirty="0" smtClean="0"/>
              <a:t>5 ='IS' </a:t>
            </a:r>
            <a:r>
              <a:rPr lang="en-US" altLang="zh-CN" dirty="0" smtClean="0"/>
              <a:t>(Student)</a:t>
            </a:r>
            <a:endParaRPr lang="zh-CN" altLang="en-US" dirty="0"/>
          </a:p>
        </p:txBody>
      </p:sp>
      <p:graphicFrame>
        <p:nvGraphicFramePr>
          <p:cNvPr id="4" name="Group 117"/>
          <p:cNvGraphicFramePr>
            <a:graphicFrameLocks/>
          </p:cNvGraphicFramePr>
          <p:nvPr/>
        </p:nvGraphicFramePr>
        <p:xfrm>
          <a:off x="994120" y="3610320"/>
          <a:ext cx="7023445" cy="1611886"/>
        </p:xfrm>
        <a:graphic>
          <a:graphicData uri="http://schemas.openxmlformats.org/drawingml/2006/table">
            <a:tbl>
              <a:tblPr/>
              <a:tblGrid>
                <a:gridCol w="1841846"/>
                <a:gridCol w="1139687"/>
                <a:gridCol w="1231212"/>
                <a:gridCol w="1405350"/>
                <a:gridCol w="1405350"/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454" y="5669481"/>
            <a:ext cx="6037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思考：</a:t>
            </a:r>
            <a:r>
              <a:rPr lang="zh-CN" altLang="en-US" sz="2400" dirty="0" smtClean="0"/>
              <a:t>查询年龄小于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岁且性别为男的学生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二、投影（</a:t>
            </a:r>
            <a:r>
              <a:rPr lang="en-US" altLang="zh-CN" dirty="0" smtClean="0"/>
              <a:t>Projection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）投影运算符的含义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 smtClean="0"/>
              <a:t>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中选择出若干属性列组成新的关系</a:t>
            </a: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zh-CN" altLang="en-US" dirty="0" smtClean="0"/>
              <a:t>              </a:t>
            </a:r>
            <a:r>
              <a:rPr lang="en-US" altLang="zh-CN" dirty="0" err="1" smtClean="0"/>
              <a:t>π</a:t>
            </a:r>
            <a:r>
              <a:rPr lang="en-US" altLang="zh-CN" i="1" baseline="-30000" dirty="0" err="1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 = {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 | </a:t>
            </a:r>
            <a:r>
              <a:rPr lang="en-US" altLang="zh-CN" i="1" dirty="0" smtClean="0"/>
              <a:t>t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}</a:t>
            </a:r>
          </a:p>
          <a:p>
            <a:pPr marL="1162050" lvl="2" algn="just">
              <a:lnSpc>
                <a:spcPct val="120000"/>
              </a:lnSpc>
              <a:buFontTx/>
              <a:buNone/>
            </a:pPr>
            <a:r>
              <a:rPr lang="en-US" altLang="zh-CN" i="1" dirty="0" smtClean="0"/>
              <a:t>		A</a:t>
            </a:r>
            <a:r>
              <a:rPr lang="zh-CN" altLang="en-US" i="1" dirty="0" smtClean="0"/>
              <a:t>：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中的属性列</a:t>
            </a:r>
          </a:p>
          <a:p>
            <a:pPr algn="just">
              <a:lnSpc>
                <a:spcPct val="9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）投影操作主要是从列的角度进行运算</a:t>
            </a:r>
          </a:p>
          <a:p>
            <a:pPr lvl="1" algn="just">
              <a:lnSpc>
                <a:spcPct val="90000"/>
              </a:lnSpc>
            </a:pPr>
            <a:endParaRPr lang="zh-CN" altLang="en-US" dirty="0" smtClean="0"/>
          </a:p>
          <a:p>
            <a:pPr lvl="1" algn="just">
              <a:lnSpc>
                <a:spcPct val="90000"/>
              </a:lnSpc>
            </a:pPr>
            <a:endParaRPr lang="zh-CN" altLang="en-US" dirty="0" smtClean="0"/>
          </a:p>
          <a:p>
            <a:pPr lvl="1" algn="just">
              <a:lnSpc>
                <a:spcPct val="90000"/>
              </a:lnSpc>
            </a:pPr>
            <a:endParaRPr lang="zh-CN" altLang="en-US" dirty="0" smtClean="0"/>
          </a:p>
          <a:p>
            <a:pPr lvl="1" algn="just">
              <a:lnSpc>
                <a:spcPct val="90000"/>
              </a:lnSpc>
            </a:pPr>
            <a:endParaRPr lang="zh-CN" altLang="en-US" dirty="0" smtClean="0"/>
          </a:p>
          <a:p>
            <a:pPr lvl="1" algn="just">
              <a:lnSpc>
                <a:spcPct val="90000"/>
              </a:lnSpc>
            </a:pPr>
            <a:endParaRPr lang="zh-CN" altLang="en-US" dirty="0" smtClean="0"/>
          </a:p>
          <a:p>
            <a:pPr lvl="1" algn="just">
              <a:lnSpc>
                <a:spcPct val="120000"/>
              </a:lnSpc>
            </a:pPr>
            <a:r>
              <a:rPr lang="zh-CN" altLang="en-US" dirty="0" smtClean="0"/>
              <a:t>但投影之后不仅取消了原关系中的某些列，而且还可能取消某些元组（避免重复行）</a:t>
            </a:r>
          </a:p>
          <a:p>
            <a:endParaRPr lang="zh-CN" altLang="en-US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80252" y="3574773"/>
            <a:ext cx="2743200" cy="1600200"/>
            <a:chOff x="1536" y="1584"/>
            <a:chExt cx="1728" cy="1008"/>
          </a:xfrm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π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3]  </a:t>
            </a:r>
            <a:r>
              <a:rPr lang="zh-CN" altLang="en-US" sz="2800" dirty="0" smtClean="0"/>
              <a:t>查询学生的姓名和所在系</a:t>
            </a:r>
          </a:p>
          <a:p>
            <a:pPr lvl="1" algn="just">
              <a:buFontTx/>
              <a:buNone/>
            </a:pPr>
            <a:r>
              <a:rPr lang="zh-CN" altLang="en-US" sz="2400" dirty="0" smtClean="0"/>
              <a:t>即求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关系上学生姓名和所在系两个属性上的投影</a:t>
            </a:r>
          </a:p>
          <a:p>
            <a:pPr lvl="1" algn="just">
              <a:buFontTx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π</a:t>
            </a:r>
            <a:r>
              <a:rPr lang="en-US" altLang="zh-CN" sz="2400" baseline="-30000" dirty="0" err="1" smtClean="0"/>
              <a:t>Sname</a:t>
            </a:r>
            <a:r>
              <a:rPr lang="zh-CN" altLang="en-US" sz="2400" baseline="-30000" dirty="0" smtClean="0"/>
              <a:t>，</a:t>
            </a:r>
            <a:r>
              <a:rPr lang="en-US" altLang="zh-CN" sz="2400" baseline="-30000" dirty="0" err="1" smtClean="0"/>
              <a:t>Sdept</a:t>
            </a:r>
            <a:r>
              <a:rPr lang="en-US" altLang="zh-CN" sz="2400" dirty="0" smtClean="0"/>
              <a:t>(Student)</a:t>
            </a:r>
          </a:p>
          <a:p>
            <a:pPr lvl="1" algn="just">
              <a:buFontTx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或      </a:t>
            </a:r>
            <a:r>
              <a:rPr lang="en-US" altLang="zh-CN" sz="2400" dirty="0" smtClean="0"/>
              <a:t>π</a:t>
            </a:r>
            <a:r>
              <a:rPr lang="en-US" altLang="zh-CN" sz="2400" baseline="-30000" dirty="0" smtClean="0"/>
              <a:t>2</a:t>
            </a:r>
            <a:r>
              <a:rPr lang="zh-CN" altLang="en-US" sz="2400" baseline="-30000" dirty="0" smtClean="0"/>
              <a:t>，</a:t>
            </a:r>
            <a:r>
              <a:rPr lang="en-US" altLang="zh-CN" sz="2400" baseline="-30000" dirty="0" smtClean="0"/>
              <a:t>5</a:t>
            </a:r>
            <a:r>
              <a:rPr lang="en-US" altLang="zh-CN" sz="2400" dirty="0" smtClean="0"/>
              <a:t>(Student)</a:t>
            </a:r>
          </a:p>
          <a:p>
            <a:endParaRPr lang="zh-CN" altLang="en-US" sz="2800" dirty="0"/>
          </a:p>
        </p:txBody>
      </p:sp>
      <p:graphicFrame>
        <p:nvGraphicFramePr>
          <p:cNvPr id="4" name="Group 124"/>
          <p:cNvGraphicFramePr>
            <a:graphicFrameLocks/>
          </p:cNvGraphicFramePr>
          <p:nvPr/>
        </p:nvGraphicFramePr>
        <p:xfrm>
          <a:off x="2758730" y="3986559"/>
          <a:ext cx="4310062" cy="2334730"/>
        </p:xfrm>
        <a:graphic>
          <a:graphicData uri="http://schemas.openxmlformats.org/drawingml/2006/table">
            <a:tbl>
              <a:tblPr/>
              <a:tblGrid>
                <a:gridCol w="2155825"/>
                <a:gridCol w="2154237"/>
              </a:tblGrid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三、连接（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sz="2800" dirty="0" smtClean="0"/>
              <a:t>连接也称为</a:t>
            </a:r>
            <a:r>
              <a:rPr lang="en-US" altLang="zh-CN" sz="2800" dirty="0" smtClean="0"/>
              <a:t>θ</a:t>
            </a:r>
            <a:r>
              <a:rPr lang="zh-CN" altLang="en-US" sz="2800" dirty="0" smtClean="0"/>
              <a:t>连接</a:t>
            </a:r>
          </a:p>
          <a:p>
            <a:pPr algn="just"/>
            <a:r>
              <a:rPr lang="zh-CN" altLang="en-US" sz="2800" dirty="0" smtClean="0"/>
              <a:t>连接运算的含义</a:t>
            </a:r>
          </a:p>
          <a:p>
            <a:pPr marL="819150" lvl="1" algn="just">
              <a:buFontTx/>
              <a:buNone/>
            </a:pPr>
            <a:r>
              <a:rPr lang="zh-CN" altLang="en-US" sz="2600" dirty="0" smtClean="0"/>
              <a:t>从两个关系的笛卡尔积中选取属性间满足一定条件的元组</a:t>
            </a:r>
          </a:p>
          <a:p>
            <a:pPr marL="819150" lvl="1" algn="just">
              <a:buFontTx/>
              <a:buNone/>
            </a:pPr>
            <a:r>
              <a:rPr lang="zh-CN" altLang="en-US" sz="2400" i="1" dirty="0" smtClean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R         S</a:t>
            </a:r>
            <a:r>
              <a:rPr lang="en-US" altLang="zh-CN" sz="2400" dirty="0" smtClean="0"/>
              <a:t> = {          | 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r</a:t>
            </a:r>
            <a:r>
              <a:rPr lang="en-US" altLang="zh-CN" sz="2400" i="1" baseline="-30000" dirty="0" smtClean="0"/>
              <a:t> </a:t>
            </a:r>
            <a:r>
              <a:rPr lang="en-US" altLang="zh-CN" sz="2400" dirty="0" smtClean="0">
                <a:sym typeface="Symbol" pitchFamily="18" charset="2"/>
              </a:rPr>
              <a:t>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/>
              <a:t>R</a:t>
            </a:r>
            <a:r>
              <a:rPr lang="en-US" altLang="zh-CN" sz="2400" dirty="0" err="1" smtClean="0"/>
              <a:t>∧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s</a:t>
            </a:r>
            <a:r>
              <a:rPr lang="en-US" altLang="zh-CN" sz="2400" i="1" baseline="-30000" dirty="0" smtClean="0"/>
              <a:t> </a:t>
            </a:r>
            <a:r>
              <a:rPr lang="en-US" altLang="zh-CN" sz="2400" dirty="0" smtClean="0">
                <a:sym typeface="Symbol" pitchFamily="18" charset="2"/>
              </a:rPr>
              <a:t></a:t>
            </a:r>
            <a:r>
              <a:rPr lang="en-US" altLang="zh-CN" sz="2400" i="1" dirty="0" err="1" smtClean="0"/>
              <a:t>S</a:t>
            </a:r>
            <a:r>
              <a:rPr lang="en-US" altLang="zh-CN" sz="2400" dirty="0" err="1" smtClean="0"/>
              <a:t>∧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r</a:t>
            </a:r>
            <a:r>
              <a:rPr lang="en-US" altLang="zh-CN" sz="2400" dirty="0" smtClean="0"/>
              <a:t>[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]</a:t>
            </a:r>
            <a:r>
              <a:rPr lang="en-US" altLang="zh-CN" sz="2400" dirty="0" err="1" smtClean="0"/>
              <a:t>θ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s</a:t>
            </a:r>
            <a:r>
              <a:rPr lang="en-US" altLang="zh-CN" sz="2400" dirty="0" smtClean="0"/>
              <a:t>[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] }</a:t>
            </a:r>
          </a:p>
          <a:p>
            <a:pPr marL="819150" lvl="1" algn="just">
              <a:buFontTx/>
              <a:buNone/>
            </a:pPr>
            <a:endParaRPr lang="en-US" altLang="zh-CN" sz="1400" dirty="0" smtClean="0"/>
          </a:p>
          <a:p>
            <a:pPr marL="1238250" lvl="2" algn="just">
              <a:buFont typeface="Wingdings" pitchFamily="2" charset="2"/>
              <a:buChar char="Ø"/>
            </a:pPr>
            <a:r>
              <a:rPr lang="en-US" altLang="zh-CN" sz="2500" i="1" dirty="0" smtClean="0"/>
              <a:t>A</a:t>
            </a:r>
            <a:r>
              <a:rPr lang="zh-CN" altLang="en-US" sz="2500" dirty="0" smtClean="0"/>
              <a:t>和</a:t>
            </a:r>
            <a:r>
              <a:rPr lang="en-US" altLang="zh-CN" sz="2500" i="1" dirty="0" smtClean="0"/>
              <a:t>B</a:t>
            </a:r>
            <a:r>
              <a:rPr lang="zh-CN" altLang="en-US" sz="2500" i="1" dirty="0" smtClean="0"/>
              <a:t>：</a:t>
            </a:r>
            <a:r>
              <a:rPr lang="zh-CN" altLang="en-US" sz="2500" dirty="0" smtClean="0"/>
              <a:t>分别为</a:t>
            </a:r>
            <a:r>
              <a:rPr lang="en-US" altLang="zh-CN" sz="2500" i="1" dirty="0" smtClean="0"/>
              <a:t>R</a:t>
            </a:r>
            <a:r>
              <a:rPr lang="zh-CN" altLang="en-US" sz="2500" dirty="0" smtClean="0"/>
              <a:t>和</a:t>
            </a:r>
            <a:r>
              <a:rPr lang="en-US" altLang="zh-CN" sz="2500" i="1" dirty="0" smtClean="0"/>
              <a:t>S</a:t>
            </a:r>
            <a:r>
              <a:rPr lang="zh-CN" altLang="en-US" sz="2500" dirty="0" smtClean="0"/>
              <a:t>上度数相等且可比的属性组</a:t>
            </a:r>
          </a:p>
          <a:p>
            <a:pPr marL="1238250" lvl="2" algn="just">
              <a:buFont typeface="Wingdings" pitchFamily="2" charset="2"/>
              <a:buChar char="Ø"/>
            </a:pPr>
            <a:r>
              <a:rPr lang="en-US" altLang="zh-CN" sz="2500" dirty="0" smtClean="0"/>
              <a:t>θ</a:t>
            </a:r>
            <a:r>
              <a:rPr lang="zh-CN" altLang="en-US" sz="2500" dirty="0" smtClean="0"/>
              <a:t>：比较运算符</a:t>
            </a:r>
            <a:r>
              <a:rPr lang="zh-CN" altLang="en-US" sz="2500" dirty="0" smtClean="0">
                <a:latin typeface="Arial"/>
              </a:rPr>
              <a:t> </a:t>
            </a:r>
            <a:endParaRPr lang="zh-CN" altLang="en-US" sz="2500" dirty="0" smtClean="0"/>
          </a:p>
          <a:p>
            <a:pPr marL="819150" lvl="1"/>
            <a:r>
              <a:rPr lang="zh-CN" altLang="en-US" sz="2600" dirty="0" smtClean="0"/>
              <a:t>	连接运算从</a:t>
            </a:r>
            <a:r>
              <a:rPr lang="en-US" altLang="zh-CN" sz="2600" i="1" dirty="0" smtClean="0"/>
              <a:t>R</a:t>
            </a:r>
            <a:r>
              <a:rPr lang="zh-CN" altLang="en-US" sz="2600" dirty="0" smtClean="0"/>
              <a:t>和</a:t>
            </a:r>
            <a:r>
              <a:rPr lang="en-US" altLang="zh-CN" sz="2600" i="1" dirty="0" smtClean="0"/>
              <a:t>S</a:t>
            </a:r>
            <a:r>
              <a:rPr lang="zh-CN" altLang="en-US" sz="2600" dirty="0" smtClean="0"/>
              <a:t>的广义笛卡尔积</a:t>
            </a:r>
            <a:r>
              <a:rPr lang="en-US" altLang="zh-CN" sz="2600" i="1" dirty="0" smtClean="0"/>
              <a:t>R</a:t>
            </a:r>
            <a:r>
              <a:rPr lang="en-US" altLang="zh-CN" sz="2600" dirty="0" smtClean="0"/>
              <a:t>×</a:t>
            </a:r>
            <a:r>
              <a:rPr lang="en-US" altLang="zh-CN" sz="2600" i="1" dirty="0" smtClean="0"/>
              <a:t>S</a:t>
            </a:r>
            <a:r>
              <a:rPr lang="zh-CN" altLang="en-US" sz="2600" dirty="0" smtClean="0"/>
              <a:t>中选取（</a:t>
            </a:r>
            <a:r>
              <a:rPr lang="en-US" altLang="zh-CN" sz="2600" i="1" dirty="0" smtClean="0"/>
              <a:t>R</a:t>
            </a:r>
            <a:r>
              <a:rPr lang="zh-CN" altLang="en-US" sz="2600" dirty="0" smtClean="0"/>
              <a:t>关系）在</a:t>
            </a:r>
            <a:r>
              <a:rPr lang="en-US" altLang="zh-CN" sz="2600" i="1" dirty="0" smtClean="0"/>
              <a:t>A</a:t>
            </a:r>
            <a:r>
              <a:rPr lang="zh-CN" altLang="en-US" sz="2600" dirty="0" smtClean="0"/>
              <a:t>属性组上的值与（</a:t>
            </a:r>
            <a:r>
              <a:rPr lang="en-US" altLang="zh-CN" sz="2600" i="1" dirty="0" smtClean="0"/>
              <a:t>S</a:t>
            </a:r>
            <a:r>
              <a:rPr lang="zh-CN" altLang="en-US" sz="2600" dirty="0" smtClean="0"/>
              <a:t>关系）在</a:t>
            </a:r>
            <a:r>
              <a:rPr lang="en-US" altLang="zh-CN" sz="2600" i="1" dirty="0" smtClean="0"/>
              <a:t>B</a:t>
            </a:r>
            <a:r>
              <a:rPr lang="zh-CN" altLang="en-US" sz="2600" dirty="0" smtClean="0"/>
              <a:t>属性组上值满足比较关系</a:t>
            </a:r>
            <a:r>
              <a:rPr lang="en-US" altLang="zh-CN" sz="2600" dirty="0" smtClean="0"/>
              <a:t>θ</a:t>
            </a:r>
            <a:r>
              <a:rPr lang="zh-CN" altLang="en-US" sz="2600" dirty="0" smtClean="0"/>
              <a:t>的元组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59514" y="3325123"/>
            <a:ext cx="609600" cy="392112"/>
            <a:chOff x="2400" y="3199"/>
            <a:chExt cx="384" cy="247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r</a:t>
              </a:r>
              <a:r>
                <a:rPr kumimoji="1" lang="en-US" altLang="zh-CN" sz="2400" b="1" baseline="-30000" dirty="0">
                  <a:latin typeface="Times New Roman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s</a:t>
              </a:r>
              <a:endParaRPr kumimoji="1" lang="en-US" altLang="zh-CN" sz="2400" b="1" baseline="-30000" dirty="0">
                <a:latin typeface="Times New Roman" pitchFamily="18" charset="0"/>
              </a:endParaRPr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252331" y="3283226"/>
            <a:ext cx="1600200" cy="685800"/>
            <a:chOff x="1152" y="2304"/>
            <a:chExt cx="1008" cy="432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152" y="2387"/>
              <a:ext cx="1008" cy="386"/>
              <a:chOff x="2325" y="6446"/>
              <a:chExt cx="705" cy="367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600">
                  <a:latin typeface="Times New Roman" pitchFamily="18" charset="0"/>
                </a:endParaRPr>
              </a:p>
            </p:txBody>
          </p:sp>
        </p:grp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 dirty="0">
                  <a:latin typeface="Times New Roman" pitchFamily="18" charset="0"/>
                </a:rPr>
                <a:t> </a:t>
              </a:r>
              <a:r>
                <a:rPr kumimoji="1" lang="en-US" altLang="zh-CN" sz="1600" b="1" i="1" dirty="0" err="1">
                  <a:latin typeface="Times New Roman" pitchFamily="18" charset="0"/>
                </a:rPr>
                <a:t>A</a:t>
              </a:r>
              <a:r>
                <a:rPr kumimoji="1" lang="en-US" altLang="zh-CN" sz="1600" b="1" dirty="0" err="1">
                  <a:latin typeface="Times New Roman" pitchFamily="18" charset="0"/>
                </a:rPr>
                <a:t>θ</a:t>
              </a:r>
              <a:r>
                <a:rPr kumimoji="1" lang="en-US" altLang="zh-CN" sz="1600" b="1" i="1" dirty="0" err="1">
                  <a:latin typeface="Times New Roman" pitchFamily="18" charset="0"/>
                </a:rPr>
                <a:t>B</a:t>
              </a:r>
              <a:endParaRPr kumimoji="1" lang="en-US" altLang="zh-CN" sz="1600" b="1" i="1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两类常用连接运算</a:t>
            </a:r>
          </a:p>
          <a:p>
            <a:pPr lvl="1"/>
            <a:r>
              <a:rPr lang="zh-CN" altLang="en-US" dirty="0" smtClean="0"/>
              <a:t>等值连接（</a:t>
            </a:r>
            <a:r>
              <a:rPr lang="en-US" altLang="zh-CN" dirty="0" smtClean="0"/>
              <a:t>equijoin</a:t>
            </a:r>
            <a:r>
              <a:rPr lang="zh-CN" altLang="en-US" dirty="0" smtClean="0"/>
              <a:t>） </a:t>
            </a:r>
          </a:p>
          <a:p>
            <a:pPr marL="1162050" lvl="2" algn="just">
              <a:buFont typeface="Wingdings" pitchFamily="2" charset="2"/>
              <a:buChar char="Ø"/>
            </a:pPr>
            <a:r>
              <a:rPr lang="zh-CN" altLang="en-US" dirty="0" smtClean="0"/>
              <a:t>什么是等值连接</a:t>
            </a:r>
          </a:p>
          <a:p>
            <a:pPr lvl="3">
              <a:buFontTx/>
              <a:buNone/>
            </a:pPr>
            <a:r>
              <a:rPr lang="en-US" altLang="zh-CN" sz="2400" dirty="0" smtClean="0"/>
              <a:t>θ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zh-CN" altLang="en-US" sz="2400" dirty="0" smtClean="0"/>
              <a:t>＝</a:t>
            </a:r>
            <a:r>
              <a:rPr lang="zh-CN" altLang="en-US" sz="2400" dirty="0" smtClean="0">
                <a:latin typeface="Arial"/>
              </a:rPr>
              <a:t>”</a:t>
            </a:r>
            <a:r>
              <a:rPr lang="zh-CN" altLang="en-US" sz="2400" dirty="0" smtClean="0"/>
              <a:t>的连接运算称为等值连接</a:t>
            </a:r>
            <a:r>
              <a:rPr lang="zh-CN" altLang="en-US" dirty="0" smtClean="0"/>
              <a:t> </a:t>
            </a:r>
          </a:p>
          <a:p>
            <a:pPr marL="1162050" lvl="2" algn="just">
              <a:buFont typeface="Wingdings" pitchFamily="2" charset="2"/>
              <a:buChar char="Ø"/>
            </a:pPr>
            <a:r>
              <a:rPr lang="zh-CN" altLang="en-US" dirty="0" smtClean="0"/>
              <a:t>等值连接的含义</a:t>
            </a:r>
          </a:p>
          <a:p>
            <a:pPr lvl="3" algn="just">
              <a:buFontTx/>
              <a:buNone/>
            </a:pPr>
            <a:r>
              <a:rPr lang="zh-CN" altLang="en-US" sz="2400" dirty="0" smtClean="0"/>
              <a:t>从关系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与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的广义笛卡尔积中选取</a:t>
            </a:r>
            <a:r>
              <a:rPr lang="en-US" altLang="zh-CN" sz="2400" i="1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i="1" dirty="0" smtClean="0"/>
              <a:t>B</a:t>
            </a:r>
            <a:r>
              <a:rPr lang="zh-CN" altLang="en-US" sz="2400" dirty="0" smtClean="0"/>
              <a:t>属性值相等的那些元组，即等值连接为：</a:t>
            </a:r>
            <a:endParaRPr lang="zh-CN" altLang="en-US" sz="2400" dirty="0" smtClean="0">
              <a:latin typeface="Wingdings" pitchFamily="2" charset="2"/>
            </a:endParaRPr>
          </a:p>
          <a:p>
            <a:pPr marL="1162050" lvl="2">
              <a:buFontTx/>
              <a:buNone/>
            </a:pPr>
            <a:r>
              <a:rPr lang="zh-CN" altLang="en-US" dirty="0" smtClean="0"/>
              <a:t>        </a:t>
            </a:r>
            <a:r>
              <a:rPr lang="en-US" altLang="zh-CN" i="1" dirty="0" smtClean="0"/>
              <a:t>R    S</a:t>
            </a:r>
            <a:r>
              <a:rPr lang="en-US" altLang="zh-CN" dirty="0" smtClean="0"/>
              <a:t> = {          |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i="1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S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 =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}  </a:t>
            </a:r>
          </a:p>
          <a:p>
            <a:endParaRPr lang="zh-CN" altLang="en-US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797953" y="4947065"/>
            <a:ext cx="1295400" cy="685800"/>
            <a:chOff x="2355" y="9416"/>
            <a:chExt cx="705" cy="367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 rot="5400000" flipV="1">
              <a:off x="2642" y="938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 flipV="1">
              <a:off x="2355" y="9420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just" eaLnBrk="0" hangingPunct="0">
                <a:lnSpc>
                  <a:spcPct val="80000"/>
                </a:lnSpc>
              </a:pPr>
              <a:endParaRPr lang="zh-CN" altLang="zh-CN" sz="2000">
                <a:latin typeface="Times New Roman" pitchFamily="18" charset="0"/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3237815" y="4875628"/>
            <a:ext cx="609600" cy="392112"/>
            <a:chOff x="2400" y="3199"/>
            <a:chExt cx="384" cy="247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r</a:t>
              </a:r>
              <a:r>
                <a:rPr kumimoji="1" lang="en-US" altLang="zh-CN" sz="2400" b="1" baseline="-30000" dirty="0">
                  <a:latin typeface="Times New Roman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s</a:t>
              </a:r>
              <a:endParaRPr kumimoji="1" lang="en-US" altLang="zh-CN" sz="2400" b="1" baseline="-30000" dirty="0">
                <a:latin typeface="Times New Roman" pitchFamily="18" charset="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08913" y="4863777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 i="1" dirty="0">
                <a:latin typeface="Times New Roman" pitchFamily="18" charset="0"/>
              </a:rPr>
              <a:t>A=B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179388" y="880378"/>
            <a:ext cx="8785225" cy="187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例：给出三个域：</a:t>
            </a:r>
          </a:p>
          <a:p>
            <a:pPr marL="1600200" marR="0" lvl="3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={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张清玫，刘逸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导师集合</a:t>
            </a:r>
          </a:p>
          <a:p>
            <a:pPr marL="1600200" marR="0" lvl="3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计算机专业，信息专业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专业集合</a:t>
            </a:r>
          </a:p>
          <a:p>
            <a:pPr marL="1600200" marR="0" lvl="3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李勇，刘晨，王敏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研究生集合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388" y="2609165"/>
            <a:ext cx="8569325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kumimoji="0" lang="zh-CN" altLang="en-US" b="1" dirty="0"/>
              <a:t>则</a:t>
            </a:r>
            <a:r>
              <a:rPr kumimoji="0" lang="en-US" altLang="zh-CN" b="1" i="1" dirty="0"/>
              <a:t>D</a:t>
            </a:r>
            <a:r>
              <a:rPr kumimoji="0" lang="en-US" altLang="zh-CN" b="1" dirty="0"/>
              <a:t>1</a:t>
            </a:r>
            <a:r>
              <a:rPr kumimoji="0" lang="zh-CN" altLang="en-US" b="1" dirty="0"/>
              <a:t>，</a:t>
            </a:r>
            <a:r>
              <a:rPr kumimoji="0" lang="en-US" altLang="zh-CN" b="1" i="1" dirty="0"/>
              <a:t>D</a:t>
            </a:r>
            <a:r>
              <a:rPr kumimoji="0" lang="en-US" altLang="zh-CN" b="1" dirty="0"/>
              <a:t>2</a:t>
            </a:r>
            <a:r>
              <a:rPr kumimoji="0" lang="zh-CN" altLang="en-US" b="1" dirty="0"/>
              <a:t>，</a:t>
            </a:r>
            <a:r>
              <a:rPr kumimoji="0" lang="en-US" altLang="zh-CN" b="1" i="1" dirty="0"/>
              <a:t>D</a:t>
            </a:r>
            <a:r>
              <a:rPr kumimoji="0" lang="en-US" altLang="zh-CN" b="1" dirty="0"/>
              <a:t>3</a:t>
            </a:r>
            <a:r>
              <a:rPr kumimoji="0" lang="zh-CN" altLang="en-US" b="1" dirty="0"/>
              <a:t>的笛卡尔积为：</a:t>
            </a:r>
          </a:p>
          <a:p>
            <a:pPr lvl="1"/>
            <a:r>
              <a:rPr kumimoji="0" lang="en-US" altLang="zh-CN" b="1" i="1" dirty="0">
                <a:solidFill>
                  <a:srgbClr val="FF3300"/>
                </a:solidFill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</a:rPr>
              <a:t>1×</a:t>
            </a:r>
            <a:r>
              <a:rPr kumimoji="0" lang="en-US" altLang="zh-CN" b="1" i="1" dirty="0">
                <a:solidFill>
                  <a:srgbClr val="FF3300"/>
                </a:solidFill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</a:rPr>
              <a:t>2×</a:t>
            </a:r>
            <a:r>
              <a:rPr kumimoji="0" lang="en-US" altLang="zh-CN" b="1" i="1" dirty="0">
                <a:solidFill>
                  <a:srgbClr val="FF3300"/>
                </a:solidFill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</a:rPr>
              <a:t>3 </a:t>
            </a:r>
            <a:r>
              <a:rPr kumimoji="0" lang="zh-CN" altLang="en-US" b="1" dirty="0"/>
              <a:t>＝</a:t>
            </a:r>
          </a:p>
          <a:p>
            <a:pPr lvl="1"/>
            <a:r>
              <a:rPr kumimoji="0" lang="zh-CN" altLang="en-US" b="1" dirty="0">
                <a:solidFill>
                  <a:srgbClr val="FF3300"/>
                </a:solidFill>
              </a:rPr>
              <a:t>｛</a:t>
            </a:r>
          </a:p>
          <a:p>
            <a:pPr lvl="1"/>
            <a:r>
              <a:rPr kumimoji="0" lang="en-US" altLang="zh-CN" b="1" dirty="0">
                <a:solidFill>
                  <a:srgbClr val="FF3300"/>
                </a:solidFill>
              </a:rPr>
              <a:t> 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张清玫，计算机专业，李勇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张清玫，计算机专业，刘晨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</a:t>
            </a:r>
          </a:p>
          <a:p>
            <a:pPr lvl="1"/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张清玫，计算机专业，王敏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张清玫，信息专业，李勇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</a:t>
            </a:r>
          </a:p>
          <a:p>
            <a:pPr lvl="1"/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张清玫，信息专业，刘晨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张清玫，信息专业，王敏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</a:t>
            </a:r>
          </a:p>
          <a:p>
            <a:pPr lvl="1"/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刘逸，计算机专业，李勇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刘逸，计算机专业，刘晨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</a:p>
          <a:p>
            <a:pPr lvl="1"/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刘逸，计算机专业，王敏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刘逸，信息专业，李勇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</a:p>
          <a:p>
            <a:pPr lvl="1"/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刘逸，信息专业，刘晨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刘逸，信息专业，王敏</a:t>
            </a:r>
            <a:r>
              <a:rPr kumimoji="0" lang="en-US" altLang="zh-CN" sz="2000" b="1" dirty="0"/>
              <a:t>)</a:t>
            </a:r>
            <a:r>
              <a:rPr kumimoji="0" lang="en-US" altLang="zh-CN" b="1" dirty="0"/>
              <a:t> </a:t>
            </a:r>
          </a:p>
          <a:p>
            <a:pPr lvl="1"/>
            <a:r>
              <a:rPr kumimoji="0" lang="zh-CN" altLang="en-US" b="1" dirty="0">
                <a:solidFill>
                  <a:srgbClr val="FF3300"/>
                </a:solidFill>
              </a:rPr>
              <a:t>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zh-CN" altLang="en-US" sz="3200" dirty="0" smtClean="0"/>
              <a:t>自然连接（</a:t>
            </a:r>
            <a:r>
              <a:rPr lang="en-US" altLang="zh-CN" sz="3200" dirty="0" smtClean="0"/>
              <a:t>Natural join</a:t>
            </a:r>
            <a:r>
              <a:rPr lang="zh-CN" altLang="en-US" sz="3200" dirty="0" smtClean="0"/>
              <a:t>）</a:t>
            </a:r>
            <a:r>
              <a:rPr lang="zh-CN" altLang="en-US" dirty="0" smtClean="0"/>
              <a:t> </a:t>
            </a:r>
          </a:p>
          <a:p>
            <a:pPr lvl="2" algn="just"/>
            <a:r>
              <a:rPr lang="zh-CN" altLang="en-US" dirty="0" smtClean="0"/>
              <a:t>自然连接是一种特殊的等值连接</a:t>
            </a:r>
          </a:p>
          <a:p>
            <a:pPr marL="2138363" lvl="4">
              <a:buFont typeface="Wingdings" pitchFamily="2" charset="2"/>
              <a:buChar char="Ø"/>
            </a:pPr>
            <a:r>
              <a:rPr lang="zh-CN" altLang="en-US" dirty="0" smtClean="0"/>
              <a:t>两个关系中进行比较的分量必须是相同的属性组</a:t>
            </a:r>
          </a:p>
          <a:p>
            <a:pPr marL="2138363" lvl="4">
              <a:buFont typeface="Wingdings" pitchFamily="2" charset="2"/>
              <a:buChar char="Ø"/>
            </a:pPr>
            <a:r>
              <a:rPr lang="zh-CN" altLang="en-US" dirty="0" smtClean="0"/>
              <a:t>在结果中把重复的属性列去掉</a:t>
            </a:r>
          </a:p>
          <a:p>
            <a:pPr lvl="2" algn="just"/>
            <a:r>
              <a:rPr lang="zh-CN" altLang="en-US" dirty="0" smtClean="0"/>
              <a:t>自然连接的含义</a:t>
            </a:r>
          </a:p>
          <a:p>
            <a:pPr lvl="2" algn="just">
              <a:buFontTx/>
              <a:buNone/>
            </a:pPr>
            <a:r>
              <a:rPr lang="zh-CN" altLang="en-US" i="1" dirty="0" smtClean="0"/>
              <a:t>	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具有相同的属性组</a:t>
            </a:r>
            <a:r>
              <a:rPr lang="en-US" altLang="zh-CN" i="1" dirty="0" smtClean="0"/>
              <a:t>B</a:t>
            </a:r>
            <a:endParaRPr lang="en-US" altLang="zh-CN" dirty="0" smtClean="0"/>
          </a:p>
          <a:p>
            <a:pPr lvl="1">
              <a:buFontTx/>
              <a:buNone/>
            </a:pPr>
            <a:r>
              <a:rPr lang="en-US" altLang="zh-CN" dirty="0" smtClean="0"/>
              <a:t> 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 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        | </a:t>
            </a:r>
            <a:r>
              <a:rPr lang="en-US" altLang="zh-CN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S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=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}  </a:t>
            </a:r>
          </a:p>
          <a:p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V="1">
            <a:off x="1944758" y="4389782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94384" y="4343400"/>
            <a:ext cx="609600" cy="392113"/>
            <a:chOff x="2400" y="3199"/>
            <a:chExt cx="384" cy="247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r</a:t>
              </a:r>
              <a:r>
                <a:rPr kumimoji="1" lang="en-US" altLang="zh-CN" sz="2400" b="1" baseline="-30000" dirty="0">
                  <a:latin typeface="Times New Roman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s</a:t>
              </a:r>
              <a:endParaRPr kumimoji="1" lang="en-US" altLang="zh-CN" sz="2400" b="1" baseline="-30000" dirty="0">
                <a:latin typeface="Times New Roman" pitchFamily="18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dirty="0" smtClean="0"/>
              <a:t>一般的连接操作是从行的角度进行运算。</a:t>
            </a:r>
          </a:p>
          <a:p>
            <a:pPr algn="just"/>
            <a:endParaRPr lang="zh-CN" altLang="en-US" dirty="0" smtClean="0"/>
          </a:p>
          <a:p>
            <a:pPr algn="just"/>
            <a:endParaRPr lang="zh-CN" altLang="en-US" dirty="0" smtClean="0"/>
          </a:p>
          <a:p>
            <a:pPr algn="just"/>
            <a:endParaRPr lang="zh-CN" altLang="en-US" dirty="0" smtClean="0"/>
          </a:p>
          <a:p>
            <a:pPr algn="just"/>
            <a:endParaRPr lang="zh-CN" altLang="en-US" dirty="0" smtClean="0"/>
          </a:p>
          <a:p>
            <a:pPr>
              <a:buFontTx/>
              <a:buNone/>
            </a:pPr>
            <a:r>
              <a:rPr lang="zh-CN" altLang="en-US" dirty="0" smtClean="0"/>
              <a:t>   		</a:t>
            </a:r>
          </a:p>
          <a:p>
            <a:pPr>
              <a:buFontTx/>
              <a:buNone/>
            </a:pPr>
            <a:r>
              <a:rPr lang="zh-CN" altLang="en-US" dirty="0" smtClean="0"/>
              <a:t>    自然连接还需要取消重复列，所以是同时从行和列的角度进行运算。 </a:t>
            </a:r>
          </a:p>
          <a:p>
            <a:endParaRPr lang="zh-CN" alt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743200" y="2405272"/>
            <a:ext cx="5486400" cy="2286000"/>
            <a:chOff x="1728" y="1632"/>
            <a:chExt cx="3456" cy="1440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69"/>
              <a:chOff x="2688" y="2448"/>
              <a:chExt cx="1008" cy="469"/>
            </a:xfrm>
          </p:grpSpPr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2688" y="2531"/>
                <a:ext cx="1008" cy="386"/>
                <a:chOff x="2325" y="6446"/>
                <a:chExt cx="705" cy="367"/>
              </a:xfrm>
            </p:grpSpPr>
            <p:sp>
              <p:nvSpPr>
                <p:cNvPr id="21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>
                    <a:lnSpc>
                      <a:spcPct val="80000"/>
                    </a:lnSpc>
                  </a:pPr>
                  <a:endParaRPr lang="zh-CN" altLang="zh-CN" sz="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latin typeface="Times New Roman" pitchFamily="18" charset="0"/>
                  </a:rPr>
                  <a:t> </a:t>
                </a:r>
                <a:r>
                  <a:rPr kumimoji="1" lang="en-US" altLang="zh-CN" sz="1600" b="1" i="1">
                    <a:latin typeface="Times New Roman" pitchFamily="18" charset="0"/>
                  </a:rPr>
                  <a:t>A</a:t>
                </a:r>
                <a:r>
                  <a:rPr kumimoji="1" lang="en-US" altLang="zh-CN" sz="1600" b="1">
                    <a:latin typeface="Times New Roman" pitchFamily="18" charset="0"/>
                  </a:rPr>
                  <a:t>θ</a:t>
                </a:r>
                <a:r>
                  <a:rPr kumimoji="1" lang="en-US" altLang="zh-CN" sz="1600" b="1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9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13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S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5</a:t>
            </a:r>
            <a:r>
              <a:rPr lang="en-US" altLang="zh-CN" dirty="0" smtClean="0"/>
              <a:t>]</a:t>
            </a:r>
            <a:r>
              <a:rPr lang="zh-CN" altLang="en-US" dirty="0" smtClean="0"/>
              <a:t>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和关系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如下所示：</a:t>
            </a:r>
          </a:p>
          <a:p>
            <a:endParaRPr lang="zh-CN" altLang="en-US" dirty="0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1638300" y="2897188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897188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5611813" y="2368550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2368550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一般连接  </a:t>
            </a:r>
            <a:r>
              <a:rPr lang="en-US" altLang="zh-CN" dirty="0" smtClean="0"/>
              <a:t>R      S</a:t>
            </a:r>
            <a:r>
              <a:rPr lang="zh-CN" altLang="en-US" dirty="0" smtClean="0"/>
              <a:t>的结果如下： </a:t>
            </a:r>
          </a:p>
          <a:p>
            <a:endParaRPr lang="zh-CN" altLang="en-US" dirty="0"/>
          </a:p>
        </p:txBody>
      </p:sp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2758868" y="1777103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1600" i="1" dirty="0">
                <a:latin typeface="Times New Roman" pitchFamily="18" charset="0"/>
              </a:rPr>
              <a:t>C</a:t>
            </a:r>
            <a:r>
              <a:rPr lang="zh-CN" altLang="en-US" sz="1600" dirty="0">
                <a:latin typeface="Times New Roman" pitchFamily="18" charset="0"/>
              </a:rPr>
              <a:t>＜</a:t>
            </a:r>
            <a:r>
              <a:rPr lang="en-US" altLang="zh-CN" sz="1600" i="1" dirty="0">
                <a:latin typeface="Times New Roman" pitchFamily="18" charset="0"/>
              </a:rPr>
              <a:t>E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 rot="10800000">
            <a:off x="2765357" y="1285463"/>
            <a:ext cx="1225550" cy="655387"/>
            <a:chOff x="6431" y="11828"/>
            <a:chExt cx="705" cy="363"/>
          </a:xfrm>
        </p:grpSpPr>
        <p:sp>
          <p:nvSpPr>
            <p:cNvPr id="6" name="AutoShape 98"/>
            <p:cNvSpPr>
              <a:spLocks noChangeArrowheads="1"/>
            </p:cNvSpPr>
            <p:nvPr/>
          </p:nvSpPr>
          <p:spPr bwMode="auto">
            <a:xfrm rot="5400000" flipV="1">
              <a:off x="6793" y="11807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9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773238" y="2467044"/>
          <a:ext cx="4578350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Image" r:id="rId3" imgW="5079365" imgH="3733333" progId="">
                  <p:embed/>
                </p:oleObj>
              </mc:Choice>
              <mc:Fallback>
                <p:oleObj name="Image" r:id="rId3" imgW="5079365" imgH="373333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2467044"/>
                        <a:ext cx="4578350" cy="292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`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68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等值连接 </a:t>
            </a:r>
            <a:r>
              <a:rPr lang="en-US" altLang="zh-CN" sz="2800" i="1" dirty="0" smtClean="0"/>
              <a:t>R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   S </a:t>
            </a:r>
            <a:r>
              <a:rPr lang="zh-CN" altLang="en-US" sz="2800" dirty="0" smtClean="0"/>
              <a:t>的结果：</a:t>
            </a:r>
            <a:endParaRPr lang="zh-CN" altLang="en-US" sz="2800" dirty="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2153823" y="1087024"/>
            <a:ext cx="993775" cy="1341438"/>
            <a:chOff x="3340" y="883"/>
            <a:chExt cx="626" cy="84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08" y="1344"/>
              <a:ext cx="38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 dirty="0">
                  <a:latin typeface="Times New Roman" pitchFamily="18" charset="0"/>
                </a:rPr>
                <a:t>R.B=S.B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 rot="10800000">
              <a:off x="3340" y="883"/>
              <a:ext cx="626" cy="574"/>
              <a:chOff x="6431" y="11824"/>
              <a:chExt cx="705" cy="367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591383" y="2690191"/>
          <a:ext cx="3874603" cy="241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Image" r:id="rId3" imgW="5079365" imgH="3034921" progId="">
                  <p:embed/>
                </p:oleObj>
              </mc:Choice>
              <mc:Fallback>
                <p:oleObj name="Image" r:id="rId3" imgW="5079365" imgH="303492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83" y="2690191"/>
                        <a:ext cx="3874603" cy="241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4585252" y="1593574"/>
            <a:ext cx="43467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SzTx/>
              <a:buFont typeface="Wingdings" pitchFamily="2" charset="2"/>
              <a:buChar char="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自然连接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的结果：</a:t>
            </a:r>
            <a:r>
              <a:rPr kumimoji="0" lang="zh-CN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SzTx/>
              <a:buFont typeface="Wingdings" pitchFamily="2" charset="2"/>
              <a:buChar char="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 rot="10800000">
            <a:off x="6486592" y="1029878"/>
            <a:ext cx="1223962" cy="936625"/>
            <a:chOff x="6431" y="11824"/>
            <a:chExt cx="705" cy="3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en-US" altLang="zh-CN" sz="600" i="1"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5194300" y="2611025"/>
          <a:ext cx="3591891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Image" r:id="rId5" imgW="13269841" imgH="9358730" progId="">
                  <p:embed/>
                </p:oleObj>
              </mc:Choice>
              <mc:Fallback>
                <p:oleObj name="Image" r:id="rId5" imgW="13269841" imgH="935873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611025"/>
                        <a:ext cx="3591891" cy="252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外连接</a:t>
            </a:r>
          </a:p>
          <a:p>
            <a:pPr lvl="1"/>
            <a:r>
              <a:rPr lang="zh-CN" altLang="en-US" sz="2400" dirty="0" smtClean="0"/>
              <a:t>如果把舍弃的元组也保存在结果关系中，而在其他属性上填空值</a:t>
            </a:r>
            <a:r>
              <a:rPr lang="en-US" altLang="zh-CN" sz="2400" dirty="0" smtClean="0"/>
              <a:t>(Null)</a:t>
            </a:r>
            <a:r>
              <a:rPr lang="zh-CN" altLang="en-US" sz="2400" dirty="0" smtClean="0"/>
              <a:t>，这种连接就叫做外连接（</a:t>
            </a:r>
            <a:r>
              <a:rPr lang="en-US" altLang="zh-CN" sz="2400" dirty="0" smtClean="0"/>
              <a:t>OUTER JOIN</a:t>
            </a:r>
            <a:r>
              <a:rPr lang="zh-CN" altLang="en-US" sz="2400" dirty="0" smtClean="0"/>
              <a:t>）。</a:t>
            </a:r>
          </a:p>
          <a:p>
            <a:r>
              <a:rPr lang="zh-CN" altLang="en-US" sz="2800" dirty="0" smtClean="0"/>
              <a:t>左外连接</a:t>
            </a:r>
          </a:p>
          <a:p>
            <a:pPr lvl="1"/>
            <a:r>
              <a:rPr lang="zh-CN" altLang="en-US" sz="2400" dirty="0" smtClean="0"/>
              <a:t>如果只把左边关系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中要舍弃的元组保留就叫做左外连接</a:t>
            </a:r>
            <a:r>
              <a:rPr lang="en-US" altLang="zh-CN" sz="2400" dirty="0" smtClean="0"/>
              <a:t>(LEFT OUTER JOIN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LEFT JOIN)</a:t>
            </a:r>
          </a:p>
          <a:p>
            <a:r>
              <a:rPr lang="zh-CN" altLang="en-US" sz="2800" dirty="0" smtClean="0"/>
              <a:t>右外连接</a:t>
            </a:r>
          </a:p>
          <a:p>
            <a:pPr lvl="1"/>
            <a:r>
              <a:rPr lang="zh-CN" altLang="en-US" sz="2400" dirty="0" smtClean="0"/>
              <a:t>如果只把右边关系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中要舍弃的元组保留就叫做右外连接</a:t>
            </a:r>
            <a:r>
              <a:rPr lang="en-US" altLang="zh-CN" sz="2400" dirty="0" smtClean="0"/>
              <a:t>(RIGHT OUTER JOIN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RIGHT JOIN)</a:t>
            </a:r>
            <a:r>
              <a:rPr lang="zh-CN" altLang="en-US" sz="2400" dirty="0" smtClean="0"/>
              <a:t>。 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1593330" y="1578053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6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330" y="1578053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4652443" y="1484130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7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443" y="1484130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下图是例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中关系</a:t>
            </a:r>
            <a:r>
              <a:rPr kumimoji="1" lang="en-US" altLang="zh-CN" sz="2400" i="1" dirty="0" smtClean="0"/>
              <a:t>R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i="1" dirty="0" smtClean="0"/>
              <a:t>S</a:t>
            </a:r>
            <a:r>
              <a:rPr kumimoji="1" lang="zh-CN" altLang="en-US" sz="2400" dirty="0" smtClean="0"/>
              <a:t>的外连接 、左连接、右连接</a:t>
            </a:r>
          </a:p>
          <a:p>
            <a:endParaRPr lang="zh-CN" altLang="en-US" sz="2400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42486" y="2510390"/>
            <a:ext cx="2930801" cy="3059112"/>
            <a:chOff x="1655" y="1434"/>
            <a:chExt cx="2146" cy="236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655" y="1434"/>
            <a:ext cx="2146" cy="2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8" name="Image" r:id="rId3" imgW="12419048" imgH="13701587" progId="">
                    <p:embed/>
                  </p:oleObj>
                </mc:Choice>
                <mc:Fallback>
                  <p:oleObj name="Image" r:id="rId3" imgW="12419048" imgH="13701587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34"/>
                          <a:ext cx="2146" cy="2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655" y="1434"/>
              <a:ext cx="19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3220278" y="2486025"/>
          <a:ext cx="5758002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9" name="Image" r:id="rId5" imgW="6349206" imgH="3479365" progId="">
                  <p:embed/>
                </p:oleObj>
              </mc:Choice>
              <mc:Fallback>
                <p:oleObj name="Image" r:id="rId5" imgW="6349206" imgH="347936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78" y="2486025"/>
                        <a:ext cx="5758002" cy="330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zh-CN" altLang="en-US" dirty="0" smtClean="0"/>
              <a:t>关系结构</a:t>
            </a:r>
            <a:endParaRPr lang="en-US" altLang="zh-CN" dirty="0" smtClean="0"/>
          </a:p>
          <a:p>
            <a:pPr algn="just">
              <a:lnSpc>
                <a:spcPct val="90000"/>
              </a:lnSpc>
            </a:pPr>
            <a:r>
              <a:rPr lang="zh-CN" altLang="en-US" dirty="0" smtClean="0"/>
              <a:t>关系操作</a:t>
            </a:r>
            <a:endParaRPr lang="en-US" altLang="zh-CN" dirty="0" smtClean="0"/>
          </a:p>
          <a:p>
            <a:pPr algn="just">
              <a:lnSpc>
                <a:spcPct val="90000"/>
              </a:lnSpc>
            </a:pPr>
            <a:r>
              <a:rPr lang="zh-CN" altLang="en-US" dirty="0" smtClean="0"/>
              <a:t>关系的完整性</a:t>
            </a:r>
            <a:endParaRPr lang="en-US" altLang="zh-CN" dirty="0" smtClean="0"/>
          </a:p>
          <a:p>
            <a:pPr algn="just">
              <a:lnSpc>
                <a:spcPct val="90000"/>
              </a:lnSpc>
            </a:pPr>
            <a:r>
              <a:rPr lang="zh-CN" altLang="en-US" dirty="0" smtClean="0"/>
              <a:t>关系代数运算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 smtClean="0"/>
              <a:t>	关系代数运算</a:t>
            </a:r>
          </a:p>
          <a:p>
            <a:pPr lvl="2" algn="just">
              <a:lnSpc>
                <a:spcPct val="110000"/>
              </a:lnSpc>
              <a:buFontTx/>
              <a:buNone/>
            </a:pPr>
            <a:r>
              <a:rPr lang="zh-CN" altLang="en-US" dirty="0" smtClean="0"/>
              <a:t>	并、差、交、笛卡尔积、投影、选择、连接、除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 smtClean="0"/>
              <a:t>	基本运算</a:t>
            </a:r>
          </a:p>
          <a:p>
            <a:pPr lvl="2" algn="just">
              <a:lnSpc>
                <a:spcPct val="110000"/>
              </a:lnSpc>
              <a:buFontTx/>
              <a:buNone/>
            </a:pPr>
            <a:r>
              <a:rPr lang="zh-CN" altLang="en-US" dirty="0" smtClean="0"/>
              <a:t>	并、差、笛卡尔积、投影、选择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 smtClean="0"/>
              <a:t>	交、连接、除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笛卡尔积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823" y="1600200"/>
            <a:ext cx="8416977" cy="4525963"/>
          </a:xfrm>
        </p:spPr>
        <p:txBody>
          <a:bodyPr>
            <a:normAutofit fontScale="92500" lnSpcReduction="10000"/>
          </a:bodyPr>
          <a:lstStyle/>
          <a:p>
            <a:pPr lvl="1" algn="just">
              <a:lnSpc>
                <a:spcPct val="140000"/>
              </a:lnSpc>
            </a:pPr>
            <a:r>
              <a:rPr lang="zh-CN" altLang="en-US" dirty="0" smtClean="0"/>
              <a:t>基数（</a:t>
            </a:r>
            <a:r>
              <a:rPr lang="en-US" altLang="zh-CN" dirty="0" smtClean="0"/>
              <a:t>Cardinal number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algn="just">
              <a:lnSpc>
                <a:spcPct val="14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个域允许的不同取值个数（组合的个数）</a:t>
            </a:r>
          </a:p>
          <a:p>
            <a:pPr lvl="2" algn="just">
              <a:lnSpc>
                <a:spcPct val="140000"/>
              </a:lnSpc>
            </a:pPr>
            <a:r>
              <a:rPr lang="zh-CN" altLang="en-US" dirty="0" smtClean="0"/>
              <a:t>若</a:t>
            </a:r>
            <a:r>
              <a:rPr lang="en-US" altLang="zh-CN" i="1" dirty="0" smtClean="0"/>
              <a:t>D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Arial"/>
              </a:rPr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）为有限集，其基数为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Arial"/>
              </a:rPr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），则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×</a:t>
            </a:r>
            <a:r>
              <a:rPr lang="en-US" altLang="zh-CN" dirty="0" smtClean="0">
                <a:latin typeface="Arial"/>
              </a:rPr>
              <a:t>…</a:t>
            </a:r>
            <a:r>
              <a:rPr lang="en-US" altLang="zh-CN" dirty="0" smtClean="0"/>
              <a:t>×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n</a:t>
            </a:r>
            <a:r>
              <a:rPr lang="zh-CN" altLang="en-US" dirty="0" smtClean="0"/>
              <a:t>的基数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为：</a:t>
            </a:r>
          </a:p>
          <a:p>
            <a:pPr algn="just">
              <a:lnSpc>
                <a:spcPct val="140000"/>
              </a:lnSpc>
            </a:pPr>
            <a:endParaRPr lang="zh-CN" altLang="en-US" sz="2800" dirty="0" smtClean="0"/>
          </a:p>
          <a:p>
            <a:pPr lvl="1" algn="just">
              <a:lnSpc>
                <a:spcPct val="140000"/>
              </a:lnSpc>
            </a:pPr>
            <a:r>
              <a:rPr lang="zh-CN" altLang="en-US" dirty="0" smtClean="0"/>
              <a:t>笛卡尔积的表示方法</a:t>
            </a:r>
          </a:p>
          <a:p>
            <a:pPr lvl="2" algn="just">
              <a:lnSpc>
                <a:spcPct val="140000"/>
              </a:lnSpc>
            </a:pPr>
            <a:r>
              <a:rPr lang="zh-CN" altLang="en-US" dirty="0" smtClean="0"/>
              <a:t>笛卡尔积可表示为一个二维表</a:t>
            </a:r>
          </a:p>
          <a:p>
            <a:pPr lvl="2" algn="just">
              <a:lnSpc>
                <a:spcPct val="140000"/>
              </a:lnSpc>
            </a:pPr>
            <a:r>
              <a:rPr lang="zh-CN" altLang="en-US" dirty="0" smtClean="0"/>
              <a:t>表中的每行对应一个元组，表中的每列对应一个域</a:t>
            </a:r>
            <a:endParaRPr lang="zh-CN" altLang="en-US" sz="28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43212" y="3346450"/>
          <a:ext cx="231340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icrosoft 公式 3.0" r:id="rId4" imgW="672840" imgH="342720" progId="Equation.3">
                  <p:embed/>
                </p:oleObj>
              </mc:Choice>
              <mc:Fallback>
                <p:oleObj name="Microsoft 公式 3.0" r:id="rId4" imgW="67284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2" y="3346450"/>
                        <a:ext cx="231340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竖排文字占位符 11"/>
          <p:cNvSpPr>
            <a:spLocks noGrp="1"/>
          </p:cNvSpPr>
          <p:nvPr>
            <p:ph type="body" orient="vert" idx="1"/>
          </p:nvPr>
        </p:nvSpPr>
        <p:spPr>
          <a:xfrm>
            <a:off x="5094513" y="1600200"/>
            <a:ext cx="2565243" cy="4525963"/>
          </a:xfrm>
        </p:spPr>
        <p:txBody>
          <a:bodyPr/>
          <a:lstStyle/>
          <a:p>
            <a:r>
              <a:rPr lang="zh-CN" altLang="en-US" dirty="0" smtClean="0"/>
              <a:t>子曰：“君子不器。”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1046922"/>
          <a:ext cx="8825948" cy="563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文档" r:id="rId3" imgW="3953520" imgH="3209400" progId="Word.Document.8">
                  <p:embed/>
                </p:oleObj>
              </mc:Choice>
              <mc:Fallback>
                <p:oleObj name="文档" r:id="rId3" imgW="3953520" imgH="3209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46922"/>
                        <a:ext cx="8825948" cy="5638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1061" y="516836"/>
            <a:ext cx="628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D1 = {</a:t>
            </a:r>
            <a:r>
              <a:rPr lang="zh-CN" altLang="en-US" b="1" dirty="0" smtClean="0"/>
              <a:t>张清玫、刘逸</a:t>
            </a:r>
            <a:r>
              <a:rPr lang="en-US" altLang="zh-CN" b="1" dirty="0" smtClean="0"/>
              <a:t>}    D2 = {</a:t>
            </a:r>
            <a:r>
              <a:rPr lang="zh-CN" altLang="en-US" b="1" dirty="0" smtClean="0"/>
              <a:t>计算机专业、信息专业</a:t>
            </a:r>
            <a:r>
              <a:rPr lang="en-US" altLang="zh-CN" b="1" dirty="0" smtClean="0"/>
              <a:t>}</a:t>
            </a:r>
          </a:p>
          <a:p>
            <a:r>
              <a:rPr lang="en-US" altLang="zh-CN" b="1" dirty="0" smtClean="0"/>
              <a:t>D3 = {</a:t>
            </a:r>
            <a:r>
              <a:rPr lang="zh-CN" altLang="en-US" b="1" dirty="0" smtClean="0"/>
              <a:t>李勇、刘晨、王敏</a:t>
            </a:r>
            <a:r>
              <a:rPr lang="en-US" altLang="zh-CN" b="1" dirty="0" smtClean="0"/>
              <a:t>}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636424" y="2203554"/>
            <a:ext cx="5274041" cy="2008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10269" y="2203554"/>
            <a:ext cx="4197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有实际意义吗？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4192</TotalTime>
  <Words>3774</Words>
  <Application>Microsoft Office PowerPoint</Application>
  <PresentationFormat>全屏显示(4:3)</PresentationFormat>
  <Paragraphs>712</Paragraphs>
  <Slides>81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81</vt:i4>
      </vt:variant>
    </vt:vector>
  </HeadingPairs>
  <TitlesOfParts>
    <vt:vector size="86" baseType="lpstr">
      <vt:lpstr>数据库系统概论课件模板</vt:lpstr>
      <vt:lpstr>自定义设计方案</vt:lpstr>
      <vt:lpstr>Microsoft 公式 3.0</vt:lpstr>
      <vt:lpstr>文档</vt:lpstr>
      <vt:lpstr>Image</vt:lpstr>
      <vt:lpstr>数据库系统概论</vt:lpstr>
      <vt:lpstr>本讲教学内容</vt:lpstr>
      <vt:lpstr>本讲教学目标</vt:lpstr>
      <vt:lpstr>第一节  关系数据结构及形式化定义</vt:lpstr>
      <vt:lpstr>一、域</vt:lpstr>
      <vt:lpstr>二、笛卡尔积</vt:lpstr>
      <vt:lpstr>PowerPoint 演示文稿</vt:lpstr>
      <vt:lpstr>笛卡尔积(续)</vt:lpstr>
      <vt:lpstr>PowerPoint 演示文稿</vt:lpstr>
      <vt:lpstr>三、关系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 关系数据结构及形式化定义</vt:lpstr>
      <vt:lpstr>关系模式</vt:lpstr>
      <vt:lpstr>PowerPoint 演示文稿</vt:lpstr>
      <vt:lpstr>定义关系模式 (续)</vt:lpstr>
      <vt:lpstr>第一节  关系数据结构及形式化定义</vt:lpstr>
      <vt:lpstr>关系数据库</vt:lpstr>
      <vt:lpstr>本讲教学内容</vt:lpstr>
      <vt:lpstr>第二节 关系操作</vt:lpstr>
      <vt:lpstr>一、基本关系操作</vt:lpstr>
      <vt:lpstr>二、关系数据库语言的分类</vt:lpstr>
      <vt:lpstr>本讲教学内容</vt:lpstr>
      <vt:lpstr>第三节 关系的完整性</vt:lpstr>
      <vt:lpstr>一、关系的三类完整性约束</vt:lpstr>
      <vt:lpstr>二、 实体完整性</vt:lpstr>
      <vt:lpstr>二、 实体完整性</vt:lpstr>
      <vt:lpstr>第三节 关系的完整性</vt:lpstr>
      <vt:lpstr>一、关系间的引用</vt:lpstr>
      <vt:lpstr>PowerPoint 演示文稿</vt:lpstr>
      <vt:lpstr>PowerPoint 演示文稿</vt:lpstr>
      <vt:lpstr>PowerPoint 演示文稿</vt:lpstr>
      <vt:lpstr>二、外码（Foreign Key）</vt:lpstr>
      <vt:lpstr>PowerPoint 演示文稿</vt:lpstr>
      <vt:lpstr>PowerPoint 演示文稿</vt:lpstr>
      <vt:lpstr>PowerPoint 演示文稿</vt:lpstr>
      <vt:lpstr>三、参照完整性规则</vt:lpstr>
      <vt:lpstr>PowerPoint 演示文稿</vt:lpstr>
      <vt:lpstr>PowerPoint 演示文稿</vt:lpstr>
      <vt:lpstr>第三节 关系的完整性</vt:lpstr>
      <vt:lpstr>用户定义的完整性</vt:lpstr>
      <vt:lpstr>本讲教学内容</vt:lpstr>
      <vt:lpstr>第四节 关系代数 </vt:lpstr>
      <vt:lpstr>概 述</vt:lpstr>
      <vt:lpstr>PowerPoint 演示文稿</vt:lpstr>
      <vt:lpstr>传统的集合运算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第四节 关系代数 </vt:lpstr>
      <vt:lpstr>专门的关系运算</vt:lpstr>
      <vt:lpstr>PowerPoint 演示文稿</vt:lpstr>
      <vt:lpstr>PowerPoint 演示文稿</vt:lpstr>
      <vt:lpstr>PowerPoint 演示文稿</vt:lpstr>
      <vt:lpstr>学生-课程数据库</vt:lpstr>
      <vt:lpstr>PowerPoint 演示文稿</vt:lpstr>
      <vt:lpstr>一、选择（Selection） </vt:lpstr>
      <vt:lpstr>PowerPoint 演示文稿</vt:lpstr>
      <vt:lpstr>二、投影（Projection） </vt:lpstr>
      <vt:lpstr>PowerPoint 演示文稿</vt:lpstr>
      <vt:lpstr>三、连接（Join）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`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休息…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</cp:lastModifiedBy>
  <cp:revision>74</cp:revision>
  <dcterms:created xsi:type="dcterms:W3CDTF">2009-07-15T03:15:38Z</dcterms:created>
  <dcterms:modified xsi:type="dcterms:W3CDTF">2016-02-25T08:40:55Z</dcterms:modified>
</cp:coreProperties>
</file>