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77"/>
  </p:notesMasterIdLst>
  <p:sldIdLst>
    <p:sldId id="262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96" r:id="rId11"/>
    <p:sldId id="297" r:id="rId12"/>
    <p:sldId id="275" r:id="rId13"/>
    <p:sldId id="276" r:id="rId14"/>
    <p:sldId id="278" r:id="rId15"/>
    <p:sldId id="298" r:id="rId16"/>
    <p:sldId id="277" r:id="rId17"/>
    <p:sldId id="279" r:id="rId18"/>
    <p:sldId id="280" r:id="rId19"/>
    <p:sldId id="299" r:id="rId20"/>
    <p:sldId id="281" r:id="rId21"/>
    <p:sldId id="282" r:id="rId22"/>
    <p:sldId id="283" r:id="rId23"/>
    <p:sldId id="300" r:id="rId24"/>
    <p:sldId id="284" r:id="rId25"/>
    <p:sldId id="285" r:id="rId26"/>
    <p:sldId id="286" r:id="rId27"/>
    <p:sldId id="287" r:id="rId28"/>
    <p:sldId id="288" r:id="rId29"/>
    <p:sldId id="348" r:id="rId30"/>
    <p:sldId id="380" r:id="rId31"/>
    <p:sldId id="301" r:id="rId32"/>
    <p:sldId id="289" r:id="rId33"/>
    <p:sldId id="302" r:id="rId34"/>
    <p:sldId id="290" r:id="rId35"/>
    <p:sldId id="291" r:id="rId36"/>
    <p:sldId id="303" r:id="rId37"/>
    <p:sldId id="292" r:id="rId38"/>
    <p:sldId id="304" r:id="rId39"/>
    <p:sldId id="293" r:id="rId40"/>
    <p:sldId id="294" r:id="rId41"/>
    <p:sldId id="295" r:id="rId42"/>
    <p:sldId id="349" r:id="rId43"/>
    <p:sldId id="305" r:id="rId44"/>
    <p:sldId id="306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263" r:id="rId7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226" autoAdjust="0"/>
  </p:normalViewPr>
  <p:slideViewPr>
    <p:cSldViewPr snapToGrid="0"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C6A82-B593-4649-A63B-F89C7D0BB2AF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F8694-BFF3-4590-A3A1-5042F4F9F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形容性：满足某一约束关系的一组数据不应该发生互斥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1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、数据库中的数据必须满足的语义约束条件。包括关系模型的实体完整性、参照完整性、用户定义完整性。一般由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语句来实现。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、检查数据是否满足完整性约束条件。一般在数据更新语句执行后开始检查，也可以在你事物提交时检查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、如果发现用户的操作违背了完整性约束条件，就采取一定的动作，比方说拒接执行该操作，或者级联执行其他操作，进行违约处理来保证数据的完整性。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1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r>
              <a:rPr lang="en-US" altLang="zh-CN" dirty="0" smtClean="0"/>
              <a:t>primary</a:t>
            </a:r>
            <a:r>
              <a:rPr lang="en-US" altLang="zh-CN" baseline="0" dirty="0" smtClean="0"/>
              <a:t> key</a:t>
            </a:r>
            <a:r>
              <a:rPr lang="zh-CN" altLang="en-US" baseline="0" dirty="0" smtClean="0"/>
              <a:t>可以定义为列级约束条件，也可以定义为表级约束条件，却别在于：是单属性码还是多属性码，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1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参照完整性：将两个表相应的元组联系起来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1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用户定义完整性：针对某一具体应用的数据必须满足的语义要求。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7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8694-BFF3-4590-A3A1-5042F4F9F5F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/>
            </a:p>
          </p:txBody>
        </p:sp>
      </p:grpSp>
      <p:sp>
        <p:nvSpPr>
          <p:cNvPr id="6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7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1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211"/>
            <a:ext cx="9144000" cy="283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0577" y="5682343"/>
            <a:ext cx="730722" cy="6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2887" y="6400814"/>
            <a:ext cx="2664000" cy="3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718" y="4846321"/>
            <a:ext cx="2720156" cy="17418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39949" y="3564119"/>
            <a:ext cx="3076575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284" y="1381707"/>
            <a:ext cx="3184687" cy="48746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481222" y="4718602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BF4FC5C-CB21-46CF-A591-94670ACFA8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07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08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33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44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33C7-942A-4022-8335-98D717DE37D4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7" r:id="rId3"/>
    <p:sldLayoutId id="2147483712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10" r:id="rId15"/>
    <p:sldLayoutId id="2147483711" r:id="rId16"/>
    <p:sldLayoutId id="2147483709" r:id="rId17"/>
    <p:sldLayoutId id="2147483707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599" y="3954117"/>
            <a:ext cx="7129670" cy="708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7044" y="4823792"/>
            <a:ext cx="4270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参考：第五章 数据库完整性 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151</a:t>
            </a:r>
            <a:r>
              <a:rPr lang="en-US" altLang="zh-CN" sz="2000" dirty="0" smtClean="0">
                <a:solidFill>
                  <a:srgbClr val="000000"/>
                </a:solidFill>
              </a:rPr>
              <a:t>-P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165</a:t>
            </a:r>
            <a:endParaRPr lang="zh-CN" altLang="en-US" sz="2000" baseline="-25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第二节 实体完整性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实体完整性定义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实体完整性检查和违约处理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实体完整性检查和违约处理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 smtClean="0"/>
              <a:t>插入或对主码列进行更新操作时，</a:t>
            </a:r>
            <a:r>
              <a:rPr lang="en-US" altLang="zh-CN" sz="2800" dirty="0" smtClean="0"/>
              <a:t>RDBMS</a:t>
            </a:r>
            <a:r>
              <a:rPr lang="zh-CN" altLang="en-US" sz="2800" dirty="0" smtClean="0"/>
              <a:t>按照实体完整性规则自动进行检查。包括：</a:t>
            </a:r>
          </a:p>
          <a:p>
            <a:pPr lvl="1">
              <a:lnSpc>
                <a:spcPct val="18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检查主码值是否唯一，如果不唯一则拒绝插入或修改</a:t>
            </a:r>
          </a:p>
          <a:p>
            <a:pPr lvl="1">
              <a:lnSpc>
                <a:spcPct val="18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检查主码的各个属性是否为空，只要有一个为空就拒绝插入或修改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2912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检查记录中主码值是否唯一的一种方法是进行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全表扫描</a:t>
            </a:r>
          </a:p>
          <a:p>
            <a:endParaRPr lang="zh-CN" altLang="en-US" sz="2800" dirty="0"/>
          </a:p>
        </p:txBody>
      </p:sp>
      <p:pic>
        <p:nvPicPr>
          <p:cNvPr id="5" name="Picture 4" descr="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2794000"/>
            <a:ext cx="64801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索引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为了避免全表扫描，一般会在主码上建立索引</a:t>
            </a:r>
            <a:endParaRPr lang="zh-CN" altLang="en-US" sz="2400" dirty="0"/>
          </a:p>
        </p:txBody>
      </p:sp>
      <p:pic>
        <p:nvPicPr>
          <p:cNvPr id="4" name="Picture 4" descr="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031" y="3043445"/>
            <a:ext cx="5740941" cy="29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31807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第一节 概述</a:t>
            </a:r>
            <a:endParaRPr lang="en-US" altLang="zh-CN" dirty="0" smtClean="0"/>
          </a:p>
          <a:p>
            <a:r>
              <a:rPr lang="zh-CN" altLang="en-US" dirty="0" smtClean="0"/>
              <a:t>第二节 实体完整性</a:t>
            </a:r>
          </a:p>
          <a:p>
            <a:pPr>
              <a:buBlip>
                <a:blip r:embed="rId2"/>
              </a:buBlip>
            </a:pPr>
            <a:r>
              <a:rPr lang="zh-CN" altLang="en-US" b="1" dirty="0" smtClean="0">
                <a:solidFill>
                  <a:srgbClr val="FF9905"/>
                </a:solidFill>
              </a:rPr>
              <a:t>第三节 参照完整性</a:t>
            </a:r>
          </a:p>
          <a:p>
            <a:r>
              <a:rPr lang="zh-CN" altLang="en-US" dirty="0" smtClean="0"/>
              <a:t>第四节 用户定义的完整性</a:t>
            </a:r>
          </a:p>
          <a:p>
            <a:r>
              <a:rPr lang="zh-CN" altLang="en-US" dirty="0" smtClean="0"/>
              <a:t>第五节 完整性约束命名字句</a:t>
            </a:r>
          </a:p>
          <a:p>
            <a:r>
              <a:rPr lang="zh-CN" altLang="en-US" dirty="0" smtClean="0"/>
              <a:t>第六节 域中的完整性限制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第七节 触发器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第三节 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3333FF"/>
                </a:solidFill>
              </a:rPr>
              <a:t>参照完整性定义</a:t>
            </a:r>
          </a:p>
          <a:p>
            <a:pPr>
              <a:lnSpc>
                <a:spcPct val="190000"/>
              </a:lnSpc>
            </a:pPr>
            <a:r>
              <a:rPr lang="zh-CN" altLang="en-US" b="1" dirty="0" smtClean="0"/>
              <a:t>参照完整性检查和违约处理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参照完整性定义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 smtClean="0"/>
              <a:t>关系模型的参照完整性定义</a:t>
            </a:r>
          </a:p>
          <a:p>
            <a:pPr lvl="1">
              <a:lnSpc>
                <a:spcPct val="18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CREATE  TABLE</a:t>
            </a:r>
            <a:r>
              <a:rPr lang="zh-CN" altLang="en-US" sz="2400" dirty="0" smtClean="0"/>
              <a:t>中用</a:t>
            </a:r>
            <a:r>
              <a:rPr lang="en-US" altLang="zh-CN" sz="2400" dirty="0" smtClean="0">
                <a:solidFill>
                  <a:srgbClr val="FF00FF"/>
                </a:solidFill>
              </a:rPr>
              <a:t>FOREIGN KEY</a:t>
            </a:r>
            <a:r>
              <a:rPr lang="zh-CN" altLang="en-US" sz="2400" dirty="0" smtClean="0"/>
              <a:t>短语定义哪些列为外码</a:t>
            </a:r>
          </a:p>
          <a:p>
            <a:pPr lvl="1">
              <a:lnSpc>
                <a:spcPct val="180000"/>
              </a:lnSpc>
            </a:pP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FF"/>
                </a:solidFill>
              </a:rPr>
              <a:t>REFERENCES</a:t>
            </a:r>
            <a:r>
              <a:rPr lang="zh-CN" altLang="en-US" sz="2400" dirty="0" smtClean="0"/>
              <a:t>短语指明这些外码参照哪些表的主码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6009"/>
          </a:xfrm>
        </p:spPr>
        <p:txBody>
          <a:bodyPr>
            <a:normAutofit/>
          </a:bodyPr>
          <a:lstStyle/>
          <a:p>
            <a:pPr marL="901700" lvl="1" indent="-809625">
              <a:buNone/>
            </a:pPr>
            <a:r>
              <a:rPr lang="zh-CN" altLang="en-US" sz="2400" dirty="0" smtClean="0"/>
              <a:t>例如  关系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中一个元组表示一个学生选修的某门课程的成绩，（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）是主码。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分别参照引用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表的主码和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表的主码 </a:t>
            </a:r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5375" y="2902231"/>
            <a:ext cx="567193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sz="2400" b="1" dirty="0" smtClean="0"/>
              <a:t> ] 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中的参照完整性。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484244" y="3511676"/>
            <a:ext cx="6944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SC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( 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  CHAR(9)  NOT NULL</a:t>
            </a:r>
            <a:r>
              <a:rPr lang="zh-CN" altLang="en-US" sz="2000" dirty="0" smtClean="0"/>
              <a:t>，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    CHAR(4)  NOT NULL</a:t>
            </a:r>
            <a:r>
              <a:rPr lang="zh-CN" altLang="en-US" sz="2000" dirty="0" smtClean="0"/>
              <a:t>，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Grade    SMALLINT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>
                <a:solidFill>
                  <a:srgbClr val="FF00FF"/>
                </a:solidFill>
              </a:rPr>
              <a:t>PRIMARY KEY (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000" dirty="0" smtClean="0">
                <a:solidFill>
                  <a:srgbClr val="FF00FF"/>
                </a:solidFill>
              </a:rPr>
              <a:t>， 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Cno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r>
              <a:rPr lang="zh-CN" altLang="en-US" sz="2000" dirty="0" smtClean="0"/>
              <a:t>， </a:t>
            </a:r>
            <a:r>
              <a:rPr lang="en-US" altLang="zh-CN" sz="2000" dirty="0" smtClean="0">
                <a:solidFill>
                  <a:srgbClr val="FF00FF"/>
                </a:solidFill>
              </a:rPr>
              <a:t>/*</a:t>
            </a:r>
            <a:r>
              <a:rPr lang="zh-CN" altLang="en-US" sz="2000" dirty="0" smtClean="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2000" dirty="0" smtClean="0">
                <a:solidFill>
                  <a:srgbClr val="FF00FF"/>
                </a:solidFill>
              </a:rPr>
              <a:t>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FOREIGN KEY 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Sno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REFERENCES  Student(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Sno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FOREIGN KEY 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Cno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REFERENCES  Course(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Cno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);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第三节 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dirty="0" smtClean="0"/>
              <a:t>参照完整性定义</a:t>
            </a:r>
          </a:p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3333FF"/>
                </a:solidFill>
              </a:rPr>
              <a:t>参照完整性检查和违约处理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参照完整性检查和违约处理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574" y="1402281"/>
            <a:ext cx="4544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 smtClean="0">
                <a:ea typeface="黑体" pitchFamily="2" charset="-122"/>
                <a:cs typeface="Times New Roman" pitchFamily="18" charset="0"/>
              </a:rPr>
              <a:t>可能破坏参照完整性的情况及违约处理</a:t>
            </a:r>
            <a:endParaRPr kumimoji="1" lang="zh-CN" altLang="en-US" sz="2000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619250" y="2676525"/>
            <a:ext cx="1498600" cy="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619250" y="2676525"/>
            <a:ext cx="1498600" cy="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619250" y="2676525"/>
            <a:ext cx="1498600" cy="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619250" y="2676525"/>
            <a:ext cx="1498600" cy="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Group 134"/>
          <p:cNvGraphicFramePr>
            <a:graphicFrameLocks noGrp="1"/>
          </p:cNvGraphicFramePr>
          <p:nvPr/>
        </p:nvGraphicFramePr>
        <p:xfrm>
          <a:off x="468313" y="2349500"/>
          <a:ext cx="8280400" cy="3600452"/>
        </p:xfrm>
        <a:graphic>
          <a:graphicData uri="http://schemas.openxmlformats.org/drawingml/2006/table">
            <a:tbl>
              <a:tblPr/>
              <a:tblGrid>
                <a:gridCol w="2784475"/>
                <a:gridCol w="2638425"/>
                <a:gridCol w="28575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被参照表（例如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Student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参照表（例如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SC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违约处理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插入元组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修改外码值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删除元组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级连删除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设置为空值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修改主码值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级连修改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设置为空值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24"/>
          <p:cNvSpPr>
            <a:spLocks noChangeShapeType="1"/>
          </p:cNvSpPr>
          <p:nvPr/>
        </p:nvSpPr>
        <p:spPr bwMode="auto">
          <a:xfrm flipH="1">
            <a:off x="2843213" y="3429000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5"/>
          <p:cNvSpPr>
            <a:spLocks noChangeShapeType="1"/>
          </p:cNvSpPr>
          <p:nvPr/>
        </p:nvSpPr>
        <p:spPr bwMode="auto">
          <a:xfrm flipH="1">
            <a:off x="2843213" y="4076700"/>
            <a:ext cx="649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6"/>
          <p:cNvSpPr>
            <a:spLocks noChangeShapeType="1"/>
          </p:cNvSpPr>
          <p:nvPr/>
        </p:nvSpPr>
        <p:spPr bwMode="auto">
          <a:xfrm>
            <a:off x="2843213" y="4724400"/>
            <a:ext cx="649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7"/>
          <p:cNvSpPr>
            <a:spLocks noChangeShapeType="1"/>
          </p:cNvSpPr>
          <p:nvPr/>
        </p:nvSpPr>
        <p:spPr bwMode="auto">
          <a:xfrm>
            <a:off x="2844800" y="551656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31807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b="1" dirty="0" smtClean="0">
                <a:solidFill>
                  <a:srgbClr val="FF9905"/>
                </a:solidFill>
              </a:rPr>
              <a:t>第一节 概述</a:t>
            </a:r>
            <a:endParaRPr lang="en-US" altLang="zh-CN" b="1" dirty="0" smtClean="0">
              <a:solidFill>
                <a:srgbClr val="FF9905"/>
              </a:solidFill>
            </a:endParaRPr>
          </a:p>
          <a:p>
            <a:r>
              <a:rPr lang="zh-CN" altLang="en-US" dirty="0" smtClean="0"/>
              <a:t>第二节 实体完整性</a:t>
            </a:r>
          </a:p>
          <a:p>
            <a:r>
              <a:rPr lang="zh-CN" altLang="en-US" dirty="0" smtClean="0"/>
              <a:t>第三节 参照完整性</a:t>
            </a:r>
          </a:p>
          <a:p>
            <a:r>
              <a:rPr lang="zh-CN" altLang="en-US" dirty="0" smtClean="0"/>
              <a:t>第四节 用户定义的完整性</a:t>
            </a:r>
          </a:p>
          <a:p>
            <a:r>
              <a:rPr lang="zh-CN" altLang="en-US" dirty="0" smtClean="0"/>
              <a:t>第五节 完整性约束命名字句</a:t>
            </a:r>
          </a:p>
          <a:p>
            <a:r>
              <a:rPr lang="zh-CN" altLang="en-US" dirty="0" smtClean="0"/>
              <a:t>第六节 域中的完整性限制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第七节 触发器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违约处理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参照完整性违约处理</a:t>
            </a:r>
          </a:p>
          <a:p>
            <a:endParaRPr lang="zh-CN" altLang="en-US" sz="2800" dirty="0" smtClean="0"/>
          </a:p>
          <a:p>
            <a:pPr lvl="1"/>
            <a:r>
              <a:rPr lang="en-US" altLang="zh-CN" sz="2000" dirty="0" smtClean="0"/>
              <a:t>1. </a:t>
            </a:r>
            <a:r>
              <a:rPr lang="zh-CN" altLang="en-US" sz="2000" dirty="0" smtClean="0"/>
              <a:t>拒绝</a:t>
            </a:r>
            <a:r>
              <a:rPr lang="en-US" altLang="zh-CN" sz="2000" dirty="0" smtClean="0"/>
              <a:t>(NO ACTION)</a:t>
            </a:r>
            <a:r>
              <a:rPr lang="zh-CN" altLang="en-US" sz="2000" dirty="0" smtClean="0"/>
              <a:t>执行</a:t>
            </a:r>
          </a:p>
          <a:p>
            <a:pPr lvl="2"/>
            <a:r>
              <a:rPr lang="zh-CN" altLang="en-US" sz="2000" dirty="0" smtClean="0"/>
              <a:t>默认策略</a:t>
            </a:r>
          </a:p>
          <a:p>
            <a:pPr lvl="1"/>
            <a:endParaRPr lang="zh-CN" altLang="en-US" sz="2000" b="1" dirty="0" smtClean="0"/>
          </a:p>
          <a:p>
            <a:pPr lvl="1"/>
            <a:r>
              <a:rPr lang="en-US" altLang="zh-CN" sz="2000" dirty="0" smtClean="0"/>
              <a:t>2. </a:t>
            </a:r>
            <a:r>
              <a:rPr lang="zh-CN" altLang="en-US" sz="2000" dirty="0" smtClean="0"/>
              <a:t>级联</a:t>
            </a:r>
            <a:r>
              <a:rPr lang="en-US" altLang="zh-CN" sz="2000" dirty="0" smtClean="0"/>
              <a:t>(CASCADE)</a:t>
            </a:r>
            <a:r>
              <a:rPr lang="zh-CN" altLang="en-US" sz="2000" dirty="0" smtClean="0"/>
              <a:t>操作</a:t>
            </a:r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dirty="0" smtClean="0"/>
              <a:t>3. </a:t>
            </a:r>
            <a:r>
              <a:rPr lang="zh-CN" altLang="en-US" sz="2000" dirty="0" smtClean="0"/>
              <a:t>设置为空值（</a:t>
            </a:r>
            <a:r>
              <a:rPr lang="en-US" altLang="zh-CN" sz="2000" dirty="0" smtClean="0"/>
              <a:t>SET-NULL</a:t>
            </a:r>
            <a:r>
              <a:rPr lang="zh-CN" altLang="en-US" sz="2000" dirty="0" smtClean="0"/>
              <a:t>）</a:t>
            </a:r>
          </a:p>
          <a:p>
            <a:pPr lvl="2"/>
            <a:r>
              <a:rPr lang="zh-CN" altLang="en-US" sz="2000" dirty="0" smtClean="0"/>
              <a:t>对于参照完整性，除了应该定义外码，还应定义</a:t>
            </a:r>
            <a:r>
              <a:rPr lang="zh-CN" altLang="en-US" sz="2000" dirty="0" smtClean="0">
                <a:solidFill>
                  <a:srgbClr val="FF00FF"/>
                </a:solidFill>
              </a:rPr>
              <a:t>外码列是否允许空值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106" y="1677094"/>
            <a:ext cx="74079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sz="2400" b="1" dirty="0" smtClean="0"/>
              <a:t> ]   </a:t>
            </a:r>
            <a:r>
              <a:rPr lang="zh-CN" altLang="en-US" sz="2400" dirty="0" smtClean="0"/>
              <a:t>显式说明参照完整性的违约处理示例。</a:t>
            </a:r>
            <a:endParaRPr lang="en-US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1113184" y="2279371"/>
            <a:ext cx="8030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 </a:t>
            </a:r>
            <a:r>
              <a:rPr lang="en-US" altLang="zh-CN" sz="2000" dirty="0" smtClean="0"/>
              <a:t>SC</a:t>
            </a:r>
          </a:p>
          <a:p>
            <a:pPr>
              <a:buFontTx/>
              <a:buNone/>
            </a:pPr>
            <a:r>
              <a:rPr lang="en-US" altLang="zh-CN" sz="2000" dirty="0" smtClean="0"/>
              <a:t> 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 CHAR(9)  NOT NULL</a:t>
            </a:r>
            <a:r>
              <a:rPr lang="zh-CN" altLang="en-US" sz="2000" dirty="0" smtClean="0"/>
              <a:t>，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  CHAR(4)  NOT NULL</a:t>
            </a:r>
            <a:r>
              <a:rPr lang="zh-CN" altLang="en-US" sz="2000" dirty="0" smtClean="0"/>
              <a:t>，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Grade  SMALLINT</a:t>
            </a:r>
            <a:r>
              <a:rPr lang="zh-CN" altLang="en-US" sz="2000" dirty="0" smtClean="0"/>
              <a:t>，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PRIMARY KEY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）， 				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FOREIGN KEY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  </a:t>
            </a:r>
            <a:r>
              <a:rPr lang="en-US" altLang="zh-CN" sz="2000" dirty="0" smtClean="0">
                <a:solidFill>
                  <a:srgbClr val="0000FF"/>
                </a:solidFill>
              </a:rPr>
              <a:t>REFERENCES</a:t>
            </a:r>
            <a:r>
              <a:rPr lang="en-US" altLang="zh-CN" sz="2000" dirty="0" smtClean="0"/>
              <a:t>  Student(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 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ON DELETE CASCADE 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>
                <a:solidFill>
                  <a:srgbClr val="FF00FF"/>
                </a:solidFill>
              </a:rPr>
              <a:t>级联删除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表中相应的元组*</a:t>
            </a:r>
            <a:r>
              <a:rPr lang="en-US" altLang="zh-CN" sz="2000" dirty="0" smtClean="0"/>
              <a:t>/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ON UPDATE CASCADE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/*</a:t>
            </a:r>
            <a:r>
              <a:rPr lang="zh-CN" altLang="en-US" sz="2000" dirty="0" smtClean="0">
                <a:solidFill>
                  <a:srgbClr val="FF00FF"/>
                </a:solidFill>
              </a:rPr>
              <a:t>级联更新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表中相应的元组*</a:t>
            </a:r>
            <a:r>
              <a:rPr lang="en-US" altLang="zh-CN" sz="2000" dirty="0" smtClean="0"/>
              <a:t>/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FOREIGN KEY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  </a:t>
            </a:r>
            <a:r>
              <a:rPr lang="en-US" altLang="zh-CN" sz="2000" dirty="0" smtClean="0">
                <a:solidFill>
                  <a:srgbClr val="0000FF"/>
                </a:solidFill>
              </a:rPr>
              <a:t>REFERENCES</a:t>
            </a:r>
            <a:r>
              <a:rPr lang="en-US" altLang="zh-CN" sz="2000" dirty="0" smtClean="0"/>
              <a:t>  Course(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 	                    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ON DELETE NO ACTION 	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           /*</a:t>
            </a:r>
            <a:r>
              <a:rPr lang="zh-CN" altLang="en-US" sz="2000" dirty="0" smtClean="0"/>
              <a:t>当删除</a:t>
            </a:r>
            <a:r>
              <a:rPr lang="en-US" altLang="zh-CN" sz="2000" dirty="0" smtClean="0"/>
              <a:t>course </a:t>
            </a:r>
            <a:r>
              <a:rPr lang="zh-CN" altLang="en-US" sz="2000" dirty="0" smtClean="0"/>
              <a:t>表中的元组造成了与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表不一致时</a:t>
            </a:r>
            <a:r>
              <a:rPr lang="zh-CN" altLang="en-US" sz="2000" dirty="0" smtClean="0">
                <a:solidFill>
                  <a:srgbClr val="FF00FF"/>
                </a:solidFill>
              </a:rPr>
              <a:t>拒绝删除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/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ON UPDATE CASCADE   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  	/*</a:t>
            </a:r>
            <a:r>
              <a:rPr lang="zh-CN" altLang="en-US" sz="2000" dirty="0" smtClean="0"/>
              <a:t>当更新</a:t>
            </a:r>
            <a:r>
              <a:rPr lang="en-US" altLang="zh-CN" sz="2000" dirty="0" smtClean="0"/>
              <a:t>course</a:t>
            </a:r>
            <a:r>
              <a:rPr lang="zh-CN" altLang="en-US" sz="2000" dirty="0" smtClean="0"/>
              <a:t>表中的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时，</a:t>
            </a:r>
            <a:r>
              <a:rPr lang="zh-CN" altLang="en-US" sz="2000" dirty="0" smtClean="0">
                <a:solidFill>
                  <a:srgbClr val="FF00FF"/>
                </a:solidFill>
              </a:rPr>
              <a:t>级联更新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表中相应的元组*</a:t>
            </a:r>
            <a:r>
              <a:rPr lang="en-US" altLang="zh-CN" sz="2000" dirty="0" smtClean="0"/>
              <a:t>/</a:t>
            </a:r>
          </a:p>
          <a:p>
            <a:pPr>
              <a:buFontTx/>
              <a:buNone/>
            </a:pPr>
            <a:r>
              <a:rPr lang="en-US" altLang="zh-CN" sz="2000" dirty="0" smtClean="0"/>
              <a:t>        )</a:t>
            </a:r>
            <a:r>
              <a:rPr lang="zh-CN" altLang="en-US" sz="2000" dirty="0" smtClean="0"/>
              <a:t>；</a:t>
            </a:r>
          </a:p>
        </p:txBody>
      </p:sp>
      <p:pic>
        <p:nvPicPr>
          <p:cNvPr id="9" name="Picture 2" descr="E:\数据库原理\ppt\picture\png-146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269" y="540026"/>
            <a:ext cx="636103" cy="636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31807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第一节 概述</a:t>
            </a:r>
            <a:endParaRPr lang="en-US" altLang="zh-CN" dirty="0" smtClean="0"/>
          </a:p>
          <a:p>
            <a:r>
              <a:rPr lang="zh-CN" altLang="en-US" dirty="0" smtClean="0"/>
              <a:t>第二节 实体完整性</a:t>
            </a:r>
          </a:p>
          <a:p>
            <a:r>
              <a:rPr lang="zh-CN" altLang="en-US" dirty="0" smtClean="0"/>
              <a:t>第三节 参照完整性</a:t>
            </a:r>
          </a:p>
          <a:p>
            <a:pPr>
              <a:buBlip>
                <a:blip r:embed="rId2"/>
              </a:buBlip>
            </a:pPr>
            <a:r>
              <a:rPr lang="zh-CN" altLang="en-US" b="1" dirty="0" smtClean="0">
                <a:solidFill>
                  <a:srgbClr val="FF9905"/>
                </a:solidFill>
              </a:rPr>
              <a:t>第四节 用户定义的完整性</a:t>
            </a:r>
          </a:p>
          <a:p>
            <a:r>
              <a:rPr lang="zh-CN" altLang="en-US" dirty="0" smtClean="0"/>
              <a:t>第五节 完整性约束命名字句</a:t>
            </a:r>
          </a:p>
          <a:p>
            <a:r>
              <a:rPr lang="zh-CN" altLang="en-US" dirty="0" smtClean="0"/>
              <a:t>第六节 域中的完整性限制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第七节 触发器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第四节 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3333FF"/>
                </a:solidFill>
              </a:rPr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元组上的约束条件检查和违约处理</a:t>
            </a:r>
            <a:endParaRPr lang="zh-CN" altLang="en-US" dirty="0" smtClean="0">
              <a:solidFill>
                <a:srgbClr val="3333FF"/>
              </a:solidFill>
            </a:endParaRPr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属性上的约束条件的定义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CREATE TABLE</a:t>
            </a:r>
            <a:r>
              <a:rPr lang="zh-CN" altLang="en-US" dirty="0" smtClean="0"/>
              <a:t>时定义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列值非空（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列值唯一（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检查列值是否满足一个布尔表达式（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pic>
        <p:nvPicPr>
          <p:cNvPr id="2050" name="Picture 2" descr="C:\Documents and Settings\Administrator\Local Settings\Temporary Internet Files\Content.IE5\SP670PQZ\MCj035708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0671" y="4710346"/>
            <a:ext cx="1545336" cy="18370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不允许取空值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32" y="2405963"/>
            <a:ext cx="80573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CN" sz="2400" b="1" dirty="0" smtClean="0"/>
              <a:t> ]  </a:t>
            </a:r>
            <a:r>
              <a:rPr lang="zh-CN" altLang="en-US" sz="2400" dirty="0" smtClean="0"/>
              <a:t>在定义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表时，说明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属性不允许取空值。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887897" y="3392552"/>
            <a:ext cx="8030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sz="2000" dirty="0" smtClean="0"/>
              <a:t>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CHAR(9)  </a:t>
            </a:r>
            <a:r>
              <a:rPr lang="en-US" altLang="zh-CN" sz="2000" dirty="0" smtClean="0">
                <a:solidFill>
                  <a:srgbClr val="FF00FF"/>
                </a:solidFill>
              </a:rPr>
              <a:t>NOT NULL</a:t>
            </a:r>
            <a:r>
              <a:rPr lang="zh-CN" altLang="en-US" sz="2000" dirty="0" smtClean="0"/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 CHAR(4)  </a:t>
            </a:r>
            <a:r>
              <a:rPr lang="en-US" altLang="zh-CN" sz="2000" dirty="0" smtClean="0">
                <a:solidFill>
                  <a:srgbClr val="FF00FF"/>
                </a:solidFill>
              </a:rPr>
              <a:t>NOT NULL</a:t>
            </a:r>
            <a:r>
              <a:rPr lang="zh-CN" altLang="en-US" sz="2000" dirty="0" smtClean="0"/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Grade  SMALLINT </a:t>
            </a:r>
            <a:r>
              <a:rPr lang="en-US" altLang="zh-CN" sz="2000" dirty="0" smtClean="0">
                <a:solidFill>
                  <a:srgbClr val="FF00FF"/>
                </a:solidFill>
              </a:rPr>
              <a:t>NOT NULL</a:t>
            </a:r>
            <a:r>
              <a:rPr lang="zh-CN" altLang="en-US" sz="2000" dirty="0" smtClean="0"/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>
                <a:solidFill>
                  <a:srgbClr val="0000FF"/>
                </a:solidFill>
              </a:rPr>
              <a:t>PRIMARY KEY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 smtClean="0"/>
              <a:t>）； </a:t>
            </a:r>
          </a:p>
        </p:txBody>
      </p:sp>
      <p:sp>
        <p:nvSpPr>
          <p:cNvPr id="6" name="矩形 5"/>
          <p:cNvSpPr/>
          <p:nvPr/>
        </p:nvSpPr>
        <p:spPr>
          <a:xfrm>
            <a:off x="4439480" y="54057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如果在表级定义实体完整性，隐含了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不允许取空值，则在列级不允许取空值的定义就不必写了 * 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列值唯一 </a:t>
            </a:r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0332" y="2405963"/>
            <a:ext cx="80573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CN" sz="2400" b="1" dirty="0" smtClean="0"/>
              <a:t> ]  </a:t>
            </a:r>
            <a:r>
              <a:rPr lang="zh-CN" altLang="en-US" sz="2400" dirty="0" smtClean="0"/>
              <a:t>建立部门表</a:t>
            </a:r>
            <a:r>
              <a:rPr lang="en-US" altLang="zh-CN" sz="2400" dirty="0" smtClean="0"/>
              <a:t>DEPT</a:t>
            </a:r>
            <a:r>
              <a:rPr lang="zh-CN" altLang="en-US" sz="2400" dirty="0" smtClean="0"/>
              <a:t>，要求部门名称</a:t>
            </a:r>
            <a:r>
              <a:rPr lang="en-US" altLang="zh-CN" sz="2400" dirty="0" err="1" smtClean="0"/>
              <a:t>Dname</a:t>
            </a:r>
            <a:r>
              <a:rPr lang="zh-CN" altLang="en-US" sz="2400" dirty="0" smtClean="0"/>
              <a:t>列取值唯一，部门编号</a:t>
            </a:r>
            <a:r>
              <a:rPr lang="en-US" altLang="zh-CN" sz="2400" dirty="0" err="1" smtClean="0"/>
              <a:t>Deptno</a:t>
            </a:r>
            <a:r>
              <a:rPr lang="zh-CN" altLang="en-US" sz="2400" dirty="0" smtClean="0"/>
              <a:t>列为主码。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887897" y="3392552"/>
            <a:ext cx="8030816" cy="227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 </a:t>
            </a:r>
            <a:r>
              <a:rPr lang="en-US" altLang="zh-CN" sz="2000" dirty="0" smtClean="0"/>
              <a:t>DEPT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(</a:t>
            </a:r>
            <a:r>
              <a:rPr lang="en-US" altLang="zh-CN" sz="2000" dirty="0" err="1" smtClean="0"/>
              <a:t>Deptno</a:t>
            </a:r>
            <a:r>
              <a:rPr lang="en-US" altLang="zh-CN" sz="2000" dirty="0" smtClean="0"/>
              <a:t>  NUMERIC(2)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err="1" smtClean="0"/>
              <a:t>Dname</a:t>
            </a:r>
            <a:r>
              <a:rPr lang="en-US" altLang="zh-CN" sz="2000" dirty="0" smtClean="0"/>
              <a:t>  CHAR(9)  </a:t>
            </a:r>
            <a:r>
              <a:rPr lang="en-US" altLang="zh-CN" sz="2000" dirty="0" smtClean="0">
                <a:solidFill>
                  <a:srgbClr val="FF00FF"/>
                </a:solidFill>
              </a:rPr>
              <a:t>UNIQUE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要求</a:t>
            </a:r>
            <a:r>
              <a:rPr lang="en-US" altLang="zh-CN" sz="2000" dirty="0" err="1" smtClean="0"/>
              <a:t>Dname</a:t>
            </a:r>
            <a:r>
              <a:rPr lang="zh-CN" altLang="en-US" sz="2000" dirty="0" smtClean="0"/>
              <a:t>列值唯一*</a:t>
            </a:r>
            <a:r>
              <a:rPr lang="en-US" altLang="zh-CN" sz="2000" dirty="0" smtClean="0"/>
              <a:t>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Location  CHAR(10)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>
                <a:solidFill>
                  <a:srgbClr val="0000FF"/>
                </a:solidFill>
              </a:rPr>
              <a:t>PRIMARY KEY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Deptno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)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CHECK</a:t>
            </a:r>
            <a:r>
              <a:rPr lang="zh-CN" altLang="en-US" sz="2800" dirty="0" smtClean="0"/>
              <a:t>短语指定列值应该满足的条件</a:t>
            </a:r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0332" y="2405963"/>
            <a:ext cx="80573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CN" sz="2400" b="1" dirty="0" smtClean="0"/>
              <a:t> ]    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表的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只允许取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男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女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887897" y="3392552"/>
            <a:ext cx="8030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Student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CHAR(9) PRIMARY KEY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CHAR(8) NOT NULL</a:t>
            </a:r>
            <a:r>
              <a:rPr lang="zh-CN" altLang="en-US" sz="2000" dirty="0" smtClean="0"/>
              <a:t>，       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Ssex</a:t>
            </a:r>
            <a:r>
              <a:rPr lang="en-US" altLang="zh-CN" sz="2000" dirty="0" smtClean="0"/>
              <a:t>  CHAR(2)  </a:t>
            </a:r>
            <a:r>
              <a:rPr lang="en-US" altLang="zh-CN" sz="2000" dirty="0" smtClean="0">
                <a:solidFill>
                  <a:srgbClr val="FF00FF"/>
                </a:solidFill>
              </a:rPr>
              <a:t>CHECK (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Ssex</a:t>
            </a:r>
            <a:r>
              <a:rPr lang="en-US" altLang="zh-CN" sz="2000" dirty="0" smtClean="0">
                <a:solidFill>
                  <a:srgbClr val="FF00FF"/>
                </a:solidFill>
              </a:rPr>
              <a:t>  IN (</a:t>
            </a:r>
            <a:r>
              <a:rPr lang="en-US" altLang="zh-CN" sz="2000" dirty="0" smtClean="0">
                <a:solidFill>
                  <a:srgbClr val="FF00FF"/>
                </a:solidFill>
                <a:latin typeface="Arial"/>
              </a:rPr>
              <a:t>'</a:t>
            </a:r>
            <a:r>
              <a:rPr lang="zh-CN" altLang="en-US" sz="2000" dirty="0" smtClean="0">
                <a:solidFill>
                  <a:srgbClr val="FF00FF"/>
                </a:solidFill>
              </a:rPr>
              <a:t>男</a:t>
            </a:r>
            <a:r>
              <a:rPr lang="en-US" altLang="zh-CN" sz="2000" dirty="0" smtClean="0">
                <a:solidFill>
                  <a:srgbClr val="FF00FF"/>
                </a:solidFill>
                <a:latin typeface="Arial"/>
              </a:rPr>
              <a:t>', '</a:t>
            </a:r>
            <a:r>
              <a:rPr lang="zh-CN" altLang="en-US" sz="2000" dirty="0" smtClean="0">
                <a:solidFill>
                  <a:srgbClr val="FF00FF"/>
                </a:solidFill>
              </a:rPr>
              <a:t>女</a:t>
            </a:r>
            <a:r>
              <a:rPr lang="en-US" altLang="zh-CN" sz="2000" dirty="0" smtClean="0">
                <a:solidFill>
                  <a:srgbClr val="FF00FF"/>
                </a:solidFill>
                <a:latin typeface="Arial"/>
              </a:rPr>
              <a:t>'</a:t>
            </a:r>
            <a:r>
              <a:rPr lang="en-US" altLang="zh-CN" sz="2000" dirty="0" smtClean="0">
                <a:solidFill>
                  <a:srgbClr val="FF00FF"/>
                </a:solidFill>
              </a:rPr>
              <a:t>) )</a:t>
            </a:r>
            <a:r>
              <a:rPr lang="en-US" altLang="zh-CN" sz="2000" dirty="0" smtClean="0"/>
              <a:t> ,</a:t>
            </a:r>
            <a:r>
              <a:rPr lang="zh-CN" altLang="en-US" sz="2000" dirty="0" smtClean="0"/>
              <a:t>  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 Sage  SMALLINT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Sdept</a:t>
            </a:r>
            <a:r>
              <a:rPr lang="en-US" altLang="zh-CN" sz="2000" dirty="0" smtClean="0"/>
              <a:t>  CHAR(20)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);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77970" y="4600011"/>
            <a:ext cx="2866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/*</a:t>
            </a:r>
            <a:r>
              <a:rPr lang="zh-CN" altLang="en-US" dirty="0" smtClean="0"/>
              <a:t>性别属性</a:t>
            </a:r>
            <a:r>
              <a:rPr lang="en-US" altLang="zh-CN" dirty="0" err="1" smtClean="0"/>
              <a:t>Ssex</a:t>
            </a:r>
            <a:r>
              <a:rPr lang="zh-CN" altLang="en-US" dirty="0" smtClean="0"/>
              <a:t>只允许取</a:t>
            </a:r>
            <a:r>
              <a:rPr lang="en-US" altLang="zh-CN" dirty="0" smtClean="0"/>
              <a:t>'</a:t>
            </a:r>
            <a:r>
              <a:rPr lang="zh-CN" altLang="en-US" dirty="0" smtClean="0"/>
              <a:t>男</a:t>
            </a:r>
            <a:r>
              <a:rPr lang="en-US" altLang="zh-CN" dirty="0" smtClean="0"/>
              <a:t>'</a:t>
            </a:r>
            <a:r>
              <a:rPr lang="zh-CN" altLang="en-US" dirty="0" smtClean="0"/>
              <a:t>或</a:t>
            </a:r>
            <a:r>
              <a:rPr lang="en-US" altLang="zh-CN" dirty="0" smtClean="0"/>
              <a:t>'</a:t>
            </a:r>
            <a:r>
              <a:rPr lang="zh-CN" altLang="en-US" dirty="0" smtClean="0"/>
              <a:t>女</a:t>
            </a:r>
            <a:r>
              <a:rPr lang="en-US" altLang="zh-CN" dirty="0" smtClean="0"/>
              <a:t>' */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837" y="1981894"/>
            <a:ext cx="80573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sz="2400" b="1" dirty="0" smtClean="0"/>
              <a:t> ]    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表的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的值应该在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之间 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887897" y="2703439"/>
            <a:ext cx="8030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SC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CHAR(9)  NOT NULL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CHAR(4)  NOT NULL</a:t>
            </a:r>
            <a:r>
              <a:rPr lang="zh-CN" altLang="en-US" sz="2000" dirty="0" smtClean="0"/>
              <a:t>，       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Grade  </a:t>
            </a:r>
            <a:r>
              <a:rPr lang="en-US" altLang="zh-CN" sz="2000" dirty="0" err="1" smtClean="0"/>
              <a:t>SMALLINT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CHECK(Grade &gt;=0 AND Grade &lt;=100)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PRIMARY KEY(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,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FOREIGN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 REFERENCES Student(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FOREIGN 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 REFERENCES Course(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837" y="1981894"/>
            <a:ext cx="80573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altLang="zh-CN" sz="2400" b="1" smtClean="0"/>
              <a:t> </a:t>
            </a:r>
            <a:r>
              <a:rPr lang="en-US" altLang="zh-CN" sz="2400" b="1" dirty="0" smtClean="0"/>
              <a:t>]    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表的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的值默认为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 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887897" y="2703439"/>
            <a:ext cx="8030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SC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CHAR(9)  NOT NULL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CHAR(4)  NOT NULL</a:t>
            </a:r>
            <a:r>
              <a:rPr lang="zh-CN" altLang="en-US" sz="2000" dirty="0" smtClean="0"/>
              <a:t>，       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Grade  SMALLINT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 0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PRIMARY KEY(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,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FOREIGN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 REFERENCES Student(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   FOREIGN 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 REFERENCES Course(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 );</a:t>
            </a:r>
            <a:endParaRPr lang="zh-CN" altLang="en-US" sz="2000" dirty="0"/>
          </a:p>
        </p:txBody>
      </p:sp>
      <p:sp>
        <p:nvSpPr>
          <p:cNvPr id="6" name="云形标注 5"/>
          <p:cNvSpPr/>
          <p:nvPr/>
        </p:nvSpPr>
        <p:spPr>
          <a:xfrm>
            <a:off x="4171950" y="5829300"/>
            <a:ext cx="3495675" cy="666750"/>
          </a:xfrm>
          <a:prstGeom prst="cloudCallout">
            <a:avLst>
              <a:gd name="adj1" fmla="val -49171"/>
              <a:gd name="adj2" fmla="val -2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如果是字符串类型需要加入单引号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7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第一节 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数据库的完整性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数据的</a:t>
            </a:r>
            <a:r>
              <a:rPr lang="zh-CN" altLang="en-US" sz="2000" dirty="0" smtClean="0">
                <a:solidFill>
                  <a:srgbClr val="FF66FF"/>
                </a:solidFill>
              </a:rPr>
              <a:t>正确性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FF66FF"/>
                </a:solidFill>
              </a:rPr>
              <a:t>相容性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数据的完整性和安全性是两个不同概念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数据的完整性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防止数据库中存在不符合语义的数据，也就是防止数据库中存在不正确的数据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防范对象：不合语义的、不正确的数据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数据的安全性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保护数据库防止恶意的破坏和非法的存取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防范对象：非法用户和非法操作</a:t>
            </a:r>
            <a:endParaRPr lang="zh-CN" altLang="en-US" sz="1800" dirty="0" smtClean="0">
              <a:solidFill>
                <a:srgbClr val="FF66FF"/>
              </a:solidFill>
            </a:endParaRPr>
          </a:p>
          <a:p>
            <a:endParaRPr lang="zh-CN" altLang="en-US" dirty="0"/>
          </a:p>
        </p:txBody>
      </p:sp>
      <p:pic>
        <p:nvPicPr>
          <p:cNvPr id="1028" name="Picture 4" descr="C:\Documents and Settings\Administrator\Local Settings\Temporary Internet Files\Content.IE5\WX6741MB\MCBD04916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011" y="4533686"/>
            <a:ext cx="2051989" cy="209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第四节 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元组上的约束条件检查和违约处理</a:t>
            </a:r>
            <a:endParaRPr lang="zh-CN" altLang="en-US" dirty="0" smtClean="0">
              <a:solidFill>
                <a:srgbClr val="3333FF"/>
              </a:solidFill>
            </a:endParaRPr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属性上的约束条件检查和违约处理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20000"/>
              </a:lnSpc>
            </a:pPr>
            <a:r>
              <a:rPr lang="zh-CN" altLang="en-US" dirty="0" smtClean="0"/>
              <a:t>插入元组或修改属性的值时，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检查属性上的约束条件是否被满足</a:t>
            </a:r>
          </a:p>
          <a:p>
            <a:pPr>
              <a:lnSpc>
                <a:spcPct val="220000"/>
              </a:lnSpc>
            </a:pPr>
            <a:r>
              <a:rPr lang="zh-CN" altLang="en-US" dirty="0" smtClean="0"/>
              <a:t>如果不满足则操作被拒绝执行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第四节 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元组上的约束条件检查和违约处理</a:t>
            </a:r>
            <a:endParaRPr lang="zh-CN" altLang="en-US" dirty="0" smtClean="0">
              <a:solidFill>
                <a:srgbClr val="3333FF"/>
              </a:solidFill>
            </a:endParaRPr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元组上的约束条件的定义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时可以用</a:t>
            </a:r>
            <a:r>
              <a:rPr lang="en-US" altLang="zh-CN" dirty="0" smtClean="0">
                <a:solidFill>
                  <a:srgbClr val="FF00FF"/>
                </a:solidFill>
              </a:rPr>
              <a:t>CHECK</a:t>
            </a:r>
            <a:r>
              <a:rPr lang="zh-CN" altLang="en-US" dirty="0" smtClean="0"/>
              <a:t>短语定义元组上的约束条件，即</a:t>
            </a:r>
            <a:r>
              <a:rPr lang="zh-CN" altLang="en-US" dirty="0" smtClean="0">
                <a:solidFill>
                  <a:srgbClr val="FF00FF"/>
                </a:solidFill>
              </a:rPr>
              <a:t>元组级的限制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同属性值限制相比，元组级的限制可以设置不同属性之间的取值的相互约束条件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332" y="1862624"/>
            <a:ext cx="80573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altLang="zh-CN" sz="2400" b="1" dirty="0" smtClean="0"/>
              <a:t> ]  </a:t>
            </a:r>
            <a:r>
              <a:rPr lang="zh-CN" altLang="en-US" sz="2400" dirty="0" smtClean="0"/>
              <a:t>当学生的性别是男时，其名字不能以</a:t>
            </a:r>
            <a:r>
              <a:rPr lang="en-US" altLang="zh-CN" sz="2400" dirty="0" smtClean="0"/>
              <a:t>Ms.</a:t>
            </a:r>
            <a:r>
              <a:rPr lang="zh-CN" altLang="en-US" sz="2400" dirty="0" smtClean="0"/>
              <a:t>打头。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1311966" y="2464900"/>
            <a:ext cx="7116416" cy="404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/>
              <a:t>       CREATE TABLE Student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/>
              <a:t>        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  CHAR(9)</a:t>
            </a:r>
            <a:r>
              <a:rPr lang="zh-CN" altLang="en-US" dirty="0" smtClean="0"/>
              <a:t>，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 CHAR(8) NOT NULL</a:t>
            </a:r>
            <a:r>
              <a:rPr lang="zh-CN" altLang="en-US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   CHAR(2)</a:t>
            </a:r>
            <a:r>
              <a:rPr lang="zh-CN" altLang="en-US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Sage   SMALLINT</a:t>
            </a:r>
            <a:r>
              <a:rPr lang="zh-CN" altLang="en-US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 CHAR(20)</a:t>
            </a:r>
            <a:r>
              <a:rPr lang="zh-CN" altLang="en-US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PRIMARY KEY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b="1" dirty="0" smtClean="0">
                <a:solidFill>
                  <a:srgbClr val="FF00FF"/>
                </a:solidFill>
              </a:rPr>
              <a:t>CHECK (</a:t>
            </a:r>
            <a:r>
              <a:rPr lang="en-US" altLang="zh-CN" b="1" dirty="0" err="1" smtClean="0">
                <a:solidFill>
                  <a:srgbClr val="FF00FF"/>
                </a:solidFill>
              </a:rPr>
              <a:t>Ssex</a:t>
            </a:r>
            <a:r>
              <a:rPr lang="en-US" altLang="zh-CN" b="1" dirty="0" smtClean="0">
                <a:solidFill>
                  <a:srgbClr val="FF00FF"/>
                </a:solidFill>
              </a:rPr>
              <a:t>='</a:t>
            </a:r>
            <a:r>
              <a:rPr lang="zh-CN" altLang="en-US" b="1" dirty="0" smtClean="0">
                <a:solidFill>
                  <a:srgbClr val="FF00FF"/>
                </a:solidFill>
              </a:rPr>
              <a:t>女</a:t>
            </a:r>
            <a:r>
              <a:rPr lang="en-US" altLang="zh-CN" b="1" dirty="0" smtClean="0">
                <a:solidFill>
                  <a:srgbClr val="FF00FF"/>
                </a:solidFill>
              </a:rPr>
              <a:t>' OR </a:t>
            </a:r>
            <a:r>
              <a:rPr lang="en-US" altLang="zh-CN" b="1" dirty="0" err="1" smtClean="0">
                <a:solidFill>
                  <a:srgbClr val="FF00FF"/>
                </a:solidFill>
              </a:rPr>
              <a:t>Sname</a:t>
            </a:r>
            <a:r>
              <a:rPr lang="en-US" altLang="zh-CN" b="1" dirty="0" smtClean="0">
                <a:solidFill>
                  <a:srgbClr val="FF00FF"/>
                </a:solidFill>
              </a:rPr>
              <a:t> NOT LIKE 'Ms.%')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/>
              <a:t>          /*</a:t>
            </a:r>
            <a:r>
              <a:rPr lang="zh-CN" altLang="en-US" dirty="0" smtClean="0"/>
              <a:t>定义了元组中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Ssex</a:t>
            </a:r>
            <a:r>
              <a:rPr lang="zh-CN" altLang="en-US" dirty="0" smtClean="0"/>
              <a:t>两个属性值之间的约束条件*</a:t>
            </a:r>
            <a:r>
              <a:rPr lang="en-US" altLang="zh-CN" dirty="0" smtClean="0"/>
              <a:t>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/>
              <a:t>        )</a:t>
            </a:r>
            <a:r>
              <a:rPr lang="zh-CN" altLang="en-US" dirty="0" smtClean="0"/>
              <a:t>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 smtClean="0"/>
              <a:t>性别是女性的元组都能通过该项检查，因为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Arial"/>
              </a:rPr>
              <a:t>‘</a:t>
            </a:r>
            <a:r>
              <a:rPr lang="zh-CN" altLang="en-US" dirty="0" smtClean="0"/>
              <a:t>女</a:t>
            </a:r>
            <a:r>
              <a:rPr lang="zh-CN" altLang="en-US" dirty="0" smtClean="0">
                <a:latin typeface="Arial"/>
              </a:rPr>
              <a:t>’</a:t>
            </a:r>
            <a:r>
              <a:rPr lang="zh-CN" altLang="en-US" dirty="0" smtClean="0"/>
              <a:t>成立；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 smtClean="0"/>
              <a:t>当性别是男性时，要通过检查则名字一定不能以</a:t>
            </a:r>
            <a:r>
              <a:rPr lang="en-US" altLang="zh-CN" dirty="0" smtClean="0"/>
              <a:t>Ms.</a:t>
            </a:r>
            <a:r>
              <a:rPr lang="zh-CN" altLang="en-US" dirty="0" smtClean="0"/>
              <a:t>打头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第四节 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dirty="0" smtClean="0"/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元组上的约束条件检查和违约处理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元组上的约束条件检查和违约处理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 smtClean="0"/>
              <a:t>插入元组或修改属性的值时，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检查元组上的约束条件是否被满足</a:t>
            </a:r>
          </a:p>
          <a:p>
            <a:pPr>
              <a:lnSpc>
                <a:spcPct val="180000"/>
              </a:lnSpc>
            </a:pPr>
            <a:r>
              <a:rPr lang="zh-CN" altLang="en-US" dirty="0" smtClean="0"/>
              <a:t>如果不满足则操作被拒绝执行 </a:t>
            </a:r>
          </a:p>
          <a:p>
            <a:endParaRPr lang="zh-CN" altLang="en-US" dirty="0"/>
          </a:p>
        </p:txBody>
      </p:sp>
      <p:pic>
        <p:nvPicPr>
          <p:cNvPr id="3076" name="Picture 4" descr="C:\Documents and Settings\Administrator\Local Settings\Temporary Internet Files\Content.IE5\OPIZ49QJ\MCj0432560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667" y="4562194"/>
            <a:ext cx="2133333" cy="2133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31807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第一节 概述</a:t>
            </a:r>
            <a:endParaRPr lang="en-US" altLang="zh-CN" dirty="0" smtClean="0"/>
          </a:p>
          <a:p>
            <a:r>
              <a:rPr lang="zh-CN" altLang="en-US" dirty="0" smtClean="0"/>
              <a:t>第二节 实体完整性</a:t>
            </a:r>
          </a:p>
          <a:p>
            <a:r>
              <a:rPr lang="zh-CN" altLang="en-US" dirty="0" smtClean="0"/>
              <a:t>第三节 参照完整性</a:t>
            </a:r>
          </a:p>
          <a:p>
            <a:r>
              <a:rPr lang="zh-CN" altLang="en-US" dirty="0" smtClean="0"/>
              <a:t>第四节 用户定义的完整性</a:t>
            </a:r>
          </a:p>
          <a:p>
            <a:pPr>
              <a:buBlip>
                <a:blip r:embed="rId2"/>
              </a:buBlip>
            </a:pPr>
            <a:r>
              <a:rPr lang="zh-CN" altLang="en-US" b="1" dirty="0" smtClean="0">
                <a:solidFill>
                  <a:srgbClr val="FF9905"/>
                </a:solidFill>
              </a:rPr>
              <a:t>第五节 完整性约束命名子句</a:t>
            </a:r>
          </a:p>
          <a:p>
            <a:r>
              <a:rPr lang="zh-CN" altLang="en-US" dirty="0" smtClean="0"/>
              <a:t>第六节 域中的完整性限制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第七节 触发器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第五节 完整性约束命名字句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完整性约束命名子句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修改表中的完整性限制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完整性约束命名子句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CONSTRAINT </a:t>
            </a:r>
            <a:r>
              <a:rPr lang="zh-CN" altLang="en-US" dirty="0" smtClean="0"/>
              <a:t>约束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zh-CN" altLang="en-US" sz="1600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CONSTRAINT &lt;</a:t>
            </a:r>
            <a:r>
              <a:rPr lang="zh-CN" altLang="en-US" sz="2400" dirty="0" smtClean="0"/>
              <a:t>完整性约束条件名</a:t>
            </a:r>
            <a:r>
              <a:rPr lang="en-US" altLang="zh-CN" sz="2400" dirty="0" smtClean="0"/>
              <a:t>&gt;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［</a:t>
            </a:r>
            <a:r>
              <a:rPr lang="en-US" altLang="zh-CN" sz="2400" dirty="0" smtClean="0"/>
              <a:t>PRIMARY KEY</a:t>
            </a:r>
            <a:r>
              <a:rPr lang="zh-CN" altLang="en-US" sz="2400" dirty="0" smtClean="0"/>
              <a:t>短语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|FOREIGN KEY</a:t>
            </a:r>
            <a:r>
              <a:rPr lang="zh-CN" altLang="en-US" sz="2400" dirty="0" smtClean="0"/>
              <a:t>短语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|CHECK</a:t>
            </a:r>
            <a:r>
              <a:rPr lang="zh-CN" altLang="en-US" sz="2400" dirty="0" smtClean="0"/>
              <a:t>短语］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为维护数据库的完整性，</a:t>
            </a:r>
            <a:r>
              <a:rPr lang="en-US" dirty="0" smtClean="0"/>
              <a:t>DBMS</a:t>
            </a:r>
            <a:r>
              <a:rPr lang="zh-CN" altLang="en-US" dirty="0" smtClean="0"/>
              <a:t>必须：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提供定义完整性约束条件的机制</a:t>
            </a:r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提供完整性检查的方法</a:t>
            </a:r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违约处理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1063" y="1571076"/>
            <a:ext cx="8057320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CN" sz="2000" b="1" dirty="0" smtClean="0"/>
              <a:t> ]   </a:t>
            </a:r>
            <a:r>
              <a:rPr lang="zh-CN" altLang="en-US" sz="2000" dirty="0" smtClean="0"/>
              <a:t>建立学生登记表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，要求学号在</a:t>
            </a:r>
            <a:r>
              <a:rPr lang="en-US" altLang="zh-CN" sz="2000" dirty="0" smtClean="0"/>
              <a:t>90000~99999</a:t>
            </a:r>
            <a:r>
              <a:rPr lang="zh-CN" altLang="en-US" sz="2000" dirty="0" smtClean="0"/>
              <a:t>之间，姓名不能取空值，年龄小于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，性别只能是</a:t>
            </a:r>
            <a:r>
              <a:rPr lang="zh-CN" altLang="en-US" sz="2000" dirty="0" smtClean="0">
                <a:latin typeface="Arial"/>
              </a:rPr>
              <a:t>“</a:t>
            </a:r>
            <a:r>
              <a:rPr lang="zh-CN" altLang="en-US" sz="2000" dirty="0" smtClean="0"/>
              <a:t>男</a:t>
            </a:r>
            <a:r>
              <a:rPr lang="zh-CN" altLang="en-US" sz="2000" dirty="0" smtClean="0">
                <a:latin typeface="Arial"/>
              </a:rPr>
              <a:t>”</a:t>
            </a:r>
            <a:r>
              <a:rPr lang="zh-CN" altLang="en-US" sz="2000" dirty="0" smtClean="0"/>
              <a:t>或</a:t>
            </a:r>
            <a:r>
              <a:rPr lang="zh-CN" altLang="en-US" sz="2000" dirty="0" smtClean="0">
                <a:latin typeface="Arial"/>
              </a:rPr>
              <a:t>“</a:t>
            </a:r>
            <a:r>
              <a:rPr lang="zh-CN" altLang="en-US" sz="2000" dirty="0" smtClean="0"/>
              <a:t>女</a:t>
            </a:r>
            <a:r>
              <a:rPr lang="zh-CN" altLang="en-US" sz="2000" dirty="0" smtClean="0">
                <a:latin typeface="Arial"/>
              </a:rPr>
              <a:t>”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821635" y="2438397"/>
            <a:ext cx="8017565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dirty="0" smtClean="0"/>
              <a:t>Student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NUMERIC(6)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 C1 CHECK (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BETWEEN 90000 AND 99999)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 CHAR(20)  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C2 NOT NULL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Sage  NUMERIC(3)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C3 CHECK (Sage &lt; 30)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 CHAR(2)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C4 CHECK (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Ssex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( '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女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'))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  <a:endParaRPr lang="en-US" altLang="zh-CN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StudentKey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PRIMARY KEY(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)</a:t>
            </a:r>
            <a:r>
              <a:rPr lang="zh-CN" altLang="en-US" dirty="0" smtClean="0"/>
              <a:t>；</a:t>
            </a:r>
          </a:p>
          <a:p>
            <a:pPr marL="808038" lvl="1" indent="-357188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表上建立了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个约束条件，包括主码约束（命名为</a:t>
            </a:r>
            <a:r>
              <a:rPr lang="en-US" altLang="zh-CN" dirty="0" err="1" smtClean="0"/>
              <a:t>StudentKey</a:t>
            </a:r>
            <a:r>
              <a:rPr lang="zh-CN" altLang="en-US" dirty="0" smtClean="0"/>
              <a:t>）以及</a:t>
            </a:r>
            <a:r>
              <a:rPr lang="en-US" altLang="zh-CN" dirty="0" smtClean="0"/>
              <a:t>C1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C4</a:t>
            </a:r>
            <a:r>
              <a:rPr lang="zh-CN" altLang="en-US" dirty="0" smtClean="0"/>
              <a:t>四个列级约束。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063" y="1571076"/>
            <a:ext cx="805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CN" sz="2000" b="1" dirty="0" smtClean="0"/>
              <a:t> ]   </a:t>
            </a:r>
            <a:r>
              <a:rPr lang="zh-CN" altLang="en-US" sz="2000" dirty="0" smtClean="0"/>
              <a:t>建立教师表</a:t>
            </a:r>
            <a:r>
              <a:rPr lang="en-US" altLang="zh-CN" sz="2000" dirty="0" smtClean="0"/>
              <a:t>Teacher</a:t>
            </a:r>
            <a:r>
              <a:rPr lang="zh-CN" altLang="en-US" sz="2000" dirty="0" smtClean="0"/>
              <a:t>，要求每个教师的应发工资不低于</a:t>
            </a:r>
            <a:r>
              <a:rPr lang="en-US" altLang="zh-CN" sz="2000" dirty="0" smtClean="0"/>
              <a:t>3000</a:t>
            </a:r>
            <a:r>
              <a:rPr lang="zh-CN" altLang="en-US" sz="2000" dirty="0" smtClean="0"/>
              <a:t>元。（应发工资等于实发工资</a:t>
            </a:r>
            <a:r>
              <a:rPr lang="en-US" altLang="zh-CN" sz="2000" dirty="0" smtClean="0"/>
              <a:t>Sal</a:t>
            </a:r>
            <a:r>
              <a:rPr lang="zh-CN" altLang="en-US" sz="2000" dirty="0" smtClean="0"/>
              <a:t>和扣除项</a:t>
            </a:r>
            <a:r>
              <a:rPr lang="en-US" altLang="zh-CN" sz="2000" dirty="0" smtClean="0"/>
              <a:t>Deduct</a:t>
            </a:r>
            <a:r>
              <a:rPr lang="zh-CN" altLang="en-US" sz="2000" dirty="0" smtClean="0"/>
              <a:t>之和）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59027" y="2438397"/>
            <a:ext cx="873318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dirty="0" smtClean="0"/>
              <a:t>TEACHER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 (</a:t>
            </a:r>
            <a:r>
              <a:rPr lang="en-US" altLang="zh-CN" dirty="0" err="1" smtClean="0"/>
              <a:t>Eno</a:t>
            </a:r>
            <a:r>
              <a:rPr lang="en-US" altLang="zh-CN" dirty="0" smtClean="0"/>
              <a:t>  NUMERIC(4)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PRIMARY KEY,</a:t>
            </a:r>
            <a:endParaRPr lang="en-US" altLang="zh-CN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Ename</a:t>
            </a:r>
            <a:r>
              <a:rPr lang="en-US" altLang="zh-CN" dirty="0" smtClean="0"/>
              <a:t>  CHAR(10)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endParaRPr lang="zh-CN" alt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Job  char(8),</a:t>
            </a:r>
            <a:endParaRPr lang="zh-CN" alt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Sal NUMERIC(7,2),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  Deduct NUMERIC(7,2),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 NUMERIC(7,2),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EMPFKEY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FOREGIN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KEY 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Deptno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REFERENCES DEPT(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Deptno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 C1 CHECK(Sal + Deduct &gt;= 3000),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CONSTRAINT C2 default     ‘1’     for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Ename</a:t>
            </a:r>
            <a:endParaRPr lang="en-US" altLang="zh-CN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 smtClean="0"/>
              <a:t>        )</a:t>
            </a:r>
            <a:r>
              <a:rPr lang="zh-CN" altLang="en-US" dirty="0" smtClean="0"/>
              <a:t>；</a:t>
            </a:r>
          </a:p>
          <a:p>
            <a:pPr marL="808038" lvl="1" indent="-357188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表上建立了外键约束。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第五节 完整性约束命名字句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完整性约束命名子句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修改表中的完整性限制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修改表中的完整性限制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2B166E"/>
              </a:buClr>
              <a:buSzTx/>
              <a:buFont typeface="Wingdings" pitchFamily="2" charset="2"/>
              <a:buChar char="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ALTER TABLE</a:t>
            </a:r>
            <a:r>
              <a:rPr lang="zh-CN" altLang="en-US" dirty="0" smtClean="0"/>
              <a:t>语句修改表中的完整性限制</a:t>
            </a:r>
          </a:p>
          <a:p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0820" y="2352954"/>
            <a:ext cx="8057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zh-CN" sz="2000" b="1" dirty="0" smtClean="0"/>
              <a:t>]    </a:t>
            </a:r>
            <a:r>
              <a:rPr lang="zh-CN" altLang="en-US" sz="2000" dirty="0" smtClean="0"/>
              <a:t>修改表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中的约束条件，要求学号改为在</a:t>
            </a:r>
            <a:r>
              <a:rPr lang="en-US" altLang="zh-CN" sz="2000" dirty="0" smtClean="0"/>
              <a:t>900000~999999</a:t>
            </a:r>
            <a:r>
              <a:rPr lang="zh-CN" altLang="en-US" sz="2000" dirty="0" smtClean="0"/>
              <a:t>之间，年龄由小于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改为小于</a:t>
            </a:r>
            <a:r>
              <a:rPr lang="en-US" altLang="zh-CN" sz="2000" dirty="0" smtClean="0"/>
              <a:t>40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338263" lvl="2" indent="-423863" defTabSz="423863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3333FF"/>
                </a:solidFill>
              </a:rPr>
              <a:t>可以先删除原来的约束条件，再增加新的约束条件</a:t>
            </a:r>
          </a:p>
          <a:p>
            <a:pPr marL="1816100" lvl="2" indent="-9017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n"/>
            </a:pP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1351722" y="3697352"/>
            <a:ext cx="7792278" cy="304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/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 smtClean="0"/>
              <a:t>        DROP CONSTRAINT C1;</a:t>
            </a:r>
          </a:p>
          <a:p>
            <a:pPr>
              <a:buFontTx/>
              <a:buNone/>
            </a:pPr>
            <a:endParaRPr lang="en-US" altLang="zh-CN" sz="900" dirty="0" smtClean="0">
              <a:solidFill>
                <a:srgbClr val="72BE2C"/>
              </a:solidFill>
            </a:endParaRPr>
          </a:p>
          <a:p>
            <a:pPr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FF"/>
                </a:solidFill>
              </a:rPr>
              <a:t>ALTER TABLE Student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00FF"/>
                </a:solidFill>
              </a:rPr>
              <a:t>        ADD CONSTRAINT C1 CHECK (</a:t>
            </a:r>
            <a:r>
              <a:rPr lang="en-US" altLang="zh-CN" dirty="0" err="1" smtClean="0">
                <a:solidFill>
                  <a:srgbClr val="FF00FF"/>
                </a:solidFill>
              </a:rPr>
              <a:t>Sno</a:t>
            </a:r>
            <a:r>
              <a:rPr lang="en-US" altLang="zh-CN" dirty="0" smtClean="0">
                <a:solidFill>
                  <a:srgbClr val="FF00FF"/>
                </a:solidFill>
              </a:rPr>
              <a:t> BETWEEN 900000 AND 999999)</a:t>
            </a:r>
            <a:r>
              <a:rPr lang="zh-CN" altLang="en-US" dirty="0" smtClean="0">
                <a:solidFill>
                  <a:srgbClr val="FF00FF"/>
                </a:solidFill>
              </a:rPr>
              <a:t>，</a:t>
            </a:r>
          </a:p>
          <a:p>
            <a:pPr>
              <a:buFontTx/>
              <a:buNone/>
            </a:pPr>
            <a:r>
              <a:rPr lang="zh-CN" altLang="en-US" sz="300" dirty="0" smtClean="0"/>
              <a:t>     </a:t>
            </a:r>
            <a:r>
              <a:rPr lang="zh-CN" altLang="en-US" sz="900" dirty="0" smtClean="0"/>
              <a:t>   </a:t>
            </a:r>
            <a:endParaRPr lang="en-US" altLang="zh-CN" sz="900" dirty="0" smtClean="0"/>
          </a:p>
          <a:p>
            <a:pPr>
              <a:buFontTx/>
              <a:buNone/>
            </a:pPr>
            <a:r>
              <a:rPr lang="en-US" altLang="zh-CN" b="1" dirty="0" smtClean="0"/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 smtClean="0"/>
              <a:t>        DROP CONSTRAINT C3;</a:t>
            </a:r>
          </a:p>
          <a:p>
            <a:pPr>
              <a:buFontTx/>
              <a:buNone/>
            </a:pPr>
            <a:endParaRPr lang="en-US" altLang="zh-CN" sz="1000" dirty="0" smtClean="0">
              <a:solidFill>
                <a:srgbClr val="72BE2C"/>
              </a:solidFill>
            </a:endParaRPr>
          </a:p>
          <a:p>
            <a:pPr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FF"/>
                </a:solidFill>
              </a:rPr>
              <a:t>ALTER TABLE Student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00FF"/>
                </a:solidFill>
              </a:rPr>
              <a:t>        ADD CONSTRAINT C3 CHECK (Sage &lt; 40)</a:t>
            </a:r>
            <a:r>
              <a:rPr lang="zh-CN" altLang="en-US" dirty="0" smtClean="0">
                <a:solidFill>
                  <a:srgbClr val="FF00FF"/>
                </a:solidFill>
              </a:rPr>
              <a:t>；</a:t>
            </a:r>
          </a:p>
          <a:p>
            <a:pPr marL="808038" lvl="1" indent="-357188">
              <a:lnSpc>
                <a:spcPct val="110000"/>
              </a:lnSpc>
              <a:buFont typeface="Wingdings" pitchFamily="2" charset="2"/>
              <a:buChar char="ü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2352" y="898655"/>
            <a:ext cx="1795363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506"/>
              </a:lnSpc>
            </a:pPr>
            <a:r>
              <a:rPr lang="en-US" altLang="zh-CN" sz="3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本节内容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81938" y="1993169"/>
            <a:ext cx="1077218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第一节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第二节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第三节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第四节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第五节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第六节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第七节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398242" y="1993169"/>
            <a:ext cx="3811810" cy="354853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概述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实体完整性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参照完整性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用户定义的完整性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完整性约束命名字句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域中的完整性限制(了解)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7567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8181" y="875612"/>
            <a:ext cx="325089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第七节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1924042"/>
            <a:ext cx="6450677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触发器（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）是用户定义在关系表上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1" y="2511624"/>
            <a:ext cx="46679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的一类由</a:t>
            </a:r>
            <a:r>
              <a:rPr lang="en-US" altLang="zh-CN" sz="2800" dirty="0">
                <a:solidFill>
                  <a:srgbClr val="FF00FF"/>
                </a:solidFill>
                <a:latin typeface="隶书" pitchFamily="18" charset="0"/>
                <a:cs typeface="隶书" pitchFamily="18" charset="0"/>
              </a:rPr>
              <a:t>事件驱动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的特殊过程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3145290"/>
            <a:ext cx="2564805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由服务器自动激活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3744393"/>
            <a:ext cx="6412012" cy="89967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可以进行更为复杂的检查和操作，具有更精细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454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和更强大的数据控制能力</a:t>
            </a:r>
          </a:p>
        </p:txBody>
      </p:sp>
    </p:spTree>
    <p:extLst>
      <p:ext uri="{BB962C8B-B14F-4D97-AF65-F5344CB8AC3E}">
        <p14:creationId xmlns:p14="http://schemas.microsoft.com/office/powerpoint/2010/main" val="3652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8181" y="875612"/>
            <a:ext cx="325089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第七节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2119903"/>
            <a:ext cx="3899722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SQL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SERVER2005</a:t>
            </a:r>
            <a:r>
              <a:rPr lang="en-US" altLang="zh-CN" sz="2800" dirty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3501" y="3053121"/>
            <a:ext cx="187551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3501" y="3974817"/>
            <a:ext cx="181620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0736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71972" y="875612"/>
            <a:ext cx="5556714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SERVER2005触发器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1" y="1889479"/>
            <a:ext cx="6783908" cy="101509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92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触发器是一种特殊的存储过程，它在执行事件时自动</a:t>
            </a:r>
          </a:p>
          <a:p>
            <a:pPr>
              <a:lnSpc>
                <a:spcPts val="2717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生效。</a:t>
            </a:r>
            <a:r>
              <a:rPr lang="en-US" altLang="zh-CN" sz="23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300" dirty="0"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cs typeface="Times New Roman" pitchFamily="18" charset="0"/>
              </a:rPr>
              <a:t>Server2005</a:t>
            </a:r>
            <a:r>
              <a:rPr lang="en-US" altLang="zh-CN" sz="2300" dirty="0"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包括两大类触发器：</a:t>
            </a:r>
            <a:r>
              <a:rPr lang="en-US" altLang="zh-CN" sz="2300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2300" dirty="0"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</a:t>
            </a:r>
          </a:p>
          <a:p>
            <a:pPr>
              <a:lnSpc>
                <a:spcPts val="2717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发器和</a:t>
            </a:r>
            <a:r>
              <a:rPr lang="en-US" altLang="zh-CN" sz="2300" dirty="0"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300" dirty="0"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59297" y="3007035"/>
            <a:ext cx="6367512" cy="119463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触发器在数据库中发生数据操作语言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(DML)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事件时将</a:t>
            </a:r>
          </a:p>
          <a:p>
            <a:pPr>
              <a:lnSpc>
                <a:spcPts val="2279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启用。DML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事件包括在指定表或视图中修改数据的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</a:p>
          <a:p>
            <a:pPr>
              <a:lnSpc>
                <a:spcPts val="2279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语句、UPDATE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语句或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语句。DML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触发器可以查</a:t>
            </a:r>
          </a:p>
          <a:p>
            <a:pPr>
              <a:lnSpc>
                <a:spcPts val="2279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询其他表，还可以包含复杂的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Transact-SQL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语句。将触发器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4228284"/>
            <a:ext cx="6335068" cy="84838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和触发它的语句作为可在触发器内回滚的单个事务对待。如</a:t>
            </a:r>
          </a:p>
          <a:p>
            <a:pPr>
              <a:lnSpc>
                <a:spcPts val="2279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果检测到错误（例如，磁盘空间不足），则整个事务即自动</a:t>
            </a:r>
          </a:p>
          <a:p>
            <a:pPr>
              <a:lnSpc>
                <a:spcPts val="2192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回滚。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5173023"/>
            <a:ext cx="6391173" cy="6047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触发器是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Server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2005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的新增功能。当服务器或数</a:t>
            </a:r>
          </a:p>
          <a:p>
            <a:pPr>
              <a:lnSpc>
                <a:spcPts val="2279"/>
              </a:lnSpc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据库中发生数据定义语言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(DDL)</a:t>
            </a:r>
            <a:r>
              <a:rPr lang="en-US" altLang="zh-CN" sz="1900" dirty="0">
                <a:cs typeface="Times New Roman" pitchFamily="18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事件时将调用这些触发器。</a:t>
            </a:r>
          </a:p>
        </p:txBody>
      </p:sp>
    </p:spTree>
    <p:extLst>
      <p:ext uri="{BB962C8B-B14F-4D97-AF65-F5344CB8AC3E}">
        <p14:creationId xmlns:p14="http://schemas.microsoft.com/office/powerpoint/2010/main" val="25491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75612"/>
            <a:ext cx="3000821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触发器的作用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1889478"/>
            <a:ext cx="6782306" cy="148958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）触发器可以对数据库进行级联修改。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）实现比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CHECK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约束更为复杂的限制。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）比较数据修改前后的差别。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3501" y="3444842"/>
            <a:ext cx="5924699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）强制表的修改要合乎业务规则。</a:t>
            </a:r>
          </a:p>
        </p:txBody>
      </p:sp>
    </p:spTree>
    <p:extLst>
      <p:ext uri="{BB962C8B-B14F-4D97-AF65-F5344CB8AC3E}">
        <p14:creationId xmlns:p14="http://schemas.microsoft.com/office/powerpoint/2010/main" val="1645212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2111384" y="3935069"/>
          <a:ext cx="5769840" cy="1897874"/>
        </p:xfrm>
        <a:graphic>
          <a:graphicData uri="http://schemas.openxmlformats.org/drawingml/2006/table">
            <a:tbl>
              <a:tblPr/>
              <a:tblGrid>
                <a:gridCol w="1922846"/>
                <a:gridCol w="1923497"/>
                <a:gridCol w="192349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激活触发器的动作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Inserted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表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Deleted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表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Insert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存放要插入的记录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Updatep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存放要更新的记录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存放更新前的旧记录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Delete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存放要除的旧记录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41653" y="875612"/>
            <a:ext cx="478817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Inserted表和</a:t>
            </a:r>
            <a:r>
              <a:rPr lang="en-US" altLang="zh-CN" sz="3900" dirty="0">
                <a:cs typeface="Times New Roman" pitchFamily="18" charset="0"/>
              </a:rPr>
              <a:t>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和Deleted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30375" y="864091"/>
            <a:ext cx="2053447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Deleted表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641" y="1854915"/>
            <a:ext cx="6843220" cy="75861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Server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2005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为每个触发器都创建了两个专用</a:t>
            </a:r>
          </a:p>
          <a:p>
            <a:pPr>
              <a:lnSpc>
                <a:spcPts val="289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临时表：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Inserted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表和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表。这两个表的结构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22641" y="2672921"/>
            <a:ext cx="6732612" cy="107921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总是与被该触发器作用的表的结构相同，触发器</a:t>
            </a:r>
          </a:p>
          <a:p>
            <a:pPr>
              <a:lnSpc>
                <a:spcPts val="2893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执行完成后，与该触发器相关的这两个表也会被</a:t>
            </a:r>
          </a:p>
          <a:p>
            <a:pPr>
              <a:lnSpc>
                <a:spcPts val="2805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删除。</a:t>
            </a:r>
          </a:p>
        </p:txBody>
      </p:sp>
    </p:spTree>
    <p:extLst>
      <p:ext uri="{BB962C8B-B14F-4D97-AF65-F5344CB8AC3E}">
        <p14:creationId xmlns:p14="http://schemas.microsoft.com/office/powerpoint/2010/main" val="9961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31807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第一节 概述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b="1" dirty="0" smtClean="0">
                <a:solidFill>
                  <a:srgbClr val="FF9905"/>
                </a:solidFill>
              </a:rPr>
              <a:t>第二节 实体完整性</a:t>
            </a:r>
          </a:p>
          <a:p>
            <a:r>
              <a:rPr lang="zh-CN" altLang="en-US" dirty="0" smtClean="0"/>
              <a:t>第三节 参照完整性</a:t>
            </a:r>
          </a:p>
          <a:p>
            <a:r>
              <a:rPr lang="zh-CN" altLang="en-US" dirty="0" smtClean="0"/>
              <a:t>第四节 用户定义的完整性</a:t>
            </a:r>
          </a:p>
          <a:p>
            <a:r>
              <a:rPr lang="zh-CN" altLang="en-US" dirty="0" smtClean="0"/>
              <a:t>第五节 完整性约束命名字句</a:t>
            </a:r>
          </a:p>
          <a:p>
            <a:r>
              <a:rPr lang="zh-CN" altLang="en-US" dirty="0" smtClean="0"/>
              <a:t>第六节 域中的完整性限制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第七节 触发器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94584" y="1924042"/>
            <a:ext cx="359073" cy="291305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触</a:t>
            </a:r>
          </a:p>
          <a:p>
            <a:pPr>
              <a:lnSpc>
                <a:spcPts val="3331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发</a:t>
            </a:r>
          </a:p>
          <a:p>
            <a:pPr>
              <a:lnSpc>
                <a:spcPts val="3331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器</a:t>
            </a:r>
          </a:p>
          <a:p>
            <a:pPr>
              <a:lnSpc>
                <a:spcPts val="3331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执</a:t>
            </a:r>
          </a:p>
          <a:p>
            <a:pPr>
              <a:lnSpc>
                <a:spcPts val="3331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行</a:t>
            </a:r>
          </a:p>
          <a:p>
            <a:pPr>
              <a:lnSpc>
                <a:spcPts val="3331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过</a:t>
            </a:r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程</a:t>
            </a:r>
          </a:p>
        </p:txBody>
      </p:sp>
    </p:spTree>
    <p:extLst>
      <p:ext uri="{BB962C8B-B14F-4D97-AF65-F5344CB8AC3E}">
        <p14:creationId xmlns:p14="http://schemas.microsoft.com/office/powerpoint/2010/main" val="3913656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24903" y="875612"/>
            <a:ext cx="7307193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第八节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SERVER2005触发器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2119903"/>
            <a:ext cx="3899722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SERVER2005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3501" y="3053121"/>
            <a:ext cx="187551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DML</a:t>
            </a:r>
            <a:r>
              <a:rPr lang="en-US" altLang="zh-CN" sz="2800" dirty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3501" y="3974817"/>
            <a:ext cx="181620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575803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86014" y="864091"/>
            <a:ext cx="161101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建DML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08181" y="875612"/>
            <a:ext cx="3611566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创建DML触发器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87801" y="1762745"/>
            <a:ext cx="4377802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创建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触发器的语法格式为：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29425" y="2488581"/>
            <a:ext cx="6535828" cy="83555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schema_name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]trigger_name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805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{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table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view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29425" y="3329630"/>
            <a:ext cx="3167406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ENCRYPTION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29425" y="3709830"/>
            <a:ext cx="4164602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{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|AFTER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INSTEAD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29425" y="4101550"/>
            <a:ext cx="6100581" cy="107921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{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UPDATE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ts val="2805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REPLICATION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  <a:p>
            <a:pPr>
              <a:lnSpc>
                <a:spcPts val="2805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29425" y="5196066"/>
            <a:ext cx="3645229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542"/>
              </a:lnSpc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  <a:r>
              <a:rPr lang="en-US" altLang="zh-CN" sz="2400" dirty="0"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sql_statement</a:t>
            </a:r>
            <a:r>
              <a:rPr lang="en-US" altLang="zh-CN" sz="2400" dirty="0"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;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21031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8181" y="875612"/>
            <a:ext cx="3611566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DML触发器示例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1" y="1843394"/>
            <a:ext cx="3321422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：在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表上创建一个触发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1" y="2200551"/>
            <a:ext cx="3231654" cy="6047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器，当插入、删除记录时给</a:t>
            </a:r>
          </a:p>
          <a:p>
            <a:pPr>
              <a:lnSpc>
                <a:spcPts val="2367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出提示信息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03183" y="3214417"/>
            <a:ext cx="2158411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tr_sc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sc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03183" y="3709829"/>
            <a:ext cx="2013052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INSERT,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3183" y="4193720"/>
            <a:ext cx="456856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03183" y="4493272"/>
            <a:ext cx="1915589" cy="141264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PRINT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‘inserted表：’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inserted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PRINT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‘deleted表：’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9946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64091"/>
            <a:ext cx="2222211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用INSERT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649805" y="875612"/>
            <a:ext cx="422275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使用INSERT触发器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2" y="1716660"/>
            <a:ext cx="6872074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触发器通常被用来更新时间标记字段，或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641" y="2142945"/>
            <a:ext cx="6732612" cy="70731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者验证被触发器监控的字段中数据满足要求的标</a:t>
            </a:r>
          </a:p>
          <a:p>
            <a:pPr>
              <a:lnSpc>
                <a:spcPts val="2805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准，以确保数据的完整性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2949429"/>
            <a:ext cx="6418424" cy="65602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例：建立一个触发器，当向sc表中添加数据时，如果添</a:t>
            </a:r>
          </a:p>
          <a:p>
            <a:pPr>
              <a:lnSpc>
                <a:spcPts val="245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加的数据与student表中的数据不匹配（没有对应的学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59297" y="3606139"/>
            <a:ext cx="2962349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号），则将此数据删除。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24009" y="4032423"/>
            <a:ext cx="4219873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tr_sc_insert</a:t>
            </a:r>
            <a:r>
              <a:rPr lang="en-US" altLang="zh-CN" sz="1600" dirty="0">
                <a:cs typeface="Times New Roman" pitchFamily="18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students.sc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24010" y="4758260"/>
            <a:ext cx="62517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628086" y="5011726"/>
            <a:ext cx="2136803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DECLARE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@bh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char(10)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628085" y="5253672"/>
            <a:ext cx="3231654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@bh=Inserted.sno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Inserted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628085" y="5507138"/>
            <a:ext cx="578684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exists(select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students.student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student.sno=@bh)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67002" y="5749084"/>
            <a:ext cx="2885405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students.sc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sno=@bh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24009" y="6002550"/>
            <a:ext cx="41998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27657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81463" y="979303"/>
            <a:ext cx="7053213" cy="70731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例：创建一个触发器，当插入或更新成绩列时，</a:t>
            </a:r>
          </a:p>
          <a:p>
            <a:pPr>
              <a:lnSpc>
                <a:spcPts val="2805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该触发器检查插入的数据是否处于设定的范围内。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59743" y="1901000"/>
            <a:ext cx="3444020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students.tr_sc_grade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00922" y="2154466"/>
            <a:ext cx="1295226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students.sc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90062" y="2396412"/>
            <a:ext cx="2222724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AFTER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INSERT,UPDATE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59743" y="2649878"/>
            <a:ext cx="261290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59744" y="2891824"/>
            <a:ext cx="62517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41653" y="3156812"/>
            <a:ext cx="5149423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--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added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prevent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extra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result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sets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--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interfering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statements.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41653" y="4136114"/>
            <a:ext cx="1944443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DECLARE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@score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41653" y="4401102"/>
            <a:ext cx="3853106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@score=inserted.grade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inserted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(@score&lt;0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@score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&gt;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100)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82831" y="5149980"/>
            <a:ext cx="4591000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RAISERROR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('成绩的取值必须在0到100之间',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16,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1)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ROLLBACK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TRANSACTION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59743" y="5645392"/>
            <a:ext cx="1229183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  <a:tabLst>
                <a:tab pos="801563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  <a:p>
            <a:pPr>
              <a:lnSpc>
                <a:spcPts val="1841"/>
              </a:lnSpc>
              <a:tabLst>
                <a:tab pos="801563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08435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64091"/>
            <a:ext cx="241797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用UPDATE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1" y="956260"/>
            <a:ext cx="7001917" cy="25668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  <a:tabLst>
                <a:tab pos="345117" algn="l"/>
                <a:tab pos="1258009" algn="l"/>
              </a:tabLst>
            </a:pPr>
            <a:r>
              <a:rPr lang="en-US" altLang="zh-CN" dirty="0" smtClean="0"/>
              <a:t>		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使用UPDATE触发器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  <a:tabLst>
                <a:tab pos="345117" algn="l"/>
                <a:tab pos="125800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当在一个有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UPDATE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触发器的表中修改记录时，表中原来的</a:t>
            </a:r>
          </a:p>
          <a:p>
            <a:pPr>
              <a:lnSpc>
                <a:spcPts val="2454"/>
              </a:lnSpc>
              <a:tabLst>
                <a:tab pos="345117" algn="l"/>
                <a:tab pos="125800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记录被移动到删除表中，修改过的记录插入到了插入表中，</a:t>
            </a:r>
          </a:p>
          <a:p>
            <a:pPr>
              <a:lnSpc>
                <a:spcPts val="2454"/>
              </a:lnSpc>
              <a:tabLst>
                <a:tab pos="345117" algn="l"/>
                <a:tab pos="125800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触发器可以参考删除表和插入表以及被修改的表，以确定</a:t>
            </a:r>
          </a:p>
          <a:p>
            <a:pPr>
              <a:lnSpc>
                <a:spcPts val="2367"/>
              </a:lnSpc>
              <a:tabLst>
                <a:tab pos="345117" algn="l"/>
                <a:tab pos="1258009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如何完成数据库操作。</a:t>
            </a:r>
          </a:p>
          <a:p>
            <a:pPr>
              <a:lnSpc>
                <a:spcPts val="2630"/>
              </a:lnSpc>
              <a:tabLst>
                <a:tab pos="345117" algn="l"/>
                <a:tab pos="1258009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创建一个修改触发器，该触发器防止用户修改表student的学号。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994641" y="3583096"/>
            <a:ext cx="1718419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students.student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80570" y="3663745"/>
            <a:ext cx="3695692" cy="25668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  <a:tabLst>
                <a:tab pos="200391" algn="l"/>
                <a:tab pos="857227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students.tr_student_sno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AFTER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UPDATE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ON;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update(sno)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raiserror('不能修改学号',16,10)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rollback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transaction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  <a:p>
            <a:pPr>
              <a:lnSpc>
                <a:spcPts val="1841"/>
              </a:lnSpc>
              <a:tabLst>
                <a:tab pos="200391" algn="l"/>
                <a:tab pos="857227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79195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64091"/>
            <a:ext cx="239168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用DELETE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649805" y="875612"/>
            <a:ext cx="439222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使用DELETE触发器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2" y="1843394"/>
            <a:ext cx="6674904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触发器通常用于两种情况，第一种情况是为了防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642" y="2212072"/>
            <a:ext cx="6732612" cy="925327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止那些确实需要删除但会引起数据一致性问题的记录的删</a:t>
            </a:r>
          </a:p>
          <a:p>
            <a:pPr>
              <a:lnSpc>
                <a:spcPts val="2454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除，第二种情况是执行可删除主记录的子记录的级联删除</a:t>
            </a:r>
          </a:p>
          <a:p>
            <a:pPr>
              <a:lnSpc>
                <a:spcPts val="2367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操作。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3225939"/>
            <a:ext cx="6501780" cy="55343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dirty="0"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建立一个与student表结构一样的表s1，当删除表student中的记</a:t>
            </a:r>
          </a:p>
          <a:p>
            <a:pPr>
              <a:lnSpc>
                <a:spcPts val="2104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录时，自动将删除掉的记录存放到s1表中。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82831" y="4066987"/>
            <a:ext cx="4178195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[students].[tr_student_delete]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24010" y="4320454"/>
            <a:ext cx="1994136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[students].[student]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13149" y="4562399"/>
            <a:ext cx="147155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AFTER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182831" y="4815866"/>
            <a:ext cx="261290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82832" y="5069332"/>
            <a:ext cx="62517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378309" y="5311278"/>
            <a:ext cx="181036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378309" y="5564744"/>
            <a:ext cx="3563476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into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students.s1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82831" y="5806690"/>
            <a:ext cx="41998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55673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22641" y="1843394"/>
            <a:ext cx="6995505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例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当删除表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student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中的记录时，自动删除表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中对应学号的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1" y="2177509"/>
            <a:ext cx="807913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记录。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4774" y="2626836"/>
            <a:ext cx="4176593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students.tr_student_sc_delete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95952" y="2868781"/>
            <a:ext cx="1718419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students.student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85092" y="3122248"/>
            <a:ext cx="147155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AFTER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54774" y="3375714"/>
            <a:ext cx="261290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954774" y="3617660"/>
            <a:ext cx="62517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736684" y="3882648"/>
            <a:ext cx="5149423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--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added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prevent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extra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result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sets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--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interfering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statements.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36684" y="4620005"/>
            <a:ext cx="2216954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DECLARE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char(10)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36684" y="4873471"/>
            <a:ext cx="3173946" cy="48931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@sno=deleted.sno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students.sc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sno=@sno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54774" y="5357362"/>
            <a:ext cx="41998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35083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22641" y="1013866"/>
            <a:ext cx="6780702" cy="429804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		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INSTEAD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OF触发器实例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student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表删除学生记录的同时删除学生的</a:t>
            </a:r>
          </a:p>
          <a:p>
            <a:pPr>
              <a:lnSpc>
                <a:spcPts val="3068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选课记录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92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ALTER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[students].[tr_student_instead]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[students].[student]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instead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NOCOUNT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ON;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students.sc</a:t>
            </a:r>
          </a:p>
          <a:p>
            <a:pPr>
              <a:lnSpc>
                <a:spcPts val="1841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1600" dirty="0">
                <a:cs typeface="Times New Roman" pitchFamily="18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deleted.sno</a:t>
            </a: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  <a:r>
              <a:rPr lang="en-US" altLang="zh-CN" sz="1600" dirty="0"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016"/>
              </a:lnSpc>
              <a:tabLst>
                <a:tab pos="22266" algn="l"/>
                <a:tab pos="178125" algn="l"/>
                <a:tab pos="222656" algn="l"/>
                <a:tab pos="768165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students.student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724038" y="5334320"/>
            <a:ext cx="1046761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from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907763" y="5334320"/>
            <a:ext cx="68930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44361" y="5357363"/>
            <a:ext cx="3184205" cy="7457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  <a:tabLst>
                <a:tab pos="200391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where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deleted.sno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016"/>
              </a:lnSpc>
              <a:tabLst>
                <a:tab pos="200391" algn="l"/>
              </a:tabLst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0245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</a:rPr>
              <a:t>第二节 实体完整性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实体完整性定义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实体完整性检查和违约处理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24903" y="875612"/>
            <a:ext cx="7307193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第八节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SERVER2005触发器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2119903"/>
            <a:ext cx="3899722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SERVER2005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3501" y="3053121"/>
            <a:ext cx="187551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3501" y="3974817"/>
            <a:ext cx="1816203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DDL</a:t>
            </a:r>
            <a:r>
              <a:rPr lang="en-US" altLang="zh-CN" sz="2800" dirty="0">
                <a:solidFill>
                  <a:srgbClr val="0000FF"/>
                </a:solidFill>
                <a:latin typeface="隶书" pitchFamily="18" charset="0"/>
                <a:cs typeface="隶书" pitchFamily="18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549099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86014" y="875612"/>
            <a:ext cx="2527936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DDL触发器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2" y="1854915"/>
            <a:ext cx="7447167" cy="136134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触发器会为响应多种数据定义语言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(DDL)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语句而激发。</a:t>
            </a:r>
          </a:p>
          <a:p>
            <a:pPr>
              <a:lnSpc>
                <a:spcPts val="2454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这些语句主要是以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、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ALTER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和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DROP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开头的语句。</a:t>
            </a:r>
          </a:p>
          <a:p>
            <a:pPr>
              <a:lnSpc>
                <a:spcPts val="245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触发器可用于管理任务，例如审核和控制数据库操作。</a:t>
            </a:r>
          </a:p>
          <a:p>
            <a:pPr>
              <a:lnSpc>
                <a:spcPts val="2980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触发器一般用于以下目的：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59297" y="3318108"/>
            <a:ext cx="4039567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（1）防止对数据库架构进行某些更改；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3721350"/>
            <a:ext cx="6347892" cy="65602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（2）希望数据库中发生某种情况以响应数据库架构中的更改；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01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（3）要记录数据库架构中的更改或事件。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22641" y="4470229"/>
            <a:ext cx="6884513" cy="65602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仅在运行触发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语句后，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触发器才</a:t>
            </a:r>
          </a:p>
          <a:p>
            <a:pPr>
              <a:lnSpc>
                <a:spcPts val="2454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会激发。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触发器无法作为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INSTEAD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触发器使用。</a:t>
            </a:r>
          </a:p>
        </p:txBody>
      </p:sp>
    </p:spTree>
    <p:extLst>
      <p:ext uri="{BB962C8B-B14F-4D97-AF65-F5344CB8AC3E}">
        <p14:creationId xmlns:p14="http://schemas.microsoft.com/office/powerpoint/2010/main" val="3448908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22641" y="944739"/>
            <a:ext cx="6853223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使用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命令创建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触发器的语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1" y="1336460"/>
            <a:ext cx="1603003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法形式如下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07259" y="2027733"/>
            <a:ext cx="3214726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trigger_name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1558" y="2442496"/>
            <a:ext cx="6688754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{ALL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SERVER|DATABASE}[WITH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&lt;ddl_trigger_option&gt;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,...n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]]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15858" y="2857260"/>
            <a:ext cx="4440318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{FOR|AFTER}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{event_type|event_group}[,...n]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04998" y="3272023"/>
            <a:ext cx="6635856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{sql_statement[;]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[...n]|EXTERNAL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NAME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specifier&gt;[;]}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07259" y="3698308"/>
            <a:ext cx="69249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其中：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61558" y="4113072"/>
            <a:ext cx="6255239" cy="69449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  <a:tabLst>
                <a:tab pos="55664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&lt;ddl_trigger_option&gt;::=[ENCRYPTION]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EXECUTE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Clause]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279"/>
              </a:lnSpc>
              <a:tabLst>
                <a:tab pos="55664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&lt;method_specifier&gt;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::=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assembly_name.class_name.method_name</a:t>
            </a:r>
          </a:p>
        </p:txBody>
      </p:sp>
    </p:spTree>
    <p:extLst>
      <p:ext uri="{BB962C8B-B14F-4D97-AF65-F5344CB8AC3E}">
        <p14:creationId xmlns:p14="http://schemas.microsoft.com/office/powerpoint/2010/main" val="1436621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8884" y="714315"/>
            <a:ext cx="7009419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sz="2800" dirty="0"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使用</a:t>
            </a:r>
            <a:r>
              <a:rPr lang="en-US" altLang="zh-CN" sz="2800" dirty="0"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800" dirty="0"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触发器来防止数据库中的任一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1078" y="1152121"/>
            <a:ext cx="2872581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表被修改或删除。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29425" y="2004691"/>
            <a:ext cx="3783600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tr_edu_safety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4584" y="2396412"/>
            <a:ext cx="1838517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DATABASE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94584" y="2799654"/>
            <a:ext cx="4181722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DROP_TABLE,ALTER_TABLE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72864" y="3202896"/>
            <a:ext cx="343043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4585" y="3594618"/>
            <a:ext cx="599523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52960" y="3997860"/>
            <a:ext cx="6221575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PRINT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'You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must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disable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"safety"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drop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alter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22641" y="4331975"/>
            <a:ext cx="767839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tables!'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52959" y="4723696"/>
            <a:ext cx="1450718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ROLLBACK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94584" y="5126938"/>
            <a:ext cx="389530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491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83278" y="875612"/>
            <a:ext cx="718215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管理</a:t>
            </a:r>
            <a:r>
              <a:rPr lang="en-US" altLang="zh-CN" sz="3900" dirty="0">
                <a:cs typeface="Times New Roman" pitchFamily="18" charset="0"/>
              </a:rPr>
              <a:t>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理SQL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SERVER2005触发器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1901000"/>
            <a:ext cx="1795363" cy="143828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查看触发器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修改触发器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删除触发器</a:t>
            </a:r>
          </a:p>
        </p:txBody>
      </p:sp>
    </p:spTree>
    <p:extLst>
      <p:ext uri="{BB962C8B-B14F-4D97-AF65-F5344CB8AC3E}">
        <p14:creationId xmlns:p14="http://schemas.microsoft.com/office/powerpoint/2010/main" val="147551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66556" y="875612"/>
            <a:ext cx="2500685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查看触发器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2" y="1877957"/>
            <a:ext cx="6732612" cy="6175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如果要显示作用于表上的触发器究竟对表有哪些操作，必</a:t>
            </a:r>
          </a:p>
          <a:p>
            <a:pPr>
              <a:lnSpc>
                <a:spcPts val="2542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须查看触发器信息。在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Server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中，有多种方法可以查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1" y="2523145"/>
            <a:ext cx="5244769" cy="6303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  <a:tabLst>
                <a:tab pos="345117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看触发器信息，其中最常用的有如下两种：</a:t>
            </a:r>
          </a:p>
          <a:p>
            <a:pPr>
              <a:lnSpc>
                <a:spcPts val="2630"/>
              </a:lnSpc>
              <a:tabLst>
                <a:tab pos="345117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（1）使用SQL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Server管理平台查看触发器信息；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18119" y="3502448"/>
            <a:ext cx="2403287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在SQL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Server管理平台中，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18119" y="3813520"/>
            <a:ext cx="2462213" cy="163064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90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展开服务器和数据库，选择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并展开表，然后展开触发器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选项，右击需要查看的触发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器名称，如右图所示，从弹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出的快捷菜单中，选择“编</a:t>
            </a:r>
          </a:p>
          <a:p>
            <a:pPr>
              <a:lnSpc>
                <a:spcPts val="1929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写触发器脚本为→create到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→新查询编辑器窗口”，则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18119" y="5495617"/>
            <a:ext cx="2462213" cy="23283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90"/>
              </a:lnSpc>
            </a:pP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可以看到触发器的源代码。</a:t>
            </a:r>
          </a:p>
        </p:txBody>
      </p:sp>
    </p:spTree>
    <p:extLst>
      <p:ext uri="{BB962C8B-B14F-4D97-AF65-F5344CB8AC3E}">
        <p14:creationId xmlns:p14="http://schemas.microsoft.com/office/powerpoint/2010/main" val="1941358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55221" y="875612"/>
            <a:ext cx="650178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使用系统存储过程查看触发器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0922" y="1808830"/>
            <a:ext cx="6862456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系统存储过程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sp_help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sp_helptext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和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sp_depends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分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29425" y="2189030"/>
            <a:ext cx="7053213" cy="668847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别提供有关触发器的不同信息。其具体用途和语法</a:t>
            </a:r>
          </a:p>
          <a:p>
            <a:pPr>
              <a:lnSpc>
                <a:spcPts val="2454"/>
              </a:lnSpc>
            </a:pP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形式如下。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89615" y="2903345"/>
            <a:ext cx="6488956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sp_help：用于查看触发器的一般信息，如触发器的名称、属性、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13596" y="3156811"/>
            <a:ext cx="1846659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类型和创建时间。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47990" y="3456363"/>
            <a:ext cx="2141612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sp_help</a:t>
            </a:r>
            <a:r>
              <a:rPr lang="en-US" altLang="zh-CN" dirty="0"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‘触发器名称’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89615" y="3767435"/>
            <a:ext cx="4296048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sp_helptext：用于查看触发器的正文信息。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47990" y="4066987"/>
            <a:ext cx="2487861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sp_helptext</a:t>
            </a:r>
            <a:r>
              <a:rPr lang="en-US" altLang="zh-CN" dirty="0"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‘触发器名称’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89615" y="4366538"/>
            <a:ext cx="6386364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sp_depends：用于查看指定触发器所引用的表或者指定的表涉及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13596" y="4631526"/>
            <a:ext cx="1846659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到的所有触发器。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247991" y="4931078"/>
            <a:ext cx="2500685" cy="5790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sp_depends</a:t>
            </a:r>
            <a:r>
              <a:rPr lang="en-US" altLang="zh-CN" dirty="0"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‘触发器名称’</a:t>
            </a:r>
          </a:p>
          <a:p>
            <a:pPr>
              <a:lnSpc>
                <a:spcPts val="227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sp_depends</a:t>
            </a:r>
            <a:r>
              <a:rPr lang="en-US" altLang="zh-CN" dirty="0"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‘表名’</a:t>
            </a:r>
          </a:p>
        </p:txBody>
      </p:sp>
    </p:spTree>
    <p:extLst>
      <p:ext uri="{BB962C8B-B14F-4D97-AF65-F5344CB8AC3E}">
        <p14:creationId xmlns:p14="http://schemas.microsoft.com/office/powerpoint/2010/main" val="1608977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66556" y="875612"/>
            <a:ext cx="2500685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修改触发器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2" y="1843394"/>
            <a:ext cx="6655283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通过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Server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管理平台、存储过程，可以修改触发器的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2" y="2177509"/>
            <a:ext cx="1615827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正文和名称。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2557708"/>
            <a:ext cx="4665764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1．使用SQL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Server管理平台修改触发器正文。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2926387"/>
            <a:ext cx="6463308" cy="78426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在管理平台中，展开指定的表，右击要修改的触发器，从弹出的</a:t>
            </a:r>
          </a:p>
          <a:p>
            <a:pPr>
              <a:lnSpc>
                <a:spcPts val="201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快捷菜单中选择“修改”选项，则会出现触发器修改窗口，如下</a:t>
            </a:r>
          </a:p>
          <a:p>
            <a:pPr>
              <a:lnSpc>
                <a:spcPts val="2104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图所示。在文本框中修改触发器的SQL语句，单击“语法检查”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59297" y="3744393"/>
            <a:ext cx="6206827" cy="50213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按钮，可以检查语法是否正确，单击“执行”按钮，可以成功修</a:t>
            </a:r>
          </a:p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改此触发器。</a:t>
            </a:r>
          </a:p>
        </p:txBody>
      </p:sp>
    </p:spTree>
    <p:extLst>
      <p:ext uri="{BB962C8B-B14F-4D97-AF65-F5344CB8AC3E}">
        <p14:creationId xmlns:p14="http://schemas.microsoft.com/office/powerpoint/2010/main" val="3734534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161158" y="5491470"/>
            <a:ext cx="1959335" cy="11751"/>
          </a:xfrm>
          <a:custGeom>
            <a:avLst/>
            <a:gdLst>
              <a:gd name="connsiteX0" fmla="*/ 0 w 2291334"/>
              <a:gd name="connsiteY0" fmla="*/ 6477 h 12953"/>
              <a:gd name="connsiteX1" fmla="*/ 2291334 w 2291334"/>
              <a:gd name="connsiteY1" fmla="*/ 6477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91334" h="12953">
                <a:moveTo>
                  <a:pt x="0" y="6477"/>
                </a:moveTo>
                <a:lnTo>
                  <a:pt x="2291334" y="6477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46622" y="1036909"/>
            <a:ext cx="3933769" cy="3097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修改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DML</a:t>
            </a:r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触发器的语法形式如下：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72865" y="1313418"/>
            <a:ext cx="4431021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ALTER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schema_name.trigger_name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38024" y="1566884"/>
            <a:ext cx="1489190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(table|view)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3724" y="1808830"/>
            <a:ext cx="3369512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[WITH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&lt;dml_trigger_option&gt;[,...n]]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38024" y="2062296"/>
            <a:ext cx="2766783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(FOR|AFTER|INSTEAD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OF)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38024" y="2304242"/>
            <a:ext cx="3657091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{[DELETE][,][INSERT][,][UPDATE]}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3724" y="2557708"/>
            <a:ext cx="2676117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[NOT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REPLICATION]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27164" y="2822696"/>
            <a:ext cx="6578852" cy="7457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{sql_statement[;][...n]|EXTERNAL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NAME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specifier&gt;[;]}</a:t>
            </a:r>
          </a:p>
          <a:p>
            <a:pPr>
              <a:lnSpc>
                <a:spcPts val="1841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&lt;dml_trigger_option&gt;::=[ENCRYPTION][&amp;l</a:t>
            </a:r>
            <a:r>
              <a:rPr lang="en-US" altLang="zh-CN" u="sng" dirty="0">
                <a:solidFill>
                  <a:srgbClr val="0000FF"/>
                </a:solidFill>
                <a:cs typeface="Times New Roman" pitchFamily="18" charset="0"/>
              </a:rPr>
              <a:t>EXECUTE AS Clause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&gt;]</a:t>
            </a:r>
          </a:p>
          <a:p>
            <a:pPr>
              <a:lnSpc>
                <a:spcPts val="1841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&lt;method_specifier&gt;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::=assembly_name.class_name.method_name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46623" y="3871126"/>
            <a:ext cx="3877665" cy="3097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修改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DDL</a:t>
            </a:r>
            <a:r>
              <a:rPr lang="en-US" altLang="zh-CN" sz="20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触发器的语法形式如下：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27164" y="4251326"/>
            <a:ext cx="3065263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ALTER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trigger_name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38024" y="4504793"/>
            <a:ext cx="6573338" cy="51495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{DATABASE|ALL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SERVER}[WITH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&lt;ddl_trigger_option&gt;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[,...n]]</a:t>
            </a:r>
          </a:p>
          <a:p>
            <a:pPr>
              <a:lnSpc>
                <a:spcPts val="1841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{FOR|AFTER}{event_type[,...n]|event_g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group}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72865" y="5011726"/>
            <a:ext cx="6639766" cy="7457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29"/>
              </a:lnSpc>
              <a:tabLst>
                <a:tab pos="66797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{sql_statement[;]|EXTERNAL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NAME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specifier&gt;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[;]}</a:t>
            </a:r>
          </a:p>
          <a:p>
            <a:pPr>
              <a:lnSpc>
                <a:spcPts val="1841"/>
              </a:lnSpc>
              <a:tabLst>
                <a:tab pos="66797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&lt;ddl_trigger_option&gt;::=[ENCRYPTION][&amp;l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EXECUTE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AS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Clause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  <a:p>
            <a:pPr>
              <a:lnSpc>
                <a:spcPts val="1841"/>
              </a:lnSpc>
              <a:tabLst>
                <a:tab pos="66797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&lt;method_specifier&gt;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::=assembly_name.class_name.method_name</a:t>
            </a:r>
          </a:p>
        </p:txBody>
      </p:sp>
    </p:spTree>
    <p:extLst>
      <p:ext uri="{BB962C8B-B14F-4D97-AF65-F5344CB8AC3E}">
        <p14:creationId xmlns:p14="http://schemas.microsoft.com/office/powerpoint/2010/main" val="836333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66556" y="875612"/>
            <a:ext cx="2500685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删除触发器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642" y="1820351"/>
            <a:ext cx="6771084" cy="116898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由于某种原因，需要从表中删除触发器或者需要使</a:t>
            </a:r>
          </a:p>
          <a:p>
            <a:pPr>
              <a:lnSpc>
                <a:spcPts val="2192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用新的触发器，这就必须首先删除旧的触发器。只</a:t>
            </a:r>
          </a:p>
          <a:p>
            <a:pPr>
              <a:lnSpc>
                <a:spcPts val="2192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有触发器所有者才有权删除触发器。删除已创建的</a:t>
            </a:r>
          </a:p>
          <a:p>
            <a:pPr>
              <a:lnSpc>
                <a:spcPts val="2104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触发器有三种方法：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4456" y="3030078"/>
            <a:ext cx="6596358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（1）使用系统命令DROPTRIGGER删除指定的触发器。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3306587"/>
            <a:ext cx="2154436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其语法形式如下：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237130" y="3629181"/>
            <a:ext cx="3850413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DROPTRIGGER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{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trigger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}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,...n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24456" y="3963296"/>
            <a:ext cx="6251327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（2）删除触发器所在的表。删除表时，SQL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Server将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59297" y="4239805"/>
            <a:ext cx="4039567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会自动删除与该表相关的触发器。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24456" y="4562399"/>
            <a:ext cx="6251327" cy="33542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279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（3）在SQL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Server管理平台中，展开指定的服务器和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59297" y="4861951"/>
            <a:ext cx="6463308" cy="78426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数据库，选择并展开指定的表，右击要删除的触发器，</a:t>
            </a:r>
          </a:p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从弹出的快捷菜单中选择“删除”选项，即可删除该</a:t>
            </a:r>
          </a:p>
          <a:p>
            <a:pPr>
              <a:lnSpc>
                <a:spcPts val="1841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触发器。</a:t>
            </a:r>
          </a:p>
        </p:txBody>
      </p:sp>
    </p:spTree>
    <p:extLst>
      <p:ext uri="{BB962C8B-B14F-4D97-AF65-F5344CB8AC3E}">
        <p14:creationId xmlns:p14="http://schemas.microsoft.com/office/powerpoint/2010/main" val="40504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实体完整性定义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关系模型的实体完整性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smtClean="0"/>
              <a:t>CREATE  TABLE</a:t>
            </a:r>
            <a:r>
              <a:rPr lang="zh-CN" altLang="en-US" sz="2400" dirty="0" smtClean="0"/>
              <a:t>中用</a:t>
            </a:r>
            <a:r>
              <a:rPr lang="en-US" altLang="zh-CN" sz="2400" dirty="0" smtClean="0"/>
              <a:t>PRIMARY KEY</a:t>
            </a:r>
            <a:r>
              <a:rPr lang="zh-CN" altLang="en-US" sz="2400" dirty="0" smtClean="0"/>
              <a:t>定义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/>
              <a:t>单属性构成的码有两种说明方法 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 smtClean="0"/>
              <a:t>定义为列级约束条件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 smtClean="0"/>
              <a:t>定义为表级约束条件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/>
              <a:t>对多个属性构成的码只有一种说明方法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 smtClean="0"/>
              <a:t>定义为表级约束条件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3307" y="875612"/>
            <a:ext cx="1000274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小结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3501" y="1877957"/>
            <a:ext cx="6463308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数据库的完整性是为了保证数据库中存储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1" y="2304242"/>
            <a:ext cx="2513509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的数据是正确的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3501" y="3352672"/>
            <a:ext cx="4419480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RDBMS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完整性实现的机制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9297" y="3894169"/>
            <a:ext cx="2885405" cy="797087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完整性约束定义机制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完整性检查机制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59297" y="4792823"/>
            <a:ext cx="6250109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违背完整性约束条件时RDBMS应采取的动作</a:t>
            </a:r>
          </a:p>
        </p:txBody>
      </p:sp>
    </p:spTree>
    <p:extLst>
      <p:ext uri="{BB962C8B-B14F-4D97-AF65-F5344CB8AC3E}">
        <p14:creationId xmlns:p14="http://schemas.microsoft.com/office/powerpoint/2010/main" val="28120843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860" cy="11521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49359" y="794964"/>
            <a:ext cx="1755289" cy="64319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734"/>
              </a:lnSpc>
            </a:pPr>
            <a:r>
              <a:rPr lang="en-US" altLang="zh-CN" sz="5300" b="1" dirty="0">
                <a:solidFill>
                  <a:srgbClr val="000000"/>
                </a:solidFill>
                <a:cs typeface="Times New Roman" pitchFamily="18" charset="0"/>
              </a:rPr>
              <a:t>Q</a:t>
            </a:r>
            <a:r>
              <a:rPr lang="en-US" altLang="zh-CN" sz="5300" dirty="0">
                <a:cs typeface="Times New Roman" pitchFamily="18" charset="0"/>
              </a:rPr>
              <a:t> </a:t>
            </a:r>
            <a:r>
              <a:rPr lang="en-US" altLang="zh-CN" sz="5300" b="1" dirty="0">
                <a:solidFill>
                  <a:srgbClr val="000000"/>
                </a:solidFill>
                <a:cs typeface="Times New Roman" pitchFamily="18" charset="0"/>
              </a:rPr>
              <a:t>&amp;A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57482" y="1935563"/>
            <a:ext cx="4308872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约束和触发器各有什么优缺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46622" y="2361848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点？</a:t>
            </a:r>
          </a:p>
        </p:txBody>
      </p:sp>
    </p:spTree>
    <p:extLst>
      <p:ext uri="{BB962C8B-B14F-4D97-AF65-F5344CB8AC3E}">
        <p14:creationId xmlns:p14="http://schemas.microsoft.com/office/powerpoint/2010/main" val="3253359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0888" y="875612"/>
            <a:ext cx="4501232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这次课我们学到了…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59297" y="1877957"/>
            <a:ext cx="4039567" cy="10663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数据库实体完整性定义、违约处理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参照完整性定义、违约处理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用户自定义完整性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06813" y="3030078"/>
            <a:ext cx="461665" cy="5790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属性</a:t>
            </a:r>
          </a:p>
          <a:p>
            <a:pPr>
              <a:lnSpc>
                <a:spcPts val="2454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元组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3721351"/>
            <a:ext cx="1885131" cy="6816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完整性命名子句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触发器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06813" y="4481751"/>
            <a:ext cx="1846659" cy="25847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定义、激活、删除</a:t>
            </a:r>
          </a:p>
        </p:txBody>
      </p:sp>
    </p:spTree>
    <p:extLst>
      <p:ext uri="{BB962C8B-B14F-4D97-AF65-F5344CB8AC3E}">
        <p14:creationId xmlns:p14="http://schemas.microsoft.com/office/powerpoint/2010/main" val="2212343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72893" y="794963"/>
            <a:ext cx="1000274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作业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57482" y="1912521"/>
            <a:ext cx="1436291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本章实验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57482" y="2430975"/>
            <a:ext cx="2064668" cy="43801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068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课后练习题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7621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514" y="1696278"/>
            <a:ext cx="3592286" cy="44298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吾日三省吾身。为人谋而不忠乎？与朋友交而不信乎？传不习乎？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30" y="1616769"/>
            <a:ext cx="7885043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b="1" dirty="0" smtClean="0"/>
              <a:t> ] 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表中的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属性定义为码。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907766" y="3257607"/>
            <a:ext cx="3836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Student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Sno</a:t>
            </a:r>
            <a:r>
              <a:rPr lang="en-US" altLang="zh-CN" sz="2000" dirty="0" smtClean="0">
                <a:solidFill>
                  <a:srgbClr val="FF00FF"/>
                </a:solidFill>
              </a:rPr>
              <a:t>  CHAR(9)  PRIMARY KEY</a:t>
            </a:r>
            <a:r>
              <a:rPr lang="zh-CN" altLang="en-US" sz="2000" dirty="0" smtClean="0">
                <a:solidFill>
                  <a:srgbClr val="FF00FF"/>
                </a:solidFill>
              </a:rPr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 CHAR(20) NOT NULL</a:t>
            </a:r>
            <a:r>
              <a:rPr lang="zh-CN" altLang="en-US" sz="2000" dirty="0" smtClean="0"/>
              <a:t>，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Ssex</a:t>
            </a:r>
            <a:r>
              <a:rPr lang="en-US" altLang="zh-CN" sz="2000" dirty="0" smtClean="0"/>
              <a:t>  CHAR(2) 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Sage  SMALLINT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Sdept</a:t>
            </a:r>
            <a:r>
              <a:rPr lang="en-US" altLang="zh-CN" sz="2000" dirty="0" smtClean="0"/>
              <a:t>  CHAR(20));</a:t>
            </a:r>
            <a:endParaRPr lang="zh-CN" altLang="en-US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763540" y="2284632"/>
            <a:ext cx="3344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20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(1)</a:t>
            </a:r>
            <a:r>
              <a:rPr lang="zh-CN" altLang="en-US" sz="2400" b="1" dirty="0" smtClean="0"/>
              <a:t>在列级定义主码</a:t>
            </a:r>
            <a:r>
              <a:rPr lang="zh-CN" altLang="en-US" sz="2000" dirty="0" smtClean="0"/>
              <a:t> </a:t>
            </a:r>
            <a:endParaRPr lang="zh-CN" altLang="en-US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5116879" y="2284632"/>
            <a:ext cx="3344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20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(2)</a:t>
            </a:r>
            <a:r>
              <a:rPr lang="zh-CN" altLang="en-US" sz="2400" b="1" dirty="0" smtClean="0"/>
              <a:t>在表级定义主码</a:t>
            </a:r>
            <a:r>
              <a:rPr lang="zh-CN" altLang="en-US" sz="2000" dirty="0" smtClean="0"/>
              <a:t> </a:t>
            </a:r>
            <a:endParaRPr lang="zh-CN" altLang="en-US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5088827" y="3257607"/>
            <a:ext cx="38365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CREATE TABLE Student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CHAR(9) 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 CHAR(20) NOT NULL</a:t>
            </a:r>
            <a:r>
              <a:rPr lang="zh-CN" altLang="en-US" sz="2000" dirty="0" smtClean="0"/>
              <a:t>，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Ssex</a:t>
            </a:r>
            <a:r>
              <a:rPr lang="en-US" altLang="zh-CN" sz="2000" dirty="0" smtClean="0"/>
              <a:t>  CHAR(2) 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Sage  SMALLINT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Sdept</a:t>
            </a:r>
            <a:r>
              <a:rPr lang="en-US" altLang="zh-CN" sz="2000" dirty="0" smtClean="0"/>
              <a:t>  CHAR(20)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solidFill>
                  <a:srgbClr val="FF00FF"/>
                </a:solidFill>
              </a:rPr>
              <a:t>  PRIMARY KEY (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Sno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</p:txBody>
      </p:sp>
      <p:pic>
        <p:nvPicPr>
          <p:cNvPr id="10" name="Picture 2" descr="E:\数据库原理\ppt\picture\png-146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269" y="540026"/>
            <a:ext cx="636103" cy="636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3" name="Picture 2" descr="E:\数据库原理\ppt\picture\png-146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269" y="540026"/>
            <a:ext cx="636103" cy="6361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90330" y="1616769"/>
            <a:ext cx="78850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400" b="1" dirty="0" smtClean="0"/>
              <a:t> ]  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表中的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属性组定义为码。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264954" y="2557520"/>
            <a:ext cx="7664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dirty="0" smtClean="0"/>
              <a:t>CREATE TABLE SC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dirty="0" smtClean="0"/>
              <a:t>   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 CHAR(9)  NOT NULL</a:t>
            </a:r>
            <a:r>
              <a:rPr lang="zh-CN" altLang="en-US" sz="2000" dirty="0" smtClean="0"/>
              <a:t>，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 CHAR(4)  NOT NULL</a:t>
            </a:r>
            <a:r>
              <a:rPr lang="zh-CN" altLang="en-US" sz="2000" dirty="0" smtClean="0"/>
              <a:t>，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Grade    SMALLINT</a:t>
            </a:r>
            <a:r>
              <a:rPr lang="zh-CN" altLang="en-US" sz="2000" dirty="0" smtClean="0"/>
              <a:t>，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>
                <a:solidFill>
                  <a:srgbClr val="FF00FF"/>
                </a:solidFill>
              </a:rPr>
              <a:t>PRIMARY KEY (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000" dirty="0" smtClean="0">
                <a:solidFill>
                  <a:srgbClr val="FF00FF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Cno</a:t>
            </a:r>
            <a:r>
              <a:rPr lang="en-US" altLang="zh-CN" sz="2000" dirty="0" smtClean="0">
                <a:solidFill>
                  <a:srgbClr val="FF00FF"/>
                </a:solidFill>
              </a:rPr>
              <a:t>)     /*</a:t>
            </a:r>
            <a:r>
              <a:rPr lang="zh-CN" altLang="en-US" sz="2000" dirty="0" smtClean="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 dirty="0" smtClean="0">
                <a:solidFill>
                  <a:srgbClr val="FF00FF"/>
                </a:solidFill>
              </a:rPr>
              <a:t>/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dirty="0" smtClean="0"/>
              <a:t>    );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4593</TotalTime>
  <Words>3426</Words>
  <Application>Microsoft Office PowerPoint</Application>
  <PresentationFormat>全屏显示(4:3)</PresentationFormat>
  <Paragraphs>693</Paragraphs>
  <Slides>74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数据库系统概论课件模板</vt:lpstr>
      <vt:lpstr>自定义设计方案</vt:lpstr>
      <vt:lpstr>数据库系统概论</vt:lpstr>
      <vt:lpstr>本节内容</vt:lpstr>
      <vt:lpstr>第一节 概述</vt:lpstr>
      <vt:lpstr>PowerPoint 演示文稿</vt:lpstr>
      <vt:lpstr>本节内容</vt:lpstr>
      <vt:lpstr>第二节 实体完整性</vt:lpstr>
      <vt:lpstr>实体完整性定义</vt:lpstr>
      <vt:lpstr>示例</vt:lpstr>
      <vt:lpstr>示例</vt:lpstr>
      <vt:lpstr>第二节 实体完整性</vt:lpstr>
      <vt:lpstr>实体完整性检查和违约处理</vt:lpstr>
      <vt:lpstr>PowerPoint 演示文稿</vt:lpstr>
      <vt:lpstr>PowerPoint 演示文稿</vt:lpstr>
      <vt:lpstr>本节内容</vt:lpstr>
      <vt:lpstr>第三节 参照完整性</vt:lpstr>
      <vt:lpstr>参照完整性定义</vt:lpstr>
      <vt:lpstr>PowerPoint 演示文稿</vt:lpstr>
      <vt:lpstr>第三节 参照完整性</vt:lpstr>
      <vt:lpstr>参照完整性检查和违约处理</vt:lpstr>
      <vt:lpstr>违约处理</vt:lpstr>
      <vt:lpstr>示例</vt:lpstr>
      <vt:lpstr>本节内容</vt:lpstr>
      <vt:lpstr>第四节 用户定义的完整性</vt:lpstr>
      <vt:lpstr>属性上的约束条件的定义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用户定义的完整性</vt:lpstr>
      <vt:lpstr>属性上的约束条件检查和违约处理</vt:lpstr>
      <vt:lpstr>第四节 用户定义的完整性</vt:lpstr>
      <vt:lpstr>元组上的约束条件的定义</vt:lpstr>
      <vt:lpstr>PowerPoint 演示文稿</vt:lpstr>
      <vt:lpstr>第四节 用户定义的完整性</vt:lpstr>
      <vt:lpstr>元组上的约束条件检查和违约处理</vt:lpstr>
      <vt:lpstr>本节内容</vt:lpstr>
      <vt:lpstr>第五节 完整性约束命名字句</vt:lpstr>
      <vt:lpstr>完整性约束命名子句</vt:lpstr>
      <vt:lpstr>PowerPoint 演示文稿</vt:lpstr>
      <vt:lpstr>PowerPoint 演示文稿</vt:lpstr>
      <vt:lpstr>第五节 完整性约束命名字句</vt:lpstr>
      <vt:lpstr>修改表中的完整性限制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48</cp:revision>
  <dcterms:created xsi:type="dcterms:W3CDTF">2009-08-13T07:13:05Z</dcterms:created>
  <dcterms:modified xsi:type="dcterms:W3CDTF">2016-04-26T23:44:11Z</dcterms:modified>
</cp:coreProperties>
</file>