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58"/>
  </p:notesMasterIdLst>
  <p:sldIdLst>
    <p:sldId id="262" r:id="rId3"/>
    <p:sldId id="331" r:id="rId4"/>
    <p:sldId id="333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95" r:id="rId18"/>
    <p:sldId id="283" r:id="rId19"/>
    <p:sldId id="286" r:id="rId20"/>
    <p:sldId id="287" r:id="rId21"/>
    <p:sldId id="288" r:id="rId22"/>
    <p:sldId id="332" r:id="rId23"/>
    <p:sldId id="289" r:id="rId24"/>
    <p:sldId id="290" r:id="rId25"/>
    <p:sldId id="291" r:id="rId26"/>
    <p:sldId id="292" r:id="rId27"/>
    <p:sldId id="296" r:id="rId28"/>
    <p:sldId id="293" r:id="rId29"/>
    <p:sldId id="297" r:id="rId30"/>
    <p:sldId id="294" r:id="rId31"/>
    <p:sldId id="304" r:id="rId32"/>
    <p:sldId id="298" r:id="rId33"/>
    <p:sldId id="299" r:id="rId34"/>
    <p:sldId id="322" r:id="rId35"/>
    <p:sldId id="324" r:id="rId36"/>
    <p:sldId id="321" r:id="rId37"/>
    <p:sldId id="323" r:id="rId38"/>
    <p:sldId id="325" r:id="rId39"/>
    <p:sldId id="326" r:id="rId40"/>
    <p:sldId id="303" r:id="rId41"/>
    <p:sldId id="327" r:id="rId42"/>
    <p:sldId id="328" r:id="rId43"/>
    <p:sldId id="329" r:id="rId44"/>
    <p:sldId id="309" r:id="rId45"/>
    <p:sldId id="310" r:id="rId46"/>
    <p:sldId id="330" r:id="rId47"/>
    <p:sldId id="314" r:id="rId48"/>
    <p:sldId id="311" r:id="rId49"/>
    <p:sldId id="313" r:id="rId50"/>
    <p:sldId id="315" r:id="rId51"/>
    <p:sldId id="334" r:id="rId52"/>
    <p:sldId id="317" r:id="rId53"/>
    <p:sldId id="318" r:id="rId54"/>
    <p:sldId id="320" r:id="rId55"/>
    <p:sldId id="266" r:id="rId56"/>
    <p:sldId id="265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346" autoAdjust="0"/>
  </p:normalViewPr>
  <p:slideViewPr>
    <p:cSldViewPr snapToGrid="0"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8073E-EA80-4F08-AB89-46CB289B90C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9E181-7891-4418-AEBF-E3C55A2A0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5%B3%E7%B3%BB%E6%A8%A1%E5%BC%8F&amp;tn=44039180_cpr&amp;fenlei=mv6quAkxTZn0IZRqIHckPjm4nH00T1YduW64mWcvPjwbmHmYuhR10ZwV5Hcvrjm3rH6sPfKWUMw85HfYnjn4nH6sgvPsT6KdThsqpZwYTjCEQLGCpyw9Uz4Bmy-bIi4WUvYETgN-TLwGUv3EPHmknW04PHD4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某一个属性组能唯一的标识一个元组，叫做候选码，可能有多个候选码，</a:t>
            </a:r>
            <a:endParaRPr lang="en-US" altLang="zh-CN" dirty="0" smtClean="0"/>
          </a:p>
          <a:p>
            <a:r>
              <a:rPr lang="zh-CN" altLang="en-US" dirty="0" smtClean="0"/>
              <a:t>选定候选码中的其中一个为主码</a:t>
            </a:r>
            <a:endParaRPr lang="en-US" altLang="zh-CN" dirty="0" smtClean="0"/>
          </a:p>
          <a:p>
            <a:r>
              <a:rPr lang="zh-CN" altLang="en-US" dirty="0" smtClean="0"/>
              <a:t>候选码的诸属性叫做主属性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9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凡是决定性因素必须包含码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学号，姓名，系别，</a:t>
            </a:r>
            <a:endParaRPr lang="en-US" altLang="zh-CN" dirty="0" smtClean="0"/>
          </a:p>
          <a:p>
            <a:r>
              <a:rPr lang="zh-CN" altLang="en-US" dirty="0" smtClean="0"/>
              <a:t>一个学号只对应一个学生</a:t>
            </a:r>
            <a:endParaRPr lang="en-US" altLang="zh-CN" dirty="0" smtClean="0"/>
          </a:p>
          <a:p>
            <a:r>
              <a:rPr lang="zh-CN" altLang="en-US" dirty="0" smtClean="0"/>
              <a:t>一个学生只能属于一个系</a:t>
            </a:r>
            <a:endParaRPr lang="en-US" altLang="zh-CN" dirty="0" smtClean="0"/>
          </a:p>
          <a:p>
            <a:r>
              <a:rPr lang="zh-CN" altLang="en-US" dirty="0" smtClean="0"/>
              <a:t>学号确定了，那么学生的姓名及所在系也就唯一确定了</a:t>
            </a:r>
            <a:endParaRPr lang="en-US" altLang="zh-CN" dirty="0" smtClean="0"/>
          </a:p>
          <a:p>
            <a:r>
              <a:rPr lang="zh-CN" altLang="en-US" dirty="0" smtClean="0"/>
              <a:t>这种关系叫做函数依赖关系。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7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删除异常：全部学生删除之后把相应的系和系主任的名字也给删除了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4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双箭头：互相依赖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有的时候传递依赖用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来表示，</a:t>
            </a:r>
            <a:r>
              <a:rPr lang="en-US" altLang="zh-CN" smtClean="0"/>
              <a:t>transmit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7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关系模式</a:t>
            </a:r>
            <a:r>
              <a:rPr lang="zh-CN" altLang="en-US" dirty="0" smtClean="0"/>
              <a:t>的所有属性组是这个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关系模式</a:t>
            </a:r>
            <a:r>
              <a:rPr lang="zh-CN" altLang="en-US" dirty="0" smtClean="0"/>
              <a:t>的候选码，称为全码（</a:t>
            </a:r>
            <a:r>
              <a:rPr lang="en-US" altLang="zh-CN" dirty="0" smtClean="0"/>
              <a:t>All-key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6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强调一下，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不依赖与（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6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的意思区别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荣誉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卓越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7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单主码的就已经是</a:t>
            </a:r>
            <a:r>
              <a:rPr lang="en-US" altLang="zh-CN" dirty="0" smtClean="0"/>
              <a:t>2NF</a:t>
            </a:r>
            <a:r>
              <a:rPr lang="zh-CN" altLang="en-US" dirty="0" smtClean="0"/>
              <a:t>了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9E181-7891-4418-AEBF-E3C55A2A0A3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2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E2339-9EC9-4113-ADDE-79D8EB039695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FADCC-C342-481A-BE21-E3DB3354B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D4D8F-4186-4297-A33E-981BB066BC5B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96E32-2790-46FF-B454-8EC758B6F3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F3EC3-44CB-41FE-90D3-A84E41968A9C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141-5070-4DED-82BE-53ECF0CEA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EDC1-A484-45A6-88CB-89E9B73A4E4D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45FD-34DB-4D2B-ADF7-804114490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82E2-E0F6-40C1-BFBF-D22539884731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B1565-8444-4DF9-9B28-272EACB415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5132-6E88-4868-9E0F-C6B313537BA9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458A2-B216-4F90-AFFD-A71A8C753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6D3EA-CB75-4186-9D64-CFE67B5E65B1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B9C1-3D8A-4316-9BB6-87D0F08AF8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FA089-BDF2-450A-B4FB-FC3B975EC2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D0667-3868-473C-B4EC-F99ED7FA0EF3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298A-B6C7-406D-9CE0-02F0166F4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DBBB-87F0-4950-95AE-B836194E582F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5FFDF-9A70-4B4A-B811-7D9851B4E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354B4-A6E3-4EAB-BB43-B4C64EF8CB90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07C77-4A05-401A-8451-0E045893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4B0-41BD-46FF-B0B4-4925FB77D326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2461-360F-4CAE-83BA-520942322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2132D-5D0C-4440-867F-17993C27D569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8FE3D-E14F-4FA6-8AF3-94AFF5435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9307-63B6-4042-B5AD-D5B7664C6054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8E5CE-72F5-455B-90F4-3DB3915EE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1662-0474-45A4-B1B7-056F2880CD78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B4511-CB69-40A8-9738-BB6395A5EF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72F33-6578-4EAA-8D89-48A57C725267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873F-7690-4FB3-B332-4A9456595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31A5A01C-270D-4443-9C7A-2D957849E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1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344DBC1-467E-49AF-A9F4-F51C3F44E039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3FEBD21-A6CF-4703-9581-E6FA2C9B4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42925" y="3582988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319588" y="4598988"/>
            <a:ext cx="4816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20202"/>
                </a:solidFill>
              </a:rPr>
              <a:t>参考：第六章 关系数据库理论</a:t>
            </a:r>
            <a:r>
              <a:rPr lang="en-US" altLang="zh-CN" sz="2000" b="1">
                <a:solidFill>
                  <a:srgbClr val="020202"/>
                </a:solidFill>
              </a:rPr>
              <a:t>P</a:t>
            </a:r>
            <a:r>
              <a:rPr lang="en-US" altLang="zh-CN" sz="2000" b="1" baseline="-25000">
                <a:solidFill>
                  <a:srgbClr val="020202"/>
                </a:solidFill>
              </a:rPr>
              <a:t>169</a:t>
            </a:r>
            <a:r>
              <a:rPr lang="en-US" altLang="zh-CN" sz="2000" b="1">
                <a:solidFill>
                  <a:srgbClr val="020202"/>
                </a:solidFill>
              </a:rPr>
              <a:t>—P</a:t>
            </a:r>
            <a:r>
              <a:rPr lang="en-US" altLang="zh-CN" sz="2000" b="1" baseline="-25000">
                <a:solidFill>
                  <a:srgbClr val="020202"/>
                </a:solidFill>
              </a:rPr>
              <a:t>178</a:t>
            </a:r>
            <a:endParaRPr lang="zh-CN" altLang="en-US" sz="2000" b="1" baseline="-25000">
              <a:solidFill>
                <a:srgbClr val="0202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三、数据依赖对关系模式的影响</a:t>
            </a:r>
            <a:endParaRPr lang="zh-CN" altLang="en-US" dirty="0">
              <a:latin typeface="+mj-ea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1]</a:t>
            </a:r>
            <a:r>
              <a:rPr lang="zh-CN" altLang="en-US" smtClean="0"/>
              <a:t>建立一个描述学校教务的数据库：</a:t>
            </a:r>
          </a:p>
          <a:p>
            <a:pPr lvl="1" eaLnBrk="1" hangingPunct="1">
              <a:buFontTx/>
              <a:buNone/>
            </a:pPr>
            <a:r>
              <a:rPr lang="zh-CN" altLang="en-US" sz="2600" smtClean="0">
                <a:ea typeface="宋体" charset="-122"/>
              </a:rPr>
              <a:t>	学生的学号（</a:t>
            </a:r>
            <a:r>
              <a:rPr lang="en-US" altLang="zh-CN" sz="2600" smtClean="0">
                <a:ea typeface="宋体" charset="-122"/>
              </a:rPr>
              <a:t>Sno</a:t>
            </a:r>
            <a:r>
              <a:rPr lang="zh-CN" altLang="en-US" sz="2600" smtClean="0">
                <a:ea typeface="宋体" charset="-122"/>
              </a:rPr>
              <a:t>）、所在系（</a:t>
            </a:r>
            <a:r>
              <a:rPr lang="en-US" altLang="zh-CN" sz="2600" smtClean="0">
                <a:ea typeface="宋体" charset="-122"/>
              </a:rPr>
              <a:t>Sdept</a:t>
            </a:r>
            <a:r>
              <a:rPr lang="zh-CN" altLang="en-US" sz="2600" smtClean="0">
                <a:ea typeface="宋体" charset="-122"/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zh-CN" altLang="en-US" sz="2600" smtClean="0">
                <a:ea typeface="宋体" charset="-122"/>
              </a:rPr>
              <a:t>	系主任姓名（</a:t>
            </a:r>
            <a:r>
              <a:rPr lang="en-US" altLang="zh-CN" sz="2600" smtClean="0">
                <a:ea typeface="宋体" charset="-122"/>
              </a:rPr>
              <a:t>Mname</a:t>
            </a:r>
            <a:r>
              <a:rPr lang="zh-CN" altLang="en-US" sz="2600" smtClean="0">
                <a:ea typeface="宋体" charset="-122"/>
              </a:rPr>
              <a:t>）、课程号（</a:t>
            </a:r>
            <a:r>
              <a:rPr lang="en-US" altLang="zh-CN" sz="2600" smtClean="0">
                <a:ea typeface="宋体" charset="-122"/>
              </a:rPr>
              <a:t>Cno</a:t>
            </a:r>
            <a:r>
              <a:rPr lang="zh-CN" altLang="en-US" sz="2600" smtClean="0">
                <a:ea typeface="宋体" charset="-122"/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zh-CN" altLang="en-US" sz="2600" smtClean="0">
                <a:ea typeface="宋体" charset="-122"/>
              </a:rPr>
              <a:t>	成绩（</a:t>
            </a:r>
            <a:r>
              <a:rPr lang="en-US" altLang="zh-CN" sz="2600" smtClean="0">
                <a:ea typeface="宋体" charset="-122"/>
              </a:rPr>
              <a:t>Grade</a:t>
            </a:r>
            <a:r>
              <a:rPr lang="zh-CN" altLang="en-US" sz="2600" smtClean="0">
                <a:ea typeface="宋体" charset="-122"/>
              </a:rPr>
              <a:t>）</a:t>
            </a:r>
          </a:p>
          <a:p>
            <a:pPr lvl="1" eaLnBrk="1" hangingPunct="1">
              <a:buFontTx/>
              <a:buNone/>
            </a:pPr>
            <a:endParaRPr lang="zh-CN" altLang="en-US" sz="2600" smtClean="0">
              <a:ea typeface="宋体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smtClean="0">
                <a:solidFill>
                  <a:srgbClr val="FF00FF"/>
                </a:solidFill>
                <a:ea typeface="宋体" charset="-122"/>
              </a:rPr>
              <a:t>   </a:t>
            </a:r>
            <a:r>
              <a:rPr lang="zh-CN" altLang="en-US" b="1" smtClean="0">
                <a:solidFill>
                  <a:srgbClr val="0000FF"/>
                </a:solidFill>
                <a:ea typeface="宋体" charset="-122"/>
              </a:rPr>
              <a:t>单一</a:t>
            </a:r>
            <a:r>
              <a:rPr lang="zh-CN" altLang="en-US" smtClean="0">
                <a:ea typeface="宋体" charset="-122"/>
              </a:rPr>
              <a:t>的关系模式 ：   </a:t>
            </a:r>
            <a:r>
              <a:rPr lang="en-US" altLang="zh-CN" smtClean="0">
                <a:ea typeface="宋体" charset="-122"/>
              </a:rPr>
              <a:t>Student &lt;U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F&gt;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smtClean="0">
                <a:ea typeface="宋体" charset="-122"/>
              </a:rPr>
              <a:t>    U </a:t>
            </a:r>
            <a:r>
              <a:rPr lang="zh-CN" altLang="en-US" sz="2400" i="1" smtClean="0">
                <a:ea typeface="宋体" charset="-122"/>
              </a:rPr>
              <a:t>＝｛ </a:t>
            </a:r>
            <a:r>
              <a:rPr lang="en-US" altLang="zh-CN" sz="2400" i="1" smtClean="0">
                <a:ea typeface="宋体" charset="-122"/>
              </a:rPr>
              <a:t>Sno, Sdept, Mname, Cno, Grade </a:t>
            </a:r>
            <a:r>
              <a:rPr lang="zh-CN" altLang="en-US" sz="2400" i="1" smtClean="0">
                <a:ea typeface="宋体" charset="-122"/>
              </a:rPr>
              <a:t>｝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867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学校数据库的语义：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⒈   一个系有若干学生， 一个学生只属于一个系；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⒉   一个系只有一名主任；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⒊   一个学生可以选修多门课程， 每门课程有若干学生选修；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⒋   每个学生所学的每门课程都有一个成绩。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属性组</a:t>
            </a:r>
            <a:r>
              <a:rPr lang="en-US" altLang="zh-CN" sz="2800" b="1" smtClean="0">
                <a:solidFill>
                  <a:srgbClr val="FF0000"/>
                </a:solidFill>
              </a:rPr>
              <a:t>U</a:t>
            </a:r>
            <a:r>
              <a:rPr lang="zh-CN" altLang="en-US" sz="2800" b="1" smtClean="0">
                <a:solidFill>
                  <a:srgbClr val="FF0000"/>
                </a:solidFill>
              </a:rPr>
              <a:t>上的一组函数依赖</a:t>
            </a:r>
            <a:r>
              <a:rPr lang="en-US" altLang="zh-CN" sz="2800" b="1" smtClean="0">
                <a:solidFill>
                  <a:srgbClr val="FF0000"/>
                </a:solidFill>
              </a:rPr>
              <a:t>F</a:t>
            </a:r>
            <a:r>
              <a:rPr lang="zh-CN" altLang="en-US" sz="2800" b="1" smtClean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smtClean="0"/>
              <a:t>    </a:t>
            </a:r>
            <a:r>
              <a:rPr lang="en-US" altLang="zh-CN" sz="2800" b="1" smtClean="0"/>
              <a:t>F </a:t>
            </a:r>
            <a:r>
              <a:rPr lang="zh-CN" altLang="en-US" sz="2800" b="1" smtClean="0"/>
              <a:t>＝｛ </a:t>
            </a:r>
            <a:r>
              <a:rPr lang="en-US" altLang="zh-CN" sz="2800" b="1" smtClean="0"/>
              <a:t>Sno → Sdept,  Sdept → Mname,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/>
              <a:t>                (Sno, Cno) → Grade </a:t>
            </a:r>
            <a:r>
              <a:rPr lang="zh-CN" altLang="en-US" sz="2800" b="1" smtClean="0"/>
              <a:t>｝</a:t>
            </a:r>
          </a:p>
          <a:p>
            <a:pPr eaLnBrk="1" hangingPunct="1"/>
            <a:endParaRPr lang="zh-CN" altLang="en-US" sz="2800" smtClean="0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1679575" y="3422650"/>
            <a:ext cx="5715000" cy="2667000"/>
            <a:chOff x="3000" y="4872"/>
            <a:chExt cx="5580" cy="20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/>
                <a:t> </a:t>
              </a:r>
              <a:r>
                <a:rPr lang="en-US" altLang="zh-CN" b="1"/>
                <a:t>Sno</a:t>
              </a:r>
              <a:endParaRPr lang="en-US" altLang="zh-CN"/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Cno</a:t>
              </a:r>
              <a:endParaRPr lang="en-US" altLang="zh-CN" sz="2000" b="1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Sdept</a:t>
              </a:r>
              <a:endParaRPr lang="en-US" altLang="zh-CN" sz="2000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M</a:t>
              </a:r>
              <a:r>
                <a:rPr lang="en-US" altLang="zh-CN" b="1"/>
                <a:t>nam</a:t>
              </a:r>
              <a:r>
                <a:rPr lang="en-US" altLang="zh-CN" sz="2000" b="1"/>
                <a:t>e</a:t>
              </a:r>
              <a:endParaRPr lang="en-US" altLang="zh-CN" sz="200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Grade</a:t>
              </a:r>
              <a:endParaRPr lang="en-US" altLang="zh-CN" sz="2800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1722438" y="2254250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/>
                <a:gridCol w="1284800"/>
                <a:gridCol w="1397748"/>
                <a:gridCol w="1298918"/>
                <a:gridCol w="1016545"/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61" name="TextBox 4"/>
          <p:cNvSpPr txBox="1">
            <a:spLocks noChangeArrowheads="1"/>
          </p:cNvSpPr>
          <p:nvPr/>
        </p:nvSpPr>
        <p:spPr bwMode="auto">
          <a:xfrm>
            <a:off x="185738" y="728663"/>
            <a:ext cx="413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假设存在这样一个关系：</a:t>
            </a:r>
          </a:p>
        </p:txBody>
      </p:sp>
      <p:sp>
        <p:nvSpPr>
          <p:cNvPr id="34862" name="矩形 5"/>
          <p:cNvSpPr>
            <a:spLocks noChangeArrowheads="1"/>
          </p:cNvSpPr>
          <p:nvPr/>
        </p:nvSpPr>
        <p:spPr bwMode="auto">
          <a:xfrm>
            <a:off x="1406525" y="1562100"/>
            <a:ext cx="4359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Student(</a:t>
            </a:r>
            <a:r>
              <a:rPr lang="en-US" altLang="zh-CN" b="1" u="sng">
                <a:solidFill>
                  <a:srgbClr val="FF0000"/>
                </a:solidFill>
              </a:rPr>
              <a:t>Sno</a:t>
            </a:r>
            <a:r>
              <a:rPr lang="en-US" altLang="zh-CN" b="1">
                <a:solidFill>
                  <a:srgbClr val="0000FF"/>
                </a:solidFill>
              </a:rPr>
              <a:t>, Sdept, Mname, </a:t>
            </a:r>
            <a:r>
              <a:rPr lang="en-US" altLang="zh-CN" b="1" u="sng">
                <a:solidFill>
                  <a:srgbClr val="FF0000"/>
                </a:solidFill>
              </a:rPr>
              <a:t>Cno</a:t>
            </a:r>
            <a:r>
              <a:rPr lang="en-US" altLang="zh-CN" b="1">
                <a:solidFill>
                  <a:srgbClr val="0000FF"/>
                </a:solidFill>
              </a:rPr>
              <a:t>, Grade 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36850" y="5559425"/>
            <a:ext cx="326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5254625"/>
            <a:ext cx="1165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227513"/>
            <a:ext cx="8229600" cy="23050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000" b="1" smtClean="0">
                <a:ea typeface="宋体" charset="-122"/>
              </a:rPr>
              <a:t>系名、系主任名</a:t>
            </a:r>
            <a:r>
              <a:rPr lang="zh-CN" altLang="en-US" sz="2000" smtClean="0">
                <a:ea typeface="宋体" charset="-122"/>
              </a:rPr>
              <a:t>重复出现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charset="-122"/>
              </a:rPr>
              <a:t>“张明”退休，李四接替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charset="-122"/>
              </a:rPr>
              <a:t>一个新系刚成立，尚无学生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charset="-122"/>
              </a:rPr>
              <a:t>一个系的学生全部毕业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1231900" y="889000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/>
                <a:gridCol w="1284800"/>
                <a:gridCol w="1397748"/>
                <a:gridCol w="1298918"/>
                <a:gridCol w="1016545"/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86013" y="1285875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65638" y="4227513"/>
            <a:ext cx="3916362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2386013" y="908050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10013" y="1325563"/>
            <a:ext cx="6461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10013" y="1689100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10013" y="2020888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0013" y="2365375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0013" y="2776538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3" name="矩形 12"/>
          <p:cNvSpPr/>
          <p:nvPr/>
        </p:nvSpPr>
        <p:spPr>
          <a:xfrm>
            <a:off x="1127125" y="1311275"/>
            <a:ext cx="6480175" cy="223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 smtClean="0">
                <a:solidFill>
                  <a:srgbClr val="FF00FF"/>
                </a:solidFill>
              </a:rPr>
              <a:t>结论：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SzPct val="75000"/>
              <a:defRPr/>
            </a:pPr>
            <a:r>
              <a:rPr lang="en-US" altLang="zh-CN" sz="2600" dirty="0" smtClean="0">
                <a:ea typeface="+mn-ea"/>
              </a:rPr>
              <a:t>Student</a:t>
            </a:r>
            <a:r>
              <a:rPr lang="zh-CN" altLang="en-US" sz="2600" dirty="0" smtClean="0">
                <a:ea typeface="+mn-ea"/>
              </a:rPr>
              <a:t>关系模式不是一个好的</a:t>
            </a:r>
            <a:r>
              <a:rPr lang="zh-CN" altLang="en-US" sz="2600" dirty="0">
                <a:ea typeface="+mn-ea"/>
              </a:rPr>
              <a:t>关系</a:t>
            </a:r>
            <a:r>
              <a:rPr lang="zh-CN" altLang="en-US" sz="2600" dirty="0" smtClean="0">
                <a:ea typeface="+mn-ea"/>
              </a:rPr>
              <a:t>模式。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SzPct val="75000"/>
              <a:defRPr/>
            </a:pPr>
            <a:r>
              <a:rPr lang="zh-CN" altLang="en-US" sz="2600" dirty="0" smtClean="0">
                <a:latin typeface="Arial"/>
                <a:ea typeface="+mn-ea"/>
              </a:rPr>
              <a:t>“</a:t>
            </a:r>
            <a:r>
              <a:rPr lang="zh-CN" altLang="en-US" sz="2600" dirty="0" smtClean="0">
                <a:ea typeface="+mn-ea"/>
              </a:rPr>
              <a:t>好</a:t>
            </a:r>
            <a:r>
              <a:rPr lang="zh-CN" altLang="en-US" sz="2600" dirty="0" smtClean="0">
                <a:latin typeface="Arial"/>
                <a:ea typeface="+mn-ea"/>
              </a:rPr>
              <a:t>”</a:t>
            </a:r>
            <a:r>
              <a:rPr lang="zh-CN" altLang="en-US" sz="2600" dirty="0" smtClean="0">
                <a:ea typeface="+mn-ea"/>
              </a:rPr>
              <a:t>的关系模式：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600" dirty="0" smtClean="0">
                <a:ea typeface="+mn-ea"/>
              </a:rPr>
              <a:t>不会发生插入异常、删除异常、更新异常，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600" dirty="0" smtClean="0">
                <a:ea typeface="+mn-ea"/>
              </a:rPr>
              <a:t>数据冗余应尽可能少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600" dirty="0" smtClean="0">
                <a:solidFill>
                  <a:srgbClr val="FF00FF"/>
                </a:solidFill>
              </a:rPr>
              <a:t>原因：</a:t>
            </a:r>
            <a:r>
              <a:rPr lang="zh-CN" altLang="en-US" sz="2600" dirty="0" smtClean="0"/>
              <a:t>由存在于模式中的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某些数据依赖</a:t>
            </a:r>
            <a:r>
              <a:rPr lang="zh-CN" altLang="en-US" sz="2600" dirty="0" smtClean="0"/>
              <a:t>引起的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600" dirty="0" smtClean="0">
                <a:solidFill>
                  <a:srgbClr val="FF00FF"/>
                </a:solidFill>
              </a:rPr>
              <a:t>解决方法：</a:t>
            </a:r>
            <a:r>
              <a:rPr lang="zh-CN" altLang="en-US" sz="2600" dirty="0" smtClean="0"/>
              <a:t>通过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</a:t>
            </a:r>
            <a:r>
              <a:rPr lang="zh-CN" altLang="en-US" sz="2600" dirty="0" smtClean="0"/>
              <a:t>关系模式来消除其中不合适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第一节 问题的提出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第二节 规范化</a:t>
            </a:r>
            <a:endParaRPr lang="zh-CN" altLang="en-US" b="1" dirty="0">
              <a:solidFill>
                <a:srgbClr val="FF99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规范化</a:t>
            </a:r>
            <a:endParaRPr lang="zh-CN" altLang="en-US" dirty="0">
              <a:latin typeface="+mj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函数依赖</a:t>
            </a:r>
          </a:p>
          <a:p>
            <a:pPr eaLnBrk="1" hangingPunct="1"/>
            <a:r>
              <a:rPr lang="zh-CN" altLang="en-US" smtClean="0"/>
              <a:t>码</a:t>
            </a:r>
          </a:p>
          <a:p>
            <a:pPr eaLnBrk="1" hangingPunct="1"/>
            <a:r>
              <a:rPr lang="zh-CN" altLang="en-US" smtClean="0"/>
              <a:t>范式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1NF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2NF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3NF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BCNF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函数依赖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 smtClean="0"/>
              <a:t>    定义</a:t>
            </a:r>
            <a:r>
              <a:rPr lang="en-US" altLang="zh-CN" sz="2800" dirty="0" smtClean="0"/>
              <a:t>6.1  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R(U)</a:t>
            </a:r>
            <a:r>
              <a:rPr lang="zh-CN" altLang="en-US" sz="2800" dirty="0" smtClean="0"/>
              <a:t>是一个属性集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上的关系模式，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的子集。</a:t>
            </a:r>
            <a:endParaRPr lang="en-US" altLang="zh-CN" sz="2800" dirty="0" smtClean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>
                <a:ea typeface="+mn-ea"/>
              </a:rPr>
              <a:t>    </a:t>
            </a:r>
            <a:r>
              <a:rPr lang="zh-CN" altLang="en-US" sz="2400" dirty="0" smtClean="0">
                <a:ea typeface="+mn-ea"/>
              </a:rPr>
              <a:t>若对于</a:t>
            </a:r>
            <a:r>
              <a:rPr lang="en-US" altLang="zh-CN" sz="2400" dirty="0" smtClean="0">
                <a:ea typeface="+mn-ea"/>
              </a:rPr>
              <a:t>R(U)</a:t>
            </a:r>
            <a:r>
              <a:rPr lang="zh-CN" altLang="en-US" sz="2400" dirty="0" smtClean="0">
                <a:ea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ea typeface="+mn-ea"/>
              </a:rPr>
              <a:t>任意</a:t>
            </a:r>
            <a:r>
              <a:rPr lang="zh-CN" altLang="en-US" sz="2400" dirty="0" smtClean="0">
                <a:ea typeface="+mn-ea"/>
              </a:rPr>
              <a:t>一个可能的关系</a:t>
            </a:r>
            <a:r>
              <a:rPr lang="en-US" altLang="zh-CN" sz="2400" dirty="0" smtClean="0">
                <a:ea typeface="+mn-ea"/>
              </a:rPr>
              <a:t>r</a:t>
            </a:r>
            <a:r>
              <a:rPr lang="zh-CN" altLang="en-US" sz="2400" dirty="0" smtClean="0">
                <a:ea typeface="+mn-ea"/>
              </a:rPr>
              <a:t>，</a:t>
            </a:r>
            <a:r>
              <a:rPr lang="en-US" altLang="zh-CN" sz="2400" dirty="0" smtClean="0">
                <a:ea typeface="+mn-ea"/>
              </a:rPr>
              <a:t>r</a:t>
            </a:r>
            <a:r>
              <a:rPr lang="zh-CN" altLang="en-US" sz="2400" dirty="0" smtClean="0">
                <a:ea typeface="+mn-ea"/>
              </a:rPr>
              <a:t>中不可能存在两个元组在</a:t>
            </a:r>
            <a:r>
              <a:rPr lang="en-US" altLang="zh-CN" sz="2400" dirty="0" smtClean="0">
                <a:ea typeface="+mn-ea"/>
              </a:rPr>
              <a:t>X</a:t>
            </a:r>
            <a:r>
              <a:rPr lang="zh-CN" altLang="en-US" sz="2400" dirty="0" smtClean="0">
                <a:ea typeface="+mn-ea"/>
              </a:rPr>
              <a:t>上的属性值相等， 而在</a:t>
            </a:r>
            <a:r>
              <a:rPr lang="en-US" altLang="zh-CN" sz="2400" dirty="0" smtClean="0">
                <a:ea typeface="+mn-ea"/>
              </a:rPr>
              <a:t>Y</a:t>
            </a:r>
            <a:r>
              <a:rPr lang="zh-CN" altLang="en-US" sz="2400" dirty="0" smtClean="0">
                <a:ea typeface="+mn-ea"/>
              </a:rPr>
              <a:t>上的属性值不等， 则称 </a:t>
            </a:r>
            <a:r>
              <a:rPr lang="zh-CN" altLang="en-US" sz="2400" b="1" dirty="0" smtClean="0">
                <a:latin typeface="Times New Roman"/>
                <a:ea typeface="+mn-ea"/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ea typeface="+mn-ea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函数确定</a:t>
            </a:r>
            <a:r>
              <a:rPr lang="en-US" altLang="zh-CN" sz="2400" b="1" dirty="0" smtClean="0">
                <a:solidFill>
                  <a:srgbClr val="FF0000"/>
                </a:solidFill>
                <a:ea typeface="+mn-ea"/>
              </a:rPr>
              <a:t>Y</a:t>
            </a:r>
            <a:r>
              <a:rPr lang="en-US" altLang="zh-CN" sz="2400" b="1" dirty="0" smtClean="0">
                <a:latin typeface="Times New Roman"/>
                <a:ea typeface="+mn-ea"/>
              </a:rPr>
              <a:t>”</a:t>
            </a:r>
            <a:r>
              <a:rPr lang="en-US" altLang="zh-CN" sz="2400" b="1" dirty="0" smtClean="0">
                <a:ea typeface="+mn-ea"/>
              </a:rPr>
              <a:t> </a:t>
            </a:r>
            <a:r>
              <a:rPr lang="zh-CN" altLang="en-US" sz="2400" b="1" dirty="0" smtClean="0">
                <a:ea typeface="+mn-ea"/>
              </a:rPr>
              <a:t>或  </a:t>
            </a:r>
            <a:r>
              <a:rPr lang="zh-CN" altLang="en-US" sz="2400" b="1" dirty="0" smtClean="0">
                <a:latin typeface="Times New Roman"/>
                <a:ea typeface="+mn-ea"/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ea typeface="+mn-ea"/>
              </a:rPr>
              <a:t>Y</a:t>
            </a: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函数依赖于</a:t>
            </a:r>
            <a:r>
              <a:rPr lang="en-US" altLang="zh-CN" sz="2400" b="1" dirty="0" smtClean="0">
                <a:solidFill>
                  <a:schemeClr val="accent2"/>
                </a:solidFill>
                <a:ea typeface="+mn-ea"/>
              </a:rPr>
              <a:t>X</a:t>
            </a:r>
            <a:r>
              <a:rPr lang="en-US" altLang="zh-CN" sz="2400" b="1" dirty="0" smtClean="0">
                <a:latin typeface="Times New Roman"/>
                <a:ea typeface="+mn-ea"/>
              </a:rPr>
              <a:t>”</a:t>
            </a:r>
            <a:r>
              <a:rPr lang="zh-CN" altLang="en-US" sz="2400" b="1" dirty="0" smtClean="0">
                <a:ea typeface="+mn-ea"/>
              </a:rPr>
              <a:t>，</a:t>
            </a:r>
            <a:r>
              <a:rPr lang="zh-CN" altLang="en-US" sz="2400" dirty="0" smtClean="0">
                <a:ea typeface="+mn-ea"/>
              </a:rPr>
              <a:t>记作</a:t>
            </a:r>
            <a:r>
              <a:rPr lang="en-US" altLang="zh-CN" sz="2400" dirty="0" smtClean="0">
                <a:ea typeface="+mn-ea"/>
              </a:rPr>
              <a:t>X→Y</a:t>
            </a:r>
            <a:r>
              <a:rPr lang="zh-CN" altLang="en-US" sz="2400" dirty="0" smtClean="0">
                <a:ea typeface="+mn-ea"/>
              </a:rPr>
              <a:t>。</a:t>
            </a:r>
            <a:endParaRPr lang="en-US" altLang="zh-CN" sz="2400" dirty="0" smtClean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     X</a:t>
            </a:r>
            <a:r>
              <a:rPr lang="zh-CN" altLang="en-US" sz="2400" dirty="0" smtClean="0"/>
              <a:t>称为这个函数依赖的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决定属性集</a:t>
            </a:r>
            <a:r>
              <a:rPr lang="en-US" altLang="zh-CN" sz="2400" b="1" dirty="0" smtClean="0"/>
              <a:t>(Determinant)</a:t>
            </a:r>
            <a:r>
              <a:rPr lang="zh-CN" altLang="en-US" sz="2400" b="1" dirty="0" smtClean="0"/>
              <a:t>。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      </a:t>
            </a:r>
            <a:r>
              <a:rPr lang="en-US" altLang="zh-CN" sz="2400" b="1" dirty="0" smtClean="0"/>
              <a:t>Y=f(x)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说明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函数依赖不是指关系模式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的某个或某些关系实例满足的约束条件，而是指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所有关系实例</a:t>
            </a:r>
            <a:r>
              <a:rPr lang="zh-CN" altLang="en-US" sz="2400" dirty="0" smtClean="0"/>
              <a:t>均要满足的约束条件。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函数依赖是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语义范畴</a:t>
            </a:r>
            <a:r>
              <a:rPr lang="zh-CN" altLang="en-US" sz="2400" dirty="0" smtClean="0"/>
              <a:t>的概念。只能根据数据的语义来确定函数依赖。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    例如“姓名→年龄”这个函数依赖只有在不允许有同名人的条件下成立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数据库设计者可以对现实世界作强制的规定。例如规定不允许同名人出现，函数依赖</a:t>
            </a:r>
            <a:r>
              <a:rPr lang="zh-CN" altLang="en-US" sz="2400" dirty="0" smtClean="0">
                <a:latin typeface="Times New Roman"/>
              </a:rPr>
              <a:t>“</a:t>
            </a:r>
            <a:r>
              <a:rPr lang="zh-CN" altLang="en-US" sz="2400" dirty="0" smtClean="0"/>
              <a:t>姓名→年龄</a:t>
            </a:r>
            <a:r>
              <a:rPr lang="zh-CN" altLang="en-US" sz="2400" dirty="0" smtClean="0">
                <a:latin typeface="Times New Roman"/>
              </a:rPr>
              <a:t>”</a:t>
            </a:r>
            <a:r>
              <a:rPr lang="zh-CN" altLang="en-US" sz="2400" dirty="0" smtClean="0"/>
              <a:t>成立。所插入的元组必须满足规定的函数依赖，若发现有同名人存在， 则拒绝装入该元组。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内容回顾</a:t>
            </a:r>
            <a:endParaRPr lang="zh-CN" altLang="en-US" dirty="0">
              <a:latin typeface="+mj-ea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关系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笛卡尔积、关系、候选码、主码、主属性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关系</a:t>
            </a:r>
            <a:r>
              <a:rPr lang="en-US" altLang="zh-CN" dirty="0" smtClean="0">
                <a:latin typeface="宋体" charset="-122"/>
                <a:ea typeface="宋体" charset="-122"/>
              </a:rPr>
              <a:t>6</a:t>
            </a:r>
            <a:r>
              <a:rPr lang="zh-CN" altLang="en-US" dirty="0" smtClean="0">
                <a:latin typeface="宋体" charset="-122"/>
                <a:ea typeface="宋体" charset="-122"/>
              </a:rPr>
              <a:t>个性质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关系的完整性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实体完整性、参照完整性、自定义完整性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关系操作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并、交、差、笛卡尔积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选择、投影、连接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 eaLnBrk="1" hangingPunct="1"/>
            <a:endParaRPr lang="zh-CN" altLang="en-US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例</a:t>
            </a:r>
            <a:r>
              <a:rPr lang="en-US" altLang="zh-CN" sz="2400" b="1" smtClean="0"/>
              <a:t>: Student(Sno, Sname, Ssex, Sage, Sdept)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/>
              <a:t>    </a:t>
            </a:r>
            <a:r>
              <a:rPr lang="zh-CN" altLang="en-US" sz="2400" smtClean="0"/>
              <a:t>假设不允许重名，则有</a:t>
            </a:r>
            <a:r>
              <a:rPr lang="en-US" altLang="zh-CN" sz="24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Sno → Ssex</a:t>
            </a:r>
            <a:r>
              <a:rPr lang="zh-CN" altLang="en-US" b="1" smtClean="0">
                <a:ea typeface="宋体" charset="-122"/>
              </a:rPr>
              <a:t>，      </a:t>
            </a:r>
            <a:r>
              <a:rPr lang="en-US" altLang="zh-CN" b="1" smtClean="0">
                <a:ea typeface="宋体" charset="-122"/>
              </a:rPr>
              <a:t>Sno → Sage , Sno → Sdept</a:t>
            </a:r>
            <a:r>
              <a:rPr lang="zh-CN" altLang="en-US" b="1" smtClean="0">
                <a:ea typeface="宋体" charset="-122"/>
              </a:rPr>
              <a:t>，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Sno ←→ Sname,</a:t>
            </a:r>
            <a:r>
              <a:rPr lang="en-US" altLang="zh-CN" b="1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b="1" smtClean="0">
                <a:ea typeface="宋体" charset="-122"/>
              </a:rPr>
              <a:t>Sname → Ssex</a:t>
            </a:r>
            <a:r>
              <a:rPr lang="zh-CN" altLang="en-US" b="1" smtClean="0">
                <a:ea typeface="宋体" charset="-122"/>
              </a:rPr>
              <a:t>， </a:t>
            </a:r>
            <a:r>
              <a:rPr lang="en-US" altLang="zh-CN" b="1" smtClean="0">
                <a:ea typeface="宋体" charset="-122"/>
              </a:rPr>
              <a:t>Sname → 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Sname → Sdept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但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Ssex →Sage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若</a:t>
            </a:r>
            <a:r>
              <a:rPr lang="en-US" altLang="zh-CN" sz="2400" smtClean="0"/>
              <a:t>X→Y</a:t>
            </a:r>
            <a:r>
              <a:rPr lang="zh-CN" altLang="en-US" sz="2400" smtClean="0"/>
              <a:t>，并且</a:t>
            </a:r>
            <a:r>
              <a:rPr lang="en-US" altLang="zh-CN" sz="2400" smtClean="0"/>
              <a:t>Y→X,  </a:t>
            </a:r>
            <a:r>
              <a:rPr lang="zh-CN" altLang="en-US" sz="2400" smtClean="0"/>
              <a:t>则记为</a:t>
            </a:r>
            <a:r>
              <a:rPr lang="en-US" altLang="zh-CN" sz="2400" smtClean="0"/>
              <a:t>X</a:t>
            </a:r>
            <a:r>
              <a:rPr lang="en-US" altLang="zh-CN" sz="2400" smtClean="0">
                <a:solidFill>
                  <a:srgbClr val="6600FF"/>
                </a:solidFill>
              </a:rPr>
              <a:t>←→</a:t>
            </a:r>
            <a:r>
              <a:rPr lang="en-US" altLang="zh-CN" sz="2400" smtClean="0"/>
              <a:t>Y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若</a:t>
            </a:r>
            <a:r>
              <a:rPr lang="en-US" altLang="zh-CN" sz="2400" smtClean="0"/>
              <a:t>Y</a:t>
            </a:r>
            <a:r>
              <a:rPr lang="zh-CN" altLang="en-US" sz="2400" smtClean="0"/>
              <a:t>不函数依赖于</a:t>
            </a:r>
            <a:r>
              <a:rPr lang="en-US" altLang="zh-CN" sz="2400" smtClean="0"/>
              <a:t>X,   </a:t>
            </a:r>
            <a:r>
              <a:rPr lang="zh-CN" altLang="en-US" sz="2400" smtClean="0"/>
              <a:t>则记为</a:t>
            </a:r>
            <a:r>
              <a:rPr lang="en-US" altLang="zh-CN" sz="2400" smtClean="0"/>
              <a:t>X→Y</a:t>
            </a:r>
            <a:r>
              <a:rPr lang="zh-CN" altLang="en-US" sz="2400" smtClean="0"/>
              <a:t>。</a:t>
            </a:r>
            <a:endParaRPr lang="zh-CN" altLang="en-US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79638" y="4333875"/>
            <a:ext cx="171450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711700" y="5648325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函数依赖（</a:t>
            </a:r>
            <a:r>
              <a:rPr lang="en-US" altLang="zh-CN" dirty="0" smtClean="0">
                <a:latin typeface="+mj-ea"/>
              </a:rPr>
              <a:t>cont</a:t>
            </a:r>
            <a:r>
              <a:rPr lang="zh-CN" altLang="en-US" dirty="0" smtClean="0">
                <a:latin typeface="+mj-ea"/>
              </a:rPr>
              <a:t>）</a:t>
            </a:r>
            <a:endParaRPr lang="zh-CN" altLang="en-US" dirty="0">
              <a:latin typeface="+mj-ea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mtClean="0"/>
              <a:t>函数依赖可以从不同角度分为：</a:t>
            </a:r>
            <a:endParaRPr lang="en-US" altLang="zh-CN" smtClean="0"/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mtClean="0">
                <a:ea typeface="宋体" charset="-122"/>
              </a:rPr>
              <a:t>平凡函数依赖与非平凡函数依赖</a:t>
            </a: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mtClean="0">
                <a:ea typeface="宋体" charset="-122"/>
              </a:rPr>
              <a:t>完全函数依赖与部分函数依赖</a:t>
            </a: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mtClean="0">
                <a:ea typeface="宋体" charset="-122"/>
              </a:rPr>
              <a:t>传递函数依赖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latin typeface="+mj-ea"/>
              </a:rPr>
              <a:t>平凡函数依赖与非平凡函数依赖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在关系模式</a:t>
            </a:r>
            <a:r>
              <a:rPr lang="en-US" altLang="zh-CN" dirty="0" smtClean="0"/>
              <a:t>R(U)</a:t>
            </a:r>
            <a:r>
              <a:rPr lang="zh-CN" altLang="en-US" dirty="0" smtClean="0"/>
              <a:t>中，对于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X→Y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 X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X→Y</a:t>
            </a:r>
            <a:r>
              <a:rPr lang="zh-CN" altLang="en-US" dirty="0" smtClean="0">
                <a:solidFill>
                  <a:srgbClr val="FF0000"/>
                </a:solidFill>
              </a:rPr>
              <a:t>是非平凡的函数依赖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X→Y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 X,  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X→Y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平凡的函数依赖</a:t>
            </a:r>
          </a:p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例：在关系</a:t>
            </a:r>
            <a:r>
              <a:rPr lang="en-US" altLang="zh-CN" dirty="0" smtClean="0"/>
              <a:t>SC(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, Grade)</a:t>
            </a:r>
            <a:r>
              <a:rPr lang="zh-CN" altLang="en-US" dirty="0" smtClean="0"/>
              <a:t>中，</a:t>
            </a: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   非平凡函数依赖：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→</a:t>
            </a:r>
            <a:r>
              <a:rPr lang="en-US" altLang="zh-CN" baseline="46000" dirty="0" smtClean="0"/>
              <a:t> </a:t>
            </a:r>
            <a:r>
              <a:rPr lang="en-US" altLang="zh-CN" dirty="0" smtClean="0"/>
              <a:t>Grade</a:t>
            </a: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平凡函数依赖：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→</a:t>
            </a:r>
            <a:r>
              <a:rPr lang="en-US" altLang="zh-CN" baseline="46000" dirty="0" smtClean="0"/>
              <a:t>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</a:t>
            </a: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                                      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→ </a:t>
            </a:r>
            <a:r>
              <a:rPr lang="en-US" altLang="zh-CN" dirty="0" err="1" smtClean="0"/>
              <a:t>Cno</a:t>
            </a:r>
            <a:endParaRPr lang="zh-CN" altLang="en-US" dirty="0"/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2871788" y="22225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完全函数依赖与部分函数依赖</a:t>
            </a:r>
            <a:endParaRPr lang="zh-CN" altLang="en-US" dirty="0">
              <a:latin typeface="+mj-ea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/>
              <a:t>定义</a:t>
            </a:r>
            <a:r>
              <a:rPr lang="en-US" altLang="zh-CN" sz="2800" smtClean="0"/>
              <a:t>6.2  </a:t>
            </a:r>
            <a:r>
              <a:rPr lang="zh-CN" altLang="en-US" sz="2800" smtClean="0"/>
              <a:t>在关系模式</a:t>
            </a:r>
            <a:r>
              <a:rPr lang="en-US" altLang="zh-CN" sz="2800" smtClean="0"/>
              <a:t>R(U)</a:t>
            </a:r>
            <a:r>
              <a:rPr lang="zh-CN" altLang="en-US" sz="2800" smtClean="0"/>
              <a:t>中，如果</a:t>
            </a:r>
            <a:r>
              <a:rPr lang="en-US" altLang="zh-CN" sz="2800" smtClean="0"/>
              <a:t>X→Y</a:t>
            </a:r>
            <a:r>
              <a:rPr lang="zh-CN" altLang="en-US" sz="2800" smtClean="0"/>
              <a:t>，并且对于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的任何一个真子集</a:t>
            </a:r>
            <a:r>
              <a:rPr lang="en-US" altLang="zh-CN" sz="2800" smtClean="0"/>
              <a:t>X ′ </a:t>
            </a:r>
            <a:r>
              <a:rPr lang="zh-CN" altLang="en-US" sz="2800" smtClean="0"/>
              <a:t>，都有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X′ → Y, </a:t>
            </a:r>
            <a:r>
              <a:rPr lang="zh-CN" altLang="en-US" sz="2800" smtClean="0"/>
              <a:t>则称</a:t>
            </a:r>
            <a:r>
              <a:rPr lang="en-US" altLang="zh-CN" sz="2800" smtClean="0">
                <a:solidFill>
                  <a:srgbClr val="FF0000"/>
                </a:solidFill>
              </a:rPr>
              <a:t>Y</a:t>
            </a:r>
            <a:r>
              <a:rPr lang="zh-CN" altLang="en-US" sz="2800" smtClean="0">
                <a:solidFill>
                  <a:srgbClr val="FF0000"/>
                </a:solidFill>
              </a:rPr>
              <a:t>完全函数依赖于</a:t>
            </a:r>
            <a:r>
              <a:rPr lang="en-US" altLang="zh-CN" sz="2800" smtClean="0">
                <a:solidFill>
                  <a:srgbClr val="FF0000"/>
                </a:solidFill>
              </a:rPr>
              <a:t>X</a:t>
            </a:r>
            <a:r>
              <a:rPr lang="zh-CN" altLang="en-US" sz="2800" smtClean="0"/>
              <a:t>，记作</a:t>
            </a:r>
            <a:r>
              <a:rPr lang="en-US" altLang="zh-CN" sz="2800" smtClean="0"/>
              <a:t>X →</a:t>
            </a:r>
            <a:r>
              <a:rPr lang="zh-CN" altLang="en-US" sz="2800" smtClean="0"/>
              <a:t> </a:t>
            </a:r>
            <a:r>
              <a:rPr lang="en-US" altLang="zh-CN" sz="2800" smtClean="0"/>
              <a:t>Y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/>
              <a:t>    若</a:t>
            </a:r>
            <a:r>
              <a:rPr lang="en-US" altLang="zh-CN" sz="2800" smtClean="0"/>
              <a:t>X→Y</a:t>
            </a:r>
            <a:r>
              <a:rPr lang="zh-CN" altLang="en-US" sz="2800" smtClean="0"/>
              <a:t>，但</a:t>
            </a:r>
            <a:r>
              <a:rPr lang="en-US" altLang="zh-CN" sz="2800" smtClean="0"/>
              <a:t>Y</a:t>
            </a:r>
            <a:r>
              <a:rPr lang="zh-CN" altLang="en-US" sz="2800" smtClean="0"/>
              <a:t>不完全函数依赖于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，则称</a:t>
            </a:r>
            <a:r>
              <a:rPr lang="en-US" altLang="zh-CN" sz="2800" smtClean="0"/>
              <a:t>Y</a:t>
            </a:r>
            <a:r>
              <a:rPr lang="zh-CN" altLang="en-US" sz="2800" smtClean="0">
                <a:solidFill>
                  <a:srgbClr val="FF0000"/>
                </a:solidFill>
              </a:rPr>
              <a:t>部分函数依赖</a:t>
            </a:r>
            <a:r>
              <a:rPr lang="zh-CN" altLang="en-US" sz="2800" smtClean="0"/>
              <a:t>于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，记作</a:t>
            </a:r>
            <a:r>
              <a:rPr lang="en-US" altLang="zh-CN" sz="2800" smtClean="0"/>
              <a:t>X → Y</a:t>
            </a:r>
            <a:r>
              <a:rPr lang="zh-CN" altLang="en-US" sz="2800" smtClean="0"/>
              <a:t>。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397399" y="305117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277213" y="286226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3995738" y="399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zh-CN" altLang="en-US" sz="2400" smtClean="0"/>
              <a:t>例：在关系</a:t>
            </a:r>
            <a:r>
              <a:rPr lang="en-US" altLang="zh-CN" sz="2400" b="1" smtClean="0"/>
              <a:t>SC(Sno, Cno, Grade)</a:t>
            </a:r>
            <a:r>
              <a:rPr lang="zh-CN" altLang="en-US" sz="2400" smtClean="0"/>
              <a:t>中，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charset="-122"/>
              </a:rPr>
              <a:t>由于：</a:t>
            </a:r>
            <a:r>
              <a:rPr lang="en-US" altLang="zh-CN" sz="2400" smtClean="0">
                <a:ea typeface="宋体" charset="-122"/>
              </a:rPr>
              <a:t>Sno →Grade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Cno → Grade</a:t>
            </a:r>
            <a:r>
              <a:rPr lang="zh-CN" altLang="en-US" sz="2400" smtClean="0">
                <a:ea typeface="宋体" charset="-122"/>
              </a:rPr>
              <a:t>，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charset="-122"/>
              </a:rPr>
              <a:t>因此：</a:t>
            </a:r>
            <a:r>
              <a:rPr lang="en-US" altLang="zh-CN" sz="2400" smtClean="0">
                <a:ea typeface="宋体" charset="-122"/>
              </a:rPr>
              <a:t>(Sno, Cno) →</a:t>
            </a:r>
            <a:r>
              <a:rPr lang="zh-CN" altLang="en-US" sz="2400" baseline="46000" smtClean="0">
                <a:ea typeface="宋体" charset="-122"/>
              </a:rPr>
              <a:t>   </a:t>
            </a:r>
            <a:r>
              <a:rPr lang="en-US" altLang="zh-CN" sz="2400" smtClean="0">
                <a:ea typeface="宋体" charset="-122"/>
              </a:rPr>
              <a:t>Grade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/>
              <a:t>      </a:t>
            </a:r>
            <a:endParaRPr lang="zh-CN" altLang="en-US" sz="2400" smtClean="0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352800" y="27162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615950" y="3594100"/>
            <a:ext cx="8024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/>
              <a:t>  </a:t>
            </a:r>
            <a:r>
              <a:rPr lang="zh-CN" altLang="en-US" sz="2400">
                <a:ea typeface="隶书" pitchFamily="49" charset="-122"/>
                <a:cs typeface="Times New Roman" pitchFamily="18" charset="0"/>
              </a:rPr>
              <a:t>在关系</a:t>
            </a:r>
            <a:r>
              <a:rPr lang="en-US" altLang="zh-CN" sz="2400" b="1"/>
              <a:t>Student(</a:t>
            </a:r>
            <a:r>
              <a:rPr lang="en-US" altLang="zh-CN" sz="2400" b="1" u="sng"/>
              <a:t>Sno</a:t>
            </a:r>
            <a:r>
              <a:rPr lang="en-US" altLang="zh-CN" sz="2400" b="1"/>
              <a:t>, Sdept, Mname, </a:t>
            </a:r>
            <a:r>
              <a:rPr lang="en-US" altLang="zh-CN" sz="2400" b="1" u="sng"/>
              <a:t>Cno</a:t>
            </a:r>
            <a:r>
              <a:rPr lang="en-US" altLang="zh-CN" sz="2400" b="1"/>
              <a:t>, Grade)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zh-CN" altLang="en-US" sz="2400"/>
              <a:t>由于：</a:t>
            </a:r>
            <a:r>
              <a:rPr lang="en-US" altLang="zh-CN" sz="2400" b="1"/>
              <a:t> Sno → Sdept</a:t>
            </a:r>
            <a:r>
              <a:rPr lang="zh-CN" altLang="en-US" sz="2400" b="1"/>
              <a:t>，</a:t>
            </a:r>
            <a:r>
              <a:rPr lang="en-US" altLang="zh-CN" sz="2400" b="1"/>
              <a:t>Sno</a:t>
            </a:r>
            <a:r>
              <a:rPr lang="zh-CN" altLang="en-US" sz="2400" b="1"/>
              <a:t>是</a:t>
            </a:r>
            <a:r>
              <a:rPr lang="en-US" altLang="zh-CN" sz="2400" b="1"/>
              <a:t>(Sno, Cno)</a:t>
            </a:r>
            <a:r>
              <a:rPr lang="zh-CN" altLang="en-US" sz="2400" b="1"/>
              <a:t>的真子集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因此： </a:t>
            </a:r>
            <a:r>
              <a:rPr lang="en-US" altLang="zh-CN" sz="2400" b="1"/>
              <a:t>(Sno, Cno)</a:t>
            </a:r>
            <a:r>
              <a:rPr lang="en-US" altLang="zh-CN" b="1"/>
              <a:t> </a:t>
            </a:r>
            <a:r>
              <a:rPr lang="en-US" altLang="zh-CN" sz="2400" b="1"/>
              <a:t>→ Sdept</a:t>
            </a:r>
            <a:endParaRPr lang="zh-CN" altLang="en-US"/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557588" y="4419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478088" y="2484438"/>
            <a:ext cx="144462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4465638" y="2484438"/>
            <a:ext cx="144462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传递函数依赖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77813" y="1600200"/>
            <a:ext cx="8653462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6.3  </a:t>
            </a:r>
            <a:r>
              <a:rPr lang="zh-CN" altLang="en-US" sz="2800" dirty="0" smtClean="0"/>
              <a:t>在关系模式</a:t>
            </a:r>
            <a:r>
              <a:rPr lang="en-US" altLang="zh-CN" sz="2800" dirty="0" smtClean="0"/>
              <a:t>R(U)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X→Y, (Y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sz="2800" dirty="0" smtClean="0"/>
              <a:t>X), Y→X</a:t>
            </a:r>
            <a:r>
              <a:rPr lang="zh-CN" altLang="en-US" sz="2800" dirty="0" smtClean="0"/>
              <a:t> ，</a:t>
            </a:r>
            <a:r>
              <a:rPr lang="en-US" altLang="zh-CN" sz="2800" dirty="0" smtClean="0"/>
              <a:t>Y→Z</a:t>
            </a:r>
            <a:r>
              <a:rPr lang="zh-CN" altLang="en-US" sz="2800" dirty="0" smtClean="0"/>
              <a:t>，则称</a:t>
            </a:r>
            <a:r>
              <a:rPr lang="en-US" altLang="zh-CN" sz="2800" dirty="0" smtClean="0"/>
              <a:t>Z</a:t>
            </a:r>
            <a:r>
              <a:rPr lang="zh-CN" altLang="en-US" sz="2800" dirty="0" smtClean="0">
                <a:solidFill>
                  <a:srgbClr val="FF0000"/>
                </a:solidFill>
              </a:rPr>
              <a:t>传递函数依赖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，记为：</a:t>
            </a:r>
            <a:r>
              <a:rPr lang="en-US" altLang="zh-CN" sz="2800" dirty="0" smtClean="0"/>
              <a:t>X  → Z</a:t>
            </a:r>
            <a:endParaRPr lang="zh-CN" alt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: 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Y→X</a:t>
            </a:r>
            <a:r>
              <a:rPr lang="zh-CN" altLang="en-US" sz="2800" dirty="0" smtClean="0"/>
              <a:t>， 即</a:t>
            </a:r>
            <a:r>
              <a:rPr lang="en-US" altLang="zh-CN" sz="2800" dirty="0" smtClean="0"/>
              <a:t>X←→Y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Z</a:t>
            </a:r>
            <a:r>
              <a:rPr lang="zh-CN" altLang="en-US" sz="2800" dirty="0" smtClean="0">
                <a:solidFill>
                  <a:srgbClr val="FF0000"/>
                </a:solidFill>
              </a:rPr>
              <a:t>直接依赖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:    </a:t>
            </a:r>
            <a:r>
              <a:rPr lang="zh-CN" altLang="en-US" sz="2800" dirty="0" smtClean="0"/>
              <a:t>在关系</a:t>
            </a:r>
            <a:r>
              <a:rPr lang="en-US" altLang="zh-CN" sz="2800" dirty="0" smtClean="0"/>
              <a:t>Std(</a:t>
            </a:r>
            <a:r>
              <a:rPr lang="en-US" altLang="zh-CN" sz="2800" dirty="0" err="1" smtClean="0"/>
              <a:t>Sno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Sdept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Mname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中，有：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	     </a:t>
            </a:r>
            <a:r>
              <a:rPr lang="en-US" altLang="zh-CN" sz="2800" dirty="0" err="1" smtClean="0"/>
              <a:t>Sno</a:t>
            </a:r>
            <a:r>
              <a:rPr lang="en-US" altLang="zh-CN" sz="2800" dirty="0" smtClean="0"/>
              <a:t> → </a:t>
            </a:r>
            <a:r>
              <a:rPr lang="en-US" altLang="zh-CN" sz="2800" dirty="0" err="1" smtClean="0"/>
              <a:t>Sdept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Sdept</a:t>
            </a:r>
            <a:r>
              <a:rPr lang="en-US" altLang="zh-CN" sz="2800" dirty="0" smtClean="0"/>
              <a:t> → </a:t>
            </a:r>
            <a:r>
              <a:rPr lang="en-US" altLang="zh-CN" sz="2800" dirty="0" err="1" smtClean="0"/>
              <a:t>Mname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Sdept</a:t>
            </a:r>
            <a:r>
              <a:rPr lang="en-US" altLang="zh-CN" sz="2800" dirty="0">
                <a:solidFill>
                  <a:srgbClr val="FF0000"/>
                </a:solidFill>
              </a:rPr>
              <a:t> →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Sno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Mname</a:t>
            </a:r>
            <a:r>
              <a:rPr lang="zh-CN" altLang="en-US" sz="2800" dirty="0" smtClean="0"/>
              <a:t>传递函数依赖于</a:t>
            </a:r>
            <a:r>
              <a:rPr lang="en-US" altLang="zh-CN" sz="2800" dirty="0" err="1" smtClean="0"/>
              <a:t>Sno</a:t>
            </a:r>
            <a:endParaRPr lang="zh-CN" altLang="en-US" sz="2800" dirty="0" smtClean="0"/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6943725" y="1914525"/>
            <a:ext cx="2254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8090966" y="1946205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7243335" y="2476404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130240" y="5271012"/>
            <a:ext cx="152400" cy="258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规范化</a:t>
            </a:r>
            <a:endParaRPr lang="zh-CN" altLang="en-US" dirty="0">
              <a:latin typeface="+mj-ea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码</a:t>
            </a:r>
          </a:p>
          <a:p>
            <a:pPr eaLnBrk="1" hangingPunct="1"/>
            <a:r>
              <a:rPr lang="zh-CN" altLang="en-US" smtClean="0"/>
              <a:t>范式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1NF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2NF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3NF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BCNF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93025" cy="46815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/>
              <a:t>    定义</a:t>
            </a:r>
            <a:r>
              <a:rPr lang="en-US" altLang="zh-CN" sz="2800" b="1" dirty="0" smtClean="0"/>
              <a:t>6.4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R&lt;U,F&gt;</a:t>
            </a:r>
            <a:r>
              <a:rPr lang="zh-CN" altLang="en-US" sz="2800" dirty="0" smtClean="0"/>
              <a:t>中的属性或属性组合。若</a:t>
            </a:r>
            <a:r>
              <a:rPr lang="en-US" altLang="zh-CN" sz="2800" dirty="0" smtClean="0"/>
              <a:t>K    </a:t>
            </a:r>
            <a:r>
              <a:rPr lang="en-US" altLang="zh-CN" sz="2800" baseline="46000" dirty="0" smtClean="0"/>
              <a:t>  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，  则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称为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FF"/>
                </a:solidFill>
              </a:rPr>
              <a:t>侯选码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Candidate Key</a:t>
            </a:r>
            <a:r>
              <a:rPr lang="zh-CN" altLang="en-US" sz="2800" dirty="0" smtClean="0"/>
              <a:t>）。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 smtClean="0"/>
              <a:t>     若候选码多于一个，则选定其中的一个做为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主码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Primary Key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主属性和非主属性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全码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grpSp>
        <p:nvGrpSpPr>
          <p:cNvPr id="49155" name="组合 5"/>
          <p:cNvGrpSpPr>
            <a:grpSpLocks/>
          </p:cNvGrpSpPr>
          <p:nvPr/>
        </p:nvGrpSpPr>
        <p:grpSpPr bwMode="auto">
          <a:xfrm>
            <a:off x="1541463" y="2424113"/>
            <a:ext cx="381000" cy="360362"/>
            <a:chOff x="2124075" y="2781300"/>
            <a:chExt cx="381000" cy="360363"/>
          </a:xfrm>
        </p:grpSpPr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2124075" y="314166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124075" y="2781300"/>
              <a:ext cx="296863" cy="3365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altLang="zh-CN" sz="1600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47879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2]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  </a:t>
            </a:r>
            <a:r>
              <a:rPr lang="zh-CN" altLang="en-US" sz="2400" dirty="0" smtClean="0">
                <a:latin typeface="+mn-ea"/>
                <a:ea typeface="+mn-ea"/>
              </a:rPr>
              <a:t>关系模式</a:t>
            </a:r>
            <a:r>
              <a:rPr lang="en-US" altLang="zh-CN" sz="2400" dirty="0" smtClean="0">
                <a:latin typeface="+mn-ea"/>
                <a:ea typeface="+mn-ea"/>
              </a:rPr>
              <a:t>S(</a:t>
            </a:r>
            <a:r>
              <a:rPr lang="en-US" altLang="zh-CN" sz="2400" u="sng" dirty="0" err="1" smtClean="0">
                <a:latin typeface="+mn-ea"/>
                <a:ea typeface="+mn-ea"/>
              </a:rPr>
              <a:t>Sno</a:t>
            </a:r>
            <a:r>
              <a:rPr lang="en-US" altLang="zh-CN" sz="2400" dirty="0" smtClean="0">
                <a:latin typeface="+mn-ea"/>
                <a:ea typeface="+mn-ea"/>
              </a:rPr>
              <a:t>, </a:t>
            </a:r>
            <a:r>
              <a:rPr lang="en-US" altLang="zh-CN" sz="2400" dirty="0" err="1" smtClean="0">
                <a:latin typeface="+mn-ea"/>
                <a:ea typeface="+mn-ea"/>
              </a:rPr>
              <a:t>Sdept</a:t>
            </a:r>
            <a:r>
              <a:rPr lang="en-US" altLang="zh-CN" sz="2400" dirty="0" smtClean="0">
                <a:latin typeface="+mn-ea"/>
                <a:ea typeface="+mn-ea"/>
              </a:rPr>
              <a:t>, Sage)</a:t>
            </a:r>
            <a:r>
              <a:rPr lang="zh-CN" altLang="en-US" sz="2400" dirty="0" smtClean="0">
                <a:latin typeface="+mn-ea"/>
                <a:ea typeface="+mn-ea"/>
              </a:rPr>
              <a:t>，单个属性</a:t>
            </a:r>
            <a:r>
              <a:rPr lang="en-US" altLang="zh-CN" sz="2400" dirty="0" err="1" smtClean="0">
                <a:latin typeface="+mn-ea"/>
                <a:ea typeface="+mn-ea"/>
              </a:rPr>
              <a:t>Sno</a:t>
            </a:r>
            <a:r>
              <a:rPr lang="zh-CN" altLang="en-US" sz="2400" dirty="0" smtClean="0">
                <a:latin typeface="+mn-ea"/>
                <a:ea typeface="+mn-ea"/>
              </a:rPr>
              <a:t>是码，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</a:t>
            </a:r>
            <a:r>
              <a:rPr lang="en-US" altLang="zh-CN" sz="2400" dirty="0" smtClean="0">
                <a:latin typeface="+mn-ea"/>
                <a:ea typeface="+mn-ea"/>
              </a:rPr>
              <a:t>SC</a:t>
            </a: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u="sng" dirty="0" err="1" smtClean="0">
                <a:latin typeface="+mn-ea"/>
                <a:ea typeface="+mn-ea"/>
              </a:rPr>
              <a:t>Sno</a:t>
            </a:r>
            <a:r>
              <a:rPr lang="zh-CN" altLang="en-US" sz="2400" u="sng" dirty="0" smtClean="0">
                <a:latin typeface="+mn-ea"/>
                <a:ea typeface="+mn-ea"/>
              </a:rPr>
              <a:t>，</a:t>
            </a:r>
            <a:r>
              <a:rPr lang="en-US" altLang="zh-CN" sz="2400" u="sng" dirty="0" err="1" smtClean="0">
                <a:latin typeface="+mn-ea"/>
                <a:ea typeface="+mn-ea"/>
              </a:rPr>
              <a:t>Cno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Grade</a:t>
            </a:r>
            <a:r>
              <a:rPr lang="zh-CN" altLang="en-US" sz="2400" dirty="0" smtClean="0">
                <a:latin typeface="+mn-ea"/>
                <a:ea typeface="+mn-ea"/>
              </a:rPr>
              <a:t>）中，（</a:t>
            </a:r>
            <a:r>
              <a:rPr lang="en-US" altLang="zh-CN" sz="2400" dirty="0" err="1" smtClean="0">
                <a:latin typeface="+mn-ea"/>
                <a:ea typeface="+mn-ea"/>
              </a:rPr>
              <a:t>Sno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err="1" smtClean="0">
                <a:latin typeface="+mn-ea"/>
                <a:ea typeface="+mn-ea"/>
              </a:rPr>
              <a:t>Cno</a:t>
            </a:r>
            <a:r>
              <a:rPr lang="zh-CN" altLang="en-US" sz="2400" dirty="0" smtClean="0">
                <a:latin typeface="+mn-ea"/>
                <a:ea typeface="+mn-ea"/>
              </a:rPr>
              <a:t>）是码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3]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/>
              <a:t>       </a:t>
            </a:r>
            <a:r>
              <a:rPr lang="zh-CN" altLang="en-US" sz="2400" dirty="0" smtClean="0">
                <a:latin typeface="+mn-ea"/>
                <a:ea typeface="+mn-ea"/>
              </a:rPr>
              <a:t>关系模式</a:t>
            </a:r>
            <a:r>
              <a:rPr lang="en-US" altLang="zh-CN" sz="2400" dirty="0" smtClean="0">
                <a:latin typeface="+mn-ea"/>
                <a:ea typeface="+mn-ea"/>
              </a:rPr>
              <a:t>R</a:t>
            </a:r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P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</a:rPr>
              <a:t>W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</a:rPr>
              <a:t>A</a:t>
            </a:r>
            <a:r>
              <a:rPr lang="zh-CN" altLang="en-US" sz="2400" b="1" dirty="0" smtClean="0">
                <a:latin typeface="+mn-ea"/>
                <a:ea typeface="+mn-ea"/>
              </a:rPr>
              <a:t>）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  </a:t>
            </a:r>
            <a:r>
              <a:rPr lang="en-US" altLang="zh-CN" sz="2400" dirty="0" smtClean="0">
                <a:latin typeface="+mn-ea"/>
                <a:ea typeface="+mn-ea"/>
              </a:rPr>
              <a:t>P</a:t>
            </a:r>
            <a:r>
              <a:rPr lang="zh-CN" altLang="en-US" sz="2400" dirty="0" smtClean="0">
                <a:latin typeface="+mn-ea"/>
                <a:ea typeface="+mn-ea"/>
              </a:rPr>
              <a:t>：演奏者     </a:t>
            </a:r>
            <a:r>
              <a:rPr lang="en-US" altLang="zh-CN" sz="2400" dirty="0" smtClean="0">
                <a:latin typeface="+mn-ea"/>
                <a:ea typeface="+mn-ea"/>
              </a:rPr>
              <a:t>W</a:t>
            </a:r>
            <a:r>
              <a:rPr lang="zh-CN" altLang="en-US" sz="2400" dirty="0" smtClean="0">
                <a:latin typeface="+mn-ea"/>
                <a:ea typeface="+mn-ea"/>
              </a:rPr>
              <a:t>：作品    </a:t>
            </a:r>
            <a:r>
              <a:rPr lang="en-US" altLang="zh-CN" sz="2400" dirty="0" smtClean="0">
                <a:latin typeface="+mn-ea"/>
                <a:ea typeface="+mn-ea"/>
              </a:rPr>
              <a:t>A</a:t>
            </a:r>
            <a:r>
              <a:rPr lang="zh-CN" altLang="en-US" sz="2400" dirty="0" smtClean="0">
                <a:latin typeface="+mn-ea"/>
                <a:ea typeface="+mn-ea"/>
              </a:rPr>
              <a:t>：听众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  一个演奏者可以演奏多个作品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  某一作品可被多个演奏者演奏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  听众可以欣赏不同演奏者的不同作品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  码为</a:t>
            </a:r>
            <a:r>
              <a:rPr lang="en-US" altLang="zh-CN" sz="2400" dirty="0" smtClean="0">
                <a:latin typeface="+mn-ea"/>
                <a:ea typeface="+mn-ea"/>
              </a:rPr>
              <a:t>(P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W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A)</a:t>
            </a:r>
            <a:r>
              <a:rPr lang="zh-CN" altLang="en-US" sz="2400" dirty="0" smtClean="0">
                <a:latin typeface="+mn-ea"/>
                <a:ea typeface="+mn-ea"/>
              </a:rPr>
              <a:t>，即</a:t>
            </a:r>
            <a:r>
              <a:rPr lang="en-US" altLang="zh-CN" sz="2400" dirty="0" smtClean="0">
                <a:latin typeface="+mn-ea"/>
                <a:ea typeface="+mn-ea"/>
              </a:rPr>
              <a:t>All-Key 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外码</a:t>
            </a:r>
            <a:endParaRPr lang="zh-CN" altLang="en-US" dirty="0">
              <a:latin typeface="+mj-ea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/>
              <a:t>定义</a:t>
            </a:r>
            <a:r>
              <a:rPr lang="en-US" altLang="zh-CN" sz="2800" b="1" smtClean="0"/>
              <a:t>6.5</a:t>
            </a:r>
            <a:r>
              <a:rPr lang="en-US" altLang="zh-CN" sz="2800" smtClean="0"/>
              <a:t>  </a:t>
            </a:r>
            <a:r>
              <a:rPr lang="zh-CN" altLang="en-US" sz="2800" smtClean="0"/>
              <a:t>关系模式 </a:t>
            </a:r>
            <a:r>
              <a:rPr lang="en-US" altLang="zh-CN" sz="2800" i="1" smtClean="0"/>
              <a:t>R </a:t>
            </a:r>
            <a:r>
              <a:rPr lang="zh-CN" altLang="en-US" sz="2800" smtClean="0"/>
              <a:t>中属性或属性组</a:t>
            </a:r>
            <a:r>
              <a:rPr lang="en-US" altLang="zh-CN" sz="2800" i="1" smtClean="0"/>
              <a:t>X </a:t>
            </a:r>
            <a:r>
              <a:rPr lang="zh-CN" altLang="en-US" sz="2800" smtClean="0"/>
              <a:t>并非 </a:t>
            </a:r>
            <a:r>
              <a:rPr lang="en-US" altLang="zh-CN" sz="2800" i="1" smtClean="0"/>
              <a:t>R</a:t>
            </a:r>
            <a:r>
              <a:rPr lang="zh-CN" altLang="en-US" sz="2800" smtClean="0"/>
              <a:t>的码，但 </a:t>
            </a:r>
            <a:r>
              <a:rPr lang="en-US" altLang="zh-CN" sz="2800" i="1" smtClean="0"/>
              <a:t>X </a:t>
            </a:r>
            <a:r>
              <a:rPr lang="zh-CN" altLang="en-US" sz="2800" smtClean="0"/>
              <a:t>是另一个关系模式的码，则称 </a:t>
            </a:r>
            <a:r>
              <a:rPr lang="en-US" altLang="zh-CN" sz="2800" i="1" smtClean="0"/>
              <a:t>X </a:t>
            </a:r>
            <a:r>
              <a:rPr lang="zh-CN" altLang="en-US" sz="2800" smtClean="0"/>
              <a:t>是</a:t>
            </a:r>
            <a:r>
              <a:rPr lang="en-US" altLang="zh-CN" sz="2800" i="1" smtClean="0"/>
              <a:t>R </a:t>
            </a:r>
            <a:r>
              <a:rPr lang="zh-CN" altLang="en-US" sz="2800" smtClean="0"/>
              <a:t>的</a:t>
            </a:r>
            <a:r>
              <a:rPr lang="zh-CN" altLang="en-US" sz="2800" smtClean="0">
                <a:solidFill>
                  <a:srgbClr val="FF00FF"/>
                </a:solidFill>
              </a:rPr>
              <a:t>外部码（</a:t>
            </a:r>
            <a:r>
              <a:rPr lang="en-US" altLang="zh-CN" sz="2800" smtClean="0">
                <a:solidFill>
                  <a:srgbClr val="FF00FF"/>
                </a:solidFill>
              </a:rPr>
              <a:t>Foreign key</a:t>
            </a:r>
            <a:r>
              <a:rPr lang="zh-CN" altLang="en-US" sz="2800" smtClean="0">
                <a:solidFill>
                  <a:srgbClr val="FF00FF"/>
                </a:solidFill>
              </a:rPr>
              <a:t>）</a:t>
            </a:r>
            <a:r>
              <a:rPr lang="zh-CN" altLang="en-US" sz="2800" smtClean="0"/>
              <a:t>也称外码</a:t>
            </a:r>
          </a:p>
          <a:p>
            <a:pPr lvl="1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400" smtClean="0">
                <a:ea typeface="宋体" charset="-122"/>
              </a:rPr>
              <a:t>如在</a:t>
            </a:r>
            <a:r>
              <a:rPr lang="en-US" altLang="zh-CN" sz="2400" smtClean="0">
                <a:ea typeface="宋体" charset="-122"/>
              </a:rPr>
              <a:t>SC</a:t>
            </a:r>
            <a:r>
              <a:rPr lang="zh-CN" altLang="en-US" sz="2400" smtClean="0">
                <a:ea typeface="宋体" charset="-122"/>
              </a:rPr>
              <a:t>（</a:t>
            </a:r>
            <a:r>
              <a:rPr lang="en-US" altLang="zh-CN" sz="2400" u="sng" smtClean="0">
                <a:ea typeface="宋体" charset="-122"/>
              </a:rPr>
              <a:t>Sno</a:t>
            </a:r>
            <a:r>
              <a:rPr lang="zh-CN" altLang="en-US" sz="2400" u="sng" smtClean="0">
                <a:ea typeface="宋体" charset="-122"/>
              </a:rPr>
              <a:t>，</a:t>
            </a:r>
            <a:r>
              <a:rPr lang="en-US" altLang="zh-CN" sz="2400" u="sng" smtClean="0">
                <a:ea typeface="宋体" charset="-122"/>
              </a:rPr>
              <a:t>Cno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Grade</a:t>
            </a:r>
            <a:r>
              <a:rPr lang="zh-CN" altLang="en-US" sz="2400" smtClean="0">
                <a:ea typeface="宋体" charset="-122"/>
              </a:rPr>
              <a:t>）中，</a:t>
            </a:r>
            <a:r>
              <a:rPr lang="en-US" altLang="zh-CN" sz="2400" smtClean="0">
                <a:ea typeface="宋体" charset="-122"/>
              </a:rPr>
              <a:t>Sno</a:t>
            </a:r>
            <a:r>
              <a:rPr lang="zh-CN" altLang="en-US" sz="2400" smtClean="0">
                <a:ea typeface="宋体" charset="-122"/>
              </a:rPr>
              <a:t>不是码，但</a:t>
            </a:r>
            <a:r>
              <a:rPr lang="en-US" altLang="zh-CN" sz="2400" smtClean="0">
                <a:ea typeface="宋体" charset="-122"/>
              </a:rPr>
              <a:t>Sno</a:t>
            </a:r>
            <a:r>
              <a:rPr lang="zh-CN" altLang="en-US" sz="2400" smtClean="0">
                <a:ea typeface="宋体" charset="-122"/>
              </a:rPr>
              <a:t>是关系模式</a:t>
            </a:r>
            <a:r>
              <a:rPr lang="en-US" altLang="zh-CN" sz="2400" smtClean="0">
                <a:ea typeface="宋体" charset="-122"/>
              </a:rPr>
              <a:t>S</a:t>
            </a:r>
            <a:r>
              <a:rPr lang="zh-CN" altLang="en-US" sz="2400" smtClean="0">
                <a:ea typeface="宋体" charset="-122"/>
              </a:rPr>
              <a:t>（</a:t>
            </a:r>
            <a:r>
              <a:rPr lang="en-US" altLang="zh-CN" sz="2400" u="sng" smtClean="0">
                <a:ea typeface="宋体" charset="-122"/>
              </a:rPr>
              <a:t>Sno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Sdept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Sage</a:t>
            </a:r>
            <a:r>
              <a:rPr lang="zh-CN" altLang="en-US" sz="2400" smtClean="0">
                <a:ea typeface="宋体" charset="-122"/>
              </a:rPr>
              <a:t>）的码，则</a:t>
            </a:r>
            <a:r>
              <a:rPr lang="en-US" altLang="zh-CN" sz="2400" smtClean="0">
                <a:ea typeface="宋体" charset="-122"/>
              </a:rPr>
              <a:t>Sno</a:t>
            </a:r>
            <a:r>
              <a:rPr lang="zh-CN" altLang="en-US" sz="2400" smtClean="0">
                <a:ea typeface="宋体" charset="-122"/>
              </a:rPr>
              <a:t>是关系模式</a:t>
            </a:r>
            <a:r>
              <a:rPr lang="en-US" altLang="zh-CN" sz="2400" smtClean="0">
                <a:ea typeface="宋体" charset="-122"/>
              </a:rPr>
              <a:t>SC</a:t>
            </a:r>
            <a:r>
              <a:rPr lang="zh-CN" altLang="en-US" sz="2400" smtClean="0">
                <a:ea typeface="宋体" charset="-122"/>
              </a:rPr>
              <a:t>的外部码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主码</a:t>
            </a:r>
            <a:r>
              <a:rPr lang="zh-CN" altLang="en-US" sz="2400" smtClean="0">
                <a:ea typeface="宋体" charset="-122"/>
              </a:rPr>
              <a:t>与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外码</a:t>
            </a:r>
            <a:r>
              <a:rPr lang="zh-CN" altLang="en-US" sz="2400" smtClean="0">
                <a:ea typeface="宋体" charset="-122"/>
              </a:rPr>
              <a:t>一起提供了表示关系间联系的手段</a:t>
            </a: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354" y="26584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本节教学目标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掌握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函数四种依赖，重点掌握函数的部分依赖、传递依赖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规范化：</a:t>
            </a:r>
            <a:r>
              <a:rPr lang="en-US" altLang="zh-CN" sz="2400" dirty="0" smtClean="0">
                <a:ea typeface="+mn-ea"/>
              </a:rPr>
              <a:t>2NF, 3NF, BCNF</a:t>
            </a:r>
            <a:r>
              <a:rPr lang="zh-CN" altLang="en-US" sz="2400" dirty="0" smtClean="0">
                <a:ea typeface="+mn-ea"/>
              </a:rPr>
              <a:t>，能够利用投影法熟练对关系进行规范化</a:t>
            </a:r>
            <a:endParaRPr lang="en-US" altLang="zh-CN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了解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多值依赖，</a:t>
            </a:r>
            <a:r>
              <a:rPr lang="en-US" altLang="zh-CN" dirty="0" smtClean="0">
                <a:ea typeface="+mn-ea"/>
              </a:rPr>
              <a:t>4NF</a:t>
            </a:r>
            <a:r>
              <a:rPr lang="zh-CN" altLang="en-US" dirty="0" smtClean="0">
                <a:ea typeface="+mn-ea"/>
              </a:rPr>
              <a:t>、</a:t>
            </a:r>
            <a:r>
              <a:rPr lang="en-US" altLang="zh-CN" dirty="0" smtClean="0">
                <a:ea typeface="+mn-ea"/>
              </a:rPr>
              <a:t>5NF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规范化：</a:t>
            </a:r>
            <a:r>
              <a:rPr lang="en-US" altLang="zh-CN" dirty="0" smtClean="0">
                <a:ea typeface="+mn-ea"/>
              </a:rPr>
              <a:t>2NF, 3NF, BCNF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规范化：</a:t>
            </a:r>
            <a:r>
              <a:rPr lang="en-US" altLang="zh-CN" dirty="0" smtClean="0">
                <a:ea typeface="+mn-ea"/>
              </a:rPr>
              <a:t>3NF, BCNF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规范化</a:t>
            </a:r>
            <a:endParaRPr lang="zh-CN" altLang="en-US" dirty="0">
              <a:latin typeface="+mj-ea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</a:p>
          <a:p>
            <a:pPr eaLnBrk="1" hangingPunct="1"/>
            <a:r>
              <a:rPr lang="zh-CN" altLang="en-US" smtClean="0"/>
              <a:t>码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范式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1NF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2NF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3NF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BCNF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范式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范式是符合某一种级别的关系模式的集合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关系数据库中的关系必须满足一定的要求。满足不同程度要求的为不同范式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范式的种类：	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ea typeface="+mn-ea"/>
              </a:rPr>
              <a:t>			</a:t>
            </a:r>
            <a:r>
              <a:rPr lang="zh-CN" altLang="en-US" dirty="0" smtClean="0">
                <a:solidFill>
                  <a:srgbClr val="0000FF"/>
                </a:solidFill>
                <a:ea typeface="+mn-ea"/>
              </a:rPr>
              <a:t>第一范式</a:t>
            </a: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(1NF)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			</a:t>
            </a:r>
            <a:r>
              <a:rPr lang="zh-CN" altLang="en-US" dirty="0" smtClean="0">
                <a:solidFill>
                  <a:srgbClr val="0000FF"/>
                </a:solidFill>
                <a:ea typeface="+mn-ea"/>
              </a:rPr>
              <a:t>第二范式</a:t>
            </a: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(2NF)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			</a:t>
            </a:r>
            <a:r>
              <a:rPr lang="zh-CN" altLang="en-US" dirty="0" smtClean="0">
                <a:solidFill>
                  <a:srgbClr val="0000FF"/>
                </a:solidFill>
                <a:ea typeface="+mn-ea"/>
              </a:rPr>
              <a:t>第三范式</a:t>
            </a: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(3NF)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			BC</a:t>
            </a:r>
            <a:r>
              <a:rPr lang="zh-CN" altLang="en-US" dirty="0" smtClean="0">
                <a:solidFill>
                  <a:srgbClr val="0000FF"/>
                </a:solidFill>
                <a:ea typeface="+mn-ea"/>
              </a:rPr>
              <a:t>范式</a:t>
            </a:r>
            <a:r>
              <a:rPr lang="en-US" altLang="zh-CN" dirty="0" smtClean="0">
                <a:solidFill>
                  <a:srgbClr val="0000FF"/>
                </a:solidFill>
                <a:ea typeface="+mn-ea"/>
              </a:rPr>
              <a:t>(BCNF)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+mn-ea"/>
              </a:rPr>
              <a:t>			</a:t>
            </a:r>
            <a:r>
              <a:rPr lang="zh-CN" altLang="en-US" dirty="0" smtClean="0">
                <a:ea typeface="+mn-ea"/>
              </a:rPr>
              <a:t>第四范式</a:t>
            </a:r>
            <a:r>
              <a:rPr lang="en-US" altLang="zh-CN" dirty="0" smtClean="0">
                <a:ea typeface="+mn-ea"/>
              </a:rPr>
              <a:t>(4NF)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+mn-ea"/>
              </a:rPr>
              <a:t>			</a:t>
            </a:r>
            <a:r>
              <a:rPr lang="zh-CN" altLang="en-US" dirty="0" smtClean="0">
                <a:ea typeface="+mn-ea"/>
              </a:rPr>
              <a:t>第五范式</a:t>
            </a:r>
            <a:r>
              <a:rPr lang="en-US" altLang="zh-CN" dirty="0" smtClean="0">
                <a:ea typeface="+mn-ea"/>
              </a:rPr>
              <a:t>(5NF)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805238" y="4714875"/>
            <a:ext cx="2376488" cy="1587"/>
          </a:xfrm>
          <a:prstGeom prst="straightConnector1">
            <a:avLst/>
          </a:prstGeom>
          <a:ln w="38100">
            <a:solidFill>
              <a:srgbClr val="02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2238" y="3773488"/>
            <a:ext cx="6159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/>
              <a:t>问题越少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范式</a:t>
            </a:r>
            <a:r>
              <a:rPr lang="en-US" altLang="zh-CN" dirty="0" smtClean="0">
                <a:latin typeface="+mj-ea"/>
              </a:rPr>
              <a:t>(cont)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21088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 smtClean="0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某一关系模式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为第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范式，可简记为</a:t>
            </a:r>
            <a:r>
              <a:rPr lang="en-US" altLang="zh-CN" sz="2800" dirty="0" err="1" smtClean="0"/>
              <a:t>R∈nNF</a:t>
            </a:r>
            <a:r>
              <a:rPr lang="zh-CN" altLang="en-US" sz="2800" dirty="0" smtClean="0"/>
              <a:t>。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一个低一级范式的关系模式，通过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模式分解</a:t>
            </a:r>
            <a:r>
              <a:rPr lang="zh-CN" altLang="en-US" sz="2800" dirty="0" smtClean="0"/>
              <a:t>可以转换为若干个高一级范式的关系模式的集合，这种过程就叫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规范化</a:t>
            </a:r>
            <a:r>
              <a:rPr lang="zh-CN" altLang="en-US" sz="2800" b="1" dirty="0" smtClean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475" y="2376488"/>
            <a:ext cx="3743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核心范式</a:t>
            </a:r>
            <a:endParaRPr lang="zh-CN" altLang="en-US" dirty="0">
              <a:latin typeface="+mj-ea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55299" name="Picture 2" descr="Normalisation St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2001838"/>
            <a:ext cx="6000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1NF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1600200"/>
            <a:ext cx="7680325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 smtClean="0"/>
              <a:t>定义：</a:t>
            </a:r>
            <a:endParaRPr lang="en-US" altLang="zh-CN" sz="2800" dirty="0" smtClean="0"/>
          </a:p>
          <a:p>
            <a:pPr marL="452438" lvl="1" indent="-1588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ea typeface="+mn-ea"/>
              </a:rPr>
              <a:t>        如果一个关系模式</a:t>
            </a:r>
            <a:r>
              <a:rPr lang="en-US" altLang="zh-CN" sz="2400" dirty="0" smtClean="0">
                <a:ea typeface="+mn-ea"/>
              </a:rPr>
              <a:t>R</a:t>
            </a:r>
            <a:r>
              <a:rPr lang="zh-CN" altLang="en-US" sz="2400" dirty="0" smtClean="0">
                <a:ea typeface="+mn-ea"/>
              </a:rPr>
              <a:t>的所有属性都是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不可分的基本数据项</a:t>
            </a:r>
            <a:r>
              <a:rPr lang="zh-CN" altLang="en-US" sz="2400" dirty="0" smtClean="0">
                <a:ea typeface="+mn-ea"/>
              </a:rPr>
              <a:t>，则</a:t>
            </a:r>
            <a:r>
              <a:rPr lang="en-US" altLang="zh-CN" sz="2400" dirty="0" smtClean="0">
                <a:ea typeface="+mn-ea"/>
              </a:rPr>
              <a:t>R∈1NF</a:t>
            </a:r>
            <a:r>
              <a:rPr lang="zh-CN" altLang="en-US" sz="2400" dirty="0" smtClean="0">
                <a:ea typeface="+mn-ea"/>
              </a:rPr>
              <a:t>。简单一点来说，符合</a:t>
            </a:r>
            <a:r>
              <a:rPr lang="en-US" altLang="zh-CN" sz="2400" dirty="0" smtClean="0">
                <a:ea typeface="+mn-ea"/>
              </a:rPr>
              <a:t>1</a:t>
            </a:r>
            <a:r>
              <a:rPr lang="zh-CN" altLang="en-US" sz="2400" dirty="0" smtClean="0">
                <a:ea typeface="+mn-ea"/>
              </a:rPr>
              <a:t>范式的关系，就是不存在表中套表的情况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关系中不存在重复行、多值列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第一范式是对关系模式的最起码的要求。不满足第一范式的数据库模式不能称为关系数据库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满足第一范式的关系模式并不一定是一个好的关系模式。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 smtClean="0">
              <a:ea typeface="+mn-ea"/>
            </a:endParaRPr>
          </a:p>
        </p:txBody>
      </p:sp>
      <p:pic>
        <p:nvPicPr>
          <p:cNvPr id="56323" name="Picture 3" descr="C:\Documents and Settings\Administrator\Local Settings\Temporary Internet Files\Content.IE5\WX6741MB\MCj04338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1587500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:\Documents and Settings\Administrator\Local Settings\Temporary Internet Files\Content.IE5\4X2BGDMJ\MCj04242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12763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7"/>
          <p:cNvSpPr txBox="1">
            <a:spLocks noChangeArrowheads="1"/>
          </p:cNvSpPr>
          <p:nvPr/>
        </p:nvSpPr>
        <p:spPr bwMode="auto">
          <a:xfrm>
            <a:off x="1139825" y="7159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隶书"/>
                <a:ea typeface="华文隶书"/>
                <a:cs typeface="华文隶书"/>
              </a:rPr>
              <a:t>实例分析</a:t>
            </a:r>
          </a:p>
        </p:txBody>
      </p:sp>
      <p:sp>
        <p:nvSpPr>
          <p:cNvPr id="57347" name="TextBox 9"/>
          <p:cNvSpPr txBox="1">
            <a:spLocks noChangeArrowheads="1"/>
          </p:cNvSpPr>
          <p:nvPr/>
        </p:nvSpPr>
        <p:spPr bwMode="auto">
          <a:xfrm>
            <a:off x="808038" y="1576388"/>
            <a:ext cx="75533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下面表格是一个不规范化（</a:t>
            </a:r>
            <a:r>
              <a:rPr lang="en-US" altLang="zh-CN" sz="2400"/>
              <a:t>UNF</a:t>
            </a:r>
            <a:r>
              <a:rPr lang="zh-CN" altLang="en-US" sz="2400"/>
              <a:t>）学生选课系统的实例，我们将从这个实例开始，一步一步将其</a:t>
            </a:r>
            <a:r>
              <a:rPr lang="zh-CN" altLang="en-US" sz="2400" b="1"/>
              <a:t>规范化</a:t>
            </a:r>
          </a:p>
        </p:txBody>
      </p:sp>
      <p:sp>
        <p:nvSpPr>
          <p:cNvPr id="57348" name="矩形 10"/>
          <p:cNvSpPr>
            <a:spLocks noChangeArrowheads="1"/>
          </p:cNvSpPr>
          <p:nvPr/>
        </p:nvSpPr>
        <p:spPr bwMode="auto">
          <a:xfrm>
            <a:off x="636588" y="5915025"/>
            <a:ext cx="707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UNF  Un-normalised Form</a:t>
            </a:r>
            <a:r>
              <a:rPr lang="zh-CN" altLang="en-US" b="1"/>
              <a:t>（不符合</a:t>
            </a:r>
            <a:r>
              <a:rPr lang="en-US" altLang="zh-CN" b="1"/>
              <a:t>1NF</a:t>
            </a:r>
            <a:r>
              <a:rPr lang="zh-CN" altLang="en-US" b="1"/>
              <a:t>的形式、未规范化的形式）</a:t>
            </a:r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7183438" y="1987550"/>
            <a:ext cx="1774825" cy="768350"/>
          </a:xfrm>
          <a:prstGeom prst="cloudCallout">
            <a:avLst>
              <a:gd name="adj1" fmla="val -47896"/>
              <a:gd name="adj2" fmla="val 1565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表中套表</a:t>
            </a:r>
          </a:p>
        </p:txBody>
      </p:sp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1006475" y="2676525"/>
          <a:ext cx="7288213" cy="3128964"/>
        </p:xfrm>
        <a:graphic>
          <a:graphicData uri="http://schemas.openxmlformats.org/drawingml/2006/table">
            <a:tbl>
              <a:tblPr/>
              <a:tblGrid>
                <a:gridCol w="922338"/>
                <a:gridCol w="1409700"/>
                <a:gridCol w="1004887"/>
                <a:gridCol w="963613"/>
                <a:gridCol w="1409700"/>
                <a:gridCol w="838200"/>
                <a:gridCol w="739775"/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Database Programming &amp; Web Development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IS702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Communication Technologies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M928273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PassFail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IS705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Business Systems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9"/>
          <p:cNvSpPr txBox="1">
            <a:spLocks noChangeArrowheads="1"/>
          </p:cNvSpPr>
          <p:nvPr/>
        </p:nvSpPr>
        <p:spPr bwMode="auto">
          <a:xfrm>
            <a:off x="822325" y="9937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第一步：</a:t>
            </a:r>
          </a:p>
        </p:txBody>
      </p:sp>
      <p:sp>
        <p:nvSpPr>
          <p:cNvPr id="58370" name="TextBox 10"/>
          <p:cNvSpPr txBox="1">
            <a:spLocks noChangeArrowheads="1"/>
          </p:cNvSpPr>
          <p:nvPr/>
        </p:nvSpPr>
        <p:spPr bwMode="auto">
          <a:xfrm>
            <a:off x="1020763" y="1536700"/>
            <a:ext cx="5259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将</a:t>
            </a:r>
            <a:r>
              <a:rPr lang="en-US" altLang="zh-CN" sz="2000"/>
              <a:t>UNF</a:t>
            </a:r>
            <a:r>
              <a:rPr lang="zh-CN" altLang="en-US" sz="2000"/>
              <a:t>转换成</a:t>
            </a:r>
            <a:r>
              <a:rPr lang="en-US" altLang="zh-CN" sz="2000"/>
              <a:t>1NF</a:t>
            </a:r>
            <a:r>
              <a:rPr lang="zh-CN" altLang="en-US" sz="2000"/>
              <a:t>，方法是剔除表中所套的表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0225" y="2014538"/>
            <a:ext cx="588963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792163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2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81539"/>
              </p:ext>
            </p:extLst>
          </p:nvPr>
        </p:nvGraphicFramePr>
        <p:xfrm>
          <a:off x="701675" y="3021013"/>
          <a:ext cx="4956175" cy="3170238"/>
        </p:xfrm>
        <a:graphic>
          <a:graphicData uri="http://schemas.openxmlformats.org/drawingml/2006/table">
            <a:tbl>
              <a:tblPr/>
              <a:tblGrid>
                <a:gridCol w="863600"/>
                <a:gridCol w="696913"/>
                <a:gridCol w="696912"/>
                <a:gridCol w="898525"/>
                <a:gridCol w="833438"/>
                <a:gridCol w="966787"/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Medium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175375" y="3000375"/>
          <a:ext cx="2597426" cy="321475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527"/>
                <a:gridCol w="1570899"/>
              </a:tblGrid>
              <a:tr h="61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 smtClean="0"/>
                        <a:t>Cno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 smtClean="0"/>
                        <a:t>Cname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00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IS701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Database Programming &amp; Web Development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75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IS702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Communication Technologies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4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IS705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Business Systems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01838" y="2557463"/>
            <a:ext cx="93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SC</a:t>
            </a: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51638" y="2524125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Course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转换成</a:t>
            </a:r>
            <a:r>
              <a:rPr lang="en-US" altLang="zh-CN" smtClean="0"/>
              <a:t>1NF</a:t>
            </a:r>
            <a:r>
              <a:rPr lang="zh-CN" altLang="en-US" smtClean="0"/>
              <a:t>后，关系还存在：</a:t>
            </a:r>
            <a:endParaRPr lang="en-US" altLang="zh-CN" smtClean="0"/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宋体" charset="-122"/>
              </a:rPr>
              <a:t>插入异常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宋体" charset="-122"/>
              </a:rPr>
              <a:t>删除异常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宋体" charset="-122"/>
              </a:rPr>
              <a:t>数据冗余度大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宋体" charset="-122"/>
              </a:rPr>
              <a:t>修改复杂</a:t>
            </a:r>
          </a:p>
        </p:txBody>
      </p:sp>
      <p:pic>
        <p:nvPicPr>
          <p:cNvPr id="59395" name="Picture 8" descr="C:\Documents and Settings\Administrator\Local Settings\Temporary Internet Files\Content.IE5\0J8JIHM3\MCj035539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5863" y="4721225"/>
            <a:ext cx="16081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792163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Box 4"/>
          <p:cNvSpPr txBox="1">
            <a:spLocks noChangeArrowheads="1"/>
          </p:cNvSpPr>
          <p:nvPr/>
        </p:nvSpPr>
        <p:spPr bwMode="auto">
          <a:xfrm>
            <a:off x="954088" y="1046163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第二步：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413" y="2530475"/>
            <a:ext cx="4452937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5938" y="3379788"/>
            <a:ext cx="8794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16150" y="504190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0422" name="TextBox 10"/>
          <p:cNvSpPr txBox="1">
            <a:spLocks noChangeArrowheads="1"/>
          </p:cNvSpPr>
          <p:nvPr/>
        </p:nvSpPr>
        <p:spPr bwMode="auto">
          <a:xfrm>
            <a:off x="808038" y="1576388"/>
            <a:ext cx="7553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将符合</a:t>
            </a:r>
            <a:r>
              <a:rPr lang="en-US" altLang="zh-CN" sz="2400"/>
              <a:t>1NF</a:t>
            </a:r>
            <a:r>
              <a:rPr lang="zh-CN" altLang="en-US" sz="2400"/>
              <a:t>的关系分解成符合</a:t>
            </a:r>
            <a:r>
              <a:rPr lang="en-US" altLang="zh-CN" sz="2400"/>
              <a:t>2NF</a:t>
            </a:r>
            <a:r>
              <a:rPr lang="zh-CN" altLang="en-US" sz="2400"/>
              <a:t>的多个关系</a:t>
            </a:r>
            <a:endParaRPr lang="zh-CN" altLang="en-US" sz="2400" b="1"/>
          </a:p>
        </p:txBody>
      </p:sp>
      <p:pic>
        <p:nvPicPr>
          <p:cNvPr id="2" name="Picture 6" descr="C:\Documents and Settings\Administrator\Local Settings\Temporary Internet Files\Content.IE5\4XUVC5MF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4588" y="4586288"/>
            <a:ext cx="1454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云形标注 21"/>
          <p:cNvSpPr/>
          <p:nvPr/>
        </p:nvSpPr>
        <p:spPr>
          <a:xfrm>
            <a:off x="6586538" y="3800475"/>
            <a:ext cx="1485900" cy="971550"/>
          </a:xfrm>
          <a:prstGeom prst="cloudCallout">
            <a:avLst>
              <a:gd name="adj1" fmla="val 35689"/>
              <a:gd name="adj2" fmla="val 72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什么是</a:t>
            </a:r>
            <a:r>
              <a:rPr lang="en-US" altLang="zh-CN" sz="2000" b="1" dirty="0">
                <a:solidFill>
                  <a:srgbClr val="0000FF"/>
                </a:solidFill>
              </a:rPr>
              <a:t>2NF</a:t>
            </a:r>
            <a:r>
              <a:rPr lang="zh-CN" altLang="en-US" sz="2000" b="1" dirty="0">
                <a:solidFill>
                  <a:srgbClr val="0000FF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2NF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sz="2800" dirty="0" smtClean="0">
                <a:latin typeface="+mn-ea"/>
                <a:ea typeface="+mn-ea"/>
              </a:rPr>
              <a:t>若</a:t>
            </a:r>
            <a:r>
              <a:rPr lang="en-US" altLang="zh-CN" sz="2800" dirty="0" smtClean="0">
                <a:latin typeface="+mn-ea"/>
                <a:ea typeface="+mn-ea"/>
              </a:rPr>
              <a:t>R∈1NF</a:t>
            </a:r>
            <a:r>
              <a:rPr lang="zh-CN" altLang="en-US" sz="2800" dirty="0" smtClean="0">
                <a:latin typeface="+mn-ea"/>
                <a:ea typeface="+mn-ea"/>
              </a:rPr>
              <a:t>，且每一个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非主属性完全</a:t>
            </a:r>
            <a:r>
              <a:rPr lang="zh-CN" altLang="en-US" sz="2800" dirty="0" smtClean="0">
                <a:latin typeface="+mn-ea"/>
                <a:ea typeface="+mn-ea"/>
              </a:rPr>
              <a:t>函数依赖于码，则</a:t>
            </a:r>
            <a:r>
              <a:rPr lang="en-US" altLang="zh-CN" sz="2800" dirty="0" smtClean="0">
                <a:latin typeface="+mn-ea"/>
                <a:ea typeface="+mn-ea"/>
              </a:rPr>
              <a:t>R∈2NF</a:t>
            </a:r>
            <a:r>
              <a:rPr lang="zh-CN" altLang="en-US" dirty="0" smtClean="0"/>
              <a:t>。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61443" name="组合 6"/>
          <p:cNvGrpSpPr>
            <a:grpSpLocks/>
          </p:cNvGrpSpPr>
          <p:nvPr/>
        </p:nvGrpSpPr>
        <p:grpSpPr bwMode="auto">
          <a:xfrm>
            <a:off x="331788" y="1414463"/>
            <a:ext cx="1266825" cy="1011237"/>
            <a:chOff x="331304" y="1414668"/>
            <a:chExt cx="1267385" cy="1010480"/>
          </a:xfrm>
        </p:grpSpPr>
        <p:pic>
          <p:nvPicPr>
            <p:cNvPr id="61457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8" name="矩形 5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8675" y="3040063"/>
            <a:ext cx="831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我们可以根据函数的依赖关系来分析</a:t>
            </a:r>
            <a:r>
              <a:rPr lang="en-US" altLang="zh-CN" sz="2400"/>
              <a:t>SC</a:t>
            </a:r>
            <a:r>
              <a:rPr lang="zh-CN" altLang="en-US" sz="2400"/>
              <a:t>和</a:t>
            </a:r>
            <a:r>
              <a:rPr lang="en-US" altLang="zh-CN" sz="2400"/>
              <a:t>Course</a:t>
            </a:r>
            <a:r>
              <a:rPr lang="zh-CN" altLang="en-US" sz="2400"/>
              <a:t>是不是</a:t>
            </a:r>
            <a:r>
              <a:rPr lang="en-US" altLang="zh-CN" sz="2400"/>
              <a:t>2NF</a:t>
            </a:r>
            <a:endParaRPr lang="en-US" altLang="zh-CN" sz="2000"/>
          </a:p>
        </p:txBody>
      </p:sp>
      <p:sp>
        <p:nvSpPr>
          <p:cNvPr id="61445" name="矩形 21"/>
          <p:cNvSpPr>
            <a:spLocks noChangeArrowheads="1"/>
          </p:cNvSpPr>
          <p:nvPr/>
        </p:nvSpPr>
        <p:spPr bwMode="auto">
          <a:xfrm>
            <a:off x="6099175" y="830263"/>
            <a:ext cx="220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Course(</a:t>
            </a:r>
            <a:r>
              <a:rPr lang="en-US" altLang="zh-CN" u="sng"/>
              <a:t>Cno</a:t>
            </a:r>
            <a:r>
              <a:rPr lang="en-US" altLang="zh-CN"/>
              <a:t>, Cname )</a:t>
            </a:r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095625" y="46799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095625" y="4800600"/>
            <a:ext cx="457200" cy="369888"/>
            <a:chOff x="8387176" y="2914650"/>
            <a:chExt cx="457200" cy="369332"/>
          </a:xfrm>
        </p:grpSpPr>
        <p:sp>
          <p:nvSpPr>
            <p:cNvPr id="61455" name="TextBox 11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6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095625" y="5238750"/>
            <a:ext cx="457200" cy="369888"/>
            <a:chOff x="8387176" y="2914650"/>
            <a:chExt cx="457200" cy="369332"/>
          </a:xfrm>
        </p:grpSpPr>
        <p:sp>
          <p:nvSpPr>
            <p:cNvPr id="61453" name="TextBox 16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4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71538" y="3690938"/>
            <a:ext cx="527208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 SC(</a:t>
            </a:r>
            <a:r>
              <a:rPr lang="en-US" altLang="zh-CN" sz="2000" u="sng" dirty="0" err="1"/>
              <a:t>Sno</a:t>
            </a:r>
            <a:r>
              <a:rPr lang="en-US" altLang="zh-CN" sz="2000" dirty="0"/>
              <a:t>, </a:t>
            </a:r>
            <a:r>
              <a:rPr lang="en-US" altLang="zh-CN" sz="2000" u="sng" dirty="0" err="1"/>
              <a:t>Cno</a:t>
            </a:r>
            <a:r>
              <a:rPr lang="en-US" altLang="zh-CN" sz="2000" dirty="0" err="1"/>
              <a:t>,Sname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Birthdate,Grade,Result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  </a:t>
            </a:r>
            <a:r>
              <a:rPr lang="en-US" altLang="zh-CN" sz="2000" baseline="30000" dirty="0"/>
              <a:t>f</a:t>
            </a:r>
            <a:r>
              <a:rPr lang="en-US" altLang="zh-CN" sz="2000" dirty="0"/>
              <a:t>    Grade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 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       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        Birthdate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</a:t>
            </a:r>
            <a:endParaRPr lang="zh-CN" altLang="en-US" sz="2000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4967288"/>
            <a:ext cx="134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286500" y="4986338"/>
            <a:ext cx="170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SC</a:t>
            </a:r>
            <a:r>
              <a:rPr lang="en-US" altLang="zh-CN" sz="2000" b="1" dirty="0">
                <a:solidFill>
                  <a:srgbClr val="FF0000"/>
                </a:solidFill>
              </a:rPr>
              <a:t>∈2NF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H="1">
            <a:off x="6707982" y="5122068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第一节 问题的提出</a:t>
            </a:r>
            <a:endParaRPr lang="en-US" altLang="zh-CN" b="1" dirty="0" smtClean="0">
              <a:solidFill>
                <a:srgbClr val="FF9905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第二节 规范化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8552" y="17144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8552" y="2666985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6088" y="1057275"/>
            <a:ext cx="2457450" cy="2900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48377" y="17097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8377" y="3038454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752" y="171924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5457825" y="2014538"/>
            <a:ext cx="59055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6384131" y="2680494"/>
            <a:ext cx="7143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6752" y="300036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1"/>
            <a:endCxn id="10" idx="3"/>
          </p:cNvCxnSpPr>
          <p:nvPr/>
        </p:nvCxnSpPr>
        <p:spPr>
          <a:xfrm rot="10800000" flipV="1">
            <a:off x="2052638" y="2020888"/>
            <a:ext cx="1585912" cy="47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1985963" y="2314575"/>
            <a:ext cx="1628775" cy="9858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1925638" y="3492500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 flipV="1">
            <a:off x="1963738" y="1787525"/>
            <a:ext cx="10080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Rectangle 3"/>
          <p:cNvSpPr txBox="1">
            <a:spLocks noChangeArrowheads="1"/>
          </p:cNvSpPr>
          <p:nvPr/>
        </p:nvSpPr>
        <p:spPr bwMode="auto">
          <a:xfrm>
            <a:off x="536575" y="2181225"/>
            <a:ext cx="8164513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SC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的码为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Cno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SC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满足第一范式。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非主属性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Birthdate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部分函数依赖于码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Cno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650" y="1444625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2293938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87525" y="509905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500063" y="2914650"/>
            <a:ext cx="2085975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消除非主属性对主码的</a:t>
            </a:r>
            <a:r>
              <a:rPr lang="zh-CN" altLang="en-US" sz="2000" b="1">
                <a:solidFill>
                  <a:srgbClr val="FF0000"/>
                </a:solidFill>
              </a:rPr>
              <a:t>部分依赖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5300663" y="2700338"/>
            <a:ext cx="337185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方法：</a:t>
            </a:r>
            <a:r>
              <a:rPr lang="zh-CN" altLang="en-US"/>
              <a:t>将一个模式分解为多个模式，直至每个模式里都不存之非主属性对主码的</a:t>
            </a:r>
            <a:r>
              <a:rPr lang="zh-CN" altLang="en-US" b="1">
                <a:solidFill>
                  <a:srgbClr val="FF0000"/>
                </a:solidFill>
              </a:rPr>
              <a:t>部分依赖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将</a:t>
            </a:r>
            <a:r>
              <a:rPr lang="en-US" altLang="zh-CN" sz="2800" smtClean="0"/>
              <a:t>SC</a:t>
            </a:r>
            <a:r>
              <a:rPr lang="zh-CN" altLang="en-US" sz="2800" smtClean="0"/>
              <a:t>分解为</a:t>
            </a:r>
            <a:r>
              <a:rPr lang="en-US" altLang="zh-CN" sz="2800" smtClean="0"/>
              <a:t>:</a:t>
            </a:r>
            <a:endParaRPr lang="zh-CN" altLang="en-US" sz="2800" smtClean="0"/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1000125" y="1643063"/>
            <a:ext cx="344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Student(</a:t>
            </a:r>
            <a:r>
              <a:rPr lang="en-US" altLang="zh-CN" sz="2000" u="sng"/>
              <a:t>Sno</a:t>
            </a:r>
            <a:r>
              <a:rPr lang="en-US" altLang="zh-CN" sz="2000"/>
              <a:t>, Sname, Birthdate)</a:t>
            </a:r>
            <a:endParaRPr lang="zh-CN" altLang="en-US" sz="2000"/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5310188" y="1538288"/>
            <a:ext cx="3559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Sgrade(</a:t>
            </a:r>
            <a:r>
              <a:rPr lang="en-US" altLang="zh-CN" sz="2000" u="sng"/>
              <a:t>Sno</a:t>
            </a:r>
            <a:r>
              <a:rPr lang="en-US" altLang="zh-CN" sz="2000"/>
              <a:t>, </a:t>
            </a:r>
            <a:r>
              <a:rPr lang="en-US" altLang="zh-CN" sz="2000" u="sng"/>
              <a:t>Cno</a:t>
            </a:r>
            <a:r>
              <a:rPr lang="en-US" altLang="zh-CN" sz="2000"/>
              <a:t>, Grade, Result)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285750" y="3114675"/>
            <a:ext cx="1195388" cy="6143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8352" y="253363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1481138" y="2840038"/>
            <a:ext cx="557212" cy="581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38352" y="397191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1481138" y="3421063"/>
            <a:ext cx="557212" cy="8572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81589" y="275747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81589" y="3709973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2038" y="2157413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91414" y="275271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1414" y="408144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572250" y="3059113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 rot="5400000">
            <a:off x="7827169" y="3723482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8" name="TextBox 40"/>
          <p:cNvSpPr txBox="1">
            <a:spLocks noChangeArrowheads="1"/>
          </p:cNvSpPr>
          <p:nvPr/>
        </p:nvSpPr>
        <p:spPr bwMode="auto">
          <a:xfrm>
            <a:off x="1057275" y="4929188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Student</a:t>
            </a:r>
            <a:r>
              <a:rPr lang="zh-CN" altLang="en-US"/>
              <a:t>中函数依赖</a:t>
            </a:r>
          </a:p>
        </p:txBody>
      </p:sp>
      <p:sp>
        <p:nvSpPr>
          <p:cNvPr id="64529" name="TextBox 41"/>
          <p:cNvSpPr txBox="1">
            <a:spLocks noChangeArrowheads="1"/>
          </p:cNvSpPr>
          <p:nvPr/>
        </p:nvSpPr>
        <p:spPr bwMode="auto">
          <a:xfrm>
            <a:off x="5981700" y="5153025"/>
            <a:ext cx="197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Sgrade</a:t>
            </a:r>
            <a:r>
              <a:rPr lang="zh-CN" altLang="en-US"/>
              <a:t>中函数依赖</a:t>
            </a:r>
          </a:p>
        </p:txBody>
      </p:sp>
      <p:sp>
        <p:nvSpPr>
          <p:cNvPr id="64530" name="TextBox 43"/>
          <p:cNvSpPr txBox="1">
            <a:spLocks noChangeArrowheads="1"/>
          </p:cNvSpPr>
          <p:nvPr/>
        </p:nvSpPr>
        <p:spPr bwMode="auto">
          <a:xfrm>
            <a:off x="800100" y="5815013"/>
            <a:ext cx="726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这样</a:t>
            </a:r>
            <a:r>
              <a:rPr lang="en-US" altLang="zh-CN" sz="2000"/>
              <a:t>Student</a:t>
            </a:r>
            <a:r>
              <a:rPr lang="zh-CN" altLang="en-US" sz="2000"/>
              <a:t>和</a:t>
            </a:r>
            <a:r>
              <a:rPr lang="en-US" altLang="zh-CN" sz="2000"/>
              <a:t>Sgrade</a:t>
            </a:r>
            <a:r>
              <a:rPr lang="zh-CN" altLang="en-US" sz="2000"/>
              <a:t>都不存在非主属性的部分依赖，都属于</a:t>
            </a:r>
            <a:r>
              <a:rPr lang="en-US" altLang="zh-CN" sz="2000"/>
              <a:t>2NF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1538"/>
            <a:ext cx="8686800" cy="52546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z="2800" dirty="0" smtClean="0">
                <a:latin typeface="+mn-ea"/>
                <a:ea typeface="+mn-ea"/>
              </a:rPr>
              <a:t>在</a:t>
            </a:r>
            <a:r>
              <a:rPr lang="en-US" altLang="zh-CN" sz="2800" dirty="0" smtClean="0">
                <a:latin typeface="+mn-ea"/>
                <a:ea typeface="+mn-ea"/>
              </a:rPr>
              <a:t>2NF</a:t>
            </a:r>
            <a:r>
              <a:rPr lang="zh-CN" altLang="en-US" sz="2800" dirty="0" smtClean="0">
                <a:latin typeface="+mn-ea"/>
                <a:ea typeface="+mn-ea"/>
              </a:rPr>
              <a:t>关系模式</a:t>
            </a:r>
            <a:r>
              <a:rPr lang="en-US" altLang="zh-CN" sz="2800" dirty="0" err="1" smtClean="0">
                <a:latin typeface="+mn-ea"/>
                <a:ea typeface="+mn-ea"/>
              </a:rPr>
              <a:t>Sgrade</a:t>
            </a:r>
            <a:r>
              <a:rPr lang="en-US" altLang="zh-CN" sz="2800" dirty="0" smtClean="0">
                <a:latin typeface="+mn-ea"/>
                <a:ea typeface="+mn-ea"/>
              </a:rPr>
              <a:t>(</a:t>
            </a:r>
            <a:r>
              <a:rPr lang="en-US" altLang="zh-CN" sz="2800" u="sng" dirty="0" err="1" smtClean="0">
                <a:latin typeface="+mn-ea"/>
                <a:ea typeface="+mn-ea"/>
              </a:rPr>
              <a:t>Sno</a:t>
            </a:r>
            <a:r>
              <a:rPr lang="en-US" altLang="zh-CN" sz="2800" dirty="0" smtClean="0">
                <a:latin typeface="+mn-ea"/>
                <a:ea typeface="+mn-ea"/>
              </a:rPr>
              <a:t>, </a:t>
            </a:r>
            <a:r>
              <a:rPr lang="en-US" altLang="zh-CN" sz="2800" u="sng" dirty="0" err="1" smtClean="0">
                <a:latin typeface="+mn-ea"/>
                <a:ea typeface="+mn-ea"/>
              </a:rPr>
              <a:t>Cno</a:t>
            </a:r>
            <a:r>
              <a:rPr lang="en-US" altLang="zh-CN" sz="2800" dirty="0" smtClean="0">
                <a:latin typeface="+mn-ea"/>
                <a:ea typeface="+mn-ea"/>
              </a:rPr>
              <a:t>, Grade, Result)</a:t>
            </a:r>
            <a:r>
              <a:rPr lang="zh-CN" altLang="en-US" sz="2800" dirty="0" smtClean="0">
                <a:latin typeface="+mn-ea"/>
                <a:ea typeface="+mn-ea"/>
              </a:rPr>
              <a:t>中存在以下函数依赖：</a:t>
            </a:r>
            <a:endParaRPr lang="zh-CN" altLang="en-US" dirty="0" smtClean="0">
              <a:latin typeface="+mn-ea"/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          (</a:t>
            </a:r>
            <a:r>
              <a:rPr lang="en-US" altLang="zh-CN" dirty="0" err="1" smtClean="0">
                <a:ea typeface="+mn-ea"/>
              </a:rPr>
              <a:t>Sno</a:t>
            </a:r>
            <a:r>
              <a:rPr lang="en-US" altLang="zh-CN" dirty="0" smtClean="0">
                <a:ea typeface="+mn-ea"/>
              </a:rPr>
              <a:t>, </a:t>
            </a:r>
            <a:r>
              <a:rPr lang="en-US" altLang="zh-CN" dirty="0" err="1" smtClean="0">
                <a:ea typeface="+mn-ea"/>
              </a:rPr>
              <a:t>Cno</a:t>
            </a:r>
            <a:r>
              <a:rPr lang="en-US" altLang="zh-CN" dirty="0" smtClean="0">
                <a:ea typeface="+mn-ea"/>
              </a:rPr>
              <a:t>)→Grade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          </a:t>
            </a:r>
            <a:r>
              <a:rPr lang="en-US" altLang="zh-CN" dirty="0" err="1" smtClean="0">
                <a:ea typeface="+mn-ea"/>
              </a:rPr>
              <a:t>Grade→Result</a:t>
            </a: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          (</a:t>
            </a:r>
            <a:r>
              <a:rPr lang="en-US" altLang="zh-CN" dirty="0" err="1" smtClean="0">
                <a:ea typeface="+mn-ea"/>
              </a:rPr>
              <a:t>Sno</a:t>
            </a:r>
            <a:r>
              <a:rPr lang="en-US" altLang="zh-CN" dirty="0" smtClean="0">
                <a:ea typeface="+mn-ea"/>
              </a:rPr>
              <a:t>, </a:t>
            </a:r>
            <a:r>
              <a:rPr lang="en-US" altLang="zh-CN" dirty="0" err="1" smtClean="0">
                <a:ea typeface="+mn-ea"/>
              </a:rPr>
              <a:t>Cno</a:t>
            </a:r>
            <a:r>
              <a:rPr lang="en-US" altLang="zh-CN" dirty="0" smtClean="0">
                <a:ea typeface="+mn-ea"/>
              </a:rPr>
              <a:t>) </a:t>
            </a:r>
            <a:r>
              <a:rPr lang="en-US" altLang="zh-CN" sz="3600" dirty="0" smtClean="0">
                <a:ea typeface="+mn-ea"/>
              </a:rPr>
              <a:t>→ </a:t>
            </a:r>
            <a:r>
              <a:rPr lang="en-US" altLang="zh-CN" dirty="0" smtClean="0">
                <a:ea typeface="+mn-ea"/>
              </a:rPr>
              <a:t>Result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 Result</a:t>
            </a:r>
            <a:r>
              <a:rPr lang="zh-CN" altLang="en-US" sz="2800" dirty="0" smtClean="0">
                <a:latin typeface="+mn-ea"/>
                <a:ea typeface="+mn-ea"/>
              </a:rPr>
              <a:t>传递函数依赖于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Sno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Cno</a:t>
            </a:r>
            <a:r>
              <a:rPr lang="en-US" altLang="zh-CN" sz="2800" dirty="0" smtClean="0"/>
              <a:t>) </a:t>
            </a:r>
            <a:r>
              <a:rPr lang="zh-CN" altLang="en-US" sz="2800" dirty="0" smtClean="0">
                <a:latin typeface="+mn-ea"/>
                <a:ea typeface="+mn-ea"/>
              </a:rPr>
              <a:t>，即</a:t>
            </a:r>
            <a:r>
              <a:rPr lang="en-US" altLang="zh-CN" sz="2800" dirty="0" err="1" smtClean="0">
                <a:latin typeface="+mn-ea"/>
                <a:ea typeface="+mn-ea"/>
              </a:rPr>
              <a:t>Sgrade</a:t>
            </a:r>
            <a:r>
              <a:rPr lang="zh-CN" altLang="en-US" sz="2800" dirty="0" smtClean="0">
                <a:latin typeface="+mn-ea"/>
                <a:ea typeface="+mn-ea"/>
              </a:rPr>
              <a:t>中存在非主属性对码的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传递函数依赖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65538" name="TextBox 4"/>
          <p:cNvSpPr txBox="1">
            <a:spLocks noChangeArrowheads="1"/>
          </p:cNvSpPr>
          <p:nvPr/>
        </p:nvSpPr>
        <p:spPr bwMode="auto">
          <a:xfrm>
            <a:off x="3486150" y="3457575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 txBox="1">
            <a:spLocks noChangeArrowheads="1"/>
          </p:cNvSpPr>
          <p:nvPr/>
        </p:nvSpPr>
        <p:spPr bwMode="auto">
          <a:xfrm>
            <a:off x="557213" y="557213"/>
            <a:ext cx="8358187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3200">
                <a:ea typeface="隶书" pitchFamily="49" charset="-122"/>
                <a:cs typeface="Times New Roman" pitchFamily="18" charset="0"/>
              </a:rPr>
              <a:t>函数依赖图：</a:t>
            </a: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</a:pPr>
            <a:endParaRPr lang="zh-CN" altLang="en-US" sz="280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4888" y="1420813"/>
            <a:ext cx="4129087" cy="473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插入异常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如果没有学生得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则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无法插入到数据库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删除异常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2438" lvl="2" indent="-1588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如果学生只有一个学生得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，那么删除这个学生信息时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也丢失了。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数据冗余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57188" lvl="2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Grade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都对应一个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列重复存储。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742950" lvl="2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8164" y="261459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164" y="3567098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613" y="201453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7989" y="260983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7989" y="3938567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028825" y="2916238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rot="5400000">
            <a:off x="3283744" y="3580607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650" y="1444625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2293938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87525" y="509905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3NF</a:t>
            </a:r>
            <a:endParaRPr lang="zh-CN" altLang="en-US" sz="2800" dirty="0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500063" y="2914650"/>
            <a:ext cx="2085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消除非主属性对主码的</a:t>
            </a:r>
            <a:r>
              <a:rPr lang="zh-CN" altLang="en-US" sz="2000" b="1">
                <a:solidFill>
                  <a:srgbClr val="FF0000"/>
                </a:solidFill>
              </a:rPr>
              <a:t>传递依赖</a:t>
            </a: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5300663" y="2700338"/>
            <a:ext cx="3371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方法：</a:t>
            </a:r>
            <a:r>
              <a:rPr lang="zh-CN" altLang="en-US"/>
              <a:t>将一个模式分解为多个模式，直至每个模式里都不存之非主属性对主码的</a:t>
            </a:r>
            <a:r>
              <a:rPr lang="zh-CN" altLang="en-US" b="1">
                <a:solidFill>
                  <a:srgbClr val="FF0000"/>
                </a:solidFill>
              </a:rPr>
              <a:t>传递依赖</a:t>
            </a:r>
            <a:endParaRPr lang="zh-CN" altLang="en-US"/>
          </a:p>
        </p:txBody>
      </p:sp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446088" y="574675"/>
            <a:ext cx="1620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</a:rPr>
              <a:t>3NF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           </a:t>
            </a:r>
            <a:r>
              <a:rPr lang="zh-CN" altLang="en-US" sz="2800" dirty="0" smtClean="0">
                <a:latin typeface="+mn-ea"/>
                <a:ea typeface="+mn-ea"/>
              </a:rPr>
              <a:t>关系模式</a:t>
            </a:r>
            <a:r>
              <a:rPr lang="en-US" altLang="zh-CN" sz="2800" i="1" dirty="0" smtClean="0">
                <a:latin typeface="+mn-ea"/>
                <a:ea typeface="+mn-ea"/>
              </a:rPr>
              <a:t>R&lt;U</a:t>
            </a:r>
            <a:r>
              <a:rPr lang="zh-CN" altLang="en-US" sz="2800" i="1" dirty="0" smtClean="0">
                <a:latin typeface="+mn-ea"/>
                <a:ea typeface="+mn-ea"/>
              </a:rPr>
              <a:t>，</a:t>
            </a:r>
            <a:r>
              <a:rPr lang="en-US" altLang="zh-CN" sz="2800" i="1" dirty="0" smtClean="0">
                <a:latin typeface="+mn-ea"/>
                <a:ea typeface="+mn-ea"/>
              </a:rPr>
              <a:t>F&gt;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中若不存在这样的码</a:t>
            </a:r>
            <a:r>
              <a:rPr lang="en-US" altLang="zh-CN" sz="2800" i="1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800" dirty="0" smtClean="0">
                <a:latin typeface="+mn-ea"/>
                <a:ea typeface="+mn-ea"/>
              </a:rPr>
              <a:t>、属性组</a:t>
            </a:r>
            <a:r>
              <a:rPr lang="en-US" altLang="zh-CN" sz="2800" i="1" dirty="0" smtClean="0">
                <a:latin typeface="+mn-ea"/>
                <a:ea typeface="+mn-ea"/>
              </a:rPr>
              <a:t>Y</a:t>
            </a:r>
            <a:r>
              <a:rPr lang="zh-CN" altLang="en-US" sz="2800" dirty="0" smtClean="0">
                <a:latin typeface="+mn-ea"/>
                <a:ea typeface="+mn-ea"/>
              </a:rPr>
              <a:t>及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非主属性</a:t>
            </a:r>
            <a:r>
              <a:rPr lang="en-US" altLang="zh-CN" sz="2800" i="1" dirty="0" smtClean="0">
                <a:latin typeface="+mn-ea"/>
                <a:ea typeface="+mn-ea"/>
              </a:rPr>
              <a:t>Z</a:t>
            </a:r>
            <a:r>
              <a:rPr lang="zh-CN" altLang="en-US" sz="2800" i="1" dirty="0" smtClean="0">
                <a:latin typeface="+mn-ea"/>
                <a:ea typeface="+mn-ea"/>
              </a:rPr>
              <a:t>（</a:t>
            </a:r>
            <a:r>
              <a:rPr lang="en-US" altLang="zh-CN" sz="2800" i="1" dirty="0" smtClean="0">
                <a:latin typeface="+mn-ea"/>
                <a:ea typeface="+mn-ea"/>
              </a:rPr>
              <a:t>Z </a:t>
            </a:r>
            <a:r>
              <a:rPr lang="en-US" altLang="zh-CN" sz="2800" dirty="0" smtClean="0">
                <a:latin typeface="+mn-ea"/>
                <a:ea typeface="+mn-ea"/>
                <a:sym typeface="Symbol" pitchFamily="18" charset="2"/>
              </a:rPr>
              <a:t></a:t>
            </a:r>
            <a:r>
              <a:rPr lang="en-US" altLang="zh-CN" sz="2800" i="1" dirty="0" smtClean="0">
                <a:latin typeface="+mn-ea"/>
                <a:ea typeface="+mn-ea"/>
              </a:rPr>
              <a:t> Y</a:t>
            </a:r>
            <a:r>
              <a:rPr lang="zh-CN" altLang="en-US" sz="2800" i="1" dirty="0" smtClean="0">
                <a:latin typeface="+mn-ea"/>
                <a:ea typeface="+mn-ea"/>
              </a:rPr>
              <a:t>）</a:t>
            </a:r>
            <a:r>
              <a:rPr lang="en-US" altLang="zh-CN" sz="2800" i="1" dirty="0" smtClean="0">
                <a:latin typeface="+mn-ea"/>
                <a:ea typeface="+mn-ea"/>
              </a:rPr>
              <a:t>, </a:t>
            </a:r>
            <a:r>
              <a:rPr lang="zh-CN" altLang="en-US" sz="2800" dirty="0" smtClean="0">
                <a:latin typeface="+mn-ea"/>
                <a:ea typeface="+mn-ea"/>
              </a:rPr>
              <a:t>使得</a:t>
            </a:r>
            <a:r>
              <a:rPr lang="en-US" altLang="zh-CN" sz="2800" i="1" dirty="0" smtClean="0">
                <a:latin typeface="+mn-ea"/>
                <a:ea typeface="+mn-ea"/>
              </a:rPr>
              <a:t>X</a:t>
            </a:r>
            <a:r>
              <a:rPr lang="en-US" altLang="zh-CN" sz="2800" dirty="0" smtClean="0">
                <a:latin typeface="+mn-ea"/>
                <a:ea typeface="+mn-ea"/>
              </a:rPr>
              <a:t>→</a:t>
            </a:r>
            <a:r>
              <a:rPr lang="en-US" altLang="zh-CN" sz="2800" i="1" dirty="0" smtClean="0">
                <a:latin typeface="+mn-ea"/>
                <a:ea typeface="+mn-ea"/>
              </a:rPr>
              <a:t>Y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r>
              <a:rPr lang="en-US" altLang="zh-CN" sz="2800" i="1" dirty="0" smtClean="0">
                <a:latin typeface="+mn-ea"/>
                <a:ea typeface="+mn-ea"/>
              </a:rPr>
              <a:t>Y</a:t>
            </a:r>
            <a:r>
              <a:rPr lang="en-US" altLang="zh-CN" sz="2800" dirty="0" smtClean="0">
                <a:latin typeface="+mn-ea"/>
                <a:ea typeface="+mn-ea"/>
              </a:rPr>
              <a:t> → </a:t>
            </a:r>
            <a:r>
              <a:rPr lang="en-US" altLang="zh-CN" sz="2800" i="1" dirty="0" smtClean="0">
                <a:latin typeface="+mn-ea"/>
                <a:ea typeface="+mn-ea"/>
              </a:rPr>
              <a:t>X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r>
              <a:rPr lang="en-US" altLang="zh-CN" sz="2800" i="1" dirty="0" smtClean="0">
                <a:latin typeface="+mn-ea"/>
                <a:ea typeface="+mn-ea"/>
              </a:rPr>
              <a:t>Y</a:t>
            </a:r>
            <a:r>
              <a:rPr lang="en-US" altLang="zh-CN" sz="2800" dirty="0" smtClean="0">
                <a:latin typeface="+mn-ea"/>
                <a:ea typeface="+mn-ea"/>
              </a:rPr>
              <a:t>→</a:t>
            </a:r>
            <a:r>
              <a:rPr lang="en-US" altLang="zh-CN" sz="2800" i="1" dirty="0" smtClean="0">
                <a:latin typeface="+mn-ea"/>
                <a:ea typeface="+mn-ea"/>
              </a:rPr>
              <a:t>Z</a:t>
            </a:r>
            <a:r>
              <a:rPr lang="zh-CN" altLang="en-US" sz="2800" dirty="0" smtClean="0">
                <a:latin typeface="+mn-ea"/>
                <a:ea typeface="+mn-ea"/>
              </a:rPr>
              <a:t>，成立，则称</a:t>
            </a:r>
            <a:r>
              <a:rPr lang="en-US" altLang="zh-CN" sz="2800" i="1" dirty="0" smtClean="0">
                <a:latin typeface="+mn-ea"/>
                <a:ea typeface="+mn-ea"/>
              </a:rPr>
              <a:t>R&lt;U</a:t>
            </a:r>
            <a:r>
              <a:rPr lang="zh-CN" altLang="en-US" sz="2800" i="1" dirty="0" smtClean="0">
                <a:latin typeface="+mn-ea"/>
                <a:ea typeface="+mn-ea"/>
              </a:rPr>
              <a:t>，</a:t>
            </a:r>
            <a:r>
              <a:rPr lang="en-US" altLang="zh-CN" sz="2800" i="1" dirty="0" smtClean="0">
                <a:latin typeface="+mn-ea"/>
                <a:ea typeface="+mn-ea"/>
              </a:rPr>
              <a:t>F&gt;</a:t>
            </a:r>
            <a:r>
              <a:rPr lang="en-US" altLang="zh-CN" sz="2800" dirty="0" smtClean="0">
                <a:latin typeface="+mn-ea"/>
                <a:ea typeface="+mn-ea"/>
              </a:rPr>
              <a:t> ∈ </a:t>
            </a:r>
            <a:r>
              <a:rPr lang="en-US" altLang="zh-CN" sz="2800" i="1" dirty="0" smtClean="0">
                <a:latin typeface="+mn-ea"/>
                <a:ea typeface="+mn-ea"/>
              </a:rPr>
              <a:t>3NF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dirty="0" smtClean="0"/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ea typeface="+mn-ea"/>
              </a:rPr>
              <a:t>例， </a:t>
            </a:r>
            <a:r>
              <a:rPr lang="en-US" altLang="zh-CN" sz="2400" dirty="0" err="1" smtClean="0">
                <a:ea typeface="+mn-ea"/>
              </a:rPr>
              <a:t>Sgrade</a:t>
            </a:r>
            <a:r>
              <a:rPr lang="en-US" altLang="zh-CN" sz="2400" dirty="0" smtClean="0">
                <a:ea typeface="+mn-ea"/>
              </a:rPr>
              <a:t>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, 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, Grade, Result) ∈ 2NF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      </a:t>
            </a:r>
            <a:r>
              <a:rPr lang="en-US" altLang="zh-CN" sz="2400" dirty="0" err="1" smtClean="0">
                <a:ea typeface="+mn-ea"/>
              </a:rPr>
              <a:t>Sgrade</a:t>
            </a:r>
            <a:r>
              <a:rPr lang="en-US" altLang="zh-CN" sz="2400" dirty="0" smtClean="0">
                <a:ea typeface="+mn-ea"/>
              </a:rPr>
              <a:t>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, 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, Grade, Result) ∈ 3NF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947738" y="2806700"/>
            <a:ext cx="15240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4821238" y="2309813"/>
            <a:ext cx="198437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5880100" y="5233988"/>
            <a:ext cx="19843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8614" name="组合 6"/>
          <p:cNvGrpSpPr>
            <a:grpSpLocks/>
          </p:cNvGrpSpPr>
          <p:nvPr/>
        </p:nvGrpSpPr>
        <p:grpSpPr bwMode="auto">
          <a:xfrm>
            <a:off x="331788" y="1414463"/>
            <a:ext cx="1266825" cy="1011237"/>
            <a:chOff x="331304" y="1414668"/>
            <a:chExt cx="1267385" cy="1010480"/>
          </a:xfrm>
        </p:grpSpPr>
        <p:pic>
          <p:nvPicPr>
            <p:cNvPr id="68618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9" name="矩形 8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grpSp>
        <p:nvGrpSpPr>
          <p:cNvPr id="68615" name="组合 11"/>
          <p:cNvGrpSpPr>
            <a:grpSpLocks/>
          </p:cNvGrpSpPr>
          <p:nvPr/>
        </p:nvGrpSpPr>
        <p:grpSpPr bwMode="auto">
          <a:xfrm>
            <a:off x="1812925" y="4356100"/>
            <a:ext cx="3232150" cy="646113"/>
            <a:chOff x="1785034" y="4455468"/>
            <a:chExt cx="3231975" cy="646331"/>
          </a:xfrm>
        </p:grpSpPr>
        <p:sp>
          <p:nvSpPr>
            <p:cNvPr id="68616" name="矩形 9"/>
            <p:cNvSpPr>
              <a:spLocks noChangeArrowheads="1"/>
            </p:cNvSpPr>
            <p:nvPr/>
          </p:nvSpPr>
          <p:spPr bwMode="auto">
            <a:xfrm>
              <a:off x="1785034" y="4455468"/>
              <a:ext cx="32319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 (Sno, Cno)  </a:t>
              </a:r>
              <a:r>
                <a:rPr lang="en-US" altLang="zh-CN" sz="3600"/>
                <a:t>→ </a:t>
              </a:r>
              <a:r>
                <a:rPr lang="en-US" altLang="zh-CN" sz="3200"/>
                <a:t> </a:t>
              </a:r>
              <a:r>
                <a:rPr lang="en-US" altLang="zh-CN" sz="2400"/>
                <a:t>Result</a:t>
              </a:r>
              <a:endParaRPr lang="zh-CN" altLang="en-US" sz="2400"/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3343276" y="4486276"/>
              <a:ext cx="5950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传递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解决方法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ea typeface="+mn-ea"/>
              </a:rPr>
              <a:t>   采用投影分解法，把</a:t>
            </a:r>
            <a:r>
              <a:rPr lang="en-US" altLang="zh-CN" dirty="0" err="1" smtClean="0">
                <a:latin typeface="+mn-ea"/>
                <a:ea typeface="+mn-ea"/>
              </a:rPr>
              <a:t>Sgrade</a:t>
            </a:r>
            <a:r>
              <a:rPr lang="zh-CN" altLang="en-US" dirty="0" smtClean="0">
                <a:ea typeface="+mn-ea"/>
              </a:rPr>
              <a:t>分解为两个关系模式，以消除传递函数依赖：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ea typeface="+mn-ea"/>
              </a:rPr>
              <a:t>            </a:t>
            </a:r>
            <a:r>
              <a:rPr lang="en-US" altLang="zh-CN" dirty="0" smtClean="0">
                <a:ea typeface="+mn-ea"/>
              </a:rPr>
              <a:t>SG</a:t>
            </a:r>
            <a:r>
              <a:rPr lang="zh-CN" altLang="en-US" dirty="0" smtClean="0">
                <a:ea typeface="+mn-ea"/>
              </a:rPr>
              <a:t>（</a:t>
            </a:r>
            <a:r>
              <a:rPr lang="en-US" altLang="zh-CN" u="sng" dirty="0" err="1" smtClean="0">
                <a:ea typeface="+mn-ea"/>
              </a:rPr>
              <a:t>Sno</a:t>
            </a:r>
            <a:r>
              <a:rPr lang="zh-CN" altLang="en-US" dirty="0" smtClean="0">
                <a:ea typeface="+mn-ea"/>
              </a:rPr>
              <a:t>，</a:t>
            </a:r>
            <a:r>
              <a:rPr lang="en-US" altLang="zh-CN" u="sng" dirty="0" err="1" smtClean="0">
                <a:ea typeface="+mn-ea"/>
              </a:rPr>
              <a:t>Cno</a:t>
            </a:r>
            <a:r>
              <a:rPr lang="en-US" altLang="zh-CN" dirty="0" smtClean="0">
                <a:ea typeface="+mn-ea"/>
              </a:rPr>
              <a:t>,</a:t>
            </a:r>
            <a:r>
              <a:rPr lang="zh-CN" altLang="en-US" dirty="0" smtClean="0">
                <a:ea typeface="+mn-ea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+mn-ea"/>
              </a:rPr>
              <a:t>Grade</a:t>
            </a:r>
            <a:r>
              <a:rPr lang="en-US" altLang="zh-CN" baseline="30000" dirty="0" err="1" smtClean="0">
                <a:ea typeface="+mn-ea"/>
              </a:rPr>
              <a:t>F</a:t>
            </a:r>
            <a:r>
              <a:rPr lang="zh-CN" altLang="en-US" dirty="0" smtClean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ea typeface="+mn-ea"/>
              </a:rPr>
              <a:t>                    </a:t>
            </a:r>
            <a:r>
              <a:rPr lang="en-US" altLang="zh-CN" dirty="0" smtClean="0">
                <a:ea typeface="+mn-ea"/>
              </a:rPr>
              <a:t>GR</a:t>
            </a:r>
            <a:r>
              <a:rPr lang="zh-CN" altLang="en-US" dirty="0" smtClean="0">
                <a:ea typeface="+mn-ea"/>
              </a:rPr>
              <a:t>（</a:t>
            </a:r>
            <a:r>
              <a:rPr lang="en-US" altLang="zh-CN" u="sng" dirty="0" smtClean="0">
                <a:ea typeface="+mn-ea"/>
              </a:rPr>
              <a:t>Grade</a:t>
            </a:r>
            <a:r>
              <a:rPr lang="zh-CN" altLang="en-US" dirty="0" smtClean="0">
                <a:ea typeface="+mn-ea"/>
              </a:rPr>
              <a:t>， </a:t>
            </a:r>
            <a:r>
              <a:rPr lang="en-US" altLang="zh-CN" dirty="0" smtClean="0">
                <a:ea typeface="+mn-ea"/>
              </a:rPr>
              <a:t>Result</a:t>
            </a:r>
            <a:r>
              <a:rPr lang="zh-CN" altLang="en-US" dirty="0" smtClean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ea typeface="+mn-ea"/>
              </a:rPr>
              <a:t>SG</a:t>
            </a:r>
            <a:r>
              <a:rPr lang="zh-CN" altLang="en-US" dirty="0" smtClean="0">
                <a:ea typeface="+mn-ea"/>
              </a:rPr>
              <a:t>的码为</a:t>
            </a:r>
            <a:r>
              <a:rPr lang="en-US" altLang="zh-CN" dirty="0" smtClean="0">
                <a:ea typeface="+mn-ea"/>
              </a:rPr>
              <a:t>(</a:t>
            </a:r>
            <a:r>
              <a:rPr lang="en-US" altLang="zh-CN" dirty="0" err="1" smtClean="0">
                <a:ea typeface="+mn-ea"/>
              </a:rPr>
              <a:t>Sno,Cno</a:t>
            </a:r>
            <a:r>
              <a:rPr lang="en-US" altLang="zh-CN" dirty="0" smtClean="0">
                <a:ea typeface="+mn-ea"/>
              </a:rPr>
              <a:t>)</a:t>
            </a:r>
            <a:r>
              <a:rPr lang="zh-CN" altLang="en-US" dirty="0" smtClean="0">
                <a:ea typeface="+mn-ea"/>
              </a:rPr>
              <a:t>， </a:t>
            </a:r>
            <a:r>
              <a:rPr lang="en-US" altLang="zh-CN" dirty="0" smtClean="0">
                <a:ea typeface="+mn-ea"/>
              </a:rPr>
              <a:t>GR</a:t>
            </a:r>
            <a:r>
              <a:rPr lang="zh-CN" altLang="en-US" dirty="0" smtClean="0">
                <a:ea typeface="+mn-ea"/>
              </a:rPr>
              <a:t>的码为</a:t>
            </a:r>
            <a:r>
              <a:rPr lang="en-US" altLang="zh-CN" dirty="0" smtClean="0">
                <a:ea typeface="+mn-ea"/>
              </a:rPr>
              <a:t>Grade</a:t>
            </a:r>
            <a:r>
              <a:rPr lang="zh-CN" altLang="en-US" dirty="0" smtClean="0">
                <a:ea typeface="+mn-ea"/>
              </a:rPr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4625" y="876300"/>
            <a:ext cx="8001000" cy="3733800"/>
          </a:xfrm>
          <a:prstGeom prst="rect">
            <a:avLst/>
          </a:prstGeom>
        </p:spPr>
        <p:txBody>
          <a:bodyPr/>
          <a:lstStyle/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函数依赖图</a:t>
            </a:r>
          </a:p>
        </p:txBody>
      </p:sp>
      <p:sp>
        <p:nvSpPr>
          <p:cNvPr id="14" name="矩形 13"/>
          <p:cNvSpPr/>
          <p:nvPr/>
        </p:nvSpPr>
        <p:spPr>
          <a:xfrm>
            <a:off x="1238252" y="278604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8252" y="3738548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8700" y="218598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8077" y="27812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0852" y="416717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28913" y="3087688"/>
            <a:ext cx="900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2"/>
            <a:endCxn id="18" idx="0"/>
          </p:cNvCxnSpPr>
          <p:nvPr/>
        </p:nvCxnSpPr>
        <p:spPr>
          <a:xfrm rot="5400000">
            <a:off x="7055644" y="3728244"/>
            <a:ext cx="8763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0852" y="26765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666" name="TextBox 23"/>
          <p:cNvSpPr txBox="1">
            <a:spLocks noChangeArrowheads="1"/>
          </p:cNvSpPr>
          <p:nvPr/>
        </p:nvSpPr>
        <p:spPr bwMode="auto">
          <a:xfrm>
            <a:off x="1485900" y="5329238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SG</a:t>
            </a:r>
            <a:endParaRPr lang="zh-CN" altLang="en-US"/>
          </a:p>
        </p:txBody>
      </p:sp>
      <p:sp>
        <p:nvSpPr>
          <p:cNvPr id="70667" name="TextBox 24"/>
          <p:cNvSpPr txBox="1">
            <a:spLocks noChangeArrowheads="1"/>
          </p:cNvSpPr>
          <p:nvPr/>
        </p:nvSpPr>
        <p:spPr bwMode="auto">
          <a:xfrm>
            <a:off x="7167563" y="53244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GR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smtClean="0"/>
              <a:t>若</a:t>
            </a:r>
            <a:r>
              <a:rPr lang="en-US" altLang="zh-CN" sz="2400" smtClean="0"/>
              <a:t>R∈3NF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R</a:t>
            </a:r>
            <a:r>
              <a:rPr lang="zh-CN" altLang="en-US" sz="2400" smtClean="0"/>
              <a:t>的每一个</a:t>
            </a:r>
            <a:r>
              <a:rPr lang="zh-CN" altLang="en-US" sz="2400" smtClean="0">
                <a:solidFill>
                  <a:srgbClr val="FF0000"/>
                </a:solidFill>
              </a:rPr>
              <a:t>非主属性</a:t>
            </a:r>
            <a:r>
              <a:rPr lang="zh-CN" altLang="en-US" sz="2400" smtClean="0"/>
              <a:t>既不部分函数依赖于候选码也不传递函数依赖于候选码。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smtClean="0"/>
              <a:t>如果</a:t>
            </a:r>
            <a:r>
              <a:rPr lang="en-US" altLang="zh-CN" sz="2400" smtClean="0"/>
              <a:t>R∈3NF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R</a:t>
            </a:r>
            <a:r>
              <a:rPr lang="zh-CN" altLang="en-US" sz="2400" smtClean="0"/>
              <a:t>也是</a:t>
            </a:r>
            <a:r>
              <a:rPr lang="en-US" altLang="zh-CN" sz="2400" smtClean="0"/>
              <a:t>2NF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smtClean="0"/>
              <a:t>采用投影分解法将一个</a:t>
            </a:r>
            <a:r>
              <a:rPr lang="en-US" altLang="zh-CN" sz="2400" smtClean="0"/>
              <a:t>2NF</a:t>
            </a:r>
            <a:r>
              <a:rPr lang="zh-CN" altLang="en-US" sz="2400" smtClean="0"/>
              <a:t>的关系分解为多个</a:t>
            </a:r>
            <a:r>
              <a:rPr lang="en-US" altLang="zh-CN" sz="2400" smtClean="0"/>
              <a:t>3NF</a:t>
            </a:r>
            <a:r>
              <a:rPr lang="zh-CN" altLang="en-US" sz="2400" smtClean="0"/>
              <a:t>的关系，可以在一定程度上解决原</a:t>
            </a:r>
            <a:r>
              <a:rPr lang="en-US" altLang="zh-CN" sz="2400" smtClean="0"/>
              <a:t>2NF</a:t>
            </a:r>
            <a:r>
              <a:rPr lang="zh-CN" altLang="en-US" sz="2400" smtClean="0"/>
              <a:t>关系中存在的插入异常、删除异常、数据冗余度大、修改复杂等问题。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 将一个</a:t>
            </a:r>
            <a:r>
              <a:rPr lang="en-US" altLang="zh-CN" sz="2400" smtClean="0"/>
              <a:t>2NF</a:t>
            </a:r>
            <a:r>
              <a:rPr lang="zh-CN" altLang="en-US" sz="2400" smtClean="0"/>
              <a:t>关系分解为多个</a:t>
            </a:r>
            <a:r>
              <a:rPr lang="en-US" altLang="zh-CN" sz="2400" smtClean="0"/>
              <a:t>3NF</a:t>
            </a:r>
            <a:r>
              <a:rPr lang="zh-CN" altLang="en-US" sz="2400" smtClean="0"/>
              <a:t>的关系后，并不能完全消除关系模式中的各种异常情况和数据冗余。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第一节 问题的提出</a:t>
            </a:r>
            <a:endParaRPr lang="zh-CN" altLang="en-US" dirty="0">
              <a:latin typeface="+mj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什么是数据依赖</a:t>
            </a:r>
          </a:p>
          <a:p>
            <a:pPr eaLnBrk="1" hangingPunct="1"/>
            <a:r>
              <a:rPr lang="zh-CN" altLang="en-US" smtClean="0"/>
              <a:t>关系模式的简化定义</a:t>
            </a:r>
          </a:p>
          <a:p>
            <a:pPr eaLnBrk="1" hangingPunct="1"/>
            <a:r>
              <a:rPr lang="zh-CN" altLang="en-US" smtClean="0"/>
              <a:t>数据依赖对关系模式影响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BCNF</a:t>
            </a:r>
            <a:endParaRPr lang="zh-CN" altLang="en-US" dirty="0">
              <a:latin typeface="+mj-ea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定义</a:t>
            </a:r>
            <a:r>
              <a:rPr lang="en-US" altLang="zh-CN" sz="2800" b="1" smtClean="0"/>
              <a:t>6.8</a:t>
            </a:r>
            <a:r>
              <a:rPr lang="en-US" altLang="zh-CN" sz="2800" smtClean="0"/>
              <a:t>   </a:t>
            </a:r>
            <a:r>
              <a:rPr lang="zh-CN" altLang="en-US" sz="2800" smtClean="0"/>
              <a:t>关系模式</a:t>
            </a:r>
            <a:r>
              <a:rPr lang="en-US" altLang="zh-CN" sz="2800" smtClean="0"/>
              <a:t>R&lt;U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F&gt;∈1NF</a:t>
            </a:r>
            <a:r>
              <a:rPr lang="zh-CN" altLang="en-US" sz="2800" smtClean="0"/>
              <a:t>，若</a:t>
            </a:r>
            <a:r>
              <a:rPr lang="en-US" altLang="zh-CN" sz="2800" smtClean="0"/>
              <a:t>X→Y</a:t>
            </a:r>
            <a:r>
              <a:rPr lang="zh-CN" altLang="en-US" sz="2800" smtClean="0"/>
              <a:t>且</a:t>
            </a:r>
            <a:r>
              <a:rPr lang="en-US" altLang="zh-CN" sz="2800" smtClean="0"/>
              <a:t>Y </a:t>
            </a:r>
            <a:r>
              <a:rPr lang="en-US" altLang="zh-CN" smtClean="0">
                <a:sym typeface="Symbol" pitchFamily="18" charset="2"/>
              </a:rPr>
              <a:t></a:t>
            </a:r>
            <a:r>
              <a:rPr lang="en-US" altLang="zh-CN" sz="2800" smtClean="0"/>
              <a:t> X</a:t>
            </a:r>
            <a:r>
              <a:rPr lang="zh-CN" altLang="en-US" sz="2800" smtClean="0"/>
              <a:t>时</a:t>
            </a:r>
            <a:r>
              <a:rPr lang="en-US" altLang="zh-CN" sz="2800" smtClean="0"/>
              <a:t>X</a:t>
            </a:r>
            <a:r>
              <a:rPr lang="zh-CN" altLang="en-US" sz="2800" smtClean="0"/>
              <a:t>必含有码，则</a:t>
            </a:r>
            <a:r>
              <a:rPr lang="en-US" altLang="zh-CN" sz="2800" smtClean="0"/>
              <a:t>R&lt;U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F&gt; ∈BCNF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若</a:t>
            </a:r>
            <a:r>
              <a:rPr lang="en-US" altLang="zh-CN" sz="2800" smtClean="0"/>
              <a:t>R∈BCNF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所有非主属性对每一个码都是完全函数依赖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所有的主属性对每一个不包含它的码，也是完全函数依赖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没有任何属性完全函数依赖于非码的任何一组属性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smtClean="0">
                <a:ea typeface="宋体" charset="-122"/>
              </a:rPr>
              <a:t>R ∈BCNF                   R ∈3NF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52725" y="5197475"/>
            <a:ext cx="1262063" cy="712788"/>
            <a:chOff x="1655" y="3158"/>
            <a:chExt cx="907" cy="453"/>
          </a:xfrm>
        </p:grpSpPr>
        <p:sp>
          <p:nvSpPr>
            <p:cNvPr id="71685" name="Line 4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>
                  <a:latin typeface="Arial" charset="0"/>
                </a:rPr>
                <a:t>充分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>
                  <a:latin typeface="Arial" charset="0"/>
                </a:rPr>
                <a:t>不必要</a:t>
              </a:r>
            </a:p>
          </p:txBody>
        </p:sp>
      </p:grp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8535988" y="1816100"/>
            <a:ext cx="200025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smtClean="0"/>
              <a:t>例：在关系模式</a:t>
            </a:r>
            <a:r>
              <a:rPr lang="en-US" altLang="zh-CN" sz="2400" smtClean="0"/>
              <a:t>STJ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J</a:t>
            </a:r>
            <a:r>
              <a:rPr lang="zh-CN" altLang="en-US" sz="2400" smtClean="0"/>
              <a:t>）中，</a:t>
            </a:r>
            <a:r>
              <a:rPr lang="en-US" altLang="zh-CN" sz="2400" smtClean="0">
                <a:solidFill>
                  <a:srgbClr val="FF0000"/>
                </a:solidFill>
              </a:rPr>
              <a:t>S</a:t>
            </a:r>
            <a:r>
              <a:rPr lang="zh-CN" altLang="en-US" sz="2400" smtClean="0">
                <a:solidFill>
                  <a:srgbClr val="FF0000"/>
                </a:solidFill>
              </a:rPr>
              <a:t>表示学生，</a:t>
            </a:r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表示教师，</a:t>
            </a:r>
            <a:r>
              <a:rPr lang="en-US" altLang="zh-CN" sz="2400" smtClean="0">
                <a:solidFill>
                  <a:srgbClr val="FF0000"/>
                </a:solidFill>
              </a:rPr>
              <a:t>J</a:t>
            </a:r>
            <a:r>
              <a:rPr lang="zh-CN" altLang="en-US" sz="2400" smtClean="0">
                <a:solidFill>
                  <a:srgbClr val="FF0000"/>
                </a:solidFill>
              </a:rPr>
              <a:t>表示课程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000" smtClean="0">
                <a:ea typeface="宋体" charset="-122"/>
              </a:rPr>
              <a:t>每一教师只教一门课。每门课由若干教师教，某一学生选定某门课，就确定了一个固定的教师。某个学生选修某个教师的课就确定了所选课的名称 ： </a:t>
            </a:r>
            <a:r>
              <a:rPr lang="en-US" altLang="zh-CN" sz="2000" smtClean="0">
                <a:ea typeface="宋体" charset="-122"/>
              </a:rPr>
              <a:t>(S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J)→T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(S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T)→J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T→J</a:t>
            </a:r>
          </a:p>
          <a:p>
            <a:pPr eaLnBrk="1" hangingPunct="1"/>
            <a:endParaRPr lang="zh-CN" altLang="en-US" sz="2400" smtClean="0"/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2382838" y="4483100"/>
            <a:ext cx="4149725" cy="1957388"/>
            <a:chOff x="1392" y="1632"/>
            <a:chExt cx="3072" cy="1872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3" name="Text Box 6"/>
            <p:cNvSpPr txBox="1">
              <a:spLocks noChangeArrowheads="1"/>
            </p:cNvSpPr>
            <p:nvPr/>
          </p:nvSpPr>
          <p:spPr bwMode="auto">
            <a:xfrm>
              <a:off x="1510" y="185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34" name="Text Box 7"/>
            <p:cNvSpPr txBox="1">
              <a:spLocks noChangeArrowheads="1"/>
            </p:cNvSpPr>
            <p:nvPr/>
          </p:nvSpPr>
          <p:spPr bwMode="auto">
            <a:xfrm>
              <a:off x="1510" y="2403"/>
              <a:ext cx="355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2219" y="207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983" y="2183"/>
              <a:ext cx="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 flipH="1">
              <a:off x="1865" y="2293"/>
              <a:ext cx="354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28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401" y="185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3401" y="2403"/>
              <a:ext cx="354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41" name="Text Box 14"/>
            <p:cNvSpPr txBox="1">
              <a:spLocks noChangeArrowheads="1"/>
            </p:cNvSpPr>
            <p:nvPr/>
          </p:nvSpPr>
          <p:spPr bwMode="auto">
            <a:xfrm>
              <a:off x="4110" y="207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>
              <a:off x="3873" y="2183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 flipH="1">
              <a:off x="3755" y="2293"/>
              <a:ext cx="355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2336" y="3174"/>
              <a:ext cx="1442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STJ</a:t>
              </a:r>
              <a:r>
                <a:rPr lang="zh-CN" altLang="en-US" sz="2000" b="1"/>
                <a:t>函数依赖</a:t>
              </a:r>
              <a:endParaRPr lang="en-US" altLang="zh-CN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800" dirty="0" smtClean="0"/>
              <a:t>STJ∈3NF</a:t>
            </a:r>
            <a:r>
              <a:rPr lang="en-US" altLang="zh-CN" sz="2800" dirty="0" smtClean="0">
                <a:latin typeface="Courier New" pitchFamily="49" charset="0"/>
              </a:rPr>
              <a:t> </a:t>
            </a:r>
            <a:endParaRPr lang="en-US" altLang="zh-CN" sz="2800" dirty="0" smtClean="0"/>
          </a:p>
          <a:p>
            <a:pPr lvl="1" algn="just" eaLnBrk="1" hangingPunct="1"/>
            <a:r>
              <a:rPr lang="zh-CN" altLang="en-US" sz="2400" dirty="0" smtClean="0">
                <a:ea typeface="宋体" charset="-122"/>
              </a:rPr>
              <a:t>没有任何非主属性对码传递依赖或部分依赖</a:t>
            </a:r>
            <a:r>
              <a:rPr lang="zh-CN" altLang="en-US" sz="2400" dirty="0" smtClean="0">
                <a:latin typeface="Courier New" pitchFamily="49" charset="0"/>
                <a:ea typeface="宋体" charset="-122"/>
              </a:rPr>
              <a:t> </a:t>
            </a:r>
            <a:endParaRPr lang="zh-CN" altLang="en-US" sz="2400" dirty="0" smtClean="0">
              <a:ea typeface="宋体" charset="-122"/>
            </a:endParaRPr>
          </a:p>
          <a:p>
            <a:pPr algn="just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800" dirty="0" smtClean="0"/>
              <a:t>STJ∈BCNF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T</a:t>
            </a:r>
            <a:r>
              <a:rPr lang="zh-CN" altLang="en-US" sz="2400" dirty="0" smtClean="0">
                <a:ea typeface="宋体" charset="-122"/>
              </a:rPr>
              <a:t>是决定因素，</a:t>
            </a:r>
            <a:r>
              <a:rPr lang="en-US" altLang="zh-CN" sz="2400" dirty="0" smtClean="0">
                <a:ea typeface="宋体" charset="-122"/>
              </a:rPr>
              <a:t>T</a:t>
            </a:r>
            <a:r>
              <a:rPr lang="zh-CN" altLang="en-US" sz="2400" dirty="0" smtClean="0">
                <a:ea typeface="宋体" charset="-122"/>
              </a:rPr>
              <a:t>不包含码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zh-CN" altLang="en-US" sz="2800" dirty="0" smtClean="0"/>
              <a:t>解决方法：将</a:t>
            </a:r>
            <a:r>
              <a:rPr lang="en-US" altLang="zh-CN" sz="2800" dirty="0" smtClean="0"/>
              <a:t>STJ</a:t>
            </a:r>
            <a:r>
              <a:rPr lang="zh-CN" altLang="en-US" sz="2800" dirty="0" smtClean="0"/>
              <a:t>分解为二个关系模式：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    </a:t>
            </a:r>
            <a:r>
              <a:rPr lang="en-US" altLang="zh-CN" sz="2400" dirty="0" smtClean="0">
                <a:ea typeface="宋体" charset="-122"/>
              </a:rPr>
              <a:t>ST(S</a:t>
            </a:r>
            <a:r>
              <a:rPr lang="zh-CN" altLang="en-US" sz="2400" dirty="0" smtClean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) ∈ BCNF</a:t>
            </a:r>
            <a:r>
              <a:rPr lang="zh-CN" altLang="en-US" sz="2400" dirty="0" smtClean="0">
                <a:ea typeface="宋体" charset="-122"/>
              </a:rPr>
              <a:t>， </a:t>
            </a:r>
            <a:r>
              <a:rPr lang="en-US" altLang="zh-CN" sz="2400" dirty="0" smtClean="0">
                <a:ea typeface="宋体" charset="-122"/>
              </a:rPr>
              <a:t>TJ(T</a:t>
            </a:r>
            <a:r>
              <a:rPr lang="zh-CN" altLang="en-US" sz="2400" dirty="0" smtClean="0">
                <a:ea typeface="宋体" charset="-122"/>
              </a:rPr>
              <a:t>，</a:t>
            </a:r>
            <a:r>
              <a:rPr lang="en-US" altLang="zh-CN" sz="2400" dirty="0" smtClean="0">
                <a:ea typeface="宋体" charset="-122"/>
              </a:rPr>
              <a:t>J)∈ BCNF</a:t>
            </a:r>
            <a:endParaRPr lang="zh-CN" altLang="en-US" sz="2400" dirty="0" smtClean="0">
              <a:ea typeface="宋体" charset="-122"/>
            </a:endParaRPr>
          </a:p>
          <a:p>
            <a:pPr eaLnBrk="1" hangingPunct="1"/>
            <a:endParaRPr lang="zh-CN" altLang="en-US" sz="2800" dirty="0" smtClean="0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408113" y="5089525"/>
            <a:ext cx="6224587" cy="1484313"/>
            <a:chOff x="1008" y="1728"/>
            <a:chExt cx="3984" cy="1259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b="1"/>
                <a:t>S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b="1" dirty="0"/>
                <a:t>T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723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1600" b="1"/>
                <a:t>ST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3428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b="1"/>
                <a:t>T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565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b="1"/>
                <a:t>J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1600" b="1"/>
                <a:t>TJ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 sz="1600"/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1509713" y="2932113"/>
            <a:ext cx="276225" cy="27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BCNF</a:t>
            </a:r>
            <a:r>
              <a:rPr lang="zh-CN" altLang="en-US" dirty="0" smtClean="0">
                <a:latin typeface="+mj-ea"/>
              </a:rPr>
              <a:t>的关系模式所具有的性质</a:t>
            </a:r>
            <a:endParaRPr lang="zh-CN" altLang="en-US" dirty="0">
              <a:latin typeface="+mj-ea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28050" cy="4525963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800" smtClean="0"/>
              <a:t>⒈ </a:t>
            </a:r>
            <a:r>
              <a:rPr lang="zh-CN" altLang="en-US" sz="2800" smtClean="0"/>
              <a:t>所有</a:t>
            </a:r>
            <a:r>
              <a:rPr lang="zh-CN" altLang="en-US" sz="2800" smtClean="0">
                <a:solidFill>
                  <a:srgbClr val="FF0000"/>
                </a:solidFill>
              </a:rPr>
              <a:t>非主属性</a:t>
            </a:r>
            <a:r>
              <a:rPr lang="zh-CN" altLang="en-US" sz="2800" smtClean="0"/>
              <a:t>都完全函数依赖于每个候选码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800" smtClean="0"/>
              <a:t>⒉ 所有</a:t>
            </a:r>
            <a:r>
              <a:rPr lang="zh-CN" altLang="en-US" sz="2800" smtClean="0">
                <a:solidFill>
                  <a:srgbClr val="FF0000"/>
                </a:solidFill>
              </a:rPr>
              <a:t>主属性</a:t>
            </a:r>
            <a:r>
              <a:rPr lang="zh-CN" altLang="en-US" sz="2800" smtClean="0"/>
              <a:t>都完全函数依赖于每个不包含它的候选码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800" smtClean="0"/>
              <a:t>⒊ 没有任何属性完全函数依赖于</a:t>
            </a:r>
            <a:r>
              <a:rPr lang="zh-CN" altLang="en-US" sz="2800" smtClean="0">
                <a:solidFill>
                  <a:srgbClr val="FF0000"/>
                </a:solidFill>
              </a:rPr>
              <a:t>非码</a:t>
            </a:r>
            <a:r>
              <a:rPr lang="zh-CN" altLang="en-US" sz="2800" smtClean="0"/>
              <a:t>的任何一组属性</a:t>
            </a: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448300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按照规范化理论设计的关系模式是最优的吗？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ea typeface="宋体" charset="-122"/>
              </a:rPr>
              <a:t>完全函数依赖、部分函数依赖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/>
              <a:t>规范化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ea typeface="宋体" charset="-122"/>
              </a:rPr>
              <a:t>2NF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3NF</a:t>
            </a:r>
          </a:p>
          <a:p>
            <a:pPr lvl="1" eaLnBrk="1" hangingPunct="1"/>
            <a:r>
              <a:rPr lang="zh-CN" altLang="en-US" smtClean="0">
                <a:ea typeface="宋体" charset="-122"/>
              </a:rPr>
              <a:t>投影分解法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一、什么是数据依赖</a:t>
            </a:r>
            <a:endParaRPr lang="zh-CN" altLang="en-US" dirty="0">
              <a:latin typeface="+mj-ea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1. </a:t>
            </a:r>
            <a:r>
              <a:rPr lang="zh-CN" altLang="en-US" sz="2800" smtClean="0"/>
              <a:t>完整性约束的表现形式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smtClean="0">
                <a:ea typeface="宋体" charset="-122"/>
              </a:rPr>
              <a:t>限定属性取值范围：例如学生成绩必须在</a:t>
            </a:r>
            <a:r>
              <a:rPr lang="en-US" altLang="zh-CN" sz="2400" smtClean="0">
                <a:ea typeface="宋体" charset="-122"/>
              </a:rPr>
              <a:t>0-100</a:t>
            </a:r>
            <a:r>
              <a:rPr lang="zh-CN" altLang="en-US" sz="2400" smtClean="0">
                <a:ea typeface="宋体" charset="-122"/>
              </a:rPr>
              <a:t>之间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smtClean="0">
                <a:ea typeface="宋体" charset="-122"/>
              </a:rPr>
              <a:t>定义属性</a:t>
            </a:r>
            <a:r>
              <a:rPr lang="zh-CN" altLang="en-US" sz="2400" smtClean="0">
                <a:solidFill>
                  <a:srgbClr val="FF00FF"/>
                </a:solidFill>
                <a:ea typeface="宋体" charset="-122"/>
              </a:rPr>
              <a:t>值</a:t>
            </a:r>
            <a:r>
              <a:rPr lang="zh-CN" altLang="en-US" sz="2400" smtClean="0">
                <a:ea typeface="宋体" charset="-122"/>
              </a:rPr>
              <a:t>间的相互关连</a:t>
            </a: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数据依赖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>
                <a:ea typeface="宋体" charset="-122"/>
              </a:rPr>
              <a:t>一个关系内部属性与属性之间的约束关系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>
                <a:ea typeface="宋体" charset="-122"/>
              </a:rPr>
              <a:t>现实世界属性间相互联系的抽象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>
                <a:ea typeface="宋体" charset="-122"/>
              </a:rPr>
              <a:t>数据内在的性质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>
                <a:solidFill>
                  <a:srgbClr val="FF00FF"/>
                </a:solidFill>
                <a:ea typeface="宋体" charset="-122"/>
              </a:rPr>
              <a:t>语义</a:t>
            </a:r>
            <a:r>
              <a:rPr lang="zh-CN" altLang="en-US" dirty="0" smtClean="0">
                <a:ea typeface="宋体" charset="-122"/>
              </a:rPr>
              <a:t>的体现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数据依赖的类型</a:t>
            </a:r>
            <a:endParaRPr lang="en-US" altLang="zh-CN" smtClean="0"/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smtClean="0">
                <a:ea typeface="宋体" charset="-122"/>
              </a:rPr>
              <a:t>函数依赖（</a:t>
            </a:r>
            <a:r>
              <a:rPr lang="en-US" altLang="zh-CN" sz="2400" smtClean="0">
                <a:solidFill>
                  <a:srgbClr val="7030A0"/>
                </a:solidFill>
                <a:ea typeface="宋体" charset="-122"/>
              </a:rPr>
              <a:t>Functional Dependency</a:t>
            </a:r>
            <a:r>
              <a:rPr lang="zh-CN" altLang="en-US" sz="2400" smtClean="0">
                <a:ea typeface="宋体" charset="-122"/>
              </a:rPr>
              <a:t>，简记为</a:t>
            </a:r>
            <a:r>
              <a:rPr lang="en-US" altLang="zh-CN" sz="2400" smtClean="0">
                <a:ea typeface="宋体" charset="-122"/>
              </a:rPr>
              <a:t>FD</a:t>
            </a:r>
            <a:r>
              <a:rPr lang="zh-CN" altLang="en-US" sz="2400" smtClean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smtClean="0">
                <a:ea typeface="宋体" charset="-122"/>
              </a:rPr>
              <a:t>多值依赖（</a:t>
            </a:r>
            <a:r>
              <a:rPr lang="en-US" altLang="zh-CN" sz="2400" smtClean="0">
                <a:solidFill>
                  <a:srgbClr val="7030A0"/>
                </a:solidFill>
                <a:ea typeface="宋体" charset="-122"/>
              </a:rPr>
              <a:t>Multivalued Dependency</a:t>
            </a:r>
            <a:r>
              <a:rPr lang="zh-CN" altLang="en-US" sz="2400" smtClean="0">
                <a:ea typeface="宋体" charset="-122"/>
              </a:rPr>
              <a:t>，简记为</a:t>
            </a:r>
            <a:r>
              <a:rPr lang="en-US" altLang="zh-CN" sz="2400" smtClean="0">
                <a:ea typeface="宋体" charset="-122"/>
              </a:rPr>
              <a:t>MVD</a:t>
            </a:r>
            <a:r>
              <a:rPr lang="zh-CN" altLang="en-US" sz="2400" smtClean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smtClean="0">
                <a:ea typeface="宋体" charset="-122"/>
              </a:rPr>
              <a:t>其他</a:t>
            </a:r>
          </a:p>
          <a:p>
            <a:pPr lvl="1"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二、关系模式的简化表示</a:t>
            </a:r>
            <a:endParaRPr lang="zh-CN" altLang="en-US" dirty="0">
              <a:latin typeface="+mj-ea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mtClean="0"/>
              <a:t>关系模式</a:t>
            </a:r>
            <a:r>
              <a:rPr lang="en-US" altLang="zh-CN" smtClean="0"/>
              <a:t>R</a:t>
            </a:r>
            <a:r>
              <a:rPr lang="zh-CN" altLang="en-US" smtClean="0"/>
              <a:t>（</a:t>
            </a:r>
            <a:r>
              <a:rPr lang="en-US" altLang="zh-CN" smtClean="0"/>
              <a:t>U, D, DOM, F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40000"/>
              </a:lnSpc>
              <a:buSzPct val="75000"/>
              <a:buFont typeface="宋体" charset="-122"/>
              <a:buNone/>
            </a:pPr>
            <a:r>
              <a:rPr lang="zh-CN" altLang="en-US" smtClean="0"/>
              <a:t>    简化为一个三元组：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      </a:t>
            </a:r>
            <a:r>
              <a:rPr lang="en-US" altLang="zh-CN" sz="4000" smtClean="0">
                <a:solidFill>
                  <a:srgbClr val="FF0000"/>
                </a:solidFill>
              </a:rPr>
              <a:t>R</a:t>
            </a:r>
            <a:r>
              <a:rPr lang="zh-CN" altLang="en-US" sz="4000" smtClean="0">
                <a:solidFill>
                  <a:srgbClr val="FF0000"/>
                </a:solidFill>
              </a:rPr>
              <a:t>（</a:t>
            </a:r>
            <a:r>
              <a:rPr lang="en-US" altLang="zh-CN" sz="4000" smtClean="0">
                <a:solidFill>
                  <a:srgbClr val="FF0000"/>
                </a:solidFill>
              </a:rPr>
              <a:t>U, F</a:t>
            </a:r>
            <a:r>
              <a:rPr lang="zh-CN" altLang="en-US" sz="4000" smtClean="0">
                <a:solidFill>
                  <a:srgbClr val="FF0000"/>
                </a:solidFill>
              </a:rPr>
              <a:t>）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mtClean="0"/>
              <a:t>当且仅当</a:t>
            </a:r>
            <a:r>
              <a:rPr lang="en-US" altLang="zh-CN" smtClean="0"/>
              <a:t>U</a:t>
            </a:r>
            <a:r>
              <a:rPr lang="zh-CN" altLang="en-US" smtClean="0"/>
              <a:t>上的一个关系</a:t>
            </a:r>
            <a:r>
              <a:rPr lang="en-US" altLang="zh-CN" sz="4400" smtClean="0">
                <a:solidFill>
                  <a:srgbClr val="FF00FF"/>
                </a:solidFill>
              </a:rPr>
              <a:t>r</a:t>
            </a:r>
            <a:r>
              <a:rPr lang="zh-CN" altLang="en-US" smtClean="0"/>
              <a:t>满足</a:t>
            </a:r>
            <a:r>
              <a:rPr lang="en-US" altLang="zh-CN" smtClean="0"/>
              <a:t>F</a:t>
            </a:r>
            <a:r>
              <a:rPr lang="zh-CN" altLang="en-US" smtClean="0"/>
              <a:t>时，</a:t>
            </a:r>
            <a:r>
              <a:rPr lang="en-US" altLang="zh-CN" sz="4400" smtClean="0">
                <a:solidFill>
                  <a:srgbClr val="FF00FF"/>
                </a:solidFill>
              </a:rPr>
              <a:t>r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FF"/>
                </a:solidFill>
              </a:rPr>
              <a:t>关系模式 </a:t>
            </a:r>
            <a:r>
              <a:rPr lang="en-US" altLang="zh-CN" smtClean="0">
                <a:solidFill>
                  <a:srgbClr val="FF00FF"/>
                </a:solidFill>
              </a:rPr>
              <a:t>R</a:t>
            </a:r>
            <a:r>
              <a:rPr lang="zh-CN" altLang="en-US" smtClean="0"/>
              <a:t>（</a:t>
            </a:r>
            <a:r>
              <a:rPr lang="en-US" altLang="zh-CN" smtClean="0"/>
              <a:t>U, F</a:t>
            </a:r>
            <a:r>
              <a:rPr lang="zh-CN" altLang="en-US" smtClean="0"/>
              <a:t>）的一个</a:t>
            </a:r>
            <a:r>
              <a:rPr lang="zh-CN" altLang="en-US" smtClean="0">
                <a:solidFill>
                  <a:srgbClr val="FF00FF"/>
                </a:solidFill>
              </a:rPr>
              <a:t>关系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3255</TotalTime>
  <Words>2925</Words>
  <Application>Microsoft Office PowerPoint</Application>
  <PresentationFormat>全屏显示(4:3)</PresentationFormat>
  <Paragraphs>554</Paragraphs>
  <Slides>55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数据库系统概论课件模板</vt:lpstr>
      <vt:lpstr>自定义设计方案</vt:lpstr>
      <vt:lpstr>数据库系统概论</vt:lpstr>
      <vt:lpstr>内容回顾</vt:lpstr>
      <vt:lpstr>本节教学目标</vt:lpstr>
      <vt:lpstr>本节内容</vt:lpstr>
      <vt:lpstr>第一节 问题的提出</vt:lpstr>
      <vt:lpstr>一、什么是数据依赖</vt:lpstr>
      <vt:lpstr>PowerPoint 演示文稿</vt:lpstr>
      <vt:lpstr>PowerPoint 演示文稿</vt:lpstr>
      <vt:lpstr>二、关系模式的简化表示</vt:lpstr>
      <vt:lpstr>三、数据依赖对关系模式的影响</vt:lpstr>
      <vt:lpstr>PowerPoint 演示文稿</vt:lpstr>
      <vt:lpstr>PowerPoint 演示文稿</vt:lpstr>
      <vt:lpstr>PowerPoint 演示文稿</vt:lpstr>
      <vt:lpstr>PowerPoint 演示文稿</vt:lpstr>
      <vt:lpstr>小结</vt:lpstr>
      <vt:lpstr>本节内容</vt:lpstr>
      <vt:lpstr>第二节 规范化</vt:lpstr>
      <vt:lpstr>函数依赖</vt:lpstr>
      <vt:lpstr>说明</vt:lpstr>
      <vt:lpstr>PowerPoint 演示文稿</vt:lpstr>
      <vt:lpstr>函数依赖（cont）</vt:lpstr>
      <vt:lpstr>平凡函数依赖与非平凡函数依赖</vt:lpstr>
      <vt:lpstr>完全函数依赖与部分函数依赖</vt:lpstr>
      <vt:lpstr>PowerPoint 演示文稿</vt:lpstr>
      <vt:lpstr>传递函数依赖</vt:lpstr>
      <vt:lpstr>第二节 规范化</vt:lpstr>
      <vt:lpstr>码</vt:lpstr>
      <vt:lpstr>PowerPoint 演示文稿</vt:lpstr>
      <vt:lpstr>外码</vt:lpstr>
      <vt:lpstr>第二节 规范化</vt:lpstr>
      <vt:lpstr>范式</vt:lpstr>
      <vt:lpstr>范式(cont)</vt:lpstr>
      <vt:lpstr>核心范式</vt:lpstr>
      <vt:lpstr>1NF</vt:lpstr>
      <vt:lpstr>PowerPoint 演示文稿</vt:lpstr>
      <vt:lpstr>PowerPoint 演示文稿</vt:lpstr>
      <vt:lpstr>PowerPoint 演示文稿</vt:lpstr>
      <vt:lpstr>PowerPoint 演示文稿</vt:lpstr>
      <vt:lpstr>2NF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3NF</vt:lpstr>
      <vt:lpstr>PowerPoint 演示文稿</vt:lpstr>
      <vt:lpstr>PowerPoint 演示文稿</vt:lpstr>
      <vt:lpstr>PowerPoint 演示文稿</vt:lpstr>
      <vt:lpstr>BCNF</vt:lpstr>
      <vt:lpstr>PowerPoint 演示文稿</vt:lpstr>
      <vt:lpstr>PowerPoint 演示文稿</vt:lpstr>
      <vt:lpstr>BCNF的关系模式所具有的性质</vt:lpstr>
      <vt:lpstr>Q &amp; A</vt:lpstr>
      <vt:lpstr>这次课我们学到了…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89</cp:revision>
  <dcterms:created xsi:type="dcterms:W3CDTF">2009-08-17T01:55:50Z</dcterms:created>
  <dcterms:modified xsi:type="dcterms:W3CDTF">2016-04-27T01:37:56Z</dcterms:modified>
</cp:coreProperties>
</file>