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6" r:id="rId1"/>
    <p:sldMasterId id="2147483695" r:id="rId2"/>
  </p:sldMasterIdLst>
  <p:notesMasterIdLst>
    <p:notesMasterId r:id="rId35"/>
  </p:notesMasterIdLst>
  <p:sldIdLst>
    <p:sldId id="262" r:id="rId3"/>
    <p:sldId id="331" r:id="rId4"/>
    <p:sldId id="269" r:id="rId5"/>
    <p:sldId id="268" r:id="rId6"/>
    <p:sldId id="270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8" r:id="rId17"/>
    <p:sldId id="341" r:id="rId18"/>
    <p:sldId id="349" r:id="rId19"/>
    <p:sldId id="342" r:id="rId20"/>
    <p:sldId id="350" r:id="rId21"/>
    <p:sldId id="343" r:id="rId22"/>
    <p:sldId id="351" r:id="rId23"/>
    <p:sldId id="344" r:id="rId24"/>
    <p:sldId id="352" r:id="rId25"/>
    <p:sldId id="345" r:id="rId26"/>
    <p:sldId id="353" r:id="rId27"/>
    <p:sldId id="354" r:id="rId28"/>
    <p:sldId id="346" r:id="rId29"/>
    <p:sldId id="347" r:id="rId30"/>
    <p:sldId id="355" r:id="rId31"/>
    <p:sldId id="356" r:id="rId32"/>
    <p:sldId id="266" r:id="rId33"/>
    <p:sldId id="265" r:id="rId3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202"/>
    <a:srgbClr val="0000FF"/>
    <a:srgbClr val="000000"/>
    <a:srgbClr val="FF9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2083" autoAdjust="0"/>
  </p:normalViewPr>
  <p:slideViewPr>
    <p:cSldViewPr snapToGrid="0">
      <p:cViewPr varScale="1">
        <p:scale>
          <a:sx n="79" d="100"/>
          <a:sy n="79" d="100"/>
        </p:scale>
        <p:origin x="157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60489-D1AC-44C8-9B47-7368FA9A92E3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13887-6138-4784-96E6-1DBD07F4E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99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自身可以确定自身，</a:t>
            </a:r>
            <a:r>
              <a:rPr lang="en-US" altLang="zh-CN" dirty="0"/>
              <a:t>A</a:t>
            </a:r>
            <a:r>
              <a:rPr lang="zh-CN" altLang="en-US" dirty="0"/>
              <a:t>本身能够确定</a:t>
            </a:r>
            <a:r>
              <a:rPr lang="en-US" altLang="zh-CN" dirty="0"/>
              <a:t>A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13887-6138-4784-96E6-1DBD07F4EC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304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AB</a:t>
            </a:r>
            <a:r>
              <a:rPr lang="zh-CN" altLang="en-US" dirty="0"/>
              <a:t>或者</a:t>
            </a:r>
            <a:r>
              <a:rPr lang="en-US" altLang="zh-CN" dirty="0"/>
              <a:t>AC</a:t>
            </a:r>
          </a:p>
          <a:p>
            <a:r>
              <a:rPr lang="en-US" altLang="zh-CN" dirty="0"/>
              <a:t>A 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13887-6138-4784-96E6-1DBD07F4EC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64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考试经常出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13887-6138-4784-96E6-1DBD07F4EC7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40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3"/>
          <p:cNvGrpSpPr>
            <a:grpSpLocks/>
          </p:cNvGrpSpPr>
          <p:nvPr/>
        </p:nvGrpSpPr>
        <p:grpSpPr bwMode="auto">
          <a:xfrm>
            <a:off x="0" y="0"/>
            <a:ext cx="9158288" cy="6858000"/>
            <a:chOff x="0" y="0"/>
            <a:chExt cx="5769" cy="4112"/>
          </a:xfrm>
        </p:grpSpPr>
        <p:sp>
          <p:nvSpPr>
            <p:cNvPr id="3" name="Arc 164"/>
            <p:cNvSpPr>
              <a:spLocks/>
            </p:cNvSpPr>
            <p:nvPr/>
          </p:nvSpPr>
          <p:spPr bwMode="gray">
            <a:xfrm flipV="1">
              <a:off x="0" y="1816"/>
              <a:ext cx="5769" cy="22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7899"/>
                <a:gd name="T1" fmla="*/ 0 h 21600"/>
                <a:gd name="T2" fmla="*/ 17899 w 17899"/>
                <a:gd name="T3" fmla="*/ 9510 h 21600"/>
                <a:gd name="T4" fmla="*/ 0 w 178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99" h="21600" fill="none" extrusionOk="0">
                  <a:moveTo>
                    <a:pt x="-1" y="0"/>
                  </a:moveTo>
                  <a:cubicBezTo>
                    <a:pt x="7175" y="0"/>
                    <a:pt x="13882" y="3563"/>
                    <a:pt x="17899" y="9509"/>
                  </a:cubicBezTo>
                </a:path>
                <a:path w="17899" h="21600" stroke="0" extrusionOk="0">
                  <a:moveTo>
                    <a:pt x="-1" y="0"/>
                  </a:moveTo>
                  <a:cubicBezTo>
                    <a:pt x="7175" y="0"/>
                    <a:pt x="13882" y="3563"/>
                    <a:pt x="17899" y="9509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" name="Rectangle 165"/>
            <p:cNvSpPr>
              <a:spLocks noChangeArrowheads="1"/>
            </p:cNvSpPr>
            <p:nvPr/>
          </p:nvSpPr>
          <p:spPr bwMode="gray">
            <a:xfrm>
              <a:off x="0" y="0"/>
              <a:ext cx="5760" cy="311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 dirty="0">
                <a:ea typeface="宋体" pitchFamily="2" charset="-122"/>
              </a:endParaRPr>
            </a:p>
          </p:txBody>
        </p:sp>
      </p:grpSp>
      <p:sp>
        <p:nvSpPr>
          <p:cNvPr id="5" name="Freeform 106"/>
          <p:cNvSpPr>
            <a:spLocks/>
          </p:cNvSpPr>
          <p:nvPr/>
        </p:nvSpPr>
        <p:spPr bwMode="gray">
          <a:xfrm rot="1791974">
            <a:off x="3473450" y="2927350"/>
            <a:ext cx="1662113" cy="233363"/>
          </a:xfrm>
          <a:custGeom>
            <a:avLst/>
            <a:gdLst/>
            <a:ahLst/>
            <a:cxnLst>
              <a:cxn ang="0">
                <a:pos x="987" y="557"/>
              </a:cxn>
              <a:cxn ang="0">
                <a:pos x="547" y="205"/>
              </a:cxn>
              <a:cxn ang="0">
                <a:pos x="27" y="21"/>
              </a:cxn>
              <a:cxn ang="0">
                <a:pos x="387" y="77"/>
              </a:cxn>
              <a:cxn ang="0">
                <a:pos x="675" y="197"/>
              </a:cxn>
              <a:cxn ang="0">
                <a:pos x="907" y="437"/>
              </a:cxn>
              <a:cxn ang="0">
                <a:pos x="987" y="557"/>
              </a:cxn>
            </a:cxnLst>
            <a:rect l="0" t="0" r="r" b="b"/>
            <a:pathLst>
              <a:path w="1047" h="596">
                <a:moveTo>
                  <a:pt x="987" y="557"/>
                </a:moveTo>
                <a:cubicBezTo>
                  <a:pt x="927" y="518"/>
                  <a:pt x="707" y="294"/>
                  <a:pt x="547" y="205"/>
                </a:cubicBezTo>
                <a:cubicBezTo>
                  <a:pt x="387" y="116"/>
                  <a:pt x="54" y="42"/>
                  <a:pt x="27" y="21"/>
                </a:cubicBezTo>
                <a:cubicBezTo>
                  <a:pt x="0" y="0"/>
                  <a:pt x="279" y="48"/>
                  <a:pt x="387" y="77"/>
                </a:cubicBezTo>
                <a:cubicBezTo>
                  <a:pt x="495" y="106"/>
                  <a:pt x="588" y="137"/>
                  <a:pt x="675" y="197"/>
                </a:cubicBezTo>
                <a:cubicBezTo>
                  <a:pt x="762" y="257"/>
                  <a:pt x="855" y="376"/>
                  <a:pt x="907" y="437"/>
                </a:cubicBezTo>
                <a:cubicBezTo>
                  <a:pt x="959" y="498"/>
                  <a:pt x="1047" y="596"/>
                  <a:pt x="987" y="557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" name="Freeform 119"/>
          <p:cNvSpPr>
            <a:spLocks/>
          </p:cNvSpPr>
          <p:nvPr/>
        </p:nvSpPr>
        <p:spPr bwMode="gray">
          <a:xfrm rot="785513">
            <a:off x="3751263" y="2460625"/>
            <a:ext cx="1060450" cy="139700"/>
          </a:xfrm>
          <a:custGeom>
            <a:avLst/>
            <a:gdLst/>
            <a:ahLst/>
            <a:cxnLst>
              <a:cxn ang="0">
                <a:pos x="1009" y="497"/>
              </a:cxn>
              <a:cxn ang="0">
                <a:pos x="625" y="241"/>
              </a:cxn>
              <a:cxn ang="0">
                <a:pos x="33" y="25"/>
              </a:cxn>
              <a:cxn ang="0">
                <a:pos x="425" y="89"/>
              </a:cxn>
              <a:cxn ang="0">
                <a:pos x="809" y="265"/>
              </a:cxn>
              <a:cxn ang="0">
                <a:pos x="1065" y="513"/>
              </a:cxn>
            </a:cxnLst>
            <a:rect l="0" t="0" r="r" b="b"/>
            <a:pathLst>
              <a:path w="1065" h="513">
                <a:moveTo>
                  <a:pt x="1009" y="497"/>
                </a:moveTo>
                <a:cubicBezTo>
                  <a:pt x="898" y="408"/>
                  <a:pt x="788" y="320"/>
                  <a:pt x="625" y="241"/>
                </a:cubicBezTo>
                <a:cubicBezTo>
                  <a:pt x="462" y="162"/>
                  <a:pt x="66" y="50"/>
                  <a:pt x="33" y="25"/>
                </a:cubicBezTo>
                <a:cubicBezTo>
                  <a:pt x="0" y="0"/>
                  <a:pt x="296" y="49"/>
                  <a:pt x="425" y="89"/>
                </a:cubicBezTo>
                <a:cubicBezTo>
                  <a:pt x="554" y="129"/>
                  <a:pt x="702" y="194"/>
                  <a:pt x="809" y="265"/>
                </a:cubicBezTo>
                <a:cubicBezTo>
                  <a:pt x="916" y="336"/>
                  <a:pt x="1005" y="457"/>
                  <a:pt x="1065" y="513"/>
                </a:cubicBez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63575"/>
            <a:ext cx="9144000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061325" y="5681663"/>
            <a:ext cx="730250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402388" y="6400800"/>
            <a:ext cx="2663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3"/>
          <p:cNvSpPr>
            <a:spLocks noGrp="1" noChangeArrowheads="1"/>
          </p:cNvSpPr>
          <p:nvPr>
            <p:ph type="dt" sz="quarter" idx="10"/>
          </p:nvPr>
        </p:nvSpPr>
        <p:spPr bwMode="gray">
          <a:xfrm>
            <a:off x="457200" y="6553200"/>
            <a:ext cx="21336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40184-5D7B-4112-A11A-95A1E7BE5033}" type="datetimeFigureOut">
              <a:rPr lang="zh-CN" altLang="en-US"/>
              <a:pPr>
                <a:defRPr/>
              </a:pPr>
              <a:t>2017/4/24</a:t>
            </a:fld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B60CE-F924-4495-BC39-E917B8B8DD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54B33-028C-4308-8B07-7E2679F8750E}" type="datetimeFigureOut">
              <a:rPr lang="zh-CN" altLang="en-US"/>
              <a:pPr>
                <a:defRPr/>
              </a:pPr>
              <a:t>2017/4/24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0EE8B-555E-4FA9-B303-815180B839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5BCDE-F051-4680-8F67-5ECF95CDC42C}" type="datetimeFigureOut">
              <a:rPr lang="zh-CN" altLang="en-US"/>
              <a:pPr>
                <a:defRPr/>
              </a:pPr>
              <a:t>2017/4/24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F37BD-6762-46E1-BA8D-C55AA10B91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184AC-9D19-4334-8644-B08241C37807}" type="datetimeFigureOut">
              <a:rPr lang="zh-CN" altLang="en-US"/>
              <a:pPr>
                <a:defRPr/>
              </a:pPr>
              <a:t>2017/4/24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140E6-330F-4DDF-AAAB-31BB42FA41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0E6EB-BB72-49D5-AC20-481CC5D73FC9}" type="datetimeFigureOut">
              <a:rPr lang="zh-CN" altLang="en-US"/>
              <a:pPr>
                <a:defRPr/>
              </a:pPr>
              <a:t>2017/4/24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F5553-C841-40EC-8FDA-1C47FB90AD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29AF1-D73B-49EF-B10B-0C9CBF468129}" type="datetimeFigureOut">
              <a:rPr lang="zh-CN" altLang="en-US"/>
              <a:pPr>
                <a:defRPr/>
              </a:pPr>
              <a:t>2017/4/24</a:t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BDD0-9D6D-4EDD-85A0-44EEEDA50D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397625" y="4846638"/>
            <a:ext cx="2720975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5760" y="1658983"/>
            <a:ext cx="5447211" cy="44671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7942209" cy="1143000"/>
          </a:xfrm>
        </p:spPr>
        <p:txBody>
          <a:bodyPr/>
          <a:lstStyle>
            <a:lvl1pPr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D7A30-209E-4175-A90C-B33E5DD3EABB}" type="datetimeFigureOut">
              <a:rPr lang="zh-CN" altLang="en-US"/>
              <a:pPr>
                <a:defRPr/>
              </a:pPr>
              <a:t>2017/4/24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4C215-F546-45DA-A18B-88DE71398C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E:\程序设计基础\试验手册及资料\课程讲义\picture\homewor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40438" y="3563938"/>
            <a:ext cx="30765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5760" y="1658983"/>
            <a:ext cx="6792686" cy="446718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7942209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DD44A-9852-4211-BD5D-BF89C2CFD36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hiphotos.baidu.com/yizhimei512/pic/item/94f2987256f119388701b008.jp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" y="1381125"/>
            <a:ext cx="3184525" cy="487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94514" y="1600200"/>
            <a:ext cx="3592286" cy="4525963"/>
          </a:xfrm>
        </p:spPr>
        <p:txBody>
          <a:bodyPr vert="eaVert"/>
          <a:lstStyle>
            <a:lvl1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1pPr>
            <a:lvl2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2pPr>
            <a:lvl3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3pPr>
            <a:lvl4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4pPr>
            <a:lvl5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4022C-8067-4F9A-BB27-AABDB660F033}" type="datetimeFigureOut">
              <a:rPr lang="zh-CN" altLang="en-US"/>
              <a:pPr>
                <a:defRPr/>
              </a:pPr>
              <a:t>2017/4/24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456E1-7173-4ABC-B5C0-8F66F6A69C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>
              <a:defRPr sz="28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>
              <a:defRPr sz="2400">
                <a:latin typeface="宋体" pitchFamily="2" charset="-122"/>
                <a:ea typeface="宋体" pitchFamily="2" charset="-122"/>
              </a:defRPr>
            </a:lvl3pPr>
            <a:lvl4pPr>
              <a:defRPr sz="2000">
                <a:latin typeface="宋体" pitchFamily="2" charset="-122"/>
                <a:ea typeface="宋体" pitchFamily="2" charset="-122"/>
              </a:defRPr>
            </a:lvl4pPr>
            <a:lvl5pPr>
              <a:defRPr sz="2000"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6984D-E79F-4AC7-AA20-E44E1B968127}" type="datetimeFigureOut">
              <a:rPr lang="zh-CN" altLang="en-US"/>
              <a:pPr>
                <a:defRPr/>
              </a:pPr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3A3B3-BE34-40AD-A105-4AC195FB00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F78DE-2708-4852-AE06-E840CA4AFBB3}" type="datetimeFigureOut">
              <a:rPr lang="zh-CN" altLang="en-US"/>
              <a:pPr>
                <a:defRPr/>
              </a:pPr>
              <a:t>2017/4/24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C91D9-5636-4B1E-B71C-84318EB32B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OPIZ49QJ\MCj04326650000[1]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21409107">
            <a:off x="481013" y="471805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1130" y="1600200"/>
            <a:ext cx="6165669" cy="4525963"/>
          </a:xfrm>
        </p:spPr>
        <p:txBody>
          <a:bodyPr/>
          <a:lstStyle>
            <a:lvl1pPr>
              <a:buFontTx/>
              <a:buBlip>
                <a:blip r:embed="rId3"/>
              </a:buBlip>
              <a:defRPr>
                <a:latin typeface="+mn-ea"/>
                <a:ea typeface="+mn-ea"/>
                <a:cs typeface="Times New Roman" pitchFamily="18" charset="0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A8485-1BBA-4842-BD2F-28E67A736FF7}" type="datetimeFigureOut">
              <a:rPr lang="zh-CN" altLang="en-US"/>
              <a:pPr>
                <a:defRPr/>
              </a:pPr>
              <a:t>2017/4/24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94D71-C658-4BAC-817C-3186F6BF6D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5B44C-27A9-4127-9114-91C865122B77}" type="datetimeFigureOut">
              <a:rPr lang="zh-CN" altLang="en-US"/>
              <a:pPr>
                <a:defRPr/>
              </a:pPr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AD34A-0EF3-4BEE-B2B6-772CE16284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CB937-1894-4D54-B5BB-73B7CCFB009B}" type="datetimeFigureOut">
              <a:rPr lang="zh-CN" altLang="en-US"/>
              <a:pPr>
                <a:defRPr/>
              </a:pPr>
              <a:t>2017/4/24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C489C-25A4-46D1-966F-CFD9D04E4F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3E1FF-181A-4C78-B1CC-F5EF83C7AC64}" type="datetimeFigureOut">
              <a:rPr lang="zh-CN" altLang="en-US"/>
              <a:pPr>
                <a:defRPr/>
              </a:pPr>
              <a:t>2017/4/24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28117-9F0A-4289-8E50-85B43F2886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F29A0-4B80-47AE-AA67-CF0E46B5853B}" type="datetimeFigureOut">
              <a:rPr lang="zh-CN" altLang="en-US"/>
              <a:pPr>
                <a:defRPr/>
              </a:pPr>
              <a:t>2017/4/24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4C3F9-5A73-4A9F-9677-410E635763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248400" y="65786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YOUR SITE HERE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2766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fld id="{933123EE-1C74-4BDA-B104-7052B53A74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337" name="Rectangle 49"/>
          <p:cNvSpPr>
            <a:spLocks noChangeArrowheads="1"/>
          </p:cNvSpPr>
          <p:nvPr/>
        </p:nvSpPr>
        <p:spPr bwMode="white">
          <a:xfrm>
            <a:off x="4635500" y="0"/>
            <a:ext cx="4508500" cy="27178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ltGray">
          <a:xfrm flipH="1" flipV="1">
            <a:off x="12700" y="1841500"/>
            <a:ext cx="9131300" cy="50165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2324" name="Arc 36"/>
          <p:cNvSpPr>
            <a:spLocks/>
          </p:cNvSpPr>
          <p:nvPr/>
        </p:nvSpPr>
        <p:spPr bwMode="blackGray">
          <a:xfrm>
            <a:off x="0" y="889000"/>
            <a:ext cx="9158288" cy="2171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7899"/>
              <a:gd name="T1" fmla="*/ 0 h 21600"/>
              <a:gd name="T2" fmla="*/ 17899 w 17899"/>
              <a:gd name="T3" fmla="*/ 9510 h 21600"/>
              <a:gd name="T4" fmla="*/ 0 w 1789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899" h="21600" fill="none" extrusionOk="0">
                <a:moveTo>
                  <a:pt x="-1" y="0"/>
                </a:moveTo>
                <a:cubicBezTo>
                  <a:pt x="7175" y="0"/>
                  <a:pt x="13882" y="3563"/>
                  <a:pt x="17899" y="9509"/>
                </a:cubicBezTo>
              </a:path>
              <a:path w="17899" h="21600" stroke="0" extrusionOk="0">
                <a:moveTo>
                  <a:pt x="-1" y="0"/>
                </a:moveTo>
                <a:cubicBezTo>
                  <a:pt x="7175" y="0"/>
                  <a:pt x="13882" y="3563"/>
                  <a:pt x="17899" y="9509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29703" name="Group 47"/>
          <p:cNvGrpSpPr>
            <a:grpSpLocks/>
          </p:cNvGrpSpPr>
          <p:nvPr/>
        </p:nvGrpSpPr>
        <p:grpSpPr bwMode="auto">
          <a:xfrm>
            <a:off x="8378825" y="1403350"/>
            <a:ext cx="765175" cy="765175"/>
            <a:chOff x="4873" y="364"/>
            <a:chExt cx="636" cy="636"/>
          </a:xfrm>
        </p:grpSpPr>
        <p:sp>
          <p:nvSpPr>
            <p:cNvPr id="12328" name="Oval 40"/>
            <p:cNvSpPr>
              <a:spLocks noChangeArrowheads="1"/>
            </p:cNvSpPr>
            <p:nvPr/>
          </p:nvSpPr>
          <p:spPr bwMode="gray">
            <a:xfrm>
              <a:off x="4873" y="364"/>
              <a:ext cx="636" cy="63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29" name="Oval 41"/>
            <p:cNvSpPr>
              <a:spLocks noChangeArrowheads="1"/>
            </p:cNvSpPr>
            <p:nvPr/>
          </p:nvSpPr>
          <p:spPr bwMode="gray">
            <a:xfrm>
              <a:off x="5048" y="569"/>
              <a:ext cx="351" cy="35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30" name="Oval 42"/>
            <p:cNvSpPr>
              <a:spLocks noChangeArrowheads="1"/>
            </p:cNvSpPr>
            <p:nvPr/>
          </p:nvSpPr>
          <p:spPr bwMode="gray">
            <a:xfrm rot="-2566439">
              <a:off x="4926" y="462"/>
              <a:ext cx="268" cy="14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29704" name="Group 43"/>
          <p:cNvGrpSpPr>
            <a:grpSpLocks/>
          </p:cNvGrpSpPr>
          <p:nvPr/>
        </p:nvGrpSpPr>
        <p:grpSpPr bwMode="auto">
          <a:xfrm>
            <a:off x="7265988" y="908050"/>
            <a:ext cx="1035050" cy="1035050"/>
            <a:chOff x="185" y="1700"/>
            <a:chExt cx="860" cy="860"/>
          </a:xfrm>
        </p:grpSpPr>
        <p:sp>
          <p:nvSpPr>
            <p:cNvPr id="12332" name="Oval 44"/>
            <p:cNvSpPr>
              <a:spLocks noChangeArrowheads="1"/>
            </p:cNvSpPr>
            <p:nvPr/>
          </p:nvSpPr>
          <p:spPr bwMode="gray">
            <a:xfrm>
              <a:off x="185" y="1700"/>
              <a:ext cx="860" cy="86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33" name="Oval 45"/>
            <p:cNvSpPr>
              <a:spLocks noChangeArrowheads="1"/>
            </p:cNvSpPr>
            <p:nvPr/>
          </p:nvSpPr>
          <p:spPr bwMode="gray">
            <a:xfrm>
              <a:off x="422" y="1977"/>
              <a:ext cx="476" cy="476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34" name="Oval 46"/>
            <p:cNvSpPr>
              <a:spLocks noChangeArrowheads="1"/>
            </p:cNvSpPr>
            <p:nvPr/>
          </p:nvSpPr>
          <p:spPr bwMode="gray">
            <a:xfrm rot="-2566439">
              <a:off x="258" y="1833"/>
              <a:ext cx="361" cy="19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0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11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r>
              <a:rPr lang="en-US" altLang="zh-CN"/>
              <a:t>22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r>
              <a:rPr lang="en-US" altLang="zh-CN"/>
              <a:t>33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r>
              <a:rPr lang="en-US" altLang="zh-CN"/>
              <a:t>44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r>
              <a:rPr lang="en-US" altLang="zh-CN"/>
              <a:t>55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A5235714-9F57-41A6-951D-84345A19B7DD}" type="datetimeFigureOut">
              <a:rPr lang="zh-CN" altLang="en-US"/>
              <a:pPr>
                <a:defRPr/>
              </a:pPr>
              <a:t>2017/4/24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246366BD-6C63-418F-B5FC-974E8BCC96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13" r:id="rId9"/>
    <p:sldLayoutId id="2147483723" r:id="rId10"/>
    <p:sldLayoutId id="2147483724" r:id="rId11"/>
    <p:sldLayoutId id="2147483712" r:id="rId12"/>
    <p:sldLayoutId id="2147483711" r:id="rId13"/>
    <p:sldLayoutId id="2147483710" r:id="rId14"/>
    <p:sldLayoutId id="2147483725" r:id="rId15"/>
    <p:sldLayoutId id="2147483709" r:id="rId16"/>
    <p:sldLayoutId id="2147483726" r:id="rId17"/>
    <p:sldLayoutId id="2147483727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B166E"/>
        </a:buClr>
        <a:buFont typeface="Wingdings" pitchFamily="2" charset="2"/>
        <a:buChar char=""/>
        <a:defRPr sz="32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3E2"/>
        </a:buClr>
        <a:buSzPct val="70000"/>
        <a:buFont typeface="Wingdings" pitchFamily="2" charset="2"/>
        <a:buChar char="n"/>
        <a:defRPr sz="28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7"/>
          <p:cNvSpPr>
            <a:spLocks noGrp="1" noChangeArrowheads="1"/>
          </p:cNvSpPr>
          <p:nvPr>
            <p:ph type="ctrTitle" sz="quarter" idx="4294967295"/>
          </p:nvPr>
        </p:nvSpPr>
        <p:spPr bwMode="gray">
          <a:xfrm>
            <a:off x="542925" y="3582988"/>
            <a:ext cx="7129463" cy="708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66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数据库系统概论</a:t>
            </a:r>
            <a:endParaRPr lang="en-US" altLang="ko-KR" sz="6600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2530" name="TextBox 2"/>
          <p:cNvSpPr txBox="1">
            <a:spLocks noChangeArrowheads="1"/>
          </p:cNvSpPr>
          <p:nvPr/>
        </p:nvSpPr>
        <p:spPr bwMode="auto">
          <a:xfrm>
            <a:off x="4319588" y="4598988"/>
            <a:ext cx="4816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20202"/>
                </a:solidFill>
              </a:rPr>
              <a:t>参考：第六章 关系数据库理论</a:t>
            </a:r>
            <a:r>
              <a:rPr lang="en-US" altLang="zh-CN" sz="2000" b="1">
                <a:solidFill>
                  <a:srgbClr val="020202"/>
                </a:solidFill>
              </a:rPr>
              <a:t>P</a:t>
            </a:r>
            <a:r>
              <a:rPr lang="en-US" altLang="zh-CN" sz="2000" b="1" baseline="-25000">
                <a:solidFill>
                  <a:srgbClr val="020202"/>
                </a:solidFill>
              </a:rPr>
              <a:t>169</a:t>
            </a:r>
            <a:r>
              <a:rPr lang="en-US" altLang="zh-CN" sz="2000" b="1">
                <a:solidFill>
                  <a:srgbClr val="020202"/>
                </a:solidFill>
              </a:rPr>
              <a:t>—P</a:t>
            </a:r>
            <a:r>
              <a:rPr lang="en-US" altLang="zh-CN" sz="2000" b="1" baseline="-25000">
                <a:solidFill>
                  <a:srgbClr val="020202"/>
                </a:solidFill>
              </a:rPr>
              <a:t>178</a:t>
            </a:r>
            <a:endParaRPr lang="zh-CN" altLang="en-US" sz="2000" b="1" baseline="-25000">
              <a:solidFill>
                <a:srgbClr val="02020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0" dirty="0">
                <a:latin typeface="+mj-ea"/>
              </a:rPr>
              <a:t>算法：求属性集</a:t>
            </a:r>
            <a:r>
              <a:rPr lang="en-US" altLang="zh-CN" sz="3200" b="0" dirty="0">
                <a:latin typeface="+mj-ea"/>
              </a:rPr>
              <a:t>X</a:t>
            </a:r>
            <a:r>
              <a:rPr lang="zh-CN" altLang="en-US" sz="3200" b="0" dirty="0">
                <a:latin typeface="+mj-ea"/>
              </a:rPr>
              <a:t>关于函数依赖集</a:t>
            </a:r>
            <a:r>
              <a:rPr lang="en-US" altLang="zh-CN" sz="3200" b="0" dirty="0">
                <a:latin typeface="+mj-ea"/>
              </a:rPr>
              <a:t>F</a:t>
            </a:r>
            <a:r>
              <a:rPr lang="zh-CN" altLang="en-US" sz="3200" b="0" dirty="0">
                <a:latin typeface="+mj-ea"/>
              </a:rPr>
              <a:t>的闭包</a:t>
            </a:r>
            <a:r>
              <a:rPr lang="en-US" altLang="zh-CN" sz="3200" b="0" dirty="0" err="1">
                <a:latin typeface="+mj-ea"/>
              </a:rPr>
              <a:t>X</a:t>
            </a:r>
            <a:r>
              <a:rPr lang="en-US" altLang="zh-CN" sz="3200" b="0" baseline="30000" dirty="0" err="1">
                <a:latin typeface="+mj-ea"/>
              </a:rPr>
              <a:t>+</a:t>
            </a:r>
            <a:r>
              <a:rPr lang="en-US" altLang="zh-CN" sz="2800" b="0" baseline="-25000" dirty="0" err="1">
                <a:latin typeface="+mj-ea"/>
              </a:rPr>
              <a:t>F</a:t>
            </a:r>
            <a:endParaRPr lang="zh-CN" altLang="en-US" sz="3200" b="0" dirty="0">
              <a:latin typeface="+mj-ea"/>
            </a:endParaRP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576263" y="4749800"/>
          <a:ext cx="82915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Equation" r:id="rId3" imgW="3682800" imgH="482400" progId="">
                  <p:embed/>
                </p:oleObj>
              </mc:Choice>
              <mc:Fallback>
                <p:oleObj name="Equation" r:id="rId3" imgW="3682800" imgH="4824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4749800"/>
                        <a:ext cx="8291512" cy="965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652463" y="5791200"/>
          <a:ext cx="81438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Equation" r:id="rId5" imgW="2958840" imgH="482400" progId="Equation.3">
                  <p:embed/>
                </p:oleObj>
              </mc:Choice>
              <mc:Fallback>
                <p:oleObj name="Equation" r:id="rId5" imgW="295884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5791200"/>
                        <a:ext cx="8143875" cy="869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928688" y="1196975"/>
          <a:ext cx="7170737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Equation" r:id="rId7" imgW="4089240" imgH="1955520" progId="">
                  <p:embed/>
                </p:oleObj>
              </mc:Choice>
              <mc:Fallback>
                <p:oleObj name="Equation" r:id="rId7" imgW="4089240" imgH="195552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96975"/>
                        <a:ext cx="7170737" cy="3429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内容占位符 2"/>
          <p:cNvSpPr>
            <a:spLocks noGrp="1"/>
          </p:cNvSpPr>
          <p:nvPr>
            <p:ph idx="1"/>
          </p:nvPr>
        </p:nvSpPr>
        <p:spPr>
          <a:xfrm>
            <a:off x="457200" y="827088"/>
            <a:ext cx="8229600" cy="5299075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2</a:t>
            </a:r>
            <a:endParaRPr lang="zh-CN" altLang="en-US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538288" y="906463"/>
          <a:ext cx="7213600" cy="181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Equation" r:id="rId3" imgW="2768400" imgH="939600" progId="Equation.3">
                  <p:embed/>
                </p:oleObj>
              </mc:Choice>
              <mc:Fallback>
                <p:oleObj name="Equation" r:id="rId3" imgW="2768400" imgH="93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906463"/>
                        <a:ext cx="7213600" cy="18176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942975" y="3211513"/>
          <a:ext cx="7896225" cy="259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Equation" r:id="rId5" imgW="1714320" imgH="1231560" progId="">
                  <p:embed/>
                </p:oleObj>
              </mc:Choice>
              <mc:Fallback>
                <p:oleObj name="Equation" r:id="rId5" imgW="1714320" imgH="12315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3211513"/>
                        <a:ext cx="7896225" cy="25987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利用属性组的闭包求关系的候选码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488" y="1484313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已知：</a:t>
            </a:r>
            <a:r>
              <a:rPr lang="en-US" altLang="zh-CN" sz="2800" b="1" i="1" dirty="0"/>
              <a:t>R(X,Y,Z)</a:t>
            </a:r>
            <a:r>
              <a:rPr lang="zh-CN" altLang="en-US" sz="2800" b="1" i="1" dirty="0"/>
              <a:t>，</a:t>
            </a:r>
            <a:r>
              <a:rPr lang="en-US" altLang="zh-CN" sz="2800" b="1" i="1" dirty="0"/>
              <a:t>F={X→Y</a:t>
            </a:r>
            <a:r>
              <a:rPr lang="zh-CN" altLang="en-US" sz="2800" b="1" i="1" dirty="0"/>
              <a:t>，</a:t>
            </a:r>
            <a:r>
              <a:rPr lang="en-US" altLang="zh-CN" sz="2800" b="1" i="1" dirty="0"/>
              <a:t>Y→Z}</a:t>
            </a:r>
            <a:r>
              <a:rPr lang="zh-CN" altLang="en-US" sz="2800" b="1" i="1" dirty="0"/>
              <a:t>，</a:t>
            </a:r>
            <a:r>
              <a:rPr lang="zh-CN" altLang="en-US" sz="2800" dirty="0"/>
              <a:t>求关系的候选码。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过程：</a:t>
            </a:r>
          </a:p>
          <a:p>
            <a:pPr lvl="1" eaLnBrk="1" hangingPunct="1">
              <a:lnSpc>
                <a:spcPts val="3838"/>
              </a:lnSpc>
            </a:pPr>
            <a:r>
              <a:rPr lang="zh-CN" altLang="en-US" sz="2400" dirty="0">
                <a:ea typeface="宋体" charset="-122"/>
              </a:rPr>
              <a:t>首先，找出所有没有在任何一个函数依赖右侧出现的属性，把他们组成一个属性组</a:t>
            </a:r>
            <a:r>
              <a:rPr lang="en-US" altLang="zh-CN" sz="2400" dirty="0">
                <a:ea typeface="宋体" charset="-122"/>
              </a:rPr>
              <a:t>K</a:t>
            </a:r>
            <a:r>
              <a:rPr lang="zh-CN" altLang="en-US" sz="2400" dirty="0">
                <a:ea typeface="宋体" charset="-122"/>
              </a:rPr>
              <a:t>，候选码一定含有</a:t>
            </a:r>
            <a:r>
              <a:rPr lang="en-US" altLang="zh-CN" sz="2400" dirty="0">
                <a:ea typeface="宋体" charset="-122"/>
              </a:rPr>
              <a:t>K;</a:t>
            </a:r>
          </a:p>
          <a:p>
            <a:pPr lvl="1" eaLnBrk="1" hangingPunct="1">
              <a:lnSpc>
                <a:spcPts val="3838"/>
              </a:lnSpc>
            </a:pPr>
            <a:r>
              <a:rPr lang="zh-CN" altLang="en-US" sz="2400" dirty="0">
                <a:ea typeface="宋体" charset="-122"/>
              </a:rPr>
              <a:t>计算</a:t>
            </a:r>
            <a:r>
              <a:rPr lang="en-US" altLang="zh-CN" sz="2400" dirty="0">
                <a:ea typeface="宋体" charset="-122"/>
              </a:rPr>
              <a:t>K</a:t>
            </a:r>
            <a:r>
              <a:rPr lang="en-US" altLang="zh-CN" baseline="-25000" dirty="0"/>
              <a:t>F</a:t>
            </a:r>
            <a:r>
              <a:rPr lang="en-US" altLang="zh-CN" baseline="30000" dirty="0"/>
              <a:t>+</a:t>
            </a:r>
            <a:r>
              <a:rPr lang="en-US" altLang="zh-CN" baseline="-25000" dirty="0"/>
              <a:t> </a:t>
            </a:r>
            <a:r>
              <a:rPr lang="zh-CN" altLang="en-US" sz="2400" dirty="0">
                <a:ea typeface="宋体" charset="-122"/>
              </a:rPr>
              <a:t>，如果</a:t>
            </a:r>
            <a:r>
              <a:rPr lang="en-US" altLang="zh-CN" sz="2400" dirty="0">
                <a:ea typeface="宋体" charset="-122"/>
              </a:rPr>
              <a:t>K</a:t>
            </a:r>
            <a:r>
              <a:rPr lang="en-US" altLang="zh-CN" sz="2400" baseline="-25000" dirty="0"/>
              <a:t>F</a:t>
            </a:r>
            <a:r>
              <a:rPr lang="en-US" altLang="zh-CN" sz="2400" baseline="30000" dirty="0"/>
              <a:t>+</a:t>
            </a:r>
            <a:r>
              <a:rPr lang="en-US" altLang="zh-CN" sz="2400" baseline="-25000" dirty="0"/>
              <a:t> </a:t>
            </a:r>
            <a:r>
              <a:rPr lang="en-US" altLang="zh-CN" sz="2400" dirty="0">
                <a:ea typeface="宋体" charset="-122"/>
              </a:rPr>
              <a:t>=U</a:t>
            </a:r>
            <a:r>
              <a:rPr lang="zh-CN" altLang="en-US" sz="2400" dirty="0">
                <a:ea typeface="宋体" charset="-122"/>
              </a:rPr>
              <a:t>，则</a:t>
            </a:r>
            <a:r>
              <a:rPr lang="en-US" altLang="zh-CN" sz="2400" dirty="0">
                <a:ea typeface="宋体" charset="-122"/>
              </a:rPr>
              <a:t>K</a:t>
            </a:r>
            <a:r>
              <a:rPr lang="zh-CN" altLang="en-US" sz="2400" dirty="0">
                <a:ea typeface="宋体" charset="-122"/>
              </a:rPr>
              <a:t>为候选码，而且只有这一个</a:t>
            </a:r>
            <a:r>
              <a:rPr lang="en-US" altLang="zh-CN" sz="2400" dirty="0">
                <a:ea typeface="宋体" charset="-122"/>
              </a:rPr>
              <a:t>;</a:t>
            </a:r>
            <a:r>
              <a:rPr lang="zh-CN" altLang="en-US" sz="2400" dirty="0">
                <a:ea typeface="宋体" charset="-122"/>
              </a:rPr>
              <a:t>否则，基于</a:t>
            </a:r>
            <a:r>
              <a:rPr lang="en-US" altLang="zh-CN" sz="2400" dirty="0">
                <a:ea typeface="宋体" charset="-122"/>
              </a:rPr>
              <a:t>K</a:t>
            </a:r>
            <a:r>
              <a:rPr lang="zh-CN" altLang="en-US" sz="2400" dirty="0">
                <a:ea typeface="宋体" charset="-122"/>
              </a:rPr>
              <a:t>扩充属性，形成新的属性组（含有</a:t>
            </a:r>
            <a:r>
              <a:rPr lang="en-US" altLang="zh-CN" sz="2400" dirty="0">
                <a:ea typeface="宋体" charset="-122"/>
              </a:rPr>
              <a:t>K</a:t>
            </a:r>
            <a:r>
              <a:rPr lang="zh-CN" altLang="en-US" sz="2400" dirty="0">
                <a:ea typeface="宋体" charset="-122"/>
              </a:rPr>
              <a:t>但不含候选码的所有可能的属性组合），计算新属性组的闭包，判断其是否为候选码。</a:t>
            </a:r>
          </a:p>
          <a:p>
            <a:pPr eaLnBrk="1" hangingPunct="1"/>
            <a:r>
              <a:rPr lang="en-US" altLang="zh-CN" sz="2800" b="1" dirty="0"/>
              <a:t>Key: {X}</a:t>
            </a:r>
          </a:p>
          <a:p>
            <a:pPr eaLnBrk="1" hangingPunct="1"/>
            <a:endParaRPr lang="en-US" altLang="zh-CN" sz="2800" b="1" dirty="0"/>
          </a:p>
          <a:p>
            <a:pPr eaLnBrk="1" hangingPunct="1"/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练习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已知关系模式</a:t>
            </a:r>
            <a:r>
              <a:rPr lang="en-US" altLang="zh-CN" i="1" dirty="0"/>
              <a:t>R&lt;U</a:t>
            </a:r>
            <a:r>
              <a:rPr lang="zh-CN" altLang="en-US" i="1" dirty="0"/>
              <a:t>，</a:t>
            </a:r>
            <a:r>
              <a:rPr lang="en-US" altLang="zh-CN" i="1" dirty="0"/>
              <a:t>F&gt;</a:t>
            </a:r>
            <a:r>
              <a:rPr lang="zh-CN" altLang="en-US" i="1" dirty="0"/>
              <a:t>，其中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i="1" dirty="0">
                <a:ea typeface="宋体" charset="-122"/>
              </a:rPr>
              <a:t>U={A</a:t>
            </a:r>
            <a:r>
              <a:rPr lang="zh-CN" altLang="en-US" i="1" dirty="0">
                <a:ea typeface="宋体" charset="-122"/>
              </a:rPr>
              <a:t>，</a:t>
            </a:r>
            <a:r>
              <a:rPr lang="en-US" altLang="zh-CN" i="1" dirty="0">
                <a:ea typeface="宋体" charset="-122"/>
              </a:rPr>
              <a:t>B</a:t>
            </a:r>
            <a:r>
              <a:rPr lang="zh-CN" altLang="en-US" i="1" dirty="0">
                <a:ea typeface="宋体" charset="-122"/>
              </a:rPr>
              <a:t>，</a:t>
            </a:r>
            <a:r>
              <a:rPr lang="en-US" altLang="zh-CN" i="1" dirty="0">
                <a:ea typeface="宋体" charset="-122"/>
              </a:rPr>
              <a:t>C</a:t>
            </a:r>
            <a:r>
              <a:rPr lang="zh-CN" altLang="en-US" i="1" dirty="0">
                <a:ea typeface="宋体" charset="-122"/>
              </a:rPr>
              <a:t>，</a:t>
            </a:r>
            <a:r>
              <a:rPr lang="en-US" altLang="zh-CN" i="1" dirty="0">
                <a:ea typeface="宋体" charset="-122"/>
              </a:rPr>
              <a:t>D</a:t>
            </a:r>
            <a:r>
              <a:rPr lang="zh-CN" altLang="en-US" i="1" dirty="0">
                <a:ea typeface="宋体" charset="-122"/>
              </a:rPr>
              <a:t>，</a:t>
            </a:r>
            <a:r>
              <a:rPr lang="en-US" altLang="zh-CN" i="1" dirty="0">
                <a:ea typeface="宋体" charset="-122"/>
              </a:rPr>
              <a:t>E}</a:t>
            </a:r>
            <a:r>
              <a:rPr lang="zh-CN" altLang="en-US" i="1" dirty="0">
                <a:ea typeface="宋体" charset="-122"/>
              </a:rPr>
              <a:t>；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i="1" dirty="0">
                <a:ea typeface="宋体" charset="-122"/>
              </a:rPr>
              <a:t>F={AB→C</a:t>
            </a:r>
            <a:r>
              <a:rPr lang="zh-CN" altLang="en-US" i="1" dirty="0">
                <a:ea typeface="宋体" charset="-122"/>
              </a:rPr>
              <a:t>，</a:t>
            </a:r>
            <a:r>
              <a:rPr lang="en-US" altLang="zh-CN" i="1" dirty="0">
                <a:ea typeface="宋体" charset="-122"/>
              </a:rPr>
              <a:t>B→D</a:t>
            </a:r>
            <a:r>
              <a:rPr lang="zh-CN" altLang="en-US" i="1" dirty="0">
                <a:ea typeface="宋体" charset="-122"/>
              </a:rPr>
              <a:t>，</a:t>
            </a:r>
            <a:r>
              <a:rPr lang="en-US" altLang="zh-CN" i="1" dirty="0">
                <a:ea typeface="宋体" charset="-122"/>
              </a:rPr>
              <a:t>C→E</a:t>
            </a:r>
            <a:r>
              <a:rPr lang="zh-CN" altLang="en-US" i="1" dirty="0">
                <a:ea typeface="宋体" charset="-122"/>
              </a:rPr>
              <a:t>，</a:t>
            </a:r>
            <a:r>
              <a:rPr lang="en-US" altLang="zh-CN" i="1" dirty="0">
                <a:ea typeface="宋体" charset="-122"/>
              </a:rPr>
              <a:t>EC→B</a:t>
            </a:r>
            <a:r>
              <a:rPr lang="zh-CN" altLang="en-US" i="1" dirty="0">
                <a:ea typeface="宋体" charset="-122"/>
              </a:rPr>
              <a:t>，</a:t>
            </a:r>
            <a:r>
              <a:rPr lang="en-US" altLang="zh-CN" i="1" dirty="0">
                <a:ea typeface="宋体" charset="-122"/>
              </a:rPr>
              <a:t>AC→B}</a:t>
            </a:r>
            <a:r>
              <a:rPr lang="zh-CN" altLang="en-US" i="1" dirty="0">
                <a:ea typeface="宋体" charset="-122"/>
              </a:rPr>
              <a:t>。</a:t>
            </a:r>
            <a:endParaRPr lang="en-US" altLang="zh-CN" i="1" dirty="0">
              <a:ea typeface="宋体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>
                <a:ea typeface="宋体" charset="-122"/>
              </a:rPr>
              <a:t>求关系的候选码</a:t>
            </a:r>
            <a:r>
              <a:rPr lang="zh-CN" altLang="en-US" i="1" dirty="0">
                <a:ea typeface="宋体" charset="-122"/>
              </a:rPr>
              <a:t>。</a:t>
            </a:r>
            <a:endParaRPr lang="en-US" altLang="zh-CN" i="1" dirty="0">
              <a:ea typeface="宋体" charset="-122"/>
            </a:endParaRPr>
          </a:p>
          <a:p>
            <a:pPr eaLnBrk="1" hangingPunct="1"/>
            <a:r>
              <a:rPr lang="zh-CN" altLang="en-US" i="1" dirty="0"/>
              <a:t>已知关系模式</a:t>
            </a:r>
            <a:r>
              <a:rPr lang="en-US" altLang="zh-CN" i="1" dirty="0"/>
              <a:t>U(A</a:t>
            </a:r>
            <a:r>
              <a:rPr lang="zh-CN" altLang="en-US" i="1" dirty="0"/>
              <a:t>，</a:t>
            </a:r>
            <a:r>
              <a:rPr lang="en-US" altLang="zh-CN" i="1" dirty="0"/>
              <a:t>B</a:t>
            </a:r>
            <a:r>
              <a:rPr lang="zh-CN" altLang="en-US" i="1" dirty="0"/>
              <a:t>，</a:t>
            </a:r>
            <a:r>
              <a:rPr lang="en-US" altLang="zh-CN" i="1" dirty="0"/>
              <a:t>C</a:t>
            </a:r>
            <a:r>
              <a:rPr lang="zh-CN" altLang="en-US" i="1" dirty="0"/>
              <a:t>，</a:t>
            </a:r>
            <a:r>
              <a:rPr lang="en-US" altLang="zh-CN" i="1" dirty="0"/>
              <a:t>D</a:t>
            </a:r>
            <a:r>
              <a:rPr lang="zh-CN" altLang="en-US" i="1" dirty="0"/>
              <a:t>，</a:t>
            </a:r>
            <a:r>
              <a:rPr lang="en-US" altLang="zh-CN" i="1" dirty="0"/>
              <a:t>E</a:t>
            </a:r>
            <a:r>
              <a:rPr lang="zh-CN" altLang="en-US" i="1" dirty="0"/>
              <a:t>，</a:t>
            </a:r>
            <a:r>
              <a:rPr lang="en-US" altLang="zh-CN" i="1" dirty="0"/>
              <a:t>F</a:t>
            </a:r>
            <a:r>
              <a:rPr lang="zh-CN" altLang="en-US" i="1" dirty="0"/>
              <a:t>，</a:t>
            </a:r>
            <a:r>
              <a:rPr lang="en-US" altLang="zh-CN" i="1" dirty="0"/>
              <a:t>G)</a:t>
            </a:r>
            <a:endParaRPr lang="zh-CN" altLang="en-US" i="1" dirty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F={A-&gt;B, A-&gt;C, A-&gt;D, D-&gt;E, (A, F)-&gt; G}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>
                <a:ea typeface="宋体" charset="-122"/>
              </a:rPr>
              <a:t>求候选码。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第六章 练习题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93713" y="1712913"/>
            <a:ext cx="8054975" cy="4651375"/>
          </a:xfrm>
          <a:prstGeom prst="rect">
            <a:avLst/>
          </a:prstGeom>
        </p:spPr>
        <p:txBody>
          <a:bodyPr/>
          <a:lstStyle/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、已知学生关系模式</a:t>
            </a:r>
          </a:p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S(</a:t>
            </a:r>
            <a:r>
              <a:rPr lang="en-US" altLang="zh-CN" sz="28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800" dirty="0" err="1">
                <a:latin typeface="+mn-ea"/>
                <a:ea typeface="+mn-ea"/>
                <a:cs typeface="Times New Roman" pitchFamily="18" charset="0"/>
              </a:rPr>
              <a:t>Sname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SD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800" dirty="0" err="1">
                <a:latin typeface="+mn-ea"/>
                <a:ea typeface="+mn-ea"/>
                <a:cs typeface="Times New Roman" pitchFamily="18" charset="0"/>
              </a:rPr>
              <a:t>Sdname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Course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Grade)</a:t>
            </a:r>
          </a:p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其中：</a:t>
            </a:r>
            <a:r>
              <a:rPr lang="en-US" altLang="zh-CN" sz="28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学号、</a:t>
            </a:r>
            <a:r>
              <a:rPr lang="en-US" altLang="zh-CN" sz="2800" dirty="0" err="1">
                <a:latin typeface="+mn-ea"/>
                <a:ea typeface="+mn-ea"/>
                <a:cs typeface="Times New Roman" pitchFamily="18" charset="0"/>
              </a:rPr>
              <a:t>Sname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姓名、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SD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系名、</a:t>
            </a:r>
            <a:r>
              <a:rPr lang="en-US" altLang="zh-CN" sz="2800" dirty="0" err="1">
                <a:latin typeface="+mn-ea"/>
                <a:ea typeface="+mn-ea"/>
                <a:cs typeface="Times New Roman" pitchFamily="18" charset="0"/>
              </a:rPr>
              <a:t>Sdname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系主任名、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Course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课程、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Grade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成绩。</a:t>
            </a:r>
          </a:p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(1)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写出关系模式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的基本函数依赖和主码。</a:t>
            </a:r>
          </a:p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(2)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原关系模式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为第几范式？为什么？分解成高一级范式，并说明为什么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? </a:t>
            </a:r>
          </a:p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(3)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将关系模式分解成</a:t>
            </a:r>
            <a:r>
              <a:rPr lang="en-US" altLang="zh-CN" sz="2800" dirty="0" err="1">
                <a:latin typeface="+mn-ea"/>
                <a:ea typeface="+mn-ea"/>
                <a:cs typeface="Times New Roman" pitchFamily="18" charset="0"/>
              </a:rPr>
              <a:t>3NF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，并说明为什么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?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65113" y="522288"/>
            <a:ext cx="8689975" cy="6110287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(1)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写出关系模式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的基本函数依赖和主码。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	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Sno→Sname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SD→Sdname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Sno→SD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Course) →Grade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	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关系模式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的码为：（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Course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）。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(2)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原关系模式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为几范式？为什么？分解成高一级范式，并说明为什么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?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原关系模式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是属于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1NF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的，码为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Course)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，非主属性中的成绩完全依赖于码，而其它非主属性对码的函数依赖为部分函数依赖，所以不属于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2NF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。消除非主属性对码的函数依赖为部分函数依赖，将关系模式分解成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2NF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如下：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		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S1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SD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Sdname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)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、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S2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Course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Grade) 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(3)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将关系模式分解成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3NF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，并说明为什么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?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  关系模式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S1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中存在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Sno→SD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SD→Sdname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，即非主属性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Sdname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传递依赖于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，所以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S1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不是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3NF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。进一步分解如下：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	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S11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Sname,SD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)     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S12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(SD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Sdname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)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分解后的关系模式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S11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、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S12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满足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3NF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。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   对关系模式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S2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不存在非主属性对码的传递依赖，故属于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3NF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。所以，原模式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S(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SD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Sdname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Course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Grade)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按如下分解满足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3NF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。</a:t>
            </a:r>
          </a:p>
          <a:p>
            <a:pPr marL="800100" lvl="1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S11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SD)    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S12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(SD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Sdname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)</a:t>
            </a:r>
          </a:p>
          <a:p>
            <a:pPr marL="800100" lvl="1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S2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Course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Grade) 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endParaRPr lang="en-US" altLang="zh-CN" sz="2000" dirty="0">
              <a:latin typeface="+mn-ea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103313"/>
            <a:ext cx="7772400" cy="4840287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、设有如图所示的学生关系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S</a:t>
            </a: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742950" lvl="1" indent="-285750" fontAlgn="auto">
              <a:lnSpc>
                <a:spcPts val="384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400" dirty="0">
                <a:ea typeface="+mn-ea"/>
                <a:cs typeface="Times New Roman" pitchFamily="18" charset="0"/>
              </a:rPr>
              <a:t>试问</a:t>
            </a:r>
            <a:r>
              <a:rPr lang="en-US" altLang="zh-CN" sz="2400" dirty="0">
                <a:ea typeface="+mn-ea"/>
                <a:cs typeface="Times New Roman" pitchFamily="18" charset="0"/>
              </a:rPr>
              <a:t>S</a:t>
            </a:r>
            <a:r>
              <a:rPr lang="zh-CN" altLang="en-US" sz="2400" dirty="0">
                <a:ea typeface="+mn-ea"/>
                <a:cs typeface="Times New Roman" pitchFamily="18" charset="0"/>
              </a:rPr>
              <a:t>是否属于</a:t>
            </a:r>
            <a:r>
              <a:rPr lang="en-US" altLang="zh-CN" sz="2400" dirty="0" err="1">
                <a:ea typeface="+mn-ea"/>
                <a:cs typeface="Times New Roman" pitchFamily="18" charset="0"/>
              </a:rPr>
              <a:t>3NF</a:t>
            </a:r>
            <a:r>
              <a:rPr lang="en-US" altLang="zh-CN" sz="2400" dirty="0">
                <a:ea typeface="+mn-ea"/>
                <a:cs typeface="Times New Roman" pitchFamily="18" charset="0"/>
              </a:rPr>
              <a:t>? </a:t>
            </a:r>
            <a:r>
              <a:rPr lang="zh-CN" altLang="en-US" sz="2400" dirty="0">
                <a:ea typeface="+mn-ea"/>
                <a:cs typeface="Times New Roman" pitchFamily="18" charset="0"/>
              </a:rPr>
              <a:t>为什么</a:t>
            </a:r>
            <a:r>
              <a:rPr lang="en-US" altLang="zh-CN" sz="2400" dirty="0">
                <a:ea typeface="+mn-ea"/>
                <a:cs typeface="Times New Roman" pitchFamily="18" charset="0"/>
              </a:rPr>
              <a:t>?</a:t>
            </a:r>
            <a:r>
              <a:rPr lang="zh-CN" altLang="en-US" sz="2400" dirty="0">
                <a:ea typeface="+mn-ea"/>
                <a:cs typeface="Times New Roman" pitchFamily="18" charset="0"/>
              </a:rPr>
              <a:t>若不是，它属于几范式</a:t>
            </a:r>
            <a:r>
              <a:rPr lang="en-US" altLang="zh-CN" sz="2400" dirty="0">
                <a:ea typeface="+mn-ea"/>
                <a:cs typeface="Times New Roman" pitchFamily="18" charset="0"/>
              </a:rPr>
              <a:t>? </a:t>
            </a:r>
            <a:r>
              <a:rPr lang="zh-CN" altLang="en-US" sz="2400" dirty="0">
                <a:ea typeface="+mn-ea"/>
                <a:cs typeface="Times New Roman" pitchFamily="18" charset="0"/>
              </a:rPr>
              <a:t>并将其规范化为</a:t>
            </a:r>
            <a:r>
              <a:rPr lang="en-US" altLang="zh-CN" sz="2400" dirty="0" err="1">
                <a:ea typeface="+mn-ea"/>
                <a:cs typeface="Times New Roman" pitchFamily="18" charset="0"/>
              </a:rPr>
              <a:t>3NF</a:t>
            </a:r>
            <a:r>
              <a:rPr lang="en-US" altLang="zh-CN" sz="2400" dirty="0">
                <a:ea typeface="+mn-ea"/>
                <a:cs typeface="Times New Roman" pitchFamily="18" charset="0"/>
              </a:rPr>
              <a:t>.</a:t>
            </a: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</p:txBody>
      </p:sp>
      <p:pic>
        <p:nvPicPr>
          <p:cNvPr id="40962" name="Picture 4"/>
          <p:cNvPicPr>
            <a:picLocks noChangeAspect="1" noChangeArrowheads="1"/>
          </p:cNvPicPr>
          <p:nvPr/>
        </p:nvPicPr>
        <p:blipFill>
          <a:blip r:embed="rId2"/>
          <a:srcRect l="18994" t="45074" r="28964" b="26367"/>
          <a:stretch>
            <a:fillRect/>
          </a:stretch>
        </p:blipFill>
        <p:spPr bwMode="auto">
          <a:xfrm>
            <a:off x="684213" y="1679575"/>
            <a:ext cx="818356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矩形 2"/>
          <p:cNvSpPr>
            <a:spLocks noChangeArrowheads="1"/>
          </p:cNvSpPr>
          <p:nvPr/>
        </p:nvSpPr>
        <p:spPr bwMode="auto">
          <a:xfrm>
            <a:off x="536575" y="755650"/>
            <a:ext cx="706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endParaRPr lang="en-US" altLang="zh-CN" sz="2000"/>
          </a:p>
        </p:txBody>
      </p:sp>
      <p:sp>
        <p:nvSpPr>
          <p:cNvPr id="41986" name="内容占位符 4"/>
          <p:cNvSpPr>
            <a:spLocks noGrp="1"/>
          </p:cNvSpPr>
          <p:nvPr>
            <p:ph idx="1"/>
          </p:nvPr>
        </p:nvSpPr>
        <p:spPr>
          <a:xfrm>
            <a:off x="246063" y="714375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宋体" charset="-122"/>
                <a:ea typeface="宋体" charset="-122"/>
              </a:rPr>
              <a:t>解：</a:t>
            </a:r>
            <a:r>
              <a:rPr lang="en-US" altLang="zh-CN" sz="2400">
                <a:latin typeface="宋体" charset="-122"/>
                <a:ea typeface="宋体" charset="-122"/>
              </a:rPr>
              <a:t>S</a:t>
            </a:r>
            <a:r>
              <a:rPr lang="zh-CN" altLang="en-US" sz="2400">
                <a:latin typeface="宋体" charset="-122"/>
                <a:ea typeface="宋体" charset="-122"/>
              </a:rPr>
              <a:t>不属于</a:t>
            </a:r>
            <a:r>
              <a:rPr lang="en-US" altLang="zh-CN" sz="2400">
                <a:latin typeface="宋体" charset="-122"/>
                <a:ea typeface="宋体" charset="-122"/>
              </a:rPr>
              <a:t>3NF</a:t>
            </a:r>
            <a:r>
              <a:rPr lang="zh-CN" altLang="en-US" sz="2400">
                <a:latin typeface="宋体" charset="-122"/>
                <a:ea typeface="宋体" charset="-122"/>
              </a:rPr>
              <a:t>，它属于</a:t>
            </a:r>
            <a:r>
              <a:rPr lang="en-US" altLang="zh-CN" sz="2400">
                <a:latin typeface="宋体" charset="-122"/>
                <a:ea typeface="宋体" charset="-122"/>
              </a:rPr>
              <a:t>2NF</a:t>
            </a:r>
            <a:r>
              <a:rPr lang="zh-CN" altLang="en-US" sz="2400">
                <a:latin typeface="宋体" charset="-122"/>
                <a:ea typeface="宋体" charset="-122"/>
              </a:rPr>
              <a:t>。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>
                <a:latin typeface="宋体" charset="-122"/>
                <a:ea typeface="宋体" charset="-122"/>
              </a:rPr>
              <a:t>S</a:t>
            </a:r>
            <a:r>
              <a:rPr lang="zh-CN" altLang="en-US" sz="2000">
                <a:latin typeface="宋体" charset="-122"/>
                <a:ea typeface="宋体" charset="-122"/>
              </a:rPr>
              <a:t>的候选关键字为“</a:t>
            </a:r>
            <a:r>
              <a:rPr lang="zh-CN" altLang="en-US" sz="2000" b="1">
                <a:latin typeface="宋体" charset="-122"/>
                <a:ea typeface="宋体" charset="-122"/>
              </a:rPr>
              <a:t>学号</a:t>
            </a:r>
            <a:r>
              <a:rPr lang="zh-CN" altLang="en-US" sz="2000">
                <a:latin typeface="宋体" charset="-122"/>
                <a:ea typeface="宋体" charset="-122"/>
              </a:rPr>
              <a:t>”。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000">
                <a:latin typeface="宋体" charset="-122"/>
                <a:ea typeface="宋体" charset="-122"/>
              </a:rPr>
              <a:t>依赖关系：学号→系号</a:t>
            </a:r>
            <a:r>
              <a:rPr lang="en-US" altLang="zh-CN" sz="2000">
                <a:latin typeface="宋体" charset="-122"/>
                <a:ea typeface="宋体" charset="-122"/>
              </a:rPr>
              <a:t>, </a:t>
            </a:r>
            <a:r>
              <a:rPr lang="zh-CN" altLang="en-US" sz="2000">
                <a:latin typeface="宋体" charset="-122"/>
                <a:ea typeface="宋体" charset="-122"/>
              </a:rPr>
              <a:t>系号→系名，系号 → 学号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000">
                <a:latin typeface="宋体" charset="-122"/>
                <a:ea typeface="宋体" charset="-122"/>
              </a:rPr>
              <a:t>所以</a:t>
            </a:r>
            <a:r>
              <a:rPr lang="en-US" altLang="zh-CN" sz="2000">
                <a:latin typeface="宋体" charset="-122"/>
                <a:ea typeface="宋体" charset="-122"/>
              </a:rPr>
              <a:t>: </a:t>
            </a:r>
            <a:r>
              <a:rPr lang="zh-CN" altLang="en-US" sz="2000">
                <a:latin typeface="宋体" charset="-122"/>
                <a:ea typeface="宋体" charset="-122"/>
              </a:rPr>
              <a:t>学号→系名，即</a:t>
            </a:r>
            <a:r>
              <a:rPr lang="zh-CN" altLang="en-US" sz="2000" b="1">
                <a:latin typeface="宋体" charset="-122"/>
                <a:ea typeface="宋体" charset="-122"/>
              </a:rPr>
              <a:t>存在非主属性系名对候选关键字“学号”的传递依赖，</a:t>
            </a:r>
            <a:r>
              <a:rPr lang="en-US" altLang="zh-CN" sz="2000" b="1">
                <a:latin typeface="宋体" charset="-122"/>
                <a:ea typeface="宋体" charset="-122"/>
              </a:rPr>
              <a:t>S</a:t>
            </a:r>
            <a:r>
              <a:rPr lang="zh-CN" altLang="en-US" sz="2000" b="1">
                <a:latin typeface="宋体" charset="-122"/>
                <a:ea typeface="宋体" charset="-122"/>
              </a:rPr>
              <a:t>不是</a:t>
            </a:r>
            <a:r>
              <a:rPr lang="en-US" altLang="zh-CN" sz="2000" b="1">
                <a:latin typeface="宋体" charset="-122"/>
                <a:ea typeface="宋体" charset="-122"/>
              </a:rPr>
              <a:t>3NF.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000">
                <a:latin typeface="宋体" charset="-122"/>
                <a:ea typeface="宋体" charset="-122"/>
              </a:rPr>
              <a:t>在</a:t>
            </a:r>
            <a:r>
              <a:rPr lang="en-US" altLang="zh-CN" sz="2000">
                <a:latin typeface="宋体" charset="-122"/>
                <a:ea typeface="宋体" charset="-122"/>
              </a:rPr>
              <a:t>S</a:t>
            </a:r>
            <a:r>
              <a:rPr lang="zh-CN" altLang="en-US" sz="2000">
                <a:latin typeface="宋体" charset="-122"/>
                <a:ea typeface="宋体" charset="-122"/>
              </a:rPr>
              <a:t>中所有非主属性均依赖于码学号，所以</a:t>
            </a:r>
            <a:r>
              <a:rPr lang="en-US" altLang="zh-CN" sz="2000">
                <a:latin typeface="宋体" charset="-122"/>
                <a:ea typeface="宋体" charset="-122"/>
              </a:rPr>
              <a:t>S</a:t>
            </a:r>
            <a:r>
              <a:rPr lang="zh-CN" altLang="en-US" sz="2000">
                <a:latin typeface="宋体" charset="-122"/>
                <a:ea typeface="宋体" charset="-122"/>
              </a:rPr>
              <a:t>是</a:t>
            </a:r>
            <a:r>
              <a:rPr lang="en-US" altLang="zh-CN" sz="2000">
                <a:latin typeface="宋体" charset="-122"/>
                <a:ea typeface="宋体" charset="-122"/>
              </a:rPr>
              <a:t>2NF</a:t>
            </a:r>
            <a:r>
              <a:rPr lang="zh-CN" altLang="en-US" sz="2000">
                <a:latin typeface="宋体" charset="-122"/>
                <a:ea typeface="宋体" charset="-122"/>
              </a:rPr>
              <a:t>。将</a:t>
            </a:r>
            <a:r>
              <a:rPr lang="en-US" altLang="zh-CN" sz="2000">
                <a:latin typeface="宋体" charset="-122"/>
                <a:ea typeface="宋体" charset="-122"/>
              </a:rPr>
              <a:t>S</a:t>
            </a:r>
            <a:r>
              <a:rPr lang="zh-CN" altLang="en-US" sz="2000">
                <a:latin typeface="宋体" charset="-122"/>
                <a:ea typeface="宋体" charset="-122"/>
              </a:rPr>
              <a:t>分解成： </a:t>
            </a:r>
            <a:r>
              <a:rPr lang="en-US" altLang="zh-CN" sz="2000">
                <a:latin typeface="宋体" charset="-122"/>
                <a:ea typeface="宋体" charset="-122"/>
              </a:rPr>
              <a:t>S1(</a:t>
            </a:r>
            <a:r>
              <a:rPr lang="zh-CN" altLang="en-US" sz="2000">
                <a:latin typeface="宋体" charset="-122"/>
                <a:ea typeface="宋体" charset="-122"/>
              </a:rPr>
              <a:t>学号，学生名，年龄，性别，系号</a:t>
            </a:r>
            <a:r>
              <a:rPr lang="en-US" altLang="zh-CN" sz="2000">
                <a:latin typeface="宋体" charset="-122"/>
                <a:ea typeface="宋体" charset="-122"/>
              </a:rPr>
              <a:t>)</a:t>
            </a:r>
            <a:r>
              <a:rPr lang="zh-CN" altLang="en-US" sz="2000">
                <a:latin typeface="宋体" charset="-122"/>
                <a:ea typeface="宋体" charset="-122"/>
              </a:rPr>
              <a:t>、</a:t>
            </a:r>
            <a:r>
              <a:rPr lang="en-US" altLang="zh-CN" sz="2000">
                <a:latin typeface="宋体" charset="-122"/>
                <a:ea typeface="宋体" charset="-122"/>
              </a:rPr>
              <a:t>S2(</a:t>
            </a:r>
            <a:r>
              <a:rPr lang="zh-CN" altLang="en-US" sz="2000">
                <a:latin typeface="宋体" charset="-122"/>
                <a:ea typeface="宋体" charset="-122"/>
              </a:rPr>
              <a:t>系号</a:t>
            </a:r>
            <a:r>
              <a:rPr lang="en-US" altLang="zh-CN" sz="2000">
                <a:latin typeface="宋体" charset="-122"/>
                <a:ea typeface="宋体" charset="-122"/>
              </a:rPr>
              <a:t>,</a:t>
            </a:r>
            <a:r>
              <a:rPr lang="zh-CN" altLang="en-US" sz="2000">
                <a:latin typeface="宋体" charset="-122"/>
                <a:ea typeface="宋体" charset="-122"/>
              </a:rPr>
              <a:t>系名</a:t>
            </a:r>
            <a:r>
              <a:rPr lang="en-US" altLang="zh-CN" sz="2000">
                <a:latin typeface="宋体" charset="-122"/>
                <a:ea typeface="宋体" charset="-122"/>
              </a:rPr>
              <a:t>),</a:t>
            </a:r>
            <a:r>
              <a:rPr lang="zh-CN" altLang="en-US" sz="2000">
                <a:latin typeface="宋体" charset="-122"/>
                <a:ea typeface="宋体" charset="-122"/>
              </a:rPr>
              <a:t>分解后的</a:t>
            </a:r>
            <a:r>
              <a:rPr lang="en-US" altLang="zh-CN" sz="2000">
                <a:latin typeface="宋体" charset="-122"/>
                <a:ea typeface="宋体" charset="-122"/>
              </a:rPr>
              <a:t>Sl</a:t>
            </a:r>
            <a:r>
              <a:rPr lang="zh-CN" altLang="en-US" sz="2000">
                <a:latin typeface="宋体" charset="-122"/>
                <a:ea typeface="宋体" charset="-122"/>
              </a:rPr>
              <a:t>与</a:t>
            </a:r>
            <a:r>
              <a:rPr lang="en-US" altLang="zh-CN" sz="2000">
                <a:latin typeface="宋体" charset="-122"/>
                <a:ea typeface="宋体" charset="-122"/>
              </a:rPr>
              <a:t>S2</a:t>
            </a:r>
            <a:r>
              <a:rPr lang="zh-CN" altLang="en-US" sz="2000">
                <a:latin typeface="宋体" charset="-122"/>
                <a:ea typeface="宋体" charset="-122"/>
              </a:rPr>
              <a:t>如图所示</a:t>
            </a:r>
            <a:r>
              <a:rPr lang="en-US" altLang="zh-CN" sz="2000">
                <a:latin typeface="宋体" charset="-122"/>
                <a:ea typeface="宋体" charset="-122"/>
              </a:rPr>
              <a:t>: </a:t>
            </a:r>
            <a:endParaRPr lang="zh-CN" altLang="en-US" sz="2000">
              <a:latin typeface="宋体" charset="-122"/>
              <a:ea typeface="宋体" charset="-122"/>
            </a:endParaRPr>
          </a:p>
        </p:txBody>
      </p:sp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2"/>
          <a:srcRect l="18262" t="35686" r="53694" b="35243"/>
          <a:stretch>
            <a:fillRect/>
          </a:stretch>
        </p:blipFill>
        <p:spPr bwMode="auto">
          <a:xfrm>
            <a:off x="1036638" y="3629025"/>
            <a:ext cx="3608387" cy="318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6"/>
          <p:cNvPicPr>
            <a:picLocks noChangeAspect="1" noChangeArrowheads="1"/>
          </p:cNvPicPr>
          <p:nvPr/>
        </p:nvPicPr>
        <p:blipFill>
          <a:blip r:embed="rId3"/>
          <a:srcRect l="18262" t="48026" r="70671" b="35243"/>
          <a:stretch>
            <a:fillRect/>
          </a:stretch>
        </p:blipFill>
        <p:spPr bwMode="auto">
          <a:xfrm>
            <a:off x="5376863" y="3640138"/>
            <a:ext cx="2112962" cy="239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矩形 10"/>
          <p:cNvSpPr>
            <a:spLocks noChangeArrowheads="1"/>
          </p:cNvSpPr>
          <p:nvPr/>
        </p:nvSpPr>
        <p:spPr bwMode="auto">
          <a:xfrm>
            <a:off x="4818063" y="6205538"/>
            <a:ext cx="40703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latin typeface="Tahoma" pitchFamily="34" charset="0"/>
              </a:rPr>
              <a:t>关系模式</a:t>
            </a:r>
            <a:r>
              <a:rPr lang="en-US" altLang="zh-CN" sz="1600">
                <a:latin typeface="Tahoma" pitchFamily="34" charset="0"/>
              </a:rPr>
              <a:t>S1</a:t>
            </a:r>
            <a:r>
              <a:rPr lang="zh-CN" altLang="en-US" sz="1600">
                <a:latin typeface="Tahoma" pitchFamily="34" charset="0"/>
              </a:rPr>
              <a:t>、</a:t>
            </a:r>
            <a:r>
              <a:rPr lang="en-US" altLang="zh-CN" sz="1600">
                <a:latin typeface="Tahoma" pitchFamily="34" charset="0"/>
              </a:rPr>
              <a:t>S2</a:t>
            </a:r>
            <a:r>
              <a:rPr lang="zh-CN" altLang="en-US" sz="1600">
                <a:latin typeface="Tahoma" pitchFamily="34" charset="0"/>
              </a:rPr>
              <a:t>上无传递依赖，它们是</a:t>
            </a:r>
            <a:r>
              <a:rPr lang="en-US" altLang="zh-CN" sz="1600">
                <a:latin typeface="Tahoma" pitchFamily="34" charset="0"/>
              </a:rPr>
              <a:t>3NF</a:t>
            </a:r>
            <a:endParaRPr lang="zh-CN" altLang="en-US" sz="1600"/>
          </a:p>
        </p:txBody>
      </p:sp>
      <p:sp>
        <p:nvSpPr>
          <p:cNvPr id="41990" name="Line 4"/>
          <p:cNvSpPr>
            <a:spLocks noChangeShapeType="1"/>
          </p:cNvSpPr>
          <p:nvPr/>
        </p:nvSpPr>
        <p:spPr bwMode="auto">
          <a:xfrm>
            <a:off x="5805488" y="1604963"/>
            <a:ext cx="173037" cy="230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57225" y="842963"/>
            <a:ext cx="8486775" cy="4840287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3.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设有如下关系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R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endParaRPr lang="en-US" altLang="zh-CN" sz="28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endParaRPr lang="en-US" altLang="zh-CN" sz="28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endParaRPr lang="en-US" altLang="zh-CN" sz="28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endParaRPr lang="en-US" altLang="zh-CN" sz="28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endParaRPr lang="en-US" altLang="zh-CN" sz="28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endParaRPr lang="en-US" altLang="zh-CN" sz="28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(1)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它为第几范式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? 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为什么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? 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(2)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是否存在删除操作异常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?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若存在，则说明是在什么情况下发生的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? 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(3)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将它分解为高一级范式，分解后的关系是如何解决分解前可能存在的删除操作异常问题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? </a:t>
            </a:r>
          </a:p>
        </p:txBody>
      </p:sp>
      <p:pic>
        <p:nvPicPr>
          <p:cNvPr id="43010" name="Picture 4"/>
          <p:cNvPicPr>
            <a:picLocks noChangeAspect="1" noChangeArrowheads="1"/>
          </p:cNvPicPr>
          <p:nvPr/>
        </p:nvPicPr>
        <p:blipFill>
          <a:blip r:embed="rId2"/>
          <a:srcRect l="17513" t="14561" r="51482" b="64757"/>
          <a:stretch>
            <a:fillRect/>
          </a:stretch>
        </p:blipFill>
        <p:spPr bwMode="auto">
          <a:xfrm>
            <a:off x="1230313" y="1436688"/>
            <a:ext cx="4968875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>
            <a:off x="1335088" y="1422400"/>
            <a:ext cx="48069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2250" y="434975"/>
            <a:ext cx="8486775" cy="4506913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(1)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解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: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它是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2NF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。</a:t>
            </a: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  因为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的候选关键字为“课程名”。</a:t>
            </a: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  依赖关系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: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课程名→教师名，教师名 → 课程名，教师名→教师地址，所以 课程名→教师地址。即存在非主属性“教师地址”对候选关键字课程名的传递函数，因此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不是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3NF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。但：因为不存在非主属性对候选关键字的部分函数依赖，所以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是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2NF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。</a:t>
            </a: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(2)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解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: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存在。当删除某门课程时会删除不该删除的教师的有关信息。</a:t>
            </a:r>
            <a:endParaRPr lang="en-US" altLang="zh-CN" sz="20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(3)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解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: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分解为高一级范式如图所示。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l="17513" t="42122" r="50000" b="36220"/>
          <a:stretch>
            <a:fillRect/>
          </a:stretch>
        </p:blipFill>
        <p:spPr bwMode="auto">
          <a:xfrm>
            <a:off x="684213" y="3689350"/>
            <a:ext cx="5689600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128713" y="3309938"/>
            <a:ext cx="993775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 err="1">
                <a:latin typeface="+mn-ea"/>
                <a:ea typeface="宋体" pitchFamily="2" charset="-122"/>
                <a:cs typeface="Times New Roman" pitchFamily="18" charset="0"/>
              </a:rPr>
              <a:t>R1</a:t>
            </a:r>
            <a:r>
              <a:rPr lang="zh-CN" altLang="en-US" dirty="0">
                <a:latin typeface="+mn-ea"/>
                <a:ea typeface="宋体" pitchFamily="2" charset="-122"/>
                <a:cs typeface="Times New Roman" pitchFamily="18" charset="0"/>
              </a:rPr>
              <a:t>如下</a:t>
            </a:r>
            <a:r>
              <a:rPr lang="en-US" altLang="zh-CN" dirty="0">
                <a:latin typeface="+mn-ea"/>
                <a:ea typeface="宋体" pitchFamily="2" charset="-122"/>
                <a:cs typeface="Times New Roman" pitchFamily="18" charset="0"/>
              </a:rPr>
              <a:t>: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02188" y="3403600"/>
            <a:ext cx="1108075" cy="341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dirty="0" err="1">
                <a:latin typeface="+mn-ea"/>
                <a:ea typeface="宋体" pitchFamily="2" charset="-122"/>
                <a:cs typeface="Times New Roman" pitchFamily="18" charset="0"/>
              </a:rPr>
              <a:t>R2</a:t>
            </a:r>
            <a:r>
              <a:rPr lang="zh-CN" altLang="en-US" dirty="0">
                <a:latin typeface="+mn-ea"/>
                <a:ea typeface="宋体" pitchFamily="2" charset="-122"/>
                <a:cs typeface="Times New Roman" pitchFamily="18" charset="0"/>
              </a:rPr>
              <a:t>如下</a:t>
            </a:r>
            <a:r>
              <a:rPr lang="en-US" altLang="zh-CN" dirty="0">
                <a:latin typeface="+mn-ea"/>
                <a:ea typeface="宋体" pitchFamily="2" charset="-122"/>
                <a:cs typeface="Times New Roman" pitchFamily="18" charset="0"/>
              </a:rPr>
              <a:t>: </a:t>
            </a:r>
            <a:endParaRPr lang="zh-CN" altLang="en-US" dirty="0">
              <a:latin typeface="+mn-ea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516688" y="3575050"/>
            <a:ext cx="2160587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分解后，若删除课程数据时，仅对关系</a:t>
            </a:r>
            <a:r>
              <a:rPr lang="en-US" altLang="zh-CN"/>
              <a:t>R1</a:t>
            </a:r>
            <a:r>
              <a:rPr lang="zh-CN" altLang="en-US"/>
              <a:t>操作，教师地址信息在关系</a:t>
            </a:r>
            <a:r>
              <a:rPr lang="en-US" altLang="zh-CN"/>
              <a:t>R2</a:t>
            </a:r>
            <a:r>
              <a:rPr lang="zh-CN" altLang="en-US"/>
              <a:t>中仍然保留，不会丢失教师方面的信息。 </a:t>
            </a:r>
          </a:p>
        </p:txBody>
      </p:sp>
      <p:sp>
        <p:nvSpPr>
          <p:cNvPr id="2" name="Line 4"/>
          <p:cNvSpPr>
            <a:spLocks noChangeShapeType="1"/>
          </p:cNvSpPr>
          <p:nvPr/>
        </p:nvSpPr>
        <p:spPr bwMode="auto">
          <a:xfrm>
            <a:off x="4943475" y="1192213"/>
            <a:ext cx="173038" cy="230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内容回顾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charset="-122"/>
                <a:ea typeface="宋体" charset="-122"/>
              </a:rPr>
              <a:t>函数依赖</a:t>
            </a:r>
            <a:endParaRPr lang="en-US" altLang="zh-CN">
              <a:latin typeface="宋体" charset="-122"/>
              <a:ea typeface="宋体" charset="-122"/>
            </a:endParaRPr>
          </a:p>
          <a:p>
            <a:pPr eaLnBrk="1" hangingPunct="1"/>
            <a:r>
              <a:rPr lang="zh-CN" altLang="en-US">
                <a:latin typeface="宋体" charset="-122"/>
                <a:ea typeface="宋体" charset="-122"/>
              </a:rPr>
              <a:t>码</a:t>
            </a:r>
            <a:endParaRPr lang="en-US" altLang="zh-CN">
              <a:latin typeface="宋体" charset="-122"/>
              <a:ea typeface="宋体" charset="-122"/>
            </a:endParaRPr>
          </a:p>
          <a:p>
            <a:pPr eaLnBrk="1" hangingPunct="1"/>
            <a:r>
              <a:rPr lang="zh-CN" altLang="en-US">
                <a:latin typeface="宋体" charset="-122"/>
                <a:ea typeface="宋体" charset="-122"/>
              </a:rPr>
              <a:t>范式</a:t>
            </a:r>
            <a:endParaRPr lang="en-US" altLang="zh-CN">
              <a:latin typeface="宋体" charset="-122"/>
              <a:ea typeface="宋体" charset="-122"/>
            </a:endParaRPr>
          </a:p>
          <a:p>
            <a:pPr lvl="1" eaLnBrk="1" hangingPunct="1"/>
            <a:r>
              <a:rPr lang="en-US" altLang="zh-CN">
                <a:latin typeface="宋体" charset="-122"/>
                <a:ea typeface="宋体" charset="-122"/>
              </a:rPr>
              <a:t>1NF</a:t>
            </a:r>
            <a:r>
              <a:rPr lang="zh-CN" altLang="en-US">
                <a:latin typeface="宋体" charset="-122"/>
                <a:ea typeface="宋体" charset="-122"/>
              </a:rPr>
              <a:t>、</a:t>
            </a:r>
            <a:r>
              <a:rPr lang="en-US" altLang="zh-CN">
                <a:latin typeface="宋体" charset="-122"/>
                <a:ea typeface="宋体" charset="-122"/>
              </a:rPr>
              <a:t>2NF</a:t>
            </a:r>
            <a:r>
              <a:rPr lang="zh-CN" altLang="en-US">
                <a:latin typeface="宋体" charset="-122"/>
                <a:ea typeface="宋体" charset="-122"/>
              </a:rPr>
              <a:t>、</a:t>
            </a:r>
            <a:r>
              <a:rPr lang="en-US" altLang="zh-CN">
                <a:latin typeface="宋体" charset="-122"/>
                <a:ea typeface="宋体" charset="-122"/>
              </a:rPr>
              <a:t>3NF</a:t>
            </a:r>
            <a:r>
              <a:rPr lang="zh-CN" altLang="en-US">
                <a:latin typeface="宋体" charset="-122"/>
                <a:ea typeface="宋体" charset="-122"/>
              </a:rPr>
              <a:t>、</a:t>
            </a:r>
            <a:r>
              <a:rPr lang="en-US" altLang="zh-CN">
                <a:latin typeface="宋体" charset="-122"/>
                <a:ea typeface="宋体" charset="-122"/>
              </a:rPr>
              <a:t>BCNF</a:t>
            </a:r>
          </a:p>
          <a:p>
            <a:pPr lvl="1" eaLnBrk="1" hangingPunct="1"/>
            <a:endParaRPr lang="zh-CN" altLang="en-US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95300" y="696913"/>
            <a:ext cx="8270875" cy="5856287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4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．设有如图所示的关系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R,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试问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属于</a:t>
            </a:r>
            <a:r>
              <a:rPr lang="en-US" altLang="zh-CN" sz="2800" dirty="0" err="1">
                <a:latin typeface="+mn-ea"/>
                <a:ea typeface="+mn-ea"/>
                <a:cs typeface="Times New Roman" pitchFamily="18" charset="0"/>
              </a:rPr>
              <a:t>3NF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? 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为什么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?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若不是，它属于第几范式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? 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并如何规范化为</a:t>
            </a:r>
            <a:r>
              <a:rPr lang="en-US" altLang="zh-CN" sz="2800" dirty="0" err="1">
                <a:latin typeface="+mn-ea"/>
                <a:ea typeface="+mn-ea"/>
                <a:cs typeface="Times New Roman" pitchFamily="18" charset="0"/>
              </a:rPr>
              <a:t>3NF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?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800" dirty="0">
              <a:latin typeface="+mn-ea"/>
              <a:ea typeface="+mn-ea"/>
              <a:cs typeface="Times New Roman" pitchFamily="18" charset="0"/>
            </a:endParaRPr>
          </a:p>
        </p:txBody>
      </p:sp>
      <p:pic>
        <p:nvPicPr>
          <p:cNvPr id="45058" name="Picture 4"/>
          <p:cNvPicPr>
            <a:picLocks noChangeAspect="1" noChangeArrowheads="1"/>
          </p:cNvPicPr>
          <p:nvPr/>
        </p:nvPicPr>
        <p:blipFill>
          <a:blip r:embed="rId2"/>
          <a:srcRect l="18059" t="21008" r="35970" b="57878"/>
          <a:stretch>
            <a:fillRect/>
          </a:stretch>
        </p:blipFill>
        <p:spPr bwMode="auto">
          <a:xfrm>
            <a:off x="550863" y="2379663"/>
            <a:ext cx="8326437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6375" y="536575"/>
            <a:ext cx="8486775" cy="4114800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解：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不属于</a:t>
            </a:r>
            <a:r>
              <a:rPr lang="en-US" altLang="zh-CN" sz="2400" dirty="0" err="1">
                <a:latin typeface="+mn-ea"/>
                <a:ea typeface="+mn-ea"/>
                <a:cs typeface="Times New Roman" pitchFamily="18" charset="0"/>
              </a:rPr>
              <a:t>3NF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，它是</a:t>
            </a:r>
            <a:r>
              <a:rPr lang="en-US" altLang="zh-CN" sz="2400" dirty="0" err="1">
                <a:latin typeface="+mn-ea"/>
                <a:ea typeface="+mn-ea"/>
                <a:cs typeface="Times New Roman" pitchFamily="18" charset="0"/>
              </a:rPr>
              <a:t>2NF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。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的候选关键字为职工号和职工名，而：</a:t>
            </a:r>
          </a:p>
          <a:p>
            <a:pPr marL="342900" indent="-342900" fontAlgn="auto"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   职工号→单位号，单位号→ 职工号，单位号→单位名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.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所以，职工号→单位名，即存在非主属性“单位名”对候选关键字职工号的传递函数依赖，所以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不是</a:t>
            </a:r>
            <a:r>
              <a:rPr lang="en-US" altLang="zh-CN" sz="2400" dirty="0" err="1">
                <a:latin typeface="+mn-ea"/>
                <a:ea typeface="+mn-ea"/>
                <a:cs typeface="Times New Roman" pitchFamily="18" charset="0"/>
              </a:rPr>
              <a:t>3NF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，规范化后的关系子模式为如下图。</a:t>
            </a:r>
            <a:r>
              <a:rPr lang="zh-CN" altLang="en-US" sz="3600" dirty="0">
                <a:latin typeface="+mn-ea"/>
                <a:ea typeface="+mn-ea"/>
                <a:cs typeface="Times New Roman" pitchFamily="18" charset="0"/>
              </a:rPr>
              <a:t>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l="17513" t="46072" r="48518" b="34244"/>
          <a:stretch>
            <a:fillRect/>
          </a:stretch>
        </p:blipFill>
        <p:spPr bwMode="auto">
          <a:xfrm>
            <a:off x="798513" y="3194050"/>
            <a:ext cx="7056437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Line 4"/>
          <p:cNvSpPr>
            <a:spLocks noChangeShapeType="1"/>
          </p:cNvSpPr>
          <p:nvPr/>
        </p:nvSpPr>
        <p:spPr bwMode="auto">
          <a:xfrm>
            <a:off x="4143375" y="1471613"/>
            <a:ext cx="173038" cy="230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23875" y="1612900"/>
            <a:ext cx="8620125" cy="4114800"/>
          </a:xfrm>
          <a:prstGeom prst="rect">
            <a:avLst/>
          </a:prstGeom>
        </p:spPr>
        <p:txBody>
          <a:bodyPr/>
          <a:lstStyle/>
          <a:p>
            <a:pPr marL="381000" indent="-3810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5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．假设某企业集团数据库中有一关系模式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如下：</a:t>
            </a:r>
          </a:p>
          <a:p>
            <a:pPr marL="381000" indent="-3810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（商店编号，商品编号，商品库存数量，部门编号，负责人）</a:t>
            </a:r>
          </a:p>
          <a:p>
            <a:pPr marL="381000" indent="-3810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如果规定：</a:t>
            </a:r>
          </a:p>
          <a:p>
            <a:pPr marL="381000" indent="-3810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AutoNum type="arabicPeriod"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每个商店的每种商品只在该商店的一个部门销售；</a:t>
            </a:r>
          </a:p>
          <a:p>
            <a:pPr marL="381000" indent="-3810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AutoNum type="arabicPeriod"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每个商店的每个部门只有一个负责人；</a:t>
            </a:r>
          </a:p>
          <a:p>
            <a:pPr marL="381000" indent="-3810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AutoNum type="arabicPeriod"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每个商店的每种商品只有一个库存数量。</a:t>
            </a:r>
          </a:p>
          <a:p>
            <a:pPr marL="381000" indent="-3810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试分析：</a:t>
            </a:r>
          </a:p>
          <a:p>
            <a:pPr marL="381000" indent="-3810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AutoNum type="arabicPeriod"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根据上述规定，写出关系模式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的基本函数依赖；</a:t>
            </a:r>
          </a:p>
          <a:p>
            <a:pPr marL="381000" indent="-3810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AutoNum type="arabicPeriod"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指出该关系模式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的候选码</a:t>
            </a:r>
          </a:p>
          <a:p>
            <a:pPr marL="381000" indent="-3810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AutoNum type="arabicPeriod"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指出该关系模式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的范式级别，为什么？ </a:t>
            </a:r>
          </a:p>
          <a:p>
            <a:pPr marL="381000" indent="-3810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AutoNum type="arabicPeriod"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若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不是</a:t>
            </a:r>
            <a:r>
              <a:rPr lang="en-US" altLang="zh-CN" sz="2400" dirty="0" err="1">
                <a:latin typeface="+mn-ea"/>
                <a:ea typeface="+mn-ea"/>
                <a:cs typeface="Times New Roman" pitchFamily="18" charset="0"/>
              </a:rPr>
              <a:t>3NF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，将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分解为</a:t>
            </a:r>
            <a:r>
              <a:rPr lang="en-US" altLang="zh-CN" sz="2400" dirty="0" err="1">
                <a:latin typeface="+mn-ea"/>
                <a:ea typeface="+mn-ea"/>
                <a:cs typeface="Times New Roman" pitchFamily="18" charset="0"/>
              </a:rPr>
              <a:t>3NF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49238" y="696913"/>
            <a:ext cx="8488362" cy="5689600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）函数依赖如下：</a:t>
            </a:r>
            <a:endParaRPr lang="zh-CN" altLang="en-US" sz="2000" dirty="0">
              <a:latin typeface="+mn-ea"/>
              <a:ea typeface="+mn-ea"/>
              <a:cs typeface="Times New Roman" pitchFamily="18" charset="0"/>
              <a:sym typeface="Wingdings" pitchFamily="2" charset="2"/>
            </a:endParaRPr>
          </a:p>
          <a:p>
            <a:pPr marL="800100" lvl="1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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（商店编号，商品编号）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部门编号，</a:t>
            </a:r>
            <a:endParaRPr lang="en-US" altLang="zh-CN" sz="2000" dirty="0">
              <a:latin typeface="+mn-ea"/>
              <a:ea typeface="+mn-ea"/>
              <a:cs typeface="Times New Roman" pitchFamily="18" charset="0"/>
            </a:endParaRPr>
          </a:p>
          <a:p>
            <a:pPr marL="800100" lvl="1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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（商店编号，部门编号）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负责人，</a:t>
            </a:r>
            <a:endParaRPr lang="zh-CN" altLang="en-US" sz="2000" dirty="0">
              <a:latin typeface="+mn-ea"/>
              <a:ea typeface="+mn-ea"/>
              <a:cs typeface="Times New Roman" pitchFamily="18" charset="0"/>
              <a:sym typeface="Wingdings" pitchFamily="2" charset="2"/>
            </a:endParaRPr>
          </a:p>
          <a:p>
            <a:pPr marL="800100" lvl="1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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（商店编号，商品编号）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商品库存数量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）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的候选码是（商店编号，商品编号）。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  由（商店编号，商品编号）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商店编号（自反律 ）及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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（商店编号，商品编号）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部门编号（已知）⇒（商店编号，商品编号）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（商店编号，部门编号）（合并）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,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又有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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（商店编号，部门编号）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负责人⇒（商店编号，商品编号）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负责人（传递）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</a:t>
            </a:r>
            <a:endParaRPr lang="zh-CN" altLang="en-US" sz="20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  由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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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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得（商店编号，商品编号）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（商店编号，商品编号，商品库存数量，部门编号，负责人），根据关键字的定义，可得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的候选码是（商店编号，商品编号）。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3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）因为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中存在非主属性“负责人”对候选码（商店编号，商品编号）的传递函数依赖，所以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属于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2NF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，不属于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3NF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。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4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）将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分解成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R1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zh-CN" altLang="en-US" sz="2000" u="sng" dirty="0">
                <a:latin typeface="+mn-ea"/>
                <a:ea typeface="+mn-ea"/>
                <a:cs typeface="Times New Roman" pitchFamily="18" charset="0"/>
              </a:rPr>
              <a:t>商店编号，商品编号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，商品库存数量，部门编号），</a:t>
            </a:r>
          </a:p>
          <a:p>
            <a:pPr marL="800100" lvl="1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R2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（商店编号，部门编号，负责人）</a:t>
            </a:r>
          </a:p>
          <a:p>
            <a:pPr marL="800100" lvl="1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则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R1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R2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均为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3NF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/>
          <p:cNvSpPr txBox="1">
            <a:spLocks noChangeArrowheads="1"/>
          </p:cNvSpPr>
          <p:nvPr/>
        </p:nvSpPr>
        <p:spPr bwMode="auto">
          <a:xfrm>
            <a:off x="179388" y="595313"/>
            <a:ext cx="8964612" cy="571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r>
              <a:rPr lang="en-US" altLang="zh-CN" sz="2400">
                <a:latin typeface="宋体" charset="-122"/>
                <a:cs typeface="Times New Roman" pitchFamily="18" charset="0"/>
              </a:rPr>
              <a:t>6</a:t>
            </a:r>
            <a:r>
              <a:rPr lang="zh-CN" altLang="en-US" sz="2400">
                <a:latin typeface="宋体" charset="-122"/>
                <a:cs typeface="Times New Roman" pitchFamily="18" charset="0"/>
              </a:rPr>
              <a:t>．建立一个关于系、学生、班级、学会等诸信息的关系数据库。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r>
              <a:rPr lang="zh-CN" altLang="en-US" sz="2400" b="1">
                <a:latin typeface="宋体" charset="-122"/>
                <a:cs typeface="Times New Roman" pitchFamily="18" charset="0"/>
              </a:rPr>
              <a:t>学生</a:t>
            </a:r>
            <a:r>
              <a:rPr lang="zh-CN" altLang="en-US" sz="2400">
                <a:latin typeface="宋体" charset="-122"/>
                <a:cs typeface="Times New Roman" pitchFamily="18" charset="0"/>
              </a:rPr>
              <a:t>：学号、姓名、出生年月、系名、班号、宿舍区。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r>
              <a:rPr lang="zh-CN" altLang="en-US" sz="2400" b="1">
                <a:latin typeface="宋体" charset="-122"/>
                <a:cs typeface="Times New Roman" pitchFamily="18" charset="0"/>
              </a:rPr>
              <a:t>班级</a:t>
            </a:r>
            <a:r>
              <a:rPr lang="zh-CN" altLang="en-US" sz="2400">
                <a:latin typeface="宋体" charset="-122"/>
                <a:cs typeface="Times New Roman" pitchFamily="18" charset="0"/>
              </a:rPr>
              <a:t>：班号、专业名、系名、人数、入校年份。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r>
              <a:rPr lang="zh-CN" altLang="en-US" sz="2400" b="1">
                <a:latin typeface="宋体" charset="-122"/>
                <a:cs typeface="Times New Roman" pitchFamily="18" charset="0"/>
              </a:rPr>
              <a:t>系</a:t>
            </a:r>
            <a:r>
              <a:rPr lang="zh-CN" altLang="en-US" sz="2400">
                <a:latin typeface="宋体" charset="-122"/>
                <a:cs typeface="Times New Roman" pitchFamily="18" charset="0"/>
              </a:rPr>
              <a:t>：系名、系号、系办公地点、人数。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r>
              <a:rPr lang="zh-CN" altLang="en-US" sz="2400" b="1">
                <a:latin typeface="宋体" charset="-122"/>
                <a:cs typeface="Times New Roman" pitchFamily="18" charset="0"/>
              </a:rPr>
              <a:t>学会</a:t>
            </a:r>
            <a:r>
              <a:rPr lang="zh-CN" altLang="en-US" sz="2400">
                <a:latin typeface="宋体" charset="-122"/>
                <a:cs typeface="Times New Roman" pitchFamily="18" charset="0"/>
              </a:rPr>
              <a:t>：学会名、成立年份、办公地点、人数。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r>
              <a:rPr lang="zh-CN" altLang="en-US" sz="2400" b="1">
                <a:latin typeface="宋体" charset="-122"/>
                <a:cs typeface="Times New Roman" pitchFamily="18" charset="0"/>
              </a:rPr>
              <a:t>语义如下：</a:t>
            </a:r>
            <a:endParaRPr lang="en-US" altLang="zh-CN" sz="2400" b="1">
              <a:latin typeface="宋体" charset="-122"/>
              <a:cs typeface="Times New Roman" pitchFamily="18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  <a:buFont typeface="Calibri" pitchFamily="34" charset="0"/>
              <a:buAutoNum type="arabicPeriod"/>
            </a:pPr>
            <a:r>
              <a:rPr lang="zh-CN" altLang="en-US" sz="2000">
                <a:latin typeface="宋体" charset="-122"/>
                <a:cs typeface="Times New Roman" pitchFamily="18" charset="0"/>
              </a:rPr>
              <a:t>一个系有若干专业 ，每个专业每年只招一个班，每个班有若干学生。</a:t>
            </a:r>
            <a:endParaRPr lang="en-US" altLang="zh-CN" sz="2000">
              <a:latin typeface="宋体" charset="-122"/>
              <a:cs typeface="Times New Roman" pitchFamily="18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  <a:buFont typeface="Calibri" pitchFamily="34" charset="0"/>
              <a:buAutoNum type="arabicPeriod"/>
            </a:pPr>
            <a:r>
              <a:rPr lang="zh-CN" altLang="en-US" sz="2000">
                <a:latin typeface="宋体" charset="-122"/>
                <a:cs typeface="Times New Roman" pitchFamily="18" charset="0"/>
              </a:rPr>
              <a:t>一个系的学生住在同一宿舍区。</a:t>
            </a:r>
            <a:endParaRPr lang="en-US" altLang="zh-CN" sz="2000">
              <a:latin typeface="宋体" charset="-122"/>
              <a:cs typeface="Times New Roman" pitchFamily="18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  <a:buFont typeface="Calibri" pitchFamily="34" charset="0"/>
              <a:buAutoNum type="arabicPeriod"/>
            </a:pPr>
            <a:r>
              <a:rPr lang="zh-CN" altLang="en-US" sz="2000">
                <a:latin typeface="宋体" charset="-122"/>
                <a:cs typeface="Times New Roman" pitchFamily="18" charset="0"/>
              </a:rPr>
              <a:t>每个学生可参加若干学会，每个学会有若干学生。</a:t>
            </a:r>
            <a:endParaRPr lang="en-US" altLang="zh-CN" sz="2000">
              <a:latin typeface="宋体" charset="-122"/>
              <a:cs typeface="Times New Roman" pitchFamily="18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  <a:buFont typeface="Calibri" pitchFamily="34" charset="0"/>
              <a:buAutoNum type="arabicPeriod"/>
            </a:pPr>
            <a:r>
              <a:rPr lang="zh-CN" altLang="en-US" sz="2000">
                <a:latin typeface="宋体" charset="-122"/>
                <a:cs typeface="Times New Roman" pitchFamily="18" charset="0"/>
              </a:rPr>
              <a:t>学生参加某学会有一个入会年份。</a:t>
            </a: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r>
              <a:rPr lang="zh-CN" altLang="en-US" sz="2400">
                <a:latin typeface="宋体" charset="-122"/>
                <a:cs typeface="Times New Roman" pitchFamily="18" charset="0"/>
              </a:rPr>
              <a:t>    请给出关系模式，写出每个关系模式的极小函数依赖集，指出是否存在传递函数依赖，对于函数依赖左部是多属性的情况讨论函数依赖是完全函数依赖，还是部分函数依赖。指出各关系模式的候选码、外部码，有没有全码存在</a:t>
            </a:r>
            <a:r>
              <a:rPr lang="en-US" altLang="zh-CN" sz="2400">
                <a:latin typeface="宋体" charset="-122"/>
                <a:cs typeface="Times New Roman" pitchFamily="18" charset="0"/>
              </a:rPr>
              <a:t>?</a:t>
            </a:r>
            <a:r>
              <a:rPr lang="en-US" altLang="zh-CN" sz="2000">
                <a:latin typeface="宋体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47650" y="1119188"/>
            <a:ext cx="8343900" cy="4824412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(1)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关系模式如下：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 学生：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S(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Sbirth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Class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Rno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)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班级：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C(Class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Pname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Cnum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Cyear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)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系：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D(Dept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Office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Dnum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)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学会：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M(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Mname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Myear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Maddr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Mnum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)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(2)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每个关系模式的最小函数依赖集如下： </a:t>
            </a:r>
          </a:p>
          <a:p>
            <a:pPr marL="536575" indent="-536575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A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、学生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S (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Sbirth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Class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Rno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)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的最小函数依赖集如下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: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Sbirth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Class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Class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Rno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，传递依赖如下：</a:t>
            </a:r>
          </a:p>
          <a:p>
            <a:pPr marL="800100" lvl="1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由于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Rno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（宿舍区）</a:t>
            </a:r>
          </a:p>
          <a:p>
            <a:pPr marL="800100" lvl="1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所以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与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Rno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之间存在着传递函数依赖。</a:t>
            </a: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   由于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Class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Dept 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Class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Rno</a:t>
            </a:r>
            <a:endParaRPr lang="en-US" altLang="zh-CN" sz="20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       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所以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Class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与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Rno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之间存在着传递函数依赖。</a:t>
            </a: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   由于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Class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Class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Class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Dept</a:t>
            </a:r>
            <a:endParaRPr lang="en-US" altLang="zh-CN" sz="20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       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所以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与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之间存在着传递函数依赖。 </a:t>
            </a:r>
          </a:p>
        </p:txBody>
      </p:sp>
      <p:sp>
        <p:nvSpPr>
          <p:cNvPr id="50178" name="Line 4"/>
          <p:cNvSpPr>
            <a:spLocks noChangeShapeType="1"/>
          </p:cNvSpPr>
          <p:nvPr/>
        </p:nvSpPr>
        <p:spPr bwMode="auto">
          <a:xfrm>
            <a:off x="3487738" y="3781425"/>
            <a:ext cx="173037" cy="230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0179" name="Line 4"/>
          <p:cNvSpPr>
            <a:spLocks noChangeShapeType="1"/>
          </p:cNvSpPr>
          <p:nvPr/>
        </p:nvSpPr>
        <p:spPr bwMode="auto">
          <a:xfrm>
            <a:off x="3643313" y="4579938"/>
            <a:ext cx="173037" cy="230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3540125" y="5353050"/>
            <a:ext cx="173038" cy="230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942975"/>
            <a:ext cx="9144000" cy="5013325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B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、班级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C(Class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Pname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Cnum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Cyear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)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的最小函数依赖集如下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: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Class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Pname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Class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Cnum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Class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Cyear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Pname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.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由于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Class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Pname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Pname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Class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Pname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Dept</a:t>
            </a:r>
            <a:endParaRPr lang="en-US" altLang="zh-CN" sz="20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      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所以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C1ass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与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之间存在着传递函数依赖。</a:t>
            </a: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C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、系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D(Dept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Office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Dnum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)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的最小函数依赖集如下：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Dno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Dno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Office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Dno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Dnum</a:t>
            </a:r>
            <a:endParaRPr lang="en-US" altLang="zh-CN" sz="20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根据上述函数依赖可知，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与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Office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与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Dnum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之间不存在传递依赖。</a:t>
            </a: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D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、学会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M(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Mname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Myear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Maddr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Mnum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)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的最小函数依赖集如下：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Mname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Myear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Mname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Maddr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Mname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Mnum</a:t>
            </a:r>
            <a:endParaRPr lang="en-US" altLang="zh-CN" sz="20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   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该模式不存在传递依赖。 </a:t>
            </a:r>
            <a:endParaRPr lang="en-US" altLang="zh-CN" sz="20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(3)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各关系模式的候选码、外部码，全码如下：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A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、学生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候选码：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；外部码：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、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Class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；无全码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B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、班级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C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候选码：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Class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；外部码：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；无全码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C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、系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D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候选码：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或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；无外部码；无全码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D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、学会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M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候选码：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Mname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；无外部码；无全码</a:t>
            </a:r>
          </a:p>
        </p:txBody>
      </p:sp>
      <p:sp>
        <p:nvSpPr>
          <p:cNvPr id="51202" name="Line 4"/>
          <p:cNvSpPr>
            <a:spLocks noChangeShapeType="1"/>
          </p:cNvSpPr>
          <p:nvPr/>
        </p:nvSpPr>
        <p:spPr bwMode="auto">
          <a:xfrm>
            <a:off x="3525838" y="1579563"/>
            <a:ext cx="173037" cy="230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6375" y="1131888"/>
            <a:ext cx="8748713" cy="4535487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7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．下面的结论哪些是正确的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?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哪些是错误的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?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对于错误的请给一个反例说明之。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(1)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任何一个二目关系是属于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3NF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。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答：正确。因为关系模式中只有两个属性，所以无传递。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(2)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任何一个二目关系是属于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BCNF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.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答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: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正确。按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BCNF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的定义，若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X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Y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,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且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Y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不是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X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的子集时，每个决定因素都包含码，对于二目关系决定因素必然包含码。详细证明如下：（任何二元关系模式必定是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BCNF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）。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证明：设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为一个二目关系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R(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A1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A2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)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，则属性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A1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A2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之间可能存在以下几种依赖关系：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A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、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A1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A2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，但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A2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A1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，则关系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的码为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A1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，决定因素都包含码，所以，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是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BCNF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。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B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、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A2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A1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A1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A2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，则关系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的码为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A2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，所以决定因素都包含码，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是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BCNF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。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C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、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的码为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A1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A2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)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（即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A1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A2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A2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A1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），决定因素都包含码。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是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BCNF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。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D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、 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A2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A1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A1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A2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，则关系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的码为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A1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或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A2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，所以决定因素都包含码，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是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BCNF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。</a:t>
            </a:r>
          </a:p>
        </p:txBody>
      </p:sp>
      <p:sp>
        <p:nvSpPr>
          <p:cNvPr id="52226" name="Line 4"/>
          <p:cNvSpPr>
            <a:spLocks noChangeShapeType="1"/>
          </p:cNvSpPr>
          <p:nvPr/>
        </p:nvSpPr>
        <p:spPr bwMode="auto">
          <a:xfrm>
            <a:off x="2211388" y="3962400"/>
            <a:ext cx="173037" cy="230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2227" name="Line 4"/>
          <p:cNvSpPr>
            <a:spLocks noChangeShapeType="1"/>
          </p:cNvSpPr>
          <p:nvPr/>
        </p:nvSpPr>
        <p:spPr bwMode="auto">
          <a:xfrm>
            <a:off x="1955800" y="4503738"/>
            <a:ext cx="173038" cy="230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4630738" y="4830763"/>
            <a:ext cx="173037" cy="230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2229" name="Line 4"/>
          <p:cNvSpPr>
            <a:spLocks noChangeShapeType="1"/>
          </p:cNvSpPr>
          <p:nvPr/>
        </p:nvSpPr>
        <p:spPr bwMode="auto">
          <a:xfrm>
            <a:off x="3509963" y="4822825"/>
            <a:ext cx="173037" cy="230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综合训练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latin typeface="+mn-ea"/>
                <a:ea typeface="+mn-ea"/>
              </a:rPr>
              <a:t>现有商品供应关系模式：</a:t>
            </a:r>
            <a:r>
              <a:rPr lang="en-US" altLang="zh-CN" sz="2800" dirty="0">
                <a:latin typeface="+mn-ea"/>
                <a:ea typeface="+mn-ea"/>
              </a:rPr>
              <a:t>supply(</a:t>
            </a:r>
            <a:r>
              <a:rPr lang="en-US" altLang="zh-CN" sz="2800" dirty="0" err="1">
                <a:latin typeface="+mn-ea"/>
                <a:ea typeface="+mn-ea"/>
              </a:rPr>
              <a:t>sno,pno,scity,status,qty</a:t>
            </a:r>
            <a:r>
              <a:rPr lang="en-US" altLang="zh-CN" sz="2800" dirty="0">
                <a:latin typeface="+mn-ea"/>
                <a:ea typeface="+mn-ea"/>
              </a:rPr>
              <a:t>)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已知其上的函数依赖集合</a:t>
            </a:r>
            <a:r>
              <a:rPr lang="en-US" altLang="zh-CN" sz="2400" dirty="0">
                <a:latin typeface="+mn-ea"/>
                <a:ea typeface="+mn-ea"/>
              </a:rPr>
              <a:t>F={</a:t>
            </a:r>
            <a:r>
              <a:rPr lang="en-US" altLang="zh-CN" sz="2400" dirty="0" err="1">
                <a:latin typeface="+mn-ea"/>
                <a:ea typeface="+mn-ea"/>
              </a:rPr>
              <a:t>sno</a:t>
            </a:r>
            <a:r>
              <a:rPr lang="en-US" altLang="zh-CN" sz="2400" dirty="0">
                <a:latin typeface="+mn-ea"/>
                <a:ea typeface="+mn-ea"/>
              </a:rPr>
              <a:t>-&gt;</a:t>
            </a:r>
            <a:r>
              <a:rPr lang="en-US" altLang="zh-CN" sz="2400" dirty="0" err="1">
                <a:latin typeface="+mn-ea"/>
                <a:ea typeface="+mn-ea"/>
              </a:rPr>
              <a:t>scity,scity</a:t>
            </a:r>
            <a:r>
              <a:rPr lang="en-US" altLang="zh-CN" sz="2400" dirty="0">
                <a:latin typeface="+mn-ea"/>
                <a:ea typeface="+mn-ea"/>
              </a:rPr>
              <a:t>-&gt;status,(</a:t>
            </a:r>
            <a:r>
              <a:rPr lang="en-US" altLang="zh-CN" sz="2400" dirty="0" err="1">
                <a:latin typeface="+mn-ea"/>
                <a:ea typeface="+mn-ea"/>
              </a:rPr>
              <a:t>sno,pno</a:t>
            </a:r>
            <a:r>
              <a:rPr lang="en-US" altLang="zh-CN" sz="2400" dirty="0">
                <a:latin typeface="+mn-ea"/>
                <a:ea typeface="+mn-ea"/>
              </a:rPr>
              <a:t>)-&gt;qty}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dirty="0">
                <a:latin typeface="+mn-ea"/>
                <a:ea typeface="+mn-ea"/>
              </a:rPr>
              <a:t>1)</a:t>
            </a:r>
            <a:r>
              <a:rPr lang="zh-CN" altLang="en-US" sz="2400" dirty="0">
                <a:latin typeface="+mn-ea"/>
                <a:ea typeface="+mn-ea"/>
              </a:rPr>
              <a:t>求该关系模式的候选码（要求：给出关键步骤）。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dirty="0">
                <a:latin typeface="+mn-ea"/>
                <a:ea typeface="+mn-ea"/>
              </a:rPr>
              <a:t>2)</a:t>
            </a:r>
            <a:r>
              <a:rPr lang="zh-CN" altLang="en-US" sz="2400" dirty="0">
                <a:latin typeface="+mn-ea"/>
                <a:ea typeface="+mn-ea"/>
              </a:rPr>
              <a:t>该关系模式最高满足几范式？给出理由。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dirty="0">
                <a:latin typeface="+mn-ea"/>
                <a:ea typeface="+mn-ea"/>
              </a:rPr>
              <a:t>3)</a:t>
            </a:r>
            <a:r>
              <a:rPr lang="zh-CN" altLang="en-US" sz="2400" dirty="0">
                <a:latin typeface="+mn-ea"/>
                <a:ea typeface="+mn-ea"/>
              </a:rPr>
              <a:t>请使用投影分解法将该关系模式转化为一组</a:t>
            </a:r>
            <a:r>
              <a:rPr lang="en-US" altLang="zh-CN" sz="2400" dirty="0" err="1">
                <a:latin typeface="+mn-ea"/>
                <a:ea typeface="+mn-ea"/>
              </a:rPr>
              <a:t>3NF</a:t>
            </a:r>
            <a:r>
              <a:rPr lang="zh-CN" altLang="en-US" sz="2400" dirty="0">
                <a:latin typeface="+mn-ea"/>
                <a:ea typeface="+mn-ea"/>
              </a:rPr>
              <a:t>关系模式。</a:t>
            </a:r>
          </a:p>
        </p:txBody>
      </p:sp>
      <p:sp>
        <p:nvSpPr>
          <p:cNvPr id="53251" name="矩形 2"/>
          <p:cNvSpPr>
            <a:spLocks noChangeArrowheads="1"/>
          </p:cNvSpPr>
          <p:nvPr/>
        </p:nvSpPr>
        <p:spPr bwMode="auto">
          <a:xfrm>
            <a:off x="2286000" y="1858963"/>
            <a:ext cx="457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1</a:t>
            </a:r>
            <a:r>
              <a:rPr lang="zh-CN" altLang="en-US" dirty="0"/>
              <a:t>、该关系的候选键是（</a:t>
            </a:r>
            <a:r>
              <a:rPr lang="en-US" altLang="zh-CN" dirty="0" err="1"/>
              <a:t>sno,pno</a:t>
            </a:r>
            <a:r>
              <a:rPr lang="zh-CN" altLang="en-US" dirty="0"/>
              <a:t>）；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 err="1"/>
              <a:t>sno</a:t>
            </a:r>
            <a:r>
              <a:rPr lang="zh-CN" altLang="en-US" dirty="0"/>
              <a:t>和</a:t>
            </a:r>
            <a:r>
              <a:rPr lang="en-US" altLang="zh-CN" dirty="0" err="1"/>
              <a:t>pno</a:t>
            </a:r>
            <a:r>
              <a:rPr lang="zh-CN" altLang="en-US" dirty="0"/>
              <a:t>在任何一个函数依赖的右侧都没有出现，所以候选码必含有这两个属性，而｛</a:t>
            </a:r>
            <a:r>
              <a:rPr lang="en-US" altLang="zh-CN" dirty="0" err="1"/>
              <a:t>sno,pno</a:t>
            </a:r>
            <a:r>
              <a:rPr lang="zh-CN" altLang="en-US" dirty="0"/>
              <a:t>｝</a:t>
            </a:r>
            <a:r>
              <a:rPr lang="en-US" altLang="zh-CN" dirty="0"/>
              <a:t>-&gt;U</a:t>
            </a:r>
            <a:r>
              <a:rPr lang="zh-CN" altLang="en-US" dirty="0"/>
              <a:t>且是完全的函数依赖，因此，该关系模式只有一个候选码。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2</a:t>
            </a:r>
            <a:r>
              <a:rPr lang="zh-CN" altLang="en-US" dirty="0"/>
              <a:t>、该关系模式最高满足</a:t>
            </a:r>
            <a:r>
              <a:rPr lang="en-US" altLang="zh-CN" dirty="0" err="1"/>
              <a:t>1NF</a:t>
            </a:r>
            <a:r>
              <a:rPr lang="zh-CN" altLang="en-US" dirty="0"/>
              <a:t>；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dirty="0"/>
              <a:t>因为</a:t>
            </a:r>
            <a:r>
              <a:rPr lang="en-US" altLang="zh-CN" dirty="0" err="1"/>
              <a:t>sno</a:t>
            </a:r>
            <a:r>
              <a:rPr lang="en-US" altLang="zh-CN" dirty="0"/>
              <a:t>-&gt;</a:t>
            </a:r>
            <a:r>
              <a:rPr lang="en-US" altLang="zh-CN" dirty="0" err="1"/>
              <a:t>scity</a:t>
            </a:r>
            <a:r>
              <a:rPr lang="zh-CN" altLang="en-US" dirty="0"/>
              <a:t>违反了</a:t>
            </a:r>
            <a:r>
              <a:rPr lang="en-US" altLang="zh-CN" dirty="0" err="1"/>
              <a:t>2NF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分）。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3</a:t>
            </a:r>
            <a:r>
              <a:rPr lang="zh-CN" altLang="en-US" dirty="0"/>
              <a:t>、分解为：</a:t>
            </a: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s(</a:t>
            </a:r>
            <a:r>
              <a:rPr lang="en-US" altLang="zh-CN" dirty="0" err="1"/>
              <a:t>sno,scity</a:t>
            </a:r>
            <a:r>
              <a:rPr lang="en-US" altLang="zh-CN" dirty="0"/>
              <a:t>)</a:t>
            </a:r>
            <a:endParaRPr lang="zh-CN" alt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city(</a:t>
            </a:r>
            <a:r>
              <a:rPr lang="en-US" altLang="zh-CN" dirty="0" err="1"/>
              <a:t>scity,status</a:t>
            </a:r>
            <a:r>
              <a:rPr lang="en-US" altLang="zh-CN" dirty="0"/>
              <a:t>)</a:t>
            </a:r>
            <a:endParaRPr lang="zh-CN" alt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supply(</a:t>
            </a:r>
            <a:r>
              <a:rPr lang="en-US" altLang="zh-CN" dirty="0" err="1"/>
              <a:t>sno,pno,qty</a:t>
            </a:r>
            <a:r>
              <a:rPr lang="en-US" altLang="zh-CN" dirty="0"/>
              <a:t>)</a:t>
            </a:r>
            <a:endParaRPr lang="zh-CN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本节内容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0950" y="1600200"/>
            <a:ext cx="616585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数据依赖的公理系统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i="1" dirty="0"/>
              <a:t>模式分解（了解）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55298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宋体" charset="-122"/>
                <a:ea typeface="宋体" charset="-122"/>
              </a:rPr>
              <a:t>已知关系模式</a:t>
            </a:r>
            <a:r>
              <a:rPr lang="en-US" altLang="zh-CN" b="1" dirty="0">
                <a:latin typeface="宋体" charset="-122"/>
                <a:ea typeface="宋体" charset="-122"/>
              </a:rPr>
              <a:t>R(A</a:t>
            </a:r>
            <a:r>
              <a:rPr lang="zh-CN" altLang="en-US" b="1" dirty="0">
                <a:latin typeface="宋体" charset="-122"/>
                <a:ea typeface="宋体" charset="-122"/>
              </a:rPr>
              <a:t>，</a:t>
            </a:r>
            <a:r>
              <a:rPr lang="en-US" altLang="zh-CN" b="1" dirty="0">
                <a:latin typeface="宋体" charset="-122"/>
                <a:ea typeface="宋体" charset="-122"/>
              </a:rPr>
              <a:t>B</a:t>
            </a:r>
            <a:r>
              <a:rPr lang="zh-CN" altLang="en-US" b="1" dirty="0">
                <a:latin typeface="宋体" charset="-122"/>
                <a:ea typeface="宋体" charset="-122"/>
              </a:rPr>
              <a:t>，</a:t>
            </a:r>
            <a:r>
              <a:rPr lang="en-US" altLang="zh-CN" b="1" dirty="0">
                <a:latin typeface="宋体" charset="-122"/>
                <a:ea typeface="宋体" charset="-122"/>
              </a:rPr>
              <a:t>C</a:t>
            </a:r>
            <a:r>
              <a:rPr lang="zh-CN" altLang="en-US" b="1" dirty="0">
                <a:latin typeface="宋体" charset="-122"/>
                <a:ea typeface="宋体" charset="-122"/>
              </a:rPr>
              <a:t>，</a:t>
            </a:r>
            <a:r>
              <a:rPr lang="en-US" altLang="zh-CN" b="1" dirty="0">
                <a:latin typeface="宋体" charset="-122"/>
                <a:ea typeface="宋体" charset="-122"/>
              </a:rPr>
              <a:t>D</a:t>
            </a:r>
            <a:r>
              <a:rPr lang="zh-CN" altLang="en-US" b="1" dirty="0">
                <a:latin typeface="宋体" charset="-122"/>
                <a:ea typeface="宋体" charset="-122"/>
              </a:rPr>
              <a:t>，</a:t>
            </a:r>
            <a:r>
              <a:rPr lang="en-US" altLang="zh-CN" b="1" dirty="0">
                <a:latin typeface="宋体" charset="-122"/>
                <a:ea typeface="宋体" charset="-122"/>
              </a:rPr>
              <a:t>E</a:t>
            </a:r>
            <a:r>
              <a:rPr lang="zh-CN" altLang="en-US" b="1" dirty="0">
                <a:latin typeface="宋体" charset="-122"/>
                <a:ea typeface="宋体" charset="-122"/>
              </a:rPr>
              <a:t>，</a:t>
            </a:r>
            <a:r>
              <a:rPr lang="en-US" altLang="zh-CN" b="1" dirty="0">
                <a:latin typeface="宋体" charset="-122"/>
                <a:ea typeface="宋体" charset="-122"/>
              </a:rPr>
              <a:t>F</a:t>
            </a:r>
            <a:r>
              <a:rPr lang="zh-CN" altLang="en-US" b="1" dirty="0">
                <a:latin typeface="宋体" charset="-122"/>
                <a:ea typeface="宋体" charset="-122"/>
              </a:rPr>
              <a:t>，</a:t>
            </a:r>
            <a:r>
              <a:rPr lang="en-US" altLang="zh-CN" b="1" dirty="0">
                <a:latin typeface="宋体" charset="-122"/>
                <a:ea typeface="宋体" charset="-122"/>
              </a:rPr>
              <a:t>G)</a:t>
            </a:r>
            <a:endParaRPr lang="zh-CN" altLang="en-US" b="1" dirty="0">
              <a:latin typeface="宋体" charset="-122"/>
              <a:ea typeface="宋体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1" dirty="0">
                <a:latin typeface="宋体" charset="-122"/>
                <a:ea typeface="宋体" charset="-122"/>
              </a:rPr>
              <a:t>F={A-&gt;B, A-&gt;C, A-&gt;D, D-&gt;E, (A, F)-&gt; D}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1" dirty="0">
                <a:latin typeface="宋体" charset="-122"/>
                <a:ea typeface="宋体" charset="-122"/>
              </a:rPr>
              <a:t> </a:t>
            </a:r>
            <a:r>
              <a:rPr lang="en-US" altLang="zh-CN" dirty="0">
                <a:latin typeface="宋体" charset="-122"/>
                <a:ea typeface="宋体" charset="-122"/>
              </a:rPr>
              <a:t>(1)</a:t>
            </a:r>
            <a:r>
              <a:rPr lang="zh-CN" altLang="en-US" dirty="0">
                <a:latin typeface="宋体" charset="-122"/>
                <a:ea typeface="宋体" charset="-122"/>
              </a:rPr>
              <a:t>求候选码。</a:t>
            </a:r>
            <a:endParaRPr lang="en-US" altLang="zh-CN" dirty="0">
              <a:latin typeface="宋体" charset="-122"/>
              <a:ea typeface="宋体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>
                <a:latin typeface="宋体" charset="-122"/>
                <a:ea typeface="宋体" charset="-122"/>
              </a:rPr>
              <a:t> (2)</a:t>
            </a:r>
            <a:r>
              <a:rPr lang="zh-CN" altLang="en-US" dirty="0">
                <a:latin typeface="宋体" charset="-122"/>
                <a:ea typeface="宋体" charset="-122"/>
              </a:rPr>
              <a:t>该关系模式是否满足</a:t>
            </a:r>
            <a:r>
              <a:rPr lang="en-US" altLang="zh-CN" dirty="0">
                <a:latin typeface="宋体" charset="-122"/>
                <a:ea typeface="宋体" charset="-122"/>
              </a:rPr>
              <a:t>2NF?</a:t>
            </a:r>
            <a:r>
              <a:rPr lang="zh-CN" altLang="en-US" dirty="0">
                <a:latin typeface="宋体" charset="-122"/>
                <a:ea typeface="宋体" charset="-122"/>
              </a:rPr>
              <a:t>为什么</a:t>
            </a:r>
            <a:r>
              <a:rPr lang="en-US" altLang="zh-CN" dirty="0">
                <a:latin typeface="宋体" charset="-122"/>
                <a:ea typeface="宋体" charset="-122"/>
              </a:rPr>
              <a:t>?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>
                <a:latin typeface="宋体" charset="-122"/>
                <a:ea typeface="宋体" charset="-122"/>
              </a:rPr>
              <a:t> (3)</a:t>
            </a:r>
            <a:r>
              <a:rPr lang="zh-CN" altLang="en-US" dirty="0">
                <a:latin typeface="宋体" charset="-122"/>
                <a:ea typeface="宋体" charset="-122"/>
              </a:rPr>
              <a:t>使用投影分解法将关系模式</a:t>
            </a:r>
            <a:r>
              <a:rPr lang="en-US" altLang="zh-CN" dirty="0">
                <a:latin typeface="宋体" charset="-122"/>
                <a:ea typeface="宋体" charset="-122"/>
              </a:rPr>
              <a:t>R</a:t>
            </a:r>
            <a:r>
              <a:rPr lang="zh-CN" altLang="en-US" dirty="0">
                <a:latin typeface="宋体" charset="-122"/>
                <a:ea typeface="宋体" charset="-122"/>
              </a:rPr>
              <a:t>分解成一组</a:t>
            </a:r>
            <a:r>
              <a:rPr lang="en-US" altLang="zh-CN" dirty="0">
                <a:latin typeface="宋体" charset="-122"/>
                <a:ea typeface="宋体" charset="-122"/>
              </a:rPr>
              <a:t>3NF</a:t>
            </a:r>
            <a:r>
              <a:rPr lang="zh-CN" altLang="en-US" dirty="0">
                <a:latin typeface="宋体" charset="-122"/>
                <a:ea typeface="宋体" charset="-122"/>
              </a:rPr>
              <a:t>模式集。</a:t>
            </a:r>
            <a:endParaRPr lang="en-US" altLang="zh-CN" dirty="0">
              <a:latin typeface="宋体" charset="-122"/>
              <a:ea typeface="宋体" charset="-122"/>
            </a:endParaRPr>
          </a:p>
          <a:p>
            <a:pPr eaLnBrk="1" hangingPunct="1"/>
            <a:endParaRPr lang="zh-CN" altLang="en-US" dirty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内容占位符 1"/>
          <p:cNvSpPr>
            <a:spLocks noGrp="1"/>
          </p:cNvSpPr>
          <p:nvPr>
            <p:ph/>
          </p:nvPr>
        </p:nvSpPr>
        <p:spPr>
          <a:xfrm>
            <a:off x="365125" y="1658938"/>
            <a:ext cx="5448300" cy="4467225"/>
          </a:xfrm>
        </p:spPr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2"/>
          </p:nvPr>
        </p:nvSpPr>
        <p:spPr>
          <a:xfrm>
            <a:off x="0" y="182563"/>
            <a:ext cx="7942263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Q &amp; A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这次课我们学到了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函数依赖</a:t>
            </a:r>
            <a:endParaRPr lang="en-US" altLang="zh-CN"/>
          </a:p>
          <a:p>
            <a:pPr lvl="1" eaLnBrk="1" hangingPunct="1"/>
            <a:r>
              <a:rPr lang="zh-CN" altLang="en-US">
                <a:ea typeface="宋体" charset="-122"/>
              </a:rPr>
              <a:t>完全函数依赖、部分函数依赖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zh-CN" altLang="en-US"/>
              <a:t>规范化</a:t>
            </a:r>
            <a:endParaRPr lang="en-US" altLang="zh-CN"/>
          </a:p>
          <a:p>
            <a:pPr lvl="1" eaLnBrk="1" hangingPunct="1"/>
            <a:r>
              <a:rPr lang="en-US" altLang="zh-CN">
                <a:ea typeface="宋体" charset="-122"/>
              </a:rPr>
              <a:t>2NF</a:t>
            </a:r>
            <a:r>
              <a:rPr lang="zh-CN" altLang="en-US">
                <a:ea typeface="宋体" charset="-122"/>
              </a:rPr>
              <a:t>、</a:t>
            </a:r>
            <a:r>
              <a:rPr lang="en-US" altLang="zh-CN">
                <a:ea typeface="宋体" charset="-122"/>
              </a:rPr>
              <a:t>3NF</a:t>
            </a:r>
          </a:p>
          <a:p>
            <a:pPr lvl="1" eaLnBrk="1" hangingPunct="1"/>
            <a:r>
              <a:rPr lang="zh-CN" altLang="en-US">
                <a:ea typeface="宋体" charset="-122"/>
              </a:rPr>
              <a:t>投影分解法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本节教学目标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掌握</a:t>
            </a: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dirty="0">
                <a:ea typeface="+mn-ea"/>
              </a:rPr>
              <a:t>Armstrong</a:t>
            </a:r>
            <a:r>
              <a:rPr lang="zh-CN" altLang="en-US" sz="2400" dirty="0">
                <a:ea typeface="+mn-ea"/>
              </a:rPr>
              <a:t>公理系统</a:t>
            </a:r>
            <a:endParaRPr lang="en-US" altLang="zh-CN" sz="2400" dirty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ea typeface="+mn-ea"/>
              </a:rPr>
              <a:t>求闭包</a:t>
            </a:r>
            <a:endParaRPr lang="en-US" altLang="zh-CN" sz="2400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了解</a:t>
            </a: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ea typeface="+mn-ea"/>
              </a:rPr>
              <a:t>模式分解</a:t>
            </a:r>
            <a:endParaRPr lang="en-US" altLang="zh-CN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重点</a:t>
            </a: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ea typeface="+mn-ea"/>
              </a:rPr>
              <a:t>求闭包</a:t>
            </a:r>
            <a:endParaRPr lang="en-US" altLang="zh-CN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难点</a:t>
            </a: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ea typeface="+mn-ea"/>
              </a:rPr>
              <a:t>求闭包</a:t>
            </a:r>
            <a:endParaRPr lang="en-US" altLang="zh-CN" dirty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zh-CN" altLang="en-US" dirty="0"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第三节 数据依赖的公理系统</a:t>
            </a:r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逻辑蕴含</a:t>
            </a:r>
            <a:endParaRPr lang="en-US" altLang="zh-CN"/>
          </a:p>
          <a:p>
            <a:pPr lvl="1" eaLnBrk="1" hangingPunct="1">
              <a:lnSpc>
                <a:spcPct val="150000"/>
              </a:lnSpc>
            </a:pPr>
            <a:r>
              <a:rPr lang="zh-CN" altLang="en-US">
                <a:ea typeface="宋体" charset="-122"/>
              </a:rPr>
              <a:t>对于满足一组函数依赖</a:t>
            </a:r>
            <a:r>
              <a:rPr lang="en-US" altLang="zh-CN">
                <a:ea typeface="宋体" charset="-122"/>
              </a:rPr>
              <a:t>F</a:t>
            </a:r>
            <a:r>
              <a:rPr lang="zh-CN" altLang="en-US">
                <a:ea typeface="宋体" charset="-122"/>
              </a:rPr>
              <a:t>的关系模式</a:t>
            </a:r>
            <a:r>
              <a:rPr lang="en-US" altLang="zh-CN">
                <a:ea typeface="宋体" charset="-122"/>
              </a:rPr>
              <a:t>R&lt;U, F&gt;</a:t>
            </a:r>
            <a:r>
              <a:rPr lang="zh-CN" altLang="en-US">
                <a:ea typeface="宋体" charset="-122"/>
              </a:rPr>
              <a:t>，其任何一个关系</a:t>
            </a:r>
            <a:r>
              <a:rPr lang="en-US" altLang="zh-CN">
                <a:ea typeface="宋体" charset="-122"/>
              </a:rPr>
              <a:t>r</a:t>
            </a:r>
            <a:r>
              <a:rPr lang="zh-CN" altLang="en-US">
                <a:ea typeface="宋体" charset="-122"/>
              </a:rPr>
              <a:t>，若函数依赖</a:t>
            </a:r>
            <a:r>
              <a:rPr lang="en-US" altLang="zh-CN">
                <a:ea typeface="宋体" charset="-122"/>
              </a:rPr>
              <a:t>X</a:t>
            </a:r>
            <a:r>
              <a:rPr lang="en-US" altLang="zh-CN">
                <a:ea typeface="宋体" charset="-122"/>
                <a:sym typeface="Symbol" pitchFamily="18" charset="2"/>
              </a:rPr>
              <a:t></a:t>
            </a:r>
            <a:r>
              <a:rPr lang="en-US" altLang="zh-CN">
                <a:ea typeface="宋体" charset="-122"/>
              </a:rPr>
              <a:t>Y</a:t>
            </a:r>
            <a:r>
              <a:rPr lang="zh-CN" altLang="en-US">
                <a:ea typeface="宋体" charset="-122"/>
              </a:rPr>
              <a:t>都成立，则称</a:t>
            </a:r>
            <a:r>
              <a:rPr lang="en-US" altLang="zh-CN" b="1">
                <a:solidFill>
                  <a:srgbClr val="FF0000"/>
                </a:solidFill>
                <a:ea typeface="宋体" charset="-122"/>
              </a:rPr>
              <a:t>F</a:t>
            </a:r>
            <a:r>
              <a:rPr lang="zh-CN" altLang="en-US" b="1">
                <a:solidFill>
                  <a:srgbClr val="FF0000"/>
                </a:solidFill>
                <a:ea typeface="宋体" charset="-122"/>
              </a:rPr>
              <a:t>逻辑蕴含</a:t>
            </a:r>
            <a:r>
              <a:rPr lang="en-US" altLang="zh-CN" b="1">
                <a:solidFill>
                  <a:srgbClr val="FF0000"/>
                </a:solidFill>
                <a:ea typeface="宋体" charset="-122"/>
              </a:rPr>
              <a:t>X </a:t>
            </a:r>
            <a:r>
              <a:rPr lang="en-US" altLang="zh-CN" b="1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FF0000"/>
                </a:solidFill>
                <a:ea typeface="宋体" charset="-122"/>
              </a:rPr>
              <a:t> Y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>
                <a:ea typeface="宋体" charset="-122"/>
              </a:rPr>
              <a:t>例：</a:t>
            </a:r>
            <a:r>
              <a:rPr lang="zh-CN" altLang="en-US" sz="2400">
                <a:ea typeface="宋体" charset="-122"/>
              </a:rPr>
              <a:t>已知</a:t>
            </a:r>
            <a:r>
              <a:rPr lang="en-US" altLang="zh-CN" sz="2400">
                <a:ea typeface="宋体" charset="-122"/>
              </a:rPr>
              <a:t>R(X,Y,Z)</a:t>
            </a:r>
            <a:r>
              <a:rPr lang="zh-CN" altLang="en-US" sz="2400">
                <a:ea typeface="宋体" charset="-122"/>
              </a:rPr>
              <a:t>，</a:t>
            </a:r>
            <a:r>
              <a:rPr lang="en-US" altLang="zh-CN" sz="2400">
                <a:ea typeface="宋体" charset="-122"/>
              </a:rPr>
              <a:t>F={X→Y</a:t>
            </a:r>
            <a:r>
              <a:rPr lang="zh-CN" altLang="en-US" sz="2400">
                <a:ea typeface="宋体" charset="-122"/>
              </a:rPr>
              <a:t>，</a:t>
            </a:r>
            <a:r>
              <a:rPr lang="en-US" altLang="zh-CN" sz="2400">
                <a:ea typeface="宋体" charset="-122"/>
              </a:rPr>
              <a:t>Y→Z}, </a:t>
            </a:r>
            <a:r>
              <a:rPr lang="zh-CN" altLang="en-US" sz="2400">
                <a:ea typeface="宋体" charset="-122"/>
              </a:rPr>
              <a:t>则</a:t>
            </a:r>
            <a:r>
              <a:rPr lang="en-US" altLang="zh-CN" sz="2400">
                <a:ea typeface="宋体" charset="-122"/>
              </a:rPr>
              <a:t>X→Z</a:t>
            </a:r>
            <a:r>
              <a:rPr lang="zh-CN" altLang="en-US" sz="2400">
                <a:ea typeface="宋体" charset="-122"/>
              </a:rPr>
              <a:t>成立，</a:t>
            </a:r>
            <a:r>
              <a:rPr lang="en-US" altLang="zh-CN" sz="2400" b="1">
                <a:solidFill>
                  <a:srgbClr val="FF0000"/>
                </a:solidFill>
                <a:ea typeface="宋体" charset="-122"/>
              </a:rPr>
              <a:t>X</a:t>
            </a:r>
            <a:r>
              <a:rPr lang="zh-CN" altLang="en-US" sz="2400" b="1">
                <a:solidFill>
                  <a:srgbClr val="FF0000"/>
                </a:solidFill>
                <a:ea typeface="宋体" charset="-122"/>
              </a:rPr>
              <a:t>→</a:t>
            </a:r>
            <a:r>
              <a:rPr lang="en-US" altLang="zh-CN" sz="2400" b="1">
                <a:solidFill>
                  <a:srgbClr val="FF0000"/>
                </a:solidFill>
                <a:ea typeface="宋体" charset="-122"/>
              </a:rPr>
              <a:t>Z</a:t>
            </a:r>
            <a:r>
              <a:rPr lang="zh-CN" altLang="en-US" sz="2400" b="1">
                <a:solidFill>
                  <a:srgbClr val="FF0000"/>
                </a:solidFill>
                <a:ea typeface="宋体" charset="-122"/>
              </a:rPr>
              <a:t>被</a:t>
            </a:r>
            <a:r>
              <a:rPr lang="en-US" altLang="zh-CN" sz="2400" b="1">
                <a:solidFill>
                  <a:srgbClr val="FF0000"/>
                </a:solidFill>
                <a:ea typeface="宋体" charset="-122"/>
              </a:rPr>
              <a:t>F</a:t>
            </a:r>
            <a:r>
              <a:rPr lang="zh-CN" altLang="en-US" sz="2400" b="1">
                <a:solidFill>
                  <a:srgbClr val="FF0000"/>
                </a:solidFill>
                <a:ea typeface="宋体" charset="-122"/>
              </a:rPr>
              <a:t>逻辑蕴含</a:t>
            </a:r>
            <a:r>
              <a:rPr lang="zh-CN" altLang="en-US" sz="2400">
                <a:ea typeface="宋体" charset="-122"/>
              </a:rPr>
              <a:t>。</a:t>
            </a:r>
          </a:p>
          <a:p>
            <a:pPr lvl="1" eaLnBrk="1" hangingPunct="1"/>
            <a:endParaRPr lang="en-US" altLang="zh-CN">
              <a:ea typeface="宋体" charset="-122"/>
            </a:endParaRP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第三节 数据依赖的公理系统</a:t>
            </a: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Armstrong</a:t>
            </a:r>
            <a:r>
              <a:rPr lang="zh-CN" altLang="en-US"/>
              <a:t>公理系统</a:t>
            </a:r>
            <a:endParaRPr lang="en-US" altLang="zh-CN"/>
          </a:p>
          <a:p>
            <a:pPr lvl="1" eaLnBrk="1" hangingPunct="1"/>
            <a:r>
              <a:rPr lang="zh-CN" altLang="en-US">
                <a:ea typeface="宋体" charset="-122"/>
              </a:rPr>
              <a:t>一套推理规则，是模式分解算法的理论基础</a:t>
            </a:r>
            <a:endParaRPr lang="en-US" altLang="zh-CN">
              <a:ea typeface="宋体" charset="-122"/>
            </a:endParaRPr>
          </a:p>
          <a:p>
            <a:pPr lvl="1" eaLnBrk="1" hangingPunct="1"/>
            <a:r>
              <a:rPr lang="zh-CN" altLang="en-US">
                <a:ea typeface="宋体" charset="-122"/>
              </a:rPr>
              <a:t>用途：</a:t>
            </a:r>
          </a:p>
          <a:p>
            <a:pPr lvl="2" eaLnBrk="1" hangingPunct="1"/>
            <a:r>
              <a:rPr lang="zh-CN" altLang="en-US">
                <a:ea typeface="宋体" charset="-122"/>
              </a:rPr>
              <a:t>从一组函数依赖求得蕴含的函数依赖</a:t>
            </a:r>
          </a:p>
          <a:p>
            <a:pPr lvl="2" eaLnBrk="1" hangingPunct="1"/>
            <a:r>
              <a:rPr lang="zh-CN" altLang="en-US">
                <a:ea typeface="宋体" charset="-122"/>
              </a:rPr>
              <a:t>求给定关系模式的码</a:t>
            </a:r>
            <a:endParaRPr lang="en-US" altLang="zh-CN">
              <a:ea typeface="宋体" charset="-122"/>
            </a:endParaRPr>
          </a:p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Armstrong</a:t>
            </a:r>
            <a:r>
              <a:rPr lang="zh-CN" altLang="en-US" dirty="0">
                <a:latin typeface="+mj-ea"/>
              </a:rPr>
              <a:t>公理系统</a:t>
            </a:r>
          </a:p>
        </p:txBody>
      </p:sp>
      <p:sp>
        <p:nvSpPr>
          <p:cNvPr id="103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Armstrong</a:t>
            </a:r>
            <a:r>
              <a:rPr lang="zh-CN" altLang="en-US"/>
              <a:t>公理系统，关系模式</a:t>
            </a:r>
            <a:r>
              <a:rPr lang="en-US" altLang="zh-CN"/>
              <a:t>R &lt;U</a:t>
            </a:r>
            <a:r>
              <a:rPr lang="zh-CN" altLang="en-US"/>
              <a:t>，</a:t>
            </a:r>
            <a:r>
              <a:rPr lang="en-US" altLang="zh-CN"/>
              <a:t>F &gt;</a:t>
            </a:r>
            <a:r>
              <a:rPr lang="zh-CN" altLang="en-US"/>
              <a:t>有以下的推理规则</a:t>
            </a:r>
          </a:p>
          <a:p>
            <a:pPr lvl="1" eaLnBrk="1" hangingPunct="1"/>
            <a:r>
              <a:rPr lang="en-US" altLang="zh-CN" sz="2400" b="1">
                <a:ea typeface="宋体" charset="-122"/>
              </a:rPr>
              <a:t>A1</a:t>
            </a:r>
            <a:r>
              <a:rPr lang="zh-CN" altLang="en-US" sz="2400" b="1">
                <a:ea typeface="宋体" charset="-122"/>
              </a:rPr>
              <a:t>自反律</a:t>
            </a:r>
            <a:r>
              <a:rPr lang="zh-CN" altLang="en-US" sz="2400">
                <a:solidFill>
                  <a:schemeClr val="accent2"/>
                </a:solidFill>
                <a:ea typeface="宋体" charset="-122"/>
              </a:rPr>
              <a:t>：</a:t>
            </a:r>
          </a:p>
          <a:p>
            <a:pPr lvl="1" eaLnBrk="1" hangingPunct="1"/>
            <a:r>
              <a:rPr lang="en-US" altLang="zh-CN" sz="2400" b="1">
                <a:ea typeface="宋体" charset="-122"/>
              </a:rPr>
              <a:t>A2</a:t>
            </a:r>
            <a:r>
              <a:rPr lang="zh-CN" altLang="en-US" sz="2400" b="1">
                <a:ea typeface="宋体" charset="-122"/>
              </a:rPr>
              <a:t>增广律</a:t>
            </a:r>
            <a:r>
              <a:rPr lang="zh-CN" altLang="en-US" sz="2400">
                <a:solidFill>
                  <a:schemeClr val="accent2"/>
                </a:solidFill>
                <a:ea typeface="宋体" charset="-122"/>
              </a:rPr>
              <a:t>：</a:t>
            </a:r>
          </a:p>
          <a:p>
            <a:pPr lvl="1" eaLnBrk="1" hangingPunct="1"/>
            <a:r>
              <a:rPr lang="en-US" altLang="zh-CN" sz="2400" b="1">
                <a:ea typeface="宋体" charset="-122"/>
              </a:rPr>
              <a:t>A3</a:t>
            </a:r>
            <a:r>
              <a:rPr lang="zh-CN" altLang="en-US" sz="2400" b="1">
                <a:ea typeface="宋体" charset="-122"/>
              </a:rPr>
              <a:t>传递律</a:t>
            </a:r>
            <a:r>
              <a:rPr lang="zh-CN" altLang="en-US" sz="2400">
                <a:solidFill>
                  <a:schemeClr val="accent2"/>
                </a:solidFill>
                <a:ea typeface="宋体" charset="-122"/>
              </a:rPr>
              <a:t>：</a:t>
            </a:r>
          </a:p>
          <a:p>
            <a:pPr eaLnBrk="1" hangingPunct="1"/>
            <a:r>
              <a:rPr lang="en-US" altLang="zh-CN"/>
              <a:t>Armstrong</a:t>
            </a:r>
            <a:r>
              <a:rPr lang="zh-CN" altLang="en-US"/>
              <a:t>公理系统的推理规则</a:t>
            </a:r>
          </a:p>
          <a:p>
            <a:pPr lvl="1" eaLnBrk="1" hangingPunct="1"/>
            <a:r>
              <a:rPr lang="zh-CN" altLang="en-US" sz="2400" b="1">
                <a:ea typeface="宋体" charset="-122"/>
              </a:rPr>
              <a:t>合并规则</a:t>
            </a:r>
            <a:r>
              <a:rPr lang="en-US" altLang="zh-CN" sz="2400">
                <a:solidFill>
                  <a:schemeClr val="accent2"/>
                </a:solidFill>
                <a:ea typeface="宋体" charset="-122"/>
              </a:rPr>
              <a:t>:</a:t>
            </a:r>
          </a:p>
          <a:p>
            <a:pPr lvl="1" eaLnBrk="1" hangingPunct="1"/>
            <a:r>
              <a:rPr lang="zh-CN" altLang="en-US" sz="2400" b="1">
                <a:ea typeface="宋体" charset="-122"/>
              </a:rPr>
              <a:t>伪传递规则</a:t>
            </a:r>
            <a:r>
              <a:rPr lang="en-US" altLang="zh-CN" sz="2400">
                <a:solidFill>
                  <a:schemeClr val="accent2"/>
                </a:solidFill>
                <a:ea typeface="宋体" charset="-122"/>
              </a:rPr>
              <a:t>:</a:t>
            </a:r>
          </a:p>
          <a:p>
            <a:pPr lvl="1" eaLnBrk="1" hangingPunct="1"/>
            <a:r>
              <a:rPr lang="zh-CN" altLang="en-US" sz="2400" b="1">
                <a:ea typeface="宋体" charset="-122"/>
              </a:rPr>
              <a:t>分解规则</a:t>
            </a:r>
            <a:r>
              <a:rPr lang="en-US" altLang="zh-CN" sz="2400">
                <a:solidFill>
                  <a:schemeClr val="accent2"/>
                </a:solidFill>
                <a:ea typeface="宋体" charset="-122"/>
              </a:rPr>
              <a:t>:</a:t>
            </a:r>
          </a:p>
          <a:p>
            <a:pPr eaLnBrk="1" hangingPunct="1"/>
            <a:endParaRPr lang="zh-CN" alt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852738" y="2689225"/>
          <a:ext cx="417671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公式" r:id="rId3" imgW="2209680" imgH="215640" progId="Equation.3">
                  <p:embed/>
                </p:oleObj>
              </mc:Choice>
              <mc:Fallback>
                <p:oleObj name="公式" r:id="rId3" imgW="22096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2689225"/>
                        <a:ext cx="4176712" cy="404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822575" y="3135313"/>
          <a:ext cx="57150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公式" r:id="rId5" imgW="3365280" imgH="215640" progId="Equation.3">
                  <p:embed/>
                </p:oleObj>
              </mc:Choice>
              <mc:Fallback>
                <p:oleObj name="公式" r:id="rId5" imgW="33652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3135313"/>
                        <a:ext cx="5715000" cy="398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867025" y="3552825"/>
          <a:ext cx="592931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公式" r:id="rId7" imgW="3187440" imgH="215640" progId="Equation.3">
                  <p:embed/>
                </p:oleObj>
              </mc:Choice>
              <mc:Fallback>
                <p:oleObj name="公式" r:id="rId7" imgW="318744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3552825"/>
                        <a:ext cx="5929313" cy="3984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225800" y="4560888"/>
          <a:ext cx="35290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公式" r:id="rId9" imgW="1866600" imgH="215640" progId="Equation.3">
                  <p:embed/>
                </p:oleObj>
              </mc:Choice>
              <mc:Fallback>
                <p:oleObj name="公式" r:id="rId9" imgW="186660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4560888"/>
                        <a:ext cx="3529013" cy="404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3214688" y="5018088"/>
          <a:ext cx="386556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11" imgW="2044440" imgH="215640" progId="Equation.3">
                  <p:embed/>
                </p:oleObj>
              </mc:Choice>
              <mc:Fallback>
                <p:oleObj name="Equation" r:id="rId11" imgW="204444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5018088"/>
                        <a:ext cx="3865562" cy="404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3214688" y="5475288"/>
          <a:ext cx="33131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公式" r:id="rId13" imgW="1752480" imgH="215640" progId="Equation.3">
                  <p:embed/>
                </p:oleObj>
              </mc:Choice>
              <mc:Fallback>
                <p:oleObj name="公式" r:id="rId13" imgW="175248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5475288"/>
                        <a:ext cx="3313112" cy="404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25488"/>
            <a:ext cx="8229600" cy="5400675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引理</a:t>
            </a:r>
            <a:r>
              <a:rPr lang="en-US" altLang="zh-CN" dirty="0"/>
              <a:t>6.1 (</a:t>
            </a:r>
            <a:r>
              <a:rPr lang="zh-CN" altLang="en-US" dirty="0"/>
              <a:t>由合并规则和分解规则可得</a:t>
            </a:r>
            <a:r>
              <a:rPr lang="en-US" altLang="zh-CN" dirty="0"/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闭包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ea typeface="+mn-ea"/>
              </a:rPr>
              <a:t>在关系模式</a:t>
            </a:r>
            <a:r>
              <a:rPr lang="en-US" altLang="zh-CN" dirty="0">
                <a:ea typeface="+mn-ea"/>
              </a:rPr>
              <a:t>R&lt;U, F&gt;</a:t>
            </a:r>
            <a:r>
              <a:rPr lang="zh-CN" altLang="en-US" dirty="0">
                <a:ea typeface="+mn-ea"/>
              </a:rPr>
              <a:t>中为</a:t>
            </a:r>
            <a:r>
              <a:rPr lang="en-US" altLang="zh-CN" dirty="0">
                <a:ea typeface="+mn-ea"/>
              </a:rPr>
              <a:t>F</a:t>
            </a:r>
            <a:r>
              <a:rPr lang="zh-CN" altLang="en-US" dirty="0">
                <a:ea typeface="+mn-ea"/>
              </a:rPr>
              <a:t>所逻辑蕴含</a:t>
            </a:r>
            <a:r>
              <a:rPr lang="en-US" altLang="zh-CN" dirty="0">
                <a:ea typeface="+mn-ea"/>
              </a:rPr>
              <a:t>(</a:t>
            </a:r>
            <a:r>
              <a:rPr lang="zh-CN" altLang="en-US" dirty="0">
                <a:ea typeface="+mn-ea"/>
              </a:rPr>
              <a:t>或推导</a:t>
            </a:r>
            <a:r>
              <a:rPr lang="en-US" altLang="zh-CN" dirty="0">
                <a:ea typeface="+mn-ea"/>
              </a:rPr>
              <a:t>)</a:t>
            </a:r>
            <a:r>
              <a:rPr lang="zh-CN" altLang="en-US" dirty="0">
                <a:ea typeface="+mn-ea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ea typeface="+mn-ea"/>
              </a:rPr>
              <a:t>函数依赖的全体</a:t>
            </a:r>
            <a:r>
              <a:rPr lang="zh-CN" altLang="en-US" dirty="0">
                <a:ea typeface="+mn-ea"/>
              </a:rPr>
              <a:t>叫做</a:t>
            </a:r>
            <a:r>
              <a:rPr lang="en-US" altLang="zh-CN" dirty="0">
                <a:ea typeface="+mn-ea"/>
              </a:rPr>
              <a:t>F</a:t>
            </a:r>
            <a:r>
              <a:rPr lang="zh-CN" altLang="en-US" dirty="0">
                <a:ea typeface="+mn-ea"/>
              </a:rPr>
              <a:t>的闭包，记为</a:t>
            </a:r>
            <a:r>
              <a:rPr lang="en-US" altLang="zh-CN" b="1" dirty="0">
                <a:solidFill>
                  <a:srgbClr val="FF0000"/>
                </a:solidFill>
                <a:ea typeface="+mn-ea"/>
              </a:rPr>
              <a:t>F</a:t>
            </a:r>
            <a:r>
              <a:rPr lang="en-US" altLang="zh-CN" b="1" baseline="30000" dirty="0">
                <a:solidFill>
                  <a:srgbClr val="FF0000"/>
                </a:solidFill>
                <a:ea typeface="+mn-ea"/>
              </a:rPr>
              <a:t>+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000" dirty="0"/>
              <a:t>Armstrong</a:t>
            </a:r>
            <a:r>
              <a:rPr lang="zh-CN" altLang="en-US" sz="3000" dirty="0"/>
              <a:t>公理系统是有效的、完备的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+mn-ea"/>
              </a:rPr>
              <a:t>Armstrong</a:t>
            </a:r>
            <a:r>
              <a:rPr lang="zh-CN" altLang="en-US" dirty="0">
                <a:ea typeface="+mn-ea"/>
              </a:rPr>
              <a:t>公理系统的有效性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ea typeface="+mn-ea"/>
              </a:rPr>
              <a:t>由</a:t>
            </a:r>
            <a:r>
              <a:rPr lang="en-US" altLang="zh-CN" dirty="0">
                <a:ea typeface="+mn-ea"/>
              </a:rPr>
              <a:t>F</a:t>
            </a:r>
            <a:r>
              <a:rPr lang="zh-CN" altLang="en-US" dirty="0">
                <a:ea typeface="+mn-ea"/>
              </a:rPr>
              <a:t>出发根据</a:t>
            </a:r>
            <a:r>
              <a:rPr lang="en-US" altLang="zh-CN" dirty="0">
                <a:ea typeface="+mn-ea"/>
              </a:rPr>
              <a:t>Armstrong</a:t>
            </a:r>
            <a:r>
              <a:rPr lang="zh-CN" altLang="en-US" dirty="0">
                <a:ea typeface="+mn-ea"/>
              </a:rPr>
              <a:t>公理导出的每一个函数依赖一定在</a:t>
            </a:r>
            <a:r>
              <a:rPr lang="en-US" altLang="zh-CN" dirty="0">
                <a:ea typeface="+mn-ea"/>
              </a:rPr>
              <a:t>F</a:t>
            </a:r>
            <a:r>
              <a:rPr lang="en-US" altLang="zh-CN" baseline="30000" dirty="0">
                <a:ea typeface="+mn-ea"/>
              </a:rPr>
              <a:t>+</a:t>
            </a:r>
            <a:r>
              <a:rPr lang="zh-CN" altLang="en-US" dirty="0">
                <a:ea typeface="+mn-ea"/>
              </a:rPr>
              <a:t>中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+mn-ea"/>
              </a:rPr>
              <a:t>Armstrong</a:t>
            </a:r>
            <a:r>
              <a:rPr lang="zh-CN" altLang="en-US" dirty="0">
                <a:ea typeface="+mn-ea"/>
              </a:rPr>
              <a:t>公理系统的完备性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+mn-ea"/>
              </a:rPr>
              <a:t>F</a:t>
            </a:r>
            <a:r>
              <a:rPr lang="en-US" altLang="zh-CN" baseline="30000" dirty="0">
                <a:ea typeface="+mn-ea"/>
              </a:rPr>
              <a:t>+</a:t>
            </a:r>
            <a:r>
              <a:rPr lang="zh-CN" altLang="en-US" dirty="0">
                <a:ea typeface="+mn-ea"/>
              </a:rPr>
              <a:t>中的每一个函数依赖，必定可以由</a:t>
            </a:r>
            <a:r>
              <a:rPr lang="en-US" altLang="zh-CN" dirty="0">
                <a:ea typeface="+mn-ea"/>
              </a:rPr>
              <a:t>F</a:t>
            </a:r>
            <a:r>
              <a:rPr lang="zh-CN" altLang="en-US" dirty="0">
                <a:ea typeface="+mn-ea"/>
              </a:rPr>
              <a:t>出发根据</a:t>
            </a:r>
            <a:r>
              <a:rPr lang="en-US" altLang="zh-CN" dirty="0">
                <a:ea typeface="+mn-ea"/>
              </a:rPr>
              <a:t>Armstrong</a:t>
            </a:r>
            <a:r>
              <a:rPr lang="zh-CN" altLang="en-US" dirty="0">
                <a:ea typeface="+mn-ea"/>
              </a:rPr>
              <a:t>公理导出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787400" y="1276350"/>
          <a:ext cx="72993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3924000" imgH="228600" progId="Equation.3">
                  <p:embed/>
                </p:oleObj>
              </mc:Choice>
              <mc:Fallback>
                <p:oleObj name="Equation" r:id="rId3" imgW="39240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1276350"/>
                        <a:ext cx="7299325" cy="422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96288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/>
              <a:t>定义</a:t>
            </a:r>
            <a:r>
              <a:rPr lang="en-US" altLang="zh-CN" sz="2800" dirty="0"/>
              <a:t>6.13 </a:t>
            </a:r>
            <a:r>
              <a:rPr lang="zh-CN" altLang="en-US" sz="2800" dirty="0"/>
              <a:t>设</a:t>
            </a:r>
            <a:r>
              <a:rPr lang="en-US" altLang="zh-CN" sz="2800" dirty="0"/>
              <a:t>F</a:t>
            </a:r>
            <a:r>
              <a:rPr lang="zh-CN" altLang="en-US" sz="2800" dirty="0"/>
              <a:t>为属性集</a:t>
            </a:r>
            <a:r>
              <a:rPr lang="en-US" altLang="zh-CN" sz="2800" dirty="0"/>
              <a:t>U</a:t>
            </a:r>
            <a:r>
              <a:rPr lang="zh-CN" altLang="en-US" sz="2800" dirty="0"/>
              <a:t>上的一组函数依赖，</a:t>
            </a:r>
            <a:r>
              <a:rPr lang="en-US" altLang="zh-CN" sz="2800" dirty="0"/>
              <a:t>X </a:t>
            </a:r>
            <a:r>
              <a:rPr lang="zh-CN" altLang="en-US" sz="2800" dirty="0"/>
              <a:t>⊆</a:t>
            </a:r>
            <a:r>
              <a:rPr lang="en-US" altLang="zh-CN" sz="2800" dirty="0"/>
              <a:t>U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X</a:t>
            </a:r>
            <a:r>
              <a:rPr lang="en-US" altLang="zh-CN" sz="2800" baseline="-25000" dirty="0" err="1"/>
              <a:t>F</a:t>
            </a:r>
            <a:r>
              <a:rPr lang="en-US" altLang="zh-CN" sz="2800" baseline="30000" dirty="0"/>
              <a:t>+ </a:t>
            </a:r>
            <a:r>
              <a:rPr lang="en-US" altLang="zh-CN" sz="2800" dirty="0"/>
              <a:t>={ </a:t>
            </a:r>
            <a:r>
              <a:rPr lang="en-US" altLang="zh-CN" sz="2800" dirty="0" err="1"/>
              <a:t>A|X→A</a:t>
            </a:r>
            <a:r>
              <a:rPr lang="zh-CN" altLang="en-US" sz="2800" dirty="0"/>
              <a:t>能由</a:t>
            </a:r>
            <a:r>
              <a:rPr lang="en-US" altLang="zh-CN" sz="2800" dirty="0"/>
              <a:t>F </a:t>
            </a:r>
            <a:r>
              <a:rPr lang="zh-CN" altLang="en-US" sz="2800" dirty="0"/>
              <a:t>根据</a:t>
            </a:r>
            <a:r>
              <a:rPr lang="en-US" altLang="zh-CN" sz="2800" dirty="0"/>
              <a:t>Armstrong</a:t>
            </a:r>
            <a:r>
              <a:rPr lang="zh-CN" altLang="en-US" sz="2800" dirty="0"/>
              <a:t>公理导出</a:t>
            </a:r>
            <a:r>
              <a:rPr lang="en-US" altLang="zh-CN" sz="2800" dirty="0"/>
              <a:t>}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X</a:t>
            </a:r>
            <a:r>
              <a:rPr lang="en-US" altLang="zh-CN" sz="2800" baseline="-25000" dirty="0" err="1"/>
              <a:t>F</a:t>
            </a:r>
            <a:r>
              <a:rPr lang="en-US" altLang="zh-CN" sz="2800" baseline="30000" dirty="0"/>
              <a:t>+</a:t>
            </a:r>
            <a:r>
              <a:rPr lang="zh-CN" altLang="en-US" sz="2800" dirty="0"/>
              <a:t>称为属性集</a:t>
            </a:r>
            <a:r>
              <a:rPr lang="en-US" altLang="zh-CN" sz="2800" dirty="0"/>
              <a:t>X</a:t>
            </a:r>
            <a:r>
              <a:rPr lang="zh-CN" altLang="en-US" sz="2800" dirty="0"/>
              <a:t>关于函数依赖集</a:t>
            </a:r>
            <a:r>
              <a:rPr lang="en-US" altLang="zh-CN" sz="2800" dirty="0"/>
              <a:t>F </a:t>
            </a:r>
            <a:r>
              <a:rPr lang="zh-CN" altLang="en-US" sz="2800" dirty="0"/>
              <a:t>的闭包。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ea typeface="+mn-ea"/>
              </a:rPr>
              <a:t>例：</a:t>
            </a:r>
            <a:r>
              <a:rPr lang="en-US" altLang="zh-CN" dirty="0">
                <a:ea typeface="+mn-ea"/>
              </a:rPr>
              <a:t>U={A, B, C, D}; F={A → B, BC → D};</a:t>
            </a:r>
            <a:r>
              <a:rPr lang="en-US" altLang="zh-CN" sz="3600" dirty="0">
                <a:ea typeface="+mn-ea"/>
              </a:rPr>
              <a:t>A</a:t>
            </a:r>
            <a:r>
              <a:rPr lang="en-US" altLang="zh-CN" baseline="-25000" dirty="0">
                <a:ea typeface="+mn-ea"/>
              </a:rPr>
              <a:t>F</a:t>
            </a:r>
            <a:r>
              <a:rPr lang="en-US" altLang="zh-CN" sz="2000" baseline="30000" dirty="0">
                <a:ea typeface="+mn-ea"/>
              </a:rPr>
              <a:t>+</a:t>
            </a:r>
            <a:r>
              <a:rPr lang="en-US" altLang="zh-CN" sz="2000" dirty="0">
                <a:ea typeface="+mn-ea"/>
              </a:rPr>
              <a:t> </a:t>
            </a:r>
            <a:r>
              <a:rPr lang="en-US" altLang="zh-CN" dirty="0">
                <a:ea typeface="+mn-ea"/>
              </a:rPr>
              <a:t>= {A</a:t>
            </a:r>
            <a:r>
              <a:rPr lang="zh-CN" altLang="en-US" dirty="0">
                <a:ea typeface="+mn-ea"/>
              </a:rPr>
              <a:t>，</a:t>
            </a:r>
            <a:r>
              <a:rPr lang="en-US" altLang="zh-CN" dirty="0">
                <a:ea typeface="+mn-ea"/>
              </a:rPr>
              <a:t>B}</a:t>
            </a:r>
            <a:endParaRPr lang="en-US" altLang="zh-CN" sz="650" dirty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zh-CN" altLang="en-US" sz="2400" dirty="0"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数据库系统概论课件模板">
  <a:themeElements>
    <a:clrScheme name="Cosmic 1">
      <a:dk1>
        <a:srgbClr val="2B166E"/>
      </a:dk1>
      <a:lt1>
        <a:srgbClr val="5399FF"/>
      </a:lt1>
      <a:dk2>
        <a:srgbClr val="0053CE"/>
      </a:dk2>
      <a:lt2>
        <a:srgbClr val="DDDDDD"/>
      </a:lt2>
      <a:accent1>
        <a:srgbClr val="99CC00"/>
      </a:accent1>
      <a:accent2>
        <a:srgbClr val="CCCC00"/>
      </a:accent2>
      <a:accent3>
        <a:srgbClr val="B3CAFF"/>
      </a:accent3>
      <a:accent4>
        <a:srgbClr val="23115D"/>
      </a:accent4>
      <a:accent5>
        <a:srgbClr val="CAE2AA"/>
      </a:accent5>
      <a:accent6>
        <a:srgbClr val="B9B900"/>
      </a:accent6>
      <a:hlink>
        <a:srgbClr val="FFFFFF"/>
      </a:hlink>
      <a:folHlink>
        <a:srgbClr val="FFCC00"/>
      </a:folHlink>
    </a:clrScheme>
    <a:fontScheme name="Cosmic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smic 1">
        <a:dk1>
          <a:srgbClr val="2B166E"/>
        </a:dk1>
        <a:lt1>
          <a:srgbClr val="5399FF"/>
        </a:lt1>
        <a:dk2>
          <a:srgbClr val="0053CE"/>
        </a:dk2>
        <a:lt2>
          <a:srgbClr val="DDDDDD"/>
        </a:lt2>
        <a:accent1>
          <a:srgbClr val="99CC00"/>
        </a:accent1>
        <a:accent2>
          <a:srgbClr val="CCCC00"/>
        </a:accent2>
        <a:accent3>
          <a:srgbClr val="B3CAFF"/>
        </a:accent3>
        <a:accent4>
          <a:srgbClr val="23115D"/>
        </a:accent4>
        <a:accent5>
          <a:srgbClr val="CAE2AA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mic 2">
        <a:dk1>
          <a:srgbClr val="2B166E"/>
        </a:dk1>
        <a:lt1>
          <a:srgbClr val="71B8F9"/>
        </a:lt1>
        <a:dk2>
          <a:srgbClr val="0275DE"/>
        </a:dk2>
        <a:lt2>
          <a:srgbClr val="DDDDDD"/>
        </a:lt2>
        <a:accent1>
          <a:srgbClr val="D4D903"/>
        </a:accent1>
        <a:accent2>
          <a:srgbClr val="CCCC00"/>
        </a:accent2>
        <a:accent3>
          <a:srgbClr val="BBD8FB"/>
        </a:accent3>
        <a:accent4>
          <a:srgbClr val="23115D"/>
        </a:accent4>
        <a:accent5>
          <a:srgbClr val="E6E9AA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mic 3">
        <a:dk1>
          <a:srgbClr val="2B166E"/>
        </a:dk1>
        <a:lt1>
          <a:srgbClr val="99CC00"/>
        </a:lt1>
        <a:dk2>
          <a:srgbClr val="669900"/>
        </a:dk2>
        <a:lt2>
          <a:srgbClr val="DDDDDD"/>
        </a:lt2>
        <a:accent1>
          <a:srgbClr val="00CCFF"/>
        </a:accent1>
        <a:accent2>
          <a:srgbClr val="CCCC00"/>
        </a:accent2>
        <a:accent3>
          <a:srgbClr val="CAE2AA"/>
        </a:accent3>
        <a:accent4>
          <a:srgbClr val="23115D"/>
        </a:accent4>
        <a:accent5>
          <a:srgbClr val="AAE2FF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数据库系统概论课件模板</Template>
  <TotalTime>3088</TotalTime>
  <Words>2892</Words>
  <Application>Microsoft Office PowerPoint</Application>
  <PresentationFormat>全屏显示(4:3)</PresentationFormat>
  <Paragraphs>231</Paragraphs>
  <Slides>32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굴림</vt:lpstr>
      <vt:lpstr>华文行楷</vt:lpstr>
      <vt:lpstr>隶书</vt:lpstr>
      <vt:lpstr>宋体</vt:lpstr>
      <vt:lpstr>Arial</vt:lpstr>
      <vt:lpstr>Calibri</vt:lpstr>
      <vt:lpstr>Symbol</vt:lpstr>
      <vt:lpstr>Tahoma</vt:lpstr>
      <vt:lpstr>Times New Roman</vt:lpstr>
      <vt:lpstr>Verdana</vt:lpstr>
      <vt:lpstr>Wingdings</vt:lpstr>
      <vt:lpstr>数据库系统概论课件模板</vt:lpstr>
      <vt:lpstr>自定义设计方案</vt:lpstr>
      <vt:lpstr>公式</vt:lpstr>
      <vt:lpstr>Equation</vt:lpstr>
      <vt:lpstr>数据库系统概论</vt:lpstr>
      <vt:lpstr>内容回顾</vt:lpstr>
      <vt:lpstr>本节内容</vt:lpstr>
      <vt:lpstr>本节教学目标</vt:lpstr>
      <vt:lpstr>第三节 数据依赖的公理系统</vt:lpstr>
      <vt:lpstr>第三节 数据依赖的公理系统</vt:lpstr>
      <vt:lpstr>Armstrong公理系统</vt:lpstr>
      <vt:lpstr>PowerPoint 演示文稿</vt:lpstr>
      <vt:lpstr>PowerPoint 演示文稿</vt:lpstr>
      <vt:lpstr>算法：求属性集X关于函数依赖集F的闭包X+F</vt:lpstr>
      <vt:lpstr>PowerPoint 演示文稿</vt:lpstr>
      <vt:lpstr>利用属性组的闭包求关系的候选码</vt:lpstr>
      <vt:lpstr>练习</vt:lpstr>
      <vt:lpstr>第六章 练习题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综合训练</vt:lpstr>
      <vt:lpstr>PowerPoint 演示文稿</vt:lpstr>
      <vt:lpstr>PowerPoint 演示文稿</vt:lpstr>
      <vt:lpstr>Q &amp; A</vt:lpstr>
      <vt:lpstr>这次课我们学到了…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</dc:title>
  <dc:creator>微软用户</dc:creator>
  <cp:lastModifiedBy>dingleilei0801</cp:lastModifiedBy>
  <cp:revision>134</cp:revision>
  <dcterms:created xsi:type="dcterms:W3CDTF">2009-08-17T01:55:50Z</dcterms:created>
  <dcterms:modified xsi:type="dcterms:W3CDTF">2017-04-24T09:00:44Z</dcterms:modified>
</cp:coreProperties>
</file>