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35"/>
  </p:notesMasterIdLst>
  <p:sldIdLst>
    <p:sldId id="262" r:id="rId3"/>
    <p:sldId id="331" r:id="rId4"/>
    <p:sldId id="269" r:id="rId5"/>
    <p:sldId id="268" r:id="rId6"/>
    <p:sldId id="27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8" r:id="rId17"/>
    <p:sldId id="341" r:id="rId18"/>
    <p:sldId id="349" r:id="rId19"/>
    <p:sldId id="342" r:id="rId20"/>
    <p:sldId id="350" r:id="rId21"/>
    <p:sldId id="343" r:id="rId22"/>
    <p:sldId id="351" r:id="rId23"/>
    <p:sldId id="344" r:id="rId24"/>
    <p:sldId id="352" r:id="rId25"/>
    <p:sldId id="345" r:id="rId26"/>
    <p:sldId id="353" r:id="rId27"/>
    <p:sldId id="354" r:id="rId28"/>
    <p:sldId id="346" r:id="rId29"/>
    <p:sldId id="347" r:id="rId30"/>
    <p:sldId id="355" r:id="rId31"/>
    <p:sldId id="356" r:id="rId32"/>
    <p:sldId id="266" r:id="rId33"/>
    <p:sldId id="265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083" autoAdjust="0"/>
  </p:normalViewPr>
  <p:slideViewPr>
    <p:cSldViewPr snapToGrid="0"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60489-D1AC-44C8-9B47-7368FA9A92E3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3887-6138-4784-96E6-1DBD07F4E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自身可以确定自身，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本身能够确定</a:t>
            </a:r>
            <a:r>
              <a:rPr lang="en-US" altLang="zh-CN" dirty="0" smtClean="0"/>
              <a:t>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0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AC</a:t>
            </a:r>
          </a:p>
          <a:p>
            <a:r>
              <a:rPr lang="en-US" altLang="zh-CN" dirty="0" smtClean="0"/>
              <a:t>A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4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考试经常出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13887-6138-4784-96E6-1DBD07F4EC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184-5D7B-4112-A11A-95A1E7BE5033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B60CE-F924-4495-BC39-E917B8B8D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54B33-028C-4308-8B07-7E2679F8750E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0EE8B-555E-4FA9-B303-815180B839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BCDE-F051-4680-8F67-5ECF95CDC42C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F37BD-6762-46E1-BA8D-C55AA10B9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84AC-9D19-4334-8644-B08241C37807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40E6-330F-4DDF-AAAB-31BB42FA41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0E6EB-BB72-49D5-AC20-481CC5D73FC9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F5553-C841-40EC-8FDA-1C47FB90A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29AF1-D73B-49EF-B10B-0C9CBF468129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BDD0-9D6D-4EDD-85A0-44EEEDA50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D7A30-209E-4175-A90C-B33E5DD3EABB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C215-F546-45DA-A18B-88DE71398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D44A-9852-4211-BD5D-BF89C2CFD3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022C-8067-4F9A-BB27-AABDB660F033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56E1-7173-4ABC-B5C0-8F66F6A69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6984D-E79F-4AC7-AA20-E44E1B968127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A3B3-BE34-40AD-A105-4AC195FB0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78DE-2708-4852-AE06-E840CA4AFBB3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C91D9-5636-4B1E-B71C-84318EB32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8485-1BBA-4842-BD2F-28E67A736FF7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94D71-C658-4BAC-817C-3186F6BF6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B44C-27A9-4127-9114-91C865122B77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D34A-0EF3-4BEE-B2B6-772CE1628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CB937-1894-4D54-B5BB-73B7CCFB009B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C489C-25A4-46D1-966F-CFD9D04E4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3E1FF-181A-4C78-B1CC-F5EF83C7AC64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8117-9F0A-4289-8E50-85B43F288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F29A0-4B80-47AE-AA67-CF0E46B5853B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C3F9-5A73-4A9F-9677-410E6357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933123EE-1C74-4BDA-B104-7052B53A7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9703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9704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5235714-9F57-41A6-951D-84345A19B7DD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46366BD-6C63-418F-B5FC-974E8BCC96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42925" y="3582988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319588" y="4598988"/>
            <a:ext cx="4816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20202"/>
                </a:solidFill>
              </a:rPr>
              <a:t>参考：第六章 关系数据库理论</a:t>
            </a:r>
            <a:r>
              <a:rPr lang="en-US" altLang="zh-CN" sz="2000" b="1">
                <a:solidFill>
                  <a:srgbClr val="020202"/>
                </a:solidFill>
              </a:rPr>
              <a:t>P</a:t>
            </a:r>
            <a:r>
              <a:rPr lang="en-US" altLang="zh-CN" sz="2000" b="1" baseline="-25000">
                <a:solidFill>
                  <a:srgbClr val="020202"/>
                </a:solidFill>
              </a:rPr>
              <a:t>169</a:t>
            </a:r>
            <a:r>
              <a:rPr lang="en-US" altLang="zh-CN" sz="2000" b="1">
                <a:solidFill>
                  <a:srgbClr val="020202"/>
                </a:solidFill>
              </a:rPr>
              <a:t>—P</a:t>
            </a:r>
            <a:r>
              <a:rPr lang="en-US" altLang="zh-CN" sz="2000" b="1" baseline="-25000">
                <a:solidFill>
                  <a:srgbClr val="020202"/>
                </a:solidFill>
              </a:rPr>
              <a:t>178</a:t>
            </a:r>
            <a:endParaRPr lang="zh-CN" altLang="en-US" sz="2000" b="1" baseline="-25000">
              <a:solidFill>
                <a:srgbClr val="0202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0" dirty="0" smtClean="0">
                <a:latin typeface="+mj-ea"/>
              </a:rPr>
              <a:t>算法：求属性集</a:t>
            </a:r>
            <a:r>
              <a:rPr lang="en-US" altLang="zh-CN" sz="3200" b="0" dirty="0" smtClean="0">
                <a:latin typeface="+mj-ea"/>
              </a:rPr>
              <a:t>X</a:t>
            </a:r>
            <a:r>
              <a:rPr lang="zh-CN" altLang="en-US" sz="3200" b="0" dirty="0" smtClean="0">
                <a:latin typeface="+mj-ea"/>
              </a:rPr>
              <a:t>关于函数依赖集</a:t>
            </a:r>
            <a:r>
              <a:rPr lang="en-US" altLang="zh-CN" sz="3200" b="0" dirty="0" smtClean="0">
                <a:latin typeface="+mj-ea"/>
              </a:rPr>
              <a:t>F</a:t>
            </a:r>
            <a:r>
              <a:rPr lang="zh-CN" altLang="en-US" sz="3200" b="0" dirty="0" smtClean="0">
                <a:latin typeface="+mj-ea"/>
              </a:rPr>
              <a:t>的闭包</a:t>
            </a:r>
            <a:r>
              <a:rPr lang="en-US" altLang="zh-CN" sz="3200" b="0" dirty="0" err="1" smtClean="0">
                <a:latin typeface="+mj-ea"/>
              </a:rPr>
              <a:t>X</a:t>
            </a:r>
            <a:r>
              <a:rPr lang="en-US" altLang="zh-CN" sz="3200" b="0" baseline="30000" dirty="0" err="1" smtClean="0">
                <a:latin typeface="+mj-ea"/>
              </a:rPr>
              <a:t>+</a:t>
            </a:r>
            <a:r>
              <a:rPr lang="en-US" altLang="zh-CN" sz="2800" b="0" baseline="-25000" dirty="0" err="1" smtClean="0">
                <a:latin typeface="+mj-ea"/>
              </a:rPr>
              <a:t>F</a:t>
            </a:r>
            <a:endParaRPr lang="zh-CN" altLang="en-US" sz="3200" b="0" dirty="0">
              <a:latin typeface="+mj-ea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76263" y="4749800"/>
          <a:ext cx="829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749800"/>
                        <a:ext cx="8291512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52463" y="5791200"/>
          <a:ext cx="8143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791200"/>
                        <a:ext cx="8143875" cy="86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28688" y="1196975"/>
          <a:ext cx="71707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7" imgW="4089240" imgH="1955520" progId="">
                  <p:embed/>
                </p:oleObj>
              </mc:Choice>
              <mc:Fallback>
                <p:oleObj name="Equation" r:id="rId7" imgW="4089240" imgH="19555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96975"/>
                        <a:ext cx="7170737" cy="342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529907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38288" y="906463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906463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942975" y="3211513"/>
          <a:ext cx="7896225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211513"/>
                        <a:ext cx="7896225" cy="2598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利用属性组的闭包求关系的候选码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484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已知：</a:t>
            </a:r>
            <a:r>
              <a:rPr lang="en-US" altLang="zh-CN" sz="2800" b="1" i="1" dirty="0" smtClean="0"/>
              <a:t>R(X,Y,Z)</a:t>
            </a:r>
            <a:r>
              <a:rPr lang="zh-CN" altLang="en-US" sz="2800" b="1" i="1" dirty="0" smtClean="0"/>
              <a:t>，</a:t>
            </a:r>
            <a:r>
              <a:rPr lang="en-US" altLang="zh-CN" sz="2800" b="1" i="1" dirty="0" smtClean="0"/>
              <a:t>F={X→Y</a:t>
            </a:r>
            <a:r>
              <a:rPr lang="zh-CN" altLang="en-US" sz="2800" b="1" i="1" dirty="0" smtClean="0"/>
              <a:t>，</a:t>
            </a:r>
            <a:r>
              <a:rPr lang="en-US" altLang="zh-CN" sz="2800" b="1" i="1" dirty="0" smtClean="0"/>
              <a:t>Y→Z}</a:t>
            </a:r>
            <a:r>
              <a:rPr lang="zh-CN" altLang="en-US" sz="2800" b="1" i="1" dirty="0" smtClean="0"/>
              <a:t>，</a:t>
            </a:r>
            <a:r>
              <a:rPr lang="zh-CN" altLang="en-US" sz="2800" dirty="0" smtClean="0"/>
              <a:t>求关系的候选码。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 smtClean="0">
                <a:ea typeface="宋体" charset="-122"/>
              </a:rPr>
              <a:t>首先，找出所有没有在任何一个函数依赖右侧出现的属性，把他们组成一个属性组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zh-CN" altLang="en-US" sz="2400" dirty="0" smtClean="0">
                <a:ea typeface="宋体" charset="-122"/>
              </a:rPr>
              <a:t>，候选码一定含有</a:t>
            </a:r>
            <a:r>
              <a:rPr lang="en-US" altLang="zh-CN" sz="2400" dirty="0" smtClean="0">
                <a:ea typeface="宋体" charset="-122"/>
              </a:rPr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 smtClean="0">
                <a:ea typeface="宋体" charset="-122"/>
              </a:rPr>
              <a:t>计算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en-US" altLang="zh-CN" baseline="-25000" dirty="0" smtClean="0"/>
              <a:t>F</a:t>
            </a:r>
            <a:r>
              <a:rPr lang="en-US" altLang="zh-CN" baseline="30000" dirty="0" smtClean="0"/>
              <a:t>+</a:t>
            </a:r>
            <a:r>
              <a:rPr lang="en-US" altLang="zh-CN" baseline="-25000" dirty="0" smtClean="0"/>
              <a:t> </a:t>
            </a:r>
            <a:r>
              <a:rPr lang="zh-CN" altLang="en-US" sz="2400" dirty="0" smtClean="0">
                <a:ea typeface="宋体" charset="-122"/>
              </a:rPr>
              <a:t>，如果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en-US" altLang="zh-CN" sz="2400" baseline="-25000" dirty="0" smtClean="0"/>
              <a:t>F</a:t>
            </a:r>
            <a:r>
              <a:rPr lang="en-US" altLang="zh-CN" sz="2400" baseline="30000" dirty="0" smtClean="0"/>
              <a:t>+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>
                <a:ea typeface="宋体" charset="-122"/>
              </a:rPr>
              <a:t>=U</a:t>
            </a:r>
            <a:r>
              <a:rPr lang="zh-CN" altLang="en-US" sz="2400" dirty="0" smtClean="0">
                <a:ea typeface="宋体" charset="-122"/>
              </a:rPr>
              <a:t>，则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zh-CN" altLang="en-US" sz="2400" dirty="0" smtClean="0">
                <a:ea typeface="宋体" charset="-122"/>
              </a:rPr>
              <a:t>为候选码，而且只有这一个</a:t>
            </a:r>
            <a:r>
              <a:rPr lang="en-US" altLang="zh-CN" sz="2400" dirty="0" smtClean="0">
                <a:ea typeface="宋体" charset="-122"/>
              </a:rPr>
              <a:t>;</a:t>
            </a:r>
            <a:r>
              <a:rPr lang="zh-CN" altLang="en-US" sz="2400" dirty="0" smtClean="0">
                <a:ea typeface="宋体" charset="-122"/>
              </a:rPr>
              <a:t>否则，基于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zh-CN" altLang="en-US" sz="2400" dirty="0" smtClean="0">
                <a:ea typeface="宋体" charset="-122"/>
              </a:rPr>
              <a:t>扩充属性，形成新的属性组（含有</a:t>
            </a:r>
            <a:r>
              <a:rPr lang="en-US" altLang="zh-CN" sz="2400" dirty="0" smtClean="0">
                <a:ea typeface="宋体" charset="-122"/>
              </a:rPr>
              <a:t>K</a:t>
            </a:r>
            <a:r>
              <a:rPr lang="zh-CN" altLang="en-US" sz="2400" dirty="0" smtClean="0">
                <a:ea typeface="宋体" charset="-122"/>
              </a:rPr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 smtClean="0"/>
              <a:t>Key: {X}</a:t>
            </a:r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练习</a:t>
            </a:r>
            <a:endParaRPr lang="zh-CN" altLang="en-US" dirty="0">
              <a:latin typeface="+mj-ea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已知关系模式</a:t>
            </a:r>
            <a:r>
              <a:rPr lang="en-US" altLang="zh-CN" i="1" dirty="0" smtClean="0"/>
              <a:t>R&lt;U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F&gt;</a:t>
            </a:r>
            <a:r>
              <a:rPr lang="zh-CN" altLang="en-US" i="1" dirty="0" smtClean="0"/>
              <a:t>，其中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 smtClean="0">
                <a:ea typeface="宋体" charset="-122"/>
              </a:rPr>
              <a:t>U={A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B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C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D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E}</a:t>
            </a:r>
            <a:r>
              <a:rPr lang="zh-CN" altLang="en-US" i="1" dirty="0" smtClean="0">
                <a:ea typeface="宋体" charset="-122"/>
              </a:rPr>
              <a:t>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 smtClean="0">
                <a:ea typeface="宋体" charset="-122"/>
              </a:rPr>
              <a:t>F={AB→C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B→D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C→E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EC→B</a:t>
            </a:r>
            <a:r>
              <a:rPr lang="zh-CN" altLang="en-US" i="1" dirty="0" smtClean="0">
                <a:ea typeface="宋体" charset="-122"/>
              </a:rPr>
              <a:t>，</a:t>
            </a:r>
            <a:r>
              <a:rPr lang="en-US" altLang="zh-CN" i="1" dirty="0" smtClean="0">
                <a:ea typeface="宋体" charset="-122"/>
              </a:rPr>
              <a:t>AC→B}</a:t>
            </a:r>
            <a:r>
              <a:rPr lang="zh-CN" altLang="en-US" i="1" dirty="0" smtClean="0">
                <a:ea typeface="宋体" charset="-122"/>
              </a:rPr>
              <a:t>。</a:t>
            </a:r>
            <a:endParaRPr lang="en-US" altLang="zh-CN" i="1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求关系的候选码</a:t>
            </a:r>
            <a:r>
              <a:rPr lang="zh-CN" altLang="en-US" i="1" dirty="0" smtClean="0">
                <a:ea typeface="宋体" charset="-122"/>
              </a:rPr>
              <a:t>。</a:t>
            </a:r>
            <a:endParaRPr lang="en-US" altLang="zh-CN" i="1" dirty="0" smtClean="0">
              <a:ea typeface="宋体" charset="-122"/>
            </a:endParaRPr>
          </a:p>
          <a:p>
            <a:pPr eaLnBrk="1" hangingPunct="1"/>
            <a:r>
              <a:rPr lang="zh-CN" altLang="en-US" i="1" dirty="0" smtClean="0"/>
              <a:t>已知关系模式</a:t>
            </a:r>
            <a:r>
              <a:rPr lang="en-US" altLang="zh-CN" i="1" dirty="0" smtClean="0"/>
              <a:t>U(A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B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C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D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E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F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G)</a:t>
            </a:r>
            <a:endParaRPr lang="zh-CN" altLang="en-US" i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F={A-&gt;B, A-&gt;C, A-&gt;D, D-&gt;E, (A, F)-&gt; G}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求候选码。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第六章 练习题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3713" y="1712913"/>
            <a:ext cx="8054975" cy="4651375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、已知学生关系模式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Grade)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其中：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学号、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姓名、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系名、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系主任名、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课程、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Grade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成绩。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5113" y="522288"/>
            <a:ext cx="8689975" cy="611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SD→Sdname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Course) →Grade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的码为：（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为几范式？为什么？分解成高一级范式，并说明为什么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1NF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的，码为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，非主属性中的成绩完全依赖于码，而其它非主属性对码的函数依赖为部分函数依赖，所以不属于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。消除非主属性对码的函数依赖为部分函数依赖，将关系模式分解成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Sno→SD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SD→Sdname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，即非主属性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传递依赖于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。进一步分解如下：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	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Sname,SD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 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分解后的关系模式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满足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对关系模式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不存在非主属性对码的传递依赖，故属于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。所以，原模式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按如下分解满足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SD)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S12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(SD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Sdname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Course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Grade)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03313"/>
            <a:ext cx="7772400" cy="484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、设有如图所示的学生关系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试问</a:t>
            </a:r>
            <a:r>
              <a:rPr lang="en-US" altLang="zh-CN" sz="2400" dirty="0"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ea typeface="+mn-ea"/>
                <a:cs typeface="Times New Roman" pitchFamily="18" charset="0"/>
              </a:rPr>
              <a:t>是否属于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3NF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ea typeface="+mn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并将其规范化为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3NF</a:t>
            </a:r>
            <a:r>
              <a:rPr lang="en-US" altLang="zh-CN" sz="2400" dirty="0"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/>
          <a:srcRect l="18994" t="45074" r="28964" b="26367"/>
          <a:stretch>
            <a:fillRect/>
          </a:stretch>
        </p:blipFill>
        <p:spPr bwMode="auto">
          <a:xfrm>
            <a:off x="684213" y="1679575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2"/>
          <p:cNvSpPr>
            <a:spLocks noChangeArrowheads="1"/>
          </p:cNvSpPr>
          <p:nvPr/>
        </p:nvSpPr>
        <p:spPr bwMode="auto">
          <a:xfrm>
            <a:off x="536575" y="755650"/>
            <a:ext cx="706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2000"/>
          </a:p>
        </p:txBody>
      </p:sp>
      <p:sp>
        <p:nvSpPr>
          <p:cNvPr id="41986" name="内容占位符 4"/>
          <p:cNvSpPr>
            <a:spLocks noGrp="1"/>
          </p:cNvSpPr>
          <p:nvPr>
            <p:ph idx="1"/>
          </p:nvPr>
        </p:nvSpPr>
        <p:spPr>
          <a:xfrm>
            <a:off x="246063" y="7143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宋体" charset="-122"/>
                <a:ea typeface="宋体" charset="-122"/>
              </a:rPr>
              <a:t>解：</a:t>
            </a:r>
            <a:r>
              <a:rPr lang="en-US" altLang="zh-CN" sz="2400" smtClean="0">
                <a:latin typeface="宋体" charset="-122"/>
                <a:ea typeface="宋体" charset="-122"/>
              </a:rPr>
              <a:t>S</a:t>
            </a:r>
            <a:r>
              <a:rPr lang="zh-CN" altLang="en-US" sz="2400" smtClean="0">
                <a:latin typeface="宋体" charset="-122"/>
                <a:ea typeface="宋体" charset="-122"/>
              </a:rPr>
              <a:t>不属于</a:t>
            </a:r>
            <a:r>
              <a:rPr lang="en-US" altLang="zh-CN" sz="2400" smtClean="0">
                <a:latin typeface="宋体" charset="-122"/>
                <a:ea typeface="宋体" charset="-122"/>
              </a:rPr>
              <a:t>3NF</a:t>
            </a:r>
            <a:r>
              <a:rPr lang="zh-CN" altLang="en-US" sz="2400" smtClean="0">
                <a:latin typeface="宋体" charset="-122"/>
                <a:ea typeface="宋体" charset="-122"/>
              </a:rPr>
              <a:t>，它属于</a:t>
            </a:r>
            <a:r>
              <a:rPr lang="en-US" altLang="zh-CN" sz="2400" smtClean="0">
                <a:latin typeface="宋体" charset="-122"/>
                <a:ea typeface="宋体" charset="-122"/>
              </a:rPr>
              <a:t>2NF</a:t>
            </a:r>
            <a:r>
              <a:rPr lang="zh-CN" altLang="en-US" sz="2400" smtClean="0">
                <a:latin typeface="宋体" charset="-122"/>
                <a:ea typeface="宋体" charset="-122"/>
              </a:rPr>
              <a:t>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smtClean="0">
                <a:latin typeface="宋体" charset="-122"/>
                <a:ea typeface="宋体" charset="-122"/>
              </a:rPr>
              <a:t>S</a:t>
            </a:r>
            <a:r>
              <a:rPr lang="zh-CN" altLang="en-US" sz="2000" smtClean="0">
                <a:latin typeface="宋体" charset="-122"/>
                <a:ea typeface="宋体" charset="-122"/>
              </a:rPr>
              <a:t>的候选关键字为“</a:t>
            </a:r>
            <a:r>
              <a:rPr lang="zh-CN" altLang="en-US" sz="2000" b="1" smtClean="0">
                <a:latin typeface="宋体" charset="-122"/>
                <a:ea typeface="宋体" charset="-122"/>
              </a:rPr>
              <a:t>学号</a:t>
            </a:r>
            <a:r>
              <a:rPr lang="zh-CN" altLang="en-US" sz="2000" smtClean="0">
                <a:latin typeface="宋体" charset="-122"/>
                <a:ea typeface="宋体" charset="-122"/>
              </a:rPr>
              <a:t>”。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宋体" charset="-122"/>
                <a:ea typeface="宋体" charset="-122"/>
              </a:rPr>
              <a:t>依赖关系：学号→系号</a:t>
            </a:r>
            <a:r>
              <a:rPr lang="en-US" altLang="zh-CN" sz="2000" smtClean="0">
                <a:latin typeface="宋体" charset="-122"/>
                <a:ea typeface="宋体" charset="-122"/>
              </a:rPr>
              <a:t>, </a:t>
            </a:r>
            <a:r>
              <a:rPr lang="zh-CN" altLang="en-US" sz="2000" smtClean="0">
                <a:latin typeface="宋体" charset="-122"/>
                <a:ea typeface="宋体" charset="-122"/>
              </a:rPr>
              <a:t>系号→系名，系号 → 学号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宋体" charset="-122"/>
                <a:ea typeface="宋体" charset="-122"/>
              </a:rPr>
              <a:t>所以</a:t>
            </a:r>
            <a:r>
              <a:rPr lang="en-US" altLang="zh-CN" sz="2000" smtClean="0">
                <a:latin typeface="宋体" charset="-122"/>
                <a:ea typeface="宋体" charset="-122"/>
              </a:rPr>
              <a:t>: </a:t>
            </a:r>
            <a:r>
              <a:rPr lang="zh-CN" altLang="en-US" sz="2000" smtClean="0">
                <a:latin typeface="宋体" charset="-122"/>
                <a:ea typeface="宋体" charset="-122"/>
              </a:rPr>
              <a:t>学号→系名，即</a:t>
            </a:r>
            <a:r>
              <a:rPr lang="zh-CN" altLang="en-US" sz="2000" b="1" smtClean="0">
                <a:latin typeface="宋体" charset="-122"/>
                <a:ea typeface="宋体" charset="-122"/>
              </a:rPr>
              <a:t>存在非主属性系名对候选关键字“学号”的传递依赖，</a:t>
            </a:r>
            <a:r>
              <a:rPr lang="en-US" altLang="zh-CN" sz="2000" b="1" smtClean="0">
                <a:latin typeface="宋体" charset="-122"/>
                <a:ea typeface="宋体" charset="-122"/>
              </a:rPr>
              <a:t>S</a:t>
            </a:r>
            <a:r>
              <a:rPr lang="zh-CN" altLang="en-US" sz="2000" b="1" smtClean="0">
                <a:latin typeface="宋体" charset="-122"/>
                <a:ea typeface="宋体" charset="-122"/>
              </a:rPr>
              <a:t>不是</a:t>
            </a:r>
            <a:r>
              <a:rPr lang="en-US" altLang="zh-CN" sz="2000" b="1" smtClean="0">
                <a:latin typeface="宋体" charset="-122"/>
                <a:ea typeface="宋体" charset="-122"/>
              </a:rPr>
              <a:t>3NF.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宋体" charset="-122"/>
                <a:ea typeface="宋体" charset="-122"/>
              </a:rPr>
              <a:t>在</a:t>
            </a:r>
            <a:r>
              <a:rPr lang="en-US" altLang="zh-CN" sz="2000" smtClean="0">
                <a:latin typeface="宋体" charset="-122"/>
                <a:ea typeface="宋体" charset="-122"/>
              </a:rPr>
              <a:t>S</a:t>
            </a:r>
            <a:r>
              <a:rPr lang="zh-CN" altLang="en-US" sz="2000" smtClean="0">
                <a:latin typeface="宋体" charset="-122"/>
                <a:ea typeface="宋体" charset="-122"/>
              </a:rPr>
              <a:t>中所有非主属性均依赖于码学号，所以</a:t>
            </a:r>
            <a:r>
              <a:rPr lang="en-US" altLang="zh-CN" sz="2000" smtClean="0">
                <a:latin typeface="宋体" charset="-122"/>
                <a:ea typeface="宋体" charset="-122"/>
              </a:rPr>
              <a:t>S</a:t>
            </a:r>
            <a:r>
              <a:rPr lang="zh-CN" altLang="en-US" sz="2000" smtClean="0">
                <a:latin typeface="宋体" charset="-122"/>
                <a:ea typeface="宋体" charset="-122"/>
              </a:rPr>
              <a:t>是</a:t>
            </a:r>
            <a:r>
              <a:rPr lang="en-US" altLang="zh-CN" sz="2000" smtClean="0">
                <a:latin typeface="宋体" charset="-122"/>
                <a:ea typeface="宋体" charset="-122"/>
              </a:rPr>
              <a:t>2NF</a:t>
            </a:r>
            <a:r>
              <a:rPr lang="zh-CN" altLang="en-US" sz="2000" smtClean="0">
                <a:latin typeface="宋体" charset="-122"/>
                <a:ea typeface="宋体" charset="-122"/>
              </a:rPr>
              <a:t>。将</a:t>
            </a:r>
            <a:r>
              <a:rPr lang="en-US" altLang="zh-CN" sz="2000" smtClean="0">
                <a:latin typeface="宋体" charset="-122"/>
                <a:ea typeface="宋体" charset="-122"/>
              </a:rPr>
              <a:t>S</a:t>
            </a:r>
            <a:r>
              <a:rPr lang="zh-CN" altLang="en-US" sz="2000" smtClean="0">
                <a:latin typeface="宋体" charset="-122"/>
                <a:ea typeface="宋体" charset="-122"/>
              </a:rPr>
              <a:t>分解成： </a:t>
            </a:r>
            <a:r>
              <a:rPr lang="en-US" altLang="zh-CN" sz="2000" smtClean="0">
                <a:latin typeface="宋体" charset="-122"/>
                <a:ea typeface="宋体" charset="-122"/>
              </a:rPr>
              <a:t>S1(</a:t>
            </a:r>
            <a:r>
              <a:rPr lang="zh-CN" altLang="en-US" sz="2000" smtClean="0">
                <a:latin typeface="宋体" charset="-122"/>
                <a:ea typeface="宋体" charset="-122"/>
              </a:rPr>
              <a:t>学号，学生名，年龄，性别，系号</a:t>
            </a:r>
            <a:r>
              <a:rPr lang="en-US" altLang="zh-CN" sz="200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smtClean="0">
                <a:latin typeface="宋体" charset="-122"/>
                <a:ea typeface="宋体" charset="-122"/>
              </a:rPr>
              <a:t>、</a:t>
            </a:r>
            <a:r>
              <a:rPr lang="en-US" altLang="zh-CN" sz="2000" smtClean="0">
                <a:latin typeface="宋体" charset="-122"/>
                <a:ea typeface="宋体" charset="-122"/>
              </a:rPr>
              <a:t>S2(</a:t>
            </a:r>
            <a:r>
              <a:rPr lang="zh-CN" altLang="en-US" sz="2000" smtClean="0">
                <a:latin typeface="宋体" charset="-122"/>
                <a:ea typeface="宋体" charset="-122"/>
              </a:rPr>
              <a:t>系号</a:t>
            </a:r>
            <a:r>
              <a:rPr lang="en-US" altLang="zh-CN" sz="2000" smtClean="0">
                <a:latin typeface="宋体" charset="-122"/>
                <a:ea typeface="宋体" charset="-122"/>
              </a:rPr>
              <a:t>,</a:t>
            </a:r>
            <a:r>
              <a:rPr lang="zh-CN" altLang="en-US" sz="2000" smtClean="0">
                <a:latin typeface="宋体" charset="-122"/>
                <a:ea typeface="宋体" charset="-122"/>
              </a:rPr>
              <a:t>系名</a:t>
            </a:r>
            <a:r>
              <a:rPr lang="en-US" altLang="zh-CN" sz="2000" smtClean="0">
                <a:latin typeface="宋体" charset="-122"/>
                <a:ea typeface="宋体" charset="-122"/>
              </a:rPr>
              <a:t>),</a:t>
            </a:r>
            <a:r>
              <a:rPr lang="zh-CN" altLang="en-US" sz="2000" smtClean="0">
                <a:latin typeface="宋体" charset="-122"/>
                <a:ea typeface="宋体" charset="-122"/>
              </a:rPr>
              <a:t>分解后的</a:t>
            </a:r>
            <a:r>
              <a:rPr lang="en-US" altLang="zh-CN" sz="2000" smtClean="0">
                <a:latin typeface="宋体" charset="-122"/>
                <a:ea typeface="宋体" charset="-122"/>
              </a:rPr>
              <a:t>Sl</a:t>
            </a:r>
            <a:r>
              <a:rPr lang="zh-CN" altLang="en-US" sz="2000" smtClean="0">
                <a:latin typeface="宋体" charset="-122"/>
                <a:ea typeface="宋体" charset="-122"/>
              </a:rPr>
              <a:t>与</a:t>
            </a:r>
            <a:r>
              <a:rPr lang="en-US" altLang="zh-CN" sz="2000" smtClean="0">
                <a:latin typeface="宋体" charset="-122"/>
                <a:ea typeface="宋体" charset="-122"/>
              </a:rPr>
              <a:t>S2</a:t>
            </a:r>
            <a:r>
              <a:rPr lang="zh-CN" altLang="en-US" sz="2000" smtClean="0">
                <a:latin typeface="宋体" charset="-122"/>
                <a:ea typeface="宋体" charset="-122"/>
              </a:rPr>
              <a:t>如图所示</a:t>
            </a:r>
            <a:r>
              <a:rPr lang="en-US" altLang="zh-CN" sz="2000" smtClean="0">
                <a:latin typeface="宋体" charset="-122"/>
                <a:ea typeface="宋体" charset="-122"/>
              </a:rPr>
              <a:t>: </a:t>
            </a:r>
            <a:endParaRPr lang="zh-CN" altLang="en-US" sz="2000" smtClean="0">
              <a:latin typeface="宋体" charset="-122"/>
              <a:ea typeface="宋体" charset="-122"/>
            </a:endParaRP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 l="18262" t="35686" r="53694" b="35243"/>
          <a:stretch>
            <a:fillRect/>
          </a:stretch>
        </p:blipFill>
        <p:spPr bwMode="auto">
          <a:xfrm>
            <a:off x="1036638" y="3629025"/>
            <a:ext cx="3608387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3"/>
          <a:srcRect l="18262" t="48026" r="70671" b="35243"/>
          <a:stretch>
            <a:fillRect/>
          </a:stretch>
        </p:blipFill>
        <p:spPr bwMode="auto">
          <a:xfrm>
            <a:off x="5376863" y="3640138"/>
            <a:ext cx="211296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矩形 10"/>
          <p:cNvSpPr>
            <a:spLocks noChangeArrowheads="1"/>
          </p:cNvSpPr>
          <p:nvPr/>
        </p:nvSpPr>
        <p:spPr bwMode="auto">
          <a:xfrm>
            <a:off x="4818063" y="6205538"/>
            <a:ext cx="4070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关系模式</a:t>
            </a:r>
            <a:r>
              <a:rPr lang="en-US" altLang="zh-CN" sz="1600">
                <a:latin typeface="Tahoma" pitchFamily="34" charset="0"/>
              </a:rPr>
              <a:t>S1</a:t>
            </a:r>
            <a:r>
              <a:rPr lang="zh-CN" altLang="en-US" sz="1600">
                <a:latin typeface="Tahoma" pitchFamily="34" charset="0"/>
              </a:rPr>
              <a:t>、</a:t>
            </a:r>
            <a:r>
              <a:rPr lang="en-US" altLang="zh-CN" sz="1600">
                <a:latin typeface="Tahoma" pitchFamily="34" charset="0"/>
              </a:rPr>
              <a:t>S2</a:t>
            </a:r>
            <a:r>
              <a:rPr lang="zh-CN" altLang="en-US" sz="1600">
                <a:latin typeface="Tahoma" pitchFamily="34" charset="0"/>
              </a:rPr>
              <a:t>上无传递依赖，它们是</a:t>
            </a:r>
            <a:r>
              <a:rPr lang="en-US" altLang="zh-CN" sz="1600">
                <a:latin typeface="Tahoma" pitchFamily="34" charset="0"/>
              </a:rPr>
              <a:t>3NF</a:t>
            </a:r>
            <a:endParaRPr lang="zh-CN" altLang="en-US" sz="1600"/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805488" y="16049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7225" y="842963"/>
            <a:ext cx="8486775" cy="4840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3.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它为第几范式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是否存在删除操作异常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若存在，则说明是在什么情况下发生的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 l="17513" t="14561" r="51482" b="64757"/>
          <a:stretch>
            <a:fillRect/>
          </a:stretch>
        </p:blipFill>
        <p:spPr bwMode="auto">
          <a:xfrm>
            <a:off x="1230313" y="1436688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335088" y="1422400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2250" y="434975"/>
            <a:ext cx="8486775" cy="4506913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它是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因为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的候选关键字为“课程名”。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依赖关系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课程名→教师名，教师名 → 课程名，教师名→教师地址，所以 课程名→教师地址。即存在非主属性“教师地址”对候选关键字课程名的传递函数，因此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。但：因为不存在非主属性对候选关键字的部分函数依赖，所以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存在。当删除某门课程时会删除不该删除的教师的有关信息。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解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分解为高一级范式如图所示。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7513" t="42122" r="50000" b="36220"/>
          <a:stretch>
            <a:fillRect/>
          </a:stretch>
        </p:blipFill>
        <p:spPr bwMode="auto">
          <a:xfrm>
            <a:off x="684213" y="3689350"/>
            <a:ext cx="568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28713" y="3309938"/>
            <a:ext cx="9937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  <a:ea typeface="宋体" pitchFamily="2" charset="-122"/>
                <a:cs typeface="Times New Roman" pitchFamily="18" charset="0"/>
              </a:rPr>
              <a:t>R1</a:t>
            </a:r>
            <a:r>
              <a:rPr lang="zh-CN" altLang="en-US" dirty="0">
                <a:latin typeface="+mn-ea"/>
                <a:ea typeface="宋体" pitchFamily="2" charset="-122"/>
                <a:cs typeface="Times New Roman" pitchFamily="18" charset="0"/>
              </a:rPr>
              <a:t>如下</a:t>
            </a:r>
            <a:r>
              <a:rPr lang="en-US" altLang="zh-CN" dirty="0">
                <a:latin typeface="+mn-ea"/>
                <a:ea typeface="宋体" pitchFamily="2" charset="-122"/>
                <a:cs typeface="Times New Roman" pitchFamily="18" charset="0"/>
              </a:rPr>
              <a:t>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2188" y="3403600"/>
            <a:ext cx="1108075" cy="341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dirty="0" err="1">
                <a:latin typeface="+mn-ea"/>
                <a:ea typeface="宋体" pitchFamily="2" charset="-122"/>
                <a:cs typeface="Times New Roman" pitchFamily="18" charset="0"/>
              </a:rPr>
              <a:t>R2</a:t>
            </a:r>
            <a:r>
              <a:rPr lang="zh-CN" altLang="en-US" dirty="0">
                <a:latin typeface="+mn-ea"/>
                <a:ea typeface="宋体" pitchFamily="2" charset="-122"/>
                <a:cs typeface="Times New Roman" pitchFamily="18" charset="0"/>
              </a:rPr>
              <a:t>如下</a:t>
            </a:r>
            <a:r>
              <a:rPr lang="en-US" altLang="zh-CN" dirty="0">
                <a:latin typeface="+mn-ea"/>
                <a:ea typeface="宋体" pitchFamily="2" charset="-122"/>
                <a:cs typeface="Times New Roman" pitchFamily="18" charset="0"/>
              </a:rPr>
              <a:t>: </a:t>
            </a:r>
            <a:endParaRPr lang="zh-CN" altLang="en-US" dirty="0">
              <a:latin typeface="+mn-ea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16688" y="3575050"/>
            <a:ext cx="2160587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分解后，若删除课程数据时，仅对关系</a:t>
            </a:r>
            <a:r>
              <a:rPr lang="en-US" altLang="zh-CN"/>
              <a:t>R1</a:t>
            </a:r>
            <a:r>
              <a:rPr lang="zh-CN" altLang="en-US"/>
              <a:t>操作，教师地址信息在关系</a:t>
            </a:r>
            <a:r>
              <a:rPr lang="en-US" altLang="zh-CN"/>
              <a:t>R2</a:t>
            </a:r>
            <a:r>
              <a:rPr lang="zh-CN" altLang="en-US"/>
              <a:t>中仍然保留，不会丢失教师方面的信息。 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943475" y="1192213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内容回顾</a:t>
            </a:r>
            <a:endParaRPr lang="zh-CN" altLang="en-US" dirty="0">
              <a:latin typeface="+mj-ea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函数依赖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码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mtClean="0">
                <a:latin typeface="宋体" charset="-122"/>
                <a:ea typeface="宋体" charset="-122"/>
              </a:rPr>
              <a:t>范式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 eaLnBrk="1" hangingPunct="1"/>
            <a:r>
              <a:rPr lang="en-US" altLang="zh-CN" smtClean="0">
                <a:latin typeface="宋体" charset="-122"/>
                <a:ea typeface="宋体" charset="-122"/>
              </a:rPr>
              <a:t>1NF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2NF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3NF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BCNF</a:t>
            </a:r>
          </a:p>
          <a:p>
            <a:pPr lvl="1" eaLnBrk="1" hangingPunct="1"/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300" y="696913"/>
            <a:ext cx="8270875" cy="58562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．设有如图所示的关系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R,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 l="18059" t="21008" r="35970" b="57878"/>
          <a:stretch>
            <a:fillRect/>
          </a:stretch>
        </p:blipFill>
        <p:spPr bwMode="auto">
          <a:xfrm>
            <a:off x="550863" y="2379663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6375" y="536575"/>
            <a:ext cx="8486775" cy="4114800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解：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不属于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，它是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的候选关键字为职工号和职工名，而：</a:t>
            </a:r>
          </a:p>
          <a:p>
            <a:pPr marL="342900" indent="-342900" fontAlgn="auto"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职工号→单位号，单位号→ 职工号，单位号→单位名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所以，职工号→单位名，即存在非主属性“单位名”对候选关键字职工号的传递函数依赖，所以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，规范化后的关系子模式为如下图。</a:t>
            </a:r>
            <a:r>
              <a:rPr lang="zh-CN" altLang="en-US" sz="3600" dirty="0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7513" t="46072" r="48518" b="34244"/>
          <a:stretch>
            <a:fillRect/>
          </a:stretch>
        </p:blipFill>
        <p:spPr bwMode="auto">
          <a:xfrm>
            <a:off x="798513" y="3194050"/>
            <a:ext cx="705643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143375" y="1471613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3875" y="1612900"/>
            <a:ext cx="8620125" cy="4114800"/>
          </a:xfrm>
          <a:prstGeom prst="rect">
            <a:avLst/>
          </a:prstGeom>
        </p:spPr>
        <p:txBody>
          <a:bodyPr/>
          <a:lstStyle/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．假设某企业集团数据库中有一关系模式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如下：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（商店编号，商品编号，商品库存数量，部门编号，负责人）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如果规定：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每个商店的每种商品只在该商店的一个部门销售；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每个商店的每个部门只有一个负责人；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试分析：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根据上述规定，写出关系模式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的基本函数依赖；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的候选码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的范式级别，为什么？ </a:t>
            </a:r>
          </a:p>
          <a:p>
            <a:pPr marL="381000" indent="-3810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若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，将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分解为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9238" y="696913"/>
            <a:ext cx="8488362" cy="5689600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）函数依赖如下：</a:t>
            </a:r>
            <a:endParaRPr lang="zh-CN" altLang="en-US" sz="2000" dirty="0">
              <a:latin typeface="+mn-ea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部门编号，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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负责人，</a:t>
            </a:r>
            <a:endParaRPr lang="zh-CN" altLang="en-US" sz="2000" dirty="0">
              <a:latin typeface="+mn-ea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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商品库存数量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的候选码是（商店编号，商品编号）。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由（商店编号，商品编号）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商店编号（自反律 ）及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部门编号（已知）⇒（商店编号，商品编号）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（商店编号，部门编号）（合并）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又有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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负责人⇒（商店编号，商品编号）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负责人（传递）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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由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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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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得（商店编号，商品编号）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（商店编号，商品编号，商品库存数量，部门编号，负责人），根据关键字的定义，可得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的候选码是（商店编号，商品编号）。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）因为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中存在非主属性“负责人”对候选码（商店编号，商品编号）的传递函数依赖，所以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2NF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，不属于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）将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分解成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zh-CN" altLang="en-US" sz="2000" u="sng" dirty="0">
                <a:latin typeface="+mn-ea"/>
                <a:ea typeface="+mn-ea"/>
                <a:cs typeface="Times New Roman" pitchFamily="18" charset="0"/>
              </a:rPr>
              <a:t>商店编号，商品编号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，商品库存数量，部门编号），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（商店编号，部门编号，负责人）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则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均为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179388" y="595313"/>
            <a:ext cx="8964612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latin typeface="宋体" charset="-122"/>
                <a:cs typeface="Times New Roman" pitchFamily="18" charset="0"/>
              </a:rPr>
              <a:t>6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．建立一个关于系、学生、班级、学会等诸信息的关系数据库。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学生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班级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系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学会</a:t>
            </a:r>
            <a:r>
              <a:rPr lang="zh-CN" altLang="en-US" sz="2400">
                <a:latin typeface="宋体" charset="-122"/>
                <a:cs typeface="Times New Roman" pitchFamily="18" charset="0"/>
              </a:rPr>
              <a:t>：学会名、成立年份、办公地点、人数。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  <a:cs typeface="Times New Roman" pitchFamily="18" charset="0"/>
              </a:rPr>
              <a:t>语义如下：</a:t>
            </a:r>
            <a:endParaRPr lang="en-US" altLang="zh-CN" sz="2400" b="1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一个系的学生住在同一宿舍区。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每个学生可参加若干学会，每个学会有若干学生。</a:t>
            </a:r>
            <a:endParaRPr lang="en-US" altLang="zh-CN" sz="2000">
              <a:latin typeface="宋体" charset="-122"/>
              <a:cs typeface="Times New Roman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Calibri" pitchFamily="34" charset="0"/>
              <a:buAutoNum type="arabicPeriod"/>
            </a:pPr>
            <a:r>
              <a:rPr lang="zh-CN" altLang="en-US" sz="2000">
                <a:latin typeface="宋体" charset="-122"/>
                <a:cs typeface="Times New Roman" pitchFamily="18" charset="0"/>
              </a:rPr>
              <a:t>学生参加某学会有一个入会年份。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>
                <a:latin typeface="宋体" charset="-122"/>
                <a:cs typeface="Times New Roman" pitchFamily="18" charset="0"/>
              </a:rPr>
              <a:t>   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400">
                <a:latin typeface="宋体" charset="-122"/>
                <a:cs typeface="Times New Roman" pitchFamily="18" charset="0"/>
              </a:rPr>
              <a:t>?</a:t>
            </a:r>
            <a:r>
              <a:rPr lang="en-US" altLang="zh-CN" sz="2000">
                <a:latin typeface="宋体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7650" y="1119188"/>
            <a:ext cx="8343900" cy="482441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关系模式如下：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学生：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班级：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C(Class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系：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D(Dept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学会：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每个关系模式的最小函数依赖集如下： </a:t>
            </a:r>
          </a:p>
          <a:p>
            <a:pPr marL="536575" indent="-536575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、学生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 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Sbirth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，传递依赖如下：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（宿舍区）</a:t>
            </a:r>
          </a:p>
          <a:p>
            <a:pPr marL="800100" lvl="1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Rno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 </a:t>
            </a:r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3487738" y="378142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3643313" y="4579938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540125" y="5353050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942975"/>
            <a:ext cx="9144000" cy="50133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、班级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C(Class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由于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Pname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所以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C1ass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之间存在着传递函数依赖。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D(Dept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根据上述函数依赖可知，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Office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Dnum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之间不存在传递依赖。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的最小函数依赖集如下：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Myear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Maddr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Mnum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   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该模式不存在传递依赖。 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各关系模式的候选码、外部码，全码如下：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、学生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；外部码：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、班级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；外部码：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Dept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或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Dno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；无外部码；无全码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、学会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M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候选码：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Mname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；无外部码；无全码</a:t>
            </a:r>
          </a:p>
        </p:txBody>
      </p:sp>
      <p:sp>
        <p:nvSpPr>
          <p:cNvPr id="51202" name="Line 4"/>
          <p:cNvSpPr>
            <a:spLocks noChangeShapeType="1"/>
          </p:cNvSpPr>
          <p:nvPr/>
        </p:nvSpPr>
        <p:spPr bwMode="auto">
          <a:xfrm>
            <a:off x="3525838" y="15795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6375" y="1131888"/>
            <a:ext cx="8748713" cy="45354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．下面的结论哪些是正确的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哪些是错误的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任何一个二目关系是属于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答：正确。因为关系模式中只有两个属性，所以无传递。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任何一个二目关系是属于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.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答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正确。按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的定义，若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Y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且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Y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的子集时，每个决定因素都包含码，对于二目关系决定因素必然包含码。详细证明如下：（任何二元关系模式必定是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证明：设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为一个二目关系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，则属性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之间可能存在以下几种依赖关系：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，但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，决定因素都包含码，所以，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B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，所以决定因素都包含码，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（即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），决定因素都包含码。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、 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，则关系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的码为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A1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或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A2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，所以决定因素都包含码，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BCNF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52226" name="Line 4"/>
          <p:cNvSpPr>
            <a:spLocks noChangeShapeType="1"/>
          </p:cNvSpPr>
          <p:nvPr/>
        </p:nvSpPr>
        <p:spPr bwMode="auto">
          <a:xfrm>
            <a:off x="2211388" y="3962400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1955800" y="4503738"/>
            <a:ext cx="173038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630738" y="4830763"/>
            <a:ext cx="173037" cy="23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509963" y="482282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综合训练</a:t>
            </a:r>
            <a:endParaRPr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现有商品供应关系模式：</a:t>
            </a:r>
            <a:r>
              <a:rPr lang="en-US" altLang="zh-CN" sz="2800" dirty="0" smtClean="0">
                <a:latin typeface="+mn-ea"/>
                <a:ea typeface="+mn-ea"/>
              </a:rPr>
              <a:t>supply(</a:t>
            </a:r>
            <a:r>
              <a:rPr lang="en-US" altLang="zh-CN" sz="2800" dirty="0" err="1" smtClean="0">
                <a:latin typeface="+mn-ea"/>
                <a:ea typeface="+mn-ea"/>
              </a:rPr>
              <a:t>sno,pno,scity,status,qty</a:t>
            </a:r>
            <a:r>
              <a:rPr lang="en-US" altLang="zh-CN" sz="2800" dirty="0" smtClean="0">
                <a:latin typeface="+mn-ea"/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已知其上的函数依赖集合</a:t>
            </a:r>
            <a:r>
              <a:rPr lang="en-US" altLang="zh-CN" sz="2400" dirty="0" smtClean="0">
                <a:latin typeface="+mn-ea"/>
                <a:ea typeface="+mn-ea"/>
              </a:rPr>
              <a:t>F={</a:t>
            </a:r>
            <a:r>
              <a:rPr lang="en-US" altLang="zh-CN" sz="2400" dirty="0" err="1" smtClean="0">
                <a:latin typeface="+mn-ea"/>
                <a:ea typeface="+mn-ea"/>
              </a:rPr>
              <a:t>sno</a:t>
            </a:r>
            <a:r>
              <a:rPr lang="en-US" altLang="zh-CN" sz="2400" dirty="0" smtClean="0">
                <a:latin typeface="+mn-ea"/>
                <a:ea typeface="+mn-ea"/>
              </a:rPr>
              <a:t>-&gt;</a:t>
            </a:r>
            <a:r>
              <a:rPr lang="en-US" altLang="zh-CN" sz="2400" dirty="0" err="1" smtClean="0">
                <a:latin typeface="+mn-ea"/>
                <a:ea typeface="+mn-ea"/>
              </a:rPr>
              <a:t>scity,scity</a:t>
            </a:r>
            <a:r>
              <a:rPr lang="en-US" altLang="zh-CN" sz="2400" dirty="0" smtClean="0">
                <a:latin typeface="+mn-ea"/>
                <a:ea typeface="+mn-ea"/>
              </a:rPr>
              <a:t>-&gt;status,(</a:t>
            </a:r>
            <a:r>
              <a:rPr lang="en-US" altLang="zh-CN" sz="2400" dirty="0" err="1" smtClean="0">
                <a:latin typeface="+mn-ea"/>
                <a:ea typeface="+mn-ea"/>
              </a:rPr>
              <a:t>sno,pno</a:t>
            </a:r>
            <a:r>
              <a:rPr lang="en-US" altLang="zh-CN" sz="2400" dirty="0" smtClean="0">
                <a:latin typeface="+mn-ea"/>
                <a:ea typeface="+mn-ea"/>
              </a:rPr>
              <a:t>)-&gt;qty}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1)</a:t>
            </a:r>
            <a:r>
              <a:rPr lang="zh-CN" altLang="en-US" sz="2400" dirty="0" smtClean="0">
                <a:latin typeface="+mn-ea"/>
                <a:ea typeface="+mn-ea"/>
              </a:rPr>
              <a:t>求该关系模式的候选码（要求：给出关键步骤）。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2)</a:t>
            </a:r>
            <a:r>
              <a:rPr lang="zh-CN" altLang="en-US" sz="2400" dirty="0" smtClean="0">
                <a:latin typeface="+mn-ea"/>
                <a:ea typeface="+mn-ea"/>
              </a:rPr>
              <a:t>该关系模式最高满足几范式？给出理由。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3)</a:t>
            </a:r>
            <a:r>
              <a:rPr lang="zh-CN" altLang="en-US" sz="2400" dirty="0" smtClean="0">
                <a:latin typeface="+mn-ea"/>
                <a:ea typeface="+mn-ea"/>
              </a:rPr>
              <a:t>请使用投影分解法将该关系模式转化为一组</a:t>
            </a:r>
            <a:r>
              <a:rPr lang="en-US" altLang="zh-CN" sz="2400" dirty="0" err="1" smtClean="0">
                <a:latin typeface="+mn-ea"/>
                <a:ea typeface="+mn-ea"/>
              </a:rPr>
              <a:t>3NF</a:t>
            </a:r>
            <a:r>
              <a:rPr lang="zh-CN" altLang="en-US" sz="2400" dirty="0" smtClean="0">
                <a:latin typeface="+mn-ea"/>
                <a:ea typeface="+mn-ea"/>
              </a:rPr>
              <a:t>关系模式。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2286000" y="185896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、该关系的候选键是（</a:t>
            </a:r>
            <a:r>
              <a:rPr lang="en-US" altLang="zh-CN" dirty="0" err="1" smtClean="0"/>
              <a:t>sno,pno</a:t>
            </a:r>
            <a:r>
              <a:rPr lang="zh-CN" altLang="en-US" dirty="0" smtClean="0"/>
              <a:t>）；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err="1" smtClean="0"/>
              <a:t>sno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pno</a:t>
            </a:r>
            <a:r>
              <a:rPr lang="zh-CN" altLang="en-US" dirty="0" smtClean="0"/>
              <a:t>在任何一个函数依赖的右侧都没有出现，所以候选码必含有这两个属性，而｛</a:t>
            </a:r>
            <a:r>
              <a:rPr lang="en-US" altLang="zh-CN" dirty="0" err="1" smtClean="0"/>
              <a:t>sno,pno</a:t>
            </a:r>
            <a:r>
              <a:rPr lang="zh-CN" altLang="en-US" dirty="0" smtClean="0"/>
              <a:t>｝</a:t>
            </a:r>
            <a:r>
              <a:rPr lang="en-US" altLang="zh-CN" dirty="0" smtClean="0"/>
              <a:t>-&gt;U</a:t>
            </a:r>
            <a:r>
              <a:rPr lang="zh-CN" altLang="en-US" dirty="0" smtClean="0"/>
              <a:t>且是完全的函数依赖，因此，该关系模式只有一个候选码。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、该关系模式最高满足</a:t>
            </a:r>
            <a:r>
              <a:rPr lang="en-US" altLang="zh-CN" dirty="0" err="1" smtClean="0"/>
              <a:t>1NF</a:t>
            </a:r>
            <a:r>
              <a:rPr lang="zh-CN" altLang="en-US" dirty="0" smtClean="0"/>
              <a:t>；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scity</a:t>
            </a:r>
            <a:r>
              <a:rPr lang="zh-CN" altLang="en-US" dirty="0" smtClean="0"/>
              <a:t>违反了</a:t>
            </a:r>
            <a:r>
              <a:rPr lang="en-US" altLang="zh-CN" dirty="0" err="1" smtClean="0"/>
              <a:t>2NF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、分解为：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s(</a:t>
            </a:r>
            <a:r>
              <a:rPr lang="en-US" altLang="zh-CN" dirty="0" err="1" smtClean="0"/>
              <a:t>sno,scity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city(</a:t>
            </a:r>
            <a:r>
              <a:rPr lang="en-US" altLang="zh-CN" dirty="0" err="1" smtClean="0"/>
              <a:t>scity,status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supply(</a:t>
            </a:r>
            <a:r>
              <a:rPr lang="en-US" altLang="zh-CN" dirty="0" err="1" smtClean="0"/>
              <a:t>sno,pno,qty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数据依赖的公理系统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i="1" dirty="0" smtClean="0"/>
              <a:t>模式分解（了解）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529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charset="-122"/>
                <a:ea typeface="宋体" charset="-122"/>
              </a:rPr>
              <a:t>已知关系模式</a:t>
            </a:r>
            <a:r>
              <a:rPr lang="en-US" altLang="zh-CN" b="1" smtClean="0">
                <a:latin typeface="宋体" charset="-122"/>
                <a:ea typeface="宋体" charset="-122"/>
              </a:rPr>
              <a:t>R(A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B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C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D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E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F</a:t>
            </a:r>
            <a:r>
              <a:rPr lang="zh-CN" altLang="en-US" b="1" smtClean="0">
                <a:latin typeface="宋体" charset="-122"/>
                <a:ea typeface="宋体" charset="-122"/>
              </a:rPr>
              <a:t>，</a:t>
            </a:r>
            <a:r>
              <a:rPr lang="en-US" altLang="zh-CN" b="1" smtClean="0">
                <a:latin typeface="宋体" charset="-122"/>
                <a:ea typeface="宋体" charset="-122"/>
              </a:rPr>
              <a:t>G)</a:t>
            </a:r>
            <a:endParaRPr lang="zh-CN" altLang="en-US" b="1" smtClean="0">
              <a:latin typeface="宋体" charset="-122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charset="-122"/>
                <a:ea typeface="宋体" charset="-122"/>
              </a:rPr>
              <a:t>F={A-&gt;B, A-&gt;C, A-&gt;D, D-&gt;E, (A, F)-&gt; D}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charset="-122"/>
                <a:ea typeface="宋体" charset="-122"/>
              </a:rPr>
              <a:t> </a:t>
            </a:r>
            <a:r>
              <a:rPr lang="en-US" altLang="zh-CN" smtClean="0">
                <a:latin typeface="宋体" charset="-122"/>
                <a:ea typeface="宋体" charset="-122"/>
              </a:rPr>
              <a:t>(1)</a:t>
            </a:r>
            <a:r>
              <a:rPr lang="zh-CN" altLang="en-US" smtClean="0">
                <a:latin typeface="宋体" charset="-122"/>
                <a:ea typeface="宋体" charset="-122"/>
              </a:rPr>
              <a:t>求候选码。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宋体" charset="-122"/>
                <a:ea typeface="宋体" charset="-122"/>
              </a:rPr>
              <a:t> (2)</a:t>
            </a:r>
            <a:r>
              <a:rPr lang="zh-CN" altLang="en-US" smtClean="0">
                <a:latin typeface="宋体" charset="-122"/>
                <a:ea typeface="宋体" charset="-122"/>
              </a:rPr>
              <a:t>该关系模式是否满足</a:t>
            </a:r>
            <a:r>
              <a:rPr lang="en-US" altLang="zh-CN" smtClean="0">
                <a:latin typeface="宋体" charset="-122"/>
                <a:ea typeface="宋体" charset="-122"/>
              </a:rPr>
              <a:t>2NF?</a:t>
            </a:r>
            <a:r>
              <a:rPr lang="zh-CN" altLang="en-US" smtClean="0">
                <a:latin typeface="宋体" charset="-122"/>
                <a:ea typeface="宋体" charset="-122"/>
              </a:rPr>
              <a:t>为什么</a:t>
            </a:r>
            <a:r>
              <a:rPr lang="en-US" altLang="zh-CN" smtClean="0">
                <a:latin typeface="宋体" charset="-122"/>
                <a:ea typeface="宋体" charset="-122"/>
              </a:rPr>
              <a:t>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宋体" charset="-122"/>
                <a:ea typeface="宋体" charset="-122"/>
              </a:rPr>
              <a:t> (3)</a:t>
            </a:r>
            <a:r>
              <a:rPr lang="zh-CN" altLang="en-US" smtClean="0">
                <a:latin typeface="宋体" charset="-122"/>
                <a:ea typeface="宋体" charset="-122"/>
              </a:rPr>
              <a:t>使用投影分解法将关系模式</a:t>
            </a:r>
            <a:r>
              <a:rPr lang="en-US" altLang="zh-CN" smtClean="0">
                <a:latin typeface="宋体" charset="-122"/>
                <a:ea typeface="宋体" charset="-122"/>
              </a:rPr>
              <a:t>R</a:t>
            </a:r>
            <a:r>
              <a:rPr lang="zh-CN" altLang="en-US" smtClean="0">
                <a:latin typeface="宋体" charset="-122"/>
                <a:ea typeface="宋体" charset="-122"/>
              </a:rPr>
              <a:t>分解成一组</a:t>
            </a:r>
            <a:r>
              <a:rPr lang="en-US" altLang="zh-CN" smtClean="0">
                <a:latin typeface="宋体" charset="-122"/>
                <a:ea typeface="宋体" charset="-122"/>
              </a:rPr>
              <a:t>3NF</a:t>
            </a:r>
            <a:r>
              <a:rPr lang="zh-CN" altLang="en-US" smtClean="0">
                <a:latin typeface="宋体" charset="-122"/>
                <a:ea typeface="宋体" charset="-122"/>
              </a:rPr>
              <a:t>模式集。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eaLnBrk="1" hangingPunct="1"/>
            <a:endParaRPr lang="zh-CN" altLang="en-US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448300" cy="44672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ea typeface="宋体" charset="-122"/>
              </a:rPr>
              <a:t>完全函数依赖、部分函数依赖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/>
              <a:t>规范化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ea typeface="宋体" charset="-122"/>
              </a:rPr>
              <a:t>2NF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3NF</a:t>
            </a:r>
          </a:p>
          <a:p>
            <a:pPr lvl="1" eaLnBrk="1" hangingPunct="1"/>
            <a:r>
              <a:rPr lang="zh-CN" altLang="en-US" smtClean="0">
                <a:ea typeface="宋体" charset="-122"/>
              </a:rPr>
              <a:t>投影分解法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本节教学目标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掌握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Armstrong</a:t>
            </a:r>
            <a:r>
              <a:rPr lang="zh-CN" altLang="en-US" sz="2400" dirty="0" smtClean="0">
                <a:ea typeface="+mn-ea"/>
              </a:rPr>
              <a:t>公理系统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求闭包</a:t>
            </a:r>
            <a:endParaRPr lang="en-US" altLang="zh-CN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了解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模式分解</a:t>
            </a:r>
            <a:endParaRPr lang="en-US" altLang="zh-CN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求闭包</a:t>
            </a:r>
            <a:endParaRPr lang="en-US" altLang="zh-CN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求闭包</a:t>
            </a: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数据依赖的公理系统</a:t>
            </a:r>
            <a:endParaRPr lang="zh-CN" altLang="en-US" dirty="0">
              <a:latin typeface="+mj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逻辑蕴含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对于满足一组函数依赖</a:t>
            </a:r>
            <a:r>
              <a:rPr lang="en-US" altLang="zh-CN" smtClean="0">
                <a:ea typeface="宋体" charset="-122"/>
              </a:rPr>
              <a:t>F</a:t>
            </a:r>
            <a:r>
              <a:rPr lang="zh-CN" altLang="en-US" smtClean="0">
                <a:ea typeface="宋体" charset="-122"/>
              </a:rPr>
              <a:t>的关系模式</a:t>
            </a:r>
            <a:r>
              <a:rPr lang="en-US" altLang="zh-CN" smtClean="0">
                <a:ea typeface="宋体" charset="-122"/>
              </a:rPr>
              <a:t>R&lt;U, F&gt;</a:t>
            </a:r>
            <a:r>
              <a:rPr lang="zh-CN" altLang="en-US" smtClean="0">
                <a:ea typeface="宋体" charset="-122"/>
              </a:rPr>
              <a:t>，其任何一个关系</a:t>
            </a:r>
            <a:r>
              <a:rPr lang="en-US" altLang="zh-CN" smtClean="0">
                <a:ea typeface="宋体" charset="-122"/>
              </a:rPr>
              <a:t>r</a:t>
            </a:r>
            <a:r>
              <a:rPr lang="zh-CN" altLang="en-US" smtClean="0">
                <a:ea typeface="宋体" charset="-122"/>
              </a:rPr>
              <a:t>，若函数依赖</a:t>
            </a:r>
            <a:r>
              <a:rPr lang="en-US" altLang="zh-CN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smtClean="0">
                <a:ea typeface="宋体" charset="-122"/>
              </a:rPr>
              <a:t>Y</a:t>
            </a:r>
            <a:r>
              <a:rPr lang="zh-CN" altLang="en-US" smtClean="0">
                <a:ea typeface="宋体" charset="-122"/>
              </a:rPr>
              <a:t>都成立，则称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例：</a:t>
            </a:r>
            <a:r>
              <a:rPr lang="zh-CN" altLang="en-US" sz="2400" smtClean="0">
                <a:ea typeface="宋体" charset="-122"/>
              </a:rPr>
              <a:t>已知</a:t>
            </a:r>
            <a:r>
              <a:rPr lang="en-US" altLang="zh-CN" sz="2400" smtClean="0">
                <a:ea typeface="宋体" charset="-122"/>
              </a:rPr>
              <a:t>R(X,Y,Z)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F={X→Y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Y→Z}, </a:t>
            </a:r>
            <a:r>
              <a:rPr lang="zh-CN" altLang="en-US" sz="2400" smtClean="0">
                <a:ea typeface="宋体" charset="-122"/>
              </a:rPr>
              <a:t>则</a:t>
            </a:r>
            <a:r>
              <a:rPr lang="en-US" altLang="zh-CN" sz="2400" smtClean="0">
                <a:ea typeface="宋体" charset="-122"/>
              </a:rPr>
              <a:t>X→Z</a:t>
            </a:r>
            <a:r>
              <a:rPr lang="zh-CN" altLang="en-US" sz="2400" smtClean="0">
                <a:ea typeface="宋体" charset="-122"/>
              </a:rPr>
              <a:t>成立，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 smtClean="0">
                <a:ea typeface="宋体" charset="-122"/>
              </a:rPr>
              <a:t>。</a:t>
            </a:r>
          </a:p>
          <a:p>
            <a:pPr lvl="1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数据依赖的公理系统</a:t>
            </a:r>
            <a:endParaRPr lang="zh-CN" altLang="en-US" dirty="0">
              <a:latin typeface="+mj-ea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Armstrong</a:t>
            </a:r>
            <a:r>
              <a:rPr lang="zh-CN" altLang="en-US" smtClean="0"/>
              <a:t>公理系统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ea typeface="宋体" charset="-122"/>
              </a:rPr>
              <a:t>一套推理规则，是模式分解算法的理论基础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用途：</a:t>
            </a:r>
          </a:p>
          <a:p>
            <a:pPr lvl="2" eaLnBrk="1" hangingPunct="1"/>
            <a:r>
              <a:rPr lang="zh-CN" altLang="en-US" smtClean="0">
                <a:ea typeface="宋体" charset="-122"/>
              </a:rPr>
              <a:t>从一组函数依赖求得蕴含的函数依赖</a:t>
            </a:r>
          </a:p>
          <a:p>
            <a:pPr lvl="2" eaLnBrk="1" hangingPunct="1"/>
            <a:r>
              <a:rPr lang="zh-CN" altLang="en-US" smtClean="0">
                <a:ea typeface="宋体" charset="-122"/>
              </a:rPr>
              <a:t>求给定关系模式的码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Armstrong</a:t>
            </a:r>
            <a:r>
              <a:rPr lang="zh-CN" altLang="en-US" dirty="0" smtClean="0">
                <a:latin typeface="+mj-ea"/>
              </a:rPr>
              <a:t>公理系统</a:t>
            </a:r>
            <a:endParaRPr lang="zh-CN" altLang="en-US" dirty="0">
              <a:latin typeface="+mj-ea"/>
            </a:endParaRPr>
          </a:p>
        </p:txBody>
      </p:sp>
      <p:sp>
        <p:nvSpPr>
          <p:cNvPr id="10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Armstrong</a:t>
            </a:r>
            <a:r>
              <a:rPr lang="zh-CN" altLang="en-US" smtClean="0"/>
              <a:t>公理系统，关系模式</a:t>
            </a:r>
            <a:r>
              <a:rPr lang="en-US" altLang="zh-CN" smtClean="0"/>
              <a:t>R &lt;U</a:t>
            </a:r>
            <a:r>
              <a:rPr lang="zh-CN" altLang="en-US" smtClean="0"/>
              <a:t>，</a:t>
            </a:r>
            <a:r>
              <a:rPr lang="en-US" altLang="zh-CN" smtClean="0"/>
              <a:t>F &gt;</a:t>
            </a:r>
            <a:r>
              <a:rPr lang="zh-CN" altLang="en-US" smtClean="0"/>
              <a:t>有以下的推理规则</a:t>
            </a:r>
          </a:p>
          <a:p>
            <a:pPr lvl="1" eaLnBrk="1" hangingPunct="1"/>
            <a:r>
              <a:rPr lang="en-US" altLang="zh-CN" sz="2400" b="1" smtClean="0">
                <a:ea typeface="宋体" charset="-122"/>
              </a:rPr>
              <a:t>A1</a:t>
            </a:r>
            <a:r>
              <a:rPr lang="zh-CN" altLang="en-US" sz="2400" b="1" smtClean="0">
                <a:ea typeface="宋体" charset="-122"/>
              </a:rPr>
              <a:t>自反律</a:t>
            </a:r>
            <a:r>
              <a:rPr lang="zh-CN" altLang="en-US" sz="2400" smtClean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 smtClean="0">
                <a:ea typeface="宋体" charset="-122"/>
              </a:rPr>
              <a:t>A2</a:t>
            </a:r>
            <a:r>
              <a:rPr lang="zh-CN" altLang="en-US" sz="2400" b="1" smtClean="0">
                <a:ea typeface="宋体" charset="-122"/>
              </a:rPr>
              <a:t>增广律</a:t>
            </a:r>
            <a:r>
              <a:rPr lang="zh-CN" altLang="en-US" sz="2400" smtClean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 smtClean="0">
                <a:ea typeface="宋体" charset="-122"/>
              </a:rPr>
              <a:t>A3</a:t>
            </a:r>
            <a:r>
              <a:rPr lang="zh-CN" altLang="en-US" sz="2400" b="1" smtClean="0">
                <a:ea typeface="宋体" charset="-122"/>
              </a:rPr>
              <a:t>传递律</a:t>
            </a:r>
            <a:r>
              <a:rPr lang="zh-CN" altLang="en-US" sz="2400" smtClean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 smtClean="0"/>
              <a:t>Armstrong</a:t>
            </a:r>
            <a:r>
              <a:rPr lang="zh-CN" altLang="en-US" smtClean="0"/>
              <a:t>公理系统的推理规则</a:t>
            </a:r>
          </a:p>
          <a:p>
            <a:pPr lvl="1" eaLnBrk="1" hangingPunct="1"/>
            <a:r>
              <a:rPr lang="zh-CN" altLang="en-US" sz="2400" b="1" smtClean="0">
                <a:ea typeface="宋体" charset="-122"/>
              </a:rPr>
              <a:t>合并规则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 smtClean="0">
                <a:ea typeface="宋体" charset="-122"/>
              </a:rPr>
              <a:t>伪传递规则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 smtClean="0">
                <a:ea typeface="宋体" charset="-122"/>
              </a:rPr>
              <a:t>分解规则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2738" y="268922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68922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22575" y="3135313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135313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67025" y="355282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55282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225800" y="4560888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60888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214688" y="5018088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018088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214688" y="547528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47528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5488"/>
            <a:ext cx="8229600" cy="54006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引理</a:t>
            </a:r>
            <a:r>
              <a:rPr lang="en-US" altLang="zh-CN" dirty="0" smtClean="0"/>
              <a:t>6.1 (</a:t>
            </a:r>
            <a:r>
              <a:rPr lang="zh-CN" altLang="en-US" dirty="0" smtClean="0"/>
              <a:t>由合并规则和分解规则可得</a:t>
            </a:r>
            <a:r>
              <a:rPr lang="en-US" altLang="zh-CN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闭包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在关系模式</a:t>
            </a:r>
            <a:r>
              <a:rPr lang="en-US" altLang="zh-CN" dirty="0" smtClean="0">
                <a:ea typeface="+mn-ea"/>
              </a:rPr>
              <a:t>R&lt;U, F&gt;</a:t>
            </a:r>
            <a:r>
              <a:rPr lang="zh-CN" altLang="en-US" dirty="0" smtClean="0">
                <a:ea typeface="+mn-ea"/>
              </a:rPr>
              <a:t>中为</a:t>
            </a:r>
            <a:r>
              <a:rPr lang="en-US" altLang="zh-CN" dirty="0" smtClean="0">
                <a:ea typeface="+mn-ea"/>
              </a:rPr>
              <a:t>F</a:t>
            </a:r>
            <a:r>
              <a:rPr lang="zh-CN" altLang="en-US" dirty="0" smtClean="0">
                <a:ea typeface="+mn-ea"/>
              </a:rPr>
              <a:t>所逻辑蕴含</a:t>
            </a:r>
            <a:r>
              <a:rPr lang="en-US" altLang="zh-CN" dirty="0" smtClean="0">
                <a:ea typeface="+mn-ea"/>
              </a:rPr>
              <a:t>(</a:t>
            </a:r>
            <a:r>
              <a:rPr lang="zh-CN" altLang="en-US" dirty="0" smtClean="0">
                <a:ea typeface="+mn-ea"/>
              </a:rPr>
              <a:t>或推导</a:t>
            </a:r>
            <a:r>
              <a:rPr lang="en-US" altLang="zh-CN" dirty="0" smtClean="0">
                <a:ea typeface="+mn-ea"/>
              </a:rPr>
              <a:t>)</a:t>
            </a:r>
            <a:r>
              <a:rPr lang="zh-CN" altLang="en-US" dirty="0" smtClean="0">
                <a:ea typeface="+mn-ea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 smtClean="0">
                <a:ea typeface="+mn-ea"/>
              </a:rPr>
              <a:t>叫做</a:t>
            </a:r>
            <a:r>
              <a:rPr lang="en-US" altLang="zh-CN" dirty="0" smtClean="0">
                <a:ea typeface="+mn-ea"/>
              </a:rPr>
              <a:t>F</a:t>
            </a:r>
            <a:r>
              <a:rPr lang="zh-CN" altLang="en-US" dirty="0" smtClean="0">
                <a:ea typeface="+mn-ea"/>
              </a:rPr>
              <a:t>的闭包，记为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 smtClean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000" dirty="0" smtClean="0"/>
              <a:t>Armstrong</a:t>
            </a:r>
            <a:r>
              <a:rPr lang="zh-CN" altLang="en-US" sz="3000" dirty="0" smtClean="0"/>
              <a:t>公理系统是有效的、完备的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Armstrong</a:t>
            </a:r>
            <a:r>
              <a:rPr lang="zh-CN" altLang="en-US" dirty="0" smtClean="0">
                <a:ea typeface="+mn-ea"/>
              </a:rPr>
              <a:t>公理系统的有效性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由</a:t>
            </a:r>
            <a:r>
              <a:rPr lang="en-US" altLang="zh-CN" dirty="0" smtClean="0">
                <a:ea typeface="+mn-ea"/>
              </a:rPr>
              <a:t>F</a:t>
            </a:r>
            <a:r>
              <a:rPr lang="zh-CN" altLang="en-US" dirty="0" smtClean="0">
                <a:ea typeface="+mn-ea"/>
              </a:rPr>
              <a:t>出发根据</a:t>
            </a:r>
            <a:r>
              <a:rPr lang="en-US" altLang="zh-CN" dirty="0" smtClean="0">
                <a:ea typeface="+mn-ea"/>
              </a:rPr>
              <a:t>Armstrong</a:t>
            </a:r>
            <a:r>
              <a:rPr lang="zh-CN" altLang="en-US" dirty="0" smtClean="0">
                <a:ea typeface="+mn-ea"/>
              </a:rPr>
              <a:t>公理导出的每一个函数依赖一定在</a:t>
            </a:r>
            <a:r>
              <a:rPr lang="en-US" altLang="zh-CN" dirty="0" smtClean="0">
                <a:ea typeface="+mn-ea"/>
              </a:rPr>
              <a:t>F</a:t>
            </a:r>
            <a:r>
              <a:rPr lang="en-US" altLang="zh-CN" baseline="30000" dirty="0" smtClean="0">
                <a:ea typeface="+mn-ea"/>
              </a:rPr>
              <a:t>+</a:t>
            </a:r>
            <a:r>
              <a:rPr lang="zh-CN" altLang="en-US" dirty="0" smtClean="0">
                <a:ea typeface="+mn-ea"/>
              </a:rPr>
              <a:t>中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Armstrong</a:t>
            </a:r>
            <a:r>
              <a:rPr lang="zh-CN" altLang="en-US" dirty="0" smtClean="0">
                <a:ea typeface="+mn-ea"/>
              </a:rPr>
              <a:t>公理系统的完备性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F</a:t>
            </a:r>
            <a:r>
              <a:rPr lang="en-US" altLang="zh-CN" baseline="30000" dirty="0" smtClean="0">
                <a:ea typeface="+mn-ea"/>
              </a:rPr>
              <a:t>+</a:t>
            </a:r>
            <a:r>
              <a:rPr lang="zh-CN" altLang="en-US" dirty="0" smtClean="0">
                <a:ea typeface="+mn-ea"/>
              </a:rPr>
              <a:t>中的每一个函数依赖，必定可以由</a:t>
            </a:r>
            <a:r>
              <a:rPr lang="en-US" altLang="zh-CN" dirty="0" smtClean="0">
                <a:ea typeface="+mn-ea"/>
              </a:rPr>
              <a:t>F</a:t>
            </a:r>
            <a:r>
              <a:rPr lang="zh-CN" altLang="en-US" dirty="0" smtClean="0">
                <a:ea typeface="+mn-ea"/>
              </a:rPr>
              <a:t>出发根据</a:t>
            </a:r>
            <a:r>
              <a:rPr lang="en-US" altLang="zh-CN" dirty="0" smtClean="0">
                <a:ea typeface="+mn-ea"/>
              </a:rPr>
              <a:t>Armstrong</a:t>
            </a:r>
            <a:r>
              <a:rPr lang="zh-CN" altLang="en-US" dirty="0" smtClean="0">
                <a:ea typeface="+mn-ea"/>
              </a:rPr>
              <a:t>公理导出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87400" y="1276350"/>
          <a:ext cx="7299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924000" imgH="228600" progId="Equation.3">
                  <p:embed/>
                </p:oleObj>
              </mc:Choice>
              <mc:Fallback>
                <p:oleObj name="Equation" r:id="rId3" imgW="3924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276350"/>
                        <a:ext cx="7299325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96288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6.13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为属性集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上的一组函数依赖，</a:t>
            </a:r>
            <a:r>
              <a:rPr lang="en-US" altLang="zh-CN" sz="2800" dirty="0" smtClean="0"/>
              <a:t>X </a:t>
            </a:r>
            <a:r>
              <a:rPr lang="zh-CN" altLang="en-US" sz="2800" dirty="0" smtClean="0"/>
              <a:t>⊆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F</a:t>
            </a:r>
            <a:r>
              <a:rPr lang="en-US" altLang="zh-CN" sz="2800" baseline="30000" dirty="0" smtClean="0"/>
              <a:t>+ </a:t>
            </a:r>
            <a:r>
              <a:rPr lang="en-US" altLang="zh-CN" sz="2800" dirty="0" smtClean="0"/>
              <a:t>={ </a:t>
            </a:r>
            <a:r>
              <a:rPr lang="en-US" altLang="zh-CN" sz="2800" dirty="0" err="1" smtClean="0"/>
              <a:t>A|X→A</a:t>
            </a:r>
            <a:r>
              <a:rPr lang="zh-CN" altLang="en-US" sz="2800" dirty="0" smtClean="0"/>
              <a:t>能由</a:t>
            </a:r>
            <a:r>
              <a:rPr lang="en-US" altLang="zh-CN" sz="2800" dirty="0" smtClean="0"/>
              <a:t>F </a:t>
            </a:r>
            <a:r>
              <a:rPr lang="zh-CN" altLang="en-US" sz="2800" dirty="0" smtClean="0"/>
              <a:t>根据</a:t>
            </a:r>
            <a:r>
              <a:rPr lang="en-US" altLang="zh-CN" sz="2800" dirty="0" smtClean="0"/>
              <a:t>Armstrong</a:t>
            </a:r>
            <a:r>
              <a:rPr lang="zh-CN" altLang="en-US" sz="2800" dirty="0" smtClean="0"/>
              <a:t>公理导出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F</a:t>
            </a:r>
            <a:r>
              <a:rPr lang="en-US" altLang="zh-CN" sz="2800" baseline="30000" dirty="0" smtClean="0"/>
              <a:t>+</a:t>
            </a:r>
            <a:r>
              <a:rPr lang="zh-CN" altLang="en-US" sz="2800" dirty="0" smtClean="0"/>
              <a:t>称为属性集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关于函数依赖集</a:t>
            </a:r>
            <a:r>
              <a:rPr lang="en-US" altLang="zh-CN" sz="2800" dirty="0" smtClean="0"/>
              <a:t>F </a:t>
            </a:r>
            <a:r>
              <a:rPr lang="zh-CN" altLang="en-US" sz="2800" dirty="0" smtClean="0"/>
              <a:t>的闭包。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例：</a:t>
            </a:r>
            <a:r>
              <a:rPr lang="en-US" altLang="zh-CN" dirty="0" smtClean="0">
                <a:ea typeface="+mn-ea"/>
              </a:rPr>
              <a:t>U={A, B, C, D}; F={A → B, BC → D};</a:t>
            </a:r>
            <a:r>
              <a:rPr lang="en-US" altLang="zh-CN" sz="3600" dirty="0" smtClean="0">
                <a:ea typeface="+mn-ea"/>
              </a:rPr>
              <a:t>A</a:t>
            </a:r>
            <a:r>
              <a:rPr lang="en-US" altLang="zh-CN" baseline="-25000" dirty="0" smtClean="0">
                <a:ea typeface="+mn-ea"/>
              </a:rPr>
              <a:t>F</a:t>
            </a:r>
            <a:r>
              <a:rPr lang="en-US" altLang="zh-CN" sz="2000" baseline="30000" dirty="0" smtClean="0">
                <a:ea typeface="+mn-ea"/>
              </a:rPr>
              <a:t>+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dirty="0" smtClean="0">
                <a:ea typeface="+mn-ea"/>
              </a:rPr>
              <a:t>= {A</a:t>
            </a:r>
            <a:r>
              <a:rPr lang="zh-CN" altLang="en-US" dirty="0" smtClean="0">
                <a:ea typeface="+mn-ea"/>
              </a:rPr>
              <a:t>，</a:t>
            </a:r>
            <a:r>
              <a:rPr lang="en-US" altLang="zh-CN" dirty="0" smtClean="0">
                <a:ea typeface="+mn-ea"/>
              </a:rPr>
              <a:t>B}</a:t>
            </a:r>
            <a:endParaRPr lang="en-US" altLang="zh-CN" sz="65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3022</TotalTime>
  <Words>2814</Words>
  <Application>Microsoft Office PowerPoint</Application>
  <PresentationFormat>全屏显示(4:3)</PresentationFormat>
  <Paragraphs>231</Paragraphs>
  <Slides>32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数据库系统概论课件模板</vt:lpstr>
      <vt:lpstr>自定义设计方案</vt:lpstr>
      <vt:lpstr>公式</vt:lpstr>
      <vt:lpstr>Equation</vt:lpstr>
      <vt:lpstr>数据库系统概论</vt:lpstr>
      <vt:lpstr>内容回顾</vt:lpstr>
      <vt:lpstr>本节内容</vt:lpstr>
      <vt:lpstr>本节教学目标</vt:lpstr>
      <vt:lpstr>第三节 数据依赖的公理系统</vt:lpstr>
      <vt:lpstr>第三节 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利用属性组的闭包求关系的候选码</vt:lpstr>
      <vt:lpstr>练习</vt:lpstr>
      <vt:lpstr>第六章 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综合训练</vt:lpstr>
      <vt:lpstr>PowerPoint 演示文稿</vt:lpstr>
      <vt:lpstr>PowerPoint 演示文稿</vt:lpstr>
      <vt:lpstr>Q &amp; A</vt:lpstr>
      <vt:lpstr>这次课我们学到了…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132</cp:revision>
  <dcterms:created xsi:type="dcterms:W3CDTF">2009-08-17T01:55:50Z</dcterms:created>
  <dcterms:modified xsi:type="dcterms:W3CDTF">2016-01-27T07:49:15Z</dcterms:modified>
</cp:coreProperties>
</file>