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8" r:id="rId1"/>
  </p:sldMasterIdLst>
  <p:notesMasterIdLst>
    <p:notesMasterId r:id="rId85"/>
  </p:notesMasterIdLst>
  <p:sldIdLst>
    <p:sldId id="262" r:id="rId2"/>
    <p:sldId id="267" r:id="rId3"/>
    <p:sldId id="365" r:id="rId4"/>
    <p:sldId id="393" r:id="rId5"/>
    <p:sldId id="268" r:id="rId6"/>
    <p:sldId id="270" r:id="rId7"/>
    <p:sldId id="271" r:id="rId8"/>
    <p:sldId id="379" r:id="rId9"/>
    <p:sldId id="272" r:id="rId10"/>
    <p:sldId id="273" r:id="rId11"/>
    <p:sldId id="274" r:id="rId12"/>
    <p:sldId id="380" r:id="rId13"/>
    <p:sldId id="366" r:id="rId14"/>
    <p:sldId id="368" r:id="rId15"/>
    <p:sldId id="282" r:id="rId16"/>
    <p:sldId id="283" r:id="rId17"/>
    <p:sldId id="369" r:id="rId18"/>
    <p:sldId id="287" r:id="rId19"/>
    <p:sldId id="288" r:id="rId20"/>
    <p:sldId id="289" r:id="rId21"/>
    <p:sldId id="370" r:id="rId22"/>
    <p:sldId id="291" r:id="rId23"/>
    <p:sldId id="371" r:id="rId24"/>
    <p:sldId id="372" r:id="rId25"/>
    <p:sldId id="293" r:id="rId26"/>
    <p:sldId id="294" r:id="rId27"/>
    <p:sldId id="373" r:id="rId28"/>
    <p:sldId id="295" r:id="rId29"/>
    <p:sldId id="296" r:id="rId30"/>
    <p:sldId id="298" r:id="rId31"/>
    <p:sldId id="374" r:id="rId32"/>
    <p:sldId id="304" r:id="rId33"/>
    <p:sldId id="381" r:id="rId34"/>
    <p:sldId id="382" r:id="rId35"/>
    <p:sldId id="306" r:id="rId36"/>
    <p:sldId id="307" r:id="rId37"/>
    <p:sldId id="309" r:id="rId38"/>
    <p:sldId id="310" r:id="rId39"/>
    <p:sldId id="312" r:id="rId40"/>
    <p:sldId id="313" r:id="rId41"/>
    <p:sldId id="314" r:id="rId42"/>
    <p:sldId id="375" r:id="rId43"/>
    <p:sldId id="316" r:id="rId44"/>
    <p:sldId id="392" r:id="rId45"/>
    <p:sldId id="377" r:id="rId46"/>
    <p:sldId id="319" r:id="rId47"/>
    <p:sldId id="338" r:id="rId48"/>
    <p:sldId id="320" r:id="rId49"/>
    <p:sldId id="321" r:id="rId50"/>
    <p:sldId id="322" r:id="rId51"/>
    <p:sldId id="323" r:id="rId52"/>
    <p:sldId id="324" r:id="rId53"/>
    <p:sldId id="339" r:id="rId54"/>
    <p:sldId id="325" r:id="rId55"/>
    <p:sldId id="326" r:id="rId56"/>
    <p:sldId id="378" r:id="rId57"/>
    <p:sldId id="327" r:id="rId58"/>
    <p:sldId id="328" r:id="rId59"/>
    <p:sldId id="329" r:id="rId60"/>
    <p:sldId id="384" r:id="rId61"/>
    <p:sldId id="333" r:id="rId62"/>
    <p:sldId id="334" r:id="rId63"/>
    <p:sldId id="335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83" r:id="rId76"/>
    <p:sldId id="351" r:id="rId77"/>
    <p:sldId id="385" r:id="rId78"/>
    <p:sldId id="388" r:id="rId79"/>
    <p:sldId id="389" r:id="rId80"/>
    <p:sldId id="390" r:id="rId81"/>
    <p:sldId id="391" r:id="rId82"/>
    <p:sldId id="386" r:id="rId83"/>
    <p:sldId id="263" r:id="rId8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5370" autoAdjust="0"/>
  </p:normalViewPr>
  <p:slideViewPr>
    <p:cSldViewPr snapToGrid="0">
      <p:cViewPr varScale="1">
        <p:scale>
          <a:sx n="83" d="100"/>
          <a:sy n="83" d="100"/>
        </p:scale>
        <p:origin x="165" y="48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3AC1A-34A3-4A25-94C5-78FA57A83CA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45ED26D-F1BF-4D4C-888B-48D4CE583AB3}">
      <dgm:prSet phldrT="[文本]"/>
      <dgm:spPr/>
      <dgm:t>
        <a:bodyPr/>
        <a:lstStyle/>
        <a:p>
          <a:r>
            <a:rPr lang="zh-CN" altLang="en-US" dirty="0"/>
            <a:t>实体完整性</a:t>
          </a:r>
        </a:p>
      </dgm:t>
    </dgm:pt>
    <dgm:pt modelId="{A8E8307B-C13C-48CF-8220-680BDC790393}" type="parTrans" cxnId="{1EAB7EE4-8CC3-4054-87DF-92908131D4F3}">
      <dgm:prSet/>
      <dgm:spPr/>
      <dgm:t>
        <a:bodyPr/>
        <a:lstStyle/>
        <a:p>
          <a:endParaRPr lang="zh-CN" altLang="en-US"/>
        </a:p>
      </dgm:t>
    </dgm:pt>
    <dgm:pt modelId="{A43FC7EF-AE22-45F4-994D-C2371A5FB2C5}" type="sibTrans" cxnId="{1EAB7EE4-8CC3-4054-87DF-92908131D4F3}">
      <dgm:prSet/>
      <dgm:spPr/>
      <dgm:t>
        <a:bodyPr/>
        <a:lstStyle/>
        <a:p>
          <a:endParaRPr lang="zh-CN" altLang="en-US"/>
        </a:p>
      </dgm:t>
    </dgm:pt>
    <dgm:pt modelId="{C2CC72B1-9D1B-4AE2-A049-974D9390FDEC}">
      <dgm:prSet phldrT="[文本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/>
            <a:t>参照完整性</a:t>
          </a:r>
        </a:p>
      </dgm:t>
    </dgm:pt>
    <dgm:pt modelId="{D3AF9350-A190-444C-BE88-E201EB728790}" type="parTrans" cxnId="{745CB771-7E82-4A9A-9F65-B7D1D7846DBA}">
      <dgm:prSet/>
      <dgm:spPr/>
      <dgm:t>
        <a:bodyPr/>
        <a:lstStyle/>
        <a:p>
          <a:endParaRPr lang="zh-CN" altLang="en-US"/>
        </a:p>
      </dgm:t>
    </dgm:pt>
    <dgm:pt modelId="{EC608C77-755C-41B8-958A-E36CEB0FA562}" type="sibTrans" cxnId="{745CB771-7E82-4A9A-9F65-B7D1D7846DBA}">
      <dgm:prSet/>
      <dgm:spPr/>
      <dgm:t>
        <a:bodyPr/>
        <a:lstStyle/>
        <a:p>
          <a:endParaRPr lang="zh-CN" altLang="en-US"/>
        </a:p>
      </dgm:t>
    </dgm:pt>
    <dgm:pt modelId="{2E433D72-3C53-4198-AF0A-3045263906F9}">
      <dgm:prSet phldrT="[文本]"/>
      <dgm:spPr/>
      <dgm:t>
        <a:bodyPr/>
        <a:lstStyle/>
        <a:p>
          <a:r>
            <a:rPr lang="zh-CN" altLang="en-US" dirty="0"/>
            <a:t>用户定义的完整性</a:t>
          </a:r>
        </a:p>
      </dgm:t>
    </dgm:pt>
    <dgm:pt modelId="{C8980F93-9C8F-43ED-85EE-AFC98735BEBC}" type="parTrans" cxnId="{11BC9B59-4A6C-41F3-907D-8362D5D85F9D}">
      <dgm:prSet/>
      <dgm:spPr/>
      <dgm:t>
        <a:bodyPr/>
        <a:lstStyle/>
        <a:p>
          <a:endParaRPr lang="zh-CN" altLang="en-US"/>
        </a:p>
      </dgm:t>
    </dgm:pt>
    <dgm:pt modelId="{3007A4E9-D8E9-40BB-837B-29AA7C93AF69}" type="sibTrans" cxnId="{11BC9B59-4A6C-41F3-907D-8362D5D85F9D}">
      <dgm:prSet/>
      <dgm:spPr/>
      <dgm:t>
        <a:bodyPr/>
        <a:lstStyle/>
        <a:p>
          <a:endParaRPr lang="zh-CN" altLang="en-US"/>
        </a:p>
      </dgm:t>
    </dgm:pt>
    <dgm:pt modelId="{9128B05A-EF47-4149-BFF8-52E2414F4A50}" type="pres">
      <dgm:prSet presAssocID="{2043AC1A-34A3-4A25-94C5-78FA57A83CAD}" presName="linear" presStyleCnt="0">
        <dgm:presLayoutVars>
          <dgm:dir/>
          <dgm:animLvl val="lvl"/>
          <dgm:resizeHandles val="exact"/>
        </dgm:presLayoutVars>
      </dgm:prSet>
      <dgm:spPr/>
    </dgm:pt>
    <dgm:pt modelId="{FC0D6489-37E0-4B90-ACF2-32EB85BBE36C}" type="pres">
      <dgm:prSet presAssocID="{745ED26D-F1BF-4D4C-888B-48D4CE583AB3}" presName="parentLin" presStyleCnt="0"/>
      <dgm:spPr/>
    </dgm:pt>
    <dgm:pt modelId="{BA8DFDFC-4AD2-494A-A98E-9FC6EDFAC9E5}" type="pres">
      <dgm:prSet presAssocID="{745ED26D-F1BF-4D4C-888B-48D4CE583AB3}" presName="parentLeftMargin" presStyleLbl="node1" presStyleIdx="0" presStyleCnt="3"/>
      <dgm:spPr/>
    </dgm:pt>
    <dgm:pt modelId="{43DD6734-2B39-4FDD-BD16-A2B2A6EE377F}" type="pres">
      <dgm:prSet presAssocID="{745ED26D-F1BF-4D4C-888B-48D4CE583A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E43C19-10C4-4883-A335-F428F23A6436}" type="pres">
      <dgm:prSet presAssocID="{745ED26D-F1BF-4D4C-888B-48D4CE583AB3}" presName="negativeSpace" presStyleCnt="0"/>
      <dgm:spPr/>
    </dgm:pt>
    <dgm:pt modelId="{79890EDA-A21B-4AAD-9B2C-8C3DD19CF321}" type="pres">
      <dgm:prSet presAssocID="{745ED26D-F1BF-4D4C-888B-48D4CE583AB3}" presName="childText" presStyleLbl="conFgAcc1" presStyleIdx="0" presStyleCnt="3">
        <dgm:presLayoutVars>
          <dgm:bulletEnabled val="1"/>
        </dgm:presLayoutVars>
      </dgm:prSet>
      <dgm:spPr/>
    </dgm:pt>
    <dgm:pt modelId="{EECCF504-09F2-4FBB-AEAE-59C2CF770E50}" type="pres">
      <dgm:prSet presAssocID="{A43FC7EF-AE22-45F4-994D-C2371A5FB2C5}" presName="spaceBetweenRectangles" presStyleCnt="0"/>
      <dgm:spPr/>
    </dgm:pt>
    <dgm:pt modelId="{B5D786A3-5EE4-456A-A4F0-81A32F1BE35B}" type="pres">
      <dgm:prSet presAssocID="{C2CC72B1-9D1B-4AE2-A049-974D9390FDEC}" presName="parentLin" presStyleCnt="0"/>
      <dgm:spPr/>
    </dgm:pt>
    <dgm:pt modelId="{F7782717-E823-4DB6-B4FA-00392DE51910}" type="pres">
      <dgm:prSet presAssocID="{C2CC72B1-9D1B-4AE2-A049-974D9390FDEC}" presName="parentLeftMargin" presStyleLbl="node1" presStyleIdx="0" presStyleCnt="3"/>
      <dgm:spPr/>
    </dgm:pt>
    <dgm:pt modelId="{60A772C5-EC2B-45DB-98C0-DCA9F7790E60}" type="pres">
      <dgm:prSet presAssocID="{C2CC72B1-9D1B-4AE2-A049-974D9390FD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F929FB-06F7-4F66-8BF4-A6FDA2542676}" type="pres">
      <dgm:prSet presAssocID="{C2CC72B1-9D1B-4AE2-A049-974D9390FDEC}" presName="negativeSpace" presStyleCnt="0"/>
      <dgm:spPr/>
    </dgm:pt>
    <dgm:pt modelId="{356122CC-BEC1-4E2F-91B1-A73B3FB720F2}" type="pres">
      <dgm:prSet presAssocID="{C2CC72B1-9D1B-4AE2-A049-974D9390FDEC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25B05DD0-C72F-4549-8EDE-D111F962CA9D}" type="pres">
      <dgm:prSet presAssocID="{EC608C77-755C-41B8-958A-E36CEB0FA562}" presName="spaceBetweenRectangles" presStyleCnt="0"/>
      <dgm:spPr/>
    </dgm:pt>
    <dgm:pt modelId="{D9206BAC-9B37-47FD-A4AE-572D03447F16}" type="pres">
      <dgm:prSet presAssocID="{2E433D72-3C53-4198-AF0A-3045263906F9}" presName="parentLin" presStyleCnt="0"/>
      <dgm:spPr/>
    </dgm:pt>
    <dgm:pt modelId="{C2436BDD-738A-4BC9-94FA-EBE43E4424B2}" type="pres">
      <dgm:prSet presAssocID="{2E433D72-3C53-4198-AF0A-3045263906F9}" presName="parentLeftMargin" presStyleLbl="node1" presStyleIdx="1" presStyleCnt="3"/>
      <dgm:spPr/>
    </dgm:pt>
    <dgm:pt modelId="{6FEF0F60-34F4-4EA2-90D9-061E16AACFA2}" type="pres">
      <dgm:prSet presAssocID="{2E433D72-3C53-4198-AF0A-3045263906F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526511-20DA-45F0-8B7D-675F1E48F566}" type="pres">
      <dgm:prSet presAssocID="{2E433D72-3C53-4198-AF0A-3045263906F9}" presName="negativeSpace" presStyleCnt="0"/>
      <dgm:spPr/>
    </dgm:pt>
    <dgm:pt modelId="{B5990120-D120-4E7A-913C-3C6457006E49}" type="pres">
      <dgm:prSet presAssocID="{2E433D72-3C53-4198-AF0A-3045263906F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5CB771-7E82-4A9A-9F65-B7D1D7846DBA}" srcId="{2043AC1A-34A3-4A25-94C5-78FA57A83CAD}" destId="{C2CC72B1-9D1B-4AE2-A049-974D9390FDEC}" srcOrd="1" destOrd="0" parTransId="{D3AF9350-A190-444C-BE88-E201EB728790}" sibTransId="{EC608C77-755C-41B8-958A-E36CEB0FA562}"/>
    <dgm:cxn modelId="{11BC9B59-4A6C-41F3-907D-8362D5D85F9D}" srcId="{2043AC1A-34A3-4A25-94C5-78FA57A83CAD}" destId="{2E433D72-3C53-4198-AF0A-3045263906F9}" srcOrd="2" destOrd="0" parTransId="{C8980F93-9C8F-43ED-85EE-AFC98735BEBC}" sibTransId="{3007A4E9-D8E9-40BB-837B-29AA7C93AF69}"/>
    <dgm:cxn modelId="{A3827C8B-2CEE-4D4F-B033-161422BA5794}" type="presOf" srcId="{2E433D72-3C53-4198-AF0A-3045263906F9}" destId="{C2436BDD-738A-4BC9-94FA-EBE43E4424B2}" srcOrd="0" destOrd="0" presId="urn:microsoft.com/office/officeart/2005/8/layout/list1"/>
    <dgm:cxn modelId="{59BF068E-58A9-45C9-B029-24C41122EB1A}" type="presOf" srcId="{C2CC72B1-9D1B-4AE2-A049-974D9390FDEC}" destId="{F7782717-E823-4DB6-B4FA-00392DE51910}" srcOrd="0" destOrd="0" presId="urn:microsoft.com/office/officeart/2005/8/layout/list1"/>
    <dgm:cxn modelId="{5AA8C3A3-1433-4336-9A05-9999D1046748}" type="presOf" srcId="{2E433D72-3C53-4198-AF0A-3045263906F9}" destId="{6FEF0F60-34F4-4EA2-90D9-061E16AACFA2}" srcOrd="1" destOrd="0" presId="urn:microsoft.com/office/officeart/2005/8/layout/list1"/>
    <dgm:cxn modelId="{7977B8C6-2529-42E8-96F6-440DCBAFD419}" type="presOf" srcId="{2043AC1A-34A3-4A25-94C5-78FA57A83CAD}" destId="{9128B05A-EF47-4149-BFF8-52E2414F4A50}" srcOrd="0" destOrd="0" presId="urn:microsoft.com/office/officeart/2005/8/layout/list1"/>
    <dgm:cxn modelId="{673BF3C7-E39F-4521-94EF-A857BE77470A}" type="presOf" srcId="{C2CC72B1-9D1B-4AE2-A049-974D9390FDEC}" destId="{60A772C5-EC2B-45DB-98C0-DCA9F7790E60}" srcOrd="1" destOrd="0" presId="urn:microsoft.com/office/officeart/2005/8/layout/list1"/>
    <dgm:cxn modelId="{8FD5F2D4-3708-4EA0-B21E-614CB6A63042}" type="presOf" srcId="{745ED26D-F1BF-4D4C-888B-48D4CE583AB3}" destId="{43DD6734-2B39-4FDD-BD16-A2B2A6EE377F}" srcOrd="1" destOrd="0" presId="urn:microsoft.com/office/officeart/2005/8/layout/list1"/>
    <dgm:cxn modelId="{1EAB7EE4-8CC3-4054-87DF-92908131D4F3}" srcId="{2043AC1A-34A3-4A25-94C5-78FA57A83CAD}" destId="{745ED26D-F1BF-4D4C-888B-48D4CE583AB3}" srcOrd="0" destOrd="0" parTransId="{A8E8307B-C13C-48CF-8220-680BDC790393}" sibTransId="{A43FC7EF-AE22-45F4-994D-C2371A5FB2C5}"/>
    <dgm:cxn modelId="{4955FFF4-9A48-4297-B862-62DCC7D5F8DF}" type="presOf" srcId="{745ED26D-F1BF-4D4C-888B-48D4CE583AB3}" destId="{BA8DFDFC-4AD2-494A-A98E-9FC6EDFAC9E5}" srcOrd="0" destOrd="0" presId="urn:microsoft.com/office/officeart/2005/8/layout/list1"/>
    <dgm:cxn modelId="{7D5BCF46-8B66-421D-BC77-92C70EBDA078}" type="presParOf" srcId="{9128B05A-EF47-4149-BFF8-52E2414F4A50}" destId="{FC0D6489-37E0-4B90-ACF2-32EB85BBE36C}" srcOrd="0" destOrd="0" presId="urn:microsoft.com/office/officeart/2005/8/layout/list1"/>
    <dgm:cxn modelId="{6F318647-1E37-47C5-9B9C-0129C6B68191}" type="presParOf" srcId="{FC0D6489-37E0-4B90-ACF2-32EB85BBE36C}" destId="{BA8DFDFC-4AD2-494A-A98E-9FC6EDFAC9E5}" srcOrd="0" destOrd="0" presId="urn:microsoft.com/office/officeart/2005/8/layout/list1"/>
    <dgm:cxn modelId="{412C2AFE-9F68-49A3-9C9F-3E3AEDEA2F46}" type="presParOf" srcId="{FC0D6489-37E0-4B90-ACF2-32EB85BBE36C}" destId="{43DD6734-2B39-4FDD-BD16-A2B2A6EE377F}" srcOrd="1" destOrd="0" presId="urn:microsoft.com/office/officeart/2005/8/layout/list1"/>
    <dgm:cxn modelId="{2D54B098-C476-4971-85AE-8F17F8009195}" type="presParOf" srcId="{9128B05A-EF47-4149-BFF8-52E2414F4A50}" destId="{13E43C19-10C4-4883-A335-F428F23A6436}" srcOrd="1" destOrd="0" presId="urn:microsoft.com/office/officeart/2005/8/layout/list1"/>
    <dgm:cxn modelId="{48241321-643C-4CE5-8653-AD53CCB77503}" type="presParOf" srcId="{9128B05A-EF47-4149-BFF8-52E2414F4A50}" destId="{79890EDA-A21B-4AAD-9B2C-8C3DD19CF321}" srcOrd="2" destOrd="0" presId="urn:microsoft.com/office/officeart/2005/8/layout/list1"/>
    <dgm:cxn modelId="{5DE02DB5-41FC-4170-8E79-7E0AC823666B}" type="presParOf" srcId="{9128B05A-EF47-4149-BFF8-52E2414F4A50}" destId="{EECCF504-09F2-4FBB-AEAE-59C2CF770E50}" srcOrd="3" destOrd="0" presId="urn:microsoft.com/office/officeart/2005/8/layout/list1"/>
    <dgm:cxn modelId="{04C5BEE1-74B1-445D-B515-EE8DB0D83572}" type="presParOf" srcId="{9128B05A-EF47-4149-BFF8-52E2414F4A50}" destId="{B5D786A3-5EE4-456A-A4F0-81A32F1BE35B}" srcOrd="4" destOrd="0" presId="urn:microsoft.com/office/officeart/2005/8/layout/list1"/>
    <dgm:cxn modelId="{E300D0BE-ADA7-4850-96B9-9C280798723B}" type="presParOf" srcId="{B5D786A3-5EE4-456A-A4F0-81A32F1BE35B}" destId="{F7782717-E823-4DB6-B4FA-00392DE51910}" srcOrd="0" destOrd="0" presId="urn:microsoft.com/office/officeart/2005/8/layout/list1"/>
    <dgm:cxn modelId="{78F14384-9158-4DFC-B87A-575A27A234B0}" type="presParOf" srcId="{B5D786A3-5EE4-456A-A4F0-81A32F1BE35B}" destId="{60A772C5-EC2B-45DB-98C0-DCA9F7790E60}" srcOrd="1" destOrd="0" presId="urn:microsoft.com/office/officeart/2005/8/layout/list1"/>
    <dgm:cxn modelId="{0CD68EAC-0C95-484D-8A20-36A6403ABA18}" type="presParOf" srcId="{9128B05A-EF47-4149-BFF8-52E2414F4A50}" destId="{AAF929FB-06F7-4F66-8BF4-A6FDA2542676}" srcOrd="5" destOrd="0" presId="urn:microsoft.com/office/officeart/2005/8/layout/list1"/>
    <dgm:cxn modelId="{7E5F3761-B4C2-4C1F-BE1E-E572833B262D}" type="presParOf" srcId="{9128B05A-EF47-4149-BFF8-52E2414F4A50}" destId="{356122CC-BEC1-4E2F-91B1-A73B3FB720F2}" srcOrd="6" destOrd="0" presId="urn:microsoft.com/office/officeart/2005/8/layout/list1"/>
    <dgm:cxn modelId="{C2CCC470-58AF-4182-A672-D5D80FE276F4}" type="presParOf" srcId="{9128B05A-EF47-4149-BFF8-52E2414F4A50}" destId="{25B05DD0-C72F-4549-8EDE-D111F962CA9D}" srcOrd="7" destOrd="0" presId="urn:microsoft.com/office/officeart/2005/8/layout/list1"/>
    <dgm:cxn modelId="{238CC214-D1DE-4ADD-8D82-0730EA675846}" type="presParOf" srcId="{9128B05A-EF47-4149-BFF8-52E2414F4A50}" destId="{D9206BAC-9B37-47FD-A4AE-572D03447F16}" srcOrd="8" destOrd="0" presId="urn:microsoft.com/office/officeart/2005/8/layout/list1"/>
    <dgm:cxn modelId="{49271271-7F52-466A-98B5-2A9F7C673922}" type="presParOf" srcId="{D9206BAC-9B37-47FD-A4AE-572D03447F16}" destId="{C2436BDD-738A-4BC9-94FA-EBE43E4424B2}" srcOrd="0" destOrd="0" presId="urn:microsoft.com/office/officeart/2005/8/layout/list1"/>
    <dgm:cxn modelId="{A2F55F7F-98EF-4C63-8F6C-BF9F10633A99}" type="presParOf" srcId="{D9206BAC-9B37-47FD-A4AE-572D03447F16}" destId="{6FEF0F60-34F4-4EA2-90D9-061E16AACFA2}" srcOrd="1" destOrd="0" presId="urn:microsoft.com/office/officeart/2005/8/layout/list1"/>
    <dgm:cxn modelId="{DCB0C9DF-2E40-4CCA-8622-3373B735C73F}" type="presParOf" srcId="{9128B05A-EF47-4149-BFF8-52E2414F4A50}" destId="{25526511-20DA-45F0-8B7D-675F1E48F566}" srcOrd="9" destOrd="0" presId="urn:microsoft.com/office/officeart/2005/8/layout/list1"/>
    <dgm:cxn modelId="{7D619B84-5228-414A-9EAF-5F7E79405454}" type="presParOf" srcId="{9128B05A-EF47-4149-BFF8-52E2414F4A50}" destId="{B5990120-D120-4E7A-913C-3C6457006E4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90EDA-A21B-4AAD-9B2C-8C3DD19CF321}">
      <dsp:nvSpPr>
        <dsp:cNvPr id="0" name=""/>
        <dsp:cNvSpPr/>
      </dsp:nvSpPr>
      <dsp:spPr>
        <a:xfrm>
          <a:off x="0" y="408106"/>
          <a:ext cx="5638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D6734-2B39-4FDD-BD16-A2B2A6EE377F}">
      <dsp:nvSpPr>
        <dsp:cNvPr id="0" name=""/>
        <dsp:cNvSpPr/>
      </dsp:nvSpPr>
      <dsp:spPr>
        <a:xfrm>
          <a:off x="281940" y="9586"/>
          <a:ext cx="3947160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实体完整性</a:t>
          </a:r>
        </a:p>
      </dsp:txBody>
      <dsp:txXfrm>
        <a:off x="320848" y="48494"/>
        <a:ext cx="3869344" cy="719224"/>
      </dsp:txXfrm>
    </dsp:sp>
    <dsp:sp modelId="{356122CC-BEC1-4E2F-91B1-A73B3FB720F2}">
      <dsp:nvSpPr>
        <dsp:cNvPr id="0" name=""/>
        <dsp:cNvSpPr/>
      </dsp:nvSpPr>
      <dsp:spPr>
        <a:xfrm>
          <a:off x="0" y="1632826"/>
          <a:ext cx="5638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772C5-EC2B-45DB-98C0-DCA9F7790E60}">
      <dsp:nvSpPr>
        <dsp:cNvPr id="0" name=""/>
        <dsp:cNvSpPr/>
      </dsp:nvSpPr>
      <dsp:spPr>
        <a:xfrm>
          <a:off x="281940" y="1234306"/>
          <a:ext cx="3947160" cy="79704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参照完整性</a:t>
          </a:r>
        </a:p>
      </dsp:txBody>
      <dsp:txXfrm>
        <a:off x="320848" y="1273214"/>
        <a:ext cx="3869344" cy="719224"/>
      </dsp:txXfrm>
    </dsp:sp>
    <dsp:sp modelId="{B5990120-D120-4E7A-913C-3C6457006E49}">
      <dsp:nvSpPr>
        <dsp:cNvPr id="0" name=""/>
        <dsp:cNvSpPr/>
      </dsp:nvSpPr>
      <dsp:spPr>
        <a:xfrm>
          <a:off x="0" y="2857546"/>
          <a:ext cx="5638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F0F60-34F4-4EA2-90D9-061E16AACFA2}">
      <dsp:nvSpPr>
        <dsp:cNvPr id="0" name=""/>
        <dsp:cNvSpPr/>
      </dsp:nvSpPr>
      <dsp:spPr>
        <a:xfrm>
          <a:off x="281940" y="2459026"/>
          <a:ext cx="3947160" cy="79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用户定义的完整性</a:t>
          </a:r>
        </a:p>
      </dsp:txBody>
      <dsp:txXfrm>
        <a:off x="320848" y="2497934"/>
        <a:ext cx="386934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4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64510-323E-49D7-8B66-DA267B582AC2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285E3-7AE9-4EE0-B917-F87B26583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8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单一的数据结构</a:t>
            </a:r>
            <a:r>
              <a:rPr lang="en-US" altLang="zh-CN" sz="2800" dirty="0"/>
              <a:t>----</a:t>
            </a:r>
            <a:r>
              <a:rPr lang="zh-CN" altLang="en-US" sz="2800" dirty="0"/>
              <a:t>关系</a:t>
            </a:r>
          </a:p>
          <a:p>
            <a:pPr lvl="1"/>
            <a:r>
              <a:rPr lang="zh-CN" altLang="en-US" sz="2400" dirty="0"/>
              <a:t>现实世界的实体以及实体间的各种联系均用关系来表示</a:t>
            </a:r>
          </a:p>
          <a:p>
            <a:r>
              <a:rPr lang="zh-CN" altLang="en-US" sz="2800" dirty="0"/>
              <a:t>逻辑结构</a:t>
            </a:r>
            <a:r>
              <a:rPr lang="en-US" altLang="zh-CN" sz="2800" dirty="0"/>
              <a:t>----</a:t>
            </a:r>
            <a:r>
              <a:rPr lang="zh-CN" altLang="en-US" sz="2800" dirty="0"/>
              <a:t>二维表 </a:t>
            </a:r>
          </a:p>
          <a:p>
            <a:pPr lvl="1"/>
            <a:r>
              <a:rPr lang="zh-CN" altLang="en-US" sz="2400" dirty="0"/>
              <a:t>从用户角度，关系模型中数据的逻辑结构是一张二维表</a:t>
            </a:r>
          </a:p>
          <a:p>
            <a:r>
              <a:rPr lang="zh-CN" altLang="en-US" sz="2800" dirty="0"/>
              <a:t>建立在集合代数的基础上</a:t>
            </a:r>
            <a:endParaRPr lang="en-US" altLang="zh-CN" sz="2800" dirty="0"/>
          </a:p>
          <a:p>
            <a:pPr lvl="1"/>
            <a:r>
              <a:rPr lang="zh-CN" altLang="en-US" sz="2400" dirty="0"/>
              <a:t>域（</a:t>
            </a:r>
            <a:r>
              <a:rPr lang="en-US" altLang="zh-CN" sz="2400" dirty="0"/>
              <a:t>Domain</a:t>
            </a:r>
            <a:r>
              <a:rPr lang="zh-CN" altLang="en-US" sz="2400" dirty="0"/>
              <a:t>）</a:t>
            </a:r>
          </a:p>
          <a:p>
            <a:pPr lvl="1"/>
            <a:r>
              <a:rPr lang="zh-CN" altLang="en-US" sz="2400" dirty="0"/>
              <a:t>笛卡尔积（</a:t>
            </a:r>
            <a:r>
              <a:rPr lang="en-US" altLang="zh-CN" sz="2400" dirty="0"/>
              <a:t>Cartesian Product</a:t>
            </a:r>
            <a:r>
              <a:rPr lang="zh-CN" altLang="en-US" sz="2400" dirty="0"/>
              <a:t>）</a:t>
            </a:r>
          </a:p>
          <a:p>
            <a:pPr lvl="1"/>
            <a:r>
              <a:rPr lang="zh-CN" altLang="en-US" sz="2400" dirty="0"/>
              <a:t>关系（</a:t>
            </a:r>
            <a:r>
              <a:rPr lang="en-US" altLang="zh-CN" sz="2400" dirty="0"/>
              <a:t>Relation</a:t>
            </a:r>
            <a:r>
              <a:rPr lang="zh-CN" altLang="en-US" sz="2400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3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  <a:spcAft>
                <a:spcPct val="20000"/>
              </a:spcAft>
              <a:buFontTx/>
              <a:buNone/>
            </a:pPr>
            <a:r>
              <a:rPr lang="zh-CN" altLang="en-US" sz="2400" dirty="0"/>
              <a:t>实体完整性规则的说明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/>
              <a:t>(1) </a:t>
            </a:r>
            <a:r>
              <a:rPr lang="zh-CN" altLang="en-US" sz="2000" dirty="0"/>
              <a:t>实体完整性规则是针对基本关系而言的。一个基本表通常对应现 实世界的一个实体集。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/>
              <a:t>(2) </a:t>
            </a:r>
            <a:r>
              <a:rPr lang="zh-CN" altLang="en-US" sz="2000" dirty="0"/>
              <a:t>现实世界中的实体是可区分的，即它们具有某种唯一性标识。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/>
              <a:t>(3) </a:t>
            </a:r>
            <a:r>
              <a:rPr lang="zh-CN" altLang="en-US" sz="2000" dirty="0"/>
              <a:t>关系模型中以主码作为唯一性标识。</a:t>
            </a:r>
          </a:p>
          <a:p>
            <a:pPr algn="just">
              <a:lnSpc>
                <a:spcPct val="130000"/>
              </a:lnSpc>
              <a:buFontTx/>
              <a:buNone/>
            </a:pPr>
            <a:r>
              <a:rPr lang="en-US" altLang="zh-CN" sz="2000" dirty="0"/>
              <a:t>(4) </a:t>
            </a:r>
            <a:r>
              <a:rPr lang="zh-CN" altLang="en-US" sz="2000" dirty="0"/>
              <a:t>主码中的属性即主属性不能取空值。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sz="2000" dirty="0"/>
              <a:t>主属性取空值，就说明存在某个不可标识的实体，即存在不可区</a:t>
            </a:r>
          </a:p>
          <a:p>
            <a:pPr lvl="1" algn="just">
              <a:lnSpc>
                <a:spcPct val="130000"/>
              </a:lnSpc>
              <a:buNone/>
            </a:pPr>
            <a:r>
              <a:rPr lang="zh-CN" altLang="en-US" sz="2000" dirty="0"/>
              <a:t>分的实体，这与第（</a:t>
            </a:r>
            <a:r>
              <a:rPr lang="en-US" altLang="zh-CN" sz="2000" dirty="0"/>
              <a:t>2</a:t>
            </a:r>
            <a:r>
              <a:rPr lang="zh-CN" altLang="en-US" sz="2000" dirty="0"/>
              <a:t>）点相矛盾，因此这个规则称为</a:t>
            </a:r>
            <a:r>
              <a:rPr lang="zh-CN" altLang="en-US" sz="2000" b="1" dirty="0">
                <a:solidFill>
                  <a:srgbClr val="7030A0"/>
                </a:solidFill>
              </a:rPr>
              <a:t>实体完整性</a:t>
            </a:r>
            <a:endParaRPr lang="zh-CN" altLang="en-US" b="1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61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/>
              <a:t>关系</a:t>
            </a:r>
            <a:r>
              <a:rPr lang="en-US" altLang="zh-CN" sz="2800" i="1" dirty="0"/>
              <a:t>R</a:t>
            </a:r>
            <a:r>
              <a:rPr lang="zh-CN" altLang="en-US" sz="2800" dirty="0"/>
              <a:t>和</a:t>
            </a:r>
            <a:r>
              <a:rPr lang="en-US" altLang="zh-CN" sz="2800" i="1" dirty="0"/>
              <a:t>S</a:t>
            </a:r>
            <a:r>
              <a:rPr lang="zh-CN" altLang="en-US" sz="2800" dirty="0"/>
              <a:t>不一定是不同的关系</a:t>
            </a:r>
          </a:p>
          <a:p>
            <a:pPr>
              <a:lnSpc>
                <a:spcPct val="140000"/>
              </a:lnSpc>
            </a:pPr>
            <a:r>
              <a:rPr lang="zh-CN" altLang="en-US" sz="2800" dirty="0"/>
              <a:t>目标关系</a:t>
            </a:r>
            <a:r>
              <a:rPr lang="en-US" altLang="zh-CN" sz="2800" i="1" dirty="0"/>
              <a:t>S</a:t>
            </a:r>
            <a:r>
              <a:rPr lang="zh-CN" altLang="en-US" sz="2800" dirty="0"/>
              <a:t>的主码</a:t>
            </a:r>
            <a:r>
              <a:rPr lang="en-US" altLang="zh-CN" sz="2800" dirty="0"/>
              <a:t>K</a:t>
            </a:r>
            <a:r>
              <a:rPr lang="en-US" altLang="zh-CN" sz="2800" baseline="-25000" dirty="0"/>
              <a:t>s </a:t>
            </a:r>
            <a:r>
              <a:rPr lang="zh-CN" altLang="en-US" sz="2800" dirty="0"/>
              <a:t>和参照关系的外码</a:t>
            </a:r>
            <a:r>
              <a:rPr lang="en-US" altLang="zh-CN" sz="2800" dirty="0"/>
              <a:t>F</a:t>
            </a:r>
            <a:r>
              <a:rPr lang="zh-CN" altLang="en-US" sz="2800" dirty="0"/>
              <a:t>必须定义在同一个（或一组）域上</a:t>
            </a:r>
          </a:p>
          <a:p>
            <a:pPr>
              <a:lnSpc>
                <a:spcPct val="140000"/>
              </a:lnSpc>
            </a:pPr>
            <a:r>
              <a:rPr lang="zh-CN" altLang="en-US" sz="2800" dirty="0"/>
              <a:t>外码并不一定要与相应的主码同名</a:t>
            </a:r>
          </a:p>
          <a:p>
            <a:pPr lvl="1">
              <a:lnSpc>
                <a:spcPct val="140000"/>
              </a:lnSpc>
              <a:buFontTx/>
              <a:buNone/>
            </a:pPr>
            <a:r>
              <a:rPr lang="zh-CN" altLang="en-US" sz="2400" dirty="0"/>
              <a:t>     当外码与相应的主码属于不同关系时，往往取相同的名字，以便于识别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85E3-7AE9-4EE0-B917-F87B2658345C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23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72A4D464-4DA0-4D20-AD1E-316D2B55FB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84" y="0"/>
            <a:ext cx="8879416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A1908824-AA9F-4752-B4C8-A1FE22002A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0" y="3844552"/>
            <a:ext cx="4572000" cy="11896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altLang="zh-CN" noProof="0" dirty="0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AA27C61-921C-41A1-B00C-39D1795748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08235" y="5044774"/>
            <a:ext cx="3787147" cy="118965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altLang="zh-CN" noProof="0" dirty="0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407C4-C59F-48B0-85B0-DB266E9542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8F4008-2779-4F2B-A00D-4572497656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E917EA-CAF7-450A-ADD2-FD74343CE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7DDC4C-5AC7-4AE1-A365-67B67D189ED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E240C0-A003-4171-8E60-8CE07DA2BC4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41" y="2952822"/>
            <a:ext cx="1509487" cy="6586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DC7A7-88D9-4C7B-A9E1-CFA21F0E06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67" y="1073577"/>
            <a:ext cx="5500615" cy="25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2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C455D3EE-B83B-40C4-A9CC-0D1099970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1" y="112922"/>
            <a:ext cx="6864349" cy="84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43A96-E8D2-46E9-864D-0DA9CD7C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49" y="1166527"/>
            <a:ext cx="10972800" cy="4524949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Wingdings" panose="05000000000000000000" pitchFamily="2" charset="2"/>
              <a:buChar char="v"/>
              <a:defRPr sz="2800" b="0"/>
            </a:lvl1pPr>
            <a:lvl2pPr marL="800100" indent="-342900">
              <a:buClr>
                <a:srgbClr val="00B0F0"/>
              </a:buClr>
              <a:buFont typeface="Wingdings" panose="05000000000000000000" pitchFamily="2" charset="2"/>
              <a:buChar char=""/>
              <a:defRPr/>
            </a:lvl2pPr>
            <a:lvl3pPr marL="1200150" indent="-285750">
              <a:buClr>
                <a:srgbClr val="3399FF"/>
              </a:buClr>
              <a:buFont typeface="Wingdings" panose="05000000000000000000" pitchFamily="2" charset="2"/>
              <a:buChar char="Ø"/>
              <a:defRPr/>
            </a:lvl3pPr>
            <a:lvl4pPr marL="1657350" indent="-285750">
              <a:buClr>
                <a:srgbClr val="00B0F0"/>
              </a:buClr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7" name="标题 16">
            <a:extLst>
              <a:ext uri="{FF2B5EF4-FFF2-40B4-BE49-F238E27FC236}">
                <a16:creationId xmlns:a16="http://schemas.microsoft.com/office/drawing/2014/main" id="{8475FB9C-792D-45E1-90F1-EFA85918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558" y="324088"/>
            <a:ext cx="6864085" cy="612086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2511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>
            <a:extLst>
              <a:ext uri="{FF2B5EF4-FFF2-40B4-BE49-F238E27FC236}">
                <a16:creationId xmlns:a16="http://schemas.microsoft.com/office/drawing/2014/main" id="{C6AFF661-BC60-4AC4-AD39-F869C0990E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19" y="135104"/>
            <a:ext cx="6817783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1813B78E-23AC-48B2-9106-988AF48D71C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1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71000-6AEE-4827-9457-F1AA2746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98362-66A9-401A-9146-F9D58BEEFC27}" type="datetimeFigureOut">
              <a:rPr lang="zh-CN" altLang="en-US"/>
              <a:pPr>
                <a:defRPr/>
              </a:pPr>
              <a:t>2019/3/1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E529C31-8BE0-49AB-B578-E10F11DD99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86F92-B509-4D60-BFE6-0539A2E6AE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4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8">
            <a:extLst>
              <a:ext uri="{FF2B5EF4-FFF2-40B4-BE49-F238E27FC236}">
                <a16:creationId xmlns:a16="http://schemas.microsoft.com/office/drawing/2014/main" id="{65D986B6-0CED-4A75-8054-7FFEA8B8B9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135104"/>
            <a:ext cx="6817784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A7E4B645-2121-4824-993B-EA3A7D78DC24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1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/>
              <a:t>单击此处编辑母版标题样式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49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D0570A44-F4E3-4334-A2D9-03AA0599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56873-74A4-44BF-9881-3B9AB99DD831}" type="datetimeFigureOut">
              <a:rPr lang="zh-CN" altLang="en-US"/>
              <a:pPr>
                <a:defRPr/>
              </a:pPr>
              <a:t>2019/3/1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597AABA0-2381-4431-AFCF-ECF62F20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5900"/>
            <a:ext cx="3860800" cy="364981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6D60BCE1-28E2-4B3C-8029-CD1BBE29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9531-DC7C-4C09-B0F3-CE6371457E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48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>
            <a:extLst>
              <a:ext uri="{FF2B5EF4-FFF2-40B4-BE49-F238E27FC236}">
                <a16:creationId xmlns:a16="http://schemas.microsoft.com/office/drawing/2014/main" id="{7BCA7BA1-F80C-4EA6-8C53-D3B1240A55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1143337"/>
            <a:ext cx="4246033" cy="487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1">
            <a:extLst>
              <a:ext uri="{FF2B5EF4-FFF2-40B4-BE49-F238E27FC236}">
                <a16:creationId xmlns:a16="http://schemas.microsoft.com/office/drawing/2014/main" id="{F313B6A3-3FAA-4D54-9AB9-91A96736C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9" y="118972"/>
            <a:ext cx="6819900" cy="73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685" y="1600200"/>
            <a:ext cx="4789715" cy="45259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3BDF59A7-B477-4570-8D5E-E4EF9EA1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A1300-B471-4730-B172-C1BE3F5B003F}" type="datetimeFigureOut">
              <a:rPr lang="zh-CN" altLang="en-US"/>
              <a:pPr>
                <a:defRPr/>
              </a:pPr>
              <a:t>2019/3/1</a:t>
            </a:fld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58049E8-2A35-416D-B810-1D1686021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7E17A-C169-410B-AFDE-E7A20EEE6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2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6"/>
            <a:ext cx="12192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609600" y="6553200"/>
            <a:ext cx="28448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dirty="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292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2400">
                <a:latin typeface="宋体" pitchFamily="2" charset="-122"/>
                <a:ea typeface="宋体" pitchFamily="2" charset="-122"/>
              </a:defRPr>
            </a:lvl3pPr>
            <a:lvl4pPr>
              <a:defRPr sz="2000">
                <a:latin typeface="宋体" pitchFamily="2" charset="-122"/>
                <a:ea typeface="宋体" pitchFamily="2" charset="-122"/>
              </a:defRPr>
            </a:lvl4pPr>
            <a:lvl5pPr>
              <a:defRPr sz="2000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3794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33C7-942A-4022-8335-98D717DE37D4}" type="datetimeFigureOut">
              <a:rPr lang="zh-CN" altLang="en-US" smtClean="0"/>
              <a:pPr/>
              <a:t>2019/3/1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36AA80-6346-4BBF-B14A-72D40E29D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9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8A0D701F-8898-4488-956D-42209B976D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468165A-B82F-4A32-AD60-E8CB9741A6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4995"/>
            <a:ext cx="3860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DDD97EF-EDCF-42BB-947E-88EA63D652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4995"/>
            <a:ext cx="2844800" cy="4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EFA2754-3588-4F55-8A03-084D3E2190A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C55B93D7-8F83-4BE6-ABB5-5F73623456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871"/>
            <a:ext cx="12192000" cy="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9">
            <a:extLst>
              <a:ext uri="{FF2B5EF4-FFF2-40B4-BE49-F238E27FC236}">
                <a16:creationId xmlns:a16="http://schemas.microsoft.com/office/drawing/2014/main" id="{A5736AC1-08BA-485A-B865-E18F47A217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图片 12">
            <a:extLst>
              <a:ext uri="{FF2B5EF4-FFF2-40B4-BE49-F238E27FC236}">
                <a16:creationId xmlns:a16="http://schemas.microsoft.com/office/drawing/2014/main" id="{38CC815E-04B3-408C-9579-1E7954D142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19" y="1"/>
            <a:ext cx="6817783" cy="8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FCCB027-0C0D-40EE-A112-54C373446288}"/>
              </a:ext>
            </a:extLst>
          </p:cNvPr>
          <p:cNvSpPr txBox="1">
            <a:spLocks/>
          </p:cNvSpPr>
          <p:nvPr userDrawn="1"/>
        </p:nvSpPr>
        <p:spPr>
          <a:xfrm>
            <a:off x="3888317" y="137121"/>
            <a:ext cx="8111067" cy="733993"/>
          </a:xfrm>
          <a:prstGeom prst="rect">
            <a:avLst/>
          </a:prstGeom>
        </p:spPr>
        <p:txBody>
          <a:bodyPr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463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11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png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png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1D3A9FE-7CC4-45A0-A90A-26CF4AAAE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4112" y="3844552"/>
            <a:ext cx="3910642" cy="623931"/>
          </a:xfrm>
        </p:spPr>
        <p:txBody>
          <a:bodyPr/>
          <a:lstStyle/>
          <a:p>
            <a:r>
              <a:rPr lang="zh-CN" altLang="en-US" dirty="0"/>
              <a:t>数据库系统概论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4BB1AE62-3234-474C-9647-E21C17058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8652" y="5044774"/>
            <a:ext cx="3301042" cy="711921"/>
          </a:xfrm>
        </p:spPr>
        <p:txBody>
          <a:bodyPr/>
          <a:lstStyle/>
          <a:p>
            <a:r>
              <a:rPr lang="zh-CN" altLang="en-US" dirty="0"/>
              <a:t>第二章  关系数据库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38574"/>
              </p:ext>
            </p:extLst>
          </p:nvPr>
        </p:nvGraphicFramePr>
        <p:xfrm>
          <a:off x="3343695" y="811134"/>
          <a:ext cx="7945407" cy="5076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文档" r:id="rId3" imgW="3953520" imgH="3209400" progId="Word.Document.8">
                  <p:embed/>
                </p:oleObj>
              </mc:Choice>
              <mc:Fallback>
                <p:oleObj name="文档" r:id="rId3" imgW="3953520" imgH="320940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695" y="811134"/>
                        <a:ext cx="7945407" cy="5076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170" y="1950395"/>
            <a:ext cx="4260332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D1 = {</a:t>
            </a:r>
            <a:r>
              <a:rPr lang="zh-CN" altLang="en-US" sz="2400" b="1" dirty="0"/>
              <a:t>张清玫、刘逸</a:t>
            </a:r>
            <a:r>
              <a:rPr lang="en-US" altLang="zh-CN" sz="2400" b="1" dirty="0"/>
              <a:t>}  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D2 = {</a:t>
            </a:r>
            <a:r>
              <a:rPr lang="zh-CN" altLang="en-US" sz="2400" b="1" dirty="0"/>
              <a:t>计算机专业、信息专业</a:t>
            </a:r>
            <a:r>
              <a:rPr lang="en-US" altLang="zh-CN" sz="2400" b="1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D3 = {</a:t>
            </a:r>
            <a:r>
              <a:rPr lang="zh-CN" altLang="en-US" sz="2400" b="1" dirty="0"/>
              <a:t>李勇、刘晨、王敏</a:t>
            </a: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4773088" y="1825355"/>
            <a:ext cx="4733221" cy="186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84620" y="1825355"/>
            <a:ext cx="3778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有实际意义吗？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关系</a:t>
            </a:r>
          </a:p>
          <a:p>
            <a:pPr marL="449263" lvl="1" indent="7938">
              <a:lnSpc>
                <a:spcPct val="150000"/>
              </a:lnSpc>
              <a:buNone/>
            </a:pPr>
            <a:r>
              <a:rPr lang="en-US" altLang="zh-CN" sz="2400" dirty="0"/>
              <a:t>D</a:t>
            </a:r>
            <a:r>
              <a:rPr lang="en-US" altLang="zh-CN" sz="2400" baseline="-25000" dirty="0">
                <a:ea typeface="隶书" pitchFamily="49" charset="-122"/>
              </a:rPr>
              <a:t>1</a:t>
            </a:r>
            <a:r>
              <a:rPr lang="en-US" altLang="zh-CN" sz="2400" dirty="0"/>
              <a:t>×D</a:t>
            </a:r>
            <a:r>
              <a:rPr lang="en-US" altLang="zh-CN" sz="2400" baseline="-25000" dirty="0">
                <a:ea typeface="隶书" pitchFamily="49" charset="-122"/>
              </a:rPr>
              <a:t>2</a:t>
            </a:r>
            <a:r>
              <a:rPr lang="en-US" altLang="zh-CN" sz="2400" dirty="0"/>
              <a:t>×…×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ea typeface="隶书" pitchFamily="49" charset="-122"/>
              </a:rPr>
              <a:t>n</a:t>
            </a:r>
            <a:r>
              <a:rPr lang="zh-CN" altLang="en-US" sz="2400" dirty="0"/>
              <a:t>的子集叫作在域</a:t>
            </a:r>
            <a:r>
              <a:rPr lang="en-US" altLang="zh-CN" sz="2400" dirty="0"/>
              <a:t>D</a:t>
            </a:r>
            <a:r>
              <a:rPr lang="en-US" altLang="zh-CN" sz="2400" baseline="-25000" dirty="0">
                <a:ea typeface="隶书" pitchFamily="49" charset="-122"/>
              </a:rPr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en-US" altLang="zh-CN" sz="2400" baseline="-25000" dirty="0">
                <a:ea typeface="隶书" pitchFamily="49" charset="-122"/>
              </a:rPr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ea typeface="隶书" pitchFamily="49" charset="-122"/>
              </a:rPr>
              <a:t>n</a:t>
            </a:r>
            <a:r>
              <a:rPr lang="zh-CN" altLang="en-US" sz="2400" dirty="0"/>
              <a:t>上的</a:t>
            </a:r>
            <a:r>
              <a:rPr lang="zh-CN" altLang="en-US" sz="2400" b="1" dirty="0">
                <a:solidFill>
                  <a:srgbClr val="FF0000"/>
                </a:solidFill>
              </a:rPr>
              <a:t>关系</a:t>
            </a:r>
            <a:r>
              <a:rPr lang="zh-CN" altLang="en-US" sz="2400" dirty="0"/>
              <a:t>，表示为  </a:t>
            </a:r>
          </a:p>
          <a:p>
            <a:pPr lvl="1">
              <a:lnSpc>
                <a:spcPct val="150000"/>
              </a:lnSpc>
            </a:pPr>
            <a:r>
              <a:rPr lang="en-US" altLang="zh-CN" sz="2400" i="1" dirty="0"/>
              <a:t>R</a:t>
            </a:r>
            <a:r>
              <a:rPr lang="zh-CN" altLang="en-US" sz="2400" dirty="0"/>
              <a:t>：关系名</a:t>
            </a:r>
          </a:p>
          <a:p>
            <a:pPr lvl="1">
              <a:lnSpc>
                <a:spcPct val="150000"/>
              </a:lnSpc>
            </a:pPr>
            <a:r>
              <a:rPr lang="en-US" altLang="zh-CN" sz="2400" i="1" dirty="0"/>
              <a:t>n</a:t>
            </a:r>
            <a:r>
              <a:rPr lang="zh-CN" altLang="en-US" sz="2400" dirty="0"/>
              <a:t>：关系的目或度（</a:t>
            </a:r>
            <a:r>
              <a:rPr lang="en-US" altLang="zh-CN" sz="2400" dirty="0"/>
              <a:t>Degree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</a:t>
            </a:r>
          </a:p>
        </p:txBody>
      </p:sp>
      <p:sp>
        <p:nvSpPr>
          <p:cNvPr id="4" name="矩形 3"/>
          <p:cNvSpPr/>
          <p:nvPr/>
        </p:nvSpPr>
        <p:spPr>
          <a:xfrm>
            <a:off x="4307347" y="4098803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R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…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 err="1">
                <a:solidFill>
                  <a:srgbClr val="FF0000"/>
                </a:solidFill>
              </a:rPr>
              <a:t>D</a:t>
            </a:r>
            <a:r>
              <a:rPr lang="en-US" altLang="zh-CN" sz="2400" b="1" i="1" baseline="-25000" dirty="0" err="1">
                <a:solidFill>
                  <a:srgbClr val="FF0000"/>
                </a:solidFill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/>
          </p:cNvSpPr>
          <p:nvPr/>
        </p:nvSpPr>
        <p:spPr>
          <a:xfrm>
            <a:off x="443802" y="991200"/>
            <a:ext cx="10206946" cy="3508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defRPr/>
            </a:pP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例：在表</a:t>
            </a:r>
            <a:r>
              <a:rPr lang="en-US" altLang="zh-CN" sz="2800" dirty="0">
                <a:latin typeface="+mj-ea"/>
                <a:ea typeface="+mj-ea"/>
                <a:cs typeface="Times New Roman" pitchFamily="18" charset="0"/>
              </a:rPr>
              <a:t>2.1 </a:t>
            </a:r>
            <a:r>
              <a:rPr lang="zh-CN" altLang="en-US" sz="2800" dirty="0">
                <a:latin typeface="+mj-ea"/>
                <a:ea typeface="+mj-ea"/>
                <a:cs typeface="Times New Roman" pitchFamily="18" charset="0"/>
              </a:rPr>
              <a:t>的笛卡尔积中取出有实际意义的元组来构造关系</a:t>
            </a:r>
            <a:endParaRPr lang="en-US" altLang="zh-CN" sz="2800" dirty="0">
              <a:latin typeface="+mj-ea"/>
              <a:ea typeface="+mj-ea"/>
              <a:cs typeface="Times New Roman" pitchFamily="18" charset="0"/>
            </a:endParaRP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defRPr/>
            </a:pPr>
            <a:r>
              <a:rPr lang="en-US" altLang="zh-CN" sz="2800" b="1" dirty="0">
                <a:latin typeface="隶书" panose="02010509060101010101" pitchFamily="49" charset="-122"/>
                <a:ea typeface="隶书" panose="02010509060101010101" pitchFamily="49" charset="-122"/>
                <a:cs typeface="Times New Roman" pitchFamily="18" charset="0"/>
              </a:rPr>
              <a:t>  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关系：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SAP(SUPERVISOR</a:t>
            </a:r>
            <a:r>
              <a:rPr lang="zh-CN" altLang="en-US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SPECIALITY</a:t>
            </a:r>
            <a:r>
              <a:rPr lang="zh-CN" altLang="en-US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POSTGRADUATE)     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defRPr/>
            </a:pPr>
            <a:r>
              <a:rPr lang="en-US" altLang="zh-CN" sz="24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假设：专业与导师：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1:n</a:t>
            </a: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，导师与研究生：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1:n</a:t>
            </a:r>
          </a:p>
          <a:p>
            <a:pPr marL="342900" indent="-342900" fontAlgn="auto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defRPr/>
            </a:pP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  </a:t>
            </a: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于是：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SAP</a:t>
            </a:r>
            <a:r>
              <a:rPr lang="zh-CN" altLang="en-US" sz="2400" b="1" dirty="0">
                <a:latin typeface="+mn-ea"/>
                <a:ea typeface="+mn-ea"/>
                <a:cs typeface="Times New Roman" pitchFamily="18" charset="0"/>
              </a:rPr>
              <a:t>关系可以包含三个元组</a:t>
            </a:r>
            <a:r>
              <a:rPr lang="zh-CN" altLang="en-US" sz="2400" dirty="0">
                <a:latin typeface="+mn-ea"/>
                <a:ea typeface="+mn-ea"/>
                <a:cs typeface="Times New Roman" pitchFamily="18" charset="0"/>
              </a:rPr>
              <a:t>       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003480"/>
              </p:ext>
            </p:extLst>
          </p:nvPr>
        </p:nvGraphicFramePr>
        <p:xfrm>
          <a:off x="1772271" y="3717975"/>
          <a:ext cx="8353425" cy="245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3" name="文档" r:id="rId3" imgW="3757889" imgH="1104621" progId="Word.Document.8">
                  <p:embed/>
                </p:oleObj>
              </mc:Choice>
              <mc:Fallback>
                <p:oleObj name="文档" r:id="rId3" imgW="3757889" imgH="1104621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2271" y="3717975"/>
                        <a:ext cx="8353425" cy="245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关系的术语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(table)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(column)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(row) 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、元组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、属性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(attribute)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02BF9E0-1325-429B-A3F0-78453E44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57233"/>
              </p:ext>
            </p:extLst>
          </p:nvPr>
        </p:nvGraphicFramePr>
        <p:xfrm>
          <a:off x="6755753" y="3530394"/>
          <a:ext cx="5262903" cy="2077153"/>
        </p:xfrm>
        <a:graphic>
          <a:graphicData uri="http://schemas.openxmlformats.org/drawingml/2006/table">
            <a:tbl>
              <a:tblPr/>
              <a:tblGrid>
                <a:gridCol w="1420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73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姓  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性  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年  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所 在 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Sname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Ssex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Sdept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李勇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刘晨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王敏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9800109" y="2609515"/>
            <a:ext cx="1229194" cy="554635"/>
          </a:xfrm>
          <a:prstGeom prst="wedgeRoundRectCallout">
            <a:avLst>
              <a:gd name="adj1" fmla="val -60504"/>
              <a:gd name="adj2" fmla="val 135348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属性或列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4496555" y="4262921"/>
            <a:ext cx="1229194" cy="612098"/>
          </a:xfrm>
          <a:prstGeom prst="wedgeRoundRectCallout">
            <a:avLst>
              <a:gd name="adj1" fmla="val 129319"/>
              <a:gd name="adj2" fmla="val 21227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元组或行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318530" y="2111257"/>
            <a:ext cx="1259174" cy="614597"/>
          </a:xfrm>
          <a:prstGeom prst="wedgeRoundRectCallout">
            <a:avLst>
              <a:gd name="adj1" fmla="val -92733"/>
              <a:gd name="adj2" fmla="val 175447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关系或表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关系术语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候选码（</a:t>
            </a:r>
            <a:r>
              <a:rPr lang="en-US" altLang="zh-CN" sz="2400" dirty="0">
                <a:latin typeface="+mn-ea"/>
              </a:rPr>
              <a:t>Candidate key</a:t>
            </a:r>
            <a:r>
              <a:rPr lang="zh-CN" altLang="en-US" sz="2400" dirty="0">
                <a:latin typeface="+mn-ea"/>
              </a:rPr>
              <a:t>） 全码（</a:t>
            </a:r>
            <a:r>
              <a:rPr lang="en-US" altLang="zh-CN" sz="2400" dirty="0">
                <a:latin typeface="+mn-ea"/>
              </a:rPr>
              <a:t>All-key</a:t>
            </a:r>
            <a:r>
              <a:rPr lang="zh-CN" altLang="en-US" sz="2400" dirty="0">
                <a:latin typeface="+mn-ea"/>
              </a:rPr>
              <a:t>） 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主码  主属性  非主属性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CA7A49-531D-4F1F-AA8B-A696AFE7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95039"/>
              </p:ext>
            </p:extLst>
          </p:nvPr>
        </p:nvGraphicFramePr>
        <p:xfrm>
          <a:off x="6451927" y="2858161"/>
          <a:ext cx="5236252" cy="2681991"/>
        </p:xfrm>
        <a:graphic>
          <a:graphicData uri="http://schemas.openxmlformats.org/drawingml/2006/table">
            <a:tbl>
              <a:tblPr/>
              <a:tblGrid>
                <a:gridCol w="2226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707"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 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课程号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成绩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1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Cno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Grade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9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86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5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5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39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70105" y="563145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SC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31480" y="3737491"/>
            <a:ext cx="373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cs typeface="Times New Roman" panose="02020603050405020304" pitchFamily="18" charset="0"/>
              </a:rPr>
              <a:t>SC</a:t>
            </a:r>
            <a:r>
              <a:rPr lang="zh-CN" altLang="en-US" sz="2800" dirty="0">
                <a:cs typeface="Times New Roman" panose="02020603050405020304" pitchFamily="18" charset="0"/>
              </a:rPr>
              <a:t>（</a:t>
            </a:r>
            <a:r>
              <a:rPr lang="en-US" altLang="zh-CN" sz="2800" u="sng" dirty="0" err="1">
                <a:cs typeface="Times New Roman" panose="02020603050405020304" pitchFamily="18" charset="0"/>
              </a:rPr>
              <a:t>Sno</a:t>
            </a:r>
            <a:r>
              <a:rPr lang="en-US" altLang="zh-CN" sz="2800" u="sng" dirty="0">
                <a:cs typeface="Times New Roman" panose="02020603050405020304" pitchFamily="18" charset="0"/>
              </a:rPr>
              <a:t>, </a:t>
            </a:r>
            <a:r>
              <a:rPr lang="en-US" altLang="zh-CN" sz="2800" u="sng" dirty="0" err="1">
                <a:cs typeface="Times New Roman" panose="02020603050405020304" pitchFamily="18" charset="0"/>
              </a:rPr>
              <a:t>Cno</a:t>
            </a:r>
            <a:r>
              <a:rPr lang="en-US" altLang="zh-CN" sz="2800" dirty="0">
                <a:cs typeface="Times New Roman" panose="02020603050405020304" pitchFamily="18" charset="0"/>
              </a:rPr>
              <a:t>, Grade</a:t>
            </a:r>
            <a:r>
              <a:rPr lang="zh-CN" altLang="en-US" sz="2800" dirty="0"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10738448" y="1748333"/>
            <a:ext cx="1214203" cy="419725"/>
          </a:xfrm>
          <a:prstGeom prst="wedgeRoundRectCallout">
            <a:avLst>
              <a:gd name="adj1" fmla="val -34723"/>
              <a:gd name="adj2" fmla="val 194160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非主属性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4761694" y="3102653"/>
            <a:ext cx="1214203" cy="537148"/>
          </a:xfrm>
          <a:prstGeom prst="wedgeRoundRectCallout">
            <a:avLst>
              <a:gd name="adj1" fmla="val 121477"/>
              <a:gd name="adj2" fmla="val -46759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主码</a:t>
            </a:r>
          </a:p>
        </p:txBody>
      </p:sp>
      <p:sp>
        <p:nvSpPr>
          <p:cNvPr id="10" name="矩形 9"/>
          <p:cNvSpPr/>
          <p:nvPr/>
        </p:nvSpPr>
        <p:spPr>
          <a:xfrm>
            <a:off x="6906318" y="2915069"/>
            <a:ext cx="3102963" cy="554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7218885" y="1862287"/>
            <a:ext cx="1229194" cy="419725"/>
          </a:xfrm>
          <a:prstGeom prst="wedgeRoundRectCallout">
            <a:avLst>
              <a:gd name="adj1" fmla="val -9914"/>
              <a:gd name="adj2" fmla="val 174598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主属性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9170105" y="1819816"/>
            <a:ext cx="1229194" cy="419725"/>
          </a:xfrm>
          <a:prstGeom prst="wedgeRoundRectCallout">
            <a:avLst>
              <a:gd name="adj1" fmla="val -27688"/>
              <a:gd name="adj2" fmla="val 179161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主属性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三类关系</a:t>
            </a:r>
          </a:p>
          <a:p>
            <a:pPr lvl="1">
              <a:lnSpc>
                <a:spcPct val="16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基本关系</a:t>
            </a:r>
            <a:r>
              <a:rPr lang="zh-CN" altLang="en-US" sz="2400" dirty="0"/>
              <a:t>（基本表或基表）</a:t>
            </a:r>
          </a:p>
          <a:p>
            <a:pPr lvl="2">
              <a:lnSpc>
                <a:spcPct val="160000"/>
              </a:lnSpc>
              <a:buNone/>
            </a:pPr>
            <a:r>
              <a:rPr lang="zh-CN" altLang="en-US" sz="2000" dirty="0"/>
              <a:t>实际存在的表，是实际存储数据的逻辑表示</a:t>
            </a:r>
          </a:p>
          <a:p>
            <a:pPr lvl="1">
              <a:lnSpc>
                <a:spcPct val="16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查询表</a:t>
            </a:r>
          </a:p>
          <a:p>
            <a:pPr lvl="2">
              <a:lnSpc>
                <a:spcPct val="160000"/>
              </a:lnSpc>
              <a:buNone/>
            </a:pPr>
            <a:r>
              <a:rPr lang="zh-CN" altLang="en-US" sz="2000" dirty="0"/>
              <a:t>查询结果对应的表</a:t>
            </a:r>
          </a:p>
          <a:p>
            <a:pPr lvl="1">
              <a:lnSpc>
                <a:spcPct val="16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视图表</a:t>
            </a:r>
          </a:p>
          <a:p>
            <a:pPr marL="901700" lvl="2" indent="12700">
              <a:lnSpc>
                <a:spcPct val="160000"/>
              </a:lnSpc>
              <a:buNone/>
            </a:pPr>
            <a:r>
              <a:rPr lang="zh-CN" altLang="en-US" sz="2000" dirty="0"/>
              <a:t>由基本表或其他视图表导出的表，是虚表，不对应实际存储的数据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3300" dirty="0"/>
              <a:t>基本关系的性质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① 列是同质的（</a:t>
            </a:r>
            <a:r>
              <a:rPr lang="en-US" altLang="zh-CN" sz="2400" dirty="0"/>
              <a:t>Homogeneous</a:t>
            </a:r>
            <a:r>
              <a:rPr lang="zh-CN" altLang="en-US" sz="2400" dirty="0"/>
              <a:t>）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② 不同的列可出自同一个域</a:t>
            </a:r>
          </a:p>
          <a:p>
            <a:pPr lvl="2">
              <a:lnSpc>
                <a:spcPct val="160000"/>
              </a:lnSpc>
            </a:pPr>
            <a:r>
              <a:rPr lang="zh-CN" altLang="en-US" sz="2000" dirty="0"/>
              <a:t>其中的每一列称为一个属性</a:t>
            </a:r>
          </a:p>
          <a:p>
            <a:pPr lvl="2">
              <a:lnSpc>
                <a:spcPct val="160000"/>
              </a:lnSpc>
            </a:pPr>
            <a:r>
              <a:rPr lang="zh-CN" altLang="en-US" sz="2000" dirty="0"/>
              <a:t>不同的属性要给予不同的属性名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③ 列的顺序无所谓</a:t>
            </a:r>
            <a:r>
              <a:rPr lang="en-US" altLang="zh-CN" sz="2400" dirty="0"/>
              <a:t>,</a:t>
            </a:r>
            <a:r>
              <a:rPr lang="zh-CN" altLang="en-US" sz="2400" dirty="0"/>
              <a:t> 列的次序可以任意交换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④ 任意两个元组的候选码不能相同</a:t>
            </a:r>
          </a:p>
          <a:p>
            <a:pPr lvl="1">
              <a:lnSpc>
                <a:spcPct val="160000"/>
              </a:lnSpc>
            </a:pPr>
            <a:r>
              <a:rPr lang="zh-CN" altLang="en-US" sz="2400" dirty="0"/>
              <a:t>⑤ 行的顺序无所谓，行的次序可以任意交换</a:t>
            </a:r>
            <a:endParaRPr lang="en-US" altLang="zh-CN" sz="2400" dirty="0"/>
          </a:p>
          <a:p>
            <a:pPr lvl="1">
              <a:lnSpc>
                <a:spcPct val="160000"/>
              </a:lnSpc>
            </a:pPr>
            <a:r>
              <a:rPr lang="zh-CN" altLang="en-US" sz="2400" dirty="0">
                <a:sym typeface="Wingdings"/>
              </a:rPr>
              <a:t> </a:t>
            </a:r>
            <a:r>
              <a:rPr lang="zh-CN" altLang="en-US" sz="2400" b="1" dirty="0">
                <a:solidFill>
                  <a:srgbClr val="FF0000"/>
                </a:solidFill>
              </a:rPr>
              <a:t>分量必须取原子值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DA8069-6A26-481C-9DF6-7633E3667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475" y="4378481"/>
            <a:ext cx="3553321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关系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关系模式</a:t>
            </a:r>
            <a:endParaRPr lang="en-US" altLang="zh-CN" b="1" dirty="0">
              <a:solidFill>
                <a:srgbClr val="FF0000"/>
              </a:solidFill>
              <a:latin typeface="宋体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什么是关系模式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定义关系模式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关系模式与关系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关系数据库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关系数据结构及形式化定义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E9F335-AA02-4249-B18E-9DE5E0AF8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关系模式是对关系的描述，是静态的、稳定的</a:t>
            </a:r>
          </a:p>
          <a:p>
            <a:r>
              <a:rPr lang="zh-CN" altLang="en-US" sz="2400" dirty="0"/>
              <a:t>关系是关系模式在某一时刻的状态或内容，是动态的、随时间不断变化的</a:t>
            </a:r>
          </a:p>
          <a:p>
            <a:r>
              <a:rPr lang="zh-CN" altLang="en-US" sz="2400" dirty="0"/>
              <a:t>关系模式和关系往往统称为关系，通过上下文加以区别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关系模式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88839"/>
              </p:ext>
            </p:extLst>
          </p:nvPr>
        </p:nvGraphicFramePr>
        <p:xfrm>
          <a:off x="3341359" y="2757223"/>
          <a:ext cx="5262903" cy="2429256"/>
        </p:xfrm>
        <a:graphic>
          <a:graphicData uri="http://schemas.openxmlformats.org/drawingml/2006/table">
            <a:tbl>
              <a:tblPr/>
              <a:tblGrid>
                <a:gridCol w="1420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736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姓  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性  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年  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所 在 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Sname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Ssex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Sdept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7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李勇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刘晨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王敏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3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357702" y="2735754"/>
            <a:ext cx="5261548" cy="779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标注 6"/>
          <p:cNvSpPr/>
          <p:nvPr/>
        </p:nvSpPr>
        <p:spPr>
          <a:xfrm>
            <a:off x="9083947" y="3545222"/>
            <a:ext cx="1184223" cy="869430"/>
          </a:xfrm>
          <a:prstGeom prst="cloudCallout">
            <a:avLst>
              <a:gd name="adj1" fmla="val -85390"/>
              <a:gd name="adj2" fmla="val -85776"/>
            </a:avLst>
          </a:prstGeom>
          <a:solidFill>
            <a:schemeClr val="accent5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关系模式</a:t>
            </a:r>
          </a:p>
        </p:txBody>
      </p:sp>
      <p:sp>
        <p:nvSpPr>
          <p:cNvPr id="8" name="矩形 7"/>
          <p:cNvSpPr/>
          <p:nvPr/>
        </p:nvSpPr>
        <p:spPr>
          <a:xfrm>
            <a:off x="3360200" y="3607682"/>
            <a:ext cx="5244060" cy="1541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标注 8"/>
          <p:cNvSpPr/>
          <p:nvPr/>
        </p:nvSpPr>
        <p:spPr>
          <a:xfrm>
            <a:off x="1741265" y="3113005"/>
            <a:ext cx="1184223" cy="869430"/>
          </a:xfrm>
          <a:prstGeom prst="cloudCallout">
            <a:avLst>
              <a:gd name="adj1" fmla="val 77901"/>
              <a:gd name="adj2" fmla="val 122845"/>
            </a:avLst>
          </a:prstGeom>
          <a:solidFill>
            <a:schemeClr val="accent5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dirty="0"/>
              <a:t>关系模式可以形式化地表示为：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3200" b="1" dirty="0">
                <a:solidFill>
                  <a:srgbClr val="79710F"/>
                </a:solidFill>
              </a:rPr>
              <a:t>    </a:t>
            </a:r>
            <a:r>
              <a:rPr lang="zh-CN" altLang="en-US" sz="3200" b="1" i="1" dirty="0">
                <a:solidFill>
                  <a:srgbClr val="79710F"/>
                </a:solidFill>
              </a:rPr>
              <a:t>	</a:t>
            </a:r>
            <a:r>
              <a:rPr lang="en-US" altLang="zh-CN" sz="3200" b="1" i="1" dirty="0">
                <a:solidFill>
                  <a:srgbClr val="FF0000"/>
                </a:solidFill>
              </a:rPr>
              <a:t>R</a:t>
            </a:r>
            <a:r>
              <a:rPr lang="zh-CN" altLang="en-US" sz="3200" b="1" i="1" dirty="0">
                <a:solidFill>
                  <a:srgbClr val="FF0000"/>
                </a:solidFill>
              </a:rPr>
              <a:t>（</a:t>
            </a:r>
            <a:r>
              <a:rPr lang="en-US" altLang="zh-CN" sz="3200" b="1" i="1" dirty="0">
                <a:solidFill>
                  <a:srgbClr val="FF0000"/>
                </a:solidFill>
              </a:rPr>
              <a:t>U</a:t>
            </a:r>
            <a:r>
              <a:rPr lang="zh-CN" altLang="en-US" sz="3200" b="1" i="1" dirty="0">
                <a:solidFill>
                  <a:srgbClr val="FF0000"/>
                </a:solidFill>
              </a:rPr>
              <a:t>，</a:t>
            </a:r>
            <a:r>
              <a:rPr lang="en-US" altLang="zh-CN" sz="3200" b="1" i="1" dirty="0">
                <a:solidFill>
                  <a:srgbClr val="FF0000"/>
                </a:solidFill>
              </a:rPr>
              <a:t>D</a:t>
            </a:r>
            <a:r>
              <a:rPr lang="zh-CN" altLang="en-US" sz="3200" b="1" i="1" dirty="0">
                <a:solidFill>
                  <a:srgbClr val="FF0000"/>
                </a:solidFill>
              </a:rPr>
              <a:t>，</a:t>
            </a:r>
            <a:r>
              <a:rPr lang="en-US" altLang="zh-CN" sz="3200" b="1" i="1" dirty="0">
                <a:solidFill>
                  <a:srgbClr val="FF0000"/>
                </a:solidFill>
              </a:rPr>
              <a:t>DOM</a:t>
            </a:r>
            <a:r>
              <a:rPr lang="zh-CN" altLang="en-US" sz="3200" b="1" i="1" dirty="0">
                <a:solidFill>
                  <a:srgbClr val="FF0000"/>
                </a:solidFill>
              </a:rPr>
              <a:t>，</a:t>
            </a:r>
            <a:r>
              <a:rPr lang="en-US" altLang="zh-CN" sz="3200" b="1" i="1" dirty="0">
                <a:solidFill>
                  <a:srgbClr val="FF0000"/>
                </a:solidFill>
              </a:rPr>
              <a:t>F</a:t>
            </a:r>
            <a:r>
              <a:rPr lang="zh-CN" altLang="en-US" sz="3200" b="1" i="1" dirty="0">
                <a:solidFill>
                  <a:srgbClr val="FF0000"/>
                </a:solidFill>
              </a:rPr>
              <a:t>）</a:t>
            </a:r>
            <a:endParaRPr lang="zh-CN" altLang="en-US" b="1" i="1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R       </a:t>
            </a:r>
            <a:r>
              <a:rPr lang="zh-CN" altLang="en-US" dirty="0"/>
              <a:t>关系名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U</a:t>
            </a:r>
            <a:r>
              <a:rPr lang="en-US" altLang="zh-CN" dirty="0"/>
              <a:t>       </a:t>
            </a:r>
            <a:r>
              <a:rPr lang="zh-CN" altLang="en-US" dirty="0"/>
              <a:t>组成该关系的属性名集合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D</a:t>
            </a:r>
            <a:r>
              <a:rPr lang="en-US" altLang="zh-CN" dirty="0"/>
              <a:t>       </a:t>
            </a:r>
            <a:r>
              <a:rPr lang="zh-CN" altLang="en-US" dirty="0"/>
              <a:t>属性组</a:t>
            </a:r>
            <a:r>
              <a:rPr lang="en-US" altLang="zh-CN" i="1" dirty="0"/>
              <a:t>U</a:t>
            </a:r>
            <a:r>
              <a:rPr lang="zh-CN" altLang="en-US" dirty="0"/>
              <a:t>中属性所来自的域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dirty="0"/>
              <a:t>		</a:t>
            </a:r>
            <a:r>
              <a:rPr lang="en-US" altLang="zh-CN" dirty="0"/>
              <a:t>DOM  </a:t>
            </a:r>
            <a:r>
              <a:rPr lang="zh-CN" altLang="en-US" dirty="0"/>
              <a:t>属性向域的映象集合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F</a:t>
            </a:r>
            <a:r>
              <a:rPr lang="en-US" altLang="zh-CN" dirty="0"/>
              <a:t>        </a:t>
            </a:r>
            <a:r>
              <a:rPr lang="zh-CN" altLang="en-US" dirty="0"/>
              <a:t>属性间的数据依赖关系集合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6A3FFAD-A96A-48BB-9028-839EB058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5F32AF-3998-431F-A577-1FA92E5855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76" y="1681628"/>
            <a:ext cx="4009845" cy="40098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第一节 关系数据结构及形式化定义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</a:rPr>
              <a:t>第二节 关系操作</a:t>
            </a:r>
            <a:endParaRPr lang="en-US" altLang="zh-CN" dirty="0">
              <a:solidFill>
                <a:srgbClr val="000000"/>
              </a:solidFill>
              <a:latin typeface="+mj-ea"/>
              <a:ea typeface="+mj-ea"/>
              <a:cs typeface="+mn-cs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第三节 关系的完整性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第四节 关系代数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 关系数据库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40626E-3178-4FCA-9D8B-F80492030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关系模式通常可以简记为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 	</a:t>
            </a:r>
            <a:r>
              <a:rPr lang="en-US" altLang="zh-CN" sz="2400" dirty="0">
                <a:solidFill>
                  <a:srgbClr val="FF0000"/>
                </a:solidFill>
              </a:rPr>
              <a:t>R (U)    </a:t>
            </a:r>
            <a:r>
              <a:rPr lang="zh-CN" altLang="en-US" sz="2400" dirty="0">
                <a:solidFill>
                  <a:srgbClr val="FF0000"/>
                </a:solidFill>
              </a:rPr>
              <a:t>或    </a:t>
            </a:r>
            <a:r>
              <a:rPr lang="en-US" altLang="zh-CN" sz="2400" dirty="0">
                <a:solidFill>
                  <a:srgbClr val="FF0000"/>
                </a:solidFill>
              </a:rPr>
              <a:t>R (A1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A2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…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An)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R: </a:t>
            </a:r>
            <a:r>
              <a:rPr lang="zh-CN" altLang="en-US" sz="2400" dirty="0"/>
              <a:t>关系名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A1</a:t>
            </a:r>
            <a:r>
              <a:rPr lang="zh-CN" altLang="en-US" sz="2400" dirty="0"/>
              <a:t>，</a:t>
            </a:r>
            <a:r>
              <a:rPr lang="en-US" altLang="zh-CN" sz="2400" dirty="0"/>
              <a:t>A2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An  : </a:t>
            </a:r>
            <a:r>
              <a:rPr lang="zh-CN" altLang="en-US" sz="2400" dirty="0"/>
              <a:t>属性名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注：域名及属性向域的映象常常直接说明为属性的类型、长度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定义关系模式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关系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关系模式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关系数据库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关系数据结构及形式化定义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2F2907-FC3E-43AB-9FEB-3C2F9C032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38" y="2020888"/>
            <a:ext cx="4236635" cy="2816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zh-CN" altLang="en-US" sz="3000" dirty="0"/>
              <a:t>关系数据库</a:t>
            </a:r>
          </a:p>
          <a:p>
            <a:pPr lvl="1" algn="just">
              <a:lnSpc>
                <a:spcPct val="160000"/>
              </a:lnSpc>
            </a:pPr>
            <a:r>
              <a:rPr lang="zh-CN" altLang="en-US" sz="2400" dirty="0"/>
              <a:t>在一个给定的应用领域中，所有关系的集合构成一个关系数据库</a:t>
            </a:r>
          </a:p>
          <a:p>
            <a:pPr algn="just">
              <a:lnSpc>
                <a:spcPct val="160000"/>
              </a:lnSpc>
            </a:pPr>
            <a:r>
              <a:rPr lang="zh-CN" altLang="en-US" sz="3000" dirty="0"/>
              <a:t>关系数据库的</a:t>
            </a:r>
            <a:r>
              <a:rPr lang="zh-CN" altLang="en-US" sz="3000" dirty="0">
                <a:solidFill>
                  <a:srgbClr val="FF0000"/>
                </a:solidFill>
              </a:rPr>
              <a:t>型</a:t>
            </a:r>
            <a:r>
              <a:rPr lang="zh-CN" altLang="en-US" sz="3000" dirty="0"/>
              <a:t>与</a:t>
            </a:r>
            <a:r>
              <a:rPr lang="zh-CN" altLang="en-US" sz="3000" dirty="0">
                <a:solidFill>
                  <a:srgbClr val="FF0000"/>
                </a:solidFill>
              </a:rPr>
              <a:t>值</a:t>
            </a:r>
            <a:endParaRPr lang="en-US" altLang="zh-CN" sz="3000" dirty="0">
              <a:solidFill>
                <a:srgbClr val="FF0000"/>
              </a:solidFill>
            </a:endParaRPr>
          </a:p>
          <a:p>
            <a:pPr lvl="1" algn="just">
              <a:lnSpc>
                <a:spcPct val="160000"/>
              </a:lnSpc>
            </a:pPr>
            <a:r>
              <a:rPr lang="zh-CN" altLang="en-US" sz="2400" dirty="0"/>
              <a:t>关系数据库的型也称关系数据库模式，是对关系数据库的描述</a:t>
            </a:r>
            <a:endParaRPr lang="en-US" altLang="zh-CN" sz="2400" dirty="0"/>
          </a:p>
          <a:p>
            <a:pPr lvl="1" algn="just">
              <a:lnSpc>
                <a:spcPct val="160000"/>
              </a:lnSpc>
            </a:pPr>
            <a:r>
              <a:rPr lang="zh-CN" altLang="en-US" sz="2400" dirty="0"/>
              <a:t>关系数据库的值是关系模式在某一时刻对应的关系的集合，简称为关系数据库</a:t>
            </a:r>
            <a:endParaRPr lang="en-US" altLang="zh-CN" sz="2400" dirty="0"/>
          </a:p>
          <a:p>
            <a:pPr lvl="1" algn="just">
              <a:lnSpc>
                <a:spcPct val="160000"/>
              </a:lnSpc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关系数据库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第一节 关系数据结构及形式化定义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b="1" dirty="0">
                <a:solidFill>
                  <a:srgbClr val="FF9905"/>
                </a:solidFill>
                <a:latin typeface="+mj-ea"/>
                <a:ea typeface="+mj-ea"/>
              </a:rPr>
              <a:t>第二节 关系操作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第三节 关系的完整性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第四节 关系代数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D263F5B-89EC-4DF1-97A0-9BCBD036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第</a:t>
            </a:r>
            <a:r>
              <a:rPr lang="en-US" altLang="zh-CN" dirty="0">
                <a:latin typeface="+mj-ea"/>
              </a:rPr>
              <a:t>2</a:t>
            </a:r>
            <a:r>
              <a:rPr lang="zh-CN" altLang="en-US" dirty="0">
                <a:latin typeface="+mj-ea"/>
              </a:rPr>
              <a:t>章 关系数据库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F722CB-0368-4107-8B36-8853A3441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基本关系操作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关系数据库语言的分类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关系操作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BDBB14-6B3F-472F-BCA5-C85A4FC3B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67" y="1086927"/>
            <a:ext cx="6525884" cy="435058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常用的关系操作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查询：选择、投影、连接、除、并、交、差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数据更新：插入、删除、修改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查询的表达能力是其中最主要的部分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选择、投影、并、差、笛卡尔积</a:t>
            </a:r>
            <a:r>
              <a:rPr lang="zh-CN" altLang="en-US" sz="2400" dirty="0"/>
              <a:t>是</a:t>
            </a:r>
            <a:r>
              <a:rPr lang="en-US" altLang="zh-CN" sz="2400" dirty="0"/>
              <a:t>5</a:t>
            </a:r>
            <a:r>
              <a:rPr lang="zh-CN" altLang="en-US" sz="2400" dirty="0"/>
              <a:t>种基本操作</a:t>
            </a:r>
          </a:p>
          <a:p>
            <a:pPr algn="just">
              <a:lnSpc>
                <a:spcPct val="150000"/>
              </a:lnSpc>
            </a:pPr>
            <a:r>
              <a:rPr lang="zh-CN" altLang="en-US" dirty="0"/>
              <a:t> 关系操作的特点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集合操作方式：操作的对象和结果都是</a:t>
            </a:r>
            <a:r>
              <a:rPr lang="zh-CN" altLang="en-US" sz="2400" b="1" dirty="0">
                <a:solidFill>
                  <a:srgbClr val="FF0000"/>
                </a:solidFill>
              </a:rPr>
              <a:t>集合</a:t>
            </a:r>
            <a:r>
              <a:rPr lang="zh-CN" altLang="en-US" sz="2400" dirty="0"/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一次一集合</a:t>
            </a:r>
            <a:r>
              <a:rPr lang="zh-CN" altLang="en-US" sz="2400" dirty="0"/>
              <a:t>的方式</a:t>
            </a:r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基本关系操作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FF3300"/>
              </a:buClr>
              <a:buFont typeface="Wingdings" pitchFamily="2" charset="2"/>
              <a:buChar char="n"/>
            </a:pPr>
            <a:r>
              <a:rPr lang="zh-CN" altLang="en-US" sz="2400" b="1" dirty="0"/>
              <a:t>关系数据语言的分类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关系数据库语言的分类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19289" y="3498293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 dirty="0"/>
              <a:t>关系数据语言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95776" y="23457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/>
              <a:t>关系代数语言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95776" y="3498293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/>
              <a:t>关系演算语言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440239" y="486671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/>
              <a:t>双重特点的语言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700656" y="32093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 dirty="0"/>
              <a:t>元组关系演算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29219" y="3858656"/>
            <a:ext cx="1584325" cy="576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 dirty="0"/>
              <a:t>域关系演算</a:t>
            </a:r>
          </a:p>
          <a:p>
            <a:pPr algn="ctr"/>
            <a:endParaRPr lang="zh-CN" altLang="en-US" sz="2400" b="1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040689" y="23457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/>
              <a:t>ISBL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543926" y="320936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/>
              <a:t>APLHA,QUEL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8040689" y="3714193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/>
              <a:t>QBE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8040689" y="4866718"/>
            <a:ext cx="15843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SQL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719513" y="2633105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3719514" y="5141079"/>
            <a:ext cx="431793" cy="129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719513" y="3772628"/>
            <a:ext cx="431800" cy="129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719514" y="2633105"/>
            <a:ext cx="465554" cy="13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6336925" y="3498294"/>
            <a:ext cx="0" cy="431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6340294" y="3942326"/>
            <a:ext cx="288923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336925" y="3499871"/>
            <a:ext cx="262314" cy="31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024563" y="3772627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第一节 关系数据结构及形式化定义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第二节 关系操作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b="1" dirty="0">
                <a:solidFill>
                  <a:srgbClr val="FF9905"/>
                </a:solidFill>
                <a:latin typeface="+mj-ea"/>
                <a:ea typeface="+mj-ea"/>
              </a:rPr>
              <a:t>第三节 关系的完整性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第四节 关系代数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D49EFA3-1224-4B08-A6A0-A7F5667A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第</a:t>
            </a:r>
            <a:r>
              <a:rPr lang="en-US" altLang="zh-CN" dirty="0">
                <a:latin typeface="+mj-ea"/>
              </a:rPr>
              <a:t>2</a:t>
            </a:r>
            <a:r>
              <a:rPr lang="zh-CN" altLang="en-US" dirty="0">
                <a:latin typeface="+mj-ea"/>
              </a:rPr>
              <a:t>章 关系数据库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FE474C-AB04-4E5F-B4BF-C6220C767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关系的三类完整性约束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第三节 关系的完整性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362475A-75BE-46B4-AC11-ABC87F589E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630608"/>
              </p:ext>
            </p:extLst>
          </p:nvPr>
        </p:nvGraphicFramePr>
        <p:xfrm>
          <a:off x="3054391" y="1980533"/>
          <a:ext cx="5638800" cy="3547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实体完整性和参照完整性：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zh-CN" altLang="en-US" sz="2400" dirty="0"/>
              <a:t>关系模型必须满足的完整性约束条件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zh-CN" altLang="en-US" sz="2400" dirty="0"/>
              <a:t>称为关系的</a:t>
            </a:r>
            <a:r>
              <a:rPr lang="zh-CN" altLang="en-US" sz="2400" b="1" dirty="0">
                <a:solidFill>
                  <a:srgbClr val="FF0000"/>
                </a:solidFill>
              </a:rPr>
              <a:t>两个不变性</a:t>
            </a:r>
            <a:r>
              <a:rPr lang="zh-CN" altLang="en-US" sz="2400" dirty="0"/>
              <a:t>，应该由关系系统自动支持</a:t>
            </a:r>
          </a:p>
          <a:p>
            <a:pPr algn="just">
              <a:lnSpc>
                <a:spcPct val="150000"/>
              </a:lnSpc>
            </a:pPr>
            <a:r>
              <a:rPr lang="zh-CN" altLang="en-US" dirty="0"/>
              <a:t>用户定义的完整性：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应用领域需要遵循的约束条件，体现了具体领域中的语义约束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关系的三类完整性约束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z="3600" dirty="0"/>
              <a:t>掌握</a:t>
            </a:r>
            <a:endParaRPr lang="en-US" altLang="zh-CN" sz="3600" dirty="0"/>
          </a:p>
          <a:p>
            <a:pPr lvl="1">
              <a:lnSpc>
                <a:spcPct val="120000"/>
              </a:lnSpc>
            </a:pPr>
            <a:r>
              <a:rPr lang="zh-CN" altLang="en-US" sz="3100" dirty="0"/>
              <a:t>关系的定义、特点；</a:t>
            </a:r>
            <a:endParaRPr lang="en-US" altLang="zh-CN" sz="3100" dirty="0"/>
          </a:p>
          <a:p>
            <a:pPr lvl="1">
              <a:lnSpc>
                <a:spcPct val="120000"/>
              </a:lnSpc>
            </a:pPr>
            <a:r>
              <a:rPr lang="zh-CN" altLang="en-US" sz="3100" dirty="0"/>
              <a:t>关系的三类完整性约束；</a:t>
            </a:r>
            <a:endParaRPr lang="en-US" altLang="zh-CN" sz="3100" dirty="0"/>
          </a:p>
          <a:p>
            <a:pPr lvl="1">
              <a:lnSpc>
                <a:spcPct val="120000"/>
              </a:lnSpc>
            </a:pPr>
            <a:r>
              <a:rPr lang="zh-CN" altLang="en-US" sz="3100" dirty="0"/>
              <a:t>传统集合运算和专门的关系运算</a:t>
            </a:r>
            <a:endParaRPr lang="en-US" altLang="zh-CN" sz="3100" dirty="0"/>
          </a:p>
          <a:p>
            <a:pPr>
              <a:lnSpc>
                <a:spcPct val="160000"/>
              </a:lnSpc>
            </a:pPr>
            <a:r>
              <a:rPr lang="zh-CN" altLang="en-US" sz="3600" dirty="0"/>
              <a:t>了解</a:t>
            </a:r>
            <a:endParaRPr lang="en-US" altLang="zh-CN" sz="3600" dirty="0"/>
          </a:p>
          <a:p>
            <a:pPr lvl="1">
              <a:lnSpc>
                <a:spcPct val="120000"/>
              </a:lnSpc>
            </a:pPr>
            <a:r>
              <a:rPr lang="zh-CN" altLang="en-US" sz="3100" dirty="0"/>
              <a:t>关系的操作及其分类、关系演算</a:t>
            </a:r>
            <a:endParaRPr lang="en-US" altLang="zh-CN" sz="3100" dirty="0"/>
          </a:p>
          <a:p>
            <a:pPr>
              <a:lnSpc>
                <a:spcPct val="160000"/>
              </a:lnSpc>
            </a:pPr>
            <a:r>
              <a:rPr lang="zh-CN" altLang="en-US" sz="3600" dirty="0"/>
              <a:t>重点</a:t>
            </a:r>
            <a:endParaRPr lang="en-US" altLang="zh-CN" sz="3600" dirty="0"/>
          </a:p>
          <a:p>
            <a:pPr lvl="1">
              <a:lnSpc>
                <a:spcPct val="120000"/>
              </a:lnSpc>
            </a:pPr>
            <a:r>
              <a:rPr lang="zh-CN" altLang="en-US" sz="3100" dirty="0"/>
              <a:t>关系数据结构、关系的三类完整性约束、关系代数</a:t>
            </a:r>
            <a:endParaRPr lang="en-US" altLang="zh-CN" sz="3100" dirty="0"/>
          </a:p>
          <a:p>
            <a:pPr>
              <a:lnSpc>
                <a:spcPct val="160000"/>
              </a:lnSpc>
            </a:pPr>
            <a:r>
              <a:rPr lang="zh-CN" altLang="en-US" sz="3600" dirty="0"/>
              <a:t>难点</a:t>
            </a:r>
            <a:endParaRPr lang="en-US" altLang="zh-CN" sz="3600" dirty="0"/>
          </a:p>
          <a:p>
            <a:pPr lvl="1">
              <a:lnSpc>
                <a:spcPct val="110000"/>
              </a:lnSpc>
            </a:pPr>
            <a:r>
              <a:rPr lang="zh-CN" altLang="en-US" sz="3100" dirty="0"/>
              <a:t>专门的关系运算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本讲教学目标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1D8F5E-AD4D-47BA-B8C6-1321DFD30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683" y="4198651"/>
            <a:ext cx="3124200" cy="233526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b="1" dirty="0"/>
              <a:t>规则</a:t>
            </a:r>
            <a:r>
              <a:rPr lang="en-US" altLang="zh-CN" b="1" dirty="0"/>
              <a:t>2.1 </a:t>
            </a:r>
            <a:r>
              <a:rPr lang="zh-CN" altLang="en-US" b="1" dirty="0"/>
              <a:t>实体完整性规则（</a:t>
            </a:r>
            <a:r>
              <a:rPr lang="en-US" altLang="zh-CN" b="1" dirty="0"/>
              <a:t>Entity Integrity</a:t>
            </a:r>
            <a:r>
              <a:rPr lang="zh-CN" altLang="en-US" b="1" dirty="0"/>
              <a:t>）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dirty="0"/>
              <a:t>    </a:t>
            </a:r>
            <a:r>
              <a:rPr lang="zh-CN" altLang="en-US" sz="2400" dirty="0"/>
              <a:t>若属性</a:t>
            </a:r>
            <a:r>
              <a:rPr lang="en-US" altLang="zh-CN" sz="2400" i="1" dirty="0"/>
              <a:t>A</a:t>
            </a:r>
            <a:r>
              <a:rPr lang="zh-CN" altLang="en-US" sz="2400" dirty="0"/>
              <a:t>是基本关系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的主属性，则属性</a:t>
            </a:r>
            <a:r>
              <a:rPr lang="en-US" altLang="zh-CN" sz="2400" i="1" dirty="0"/>
              <a:t>A</a:t>
            </a:r>
            <a:r>
              <a:rPr lang="zh-CN" altLang="en-US" sz="2400" dirty="0"/>
              <a:t>不能取空值</a:t>
            </a:r>
          </a:p>
          <a:p>
            <a:pPr marL="809625" indent="-809625" algn="just">
              <a:lnSpc>
                <a:spcPct val="150000"/>
              </a:lnSpc>
              <a:buNone/>
            </a:pPr>
            <a:r>
              <a:rPr lang="zh-CN" altLang="en-US" sz="2400" dirty="0"/>
              <a:t>  </a:t>
            </a:r>
            <a:r>
              <a:rPr lang="zh-CN" altLang="en-US" sz="2400" dirty="0">
                <a:latin typeface="+mn-ea"/>
              </a:rPr>
              <a:t>   例：学生的选修（</a:t>
            </a:r>
            <a:r>
              <a:rPr lang="zh-CN" altLang="en-US" sz="2400" u="sng" dirty="0">
                <a:solidFill>
                  <a:srgbClr val="FF0000"/>
                </a:solidFill>
                <a:latin typeface="+mn-ea"/>
              </a:rPr>
              <a:t>学号、课程号</a:t>
            </a:r>
            <a:r>
              <a:rPr lang="zh-CN" altLang="en-US" sz="2400" dirty="0">
                <a:latin typeface="+mn-ea"/>
              </a:rPr>
              <a:t>、成绩）中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学号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课程号</a:t>
            </a:r>
            <a:r>
              <a:rPr lang="zh-CN" altLang="en-US" sz="2400" dirty="0">
                <a:latin typeface="+mn-ea"/>
              </a:rPr>
              <a:t>为主码，则学号、课程号都是主属性，都不能取空值</a:t>
            </a:r>
            <a:endParaRPr lang="zh-CN" altLang="en-US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实体完整性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8046" y="4047344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</a:rPr>
              <a:t>SC</a:t>
            </a:r>
            <a:r>
              <a:rPr lang="zh-CN" altLang="en-US" sz="2400" dirty="0">
                <a:cs typeface="Times New Roman" panose="02020603050405020304" pitchFamily="18" charset="0"/>
              </a:rPr>
              <a:t>（</a:t>
            </a:r>
            <a:r>
              <a:rPr lang="en-US" altLang="zh-CN" sz="2400" b="1" u="sng" dirty="0" err="1">
                <a:solidFill>
                  <a:srgbClr val="FF0000"/>
                </a:solidFill>
                <a:cs typeface="Times New Roman" panose="02020603050405020304" pitchFamily="18" charset="0"/>
              </a:rPr>
              <a:t>Sno</a:t>
            </a:r>
            <a:r>
              <a:rPr lang="en-US" altLang="zh-CN" sz="2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400" b="1" u="sng" dirty="0" err="1">
                <a:solidFill>
                  <a:srgbClr val="FF0000"/>
                </a:solidFill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cs typeface="Times New Roman" panose="02020603050405020304" pitchFamily="18" charset="0"/>
              </a:rPr>
              <a:t>, Grade</a:t>
            </a:r>
            <a:r>
              <a:rPr lang="zh-CN" altLang="en-US" sz="2400" dirty="0"/>
              <a:t>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7693" y="473689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（ </a:t>
            </a:r>
            <a:r>
              <a:rPr lang="en-US" altLang="zh-CN" sz="2000" dirty="0"/>
              <a:t>201215121,  1,  92 </a:t>
            </a:r>
            <a:r>
              <a:rPr lang="zh-CN" altLang="en-US" sz="2000" dirty="0"/>
              <a:t>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5223" y="5306949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（ </a:t>
            </a:r>
            <a:r>
              <a:rPr lang="en-US" altLang="zh-CN" sz="2000" dirty="0"/>
              <a:t>201215121,  null,  92 </a:t>
            </a:r>
            <a:r>
              <a:rPr lang="zh-CN" altLang="en-US" sz="2000" dirty="0"/>
              <a:t>）</a:t>
            </a:r>
          </a:p>
        </p:txBody>
      </p:sp>
      <p:pic>
        <p:nvPicPr>
          <p:cNvPr id="79873" name="Picture 1" descr="E:\数据库原理\ppt\picture\png-06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0899" y="5245743"/>
            <a:ext cx="459699" cy="459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隶书" panose="02010509060101010101" pitchFamily="49" charset="-122"/>
              </a:rPr>
              <a:t>关系的三类完整性约束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实体完整性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</a:rPr>
              <a:t>参照完整性</a:t>
            </a:r>
            <a:endParaRPr lang="en-US" altLang="zh-CN" dirty="0">
              <a:solidFill>
                <a:srgbClr val="FF0000"/>
              </a:solidFill>
              <a:latin typeface="隶书" panose="020105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关系间的引用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外码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参照完整性规则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用户定义的完整性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关系的完整性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3633C8-89B3-4298-9453-CC7D568A8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模型中实体及实体间的联系都是用关系来描述的，因此可能存在着关系与关系间的引用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关系间的引用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A3C6F7-2502-494E-AA8B-8DEA37234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38" y="3429001"/>
            <a:ext cx="38100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662414"/>
              </p:ext>
            </p:extLst>
          </p:nvPr>
        </p:nvGraphicFramePr>
        <p:xfrm>
          <a:off x="3071813" y="1224444"/>
          <a:ext cx="6172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76" name="文档" r:id="rId3" imgW="7759080" imgH="5452560" progId="Word.Document.8">
                  <p:embed/>
                </p:oleObj>
              </mc:Choice>
              <mc:Fallback>
                <p:oleObj name="文档" r:id="rId3" imgW="7759080" imgH="54525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224444"/>
                        <a:ext cx="61722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478617"/>
              </p:ext>
            </p:extLst>
          </p:nvPr>
        </p:nvGraphicFramePr>
        <p:xfrm>
          <a:off x="3135073" y="3841153"/>
          <a:ext cx="55562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77" name="文档" r:id="rId5" imgW="7759080" imgH="4444920" progId="Word.Document.8">
                  <p:embed/>
                </p:oleObj>
              </mc:Choice>
              <mc:Fallback>
                <p:oleObj name="文档" r:id="rId5" imgW="7759080" imgH="444492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073" y="3841153"/>
                        <a:ext cx="55562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258607"/>
              </p:ext>
            </p:extLst>
          </p:nvPr>
        </p:nvGraphicFramePr>
        <p:xfrm>
          <a:off x="8233914" y="1651646"/>
          <a:ext cx="3581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9" name="文档" r:id="rId3" imgW="7759080" imgH="4395960" progId="Word.Document.8">
                  <p:embed/>
                </p:oleObj>
              </mc:Choice>
              <mc:Fallback>
                <p:oleObj name="文档" r:id="rId3" imgW="7759080" imgH="43959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3914" y="1651646"/>
                        <a:ext cx="35814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215461"/>
              </p:ext>
            </p:extLst>
          </p:nvPr>
        </p:nvGraphicFramePr>
        <p:xfrm>
          <a:off x="419068" y="2057400"/>
          <a:ext cx="6172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0" name="文档" r:id="rId5" imgW="7759080" imgH="5452560" progId="Word.Document.8">
                  <p:embed/>
                </p:oleObj>
              </mc:Choice>
              <mc:Fallback>
                <p:oleObj name="文档" r:id="rId5" imgW="7759080" imgH="545256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68" y="2057400"/>
                        <a:ext cx="6172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857836"/>
              </p:ext>
            </p:extLst>
          </p:nvPr>
        </p:nvGraphicFramePr>
        <p:xfrm>
          <a:off x="8233914" y="4101861"/>
          <a:ext cx="35639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1" name="文档" r:id="rId7" imgW="7759080" imgH="4581360" progId="Word.Document.8">
                  <p:embed/>
                </p:oleObj>
              </mc:Choice>
              <mc:Fallback>
                <p:oleObj name="文档" r:id="rId7" imgW="7759080" imgH="4581360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3914" y="4101861"/>
                        <a:ext cx="3563938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8077200" y="3653870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  <a:ea typeface="+mn-ea"/>
              </a:rPr>
              <a:t>学生选课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8077200" y="1177213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  <a:ea typeface="+mn-ea"/>
              </a:rPr>
              <a:t>课程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B2732D6-D25D-4E12-A854-136E3A1A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8CB74126-CA2A-42BD-93CA-D2420A206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68" y="1651646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+mn-ea"/>
                <a:ea typeface="+mn-ea"/>
              </a:rPr>
              <a:t>学生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12B5BFC-4DAD-4D57-BCCC-0A88D720A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015" y="2595129"/>
            <a:ext cx="3526628" cy="289702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dirty="0">
                <a:latin typeface="隶书" panose="02010509060101010101" pitchFamily="49" charset="-122"/>
              </a:rPr>
              <a:t> 学生实体及其内部的一对多联系 </a:t>
            </a:r>
            <a:endParaRPr lang="en-US" altLang="zh-CN" dirty="0">
              <a:latin typeface="隶书" panose="02010509060101010101" pitchFamily="49" charset="-122"/>
            </a:endParaRPr>
          </a:p>
          <a:p>
            <a:pPr algn="just">
              <a:lnSpc>
                <a:spcPct val="150000"/>
              </a:lnSpc>
              <a:buNone/>
            </a:pPr>
            <a:r>
              <a:rPr lang="zh-CN" altLang="en-US" dirty="0">
                <a:latin typeface="隶书" panose="02010509060101010101" pitchFamily="49" charset="-122"/>
              </a:rPr>
              <a:t>［例</a:t>
            </a:r>
            <a:r>
              <a:rPr lang="en-US" altLang="zh-CN" dirty="0">
                <a:latin typeface="隶书" panose="02010509060101010101" pitchFamily="49" charset="-122"/>
              </a:rPr>
              <a:t>1]</a:t>
            </a:r>
            <a:r>
              <a:rPr lang="zh-CN" altLang="en-US" dirty="0">
                <a:latin typeface="隶书" panose="02010509060101010101" pitchFamily="49" charset="-122"/>
              </a:rPr>
              <a:t>  学生（</a:t>
            </a:r>
            <a:r>
              <a:rPr lang="zh-CN" altLang="en-US" u="sng" dirty="0">
                <a:solidFill>
                  <a:srgbClr val="3333FF"/>
                </a:solidFill>
                <a:latin typeface="隶书" panose="02010509060101010101" pitchFamily="49" charset="-122"/>
              </a:rPr>
              <a:t>学号</a:t>
            </a:r>
            <a:r>
              <a:rPr lang="zh-CN" altLang="en-US" dirty="0">
                <a:latin typeface="隶书" panose="02010509060101010101" pitchFamily="49" charset="-122"/>
              </a:rPr>
              <a:t>，姓名，性别，专业号，年龄，</a:t>
            </a:r>
            <a:r>
              <a:rPr lang="zh-CN" altLang="en-US" dirty="0">
                <a:solidFill>
                  <a:srgbClr val="3333FF"/>
                </a:solidFill>
                <a:latin typeface="隶书" panose="02010509060101010101" pitchFamily="49" charset="-122"/>
              </a:rPr>
              <a:t>班长</a:t>
            </a:r>
            <a:r>
              <a:rPr lang="zh-CN" altLang="en-US" dirty="0">
                <a:latin typeface="隶书" panose="02010509060101010101" pitchFamily="49" charset="-122"/>
              </a:rPr>
              <a:t>）</a:t>
            </a:r>
          </a:p>
          <a:p>
            <a:endParaRPr lang="zh-CN" altLang="en-US" dirty="0">
              <a:latin typeface="隶书" panose="020105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9CB6D2-8B92-4FC9-A6CC-A4699044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17304"/>
              </p:ext>
            </p:extLst>
          </p:nvPr>
        </p:nvGraphicFramePr>
        <p:xfrm>
          <a:off x="2014607" y="2809062"/>
          <a:ext cx="6275388" cy="274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6" name="文档" r:id="rId4" imgW="9313560" imgH="5452560" progId="Word.Document.8">
                  <p:embed/>
                </p:oleObj>
              </mc:Choice>
              <mc:Fallback>
                <p:oleObj name="文档" r:id="rId4" imgW="9313560" imgH="545256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607" y="2809062"/>
                        <a:ext cx="6275388" cy="274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833449" y="2595129"/>
            <a:ext cx="3119202" cy="279704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en-US" altLang="zh-CN" sz="2400" dirty="0">
                <a:latin typeface="+mn-ea"/>
                <a:ea typeface="+mn-ea"/>
              </a:rPr>
              <a:t>“</a:t>
            </a:r>
            <a:r>
              <a:rPr kumimoji="1" lang="zh-CN" altLang="en-US" sz="2400" b="1" dirty="0">
                <a:latin typeface="+mn-ea"/>
                <a:ea typeface="+mn-ea"/>
              </a:rPr>
              <a:t>学号</a:t>
            </a:r>
            <a:r>
              <a:rPr kumimoji="1" lang="zh-CN" altLang="en-US" sz="2400" dirty="0">
                <a:latin typeface="+mn-ea"/>
                <a:ea typeface="+mn-ea"/>
              </a:rPr>
              <a:t>”是主码，“班长” 引用了本关系的“学号” </a:t>
            </a:r>
          </a:p>
          <a:p>
            <a:pPr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zh-CN" altLang="en-US" sz="2400" dirty="0">
                <a:latin typeface="+mn-ea"/>
                <a:ea typeface="+mn-ea"/>
              </a:rPr>
              <a:t>“</a:t>
            </a:r>
            <a:r>
              <a:rPr kumimoji="1" lang="zh-CN" altLang="en-US" sz="2400" b="1" dirty="0">
                <a:latin typeface="+mn-ea"/>
                <a:ea typeface="+mn-ea"/>
              </a:rPr>
              <a:t>班长</a:t>
            </a:r>
            <a:r>
              <a:rPr kumimoji="1" lang="zh-CN" altLang="en-US" sz="2400" dirty="0">
                <a:latin typeface="+mn-ea"/>
                <a:ea typeface="+mn-ea"/>
              </a:rPr>
              <a:t>” 必须是确实存在的学生的学号</a:t>
            </a:r>
            <a:r>
              <a:rPr kumimoji="1" lang="zh-CN" altLang="en-US" sz="2400" b="1" dirty="0"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设</a:t>
            </a:r>
            <a:r>
              <a:rPr lang="en-US" altLang="zh-CN" i="1" dirty="0"/>
              <a:t>F</a:t>
            </a:r>
            <a:r>
              <a:rPr lang="zh-CN" altLang="en-US" dirty="0"/>
              <a:t>是基本关系</a:t>
            </a:r>
            <a:r>
              <a:rPr lang="en-US" altLang="zh-CN" i="1" dirty="0"/>
              <a:t>R</a:t>
            </a:r>
            <a:r>
              <a:rPr lang="zh-CN" altLang="en-US" dirty="0"/>
              <a:t>的一个或一组属性，但不是关系</a:t>
            </a:r>
            <a:r>
              <a:rPr lang="en-US" altLang="zh-CN" i="1" dirty="0"/>
              <a:t>R</a:t>
            </a:r>
            <a:r>
              <a:rPr lang="zh-CN" altLang="en-US" dirty="0"/>
              <a:t>的码，</a:t>
            </a:r>
            <a:r>
              <a:rPr lang="en-US" altLang="zh-CN" dirty="0"/>
              <a:t>K</a:t>
            </a:r>
            <a:r>
              <a:rPr lang="en-US" altLang="zh-CN" baseline="-25000" dirty="0"/>
              <a:t>s</a:t>
            </a:r>
            <a:r>
              <a:rPr lang="zh-CN" altLang="en-US" dirty="0"/>
              <a:t>是基本关系</a:t>
            </a:r>
            <a:r>
              <a:rPr lang="en-US" altLang="zh-CN" dirty="0"/>
              <a:t>S</a:t>
            </a:r>
            <a:r>
              <a:rPr lang="zh-CN" altLang="en-US" dirty="0"/>
              <a:t>的主码。如果</a:t>
            </a:r>
            <a:r>
              <a:rPr lang="en-US" altLang="zh-CN" dirty="0"/>
              <a:t>F</a:t>
            </a:r>
            <a:r>
              <a:rPr lang="zh-CN" altLang="en-US" dirty="0"/>
              <a:t>与</a:t>
            </a:r>
            <a:r>
              <a:rPr lang="en-US" altLang="zh-CN" dirty="0"/>
              <a:t>K</a:t>
            </a:r>
            <a:r>
              <a:rPr lang="en-US" altLang="zh-CN" baseline="-25000" dirty="0"/>
              <a:t>s</a:t>
            </a:r>
            <a:r>
              <a:rPr lang="zh-CN" altLang="en-US" dirty="0"/>
              <a:t>相对应，则称</a:t>
            </a:r>
            <a:r>
              <a:rPr lang="en-US" altLang="zh-CN" dirty="0"/>
              <a:t>F</a:t>
            </a:r>
            <a:r>
              <a:rPr lang="zh-CN" altLang="en-US" dirty="0"/>
              <a:t>是基本关系</a:t>
            </a:r>
            <a:r>
              <a:rPr lang="en-US" altLang="zh-CN" i="1" dirty="0"/>
              <a:t>R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外码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关系</a:t>
            </a:r>
            <a:r>
              <a:rPr lang="en-US" altLang="zh-CN" sz="2400" dirty="0"/>
              <a:t>R</a:t>
            </a:r>
            <a:r>
              <a:rPr lang="zh-CN" altLang="en-US" sz="2400" dirty="0"/>
              <a:t>和</a:t>
            </a:r>
            <a:r>
              <a:rPr lang="en-US" altLang="zh-CN" sz="2400" dirty="0"/>
              <a:t>S</a:t>
            </a:r>
            <a:r>
              <a:rPr lang="zh-CN" altLang="en-US" sz="2400" dirty="0"/>
              <a:t>不一定是不同的关系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目标关系</a:t>
            </a:r>
            <a:r>
              <a:rPr lang="en-US" altLang="zh-CN" sz="2400" dirty="0"/>
              <a:t>S</a:t>
            </a:r>
            <a:r>
              <a:rPr lang="zh-CN" altLang="en-US" sz="2400" dirty="0"/>
              <a:t>的主码</a:t>
            </a:r>
            <a:r>
              <a:rPr lang="en-US" altLang="zh-CN" sz="2400" dirty="0"/>
              <a:t>Ks </a:t>
            </a:r>
            <a:r>
              <a:rPr lang="zh-CN" altLang="en-US" sz="2400" dirty="0"/>
              <a:t>和参照关系的外码</a:t>
            </a:r>
            <a:r>
              <a:rPr lang="en-US" altLang="zh-CN" sz="2400" dirty="0"/>
              <a:t>F</a:t>
            </a:r>
            <a:r>
              <a:rPr lang="zh-CN" altLang="en-US" sz="2400" dirty="0"/>
              <a:t>必须定义在同一个（或一组）域上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外码并不一定要与相应的主码同名，当外码与相应的主码属于不同关系时，往往取相同的名字，以便于识别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外码（</a:t>
            </a:r>
            <a:r>
              <a:rPr lang="en-US" altLang="zh-CN" dirty="0"/>
              <a:t>Foreign Key</a:t>
            </a:r>
            <a:r>
              <a:rPr lang="zh-CN" altLang="en-US" dirty="0"/>
              <a:t>）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779745" y="5164400"/>
            <a:ext cx="439102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/>
              <a:t>R (K</a:t>
            </a:r>
            <a:r>
              <a:rPr lang="en-US" altLang="zh-CN" b="1" baseline="-25000" dirty="0"/>
              <a:t>r</a:t>
            </a:r>
            <a:r>
              <a:rPr lang="en-US" altLang="zh-CN" b="1" dirty="0"/>
              <a:t>, F, …)      S(K</a:t>
            </a:r>
            <a:r>
              <a:rPr lang="en-US" altLang="zh-CN" b="1" baseline="-25000" dirty="0"/>
              <a:t>s</a:t>
            </a:r>
            <a:r>
              <a:rPr lang="en-US" altLang="zh-CN" b="1" dirty="0"/>
              <a:t>, …)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8506944" y="473101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9515006" y="4731014"/>
            <a:ext cx="21748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8291044" y="4731014"/>
            <a:ext cx="21590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356006" y="5604792"/>
            <a:ext cx="14414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+mj-lt"/>
              </a:rPr>
              <a:t>参照关系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9010181" y="5567890"/>
            <a:ext cx="23050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latin typeface="+mj-lt"/>
              </a:rPr>
              <a:t>被参照关系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隶书" panose="02010509060101010101" pitchFamily="49" charset="-122"/>
              </a:rPr>
              <a:t>［例</a:t>
            </a:r>
            <a:r>
              <a:rPr lang="en-US" altLang="zh-CN" dirty="0">
                <a:latin typeface="隶书" panose="02010509060101010101" pitchFamily="49" charset="-122"/>
              </a:rPr>
              <a:t>2</a:t>
            </a:r>
            <a:r>
              <a:rPr lang="zh-CN" altLang="en-US" dirty="0">
                <a:latin typeface="隶书" panose="02010509060101010101" pitchFamily="49" charset="-122"/>
              </a:rPr>
              <a:t>］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dirty="0">
                <a:latin typeface="隶书" panose="02010509060101010101" pitchFamily="49" charset="-122"/>
              </a:rPr>
              <a:t>  学生（</a:t>
            </a:r>
            <a:r>
              <a:rPr lang="zh-CN" altLang="en-US" u="sng" dirty="0">
                <a:latin typeface="隶书" panose="02010509060101010101" pitchFamily="49" charset="-122"/>
              </a:rPr>
              <a:t>学号</a:t>
            </a:r>
            <a:r>
              <a:rPr lang="zh-CN" altLang="en-US" dirty="0">
                <a:latin typeface="隶书" panose="02010509060101010101" pitchFamily="49" charset="-122"/>
              </a:rPr>
              <a:t>、姓名、性别、专业号、年龄）</a:t>
            </a:r>
            <a:endParaRPr lang="en-US" altLang="zh-CN" dirty="0">
              <a:latin typeface="隶书" panose="02010509060101010101" pitchFamily="49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隶书" panose="02010509060101010101" pitchFamily="49" charset="-122"/>
              </a:rPr>
              <a:t>	</a:t>
            </a:r>
            <a:r>
              <a:rPr lang="zh-CN" altLang="en-US" dirty="0">
                <a:latin typeface="隶书" panose="02010509060101010101" pitchFamily="49" charset="-122"/>
              </a:rPr>
              <a:t>课程（</a:t>
            </a:r>
            <a:r>
              <a:rPr lang="zh-CN" altLang="en-US" u="sng" dirty="0">
                <a:latin typeface="隶书" panose="02010509060101010101" pitchFamily="49" charset="-122"/>
              </a:rPr>
              <a:t>课程号</a:t>
            </a:r>
            <a:r>
              <a:rPr lang="zh-CN" altLang="en-US" dirty="0">
                <a:latin typeface="隶书" panose="02010509060101010101" pitchFamily="49" charset="-122"/>
              </a:rPr>
              <a:t>、课程名、学分） </a:t>
            </a:r>
            <a:endParaRPr lang="en-US" altLang="zh-CN" dirty="0">
              <a:latin typeface="隶书" panose="02010509060101010101" pitchFamily="49" charset="-12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dirty="0">
                <a:latin typeface="隶书" panose="02010509060101010101" pitchFamily="49" charset="-122"/>
              </a:rPr>
              <a:t>	</a:t>
            </a:r>
            <a:r>
              <a:rPr lang="zh-CN" altLang="en-US" dirty="0">
                <a:latin typeface="隶书" panose="02010509060101010101" pitchFamily="49" charset="-122"/>
              </a:rPr>
              <a:t>选修关系</a:t>
            </a:r>
            <a:r>
              <a:rPr lang="en-US" altLang="zh-CN" dirty="0">
                <a:latin typeface="隶书" panose="02010509060101010101" pitchFamily="49" charset="-122"/>
              </a:rPr>
              <a:t>(</a:t>
            </a:r>
            <a:r>
              <a:rPr lang="zh-CN" altLang="en-US" u="sng" dirty="0">
                <a:latin typeface="隶书" panose="02010509060101010101" pitchFamily="49" charset="-122"/>
              </a:rPr>
              <a:t>学号、课程号</a:t>
            </a:r>
            <a:r>
              <a:rPr lang="zh-CN" altLang="en-US" dirty="0">
                <a:latin typeface="隶书" panose="02010509060101010101" pitchFamily="49" charset="-122"/>
              </a:rPr>
              <a:t>、成绩</a:t>
            </a:r>
            <a:r>
              <a:rPr lang="en-US" altLang="zh-CN" dirty="0">
                <a:latin typeface="隶书" panose="02010509060101010101" pitchFamily="49" charset="-122"/>
              </a:rPr>
              <a:t>)</a:t>
            </a:r>
            <a:endParaRPr lang="zh-CN" altLang="en-US" dirty="0">
              <a:latin typeface="隶书" panose="02010509060101010101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Arial"/>
              </a:rPr>
              <a:t>“</a:t>
            </a:r>
            <a:r>
              <a:rPr lang="zh-CN" altLang="en-US" dirty="0"/>
              <a:t>学号</a:t>
            </a:r>
            <a:r>
              <a:rPr lang="zh-CN" altLang="en-US" dirty="0">
                <a:latin typeface="Arial"/>
              </a:rPr>
              <a:t>”</a:t>
            </a:r>
            <a:r>
              <a:rPr lang="zh-CN" altLang="en-US" dirty="0"/>
              <a:t>和</a:t>
            </a:r>
            <a:r>
              <a:rPr lang="zh-CN" altLang="en-US" dirty="0">
                <a:latin typeface="Arial"/>
              </a:rPr>
              <a:t>“</a:t>
            </a:r>
            <a:r>
              <a:rPr lang="zh-CN" altLang="en-US" dirty="0"/>
              <a:t>课程号</a:t>
            </a:r>
            <a:r>
              <a:rPr lang="zh-CN" altLang="en-US" dirty="0">
                <a:latin typeface="Arial"/>
              </a:rPr>
              <a:t>”</a:t>
            </a:r>
            <a:r>
              <a:rPr lang="zh-CN" altLang="en-US" dirty="0"/>
              <a:t>是选修关系的外码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学生关系和课程关系均为被参照关系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选修关系为参照关系 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3DD9C7-F4AB-4C65-B8FB-5FF335C2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682164"/>
              </p:ext>
            </p:extLst>
          </p:nvPr>
        </p:nvGraphicFramePr>
        <p:xfrm>
          <a:off x="3817492" y="4537161"/>
          <a:ext cx="7207169" cy="89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2" name="Image" r:id="rId3" imgW="18044444" imgH="2590476" progId="">
                  <p:embed/>
                </p:oleObj>
              </mc:Choice>
              <mc:Fallback>
                <p:oleObj name="Image" r:id="rId3" imgW="18044444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492" y="4537161"/>
                        <a:ext cx="7207169" cy="89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>
                                    <a:gamma/>
                                    <a:shade val="73333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</a:t>
            </a:r>
            <a:r>
              <a:rPr lang="en-US" altLang="zh-CN" dirty="0">
                <a:latin typeface="隶书" panose="02010509060101010101" pitchFamily="49" charset="-122"/>
              </a:rPr>
              <a:t>3]</a:t>
            </a:r>
            <a:r>
              <a:rPr lang="zh-CN" altLang="en-US" dirty="0">
                <a:latin typeface="隶书" panose="02010509060101010101" pitchFamily="49" charset="-122"/>
              </a:rPr>
              <a:t>  </a:t>
            </a:r>
            <a:r>
              <a:rPr lang="zh-CN" altLang="en-US" dirty="0">
                <a:latin typeface="Arial"/>
              </a:rPr>
              <a:t>“</a:t>
            </a:r>
            <a:r>
              <a:rPr lang="zh-CN" altLang="en-US" dirty="0"/>
              <a:t>班长</a:t>
            </a:r>
            <a:r>
              <a:rPr lang="zh-CN" altLang="en-US" dirty="0">
                <a:latin typeface="Arial"/>
              </a:rPr>
              <a:t>”</a:t>
            </a:r>
            <a:r>
              <a:rPr lang="zh-CN" altLang="en-US" dirty="0"/>
              <a:t>与本身的主码</a:t>
            </a:r>
            <a:r>
              <a:rPr lang="zh-CN" altLang="en-US" dirty="0">
                <a:latin typeface="Arial"/>
              </a:rPr>
              <a:t>“</a:t>
            </a:r>
            <a:r>
              <a:rPr lang="zh-CN" altLang="en-US" dirty="0"/>
              <a:t>学号</a:t>
            </a:r>
            <a:r>
              <a:rPr lang="zh-CN" altLang="en-US" dirty="0">
                <a:latin typeface="Arial"/>
              </a:rPr>
              <a:t>”</a:t>
            </a:r>
            <a:r>
              <a:rPr lang="zh-CN" altLang="en-US" dirty="0"/>
              <a:t>相对应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/>
              <a:t>班长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/>
              <a:t>是外码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学生关系既是参照关系也是被参照关系 </a:t>
            </a:r>
          </a:p>
          <a:p>
            <a:pPr>
              <a:lnSpc>
                <a:spcPct val="150000"/>
              </a:lnSpc>
            </a:pPr>
            <a:endParaRPr lang="zh-CN" altLang="en-US" sz="3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042192-B728-4F71-9BC7-5A1A6533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836217"/>
              </p:ext>
            </p:extLst>
          </p:nvPr>
        </p:nvGraphicFramePr>
        <p:xfrm>
          <a:off x="3961088" y="3429001"/>
          <a:ext cx="329882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6" name="Image" r:id="rId4" imgW="10057143" imgH="5904762" progId="">
                  <p:embed/>
                </p:oleObj>
              </mc:Choice>
              <mc:Fallback>
                <p:oleObj name="Image" r:id="rId4" imgW="10057143" imgH="5904762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088" y="3429001"/>
                        <a:ext cx="3298825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FFFFFF">
                                    <a:gamma/>
                                    <a:shade val="73333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  <a:buFontTx/>
              <a:buNone/>
            </a:pPr>
            <a:r>
              <a:rPr lang="zh-CN" altLang="en-US" b="1" dirty="0">
                <a:latin typeface="隶书" panose="02010509060101010101" pitchFamily="49" charset="-122"/>
              </a:rPr>
              <a:t>规则</a:t>
            </a:r>
            <a:r>
              <a:rPr lang="en-US" altLang="zh-CN" b="1" dirty="0">
                <a:latin typeface="隶书" panose="02010509060101010101" pitchFamily="49" charset="-122"/>
              </a:rPr>
              <a:t>2.2 </a:t>
            </a:r>
            <a:r>
              <a:rPr lang="zh-CN" altLang="en-US" b="1" dirty="0">
                <a:latin typeface="隶书" panose="02010509060101010101" pitchFamily="49" charset="-122"/>
              </a:rPr>
              <a:t>参照完整性规则</a:t>
            </a:r>
          </a:p>
          <a:p>
            <a:pPr algn="just">
              <a:lnSpc>
                <a:spcPct val="170000"/>
              </a:lnSpc>
              <a:buClr>
                <a:schemeClr val="accent1"/>
              </a:buClr>
              <a:buSzPct val="75000"/>
              <a:buNone/>
            </a:pPr>
            <a:r>
              <a:rPr lang="zh-CN" altLang="en-US" dirty="0">
                <a:latin typeface="隶书" panose="02010509060101010101" pitchFamily="49" charset="-122"/>
              </a:rPr>
              <a:t>      若属性（或属性组）</a:t>
            </a:r>
            <a:r>
              <a:rPr lang="en-US" altLang="zh-CN" i="1" dirty="0">
                <a:latin typeface="隶书" panose="02010509060101010101" pitchFamily="49" charset="-122"/>
              </a:rPr>
              <a:t>F</a:t>
            </a:r>
            <a:r>
              <a:rPr lang="zh-CN" altLang="en-US" dirty="0">
                <a:latin typeface="隶书" panose="02010509060101010101" pitchFamily="49" charset="-122"/>
              </a:rPr>
              <a:t>是基本关系</a:t>
            </a:r>
            <a:r>
              <a:rPr lang="en-US" altLang="zh-CN" i="1" dirty="0">
                <a:latin typeface="隶书" panose="02010509060101010101" pitchFamily="49" charset="-122"/>
              </a:rPr>
              <a:t>R</a:t>
            </a:r>
            <a:r>
              <a:rPr lang="zh-CN" altLang="en-US" dirty="0">
                <a:latin typeface="隶书" panose="02010509060101010101" pitchFamily="49" charset="-122"/>
              </a:rPr>
              <a:t>的外码，它与基本关系</a:t>
            </a:r>
            <a:r>
              <a:rPr lang="en-US" altLang="zh-CN" i="1" dirty="0">
                <a:latin typeface="隶书" panose="02010509060101010101" pitchFamily="49" charset="-122"/>
              </a:rPr>
              <a:t>S</a:t>
            </a:r>
            <a:r>
              <a:rPr lang="zh-CN" altLang="en-US" dirty="0">
                <a:latin typeface="隶书" panose="02010509060101010101" pitchFamily="49" charset="-122"/>
              </a:rPr>
              <a:t>的主码</a:t>
            </a:r>
            <a:r>
              <a:rPr lang="en-US" altLang="zh-CN" dirty="0">
                <a:latin typeface="隶书" panose="02010509060101010101" pitchFamily="49" charset="-122"/>
              </a:rPr>
              <a:t>K</a:t>
            </a:r>
            <a:r>
              <a:rPr lang="en-US" altLang="zh-CN" baseline="-25000" dirty="0">
                <a:latin typeface="隶书" panose="02010509060101010101" pitchFamily="49" charset="-122"/>
              </a:rPr>
              <a:t>s</a:t>
            </a:r>
            <a:r>
              <a:rPr lang="zh-CN" altLang="en-US" dirty="0">
                <a:latin typeface="隶书" panose="02010509060101010101" pitchFamily="49" charset="-122"/>
              </a:rPr>
              <a:t>相对应（基本关系</a:t>
            </a:r>
            <a:r>
              <a:rPr lang="en-US" altLang="zh-CN" i="1" dirty="0">
                <a:latin typeface="隶书" panose="02010509060101010101" pitchFamily="49" charset="-122"/>
              </a:rPr>
              <a:t>R</a:t>
            </a:r>
            <a:r>
              <a:rPr lang="zh-CN" altLang="en-US" dirty="0">
                <a:latin typeface="隶书" panose="02010509060101010101" pitchFamily="49" charset="-122"/>
              </a:rPr>
              <a:t>和</a:t>
            </a:r>
            <a:r>
              <a:rPr lang="en-US" altLang="zh-CN" i="1" dirty="0">
                <a:latin typeface="隶书" panose="02010509060101010101" pitchFamily="49" charset="-122"/>
              </a:rPr>
              <a:t>S</a:t>
            </a:r>
            <a:r>
              <a:rPr lang="zh-CN" altLang="en-US" dirty="0">
                <a:latin typeface="隶书" panose="02010509060101010101" pitchFamily="49" charset="-122"/>
              </a:rPr>
              <a:t>不一定是不同的关系），则对于</a:t>
            </a:r>
            <a:r>
              <a:rPr lang="en-US" altLang="zh-CN" i="1" dirty="0">
                <a:latin typeface="隶书" panose="02010509060101010101" pitchFamily="49" charset="-122"/>
              </a:rPr>
              <a:t>R</a:t>
            </a:r>
            <a:r>
              <a:rPr lang="zh-CN" altLang="en-US" dirty="0">
                <a:latin typeface="隶书" panose="02010509060101010101" pitchFamily="49" charset="-122"/>
              </a:rPr>
              <a:t>中每个元组在</a:t>
            </a:r>
            <a:r>
              <a:rPr lang="en-US" altLang="zh-CN" i="1" dirty="0">
                <a:latin typeface="隶书" panose="02010509060101010101" pitchFamily="49" charset="-122"/>
              </a:rPr>
              <a:t>F</a:t>
            </a:r>
            <a:r>
              <a:rPr lang="zh-CN" altLang="en-US" dirty="0">
                <a:latin typeface="隶书" panose="02010509060101010101" pitchFamily="49" charset="-122"/>
              </a:rPr>
              <a:t>上的值必须为：</a:t>
            </a:r>
          </a:p>
          <a:p>
            <a:pPr lvl="1" algn="just">
              <a:lnSpc>
                <a:spcPct val="170000"/>
              </a:lnSpc>
              <a:buSzPct val="75000"/>
            </a:pPr>
            <a:r>
              <a:rPr lang="zh-CN" altLang="en-US" sz="2400" dirty="0">
                <a:latin typeface="+mn-ea"/>
              </a:rPr>
              <a:t>或者取空值（</a:t>
            </a:r>
            <a:r>
              <a:rPr lang="en-US" altLang="zh-CN" sz="2400" i="1" dirty="0">
                <a:latin typeface="+mn-ea"/>
              </a:rPr>
              <a:t>F</a:t>
            </a:r>
            <a:r>
              <a:rPr lang="zh-CN" altLang="en-US" sz="2400" dirty="0">
                <a:latin typeface="+mn-ea"/>
              </a:rPr>
              <a:t>的每个属性值均为空值）</a:t>
            </a:r>
          </a:p>
          <a:p>
            <a:pPr lvl="1" algn="just">
              <a:lnSpc>
                <a:spcPct val="170000"/>
              </a:lnSpc>
              <a:buSzPct val="75000"/>
            </a:pPr>
            <a:r>
              <a:rPr lang="zh-CN" altLang="en-US" sz="2400" dirty="0">
                <a:latin typeface="+mn-ea"/>
              </a:rPr>
              <a:t>或者等于</a:t>
            </a:r>
            <a:r>
              <a:rPr lang="en-US" altLang="zh-CN" sz="2400" i="1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中某个元组的主码值</a:t>
            </a: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参照完整性规则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b="1" dirty="0">
                <a:solidFill>
                  <a:srgbClr val="FF9905"/>
                </a:solidFill>
                <a:latin typeface="+mj-ea"/>
                <a:ea typeface="+mj-ea"/>
              </a:rPr>
              <a:t>第一节 关系数据结构及形式化定义</a:t>
            </a:r>
            <a:endParaRPr lang="en-US" altLang="zh-CN" b="1" dirty="0">
              <a:solidFill>
                <a:srgbClr val="FF9905"/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第二节 关系操作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第三节 关系的完整性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第四节 关系代数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30BBFADF-268D-40AF-8BAE-55BFF52C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+mj-ea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+mj-ea"/>
                <a:cs typeface="Times New Roman" panose="02020603050405020304" pitchFamily="18" charset="0"/>
              </a:rPr>
              <a:t>章 关系数据库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DD9D3B-9F2D-444C-B544-F5A444969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31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</a:t>
            </a:r>
            <a:r>
              <a:rPr lang="en-US" altLang="zh-CN" dirty="0">
                <a:latin typeface="隶书" panose="02010509060101010101" pitchFamily="49" charset="-122"/>
              </a:rPr>
              <a:t>4]</a:t>
            </a:r>
            <a:r>
              <a:rPr lang="zh-CN" altLang="en-US" dirty="0">
                <a:latin typeface="隶书" panose="02010509060101010101" pitchFamily="49" charset="-122"/>
              </a:rPr>
              <a:t>  学生关系中每个元组的</a:t>
            </a:r>
            <a:r>
              <a:rPr lang="zh-CN" altLang="en-US" dirty="0">
                <a:solidFill>
                  <a:srgbClr val="3333FF"/>
                </a:solidFill>
                <a:latin typeface="隶书" pitchFamily="49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  <a:latin typeface="隶书" pitchFamily="49" charset="-122"/>
              </a:rPr>
              <a:t>专业号</a:t>
            </a:r>
            <a:r>
              <a:rPr lang="zh-CN" altLang="en-US" dirty="0">
                <a:solidFill>
                  <a:srgbClr val="3333FF"/>
                </a:solidFill>
                <a:latin typeface="隶书" pitchFamily="49" charset="-122"/>
              </a:rPr>
              <a:t>”</a:t>
            </a:r>
            <a:r>
              <a:rPr lang="zh-CN" altLang="en-US" dirty="0">
                <a:latin typeface="隶书" pitchFamily="49" charset="-122"/>
              </a:rPr>
              <a:t>属性只取两类值：</a:t>
            </a:r>
          </a:p>
          <a:p>
            <a:pPr algn="just">
              <a:lnSpc>
                <a:spcPct val="160000"/>
              </a:lnSpc>
              <a:buFontTx/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空值</a:t>
            </a:r>
            <a:r>
              <a:rPr lang="zh-CN" altLang="en-US" sz="2400" dirty="0">
                <a:latin typeface="+mn-ea"/>
              </a:rPr>
              <a:t>，表示尚未给该学生分配专业</a:t>
            </a:r>
          </a:p>
          <a:p>
            <a:pPr algn="just">
              <a:lnSpc>
                <a:spcPct val="160000"/>
              </a:lnSpc>
              <a:buFontTx/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）非空值，这时该值必须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是专业关系中某个元组的“专业号”值</a:t>
            </a:r>
            <a:r>
              <a:rPr lang="zh-CN" altLang="en-US" sz="2400" dirty="0">
                <a:latin typeface="+mn-ea"/>
              </a:rPr>
              <a:t>，表示该学生不可能分配一个不存在的专业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E8ED93-2DB6-4BFC-92AB-37FD570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86D51C-D8C4-43F1-8011-151F8DFE8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49" y="4153797"/>
            <a:ext cx="3143168" cy="176803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  <a:buFontTx/>
              <a:buNone/>
            </a:pPr>
            <a:r>
              <a:rPr lang="en-US" altLang="zh-CN" dirty="0">
                <a:latin typeface="+mn-ea"/>
              </a:rPr>
              <a:t>[</a:t>
            </a:r>
            <a:r>
              <a:rPr lang="zh-CN" altLang="en-US" dirty="0">
                <a:latin typeface="+mn-ea"/>
              </a:rPr>
              <a:t>例</a:t>
            </a:r>
            <a:r>
              <a:rPr lang="en-US" altLang="zh-CN" dirty="0">
                <a:latin typeface="+mn-ea"/>
              </a:rPr>
              <a:t>5]  </a:t>
            </a:r>
            <a:r>
              <a:rPr lang="zh-CN" altLang="en-US" dirty="0">
                <a:latin typeface="+mn-ea"/>
              </a:rPr>
              <a:t>选修（</a:t>
            </a:r>
            <a:r>
              <a:rPr lang="zh-CN" altLang="en-US" u="sng" dirty="0">
                <a:solidFill>
                  <a:srgbClr val="3333FF"/>
                </a:solidFill>
                <a:latin typeface="+mn-ea"/>
              </a:rPr>
              <a:t>学号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u="sng" dirty="0">
                <a:solidFill>
                  <a:srgbClr val="3333FF"/>
                </a:solidFill>
                <a:latin typeface="+mn-ea"/>
              </a:rPr>
              <a:t>课程号</a:t>
            </a:r>
            <a:r>
              <a:rPr lang="zh-CN" altLang="en-US" dirty="0">
                <a:latin typeface="+mn-ea"/>
              </a:rPr>
              <a:t>，成绩）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/>
              <a:t>学号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/>
              <a:t>和</a:t>
            </a: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/>
              <a:t>课程号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/>
              <a:t>可能的取值 ：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zh-CN" altLang="en-US" sz="2400" dirty="0"/>
              <a:t> （</a:t>
            </a:r>
            <a:r>
              <a:rPr lang="en-US" altLang="zh-CN" sz="2400" dirty="0"/>
              <a:t>1</a:t>
            </a:r>
            <a:r>
              <a:rPr lang="zh-CN" altLang="en-US" sz="2400" dirty="0"/>
              <a:t>）选修关系中的主属性，不能取空值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zh-CN" altLang="en-US" sz="2400" dirty="0"/>
              <a:t> （</a:t>
            </a:r>
            <a:r>
              <a:rPr lang="en-US" altLang="zh-CN" sz="2400" dirty="0"/>
              <a:t>2</a:t>
            </a:r>
            <a:r>
              <a:rPr lang="zh-CN" altLang="en-US" sz="2400" dirty="0"/>
              <a:t>）只能取相应被参照关系中已经存在的主码值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5C9DF2-416B-4EB8-A82A-84CA8ABCF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940" y="4282728"/>
            <a:ext cx="2270870" cy="237179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关系的三类完整性约束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实体完整性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参照完整性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用户定义的完整性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5558" y="191815"/>
            <a:ext cx="6864085" cy="6120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关系的完整性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7EAB4F-1FA9-40AA-984A-C4A07FA40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针对某一具体关系数据库的约束条件，反映某一具体应用所涉及的数据必须满足的语义要求</a:t>
            </a:r>
          </a:p>
          <a:p>
            <a:pPr algn="just">
              <a:lnSpc>
                <a:spcPct val="16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关系模型应提供定义和检验这类完整性的机制，以便用统一的系统的方法处理它们，而不要由应用程序承担这一功能</a:t>
            </a:r>
            <a:endParaRPr lang="en-US" altLang="zh-CN" dirty="0">
              <a:latin typeface="隶书" panose="02010509060101010101" pitchFamily="49" charset="-122"/>
            </a:endParaRPr>
          </a:p>
          <a:p>
            <a:pPr algn="just"/>
            <a:r>
              <a:rPr lang="zh-CN" altLang="en-US" dirty="0">
                <a:latin typeface="隶书" panose="02010509060101010101" pitchFamily="49" charset="-122"/>
              </a:rPr>
              <a:t>例：课程</a:t>
            </a:r>
            <a:r>
              <a:rPr lang="en-US" altLang="zh-CN" dirty="0">
                <a:latin typeface="隶书" panose="02010509060101010101" pitchFamily="49" charset="-122"/>
              </a:rPr>
              <a:t>(</a:t>
            </a:r>
            <a:r>
              <a:rPr lang="zh-CN" altLang="en-US" dirty="0">
                <a:latin typeface="隶书" panose="02010509060101010101" pitchFamily="49" charset="-122"/>
              </a:rPr>
              <a:t>课程号，课程名，学分</a:t>
            </a:r>
            <a:r>
              <a:rPr lang="en-US" altLang="zh-CN" dirty="0">
                <a:latin typeface="隶书" panose="02010509060101010101" pitchFamily="49" charset="-122"/>
              </a:rPr>
              <a:t>)</a:t>
            </a:r>
          </a:p>
          <a:p>
            <a:pPr lvl="1" algn="just">
              <a:lnSpc>
                <a:spcPct val="140000"/>
              </a:lnSpc>
            </a:pPr>
            <a:r>
              <a:rPr lang="en-US" altLang="zh-CN" sz="2400" dirty="0">
                <a:latin typeface="Arial"/>
              </a:rPr>
              <a:t>“</a:t>
            </a:r>
            <a:r>
              <a:rPr lang="zh-CN" altLang="en-US" sz="2400" dirty="0"/>
              <a:t>课程号</a:t>
            </a:r>
            <a:r>
              <a:rPr lang="en-US" altLang="zh-CN" sz="2400" dirty="0">
                <a:latin typeface="Arial"/>
              </a:rPr>
              <a:t>”</a:t>
            </a:r>
            <a:r>
              <a:rPr lang="zh-CN" altLang="en-US" sz="2400" dirty="0"/>
              <a:t>属性必须取唯一值</a:t>
            </a:r>
          </a:p>
          <a:p>
            <a:pPr lvl="1" algn="just">
              <a:lnSpc>
                <a:spcPct val="140000"/>
              </a:lnSpc>
            </a:pPr>
            <a:r>
              <a:rPr lang="zh-CN" altLang="en-US" sz="2400" dirty="0"/>
              <a:t>非主属性</a:t>
            </a: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/>
              <a:t>课程名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/>
              <a:t>也不能取空值</a:t>
            </a:r>
          </a:p>
          <a:p>
            <a:pPr lvl="1" algn="just">
              <a:lnSpc>
                <a:spcPct val="140000"/>
              </a:lnSpc>
            </a:pPr>
            <a:r>
              <a:rPr lang="en-US" altLang="zh-CN" sz="2400" dirty="0">
                <a:latin typeface="Arial"/>
              </a:rPr>
              <a:t>“</a:t>
            </a:r>
            <a:r>
              <a:rPr lang="zh-CN" altLang="en-US" sz="2400" dirty="0"/>
              <a:t>学分</a:t>
            </a:r>
            <a:r>
              <a:rPr lang="en-US" altLang="zh-CN" sz="2400" dirty="0">
                <a:latin typeface="Arial"/>
              </a:rPr>
              <a:t>”</a:t>
            </a:r>
            <a:r>
              <a:rPr lang="zh-CN" altLang="en-US" sz="2400" dirty="0"/>
              <a:t>属性只能取值</a:t>
            </a:r>
            <a:r>
              <a:rPr lang="en-US" altLang="zh-CN" sz="2400" dirty="0"/>
              <a:t>{1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4}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用户定义的完整性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n-ea"/>
                <a:cs typeface="+mn-cs"/>
              </a:rPr>
              <a:t>第一节 关系数据结构及形式化定义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n-ea"/>
                <a:cs typeface="+mn-cs"/>
              </a:rPr>
              <a:t>第二节 关系操作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accent1"/>
              </a:buClr>
            </a:pPr>
            <a:r>
              <a:rPr lang="zh-CN" altLang="en-US" dirty="0">
                <a:solidFill>
                  <a:srgbClr val="000000"/>
                </a:solidFill>
                <a:latin typeface="+mn-ea"/>
                <a:cs typeface="+mn-cs"/>
              </a:rPr>
              <a:t>第三节 关系的完整性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Blip>
                <a:blip r:embed="rId2"/>
              </a:buBlip>
            </a:pPr>
            <a:r>
              <a:rPr lang="zh-CN" altLang="en-US" b="1" dirty="0">
                <a:solidFill>
                  <a:srgbClr val="FF9905"/>
                </a:solidFill>
                <a:latin typeface="+mn-ea"/>
              </a:rPr>
              <a:t>第四节 关系代数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765F812-E00E-443D-825E-24CC33C2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第</a:t>
            </a:r>
            <a:r>
              <a:rPr lang="en-US" altLang="zh-CN" dirty="0">
                <a:latin typeface="+mj-ea"/>
              </a:rPr>
              <a:t>2</a:t>
            </a:r>
            <a:r>
              <a:rPr lang="zh-CN" altLang="en-US" dirty="0">
                <a:latin typeface="+mj-ea"/>
              </a:rPr>
              <a:t>章 关系数据库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5E9B1D-82AD-400B-A625-2BDD7D0DD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20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传统集合运算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并</a:t>
            </a:r>
            <a:r>
              <a:rPr lang="en-US" altLang="zh-CN" sz="2400" dirty="0">
                <a:solidFill>
                  <a:srgbClr val="FF0000"/>
                </a:solidFill>
              </a:rPr>
              <a:t>(Union)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差</a:t>
            </a:r>
            <a:r>
              <a:rPr lang="en-US" altLang="zh-CN" sz="2400" dirty="0">
                <a:solidFill>
                  <a:srgbClr val="FF0000"/>
                </a:solidFill>
              </a:rPr>
              <a:t>(Except)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交</a:t>
            </a:r>
            <a:r>
              <a:rPr lang="en-US" altLang="zh-CN" sz="2400" dirty="0">
                <a:solidFill>
                  <a:srgbClr val="FF0000"/>
                </a:solidFill>
              </a:rPr>
              <a:t>(Intersection)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笛卡尔积</a:t>
            </a:r>
            <a:r>
              <a:rPr lang="en-US" altLang="zh-CN" sz="2400" dirty="0">
                <a:solidFill>
                  <a:srgbClr val="FF0000"/>
                </a:solidFill>
              </a:rPr>
              <a:t>(Cartesian Product)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专门的集合运算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关系代数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C0EC8A-D467-4C3F-B3C4-5C7FDFFE2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5558" y="324088"/>
            <a:ext cx="6864085" cy="612086"/>
          </a:xfrm>
        </p:spPr>
        <p:txBody>
          <a:bodyPr/>
          <a:lstStyle/>
          <a:p>
            <a:r>
              <a:rPr lang="zh-CN" altLang="en-US" dirty="0"/>
              <a:t>概 述</a:t>
            </a:r>
          </a:p>
        </p:txBody>
      </p:sp>
      <p:graphicFrame>
        <p:nvGraphicFramePr>
          <p:cNvPr id="4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75628"/>
              </p:ext>
            </p:extLst>
          </p:nvPr>
        </p:nvGraphicFramePr>
        <p:xfrm>
          <a:off x="2633133" y="2536822"/>
          <a:ext cx="7010400" cy="30784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集合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笛卡尔积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比较运算符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≤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＝    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&lt;&gt;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大于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大于等于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小于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小于等于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不等于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01503"/>
              </p:ext>
            </p:extLst>
          </p:nvPr>
        </p:nvGraphicFramePr>
        <p:xfrm>
          <a:off x="2633133" y="1927222"/>
          <a:ext cx="7010400" cy="6096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37"/>
          <p:cNvSpPr>
            <a:spLocks noChangeArrowheads="1"/>
          </p:cNvSpPr>
          <p:nvPr/>
        </p:nvSpPr>
        <p:spPr bwMode="auto">
          <a:xfrm>
            <a:off x="2814108" y="1112835"/>
            <a:ext cx="632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/>
              <a:t>表</a:t>
            </a:r>
            <a:r>
              <a:rPr kumimoji="1" lang="en-US" altLang="zh-CN" sz="2400" b="1" dirty="0"/>
              <a:t>2.4  </a:t>
            </a:r>
            <a:r>
              <a:rPr kumimoji="1" lang="zh-CN" altLang="en-US" sz="2400" b="1" dirty="0"/>
              <a:t>关系代数运算符</a:t>
            </a:r>
            <a:r>
              <a:rPr kumimoji="1" lang="zh-CN" altLang="en-US" sz="2400" dirty="0"/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36376"/>
              </p:ext>
            </p:extLst>
          </p:nvPr>
        </p:nvGraphicFramePr>
        <p:xfrm>
          <a:off x="2819400" y="2748948"/>
          <a:ext cx="7010400" cy="2566416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专门的关系运算符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σ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charset="-122"/>
                        </a:rPr>
                        <a:t> 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÷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选择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投影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连接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逻辑运算符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  <a:sym typeface="Symbol" pitchFamily="18" charset="2"/>
                        </a:rPr>
                        <a:t>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∧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∨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非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600392"/>
              </p:ext>
            </p:extLst>
          </p:nvPr>
        </p:nvGraphicFramePr>
        <p:xfrm>
          <a:off x="2819400" y="2139348"/>
          <a:ext cx="7010400" cy="6096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AutoShape 32"/>
          <p:cNvSpPr>
            <a:spLocks noChangeAspect="1" noChangeArrowheads="1"/>
          </p:cNvSpPr>
          <p:nvPr/>
        </p:nvSpPr>
        <p:spPr bwMode="auto">
          <a:xfrm rot="5400000" flipV="1">
            <a:off x="4740276" y="3704624"/>
            <a:ext cx="192087" cy="360362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49"/>
          <p:cNvSpPr>
            <a:spLocks noChangeArrowheads="1"/>
          </p:cNvSpPr>
          <p:nvPr/>
        </p:nvSpPr>
        <p:spPr bwMode="auto">
          <a:xfrm>
            <a:off x="3276600" y="1377348"/>
            <a:ext cx="5943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400" b="1" dirty="0"/>
              <a:t>表</a:t>
            </a:r>
            <a:r>
              <a:rPr kumimoji="1" lang="en-US" altLang="zh-CN" sz="2400" b="1" dirty="0"/>
              <a:t>2.4  </a:t>
            </a:r>
            <a:r>
              <a:rPr kumimoji="1" lang="zh-CN" altLang="en-US" sz="2400" b="1" dirty="0"/>
              <a:t>关系代数运算符（续）</a:t>
            </a:r>
            <a:r>
              <a:rPr kumimoji="1" lang="zh-CN" altLang="en-US" sz="2400" dirty="0"/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并（</a:t>
            </a:r>
            <a:r>
              <a:rPr lang="en-US" altLang="zh-CN" dirty="0"/>
              <a:t>Union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>
              <a:lnSpc>
                <a:spcPct val="150000"/>
              </a:lnSpc>
            </a:pPr>
            <a:r>
              <a:rPr lang="en-US" altLang="zh-CN" sz="2400" i="1" dirty="0">
                <a:latin typeface="+mn-ea"/>
              </a:rPr>
              <a:t>R 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i="1" dirty="0">
                <a:latin typeface="+mn-ea"/>
              </a:rPr>
              <a:t>S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具有相同的目</a:t>
            </a:r>
            <a:r>
              <a:rPr lang="en-US" altLang="zh-CN" sz="2400" i="1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（即两个关系都有</a:t>
            </a:r>
            <a:r>
              <a:rPr lang="en-US" altLang="zh-CN" sz="2400" i="1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个属性）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相应的属性取自同一个域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i="1" dirty="0">
                <a:latin typeface="+mn-ea"/>
              </a:rPr>
              <a:t>R </a:t>
            </a:r>
            <a:r>
              <a:rPr lang="en-US" altLang="zh-CN" sz="2400" dirty="0">
                <a:latin typeface="+mn-ea"/>
              </a:rPr>
              <a:t>∪</a:t>
            </a:r>
            <a:r>
              <a:rPr lang="en-US" altLang="zh-CN" sz="2400" i="1" dirty="0">
                <a:latin typeface="+mn-ea"/>
              </a:rPr>
              <a:t>S</a:t>
            </a:r>
            <a:r>
              <a:rPr lang="en-US" altLang="zh-CN" sz="2400" dirty="0">
                <a:latin typeface="+mn-ea"/>
              </a:rPr>
              <a:t> 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仍为</a:t>
            </a:r>
            <a:r>
              <a:rPr lang="en-US" altLang="zh-CN" sz="2400" i="1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目关系，由属于</a:t>
            </a:r>
            <a:r>
              <a:rPr lang="en-US" altLang="zh-CN" sz="2400" i="1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或属于</a:t>
            </a:r>
            <a:r>
              <a:rPr lang="en-US" altLang="zh-CN" sz="2400" i="1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的元组组成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i="1" dirty="0">
                <a:latin typeface="+mn-ea"/>
              </a:rPr>
              <a:t>             </a:t>
            </a:r>
            <a:r>
              <a:rPr lang="en-US" altLang="zh-CN" sz="2400" i="1" dirty="0">
                <a:latin typeface="+mn-ea"/>
              </a:rPr>
              <a:t>R</a:t>
            </a:r>
            <a:r>
              <a:rPr lang="en-US" altLang="zh-CN" sz="2400" dirty="0">
                <a:latin typeface="+mn-ea"/>
              </a:rPr>
              <a:t>∪</a:t>
            </a:r>
            <a:r>
              <a:rPr lang="en-US" altLang="zh-CN" sz="2400" i="1" dirty="0">
                <a:latin typeface="+mn-ea"/>
              </a:rPr>
              <a:t>S</a:t>
            </a:r>
            <a:r>
              <a:rPr lang="en-US" altLang="zh-CN" sz="2400" dirty="0">
                <a:latin typeface="+mn-ea"/>
              </a:rPr>
              <a:t> = { </a:t>
            </a:r>
            <a:r>
              <a:rPr lang="en-US" altLang="zh-CN" sz="2400" i="1" dirty="0" err="1">
                <a:latin typeface="+mn-ea"/>
              </a:rPr>
              <a:t>t</a:t>
            </a:r>
            <a:r>
              <a:rPr lang="en-US" altLang="zh-CN" sz="2400" dirty="0" err="1">
                <a:latin typeface="+mn-ea"/>
              </a:rPr>
              <a:t>|</a:t>
            </a:r>
            <a:r>
              <a:rPr lang="en-US" altLang="zh-CN" sz="2400" i="1" dirty="0" err="1">
                <a:latin typeface="+mn-ea"/>
              </a:rPr>
              <a:t>t</a:t>
            </a:r>
            <a:r>
              <a:rPr lang="en-US" altLang="zh-CN" sz="2400" i="1" dirty="0">
                <a:latin typeface="+mn-ea"/>
              </a:rPr>
              <a:t> </a:t>
            </a:r>
            <a:r>
              <a:rPr lang="en-US" altLang="zh-CN" sz="2400" dirty="0">
                <a:latin typeface="+mn-ea"/>
                <a:sym typeface="Symbol" pitchFamily="18" charset="2"/>
              </a:rPr>
              <a:t>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i="1" dirty="0" err="1">
                <a:latin typeface="+mn-ea"/>
              </a:rPr>
              <a:t>R</a:t>
            </a:r>
            <a:r>
              <a:rPr lang="en-US" altLang="zh-CN" sz="2400" dirty="0" err="1">
                <a:latin typeface="+mn-ea"/>
              </a:rPr>
              <a:t>∨</a:t>
            </a:r>
            <a:r>
              <a:rPr lang="en-US" altLang="zh-CN" sz="2400" i="1" dirty="0" err="1">
                <a:latin typeface="+mn-ea"/>
              </a:rPr>
              <a:t>t</a:t>
            </a:r>
            <a:r>
              <a:rPr lang="en-US" altLang="zh-CN" sz="2400" i="1" dirty="0">
                <a:latin typeface="+mn-ea"/>
              </a:rPr>
              <a:t> </a:t>
            </a:r>
            <a:r>
              <a:rPr lang="en-US" altLang="zh-CN" sz="2400" dirty="0">
                <a:latin typeface="+mn-ea"/>
                <a:sym typeface="Symbol" pitchFamily="18" charset="2"/>
              </a:rPr>
              <a:t></a:t>
            </a:r>
            <a:r>
              <a:rPr lang="en-US" altLang="zh-CN" sz="2400" i="1" dirty="0">
                <a:latin typeface="+mn-ea"/>
              </a:rPr>
              <a:t>S </a:t>
            </a:r>
            <a:r>
              <a:rPr lang="en-US" altLang="zh-CN" sz="2400" dirty="0">
                <a:latin typeface="+mn-ea"/>
              </a:rPr>
              <a:t>}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传统的集合运算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593880"/>
              </p:ext>
            </p:extLst>
          </p:nvPr>
        </p:nvGraphicFramePr>
        <p:xfrm>
          <a:off x="515309" y="1847306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7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9" y="1847306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353875"/>
              </p:ext>
            </p:extLst>
          </p:nvPr>
        </p:nvGraphicFramePr>
        <p:xfrm>
          <a:off x="4051630" y="1847306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8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630" y="1847306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525634"/>
              </p:ext>
            </p:extLst>
          </p:nvPr>
        </p:nvGraphicFramePr>
        <p:xfrm>
          <a:off x="7918121" y="1847306"/>
          <a:ext cx="3097212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9" name="Image" r:id="rId7" imgW="3809524" imgH="3720635" progId="">
                  <p:embed/>
                </p:oleObj>
              </mc:Choice>
              <mc:Fallback>
                <p:oleObj name="Image" r:id="rId7" imgW="3809524" imgH="372063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121" y="1847306"/>
                        <a:ext cx="3097212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关系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域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笛卡尔积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关系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隶书" panose="02010509060101010101" pitchFamily="49" charset="-122"/>
              </a:rPr>
              <a:t>关系模式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隶书" panose="02010509060101010101" pitchFamily="49" charset="-122"/>
              </a:rPr>
              <a:t>关系数据库</a:t>
            </a:r>
          </a:p>
          <a:p>
            <a:endParaRPr lang="zh-CN" altLang="en-US" dirty="0">
              <a:latin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关系数据结构及形式化定义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B7AEFA-B193-4809-8388-666B06D71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差（</a:t>
            </a:r>
            <a:r>
              <a:rPr lang="en-US" altLang="zh-CN" dirty="0"/>
              <a:t>Difference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>
              <a:lnSpc>
                <a:spcPct val="150000"/>
              </a:lnSpc>
            </a:pPr>
            <a:r>
              <a:rPr lang="en-US" altLang="zh-CN" sz="2400" i="1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i="1" dirty="0">
                <a:latin typeface="+mn-ea"/>
              </a:rPr>
              <a:t>S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具有相同的目</a:t>
            </a:r>
            <a:r>
              <a:rPr lang="en-US" altLang="zh-CN" sz="2400" i="1" dirty="0">
                <a:latin typeface="+mn-ea"/>
              </a:rPr>
              <a:t>n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相应的属性取自同一个域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i="1" dirty="0">
                <a:latin typeface="+mn-ea"/>
              </a:rPr>
              <a:t>R - S</a:t>
            </a:r>
            <a:r>
              <a:rPr lang="en-US" altLang="zh-CN" sz="2400" dirty="0">
                <a:latin typeface="+mn-ea"/>
              </a:rPr>
              <a:t> 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仍为</a:t>
            </a:r>
            <a:r>
              <a:rPr lang="en-US" altLang="zh-CN" sz="2400" i="1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目关系，由属于</a:t>
            </a:r>
            <a:r>
              <a:rPr lang="en-US" altLang="zh-CN" sz="2400" i="1" dirty="0">
                <a:latin typeface="+mn-ea"/>
              </a:rPr>
              <a:t>R </a:t>
            </a:r>
            <a:r>
              <a:rPr lang="zh-CN" altLang="en-US" sz="2400" dirty="0">
                <a:latin typeface="+mn-ea"/>
              </a:rPr>
              <a:t>而不属于</a:t>
            </a:r>
            <a:r>
              <a:rPr lang="en-US" altLang="zh-CN" sz="2400" i="1" dirty="0">
                <a:latin typeface="+mn-ea"/>
              </a:rPr>
              <a:t>S </a:t>
            </a:r>
            <a:r>
              <a:rPr lang="zh-CN" altLang="en-US" sz="2400" dirty="0">
                <a:latin typeface="+mn-ea"/>
              </a:rPr>
              <a:t>的所有元组组成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+mn-ea"/>
              </a:rPr>
              <a:t>                </a:t>
            </a:r>
            <a:r>
              <a:rPr lang="en-US" altLang="zh-CN" sz="2400" i="1" dirty="0">
                <a:latin typeface="+mn-ea"/>
              </a:rPr>
              <a:t>R </a:t>
            </a:r>
            <a:r>
              <a:rPr lang="en-US" altLang="zh-CN" sz="2400" dirty="0">
                <a:latin typeface="+mn-ea"/>
              </a:rPr>
              <a:t>-</a:t>
            </a:r>
            <a:r>
              <a:rPr lang="en-US" altLang="zh-CN" sz="2400" i="1" dirty="0">
                <a:latin typeface="+mn-ea"/>
              </a:rPr>
              <a:t>S</a:t>
            </a:r>
            <a:r>
              <a:rPr lang="en-US" altLang="zh-CN" sz="2400" dirty="0">
                <a:latin typeface="+mn-ea"/>
              </a:rPr>
              <a:t> = { </a:t>
            </a:r>
            <a:r>
              <a:rPr lang="en-US" altLang="zh-CN" sz="2400" i="1" dirty="0" err="1">
                <a:latin typeface="+mn-ea"/>
              </a:rPr>
              <a:t>t</a:t>
            </a:r>
            <a:r>
              <a:rPr lang="en-US" altLang="zh-CN" sz="2400" dirty="0" err="1">
                <a:latin typeface="+mn-ea"/>
              </a:rPr>
              <a:t>|</a:t>
            </a:r>
            <a:r>
              <a:rPr lang="en-US" altLang="zh-CN" sz="2400" i="1" dirty="0" err="1">
                <a:latin typeface="+mn-ea"/>
              </a:rPr>
              <a:t>t</a:t>
            </a:r>
            <a:r>
              <a:rPr lang="en-US" altLang="zh-CN" sz="2400" dirty="0" err="1">
                <a:latin typeface="+mn-ea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+mn-ea"/>
              </a:rPr>
              <a:t>R</a:t>
            </a:r>
            <a:r>
              <a:rPr lang="en-US" altLang="zh-CN" sz="2400" dirty="0" err="1">
                <a:latin typeface="+mn-ea"/>
              </a:rPr>
              <a:t>∧</a:t>
            </a:r>
            <a:r>
              <a:rPr lang="en-US" altLang="zh-CN" sz="2400" i="1" dirty="0" err="1">
                <a:latin typeface="+mn-ea"/>
              </a:rPr>
              <a:t>t</a:t>
            </a:r>
            <a:r>
              <a:rPr lang="en-US" altLang="zh-CN" sz="2400" dirty="0" err="1">
                <a:latin typeface="+mn-ea"/>
                <a:sym typeface="Symbol" pitchFamily="18" charset="2"/>
              </a:rPr>
              <a:t></a:t>
            </a:r>
            <a:r>
              <a:rPr lang="en-US" altLang="zh-CN" sz="2400" i="1" dirty="0" err="1">
                <a:latin typeface="+mn-ea"/>
              </a:rPr>
              <a:t>S</a:t>
            </a:r>
            <a:r>
              <a:rPr lang="en-US" altLang="zh-CN" sz="2400" dirty="0">
                <a:latin typeface="+mn-ea"/>
              </a:rPr>
              <a:t> }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2ABABD-436C-4C0C-BA49-A76302BD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427337"/>
              </p:ext>
            </p:extLst>
          </p:nvPr>
        </p:nvGraphicFramePr>
        <p:xfrm>
          <a:off x="680679" y="2037092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1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79" y="2037092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09455"/>
              </p:ext>
            </p:extLst>
          </p:nvPr>
        </p:nvGraphicFramePr>
        <p:xfrm>
          <a:off x="3988369" y="2037092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2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8369" y="2037092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757180"/>
              </p:ext>
            </p:extLst>
          </p:nvPr>
        </p:nvGraphicFramePr>
        <p:xfrm>
          <a:off x="7711087" y="1782343"/>
          <a:ext cx="3563937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3" name="Image" r:id="rId7" imgW="3809524" imgH="2120635" progId="">
                  <p:embed/>
                </p:oleObj>
              </mc:Choice>
              <mc:Fallback>
                <p:oleObj name="Image" r:id="rId7" imgW="3809524" imgH="212063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1087" y="1782343"/>
                        <a:ext cx="3563937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AC67566-825D-405B-9CCE-8FAAFE9112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088" y="4397705"/>
            <a:ext cx="2359356" cy="2176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交（</a:t>
            </a:r>
            <a:r>
              <a:rPr lang="en-US" altLang="zh-CN" dirty="0"/>
              <a:t>Intersection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400" i="1" dirty="0"/>
              <a:t>R</a:t>
            </a:r>
            <a:r>
              <a:rPr lang="zh-CN" altLang="en-US" sz="2400" dirty="0"/>
              <a:t>和</a:t>
            </a:r>
            <a:r>
              <a:rPr lang="en-US" altLang="zh-CN" sz="2400" i="1" dirty="0"/>
              <a:t>S</a:t>
            </a:r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具有相同的目</a:t>
            </a:r>
            <a:r>
              <a:rPr lang="en-US" altLang="zh-CN" sz="2400" i="1" dirty="0"/>
              <a:t>n</a:t>
            </a:r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相应的属性取自同一个域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i="1" dirty="0"/>
              <a:t>R</a:t>
            </a:r>
            <a:r>
              <a:rPr lang="en-US" altLang="zh-CN" sz="2400" dirty="0"/>
              <a:t>∩</a:t>
            </a:r>
            <a:r>
              <a:rPr lang="en-US" altLang="zh-CN" sz="2400" i="1" dirty="0"/>
              <a:t>S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/>
              <a:t>仍为</a:t>
            </a:r>
            <a:r>
              <a:rPr lang="en-US" altLang="zh-CN" sz="2400" i="1" dirty="0"/>
              <a:t>n</a:t>
            </a:r>
            <a:r>
              <a:rPr lang="zh-CN" altLang="en-US" sz="2400" dirty="0"/>
              <a:t>目关系，由既属于</a:t>
            </a:r>
            <a:r>
              <a:rPr lang="en-US" altLang="zh-CN" sz="2400" i="1" dirty="0"/>
              <a:t>R</a:t>
            </a:r>
            <a:r>
              <a:rPr lang="zh-CN" altLang="en-US" sz="2400" dirty="0"/>
              <a:t>又属于</a:t>
            </a:r>
            <a:r>
              <a:rPr lang="en-US" altLang="zh-CN" sz="2400" i="1" dirty="0"/>
              <a:t>S</a:t>
            </a:r>
            <a:r>
              <a:rPr lang="zh-CN" altLang="en-US" sz="2400" dirty="0"/>
              <a:t>的元组组成</a:t>
            </a:r>
          </a:p>
          <a:p>
            <a:pPr lvl="2" algn="just">
              <a:lnSpc>
                <a:spcPct val="150000"/>
              </a:lnSpc>
              <a:buFontTx/>
              <a:buNone/>
            </a:pPr>
            <a:r>
              <a:rPr lang="zh-CN" altLang="en-US" sz="2400" i="1" dirty="0"/>
              <a:t>		            </a:t>
            </a:r>
            <a:r>
              <a:rPr lang="en-US" altLang="zh-CN" sz="2400" i="1" dirty="0"/>
              <a:t>R</a:t>
            </a:r>
            <a:r>
              <a:rPr lang="en-US" altLang="zh-CN" sz="2400" dirty="0"/>
              <a:t>∩</a:t>
            </a:r>
            <a:r>
              <a:rPr lang="en-US" altLang="zh-CN" sz="2400" i="1" dirty="0"/>
              <a:t>S</a:t>
            </a:r>
            <a:r>
              <a:rPr lang="en-US" altLang="zh-CN" sz="2400" dirty="0"/>
              <a:t> = { </a:t>
            </a:r>
            <a:r>
              <a:rPr lang="en-US" altLang="zh-CN" sz="2400" i="1" dirty="0" err="1"/>
              <a:t>t</a:t>
            </a:r>
            <a:r>
              <a:rPr lang="en-US" altLang="zh-CN" sz="2400" dirty="0" err="1"/>
              <a:t>|</a:t>
            </a:r>
            <a:r>
              <a:rPr lang="en-US" altLang="zh-CN" sz="2400" i="1" dirty="0" err="1"/>
              <a:t>t</a:t>
            </a:r>
            <a:r>
              <a:rPr lang="en-US" altLang="zh-CN" sz="2400" i="1" dirty="0"/>
              <a:t> 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R</a:t>
            </a:r>
            <a:r>
              <a:rPr lang="en-US" altLang="zh-CN" sz="2400" dirty="0" err="1"/>
              <a:t>∧</a:t>
            </a:r>
            <a:r>
              <a:rPr lang="en-US" altLang="zh-CN" sz="2400" i="1" dirty="0" err="1"/>
              <a:t>t</a:t>
            </a:r>
            <a:r>
              <a:rPr lang="en-US" altLang="zh-CN" sz="2400" i="1" dirty="0"/>
              <a:t> 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i="1" dirty="0"/>
              <a:t>S </a:t>
            </a:r>
            <a:r>
              <a:rPr lang="en-US" altLang="zh-CN" sz="2400" dirty="0"/>
              <a:t>}</a:t>
            </a:r>
          </a:p>
          <a:p>
            <a:pPr lvl="2" algn="just">
              <a:lnSpc>
                <a:spcPct val="150000"/>
              </a:lnSpc>
              <a:buFontTx/>
              <a:buNone/>
            </a:pPr>
            <a:r>
              <a:rPr lang="en-US" altLang="zh-CN" sz="2400" i="1" dirty="0"/>
              <a:t>        	  R</a:t>
            </a:r>
            <a:r>
              <a:rPr lang="en-US" altLang="zh-CN" sz="2400" dirty="0"/>
              <a:t>∩</a:t>
            </a:r>
            <a:r>
              <a:rPr lang="en-US" altLang="zh-CN" sz="2400" i="1" dirty="0"/>
              <a:t>S</a:t>
            </a:r>
            <a:r>
              <a:rPr lang="en-US" altLang="zh-CN" sz="2400" dirty="0"/>
              <a:t> = </a:t>
            </a:r>
            <a:r>
              <a:rPr lang="en-US" altLang="zh-CN" sz="2400" i="1" dirty="0"/>
              <a:t>R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Arial"/>
              </a:rPr>
              <a:t>–</a:t>
            </a:r>
            <a:r>
              <a:rPr lang="en-US" altLang="zh-CN" sz="2400" dirty="0"/>
              <a:t>(</a:t>
            </a:r>
            <a:r>
              <a:rPr lang="en-US" altLang="zh-CN" sz="2400" i="1" dirty="0"/>
              <a:t>R</a:t>
            </a:r>
            <a:r>
              <a:rPr lang="en-US" altLang="zh-CN" sz="2400" dirty="0"/>
              <a:t>-</a:t>
            </a:r>
            <a:r>
              <a:rPr lang="en-US" altLang="zh-CN" sz="2400" i="1" dirty="0"/>
              <a:t>S</a:t>
            </a:r>
            <a:r>
              <a:rPr lang="zh-CN" altLang="en-US" sz="2400" dirty="0"/>
              <a:t>）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B06858-7672-4E3C-8246-E0517193B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874" y="4192617"/>
            <a:ext cx="1905000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198701"/>
              </p:ext>
            </p:extLst>
          </p:nvPr>
        </p:nvGraphicFramePr>
        <p:xfrm>
          <a:off x="707605" y="1837186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5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605" y="1837186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549009"/>
              </p:ext>
            </p:extLst>
          </p:nvPr>
        </p:nvGraphicFramePr>
        <p:xfrm>
          <a:off x="3953864" y="1837186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6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864" y="1837186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184143"/>
              </p:ext>
            </p:extLst>
          </p:nvPr>
        </p:nvGraphicFramePr>
        <p:xfrm>
          <a:off x="7984796" y="1837186"/>
          <a:ext cx="3125787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7" name="Image" r:id="rId7" imgW="3809524" imgH="2476190" progId="">
                  <p:embed/>
                </p:oleObj>
              </mc:Choice>
              <mc:Fallback>
                <p:oleObj name="Image" r:id="rId7" imgW="3809524" imgH="247619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4796" y="1837186"/>
                        <a:ext cx="3125787" cy="176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C4981D5C-77F3-4E06-958C-000372C3E4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130" y="4359350"/>
            <a:ext cx="2359356" cy="2176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笛卡尔积（</a:t>
            </a:r>
            <a:r>
              <a:rPr lang="en-US" altLang="zh-CN" dirty="0"/>
              <a:t>Cartesian Product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严格地讲应该是广义的笛卡尔积（</a:t>
            </a:r>
            <a:r>
              <a:rPr lang="en-US" altLang="zh-CN" dirty="0"/>
              <a:t>Extended Cartesian Product</a:t>
            </a:r>
            <a:r>
              <a:rPr lang="zh-CN" altLang="en-US" dirty="0"/>
              <a:t>） </a:t>
            </a:r>
          </a:p>
          <a:p>
            <a:pPr lvl="1" algn="just">
              <a:lnSpc>
                <a:spcPct val="150000"/>
              </a:lnSpc>
            </a:pPr>
            <a:r>
              <a:rPr lang="en-US" altLang="zh-CN" dirty="0"/>
              <a:t>R: </a:t>
            </a:r>
            <a:r>
              <a:rPr lang="en-US" altLang="zh-CN" i="1" dirty="0"/>
              <a:t>n</a:t>
            </a:r>
            <a:r>
              <a:rPr lang="zh-CN" altLang="en-US" dirty="0"/>
              <a:t>目关系，</a:t>
            </a:r>
            <a:r>
              <a:rPr lang="en-US" altLang="zh-CN" i="1" dirty="0"/>
              <a:t>k</a:t>
            </a:r>
            <a:r>
              <a:rPr lang="en-US" altLang="zh-CN" baseline="-30000" dirty="0"/>
              <a:t>1</a:t>
            </a:r>
            <a:r>
              <a:rPr lang="zh-CN" altLang="en-US" dirty="0"/>
              <a:t>个元组</a:t>
            </a:r>
          </a:p>
          <a:p>
            <a:pPr lvl="1" algn="just">
              <a:lnSpc>
                <a:spcPct val="150000"/>
              </a:lnSpc>
            </a:pPr>
            <a:r>
              <a:rPr lang="en-US" altLang="zh-CN" dirty="0"/>
              <a:t>S: </a:t>
            </a:r>
            <a:r>
              <a:rPr lang="en-US" altLang="zh-CN" i="1" dirty="0"/>
              <a:t>m</a:t>
            </a:r>
            <a:r>
              <a:rPr lang="zh-CN" altLang="en-US" dirty="0"/>
              <a:t>目关系，</a:t>
            </a:r>
            <a:r>
              <a:rPr lang="en-US" altLang="zh-CN" i="1" dirty="0"/>
              <a:t>k</a:t>
            </a:r>
            <a:r>
              <a:rPr lang="en-US" altLang="zh-CN" baseline="-30000" dirty="0"/>
              <a:t>2</a:t>
            </a:r>
            <a:r>
              <a:rPr lang="zh-CN" altLang="en-US" dirty="0"/>
              <a:t>个元组</a:t>
            </a:r>
          </a:p>
          <a:p>
            <a:pPr lvl="1" algn="just">
              <a:lnSpc>
                <a:spcPct val="150000"/>
              </a:lnSpc>
            </a:pPr>
            <a:r>
              <a:rPr lang="en-US" altLang="zh-CN" i="1" dirty="0"/>
              <a:t>R</a:t>
            </a:r>
            <a:r>
              <a:rPr lang="en-US" altLang="zh-CN" dirty="0"/>
              <a:t>×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列：（</a:t>
            </a:r>
            <a:r>
              <a:rPr lang="en-US" altLang="zh-CN" i="1" dirty="0" err="1"/>
              <a:t>n</a:t>
            </a:r>
            <a:r>
              <a:rPr lang="en-US" altLang="zh-CN" dirty="0" err="1"/>
              <a:t>+</a:t>
            </a:r>
            <a:r>
              <a:rPr lang="en-US" altLang="zh-CN" i="1" dirty="0" err="1"/>
              <a:t>m</a:t>
            </a:r>
            <a:r>
              <a:rPr lang="zh-CN" altLang="en-US" dirty="0"/>
              <a:t>）列元组的集合</a:t>
            </a:r>
          </a:p>
          <a:p>
            <a:pPr lvl="3" algn="just">
              <a:lnSpc>
                <a:spcPct val="150000"/>
              </a:lnSpc>
            </a:pPr>
            <a:r>
              <a:rPr lang="zh-CN" altLang="en-US" sz="2100" dirty="0"/>
              <a:t>元组的前</a:t>
            </a:r>
            <a:r>
              <a:rPr lang="en-US" altLang="zh-CN" sz="2100" i="1" dirty="0"/>
              <a:t>n</a:t>
            </a:r>
            <a:r>
              <a:rPr lang="zh-CN" altLang="en-US" sz="2100" dirty="0"/>
              <a:t>列是关系</a:t>
            </a:r>
            <a:r>
              <a:rPr lang="en-US" altLang="zh-CN" sz="2100" i="1" dirty="0"/>
              <a:t>R</a:t>
            </a:r>
            <a:r>
              <a:rPr lang="zh-CN" altLang="en-US" sz="2100" dirty="0"/>
              <a:t>的一个元组</a:t>
            </a:r>
          </a:p>
          <a:p>
            <a:pPr lvl="3" algn="just">
              <a:lnSpc>
                <a:spcPct val="150000"/>
              </a:lnSpc>
            </a:pPr>
            <a:r>
              <a:rPr lang="zh-CN" altLang="en-US" sz="2100" dirty="0"/>
              <a:t>后</a:t>
            </a:r>
            <a:r>
              <a:rPr lang="en-US" altLang="zh-CN" sz="2100" i="1" dirty="0"/>
              <a:t>m</a:t>
            </a:r>
            <a:r>
              <a:rPr lang="zh-CN" altLang="en-US" sz="2100" dirty="0"/>
              <a:t>列是关系</a:t>
            </a:r>
            <a:r>
              <a:rPr lang="en-US" altLang="zh-CN" sz="2100" i="1" dirty="0"/>
              <a:t>S</a:t>
            </a:r>
            <a:r>
              <a:rPr lang="zh-CN" altLang="en-US" sz="2100" dirty="0"/>
              <a:t>的一个元组</a:t>
            </a:r>
          </a:p>
          <a:p>
            <a:pPr lvl="2" algn="just">
              <a:lnSpc>
                <a:spcPct val="150000"/>
              </a:lnSpc>
            </a:pPr>
            <a:r>
              <a:rPr lang="zh-CN" altLang="en-US" dirty="0"/>
              <a:t>行：</a:t>
            </a:r>
            <a:r>
              <a:rPr lang="en-US" altLang="zh-CN" i="1" dirty="0"/>
              <a:t>k</a:t>
            </a:r>
            <a:r>
              <a:rPr lang="en-US" altLang="zh-CN" baseline="-30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k</a:t>
            </a:r>
            <a:r>
              <a:rPr lang="en-US" altLang="zh-CN" baseline="-30000" dirty="0"/>
              <a:t>2</a:t>
            </a:r>
            <a:r>
              <a:rPr lang="zh-CN" altLang="en-US" dirty="0"/>
              <a:t>个元组</a:t>
            </a:r>
          </a:p>
          <a:p>
            <a:pPr lvl="3" algn="just">
              <a:lnSpc>
                <a:spcPct val="150000"/>
              </a:lnSpc>
            </a:pPr>
            <a:r>
              <a:rPr lang="en-US" altLang="zh-CN" sz="2100" i="1" dirty="0"/>
              <a:t>R</a:t>
            </a:r>
            <a:r>
              <a:rPr lang="en-US" altLang="zh-CN" sz="2100" dirty="0"/>
              <a:t>×</a:t>
            </a:r>
            <a:r>
              <a:rPr lang="en-US" altLang="zh-CN" sz="2100" i="1" dirty="0"/>
              <a:t>S</a:t>
            </a:r>
            <a:r>
              <a:rPr lang="en-US" altLang="zh-CN" sz="2100" dirty="0"/>
              <a:t> = {</a:t>
            </a:r>
            <a:r>
              <a:rPr lang="en-US" altLang="zh-CN" sz="2100" i="1" dirty="0" err="1"/>
              <a:t>t</a:t>
            </a:r>
            <a:r>
              <a:rPr lang="en-US" altLang="zh-CN" sz="2100" baseline="-30000" dirty="0" err="1"/>
              <a:t>r</a:t>
            </a:r>
            <a:r>
              <a:rPr lang="en-US" altLang="zh-CN" sz="2100" dirty="0"/>
              <a:t> </a:t>
            </a:r>
            <a:r>
              <a:rPr lang="en-US" altLang="zh-CN" sz="2100" i="1" dirty="0" err="1"/>
              <a:t>t</a:t>
            </a:r>
            <a:r>
              <a:rPr lang="en-US" altLang="zh-CN" sz="2100" baseline="-30000" dirty="0" err="1"/>
              <a:t>s</a:t>
            </a:r>
            <a:r>
              <a:rPr lang="en-US" altLang="zh-CN" sz="2100" dirty="0"/>
              <a:t> |</a:t>
            </a:r>
            <a:r>
              <a:rPr lang="en-US" altLang="zh-CN" sz="2100" i="1" dirty="0" err="1"/>
              <a:t>t</a:t>
            </a:r>
            <a:r>
              <a:rPr lang="en-US" altLang="zh-CN" sz="2100" baseline="-30000" dirty="0" err="1"/>
              <a:t>r</a:t>
            </a:r>
            <a:r>
              <a:rPr lang="en-US" altLang="zh-CN" sz="2100" dirty="0"/>
              <a:t> </a:t>
            </a:r>
            <a:r>
              <a:rPr lang="en-US" altLang="zh-CN" sz="2100" dirty="0">
                <a:sym typeface="Symbol" pitchFamily="18" charset="2"/>
              </a:rPr>
              <a:t></a:t>
            </a:r>
            <a:r>
              <a:rPr lang="en-US" altLang="zh-CN" sz="2100" i="1" dirty="0"/>
              <a:t>R</a:t>
            </a:r>
            <a:r>
              <a:rPr lang="en-US" altLang="zh-CN" sz="2100" dirty="0"/>
              <a:t> ∧ </a:t>
            </a:r>
            <a:r>
              <a:rPr lang="en-US" altLang="zh-CN" sz="2100" i="1" dirty="0" err="1"/>
              <a:t>t</a:t>
            </a:r>
            <a:r>
              <a:rPr lang="en-US" altLang="zh-CN" sz="2100" baseline="-30000" dirty="0" err="1"/>
              <a:t>s</a:t>
            </a:r>
            <a:r>
              <a:rPr lang="en-US" altLang="zh-CN" sz="2100" dirty="0" err="1">
                <a:sym typeface="Symbol" pitchFamily="18" charset="2"/>
              </a:rPr>
              <a:t></a:t>
            </a:r>
            <a:r>
              <a:rPr lang="en-US" altLang="zh-CN" sz="2100" i="1" dirty="0" err="1"/>
              <a:t>S</a:t>
            </a:r>
            <a:r>
              <a:rPr lang="en-US" altLang="zh-CN" sz="2100" dirty="0"/>
              <a:t> }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AF11847-662C-419C-8B00-66F34353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847328" y="5182456"/>
            <a:ext cx="291548" cy="55218"/>
          </a:xfrm>
          <a:custGeom>
            <a:avLst/>
            <a:gdLst>
              <a:gd name="connsiteX0" fmla="*/ 0 w 291548"/>
              <a:gd name="connsiteY0" fmla="*/ 41966 h 55218"/>
              <a:gd name="connsiteX1" fmla="*/ 145774 w 291548"/>
              <a:gd name="connsiteY1" fmla="*/ 2209 h 55218"/>
              <a:gd name="connsiteX2" fmla="*/ 291548 w 291548"/>
              <a:gd name="connsiteY2" fmla="*/ 55218 h 55218"/>
              <a:gd name="connsiteX3" fmla="*/ 291548 w 291548"/>
              <a:gd name="connsiteY3" fmla="*/ 55218 h 55218"/>
              <a:gd name="connsiteX4" fmla="*/ 291548 w 291548"/>
              <a:gd name="connsiteY4" fmla="*/ 41966 h 55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548" h="55218">
                <a:moveTo>
                  <a:pt x="0" y="41966"/>
                </a:moveTo>
                <a:cubicBezTo>
                  <a:pt x="48591" y="20983"/>
                  <a:pt x="97183" y="0"/>
                  <a:pt x="145774" y="2209"/>
                </a:cubicBezTo>
                <a:cubicBezTo>
                  <a:pt x="194365" y="4418"/>
                  <a:pt x="291548" y="55218"/>
                  <a:pt x="291548" y="55218"/>
                </a:cubicBezTo>
                <a:lnTo>
                  <a:pt x="291548" y="55218"/>
                </a:lnTo>
                <a:lnTo>
                  <a:pt x="291548" y="41966"/>
                </a:ln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5624E3-6AB8-4A5E-99EA-FAF42096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711" y="4002792"/>
            <a:ext cx="2359356" cy="2176461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214538"/>
              </p:ext>
            </p:extLst>
          </p:nvPr>
        </p:nvGraphicFramePr>
        <p:xfrm>
          <a:off x="628920" y="1841500"/>
          <a:ext cx="292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9" name="Image" r:id="rId3" imgW="2920635" imgH="2590476" progId="">
                  <p:embed/>
                </p:oleObj>
              </mc:Choice>
              <mc:Fallback>
                <p:oleObj name="Image" r:id="rId3" imgW="2920635" imgH="259047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20" y="1841500"/>
                        <a:ext cx="292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234679"/>
              </p:ext>
            </p:extLst>
          </p:nvPr>
        </p:nvGraphicFramePr>
        <p:xfrm>
          <a:off x="3999872" y="1841500"/>
          <a:ext cx="2951162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0" name="Image" r:id="rId5" imgW="2920635" imgH="2336508" progId="">
                  <p:embed/>
                </p:oleObj>
              </mc:Choice>
              <mc:Fallback>
                <p:oleObj name="Image" r:id="rId5" imgW="2920635" imgH="233650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9872" y="1841500"/>
                        <a:ext cx="2951162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044368"/>
              </p:ext>
            </p:extLst>
          </p:nvPr>
        </p:nvGraphicFramePr>
        <p:xfrm>
          <a:off x="7845784" y="1536701"/>
          <a:ext cx="4241800" cy="346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1" name="Image" r:id="rId7" imgW="5079365" imgH="4761905" progId="">
                  <p:embed/>
                </p:oleObj>
              </mc:Choice>
              <mc:Fallback>
                <p:oleObj name="Image" r:id="rId7" imgW="5079365" imgH="476190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5784" y="1536701"/>
                        <a:ext cx="4241800" cy="346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传统集合运算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专门的集合运算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选择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投影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连接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除</a:t>
            </a:r>
          </a:p>
          <a:p>
            <a:pPr lvl="1">
              <a:lnSpc>
                <a:spcPct val="150000"/>
              </a:lnSpc>
            </a:pP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关系代数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A060D9-0217-4088-93B6-D6A32D97D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05" y="2980631"/>
            <a:ext cx="2072517" cy="2217593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FontTx/>
              <a:buNone/>
            </a:pPr>
            <a:r>
              <a:rPr lang="zh-CN" altLang="en-US" dirty="0"/>
              <a:t>先引入几个记号 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 err="1"/>
              <a:t>t</a:t>
            </a:r>
            <a:r>
              <a:rPr lang="en-US" altLang="zh-CN" dirty="0" err="1">
                <a:sym typeface="Symbol" pitchFamily="18" charset="2"/>
              </a:rPr>
              <a:t></a:t>
            </a:r>
            <a:r>
              <a:rPr lang="en-US" altLang="zh-CN" dirty="0" err="1"/>
              <a:t>R</a:t>
            </a:r>
            <a:r>
              <a:rPr lang="zh-CN" altLang="en-US" dirty="0"/>
              <a:t>，</a:t>
            </a:r>
            <a:r>
              <a:rPr lang="en-US" altLang="zh-CN" dirty="0"/>
              <a:t>t[A</a:t>
            </a:r>
            <a:r>
              <a:rPr lang="en-US" altLang="zh-CN" baseline="-25000" dirty="0"/>
              <a:t>i</a:t>
            </a:r>
            <a:r>
              <a:rPr lang="en-US" altLang="zh-CN" dirty="0"/>
              <a:t>]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设关系模式为</a:t>
            </a:r>
            <a:r>
              <a:rPr lang="en-US" altLang="zh-CN" i="1" dirty="0"/>
              <a:t>R(A</a:t>
            </a:r>
            <a:r>
              <a:rPr lang="en-US" altLang="zh-CN" i="1" baseline="-30000" dirty="0"/>
              <a:t>1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2</a:t>
            </a:r>
            <a:r>
              <a:rPr lang="zh-CN" altLang="en-US" i="1" dirty="0"/>
              <a:t>，</a:t>
            </a:r>
            <a:r>
              <a:rPr lang="en-US" altLang="zh-CN" i="1" dirty="0">
                <a:latin typeface="Arial"/>
              </a:rPr>
              <a:t>…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n</a:t>
            </a:r>
            <a:r>
              <a:rPr lang="en-US" altLang="zh-CN" i="1" dirty="0"/>
              <a:t>)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它的一个关系设为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endParaRPr lang="en-US" altLang="zh-CN" dirty="0"/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dirty="0"/>
              <a:t>          </a:t>
            </a:r>
            <a:r>
              <a:rPr lang="en-US" altLang="zh-CN" i="1" dirty="0" err="1">
                <a:solidFill>
                  <a:srgbClr val="FF0000"/>
                </a:solidFill>
              </a:rPr>
              <a:t>t</a:t>
            </a:r>
            <a:r>
              <a:rPr lang="en-US" altLang="zh-CN" dirty="0" err="1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i="1" dirty="0" err="1">
                <a:solidFill>
                  <a:srgbClr val="FF0000"/>
                </a:solidFill>
              </a:rPr>
              <a:t>R</a:t>
            </a:r>
            <a:r>
              <a:rPr lang="zh-CN" altLang="en-US" dirty="0"/>
              <a:t>表示</a:t>
            </a:r>
            <a:r>
              <a:rPr lang="en-US" altLang="zh-CN" i="1" dirty="0"/>
              <a:t>t</a:t>
            </a:r>
            <a:r>
              <a:rPr lang="zh-CN" altLang="en-US" dirty="0"/>
              <a:t>是</a:t>
            </a:r>
            <a:r>
              <a:rPr lang="en-US" altLang="zh-CN" i="1" dirty="0"/>
              <a:t>R</a:t>
            </a:r>
            <a:r>
              <a:rPr lang="zh-CN" altLang="en-US" dirty="0"/>
              <a:t>的一个元组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zh-CN" altLang="en-US" i="1" dirty="0">
                <a:solidFill>
                  <a:srgbClr val="FF0000"/>
                </a:solidFill>
              </a:rPr>
              <a:t>         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i="1" baseline="-30000" dirty="0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/>
              <a:t>则表示元组</a:t>
            </a:r>
            <a:r>
              <a:rPr lang="en-US" altLang="zh-CN" i="1" dirty="0"/>
              <a:t>t</a:t>
            </a:r>
            <a:r>
              <a:rPr lang="zh-CN" altLang="en-US" dirty="0"/>
              <a:t>中相应于属性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</a:t>
            </a:r>
            <a:r>
              <a:rPr lang="zh-CN" altLang="en-US" dirty="0"/>
              <a:t>的一个分量 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专门的关系运算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66527"/>
            <a:ext cx="11883640" cy="45249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t[A]</a:t>
            </a:r>
            <a:r>
              <a:rPr lang="zh-CN" altLang="en-US" dirty="0"/>
              <a:t>， </a:t>
            </a:r>
            <a:r>
              <a:rPr lang="en-US" altLang="zh-CN" dirty="0"/>
              <a:t>A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若</a:t>
            </a:r>
            <a:r>
              <a:rPr lang="en-US" altLang="zh-CN" sz="2800" i="1" dirty="0">
                <a:solidFill>
                  <a:srgbClr val="FF0000"/>
                </a:solidFill>
              </a:rPr>
              <a:t>A</a:t>
            </a:r>
            <a:r>
              <a:rPr lang="en-US" altLang="zh-CN" sz="2800" dirty="0"/>
              <a:t>={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>
                <a:latin typeface="Arial"/>
              </a:rPr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 err="1"/>
              <a:t>A</a:t>
            </a:r>
            <a:r>
              <a:rPr lang="en-US" altLang="zh-CN" sz="2800" i="1" baseline="-30000" dirty="0" err="1"/>
              <a:t>ik</a:t>
            </a:r>
            <a:r>
              <a:rPr lang="en-US" altLang="zh-CN" sz="2800" dirty="0"/>
              <a:t>}</a:t>
            </a:r>
            <a:r>
              <a:rPr lang="zh-CN" altLang="en-US" sz="2800" dirty="0"/>
              <a:t>，其中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>
                <a:latin typeface="Arial"/>
              </a:rPr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 err="1"/>
              <a:t>A</a:t>
            </a:r>
            <a:r>
              <a:rPr lang="en-US" altLang="zh-CN" sz="2800" i="1" baseline="-30000" dirty="0" err="1"/>
              <a:t>ik</a:t>
            </a:r>
            <a:r>
              <a:rPr lang="zh-CN" altLang="en-US" sz="2800" dirty="0"/>
              <a:t>是</a:t>
            </a:r>
            <a:r>
              <a:rPr lang="en-US" altLang="zh-CN" sz="2800" i="1" dirty="0"/>
              <a:t>A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>
                <a:latin typeface="Arial"/>
              </a:rPr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n</a:t>
            </a:r>
            <a:r>
              <a:rPr lang="zh-CN" altLang="en-US" sz="2800" dirty="0"/>
              <a:t>中的一部分，则</a:t>
            </a:r>
            <a:r>
              <a:rPr lang="en-US" altLang="zh-CN" sz="2800" i="1" dirty="0"/>
              <a:t>A</a:t>
            </a:r>
            <a:r>
              <a:rPr lang="zh-CN" altLang="en-US" sz="2800" dirty="0"/>
              <a:t>称为</a:t>
            </a:r>
            <a:r>
              <a:rPr lang="zh-CN" altLang="en-US" sz="2800" b="1" dirty="0">
                <a:solidFill>
                  <a:srgbClr val="FF0000"/>
                </a:solidFill>
              </a:rPr>
              <a:t>属性列</a:t>
            </a:r>
            <a:r>
              <a:rPr lang="zh-CN" altLang="en-US" sz="2800" dirty="0"/>
              <a:t>或属性组。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800" dirty="0"/>
              <a:t>   </a:t>
            </a:r>
            <a:r>
              <a:rPr lang="en-US" altLang="zh-CN" sz="2800" i="1" dirty="0">
                <a:solidFill>
                  <a:srgbClr val="FF0000"/>
                </a:solidFill>
              </a:rPr>
              <a:t>t[A]</a:t>
            </a:r>
            <a:r>
              <a:rPr lang="en-US" altLang="zh-CN" sz="2800" dirty="0"/>
              <a:t>=(</a:t>
            </a:r>
            <a:r>
              <a:rPr lang="en-US" altLang="zh-CN" sz="2800" i="1" dirty="0"/>
              <a:t>t</a:t>
            </a:r>
            <a:r>
              <a:rPr lang="en-US" altLang="zh-CN" sz="2800" dirty="0"/>
              <a:t>[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]</a:t>
            </a:r>
            <a:r>
              <a:rPr lang="zh-CN" altLang="en-US" sz="2800" dirty="0"/>
              <a:t>，</a:t>
            </a:r>
            <a:r>
              <a:rPr lang="en-US" altLang="zh-CN" sz="2800" i="1" dirty="0"/>
              <a:t>t</a:t>
            </a:r>
            <a:r>
              <a:rPr lang="en-US" altLang="zh-CN" sz="2800" dirty="0"/>
              <a:t>[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]</a:t>
            </a:r>
            <a:r>
              <a:rPr lang="zh-CN" altLang="en-US" sz="2800" dirty="0"/>
              <a:t>，</a:t>
            </a:r>
            <a:r>
              <a:rPr lang="en-US" altLang="zh-CN" sz="2800" dirty="0">
                <a:latin typeface="Arial"/>
              </a:rPr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/>
              <a:t>t</a:t>
            </a:r>
            <a:r>
              <a:rPr lang="en-US" altLang="zh-CN" sz="2800" dirty="0"/>
              <a:t>[</a:t>
            </a:r>
            <a:r>
              <a:rPr lang="en-US" altLang="zh-CN" sz="2800" i="1" dirty="0" err="1"/>
              <a:t>A</a:t>
            </a:r>
            <a:r>
              <a:rPr lang="en-US" altLang="zh-CN" sz="2800" i="1" baseline="-30000" dirty="0" err="1"/>
              <a:t>ik</a:t>
            </a:r>
            <a:r>
              <a:rPr lang="en-US" altLang="zh-CN" sz="2800" dirty="0"/>
              <a:t>])</a:t>
            </a:r>
            <a:r>
              <a:rPr lang="zh-CN" altLang="en-US" sz="2800" dirty="0"/>
              <a:t>表示元组</a:t>
            </a:r>
            <a:r>
              <a:rPr lang="en-US" altLang="zh-CN" sz="2800" i="1" dirty="0"/>
              <a:t>t</a:t>
            </a:r>
            <a:r>
              <a:rPr lang="zh-CN" altLang="en-US" sz="2800" dirty="0"/>
              <a:t>在属性列</a:t>
            </a:r>
            <a:r>
              <a:rPr lang="en-US" altLang="zh-CN" sz="2800" i="1" dirty="0"/>
              <a:t>A</a:t>
            </a:r>
            <a:r>
              <a:rPr lang="zh-CN" altLang="en-US" sz="2800" dirty="0"/>
              <a:t>上诸分量的集合。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800" i="1" dirty="0">
                <a:solidFill>
                  <a:srgbClr val="E02920"/>
                </a:solidFill>
              </a:rPr>
              <a:t>   </a:t>
            </a:r>
            <a:r>
              <a:rPr lang="en-US" altLang="zh-CN" sz="2800" i="1" dirty="0">
                <a:solidFill>
                  <a:srgbClr val="E02920"/>
                </a:solidFill>
              </a:rPr>
              <a:t>A</a:t>
            </a:r>
            <a:r>
              <a:rPr lang="zh-CN" altLang="en-US" sz="2800" dirty="0"/>
              <a:t>则表示</a:t>
            </a:r>
            <a:r>
              <a:rPr lang="en-US" altLang="zh-CN" sz="2800" dirty="0"/>
              <a:t>{</a:t>
            </a:r>
            <a:r>
              <a:rPr lang="en-US" altLang="zh-CN" sz="2800" i="1" dirty="0"/>
              <a:t>A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>
                <a:latin typeface="Arial"/>
              </a:rPr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n</a:t>
            </a:r>
            <a:r>
              <a:rPr lang="en-US" altLang="zh-CN" sz="2800" dirty="0"/>
              <a:t>}</a:t>
            </a:r>
            <a:r>
              <a:rPr lang="zh-CN" altLang="en-US" sz="2800" dirty="0"/>
              <a:t>中去掉</a:t>
            </a:r>
            <a:r>
              <a:rPr lang="en-US" altLang="zh-CN" sz="2800" dirty="0"/>
              <a:t>{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A</a:t>
            </a:r>
            <a:r>
              <a:rPr lang="en-US" altLang="zh-CN" sz="2800" i="1" baseline="-30000" dirty="0"/>
              <a:t>i</a:t>
            </a:r>
            <a:r>
              <a:rPr lang="en-US" altLang="zh-CN" sz="2800" baseline="-300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>
                <a:latin typeface="Arial"/>
              </a:rPr>
              <a:t>…</a:t>
            </a:r>
            <a:r>
              <a:rPr lang="zh-CN" altLang="en-US" sz="2800" dirty="0"/>
              <a:t>，</a:t>
            </a:r>
            <a:r>
              <a:rPr lang="en-US" altLang="zh-CN" sz="2800" i="1" dirty="0" err="1"/>
              <a:t>A</a:t>
            </a:r>
            <a:r>
              <a:rPr lang="en-US" altLang="zh-CN" sz="2800" i="1" baseline="-30000" dirty="0" err="1"/>
              <a:t>ik</a:t>
            </a:r>
            <a:r>
              <a:rPr lang="en-US" altLang="zh-CN" sz="2800" dirty="0"/>
              <a:t>}</a:t>
            </a:r>
            <a:r>
              <a:rPr lang="zh-CN" altLang="en-US" sz="2800" dirty="0"/>
              <a:t>后剩余的属性组。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C35432-BB38-4104-B421-86280341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2718906" y="4482181"/>
            <a:ext cx="21203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096358" y="4172317"/>
            <a:ext cx="21203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 </a:t>
            </a:r>
            <a:r>
              <a:rPr lang="en-US" altLang="zh-CN" sz="2800" i="1" dirty="0" err="1"/>
              <a:t>t</a:t>
            </a:r>
            <a:r>
              <a:rPr lang="en-US" altLang="zh-CN" sz="2800" baseline="-30000" dirty="0" err="1"/>
              <a:t>r</a:t>
            </a:r>
            <a:r>
              <a:rPr lang="en-US" altLang="zh-CN" sz="2800" baseline="-30000" dirty="0"/>
              <a:t> </a:t>
            </a:r>
            <a:r>
              <a:rPr lang="en-US" altLang="zh-CN" sz="2800" i="1" dirty="0" err="1"/>
              <a:t>t</a:t>
            </a:r>
            <a:r>
              <a:rPr lang="en-US" altLang="zh-CN" sz="2800" baseline="-30000" dirty="0" err="1"/>
              <a:t>s</a:t>
            </a:r>
            <a:endParaRPr lang="en-US" altLang="zh-CN" sz="2800" dirty="0"/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800" i="1" dirty="0"/>
              <a:t>    R</a:t>
            </a:r>
            <a:r>
              <a:rPr lang="zh-CN" altLang="en-US" sz="2800" dirty="0"/>
              <a:t>为</a:t>
            </a:r>
            <a:r>
              <a:rPr lang="en-US" altLang="zh-CN" sz="2800" i="1" dirty="0"/>
              <a:t>n</a:t>
            </a:r>
            <a:r>
              <a:rPr lang="zh-CN" altLang="en-US" sz="2800" dirty="0"/>
              <a:t>目关系，</a:t>
            </a:r>
            <a:r>
              <a:rPr lang="en-US" altLang="zh-CN" sz="2800" i="1" dirty="0"/>
              <a:t>S</a:t>
            </a:r>
            <a:r>
              <a:rPr lang="zh-CN" altLang="en-US" sz="2800" dirty="0"/>
              <a:t>为</a:t>
            </a:r>
            <a:r>
              <a:rPr lang="en-US" altLang="zh-CN" sz="2800" i="1" dirty="0"/>
              <a:t>m</a:t>
            </a:r>
            <a:r>
              <a:rPr lang="zh-CN" altLang="en-US" sz="2800" dirty="0"/>
              <a:t>目关系。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i="1" dirty="0" err="1"/>
              <a:t>t</a:t>
            </a:r>
            <a:r>
              <a:rPr lang="en-US" altLang="zh-CN" sz="2800" baseline="-30000" dirty="0" err="1"/>
              <a:t>r</a:t>
            </a:r>
            <a:r>
              <a:rPr lang="en-US" altLang="zh-CN" sz="2800" baseline="-30000" dirty="0"/>
              <a:t> </a:t>
            </a:r>
            <a:r>
              <a:rPr lang="en-US" altLang="zh-CN" sz="2800" dirty="0">
                <a:sym typeface="Symbol" pitchFamily="18" charset="2"/>
              </a:rPr>
              <a:t></a:t>
            </a:r>
            <a:r>
              <a:rPr lang="en-US" altLang="zh-CN" sz="2800" i="1" dirty="0"/>
              <a:t>R</a:t>
            </a:r>
            <a:r>
              <a:rPr lang="zh-CN" altLang="en-US" sz="2800" dirty="0"/>
              <a:t>，</a:t>
            </a:r>
            <a:r>
              <a:rPr lang="en-US" altLang="zh-CN" sz="2800" i="1" dirty="0" err="1"/>
              <a:t>t</a:t>
            </a:r>
            <a:r>
              <a:rPr lang="en-US" altLang="zh-CN" sz="2800" baseline="-30000" dirty="0" err="1"/>
              <a:t>s</a:t>
            </a:r>
            <a:r>
              <a:rPr lang="en-US" altLang="zh-CN" sz="2800" dirty="0" err="1">
                <a:sym typeface="Symbol" pitchFamily="18" charset="2"/>
              </a:rPr>
              <a:t></a:t>
            </a:r>
            <a:r>
              <a:rPr lang="en-US" altLang="zh-CN" sz="2800" i="1" dirty="0" err="1"/>
              <a:t>S</a:t>
            </a:r>
            <a:r>
              <a:rPr lang="zh-CN" altLang="en-US" sz="2800" dirty="0"/>
              <a:t>， </a:t>
            </a:r>
            <a:r>
              <a:rPr lang="en-US" altLang="zh-CN" sz="2800" i="1" dirty="0" err="1">
                <a:solidFill>
                  <a:srgbClr val="E02920"/>
                </a:solidFill>
              </a:rPr>
              <a:t>t</a:t>
            </a:r>
            <a:r>
              <a:rPr lang="en-US" altLang="zh-CN" sz="2800" baseline="-30000" dirty="0" err="1">
                <a:solidFill>
                  <a:srgbClr val="E02920"/>
                </a:solidFill>
              </a:rPr>
              <a:t>r</a:t>
            </a:r>
            <a:r>
              <a:rPr lang="en-US" altLang="zh-CN" sz="2800" baseline="-30000" dirty="0">
                <a:solidFill>
                  <a:srgbClr val="E02920"/>
                </a:solidFill>
              </a:rPr>
              <a:t> </a:t>
            </a:r>
            <a:r>
              <a:rPr lang="en-US" altLang="zh-CN" sz="2800" i="1" dirty="0" err="1">
                <a:solidFill>
                  <a:srgbClr val="E02920"/>
                </a:solidFill>
              </a:rPr>
              <a:t>t</a:t>
            </a:r>
            <a:r>
              <a:rPr lang="en-US" altLang="zh-CN" sz="2800" baseline="-30000" dirty="0" err="1">
                <a:solidFill>
                  <a:srgbClr val="E02920"/>
                </a:solidFill>
              </a:rPr>
              <a:t>s</a:t>
            </a:r>
            <a:r>
              <a:rPr lang="zh-CN" altLang="en-US" sz="2800" dirty="0"/>
              <a:t>称为元组的连接。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800" dirty="0"/>
              <a:t>    </a:t>
            </a:r>
            <a:r>
              <a:rPr lang="en-US" altLang="zh-CN" sz="2800" i="1" dirty="0" err="1">
                <a:solidFill>
                  <a:srgbClr val="E02920"/>
                </a:solidFill>
              </a:rPr>
              <a:t>t</a:t>
            </a:r>
            <a:r>
              <a:rPr lang="en-US" altLang="zh-CN" sz="2800" baseline="-30000" dirty="0" err="1">
                <a:solidFill>
                  <a:srgbClr val="E02920"/>
                </a:solidFill>
              </a:rPr>
              <a:t>r</a:t>
            </a:r>
            <a:r>
              <a:rPr lang="en-US" altLang="zh-CN" sz="2800" baseline="-30000" dirty="0">
                <a:solidFill>
                  <a:srgbClr val="E02920"/>
                </a:solidFill>
              </a:rPr>
              <a:t> </a:t>
            </a:r>
            <a:r>
              <a:rPr lang="en-US" altLang="zh-CN" sz="2800" i="1" dirty="0" err="1">
                <a:solidFill>
                  <a:srgbClr val="E02920"/>
                </a:solidFill>
              </a:rPr>
              <a:t>t</a:t>
            </a:r>
            <a:r>
              <a:rPr lang="en-US" altLang="zh-CN" sz="2800" baseline="-30000" dirty="0" err="1">
                <a:solidFill>
                  <a:srgbClr val="E02920"/>
                </a:solidFill>
              </a:rPr>
              <a:t>s</a:t>
            </a:r>
            <a:r>
              <a:rPr lang="zh-CN" altLang="en-US" sz="2800" dirty="0"/>
              <a:t>是一个</a:t>
            </a:r>
            <a:r>
              <a:rPr lang="en-US" altLang="zh-CN" sz="2800" i="1" dirty="0"/>
              <a:t>n</a:t>
            </a:r>
            <a:r>
              <a:rPr lang="en-US" altLang="zh-CN" sz="2800" dirty="0"/>
              <a:t> + </a:t>
            </a:r>
            <a:r>
              <a:rPr lang="en-US" altLang="zh-CN" sz="2800" i="1" dirty="0"/>
              <a:t>m</a:t>
            </a:r>
            <a:r>
              <a:rPr lang="zh-CN" altLang="en-US" sz="2800" dirty="0"/>
              <a:t>列的元组，前</a:t>
            </a:r>
            <a:r>
              <a:rPr lang="en-US" altLang="zh-CN" sz="2800" i="1" dirty="0"/>
              <a:t>n</a:t>
            </a:r>
            <a:r>
              <a:rPr lang="zh-CN" altLang="en-US" sz="2800" dirty="0"/>
              <a:t>个分量为</a:t>
            </a:r>
            <a:r>
              <a:rPr lang="en-US" altLang="zh-CN" sz="2800" i="1" dirty="0"/>
              <a:t>R</a:t>
            </a:r>
            <a:r>
              <a:rPr lang="zh-CN" altLang="en-US" sz="2800" dirty="0"/>
              <a:t>中的一个</a:t>
            </a:r>
            <a:r>
              <a:rPr lang="en-US" altLang="zh-CN" sz="2800" i="1" dirty="0"/>
              <a:t>n</a:t>
            </a:r>
            <a:r>
              <a:rPr lang="zh-CN" altLang="en-US" sz="2800" dirty="0"/>
              <a:t>元组，后</a:t>
            </a:r>
            <a:r>
              <a:rPr lang="en-US" altLang="zh-CN" sz="2800" i="1" dirty="0"/>
              <a:t>m</a:t>
            </a:r>
            <a:r>
              <a:rPr lang="zh-CN" altLang="en-US" sz="2800" dirty="0"/>
              <a:t>个分量为</a:t>
            </a:r>
            <a:r>
              <a:rPr lang="en-US" altLang="zh-CN" sz="2800" i="1" dirty="0"/>
              <a:t>S</a:t>
            </a:r>
            <a:r>
              <a:rPr lang="zh-CN" altLang="en-US" sz="2800" dirty="0"/>
              <a:t>中的一个</a:t>
            </a:r>
            <a:r>
              <a:rPr lang="en-US" altLang="zh-CN" sz="2800" i="1" dirty="0"/>
              <a:t>m</a:t>
            </a:r>
            <a:r>
              <a:rPr lang="zh-CN" altLang="en-US" sz="2800" dirty="0"/>
              <a:t>元组。 </a:t>
            </a:r>
          </a:p>
          <a:p>
            <a:endParaRPr lang="zh-CN" altLang="en-US" dirty="0"/>
          </a:p>
        </p:txBody>
      </p:sp>
      <p:sp>
        <p:nvSpPr>
          <p:cNvPr id="4" name="Freeform 4"/>
          <p:cNvSpPr>
            <a:spLocks/>
          </p:cNvSpPr>
          <p:nvPr/>
        </p:nvSpPr>
        <p:spPr bwMode="auto">
          <a:xfrm>
            <a:off x="3535363" y="2735383"/>
            <a:ext cx="311150" cy="147637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6" y="17"/>
              </a:cxn>
              <a:cxn ang="0">
                <a:pos x="183" y="43"/>
              </a:cxn>
              <a:cxn ang="0">
                <a:pos x="196" y="82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2667845" y="2306493"/>
            <a:ext cx="311150" cy="147637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6" y="17"/>
              </a:cxn>
              <a:cxn ang="0">
                <a:pos x="183" y="43"/>
              </a:cxn>
              <a:cxn ang="0">
                <a:pos x="196" y="82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1208482" y="3431741"/>
            <a:ext cx="311150" cy="147637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56" y="17"/>
              </a:cxn>
              <a:cxn ang="0">
                <a:pos x="183" y="43"/>
              </a:cxn>
              <a:cxn ang="0">
                <a:pos x="196" y="82"/>
              </a:cxn>
            </a:cxnLst>
            <a:rect l="0" t="0" r="r" b="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000" dirty="0"/>
              <a:t>域是一组具有相同数据类型的值的集合</a:t>
            </a:r>
            <a:endParaRPr lang="en-US" altLang="zh-CN" sz="3000" dirty="0"/>
          </a:p>
          <a:p>
            <a:pPr>
              <a:lnSpc>
                <a:spcPct val="150000"/>
              </a:lnSpc>
            </a:pPr>
            <a:r>
              <a:rPr lang="zh-CN" altLang="en-US" sz="3000" dirty="0"/>
              <a:t>例</a:t>
            </a:r>
            <a:r>
              <a:rPr lang="en-US" altLang="zh-CN" sz="3000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整数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实数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介于某个取值范围的整数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指定长度的字符串集合</a:t>
            </a:r>
            <a:endParaRPr lang="en-US" altLang="zh-CN" sz="2600" dirty="0"/>
          </a:p>
          <a:p>
            <a:pPr lvl="1">
              <a:lnSpc>
                <a:spcPct val="150000"/>
              </a:lnSpc>
            </a:pPr>
            <a:r>
              <a:rPr lang="en-US" altLang="zh-CN" sz="2600" dirty="0"/>
              <a:t>{‘</a:t>
            </a:r>
            <a:r>
              <a:rPr lang="zh-CN" altLang="en-US" sz="2600" dirty="0"/>
              <a:t>男’，‘女’</a:t>
            </a:r>
            <a:r>
              <a:rPr lang="en-US" altLang="zh-CN" sz="2600" dirty="0"/>
              <a:t>}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介于某个取值范围的日期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1383" y="324088"/>
            <a:ext cx="6864085" cy="612086"/>
          </a:xfrm>
        </p:spPr>
        <p:txBody>
          <a:bodyPr/>
          <a:lstStyle/>
          <a:p>
            <a:r>
              <a:rPr lang="zh-CN" altLang="en-US" dirty="0"/>
              <a:t>域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lnSpc>
                    <a:spcPct val="150000"/>
                  </a:lnSpc>
                  <a:buFontTx/>
                  <a:buNone/>
                </a:pPr>
                <a:r>
                  <a:rPr lang="zh-CN" altLang="en-US" sz="2800" dirty="0">
                    <a:latin typeface="+mn-ea"/>
                  </a:rPr>
                  <a:t>（</a:t>
                </a:r>
                <a:r>
                  <a:rPr lang="en-US" altLang="zh-CN" sz="2800" dirty="0">
                    <a:latin typeface="+mn-ea"/>
                  </a:rPr>
                  <a:t>4</a:t>
                </a:r>
                <a:r>
                  <a:rPr lang="zh-CN" altLang="en-US" sz="2800" dirty="0">
                    <a:latin typeface="+mn-ea"/>
                  </a:rPr>
                  <a:t>）给定一个关系</a:t>
                </a:r>
                <a:r>
                  <a:rPr lang="en-US" altLang="zh-CN" sz="2800" dirty="0">
                    <a:latin typeface="+mn-ea"/>
                  </a:rPr>
                  <a:t>R</a:t>
                </a:r>
                <a:r>
                  <a:rPr lang="zh-CN" altLang="en-US" sz="2800" dirty="0">
                    <a:latin typeface="+mn-ea"/>
                  </a:rPr>
                  <a:t>（</a:t>
                </a:r>
                <a:r>
                  <a:rPr lang="en-US" altLang="zh-CN" sz="2800" dirty="0">
                    <a:latin typeface="+mn-ea"/>
                  </a:rPr>
                  <a:t>X</a:t>
                </a:r>
                <a:r>
                  <a:rPr lang="zh-CN" altLang="en-US" sz="2800" dirty="0">
                    <a:latin typeface="+mn-ea"/>
                  </a:rPr>
                  <a:t>，</a:t>
                </a:r>
                <a:r>
                  <a:rPr lang="en-US" altLang="zh-CN" sz="2800" dirty="0">
                    <a:latin typeface="+mn-ea"/>
                  </a:rPr>
                  <a:t>Z</a:t>
                </a:r>
                <a:r>
                  <a:rPr lang="zh-CN" altLang="en-US" sz="2800" dirty="0">
                    <a:latin typeface="+mn-ea"/>
                  </a:rPr>
                  <a:t>）</a:t>
                </a:r>
                <a:r>
                  <a:rPr lang="en-US" altLang="zh-CN" sz="2800" dirty="0">
                    <a:latin typeface="+mn-ea"/>
                  </a:rPr>
                  <a:t>X</a:t>
                </a:r>
                <a:r>
                  <a:rPr lang="zh-CN" altLang="en-US" sz="2800" dirty="0">
                    <a:latin typeface="+mn-ea"/>
                  </a:rPr>
                  <a:t>和</a:t>
                </a:r>
                <a:r>
                  <a:rPr lang="en-US" altLang="zh-CN" sz="2800" dirty="0">
                    <a:latin typeface="+mn-ea"/>
                  </a:rPr>
                  <a:t>Z</a:t>
                </a:r>
                <a:r>
                  <a:rPr lang="zh-CN" altLang="en-US" sz="2800" dirty="0">
                    <a:latin typeface="+mn-ea"/>
                  </a:rPr>
                  <a:t>为属性组。当</a:t>
                </a:r>
                <a:r>
                  <a:rPr lang="en-US" altLang="zh-CN" sz="2800" dirty="0">
                    <a:latin typeface="+mn-ea"/>
                  </a:rPr>
                  <a:t>t[X]=x</a:t>
                </a:r>
                <a:r>
                  <a:rPr lang="zh-CN" altLang="en-US" sz="2800" dirty="0">
                    <a:latin typeface="+mn-ea"/>
                  </a:rPr>
                  <a:t>时，</a:t>
                </a:r>
                <a:r>
                  <a:rPr lang="en-US" altLang="zh-CN" sz="2800" dirty="0">
                    <a:latin typeface="+mn-ea"/>
                  </a:rPr>
                  <a:t>x</a:t>
                </a:r>
                <a:r>
                  <a:rPr lang="zh-CN" altLang="en-US" sz="2800" dirty="0">
                    <a:latin typeface="+mn-ea"/>
                  </a:rPr>
                  <a:t>在</a:t>
                </a:r>
                <a:r>
                  <a:rPr lang="en-US" altLang="zh-CN" sz="2800" dirty="0">
                    <a:latin typeface="+mn-ea"/>
                  </a:rPr>
                  <a:t>R</a:t>
                </a:r>
                <a:r>
                  <a:rPr lang="zh-CN" altLang="en-US" sz="2800" dirty="0">
                    <a:latin typeface="+mn-ea"/>
                  </a:rPr>
                  <a:t>中的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</a:rPr>
                  <a:t>象集</a:t>
                </a:r>
                <a:r>
                  <a:rPr lang="zh-CN" altLang="en-US" sz="2800" dirty="0">
                    <a:latin typeface="+mn-ea"/>
                  </a:rPr>
                  <a:t>定义为</a:t>
                </a:r>
                <a:endParaRPr lang="en-US" altLang="zh-CN" sz="28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Tx/>
                  <a:buNone/>
                </a:pPr>
                <a:r>
                  <a:rPr lang="en-US" altLang="zh-CN" sz="2800" dirty="0">
                    <a:latin typeface="+mn-ea"/>
                  </a:rPr>
                  <a:t>			</a:t>
                </a:r>
                <a:r>
                  <a:rPr lang="en-US" altLang="zh-CN" sz="2800" dirty="0" err="1">
                    <a:latin typeface="+mn-ea"/>
                  </a:rPr>
                  <a:t>Z</a:t>
                </a:r>
                <a:r>
                  <a:rPr lang="en-US" altLang="zh-CN" sz="2800" i="1" baseline="-25000" dirty="0" err="1">
                    <a:latin typeface="+mn-ea"/>
                  </a:rPr>
                  <a:t>x</a:t>
                </a:r>
                <a:r>
                  <a:rPr lang="en-US" altLang="zh-CN" sz="2800" dirty="0">
                    <a:latin typeface="+mn-ea"/>
                  </a:rPr>
                  <a:t>={t[Z]|t</a:t>
                </a:r>
                <a14:m>
                  <m:oMath xmlns:m="http://schemas.openxmlformats.org/officeDocument/2006/math">
                    <m:r>
                      <a:rPr lang="en-US" altLang="zh-CN" sz="280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>
                    <a:latin typeface="+mn-ea"/>
                  </a:rPr>
                  <a:t>}</a:t>
                </a:r>
                <a:r>
                  <a:rPr lang="zh-CN" altLang="en-US" sz="2800" dirty="0">
                    <a:latin typeface="+mn-ea"/>
                  </a:rPr>
                  <a:t> </a:t>
                </a:r>
                <a:endParaRPr lang="en-US" altLang="zh-CN" sz="28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Tx/>
                  <a:buNone/>
                </a:pPr>
                <a:r>
                  <a:rPr lang="en-US" altLang="zh-CN" sz="2800" dirty="0">
                    <a:latin typeface="+mn-ea"/>
                  </a:rPr>
                  <a:t>		</a:t>
                </a:r>
                <a:r>
                  <a:rPr lang="zh-CN" altLang="en-US" sz="2800" dirty="0">
                    <a:latin typeface="+mn-ea"/>
                  </a:rPr>
                  <a:t>它表示</a:t>
                </a:r>
                <a:r>
                  <a:rPr lang="en-US" altLang="zh-CN" sz="2800" dirty="0">
                    <a:latin typeface="+mn-ea"/>
                  </a:rPr>
                  <a:t>R</a:t>
                </a:r>
                <a:r>
                  <a:rPr lang="zh-CN" altLang="en-US" sz="2800" dirty="0">
                    <a:latin typeface="+mn-ea"/>
                  </a:rPr>
                  <a:t>中属性组</a:t>
                </a:r>
                <a:r>
                  <a:rPr lang="en-US" altLang="zh-CN" sz="2800" dirty="0">
                    <a:latin typeface="+mn-ea"/>
                  </a:rPr>
                  <a:t>X</a:t>
                </a:r>
                <a:r>
                  <a:rPr lang="zh-CN" altLang="en-US" sz="2800" dirty="0">
                    <a:latin typeface="+mn-ea"/>
                  </a:rPr>
                  <a:t>上值为</a:t>
                </a:r>
                <a:r>
                  <a:rPr lang="en-US" altLang="zh-CN" sz="2800" dirty="0">
                    <a:latin typeface="+mn-ea"/>
                  </a:rPr>
                  <a:t>x</a:t>
                </a:r>
                <a:r>
                  <a:rPr lang="zh-CN" altLang="en-US" sz="2800" dirty="0">
                    <a:latin typeface="+mn-ea"/>
                  </a:rPr>
                  <a:t>的诸元组在</a:t>
                </a:r>
                <a:r>
                  <a:rPr lang="en-US" altLang="zh-CN" sz="2800" dirty="0">
                    <a:latin typeface="+mn-ea"/>
                  </a:rPr>
                  <a:t>Z</a:t>
                </a:r>
                <a:r>
                  <a:rPr lang="zh-CN" altLang="en-US" sz="2800" dirty="0">
                    <a:latin typeface="+mn-ea"/>
                  </a:rPr>
                  <a:t>上分量的集合。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AA843A4-0007-4B79-AEF8-3CB2A56A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C38757-D7A1-4099-B539-8B3D0AEF7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329" y="4781708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101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学生关系</a:t>
            </a:r>
            <a:r>
              <a:rPr lang="en-US" altLang="zh-CN" dirty="0"/>
              <a:t>Student</a:t>
            </a:r>
            <a:r>
              <a:rPr lang="zh-CN" altLang="en-US" dirty="0"/>
              <a:t>、课程关系</a:t>
            </a:r>
            <a:r>
              <a:rPr lang="en-US" altLang="zh-CN" dirty="0"/>
              <a:t>Course</a:t>
            </a:r>
            <a:r>
              <a:rPr lang="zh-CN" altLang="en-US" dirty="0"/>
              <a:t>和选修关系</a:t>
            </a:r>
            <a:r>
              <a:rPr lang="en-US" altLang="zh-CN" dirty="0"/>
              <a:t>SC</a:t>
            </a:r>
          </a:p>
          <a:p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</a:p>
        </p:txBody>
      </p:sp>
      <p:sp>
        <p:nvSpPr>
          <p:cNvPr id="4" name="Rectangle 83"/>
          <p:cNvSpPr>
            <a:spLocks noChangeArrowheads="1"/>
          </p:cNvSpPr>
          <p:nvPr/>
        </p:nvSpPr>
        <p:spPr bwMode="auto">
          <a:xfrm>
            <a:off x="3275775" y="5149078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400" dirty="0"/>
              <a:t> </a:t>
            </a:r>
            <a:r>
              <a:rPr kumimoji="1" lang="en-US" altLang="zh-CN" sz="2400" b="1" dirty="0"/>
              <a:t>Student</a:t>
            </a:r>
          </a:p>
        </p:txBody>
      </p:sp>
      <p:graphicFrame>
        <p:nvGraphicFramePr>
          <p:cNvPr id="5" name="Group 2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692875"/>
              </p:ext>
            </p:extLst>
          </p:nvPr>
        </p:nvGraphicFramePr>
        <p:xfrm>
          <a:off x="1584496" y="1865696"/>
          <a:ext cx="4641851" cy="3350584"/>
        </p:xfrm>
        <a:graphic>
          <a:graphicData uri="http://schemas.openxmlformats.org/drawingml/2006/table">
            <a:tbl>
              <a:tblPr/>
              <a:tblGrid>
                <a:gridCol w="1381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2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Ssex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Sdept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3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201215125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5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683421"/>
              </p:ext>
            </p:extLst>
          </p:nvPr>
        </p:nvGraphicFramePr>
        <p:xfrm>
          <a:off x="7485229" y="1865696"/>
          <a:ext cx="3816625" cy="3431558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82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Cno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Cname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Cpno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Ccredit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数据库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数学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信息系统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操作系统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数据结构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数据处理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 Box 502"/>
          <p:cNvSpPr txBox="1">
            <a:spLocks noChangeArrowheads="1"/>
          </p:cNvSpPr>
          <p:nvPr/>
        </p:nvSpPr>
        <p:spPr bwMode="auto">
          <a:xfrm>
            <a:off x="8880086" y="5297254"/>
            <a:ext cx="1122721" cy="4638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400" b="1" dirty="0"/>
              <a:t>Course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D82EF9-E380-4898-BC2E-9C4FE7C9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3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227581"/>
              </p:ext>
            </p:extLst>
          </p:nvPr>
        </p:nvGraphicFramePr>
        <p:xfrm>
          <a:off x="2981946" y="2098608"/>
          <a:ext cx="6800850" cy="3238821"/>
        </p:xfrm>
        <a:graphic>
          <a:graphicData uri="http://schemas.openxmlformats.org/drawingml/2006/table">
            <a:tbl>
              <a:tblPr/>
              <a:tblGrid>
                <a:gridCol w="226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选择又称为限制（</a:t>
            </a:r>
            <a:r>
              <a:rPr lang="en-US" altLang="zh-CN" dirty="0"/>
              <a:t>Restriction</a:t>
            </a:r>
            <a:r>
              <a:rPr lang="zh-CN" altLang="en-US" dirty="0"/>
              <a:t>）</a:t>
            </a:r>
          </a:p>
          <a:p>
            <a:pPr algn="just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选择运算符的含义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2400" dirty="0"/>
              <a:t>在关系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中选择满足给定条件的诸元组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dirty="0"/>
              <a:t>          </a:t>
            </a:r>
            <a:r>
              <a:rPr lang="en-US" altLang="zh-CN" sz="2400" dirty="0" err="1"/>
              <a:t>σ</a:t>
            </a:r>
            <a:r>
              <a:rPr lang="en-US" altLang="zh-CN" sz="2400" baseline="-30000" dirty="0" err="1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R</a:t>
            </a:r>
            <a:r>
              <a:rPr lang="en-US" altLang="zh-CN" sz="2400" dirty="0"/>
              <a:t>) = {</a:t>
            </a:r>
            <a:r>
              <a:rPr lang="en-US" altLang="zh-CN" sz="2400" i="1" dirty="0" err="1"/>
              <a:t>t</a:t>
            </a:r>
            <a:r>
              <a:rPr lang="en-US" altLang="zh-CN" sz="2400" dirty="0" err="1"/>
              <a:t>|</a:t>
            </a:r>
            <a:r>
              <a:rPr lang="en-US" altLang="zh-CN" sz="2400" i="1" dirty="0" err="1"/>
              <a:t>t</a:t>
            </a:r>
            <a:r>
              <a:rPr lang="en-US" altLang="zh-CN" sz="2400" dirty="0" err="1">
                <a:sym typeface="Symbol" pitchFamily="18" charset="2"/>
              </a:rPr>
              <a:t></a:t>
            </a:r>
            <a:r>
              <a:rPr lang="en-US" altLang="zh-CN" sz="2400" i="1" dirty="0" err="1"/>
              <a:t>R</a:t>
            </a:r>
            <a:r>
              <a:rPr lang="en-US" altLang="zh-CN" sz="2400" dirty="0" err="1"/>
              <a:t>∧</a:t>
            </a:r>
            <a:r>
              <a:rPr lang="en-US" altLang="zh-CN" sz="2400" i="1" dirty="0" err="1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t</a:t>
            </a:r>
            <a:r>
              <a:rPr lang="en-US" altLang="zh-CN" sz="2400" dirty="0"/>
              <a:t>)= '</a:t>
            </a:r>
            <a:r>
              <a:rPr lang="zh-CN" altLang="en-US" sz="2400" dirty="0"/>
              <a:t>真</a:t>
            </a:r>
            <a:r>
              <a:rPr lang="en-US" altLang="zh-CN" sz="2400" dirty="0"/>
              <a:t>'}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400" dirty="0"/>
              <a:t>F</a:t>
            </a:r>
            <a:r>
              <a:rPr lang="zh-CN" altLang="en-US" sz="2400" dirty="0"/>
              <a:t>：选择条件，是一个逻辑表达式，基本形式为： 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θ</a:t>
            </a:r>
            <a:r>
              <a:rPr lang="en-US" altLang="zh-CN" sz="2400" i="1" dirty="0"/>
              <a:t>Y</a:t>
            </a:r>
            <a:r>
              <a:rPr lang="en-US" altLang="zh-CN" sz="2400" baseline="-25000" dirty="0"/>
              <a:t>1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dirty="0"/>
              <a:t>选择运算是从关系</a:t>
            </a:r>
            <a:r>
              <a:rPr lang="en-US" altLang="zh-CN" i="1" dirty="0"/>
              <a:t>R</a:t>
            </a:r>
            <a:r>
              <a:rPr lang="zh-CN" altLang="en-US" dirty="0"/>
              <a:t>中选取使逻辑表达式</a:t>
            </a:r>
            <a:r>
              <a:rPr lang="en-US" altLang="zh-CN" i="1" dirty="0"/>
              <a:t>F</a:t>
            </a:r>
            <a:r>
              <a:rPr lang="zh-CN" altLang="en-US" dirty="0"/>
              <a:t>为真的元组，是从行的角度进行的运算</a:t>
            </a:r>
          </a:p>
          <a:p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选择（</a:t>
            </a:r>
            <a:r>
              <a:rPr lang="en-US" altLang="zh-CN" dirty="0"/>
              <a:t>Selection</a:t>
            </a:r>
            <a:r>
              <a:rPr lang="zh-CN" altLang="en-US" dirty="0"/>
              <a:t>） 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814008" y="5211714"/>
            <a:ext cx="4191000" cy="1219200"/>
            <a:chOff x="2448" y="1728"/>
            <a:chExt cx="2640" cy="76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6" descr="浅色下对角线"/>
            <p:cNvSpPr>
              <a:spLocks noChangeArrowheads="1"/>
            </p:cNvSpPr>
            <p:nvPr/>
          </p:nvSpPr>
          <p:spPr bwMode="auto">
            <a:xfrm>
              <a:off x="2448" y="182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0" descr="浅色下对角线"/>
            <p:cNvSpPr>
              <a:spLocks noChangeArrowheads="1"/>
            </p:cNvSpPr>
            <p:nvPr/>
          </p:nvSpPr>
          <p:spPr bwMode="auto">
            <a:xfrm>
              <a:off x="2448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2" descr="浅色下对角线"/>
            <p:cNvSpPr>
              <a:spLocks noChangeArrowheads="1"/>
            </p:cNvSpPr>
            <p:nvPr/>
          </p:nvSpPr>
          <p:spPr bwMode="auto">
            <a:xfrm>
              <a:off x="2448" y="230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3" descr="浅色下对角线"/>
            <p:cNvSpPr>
              <a:spLocks noChangeArrowheads="1"/>
            </p:cNvSpPr>
            <p:nvPr/>
          </p:nvSpPr>
          <p:spPr bwMode="auto">
            <a:xfrm>
              <a:off x="4176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4" descr="浅色下对角线"/>
            <p:cNvSpPr>
              <a:spLocks noChangeArrowheads="1"/>
            </p:cNvSpPr>
            <p:nvPr/>
          </p:nvSpPr>
          <p:spPr bwMode="auto">
            <a:xfrm>
              <a:off x="4176" y="201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5" descr="浅色下对角线"/>
            <p:cNvSpPr>
              <a:spLocks noChangeArrowheads="1"/>
            </p:cNvSpPr>
            <p:nvPr/>
          </p:nvSpPr>
          <p:spPr bwMode="auto">
            <a:xfrm>
              <a:off x="4176" y="1920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552" y="1728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/>
                <a:t>σ</a:t>
              </a:r>
              <a:endParaRPr kumimoji="1" lang="en-US" altLang="zh-CN" sz="2000"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</a:t>
            </a:r>
            <a:r>
              <a:rPr lang="en-US" altLang="zh-CN" dirty="0">
                <a:latin typeface="隶书" panose="02010509060101010101" pitchFamily="49" charset="-122"/>
              </a:rPr>
              <a:t>1]  </a:t>
            </a:r>
            <a:r>
              <a:rPr lang="zh-CN" altLang="en-US" dirty="0"/>
              <a:t>查询信息系（</a:t>
            </a:r>
            <a:r>
              <a:rPr lang="en-US" altLang="zh-CN" dirty="0"/>
              <a:t>IS</a:t>
            </a:r>
            <a:r>
              <a:rPr lang="zh-CN" altLang="en-US" dirty="0"/>
              <a:t>系）全体学生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dirty="0"/>
              <a:t>   		         </a:t>
            </a:r>
            <a:r>
              <a:rPr lang="en-US" altLang="zh-CN" dirty="0" err="1"/>
              <a:t>σ</a:t>
            </a:r>
            <a:r>
              <a:rPr lang="en-US" altLang="zh-CN" baseline="-30000" dirty="0" err="1"/>
              <a:t>Sdept</a:t>
            </a:r>
            <a:r>
              <a:rPr lang="en-US" altLang="zh-CN" dirty="0"/>
              <a:t> </a:t>
            </a:r>
            <a:r>
              <a:rPr lang="en-US" altLang="zh-CN" baseline="-30000" dirty="0"/>
              <a:t>= 'IS' </a:t>
            </a:r>
            <a:r>
              <a:rPr lang="en-US" altLang="zh-CN" dirty="0"/>
              <a:t>(Student)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2A2E3E-DFCF-465F-AE3E-DCB86EAF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Group 1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7387080"/>
              </p:ext>
            </p:extLst>
          </p:nvPr>
        </p:nvGraphicFramePr>
        <p:xfrm>
          <a:off x="1086136" y="2469081"/>
          <a:ext cx="7023445" cy="1611886"/>
        </p:xfrm>
        <a:graphic>
          <a:graphicData uri="http://schemas.openxmlformats.org/drawingml/2006/table">
            <a:tbl>
              <a:tblPr/>
              <a:tblGrid>
                <a:gridCol w="1841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201215125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0137" y="4226269"/>
            <a:ext cx="6037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思考：</a:t>
            </a:r>
            <a:r>
              <a:rPr lang="zh-CN" altLang="en-US" sz="2400" dirty="0"/>
              <a:t>查询年龄小于</a:t>
            </a:r>
            <a:r>
              <a:rPr lang="en-US" altLang="zh-CN" sz="2400" dirty="0"/>
              <a:t>20</a:t>
            </a:r>
            <a:r>
              <a:rPr lang="zh-CN" altLang="en-US" sz="2400" dirty="0"/>
              <a:t>岁且性别为男的学生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zh-CN" sz="3600" dirty="0"/>
              <a:t>1</a:t>
            </a:r>
            <a:r>
              <a:rPr lang="zh-CN" altLang="en-US" sz="3600" dirty="0"/>
              <a:t>）投影运算符的含义</a:t>
            </a:r>
          </a:p>
          <a:p>
            <a:pPr lvl="1" algn="just">
              <a:lnSpc>
                <a:spcPct val="170000"/>
              </a:lnSpc>
            </a:pPr>
            <a:r>
              <a:rPr lang="zh-CN" altLang="en-US" sz="3100" dirty="0"/>
              <a:t>从</a:t>
            </a:r>
            <a:r>
              <a:rPr lang="en-US" altLang="zh-CN" sz="3100" i="1" dirty="0"/>
              <a:t>R</a:t>
            </a:r>
            <a:r>
              <a:rPr lang="zh-CN" altLang="en-US" sz="3100" dirty="0"/>
              <a:t>中选择出若干属性列组成新的关系</a:t>
            </a:r>
          </a:p>
          <a:p>
            <a:pPr lvl="1" algn="just">
              <a:lnSpc>
                <a:spcPct val="170000"/>
              </a:lnSpc>
              <a:buFontTx/>
              <a:buNone/>
            </a:pPr>
            <a:r>
              <a:rPr lang="zh-CN" altLang="en-US" sz="3100" dirty="0"/>
              <a:t>              </a:t>
            </a:r>
            <a:r>
              <a:rPr lang="en-US" altLang="zh-CN" sz="3100" dirty="0" err="1"/>
              <a:t>π</a:t>
            </a:r>
            <a:r>
              <a:rPr lang="en-US" altLang="zh-CN" sz="3100" i="1" baseline="-30000" dirty="0" err="1"/>
              <a:t>A</a:t>
            </a:r>
            <a:r>
              <a:rPr lang="en-US" altLang="zh-CN" sz="3100" dirty="0"/>
              <a:t>(</a:t>
            </a:r>
            <a:r>
              <a:rPr lang="en-US" altLang="zh-CN" sz="3100" i="1" dirty="0"/>
              <a:t>R</a:t>
            </a:r>
            <a:r>
              <a:rPr lang="en-US" altLang="zh-CN" sz="3100" dirty="0"/>
              <a:t>) = { </a:t>
            </a:r>
            <a:r>
              <a:rPr lang="en-US" altLang="zh-CN" sz="3100" i="1" dirty="0"/>
              <a:t>t</a:t>
            </a:r>
            <a:r>
              <a:rPr lang="en-US" altLang="zh-CN" sz="3100" dirty="0"/>
              <a:t>[</a:t>
            </a:r>
            <a:r>
              <a:rPr lang="en-US" altLang="zh-CN" sz="3100" i="1" dirty="0"/>
              <a:t>A</a:t>
            </a:r>
            <a:r>
              <a:rPr lang="en-US" altLang="zh-CN" sz="3100" dirty="0"/>
              <a:t>] | </a:t>
            </a:r>
            <a:r>
              <a:rPr lang="en-US" altLang="zh-CN" sz="3100" i="1" dirty="0"/>
              <a:t>t </a:t>
            </a:r>
            <a:r>
              <a:rPr lang="en-US" altLang="zh-CN" sz="3100" dirty="0">
                <a:sym typeface="Symbol" pitchFamily="18" charset="2"/>
              </a:rPr>
              <a:t></a:t>
            </a:r>
            <a:r>
              <a:rPr lang="en-US" altLang="zh-CN" sz="3100" i="1" dirty="0"/>
              <a:t>R</a:t>
            </a:r>
            <a:r>
              <a:rPr lang="en-US" altLang="zh-CN" sz="3100" dirty="0"/>
              <a:t> }</a:t>
            </a:r>
          </a:p>
          <a:p>
            <a:pPr marL="1162050" lvl="2" algn="just">
              <a:lnSpc>
                <a:spcPct val="170000"/>
              </a:lnSpc>
              <a:buNone/>
            </a:pPr>
            <a:r>
              <a:rPr lang="en-US" altLang="zh-CN" sz="3100" i="1" dirty="0"/>
              <a:t>		A</a:t>
            </a:r>
            <a:r>
              <a:rPr lang="zh-CN" altLang="en-US" sz="3100" i="1" dirty="0"/>
              <a:t>：</a:t>
            </a:r>
            <a:r>
              <a:rPr lang="en-US" altLang="zh-CN" sz="3100" i="1" dirty="0"/>
              <a:t>R</a:t>
            </a:r>
            <a:r>
              <a:rPr lang="zh-CN" altLang="en-US" sz="3100" dirty="0"/>
              <a:t>中的属性列</a:t>
            </a:r>
          </a:p>
          <a:p>
            <a:pPr algn="just">
              <a:lnSpc>
                <a:spcPct val="170000"/>
              </a:lnSpc>
            </a:pPr>
            <a:r>
              <a:rPr lang="en-US" altLang="zh-CN" sz="3600" dirty="0"/>
              <a:t>2</a:t>
            </a:r>
            <a:r>
              <a:rPr lang="zh-CN" altLang="en-US" sz="3600" dirty="0"/>
              <a:t>）投影操作主要是从列的角度进行运算</a:t>
            </a:r>
          </a:p>
          <a:p>
            <a:pPr lvl="1" algn="just">
              <a:lnSpc>
                <a:spcPct val="90000"/>
              </a:lnSpc>
            </a:pPr>
            <a:endParaRPr lang="zh-CN" altLang="en-US" dirty="0"/>
          </a:p>
          <a:p>
            <a:pPr lvl="1" algn="just">
              <a:lnSpc>
                <a:spcPct val="120000"/>
              </a:lnSpc>
            </a:pPr>
            <a:r>
              <a:rPr lang="zh-CN" altLang="en-US" sz="3100" dirty="0"/>
              <a:t>但投影之后不仅取消了原关系中的某些列，而且还可能取消某些元组（避免重复行）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投影（</a:t>
            </a:r>
            <a:r>
              <a:rPr lang="en-US" altLang="zh-CN" dirty="0"/>
              <a:t>Projection</a:t>
            </a:r>
            <a:r>
              <a:rPr lang="zh-CN" altLang="en-US" dirty="0"/>
              <a:t>） 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8207273" y="3260649"/>
            <a:ext cx="2631948" cy="1433947"/>
            <a:chOff x="1536" y="1584"/>
            <a:chExt cx="1728" cy="1008"/>
          </a:xfrm>
        </p:grpSpPr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2352" y="1728"/>
              <a:ext cx="432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dirty="0"/>
                <a:t>π</a:t>
              </a:r>
              <a:endParaRPr kumimoji="1" lang="en-US" altLang="zh-CN" sz="2400" dirty="0"/>
            </a:p>
          </p:txBody>
        </p:sp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20" descr="浅色下对角线"/>
            <p:cNvSpPr>
              <a:spLocks noChangeArrowheads="1"/>
            </p:cNvSpPr>
            <p:nvPr/>
          </p:nvSpPr>
          <p:spPr bwMode="auto">
            <a:xfrm>
              <a:off x="163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23" descr="浅色下对角线"/>
            <p:cNvSpPr>
              <a:spLocks noChangeArrowheads="1"/>
            </p:cNvSpPr>
            <p:nvPr/>
          </p:nvSpPr>
          <p:spPr bwMode="auto">
            <a:xfrm>
              <a:off x="1920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25" descr="浅色下对角线"/>
            <p:cNvSpPr>
              <a:spLocks noChangeArrowheads="1"/>
            </p:cNvSpPr>
            <p:nvPr/>
          </p:nvSpPr>
          <p:spPr bwMode="auto">
            <a:xfrm>
              <a:off x="307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26" descr="浅色下对角线"/>
            <p:cNvSpPr>
              <a:spLocks noChangeArrowheads="1"/>
            </p:cNvSpPr>
            <p:nvPr/>
          </p:nvSpPr>
          <p:spPr bwMode="auto">
            <a:xfrm>
              <a:off x="3168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</a:t>
            </a:r>
            <a:r>
              <a:rPr lang="en-US" altLang="zh-CN" dirty="0">
                <a:latin typeface="隶书" panose="02010509060101010101" pitchFamily="49" charset="-122"/>
              </a:rPr>
              <a:t>2]  </a:t>
            </a:r>
            <a:r>
              <a:rPr lang="zh-CN" altLang="en-US" dirty="0"/>
              <a:t>查询学生的姓名和所在系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dirty="0"/>
              <a:t>即求</a:t>
            </a:r>
            <a:r>
              <a:rPr lang="en-US" altLang="zh-CN" sz="2400" dirty="0"/>
              <a:t>Student</a:t>
            </a:r>
            <a:r>
              <a:rPr lang="zh-CN" altLang="en-US" sz="2400" dirty="0"/>
              <a:t>关系上学生姓名和所在系两个属性上的投影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π</a:t>
            </a:r>
            <a:r>
              <a:rPr lang="en-US" altLang="zh-CN" sz="2400" baseline="-30000" dirty="0" err="1"/>
              <a:t>Sname</a:t>
            </a:r>
            <a:r>
              <a:rPr lang="zh-CN" altLang="en-US" sz="2400" baseline="-30000" dirty="0"/>
              <a:t>，</a:t>
            </a:r>
            <a:r>
              <a:rPr lang="en-US" altLang="zh-CN" sz="2400" baseline="-30000" dirty="0" err="1"/>
              <a:t>Sdept</a:t>
            </a:r>
            <a:r>
              <a:rPr lang="en-US" altLang="zh-CN" sz="2400" dirty="0"/>
              <a:t>(Student)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Group 1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884024"/>
              </p:ext>
            </p:extLst>
          </p:nvPr>
        </p:nvGraphicFramePr>
        <p:xfrm>
          <a:off x="3503797" y="3279474"/>
          <a:ext cx="4310062" cy="2334730"/>
        </p:xfrm>
        <a:graphic>
          <a:graphicData uri="http://schemas.openxmlformats.org/drawingml/2006/table">
            <a:tbl>
              <a:tblPr/>
              <a:tblGrid>
                <a:gridCol w="215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Sname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MA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zh-CN" altLang="en-US" sz="3300" dirty="0"/>
              <a:t>连接也称为</a:t>
            </a:r>
            <a:r>
              <a:rPr lang="en-US" altLang="zh-CN" sz="3300" dirty="0"/>
              <a:t>θ</a:t>
            </a:r>
            <a:r>
              <a:rPr lang="zh-CN" altLang="en-US" sz="3300" dirty="0"/>
              <a:t>连接</a:t>
            </a:r>
          </a:p>
          <a:p>
            <a:pPr algn="just">
              <a:lnSpc>
                <a:spcPct val="160000"/>
              </a:lnSpc>
            </a:pPr>
            <a:r>
              <a:rPr lang="zh-CN" altLang="en-US" sz="3300" dirty="0"/>
              <a:t>连接运算的含义</a:t>
            </a:r>
          </a:p>
          <a:p>
            <a:pPr marL="819150" lvl="1" algn="just">
              <a:lnSpc>
                <a:spcPct val="160000"/>
              </a:lnSpc>
              <a:buNone/>
            </a:pPr>
            <a:r>
              <a:rPr lang="zh-CN" altLang="en-US" sz="2600" dirty="0"/>
              <a:t>从两个关系的笛卡尔积中选取属性间满足一定条件的元组</a:t>
            </a:r>
          </a:p>
          <a:p>
            <a:pPr marL="819150" lvl="1" algn="just">
              <a:lnSpc>
                <a:spcPct val="160000"/>
              </a:lnSpc>
              <a:buNone/>
            </a:pPr>
            <a:r>
              <a:rPr lang="zh-CN" altLang="en-US" sz="2400" i="1" dirty="0"/>
              <a:t>	</a:t>
            </a:r>
            <a:r>
              <a:rPr lang="zh-CN" altLang="en-US" sz="2400" dirty="0"/>
              <a:t> </a:t>
            </a:r>
            <a:r>
              <a:rPr lang="en-US" altLang="zh-CN" sz="2400" i="1" dirty="0"/>
              <a:t>R         S</a:t>
            </a:r>
            <a:r>
              <a:rPr lang="en-US" altLang="zh-CN" sz="2400" dirty="0"/>
              <a:t> = {          | </a:t>
            </a:r>
            <a:r>
              <a:rPr lang="en-US" altLang="zh-CN" sz="2400" i="1" dirty="0" err="1"/>
              <a:t>t</a:t>
            </a:r>
            <a:r>
              <a:rPr lang="en-US" altLang="zh-CN" sz="2400" baseline="-30000" dirty="0" err="1"/>
              <a:t>r</a:t>
            </a:r>
            <a:r>
              <a:rPr lang="en-US" altLang="zh-CN" sz="2400" i="1" baseline="-30000" dirty="0"/>
              <a:t> 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R</a:t>
            </a:r>
            <a:r>
              <a:rPr lang="en-US" altLang="zh-CN" sz="2400" dirty="0" err="1"/>
              <a:t>∧</a:t>
            </a:r>
            <a:r>
              <a:rPr lang="en-US" altLang="zh-CN" sz="2400" i="1" dirty="0" err="1"/>
              <a:t>t</a:t>
            </a:r>
            <a:r>
              <a:rPr lang="en-US" altLang="zh-CN" sz="2400" baseline="-30000" dirty="0" err="1"/>
              <a:t>s</a:t>
            </a:r>
            <a:r>
              <a:rPr lang="en-US" altLang="zh-CN" sz="2400" i="1" baseline="-30000" dirty="0"/>
              <a:t> 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i="1" dirty="0" err="1"/>
              <a:t>S</a:t>
            </a:r>
            <a:r>
              <a:rPr lang="en-US" altLang="zh-CN" sz="2400" dirty="0" err="1"/>
              <a:t>∧</a:t>
            </a:r>
            <a:r>
              <a:rPr lang="en-US" altLang="zh-CN" sz="2400" i="1" dirty="0" err="1"/>
              <a:t>t</a:t>
            </a:r>
            <a:r>
              <a:rPr lang="en-US" altLang="zh-CN" sz="2400" baseline="-30000" dirty="0" err="1"/>
              <a:t>r</a:t>
            </a:r>
            <a:r>
              <a:rPr lang="en-US" altLang="zh-CN" sz="2400" dirty="0"/>
              <a:t>[</a:t>
            </a:r>
            <a:r>
              <a:rPr lang="en-US" altLang="zh-CN" sz="2400" i="1" dirty="0"/>
              <a:t>A</a:t>
            </a:r>
            <a:r>
              <a:rPr lang="en-US" altLang="zh-CN" sz="2400" dirty="0"/>
              <a:t>]</a:t>
            </a:r>
            <a:r>
              <a:rPr lang="en-US" altLang="zh-CN" sz="2400" dirty="0" err="1"/>
              <a:t>θ</a:t>
            </a:r>
            <a:r>
              <a:rPr lang="en-US" altLang="zh-CN" sz="2400" i="1" dirty="0" err="1"/>
              <a:t>t</a:t>
            </a:r>
            <a:r>
              <a:rPr lang="en-US" altLang="zh-CN" sz="2400" baseline="-30000" dirty="0" err="1"/>
              <a:t>s</a:t>
            </a:r>
            <a:r>
              <a:rPr lang="en-US" altLang="zh-CN" sz="2400" dirty="0"/>
              <a:t>[</a:t>
            </a:r>
            <a:r>
              <a:rPr lang="en-US" altLang="zh-CN" sz="2400" i="1" dirty="0"/>
              <a:t>B</a:t>
            </a:r>
            <a:r>
              <a:rPr lang="en-US" altLang="zh-CN" sz="2400" dirty="0"/>
              <a:t>] }</a:t>
            </a:r>
          </a:p>
          <a:p>
            <a:pPr marL="819150" lvl="1" algn="just">
              <a:lnSpc>
                <a:spcPct val="160000"/>
              </a:lnSpc>
              <a:buNone/>
            </a:pPr>
            <a:endParaRPr lang="en-US" altLang="zh-CN" sz="1400" dirty="0"/>
          </a:p>
          <a:p>
            <a:pPr marL="1238250" lvl="2" algn="just">
              <a:lnSpc>
                <a:spcPct val="160000"/>
              </a:lnSpc>
            </a:pPr>
            <a:r>
              <a:rPr lang="en-US" altLang="zh-CN" sz="2500" i="1" dirty="0"/>
              <a:t>A</a:t>
            </a:r>
            <a:r>
              <a:rPr lang="zh-CN" altLang="en-US" sz="2500" dirty="0"/>
              <a:t>和</a:t>
            </a:r>
            <a:r>
              <a:rPr lang="en-US" altLang="zh-CN" sz="2500" i="1" dirty="0"/>
              <a:t>B</a:t>
            </a:r>
            <a:r>
              <a:rPr lang="zh-CN" altLang="en-US" sz="2500" i="1" dirty="0"/>
              <a:t>：</a:t>
            </a:r>
            <a:r>
              <a:rPr lang="zh-CN" altLang="en-US" sz="2500" dirty="0"/>
              <a:t>分别为</a:t>
            </a:r>
            <a:r>
              <a:rPr lang="en-US" altLang="zh-CN" sz="2500" i="1" dirty="0"/>
              <a:t>R</a:t>
            </a:r>
            <a:r>
              <a:rPr lang="zh-CN" altLang="en-US" sz="2500" dirty="0"/>
              <a:t>和</a:t>
            </a:r>
            <a:r>
              <a:rPr lang="en-US" altLang="zh-CN" sz="2500" i="1" dirty="0"/>
              <a:t>S</a:t>
            </a:r>
            <a:r>
              <a:rPr lang="zh-CN" altLang="en-US" sz="2500" dirty="0"/>
              <a:t>上度数相等且可比的属性组</a:t>
            </a:r>
          </a:p>
          <a:p>
            <a:pPr marL="1238250" lvl="2" algn="just">
              <a:lnSpc>
                <a:spcPct val="160000"/>
              </a:lnSpc>
            </a:pPr>
            <a:r>
              <a:rPr lang="en-US" altLang="zh-CN" sz="2500" dirty="0"/>
              <a:t>θ</a:t>
            </a:r>
            <a:r>
              <a:rPr lang="zh-CN" altLang="en-US" sz="2500" dirty="0"/>
              <a:t>：比较运算符</a:t>
            </a:r>
            <a:r>
              <a:rPr lang="zh-CN" altLang="en-US" sz="2500" dirty="0">
                <a:latin typeface="Arial"/>
              </a:rPr>
              <a:t> </a:t>
            </a:r>
            <a:endParaRPr lang="zh-CN" altLang="en-US" sz="2500" dirty="0"/>
          </a:p>
          <a:p>
            <a:pPr marL="819150" lvl="1">
              <a:lnSpc>
                <a:spcPct val="160000"/>
              </a:lnSpc>
            </a:pPr>
            <a:r>
              <a:rPr lang="zh-CN" altLang="en-US" sz="2600" dirty="0"/>
              <a:t>	连接运算从</a:t>
            </a:r>
            <a:r>
              <a:rPr lang="en-US" altLang="zh-CN" sz="2600" i="1" dirty="0"/>
              <a:t>R</a:t>
            </a:r>
            <a:r>
              <a:rPr lang="zh-CN" altLang="en-US" sz="2600" dirty="0"/>
              <a:t>和</a:t>
            </a:r>
            <a:r>
              <a:rPr lang="en-US" altLang="zh-CN" sz="2600" i="1" dirty="0"/>
              <a:t>S</a:t>
            </a:r>
            <a:r>
              <a:rPr lang="zh-CN" altLang="en-US" sz="2600" dirty="0"/>
              <a:t>的广义笛卡尔积</a:t>
            </a:r>
            <a:r>
              <a:rPr lang="en-US" altLang="zh-CN" sz="2600" i="1" dirty="0"/>
              <a:t>R</a:t>
            </a:r>
            <a:r>
              <a:rPr lang="en-US" altLang="zh-CN" sz="2600" dirty="0"/>
              <a:t>×</a:t>
            </a:r>
            <a:r>
              <a:rPr lang="en-US" altLang="zh-CN" sz="2600" i="1" dirty="0"/>
              <a:t>S</a:t>
            </a:r>
            <a:r>
              <a:rPr lang="zh-CN" altLang="en-US" sz="2600" dirty="0"/>
              <a:t>中选取（</a:t>
            </a:r>
            <a:r>
              <a:rPr lang="en-US" altLang="zh-CN" sz="2600" i="1" dirty="0"/>
              <a:t>R</a:t>
            </a:r>
            <a:r>
              <a:rPr lang="zh-CN" altLang="en-US" sz="2600" dirty="0"/>
              <a:t>关系）在</a:t>
            </a:r>
            <a:r>
              <a:rPr lang="en-US" altLang="zh-CN" sz="2600" i="1" dirty="0"/>
              <a:t>A</a:t>
            </a:r>
            <a:r>
              <a:rPr lang="zh-CN" altLang="en-US" sz="2600" dirty="0"/>
              <a:t>属性组上的值与（</a:t>
            </a:r>
            <a:r>
              <a:rPr lang="en-US" altLang="zh-CN" sz="2600" i="1" dirty="0"/>
              <a:t>S</a:t>
            </a:r>
            <a:r>
              <a:rPr lang="zh-CN" altLang="en-US" sz="2600" dirty="0"/>
              <a:t>关系）在</a:t>
            </a:r>
            <a:r>
              <a:rPr lang="en-US" altLang="zh-CN" sz="2600" i="1" dirty="0"/>
              <a:t>B</a:t>
            </a:r>
            <a:r>
              <a:rPr lang="zh-CN" altLang="en-US" sz="2600" dirty="0"/>
              <a:t>属性组上值满足比较关系</a:t>
            </a:r>
            <a:r>
              <a:rPr lang="en-US" altLang="zh-CN" sz="2600" dirty="0"/>
              <a:t>θ</a:t>
            </a:r>
            <a:r>
              <a:rPr lang="zh-CN" altLang="en-US" sz="2600" dirty="0"/>
              <a:t>的元组</a:t>
            </a:r>
            <a:r>
              <a:rPr lang="zh-CN" altLang="en-US" dirty="0"/>
              <a:t> 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连接（</a:t>
            </a:r>
            <a:r>
              <a:rPr lang="en-US" altLang="zh-CN" dirty="0"/>
              <a:t>Join</a:t>
            </a:r>
            <a:r>
              <a:rPr lang="zh-CN" altLang="en-US" dirty="0"/>
              <a:t>） 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580051" y="2967654"/>
            <a:ext cx="609600" cy="396874"/>
            <a:chOff x="2400" y="3199"/>
            <a:chExt cx="384" cy="250"/>
          </a:xfrm>
        </p:grpSpPr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 dirty="0" err="1"/>
                <a:t>t</a:t>
              </a:r>
              <a:r>
                <a:rPr kumimoji="1" lang="en-US" altLang="zh-CN" sz="2400" b="1" baseline="-30000" dirty="0" err="1"/>
                <a:t>r</a:t>
              </a:r>
              <a:r>
                <a:rPr kumimoji="1" lang="en-US" altLang="zh-CN" sz="2400" b="1" baseline="-30000" dirty="0"/>
                <a:t> </a:t>
              </a:r>
              <a:r>
                <a:rPr kumimoji="1" lang="en-US" altLang="zh-CN" sz="2400" b="1" i="1" dirty="0" err="1"/>
                <a:t>t</a:t>
              </a:r>
              <a:r>
                <a:rPr kumimoji="1" lang="en-US" altLang="zh-CN" sz="2400" b="1" baseline="-30000" dirty="0" err="1"/>
                <a:t>s</a:t>
              </a:r>
              <a:endParaRPr kumimoji="1" lang="en-US" altLang="zh-CN" sz="2400" b="1" baseline="-30000" dirty="0"/>
            </a:p>
          </p:txBody>
        </p:sp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979851" y="2969210"/>
            <a:ext cx="1600200" cy="744538"/>
            <a:chOff x="1152" y="2304"/>
            <a:chExt cx="1008" cy="469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1152" y="2387"/>
              <a:ext cx="1008" cy="386"/>
              <a:chOff x="2325" y="6446"/>
              <a:chExt cx="705" cy="367"/>
            </a:xfrm>
          </p:grpSpPr>
          <p:sp>
            <p:nvSpPr>
              <p:cNvPr id="10" name="AutoShape 5"/>
              <p:cNvSpPr>
                <a:spLocks noChangeArrowheads="1"/>
              </p:cNvSpPr>
              <p:nvPr/>
            </p:nvSpPr>
            <p:spPr bwMode="auto">
              <a:xfrm rot="5400000" flipV="1">
                <a:off x="2612" y="6414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 flipV="1">
                <a:off x="2325" y="6450"/>
                <a:ext cx="705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600" i="1"/>
                  <a:t> </a:t>
                </a:r>
                <a:endParaRPr lang="en-US" altLang="zh-CN" sz="600"/>
              </a:p>
            </p:txBody>
          </p:sp>
        </p:grp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296" y="2304"/>
              <a:ext cx="576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800" b="1" i="1" dirty="0"/>
                <a:t> </a:t>
              </a:r>
              <a:r>
                <a:rPr kumimoji="1" lang="en-US" altLang="zh-CN" sz="1600" b="1" i="1" dirty="0" err="1"/>
                <a:t>A</a:t>
              </a:r>
              <a:r>
                <a:rPr kumimoji="1" lang="en-US" altLang="zh-CN" sz="1600" b="1" dirty="0" err="1"/>
                <a:t>θ</a:t>
              </a:r>
              <a:r>
                <a:rPr kumimoji="1" lang="en-US" altLang="zh-CN" sz="1600" b="1" i="1" dirty="0" err="1"/>
                <a:t>B</a:t>
              </a:r>
              <a:endParaRPr kumimoji="1" lang="en-US" altLang="zh-CN" sz="1600" b="1" i="1" dirty="0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000" dirty="0"/>
              <a:t>两类常用连接运算</a:t>
            </a:r>
          </a:p>
          <a:p>
            <a:pPr lvl="1">
              <a:lnSpc>
                <a:spcPct val="150000"/>
              </a:lnSpc>
            </a:pPr>
            <a:r>
              <a:rPr lang="zh-CN" altLang="en-US" sz="2600" dirty="0"/>
              <a:t>等值连接（</a:t>
            </a:r>
            <a:r>
              <a:rPr lang="en-US" altLang="zh-CN" sz="2600" dirty="0"/>
              <a:t>equijoin</a:t>
            </a:r>
            <a:r>
              <a:rPr lang="zh-CN" altLang="en-US" sz="2600" dirty="0"/>
              <a:t>） </a:t>
            </a:r>
          </a:p>
          <a:p>
            <a:pPr marL="1162050" lvl="2" algn="just">
              <a:lnSpc>
                <a:spcPct val="170000"/>
              </a:lnSpc>
            </a:pPr>
            <a:r>
              <a:rPr lang="zh-CN" altLang="en-US" sz="2600" dirty="0"/>
              <a:t>什么是等值连接</a:t>
            </a:r>
          </a:p>
          <a:p>
            <a:pPr lvl="3">
              <a:lnSpc>
                <a:spcPct val="170000"/>
              </a:lnSpc>
              <a:buFontTx/>
              <a:buNone/>
            </a:pPr>
            <a:r>
              <a:rPr lang="en-US" altLang="zh-CN" sz="2600" dirty="0"/>
              <a:t>θ</a:t>
            </a:r>
            <a:r>
              <a:rPr lang="zh-CN" altLang="en-US" sz="2600" dirty="0"/>
              <a:t>为</a:t>
            </a:r>
            <a:r>
              <a:rPr lang="zh-CN" altLang="en-US" sz="2600" dirty="0">
                <a:latin typeface="Arial"/>
              </a:rPr>
              <a:t>“</a:t>
            </a:r>
            <a:r>
              <a:rPr lang="zh-CN" altLang="en-US" sz="2600" dirty="0"/>
              <a:t>＝</a:t>
            </a:r>
            <a:r>
              <a:rPr lang="zh-CN" altLang="en-US" sz="2600" dirty="0">
                <a:latin typeface="Arial"/>
              </a:rPr>
              <a:t>”</a:t>
            </a:r>
            <a:r>
              <a:rPr lang="zh-CN" altLang="en-US" sz="2600" dirty="0"/>
              <a:t>的连接运算称为等值连接 </a:t>
            </a:r>
          </a:p>
          <a:p>
            <a:pPr marL="1162050" lvl="2" algn="just">
              <a:lnSpc>
                <a:spcPct val="170000"/>
              </a:lnSpc>
            </a:pPr>
            <a:r>
              <a:rPr lang="zh-CN" altLang="en-US" sz="2600" dirty="0"/>
              <a:t>等值连接的含义</a:t>
            </a:r>
          </a:p>
          <a:p>
            <a:pPr lvl="3" algn="just">
              <a:lnSpc>
                <a:spcPct val="170000"/>
              </a:lnSpc>
              <a:buFontTx/>
              <a:buNone/>
            </a:pPr>
            <a:r>
              <a:rPr lang="zh-CN" altLang="en-US" sz="2600" dirty="0"/>
              <a:t>从关系</a:t>
            </a:r>
            <a:r>
              <a:rPr lang="en-US" altLang="zh-CN" sz="2600" i="1" dirty="0"/>
              <a:t>R</a:t>
            </a:r>
            <a:r>
              <a:rPr lang="zh-CN" altLang="en-US" sz="2600" dirty="0"/>
              <a:t>与</a:t>
            </a:r>
            <a:r>
              <a:rPr lang="en-US" altLang="zh-CN" sz="2600" i="1" dirty="0"/>
              <a:t>S</a:t>
            </a:r>
            <a:r>
              <a:rPr lang="zh-CN" altLang="en-US" sz="2600" dirty="0"/>
              <a:t>的广义笛卡尔积中选取</a:t>
            </a:r>
            <a:r>
              <a:rPr lang="en-US" altLang="zh-CN" sz="2600" i="1" dirty="0"/>
              <a:t>A</a:t>
            </a:r>
            <a:r>
              <a:rPr lang="zh-CN" altLang="en-US" sz="2600" dirty="0"/>
              <a:t>、</a:t>
            </a:r>
            <a:r>
              <a:rPr lang="en-US" altLang="zh-CN" sz="2600" i="1" dirty="0"/>
              <a:t>B</a:t>
            </a:r>
            <a:r>
              <a:rPr lang="zh-CN" altLang="en-US" sz="2600" dirty="0"/>
              <a:t>属性值相等的那些元组，即等值连接为：</a:t>
            </a:r>
            <a:endParaRPr lang="zh-CN" altLang="en-US" sz="2600" dirty="0">
              <a:latin typeface="Wingdings" pitchFamily="2" charset="2"/>
            </a:endParaRPr>
          </a:p>
          <a:p>
            <a:pPr marL="1162050" lvl="2">
              <a:lnSpc>
                <a:spcPct val="170000"/>
              </a:lnSpc>
              <a:buNone/>
            </a:pPr>
            <a:r>
              <a:rPr lang="zh-CN" altLang="en-US" sz="2600" dirty="0"/>
              <a:t>        </a:t>
            </a:r>
            <a:r>
              <a:rPr lang="en-US" altLang="zh-CN" sz="2600" i="1" dirty="0"/>
              <a:t>R    S</a:t>
            </a:r>
            <a:r>
              <a:rPr lang="en-US" altLang="zh-CN" sz="2600" dirty="0"/>
              <a:t> = {          | </a:t>
            </a:r>
            <a:r>
              <a:rPr lang="en-US" altLang="zh-CN" sz="2600" i="1" dirty="0" err="1"/>
              <a:t>t</a:t>
            </a:r>
            <a:r>
              <a:rPr lang="en-US" altLang="zh-CN" sz="2600" baseline="-30000" dirty="0" err="1"/>
              <a:t>r</a:t>
            </a:r>
            <a:r>
              <a:rPr lang="en-US" altLang="zh-CN" sz="2600" i="1" baseline="-30000" dirty="0"/>
              <a:t> </a:t>
            </a:r>
            <a:r>
              <a:rPr lang="en-US" altLang="zh-CN" sz="2600" dirty="0">
                <a:sym typeface="Symbol" pitchFamily="18" charset="2"/>
              </a:rPr>
              <a:t></a:t>
            </a:r>
            <a:r>
              <a:rPr lang="en-US" altLang="zh-CN" sz="2600" i="1" dirty="0" err="1"/>
              <a:t>R</a:t>
            </a:r>
            <a:r>
              <a:rPr lang="en-US" altLang="zh-CN" sz="2600" dirty="0" err="1"/>
              <a:t>∧</a:t>
            </a:r>
            <a:r>
              <a:rPr lang="en-US" altLang="zh-CN" sz="2600" i="1" dirty="0" err="1"/>
              <a:t>t</a:t>
            </a:r>
            <a:r>
              <a:rPr lang="en-US" altLang="zh-CN" sz="2600" baseline="-30000" dirty="0" err="1"/>
              <a:t>s</a:t>
            </a:r>
            <a:r>
              <a:rPr lang="en-US" altLang="zh-CN" sz="2600" baseline="-30000" dirty="0"/>
              <a:t> </a:t>
            </a:r>
            <a:r>
              <a:rPr lang="en-US" altLang="zh-CN" sz="2600" dirty="0">
                <a:sym typeface="Symbol" pitchFamily="18" charset="2"/>
              </a:rPr>
              <a:t></a:t>
            </a:r>
            <a:r>
              <a:rPr lang="en-US" altLang="zh-CN" sz="2600" i="1" dirty="0" err="1"/>
              <a:t>S</a:t>
            </a:r>
            <a:r>
              <a:rPr lang="en-US" altLang="zh-CN" sz="2600" dirty="0" err="1"/>
              <a:t>∧</a:t>
            </a:r>
            <a:r>
              <a:rPr lang="en-US" altLang="zh-CN" sz="2600" i="1" dirty="0" err="1"/>
              <a:t>t</a:t>
            </a:r>
            <a:r>
              <a:rPr lang="en-US" altLang="zh-CN" sz="2600" baseline="-30000" dirty="0" err="1"/>
              <a:t>r</a:t>
            </a:r>
            <a:r>
              <a:rPr lang="en-US" altLang="zh-CN" sz="2600" dirty="0"/>
              <a:t>[</a:t>
            </a:r>
            <a:r>
              <a:rPr lang="en-US" altLang="zh-CN" sz="2600" i="1" dirty="0"/>
              <a:t>A</a:t>
            </a:r>
            <a:r>
              <a:rPr lang="en-US" altLang="zh-CN" sz="2600" dirty="0"/>
              <a:t>] = </a:t>
            </a:r>
            <a:r>
              <a:rPr lang="en-US" altLang="zh-CN" sz="2600" i="1" dirty="0" err="1"/>
              <a:t>t</a:t>
            </a:r>
            <a:r>
              <a:rPr lang="en-US" altLang="zh-CN" sz="2600" baseline="-30000" dirty="0" err="1"/>
              <a:t>s</a:t>
            </a:r>
            <a:r>
              <a:rPr lang="en-US" altLang="zh-CN" sz="2600" dirty="0"/>
              <a:t>[</a:t>
            </a:r>
            <a:r>
              <a:rPr lang="en-US" altLang="zh-CN" sz="2600" i="1" dirty="0"/>
              <a:t>B</a:t>
            </a:r>
            <a:r>
              <a:rPr lang="en-US" altLang="zh-CN" sz="2600" dirty="0"/>
              <a:t>] }  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3F9FED-BCB1-4870-9E06-3963BB57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084005" y="4940394"/>
            <a:ext cx="6653395" cy="678325"/>
            <a:chOff x="2610" y="9234"/>
            <a:chExt cx="3621" cy="363"/>
          </a:xfrm>
        </p:grpSpPr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 rot="5400000" flipV="1">
              <a:off x="2642" y="9390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zh-CN" altLang="en-US"/>
            </a:p>
          </p:txBody>
        </p: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 flipV="1">
              <a:off x="5526" y="9234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just" eaLnBrk="0" hangingPunct="0">
                <a:lnSpc>
                  <a:spcPct val="80000"/>
                </a:lnSpc>
              </a:pPr>
              <a:endParaRPr lang="zh-CN" altLang="zh-CN" sz="2000"/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3074605" y="5154940"/>
            <a:ext cx="609600" cy="396874"/>
            <a:chOff x="2400" y="3199"/>
            <a:chExt cx="384" cy="250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 dirty="0" err="1"/>
                <a:t>t</a:t>
              </a:r>
              <a:r>
                <a:rPr kumimoji="1" lang="en-US" altLang="zh-CN" sz="2400" b="1" baseline="-30000" dirty="0" err="1"/>
                <a:t>r</a:t>
              </a:r>
              <a:r>
                <a:rPr kumimoji="1" lang="en-US" altLang="zh-CN" sz="2400" b="1" baseline="-30000" dirty="0"/>
                <a:t> </a:t>
              </a:r>
              <a:r>
                <a:rPr kumimoji="1" lang="en-US" altLang="zh-CN" sz="2400" b="1" i="1" dirty="0" err="1"/>
                <a:t>t</a:t>
              </a:r>
              <a:r>
                <a:rPr kumimoji="1" lang="en-US" altLang="zh-CN" sz="2400" b="1" baseline="-30000" dirty="0" err="1"/>
                <a:t>s</a:t>
              </a:r>
              <a:endParaRPr kumimoji="1" lang="en-US" altLang="zh-CN" sz="2400" b="1" baseline="-30000" dirty="0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642964" y="5181927"/>
            <a:ext cx="114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600" i="1" dirty="0"/>
              <a:t>A=B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017002"/>
            <a:ext cx="10972800" cy="4524949"/>
          </a:xfrm>
        </p:spPr>
        <p:txBody>
          <a:bodyPr>
            <a:normAutofit/>
          </a:bodyPr>
          <a:lstStyle/>
          <a:p>
            <a:pPr lvl="1" algn="just">
              <a:lnSpc>
                <a:spcPct val="16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自然连接（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</a:p>
          <a:p>
            <a:pPr lvl="2" algn="just">
              <a:lnSpc>
                <a:spcPct val="160000"/>
              </a:lnSpc>
            </a:pPr>
            <a:r>
              <a:rPr lang="zh-CN" altLang="en-US" sz="2400" dirty="0"/>
              <a:t>自然连接是一种特殊的等值连接</a:t>
            </a:r>
          </a:p>
          <a:p>
            <a:pPr marL="1738313" lvl="3">
              <a:lnSpc>
                <a:spcPct val="160000"/>
              </a:lnSpc>
            </a:pPr>
            <a:r>
              <a:rPr lang="zh-CN" altLang="en-US" sz="2000" dirty="0"/>
              <a:t>两个关系中进行比较的分量必须是相同的属性组</a:t>
            </a:r>
          </a:p>
          <a:p>
            <a:pPr marL="1738313" lvl="3">
              <a:lnSpc>
                <a:spcPct val="160000"/>
              </a:lnSpc>
            </a:pPr>
            <a:r>
              <a:rPr lang="zh-CN" altLang="en-US" sz="2000" dirty="0"/>
              <a:t>在结果中把重复的属性列去掉</a:t>
            </a:r>
          </a:p>
          <a:p>
            <a:pPr lvl="2" algn="just">
              <a:lnSpc>
                <a:spcPct val="160000"/>
              </a:lnSpc>
            </a:pPr>
            <a:r>
              <a:rPr lang="zh-CN" altLang="en-US" sz="2400" dirty="0"/>
              <a:t>自然连接的含义</a:t>
            </a:r>
          </a:p>
          <a:p>
            <a:pPr lvl="2" algn="just">
              <a:lnSpc>
                <a:spcPct val="160000"/>
              </a:lnSpc>
              <a:buFontTx/>
              <a:buNone/>
            </a:pPr>
            <a:r>
              <a:rPr lang="zh-CN" altLang="en-US" sz="2000" i="1" dirty="0"/>
              <a:t>	</a:t>
            </a:r>
            <a:r>
              <a:rPr lang="en-US" altLang="zh-CN" sz="2000" i="1" dirty="0"/>
              <a:t>R</a:t>
            </a:r>
            <a:r>
              <a:rPr lang="zh-CN" altLang="en-US" sz="2000" dirty="0"/>
              <a:t>和</a:t>
            </a:r>
            <a:r>
              <a:rPr lang="en-US" altLang="zh-CN" sz="2000" i="1" dirty="0"/>
              <a:t>S</a:t>
            </a:r>
            <a:r>
              <a:rPr lang="zh-CN" altLang="en-US" sz="2000" dirty="0"/>
              <a:t>具有相同的属性组</a:t>
            </a:r>
            <a:r>
              <a:rPr lang="en-US" altLang="zh-CN" sz="2000" i="1" dirty="0"/>
              <a:t>B</a:t>
            </a:r>
            <a:endParaRPr lang="en-US" altLang="zh-CN" sz="2000" dirty="0"/>
          </a:p>
          <a:p>
            <a:pPr lvl="1">
              <a:lnSpc>
                <a:spcPct val="160000"/>
              </a:lnSpc>
              <a:buFontTx/>
              <a:buNone/>
            </a:pPr>
            <a:r>
              <a:rPr lang="en-US" altLang="zh-CN" dirty="0"/>
              <a:t>        </a:t>
            </a:r>
            <a:r>
              <a:rPr lang="en-US" altLang="zh-CN" i="1" dirty="0"/>
              <a:t>R</a:t>
            </a:r>
            <a:r>
              <a:rPr lang="en-US" altLang="zh-CN" dirty="0"/>
              <a:t>   </a:t>
            </a:r>
            <a:r>
              <a:rPr lang="en-US" altLang="zh-CN" i="1" dirty="0"/>
              <a:t>S</a:t>
            </a:r>
            <a:r>
              <a:rPr lang="en-US" altLang="zh-CN" dirty="0"/>
              <a:t> = {         | </a:t>
            </a:r>
            <a:r>
              <a:rPr lang="en-US" altLang="zh-CN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baseline="-30000" dirty="0"/>
              <a:t>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 err="1"/>
              <a:t>R</a:t>
            </a:r>
            <a:r>
              <a:rPr lang="en-US" altLang="zh-CN" dirty="0" err="1"/>
              <a:t>∧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s</a:t>
            </a:r>
            <a:r>
              <a:rPr lang="en-US" altLang="zh-CN" baseline="-30000" dirty="0"/>
              <a:t>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 err="1"/>
              <a:t>S</a:t>
            </a:r>
            <a:r>
              <a:rPr lang="en-US" altLang="zh-CN" dirty="0" err="1"/>
              <a:t>∧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r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 = </a:t>
            </a:r>
            <a:r>
              <a:rPr lang="en-US" altLang="zh-CN" i="1" dirty="0" err="1"/>
              <a:t>t</a:t>
            </a:r>
            <a:r>
              <a:rPr lang="en-US" altLang="zh-CN" baseline="-30000" dirty="0" err="1"/>
              <a:t>s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 }  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C73AD6-AD7A-43CC-BA66-7514BD89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5400000" flipV="1">
            <a:off x="1570011" y="4959104"/>
            <a:ext cx="143770" cy="189778"/>
          </a:xfrm>
          <a:prstGeom prst="flowChartCollate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298873" y="4913946"/>
            <a:ext cx="609600" cy="396876"/>
            <a:chOff x="2400" y="3199"/>
            <a:chExt cx="384" cy="250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 i="1" dirty="0" err="1"/>
                <a:t>t</a:t>
              </a:r>
              <a:r>
                <a:rPr kumimoji="1" lang="en-US" altLang="zh-CN" sz="2400" b="1" baseline="-30000" dirty="0" err="1"/>
                <a:t>r</a:t>
              </a:r>
              <a:r>
                <a:rPr kumimoji="1" lang="en-US" altLang="zh-CN" sz="2400" b="1" baseline="-30000" dirty="0"/>
                <a:t> </a:t>
              </a:r>
              <a:r>
                <a:rPr kumimoji="1" lang="en-US" altLang="zh-CN" sz="2400" b="1" i="1" dirty="0" err="1"/>
                <a:t>t</a:t>
              </a:r>
              <a:r>
                <a:rPr kumimoji="1" lang="en-US" altLang="zh-CN" sz="2400" b="1" baseline="-30000" dirty="0" err="1"/>
                <a:t>s</a:t>
              </a:r>
              <a:endParaRPr kumimoji="1" lang="en-US" altLang="zh-CN" sz="2400" b="1" baseline="-30000" dirty="0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0" t="0" r="r" b="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C2C4A9B9-193B-4259-BC15-CB30839F9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507" y="4453720"/>
            <a:ext cx="2359356" cy="21764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3300" dirty="0">
                <a:latin typeface="+mn-ea"/>
              </a:rPr>
              <a:t>笛卡尔积</a:t>
            </a:r>
            <a:r>
              <a:rPr lang="en-US" altLang="zh-CN" sz="3300" dirty="0">
                <a:latin typeface="+mn-ea"/>
              </a:rPr>
              <a:t>—</a:t>
            </a:r>
            <a:r>
              <a:rPr lang="zh-CN" altLang="en-US" sz="3300" dirty="0">
                <a:latin typeface="+mn-ea"/>
              </a:rPr>
              <a:t>域上的一种集合运算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/>
              <a:t>给定一组域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，允许其中某些域是相同的。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的笛卡尔积为：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×D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×…×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＝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/>
              <a:t>             ｛（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n</a:t>
            </a:r>
            <a:r>
              <a:rPr lang="zh-CN" altLang="en-US" sz="2400" dirty="0"/>
              <a:t>）｜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</a:t>
            </a:r>
            <a:r>
              <a:rPr lang="en-US" altLang="zh-CN" sz="2400" dirty="0">
                <a:sym typeface="Symbol" pitchFamily="18" charset="2"/>
              </a:rPr>
              <a:t>  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n</a:t>
            </a:r>
            <a:r>
              <a:rPr lang="zh-CN" altLang="en-US" sz="2400" dirty="0"/>
              <a:t>｝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所有域的所有取值的一个组合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其中每一个</a:t>
            </a:r>
            <a:r>
              <a:rPr lang="zh-CN" altLang="en-US" sz="2400" b="1" dirty="0">
                <a:solidFill>
                  <a:srgbClr val="FF0000"/>
                </a:solidFill>
              </a:rPr>
              <a:t>元素</a:t>
            </a:r>
            <a:r>
              <a:rPr lang="en-US" altLang="zh-CN" sz="2400" dirty="0"/>
              <a:t>(d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dn</a:t>
            </a:r>
            <a:r>
              <a:rPr lang="en-US" altLang="zh-CN" sz="2400" dirty="0"/>
              <a:t>)</a:t>
            </a:r>
            <a:r>
              <a:rPr lang="zh-CN" altLang="en-US" sz="2400" dirty="0"/>
              <a:t>叫作一个</a:t>
            </a:r>
            <a:r>
              <a:rPr lang="en-US" altLang="zh-CN" sz="2400" dirty="0"/>
              <a:t>n</a:t>
            </a:r>
            <a:r>
              <a:rPr lang="zh-CN" altLang="en-US" sz="2400" dirty="0"/>
              <a:t>元组（</a:t>
            </a:r>
            <a:r>
              <a:rPr lang="en-US" altLang="zh-CN" sz="2400" dirty="0"/>
              <a:t>n-</a:t>
            </a:r>
            <a:r>
              <a:rPr lang="en-US" altLang="zh-CN" sz="2400" dirty="0" err="1"/>
              <a:t>tuple</a:t>
            </a:r>
            <a:r>
              <a:rPr lang="zh-CN" altLang="en-US" sz="2400" dirty="0"/>
              <a:t>）或简称</a:t>
            </a:r>
            <a:r>
              <a:rPr lang="zh-CN" altLang="en-US" sz="2400" b="1" dirty="0">
                <a:solidFill>
                  <a:srgbClr val="FF0000"/>
                </a:solidFill>
              </a:rPr>
              <a:t>元组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Tuple</a:t>
            </a:r>
            <a:r>
              <a:rPr lang="en-US" altLang="zh-CN" sz="2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元素中的每一个值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叫做一个</a:t>
            </a:r>
            <a:r>
              <a:rPr lang="zh-CN" altLang="en-US" sz="2400" b="1" dirty="0">
                <a:solidFill>
                  <a:srgbClr val="FF0000"/>
                </a:solidFill>
              </a:rPr>
              <a:t>分量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一个域允许的不同取值个数称为这个域的</a:t>
            </a:r>
            <a:r>
              <a:rPr lang="zh-CN" altLang="en-US" sz="2400" b="1" dirty="0">
                <a:solidFill>
                  <a:srgbClr val="FF0000"/>
                </a:solidFill>
              </a:rPr>
              <a:t>基数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笛卡尔积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66527"/>
            <a:ext cx="11481074" cy="4524949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/>
              <a:t>一般的连接操作是从行的角度进行运算</a:t>
            </a:r>
          </a:p>
          <a:p>
            <a:pPr algn="just"/>
            <a:endParaRPr lang="zh-CN" altLang="en-US" dirty="0"/>
          </a:p>
          <a:p>
            <a:pPr algn="just"/>
            <a:endParaRPr lang="zh-CN" altLang="en-US" dirty="0"/>
          </a:p>
          <a:p>
            <a:pPr algn="just"/>
            <a:endParaRPr lang="zh-CN" altLang="en-US" dirty="0"/>
          </a:p>
          <a:p>
            <a:pPr algn="just"/>
            <a:endParaRPr lang="zh-CN" altLang="en-US" dirty="0"/>
          </a:p>
          <a:p>
            <a:pPr>
              <a:buFontTx/>
              <a:buNone/>
            </a:pPr>
            <a:r>
              <a:rPr lang="zh-CN" altLang="en-US" dirty="0"/>
              <a:t>   		</a:t>
            </a:r>
          </a:p>
          <a:p>
            <a:pPr>
              <a:buFontTx/>
              <a:buNone/>
            </a:pPr>
            <a:r>
              <a:rPr lang="zh-CN" altLang="en-US" dirty="0"/>
              <a:t>    自然连接还需要取消重复列，所以是同时从行和列的角度进行运算。 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3D9603-6228-42FF-A9E2-E8CC4860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3055542" y="1854007"/>
            <a:ext cx="5486400" cy="2286000"/>
            <a:chOff x="1728" y="1632"/>
            <a:chExt cx="3456" cy="1440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064" y="1680"/>
              <a:ext cx="912" cy="768"/>
              <a:chOff x="1536" y="1632"/>
              <a:chExt cx="912" cy="768"/>
            </a:xfrm>
          </p:grpSpPr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6" descr="浅色下对角线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7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8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10" descr="浅色下对角线"/>
              <p:cNvSpPr>
                <a:spLocks noChangeArrowheads="1"/>
              </p:cNvSpPr>
              <p:nvPr/>
            </p:nvSpPr>
            <p:spPr bwMode="auto">
              <a:xfrm>
                <a:off x="1536" y="2016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12" descr="浅色下对角线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AutoShape 16"/>
            <p:cNvSpPr>
              <a:spLocks noChangeArrowheads="1"/>
            </p:cNvSpPr>
            <p:nvPr/>
          </p:nvSpPr>
          <p:spPr bwMode="auto">
            <a:xfrm rot="2235391">
              <a:off x="3072" y="2352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2304" y="2688"/>
              <a:ext cx="528" cy="384"/>
              <a:chOff x="1536" y="2544"/>
              <a:chExt cx="912" cy="384"/>
            </a:xfrm>
          </p:grpSpPr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20" descr="浅色下对角线"/>
              <p:cNvSpPr>
                <a:spLocks noChangeArrowheads="1"/>
              </p:cNvSpPr>
              <p:nvPr/>
            </p:nvSpPr>
            <p:spPr bwMode="auto">
              <a:xfrm>
                <a:off x="1536" y="2640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1536" y="28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2688" y="2448"/>
              <a:ext cx="1008" cy="469"/>
              <a:chOff x="2688" y="2448"/>
              <a:chExt cx="1008" cy="469"/>
            </a:xfrm>
          </p:grpSpPr>
          <p:grpSp>
            <p:nvGrpSpPr>
              <p:cNvPr id="19" name="Group 29"/>
              <p:cNvGrpSpPr>
                <a:grpSpLocks/>
              </p:cNvGrpSpPr>
              <p:nvPr/>
            </p:nvGrpSpPr>
            <p:grpSpPr bwMode="auto">
              <a:xfrm>
                <a:off x="2688" y="2531"/>
                <a:ext cx="1008" cy="386"/>
                <a:chOff x="2325" y="6446"/>
                <a:chExt cx="705" cy="367"/>
              </a:xfrm>
            </p:grpSpPr>
            <p:sp>
              <p:nvSpPr>
                <p:cNvPr id="21" name="AutoShape 30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2612" y="6414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Text Box 31"/>
                <p:cNvSpPr txBox="1">
                  <a:spLocks noChangeArrowheads="1"/>
                </p:cNvSpPr>
                <p:nvPr/>
              </p:nvSpPr>
              <p:spPr bwMode="auto">
                <a:xfrm flipV="1">
                  <a:off x="2325" y="6450"/>
                  <a:ext cx="705" cy="3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 eaLnBrk="0" hangingPunct="0">
                    <a:lnSpc>
                      <a:spcPct val="80000"/>
                    </a:lnSpc>
                  </a:pPr>
                  <a:endParaRPr lang="zh-CN" altLang="zh-CN" sz="600"/>
                </a:p>
              </p:txBody>
            </p:sp>
          </p:grpSp>
          <p:sp>
            <p:nvSpPr>
              <p:cNvPr id="20" name="Rectangle 32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576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b="1" i="1"/>
                  <a:t> </a:t>
                </a:r>
                <a:r>
                  <a:rPr kumimoji="1" lang="en-US" altLang="zh-CN" sz="1600" b="1" i="1"/>
                  <a:t>A</a:t>
                </a:r>
                <a:r>
                  <a:rPr kumimoji="1" lang="en-US" altLang="zh-CN" sz="1600" b="1"/>
                  <a:t>θ</a:t>
                </a:r>
                <a:r>
                  <a:rPr kumimoji="1" lang="en-US" altLang="zh-CN" sz="1600" b="1" i="1"/>
                  <a:t>B</a:t>
                </a:r>
              </a:p>
            </p:txBody>
          </p:sp>
        </p:grpSp>
        <p:sp>
          <p:nvSpPr>
            <p:cNvPr id="9" name="AutoShape 33"/>
            <p:cNvSpPr>
              <a:spLocks noChangeArrowheads="1"/>
            </p:cNvSpPr>
            <p:nvPr/>
          </p:nvSpPr>
          <p:spPr bwMode="auto">
            <a:xfrm rot="-1832436">
              <a:off x="3120" y="2736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3744" y="2400"/>
              <a:ext cx="1440" cy="288"/>
              <a:chOff x="3216" y="2352"/>
              <a:chExt cx="1440" cy="288"/>
            </a:xfrm>
          </p:grpSpPr>
          <p:sp>
            <p:nvSpPr>
              <p:cNvPr id="13" name="Rectangle 13" descr="浅色下对角线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14" descr="浅色下对角线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15" descr="浅色下对角线"/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12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35" descr="浅色下对角线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Rectangle 36" descr="浅色下对角线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Rectangle 37" descr="浅色下对角线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528" cy="96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Text Box 40"/>
            <p:cNvSpPr txBox="1">
              <a:spLocks noChangeArrowheads="1"/>
            </p:cNvSpPr>
            <p:nvPr/>
          </p:nvSpPr>
          <p:spPr bwMode="auto">
            <a:xfrm>
              <a:off x="1728" y="163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/>
                <a:t>R</a:t>
              </a:r>
              <a:endParaRPr kumimoji="1" lang="en-US" altLang="zh-CN" sz="2400"/>
            </a:p>
          </p:txBody>
        </p:sp>
        <p:sp>
          <p:nvSpPr>
            <p:cNvPr id="12" name="Text Box 41"/>
            <p:cNvSpPr txBox="1">
              <a:spLocks noChangeArrowheads="1"/>
            </p:cNvSpPr>
            <p:nvPr/>
          </p:nvSpPr>
          <p:spPr bwMode="auto">
            <a:xfrm>
              <a:off x="1920" y="268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1"/>
                <a:t>S</a:t>
              </a:r>
              <a:endParaRPr kumimoji="1" lang="en-US" altLang="zh-CN" sz="2400"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</a:t>
            </a:r>
            <a:r>
              <a:rPr lang="en-US" altLang="zh-CN" dirty="0">
                <a:latin typeface="隶书" panose="02010509060101010101" pitchFamily="49" charset="-122"/>
              </a:rPr>
              <a:t>3]  </a:t>
            </a:r>
            <a:r>
              <a:rPr lang="zh-CN" altLang="en-US" dirty="0"/>
              <a:t>关系</a:t>
            </a:r>
            <a:r>
              <a:rPr lang="en-US" altLang="zh-CN" i="1" dirty="0"/>
              <a:t>R</a:t>
            </a:r>
            <a:r>
              <a:rPr lang="zh-CN" altLang="en-US" dirty="0"/>
              <a:t>和关系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  <a:r>
              <a:rPr lang="zh-CN" altLang="en-US" dirty="0"/>
              <a:t>如下所示：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B2EBFE-7EAC-4591-A08D-4CC7B3A9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3162300" y="2897188"/>
          <a:ext cx="2116138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26" name="Image" r:id="rId3" imgW="2920635" imgH="3720635" progId="">
                  <p:embed/>
                </p:oleObj>
              </mc:Choice>
              <mc:Fallback>
                <p:oleObj name="Image" r:id="rId3" imgW="2920635" imgH="372063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897188"/>
                        <a:ext cx="2116138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7135814" y="2368550"/>
          <a:ext cx="1868487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27" name="Image" r:id="rId5" imgW="2920635" imgH="5384127" progId="">
                  <p:embed/>
                </p:oleObj>
              </mc:Choice>
              <mc:Fallback>
                <p:oleObj name="Image" r:id="rId5" imgW="2920635" imgH="538412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814" y="2368550"/>
                        <a:ext cx="1868487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一般连接  </a:t>
            </a:r>
            <a:r>
              <a:rPr lang="en-US" altLang="zh-CN" dirty="0"/>
              <a:t>R      S</a:t>
            </a:r>
            <a:r>
              <a:rPr lang="zh-CN" altLang="en-US" dirty="0"/>
              <a:t>的结果如下 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AE2DB6-5134-44D9-8F11-6990EEFF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00"/>
          <p:cNvSpPr>
            <a:spLocks noChangeArrowheads="1"/>
          </p:cNvSpPr>
          <p:nvPr/>
        </p:nvSpPr>
        <p:spPr bwMode="auto">
          <a:xfrm>
            <a:off x="2442566" y="1330469"/>
            <a:ext cx="99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80000"/>
              </a:lnSpc>
            </a:pPr>
            <a:r>
              <a:rPr lang="en-US" altLang="zh-CN" sz="1600" i="1" dirty="0"/>
              <a:t>C</a:t>
            </a:r>
            <a:r>
              <a:rPr lang="zh-CN" altLang="en-US" sz="1600" dirty="0"/>
              <a:t>＜</a:t>
            </a:r>
            <a:r>
              <a:rPr lang="en-US" altLang="zh-CN" sz="1600" i="1" dirty="0"/>
              <a:t>E</a:t>
            </a:r>
            <a:endParaRPr kumimoji="1" lang="en-US" altLang="zh-CN" sz="2400" dirty="0"/>
          </a:p>
        </p:txBody>
      </p:sp>
      <p:grpSp>
        <p:nvGrpSpPr>
          <p:cNvPr id="5" name="Group 97"/>
          <p:cNvGrpSpPr>
            <a:grpSpLocks/>
          </p:cNvGrpSpPr>
          <p:nvPr/>
        </p:nvGrpSpPr>
        <p:grpSpPr bwMode="auto">
          <a:xfrm rot="10800000">
            <a:off x="2449055" y="838830"/>
            <a:ext cx="1225550" cy="655387"/>
            <a:chOff x="6431" y="11828"/>
            <a:chExt cx="705" cy="363"/>
          </a:xfrm>
        </p:grpSpPr>
        <p:sp>
          <p:nvSpPr>
            <p:cNvPr id="6" name="AutoShape 98"/>
            <p:cNvSpPr>
              <a:spLocks noChangeArrowheads="1"/>
            </p:cNvSpPr>
            <p:nvPr/>
          </p:nvSpPr>
          <p:spPr bwMode="auto">
            <a:xfrm rot="5400000" flipV="1">
              <a:off x="6793" y="11807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99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600" i="1"/>
                <a:t> </a:t>
              </a:r>
              <a:endParaRPr lang="en-US" altLang="zh-CN" sz="2400"/>
            </a:p>
          </p:txBody>
        </p:sp>
      </p:grpSp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3297238" y="2467045"/>
          <a:ext cx="4578350" cy="292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3" name="Image" r:id="rId3" imgW="5079365" imgH="3733333" progId="">
                  <p:embed/>
                </p:oleObj>
              </mc:Choice>
              <mc:Fallback>
                <p:oleObj name="Image" r:id="rId3" imgW="5079365" imgH="373333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2467045"/>
                        <a:ext cx="4578350" cy="292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66527"/>
            <a:ext cx="10972800" cy="4524949"/>
          </a:xfrm>
        </p:spPr>
        <p:txBody>
          <a:bodyPr>
            <a:normAutofit/>
          </a:bodyPr>
          <a:lstStyle/>
          <a:p>
            <a:r>
              <a:rPr lang="zh-CN" altLang="en-US" dirty="0"/>
              <a:t>等值连接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i="1" dirty="0"/>
              <a:t>   S </a:t>
            </a:r>
            <a:r>
              <a:rPr lang="zh-CN" altLang="en-US" dirty="0"/>
              <a:t>的结果</a:t>
            </a:r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2334188" y="630131"/>
            <a:ext cx="993775" cy="1341438"/>
            <a:chOff x="3340" y="883"/>
            <a:chExt cx="626" cy="84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408" y="1344"/>
              <a:ext cx="38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altLang="zh-CN" sz="1600" i="1" dirty="0"/>
                <a:t>R.B=S.B</a:t>
              </a:r>
              <a:endParaRPr kumimoji="1" lang="en-US" altLang="zh-CN" sz="2400" dirty="0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 rot="10800000">
              <a:off x="3340" y="883"/>
              <a:ext cx="626" cy="574"/>
              <a:chOff x="6431" y="11824"/>
              <a:chExt cx="705" cy="367"/>
            </a:xfrm>
          </p:grpSpPr>
          <p:sp>
            <p:nvSpPr>
              <p:cNvPr id="8" name="AutoShape 7"/>
              <p:cNvSpPr>
                <a:spLocks noChangeArrowheads="1"/>
              </p:cNvSpPr>
              <p:nvPr/>
            </p:nvSpPr>
            <p:spPr bwMode="auto"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Text Box 8"/>
              <p:cNvSpPr txBox="1">
                <a:spLocks noChangeArrowheads="1"/>
              </p:cNvSpPr>
              <p:nvPr/>
            </p:nvSpPr>
            <p:spPr bwMode="auto"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 eaLnBrk="0" hangingPunct="0"/>
                <a:r>
                  <a:rPr lang="en-US" altLang="zh-CN" sz="600" i="1"/>
                  <a:t> </a:t>
                </a:r>
                <a:endParaRPr lang="en-US" altLang="zh-CN" sz="2400"/>
              </a:p>
            </p:txBody>
          </p:sp>
        </p:grpSp>
      </p:grpSp>
      <p:graphicFrame>
        <p:nvGraphicFramePr>
          <p:cNvPr id="890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397719"/>
              </p:ext>
            </p:extLst>
          </p:nvPr>
        </p:nvGraphicFramePr>
        <p:xfrm>
          <a:off x="725324" y="2167011"/>
          <a:ext cx="3874603" cy="2418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50" name="Image" r:id="rId3" imgW="5079365" imgH="3034921" progId="">
                  <p:embed/>
                </p:oleObj>
              </mc:Choice>
              <mc:Fallback>
                <p:oleObj name="Image" r:id="rId3" imgW="5079365" imgH="303492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4" y="2167011"/>
                        <a:ext cx="3874603" cy="2418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2"/>
          <p:cNvSpPr txBox="1">
            <a:spLocks/>
          </p:cNvSpPr>
          <p:nvPr/>
        </p:nvSpPr>
        <p:spPr>
          <a:xfrm>
            <a:off x="6293676" y="1167094"/>
            <a:ext cx="4346713" cy="4255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自然连接 </a:t>
            </a:r>
            <a:r>
              <a:rPr lang="en-US" altLang="zh-CN" sz="2800" i="1" dirty="0">
                <a:latin typeface="+mn-ea"/>
                <a:ea typeface="+mn-ea"/>
                <a:cs typeface="Times New Roman" pitchFamily="18" charset="0"/>
              </a:rPr>
              <a:t>R</a:t>
            </a:r>
            <a:r>
              <a:rPr lang="en-US" altLang="zh-CN" sz="2800" dirty="0">
                <a:latin typeface="+mn-ea"/>
                <a:ea typeface="+mn-ea"/>
                <a:cs typeface="Times New Roman" pitchFamily="18" charset="0"/>
              </a:rPr>
              <a:t>  </a:t>
            </a:r>
            <a:r>
              <a:rPr lang="en-US" altLang="zh-CN" sz="2800" i="1" dirty="0">
                <a:latin typeface="+mn-ea"/>
                <a:ea typeface="+mn-ea"/>
                <a:cs typeface="Times New Roman" pitchFamily="18" charset="0"/>
              </a:rPr>
              <a:t>   S </a:t>
            </a: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的结果</a:t>
            </a:r>
            <a:r>
              <a:rPr lang="zh-CN" altLang="en-US" sz="2800" i="1" dirty="0">
                <a:latin typeface="+mn-ea"/>
                <a:ea typeface="+mn-ea"/>
                <a:cs typeface="Times New Roman" pitchFamily="18" charset="0"/>
              </a:rPr>
              <a:t> </a:t>
            </a:r>
            <a:endParaRPr lang="zh-CN" altLang="en-US" sz="2800" dirty="0">
              <a:latin typeface="+mn-ea"/>
              <a:ea typeface="+mn-ea"/>
              <a:cs typeface="Times New Roman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Char char=""/>
              <a:defRPr/>
            </a:pPr>
            <a:endParaRPr lang="zh-CN" altLang="en-US" sz="2800" dirty="0">
              <a:latin typeface="+mn-ea"/>
              <a:ea typeface="+mn-ea"/>
              <a:cs typeface="Times New Roman" pitchFamily="18" charset="0"/>
            </a:endParaRPr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 rot="10800000">
            <a:off x="8252058" y="698211"/>
            <a:ext cx="1223962" cy="936625"/>
            <a:chOff x="6431" y="11824"/>
            <a:chExt cx="705" cy="367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 eaLnBrk="0" hangingPunct="0"/>
              <a:r>
                <a:rPr lang="en-US" altLang="zh-CN" sz="600" i="1"/>
                <a:t> </a:t>
              </a:r>
              <a:endParaRPr lang="en-US" altLang="zh-CN" sz="2400"/>
            </a:p>
          </p:txBody>
        </p:sp>
      </p:grpSp>
      <p:graphicFrame>
        <p:nvGraphicFramePr>
          <p:cNvPr id="89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885461"/>
              </p:ext>
            </p:extLst>
          </p:nvPr>
        </p:nvGraphicFramePr>
        <p:xfrm>
          <a:off x="6770060" y="2126318"/>
          <a:ext cx="3591891" cy="252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51" name="Image" r:id="rId5" imgW="13269841" imgH="9358730" progId="">
                  <p:embed/>
                </p:oleObj>
              </mc:Choice>
              <mc:Fallback>
                <p:oleObj name="Image" r:id="rId5" imgW="13269841" imgH="935873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060" y="2126318"/>
                        <a:ext cx="3591891" cy="252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8" y="1166527"/>
            <a:ext cx="11751369" cy="46936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外连接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如果把舍弃的元组也保存在结果关系中，而在其他属性上填空值</a:t>
            </a:r>
            <a:r>
              <a:rPr lang="en-US" altLang="zh-CN" sz="2400" dirty="0"/>
              <a:t>(Null)</a:t>
            </a:r>
            <a:r>
              <a:rPr lang="zh-CN" altLang="en-US" sz="2400" dirty="0"/>
              <a:t>，这种连接就叫做外连接（</a:t>
            </a:r>
            <a:r>
              <a:rPr lang="en-US" altLang="zh-CN" sz="2400" dirty="0"/>
              <a:t>OUTER JOIN</a:t>
            </a:r>
            <a:r>
              <a:rPr lang="zh-CN" altLang="en-US" sz="2400" dirty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左外连接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如果只把左边关系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中要舍弃的元组保留就叫做左外连接</a:t>
            </a:r>
            <a:r>
              <a:rPr lang="en-US" altLang="zh-CN" sz="2400" dirty="0"/>
              <a:t>(LEFT OUTER JOIN</a:t>
            </a:r>
            <a:r>
              <a:rPr lang="zh-CN" altLang="en-US" sz="2400" dirty="0"/>
              <a:t>或</a:t>
            </a:r>
            <a:r>
              <a:rPr lang="en-US" altLang="zh-CN" sz="2400" dirty="0"/>
              <a:t>LEFT JOIN)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右外连接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如果只把右边关系</a:t>
            </a:r>
            <a:r>
              <a:rPr lang="en-US" altLang="zh-CN" sz="2400" i="1" dirty="0"/>
              <a:t>S</a:t>
            </a:r>
            <a:r>
              <a:rPr lang="zh-CN" altLang="en-US" sz="2400" dirty="0"/>
              <a:t>中要舍弃的元组保留就叫做右外连接</a:t>
            </a:r>
            <a:r>
              <a:rPr lang="en-US" altLang="zh-CN" sz="2400" dirty="0"/>
              <a:t>(RIGHT OUTER JOIN</a:t>
            </a:r>
            <a:r>
              <a:rPr lang="zh-CN" altLang="en-US" sz="2400" dirty="0"/>
              <a:t>或</a:t>
            </a:r>
            <a:r>
              <a:rPr lang="en-US" altLang="zh-CN" sz="2400" dirty="0"/>
              <a:t>RIGHT JOIN)</a:t>
            </a:r>
            <a:r>
              <a:rPr lang="zh-CN" altLang="en-US" sz="2400" dirty="0"/>
              <a:t> 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3117330" y="1578053"/>
          <a:ext cx="2116138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48" name="Image" r:id="rId3" imgW="2920635" imgH="3720635" progId="">
                  <p:embed/>
                </p:oleObj>
              </mc:Choice>
              <mc:Fallback>
                <p:oleObj name="Image" r:id="rId3" imgW="2920635" imgH="372063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330" y="1578053"/>
                        <a:ext cx="2116138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6176444" y="1484130"/>
          <a:ext cx="1868487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49" name="Image" r:id="rId5" imgW="2920635" imgH="5384127" progId="">
                  <p:embed/>
                </p:oleObj>
              </mc:Choice>
              <mc:Fallback>
                <p:oleObj name="Image" r:id="rId5" imgW="2920635" imgH="538412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444" y="1484130"/>
                        <a:ext cx="1868487" cy="299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隶书" panose="02010509060101010101" pitchFamily="49" charset="-122"/>
              </a:rPr>
              <a:t>下图是例</a:t>
            </a:r>
            <a:r>
              <a:rPr kumimoji="1" lang="en-US" altLang="zh-CN" dirty="0">
                <a:latin typeface="隶书" panose="02010509060101010101" pitchFamily="49" charset="-122"/>
              </a:rPr>
              <a:t>5</a:t>
            </a:r>
            <a:r>
              <a:rPr kumimoji="1" lang="zh-CN" altLang="en-US" dirty="0">
                <a:latin typeface="隶书" panose="02010509060101010101" pitchFamily="49" charset="-122"/>
              </a:rPr>
              <a:t>中关系</a:t>
            </a:r>
            <a:r>
              <a:rPr kumimoji="1" lang="en-US" altLang="zh-CN" i="1" dirty="0">
                <a:latin typeface="隶书" panose="02010509060101010101" pitchFamily="49" charset="-122"/>
              </a:rPr>
              <a:t>R </a:t>
            </a:r>
            <a:r>
              <a:rPr kumimoji="1" lang="zh-CN" altLang="en-US" dirty="0">
                <a:latin typeface="隶书" panose="02010509060101010101" pitchFamily="49" charset="-122"/>
              </a:rPr>
              <a:t>和</a:t>
            </a:r>
            <a:r>
              <a:rPr kumimoji="1" lang="en-US" altLang="zh-CN" i="1" dirty="0">
                <a:latin typeface="隶书" panose="02010509060101010101" pitchFamily="49" charset="-122"/>
              </a:rPr>
              <a:t>S </a:t>
            </a:r>
            <a:r>
              <a:rPr kumimoji="1" lang="zh-CN" altLang="en-US" dirty="0">
                <a:latin typeface="隶书" panose="02010509060101010101" pitchFamily="49" charset="-122"/>
              </a:rPr>
              <a:t>的外连接 、左连接、右连接</a:t>
            </a:r>
          </a:p>
          <a:p>
            <a:endParaRPr lang="zh-CN" alt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48C191-22FD-4713-BA2D-2EE7F29C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383407" y="2104017"/>
            <a:ext cx="2930801" cy="3059112"/>
            <a:chOff x="1655" y="1434"/>
            <a:chExt cx="2146" cy="2368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655" y="1434"/>
            <a:ext cx="2146" cy="2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22" name="Image" r:id="rId3" imgW="12419048" imgH="13701587" progId="">
                    <p:embed/>
                  </p:oleObj>
                </mc:Choice>
                <mc:Fallback>
                  <p:oleObj name="Image" r:id="rId3" imgW="12419048" imgH="13701587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434"/>
                          <a:ext cx="2146" cy="2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1655" y="1434"/>
              <a:ext cx="19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aphicFrame>
        <p:nvGraphicFramePr>
          <p:cNvPr id="92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717134"/>
              </p:ext>
            </p:extLst>
          </p:nvPr>
        </p:nvGraphicFramePr>
        <p:xfrm>
          <a:off x="4843296" y="2104017"/>
          <a:ext cx="5758002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3" name="Image" r:id="rId5" imgW="6349206" imgH="3479365" progId="">
                  <p:embed/>
                </p:oleObj>
              </mc:Choice>
              <mc:Fallback>
                <p:oleObj name="Image" r:id="rId5" imgW="6349206" imgH="3479365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296" y="2104017"/>
                        <a:ext cx="5758002" cy="330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B983A58-A599-4C76-AC67-F8AAAB157A58}"/>
              </a:ext>
            </a:extLst>
          </p:cNvPr>
          <p:cNvSpPr/>
          <p:nvPr/>
        </p:nvSpPr>
        <p:spPr>
          <a:xfrm>
            <a:off x="2048719" y="4872942"/>
            <a:ext cx="1400537" cy="405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F154F9-A034-4D9C-BF54-5DDF635EA659}"/>
              </a:ext>
            </a:extLst>
          </p:cNvPr>
          <p:cNvSpPr txBox="1"/>
          <p:nvPr/>
        </p:nvSpPr>
        <p:spPr>
          <a:xfrm>
            <a:off x="1921397" y="5139979"/>
            <a:ext cx="2187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50" dirty="0">
                <a:latin typeface="+mj-ea"/>
                <a:ea typeface="+mj-ea"/>
              </a:rPr>
              <a:t>（</a:t>
            </a:r>
            <a:r>
              <a:rPr lang="en-US" altLang="zh-CN" sz="1550" dirty="0">
                <a:latin typeface="+mj-ea"/>
                <a:ea typeface="+mj-ea"/>
              </a:rPr>
              <a:t>a</a:t>
            </a:r>
            <a:r>
              <a:rPr lang="zh-CN" altLang="en-US" sz="1550" dirty="0">
                <a:latin typeface="+mj-ea"/>
                <a:ea typeface="+mj-ea"/>
              </a:rPr>
              <a:t>） 外连接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Rectangle 3">
            <a:extLst>
              <a:ext uri="{FF2B5EF4-FFF2-40B4-BE49-F238E27FC236}">
                <a16:creationId xmlns:a16="http://schemas.microsoft.com/office/drawing/2014/main" id="{286D8100-D0A2-4414-B13A-D9D0243D6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6218" y="1166527"/>
            <a:ext cx="11563110" cy="4524949"/>
          </a:xfrm>
        </p:spPr>
        <p:txBody>
          <a:bodyPr>
            <a:normAutofit/>
          </a:bodyPr>
          <a:lstStyle/>
          <a:p>
            <a:pPr indent="720000"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给定关系</a:t>
            </a:r>
            <a:r>
              <a:rPr lang="en-US" altLang="zh-CN" i="1" dirty="0"/>
              <a:t>R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zh-CN" altLang="en-US" dirty="0"/>
              <a:t>，</a:t>
            </a:r>
            <a:r>
              <a:rPr lang="en-US" altLang="zh-CN" i="1" dirty="0">
                <a:solidFill>
                  <a:srgbClr val="0033CC"/>
                </a:solidFill>
              </a:rPr>
              <a:t>Y</a:t>
            </a:r>
            <a:r>
              <a:rPr lang="en-US" altLang="zh-CN" i="1" dirty="0"/>
              <a:t>) </a:t>
            </a:r>
            <a:r>
              <a:rPr lang="zh-CN" altLang="en-US" dirty="0"/>
              <a:t>和</a:t>
            </a:r>
            <a:r>
              <a:rPr lang="en-US" altLang="zh-CN" i="1" dirty="0"/>
              <a:t>S 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33CC"/>
                </a:solidFill>
              </a:rPr>
              <a:t>Y</a:t>
            </a:r>
            <a:r>
              <a:rPr lang="zh-CN" altLang="en-US" dirty="0"/>
              <a:t>，</a:t>
            </a:r>
            <a:r>
              <a:rPr lang="en-US" altLang="zh-CN" i="1" dirty="0"/>
              <a:t>Z</a:t>
            </a:r>
            <a:r>
              <a:rPr lang="en-US" altLang="zh-CN" dirty="0"/>
              <a:t>)</a:t>
            </a:r>
            <a:r>
              <a:rPr lang="zh-CN" altLang="en-US" dirty="0"/>
              <a:t>，其中</a:t>
            </a:r>
            <a:r>
              <a:rPr lang="en-US" altLang="zh-CN" i="1" dirty="0"/>
              <a:t>X</a:t>
            </a:r>
            <a:r>
              <a:rPr lang="zh-CN" altLang="en-US" dirty="0"/>
              <a:t>，</a:t>
            </a:r>
            <a:r>
              <a:rPr lang="en-US" altLang="zh-CN" i="1" dirty="0"/>
              <a:t>Y</a:t>
            </a:r>
            <a:r>
              <a:rPr lang="zh-CN" altLang="en-US" dirty="0"/>
              <a:t>，</a:t>
            </a:r>
            <a:r>
              <a:rPr lang="en-US" altLang="zh-CN" i="1" dirty="0"/>
              <a:t>Z</a:t>
            </a:r>
            <a:r>
              <a:rPr lang="zh-CN" altLang="en-US" dirty="0"/>
              <a:t>为属性组</a:t>
            </a:r>
            <a:r>
              <a:rPr lang="en-US" altLang="zh-CN" i="1" dirty="0"/>
              <a:t>R</a:t>
            </a:r>
            <a:r>
              <a:rPr lang="zh-CN" altLang="en-US" dirty="0"/>
              <a:t>中的</a:t>
            </a:r>
            <a:r>
              <a:rPr lang="en-US" altLang="zh-CN" i="1" dirty="0"/>
              <a:t>Y</a:t>
            </a:r>
            <a:r>
              <a:rPr lang="zh-CN" altLang="en-US" dirty="0"/>
              <a:t>与</a:t>
            </a:r>
            <a:r>
              <a:rPr lang="en-US" altLang="zh-CN" i="1" dirty="0"/>
              <a:t>S</a:t>
            </a:r>
            <a:r>
              <a:rPr lang="zh-CN" altLang="en-US" dirty="0"/>
              <a:t>中的</a:t>
            </a:r>
            <a:r>
              <a:rPr lang="en-US" altLang="zh-CN" i="1" dirty="0"/>
              <a:t>Y</a:t>
            </a:r>
            <a:r>
              <a:rPr lang="zh-CN" altLang="en-US" dirty="0"/>
              <a:t>可以有不同的属性名，但必须出自相同的域集。</a:t>
            </a:r>
            <a:r>
              <a:rPr lang="en-US" altLang="zh-CN" i="1" dirty="0"/>
              <a:t>R</a:t>
            </a:r>
            <a:r>
              <a:rPr lang="zh-CN" altLang="en-US" dirty="0"/>
              <a:t>与</a:t>
            </a:r>
            <a:r>
              <a:rPr lang="en-US" altLang="zh-CN" i="1" dirty="0"/>
              <a:t>S</a:t>
            </a:r>
            <a:r>
              <a:rPr lang="zh-CN" altLang="en-US" dirty="0"/>
              <a:t>的除运算得到一个新的关系</a:t>
            </a:r>
            <a:r>
              <a:rPr lang="en-US" altLang="zh-CN" i="1" dirty="0">
                <a:solidFill>
                  <a:srgbClr val="FF0000"/>
                </a:solidFill>
              </a:rPr>
              <a:t>P(X)</a:t>
            </a:r>
            <a:r>
              <a:rPr lang="zh-CN" altLang="en-US" i="1" dirty="0"/>
              <a:t>，</a:t>
            </a:r>
            <a:r>
              <a:rPr lang="en-US" altLang="zh-CN" i="1" dirty="0"/>
              <a:t>P</a:t>
            </a:r>
            <a:r>
              <a:rPr lang="zh-CN" altLang="en-US" dirty="0"/>
              <a:t>是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zh-CN" altLang="en-US" i="1" dirty="0">
                <a:solidFill>
                  <a:srgbClr val="FF0000"/>
                </a:solidFill>
              </a:rPr>
              <a:t>中满足下列条件的元组在</a:t>
            </a:r>
            <a:r>
              <a:rPr lang="en-US" altLang="zh-CN" i="1" dirty="0"/>
              <a:t>X</a:t>
            </a:r>
            <a:r>
              <a:rPr lang="zh-CN" altLang="en-US" dirty="0"/>
              <a:t>属性列上的投影：元组在</a:t>
            </a:r>
            <a:r>
              <a:rPr lang="en-US" altLang="zh-CN" i="1" dirty="0"/>
              <a:t>X</a:t>
            </a:r>
            <a:r>
              <a:rPr lang="zh-CN" altLang="en-US" dirty="0"/>
              <a:t>上分量值</a:t>
            </a:r>
            <a:r>
              <a:rPr lang="en-US" altLang="zh-CN" i="1" dirty="0"/>
              <a:t>x</a:t>
            </a:r>
            <a:r>
              <a:rPr lang="zh-CN" altLang="en-US" dirty="0"/>
              <a:t>的象集</a:t>
            </a:r>
            <a:r>
              <a:rPr lang="en-US" altLang="zh-CN" i="1" dirty="0" err="1"/>
              <a:t>Y</a:t>
            </a:r>
            <a:r>
              <a:rPr lang="en-US" altLang="zh-CN" i="1" baseline="-30000" dirty="0" err="1"/>
              <a:t>x</a:t>
            </a:r>
            <a:r>
              <a:rPr lang="zh-CN" altLang="en-US" dirty="0"/>
              <a:t>包含</a:t>
            </a:r>
            <a:r>
              <a:rPr lang="en-US" altLang="zh-CN" i="1" dirty="0"/>
              <a:t>S</a:t>
            </a:r>
            <a:r>
              <a:rPr lang="zh-CN" altLang="en-US" dirty="0"/>
              <a:t>在</a:t>
            </a:r>
            <a:r>
              <a:rPr lang="en-US" altLang="zh-CN" i="1" dirty="0"/>
              <a:t>Y</a:t>
            </a:r>
            <a:r>
              <a:rPr lang="zh-CN" altLang="en-US" dirty="0"/>
              <a:t>上投影的集合。</a:t>
            </a: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+mj-ea"/>
                <a:ea typeface="+mj-ea"/>
              </a:rPr>
              <a:t>             </a:t>
            </a:r>
            <a:r>
              <a:rPr lang="en-US" altLang="zh-CN" sz="2400" i="1" dirty="0">
                <a:latin typeface="+mj-ea"/>
                <a:ea typeface="+mj-ea"/>
              </a:rPr>
              <a:t>R</a:t>
            </a:r>
            <a:r>
              <a:rPr lang="en-US" altLang="zh-CN" sz="2400" dirty="0">
                <a:latin typeface="+mj-ea"/>
                <a:ea typeface="+mj-ea"/>
              </a:rPr>
              <a:t>÷</a:t>
            </a:r>
            <a:r>
              <a:rPr lang="en-US" altLang="zh-CN" sz="2400" i="1" dirty="0">
                <a:latin typeface="+mj-ea"/>
                <a:ea typeface="+mj-ea"/>
              </a:rPr>
              <a:t>S</a:t>
            </a:r>
            <a:r>
              <a:rPr lang="en-US" altLang="zh-CN" sz="2400" dirty="0">
                <a:latin typeface="+mj-ea"/>
                <a:ea typeface="+mj-ea"/>
              </a:rPr>
              <a:t> = {</a:t>
            </a:r>
            <a:r>
              <a:rPr lang="en-US" altLang="zh-CN" sz="2400" i="1" dirty="0" err="1">
                <a:latin typeface="+mj-ea"/>
                <a:ea typeface="+mj-ea"/>
              </a:rPr>
              <a:t>t</a:t>
            </a:r>
            <a:r>
              <a:rPr lang="en-US" altLang="zh-CN" sz="2400" baseline="-30000" dirty="0" err="1">
                <a:latin typeface="+mj-ea"/>
                <a:ea typeface="+mj-ea"/>
              </a:rPr>
              <a:t>r</a:t>
            </a:r>
            <a:r>
              <a:rPr lang="en-US" altLang="zh-CN" sz="2400" baseline="-30000" dirty="0">
                <a:latin typeface="+mj-ea"/>
                <a:ea typeface="+mj-ea"/>
              </a:rPr>
              <a:t> </a:t>
            </a:r>
            <a:r>
              <a:rPr lang="en-US" altLang="zh-CN" sz="2400" dirty="0">
                <a:latin typeface="+mj-ea"/>
                <a:ea typeface="+mj-ea"/>
              </a:rPr>
              <a:t>[</a:t>
            </a:r>
            <a:r>
              <a:rPr lang="en-US" altLang="zh-CN" sz="2400" i="1" dirty="0">
                <a:latin typeface="+mj-ea"/>
                <a:ea typeface="+mj-ea"/>
              </a:rPr>
              <a:t>X</a:t>
            </a:r>
            <a:r>
              <a:rPr lang="en-US" altLang="zh-CN" sz="2400" dirty="0">
                <a:latin typeface="+mj-ea"/>
                <a:ea typeface="+mj-ea"/>
              </a:rPr>
              <a:t>] | </a:t>
            </a:r>
            <a:r>
              <a:rPr lang="en-US" altLang="zh-CN" sz="2400" i="1" dirty="0" err="1">
                <a:latin typeface="+mj-ea"/>
                <a:ea typeface="+mj-ea"/>
              </a:rPr>
              <a:t>t</a:t>
            </a:r>
            <a:r>
              <a:rPr lang="en-US" altLang="zh-CN" sz="2400" baseline="-30000" dirty="0" err="1">
                <a:latin typeface="+mj-ea"/>
                <a:ea typeface="+mj-ea"/>
              </a:rPr>
              <a:t>r</a:t>
            </a:r>
            <a:r>
              <a:rPr lang="en-US" altLang="zh-CN" sz="2400" baseline="-30000" dirty="0">
                <a:latin typeface="+mj-ea"/>
                <a:ea typeface="+mj-ea"/>
              </a:rPr>
              <a:t> </a:t>
            </a:r>
            <a:r>
              <a:rPr lang="en-US" altLang="zh-CN" sz="2400" dirty="0">
                <a:latin typeface="+mj-ea"/>
                <a:ea typeface="+mj-ea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i="1" dirty="0">
                <a:latin typeface="+mj-ea"/>
                <a:ea typeface="+mj-ea"/>
              </a:rPr>
              <a:t>R</a:t>
            </a:r>
            <a:r>
              <a:rPr lang="en-US" altLang="zh-CN" sz="2400" dirty="0">
                <a:latin typeface="+mj-ea"/>
                <a:ea typeface="+mj-ea"/>
              </a:rPr>
              <a:t>∧π</a:t>
            </a:r>
            <a:r>
              <a:rPr lang="en-US" altLang="zh-CN" sz="2400" baseline="-30000" dirty="0">
                <a:latin typeface="+mj-ea"/>
                <a:ea typeface="+mj-ea"/>
              </a:rPr>
              <a:t>Y</a:t>
            </a:r>
            <a:r>
              <a:rPr lang="en-US" altLang="zh-CN" sz="2400" dirty="0">
                <a:latin typeface="+mj-ea"/>
                <a:ea typeface="+mj-ea"/>
              </a:rPr>
              <a:t> (</a:t>
            </a:r>
            <a:r>
              <a:rPr lang="en-US" altLang="zh-CN" sz="2400" i="1" dirty="0">
                <a:latin typeface="+mj-ea"/>
                <a:ea typeface="+mj-ea"/>
              </a:rPr>
              <a:t>S</a:t>
            </a:r>
            <a:r>
              <a:rPr lang="en-US" altLang="zh-CN" sz="2400" dirty="0">
                <a:latin typeface="+mj-ea"/>
                <a:ea typeface="+mj-ea"/>
              </a:rPr>
              <a:t>) </a:t>
            </a:r>
            <a:r>
              <a:rPr lang="en-US" altLang="zh-CN" sz="2400" dirty="0">
                <a:latin typeface="+mj-ea"/>
                <a:ea typeface="+mj-ea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en-US" altLang="zh-CN" sz="2400" i="1" dirty="0" err="1">
                <a:latin typeface="+mj-ea"/>
                <a:ea typeface="+mj-ea"/>
              </a:rPr>
              <a:t>Y</a:t>
            </a:r>
            <a:r>
              <a:rPr lang="en-US" altLang="zh-CN" sz="2400" i="1" baseline="-30000" dirty="0" err="1">
                <a:latin typeface="+mj-ea"/>
                <a:ea typeface="+mj-ea"/>
              </a:rPr>
              <a:t>x</a:t>
            </a:r>
            <a:r>
              <a:rPr lang="en-US" altLang="zh-CN" sz="2400" dirty="0">
                <a:latin typeface="+mj-ea"/>
                <a:ea typeface="+mj-ea"/>
              </a:rPr>
              <a:t> }</a:t>
            </a:r>
            <a:endParaRPr lang="en-US" altLang="zh-CN" sz="2400" b="1" dirty="0">
              <a:latin typeface="+mj-ea"/>
              <a:ea typeface="+mj-ea"/>
            </a:endParaRP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+mj-ea"/>
                <a:ea typeface="+mj-ea"/>
              </a:rPr>
              <a:t>	          </a:t>
            </a:r>
            <a:r>
              <a:rPr lang="en-US" altLang="zh-CN" sz="2400" i="1" dirty="0" err="1">
                <a:latin typeface="+mj-ea"/>
                <a:ea typeface="+mj-ea"/>
              </a:rPr>
              <a:t>Y</a:t>
            </a:r>
            <a:r>
              <a:rPr lang="en-US" altLang="zh-CN" sz="2400" i="1" baseline="-30000" dirty="0" err="1">
                <a:latin typeface="+mj-ea"/>
                <a:ea typeface="+mj-ea"/>
              </a:rPr>
              <a:t>x</a:t>
            </a:r>
            <a:r>
              <a:rPr lang="zh-CN" altLang="en-US" sz="2400" b="1" dirty="0">
                <a:latin typeface="+mj-ea"/>
                <a:ea typeface="+mj-ea"/>
              </a:rPr>
              <a:t>：</a:t>
            </a:r>
            <a:r>
              <a:rPr lang="en-US" altLang="zh-CN" sz="2400" b="1" i="1" dirty="0">
                <a:latin typeface="+mj-ea"/>
                <a:ea typeface="+mj-ea"/>
              </a:rPr>
              <a:t>x</a:t>
            </a:r>
            <a:r>
              <a:rPr lang="zh-CN" altLang="en-US" sz="2400" b="1" dirty="0">
                <a:latin typeface="+mj-ea"/>
                <a:ea typeface="+mj-ea"/>
              </a:rPr>
              <a:t>在</a:t>
            </a:r>
            <a:r>
              <a:rPr lang="en-US" altLang="zh-CN" sz="2400" b="1" i="1" dirty="0">
                <a:latin typeface="+mj-ea"/>
                <a:ea typeface="+mj-ea"/>
              </a:rPr>
              <a:t>R</a:t>
            </a:r>
            <a:r>
              <a:rPr lang="zh-CN" altLang="en-US" sz="2400" b="1" dirty="0">
                <a:latin typeface="+mj-ea"/>
                <a:ea typeface="+mj-ea"/>
              </a:rPr>
              <a:t>中的象集，</a:t>
            </a:r>
            <a:r>
              <a:rPr lang="en-US" altLang="zh-CN" sz="2400" b="1" i="1" dirty="0">
                <a:latin typeface="+mj-ea"/>
                <a:ea typeface="+mj-ea"/>
              </a:rPr>
              <a:t>x</a:t>
            </a:r>
            <a:r>
              <a:rPr lang="en-US" altLang="zh-CN" sz="2400" b="1" dirty="0">
                <a:latin typeface="+mj-ea"/>
                <a:ea typeface="+mj-ea"/>
              </a:rPr>
              <a:t> = </a:t>
            </a:r>
            <a:r>
              <a:rPr lang="en-US" altLang="zh-CN" sz="2400" b="1" i="1" dirty="0" err="1">
                <a:latin typeface="+mj-ea"/>
                <a:ea typeface="+mj-ea"/>
              </a:rPr>
              <a:t>t</a:t>
            </a:r>
            <a:r>
              <a:rPr lang="en-US" altLang="zh-CN" sz="2400" b="1" baseline="-30000" dirty="0" err="1">
                <a:latin typeface="+mj-ea"/>
                <a:ea typeface="+mj-ea"/>
              </a:rPr>
              <a:t>r</a:t>
            </a:r>
            <a:r>
              <a:rPr lang="en-US" altLang="zh-CN" sz="2400" b="1" dirty="0">
                <a:latin typeface="+mj-ea"/>
                <a:ea typeface="+mj-ea"/>
              </a:rPr>
              <a:t>[</a:t>
            </a:r>
            <a:r>
              <a:rPr lang="en-US" altLang="zh-CN" sz="2400" b="1" i="1" dirty="0">
                <a:latin typeface="+mj-ea"/>
                <a:ea typeface="+mj-ea"/>
              </a:rPr>
              <a:t>X</a:t>
            </a:r>
            <a:r>
              <a:rPr lang="en-US" altLang="zh-CN" sz="2400" b="1" dirty="0">
                <a:latin typeface="+mj-ea"/>
                <a:ea typeface="+mj-ea"/>
              </a:rPr>
              <a:t>]</a:t>
            </a:r>
          </a:p>
          <a:p>
            <a:pPr>
              <a:lnSpc>
                <a:spcPct val="140000"/>
              </a:lnSpc>
            </a:pPr>
            <a:endParaRPr lang="en-US" altLang="zh-CN" b="1" dirty="0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D73355BD-05E1-4C63-86CF-9517037AA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除（</a:t>
            </a:r>
            <a:r>
              <a:rPr lang="en-US" altLang="zh-CN" dirty="0"/>
              <a:t>Division</a:t>
            </a:r>
            <a:r>
              <a:rPr lang="zh-CN" altLang="en-US" dirty="0"/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28186828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FED7EE9C-D29F-4E1D-8BA4-BC96D3EF6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除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grpSp>
        <p:nvGrpSpPr>
          <p:cNvPr id="443470" name="Group 78">
            <a:extLst>
              <a:ext uri="{FF2B5EF4-FFF2-40B4-BE49-F238E27FC236}">
                <a16:creationId xmlns:a16="http://schemas.microsoft.com/office/drawing/2014/main" id="{9EE3F3F4-6251-4A25-B456-1E2BAAE42222}"/>
              </a:ext>
            </a:extLst>
          </p:cNvPr>
          <p:cNvGrpSpPr>
            <a:grpSpLocks/>
          </p:cNvGrpSpPr>
          <p:nvPr/>
        </p:nvGrpSpPr>
        <p:grpSpPr bwMode="auto">
          <a:xfrm>
            <a:off x="1905974" y="1844675"/>
            <a:ext cx="2823114" cy="2954037"/>
            <a:chOff x="-3" y="-3"/>
            <a:chExt cx="1026" cy="5475"/>
          </a:xfrm>
        </p:grpSpPr>
        <p:grpSp>
          <p:nvGrpSpPr>
            <p:cNvPr id="443468" name="Group 76">
              <a:extLst>
                <a:ext uri="{FF2B5EF4-FFF2-40B4-BE49-F238E27FC236}">
                  <a16:creationId xmlns:a16="http://schemas.microsoft.com/office/drawing/2014/main" id="{1C1068DD-20CF-4079-BB44-C7DC28FDFE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020" cy="5469"/>
              <a:chOff x="0" y="0"/>
              <a:chExt cx="1020" cy="5469"/>
            </a:xfrm>
          </p:grpSpPr>
          <p:grpSp>
            <p:nvGrpSpPr>
              <p:cNvPr id="443421" name="Group 29">
                <a:extLst>
                  <a:ext uri="{FF2B5EF4-FFF2-40B4-BE49-F238E27FC236}">
                    <a16:creationId xmlns:a16="http://schemas.microsoft.com/office/drawing/2014/main" id="{A9F67D39-F51D-450B-83E1-D229B0A442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00" cy="499"/>
                <a:chOff x="0" y="0"/>
                <a:chExt cx="300" cy="499"/>
              </a:xfrm>
            </p:grpSpPr>
            <p:sp>
              <p:nvSpPr>
                <p:cNvPr id="443396" name="Rectangle 4">
                  <a:extLst>
                    <a:ext uri="{FF2B5EF4-FFF2-40B4-BE49-F238E27FC236}">
                      <a16:creationId xmlns:a16="http://schemas.microsoft.com/office/drawing/2014/main" id="{2DC6E460-CB1A-4E1B-925B-E859124854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1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20" name="Rectangle 28">
                  <a:extLst>
                    <a:ext uri="{FF2B5EF4-FFF2-40B4-BE49-F238E27FC236}">
                      <a16:creationId xmlns:a16="http://schemas.microsoft.com/office/drawing/2014/main" id="{0B1F30D6-2C2B-4B42-9582-D555A146DF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0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23" name="Group 31">
                <a:extLst>
                  <a:ext uri="{FF2B5EF4-FFF2-40B4-BE49-F238E27FC236}">
                    <a16:creationId xmlns:a16="http://schemas.microsoft.com/office/drawing/2014/main" id="{1F339C57-C6B9-4614-B2C8-DF66A5EA94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0"/>
                <a:ext cx="360" cy="499"/>
                <a:chOff x="300" y="0"/>
                <a:chExt cx="360" cy="499"/>
              </a:xfrm>
            </p:grpSpPr>
            <p:sp>
              <p:nvSpPr>
                <p:cNvPr id="443397" name="Rectangle 5">
                  <a:extLst>
                    <a:ext uri="{FF2B5EF4-FFF2-40B4-BE49-F238E27FC236}">
                      <a16:creationId xmlns:a16="http://schemas.microsoft.com/office/drawing/2014/main" id="{CC931FED-D438-44B6-A700-3625BEF9F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22" name="Rectangle 30">
                  <a:extLst>
                    <a:ext uri="{FF2B5EF4-FFF2-40B4-BE49-F238E27FC236}">
                      <a16:creationId xmlns:a16="http://schemas.microsoft.com/office/drawing/2014/main" id="{4AFE659F-5118-4DE7-AC10-4BFD7D0F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25" name="Group 33">
                <a:extLst>
                  <a:ext uri="{FF2B5EF4-FFF2-40B4-BE49-F238E27FC236}">
                    <a16:creationId xmlns:a16="http://schemas.microsoft.com/office/drawing/2014/main" id="{2ED4E92E-ADC9-4D79-A2B5-1C88DD957A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0"/>
                <a:ext cx="360" cy="499"/>
                <a:chOff x="660" y="0"/>
                <a:chExt cx="360" cy="499"/>
              </a:xfrm>
            </p:grpSpPr>
            <p:sp>
              <p:nvSpPr>
                <p:cNvPr id="443398" name="Rectangle 6">
                  <a:extLst>
                    <a:ext uri="{FF2B5EF4-FFF2-40B4-BE49-F238E27FC236}">
                      <a16:creationId xmlns:a16="http://schemas.microsoft.com/office/drawing/2014/main" id="{A40D6C7C-C72A-4F67-9972-645A8C108F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24" name="Rectangle 32">
                  <a:extLst>
                    <a:ext uri="{FF2B5EF4-FFF2-40B4-BE49-F238E27FC236}">
                      <a16:creationId xmlns:a16="http://schemas.microsoft.com/office/drawing/2014/main" id="{7D552C57-CDCB-4993-873E-CDE10DE2D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27" name="Group 35">
                <a:extLst>
                  <a:ext uri="{FF2B5EF4-FFF2-40B4-BE49-F238E27FC236}">
                    <a16:creationId xmlns:a16="http://schemas.microsoft.com/office/drawing/2014/main" id="{87620FF5-D5E7-40D4-82E7-A523F35D08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99"/>
                <a:ext cx="300" cy="710"/>
                <a:chOff x="0" y="499"/>
                <a:chExt cx="300" cy="710"/>
              </a:xfrm>
            </p:grpSpPr>
            <p:sp>
              <p:nvSpPr>
                <p:cNvPr id="443399" name="Rectangle 7">
                  <a:extLst>
                    <a:ext uri="{FF2B5EF4-FFF2-40B4-BE49-F238E27FC236}">
                      <a16:creationId xmlns:a16="http://schemas.microsoft.com/office/drawing/2014/main" id="{F0A553E7-1FEC-461E-829B-0873758CBB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26" name="Rectangle 34">
                  <a:extLst>
                    <a:ext uri="{FF2B5EF4-FFF2-40B4-BE49-F238E27FC236}">
                      <a16:creationId xmlns:a16="http://schemas.microsoft.com/office/drawing/2014/main" id="{7FABB39E-54FD-4559-B249-5D13B0700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29" name="Group 37">
                <a:extLst>
                  <a:ext uri="{FF2B5EF4-FFF2-40B4-BE49-F238E27FC236}">
                    <a16:creationId xmlns:a16="http://schemas.microsoft.com/office/drawing/2014/main" id="{924C2999-F6E1-4892-8A88-AEF7E68900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499"/>
                <a:ext cx="360" cy="710"/>
                <a:chOff x="300" y="499"/>
                <a:chExt cx="360" cy="710"/>
              </a:xfrm>
            </p:grpSpPr>
            <p:sp>
              <p:nvSpPr>
                <p:cNvPr id="443400" name="Rectangle 8">
                  <a:extLst>
                    <a:ext uri="{FF2B5EF4-FFF2-40B4-BE49-F238E27FC236}">
                      <a16:creationId xmlns:a16="http://schemas.microsoft.com/office/drawing/2014/main" id="{BB28AA36-A99B-4CB1-8149-0B0EABADB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49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28" name="Rectangle 36">
                  <a:extLst>
                    <a:ext uri="{FF2B5EF4-FFF2-40B4-BE49-F238E27FC236}">
                      <a16:creationId xmlns:a16="http://schemas.microsoft.com/office/drawing/2014/main" id="{613AB097-EC3B-4F28-8886-959692DCB9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31" name="Group 39">
                <a:extLst>
                  <a:ext uri="{FF2B5EF4-FFF2-40B4-BE49-F238E27FC236}">
                    <a16:creationId xmlns:a16="http://schemas.microsoft.com/office/drawing/2014/main" id="{1B28DBAF-414D-4A38-8933-AE76616484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499"/>
                <a:ext cx="360" cy="710"/>
                <a:chOff x="660" y="499"/>
                <a:chExt cx="360" cy="710"/>
              </a:xfrm>
            </p:grpSpPr>
            <p:sp>
              <p:nvSpPr>
                <p:cNvPr id="443401" name="Rectangle 9">
                  <a:extLst>
                    <a:ext uri="{FF2B5EF4-FFF2-40B4-BE49-F238E27FC236}">
                      <a16:creationId xmlns:a16="http://schemas.microsoft.com/office/drawing/2014/main" id="{3CB9F91D-12D2-46F2-9AA5-4D43ABF9A4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49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30" name="Rectangle 38">
                  <a:extLst>
                    <a:ext uri="{FF2B5EF4-FFF2-40B4-BE49-F238E27FC236}">
                      <a16:creationId xmlns:a16="http://schemas.microsoft.com/office/drawing/2014/main" id="{E5005121-9C7D-4A6E-9930-CA73FD88C1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33" name="Group 41">
                <a:extLst>
                  <a:ext uri="{FF2B5EF4-FFF2-40B4-BE49-F238E27FC236}">
                    <a16:creationId xmlns:a16="http://schemas.microsoft.com/office/drawing/2014/main" id="{607E734A-C83D-4B26-BF41-C4B4F62A23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09"/>
                <a:ext cx="300" cy="710"/>
                <a:chOff x="0" y="1209"/>
                <a:chExt cx="300" cy="710"/>
              </a:xfrm>
            </p:grpSpPr>
            <p:sp>
              <p:nvSpPr>
                <p:cNvPr id="443402" name="Rectangle 10">
                  <a:extLst>
                    <a:ext uri="{FF2B5EF4-FFF2-40B4-BE49-F238E27FC236}">
                      <a16:creationId xmlns:a16="http://schemas.microsoft.com/office/drawing/2014/main" id="{92942851-679D-4CA4-BE84-3BE1BEE28D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32" name="Rectangle 40">
                  <a:extLst>
                    <a:ext uri="{FF2B5EF4-FFF2-40B4-BE49-F238E27FC236}">
                      <a16:creationId xmlns:a16="http://schemas.microsoft.com/office/drawing/2014/main" id="{1D2A6EBF-886E-4745-8ABF-215AF65F3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35" name="Group 43">
                <a:extLst>
                  <a:ext uri="{FF2B5EF4-FFF2-40B4-BE49-F238E27FC236}">
                    <a16:creationId xmlns:a16="http://schemas.microsoft.com/office/drawing/2014/main" id="{50FC341C-12A1-42F4-87E2-E626F495D5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1209"/>
                <a:ext cx="360" cy="710"/>
                <a:chOff x="300" y="1209"/>
                <a:chExt cx="360" cy="710"/>
              </a:xfrm>
            </p:grpSpPr>
            <p:sp>
              <p:nvSpPr>
                <p:cNvPr id="443403" name="Rectangle 11">
                  <a:extLst>
                    <a:ext uri="{FF2B5EF4-FFF2-40B4-BE49-F238E27FC236}">
                      <a16:creationId xmlns:a16="http://schemas.microsoft.com/office/drawing/2014/main" id="{0AB258B7-0744-4F89-971E-0609BB535A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120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3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34" name="Rectangle 42">
                  <a:extLst>
                    <a:ext uri="{FF2B5EF4-FFF2-40B4-BE49-F238E27FC236}">
                      <a16:creationId xmlns:a16="http://schemas.microsoft.com/office/drawing/2014/main" id="{EDFA5BE9-ECB7-4454-81AD-B4EB55FA1C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37" name="Group 45">
                <a:extLst>
                  <a:ext uri="{FF2B5EF4-FFF2-40B4-BE49-F238E27FC236}">
                    <a16:creationId xmlns:a16="http://schemas.microsoft.com/office/drawing/2014/main" id="{A5B33D7A-F69A-499B-8EEE-663B0D4E75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1209"/>
                <a:ext cx="360" cy="710"/>
                <a:chOff x="660" y="1209"/>
                <a:chExt cx="360" cy="710"/>
              </a:xfrm>
            </p:grpSpPr>
            <p:sp>
              <p:nvSpPr>
                <p:cNvPr id="443404" name="Rectangle 12">
                  <a:extLst>
                    <a:ext uri="{FF2B5EF4-FFF2-40B4-BE49-F238E27FC236}">
                      <a16:creationId xmlns:a16="http://schemas.microsoft.com/office/drawing/2014/main" id="{8A9AEA30-B94A-41B7-A982-D888B5E0BB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120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7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36" name="Rectangle 44">
                  <a:extLst>
                    <a:ext uri="{FF2B5EF4-FFF2-40B4-BE49-F238E27FC236}">
                      <a16:creationId xmlns:a16="http://schemas.microsoft.com/office/drawing/2014/main" id="{12AC38A9-FF05-4BFD-9CC5-2573200F03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39" name="Group 47">
                <a:extLst>
                  <a:ext uri="{FF2B5EF4-FFF2-40B4-BE49-F238E27FC236}">
                    <a16:creationId xmlns:a16="http://schemas.microsoft.com/office/drawing/2014/main" id="{B77B14BE-4E22-433D-B326-463F6F65B4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19"/>
                <a:ext cx="300" cy="710"/>
                <a:chOff x="0" y="1919"/>
                <a:chExt cx="300" cy="710"/>
              </a:xfrm>
            </p:grpSpPr>
            <p:sp>
              <p:nvSpPr>
                <p:cNvPr id="443405" name="Rectangle 13">
                  <a:extLst>
                    <a:ext uri="{FF2B5EF4-FFF2-40B4-BE49-F238E27FC236}">
                      <a16:creationId xmlns:a16="http://schemas.microsoft.com/office/drawing/2014/main" id="{28220D44-3C81-4D51-9812-21E119275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91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3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38" name="Rectangle 46">
                  <a:extLst>
                    <a:ext uri="{FF2B5EF4-FFF2-40B4-BE49-F238E27FC236}">
                      <a16:creationId xmlns:a16="http://schemas.microsoft.com/office/drawing/2014/main" id="{6FCA44CB-E644-408D-A94B-D541421B5A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1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41" name="Group 49">
                <a:extLst>
                  <a:ext uri="{FF2B5EF4-FFF2-40B4-BE49-F238E27FC236}">
                    <a16:creationId xmlns:a16="http://schemas.microsoft.com/office/drawing/2014/main" id="{6948AB31-69E8-4C52-919A-61C0DC4349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1919"/>
                <a:ext cx="360" cy="710"/>
                <a:chOff x="300" y="1919"/>
                <a:chExt cx="360" cy="710"/>
              </a:xfrm>
            </p:grpSpPr>
            <p:sp>
              <p:nvSpPr>
                <p:cNvPr id="443406" name="Rectangle 14">
                  <a:extLst>
                    <a:ext uri="{FF2B5EF4-FFF2-40B4-BE49-F238E27FC236}">
                      <a16:creationId xmlns:a16="http://schemas.microsoft.com/office/drawing/2014/main" id="{4ED8B153-536A-47B2-9E00-E96E94272A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191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4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40" name="Rectangle 48">
                  <a:extLst>
                    <a:ext uri="{FF2B5EF4-FFF2-40B4-BE49-F238E27FC236}">
                      <a16:creationId xmlns:a16="http://schemas.microsoft.com/office/drawing/2014/main" id="{CF8E5208-E8EC-46C2-9150-D66C3A8ACE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43" name="Group 51">
                <a:extLst>
                  <a:ext uri="{FF2B5EF4-FFF2-40B4-BE49-F238E27FC236}">
                    <a16:creationId xmlns:a16="http://schemas.microsoft.com/office/drawing/2014/main" id="{DC8DF409-28AD-4F0A-9C05-B33FDBC74D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1919"/>
                <a:ext cx="360" cy="710"/>
                <a:chOff x="660" y="1919"/>
                <a:chExt cx="360" cy="710"/>
              </a:xfrm>
            </p:grpSpPr>
            <p:sp>
              <p:nvSpPr>
                <p:cNvPr id="443407" name="Rectangle 15">
                  <a:extLst>
                    <a:ext uri="{FF2B5EF4-FFF2-40B4-BE49-F238E27FC236}">
                      <a16:creationId xmlns:a16="http://schemas.microsoft.com/office/drawing/2014/main" id="{D2892323-8C95-44BD-A0EA-0F36F9D325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191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6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42" name="Rectangle 50">
                  <a:extLst>
                    <a:ext uri="{FF2B5EF4-FFF2-40B4-BE49-F238E27FC236}">
                      <a16:creationId xmlns:a16="http://schemas.microsoft.com/office/drawing/2014/main" id="{EDAED4F7-477C-4E63-8F55-FB523C0D5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45" name="Group 53">
                <a:extLst>
                  <a:ext uri="{FF2B5EF4-FFF2-40B4-BE49-F238E27FC236}">
                    <a16:creationId xmlns:a16="http://schemas.microsoft.com/office/drawing/2014/main" id="{A7BE72C4-E200-475F-9214-CB097872E2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629"/>
                <a:ext cx="300" cy="710"/>
                <a:chOff x="0" y="2629"/>
                <a:chExt cx="300" cy="710"/>
              </a:xfrm>
            </p:grpSpPr>
            <p:sp>
              <p:nvSpPr>
                <p:cNvPr id="443408" name="Rectangle 16">
                  <a:extLst>
                    <a:ext uri="{FF2B5EF4-FFF2-40B4-BE49-F238E27FC236}">
                      <a16:creationId xmlns:a16="http://schemas.microsoft.com/office/drawing/2014/main" id="{94F42B9F-214C-495B-89FF-31522E27F4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62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44" name="Rectangle 52">
                  <a:extLst>
                    <a:ext uri="{FF2B5EF4-FFF2-40B4-BE49-F238E27FC236}">
                      <a16:creationId xmlns:a16="http://schemas.microsoft.com/office/drawing/2014/main" id="{C26625E7-D8FB-4646-88FD-5C62024009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62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47" name="Group 55">
                <a:extLst>
                  <a:ext uri="{FF2B5EF4-FFF2-40B4-BE49-F238E27FC236}">
                    <a16:creationId xmlns:a16="http://schemas.microsoft.com/office/drawing/2014/main" id="{1D779A9F-6329-4798-93BF-D0102CE79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2629"/>
                <a:ext cx="360" cy="710"/>
                <a:chOff x="300" y="2629"/>
                <a:chExt cx="360" cy="710"/>
              </a:xfrm>
            </p:grpSpPr>
            <p:sp>
              <p:nvSpPr>
                <p:cNvPr id="443409" name="Rectangle 17">
                  <a:extLst>
                    <a:ext uri="{FF2B5EF4-FFF2-40B4-BE49-F238E27FC236}">
                      <a16:creationId xmlns:a16="http://schemas.microsoft.com/office/drawing/2014/main" id="{5D100E4C-F1AC-4753-BCDC-EC50619E70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262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46" name="Rectangle 54">
                  <a:extLst>
                    <a:ext uri="{FF2B5EF4-FFF2-40B4-BE49-F238E27FC236}">
                      <a16:creationId xmlns:a16="http://schemas.microsoft.com/office/drawing/2014/main" id="{174E97BD-E42D-40E5-AD7A-23DC06DC96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262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49" name="Group 57">
                <a:extLst>
                  <a:ext uri="{FF2B5EF4-FFF2-40B4-BE49-F238E27FC236}">
                    <a16:creationId xmlns:a16="http://schemas.microsoft.com/office/drawing/2014/main" id="{C3648468-6E26-42EA-856C-E627322DB4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2629"/>
                <a:ext cx="360" cy="710"/>
                <a:chOff x="660" y="2629"/>
                <a:chExt cx="360" cy="710"/>
              </a:xfrm>
            </p:grpSpPr>
            <p:sp>
              <p:nvSpPr>
                <p:cNvPr id="443410" name="Rectangle 18">
                  <a:extLst>
                    <a:ext uri="{FF2B5EF4-FFF2-40B4-BE49-F238E27FC236}">
                      <a16:creationId xmlns:a16="http://schemas.microsoft.com/office/drawing/2014/main" id="{35C49A0D-1428-4BB5-9BFE-66686F92CB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262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3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48" name="Rectangle 56">
                  <a:extLst>
                    <a:ext uri="{FF2B5EF4-FFF2-40B4-BE49-F238E27FC236}">
                      <a16:creationId xmlns:a16="http://schemas.microsoft.com/office/drawing/2014/main" id="{1BD6D736-01C3-4F25-A07D-74285C4268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262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51" name="Group 59">
                <a:extLst>
                  <a:ext uri="{FF2B5EF4-FFF2-40B4-BE49-F238E27FC236}">
                    <a16:creationId xmlns:a16="http://schemas.microsoft.com/office/drawing/2014/main" id="{B5648310-BA75-4686-BFFD-B4A04DCCCB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339"/>
                <a:ext cx="300" cy="710"/>
                <a:chOff x="0" y="3339"/>
                <a:chExt cx="300" cy="710"/>
              </a:xfrm>
            </p:grpSpPr>
            <p:sp>
              <p:nvSpPr>
                <p:cNvPr id="443411" name="Rectangle 19">
                  <a:extLst>
                    <a:ext uri="{FF2B5EF4-FFF2-40B4-BE49-F238E27FC236}">
                      <a16:creationId xmlns:a16="http://schemas.microsoft.com/office/drawing/2014/main" id="{A46F0EF2-BF64-4548-83CB-B7B0E952AF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33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4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50" name="Rectangle 58">
                  <a:extLst>
                    <a:ext uri="{FF2B5EF4-FFF2-40B4-BE49-F238E27FC236}">
                      <a16:creationId xmlns:a16="http://schemas.microsoft.com/office/drawing/2014/main" id="{8FDC56C3-1169-4E41-B36F-C763C8138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33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53" name="Group 61">
                <a:extLst>
                  <a:ext uri="{FF2B5EF4-FFF2-40B4-BE49-F238E27FC236}">
                    <a16:creationId xmlns:a16="http://schemas.microsoft.com/office/drawing/2014/main" id="{46C1CE55-DDEE-4FA6-A3CE-C8848F39A8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3339"/>
                <a:ext cx="360" cy="710"/>
                <a:chOff x="300" y="3339"/>
                <a:chExt cx="360" cy="710"/>
              </a:xfrm>
            </p:grpSpPr>
            <p:sp>
              <p:nvSpPr>
                <p:cNvPr id="443412" name="Rectangle 20">
                  <a:extLst>
                    <a:ext uri="{FF2B5EF4-FFF2-40B4-BE49-F238E27FC236}">
                      <a16:creationId xmlns:a16="http://schemas.microsoft.com/office/drawing/2014/main" id="{885C383E-82E8-498C-8515-78508F69FC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333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6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52" name="Rectangle 60">
                  <a:extLst>
                    <a:ext uri="{FF2B5EF4-FFF2-40B4-BE49-F238E27FC236}">
                      <a16:creationId xmlns:a16="http://schemas.microsoft.com/office/drawing/2014/main" id="{E43B1D5C-713E-4C46-B75B-08330A9B7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333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55" name="Group 63">
                <a:extLst>
                  <a:ext uri="{FF2B5EF4-FFF2-40B4-BE49-F238E27FC236}">
                    <a16:creationId xmlns:a16="http://schemas.microsoft.com/office/drawing/2014/main" id="{BD0FA68D-3325-48BD-B9C3-EA369CA63D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3339"/>
                <a:ext cx="360" cy="710"/>
                <a:chOff x="660" y="3339"/>
                <a:chExt cx="360" cy="710"/>
              </a:xfrm>
            </p:grpSpPr>
            <p:sp>
              <p:nvSpPr>
                <p:cNvPr id="443413" name="Rectangle 21">
                  <a:extLst>
                    <a:ext uri="{FF2B5EF4-FFF2-40B4-BE49-F238E27FC236}">
                      <a16:creationId xmlns:a16="http://schemas.microsoft.com/office/drawing/2014/main" id="{4BAB434C-C959-4D74-A430-B61AC5BF29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333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6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54" name="Rectangle 62">
                  <a:extLst>
                    <a:ext uri="{FF2B5EF4-FFF2-40B4-BE49-F238E27FC236}">
                      <a16:creationId xmlns:a16="http://schemas.microsoft.com/office/drawing/2014/main" id="{8D03D756-03CB-4E53-BAE4-B1CE755634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333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57" name="Group 65">
                <a:extLst>
                  <a:ext uri="{FF2B5EF4-FFF2-40B4-BE49-F238E27FC236}">
                    <a16:creationId xmlns:a16="http://schemas.microsoft.com/office/drawing/2014/main" id="{B6BA2D73-D95E-4302-A0A2-1CE4E7096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49"/>
                <a:ext cx="300" cy="710"/>
                <a:chOff x="0" y="4049"/>
                <a:chExt cx="300" cy="710"/>
              </a:xfrm>
            </p:grpSpPr>
            <p:sp>
              <p:nvSpPr>
                <p:cNvPr id="443414" name="Rectangle 22">
                  <a:extLst>
                    <a:ext uri="{FF2B5EF4-FFF2-40B4-BE49-F238E27FC236}">
                      <a16:creationId xmlns:a16="http://schemas.microsoft.com/office/drawing/2014/main" id="{ED40340F-E314-49D0-8F84-8B944E1592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4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56" name="Rectangle 64">
                  <a:extLst>
                    <a:ext uri="{FF2B5EF4-FFF2-40B4-BE49-F238E27FC236}">
                      <a16:creationId xmlns:a16="http://schemas.microsoft.com/office/drawing/2014/main" id="{9E2B0C3F-3DF3-4D98-ACEA-99ED5EBE7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4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59" name="Group 67">
                <a:extLst>
                  <a:ext uri="{FF2B5EF4-FFF2-40B4-BE49-F238E27FC236}">
                    <a16:creationId xmlns:a16="http://schemas.microsoft.com/office/drawing/2014/main" id="{3F937DB9-0994-472E-B412-DB2631F210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4049"/>
                <a:ext cx="360" cy="710"/>
                <a:chOff x="300" y="4049"/>
                <a:chExt cx="360" cy="710"/>
              </a:xfrm>
            </p:grpSpPr>
            <p:sp>
              <p:nvSpPr>
                <p:cNvPr id="443415" name="Rectangle 23">
                  <a:extLst>
                    <a:ext uri="{FF2B5EF4-FFF2-40B4-BE49-F238E27FC236}">
                      <a16:creationId xmlns:a16="http://schemas.microsoft.com/office/drawing/2014/main" id="{ECAC1359-56A7-4EDF-85FA-409C3B7AC8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404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58" name="Rectangle 66">
                  <a:extLst>
                    <a:ext uri="{FF2B5EF4-FFF2-40B4-BE49-F238E27FC236}">
                      <a16:creationId xmlns:a16="http://schemas.microsoft.com/office/drawing/2014/main" id="{339A7008-D3BF-44E7-A40D-2BD6A11FB0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404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61" name="Group 69">
                <a:extLst>
                  <a:ext uri="{FF2B5EF4-FFF2-40B4-BE49-F238E27FC236}">
                    <a16:creationId xmlns:a16="http://schemas.microsoft.com/office/drawing/2014/main" id="{E09BDA7C-F409-4EBE-9A9B-A7336AECA9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4049"/>
                <a:ext cx="360" cy="710"/>
                <a:chOff x="660" y="4049"/>
                <a:chExt cx="360" cy="710"/>
              </a:xfrm>
            </p:grpSpPr>
            <p:sp>
              <p:nvSpPr>
                <p:cNvPr id="443416" name="Rectangle 24">
                  <a:extLst>
                    <a:ext uri="{FF2B5EF4-FFF2-40B4-BE49-F238E27FC236}">
                      <a16:creationId xmlns:a16="http://schemas.microsoft.com/office/drawing/2014/main" id="{D1CDD5DC-632D-4262-98B2-E8B51483E9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404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3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60" name="Rectangle 68">
                  <a:extLst>
                    <a:ext uri="{FF2B5EF4-FFF2-40B4-BE49-F238E27FC236}">
                      <a16:creationId xmlns:a16="http://schemas.microsoft.com/office/drawing/2014/main" id="{C9FDED13-2E96-4D58-A18A-69C95FEFDC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404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63" name="Group 71">
                <a:extLst>
                  <a:ext uri="{FF2B5EF4-FFF2-40B4-BE49-F238E27FC236}">
                    <a16:creationId xmlns:a16="http://schemas.microsoft.com/office/drawing/2014/main" id="{A69BD949-1C00-4983-B65C-DB464D1FC3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759"/>
                <a:ext cx="300" cy="710"/>
                <a:chOff x="0" y="4759"/>
                <a:chExt cx="300" cy="710"/>
              </a:xfrm>
            </p:grpSpPr>
            <p:sp>
              <p:nvSpPr>
                <p:cNvPr id="443417" name="Rectangle 25">
                  <a:extLst>
                    <a:ext uri="{FF2B5EF4-FFF2-40B4-BE49-F238E27FC236}">
                      <a16:creationId xmlns:a16="http://schemas.microsoft.com/office/drawing/2014/main" id="{A0B67D5F-FFAF-4798-8431-8E3BCDC9B4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759"/>
                  <a:ext cx="21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a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62" name="Rectangle 70">
                  <a:extLst>
                    <a:ext uri="{FF2B5EF4-FFF2-40B4-BE49-F238E27FC236}">
                      <a16:creationId xmlns:a16="http://schemas.microsoft.com/office/drawing/2014/main" id="{88809812-E365-4BF2-BCDB-6BFFFC5B86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759"/>
                  <a:ext cx="30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65" name="Group 73">
                <a:extLst>
                  <a:ext uri="{FF2B5EF4-FFF2-40B4-BE49-F238E27FC236}">
                    <a16:creationId xmlns:a16="http://schemas.microsoft.com/office/drawing/2014/main" id="{1EE5489A-8EBF-48C8-80C2-A25AFC1020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" y="4759"/>
                <a:ext cx="360" cy="710"/>
                <a:chOff x="300" y="4759"/>
                <a:chExt cx="360" cy="710"/>
              </a:xfrm>
            </p:grpSpPr>
            <p:sp>
              <p:nvSpPr>
                <p:cNvPr id="443418" name="Rectangle 26">
                  <a:extLst>
                    <a:ext uri="{FF2B5EF4-FFF2-40B4-BE49-F238E27FC236}">
                      <a16:creationId xmlns:a16="http://schemas.microsoft.com/office/drawing/2014/main" id="{AB9ABEFC-14F9-419D-86B8-B795EDAFEF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475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64" name="Rectangle 72">
                  <a:extLst>
                    <a:ext uri="{FF2B5EF4-FFF2-40B4-BE49-F238E27FC236}">
                      <a16:creationId xmlns:a16="http://schemas.microsoft.com/office/drawing/2014/main" id="{480A01C3-AD95-4BDD-824E-45408B3982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" y="475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67" name="Group 75">
                <a:extLst>
                  <a:ext uri="{FF2B5EF4-FFF2-40B4-BE49-F238E27FC236}">
                    <a16:creationId xmlns:a16="http://schemas.microsoft.com/office/drawing/2014/main" id="{E51A1B2D-3233-445F-9174-ED021B0217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4759"/>
                <a:ext cx="360" cy="710"/>
                <a:chOff x="660" y="4759"/>
                <a:chExt cx="360" cy="710"/>
              </a:xfrm>
            </p:grpSpPr>
            <p:sp>
              <p:nvSpPr>
                <p:cNvPr id="443419" name="Rectangle 27">
                  <a:extLst>
                    <a:ext uri="{FF2B5EF4-FFF2-40B4-BE49-F238E27FC236}">
                      <a16:creationId xmlns:a16="http://schemas.microsoft.com/office/drawing/2014/main" id="{E435D6BE-31A3-4072-AFC8-79FC344A6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" y="475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66" name="Rectangle 74">
                  <a:extLst>
                    <a:ext uri="{FF2B5EF4-FFF2-40B4-BE49-F238E27FC236}">
                      <a16:creationId xmlns:a16="http://schemas.microsoft.com/office/drawing/2014/main" id="{ED4D5963-C11F-4564-8405-1294DE8E3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0" y="475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3469" name="Rectangle 77">
              <a:extLst>
                <a:ext uri="{FF2B5EF4-FFF2-40B4-BE49-F238E27FC236}">
                  <a16:creationId xmlns:a16="http://schemas.microsoft.com/office/drawing/2014/main" id="{62442359-D8E8-4069-A737-86F456003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1026" cy="547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43509" name="Group 117">
            <a:extLst>
              <a:ext uri="{FF2B5EF4-FFF2-40B4-BE49-F238E27FC236}">
                <a16:creationId xmlns:a16="http://schemas.microsoft.com/office/drawing/2014/main" id="{CF4EC402-2F85-44C6-A5EC-DC1E6AC677A0}"/>
              </a:ext>
            </a:extLst>
          </p:cNvPr>
          <p:cNvGrpSpPr>
            <a:grpSpLocks/>
          </p:cNvGrpSpPr>
          <p:nvPr/>
        </p:nvGrpSpPr>
        <p:grpSpPr bwMode="auto">
          <a:xfrm>
            <a:off x="6181276" y="1833118"/>
            <a:ext cx="2286000" cy="2286000"/>
            <a:chOff x="-3" y="-3"/>
            <a:chExt cx="1068" cy="2635"/>
          </a:xfrm>
        </p:grpSpPr>
        <p:grpSp>
          <p:nvGrpSpPr>
            <p:cNvPr id="443507" name="Group 115">
              <a:extLst>
                <a:ext uri="{FF2B5EF4-FFF2-40B4-BE49-F238E27FC236}">
                  <a16:creationId xmlns:a16="http://schemas.microsoft.com/office/drawing/2014/main" id="{44039D01-45E0-4167-AF03-6B457BD45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062" cy="2629"/>
              <a:chOff x="0" y="0"/>
              <a:chExt cx="1062" cy="2629"/>
            </a:xfrm>
          </p:grpSpPr>
          <p:grpSp>
            <p:nvGrpSpPr>
              <p:cNvPr id="443484" name="Group 92">
                <a:extLst>
                  <a:ext uri="{FF2B5EF4-FFF2-40B4-BE49-F238E27FC236}">
                    <a16:creationId xmlns:a16="http://schemas.microsoft.com/office/drawing/2014/main" id="{8BA94677-75DF-4DF1-87DD-83BE40C31B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342" cy="499"/>
                <a:chOff x="0" y="0"/>
                <a:chExt cx="342" cy="499"/>
              </a:xfrm>
            </p:grpSpPr>
            <p:sp>
              <p:nvSpPr>
                <p:cNvPr id="443471" name="Rectangle 79">
                  <a:extLst>
                    <a:ext uri="{FF2B5EF4-FFF2-40B4-BE49-F238E27FC236}">
                      <a16:creationId xmlns:a16="http://schemas.microsoft.com/office/drawing/2014/main" id="{EDBDCC26-80EB-440E-92E3-4234ED968B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56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83" name="Rectangle 91">
                  <a:extLst>
                    <a:ext uri="{FF2B5EF4-FFF2-40B4-BE49-F238E27FC236}">
                      <a16:creationId xmlns:a16="http://schemas.microsoft.com/office/drawing/2014/main" id="{AAAF6D9D-5428-4304-B378-CFD2ADBF05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2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86" name="Group 94">
                <a:extLst>
                  <a:ext uri="{FF2B5EF4-FFF2-40B4-BE49-F238E27FC236}">
                    <a16:creationId xmlns:a16="http://schemas.microsoft.com/office/drawing/2014/main" id="{35A5FFF6-FE37-4890-9CE2-30240646D1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" y="0"/>
                <a:ext cx="360" cy="499"/>
                <a:chOff x="342" y="0"/>
                <a:chExt cx="360" cy="499"/>
              </a:xfrm>
            </p:grpSpPr>
            <p:sp>
              <p:nvSpPr>
                <p:cNvPr id="443472" name="Rectangle 80">
                  <a:extLst>
                    <a:ext uri="{FF2B5EF4-FFF2-40B4-BE49-F238E27FC236}">
                      <a16:creationId xmlns:a16="http://schemas.microsoft.com/office/drawing/2014/main" id="{213B4719-036A-41FD-A458-1D6166AB10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85" name="Rectangle 93">
                  <a:extLst>
                    <a:ext uri="{FF2B5EF4-FFF2-40B4-BE49-F238E27FC236}">
                      <a16:creationId xmlns:a16="http://schemas.microsoft.com/office/drawing/2014/main" id="{D4B4C05D-E8A0-4B54-9644-597F925DC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88" name="Group 96">
                <a:extLst>
                  <a:ext uri="{FF2B5EF4-FFF2-40B4-BE49-F238E27FC236}">
                    <a16:creationId xmlns:a16="http://schemas.microsoft.com/office/drawing/2014/main" id="{3CCA5BB7-7CAB-46AC-B5FF-587CE8A753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" y="0"/>
                <a:ext cx="360" cy="499"/>
                <a:chOff x="702" y="0"/>
                <a:chExt cx="360" cy="499"/>
              </a:xfrm>
            </p:grpSpPr>
            <p:sp>
              <p:nvSpPr>
                <p:cNvPr id="443473" name="Rectangle 81">
                  <a:extLst>
                    <a:ext uri="{FF2B5EF4-FFF2-40B4-BE49-F238E27FC236}">
                      <a16:creationId xmlns:a16="http://schemas.microsoft.com/office/drawing/2014/main" id="{60EEE589-B0D2-4E59-9AD8-81E23DBDB4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5" y="0"/>
                  <a:ext cx="274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D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87" name="Rectangle 95">
                  <a:extLst>
                    <a:ext uri="{FF2B5EF4-FFF2-40B4-BE49-F238E27FC236}">
                      <a16:creationId xmlns:a16="http://schemas.microsoft.com/office/drawing/2014/main" id="{E478EB00-F114-4173-A436-99DC44E991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" y="0"/>
                  <a:ext cx="360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90" name="Group 98">
                <a:extLst>
                  <a:ext uri="{FF2B5EF4-FFF2-40B4-BE49-F238E27FC236}">
                    <a16:creationId xmlns:a16="http://schemas.microsoft.com/office/drawing/2014/main" id="{C90F421E-AEE8-45C4-9FC1-1EC96AE595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99"/>
                <a:ext cx="342" cy="710"/>
                <a:chOff x="0" y="499"/>
                <a:chExt cx="342" cy="710"/>
              </a:xfrm>
            </p:grpSpPr>
            <p:sp>
              <p:nvSpPr>
                <p:cNvPr id="443474" name="Rectangle 82">
                  <a:extLst>
                    <a:ext uri="{FF2B5EF4-FFF2-40B4-BE49-F238E27FC236}">
                      <a16:creationId xmlns:a16="http://schemas.microsoft.com/office/drawing/2014/main" id="{3403EF4F-3204-4335-8B1A-463070EE5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25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89" name="Rectangle 97">
                  <a:extLst>
                    <a:ext uri="{FF2B5EF4-FFF2-40B4-BE49-F238E27FC236}">
                      <a16:creationId xmlns:a16="http://schemas.microsoft.com/office/drawing/2014/main" id="{7A8F18C1-7934-4005-833F-2A4EB239BB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34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92" name="Group 100">
                <a:extLst>
                  <a:ext uri="{FF2B5EF4-FFF2-40B4-BE49-F238E27FC236}">
                    <a16:creationId xmlns:a16="http://schemas.microsoft.com/office/drawing/2014/main" id="{309D58A4-A51C-4BDD-82A8-5AD03B7862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" y="499"/>
                <a:ext cx="360" cy="710"/>
                <a:chOff x="342" y="499"/>
                <a:chExt cx="360" cy="710"/>
              </a:xfrm>
            </p:grpSpPr>
            <p:sp>
              <p:nvSpPr>
                <p:cNvPr id="443475" name="Rectangle 83">
                  <a:extLst>
                    <a:ext uri="{FF2B5EF4-FFF2-40B4-BE49-F238E27FC236}">
                      <a16:creationId xmlns:a16="http://schemas.microsoft.com/office/drawing/2014/main" id="{30FFEB64-4824-4798-B337-81F7FFD765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" y="49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91" name="Rectangle 99">
                  <a:extLst>
                    <a:ext uri="{FF2B5EF4-FFF2-40B4-BE49-F238E27FC236}">
                      <a16:creationId xmlns:a16="http://schemas.microsoft.com/office/drawing/2014/main" id="{0D98F17C-3BD0-4990-9919-F8F9154FED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94" name="Group 102">
                <a:extLst>
                  <a:ext uri="{FF2B5EF4-FFF2-40B4-BE49-F238E27FC236}">
                    <a16:creationId xmlns:a16="http://schemas.microsoft.com/office/drawing/2014/main" id="{76D6FCB7-3271-4366-A49E-50AFD0A264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" y="499"/>
                <a:ext cx="360" cy="710"/>
                <a:chOff x="702" y="499"/>
                <a:chExt cx="360" cy="710"/>
              </a:xfrm>
            </p:grpSpPr>
            <p:sp>
              <p:nvSpPr>
                <p:cNvPr id="443476" name="Rectangle 84">
                  <a:extLst>
                    <a:ext uri="{FF2B5EF4-FFF2-40B4-BE49-F238E27FC236}">
                      <a16:creationId xmlns:a16="http://schemas.microsoft.com/office/drawing/2014/main" id="{7633E88B-FED8-4361-AB86-F73A119E24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5" y="49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d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93" name="Rectangle 101">
                  <a:extLst>
                    <a:ext uri="{FF2B5EF4-FFF2-40B4-BE49-F238E27FC236}">
                      <a16:creationId xmlns:a16="http://schemas.microsoft.com/office/drawing/2014/main" id="{636DA254-8DAC-4CFC-A5B5-692BC3C79C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" y="49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96" name="Group 104">
                <a:extLst>
                  <a:ext uri="{FF2B5EF4-FFF2-40B4-BE49-F238E27FC236}">
                    <a16:creationId xmlns:a16="http://schemas.microsoft.com/office/drawing/2014/main" id="{2803CAE9-DA2D-44BC-BBC8-723DFE07E7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09"/>
                <a:ext cx="342" cy="710"/>
                <a:chOff x="0" y="1209"/>
                <a:chExt cx="342" cy="710"/>
              </a:xfrm>
            </p:grpSpPr>
            <p:sp>
              <p:nvSpPr>
                <p:cNvPr id="443477" name="Rectangle 85">
                  <a:extLst>
                    <a:ext uri="{FF2B5EF4-FFF2-40B4-BE49-F238E27FC236}">
                      <a16:creationId xmlns:a16="http://schemas.microsoft.com/office/drawing/2014/main" id="{6D0D31E1-5BC0-4801-9D9F-7B093938A5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25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2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95" name="Rectangle 103">
                  <a:extLst>
                    <a:ext uri="{FF2B5EF4-FFF2-40B4-BE49-F238E27FC236}">
                      <a16:creationId xmlns:a16="http://schemas.microsoft.com/office/drawing/2014/main" id="{90395D4C-0CE0-4178-8480-E48147F7AC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34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498" name="Group 106">
                <a:extLst>
                  <a:ext uri="{FF2B5EF4-FFF2-40B4-BE49-F238E27FC236}">
                    <a16:creationId xmlns:a16="http://schemas.microsoft.com/office/drawing/2014/main" id="{D7BDD572-2FBD-4E64-BAFD-5D92A37C6B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" y="1209"/>
                <a:ext cx="360" cy="710"/>
                <a:chOff x="342" y="1209"/>
                <a:chExt cx="360" cy="710"/>
              </a:xfrm>
            </p:grpSpPr>
            <p:sp>
              <p:nvSpPr>
                <p:cNvPr id="443478" name="Rectangle 86">
                  <a:extLst>
                    <a:ext uri="{FF2B5EF4-FFF2-40B4-BE49-F238E27FC236}">
                      <a16:creationId xmlns:a16="http://schemas.microsoft.com/office/drawing/2014/main" id="{E306AD13-5157-4801-8F9D-77DFCAFBF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" y="120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c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97" name="Rectangle 105">
                  <a:extLst>
                    <a:ext uri="{FF2B5EF4-FFF2-40B4-BE49-F238E27FC236}">
                      <a16:creationId xmlns:a16="http://schemas.microsoft.com/office/drawing/2014/main" id="{5012D9C7-16A7-4A84-BD16-953163366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00" name="Group 108">
                <a:extLst>
                  <a:ext uri="{FF2B5EF4-FFF2-40B4-BE49-F238E27FC236}">
                    <a16:creationId xmlns:a16="http://schemas.microsoft.com/office/drawing/2014/main" id="{6C6D2305-1805-4B73-B6E5-859E6EEF05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" y="1209"/>
                <a:ext cx="360" cy="710"/>
                <a:chOff x="702" y="1209"/>
                <a:chExt cx="360" cy="710"/>
              </a:xfrm>
            </p:grpSpPr>
            <p:sp>
              <p:nvSpPr>
                <p:cNvPr id="443479" name="Rectangle 87">
                  <a:extLst>
                    <a:ext uri="{FF2B5EF4-FFF2-40B4-BE49-F238E27FC236}">
                      <a16:creationId xmlns:a16="http://schemas.microsoft.com/office/drawing/2014/main" id="{13A9DC2A-573D-420E-B8FE-76339E0F6E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5" y="120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d</a:t>
                  </a:r>
                  <a:r>
                    <a:rPr lang="en-US" altLang="zh-CN" sz="2200" b="1" baseline="-30000"/>
                    <a:t>1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499" name="Rectangle 107">
                  <a:extLst>
                    <a:ext uri="{FF2B5EF4-FFF2-40B4-BE49-F238E27FC236}">
                      <a16:creationId xmlns:a16="http://schemas.microsoft.com/office/drawing/2014/main" id="{CF879187-02F7-4B51-B257-5DA7E0BCC6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" y="120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02" name="Group 110">
                <a:extLst>
                  <a:ext uri="{FF2B5EF4-FFF2-40B4-BE49-F238E27FC236}">
                    <a16:creationId xmlns:a16="http://schemas.microsoft.com/office/drawing/2014/main" id="{6C40FDE4-9601-44B0-95F6-1389B291F3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19"/>
                <a:ext cx="342" cy="710"/>
                <a:chOff x="0" y="1919"/>
                <a:chExt cx="342" cy="710"/>
              </a:xfrm>
            </p:grpSpPr>
            <p:sp>
              <p:nvSpPr>
                <p:cNvPr id="443480" name="Rectangle 88">
                  <a:extLst>
                    <a:ext uri="{FF2B5EF4-FFF2-40B4-BE49-F238E27FC236}">
                      <a16:creationId xmlns:a16="http://schemas.microsoft.com/office/drawing/2014/main" id="{80872DC3-1224-4A84-848E-E21FC7DB6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919"/>
                  <a:ext cx="256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b</a:t>
                  </a:r>
                  <a:r>
                    <a:rPr lang="en-US" altLang="zh-CN" sz="2200" b="1" baseline="-30000"/>
                    <a:t>2</a:t>
                  </a:r>
                  <a:endParaRPr lang="en-US" altLang="zh-CN" sz="700" i="1"/>
                </a:p>
                <a:p>
                  <a:endParaRPr lang="en-US" altLang="zh-CN"/>
                </a:p>
              </p:txBody>
            </p:sp>
            <p:sp>
              <p:nvSpPr>
                <p:cNvPr id="443501" name="Rectangle 109">
                  <a:extLst>
                    <a:ext uri="{FF2B5EF4-FFF2-40B4-BE49-F238E27FC236}">
                      <a16:creationId xmlns:a16="http://schemas.microsoft.com/office/drawing/2014/main" id="{08619625-CA34-4BFC-8AE3-77C11AE8E6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19"/>
                  <a:ext cx="342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04" name="Group 112">
                <a:extLst>
                  <a:ext uri="{FF2B5EF4-FFF2-40B4-BE49-F238E27FC236}">
                    <a16:creationId xmlns:a16="http://schemas.microsoft.com/office/drawing/2014/main" id="{C0023CA1-EA39-4FAF-8149-14F214E96C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" y="1919"/>
                <a:ext cx="360" cy="710"/>
                <a:chOff x="342" y="1919"/>
                <a:chExt cx="360" cy="710"/>
              </a:xfrm>
            </p:grpSpPr>
            <p:sp>
              <p:nvSpPr>
                <p:cNvPr id="443481" name="Rectangle 89">
                  <a:extLst>
                    <a:ext uri="{FF2B5EF4-FFF2-40B4-BE49-F238E27FC236}">
                      <a16:creationId xmlns:a16="http://schemas.microsoft.com/office/drawing/2014/main" id="{F0D71CA9-D6DC-48AC-A7F0-37E83C830D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" y="191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 dirty="0"/>
                    <a:t>c</a:t>
                  </a:r>
                  <a:r>
                    <a:rPr lang="en-US" altLang="zh-CN" sz="2200" b="1" baseline="-30000" dirty="0"/>
                    <a:t>3</a:t>
                  </a:r>
                  <a:endParaRPr lang="en-US" altLang="zh-CN" sz="1000" dirty="0"/>
                </a:p>
                <a:p>
                  <a:endParaRPr lang="en-US" altLang="zh-CN" dirty="0"/>
                </a:p>
              </p:txBody>
            </p:sp>
            <p:sp>
              <p:nvSpPr>
                <p:cNvPr id="443503" name="Rectangle 111">
                  <a:extLst>
                    <a:ext uri="{FF2B5EF4-FFF2-40B4-BE49-F238E27FC236}">
                      <a16:creationId xmlns:a16="http://schemas.microsoft.com/office/drawing/2014/main" id="{9B7322F8-6829-4A41-9E8C-5730D93456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06" name="Group 114">
                <a:extLst>
                  <a:ext uri="{FF2B5EF4-FFF2-40B4-BE49-F238E27FC236}">
                    <a16:creationId xmlns:a16="http://schemas.microsoft.com/office/drawing/2014/main" id="{1873C6D4-7B1F-49A1-A133-D59875387B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2" y="1919"/>
                <a:ext cx="360" cy="710"/>
                <a:chOff x="702" y="1919"/>
                <a:chExt cx="360" cy="710"/>
              </a:xfrm>
            </p:grpSpPr>
            <p:sp>
              <p:nvSpPr>
                <p:cNvPr id="443482" name="Rectangle 90">
                  <a:extLst>
                    <a:ext uri="{FF2B5EF4-FFF2-40B4-BE49-F238E27FC236}">
                      <a16:creationId xmlns:a16="http://schemas.microsoft.com/office/drawing/2014/main" id="{1F90EBDF-5BF2-4D5D-ACBA-C6D00406DF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5" y="1919"/>
                  <a:ext cx="274" cy="7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 dirty="0"/>
                    <a:t>d</a:t>
                  </a:r>
                  <a:r>
                    <a:rPr lang="en-US" altLang="zh-CN" sz="2200" b="1" baseline="-30000" dirty="0"/>
                    <a:t>2</a:t>
                  </a:r>
                  <a:endParaRPr lang="en-US" altLang="zh-CN" sz="1000" dirty="0"/>
                </a:p>
                <a:p>
                  <a:endParaRPr lang="en-US" altLang="zh-CN" dirty="0"/>
                </a:p>
              </p:txBody>
            </p:sp>
            <p:sp>
              <p:nvSpPr>
                <p:cNvPr id="443505" name="Rectangle 113">
                  <a:extLst>
                    <a:ext uri="{FF2B5EF4-FFF2-40B4-BE49-F238E27FC236}">
                      <a16:creationId xmlns:a16="http://schemas.microsoft.com/office/drawing/2014/main" id="{8EAAD96C-5A06-4235-A6A8-6407AC967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2" y="1919"/>
                  <a:ext cx="360" cy="71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3508" name="Rectangle 116">
              <a:extLst>
                <a:ext uri="{FF2B5EF4-FFF2-40B4-BE49-F238E27FC236}">
                  <a16:creationId xmlns:a16="http://schemas.microsoft.com/office/drawing/2014/main" id="{C159CD44-AA6A-4C79-A77B-6F22BB5B4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1068" cy="2635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43521" name="Group 129">
            <a:extLst>
              <a:ext uri="{FF2B5EF4-FFF2-40B4-BE49-F238E27FC236}">
                <a16:creationId xmlns:a16="http://schemas.microsoft.com/office/drawing/2014/main" id="{00FD28D6-F0A7-44D1-ADBF-A595BE8DDC98}"/>
              </a:ext>
            </a:extLst>
          </p:cNvPr>
          <p:cNvGrpSpPr>
            <a:grpSpLocks/>
          </p:cNvGrpSpPr>
          <p:nvPr/>
        </p:nvGrpSpPr>
        <p:grpSpPr bwMode="auto">
          <a:xfrm>
            <a:off x="10159453" y="2350643"/>
            <a:ext cx="1181100" cy="1524000"/>
            <a:chOff x="-3" y="-3"/>
            <a:chExt cx="744" cy="1503"/>
          </a:xfrm>
        </p:grpSpPr>
        <p:grpSp>
          <p:nvGrpSpPr>
            <p:cNvPr id="443519" name="Group 127">
              <a:extLst>
                <a:ext uri="{FF2B5EF4-FFF2-40B4-BE49-F238E27FC236}">
                  <a16:creationId xmlns:a16="http://schemas.microsoft.com/office/drawing/2014/main" id="{1A86D885-E601-408F-8EC9-A2538448D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38" cy="1497"/>
              <a:chOff x="0" y="0"/>
              <a:chExt cx="738" cy="1497"/>
            </a:xfrm>
          </p:grpSpPr>
          <p:grpSp>
            <p:nvGrpSpPr>
              <p:cNvPr id="443514" name="Group 122">
                <a:extLst>
                  <a:ext uri="{FF2B5EF4-FFF2-40B4-BE49-F238E27FC236}">
                    <a16:creationId xmlns:a16="http://schemas.microsoft.com/office/drawing/2014/main" id="{057665D7-9566-4653-A2E2-4265E0AA33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738" cy="499"/>
                <a:chOff x="0" y="0"/>
                <a:chExt cx="738" cy="499"/>
              </a:xfrm>
            </p:grpSpPr>
            <p:sp>
              <p:nvSpPr>
                <p:cNvPr id="443510" name="Rectangle 118">
                  <a:extLst>
                    <a:ext uri="{FF2B5EF4-FFF2-40B4-BE49-F238E27FC236}">
                      <a16:creationId xmlns:a16="http://schemas.microsoft.com/office/drawing/2014/main" id="{F95CFB5D-1D34-4D19-ABBD-188E3111DC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5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eaLnBrk="1" hangingPunct="1"/>
                  <a:r>
                    <a:rPr lang="en-US" altLang="zh-CN" sz="2200" b="1" i="1"/>
                    <a:t>R</a:t>
                  </a:r>
                  <a:r>
                    <a:rPr lang="en-US" altLang="zh-CN" sz="2200" b="1"/>
                    <a:t>÷</a:t>
                  </a:r>
                  <a:r>
                    <a:rPr lang="en-US" altLang="zh-CN" sz="2200" b="1" i="1"/>
                    <a:t>S</a:t>
                  </a:r>
                  <a:endParaRPr lang="en-US" altLang="zh-CN" sz="1000"/>
                </a:p>
                <a:p>
                  <a:endParaRPr lang="en-US" altLang="zh-CN"/>
                </a:p>
              </p:txBody>
            </p:sp>
            <p:sp>
              <p:nvSpPr>
                <p:cNvPr id="443513" name="Rectangle 121">
                  <a:extLst>
                    <a:ext uri="{FF2B5EF4-FFF2-40B4-BE49-F238E27FC236}">
                      <a16:creationId xmlns:a16="http://schemas.microsoft.com/office/drawing/2014/main" id="{74EE2811-4E1A-4514-8358-3F056A44AF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16" name="Group 124">
                <a:extLst>
                  <a:ext uri="{FF2B5EF4-FFF2-40B4-BE49-F238E27FC236}">
                    <a16:creationId xmlns:a16="http://schemas.microsoft.com/office/drawing/2014/main" id="{EA42E6BE-78B5-4FF0-826E-ED4C0464DA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99"/>
                <a:ext cx="738" cy="499"/>
                <a:chOff x="0" y="499"/>
                <a:chExt cx="738" cy="499"/>
              </a:xfrm>
            </p:grpSpPr>
            <p:sp>
              <p:nvSpPr>
                <p:cNvPr id="443511" name="Rectangle 119">
                  <a:extLst>
                    <a:ext uri="{FF2B5EF4-FFF2-40B4-BE49-F238E27FC236}">
                      <a16:creationId xmlns:a16="http://schemas.microsoft.com/office/drawing/2014/main" id="{C5B78546-1D3B-402B-A9EB-6DF666ECC6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99"/>
                  <a:ext cx="65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1" hangingPunct="1"/>
                  <a:r>
                    <a:rPr lang="en-US" altLang="zh-CN" sz="2200" b="1" i="1" dirty="0"/>
                    <a:t>A</a:t>
                  </a:r>
                  <a:endParaRPr lang="en-US" altLang="zh-CN" sz="1000" dirty="0"/>
                </a:p>
                <a:p>
                  <a:endParaRPr lang="en-US" altLang="zh-CN" dirty="0"/>
                </a:p>
              </p:txBody>
            </p:sp>
            <p:sp>
              <p:nvSpPr>
                <p:cNvPr id="443515" name="Rectangle 123">
                  <a:extLst>
                    <a:ext uri="{FF2B5EF4-FFF2-40B4-BE49-F238E27FC236}">
                      <a16:creationId xmlns:a16="http://schemas.microsoft.com/office/drawing/2014/main" id="{47E6E2BE-3E1B-48A9-9610-9012728E7C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99"/>
                  <a:ext cx="73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3518" name="Group 126">
                <a:extLst>
                  <a:ext uri="{FF2B5EF4-FFF2-40B4-BE49-F238E27FC236}">
                    <a16:creationId xmlns:a16="http://schemas.microsoft.com/office/drawing/2014/main" id="{DF4605E8-B772-4534-A10E-B7A00C1AA3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998"/>
                <a:ext cx="738" cy="499"/>
                <a:chOff x="0" y="998"/>
                <a:chExt cx="738" cy="499"/>
              </a:xfrm>
            </p:grpSpPr>
            <p:sp>
              <p:nvSpPr>
                <p:cNvPr id="443512" name="Rectangle 120">
                  <a:extLst>
                    <a:ext uri="{FF2B5EF4-FFF2-40B4-BE49-F238E27FC236}">
                      <a16:creationId xmlns:a16="http://schemas.microsoft.com/office/drawing/2014/main" id="{B2C42F58-A0E4-40F4-AE3A-F2AC51D3EF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998"/>
                  <a:ext cx="652" cy="4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pPr algn="ctr" eaLnBrk="1" hangingPunct="1"/>
                  <a:r>
                    <a:rPr lang="en-US" altLang="zh-CN" sz="2200" b="1" i="1" dirty="0"/>
                    <a:t>a</a:t>
                  </a:r>
                  <a:r>
                    <a:rPr lang="en-US" altLang="zh-CN" sz="2200" b="1" baseline="-30000" dirty="0"/>
                    <a:t>1</a:t>
                  </a:r>
                  <a:endParaRPr lang="en-US" altLang="zh-CN" sz="1000" dirty="0"/>
                </a:p>
                <a:p>
                  <a:endParaRPr lang="en-US" altLang="zh-CN" dirty="0"/>
                </a:p>
              </p:txBody>
            </p:sp>
            <p:sp>
              <p:nvSpPr>
                <p:cNvPr id="443517" name="Rectangle 125">
                  <a:extLst>
                    <a:ext uri="{FF2B5EF4-FFF2-40B4-BE49-F238E27FC236}">
                      <a16:creationId xmlns:a16="http://schemas.microsoft.com/office/drawing/2014/main" id="{6CC33CDC-C4C3-4DDC-9B6B-17DB47A432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998"/>
                  <a:ext cx="738" cy="49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3520" name="Rectangle 128">
              <a:extLst>
                <a:ext uri="{FF2B5EF4-FFF2-40B4-BE49-F238E27FC236}">
                  <a16:creationId xmlns:a16="http://schemas.microsoft.com/office/drawing/2014/main" id="{9E934C86-D05E-4C0D-85A3-AB21DA5E6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744" cy="1503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43522" name="Rectangle 130">
            <a:extLst>
              <a:ext uri="{FF2B5EF4-FFF2-40B4-BE49-F238E27FC236}">
                <a16:creationId xmlns:a16="http://schemas.microsoft.com/office/drawing/2014/main" id="{495A3A06-75B8-4208-832E-0A5FD1513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514" y="2720197"/>
            <a:ext cx="554966" cy="87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/>
            <a:r>
              <a:rPr lang="en-US" altLang="zh-CN" sz="3200" b="1" i="1" dirty="0"/>
              <a:t>R</a:t>
            </a:r>
          </a:p>
        </p:txBody>
      </p:sp>
      <p:sp>
        <p:nvSpPr>
          <p:cNvPr id="443523" name="Rectangle 131">
            <a:extLst>
              <a:ext uri="{FF2B5EF4-FFF2-40B4-BE49-F238E27FC236}">
                <a16:creationId xmlns:a16="http://schemas.microsoft.com/office/drawing/2014/main" id="{F3F2F948-8E23-46D6-9A7F-F39D990CA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513" y="2655443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/>
            <a:r>
              <a:rPr lang="en-US" altLang="zh-CN" sz="3200" b="1" i="1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6120305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>
            <a:extLst>
              <a:ext uri="{FF2B5EF4-FFF2-40B4-BE49-F238E27FC236}">
                <a16:creationId xmlns:a16="http://schemas.microsoft.com/office/drawing/2014/main" id="{AFD02EE7-8CCB-4EF2-9044-45A1C9E55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9348" y="1166527"/>
            <a:ext cx="11475323" cy="4524949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在关系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可以取四个值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a4}</a:t>
            </a:r>
          </a:p>
          <a:p>
            <a:pPr lvl="1" indent="-209550" algn="just">
              <a:lnSpc>
                <a:spcPct val="160000"/>
              </a:lnSpc>
              <a:buNone/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的象集为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{(b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lvl="1" indent="-209550" algn="just">
              <a:lnSpc>
                <a:spcPct val="16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的象集为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{(b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lvl="1" indent="-209550" algn="just">
              <a:lnSpc>
                <a:spcPct val="16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的象集为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{(b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lvl="1" indent="-209550" algn="just">
              <a:lnSpc>
                <a:spcPct val="16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的象集为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{(b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上的投影为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{(b1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c3) }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的象集包含了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属性组上的投影，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R÷S ={a</a:t>
            </a:r>
            <a:r>
              <a:rPr lang="en-US" altLang="zh-CN" sz="2000" baseline="-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60D5AFC6-D9D5-4EE4-8A56-04B512611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29448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4F77E173-609D-4A0F-9084-F4FC23CE9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106" y="1047199"/>
            <a:ext cx="6975894" cy="43375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CD0A9C-FA4A-4490-B77F-A80FA7B41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4" y="1092326"/>
            <a:ext cx="5295809" cy="2336674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974566" y="1092326"/>
            <a:ext cx="7079412" cy="419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0" lang="zh-CN" altLang="en-US" b="1" dirty="0">
                <a:ea typeface="+mn-ea"/>
                <a:cs typeface="Times New Roman" panose="02020603050405020304" pitchFamily="18" charset="0"/>
              </a:rPr>
              <a:t>则</a:t>
            </a:r>
            <a:r>
              <a:rPr kumimoji="0" lang="en-US" altLang="zh-CN" b="1" i="1" dirty="0"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zh-CN" b="1" dirty="0"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b="1" dirty="0"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b="1" i="1" dirty="0"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zh-CN" b="1" dirty="0"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b="1" dirty="0"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b="1" i="1" dirty="0"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zh-CN" b="1" dirty="0"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zh-CN" altLang="en-US" b="1" dirty="0">
                <a:ea typeface="+mn-ea"/>
                <a:cs typeface="Times New Roman" panose="02020603050405020304" pitchFamily="18" charset="0"/>
              </a:rPr>
              <a:t>的笛卡尔积为：</a:t>
            </a:r>
          </a:p>
          <a:p>
            <a:pPr lvl="1">
              <a:lnSpc>
                <a:spcPct val="150000"/>
              </a:lnSpc>
            </a:pPr>
            <a:r>
              <a:rPr kumimoji="0" lang="en-US" altLang="zh-CN" b="1" i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zh-CN" b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1×</a:t>
            </a:r>
            <a:r>
              <a:rPr kumimoji="0" lang="en-US" altLang="zh-CN" b="1" i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zh-CN" b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2×</a:t>
            </a:r>
            <a:r>
              <a:rPr kumimoji="0" lang="en-US" altLang="zh-CN" b="1" i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US" altLang="zh-CN" b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3 </a:t>
            </a:r>
            <a:r>
              <a:rPr kumimoji="0" lang="zh-CN" altLang="en-US" b="1" dirty="0">
                <a:ea typeface="+mn-ea"/>
                <a:cs typeface="Times New Roman" panose="02020603050405020304" pitchFamily="18" charset="0"/>
              </a:rPr>
              <a:t>＝</a:t>
            </a:r>
          </a:p>
          <a:p>
            <a:pPr lvl="1">
              <a:lnSpc>
                <a:spcPct val="150000"/>
              </a:lnSpc>
            </a:pPr>
            <a:r>
              <a:rPr kumimoji="0" lang="zh-CN" altLang="en-US" b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｛</a:t>
            </a:r>
          </a:p>
          <a:p>
            <a:pPr lvl="1">
              <a:lnSpc>
                <a:spcPct val="150000"/>
              </a:lnSpc>
            </a:pPr>
            <a:r>
              <a:rPr kumimoji="0" lang="en-US" altLang="zh-CN" b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张清玫，计算机专业，李勇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张清玫，计算机专业，刘晨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 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      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张清玫，计算机专业，王敏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张清玫，信息专业，李勇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 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      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张清玫，信息专业，刘晨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张清玫，信息专业，王敏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 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      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刘逸，计算机专业，李勇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刘逸，计算机专业，刘晨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      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刘逸，计算机专业，王敏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   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刘逸，信息专业，李勇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      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刘逸，信息专业，刘晨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，       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刘逸，信息专业，王敏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en-US" altLang="zh-CN" b="1" dirty="0">
                <a:ea typeface="+mn-ea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kumimoji="0" lang="zh-CN" altLang="en-US" b="1" dirty="0">
                <a:solidFill>
                  <a:srgbClr val="FF3300"/>
                </a:solidFill>
                <a:ea typeface="+mn-ea"/>
                <a:cs typeface="Times New Roman" panose="02020603050405020304" pitchFamily="18" charset="0"/>
              </a:rPr>
              <a:t>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3866FB-2100-49EB-96F2-3F152D402DE6}"/>
              </a:ext>
            </a:extLst>
          </p:cNvPr>
          <p:cNvSpPr/>
          <p:nvPr/>
        </p:nvSpPr>
        <p:spPr>
          <a:xfrm>
            <a:off x="-2" y="937477"/>
            <a:ext cx="5388635" cy="2253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zh-CN" altLang="en-US" sz="2800" dirty="0">
                <a:latin typeface="+mj-lt"/>
                <a:ea typeface="隶书" panose="02010509060101010101" pitchFamily="49" charset="-122"/>
                <a:cs typeface="Times New Roman" pitchFamily="18" charset="0"/>
              </a:rPr>
              <a:t>例：给出三个域：</a:t>
            </a:r>
            <a:endParaRPr lang="en-US" altLang="zh-CN" sz="2800" dirty="0">
              <a:latin typeface="+mj-lt"/>
              <a:ea typeface="隶书" panose="02010509060101010101" pitchFamily="49" charset="-122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en-US" altLang="zh-CN" sz="2000" b="1" i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D</a:t>
            </a:r>
            <a:r>
              <a:rPr lang="en-US" altLang="zh-CN" sz="2000" b="1" baseline="-25000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={ 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张清玫，刘逸 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}      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导师集合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en-US" altLang="zh-CN" sz="2000" b="1" i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D</a:t>
            </a:r>
            <a:r>
              <a:rPr lang="en-US" altLang="zh-CN" sz="2000" b="1" baseline="-25000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={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计算机专业，信息专业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}      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专业集合</a:t>
            </a:r>
            <a:endParaRPr lang="en-US" altLang="zh-CN" sz="2000" b="1" dirty="0">
              <a:latin typeface="+mn-ea"/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53E2"/>
              </a:buClr>
              <a:buSzPct val="70000"/>
              <a:defRPr/>
            </a:pPr>
            <a:r>
              <a:rPr lang="en-US" altLang="zh-CN" sz="2000" b="1" i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D</a:t>
            </a:r>
            <a:r>
              <a:rPr lang="en-US" altLang="zh-CN" sz="2000" b="1" baseline="-25000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={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李勇，刘晨，王敏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  <a:ea typeface="+mn-ea"/>
                <a:cs typeface="Times New Roman" pitchFamily="18" charset="0"/>
              </a:rPr>
              <a:t>}      </a:t>
            </a:r>
            <a:r>
              <a:rPr lang="zh-CN" altLang="en-US" sz="2000" b="1" dirty="0">
                <a:latin typeface="+mn-ea"/>
                <a:ea typeface="+mn-ea"/>
                <a:cs typeface="Times New Roman" pitchFamily="18" charset="0"/>
              </a:rPr>
              <a:t>研究生集合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>
            <a:extLst>
              <a:ext uri="{FF2B5EF4-FFF2-40B4-BE49-F238E27FC236}">
                <a16:creationId xmlns:a16="http://schemas.microsoft.com/office/drawing/2014/main" id="{8FAC7728-0AA1-4D8F-805D-4BF1AE537E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300" b="1" dirty="0"/>
              <a:t>以学生</a:t>
            </a:r>
            <a:r>
              <a:rPr lang="en-US" altLang="zh-CN" sz="3300" b="1" dirty="0"/>
              <a:t>-</a:t>
            </a:r>
            <a:r>
              <a:rPr lang="zh-CN" altLang="en-US" sz="3300" b="1" dirty="0"/>
              <a:t>课程数据库为例 </a:t>
            </a:r>
            <a:r>
              <a:rPr lang="en-US" altLang="zh-CN" sz="3300" b="1" dirty="0"/>
              <a:t>(P.60)</a:t>
            </a:r>
            <a:endParaRPr lang="en-US" altLang="zh-CN" sz="33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300" dirty="0">
                <a:latin typeface="隶书" panose="02010509060101010101" pitchFamily="49" charset="-122"/>
              </a:rPr>
              <a:t>[</a:t>
            </a:r>
            <a:r>
              <a:rPr lang="zh-CN" altLang="en-US" sz="3300" dirty="0">
                <a:latin typeface="隶书" panose="02010509060101010101" pitchFamily="49" charset="-122"/>
              </a:rPr>
              <a:t>例</a:t>
            </a:r>
            <a:r>
              <a:rPr lang="en-US" altLang="zh-CN" sz="3300" dirty="0">
                <a:latin typeface="隶书" panose="02010509060101010101" pitchFamily="49" charset="-122"/>
              </a:rPr>
              <a:t>4]  </a:t>
            </a:r>
            <a:r>
              <a:rPr lang="zh-CN" altLang="en-US" sz="3300" dirty="0">
                <a:latin typeface="隶书" panose="02010509060101010101" pitchFamily="49" charset="-122"/>
              </a:rPr>
              <a:t>查询至少选修</a:t>
            </a:r>
            <a:r>
              <a:rPr lang="en-US" altLang="zh-CN" sz="3300" dirty="0">
                <a:latin typeface="隶书" panose="02010509060101010101" pitchFamily="49" charset="-122"/>
              </a:rPr>
              <a:t>1</a:t>
            </a:r>
            <a:r>
              <a:rPr lang="zh-CN" altLang="en-US" sz="3300" dirty="0">
                <a:latin typeface="隶书" panose="02010509060101010101" pitchFamily="49" charset="-122"/>
              </a:rPr>
              <a:t>号课程和</a:t>
            </a:r>
            <a:r>
              <a:rPr lang="en-US" altLang="zh-CN" sz="3300" dirty="0">
                <a:latin typeface="隶书" panose="02010509060101010101" pitchFamily="49" charset="-122"/>
              </a:rPr>
              <a:t>3</a:t>
            </a:r>
            <a:r>
              <a:rPr lang="zh-CN" altLang="en-US" sz="3300" dirty="0">
                <a:latin typeface="隶书" panose="02010509060101010101" pitchFamily="49" charset="-122"/>
              </a:rPr>
              <a:t>号课程的学生号码 </a:t>
            </a:r>
          </a:p>
          <a:p>
            <a:pPr marL="819150" lvl="1">
              <a:lnSpc>
                <a:spcPct val="150000"/>
              </a:lnSpc>
              <a:buNone/>
            </a:pPr>
            <a:endParaRPr lang="zh-CN" altLang="en-US" sz="2400" dirty="0"/>
          </a:p>
          <a:p>
            <a:pPr marL="819150" lvl="1">
              <a:lnSpc>
                <a:spcPct val="150000"/>
              </a:lnSpc>
              <a:buNone/>
            </a:pPr>
            <a:r>
              <a:rPr lang="zh-CN" altLang="en-US" sz="3100" dirty="0">
                <a:latin typeface="+mn-ea"/>
              </a:rPr>
              <a:t>首先建立一个临时关系</a:t>
            </a:r>
            <a:r>
              <a:rPr lang="en-US" altLang="zh-CN" sz="3100" i="1" dirty="0">
                <a:latin typeface="+mn-ea"/>
              </a:rPr>
              <a:t>K</a:t>
            </a:r>
            <a:r>
              <a:rPr lang="zh-CN" altLang="en-US" sz="3100" dirty="0">
                <a:latin typeface="+mn-ea"/>
              </a:rPr>
              <a:t>： </a:t>
            </a:r>
          </a:p>
          <a:p>
            <a:pPr marL="819150" lvl="1">
              <a:lnSpc>
                <a:spcPct val="150000"/>
              </a:lnSpc>
              <a:buNone/>
            </a:pPr>
            <a:r>
              <a:rPr lang="zh-CN" altLang="en-US" sz="3100" dirty="0">
                <a:latin typeface="Times New Roman" panose="02020603050405020304" pitchFamily="18" charset="0"/>
              </a:rPr>
              <a:t> </a:t>
            </a:r>
            <a:endParaRPr lang="zh-CN" altLang="en-US" sz="3100" dirty="0"/>
          </a:p>
          <a:p>
            <a:pPr marL="819150" lvl="1" algn="just">
              <a:lnSpc>
                <a:spcPct val="150000"/>
              </a:lnSpc>
              <a:buNone/>
            </a:pPr>
            <a:endParaRPr lang="zh-CN" altLang="en-US" sz="3100" dirty="0"/>
          </a:p>
          <a:p>
            <a:pPr marL="819150" lvl="1" algn="just">
              <a:lnSpc>
                <a:spcPct val="150000"/>
              </a:lnSpc>
              <a:buNone/>
            </a:pPr>
            <a:endParaRPr lang="zh-CN" altLang="en-US" sz="3100" dirty="0"/>
          </a:p>
          <a:p>
            <a:pPr marL="819150" lvl="1" algn="just">
              <a:lnSpc>
                <a:spcPct val="150000"/>
              </a:lnSpc>
              <a:buNone/>
            </a:pPr>
            <a:r>
              <a:rPr lang="zh-CN" altLang="en-US" sz="3100" dirty="0">
                <a:latin typeface="+mn-ea"/>
              </a:rPr>
              <a:t>然后求：</a:t>
            </a:r>
            <a:r>
              <a:rPr lang="en-US" altLang="zh-CN" sz="3100" b="1" dirty="0">
                <a:latin typeface="+mn-ea"/>
              </a:rPr>
              <a:t>π</a:t>
            </a:r>
            <a:r>
              <a:rPr lang="en-US" altLang="zh-CN" sz="3100" b="1" baseline="-30000" dirty="0" err="1">
                <a:latin typeface="+mn-ea"/>
              </a:rPr>
              <a:t>Sno.Cno</a:t>
            </a:r>
            <a:r>
              <a:rPr lang="en-US" altLang="zh-CN" sz="3100" b="1" dirty="0">
                <a:latin typeface="+mn-ea"/>
              </a:rPr>
              <a:t>(SC)÷</a:t>
            </a:r>
            <a:r>
              <a:rPr lang="en-US" altLang="zh-CN" sz="3100" b="1" i="1" dirty="0">
                <a:latin typeface="+mn-ea"/>
              </a:rPr>
              <a:t>K</a:t>
            </a:r>
            <a:endParaRPr lang="en-US" altLang="zh-CN" sz="3100" dirty="0">
              <a:latin typeface="+mn-ea"/>
            </a:endParaRPr>
          </a:p>
          <a:p>
            <a:pPr marL="819150" lvl="1" algn="just">
              <a:lnSpc>
                <a:spcPct val="150000"/>
              </a:lnSpc>
              <a:buNone/>
            </a:pPr>
            <a:endParaRPr lang="en-US" altLang="zh-CN" sz="2400" dirty="0"/>
          </a:p>
          <a:p>
            <a:pPr marL="819150" lvl="1">
              <a:lnSpc>
                <a:spcPct val="150000"/>
              </a:lnSpc>
              <a:buNone/>
            </a:pPr>
            <a:r>
              <a:rPr lang="en-US" altLang="zh-CN" sz="2400" dirty="0"/>
              <a:t>	</a:t>
            </a:r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55DCBFF4-FDD1-4156-8FF8-5E191EE83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</a:t>
            </a:r>
            <a:r>
              <a:rPr lang="zh-CN" altLang="en-US" dirty="0"/>
              <a:t>举例 </a:t>
            </a:r>
          </a:p>
        </p:txBody>
      </p:sp>
      <p:graphicFrame>
        <p:nvGraphicFramePr>
          <p:cNvPr id="359442" name="Group 18">
            <a:extLst>
              <a:ext uri="{FF2B5EF4-FFF2-40B4-BE49-F238E27FC236}">
                <a16:creationId xmlns:a16="http://schemas.microsoft.com/office/drawing/2014/main" id="{86FED7C2-F34B-474C-BB6C-33E42CD21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744643"/>
              </p:ext>
            </p:extLst>
          </p:nvPr>
        </p:nvGraphicFramePr>
        <p:xfrm>
          <a:off x="4812761" y="2652077"/>
          <a:ext cx="1066800" cy="155384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15494632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640570"/>
                  </a:ext>
                </a:extLst>
              </a:tr>
              <a:tr h="415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478066"/>
                  </a:ext>
                </a:extLst>
              </a:tr>
              <a:tr h="415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63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432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>
            <a:extLst>
              <a:ext uri="{FF2B5EF4-FFF2-40B4-BE49-F238E27FC236}">
                <a16:creationId xmlns:a16="http://schemas.microsoft.com/office/drawing/2014/main" id="{B8BFF471-193E-4A8A-9666-F05D5E7195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</a:rPr>
              <a:t>[</a:t>
            </a:r>
            <a:r>
              <a:rPr lang="zh-CN" altLang="en-US" dirty="0">
                <a:latin typeface="隶书" panose="02010509060101010101" pitchFamily="49" charset="-122"/>
              </a:rPr>
              <a:t>例 </a:t>
            </a:r>
            <a:r>
              <a:rPr lang="en-US" altLang="zh-CN" dirty="0">
                <a:latin typeface="隶书" panose="02010509060101010101" pitchFamily="49" charset="-122"/>
              </a:rPr>
              <a:t>4]</a:t>
            </a:r>
            <a:r>
              <a:rPr lang="zh-CN" altLang="en-US" dirty="0"/>
              <a:t>续    </a:t>
            </a:r>
            <a:r>
              <a:rPr lang="en-US" altLang="zh-CN" sz="3600" b="1" dirty="0"/>
              <a:t>π</a:t>
            </a:r>
            <a:r>
              <a:rPr lang="en-US" altLang="zh-CN" b="1" baseline="-30000" dirty="0" err="1"/>
              <a:t>Sno.Cno</a:t>
            </a:r>
            <a:r>
              <a:rPr lang="en-US" altLang="zh-CN" b="1" dirty="0"/>
              <a:t>(SC)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sz="2400" b="1" dirty="0">
                <a:latin typeface="+mn-ea"/>
              </a:rPr>
              <a:t>201215121</a:t>
            </a:r>
            <a:r>
              <a:rPr lang="zh-CN" altLang="en-US" sz="2400" b="1" dirty="0">
                <a:latin typeface="+mn-ea"/>
              </a:rPr>
              <a:t>象集</a:t>
            </a:r>
            <a:r>
              <a:rPr lang="en-US" altLang="zh-CN" sz="2400" b="1" dirty="0">
                <a:latin typeface="+mn-ea"/>
              </a:rPr>
              <a:t>{1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3}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+mn-ea"/>
              </a:rPr>
              <a:t>	201215122</a:t>
            </a:r>
            <a:r>
              <a:rPr lang="zh-CN" altLang="en-US" sz="2400" b="1" dirty="0">
                <a:latin typeface="+mn-ea"/>
              </a:rPr>
              <a:t>象集</a:t>
            </a:r>
            <a:r>
              <a:rPr lang="en-US" altLang="zh-CN" sz="2400" b="1" dirty="0">
                <a:latin typeface="+mn-ea"/>
              </a:rPr>
              <a:t>{2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3}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ea"/>
              </a:rPr>
              <a:t>   π</a:t>
            </a:r>
            <a:r>
              <a:rPr lang="en-US" altLang="zh-CN" sz="2400" b="1" baseline="-30000" dirty="0" err="1">
                <a:latin typeface="+mn-ea"/>
              </a:rPr>
              <a:t>Cno</a:t>
            </a:r>
            <a:r>
              <a:rPr lang="en-US" altLang="zh-CN" sz="2400" b="1" dirty="0">
                <a:latin typeface="+mn-ea"/>
              </a:rPr>
              <a:t>(K)={1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3}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latin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于是：</a:t>
            </a:r>
            <a:r>
              <a:rPr lang="en-US" altLang="zh-CN" sz="2400" b="1" dirty="0">
                <a:latin typeface="+mn-ea"/>
              </a:rPr>
              <a:t>π</a:t>
            </a:r>
            <a:r>
              <a:rPr lang="en-US" altLang="zh-CN" sz="2400" b="1" baseline="-30000" dirty="0" err="1">
                <a:latin typeface="+mn-ea"/>
              </a:rPr>
              <a:t>Sno.Cno</a:t>
            </a:r>
            <a:r>
              <a:rPr lang="en-US" altLang="zh-CN" sz="2400" b="1" dirty="0">
                <a:latin typeface="+mn-ea"/>
              </a:rPr>
              <a:t>(SC)÷</a:t>
            </a:r>
            <a:r>
              <a:rPr lang="en-US" altLang="zh-CN" sz="2400" b="1" i="1" dirty="0">
                <a:latin typeface="+mn-ea"/>
              </a:rPr>
              <a:t>K=</a:t>
            </a:r>
            <a:r>
              <a:rPr lang="en-US" altLang="zh-CN" sz="2400" b="1" dirty="0">
                <a:latin typeface="+mn-ea"/>
              </a:rPr>
              <a:t>{201215121}</a:t>
            </a:r>
          </a:p>
        </p:txBody>
      </p:sp>
      <p:sp>
        <p:nvSpPr>
          <p:cNvPr id="468994" name="Rectangle 2">
            <a:extLst>
              <a:ext uri="{FF2B5EF4-FFF2-40B4-BE49-F238E27FC236}">
                <a16:creationId xmlns:a16="http://schemas.microsoft.com/office/drawing/2014/main" id="{29CE2F5A-7AA0-48F3-9E1A-5022E7D54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综合举例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grpSp>
        <p:nvGrpSpPr>
          <p:cNvPr id="469062" name="Group 70">
            <a:extLst>
              <a:ext uri="{FF2B5EF4-FFF2-40B4-BE49-F238E27FC236}">
                <a16:creationId xmlns:a16="http://schemas.microsoft.com/office/drawing/2014/main" id="{525441B5-C635-4282-A9D9-340F657489C4}"/>
              </a:ext>
            </a:extLst>
          </p:cNvPr>
          <p:cNvGrpSpPr>
            <a:grpSpLocks/>
          </p:cNvGrpSpPr>
          <p:nvPr/>
        </p:nvGrpSpPr>
        <p:grpSpPr bwMode="auto">
          <a:xfrm>
            <a:off x="6536267" y="1801284"/>
            <a:ext cx="3911600" cy="3255433"/>
            <a:chOff x="2691" y="1579"/>
            <a:chExt cx="1503" cy="1971"/>
          </a:xfrm>
        </p:grpSpPr>
        <p:grpSp>
          <p:nvGrpSpPr>
            <p:cNvPr id="469007" name="Group 15">
              <a:extLst>
                <a:ext uri="{FF2B5EF4-FFF2-40B4-BE49-F238E27FC236}">
                  <a16:creationId xmlns:a16="http://schemas.microsoft.com/office/drawing/2014/main" id="{51FAD628-E0AC-47E7-813E-D4AF062DE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1579"/>
              <a:ext cx="661" cy="328"/>
              <a:chOff x="0" y="499"/>
              <a:chExt cx="642" cy="499"/>
            </a:xfrm>
          </p:grpSpPr>
          <p:sp>
            <p:nvSpPr>
              <p:cNvPr id="469008" name="Rectangle 16">
                <a:extLst>
                  <a:ext uri="{FF2B5EF4-FFF2-40B4-BE49-F238E27FC236}">
                    <a16:creationId xmlns:a16="http://schemas.microsoft.com/office/drawing/2014/main" id="{11A22ED9-8FBF-475F-9505-9DDD57F44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499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/>
                  <a:t>Sno</a:t>
                </a:r>
                <a:endParaRPr lang="en-US" altLang="zh-CN" sz="1000"/>
              </a:p>
              <a:p>
                <a:endParaRPr lang="en-US" altLang="zh-CN"/>
              </a:p>
            </p:txBody>
          </p:sp>
          <p:sp>
            <p:nvSpPr>
              <p:cNvPr id="469009" name="Rectangle 17">
                <a:extLst>
                  <a:ext uri="{FF2B5EF4-FFF2-40B4-BE49-F238E27FC236}">
                    <a16:creationId xmlns:a16="http://schemas.microsoft.com/office/drawing/2014/main" id="{5C473FB6-9F7B-42AB-A588-277F688E2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99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10" name="Group 18">
              <a:extLst>
                <a:ext uri="{FF2B5EF4-FFF2-40B4-BE49-F238E27FC236}">
                  <a16:creationId xmlns:a16="http://schemas.microsoft.com/office/drawing/2014/main" id="{4B901994-5DDC-4534-ABED-AAD6694EF8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1579"/>
              <a:ext cx="842" cy="328"/>
              <a:chOff x="642" y="499"/>
              <a:chExt cx="819" cy="499"/>
            </a:xfrm>
          </p:grpSpPr>
          <p:sp>
            <p:nvSpPr>
              <p:cNvPr id="469011" name="Rectangle 19">
                <a:extLst>
                  <a:ext uri="{FF2B5EF4-FFF2-40B4-BE49-F238E27FC236}">
                    <a16:creationId xmlns:a16="http://schemas.microsoft.com/office/drawing/2014/main" id="{4F2E8763-8851-4CAF-8A26-49B1CEEDB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499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/>
                  <a:t>Cno</a:t>
                </a:r>
                <a:endParaRPr lang="en-US" altLang="zh-CN" sz="1000"/>
              </a:p>
              <a:p>
                <a:endParaRPr lang="en-US" altLang="zh-CN"/>
              </a:p>
            </p:txBody>
          </p:sp>
          <p:sp>
            <p:nvSpPr>
              <p:cNvPr id="469012" name="Rectangle 20">
                <a:extLst>
                  <a:ext uri="{FF2B5EF4-FFF2-40B4-BE49-F238E27FC236}">
                    <a16:creationId xmlns:a16="http://schemas.microsoft.com/office/drawing/2014/main" id="{6A16E1FC-C441-43D1-A1DB-10FD1850D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499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16" name="Group 24">
              <a:extLst>
                <a:ext uri="{FF2B5EF4-FFF2-40B4-BE49-F238E27FC236}">
                  <a16:creationId xmlns:a16="http://schemas.microsoft.com/office/drawing/2014/main" id="{C6DEE0F5-0AA1-421F-9A49-42D1439F1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1907"/>
              <a:ext cx="661" cy="329"/>
              <a:chOff x="0" y="998"/>
              <a:chExt cx="642" cy="499"/>
            </a:xfrm>
          </p:grpSpPr>
          <p:sp>
            <p:nvSpPr>
              <p:cNvPr id="469017" name="Rectangle 25">
                <a:extLst>
                  <a:ext uri="{FF2B5EF4-FFF2-40B4-BE49-F238E27FC236}">
                    <a16:creationId xmlns:a16="http://schemas.microsoft.com/office/drawing/2014/main" id="{6A5C57C4-3953-46BA-BFDB-C3822C361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998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 dirty="0"/>
                  <a:t>201215121</a:t>
                </a:r>
                <a:endParaRPr lang="en-US" altLang="zh-CN" dirty="0"/>
              </a:p>
            </p:txBody>
          </p:sp>
          <p:sp>
            <p:nvSpPr>
              <p:cNvPr id="469018" name="Rectangle 26">
                <a:extLst>
                  <a:ext uri="{FF2B5EF4-FFF2-40B4-BE49-F238E27FC236}">
                    <a16:creationId xmlns:a16="http://schemas.microsoft.com/office/drawing/2014/main" id="{5ABCB8EE-BB32-441B-BEE9-5BE7CF839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98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19" name="Group 27">
              <a:extLst>
                <a:ext uri="{FF2B5EF4-FFF2-40B4-BE49-F238E27FC236}">
                  <a16:creationId xmlns:a16="http://schemas.microsoft.com/office/drawing/2014/main" id="{DD6776C6-C231-4C74-986B-EEF1468386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1907"/>
              <a:ext cx="842" cy="329"/>
              <a:chOff x="642" y="998"/>
              <a:chExt cx="819" cy="499"/>
            </a:xfrm>
          </p:grpSpPr>
          <p:sp>
            <p:nvSpPr>
              <p:cNvPr id="469020" name="Rectangle 28">
                <a:extLst>
                  <a:ext uri="{FF2B5EF4-FFF2-40B4-BE49-F238E27FC236}">
                    <a16:creationId xmlns:a16="http://schemas.microsoft.com/office/drawing/2014/main" id="{9F567CC9-DA1A-46C8-98FD-BB6E80B6C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998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/>
                <a:r>
                  <a:rPr lang="en-US" altLang="zh-CN" sz="2200" b="1" dirty="0"/>
                  <a:t>1</a:t>
                </a:r>
                <a:endParaRPr lang="en-US" altLang="zh-CN" sz="1000" dirty="0"/>
              </a:p>
              <a:p>
                <a:endParaRPr lang="en-US" altLang="zh-CN" dirty="0"/>
              </a:p>
            </p:txBody>
          </p:sp>
          <p:sp>
            <p:nvSpPr>
              <p:cNvPr id="469021" name="Rectangle 29">
                <a:extLst>
                  <a:ext uri="{FF2B5EF4-FFF2-40B4-BE49-F238E27FC236}">
                    <a16:creationId xmlns:a16="http://schemas.microsoft.com/office/drawing/2014/main" id="{E8798B97-A3C7-441E-BEC5-96774A7ED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998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25" name="Group 33">
              <a:extLst>
                <a:ext uri="{FF2B5EF4-FFF2-40B4-BE49-F238E27FC236}">
                  <a16:creationId xmlns:a16="http://schemas.microsoft.com/office/drawing/2014/main" id="{CE2EA1CD-A6AF-4964-AEAF-0888B1F99F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2236"/>
              <a:ext cx="661" cy="328"/>
              <a:chOff x="0" y="1497"/>
              <a:chExt cx="642" cy="499"/>
            </a:xfrm>
          </p:grpSpPr>
          <p:sp>
            <p:nvSpPr>
              <p:cNvPr id="469026" name="Rectangle 34">
                <a:extLst>
                  <a:ext uri="{FF2B5EF4-FFF2-40B4-BE49-F238E27FC236}">
                    <a16:creationId xmlns:a16="http://schemas.microsoft.com/office/drawing/2014/main" id="{026A7B5C-8095-4C13-9CE5-F6049A07A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1497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 dirty="0"/>
                  <a:t>201215121</a:t>
                </a:r>
                <a:endParaRPr lang="en-US" altLang="zh-CN" sz="2400" dirty="0"/>
              </a:p>
              <a:p>
                <a:endParaRPr lang="en-US" altLang="zh-CN" dirty="0"/>
              </a:p>
            </p:txBody>
          </p:sp>
          <p:sp>
            <p:nvSpPr>
              <p:cNvPr id="469027" name="Rectangle 35">
                <a:extLst>
                  <a:ext uri="{FF2B5EF4-FFF2-40B4-BE49-F238E27FC236}">
                    <a16:creationId xmlns:a16="http://schemas.microsoft.com/office/drawing/2014/main" id="{DD5FE557-E6B5-4F97-B4AA-25A281BDE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7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28" name="Group 36">
              <a:extLst>
                <a:ext uri="{FF2B5EF4-FFF2-40B4-BE49-F238E27FC236}">
                  <a16:creationId xmlns:a16="http://schemas.microsoft.com/office/drawing/2014/main" id="{C4D0F4AC-9E13-4334-AF60-BA447C225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2236"/>
              <a:ext cx="842" cy="328"/>
              <a:chOff x="642" y="1497"/>
              <a:chExt cx="819" cy="499"/>
            </a:xfrm>
          </p:grpSpPr>
          <p:sp>
            <p:nvSpPr>
              <p:cNvPr id="469029" name="Rectangle 37">
                <a:extLst>
                  <a:ext uri="{FF2B5EF4-FFF2-40B4-BE49-F238E27FC236}">
                    <a16:creationId xmlns:a16="http://schemas.microsoft.com/office/drawing/2014/main" id="{F91079F3-279D-456A-AFE3-21170775F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1497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/>
                <a:r>
                  <a:rPr lang="en-US" altLang="zh-CN" sz="2200" b="1" dirty="0"/>
                  <a:t>2</a:t>
                </a:r>
                <a:endParaRPr lang="en-US" altLang="zh-CN" sz="1000" dirty="0"/>
              </a:p>
              <a:p>
                <a:endParaRPr lang="en-US" altLang="zh-CN" dirty="0"/>
              </a:p>
            </p:txBody>
          </p:sp>
          <p:sp>
            <p:nvSpPr>
              <p:cNvPr id="469030" name="Rectangle 38">
                <a:extLst>
                  <a:ext uri="{FF2B5EF4-FFF2-40B4-BE49-F238E27FC236}">
                    <a16:creationId xmlns:a16="http://schemas.microsoft.com/office/drawing/2014/main" id="{A34FB16E-C543-4886-B395-867903B30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1497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34" name="Group 42">
              <a:extLst>
                <a:ext uri="{FF2B5EF4-FFF2-40B4-BE49-F238E27FC236}">
                  <a16:creationId xmlns:a16="http://schemas.microsoft.com/office/drawing/2014/main" id="{EC5CA594-647A-424A-9DB3-36A4FA9CB1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2564"/>
              <a:ext cx="661" cy="329"/>
              <a:chOff x="0" y="1996"/>
              <a:chExt cx="642" cy="499"/>
            </a:xfrm>
          </p:grpSpPr>
          <p:sp>
            <p:nvSpPr>
              <p:cNvPr id="469035" name="Rectangle 43">
                <a:extLst>
                  <a:ext uri="{FF2B5EF4-FFF2-40B4-BE49-F238E27FC236}">
                    <a16:creationId xmlns:a16="http://schemas.microsoft.com/office/drawing/2014/main" id="{4EB6AF09-7C8B-47E4-97FF-9C1A74E3E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1996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 dirty="0"/>
                  <a:t>201215121</a:t>
                </a:r>
                <a:endParaRPr lang="en-US" altLang="zh-CN" sz="2400" dirty="0"/>
              </a:p>
              <a:p>
                <a:endParaRPr lang="en-US" altLang="zh-CN" dirty="0"/>
              </a:p>
            </p:txBody>
          </p:sp>
          <p:sp>
            <p:nvSpPr>
              <p:cNvPr id="469036" name="Rectangle 44">
                <a:extLst>
                  <a:ext uri="{FF2B5EF4-FFF2-40B4-BE49-F238E27FC236}">
                    <a16:creationId xmlns:a16="http://schemas.microsoft.com/office/drawing/2014/main" id="{42264F63-F42B-4C5A-8843-AF4083706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96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37" name="Group 45">
              <a:extLst>
                <a:ext uri="{FF2B5EF4-FFF2-40B4-BE49-F238E27FC236}">
                  <a16:creationId xmlns:a16="http://schemas.microsoft.com/office/drawing/2014/main" id="{0E2CD06A-D94F-4B93-B0F3-250FF6F49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2564"/>
              <a:ext cx="842" cy="329"/>
              <a:chOff x="642" y="1996"/>
              <a:chExt cx="819" cy="499"/>
            </a:xfrm>
          </p:grpSpPr>
          <p:sp>
            <p:nvSpPr>
              <p:cNvPr id="469038" name="Rectangle 46">
                <a:extLst>
                  <a:ext uri="{FF2B5EF4-FFF2-40B4-BE49-F238E27FC236}">
                    <a16:creationId xmlns:a16="http://schemas.microsoft.com/office/drawing/2014/main" id="{0B4B9285-FD35-41EA-B57F-CD943CE95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1996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/>
                <a:r>
                  <a:rPr lang="en-US" altLang="zh-CN" sz="2200" b="1" dirty="0"/>
                  <a:t>3</a:t>
                </a:r>
                <a:endParaRPr lang="en-US" altLang="zh-CN" sz="1000" dirty="0"/>
              </a:p>
              <a:p>
                <a:endParaRPr lang="en-US" altLang="zh-CN" dirty="0"/>
              </a:p>
            </p:txBody>
          </p:sp>
          <p:sp>
            <p:nvSpPr>
              <p:cNvPr id="469039" name="Rectangle 47">
                <a:extLst>
                  <a:ext uri="{FF2B5EF4-FFF2-40B4-BE49-F238E27FC236}">
                    <a16:creationId xmlns:a16="http://schemas.microsoft.com/office/drawing/2014/main" id="{76BDDB1C-5D79-4F85-BF44-392BB6360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1996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43" name="Group 51">
              <a:extLst>
                <a:ext uri="{FF2B5EF4-FFF2-40B4-BE49-F238E27FC236}">
                  <a16:creationId xmlns:a16="http://schemas.microsoft.com/office/drawing/2014/main" id="{E14BDF3E-3EC0-4A5C-B3C8-F78ADF918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2893"/>
              <a:ext cx="661" cy="328"/>
              <a:chOff x="0" y="2495"/>
              <a:chExt cx="642" cy="499"/>
            </a:xfrm>
          </p:grpSpPr>
          <p:sp>
            <p:nvSpPr>
              <p:cNvPr id="469044" name="Rectangle 52">
                <a:extLst>
                  <a:ext uri="{FF2B5EF4-FFF2-40B4-BE49-F238E27FC236}">
                    <a16:creationId xmlns:a16="http://schemas.microsoft.com/office/drawing/2014/main" id="{BA0B6440-6D76-43EF-B3FF-549244A01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2495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 dirty="0"/>
                  <a:t>201215122</a:t>
                </a:r>
                <a:endParaRPr lang="en-US" altLang="zh-CN" sz="2400" dirty="0"/>
              </a:p>
              <a:p>
                <a:endParaRPr lang="en-US" altLang="zh-CN" dirty="0"/>
              </a:p>
            </p:txBody>
          </p:sp>
          <p:sp>
            <p:nvSpPr>
              <p:cNvPr id="469045" name="Rectangle 53">
                <a:extLst>
                  <a:ext uri="{FF2B5EF4-FFF2-40B4-BE49-F238E27FC236}">
                    <a16:creationId xmlns:a16="http://schemas.microsoft.com/office/drawing/2014/main" id="{86761BE3-83F9-4366-9003-B5EECCB57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95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46" name="Group 54">
              <a:extLst>
                <a:ext uri="{FF2B5EF4-FFF2-40B4-BE49-F238E27FC236}">
                  <a16:creationId xmlns:a16="http://schemas.microsoft.com/office/drawing/2014/main" id="{67DF573B-A62E-4CA7-BFCC-3ADE6EEA9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2893"/>
              <a:ext cx="842" cy="328"/>
              <a:chOff x="642" y="2495"/>
              <a:chExt cx="819" cy="499"/>
            </a:xfrm>
          </p:grpSpPr>
          <p:sp>
            <p:nvSpPr>
              <p:cNvPr id="469047" name="Rectangle 55">
                <a:extLst>
                  <a:ext uri="{FF2B5EF4-FFF2-40B4-BE49-F238E27FC236}">
                    <a16:creationId xmlns:a16="http://schemas.microsoft.com/office/drawing/2014/main" id="{3CF37E86-D83C-471C-A806-8D40EF4D1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2495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/>
                <a:r>
                  <a:rPr lang="en-US" altLang="zh-CN" sz="2200" b="1" dirty="0"/>
                  <a:t>2</a:t>
                </a:r>
                <a:endParaRPr lang="en-US" altLang="zh-CN" sz="1000" dirty="0"/>
              </a:p>
              <a:p>
                <a:endParaRPr lang="en-US" altLang="zh-CN" dirty="0"/>
              </a:p>
            </p:txBody>
          </p:sp>
          <p:sp>
            <p:nvSpPr>
              <p:cNvPr id="469048" name="Rectangle 56">
                <a:extLst>
                  <a:ext uri="{FF2B5EF4-FFF2-40B4-BE49-F238E27FC236}">
                    <a16:creationId xmlns:a16="http://schemas.microsoft.com/office/drawing/2014/main" id="{BDA3B86B-1994-448E-88F6-C890DDFB4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2495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52" name="Group 60">
              <a:extLst>
                <a:ext uri="{FF2B5EF4-FFF2-40B4-BE49-F238E27FC236}">
                  <a16:creationId xmlns:a16="http://schemas.microsoft.com/office/drawing/2014/main" id="{3493C94B-84FF-4BA0-AA54-1CE2A5F32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3221"/>
              <a:ext cx="661" cy="329"/>
              <a:chOff x="0" y="2994"/>
              <a:chExt cx="642" cy="499"/>
            </a:xfrm>
          </p:grpSpPr>
          <p:sp>
            <p:nvSpPr>
              <p:cNvPr id="469053" name="Rectangle 61">
                <a:extLst>
                  <a:ext uri="{FF2B5EF4-FFF2-40B4-BE49-F238E27FC236}">
                    <a16:creationId xmlns:a16="http://schemas.microsoft.com/office/drawing/2014/main" id="{4E8CA980-CD53-4F94-8F5D-71D1B67F8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2994"/>
                <a:ext cx="55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eaLnBrk="1" hangingPunct="1"/>
                <a:r>
                  <a:rPr lang="en-US" altLang="zh-CN" sz="2200" b="1" dirty="0"/>
                  <a:t>201215122</a:t>
                </a:r>
                <a:endParaRPr lang="en-US" altLang="zh-CN" sz="2400" dirty="0"/>
              </a:p>
              <a:p>
                <a:endParaRPr lang="en-US" altLang="zh-CN" dirty="0"/>
              </a:p>
            </p:txBody>
          </p:sp>
          <p:sp>
            <p:nvSpPr>
              <p:cNvPr id="469054" name="Rectangle 62">
                <a:extLst>
                  <a:ext uri="{FF2B5EF4-FFF2-40B4-BE49-F238E27FC236}">
                    <a16:creationId xmlns:a16="http://schemas.microsoft.com/office/drawing/2014/main" id="{51FCEA4E-E193-45DD-B976-5A11FEE86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94"/>
                <a:ext cx="642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469055" name="Group 63">
              <a:extLst>
                <a:ext uri="{FF2B5EF4-FFF2-40B4-BE49-F238E27FC236}">
                  <a16:creationId xmlns:a16="http://schemas.microsoft.com/office/drawing/2014/main" id="{CC71362D-44B5-4FFA-9210-C68E98A15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3221"/>
              <a:ext cx="842" cy="329"/>
              <a:chOff x="642" y="2994"/>
              <a:chExt cx="819" cy="499"/>
            </a:xfrm>
          </p:grpSpPr>
          <p:sp>
            <p:nvSpPr>
              <p:cNvPr id="469056" name="Rectangle 64">
                <a:extLst>
                  <a:ext uri="{FF2B5EF4-FFF2-40B4-BE49-F238E27FC236}">
                    <a16:creationId xmlns:a16="http://schemas.microsoft.com/office/drawing/2014/main" id="{DECBCF63-4761-4D41-ABE7-D3108E36F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" y="2994"/>
                <a:ext cx="733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pPr algn="ctr" eaLnBrk="1" hangingPunct="1"/>
                <a:r>
                  <a:rPr lang="en-US" altLang="zh-CN" sz="2200" b="1" dirty="0"/>
                  <a:t>3</a:t>
                </a:r>
                <a:endParaRPr lang="en-US" altLang="zh-CN" sz="1000" dirty="0"/>
              </a:p>
              <a:p>
                <a:endParaRPr lang="en-US" altLang="zh-CN" dirty="0"/>
              </a:p>
            </p:txBody>
          </p:sp>
          <p:sp>
            <p:nvSpPr>
              <p:cNvPr id="469057" name="Rectangle 65">
                <a:extLst>
                  <a:ext uri="{FF2B5EF4-FFF2-40B4-BE49-F238E27FC236}">
                    <a16:creationId xmlns:a16="http://schemas.microsoft.com/office/drawing/2014/main" id="{096AF926-A1EB-4DCE-B00F-F129BD4E8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" y="2994"/>
                <a:ext cx="819" cy="4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04600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166527"/>
            <a:ext cx="11187776" cy="4774198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zh-CN" altLang="en-US" sz="3600" dirty="0">
                <a:latin typeface="隶书" panose="02010509060101010101" pitchFamily="49" charset="-122"/>
              </a:rPr>
              <a:t>关系结构</a:t>
            </a:r>
            <a:endParaRPr lang="en-US" altLang="zh-CN" sz="3600" dirty="0">
              <a:latin typeface="隶书" panose="02010509060101010101" pitchFamily="49" charset="-122"/>
            </a:endParaRPr>
          </a:p>
          <a:p>
            <a:pPr algn="just">
              <a:lnSpc>
                <a:spcPct val="160000"/>
              </a:lnSpc>
            </a:pPr>
            <a:r>
              <a:rPr lang="zh-CN" altLang="en-US" sz="3600" dirty="0">
                <a:latin typeface="隶书" panose="02010509060101010101" pitchFamily="49" charset="-122"/>
              </a:rPr>
              <a:t>关系操作</a:t>
            </a:r>
            <a:endParaRPr lang="en-US" altLang="zh-CN" sz="3600" dirty="0">
              <a:latin typeface="隶书" panose="02010509060101010101" pitchFamily="49" charset="-122"/>
            </a:endParaRPr>
          </a:p>
          <a:p>
            <a:pPr algn="just">
              <a:lnSpc>
                <a:spcPct val="160000"/>
              </a:lnSpc>
            </a:pPr>
            <a:r>
              <a:rPr lang="zh-CN" altLang="en-US" sz="3600" dirty="0">
                <a:latin typeface="隶书" panose="02010509060101010101" pitchFamily="49" charset="-122"/>
              </a:rPr>
              <a:t>关系的完整性</a:t>
            </a:r>
            <a:endParaRPr lang="en-US" altLang="zh-CN" sz="3600" dirty="0">
              <a:latin typeface="隶书" panose="02010509060101010101" pitchFamily="49" charset="-122"/>
            </a:endParaRPr>
          </a:p>
          <a:p>
            <a:pPr algn="just">
              <a:lnSpc>
                <a:spcPct val="160000"/>
              </a:lnSpc>
            </a:pPr>
            <a:r>
              <a:rPr lang="zh-CN" altLang="en-US" sz="3600" dirty="0">
                <a:latin typeface="隶书" panose="02010509060101010101" pitchFamily="49" charset="-122"/>
              </a:rPr>
              <a:t>关系代数运算</a:t>
            </a:r>
          </a:p>
          <a:p>
            <a:pPr lvl="1" algn="just">
              <a:lnSpc>
                <a:spcPct val="160000"/>
              </a:lnSpc>
            </a:pPr>
            <a:r>
              <a:rPr lang="zh-CN" altLang="en-US" sz="3400" dirty="0"/>
              <a:t>	关系代数运算</a:t>
            </a:r>
          </a:p>
          <a:p>
            <a:pPr lvl="2" algn="just">
              <a:lnSpc>
                <a:spcPct val="160000"/>
              </a:lnSpc>
              <a:buFontTx/>
              <a:buNone/>
            </a:pPr>
            <a:r>
              <a:rPr lang="zh-CN" altLang="en-US" sz="3400" dirty="0"/>
              <a:t>	并、差、交、笛卡尔积、投影、选择、连接、除</a:t>
            </a:r>
          </a:p>
          <a:p>
            <a:pPr lvl="1" algn="just">
              <a:lnSpc>
                <a:spcPct val="160000"/>
              </a:lnSpc>
            </a:pPr>
            <a:r>
              <a:rPr lang="zh-CN" altLang="en-US" sz="3400" dirty="0"/>
              <a:t>	基本运算</a:t>
            </a:r>
          </a:p>
          <a:p>
            <a:pPr lvl="2" algn="just">
              <a:lnSpc>
                <a:spcPct val="160000"/>
              </a:lnSpc>
              <a:buFontTx/>
              <a:buNone/>
            </a:pPr>
            <a:r>
              <a:rPr lang="zh-CN" altLang="en-US" sz="3400" dirty="0"/>
              <a:t>	并、差、笛卡尔积、投影、选择</a:t>
            </a:r>
          </a:p>
          <a:p>
            <a:pPr lvl="1" algn="just">
              <a:lnSpc>
                <a:spcPct val="160000"/>
              </a:lnSpc>
            </a:pPr>
            <a:r>
              <a:rPr lang="zh-CN" altLang="en-US" sz="3400" dirty="0"/>
              <a:t>	交、连接、除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8593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竖排文字占位符 11"/>
          <p:cNvSpPr>
            <a:spLocks noGrp="1"/>
          </p:cNvSpPr>
          <p:nvPr>
            <p:ph idx="1"/>
          </p:nvPr>
        </p:nvSpPr>
        <p:spPr>
          <a:xfrm>
            <a:off x="108858" y="2967335"/>
            <a:ext cx="7815401" cy="923330"/>
          </a:xfr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ea typeface="宋体" charset="-122"/>
              </a:rPr>
              <a:t>子曰：“君子不器。”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休息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…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EA6A60-9905-407E-8B53-F934B43DF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59" y="1354697"/>
            <a:ext cx="4158883" cy="50933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just"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基数（</a:t>
            </a:r>
            <a:r>
              <a:rPr lang="en-US" altLang="zh-CN" sz="2800" dirty="0">
                <a:latin typeface="+mj-ea"/>
                <a:ea typeface="+mj-ea"/>
              </a:rPr>
              <a:t>Cardinal number</a:t>
            </a:r>
            <a:r>
              <a:rPr lang="zh-CN" altLang="en-US" sz="2800" dirty="0">
                <a:latin typeface="+mj-ea"/>
                <a:ea typeface="+mj-ea"/>
              </a:rPr>
              <a:t>）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）为有限集，其基数为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×…×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的基数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</a:p>
          <a:p>
            <a:pPr algn="just">
              <a:lnSpc>
                <a:spcPct val="150000"/>
              </a:lnSpc>
            </a:pPr>
            <a:endParaRPr lang="zh-CN" altLang="en-US" dirty="0"/>
          </a:p>
          <a:p>
            <a:pPr lvl="1" algn="just">
              <a:lnSpc>
                <a:spcPct val="150000"/>
              </a:lnSpc>
            </a:pPr>
            <a:r>
              <a:rPr lang="zh-CN" altLang="en-US" sz="2800" dirty="0">
                <a:latin typeface="+mj-ea"/>
                <a:ea typeface="+mj-ea"/>
              </a:rPr>
              <a:t>笛卡尔积的表示方法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笛卡尔积可表示为一个二维表</a:t>
            </a:r>
          </a:p>
          <a:p>
            <a:pPr lvl="2"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表中的每行对应一个元组，表中的每列对应一个域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笛卡尔积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846005"/>
              </p:ext>
            </p:extLst>
          </p:nvPr>
        </p:nvGraphicFramePr>
        <p:xfrm>
          <a:off x="4777391" y="2887186"/>
          <a:ext cx="231340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Microsoft 公式 3.0" r:id="rId3" imgW="672840" imgH="342720" progId="Equation.3">
                  <p:embed/>
                </p:oleObj>
              </mc:Choice>
              <mc:Fallback>
                <p:oleObj name="Microsoft 公式 3.0" r:id="rId3" imgW="672840" imgH="342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7391" y="2887186"/>
                        <a:ext cx="2313403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1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8370</TotalTime>
  <Words>4024</Words>
  <Application>Microsoft Office PowerPoint</Application>
  <PresentationFormat>宽屏</PresentationFormat>
  <Paragraphs>775</Paragraphs>
  <Slides>83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83</vt:i4>
      </vt:variant>
    </vt:vector>
  </HeadingPairs>
  <TitlesOfParts>
    <vt:vector size="99" baseType="lpstr">
      <vt:lpstr>华文行楷</vt:lpstr>
      <vt:lpstr>华文楷体</vt:lpstr>
      <vt:lpstr>隶书</vt:lpstr>
      <vt:lpstr>宋体</vt:lpstr>
      <vt:lpstr>微软雅黑</vt:lpstr>
      <vt:lpstr>Arial</vt:lpstr>
      <vt:lpstr>Calibri</vt:lpstr>
      <vt:lpstr>Cambria Math</vt:lpstr>
      <vt:lpstr>Comic Sans MS</vt:lpstr>
      <vt:lpstr>Tahoma</vt:lpstr>
      <vt:lpstr>Times New Roman</vt:lpstr>
      <vt:lpstr>Wingdings</vt:lpstr>
      <vt:lpstr>1_1</vt:lpstr>
      <vt:lpstr>Microsoft 公式 3.0</vt:lpstr>
      <vt:lpstr>文档</vt:lpstr>
      <vt:lpstr>Image</vt:lpstr>
      <vt:lpstr>数据库系统概论</vt:lpstr>
      <vt:lpstr>第2章 关系数据库</vt:lpstr>
      <vt:lpstr>本讲教学目标</vt:lpstr>
      <vt:lpstr>第2章 关系数据库</vt:lpstr>
      <vt:lpstr>关系数据结构及形式化定义</vt:lpstr>
      <vt:lpstr>域</vt:lpstr>
      <vt:lpstr>笛卡尔积</vt:lpstr>
      <vt:lpstr>PowerPoint 演示文稿</vt:lpstr>
      <vt:lpstr>笛卡尔积</vt:lpstr>
      <vt:lpstr>PowerPoint 演示文稿</vt:lpstr>
      <vt:lpstr>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关系数据结构及形式化定义</vt:lpstr>
      <vt:lpstr>关系模式</vt:lpstr>
      <vt:lpstr>PowerPoint 演示文稿</vt:lpstr>
      <vt:lpstr>定义关系模式</vt:lpstr>
      <vt:lpstr>关系数据结构及形式化定义</vt:lpstr>
      <vt:lpstr>关系数据库</vt:lpstr>
      <vt:lpstr>第2章 关系数据库</vt:lpstr>
      <vt:lpstr>关系操作</vt:lpstr>
      <vt:lpstr>基本关系操作</vt:lpstr>
      <vt:lpstr>关系数据库语言的分类</vt:lpstr>
      <vt:lpstr>第2章 关系数据库</vt:lpstr>
      <vt:lpstr>第三节 关系的完整性</vt:lpstr>
      <vt:lpstr>关系的三类完整性约束</vt:lpstr>
      <vt:lpstr>实体完整性</vt:lpstr>
      <vt:lpstr>关系的完整性</vt:lpstr>
      <vt:lpstr>关系间的引用</vt:lpstr>
      <vt:lpstr>PowerPoint 演示文稿</vt:lpstr>
      <vt:lpstr>PowerPoint 演示文稿</vt:lpstr>
      <vt:lpstr>PowerPoint 演示文稿</vt:lpstr>
      <vt:lpstr>外码（Foreign Key）</vt:lpstr>
      <vt:lpstr>PowerPoint 演示文稿</vt:lpstr>
      <vt:lpstr>PowerPoint 演示文稿</vt:lpstr>
      <vt:lpstr>参照完整性规则</vt:lpstr>
      <vt:lpstr>PowerPoint 演示文稿</vt:lpstr>
      <vt:lpstr>PowerPoint 演示文稿</vt:lpstr>
      <vt:lpstr>关系的完整性</vt:lpstr>
      <vt:lpstr>用户定义的完整性</vt:lpstr>
      <vt:lpstr>第2章 关系数据库</vt:lpstr>
      <vt:lpstr>关系代数 </vt:lpstr>
      <vt:lpstr>概 述</vt:lpstr>
      <vt:lpstr>PowerPoint 演示文稿</vt:lpstr>
      <vt:lpstr>传统的集合运算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关系代数 </vt:lpstr>
      <vt:lpstr>专门的关系运算</vt:lpstr>
      <vt:lpstr>PowerPoint 演示文稿</vt:lpstr>
      <vt:lpstr>PowerPoint 演示文稿</vt:lpstr>
      <vt:lpstr>PowerPoint 演示文稿</vt:lpstr>
      <vt:lpstr>学生-课程数据库</vt:lpstr>
      <vt:lpstr>PowerPoint 演示文稿</vt:lpstr>
      <vt:lpstr>选择（Selection） </vt:lpstr>
      <vt:lpstr>PowerPoint 演示文稿</vt:lpstr>
      <vt:lpstr>投影（Projection） </vt:lpstr>
      <vt:lpstr>PowerPoint 演示文稿</vt:lpstr>
      <vt:lpstr>连接（Join）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除（Division） </vt:lpstr>
      <vt:lpstr>除(续)</vt:lpstr>
      <vt:lpstr>分析</vt:lpstr>
      <vt:lpstr>综合举例 </vt:lpstr>
      <vt:lpstr>综合举例(续)</vt:lpstr>
      <vt:lpstr>PowerPoint 演示文稿</vt:lpstr>
      <vt:lpstr>休息…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 </cp:lastModifiedBy>
  <cp:revision>190</cp:revision>
  <dcterms:created xsi:type="dcterms:W3CDTF">2009-07-15T03:15:38Z</dcterms:created>
  <dcterms:modified xsi:type="dcterms:W3CDTF">2019-03-01T03:18:53Z</dcterms:modified>
</cp:coreProperties>
</file>