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3" r:id="rId1"/>
  </p:sldMasterIdLst>
  <p:notesMasterIdLst>
    <p:notesMasterId r:id="rId104"/>
  </p:notesMasterIdLst>
  <p:sldIdLst>
    <p:sldId id="262" r:id="rId2"/>
    <p:sldId id="411" r:id="rId3"/>
    <p:sldId id="270" r:id="rId4"/>
    <p:sldId id="269" r:id="rId5"/>
    <p:sldId id="268" r:id="rId6"/>
    <p:sldId id="271" r:id="rId7"/>
    <p:sldId id="272" r:id="rId8"/>
    <p:sldId id="273" r:id="rId9"/>
    <p:sldId id="274" r:id="rId10"/>
    <p:sldId id="275" r:id="rId11"/>
    <p:sldId id="277" r:id="rId12"/>
    <p:sldId id="406" r:id="rId13"/>
    <p:sldId id="278" r:id="rId14"/>
    <p:sldId id="279" r:id="rId15"/>
    <p:sldId id="412" r:id="rId16"/>
    <p:sldId id="280" r:id="rId17"/>
    <p:sldId id="281" r:id="rId18"/>
    <p:sldId id="282" r:id="rId19"/>
    <p:sldId id="407" r:id="rId20"/>
    <p:sldId id="283" r:id="rId21"/>
    <p:sldId id="284" r:id="rId22"/>
    <p:sldId id="285" r:id="rId23"/>
    <p:sldId id="376" r:id="rId24"/>
    <p:sldId id="378" r:id="rId25"/>
    <p:sldId id="379" r:id="rId26"/>
    <p:sldId id="380" r:id="rId27"/>
    <p:sldId id="381" r:id="rId28"/>
    <p:sldId id="382" r:id="rId29"/>
    <p:sldId id="383" r:id="rId30"/>
    <p:sldId id="384" r:id="rId31"/>
    <p:sldId id="385" r:id="rId32"/>
    <p:sldId id="386" r:id="rId33"/>
    <p:sldId id="387" r:id="rId34"/>
    <p:sldId id="395" r:id="rId35"/>
    <p:sldId id="402" r:id="rId36"/>
    <p:sldId id="388" r:id="rId37"/>
    <p:sldId id="389" r:id="rId38"/>
    <p:sldId id="390" r:id="rId39"/>
    <p:sldId id="391" r:id="rId40"/>
    <p:sldId id="396" r:id="rId41"/>
    <p:sldId id="403" r:id="rId42"/>
    <p:sldId id="392" r:id="rId43"/>
    <p:sldId id="302" r:id="rId44"/>
    <p:sldId id="303" r:id="rId45"/>
    <p:sldId id="305" r:id="rId46"/>
    <p:sldId id="405" r:id="rId47"/>
    <p:sldId id="306" r:id="rId48"/>
    <p:sldId id="307" r:id="rId49"/>
    <p:sldId id="308" r:id="rId50"/>
    <p:sldId id="309" r:id="rId51"/>
    <p:sldId id="310" r:id="rId52"/>
    <p:sldId id="311" r:id="rId53"/>
    <p:sldId id="312" r:id="rId54"/>
    <p:sldId id="316" r:id="rId55"/>
    <p:sldId id="408" r:id="rId56"/>
    <p:sldId id="326" r:id="rId57"/>
    <p:sldId id="328" r:id="rId58"/>
    <p:sldId id="329" r:id="rId59"/>
    <p:sldId id="330" r:id="rId60"/>
    <p:sldId id="334" r:id="rId61"/>
    <p:sldId id="336" r:id="rId62"/>
    <p:sldId id="337" r:id="rId63"/>
    <p:sldId id="338" r:id="rId64"/>
    <p:sldId id="339" r:id="rId65"/>
    <p:sldId id="413" r:id="rId66"/>
    <p:sldId id="340" r:id="rId67"/>
    <p:sldId id="333" r:id="rId68"/>
    <p:sldId id="397" r:id="rId69"/>
    <p:sldId id="341" r:id="rId70"/>
    <p:sldId id="342" r:id="rId71"/>
    <p:sldId id="346" r:id="rId72"/>
    <p:sldId id="347" r:id="rId73"/>
    <p:sldId id="348" r:id="rId74"/>
    <p:sldId id="349" r:id="rId75"/>
    <p:sldId id="350" r:id="rId76"/>
    <p:sldId id="398" r:id="rId77"/>
    <p:sldId id="399" r:id="rId78"/>
    <p:sldId id="400" r:id="rId79"/>
    <p:sldId id="401" r:id="rId80"/>
    <p:sldId id="409" r:id="rId81"/>
    <p:sldId id="352" r:id="rId82"/>
    <p:sldId id="353" r:id="rId83"/>
    <p:sldId id="354" r:id="rId84"/>
    <p:sldId id="355" r:id="rId85"/>
    <p:sldId id="356" r:id="rId86"/>
    <p:sldId id="357" r:id="rId87"/>
    <p:sldId id="358" r:id="rId88"/>
    <p:sldId id="359" r:id="rId89"/>
    <p:sldId id="360" r:id="rId90"/>
    <p:sldId id="361" r:id="rId91"/>
    <p:sldId id="362" r:id="rId92"/>
    <p:sldId id="364" r:id="rId93"/>
    <p:sldId id="365" r:id="rId94"/>
    <p:sldId id="366" r:id="rId95"/>
    <p:sldId id="368" r:id="rId96"/>
    <p:sldId id="410" r:id="rId97"/>
    <p:sldId id="371" r:id="rId98"/>
    <p:sldId id="372" r:id="rId99"/>
    <p:sldId id="373" r:id="rId100"/>
    <p:sldId id="374" r:id="rId101"/>
    <p:sldId id="264" r:id="rId102"/>
    <p:sldId id="414" r:id="rId103"/>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2" autoAdjust="0"/>
    <p:restoredTop sz="92565" autoAdjust="0"/>
  </p:normalViewPr>
  <p:slideViewPr>
    <p:cSldViewPr snapToGrid="0">
      <p:cViewPr varScale="1">
        <p:scale>
          <a:sx n="81" d="100"/>
          <a:sy n="81" d="100"/>
        </p:scale>
        <p:origin x="87" y="39"/>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A184E7-F160-4C8B-B511-911A5080256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CB29490E-261F-4927-B7C4-CD08E12AA23B}">
      <dgm:prSet phldrT="[文本]" custT="1"/>
      <dgm:spPr>
        <a:solidFill>
          <a:srgbClr val="7030A0"/>
        </a:solidFill>
      </dgm:spPr>
      <dgm:t>
        <a:bodyPr/>
        <a:lstStyle/>
        <a:p>
          <a:r>
            <a:rPr lang="zh-CN" altLang="en-US" sz="2400" b="0" dirty="0"/>
            <a:t>数据库设计的特点</a:t>
          </a:r>
        </a:p>
      </dgm:t>
    </dgm:pt>
    <dgm:pt modelId="{EB811128-5F9F-4201-9288-4AC040FEF6C3}" type="parTrans" cxnId="{2F9426BD-7076-43B5-B9F5-F4D77C6CFEB0}">
      <dgm:prSet/>
      <dgm:spPr/>
      <dgm:t>
        <a:bodyPr/>
        <a:lstStyle/>
        <a:p>
          <a:endParaRPr lang="zh-CN" altLang="en-US" sz="2400" b="0"/>
        </a:p>
      </dgm:t>
    </dgm:pt>
    <dgm:pt modelId="{34E967F1-5302-4A6B-A806-47296EC5BC1C}" type="sibTrans" cxnId="{2F9426BD-7076-43B5-B9F5-F4D77C6CFEB0}">
      <dgm:prSet/>
      <dgm:spPr/>
      <dgm:t>
        <a:bodyPr/>
        <a:lstStyle/>
        <a:p>
          <a:endParaRPr lang="zh-CN" altLang="en-US" sz="2400" b="0"/>
        </a:p>
      </dgm:t>
    </dgm:pt>
    <dgm:pt modelId="{6BF7B0BF-1F8E-44D7-BC1E-A984560B7EC6}">
      <dgm:prSet phldrT="[文本]" custT="1"/>
      <dgm:spPr/>
      <dgm:t>
        <a:bodyPr/>
        <a:lstStyle/>
        <a:p>
          <a:r>
            <a:rPr lang="zh-CN" altLang="en-US" sz="2400" b="0" dirty="0"/>
            <a:t>数据库设计的基本步骤</a:t>
          </a:r>
        </a:p>
      </dgm:t>
    </dgm:pt>
    <dgm:pt modelId="{326DF234-2D4A-4E0F-A3E7-6A22DF454E84}" type="parTrans" cxnId="{B352B453-EC8F-4739-BD0A-2C576876113A}">
      <dgm:prSet/>
      <dgm:spPr/>
      <dgm:t>
        <a:bodyPr/>
        <a:lstStyle/>
        <a:p>
          <a:endParaRPr lang="zh-CN" altLang="en-US" sz="2400" b="0"/>
        </a:p>
      </dgm:t>
    </dgm:pt>
    <dgm:pt modelId="{5E5711DC-EF95-4AE0-8964-0DA0A47A58CC}" type="sibTrans" cxnId="{B352B453-EC8F-4739-BD0A-2C576876113A}">
      <dgm:prSet/>
      <dgm:spPr/>
      <dgm:t>
        <a:bodyPr/>
        <a:lstStyle/>
        <a:p>
          <a:endParaRPr lang="zh-CN" altLang="en-US" sz="2400" b="0"/>
        </a:p>
      </dgm:t>
    </dgm:pt>
    <dgm:pt modelId="{5A3C2F32-D350-4C6E-8F57-5C42A55AC428}">
      <dgm:prSet phldrT="[文本]" custT="1"/>
      <dgm:spPr>
        <a:solidFill>
          <a:srgbClr val="0070C0"/>
        </a:solidFill>
      </dgm:spPr>
      <dgm:t>
        <a:bodyPr/>
        <a:lstStyle/>
        <a:p>
          <a:r>
            <a:rPr lang="zh-CN" altLang="en-US" sz="2400" b="0" dirty="0"/>
            <a:t>数据库设计过程中的各级模式</a:t>
          </a:r>
        </a:p>
      </dgm:t>
    </dgm:pt>
    <dgm:pt modelId="{BC972CD0-575B-4197-ABF4-6D511D4476D9}" type="parTrans" cxnId="{2A65D8BB-0ED7-4B40-BD3D-D3F5B6E85841}">
      <dgm:prSet/>
      <dgm:spPr/>
      <dgm:t>
        <a:bodyPr/>
        <a:lstStyle/>
        <a:p>
          <a:endParaRPr lang="zh-CN" altLang="en-US" sz="2400" b="0"/>
        </a:p>
      </dgm:t>
    </dgm:pt>
    <dgm:pt modelId="{181EA262-EA14-4FBA-A426-61D83E40C7DB}" type="sibTrans" cxnId="{2A65D8BB-0ED7-4B40-BD3D-D3F5B6E85841}">
      <dgm:prSet/>
      <dgm:spPr/>
      <dgm:t>
        <a:bodyPr/>
        <a:lstStyle/>
        <a:p>
          <a:endParaRPr lang="zh-CN" altLang="en-US" sz="2400" b="0"/>
        </a:p>
      </dgm:t>
    </dgm:pt>
    <dgm:pt modelId="{AB0A0186-FA94-40B0-9D62-ECB966E446C0}">
      <dgm:prSet phldrT="[文本]" custT="1"/>
      <dgm:spPr>
        <a:solidFill>
          <a:srgbClr val="FF9905"/>
        </a:solidFill>
      </dgm:spPr>
      <dgm:t>
        <a:bodyPr/>
        <a:lstStyle/>
        <a:p>
          <a:r>
            <a:rPr lang="zh-CN" altLang="en-US" sz="2400" b="0" dirty="0"/>
            <a:t>数据库设计方法</a:t>
          </a:r>
        </a:p>
      </dgm:t>
    </dgm:pt>
    <dgm:pt modelId="{F1A7A22F-13FB-46B1-BCF8-76334414D183}" type="parTrans" cxnId="{D92B447A-3522-4BD7-B56C-091BB014A9D0}">
      <dgm:prSet/>
      <dgm:spPr/>
      <dgm:t>
        <a:bodyPr/>
        <a:lstStyle/>
        <a:p>
          <a:endParaRPr lang="zh-CN" altLang="en-US" sz="2400" b="0"/>
        </a:p>
      </dgm:t>
    </dgm:pt>
    <dgm:pt modelId="{04030020-47BD-4273-B385-A5734CA070F8}" type="sibTrans" cxnId="{D92B447A-3522-4BD7-B56C-091BB014A9D0}">
      <dgm:prSet/>
      <dgm:spPr/>
      <dgm:t>
        <a:bodyPr/>
        <a:lstStyle/>
        <a:p>
          <a:endParaRPr lang="zh-CN" altLang="en-US" sz="2400" b="0"/>
        </a:p>
      </dgm:t>
    </dgm:pt>
    <dgm:pt modelId="{9A149B11-73EE-43CA-9879-EFEB8A8A5A91}" type="pres">
      <dgm:prSet presAssocID="{0AA184E7-F160-4C8B-B511-911A50802562}" presName="linear" presStyleCnt="0">
        <dgm:presLayoutVars>
          <dgm:dir/>
          <dgm:animLvl val="lvl"/>
          <dgm:resizeHandles val="exact"/>
        </dgm:presLayoutVars>
      </dgm:prSet>
      <dgm:spPr/>
    </dgm:pt>
    <dgm:pt modelId="{B8AC4094-7C5A-4688-B338-905186136EAC}" type="pres">
      <dgm:prSet presAssocID="{CB29490E-261F-4927-B7C4-CD08E12AA23B}" presName="parentLin" presStyleCnt="0"/>
      <dgm:spPr/>
    </dgm:pt>
    <dgm:pt modelId="{676D3DA9-3CC4-49A2-8C89-56C7E9264BFB}" type="pres">
      <dgm:prSet presAssocID="{CB29490E-261F-4927-B7C4-CD08E12AA23B}" presName="parentLeftMargin" presStyleLbl="node1" presStyleIdx="0" presStyleCnt="4"/>
      <dgm:spPr/>
    </dgm:pt>
    <dgm:pt modelId="{0B12EB05-E618-401F-AEBB-5C01946BBD8B}" type="pres">
      <dgm:prSet presAssocID="{CB29490E-261F-4927-B7C4-CD08E12AA23B}" presName="parentText" presStyleLbl="node1" presStyleIdx="0" presStyleCnt="4">
        <dgm:presLayoutVars>
          <dgm:chMax val="0"/>
          <dgm:bulletEnabled val="1"/>
        </dgm:presLayoutVars>
      </dgm:prSet>
      <dgm:spPr/>
    </dgm:pt>
    <dgm:pt modelId="{3AD1117F-3CF7-4801-807B-0E1851D9D5DB}" type="pres">
      <dgm:prSet presAssocID="{CB29490E-261F-4927-B7C4-CD08E12AA23B}" presName="negativeSpace" presStyleCnt="0"/>
      <dgm:spPr/>
    </dgm:pt>
    <dgm:pt modelId="{B6D923B0-CC54-4E7C-B813-E385EF2D64CE}" type="pres">
      <dgm:prSet presAssocID="{CB29490E-261F-4927-B7C4-CD08E12AA23B}" presName="childText" presStyleLbl="conFgAcc1" presStyleIdx="0" presStyleCnt="4">
        <dgm:presLayoutVars>
          <dgm:bulletEnabled val="1"/>
        </dgm:presLayoutVars>
      </dgm:prSet>
      <dgm:spPr/>
    </dgm:pt>
    <dgm:pt modelId="{E2EDDC77-EE16-42CD-8BD6-1D988A71A4D2}" type="pres">
      <dgm:prSet presAssocID="{34E967F1-5302-4A6B-A806-47296EC5BC1C}" presName="spaceBetweenRectangles" presStyleCnt="0"/>
      <dgm:spPr/>
    </dgm:pt>
    <dgm:pt modelId="{B0F077A0-D561-45EE-95DC-57997098A2E6}" type="pres">
      <dgm:prSet presAssocID="{AB0A0186-FA94-40B0-9D62-ECB966E446C0}" presName="parentLin" presStyleCnt="0"/>
      <dgm:spPr/>
    </dgm:pt>
    <dgm:pt modelId="{655E59F4-4416-4C29-A665-D8CD9CCD16A1}" type="pres">
      <dgm:prSet presAssocID="{AB0A0186-FA94-40B0-9D62-ECB966E446C0}" presName="parentLeftMargin" presStyleLbl="node1" presStyleIdx="0" presStyleCnt="4"/>
      <dgm:spPr/>
    </dgm:pt>
    <dgm:pt modelId="{88F12AEA-B03A-48A4-BB5A-AC5CCE023DD4}" type="pres">
      <dgm:prSet presAssocID="{AB0A0186-FA94-40B0-9D62-ECB966E446C0}" presName="parentText" presStyleLbl="node1" presStyleIdx="1" presStyleCnt="4">
        <dgm:presLayoutVars>
          <dgm:chMax val="0"/>
          <dgm:bulletEnabled val="1"/>
        </dgm:presLayoutVars>
      </dgm:prSet>
      <dgm:spPr/>
    </dgm:pt>
    <dgm:pt modelId="{53EBDF96-8071-4F27-B0B9-7CC6C6D9858F}" type="pres">
      <dgm:prSet presAssocID="{AB0A0186-FA94-40B0-9D62-ECB966E446C0}" presName="negativeSpace" presStyleCnt="0"/>
      <dgm:spPr/>
    </dgm:pt>
    <dgm:pt modelId="{4E34E6A7-57B7-459C-8B1B-872EEAD8ECBB}" type="pres">
      <dgm:prSet presAssocID="{AB0A0186-FA94-40B0-9D62-ECB966E446C0}" presName="childText" presStyleLbl="conFgAcc1" presStyleIdx="1" presStyleCnt="4">
        <dgm:presLayoutVars>
          <dgm:bulletEnabled val="1"/>
        </dgm:presLayoutVars>
      </dgm:prSet>
      <dgm:spPr>
        <a:ln>
          <a:solidFill>
            <a:schemeClr val="tx1"/>
          </a:solidFill>
        </a:ln>
      </dgm:spPr>
    </dgm:pt>
    <dgm:pt modelId="{9859235A-FEA0-4936-A61D-F9FEA923FC8E}" type="pres">
      <dgm:prSet presAssocID="{04030020-47BD-4273-B385-A5734CA070F8}" presName="spaceBetweenRectangles" presStyleCnt="0"/>
      <dgm:spPr/>
    </dgm:pt>
    <dgm:pt modelId="{8AE79F63-EC74-47BD-AA4C-171C2175E18C}" type="pres">
      <dgm:prSet presAssocID="{6BF7B0BF-1F8E-44D7-BC1E-A984560B7EC6}" presName="parentLin" presStyleCnt="0"/>
      <dgm:spPr/>
    </dgm:pt>
    <dgm:pt modelId="{C6B328B5-A9BF-4C7D-A5B1-16C97EC041FA}" type="pres">
      <dgm:prSet presAssocID="{6BF7B0BF-1F8E-44D7-BC1E-A984560B7EC6}" presName="parentLeftMargin" presStyleLbl="node1" presStyleIdx="1" presStyleCnt="4"/>
      <dgm:spPr/>
    </dgm:pt>
    <dgm:pt modelId="{AC04D2EC-3620-4BAE-84BF-118E97984ED5}" type="pres">
      <dgm:prSet presAssocID="{6BF7B0BF-1F8E-44D7-BC1E-A984560B7EC6}" presName="parentText" presStyleLbl="node1" presStyleIdx="2" presStyleCnt="4">
        <dgm:presLayoutVars>
          <dgm:chMax val="0"/>
          <dgm:bulletEnabled val="1"/>
        </dgm:presLayoutVars>
      </dgm:prSet>
      <dgm:spPr/>
    </dgm:pt>
    <dgm:pt modelId="{62D0C541-F938-47A8-8104-85AFE4768DFA}" type="pres">
      <dgm:prSet presAssocID="{6BF7B0BF-1F8E-44D7-BC1E-A984560B7EC6}" presName="negativeSpace" presStyleCnt="0"/>
      <dgm:spPr/>
    </dgm:pt>
    <dgm:pt modelId="{A07595D8-A126-4112-A648-56B3D0DDDA98}" type="pres">
      <dgm:prSet presAssocID="{6BF7B0BF-1F8E-44D7-BC1E-A984560B7EC6}" presName="childText" presStyleLbl="conFgAcc1" presStyleIdx="2" presStyleCnt="4">
        <dgm:presLayoutVars>
          <dgm:bulletEnabled val="1"/>
        </dgm:presLayoutVars>
      </dgm:prSet>
      <dgm:spPr/>
    </dgm:pt>
    <dgm:pt modelId="{AD12248D-5600-4B80-953D-05CFBB421FEA}" type="pres">
      <dgm:prSet presAssocID="{5E5711DC-EF95-4AE0-8964-0DA0A47A58CC}" presName="spaceBetweenRectangles" presStyleCnt="0"/>
      <dgm:spPr/>
    </dgm:pt>
    <dgm:pt modelId="{40BCB5BD-287A-46E6-BE1D-7C07A7861D3B}" type="pres">
      <dgm:prSet presAssocID="{5A3C2F32-D350-4C6E-8F57-5C42A55AC428}" presName="parentLin" presStyleCnt="0"/>
      <dgm:spPr/>
    </dgm:pt>
    <dgm:pt modelId="{F6FCB79D-F607-4FC8-AFE1-1DE42A02742F}" type="pres">
      <dgm:prSet presAssocID="{5A3C2F32-D350-4C6E-8F57-5C42A55AC428}" presName="parentLeftMargin" presStyleLbl="node1" presStyleIdx="2" presStyleCnt="4"/>
      <dgm:spPr/>
    </dgm:pt>
    <dgm:pt modelId="{9D4E878E-C1F7-411D-BAA2-4181534EA7F1}" type="pres">
      <dgm:prSet presAssocID="{5A3C2F32-D350-4C6E-8F57-5C42A55AC428}" presName="parentText" presStyleLbl="node1" presStyleIdx="3" presStyleCnt="4">
        <dgm:presLayoutVars>
          <dgm:chMax val="0"/>
          <dgm:bulletEnabled val="1"/>
        </dgm:presLayoutVars>
      </dgm:prSet>
      <dgm:spPr/>
    </dgm:pt>
    <dgm:pt modelId="{04A74CAE-A2D4-499A-B29C-9AD49D362F0A}" type="pres">
      <dgm:prSet presAssocID="{5A3C2F32-D350-4C6E-8F57-5C42A55AC428}" presName="negativeSpace" presStyleCnt="0"/>
      <dgm:spPr/>
    </dgm:pt>
    <dgm:pt modelId="{0054E19C-3BDC-44A4-91FA-D58348663706}" type="pres">
      <dgm:prSet presAssocID="{5A3C2F32-D350-4C6E-8F57-5C42A55AC428}" presName="childText" presStyleLbl="conFgAcc1" presStyleIdx="3" presStyleCnt="4">
        <dgm:presLayoutVars>
          <dgm:bulletEnabled val="1"/>
        </dgm:presLayoutVars>
      </dgm:prSet>
      <dgm:spPr>
        <a:ln>
          <a:solidFill>
            <a:schemeClr val="tx1"/>
          </a:solidFill>
        </a:ln>
      </dgm:spPr>
    </dgm:pt>
  </dgm:ptLst>
  <dgm:cxnLst>
    <dgm:cxn modelId="{4F6E1231-95E6-4CEC-974A-19DBFF8A1648}" type="presOf" srcId="{0AA184E7-F160-4C8B-B511-911A50802562}" destId="{9A149B11-73EE-43CA-9879-EFEB8A8A5A91}" srcOrd="0" destOrd="0" presId="urn:microsoft.com/office/officeart/2005/8/layout/list1"/>
    <dgm:cxn modelId="{77C6136C-B350-463B-B29A-898DA2910C39}" type="presOf" srcId="{6BF7B0BF-1F8E-44D7-BC1E-A984560B7EC6}" destId="{AC04D2EC-3620-4BAE-84BF-118E97984ED5}" srcOrd="1" destOrd="0" presId="urn:microsoft.com/office/officeart/2005/8/layout/list1"/>
    <dgm:cxn modelId="{B352B453-EC8F-4739-BD0A-2C576876113A}" srcId="{0AA184E7-F160-4C8B-B511-911A50802562}" destId="{6BF7B0BF-1F8E-44D7-BC1E-A984560B7EC6}" srcOrd="2" destOrd="0" parTransId="{326DF234-2D4A-4E0F-A3E7-6A22DF454E84}" sibTransId="{5E5711DC-EF95-4AE0-8964-0DA0A47A58CC}"/>
    <dgm:cxn modelId="{150A1D54-B1F0-4098-828A-DBBDB4141E76}" type="presOf" srcId="{CB29490E-261F-4927-B7C4-CD08E12AA23B}" destId="{676D3DA9-3CC4-49A2-8C89-56C7E9264BFB}" srcOrd="0" destOrd="0" presId="urn:microsoft.com/office/officeart/2005/8/layout/list1"/>
    <dgm:cxn modelId="{D92B447A-3522-4BD7-B56C-091BB014A9D0}" srcId="{0AA184E7-F160-4C8B-B511-911A50802562}" destId="{AB0A0186-FA94-40B0-9D62-ECB966E446C0}" srcOrd="1" destOrd="0" parTransId="{F1A7A22F-13FB-46B1-BCF8-76334414D183}" sibTransId="{04030020-47BD-4273-B385-A5734CA070F8}"/>
    <dgm:cxn modelId="{C85D2E89-7FB0-49D1-83AB-1EE2AF962A8F}" type="presOf" srcId="{AB0A0186-FA94-40B0-9D62-ECB966E446C0}" destId="{88F12AEA-B03A-48A4-BB5A-AC5CCE023DD4}" srcOrd="1" destOrd="0" presId="urn:microsoft.com/office/officeart/2005/8/layout/list1"/>
    <dgm:cxn modelId="{99FD9D91-3C15-4162-BC87-DA6D59E8E901}" type="presOf" srcId="{CB29490E-261F-4927-B7C4-CD08E12AA23B}" destId="{0B12EB05-E618-401F-AEBB-5C01946BBD8B}" srcOrd="1" destOrd="0" presId="urn:microsoft.com/office/officeart/2005/8/layout/list1"/>
    <dgm:cxn modelId="{9DE8629D-5DEE-436F-8823-D641F17E6069}" type="presOf" srcId="{6BF7B0BF-1F8E-44D7-BC1E-A984560B7EC6}" destId="{C6B328B5-A9BF-4C7D-A5B1-16C97EC041FA}" srcOrd="0" destOrd="0" presId="urn:microsoft.com/office/officeart/2005/8/layout/list1"/>
    <dgm:cxn modelId="{41EE899F-6F0C-4FAF-A6EC-93F9512D0012}" type="presOf" srcId="{5A3C2F32-D350-4C6E-8F57-5C42A55AC428}" destId="{9D4E878E-C1F7-411D-BAA2-4181534EA7F1}" srcOrd="1" destOrd="0" presId="urn:microsoft.com/office/officeart/2005/8/layout/list1"/>
    <dgm:cxn modelId="{2A65D8BB-0ED7-4B40-BD3D-D3F5B6E85841}" srcId="{0AA184E7-F160-4C8B-B511-911A50802562}" destId="{5A3C2F32-D350-4C6E-8F57-5C42A55AC428}" srcOrd="3" destOrd="0" parTransId="{BC972CD0-575B-4197-ABF4-6D511D4476D9}" sibTransId="{181EA262-EA14-4FBA-A426-61D83E40C7DB}"/>
    <dgm:cxn modelId="{2F9426BD-7076-43B5-B9F5-F4D77C6CFEB0}" srcId="{0AA184E7-F160-4C8B-B511-911A50802562}" destId="{CB29490E-261F-4927-B7C4-CD08E12AA23B}" srcOrd="0" destOrd="0" parTransId="{EB811128-5F9F-4201-9288-4AC040FEF6C3}" sibTransId="{34E967F1-5302-4A6B-A806-47296EC5BC1C}"/>
    <dgm:cxn modelId="{C0E97BD1-CDD9-44FE-8F72-D555EBE1D69F}" type="presOf" srcId="{5A3C2F32-D350-4C6E-8F57-5C42A55AC428}" destId="{F6FCB79D-F607-4FC8-AFE1-1DE42A02742F}" srcOrd="0" destOrd="0" presId="urn:microsoft.com/office/officeart/2005/8/layout/list1"/>
    <dgm:cxn modelId="{9A3CADD4-076B-4D61-8CDA-F15BEC41E28B}" type="presOf" srcId="{AB0A0186-FA94-40B0-9D62-ECB966E446C0}" destId="{655E59F4-4416-4C29-A665-D8CD9CCD16A1}" srcOrd="0" destOrd="0" presId="urn:microsoft.com/office/officeart/2005/8/layout/list1"/>
    <dgm:cxn modelId="{65E1529E-50ED-4E19-9CED-4A6D8343263B}" type="presParOf" srcId="{9A149B11-73EE-43CA-9879-EFEB8A8A5A91}" destId="{B8AC4094-7C5A-4688-B338-905186136EAC}" srcOrd="0" destOrd="0" presId="urn:microsoft.com/office/officeart/2005/8/layout/list1"/>
    <dgm:cxn modelId="{8C2DAF04-2FD3-44E4-9E91-46A7EF59663A}" type="presParOf" srcId="{B8AC4094-7C5A-4688-B338-905186136EAC}" destId="{676D3DA9-3CC4-49A2-8C89-56C7E9264BFB}" srcOrd="0" destOrd="0" presId="urn:microsoft.com/office/officeart/2005/8/layout/list1"/>
    <dgm:cxn modelId="{95A7698F-1924-409D-BF91-78EF4DF995CD}" type="presParOf" srcId="{B8AC4094-7C5A-4688-B338-905186136EAC}" destId="{0B12EB05-E618-401F-AEBB-5C01946BBD8B}" srcOrd="1" destOrd="0" presId="urn:microsoft.com/office/officeart/2005/8/layout/list1"/>
    <dgm:cxn modelId="{4DF6EC59-A8C6-4071-A13E-486B5F41FFDF}" type="presParOf" srcId="{9A149B11-73EE-43CA-9879-EFEB8A8A5A91}" destId="{3AD1117F-3CF7-4801-807B-0E1851D9D5DB}" srcOrd="1" destOrd="0" presId="urn:microsoft.com/office/officeart/2005/8/layout/list1"/>
    <dgm:cxn modelId="{AB53E357-EA33-4B2E-8992-BA2E12B57F8C}" type="presParOf" srcId="{9A149B11-73EE-43CA-9879-EFEB8A8A5A91}" destId="{B6D923B0-CC54-4E7C-B813-E385EF2D64CE}" srcOrd="2" destOrd="0" presId="urn:microsoft.com/office/officeart/2005/8/layout/list1"/>
    <dgm:cxn modelId="{003E2D74-5A69-413B-AAFB-791BBE182C0F}" type="presParOf" srcId="{9A149B11-73EE-43CA-9879-EFEB8A8A5A91}" destId="{E2EDDC77-EE16-42CD-8BD6-1D988A71A4D2}" srcOrd="3" destOrd="0" presId="urn:microsoft.com/office/officeart/2005/8/layout/list1"/>
    <dgm:cxn modelId="{3F0D9DD6-3F84-48E8-84DE-AC7B51304FCB}" type="presParOf" srcId="{9A149B11-73EE-43CA-9879-EFEB8A8A5A91}" destId="{B0F077A0-D561-45EE-95DC-57997098A2E6}" srcOrd="4" destOrd="0" presId="urn:microsoft.com/office/officeart/2005/8/layout/list1"/>
    <dgm:cxn modelId="{E5A64E14-748A-4BEE-94BE-631EFFD26754}" type="presParOf" srcId="{B0F077A0-D561-45EE-95DC-57997098A2E6}" destId="{655E59F4-4416-4C29-A665-D8CD9CCD16A1}" srcOrd="0" destOrd="0" presId="urn:microsoft.com/office/officeart/2005/8/layout/list1"/>
    <dgm:cxn modelId="{1D49DB19-7F50-47DF-A2F7-96C676CB8702}" type="presParOf" srcId="{B0F077A0-D561-45EE-95DC-57997098A2E6}" destId="{88F12AEA-B03A-48A4-BB5A-AC5CCE023DD4}" srcOrd="1" destOrd="0" presId="urn:microsoft.com/office/officeart/2005/8/layout/list1"/>
    <dgm:cxn modelId="{A5AB75C1-E4F6-4EFB-A1B8-C6FB5C404162}" type="presParOf" srcId="{9A149B11-73EE-43CA-9879-EFEB8A8A5A91}" destId="{53EBDF96-8071-4F27-B0B9-7CC6C6D9858F}" srcOrd="5" destOrd="0" presId="urn:microsoft.com/office/officeart/2005/8/layout/list1"/>
    <dgm:cxn modelId="{75DB630A-C600-489D-90F7-AC373ADE4710}" type="presParOf" srcId="{9A149B11-73EE-43CA-9879-EFEB8A8A5A91}" destId="{4E34E6A7-57B7-459C-8B1B-872EEAD8ECBB}" srcOrd="6" destOrd="0" presId="urn:microsoft.com/office/officeart/2005/8/layout/list1"/>
    <dgm:cxn modelId="{55B81EC8-C835-4057-A604-131E2D8EE038}" type="presParOf" srcId="{9A149B11-73EE-43CA-9879-EFEB8A8A5A91}" destId="{9859235A-FEA0-4936-A61D-F9FEA923FC8E}" srcOrd="7" destOrd="0" presId="urn:microsoft.com/office/officeart/2005/8/layout/list1"/>
    <dgm:cxn modelId="{AF299CEA-C023-40C8-9725-56B3BB9E9480}" type="presParOf" srcId="{9A149B11-73EE-43CA-9879-EFEB8A8A5A91}" destId="{8AE79F63-EC74-47BD-AA4C-171C2175E18C}" srcOrd="8" destOrd="0" presId="urn:microsoft.com/office/officeart/2005/8/layout/list1"/>
    <dgm:cxn modelId="{61A6623C-3B78-464C-BEB9-089BB0C9BD57}" type="presParOf" srcId="{8AE79F63-EC74-47BD-AA4C-171C2175E18C}" destId="{C6B328B5-A9BF-4C7D-A5B1-16C97EC041FA}" srcOrd="0" destOrd="0" presId="urn:microsoft.com/office/officeart/2005/8/layout/list1"/>
    <dgm:cxn modelId="{625457B8-B41A-40E2-B03E-5595873898E1}" type="presParOf" srcId="{8AE79F63-EC74-47BD-AA4C-171C2175E18C}" destId="{AC04D2EC-3620-4BAE-84BF-118E97984ED5}" srcOrd="1" destOrd="0" presId="urn:microsoft.com/office/officeart/2005/8/layout/list1"/>
    <dgm:cxn modelId="{1C57130C-18E4-4ED5-81F1-05E03486DDE1}" type="presParOf" srcId="{9A149B11-73EE-43CA-9879-EFEB8A8A5A91}" destId="{62D0C541-F938-47A8-8104-85AFE4768DFA}" srcOrd="9" destOrd="0" presId="urn:microsoft.com/office/officeart/2005/8/layout/list1"/>
    <dgm:cxn modelId="{83217B68-7EE3-436B-BC2C-E14F3AF1358E}" type="presParOf" srcId="{9A149B11-73EE-43CA-9879-EFEB8A8A5A91}" destId="{A07595D8-A126-4112-A648-56B3D0DDDA98}" srcOrd="10" destOrd="0" presId="urn:microsoft.com/office/officeart/2005/8/layout/list1"/>
    <dgm:cxn modelId="{F31A2870-E7D9-4B79-9E4B-1F2F8E6AC3EE}" type="presParOf" srcId="{9A149B11-73EE-43CA-9879-EFEB8A8A5A91}" destId="{AD12248D-5600-4B80-953D-05CFBB421FEA}" srcOrd="11" destOrd="0" presId="urn:microsoft.com/office/officeart/2005/8/layout/list1"/>
    <dgm:cxn modelId="{A5DDFF09-4AA4-4B35-88DF-29913BD5A0AC}" type="presParOf" srcId="{9A149B11-73EE-43CA-9879-EFEB8A8A5A91}" destId="{40BCB5BD-287A-46E6-BE1D-7C07A7861D3B}" srcOrd="12" destOrd="0" presId="urn:microsoft.com/office/officeart/2005/8/layout/list1"/>
    <dgm:cxn modelId="{86DBDF91-472E-4781-9753-3AB5BA6BBB37}" type="presParOf" srcId="{40BCB5BD-287A-46E6-BE1D-7C07A7861D3B}" destId="{F6FCB79D-F607-4FC8-AFE1-1DE42A02742F}" srcOrd="0" destOrd="0" presId="urn:microsoft.com/office/officeart/2005/8/layout/list1"/>
    <dgm:cxn modelId="{8BF108DE-8E68-4F87-BFCB-6ACF2057684E}" type="presParOf" srcId="{40BCB5BD-287A-46E6-BE1D-7C07A7861D3B}" destId="{9D4E878E-C1F7-411D-BAA2-4181534EA7F1}" srcOrd="1" destOrd="0" presId="urn:microsoft.com/office/officeart/2005/8/layout/list1"/>
    <dgm:cxn modelId="{91BC9EC6-80B4-497A-B8AC-DDE8081278BF}" type="presParOf" srcId="{9A149B11-73EE-43CA-9879-EFEB8A8A5A91}" destId="{04A74CAE-A2D4-499A-B29C-9AD49D362F0A}" srcOrd="13" destOrd="0" presId="urn:microsoft.com/office/officeart/2005/8/layout/list1"/>
    <dgm:cxn modelId="{94C949E7-60E0-4C32-A7B7-EA1916DA5A4A}" type="presParOf" srcId="{9A149B11-73EE-43CA-9879-EFEB8A8A5A91}" destId="{0054E19C-3BDC-44A4-91FA-D5834866370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9FDF8C-AA73-4808-88CC-D94DF75137A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272853AF-9995-46FD-B1CE-D7F7F23AD15D}">
      <dgm:prSet phldrT="[文本]"/>
      <dgm:spPr/>
      <dgm:t>
        <a:bodyPr/>
        <a:lstStyle/>
        <a:p>
          <a:r>
            <a:rPr lang="zh-CN" altLang="en-US" dirty="0"/>
            <a:t>需求分析的任务</a:t>
          </a:r>
        </a:p>
      </dgm:t>
    </dgm:pt>
    <dgm:pt modelId="{484BC4A1-C89D-480C-8A05-C1F0FFE53047}" type="parTrans" cxnId="{66D5A41D-EB3E-447F-BEEC-F40F7B655A94}">
      <dgm:prSet/>
      <dgm:spPr/>
      <dgm:t>
        <a:bodyPr/>
        <a:lstStyle/>
        <a:p>
          <a:endParaRPr lang="zh-CN" altLang="en-US"/>
        </a:p>
      </dgm:t>
    </dgm:pt>
    <dgm:pt modelId="{8BBC74BE-6C85-4831-85F1-49DA4D2213FF}" type="sibTrans" cxnId="{66D5A41D-EB3E-447F-BEEC-F40F7B655A94}">
      <dgm:prSet/>
      <dgm:spPr/>
      <dgm:t>
        <a:bodyPr/>
        <a:lstStyle/>
        <a:p>
          <a:endParaRPr lang="zh-CN" altLang="en-US"/>
        </a:p>
      </dgm:t>
    </dgm:pt>
    <dgm:pt modelId="{D729212E-9E97-4F81-B45D-4A0675AA28E0}">
      <dgm:prSet phldrT="[文本]"/>
      <dgm:spPr>
        <a:solidFill>
          <a:srgbClr val="FF9905"/>
        </a:solidFill>
      </dgm:spPr>
      <dgm:t>
        <a:bodyPr/>
        <a:lstStyle/>
        <a:p>
          <a:r>
            <a:rPr lang="zh-CN" altLang="en-US" dirty="0"/>
            <a:t>需求分析的方法</a:t>
          </a:r>
        </a:p>
      </dgm:t>
    </dgm:pt>
    <dgm:pt modelId="{C7329C4D-0059-4CC4-B3A4-6ED7C452B125}" type="parTrans" cxnId="{9772182A-2A2F-448A-92DA-25DC26D138B8}">
      <dgm:prSet/>
      <dgm:spPr/>
      <dgm:t>
        <a:bodyPr/>
        <a:lstStyle/>
        <a:p>
          <a:endParaRPr lang="zh-CN" altLang="en-US"/>
        </a:p>
      </dgm:t>
    </dgm:pt>
    <dgm:pt modelId="{96155517-E60E-4837-B23D-2B4BFFDF30E1}" type="sibTrans" cxnId="{9772182A-2A2F-448A-92DA-25DC26D138B8}">
      <dgm:prSet/>
      <dgm:spPr/>
      <dgm:t>
        <a:bodyPr/>
        <a:lstStyle/>
        <a:p>
          <a:endParaRPr lang="zh-CN" altLang="en-US"/>
        </a:p>
      </dgm:t>
    </dgm:pt>
    <dgm:pt modelId="{6CCA3B4F-C0C4-4E0D-801B-8B0131FC326D}">
      <dgm:prSet phldrT="[文本]"/>
      <dgm:spPr/>
      <dgm:t>
        <a:bodyPr/>
        <a:lstStyle/>
        <a:p>
          <a:r>
            <a:rPr lang="zh-CN" altLang="en-US" dirty="0"/>
            <a:t>数据字典</a:t>
          </a:r>
        </a:p>
      </dgm:t>
    </dgm:pt>
    <dgm:pt modelId="{FFEFA666-8807-46A7-B9CE-49690BAB5B18}" type="parTrans" cxnId="{260BF025-3D72-46AE-B042-1D804722213C}">
      <dgm:prSet/>
      <dgm:spPr/>
      <dgm:t>
        <a:bodyPr/>
        <a:lstStyle/>
        <a:p>
          <a:endParaRPr lang="zh-CN" altLang="en-US"/>
        </a:p>
      </dgm:t>
    </dgm:pt>
    <dgm:pt modelId="{AC603BA6-D674-404B-9FDA-3EA26BA52301}" type="sibTrans" cxnId="{260BF025-3D72-46AE-B042-1D804722213C}">
      <dgm:prSet/>
      <dgm:spPr/>
      <dgm:t>
        <a:bodyPr/>
        <a:lstStyle/>
        <a:p>
          <a:endParaRPr lang="zh-CN" altLang="en-US"/>
        </a:p>
      </dgm:t>
    </dgm:pt>
    <dgm:pt modelId="{6AA3990D-A4B9-4C28-902E-5345FC09D0C5}" type="pres">
      <dgm:prSet presAssocID="{F59FDF8C-AA73-4808-88CC-D94DF75137AF}" presName="linear" presStyleCnt="0">
        <dgm:presLayoutVars>
          <dgm:dir/>
          <dgm:animLvl val="lvl"/>
          <dgm:resizeHandles val="exact"/>
        </dgm:presLayoutVars>
      </dgm:prSet>
      <dgm:spPr/>
    </dgm:pt>
    <dgm:pt modelId="{E30A9C7E-1616-4780-B694-96E3EDCD72A4}" type="pres">
      <dgm:prSet presAssocID="{272853AF-9995-46FD-B1CE-D7F7F23AD15D}" presName="parentLin" presStyleCnt="0"/>
      <dgm:spPr/>
    </dgm:pt>
    <dgm:pt modelId="{69CD251E-49F3-4933-8130-1AF3BA9A2F11}" type="pres">
      <dgm:prSet presAssocID="{272853AF-9995-46FD-B1CE-D7F7F23AD15D}" presName="parentLeftMargin" presStyleLbl="node1" presStyleIdx="0" presStyleCnt="3"/>
      <dgm:spPr/>
    </dgm:pt>
    <dgm:pt modelId="{2DEF83B3-9923-4796-9643-5F873648FFF7}" type="pres">
      <dgm:prSet presAssocID="{272853AF-9995-46FD-B1CE-D7F7F23AD15D}" presName="parentText" presStyleLbl="node1" presStyleIdx="0" presStyleCnt="3">
        <dgm:presLayoutVars>
          <dgm:chMax val="0"/>
          <dgm:bulletEnabled val="1"/>
        </dgm:presLayoutVars>
      </dgm:prSet>
      <dgm:spPr/>
    </dgm:pt>
    <dgm:pt modelId="{45CD84ED-172E-46A6-B79F-CD1BACA8765B}" type="pres">
      <dgm:prSet presAssocID="{272853AF-9995-46FD-B1CE-D7F7F23AD15D}" presName="negativeSpace" presStyleCnt="0"/>
      <dgm:spPr/>
    </dgm:pt>
    <dgm:pt modelId="{D9E32DFC-CEA0-461F-A817-EFAF340ACDDA}" type="pres">
      <dgm:prSet presAssocID="{272853AF-9995-46FD-B1CE-D7F7F23AD15D}" presName="childText" presStyleLbl="conFgAcc1" presStyleIdx="0" presStyleCnt="3">
        <dgm:presLayoutVars>
          <dgm:bulletEnabled val="1"/>
        </dgm:presLayoutVars>
      </dgm:prSet>
      <dgm:spPr/>
    </dgm:pt>
    <dgm:pt modelId="{0AE0811D-E7B9-4329-8FDF-AA6BF717591A}" type="pres">
      <dgm:prSet presAssocID="{8BBC74BE-6C85-4831-85F1-49DA4D2213FF}" presName="spaceBetweenRectangles" presStyleCnt="0"/>
      <dgm:spPr/>
    </dgm:pt>
    <dgm:pt modelId="{195C7484-65A4-44CA-941D-8F49E8471756}" type="pres">
      <dgm:prSet presAssocID="{D729212E-9E97-4F81-B45D-4A0675AA28E0}" presName="parentLin" presStyleCnt="0"/>
      <dgm:spPr/>
    </dgm:pt>
    <dgm:pt modelId="{A9E637E9-58CC-41EC-B616-5ED510EBD802}" type="pres">
      <dgm:prSet presAssocID="{D729212E-9E97-4F81-B45D-4A0675AA28E0}" presName="parentLeftMargin" presStyleLbl="node1" presStyleIdx="0" presStyleCnt="3"/>
      <dgm:spPr/>
    </dgm:pt>
    <dgm:pt modelId="{3FBE8BB0-496F-402A-890C-A7EF49424C61}" type="pres">
      <dgm:prSet presAssocID="{D729212E-9E97-4F81-B45D-4A0675AA28E0}" presName="parentText" presStyleLbl="node1" presStyleIdx="1" presStyleCnt="3">
        <dgm:presLayoutVars>
          <dgm:chMax val="0"/>
          <dgm:bulletEnabled val="1"/>
        </dgm:presLayoutVars>
      </dgm:prSet>
      <dgm:spPr/>
    </dgm:pt>
    <dgm:pt modelId="{C0F39E7B-3BBF-4111-A3C9-CF16643A3B5E}" type="pres">
      <dgm:prSet presAssocID="{D729212E-9E97-4F81-B45D-4A0675AA28E0}" presName="negativeSpace" presStyleCnt="0"/>
      <dgm:spPr/>
    </dgm:pt>
    <dgm:pt modelId="{8E9E5369-6DF7-4887-A8A0-89AD7B3917AD}" type="pres">
      <dgm:prSet presAssocID="{D729212E-9E97-4F81-B45D-4A0675AA28E0}" presName="childText" presStyleLbl="conFgAcc1" presStyleIdx="1" presStyleCnt="3">
        <dgm:presLayoutVars>
          <dgm:bulletEnabled val="1"/>
        </dgm:presLayoutVars>
      </dgm:prSet>
      <dgm:spPr>
        <a:ln>
          <a:solidFill>
            <a:schemeClr val="tx1"/>
          </a:solidFill>
        </a:ln>
      </dgm:spPr>
    </dgm:pt>
    <dgm:pt modelId="{DCEAE405-0367-4276-AA39-D6AA1DBF4FDD}" type="pres">
      <dgm:prSet presAssocID="{96155517-E60E-4837-B23D-2B4BFFDF30E1}" presName="spaceBetweenRectangles" presStyleCnt="0"/>
      <dgm:spPr/>
    </dgm:pt>
    <dgm:pt modelId="{43A9A6C1-039C-4D02-A538-918014C24EDE}" type="pres">
      <dgm:prSet presAssocID="{6CCA3B4F-C0C4-4E0D-801B-8B0131FC326D}" presName="parentLin" presStyleCnt="0"/>
      <dgm:spPr/>
    </dgm:pt>
    <dgm:pt modelId="{901ADE97-BAE1-4651-8505-FD6983A1AE76}" type="pres">
      <dgm:prSet presAssocID="{6CCA3B4F-C0C4-4E0D-801B-8B0131FC326D}" presName="parentLeftMargin" presStyleLbl="node1" presStyleIdx="1" presStyleCnt="3"/>
      <dgm:spPr/>
    </dgm:pt>
    <dgm:pt modelId="{A96430D7-B9A5-4F61-9F65-39B6933AA8B1}" type="pres">
      <dgm:prSet presAssocID="{6CCA3B4F-C0C4-4E0D-801B-8B0131FC326D}" presName="parentText" presStyleLbl="node1" presStyleIdx="2" presStyleCnt="3">
        <dgm:presLayoutVars>
          <dgm:chMax val="0"/>
          <dgm:bulletEnabled val="1"/>
        </dgm:presLayoutVars>
      </dgm:prSet>
      <dgm:spPr/>
    </dgm:pt>
    <dgm:pt modelId="{5323FEE6-EFCB-4481-9A92-2181FF03DC76}" type="pres">
      <dgm:prSet presAssocID="{6CCA3B4F-C0C4-4E0D-801B-8B0131FC326D}" presName="negativeSpace" presStyleCnt="0"/>
      <dgm:spPr/>
    </dgm:pt>
    <dgm:pt modelId="{7E160A5E-1E62-4A52-B28A-35DD652CC4BA}" type="pres">
      <dgm:prSet presAssocID="{6CCA3B4F-C0C4-4E0D-801B-8B0131FC326D}" presName="childText" presStyleLbl="conFgAcc1" presStyleIdx="2" presStyleCnt="3">
        <dgm:presLayoutVars>
          <dgm:bulletEnabled val="1"/>
        </dgm:presLayoutVars>
      </dgm:prSet>
      <dgm:spPr/>
    </dgm:pt>
  </dgm:ptLst>
  <dgm:cxnLst>
    <dgm:cxn modelId="{66D5A41D-EB3E-447F-BEEC-F40F7B655A94}" srcId="{F59FDF8C-AA73-4808-88CC-D94DF75137AF}" destId="{272853AF-9995-46FD-B1CE-D7F7F23AD15D}" srcOrd="0" destOrd="0" parTransId="{484BC4A1-C89D-480C-8A05-C1F0FFE53047}" sibTransId="{8BBC74BE-6C85-4831-85F1-49DA4D2213FF}"/>
    <dgm:cxn modelId="{260BF025-3D72-46AE-B042-1D804722213C}" srcId="{F59FDF8C-AA73-4808-88CC-D94DF75137AF}" destId="{6CCA3B4F-C0C4-4E0D-801B-8B0131FC326D}" srcOrd="2" destOrd="0" parTransId="{FFEFA666-8807-46A7-B9CE-49690BAB5B18}" sibTransId="{AC603BA6-D674-404B-9FDA-3EA26BA52301}"/>
    <dgm:cxn modelId="{9772182A-2A2F-448A-92DA-25DC26D138B8}" srcId="{F59FDF8C-AA73-4808-88CC-D94DF75137AF}" destId="{D729212E-9E97-4F81-B45D-4A0675AA28E0}" srcOrd="1" destOrd="0" parTransId="{C7329C4D-0059-4CC4-B3A4-6ED7C452B125}" sibTransId="{96155517-E60E-4837-B23D-2B4BFFDF30E1}"/>
    <dgm:cxn modelId="{CED6E54C-95FA-484A-BF39-44E2667FF8E7}" type="presOf" srcId="{272853AF-9995-46FD-B1CE-D7F7F23AD15D}" destId="{2DEF83B3-9923-4796-9643-5F873648FFF7}" srcOrd="1" destOrd="0" presId="urn:microsoft.com/office/officeart/2005/8/layout/list1"/>
    <dgm:cxn modelId="{9560DD58-70A7-4671-B860-F26ACC042A8E}" type="presOf" srcId="{272853AF-9995-46FD-B1CE-D7F7F23AD15D}" destId="{69CD251E-49F3-4933-8130-1AF3BA9A2F11}" srcOrd="0" destOrd="0" presId="urn:microsoft.com/office/officeart/2005/8/layout/list1"/>
    <dgm:cxn modelId="{ECEC7A98-F509-4B88-BA15-D93B601EC001}" type="presOf" srcId="{D729212E-9E97-4F81-B45D-4A0675AA28E0}" destId="{3FBE8BB0-496F-402A-890C-A7EF49424C61}" srcOrd="1" destOrd="0" presId="urn:microsoft.com/office/officeart/2005/8/layout/list1"/>
    <dgm:cxn modelId="{7615DCAD-4B67-4E7D-945A-A065E8740360}" type="presOf" srcId="{6CCA3B4F-C0C4-4E0D-801B-8B0131FC326D}" destId="{A96430D7-B9A5-4F61-9F65-39B6933AA8B1}" srcOrd="1" destOrd="0" presId="urn:microsoft.com/office/officeart/2005/8/layout/list1"/>
    <dgm:cxn modelId="{5738B7AF-AD9E-44FE-8AE9-70BDAE0218D4}" type="presOf" srcId="{D729212E-9E97-4F81-B45D-4A0675AA28E0}" destId="{A9E637E9-58CC-41EC-B616-5ED510EBD802}" srcOrd="0" destOrd="0" presId="urn:microsoft.com/office/officeart/2005/8/layout/list1"/>
    <dgm:cxn modelId="{5D703DCB-D775-4BBE-A76C-641412EC95B8}" type="presOf" srcId="{6CCA3B4F-C0C4-4E0D-801B-8B0131FC326D}" destId="{901ADE97-BAE1-4651-8505-FD6983A1AE76}" srcOrd="0" destOrd="0" presId="urn:microsoft.com/office/officeart/2005/8/layout/list1"/>
    <dgm:cxn modelId="{EF5633D5-CE90-4155-AA3C-04F3AD1FCE18}" type="presOf" srcId="{F59FDF8C-AA73-4808-88CC-D94DF75137AF}" destId="{6AA3990D-A4B9-4C28-902E-5345FC09D0C5}" srcOrd="0" destOrd="0" presId="urn:microsoft.com/office/officeart/2005/8/layout/list1"/>
    <dgm:cxn modelId="{117CC773-8BE5-4984-9F57-0B9ADAC5C413}" type="presParOf" srcId="{6AA3990D-A4B9-4C28-902E-5345FC09D0C5}" destId="{E30A9C7E-1616-4780-B694-96E3EDCD72A4}" srcOrd="0" destOrd="0" presId="urn:microsoft.com/office/officeart/2005/8/layout/list1"/>
    <dgm:cxn modelId="{BF288A64-550E-4A5F-AEBD-FCE396170108}" type="presParOf" srcId="{E30A9C7E-1616-4780-B694-96E3EDCD72A4}" destId="{69CD251E-49F3-4933-8130-1AF3BA9A2F11}" srcOrd="0" destOrd="0" presId="urn:microsoft.com/office/officeart/2005/8/layout/list1"/>
    <dgm:cxn modelId="{16D6833B-3109-4894-BC02-64A30B4D2F7E}" type="presParOf" srcId="{E30A9C7E-1616-4780-B694-96E3EDCD72A4}" destId="{2DEF83B3-9923-4796-9643-5F873648FFF7}" srcOrd="1" destOrd="0" presId="urn:microsoft.com/office/officeart/2005/8/layout/list1"/>
    <dgm:cxn modelId="{9A402A2C-91E1-42A0-8BB9-198BC38CF43F}" type="presParOf" srcId="{6AA3990D-A4B9-4C28-902E-5345FC09D0C5}" destId="{45CD84ED-172E-46A6-B79F-CD1BACA8765B}" srcOrd="1" destOrd="0" presId="urn:microsoft.com/office/officeart/2005/8/layout/list1"/>
    <dgm:cxn modelId="{E1AB90A9-9DC6-4C47-BE5A-EB72F4ADCA8E}" type="presParOf" srcId="{6AA3990D-A4B9-4C28-902E-5345FC09D0C5}" destId="{D9E32DFC-CEA0-461F-A817-EFAF340ACDDA}" srcOrd="2" destOrd="0" presId="urn:microsoft.com/office/officeart/2005/8/layout/list1"/>
    <dgm:cxn modelId="{C3BC6383-4917-4C1D-890B-A7C6193CA700}" type="presParOf" srcId="{6AA3990D-A4B9-4C28-902E-5345FC09D0C5}" destId="{0AE0811D-E7B9-4329-8FDF-AA6BF717591A}" srcOrd="3" destOrd="0" presId="urn:microsoft.com/office/officeart/2005/8/layout/list1"/>
    <dgm:cxn modelId="{96FD8740-F8F6-480F-B7F9-DD4A63AFF07A}" type="presParOf" srcId="{6AA3990D-A4B9-4C28-902E-5345FC09D0C5}" destId="{195C7484-65A4-44CA-941D-8F49E8471756}" srcOrd="4" destOrd="0" presId="urn:microsoft.com/office/officeart/2005/8/layout/list1"/>
    <dgm:cxn modelId="{CF8BEC79-9D21-4409-A3AF-574B7A42BCFA}" type="presParOf" srcId="{195C7484-65A4-44CA-941D-8F49E8471756}" destId="{A9E637E9-58CC-41EC-B616-5ED510EBD802}" srcOrd="0" destOrd="0" presId="urn:microsoft.com/office/officeart/2005/8/layout/list1"/>
    <dgm:cxn modelId="{E0A85B12-8B85-4A30-A390-F1BD03EC2AA4}" type="presParOf" srcId="{195C7484-65A4-44CA-941D-8F49E8471756}" destId="{3FBE8BB0-496F-402A-890C-A7EF49424C61}" srcOrd="1" destOrd="0" presId="urn:microsoft.com/office/officeart/2005/8/layout/list1"/>
    <dgm:cxn modelId="{AE1236E8-959E-4A4C-B630-240B188DC9B4}" type="presParOf" srcId="{6AA3990D-A4B9-4C28-902E-5345FC09D0C5}" destId="{C0F39E7B-3BBF-4111-A3C9-CF16643A3B5E}" srcOrd="5" destOrd="0" presId="urn:microsoft.com/office/officeart/2005/8/layout/list1"/>
    <dgm:cxn modelId="{29851ACD-FE47-4319-B1E5-57E141726CDE}" type="presParOf" srcId="{6AA3990D-A4B9-4C28-902E-5345FC09D0C5}" destId="{8E9E5369-6DF7-4887-A8A0-89AD7B3917AD}" srcOrd="6" destOrd="0" presId="urn:microsoft.com/office/officeart/2005/8/layout/list1"/>
    <dgm:cxn modelId="{334CAE6C-440A-459F-9704-A5B8E231E8AE}" type="presParOf" srcId="{6AA3990D-A4B9-4C28-902E-5345FC09D0C5}" destId="{DCEAE405-0367-4276-AA39-D6AA1DBF4FDD}" srcOrd="7" destOrd="0" presId="urn:microsoft.com/office/officeart/2005/8/layout/list1"/>
    <dgm:cxn modelId="{1D244CE2-0BC9-4C27-955E-F2B3F1C04874}" type="presParOf" srcId="{6AA3990D-A4B9-4C28-902E-5345FC09D0C5}" destId="{43A9A6C1-039C-4D02-A538-918014C24EDE}" srcOrd="8" destOrd="0" presId="urn:microsoft.com/office/officeart/2005/8/layout/list1"/>
    <dgm:cxn modelId="{569650D4-755E-4F66-A821-236E988560C9}" type="presParOf" srcId="{43A9A6C1-039C-4D02-A538-918014C24EDE}" destId="{901ADE97-BAE1-4651-8505-FD6983A1AE76}" srcOrd="0" destOrd="0" presId="urn:microsoft.com/office/officeart/2005/8/layout/list1"/>
    <dgm:cxn modelId="{E26C1344-40FA-4414-81A0-F9D93CE75F65}" type="presParOf" srcId="{43A9A6C1-039C-4D02-A538-918014C24EDE}" destId="{A96430D7-B9A5-4F61-9F65-39B6933AA8B1}" srcOrd="1" destOrd="0" presId="urn:microsoft.com/office/officeart/2005/8/layout/list1"/>
    <dgm:cxn modelId="{7E592764-69C7-43C0-95DB-025443F82D6A}" type="presParOf" srcId="{6AA3990D-A4B9-4C28-902E-5345FC09D0C5}" destId="{5323FEE6-EFCB-4481-9A92-2181FF03DC76}" srcOrd="9" destOrd="0" presId="urn:microsoft.com/office/officeart/2005/8/layout/list1"/>
    <dgm:cxn modelId="{2A414434-ACD5-4BB6-8044-673AAD819709}" type="presParOf" srcId="{6AA3990D-A4B9-4C28-902E-5345FC09D0C5}" destId="{7E160A5E-1E62-4A52-B28A-35DD652CC4B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A184E7-F160-4C8B-B511-911A5080256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CB29490E-261F-4927-B7C4-CD08E12AA23B}">
      <dgm:prSet phldrT="[文本]" custT="1"/>
      <dgm:spPr/>
      <dgm:t>
        <a:bodyPr/>
        <a:lstStyle/>
        <a:p>
          <a:r>
            <a:rPr lang="zh-CN" altLang="en-US" sz="2400" dirty="0"/>
            <a:t>概念结构设计概述</a:t>
          </a:r>
          <a:endParaRPr lang="zh-CN" altLang="en-US" sz="2400" b="0" dirty="0"/>
        </a:p>
      </dgm:t>
    </dgm:pt>
    <dgm:pt modelId="{EB811128-5F9F-4201-9288-4AC040FEF6C3}" type="parTrans" cxnId="{2F9426BD-7076-43B5-B9F5-F4D77C6CFEB0}">
      <dgm:prSet/>
      <dgm:spPr/>
      <dgm:t>
        <a:bodyPr/>
        <a:lstStyle/>
        <a:p>
          <a:endParaRPr lang="zh-CN" altLang="en-US" sz="2400" b="0"/>
        </a:p>
      </dgm:t>
    </dgm:pt>
    <dgm:pt modelId="{34E967F1-5302-4A6B-A806-47296EC5BC1C}" type="sibTrans" cxnId="{2F9426BD-7076-43B5-B9F5-F4D77C6CFEB0}">
      <dgm:prSet/>
      <dgm:spPr/>
      <dgm:t>
        <a:bodyPr/>
        <a:lstStyle/>
        <a:p>
          <a:endParaRPr lang="zh-CN" altLang="en-US" sz="2400" b="0"/>
        </a:p>
      </dgm:t>
    </dgm:pt>
    <dgm:pt modelId="{6BF7B0BF-1F8E-44D7-BC1E-A984560B7EC6}">
      <dgm:prSet phldrT="[文本]" custT="1"/>
      <dgm:spPr/>
      <dgm:t>
        <a:bodyPr/>
        <a:lstStyle/>
        <a:p>
          <a:r>
            <a:rPr lang="zh-CN" altLang="en-US" sz="2400" dirty="0"/>
            <a:t>数据抽象与局部视图设计</a:t>
          </a:r>
          <a:endParaRPr lang="zh-CN" altLang="en-US" sz="2400" b="0" dirty="0"/>
        </a:p>
      </dgm:t>
    </dgm:pt>
    <dgm:pt modelId="{326DF234-2D4A-4E0F-A3E7-6A22DF454E84}" type="parTrans" cxnId="{B352B453-EC8F-4739-BD0A-2C576876113A}">
      <dgm:prSet/>
      <dgm:spPr/>
      <dgm:t>
        <a:bodyPr/>
        <a:lstStyle/>
        <a:p>
          <a:endParaRPr lang="zh-CN" altLang="en-US" sz="2400" b="0"/>
        </a:p>
      </dgm:t>
    </dgm:pt>
    <dgm:pt modelId="{5E5711DC-EF95-4AE0-8964-0DA0A47A58CC}" type="sibTrans" cxnId="{B352B453-EC8F-4739-BD0A-2C576876113A}">
      <dgm:prSet/>
      <dgm:spPr/>
      <dgm:t>
        <a:bodyPr/>
        <a:lstStyle/>
        <a:p>
          <a:endParaRPr lang="zh-CN" altLang="en-US" sz="2400" b="0"/>
        </a:p>
      </dgm:t>
    </dgm:pt>
    <dgm:pt modelId="{5A3C2F32-D350-4C6E-8F57-5C42A55AC428}">
      <dgm:prSet phldrT="[文本]" custT="1"/>
      <dgm:spPr>
        <a:solidFill>
          <a:srgbClr val="0070C0"/>
        </a:solidFill>
      </dgm:spPr>
      <dgm:t>
        <a:bodyPr/>
        <a:lstStyle/>
        <a:p>
          <a:r>
            <a:rPr lang="zh-CN" altLang="en-US" sz="2400" dirty="0"/>
            <a:t>视图的集成</a:t>
          </a:r>
          <a:endParaRPr lang="zh-CN" altLang="en-US" sz="2400" b="0" dirty="0"/>
        </a:p>
      </dgm:t>
    </dgm:pt>
    <dgm:pt modelId="{BC972CD0-575B-4197-ABF4-6D511D4476D9}" type="parTrans" cxnId="{2A65D8BB-0ED7-4B40-BD3D-D3F5B6E85841}">
      <dgm:prSet/>
      <dgm:spPr/>
      <dgm:t>
        <a:bodyPr/>
        <a:lstStyle/>
        <a:p>
          <a:endParaRPr lang="zh-CN" altLang="en-US" sz="2400" b="0"/>
        </a:p>
      </dgm:t>
    </dgm:pt>
    <dgm:pt modelId="{181EA262-EA14-4FBA-A426-61D83E40C7DB}" type="sibTrans" cxnId="{2A65D8BB-0ED7-4B40-BD3D-D3F5B6E85841}">
      <dgm:prSet/>
      <dgm:spPr/>
      <dgm:t>
        <a:bodyPr/>
        <a:lstStyle/>
        <a:p>
          <a:endParaRPr lang="zh-CN" altLang="en-US" sz="2400" b="0"/>
        </a:p>
      </dgm:t>
    </dgm:pt>
    <dgm:pt modelId="{AB0A0186-FA94-40B0-9D62-ECB966E446C0}">
      <dgm:prSet phldrT="[文本]" custT="1"/>
      <dgm:spPr>
        <a:solidFill>
          <a:srgbClr val="FF9905"/>
        </a:solidFill>
      </dgm:spPr>
      <dgm:t>
        <a:bodyPr/>
        <a:lstStyle/>
        <a:p>
          <a:r>
            <a:rPr lang="zh-CN" altLang="en-US" sz="2400" dirty="0"/>
            <a:t>概念结构设计的方法与步骤</a:t>
          </a:r>
          <a:endParaRPr lang="zh-CN" altLang="en-US" sz="2400" b="0" dirty="0"/>
        </a:p>
      </dgm:t>
    </dgm:pt>
    <dgm:pt modelId="{F1A7A22F-13FB-46B1-BCF8-76334414D183}" type="parTrans" cxnId="{D92B447A-3522-4BD7-B56C-091BB014A9D0}">
      <dgm:prSet/>
      <dgm:spPr/>
      <dgm:t>
        <a:bodyPr/>
        <a:lstStyle/>
        <a:p>
          <a:endParaRPr lang="zh-CN" altLang="en-US" sz="2400" b="0"/>
        </a:p>
      </dgm:t>
    </dgm:pt>
    <dgm:pt modelId="{04030020-47BD-4273-B385-A5734CA070F8}" type="sibTrans" cxnId="{D92B447A-3522-4BD7-B56C-091BB014A9D0}">
      <dgm:prSet/>
      <dgm:spPr/>
      <dgm:t>
        <a:bodyPr/>
        <a:lstStyle/>
        <a:p>
          <a:endParaRPr lang="zh-CN" altLang="en-US" sz="2400" b="0"/>
        </a:p>
      </dgm:t>
    </dgm:pt>
    <dgm:pt modelId="{9A149B11-73EE-43CA-9879-EFEB8A8A5A91}" type="pres">
      <dgm:prSet presAssocID="{0AA184E7-F160-4C8B-B511-911A50802562}" presName="linear" presStyleCnt="0">
        <dgm:presLayoutVars>
          <dgm:dir/>
          <dgm:animLvl val="lvl"/>
          <dgm:resizeHandles val="exact"/>
        </dgm:presLayoutVars>
      </dgm:prSet>
      <dgm:spPr/>
    </dgm:pt>
    <dgm:pt modelId="{B8AC4094-7C5A-4688-B338-905186136EAC}" type="pres">
      <dgm:prSet presAssocID="{CB29490E-261F-4927-B7C4-CD08E12AA23B}" presName="parentLin" presStyleCnt="0"/>
      <dgm:spPr/>
    </dgm:pt>
    <dgm:pt modelId="{676D3DA9-3CC4-49A2-8C89-56C7E9264BFB}" type="pres">
      <dgm:prSet presAssocID="{CB29490E-261F-4927-B7C4-CD08E12AA23B}" presName="parentLeftMargin" presStyleLbl="node1" presStyleIdx="0" presStyleCnt="4"/>
      <dgm:spPr/>
    </dgm:pt>
    <dgm:pt modelId="{0B12EB05-E618-401F-AEBB-5C01946BBD8B}" type="pres">
      <dgm:prSet presAssocID="{CB29490E-261F-4927-B7C4-CD08E12AA23B}" presName="parentText" presStyleLbl="node1" presStyleIdx="0" presStyleCnt="4">
        <dgm:presLayoutVars>
          <dgm:chMax val="0"/>
          <dgm:bulletEnabled val="1"/>
        </dgm:presLayoutVars>
      </dgm:prSet>
      <dgm:spPr/>
    </dgm:pt>
    <dgm:pt modelId="{3AD1117F-3CF7-4801-807B-0E1851D9D5DB}" type="pres">
      <dgm:prSet presAssocID="{CB29490E-261F-4927-B7C4-CD08E12AA23B}" presName="negativeSpace" presStyleCnt="0"/>
      <dgm:spPr/>
    </dgm:pt>
    <dgm:pt modelId="{B6D923B0-CC54-4E7C-B813-E385EF2D64CE}" type="pres">
      <dgm:prSet presAssocID="{CB29490E-261F-4927-B7C4-CD08E12AA23B}" presName="childText" presStyleLbl="conFgAcc1" presStyleIdx="0" presStyleCnt="4">
        <dgm:presLayoutVars>
          <dgm:bulletEnabled val="1"/>
        </dgm:presLayoutVars>
      </dgm:prSet>
      <dgm:spPr/>
    </dgm:pt>
    <dgm:pt modelId="{E2EDDC77-EE16-42CD-8BD6-1D988A71A4D2}" type="pres">
      <dgm:prSet presAssocID="{34E967F1-5302-4A6B-A806-47296EC5BC1C}" presName="spaceBetweenRectangles" presStyleCnt="0"/>
      <dgm:spPr/>
    </dgm:pt>
    <dgm:pt modelId="{B0F077A0-D561-45EE-95DC-57997098A2E6}" type="pres">
      <dgm:prSet presAssocID="{AB0A0186-FA94-40B0-9D62-ECB966E446C0}" presName="parentLin" presStyleCnt="0"/>
      <dgm:spPr/>
    </dgm:pt>
    <dgm:pt modelId="{655E59F4-4416-4C29-A665-D8CD9CCD16A1}" type="pres">
      <dgm:prSet presAssocID="{AB0A0186-FA94-40B0-9D62-ECB966E446C0}" presName="parentLeftMargin" presStyleLbl="node1" presStyleIdx="0" presStyleCnt="4"/>
      <dgm:spPr/>
    </dgm:pt>
    <dgm:pt modelId="{88F12AEA-B03A-48A4-BB5A-AC5CCE023DD4}" type="pres">
      <dgm:prSet presAssocID="{AB0A0186-FA94-40B0-9D62-ECB966E446C0}" presName="parentText" presStyleLbl="node1" presStyleIdx="1" presStyleCnt="4">
        <dgm:presLayoutVars>
          <dgm:chMax val="0"/>
          <dgm:bulletEnabled val="1"/>
        </dgm:presLayoutVars>
      </dgm:prSet>
      <dgm:spPr/>
    </dgm:pt>
    <dgm:pt modelId="{53EBDF96-8071-4F27-B0B9-7CC6C6D9858F}" type="pres">
      <dgm:prSet presAssocID="{AB0A0186-FA94-40B0-9D62-ECB966E446C0}" presName="negativeSpace" presStyleCnt="0"/>
      <dgm:spPr/>
    </dgm:pt>
    <dgm:pt modelId="{4E34E6A7-57B7-459C-8B1B-872EEAD8ECBB}" type="pres">
      <dgm:prSet presAssocID="{AB0A0186-FA94-40B0-9D62-ECB966E446C0}" presName="childText" presStyleLbl="conFgAcc1" presStyleIdx="1" presStyleCnt="4">
        <dgm:presLayoutVars>
          <dgm:bulletEnabled val="1"/>
        </dgm:presLayoutVars>
      </dgm:prSet>
      <dgm:spPr>
        <a:ln>
          <a:solidFill>
            <a:schemeClr val="tx1"/>
          </a:solidFill>
        </a:ln>
      </dgm:spPr>
    </dgm:pt>
    <dgm:pt modelId="{9859235A-FEA0-4936-A61D-F9FEA923FC8E}" type="pres">
      <dgm:prSet presAssocID="{04030020-47BD-4273-B385-A5734CA070F8}" presName="spaceBetweenRectangles" presStyleCnt="0"/>
      <dgm:spPr/>
    </dgm:pt>
    <dgm:pt modelId="{8AE79F63-EC74-47BD-AA4C-171C2175E18C}" type="pres">
      <dgm:prSet presAssocID="{6BF7B0BF-1F8E-44D7-BC1E-A984560B7EC6}" presName="parentLin" presStyleCnt="0"/>
      <dgm:spPr/>
    </dgm:pt>
    <dgm:pt modelId="{C6B328B5-A9BF-4C7D-A5B1-16C97EC041FA}" type="pres">
      <dgm:prSet presAssocID="{6BF7B0BF-1F8E-44D7-BC1E-A984560B7EC6}" presName="parentLeftMargin" presStyleLbl="node1" presStyleIdx="1" presStyleCnt="4"/>
      <dgm:spPr/>
    </dgm:pt>
    <dgm:pt modelId="{AC04D2EC-3620-4BAE-84BF-118E97984ED5}" type="pres">
      <dgm:prSet presAssocID="{6BF7B0BF-1F8E-44D7-BC1E-A984560B7EC6}" presName="parentText" presStyleLbl="node1" presStyleIdx="2" presStyleCnt="4">
        <dgm:presLayoutVars>
          <dgm:chMax val="0"/>
          <dgm:bulletEnabled val="1"/>
        </dgm:presLayoutVars>
      </dgm:prSet>
      <dgm:spPr/>
    </dgm:pt>
    <dgm:pt modelId="{62D0C541-F938-47A8-8104-85AFE4768DFA}" type="pres">
      <dgm:prSet presAssocID="{6BF7B0BF-1F8E-44D7-BC1E-A984560B7EC6}" presName="negativeSpace" presStyleCnt="0"/>
      <dgm:spPr/>
    </dgm:pt>
    <dgm:pt modelId="{A07595D8-A126-4112-A648-56B3D0DDDA98}" type="pres">
      <dgm:prSet presAssocID="{6BF7B0BF-1F8E-44D7-BC1E-A984560B7EC6}" presName="childText" presStyleLbl="conFgAcc1" presStyleIdx="2" presStyleCnt="4">
        <dgm:presLayoutVars>
          <dgm:bulletEnabled val="1"/>
        </dgm:presLayoutVars>
      </dgm:prSet>
      <dgm:spPr/>
    </dgm:pt>
    <dgm:pt modelId="{AD12248D-5600-4B80-953D-05CFBB421FEA}" type="pres">
      <dgm:prSet presAssocID="{5E5711DC-EF95-4AE0-8964-0DA0A47A58CC}" presName="spaceBetweenRectangles" presStyleCnt="0"/>
      <dgm:spPr/>
    </dgm:pt>
    <dgm:pt modelId="{40BCB5BD-287A-46E6-BE1D-7C07A7861D3B}" type="pres">
      <dgm:prSet presAssocID="{5A3C2F32-D350-4C6E-8F57-5C42A55AC428}" presName="parentLin" presStyleCnt="0"/>
      <dgm:spPr/>
    </dgm:pt>
    <dgm:pt modelId="{F6FCB79D-F607-4FC8-AFE1-1DE42A02742F}" type="pres">
      <dgm:prSet presAssocID="{5A3C2F32-D350-4C6E-8F57-5C42A55AC428}" presName="parentLeftMargin" presStyleLbl="node1" presStyleIdx="2" presStyleCnt="4"/>
      <dgm:spPr/>
    </dgm:pt>
    <dgm:pt modelId="{9D4E878E-C1F7-411D-BAA2-4181534EA7F1}" type="pres">
      <dgm:prSet presAssocID="{5A3C2F32-D350-4C6E-8F57-5C42A55AC428}" presName="parentText" presStyleLbl="node1" presStyleIdx="3" presStyleCnt="4">
        <dgm:presLayoutVars>
          <dgm:chMax val="0"/>
          <dgm:bulletEnabled val="1"/>
        </dgm:presLayoutVars>
      </dgm:prSet>
      <dgm:spPr/>
    </dgm:pt>
    <dgm:pt modelId="{04A74CAE-A2D4-499A-B29C-9AD49D362F0A}" type="pres">
      <dgm:prSet presAssocID="{5A3C2F32-D350-4C6E-8F57-5C42A55AC428}" presName="negativeSpace" presStyleCnt="0"/>
      <dgm:spPr/>
    </dgm:pt>
    <dgm:pt modelId="{0054E19C-3BDC-44A4-91FA-D58348663706}" type="pres">
      <dgm:prSet presAssocID="{5A3C2F32-D350-4C6E-8F57-5C42A55AC428}" presName="childText" presStyleLbl="conFgAcc1" presStyleIdx="3" presStyleCnt="4">
        <dgm:presLayoutVars>
          <dgm:bulletEnabled val="1"/>
        </dgm:presLayoutVars>
      </dgm:prSet>
      <dgm:spPr>
        <a:ln>
          <a:solidFill>
            <a:schemeClr val="tx1"/>
          </a:solidFill>
        </a:ln>
      </dgm:spPr>
    </dgm:pt>
  </dgm:ptLst>
  <dgm:cxnLst>
    <dgm:cxn modelId="{4F6E1231-95E6-4CEC-974A-19DBFF8A1648}" type="presOf" srcId="{0AA184E7-F160-4C8B-B511-911A50802562}" destId="{9A149B11-73EE-43CA-9879-EFEB8A8A5A91}" srcOrd="0" destOrd="0" presId="urn:microsoft.com/office/officeart/2005/8/layout/list1"/>
    <dgm:cxn modelId="{77C6136C-B350-463B-B29A-898DA2910C39}" type="presOf" srcId="{6BF7B0BF-1F8E-44D7-BC1E-A984560B7EC6}" destId="{AC04D2EC-3620-4BAE-84BF-118E97984ED5}" srcOrd="1" destOrd="0" presId="urn:microsoft.com/office/officeart/2005/8/layout/list1"/>
    <dgm:cxn modelId="{B352B453-EC8F-4739-BD0A-2C576876113A}" srcId="{0AA184E7-F160-4C8B-B511-911A50802562}" destId="{6BF7B0BF-1F8E-44D7-BC1E-A984560B7EC6}" srcOrd="2" destOrd="0" parTransId="{326DF234-2D4A-4E0F-A3E7-6A22DF454E84}" sibTransId="{5E5711DC-EF95-4AE0-8964-0DA0A47A58CC}"/>
    <dgm:cxn modelId="{150A1D54-B1F0-4098-828A-DBBDB4141E76}" type="presOf" srcId="{CB29490E-261F-4927-B7C4-CD08E12AA23B}" destId="{676D3DA9-3CC4-49A2-8C89-56C7E9264BFB}" srcOrd="0" destOrd="0" presId="urn:microsoft.com/office/officeart/2005/8/layout/list1"/>
    <dgm:cxn modelId="{D92B447A-3522-4BD7-B56C-091BB014A9D0}" srcId="{0AA184E7-F160-4C8B-B511-911A50802562}" destId="{AB0A0186-FA94-40B0-9D62-ECB966E446C0}" srcOrd="1" destOrd="0" parTransId="{F1A7A22F-13FB-46B1-BCF8-76334414D183}" sibTransId="{04030020-47BD-4273-B385-A5734CA070F8}"/>
    <dgm:cxn modelId="{C85D2E89-7FB0-49D1-83AB-1EE2AF962A8F}" type="presOf" srcId="{AB0A0186-FA94-40B0-9D62-ECB966E446C0}" destId="{88F12AEA-B03A-48A4-BB5A-AC5CCE023DD4}" srcOrd="1" destOrd="0" presId="urn:microsoft.com/office/officeart/2005/8/layout/list1"/>
    <dgm:cxn modelId="{99FD9D91-3C15-4162-BC87-DA6D59E8E901}" type="presOf" srcId="{CB29490E-261F-4927-B7C4-CD08E12AA23B}" destId="{0B12EB05-E618-401F-AEBB-5C01946BBD8B}" srcOrd="1" destOrd="0" presId="urn:microsoft.com/office/officeart/2005/8/layout/list1"/>
    <dgm:cxn modelId="{9DE8629D-5DEE-436F-8823-D641F17E6069}" type="presOf" srcId="{6BF7B0BF-1F8E-44D7-BC1E-A984560B7EC6}" destId="{C6B328B5-A9BF-4C7D-A5B1-16C97EC041FA}" srcOrd="0" destOrd="0" presId="urn:microsoft.com/office/officeart/2005/8/layout/list1"/>
    <dgm:cxn modelId="{41EE899F-6F0C-4FAF-A6EC-93F9512D0012}" type="presOf" srcId="{5A3C2F32-D350-4C6E-8F57-5C42A55AC428}" destId="{9D4E878E-C1F7-411D-BAA2-4181534EA7F1}" srcOrd="1" destOrd="0" presId="urn:microsoft.com/office/officeart/2005/8/layout/list1"/>
    <dgm:cxn modelId="{2A65D8BB-0ED7-4B40-BD3D-D3F5B6E85841}" srcId="{0AA184E7-F160-4C8B-B511-911A50802562}" destId="{5A3C2F32-D350-4C6E-8F57-5C42A55AC428}" srcOrd="3" destOrd="0" parTransId="{BC972CD0-575B-4197-ABF4-6D511D4476D9}" sibTransId="{181EA262-EA14-4FBA-A426-61D83E40C7DB}"/>
    <dgm:cxn modelId="{2F9426BD-7076-43B5-B9F5-F4D77C6CFEB0}" srcId="{0AA184E7-F160-4C8B-B511-911A50802562}" destId="{CB29490E-261F-4927-B7C4-CD08E12AA23B}" srcOrd="0" destOrd="0" parTransId="{EB811128-5F9F-4201-9288-4AC040FEF6C3}" sibTransId="{34E967F1-5302-4A6B-A806-47296EC5BC1C}"/>
    <dgm:cxn modelId="{C0E97BD1-CDD9-44FE-8F72-D555EBE1D69F}" type="presOf" srcId="{5A3C2F32-D350-4C6E-8F57-5C42A55AC428}" destId="{F6FCB79D-F607-4FC8-AFE1-1DE42A02742F}" srcOrd="0" destOrd="0" presId="urn:microsoft.com/office/officeart/2005/8/layout/list1"/>
    <dgm:cxn modelId="{9A3CADD4-076B-4D61-8CDA-F15BEC41E28B}" type="presOf" srcId="{AB0A0186-FA94-40B0-9D62-ECB966E446C0}" destId="{655E59F4-4416-4C29-A665-D8CD9CCD16A1}" srcOrd="0" destOrd="0" presId="urn:microsoft.com/office/officeart/2005/8/layout/list1"/>
    <dgm:cxn modelId="{65E1529E-50ED-4E19-9CED-4A6D8343263B}" type="presParOf" srcId="{9A149B11-73EE-43CA-9879-EFEB8A8A5A91}" destId="{B8AC4094-7C5A-4688-B338-905186136EAC}" srcOrd="0" destOrd="0" presId="urn:microsoft.com/office/officeart/2005/8/layout/list1"/>
    <dgm:cxn modelId="{8C2DAF04-2FD3-44E4-9E91-46A7EF59663A}" type="presParOf" srcId="{B8AC4094-7C5A-4688-B338-905186136EAC}" destId="{676D3DA9-3CC4-49A2-8C89-56C7E9264BFB}" srcOrd="0" destOrd="0" presId="urn:microsoft.com/office/officeart/2005/8/layout/list1"/>
    <dgm:cxn modelId="{95A7698F-1924-409D-BF91-78EF4DF995CD}" type="presParOf" srcId="{B8AC4094-7C5A-4688-B338-905186136EAC}" destId="{0B12EB05-E618-401F-AEBB-5C01946BBD8B}" srcOrd="1" destOrd="0" presId="urn:microsoft.com/office/officeart/2005/8/layout/list1"/>
    <dgm:cxn modelId="{4DF6EC59-A8C6-4071-A13E-486B5F41FFDF}" type="presParOf" srcId="{9A149B11-73EE-43CA-9879-EFEB8A8A5A91}" destId="{3AD1117F-3CF7-4801-807B-0E1851D9D5DB}" srcOrd="1" destOrd="0" presId="urn:microsoft.com/office/officeart/2005/8/layout/list1"/>
    <dgm:cxn modelId="{AB53E357-EA33-4B2E-8992-BA2E12B57F8C}" type="presParOf" srcId="{9A149B11-73EE-43CA-9879-EFEB8A8A5A91}" destId="{B6D923B0-CC54-4E7C-B813-E385EF2D64CE}" srcOrd="2" destOrd="0" presId="urn:microsoft.com/office/officeart/2005/8/layout/list1"/>
    <dgm:cxn modelId="{003E2D74-5A69-413B-AAFB-791BBE182C0F}" type="presParOf" srcId="{9A149B11-73EE-43CA-9879-EFEB8A8A5A91}" destId="{E2EDDC77-EE16-42CD-8BD6-1D988A71A4D2}" srcOrd="3" destOrd="0" presId="urn:microsoft.com/office/officeart/2005/8/layout/list1"/>
    <dgm:cxn modelId="{3F0D9DD6-3F84-48E8-84DE-AC7B51304FCB}" type="presParOf" srcId="{9A149B11-73EE-43CA-9879-EFEB8A8A5A91}" destId="{B0F077A0-D561-45EE-95DC-57997098A2E6}" srcOrd="4" destOrd="0" presId="urn:microsoft.com/office/officeart/2005/8/layout/list1"/>
    <dgm:cxn modelId="{E5A64E14-748A-4BEE-94BE-631EFFD26754}" type="presParOf" srcId="{B0F077A0-D561-45EE-95DC-57997098A2E6}" destId="{655E59F4-4416-4C29-A665-D8CD9CCD16A1}" srcOrd="0" destOrd="0" presId="urn:microsoft.com/office/officeart/2005/8/layout/list1"/>
    <dgm:cxn modelId="{1D49DB19-7F50-47DF-A2F7-96C676CB8702}" type="presParOf" srcId="{B0F077A0-D561-45EE-95DC-57997098A2E6}" destId="{88F12AEA-B03A-48A4-BB5A-AC5CCE023DD4}" srcOrd="1" destOrd="0" presId="urn:microsoft.com/office/officeart/2005/8/layout/list1"/>
    <dgm:cxn modelId="{A5AB75C1-E4F6-4EFB-A1B8-C6FB5C404162}" type="presParOf" srcId="{9A149B11-73EE-43CA-9879-EFEB8A8A5A91}" destId="{53EBDF96-8071-4F27-B0B9-7CC6C6D9858F}" srcOrd="5" destOrd="0" presId="urn:microsoft.com/office/officeart/2005/8/layout/list1"/>
    <dgm:cxn modelId="{75DB630A-C600-489D-90F7-AC373ADE4710}" type="presParOf" srcId="{9A149B11-73EE-43CA-9879-EFEB8A8A5A91}" destId="{4E34E6A7-57B7-459C-8B1B-872EEAD8ECBB}" srcOrd="6" destOrd="0" presId="urn:microsoft.com/office/officeart/2005/8/layout/list1"/>
    <dgm:cxn modelId="{55B81EC8-C835-4057-A604-131E2D8EE038}" type="presParOf" srcId="{9A149B11-73EE-43CA-9879-EFEB8A8A5A91}" destId="{9859235A-FEA0-4936-A61D-F9FEA923FC8E}" srcOrd="7" destOrd="0" presId="urn:microsoft.com/office/officeart/2005/8/layout/list1"/>
    <dgm:cxn modelId="{AF299CEA-C023-40C8-9725-56B3BB9E9480}" type="presParOf" srcId="{9A149B11-73EE-43CA-9879-EFEB8A8A5A91}" destId="{8AE79F63-EC74-47BD-AA4C-171C2175E18C}" srcOrd="8" destOrd="0" presId="urn:microsoft.com/office/officeart/2005/8/layout/list1"/>
    <dgm:cxn modelId="{61A6623C-3B78-464C-BEB9-089BB0C9BD57}" type="presParOf" srcId="{8AE79F63-EC74-47BD-AA4C-171C2175E18C}" destId="{C6B328B5-A9BF-4C7D-A5B1-16C97EC041FA}" srcOrd="0" destOrd="0" presId="urn:microsoft.com/office/officeart/2005/8/layout/list1"/>
    <dgm:cxn modelId="{625457B8-B41A-40E2-B03E-5595873898E1}" type="presParOf" srcId="{8AE79F63-EC74-47BD-AA4C-171C2175E18C}" destId="{AC04D2EC-3620-4BAE-84BF-118E97984ED5}" srcOrd="1" destOrd="0" presId="urn:microsoft.com/office/officeart/2005/8/layout/list1"/>
    <dgm:cxn modelId="{1C57130C-18E4-4ED5-81F1-05E03486DDE1}" type="presParOf" srcId="{9A149B11-73EE-43CA-9879-EFEB8A8A5A91}" destId="{62D0C541-F938-47A8-8104-85AFE4768DFA}" srcOrd="9" destOrd="0" presId="urn:microsoft.com/office/officeart/2005/8/layout/list1"/>
    <dgm:cxn modelId="{83217B68-7EE3-436B-BC2C-E14F3AF1358E}" type="presParOf" srcId="{9A149B11-73EE-43CA-9879-EFEB8A8A5A91}" destId="{A07595D8-A126-4112-A648-56B3D0DDDA98}" srcOrd="10" destOrd="0" presId="urn:microsoft.com/office/officeart/2005/8/layout/list1"/>
    <dgm:cxn modelId="{F31A2870-E7D9-4B79-9E4B-1F2F8E6AC3EE}" type="presParOf" srcId="{9A149B11-73EE-43CA-9879-EFEB8A8A5A91}" destId="{AD12248D-5600-4B80-953D-05CFBB421FEA}" srcOrd="11" destOrd="0" presId="urn:microsoft.com/office/officeart/2005/8/layout/list1"/>
    <dgm:cxn modelId="{A5DDFF09-4AA4-4B35-88DF-29913BD5A0AC}" type="presParOf" srcId="{9A149B11-73EE-43CA-9879-EFEB8A8A5A91}" destId="{40BCB5BD-287A-46E6-BE1D-7C07A7861D3B}" srcOrd="12" destOrd="0" presId="urn:microsoft.com/office/officeart/2005/8/layout/list1"/>
    <dgm:cxn modelId="{86DBDF91-472E-4781-9753-3AB5BA6BBB37}" type="presParOf" srcId="{40BCB5BD-287A-46E6-BE1D-7C07A7861D3B}" destId="{F6FCB79D-F607-4FC8-AFE1-1DE42A02742F}" srcOrd="0" destOrd="0" presId="urn:microsoft.com/office/officeart/2005/8/layout/list1"/>
    <dgm:cxn modelId="{8BF108DE-8E68-4F87-BFCB-6ACF2057684E}" type="presParOf" srcId="{40BCB5BD-287A-46E6-BE1D-7C07A7861D3B}" destId="{9D4E878E-C1F7-411D-BAA2-4181534EA7F1}" srcOrd="1" destOrd="0" presId="urn:microsoft.com/office/officeart/2005/8/layout/list1"/>
    <dgm:cxn modelId="{91BC9EC6-80B4-497A-B8AC-DDE8081278BF}" type="presParOf" srcId="{9A149B11-73EE-43CA-9879-EFEB8A8A5A91}" destId="{04A74CAE-A2D4-499A-B29C-9AD49D362F0A}" srcOrd="13" destOrd="0" presId="urn:microsoft.com/office/officeart/2005/8/layout/list1"/>
    <dgm:cxn modelId="{94C949E7-60E0-4C32-A7B7-EA1916DA5A4A}" type="presParOf" srcId="{9A149B11-73EE-43CA-9879-EFEB8A8A5A91}" destId="{0054E19C-3BDC-44A4-91FA-D5834866370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9FDF8C-AA73-4808-88CC-D94DF75137A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272853AF-9995-46FD-B1CE-D7F7F23AD15D}">
      <dgm:prSet phldrT="[文本]"/>
      <dgm:spPr/>
      <dgm:t>
        <a:bodyPr/>
        <a:lstStyle/>
        <a:p>
          <a:r>
            <a:rPr lang="en-US" altLang="zh-CN" dirty="0"/>
            <a:t>E-R</a:t>
          </a:r>
          <a:r>
            <a:rPr lang="zh-CN" altLang="en-US" dirty="0"/>
            <a:t>图向关系模型的转换</a:t>
          </a:r>
        </a:p>
      </dgm:t>
    </dgm:pt>
    <dgm:pt modelId="{484BC4A1-C89D-480C-8A05-C1F0FFE53047}" type="parTrans" cxnId="{66D5A41D-EB3E-447F-BEEC-F40F7B655A94}">
      <dgm:prSet/>
      <dgm:spPr/>
      <dgm:t>
        <a:bodyPr/>
        <a:lstStyle/>
        <a:p>
          <a:endParaRPr lang="zh-CN" altLang="en-US"/>
        </a:p>
      </dgm:t>
    </dgm:pt>
    <dgm:pt modelId="{8BBC74BE-6C85-4831-85F1-49DA4D2213FF}" type="sibTrans" cxnId="{66D5A41D-EB3E-447F-BEEC-F40F7B655A94}">
      <dgm:prSet/>
      <dgm:spPr/>
      <dgm:t>
        <a:bodyPr/>
        <a:lstStyle/>
        <a:p>
          <a:endParaRPr lang="zh-CN" altLang="en-US"/>
        </a:p>
      </dgm:t>
    </dgm:pt>
    <dgm:pt modelId="{D729212E-9E97-4F81-B45D-4A0675AA28E0}">
      <dgm:prSet phldrT="[文本]"/>
      <dgm:spPr>
        <a:solidFill>
          <a:srgbClr val="0070C0"/>
        </a:solidFill>
      </dgm:spPr>
      <dgm:t>
        <a:bodyPr/>
        <a:lstStyle/>
        <a:p>
          <a:r>
            <a:rPr lang="zh-CN" altLang="en-US" dirty="0"/>
            <a:t>数据模型的优化</a:t>
          </a:r>
        </a:p>
      </dgm:t>
    </dgm:pt>
    <dgm:pt modelId="{C7329C4D-0059-4CC4-B3A4-6ED7C452B125}" type="parTrans" cxnId="{9772182A-2A2F-448A-92DA-25DC26D138B8}">
      <dgm:prSet/>
      <dgm:spPr/>
      <dgm:t>
        <a:bodyPr/>
        <a:lstStyle/>
        <a:p>
          <a:endParaRPr lang="zh-CN" altLang="en-US"/>
        </a:p>
      </dgm:t>
    </dgm:pt>
    <dgm:pt modelId="{96155517-E60E-4837-B23D-2B4BFFDF30E1}" type="sibTrans" cxnId="{9772182A-2A2F-448A-92DA-25DC26D138B8}">
      <dgm:prSet/>
      <dgm:spPr/>
      <dgm:t>
        <a:bodyPr/>
        <a:lstStyle/>
        <a:p>
          <a:endParaRPr lang="zh-CN" altLang="en-US"/>
        </a:p>
      </dgm:t>
    </dgm:pt>
    <dgm:pt modelId="{6CCA3B4F-C0C4-4E0D-801B-8B0131FC326D}">
      <dgm:prSet phldrT="[文本]"/>
      <dgm:spPr/>
      <dgm:t>
        <a:bodyPr/>
        <a:lstStyle/>
        <a:p>
          <a:r>
            <a:rPr lang="zh-CN" altLang="en-US" dirty="0"/>
            <a:t>设计用户子模式</a:t>
          </a:r>
        </a:p>
      </dgm:t>
    </dgm:pt>
    <dgm:pt modelId="{FFEFA666-8807-46A7-B9CE-49690BAB5B18}" type="parTrans" cxnId="{260BF025-3D72-46AE-B042-1D804722213C}">
      <dgm:prSet/>
      <dgm:spPr/>
      <dgm:t>
        <a:bodyPr/>
        <a:lstStyle/>
        <a:p>
          <a:endParaRPr lang="zh-CN" altLang="en-US"/>
        </a:p>
      </dgm:t>
    </dgm:pt>
    <dgm:pt modelId="{AC603BA6-D674-404B-9FDA-3EA26BA52301}" type="sibTrans" cxnId="{260BF025-3D72-46AE-B042-1D804722213C}">
      <dgm:prSet/>
      <dgm:spPr/>
      <dgm:t>
        <a:bodyPr/>
        <a:lstStyle/>
        <a:p>
          <a:endParaRPr lang="zh-CN" altLang="en-US"/>
        </a:p>
      </dgm:t>
    </dgm:pt>
    <dgm:pt modelId="{6AA3990D-A4B9-4C28-902E-5345FC09D0C5}" type="pres">
      <dgm:prSet presAssocID="{F59FDF8C-AA73-4808-88CC-D94DF75137AF}" presName="linear" presStyleCnt="0">
        <dgm:presLayoutVars>
          <dgm:dir/>
          <dgm:animLvl val="lvl"/>
          <dgm:resizeHandles val="exact"/>
        </dgm:presLayoutVars>
      </dgm:prSet>
      <dgm:spPr/>
    </dgm:pt>
    <dgm:pt modelId="{E30A9C7E-1616-4780-B694-96E3EDCD72A4}" type="pres">
      <dgm:prSet presAssocID="{272853AF-9995-46FD-B1CE-D7F7F23AD15D}" presName="parentLin" presStyleCnt="0"/>
      <dgm:spPr/>
    </dgm:pt>
    <dgm:pt modelId="{69CD251E-49F3-4933-8130-1AF3BA9A2F11}" type="pres">
      <dgm:prSet presAssocID="{272853AF-9995-46FD-B1CE-D7F7F23AD15D}" presName="parentLeftMargin" presStyleLbl="node1" presStyleIdx="0" presStyleCnt="3"/>
      <dgm:spPr/>
    </dgm:pt>
    <dgm:pt modelId="{2DEF83B3-9923-4796-9643-5F873648FFF7}" type="pres">
      <dgm:prSet presAssocID="{272853AF-9995-46FD-B1CE-D7F7F23AD15D}" presName="parentText" presStyleLbl="node1" presStyleIdx="0" presStyleCnt="3">
        <dgm:presLayoutVars>
          <dgm:chMax val="0"/>
          <dgm:bulletEnabled val="1"/>
        </dgm:presLayoutVars>
      </dgm:prSet>
      <dgm:spPr/>
    </dgm:pt>
    <dgm:pt modelId="{45CD84ED-172E-46A6-B79F-CD1BACA8765B}" type="pres">
      <dgm:prSet presAssocID="{272853AF-9995-46FD-B1CE-D7F7F23AD15D}" presName="negativeSpace" presStyleCnt="0"/>
      <dgm:spPr/>
    </dgm:pt>
    <dgm:pt modelId="{D9E32DFC-CEA0-461F-A817-EFAF340ACDDA}" type="pres">
      <dgm:prSet presAssocID="{272853AF-9995-46FD-B1CE-D7F7F23AD15D}" presName="childText" presStyleLbl="conFgAcc1" presStyleIdx="0" presStyleCnt="3">
        <dgm:presLayoutVars>
          <dgm:bulletEnabled val="1"/>
        </dgm:presLayoutVars>
      </dgm:prSet>
      <dgm:spPr/>
    </dgm:pt>
    <dgm:pt modelId="{0AE0811D-E7B9-4329-8FDF-AA6BF717591A}" type="pres">
      <dgm:prSet presAssocID="{8BBC74BE-6C85-4831-85F1-49DA4D2213FF}" presName="spaceBetweenRectangles" presStyleCnt="0"/>
      <dgm:spPr/>
    </dgm:pt>
    <dgm:pt modelId="{195C7484-65A4-44CA-941D-8F49E8471756}" type="pres">
      <dgm:prSet presAssocID="{D729212E-9E97-4F81-B45D-4A0675AA28E0}" presName="parentLin" presStyleCnt="0"/>
      <dgm:spPr/>
    </dgm:pt>
    <dgm:pt modelId="{A9E637E9-58CC-41EC-B616-5ED510EBD802}" type="pres">
      <dgm:prSet presAssocID="{D729212E-9E97-4F81-B45D-4A0675AA28E0}" presName="parentLeftMargin" presStyleLbl="node1" presStyleIdx="0" presStyleCnt="3"/>
      <dgm:spPr/>
    </dgm:pt>
    <dgm:pt modelId="{3FBE8BB0-496F-402A-890C-A7EF49424C61}" type="pres">
      <dgm:prSet presAssocID="{D729212E-9E97-4F81-B45D-4A0675AA28E0}" presName="parentText" presStyleLbl="node1" presStyleIdx="1" presStyleCnt="3">
        <dgm:presLayoutVars>
          <dgm:chMax val="0"/>
          <dgm:bulletEnabled val="1"/>
        </dgm:presLayoutVars>
      </dgm:prSet>
      <dgm:spPr/>
    </dgm:pt>
    <dgm:pt modelId="{C0F39E7B-3BBF-4111-A3C9-CF16643A3B5E}" type="pres">
      <dgm:prSet presAssocID="{D729212E-9E97-4F81-B45D-4A0675AA28E0}" presName="negativeSpace" presStyleCnt="0"/>
      <dgm:spPr/>
    </dgm:pt>
    <dgm:pt modelId="{8E9E5369-6DF7-4887-A8A0-89AD7B3917AD}" type="pres">
      <dgm:prSet presAssocID="{D729212E-9E97-4F81-B45D-4A0675AA28E0}" presName="childText" presStyleLbl="conFgAcc1" presStyleIdx="1" presStyleCnt="3">
        <dgm:presLayoutVars>
          <dgm:bulletEnabled val="1"/>
        </dgm:presLayoutVars>
      </dgm:prSet>
      <dgm:spPr>
        <a:ln>
          <a:solidFill>
            <a:schemeClr val="tx1"/>
          </a:solidFill>
        </a:ln>
      </dgm:spPr>
    </dgm:pt>
    <dgm:pt modelId="{DCEAE405-0367-4276-AA39-D6AA1DBF4FDD}" type="pres">
      <dgm:prSet presAssocID="{96155517-E60E-4837-B23D-2B4BFFDF30E1}" presName="spaceBetweenRectangles" presStyleCnt="0"/>
      <dgm:spPr/>
    </dgm:pt>
    <dgm:pt modelId="{43A9A6C1-039C-4D02-A538-918014C24EDE}" type="pres">
      <dgm:prSet presAssocID="{6CCA3B4F-C0C4-4E0D-801B-8B0131FC326D}" presName="parentLin" presStyleCnt="0"/>
      <dgm:spPr/>
    </dgm:pt>
    <dgm:pt modelId="{901ADE97-BAE1-4651-8505-FD6983A1AE76}" type="pres">
      <dgm:prSet presAssocID="{6CCA3B4F-C0C4-4E0D-801B-8B0131FC326D}" presName="parentLeftMargin" presStyleLbl="node1" presStyleIdx="1" presStyleCnt="3"/>
      <dgm:spPr/>
    </dgm:pt>
    <dgm:pt modelId="{A96430D7-B9A5-4F61-9F65-39B6933AA8B1}" type="pres">
      <dgm:prSet presAssocID="{6CCA3B4F-C0C4-4E0D-801B-8B0131FC326D}" presName="parentText" presStyleLbl="node1" presStyleIdx="2" presStyleCnt="3">
        <dgm:presLayoutVars>
          <dgm:chMax val="0"/>
          <dgm:bulletEnabled val="1"/>
        </dgm:presLayoutVars>
      </dgm:prSet>
      <dgm:spPr/>
    </dgm:pt>
    <dgm:pt modelId="{5323FEE6-EFCB-4481-9A92-2181FF03DC76}" type="pres">
      <dgm:prSet presAssocID="{6CCA3B4F-C0C4-4E0D-801B-8B0131FC326D}" presName="negativeSpace" presStyleCnt="0"/>
      <dgm:spPr/>
    </dgm:pt>
    <dgm:pt modelId="{7E160A5E-1E62-4A52-B28A-35DD652CC4BA}" type="pres">
      <dgm:prSet presAssocID="{6CCA3B4F-C0C4-4E0D-801B-8B0131FC326D}" presName="childText" presStyleLbl="conFgAcc1" presStyleIdx="2" presStyleCnt="3" custLinFactNeighborY="2896">
        <dgm:presLayoutVars>
          <dgm:bulletEnabled val="1"/>
        </dgm:presLayoutVars>
      </dgm:prSet>
      <dgm:spPr/>
    </dgm:pt>
  </dgm:ptLst>
  <dgm:cxnLst>
    <dgm:cxn modelId="{66D5A41D-EB3E-447F-BEEC-F40F7B655A94}" srcId="{F59FDF8C-AA73-4808-88CC-D94DF75137AF}" destId="{272853AF-9995-46FD-B1CE-D7F7F23AD15D}" srcOrd="0" destOrd="0" parTransId="{484BC4A1-C89D-480C-8A05-C1F0FFE53047}" sibTransId="{8BBC74BE-6C85-4831-85F1-49DA4D2213FF}"/>
    <dgm:cxn modelId="{260BF025-3D72-46AE-B042-1D804722213C}" srcId="{F59FDF8C-AA73-4808-88CC-D94DF75137AF}" destId="{6CCA3B4F-C0C4-4E0D-801B-8B0131FC326D}" srcOrd="2" destOrd="0" parTransId="{FFEFA666-8807-46A7-B9CE-49690BAB5B18}" sibTransId="{AC603BA6-D674-404B-9FDA-3EA26BA52301}"/>
    <dgm:cxn modelId="{9772182A-2A2F-448A-92DA-25DC26D138B8}" srcId="{F59FDF8C-AA73-4808-88CC-D94DF75137AF}" destId="{D729212E-9E97-4F81-B45D-4A0675AA28E0}" srcOrd="1" destOrd="0" parTransId="{C7329C4D-0059-4CC4-B3A4-6ED7C452B125}" sibTransId="{96155517-E60E-4837-B23D-2B4BFFDF30E1}"/>
    <dgm:cxn modelId="{CED6E54C-95FA-484A-BF39-44E2667FF8E7}" type="presOf" srcId="{272853AF-9995-46FD-B1CE-D7F7F23AD15D}" destId="{2DEF83B3-9923-4796-9643-5F873648FFF7}" srcOrd="1" destOrd="0" presId="urn:microsoft.com/office/officeart/2005/8/layout/list1"/>
    <dgm:cxn modelId="{9560DD58-70A7-4671-B860-F26ACC042A8E}" type="presOf" srcId="{272853AF-9995-46FD-B1CE-D7F7F23AD15D}" destId="{69CD251E-49F3-4933-8130-1AF3BA9A2F11}" srcOrd="0" destOrd="0" presId="urn:microsoft.com/office/officeart/2005/8/layout/list1"/>
    <dgm:cxn modelId="{ECEC7A98-F509-4B88-BA15-D93B601EC001}" type="presOf" srcId="{D729212E-9E97-4F81-B45D-4A0675AA28E0}" destId="{3FBE8BB0-496F-402A-890C-A7EF49424C61}" srcOrd="1" destOrd="0" presId="urn:microsoft.com/office/officeart/2005/8/layout/list1"/>
    <dgm:cxn modelId="{7615DCAD-4B67-4E7D-945A-A065E8740360}" type="presOf" srcId="{6CCA3B4F-C0C4-4E0D-801B-8B0131FC326D}" destId="{A96430D7-B9A5-4F61-9F65-39B6933AA8B1}" srcOrd="1" destOrd="0" presId="urn:microsoft.com/office/officeart/2005/8/layout/list1"/>
    <dgm:cxn modelId="{5738B7AF-AD9E-44FE-8AE9-70BDAE0218D4}" type="presOf" srcId="{D729212E-9E97-4F81-B45D-4A0675AA28E0}" destId="{A9E637E9-58CC-41EC-B616-5ED510EBD802}" srcOrd="0" destOrd="0" presId="urn:microsoft.com/office/officeart/2005/8/layout/list1"/>
    <dgm:cxn modelId="{5D703DCB-D775-4BBE-A76C-641412EC95B8}" type="presOf" srcId="{6CCA3B4F-C0C4-4E0D-801B-8B0131FC326D}" destId="{901ADE97-BAE1-4651-8505-FD6983A1AE76}" srcOrd="0" destOrd="0" presId="urn:microsoft.com/office/officeart/2005/8/layout/list1"/>
    <dgm:cxn modelId="{EF5633D5-CE90-4155-AA3C-04F3AD1FCE18}" type="presOf" srcId="{F59FDF8C-AA73-4808-88CC-D94DF75137AF}" destId="{6AA3990D-A4B9-4C28-902E-5345FC09D0C5}" srcOrd="0" destOrd="0" presId="urn:microsoft.com/office/officeart/2005/8/layout/list1"/>
    <dgm:cxn modelId="{117CC773-8BE5-4984-9F57-0B9ADAC5C413}" type="presParOf" srcId="{6AA3990D-A4B9-4C28-902E-5345FC09D0C5}" destId="{E30A9C7E-1616-4780-B694-96E3EDCD72A4}" srcOrd="0" destOrd="0" presId="urn:microsoft.com/office/officeart/2005/8/layout/list1"/>
    <dgm:cxn modelId="{BF288A64-550E-4A5F-AEBD-FCE396170108}" type="presParOf" srcId="{E30A9C7E-1616-4780-B694-96E3EDCD72A4}" destId="{69CD251E-49F3-4933-8130-1AF3BA9A2F11}" srcOrd="0" destOrd="0" presId="urn:microsoft.com/office/officeart/2005/8/layout/list1"/>
    <dgm:cxn modelId="{16D6833B-3109-4894-BC02-64A30B4D2F7E}" type="presParOf" srcId="{E30A9C7E-1616-4780-B694-96E3EDCD72A4}" destId="{2DEF83B3-9923-4796-9643-5F873648FFF7}" srcOrd="1" destOrd="0" presId="urn:microsoft.com/office/officeart/2005/8/layout/list1"/>
    <dgm:cxn modelId="{9A402A2C-91E1-42A0-8BB9-198BC38CF43F}" type="presParOf" srcId="{6AA3990D-A4B9-4C28-902E-5345FC09D0C5}" destId="{45CD84ED-172E-46A6-B79F-CD1BACA8765B}" srcOrd="1" destOrd="0" presId="urn:microsoft.com/office/officeart/2005/8/layout/list1"/>
    <dgm:cxn modelId="{E1AB90A9-9DC6-4C47-BE5A-EB72F4ADCA8E}" type="presParOf" srcId="{6AA3990D-A4B9-4C28-902E-5345FC09D0C5}" destId="{D9E32DFC-CEA0-461F-A817-EFAF340ACDDA}" srcOrd="2" destOrd="0" presId="urn:microsoft.com/office/officeart/2005/8/layout/list1"/>
    <dgm:cxn modelId="{C3BC6383-4917-4C1D-890B-A7C6193CA700}" type="presParOf" srcId="{6AA3990D-A4B9-4C28-902E-5345FC09D0C5}" destId="{0AE0811D-E7B9-4329-8FDF-AA6BF717591A}" srcOrd="3" destOrd="0" presId="urn:microsoft.com/office/officeart/2005/8/layout/list1"/>
    <dgm:cxn modelId="{96FD8740-F8F6-480F-B7F9-DD4A63AFF07A}" type="presParOf" srcId="{6AA3990D-A4B9-4C28-902E-5345FC09D0C5}" destId="{195C7484-65A4-44CA-941D-8F49E8471756}" srcOrd="4" destOrd="0" presId="urn:microsoft.com/office/officeart/2005/8/layout/list1"/>
    <dgm:cxn modelId="{CF8BEC79-9D21-4409-A3AF-574B7A42BCFA}" type="presParOf" srcId="{195C7484-65A4-44CA-941D-8F49E8471756}" destId="{A9E637E9-58CC-41EC-B616-5ED510EBD802}" srcOrd="0" destOrd="0" presId="urn:microsoft.com/office/officeart/2005/8/layout/list1"/>
    <dgm:cxn modelId="{E0A85B12-8B85-4A30-A390-F1BD03EC2AA4}" type="presParOf" srcId="{195C7484-65A4-44CA-941D-8F49E8471756}" destId="{3FBE8BB0-496F-402A-890C-A7EF49424C61}" srcOrd="1" destOrd="0" presId="urn:microsoft.com/office/officeart/2005/8/layout/list1"/>
    <dgm:cxn modelId="{AE1236E8-959E-4A4C-B630-240B188DC9B4}" type="presParOf" srcId="{6AA3990D-A4B9-4C28-902E-5345FC09D0C5}" destId="{C0F39E7B-3BBF-4111-A3C9-CF16643A3B5E}" srcOrd="5" destOrd="0" presId="urn:microsoft.com/office/officeart/2005/8/layout/list1"/>
    <dgm:cxn modelId="{29851ACD-FE47-4319-B1E5-57E141726CDE}" type="presParOf" srcId="{6AA3990D-A4B9-4C28-902E-5345FC09D0C5}" destId="{8E9E5369-6DF7-4887-A8A0-89AD7B3917AD}" srcOrd="6" destOrd="0" presId="urn:microsoft.com/office/officeart/2005/8/layout/list1"/>
    <dgm:cxn modelId="{334CAE6C-440A-459F-9704-A5B8E231E8AE}" type="presParOf" srcId="{6AA3990D-A4B9-4C28-902E-5345FC09D0C5}" destId="{DCEAE405-0367-4276-AA39-D6AA1DBF4FDD}" srcOrd="7" destOrd="0" presId="urn:microsoft.com/office/officeart/2005/8/layout/list1"/>
    <dgm:cxn modelId="{1D244CE2-0BC9-4C27-955E-F2B3F1C04874}" type="presParOf" srcId="{6AA3990D-A4B9-4C28-902E-5345FC09D0C5}" destId="{43A9A6C1-039C-4D02-A538-918014C24EDE}" srcOrd="8" destOrd="0" presId="urn:microsoft.com/office/officeart/2005/8/layout/list1"/>
    <dgm:cxn modelId="{569650D4-755E-4F66-A821-236E988560C9}" type="presParOf" srcId="{43A9A6C1-039C-4D02-A538-918014C24EDE}" destId="{901ADE97-BAE1-4651-8505-FD6983A1AE76}" srcOrd="0" destOrd="0" presId="urn:microsoft.com/office/officeart/2005/8/layout/list1"/>
    <dgm:cxn modelId="{E26C1344-40FA-4414-81A0-F9D93CE75F65}" type="presParOf" srcId="{43A9A6C1-039C-4D02-A538-918014C24EDE}" destId="{A96430D7-B9A5-4F61-9F65-39B6933AA8B1}" srcOrd="1" destOrd="0" presId="urn:microsoft.com/office/officeart/2005/8/layout/list1"/>
    <dgm:cxn modelId="{7E592764-69C7-43C0-95DB-025443F82D6A}" type="presParOf" srcId="{6AA3990D-A4B9-4C28-902E-5345FC09D0C5}" destId="{5323FEE6-EFCB-4481-9A92-2181FF03DC76}" srcOrd="9" destOrd="0" presId="urn:microsoft.com/office/officeart/2005/8/layout/list1"/>
    <dgm:cxn modelId="{2A414434-ACD5-4BB6-8044-673AAD819709}" type="presParOf" srcId="{6AA3990D-A4B9-4C28-902E-5345FC09D0C5}" destId="{7E160A5E-1E62-4A52-B28A-35DD652CC4B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C6B8F1-A01F-4E63-B4E2-5B17AEC43E1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D276D80B-1468-42C5-B412-3C3EE41855FA}">
      <dgm:prSet phldrT="[文本]"/>
      <dgm:spPr/>
      <dgm:t>
        <a:bodyPr/>
        <a:lstStyle/>
        <a:p>
          <a:r>
            <a:rPr lang="zh-CN" altLang="en-US" dirty="0">
              <a:latin typeface="隶书" panose="02010509060101010101" pitchFamily="49" charset="-122"/>
            </a:rPr>
            <a:t>关系模式存取方法选择</a:t>
          </a:r>
          <a:endParaRPr lang="zh-CN" altLang="en-US" dirty="0"/>
        </a:p>
      </dgm:t>
    </dgm:pt>
    <dgm:pt modelId="{37268F5A-E492-4661-AC19-CBBD41362BB4}" type="parTrans" cxnId="{1CFA8B6C-A064-41CA-A525-F359D8DEBFA0}">
      <dgm:prSet/>
      <dgm:spPr/>
      <dgm:t>
        <a:bodyPr/>
        <a:lstStyle/>
        <a:p>
          <a:endParaRPr lang="zh-CN" altLang="en-US"/>
        </a:p>
      </dgm:t>
    </dgm:pt>
    <dgm:pt modelId="{B6B83B79-467B-4218-B7AB-E70D1554CFFD}" type="sibTrans" cxnId="{1CFA8B6C-A064-41CA-A525-F359D8DEBFA0}">
      <dgm:prSet/>
      <dgm:spPr/>
      <dgm:t>
        <a:bodyPr/>
        <a:lstStyle/>
        <a:p>
          <a:endParaRPr lang="zh-CN" altLang="en-US"/>
        </a:p>
      </dgm:t>
    </dgm:pt>
    <dgm:pt modelId="{351A15A9-A9BE-4AF6-83B8-211DC9DAAE94}">
      <dgm:prSet phldrT="[文本]"/>
      <dgm:spPr>
        <a:solidFill>
          <a:srgbClr val="0070C0"/>
        </a:solidFill>
      </dgm:spPr>
      <dgm:t>
        <a:bodyPr/>
        <a:lstStyle/>
        <a:p>
          <a:r>
            <a:rPr lang="zh-CN" altLang="en-US" dirty="0">
              <a:latin typeface="隶书" panose="02010509060101010101" pitchFamily="49" charset="-122"/>
            </a:rPr>
            <a:t>确定数据库的存储结构</a:t>
          </a:r>
          <a:endParaRPr lang="zh-CN" altLang="en-US" dirty="0"/>
        </a:p>
      </dgm:t>
    </dgm:pt>
    <dgm:pt modelId="{A180C95E-8069-43E4-8AFA-3A944869B7F3}" type="parTrans" cxnId="{80AEDAE7-B8D8-488B-B0CD-177CB864E3BC}">
      <dgm:prSet/>
      <dgm:spPr/>
      <dgm:t>
        <a:bodyPr/>
        <a:lstStyle/>
        <a:p>
          <a:endParaRPr lang="zh-CN" altLang="en-US"/>
        </a:p>
      </dgm:t>
    </dgm:pt>
    <dgm:pt modelId="{30EBD05B-AEF4-48A7-AA21-66D3D948866F}" type="sibTrans" cxnId="{80AEDAE7-B8D8-488B-B0CD-177CB864E3BC}">
      <dgm:prSet/>
      <dgm:spPr/>
      <dgm:t>
        <a:bodyPr/>
        <a:lstStyle/>
        <a:p>
          <a:endParaRPr lang="zh-CN" altLang="en-US"/>
        </a:p>
      </dgm:t>
    </dgm:pt>
    <dgm:pt modelId="{880218C8-1642-4182-ABC3-30D3580F55EF}">
      <dgm:prSet phldrT="[文本]"/>
      <dgm:spPr/>
      <dgm:t>
        <a:bodyPr/>
        <a:lstStyle/>
        <a:p>
          <a:r>
            <a:rPr lang="zh-CN" altLang="en-US" dirty="0">
              <a:latin typeface="隶书" panose="02010509060101010101" pitchFamily="49" charset="-122"/>
            </a:rPr>
            <a:t>评价物理结构</a:t>
          </a:r>
          <a:endParaRPr lang="zh-CN" altLang="en-US" dirty="0"/>
        </a:p>
      </dgm:t>
    </dgm:pt>
    <dgm:pt modelId="{D3D0CCB9-E591-4EC0-9361-9421BD9F11C6}" type="parTrans" cxnId="{2801B495-AB21-4C6E-A91B-0B004F38EF0F}">
      <dgm:prSet/>
      <dgm:spPr/>
      <dgm:t>
        <a:bodyPr/>
        <a:lstStyle/>
        <a:p>
          <a:endParaRPr lang="zh-CN" altLang="en-US"/>
        </a:p>
      </dgm:t>
    </dgm:pt>
    <dgm:pt modelId="{FC080561-5C44-4528-A03D-B73C70D6FF8F}" type="sibTrans" cxnId="{2801B495-AB21-4C6E-A91B-0B004F38EF0F}">
      <dgm:prSet/>
      <dgm:spPr/>
      <dgm:t>
        <a:bodyPr/>
        <a:lstStyle/>
        <a:p>
          <a:endParaRPr lang="zh-CN" altLang="en-US"/>
        </a:p>
      </dgm:t>
    </dgm:pt>
    <dgm:pt modelId="{EC768676-2643-4598-B72E-80D29C02FE7A}" type="pres">
      <dgm:prSet presAssocID="{4CC6B8F1-A01F-4E63-B4E2-5B17AEC43E1A}" presName="linear" presStyleCnt="0">
        <dgm:presLayoutVars>
          <dgm:dir/>
          <dgm:animLvl val="lvl"/>
          <dgm:resizeHandles val="exact"/>
        </dgm:presLayoutVars>
      </dgm:prSet>
      <dgm:spPr/>
    </dgm:pt>
    <dgm:pt modelId="{2407DFF5-EC24-462C-BA28-CD996F380065}" type="pres">
      <dgm:prSet presAssocID="{D276D80B-1468-42C5-B412-3C3EE41855FA}" presName="parentLin" presStyleCnt="0"/>
      <dgm:spPr/>
    </dgm:pt>
    <dgm:pt modelId="{948B714A-9B75-47F9-8332-A5D2712EFF2B}" type="pres">
      <dgm:prSet presAssocID="{D276D80B-1468-42C5-B412-3C3EE41855FA}" presName="parentLeftMargin" presStyleLbl="node1" presStyleIdx="0" presStyleCnt="3"/>
      <dgm:spPr/>
    </dgm:pt>
    <dgm:pt modelId="{12DDA7D4-08FE-4F43-B0A3-D04ACD4DD57F}" type="pres">
      <dgm:prSet presAssocID="{D276D80B-1468-42C5-B412-3C3EE41855FA}" presName="parentText" presStyleLbl="node1" presStyleIdx="0" presStyleCnt="3">
        <dgm:presLayoutVars>
          <dgm:chMax val="0"/>
          <dgm:bulletEnabled val="1"/>
        </dgm:presLayoutVars>
      </dgm:prSet>
      <dgm:spPr/>
    </dgm:pt>
    <dgm:pt modelId="{2631B463-78E7-47D8-B8ED-276B3C8EBFCD}" type="pres">
      <dgm:prSet presAssocID="{D276D80B-1468-42C5-B412-3C3EE41855FA}" presName="negativeSpace" presStyleCnt="0"/>
      <dgm:spPr/>
    </dgm:pt>
    <dgm:pt modelId="{1486EEE6-5B66-4DE0-9297-B464A10F423F}" type="pres">
      <dgm:prSet presAssocID="{D276D80B-1468-42C5-B412-3C3EE41855FA}" presName="childText" presStyleLbl="conFgAcc1" presStyleIdx="0" presStyleCnt="3">
        <dgm:presLayoutVars>
          <dgm:bulletEnabled val="1"/>
        </dgm:presLayoutVars>
      </dgm:prSet>
      <dgm:spPr/>
    </dgm:pt>
    <dgm:pt modelId="{BB0F6BE1-80A3-4FEB-9B52-BC4DA38CC2C3}" type="pres">
      <dgm:prSet presAssocID="{B6B83B79-467B-4218-B7AB-E70D1554CFFD}" presName="spaceBetweenRectangles" presStyleCnt="0"/>
      <dgm:spPr/>
    </dgm:pt>
    <dgm:pt modelId="{4B5A4865-3CDD-4AD2-95D3-2D5EF553FE5F}" type="pres">
      <dgm:prSet presAssocID="{351A15A9-A9BE-4AF6-83B8-211DC9DAAE94}" presName="parentLin" presStyleCnt="0"/>
      <dgm:spPr/>
    </dgm:pt>
    <dgm:pt modelId="{851795D4-1895-420C-82C6-97A424E3C130}" type="pres">
      <dgm:prSet presAssocID="{351A15A9-A9BE-4AF6-83B8-211DC9DAAE94}" presName="parentLeftMargin" presStyleLbl="node1" presStyleIdx="0" presStyleCnt="3"/>
      <dgm:spPr/>
    </dgm:pt>
    <dgm:pt modelId="{72999F51-1539-4DB9-9068-163367C8359C}" type="pres">
      <dgm:prSet presAssocID="{351A15A9-A9BE-4AF6-83B8-211DC9DAAE94}" presName="parentText" presStyleLbl="node1" presStyleIdx="1" presStyleCnt="3">
        <dgm:presLayoutVars>
          <dgm:chMax val="0"/>
          <dgm:bulletEnabled val="1"/>
        </dgm:presLayoutVars>
      </dgm:prSet>
      <dgm:spPr/>
    </dgm:pt>
    <dgm:pt modelId="{A30020FA-F244-4241-A8FE-1B77FB8A254C}" type="pres">
      <dgm:prSet presAssocID="{351A15A9-A9BE-4AF6-83B8-211DC9DAAE94}" presName="negativeSpace" presStyleCnt="0"/>
      <dgm:spPr/>
    </dgm:pt>
    <dgm:pt modelId="{F258E0BB-71DD-4F47-975C-D191456F3798}" type="pres">
      <dgm:prSet presAssocID="{351A15A9-A9BE-4AF6-83B8-211DC9DAAE94}" presName="childText" presStyleLbl="conFgAcc1" presStyleIdx="1" presStyleCnt="3">
        <dgm:presLayoutVars>
          <dgm:bulletEnabled val="1"/>
        </dgm:presLayoutVars>
      </dgm:prSet>
      <dgm:spPr/>
    </dgm:pt>
    <dgm:pt modelId="{E5B0D5DE-DAD8-4601-B43E-784B1BE66BAD}" type="pres">
      <dgm:prSet presAssocID="{30EBD05B-AEF4-48A7-AA21-66D3D948866F}" presName="spaceBetweenRectangles" presStyleCnt="0"/>
      <dgm:spPr/>
    </dgm:pt>
    <dgm:pt modelId="{3973C514-E58A-4699-A3C8-EF5E25697505}" type="pres">
      <dgm:prSet presAssocID="{880218C8-1642-4182-ABC3-30D3580F55EF}" presName="parentLin" presStyleCnt="0"/>
      <dgm:spPr/>
    </dgm:pt>
    <dgm:pt modelId="{C546E5A0-A95E-457B-ABCA-25B2CE0AF4D4}" type="pres">
      <dgm:prSet presAssocID="{880218C8-1642-4182-ABC3-30D3580F55EF}" presName="parentLeftMargin" presStyleLbl="node1" presStyleIdx="1" presStyleCnt="3"/>
      <dgm:spPr/>
    </dgm:pt>
    <dgm:pt modelId="{D511BEC9-9F43-4FF0-B194-8F1747A818F6}" type="pres">
      <dgm:prSet presAssocID="{880218C8-1642-4182-ABC3-30D3580F55EF}" presName="parentText" presStyleLbl="node1" presStyleIdx="2" presStyleCnt="3">
        <dgm:presLayoutVars>
          <dgm:chMax val="0"/>
          <dgm:bulletEnabled val="1"/>
        </dgm:presLayoutVars>
      </dgm:prSet>
      <dgm:spPr/>
    </dgm:pt>
    <dgm:pt modelId="{6E4A980A-1436-4E33-8586-EFD398B01395}" type="pres">
      <dgm:prSet presAssocID="{880218C8-1642-4182-ABC3-30D3580F55EF}" presName="negativeSpace" presStyleCnt="0"/>
      <dgm:spPr/>
    </dgm:pt>
    <dgm:pt modelId="{935506E1-4412-4CE3-AB8A-8E72B73C5DE2}" type="pres">
      <dgm:prSet presAssocID="{880218C8-1642-4182-ABC3-30D3580F55EF}" presName="childText" presStyleLbl="conFgAcc1" presStyleIdx="2" presStyleCnt="3">
        <dgm:presLayoutVars>
          <dgm:bulletEnabled val="1"/>
        </dgm:presLayoutVars>
      </dgm:prSet>
      <dgm:spPr/>
    </dgm:pt>
  </dgm:ptLst>
  <dgm:cxnLst>
    <dgm:cxn modelId="{92098B11-5095-4B3B-82A0-9FAD09A315EB}" type="presOf" srcId="{D276D80B-1468-42C5-B412-3C3EE41855FA}" destId="{12DDA7D4-08FE-4F43-B0A3-D04ACD4DD57F}" srcOrd="1" destOrd="0" presId="urn:microsoft.com/office/officeart/2005/8/layout/list1"/>
    <dgm:cxn modelId="{7821B32E-465F-4DF0-BF1C-08D48D2594A8}" type="presOf" srcId="{880218C8-1642-4182-ABC3-30D3580F55EF}" destId="{D511BEC9-9F43-4FF0-B194-8F1747A818F6}" srcOrd="1" destOrd="0" presId="urn:microsoft.com/office/officeart/2005/8/layout/list1"/>
    <dgm:cxn modelId="{69940245-8E16-4BEF-98FF-9CDDDA7FAD08}" type="presOf" srcId="{4CC6B8F1-A01F-4E63-B4E2-5B17AEC43E1A}" destId="{EC768676-2643-4598-B72E-80D29C02FE7A}" srcOrd="0" destOrd="0" presId="urn:microsoft.com/office/officeart/2005/8/layout/list1"/>
    <dgm:cxn modelId="{1CFA8B6C-A064-41CA-A525-F359D8DEBFA0}" srcId="{4CC6B8F1-A01F-4E63-B4E2-5B17AEC43E1A}" destId="{D276D80B-1468-42C5-B412-3C3EE41855FA}" srcOrd="0" destOrd="0" parTransId="{37268F5A-E492-4661-AC19-CBBD41362BB4}" sibTransId="{B6B83B79-467B-4218-B7AB-E70D1554CFFD}"/>
    <dgm:cxn modelId="{91637584-7F59-43BD-999C-C23F7C5064C7}" type="presOf" srcId="{351A15A9-A9BE-4AF6-83B8-211DC9DAAE94}" destId="{72999F51-1539-4DB9-9068-163367C8359C}" srcOrd="1" destOrd="0" presId="urn:microsoft.com/office/officeart/2005/8/layout/list1"/>
    <dgm:cxn modelId="{2801B495-AB21-4C6E-A91B-0B004F38EF0F}" srcId="{4CC6B8F1-A01F-4E63-B4E2-5B17AEC43E1A}" destId="{880218C8-1642-4182-ABC3-30D3580F55EF}" srcOrd="2" destOrd="0" parTransId="{D3D0CCB9-E591-4EC0-9361-9421BD9F11C6}" sibTransId="{FC080561-5C44-4528-A03D-B73C70D6FF8F}"/>
    <dgm:cxn modelId="{7D9E9BDA-4F65-40CE-A25A-C85C228A3704}" type="presOf" srcId="{D276D80B-1468-42C5-B412-3C3EE41855FA}" destId="{948B714A-9B75-47F9-8332-A5D2712EFF2B}" srcOrd="0" destOrd="0" presId="urn:microsoft.com/office/officeart/2005/8/layout/list1"/>
    <dgm:cxn modelId="{80AEDAE7-B8D8-488B-B0CD-177CB864E3BC}" srcId="{4CC6B8F1-A01F-4E63-B4E2-5B17AEC43E1A}" destId="{351A15A9-A9BE-4AF6-83B8-211DC9DAAE94}" srcOrd="1" destOrd="0" parTransId="{A180C95E-8069-43E4-8AFA-3A944869B7F3}" sibTransId="{30EBD05B-AEF4-48A7-AA21-66D3D948866F}"/>
    <dgm:cxn modelId="{2E80CAFC-CB83-4F25-AF98-947099057E69}" type="presOf" srcId="{880218C8-1642-4182-ABC3-30D3580F55EF}" destId="{C546E5A0-A95E-457B-ABCA-25B2CE0AF4D4}" srcOrd="0" destOrd="0" presId="urn:microsoft.com/office/officeart/2005/8/layout/list1"/>
    <dgm:cxn modelId="{309581FF-0D3E-4657-B6A9-7F0131D627C4}" type="presOf" srcId="{351A15A9-A9BE-4AF6-83B8-211DC9DAAE94}" destId="{851795D4-1895-420C-82C6-97A424E3C130}" srcOrd="0" destOrd="0" presId="urn:microsoft.com/office/officeart/2005/8/layout/list1"/>
    <dgm:cxn modelId="{BB21AE52-BCA3-445D-87C7-7AB4B6233997}" type="presParOf" srcId="{EC768676-2643-4598-B72E-80D29C02FE7A}" destId="{2407DFF5-EC24-462C-BA28-CD996F380065}" srcOrd="0" destOrd="0" presId="urn:microsoft.com/office/officeart/2005/8/layout/list1"/>
    <dgm:cxn modelId="{291CBFF6-1EFA-4446-A5D0-B3E3B6C10FA8}" type="presParOf" srcId="{2407DFF5-EC24-462C-BA28-CD996F380065}" destId="{948B714A-9B75-47F9-8332-A5D2712EFF2B}" srcOrd="0" destOrd="0" presId="urn:microsoft.com/office/officeart/2005/8/layout/list1"/>
    <dgm:cxn modelId="{1E2A5B7D-48EC-47B3-AB3F-70CEF8515226}" type="presParOf" srcId="{2407DFF5-EC24-462C-BA28-CD996F380065}" destId="{12DDA7D4-08FE-4F43-B0A3-D04ACD4DD57F}" srcOrd="1" destOrd="0" presId="urn:microsoft.com/office/officeart/2005/8/layout/list1"/>
    <dgm:cxn modelId="{E2394611-8468-4633-A205-8990A3DFA2F5}" type="presParOf" srcId="{EC768676-2643-4598-B72E-80D29C02FE7A}" destId="{2631B463-78E7-47D8-B8ED-276B3C8EBFCD}" srcOrd="1" destOrd="0" presId="urn:microsoft.com/office/officeart/2005/8/layout/list1"/>
    <dgm:cxn modelId="{ACE43A95-1533-40AA-8901-38F90535EFBC}" type="presParOf" srcId="{EC768676-2643-4598-B72E-80D29C02FE7A}" destId="{1486EEE6-5B66-4DE0-9297-B464A10F423F}" srcOrd="2" destOrd="0" presId="urn:microsoft.com/office/officeart/2005/8/layout/list1"/>
    <dgm:cxn modelId="{CA23E68C-7889-4057-A544-1CC6ACBDD6A3}" type="presParOf" srcId="{EC768676-2643-4598-B72E-80D29C02FE7A}" destId="{BB0F6BE1-80A3-4FEB-9B52-BC4DA38CC2C3}" srcOrd="3" destOrd="0" presId="urn:microsoft.com/office/officeart/2005/8/layout/list1"/>
    <dgm:cxn modelId="{5D8DF332-BA8B-419C-A86B-A7FE1D57CA03}" type="presParOf" srcId="{EC768676-2643-4598-B72E-80D29C02FE7A}" destId="{4B5A4865-3CDD-4AD2-95D3-2D5EF553FE5F}" srcOrd="4" destOrd="0" presId="urn:microsoft.com/office/officeart/2005/8/layout/list1"/>
    <dgm:cxn modelId="{D6E0F513-6E99-43F5-ADB7-421A36D01CCE}" type="presParOf" srcId="{4B5A4865-3CDD-4AD2-95D3-2D5EF553FE5F}" destId="{851795D4-1895-420C-82C6-97A424E3C130}" srcOrd="0" destOrd="0" presId="urn:microsoft.com/office/officeart/2005/8/layout/list1"/>
    <dgm:cxn modelId="{06CA14E1-F507-4B95-BDDF-A5B782AFE7BD}" type="presParOf" srcId="{4B5A4865-3CDD-4AD2-95D3-2D5EF553FE5F}" destId="{72999F51-1539-4DB9-9068-163367C8359C}" srcOrd="1" destOrd="0" presId="urn:microsoft.com/office/officeart/2005/8/layout/list1"/>
    <dgm:cxn modelId="{CA0CD25E-67C8-40A7-8CD0-4D2A4AF783E9}" type="presParOf" srcId="{EC768676-2643-4598-B72E-80D29C02FE7A}" destId="{A30020FA-F244-4241-A8FE-1B77FB8A254C}" srcOrd="5" destOrd="0" presId="urn:microsoft.com/office/officeart/2005/8/layout/list1"/>
    <dgm:cxn modelId="{F60B5509-08FC-4E18-8794-AFCAD27BF184}" type="presParOf" srcId="{EC768676-2643-4598-B72E-80D29C02FE7A}" destId="{F258E0BB-71DD-4F47-975C-D191456F3798}" srcOrd="6" destOrd="0" presId="urn:microsoft.com/office/officeart/2005/8/layout/list1"/>
    <dgm:cxn modelId="{CC4C0CED-8AC0-4403-8095-7BF9CEA5DD6B}" type="presParOf" srcId="{EC768676-2643-4598-B72E-80D29C02FE7A}" destId="{E5B0D5DE-DAD8-4601-B43E-784B1BE66BAD}" srcOrd="7" destOrd="0" presId="urn:microsoft.com/office/officeart/2005/8/layout/list1"/>
    <dgm:cxn modelId="{E7F062C9-8007-4C41-9E04-531D7334518B}" type="presParOf" srcId="{EC768676-2643-4598-B72E-80D29C02FE7A}" destId="{3973C514-E58A-4699-A3C8-EF5E25697505}" srcOrd="8" destOrd="0" presId="urn:microsoft.com/office/officeart/2005/8/layout/list1"/>
    <dgm:cxn modelId="{5AE99250-E1DF-4C84-8DBE-B17CBC39EF78}" type="presParOf" srcId="{3973C514-E58A-4699-A3C8-EF5E25697505}" destId="{C546E5A0-A95E-457B-ABCA-25B2CE0AF4D4}" srcOrd="0" destOrd="0" presId="urn:microsoft.com/office/officeart/2005/8/layout/list1"/>
    <dgm:cxn modelId="{81F86204-3F5E-4CBD-B29B-1624B293B86F}" type="presParOf" srcId="{3973C514-E58A-4699-A3C8-EF5E25697505}" destId="{D511BEC9-9F43-4FF0-B194-8F1747A818F6}" srcOrd="1" destOrd="0" presId="urn:microsoft.com/office/officeart/2005/8/layout/list1"/>
    <dgm:cxn modelId="{74B4AC3D-6691-41D3-8583-841D0DDB9D8D}" type="presParOf" srcId="{EC768676-2643-4598-B72E-80D29C02FE7A}" destId="{6E4A980A-1436-4E33-8586-EFD398B01395}" srcOrd="9" destOrd="0" presId="urn:microsoft.com/office/officeart/2005/8/layout/list1"/>
    <dgm:cxn modelId="{0A11BD7E-BDF5-4F98-8824-9371428FF0FA}" type="presParOf" srcId="{EC768676-2643-4598-B72E-80D29C02FE7A}" destId="{935506E1-4412-4CE3-AB8A-8E72B73C5DE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923B0-CC54-4E7C-B813-E385EF2D64CE}">
      <dsp:nvSpPr>
        <dsp:cNvPr id="0" name=""/>
        <dsp:cNvSpPr/>
      </dsp:nvSpPr>
      <dsp:spPr>
        <a:xfrm>
          <a:off x="0" y="353093"/>
          <a:ext cx="6599583"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12EB05-E618-401F-AEBB-5C01946BBD8B}">
      <dsp:nvSpPr>
        <dsp:cNvPr id="0" name=""/>
        <dsp:cNvSpPr/>
      </dsp:nvSpPr>
      <dsp:spPr>
        <a:xfrm>
          <a:off x="329979" y="13613"/>
          <a:ext cx="4619708" cy="67896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b="0" kern="1200" dirty="0"/>
            <a:t>数据库设计的特点</a:t>
          </a:r>
        </a:p>
      </dsp:txBody>
      <dsp:txXfrm>
        <a:off x="363123" y="46757"/>
        <a:ext cx="4553420" cy="612672"/>
      </dsp:txXfrm>
    </dsp:sp>
    <dsp:sp modelId="{4E34E6A7-57B7-459C-8B1B-872EEAD8ECBB}">
      <dsp:nvSpPr>
        <dsp:cNvPr id="0" name=""/>
        <dsp:cNvSpPr/>
      </dsp:nvSpPr>
      <dsp:spPr>
        <a:xfrm>
          <a:off x="0" y="1396373"/>
          <a:ext cx="6599583" cy="579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8F12AEA-B03A-48A4-BB5A-AC5CCE023DD4}">
      <dsp:nvSpPr>
        <dsp:cNvPr id="0" name=""/>
        <dsp:cNvSpPr/>
      </dsp:nvSpPr>
      <dsp:spPr>
        <a:xfrm>
          <a:off x="329979" y="1056893"/>
          <a:ext cx="4619708" cy="678960"/>
        </a:xfrm>
        <a:prstGeom prst="roundRect">
          <a:avLst/>
        </a:prstGeom>
        <a:solidFill>
          <a:srgbClr val="FF990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b="0" kern="1200" dirty="0"/>
            <a:t>数据库设计方法</a:t>
          </a:r>
        </a:p>
      </dsp:txBody>
      <dsp:txXfrm>
        <a:off x="363123" y="1090037"/>
        <a:ext cx="4553420" cy="612672"/>
      </dsp:txXfrm>
    </dsp:sp>
    <dsp:sp modelId="{A07595D8-A126-4112-A648-56B3D0DDDA98}">
      <dsp:nvSpPr>
        <dsp:cNvPr id="0" name=""/>
        <dsp:cNvSpPr/>
      </dsp:nvSpPr>
      <dsp:spPr>
        <a:xfrm>
          <a:off x="0" y="2439653"/>
          <a:ext cx="6599583"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4D2EC-3620-4BAE-84BF-118E97984ED5}">
      <dsp:nvSpPr>
        <dsp:cNvPr id="0" name=""/>
        <dsp:cNvSpPr/>
      </dsp:nvSpPr>
      <dsp:spPr>
        <a:xfrm>
          <a:off x="329979" y="2100173"/>
          <a:ext cx="4619708" cy="678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b="0" kern="1200" dirty="0"/>
            <a:t>数据库设计的基本步骤</a:t>
          </a:r>
        </a:p>
      </dsp:txBody>
      <dsp:txXfrm>
        <a:off x="363123" y="2133317"/>
        <a:ext cx="4553420" cy="612672"/>
      </dsp:txXfrm>
    </dsp:sp>
    <dsp:sp modelId="{0054E19C-3BDC-44A4-91FA-D58348663706}">
      <dsp:nvSpPr>
        <dsp:cNvPr id="0" name=""/>
        <dsp:cNvSpPr/>
      </dsp:nvSpPr>
      <dsp:spPr>
        <a:xfrm>
          <a:off x="0" y="3482933"/>
          <a:ext cx="6599583" cy="579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D4E878E-C1F7-411D-BAA2-4181534EA7F1}">
      <dsp:nvSpPr>
        <dsp:cNvPr id="0" name=""/>
        <dsp:cNvSpPr/>
      </dsp:nvSpPr>
      <dsp:spPr>
        <a:xfrm>
          <a:off x="329979" y="3143453"/>
          <a:ext cx="4619708" cy="67896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b="0" kern="1200" dirty="0"/>
            <a:t>数据库设计过程中的各级模式</a:t>
          </a:r>
        </a:p>
      </dsp:txBody>
      <dsp:txXfrm>
        <a:off x="363123" y="3176597"/>
        <a:ext cx="4553420"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32DFC-CEA0-461F-A817-EFAF340ACDDA}">
      <dsp:nvSpPr>
        <dsp:cNvPr id="0" name=""/>
        <dsp:cNvSpPr/>
      </dsp:nvSpPr>
      <dsp:spPr>
        <a:xfrm>
          <a:off x="0" y="464019"/>
          <a:ext cx="6096000" cy="78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EF83B3-9923-4796-9643-5F873648FFF7}">
      <dsp:nvSpPr>
        <dsp:cNvPr id="0" name=""/>
        <dsp:cNvSpPr/>
      </dsp:nvSpPr>
      <dsp:spPr>
        <a:xfrm>
          <a:off x="304800" y="6459"/>
          <a:ext cx="4267200" cy="915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需求分析的任务</a:t>
          </a:r>
        </a:p>
      </dsp:txBody>
      <dsp:txXfrm>
        <a:off x="349472" y="51131"/>
        <a:ext cx="4177856" cy="825776"/>
      </dsp:txXfrm>
    </dsp:sp>
    <dsp:sp modelId="{8E9E5369-6DF7-4887-A8A0-89AD7B3917AD}">
      <dsp:nvSpPr>
        <dsp:cNvPr id="0" name=""/>
        <dsp:cNvSpPr/>
      </dsp:nvSpPr>
      <dsp:spPr>
        <a:xfrm>
          <a:off x="0" y="1870179"/>
          <a:ext cx="6096000" cy="7812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3FBE8BB0-496F-402A-890C-A7EF49424C61}">
      <dsp:nvSpPr>
        <dsp:cNvPr id="0" name=""/>
        <dsp:cNvSpPr/>
      </dsp:nvSpPr>
      <dsp:spPr>
        <a:xfrm>
          <a:off x="304800" y="1412619"/>
          <a:ext cx="4267200" cy="915120"/>
        </a:xfrm>
        <a:prstGeom prst="roundRect">
          <a:avLst/>
        </a:prstGeom>
        <a:solidFill>
          <a:srgbClr val="FF990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需求分析的方法</a:t>
          </a:r>
        </a:p>
      </dsp:txBody>
      <dsp:txXfrm>
        <a:off x="349472" y="1457291"/>
        <a:ext cx="4177856" cy="825776"/>
      </dsp:txXfrm>
    </dsp:sp>
    <dsp:sp modelId="{7E160A5E-1E62-4A52-B28A-35DD652CC4BA}">
      <dsp:nvSpPr>
        <dsp:cNvPr id="0" name=""/>
        <dsp:cNvSpPr/>
      </dsp:nvSpPr>
      <dsp:spPr>
        <a:xfrm>
          <a:off x="0" y="3276340"/>
          <a:ext cx="6096000" cy="781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6430D7-B9A5-4F61-9F65-39B6933AA8B1}">
      <dsp:nvSpPr>
        <dsp:cNvPr id="0" name=""/>
        <dsp:cNvSpPr/>
      </dsp:nvSpPr>
      <dsp:spPr>
        <a:xfrm>
          <a:off x="304800" y="2818780"/>
          <a:ext cx="4267200" cy="915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数据字典</a:t>
          </a:r>
        </a:p>
      </dsp:txBody>
      <dsp:txXfrm>
        <a:off x="349472" y="2863452"/>
        <a:ext cx="4177856" cy="825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923B0-CC54-4E7C-B813-E385EF2D64CE}">
      <dsp:nvSpPr>
        <dsp:cNvPr id="0" name=""/>
        <dsp:cNvSpPr/>
      </dsp:nvSpPr>
      <dsp:spPr>
        <a:xfrm>
          <a:off x="0" y="353093"/>
          <a:ext cx="6599583"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12EB05-E618-401F-AEBB-5C01946BBD8B}">
      <dsp:nvSpPr>
        <dsp:cNvPr id="0" name=""/>
        <dsp:cNvSpPr/>
      </dsp:nvSpPr>
      <dsp:spPr>
        <a:xfrm>
          <a:off x="329979" y="13613"/>
          <a:ext cx="4619708"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概念结构设计概述</a:t>
          </a:r>
          <a:endParaRPr lang="zh-CN" altLang="en-US" sz="2400" b="0" kern="1200" dirty="0"/>
        </a:p>
      </dsp:txBody>
      <dsp:txXfrm>
        <a:off x="363123" y="46757"/>
        <a:ext cx="4553420" cy="612672"/>
      </dsp:txXfrm>
    </dsp:sp>
    <dsp:sp modelId="{4E34E6A7-57B7-459C-8B1B-872EEAD8ECBB}">
      <dsp:nvSpPr>
        <dsp:cNvPr id="0" name=""/>
        <dsp:cNvSpPr/>
      </dsp:nvSpPr>
      <dsp:spPr>
        <a:xfrm>
          <a:off x="0" y="1396373"/>
          <a:ext cx="6599583" cy="579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8F12AEA-B03A-48A4-BB5A-AC5CCE023DD4}">
      <dsp:nvSpPr>
        <dsp:cNvPr id="0" name=""/>
        <dsp:cNvSpPr/>
      </dsp:nvSpPr>
      <dsp:spPr>
        <a:xfrm>
          <a:off x="329979" y="1056893"/>
          <a:ext cx="4619708" cy="678960"/>
        </a:xfrm>
        <a:prstGeom prst="roundRect">
          <a:avLst/>
        </a:prstGeom>
        <a:solidFill>
          <a:srgbClr val="FF990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概念结构设计的方法与步骤</a:t>
          </a:r>
          <a:endParaRPr lang="zh-CN" altLang="en-US" sz="2400" b="0" kern="1200" dirty="0"/>
        </a:p>
      </dsp:txBody>
      <dsp:txXfrm>
        <a:off x="363123" y="1090037"/>
        <a:ext cx="4553420" cy="612672"/>
      </dsp:txXfrm>
    </dsp:sp>
    <dsp:sp modelId="{A07595D8-A126-4112-A648-56B3D0DDDA98}">
      <dsp:nvSpPr>
        <dsp:cNvPr id="0" name=""/>
        <dsp:cNvSpPr/>
      </dsp:nvSpPr>
      <dsp:spPr>
        <a:xfrm>
          <a:off x="0" y="2439653"/>
          <a:ext cx="6599583"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4D2EC-3620-4BAE-84BF-118E97984ED5}">
      <dsp:nvSpPr>
        <dsp:cNvPr id="0" name=""/>
        <dsp:cNvSpPr/>
      </dsp:nvSpPr>
      <dsp:spPr>
        <a:xfrm>
          <a:off x="329979" y="2100173"/>
          <a:ext cx="4619708" cy="678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数据抽象与局部视图设计</a:t>
          </a:r>
          <a:endParaRPr lang="zh-CN" altLang="en-US" sz="2400" b="0" kern="1200" dirty="0"/>
        </a:p>
      </dsp:txBody>
      <dsp:txXfrm>
        <a:off x="363123" y="2133317"/>
        <a:ext cx="4553420" cy="612672"/>
      </dsp:txXfrm>
    </dsp:sp>
    <dsp:sp modelId="{0054E19C-3BDC-44A4-91FA-D58348663706}">
      <dsp:nvSpPr>
        <dsp:cNvPr id="0" name=""/>
        <dsp:cNvSpPr/>
      </dsp:nvSpPr>
      <dsp:spPr>
        <a:xfrm>
          <a:off x="0" y="3482933"/>
          <a:ext cx="6599583" cy="579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D4E878E-C1F7-411D-BAA2-4181534EA7F1}">
      <dsp:nvSpPr>
        <dsp:cNvPr id="0" name=""/>
        <dsp:cNvSpPr/>
      </dsp:nvSpPr>
      <dsp:spPr>
        <a:xfrm>
          <a:off x="329979" y="3143453"/>
          <a:ext cx="4619708" cy="67896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614" tIns="0" rIns="174614"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视图的集成</a:t>
          </a:r>
          <a:endParaRPr lang="zh-CN" altLang="en-US" sz="2400" b="0" kern="1200" dirty="0"/>
        </a:p>
      </dsp:txBody>
      <dsp:txXfrm>
        <a:off x="363123" y="3176597"/>
        <a:ext cx="4553420"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32DFC-CEA0-461F-A817-EFAF340ACDDA}">
      <dsp:nvSpPr>
        <dsp:cNvPr id="0" name=""/>
        <dsp:cNvSpPr/>
      </dsp:nvSpPr>
      <dsp:spPr>
        <a:xfrm>
          <a:off x="0" y="615759"/>
          <a:ext cx="6096000" cy="70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EF83B3-9923-4796-9643-5F873648FFF7}">
      <dsp:nvSpPr>
        <dsp:cNvPr id="0" name=""/>
        <dsp:cNvSpPr/>
      </dsp:nvSpPr>
      <dsp:spPr>
        <a:xfrm>
          <a:off x="304800" y="202479"/>
          <a:ext cx="4267200"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E-R</a:t>
          </a:r>
          <a:r>
            <a:rPr lang="zh-CN" altLang="en-US" sz="2800" kern="1200" dirty="0"/>
            <a:t>图向关系模型的转换</a:t>
          </a:r>
        </a:p>
      </dsp:txBody>
      <dsp:txXfrm>
        <a:off x="345149" y="242828"/>
        <a:ext cx="4186502" cy="745862"/>
      </dsp:txXfrm>
    </dsp:sp>
    <dsp:sp modelId="{8E9E5369-6DF7-4887-A8A0-89AD7B3917AD}">
      <dsp:nvSpPr>
        <dsp:cNvPr id="0" name=""/>
        <dsp:cNvSpPr/>
      </dsp:nvSpPr>
      <dsp:spPr>
        <a:xfrm>
          <a:off x="0" y="1885840"/>
          <a:ext cx="6096000" cy="705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3FBE8BB0-496F-402A-890C-A7EF49424C61}">
      <dsp:nvSpPr>
        <dsp:cNvPr id="0" name=""/>
        <dsp:cNvSpPr/>
      </dsp:nvSpPr>
      <dsp:spPr>
        <a:xfrm>
          <a:off x="304800" y="1472559"/>
          <a:ext cx="4267200" cy="82656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数据模型的优化</a:t>
          </a:r>
        </a:p>
      </dsp:txBody>
      <dsp:txXfrm>
        <a:off x="345149" y="1512908"/>
        <a:ext cx="4186502" cy="745862"/>
      </dsp:txXfrm>
    </dsp:sp>
    <dsp:sp modelId="{7E160A5E-1E62-4A52-B28A-35DD652CC4BA}">
      <dsp:nvSpPr>
        <dsp:cNvPr id="0" name=""/>
        <dsp:cNvSpPr/>
      </dsp:nvSpPr>
      <dsp:spPr>
        <a:xfrm>
          <a:off x="0" y="3167888"/>
          <a:ext cx="6096000" cy="705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6430D7-B9A5-4F61-9F65-39B6933AA8B1}">
      <dsp:nvSpPr>
        <dsp:cNvPr id="0" name=""/>
        <dsp:cNvSpPr/>
      </dsp:nvSpPr>
      <dsp:spPr>
        <a:xfrm>
          <a:off x="304800" y="2742640"/>
          <a:ext cx="4267200" cy="8265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设计用户子模式</a:t>
          </a:r>
        </a:p>
      </dsp:txBody>
      <dsp:txXfrm>
        <a:off x="345149" y="2782989"/>
        <a:ext cx="4186502"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6EEE6-5B66-4DE0-9297-B464A10F423F}">
      <dsp:nvSpPr>
        <dsp:cNvPr id="0" name=""/>
        <dsp:cNvSpPr/>
      </dsp:nvSpPr>
      <dsp:spPr>
        <a:xfrm>
          <a:off x="0" y="514599"/>
          <a:ext cx="6096000" cy="75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DDA7D4-08FE-4F43-B0A3-D04ACD4DD57F}">
      <dsp:nvSpPr>
        <dsp:cNvPr id="0" name=""/>
        <dsp:cNvSpPr/>
      </dsp:nvSpPr>
      <dsp:spPr>
        <a:xfrm>
          <a:off x="304800" y="71799"/>
          <a:ext cx="4267200" cy="885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zh-CN" altLang="en-US" sz="3000" kern="1200" dirty="0">
              <a:latin typeface="隶书" panose="02010509060101010101" pitchFamily="49" charset="-122"/>
            </a:rPr>
            <a:t>关系模式存取方法选择</a:t>
          </a:r>
          <a:endParaRPr lang="zh-CN" altLang="en-US" sz="3000" kern="1200" dirty="0"/>
        </a:p>
      </dsp:txBody>
      <dsp:txXfrm>
        <a:off x="348031" y="115030"/>
        <a:ext cx="4180738" cy="799138"/>
      </dsp:txXfrm>
    </dsp:sp>
    <dsp:sp modelId="{F258E0BB-71DD-4F47-975C-D191456F3798}">
      <dsp:nvSpPr>
        <dsp:cNvPr id="0" name=""/>
        <dsp:cNvSpPr/>
      </dsp:nvSpPr>
      <dsp:spPr>
        <a:xfrm>
          <a:off x="0" y="1875400"/>
          <a:ext cx="6096000" cy="756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999F51-1539-4DB9-9068-163367C8359C}">
      <dsp:nvSpPr>
        <dsp:cNvPr id="0" name=""/>
        <dsp:cNvSpPr/>
      </dsp:nvSpPr>
      <dsp:spPr>
        <a:xfrm>
          <a:off x="304800" y="1432599"/>
          <a:ext cx="4267200" cy="8856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zh-CN" altLang="en-US" sz="3000" kern="1200" dirty="0">
              <a:latin typeface="隶书" panose="02010509060101010101" pitchFamily="49" charset="-122"/>
            </a:rPr>
            <a:t>确定数据库的存储结构</a:t>
          </a:r>
          <a:endParaRPr lang="zh-CN" altLang="en-US" sz="3000" kern="1200" dirty="0"/>
        </a:p>
      </dsp:txBody>
      <dsp:txXfrm>
        <a:off x="348031" y="1475830"/>
        <a:ext cx="4180738" cy="799138"/>
      </dsp:txXfrm>
    </dsp:sp>
    <dsp:sp modelId="{935506E1-4412-4CE3-AB8A-8E72B73C5DE2}">
      <dsp:nvSpPr>
        <dsp:cNvPr id="0" name=""/>
        <dsp:cNvSpPr/>
      </dsp:nvSpPr>
      <dsp:spPr>
        <a:xfrm>
          <a:off x="0" y="3236200"/>
          <a:ext cx="6096000" cy="756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11BEC9-9F43-4FF0-B194-8F1747A818F6}">
      <dsp:nvSpPr>
        <dsp:cNvPr id="0" name=""/>
        <dsp:cNvSpPr/>
      </dsp:nvSpPr>
      <dsp:spPr>
        <a:xfrm>
          <a:off x="304800" y="2793399"/>
          <a:ext cx="4267200" cy="885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zh-CN" altLang="en-US" sz="3000" kern="1200" dirty="0">
              <a:latin typeface="隶书" panose="02010509060101010101" pitchFamily="49" charset="-122"/>
            </a:rPr>
            <a:t>评价物理结构</a:t>
          </a:r>
          <a:endParaRPr lang="zh-CN" altLang="en-US" sz="3000" kern="1200" dirty="0"/>
        </a:p>
      </dsp:txBody>
      <dsp:txXfrm>
        <a:off x="348031" y="2836630"/>
        <a:ext cx="4180738"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198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231549B6-56D4-401E-AFFD-51593865DA3B}" type="datetimeFigureOut">
              <a:rPr lang="zh-CN" altLang="en-US"/>
              <a:pPr/>
              <a:t>2019/2/14</a:t>
            </a:fld>
            <a:endParaRPr lang="en-US" altLang="zh-CN"/>
          </a:p>
        </p:txBody>
      </p:sp>
      <p:sp>
        <p:nvSpPr>
          <p:cNvPr id="119812"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1981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98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98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439B66-0E48-4E76-ABD9-69604B05DF5C}" type="slidenum">
              <a:rPr lang="zh-CN" altLang="en-US"/>
              <a:pPr/>
              <a:t>‹#›</a:t>
            </a:fld>
            <a:endParaRPr lang="en-US" altLang="zh-CN"/>
          </a:p>
        </p:txBody>
      </p:sp>
    </p:spTree>
    <p:extLst>
      <p:ext uri="{BB962C8B-B14F-4D97-AF65-F5344CB8AC3E}">
        <p14:creationId xmlns:p14="http://schemas.microsoft.com/office/powerpoint/2010/main" val="4128473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15</a:t>
            </a:fld>
            <a:endParaRPr lang="en-US" altLang="zh-CN"/>
          </a:p>
        </p:txBody>
      </p:sp>
    </p:spTree>
    <p:extLst>
      <p:ext uri="{BB962C8B-B14F-4D97-AF65-F5344CB8AC3E}">
        <p14:creationId xmlns:p14="http://schemas.microsoft.com/office/powerpoint/2010/main" val="260952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439B66-0E48-4E76-ABD9-69604B05DF5C}" type="slidenum">
              <a:rPr lang="zh-CN" altLang="en-US" smtClean="0"/>
              <a:pPr/>
              <a:t>34</a:t>
            </a:fld>
            <a:endParaRPr lang="en-US" altLang="zh-CN"/>
          </a:p>
        </p:txBody>
      </p:sp>
    </p:spTree>
    <p:extLst>
      <p:ext uri="{BB962C8B-B14F-4D97-AF65-F5344CB8AC3E}">
        <p14:creationId xmlns:p14="http://schemas.microsoft.com/office/powerpoint/2010/main" val="328823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39700" y="768350"/>
            <a:ext cx="6819900" cy="3836988"/>
          </a:xfrm>
          <a:ln/>
        </p:spPr>
      </p:sp>
      <p:sp>
        <p:nvSpPr>
          <p:cNvPr id="128003" name="Rectangle 3"/>
          <p:cNvSpPr>
            <a:spLocks noGrp="1" noChangeArrowheads="1"/>
          </p:cNvSpPr>
          <p:nvPr>
            <p:ph type="body" idx="1"/>
          </p:nvPr>
        </p:nvSpPr>
        <p:spPr>
          <a:xfrm>
            <a:off x="946150" y="4860925"/>
            <a:ext cx="5207000" cy="4605338"/>
          </a:xfrm>
        </p:spPr>
        <p:txBody>
          <a:bodyPr/>
          <a:lstStyle/>
          <a:p>
            <a:endParaRPr lang="zh-CN" altLang="en-US"/>
          </a:p>
        </p:txBody>
      </p:sp>
    </p:spTree>
    <p:extLst>
      <p:ext uri="{BB962C8B-B14F-4D97-AF65-F5344CB8AC3E}">
        <p14:creationId xmlns:p14="http://schemas.microsoft.com/office/powerpoint/2010/main" val="3807959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39700" y="768350"/>
            <a:ext cx="6819900" cy="3836988"/>
          </a:xfrm>
          <a:ln/>
        </p:spPr>
      </p:sp>
      <p:sp>
        <p:nvSpPr>
          <p:cNvPr id="132099" name="Rectangle 3"/>
          <p:cNvSpPr>
            <a:spLocks noGrp="1" noChangeArrowheads="1"/>
          </p:cNvSpPr>
          <p:nvPr>
            <p:ph type="body" idx="1"/>
          </p:nvPr>
        </p:nvSpPr>
        <p:spPr>
          <a:xfrm>
            <a:off x="946150" y="4860925"/>
            <a:ext cx="5207000" cy="4605338"/>
          </a:xfrm>
        </p:spPr>
        <p:txBody>
          <a:bodyPr/>
          <a:lstStyle/>
          <a:p>
            <a:endParaRPr lang="zh-CN" altLang="en-US"/>
          </a:p>
        </p:txBody>
      </p:sp>
    </p:spTree>
    <p:extLst>
      <p:ext uri="{BB962C8B-B14F-4D97-AF65-F5344CB8AC3E}">
        <p14:creationId xmlns:p14="http://schemas.microsoft.com/office/powerpoint/2010/main" val="839644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a16="http://schemas.microsoft.com/office/drawing/2014/main" id="{A1908824-AA9F-4752-B4C8-A1FE22002AA3}"/>
              </a:ext>
            </a:extLst>
          </p:cNvPr>
          <p:cNvSpPr>
            <a:spLocks noGrp="1" noChangeArrowheads="1"/>
          </p:cNvSpPr>
          <p:nvPr>
            <p:ph type="ctrTitle"/>
          </p:nvPr>
        </p:nvSpPr>
        <p:spPr>
          <a:xfrm>
            <a:off x="7620000" y="3844556"/>
            <a:ext cx="4572000" cy="1189651"/>
          </a:xfrm>
          <a:prstGeom prst="rect">
            <a:avLst/>
          </a:prstGeom>
        </p:spPr>
        <p:txBody>
          <a:bodyPr/>
          <a:lstStyle>
            <a:lvl1pPr algn="ctr">
              <a:defRPr sz="3200"/>
            </a:lvl1pPr>
          </a:lstStyle>
          <a:p>
            <a:pPr lvl="0"/>
            <a:r>
              <a:rPr lang="zh-CN" altLang="zh-CN" noProof="0" dirty="0"/>
              <a:t>单击此处编辑母版标题样式</a:t>
            </a:r>
          </a:p>
        </p:txBody>
      </p:sp>
      <p:sp>
        <p:nvSpPr>
          <p:cNvPr id="2051" name="Rectangle 3">
            <a:extLst>
              <a:ext uri="{FF2B5EF4-FFF2-40B4-BE49-F238E27FC236}">
                <a16:creationId xmlns:a16="http://schemas.microsoft.com/office/drawing/2014/main" id="{AAA27C61-921C-41A1-B00C-39D17957484A}"/>
              </a:ext>
            </a:extLst>
          </p:cNvPr>
          <p:cNvSpPr>
            <a:spLocks noGrp="1" noChangeArrowheads="1"/>
          </p:cNvSpPr>
          <p:nvPr>
            <p:ph type="subTitle" idx="1"/>
          </p:nvPr>
        </p:nvSpPr>
        <p:spPr>
          <a:xfrm>
            <a:off x="8208237" y="5044778"/>
            <a:ext cx="3787147" cy="1189651"/>
          </a:xfrm>
          <a:prstGeom prst="rect">
            <a:avLst/>
          </a:prstGeom>
        </p:spPr>
        <p:txBody>
          <a:bodyPr/>
          <a:lstStyle>
            <a:lvl1pPr marL="0" indent="0" algn="ctr">
              <a:buFontTx/>
              <a:buNone/>
              <a:defRPr sz="2800"/>
            </a:lvl1pPr>
          </a:lstStyle>
          <a:p>
            <a:pPr lvl="0"/>
            <a:r>
              <a:rPr lang="zh-CN" altLang="zh-CN" noProof="0" dirty="0"/>
              <a:t>单击此处编辑母版副标题样式</a:t>
            </a:r>
          </a:p>
        </p:txBody>
      </p:sp>
      <p:sp>
        <p:nvSpPr>
          <p:cNvPr id="5" name="Rectangle 4">
            <a:extLst>
              <a:ext uri="{FF2B5EF4-FFF2-40B4-BE49-F238E27FC236}">
                <a16:creationId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3" y="2952822"/>
            <a:ext cx="1509487" cy="658608"/>
          </a:xfrm>
          <a:prstGeom prst="rect">
            <a:avLst/>
          </a:prstGeom>
        </p:spPr>
      </p:pic>
      <p:pic>
        <p:nvPicPr>
          <p:cNvPr id="9" name="图片 8">
            <a:extLst>
              <a:ext uri="{FF2B5EF4-FFF2-40B4-BE49-F238E27FC236}">
                <a16:creationId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44970" y="1073581"/>
            <a:ext cx="5500615" cy="2578413"/>
          </a:xfrm>
          <a:prstGeom prst="rect">
            <a:avLst/>
          </a:prstGeom>
        </p:spPr>
      </p:pic>
    </p:spTree>
    <p:extLst>
      <p:ext uri="{BB962C8B-B14F-4D97-AF65-F5344CB8AC3E}">
        <p14:creationId xmlns:p14="http://schemas.microsoft.com/office/powerpoint/2010/main" val="393158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5886" y="193834"/>
            <a:ext cx="5000172" cy="36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15843A96-E8D2-46E9-864D-0DA9CD7C1549}"/>
              </a:ext>
            </a:extLst>
          </p:cNvPr>
          <p:cNvSpPr>
            <a:spLocks noGrp="1"/>
          </p:cNvSpPr>
          <p:nvPr>
            <p:ph idx="1"/>
          </p:nvPr>
        </p:nvSpPr>
        <p:spPr>
          <a:xfrm>
            <a:off x="239349" y="1166529"/>
            <a:ext cx="10972800" cy="4524949"/>
          </a:xfrm>
          <a:prstGeom prst="rect">
            <a:avLst/>
          </a:prstGeom>
        </p:spPr>
        <p:txBody>
          <a:bodyPr/>
          <a:lstStyle>
            <a:lvl1pPr marL="257175" indent="-257175">
              <a:lnSpc>
                <a:spcPct val="150000"/>
              </a:lnSpc>
              <a:buClr>
                <a:srgbClr val="0070C0"/>
              </a:buClr>
              <a:buFont typeface="Wingdings" panose="05000000000000000000" pitchFamily="2" charset="2"/>
              <a:buChar char="v"/>
              <a:defRPr sz="2800" b="0">
                <a:latin typeface="Times New Roman" panose="02020603050405020304" pitchFamily="18" charset="0"/>
                <a:cs typeface="Times New Roman" panose="02020603050405020304" pitchFamily="18" charset="0"/>
              </a:defRPr>
            </a:lvl1pPr>
            <a:lvl2pPr marL="450056" indent="-192881">
              <a:lnSpc>
                <a:spcPct val="150000"/>
              </a:lnSpc>
              <a:buClr>
                <a:srgbClr val="00B0F0"/>
              </a:buClr>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675085" indent="-160735">
              <a:lnSpc>
                <a:spcPct val="150000"/>
              </a:lnSpc>
              <a:buClr>
                <a:srgbClr val="3399FF"/>
              </a:buClr>
              <a:buFont typeface="Wingdings" panose="05000000000000000000" pitchFamily="2" charset="2"/>
              <a:buChar char="Ø"/>
              <a:defRPr sz="2000">
                <a:latin typeface="Times New Roman" panose="02020603050405020304" pitchFamily="18" charset="0"/>
                <a:cs typeface="Times New Roman" panose="02020603050405020304" pitchFamily="18" charset="0"/>
              </a:defRPr>
            </a:lvl3pPr>
            <a:lvl4pPr marL="932260" indent="-160735">
              <a:lnSpc>
                <a:spcPct val="150000"/>
              </a:lnSpc>
              <a:buClr>
                <a:srgbClr val="00B0F0"/>
              </a:buClr>
              <a:buFont typeface="Wingdings" panose="05000000000000000000" pitchFamily="2" charset="2"/>
              <a:buChar char="ü"/>
              <a:defRPr sz="1800">
                <a:latin typeface="Times New Roman" panose="02020603050405020304" pitchFamily="18" charset="0"/>
                <a:cs typeface="Times New Roman" panose="02020603050405020304" pitchFamily="18" charset="0"/>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a16="http://schemas.microsoft.com/office/drawing/2014/main" id="{8475FB9C-792D-45E1-90F1-EFA85918595A}"/>
              </a:ext>
            </a:extLst>
          </p:cNvPr>
          <p:cNvSpPr>
            <a:spLocks noGrp="1"/>
          </p:cNvSpPr>
          <p:nvPr>
            <p:ph type="title"/>
          </p:nvPr>
        </p:nvSpPr>
        <p:spPr>
          <a:xfrm>
            <a:off x="5196119" y="265093"/>
            <a:ext cx="6864085" cy="612086"/>
          </a:xfrm>
          <a:prstGeom prst="rect">
            <a:avLst/>
          </a:prstGeom>
        </p:spPr>
        <p:txBody>
          <a:bodyPr/>
          <a:lstStyle>
            <a:lvl1pPr algn="r">
              <a:defRPr sz="3200"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35698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6"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71"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2019/2/14</a:t>
            </a:fld>
            <a:endParaRPr lang="zh-CN" altLang="en-US"/>
          </a:p>
        </p:txBody>
      </p:sp>
      <p:sp>
        <p:nvSpPr>
          <p:cNvPr id="7" name="灯片编号占位符 5">
            <a:extLst>
              <a:ext uri="{FF2B5EF4-FFF2-40B4-BE49-F238E27FC236}">
                <a16:creationId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29493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7"/>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788"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168951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F6C2ADB-F794-42C4-AD4E-60D4EF95E25B}"/>
              </a:ext>
            </a:extLst>
          </p:cNvPr>
          <p:cNvPicPr>
            <a:picLocks noChangeAspect="1"/>
          </p:cNvPicPr>
          <p:nvPr userDrawn="1"/>
        </p:nvPicPr>
        <p:blipFill>
          <a:blip r:embed="rId2"/>
          <a:stretch>
            <a:fillRect/>
          </a:stretch>
        </p:blipFill>
        <p:spPr>
          <a:xfrm>
            <a:off x="6662049" y="174170"/>
            <a:ext cx="5334008" cy="457202"/>
          </a:xfrm>
          <a:prstGeom prst="rect">
            <a:avLst/>
          </a:prstGeom>
        </p:spPr>
      </p:pic>
      <p:sp>
        <p:nvSpPr>
          <p:cNvPr id="3" name="标题 16">
            <a:extLst>
              <a:ext uri="{FF2B5EF4-FFF2-40B4-BE49-F238E27FC236}">
                <a16:creationId xmlns:a16="http://schemas.microsoft.com/office/drawing/2014/main" id="{96B479AD-95B9-4546-AF13-EBD92F23427C}"/>
              </a:ext>
            </a:extLst>
          </p:cNvPr>
          <p:cNvSpPr>
            <a:spLocks noGrp="1"/>
          </p:cNvSpPr>
          <p:nvPr>
            <p:ph type="title"/>
          </p:nvPr>
        </p:nvSpPr>
        <p:spPr>
          <a:xfrm>
            <a:off x="5305560" y="324088"/>
            <a:ext cx="6864085" cy="612086"/>
          </a:xfrm>
          <a:prstGeom prst="rect">
            <a:avLst/>
          </a:prstGeom>
        </p:spPr>
        <p:txBody>
          <a:bodyPr/>
          <a:lstStyle>
            <a:lvl1pPr algn="r">
              <a:defRPr sz="2400" b="1">
                <a:solidFill>
                  <a:schemeClr val="bg1"/>
                </a:solidFill>
              </a:defRPr>
            </a:lvl1pPr>
          </a:lstStyle>
          <a:p>
            <a:r>
              <a:rPr lang="zh-CN" altLang="en-US" dirty="0"/>
              <a:t>单击此处编辑母版标题样式</a:t>
            </a:r>
          </a:p>
        </p:txBody>
      </p:sp>
      <p:sp>
        <p:nvSpPr>
          <p:cNvPr id="4" name="内容占位符 2">
            <a:extLst>
              <a:ext uri="{FF2B5EF4-FFF2-40B4-BE49-F238E27FC236}">
                <a16:creationId xmlns:a16="http://schemas.microsoft.com/office/drawing/2014/main" id="{22B3275E-772A-494C-9876-8F7C6E198B1F}"/>
              </a:ext>
            </a:extLst>
          </p:cNvPr>
          <p:cNvSpPr>
            <a:spLocks noGrp="1"/>
          </p:cNvSpPr>
          <p:nvPr>
            <p:ph idx="1"/>
          </p:nvPr>
        </p:nvSpPr>
        <p:spPr>
          <a:xfrm>
            <a:off x="239349" y="1166529"/>
            <a:ext cx="10972800" cy="4524949"/>
          </a:xfrm>
          <a:prstGeom prst="rect">
            <a:avLst/>
          </a:prstGeom>
        </p:spPr>
        <p:txBody>
          <a:bodyPr/>
          <a:lstStyle>
            <a:lvl1pPr marL="257175" indent="-257175">
              <a:buClr>
                <a:srgbClr val="0070C0"/>
              </a:buClr>
              <a:buFont typeface="Wingdings" panose="05000000000000000000" pitchFamily="2" charset="2"/>
              <a:buChar char="v"/>
              <a:defRPr sz="2100" b="0"/>
            </a:lvl1pPr>
            <a:lvl2pPr marL="450056" indent="-192881">
              <a:buClr>
                <a:srgbClr val="00B0F0"/>
              </a:buClr>
              <a:buFont typeface="Wingdings" panose="05000000000000000000" pitchFamily="2" charset="2"/>
              <a:buChar char=""/>
              <a:defRPr sz="1800"/>
            </a:lvl2pPr>
            <a:lvl3pPr marL="675085" indent="-160735">
              <a:buClr>
                <a:srgbClr val="3399FF"/>
              </a:buClr>
              <a:buFont typeface="Wingdings" panose="05000000000000000000" pitchFamily="2" charset="2"/>
              <a:buChar char="Ø"/>
              <a:defRPr sz="1500"/>
            </a:lvl3pPr>
            <a:lvl4pPr marL="932260" indent="-160735">
              <a:buClr>
                <a:srgbClr val="00B0F0"/>
              </a:buClr>
              <a:buFont typeface="Wingdings" panose="05000000000000000000" pitchFamily="2" charset="2"/>
              <a:buChar char="ü"/>
              <a:defRPr sz="1350"/>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398804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1DAEE9D1-5B84-420B-8C43-0E66B4BAD45F}" type="datetimeFigureOut">
              <a:rPr lang="zh-CN" altLang="en-US"/>
              <a:pPr>
                <a:defRPr/>
              </a:pPr>
              <a:t>2019/2/14</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00DF031B-DD93-4255-AC0A-30C08F1B1EBF}" type="slidenum">
              <a:rPr lang="zh-CN" altLang="en-US"/>
              <a:pPr>
                <a:defRPr/>
              </a:pPr>
              <a:t>‹#›</a:t>
            </a:fld>
            <a:endParaRPr lang="zh-CN" altLang="en-US"/>
          </a:p>
        </p:txBody>
      </p:sp>
    </p:spTree>
    <p:extLst>
      <p:ext uri="{BB962C8B-B14F-4D97-AF65-F5344CB8AC3E}">
        <p14:creationId xmlns:p14="http://schemas.microsoft.com/office/powerpoint/2010/main" val="70239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216C076-1927-4F9B-BECC-167567679AB5}" type="datetimeFigureOut">
              <a:rPr lang="zh-CN" altLang="en-US"/>
              <a:pPr>
                <a:defRPr/>
              </a:pPr>
              <a:t>2019/2/14</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3D83A5DC-B670-4669-8835-07BBD684C431}" type="slidenum">
              <a:rPr lang="zh-CN" altLang="en-US"/>
              <a:pPr>
                <a:defRPr/>
              </a:pPr>
              <a:t>‹#›</a:t>
            </a:fld>
            <a:endParaRPr lang="zh-CN" altLang="en-US"/>
          </a:p>
        </p:txBody>
      </p:sp>
    </p:spTree>
    <p:extLst>
      <p:ext uri="{BB962C8B-B14F-4D97-AF65-F5344CB8AC3E}">
        <p14:creationId xmlns:p14="http://schemas.microsoft.com/office/powerpoint/2010/main" val="184813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8" y="3563938"/>
            <a:ext cx="4102100" cy="3048000"/>
          </a:xfrm>
          <a:prstGeom prst="rect">
            <a:avLst/>
          </a:prstGeom>
          <a:noFill/>
          <a:ln w="9525">
            <a:noFill/>
            <a:miter lim="800000"/>
            <a:headEnd/>
            <a:tailEnd/>
          </a:ln>
        </p:spPr>
      </p:pic>
      <p:sp>
        <p:nvSpPr>
          <p:cNvPr id="2" name="内容占位符 1"/>
          <p:cNvSpPr>
            <a:spLocks noGrp="1"/>
          </p:cNvSpPr>
          <p:nvPr>
            <p:ph/>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90E96295-EE47-4E4C-833A-0B18CCEE0CDA}" type="slidenum">
              <a:rPr lang="ko-KR" altLang="en-US"/>
              <a:pPr>
                <a:defRPr/>
              </a:pPr>
              <a:t>‹#›</a:t>
            </a:fld>
            <a:endParaRPr lang="en-US" altLang="ko-KR"/>
          </a:p>
        </p:txBody>
      </p:sp>
    </p:spTree>
    <p:extLst>
      <p:ext uri="{BB962C8B-B14F-4D97-AF65-F5344CB8AC3E}">
        <p14:creationId xmlns:p14="http://schemas.microsoft.com/office/powerpoint/2010/main" val="235294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8" y="3563938"/>
            <a:ext cx="4102100" cy="3048000"/>
          </a:xfrm>
          <a:prstGeom prst="rect">
            <a:avLst/>
          </a:prstGeom>
          <a:noFill/>
          <a:ln w="9525">
            <a:noFill/>
            <a:miter lim="800000"/>
            <a:headEnd/>
            <a:tailEnd/>
          </a:ln>
        </p:spPr>
      </p:pic>
      <p:sp>
        <p:nvSpPr>
          <p:cNvPr id="2" name="内容占位符 1"/>
          <p:cNvSpPr>
            <a:spLocks noGrp="1"/>
          </p:cNvSpPr>
          <p:nvPr>
            <p:ph/>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BC6F093E-559B-452A-87F7-76910F01B70A}" type="slidenum">
              <a:rPr lang="ko-KR" altLang="en-US"/>
              <a:pPr>
                <a:defRPr/>
              </a:pPr>
              <a:t>‹#›</a:t>
            </a:fld>
            <a:endParaRPr lang="en-US" altLang="ko-KR"/>
          </a:p>
        </p:txBody>
      </p:sp>
    </p:spTree>
    <p:extLst>
      <p:ext uri="{BB962C8B-B14F-4D97-AF65-F5344CB8AC3E}">
        <p14:creationId xmlns:p14="http://schemas.microsoft.com/office/powerpoint/2010/main" val="33892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788"/>
            </a:lvl1pPr>
          </a:lstStyle>
          <a:p>
            <a:pPr>
              <a:defRPr/>
            </a:pPr>
            <a:endParaRPr lang="zh-CN" altLang="zh-CN"/>
          </a:p>
        </p:txBody>
      </p:sp>
      <p:sp>
        <p:nvSpPr>
          <p:cNvPr id="1029" name="Rectangle 5">
            <a:extLst>
              <a:ext uri="{FF2B5EF4-FFF2-40B4-BE49-F238E27FC236}">
                <a16:creationId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788"/>
            </a:lvl1pPr>
          </a:lstStyle>
          <a:p>
            <a:pPr>
              <a:defRPr/>
            </a:pPr>
            <a:endParaRPr lang="zh-CN" altLang="zh-CN"/>
          </a:p>
        </p:txBody>
      </p:sp>
      <p:sp>
        <p:nvSpPr>
          <p:cNvPr id="1030" name="Rectangle 6">
            <a:extLst>
              <a:ext uri="{FF2B5EF4-FFF2-40B4-BE49-F238E27FC236}">
                <a16:creationId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788"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a16="http://schemas.microsoft.com/office/drawing/2014/main" id="{C55B93D7-8F83-4BE6-ABB5-5F736234562A}"/>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a16="http://schemas.microsoft.com/office/drawing/2014/main" id="{A5736AC1-08BA-485A-B865-E18F47A2175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a16="http://schemas.microsoft.com/office/drawing/2014/main" id="{38CC815E-04B3-408C-9579-1E7954D1425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74222"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FCCB027-0C0D-40EE-A112-54C373446288}"/>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Tree>
    <p:extLst>
      <p:ext uri="{BB962C8B-B14F-4D97-AF65-F5344CB8AC3E}">
        <p14:creationId xmlns:p14="http://schemas.microsoft.com/office/powerpoint/2010/main" val="144077325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8" r:id="rId3"/>
    <p:sldLayoutId id="2147483739" r:id="rId4"/>
    <p:sldLayoutId id="2147483745" r:id="rId5"/>
    <p:sldLayoutId id="2147483746" r:id="rId6"/>
    <p:sldLayoutId id="2147483747" r:id="rId7"/>
    <p:sldLayoutId id="2147483748" r:id="rId8"/>
    <p:sldLayoutId id="2147483731" r:id="rId9"/>
  </p:sldLayoutIdLst>
  <p:txStyles>
    <p:titleStyle>
      <a:lvl1pPr algn="l" rtl="0" eaLnBrk="0" fontAlgn="base" hangingPunct="0">
        <a:spcBef>
          <a:spcPct val="0"/>
        </a:spcBef>
        <a:spcAft>
          <a:spcPct val="0"/>
        </a:spcAft>
        <a:defRPr sz="1800" kern="1200">
          <a:solidFill>
            <a:schemeClr val="tx2"/>
          </a:solidFill>
          <a:latin typeface="+mj-lt"/>
          <a:ea typeface="+mj-ea"/>
          <a:cs typeface="+mj-cs"/>
        </a:defRPr>
      </a:lvl1pPr>
      <a:lvl2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5pPr>
      <a:lvl6pPr marL="25717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6pPr>
      <a:lvl7pPr marL="51435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7pPr>
      <a:lvl8pPr marL="77152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8pPr>
      <a:lvl9pPr marL="102870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9pPr>
    </p:titleStyle>
    <p:bodyStyle>
      <a:lvl1pPr marL="192881" indent="-192881" algn="l" rtl="0" eaLnBrk="0" fontAlgn="base" hangingPunct="0">
        <a:spcBef>
          <a:spcPct val="20000"/>
        </a:spcBef>
        <a:spcAft>
          <a:spcPct val="0"/>
        </a:spcAft>
        <a:buChar char="•"/>
        <a:defRPr sz="1350" kern="1200">
          <a:solidFill>
            <a:schemeClr val="tx1"/>
          </a:solidFill>
          <a:latin typeface="+mn-lt"/>
          <a:ea typeface="+mn-ea"/>
          <a:cs typeface="+mn-cs"/>
        </a:defRPr>
      </a:lvl1pPr>
      <a:lvl2pPr marL="417910" indent="-160735" algn="l" rtl="0" eaLnBrk="0" fontAlgn="base" hangingPunct="0">
        <a:spcBef>
          <a:spcPct val="20000"/>
        </a:spcBef>
        <a:spcAft>
          <a:spcPct val="0"/>
        </a:spcAft>
        <a:buChar char="–"/>
        <a:defRPr sz="1125" kern="1200">
          <a:solidFill>
            <a:schemeClr val="tx1"/>
          </a:solidFill>
          <a:latin typeface="+mn-lt"/>
          <a:ea typeface="+mn-ea"/>
          <a:cs typeface="+mn-cs"/>
        </a:defRPr>
      </a:lvl2pPr>
      <a:lvl3pPr marL="642938" indent="-128588" algn="l" rtl="0" eaLnBrk="0" fontAlgn="base" hangingPunct="0">
        <a:spcBef>
          <a:spcPct val="20000"/>
        </a:spcBef>
        <a:spcAft>
          <a:spcPct val="0"/>
        </a:spcAft>
        <a:buChar char="•"/>
        <a:defRPr kern="1200">
          <a:solidFill>
            <a:schemeClr val="tx1"/>
          </a:solidFill>
          <a:latin typeface="+mn-lt"/>
          <a:ea typeface="+mn-ea"/>
          <a:cs typeface="+mn-cs"/>
        </a:defRPr>
      </a:lvl3pPr>
      <a:lvl4pPr marL="900113" indent="-128588" algn="l" rtl="0" eaLnBrk="0" fontAlgn="base" hangingPunct="0">
        <a:spcBef>
          <a:spcPct val="20000"/>
        </a:spcBef>
        <a:spcAft>
          <a:spcPct val="0"/>
        </a:spcAft>
        <a:buChar char="–"/>
        <a:defRPr sz="900" kern="1200">
          <a:solidFill>
            <a:schemeClr val="tx1"/>
          </a:solidFill>
          <a:latin typeface="+mn-lt"/>
          <a:ea typeface="+mn-ea"/>
          <a:cs typeface="+mn-cs"/>
        </a:defRPr>
      </a:lvl4pPr>
      <a:lvl5pPr marL="1157288" indent="-128588" algn="l" rtl="0" eaLnBrk="0" fontAlgn="base" hangingPunct="0">
        <a:spcBef>
          <a:spcPct val="20000"/>
        </a:spcBef>
        <a:spcAft>
          <a:spcPct val="0"/>
        </a:spcAft>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9.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p:nvPr>
        </p:nvSpPr>
        <p:spPr bwMode="gray">
          <a:xfrm>
            <a:off x="7521809" y="3706270"/>
            <a:ext cx="4572000" cy="1189651"/>
          </a:xfrm>
          <a:prstGeom prst="rect">
            <a:avLst/>
          </a:prstGeom>
          <a:ln>
            <a:miter lim="800000"/>
            <a:headEnd/>
            <a:tailEnd/>
          </a:ln>
        </p:spPr>
        <p:txBody>
          <a:bodyPr anchor="ctr"/>
          <a:lstStyle/>
          <a:p>
            <a:pPr>
              <a:defRPr/>
            </a:pPr>
            <a:r>
              <a:rPr lang="zh-CN" altLang="en-US" b="0" dirty="0">
                <a:solidFill>
                  <a:srgbClr val="000000"/>
                </a:solidFill>
                <a:latin typeface="+mj-ea"/>
              </a:rPr>
              <a:t>数据库系统概论</a:t>
            </a:r>
            <a:endParaRPr lang="en-US" altLang="ko-KR" b="0" dirty="0">
              <a:solidFill>
                <a:srgbClr val="000000"/>
              </a:solidFill>
              <a:latin typeface="+mj-ea"/>
            </a:endParaRPr>
          </a:p>
        </p:txBody>
      </p:sp>
      <p:sp>
        <p:nvSpPr>
          <p:cNvPr id="2" name="副标题 1">
            <a:extLst>
              <a:ext uri="{FF2B5EF4-FFF2-40B4-BE49-F238E27FC236}">
                <a16:creationId xmlns:a16="http://schemas.microsoft.com/office/drawing/2014/main" id="{5B9CA628-3C30-4284-A53F-86AE17CC8BED}"/>
              </a:ext>
            </a:extLst>
          </p:cNvPr>
          <p:cNvSpPr>
            <a:spLocks noGrp="1"/>
          </p:cNvSpPr>
          <p:nvPr>
            <p:ph type="subTitle" idx="1"/>
          </p:nvPr>
        </p:nvSpPr>
        <p:spPr>
          <a:xfrm>
            <a:off x="8097773" y="5198201"/>
            <a:ext cx="3787147" cy="1189651"/>
          </a:xfrm>
        </p:spPr>
        <p:txBody>
          <a:bodyPr/>
          <a:lstStyle/>
          <a:p>
            <a:r>
              <a:rPr lang="zh-CN" altLang="en-US" dirty="0">
                <a:solidFill>
                  <a:srgbClr val="000000"/>
                </a:solidFill>
                <a:latin typeface="+mj-ea"/>
                <a:ea typeface="+mj-ea"/>
              </a:rPr>
              <a:t>第</a:t>
            </a:r>
            <a:r>
              <a:rPr lang="en-US" altLang="zh-CN" dirty="0">
                <a:solidFill>
                  <a:srgbClr val="000000"/>
                </a:solidFill>
                <a:latin typeface="+mj-ea"/>
                <a:ea typeface="+mj-ea"/>
              </a:rPr>
              <a:t>7</a:t>
            </a:r>
            <a:r>
              <a:rPr lang="zh-CN" altLang="en-US" dirty="0">
                <a:solidFill>
                  <a:srgbClr val="000000"/>
                </a:solidFill>
                <a:latin typeface="+mj-ea"/>
                <a:ea typeface="+mj-ea"/>
              </a:rPr>
              <a:t>章  数据库设计</a:t>
            </a:r>
          </a:p>
          <a:p>
            <a:endParaRPr lang="zh-CN" altLang="en-US"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262946" y="1007246"/>
            <a:ext cx="10972800" cy="4524949"/>
          </a:xfrm>
        </p:spPr>
        <p:txBody>
          <a:bodyPr/>
          <a:lstStyle/>
          <a:p>
            <a:pPr>
              <a:lnSpc>
                <a:spcPct val="150000"/>
              </a:lnSpc>
            </a:pPr>
            <a:r>
              <a:rPr lang="zh-CN" altLang="en-US" sz="2800" dirty="0">
                <a:latin typeface="+mj-ea"/>
                <a:ea typeface="+mj-ea"/>
              </a:rPr>
              <a:t>数据库设计分</a:t>
            </a:r>
            <a:r>
              <a:rPr lang="en-US" altLang="zh-CN" sz="2800" dirty="0">
                <a:latin typeface="+mj-ea"/>
                <a:ea typeface="+mj-ea"/>
              </a:rPr>
              <a:t>6</a:t>
            </a:r>
            <a:r>
              <a:rPr lang="zh-CN" altLang="en-US" sz="2800" dirty="0">
                <a:latin typeface="+mj-ea"/>
                <a:ea typeface="+mj-ea"/>
              </a:rPr>
              <a:t>个阶段</a:t>
            </a:r>
            <a:endParaRPr lang="en-US" altLang="zh-CN" sz="2800" dirty="0">
              <a:latin typeface="+mj-ea"/>
              <a:ea typeface="+mj-ea"/>
            </a:endParaRPr>
          </a:p>
          <a:p>
            <a:pPr lvl="1">
              <a:lnSpc>
                <a:spcPct val="100000"/>
              </a:lnSpc>
            </a:pPr>
            <a:r>
              <a:rPr lang="zh-CN" altLang="en-US" sz="2400" dirty="0">
                <a:latin typeface="+mj-ea"/>
                <a:ea typeface="+mj-ea"/>
              </a:rPr>
              <a:t>需求分析</a:t>
            </a:r>
          </a:p>
          <a:p>
            <a:pPr lvl="1">
              <a:lnSpc>
                <a:spcPct val="100000"/>
              </a:lnSpc>
            </a:pPr>
            <a:r>
              <a:rPr lang="zh-CN" altLang="en-US" sz="2400" dirty="0">
                <a:latin typeface="+mj-ea"/>
                <a:ea typeface="+mj-ea"/>
              </a:rPr>
              <a:t>概念结构设计</a:t>
            </a:r>
          </a:p>
          <a:p>
            <a:pPr lvl="1">
              <a:lnSpc>
                <a:spcPct val="100000"/>
              </a:lnSpc>
            </a:pPr>
            <a:r>
              <a:rPr lang="zh-CN" altLang="en-US" sz="2400" dirty="0">
                <a:latin typeface="+mj-ea"/>
                <a:ea typeface="+mj-ea"/>
              </a:rPr>
              <a:t>逻辑结构设计</a:t>
            </a:r>
          </a:p>
          <a:p>
            <a:pPr lvl="1">
              <a:lnSpc>
                <a:spcPct val="100000"/>
              </a:lnSpc>
            </a:pPr>
            <a:r>
              <a:rPr lang="zh-CN" altLang="en-US" sz="2400" dirty="0">
                <a:latin typeface="+mj-ea"/>
                <a:ea typeface="+mj-ea"/>
              </a:rPr>
              <a:t>物理结构设计</a:t>
            </a:r>
          </a:p>
          <a:p>
            <a:pPr lvl="1">
              <a:lnSpc>
                <a:spcPct val="100000"/>
              </a:lnSpc>
            </a:pPr>
            <a:r>
              <a:rPr lang="zh-CN" altLang="en-US" sz="2400" dirty="0">
                <a:latin typeface="+mj-ea"/>
                <a:ea typeface="+mj-ea"/>
              </a:rPr>
              <a:t>数据库实施</a:t>
            </a:r>
          </a:p>
          <a:p>
            <a:pPr lvl="1">
              <a:lnSpc>
                <a:spcPct val="100000"/>
              </a:lnSpc>
            </a:pPr>
            <a:r>
              <a:rPr lang="zh-CN" altLang="en-US" sz="2400" dirty="0">
                <a:latin typeface="+mj-ea"/>
                <a:ea typeface="+mj-ea"/>
              </a:rPr>
              <a:t>数据库运行和维护</a:t>
            </a:r>
            <a:endParaRPr lang="en-US" altLang="zh-CN" sz="2400" dirty="0">
              <a:latin typeface="+mj-ea"/>
              <a:ea typeface="+mj-ea"/>
            </a:endParaRPr>
          </a:p>
          <a:p>
            <a:pPr>
              <a:lnSpc>
                <a:spcPct val="150000"/>
              </a:lnSpc>
            </a:pPr>
            <a:r>
              <a:rPr lang="zh-CN" altLang="en-US" sz="2800" dirty="0">
                <a:solidFill>
                  <a:srgbClr val="FF0000"/>
                </a:solidFill>
                <a:latin typeface="+mj-ea"/>
                <a:ea typeface="+mj-ea"/>
              </a:rPr>
              <a:t>需求分析</a:t>
            </a:r>
            <a:r>
              <a:rPr lang="zh-CN" altLang="en-US" sz="2800" dirty="0">
                <a:latin typeface="+mj-ea"/>
                <a:ea typeface="+mj-ea"/>
              </a:rPr>
              <a:t>和</a:t>
            </a:r>
            <a:r>
              <a:rPr lang="zh-CN" altLang="en-US" sz="2800" dirty="0">
                <a:solidFill>
                  <a:srgbClr val="FF0000"/>
                </a:solidFill>
                <a:latin typeface="+mj-ea"/>
                <a:ea typeface="+mj-ea"/>
              </a:rPr>
              <a:t>概念设计</a:t>
            </a:r>
            <a:r>
              <a:rPr lang="zh-CN" altLang="en-US" sz="2800" dirty="0">
                <a:latin typeface="+mj-ea"/>
                <a:ea typeface="+mj-ea"/>
              </a:rPr>
              <a:t>独立于任何数据库管理系统 </a:t>
            </a:r>
          </a:p>
          <a:p>
            <a:pPr>
              <a:lnSpc>
                <a:spcPct val="150000"/>
              </a:lnSpc>
            </a:pPr>
            <a:r>
              <a:rPr lang="zh-CN" altLang="en-US" sz="2800" dirty="0">
                <a:latin typeface="+mj-ea"/>
                <a:ea typeface="+mj-ea"/>
              </a:rPr>
              <a:t>逻辑设计和物理设计与选用的</a:t>
            </a:r>
            <a:r>
              <a:rPr lang="en-US" altLang="zh-CN" sz="2800" dirty="0">
                <a:latin typeface="+mj-ea"/>
                <a:ea typeface="+mj-ea"/>
              </a:rPr>
              <a:t>DBMS</a:t>
            </a:r>
            <a:r>
              <a:rPr lang="zh-CN" altLang="en-US" sz="2800" dirty="0">
                <a:latin typeface="+mj-ea"/>
                <a:ea typeface="+mj-ea"/>
              </a:rPr>
              <a:t>密切相关</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数据库设计的基本步骤</a:t>
            </a:r>
          </a:p>
        </p:txBody>
      </p:sp>
      <p:pic>
        <p:nvPicPr>
          <p:cNvPr id="4" name="图片 3">
            <a:extLst>
              <a:ext uri="{FF2B5EF4-FFF2-40B4-BE49-F238E27FC236}">
                <a16:creationId xmlns:a16="http://schemas.microsoft.com/office/drawing/2014/main" id="{EDC8B755-F84D-4001-8F7C-4B7492479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4217" y="3226459"/>
            <a:ext cx="2435803" cy="2435803"/>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p:cNvSpPr>
          <p:nvPr>
            <p:ph idx="1"/>
          </p:nvPr>
        </p:nvSpPr>
        <p:spPr>
          <a:xfrm>
            <a:off x="0" y="1172424"/>
            <a:ext cx="12060204" cy="4524949"/>
          </a:xfrm>
        </p:spPr>
        <p:txBody>
          <a:bodyPr/>
          <a:lstStyle/>
          <a:p>
            <a:pPr>
              <a:lnSpc>
                <a:spcPct val="150000"/>
              </a:lnSpc>
            </a:pPr>
            <a:r>
              <a:rPr lang="zh-CN" altLang="en-US" sz="2800" dirty="0">
                <a:latin typeface="隶书" panose="02010509060101010101" pitchFamily="49" charset="-122"/>
              </a:rPr>
              <a:t>在数据库运行阶段，对数据库经常性的维护工作主要是由</a:t>
            </a:r>
            <a:r>
              <a:rPr lang="en-US" altLang="zh-CN" sz="2800" dirty="0">
                <a:latin typeface="隶书" panose="02010509060101010101" pitchFamily="49" charset="-122"/>
              </a:rPr>
              <a:t>DBA</a:t>
            </a:r>
            <a:r>
              <a:rPr lang="zh-CN" altLang="en-US" sz="2800" dirty="0">
                <a:latin typeface="隶书" panose="02010509060101010101" pitchFamily="49" charset="-122"/>
              </a:rPr>
              <a:t>完成的，包括</a:t>
            </a:r>
            <a:r>
              <a:rPr lang="zh-CN" altLang="en-US" sz="2000" b="1" dirty="0">
                <a:ea typeface="宋体" charset="-122"/>
              </a:rPr>
              <a:t>    </a:t>
            </a:r>
          </a:p>
          <a:p>
            <a:pPr lvl="1" algn="just">
              <a:lnSpc>
                <a:spcPct val="150000"/>
              </a:lnSpc>
            </a:pPr>
            <a:r>
              <a:rPr lang="zh-CN" altLang="en-US" sz="2400" dirty="0">
                <a:latin typeface="+mn-ea"/>
                <a:ea typeface="+mn-ea"/>
              </a:rPr>
              <a:t>数据库的转储和恢复</a:t>
            </a:r>
          </a:p>
          <a:p>
            <a:pPr lvl="1" algn="just">
              <a:lnSpc>
                <a:spcPct val="150000"/>
              </a:lnSpc>
            </a:pPr>
            <a:r>
              <a:rPr lang="zh-CN" altLang="en-US" sz="2400" dirty="0">
                <a:latin typeface="+mn-ea"/>
                <a:ea typeface="+mn-ea"/>
              </a:rPr>
              <a:t>数据库的安全性、完整性控制</a:t>
            </a:r>
          </a:p>
          <a:p>
            <a:pPr lvl="1" algn="just">
              <a:lnSpc>
                <a:spcPct val="150000"/>
              </a:lnSpc>
            </a:pPr>
            <a:r>
              <a:rPr lang="zh-CN" altLang="en-US" sz="2400" dirty="0">
                <a:latin typeface="+mn-ea"/>
                <a:ea typeface="+mn-ea"/>
              </a:rPr>
              <a:t>数据库性能的监督、分析和改进</a:t>
            </a:r>
          </a:p>
          <a:p>
            <a:pPr lvl="1" algn="just">
              <a:lnSpc>
                <a:spcPct val="150000"/>
              </a:lnSpc>
            </a:pPr>
            <a:r>
              <a:rPr lang="zh-CN" altLang="en-US" sz="2400" dirty="0">
                <a:latin typeface="+mn-ea"/>
                <a:ea typeface="+mn-ea"/>
              </a:rPr>
              <a:t>数据库的重组织和重构造</a:t>
            </a:r>
          </a:p>
          <a:p>
            <a:pPr>
              <a:buFont typeface="Wingdings" pitchFamily="2" charset="2"/>
              <a:buNone/>
            </a:pPr>
            <a:endParaRPr lang="zh-CN" altLang="en-US" b="1" dirty="0">
              <a:solidFill>
                <a:srgbClr val="FE0A0A"/>
              </a:solidFill>
              <a:ea typeface="宋体" charset="-122"/>
            </a:endParaRPr>
          </a:p>
        </p:txBody>
      </p:sp>
      <p:sp>
        <p:nvSpPr>
          <p:cNvPr id="14643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数据库运行与维护</a:t>
            </a:r>
          </a:p>
        </p:txBody>
      </p:sp>
      <p:pic>
        <p:nvPicPr>
          <p:cNvPr id="3" name="图片 2">
            <a:extLst>
              <a:ext uri="{FF2B5EF4-FFF2-40B4-BE49-F238E27FC236}">
                <a16:creationId xmlns:a16="http://schemas.microsoft.com/office/drawing/2014/main" id="{D393C0B2-3BC0-4886-B21D-3152B1199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146" y="3131676"/>
            <a:ext cx="3553321" cy="2057687"/>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内容占位符 1"/>
          <p:cNvSpPr>
            <a:spLocks noGrp="1"/>
          </p:cNvSpPr>
          <p:nvPr>
            <p:ph idx="1"/>
          </p:nvPr>
        </p:nvSpPr>
        <p:spPr/>
        <p:txBody>
          <a:bodyPr/>
          <a:lstStyle/>
          <a:p>
            <a:pPr>
              <a:lnSpc>
                <a:spcPct val="150000"/>
              </a:lnSpc>
            </a:pPr>
            <a:r>
              <a:rPr lang="zh-CN" altLang="en-US" dirty="0">
                <a:latin typeface="+mn-ea"/>
              </a:rPr>
              <a:t>实验</a:t>
            </a:r>
            <a:endParaRPr lang="en-US" altLang="zh-CN" dirty="0">
              <a:latin typeface="+mn-ea"/>
            </a:endParaRPr>
          </a:p>
          <a:p>
            <a:pPr lvl="1">
              <a:lnSpc>
                <a:spcPct val="150000"/>
              </a:lnSpc>
            </a:pPr>
            <a:r>
              <a:rPr lang="zh-CN" altLang="en-US" dirty="0">
                <a:latin typeface="+mn-ea"/>
              </a:rPr>
              <a:t>实验三</a:t>
            </a:r>
            <a:r>
              <a:rPr lang="en-US" altLang="zh-CN" b="1" dirty="0">
                <a:latin typeface="+mn-ea"/>
              </a:rPr>
              <a:t> </a:t>
            </a:r>
            <a:r>
              <a:rPr lang="en-US" altLang="zh-CN" dirty="0" err="1">
                <a:latin typeface="+mn-ea"/>
              </a:rPr>
              <a:t>PowerDesigner</a:t>
            </a:r>
            <a:r>
              <a:rPr lang="zh-CN" altLang="en-US" dirty="0">
                <a:latin typeface="+mn-ea"/>
              </a:rPr>
              <a:t>自动生成</a:t>
            </a:r>
            <a:r>
              <a:rPr lang="en-US" altLang="zh-CN" dirty="0">
                <a:latin typeface="+mn-ea"/>
              </a:rPr>
              <a:t>PDM</a:t>
            </a:r>
          </a:p>
          <a:p>
            <a:pPr>
              <a:lnSpc>
                <a:spcPct val="150000"/>
              </a:lnSpc>
            </a:pPr>
            <a:r>
              <a:rPr lang="zh-CN" altLang="en-US" dirty="0">
                <a:latin typeface="+mn-ea"/>
              </a:rPr>
              <a:t>第七章实验</a:t>
            </a:r>
          </a:p>
        </p:txBody>
      </p:sp>
      <p:sp>
        <p:nvSpPr>
          <p:cNvPr id="3" name="标题 2"/>
          <p:cNvSpPr>
            <a:spLocks noGrp="1"/>
          </p:cNvSpPr>
          <p:nvPr>
            <p:ph type="title"/>
          </p:nvPr>
        </p:nvSpPr>
        <p:spPr/>
        <p:txBody>
          <a:bodyPr/>
          <a:lstStyle/>
          <a:p>
            <a:pPr fontAlgn="auto">
              <a:spcAft>
                <a:spcPts val="0"/>
              </a:spcAft>
              <a:defRPr/>
            </a:pPr>
            <a:r>
              <a:rPr lang="zh-CN" altLang="en-US" dirty="0"/>
              <a:t>作业</a:t>
            </a:r>
          </a:p>
        </p:txBody>
      </p:sp>
      <p:pic>
        <p:nvPicPr>
          <p:cNvPr id="4" name="图片 3">
            <a:extLst>
              <a:ext uri="{FF2B5EF4-FFF2-40B4-BE49-F238E27FC236}">
                <a16:creationId xmlns:a16="http://schemas.microsoft.com/office/drawing/2014/main" id="{A640F8AB-6ED8-465F-9067-D78C93506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2289" y="2835705"/>
            <a:ext cx="3762900" cy="279121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59" y="1354697"/>
            <a:ext cx="4158883" cy="5093316"/>
          </a:xfrm>
          <a:prstGeom prst="rect">
            <a:avLst/>
          </a:prstGeom>
        </p:spPr>
      </p:pic>
      <p:sp>
        <p:nvSpPr>
          <p:cNvPr id="14" name="矩形 13">
            <a:extLst>
              <a:ext uri="{FF2B5EF4-FFF2-40B4-BE49-F238E27FC236}">
                <a16:creationId xmlns:a16="http://schemas.microsoft.com/office/drawing/2014/main" id="{691B861A-9082-4BD1-BA5B-77A5336647F3}"/>
              </a:ext>
            </a:extLst>
          </p:cNvPr>
          <p:cNvSpPr/>
          <p:nvPr/>
        </p:nvSpPr>
        <p:spPr>
          <a:xfrm>
            <a:off x="108858" y="1234141"/>
            <a:ext cx="7496628" cy="5078313"/>
          </a:xfrm>
          <a:prstGeom prst="rect">
            <a:avLst/>
          </a:prstGeom>
          <a:noFill/>
        </p:spPr>
        <p:txBody>
          <a:bodyPr wrap="square" lIns="91440" tIns="45720" rIns="91440" bIns="45720">
            <a:spAutoFit/>
          </a:bodyPr>
          <a:lstStyle/>
          <a:p>
            <a:r>
              <a:rPr lang="zh-CN" altLang="en-US" sz="5400" b="1" dirty="0">
                <a:ln w="22225">
                  <a:solidFill>
                    <a:schemeClr val="accent2"/>
                  </a:solidFill>
                  <a:prstDash val="solid"/>
                </a:ln>
                <a:solidFill>
                  <a:schemeClr val="accent2">
                    <a:lumMod val="40000"/>
                    <a:lumOff val="60000"/>
                  </a:schemeClr>
                </a:solidFill>
              </a:rPr>
              <a:t>子曰：「赐也！女以予为多学而识之者与？」对曰：「然，非与？」曰：「非也。予一以贯之。</a:t>
            </a:r>
          </a:p>
          <a:p>
            <a:endParaRPr lang="zh-CN" alt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00082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239349" y="1030852"/>
            <a:ext cx="10972800" cy="4524949"/>
          </a:xfrm>
        </p:spPr>
        <p:txBody>
          <a:bodyPr/>
          <a:lstStyle/>
          <a:p>
            <a:r>
              <a:rPr lang="zh-CN" altLang="en-US" sz="2800" dirty="0"/>
              <a:t>数据库设计不同阶段形成的数据库各级模式</a:t>
            </a:r>
          </a:p>
        </p:txBody>
      </p:sp>
      <p:sp>
        <p:nvSpPr>
          <p:cNvPr id="2" name="标题 1"/>
          <p:cNvSpPr>
            <a:spLocks noGrp="1"/>
          </p:cNvSpPr>
          <p:nvPr>
            <p:ph type="title"/>
          </p:nvPr>
        </p:nvSpPr>
        <p:spPr/>
        <p:txBody>
          <a:bodyPr>
            <a:normAutofit/>
          </a:bodyPr>
          <a:lstStyle/>
          <a:p>
            <a:pPr fontAlgn="auto">
              <a:spcAft>
                <a:spcPts val="0"/>
              </a:spcAft>
              <a:defRPr/>
            </a:pPr>
            <a:r>
              <a:rPr lang="zh-CN" altLang="en-US" dirty="0">
                <a:latin typeface="+mj-ea"/>
              </a:rPr>
              <a:t>数据库设计过程中的各级模式</a:t>
            </a:r>
          </a:p>
        </p:txBody>
      </p:sp>
      <p:sp>
        <p:nvSpPr>
          <p:cNvPr id="32771" name="Text Box 5"/>
          <p:cNvSpPr txBox="1">
            <a:spLocks noChangeArrowheads="1"/>
          </p:cNvSpPr>
          <p:nvPr/>
        </p:nvSpPr>
        <p:spPr bwMode="auto">
          <a:xfrm>
            <a:off x="4649476" y="5170554"/>
            <a:ext cx="2738250" cy="461665"/>
          </a:xfrm>
          <a:prstGeom prst="rect">
            <a:avLst/>
          </a:prstGeom>
          <a:noFill/>
          <a:ln w="25400">
            <a:noFill/>
            <a:miter lim="800000"/>
            <a:headEnd/>
            <a:tailEnd/>
          </a:ln>
        </p:spPr>
        <p:txBody>
          <a:bodyPr wrap="none">
            <a:spAutoFit/>
          </a:bodyPr>
          <a:lstStyle/>
          <a:p>
            <a:pPr marL="342900" indent="-342900" algn="ctr"/>
            <a:r>
              <a:rPr lang="zh-CN" altLang="en-US" sz="2400" dirty="0">
                <a:latin typeface="+mj-ea"/>
                <a:ea typeface="+mj-ea"/>
              </a:rPr>
              <a:t>数据库的各级模式 </a:t>
            </a:r>
          </a:p>
        </p:txBody>
      </p:sp>
      <p:pic>
        <p:nvPicPr>
          <p:cNvPr id="32772" name="Picture 6" descr="74"/>
          <p:cNvPicPr>
            <a:picLocks noChangeAspect="1" noChangeArrowheads="1"/>
          </p:cNvPicPr>
          <p:nvPr/>
        </p:nvPicPr>
        <p:blipFill>
          <a:blip r:embed="rId2"/>
          <a:srcRect/>
          <a:stretch>
            <a:fillRect/>
          </a:stretch>
        </p:blipFill>
        <p:spPr bwMode="auto">
          <a:xfrm>
            <a:off x="2733808" y="1895758"/>
            <a:ext cx="6337300" cy="3351213"/>
          </a:xfrm>
          <a:prstGeom prst="rect">
            <a:avLst/>
          </a:prstGeom>
          <a:noFill/>
          <a:ln w="9525">
            <a:noFill/>
            <a:miter lim="800000"/>
            <a:headEnd/>
            <a:tailEnd/>
          </a:ln>
        </p:spPr>
      </p:pic>
      <p:pic>
        <p:nvPicPr>
          <p:cNvPr id="4" name="图片 3">
            <a:extLst>
              <a:ext uri="{FF2B5EF4-FFF2-40B4-BE49-F238E27FC236}">
                <a16:creationId xmlns:a16="http://schemas.microsoft.com/office/drawing/2014/main" id="{66CE3651-24C4-4D90-BEF9-09CC26AAB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6137" y="5038471"/>
            <a:ext cx="1819529" cy="18195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77753"/>
            <a:ext cx="10972800" cy="4524949"/>
          </a:xfrm>
        </p:spPr>
        <p:txBody>
          <a:bodyPr rtlCol="0">
            <a:noAutofit/>
          </a:bodyPr>
          <a:lstStyle/>
          <a:p>
            <a:pPr>
              <a:lnSpc>
                <a:spcPct val="170000"/>
              </a:lnSpc>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50000"/>
              </a:lnSpc>
              <a:defRPr/>
            </a:pPr>
            <a:r>
              <a:rPr lang="zh-CN" altLang="en-US" sz="2800" dirty="0">
                <a:solidFill>
                  <a:srgbClr val="FF9905"/>
                </a:solidFill>
                <a:latin typeface="+mj-ea"/>
                <a:ea typeface="+mj-ea"/>
                <a:cs typeface="+mn-cs"/>
              </a:rPr>
              <a:t>第二节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需求分析</a:t>
            </a:r>
          </a:p>
          <a:p>
            <a:pPr>
              <a:lnSpc>
                <a:spcPct val="170000"/>
              </a:lnSpc>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70000"/>
              </a:lnSpc>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70000"/>
              </a:lnSpc>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第</a:t>
            </a:r>
            <a:r>
              <a:rPr lang="en-US" altLang="zh-CN" dirty="0">
                <a:latin typeface="+mj-ea"/>
              </a:rPr>
              <a:t>7</a:t>
            </a:r>
            <a:r>
              <a:rPr lang="zh-CN" altLang="en-US" dirty="0">
                <a:latin typeface="+mj-ea"/>
              </a:rPr>
              <a:t>章 数据库设计</a:t>
            </a:r>
          </a:p>
        </p:txBody>
      </p:sp>
      <p:pic>
        <p:nvPicPr>
          <p:cNvPr id="5" name="图片 4">
            <a:extLst>
              <a:ext uri="{FF2B5EF4-FFF2-40B4-BE49-F238E27FC236}">
                <a16:creationId xmlns:a16="http://schemas.microsoft.com/office/drawing/2014/main" id="{74E08550-2D64-4DF1-9582-066F92C8C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67944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需求分析</a:t>
            </a:r>
          </a:p>
        </p:txBody>
      </p:sp>
      <p:graphicFrame>
        <p:nvGraphicFramePr>
          <p:cNvPr id="3" name="图示 2">
            <a:extLst>
              <a:ext uri="{FF2B5EF4-FFF2-40B4-BE49-F238E27FC236}">
                <a16:creationId xmlns:a16="http://schemas.microsoft.com/office/drawing/2014/main" id="{7DB89CE0-3B3B-4337-BD16-D02FE319303F}"/>
              </a:ext>
            </a:extLst>
          </p:cNvPr>
          <p:cNvGraphicFramePr/>
          <p:nvPr>
            <p:extLst>
              <p:ext uri="{D42A27DB-BD31-4B8C-83A1-F6EECF244321}">
                <p14:modId xmlns:p14="http://schemas.microsoft.com/office/powerpoint/2010/main" val="1924176715"/>
              </p:ext>
            </p:extLst>
          </p:nvPr>
        </p:nvGraphicFramePr>
        <p:xfrm>
          <a:off x="3147604"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fontAlgn="auto">
              <a:lnSpc>
                <a:spcPct val="150000"/>
              </a:lnSpc>
              <a:spcAft>
                <a:spcPts val="0"/>
              </a:spcAft>
              <a:defRPr/>
            </a:pPr>
            <a:r>
              <a:rPr lang="zh-CN" altLang="en-US" sz="2800" dirty="0"/>
              <a:t>详细调查现实世界要处理的对象</a:t>
            </a:r>
          </a:p>
          <a:p>
            <a:pPr fontAlgn="auto">
              <a:lnSpc>
                <a:spcPct val="150000"/>
              </a:lnSpc>
              <a:spcAft>
                <a:spcPts val="0"/>
              </a:spcAft>
              <a:defRPr/>
            </a:pPr>
            <a:r>
              <a:rPr lang="zh-CN" altLang="en-US" sz="2800" dirty="0"/>
              <a:t>充分了解原系统（手工系统或计算机系统）</a:t>
            </a:r>
          </a:p>
          <a:p>
            <a:pPr fontAlgn="auto">
              <a:lnSpc>
                <a:spcPct val="150000"/>
              </a:lnSpc>
              <a:spcAft>
                <a:spcPts val="0"/>
              </a:spcAft>
              <a:defRPr/>
            </a:pPr>
            <a:r>
              <a:rPr lang="zh-CN" altLang="en-US" sz="2800" dirty="0"/>
              <a:t>明确用户的各种需求</a:t>
            </a:r>
          </a:p>
          <a:p>
            <a:pPr fontAlgn="auto">
              <a:lnSpc>
                <a:spcPct val="150000"/>
              </a:lnSpc>
              <a:spcAft>
                <a:spcPts val="0"/>
              </a:spcAft>
              <a:defRPr/>
            </a:pPr>
            <a:r>
              <a:rPr lang="zh-CN" altLang="en-US" sz="2800" dirty="0"/>
              <a:t>确定新系统的功能</a:t>
            </a:r>
          </a:p>
          <a:p>
            <a:pPr fontAlgn="auto">
              <a:lnSpc>
                <a:spcPct val="150000"/>
              </a:lnSpc>
              <a:spcAft>
                <a:spcPts val="0"/>
              </a:spcAft>
              <a:defRPr/>
            </a:pPr>
            <a:r>
              <a:rPr lang="zh-CN" altLang="en-US" sz="2800" dirty="0"/>
              <a:t>充分考虑今后可能的扩充和改变</a:t>
            </a:r>
            <a:endParaRPr lang="en-US" altLang="zh-CN" sz="2800" dirty="0"/>
          </a:p>
          <a:p>
            <a:pPr fontAlgn="auto">
              <a:spcAft>
                <a:spcPts val="0"/>
              </a:spcAft>
              <a:defRPr/>
            </a:pPr>
            <a:endParaRPr lang="zh-CN" altLang="en-US" dirty="0">
              <a:ea typeface="+mn-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需求分析的任务</a:t>
            </a:r>
          </a:p>
        </p:txBody>
      </p:sp>
      <p:pic>
        <p:nvPicPr>
          <p:cNvPr id="5" name="图片 4">
            <a:extLst>
              <a:ext uri="{FF2B5EF4-FFF2-40B4-BE49-F238E27FC236}">
                <a16:creationId xmlns:a16="http://schemas.microsoft.com/office/drawing/2014/main" id="{46645225-D041-4D69-B6B0-975C5AC31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768" y="3684983"/>
            <a:ext cx="3343742" cy="22958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076759-6B26-425D-A38D-01AC91D785F5}"/>
              </a:ext>
            </a:extLst>
          </p:cNvPr>
          <p:cNvSpPr>
            <a:spLocks noGrp="1"/>
          </p:cNvSpPr>
          <p:nvPr>
            <p:ph idx="1"/>
          </p:nvPr>
        </p:nvSpPr>
        <p:spPr/>
        <p:txBody>
          <a:bodyPr/>
          <a:lstStyle/>
          <a:p>
            <a:pPr fontAlgn="auto">
              <a:lnSpc>
                <a:spcPct val="150000"/>
              </a:lnSpc>
              <a:spcAft>
                <a:spcPts val="0"/>
              </a:spcAft>
              <a:defRPr/>
            </a:pPr>
            <a:r>
              <a:rPr lang="zh-CN" altLang="en-US" sz="2800" dirty="0"/>
              <a:t>调查的重点是“数据”和“处理”，获得用户对数据库要求</a:t>
            </a:r>
          </a:p>
          <a:p>
            <a:pPr lvl="1" fontAlgn="auto">
              <a:lnSpc>
                <a:spcPct val="150000"/>
              </a:lnSpc>
              <a:spcAft>
                <a:spcPts val="0"/>
              </a:spcAft>
              <a:defRPr/>
            </a:pPr>
            <a:r>
              <a:rPr lang="zh-CN" altLang="en-US" sz="2400" dirty="0"/>
              <a:t> </a:t>
            </a:r>
            <a:r>
              <a:rPr lang="zh-CN" altLang="en-US" sz="2400" dirty="0">
                <a:latin typeface="+mn-ea"/>
                <a:ea typeface="+mn-ea"/>
              </a:rPr>
              <a:t>信息要求</a:t>
            </a:r>
            <a:endParaRPr lang="en-US" altLang="zh-CN" sz="2400" dirty="0">
              <a:latin typeface="+mn-ea"/>
              <a:ea typeface="+mn-ea"/>
            </a:endParaRPr>
          </a:p>
          <a:p>
            <a:pPr lvl="1" fontAlgn="auto">
              <a:lnSpc>
                <a:spcPct val="150000"/>
              </a:lnSpc>
              <a:spcAft>
                <a:spcPts val="0"/>
              </a:spcAft>
              <a:defRPr/>
            </a:pPr>
            <a:r>
              <a:rPr lang="zh-CN" altLang="en-US" sz="2400" dirty="0">
                <a:latin typeface="+mn-ea"/>
                <a:ea typeface="+mn-ea"/>
              </a:rPr>
              <a:t>处理要求</a:t>
            </a:r>
            <a:endParaRPr lang="en-US" altLang="zh-CN" sz="2400" dirty="0">
              <a:latin typeface="+mn-ea"/>
              <a:ea typeface="+mn-ea"/>
            </a:endParaRPr>
          </a:p>
          <a:p>
            <a:pPr lvl="1" fontAlgn="auto">
              <a:lnSpc>
                <a:spcPct val="150000"/>
              </a:lnSpc>
              <a:spcAft>
                <a:spcPts val="0"/>
              </a:spcAft>
              <a:defRPr/>
            </a:pPr>
            <a:r>
              <a:rPr lang="zh-CN" altLang="en-US" sz="2400" dirty="0">
                <a:latin typeface="+mn-ea"/>
                <a:ea typeface="+mn-ea"/>
              </a:rPr>
              <a:t>安全性与完整性要求</a:t>
            </a:r>
            <a:endParaRPr lang="en-US" altLang="zh-CN" sz="2400" dirty="0">
              <a:latin typeface="+mn-ea"/>
              <a:ea typeface="+mn-ea"/>
            </a:endParaRPr>
          </a:p>
          <a:p>
            <a:pPr fontAlgn="auto">
              <a:lnSpc>
                <a:spcPct val="150000"/>
              </a:lnSpc>
              <a:spcAft>
                <a:spcPts val="0"/>
              </a:spcAft>
              <a:defRPr/>
            </a:pPr>
            <a:r>
              <a:rPr lang="zh-CN" altLang="en-US" sz="2800" dirty="0"/>
              <a:t>需求分析的难点</a:t>
            </a:r>
            <a:endParaRPr lang="en-US" altLang="zh-CN" sz="2800" dirty="0"/>
          </a:p>
          <a:p>
            <a:pPr lvl="1" fontAlgn="auto">
              <a:lnSpc>
                <a:spcPct val="150000"/>
              </a:lnSpc>
              <a:spcAft>
                <a:spcPts val="0"/>
              </a:spcAft>
              <a:defRPr/>
            </a:pPr>
            <a:r>
              <a:rPr lang="zh-CN" altLang="en-US" sz="2400" dirty="0">
                <a:latin typeface="宋体" panose="02010600030101010101" pitchFamily="2" charset="-122"/>
                <a:ea typeface="宋体" panose="02010600030101010101" pitchFamily="2" charset="-122"/>
              </a:rPr>
              <a:t>确定用户最终需求</a:t>
            </a:r>
            <a:endParaRPr lang="zh-CN" altLang="en-US" dirty="0">
              <a:latin typeface="宋体" panose="02010600030101010101" pitchFamily="2" charset="-122"/>
              <a:ea typeface="宋体" panose="02010600030101010101" pitchFamily="2" charset="-122"/>
            </a:endParaRPr>
          </a:p>
        </p:txBody>
      </p:sp>
      <p:sp>
        <p:nvSpPr>
          <p:cNvPr id="2" name="标题 1">
            <a:extLst>
              <a:ext uri="{FF2B5EF4-FFF2-40B4-BE49-F238E27FC236}">
                <a16:creationId xmlns:a16="http://schemas.microsoft.com/office/drawing/2014/main" id="{0D87AFBC-9830-4568-B8FC-5578BB18906F}"/>
              </a:ext>
            </a:extLst>
          </p:cNvPr>
          <p:cNvSpPr>
            <a:spLocks noGrp="1"/>
          </p:cNvSpPr>
          <p:nvPr>
            <p:ph type="title"/>
          </p:nvPr>
        </p:nvSpPr>
        <p:spPr/>
        <p:txBody>
          <a:bodyPr/>
          <a:lstStyle/>
          <a:p>
            <a:r>
              <a:rPr lang="zh-CN" altLang="en-US" dirty="0">
                <a:latin typeface="+mj-ea"/>
              </a:rPr>
              <a:t>需求分析的任务</a:t>
            </a:r>
            <a:endParaRPr lang="zh-CN" altLang="en-US" dirty="0"/>
          </a:p>
        </p:txBody>
      </p:sp>
      <p:pic>
        <p:nvPicPr>
          <p:cNvPr id="5" name="图片 4">
            <a:extLst>
              <a:ext uri="{FF2B5EF4-FFF2-40B4-BE49-F238E27FC236}">
                <a16:creationId xmlns:a16="http://schemas.microsoft.com/office/drawing/2014/main" id="{7A240BD0-D869-4DC2-A368-884CBB8A0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248" y="3071679"/>
            <a:ext cx="4308165" cy="3195677"/>
          </a:xfrm>
          <a:prstGeom prst="rect">
            <a:avLst/>
          </a:prstGeom>
        </p:spPr>
      </p:pic>
    </p:spTree>
    <p:extLst>
      <p:ext uri="{BB962C8B-B14F-4D97-AF65-F5344CB8AC3E}">
        <p14:creationId xmlns:p14="http://schemas.microsoft.com/office/powerpoint/2010/main" val="747927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p:txBody>
          <a:bodyPr/>
          <a:lstStyle/>
          <a:p>
            <a:pPr>
              <a:lnSpc>
                <a:spcPct val="150000"/>
              </a:lnSpc>
            </a:pPr>
            <a:r>
              <a:rPr lang="zh-CN" altLang="en-US" sz="2800" dirty="0"/>
              <a:t>调查用户需求，与用户达成共识，然后分析表达这些需求</a:t>
            </a:r>
            <a:endParaRPr lang="en-US" altLang="zh-CN" sz="2800" dirty="0"/>
          </a:p>
          <a:p>
            <a:pPr>
              <a:lnSpc>
                <a:spcPct val="150000"/>
              </a:lnSpc>
            </a:pPr>
            <a:r>
              <a:rPr lang="zh-CN" altLang="en-US" sz="2800" dirty="0"/>
              <a:t>调查用户需求的具体步骤</a:t>
            </a:r>
            <a:endParaRPr lang="en-US" altLang="zh-CN" sz="2800" dirty="0"/>
          </a:p>
          <a:p>
            <a:pPr lvl="1">
              <a:lnSpc>
                <a:spcPct val="150000"/>
              </a:lnSpc>
            </a:pPr>
            <a:r>
              <a:rPr lang="zh-CN" altLang="en-US" sz="2400" dirty="0">
                <a:ea typeface="宋体" charset="-122"/>
              </a:rPr>
              <a:t>调查组织机构情况</a:t>
            </a:r>
          </a:p>
          <a:p>
            <a:pPr lvl="1">
              <a:lnSpc>
                <a:spcPct val="150000"/>
              </a:lnSpc>
            </a:pPr>
            <a:r>
              <a:rPr lang="zh-CN" altLang="en-US" sz="2400" dirty="0">
                <a:ea typeface="宋体" charset="-122"/>
              </a:rPr>
              <a:t>调查各部门的业务活动情况</a:t>
            </a:r>
          </a:p>
          <a:p>
            <a:pPr lvl="1">
              <a:lnSpc>
                <a:spcPct val="150000"/>
              </a:lnSpc>
            </a:pPr>
            <a:r>
              <a:rPr lang="zh-CN" altLang="en-US" sz="2400" dirty="0">
                <a:ea typeface="宋体" charset="-122"/>
              </a:rPr>
              <a:t>在熟悉业务活动的基础上，协助用户明确对新系统的各种要求</a:t>
            </a:r>
          </a:p>
          <a:p>
            <a:pPr lvl="1">
              <a:lnSpc>
                <a:spcPct val="150000"/>
              </a:lnSpc>
            </a:pPr>
            <a:r>
              <a:rPr lang="zh-CN" altLang="en-US" sz="2400" dirty="0">
                <a:ea typeface="宋体" charset="-122"/>
              </a:rPr>
              <a:t>确定新系统的边界</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需求分析的方法</a:t>
            </a:r>
          </a:p>
        </p:txBody>
      </p:sp>
      <p:pic>
        <p:nvPicPr>
          <p:cNvPr id="4" name="图片 3">
            <a:extLst>
              <a:ext uri="{FF2B5EF4-FFF2-40B4-BE49-F238E27FC236}">
                <a16:creationId xmlns:a16="http://schemas.microsoft.com/office/drawing/2014/main" id="{3B830E25-942C-4699-95F5-401759F6A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120" y="4781706"/>
            <a:ext cx="1819529" cy="18195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5" descr="76"/>
          <p:cNvPicPr>
            <a:picLocks noChangeAspect="1" noChangeArrowheads="1"/>
          </p:cNvPicPr>
          <p:nvPr/>
        </p:nvPicPr>
        <p:blipFill>
          <a:blip r:embed="rId2"/>
          <a:srcRect/>
          <a:stretch>
            <a:fillRect/>
          </a:stretch>
        </p:blipFill>
        <p:spPr bwMode="auto">
          <a:xfrm>
            <a:off x="1784469" y="1414635"/>
            <a:ext cx="7608373" cy="4028730"/>
          </a:xfrm>
          <a:prstGeom prst="rect">
            <a:avLst/>
          </a:prstGeom>
          <a:noFill/>
          <a:ln w="9525">
            <a:noFill/>
            <a:miter lim="800000"/>
            <a:headEnd/>
            <a:tailEnd/>
          </a:ln>
        </p:spPr>
      </p:pic>
      <p:sp>
        <p:nvSpPr>
          <p:cNvPr id="4" name="标题 1">
            <a:extLst>
              <a:ext uri="{FF2B5EF4-FFF2-40B4-BE49-F238E27FC236}">
                <a16:creationId xmlns:a16="http://schemas.microsoft.com/office/drawing/2014/main" id="{C05F8F37-F861-4757-9AE6-717ADBF80D3B}"/>
              </a:ext>
            </a:extLst>
          </p:cNvPr>
          <p:cNvSpPr txBox="1">
            <a:spLocks/>
          </p:cNvSpPr>
          <p:nvPr/>
        </p:nvSpPr>
        <p:spPr>
          <a:xfrm>
            <a:off x="828127" y="1941817"/>
            <a:ext cx="381241" cy="2630183"/>
          </a:xfrm>
          <a:prstGeom prst="rect">
            <a:avLst/>
          </a:prstGeom>
        </p:spPr>
        <p:txBody>
          <a:bodyPr/>
          <a:lstStyle>
            <a:lvl1pPr algn="ctr" rtl="0" fontAlgn="base">
              <a:spcBef>
                <a:spcPct val="0"/>
              </a:spcBef>
              <a:spcAft>
                <a:spcPct val="0"/>
              </a:spcAft>
              <a:defRPr sz="4400" b="1" kern="1200">
                <a:solidFill>
                  <a:schemeClr val="tx1"/>
                </a:solidFill>
                <a:effectLst>
                  <a:outerShdw blurRad="38100" dist="38100" dir="2700000" algn="tl">
                    <a:srgbClr val="000000">
                      <a:alpha val="43137"/>
                    </a:srgbClr>
                  </a:outerShdw>
                </a:effectLst>
                <a:latin typeface="Arial" charset="0"/>
                <a:ea typeface="+mj-ea"/>
                <a:cs typeface="+mj-cs"/>
              </a:defRPr>
            </a:lvl1pPr>
            <a:lvl2pPr algn="ctr" rtl="0" fontAlgn="base">
              <a:spcBef>
                <a:spcPct val="0"/>
              </a:spcBef>
              <a:spcAft>
                <a:spcPct val="0"/>
              </a:spcAft>
              <a:defRPr sz="4400" b="1">
                <a:solidFill>
                  <a:schemeClr val="tx1"/>
                </a:solidFill>
                <a:latin typeface="Arial" charset="0"/>
              </a:defRPr>
            </a:lvl2pPr>
            <a:lvl3pPr algn="ctr" rtl="0" fontAlgn="base">
              <a:spcBef>
                <a:spcPct val="0"/>
              </a:spcBef>
              <a:spcAft>
                <a:spcPct val="0"/>
              </a:spcAft>
              <a:defRPr sz="4400" b="1">
                <a:solidFill>
                  <a:schemeClr val="tx1"/>
                </a:solidFill>
                <a:latin typeface="Arial" charset="0"/>
              </a:defRPr>
            </a:lvl3pPr>
            <a:lvl4pPr algn="ctr" rtl="0" fontAlgn="base">
              <a:spcBef>
                <a:spcPct val="0"/>
              </a:spcBef>
              <a:spcAft>
                <a:spcPct val="0"/>
              </a:spcAft>
              <a:defRPr sz="4400" b="1">
                <a:solidFill>
                  <a:schemeClr val="tx1"/>
                </a:solidFill>
                <a:latin typeface="Arial" charset="0"/>
              </a:defRPr>
            </a:lvl4pPr>
            <a:lvl5pPr algn="ctr" rtl="0" fontAlgn="base">
              <a:spcBef>
                <a:spcPct val="0"/>
              </a:spcBef>
              <a:spcAft>
                <a:spcPct val="0"/>
              </a:spcAft>
              <a:defRPr sz="4400" b="1">
                <a:solidFill>
                  <a:schemeClr val="tx1"/>
                </a:solidFill>
                <a:latin typeface="Arial" charset="0"/>
              </a:defRPr>
            </a:lvl5pPr>
            <a:lvl6pPr marL="457200" algn="ctr" rtl="0" fontAlgn="base">
              <a:spcBef>
                <a:spcPct val="0"/>
              </a:spcBef>
              <a:spcAft>
                <a:spcPct val="0"/>
              </a:spcAft>
              <a:defRPr sz="4400" b="1">
                <a:solidFill>
                  <a:schemeClr val="tx1"/>
                </a:solidFill>
                <a:latin typeface="Arial" charset="0"/>
              </a:defRPr>
            </a:lvl6pPr>
            <a:lvl7pPr marL="914400" algn="ctr" rtl="0" fontAlgn="base">
              <a:spcBef>
                <a:spcPct val="0"/>
              </a:spcBef>
              <a:spcAft>
                <a:spcPct val="0"/>
              </a:spcAft>
              <a:defRPr sz="4400" b="1">
                <a:solidFill>
                  <a:schemeClr val="tx1"/>
                </a:solidFill>
                <a:latin typeface="Arial" charset="0"/>
              </a:defRPr>
            </a:lvl7pPr>
            <a:lvl8pPr marL="1371600" algn="ctr" rtl="0" fontAlgn="base">
              <a:spcBef>
                <a:spcPct val="0"/>
              </a:spcBef>
              <a:spcAft>
                <a:spcPct val="0"/>
              </a:spcAft>
              <a:defRPr sz="4400" b="1">
                <a:solidFill>
                  <a:schemeClr val="tx1"/>
                </a:solidFill>
                <a:latin typeface="Arial" charset="0"/>
              </a:defRPr>
            </a:lvl8pPr>
            <a:lvl9pPr marL="1828800" algn="ctr" rtl="0" fontAlgn="base">
              <a:spcBef>
                <a:spcPct val="0"/>
              </a:spcBef>
              <a:spcAft>
                <a:spcPct val="0"/>
              </a:spcAft>
              <a:defRPr sz="4400" b="1">
                <a:solidFill>
                  <a:schemeClr val="tx1"/>
                </a:solidFill>
                <a:latin typeface="Arial" charset="0"/>
              </a:defRPr>
            </a:lvl9pPr>
          </a:lstStyle>
          <a:p>
            <a:pPr fontAlgn="auto">
              <a:spcAft>
                <a:spcPts val="0"/>
              </a:spcAft>
              <a:defRPr/>
            </a:pPr>
            <a:r>
              <a:rPr lang="zh-CN" altLang="en-US" sz="2800" b="0" dirty="0">
                <a:effectLst/>
                <a:latin typeface="+mj-ea"/>
              </a:rPr>
              <a:t>需求分析过程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227550" y="1083931"/>
            <a:ext cx="10972800" cy="4524949"/>
          </a:xfrm>
        </p:spPr>
        <p:txBody>
          <a:bodyPr/>
          <a:lstStyle/>
          <a:p>
            <a:pPr>
              <a:lnSpc>
                <a:spcPct val="150000"/>
              </a:lnSpc>
            </a:pPr>
            <a:r>
              <a:rPr lang="zh-CN" altLang="en-US" sz="2800" dirty="0">
                <a:latin typeface="+mj-ea"/>
                <a:ea typeface="+mj-ea"/>
              </a:rPr>
              <a:t>数据字典的用途</a:t>
            </a:r>
          </a:p>
          <a:p>
            <a:pPr lvl="1">
              <a:lnSpc>
                <a:spcPct val="150000"/>
              </a:lnSpc>
            </a:pPr>
            <a:r>
              <a:rPr lang="zh-CN" altLang="en-US" sz="2400" dirty="0">
                <a:latin typeface="+mj-ea"/>
                <a:ea typeface="+mj-ea"/>
              </a:rPr>
              <a:t>进行详细的数据收集和数据分析所获得的主要结果</a:t>
            </a:r>
            <a:endParaRPr lang="en-US" altLang="zh-CN" sz="2400" dirty="0">
              <a:latin typeface="+mj-ea"/>
              <a:ea typeface="+mj-ea"/>
            </a:endParaRPr>
          </a:p>
          <a:p>
            <a:pPr>
              <a:lnSpc>
                <a:spcPct val="150000"/>
              </a:lnSpc>
            </a:pPr>
            <a:r>
              <a:rPr lang="zh-CN" altLang="en-US" sz="2800" dirty="0">
                <a:latin typeface="+mj-ea"/>
                <a:ea typeface="+mj-ea"/>
              </a:rPr>
              <a:t>数据字典的内容</a:t>
            </a:r>
            <a:endParaRPr lang="en-US" altLang="zh-CN" sz="2800" dirty="0">
              <a:latin typeface="+mj-ea"/>
              <a:ea typeface="+mj-ea"/>
            </a:endParaRPr>
          </a:p>
          <a:p>
            <a:pPr lvl="1">
              <a:lnSpc>
                <a:spcPct val="100000"/>
              </a:lnSpc>
            </a:pPr>
            <a:r>
              <a:rPr lang="zh-CN" altLang="en-US" sz="2400" dirty="0">
                <a:latin typeface="+mj-ea"/>
                <a:ea typeface="+mj-ea"/>
              </a:rPr>
              <a:t>数据项</a:t>
            </a:r>
          </a:p>
          <a:p>
            <a:pPr lvl="1">
              <a:lnSpc>
                <a:spcPct val="100000"/>
              </a:lnSpc>
            </a:pPr>
            <a:r>
              <a:rPr lang="zh-CN" altLang="en-US" sz="2400" dirty="0">
                <a:latin typeface="+mj-ea"/>
                <a:ea typeface="+mj-ea"/>
              </a:rPr>
              <a:t>数据结构</a:t>
            </a:r>
          </a:p>
          <a:p>
            <a:pPr lvl="1">
              <a:lnSpc>
                <a:spcPct val="100000"/>
              </a:lnSpc>
            </a:pPr>
            <a:r>
              <a:rPr lang="zh-CN" altLang="en-US" sz="2400" dirty="0">
                <a:latin typeface="+mj-ea"/>
                <a:ea typeface="+mj-ea"/>
              </a:rPr>
              <a:t>数据流</a:t>
            </a:r>
          </a:p>
          <a:p>
            <a:pPr lvl="1">
              <a:lnSpc>
                <a:spcPct val="100000"/>
              </a:lnSpc>
            </a:pPr>
            <a:r>
              <a:rPr lang="zh-CN" altLang="en-US" sz="2400" dirty="0">
                <a:latin typeface="+mj-ea"/>
                <a:ea typeface="+mj-ea"/>
              </a:rPr>
              <a:t>数据存储</a:t>
            </a:r>
          </a:p>
          <a:p>
            <a:pPr lvl="1">
              <a:lnSpc>
                <a:spcPct val="100000"/>
              </a:lnSpc>
            </a:pPr>
            <a:r>
              <a:rPr lang="zh-CN" altLang="en-US" sz="2400" dirty="0">
                <a:latin typeface="+mj-ea"/>
                <a:ea typeface="+mj-ea"/>
              </a:rPr>
              <a:t>处理过程</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数据字典</a:t>
            </a:r>
          </a:p>
        </p:txBody>
      </p:sp>
      <p:pic>
        <p:nvPicPr>
          <p:cNvPr id="5" name="图片 4">
            <a:extLst>
              <a:ext uri="{FF2B5EF4-FFF2-40B4-BE49-F238E27FC236}">
                <a16:creationId xmlns:a16="http://schemas.microsoft.com/office/drawing/2014/main" id="{5C37CCC2-38AA-48D2-9949-570FCEA8F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89554"/>
            <a:ext cx="10972800" cy="4524949"/>
          </a:xfrm>
        </p:spPr>
        <p:txBody>
          <a:bodyPr rtlCol="0">
            <a:noAutofit/>
          </a:bodyPr>
          <a:lstStyle/>
          <a:p>
            <a:pPr>
              <a:lnSpc>
                <a:spcPct val="170000"/>
              </a:lnSpc>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70000"/>
              </a:lnSpc>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50000"/>
              </a:lnSpc>
              <a:defRPr/>
            </a:pPr>
            <a:r>
              <a:rPr lang="zh-CN" altLang="en-US" sz="2800" dirty="0">
                <a:solidFill>
                  <a:srgbClr val="FF9905"/>
                </a:solidFill>
                <a:latin typeface="+mj-ea"/>
                <a:ea typeface="+mj-ea"/>
                <a:cs typeface="+mn-cs"/>
              </a:rPr>
              <a:t>第三节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概念结构设计</a:t>
            </a:r>
          </a:p>
          <a:p>
            <a:pPr>
              <a:lnSpc>
                <a:spcPct val="170000"/>
              </a:lnSpc>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70000"/>
              </a:lnSpc>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第</a:t>
            </a:r>
            <a:r>
              <a:rPr lang="en-US" altLang="zh-CN" dirty="0">
                <a:latin typeface="+mj-ea"/>
              </a:rPr>
              <a:t>7</a:t>
            </a:r>
            <a:r>
              <a:rPr lang="zh-CN" altLang="en-US" dirty="0">
                <a:latin typeface="+mj-ea"/>
              </a:rPr>
              <a:t>章 数据库设计</a:t>
            </a:r>
          </a:p>
        </p:txBody>
      </p:sp>
      <p:pic>
        <p:nvPicPr>
          <p:cNvPr id="5" name="图片 4">
            <a:extLst>
              <a:ext uri="{FF2B5EF4-FFF2-40B4-BE49-F238E27FC236}">
                <a16:creationId xmlns:a16="http://schemas.microsoft.com/office/drawing/2014/main" id="{FC4EE7D1-A53C-4BFC-B31F-FAC701A43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02452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8846" y="877179"/>
            <a:ext cx="10972800" cy="4524949"/>
          </a:xfrm>
        </p:spPr>
        <p:txBody>
          <a:bodyPr rtlCol="0">
            <a:noAutofit/>
          </a:bodyPr>
          <a:lstStyle/>
          <a:p>
            <a:pPr>
              <a:lnSpc>
                <a:spcPct val="170000"/>
              </a:lnSpc>
              <a:buFont typeface="Wingdings" pitchFamily="2" charset="2"/>
              <a:buChar char=""/>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70000"/>
              </a:lnSpc>
              <a:buFont typeface="Wingdings" pitchFamily="2" charset="2"/>
              <a:buChar char=""/>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70000"/>
              </a:lnSpc>
              <a:buFont typeface="Wingdings" pitchFamily="2" charset="2"/>
              <a:buChar char=""/>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70000"/>
              </a:lnSpc>
              <a:buFont typeface="Wingdings" pitchFamily="2" charset="2"/>
              <a:buChar char=""/>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70000"/>
              </a:lnSpc>
              <a:buFont typeface="Wingdings" pitchFamily="2" charset="2"/>
              <a:buChar char=""/>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buFont typeface="Wingdings" pitchFamily="2" charset="2"/>
              <a:buChar char=""/>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第</a:t>
            </a:r>
            <a:r>
              <a:rPr lang="en-US" altLang="zh-CN" dirty="0">
                <a:latin typeface="+mj-ea"/>
              </a:rPr>
              <a:t>7</a:t>
            </a:r>
            <a:r>
              <a:rPr lang="zh-CN" altLang="en-US" dirty="0">
                <a:latin typeface="+mj-ea"/>
              </a:rPr>
              <a:t>章 数据库设计</a:t>
            </a:r>
          </a:p>
        </p:txBody>
      </p:sp>
      <p:pic>
        <p:nvPicPr>
          <p:cNvPr id="5" name="图片 4">
            <a:extLst>
              <a:ext uri="{FF2B5EF4-FFF2-40B4-BE49-F238E27FC236}">
                <a16:creationId xmlns:a16="http://schemas.microsoft.com/office/drawing/2014/main" id="{95D08674-51D1-4A35-A602-8051B1F70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797064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概念结构设计</a:t>
            </a:r>
          </a:p>
        </p:txBody>
      </p:sp>
      <p:graphicFrame>
        <p:nvGraphicFramePr>
          <p:cNvPr id="4" name="图示 3">
            <a:extLst>
              <a:ext uri="{FF2B5EF4-FFF2-40B4-BE49-F238E27FC236}">
                <a16:creationId xmlns:a16="http://schemas.microsoft.com/office/drawing/2014/main" id="{13FDBE91-58FF-4E2A-8883-8F166E642BD9}"/>
              </a:ext>
            </a:extLst>
          </p:cNvPr>
          <p:cNvGraphicFramePr/>
          <p:nvPr>
            <p:extLst>
              <p:ext uri="{D42A27DB-BD31-4B8C-83A1-F6EECF244321}">
                <p14:modId xmlns:p14="http://schemas.microsoft.com/office/powerpoint/2010/main" val="119853268"/>
              </p:ext>
            </p:extLst>
          </p:nvPr>
        </p:nvGraphicFramePr>
        <p:xfrm>
          <a:off x="2363675" y="1319625"/>
          <a:ext cx="6599583" cy="4076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p:txBody>
          <a:bodyPr/>
          <a:lstStyle/>
          <a:p>
            <a:pPr>
              <a:lnSpc>
                <a:spcPct val="150000"/>
              </a:lnSpc>
            </a:pPr>
            <a:r>
              <a:rPr lang="zh-CN" altLang="en-US" dirty="0">
                <a:latin typeface="+mn-ea"/>
              </a:rPr>
              <a:t>什么是</a:t>
            </a:r>
            <a:r>
              <a:rPr lang="zh-CN" altLang="en-US" dirty="0">
                <a:solidFill>
                  <a:srgbClr val="FF0000"/>
                </a:solidFill>
                <a:latin typeface="+mn-ea"/>
              </a:rPr>
              <a:t>概念结构设计</a:t>
            </a:r>
          </a:p>
          <a:p>
            <a:pPr lvl="1">
              <a:lnSpc>
                <a:spcPct val="150000"/>
              </a:lnSpc>
            </a:pPr>
            <a:r>
              <a:rPr lang="zh-CN" altLang="en-US" dirty="0">
                <a:latin typeface="+mn-ea"/>
              </a:rPr>
              <a:t>需求分析阶段描述的用户应用需求是现实世界的具体需求</a:t>
            </a:r>
          </a:p>
          <a:p>
            <a:pPr lvl="1">
              <a:lnSpc>
                <a:spcPct val="150000"/>
              </a:lnSpc>
            </a:pPr>
            <a:r>
              <a:rPr lang="zh-CN" altLang="en-US" dirty="0">
                <a:latin typeface="+mn-ea"/>
              </a:rPr>
              <a:t>将需求分析得到的用户需求抽象为信息结构即概念模型的过程就是概念结构设计</a:t>
            </a:r>
          </a:p>
          <a:p>
            <a:pPr lvl="1">
              <a:lnSpc>
                <a:spcPct val="150000"/>
              </a:lnSpc>
            </a:pPr>
            <a:r>
              <a:rPr lang="zh-CN" altLang="en-US" dirty="0">
                <a:latin typeface="+mn-ea"/>
              </a:rPr>
              <a:t>概念结构是各种数据模型的共同基础，它比数据模型更独立于机器、更抽象，从而更加稳定</a:t>
            </a:r>
          </a:p>
          <a:p>
            <a:pPr lvl="1">
              <a:lnSpc>
                <a:spcPct val="150000"/>
              </a:lnSpc>
            </a:pPr>
            <a:r>
              <a:rPr lang="zh-CN" altLang="en-US" dirty="0">
                <a:latin typeface="+mn-ea"/>
              </a:rPr>
              <a:t>概念结构设计是整个数据库设计的</a:t>
            </a:r>
            <a:r>
              <a:rPr lang="zh-CN" altLang="en-US" b="1" dirty="0">
                <a:solidFill>
                  <a:srgbClr val="FF0000"/>
                </a:solidFill>
                <a:latin typeface="+mn-ea"/>
              </a:rPr>
              <a:t>关键</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概念结构设计概述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组合 13"/>
          <p:cNvGrpSpPr>
            <a:grpSpLocks/>
          </p:cNvGrpSpPr>
          <p:nvPr/>
        </p:nvGrpSpPr>
        <p:grpSpPr bwMode="auto">
          <a:xfrm>
            <a:off x="7140980" y="1539062"/>
            <a:ext cx="4489450" cy="3124200"/>
            <a:chOff x="2229678" y="642728"/>
            <a:chExt cx="4489174" cy="3124200"/>
          </a:xfrm>
        </p:grpSpPr>
        <p:sp>
          <p:nvSpPr>
            <p:cNvPr id="43011" name="Text Box 4"/>
            <p:cNvSpPr txBox="1">
              <a:spLocks noChangeArrowheads="1"/>
            </p:cNvSpPr>
            <p:nvPr/>
          </p:nvSpPr>
          <p:spPr bwMode="auto">
            <a:xfrm>
              <a:off x="2229678" y="642728"/>
              <a:ext cx="1902941" cy="679174"/>
            </a:xfrm>
            <a:prstGeom prst="rect">
              <a:avLst/>
            </a:prstGeom>
            <a:noFill/>
            <a:ln w="9525">
              <a:solidFill>
                <a:srgbClr val="000000"/>
              </a:solidFill>
              <a:miter lim="800000"/>
              <a:headEnd/>
              <a:tailEnd/>
            </a:ln>
          </p:spPr>
          <p:txBody>
            <a:bodyPr/>
            <a:lstStyle/>
            <a:p>
              <a:pPr algn="ctr" eaLnBrk="0" hangingPunct="0"/>
              <a:r>
                <a:rPr lang="zh-CN" altLang="en-US" b="1"/>
                <a:t>现实世界</a:t>
              </a:r>
            </a:p>
          </p:txBody>
        </p:sp>
        <p:sp>
          <p:nvSpPr>
            <p:cNvPr id="43012" name="Text Box 5"/>
            <p:cNvSpPr txBox="1">
              <a:spLocks noChangeArrowheads="1"/>
            </p:cNvSpPr>
            <p:nvPr/>
          </p:nvSpPr>
          <p:spPr bwMode="auto">
            <a:xfrm>
              <a:off x="2229678" y="3087754"/>
              <a:ext cx="1902941" cy="679174"/>
            </a:xfrm>
            <a:prstGeom prst="rect">
              <a:avLst/>
            </a:prstGeom>
            <a:noFill/>
            <a:ln w="9525">
              <a:solidFill>
                <a:srgbClr val="000000"/>
              </a:solidFill>
              <a:miter lim="800000"/>
              <a:headEnd/>
              <a:tailEnd/>
            </a:ln>
          </p:spPr>
          <p:txBody>
            <a:bodyPr/>
            <a:lstStyle/>
            <a:p>
              <a:pPr algn="ctr" eaLnBrk="0" hangingPunct="0"/>
              <a:r>
                <a:rPr lang="zh-CN" altLang="en-US" b="1"/>
                <a:t>机器世界</a:t>
              </a:r>
              <a:endParaRPr lang="zh-CN" altLang="en-US" sz="2400"/>
            </a:p>
          </p:txBody>
        </p:sp>
        <p:sp>
          <p:nvSpPr>
            <p:cNvPr id="43013" name="Text Box 6"/>
            <p:cNvSpPr txBox="1">
              <a:spLocks noChangeArrowheads="1"/>
            </p:cNvSpPr>
            <p:nvPr/>
          </p:nvSpPr>
          <p:spPr bwMode="auto">
            <a:xfrm>
              <a:off x="2229678" y="1865241"/>
              <a:ext cx="1902941" cy="679174"/>
            </a:xfrm>
            <a:prstGeom prst="rect">
              <a:avLst/>
            </a:prstGeom>
            <a:noFill/>
            <a:ln w="9525">
              <a:solidFill>
                <a:srgbClr val="000000"/>
              </a:solidFill>
              <a:miter lim="800000"/>
              <a:headEnd/>
              <a:tailEnd/>
            </a:ln>
          </p:spPr>
          <p:txBody>
            <a:bodyPr/>
            <a:lstStyle/>
            <a:p>
              <a:pPr algn="ctr" eaLnBrk="0" hangingPunct="0"/>
              <a:r>
                <a:rPr lang="zh-CN" altLang="en-US" b="1"/>
                <a:t>信息世界</a:t>
              </a:r>
              <a:endParaRPr lang="zh-CN" altLang="en-US" sz="2400"/>
            </a:p>
          </p:txBody>
        </p:sp>
        <p:sp>
          <p:nvSpPr>
            <p:cNvPr id="43014" name="Line 7"/>
            <p:cNvSpPr>
              <a:spLocks noChangeShapeType="1"/>
            </p:cNvSpPr>
            <p:nvPr/>
          </p:nvSpPr>
          <p:spPr bwMode="auto">
            <a:xfrm>
              <a:off x="3022570" y="1321902"/>
              <a:ext cx="0" cy="543339"/>
            </a:xfrm>
            <a:prstGeom prst="line">
              <a:avLst/>
            </a:prstGeom>
            <a:noFill/>
            <a:ln w="9525">
              <a:solidFill>
                <a:srgbClr val="000000"/>
              </a:solidFill>
              <a:round/>
              <a:headEnd/>
              <a:tailEnd type="triangle" w="med" len="med"/>
            </a:ln>
          </p:spPr>
          <p:txBody>
            <a:bodyPr/>
            <a:lstStyle/>
            <a:p>
              <a:endParaRPr lang="zh-CN" altLang="en-US"/>
            </a:p>
          </p:txBody>
        </p:sp>
        <p:sp>
          <p:nvSpPr>
            <p:cNvPr id="43015" name="Line 8"/>
            <p:cNvSpPr>
              <a:spLocks noChangeShapeType="1"/>
            </p:cNvSpPr>
            <p:nvPr/>
          </p:nvSpPr>
          <p:spPr bwMode="auto">
            <a:xfrm>
              <a:off x="3022570" y="2544415"/>
              <a:ext cx="0" cy="543339"/>
            </a:xfrm>
            <a:prstGeom prst="line">
              <a:avLst/>
            </a:prstGeom>
            <a:noFill/>
            <a:ln w="9525">
              <a:solidFill>
                <a:srgbClr val="000000"/>
              </a:solidFill>
              <a:round/>
              <a:headEnd/>
              <a:tailEnd type="triangle" w="med" len="med"/>
            </a:ln>
          </p:spPr>
          <p:txBody>
            <a:bodyPr/>
            <a:lstStyle/>
            <a:p>
              <a:endParaRPr lang="zh-CN" altLang="en-US"/>
            </a:p>
          </p:txBody>
        </p:sp>
        <p:sp>
          <p:nvSpPr>
            <p:cNvPr id="43016" name="Text Box 9"/>
            <p:cNvSpPr txBox="1">
              <a:spLocks noChangeArrowheads="1"/>
            </p:cNvSpPr>
            <p:nvPr/>
          </p:nvSpPr>
          <p:spPr bwMode="auto">
            <a:xfrm>
              <a:off x="4884411" y="708989"/>
              <a:ext cx="1744362" cy="543339"/>
            </a:xfrm>
            <a:prstGeom prst="rect">
              <a:avLst/>
            </a:prstGeom>
            <a:noFill/>
            <a:ln w="9525">
              <a:noFill/>
              <a:miter lim="800000"/>
              <a:headEnd/>
              <a:tailEnd/>
            </a:ln>
          </p:spPr>
          <p:txBody>
            <a:bodyPr/>
            <a:lstStyle/>
            <a:p>
              <a:pPr algn="just" eaLnBrk="0" hangingPunct="0"/>
              <a:r>
                <a:rPr lang="zh-CN" altLang="en-US" b="1"/>
                <a:t>需求分析</a:t>
              </a:r>
              <a:endParaRPr lang="zh-CN" altLang="en-US" sz="2400" b="1"/>
            </a:p>
          </p:txBody>
        </p:sp>
        <p:sp>
          <p:nvSpPr>
            <p:cNvPr id="43017" name="Text Box 10"/>
            <p:cNvSpPr txBox="1">
              <a:spLocks noChangeArrowheads="1"/>
            </p:cNvSpPr>
            <p:nvPr/>
          </p:nvSpPr>
          <p:spPr bwMode="auto">
            <a:xfrm>
              <a:off x="4884411" y="1931502"/>
              <a:ext cx="1834441" cy="543339"/>
            </a:xfrm>
            <a:prstGeom prst="rect">
              <a:avLst/>
            </a:prstGeom>
            <a:noFill/>
            <a:ln w="9525">
              <a:noFill/>
              <a:miter lim="800000"/>
              <a:headEnd/>
              <a:tailEnd/>
            </a:ln>
          </p:spPr>
          <p:txBody>
            <a:bodyPr/>
            <a:lstStyle/>
            <a:p>
              <a:pPr algn="just" eaLnBrk="0" hangingPunct="0"/>
              <a:r>
                <a:rPr lang="zh-CN" altLang="en-US" b="1" dirty="0"/>
                <a:t>概念结构设计</a:t>
              </a:r>
              <a:endParaRPr lang="zh-CN" altLang="en-US" sz="2400" b="1" dirty="0"/>
            </a:p>
          </p:txBody>
        </p:sp>
      </p:grpSp>
      <p:sp>
        <p:nvSpPr>
          <p:cNvPr id="13" name="内容占位符 12"/>
          <p:cNvSpPr>
            <a:spLocks noGrp="1"/>
          </p:cNvSpPr>
          <p:nvPr>
            <p:ph idx="1"/>
          </p:nvPr>
        </p:nvSpPr>
        <p:spPr>
          <a:xfrm>
            <a:off x="239349" y="1166529"/>
            <a:ext cx="10972800" cy="4524949"/>
          </a:xfrm>
        </p:spPr>
        <p:txBody>
          <a:bodyPr rtlCol="0">
            <a:normAutofit/>
          </a:bodyPr>
          <a:lstStyle/>
          <a:p>
            <a:pPr fontAlgn="auto">
              <a:spcAft>
                <a:spcPts val="0"/>
              </a:spcAft>
              <a:defRPr/>
            </a:pPr>
            <a:r>
              <a:rPr lang="zh-CN" altLang="en-US" dirty="0"/>
              <a:t>概念结构设计的特点</a:t>
            </a:r>
            <a:endParaRPr lang="en-US" altLang="zh-CN" dirty="0"/>
          </a:p>
          <a:p>
            <a:pPr lvl="1" fontAlgn="auto">
              <a:spcAft>
                <a:spcPts val="0"/>
              </a:spcAft>
              <a:defRPr/>
            </a:pPr>
            <a:r>
              <a:rPr lang="zh-CN" altLang="en-US" dirty="0">
                <a:latin typeface="+mn-ea"/>
                <a:ea typeface="+mn-ea"/>
              </a:rPr>
              <a:t>能真实、充分地反映现实世界</a:t>
            </a:r>
          </a:p>
          <a:p>
            <a:pPr lvl="1" fontAlgn="auto">
              <a:spcAft>
                <a:spcPts val="0"/>
              </a:spcAft>
              <a:defRPr/>
            </a:pPr>
            <a:r>
              <a:rPr lang="zh-CN" altLang="en-US" dirty="0">
                <a:latin typeface="+mn-ea"/>
                <a:ea typeface="+mn-ea"/>
              </a:rPr>
              <a:t>易于理解</a:t>
            </a:r>
          </a:p>
          <a:p>
            <a:pPr lvl="1" fontAlgn="auto">
              <a:spcAft>
                <a:spcPts val="0"/>
              </a:spcAft>
              <a:defRPr/>
            </a:pPr>
            <a:r>
              <a:rPr lang="zh-CN" altLang="en-US" dirty="0">
                <a:latin typeface="+mn-ea"/>
                <a:ea typeface="+mn-ea"/>
              </a:rPr>
              <a:t>易于更改</a:t>
            </a:r>
            <a:endParaRPr lang="en-US" altLang="zh-CN" dirty="0">
              <a:latin typeface="+mn-ea"/>
              <a:ea typeface="+mn-ea"/>
            </a:endParaRPr>
          </a:p>
          <a:p>
            <a:pPr lvl="1" fontAlgn="auto">
              <a:spcAft>
                <a:spcPts val="0"/>
              </a:spcAft>
              <a:defRPr/>
            </a:pPr>
            <a:r>
              <a:rPr lang="zh-CN" altLang="en-US" dirty="0">
                <a:latin typeface="+mn-ea"/>
                <a:ea typeface="+mn-ea"/>
              </a:rPr>
              <a:t>易于向关系、网状、层次等各种数据模型转换</a:t>
            </a:r>
          </a:p>
        </p:txBody>
      </p:sp>
      <p:sp>
        <p:nvSpPr>
          <p:cNvPr id="11" name="标题 1">
            <a:extLst>
              <a:ext uri="{FF2B5EF4-FFF2-40B4-BE49-F238E27FC236}">
                <a16:creationId xmlns:a16="http://schemas.microsoft.com/office/drawing/2014/main" id="{47C92E82-2637-4CEC-BBE2-BBAEF60B26AC}"/>
              </a:ext>
            </a:extLst>
          </p:cNvPr>
          <p:cNvSpPr>
            <a:spLocks noGrp="1"/>
          </p:cNvSpPr>
          <p:nvPr>
            <p:ph type="title"/>
          </p:nvPr>
        </p:nvSpPr>
        <p:spPr/>
        <p:txBody>
          <a:bodyPr/>
          <a:lstStyle/>
          <a:p>
            <a:pPr fontAlgn="auto">
              <a:spcAft>
                <a:spcPts val="0"/>
              </a:spcAft>
              <a:defRPr/>
            </a:pPr>
            <a:r>
              <a:rPr lang="zh-CN" altLang="en-US" dirty="0">
                <a:latin typeface="+mj-ea"/>
              </a:rPr>
              <a:t>概念结构设计概述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19337"/>
            <a:ext cx="10972800" cy="4524949"/>
          </a:xfrm>
        </p:spPr>
        <p:txBody>
          <a:bodyPr>
            <a:normAutofit fontScale="77500" lnSpcReduction="20000"/>
          </a:bodyPr>
          <a:lstStyle/>
          <a:p>
            <a:r>
              <a:rPr lang="zh-CN" altLang="en-US" sz="3000" dirty="0">
                <a:latin typeface="+mj-ea"/>
                <a:ea typeface="+mj-ea"/>
              </a:rPr>
              <a:t>实体（</a:t>
            </a:r>
            <a:r>
              <a:rPr lang="en-US" altLang="zh-CN" sz="3000" dirty="0">
                <a:latin typeface="+mj-ea"/>
                <a:ea typeface="+mj-ea"/>
              </a:rPr>
              <a:t>Entity</a:t>
            </a:r>
            <a:r>
              <a:rPr lang="zh-CN" altLang="en-US" sz="3000" dirty="0">
                <a:latin typeface="+mj-ea"/>
                <a:ea typeface="+mj-ea"/>
              </a:rPr>
              <a:t>） </a:t>
            </a:r>
          </a:p>
          <a:p>
            <a:pPr lvl="1"/>
            <a:r>
              <a:rPr lang="zh-CN" altLang="en-US" sz="2600" dirty="0">
                <a:latin typeface="+mj-ea"/>
                <a:ea typeface="+mj-ea"/>
              </a:rPr>
              <a:t>客观存在并可相互区别的事物称为实体</a:t>
            </a:r>
          </a:p>
          <a:p>
            <a:pPr lvl="1">
              <a:lnSpc>
                <a:spcPct val="150000"/>
              </a:lnSpc>
            </a:pPr>
            <a:r>
              <a:rPr lang="zh-CN" altLang="en-US" sz="2600" dirty="0">
                <a:latin typeface="+mj-ea"/>
                <a:ea typeface="+mj-ea"/>
              </a:rPr>
              <a:t>可以是具体的人、事、物或抽象的概念</a:t>
            </a:r>
          </a:p>
          <a:p>
            <a:r>
              <a:rPr lang="zh-CN" altLang="en-US" sz="3000" dirty="0">
                <a:latin typeface="+mj-ea"/>
                <a:ea typeface="+mj-ea"/>
              </a:rPr>
              <a:t>属性（</a:t>
            </a:r>
            <a:r>
              <a:rPr lang="en-US" altLang="zh-CN" sz="3000" dirty="0">
                <a:latin typeface="+mj-ea"/>
                <a:ea typeface="+mj-ea"/>
              </a:rPr>
              <a:t>Attribute</a:t>
            </a:r>
            <a:r>
              <a:rPr lang="zh-CN" altLang="en-US" sz="3000" dirty="0">
                <a:latin typeface="+mj-ea"/>
                <a:ea typeface="+mj-ea"/>
              </a:rPr>
              <a:t>） </a:t>
            </a:r>
          </a:p>
          <a:p>
            <a:pPr lvl="1"/>
            <a:r>
              <a:rPr lang="zh-CN" altLang="en-US" sz="2600" dirty="0">
                <a:latin typeface="+mj-ea"/>
                <a:ea typeface="+mj-ea"/>
              </a:rPr>
              <a:t>实体所具有的某一特性称为属性</a:t>
            </a:r>
          </a:p>
          <a:p>
            <a:pPr lvl="1">
              <a:lnSpc>
                <a:spcPct val="150000"/>
              </a:lnSpc>
            </a:pPr>
            <a:r>
              <a:rPr lang="zh-CN" altLang="en-US" sz="2600" dirty="0">
                <a:latin typeface="+mj-ea"/>
                <a:ea typeface="+mj-ea"/>
              </a:rPr>
              <a:t>一个实体可以由若干个属性来刻画</a:t>
            </a:r>
            <a:endParaRPr lang="en-US" altLang="zh-CN" sz="2600" dirty="0">
              <a:latin typeface="+mj-ea"/>
              <a:ea typeface="+mj-ea"/>
            </a:endParaRPr>
          </a:p>
          <a:p>
            <a:pPr lvl="1">
              <a:lnSpc>
                <a:spcPct val="150000"/>
              </a:lnSpc>
            </a:pPr>
            <a:r>
              <a:rPr lang="zh-CN" altLang="en-US" sz="2600" dirty="0">
                <a:latin typeface="+mj-ea"/>
                <a:ea typeface="+mj-ea"/>
              </a:rPr>
              <a:t> 例如：（李明，男，</a:t>
            </a:r>
            <a:r>
              <a:rPr lang="en-US" altLang="zh-CN" sz="2600" dirty="0">
                <a:latin typeface="+mj-ea"/>
                <a:ea typeface="+mj-ea"/>
              </a:rPr>
              <a:t>1972</a:t>
            </a:r>
            <a:r>
              <a:rPr lang="zh-CN" altLang="en-US" sz="2600" dirty="0">
                <a:latin typeface="+mj-ea"/>
                <a:ea typeface="+mj-ea"/>
              </a:rPr>
              <a:t>，江苏，计算机系，</a:t>
            </a:r>
            <a:r>
              <a:rPr lang="en-US" altLang="zh-CN" sz="2600" dirty="0">
                <a:latin typeface="+mj-ea"/>
                <a:ea typeface="+mj-ea"/>
              </a:rPr>
              <a:t>1990</a:t>
            </a:r>
            <a:r>
              <a:rPr lang="zh-CN" altLang="en-US" sz="2600" dirty="0">
                <a:latin typeface="+mj-ea"/>
                <a:ea typeface="+mj-ea"/>
              </a:rPr>
              <a:t>） </a:t>
            </a:r>
            <a:endParaRPr lang="zh-CN" altLang="en-US" sz="2400" dirty="0">
              <a:latin typeface="+mj-ea"/>
              <a:ea typeface="+mj-ea"/>
            </a:endParaRPr>
          </a:p>
          <a:p>
            <a:r>
              <a:rPr lang="zh-CN" altLang="en-US" sz="3000" dirty="0">
                <a:latin typeface="+mj-ea"/>
                <a:ea typeface="+mj-ea"/>
              </a:rPr>
              <a:t>码（</a:t>
            </a:r>
            <a:r>
              <a:rPr lang="en-US" altLang="zh-CN" sz="3000" dirty="0">
                <a:latin typeface="+mj-ea"/>
                <a:ea typeface="+mj-ea"/>
              </a:rPr>
              <a:t>Key</a:t>
            </a:r>
            <a:r>
              <a:rPr lang="zh-CN" altLang="en-US" sz="3000" dirty="0">
                <a:latin typeface="+mj-ea"/>
                <a:ea typeface="+mj-ea"/>
              </a:rPr>
              <a:t>） </a:t>
            </a:r>
          </a:p>
          <a:p>
            <a:pPr lvl="1">
              <a:lnSpc>
                <a:spcPct val="150000"/>
              </a:lnSpc>
            </a:pPr>
            <a:r>
              <a:rPr lang="zh-CN" altLang="en-US" sz="2600" dirty="0">
                <a:latin typeface="+mj-ea"/>
                <a:ea typeface="+mj-ea"/>
              </a:rPr>
              <a:t>唯一标识实体的属性集称为码</a:t>
            </a:r>
          </a:p>
        </p:txBody>
      </p:sp>
      <p:sp>
        <p:nvSpPr>
          <p:cNvPr id="2" name="标题 1"/>
          <p:cNvSpPr>
            <a:spLocks noGrp="1"/>
          </p:cNvSpPr>
          <p:nvPr>
            <p:ph type="title"/>
          </p:nvPr>
        </p:nvSpPr>
        <p:spPr/>
        <p:txBody>
          <a:bodyPr/>
          <a:lstStyle/>
          <a:p>
            <a:r>
              <a:rPr lang="zh-CN" altLang="en-US" dirty="0"/>
              <a:t>信息世界中的基本概念</a:t>
            </a:r>
          </a:p>
        </p:txBody>
      </p:sp>
      <p:pic>
        <p:nvPicPr>
          <p:cNvPr id="5" name="图片 4">
            <a:extLst>
              <a:ext uri="{FF2B5EF4-FFF2-40B4-BE49-F238E27FC236}">
                <a16:creationId xmlns:a16="http://schemas.microsoft.com/office/drawing/2014/main" id="{2FA185FE-FE19-428C-AB24-F73779134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6584" y="3008182"/>
            <a:ext cx="2507715" cy="2507715"/>
          </a:xfrm>
          <a:prstGeom prst="rect">
            <a:avLst/>
          </a:prstGeom>
        </p:spPr>
      </p:pic>
    </p:spTree>
    <p:extLst>
      <p:ext uri="{BB962C8B-B14F-4D97-AF65-F5344CB8AC3E}">
        <p14:creationId xmlns:p14="http://schemas.microsoft.com/office/powerpoint/2010/main" val="747898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联系（</a:t>
            </a:r>
            <a:r>
              <a:rPr lang="en-US" altLang="zh-CN" sz="2800" dirty="0"/>
              <a:t>Relationship</a:t>
            </a:r>
            <a:r>
              <a:rPr lang="zh-CN" altLang="en-US" sz="2800" dirty="0"/>
              <a:t>）  </a:t>
            </a:r>
          </a:p>
          <a:p>
            <a:pPr lvl="1">
              <a:lnSpc>
                <a:spcPct val="150000"/>
              </a:lnSpc>
            </a:pPr>
            <a:r>
              <a:rPr lang="zh-CN" altLang="en-US" sz="2400" dirty="0">
                <a:latin typeface="+mn-ea"/>
                <a:ea typeface="+mn-ea"/>
              </a:rPr>
              <a:t>现实世界中事物内部以及事物之间的联系在信息世界中反映为实体内部的联系和实体之间的联系</a:t>
            </a:r>
            <a:endParaRPr lang="en-US" altLang="zh-CN" sz="2400" dirty="0">
              <a:latin typeface="+mn-ea"/>
              <a:ea typeface="+mn-ea"/>
            </a:endParaRPr>
          </a:p>
          <a:p>
            <a:pPr lvl="1">
              <a:lnSpc>
                <a:spcPct val="150000"/>
              </a:lnSpc>
            </a:pPr>
            <a:r>
              <a:rPr lang="zh-CN" altLang="en-US" sz="2400" dirty="0">
                <a:latin typeface="+mn-ea"/>
                <a:ea typeface="+mn-ea"/>
              </a:rPr>
              <a:t>根据联系涉及的实体数量可分为</a:t>
            </a:r>
            <a:endParaRPr lang="en-US" altLang="zh-CN" sz="2400" dirty="0">
              <a:latin typeface="+mn-ea"/>
              <a:ea typeface="+mn-ea"/>
            </a:endParaRPr>
          </a:p>
          <a:p>
            <a:pPr lvl="2">
              <a:lnSpc>
                <a:spcPct val="150000"/>
              </a:lnSpc>
            </a:pPr>
            <a:r>
              <a:rPr lang="zh-CN" altLang="en-US" sz="2000" dirty="0">
                <a:latin typeface="+mn-ea"/>
                <a:ea typeface="+mn-ea"/>
              </a:rPr>
              <a:t>一个实体型</a:t>
            </a:r>
          </a:p>
          <a:p>
            <a:pPr lvl="2">
              <a:lnSpc>
                <a:spcPct val="150000"/>
              </a:lnSpc>
            </a:pPr>
            <a:r>
              <a:rPr lang="zh-CN" altLang="en-US" sz="2000" dirty="0">
                <a:latin typeface="+mn-ea"/>
                <a:ea typeface="+mn-ea"/>
              </a:rPr>
              <a:t>多个实体型                  </a:t>
            </a:r>
          </a:p>
          <a:p>
            <a:pPr lvl="2">
              <a:lnSpc>
                <a:spcPct val="150000"/>
              </a:lnSpc>
            </a:pPr>
            <a:r>
              <a:rPr lang="zh-CN" altLang="en-US" sz="2000" dirty="0">
                <a:latin typeface="+mn-ea"/>
                <a:ea typeface="+mn-ea"/>
              </a:rPr>
              <a:t>两个实体型</a:t>
            </a:r>
          </a:p>
          <a:p>
            <a:endParaRPr lang="zh-CN" altLang="en-US" dirty="0"/>
          </a:p>
        </p:txBody>
      </p:sp>
      <p:sp>
        <p:nvSpPr>
          <p:cNvPr id="2" name="标题 1"/>
          <p:cNvSpPr>
            <a:spLocks noGrp="1"/>
          </p:cNvSpPr>
          <p:nvPr>
            <p:ph type="title"/>
          </p:nvPr>
        </p:nvSpPr>
        <p:spPr/>
        <p:txBody>
          <a:bodyPr/>
          <a:lstStyle/>
          <a:p>
            <a:r>
              <a:rPr lang="zh-CN" altLang="en-US" dirty="0"/>
              <a:t>信息世界中的基本概念</a:t>
            </a:r>
          </a:p>
        </p:txBody>
      </p:sp>
      <p:grpSp>
        <p:nvGrpSpPr>
          <p:cNvPr id="4" name="Group 10"/>
          <p:cNvGrpSpPr>
            <a:grpSpLocks/>
          </p:cNvGrpSpPr>
          <p:nvPr/>
        </p:nvGrpSpPr>
        <p:grpSpPr bwMode="auto">
          <a:xfrm>
            <a:off x="3904634" y="3623834"/>
            <a:ext cx="3384550" cy="1422401"/>
            <a:chOff x="2426" y="2024"/>
            <a:chExt cx="2132" cy="896"/>
          </a:xfrm>
        </p:grpSpPr>
        <p:sp>
          <p:nvSpPr>
            <p:cNvPr id="5" name="Rectangle 7"/>
            <p:cNvSpPr>
              <a:spLocks noChangeArrowheads="1"/>
            </p:cNvSpPr>
            <p:nvPr/>
          </p:nvSpPr>
          <p:spPr bwMode="auto">
            <a:xfrm>
              <a:off x="2426" y="2024"/>
              <a:ext cx="2132" cy="896"/>
            </a:xfrm>
            <a:prstGeom prst="rect">
              <a:avLst/>
            </a:prstGeom>
            <a:noFill/>
            <a:ln w="9525">
              <a:noFill/>
              <a:miter lim="800000"/>
              <a:headEnd/>
              <a:tailEnd/>
            </a:ln>
            <a:effectLst/>
          </p:spPr>
          <p:txBody>
            <a:bodyPr>
              <a:spAutoFit/>
            </a:bodyPr>
            <a:lstStyle/>
            <a:p>
              <a:pPr lvl="1">
                <a:lnSpc>
                  <a:spcPct val="150000"/>
                </a:lnSpc>
              </a:pPr>
              <a:r>
                <a:rPr lang="zh-CN" altLang="en-US" sz="2000" dirty="0">
                  <a:latin typeface="+mj-ea"/>
                  <a:ea typeface="+mj-ea"/>
                </a:rPr>
                <a:t>一对一联系（</a:t>
              </a:r>
              <a:r>
                <a:rPr lang="en-US" altLang="zh-CN" sz="2000" dirty="0">
                  <a:latin typeface="+mj-ea"/>
                  <a:ea typeface="+mj-ea"/>
                </a:rPr>
                <a:t>1:1</a:t>
              </a:r>
              <a:r>
                <a:rPr lang="zh-CN" altLang="en-US" sz="2000" dirty="0">
                  <a:latin typeface="+mj-ea"/>
                  <a:ea typeface="+mj-ea"/>
                </a:rPr>
                <a:t>） 　 </a:t>
              </a:r>
            </a:p>
            <a:p>
              <a:pPr lvl="1">
                <a:lnSpc>
                  <a:spcPct val="150000"/>
                </a:lnSpc>
              </a:pPr>
              <a:r>
                <a:rPr lang="zh-CN" altLang="en-US" sz="2000" dirty="0">
                  <a:latin typeface="+mj-ea"/>
                  <a:ea typeface="+mj-ea"/>
                </a:rPr>
                <a:t>一对多联系（</a:t>
              </a:r>
              <a:r>
                <a:rPr lang="en-US" altLang="zh-CN" sz="2000" dirty="0">
                  <a:latin typeface="+mj-ea"/>
                  <a:ea typeface="+mj-ea"/>
                </a:rPr>
                <a:t>1:n</a:t>
              </a:r>
              <a:r>
                <a:rPr lang="zh-CN" altLang="en-US" sz="2000" dirty="0">
                  <a:latin typeface="+mj-ea"/>
                  <a:ea typeface="+mj-ea"/>
                </a:rPr>
                <a:t>） </a:t>
              </a:r>
            </a:p>
            <a:p>
              <a:pPr lvl="1">
                <a:lnSpc>
                  <a:spcPct val="150000"/>
                </a:lnSpc>
              </a:pPr>
              <a:r>
                <a:rPr lang="zh-CN" altLang="en-US" sz="2000" dirty="0">
                  <a:latin typeface="+mj-ea"/>
                  <a:ea typeface="+mj-ea"/>
                </a:rPr>
                <a:t>多对多联系（</a:t>
              </a:r>
              <a:r>
                <a:rPr lang="en-US" altLang="zh-CN" sz="2000" dirty="0">
                  <a:latin typeface="+mj-ea"/>
                  <a:ea typeface="+mj-ea"/>
                </a:rPr>
                <a:t>m:n</a:t>
              </a:r>
              <a:r>
                <a:rPr lang="zh-CN" altLang="en-US" sz="2000" dirty="0">
                  <a:latin typeface="+mj-ea"/>
                  <a:ea typeface="+mj-ea"/>
                </a:rPr>
                <a:t>）</a:t>
              </a:r>
            </a:p>
          </p:txBody>
        </p:sp>
        <p:sp>
          <p:nvSpPr>
            <p:cNvPr id="6" name="AutoShape 8"/>
            <p:cNvSpPr>
              <a:spLocks/>
            </p:cNvSpPr>
            <p:nvPr/>
          </p:nvSpPr>
          <p:spPr bwMode="auto">
            <a:xfrm>
              <a:off x="2473" y="2205"/>
              <a:ext cx="226" cy="635"/>
            </a:xfrm>
            <a:prstGeom prst="leftBrace">
              <a:avLst>
                <a:gd name="adj1" fmla="val 20059"/>
                <a:gd name="adj2" fmla="val 50000"/>
              </a:avLst>
            </a:prstGeom>
            <a:noFill/>
            <a:ln w="28575">
              <a:solidFill>
                <a:srgbClr val="FF0000"/>
              </a:solidFill>
              <a:round/>
              <a:headEnd/>
              <a:tailEnd/>
            </a:ln>
            <a:effectLst/>
          </p:spPr>
          <p:txBody>
            <a:bodyPr wrap="none" anchor="ctr"/>
            <a:lstStyle/>
            <a:p>
              <a:endParaRPr lang="zh-CN" altLang="en-US">
                <a:latin typeface="+mj-ea"/>
                <a:ea typeface="+mj-ea"/>
              </a:endParaRPr>
            </a:p>
          </p:txBody>
        </p:sp>
      </p:grpSp>
      <p:pic>
        <p:nvPicPr>
          <p:cNvPr id="8" name="图片 7">
            <a:extLst>
              <a:ext uri="{FF2B5EF4-FFF2-40B4-BE49-F238E27FC236}">
                <a16:creationId xmlns:a16="http://schemas.microsoft.com/office/drawing/2014/main" id="{EB8F2946-039A-41F1-83C9-F5926C9CF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7945" y="4276151"/>
            <a:ext cx="3553321" cy="2057687"/>
          </a:xfrm>
          <a:prstGeom prst="rect">
            <a:avLst/>
          </a:prstGeom>
        </p:spPr>
      </p:pic>
    </p:spTree>
    <p:extLst>
      <p:ext uri="{BB962C8B-B14F-4D97-AF65-F5344CB8AC3E}">
        <p14:creationId xmlns:p14="http://schemas.microsoft.com/office/powerpoint/2010/main" val="220858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a:t>一对一联系（</a:t>
            </a:r>
            <a:r>
              <a:rPr lang="en-US" altLang="zh-CN" dirty="0"/>
              <a:t>1:1</a:t>
            </a:r>
            <a:r>
              <a:rPr lang="zh-CN" altLang="en-US" dirty="0"/>
              <a:t>） 　</a:t>
            </a:r>
            <a:r>
              <a:rPr lang="zh-CN" altLang="en-US" sz="2800" dirty="0"/>
              <a:t> </a:t>
            </a:r>
          </a:p>
          <a:p>
            <a:pPr lvl="1">
              <a:lnSpc>
                <a:spcPct val="150000"/>
              </a:lnSpc>
            </a:pPr>
            <a:r>
              <a:rPr lang="zh-CN" altLang="en-US" dirty="0">
                <a:latin typeface="+mj-ea"/>
                <a:ea typeface="+mj-ea"/>
              </a:rPr>
              <a:t>定义</a:t>
            </a:r>
          </a:p>
          <a:p>
            <a:pPr marL="811213" lvl="2">
              <a:lnSpc>
                <a:spcPct val="150000"/>
              </a:lnSpc>
              <a:buNone/>
            </a:pPr>
            <a:r>
              <a:rPr lang="zh-CN" altLang="en-US" sz="2400" dirty="0">
                <a:latin typeface="+mj-ea"/>
                <a:ea typeface="+mj-ea"/>
              </a:rPr>
              <a:t>    如果对于实体集</a:t>
            </a:r>
            <a:r>
              <a:rPr lang="en-US" altLang="zh-CN" sz="2400" dirty="0">
                <a:latin typeface="+mj-ea"/>
                <a:ea typeface="+mj-ea"/>
              </a:rPr>
              <a:t>A</a:t>
            </a:r>
            <a:r>
              <a:rPr lang="zh-CN" altLang="en-US" sz="2400" dirty="0">
                <a:latin typeface="+mj-ea"/>
                <a:ea typeface="+mj-ea"/>
              </a:rPr>
              <a:t>中的每一个实体，实体集</a:t>
            </a:r>
            <a:r>
              <a:rPr lang="en-US" altLang="zh-CN" sz="2400" dirty="0">
                <a:latin typeface="+mj-ea"/>
                <a:ea typeface="+mj-ea"/>
              </a:rPr>
              <a:t>B</a:t>
            </a:r>
            <a:r>
              <a:rPr lang="zh-CN" altLang="en-US" sz="2400" dirty="0">
                <a:latin typeface="+mj-ea"/>
                <a:ea typeface="+mj-ea"/>
              </a:rPr>
              <a:t>中至多有一个（也可以没有）实体与之联系，反之亦然，则称实体集</a:t>
            </a:r>
            <a:r>
              <a:rPr lang="en-US" altLang="zh-CN" sz="2400" dirty="0">
                <a:latin typeface="+mj-ea"/>
                <a:ea typeface="+mj-ea"/>
              </a:rPr>
              <a:t>A</a:t>
            </a:r>
            <a:r>
              <a:rPr lang="zh-CN" altLang="en-US" sz="2400" dirty="0">
                <a:latin typeface="+mj-ea"/>
                <a:ea typeface="+mj-ea"/>
              </a:rPr>
              <a:t>与实体集</a:t>
            </a:r>
            <a:r>
              <a:rPr lang="en-US" altLang="zh-CN" sz="2400" dirty="0">
                <a:latin typeface="+mj-ea"/>
                <a:ea typeface="+mj-ea"/>
              </a:rPr>
              <a:t>B</a:t>
            </a:r>
            <a:r>
              <a:rPr lang="zh-CN" altLang="en-US" sz="2400" dirty="0">
                <a:latin typeface="+mj-ea"/>
                <a:ea typeface="+mj-ea"/>
              </a:rPr>
              <a:t>具有一对一联系，记为</a:t>
            </a:r>
            <a:r>
              <a:rPr lang="en-US" altLang="zh-CN" sz="2400" dirty="0">
                <a:latin typeface="+mj-ea"/>
                <a:ea typeface="+mj-ea"/>
              </a:rPr>
              <a:t>1:1 </a:t>
            </a:r>
            <a:endParaRPr lang="zh-CN" altLang="en-US" sz="2400" dirty="0">
              <a:latin typeface="+mj-ea"/>
              <a:ea typeface="+mj-ea"/>
            </a:endParaRPr>
          </a:p>
          <a:p>
            <a:pPr lvl="1">
              <a:lnSpc>
                <a:spcPct val="150000"/>
              </a:lnSpc>
            </a:pPr>
            <a:r>
              <a:rPr lang="zh-CN" altLang="en-US" dirty="0">
                <a:latin typeface="+mj-ea"/>
                <a:ea typeface="+mj-ea"/>
              </a:rPr>
              <a:t>实例</a:t>
            </a:r>
          </a:p>
          <a:p>
            <a:pPr lvl="2">
              <a:lnSpc>
                <a:spcPct val="150000"/>
              </a:lnSpc>
              <a:buNone/>
            </a:pPr>
            <a:r>
              <a:rPr lang="zh-CN" altLang="en-US" sz="2400" dirty="0">
                <a:latin typeface="+mj-ea"/>
                <a:ea typeface="+mj-ea"/>
              </a:rPr>
              <a:t>一个班级只有一个正班长</a:t>
            </a:r>
          </a:p>
          <a:p>
            <a:pPr lvl="2">
              <a:lnSpc>
                <a:spcPct val="150000"/>
              </a:lnSpc>
              <a:buNone/>
            </a:pPr>
            <a:r>
              <a:rPr lang="zh-CN" altLang="en-US" sz="2400" dirty="0">
                <a:latin typeface="+mj-ea"/>
                <a:ea typeface="+mj-ea"/>
              </a:rPr>
              <a:t>一个班长只在一个班中任职</a:t>
            </a:r>
          </a:p>
          <a:p>
            <a:endParaRPr lang="zh-CN" altLang="en-US" dirty="0"/>
          </a:p>
        </p:txBody>
      </p:sp>
      <p:sp>
        <p:nvSpPr>
          <p:cNvPr id="2" name="标题 1"/>
          <p:cNvSpPr>
            <a:spLocks noGrp="1"/>
          </p:cNvSpPr>
          <p:nvPr>
            <p:ph type="title"/>
          </p:nvPr>
        </p:nvSpPr>
        <p:spPr/>
        <p:txBody>
          <a:bodyPr/>
          <a:lstStyle/>
          <a:p>
            <a:r>
              <a:rPr lang="zh-CN" altLang="en-US" dirty="0"/>
              <a:t>两个实体型之间的联系</a:t>
            </a:r>
          </a:p>
        </p:txBody>
      </p:sp>
      <p:grpSp>
        <p:nvGrpSpPr>
          <p:cNvPr id="13" name="组合 12"/>
          <p:cNvGrpSpPr/>
          <p:nvPr/>
        </p:nvGrpSpPr>
        <p:grpSpPr>
          <a:xfrm>
            <a:off x="7749859" y="3494583"/>
            <a:ext cx="3857652" cy="3306023"/>
            <a:chOff x="965565" y="292328"/>
            <a:chExt cx="7400566" cy="5737783"/>
          </a:xfrm>
        </p:grpSpPr>
        <p:sp>
          <p:nvSpPr>
            <p:cNvPr id="14" name="Oval 3"/>
            <p:cNvSpPr>
              <a:spLocks noChangeArrowheads="1"/>
            </p:cNvSpPr>
            <p:nvPr/>
          </p:nvSpPr>
          <p:spPr bwMode="auto">
            <a:xfrm>
              <a:off x="10668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582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811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573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268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411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8781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478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430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2039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4971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954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182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478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4097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8687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506538"/>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344738"/>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954338"/>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286000" y="3259138"/>
              <a:ext cx="4343400" cy="6096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944938"/>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212166" y="5389115"/>
              <a:ext cx="3303824" cy="640996"/>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1</a:t>
              </a:r>
              <a:r>
                <a:rPr lang="zh-CN" altLang="en-US" b="1" dirty="0"/>
                <a:t>联系</a:t>
              </a:r>
            </a:p>
          </p:txBody>
        </p:sp>
        <p:sp>
          <p:nvSpPr>
            <p:cNvPr id="39" name="Text Box 28"/>
            <p:cNvSpPr txBox="1">
              <a:spLocks noChangeArrowheads="1"/>
            </p:cNvSpPr>
            <p:nvPr/>
          </p:nvSpPr>
          <p:spPr bwMode="auto">
            <a:xfrm>
              <a:off x="965565" y="292328"/>
              <a:ext cx="2775211" cy="640996"/>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A</a:t>
              </a:r>
            </a:p>
          </p:txBody>
        </p:sp>
        <p:sp>
          <p:nvSpPr>
            <p:cNvPr id="40" name="Text Box 29"/>
            <p:cNvSpPr txBox="1">
              <a:spLocks noChangeArrowheads="1"/>
            </p:cNvSpPr>
            <p:nvPr/>
          </p:nvSpPr>
          <p:spPr bwMode="auto">
            <a:xfrm>
              <a:off x="5458766" y="315149"/>
              <a:ext cx="2907365" cy="640996"/>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B</a:t>
              </a:r>
            </a:p>
          </p:txBody>
        </p:sp>
      </p:grpSp>
    </p:spTree>
    <p:extLst>
      <p:ext uri="{BB962C8B-B14F-4D97-AF65-F5344CB8AC3E}">
        <p14:creationId xmlns:p14="http://schemas.microsoft.com/office/powerpoint/2010/main" val="3894280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48262"/>
            <a:ext cx="10972800" cy="4524949"/>
          </a:xfrm>
        </p:spPr>
        <p:txBody>
          <a:bodyPr>
            <a:noAutofit/>
          </a:bodyPr>
          <a:lstStyle/>
          <a:p>
            <a:r>
              <a:rPr lang="zh-CN" altLang="en-US" sz="2800" dirty="0">
                <a:latin typeface="+mj-ea"/>
                <a:ea typeface="+mj-ea"/>
              </a:rPr>
              <a:t>一对多联系（</a:t>
            </a:r>
            <a:r>
              <a:rPr lang="en-US" altLang="zh-CN" sz="2800" dirty="0">
                <a:latin typeface="+mj-ea"/>
                <a:ea typeface="+mj-ea"/>
              </a:rPr>
              <a:t>1</a:t>
            </a:r>
            <a:r>
              <a:rPr lang="zh-CN" altLang="en-US" sz="2800" dirty="0">
                <a:latin typeface="+mj-ea"/>
                <a:ea typeface="+mj-ea"/>
              </a:rPr>
              <a:t>：</a:t>
            </a:r>
            <a:r>
              <a:rPr lang="en-US" altLang="zh-CN" sz="2800" dirty="0">
                <a:latin typeface="+mj-ea"/>
                <a:ea typeface="+mj-ea"/>
              </a:rPr>
              <a:t>n</a:t>
            </a:r>
            <a:r>
              <a:rPr lang="zh-CN" altLang="en-US" sz="2800" dirty="0">
                <a:latin typeface="+mj-ea"/>
                <a:ea typeface="+mj-ea"/>
              </a:rPr>
              <a:t>）</a:t>
            </a:r>
          </a:p>
          <a:p>
            <a:pPr lvl="1"/>
            <a:r>
              <a:rPr lang="zh-CN" altLang="en-US" sz="2400" dirty="0">
                <a:latin typeface="+mj-ea"/>
                <a:ea typeface="+mj-ea"/>
              </a:rPr>
              <a:t>定义</a:t>
            </a:r>
          </a:p>
          <a:p>
            <a:pPr marL="811213" lvl="2">
              <a:lnSpc>
                <a:spcPct val="140000"/>
              </a:lnSpc>
              <a:buNone/>
            </a:pPr>
            <a:r>
              <a:rPr lang="zh-CN" altLang="en-US" sz="2000" dirty="0">
                <a:latin typeface="+mj-ea"/>
                <a:ea typeface="+mj-ea"/>
              </a:rPr>
              <a:t>         如果对于实体集</a:t>
            </a:r>
            <a:r>
              <a:rPr lang="en-US" altLang="zh-CN" sz="2000" dirty="0">
                <a:latin typeface="+mj-ea"/>
                <a:ea typeface="+mj-ea"/>
              </a:rPr>
              <a:t>A</a:t>
            </a:r>
            <a:r>
              <a:rPr lang="zh-CN" altLang="en-US" sz="2000" dirty="0">
                <a:latin typeface="+mj-ea"/>
                <a:ea typeface="+mj-ea"/>
              </a:rPr>
              <a:t>中的每一个实体，实体集</a:t>
            </a:r>
            <a:r>
              <a:rPr lang="en-US" altLang="zh-CN" sz="2000" dirty="0">
                <a:latin typeface="+mj-ea"/>
                <a:ea typeface="+mj-ea"/>
              </a:rPr>
              <a:t>B</a:t>
            </a:r>
            <a:r>
              <a:rPr lang="zh-CN" altLang="en-US" sz="2000" dirty="0">
                <a:latin typeface="+mj-ea"/>
                <a:ea typeface="+mj-ea"/>
              </a:rPr>
              <a:t>中有</a:t>
            </a:r>
            <a:r>
              <a:rPr lang="en-US" altLang="zh-CN" sz="2000" dirty="0">
                <a:latin typeface="+mj-ea"/>
                <a:ea typeface="+mj-ea"/>
              </a:rPr>
              <a:t>n</a:t>
            </a:r>
            <a:r>
              <a:rPr lang="zh-CN" altLang="en-US" sz="2000" dirty="0">
                <a:latin typeface="+mj-ea"/>
                <a:ea typeface="+mj-ea"/>
              </a:rPr>
              <a:t>个实体（</a:t>
            </a:r>
            <a:r>
              <a:rPr lang="en-US" altLang="zh-CN" sz="2000" dirty="0">
                <a:latin typeface="+mj-ea"/>
                <a:ea typeface="+mj-ea"/>
              </a:rPr>
              <a:t>n≥0</a:t>
            </a:r>
            <a:r>
              <a:rPr lang="zh-CN" altLang="en-US" sz="2000" dirty="0">
                <a:latin typeface="+mj-ea"/>
                <a:ea typeface="+mj-ea"/>
              </a:rPr>
              <a:t>）与之联系，反之，对于实体集</a:t>
            </a:r>
            <a:r>
              <a:rPr lang="en-US" altLang="zh-CN" sz="2000" dirty="0">
                <a:latin typeface="+mj-ea"/>
                <a:ea typeface="+mj-ea"/>
              </a:rPr>
              <a:t>B</a:t>
            </a:r>
            <a:r>
              <a:rPr lang="zh-CN" altLang="en-US" sz="2000" dirty="0">
                <a:latin typeface="+mj-ea"/>
                <a:ea typeface="+mj-ea"/>
              </a:rPr>
              <a:t>中的每一个实体，实体集</a:t>
            </a:r>
            <a:r>
              <a:rPr lang="en-US" altLang="zh-CN" sz="2000" dirty="0">
                <a:latin typeface="+mj-ea"/>
                <a:ea typeface="+mj-ea"/>
              </a:rPr>
              <a:t>A</a:t>
            </a:r>
            <a:r>
              <a:rPr lang="zh-CN" altLang="en-US" sz="2000" dirty="0">
                <a:latin typeface="+mj-ea"/>
                <a:ea typeface="+mj-ea"/>
              </a:rPr>
              <a:t>中至多只有一个实体与之联系，则称实体集</a:t>
            </a:r>
            <a:r>
              <a:rPr lang="en-US" altLang="zh-CN" sz="2000" dirty="0">
                <a:latin typeface="+mj-ea"/>
                <a:ea typeface="+mj-ea"/>
              </a:rPr>
              <a:t>A</a:t>
            </a:r>
            <a:r>
              <a:rPr lang="zh-CN" altLang="en-US" sz="2000" dirty="0">
                <a:latin typeface="+mj-ea"/>
                <a:ea typeface="+mj-ea"/>
              </a:rPr>
              <a:t>与实体集</a:t>
            </a:r>
            <a:r>
              <a:rPr lang="en-US" altLang="zh-CN" sz="2000" dirty="0">
                <a:latin typeface="+mj-ea"/>
                <a:ea typeface="+mj-ea"/>
              </a:rPr>
              <a:t>B</a:t>
            </a:r>
            <a:r>
              <a:rPr lang="zh-CN" altLang="en-US" sz="2000" dirty="0">
                <a:latin typeface="+mj-ea"/>
                <a:ea typeface="+mj-ea"/>
              </a:rPr>
              <a:t>有一对多联系，记为</a:t>
            </a:r>
            <a:r>
              <a:rPr lang="en-US" altLang="zh-CN" sz="2000" dirty="0">
                <a:latin typeface="+mj-ea"/>
                <a:ea typeface="+mj-ea"/>
              </a:rPr>
              <a:t>1:n</a:t>
            </a:r>
          </a:p>
          <a:p>
            <a:pPr lvl="1"/>
            <a:r>
              <a:rPr lang="zh-CN" altLang="en-US" sz="2400" dirty="0">
                <a:latin typeface="+mj-ea"/>
                <a:ea typeface="+mj-ea"/>
              </a:rPr>
              <a:t>实例</a:t>
            </a:r>
          </a:p>
          <a:p>
            <a:pPr marL="811213" lvl="2">
              <a:lnSpc>
                <a:spcPct val="140000"/>
              </a:lnSpc>
              <a:buNone/>
            </a:pPr>
            <a:r>
              <a:rPr lang="en-US" altLang="zh-CN" sz="1800" dirty="0">
                <a:latin typeface="+mj-ea"/>
                <a:ea typeface="+mj-ea"/>
              </a:rPr>
              <a:t>	</a:t>
            </a:r>
            <a:r>
              <a:rPr lang="zh-CN" altLang="en-US" sz="2400" dirty="0">
                <a:latin typeface="+mj-ea"/>
                <a:ea typeface="+mj-ea"/>
              </a:rPr>
              <a:t>一个班级中有若干名学生，</a:t>
            </a:r>
          </a:p>
          <a:p>
            <a:pPr marL="811213" lvl="2">
              <a:lnSpc>
                <a:spcPct val="140000"/>
              </a:lnSpc>
              <a:buNone/>
            </a:pPr>
            <a:r>
              <a:rPr lang="en-US" altLang="zh-CN" sz="2400" dirty="0">
                <a:latin typeface="+mj-ea"/>
                <a:ea typeface="+mj-ea"/>
              </a:rPr>
              <a:t>	</a:t>
            </a:r>
            <a:r>
              <a:rPr lang="zh-CN" altLang="en-US" sz="2400" dirty="0">
                <a:latin typeface="+mj-ea"/>
                <a:ea typeface="+mj-ea"/>
              </a:rPr>
              <a:t>每个学生只在一个班级中学习</a:t>
            </a:r>
          </a:p>
        </p:txBody>
      </p:sp>
      <p:sp>
        <p:nvSpPr>
          <p:cNvPr id="2" name="标题 1"/>
          <p:cNvSpPr>
            <a:spLocks noGrp="1"/>
          </p:cNvSpPr>
          <p:nvPr>
            <p:ph type="title"/>
          </p:nvPr>
        </p:nvSpPr>
        <p:spPr/>
        <p:txBody>
          <a:bodyPr/>
          <a:lstStyle/>
          <a:p>
            <a:r>
              <a:rPr lang="zh-CN" altLang="en-US" dirty="0"/>
              <a:t>两个实体型之间的联系</a:t>
            </a:r>
          </a:p>
        </p:txBody>
      </p:sp>
      <p:grpSp>
        <p:nvGrpSpPr>
          <p:cNvPr id="13" name="组合 12"/>
          <p:cNvGrpSpPr/>
          <p:nvPr/>
        </p:nvGrpSpPr>
        <p:grpSpPr>
          <a:xfrm>
            <a:off x="7868276" y="3185109"/>
            <a:ext cx="3714776" cy="3608377"/>
            <a:chOff x="1066798" y="212424"/>
            <a:chExt cx="6934202" cy="5298186"/>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343702" y="4968319"/>
              <a:ext cx="2790398" cy="542291"/>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n</a:t>
              </a:r>
              <a:r>
                <a:rPr lang="zh-CN" altLang="en-US" b="1" dirty="0"/>
                <a:t>联系</a:t>
              </a:r>
            </a:p>
          </p:txBody>
        </p:sp>
        <p:sp>
          <p:nvSpPr>
            <p:cNvPr id="39" name="Text Box 28"/>
            <p:cNvSpPr txBox="1">
              <a:spLocks noChangeArrowheads="1"/>
            </p:cNvSpPr>
            <p:nvPr/>
          </p:nvSpPr>
          <p:spPr bwMode="auto">
            <a:xfrm>
              <a:off x="1066798" y="212424"/>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A</a:t>
              </a:r>
            </a:p>
          </p:txBody>
        </p:sp>
        <p:sp>
          <p:nvSpPr>
            <p:cNvPr id="40" name="Text Box 29"/>
            <p:cNvSpPr txBox="1">
              <a:spLocks noChangeArrowheads="1"/>
            </p:cNvSpPr>
            <p:nvPr/>
          </p:nvSpPr>
          <p:spPr bwMode="auto">
            <a:xfrm>
              <a:off x="5600699" y="320513"/>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a:p>
          </p:txBody>
        </p:sp>
      </p:grpSp>
    </p:spTree>
    <p:extLst>
      <p:ext uri="{BB962C8B-B14F-4D97-AF65-F5344CB8AC3E}">
        <p14:creationId xmlns:p14="http://schemas.microsoft.com/office/powerpoint/2010/main" val="2829122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90000"/>
              </a:lnSpc>
            </a:pPr>
            <a:r>
              <a:rPr lang="zh-CN" altLang="en-US" sz="2800" dirty="0">
                <a:latin typeface="+mj-ea"/>
                <a:ea typeface="+mj-ea"/>
              </a:rPr>
              <a:t>多对多联系（</a:t>
            </a:r>
            <a:r>
              <a:rPr lang="en-US" altLang="zh-CN" sz="2800" dirty="0">
                <a:latin typeface="+mj-ea"/>
                <a:ea typeface="+mj-ea"/>
              </a:rPr>
              <a:t>m:n</a:t>
            </a:r>
            <a:r>
              <a:rPr lang="zh-CN" altLang="en-US" sz="2800" dirty="0">
                <a:latin typeface="+mj-ea"/>
                <a:ea typeface="+mj-ea"/>
              </a:rPr>
              <a:t>）</a:t>
            </a:r>
          </a:p>
          <a:p>
            <a:pPr lvl="1" algn="just">
              <a:lnSpc>
                <a:spcPct val="120000"/>
              </a:lnSpc>
            </a:pPr>
            <a:r>
              <a:rPr lang="zh-CN" altLang="en-US" sz="2400" dirty="0">
                <a:latin typeface="+mj-ea"/>
                <a:ea typeface="+mj-ea"/>
              </a:rPr>
              <a:t>定义</a:t>
            </a:r>
          </a:p>
          <a:p>
            <a:pPr marL="811213" lvl="2">
              <a:lnSpc>
                <a:spcPct val="140000"/>
              </a:lnSpc>
              <a:buNone/>
            </a:pPr>
            <a:r>
              <a:rPr lang="zh-CN" altLang="en-US" sz="1800" dirty="0">
                <a:latin typeface="+mj-ea"/>
                <a:ea typeface="+mj-ea"/>
              </a:rPr>
              <a:t>   </a:t>
            </a:r>
            <a:r>
              <a:rPr lang="zh-CN" altLang="en-US" sz="2000" dirty="0">
                <a:latin typeface="+mj-ea"/>
                <a:ea typeface="+mj-ea"/>
              </a:rPr>
              <a:t>      如果对于实体集</a:t>
            </a:r>
            <a:r>
              <a:rPr lang="en-US" altLang="zh-CN" sz="2000" dirty="0">
                <a:latin typeface="+mj-ea"/>
                <a:ea typeface="+mj-ea"/>
              </a:rPr>
              <a:t>A</a:t>
            </a:r>
            <a:r>
              <a:rPr lang="zh-CN" altLang="en-US" sz="2000" dirty="0">
                <a:latin typeface="+mj-ea"/>
                <a:ea typeface="+mj-ea"/>
              </a:rPr>
              <a:t>中的每一个实体，实体集</a:t>
            </a:r>
            <a:r>
              <a:rPr lang="en-US" altLang="zh-CN" sz="2000" dirty="0">
                <a:latin typeface="+mj-ea"/>
                <a:ea typeface="+mj-ea"/>
              </a:rPr>
              <a:t>B</a:t>
            </a:r>
            <a:r>
              <a:rPr lang="zh-CN" altLang="en-US" sz="2000" dirty="0">
                <a:latin typeface="+mj-ea"/>
                <a:ea typeface="+mj-ea"/>
              </a:rPr>
              <a:t>中有</a:t>
            </a:r>
            <a:r>
              <a:rPr lang="en-US" altLang="zh-CN" sz="2000" dirty="0">
                <a:latin typeface="+mj-ea"/>
                <a:ea typeface="+mj-ea"/>
              </a:rPr>
              <a:t>n</a:t>
            </a:r>
            <a:r>
              <a:rPr lang="zh-CN" altLang="en-US" sz="2000" dirty="0">
                <a:latin typeface="+mj-ea"/>
                <a:ea typeface="+mj-ea"/>
              </a:rPr>
              <a:t>个实体（</a:t>
            </a:r>
            <a:r>
              <a:rPr lang="en-US" altLang="zh-CN" sz="2000" dirty="0">
                <a:latin typeface="+mj-ea"/>
                <a:ea typeface="+mj-ea"/>
              </a:rPr>
              <a:t>n≥0</a:t>
            </a:r>
            <a:r>
              <a:rPr lang="zh-CN" altLang="en-US" sz="2000" dirty="0">
                <a:latin typeface="+mj-ea"/>
                <a:ea typeface="+mj-ea"/>
              </a:rPr>
              <a:t>）与之联系，反之，对于实体集</a:t>
            </a:r>
            <a:r>
              <a:rPr lang="en-US" altLang="zh-CN" sz="2000" dirty="0">
                <a:latin typeface="+mj-ea"/>
                <a:ea typeface="+mj-ea"/>
              </a:rPr>
              <a:t>B</a:t>
            </a:r>
            <a:r>
              <a:rPr lang="zh-CN" altLang="en-US" sz="2000" dirty="0">
                <a:latin typeface="+mj-ea"/>
                <a:ea typeface="+mj-ea"/>
              </a:rPr>
              <a:t>中的每一个实体，实体集</a:t>
            </a:r>
            <a:r>
              <a:rPr lang="en-US" altLang="zh-CN" sz="2000" dirty="0">
                <a:latin typeface="+mj-ea"/>
                <a:ea typeface="+mj-ea"/>
              </a:rPr>
              <a:t>A</a:t>
            </a:r>
            <a:r>
              <a:rPr lang="zh-CN" altLang="en-US" sz="2000" dirty="0">
                <a:latin typeface="+mj-ea"/>
                <a:ea typeface="+mj-ea"/>
              </a:rPr>
              <a:t>中也有</a:t>
            </a:r>
            <a:r>
              <a:rPr lang="en-US" altLang="zh-CN" sz="2000" dirty="0">
                <a:latin typeface="+mj-ea"/>
                <a:ea typeface="+mj-ea"/>
              </a:rPr>
              <a:t>m</a:t>
            </a:r>
            <a:r>
              <a:rPr lang="zh-CN" altLang="en-US" sz="2000" dirty="0">
                <a:latin typeface="+mj-ea"/>
                <a:ea typeface="+mj-ea"/>
              </a:rPr>
              <a:t>个实体（</a:t>
            </a:r>
            <a:r>
              <a:rPr lang="en-US" altLang="zh-CN" sz="2000" dirty="0">
                <a:latin typeface="+mj-ea"/>
                <a:ea typeface="+mj-ea"/>
              </a:rPr>
              <a:t>m≥0</a:t>
            </a:r>
            <a:r>
              <a:rPr lang="zh-CN" altLang="en-US" sz="2000" dirty="0">
                <a:latin typeface="+mj-ea"/>
                <a:ea typeface="+mj-ea"/>
              </a:rPr>
              <a:t>）与之联系，则称实体集</a:t>
            </a:r>
            <a:r>
              <a:rPr lang="en-US" altLang="zh-CN" sz="2000" dirty="0">
                <a:latin typeface="+mj-ea"/>
                <a:ea typeface="+mj-ea"/>
              </a:rPr>
              <a:t>A</a:t>
            </a:r>
            <a:r>
              <a:rPr lang="zh-CN" altLang="en-US" sz="2000" dirty="0">
                <a:latin typeface="+mj-ea"/>
                <a:ea typeface="+mj-ea"/>
              </a:rPr>
              <a:t>与实体</a:t>
            </a:r>
            <a:r>
              <a:rPr lang="en-US" altLang="zh-CN" sz="2000" dirty="0">
                <a:latin typeface="+mj-ea"/>
                <a:ea typeface="+mj-ea"/>
              </a:rPr>
              <a:t>B</a:t>
            </a:r>
            <a:r>
              <a:rPr lang="zh-CN" altLang="en-US" sz="2000" dirty="0">
                <a:latin typeface="+mj-ea"/>
                <a:ea typeface="+mj-ea"/>
              </a:rPr>
              <a:t>具有多对多联系，记为</a:t>
            </a:r>
            <a:r>
              <a:rPr lang="en-US" altLang="zh-CN" sz="2000" dirty="0">
                <a:latin typeface="+mj-ea"/>
                <a:ea typeface="+mj-ea"/>
              </a:rPr>
              <a:t>m:n</a:t>
            </a:r>
          </a:p>
          <a:p>
            <a:pPr lvl="1" algn="just"/>
            <a:r>
              <a:rPr lang="zh-CN" altLang="en-US" sz="2400" dirty="0">
                <a:latin typeface="+mj-ea"/>
                <a:ea typeface="+mj-ea"/>
              </a:rPr>
              <a:t>实例</a:t>
            </a:r>
          </a:p>
          <a:p>
            <a:pPr lvl="2">
              <a:lnSpc>
                <a:spcPct val="140000"/>
              </a:lnSpc>
              <a:buNone/>
            </a:pPr>
            <a:r>
              <a:rPr lang="zh-CN" altLang="en-US" sz="2000" dirty="0">
                <a:latin typeface="+mj-ea"/>
                <a:ea typeface="+mj-ea"/>
              </a:rPr>
              <a:t>一门课程同时有若干个学生选修</a:t>
            </a:r>
          </a:p>
          <a:p>
            <a:pPr lvl="2">
              <a:lnSpc>
                <a:spcPct val="140000"/>
              </a:lnSpc>
              <a:buNone/>
            </a:pPr>
            <a:r>
              <a:rPr lang="zh-CN" altLang="en-US" sz="2000" dirty="0">
                <a:latin typeface="+mj-ea"/>
                <a:ea typeface="+mj-ea"/>
              </a:rPr>
              <a:t>一个学生可以同时选修多门课程</a:t>
            </a:r>
          </a:p>
          <a:p>
            <a:endParaRPr lang="zh-CN" altLang="en-US" dirty="0">
              <a:latin typeface="+mj-ea"/>
              <a:ea typeface="+mj-ea"/>
            </a:endParaRPr>
          </a:p>
        </p:txBody>
      </p:sp>
      <p:sp>
        <p:nvSpPr>
          <p:cNvPr id="2" name="标题 1"/>
          <p:cNvSpPr>
            <a:spLocks noGrp="1"/>
          </p:cNvSpPr>
          <p:nvPr>
            <p:ph type="title"/>
          </p:nvPr>
        </p:nvSpPr>
        <p:spPr/>
        <p:txBody>
          <a:bodyPr/>
          <a:lstStyle/>
          <a:p>
            <a:r>
              <a:rPr lang="zh-CN" altLang="en-US" dirty="0"/>
              <a:t>两个实体型之间的联系</a:t>
            </a:r>
          </a:p>
        </p:txBody>
      </p:sp>
      <p:grpSp>
        <p:nvGrpSpPr>
          <p:cNvPr id="13" name="组合 12"/>
          <p:cNvGrpSpPr/>
          <p:nvPr/>
        </p:nvGrpSpPr>
        <p:grpSpPr>
          <a:xfrm>
            <a:off x="7951734" y="3125375"/>
            <a:ext cx="3852874" cy="3526756"/>
            <a:chOff x="1066800" y="428604"/>
            <a:chExt cx="7148994" cy="5042988"/>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733800" y="4943476"/>
              <a:ext cx="2398034" cy="528116"/>
            </a:xfrm>
            <a:prstGeom prst="rect">
              <a:avLst/>
            </a:prstGeom>
            <a:noFill/>
            <a:ln w="9525">
              <a:noFill/>
              <a:miter lim="800000"/>
              <a:headEnd/>
              <a:tailEnd/>
            </a:ln>
            <a:effectLst/>
          </p:spPr>
          <p:txBody>
            <a:bodyPr wrap="square">
              <a:spAutoFit/>
            </a:bodyPr>
            <a:lstStyle/>
            <a:p>
              <a:pPr>
                <a:spcBef>
                  <a:spcPct val="50000"/>
                </a:spcBef>
              </a:pPr>
              <a:r>
                <a:rPr lang="en-US" altLang="zh-CN" b="1" dirty="0"/>
                <a:t>m</a:t>
              </a:r>
              <a:r>
                <a:rPr lang="zh-CN" altLang="en-US" b="1" dirty="0"/>
                <a:t>：</a:t>
              </a:r>
              <a:r>
                <a:rPr lang="en-US" altLang="zh-CN" b="1" dirty="0"/>
                <a:t>n</a:t>
              </a:r>
              <a:r>
                <a:rPr lang="zh-CN" altLang="en-US" b="1" dirty="0"/>
                <a:t>联系</a:t>
              </a:r>
            </a:p>
          </p:txBody>
        </p:sp>
        <p:sp>
          <p:nvSpPr>
            <p:cNvPr id="39" name="Text Box 28"/>
            <p:cNvSpPr txBox="1">
              <a:spLocks noChangeArrowheads="1"/>
            </p:cNvSpPr>
            <p:nvPr/>
          </p:nvSpPr>
          <p:spPr bwMode="auto">
            <a:xfrm>
              <a:off x="1214414" y="428604"/>
              <a:ext cx="2695563" cy="528116"/>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A</a:t>
              </a:r>
            </a:p>
          </p:txBody>
        </p:sp>
        <p:sp>
          <p:nvSpPr>
            <p:cNvPr id="40" name="Text Box 29"/>
            <p:cNvSpPr txBox="1">
              <a:spLocks noChangeArrowheads="1"/>
            </p:cNvSpPr>
            <p:nvPr/>
          </p:nvSpPr>
          <p:spPr bwMode="auto">
            <a:xfrm>
              <a:off x="6286510" y="428604"/>
              <a:ext cx="1929284" cy="528116"/>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a:p>
          </p:txBody>
        </p:sp>
        <p:sp>
          <p:nvSpPr>
            <p:cNvPr id="43" name="Line 32"/>
            <p:cNvSpPr>
              <a:spLocks noChangeShapeType="1"/>
            </p:cNvSpPr>
            <p:nvPr/>
          </p:nvSpPr>
          <p:spPr bwMode="auto">
            <a:xfrm flipV="1">
              <a:off x="1600200" y="2352675"/>
              <a:ext cx="4800600" cy="152400"/>
            </a:xfrm>
            <a:prstGeom prst="line">
              <a:avLst/>
            </a:prstGeom>
            <a:noFill/>
            <a:ln w="9525">
              <a:solidFill>
                <a:schemeClr val="tx1"/>
              </a:solidFill>
              <a:round/>
              <a:headEnd/>
              <a:tailEnd/>
            </a:ln>
            <a:effectLst/>
          </p:spPr>
          <p:txBody>
            <a:bodyPr/>
            <a:lstStyle/>
            <a:p>
              <a:endParaRPr lang="zh-CN" altLang="en-US"/>
            </a:p>
          </p:txBody>
        </p:sp>
        <p:sp>
          <p:nvSpPr>
            <p:cNvPr id="44" name="Line 33"/>
            <p:cNvSpPr>
              <a:spLocks noChangeShapeType="1"/>
            </p:cNvSpPr>
            <p:nvPr/>
          </p:nvSpPr>
          <p:spPr bwMode="auto">
            <a:xfrm flipV="1">
              <a:off x="1828800" y="3114675"/>
              <a:ext cx="4800600" cy="152400"/>
            </a:xfrm>
            <a:prstGeom prst="line">
              <a:avLst/>
            </a:prstGeom>
            <a:noFill/>
            <a:ln w="9525">
              <a:solidFill>
                <a:schemeClr val="tx1"/>
              </a:solidFill>
              <a:round/>
              <a:headEnd/>
              <a:tailEnd/>
            </a:ln>
            <a:effectLst/>
          </p:spPr>
          <p:txBody>
            <a:bodyPr/>
            <a:lstStyle/>
            <a:p>
              <a:endParaRPr lang="zh-CN" altLang="en-US"/>
            </a:p>
          </p:txBody>
        </p:sp>
        <p:sp>
          <p:nvSpPr>
            <p:cNvPr id="45" name="Line 34"/>
            <p:cNvSpPr>
              <a:spLocks noChangeShapeType="1"/>
            </p:cNvSpPr>
            <p:nvPr/>
          </p:nvSpPr>
          <p:spPr bwMode="auto">
            <a:xfrm>
              <a:off x="2438400" y="4410075"/>
              <a:ext cx="4267200" cy="0"/>
            </a:xfrm>
            <a:prstGeom prst="line">
              <a:avLst/>
            </a:prstGeom>
            <a:noFill/>
            <a:ln w="9525">
              <a:solidFill>
                <a:schemeClr val="tx1"/>
              </a:solidFill>
              <a:round/>
              <a:headEnd/>
              <a:tailEnd/>
            </a:ln>
            <a:effectLst/>
          </p:spPr>
          <p:txBody>
            <a:bodyPr/>
            <a:lstStyle/>
            <a:p>
              <a:endParaRPr lang="zh-CN" altLang="en-US"/>
            </a:p>
          </p:txBody>
        </p:sp>
      </p:grpSp>
    </p:spTree>
    <p:extLst>
      <p:ext uri="{BB962C8B-B14F-4D97-AF65-F5344CB8AC3E}">
        <p14:creationId xmlns:p14="http://schemas.microsoft.com/office/powerpoint/2010/main" val="3981996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95458"/>
            <a:ext cx="10972800" cy="4524949"/>
          </a:xfrm>
        </p:spPr>
        <p:txBody>
          <a:bodyPr/>
          <a:lstStyle/>
          <a:p>
            <a:pPr>
              <a:lnSpc>
                <a:spcPct val="150000"/>
              </a:lnSpc>
            </a:pPr>
            <a:r>
              <a:rPr lang="en-US" altLang="zh-CN" sz="2800" dirty="0">
                <a:latin typeface="+mj-ea"/>
                <a:ea typeface="+mj-ea"/>
              </a:rPr>
              <a:t>E-R</a:t>
            </a:r>
            <a:r>
              <a:rPr lang="zh-CN" altLang="en-US" sz="2800" dirty="0">
                <a:latin typeface="+mj-ea"/>
                <a:ea typeface="+mj-ea"/>
              </a:rPr>
              <a:t>图</a:t>
            </a:r>
            <a:endParaRPr lang="en-US" altLang="zh-CN" sz="2800" dirty="0">
              <a:latin typeface="+mj-ea"/>
              <a:ea typeface="+mj-ea"/>
            </a:endParaRPr>
          </a:p>
          <a:p>
            <a:pPr lvl="1"/>
            <a:r>
              <a:rPr lang="zh-CN" altLang="en-US" sz="2400" dirty="0">
                <a:latin typeface="+mj-ea"/>
                <a:ea typeface="+mj-ea"/>
              </a:rPr>
              <a:t>实体型</a:t>
            </a:r>
          </a:p>
          <a:p>
            <a:pPr lvl="2"/>
            <a:r>
              <a:rPr lang="zh-CN" altLang="en-US" dirty="0">
                <a:latin typeface="+mj-ea"/>
                <a:ea typeface="+mj-ea"/>
              </a:rPr>
              <a:t>用矩形表示，矩形框内写明实体名。</a:t>
            </a:r>
          </a:p>
          <a:p>
            <a:endParaRPr lang="zh-CN" altLang="en-US" sz="2800" dirty="0">
              <a:latin typeface="+mj-ea"/>
              <a:ea typeface="+mj-ea"/>
            </a:endParaRPr>
          </a:p>
          <a:p>
            <a:pPr lvl="1">
              <a:lnSpc>
                <a:spcPct val="150000"/>
              </a:lnSpc>
            </a:pPr>
            <a:r>
              <a:rPr lang="zh-CN" altLang="en-US" sz="2400" dirty="0">
                <a:latin typeface="+mj-ea"/>
                <a:ea typeface="+mj-ea"/>
              </a:rPr>
              <a:t>属性</a:t>
            </a:r>
          </a:p>
          <a:p>
            <a:pPr lvl="2"/>
            <a:r>
              <a:rPr lang="zh-CN" altLang="en-US" dirty="0">
                <a:latin typeface="+mj-ea"/>
                <a:ea typeface="+mj-ea"/>
              </a:rPr>
              <a:t>用椭圆形表示，并用无向边将其与相应的实体连接起来</a:t>
            </a:r>
          </a:p>
        </p:txBody>
      </p:sp>
      <p:sp>
        <p:nvSpPr>
          <p:cNvPr id="2" name="标题 1"/>
          <p:cNvSpPr>
            <a:spLocks noGrp="1"/>
          </p:cNvSpPr>
          <p:nvPr>
            <p:ph type="title"/>
          </p:nvPr>
        </p:nvSpPr>
        <p:spPr/>
        <p:txBody>
          <a:bodyPr/>
          <a:lstStyle/>
          <a:p>
            <a:r>
              <a:rPr lang="zh-CN" altLang="en-US" dirty="0"/>
              <a:t>概念模型的一种表示方法</a:t>
            </a:r>
          </a:p>
        </p:txBody>
      </p:sp>
      <p:sp>
        <p:nvSpPr>
          <p:cNvPr id="4" name="Text Box 4"/>
          <p:cNvSpPr txBox="1">
            <a:spLocks noChangeArrowheads="1"/>
          </p:cNvSpPr>
          <p:nvPr/>
        </p:nvSpPr>
        <p:spPr bwMode="auto">
          <a:xfrm>
            <a:off x="2596274" y="3047233"/>
            <a:ext cx="9144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5" name="Text Box 5"/>
          <p:cNvSpPr txBox="1">
            <a:spLocks noChangeArrowheads="1"/>
          </p:cNvSpPr>
          <p:nvPr/>
        </p:nvSpPr>
        <p:spPr bwMode="auto">
          <a:xfrm>
            <a:off x="3891674" y="3047233"/>
            <a:ext cx="8382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教师</a:t>
            </a:r>
          </a:p>
        </p:txBody>
      </p:sp>
      <p:grpSp>
        <p:nvGrpSpPr>
          <p:cNvPr id="16" name="组合 15"/>
          <p:cNvGrpSpPr/>
          <p:nvPr/>
        </p:nvGrpSpPr>
        <p:grpSpPr>
          <a:xfrm>
            <a:off x="5878728" y="3993587"/>
            <a:ext cx="5943600" cy="1424608"/>
            <a:chOff x="1434547" y="4972880"/>
            <a:chExt cx="5943600" cy="1424608"/>
          </a:xfrm>
        </p:grpSpPr>
        <p:sp>
          <p:nvSpPr>
            <p:cNvPr id="7" name="Text Box 8"/>
            <p:cNvSpPr txBox="1">
              <a:spLocks noChangeArrowheads="1"/>
            </p:cNvSpPr>
            <p:nvPr/>
          </p:nvSpPr>
          <p:spPr bwMode="auto">
            <a:xfrm>
              <a:off x="3797665" y="4972880"/>
              <a:ext cx="859316" cy="467201"/>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8" name="Oval 9"/>
            <p:cNvSpPr>
              <a:spLocks noChangeArrowheads="1"/>
            </p:cNvSpPr>
            <p:nvPr/>
          </p:nvSpPr>
          <p:spPr bwMode="auto">
            <a:xfrm>
              <a:off x="1434547"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学号</a:t>
              </a:r>
            </a:p>
          </p:txBody>
        </p:sp>
        <p:sp>
          <p:nvSpPr>
            <p:cNvPr id="9" name="Oval 10"/>
            <p:cNvSpPr>
              <a:spLocks noChangeArrowheads="1"/>
            </p:cNvSpPr>
            <p:nvPr/>
          </p:nvSpPr>
          <p:spPr bwMode="auto">
            <a:xfrm>
              <a:off x="6304002" y="591742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年龄</a:t>
              </a:r>
            </a:p>
          </p:txBody>
        </p:sp>
        <p:sp>
          <p:nvSpPr>
            <p:cNvPr id="10" name="Oval 11"/>
            <p:cNvSpPr>
              <a:spLocks noChangeArrowheads="1"/>
            </p:cNvSpPr>
            <p:nvPr/>
          </p:nvSpPr>
          <p:spPr bwMode="auto">
            <a:xfrm>
              <a:off x="4585371"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性别</a:t>
              </a:r>
            </a:p>
          </p:txBody>
        </p:sp>
        <p:sp>
          <p:nvSpPr>
            <p:cNvPr id="11" name="Oval 12"/>
            <p:cNvSpPr>
              <a:spLocks noChangeArrowheads="1"/>
            </p:cNvSpPr>
            <p:nvPr/>
          </p:nvSpPr>
          <p:spPr bwMode="auto">
            <a:xfrm>
              <a:off x="3009959"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姓名</a:t>
              </a:r>
            </a:p>
          </p:txBody>
        </p:sp>
        <p:sp>
          <p:nvSpPr>
            <p:cNvPr id="12" name="Line 13"/>
            <p:cNvSpPr>
              <a:spLocks noChangeShapeType="1"/>
            </p:cNvSpPr>
            <p:nvPr/>
          </p:nvSpPr>
          <p:spPr bwMode="auto">
            <a:xfrm flipH="1">
              <a:off x="2079034" y="5437368"/>
              <a:ext cx="2148289"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dirty="0"/>
            </a:p>
          </p:txBody>
        </p:sp>
        <p:sp>
          <p:nvSpPr>
            <p:cNvPr id="13" name="Line 14"/>
            <p:cNvSpPr>
              <a:spLocks noChangeShapeType="1"/>
            </p:cNvSpPr>
            <p:nvPr/>
          </p:nvSpPr>
          <p:spPr bwMode="auto">
            <a:xfrm flipH="1">
              <a:off x="3654446" y="5437368"/>
              <a:ext cx="501267"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4" name="Line 15"/>
            <p:cNvSpPr>
              <a:spLocks noChangeShapeType="1"/>
            </p:cNvSpPr>
            <p:nvPr/>
          </p:nvSpPr>
          <p:spPr bwMode="auto">
            <a:xfrm>
              <a:off x="4155713" y="5437368"/>
              <a:ext cx="930925"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5" name="Line 16"/>
            <p:cNvSpPr>
              <a:spLocks noChangeShapeType="1"/>
            </p:cNvSpPr>
            <p:nvPr/>
          </p:nvSpPr>
          <p:spPr bwMode="auto">
            <a:xfrm>
              <a:off x="4155713" y="5437368"/>
              <a:ext cx="2506337" cy="48006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grpSp>
    </p:spTree>
    <p:extLst>
      <p:ext uri="{BB962C8B-B14F-4D97-AF65-F5344CB8AC3E}">
        <p14:creationId xmlns:p14="http://schemas.microsoft.com/office/powerpoint/2010/main" val="2141862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1166529"/>
            <a:ext cx="11742241" cy="4524949"/>
          </a:xfrm>
        </p:spPr>
        <p:txBody>
          <a:bodyPr/>
          <a:lstStyle/>
          <a:p>
            <a:pPr>
              <a:lnSpc>
                <a:spcPct val="150000"/>
              </a:lnSpc>
            </a:pPr>
            <a:r>
              <a:rPr lang="zh-CN" altLang="en-US" dirty="0">
                <a:latin typeface="+mj-ea"/>
                <a:ea typeface="+mj-ea"/>
              </a:rPr>
              <a:t>联系</a:t>
            </a:r>
          </a:p>
          <a:p>
            <a:pPr lvl="1">
              <a:lnSpc>
                <a:spcPct val="150000"/>
              </a:lnSpc>
            </a:pPr>
            <a:r>
              <a:rPr lang="zh-CN" altLang="en-US" dirty="0">
                <a:latin typeface="+mj-ea"/>
                <a:ea typeface="+mj-ea"/>
              </a:rPr>
              <a:t>联系本身：</a:t>
            </a:r>
          </a:p>
          <a:p>
            <a:pPr marL="719138" lvl="2">
              <a:lnSpc>
                <a:spcPct val="150000"/>
              </a:lnSpc>
              <a:buNone/>
            </a:pPr>
            <a:r>
              <a:rPr lang="zh-CN" altLang="en-US" sz="2400" dirty="0">
                <a:latin typeface="+mj-ea"/>
                <a:ea typeface="+mj-ea"/>
              </a:rPr>
              <a:t>  用菱形表示，菱形框内写明联系名，并用无向边分别与有关实体连接起来，同时在无向边旁标上联系的类型（</a:t>
            </a:r>
            <a:r>
              <a:rPr lang="en-US" altLang="zh-CN" sz="2400" dirty="0">
                <a:latin typeface="+mj-ea"/>
                <a:ea typeface="+mj-ea"/>
              </a:rPr>
              <a:t>1:1</a:t>
            </a:r>
            <a:r>
              <a:rPr lang="zh-CN" altLang="en-US" sz="2400" dirty="0">
                <a:latin typeface="+mj-ea"/>
                <a:ea typeface="+mj-ea"/>
              </a:rPr>
              <a:t>、</a:t>
            </a:r>
            <a:r>
              <a:rPr lang="en-US" altLang="zh-CN" sz="2400" dirty="0">
                <a:latin typeface="+mj-ea"/>
                <a:ea typeface="+mj-ea"/>
              </a:rPr>
              <a:t>1:n</a:t>
            </a:r>
            <a:r>
              <a:rPr lang="zh-CN" altLang="en-US" sz="2400" dirty="0">
                <a:latin typeface="+mj-ea"/>
                <a:ea typeface="+mj-ea"/>
              </a:rPr>
              <a:t>或</a:t>
            </a:r>
            <a:r>
              <a:rPr lang="en-US" altLang="zh-CN" sz="2400" dirty="0">
                <a:latin typeface="+mj-ea"/>
                <a:ea typeface="+mj-ea"/>
              </a:rPr>
              <a:t>m:n</a:t>
            </a:r>
            <a:r>
              <a:rPr lang="zh-CN" altLang="en-US" sz="2400" dirty="0">
                <a:latin typeface="+mj-ea"/>
                <a:ea typeface="+mj-ea"/>
              </a:rPr>
              <a:t>） </a:t>
            </a:r>
            <a:endParaRPr lang="en-US" altLang="zh-CN" sz="2400" dirty="0">
              <a:latin typeface="+mj-ea"/>
              <a:ea typeface="+mj-ea"/>
            </a:endParaRPr>
          </a:p>
          <a:p>
            <a:pPr lvl="1">
              <a:lnSpc>
                <a:spcPct val="150000"/>
              </a:lnSpc>
            </a:pPr>
            <a:r>
              <a:rPr lang="zh-CN" altLang="en-US" dirty="0">
                <a:latin typeface="+mj-ea"/>
                <a:ea typeface="+mj-ea"/>
              </a:rPr>
              <a:t>联系的属性：</a:t>
            </a:r>
            <a:endParaRPr lang="en-US" altLang="zh-CN" dirty="0">
              <a:latin typeface="+mj-ea"/>
              <a:ea typeface="+mj-ea"/>
            </a:endParaRPr>
          </a:p>
          <a:p>
            <a:pPr marL="811213" lvl="2">
              <a:lnSpc>
                <a:spcPct val="150000"/>
              </a:lnSpc>
              <a:buNone/>
            </a:pPr>
            <a:r>
              <a:rPr lang="zh-CN" altLang="en-US" sz="2400" dirty="0">
                <a:latin typeface="+mj-ea"/>
                <a:ea typeface="+mj-ea"/>
              </a:rPr>
              <a:t>  联系本身也是一种实体型，也可以有属性。如果一个联系具有属性，则这些属性也要用无向边与该联系连接起来 </a:t>
            </a:r>
          </a:p>
          <a:p>
            <a:endParaRPr lang="zh-CN" altLang="en-US" sz="2400" dirty="0">
              <a:latin typeface="+mj-ea"/>
              <a:ea typeface="+mj-ea"/>
            </a:endParaRPr>
          </a:p>
        </p:txBody>
      </p:sp>
      <p:sp>
        <p:nvSpPr>
          <p:cNvPr id="2" name="标题 1"/>
          <p:cNvSpPr>
            <a:spLocks noGrp="1"/>
          </p:cNvSpPr>
          <p:nvPr>
            <p:ph type="title"/>
          </p:nvPr>
        </p:nvSpPr>
        <p:spPr/>
        <p:txBody>
          <a:bodyPr/>
          <a:lstStyle/>
          <a:p>
            <a:r>
              <a:rPr lang="en-US" altLang="zh-CN" dirty="0"/>
              <a:t>E-R</a:t>
            </a:r>
            <a:r>
              <a:rPr lang="zh-CN" altLang="en-US" dirty="0"/>
              <a:t>图</a:t>
            </a:r>
          </a:p>
        </p:txBody>
      </p:sp>
      <p:pic>
        <p:nvPicPr>
          <p:cNvPr id="5" name="图片 4">
            <a:extLst>
              <a:ext uri="{FF2B5EF4-FFF2-40B4-BE49-F238E27FC236}">
                <a16:creationId xmlns:a16="http://schemas.microsoft.com/office/drawing/2014/main" id="{86631E72-6B80-4AEF-BCE7-5741AB41C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6985" y="5241812"/>
            <a:ext cx="1478031" cy="1478031"/>
          </a:xfrm>
          <a:prstGeom prst="rect">
            <a:avLst/>
          </a:prstGeom>
        </p:spPr>
      </p:pic>
    </p:spTree>
    <p:extLst>
      <p:ext uri="{BB962C8B-B14F-4D97-AF65-F5344CB8AC3E}">
        <p14:creationId xmlns:p14="http://schemas.microsoft.com/office/powerpoint/2010/main" val="6243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239349" y="1278617"/>
            <a:ext cx="10972800" cy="4524949"/>
          </a:xfrm>
        </p:spPr>
        <p:txBody>
          <a:bodyPr/>
          <a:lstStyle/>
          <a:p>
            <a:pPr>
              <a:lnSpc>
                <a:spcPct val="100000"/>
              </a:lnSpc>
            </a:pPr>
            <a:r>
              <a:rPr lang="zh-CN" altLang="en-US" sz="2800" dirty="0">
                <a:latin typeface="+mj-ea"/>
                <a:ea typeface="+mj-ea"/>
              </a:rPr>
              <a:t>掌握</a:t>
            </a:r>
            <a:endParaRPr lang="en-US" altLang="zh-CN" sz="2800" dirty="0">
              <a:latin typeface="+mj-ea"/>
              <a:ea typeface="+mj-ea"/>
            </a:endParaRPr>
          </a:p>
          <a:p>
            <a:pPr lvl="1">
              <a:lnSpc>
                <a:spcPct val="100000"/>
              </a:lnSpc>
            </a:pPr>
            <a:r>
              <a:rPr lang="zh-CN" altLang="en-US" sz="2400" dirty="0">
                <a:latin typeface="+mj-ea"/>
                <a:ea typeface="+mj-ea"/>
              </a:rPr>
              <a:t>概念结构设计、逻辑结构设计</a:t>
            </a:r>
            <a:endParaRPr lang="en-US" altLang="zh-CN" sz="2400" dirty="0">
              <a:latin typeface="+mj-ea"/>
              <a:ea typeface="+mj-ea"/>
            </a:endParaRPr>
          </a:p>
          <a:p>
            <a:pPr>
              <a:lnSpc>
                <a:spcPct val="100000"/>
              </a:lnSpc>
            </a:pPr>
            <a:r>
              <a:rPr lang="zh-CN" altLang="en-US" sz="2800" dirty="0">
                <a:latin typeface="+mj-ea"/>
                <a:ea typeface="+mj-ea"/>
              </a:rPr>
              <a:t>了解</a:t>
            </a:r>
            <a:endParaRPr lang="en-US" altLang="zh-CN" sz="2800" dirty="0">
              <a:latin typeface="+mj-ea"/>
              <a:ea typeface="+mj-ea"/>
            </a:endParaRPr>
          </a:p>
          <a:p>
            <a:pPr lvl="1">
              <a:lnSpc>
                <a:spcPct val="100000"/>
              </a:lnSpc>
            </a:pPr>
            <a:r>
              <a:rPr lang="zh-CN" altLang="en-US" sz="2400" dirty="0">
                <a:latin typeface="+mj-ea"/>
                <a:ea typeface="+mj-ea"/>
              </a:rPr>
              <a:t>需求分析、物理设计、运行维护</a:t>
            </a:r>
            <a:endParaRPr lang="en-US" altLang="zh-CN" sz="2400" dirty="0">
              <a:latin typeface="+mj-ea"/>
              <a:ea typeface="+mj-ea"/>
            </a:endParaRPr>
          </a:p>
          <a:p>
            <a:pPr>
              <a:lnSpc>
                <a:spcPct val="100000"/>
              </a:lnSpc>
            </a:pPr>
            <a:r>
              <a:rPr lang="zh-CN" altLang="en-US" sz="2800" dirty="0">
                <a:latin typeface="+mj-ea"/>
                <a:ea typeface="+mj-ea"/>
              </a:rPr>
              <a:t>重点</a:t>
            </a:r>
            <a:endParaRPr lang="en-US" altLang="zh-CN" sz="2800" dirty="0">
              <a:latin typeface="+mj-ea"/>
              <a:ea typeface="+mj-ea"/>
            </a:endParaRPr>
          </a:p>
          <a:p>
            <a:pPr lvl="1">
              <a:lnSpc>
                <a:spcPct val="100000"/>
              </a:lnSpc>
            </a:pPr>
            <a:r>
              <a:rPr lang="zh-CN" altLang="en-US" sz="2400" dirty="0">
                <a:latin typeface="+mj-ea"/>
                <a:ea typeface="+mj-ea"/>
              </a:rPr>
              <a:t>概念结构设计、逻辑结构设计</a:t>
            </a:r>
            <a:endParaRPr lang="en-US" altLang="zh-CN" sz="2400" dirty="0">
              <a:latin typeface="+mj-ea"/>
              <a:ea typeface="+mj-ea"/>
            </a:endParaRPr>
          </a:p>
          <a:p>
            <a:pPr>
              <a:lnSpc>
                <a:spcPct val="100000"/>
              </a:lnSpc>
            </a:pPr>
            <a:r>
              <a:rPr lang="zh-CN" altLang="en-US" sz="2800" dirty="0">
                <a:latin typeface="+mj-ea"/>
                <a:ea typeface="+mj-ea"/>
              </a:rPr>
              <a:t>难点</a:t>
            </a:r>
            <a:endParaRPr lang="en-US" altLang="zh-CN" sz="2800" dirty="0">
              <a:latin typeface="+mj-ea"/>
              <a:ea typeface="+mj-ea"/>
            </a:endParaRPr>
          </a:p>
          <a:p>
            <a:pPr lvl="1">
              <a:lnSpc>
                <a:spcPct val="100000"/>
              </a:lnSpc>
            </a:pPr>
            <a:r>
              <a:rPr lang="zh-CN" altLang="en-US" sz="2400" dirty="0">
                <a:latin typeface="+mj-ea"/>
                <a:ea typeface="+mj-ea"/>
              </a:rPr>
              <a:t>概念结构向逻辑结构转换</a:t>
            </a:r>
            <a:endParaRPr lang="en-US" altLang="zh-CN" sz="2400" dirty="0">
              <a:latin typeface="+mj-ea"/>
              <a:ea typeface="+mj-ea"/>
            </a:endParaRPr>
          </a:p>
          <a:p>
            <a:pPr>
              <a:lnSpc>
                <a:spcPct val="100000"/>
              </a:lnSpc>
            </a:pPr>
            <a:endParaRPr lang="zh-CN" altLang="en-US" sz="2800" dirty="0">
              <a:latin typeface="+mj-ea"/>
              <a:ea typeface="+mj-ea"/>
            </a:endParaRPr>
          </a:p>
          <a:p>
            <a:pPr>
              <a:lnSpc>
                <a:spcPct val="100000"/>
              </a:lnSpc>
            </a:pPr>
            <a:endParaRPr lang="zh-CN" altLang="en-US" dirty="0">
              <a:latin typeface="+mj-ea"/>
              <a:ea typeface="+mj-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教学目标</a:t>
            </a:r>
          </a:p>
        </p:txBody>
      </p:sp>
      <p:pic>
        <p:nvPicPr>
          <p:cNvPr id="5" name="图片 4">
            <a:extLst>
              <a:ext uri="{FF2B5EF4-FFF2-40B4-BE49-F238E27FC236}">
                <a16:creationId xmlns:a16="http://schemas.microsoft.com/office/drawing/2014/main" id="{3B635A58-3FAF-4914-A8CB-EA59E1EFE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联系的表示方法</a:t>
            </a:r>
          </a:p>
        </p:txBody>
      </p:sp>
      <p:grpSp>
        <p:nvGrpSpPr>
          <p:cNvPr id="4" name="Group 1028"/>
          <p:cNvGrpSpPr>
            <a:grpSpLocks/>
          </p:cNvGrpSpPr>
          <p:nvPr/>
        </p:nvGrpSpPr>
        <p:grpSpPr bwMode="auto">
          <a:xfrm>
            <a:off x="2817135" y="1285482"/>
            <a:ext cx="6669088" cy="4191000"/>
            <a:chOff x="912" y="1200"/>
            <a:chExt cx="4201" cy="2640"/>
          </a:xfrm>
        </p:grpSpPr>
        <p:grpSp>
          <p:nvGrpSpPr>
            <p:cNvPr id="5" name="Group 1029"/>
            <p:cNvGrpSpPr>
              <a:grpSpLocks/>
            </p:cNvGrpSpPr>
            <p:nvPr/>
          </p:nvGrpSpPr>
          <p:grpSpPr bwMode="auto">
            <a:xfrm>
              <a:off x="912" y="1200"/>
              <a:ext cx="1008" cy="2640"/>
              <a:chOff x="912" y="1200"/>
              <a:chExt cx="1008" cy="2640"/>
            </a:xfrm>
          </p:grpSpPr>
          <p:sp>
            <p:nvSpPr>
              <p:cNvPr id="24" name="Text Box 1030"/>
              <p:cNvSpPr txBox="1">
                <a:spLocks noChangeArrowheads="1"/>
              </p:cNvSpPr>
              <p:nvPr/>
            </p:nvSpPr>
            <p:spPr bwMode="auto">
              <a:xfrm>
                <a:off x="960" y="1200"/>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实体型</a:t>
                </a:r>
                <a:r>
                  <a:rPr kumimoji="1" lang="en-US" altLang="zh-CN" sz="2400" b="1" dirty="0"/>
                  <a:t>A</a:t>
                </a:r>
              </a:p>
            </p:txBody>
          </p:sp>
          <p:sp>
            <p:nvSpPr>
              <p:cNvPr id="25" name="AutoShape 1031"/>
              <p:cNvSpPr>
                <a:spLocks noChangeArrowheads="1"/>
              </p:cNvSpPr>
              <p:nvPr/>
            </p:nvSpPr>
            <p:spPr bwMode="auto">
              <a:xfrm>
                <a:off x="912"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26" name="Text Box 1032"/>
              <p:cNvSpPr txBox="1">
                <a:spLocks noChangeArrowheads="1"/>
              </p:cNvSpPr>
              <p:nvPr/>
            </p:nvSpPr>
            <p:spPr bwMode="auto">
              <a:xfrm>
                <a:off x="1008" y="3024"/>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sp>
            <p:nvSpPr>
              <p:cNvPr id="27" name="Line 1033"/>
              <p:cNvSpPr>
                <a:spLocks noChangeShapeType="1"/>
              </p:cNvSpPr>
              <p:nvPr/>
            </p:nvSpPr>
            <p:spPr bwMode="auto">
              <a:xfrm flipV="1">
                <a:off x="1392"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28" name="Line 1034"/>
              <p:cNvSpPr>
                <a:spLocks noChangeShapeType="1"/>
              </p:cNvSpPr>
              <p:nvPr/>
            </p:nvSpPr>
            <p:spPr bwMode="auto">
              <a:xfrm>
                <a:off x="1392"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29" name="Text Box 1035"/>
              <p:cNvSpPr txBox="1">
                <a:spLocks noChangeArrowheads="1"/>
              </p:cNvSpPr>
              <p:nvPr/>
            </p:nvSpPr>
            <p:spPr bwMode="auto">
              <a:xfrm>
                <a:off x="1008"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30" name="Text Box 1036"/>
              <p:cNvSpPr txBox="1">
                <a:spLocks noChangeArrowheads="1"/>
              </p:cNvSpPr>
              <p:nvPr/>
            </p:nvSpPr>
            <p:spPr bwMode="auto">
              <a:xfrm>
                <a:off x="1056"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31" name="Text Box 1037"/>
              <p:cNvSpPr txBox="1">
                <a:spLocks noChangeArrowheads="1"/>
              </p:cNvSpPr>
              <p:nvPr/>
            </p:nvSpPr>
            <p:spPr bwMode="auto">
              <a:xfrm>
                <a:off x="1056"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t>1:1</a:t>
                </a:r>
                <a:r>
                  <a:rPr kumimoji="1" lang="zh-CN" altLang="en-US" sz="2400" b="1"/>
                  <a:t>联系</a:t>
                </a:r>
                <a:endParaRPr kumimoji="1" lang="zh-CN" altLang="en-US" sz="2400"/>
              </a:p>
            </p:txBody>
          </p:sp>
        </p:grpSp>
        <p:sp>
          <p:nvSpPr>
            <p:cNvPr id="6" name="Text Box 1038"/>
            <p:cNvSpPr txBox="1">
              <a:spLocks noChangeArrowheads="1"/>
            </p:cNvSpPr>
            <p:nvPr/>
          </p:nvSpPr>
          <p:spPr bwMode="auto">
            <a:xfrm>
              <a:off x="4130" y="1202"/>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grpSp>
          <p:nvGrpSpPr>
            <p:cNvPr id="7" name="Group 1039"/>
            <p:cNvGrpSpPr>
              <a:grpSpLocks/>
            </p:cNvGrpSpPr>
            <p:nvPr/>
          </p:nvGrpSpPr>
          <p:grpSpPr bwMode="auto">
            <a:xfrm>
              <a:off x="2496" y="1207"/>
              <a:ext cx="1008" cy="2633"/>
              <a:chOff x="2496" y="1207"/>
              <a:chExt cx="1008" cy="2633"/>
            </a:xfrm>
          </p:grpSpPr>
          <p:sp>
            <p:nvSpPr>
              <p:cNvPr id="16" name="AutoShape 1040"/>
              <p:cNvSpPr>
                <a:spLocks noChangeArrowheads="1"/>
              </p:cNvSpPr>
              <p:nvPr/>
            </p:nvSpPr>
            <p:spPr bwMode="auto">
              <a:xfrm>
                <a:off x="2496"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7" name="Line 1041"/>
              <p:cNvSpPr>
                <a:spLocks noChangeShapeType="1"/>
              </p:cNvSpPr>
              <p:nvPr/>
            </p:nvSpPr>
            <p:spPr bwMode="auto">
              <a:xfrm flipV="1">
                <a:off x="2976"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8" name="Line 1042"/>
              <p:cNvSpPr>
                <a:spLocks noChangeShapeType="1"/>
              </p:cNvSpPr>
              <p:nvPr/>
            </p:nvSpPr>
            <p:spPr bwMode="auto">
              <a:xfrm>
                <a:off x="2976"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9" name="Text Box 1043"/>
              <p:cNvSpPr txBox="1">
                <a:spLocks noChangeArrowheads="1"/>
              </p:cNvSpPr>
              <p:nvPr/>
            </p:nvSpPr>
            <p:spPr bwMode="auto">
              <a:xfrm>
                <a:off x="2592"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20" name="Text Box 1044"/>
              <p:cNvSpPr txBox="1">
                <a:spLocks noChangeArrowheads="1"/>
              </p:cNvSpPr>
              <p:nvPr/>
            </p:nvSpPr>
            <p:spPr bwMode="auto">
              <a:xfrm>
                <a:off x="2640"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n</a:t>
                </a:r>
                <a:endParaRPr kumimoji="1" lang="en-US" altLang="zh-CN" sz="2400"/>
              </a:p>
            </p:txBody>
          </p:sp>
          <p:sp>
            <p:nvSpPr>
              <p:cNvPr id="21" name="Text Box 1045"/>
              <p:cNvSpPr txBox="1">
                <a:spLocks noChangeArrowheads="1"/>
              </p:cNvSpPr>
              <p:nvPr/>
            </p:nvSpPr>
            <p:spPr bwMode="auto">
              <a:xfrm>
                <a:off x="2640"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t>1:n</a:t>
                </a:r>
                <a:r>
                  <a:rPr kumimoji="1" lang="zh-CN" altLang="en-US" sz="2400" b="1"/>
                  <a:t>联系</a:t>
                </a:r>
                <a:endParaRPr kumimoji="1" lang="zh-CN" altLang="en-US" sz="2400"/>
              </a:p>
            </p:txBody>
          </p:sp>
          <p:sp>
            <p:nvSpPr>
              <p:cNvPr id="22" name="Text Box 1046"/>
              <p:cNvSpPr txBox="1">
                <a:spLocks noChangeArrowheads="1"/>
              </p:cNvSpPr>
              <p:nvPr/>
            </p:nvSpPr>
            <p:spPr bwMode="auto">
              <a:xfrm>
                <a:off x="2562" y="1207"/>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sp>
            <p:nvSpPr>
              <p:cNvPr id="23" name="Text Box 1047"/>
              <p:cNvSpPr txBox="1">
                <a:spLocks noChangeArrowheads="1"/>
              </p:cNvSpPr>
              <p:nvPr/>
            </p:nvSpPr>
            <p:spPr bwMode="auto">
              <a:xfrm>
                <a:off x="2562" y="3022"/>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nvGrpSpPr>
            <p:cNvPr id="8" name="Group 1048"/>
            <p:cNvGrpSpPr>
              <a:grpSpLocks/>
            </p:cNvGrpSpPr>
            <p:nvPr/>
          </p:nvGrpSpPr>
          <p:grpSpPr bwMode="auto">
            <a:xfrm>
              <a:off x="4105" y="1480"/>
              <a:ext cx="1008" cy="2352"/>
              <a:chOff x="4080" y="1440"/>
              <a:chExt cx="1008" cy="2352"/>
            </a:xfrm>
          </p:grpSpPr>
          <p:sp>
            <p:nvSpPr>
              <p:cNvPr id="9" name="AutoShape 1049"/>
              <p:cNvSpPr>
                <a:spLocks noChangeArrowheads="1"/>
              </p:cNvSpPr>
              <p:nvPr/>
            </p:nvSpPr>
            <p:spPr bwMode="auto">
              <a:xfrm>
                <a:off x="4080" y="192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0" name="Line 1050"/>
              <p:cNvSpPr>
                <a:spLocks noChangeShapeType="1"/>
              </p:cNvSpPr>
              <p:nvPr/>
            </p:nvSpPr>
            <p:spPr bwMode="auto">
              <a:xfrm flipV="1">
                <a:off x="4560" y="144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1" name="Line 1051"/>
              <p:cNvSpPr>
                <a:spLocks noChangeShapeType="1"/>
              </p:cNvSpPr>
              <p:nvPr/>
            </p:nvSpPr>
            <p:spPr bwMode="auto">
              <a:xfrm>
                <a:off x="4560" y="240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2" name="Text Box 1052"/>
              <p:cNvSpPr txBox="1">
                <a:spLocks noChangeArrowheads="1"/>
              </p:cNvSpPr>
              <p:nvPr/>
            </p:nvSpPr>
            <p:spPr bwMode="auto">
              <a:xfrm>
                <a:off x="4176"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m</a:t>
                </a:r>
                <a:endParaRPr kumimoji="1" lang="en-US" altLang="zh-CN" sz="2400"/>
              </a:p>
            </p:txBody>
          </p:sp>
          <p:sp>
            <p:nvSpPr>
              <p:cNvPr id="13" name="Text Box 1053"/>
              <p:cNvSpPr txBox="1">
                <a:spLocks noChangeArrowheads="1"/>
              </p:cNvSpPr>
              <p:nvPr/>
            </p:nvSpPr>
            <p:spPr bwMode="auto">
              <a:xfrm>
                <a:off x="4224" y="254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n</a:t>
                </a:r>
                <a:endParaRPr kumimoji="1" lang="en-US" altLang="zh-CN" sz="2400"/>
              </a:p>
            </p:txBody>
          </p:sp>
          <p:sp>
            <p:nvSpPr>
              <p:cNvPr id="14" name="Text Box 1054"/>
              <p:cNvSpPr txBox="1">
                <a:spLocks noChangeArrowheads="1"/>
              </p:cNvSpPr>
              <p:nvPr/>
            </p:nvSpPr>
            <p:spPr bwMode="auto">
              <a:xfrm>
                <a:off x="4224" y="3504"/>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t>m:n</a:t>
                </a:r>
                <a:r>
                  <a:rPr kumimoji="1" lang="zh-CN" altLang="en-US" sz="2400" b="1"/>
                  <a:t>联系</a:t>
                </a:r>
                <a:endParaRPr kumimoji="1" lang="zh-CN" altLang="en-US" sz="2400"/>
              </a:p>
            </p:txBody>
          </p:sp>
          <p:sp>
            <p:nvSpPr>
              <p:cNvPr id="15" name="Text Box 1055"/>
              <p:cNvSpPr txBox="1">
                <a:spLocks noChangeArrowheads="1"/>
              </p:cNvSpPr>
              <p:nvPr/>
            </p:nvSpPr>
            <p:spPr bwMode="auto">
              <a:xfrm>
                <a:off x="4150" y="2976"/>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spTree>
    <p:extLst>
      <p:ext uri="{BB962C8B-B14F-4D97-AF65-F5344CB8AC3E}">
        <p14:creationId xmlns:p14="http://schemas.microsoft.com/office/powerpoint/2010/main" val="3982551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7"/>
          <p:cNvGrpSpPr>
            <a:grpSpLocks/>
          </p:cNvGrpSpPr>
          <p:nvPr/>
        </p:nvGrpSpPr>
        <p:grpSpPr bwMode="auto">
          <a:xfrm>
            <a:off x="2739405" y="1063843"/>
            <a:ext cx="6781800" cy="5638800"/>
            <a:chOff x="672" y="384"/>
            <a:chExt cx="4272" cy="3552"/>
          </a:xfrm>
          <a:solidFill>
            <a:schemeClr val="bg1"/>
          </a:solidFill>
        </p:grpSpPr>
        <p:grpSp>
          <p:nvGrpSpPr>
            <p:cNvPr id="5" name="Group 3"/>
            <p:cNvGrpSpPr>
              <a:grpSpLocks/>
            </p:cNvGrpSpPr>
            <p:nvPr/>
          </p:nvGrpSpPr>
          <p:grpSpPr bwMode="auto">
            <a:xfrm>
              <a:off x="672" y="384"/>
              <a:ext cx="4272" cy="1248"/>
              <a:chOff x="672" y="384"/>
              <a:chExt cx="4272" cy="1248"/>
            </a:xfrm>
            <a:grpFill/>
          </p:grpSpPr>
          <p:sp>
            <p:nvSpPr>
              <p:cNvPr id="23" name="Line 4"/>
              <p:cNvSpPr>
                <a:spLocks noChangeShapeType="1"/>
              </p:cNvSpPr>
              <p:nvPr/>
            </p:nvSpPr>
            <p:spPr bwMode="auto">
              <a:xfrm>
                <a:off x="3072" y="1488"/>
                <a:ext cx="1152" cy="0"/>
              </a:xfrm>
              <a:prstGeom prst="line">
                <a:avLst/>
              </a:prstGeom>
              <a:grpFill/>
              <a:ln w="28575">
                <a:solidFill>
                  <a:schemeClr val="tx1"/>
                </a:solidFill>
                <a:round/>
                <a:headEnd/>
                <a:tailEnd/>
              </a:ln>
              <a:effectLst/>
            </p:spPr>
            <p:txBody>
              <a:bodyPr/>
              <a:lstStyle/>
              <a:p>
                <a:endParaRPr lang="zh-CN" altLang="en-US" b="1"/>
              </a:p>
            </p:txBody>
          </p:sp>
          <p:grpSp>
            <p:nvGrpSpPr>
              <p:cNvPr id="24" name="Group 5"/>
              <p:cNvGrpSpPr>
                <a:grpSpLocks/>
              </p:cNvGrpSpPr>
              <p:nvPr/>
            </p:nvGrpSpPr>
            <p:grpSpPr bwMode="auto">
              <a:xfrm>
                <a:off x="672" y="384"/>
                <a:ext cx="4272" cy="1248"/>
                <a:chOff x="672" y="1200"/>
                <a:chExt cx="4272" cy="1248"/>
              </a:xfrm>
              <a:grpFill/>
            </p:grpSpPr>
            <p:sp>
              <p:nvSpPr>
                <p:cNvPr id="25" name="Text Box 6"/>
                <p:cNvSpPr txBox="1">
                  <a:spLocks noChangeArrowheads="1"/>
                </p:cNvSpPr>
                <p:nvPr/>
              </p:nvSpPr>
              <p:spPr bwMode="auto">
                <a:xfrm>
                  <a:off x="2496" y="2160"/>
                  <a:ext cx="576" cy="233"/>
                </a:xfrm>
                <a:prstGeom prst="rect">
                  <a:avLst/>
                </a:prstGeom>
                <a:grpFill/>
                <a:ln w="19050">
                  <a:solidFill>
                    <a:schemeClr val="tx1"/>
                  </a:solidFill>
                  <a:miter lim="800000"/>
                  <a:headEnd/>
                  <a:tailEnd/>
                </a:ln>
                <a:effectLst/>
              </p:spPr>
              <p:txBody>
                <a:bodyPr>
                  <a:spAutoFit/>
                </a:bodyPr>
                <a:lstStyle/>
                <a:p>
                  <a:pPr>
                    <a:spcBef>
                      <a:spcPct val="50000"/>
                    </a:spcBef>
                  </a:pPr>
                  <a:r>
                    <a:rPr lang="zh-CN" altLang="en-US" b="1" dirty="0">
                      <a:latin typeface="+mn-ea"/>
                      <a:ea typeface="+mn-ea"/>
                    </a:rPr>
                    <a:t>学生</a:t>
                  </a:r>
                </a:p>
              </p:txBody>
            </p:sp>
            <p:sp>
              <p:nvSpPr>
                <p:cNvPr id="26" name="Oval 7"/>
                <p:cNvSpPr>
                  <a:spLocks noChangeArrowheads="1"/>
                </p:cNvSpPr>
                <p:nvPr/>
              </p:nvSpPr>
              <p:spPr bwMode="auto">
                <a:xfrm>
                  <a:off x="672" y="2160"/>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学号</a:t>
                  </a:r>
                </a:p>
              </p:txBody>
            </p:sp>
            <p:sp>
              <p:nvSpPr>
                <p:cNvPr id="27" name="Oval 8"/>
                <p:cNvSpPr>
                  <a:spLocks noChangeArrowheads="1"/>
                </p:cNvSpPr>
                <p:nvPr/>
              </p:nvSpPr>
              <p:spPr bwMode="auto">
                <a:xfrm>
                  <a:off x="3360" y="1344"/>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籍贯</a:t>
                  </a:r>
                </a:p>
              </p:txBody>
            </p:sp>
            <p:sp>
              <p:nvSpPr>
                <p:cNvPr id="28" name="Oval 9"/>
                <p:cNvSpPr>
                  <a:spLocks noChangeArrowheads="1"/>
                </p:cNvSpPr>
                <p:nvPr/>
              </p:nvSpPr>
              <p:spPr bwMode="auto">
                <a:xfrm>
                  <a:off x="1632" y="1392"/>
                  <a:ext cx="720" cy="288"/>
                </a:xfrm>
                <a:prstGeom prst="ellipse">
                  <a:avLst/>
                </a:prstGeom>
                <a:grpFill/>
                <a:ln w="19050">
                  <a:solidFill>
                    <a:schemeClr val="tx1"/>
                  </a:solidFill>
                  <a:round/>
                  <a:headEnd/>
                  <a:tailEnd/>
                </a:ln>
                <a:effectLst/>
              </p:spPr>
              <p:txBody>
                <a:bodyPr wrap="none" anchor="ctr"/>
                <a:lstStyle/>
                <a:p>
                  <a:pPr algn="ctr"/>
                  <a:r>
                    <a:rPr lang="zh-CN" altLang="en-US" b="1">
                      <a:latin typeface="+mn-ea"/>
                      <a:ea typeface="+mn-ea"/>
                    </a:rPr>
                    <a:t>性别</a:t>
                  </a:r>
                </a:p>
              </p:txBody>
            </p:sp>
            <p:sp>
              <p:nvSpPr>
                <p:cNvPr id="29" name="Oval 10"/>
                <p:cNvSpPr>
                  <a:spLocks noChangeArrowheads="1"/>
                </p:cNvSpPr>
                <p:nvPr/>
              </p:nvSpPr>
              <p:spPr bwMode="auto">
                <a:xfrm>
                  <a:off x="864" y="1584"/>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姓名</a:t>
                  </a:r>
                </a:p>
              </p:txBody>
            </p:sp>
            <p:sp>
              <p:nvSpPr>
                <p:cNvPr id="30" name="Line 11"/>
                <p:cNvSpPr>
                  <a:spLocks noChangeShapeType="1"/>
                </p:cNvSpPr>
                <p:nvPr/>
              </p:nvSpPr>
              <p:spPr bwMode="auto">
                <a:xfrm flipH="1" flipV="1">
                  <a:off x="1392" y="2304"/>
                  <a:ext cx="1104" cy="0"/>
                </a:xfrm>
                <a:prstGeom prst="line">
                  <a:avLst/>
                </a:prstGeom>
                <a:grpFill/>
                <a:ln w="28575">
                  <a:solidFill>
                    <a:schemeClr val="tx1"/>
                  </a:solidFill>
                  <a:round/>
                  <a:headEnd/>
                  <a:tailEnd/>
                </a:ln>
                <a:effectLst/>
              </p:spPr>
              <p:txBody>
                <a:bodyPr wrap="none" anchor="ctr"/>
                <a:lstStyle/>
                <a:p>
                  <a:endParaRPr lang="zh-CN" altLang="en-US" b="1"/>
                </a:p>
              </p:txBody>
            </p:sp>
            <p:sp>
              <p:nvSpPr>
                <p:cNvPr id="31" name="Oval 12"/>
                <p:cNvSpPr>
                  <a:spLocks noChangeArrowheads="1"/>
                </p:cNvSpPr>
                <p:nvPr/>
              </p:nvSpPr>
              <p:spPr bwMode="auto">
                <a:xfrm>
                  <a:off x="2400" y="1200"/>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出生年份</a:t>
                  </a:r>
                </a:p>
              </p:txBody>
            </p:sp>
            <p:sp>
              <p:nvSpPr>
                <p:cNvPr id="32" name="Oval 13"/>
                <p:cNvSpPr>
                  <a:spLocks noChangeArrowheads="1"/>
                </p:cNvSpPr>
                <p:nvPr/>
              </p:nvSpPr>
              <p:spPr bwMode="auto">
                <a:xfrm>
                  <a:off x="4224" y="2112"/>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入学年份</a:t>
                  </a:r>
                </a:p>
              </p:txBody>
            </p:sp>
            <p:sp>
              <p:nvSpPr>
                <p:cNvPr id="33" name="Oval 14"/>
                <p:cNvSpPr>
                  <a:spLocks noChangeArrowheads="1"/>
                </p:cNvSpPr>
                <p:nvPr/>
              </p:nvSpPr>
              <p:spPr bwMode="auto">
                <a:xfrm>
                  <a:off x="4080" y="1584"/>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所属系</a:t>
                  </a:r>
                </a:p>
              </p:txBody>
            </p:sp>
            <p:sp>
              <p:nvSpPr>
                <p:cNvPr id="34" name="Line 15"/>
                <p:cNvSpPr>
                  <a:spLocks noChangeShapeType="1"/>
                </p:cNvSpPr>
                <p:nvPr/>
              </p:nvSpPr>
              <p:spPr bwMode="auto">
                <a:xfrm>
                  <a:off x="2736" y="1488"/>
                  <a:ext cx="0" cy="672"/>
                </a:xfrm>
                <a:prstGeom prst="line">
                  <a:avLst/>
                </a:prstGeom>
                <a:grpFill/>
                <a:ln w="28575">
                  <a:solidFill>
                    <a:schemeClr val="tx1"/>
                  </a:solidFill>
                  <a:round/>
                  <a:headEnd/>
                  <a:tailEnd/>
                </a:ln>
                <a:effectLst/>
              </p:spPr>
              <p:txBody>
                <a:bodyPr/>
                <a:lstStyle/>
                <a:p>
                  <a:endParaRPr lang="zh-CN" altLang="en-US" b="1"/>
                </a:p>
              </p:txBody>
            </p:sp>
            <p:sp>
              <p:nvSpPr>
                <p:cNvPr id="35" name="Line 16"/>
                <p:cNvSpPr>
                  <a:spLocks noChangeShapeType="1"/>
                </p:cNvSpPr>
                <p:nvPr/>
              </p:nvSpPr>
              <p:spPr bwMode="auto">
                <a:xfrm>
                  <a:off x="2064" y="1680"/>
                  <a:ext cx="672" cy="480"/>
                </a:xfrm>
                <a:prstGeom prst="line">
                  <a:avLst/>
                </a:prstGeom>
                <a:grpFill/>
                <a:ln w="28575">
                  <a:solidFill>
                    <a:schemeClr val="tx1"/>
                  </a:solidFill>
                  <a:round/>
                  <a:headEnd/>
                  <a:tailEnd/>
                </a:ln>
                <a:effectLst/>
              </p:spPr>
              <p:txBody>
                <a:bodyPr/>
                <a:lstStyle/>
                <a:p>
                  <a:endParaRPr lang="zh-CN" altLang="en-US" b="1"/>
                </a:p>
              </p:txBody>
            </p:sp>
            <p:sp>
              <p:nvSpPr>
                <p:cNvPr id="36" name="Line 17"/>
                <p:cNvSpPr>
                  <a:spLocks noChangeShapeType="1"/>
                </p:cNvSpPr>
                <p:nvPr/>
              </p:nvSpPr>
              <p:spPr bwMode="auto">
                <a:xfrm flipV="1">
                  <a:off x="2736" y="1632"/>
                  <a:ext cx="912" cy="528"/>
                </a:xfrm>
                <a:prstGeom prst="line">
                  <a:avLst/>
                </a:prstGeom>
                <a:grpFill/>
                <a:ln w="28575">
                  <a:solidFill>
                    <a:schemeClr val="tx1"/>
                  </a:solidFill>
                  <a:round/>
                  <a:headEnd/>
                  <a:tailEnd/>
                </a:ln>
                <a:effectLst/>
              </p:spPr>
              <p:txBody>
                <a:bodyPr/>
                <a:lstStyle/>
                <a:p>
                  <a:endParaRPr lang="zh-CN" altLang="en-US" b="1"/>
                </a:p>
              </p:txBody>
            </p:sp>
            <p:sp>
              <p:nvSpPr>
                <p:cNvPr id="37" name="Line 18"/>
                <p:cNvSpPr>
                  <a:spLocks noChangeShapeType="1"/>
                </p:cNvSpPr>
                <p:nvPr/>
              </p:nvSpPr>
              <p:spPr bwMode="auto">
                <a:xfrm flipV="1">
                  <a:off x="2736" y="1872"/>
                  <a:ext cx="1584" cy="288"/>
                </a:xfrm>
                <a:prstGeom prst="line">
                  <a:avLst/>
                </a:prstGeom>
                <a:grpFill/>
                <a:ln w="28575">
                  <a:solidFill>
                    <a:schemeClr val="tx1"/>
                  </a:solidFill>
                  <a:round/>
                  <a:headEnd/>
                  <a:tailEnd/>
                </a:ln>
                <a:effectLst/>
              </p:spPr>
              <p:txBody>
                <a:bodyPr/>
                <a:lstStyle/>
                <a:p>
                  <a:endParaRPr lang="zh-CN" altLang="en-US" b="1"/>
                </a:p>
              </p:txBody>
            </p:sp>
            <p:sp>
              <p:nvSpPr>
                <p:cNvPr id="38" name="Line 19"/>
                <p:cNvSpPr>
                  <a:spLocks noChangeShapeType="1"/>
                </p:cNvSpPr>
                <p:nvPr/>
              </p:nvSpPr>
              <p:spPr bwMode="auto">
                <a:xfrm flipH="1" flipV="1">
                  <a:off x="1440" y="1872"/>
                  <a:ext cx="1296" cy="288"/>
                </a:xfrm>
                <a:prstGeom prst="line">
                  <a:avLst/>
                </a:prstGeom>
                <a:grpFill/>
                <a:ln w="28575">
                  <a:solidFill>
                    <a:schemeClr val="tx1"/>
                  </a:solidFill>
                  <a:round/>
                  <a:headEnd/>
                  <a:tailEnd/>
                </a:ln>
                <a:effectLst/>
              </p:spPr>
              <p:txBody>
                <a:bodyPr/>
                <a:lstStyle/>
                <a:p>
                  <a:endParaRPr lang="zh-CN" altLang="en-US" b="1"/>
                </a:p>
              </p:txBody>
            </p:sp>
          </p:grpSp>
        </p:grpSp>
        <p:grpSp>
          <p:nvGrpSpPr>
            <p:cNvPr id="6" name="Group 20"/>
            <p:cNvGrpSpPr>
              <a:grpSpLocks/>
            </p:cNvGrpSpPr>
            <p:nvPr/>
          </p:nvGrpSpPr>
          <p:grpSpPr bwMode="auto">
            <a:xfrm>
              <a:off x="1008" y="2928"/>
              <a:ext cx="3408" cy="1008"/>
              <a:chOff x="1008" y="2976"/>
              <a:chExt cx="3408" cy="1008"/>
            </a:xfrm>
            <a:grpFill/>
          </p:grpSpPr>
          <p:sp>
            <p:nvSpPr>
              <p:cNvPr id="14" name="Text Box 21"/>
              <p:cNvSpPr txBox="1">
                <a:spLocks noChangeArrowheads="1"/>
              </p:cNvSpPr>
              <p:nvPr/>
            </p:nvSpPr>
            <p:spPr bwMode="auto">
              <a:xfrm>
                <a:off x="2496" y="2976"/>
                <a:ext cx="576" cy="233"/>
              </a:xfrm>
              <a:prstGeom prst="rect">
                <a:avLst/>
              </a:prstGeom>
              <a:grpFill/>
              <a:ln w="19050">
                <a:solidFill>
                  <a:schemeClr val="tx1"/>
                </a:solidFill>
                <a:miter lim="800000"/>
                <a:headEnd/>
                <a:tailEnd/>
              </a:ln>
              <a:effectLst/>
            </p:spPr>
            <p:txBody>
              <a:bodyPr>
                <a:spAutoFit/>
              </a:bodyPr>
              <a:lstStyle/>
              <a:p>
                <a:pPr>
                  <a:spcBef>
                    <a:spcPct val="50000"/>
                  </a:spcBef>
                </a:pPr>
                <a:r>
                  <a:rPr lang="zh-CN" altLang="en-US" b="1">
                    <a:latin typeface="+mn-ea"/>
                    <a:ea typeface="+mn-ea"/>
                  </a:rPr>
                  <a:t>课程</a:t>
                </a:r>
              </a:p>
            </p:txBody>
          </p:sp>
          <p:sp>
            <p:nvSpPr>
              <p:cNvPr id="15" name="Oval 22"/>
              <p:cNvSpPr>
                <a:spLocks noChangeArrowheads="1"/>
              </p:cNvSpPr>
              <p:nvPr/>
            </p:nvSpPr>
            <p:spPr bwMode="auto">
              <a:xfrm>
                <a:off x="1008" y="3552"/>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课程号</a:t>
                </a:r>
              </a:p>
            </p:txBody>
          </p:sp>
          <p:sp>
            <p:nvSpPr>
              <p:cNvPr id="16" name="Oval 23"/>
              <p:cNvSpPr>
                <a:spLocks noChangeArrowheads="1"/>
              </p:cNvSpPr>
              <p:nvPr/>
            </p:nvSpPr>
            <p:spPr bwMode="auto">
              <a:xfrm>
                <a:off x="2832" y="3696"/>
                <a:ext cx="720" cy="288"/>
              </a:xfrm>
              <a:prstGeom prst="ellipse">
                <a:avLst/>
              </a:prstGeom>
              <a:grpFill/>
              <a:ln w="19050">
                <a:solidFill>
                  <a:schemeClr val="tx1"/>
                </a:solidFill>
                <a:round/>
                <a:headEnd/>
                <a:tailEnd/>
              </a:ln>
              <a:effectLst/>
            </p:spPr>
            <p:txBody>
              <a:bodyPr wrap="none" anchor="ctr"/>
              <a:lstStyle/>
              <a:p>
                <a:pPr algn="ctr"/>
                <a:r>
                  <a:rPr lang="zh-CN" altLang="en-US" b="1" dirty="0">
                    <a:latin typeface="+mn-ea"/>
                    <a:ea typeface="+mn-ea"/>
                  </a:rPr>
                  <a:t>类型</a:t>
                </a:r>
              </a:p>
            </p:txBody>
          </p:sp>
          <p:sp>
            <p:nvSpPr>
              <p:cNvPr id="17" name="Oval 24"/>
              <p:cNvSpPr>
                <a:spLocks noChangeArrowheads="1"/>
              </p:cNvSpPr>
              <p:nvPr/>
            </p:nvSpPr>
            <p:spPr bwMode="auto">
              <a:xfrm>
                <a:off x="1920" y="3696"/>
                <a:ext cx="720" cy="288"/>
              </a:xfrm>
              <a:prstGeom prst="ellipse">
                <a:avLst/>
              </a:prstGeom>
              <a:grpFill/>
              <a:ln w="19050">
                <a:solidFill>
                  <a:schemeClr val="tx1"/>
                </a:solidFill>
                <a:round/>
                <a:headEnd/>
                <a:tailEnd/>
              </a:ln>
              <a:effectLst/>
            </p:spPr>
            <p:txBody>
              <a:bodyPr wrap="none" anchor="ctr"/>
              <a:lstStyle/>
              <a:p>
                <a:pPr algn="ctr"/>
                <a:r>
                  <a:rPr lang="zh-CN" altLang="en-US" b="1">
                    <a:latin typeface="+mn-ea"/>
                    <a:ea typeface="+mn-ea"/>
                  </a:rPr>
                  <a:t>课程名</a:t>
                </a:r>
              </a:p>
            </p:txBody>
          </p:sp>
          <p:sp>
            <p:nvSpPr>
              <p:cNvPr id="18" name="Line 25"/>
              <p:cNvSpPr>
                <a:spLocks noChangeShapeType="1"/>
              </p:cNvSpPr>
              <p:nvPr/>
            </p:nvSpPr>
            <p:spPr bwMode="auto">
              <a:xfrm flipH="1" flipV="1">
                <a:off x="2784" y="3264"/>
                <a:ext cx="1104" cy="288"/>
              </a:xfrm>
              <a:prstGeom prst="line">
                <a:avLst/>
              </a:prstGeom>
              <a:grpFill/>
              <a:ln w="28575">
                <a:solidFill>
                  <a:schemeClr val="tx1"/>
                </a:solidFill>
                <a:round/>
                <a:headEnd/>
                <a:tailEnd/>
              </a:ln>
              <a:effectLst/>
            </p:spPr>
            <p:txBody>
              <a:bodyPr wrap="none" anchor="ctr"/>
              <a:lstStyle/>
              <a:p>
                <a:endParaRPr lang="zh-CN" altLang="en-US" b="1"/>
              </a:p>
            </p:txBody>
          </p:sp>
          <p:sp>
            <p:nvSpPr>
              <p:cNvPr id="19" name="Line 26"/>
              <p:cNvSpPr>
                <a:spLocks noChangeShapeType="1"/>
              </p:cNvSpPr>
              <p:nvPr/>
            </p:nvSpPr>
            <p:spPr bwMode="auto">
              <a:xfrm flipH="1">
                <a:off x="1584" y="3264"/>
                <a:ext cx="1152" cy="288"/>
              </a:xfrm>
              <a:prstGeom prst="line">
                <a:avLst/>
              </a:prstGeom>
              <a:grpFill/>
              <a:ln w="28575">
                <a:solidFill>
                  <a:schemeClr val="tx1"/>
                </a:solidFill>
                <a:round/>
                <a:headEnd/>
                <a:tailEnd/>
              </a:ln>
              <a:effectLst/>
            </p:spPr>
            <p:txBody>
              <a:bodyPr wrap="none" anchor="ctr"/>
              <a:lstStyle/>
              <a:p>
                <a:endParaRPr lang="zh-CN" altLang="en-US" b="1"/>
              </a:p>
            </p:txBody>
          </p:sp>
          <p:sp>
            <p:nvSpPr>
              <p:cNvPr id="20" name="Line 27"/>
              <p:cNvSpPr>
                <a:spLocks noChangeShapeType="1"/>
              </p:cNvSpPr>
              <p:nvPr/>
            </p:nvSpPr>
            <p:spPr bwMode="auto">
              <a:xfrm flipH="1">
                <a:off x="2304" y="3264"/>
                <a:ext cx="480" cy="432"/>
              </a:xfrm>
              <a:prstGeom prst="line">
                <a:avLst/>
              </a:prstGeom>
              <a:grpFill/>
              <a:ln w="28575">
                <a:solidFill>
                  <a:schemeClr val="tx1"/>
                </a:solidFill>
                <a:round/>
                <a:headEnd/>
                <a:tailEnd/>
              </a:ln>
              <a:effectLst/>
            </p:spPr>
            <p:txBody>
              <a:bodyPr wrap="none" anchor="ctr"/>
              <a:lstStyle/>
              <a:p>
                <a:endParaRPr lang="zh-CN" altLang="en-US" b="1"/>
              </a:p>
            </p:txBody>
          </p:sp>
          <p:sp>
            <p:nvSpPr>
              <p:cNvPr id="21" name="Oval 28"/>
              <p:cNvSpPr>
                <a:spLocks noChangeArrowheads="1"/>
              </p:cNvSpPr>
              <p:nvPr/>
            </p:nvSpPr>
            <p:spPr bwMode="auto">
              <a:xfrm>
                <a:off x="3696" y="3552"/>
                <a:ext cx="720" cy="288"/>
              </a:xfrm>
              <a:prstGeom prst="ellipse">
                <a:avLst/>
              </a:prstGeom>
              <a:grpFill/>
              <a:ln w="19050">
                <a:solidFill>
                  <a:schemeClr val="tx1"/>
                </a:solidFill>
                <a:round/>
                <a:headEnd/>
                <a:tailEnd/>
              </a:ln>
              <a:effectLst/>
            </p:spPr>
            <p:txBody>
              <a:bodyPr wrap="none" anchor="ctr"/>
              <a:lstStyle/>
              <a:p>
                <a:pPr algn="ctr"/>
                <a:r>
                  <a:rPr lang="zh-CN" altLang="en-US" b="1">
                    <a:latin typeface="+mn-ea"/>
                    <a:ea typeface="+mn-ea"/>
                  </a:rPr>
                  <a:t>学分</a:t>
                </a:r>
              </a:p>
            </p:txBody>
          </p:sp>
          <p:sp>
            <p:nvSpPr>
              <p:cNvPr id="22" name="Line 29"/>
              <p:cNvSpPr>
                <a:spLocks noChangeShapeType="1"/>
              </p:cNvSpPr>
              <p:nvPr/>
            </p:nvSpPr>
            <p:spPr bwMode="auto">
              <a:xfrm>
                <a:off x="2784" y="3264"/>
                <a:ext cx="288" cy="432"/>
              </a:xfrm>
              <a:prstGeom prst="line">
                <a:avLst/>
              </a:prstGeom>
              <a:grpFill/>
              <a:ln w="28575">
                <a:solidFill>
                  <a:schemeClr val="tx1"/>
                </a:solidFill>
                <a:round/>
                <a:headEnd/>
                <a:tailEnd/>
              </a:ln>
              <a:effectLst/>
            </p:spPr>
            <p:txBody>
              <a:bodyPr/>
              <a:lstStyle/>
              <a:p>
                <a:endParaRPr lang="zh-CN" altLang="en-US" b="1"/>
              </a:p>
            </p:txBody>
          </p:sp>
        </p:grpSp>
        <p:sp>
          <p:nvSpPr>
            <p:cNvPr id="7" name="AutoShape 30"/>
            <p:cNvSpPr>
              <a:spLocks noChangeArrowheads="1"/>
            </p:cNvSpPr>
            <p:nvPr/>
          </p:nvSpPr>
          <p:spPr bwMode="auto">
            <a:xfrm>
              <a:off x="2496" y="2016"/>
              <a:ext cx="480" cy="528"/>
            </a:xfrm>
            <a:prstGeom prst="diamond">
              <a:avLst/>
            </a:prstGeom>
            <a:grpFill/>
            <a:ln w="19050">
              <a:solidFill>
                <a:schemeClr val="tx1"/>
              </a:solidFill>
              <a:miter lim="800000"/>
              <a:headEnd/>
              <a:tailEnd/>
            </a:ln>
            <a:effectLst/>
          </p:spPr>
          <p:txBody>
            <a:bodyPr wrap="none" anchor="ctr"/>
            <a:lstStyle/>
            <a:p>
              <a:pPr algn="ctr">
                <a:spcBef>
                  <a:spcPct val="50000"/>
                </a:spcBef>
              </a:pPr>
              <a:r>
                <a:rPr lang="zh-CN" altLang="en-US" b="1" dirty="0">
                  <a:latin typeface="+mn-ea"/>
                  <a:ea typeface="+mn-ea"/>
                </a:rPr>
                <a:t>学习</a:t>
              </a:r>
            </a:p>
          </p:txBody>
        </p:sp>
        <p:sp>
          <p:nvSpPr>
            <p:cNvPr id="8" name="Line 31"/>
            <p:cNvSpPr>
              <a:spLocks noChangeShapeType="1"/>
            </p:cNvSpPr>
            <p:nvPr/>
          </p:nvSpPr>
          <p:spPr bwMode="auto">
            <a:xfrm>
              <a:off x="2736" y="1632"/>
              <a:ext cx="0" cy="384"/>
            </a:xfrm>
            <a:prstGeom prst="line">
              <a:avLst/>
            </a:prstGeom>
            <a:grpFill/>
            <a:ln w="28575">
              <a:solidFill>
                <a:schemeClr val="tx1"/>
              </a:solidFill>
              <a:round/>
              <a:headEnd/>
              <a:tailEnd/>
            </a:ln>
            <a:effectLst/>
          </p:spPr>
          <p:txBody>
            <a:bodyPr/>
            <a:lstStyle/>
            <a:p>
              <a:endParaRPr lang="zh-CN" altLang="en-US" b="1"/>
            </a:p>
          </p:txBody>
        </p:sp>
        <p:sp>
          <p:nvSpPr>
            <p:cNvPr id="9" name="Line 32"/>
            <p:cNvSpPr>
              <a:spLocks noChangeShapeType="1"/>
            </p:cNvSpPr>
            <p:nvPr/>
          </p:nvSpPr>
          <p:spPr bwMode="auto">
            <a:xfrm>
              <a:off x="2736" y="2544"/>
              <a:ext cx="0" cy="384"/>
            </a:xfrm>
            <a:prstGeom prst="line">
              <a:avLst/>
            </a:prstGeom>
            <a:grpFill/>
            <a:ln w="28575">
              <a:solidFill>
                <a:schemeClr val="tx1"/>
              </a:solidFill>
              <a:round/>
              <a:headEnd/>
              <a:tailEnd/>
            </a:ln>
            <a:effectLst/>
          </p:spPr>
          <p:txBody>
            <a:bodyPr/>
            <a:lstStyle/>
            <a:p>
              <a:endParaRPr lang="zh-CN" altLang="en-US" b="1"/>
            </a:p>
          </p:txBody>
        </p:sp>
        <p:sp>
          <p:nvSpPr>
            <p:cNvPr id="10" name="Text Box 33"/>
            <p:cNvSpPr txBox="1">
              <a:spLocks noChangeArrowheads="1"/>
            </p:cNvSpPr>
            <p:nvPr/>
          </p:nvSpPr>
          <p:spPr bwMode="auto">
            <a:xfrm>
              <a:off x="2832" y="1776"/>
              <a:ext cx="240" cy="233"/>
            </a:xfrm>
            <a:prstGeom prst="rect">
              <a:avLst/>
            </a:prstGeom>
            <a:grpFill/>
            <a:ln w="9525">
              <a:noFill/>
              <a:miter lim="800000"/>
              <a:headEnd/>
              <a:tailEnd/>
            </a:ln>
            <a:effectLst/>
          </p:spPr>
          <p:txBody>
            <a:bodyPr>
              <a:spAutoFit/>
            </a:bodyPr>
            <a:lstStyle/>
            <a:p>
              <a:pPr>
                <a:spcBef>
                  <a:spcPct val="50000"/>
                </a:spcBef>
              </a:pPr>
              <a:r>
                <a:rPr lang="en-US" altLang="zh-CN" b="1"/>
                <a:t>m</a:t>
              </a:r>
            </a:p>
          </p:txBody>
        </p:sp>
        <p:sp>
          <p:nvSpPr>
            <p:cNvPr id="11" name="Text Box 34"/>
            <p:cNvSpPr txBox="1">
              <a:spLocks noChangeArrowheads="1"/>
            </p:cNvSpPr>
            <p:nvPr/>
          </p:nvSpPr>
          <p:spPr bwMode="auto">
            <a:xfrm>
              <a:off x="2832" y="2592"/>
              <a:ext cx="240" cy="233"/>
            </a:xfrm>
            <a:prstGeom prst="rect">
              <a:avLst/>
            </a:prstGeom>
            <a:grpFill/>
            <a:ln w="9525">
              <a:noFill/>
              <a:miter lim="800000"/>
              <a:headEnd/>
              <a:tailEnd/>
            </a:ln>
            <a:effectLst/>
          </p:spPr>
          <p:txBody>
            <a:bodyPr>
              <a:spAutoFit/>
            </a:bodyPr>
            <a:lstStyle/>
            <a:p>
              <a:pPr>
                <a:spcBef>
                  <a:spcPct val="50000"/>
                </a:spcBef>
              </a:pPr>
              <a:r>
                <a:rPr lang="en-US" altLang="zh-CN" b="1"/>
                <a:t>n</a:t>
              </a:r>
            </a:p>
          </p:txBody>
        </p:sp>
        <p:sp>
          <p:nvSpPr>
            <p:cNvPr id="12" name="Oval 35"/>
            <p:cNvSpPr>
              <a:spLocks noChangeArrowheads="1"/>
            </p:cNvSpPr>
            <p:nvPr/>
          </p:nvSpPr>
          <p:spPr bwMode="auto">
            <a:xfrm>
              <a:off x="1488" y="2160"/>
              <a:ext cx="576" cy="288"/>
            </a:xfrm>
            <a:prstGeom prst="ellipse">
              <a:avLst/>
            </a:prstGeom>
            <a:grpFill/>
            <a:ln w="19050">
              <a:solidFill>
                <a:schemeClr val="tx1"/>
              </a:solidFill>
              <a:round/>
              <a:headEnd/>
              <a:tailEnd/>
            </a:ln>
            <a:effectLst/>
          </p:spPr>
          <p:txBody>
            <a:bodyPr wrap="none" anchor="ctr"/>
            <a:lstStyle/>
            <a:p>
              <a:pPr algn="ctr">
                <a:spcBef>
                  <a:spcPct val="50000"/>
                </a:spcBef>
              </a:pPr>
              <a:r>
                <a:rPr lang="zh-CN" altLang="en-US" b="1" dirty="0">
                  <a:latin typeface="+mn-ea"/>
                  <a:ea typeface="+mn-ea"/>
                </a:rPr>
                <a:t>成绩</a:t>
              </a:r>
            </a:p>
          </p:txBody>
        </p:sp>
        <p:sp>
          <p:nvSpPr>
            <p:cNvPr id="13" name="Line 36"/>
            <p:cNvSpPr>
              <a:spLocks noChangeShapeType="1"/>
            </p:cNvSpPr>
            <p:nvPr/>
          </p:nvSpPr>
          <p:spPr bwMode="auto">
            <a:xfrm>
              <a:off x="2064" y="2304"/>
              <a:ext cx="432" cy="0"/>
            </a:xfrm>
            <a:prstGeom prst="line">
              <a:avLst/>
            </a:prstGeom>
            <a:grpFill/>
            <a:ln w="28575">
              <a:solidFill>
                <a:schemeClr val="tx1"/>
              </a:solidFill>
              <a:round/>
              <a:headEnd/>
              <a:tailEnd/>
            </a:ln>
            <a:effectLst/>
          </p:spPr>
          <p:txBody>
            <a:bodyPr/>
            <a:lstStyle/>
            <a:p>
              <a:endParaRPr lang="zh-CN" altLang="en-US" b="1"/>
            </a:p>
          </p:txBody>
        </p:sp>
      </p:grpSp>
      <p:cxnSp>
        <p:nvCxnSpPr>
          <p:cNvPr id="40" name="直接连接符 39"/>
          <p:cNvCxnSpPr/>
          <p:nvPr/>
        </p:nvCxnSpPr>
        <p:spPr>
          <a:xfrm rot="5400000" flipH="1" flipV="1">
            <a:off x="4518995" y="2319134"/>
            <a:ext cx="318051" cy="13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H="1" flipV="1">
            <a:off x="4856922" y="5227983"/>
            <a:ext cx="397565" cy="1855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40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solidFill>
            <a:schemeClr val="bg1"/>
          </a:solidFill>
        </p:spPr>
        <p:txBody>
          <a:bodyPr>
            <a:normAutofit fontScale="62500" lnSpcReduction="20000"/>
          </a:bodyPr>
          <a:lstStyle/>
          <a:p>
            <a:r>
              <a:rPr lang="zh-CN" altLang="en-US" sz="3000" dirty="0">
                <a:latin typeface="+mn-ea"/>
              </a:rPr>
              <a:t>根据描述画出学校管理的</a:t>
            </a:r>
            <a:r>
              <a:rPr lang="en-US" altLang="zh-CN" sz="3000" dirty="0">
                <a:latin typeface="+mn-ea"/>
              </a:rPr>
              <a:t>E-R</a:t>
            </a:r>
            <a:r>
              <a:rPr lang="zh-CN" altLang="en-US" sz="3000" dirty="0">
                <a:latin typeface="+mn-ea"/>
              </a:rPr>
              <a:t>图</a:t>
            </a:r>
            <a:endParaRPr lang="en-US" altLang="zh-CN" sz="3000" dirty="0">
              <a:latin typeface="+mn-ea"/>
            </a:endParaRPr>
          </a:p>
          <a:p>
            <a:r>
              <a:rPr lang="zh-CN" altLang="en-US" sz="3000" dirty="0">
                <a:latin typeface="+mn-ea"/>
              </a:rPr>
              <a:t>涉及的实体型有：</a:t>
            </a:r>
          </a:p>
          <a:p>
            <a:pPr lvl="1"/>
            <a:r>
              <a:rPr lang="zh-CN" altLang="en-US" sz="2600" dirty="0">
                <a:latin typeface="+mn-ea"/>
              </a:rPr>
              <a:t>学生：属性有学号、姓名、性别、专业、出生日期</a:t>
            </a:r>
          </a:p>
          <a:p>
            <a:pPr lvl="1"/>
            <a:r>
              <a:rPr lang="zh-CN" altLang="en-US" sz="2600" dirty="0">
                <a:latin typeface="+mn-ea"/>
              </a:rPr>
              <a:t>课程：属性有课程号、课程名、课程类别、学分</a:t>
            </a:r>
          </a:p>
          <a:p>
            <a:pPr lvl="1"/>
            <a:r>
              <a:rPr lang="zh-CN" altLang="en-US" sz="2600" dirty="0">
                <a:latin typeface="+mn-ea"/>
              </a:rPr>
              <a:t>学院：属性有学院编号、学院名称、办公室电话</a:t>
            </a:r>
          </a:p>
          <a:p>
            <a:pPr lvl="1"/>
            <a:r>
              <a:rPr lang="zh-CN" altLang="en-US" sz="2600" dirty="0">
                <a:latin typeface="+mn-ea"/>
              </a:rPr>
              <a:t>教职工：属性有教职工编号、姓名、职称、参加工作日期</a:t>
            </a:r>
          </a:p>
          <a:p>
            <a:r>
              <a:rPr lang="zh-CN" altLang="en-US" sz="3000" dirty="0">
                <a:latin typeface="+mn-ea"/>
              </a:rPr>
              <a:t>这些实体之间的联系如下：</a:t>
            </a:r>
          </a:p>
          <a:p>
            <a:pPr lvl="1"/>
            <a:r>
              <a:rPr lang="zh-CN" altLang="en-US" sz="2600" dirty="0">
                <a:latin typeface="+mn-ea"/>
              </a:rPr>
              <a:t>一个学生可以选修多门课程，一门课程可以由多个学生选修</a:t>
            </a:r>
          </a:p>
          <a:p>
            <a:pPr lvl="1"/>
            <a:r>
              <a:rPr lang="zh-CN" altLang="en-US" sz="2600" dirty="0">
                <a:latin typeface="+mn-ea"/>
              </a:rPr>
              <a:t>一个学生只能属于一个学院，一个学院包括若干学生</a:t>
            </a:r>
          </a:p>
          <a:p>
            <a:pPr lvl="1"/>
            <a:r>
              <a:rPr lang="zh-CN" altLang="en-US" sz="2600" dirty="0">
                <a:latin typeface="+mn-ea"/>
              </a:rPr>
              <a:t>一个教职工只能属于一个学院，一个学院包括若干教职工</a:t>
            </a:r>
          </a:p>
          <a:p>
            <a:pPr lvl="1"/>
            <a:r>
              <a:rPr lang="zh-CN" altLang="en-US" sz="2600" dirty="0">
                <a:latin typeface="+mn-ea"/>
              </a:rPr>
              <a:t>一个学院只有一个正院长，一个正院长只能在一个学院任正院长职务</a:t>
            </a:r>
          </a:p>
        </p:txBody>
      </p:sp>
      <p:sp>
        <p:nvSpPr>
          <p:cNvPr id="2" name="标题 1"/>
          <p:cNvSpPr>
            <a:spLocks noGrp="1"/>
          </p:cNvSpPr>
          <p:nvPr>
            <p:ph type="title"/>
          </p:nvPr>
        </p:nvSpPr>
        <p:spPr/>
        <p:txBody>
          <a:bodyPr/>
          <a:lstStyle/>
          <a:p>
            <a:r>
              <a:rPr lang="zh-CN" altLang="en-US" dirty="0"/>
              <a:t>课堂练习一</a:t>
            </a:r>
          </a:p>
        </p:txBody>
      </p:sp>
      <p:pic>
        <p:nvPicPr>
          <p:cNvPr id="5" name="图片 4">
            <a:extLst>
              <a:ext uri="{FF2B5EF4-FFF2-40B4-BE49-F238E27FC236}">
                <a16:creationId xmlns:a16="http://schemas.microsoft.com/office/drawing/2014/main" id="{9525192E-D828-489D-9C96-0A06B5345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872" y="2654095"/>
            <a:ext cx="2222500" cy="2552700"/>
          </a:xfrm>
          <a:prstGeom prst="rect">
            <a:avLst/>
          </a:prstGeom>
        </p:spPr>
      </p:pic>
    </p:spTree>
    <p:extLst>
      <p:ext uri="{BB962C8B-B14F-4D97-AF65-F5344CB8AC3E}">
        <p14:creationId xmlns:p14="http://schemas.microsoft.com/office/powerpoint/2010/main" val="2893176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tretch>
            <a:fillRect/>
          </a:stretch>
        </p:blipFill>
        <p:spPr bwMode="auto">
          <a:xfrm>
            <a:off x="2160104" y="986597"/>
            <a:ext cx="8229600" cy="5102948"/>
          </a:xfrm>
          <a:prstGeom prst="rect">
            <a:avLst/>
          </a:prstGeom>
          <a:noFill/>
          <a:ln>
            <a:noFill/>
          </a:ln>
        </p:spPr>
      </p:pic>
    </p:spTree>
    <p:extLst>
      <p:ext uri="{BB962C8B-B14F-4D97-AF65-F5344CB8AC3E}">
        <p14:creationId xmlns:p14="http://schemas.microsoft.com/office/powerpoint/2010/main" val="1709384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9D622E-D80A-4003-845D-4ED49970A8A7}"/>
              </a:ext>
            </a:extLst>
          </p:cNvPr>
          <p:cNvSpPr>
            <a:spLocks noGrp="1"/>
          </p:cNvSpPr>
          <p:nvPr>
            <p:ph idx="1"/>
          </p:nvPr>
        </p:nvSpPr>
        <p:spPr/>
        <p:txBody>
          <a:bodyPr/>
          <a:lstStyle/>
          <a:p>
            <a:r>
              <a:rPr lang="zh-CN" altLang="zh-CN" sz="2800" dirty="0"/>
              <a:t>期刊论文模型</a:t>
            </a:r>
          </a:p>
          <a:p>
            <a:pPr lvl="1">
              <a:lnSpc>
                <a:spcPct val="150000"/>
              </a:lnSpc>
            </a:pPr>
            <a:r>
              <a:rPr lang="zh-CN" altLang="zh-CN" sz="2400" dirty="0">
                <a:latin typeface="+mn-ea"/>
                <a:ea typeface="+mn-ea"/>
              </a:rPr>
              <a:t>有若干种期刊，每种期刊包括：期刊号、期刊名、期刊类型、期刊目录</a:t>
            </a:r>
          </a:p>
          <a:p>
            <a:pPr lvl="1">
              <a:lnSpc>
                <a:spcPct val="150000"/>
              </a:lnSpc>
            </a:pPr>
            <a:r>
              <a:rPr lang="zh-CN" altLang="zh-CN" sz="2400" dirty="0">
                <a:latin typeface="+mn-ea"/>
                <a:ea typeface="+mn-ea"/>
              </a:rPr>
              <a:t>每种期刊有若干篇论文，每篇论文只能在一种期刊上发表，论文包括：编号、题目</a:t>
            </a:r>
          </a:p>
          <a:p>
            <a:pPr lvl="1">
              <a:lnSpc>
                <a:spcPct val="150000"/>
              </a:lnSpc>
            </a:pPr>
            <a:r>
              <a:rPr lang="zh-CN" altLang="zh-CN" sz="2400" dirty="0">
                <a:latin typeface="+mn-ea"/>
                <a:ea typeface="+mn-ea"/>
              </a:rPr>
              <a:t>一篇论文可能有多个作者，且一位作者可能写过多篇论文，在每一篇论文中有作者的顺序，作者包括：身份证号、姓名、单位、地址</a:t>
            </a:r>
          </a:p>
          <a:p>
            <a:r>
              <a:rPr lang="zh-CN" altLang="zh-CN" sz="2800" dirty="0"/>
              <a:t>请画出</a:t>
            </a:r>
            <a:r>
              <a:rPr lang="en-US" altLang="zh-CN" sz="2800" dirty="0"/>
              <a:t>ER</a:t>
            </a:r>
            <a:r>
              <a:rPr lang="zh-CN" altLang="zh-CN" sz="2800" dirty="0"/>
              <a:t>图，要求画出属性和注明联系类型 </a:t>
            </a:r>
            <a:endParaRPr lang="zh-CN" altLang="en-US" sz="2400" dirty="0">
              <a:latin typeface="宋体" panose="02010600030101010101" pitchFamily="2" charset="-122"/>
              <a:ea typeface="宋体" panose="02010600030101010101" pitchFamily="2" charset="-122"/>
            </a:endParaRPr>
          </a:p>
        </p:txBody>
      </p:sp>
      <p:sp>
        <p:nvSpPr>
          <p:cNvPr id="2" name="标题 1">
            <a:extLst>
              <a:ext uri="{FF2B5EF4-FFF2-40B4-BE49-F238E27FC236}">
                <a16:creationId xmlns:a16="http://schemas.microsoft.com/office/drawing/2014/main" id="{8D39309F-D2E9-4C27-9E50-95BA2BCE0686}"/>
              </a:ext>
            </a:extLst>
          </p:cNvPr>
          <p:cNvSpPr>
            <a:spLocks noGrp="1"/>
          </p:cNvSpPr>
          <p:nvPr>
            <p:ph type="title"/>
          </p:nvPr>
        </p:nvSpPr>
        <p:spPr/>
        <p:txBody>
          <a:bodyPr/>
          <a:lstStyle/>
          <a:p>
            <a:r>
              <a:rPr lang="zh-CN" altLang="en-US" dirty="0"/>
              <a:t>课堂练习二</a:t>
            </a:r>
          </a:p>
        </p:txBody>
      </p:sp>
    </p:spTree>
    <p:extLst>
      <p:ext uri="{BB962C8B-B14F-4D97-AF65-F5344CB8AC3E}">
        <p14:creationId xmlns:p14="http://schemas.microsoft.com/office/powerpoint/2010/main" val="855638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49554F5-4DEE-4505-8036-EE4E4BCAAFD7}"/>
              </a:ext>
            </a:extLst>
          </p:cNvPr>
          <p:cNvPicPr>
            <a:picLocks noChangeAspect="1"/>
          </p:cNvPicPr>
          <p:nvPr/>
        </p:nvPicPr>
        <p:blipFill>
          <a:blip r:embed="rId2"/>
          <a:stretch>
            <a:fillRect/>
          </a:stretch>
        </p:blipFill>
        <p:spPr>
          <a:xfrm>
            <a:off x="1716894" y="1134429"/>
            <a:ext cx="8758212" cy="4886325"/>
          </a:xfrm>
          <a:prstGeom prst="rect">
            <a:avLst/>
          </a:prstGeom>
        </p:spPr>
      </p:pic>
    </p:spTree>
    <p:extLst>
      <p:ext uri="{BB962C8B-B14F-4D97-AF65-F5344CB8AC3E}">
        <p14:creationId xmlns:p14="http://schemas.microsoft.com/office/powerpoint/2010/main" val="1469276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多个实体型间的一对多联系</a:t>
            </a:r>
          </a:p>
          <a:p>
            <a:pPr lvl="1">
              <a:lnSpc>
                <a:spcPct val="150000"/>
              </a:lnSpc>
            </a:pPr>
            <a:r>
              <a:rPr lang="zh-CN" altLang="en-US" sz="2400" dirty="0">
                <a:latin typeface="+mn-ea"/>
                <a:ea typeface="+mn-ea"/>
              </a:rPr>
              <a:t>若实体集</a:t>
            </a:r>
            <a:r>
              <a:rPr lang="en-US" altLang="zh-CN" sz="2400" dirty="0">
                <a:latin typeface="+mn-ea"/>
                <a:ea typeface="+mn-ea"/>
              </a:rPr>
              <a:t>E</a:t>
            </a:r>
            <a:r>
              <a:rPr lang="en-US" altLang="zh-CN" sz="2400" baseline="-25000" dirty="0">
                <a:latin typeface="+mn-ea"/>
                <a:ea typeface="+mn-ea"/>
              </a:rPr>
              <a:t>1</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n</a:t>
            </a:r>
            <a:r>
              <a:rPr lang="zh-CN" altLang="en-US" sz="2400" dirty="0">
                <a:latin typeface="+mn-ea"/>
                <a:ea typeface="+mn-ea"/>
              </a:rPr>
              <a:t>存在联系，对于实体集</a:t>
            </a:r>
            <a:r>
              <a:rPr lang="en-US" altLang="zh-CN" sz="2400" dirty="0" err="1">
                <a:latin typeface="+mn-ea"/>
                <a:ea typeface="+mn-ea"/>
              </a:rPr>
              <a:t>E</a:t>
            </a:r>
            <a:r>
              <a:rPr lang="en-US" altLang="zh-CN" sz="2400" baseline="-25000" dirty="0" err="1">
                <a:latin typeface="+mn-ea"/>
                <a:ea typeface="+mn-ea"/>
              </a:rPr>
              <a:t>j</a:t>
            </a:r>
            <a:r>
              <a:rPr lang="zh-CN" altLang="en-US" sz="2400" dirty="0">
                <a:latin typeface="+mn-ea"/>
                <a:ea typeface="+mn-ea"/>
              </a:rPr>
              <a:t>（</a:t>
            </a:r>
            <a:r>
              <a:rPr lang="en-US" altLang="zh-CN" sz="2400" dirty="0">
                <a:latin typeface="+mn-ea"/>
                <a:ea typeface="+mn-ea"/>
              </a:rPr>
              <a:t>j=1</a:t>
            </a:r>
            <a:r>
              <a:rPr lang="zh-CN" altLang="en-US" sz="2400" dirty="0">
                <a:latin typeface="+mn-ea"/>
                <a:ea typeface="+mn-ea"/>
              </a:rPr>
              <a:t>，</a:t>
            </a:r>
            <a:r>
              <a:rPr lang="en-US" altLang="zh-CN" sz="24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i-1</a:t>
            </a:r>
            <a:r>
              <a:rPr lang="zh-CN" altLang="en-US" sz="2400" dirty="0">
                <a:latin typeface="+mn-ea"/>
                <a:ea typeface="+mn-ea"/>
              </a:rPr>
              <a:t>，</a:t>
            </a:r>
            <a:r>
              <a:rPr lang="en-US" altLang="zh-CN" sz="2400" dirty="0">
                <a:latin typeface="+mn-ea"/>
                <a:ea typeface="+mn-ea"/>
              </a:rPr>
              <a:t>i+1</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n</a:t>
            </a:r>
            <a:r>
              <a:rPr lang="zh-CN" altLang="en-US" sz="2400" dirty="0">
                <a:latin typeface="+mn-ea"/>
                <a:ea typeface="+mn-ea"/>
              </a:rPr>
              <a:t>）中的给定实体，最多只和</a:t>
            </a:r>
            <a:r>
              <a:rPr lang="en-US" altLang="zh-CN" sz="2400" dirty="0" err="1">
                <a:latin typeface="+mn-ea"/>
                <a:ea typeface="+mn-ea"/>
              </a:rPr>
              <a:t>E</a:t>
            </a:r>
            <a:r>
              <a:rPr lang="en-US" altLang="zh-CN" sz="2400" baseline="-25000" dirty="0" err="1">
                <a:latin typeface="+mn-ea"/>
                <a:ea typeface="+mn-ea"/>
              </a:rPr>
              <a:t>i</a:t>
            </a:r>
            <a:r>
              <a:rPr lang="zh-CN" altLang="en-US" sz="2400" dirty="0">
                <a:latin typeface="+mn-ea"/>
                <a:ea typeface="+mn-ea"/>
              </a:rPr>
              <a:t>中的一个实体相联系，则我们说</a:t>
            </a:r>
            <a:r>
              <a:rPr lang="en-US" altLang="zh-CN" sz="2400" dirty="0" err="1">
                <a:latin typeface="+mn-ea"/>
                <a:ea typeface="+mn-ea"/>
              </a:rPr>
              <a:t>E</a:t>
            </a:r>
            <a:r>
              <a:rPr lang="en-US" altLang="zh-CN" sz="2400" baseline="-25000" dirty="0" err="1">
                <a:latin typeface="+mn-ea"/>
                <a:ea typeface="+mn-ea"/>
              </a:rPr>
              <a:t>i</a:t>
            </a:r>
            <a:r>
              <a:rPr lang="zh-CN" altLang="en-US" sz="2400" dirty="0">
                <a:latin typeface="+mn-ea"/>
                <a:ea typeface="+mn-ea"/>
              </a:rPr>
              <a:t>与</a:t>
            </a:r>
            <a:r>
              <a:rPr lang="en-US" altLang="zh-CN" sz="2400" dirty="0">
                <a:latin typeface="+mn-ea"/>
                <a:ea typeface="+mn-ea"/>
              </a:rPr>
              <a:t>E</a:t>
            </a:r>
            <a:r>
              <a:rPr lang="en-US" altLang="zh-CN" sz="2400" baseline="-25000" dirty="0">
                <a:latin typeface="+mn-ea"/>
                <a:ea typeface="+mn-ea"/>
              </a:rPr>
              <a:t>1</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2</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i-1</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i+1</a:t>
            </a:r>
            <a:r>
              <a:rPr lang="zh-CN" altLang="en-US" sz="2400" dirty="0">
                <a:latin typeface="+mn-ea"/>
                <a:ea typeface="+mn-ea"/>
              </a:rPr>
              <a:t>，</a:t>
            </a:r>
            <a:r>
              <a:rPr lang="en-US" altLang="zh-CN" sz="2400" dirty="0">
                <a:latin typeface="+mn-ea"/>
                <a:ea typeface="+mn-ea"/>
              </a:rPr>
              <a:t>...</a:t>
            </a:r>
            <a:r>
              <a:rPr lang="zh-CN" altLang="en-US" sz="2400" dirty="0">
                <a:latin typeface="+mn-ea"/>
                <a:ea typeface="+mn-ea"/>
              </a:rPr>
              <a:t>，</a:t>
            </a:r>
            <a:r>
              <a:rPr lang="en-US" altLang="zh-CN" sz="2400" dirty="0">
                <a:latin typeface="+mn-ea"/>
                <a:ea typeface="+mn-ea"/>
              </a:rPr>
              <a:t>E</a:t>
            </a:r>
            <a:r>
              <a:rPr lang="en-US" altLang="zh-CN" sz="2400" baseline="-25000" dirty="0">
                <a:latin typeface="+mn-ea"/>
                <a:ea typeface="+mn-ea"/>
              </a:rPr>
              <a:t>n</a:t>
            </a:r>
            <a:r>
              <a:rPr lang="zh-CN" altLang="en-US" sz="2400" dirty="0">
                <a:latin typeface="+mn-ea"/>
                <a:ea typeface="+mn-ea"/>
              </a:rPr>
              <a:t>之间的联系是一对多的</a:t>
            </a:r>
          </a:p>
          <a:p>
            <a:endParaRPr lang="zh-CN" altLang="en-US" dirty="0"/>
          </a:p>
        </p:txBody>
      </p:sp>
      <p:sp>
        <p:nvSpPr>
          <p:cNvPr id="2" name="标题 1"/>
          <p:cNvSpPr>
            <a:spLocks noGrp="1"/>
          </p:cNvSpPr>
          <p:nvPr>
            <p:ph type="title"/>
          </p:nvPr>
        </p:nvSpPr>
        <p:spPr/>
        <p:txBody>
          <a:bodyPr/>
          <a:lstStyle/>
          <a:p>
            <a:r>
              <a:rPr lang="zh-CN" altLang="en-US" dirty="0"/>
              <a:t>两个以上实体型之间的联系</a:t>
            </a:r>
          </a:p>
        </p:txBody>
      </p:sp>
    </p:spTree>
    <p:extLst>
      <p:ext uri="{BB962C8B-B14F-4D97-AF65-F5344CB8AC3E}">
        <p14:creationId xmlns:p14="http://schemas.microsoft.com/office/powerpoint/2010/main" val="898314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40000"/>
              </a:lnSpc>
            </a:pPr>
            <a:r>
              <a:rPr lang="zh-CN" altLang="en-US" sz="2800" dirty="0">
                <a:latin typeface="+mn-ea"/>
              </a:rPr>
              <a:t>实例</a:t>
            </a:r>
          </a:p>
          <a:p>
            <a:pPr>
              <a:lnSpc>
                <a:spcPct val="140000"/>
              </a:lnSpc>
              <a:buFontTx/>
              <a:buNone/>
            </a:pPr>
            <a:r>
              <a:rPr lang="zh-CN" altLang="en-US" sz="2400" i="1" dirty="0">
                <a:latin typeface="+mn-ea"/>
              </a:rPr>
              <a:t>    </a:t>
            </a:r>
            <a:r>
              <a:rPr lang="zh-CN" altLang="en-US" sz="2400" dirty="0">
                <a:latin typeface="+mn-ea"/>
              </a:rPr>
              <a:t>课程、教师与参考书三个实体型</a:t>
            </a:r>
          </a:p>
          <a:p>
            <a:pPr lvl="1">
              <a:lnSpc>
                <a:spcPct val="140000"/>
              </a:lnSpc>
              <a:buFontTx/>
              <a:buNone/>
            </a:pPr>
            <a:r>
              <a:rPr lang="zh-CN" altLang="en-US" sz="2400" dirty="0">
                <a:latin typeface="+mn-ea"/>
              </a:rPr>
              <a:t>一门课程可以有若干个教师讲授，</a:t>
            </a:r>
          </a:p>
          <a:p>
            <a:pPr lvl="1">
              <a:lnSpc>
                <a:spcPct val="140000"/>
              </a:lnSpc>
              <a:buFontTx/>
              <a:buNone/>
            </a:pPr>
            <a:r>
              <a:rPr lang="zh-CN" altLang="en-US" sz="2400" dirty="0">
                <a:latin typeface="+mn-ea"/>
              </a:rPr>
              <a:t>使用若干本参考书，</a:t>
            </a:r>
          </a:p>
          <a:p>
            <a:pPr lvl="1">
              <a:lnSpc>
                <a:spcPct val="140000"/>
              </a:lnSpc>
              <a:buFontTx/>
              <a:buNone/>
            </a:pPr>
            <a:r>
              <a:rPr lang="zh-CN" altLang="en-US" sz="2400" dirty="0">
                <a:latin typeface="+mn-ea"/>
              </a:rPr>
              <a:t>每一个教师只讲授一门课程，</a:t>
            </a:r>
          </a:p>
          <a:p>
            <a:pPr lvl="1">
              <a:lnSpc>
                <a:spcPct val="140000"/>
              </a:lnSpc>
              <a:buFontTx/>
              <a:buNone/>
            </a:pPr>
            <a:r>
              <a:rPr lang="zh-CN" altLang="en-US" sz="2400" dirty="0">
                <a:latin typeface="+mn-ea"/>
              </a:rPr>
              <a:t>每一本参考书只供一门课程使用</a:t>
            </a:r>
          </a:p>
          <a:p>
            <a:endParaRPr lang="zh-CN" altLang="en-US" dirty="0">
              <a:latin typeface="+mn-ea"/>
            </a:endParaRPr>
          </a:p>
        </p:txBody>
      </p:sp>
      <p:sp>
        <p:nvSpPr>
          <p:cNvPr id="17" name="标题 1">
            <a:extLst>
              <a:ext uri="{FF2B5EF4-FFF2-40B4-BE49-F238E27FC236}">
                <a16:creationId xmlns:a16="http://schemas.microsoft.com/office/drawing/2014/main" id="{5B84AC27-30B1-4EA1-85E0-CE0518326051}"/>
              </a:ext>
            </a:extLst>
          </p:cNvPr>
          <p:cNvSpPr>
            <a:spLocks noGrp="1"/>
          </p:cNvSpPr>
          <p:nvPr>
            <p:ph type="title"/>
          </p:nvPr>
        </p:nvSpPr>
        <p:spPr/>
        <p:txBody>
          <a:bodyPr/>
          <a:lstStyle/>
          <a:p>
            <a:r>
              <a:rPr lang="zh-CN" altLang="en-US" dirty="0"/>
              <a:t>两个以上实体型之间的联系</a:t>
            </a:r>
          </a:p>
        </p:txBody>
      </p:sp>
      <p:grpSp>
        <p:nvGrpSpPr>
          <p:cNvPr id="5" name="Group 5"/>
          <p:cNvGrpSpPr>
            <a:grpSpLocks/>
          </p:cNvGrpSpPr>
          <p:nvPr/>
        </p:nvGrpSpPr>
        <p:grpSpPr bwMode="auto">
          <a:xfrm>
            <a:off x="7433780" y="2063371"/>
            <a:ext cx="2879725" cy="3928997"/>
            <a:chOff x="3061" y="1144"/>
            <a:chExt cx="2586" cy="2604"/>
          </a:xfrm>
        </p:grpSpPr>
        <p:sp>
          <p:nvSpPr>
            <p:cNvPr id="6" name="Text Box 6"/>
            <p:cNvSpPr txBox="1">
              <a:spLocks noChangeArrowheads="1"/>
            </p:cNvSpPr>
            <p:nvPr/>
          </p:nvSpPr>
          <p:spPr bwMode="auto">
            <a:xfrm>
              <a:off x="3918" y="1144"/>
              <a:ext cx="817" cy="309"/>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课程</a:t>
              </a:r>
            </a:p>
          </p:txBody>
        </p:sp>
        <p:sp>
          <p:nvSpPr>
            <p:cNvPr id="7" name="AutoShape 7"/>
            <p:cNvSpPr>
              <a:spLocks noChangeArrowheads="1"/>
            </p:cNvSpPr>
            <p:nvPr/>
          </p:nvSpPr>
          <p:spPr bwMode="auto">
            <a:xfrm>
              <a:off x="3870" y="193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000" b="1" dirty="0"/>
                <a:t>讲授</a:t>
              </a:r>
            </a:p>
          </p:txBody>
        </p:sp>
        <p:sp>
          <p:nvSpPr>
            <p:cNvPr id="8" name="Text Box 8"/>
            <p:cNvSpPr txBox="1">
              <a:spLocks noChangeArrowheads="1"/>
            </p:cNvSpPr>
            <p:nvPr/>
          </p:nvSpPr>
          <p:spPr bwMode="auto">
            <a:xfrm>
              <a:off x="3198" y="2999"/>
              <a:ext cx="817" cy="309"/>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教师</a:t>
              </a:r>
            </a:p>
          </p:txBody>
        </p:sp>
        <p:sp>
          <p:nvSpPr>
            <p:cNvPr id="9" name="Line 9"/>
            <p:cNvSpPr>
              <a:spLocks noChangeShapeType="1"/>
            </p:cNvSpPr>
            <p:nvPr/>
          </p:nvSpPr>
          <p:spPr bwMode="auto">
            <a:xfrm flipV="1">
              <a:off x="4350" y="145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0" name="Line 10"/>
            <p:cNvSpPr>
              <a:spLocks noChangeShapeType="1"/>
            </p:cNvSpPr>
            <p:nvPr/>
          </p:nvSpPr>
          <p:spPr bwMode="auto">
            <a:xfrm flipH="1">
              <a:off x="3678" y="2170"/>
              <a:ext cx="192" cy="816"/>
            </a:xfrm>
            <a:prstGeom prst="line">
              <a:avLst/>
            </a:prstGeom>
            <a:noFill/>
            <a:ln w="9525">
              <a:solidFill>
                <a:schemeClr val="tx1"/>
              </a:solidFill>
              <a:round/>
              <a:headEnd/>
              <a:tailEnd/>
            </a:ln>
            <a:effectLst/>
          </p:spPr>
          <p:txBody>
            <a:bodyPr wrap="none" anchor="ctr"/>
            <a:lstStyle/>
            <a:p>
              <a:endParaRPr lang="zh-CN" altLang="en-US"/>
            </a:p>
          </p:txBody>
        </p:sp>
        <p:sp>
          <p:nvSpPr>
            <p:cNvPr id="11" name="Text Box 11"/>
            <p:cNvSpPr txBox="1">
              <a:spLocks noChangeArrowheads="1"/>
            </p:cNvSpPr>
            <p:nvPr/>
          </p:nvSpPr>
          <p:spPr bwMode="auto">
            <a:xfrm>
              <a:off x="3966" y="1594"/>
              <a:ext cx="240" cy="304"/>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12" name="Text Box 12"/>
            <p:cNvSpPr txBox="1">
              <a:spLocks noChangeArrowheads="1"/>
            </p:cNvSpPr>
            <p:nvPr/>
          </p:nvSpPr>
          <p:spPr bwMode="auto">
            <a:xfrm>
              <a:off x="3486" y="2506"/>
              <a:ext cx="239" cy="306"/>
            </a:xfrm>
            <a:prstGeom prst="rect">
              <a:avLst/>
            </a:prstGeom>
            <a:noFill/>
            <a:ln w="9525">
              <a:noFill/>
              <a:miter lim="800000"/>
              <a:headEnd/>
              <a:tailEnd/>
            </a:ln>
            <a:effectLst/>
          </p:spPr>
          <p:txBody>
            <a:bodyPr>
              <a:spAutoFit/>
            </a:bodyPr>
            <a:lstStyle/>
            <a:p>
              <a:pPr>
                <a:spcBef>
                  <a:spcPct val="50000"/>
                </a:spcBef>
              </a:pPr>
              <a:r>
                <a:rPr kumimoji="1" lang="en-US" altLang="zh-CN" sz="2400" b="1"/>
                <a:t>m</a:t>
              </a:r>
              <a:endParaRPr kumimoji="1" lang="en-US" altLang="zh-CN" sz="2400"/>
            </a:p>
          </p:txBody>
        </p:sp>
        <p:sp>
          <p:nvSpPr>
            <p:cNvPr id="13" name="Text Box 13"/>
            <p:cNvSpPr txBox="1">
              <a:spLocks noChangeArrowheads="1"/>
            </p:cNvSpPr>
            <p:nvPr/>
          </p:nvSpPr>
          <p:spPr bwMode="auto">
            <a:xfrm>
              <a:off x="3061" y="3513"/>
              <a:ext cx="2586" cy="235"/>
            </a:xfrm>
            <a:prstGeom prst="rect">
              <a:avLst/>
            </a:prstGeom>
            <a:noFill/>
            <a:ln w="9525">
              <a:noFill/>
              <a:miter lim="800000"/>
              <a:headEnd/>
              <a:tailEnd/>
            </a:ln>
            <a:effectLst/>
          </p:spPr>
          <p:txBody>
            <a:bodyPr>
              <a:spAutoFit/>
            </a:bodyPr>
            <a:lstStyle/>
            <a:p>
              <a:pPr algn="ctr">
                <a:spcBef>
                  <a:spcPct val="50000"/>
                </a:spcBef>
              </a:pPr>
              <a:r>
                <a:rPr kumimoji="1" lang="zh-CN" altLang="en-US" sz="1700" b="1"/>
                <a:t>两个以上实体型间</a:t>
              </a:r>
              <a:r>
                <a:rPr kumimoji="1" lang="en-US" altLang="zh-CN" sz="1700" b="1"/>
                <a:t>1:n</a:t>
              </a:r>
              <a:r>
                <a:rPr kumimoji="1" lang="zh-CN" altLang="en-US" sz="1700" b="1"/>
                <a:t>联系</a:t>
              </a:r>
            </a:p>
          </p:txBody>
        </p:sp>
        <p:sp>
          <p:nvSpPr>
            <p:cNvPr id="14" name="Text Box 14"/>
            <p:cNvSpPr txBox="1">
              <a:spLocks noChangeArrowheads="1"/>
            </p:cNvSpPr>
            <p:nvPr/>
          </p:nvSpPr>
          <p:spPr bwMode="auto">
            <a:xfrm>
              <a:off x="4621" y="3087"/>
              <a:ext cx="929" cy="282"/>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参考书</a:t>
              </a:r>
            </a:p>
          </p:txBody>
        </p:sp>
        <p:sp>
          <p:nvSpPr>
            <p:cNvPr id="15" name="Line 15"/>
            <p:cNvSpPr>
              <a:spLocks noChangeShapeType="1"/>
            </p:cNvSpPr>
            <p:nvPr/>
          </p:nvSpPr>
          <p:spPr bwMode="auto">
            <a:xfrm>
              <a:off x="4830" y="2170"/>
              <a:ext cx="288" cy="912"/>
            </a:xfrm>
            <a:prstGeom prst="line">
              <a:avLst/>
            </a:prstGeom>
            <a:noFill/>
            <a:ln w="9525">
              <a:solidFill>
                <a:schemeClr val="tx1"/>
              </a:solidFill>
              <a:round/>
              <a:headEnd/>
              <a:tailEnd/>
            </a:ln>
            <a:effectLst/>
          </p:spPr>
          <p:txBody>
            <a:bodyPr wrap="none" anchor="ctr"/>
            <a:lstStyle/>
            <a:p>
              <a:endParaRPr lang="zh-CN" altLang="en-US"/>
            </a:p>
          </p:txBody>
        </p:sp>
        <p:sp>
          <p:nvSpPr>
            <p:cNvPr id="16" name="Text Box 16"/>
            <p:cNvSpPr txBox="1">
              <a:spLocks noChangeArrowheads="1"/>
            </p:cNvSpPr>
            <p:nvPr/>
          </p:nvSpPr>
          <p:spPr bwMode="auto">
            <a:xfrm>
              <a:off x="5023" y="2506"/>
              <a:ext cx="239" cy="306"/>
            </a:xfrm>
            <a:prstGeom prst="rect">
              <a:avLst/>
            </a:prstGeom>
            <a:noFill/>
            <a:ln w="9525">
              <a:noFill/>
              <a:miter lim="800000"/>
              <a:headEnd/>
              <a:tailEnd/>
            </a:ln>
            <a:effectLst/>
          </p:spPr>
          <p:txBody>
            <a:bodyPr>
              <a:spAutoFit/>
            </a:bodyPr>
            <a:lstStyle/>
            <a:p>
              <a:pPr>
                <a:spcBef>
                  <a:spcPct val="50000"/>
                </a:spcBef>
              </a:pPr>
              <a:r>
                <a:rPr kumimoji="1" lang="en-US" altLang="zh-CN" sz="2400" b="1"/>
                <a:t>n</a:t>
              </a:r>
              <a:endParaRPr kumimoji="1" lang="en-US" altLang="zh-CN" sz="2400"/>
            </a:p>
          </p:txBody>
        </p:sp>
      </p:grpSp>
    </p:spTree>
    <p:extLst>
      <p:ext uri="{BB962C8B-B14F-4D97-AF65-F5344CB8AC3E}">
        <p14:creationId xmlns:p14="http://schemas.microsoft.com/office/powerpoint/2010/main" val="2129190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9"/>
            <a:ext cx="7323623" cy="4524949"/>
          </a:xfrm>
        </p:spPr>
        <p:txBody>
          <a:bodyPr>
            <a:normAutofit/>
          </a:bodyPr>
          <a:lstStyle/>
          <a:p>
            <a:r>
              <a:rPr lang="zh-CN" altLang="en-US" sz="2800" dirty="0"/>
              <a:t>习题</a:t>
            </a:r>
          </a:p>
          <a:p>
            <a:pPr lvl="1">
              <a:lnSpc>
                <a:spcPct val="150000"/>
              </a:lnSpc>
            </a:pPr>
            <a:r>
              <a:rPr lang="zh-CN" altLang="en-US" sz="2400" dirty="0"/>
              <a:t> </a:t>
            </a:r>
            <a:r>
              <a:rPr lang="zh-CN" altLang="en-US" sz="2400" dirty="0">
                <a:latin typeface="+mn-ea"/>
                <a:ea typeface="+mn-ea"/>
              </a:rPr>
              <a:t>供应商、项目与零件三个实体型</a:t>
            </a:r>
            <a:endParaRPr lang="en-US" altLang="zh-CN" sz="2400" dirty="0">
              <a:latin typeface="+mn-ea"/>
              <a:ea typeface="+mn-ea"/>
            </a:endParaRPr>
          </a:p>
          <a:p>
            <a:pPr lvl="1">
              <a:lnSpc>
                <a:spcPct val="150000"/>
              </a:lnSpc>
            </a:pPr>
            <a:r>
              <a:rPr lang="zh-CN" altLang="en-US" sz="2400" dirty="0">
                <a:latin typeface="+mn-ea"/>
                <a:ea typeface="+mn-ea"/>
              </a:rPr>
              <a:t>一个供应商可以供给多个项目多种零件，每个项目可以使用多个供应商供应的零件，每种零件可由不同供应商供给</a:t>
            </a:r>
          </a:p>
          <a:p>
            <a:endParaRPr lang="zh-CN" altLang="en-US" sz="2800" dirty="0"/>
          </a:p>
        </p:txBody>
      </p:sp>
      <p:sp>
        <p:nvSpPr>
          <p:cNvPr id="2" name="标题 1"/>
          <p:cNvSpPr>
            <a:spLocks noGrp="1"/>
          </p:cNvSpPr>
          <p:nvPr>
            <p:ph type="title"/>
          </p:nvPr>
        </p:nvSpPr>
        <p:spPr/>
        <p:txBody>
          <a:bodyPr/>
          <a:lstStyle/>
          <a:p>
            <a:r>
              <a:rPr lang="zh-CN" altLang="en-US" dirty="0"/>
              <a:t>课堂练习</a:t>
            </a:r>
          </a:p>
        </p:txBody>
      </p:sp>
      <p:sp>
        <p:nvSpPr>
          <p:cNvPr id="4" name="Text Box 4"/>
          <p:cNvSpPr txBox="1">
            <a:spLocks noChangeArrowheads="1"/>
          </p:cNvSpPr>
          <p:nvPr/>
        </p:nvSpPr>
        <p:spPr bwMode="auto">
          <a:xfrm>
            <a:off x="8797093" y="1680488"/>
            <a:ext cx="1295400" cy="369332"/>
          </a:xfrm>
          <a:prstGeom prst="rect">
            <a:avLst/>
          </a:prstGeom>
          <a:noFill/>
          <a:ln w="28575">
            <a:solidFill>
              <a:schemeClr val="tx1"/>
            </a:solidFill>
            <a:miter lim="800000"/>
            <a:headEnd/>
            <a:tailEnd/>
          </a:ln>
          <a:effectLst/>
        </p:spPr>
        <p:txBody>
          <a:bodyPr>
            <a:spAutoFit/>
          </a:bodyPr>
          <a:lstStyle/>
          <a:p>
            <a:pPr>
              <a:spcBef>
                <a:spcPct val="50000"/>
              </a:spcBef>
            </a:pPr>
            <a:r>
              <a:rPr lang="zh-CN" altLang="en-US" b="1" dirty="0">
                <a:latin typeface="+mj-ea"/>
                <a:ea typeface="+mj-ea"/>
              </a:rPr>
              <a:t>   供应商</a:t>
            </a:r>
          </a:p>
        </p:txBody>
      </p:sp>
      <p:sp>
        <p:nvSpPr>
          <p:cNvPr id="5" name="AutoShape 5"/>
          <p:cNvSpPr>
            <a:spLocks noChangeArrowheads="1"/>
          </p:cNvSpPr>
          <p:nvPr/>
        </p:nvSpPr>
        <p:spPr bwMode="auto">
          <a:xfrm>
            <a:off x="8720893" y="2899687"/>
            <a:ext cx="1524000" cy="762000"/>
          </a:xfrm>
          <a:prstGeom prst="diamond">
            <a:avLst/>
          </a:prstGeom>
          <a:noFill/>
          <a:ln w="28575">
            <a:solidFill>
              <a:schemeClr val="tx1"/>
            </a:solidFill>
            <a:miter lim="800000"/>
            <a:headEnd/>
            <a:tailEnd/>
          </a:ln>
          <a:effectLst/>
        </p:spPr>
        <p:txBody>
          <a:bodyPr wrap="none" anchor="ctr"/>
          <a:lstStyle/>
          <a:p>
            <a:pPr algn="ctr"/>
            <a:r>
              <a:rPr lang="zh-CN" altLang="en-US" dirty="0">
                <a:latin typeface="+mj-ea"/>
                <a:ea typeface="+mj-ea"/>
              </a:rPr>
              <a:t>供应</a:t>
            </a:r>
          </a:p>
        </p:txBody>
      </p:sp>
      <p:sp>
        <p:nvSpPr>
          <p:cNvPr id="6" name="Text Box 6"/>
          <p:cNvSpPr txBox="1">
            <a:spLocks noChangeArrowheads="1"/>
          </p:cNvSpPr>
          <p:nvPr/>
        </p:nvSpPr>
        <p:spPr bwMode="auto">
          <a:xfrm>
            <a:off x="7654093" y="4652288"/>
            <a:ext cx="1295400" cy="369332"/>
          </a:xfrm>
          <a:prstGeom prst="rect">
            <a:avLst/>
          </a:prstGeom>
          <a:noFill/>
          <a:ln w="28575">
            <a:solidFill>
              <a:schemeClr val="tx1"/>
            </a:solidFill>
            <a:miter lim="800000"/>
            <a:headEnd/>
            <a:tailEnd/>
          </a:ln>
          <a:effectLst/>
        </p:spPr>
        <p:txBody>
          <a:bodyPr>
            <a:spAutoFit/>
          </a:bodyPr>
          <a:lstStyle/>
          <a:p>
            <a:pPr algn="ctr">
              <a:spcBef>
                <a:spcPct val="50000"/>
              </a:spcBef>
            </a:pPr>
            <a:r>
              <a:rPr lang="zh-CN" altLang="en-US" b="1" dirty="0">
                <a:latin typeface="+mj-ea"/>
                <a:ea typeface="+mj-ea"/>
              </a:rPr>
              <a:t>项目</a:t>
            </a:r>
          </a:p>
        </p:txBody>
      </p:sp>
      <p:sp>
        <p:nvSpPr>
          <p:cNvPr id="7" name="Line 7"/>
          <p:cNvSpPr>
            <a:spLocks noChangeShapeType="1"/>
          </p:cNvSpPr>
          <p:nvPr/>
        </p:nvSpPr>
        <p:spPr bwMode="auto">
          <a:xfrm flipV="1">
            <a:off x="9482893" y="2137687"/>
            <a:ext cx="0" cy="762000"/>
          </a:xfrm>
          <a:prstGeom prst="line">
            <a:avLst/>
          </a:prstGeom>
          <a:noFill/>
          <a:ln w="28575">
            <a:solidFill>
              <a:schemeClr val="tx1"/>
            </a:solidFill>
            <a:round/>
            <a:headEnd/>
            <a:tailEnd/>
          </a:ln>
          <a:effectLst/>
        </p:spPr>
        <p:txBody>
          <a:bodyPr wrap="none" anchor="ctr"/>
          <a:lstStyle/>
          <a:p>
            <a:endParaRPr lang="zh-CN" altLang="en-US">
              <a:latin typeface="+mj-ea"/>
              <a:ea typeface="+mj-ea"/>
            </a:endParaRPr>
          </a:p>
        </p:txBody>
      </p:sp>
      <p:sp>
        <p:nvSpPr>
          <p:cNvPr id="8" name="Line 8"/>
          <p:cNvSpPr>
            <a:spLocks noChangeShapeType="1"/>
          </p:cNvSpPr>
          <p:nvPr/>
        </p:nvSpPr>
        <p:spPr bwMode="auto">
          <a:xfrm flipH="1">
            <a:off x="8373231" y="3280687"/>
            <a:ext cx="347663" cy="1352550"/>
          </a:xfrm>
          <a:prstGeom prst="line">
            <a:avLst/>
          </a:prstGeom>
          <a:noFill/>
          <a:ln w="28575">
            <a:solidFill>
              <a:schemeClr val="tx1"/>
            </a:solidFill>
            <a:round/>
            <a:headEnd/>
            <a:tailEnd/>
          </a:ln>
          <a:effectLst/>
        </p:spPr>
        <p:txBody>
          <a:bodyPr wrap="none" anchor="ctr"/>
          <a:lstStyle/>
          <a:p>
            <a:endParaRPr lang="zh-CN" altLang="en-US">
              <a:latin typeface="+mj-ea"/>
              <a:ea typeface="+mj-ea"/>
            </a:endParaRPr>
          </a:p>
        </p:txBody>
      </p:sp>
      <p:sp>
        <p:nvSpPr>
          <p:cNvPr id="9" name="Text Box 9"/>
          <p:cNvSpPr txBox="1">
            <a:spLocks noChangeArrowheads="1"/>
          </p:cNvSpPr>
          <p:nvPr/>
        </p:nvSpPr>
        <p:spPr bwMode="auto">
          <a:xfrm>
            <a:off x="8873293" y="2366287"/>
            <a:ext cx="381000" cy="369332"/>
          </a:xfrm>
          <a:prstGeom prst="rect">
            <a:avLst/>
          </a:prstGeom>
          <a:noFill/>
          <a:ln w="9525">
            <a:noFill/>
            <a:miter lim="800000"/>
            <a:headEnd/>
            <a:tailEnd/>
          </a:ln>
          <a:effectLst/>
        </p:spPr>
        <p:txBody>
          <a:bodyPr>
            <a:spAutoFit/>
          </a:bodyPr>
          <a:lstStyle/>
          <a:p>
            <a:pPr>
              <a:spcBef>
                <a:spcPct val="50000"/>
              </a:spcBef>
            </a:pPr>
            <a:r>
              <a:rPr lang="en-US" altLang="zh-CN"/>
              <a:t>p</a:t>
            </a:r>
          </a:p>
        </p:txBody>
      </p:sp>
      <p:sp>
        <p:nvSpPr>
          <p:cNvPr id="10" name="Text Box 10"/>
          <p:cNvSpPr txBox="1">
            <a:spLocks noChangeArrowheads="1"/>
          </p:cNvSpPr>
          <p:nvPr/>
        </p:nvSpPr>
        <p:spPr bwMode="auto">
          <a:xfrm>
            <a:off x="8111293" y="3814087"/>
            <a:ext cx="381000" cy="369332"/>
          </a:xfrm>
          <a:prstGeom prst="rect">
            <a:avLst/>
          </a:prstGeom>
          <a:noFill/>
          <a:ln w="28575">
            <a:solidFill>
              <a:schemeClr val="tx1"/>
            </a:solidFill>
            <a:miter lim="800000"/>
            <a:headEnd/>
            <a:tailEnd/>
          </a:ln>
          <a:effectLst/>
        </p:spPr>
        <p:txBody>
          <a:bodyPr>
            <a:spAutoFit/>
          </a:bodyPr>
          <a:lstStyle/>
          <a:p>
            <a:pPr>
              <a:spcBef>
                <a:spcPct val="50000"/>
              </a:spcBef>
            </a:pPr>
            <a:r>
              <a:rPr lang="en-US" altLang="zh-CN" b="1" dirty="0">
                <a:latin typeface="+mj-ea"/>
                <a:ea typeface="+mj-ea"/>
              </a:rPr>
              <a:t>m</a:t>
            </a:r>
            <a:endParaRPr lang="en-US" altLang="zh-CN" dirty="0">
              <a:latin typeface="+mj-ea"/>
              <a:ea typeface="+mj-ea"/>
            </a:endParaRPr>
          </a:p>
        </p:txBody>
      </p:sp>
      <p:sp>
        <p:nvSpPr>
          <p:cNvPr id="11" name="Text Box 11"/>
          <p:cNvSpPr txBox="1">
            <a:spLocks noChangeArrowheads="1"/>
          </p:cNvSpPr>
          <p:nvPr/>
        </p:nvSpPr>
        <p:spPr bwMode="auto">
          <a:xfrm>
            <a:off x="7654093" y="5414287"/>
            <a:ext cx="3733800" cy="461665"/>
          </a:xfrm>
          <a:prstGeom prst="rect">
            <a:avLst/>
          </a:prstGeom>
          <a:noFill/>
          <a:ln w="9525">
            <a:noFill/>
            <a:miter lim="800000"/>
            <a:headEnd/>
            <a:tailEnd/>
          </a:ln>
          <a:effectLst/>
        </p:spPr>
        <p:txBody>
          <a:bodyPr>
            <a:spAutoFit/>
          </a:bodyPr>
          <a:lstStyle/>
          <a:p>
            <a:pPr algn="ctr">
              <a:spcBef>
                <a:spcPct val="50000"/>
              </a:spcBef>
            </a:pPr>
            <a:r>
              <a:rPr lang="zh-CN" altLang="en-US" sz="2400" b="1" dirty="0">
                <a:latin typeface="+mj-ea"/>
                <a:ea typeface="+mj-ea"/>
              </a:rPr>
              <a:t>多个实体型间的联系</a:t>
            </a:r>
          </a:p>
        </p:txBody>
      </p:sp>
      <p:sp>
        <p:nvSpPr>
          <p:cNvPr id="12" name="Text Box 12"/>
          <p:cNvSpPr txBox="1">
            <a:spLocks noChangeArrowheads="1"/>
          </p:cNvSpPr>
          <p:nvPr/>
        </p:nvSpPr>
        <p:spPr bwMode="auto">
          <a:xfrm>
            <a:off x="10092493" y="4652288"/>
            <a:ext cx="1295400" cy="369332"/>
          </a:xfrm>
          <a:prstGeom prst="rect">
            <a:avLst/>
          </a:prstGeom>
          <a:noFill/>
          <a:ln w="28575">
            <a:solidFill>
              <a:schemeClr val="tx1"/>
            </a:solidFill>
            <a:miter lim="800000"/>
            <a:headEnd/>
            <a:tailEnd/>
          </a:ln>
          <a:effectLst/>
        </p:spPr>
        <p:txBody>
          <a:bodyPr>
            <a:spAutoFit/>
          </a:bodyPr>
          <a:lstStyle/>
          <a:p>
            <a:pPr algn="ctr">
              <a:spcBef>
                <a:spcPct val="50000"/>
              </a:spcBef>
            </a:pPr>
            <a:r>
              <a:rPr lang="zh-CN" altLang="en-US" b="1">
                <a:latin typeface="+mj-ea"/>
                <a:ea typeface="+mj-ea"/>
              </a:rPr>
              <a:t>零件</a:t>
            </a:r>
          </a:p>
        </p:txBody>
      </p:sp>
      <p:sp>
        <p:nvSpPr>
          <p:cNvPr id="13" name="Line 13"/>
          <p:cNvSpPr>
            <a:spLocks noChangeShapeType="1"/>
          </p:cNvSpPr>
          <p:nvPr/>
        </p:nvSpPr>
        <p:spPr bwMode="auto">
          <a:xfrm>
            <a:off x="10244894" y="3280687"/>
            <a:ext cx="433387" cy="1352550"/>
          </a:xfrm>
          <a:prstGeom prst="line">
            <a:avLst/>
          </a:prstGeom>
          <a:noFill/>
          <a:ln w="28575">
            <a:solidFill>
              <a:schemeClr val="tx1"/>
            </a:solidFill>
            <a:round/>
            <a:headEnd/>
            <a:tailEnd/>
          </a:ln>
          <a:effectLst/>
        </p:spPr>
        <p:txBody>
          <a:bodyPr wrap="none" anchor="ctr"/>
          <a:lstStyle/>
          <a:p>
            <a:endParaRPr lang="zh-CN" altLang="en-US">
              <a:latin typeface="+mj-ea"/>
              <a:ea typeface="+mj-ea"/>
            </a:endParaRPr>
          </a:p>
        </p:txBody>
      </p:sp>
      <p:sp>
        <p:nvSpPr>
          <p:cNvPr id="14" name="Text Box 14"/>
          <p:cNvSpPr txBox="1">
            <a:spLocks noChangeArrowheads="1"/>
          </p:cNvSpPr>
          <p:nvPr/>
        </p:nvSpPr>
        <p:spPr bwMode="auto">
          <a:xfrm>
            <a:off x="10549693" y="3814087"/>
            <a:ext cx="381000" cy="369332"/>
          </a:xfrm>
          <a:prstGeom prst="rect">
            <a:avLst/>
          </a:prstGeom>
          <a:noFill/>
          <a:ln w="28575">
            <a:solidFill>
              <a:schemeClr val="tx1"/>
            </a:solidFill>
            <a:miter lim="800000"/>
            <a:headEnd/>
            <a:tailEnd/>
          </a:ln>
          <a:effectLst/>
        </p:spPr>
        <p:txBody>
          <a:bodyPr>
            <a:spAutoFit/>
          </a:bodyPr>
          <a:lstStyle/>
          <a:p>
            <a:pPr>
              <a:spcBef>
                <a:spcPct val="50000"/>
              </a:spcBef>
            </a:pPr>
            <a:r>
              <a:rPr lang="en-US" altLang="zh-CN" b="1">
                <a:latin typeface="+mj-ea"/>
                <a:ea typeface="+mj-ea"/>
              </a:rPr>
              <a:t>n</a:t>
            </a:r>
            <a:endParaRPr lang="en-US" altLang="zh-CN">
              <a:latin typeface="+mj-ea"/>
              <a:ea typeface="+mj-ea"/>
            </a:endParaRPr>
          </a:p>
        </p:txBody>
      </p:sp>
    </p:spTree>
    <p:extLst>
      <p:ext uri="{BB962C8B-B14F-4D97-AF65-F5344CB8AC3E}">
        <p14:creationId xmlns:p14="http://schemas.microsoft.com/office/powerpoint/2010/main" val="3772619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0644" y="877179"/>
            <a:ext cx="10972800" cy="4524949"/>
          </a:xfrm>
        </p:spPr>
        <p:txBody>
          <a:bodyPr/>
          <a:lstStyle/>
          <a:p>
            <a:pPr>
              <a:lnSpc>
                <a:spcPct val="150000"/>
              </a:lnSpc>
            </a:pPr>
            <a:r>
              <a:rPr lang="zh-CN" altLang="en-US" sz="2800" dirty="0"/>
              <a:t>一对多联系</a:t>
            </a:r>
            <a:endParaRPr lang="zh-CN" altLang="en-US" sz="2800" b="1" dirty="0"/>
          </a:p>
          <a:p>
            <a:pPr>
              <a:lnSpc>
                <a:spcPct val="150000"/>
              </a:lnSpc>
            </a:pPr>
            <a:r>
              <a:rPr lang="zh-CN" altLang="en-US" sz="2800" dirty="0"/>
              <a:t>一对一联系</a:t>
            </a:r>
          </a:p>
          <a:p>
            <a:pPr>
              <a:lnSpc>
                <a:spcPct val="150000"/>
              </a:lnSpc>
            </a:pPr>
            <a:r>
              <a:rPr lang="zh-CN" altLang="en-US" sz="2800" dirty="0"/>
              <a:t>多对多联系</a:t>
            </a:r>
          </a:p>
          <a:p>
            <a:pPr>
              <a:lnSpc>
                <a:spcPct val="150000"/>
              </a:lnSpc>
            </a:pPr>
            <a:r>
              <a:rPr lang="zh-CN" altLang="en-US" sz="2800" dirty="0"/>
              <a:t>实例 ：</a:t>
            </a:r>
            <a:r>
              <a:rPr lang="zh-CN" altLang="en-US" sz="2400" dirty="0">
                <a:latin typeface="+mj-ea"/>
                <a:ea typeface="+mj-ea"/>
              </a:rPr>
              <a:t>职工实体型内部具有领导与被领导的联系</a:t>
            </a:r>
          </a:p>
          <a:p>
            <a:pPr marL="622300" lvl="2" indent="-39688">
              <a:buNone/>
            </a:pPr>
            <a:r>
              <a:rPr lang="zh-CN" altLang="en-US" sz="2400" dirty="0">
                <a:latin typeface="+mj-ea"/>
                <a:ea typeface="+mj-ea"/>
              </a:rPr>
              <a:t>         某一职工（干部）“领导”若干名职工</a:t>
            </a:r>
          </a:p>
          <a:p>
            <a:pPr marL="622300" lvl="2" indent="-39688">
              <a:buNone/>
            </a:pPr>
            <a:r>
              <a:rPr lang="zh-CN" altLang="en-US" sz="2400" dirty="0">
                <a:latin typeface="+mj-ea"/>
                <a:ea typeface="+mj-ea"/>
              </a:rPr>
              <a:t>         一个职工仅被另外一个职工直接领导</a:t>
            </a:r>
          </a:p>
          <a:p>
            <a:pPr marL="622300" lvl="2" indent="-39688">
              <a:buNone/>
            </a:pPr>
            <a:r>
              <a:rPr lang="zh-CN" altLang="en-US" sz="2400" dirty="0">
                <a:latin typeface="+mj-ea"/>
                <a:ea typeface="+mj-ea"/>
              </a:rPr>
              <a:t>         这是一对多的联系</a:t>
            </a:r>
          </a:p>
        </p:txBody>
      </p:sp>
      <p:sp>
        <p:nvSpPr>
          <p:cNvPr id="2" name="标题 1"/>
          <p:cNvSpPr>
            <a:spLocks noGrp="1"/>
          </p:cNvSpPr>
          <p:nvPr>
            <p:ph type="title"/>
          </p:nvPr>
        </p:nvSpPr>
        <p:spPr/>
        <p:txBody>
          <a:bodyPr/>
          <a:lstStyle/>
          <a:p>
            <a:r>
              <a:rPr lang="zh-CN" altLang="en-US" dirty="0"/>
              <a:t>单个实体型内的联系</a:t>
            </a:r>
          </a:p>
        </p:txBody>
      </p:sp>
      <p:grpSp>
        <p:nvGrpSpPr>
          <p:cNvPr id="4" name="Group 24"/>
          <p:cNvGrpSpPr>
            <a:grpSpLocks/>
          </p:cNvGrpSpPr>
          <p:nvPr/>
        </p:nvGrpSpPr>
        <p:grpSpPr bwMode="auto">
          <a:xfrm>
            <a:off x="8054523" y="2349501"/>
            <a:ext cx="2286000" cy="2911475"/>
            <a:chOff x="3936" y="1152"/>
            <a:chExt cx="1440" cy="1834"/>
          </a:xfrm>
        </p:grpSpPr>
        <p:sp>
          <p:nvSpPr>
            <p:cNvPr id="5" name="Text Box 25"/>
            <p:cNvSpPr txBox="1">
              <a:spLocks noChangeArrowheads="1"/>
            </p:cNvSpPr>
            <p:nvPr/>
          </p:nvSpPr>
          <p:spPr bwMode="auto">
            <a:xfrm>
              <a:off x="4128" y="1152"/>
              <a:ext cx="816"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职工</a:t>
              </a:r>
            </a:p>
          </p:txBody>
        </p:sp>
        <p:sp>
          <p:nvSpPr>
            <p:cNvPr id="6" name="AutoShape 26"/>
            <p:cNvSpPr>
              <a:spLocks noChangeArrowheads="1"/>
            </p:cNvSpPr>
            <p:nvPr/>
          </p:nvSpPr>
          <p:spPr bwMode="auto">
            <a:xfrm>
              <a:off x="4080" y="1945"/>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领导</a:t>
              </a:r>
            </a:p>
          </p:txBody>
        </p:sp>
        <p:sp>
          <p:nvSpPr>
            <p:cNvPr id="7" name="Line 27"/>
            <p:cNvSpPr>
              <a:spLocks noChangeShapeType="1"/>
            </p:cNvSpPr>
            <p:nvPr/>
          </p:nvSpPr>
          <p:spPr bwMode="auto">
            <a:xfrm flipV="1">
              <a:off x="4368" y="1440"/>
              <a:ext cx="0" cy="590"/>
            </a:xfrm>
            <a:prstGeom prst="line">
              <a:avLst/>
            </a:prstGeom>
            <a:noFill/>
            <a:ln w="9525">
              <a:solidFill>
                <a:schemeClr val="tx1"/>
              </a:solidFill>
              <a:round/>
              <a:headEnd/>
              <a:tailEnd/>
            </a:ln>
            <a:effectLst/>
          </p:spPr>
          <p:txBody>
            <a:bodyPr wrap="none" anchor="ctr"/>
            <a:lstStyle/>
            <a:p>
              <a:endParaRPr lang="zh-CN" altLang="en-US"/>
            </a:p>
          </p:txBody>
        </p:sp>
        <p:sp>
          <p:nvSpPr>
            <p:cNvPr id="8" name="Line 28"/>
            <p:cNvSpPr>
              <a:spLocks noChangeShapeType="1"/>
            </p:cNvSpPr>
            <p:nvPr/>
          </p:nvSpPr>
          <p:spPr bwMode="auto">
            <a:xfrm>
              <a:off x="4704" y="144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9" name="Text Box 29"/>
            <p:cNvSpPr txBox="1">
              <a:spLocks noChangeArrowheads="1"/>
            </p:cNvSpPr>
            <p:nvPr/>
          </p:nvSpPr>
          <p:spPr bwMode="auto">
            <a:xfrm>
              <a:off x="4080"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t>1</a:t>
              </a:r>
              <a:endParaRPr kumimoji="1" lang="en-US" altLang="zh-CN" sz="2400"/>
            </a:p>
          </p:txBody>
        </p:sp>
        <p:sp>
          <p:nvSpPr>
            <p:cNvPr id="10" name="Text Box 30"/>
            <p:cNvSpPr txBox="1">
              <a:spLocks noChangeArrowheads="1"/>
            </p:cNvSpPr>
            <p:nvPr/>
          </p:nvSpPr>
          <p:spPr bwMode="auto">
            <a:xfrm>
              <a:off x="4752"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dirty="0"/>
                <a:t>n</a:t>
              </a:r>
              <a:endParaRPr kumimoji="1" lang="en-US" altLang="zh-CN" sz="2400" dirty="0"/>
            </a:p>
          </p:txBody>
        </p:sp>
        <p:sp>
          <p:nvSpPr>
            <p:cNvPr id="11" name="Text Box 31"/>
            <p:cNvSpPr txBox="1">
              <a:spLocks noChangeArrowheads="1"/>
            </p:cNvSpPr>
            <p:nvPr/>
          </p:nvSpPr>
          <p:spPr bwMode="auto">
            <a:xfrm>
              <a:off x="3936" y="2544"/>
              <a:ext cx="1440" cy="442"/>
            </a:xfrm>
            <a:prstGeom prst="rect">
              <a:avLst/>
            </a:prstGeom>
            <a:noFill/>
            <a:ln w="9525">
              <a:noFill/>
              <a:miter lim="800000"/>
              <a:headEnd/>
              <a:tailEnd/>
            </a:ln>
            <a:effectLst/>
          </p:spPr>
          <p:txBody>
            <a:bodyPr>
              <a:spAutoFit/>
            </a:bodyPr>
            <a:lstStyle/>
            <a:p>
              <a:pPr algn="ctr">
                <a:spcBef>
                  <a:spcPct val="50000"/>
                </a:spcBef>
              </a:pPr>
              <a:r>
                <a:rPr kumimoji="1" lang="zh-CN" altLang="en-US" sz="2000" b="1" dirty="0"/>
                <a:t>单个实体型内部</a:t>
              </a:r>
              <a:r>
                <a:rPr kumimoji="1" lang="en-US" altLang="zh-CN" sz="2000" b="1" dirty="0"/>
                <a:t>1:n</a:t>
              </a:r>
              <a:r>
                <a:rPr kumimoji="1" lang="zh-CN" altLang="en-US" sz="2000" b="1" dirty="0"/>
                <a:t>联系</a:t>
              </a:r>
              <a:endParaRPr kumimoji="1" lang="zh-CN" altLang="en-US" sz="2000" dirty="0"/>
            </a:p>
          </p:txBody>
        </p:sp>
      </p:grpSp>
    </p:spTree>
    <p:extLst>
      <p:ext uri="{BB962C8B-B14F-4D97-AF65-F5344CB8AC3E}">
        <p14:creationId xmlns:p14="http://schemas.microsoft.com/office/powerpoint/2010/main" val="69159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89559"/>
            <a:ext cx="10972800" cy="4524949"/>
          </a:xfrm>
        </p:spPr>
        <p:txBody>
          <a:bodyPr rtlCol="0">
            <a:noAutofit/>
          </a:bodyPr>
          <a:lstStyle/>
          <a:p>
            <a:pPr>
              <a:lnSpc>
                <a:spcPct val="150000"/>
              </a:lnSpc>
              <a:defRPr/>
            </a:pPr>
            <a:r>
              <a:rPr lang="zh-CN" altLang="en-US" sz="2800" dirty="0">
                <a:solidFill>
                  <a:srgbClr val="FF9905"/>
                </a:solidFill>
                <a:latin typeface="+mj-ea"/>
                <a:ea typeface="+mj-ea"/>
                <a:cs typeface="+mn-cs"/>
              </a:rPr>
              <a:t>第一节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数据库设计概述</a:t>
            </a:r>
          </a:p>
          <a:p>
            <a:pPr>
              <a:lnSpc>
                <a:spcPct val="170000"/>
              </a:lnSpc>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70000"/>
              </a:lnSpc>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70000"/>
              </a:lnSpc>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70000"/>
              </a:lnSpc>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第</a:t>
            </a:r>
            <a:r>
              <a:rPr lang="en-US" altLang="zh-CN" dirty="0">
                <a:latin typeface="+mj-ea"/>
              </a:rPr>
              <a:t>7</a:t>
            </a:r>
            <a:r>
              <a:rPr lang="zh-CN" altLang="en-US" dirty="0">
                <a:latin typeface="+mj-ea"/>
              </a:rPr>
              <a:t>章 数据库设计</a:t>
            </a:r>
          </a:p>
        </p:txBody>
      </p:sp>
      <p:pic>
        <p:nvPicPr>
          <p:cNvPr id="5" name="图片 4">
            <a:extLst>
              <a:ext uri="{FF2B5EF4-FFF2-40B4-BE49-F238E27FC236}">
                <a16:creationId xmlns:a16="http://schemas.microsoft.com/office/drawing/2014/main" id="{ADB12493-43C6-4F9E-9100-DDF0E31CF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90F484-49A6-41E5-AD3D-CE47993C6EB8}"/>
              </a:ext>
            </a:extLst>
          </p:cNvPr>
          <p:cNvSpPr>
            <a:spLocks noGrp="1"/>
          </p:cNvSpPr>
          <p:nvPr>
            <p:ph idx="1"/>
          </p:nvPr>
        </p:nvSpPr>
        <p:spPr>
          <a:xfrm>
            <a:off x="239349" y="1095741"/>
            <a:ext cx="11765838" cy="4524949"/>
          </a:xfrm>
        </p:spPr>
        <p:txBody>
          <a:bodyPr/>
          <a:lstStyle/>
          <a:p>
            <a:pPr>
              <a:lnSpc>
                <a:spcPct val="150000"/>
              </a:lnSpc>
            </a:pPr>
            <a:r>
              <a:rPr lang="zh-CN" altLang="zh-CN" sz="2800" dirty="0"/>
              <a:t>某公司拥有多个大型连锁商场，公司需要构建一个数据库系统便于管理其业务</a:t>
            </a:r>
            <a:r>
              <a:rPr lang="zh-CN" altLang="en-US" sz="2800" dirty="0"/>
              <a:t>，请根据描述构建</a:t>
            </a:r>
            <a:r>
              <a:rPr lang="en-US" altLang="zh-CN" sz="2800" dirty="0"/>
              <a:t>E-R</a:t>
            </a:r>
            <a:r>
              <a:rPr lang="zh-CN" altLang="en-US" sz="2800" dirty="0"/>
              <a:t>图</a:t>
            </a:r>
            <a:endParaRPr lang="zh-CN" altLang="zh-CN" sz="2800" dirty="0"/>
          </a:p>
          <a:p>
            <a:pPr lvl="1">
              <a:lnSpc>
                <a:spcPct val="100000"/>
              </a:lnSpc>
            </a:pPr>
            <a:r>
              <a:rPr lang="zh-CN" altLang="zh-CN" dirty="0">
                <a:latin typeface="+mn-ea"/>
                <a:ea typeface="+mn-ea"/>
              </a:rPr>
              <a:t>商场需要记录商场编号（不能重复）、商场名称、商场地址、联系电话</a:t>
            </a:r>
          </a:p>
          <a:p>
            <a:pPr lvl="1">
              <a:lnSpc>
                <a:spcPct val="100000"/>
              </a:lnSpc>
            </a:pPr>
            <a:r>
              <a:rPr lang="zh-CN" altLang="zh-CN" dirty="0">
                <a:latin typeface="+mn-ea"/>
                <a:ea typeface="+mn-ea"/>
              </a:rPr>
              <a:t>每个商场包含很多不同部门，部门需要记录部门的编号、部门名称、位置分布、联系电话</a:t>
            </a:r>
          </a:p>
          <a:p>
            <a:pPr lvl="1">
              <a:lnSpc>
                <a:spcPct val="100000"/>
              </a:lnSpc>
            </a:pPr>
            <a:r>
              <a:rPr lang="zh-CN" altLang="zh-CN" dirty="0">
                <a:latin typeface="+mn-ea"/>
                <a:ea typeface="+mn-ea"/>
              </a:rPr>
              <a:t>每个部门雇佣了很多员工，每个员工只属于一个部门。员工需要记录员工编号、员工姓名、岗位、电话号码</a:t>
            </a:r>
          </a:p>
          <a:p>
            <a:pPr lvl="1">
              <a:lnSpc>
                <a:spcPct val="100000"/>
              </a:lnSpc>
            </a:pPr>
            <a:r>
              <a:rPr lang="zh-CN" altLang="zh-CN" dirty="0">
                <a:latin typeface="+mn-ea"/>
                <a:ea typeface="+mn-ea"/>
              </a:rPr>
              <a:t>每个部门有一个经理，每个经理只管理一个部门，经理需要记录入职时间</a:t>
            </a:r>
          </a:p>
          <a:p>
            <a:endParaRPr lang="zh-CN" altLang="en-US" dirty="0"/>
          </a:p>
        </p:txBody>
      </p:sp>
      <p:sp>
        <p:nvSpPr>
          <p:cNvPr id="2" name="标题 1">
            <a:extLst>
              <a:ext uri="{FF2B5EF4-FFF2-40B4-BE49-F238E27FC236}">
                <a16:creationId xmlns:a16="http://schemas.microsoft.com/office/drawing/2014/main" id="{94427B6F-FEB4-437B-8CC8-4FB7985B6DAA}"/>
              </a:ext>
            </a:extLst>
          </p:cNvPr>
          <p:cNvSpPr>
            <a:spLocks noGrp="1"/>
          </p:cNvSpPr>
          <p:nvPr>
            <p:ph type="title"/>
          </p:nvPr>
        </p:nvSpPr>
        <p:spPr/>
        <p:txBody>
          <a:bodyPr/>
          <a:lstStyle/>
          <a:p>
            <a:r>
              <a:rPr lang="zh-CN" altLang="en-US" dirty="0"/>
              <a:t>课堂练习</a:t>
            </a:r>
          </a:p>
        </p:txBody>
      </p:sp>
    </p:spTree>
    <p:extLst>
      <p:ext uri="{BB962C8B-B14F-4D97-AF65-F5344CB8AC3E}">
        <p14:creationId xmlns:p14="http://schemas.microsoft.com/office/powerpoint/2010/main" val="2748821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520E97C-6F73-433A-9CAE-43383E293AFC}"/>
              </a:ext>
            </a:extLst>
          </p:cNvPr>
          <p:cNvPicPr>
            <a:picLocks noChangeAspect="1"/>
          </p:cNvPicPr>
          <p:nvPr/>
        </p:nvPicPr>
        <p:blipFill>
          <a:blip r:embed="rId2"/>
          <a:stretch>
            <a:fillRect/>
          </a:stretch>
        </p:blipFill>
        <p:spPr>
          <a:xfrm>
            <a:off x="503411" y="1124354"/>
            <a:ext cx="10476897" cy="4491832"/>
          </a:xfrm>
          <a:prstGeom prst="rect">
            <a:avLst/>
          </a:prstGeom>
        </p:spPr>
      </p:pic>
    </p:spTree>
    <p:extLst>
      <p:ext uri="{BB962C8B-B14F-4D97-AF65-F5344CB8AC3E}">
        <p14:creationId xmlns:p14="http://schemas.microsoft.com/office/powerpoint/2010/main" val="4022039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72428"/>
            <a:ext cx="10972800" cy="4524949"/>
          </a:xfrm>
        </p:spPr>
        <p:txBody>
          <a:bodyPr/>
          <a:lstStyle/>
          <a:p>
            <a:r>
              <a:rPr lang="zh-CN" altLang="en-US" sz="2800" dirty="0"/>
              <a:t>用</a:t>
            </a:r>
            <a:r>
              <a:rPr lang="en-US" altLang="zh-CN" sz="2800" dirty="0"/>
              <a:t>E-R</a:t>
            </a:r>
            <a:r>
              <a:rPr lang="zh-CN" altLang="en-US" sz="2800" dirty="0"/>
              <a:t>图表示某个工厂物资管理的概念模型（</a:t>
            </a:r>
            <a:r>
              <a:rPr lang="en-US" altLang="zh-CN" sz="2800" dirty="0"/>
              <a:t>p218</a:t>
            </a:r>
            <a:r>
              <a:rPr lang="zh-CN" altLang="en-US" sz="2800" dirty="0"/>
              <a:t>）</a:t>
            </a:r>
          </a:p>
          <a:p>
            <a:endParaRPr lang="zh-CN" altLang="en-US" dirty="0"/>
          </a:p>
        </p:txBody>
      </p:sp>
      <p:sp>
        <p:nvSpPr>
          <p:cNvPr id="2" name="标题 1"/>
          <p:cNvSpPr>
            <a:spLocks noGrp="1"/>
          </p:cNvSpPr>
          <p:nvPr>
            <p:ph type="title"/>
          </p:nvPr>
        </p:nvSpPr>
        <p:spPr/>
        <p:txBody>
          <a:bodyPr/>
          <a:lstStyle/>
          <a:p>
            <a:r>
              <a:rPr lang="zh-CN" altLang="en-US" dirty="0"/>
              <a:t>一个实例</a:t>
            </a:r>
          </a:p>
        </p:txBody>
      </p:sp>
      <p:pic>
        <p:nvPicPr>
          <p:cNvPr id="5" name="图片 4">
            <a:extLst>
              <a:ext uri="{FF2B5EF4-FFF2-40B4-BE49-F238E27FC236}">
                <a16:creationId xmlns:a16="http://schemas.microsoft.com/office/drawing/2014/main" id="{AAA7D157-8DCF-493F-AF19-2DD1636A0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608" y="1935808"/>
            <a:ext cx="5465999" cy="3643999"/>
          </a:xfrm>
          <a:prstGeom prst="rect">
            <a:avLst/>
          </a:prstGeom>
        </p:spPr>
      </p:pic>
    </p:spTree>
    <p:extLst>
      <p:ext uri="{BB962C8B-B14F-4D97-AF65-F5344CB8AC3E}">
        <p14:creationId xmlns:p14="http://schemas.microsoft.com/office/powerpoint/2010/main" val="1970022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p:txBody>
          <a:bodyPr/>
          <a:lstStyle/>
          <a:p>
            <a:pPr>
              <a:lnSpc>
                <a:spcPct val="150000"/>
              </a:lnSpc>
            </a:pPr>
            <a:r>
              <a:rPr lang="zh-CN" altLang="en-US" sz="2800" dirty="0"/>
              <a:t>原则</a:t>
            </a:r>
            <a:endParaRPr lang="en-US" altLang="zh-CN" sz="2800" dirty="0"/>
          </a:p>
          <a:p>
            <a:pPr lvl="1">
              <a:lnSpc>
                <a:spcPct val="150000"/>
              </a:lnSpc>
            </a:pPr>
            <a:r>
              <a:rPr lang="zh-CN" altLang="en-US" sz="2400" dirty="0">
                <a:latin typeface="+mn-ea"/>
                <a:ea typeface="+mn-ea"/>
              </a:rPr>
              <a:t>现实世界的事物能作为属性对待的尽量作为属性对待</a:t>
            </a:r>
            <a:endParaRPr lang="en-US" altLang="zh-CN" sz="2400" dirty="0">
              <a:latin typeface="+mn-ea"/>
              <a:ea typeface="+mn-ea"/>
            </a:endParaRPr>
          </a:p>
          <a:p>
            <a:pPr>
              <a:lnSpc>
                <a:spcPct val="150000"/>
              </a:lnSpc>
            </a:pPr>
            <a:r>
              <a:rPr lang="zh-CN" altLang="en-US" sz="2800" dirty="0"/>
              <a:t>两条准则</a:t>
            </a:r>
            <a:endParaRPr lang="en-US" altLang="zh-CN" sz="2800" dirty="0"/>
          </a:p>
          <a:p>
            <a:pPr lvl="1">
              <a:lnSpc>
                <a:spcPct val="150000"/>
              </a:lnSpc>
            </a:pPr>
            <a:r>
              <a:rPr lang="zh-CN" altLang="en-US" sz="2400" dirty="0">
                <a:latin typeface="+mn-ea"/>
                <a:ea typeface="+mn-ea"/>
              </a:rPr>
              <a:t>属性不能再具有需要描述的性质。即属性必须是</a:t>
            </a:r>
            <a:r>
              <a:rPr lang="zh-CN" altLang="en-US" sz="2400" dirty="0">
                <a:solidFill>
                  <a:srgbClr val="FF0000"/>
                </a:solidFill>
                <a:latin typeface="+mn-ea"/>
                <a:ea typeface="+mn-ea"/>
              </a:rPr>
              <a:t>不可分的数据项</a:t>
            </a:r>
            <a:r>
              <a:rPr lang="zh-CN" altLang="en-US" sz="2400" dirty="0">
                <a:latin typeface="+mn-ea"/>
                <a:ea typeface="+mn-ea"/>
              </a:rPr>
              <a:t>，不能再由另一些属性组成</a:t>
            </a:r>
            <a:endParaRPr lang="zh-CN" altLang="en-US" sz="2000" dirty="0">
              <a:latin typeface="+mn-ea"/>
              <a:ea typeface="+mn-ea"/>
            </a:endParaRPr>
          </a:p>
          <a:p>
            <a:pPr lvl="1">
              <a:lnSpc>
                <a:spcPct val="150000"/>
              </a:lnSpc>
            </a:pPr>
            <a:r>
              <a:rPr lang="zh-CN" altLang="en-US" sz="2400" dirty="0">
                <a:latin typeface="+mn-ea"/>
                <a:ea typeface="+mn-ea"/>
              </a:rPr>
              <a:t>属性</a:t>
            </a:r>
            <a:r>
              <a:rPr lang="zh-CN" altLang="en-US" sz="2400" dirty="0">
                <a:solidFill>
                  <a:srgbClr val="FF0000"/>
                </a:solidFill>
                <a:latin typeface="+mn-ea"/>
                <a:ea typeface="+mn-ea"/>
              </a:rPr>
              <a:t>不能与其他实体具有联系</a:t>
            </a:r>
            <a:r>
              <a:rPr lang="zh-CN" altLang="en-US" sz="2400" dirty="0">
                <a:latin typeface="+mn-ea"/>
                <a:ea typeface="+mn-ea"/>
              </a:rPr>
              <a:t>。联系只发生在实体之间</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实体与属性的划分原则</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p:txBody>
          <a:bodyPr/>
          <a:lstStyle/>
          <a:p>
            <a:pPr lvl="1"/>
            <a:r>
              <a:rPr lang="zh-CN" altLang="en-US" sz="2800" dirty="0">
                <a:latin typeface="+mj-ea"/>
                <a:ea typeface="+mj-ea"/>
              </a:rPr>
              <a:t>举例</a:t>
            </a:r>
          </a:p>
          <a:p>
            <a:pPr lvl="1">
              <a:lnSpc>
                <a:spcPct val="150000"/>
              </a:lnSpc>
              <a:buFontTx/>
              <a:buNone/>
            </a:pPr>
            <a:r>
              <a:rPr lang="zh-CN" altLang="en-US" sz="2400" dirty="0">
                <a:latin typeface="+mn-ea"/>
                <a:ea typeface="+mn-ea"/>
              </a:rPr>
              <a:t>例</a:t>
            </a:r>
            <a:r>
              <a:rPr lang="en-US" altLang="zh-CN" sz="2400" dirty="0">
                <a:latin typeface="+mn-ea"/>
                <a:ea typeface="+mn-ea"/>
              </a:rPr>
              <a:t>1</a:t>
            </a:r>
            <a:r>
              <a:rPr lang="zh-CN" altLang="en-US" sz="2400" dirty="0">
                <a:latin typeface="+mn-ea"/>
                <a:ea typeface="+mn-ea"/>
              </a:rPr>
              <a:t>：“学生”由学号、姓名等属性进一步描述，根据准则１，“学生”只能作为实体，不能作为属性</a:t>
            </a:r>
            <a:endParaRPr lang="en-US" altLang="zh-CN" sz="2400" dirty="0">
              <a:latin typeface="+mn-ea"/>
              <a:ea typeface="+mn-ea"/>
            </a:endParaRPr>
          </a:p>
          <a:p>
            <a:pPr lvl="1">
              <a:lnSpc>
                <a:spcPct val="150000"/>
              </a:lnSpc>
              <a:buFontTx/>
              <a:buNone/>
            </a:pPr>
            <a:r>
              <a:rPr lang="zh-CN" altLang="en-US" sz="2400" dirty="0">
                <a:latin typeface="+mn-ea"/>
                <a:ea typeface="+mn-ea"/>
              </a:rPr>
              <a:t>例</a:t>
            </a:r>
            <a:r>
              <a:rPr lang="en-US" altLang="zh-CN" sz="2400" dirty="0">
                <a:latin typeface="+mn-ea"/>
                <a:ea typeface="+mn-ea"/>
              </a:rPr>
              <a:t>2</a:t>
            </a:r>
            <a:r>
              <a:rPr lang="zh-CN" altLang="en-US" sz="2400" dirty="0">
                <a:latin typeface="+mn-ea"/>
                <a:ea typeface="+mn-ea"/>
              </a:rPr>
              <a:t>：教师是一个实体，有教工号、姓名、年龄等属性，通常职称也作为教师实体的属性，但在如果职称与教师的工资、岗位津贴、福利等挂钩，即职称与其他的实体之间有联系，则根据准则２，把职称作为实体来处理会更合适些</a:t>
            </a:r>
            <a:endParaRPr lang="zh-CN" altLang="en-US" dirty="0"/>
          </a:p>
        </p:txBody>
      </p:sp>
      <p:sp>
        <p:nvSpPr>
          <p:cNvPr id="3" name="标题 1">
            <a:extLst>
              <a:ext uri="{FF2B5EF4-FFF2-40B4-BE49-F238E27FC236}">
                <a16:creationId xmlns:a16="http://schemas.microsoft.com/office/drawing/2014/main" id="{61653E2F-6F60-4922-AA2A-A554720AF382}"/>
              </a:ext>
            </a:extLst>
          </p:cNvPr>
          <p:cNvSpPr>
            <a:spLocks noGrp="1"/>
          </p:cNvSpPr>
          <p:nvPr>
            <p:ph type="title"/>
          </p:nvPr>
        </p:nvSpPr>
        <p:spPr/>
        <p:txBody>
          <a:bodyPr/>
          <a:lstStyle/>
          <a:p>
            <a:pPr fontAlgn="auto">
              <a:spcAft>
                <a:spcPts val="0"/>
              </a:spcAft>
              <a:defRPr/>
            </a:pPr>
            <a:r>
              <a:rPr lang="zh-CN" altLang="en-US" dirty="0">
                <a:latin typeface="+mj-ea"/>
              </a:rPr>
              <a:t>实体与属性的划分原则</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ChangeArrowheads="1"/>
          </p:cNvSpPr>
          <p:nvPr/>
        </p:nvSpPr>
        <p:spPr bwMode="auto">
          <a:xfrm>
            <a:off x="4945783" y="5176902"/>
            <a:ext cx="3242936" cy="461665"/>
          </a:xfrm>
          <a:prstGeom prst="rect">
            <a:avLst/>
          </a:prstGeom>
          <a:noFill/>
          <a:ln w="25400">
            <a:noFill/>
            <a:miter lim="800000"/>
            <a:headEnd/>
            <a:tailEnd/>
          </a:ln>
        </p:spPr>
        <p:txBody>
          <a:bodyPr wrap="square" anchor="ctr">
            <a:spAutoFit/>
          </a:bodyPr>
          <a:lstStyle/>
          <a:p>
            <a:r>
              <a:rPr lang="zh-CN" altLang="en-US" sz="2400" dirty="0">
                <a:latin typeface="+mj-ea"/>
                <a:ea typeface="+mj-ea"/>
              </a:rPr>
              <a:t>职称作为一个实体</a:t>
            </a:r>
          </a:p>
        </p:txBody>
      </p:sp>
      <p:pic>
        <p:nvPicPr>
          <p:cNvPr id="61442" name="Picture 4" descr="715"/>
          <p:cNvPicPr>
            <a:picLocks noChangeAspect="1" noChangeArrowheads="1"/>
          </p:cNvPicPr>
          <p:nvPr/>
        </p:nvPicPr>
        <p:blipFill>
          <a:blip r:embed="rId2"/>
          <a:srcRect/>
          <a:stretch>
            <a:fillRect/>
          </a:stretch>
        </p:blipFill>
        <p:spPr bwMode="auto">
          <a:xfrm>
            <a:off x="3005139" y="1039813"/>
            <a:ext cx="6408737" cy="40068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338FD8-C2AF-4B90-81F5-5DA62AB0EFF8}"/>
              </a:ext>
            </a:extLst>
          </p:cNvPr>
          <p:cNvSpPr>
            <a:spLocks noGrp="1"/>
          </p:cNvSpPr>
          <p:nvPr>
            <p:ph idx="1"/>
          </p:nvPr>
        </p:nvSpPr>
        <p:spPr>
          <a:xfrm>
            <a:off x="268846" y="930554"/>
            <a:ext cx="11791358" cy="4524949"/>
          </a:xfrm>
        </p:spPr>
        <p:txBody>
          <a:bodyPr/>
          <a:lstStyle/>
          <a:p>
            <a:pPr>
              <a:lnSpc>
                <a:spcPct val="150000"/>
              </a:lnSpc>
            </a:pPr>
            <a:r>
              <a:rPr lang="zh-CN" altLang="en-US" sz="2800" dirty="0"/>
              <a:t>医院中有病人，每个病人有住院号、姓名、籍贯、病房号等属性，医院里的每一个医生需要负责几个病房的病人的医疗工作，则病房号应该如何处理？</a:t>
            </a:r>
          </a:p>
        </p:txBody>
      </p:sp>
      <p:sp>
        <p:nvSpPr>
          <p:cNvPr id="2" name="标题 1">
            <a:extLst>
              <a:ext uri="{FF2B5EF4-FFF2-40B4-BE49-F238E27FC236}">
                <a16:creationId xmlns:a16="http://schemas.microsoft.com/office/drawing/2014/main" id="{BF76EF00-E28D-489C-9D0C-B952A34D13BF}"/>
              </a:ext>
            </a:extLst>
          </p:cNvPr>
          <p:cNvSpPr>
            <a:spLocks noGrp="1"/>
          </p:cNvSpPr>
          <p:nvPr>
            <p:ph type="title"/>
          </p:nvPr>
        </p:nvSpPr>
        <p:spPr/>
        <p:txBody>
          <a:bodyPr/>
          <a:lstStyle/>
          <a:p>
            <a:r>
              <a:rPr lang="zh-CN" altLang="en-US" dirty="0"/>
              <a:t>课堂练习</a:t>
            </a:r>
          </a:p>
        </p:txBody>
      </p:sp>
      <p:grpSp>
        <p:nvGrpSpPr>
          <p:cNvPr id="8" name="组合 7">
            <a:extLst>
              <a:ext uri="{FF2B5EF4-FFF2-40B4-BE49-F238E27FC236}">
                <a16:creationId xmlns:a16="http://schemas.microsoft.com/office/drawing/2014/main" id="{B1C0F801-EB76-4F04-B2DB-99AAB7919E74}"/>
              </a:ext>
            </a:extLst>
          </p:cNvPr>
          <p:cNvGrpSpPr/>
          <p:nvPr/>
        </p:nvGrpSpPr>
        <p:grpSpPr>
          <a:xfrm>
            <a:off x="1532258" y="2842594"/>
            <a:ext cx="3304762" cy="2502611"/>
            <a:chOff x="143943" y="3863181"/>
            <a:chExt cx="3304762" cy="2502611"/>
          </a:xfrm>
        </p:grpSpPr>
        <p:pic>
          <p:nvPicPr>
            <p:cNvPr id="5" name="图片 4">
              <a:extLst>
                <a:ext uri="{FF2B5EF4-FFF2-40B4-BE49-F238E27FC236}">
                  <a16:creationId xmlns:a16="http://schemas.microsoft.com/office/drawing/2014/main" id="{EC367454-FFD5-4960-940E-AAD01EA541D0}"/>
                </a:ext>
              </a:extLst>
            </p:cNvPr>
            <p:cNvPicPr>
              <a:picLocks noChangeAspect="1"/>
            </p:cNvPicPr>
            <p:nvPr/>
          </p:nvPicPr>
          <p:blipFill>
            <a:blip r:embed="rId2"/>
            <a:stretch>
              <a:fillRect/>
            </a:stretch>
          </p:blipFill>
          <p:spPr>
            <a:xfrm>
              <a:off x="143943" y="4537221"/>
              <a:ext cx="3304762" cy="1828571"/>
            </a:xfrm>
            <a:prstGeom prst="rect">
              <a:avLst/>
            </a:prstGeom>
          </p:spPr>
        </p:pic>
        <p:sp>
          <p:nvSpPr>
            <p:cNvPr id="6" name="文本框 5">
              <a:extLst>
                <a:ext uri="{FF2B5EF4-FFF2-40B4-BE49-F238E27FC236}">
                  <a16:creationId xmlns:a16="http://schemas.microsoft.com/office/drawing/2014/main" id="{E271A9B4-4E25-49D1-9C5C-59B81229DF8D}"/>
                </a:ext>
              </a:extLst>
            </p:cNvPr>
            <p:cNvSpPr txBox="1"/>
            <p:nvPr/>
          </p:nvSpPr>
          <p:spPr>
            <a:xfrm>
              <a:off x="395908" y="3863181"/>
              <a:ext cx="414338" cy="461665"/>
            </a:xfrm>
            <a:prstGeom prst="rect">
              <a:avLst/>
            </a:prstGeom>
            <a:noFill/>
          </p:spPr>
          <p:txBody>
            <a:bodyPr wrap="square" rtlCol="0">
              <a:spAutoFit/>
            </a:bodyPr>
            <a:lstStyle/>
            <a:p>
              <a:r>
                <a:rPr lang="en-US" altLang="zh-CN" sz="2400" b="1" dirty="0"/>
                <a:t>A</a:t>
              </a:r>
              <a:endParaRPr lang="zh-CN" altLang="en-US" sz="2400" b="1" dirty="0"/>
            </a:p>
          </p:txBody>
        </p:sp>
      </p:grpSp>
      <p:grpSp>
        <p:nvGrpSpPr>
          <p:cNvPr id="12" name="组合 11">
            <a:extLst>
              <a:ext uri="{FF2B5EF4-FFF2-40B4-BE49-F238E27FC236}">
                <a16:creationId xmlns:a16="http://schemas.microsoft.com/office/drawing/2014/main" id="{37BF454B-E873-4351-AB5C-1EB877368525}"/>
              </a:ext>
            </a:extLst>
          </p:cNvPr>
          <p:cNvGrpSpPr/>
          <p:nvPr/>
        </p:nvGrpSpPr>
        <p:grpSpPr>
          <a:xfrm>
            <a:off x="5417355" y="2494348"/>
            <a:ext cx="5095238" cy="3152381"/>
            <a:chOff x="4029040" y="3514935"/>
            <a:chExt cx="5095238" cy="3152381"/>
          </a:xfrm>
        </p:grpSpPr>
        <p:pic>
          <p:nvPicPr>
            <p:cNvPr id="10" name="图片 9">
              <a:extLst>
                <a:ext uri="{FF2B5EF4-FFF2-40B4-BE49-F238E27FC236}">
                  <a16:creationId xmlns:a16="http://schemas.microsoft.com/office/drawing/2014/main" id="{84F0C748-2F08-4DE2-8BB9-63A2B3FC76AE}"/>
                </a:ext>
              </a:extLst>
            </p:cNvPr>
            <p:cNvPicPr>
              <a:picLocks noChangeAspect="1"/>
            </p:cNvPicPr>
            <p:nvPr/>
          </p:nvPicPr>
          <p:blipFill>
            <a:blip r:embed="rId3"/>
            <a:stretch>
              <a:fillRect/>
            </a:stretch>
          </p:blipFill>
          <p:spPr>
            <a:xfrm>
              <a:off x="4029040" y="3514935"/>
              <a:ext cx="5095238" cy="3152381"/>
            </a:xfrm>
            <a:prstGeom prst="rect">
              <a:avLst/>
            </a:prstGeom>
          </p:spPr>
        </p:pic>
        <p:sp>
          <p:nvSpPr>
            <p:cNvPr id="11" name="文本框 10">
              <a:extLst>
                <a:ext uri="{FF2B5EF4-FFF2-40B4-BE49-F238E27FC236}">
                  <a16:creationId xmlns:a16="http://schemas.microsoft.com/office/drawing/2014/main" id="{A9393755-FAE2-49DA-9ED6-3A98BB1224D7}"/>
                </a:ext>
              </a:extLst>
            </p:cNvPr>
            <p:cNvSpPr txBox="1"/>
            <p:nvPr/>
          </p:nvSpPr>
          <p:spPr>
            <a:xfrm>
              <a:off x="4451910" y="3886991"/>
              <a:ext cx="414338" cy="461665"/>
            </a:xfrm>
            <a:prstGeom prst="rect">
              <a:avLst/>
            </a:prstGeom>
            <a:noFill/>
          </p:spPr>
          <p:txBody>
            <a:bodyPr wrap="square" rtlCol="0">
              <a:spAutoFit/>
            </a:bodyPr>
            <a:lstStyle/>
            <a:p>
              <a:r>
                <a:rPr lang="en-US" altLang="zh-CN" sz="2400" b="1" dirty="0"/>
                <a:t>B</a:t>
              </a:r>
              <a:endParaRPr lang="zh-CN" altLang="en-US" sz="2400" b="1" dirty="0"/>
            </a:p>
          </p:txBody>
        </p:sp>
      </p:grpSp>
    </p:spTree>
    <p:extLst>
      <p:ext uri="{BB962C8B-B14F-4D97-AF65-F5344CB8AC3E}">
        <p14:creationId xmlns:p14="http://schemas.microsoft.com/office/powerpoint/2010/main" val="385774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239349" y="877179"/>
            <a:ext cx="10972800" cy="4524949"/>
          </a:xfrm>
        </p:spPr>
        <p:txBody>
          <a:bodyPr/>
          <a:lstStyle/>
          <a:p>
            <a:pPr>
              <a:lnSpc>
                <a:spcPct val="150000"/>
              </a:lnSpc>
            </a:pPr>
            <a:r>
              <a:rPr lang="zh-CN" altLang="en-US" sz="2800" dirty="0"/>
              <a:t>各个局部视图即分</a:t>
            </a:r>
            <a:r>
              <a:rPr lang="en-US" altLang="zh-CN" sz="2800" dirty="0"/>
              <a:t>E-R</a:t>
            </a:r>
            <a:r>
              <a:rPr lang="zh-CN" altLang="en-US" sz="2800" dirty="0"/>
              <a:t>图建立好后，还需要对它们进行合并，集成为一个整体的数据概念结构即总</a:t>
            </a:r>
            <a:r>
              <a:rPr lang="en-US" altLang="zh-CN" sz="2800" dirty="0"/>
              <a:t>E-R</a:t>
            </a:r>
            <a:r>
              <a:rPr lang="zh-CN" altLang="en-US" sz="2800" dirty="0"/>
              <a:t>图</a:t>
            </a:r>
            <a:endParaRPr lang="en-US" altLang="zh-CN" sz="2800" dirty="0"/>
          </a:p>
          <a:p>
            <a:pPr>
              <a:lnSpc>
                <a:spcPct val="150000"/>
              </a:lnSpc>
            </a:pPr>
            <a:r>
              <a:rPr lang="zh-CN" altLang="en-US" sz="2800" dirty="0"/>
              <a:t>视图集成方法</a:t>
            </a:r>
            <a:endParaRPr lang="en-US" altLang="zh-CN" sz="2800" dirty="0"/>
          </a:p>
          <a:p>
            <a:pPr lvl="1">
              <a:lnSpc>
                <a:spcPct val="150000"/>
              </a:lnSpc>
            </a:pPr>
            <a:r>
              <a:rPr lang="zh-CN" altLang="en-US" sz="2400" dirty="0">
                <a:latin typeface="+mn-ea"/>
              </a:rPr>
              <a:t>多个分</a:t>
            </a:r>
            <a:r>
              <a:rPr lang="en-US" altLang="zh-CN" sz="2400" dirty="0">
                <a:latin typeface="+mn-ea"/>
              </a:rPr>
              <a:t>E-R</a:t>
            </a:r>
            <a:r>
              <a:rPr lang="zh-CN" altLang="en-US" sz="2400" dirty="0">
                <a:latin typeface="+mn-ea"/>
              </a:rPr>
              <a:t>图一次集成</a:t>
            </a:r>
            <a:endParaRPr lang="en-US" altLang="zh-CN" sz="2400" dirty="0">
              <a:latin typeface="+mn-ea"/>
            </a:endParaRPr>
          </a:p>
          <a:p>
            <a:pPr lvl="2">
              <a:lnSpc>
                <a:spcPct val="150000"/>
              </a:lnSpc>
            </a:pPr>
            <a:r>
              <a:rPr lang="zh-CN" altLang="en-US" sz="2000" dirty="0">
                <a:latin typeface="+mn-ea"/>
              </a:rPr>
              <a:t>一次集成多个分</a:t>
            </a:r>
            <a:r>
              <a:rPr lang="en-US" altLang="zh-CN" sz="2000" dirty="0">
                <a:latin typeface="+mn-ea"/>
              </a:rPr>
              <a:t>E-R</a:t>
            </a:r>
            <a:r>
              <a:rPr lang="zh-CN" altLang="en-US" sz="2000" dirty="0">
                <a:latin typeface="+mn-ea"/>
              </a:rPr>
              <a:t>图</a:t>
            </a:r>
          </a:p>
          <a:p>
            <a:pPr lvl="2">
              <a:lnSpc>
                <a:spcPct val="150000"/>
              </a:lnSpc>
            </a:pPr>
            <a:r>
              <a:rPr lang="zh-CN" altLang="en-US" sz="2000" dirty="0">
                <a:latin typeface="+mn-ea"/>
              </a:rPr>
              <a:t>通常用于局部视图比较简单时</a:t>
            </a:r>
            <a:endParaRPr lang="en-US" altLang="zh-CN" sz="2000" dirty="0">
              <a:latin typeface="+mn-ea"/>
            </a:endParaRPr>
          </a:p>
          <a:p>
            <a:pPr lvl="1">
              <a:lnSpc>
                <a:spcPct val="150000"/>
              </a:lnSpc>
            </a:pPr>
            <a:r>
              <a:rPr lang="zh-CN" altLang="en-US" sz="2400" dirty="0">
                <a:latin typeface="+mn-ea"/>
              </a:rPr>
              <a:t>逐步集成</a:t>
            </a:r>
          </a:p>
          <a:p>
            <a:pPr lvl="2">
              <a:lnSpc>
                <a:spcPct val="150000"/>
              </a:lnSpc>
            </a:pPr>
            <a:r>
              <a:rPr lang="zh-CN" altLang="en-US" sz="2000" dirty="0">
                <a:latin typeface="+mn-ea"/>
              </a:rPr>
              <a:t>用累加的方式一次集成两个分</a:t>
            </a:r>
            <a:r>
              <a:rPr lang="en-US" altLang="zh-CN" sz="2000" dirty="0">
                <a:latin typeface="+mn-ea"/>
              </a:rPr>
              <a:t>E-R</a:t>
            </a:r>
            <a:r>
              <a:rPr lang="zh-CN" altLang="en-US" sz="2000" dirty="0">
                <a:latin typeface="+mn-ea"/>
              </a:rPr>
              <a:t>图</a:t>
            </a:r>
          </a:p>
        </p:txBody>
      </p:sp>
      <p:sp>
        <p:nvSpPr>
          <p:cNvPr id="2" name="标题 1"/>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图的集成</a:t>
            </a:r>
          </a:p>
        </p:txBody>
      </p:sp>
      <p:pic>
        <p:nvPicPr>
          <p:cNvPr id="4" name="图片 3">
            <a:extLst>
              <a:ext uri="{FF2B5EF4-FFF2-40B4-BE49-F238E27FC236}">
                <a16:creationId xmlns:a16="http://schemas.microsoft.com/office/drawing/2014/main" id="{F48F3467-0345-42EE-B200-B8219D07A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1722" y="3289954"/>
            <a:ext cx="3762900" cy="279121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p:txBody>
          <a:bodyPr/>
          <a:lstStyle/>
          <a:p>
            <a:r>
              <a:rPr lang="zh-CN" altLang="en-US" sz="2800" dirty="0"/>
              <a:t>合并</a:t>
            </a:r>
          </a:p>
          <a:p>
            <a:r>
              <a:rPr lang="zh-CN" altLang="en-US" sz="2800" dirty="0"/>
              <a:t>修改与重构</a:t>
            </a:r>
          </a:p>
          <a:p>
            <a:endParaRPr lang="zh-CN" altLang="en-US" sz="2800" dirty="0"/>
          </a:p>
        </p:txBody>
      </p:sp>
      <p:sp>
        <p:nvSpPr>
          <p:cNvPr id="2" name="标题 1"/>
          <p:cNvSpPr>
            <a:spLocks noGrp="1"/>
          </p:cNvSpPr>
          <p:nvPr>
            <p:ph type="title"/>
          </p:nvPr>
        </p:nvSpPr>
        <p:spPr/>
        <p:txBody>
          <a:bodyPr/>
          <a:lstStyle/>
          <a:p>
            <a:pPr fontAlgn="auto">
              <a:spcAft>
                <a:spcPts val="0"/>
              </a:spcAft>
              <a:defRPr/>
            </a:pPr>
            <a:r>
              <a:rPr lang="zh-CN" altLang="en-US" dirty="0">
                <a:latin typeface="+mj-ea"/>
              </a:rPr>
              <a:t>集成局部</a:t>
            </a:r>
            <a:r>
              <a:rPr lang="en-US" altLang="zh-CN" dirty="0">
                <a:latin typeface="+mj-ea"/>
              </a:rPr>
              <a:t>E-R</a:t>
            </a:r>
            <a:r>
              <a:rPr lang="zh-CN" altLang="en-US" dirty="0">
                <a:latin typeface="+mj-ea"/>
              </a:rPr>
              <a:t>图的步骤</a:t>
            </a:r>
          </a:p>
        </p:txBody>
      </p:sp>
      <p:pic>
        <p:nvPicPr>
          <p:cNvPr id="63491" name="Picture 4" descr="726"/>
          <p:cNvPicPr>
            <a:picLocks noChangeAspect="1" noChangeArrowheads="1"/>
          </p:cNvPicPr>
          <p:nvPr/>
        </p:nvPicPr>
        <p:blipFill>
          <a:blip r:embed="rId2"/>
          <a:srcRect/>
          <a:stretch>
            <a:fillRect/>
          </a:stretch>
        </p:blipFill>
        <p:spPr bwMode="auto">
          <a:xfrm>
            <a:off x="4495851" y="1166522"/>
            <a:ext cx="5670550" cy="400367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239349" y="977752"/>
            <a:ext cx="10972800" cy="4524949"/>
          </a:xfrm>
        </p:spPr>
        <p:txBody>
          <a:bodyPr/>
          <a:lstStyle/>
          <a:p>
            <a:pPr>
              <a:lnSpc>
                <a:spcPct val="150000"/>
              </a:lnSpc>
            </a:pPr>
            <a:r>
              <a:rPr lang="zh-CN" altLang="en-US" sz="2400" dirty="0"/>
              <a:t>合并分</a:t>
            </a:r>
            <a:r>
              <a:rPr lang="en-US" altLang="zh-CN" sz="2400" dirty="0"/>
              <a:t>E-R</a:t>
            </a:r>
            <a:r>
              <a:rPr lang="zh-CN" altLang="en-US" sz="2400" dirty="0"/>
              <a:t>图，生成初步</a:t>
            </a:r>
            <a:r>
              <a:rPr lang="en-US" altLang="zh-CN" sz="2400" dirty="0"/>
              <a:t>E-R</a:t>
            </a:r>
            <a:r>
              <a:rPr lang="zh-CN" altLang="en-US" sz="2400" dirty="0"/>
              <a:t>图</a:t>
            </a:r>
            <a:endParaRPr lang="en-US" altLang="zh-CN" sz="2400" dirty="0"/>
          </a:p>
          <a:p>
            <a:pPr lvl="1">
              <a:lnSpc>
                <a:spcPct val="150000"/>
              </a:lnSpc>
            </a:pPr>
            <a:r>
              <a:rPr lang="zh-CN" altLang="en-US" dirty="0">
                <a:latin typeface="+mn-ea"/>
                <a:ea typeface="+mn-ea"/>
              </a:rPr>
              <a:t>各分</a:t>
            </a:r>
            <a:r>
              <a:rPr lang="zh-CN" altLang="en-US" dirty="0">
                <a:ea typeface="+mn-ea"/>
              </a:rPr>
              <a:t>Ｅ</a:t>
            </a:r>
            <a:r>
              <a:rPr lang="en-US" altLang="zh-CN" dirty="0">
                <a:ea typeface="+mn-ea"/>
              </a:rPr>
              <a:t>-</a:t>
            </a:r>
            <a:r>
              <a:rPr lang="zh-CN" altLang="en-US" dirty="0">
                <a:ea typeface="+mn-ea"/>
              </a:rPr>
              <a:t>Ｒ</a:t>
            </a:r>
            <a:r>
              <a:rPr lang="zh-CN" altLang="en-US" dirty="0">
                <a:latin typeface="+mn-ea"/>
                <a:ea typeface="+mn-ea"/>
              </a:rPr>
              <a:t>图存在冲突</a:t>
            </a:r>
          </a:p>
          <a:p>
            <a:pPr lvl="2">
              <a:lnSpc>
                <a:spcPct val="150000"/>
              </a:lnSpc>
            </a:pPr>
            <a:r>
              <a:rPr lang="zh-CN" altLang="en-US" sz="2400" dirty="0">
                <a:latin typeface="+mn-ea"/>
                <a:ea typeface="+mn-ea"/>
              </a:rPr>
              <a:t>各个局部应用所面向的问题不同</a:t>
            </a:r>
          </a:p>
          <a:p>
            <a:pPr lvl="2">
              <a:lnSpc>
                <a:spcPct val="150000"/>
              </a:lnSpc>
              <a:buFontTx/>
              <a:buNone/>
            </a:pPr>
            <a:r>
              <a:rPr lang="zh-CN" altLang="en-US" sz="2400" dirty="0">
                <a:latin typeface="+mn-ea"/>
                <a:ea typeface="+mn-ea"/>
              </a:rPr>
              <a:t>	 由不同的设计人员进行设计</a:t>
            </a:r>
          </a:p>
          <a:p>
            <a:pPr marL="514350" lvl="2" indent="0">
              <a:lnSpc>
                <a:spcPct val="150000"/>
              </a:lnSpc>
              <a:buNone/>
            </a:pPr>
            <a:endParaRPr lang="zh-CN" altLang="en-US" sz="2400" dirty="0">
              <a:latin typeface="+mn-ea"/>
              <a:ea typeface="+mn-ea"/>
            </a:endParaRPr>
          </a:p>
          <a:p>
            <a:pPr lvl="2">
              <a:lnSpc>
                <a:spcPct val="150000"/>
              </a:lnSpc>
              <a:buFontTx/>
              <a:buNone/>
            </a:pPr>
            <a:r>
              <a:rPr lang="zh-CN" altLang="en-US" sz="2400" dirty="0">
                <a:latin typeface="+mn-ea"/>
                <a:ea typeface="+mn-ea"/>
              </a:rPr>
              <a:t>   各个分</a:t>
            </a:r>
            <a:r>
              <a:rPr lang="en-US" altLang="zh-CN" sz="2400" dirty="0">
                <a:ea typeface="+mn-ea"/>
              </a:rPr>
              <a:t>E-R</a:t>
            </a:r>
            <a:r>
              <a:rPr lang="zh-CN" altLang="en-US" sz="2400" dirty="0">
                <a:latin typeface="+mn-ea"/>
                <a:ea typeface="+mn-ea"/>
              </a:rPr>
              <a:t>图之间必定会存在许多不一致的地方</a:t>
            </a:r>
          </a:p>
          <a:p>
            <a:pPr lvl="2">
              <a:lnSpc>
                <a:spcPct val="150000"/>
              </a:lnSpc>
            </a:pPr>
            <a:r>
              <a:rPr lang="zh-CN" altLang="en-US" sz="2400" dirty="0">
                <a:latin typeface="+mn-ea"/>
                <a:ea typeface="+mn-ea"/>
              </a:rPr>
              <a:t>合并分</a:t>
            </a:r>
            <a:r>
              <a:rPr lang="en-US" altLang="zh-CN" sz="2400" dirty="0">
                <a:latin typeface="+mn-ea"/>
                <a:ea typeface="+mn-ea"/>
              </a:rPr>
              <a:t>E-R</a:t>
            </a:r>
            <a:r>
              <a:rPr lang="zh-CN" altLang="en-US" sz="2400" dirty="0">
                <a:latin typeface="+mn-ea"/>
                <a:ea typeface="+mn-ea"/>
              </a:rPr>
              <a:t>图的主要工作与关键所在：合理消除各分</a:t>
            </a:r>
            <a:r>
              <a:rPr lang="en-US" altLang="zh-CN" sz="2400" dirty="0">
                <a:ea typeface="+mn-ea"/>
              </a:rPr>
              <a:t>E-R</a:t>
            </a:r>
            <a:r>
              <a:rPr lang="zh-CN" altLang="en-US" sz="2400" dirty="0">
                <a:latin typeface="+mn-ea"/>
                <a:ea typeface="+mn-ea"/>
              </a:rPr>
              <a:t>图的</a:t>
            </a:r>
            <a:r>
              <a:rPr lang="zh-CN" altLang="en-US" sz="2400" b="1" dirty="0">
                <a:latin typeface="+mn-ea"/>
                <a:ea typeface="+mn-ea"/>
              </a:rPr>
              <a:t>冲突</a:t>
            </a:r>
            <a:endParaRPr lang="zh-CN" altLang="en-US" sz="2400" dirty="0"/>
          </a:p>
        </p:txBody>
      </p:sp>
      <p:sp>
        <p:nvSpPr>
          <p:cNvPr id="4" name="标题 1">
            <a:extLst>
              <a:ext uri="{FF2B5EF4-FFF2-40B4-BE49-F238E27FC236}">
                <a16:creationId xmlns:a16="http://schemas.microsoft.com/office/drawing/2014/main" id="{6715481F-9F2A-4F2E-9022-F7F4AD2FE457}"/>
              </a:ext>
            </a:extLst>
          </p:cNvPr>
          <p:cNvSpPr>
            <a:spLocks noGrp="1"/>
          </p:cNvSpPr>
          <p:nvPr>
            <p:ph type="title"/>
          </p:nvPr>
        </p:nvSpPr>
        <p:spPr/>
        <p:txBody>
          <a:bodyPr/>
          <a:lstStyle/>
          <a:p>
            <a:pPr fontAlgn="auto">
              <a:spcAft>
                <a:spcPts val="0"/>
              </a:spcAft>
              <a:defRPr/>
            </a:pPr>
            <a:r>
              <a:rPr lang="zh-CN" altLang="en-US" dirty="0">
                <a:latin typeface="+mj-ea"/>
              </a:rPr>
              <a:t>集成局部</a:t>
            </a:r>
            <a:r>
              <a:rPr lang="en-US" altLang="zh-CN" dirty="0">
                <a:latin typeface="+mj-ea"/>
              </a:rPr>
              <a:t>E-R</a:t>
            </a:r>
            <a:r>
              <a:rPr lang="zh-CN" altLang="en-US" dirty="0">
                <a:latin typeface="+mj-ea"/>
              </a:rPr>
              <a:t>图的步骤</a:t>
            </a:r>
          </a:p>
        </p:txBody>
      </p:sp>
      <p:sp>
        <p:nvSpPr>
          <p:cNvPr id="64515" name="AutoShape 4"/>
          <p:cNvSpPr>
            <a:spLocks noChangeArrowheads="1"/>
          </p:cNvSpPr>
          <p:nvPr/>
        </p:nvSpPr>
        <p:spPr bwMode="auto">
          <a:xfrm>
            <a:off x="3547019" y="3478056"/>
            <a:ext cx="547133" cy="663291"/>
          </a:xfrm>
          <a:prstGeom prst="downArrow">
            <a:avLst>
              <a:gd name="adj1" fmla="val 50000"/>
              <a:gd name="adj2" fmla="val 34375"/>
            </a:avLst>
          </a:prstGeom>
          <a:solidFill>
            <a:srgbClr val="969696"/>
          </a:solidFill>
          <a:ln w="9525">
            <a:solidFill>
              <a:srgbClr val="000000"/>
            </a:solidFill>
            <a:miter lim="800000"/>
            <a:headEnd/>
            <a:tailEnd/>
          </a:ln>
        </p:spPr>
        <p:txBody>
          <a:bodyPr wrap="none" anchor="ct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239348" y="1172428"/>
            <a:ext cx="11695047" cy="4524949"/>
          </a:xfrm>
        </p:spPr>
        <p:txBody>
          <a:bodyPr/>
          <a:lstStyle/>
          <a:p>
            <a:pPr>
              <a:lnSpc>
                <a:spcPct val="150000"/>
              </a:lnSpc>
            </a:pPr>
            <a:r>
              <a:rPr lang="zh-CN" altLang="en-US" sz="2800" dirty="0">
                <a:latin typeface="+mn-ea"/>
              </a:rPr>
              <a:t>数据库设计</a:t>
            </a:r>
          </a:p>
          <a:p>
            <a:pPr lvl="1">
              <a:lnSpc>
                <a:spcPct val="150000"/>
              </a:lnSpc>
            </a:pPr>
            <a:r>
              <a:rPr lang="zh-CN" altLang="en-US" sz="2400" dirty="0">
                <a:latin typeface="+mn-ea"/>
              </a:rPr>
              <a:t>数据库设计是指对于一个给定的应用环境，构造（设计）优化的数据库逻辑模式和物理结构，并据此建立数据库及其应用系统，使之能够有效地存储和管理数据，满足各种用户的应用需求，包括信息管理要求和数据操作要求</a:t>
            </a:r>
          </a:p>
          <a:p>
            <a:pPr lvl="1">
              <a:lnSpc>
                <a:spcPct val="150000"/>
              </a:lnSpc>
            </a:pPr>
            <a:r>
              <a:rPr lang="zh-CN" altLang="en-US" sz="2400" dirty="0">
                <a:latin typeface="+mn-ea"/>
              </a:rPr>
              <a:t>目标：为用户和各种应用系统提供一个信息基础设施和高效率的运行环境</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数据库设计概述</a:t>
            </a:r>
          </a:p>
        </p:txBody>
      </p:sp>
      <p:pic>
        <p:nvPicPr>
          <p:cNvPr id="4" name="图片 3">
            <a:extLst>
              <a:ext uri="{FF2B5EF4-FFF2-40B4-BE49-F238E27FC236}">
                <a16:creationId xmlns:a16="http://schemas.microsoft.com/office/drawing/2014/main" id="{B4BC14F8-CA7B-4F6B-A9E0-55300EFCB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951" y="4525015"/>
            <a:ext cx="1819529" cy="18195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p:txBody>
          <a:bodyPr/>
          <a:lstStyle/>
          <a:p>
            <a:pPr>
              <a:lnSpc>
                <a:spcPct val="150000"/>
              </a:lnSpc>
            </a:pPr>
            <a:r>
              <a:rPr lang="zh-CN" altLang="en-US" sz="2800" dirty="0">
                <a:latin typeface="+mj-ea"/>
                <a:ea typeface="+mj-ea"/>
              </a:rPr>
              <a:t>冲突的种类</a:t>
            </a:r>
            <a:endParaRPr lang="en-US" altLang="zh-CN" sz="2800" dirty="0">
              <a:latin typeface="+mj-ea"/>
              <a:ea typeface="+mj-ea"/>
            </a:endParaRPr>
          </a:p>
          <a:p>
            <a:pPr lvl="1">
              <a:lnSpc>
                <a:spcPct val="150000"/>
              </a:lnSpc>
            </a:pPr>
            <a:r>
              <a:rPr lang="zh-CN" altLang="en-US" sz="2400" dirty="0">
                <a:latin typeface="+mj-ea"/>
                <a:ea typeface="+mj-ea"/>
              </a:rPr>
              <a:t>属性冲突</a:t>
            </a:r>
          </a:p>
          <a:p>
            <a:pPr lvl="1">
              <a:lnSpc>
                <a:spcPct val="150000"/>
              </a:lnSpc>
            </a:pPr>
            <a:r>
              <a:rPr lang="zh-CN" altLang="en-US" sz="2400" dirty="0">
                <a:latin typeface="+mj-ea"/>
                <a:ea typeface="+mj-ea"/>
              </a:rPr>
              <a:t>命名冲突</a:t>
            </a:r>
          </a:p>
          <a:p>
            <a:pPr lvl="1">
              <a:lnSpc>
                <a:spcPct val="150000"/>
              </a:lnSpc>
            </a:pPr>
            <a:r>
              <a:rPr lang="zh-CN" altLang="en-US" sz="2400" dirty="0">
                <a:latin typeface="+mj-ea"/>
                <a:ea typeface="+mj-ea"/>
              </a:rPr>
              <a:t>结构冲突</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合并分</a:t>
            </a:r>
            <a:r>
              <a:rPr lang="en-US" altLang="zh-CN" dirty="0">
                <a:latin typeface="+mj-ea"/>
              </a:rPr>
              <a:t>E-R</a:t>
            </a:r>
            <a:r>
              <a:rPr lang="zh-CN" altLang="en-US" dirty="0">
                <a:latin typeface="+mj-ea"/>
              </a:rPr>
              <a:t>图，生成初步</a:t>
            </a:r>
            <a:r>
              <a:rPr lang="en-US" altLang="zh-CN" dirty="0">
                <a:latin typeface="+mj-ea"/>
              </a:rPr>
              <a:t>E-R</a:t>
            </a:r>
            <a:r>
              <a:rPr lang="zh-CN" altLang="en-US" dirty="0">
                <a:latin typeface="+mj-ea"/>
              </a:rPr>
              <a:t>图</a:t>
            </a:r>
          </a:p>
        </p:txBody>
      </p:sp>
      <p:pic>
        <p:nvPicPr>
          <p:cNvPr id="5" name="图片 4">
            <a:extLst>
              <a:ext uri="{FF2B5EF4-FFF2-40B4-BE49-F238E27FC236}">
                <a16:creationId xmlns:a16="http://schemas.microsoft.com/office/drawing/2014/main" id="{3FD568BA-55ED-4E3B-B47F-F0984B609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239349" y="1101635"/>
            <a:ext cx="10972800" cy="4524949"/>
          </a:xfrm>
        </p:spPr>
        <p:txBody>
          <a:bodyPr/>
          <a:lstStyle/>
          <a:p>
            <a:pPr>
              <a:lnSpc>
                <a:spcPct val="150000"/>
              </a:lnSpc>
            </a:pPr>
            <a:r>
              <a:rPr lang="zh-CN" altLang="en-US" dirty="0">
                <a:latin typeface="+mj-ea"/>
                <a:ea typeface="+mj-ea"/>
              </a:rPr>
              <a:t>两类属性冲突</a:t>
            </a:r>
          </a:p>
          <a:p>
            <a:pPr lvl="1">
              <a:lnSpc>
                <a:spcPct val="150000"/>
              </a:lnSpc>
            </a:pPr>
            <a:r>
              <a:rPr lang="zh-CN" altLang="en-US" dirty="0">
                <a:latin typeface="+mj-ea"/>
                <a:ea typeface="+mj-ea"/>
              </a:rPr>
              <a:t>属性域冲突</a:t>
            </a:r>
          </a:p>
          <a:p>
            <a:pPr lvl="2">
              <a:lnSpc>
                <a:spcPct val="150000"/>
              </a:lnSpc>
            </a:pPr>
            <a:r>
              <a:rPr lang="zh-CN" altLang="en-US" dirty="0">
                <a:latin typeface="+mj-ea"/>
                <a:ea typeface="+mj-ea"/>
              </a:rPr>
              <a:t>属性值的类型</a:t>
            </a:r>
          </a:p>
          <a:p>
            <a:pPr lvl="2">
              <a:lnSpc>
                <a:spcPct val="150000"/>
              </a:lnSpc>
            </a:pPr>
            <a:r>
              <a:rPr lang="zh-CN" altLang="en-US" dirty="0">
                <a:latin typeface="+mj-ea"/>
                <a:ea typeface="+mj-ea"/>
              </a:rPr>
              <a:t>取值范围</a:t>
            </a:r>
          </a:p>
          <a:p>
            <a:pPr lvl="2">
              <a:lnSpc>
                <a:spcPct val="150000"/>
              </a:lnSpc>
            </a:pPr>
            <a:r>
              <a:rPr lang="zh-CN" altLang="en-US" dirty="0">
                <a:latin typeface="+mj-ea"/>
                <a:ea typeface="+mj-ea"/>
              </a:rPr>
              <a:t>取值集合不同</a:t>
            </a:r>
          </a:p>
          <a:p>
            <a:pPr lvl="1">
              <a:lnSpc>
                <a:spcPct val="150000"/>
              </a:lnSpc>
            </a:pPr>
            <a:r>
              <a:rPr lang="zh-CN" altLang="en-US" dirty="0">
                <a:latin typeface="+mj-ea"/>
                <a:ea typeface="+mj-ea"/>
              </a:rPr>
              <a:t>属性取值单位冲突</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 属性冲突</a:t>
            </a:r>
          </a:p>
        </p:txBody>
      </p:sp>
      <p:sp>
        <p:nvSpPr>
          <p:cNvPr id="66563" name="矩形 3"/>
          <p:cNvSpPr>
            <a:spLocks noChangeArrowheads="1"/>
          </p:cNvSpPr>
          <p:nvPr/>
        </p:nvSpPr>
        <p:spPr bwMode="auto">
          <a:xfrm>
            <a:off x="4500962" y="1821351"/>
            <a:ext cx="7297747" cy="2243050"/>
          </a:xfrm>
          <a:prstGeom prst="rect">
            <a:avLst/>
          </a:prstGeom>
          <a:noFill/>
          <a:ln w="9525">
            <a:noFill/>
            <a:miter lim="800000"/>
            <a:headEnd/>
            <a:tailEnd/>
          </a:ln>
        </p:spPr>
        <p:txBody>
          <a:bodyPr wrap="square">
            <a:spAutoFit/>
          </a:bodyPr>
          <a:lstStyle/>
          <a:p>
            <a:pPr>
              <a:lnSpc>
                <a:spcPct val="150000"/>
              </a:lnSpc>
            </a:pPr>
            <a:r>
              <a:rPr lang="zh-CN" altLang="en-US" sz="2400" dirty="0">
                <a:latin typeface="+mj-ea"/>
                <a:ea typeface="+mj-ea"/>
              </a:rPr>
              <a:t>例</a:t>
            </a:r>
            <a:r>
              <a:rPr lang="en-US" altLang="zh-CN" sz="2400" dirty="0">
                <a:latin typeface="+mj-ea"/>
                <a:ea typeface="+mj-ea"/>
              </a:rPr>
              <a:t>1: </a:t>
            </a:r>
            <a:r>
              <a:rPr lang="zh-CN" altLang="en-US" sz="2400" dirty="0">
                <a:latin typeface="+mj-ea"/>
                <a:ea typeface="+mj-ea"/>
              </a:rPr>
              <a:t> 由于学号是数字，因此某些部门（即局部应用）将学号定义为整数形式，而由于学号不用参与运算，因此另一些部门（即局部应用）将学号定义为字符型形式</a:t>
            </a:r>
          </a:p>
        </p:txBody>
      </p:sp>
      <p:sp>
        <p:nvSpPr>
          <p:cNvPr id="66564" name="矩形 4"/>
          <p:cNvSpPr>
            <a:spLocks noChangeArrowheads="1"/>
          </p:cNvSpPr>
          <p:nvPr/>
        </p:nvSpPr>
        <p:spPr bwMode="auto">
          <a:xfrm>
            <a:off x="4500962" y="4229858"/>
            <a:ext cx="7221056" cy="1135054"/>
          </a:xfrm>
          <a:prstGeom prst="rect">
            <a:avLst/>
          </a:prstGeom>
          <a:noFill/>
          <a:ln w="9525">
            <a:noFill/>
            <a:miter lim="800000"/>
            <a:headEnd/>
            <a:tailEnd/>
          </a:ln>
        </p:spPr>
        <p:txBody>
          <a:bodyPr wrap="square">
            <a:spAutoFit/>
          </a:bodyPr>
          <a:lstStyle/>
          <a:p>
            <a:pPr>
              <a:lnSpc>
                <a:spcPct val="150000"/>
              </a:lnSpc>
            </a:pPr>
            <a:r>
              <a:rPr lang="zh-CN" altLang="en-US" sz="2400" dirty="0">
                <a:latin typeface="+mj-ea"/>
                <a:ea typeface="+mj-ea"/>
              </a:rPr>
              <a:t>例</a:t>
            </a:r>
            <a:r>
              <a:rPr lang="en-US" altLang="zh-CN" sz="2400" dirty="0">
                <a:latin typeface="+mj-ea"/>
                <a:ea typeface="+mj-ea"/>
              </a:rPr>
              <a:t>2</a:t>
            </a:r>
            <a:r>
              <a:rPr lang="zh-CN" altLang="en-US" sz="2400" dirty="0">
                <a:latin typeface="+mj-ea"/>
                <a:ea typeface="+mj-ea"/>
              </a:rPr>
              <a:t>：学生的身高，有的以米为单位，有的以厘米为单位，有的以尺为单位</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idx="1"/>
          </p:nvPr>
        </p:nvSpPr>
        <p:spPr/>
        <p:txBody>
          <a:bodyPr/>
          <a:lstStyle/>
          <a:p>
            <a:pPr>
              <a:lnSpc>
                <a:spcPct val="150000"/>
              </a:lnSpc>
            </a:pPr>
            <a:r>
              <a:rPr lang="zh-CN" altLang="en-US" sz="2800" dirty="0">
                <a:latin typeface="+mj-ea"/>
                <a:ea typeface="+mj-ea"/>
              </a:rPr>
              <a:t>两类命名冲突</a:t>
            </a:r>
          </a:p>
          <a:p>
            <a:pPr lvl="1">
              <a:lnSpc>
                <a:spcPct val="150000"/>
              </a:lnSpc>
            </a:pPr>
            <a:r>
              <a:rPr lang="zh-CN" altLang="en-US" sz="2400" dirty="0">
                <a:solidFill>
                  <a:srgbClr val="FF0000"/>
                </a:solidFill>
                <a:latin typeface="+mj-ea"/>
                <a:ea typeface="+mj-ea"/>
              </a:rPr>
              <a:t>同名异义</a:t>
            </a:r>
            <a:r>
              <a:rPr lang="zh-CN" altLang="en-US" sz="2400" dirty="0">
                <a:latin typeface="+mj-ea"/>
                <a:ea typeface="+mj-ea"/>
              </a:rPr>
              <a:t>：不同意义的对象在不同的局部应用中具有相同的名字</a:t>
            </a:r>
          </a:p>
          <a:p>
            <a:pPr lvl="1">
              <a:lnSpc>
                <a:spcPct val="150000"/>
              </a:lnSpc>
            </a:pPr>
            <a:r>
              <a:rPr lang="zh-CN" altLang="en-US" sz="2400" dirty="0">
                <a:solidFill>
                  <a:srgbClr val="FF0000"/>
                </a:solidFill>
                <a:latin typeface="+mj-ea"/>
                <a:ea typeface="+mj-ea"/>
              </a:rPr>
              <a:t>异名同义</a:t>
            </a:r>
            <a:r>
              <a:rPr lang="zh-CN" altLang="en-US" sz="2400" dirty="0">
                <a:latin typeface="+mj-ea"/>
                <a:ea typeface="+mj-ea"/>
              </a:rPr>
              <a:t>（一义多名）：同一意义的对象在不同的局部应用中具有不同的名字</a:t>
            </a:r>
          </a:p>
          <a:p>
            <a:endParaRPr lang="zh-CN" altLang="en-US" dirty="0">
              <a:latin typeface="+mj-ea"/>
              <a:ea typeface="+mj-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 命名冲突</a:t>
            </a:r>
          </a:p>
        </p:txBody>
      </p:sp>
      <p:sp>
        <p:nvSpPr>
          <p:cNvPr id="67587" name="矩形 3"/>
          <p:cNvSpPr>
            <a:spLocks noChangeArrowheads="1"/>
          </p:cNvSpPr>
          <p:nvPr/>
        </p:nvSpPr>
        <p:spPr bwMode="auto">
          <a:xfrm>
            <a:off x="704985" y="3823855"/>
            <a:ext cx="5588000" cy="1135054"/>
          </a:xfrm>
          <a:prstGeom prst="rect">
            <a:avLst/>
          </a:prstGeom>
          <a:noFill/>
          <a:ln w="9525">
            <a:noFill/>
            <a:miter lim="800000"/>
            <a:headEnd/>
            <a:tailEnd/>
          </a:ln>
        </p:spPr>
        <p:txBody>
          <a:bodyPr wrap="square">
            <a:spAutoFit/>
          </a:bodyPr>
          <a:lstStyle/>
          <a:p>
            <a:pPr>
              <a:lnSpc>
                <a:spcPct val="150000"/>
              </a:lnSpc>
            </a:pPr>
            <a:r>
              <a:rPr lang="zh-CN" altLang="en-US" sz="2400" dirty="0">
                <a:latin typeface="+mn-ea"/>
                <a:ea typeface="+mn-ea"/>
              </a:rPr>
              <a:t>例</a:t>
            </a:r>
            <a:r>
              <a:rPr lang="en-US" altLang="zh-CN" sz="2400" dirty="0">
                <a:latin typeface="+mn-ea"/>
                <a:ea typeface="+mn-ea"/>
              </a:rPr>
              <a:t>: </a:t>
            </a:r>
            <a:r>
              <a:rPr lang="zh-CN" altLang="en-US" sz="2400" dirty="0">
                <a:latin typeface="+mn-ea"/>
                <a:ea typeface="+mn-ea"/>
              </a:rPr>
              <a:t>局部应用</a:t>
            </a:r>
            <a:r>
              <a:rPr lang="en-US" altLang="zh-CN" sz="2400" dirty="0">
                <a:latin typeface="+mn-ea"/>
                <a:ea typeface="+mn-ea"/>
              </a:rPr>
              <a:t>A</a:t>
            </a:r>
            <a:r>
              <a:rPr lang="zh-CN" altLang="en-US" sz="2400" dirty="0">
                <a:latin typeface="+mn-ea"/>
                <a:ea typeface="+mn-ea"/>
              </a:rPr>
              <a:t>中将教室称为房间</a:t>
            </a:r>
            <a:endParaRPr lang="en-US" altLang="zh-CN" sz="2400" dirty="0">
              <a:latin typeface="+mn-ea"/>
              <a:ea typeface="+mn-ea"/>
            </a:endParaRPr>
          </a:p>
          <a:p>
            <a:pPr>
              <a:lnSpc>
                <a:spcPct val="150000"/>
              </a:lnSpc>
            </a:pPr>
            <a:r>
              <a:rPr lang="zh-CN" altLang="en-US" sz="2400" dirty="0">
                <a:latin typeface="+mn-ea"/>
                <a:ea typeface="+mn-ea"/>
              </a:rPr>
              <a:t>    局部应用</a:t>
            </a:r>
            <a:r>
              <a:rPr lang="en-US" altLang="zh-CN" sz="2400" dirty="0">
                <a:latin typeface="+mn-ea"/>
                <a:ea typeface="+mn-ea"/>
              </a:rPr>
              <a:t>B</a:t>
            </a:r>
            <a:r>
              <a:rPr lang="zh-CN" altLang="en-US" sz="2400" dirty="0">
                <a:latin typeface="+mn-ea"/>
                <a:ea typeface="+mn-ea"/>
              </a:rPr>
              <a:t>中将学生宿舍称为房间</a:t>
            </a:r>
          </a:p>
        </p:txBody>
      </p:sp>
      <p:pic>
        <p:nvPicPr>
          <p:cNvPr id="4" name="图片 3">
            <a:extLst>
              <a:ext uri="{FF2B5EF4-FFF2-40B4-BE49-F238E27FC236}">
                <a16:creationId xmlns:a16="http://schemas.microsoft.com/office/drawing/2014/main" id="{899A4FC0-E930-486C-8709-44BB93742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610" y="4554513"/>
            <a:ext cx="1819529" cy="181952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p:txBody>
          <a:bodyPr/>
          <a:lstStyle/>
          <a:p>
            <a:pPr>
              <a:lnSpc>
                <a:spcPct val="150000"/>
              </a:lnSpc>
            </a:pPr>
            <a:r>
              <a:rPr lang="zh-CN" altLang="en-US" sz="2800" dirty="0">
                <a:latin typeface="+mj-ea"/>
                <a:ea typeface="+mj-ea"/>
              </a:rPr>
              <a:t>三类结构冲突</a:t>
            </a:r>
          </a:p>
          <a:p>
            <a:pPr lvl="1">
              <a:lnSpc>
                <a:spcPct val="150000"/>
              </a:lnSpc>
            </a:pPr>
            <a:r>
              <a:rPr lang="zh-CN" altLang="en-US" sz="2400" dirty="0">
                <a:latin typeface="+mj-ea"/>
                <a:ea typeface="+mj-ea"/>
              </a:rPr>
              <a:t>同一对象在不同应用中具有不同的抽象</a:t>
            </a:r>
          </a:p>
          <a:p>
            <a:pPr lvl="1">
              <a:lnSpc>
                <a:spcPct val="150000"/>
              </a:lnSpc>
            </a:pPr>
            <a:r>
              <a:rPr lang="zh-CN" altLang="en-US" sz="2400" dirty="0">
                <a:latin typeface="+mj-ea"/>
                <a:ea typeface="+mj-ea"/>
              </a:rPr>
              <a:t>同一实体在不同分</a:t>
            </a:r>
            <a:r>
              <a:rPr lang="en-US" altLang="zh-CN" sz="2400" dirty="0">
                <a:latin typeface="+mj-ea"/>
                <a:ea typeface="+mj-ea"/>
              </a:rPr>
              <a:t>E-R</a:t>
            </a:r>
            <a:r>
              <a:rPr lang="zh-CN" altLang="en-US" sz="2400" dirty="0">
                <a:latin typeface="+mj-ea"/>
                <a:ea typeface="+mj-ea"/>
              </a:rPr>
              <a:t>图中所包含的属性个数和属性排列次序不完全相同</a:t>
            </a:r>
          </a:p>
          <a:p>
            <a:pPr lvl="1">
              <a:lnSpc>
                <a:spcPct val="150000"/>
              </a:lnSpc>
            </a:pPr>
            <a:r>
              <a:rPr lang="zh-CN" altLang="en-US" sz="2400" dirty="0">
                <a:latin typeface="+mj-ea"/>
                <a:ea typeface="+mj-ea"/>
              </a:rPr>
              <a:t>实体之间的联系在不同局部视图中呈现不同的类型</a:t>
            </a:r>
            <a:endParaRPr lang="en-US" altLang="zh-CN" sz="2400" dirty="0">
              <a:latin typeface="+mj-ea"/>
              <a:ea typeface="+mj-ea"/>
            </a:endParaRPr>
          </a:p>
          <a:p>
            <a:pPr lvl="1">
              <a:lnSpc>
                <a:spcPct val="150000"/>
              </a:lnSpc>
            </a:pPr>
            <a:endParaRPr lang="zh-CN" altLang="en-US" sz="2400" dirty="0">
              <a:latin typeface="+mj-ea"/>
              <a:ea typeface="+mj-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结构冲突</a:t>
            </a:r>
          </a:p>
        </p:txBody>
      </p:sp>
      <p:pic>
        <p:nvPicPr>
          <p:cNvPr id="4" name="图片 3">
            <a:extLst>
              <a:ext uri="{FF2B5EF4-FFF2-40B4-BE49-F238E27FC236}">
                <a16:creationId xmlns:a16="http://schemas.microsoft.com/office/drawing/2014/main" id="{B840E701-66B4-48AB-860E-835E5B9DD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965" y="4234855"/>
            <a:ext cx="3553321" cy="205768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p:txBody>
          <a:bodyPr/>
          <a:lstStyle/>
          <a:p>
            <a:pPr>
              <a:lnSpc>
                <a:spcPct val="150000"/>
              </a:lnSpc>
            </a:pPr>
            <a:r>
              <a:rPr lang="zh-CN" altLang="en-US" sz="2800" dirty="0">
                <a:latin typeface="+mj-ea"/>
                <a:ea typeface="+mj-ea"/>
              </a:rPr>
              <a:t>基本任务</a:t>
            </a:r>
            <a:endParaRPr lang="en-US" altLang="zh-CN" sz="2800" dirty="0">
              <a:latin typeface="+mj-ea"/>
              <a:ea typeface="+mj-ea"/>
            </a:endParaRPr>
          </a:p>
          <a:p>
            <a:pPr lvl="1">
              <a:lnSpc>
                <a:spcPct val="150000"/>
              </a:lnSpc>
            </a:pPr>
            <a:r>
              <a:rPr lang="zh-CN" altLang="en-US" sz="2400" dirty="0">
                <a:latin typeface="+mj-ea"/>
                <a:ea typeface="+mj-ea"/>
              </a:rPr>
              <a:t>消除不必要的冗余，设计生成基本</a:t>
            </a:r>
            <a:r>
              <a:rPr lang="en-US" altLang="zh-CN" sz="2400" dirty="0">
                <a:latin typeface="+mj-ea"/>
                <a:ea typeface="+mj-ea"/>
              </a:rPr>
              <a:t>E-R</a:t>
            </a:r>
            <a:r>
              <a:rPr lang="zh-CN" altLang="en-US" sz="2400" dirty="0">
                <a:latin typeface="+mj-ea"/>
                <a:ea typeface="+mj-ea"/>
              </a:rPr>
              <a:t>图</a:t>
            </a:r>
            <a:br>
              <a:rPr lang="en-US" altLang="zh-CN" dirty="0">
                <a:latin typeface="+mj-ea"/>
                <a:ea typeface="+mj-ea"/>
              </a:rPr>
            </a:br>
            <a:endParaRPr lang="zh-CN" altLang="en-US" dirty="0">
              <a:latin typeface="+mj-ea"/>
              <a:ea typeface="+mj-ea"/>
            </a:endParaRPr>
          </a:p>
        </p:txBody>
      </p:sp>
      <p:sp>
        <p:nvSpPr>
          <p:cNvPr id="2" name="标题 1"/>
          <p:cNvSpPr>
            <a:spLocks noGrp="1"/>
          </p:cNvSpPr>
          <p:nvPr>
            <p:ph type="title"/>
          </p:nvPr>
        </p:nvSpPr>
        <p:spPr/>
        <p:txBody>
          <a:bodyPr>
            <a:normAutofit/>
          </a:bodyPr>
          <a:lstStyle/>
          <a:p>
            <a:pPr fontAlgn="auto">
              <a:spcAft>
                <a:spcPts val="0"/>
              </a:spcAft>
              <a:defRPr/>
            </a:pPr>
            <a:r>
              <a:rPr lang="zh-CN" altLang="en-US" dirty="0">
                <a:latin typeface="+mj-ea"/>
              </a:rPr>
              <a:t>消除不必要的冗余，设计基本</a:t>
            </a:r>
            <a:r>
              <a:rPr lang="en-US" altLang="zh-CN" dirty="0">
                <a:latin typeface="+mj-ea"/>
              </a:rPr>
              <a:t>E-R</a:t>
            </a:r>
            <a:r>
              <a:rPr lang="zh-CN" altLang="en-US" dirty="0">
                <a:latin typeface="+mj-ea"/>
              </a:rPr>
              <a:t>图</a:t>
            </a:r>
          </a:p>
        </p:txBody>
      </p:sp>
      <p:pic>
        <p:nvPicPr>
          <p:cNvPr id="69635" name="Picture 2"/>
          <p:cNvPicPr>
            <a:picLocks noChangeAspect="1" noChangeArrowheads="1"/>
          </p:cNvPicPr>
          <p:nvPr/>
        </p:nvPicPr>
        <p:blipFill>
          <a:blip r:embed="rId2"/>
          <a:srcRect/>
          <a:stretch>
            <a:fillRect/>
          </a:stretch>
        </p:blipFill>
        <p:spPr bwMode="auto">
          <a:xfrm>
            <a:off x="2174128" y="2543579"/>
            <a:ext cx="5553075" cy="3055937"/>
          </a:xfrm>
          <a:prstGeom prst="rect">
            <a:avLst/>
          </a:prstGeom>
          <a:noFill/>
          <a:ln w="9525">
            <a:noFill/>
            <a:miter lim="800000"/>
            <a:headEnd/>
            <a:tailEnd/>
          </a:ln>
        </p:spPr>
      </p:pic>
      <p:pic>
        <p:nvPicPr>
          <p:cNvPr id="4" name="图片 3">
            <a:extLst>
              <a:ext uri="{FF2B5EF4-FFF2-40B4-BE49-F238E27FC236}">
                <a16:creationId xmlns:a16="http://schemas.microsoft.com/office/drawing/2014/main" id="{D27877A4-CD00-4798-9C5A-A22F1D356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571" y="3326747"/>
            <a:ext cx="2466419" cy="246641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946" y="924656"/>
            <a:ext cx="10972800" cy="4524949"/>
          </a:xfrm>
        </p:spPr>
        <p:txBody>
          <a:bodyPr rtlCol="0">
            <a:noAutofit/>
          </a:bodyPr>
          <a:lstStyle/>
          <a:p>
            <a:pPr>
              <a:lnSpc>
                <a:spcPct val="170000"/>
              </a:lnSpc>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70000"/>
              </a:lnSpc>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70000"/>
              </a:lnSpc>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50000"/>
              </a:lnSpc>
              <a:defRPr/>
            </a:pPr>
            <a:r>
              <a:rPr lang="zh-CN" altLang="en-US" sz="2800" dirty="0">
                <a:solidFill>
                  <a:srgbClr val="FF9905"/>
                </a:solidFill>
                <a:latin typeface="+mj-ea"/>
                <a:ea typeface="+mj-ea"/>
                <a:cs typeface="+mn-cs"/>
              </a:rPr>
              <a:t>第四节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逻辑结构设计</a:t>
            </a:r>
          </a:p>
          <a:p>
            <a:pPr>
              <a:lnSpc>
                <a:spcPct val="170000"/>
              </a:lnSpc>
              <a:defRPr/>
            </a:pPr>
            <a:r>
              <a:rPr lang="zh-CN" altLang="en-US" sz="2800" dirty="0">
                <a:solidFill>
                  <a:srgbClr val="000000"/>
                </a:solidFill>
                <a:latin typeface="+mj-ea"/>
                <a:ea typeface="+mj-ea"/>
                <a:cs typeface="+mn-cs"/>
              </a:rPr>
              <a:t>第五节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数据库设计</a:t>
            </a:r>
          </a:p>
        </p:txBody>
      </p:sp>
      <p:pic>
        <p:nvPicPr>
          <p:cNvPr id="5" name="图片 4">
            <a:extLst>
              <a:ext uri="{FF2B5EF4-FFF2-40B4-BE49-F238E27FC236}">
                <a16:creationId xmlns:a16="http://schemas.microsoft.com/office/drawing/2014/main" id="{491755B6-08C8-4E5E-AFFD-D15197F41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424288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p:txBody>
          <a:bodyPr/>
          <a:lstStyle/>
          <a:p>
            <a:pPr>
              <a:lnSpc>
                <a:spcPct val="150000"/>
              </a:lnSpc>
            </a:pPr>
            <a:r>
              <a:rPr lang="zh-CN" altLang="en-US" sz="2800" dirty="0">
                <a:latin typeface="+mj-ea"/>
                <a:ea typeface="+mj-ea"/>
              </a:rPr>
              <a:t>逻辑结构设计的任务</a:t>
            </a:r>
          </a:p>
          <a:p>
            <a:pPr lvl="1">
              <a:lnSpc>
                <a:spcPct val="150000"/>
              </a:lnSpc>
            </a:pPr>
            <a:r>
              <a:rPr lang="zh-CN" altLang="en-US" sz="2400" dirty="0">
                <a:latin typeface="+mj-ea"/>
                <a:ea typeface="+mj-ea"/>
              </a:rPr>
              <a:t>把概念结构设计阶段设计好的基本</a:t>
            </a:r>
            <a:r>
              <a:rPr lang="en-US" altLang="zh-CN" sz="2400" dirty="0">
                <a:latin typeface="+mj-ea"/>
                <a:ea typeface="+mj-ea"/>
              </a:rPr>
              <a:t>E-R</a:t>
            </a:r>
            <a:r>
              <a:rPr lang="zh-CN" altLang="en-US" sz="2400" dirty="0">
                <a:latin typeface="+mj-ea"/>
                <a:ea typeface="+mj-ea"/>
              </a:rPr>
              <a:t>图转换为与选用</a:t>
            </a:r>
            <a:r>
              <a:rPr lang="en-US" altLang="zh-CN" sz="2400" dirty="0">
                <a:latin typeface="+mj-ea"/>
                <a:ea typeface="+mj-ea"/>
              </a:rPr>
              <a:t>DBMS</a:t>
            </a:r>
            <a:r>
              <a:rPr lang="zh-CN" altLang="en-US" sz="2400" dirty="0">
                <a:latin typeface="+mj-ea"/>
                <a:ea typeface="+mj-ea"/>
              </a:rPr>
              <a:t>产品所支持的数据模型相符合的逻辑结构</a:t>
            </a:r>
            <a:endParaRPr lang="zh-CN" altLang="en-US" dirty="0">
              <a:latin typeface="+mj-ea"/>
              <a:ea typeface="+mj-ea"/>
            </a:endParaRPr>
          </a:p>
          <a:p>
            <a:pPr>
              <a:lnSpc>
                <a:spcPct val="150000"/>
              </a:lnSpc>
            </a:pPr>
            <a:r>
              <a:rPr lang="zh-CN" altLang="en-US" sz="2800" dirty="0">
                <a:latin typeface="+mj-ea"/>
                <a:ea typeface="+mj-ea"/>
              </a:rPr>
              <a:t>逻辑结构设计的步骤</a:t>
            </a:r>
          </a:p>
          <a:p>
            <a:pPr lvl="1">
              <a:lnSpc>
                <a:spcPct val="150000"/>
              </a:lnSpc>
            </a:pPr>
            <a:r>
              <a:rPr lang="zh-CN" altLang="en-US" sz="2400" dirty="0">
                <a:latin typeface="+mj-ea"/>
                <a:ea typeface="+mj-ea"/>
              </a:rPr>
              <a:t>将概念结构转化为一般的关系、网状、层次模型</a:t>
            </a:r>
          </a:p>
          <a:p>
            <a:pPr lvl="1">
              <a:lnSpc>
                <a:spcPct val="150000"/>
              </a:lnSpc>
            </a:pPr>
            <a:r>
              <a:rPr lang="zh-CN" altLang="en-US" sz="2400" dirty="0">
                <a:latin typeface="+mj-ea"/>
                <a:ea typeface="+mj-ea"/>
              </a:rPr>
              <a:t>将转换来的关系、网状、层次模型向特定</a:t>
            </a:r>
            <a:r>
              <a:rPr lang="en-US" altLang="zh-CN" sz="2400" dirty="0">
                <a:latin typeface="+mj-ea"/>
                <a:ea typeface="+mj-ea"/>
              </a:rPr>
              <a:t>DBMS</a:t>
            </a:r>
            <a:r>
              <a:rPr lang="zh-CN" altLang="en-US" sz="2400" dirty="0">
                <a:latin typeface="+mj-ea"/>
                <a:ea typeface="+mj-ea"/>
              </a:rPr>
              <a:t>支持下的数据模型转换</a:t>
            </a:r>
          </a:p>
          <a:p>
            <a:pPr lvl="1">
              <a:lnSpc>
                <a:spcPct val="150000"/>
              </a:lnSpc>
            </a:pPr>
            <a:r>
              <a:rPr lang="zh-CN" altLang="en-US" sz="2400" dirty="0">
                <a:latin typeface="+mj-ea"/>
                <a:ea typeface="+mj-ea"/>
              </a:rPr>
              <a:t>对数据模型进行优化</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逻辑结构设计</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1" name="Group 4"/>
          <p:cNvGrpSpPr>
            <a:grpSpLocks/>
          </p:cNvGrpSpPr>
          <p:nvPr/>
        </p:nvGrpSpPr>
        <p:grpSpPr bwMode="auto">
          <a:xfrm>
            <a:off x="1802297" y="1136650"/>
            <a:ext cx="8865703" cy="4876800"/>
            <a:chOff x="624" y="1008"/>
            <a:chExt cx="4848" cy="3072"/>
          </a:xfrm>
        </p:grpSpPr>
        <p:grpSp>
          <p:nvGrpSpPr>
            <p:cNvPr id="81922" name="Group 5"/>
            <p:cNvGrpSpPr>
              <a:grpSpLocks/>
            </p:cNvGrpSpPr>
            <p:nvPr/>
          </p:nvGrpSpPr>
          <p:grpSpPr bwMode="auto">
            <a:xfrm>
              <a:off x="624" y="1008"/>
              <a:ext cx="4848" cy="3072"/>
              <a:chOff x="624" y="1008"/>
              <a:chExt cx="4848" cy="3072"/>
            </a:xfrm>
          </p:grpSpPr>
          <p:sp>
            <p:nvSpPr>
              <p:cNvPr id="81925" name="Rectangle 6"/>
              <p:cNvSpPr>
                <a:spLocks noChangeArrowheads="1"/>
              </p:cNvSpPr>
              <p:nvPr/>
            </p:nvSpPr>
            <p:spPr bwMode="auto">
              <a:xfrm>
                <a:off x="1432" y="1008"/>
                <a:ext cx="3142" cy="1638"/>
              </a:xfrm>
              <a:prstGeom prst="rect">
                <a:avLst/>
              </a:prstGeom>
              <a:solidFill>
                <a:schemeClr val="bg1"/>
              </a:solidFill>
              <a:ln w="9525">
                <a:solidFill>
                  <a:srgbClr val="000000"/>
                </a:solidFill>
                <a:miter lim="800000"/>
                <a:headEnd/>
                <a:tailEnd/>
              </a:ln>
            </p:spPr>
            <p:txBody>
              <a:bodyPr/>
              <a:lstStyle/>
              <a:p>
                <a:pPr algn="just"/>
                <a:r>
                  <a:rPr lang="zh-CN" altLang="en-US" b="1"/>
                  <a:t>逻辑结构设计</a:t>
                </a:r>
                <a:endParaRPr lang="zh-CN" altLang="en-US" sz="1000" b="1"/>
              </a:p>
            </p:txBody>
          </p:sp>
          <p:sp>
            <p:nvSpPr>
              <p:cNvPr id="81926" name="Line 7"/>
              <p:cNvSpPr>
                <a:spLocks noChangeShapeType="1"/>
              </p:cNvSpPr>
              <p:nvPr/>
            </p:nvSpPr>
            <p:spPr bwMode="auto">
              <a:xfrm>
                <a:off x="983" y="1827"/>
                <a:ext cx="718" cy="0"/>
              </a:xfrm>
              <a:prstGeom prst="line">
                <a:avLst/>
              </a:prstGeom>
              <a:noFill/>
              <a:ln w="9525">
                <a:solidFill>
                  <a:srgbClr val="000000"/>
                </a:solidFill>
                <a:round/>
                <a:headEnd/>
                <a:tailEnd type="triangle" w="med" len="med"/>
              </a:ln>
            </p:spPr>
            <p:txBody>
              <a:bodyPr/>
              <a:lstStyle/>
              <a:p>
                <a:endParaRPr lang="zh-CN" altLang="en-US"/>
              </a:p>
            </p:txBody>
          </p:sp>
          <p:sp>
            <p:nvSpPr>
              <p:cNvPr id="81927" name="Oval 8"/>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pPr algn="ctr"/>
                <a:r>
                  <a:rPr lang="zh-CN" altLang="en-US" b="1"/>
                  <a:t>转化为一般数据模型</a:t>
                </a:r>
                <a:endParaRPr lang="zh-CN" altLang="en-US" sz="1000" b="1"/>
              </a:p>
            </p:txBody>
          </p:sp>
          <p:sp>
            <p:nvSpPr>
              <p:cNvPr id="81928" name="Line 9"/>
              <p:cNvSpPr>
                <a:spLocks noChangeShapeType="1"/>
              </p:cNvSpPr>
              <p:nvPr/>
            </p:nvSpPr>
            <p:spPr bwMode="auto">
              <a:xfrm>
                <a:off x="2414" y="1827"/>
                <a:ext cx="191" cy="1"/>
              </a:xfrm>
              <a:prstGeom prst="line">
                <a:avLst/>
              </a:prstGeom>
              <a:noFill/>
              <a:ln w="9525">
                <a:solidFill>
                  <a:srgbClr val="000000"/>
                </a:solidFill>
                <a:round/>
                <a:headEnd/>
                <a:tailEnd type="triangle" w="med" len="med"/>
              </a:ln>
            </p:spPr>
            <p:txBody>
              <a:bodyPr/>
              <a:lstStyle/>
              <a:p>
                <a:endParaRPr lang="zh-CN" altLang="en-US"/>
              </a:p>
            </p:txBody>
          </p:sp>
          <p:sp>
            <p:nvSpPr>
              <p:cNvPr id="81929" name="Oval 10"/>
              <p:cNvSpPr>
                <a:spLocks noChangeArrowheads="1"/>
              </p:cNvSpPr>
              <p:nvPr/>
            </p:nvSpPr>
            <p:spPr bwMode="auto">
              <a:xfrm>
                <a:off x="2575" y="1418"/>
                <a:ext cx="857" cy="921"/>
              </a:xfrm>
              <a:prstGeom prst="ellipse">
                <a:avLst/>
              </a:prstGeom>
              <a:solidFill>
                <a:schemeClr val="bg1"/>
              </a:solidFill>
              <a:ln w="9525">
                <a:solidFill>
                  <a:srgbClr val="000000"/>
                </a:solidFill>
                <a:round/>
                <a:headEnd/>
                <a:tailEnd/>
              </a:ln>
            </p:spPr>
            <p:txBody>
              <a:bodyPr lIns="0" tIns="0" rIns="0" bIns="0"/>
              <a:lstStyle/>
              <a:p>
                <a:pPr algn="ctr"/>
                <a:r>
                  <a:rPr lang="zh-CN" altLang="en-US" b="1" dirty="0"/>
                  <a:t>转化为特定</a:t>
                </a:r>
                <a:r>
                  <a:rPr lang="en-US" altLang="zh-CN" b="1" dirty="0"/>
                  <a:t>DBMS</a:t>
                </a:r>
                <a:r>
                  <a:rPr lang="zh-CN" altLang="en-US" b="1" dirty="0"/>
                  <a:t>支持下的数据模型</a:t>
                </a:r>
                <a:endParaRPr lang="zh-CN" altLang="en-US" dirty="0"/>
              </a:p>
            </p:txBody>
          </p:sp>
          <p:sp>
            <p:nvSpPr>
              <p:cNvPr id="81930" name="Line 11"/>
              <p:cNvSpPr>
                <a:spLocks noChangeShapeType="1"/>
              </p:cNvSpPr>
              <p:nvPr/>
            </p:nvSpPr>
            <p:spPr bwMode="auto">
              <a:xfrm>
                <a:off x="3402" y="1827"/>
                <a:ext cx="190" cy="1"/>
              </a:xfrm>
              <a:prstGeom prst="line">
                <a:avLst/>
              </a:prstGeom>
              <a:noFill/>
              <a:ln w="9525">
                <a:solidFill>
                  <a:srgbClr val="000000"/>
                </a:solidFill>
                <a:round/>
                <a:headEnd/>
                <a:tailEnd type="triangle" w="med" len="med"/>
              </a:ln>
            </p:spPr>
            <p:txBody>
              <a:bodyPr/>
              <a:lstStyle/>
              <a:p>
                <a:endParaRPr lang="zh-CN" altLang="en-US"/>
              </a:p>
            </p:txBody>
          </p:sp>
          <p:sp>
            <p:nvSpPr>
              <p:cNvPr id="81931" name="Oval 12"/>
              <p:cNvSpPr>
                <a:spLocks noChangeArrowheads="1"/>
              </p:cNvSpPr>
              <p:nvPr/>
            </p:nvSpPr>
            <p:spPr bwMode="auto">
              <a:xfrm>
                <a:off x="3565" y="1418"/>
                <a:ext cx="761" cy="921"/>
              </a:xfrm>
              <a:prstGeom prst="ellipse">
                <a:avLst/>
              </a:prstGeom>
              <a:solidFill>
                <a:schemeClr val="bg1"/>
              </a:solidFill>
              <a:ln w="9525">
                <a:solidFill>
                  <a:srgbClr val="000000"/>
                </a:solidFill>
                <a:round/>
                <a:headEnd/>
                <a:tailEnd/>
              </a:ln>
            </p:spPr>
            <p:txBody>
              <a:bodyPr lIns="0" tIns="0" rIns="0" bIns="0"/>
              <a:lstStyle/>
              <a:p>
                <a:pPr algn="just"/>
                <a:endParaRPr lang="en-US" altLang="zh-CN" sz="1000"/>
              </a:p>
              <a:p>
                <a:pPr algn="ctr"/>
                <a:r>
                  <a:rPr lang="en-US" altLang="zh-CN" sz="1000"/>
                  <a:t> </a:t>
                </a:r>
                <a:r>
                  <a:rPr lang="zh-CN" altLang="en-US" b="1"/>
                  <a:t>优化模型</a:t>
                </a:r>
                <a:endParaRPr lang="zh-CN" altLang="en-US" sz="1000"/>
              </a:p>
            </p:txBody>
          </p:sp>
          <p:sp>
            <p:nvSpPr>
              <p:cNvPr id="81932" name="Line 13"/>
              <p:cNvSpPr>
                <a:spLocks noChangeShapeType="1"/>
              </p:cNvSpPr>
              <p:nvPr/>
            </p:nvSpPr>
            <p:spPr bwMode="auto">
              <a:xfrm>
                <a:off x="4305" y="1827"/>
                <a:ext cx="539" cy="0"/>
              </a:xfrm>
              <a:prstGeom prst="line">
                <a:avLst/>
              </a:prstGeom>
              <a:noFill/>
              <a:ln w="9525">
                <a:solidFill>
                  <a:srgbClr val="000000"/>
                </a:solidFill>
                <a:round/>
                <a:headEnd/>
                <a:tailEnd type="triangle" w="med" len="med"/>
              </a:ln>
            </p:spPr>
            <p:txBody>
              <a:bodyPr/>
              <a:lstStyle/>
              <a:p>
                <a:endParaRPr lang="zh-CN" altLang="en-US"/>
              </a:p>
            </p:txBody>
          </p:sp>
          <p:sp>
            <p:nvSpPr>
              <p:cNvPr id="81933" name="Line 14"/>
              <p:cNvSpPr>
                <a:spLocks noChangeShapeType="1"/>
              </p:cNvSpPr>
              <p:nvPr/>
            </p:nvSpPr>
            <p:spPr bwMode="auto">
              <a:xfrm>
                <a:off x="4664" y="1725"/>
                <a:ext cx="0" cy="205"/>
              </a:xfrm>
              <a:prstGeom prst="line">
                <a:avLst/>
              </a:prstGeom>
              <a:noFill/>
              <a:ln w="9525">
                <a:solidFill>
                  <a:srgbClr val="000000"/>
                </a:solidFill>
                <a:round/>
                <a:headEnd/>
                <a:tailEnd/>
              </a:ln>
            </p:spPr>
            <p:txBody>
              <a:bodyPr/>
              <a:lstStyle/>
              <a:p>
                <a:endParaRPr lang="zh-CN" altLang="en-US"/>
              </a:p>
            </p:txBody>
          </p:sp>
          <p:sp>
            <p:nvSpPr>
              <p:cNvPr id="81934" name="Line 15"/>
              <p:cNvSpPr>
                <a:spLocks noChangeShapeType="1"/>
              </p:cNvSpPr>
              <p:nvPr/>
            </p:nvSpPr>
            <p:spPr bwMode="auto">
              <a:xfrm>
                <a:off x="1296" y="1728"/>
                <a:ext cx="1" cy="205"/>
              </a:xfrm>
              <a:prstGeom prst="line">
                <a:avLst/>
              </a:prstGeom>
              <a:noFill/>
              <a:ln w="9525">
                <a:solidFill>
                  <a:srgbClr val="000000"/>
                </a:solidFill>
                <a:round/>
                <a:headEnd/>
                <a:tailEnd/>
              </a:ln>
            </p:spPr>
            <p:txBody>
              <a:bodyPr/>
              <a:lstStyle/>
              <a:p>
                <a:endParaRPr lang="zh-CN" altLang="en-US"/>
              </a:p>
            </p:txBody>
          </p:sp>
          <p:sp>
            <p:nvSpPr>
              <p:cNvPr id="81935" name="Text Box 16"/>
              <p:cNvSpPr txBox="1">
                <a:spLocks noChangeArrowheads="1"/>
              </p:cNvSpPr>
              <p:nvPr/>
            </p:nvSpPr>
            <p:spPr bwMode="auto">
              <a:xfrm>
                <a:off x="624" y="1930"/>
                <a:ext cx="718" cy="307"/>
              </a:xfrm>
              <a:prstGeom prst="rect">
                <a:avLst/>
              </a:prstGeom>
              <a:solidFill>
                <a:schemeClr val="bg1"/>
              </a:solidFill>
              <a:ln w="9525">
                <a:noFill/>
                <a:miter lim="800000"/>
                <a:headEnd/>
                <a:tailEnd/>
              </a:ln>
            </p:spPr>
            <p:txBody>
              <a:bodyPr lIns="0" tIns="0" rIns="0" bIns="0"/>
              <a:lstStyle/>
              <a:p>
                <a:pPr algn="just"/>
                <a:r>
                  <a:rPr lang="zh-CN" altLang="en-US" sz="2000" b="1"/>
                  <a:t>概念结</a:t>
                </a:r>
              </a:p>
              <a:p>
                <a:pPr algn="just"/>
                <a:r>
                  <a:rPr lang="zh-CN" altLang="en-US" sz="2000" b="1"/>
                  <a:t>构设计</a:t>
                </a:r>
                <a:endParaRPr lang="zh-CN" altLang="en-US" sz="1000" b="1"/>
              </a:p>
            </p:txBody>
          </p:sp>
          <p:sp>
            <p:nvSpPr>
              <p:cNvPr id="81936" name="Text Box 17"/>
              <p:cNvSpPr txBox="1">
                <a:spLocks noChangeArrowheads="1"/>
              </p:cNvSpPr>
              <p:nvPr/>
            </p:nvSpPr>
            <p:spPr bwMode="auto">
              <a:xfrm>
                <a:off x="4664" y="1930"/>
                <a:ext cx="808" cy="307"/>
              </a:xfrm>
              <a:prstGeom prst="rect">
                <a:avLst/>
              </a:prstGeom>
              <a:solidFill>
                <a:schemeClr val="bg1"/>
              </a:solidFill>
              <a:ln w="9525">
                <a:noFill/>
                <a:miter lim="800000"/>
                <a:headEnd/>
                <a:tailEnd/>
              </a:ln>
            </p:spPr>
            <p:txBody>
              <a:bodyPr lIns="0" tIns="0" rIns="0" bIns="0"/>
              <a:lstStyle/>
              <a:p>
                <a:pPr algn="just"/>
                <a:r>
                  <a:rPr lang="zh-CN" altLang="en-US" sz="2000" b="1"/>
                  <a:t>数据库</a:t>
                </a:r>
              </a:p>
              <a:p>
                <a:pPr algn="just"/>
                <a:r>
                  <a:rPr lang="zh-CN" altLang="en-US" sz="2000" b="1"/>
                  <a:t>物理设计</a:t>
                </a:r>
                <a:endParaRPr lang="zh-CN" altLang="en-US" sz="1600" b="1"/>
              </a:p>
            </p:txBody>
          </p:sp>
          <p:sp>
            <p:nvSpPr>
              <p:cNvPr id="81937" name="AutoShape 18"/>
              <p:cNvSpPr>
                <a:spLocks noChangeArrowheads="1"/>
              </p:cNvSpPr>
              <p:nvPr/>
            </p:nvSpPr>
            <p:spPr bwMode="auto">
              <a:xfrm>
                <a:off x="893" y="2954"/>
                <a:ext cx="629" cy="614"/>
              </a:xfrm>
              <a:prstGeom prst="flowChartDocument">
                <a:avLst/>
              </a:prstGeom>
              <a:solidFill>
                <a:schemeClr val="bg1"/>
              </a:solidFill>
              <a:ln w="9525">
                <a:solidFill>
                  <a:srgbClr val="000000"/>
                </a:solidFill>
                <a:miter lim="800000"/>
                <a:headEnd/>
                <a:tailEnd/>
              </a:ln>
            </p:spPr>
            <p:txBody>
              <a:bodyPr lIns="0" tIns="0" rIns="0" bIns="0"/>
              <a:lstStyle/>
              <a:p>
                <a:pPr algn="just"/>
                <a:endParaRPr lang="en-US" altLang="zh-CN" sz="1000" dirty="0"/>
              </a:p>
              <a:p>
                <a:pPr algn="ctr"/>
                <a:r>
                  <a:rPr lang="zh-CN" altLang="en-US" sz="1600" b="1" dirty="0"/>
                  <a:t>基本</a:t>
                </a:r>
                <a:r>
                  <a:rPr lang="en-US" altLang="zh-CN" sz="1600" b="1" dirty="0"/>
                  <a:t>E-R</a:t>
                </a:r>
                <a:r>
                  <a:rPr lang="zh-CN" altLang="en-US" sz="1600" b="1" dirty="0"/>
                  <a:t>图</a:t>
                </a:r>
                <a:endParaRPr lang="zh-CN" altLang="en-US" sz="1000" b="1" dirty="0"/>
              </a:p>
            </p:txBody>
          </p:sp>
          <p:sp>
            <p:nvSpPr>
              <p:cNvPr id="81938" name="AutoShape 19"/>
              <p:cNvSpPr>
                <a:spLocks noChangeArrowheads="1"/>
              </p:cNvSpPr>
              <p:nvPr/>
            </p:nvSpPr>
            <p:spPr bwMode="auto">
              <a:xfrm>
                <a:off x="1612" y="2954"/>
                <a:ext cx="809" cy="819"/>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转换规则</a:t>
                </a:r>
                <a:endParaRPr lang="zh-CN" altLang="en-US" sz="1000" b="1"/>
              </a:p>
            </p:txBody>
          </p:sp>
          <p:sp>
            <p:nvSpPr>
              <p:cNvPr id="81939" name="Line 20"/>
              <p:cNvSpPr>
                <a:spLocks noChangeShapeType="1"/>
              </p:cNvSpPr>
              <p:nvPr/>
            </p:nvSpPr>
            <p:spPr bwMode="auto">
              <a:xfrm flipV="1">
                <a:off x="2060"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0" name="AutoShape 21"/>
              <p:cNvSpPr>
                <a:spLocks noChangeArrowheads="1"/>
              </p:cNvSpPr>
              <p:nvPr/>
            </p:nvSpPr>
            <p:spPr bwMode="auto">
              <a:xfrm>
                <a:off x="2509" y="2851"/>
                <a:ext cx="988" cy="1229"/>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特定</a:t>
                </a:r>
                <a:r>
                  <a:rPr lang="en-US" altLang="zh-CN" sz="1600" b="1"/>
                  <a:t>DBMS</a:t>
                </a:r>
                <a:r>
                  <a:rPr lang="zh-CN" altLang="en-US" sz="1600" b="1"/>
                  <a:t>的特点与限制</a:t>
                </a:r>
              </a:p>
            </p:txBody>
          </p:sp>
          <p:sp>
            <p:nvSpPr>
              <p:cNvPr id="81941" name="Line 22"/>
              <p:cNvSpPr>
                <a:spLocks noChangeShapeType="1"/>
              </p:cNvSpPr>
              <p:nvPr/>
            </p:nvSpPr>
            <p:spPr bwMode="auto">
              <a:xfrm flipV="1">
                <a:off x="3048"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2" name="AutoShape 23"/>
              <p:cNvSpPr>
                <a:spLocks noChangeArrowheads="1"/>
              </p:cNvSpPr>
              <p:nvPr/>
            </p:nvSpPr>
            <p:spPr bwMode="auto">
              <a:xfrm>
                <a:off x="3587" y="2749"/>
                <a:ext cx="897" cy="1331"/>
              </a:xfrm>
              <a:prstGeom prst="irregularSeal1">
                <a:avLst/>
              </a:prstGeom>
              <a:solidFill>
                <a:schemeClr val="bg1"/>
              </a:solidFill>
              <a:ln w="9525">
                <a:solidFill>
                  <a:srgbClr val="000000"/>
                </a:solidFill>
                <a:miter lim="800000"/>
                <a:headEnd/>
                <a:tailEnd/>
              </a:ln>
            </p:spPr>
            <p:txBody>
              <a:bodyPr lIns="0" tIns="0" rIns="0" bIns="0"/>
              <a:lstStyle/>
              <a:p>
                <a:pPr algn="ctr"/>
                <a:r>
                  <a:rPr lang="zh-CN" altLang="en-US" sz="1600" b="1"/>
                  <a:t>优化方法如规范化理论</a:t>
                </a:r>
              </a:p>
            </p:txBody>
          </p:sp>
          <p:sp>
            <p:nvSpPr>
              <p:cNvPr id="81943" name="Line 24"/>
              <p:cNvSpPr>
                <a:spLocks noChangeShapeType="1"/>
              </p:cNvSpPr>
              <p:nvPr/>
            </p:nvSpPr>
            <p:spPr bwMode="auto">
              <a:xfrm flipV="1">
                <a:off x="3946" y="2339"/>
                <a:ext cx="0" cy="615"/>
              </a:xfrm>
              <a:prstGeom prst="line">
                <a:avLst/>
              </a:prstGeom>
              <a:noFill/>
              <a:ln w="9525">
                <a:solidFill>
                  <a:srgbClr val="000000"/>
                </a:solidFill>
                <a:round/>
                <a:headEnd/>
                <a:tailEnd type="triangle" w="med" len="med"/>
              </a:ln>
            </p:spPr>
            <p:txBody>
              <a:bodyPr/>
              <a:lstStyle/>
              <a:p>
                <a:endParaRPr lang="zh-CN" altLang="en-US"/>
              </a:p>
            </p:txBody>
          </p:sp>
          <p:sp>
            <p:nvSpPr>
              <p:cNvPr id="81944" name="AutoShape 25"/>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lang="zh-CN" altLang="en-US" b="1"/>
                  <a:t>逻辑</a:t>
                </a:r>
              </a:p>
              <a:p>
                <a:pPr algn="ctr"/>
                <a:r>
                  <a:rPr lang="zh-CN" altLang="en-US" b="1"/>
                  <a:t>模型</a:t>
                </a:r>
                <a:endParaRPr lang="zh-CN" altLang="en-US" sz="1000" b="1"/>
              </a:p>
            </p:txBody>
          </p:sp>
          <p:sp>
            <p:nvSpPr>
              <p:cNvPr id="81945" name="AutoShape 26"/>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81946" name="AutoShape 27"/>
              <p:cNvSpPr>
                <a:spLocks noChangeArrowheads="1"/>
              </p:cNvSpPr>
              <p:nvPr/>
            </p:nvSpPr>
            <p:spPr bwMode="auto">
              <a:xfrm rot="2916161">
                <a:off x="4003" y="2643"/>
                <a:ext cx="922" cy="89"/>
              </a:xfrm>
              <a:prstGeom prst="rightArrow">
                <a:avLst>
                  <a:gd name="adj1" fmla="val 50000"/>
                  <a:gd name="adj2" fmla="val 258989"/>
                </a:avLst>
              </a:prstGeom>
              <a:solidFill>
                <a:schemeClr val="bg1"/>
              </a:solidFill>
              <a:ln w="9525">
                <a:solidFill>
                  <a:srgbClr val="000000"/>
                </a:solidFill>
                <a:miter lim="800000"/>
                <a:headEnd/>
                <a:tailEnd/>
              </a:ln>
            </p:spPr>
            <p:txBody>
              <a:bodyPr/>
              <a:lstStyle/>
              <a:p>
                <a:endParaRPr lang="zh-CN" altLang="en-US"/>
              </a:p>
            </p:txBody>
          </p:sp>
          <p:sp>
            <p:nvSpPr>
              <p:cNvPr id="81947" name="AutoShape 28"/>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81923" name="Freeform 29"/>
            <p:cNvSpPr>
              <a:spLocks/>
            </p:cNvSpPr>
            <p:nvPr/>
          </p:nvSpPr>
          <p:spPr bwMode="auto">
            <a:xfrm>
              <a:off x="3072" y="1243"/>
              <a:ext cx="816" cy="197"/>
            </a:xfrm>
            <a:custGeom>
              <a:avLst/>
              <a:gdLst>
                <a:gd name="T0" fmla="*/ 816 w 816"/>
                <a:gd name="T1" fmla="*/ 197 h 197"/>
                <a:gd name="T2" fmla="*/ 658 w 816"/>
                <a:gd name="T3" fmla="*/ 61 h 197"/>
                <a:gd name="T4" fmla="*/ 501 w 816"/>
                <a:gd name="T5" fmla="*/ 9 h 197"/>
                <a:gd name="T6" fmla="*/ 336 w 816"/>
                <a:gd name="T7" fmla="*/ 5 h 197"/>
                <a:gd name="T8" fmla="*/ 228 w 816"/>
                <a:gd name="T9" fmla="*/ 22 h 197"/>
                <a:gd name="T10" fmla="*/ 97 w 816"/>
                <a:gd name="T11" fmla="*/ 75 h 197"/>
                <a:gd name="T12" fmla="*/ 0 w 816"/>
                <a:gd name="T13" fmla="*/ 149 h 197"/>
                <a:gd name="T14" fmla="*/ 0 60000 65536"/>
                <a:gd name="T15" fmla="*/ 0 60000 65536"/>
                <a:gd name="T16" fmla="*/ 0 60000 65536"/>
                <a:gd name="T17" fmla="*/ 0 60000 65536"/>
                <a:gd name="T18" fmla="*/ 0 60000 65536"/>
                <a:gd name="T19" fmla="*/ 0 60000 65536"/>
                <a:gd name="T20" fmla="*/ 0 60000 65536"/>
                <a:gd name="T21" fmla="*/ 0 w 816"/>
                <a:gd name="T22" fmla="*/ 0 h 197"/>
                <a:gd name="T23" fmla="*/ 816 w 816"/>
                <a:gd name="T24" fmla="*/ 197 h 1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p:spPr>
          <p:txBody>
            <a:bodyPr wrap="none" anchor="ctr"/>
            <a:lstStyle/>
            <a:p>
              <a:endParaRPr lang="zh-CN" altLang="en-US"/>
            </a:p>
          </p:txBody>
        </p:sp>
        <p:sp>
          <p:nvSpPr>
            <p:cNvPr id="81924" name="Freeform 30"/>
            <p:cNvSpPr>
              <a:spLocks/>
            </p:cNvSpPr>
            <p:nvPr/>
          </p:nvSpPr>
          <p:spPr bwMode="auto">
            <a:xfrm>
              <a:off x="2304" y="1076"/>
              <a:ext cx="1713" cy="391"/>
            </a:xfrm>
            <a:custGeom>
              <a:avLst/>
              <a:gdLst>
                <a:gd name="T0" fmla="*/ 1713 w 1713"/>
                <a:gd name="T1" fmla="*/ 359 h 391"/>
                <a:gd name="T2" fmla="*/ 1452 w 1713"/>
                <a:gd name="T3" fmla="*/ 124 h 391"/>
                <a:gd name="T4" fmla="*/ 1230 w 1713"/>
                <a:gd name="T5" fmla="*/ 20 h 391"/>
                <a:gd name="T6" fmla="*/ 1087 w 1713"/>
                <a:gd name="T7" fmla="*/ 7 h 391"/>
                <a:gd name="T8" fmla="*/ 735 w 1713"/>
                <a:gd name="T9" fmla="*/ 20 h 391"/>
                <a:gd name="T10" fmla="*/ 469 w 1713"/>
                <a:gd name="T11" fmla="*/ 82 h 391"/>
                <a:gd name="T12" fmla="*/ 200 w 1713"/>
                <a:gd name="T13" fmla="*/ 211 h 391"/>
                <a:gd name="T14" fmla="*/ 0 w 1713"/>
                <a:gd name="T15" fmla="*/ 391 h 391"/>
                <a:gd name="T16" fmla="*/ 0 60000 65536"/>
                <a:gd name="T17" fmla="*/ 0 60000 65536"/>
                <a:gd name="T18" fmla="*/ 0 60000 65536"/>
                <a:gd name="T19" fmla="*/ 0 60000 65536"/>
                <a:gd name="T20" fmla="*/ 0 60000 65536"/>
                <a:gd name="T21" fmla="*/ 0 60000 65536"/>
                <a:gd name="T22" fmla="*/ 0 60000 65536"/>
                <a:gd name="T23" fmla="*/ 0 60000 65536"/>
                <a:gd name="T24" fmla="*/ 0 w 1713"/>
                <a:gd name="T25" fmla="*/ 0 h 391"/>
                <a:gd name="T26" fmla="*/ 1713 w 1713"/>
                <a:gd name="T27" fmla="*/ 391 h 3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3" h="391">
                  <a:moveTo>
                    <a:pt x="1713" y="359"/>
                  </a:moveTo>
                  <a:cubicBezTo>
                    <a:pt x="1670" y="320"/>
                    <a:pt x="1532" y="180"/>
                    <a:pt x="1452" y="124"/>
                  </a:cubicBezTo>
                  <a:cubicBezTo>
                    <a:pt x="1372" y="68"/>
                    <a:pt x="1291" y="40"/>
                    <a:pt x="1230" y="20"/>
                  </a:cubicBezTo>
                  <a:cubicBezTo>
                    <a:pt x="1169" y="0"/>
                    <a:pt x="1169" y="7"/>
                    <a:pt x="1087" y="7"/>
                  </a:cubicBezTo>
                  <a:cubicBezTo>
                    <a:pt x="1005" y="7"/>
                    <a:pt x="838" y="8"/>
                    <a:pt x="735" y="20"/>
                  </a:cubicBezTo>
                  <a:cubicBezTo>
                    <a:pt x="632" y="32"/>
                    <a:pt x="558" y="50"/>
                    <a:pt x="469" y="82"/>
                  </a:cubicBezTo>
                  <a:cubicBezTo>
                    <a:pt x="380" y="114"/>
                    <a:pt x="278" y="160"/>
                    <a:pt x="200" y="211"/>
                  </a:cubicBezTo>
                  <a:cubicBezTo>
                    <a:pt x="121" y="262"/>
                    <a:pt x="41" y="354"/>
                    <a:pt x="0" y="391"/>
                  </a:cubicBezTo>
                </a:path>
              </a:pathLst>
            </a:custGeom>
            <a:noFill/>
            <a:ln w="9525" cap="flat" cmpd="sng">
              <a:solidFill>
                <a:srgbClr val="000000"/>
              </a:solidFill>
              <a:prstDash val="sysDot"/>
              <a:round/>
              <a:headEnd type="none" w="med" len="med"/>
              <a:tailEnd type="triangle" w="lg" len="lg"/>
            </a:ln>
          </p:spPr>
          <p:txBody>
            <a:bodyPr wrap="none" anchor="ctr"/>
            <a:lstStyle/>
            <a:p>
              <a:endParaRPr lang="zh-CN" alt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逻辑结构设计</a:t>
            </a:r>
          </a:p>
        </p:txBody>
      </p:sp>
      <p:graphicFrame>
        <p:nvGraphicFramePr>
          <p:cNvPr id="4" name="图示 3">
            <a:extLst>
              <a:ext uri="{FF2B5EF4-FFF2-40B4-BE49-F238E27FC236}">
                <a16:creationId xmlns:a16="http://schemas.microsoft.com/office/drawing/2014/main" id="{59AF8DE9-BF66-4C5B-BD95-6899EBFCECCE}"/>
              </a:ext>
            </a:extLst>
          </p:cNvPr>
          <p:cNvGraphicFramePr/>
          <p:nvPr>
            <p:extLst>
              <p:ext uri="{D42A27DB-BD31-4B8C-83A1-F6EECF244321}">
                <p14:modId xmlns:p14="http://schemas.microsoft.com/office/powerpoint/2010/main" val="2887268416"/>
              </p:ext>
            </p:extLst>
          </p:nvPr>
        </p:nvGraphicFramePr>
        <p:xfrm>
          <a:off x="2318273" y="126678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a:xfrm>
            <a:off x="239349" y="1172428"/>
            <a:ext cx="10972800" cy="4524949"/>
          </a:xfrm>
        </p:spPr>
        <p:txBody>
          <a:bodyPr/>
          <a:lstStyle/>
          <a:p>
            <a:pPr>
              <a:lnSpc>
                <a:spcPct val="150000"/>
              </a:lnSpc>
            </a:pPr>
            <a:r>
              <a:rPr lang="en-US" altLang="zh-CN" sz="2800" dirty="0">
                <a:latin typeface="+mj-ea"/>
                <a:ea typeface="+mj-ea"/>
              </a:rPr>
              <a:t>E-R</a:t>
            </a:r>
            <a:r>
              <a:rPr lang="zh-CN" altLang="en-US" sz="2800" dirty="0">
                <a:latin typeface="+mj-ea"/>
                <a:ea typeface="+mj-ea"/>
              </a:rPr>
              <a:t>图向关系模型的转换要解决的问题</a:t>
            </a:r>
          </a:p>
          <a:p>
            <a:pPr lvl="1">
              <a:lnSpc>
                <a:spcPct val="150000"/>
              </a:lnSpc>
            </a:pPr>
            <a:r>
              <a:rPr lang="zh-CN" altLang="en-US" sz="2400" dirty="0">
                <a:latin typeface="+mj-ea"/>
                <a:ea typeface="+mj-ea"/>
              </a:rPr>
              <a:t>如何将实体型和实体间的联系转换为关系模式</a:t>
            </a:r>
          </a:p>
          <a:p>
            <a:pPr lvl="1">
              <a:lnSpc>
                <a:spcPct val="150000"/>
              </a:lnSpc>
            </a:pPr>
            <a:r>
              <a:rPr lang="zh-CN" altLang="en-US" sz="2400" dirty="0">
                <a:latin typeface="+mj-ea"/>
                <a:ea typeface="+mj-ea"/>
              </a:rPr>
              <a:t>如何确定这些关系模式的属性和码</a:t>
            </a:r>
            <a:endParaRPr lang="en-US" altLang="zh-CN" sz="2400" dirty="0">
              <a:latin typeface="+mj-ea"/>
              <a:ea typeface="+mj-ea"/>
            </a:endParaRPr>
          </a:p>
          <a:p>
            <a:pPr>
              <a:lnSpc>
                <a:spcPct val="150000"/>
              </a:lnSpc>
            </a:pPr>
            <a:r>
              <a:rPr lang="zh-CN" altLang="en-US" sz="2800" dirty="0">
                <a:latin typeface="+mj-ea"/>
                <a:ea typeface="+mj-ea"/>
              </a:rPr>
              <a:t>转换内容</a:t>
            </a:r>
            <a:endParaRPr lang="en-US" altLang="zh-CN" sz="2800" dirty="0">
              <a:latin typeface="+mj-ea"/>
              <a:ea typeface="+mj-ea"/>
            </a:endParaRPr>
          </a:p>
          <a:p>
            <a:pPr lvl="1">
              <a:lnSpc>
                <a:spcPct val="150000"/>
              </a:lnSpc>
            </a:pPr>
            <a:r>
              <a:rPr lang="zh-CN" altLang="en-US" sz="2400" dirty="0">
                <a:latin typeface="+mj-ea"/>
                <a:ea typeface="+mj-ea"/>
              </a:rPr>
              <a:t>将</a:t>
            </a:r>
            <a:r>
              <a:rPr lang="en-US" altLang="zh-CN" sz="2400" dirty="0">
                <a:latin typeface="+mj-ea"/>
                <a:ea typeface="+mj-ea"/>
              </a:rPr>
              <a:t>E-R</a:t>
            </a:r>
            <a:r>
              <a:rPr lang="zh-CN" altLang="en-US" sz="2400" dirty="0">
                <a:latin typeface="+mj-ea"/>
                <a:ea typeface="+mj-ea"/>
              </a:rPr>
              <a:t>图转换为关系模型：将实体、实体的属性和实体之间的联系转换为关系模式</a:t>
            </a:r>
            <a:endParaRPr lang="en-US" altLang="zh-CN" sz="2400" dirty="0">
              <a:latin typeface="+mj-ea"/>
              <a:ea typeface="+mj-ea"/>
            </a:endParaRPr>
          </a:p>
        </p:txBody>
      </p:sp>
      <p:sp>
        <p:nvSpPr>
          <p:cNvPr id="2" name="标题 1"/>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4" name="图片 3">
            <a:extLst>
              <a:ext uri="{FF2B5EF4-FFF2-40B4-BE49-F238E27FC236}">
                <a16:creationId xmlns:a16="http://schemas.microsoft.com/office/drawing/2014/main" id="{A78C4798-BDBA-4728-A6BA-B287284DE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2818" y="4773378"/>
            <a:ext cx="1819529" cy="18195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a:latin typeface="+mj-ea"/>
              </a:rPr>
              <a:t>数据库设计概述</a:t>
            </a:r>
          </a:p>
        </p:txBody>
      </p:sp>
      <p:graphicFrame>
        <p:nvGraphicFramePr>
          <p:cNvPr id="3" name="图示 2">
            <a:extLst>
              <a:ext uri="{FF2B5EF4-FFF2-40B4-BE49-F238E27FC236}">
                <a16:creationId xmlns:a16="http://schemas.microsoft.com/office/drawing/2014/main" id="{B467D4FA-0577-4651-98A9-41B551BC2E18}"/>
              </a:ext>
            </a:extLst>
          </p:cNvPr>
          <p:cNvGraphicFramePr/>
          <p:nvPr>
            <p:extLst>
              <p:ext uri="{D42A27DB-BD31-4B8C-83A1-F6EECF244321}">
                <p14:modId xmlns:p14="http://schemas.microsoft.com/office/powerpoint/2010/main" val="1978310067"/>
              </p:ext>
            </p:extLst>
          </p:nvPr>
        </p:nvGraphicFramePr>
        <p:xfrm>
          <a:off x="1838632" y="1339705"/>
          <a:ext cx="6599583" cy="4076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535C2184-E69D-4C1C-BF1B-49FCEC241A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782" y="4386060"/>
            <a:ext cx="2206847" cy="2206847"/>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3"/>
          <p:cNvPicPr>
            <a:picLocks noChangeAspect="1" noChangeArrowheads="1"/>
          </p:cNvPicPr>
          <p:nvPr/>
        </p:nvPicPr>
        <p:blipFill>
          <a:blip r:embed="rId2"/>
          <a:srcRect/>
          <a:stretch>
            <a:fillRect/>
          </a:stretch>
        </p:blipFill>
        <p:spPr bwMode="auto">
          <a:xfrm>
            <a:off x="1960564" y="869951"/>
            <a:ext cx="8364537" cy="531812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9"/>
            <a:ext cx="4285389" cy="4524949"/>
          </a:xfrm>
        </p:spPr>
        <p:txBody>
          <a:bodyPr rtlCol="0">
            <a:normAutofit/>
          </a:bodyPr>
          <a:lstStyle/>
          <a:p>
            <a:pPr fontAlgn="auto">
              <a:lnSpc>
                <a:spcPct val="150000"/>
              </a:lnSpc>
              <a:spcAft>
                <a:spcPts val="0"/>
              </a:spcAft>
              <a:buNone/>
              <a:defRPr/>
            </a:pPr>
            <a:r>
              <a:rPr lang="zh-CN" altLang="en-US" sz="2800" dirty="0"/>
              <a:t>转换原则</a:t>
            </a:r>
          </a:p>
          <a:p>
            <a:pPr fontAlgn="auto">
              <a:lnSpc>
                <a:spcPct val="150000"/>
              </a:lnSpc>
              <a:spcAft>
                <a:spcPts val="0"/>
              </a:spcAft>
              <a:defRPr/>
            </a:pPr>
            <a:r>
              <a:rPr lang="zh-CN" altLang="en-US" sz="2800" dirty="0"/>
              <a:t>一个实体型转换为一个关系模式</a:t>
            </a:r>
            <a:endParaRPr lang="en-US" altLang="zh-CN" sz="2800" dirty="0"/>
          </a:p>
          <a:p>
            <a:pPr lvl="1" fontAlgn="auto">
              <a:lnSpc>
                <a:spcPct val="150000"/>
              </a:lnSpc>
              <a:spcAft>
                <a:spcPts val="0"/>
              </a:spcAft>
              <a:defRPr/>
            </a:pPr>
            <a:r>
              <a:rPr lang="zh-CN" altLang="en-US" sz="2400" dirty="0">
                <a:latin typeface="+mn-ea"/>
                <a:ea typeface="+mn-ea"/>
              </a:rPr>
              <a:t>关系的属性：实体型的属性</a:t>
            </a:r>
          </a:p>
          <a:p>
            <a:pPr lvl="1" fontAlgn="auto">
              <a:lnSpc>
                <a:spcPct val="150000"/>
              </a:lnSpc>
              <a:spcAft>
                <a:spcPts val="0"/>
              </a:spcAft>
              <a:defRPr/>
            </a:pPr>
            <a:r>
              <a:rPr lang="zh-CN" altLang="en-US" sz="2400" dirty="0">
                <a:latin typeface="+mn-ea"/>
                <a:ea typeface="+mn-ea"/>
              </a:rPr>
              <a:t>关系的码：实体型的码</a:t>
            </a:r>
            <a:endParaRPr lang="zh-CN" altLang="en-US" sz="600" dirty="0">
              <a:latin typeface="+mn-ea"/>
              <a:ea typeface="+mn-ea"/>
            </a:endParaRPr>
          </a:p>
          <a:p>
            <a:pPr lvl="1" fontAlgn="auto">
              <a:lnSpc>
                <a:spcPct val="150000"/>
              </a:lnSpc>
              <a:spcAft>
                <a:spcPts val="0"/>
              </a:spcAft>
              <a:defRPr/>
            </a:pPr>
            <a:endParaRPr lang="zh-CN" altLang="en-US" sz="2400" dirty="0">
              <a:ea typeface="+mn-ea"/>
            </a:endParaRPr>
          </a:p>
          <a:p>
            <a:pPr lvl="1" fontAlgn="auto">
              <a:lnSpc>
                <a:spcPct val="150000"/>
              </a:lnSpc>
              <a:spcAft>
                <a:spcPts val="0"/>
              </a:spcAft>
              <a:defRPr/>
            </a:pPr>
            <a:endParaRPr lang="en-US" altLang="zh-CN" sz="2400" dirty="0">
              <a:ea typeface="+mn-ea"/>
            </a:endParaRPr>
          </a:p>
          <a:p>
            <a:pPr fontAlgn="auto">
              <a:spcAft>
                <a:spcPts val="0"/>
              </a:spcAft>
              <a:defRPr/>
            </a:pPr>
            <a:endParaRPr lang="zh-CN" altLang="en-US" sz="2800" dirty="0"/>
          </a:p>
        </p:txBody>
      </p:sp>
      <p:sp>
        <p:nvSpPr>
          <p:cNvPr id="5" name="标题 1">
            <a:extLst>
              <a:ext uri="{FF2B5EF4-FFF2-40B4-BE49-F238E27FC236}">
                <a16:creationId xmlns:a16="http://schemas.microsoft.com/office/drawing/2014/main" id="{8117C5D9-A82C-4DDB-A6F3-BDDEF278B85E}"/>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sp>
        <p:nvSpPr>
          <p:cNvPr id="4" name="矩形 3"/>
          <p:cNvSpPr>
            <a:spLocks noChangeArrowheads="1"/>
          </p:cNvSpPr>
          <p:nvPr/>
        </p:nvSpPr>
        <p:spPr bwMode="auto">
          <a:xfrm>
            <a:off x="4524738" y="1934349"/>
            <a:ext cx="7427913" cy="2862322"/>
          </a:xfrm>
          <a:prstGeom prst="rect">
            <a:avLst/>
          </a:prstGeom>
          <a:solidFill>
            <a:schemeClr val="bg1"/>
          </a:solidFill>
          <a:ln w="9525">
            <a:noFill/>
            <a:miter lim="800000"/>
            <a:headEnd/>
            <a:tailEnd/>
          </a:ln>
        </p:spPr>
        <p:txBody>
          <a:bodyPr>
            <a:spAutoFit/>
          </a:bodyPr>
          <a:lstStyle/>
          <a:p>
            <a:pPr>
              <a:lnSpc>
                <a:spcPct val="150000"/>
              </a:lnSpc>
            </a:pPr>
            <a:r>
              <a:rPr lang="zh-CN" altLang="en-US" sz="2800" dirty="0">
                <a:latin typeface="+mn-ea"/>
                <a:ea typeface="+mn-ea"/>
              </a:rPr>
              <a:t>关系模式：</a:t>
            </a:r>
          </a:p>
          <a:p>
            <a:pPr>
              <a:lnSpc>
                <a:spcPct val="150000"/>
              </a:lnSpc>
            </a:pPr>
            <a:r>
              <a:rPr lang="zh-CN" altLang="en-US" sz="2400" dirty="0">
                <a:latin typeface="+mn-ea"/>
                <a:ea typeface="+mn-ea"/>
              </a:rPr>
              <a:t>学生（</a:t>
            </a:r>
            <a:r>
              <a:rPr lang="zh-CN" altLang="en-US" sz="2400" u="sng" dirty="0">
                <a:solidFill>
                  <a:srgbClr val="FF0000"/>
                </a:solidFill>
                <a:latin typeface="+mn-ea"/>
                <a:ea typeface="+mn-ea"/>
              </a:rPr>
              <a:t>学号</a:t>
            </a:r>
            <a:r>
              <a:rPr lang="zh-CN" altLang="en-US" sz="2400" dirty="0">
                <a:latin typeface="+mn-ea"/>
                <a:ea typeface="+mn-ea"/>
              </a:rPr>
              <a:t>，姓名，性别，专业，出生日期）</a:t>
            </a:r>
          </a:p>
          <a:p>
            <a:pPr>
              <a:lnSpc>
                <a:spcPct val="150000"/>
              </a:lnSpc>
            </a:pPr>
            <a:r>
              <a:rPr lang="zh-CN" altLang="en-US" sz="2400" dirty="0">
                <a:latin typeface="+mn-ea"/>
                <a:ea typeface="+mn-ea"/>
              </a:rPr>
              <a:t>课程（</a:t>
            </a:r>
            <a:r>
              <a:rPr lang="zh-CN" altLang="en-US" sz="2400" u="sng" dirty="0">
                <a:solidFill>
                  <a:srgbClr val="FF0000"/>
                </a:solidFill>
                <a:latin typeface="+mn-ea"/>
                <a:ea typeface="+mn-ea"/>
              </a:rPr>
              <a:t>课程编号</a:t>
            </a:r>
            <a:r>
              <a:rPr lang="zh-CN" altLang="en-US" sz="2400" dirty="0">
                <a:latin typeface="+mn-ea"/>
                <a:ea typeface="+mn-ea"/>
              </a:rPr>
              <a:t>，课程名称，课程类别，学分）</a:t>
            </a:r>
          </a:p>
          <a:p>
            <a:pPr>
              <a:lnSpc>
                <a:spcPct val="150000"/>
              </a:lnSpc>
            </a:pPr>
            <a:r>
              <a:rPr lang="zh-CN" altLang="en-US" sz="2400" dirty="0">
                <a:latin typeface="+mn-ea"/>
                <a:ea typeface="+mn-ea"/>
              </a:rPr>
              <a:t>学院（</a:t>
            </a:r>
            <a:r>
              <a:rPr lang="zh-CN" altLang="en-US" sz="2400" u="sng" dirty="0">
                <a:solidFill>
                  <a:srgbClr val="FF0000"/>
                </a:solidFill>
                <a:latin typeface="+mn-ea"/>
                <a:ea typeface="+mn-ea"/>
              </a:rPr>
              <a:t>学院编号</a:t>
            </a:r>
            <a:r>
              <a:rPr lang="zh-CN" altLang="en-US" sz="2400" dirty="0">
                <a:latin typeface="+mn-ea"/>
                <a:ea typeface="+mn-ea"/>
              </a:rPr>
              <a:t>，学院名称，办公室电话）</a:t>
            </a:r>
          </a:p>
          <a:p>
            <a:pPr>
              <a:lnSpc>
                <a:spcPct val="150000"/>
              </a:lnSpc>
            </a:pPr>
            <a:r>
              <a:rPr lang="zh-CN" altLang="en-US" sz="2400" dirty="0">
                <a:latin typeface="+mn-ea"/>
                <a:ea typeface="+mn-ea"/>
              </a:rPr>
              <a:t>教职工（</a:t>
            </a:r>
            <a:r>
              <a:rPr lang="zh-CN" altLang="en-US" sz="2400" u="sng" dirty="0">
                <a:solidFill>
                  <a:srgbClr val="FF0000"/>
                </a:solidFill>
                <a:latin typeface="+mn-ea"/>
                <a:ea typeface="+mn-ea"/>
              </a:rPr>
              <a:t>教职工编号</a:t>
            </a:r>
            <a:r>
              <a:rPr lang="zh-CN" altLang="en-US" sz="2400" dirty="0">
                <a:latin typeface="+mn-ea"/>
                <a:ea typeface="+mn-ea"/>
              </a:rPr>
              <a:t>，姓名，参加工作时间，职称）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fontAlgn="auto">
              <a:lnSpc>
                <a:spcPct val="150000"/>
              </a:lnSpc>
              <a:spcAft>
                <a:spcPts val="0"/>
              </a:spcAft>
              <a:defRPr/>
            </a:pPr>
            <a:r>
              <a:rPr lang="zh-CN" altLang="en-US" sz="2800" dirty="0"/>
              <a:t> 一个</a:t>
            </a:r>
            <a:r>
              <a:rPr lang="en-US" altLang="zh-CN" sz="2800" b="1" dirty="0"/>
              <a:t>m:n</a:t>
            </a:r>
            <a:r>
              <a:rPr lang="zh-CN" altLang="en-US" sz="2800" b="1" dirty="0"/>
              <a:t>联系转换为一个关系模式</a:t>
            </a:r>
          </a:p>
          <a:p>
            <a:pPr lvl="1" fontAlgn="auto">
              <a:lnSpc>
                <a:spcPct val="150000"/>
              </a:lnSpc>
              <a:spcAft>
                <a:spcPts val="0"/>
              </a:spcAft>
              <a:defRPr/>
            </a:pPr>
            <a:r>
              <a:rPr lang="zh-CN" altLang="en-US" sz="2400" dirty="0">
                <a:latin typeface="+mn-ea"/>
                <a:ea typeface="+mn-ea"/>
              </a:rPr>
              <a:t>关系的属性：与该联系相连的各实体的码以及联系本身的属性</a:t>
            </a:r>
            <a:endParaRPr lang="zh-CN" altLang="en-US" sz="600" dirty="0">
              <a:latin typeface="+mn-ea"/>
              <a:ea typeface="+mn-ea"/>
            </a:endParaRPr>
          </a:p>
          <a:p>
            <a:pPr lvl="1" fontAlgn="auto">
              <a:lnSpc>
                <a:spcPct val="150000"/>
              </a:lnSpc>
              <a:spcAft>
                <a:spcPts val="0"/>
              </a:spcAft>
              <a:defRPr/>
            </a:pPr>
            <a:endParaRPr lang="en-US" altLang="zh-CN" dirty="0">
              <a:ea typeface="+mn-ea"/>
            </a:endParaRPr>
          </a:p>
          <a:p>
            <a:pPr lvl="1" fontAlgn="auto">
              <a:lnSpc>
                <a:spcPct val="150000"/>
              </a:lnSpc>
              <a:spcAft>
                <a:spcPts val="0"/>
              </a:spcAft>
              <a:defRPr/>
            </a:pPr>
            <a:endParaRPr lang="en-US" altLang="zh-CN" dirty="0">
              <a:ea typeface="+mn-ea"/>
            </a:endParaRPr>
          </a:p>
          <a:p>
            <a:pPr lvl="1" fontAlgn="auto">
              <a:lnSpc>
                <a:spcPct val="150000"/>
              </a:lnSpc>
              <a:spcAft>
                <a:spcPts val="0"/>
              </a:spcAft>
              <a:defRPr/>
            </a:pPr>
            <a:endParaRPr lang="en-US" altLang="zh-CN" sz="2400" dirty="0">
              <a:latin typeface="+mn-ea"/>
              <a:ea typeface="+mn-ea"/>
            </a:endParaRPr>
          </a:p>
          <a:p>
            <a:pPr lvl="1" fontAlgn="auto">
              <a:lnSpc>
                <a:spcPct val="150000"/>
              </a:lnSpc>
              <a:spcAft>
                <a:spcPts val="0"/>
              </a:spcAft>
              <a:defRPr/>
            </a:pPr>
            <a:r>
              <a:rPr lang="zh-CN" altLang="en-US" sz="2400" dirty="0">
                <a:latin typeface="+mn-ea"/>
                <a:ea typeface="+mn-ea"/>
              </a:rPr>
              <a:t>关系的码：各实体码的组合</a:t>
            </a:r>
          </a:p>
          <a:p>
            <a:pPr lvl="1" fontAlgn="auto">
              <a:lnSpc>
                <a:spcPct val="150000"/>
              </a:lnSpc>
              <a:spcAft>
                <a:spcPts val="0"/>
              </a:spcAft>
              <a:defRPr/>
            </a:pPr>
            <a:r>
              <a:rPr lang="zh-CN" altLang="en-US" sz="2400" dirty="0">
                <a:latin typeface="+mn-ea"/>
                <a:ea typeface="+mn-ea"/>
              </a:rPr>
              <a:t>选课（</a:t>
            </a:r>
            <a:r>
              <a:rPr lang="zh-CN" altLang="en-US" sz="2400" u="sng" dirty="0">
                <a:solidFill>
                  <a:srgbClr val="FF0000"/>
                </a:solidFill>
                <a:ea typeface="宋体" charset="-122"/>
                <a:cs typeface="+mn-cs"/>
              </a:rPr>
              <a:t>学号，课程号</a:t>
            </a:r>
            <a:r>
              <a:rPr lang="zh-CN" altLang="en-US" u="sng" dirty="0">
                <a:solidFill>
                  <a:srgbClr val="FF0000"/>
                </a:solidFill>
                <a:latin typeface="+mn-ea"/>
                <a:ea typeface="宋体" charset="-122"/>
                <a:cs typeface="+mn-cs"/>
              </a:rPr>
              <a:t>，</a:t>
            </a:r>
            <a:r>
              <a:rPr lang="zh-CN" altLang="en-US" sz="2400" dirty="0">
                <a:latin typeface="+mn-ea"/>
                <a:ea typeface="+mn-ea"/>
              </a:rPr>
              <a:t>成绩）</a:t>
            </a:r>
          </a:p>
          <a:p>
            <a:pPr lvl="1" fontAlgn="auto">
              <a:spcAft>
                <a:spcPts val="0"/>
              </a:spcAft>
              <a:defRPr/>
            </a:pPr>
            <a:endParaRPr lang="zh-CN" altLang="en-US" dirty="0">
              <a:ea typeface="+mn-ea"/>
            </a:endParaRPr>
          </a:p>
        </p:txBody>
      </p:sp>
      <p:sp>
        <p:nvSpPr>
          <p:cNvPr id="5" name="标题 1">
            <a:extLst>
              <a:ext uri="{FF2B5EF4-FFF2-40B4-BE49-F238E27FC236}">
                <a16:creationId xmlns:a16="http://schemas.microsoft.com/office/drawing/2014/main" id="{08A220CB-93AF-4C98-9BA7-2DBB3FB888B2}"/>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sp>
        <p:nvSpPr>
          <p:cNvPr id="87042" name="矩形 3"/>
          <p:cNvSpPr>
            <a:spLocks noChangeArrowheads="1"/>
          </p:cNvSpPr>
          <p:nvPr/>
        </p:nvSpPr>
        <p:spPr bwMode="auto">
          <a:xfrm>
            <a:off x="2504623" y="2672700"/>
            <a:ext cx="800100" cy="461962"/>
          </a:xfrm>
          <a:prstGeom prst="rect">
            <a:avLst/>
          </a:prstGeom>
          <a:noFill/>
          <a:ln w="9525">
            <a:noFill/>
            <a:miter lim="800000"/>
            <a:headEnd/>
            <a:tailEnd/>
          </a:ln>
        </p:spPr>
        <p:txBody>
          <a:bodyPr wrap="none">
            <a:spAutoFit/>
          </a:bodyPr>
          <a:lstStyle/>
          <a:p>
            <a:r>
              <a:rPr lang="zh-CN" altLang="en-US" sz="2400" dirty="0">
                <a:latin typeface="+mn-ea"/>
                <a:ea typeface="+mn-ea"/>
              </a:rPr>
              <a:t>选课</a:t>
            </a:r>
          </a:p>
        </p:txBody>
      </p:sp>
      <p:pic>
        <p:nvPicPr>
          <p:cNvPr id="87043" name="Picture 3"/>
          <p:cNvPicPr>
            <a:picLocks noChangeAspect="1" noChangeArrowheads="1"/>
          </p:cNvPicPr>
          <p:nvPr/>
        </p:nvPicPr>
        <p:blipFill>
          <a:blip r:embed="rId2"/>
          <a:srcRect/>
          <a:stretch>
            <a:fillRect/>
          </a:stretch>
        </p:blipFill>
        <p:spPr bwMode="auto">
          <a:xfrm>
            <a:off x="3505431" y="2687215"/>
            <a:ext cx="3381375" cy="1495425"/>
          </a:xfrm>
          <a:prstGeom prst="rect">
            <a:avLst/>
          </a:prstGeom>
          <a:noFill/>
          <a:ln w="9525">
            <a:noFill/>
            <a:miter lim="800000"/>
            <a:headEnd/>
            <a:tailEnd/>
          </a:ln>
        </p:spPr>
      </p:pic>
      <p:pic>
        <p:nvPicPr>
          <p:cNvPr id="4" name="图片 3">
            <a:extLst>
              <a:ext uri="{FF2B5EF4-FFF2-40B4-BE49-F238E27FC236}">
                <a16:creationId xmlns:a16="http://schemas.microsoft.com/office/drawing/2014/main" id="{1E2E653D-9F72-40F2-BDFE-A2B98D94D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8532" y="4530216"/>
            <a:ext cx="1714739" cy="1714739"/>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fontAlgn="auto">
              <a:lnSpc>
                <a:spcPct val="150000"/>
              </a:lnSpc>
              <a:spcAft>
                <a:spcPts val="0"/>
              </a:spcAft>
              <a:defRPr/>
            </a:pPr>
            <a:r>
              <a:rPr lang="zh-CN" altLang="en-US" sz="2800" dirty="0">
                <a:latin typeface="+mn-ea"/>
              </a:rPr>
              <a:t>一个</a:t>
            </a:r>
            <a:r>
              <a:rPr lang="en-US" altLang="zh-CN" sz="2800" dirty="0">
                <a:latin typeface="+mn-ea"/>
              </a:rPr>
              <a:t>1:n</a:t>
            </a:r>
            <a:r>
              <a:rPr lang="zh-CN" altLang="en-US" sz="2800" dirty="0">
                <a:latin typeface="+mn-ea"/>
              </a:rPr>
              <a:t>联系可以转换为一个独立的关系模式，也可以与</a:t>
            </a:r>
            <a:r>
              <a:rPr lang="en-US" altLang="zh-CN" sz="2800" dirty="0">
                <a:latin typeface="+mn-ea"/>
              </a:rPr>
              <a:t>n</a:t>
            </a:r>
            <a:r>
              <a:rPr lang="zh-CN" altLang="en-US" sz="2800" dirty="0">
                <a:latin typeface="+mn-ea"/>
              </a:rPr>
              <a:t>端对应的关系模式合并</a:t>
            </a:r>
            <a:endParaRPr lang="en-US" altLang="zh-CN" sz="2800" dirty="0">
              <a:latin typeface="+mn-ea"/>
            </a:endParaRPr>
          </a:p>
          <a:p>
            <a:pPr lvl="1" fontAlgn="auto">
              <a:lnSpc>
                <a:spcPct val="150000"/>
              </a:lnSpc>
              <a:spcAft>
                <a:spcPts val="0"/>
              </a:spcAft>
              <a:defRPr/>
            </a:pPr>
            <a:r>
              <a:rPr lang="zh-CN" altLang="en-US" sz="2400" dirty="0">
                <a:latin typeface="+mn-ea"/>
              </a:rPr>
              <a:t>转换为一个独立的关系模式</a:t>
            </a:r>
          </a:p>
          <a:p>
            <a:pPr lvl="2" fontAlgn="auto">
              <a:lnSpc>
                <a:spcPct val="150000"/>
              </a:lnSpc>
              <a:spcAft>
                <a:spcPts val="0"/>
              </a:spcAft>
              <a:defRPr/>
            </a:pPr>
            <a:r>
              <a:rPr lang="zh-CN" altLang="en-US" sz="2000" dirty="0">
                <a:latin typeface="+mn-ea"/>
              </a:rPr>
              <a:t>关系的属性：与该联系相连的各实体的码以及联系本身的属性</a:t>
            </a:r>
          </a:p>
          <a:p>
            <a:pPr lvl="2" fontAlgn="auto">
              <a:lnSpc>
                <a:spcPct val="150000"/>
              </a:lnSpc>
              <a:spcAft>
                <a:spcPts val="0"/>
              </a:spcAft>
              <a:defRPr/>
            </a:pPr>
            <a:r>
              <a:rPr lang="zh-CN" altLang="en-US" sz="2000" dirty="0">
                <a:latin typeface="+mn-ea"/>
              </a:rPr>
              <a:t>关系的码：</a:t>
            </a:r>
            <a:r>
              <a:rPr lang="en-US" altLang="zh-CN" sz="2000" b="1" dirty="0">
                <a:latin typeface="+mn-ea"/>
              </a:rPr>
              <a:t>n</a:t>
            </a:r>
            <a:r>
              <a:rPr lang="zh-CN" altLang="en-US" sz="2000" b="1" dirty="0">
                <a:latin typeface="+mn-ea"/>
              </a:rPr>
              <a:t>端实体的码</a:t>
            </a:r>
            <a:endParaRPr lang="en-US" altLang="zh-CN" sz="2000" b="1" dirty="0">
              <a:latin typeface="+mn-ea"/>
            </a:endParaRPr>
          </a:p>
          <a:p>
            <a:pPr lvl="2" fontAlgn="auto">
              <a:lnSpc>
                <a:spcPct val="150000"/>
              </a:lnSpc>
              <a:spcAft>
                <a:spcPts val="0"/>
              </a:spcAft>
              <a:buNone/>
              <a:defRPr/>
            </a:pPr>
            <a:r>
              <a:rPr lang="zh-CN" altLang="en-US" dirty="0">
                <a:latin typeface="+mn-ea"/>
              </a:rPr>
              <a:t>学院学生（学院编号，</a:t>
            </a:r>
            <a:r>
              <a:rPr lang="zh-CN" altLang="en-US" u="sng" dirty="0">
                <a:solidFill>
                  <a:srgbClr val="FF0000"/>
                </a:solidFill>
                <a:latin typeface="+mn-ea"/>
                <a:cs typeface="+mn-cs"/>
              </a:rPr>
              <a:t>学号</a:t>
            </a:r>
            <a:r>
              <a:rPr lang="zh-CN" altLang="en-US" dirty="0">
                <a:latin typeface="+mn-ea"/>
              </a:rPr>
              <a:t>）</a:t>
            </a:r>
          </a:p>
          <a:p>
            <a:pPr lvl="2" fontAlgn="auto">
              <a:lnSpc>
                <a:spcPct val="150000"/>
              </a:lnSpc>
              <a:spcAft>
                <a:spcPts val="0"/>
              </a:spcAft>
              <a:buNone/>
              <a:defRPr/>
            </a:pPr>
            <a:r>
              <a:rPr lang="zh-CN" altLang="en-US" dirty="0">
                <a:latin typeface="+mn-ea"/>
              </a:rPr>
              <a:t>学院教职工（学院编号，</a:t>
            </a:r>
            <a:r>
              <a:rPr lang="zh-CN" altLang="en-US" u="sng" dirty="0">
                <a:solidFill>
                  <a:srgbClr val="FF0000"/>
                </a:solidFill>
                <a:latin typeface="+mn-ea"/>
                <a:cs typeface="+mn-cs"/>
              </a:rPr>
              <a:t>教职工编号</a:t>
            </a:r>
            <a:r>
              <a:rPr lang="zh-CN" altLang="en-US" dirty="0">
                <a:latin typeface="+mn-ea"/>
              </a:rPr>
              <a:t>）</a:t>
            </a:r>
          </a:p>
          <a:p>
            <a:pPr fontAlgn="auto">
              <a:spcAft>
                <a:spcPts val="0"/>
              </a:spcAft>
              <a:defRPr/>
            </a:pPr>
            <a:endParaRPr lang="zh-CN" altLang="en-US" sz="2800" dirty="0">
              <a:latin typeface="+mn-ea"/>
            </a:endParaRPr>
          </a:p>
        </p:txBody>
      </p:sp>
      <p:sp>
        <p:nvSpPr>
          <p:cNvPr id="4" name="标题 1">
            <a:extLst>
              <a:ext uri="{FF2B5EF4-FFF2-40B4-BE49-F238E27FC236}">
                <a16:creationId xmlns:a16="http://schemas.microsoft.com/office/drawing/2014/main" id="{BF92418C-3924-4029-9E3A-41353882EF44}"/>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5" name="图片 4">
            <a:extLst>
              <a:ext uri="{FF2B5EF4-FFF2-40B4-BE49-F238E27FC236}">
                <a16:creationId xmlns:a16="http://schemas.microsoft.com/office/drawing/2014/main" id="{6A1A386E-518F-4200-BEB5-ABCC4479D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161" y="4665901"/>
            <a:ext cx="1714739" cy="1714739"/>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lnSpc>
                <a:spcPct val="150000"/>
              </a:lnSpc>
            </a:pPr>
            <a:r>
              <a:rPr lang="zh-CN" altLang="en-US" dirty="0">
                <a:latin typeface="+mn-ea"/>
                <a:ea typeface="+mn-ea"/>
              </a:rPr>
              <a:t>与</a:t>
            </a:r>
            <a:r>
              <a:rPr lang="en-US" altLang="zh-CN" dirty="0">
                <a:latin typeface="+mn-ea"/>
                <a:ea typeface="+mn-ea"/>
              </a:rPr>
              <a:t>n</a:t>
            </a:r>
            <a:r>
              <a:rPr lang="zh-CN" altLang="en-US" dirty="0">
                <a:latin typeface="+mn-ea"/>
                <a:ea typeface="+mn-ea"/>
              </a:rPr>
              <a:t>端对应的关系模式合并</a:t>
            </a:r>
            <a:endParaRPr lang="en-US" altLang="zh-CN" dirty="0">
              <a:latin typeface="+mn-ea"/>
              <a:ea typeface="+mn-ea"/>
            </a:endParaRPr>
          </a:p>
          <a:p>
            <a:pPr lvl="2" fontAlgn="auto">
              <a:lnSpc>
                <a:spcPct val="150000"/>
              </a:lnSpc>
              <a:spcAft>
                <a:spcPts val="0"/>
              </a:spcAft>
              <a:defRPr/>
            </a:pPr>
            <a:r>
              <a:rPr lang="zh-CN" altLang="en-US" dirty="0">
                <a:latin typeface="+mn-ea"/>
                <a:ea typeface="+mn-ea"/>
              </a:rPr>
              <a:t>合并后关系的属性：在</a:t>
            </a:r>
            <a:r>
              <a:rPr lang="en-US" altLang="zh-CN" dirty="0">
                <a:latin typeface="+mn-ea"/>
                <a:ea typeface="+mn-ea"/>
              </a:rPr>
              <a:t>n</a:t>
            </a:r>
            <a:r>
              <a:rPr lang="zh-CN" altLang="en-US" dirty="0">
                <a:latin typeface="+mn-ea"/>
                <a:ea typeface="+mn-ea"/>
              </a:rPr>
              <a:t>端关系中加入</a:t>
            </a:r>
            <a:r>
              <a:rPr lang="en-US" altLang="zh-CN" dirty="0">
                <a:latin typeface="+mn-ea"/>
                <a:ea typeface="+mn-ea"/>
              </a:rPr>
              <a:t>1</a:t>
            </a:r>
            <a:r>
              <a:rPr lang="zh-CN" altLang="en-US" dirty="0">
                <a:latin typeface="+mn-ea"/>
                <a:ea typeface="+mn-ea"/>
              </a:rPr>
              <a:t>端关系的码和联系本身的属性</a:t>
            </a:r>
          </a:p>
          <a:p>
            <a:pPr lvl="2" fontAlgn="auto">
              <a:lnSpc>
                <a:spcPct val="150000"/>
              </a:lnSpc>
              <a:spcAft>
                <a:spcPts val="0"/>
              </a:spcAft>
              <a:defRPr/>
            </a:pPr>
            <a:r>
              <a:rPr lang="zh-CN" altLang="en-US" dirty="0">
                <a:latin typeface="+mn-ea"/>
                <a:ea typeface="+mn-ea"/>
              </a:rPr>
              <a:t>合并后关系的码：不变</a:t>
            </a:r>
          </a:p>
          <a:p>
            <a:pPr lvl="1">
              <a:lnSpc>
                <a:spcPct val="150000"/>
              </a:lnSpc>
            </a:pPr>
            <a:r>
              <a:rPr lang="zh-CN" altLang="en-US" dirty="0">
                <a:latin typeface="+mn-ea"/>
                <a:ea typeface="+mn-ea"/>
              </a:rPr>
              <a:t>可以减少系统中的关系个数，一般情况下更倾向于采用这种方法</a:t>
            </a:r>
          </a:p>
        </p:txBody>
      </p:sp>
      <p:sp>
        <p:nvSpPr>
          <p:cNvPr id="4" name="标题 1">
            <a:extLst>
              <a:ext uri="{FF2B5EF4-FFF2-40B4-BE49-F238E27FC236}">
                <a16:creationId xmlns:a16="http://schemas.microsoft.com/office/drawing/2014/main" id="{7114FAA8-B640-4335-BD3A-131CDB892BCF}"/>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5" name="图片 4">
            <a:extLst>
              <a:ext uri="{FF2B5EF4-FFF2-40B4-BE49-F238E27FC236}">
                <a16:creationId xmlns:a16="http://schemas.microsoft.com/office/drawing/2014/main" id="{245F76D7-AB57-4DFB-BF31-71C08B718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015" y="3429000"/>
            <a:ext cx="3553321" cy="2057687"/>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FD667-7E8D-4432-AC22-E4CC3D0834F5}"/>
              </a:ext>
            </a:extLst>
          </p:cNvPr>
          <p:cNvSpPr>
            <a:spLocks noGrp="1"/>
          </p:cNvSpPr>
          <p:nvPr>
            <p:ph type="title"/>
          </p:nvPr>
        </p:nvSpPr>
        <p:spPr/>
        <p:txBody>
          <a:bodyPr/>
          <a:lstStyle/>
          <a:p>
            <a:r>
              <a:rPr lang="en-US" altLang="zh-CN" dirty="0">
                <a:latin typeface="+mj-ea"/>
              </a:rPr>
              <a:t>E-R</a:t>
            </a:r>
            <a:r>
              <a:rPr lang="zh-CN" altLang="en-US" dirty="0">
                <a:latin typeface="+mj-ea"/>
              </a:rPr>
              <a:t>图向关系模型的转换</a:t>
            </a:r>
            <a:endParaRPr lang="zh-CN" altLang="en-US" dirty="0"/>
          </a:p>
        </p:txBody>
      </p:sp>
      <p:sp>
        <p:nvSpPr>
          <p:cNvPr id="4" name="矩形 3">
            <a:extLst>
              <a:ext uri="{FF2B5EF4-FFF2-40B4-BE49-F238E27FC236}">
                <a16:creationId xmlns:a16="http://schemas.microsoft.com/office/drawing/2014/main" id="{EF8115D2-9C5E-4304-B78F-F40ABE018DCB}"/>
              </a:ext>
            </a:extLst>
          </p:cNvPr>
          <p:cNvSpPr>
            <a:spLocks noChangeArrowheads="1"/>
          </p:cNvSpPr>
          <p:nvPr/>
        </p:nvSpPr>
        <p:spPr bwMode="auto">
          <a:xfrm>
            <a:off x="699570" y="1387058"/>
            <a:ext cx="8776203" cy="2862322"/>
          </a:xfrm>
          <a:prstGeom prst="rect">
            <a:avLst/>
          </a:prstGeom>
          <a:solidFill>
            <a:schemeClr val="bg1"/>
          </a:solidFill>
          <a:ln w="9525">
            <a:noFill/>
            <a:miter lim="800000"/>
            <a:headEnd/>
            <a:tailEnd/>
          </a:ln>
        </p:spPr>
        <p:txBody>
          <a:bodyPr wrap="square">
            <a:spAutoFit/>
          </a:bodyPr>
          <a:lstStyle/>
          <a:p>
            <a:pPr>
              <a:lnSpc>
                <a:spcPct val="150000"/>
              </a:lnSpc>
              <a:defRPr/>
            </a:pPr>
            <a:r>
              <a:rPr lang="zh-CN" altLang="en-US" sz="2400" dirty="0">
                <a:latin typeface="+mn-ea"/>
                <a:ea typeface="+mn-ea"/>
              </a:rPr>
              <a:t>学生（</a:t>
            </a:r>
            <a:r>
              <a:rPr lang="zh-CN" altLang="en-US" sz="2400" u="sng" dirty="0">
                <a:solidFill>
                  <a:srgbClr val="FF0000"/>
                </a:solidFill>
                <a:latin typeface="+mn-ea"/>
                <a:ea typeface="+mn-ea"/>
              </a:rPr>
              <a:t>学号</a:t>
            </a:r>
            <a:r>
              <a:rPr lang="zh-CN" altLang="en-US" sz="2400" dirty="0">
                <a:latin typeface="+mn-ea"/>
                <a:ea typeface="+mn-ea"/>
              </a:rPr>
              <a:t>，姓名，性别，专业，出生日期，</a:t>
            </a:r>
            <a:r>
              <a:rPr lang="zh-CN" altLang="en-US" sz="2400" u="dash" dirty="0">
                <a:solidFill>
                  <a:srgbClr val="FF0000"/>
                </a:solidFill>
                <a:latin typeface="+mn-ea"/>
                <a:ea typeface="+mn-ea"/>
              </a:rPr>
              <a:t>学院编号</a:t>
            </a:r>
            <a:r>
              <a:rPr lang="zh-CN" altLang="en-US" sz="2400" dirty="0">
                <a:latin typeface="+mn-ea"/>
                <a:ea typeface="+mn-ea"/>
              </a:rPr>
              <a:t>）</a:t>
            </a:r>
          </a:p>
          <a:p>
            <a:pPr>
              <a:lnSpc>
                <a:spcPct val="150000"/>
              </a:lnSpc>
              <a:defRPr/>
            </a:pPr>
            <a:r>
              <a:rPr lang="zh-CN" altLang="en-US" sz="2400" dirty="0">
                <a:latin typeface="+mn-ea"/>
                <a:ea typeface="+mn-ea"/>
              </a:rPr>
              <a:t>课程（</a:t>
            </a:r>
            <a:r>
              <a:rPr lang="zh-CN" altLang="en-US" sz="2400" u="sng" dirty="0">
                <a:solidFill>
                  <a:srgbClr val="FF0000"/>
                </a:solidFill>
                <a:latin typeface="+mn-ea"/>
                <a:ea typeface="+mn-ea"/>
              </a:rPr>
              <a:t>课程编号</a:t>
            </a:r>
            <a:r>
              <a:rPr lang="zh-CN" altLang="en-US" sz="2400" dirty="0">
                <a:latin typeface="+mn-ea"/>
                <a:ea typeface="+mn-ea"/>
              </a:rPr>
              <a:t>，课程名称，课程类别，学分）</a:t>
            </a:r>
          </a:p>
          <a:p>
            <a:pPr>
              <a:lnSpc>
                <a:spcPct val="150000"/>
              </a:lnSpc>
              <a:defRPr/>
            </a:pPr>
            <a:r>
              <a:rPr lang="zh-CN" altLang="en-US" sz="2400" dirty="0">
                <a:latin typeface="+mn-ea"/>
                <a:ea typeface="+mn-ea"/>
              </a:rPr>
              <a:t>学院（</a:t>
            </a:r>
            <a:r>
              <a:rPr lang="zh-CN" altLang="en-US" sz="2400" u="sng" dirty="0">
                <a:solidFill>
                  <a:srgbClr val="FF0000"/>
                </a:solidFill>
                <a:latin typeface="+mn-ea"/>
                <a:ea typeface="+mn-ea"/>
              </a:rPr>
              <a:t>学院编号</a:t>
            </a:r>
            <a:r>
              <a:rPr lang="zh-CN" altLang="en-US" sz="2400" dirty="0">
                <a:latin typeface="+mn-ea"/>
                <a:ea typeface="+mn-ea"/>
              </a:rPr>
              <a:t>，学院名称，办公室电话，</a:t>
            </a:r>
            <a:r>
              <a:rPr lang="zh-CN" altLang="en-US" sz="2400" u="dash" dirty="0">
                <a:solidFill>
                  <a:srgbClr val="FF0000"/>
                </a:solidFill>
                <a:latin typeface="+mn-ea"/>
                <a:ea typeface="+mn-ea"/>
              </a:rPr>
              <a:t>院长教职工编号</a:t>
            </a:r>
            <a:r>
              <a:rPr lang="zh-CN" altLang="en-US" sz="2400" dirty="0">
                <a:latin typeface="+mn-ea"/>
                <a:ea typeface="+mn-ea"/>
              </a:rPr>
              <a:t>）</a:t>
            </a:r>
          </a:p>
          <a:p>
            <a:pPr>
              <a:lnSpc>
                <a:spcPct val="150000"/>
              </a:lnSpc>
              <a:defRPr/>
            </a:pPr>
            <a:r>
              <a:rPr lang="zh-CN" altLang="en-US" sz="2400" dirty="0">
                <a:latin typeface="+mn-ea"/>
                <a:ea typeface="+mn-ea"/>
              </a:rPr>
              <a:t>教职工（</a:t>
            </a:r>
            <a:r>
              <a:rPr lang="zh-CN" altLang="en-US" sz="2400" u="sng" dirty="0">
                <a:solidFill>
                  <a:srgbClr val="FF0000"/>
                </a:solidFill>
                <a:latin typeface="+mn-ea"/>
                <a:ea typeface="+mn-ea"/>
              </a:rPr>
              <a:t>教职工编号</a:t>
            </a:r>
            <a:r>
              <a:rPr lang="zh-CN" altLang="en-US" sz="2400" dirty="0">
                <a:latin typeface="+mn-ea"/>
                <a:ea typeface="+mn-ea"/>
              </a:rPr>
              <a:t>，姓名，参加工作时间，职称，</a:t>
            </a:r>
            <a:r>
              <a:rPr lang="zh-CN" altLang="en-US" sz="2400" u="dash" dirty="0">
                <a:solidFill>
                  <a:srgbClr val="FF0000"/>
                </a:solidFill>
                <a:latin typeface="+mn-ea"/>
                <a:ea typeface="+mn-ea"/>
              </a:rPr>
              <a:t>学院编号</a:t>
            </a:r>
            <a:r>
              <a:rPr lang="zh-CN" altLang="en-US" sz="2400" dirty="0">
                <a:latin typeface="+mn-ea"/>
                <a:ea typeface="+mn-ea"/>
              </a:rPr>
              <a:t>）</a:t>
            </a:r>
          </a:p>
          <a:p>
            <a:pPr>
              <a:lnSpc>
                <a:spcPct val="150000"/>
              </a:lnSpc>
              <a:defRPr/>
            </a:pPr>
            <a:r>
              <a:rPr lang="zh-CN" altLang="en-US" sz="2400" dirty="0">
                <a:latin typeface="+mn-ea"/>
                <a:ea typeface="+mn-ea"/>
              </a:rPr>
              <a:t>选课（</a:t>
            </a:r>
            <a:r>
              <a:rPr lang="zh-CN" altLang="en-US" sz="2400" u="sng" dirty="0">
                <a:solidFill>
                  <a:srgbClr val="FF0000"/>
                </a:solidFill>
                <a:latin typeface="+mn-ea"/>
                <a:ea typeface="+mn-ea"/>
              </a:rPr>
              <a:t>学号，课程号</a:t>
            </a:r>
            <a:r>
              <a:rPr lang="zh-CN" altLang="en-US" sz="2400" dirty="0">
                <a:latin typeface="+mn-ea"/>
                <a:ea typeface="+mn-ea"/>
              </a:rPr>
              <a:t>，成绩）</a:t>
            </a:r>
          </a:p>
        </p:txBody>
      </p:sp>
      <p:pic>
        <p:nvPicPr>
          <p:cNvPr id="5" name="图片 4">
            <a:extLst>
              <a:ext uri="{FF2B5EF4-FFF2-40B4-BE49-F238E27FC236}">
                <a16:creationId xmlns:a16="http://schemas.microsoft.com/office/drawing/2014/main" id="{0407C7D4-D92C-4335-B8FB-8DE7916C6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754" y="3909299"/>
            <a:ext cx="3343742" cy="2295845"/>
          </a:xfrm>
          <a:prstGeom prst="rect">
            <a:avLst/>
          </a:prstGeom>
        </p:spPr>
      </p:pic>
    </p:spTree>
    <p:extLst>
      <p:ext uri="{BB962C8B-B14F-4D97-AF65-F5344CB8AC3E}">
        <p14:creationId xmlns:p14="http://schemas.microsoft.com/office/powerpoint/2010/main" val="1697216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lnSpcReduction="10000"/>
          </a:bodyPr>
          <a:lstStyle/>
          <a:p>
            <a:pPr fontAlgn="auto">
              <a:lnSpc>
                <a:spcPct val="150000"/>
              </a:lnSpc>
              <a:spcAft>
                <a:spcPts val="0"/>
              </a:spcAft>
              <a:defRPr/>
            </a:pPr>
            <a:r>
              <a:rPr lang="zh-CN" altLang="en-US" sz="2800" dirty="0"/>
              <a:t>一个</a:t>
            </a:r>
            <a:r>
              <a:rPr lang="en-US" altLang="zh-CN" sz="2800" dirty="0"/>
              <a:t>1:1</a:t>
            </a:r>
            <a:r>
              <a:rPr lang="zh-CN" altLang="en-US" sz="2800" dirty="0"/>
              <a:t>联系可以转换为一个独立的关系模式，也可以与任意一端对应的关系模式合并</a:t>
            </a:r>
            <a:endParaRPr lang="en-US" altLang="zh-CN" sz="2800" dirty="0"/>
          </a:p>
          <a:p>
            <a:pPr lvl="1" fontAlgn="auto">
              <a:lnSpc>
                <a:spcPct val="150000"/>
              </a:lnSpc>
              <a:spcAft>
                <a:spcPts val="0"/>
              </a:spcAft>
              <a:defRPr/>
            </a:pPr>
            <a:r>
              <a:rPr lang="zh-CN" altLang="en-US" sz="2400" dirty="0">
                <a:latin typeface="+mn-ea"/>
                <a:ea typeface="+mn-ea"/>
              </a:rPr>
              <a:t>转换为一个独立的关系模式</a:t>
            </a:r>
            <a:endParaRPr lang="en-US" altLang="zh-CN" sz="2400" dirty="0">
              <a:latin typeface="+mn-ea"/>
              <a:ea typeface="+mn-ea"/>
            </a:endParaRPr>
          </a:p>
          <a:p>
            <a:pPr lvl="2" fontAlgn="auto">
              <a:lnSpc>
                <a:spcPct val="150000"/>
              </a:lnSpc>
              <a:spcAft>
                <a:spcPts val="0"/>
              </a:spcAft>
              <a:defRPr/>
            </a:pPr>
            <a:r>
              <a:rPr lang="zh-CN" altLang="en-US" sz="2000" dirty="0">
                <a:latin typeface="+mn-ea"/>
                <a:ea typeface="+mn-ea"/>
              </a:rPr>
              <a:t>关系的属性：与该联系相连的各实体的码以及联系本身的属性</a:t>
            </a:r>
          </a:p>
          <a:p>
            <a:pPr lvl="2" fontAlgn="auto">
              <a:lnSpc>
                <a:spcPct val="150000"/>
              </a:lnSpc>
              <a:spcAft>
                <a:spcPts val="0"/>
              </a:spcAft>
              <a:defRPr/>
            </a:pPr>
            <a:r>
              <a:rPr lang="zh-CN" altLang="en-US" sz="2000" dirty="0">
                <a:latin typeface="+mn-ea"/>
                <a:ea typeface="+mn-ea"/>
              </a:rPr>
              <a:t>关系的候选码：每个实体的码均是该关系的候选码</a:t>
            </a:r>
            <a:endParaRPr lang="en-US" altLang="zh-CN" sz="2000" dirty="0">
              <a:latin typeface="+mn-ea"/>
              <a:ea typeface="+mn-ea"/>
            </a:endParaRPr>
          </a:p>
          <a:p>
            <a:pPr lvl="1" fontAlgn="auto">
              <a:lnSpc>
                <a:spcPct val="150000"/>
              </a:lnSpc>
              <a:spcAft>
                <a:spcPts val="0"/>
              </a:spcAft>
              <a:defRPr/>
            </a:pPr>
            <a:r>
              <a:rPr lang="zh-CN" altLang="en-US" sz="2400" dirty="0">
                <a:latin typeface="+mn-ea"/>
                <a:ea typeface="+mn-ea"/>
              </a:rPr>
              <a:t>与某一端的关系模式合并</a:t>
            </a:r>
            <a:endParaRPr lang="en-US" altLang="zh-CN" sz="2400" dirty="0">
              <a:latin typeface="+mn-ea"/>
              <a:ea typeface="+mn-ea"/>
            </a:endParaRPr>
          </a:p>
          <a:p>
            <a:pPr lvl="2" fontAlgn="auto">
              <a:lnSpc>
                <a:spcPct val="150000"/>
              </a:lnSpc>
              <a:spcAft>
                <a:spcPts val="0"/>
              </a:spcAft>
              <a:defRPr/>
            </a:pPr>
            <a:r>
              <a:rPr lang="zh-CN" altLang="en-US" sz="2000" dirty="0">
                <a:latin typeface="+mn-ea"/>
                <a:ea typeface="+mn-ea"/>
              </a:rPr>
              <a:t>合并后关系的属性：加入另一端关系的码和联系本身的属性</a:t>
            </a:r>
          </a:p>
          <a:p>
            <a:pPr lvl="2" fontAlgn="auto">
              <a:lnSpc>
                <a:spcPct val="150000"/>
              </a:lnSpc>
              <a:spcAft>
                <a:spcPts val="0"/>
              </a:spcAft>
              <a:defRPr/>
            </a:pPr>
            <a:r>
              <a:rPr lang="zh-CN" altLang="en-US" sz="2000" dirty="0">
                <a:latin typeface="+mn-ea"/>
                <a:ea typeface="+mn-ea"/>
              </a:rPr>
              <a:t>合并后关系的码：不变</a:t>
            </a:r>
          </a:p>
        </p:txBody>
      </p:sp>
      <p:sp>
        <p:nvSpPr>
          <p:cNvPr id="4" name="标题 1">
            <a:extLst>
              <a:ext uri="{FF2B5EF4-FFF2-40B4-BE49-F238E27FC236}">
                <a16:creationId xmlns:a16="http://schemas.microsoft.com/office/drawing/2014/main" id="{C302EAFB-2E76-45F9-A014-84EA688C2EB0}"/>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5" name="图片 4">
            <a:extLst>
              <a:ext uri="{FF2B5EF4-FFF2-40B4-BE49-F238E27FC236}">
                <a16:creationId xmlns:a16="http://schemas.microsoft.com/office/drawing/2014/main" id="{DA16A045-74C8-4E2C-8A93-B13C9EAD1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9649" y="3202735"/>
            <a:ext cx="2222500" cy="25527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p:txBody>
          <a:bodyPr/>
          <a:lstStyle/>
          <a:p>
            <a:pPr>
              <a:lnSpc>
                <a:spcPct val="150000"/>
              </a:lnSpc>
            </a:pPr>
            <a:r>
              <a:rPr lang="zh-CN" altLang="en-US" sz="2800" dirty="0"/>
              <a:t>具有相同码的关系模式可合并</a:t>
            </a:r>
            <a:endParaRPr lang="en-US" altLang="zh-CN" sz="2800" dirty="0"/>
          </a:p>
          <a:p>
            <a:pPr lvl="1" fontAlgn="auto">
              <a:lnSpc>
                <a:spcPct val="150000"/>
              </a:lnSpc>
              <a:spcAft>
                <a:spcPts val="0"/>
              </a:spcAft>
              <a:defRPr/>
            </a:pPr>
            <a:r>
              <a:rPr lang="zh-CN" altLang="en-US" sz="2400" dirty="0">
                <a:latin typeface="+mn-ea"/>
                <a:ea typeface="+mn-ea"/>
              </a:rPr>
              <a:t>目的：减少系统中的关系个数</a:t>
            </a:r>
          </a:p>
          <a:p>
            <a:pPr lvl="1" fontAlgn="auto">
              <a:lnSpc>
                <a:spcPct val="150000"/>
              </a:lnSpc>
              <a:spcAft>
                <a:spcPts val="0"/>
              </a:spcAft>
              <a:defRPr/>
            </a:pPr>
            <a:r>
              <a:rPr lang="zh-CN" altLang="en-US" sz="2400" dirty="0">
                <a:latin typeface="+mn-ea"/>
                <a:ea typeface="+mn-ea"/>
              </a:rPr>
              <a:t>合并方法：将其中一个关系模式的全部属性加入到另一个关系模式中，然后去掉其中的同义属性（可能同名也可能不同名），并适当调整属性的次序</a:t>
            </a:r>
          </a:p>
        </p:txBody>
      </p:sp>
      <p:sp>
        <p:nvSpPr>
          <p:cNvPr id="3" name="标题 1">
            <a:extLst>
              <a:ext uri="{FF2B5EF4-FFF2-40B4-BE49-F238E27FC236}">
                <a16:creationId xmlns:a16="http://schemas.microsoft.com/office/drawing/2014/main" id="{29771B34-3A24-4CC0-8763-2969C498678F}"/>
              </a:ext>
            </a:extLst>
          </p:cNvPr>
          <p:cNvSpPr>
            <a:spLocks noGrp="1"/>
          </p:cNvSpPr>
          <p:nvPr>
            <p:ph type="title"/>
          </p:nvPr>
        </p:nvSpPr>
        <p:spPr/>
        <p:txBody>
          <a:bodyPr/>
          <a:lstStyle/>
          <a:p>
            <a:pPr fontAlgn="auto">
              <a:spcAft>
                <a:spcPts val="0"/>
              </a:spcAft>
              <a:defRPr/>
            </a:pPr>
            <a:r>
              <a:rPr lang="en-US" altLang="zh-CN" dirty="0">
                <a:latin typeface="+mj-ea"/>
              </a:rPr>
              <a:t>E-R</a:t>
            </a:r>
            <a:r>
              <a:rPr lang="zh-CN" altLang="en-US" dirty="0">
                <a:latin typeface="+mj-ea"/>
              </a:rPr>
              <a:t>图向关系模型的转换</a:t>
            </a:r>
          </a:p>
        </p:txBody>
      </p:sp>
      <p:pic>
        <p:nvPicPr>
          <p:cNvPr id="4" name="图片 3">
            <a:extLst>
              <a:ext uri="{FF2B5EF4-FFF2-40B4-BE49-F238E27FC236}">
                <a16:creationId xmlns:a16="http://schemas.microsoft.com/office/drawing/2014/main" id="{8475237A-5925-4BC6-9589-3FA7FE385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3275" y="4146758"/>
            <a:ext cx="2153753" cy="2153753"/>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EC12DBA-14F7-4BCB-948A-F3027E81C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6261" y="1098694"/>
            <a:ext cx="6345739" cy="4104501"/>
          </a:xfrm>
          <a:prstGeom prst="rect">
            <a:avLst/>
          </a:prstGeom>
        </p:spPr>
      </p:pic>
      <p:pic>
        <p:nvPicPr>
          <p:cNvPr id="6" name="图片 5">
            <a:extLst>
              <a:ext uri="{FF2B5EF4-FFF2-40B4-BE49-F238E27FC236}">
                <a16:creationId xmlns:a16="http://schemas.microsoft.com/office/drawing/2014/main" id="{25744AE1-412E-4866-AE55-B9814F05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8693"/>
            <a:ext cx="5846261" cy="4104499"/>
          </a:xfrm>
          <a:prstGeom prst="rect">
            <a:avLst/>
          </a:prstGeom>
        </p:spPr>
      </p:pic>
      <p:sp>
        <p:nvSpPr>
          <p:cNvPr id="3" name="内容占位符 2">
            <a:extLst>
              <a:ext uri="{FF2B5EF4-FFF2-40B4-BE49-F238E27FC236}">
                <a16:creationId xmlns:a16="http://schemas.microsoft.com/office/drawing/2014/main" id="{F739D39A-5545-4C93-A7FF-3CF54FFDE9AA}"/>
              </a:ext>
            </a:extLst>
          </p:cNvPr>
          <p:cNvSpPr>
            <a:spLocks noGrp="1"/>
          </p:cNvSpPr>
          <p:nvPr>
            <p:ph idx="1"/>
          </p:nvPr>
        </p:nvSpPr>
        <p:spPr>
          <a:xfrm>
            <a:off x="58435" y="1519279"/>
            <a:ext cx="6037565" cy="2744742"/>
          </a:xfrm>
        </p:spPr>
        <p:txBody>
          <a:bodyPr/>
          <a:lstStyle/>
          <a:p>
            <a:pPr>
              <a:lnSpc>
                <a:spcPct val="150000"/>
              </a:lnSpc>
            </a:pPr>
            <a:r>
              <a:rPr lang="zh-CN" altLang="zh-CN" sz="2800" dirty="0">
                <a:latin typeface="+mj-ea"/>
                <a:ea typeface="+mj-ea"/>
              </a:rPr>
              <a:t>期刊论文</a:t>
            </a:r>
            <a:r>
              <a:rPr lang="en-US" altLang="zh-CN" sz="2800" dirty="0">
                <a:latin typeface="+mj-ea"/>
                <a:ea typeface="+mj-ea"/>
              </a:rPr>
              <a:t>E-R</a:t>
            </a:r>
            <a:r>
              <a:rPr lang="zh-CN" altLang="zh-CN" sz="2800" dirty="0">
                <a:latin typeface="+mj-ea"/>
                <a:ea typeface="+mj-ea"/>
              </a:rPr>
              <a:t>模型</a:t>
            </a:r>
            <a:r>
              <a:rPr lang="zh-CN" altLang="en-US" sz="2800" dirty="0">
                <a:latin typeface="+mj-ea"/>
                <a:ea typeface="+mj-ea"/>
              </a:rPr>
              <a:t>转换为关系模型</a:t>
            </a:r>
            <a:endParaRPr lang="en-US" altLang="zh-CN" sz="2800" dirty="0">
              <a:latin typeface="+mj-ea"/>
              <a:ea typeface="+mj-ea"/>
            </a:endParaRPr>
          </a:p>
          <a:p>
            <a:pPr lvl="1">
              <a:lnSpc>
                <a:spcPct val="150000"/>
              </a:lnSpc>
              <a:spcBef>
                <a:spcPct val="0"/>
              </a:spcBef>
              <a:defRPr/>
            </a:pPr>
            <a:r>
              <a:rPr lang="zh-CN" altLang="en-US" sz="2000" b="1" dirty="0">
                <a:latin typeface="+mj-ea"/>
                <a:ea typeface="+mj-ea"/>
                <a:cs typeface="+mn-cs"/>
              </a:rPr>
              <a:t>期刊</a:t>
            </a:r>
            <a:r>
              <a:rPr lang="zh-CN" altLang="en-US" sz="2000" dirty="0">
                <a:latin typeface="+mj-ea"/>
                <a:ea typeface="+mj-ea"/>
                <a:cs typeface="+mn-cs"/>
              </a:rPr>
              <a:t>（</a:t>
            </a:r>
            <a:r>
              <a:rPr lang="zh-CN" altLang="en-US" sz="2000" u="sng" dirty="0">
                <a:solidFill>
                  <a:srgbClr val="FF0000"/>
                </a:solidFill>
                <a:latin typeface="+mj-ea"/>
                <a:ea typeface="+mj-ea"/>
                <a:cs typeface="+mn-cs"/>
              </a:rPr>
              <a:t>期刊号</a:t>
            </a:r>
            <a:r>
              <a:rPr lang="zh-CN" altLang="en-US" sz="2000" dirty="0">
                <a:latin typeface="+mj-ea"/>
                <a:ea typeface="+mj-ea"/>
                <a:cs typeface="+mn-cs"/>
              </a:rPr>
              <a:t>，期刊名，期刊类型，期刊目录）</a:t>
            </a:r>
            <a:endParaRPr lang="en-US" altLang="zh-CN" sz="2000" dirty="0">
              <a:latin typeface="+mj-ea"/>
              <a:ea typeface="+mj-ea"/>
              <a:cs typeface="+mn-cs"/>
            </a:endParaRPr>
          </a:p>
          <a:p>
            <a:pPr lvl="1">
              <a:lnSpc>
                <a:spcPct val="150000"/>
              </a:lnSpc>
              <a:spcBef>
                <a:spcPct val="0"/>
              </a:spcBef>
              <a:defRPr/>
            </a:pPr>
            <a:r>
              <a:rPr lang="zh-CN" altLang="en-US" sz="2000" b="1" dirty="0">
                <a:latin typeface="+mj-ea"/>
                <a:ea typeface="+mj-ea"/>
                <a:cs typeface="+mn-cs"/>
              </a:rPr>
              <a:t>论文</a:t>
            </a:r>
            <a:r>
              <a:rPr lang="zh-CN" altLang="en-US" sz="2000" dirty="0">
                <a:latin typeface="+mj-ea"/>
                <a:ea typeface="+mj-ea"/>
                <a:cs typeface="+mn-cs"/>
              </a:rPr>
              <a:t>（</a:t>
            </a:r>
            <a:r>
              <a:rPr lang="zh-CN" altLang="en-US" sz="2000" u="sng" dirty="0">
                <a:solidFill>
                  <a:srgbClr val="FF0000"/>
                </a:solidFill>
                <a:latin typeface="+mj-ea"/>
                <a:ea typeface="+mj-ea"/>
                <a:cs typeface="+mn-cs"/>
              </a:rPr>
              <a:t>编号</a:t>
            </a:r>
            <a:r>
              <a:rPr lang="zh-CN" altLang="en-US" sz="2000" dirty="0">
                <a:latin typeface="+mj-ea"/>
                <a:ea typeface="+mj-ea"/>
                <a:cs typeface="+mn-cs"/>
              </a:rPr>
              <a:t>，题目，</a:t>
            </a:r>
            <a:r>
              <a:rPr lang="zh-CN" altLang="en-US" sz="2000" u="dash" dirty="0">
                <a:solidFill>
                  <a:srgbClr val="FF0000"/>
                </a:solidFill>
                <a:latin typeface="+mj-ea"/>
                <a:ea typeface="+mj-ea"/>
                <a:cs typeface="+mn-cs"/>
              </a:rPr>
              <a:t>发表期刊号</a:t>
            </a:r>
            <a:r>
              <a:rPr lang="zh-CN" altLang="en-US" sz="2000" dirty="0">
                <a:latin typeface="+mj-ea"/>
                <a:ea typeface="+mj-ea"/>
                <a:cs typeface="+mn-cs"/>
              </a:rPr>
              <a:t>）</a:t>
            </a:r>
            <a:endParaRPr lang="en-US" altLang="zh-CN" sz="2000" dirty="0">
              <a:latin typeface="+mj-ea"/>
              <a:ea typeface="+mj-ea"/>
              <a:cs typeface="+mn-cs"/>
            </a:endParaRPr>
          </a:p>
          <a:p>
            <a:pPr lvl="1">
              <a:lnSpc>
                <a:spcPct val="150000"/>
              </a:lnSpc>
              <a:spcBef>
                <a:spcPct val="0"/>
              </a:spcBef>
              <a:defRPr/>
            </a:pPr>
            <a:r>
              <a:rPr lang="zh-CN" altLang="en-US" sz="2000" b="1" dirty="0">
                <a:latin typeface="+mj-ea"/>
                <a:ea typeface="+mj-ea"/>
                <a:cs typeface="+mn-cs"/>
              </a:rPr>
              <a:t>作者</a:t>
            </a:r>
            <a:r>
              <a:rPr lang="zh-CN" altLang="en-US" sz="2000" dirty="0">
                <a:latin typeface="+mj-ea"/>
                <a:ea typeface="+mj-ea"/>
                <a:cs typeface="+mn-cs"/>
              </a:rPr>
              <a:t>（</a:t>
            </a:r>
            <a:r>
              <a:rPr lang="zh-CN" altLang="en-US" sz="2000" u="sng" dirty="0">
                <a:solidFill>
                  <a:srgbClr val="FF0000"/>
                </a:solidFill>
                <a:latin typeface="+mj-ea"/>
                <a:ea typeface="+mj-ea"/>
                <a:cs typeface="+mn-cs"/>
              </a:rPr>
              <a:t>身份证号</a:t>
            </a:r>
            <a:r>
              <a:rPr lang="zh-CN" altLang="en-US" sz="2000" dirty="0">
                <a:latin typeface="+mj-ea"/>
                <a:ea typeface="+mj-ea"/>
                <a:cs typeface="+mn-cs"/>
              </a:rPr>
              <a:t>，姓名，单位，地址）</a:t>
            </a:r>
            <a:endParaRPr lang="en-US" altLang="zh-CN" sz="2000" dirty="0">
              <a:latin typeface="+mj-ea"/>
              <a:ea typeface="+mj-ea"/>
              <a:cs typeface="+mn-cs"/>
            </a:endParaRPr>
          </a:p>
          <a:p>
            <a:pPr lvl="1">
              <a:lnSpc>
                <a:spcPct val="150000"/>
              </a:lnSpc>
              <a:spcBef>
                <a:spcPct val="0"/>
              </a:spcBef>
              <a:defRPr/>
            </a:pPr>
            <a:r>
              <a:rPr lang="zh-CN" altLang="en-US" sz="2000" b="1" dirty="0">
                <a:latin typeface="+mj-ea"/>
                <a:ea typeface="+mj-ea"/>
                <a:cs typeface="+mn-cs"/>
              </a:rPr>
              <a:t>写作</a:t>
            </a:r>
            <a:r>
              <a:rPr lang="zh-CN" altLang="en-US" sz="2000" dirty="0">
                <a:latin typeface="+mj-ea"/>
                <a:ea typeface="+mj-ea"/>
                <a:cs typeface="+mn-cs"/>
              </a:rPr>
              <a:t>（ </a:t>
            </a:r>
            <a:r>
              <a:rPr lang="zh-CN" altLang="en-US" sz="2000" u="sng" dirty="0">
                <a:solidFill>
                  <a:srgbClr val="FF0000"/>
                </a:solidFill>
                <a:latin typeface="+mj-ea"/>
                <a:ea typeface="+mj-ea"/>
                <a:cs typeface="+mn-cs"/>
              </a:rPr>
              <a:t>作者身份证号，论文编号</a:t>
            </a:r>
            <a:r>
              <a:rPr lang="zh-CN" altLang="en-US" sz="2000" dirty="0">
                <a:latin typeface="+mj-ea"/>
                <a:ea typeface="+mj-ea"/>
                <a:cs typeface="+mn-cs"/>
              </a:rPr>
              <a:t>）</a:t>
            </a:r>
            <a:endParaRPr lang="en-US" altLang="zh-CN" sz="2000" dirty="0">
              <a:latin typeface="+mj-ea"/>
              <a:ea typeface="+mj-ea"/>
              <a:cs typeface="+mn-cs"/>
            </a:endParaRPr>
          </a:p>
        </p:txBody>
      </p:sp>
      <p:sp>
        <p:nvSpPr>
          <p:cNvPr id="2" name="标题 1">
            <a:extLst>
              <a:ext uri="{FF2B5EF4-FFF2-40B4-BE49-F238E27FC236}">
                <a16:creationId xmlns:a16="http://schemas.microsoft.com/office/drawing/2014/main" id="{95D567C8-CDD4-4F99-8C1C-453AF1EF9765}"/>
              </a:ext>
            </a:extLst>
          </p:cNvPr>
          <p:cNvSpPr>
            <a:spLocks noGrp="1"/>
          </p:cNvSpPr>
          <p:nvPr>
            <p:ph type="title"/>
          </p:nvPr>
        </p:nvSpPr>
        <p:spPr/>
        <p:txBody>
          <a:bodyPr/>
          <a:lstStyle/>
          <a:p>
            <a:r>
              <a:rPr lang="zh-CN" altLang="en-US" dirty="0"/>
              <a:t>课堂练习</a:t>
            </a:r>
          </a:p>
        </p:txBody>
      </p:sp>
      <p:cxnSp>
        <p:nvCxnSpPr>
          <p:cNvPr id="9" name="直接连接符 8">
            <a:extLst>
              <a:ext uri="{FF2B5EF4-FFF2-40B4-BE49-F238E27FC236}">
                <a16:creationId xmlns:a16="http://schemas.microsoft.com/office/drawing/2014/main" id="{FB58D0A2-5617-48BB-8820-0DC62DD09347}"/>
              </a:ext>
            </a:extLst>
          </p:cNvPr>
          <p:cNvCxnSpPr>
            <a:cxnSpLocks/>
          </p:cNvCxnSpPr>
          <p:nvPr/>
        </p:nvCxnSpPr>
        <p:spPr>
          <a:xfrm>
            <a:off x="3698938" y="6391042"/>
            <a:ext cx="1064209"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076BACF-17CA-40A8-B276-0DF147FA4964}"/>
              </a:ext>
            </a:extLst>
          </p:cNvPr>
          <p:cNvCxnSpPr>
            <a:cxnSpLocks/>
          </p:cNvCxnSpPr>
          <p:nvPr/>
        </p:nvCxnSpPr>
        <p:spPr>
          <a:xfrm>
            <a:off x="4920721" y="6389744"/>
            <a:ext cx="1064209"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3A6E6C9-B90E-4982-B245-02D0F6D15E4A}"/>
              </a:ext>
            </a:extLst>
          </p:cNvPr>
          <p:cNvCxnSpPr>
            <a:cxnSpLocks/>
          </p:cNvCxnSpPr>
          <p:nvPr/>
        </p:nvCxnSpPr>
        <p:spPr>
          <a:xfrm>
            <a:off x="3698937" y="3838491"/>
            <a:ext cx="143616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E01BF06-1545-4228-B54E-70B45246E7D7}"/>
              </a:ext>
            </a:extLst>
          </p:cNvPr>
          <p:cNvCxnSpPr>
            <a:cxnSpLocks/>
          </p:cNvCxnSpPr>
          <p:nvPr/>
        </p:nvCxnSpPr>
        <p:spPr>
          <a:xfrm>
            <a:off x="5460580" y="3838490"/>
            <a:ext cx="1064209"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CB4F69BC-AF68-4C13-804B-1705794EF643}"/>
              </a:ext>
            </a:extLst>
          </p:cNvPr>
          <p:cNvSpPr/>
          <p:nvPr/>
        </p:nvSpPr>
        <p:spPr>
          <a:xfrm>
            <a:off x="5992684" y="1519279"/>
            <a:ext cx="6096000" cy="3450240"/>
          </a:xfrm>
          <a:prstGeom prst="rect">
            <a:avLst/>
          </a:prstGeom>
        </p:spPr>
        <p:txBody>
          <a:bodyPr wrap="square">
            <a:spAutoFit/>
          </a:bodyPr>
          <a:lstStyle/>
          <a:p>
            <a:pPr marL="257175" indent="-257175" eaLnBrk="0" hangingPunct="0">
              <a:lnSpc>
                <a:spcPct val="150000"/>
              </a:lnSpc>
              <a:spcBef>
                <a:spcPct val="20000"/>
              </a:spcBef>
              <a:buClr>
                <a:srgbClr val="0070C0"/>
              </a:buClr>
              <a:buFont typeface="Wingdings" panose="05000000000000000000" pitchFamily="2" charset="2"/>
              <a:buChar char="v"/>
            </a:pPr>
            <a:r>
              <a:rPr lang="zh-CN" altLang="zh-CN" sz="2800" dirty="0">
                <a:latin typeface="+mj-ea"/>
                <a:ea typeface="+mj-ea"/>
                <a:cs typeface="Times New Roman" panose="02020603050405020304" pitchFamily="18" charset="0"/>
              </a:rPr>
              <a:t>连锁商场</a:t>
            </a:r>
            <a:r>
              <a:rPr lang="en-US" altLang="zh-CN" sz="2800" dirty="0">
                <a:latin typeface="+mj-ea"/>
                <a:ea typeface="+mj-ea"/>
                <a:cs typeface="Times New Roman" panose="02020603050405020304" pitchFamily="18" charset="0"/>
              </a:rPr>
              <a:t>E-R</a:t>
            </a:r>
            <a:r>
              <a:rPr lang="zh-CN" altLang="en-US" sz="2800" dirty="0">
                <a:latin typeface="+mj-ea"/>
                <a:ea typeface="+mj-ea"/>
                <a:cs typeface="Times New Roman" panose="02020603050405020304" pitchFamily="18" charset="0"/>
              </a:rPr>
              <a:t>模型转换为关系模型</a:t>
            </a:r>
            <a:endParaRPr lang="en-US" altLang="zh-CN" sz="2800" dirty="0">
              <a:latin typeface="+mj-ea"/>
              <a:ea typeface="+mj-ea"/>
              <a:cs typeface="Times New Roman" panose="02020603050405020304" pitchFamily="18" charset="0"/>
            </a:endParaRPr>
          </a:p>
          <a:p>
            <a:pPr lvl="1">
              <a:lnSpc>
                <a:spcPct val="150000"/>
              </a:lnSpc>
              <a:defRPr/>
            </a:pPr>
            <a:r>
              <a:rPr lang="zh-CN" altLang="en-US" sz="2000" b="1" dirty="0">
                <a:latin typeface="+mj-ea"/>
                <a:ea typeface="+mj-ea"/>
              </a:rPr>
              <a:t>商场</a:t>
            </a:r>
            <a:r>
              <a:rPr lang="zh-CN" altLang="en-US" sz="2000" dirty="0">
                <a:latin typeface="+mj-ea"/>
                <a:ea typeface="+mj-ea"/>
              </a:rPr>
              <a:t>（</a:t>
            </a:r>
            <a:r>
              <a:rPr lang="zh-CN" altLang="en-US" sz="2000" u="sng" dirty="0">
                <a:solidFill>
                  <a:srgbClr val="FF0000"/>
                </a:solidFill>
                <a:latin typeface="+mj-ea"/>
                <a:ea typeface="+mj-ea"/>
              </a:rPr>
              <a:t>商场编号</a:t>
            </a:r>
            <a:r>
              <a:rPr lang="zh-CN" altLang="en-US" sz="2000" dirty="0">
                <a:latin typeface="+mj-ea"/>
                <a:ea typeface="+mj-ea"/>
              </a:rPr>
              <a:t>，商场名，商场地址，联系电话）</a:t>
            </a:r>
            <a:endParaRPr lang="en-US" altLang="zh-CN" sz="2000" dirty="0">
              <a:latin typeface="+mj-ea"/>
              <a:ea typeface="+mj-ea"/>
            </a:endParaRPr>
          </a:p>
          <a:p>
            <a:pPr lvl="1">
              <a:lnSpc>
                <a:spcPct val="150000"/>
              </a:lnSpc>
              <a:defRPr/>
            </a:pPr>
            <a:r>
              <a:rPr lang="zh-CN" altLang="en-US" sz="2000" b="1" dirty="0">
                <a:latin typeface="+mj-ea"/>
                <a:ea typeface="+mj-ea"/>
              </a:rPr>
              <a:t>部门</a:t>
            </a:r>
            <a:r>
              <a:rPr lang="zh-CN" altLang="en-US" sz="2000" dirty="0">
                <a:latin typeface="+mj-ea"/>
                <a:ea typeface="+mj-ea"/>
              </a:rPr>
              <a:t>（</a:t>
            </a:r>
            <a:r>
              <a:rPr lang="zh-CN" altLang="en-US" sz="2000" u="sng" dirty="0">
                <a:solidFill>
                  <a:srgbClr val="FF0000"/>
                </a:solidFill>
                <a:latin typeface="+mj-ea"/>
                <a:ea typeface="+mj-ea"/>
              </a:rPr>
              <a:t>部门编号</a:t>
            </a:r>
            <a:r>
              <a:rPr lang="zh-CN" altLang="en-US" sz="2000" dirty="0">
                <a:latin typeface="+mj-ea"/>
                <a:ea typeface="+mj-ea"/>
              </a:rPr>
              <a:t>，部门名称，部门位置，联系电             话，</a:t>
            </a:r>
            <a:r>
              <a:rPr lang="zh-CN" altLang="en-US" sz="2000" u="dash" dirty="0">
                <a:solidFill>
                  <a:srgbClr val="FF0000"/>
                </a:solidFill>
                <a:latin typeface="+mj-ea"/>
                <a:ea typeface="+mj-ea"/>
              </a:rPr>
              <a:t>所属商场编号</a:t>
            </a:r>
            <a:r>
              <a:rPr lang="zh-CN" altLang="en-US" sz="2000" dirty="0">
                <a:latin typeface="+mj-ea"/>
                <a:ea typeface="+mj-ea"/>
              </a:rPr>
              <a:t>）</a:t>
            </a:r>
            <a:endParaRPr lang="en-US" altLang="zh-CN" sz="2000" dirty="0">
              <a:latin typeface="+mj-ea"/>
              <a:ea typeface="+mj-ea"/>
            </a:endParaRPr>
          </a:p>
          <a:p>
            <a:pPr lvl="1">
              <a:lnSpc>
                <a:spcPct val="150000"/>
              </a:lnSpc>
              <a:defRPr/>
            </a:pPr>
            <a:r>
              <a:rPr lang="zh-CN" altLang="en-US" sz="2000" b="1" dirty="0">
                <a:latin typeface="+mj-ea"/>
                <a:ea typeface="+mj-ea"/>
              </a:rPr>
              <a:t>员工</a:t>
            </a:r>
            <a:r>
              <a:rPr lang="zh-CN" altLang="en-US" sz="2000" dirty="0">
                <a:latin typeface="+mj-ea"/>
                <a:ea typeface="+mj-ea"/>
              </a:rPr>
              <a:t>（</a:t>
            </a:r>
            <a:r>
              <a:rPr lang="zh-CN" altLang="en-US" sz="2000" u="sng" dirty="0">
                <a:solidFill>
                  <a:srgbClr val="FF0000"/>
                </a:solidFill>
                <a:latin typeface="+mj-ea"/>
                <a:ea typeface="+mj-ea"/>
              </a:rPr>
              <a:t>员工编号</a:t>
            </a:r>
            <a:r>
              <a:rPr lang="zh-CN" altLang="en-US" sz="2000" dirty="0">
                <a:latin typeface="+mj-ea"/>
                <a:ea typeface="+mj-ea"/>
              </a:rPr>
              <a:t>，员工姓名，岗位，电话号码，</a:t>
            </a:r>
            <a:r>
              <a:rPr lang="zh-CN" altLang="en-US" sz="2000" u="dash" dirty="0">
                <a:solidFill>
                  <a:srgbClr val="FF0000"/>
                </a:solidFill>
                <a:latin typeface="+mj-ea"/>
                <a:ea typeface="+mj-ea"/>
              </a:rPr>
              <a:t>所属部门编号</a:t>
            </a:r>
            <a:r>
              <a:rPr lang="zh-CN" altLang="en-US" sz="2000" dirty="0">
                <a:latin typeface="+mj-ea"/>
                <a:ea typeface="+mj-ea"/>
              </a:rPr>
              <a:t>）</a:t>
            </a:r>
            <a:endParaRPr lang="en-US" altLang="zh-CN" sz="2000" dirty="0">
              <a:latin typeface="+mj-ea"/>
              <a:ea typeface="+mj-ea"/>
            </a:endParaRPr>
          </a:p>
          <a:p>
            <a:pPr lvl="1">
              <a:lnSpc>
                <a:spcPct val="150000"/>
              </a:lnSpc>
              <a:defRPr/>
            </a:pPr>
            <a:r>
              <a:rPr lang="zh-CN" altLang="en-US" sz="2000" b="1" dirty="0">
                <a:latin typeface="+mj-ea"/>
                <a:ea typeface="+mj-ea"/>
              </a:rPr>
              <a:t>管理</a:t>
            </a:r>
            <a:r>
              <a:rPr lang="zh-CN" altLang="en-US" sz="2000" dirty="0">
                <a:latin typeface="+mj-ea"/>
                <a:ea typeface="+mj-ea"/>
              </a:rPr>
              <a:t>（</a:t>
            </a:r>
            <a:r>
              <a:rPr lang="zh-CN" altLang="en-US" sz="2000" u="sng" dirty="0">
                <a:solidFill>
                  <a:srgbClr val="FF0000"/>
                </a:solidFill>
                <a:latin typeface="+mj-ea"/>
                <a:ea typeface="+mj-ea"/>
              </a:rPr>
              <a:t>员工编号，部门编号</a:t>
            </a:r>
            <a:r>
              <a:rPr lang="zh-CN" altLang="en-US" sz="2000" dirty="0">
                <a:latin typeface="+mj-ea"/>
                <a:ea typeface="+mj-ea"/>
              </a:rPr>
              <a:t>，入职时间）</a:t>
            </a:r>
            <a:endParaRPr lang="zh-CN" altLang="en-US" dirty="0">
              <a:latin typeface="+mj-ea"/>
              <a:ea typeface="+mj-ea"/>
            </a:endParaRPr>
          </a:p>
        </p:txBody>
      </p:sp>
      <p:pic>
        <p:nvPicPr>
          <p:cNvPr id="7" name="图片 6">
            <a:extLst>
              <a:ext uri="{FF2B5EF4-FFF2-40B4-BE49-F238E27FC236}">
                <a16:creationId xmlns:a16="http://schemas.microsoft.com/office/drawing/2014/main" id="{F5A05DEB-989F-4E0A-A396-6662F20B5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396" y="5203192"/>
            <a:ext cx="1819529" cy="1819529"/>
          </a:xfrm>
          <a:prstGeom prst="rect">
            <a:avLst/>
          </a:prstGeom>
        </p:spPr>
      </p:pic>
    </p:spTree>
    <p:extLst>
      <p:ext uri="{BB962C8B-B14F-4D97-AF65-F5344CB8AC3E}">
        <p14:creationId xmlns:p14="http://schemas.microsoft.com/office/powerpoint/2010/main" val="2946849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p:txBody>
          <a:bodyPr/>
          <a:lstStyle/>
          <a:p>
            <a:pPr>
              <a:lnSpc>
                <a:spcPct val="150000"/>
              </a:lnSpc>
            </a:pPr>
            <a:r>
              <a:rPr lang="zh-CN" altLang="en-US" sz="2800" dirty="0"/>
              <a:t>数据库逻辑设计的结果不是唯一的</a:t>
            </a:r>
          </a:p>
          <a:p>
            <a:pPr>
              <a:lnSpc>
                <a:spcPct val="150000"/>
              </a:lnSpc>
            </a:pPr>
            <a:r>
              <a:rPr lang="zh-CN" altLang="en-US" sz="2800" dirty="0"/>
              <a:t>得到初步数据模型后，还应该适当地修改、调整数据模型的结构，以进一步提高数据库应用系统的性能，这就是数据模型的优化 </a:t>
            </a:r>
          </a:p>
          <a:p>
            <a:pPr>
              <a:lnSpc>
                <a:spcPct val="150000"/>
              </a:lnSpc>
            </a:pPr>
            <a:r>
              <a:rPr lang="zh-CN" altLang="en-US" sz="2800" dirty="0"/>
              <a:t>关系数据模型的优化通常以规范化理论为指导</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数据模型的优化</a:t>
            </a:r>
          </a:p>
        </p:txBody>
      </p:sp>
      <p:pic>
        <p:nvPicPr>
          <p:cNvPr id="4" name="图片 3">
            <a:extLst>
              <a:ext uri="{FF2B5EF4-FFF2-40B4-BE49-F238E27FC236}">
                <a16:creationId xmlns:a16="http://schemas.microsoft.com/office/drawing/2014/main" id="{67F59F5B-6547-493E-A0D3-0BB6893CD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6919" y="4781706"/>
            <a:ext cx="1819529" cy="18195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257047" y="877179"/>
            <a:ext cx="10972800" cy="4524949"/>
          </a:xfrm>
        </p:spPr>
        <p:txBody>
          <a:bodyPr/>
          <a:lstStyle/>
          <a:p>
            <a:pPr>
              <a:lnSpc>
                <a:spcPct val="150000"/>
              </a:lnSpc>
            </a:pPr>
            <a:r>
              <a:rPr lang="zh-CN" altLang="en-US" sz="2800" dirty="0">
                <a:latin typeface="+mn-ea"/>
              </a:rPr>
              <a:t>数据库建设的基本规律</a:t>
            </a:r>
          </a:p>
          <a:p>
            <a:pPr lvl="1">
              <a:lnSpc>
                <a:spcPct val="90000"/>
              </a:lnSpc>
            </a:pPr>
            <a:r>
              <a:rPr lang="zh-CN" altLang="en-US" sz="2400" dirty="0">
                <a:latin typeface="+mn-ea"/>
              </a:rPr>
              <a:t>三分技术，七分管理，十二分基础数据 </a:t>
            </a:r>
          </a:p>
          <a:p>
            <a:pPr lvl="1">
              <a:lnSpc>
                <a:spcPct val="90000"/>
              </a:lnSpc>
            </a:pPr>
            <a:r>
              <a:rPr lang="zh-CN" altLang="en-US" sz="2400" dirty="0">
                <a:latin typeface="+mn-ea"/>
              </a:rPr>
              <a:t>管理 </a:t>
            </a:r>
          </a:p>
          <a:p>
            <a:pPr lvl="2">
              <a:lnSpc>
                <a:spcPct val="120000"/>
              </a:lnSpc>
            </a:pPr>
            <a:r>
              <a:rPr lang="zh-CN" altLang="en-US" sz="2000" dirty="0">
                <a:latin typeface="+mn-ea"/>
                <a:cs typeface="+mn-cs"/>
              </a:rPr>
              <a:t>数据库建设项目管理 </a:t>
            </a:r>
          </a:p>
          <a:p>
            <a:pPr lvl="2">
              <a:lnSpc>
                <a:spcPct val="120000"/>
              </a:lnSpc>
            </a:pPr>
            <a:r>
              <a:rPr lang="zh-CN" altLang="en-US" sz="2000" dirty="0">
                <a:latin typeface="+mn-ea"/>
                <a:cs typeface="+mn-cs"/>
              </a:rPr>
              <a:t>企业（即应用部门）的业务管理 </a:t>
            </a:r>
          </a:p>
          <a:p>
            <a:pPr lvl="1">
              <a:lnSpc>
                <a:spcPct val="90000"/>
              </a:lnSpc>
            </a:pPr>
            <a:r>
              <a:rPr lang="zh-CN" altLang="en-US" sz="2400" dirty="0">
                <a:latin typeface="+mn-ea"/>
              </a:rPr>
              <a:t>基础数据  </a:t>
            </a:r>
          </a:p>
          <a:p>
            <a:pPr lvl="2">
              <a:lnSpc>
                <a:spcPct val="120000"/>
              </a:lnSpc>
            </a:pPr>
            <a:r>
              <a:rPr lang="zh-CN" altLang="en-US" sz="2000" dirty="0">
                <a:latin typeface="+mn-ea"/>
                <a:cs typeface="+mn-cs"/>
              </a:rPr>
              <a:t>收集、入库 </a:t>
            </a:r>
          </a:p>
          <a:p>
            <a:pPr lvl="2">
              <a:lnSpc>
                <a:spcPct val="120000"/>
              </a:lnSpc>
            </a:pPr>
            <a:r>
              <a:rPr lang="zh-CN" altLang="en-US" sz="2000" dirty="0">
                <a:latin typeface="+mn-ea"/>
                <a:cs typeface="+mn-cs"/>
              </a:rPr>
              <a:t>更新新的数据</a:t>
            </a:r>
          </a:p>
          <a:p>
            <a:pPr>
              <a:lnSpc>
                <a:spcPct val="150000"/>
              </a:lnSpc>
            </a:pPr>
            <a:r>
              <a:rPr lang="zh-CN" altLang="en-US" sz="2800" dirty="0">
                <a:latin typeface="+mn-ea"/>
              </a:rPr>
              <a:t>结构（数据）设计和行为（处理）设计相结合 </a:t>
            </a:r>
          </a:p>
          <a:p>
            <a:pPr lvl="1">
              <a:lnSpc>
                <a:spcPct val="90000"/>
              </a:lnSpc>
            </a:pPr>
            <a:r>
              <a:rPr lang="zh-CN" altLang="en-US" sz="2400" dirty="0">
                <a:latin typeface="+mn-ea"/>
              </a:rPr>
              <a:t>将数据库结构设计和数据处理设计密切结合</a:t>
            </a:r>
            <a:endParaRPr lang="zh-CN" altLang="en-US" sz="3200" dirty="0">
              <a:latin typeface="+mn-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数据库设计的特点</a:t>
            </a:r>
          </a:p>
        </p:txBody>
      </p:sp>
      <p:pic>
        <p:nvPicPr>
          <p:cNvPr id="5" name="图片 4">
            <a:extLst>
              <a:ext uri="{FF2B5EF4-FFF2-40B4-BE49-F238E27FC236}">
                <a16:creationId xmlns:a16="http://schemas.microsoft.com/office/drawing/2014/main" id="{DAA8F465-DE3F-4709-85E6-3150E4707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795" y="3139653"/>
            <a:ext cx="2346747" cy="2346747"/>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内容占位符 2"/>
          <p:cNvSpPr>
            <a:spLocks noGrp="1"/>
          </p:cNvSpPr>
          <p:nvPr>
            <p:ph idx="1"/>
          </p:nvPr>
        </p:nvSpPr>
        <p:spPr>
          <a:xfrm>
            <a:off x="192158" y="877179"/>
            <a:ext cx="11940852" cy="4524949"/>
          </a:xfrm>
        </p:spPr>
        <p:txBody>
          <a:bodyPr/>
          <a:lstStyle/>
          <a:p>
            <a:pPr>
              <a:lnSpc>
                <a:spcPct val="150000"/>
              </a:lnSpc>
            </a:pPr>
            <a:r>
              <a:rPr lang="zh-CN" altLang="en-US" sz="2800" dirty="0">
                <a:latin typeface="+mj-ea"/>
                <a:ea typeface="+mj-ea"/>
              </a:rPr>
              <a:t>优化数据模型的方法</a:t>
            </a:r>
            <a:endParaRPr lang="en-US" altLang="zh-CN" sz="2800" dirty="0">
              <a:latin typeface="+mj-ea"/>
              <a:ea typeface="+mj-ea"/>
            </a:endParaRPr>
          </a:p>
          <a:p>
            <a:pPr lvl="1"/>
            <a:r>
              <a:rPr lang="zh-CN" altLang="en-US" sz="2400" dirty="0">
                <a:latin typeface="+mj-ea"/>
                <a:ea typeface="+mj-ea"/>
              </a:rPr>
              <a:t>确定数据依赖</a:t>
            </a:r>
          </a:p>
          <a:p>
            <a:pPr lvl="1"/>
            <a:r>
              <a:rPr lang="zh-CN" altLang="en-US" sz="2400" dirty="0">
                <a:latin typeface="+mj-ea"/>
                <a:ea typeface="+mj-ea"/>
              </a:rPr>
              <a:t>消除冗余的联系</a:t>
            </a:r>
          </a:p>
          <a:p>
            <a:pPr lvl="1"/>
            <a:r>
              <a:rPr lang="zh-CN" altLang="en-US" sz="2400" dirty="0">
                <a:latin typeface="+mj-ea"/>
                <a:ea typeface="+mj-ea"/>
              </a:rPr>
              <a:t>确定所属范式</a:t>
            </a:r>
          </a:p>
          <a:p>
            <a:pPr lvl="1"/>
            <a:r>
              <a:rPr lang="zh-CN" altLang="en-US" sz="2400" dirty="0">
                <a:latin typeface="+mj-ea"/>
                <a:ea typeface="+mj-ea"/>
              </a:rPr>
              <a:t>按照需求分析阶段得到的各种应用对数据处理的要求，分析对于这样的应用环境这些模式是否合适，确定是否要对它们进行合并或分解</a:t>
            </a:r>
            <a:endParaRPr lang="en-US" altLang="zh-CN" sz="2400" dirty="0">
              <a:latin typeface="+mj-ea"/>
              <a:ea typeface="+mj-ea"/>
            </a:endParaRPr>
          </a:p>
          <a:p>
            <a:pPr lvl="1"/>
            <a:r>
              <a:rPr lang="zh-CN" altLang="en-US" sz="2400" dirty="0">
                <a:latin typeface="+mj-ea"/>
                <a:ea typeface="+mj-ea"/>
              </a:rPr>
              <a:t>按照需求分析阶段得到的各种应用对数据处理的要求，对关系模式进行必要的分解</a:t>
            </a:r>
            <a:r>
              <a:rPr lang="zh-CN" altLang="en-US" dirty="0">
                <a:latin typeface="+mj-ea"/>
                <a:ea typeface="+mj-ea"/>
              </a:rPr>
              <a:t>，</a:t>
            </a:r>
            <a:r>
              <a:rPr lang="zh-CN" altLang="en-US" sz="2400" dirty="0">
                <a:latin typeface="+mj-ea"/>
                <a:ea typeface="+mj-ea"/>
              </a:rPr>
              <a:t>以提高数据操作的效率和存储空间的利用率</a:t>
            </a:r>
          </a:p>
        </p:txBody>
      </p:sp>
      <p:sp>
        <p:nvSpPr>
          <p:cNvPr id="3" name="标题 1">
            <a:extLst>
              <a:ext uri="{FF2B5EF4-FFF2-40B4-BE49-F238E27FC236}">
                <a16:creationId xmlns:a16="http://schemas.microsoft.com/office/drawing/2014/main" id="{8D870418-544B-4B75-90FD-EB025A598971}"/>
              </a:ext>
            </a:extLst>
          </p:cNvPr>
          <p:cNvSpPr>
            <a:spLocks noGrp="1"/>
          </p:cNvSpPr>
          <p:nvPr>
            <p:ph type="title"/>
          </p:nvPr>
        </p:nvSpPr>
        <p:spPr/>
        <p:txBody>
          <a:bodyPr/>
          <a:lstStyle/>
          <a:p>
            <a:pPr fontAlgn="auto">
              <a:spcAft>
                <a:spcPts val="0"/>
              </a:spcAft>
              <a:defRPr/>
            </a:pPr>
            <a:r>
              <a:rPr lang="zh-CN" altLang="en-US" dirty="0">
                <a:latin typeface="+mj-ea"/>
              </a:rPr>
              <a:t>数据模型的优化</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2"/>
          <p:cNvSpPr>
            <a:spLocks noGrp="1"/>
          </p:cNvSpPr>
          <p:nvPr>
            <p:ph idx="1"/>
          </p:nvPr>
        </p:nvSpPr>
        <p:spPr>
          <a:xfrm>
            <a:off x="239349" y="1024946"/>
            <a:ext cx="10972800" cy="4524949"/>
          </a:xfrm>
        </p:spPr>
        <p:txBody>
          <a:bodyPr/>
          <a:lstStyle/>
          <a:p>
            <a:pPr>
              <a:lnSpc>
                <a:spcPct val="150000"/>
              </a:lnSpc>
            </a:pPr>
            <a:r>
              <a:rPr lang="zh-CN" altLang="en-US" sz="2800" dirty="0">
                <a:latin typeface="+mj-ea"/>
                <a:ea typeface="+mj-ea"/>
              </a:rPr>
              <a:t>定义用户外模式时应该注重的问题</a:t>
            </a:r>
            <a:r>
              <a:rPr lang="en-US" altLang="zh-CN" sz="2800" dirty="0">
                <a:latin typeface="+mj-ea"/>
                <a:ea typeface="+mj-ea"/>
              </a:rPr>
              <a:t>,</a:t>
            </a:r>
            <a:r>
              <a:rPr lang="zh-CN" altLang="en-US" sz="2800" dirty="0">
                <a:latin typeface="+mj-ea"/>
                <a:ea typeface="+mj-ea"/>
              </a:rPr>
              <a:t>包括三个方面</a:t>
            </a:r>
          </a:p>
          <a:p>
            <a:pPr lvl="1">
              <a:lnSpc>
                <a:spcPct val="150000"/>
              </a:lnSpc>
            </a:pPr>
            <a:r>
              <a:rPr lang="zh-CN" altLang="en-US" sz="2400" dirty="0">
                <a:latin typeface="+mj-ea"/>
                <a:ea typeface="+mj-ea"/>
              </a:rPr>
              <a:t>使用更符合用户习惯的别名</a:t>
            </a:r>
          </a:p>
          <a:p>
            <a:pPr lvl="1">
              <a:lnSpc>
                <a:spcPct val="150000"/>
              </a:lnSpc>
            </a:pPr>
            <a:r>
              <a:rPr lang="zh-CN" altLang="en-US" sz="2400" dirty="0">
                <a:latin typeface="+mj-ea"/>
                <a:ea typeface="+mj-ea"/>
              </a:rPr>
              <a:t>针对不同级别的用户定义不同的</a:t>
            </a:r>
            <a:r>
              <a:rPr lang="en-US" altLang="zh-CN" sz="2400" dirty="0">
                <a:latin typeface="+mj-ea"/>
                <a:ea typeface="+mj-ea"/>
              </a:rPr>
              <a:t>View </a:t>
            </a:r>
            <a:r>
              <a:rPr lang="zh-CN" altLang="en-US" sz="2400" dirty="0">
                <a:latin typeface="+mj-ea"/>
                <a:ea typeface="+mj-ea"/>
              </a:rPr>
              <a:t>，以满足系统对安全性的要求</a:t>
            </a:r>
          </a:p>
          <a:p>
            <a:pPr lvl="1">
              <a:lnSpc>
                <a:spcPct val="150000"/>
              </a:lnSpc>
            </a:pPr>
            <a:r>
              <a:rPr lang="zh-CN" altLang="en-US" sz="2400" dirty="0">
                <a:latin typeface="+mj-ea"/>
                <a:ea typeface="+mj-ea"/>
              </a:rPr>
              <a:t>简化用户对系统的使用</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设计用户子模式（外模式）</a:t>
            </a:r>
          </a:p>
        </p:txBody>
      </p:sp>
      <p:pic>
        <p:nvPicPr>
          <p:cNvPr id="4" name="图片 3">
            <a:extLst>
              <a:ext uri="{FF2B5EF4-FFF2-40B4-BE49-F238E27FC236}">
                <a16:creationId xmlns:a16="http://schemas.microsoft.com/office/drawing/2014/main" id="{7A399D68-CFD4-44C9-87D2-46A0CC9C8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943" y="3696922"/>
            <a:ext cx="3343742" cy="229584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019046"/>
            <a:ext cx="10972800" cy="4524949"/>
          </a:xfrm>
        </p:spPr>
        <p:txBody>
          <a:bodyPr rtlCol="0">
            <a:normAutofit/>
          </a:bodyPr>
          <a:lstStyle/>
          <a:p>
            <a:pPr fontAlgn="auto">
              <a:lnSpc>
                <a:spcPct val="150000"/>
              </a:lnSpc>
              <a:spcAft>
                <a:spcPts val="0"/>
              </a:spcAft>
              <a:defRPr/>
            </a:pPr>
            <a:r>
              <a:rPr lang="zh-CN" altLang="en-US" sz="2800" dirty="0"/>
              <a:t>任务</a:t>
            </a:r>
          </a:p>
          <a:p>
            <a:pPr lvl="1" fontAlgn="auto">
              <a:lnSpc>
                <a:spcPct val="150000"/>
              </a:lnSpc>
              <a:spcAft>
                <a:spcPts val="0"/>
              </a:spcAft>
              <a:defRPr/>
            </a:pPr>
            <a:r>
              <a:rPr lang="zh-CN" altLang="en-US" sz="2400" dirty="0">
                <a:ea typeface="+mn-ea"/>
              </a:rPr>
              <a:t>将概念结构转化为具体的数据模型</a:t>
            </a:r>
          </a:p>
          <a:p>
            <a:pPr fontAlgn="auto">
              <a:lnSpc>
                <a:spcPct val="150000"/>
              </a:lnSpc>
              <a:spcAft>
                <a:spcPts val="0"/>
              </a:spcAft>
              <a:defRPr/>
            </a:pPr>
            <a:r>
              <a:rPr lang="zh-CN" altLang="en-US" sz="2800" dirty="0"/>
              <a:t>逻辑结构设计的步骤</a:t>
            </a:r>
          </a:p>
          <a:p>
            <a:pPr lvl="1" fontAlgn="auto">
              <a:lnSpc>
                <a:spcPct val="150000"/>
              </a:lnSpc>
              <a:spcAft>
                <a:spcPts val="0"/>
              </a:spcAft>
              <a:defRPr/>
            </a:pPr>
            <a:r>
              <a:rPr lang="zh-CN" altLang="en-US" sz="2400" dirty="0">
                <a:ea typeface="+mn-ea"/>
              </a:rPr>
              <a:t>将概念结构转化为一般的关系、网状、层次模型</a:t>
            </a:r>
          </a:p>
          <a:p>
            <a:pPr lvl="1" fontAlgn="auto">
              <a:lnSpc>
                <a:spcPct val="150000"/>
              </a:lnSpc>
              <a:spcAft>
                <a:spcPts val="0"/>
              </a:spcAft>
              <a:defRPr/>
            </a:pPr>
            <a:r>
              <a:rPr lang="zh-CN" altLang="en-US" sz="2400" dirty="0">
                <a:ea typeface="+mn-ea"/>
              </a:rPr>
              <a:t>将转化来的关系、网状、层次模型向特定</a:t>
            </a:r>
            <a:r>
              <a:rPr lang="en-US" altLang="zh-CN" sz="2400" dirty="0">
                <a:ea typeface="+mn-ea"/>
              </a:rPr>
              <a:t>DBMS</a:t>
            </a:r>
            <a:r>
              <a:rPr lang="zh-CN" altLang="en-US" sz="2400" dirty="0">
                <a:ea typeface="+mn-ea"/>
              </a:rPr>
              <a:t>支持下的数据模型转换</a:t>
            </a:r>
          </a:p>
          <a:p>
            <a:pPr lvl="1" fontAlgn="auto">
              <a:lnSpc>
                <a:spcPct val="150000"/>
              </a:lnSpc>
              <a:spcAft>
                <a:spcPts val="0"/>
              </a:spcAft>
              <a:defRPr/>
            </a:pPr>
            <a:r>
              <a:rPr lang="zh-CN" altLang="en-US" sz="2400" dirty="0">
                <a:ea typeface="+mn-ea"/>
              </a:rPr>
              <a:t>对数据模型进行优化</a:t>
            </a:r>
          </a:p>
          <a:p>
            <a:pPr lvl="1" fontAlgn="auto">
              <a:lnSpc>
                <a:spcPct val="150000"/>
              </a:lnSpc>
              <a:spcAft>
                <a:spcPts val="0"/>
              </a:spcAft>
              <a:defRPr/>
            </a:pPr>
            <a:r>
              <a:rPr lang="zh-CN" altLang="en-US" sz="2400" dirty="0">
                <a:ea typeface="+mn-ea"/>
              </a:rPr>
              <a:t>设计用户子模式</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逻辑结构设计小结</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9D1513C-120C-484C-8E2A-F7510697C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689" y="1020588"/>
            <a:ext cx="4947511" cy="3054019"/>
          </a:xfrm>
          <a:prstGeom prst="rect">
            <a:avLst/>
          </a:prstGeom>
        </p:spPr>
      </p:pic>
      <p:sp>
        <p:nvSpPr>
          <p:cNvPr id="3" name="内容占位符 2"/>
          <p:cNvSpPr>
            <a:spLocks noGrp="1"/>
          </p:cNvSpPr>
          <p:nvPr>
            <p:ph idx="1"/>
          </p:nvPr>
        </p:nvSpPr>
        <p:spPr>
          <a:xfrm>
            <a:off x="239349" y="1095739"/>
            <a:ext cx="9134726" cy="4597141"/>
          </a:xfrm>
        </p:spPr>
        <p:txBody>
          <a:bodyPr rtlCol="0">
            <a:normAutofit fontScale="47500" lnSpcReduction="20000"/>
          </a:bodyPr>
          <a:lstStyle/>
          <a:p>
            <a:pPr fontAlgn="auto">
              <a:spcAft>
                <a:spcPts val="0"/>
              </a:spcAft>
              <a:defRPr/>
            </a:pPr>
            <a:r>
              <a:rPr lang="zh-CN" altLang="en-US" sz="5100" dirty="0"/>
              <a:t>设有系、教师、学生、课程等实体，其中：</a:t>
            </a:r>
          </a:p>
          <a:p>
            <a:pPr lvl="1" fontAlgn="auto">
              <a:spcAft>
                <a:spcPts val="0"/>
              </a:spcAft>
              <a:buNone/>
              <a:defRPr/>
            </a:pPr>
            <a:r>
              <a:rPr lang="zh-CN" altLang="en-US" sz="3600" dirty="0">
                <a:ea typeface="+mn-ea"/>
              </a:rPr>
              <a:t>系（系名、系址、系主任姓名、办公电话）</a:t>
            </a:r>
          </a:p>
          <a:p>
            <a:pPr lvl="1" fontAlgn="auto">
              <a:spcAft>
                <a:spcPts val="0"/>
              </a:spcAft>
              <a:buNone/>
              <a:defRPr/>
            </a:pPr>
            <a:r>
              <a:rPr lang="zh-CN" altLang="en-US" sz="3600" dirty="0">
                <a:ea typeface="+mn-ea"/>
              </a:rPr>
              <a:t>教师（工作证号码、教师名、出生日期、党派）</a:t>
            </a:r>
          </a:p>
          <a:p>
            <a:pPr lvl="1" fontAlgn="auto">
              <a:spcAft>
                <a:spcPts val="0"/>
              </a:spcAft>
              <a:buNone/>
              <a:defRPr/>
            </a:pPr>
            <a:r>
              <a:rPr lang="zh-CN" altLang="en-US" sz="3600" dirty="0">
                <a:ea typeface="+mn-ea"/>
              </a:rPr>
              <a:t>学生（学号、姓名、出生日期、性别）</a:t>
            </a:r>
          </a:p>
          <a:p>
            <a:pPr lvl="1" fontAlgn="auto">
              <a:spcAft>
                <a:spcPts val="0"/>
              </a:spcAft>
              <a:buNone/>
              <a:defRPr/>
            </a:pPr>
            <a:r>
              <a:rPr lang="zh-CN" altLang="en-US" sz="3600" dirty="0">
                <a:ea typeface="+mn-ea"/>
              </a:rPr>
              <a:t>课程（课程号、课程名）</a:t>
            </a:r>
          </a:p>
          <a:p>
            <a:pPr fontAlgn="auto">
              <a:spcAft>
                <a:spcPts val="0"/>
              </a:spcAft>
              <a:buNone/>
              <a:defRPr/>
            </a:pPr>
            <a:r>
              <a:rPr lang="zh-CN" altLang="en-US" dirty="0"/>
              <a:t>     </a:t>
            </a:r>
            <a:r>
              <a:rPr lang="zh-CN" altLang="en-US" sz="4500" dirty="0"/>
              <a:t>实体间的关系：</a:t>
            </a:r>
            <a:endParaRPr lang="en-US" altLang="zh-CN" sz="4500" dirty="0"/>
          </a:p>
          <a:p>
            <a:pPr marL="452438" lvl="1" fontAlgn="auto">
              <a:spcAft>
                <a:spcPts val="0"/>
              </a:spcAft>
              <a:buNone/>
              <a:defRPr/>
            </a:pPr>
            <a:r>
              <a:rPr lang="en-US" altLang="zh-CN" sz="3200" dirty="0">
                <a:ea typeface="+mn-ea"/>
              </a:rPr>
              <a:t>       </a:t>
            </a:r>
            <a:r>
              <a:rPr lang="en-US" altLang="zh-CN" sz="3600" dirty="0">
                <a:ea typeface="+mn-ea"/>
              </a:rPr>
              <a:t>(1)</a:t>
            </a:r>
            <a:r>
              <a:rPr lang="zh-CN" altLang="en-US" sz="3600" dirty="0">
                <a:ea typeface="+mn-ea"/>
              </a:rPr>
              <a:t>一个系可以有多名教师，一个教师只属于一个系；</a:t>
            </a:r>
            <a:endParaRPr lang="en-US" altLang="zh-CN" sz="3600" dirty="0">
              <a:ea typeface="+mn-ea"/>
            </a:endParaRPr>
          </a:p>
          <a:p>
            <a:pPr marL="452438" lvl="1" fontAlgn="auto">
              <a:spcAft>
                <a:spcPts val="0"/>
              </a:spcAft>
              <a:buNone/>
              <a:defRPr/>
            </a:pPr>
            <a:r>
              <a:rPr lang="en-US" altLang="zh-CN" sz="3600" dirty="0">
                <a:ea typeface="+mn-ea"/>
              </a:rPr>
              <a:t>       (2)</a:t>
            </a:r>
            <a:r>
              <a:rPr lang="zh-CN" altLang="en-US" sz="3600" dirty="0">
                <a:ea typeface="+mn-ea"/>
              </a:rPr>
              <a:t>每个教师教多门课程， 一门课程由一个教师教；</a:t>
            </a:r>
            <a:endParaRPr lang="en-US" altLang="zh-CN" sz="3600" dirty="0">
              <a:ea typeface="+mn-ea"/>
            </a:endParaRPr>
          </a:p>
          <a:p>
            <a:pPr marL="452438" lvl="1" fontAlgn="auto">
              <a:spcAft>
                <a:spcPts val="0"/>
              </a:spcAft>
              <a:buNone/>
              <a:defRPr/>
            </a:pPr>
            <a:r>
              <a:rPr lang="en-US" altLang="zh-CN" sz="3600" dirty="0">
                <a:ea typeface="+mn-ea"/>
              </a:rPr>
              <a:t>       (3)</a:t>
            </a:r>
            <a:r>
              <a:rPr lang="zh-CN" altLang="en-US" sz="3600" dirty="0">
                <a:ea typeface="+mn-ea"/>
              </a:rPr>
              <a:t>教师指导多个研究生，一个研究生只能有一个导师</a:t>
            </a:r>
            <a:endParaRPr lang="en-US" altLang="zh-CN" sz="3600" dirty="0">
              <a:ea typeface="+mn-ea"/>
            </a:endParaRPr>
          </a:p>
          <a:p>
            <a:pPr marL="452438" lvl="1" fontAlgn="auto">
              <a:spcAft>
                <a:spcPts val="0"/>
              </a:spcAft>
              <a:buNone/>
              <a:defRPr/>
            </a:pPr>
            <a:r>
              <a:rPr lang="en-US" altLang="zh-CN" sz="3600" dirty="0">
                <a:ea typeface="+mn-ea"/>
              </a:rPr>
              <a:t>       (4)</a:t>
            </a:r>
            <a:r>
              <a:rPr lang="zh-CN" altLang="en-US" sz="3600" dirty="0">
                <a:ea typeface="+mn-ea"/>
              </a:rPr>
              <a:t>一个学生可选多门课程，每门课程可以由多个学生选，学生选修一门课程有一个成绩</a:t>
            </a:r>
            <a:endParaRPr lang="en-US" altLang="zh-CN" sz="3600" dirty="0">
              <a:ea typeface="+mn-ea"/>
            </a:endParaRPr>
          </a:p>
          <a:p>
            <a:pPr marL="452438" lvl="1" fontAlgn="auto">
              <a:spcAft>
                <a:spcPts val="0"/>
              </a:spcAft>
              <a:buNone/>
              <a:defRPr/>
            </a:pPr>
            <a:r>
              <a:rPr lang="en-US" altLang="zh-CN" sz="3600" dirty="0">
                <a:ea typeface="+mn-ea"/>
              </a:rPr>
              <a:t>       (5)</a:t>
            </a:r>
            <a:r>
              <a:rPr lang="zh-CN" altLang="en-US" sz="3600" dirty="0">
                <a:ea typeface="+mn-ea"/>
              </a:rPr>
              <a:t> 每门课程只有一个预修课程</a:t>
            </a:r>
            <a:endParaRPr lang="en-US" altLang="zh-CN" sz="3600" dirty="0">
              <a:ea typeface="+mn-ea"/>
            </a:endParaRPr>
          </a:p>
        </p:txBody>
      </p:sp>
      <p:sp>
        <p:nvSpPr>
          <p:cNvPr id="2" name="标题 1"/>
          <p:cNvSpPr>
            <a:spLocks noGrp="1"/>
          </p:cNvSpPr>
          <p:nvPr>
            <p:ph type="title"/>
          </p:nvPr>
        </p:nvSpPr>
        <p:spPr/>
        <p:txBody>
          <a:bodyPr/>
          <a:lstStyle/>
          <a:p>
            <a:pPr fontAlgn="auto">
              <a:spcAft>
                <a:spcPts val="0"/>
              </a:spcAft>
              <a:defRPr/>
            </a:pPr>
            <a:r>
              <a:rPr lang="zh-CN" altLang="en-US" dirty="0">
                <a:latin typeface="+mj-ea"/>
              </a:rPr>
              <a:t>综合练习一</a:t>
            </a:r>
          </a:p>
        </p:txBody>
      </p:sp>
      <p:sp>
        <p:nvSpPr>
          <p:cNvPr id="4" name="矩形 3">
            <a:extLst>
              <a:ext uri="{FF2B5EF4-FFF2-40B4-BE49-F238E27FC236}">
                <a16:creationId xmlns:a16="http://schemas.microsoft.com/office/drawing/2014/main" id="{E04E7862-B2F4-4B26-BBDE-15AF6D93CCB2}"/>
              </a:ext>
            </a:extLst>
          </p:cNvPr>
          <p:cNvSpPr/>
          <p:nvPr/>
        </p:nvSpPr>
        <p:spPr>
          <a:xfrm>
            <a:off x="7313234" y="1120676"/>
            <a:ext cx="4343892" cy="2797048"/>
          </a:xfrm>
          <a:prstGeom prst="rect">
            <a:avLst/>
          </a:prstGeom>
        </p:spPr>
        <p:txBody>
          <a:bodyPr wrap="square">
            <a:spAutoFit/>
          </a:bodyPr>
          <a:lstStyle/>
          <a:p>
            <a:pPr marL="342900" lvl="1" indent="-342900" fontAlgn="auto">
              <a:lnSpc>
                <a:spcPct val="150000"/>
              </a:lnSpc>
              <a:spcAft>
                <a:spcPts val="0"/>
              </a:spcAft>
              <a:buClr>
                <a:srgbClr val="2B166E"/>
              </a:buClr>
              <a:buNone/>
              <a:defRPr/>
            </a:pPr>
            <a:r>
              <a:rPr lang="zh-CN" altLang="en-US" sz="2400" dirty="0">
                <a:latin typeface="+mn-ea"/>
                <a:ea typeface="+mn-ea"/>
              </a:rPr>
              <a:t> 试根据以上语义完成下述要</a:t>
            </a:r>
            <a:endParaRPr lang="en-US" altLang="zh-CN" sz="2400" dirty="0">
              <a:latin typeface="+mn-ea"/>
              <a:ea typeface="+mn-ea"/>
            </a:endParaRPr>
          </a:p>
          <a:p>
            <a:pPr lvl="1" indent="-457200" fontAlgn="auto">
              <a:lnSpc>
                <a:spcPct val="150000"/>
              </a:lnSpc>
              <a:spcAft>
                <a:spcPts val="0"/>
              </a:spcAft>
              <a:buClr>
                <a:srgbClr val="2B166E"/>
              </a:buClr>
              <a:buAutoNum type="arabicParenBoth"/>
              <a:defRPr/>
            </a:pPr>
            <a:r>
              <a:rPr lang="zh-CN" altLang="en-US" sz="2400" dirty="0">
                <a:latin typeface="+mn-ea"/>
                <a:ea typeface="+mn-ea"/>
              </a:rPr>
              <a:t>画出</a:t>
            </a:r>
            <a:r>
              <a:rPr lang="en-US" altLang="zh-CN" sz="2400" dirty="0">
                <a:latin typeface="+mn-ea"/>
                <a:ea typeface="+mn-ea"/>
              </a:rPr>
              <a:t>E-R</a:t>
            </a:r>
            <a:r>
              <a:rPr lang="zh-CN" altLang="en-US" sz="2400" dirty="0">
                <a:latin typeface="+mn-ea"/>
                <a:ea typeface="+mn-ea"/>
              </a:rPr>
              <a:t>图</a:t>
            </a:r>
            <a:endParaRPr lang="en-US" altLang="zh-CN" sz="2400" dirty="0">
              <a:latin typeface="+mn-ea"/>
              <a:ea typeface="+mn-ea"/>
            </a:endParaRPr>
          </a:p>
          <a:p>
            <a:pPr lvl="1" indent="-457200" fontAlgn="auto">
              <a:lnSpc>
                <a:spcPct val="150000"/>
              </a:lnSpc>
              <a:spcAft>
                <a:spcPts val="0"/>
              </a:spcAft>
              <a:buClr>
                <a:srgbClr val="2B166E"/>
              </a:buClr>
              <a:buAutoNum type="arabicParenBoth"/>
              <a:defRPr/>
            </a:pPr>
            <a:r>
              <a:rPr lang="zh-CN" altLang="en-US" sz="2400" dirty="0">
                <a:latin typeface="+mn-ea"/>
                <a:ea typeface="+mn-ea"/>
              </a:rPr>
              <a:t>将以上</a:t>
            </a:r>
            <a:r>
              <a:rPr lang="en-US" altLang="zh-CN" sz="2400" dirty="0">
                <a:latin typeface="+mn-ea"/>
                <a:ea typeface="+mn-ea"/>
              </a:rPr>
              <a:t>ER</a:t>
            </a:r>
            <a:r>
              <a:rPr lang="zh-CN" altLang="en-US" sz="2400" dirty="0">
                <a:latin typeface="+mn-ea"/>
                <a:ea typeface="+mn-ea"/>
              </a:rPr>
              <a:t>图用关系模型表示出来</a:t>
            </a:r>
            <a:endParaRPr lang="en-US" altLang="zh-CN" sz="2400" dirty="0">
              <a:latin typeface="+mn-ea"/>
              <a:ea typeface="+mn-ea"/>
            </a:endParaRPr>
          </a:p>
          <a:p>
            <a:pPr lvl="1" indent="-457200" fontAlgn="auto">
              <a:lnSpc>
                <a:spcPct val="150000"/>
              </a:lnSpc>
              <a:spcAft>
                <a:spcPts val="0"/>
              </a:spcAft>
              <a:buClr>
                <a:srgbClr val="2B166E"/>
              </a:buClr>
              <a:buAutoNum type="arabicParenBoth"/>
              <a:defRPr/>
            </a:pPr>
            <a:r>
              <a:rPr lang="zh-CN" altLang="en-US" sz="2400" dirty="0">
                <a:latin typeface="+mn-ea"/>
                <a:ea typeface="+mn-ea"/>
              </a:rPr>
              <a:t>标出各关系的主键、外键</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3" name="组合 63"/>
          <p:cNvGrpSpPr>
            <a:grpSpLocks/>
          </p:cNvGrpSpPr>
          <p:nvPr/>
        </p:nvGrpSpPr>
        <p:grpSpPr bwMode="auto">
          <a:xfrm>
            <a:off x="2021576" y="1243014"/>
            <a:ext cx="8051112" cy="4757737"/>
            <a:chOff x="1050532" y="1323023"/>
            <a:chExt cx="6255143" cy="3538537"/>
          </a:xfrm>
        </p:grpSpPr>
        <p:sp>
          <p:nvSpPr>
            <p:cNvPr id="100358" name="Rectangle 2"/>
            <p:cNvSpPr>
              <a:spLocks noChangeArrowheads="1"/>
            </p:cNvSpPr>
            <p:nvPr/>
          </p:nvSpPr>
          <p:spPr bwMode="auto">
            <a:xfrm>
              <a:off x="2219325" y="2032635"/>
              <a:ext cx="914400" cy="304800"/>
            </a:xfrm>
            <a:prstGeom prst="rect">
              <a:avLst/>
            </a:prstGeom>
            <a:solidFill>
              <a:srgbClr val="FFFFFF"/>
            </a:solidFill>
            <a:ln w="19050">
              <a:solidFill>
                <a:srgbClr val="000000"/>
              </a:solidFill>
              <a:miter lim="800000"/>
              <a:headEnd/>
              <a:tailEnd/>
            </a:ln>
          </p:spPr>
          <p:txBody>
            <a:bodyPr anchor="ctr"/>
            <a:lstStyle/>
            <a:p>
              <a:pPr algn="ctr"/>
              <a:r>
                <a:rPr lang="zh-CN" altLang="en-US" sz="1200" b="1">
                  <a:latin typeface="+mn-ea"/>
                  <a:ea typeface="+mn-ea"/>
                </a:rPr>
                <a:t>学生</a:t>
              </a:r>
              <a:endParaRPr lang="zh-CN" sz="1200" b="1">
                <a:latin typeface="+mn-ea"/>
                <a:ea typeface="+mn-ea"/>
              </a:endParaRPr>
            </a:p>
          </p:txBody>
        </p:sp>
        <p:sp>
          <p:nvSpPr>
            <p:cNvPr id="100359" name="Rectangle 3"/>
            <p:cNvSpPr>
              <a:spLocks noChangeArrowheads="1"/>
            </p:cNvSpPr>
            <p:nvPr/>
          </p:nvSpPr>
          <p:spPr bwMode="auto">
            <a:xfrm>
              <a:off x="5048250" y="3847148"/>
              <a:ext cx="914400" cy="304800"/>
            </a:xfrm>
            <a:prstGeom prst="rect">
              <a:avLst/>
            </a:prstGeom>
            <a:solidFill>
              <a:srgbClr val="FFFFFF"/>
            </a:solidFill>
            <a:ln w="19050">
              <a:solidFill>
                <a:srgbClr val="000000"/>
              </a:solidFill>
              <a:miter lim="800000"/>
              <a:headEnd/>
              <a:tailEnd/>
            </a:ln>
          </p:spPr>
          <p:txBody>
            <a:bodyPr anchor="ctr"/>
            <a:lstStyle/>
            <a:p>
              <a:pPr algn="ctr"/>
              <a:r>
                <a:rPr lang="zh-CN" altLang="en-US" sz="1200" b="1" dirty="0">
                  <a:latin typeface="+mn-ea"/>
                  <a:ea typeface="+mn-ea"/>
                </a:rPr>
                <a:t>教师</a:t>
              </a:r>
              <a:endParaRPr lang="zh-CN" sz="1200" b="1" dirty="0">
                <a:latin typeface="+mn-ea"/>
                <a:ea typeface="+mn-ea"/>
              </a:endParaRPr>
            </a:p>
          </p:txBody>
        </p:sp>
        <p:sp>
          <p:nvSpPr>
            <p:cNvPr id="100360" name="Rectangle 4"/>
            <p:cNvSpPr>
              <a:spLocks noChangeArrowheads="1"/>
            </p:cNvSpPr>
            <p:nvPr/>
          </p:nvSpPr>
          <p:spPr bwMode="auto">
            <a:xfrm>
              <a:off x="4989513" y="2032635"/>
              <a:ext cx="914400" cy="304800"/>
            </a:xfrm>
            <a:prstGeom prst="rect">
              <a:avLst/>
            </a:prstGeom>
            <a:solidFill>
              <a:srgbClr val="FFFFFF"/>
            </a:solidFill>
            <a:ln w="19050">
              <a:solidFill>
                <a:srgbClr val="000000"/>
              </a:solidFill>
              <a:miter lim="800000"/>
              <a:headEnd/>
              <a:tailEnd/>
            </a:ln>
          </p:spPr>
          <p:txBody>
            <a:bodyPr anchor="ctr"/>
            <a:lstStyle/>
            <a:p>
              <a:pPr algn="ctr"/>
              <a:r>
                <a:rPr lang="zh-CN" altLang="en-US" sz="1200" b="1">
                  <a:latin typeface="+mn-ea"/>
                  <a:ea typeface="+mn-ea"/>
                </a:rPr>
                <a:t>系</a:t>
              </a:r>
              <a:endParaRPr lang="zh-CN" sz="1200" b="1">
                <a:latin typeface="+mn-ea"/>
                <a:ea typeface="+mn-ea"/>
              </a:endParaRPr>
            </a:p>
          </p:txBody>
        </p:sp>
        <p:sp>
          <p:nvSpPr>
            <p:cNvPr id="100361" name="Rectangle 5"/>
            <p:cNvSpPr>
              <a:spLocks noChangeArrowheads="1"/>
            </p:cNvSpPr>
            <p:nvPr/>
          </p:nvSpPr>
          <p:spPr bwMode="auto">
            <a:xfrm>
              <a:off x="2219325" y="3813810"/>
              <a:ext cx="914400" cy="304800"/>
            </a:xfrm>
            <a:prstGeom prst="rect">
              <a:avLst/>
            </a:prstGeom>
            <a:solidFill>
              <a:srgbClr val="FFFFFF"/>
            </a:solidFill>
            <a:ln w="19050">
              <a:solidFill>
                <a:srgbClr val="000000"/>
              </a:solidFill>
              <a:miter lim="800000"/>
              <a:headEnd/>
              <a:tailEnd/>
            </a:ln>
          </p:spPr>
          <p:txBody>
            <a:bodyPr anchor="ctr"/>
            <a:lstStyle/>
            <a:p>
              <a:pPr algn="ctr"/>
              <a:r>
                <a:rPr lang="zh-CN" altLang="en-US" sz="1200" b="1">
                  <a:latin typeface="+mn-ea"/>
                  <a:ea typeface="+mn-ea"/>
                </a:rPr>
                <a:t>课程</a:t>
              </a:r>
              <a:endParaRPr lang="zh-CN" sz="1200" b="1">
                <a:latin typeface="+mn-ea"/>
                <a:ea typeface="+mn-ea"/>
              </a:endParaRPr>
            </a:p>
          </p:txBody>
        </p:sp>
        <p:sp>
          <p:nvSpPr>
            <p:cNvPr id="100362" name="AutoShape 6"/>
            <p:cNvSpPr>
              <a:spLocks noChangeArrowheads="1"/>
            </p:cNvSpPr>
            <p:nvPr/>
          </p:nvSpPr>
          <p:spPr bwMode="auto">
            <a:xfrm>
              <a:off x="2314575" y="2918460"/>
              <a:ext cx="771525" cy="333375"/>
            </a:xfrm>
            <a:prstGeom prst="flowChartDecision">
              <a:avLst/>
            </a:prstGeom>
            <a:solidFill>
              <a:srgbClr val="FFFFFF"/>
            </a:solidFill>
            <a:ln w="19050">
              <a:solidFill>
                <a:srgbClr val="000000"/>
              </a:solidFill>
              <a:miter lim="800000"/>
              <a:headEnd/>
              <a:tailEnd/>
            </a:ln>
          </p:spPr>
          <p:txBody>
            <a:bodyPr lIns="0" tIns="0" rIns="0" bIns="0"/>
            <a:lstStyle/>
            <a:p>
              <a:pPr algn="ctr"/>
              <a:r>
                <a:rPr lang="zh-CN" altLang="en-US" sz="1200" b="1">
                  <a:latin typeface="+mn-ea"/>
                  <a:ea typeface="+mn-ea"/>
                </a:rPr>
                <a:t>选修</a:t>
              </a:r>
              <a:endParaRPr lang="zh-CN" sz="1200" b="1">
                <a:latin typeface="+mn-ea"/>
                <a:ea typeface="+mn-ea"/>
              </a:endParaRPr>
            </a:p>
          </p:txBody>
        </p:sp>
        <p:sp>
          <p:nvSpPr>
            <p:cNvPr id="100363" name="AutoShape 7"/>
            <p:cNvSpPr>
              <a:spLocks noChangeArrowheads="1"/>
            </p:cNvSpPr>
            <p:nvPr/>
          </p:nvSpPr>
          <p:spPr bwMode="auto">
            <a:xfrm>
              <a:off x="2419350" y="4423410"/>
              <a:ext cx="523875" cy="438150"/>
            </a:xfrm>
            <a:prstGeom prst="flowChartDecision">
              <a:avLst/>
            </a:prstGeom>
            <a:solidFill>
              <a:srgbClr val="FFFFFF"/>
            </a:solidFill>
            <a:ln w="19050">
              <a:solidFill>
                <a:srgbClr val="000000"/>
              </a:solidFill>
              <a:miter lim="800000"/>
              <a:headEnd/>
              <a:tailEnd/>
            </a:ln>
          </p:spPr>
          <p:txBody>
            <a:bodyPr lIns="0" tIns="0" rIns="0" bIns="0"/>
            <a:lstStyle/>
            <a:p>
              <a:pPr algn="just"/>
              <a:r>
                <a:rPr lang="zh-CN" altLang="en-US" sz="1200" b="1">
                  <a:latin typeface="+mn-ea"/>
                  <a:ea typeface="+mn-ea"/>
                </a:rPr>
                <a:t>先修</a:t>
              </a:r>
              <a:endParaRPr lang="zh-CN" sz="1200" b="1">
                <a:latin typeface="+mn-ea"/>
                <a:ea typeface="+mn-ea"/>
              </a:endParaRPr>
            </a:p>
          </p:txBody>
        </p:sp>
        <p:cxnSp>
          <p:nvCxnSpPr>
            <p:cNvPr id="100364" name="AutoShape 8"/>
            <p:cNvCxnSpPr>
              <a:cxnSpLocks noChangeShapeType="1"/>
            </p:cNvCxnSpPr>
            <p:nvPr/>
          </p:nvCxnSpPr>
          <p:spPr bwMode="auto">
            <a:xfrm flipH="1">
              <a:off x="2505075" y="4118610"/>
              <a:ext cx="0" cy="447675"/>
            </a:xfrm>
            <a:prstGeom prst="straightConnector1">
              <a:avLst/>
            </a:prstGeom>
            <a:noFill/>
            <a:ln w="19050">
              <a:solidFill>
                <a:srgbClr val="000000"/>
              </a:solidFill>
              <a:round/>
              <a:headEnd/>
              <a:tailEnd/>
            </a:ln>
          </p:spPr>
        </p:cxnSp>
        <p:cxnSp>
          <p:nvCxnSpPr>
            <p:cNvPr id="100365" name="AutoShape 9"/>
            <p:cNvCxnSpPr>
              <a:cxnSpLocks noChangeShapeType="1"/>
            </p:cNvCxnSpPr>
            <p:nvPr/>
          </p:nvCxnSpPr>
          <p:spPr bwMode="auto">
            <a:xfrm flipH="1">
              <a:off x="2857500" y="4118610"/>
              <a:ext cx="0" cy="447675"/>
            </a:xfrm>
            <a:prstGeom prst="straightConnector1">
              <a:avLst/>
            </a:prstGeom>
            <a:noFill/>
            <a:ln w="19050">
              <a:solidFill>
                <a:srgbClr val="000000"/>
              </a:solidFill>
              <a:round/>
              <a:headEnd/>
              <a:tailEnd/>
            </a:ln>
          </p:spPr>
        </p:cxnSp>
        <p:cxnSp>
          <p:nvCxnSpPr>
            <p:cNvPr id="100366" name="AutoShape 10"/>
            <p:cNvCxnSpPr>
              <a:cxnSpLocks noChangeShapeType="1"/>
            </p:cNvCxnSpPr>
            <p:nvPr/>
          </p:nvCxnSpPr>
          <p:spPr bwMode="auto">
            <a:xfrm flipH="1">
              <a:off x="2705100" y="2337435"/>
              <a:ext cx="0" cy="576263"/>
            </a:xfrm>
            <a:prstGeom prst="straightConnector1">
              <a:avLst/>
            </a:prstGeom>
            <a:noFill/>
            <a:ln w="19050">
              <a:solidFill>
                <a:srgbClr val="000000"/>
              </a:solidFill>
              <a:round/>
              <a:headEnd/>
              <a:tailEnd/>
            </a:ln>
          </p:spPr>
        </p:cxnSp>
        <p:cxnSp>
          <p:nvCxnSpPr>
            <p:cNvPr id="100367" name="AutoShape 11"/>
            <p:cNvCxnSpPr>
              <a:cxnSpLocks noChangeShapeType="1"/>
            </p:cNvCxnSpPr>
            <p:nvPr/>
          </p:nvCxnSpPr>
          <p:spPr bwMode="auto">
            <a:xfrm flipH="1">
              <a:off x="2705100" y="3237548"/>
              <a:ext cx="0" cy="576262"/>
            </a:xfrm>
            <a:prstGeom prst="straightConnector1">
              <a:avLst/>
            </a:prstGeom>
            <a:noFill/>
            <a:ln w="19050">
              <a:solidFill>
                <a:srgbClr val="000000"/>
              </a:solidFill>
              <a:round/>
              <a:headEnd/>
              <a:tailEnd/>
            </a:ln>
          </p:spPr>
        </p:cxnSp>
        <p:sp>
          <p:nvSpPr>
            <p:cNvPr id="100369" name="Text Box 13"/>
            <p:cNvSpPr txBox="1">
              <a:spLocks noChangeArrowheads="1"/>
            </p:cNvSpPr>
            <p:nvPr/>
          </p:nvSpPr>
          <p:spPr bwMode="auto">
            <a:xfrm>
              <a:off x="2520950" y="2391410"/>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n</a:t>
              </a:r>
              <a:endParaRPr lang="zh-CN" altLang="zh-CN" sz="1200" b="1">
                <a:latin typeface="+mn-ea"/>
                <a:ea typeface="+mn-ea"/>
              </a:endParaRPr>
            </a:p>
          </p:txBody>
        </p:sp>
        <p:sp>
          <p:nvSpPr>
            <p:cNvPr id="100370" name="Text Box 14"/>
            <p:cNvSpPr txBox="1">
              <a:spLocks noChangeArrowheads="1"/>
            </p:cNvSpPr>
            <p:nvPr/>
          </p:nvSpPr>
          <p:spPr bwMode="auto">
            <a:xfrm>
              <a:off x="2520950" y="3515360"/>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m</a:t>
              </a:r>
              <a:endParaRPr lang="zh-CN" altLang="zh-CN" sz="1200" b="1">
                <a:latin typeface="+mn-ea"/>
                <a:ea typeface="+mn-ea"/>
              </a:endParaRPr>
            </a:p>
          </p:txBody>
        </p:sp>
        <p:sp>
          <p:nvSpPr>
            <p:cNvPr id="100371" name="AutoShape 15"/>
            <p:cNvSpPr>
              <a:spLocks noChangeArrowheads="1"/>
            </p:cNvSpPr>
            <p:nvPr/>
          </p:nvSpPr>
          <p:spPr bwMode="auto">
            <a:xfrm>
              <a:off x="5089984" y="2931160"/>
              <a:ext cx="818352" cy="319088"/>
            </a:xfrm>
            <a:prstGeom prst="flowChartDecision">
              <a:avLst/>
            </a:prstGeom>
            <a:solidFill>
              <a:srgbClr val="FFFFFF"/>
            </a:solidFill>
            <a:ln w="19050">
              <a:solidFill>
                <a:srgbClr val="000000"/>
              </a:solidFill>
              <a:miter lim="800000"/>
              <a:headEnd/>
              <a:tailEnd/>
            </a:ln>
          </p:spPr>
          <p:txBody>
            <a:bodyPr tIns="0" bIns="0"/>
            <a:lstStyle/>
            <a:p>
              <a:pPr algn="just"/>
              <a:r>
                <a:rPr lang="zh-CN" altLang="en-US" sz="1200" b="1">
                  <a:latin typeface="+mn-ea"/>
                  <a:ea typeface="+mn-ea"/>
                </a:rPr>
                <a:t>属于</a:t>
              </a:r>
              <a:endParaRPr lang="zh-CN" sz="1200" b="1">
                <a:latin typeface="+mn-ea"/>
                <a:ea typeface="+mn-ea"/>
              </a:endParaRPr>
            </a:p>
          </p:txBody>
        </p:sp>
        <p:cxnSp>
          <p:nvCxnSpPr>
            <p:cNvPr id="100372" name="AutoShape 16"/>
            <p:cNvCxnSpPr>
              <a:cxnSpLocks noChangeShapeType="1"/>
            </p:cNvCxnSpPr>
            <p:nvPr/>
          </p:nvCxnSpPr>
          <p:spPr bwMode="auto">
            <a:xfrm flipH="1">
              <a:off x="5505450" y="2351723"/>
              <a:ext cx="0" cy="576262"/>
            </a:xfrm>
            <a:prstGeom prst="straightConnector1">
              <a:avLst/>
            </a:prstGeom>
            <a:noFill/>
            <a:ln w="19050">
              <a:solidFill>
                <a:srgbClr val="000000"/>
              </a:solidFill>
              <a:round/>
              <a:headEnd/>
              <a:tailEnd/>
            </a:ln>
          </p:spPr>
        </p:cxnSp>
        <p:cxnSp>
          <p:nvCxnSpPr>
            <p:cNvPr id="100373" name="AutoShape 17"/>
            <p:cNvCxnSpPr>
              <a:cxnSpLocks noChangeShapeType="1"/>
            </p:cNvCxnSpPr>
            <p:nvPr/>
          </p:nvCxnSpPr>
          <p:spPr bwMode="auto">
            <a:xfrm flipH="1">
              <a:off x="5505450" y="3251835"/>
              <a:ext cx="0" cy="576263"/>
            </a:xfrm>
            <a:prstGeom prst="straightConnector1">
              <a:avLst/>
            </a:prstGeom>
            <a:noFill/>
            <a:ln w="19050">
              <a:solidFill>
                <a:srgbClr val="000000"/>
              </a:solidFill>
              <a:round/>
              <a:headEnd/>
              <a:tailEnd/>
            </a:ln>
          </p:spPr>
        </p:cxnSp>
        <p:sp>
          <p:nvSpPr>
            <p:cNvPr id="100374" name="Text Box 18"/>
            <p:cNvSpPr txBox="1">
              <a:spLocks noChangeArrowheads="1"/>
            </p:cNvSpPr>
            <p:nvPr/>
          </p:nvSpPr>
          <p:spPr bwMode="auto">
            <a:xfrm>
              <a:off x="2274888" y="4170998"/>
              <a:ext cx="144462" cy="252412"/>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75" name="Text Box 19"/>
            <p:cNvSpPr txBox="1">
              <a:spLocks noChangeArrowheads="1"/>
            </p:cNvSpPr>
            <p:nvPr/>
          </p:nvSpPr>
          <p:spPr bwMode="auto">
            <a:xfrm>
              <a:off x="2894013" y="4170998"/>
              <a:ext cx="144462" cy="252412"/>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76" name="Oval 20"/>
            <p:cNvSpPr>
              <a:spLocks noChangeArrowheads="1"/>
            </p:cNvSpPr>
            <p:nvPr/>
          </p:nvSpPr>
          <p:spPr bwMode="auto">
            <a:xfrm>
              <a:off x="1400175" y="2927985"/>
              <a:ext cx="576263" cy="319088"/>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成绩</a:t>
              </a:r>
              <a:endParaRPr lang="zh-CN" sz="1200" b="1">
                <a:latin typeface="+mn-ea"/>
                <a:ea typeface="+mn-ea"/>
              </a:endParaRPr>
            </a:p>
          </p:txBody>
        </p:sp>
        <p:sp>
          <p:nvSpPr>
            <p:cNvPr id="100377" name="Oval 21"/>
            <p:cNvSpPr>
              <a:spLocks noChangeArrowheads="1"/>
            </p:cNvSpPr>
            <p:nvPr/>
          </p:nvSpPr>
          <p:spPr bwMode="auto">
            <a:xfrm>
              <a:off x="2128838" y="1323023"/>
              <a:ext cx="576262"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学号</a:t>
              </a:r>
              <a:endParaRPr lang="zh-CN" sz="1200" b="1">
                <a:latin typeface="+mn-ea"/>
                <a:ea typeface="+mn-ea"/>
              </a:endParaRPr>
            </a:p>
          </p:txBody>
        </p:sp>
        <p:cxnSp>
          <p:nvCxnSpPr>
            <p:cNvPr id="100378" name="AutoShape 22"/>
            <p:cNvCxnSpPr>
              <a:cxnSpLocks noChangeShapeType="1"/>
            </p:cNvCxnSpPr>
            <p:nvPr/>
          </p:nvCxnSpPr>
          <p:spPr bwMode="auto">
            <a:xfrm>
              <a:off x="1976438" y="3085148"/>
              <a:ext cx="357187" cy="0"/>
            </a:xfrm>
            <a:prstGeom prst="straightConnector1">
              <a:avLst/>
            </a:prstGeom>
            <a:noFill/>
            <a:ln w="19050">
              <a:solidFill>
                <a:srgbClr val="000000"/>
              </a:solidFill>
              <a:round/>
              <a:headEnd/>
              <a:tailEnd/>
            </a:ln>
          </p:spPr>
        </p:cxnSp>
        <p:sp>
          <p:nvSpPr>
            <p:cNvPr id="100379" name="Text Box 23"/>
            <p:cNvSpPr txBox="1">
              <a:spLocks noChangeArrowheads="1"/>
            </p:cNvSpPr>
            <p:nvPr/>
          </p:nvSpPr>
          <p:spPr bwMode="auto">
            <a:xfrm>
              <a:off x="5330825" y="2419985"/>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80" name="Text Box 24"/>
            <p:cNvSpPr txBox="1">
              <a:spLocks noChangeArrowheads="1"/>
            </p:cNvSpPr>
            <p:nvPr/>
          </p:nvSpPr>
          <p:spPr bwMode="auto">
            <a:xfrm>
              <a:off x="5330825" y="3543935"/>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m</a:t>
              </a:r>
              <a:endParaRPr lang="zh-CN" altLang="zh-CN" sz="1200" b="1">
                <a:latin typeface="+mn-ea"/>
                <a:ea typeface="+mn-ea"/>
              </a:endParaRPr>
            </a:p>
          </p:txBody>
        </p:sp>
        <p:sp>
          <p:nvSpPr>
            <p:cNvPr id="100381" name="AutoShape 25"/>
            <p:cNvSpPr>
              <a:spLocks noChangeArrowheads="1"/>
            </p:cNvSpPr>
            <p:nvPr/>
          </p:nvSpPr>
          <p:spPr bwMode="auto">
            <a:xfrm>
              <a:off x="3694113" y="3832860"/>
              <a:ext cx="808666" cy="319088"/>
            </a:xfrm>
            <a:prstGeom prst="flowChartDecision">
              <a:avLst/>
            </a:prstGeom>
            <a:solidFill>
              <a:srgbClr val="FFFFFF"/>
            </a:solidFill>
            <a:ln w="19050">
              <a:solidFill>
                <a:srgbClr val="000000"/>
              </a:solidFill>
              <a:miter lim="800000"/>
              <a:headEnd/>
              <a:tailEnd/>
            </a:ln>
          </p:spPr>
          <p:txBody>
            <a:bodyPr tIns="0" bIns="0"/>
            <a:lstStyle/>
            <a:p>
              <a:pPr algn="just"/>
              <a:r>
                <a:rPr lang="zh-CN" altLang="en-US" sz="1200" b="1">
                  <a:latin typeface="+mn-ea"/>
                  <a:ea typeface="+mn-ea"/>
                </a:rPr>
                <a:t>教授</a:t>
              </a:r>
              <a:endParaRPr lang="zh-CN" sz="1200" b="1">
                <a:latin typeface="+mn-ea"/>
                <a:ea typeface="+mn-ea"/>
              </a:endParaRPr>
            </a:p>
          </p:txBody>
        </p:sp>
        <p:cxnSp>
          <p:nvCxnSpPr>
            <p:cNvPr id="100382" name="AutoShape 26"/>
            <p:cNvCxnSpPr>
              <a:cxnSpLocks noChangeShapeType="1"/>
            </p:cNvCxnSpPr>
            <p:nvPr/>
          </p:nvCxnSpPr>
          <p:spPr bwMode="auto">
            <a:xfrm>
              <a:off x="3133725" y="3985260"/>
              <a:ext cx="576263" cy="0"/>
            </a:xfrm>
            <a:prstGeom prst="straightConnector1">
              <a:avLst/>
            </a:prstGeom>
            <a:noFill/>
            <a:ln w="19050">
              <a:solidFill>
                <a:srgbClr val="000000"/>
              </a:solidFill>
              <a:round/>
              <a:headEnd/>
              <a:tailEnd/>
            </a:ln>
          </p:spPr>
        </p:cxnSp>
        <p:cxnSp>
          <p:nvCxnSpPr>
            <p:cNvPr id="100383" name="AutoShape 27"/>
            <p:cNvCxnSpPr>
              <a:cxnSpLocks noChangeShapeType="1"/>
              <a:stCxn id="100381" idx="3"/>
            </p:cNvCxnSpPr>
            <p:nvPr/>
          </p:nvCxnSpPr>
          <p:spPr bwMode="auto">
            <a:xfrm flipV="1">
              <a:off x="4502779" y="3985260"/>
              <a:ext cx="523246" cy="7144"/>
            </a:xfrm>
            <a:prstGeom prst="straightConnector1">
              <a:avLst/>
            </a:prstGeom>
            <a:noFill/>
            <a:ln w="19050">
              <a:solidFill>
                <a:srgbClr val="000000"/>
              </a:solidFill>
              <a:round/>
              <a:headEnd/>
              <a:tailEnd/>
            </a:ln>
          </p:spPr>
        </p:cxnSp>
        <p:sp>
          <p:nvSpPr>
            <p:cNvPr id="100384" name="Text Box 28"/>
            <p:cNvSpPr txBox="1">
              <a:spLocks noChangeArrowheads="1"/>
            </p:cNvSpPr>
            <p:nvPr/>
          </p:nvSpPr>
          <p:spPr bwMode="auto">
            <a:xfrm>
              <a:off x="4894263" y="3999548"/>
              <a:ext cx="144462" cy="252412"/>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85" name="Text Box 29"/>
            <p:cNvSpPr txBox="1">
              <a:spLocks noChangeArrowheads="1"/>
            </p:cNvSpPr>
            <p:nvPr/>
          </p:nvSpPr>
          <p:spPr bwMode="auto">
            <a:xfrm>
              <a:off x="3217863" y="3751898"/>
              <a:ext cx="144462" cy="215900"/>
            </a:xfrm>
            <a:prstGeom prst="rect">
              <a:avLst/>
            </a:prstGeom>
            <a:solidFill>
              <a:srgbClr val="FFFFFF"/>
            </a:solidFill>
            <a:ln w="19050">
              <a:noFill/>
              <a:miter lim="800000"/>
              <a:headEnd/>
              <a:tailEnd/>
            </a:ln>
          </p:spPr>
          <p:txBody>
            <a:bodyPr lIns="18000" tIns="0" rIns="18000"/>
            <a:lstStyle/>
            <a:p>
              <a:pPr algn="just"/>
              <a:r>
                <a:rPr lang="en-US" altLang="zh-CN" sz="1200" b="1">
                  <a:latin typeface="+mn-ea"/>
                  <a:ea typeface="+mn-ea"/>
                </a:rPr>
                <a:t>m</a:t>
              </a:r>
              <a:endParaRPr lang="zh-CN" altLang="zh-CN" sz="1200" b="1">
                <a:latin typeface="+mn-ea"/>
                <a:ea typeface="+mn-ea"/>
              </a:endParaRPr>
            </a:p>
          </p:txBody>
        </p:sp>
        <p:sp>
          <p:nvSpPr>
            <p:cNvPr id="62494" name="AutoShape 30"/>
            <p:cNvSpPr>
              <a:spLocks noChangeArrowheads="1"/>
            </p:cNvSpPr>
            <p:nvPr/>
          </p:nvSpPr>
          <p:spPr bwMode="auto">
            <a:xfrm rot="2103111">
              <a:off x="3621126" y="2817950"/>
              <a:ext cx="752475" cy="330111"/>
            </a:xfrm>
            <a:prstGeom prst="flowChartDecision">
              <a:avLst/>
            </a:prstGeom>
            <a:solidFill>
              <a:srgbClr val="FFFFFF"/>
            </a:solidFill>
            <a:ln w="19050">
              <a:solidFill>
                <a:srgbClr val="000000"/>
              </a:solidFill>
              <a:miter lim="800000"/>
              <a:headEnd/>
              <a:tailEnd/>
            </a:ln>
          </p:spPr>
          <p:txBody>
            <a:bodyPr vert="vert270" tIns="0" bIns="0"/>
            <a:lstStyle/>
            <a:p>
              <a:pPr algn="just">
                <a:defRPr/>
              </a:pPr>
              <a:r>
                <a:rPr lang="zh-CN" altLang="en-US" sz="1200" b="1" dirty="0">
                  <a:latin typeface="+mn-ea"/>
                  <a:ea typeface="+mn-ea"/>
                </a:rPr>
                <a:t>指导</a:t>
              </a:r>
              <a:endParaRPr lang="zh-CN" sz="1200" b="1" dirty="0">
                <a:latin typeface="+mn-ea"/>
                <a:ea typeface="+mn-ea"/>
              </a:endParaRPr>
            </a:p>
          </p:txBody>
        </p:sp>
        <p:cxnSp>
          <p:nvCxnSpPr>
            <p:cNvPr id="100387" name="AutoShape 31"/>
            <p:cNvCxnSpPr>
              <a:cxnSpLocks noChangeShapeType="1"/>
            </p:cNvCxnSpPr>
            <p:nvPr/>
          </p:nvCxnSpPr>
          <p:spPr bwMode="auto">
            <a:xfrm>
              <a:off x="3133725" y="2337435"/>
              <a:ext cx="560388" cy="428625"/>
            </a:xfrm>
            <a:prstGeom prst="straightConnector1">
              <a:avLst/>
            </a:prstGeom>
            <a:noFill/>
            <a:ln w="19050">
              <a:solidFill>
                <a:srgbClr val="000000"/>
              </a:solidFill>
              <a:round/>
              <a:headEnd/>
              <a:tailEnd/>
            </a:ln>
          </p:spPr>
        </p:cxnSp>
        <p:cxnSp>
          <p:nvCxnSpPr>
            <p:cNvPr id="100388" name="AutoShape 32"/>
            <p:cNvCxnSpPr>
              <a:cxnSpLocks noChangeShapeType="1"/>
            </p:cNvCxnSpPr>
            <p:nvPr/>
          </p:nvCxnSpPr>
          <p:spPr bwMode="auto">
            <a:xfrm>
              <a:off x="4279900" y="3175635"/>
              <a:ext cx="755650" cy="684213"/>
            </a:xfrm>
            <a:prstGeom prst="straightConnector1">
              <a:avLst/>
            </a:prstGeom>
            <a:noFill/>
            <a:ln w="19050">
              <a:solidFill>
                <a:srgbClr val="000000"/>
              </a:solidFill>
              <a:round/>
              <a:headEnd/>
              <a:tailEnd/>
            </a:ln>
          </p:spPr>
        </p:cxnSp>
        <p:sp>
          <p:nvSpPr>
            <p:cNvPr id="100389" name="Text Box 33"/>
            <p:cNvSpPr txBox="1">
              <a:spLocks noChangeArrowheads="1"/>
            </p:cNvSpPr>
            <p:nvPr/>
          </p:nvSpPr>
          <p:spPr bwMode="auto">
            <a:xfrm>
              <a:off x="3187700" y="2124710"/>
              <a:ext cx="146050" cy="252413"/>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n</a:t>
              </a:r>
              <a:endParaRPr lang="zh-CN" altLang="zh-CN" sz="1200" b="1">
                <a:latin typeface="+mn-ea"/>
                <a:ea typeface="+mn-ea"/>
              </a:endParaRPr>
            </a:p>
          </p:txBody>
        </p:sp>
        <p:sp>
          <p:nvSpPr>
            <p:cNvPr id="100390" name="Text Box 34"/>
            <p:cNvSpPr txBox="1">
              <a:spLocks noChangeArrowheads="1"/>
            </p:cNvSpPr>
            <p:nvPr/>
          </p:nvSpPr>
          <p:spPr bwMode="auto">
            <a:xfrm>
              <a:off x="4749800" y="3293110"/>
              <a:ext cx="144463" cy="250825"/>
            </a:xfrm>
            <a:prstGeom prst="rect">
              <a:avLst/>
            </a:prstGeom>
            <a:solidFill>
              <a:srgbClr val="FFFFFF"/>
            </a:solidFill>
            <a:ln w="19050">
              <a:noFill/>
              <a:miter lim="800000"/>
              <a:headEnd/>
              <a:tailEnd/>
            </a:ln>
          </p:spPr>
          <p:txBody>
            <a:bodyPr lIns="18000" rIns="18000"/>
            <a:lstStyle/>
            <a:p>
              <a:pPr algn="just"/>
              <a:r>
                <a:rPr lang="en-US" altLang="zh-CN" sz="1200" b="1">
                  <a:latin typeface="+mn-ea"/>
                  <a:ea typeface="+mn-ea"/>
                </a:rPr>
                <a:t>1</a:t>
              </a:r>
              <a:endParaRPr lang="zh-CN" altLang="zh-CN" sz="1200" b="1">
                <a:latin typeface="+mn-ea"/>
                <a:ea typeface="+mn-ea"/>
              </a:endParaRPr>
            </a:p>
          </p:txBody>
        </p:sp>
        <p:sp>
          <p:nvSpPr>
            <p:cNvPr id="100391" name="Oval 35"/>
            <p:cNvSpPr>
              <a:spLocks noChangeArrowheads="1"/>
            </p:cNvSpPr>
            <p:nvPr/>
          </p:nvSpPr>
          <p:spPr bwMode="auto">
            <a:xfrm>
              <a:off x="1238250" y="2100898"/>
              <a:ext cx="576263"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姓名</a:t>
              </a:r>
              <a:endParaRPr lang="zh-CN" sz="1200" b="1">
                <a:latin typeface="+mn-ea"/>
                <a:ea typeface="+mn-ea"/>
              </a:endParaRPr>
            </a:p>
          </p:txBody>
        </p:sp>
        <p:sp>
          <p:nvSpPr>
            <p:cNvPr id="100392" name="Oval 36"/>
            <p:cNvSpPr>
              <a:spLocks noChangeArrowheads="1"/>
            </p:cNvSpPr>
            <p:nvPr/>
          </p:nvSpPr>
          <p:spPr bwMode="auto">
            <a:xfrm>
              <a:off x="2943225" y="1323023"/>
              <a:ext cx="987425"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出生日期</a:t>
              </a:r>
              <a:endParaRPr lang="zh-CN" sz="1200" b="1">
                <a:latin typeface="+mn-ea"/>
                <a:ea typeface="+mn-ea"/>
              </a:endParaRPr>
            </a:p>
          </p:txBody>
        </p:sp>
        <p:sp>
          <p:nvSpPr>
            <p:cNvPr id="100393" name="Oval 37"/>
            <p:cNvSpPr>
              <a:spLocks noChangeArrowheads="1"/>
            </p:cNvSpPr>
            <p:nvPr/>
          </p:nvSpPr>
          <p:spPr bwMode="auto">
            <a:xfrm>
              <a:off x="1238250" y="1491298"/>
              <a:ext cx="576263"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性别</a:t>
              </a:r>
              <a:endParaRPr lang="zh-CN" sz="1200" b="1">
                <a:latin typeface="+mn-ea"/>
                <a:ea typeface="+mn-ea"/>
              </a:endParaRPr>
            </a:p>
          </p:txBody>
        </p:sp>
        <p:cxnSp>
          <p:nvCxnSpPr>
            <p:cNvPr id="100394" name="AutoShape 38"/>
            <p:cNvCxnSpPr>
              <a:cxnSpLocks noChangeShapeType="1"/>
            </p:cNvCxnSpPr>
            <p:nvPr/>
          </p:nvCxnSpPr>
          <p:spPr bwMode="auto">
            <a:xfrm flipV="1">
              <a:off x="2894013" y="1642110"/>
              <a:ext cx="293687" cy="390525"/>
            </a:xfrm>
            <a:prstGeom prst="straightConnector1">
              <a:avLst/>
            </a:prstGeom>
            <a:noFill/>
            <a:ln w="19050">
              <a:solidFill>
                <a:srgbClr val="000000"/>
              </a:solidFill>
              <a:round/>
              <a:headEnd/>
              <a:tailEnd/>
            </a:ln>
          </p:spPr>
        </p:cxnSp>
        <p:cxnSp>
          <p:nvCxnSpPr>
            <p:cNvPr id="100395" name="AutoShape 39"/>
            <p:cNvCxnSpPr>
              <a:cxnSpLocks noChangeShapeType="1"/>
            </p:cNvCxnSpPr>
            <p:nvPr/>
          </p:nvCxnSpPr>
          <p:spPr bwMode="auto">
            <a:xfrm flipV="1">
              <a:off x="2371725" y="1642110"/>
              <a:ext cx="0" cy="390525"/>
            </a:xfrm>
            <a:prstGeom prst="straightConnector1">
              <a:avLst/>
            </a:prstGeom>
            <a:noFill/>
            <a:ln w="19050">
              <a:solidFill>
                <a:srgbClr val="000000"/>
              </a:solidFill>
              <a:round/>
              <a:headEnd/>
              <a:tailEnd/>
            </a:ln>
          </p:spPr>
        </p:cxnSp>
        <p:cxnSp>
          <p:nvCxnSpPr>
            <p:cNvPr id="100396" name="AutoShape 40"/>
            <p:cNvCxnSpPr>
              <a:cxnSpLocks noChangeShapeType="1"/>
            </p:cNvCxnSpPr>
            <p:nvPr/>
          </p:nvCxnSpPr>
          <p:spPr bwMode="auto">
            <a:xfrm flipH="1" flipV="1">
              <a:off x="1814513" y="1737360"/>
              <a:ext cx="407987" cy="333375"/>
            </a:xfrm>
            <a:prstGeom prst="straightConnector1">
              <a:avLst/>
            </a:prstGeom>
            <a:noFill/>
            <a:ln w="19050">
              <a:solidFill>
                <a:srgbClr val="000000"/>
              </a:solidFill>
              <a:round/>
              <a:headEnd/>
              <a:tailEnd/>
            </a:ln>
          </p:spPr>
        </p:cxnSp>
        <p:cxnSp>
          <p:nvCxnSpPr>
            <p:cNvPr id="100397" name="AutoShape 41"/>
            <p:cNvCxnSpPr>
              <a:cxnSpLocks noChangeShapeType="1"/>
            </p:cNvCxnSpPr>
            <p:nvPr/>
          </p:nvCxnSpPr>
          <p:spPr bwMode="auto">
            <a:xfrm flipH="1">
              <a:off x="1814513" y="2223135"/>
              <a:ext cx="407987" cy="0"/>
            </a:xfrm>
            <a:prstGeom prst="straightConnector1">
              <a:avLst/>
            </a:prstGeom>
            <a:noFill/>
            <a:ln w="19050">
              <a:solidFill>
                <a:srgbClr val="000000"/>
              </a:solidFill>
              <a:round/>
              <a:headEnd/>
              <a:tailEnd/>
            </a:ln>
          </p:spPr>
        </p:cxnSp>
        <p:sp>
          <p:nvSpPr>
            <p:cNvPr id="100398" name="Oval 42"/>
            <p:cNvSpPr>
              <a:spLocks noChangeArrowheads="1"/>
            </p:cNvSpPr>
            <p:nvPr/>
          </p:nvSpPr>
          <p:spPr bwMode="auto">
            <a:xfrm>
              <a:off x="4556125" y="1437323"/>
              <a:ext cx="576263"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系名</a:t>
              </a:r>
              <a:endParaRPr lang="zh-CN" sz="1200" b="1">
                <a:latin typeface="+mn-ea"/>
                <a:ea typeface="+mn-ea"/>
              </a:endParaRPr>
            </a:p>
          </p:txBody>
        </p:sp>
        <p:sp>
          <p:nvSpPr>
            <p:cNvPr id="100399" name="Oval 43"/>
            <p:cNvSpPr>
              <a:spLocks noChangeArrowheads="1"/>
            </p:cNvSpPr>
            <p:nvPr/>
          </p:nvSpPr>
          <p:spPr bwMode="auto">
            <a:xfrm>
              <a:off x="5299075" y="1418273"/>
              <a:ext cx="576263"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系址</a:t>
              </a:r>
              <a:endParaRPr lang="zh-CN" sz="1200" b="1">
                <a:latin typeface="+mn-ea"/>
                <a:ea typeface="+mn-ea"/>
              </a:endParaRPr>
            </a:p>
          </p:txBody>
        </p:sp>
        <p:sp>
          <p:nvSpPr>
            <p:cNvPr id="100400" name="Oval 44"/>
            <p:cNvSpPr>
              <a:spLocks noChangeArrowheads="1"/>
            </p:cNvSpPr>
            <p:nvPr/>
          </p:nvSpPr>
          <p:spPr bwMode="auto">
            <a:xfrm>
              <a:off x="5962650" y="1370648"/>
              <a:ext cx="1162050"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系主任姓名</a:t>
              </a:r>
              <a:endParaRPr lang="zh-CN" sz="1200" b="1">
                <a:latin typeface="+mn-ea"/>
                <a:ea typeface="+mn-ea"/>
              </a:endParaRPr>
            </a:p>
          </p:txBody>
        </p:sp>
        <p:sp>
          <p:nvSpPr>
            <p:cNvPr id="100401" name="Oval 45"/>
            <p:cNvSpPr>
              <a:spLocks noChangeArrowheads="1"/>
            </p:cNvSpPr>
            <p:nvPr/>
          </p:nvSpPr>
          <p:spPr bwMode="auto">
            <a:xfrm>
              <a:off x="6264275" y="2018348"/>
              <a:ext cx="946150" cy="319087"/>
            </a:xfrm>
            <a:prstGeom prst="ellipse">
              <a:avLst/>
            </a:prstGeom>
            <a:solidFill>
              <a:srgbClr val="FFFFFF"/>
            </a:solidFill>
            <a:ln w="19050">
              <a:solidFill>
                <a:srgbClr val="000000"/>
              </a:solidFill>
              <a:round/>
              <a:headEnd/>
              <a:tailEnd/>
            </a:ln>
          </p:spPr>
          <p:txBody>
            <a:bodyPr/>
            <a:lstStyle/>
            <a:p>
              <a:pPr algn="just"/>
              <a:r>
                <a:rPr lang="zh-CN" altLang="en-US" sz="1200" b="1" dirty="0">
                  <a:latin typeface="+mn-ea"/>
                  <a:ea typeface="+mn-ea"/>
                </a:rPr>
                <a:t>办公电话</a:t>
              </a:r>
              <a:endParaRPr lang="zh-CN" sz="1200" b="1" dirty="0">
                <a:latin typeface="+mn-ea"/>
                <a:ea typeface="+mn-ea"/>
              </a:endParaRPr>
            </a:p>
          </p:txBody>
        </p:sp>
        <p:cxnSp>
          <p:nvCxnSpPr>
            <p:cNvPr id="100402" name="AutoShape 46"/>
            <p:cNvCxnSpPr>
              <a:cxnSpLocks noChangeShapeType="1"/>
            </p:cNvCxnSpPr>
            <p:nvPr/>
          </p:nvCxnSpPr>
          <p:spPr bwMode="auto">
            <a:xfrm flipV="1">
              <a:off x="5875338" y="1642110"/>
              <a:ext cx="293687" cy="390525"/>
            </a:xfrm>
            <a:prstGeom prst="straightConnector1">
              <a:avLst/>
            </a:prstGeom>
            <a:noFill/>
            <a:ln w="19050">
              <a:solidFill>
                <a:srgbClr val="000000"/>
              </a:solidFill>
              <a:round/>
              <a:headEnd/>
              <a:tailEnd/>
            </a:ln>
          </p:spPr>
        </p:cxnSp>
        <p:cxnSp>
          <p:nvCxnSpPr>
            <p:cNvPr id="100403" name="AutoShape 47"/>
            <p:cNvCxnSpPr>
              <a:cxnSpLocks noChangeShapeType="1"/>
            </p:cNvCxnSpPr>
            <p:nvPr/>
          </p:nvCxnSpPr>
          <p:spPr bwMode="auto">
            <a:xfrm>
              <a:off x="5903913" y="2185035"/>
              <a:ext cx="360362" cy="0"/>
            </a:xfrm>
            <a:prstGeom prst="straightConnector1">
              <a:avLst/>
            </a:prstGeom>
            <a:noFill/>
            <a:ln w="19050">
              <a:solidFill>
                <a:srgbClr val="000000"/>
              </a:solidFill>
              <a:round/>
              <a:headEnd/>
              <a:tailEnd/>
            </a:ln>
          </p:spPr>
        </p:cxnSp>
        <p:cxnSp>
          <p:nvCxnSpPr>
            <p:cNvPr id="100404" name="AutoShape 48"/>
            <p:cNvCxnSpPr>
              <a:cxnSpLocks noChangeShapeType="1"/>
            </p:cNvCxnSpPr>
            <p:nvPr/>
          </p:nvCxnSpPr>
          <p:spPr bwMode="auto">
            <a:xfrm flipV="1">
              <a:off x="5562600" y="1737360"/>
              <a:ext cx="0" cy="280988"/>
            </a:xfrm>
            <a:prstGeom prst="straightConnector1">
              <a:avLst/>
            </a:prstGeom>
            <a:noFill/>
            <a:ln w="19050">
              <a:solidFill>
                <a:srgbClr val="000000"/>
              </a:solidFill>
              <a:round/>
              <a:headEnd/>
              <a:tailEnd/>
            </a:ln>
          </p:spPr>
        </p:cxnSp>
        <p:cxnSp>
          <p:nvCxnSpPr>
            <p:cNvPr id="100405" name="AutoShape 49"/>
            <p:cNvCxnSpPr>
              <a:cxnSpLocks noChangeShapeType="1"/>
            </p:cNvCxnSpPr>
            <p:nvPr/>
          </p:nvCxnSpPr>
          <p:spPr bwMode="auto">
            <a:xfrm flipH="1" flipV="1">
              <a:off x="5026025" y="1737360"/>
              <a:ext cx="96838" cy="280988"/>
            </a:xfrm>
            <a:prstGeom prst="straightConnector1">
              <a:avLst/>
            </a:prstGeom>
            <a:noFill/>
            <a:ln w="19050">
              <a:solidFill>
                <a:srgbClr val="000000"/>
              </a:solidFill>
              <a:round/>
              <a:headEnd/>
              <a:tailEnd/>
            </a:ln>
          </p:spPr>
        </p:cxnSp>
        <p:sp>
          <p:nvSpPr>
            <p:cNvPr id="100406" name="Oval 50"/>
            <p:cNvSpPr>
              <a:spLocks noChangeArrowheads="1"/>
            </p:cNvSpPr>
            <p:nvPr/>
          </p:nvSpPr>
          <p:spPr bwMode="auto">
            <a:xfrm>
              <a:off x="4471988" y="4542473"/>
              <a:ext cx="576262"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工号</a:t>
              </a:r>
              <a:endParaRPr lang="zh-CN" sz="1200" b="1">
                <a:latin typeface="+mn-ea"/>
                <a:ea typeface="+mn-ea"/>
              </a:endParaRPr>
            </a:p>
          </p:txBody>
        </p:sp>
        <p:sp>
          <p:nvSpPr>
            <p:cNvPr id="100407" name="Oval 51"/>
            <p:cNvSpPr>
              <a:spLocks noChangeArrowheads="1"/>
            </p:cNvSpPr>
            <p:nvPr/>
          </p:nvSpPr>
          <p:spPr bwMode="auto">
            <a:xfrm>
              <a:off x="5197475" y="4542473"/>
              <a:ext cx="971550"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教师姓名</a:t>
              </a:r>
              <a:endParaRPr lang="zh-CN" sz="1200" b="1">
                <a:latin typeface="+mn-ea"/>
                <a:ea typeface="+mn-ea"/>
              </a:endParaRPr>
            </a:p>
          </p:txBody>
        </p:sp>
        <p:sp>
          <p:nvSpPr>
            <p:cNvPr id="100408" name="Oval 52"/>
            <p:cNvSpPr>
              <a:spLocks noChangeArrowheads="1"/>
            </p:cNvSpPr>
            <p:nvPr/>
          </p:nvSpPr>
          <p:spPr bwMode="auto">
            <a:xfrm>
              <a:off x="6548438" y="3796348"/>
              <a:ext cx="576262"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党派</a:t>
              </a:r>
              <a:endParaRPr lang="zh-CN" sz="1200" b="1">
                <a:latin typeface="+mn-ea"/>
                <a:ea typeface="+mn-ea"/>
              </a:endParaRPr>
            </a:p>
          </p:txBody>
        </p:sp>
        <p:sp>
          <p:nvSpPr>
            <p:cNvPr id="100409" name="Oval 53"/>
            <p:cNvSpPr>
              <a:spLocks noChangeArrowheads="1"/>
            </p:cNvSpPr>
            <p:nvPr/>
          </p:nvSpPr>
          <p:spPr bwMode="auto">
            <a:xfrm>
              <a:off x="6357938" y="4542473"/>
              <a:ext cx="947737" cy="319087"/>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出生日期</a:t>
              </a:r>
              <a:endParaRPr lang="zh-CN" sz="1200" b="1">
                <a:latin typeface="+mn-ea"/>
                <a:ea typeface="+mn-ea"/>
              </a:endParaRPr>
            </a:p>
          </p:txBody>
        </p:sp>
        <p:cxnSp>
          <p:nvCxnSpPr>
            <p:cNvPr id="100410" name="AutoShape 54"/>
            <p:cNvCxnSpPr>
              <a:cxnSpLocks noChangeShapeType="1"/>
            </p:cNvCxnSpPr>
            <p:nvPr/>
          </p:nvCxnSpPr>
          <p:spPr bwMode="auto">
            <a:xfrm flipH="1">
              <a:off x="5962650" y="3967798"/>
              <a:ext cx="585788" cy="0"/>
            </a:xfrm>
            <a:prstGeom prst="straightConnector1">
              <a:avLst/>
            </a:prstGeom>
            <a:noFill/>
            <a:ln w="19050">
              <a:solidFill>
                <a:srgbClr val="000000"/>
              </a:solidFill>
              <a:round/>
              <a:headEnd/>
              <a:tailEnd/>
            </a:ln>
          </p:spPr>
        </p:cxnSp>
        <p:cxnSp>
          <p:nvCxnSpPr>
            <p:cNvPr id="100411" name="AutoShape 55"/>
            <p:cNvCxnSpPr>
              <a:cxnSpLocks noChangeShapeType="1"/>
            </p:cNvCxnSpPr>
            <p:nvPr/>
          </p:nvCxnSpPr>
          <p:spPr bwMode="auto">
            <a:xfrm flipV="1">
              <a:off x="5562600" y="4151948"/>
              <a:ext cx="0" cy="390525"/>
            </a:xfrm>
            <a:prstGeom prst="straightConnector1">
              <a:avLst/>
            </a:prstGeom>
            <a:noFill/>
            <a:ln w="19050">
              <a:solidFill>
                <a:srgbClr val="000000"/>
              </a:solidFill>
              <a:round/>
              <a:headEnd/>
              <a:tailEnd/>
            </a:ln>
          </p:spPr>
        </p:cxnSp>
        <p:cxnSp>
          <p:nvCxnSpPr>
            <p:cNvPr id="100412" name="AutoShape 56"/>
            <p:cNvCxnSpPr>
              <a:cxnSpLocks noChangeShapeType="1"/>
            </p:cNvCxnSpPr>
            <p:nvPr/>
          </p:nvCxnSpPr>
          <p:spPr bwMode="auto">
            <a:xfrm flipV="1">
              <a:off x="4894263" y="4151948"/>
              <a:ext cx="238125" cy="390525"/>
            </a:xfrm>
            <a:prstGeom prst="straightConnector1">
              <a:avLst/>
            </a:prstGeom>
            <a:noFill/>
            <a:ln w="19050">
              <a:solidFill>
                <a:srgbClr val="000000"/>
              </a:solidFill>
              <a:round/>
              <a:headEnd/>
              <a:tailEnd/>
            </a:ln>
          </p:spPr>
        </p:cxnSp>
        <p:cxnSp>
          <p:nvCxnSpPr>
            <p:cNvPr id="100413" name="AutoShape 57"/>
            <p:cNvCxnSpPr>
              <a:cxnSpLocks noChangeShapeType="1"/>
            </p:cNvCxnSpPr>
            <p:nvPr/>
          </p:nvCxnSpPr>
          <p:spPr bwMode="auto">
            <a:xfrm flipH="1" flipV="1">
              <a:off x="5962650" y="4118610"/>
              <a:ext cx="585788" cy="447675"/>
            </a:xfrm>
            <a:prstGeom prst="straightConnector1">
              <a:avLst/>
            </a:prstGeom>
            <a:noFill/>
            <a:ln w="19050">
              <a:solidFill>
                <a:srgbClr val="000000"/>
              </a:solidFill>
              <a:round/>
              <a:headEnd/>
              <a:tailEnd/>
            </a:ln>
          </p:spPr>
        </p:cxnSp>
        <p:sp>
          <p:nvSpPr>
            <p:cNvPr id="100414" name="Oval 58"/>
            <p:cNvSpPr>
              <a:spLocks noChangeArrowheads="1"/>
            </p:cNvSpPr>
            <p:nvPr/>
          </p:nvSpPr>
          <p:spPr bwMode="auto">
            <a:xfrm>
              <a:off x="1050532" y="3515360"/>
              <a:ext cx="702068" cy="320675"/>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课程号</a:t>
              </a:r>
              <a:endParaRPr lang="zh-CN" sz="1200" b="1">
                <a:latin typeface="+mn-ea"/>
                <a:ea typeface="+mn-ea"/>
              </a:endParaRPr>
            </a:p>
          </p:txBody>
        </p:sp>
        <p:sp>
          <p:nvSpPr>
            <p:cNvPr id="100415" name="Oval 59"/>
            <p:cNvSpPr>
              <a:spLocks noChangeArrowheads="1"/>
            </p:cNvSpPr>
            <p:nvPr/>
          </p:nvSpPr>
          <p:spPr bwMode="auto">
            <a:xfrm>
              <a:off x="1108069" y="3985260"/>
              <a:ext cx="706444" cy="320675"/>
            </a:xfrm>
            <a:prstGeom prst="ellipse">
              <a:avLst/>
            </a:prstGeom>
            <a:solidFill>
              <a:srgbClr val="FFFFFF"/>
            </a:solidFill>
            <a:ln w="19050">
              <a:solidFill>
                <a:srgbClr val="000000"/>
              </a:solidFill>
              <a:round/>
              <a:headEnd/>
              <a:tailEnd/>
            </a:ln>
          </p:spPr>
          <p:txBody>
            <a:bodyPr/>
            <a:lstStyle/>
            <a:p>
              <a:pPr algn="just"/>
              <a:r>
                <a:rPr lang="zh-CN" altLang="en-US" sz="1200" b="1">
                  <a:latin typeface="+mn-ea"/>
                  <a:ea typeface="+mn-ea"/>
                </a:rPr>
                <a:t>课程名</a:t>
              </a:r>
              <a:endParaRPr lang="zh-CN" sz="1200" b="1">
                <a:latin typeface="+mn-ea"/>
                <a:ea typeface="+mn-ea"/>
              </a:endParaRPr>
            </a:p>
          </p:txBody>
        </p:sp>
        <p:cxnSp>
          <p:nvCxnSpPr>
            <p:cNvPr id="100416" name="AutoShape 60"/>
            <p:cNvCxnSpPr>
              <a:cxnSpLocks noChangeShapeType="1"/>
            </p:cNvCxnSpPr>
            <p:nvPr/>
          </p:nvCxnSpPr>
          <p:spPr bwMode="auto">
            <a:xfrm>
              <a:off x="1771650" y="3689985"/>
              <a:ext cx="450850" cy="142875"/>
            </a:xfrm>
            <a:prstGeom prst="straightConnector1">
              <a:avLst/>
            </a:prstGeom>
            <a:noFill/>
            <a:ln w="19050">
              <a:solidFill>
                <a:srgbClr val="000000"/>
              </a:solidFill>
              <a:round/>
              <a:headEnd/>
              <a:tailEnd/>
            </a:ln>
          </p:spPr>
        </p:cxnSp>
        <p:cxnSp>
          <p:nvCxnSpPr>
            <p:cNvPr id="100417" name="AutoShape 61"/>
            <p:cNvCxnSpPr>
              <a:cxnSpLocks noChangeShapeType="1"/>
            </p:cNvCxnSpPr>
            <p:nvPr/>
          </p:nvCxnSpPr>
          <p:spPr bwMode="auto">
            <a:xfrm flipV="1">
              <a:off x="1814513" y="3999548"/>
              <a:ext cx="404812" cy="115887"/>
            </a:xfrm>
            <a:prstGeom prst="straightConnector1">
              <a:avLst/>
            </a:prstGeom>
            <a:noFill/>
            <a:ln w="19050">
              <a:solidFill>
                <a:srgbClr val="000000"/>
              </a:solidFill>
              <a:round/>
              <a:headEnd/>
              <a:tailEnd/>
            </a:ln>
          </p:spPr>
        </p:cxnSp>
      </p:grpSp>
      <p:cxnSp>
        <p:nvCxnSpPr>
          <p:cNvPr id="65" name="直接连接符 64"/>
          <p:cNvCxnSpPr>
            <a:cxnSpLocks/>
          </p:cNvCxnSpPr>
          <p:nvPr/>
        </p:nvCxnSpPr>
        <p:spPr>
          <a:xfrm>
            <a:off x="3603706" y="1898296"/>
            <a:ext cx="241693" cy="140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108825" y="2014538"/>
            <a:ext cx="27305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cxnSpLocks/>
          </p:cNvCxnSpPr>
          <p:nvPr/>
        </p:nvCxnSpPr>
        <p:spPr>
          <a:xfrm flipH="1">
            <a:off x="3004909" y="4425510"/>
            <a:ext cx="404574" cy="185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cxnSpLocks/>
          </p:cNvCxnSpPr>
          <p:nvPr/>
        </p:nvCxnSpPr>
        <p:spPr>
          <a:xfrm>
            <a:off x="7030888" y="5150117"/>
            <a:ext cx="213525" cy="230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p:cNvSpPr>
          <p:nvPr>
            <p:ph idx="1"/>
          </p:nvPr>
        </p:nvSpPr>
        <p:spPr/>
        <p:txBody>
          <a:bodyPr/>
          <a:lstStyle/>
          <a:p>
            <a:pPr lvl="1">
              <a:buFont typeface="Wingdings" pitchFamily="2" charset="2"/>
              <a:buNone/>
            </a:pPr>
            <a:r>
              <a:rPr lang="zh-CN" altLang="en-US" dirty="0">
                <a:latin typeface="+mn-ea"/>
              </a:rPr>
              <a:t>系（</a:t>
            </a:r>
            <a:r>
              <a:rPr lang="zh-CN" altLang="en-US" u="sng" dirty="0">
                <a:solidFill>
                  <a:srgbClr val="FF0000"/>
                </a:solidFill>
                <a:latin typeface="+mn-ea"/>
                <a:cs typeface="+mn-cs"/>
              </a:rPr>
              <a:t>系名</a:t>
            </a:r>
            <a:r>
              <a:rPr lang="zh-CN" altLang="en-US" dirty="0">
                <a:latin typeface="+mn-ea"/>
              </a:rPr>
              <a:t>，系址，系主任姓名，办公电话）</a:t>
            </a:r>
          </a:p>
          <a:p>
            <a:pPr lvl="1">
              <a:buFont typeface="Wingdings" pitchFamily="2" charset="2"/>
              <a:buNone/>
            </a:pPr>
            <a:r>
              <a:rPr lang="zh-CN" altLang="en-US" dirty="0">
                <a:latin typeface="+mn-ea"/>
              </a:rPr>
              <a:t>教师（</a:t>
            </a:r>
            <a:r>
              <a:rPr lang="zh-CN" altLang="en-US" u="sng" dirty="0">
                <a:solidFill>
                  <a:srgbClr val="FF0000"/>
                </a:solidFill>
                <a:latin typeface="+mn-ea"/>
                <a:cs typeface="+mn-cs"/>
              </a:rPr>
              <a:t>工作证号码</a:t>
            </a:r>
            <a:r>
              <a:rPr lang="zh-CN" altLang="en-US" dirty="0">
                <a:latin typeface="+mn-ea"/>
              </a:rPr>
              <a:t>，教师名，出生日期，党派，</a:t>
            </a:r>
            <a:r>
              <a:rPr lang="zh-CN" altLang="en-US" u="dash" dirty="0">
                <a:solidFill>
                  <a:srgbClr val="FF0000"/>
                </a:solidFill>
                <a:latin typeface="+mn-ea"/>
                <a:cs typeface="+mn-cs"/>
              </a:rPr>
              <a:t>系名</a:t>
            </a:r>
            <a:r>
              <a:rPr lang="zh-CN" altLang="en-US" dirty="0">
                <a:latin typeface="+mn-ea"/>
              </a:rPr>
              <a:t>）</a:t>
            </a:r>
          </a:p>
          <a:p>
            <a:pPr lvl="1">
              <a:buFont typeface="Wingdings" pitchFamily="2" charset="2"/>
              <a:buNone/>
            </a:pPr>
            <a:r>
              <a:rPr lang="zh-CN" altLang="en-US" dirty="0">
                <a:latin typeface="+mn-ea"/>
              </a:rPr>
              <a:t>学生（</a:t>
            </a:r>
            <a:r>
              <a:rPr lang="zh-CN" altLang="en-US" u="sng" dirty="0">
                <a:solidFill>
                  <a:srgbClr val="FF0000"/>
                </a:solidFill>
                <a:latin typeface="+mn-ea"/>
                <a:cs typeface="+mn-cs"/>
              </a:rPr>
              <a:t>学号</a:t>
            </a:r>
            <a:r>
              <a:rPr lang="zh-CN" altLang="en-US" dirty="0">
                <a:latin typeface="+mn-ea"/>
              </a:rPr>
              <a:t>，姓名，出生日期、性别、</a:t>
            </a:r>
            <a:r>
              <a:rPr lang="zh-CN" altLang="en-US" u="dash" dirty="0">
                <a:solidFill>
                  <a:srgbClr val="FF0000"/>
                </a:solidFill>
                <a:latin typeface="+mn-ea"/>
                <a:cs typeface="+mn-cs"/>
              </a:rPr>
              <a:t>指导教师工号</a:t>
            </a:r>
            <a:r>
              <a:rPr lang="zh-CN" altLang="en-US" dirty="0">
                <a:latin typeface="+mn-ea"/>
              </a:rPr>
              <a:t>）</a:t>
            </a:r>
          </a:p>
          <a:p>
            <a:pPr lvl="1">
              <a:buFont typeface="Wingdings" pitchFamily="2" charset="2"/>
              <a:buNone/>
            </a:pPr>
            <a:r>
              <a:rPr lang="zh-CN" altLang="en-US" dirty="0">
                <a:latin typeface="+mn-ea"/>
              </a:rPr>
              <a:t>课程（</a:t>
            </a:r>
            <a:r>
              <a:rPr lang="zh-CN" altLang="en-US" u="sng" dirty="0">
                <a:solidFill>
                  <a:srgbClr val="FF0000"/>
                </a:solidFill>
                <a:latin typeface="+mn-ea"/>
                <a:cs typeface="+mn-cs"/>
              </a:rPr>
              <a:t>课程号</a:t>
            </a:r>
            <a:r>
              <a:rPr lang="zh-CN" altLang="en-US" dirty="0">
                <a:latin typeface="+mn-ea"/>
              </a:rPr>
              <a:t>，课程名，</a:t>
            </a:r>
            <a:r>
              <a:rPr lang="zh-CN" altLang="en-US" u="dash" dirty="0">
                <a:solidFill>
                  <a:srgbClr val="FF0000"/>
                </a:solidFill>
                <a:latin typeface="+mn-ea"/>
                <a:cs typeface="+mn-cs"/>
              </a:rPr>
              <a:t>预修课号</a:t>
            </a:r>
            <a:r>
              <a:rPr lang="zh-CN" altLang="en-US" dirty="0">
                <a:latin typeface="+mn-ea"/>
              </a:rPr>
              <a:t>，任课教师工号）</a:t>
            </a:r>
            <a:endParaRPr lang="en-US" altLang="zh-CN" dirty="0">
              <a:latin typeface="+mn-ea"/>
            </a:endParaRPr>
          </a:p>
          <a:p>
            <a:pPr lvl="1">
              <a:buFont typeface="Wingdings" pitchFamily="2" charset="2"/>
              <a:buNone/>
            </a:pPr>
            <a:r>
              <a:rPr lang="zh-CN" altLang="en-US" dirty="0">
                <a:latin typeface="+mn-ea"/>
              </a:rPr>
              <a:t>选修（</a:t>
            </a:r>
            <a:r>
              <a:rPr lang="zh-CN" altLang="en-US" u="sng" dirty="0">
                <a:solidFill>
                  <a:srgbClr val="FF0000"/>
                </a:solidFill>
                <a:latin typeface="+mn-ea"/>
                <a:cs typeface="+mn-cs"/>
              </a:rPr>
              <a:t>学号，课程号</a:t>
            </a:r>
            <a:r>
              <a:rPr lang="zh-CN" altLang="en-US" dirty="0">
                <a:latin typeface="+mn-ea"/>
              </a:rPr>
              <a:t>，成绩）</a:t>
            </a:r>
          </a:p>
        </p:txBody>
      </p:sp>
      <p:cxnSp>
        <p:nvCxnSpPr>
          <p:cNvPr id="16" name="直接连接符 15"/>
          <p:cNvCxnSpPr>
            <a:cxnSpLocks/>
          </p:cNvCxnSpPr>
          <p:nvPr/>
        </p:nvCxnSpPr>
        <p:spPr>
          <a:xfrm>
            <a:off x="3484335" y="3783806"/>
            <a:ext cx="62320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p:nvCxnSpPr>
        <p:spPr>
          <a:xfrm flipV="1">
            <a:off x="4470400" y="3769520"/>
            <a:ext cx="782638" cy="1428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9B8B259A-465C-4E0F-AF8E-0E2570A95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113" y="4220927"/>
            <a:ext cx="1905000" cy="203835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430595-314B-4AA4-91E6-6145D6583E7B}"/>
              </a:ext>
            </a:extLst>
          </p:cNvPr>
          <p:cNvSpPr>
            <a:spLocks noGrp="1"/>
          </p:cNvSpPr>
          <p:nvPr>
            <p:ph idx="1"/>
          </p:nvPr>
        </p:nvSpPr>
        <p:spPr>
          <a:xfrm>
            <a:off x="239349" y="1166529"/>
            <a:ext cx="11689146" cy="4524949"/>
          </a:xfrm>
        </p:spPr>
        <p:txBody>
          <a:bodyPr/>
          <a:lstStyle/>
          <a:p>
            <a:pPr eaLnBrk="0" fontAlgn="auto" hangingPunct="0">
              <a:lnSpc>
                <a:spcPct val="150000"/>
              </a:lnSpc>
              <a:spcAft>
                <a:spcPts val="0"/>
              </a:spcAft>
              <a:defRPr/>
            </a:pPr>
            <a:r>
              <a:rPr lang="en-US" altLang="zh-CN" sz="2800" dirty="0"/>
              <a:t> </a:t>
            </a:r>
            <a:r>
              <a:rPr lang="zh-CN" altLang="en-US" sz="2800" dirty="0"/>
              <a:t>下图中显示一张交通违章处罚通知书，根据这张通知书所提供的信息，设计一个</a:t>
            </a:r>
            <a:r>
              <a:rPr lang="en-US" altLang="zh-CN" sz="2800" dirty="0"/>
              <a:t>E-R</a:t>
            </a:r>
            <a:r>
              <a:rPr lang="zh-CN" altLang="en-US" sz="2800" dirty="0"/>
              <a:t>模型，并将这个</a:t>
            </a:r>
            <a:r>
              <a:rPr lang="en-US" altLang="zh-CN" sz="2800" dirty="0"/>
              <a:t>E-R</a:t>
            </a:r>
            <a:r>
              <a:rPr lang="zh-CN" altLang="en-US" sz="2800" dirty="0"/>
              <a:t>模型转换成关系数据模型，要求标注主码和外码。注：驾驶执照号和机动车牌照号是不同的 </a:t>
            </a:r>
            <a:r>
              <a:rPr lang="zh-CN" altLang="en-US" sz="2000" dirty="0">
                <a:ea typeface="宋体" panose="02010600030101010101" pitchFamily="2" charset="-122"/>
              </a:rPr>
              <a:t> </a:t>
            </a:r>
          </a:p>
          <a:p>
            <a:pPr lvl="1" eaLnBrk="0" fontAlgn="auto" hangingPunct="0">
              <a:lnSpc>
                <a:spcPct val="150000"/>
              </a:lnSpc>
              <a:spcAft>
                <a:spcPts val="0"/>
              </a:spcAft>
              <a:buNone/>
              <a:defRPr/>
            </a:pPr>
            <a:r>
              <a:rPr lang="zh-CN" altLang="en-US" dirty="0">
                <a:latin typeface="+mn-ea"/>
              </a:rPr>
              <a:t>（</a:t>
            </a:r>
            <a:r>
              <a:rPr lang="en-US" altLang="zh-CN" dirty="0">
                <a:latin typeface="+mn-ea"/>
              </a:rPr>
              <a:t>1</a:t>
            </a:r>
            <a:r>
              <a:rPr lang="zh-CN" altLang="en-US" dirty="0">
                <a:latin typeface="+mn-ea"/>
              </a:rPr>
              <a:t>）根据以上描述画出</a:t>
            </a:r>
            <a:r>
              <a:rPr lang="en-US" altLang="zh-CN" dirty="0">
                <a:latin typeface="+mn-ea"/>
              </a:rPr>
              <a:t>E-R</a:t>
            </a:r>
            <a:r>
              <a:rPr lang="zh-CN" altLang="en-US" dirty="0">
                <a:latin typeface="+mn-ea"/>
              </a:rPr>
              <a:t>图，要求画出属性和注明联系类型 </a:t>
            </a:r>
          </a:p>
          <a:p>
            <a:pPr lvl="1" eaLnBrk="0" fontAlgn="auto" hangingPunct="0">
              <a:lnSpc>
                <a:spcPct val="150000"/>
              </a:lnSpc>
              <a:spcAft>
                <a:spcPts val="0"/>
              </a:spcAft>
              <a:buNone/>
              <a:defRPr/>
            </a:pPr>
            <a:r>
              <a:rPr lang="zh-CN" altLang="en-US" dirty="0">
                <a:latin typeface="+mn-ea"/>
              </a:rPr>
              <a:t>（</a:t>
            </a:r>
            <a:r>
              <a:rPr lang="en-US" altLang="zh-CN" dirty="0">
                <a:latin typeface="+mn-ea"/>
              </a:rPr>
              <a:t>2</a:t>
            </a:r>
            <a:r>
              <a:rPr lang="zh-CN" altLang="en-US" dirty="0">
                <a:latin typeface="+mn-ea"/>
              </a:rPr>
              <a:t>）将</a:t>
            </a:r>
            <a:r>
              <a:rPr lang="en-US" altLang="zh-CN" dirty="0">
                <a:latin typeface="+mn-ea"/>
              </a:rPr>
              <a:t>E-R</a:t>
            </a:r>
            <a:r>
              <a:rPr lang="zh-CN" altLang="en-US" dirty="0">
                <a:latin typeface="+mn-ea"/>
              </a:rPr>
              <a:t>图转换为一组关系模式（表尽可能少），并给出每个关系模式的主键和外键（如果存在）</a:t>
            </a:r>
          </a:p>
          <a:p>
            <a:endParaRPr lang="zh-CN" altLang="en-US" sz="2800" dirty="0"/>
          </a:p>
          <a:p>
            <a:endParaRPr lang="zh-CN" altLang="en-US" sz="2800" dirty="0"/>
          </a:p>
        </p:txBody>
      </p:sp>
      <p:sp>
        <p:nvSpPr>
          <p:cNvPr id="2" name="标题 1">
            <a:extLst>
              <a:ext uri="{FF2B5EF4-FFF2-40B4-BE49-F238E27FC236}">
                <a16:creationId xmlns:a16="http://schemas.microsoft.com/office/drawing/2014/main" id="{ECF8415D-128F-4443-BFD6-A2C598229025}"/>
              </a:ext>
            </a:extLst>
          </p:cNvPr>
          <p:cNvSpPr>
            <a:spLocks noGrp="1"/>
          </p:cNvSpPr>
          <p:nvPr>
            <p:ph type="title"/>
          </p:nvPr>
        </p:nvSpPr>
        <p:spPr/>
        <p:txBody>
          <a:bodyPr/>
          <a:lstStyle/>
          <a:p>
            <a:r>
              <a:rPr lang="zh-CN" altLang="en-US" dirty="0"/>
              <a:t>综合练习二</a:t>
            </a:r>
          </a:p>
        </p:txBody>
      </p:sp>
    </p:spTree>
    <p:extLst>
      <p:ext uri="{BB962C8B-B14F-4D97-AF65-F5344CB8AC3E}">
        <p14:creationId xmlns:p14="http://schemas.microsoft.com/office/powerpoint/2010/main" val="22499838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996E6-6F1E-49F0-B411-24AF68C92936}"/>
              </a:ext>
            </a:extLst>
          </p:cNvPr>
          <p:cNvSpPr>
            <a:spLocks noGrp="1"/>
          </p:cNvSpPr>
          <p:nvPr>
            <p:ph type="title"/>
          </p:nvPr>
        </p:nvSpPr>
        <p:spPr/>
        <p:txBody>
          <a:bodyPr/>
          <a:lstStyle/>
          <a:p>
            <a:r>
              <a:rPr lang="zh-CN" altLang="en-US" dirty="0"/>
              <a:t>综合练习二</a:t>
            </a:r>
          </a:p>
        </p:txBody>
      </p:sp>
      <p:pic>
        <p:nvPicPr>
          <p:cNvPr id="4" name="图片 3">
            <a:extLst>
              <a:ext uri="{FF2B5EF4-FFF2-40B4-BE49-F238E27FC236}">
                <a16:creationId xmlns:a16="http://schemas.microsoft.com/office/drawing/2014/main" id="{61B80134-0026-4A7A-B789-01A17520805E}"/>
              </a:ext>
            </a:extLst>
          </p:cNvPr>
          <p:cNvPicPr>
            <a:picLocks noChangeAspect="1"/>
          </p:cNvPicPr>
          <p:nvPr/>
        </p:nvPicPr>
        <p:blipFill>
          <a:blip r:embed="rId2"/>
          <a:stretch>
            <a:fillRect/>
          </a:stretch>
        </p:blipFill>
        <p:spPr>
          <a:xfrm>
            <a:off x="2291540" y="1004822"/>
            <a:ext cx="6336621" cy="4713828"/>
          </a:xfrm>
          <a:prstGeom prst="rect">
            <a:avLst/>
          </a:prstGeom>
        </p:spPr>
      </p:pic>
    </p:spTree>
    <p:extLst>
      <p:ext uri="{BB962C8B-B14F-4D97-AF65-F5344CB8AC3E}">
        <p14:creationId xmlns:p14="http://schemas.microsoft.com/office/powerpoint/2010/main" val="23775013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E87515B-040D-4486-92B8-19A53560BDDE}"/>
              </a:ext>
            </a:extLst>
          </p:cNvPr>
          <p:cNvPicPr>
            <a:picLocks noChangeAspect="1"/>
          </p:cNvPicPr>
          <p:nvPr/>
        </p:nvPicPr>
        <p:blipFill>
          <a:blip r:embed="rId2"/>
          <a:stretch>
            <a:fillRect/>
          </a:stretch>
        </p:blipFill>
        <p:spPr>
          <a:xfrm>
            <a:off x="1590604" y="1018285"/>
            <a:ext cx="9010792" cy="4686037"/>
          </a:xfrm>
          <a:prstGeom prst="rect">
            <a:avLst/>
          </a:prstGeom>
        </p:spPr>
      </p:pic>
    </p:spTree>
    <p:extLst>
      <p:ext uri="{BB962C8B-B14F-4D97-AF65-F5344CB8AC3E}">
        <p14:creationId xmlns:p14="http://schemas.microsoft.com/office/powerpoint/2010/main" val="42350770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BF23EBA8-CFB2-4D24-9DB3-0E0C5540808E}"/>
              </a:ext>
            </a:extLst>
          </p:cNvPr>
          <p:cNvSpPr>
            <a:spLocks noGrp="1"/>
          </p:cNvSpPr>
          <p:nvPr>
            <p:ph idx="1"/>
          </p:nvPr>
        </p:nvSpPr>
        <p:spPr>
          <a:xfrm>
            <a:off x="239348" y="1166529"/>
            <a:ext cx="11820855" cy="4524949"/>
          </a:xfrm>
        </p:spPr>
        <p:txBody>
          <a:bodyPr/>
          <a:lstStyle/>
          <a:p>
            <a:pPr lvl="1">
              <a:lnSpc>
                <a:spcPct val="150000"/>
              </a:lnSpc>
              <a:buFont typeface="Wingdings" pitchFamily="2" charset="2"/>
              <a:buNone/>
            </a:pPr>
            <a:r>
              <a:rPr lang="zh-CN" altLang="en-US" sz="2400" dirty="0">
                <a:latin typeface="+mn-ea"/>
              </a:rPr>
              <a:t>处罚（</a:t>
            </a:r>
            <a:r>
              <a:rPr lang="zh-CN" altLang="en-US" sz="2400" u="sng" dirty="0">
                <a:solidFill>
                  <a:srgbClr val="FF0000"/>
                </a:solidFill>
                <a:latin typeface="+mn-ea"/>
                <a:cs typeface="+mn-cs"/>
              </a:rPr>
              <a:t>处罚方式</a:t>
            </a:r>
            <a:r>
              <a:rPr lang="zh-CN" altLang="en-US" sz="2400" dirty="0">
                <a:latin typeface="+mn-ea"/>
              </a:rPr>
              <a:t>）</a:t>
            </a:r>
          </a:p>
          <a:p>
            <a:pPr lvl="1">
              <a:lnSpc>
                <a:spcPct val="150000"/>
              </a:lnSpc>
              <a:buFont typeface="Wingdings" pitchFamily="2" charset="2"/>
              <a:buNone/>
            </a:pPr>
            <a:r>
              <a:rPr lang="zh-CN" altLang="en-US" sz="2400" dirty="0">
                <a:latin typeface="+mn-ea"/>
              </a:rPr>
              <a:t>被处罚人（</a:t>
            </a:r>
            <a:r>
              <a:rPr lang="zh-CN" altLang="en-US" sz="2400" u="sng" dirty="0">
                <a:solidFill>
                  <a:srgbClr val="FF0000"/>
                </a:solidFill>
                <a:latin typeface="+mn-ea"/>
                <a:cs typeface="+mn-cs"/>
              </a:rPr>
              <a:t>驾驶执照号</a:t>
            </a:r>
            <a:r>
              <a:rPr lang="zh-CN" altLang="en-US" sz="2400" dirty="0">
                <a:latin typeface="+mn-ea"/>
              </a:rPr>
              <a:t>，姓名，地址，邮编，电话）</a:t>
            </a:r>
          </a:p>
          <a:p>
            <a:pPr lvl="1">
              <a:lnSpc>
                <a:spcPct val="150000"/>
              </a:lnSpc>
              <a:buFont typeface="Wingdings" pitchFamily="2" charset="2"/>
              <a:buNone/>
            </a:pPr>
            <a:r>
              <a:rPr lang="zh-CN" altLang="en-US" sz="2400" dirty="0">
                <a:latin typeface="+mn-ea"/>
              </a:rPr>
              <a:t>机动车（</a:t>
            </a:r>
            <a:r>
              <a:rPr lang="zh-CN" altLang="en-US" sz="2400" u="sng" dirty="0">
                <a:solidFill>
                  <a:srgbClr val="FF0000"/>
                </a:solidFill>
                <a:latin typeface="+mn-ea"/>
                <a:cs typeface="+mn-cs"/>
              </a:rPr>
              <a:t>机动车牌照号</a:t>
            </a:r>
            <a:r>
              <a:rPr lang="zh-CN" altLang="en-US" sz="2400" dirty="0">
                <a:latin typeface="+mn-ea"/>
              </a:rPr>
              <a:t>，型号，制造厂，生产日期）</a:t>
            </a:r>
          </a:p>
          <a:p>
            <a:pPr lvl="1">
              <a:lnSpc>
                <a:spcPct val="150000"/>
              </a:lnSpc>
              <a:buFont typeface="Wingdings" pitchFamily="2" charset="2"/>
              <a:buNone/>
            </a:pPr>
            <a:r>
              <a:rPr lang="zh-CN" altLang="en-US" sz="2400" dirty="0">
                <a:latin typeface="+mn-ea"/>
              </a:rPr>
              <a:t>交通违章通知书（</a:t>
            </a:r>
            <a:r>
              <a:rPr lang="zh-CN" altLang="en-US" sz="2400" u="sng" dirty="0">
                <a:solidFill>
                  <a:srgbClr val="FF0000"/>
                </a:solidFill>
                <a:latin typeface="+mn-ea"/>
                <a:cs typeface="+mn-cs"/>
              </a:rPr>
              <a:t>编号</a:t>
            </a:r>
            <a:r>
              <a:rPr lang="zh-CN" altLang="en-US" sz="2400" dirty="0">
                <a:latin typeface="+mn-ea"/>
              </a:rPr>
              <a:t>，</a:t>
            </a:r>
            <a:r>
              <a:rPr lang="zh-CN" altLang="en-US" sz="2400" u="dash" dirty="0">
                <a:solidFill>
                  <a:srgbClr val="FF0000"/>
                </a:solidFill>
                <a:latin typeface="+mn-ea"/>
                <a:cs typeface="+mn-cs"/>
              </a:rPr>
              <a:t>被处罚人</a:t>
            </a:r>
            <a:r>
              <a:rPr lang="zh-CN" altLang="en-US" sz="2400" dirty="0">
                <a:latin typeface="+mn-ea"/>
              </a:rPr>
              <a:t>，</a:t>
            </a:r>
            <a:r>
              <a:rPr lang="zh-CN" altLang="en-US" sz="2400" u="dash" dirty="0">
                <a:solidFill>
                  <a:srgbClr val="FF0000"/>
                </a:solidFill>
                <a:latin typeface="+mn-ea"/>
                <a:cs typeface="+mn-cs"/>
              </a:rPr>
              <a:t>机动车</a:t>
            </a:r>
            <a:r>
              <a:rPr lang="zh-CN" altLang="en-US" sz="2400" dirty="0">
                <a:latin typeface="+mn-ea"/>
              </a:rPr>
              <a:t>，</a:t>
            </a:r>
            <a:r>
              <a:rPr lang="zh-CN" altLang="en-US" sz="2400" u="dash" dirty="0">
                <a:solidFill>
                  <a:srgbClr val="FF0000"/>
                </a:solidFill>
                <a:latin typeface="+mn-ea"/>
                <a:cs typeface="+mn-cs"/>
              </a:rPr>
              <a:t>处罚方式</a:t>
            </a:r>
            <a:r>
              <a:rPr lang="zh-CN" altLang="en-US" sz="2400" dirty="0">
                <a:latin typeface="+mn-ea"/>
              </a:rPr>
              <a:t>，警察编号，警察签字，被处罚人签字）</a:t>
            </a:r>
          </a:p>
        </p:txBody>
      </p:sp>
      <p:pic>
        <p:nvPicPr>
          <p:cNvPr id="3" name="图片 2">
            <a:extLst>
              <a:ext uri="{FF2B5EF4-FFF2-40B4-BE49-F238E27FC236}">
                <a16:creationId xmlns:a16="http://schemas.microsoft.com/office/drawing/2014/main" id="{B2724D61-A3D3-4B88-9BEC-5777B6630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101" y="4578110"/>
            <a:ext cx="1819529" cy="1819529"/>
          </a:xfrm>
          <a:prstGeom prst="rect">
            <a:avLst/>
          </a:prstGeom>
        </p:spPr>
      </p:pic>
    </p:spTree>
    <p:extLst>
      <p:ext uri="{BB962C8B-B14F-4D97-AF65-F5344CB8AC3E}">
        <p14:creationId xmlns:p14="http://schemas.microsoft.com/office/powerpoint/2010/main" val="337720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3"/>
          <p:cNvGrpSpPr>
            <a:grpSpLocks/>
          </p:cNvGrpSpPr>
          <p:nvPr/>
        </p:nvGrpSpPr>
        <p:grpSpPr bwMode="auto">
          <a:xfrm>
            <a:off x="3024126" y="1187435"/>
            <a:ext cx="6019800" cy="4483129"/>
            <a:chOff x="4658" y="7599"/>
            <a:chExt cx="3739" cy="3892"/>
          </a:xfrm>
          <a:solidFill>
            <a:schemeClr val="bg1"/>
          </a:solidFill>
        </p:grpSpPr>
        <p:sp>
          <p:nvSpPr>
            <p:cNvPr id="28675" name="Text Box 5"/>
            <p:cNvSpPr txBox="1">
              <a:spLocks noChangeArrowheads="1"/>
            </p:cNvSpPr>
            <p:nvPr/>
          </p:nvSpPr>
          <p:spPr bwMode="auto">
            <a:xfrm>
              <a:off x="6040" y="7599"/>
              <a:ext cx="893" cy="409"/>
            </a:xfrm>
            <a:prstGeom prst="rect">
              <a:avLst/>
            </a:prstGeom>
            <a:grpFill/>
            <a:ln w="9525">
              <a:noFill/>
              <a:miter lim="800000"/>
              <a:headEnd/>
              <a:tailEnd/>
            </a:ln>
          </p:spPr>
          <p:txBody>
            <a:bodyPr/>
            <a:lstStyle/>
            <a:p>
              <a:pPr algn="ctr" eaLnBrk="0" hangingPunct="0">
                <a:lnSpc>
                  <a:spcPct val="80000"/>
                </a:lnSpc>
              </a:pPr>
              <a:r>
                <a:rPr lang="zh-CN" altLang="en-US" b="1" dirty="0"/>
                <a:t>现实世界</a:t>
              </a:r>
            </a:p>
          </p:txBody>
        </p:sp>
        <p:sp>
          <p:nvSpPr>
            <p:cNvPr id="28676" name="Text Box 6"/>
            <p:cNvSpPr txBox="1">
              <a:spLocks noChangeArrowheads="1"/>
            </p:cNvSpPr>
            <p:nvPr/>
          </p:nvSpPr>
          <p:spPr bwMode="auto">
            <a:xfrm>
              <a:off x="4778" y="8870"/>
              <a:ext cx="1215"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概念模型设计</a:t>
              </a:r>
            </a:p>
          </p:txBody>
        </p:sp>
        <p:sp>
          <p:nvSpPr>
            <p:cNvPr id="28677" name="Text Box 7"/>
            <p:cNvSpPr txBox="1">
              <a:spLocks noChangeArrowheads="1"/>
            </p:cNvSpPr>
            <p:nvPr/>
          </p:nvSpPr>
          <p:spPr bwMode="auto">
            <a:xfrm>
              <a:off x="4825" y="10573"/>
              <a:ext cx="1074"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子模式设计</a:t>
              </a:r>
            </a:p>
          </p:txBody>
        </p:sp>
        <p:sp>
          <p:nvSpPr>
            <p:cNvPr id="28678" name="Text Box 8"/>
            <p:cNvSpPr txBox="1">
              <a:spLocks noChangeArrowheads="1"/>
            </p:cNvSpPr>
            <p:nvPr/>
          </p:nvSpPr>
          <p:spPr bwMode="auto">
            <a:xfrm>
              <a:off x="4658" y="10005"/>
              <a:ext cx="1380"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物理数据库设计</a:t>
              </a:r>
            </a:p>
          </p:txBody>
        </p:sp>
        <p:sp>
          <p:nvSpPr>
            <p:cNvPr id="28679" name="Text Box 9"/>
            <p:cNvSpPr txBox="1">
              <a:spLocks noChangeArrowheads="1"/>
            </p:cNvSpPr>
            <p:nvPr/>
          </p:nvSpPr>
          <p:spPr bwMode="auto">
            <a:xfrm>
              <a:off x="4673" y="9438"/>
              <a:ext cx="1380"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逻辑数据库设计</a:t>
              </a:r>
            </a:p>
          </p:txBody>
        </p:sp>
        <p:sp>
          <p:nvSpPr>
            <p:cNvPr id="28680" name="Text Box 10"/>
            <p:cNvSpPr txBox="1">
              <a:spLocks noChangeArrowheads="1"/>
            </p:cNvSpPr>
            <p:nvPr/>
          </p:nvSpPr>
          <p:spPr bwMode="auto">
            <a:xfrm>
              <a:off x="4915" y="11140"/>
              <a:ext cx="924"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建立数据库</a:t>
              </a:r>
            </a:p>
          </p:txBody>
        </p:sp>
        <p:sp>
          <p:nvSpPr>
            <p:cNvPr id="28681" name="Text Box 11"/>
            <p:cNvSpPr txBox="1">
              <a:spLocks noChangeArrowheads="1"/>
            </p:cNvSpPr>
            <p:nvPr/>
          </p:nvSpPr>
          <p:spPr bwMode="auto">
            <a:xfrm>
              <a:off x="4915" y="8303"/>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数据分析</a:t>
              </a:r>
            </a:p>
          </p:txBody>
        </p:sp>
        <p:sp>
          <p:nvSpPr>
            <p:cNvPr id="28682" name="Text Box 12"/>
            <p:cNvSpPr txBox="1">
              <a:spLocks noChangeArrowheads="1"/>
            </p:cNvSpPr>
            <p:nvPr/>
          </p:nvSpPr>
          <p:spPr bwMode="auto">
            <a:xfrm>
              <a:off x="6938" y="8303"/>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功能分析</a:t>
              </a:r>
            </a:p>
          </p:txBody>
        </p:sp>
        <p:sp>
          <p:nvSpPr>
            <p:cNvPr id="28683" name="Text Box 13"/>
            <p:cNvSpPr txBox="1">
              <a:spLocks noChangeArrowheads="1"/>
            </p:cNvSpPr>
            <p:nvPr/>
          </p:nvSpPr>
          <p:spPr bwMode="auto">
            <a:xfrm>
              <a:off x="6397" y="8870"/>
              <a:ext cx="923"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功能模型</a:t>
              </a:r>
            </a:p>
          </p:txBody>
        </p:sp>
        <p:sp>
          <p:nvSpPr>
            <p:cNvPr id="28684" name="Text Box 14"/>
            <p:cNvSpPr txBox="1">
              <a:spLocks noChangeArrowheads="1"/>
            </p:cNvSpPr>
            <p:nvPr/>
          </p:nvSpPr>
          <p:spPr bwMode="auto">
            <a:xfrm>
              <a:off x="7473" y="8870"/>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功能说明</a:t>
              </a:r>
            </a:p>
          </p:txBody>
        </p:sp>
        <p:sp>
          <p:nvSpPr>
            <p:cNvPr id="28685" name="Text Box 15"/>
            <p:cNvSpPr txBox="1">
              <a:spLocks noChangeArrowheads="1"/>
            </p:cNvSpPr>
            <p:nvPr/>
          </p:nvSpPr>
          <p:spPr bwMode="auto">
            <a:xfrm>
              <a:off x="6938" y="9438"/>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事务设计</a:t>
              </a:r>
            </a:p>
          </p:txBody>
        </p:sp>
        <p:sp>
          <p:nvSpPr>
            <p:cNvPr id="28686" name="Text Box 16"/>
            <p:cNvSpPr txBox="1">
              <a:spLocks noChangeArrowheads="1"/>
            </p:cNvSpPr>
            <p:nvPr/>
          </p:nvSpPr>
          <p:spPr bwMode="auto">
            <a:xfrm>
              <a:off x="6938" y="10005"/>
              <a:ext cx="924" cy="340"/>
            </a:xfrm>
            <a:prstGeom prst="rect">
              <a:avLst/>
            </a:prstGeom>
            <a:grpFill/>
            <a:ln w="9525">
              <a:solidFill>
                <a:srgbClr val="000000"/>
              </a:solidFill>
              <a:miter lim="800000"/>
              <a:headEnd/>
              <a:tailEnd/>
            </a:ln>
          </p:spPr>
          <p:txBody>
            <a:bodyPr/>
            <a:lstStyle/>
            <a:p>
              <a:pPr algn="ctr" eaLnBrk="0" hangingPunct="0">
                <a:lnSpc>
                  <a:spcPct val="80000"/>
                </a:lnSpc>
              </a:pPr>
              <a:r>
                <a:rPr lang="zh-CN" altLang="en-US" b="1"/>
                <a:t>程序说明</a:t>
              </a:r>
            </a:p>
          </p:txBody>
        </p:sp>
        <p:sp>
          <p:nvSpPr>
            <p:cNvPr id="28687" name="Text Box 17"/>
            <p:cNvSpPr txBox="1">
              <a:spLocks noChangeArrowheads="1"/>
            </p:cNvSpPr>
            <p:nvPr/>
          </p:nvSpPr>
          <p:spPr bwMode="auto">
            <a:xfrm>
              <a:off x="6801" y="10573"/>
              <a:ext cx="1215" cy="340"/>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应用程序设计</a:t>
              </a:r>
            </a:p>
          </p:txBody>
        </p:sp>
        <p:sp>
          <p:nvSpPr>
            <p:cNvPr id="28688" name="Text Box 18"/>
            <p:cNvSpPr txBox="1">
              <a:spLocks noChangeArrowheads="1"/>
            </p:cNvSpPr>
            <p:nvPr/>
          </p:nvSpPr>
          <p:spPr bwMode="auto">
            <a:xfrm>
              <a:off x="6796" y="11140"/>
              <a:ext cx="1216" cy="351"/>
            </a:xfrm>
            <a:prstGeom prst="rect">
              <a:avLst/>
            </a:prstGeom>
            <a:grpFill/>
            <a:ln w="9525">
              <a:solidFill>
                <a:srgbClr val="000000"/>
              </a:solidFill>
              <a:miter lim="800000"/>
              <a:headEnd/>
              <a:tailEnd/>
            </a:ln>
          </p:spPr>
          <p:txBody>
            <a:bodyPr/>
            <a:lstStyle/>
            <a:p>
              <a:pPr algn="just" eaLnBrk="0" hangingPunct="0">
                <a:lnSpc>
                  <a:spcPct val="80000"/>
                </a:lnSpc>
              </a:pPr>
              <a:r>
                <a:rPr lang="zh-CN" altLang="en-US" b="1"/>
                <a:t>程序编码调试</a:t>
              </a:r>
            </a:p>
          </p:txBody>
        </p:sp>
        <p:sp>
          <p:nvSpPr>
            <p:cNvPr id="28689" name="Line 19"/>
            <p:cNvSpPr>
              <a:spLocks noChangeShapeType="1"/>
            </p:cNvSpPr>
            <p:nvPr/>
          </p:nvSpPr>
          <p:spPr bwMode="auto">
            <a:xfrm flipH="1">
              <a:off x="5319" y="7968"/>
              <a:ext cx="997" cy="335"/>
            </a:xfrm>
            <a:prstGeom prst="line">
              <a:avLst/>
            </a:prstGeom>
            <a:grpFill/>
            <a:ln w="6350">
              <a:solidFill>
                <a:srgbClr val="000000"/>
              </a:solidFill>
              <a:round/>
              <a:headEnd/>
              <a:tailEnd type="stealth" w="sm" len="sm"/>
            </a:ln>
          </p:spPr>
          <p:txBody>
            <a:bodyPr/>
            <a:lstStyle/>
            <a:p>
              <a:endParaRPr lang="zh-CN" altLang="en-US"/>
            </a:p>
          </p:txBody>
        </p:sp>
        <p:sp>
          <p:nvSpPr>
            <p:cNvPr id="28690" name="Line 20"/>
            <p:cNvSpPr>
              <a:spLocks noChangeShapeType="1"/>
            </p:cNvSpPr>
            <p:nvPr/>
          </p:nvSpPr>
          <p:spPr bwMode="auto">
            <a:xfrm>
              <a:off x="5392" y="8637"/>
              <a:ext cx="0" cy="231"/>
            </a:xfrm>
            <a:prstGeom prst="line">
              <a:avLst/>
            </a:prstGeom>
            <a:grpFill/>
            <a:ln w="6350">
              <a:solidFill>
                <a:srgbClr val="000000"/>
              </a:solidFill>
              <a:round/>
              <a:headEnd/>
              <a:tailEnd type="stealth" w="sm" len="sm"/>
            </a:ln>
          </p:spPr>
          <p:txBody>
            <a:bodyPr/>
            <a:lstStyle/>
            <a:p>
              <a:endParaRPr lang="zh-CN" altLang="en-US"/>
            </a:p>
          </p:txBody>
        </p:sp>
        <p:sp>
          <p:nvSpPr>
            <p:cNvPr id="28691" name="Line 21"/>
            <p:cNvSpPr>
              <a:spLocks noChangeShapeType="1"/>
            </p:cNvSpPr>
            <p:nvPr/>
          </p:nvSpPr>
          <p:spPr bwMode="auto">
            <a:xfrm flipH="1">
              <a:off x="5366" y="9214"/>
              <a:ext cx="0" cy="221"/>
            </a:xfrm>
            <a:prstGeom prst="line">
              <a:avLst/>
            </a:prstGeom>
            <a:grpFill/>
            <a:ln w="6350">
              <a:solidFill>
                <a:srgbClr val="000000"/>
              </a:solidFill>
              <a:round/>
              <a:headEnd/>
              <a:tailEnd type="stealth" w="sm" len="sm"/>
            </a:ln>
          </p:spPr>
          <p:txBody>
            <a:bodyPr/>
            <a:lstStyle/>
            <a:p>
              <a:endParaRPr lang="zh-CN" altLang="en-US"/>
            </a:p>
          </p:txBody>
        </p:sp>
        <p:sp>
          <p:nvSpPr>
            <p:cNvPr id="28692" name="Line 22"/>
            <p:cNvSpPr>
              <a:spLocks noChangeShapeType="1"/>
            </p:cNvSpPr>
            <p:nvPr/>
          </p:nvSpPr>
          <p:spPr bwMode="auto">
            <a:xfrm>
              <a:off x="5358" y="9786"/>
              <a:ext cx="0" cy="216"/>
            </a:xfrm>
            <a:prstGeom prst="line">
              <a:avLst/>
            </a:prstGeom>
            <a:grpFill/>
            <a:ln w="6350">
              <a:solidFill>
                <a:srgbClr val="000000"/>
              </a:solidFill>
              <a:round/>
              <a:headEnd/>
              <a:tailEnd type="stealth" w="sm" len="sm"/>
            </a:ln>
          </p:spPr>
          <p:txBody>
            <a:bodyPr/>
            <a:lstStyle/>
            <a:p>
              <a:endParaRPr lang="zh-CN" altLang="en-US"/>
            </a:p>
          </p:txBody>
        </p:sp>
        <p:sp>
          <p:nvSpPr>
            <p:cNvPr id="28693" name="Line 23"/>
            <p:cNvSpPr>
              <a:spLocks noChangeShapeType="1"/>
            </p:cNvSpPr>
            <p:nvPr/>
          </p:nvSpPr>
          <p:spPr bwMode="auto">
            <a:xfrm>
              <a:off x="5358" y="10354"/>
              <a:ext cx="0" cy="216"/>
            </a:xfrm>
            <a:prstGeom prst="line">
              <a:avLst/>
            </a:prstGeom>
            <a:grpFill/>
            <a:ln w="6350">
              <a:solidFill>
                <a:srgbClr val="000000"/>
              </a:solidFill>
              <a:round/>
              <a:headEnd/>
              <a:tailEnd type="stealth" w="sm" len="sm"/>
            </a:ln>
          </p:spPr>
          <p:txBody>
            <a:bodyPr/>
            <a:lstStyle/>
            <a:p>
              <a:endParaRPr lang="zh-CN" altLang="en-US"/>
            </a:p>
          </p:txBody>
        </p:sp>
        <p:sp>
          <p:nvSpPr>
            <p:cNvPr id="28694" name="Line 24"/>
            <p:cNvSpPr>
              <a:spLocks noChangeShapeType="1"/>
            </p:cNvSpPr>
            <p:nvPr/>
          </p:nvSpPr>
          <p:spPr bwMode="auto">
            <a:xfrm>
              <a:off x="5366" y="10921"/>
              <a:ext cx="0" cy="231"/>
            </a:xfrm>
            <a:prstGeom prst="line">
              <a:avLst/>
            </a:prstGeom>
            <a:grpFill/>
            <a:ln w="6350">
              <a:solidFill>
                <a:srgbClr val="000000"/>
              </a:solidFill>
              <a:round/>
              <a:headEnd/>
              <a:tailEnd type="stealth" w="sm" len="sm"/>
            </a:ln>
          </p:spPr>
          <p:txBody>
            <a:bodyPr/>
            <a:lstStyle/>
            <a:p>
              <a:endParaRPr lang="zh-CN" altLang="en-US"/>
            </a:p>
          </p:txBody>
        </p:sp>
        <p:sp>
          <p:nvSpPr>
            <p:cNvPr id="28695" name="Line 25"/>
            <p:cNvSpPr>
              <a:spLocks noChangeShapeType="1"/>
            </p:cNvSpPr>
            <p:nvPr/>
          </p:nvSpPr>
          <p:spPr bwMode="auto">
            <a:xfrm>
              <a:off x="6796" y="7968"/>
              <a:ext cx="597" cy="345"/>
            </a:xfrm>
            <a:prstGeom prst="line">
              <a:avLst/>
            </a:prstGeom>
            <a:grpFill/>
            <a:ln w="6350">
              <a:solidFill>
                <a:srgbClr val="000000"/>
              </a:solidFill>
              <a:round/>
              <a:headEnd/>
              <a:tailEnd type="stealth" w="sm" len="sm"/>
            </a:ln>
          </p:spPr>
          <p:txBody>
            <a:bodyPr/>
            <a:lstStyle/>
            <a:p>
              <a:endParaRPr lang="zh-CN" altLang="en-US"/>
            </a:p>
          </p:txBody>
        </p:sp>
        <p:sp>
          <p:nvSpPr>
            <p:cNvPr id="28696" name="Line 26"/>
            <p:cNvSpPr>
              <a:spLocks noChangeShapeType="1"/>
            </p:cNvSpPr>
            <p:nvPr/>
          </p:nvSpPr>
          <p:spPr bwMode="auto">
            <a:xfrm flipH="1">
              <a:off x="6893" y="8652"/>
              <a:ext cx="376" cy="216"/>
            </a:xfrm>
            <a:prstGeom prst="line">
              <a:avLst/>
            </a:prstGeom>
            <a:grpFill/>
            <a:ln w="6350">
              <a:solidFill>
                <a:srgbClr val="000000"/>
              </a:solidFill>
              <a:round/>
              <a:headEnd/>
              <a:tailEnd type="stealth" w="sm" len="sm"/>
            </a:ln>
          </p:spPr>
          <p:txBody>
            <a:bodyPr/>
            <a:lstStyle/>
            <a:p>
              <a:endParaRPr lang="zh-CN" altLang="en-US"/>
            </a:p>
          </p:txBody>
        </p:sp>
        <p:sp>
          <p:nvSpPr>
            <p:cNvPr id="28697" name="Line 27"/>
            <p:cNvSpPr>
              <a:spLocks noChangeShapeType="1"/>
            </p:cNvSpPr>
            <p:nvPr/>
          </p:nvSpPr>
          <p:spPr bwMode="auto">
            <a:xfrm>
              <a:off x="7524" y="8662"/>
              <a:ext cx="459" cy="206"/>
            </a:xfrm>
            <a:prstGeom prst="line">
              <a:avLst/>
            </a:prstGeom>
            <a:grpFill/>
            <a:ln w="6350">
              <a:solidFill>
                <a:srgbClr val="000000"/>
              </a:solidFill>
              <a:round/>
              <a:headEnd/>
              <a:tailEnd type="stealth" w="sm" len="sm"/>
            </a:ln>
          </p:spPr>
          <p:txBody>
            <a:bodyPr/>
            <a:lstStyle/>
            <a:p>
              <a:endParaRPr lang="zh-CN" altLang="en-US"/>
            </a:p>
          </p:txBody>
        </p:sp>
        <p:sp>
          <p:nvSpPr>
            <p:cNvPr id="28698" name="Line 28"/>
            <p:cNvSpPr>
              <a:spLocks noChangeShapeType="1"/>
            </p:cNvSpPr>
            <p:nvPr/>
          </p:nvSpPr>
          <p:spPr bwMode="auto">
            <a:xfrm>
              <a:off x="6893" y="9204"/>
              <a:ext cx="434" cy="221"/>
            </a:xfrm>
            <a:prstGeom prst="line">
              <a:avLst/>
            </a:prstGeom>
            <a:grpFill/>
            <a:ln w="6350">
              <a:solidFill>
                <a:srgbClr val="000000"/>
              </a:solidFill>
              <a:round/>
              <a:headEnd/>
              <a:tailEnd type="stealth" w="sm" len="sm"/>
            </a:ln>
          </p:spPr>
          <p:txBody>
            <a:bodyPr/>
            <a:lstStyle/>
            <a:p>
              <a:endParaRPr lang="zh-CN" altLang="en-US"/>
            </a:p>
          </p:txBody>
        </p:sp>
        <p:sp>
          <p:nvSpPr>
            <p:cNvPr id="28699" name="Line 29"/>
            <p:cNvSpPr>
              <a:spLocks noChangeShapeType="1"/>
            </p:cNvSpPr>
            <p:nvPr/>
          </p:nvSpPr>
          <p:spPr bwMode="auto">
            <a:xfrm flipH="1">
              <a:off x="7500" y="9204"/>
              <a:ext cx="476" cy="246"/>
            </a:xfrm>
            <a:prstGeom prst="line">
              <a:avLst/>
            </a:prstGeom>
            <a:grpFill/>
            <a:ln w="6350">
              <a:solidFill>
                <a:srgbClr val="000000"/>
              </a:solidFill>
              <a:round/>
              <a:headEnd/>
              <a:tailEnd type="stealth" w="sm" len="sm"/>
            </a:ln>
          </p:spPr>
          <p:txBody>
            <a:bodyPr/>
            <a:lstStyle/>
            <a:p>
              <a:endParaRPr lang="zh-CN" altLang="en-US"/>
            </a:p>
          </p:txBody>
        </p:sp>
        <p:sp>
          <p:nvSpPr>
            <p:cNvPr id="28700" name="Line 30"/>
            <p:cNvSpPr>
              <a:spLocks noChangeShapeType="1"/>
            </p:cNvSpPr>
            <p:nvPr/>
          </p:nvSpPr>
          <p:spPr bwMode="auto">
            <a:xfrm>
              <a:off x="7406" y="9771"/>
              <a:ext cx="0" cy="231"/>
            </a:xfrm>
            <a:prstGeom prst="line">
              <a:avLst/>
            </a:prstGeom>
            <a:grpFill/>
            <a:ln w="6350">
              <a:solidFill>
                <a:srgbClr val="000000"/>
              </a:solidFill>
              <a:round/>
              <a:headEnd/>
              <a:tailEnd type="stealth" w="sm" len="sm"/>
            </a:ln>
          </p:spPr>
          <p:txBody>
            <a:bodyPr/>
            <a:lstStyle/>
            <a:p>
              <a:endParaRPr lang="zh-CN" altLang="en-US"/>
            </a:p>
          </p:txBody>
        </p:sp>
        <p:sp>
          <p:nvSpPr>
            <p:cNvPr id="28701" name="Line 31"/>
            <p:cNvSpPr>
              <a:spLocks noChangeShapeType="1"/>
            </p:cNvSpPr>
            <p:nvPr/>
          </p:nvSpPr>
          <p:spPr bwMode="auto">
            <a:xfrm>
              <a:off x="7408" y="10339"/>
              <a:ext cx="0" cy="231"/>
            </a:xfrm>
            <a:prstGeom prst="line">
              <a:avLst/>
            </a:prstGeom>
            <a:grpFill/>
            <a:ln w="6350">
              <a:solidFill>
                <a:srgbClr val="000000"/>
              </a:solidFill>
              <a:round/>
              <a:headEnd/>
              <a:tailEnd type="stealth" w="sm" len="sm"/>
            </a:ln>
          </p:spPr>
          <p:txBody>
            <a:bodyPr/>
            <a:lstStyle/>
            <a:p>
              <a:endParaRPr lang="zh-CN" altLang="en-US"/>
            </a:p>
          </p:txBody>
        </p:sp>
        <p:sp>
          <p:nvSpPr>
            <p:cNvPr id="28702" name="Line 32"/>
            <p:cNvSpPr>
              <a:spLocks noChangeShapeType="1"/>
            </p:cNvSpPr>
            <p:nvPr/>
          </p:nvSpPr>
          <p:spPr bwMode="auto">
            <a:xfrm>
              <a:off x="7417" y="10921"/>
              <a:ext cx="0" cy="231"/>
            </a:xfrm>
            <a:prstGeom prst="line">
              <a:avLst/>
            </a:prstGeom>
            <a:grpFill/>
            <a:ln w="9525">
              <a:solidFill>
                <a:srgbClr val="000000"/>
              </a:solidFill>
              <a:round/>
              <a:headEnd/>
              <a:tailEnd type="stealth" w="sm" len="sm"/>
            </a:ln>
          </p:spPr>
          <p:txBody>
            <a:bodyPr/>
            <a:lstStyle/>
            <a:p>
              <a:endParaRPr lang="zh-CN" altLang="en-US"/>
            </a:p>
          </p:txBody>
        </p:sp>
      </p:grpSp>
      <p:sp>
        <p:nvSpPr>
          <p:cNvPr id="3" name="流程图: 终止 2"/>
          <p:cNvSpPr/>
          <p:nvPr/>
        </p:nvSpPr>
        <p:spPr>
          <a:xfrm>
            <a:off x="4911050" y="1078006"/>
            <a:ext cx="2031735" cy="525259"/>
          </a:xfrm>
          <a:prstGeom prst="flowChartTermina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3E7017D-6EB2-4024-A6FA-72F37C7BFC7C}"/>
              </a:ext>
            </a:extLst>
          </p:cNvPr>
          <p:cNvSpPr txBox="1"/>
          <p:nvPr/>
        </p:nvSpPr>
        <p:spPr>
          <a:xfrm>
            <a:off x="3199362" y="5922839"/>
            <a:ext cx="1723549" cy="461665"/>
          </a:xfrm>
          <a:prstGeom prst="rect">
            <a:avLst/>
          </a:prstGeom>
          <a:solidFill>
            <a:schemeClr val="bg1"/>
          </a:solidFill>
        </p:spPr>
        <p:txBody>
          <a:bodyPr wrap="none" rtlCol="0">
            <a:spAutoFit/>
          </a:bodyPr>
          <a:lstStyle/>
          <a:p>
            <a:r>
              <a:rPr lang="zh-CN" altLang="en-US" sz="2400" b="1" dirty="0"/>
              <a:t>数据库设计</a:t>
            </a:r>
          </a:p>
        </p:txBody>
      </p:sp>
      <p:sp>
        <p:nvSpPr>
          <p:cNvPr id="33" name="文本框 32">
            <a:extLst>
              <a:ext uri="{FF2B5EF4-FFF2-40B4-BE49-F238E27FC236}">
                <a16:creationId xmlns:a16="http://schemas.microsoft.com/office/drawing/2014/main" id="{C78B1381-6C82-4854-8218-B87F470A5ACB}"/>
              </a:ext>
            </a:extLst>
          </p:cNvPr>
          <p:cNvSpPr txBox="1"/>
          <p:nvPr/>
        </p:nvSpPr>
        <p:spPr>
          <a:xfrm>
            <a:off x="6492530" y="5889709"/>
            <a:ext cx="2031325" cy="461665"/>
          </a:xfrm>
          <a:prstGeom prst="rect">
            <a:avLst/>
          </a:prstGeom>
          <a:solidFill>
            <a:schemeClr val="bg1"/>
          </a:solidFill>
        </p:spPr>
        <p:txBody>
          <a:bodyPr wrap="none" rtlCol="0">
            <a:spAutoFit/>
          </a:bodyPr>
          <a:lstStyle/>
          <a:p>
            <a:r>
              <a:rPr lang="zh-CN" altLang="en-US" sz="2400" b="1" dirty="0"/>
              <a:t>应用系统设计</a:t>
            </a:r>
          </a:p>
        </p:txBody>
      </p:sp>
      <p:pic>
        <p:nvPicPr>
          <p:cNvPr id="5" name="图片 4">
            <a:extLst>
              <a:ext uri="{FF2B5EF4-FFF2-40B4-BE49-F238E27FC236}">
                <a16:creationId xmlns:a16="http://schemas.microsoft.com/office/drawing/2014/main" id="{D0DCDBC1-C248-4CB9-BF26-A68B13D43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3886" y="4742593"/>
            <a:ext cx="1714739" cy="1714739"/>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977749"/>
            <a:ext cx="10972800" cy="4524949"/>
          </a:xfrm>
        </p:spPr>
        <p:txBody>
          <a:bodyPr rtlCol="0">
            <a:noAutofit/>
          </a:bodyPr>
          <a:lstStyle/>
          <a:p>
            <a:pPr>
              <a:lnSpc>
                <a:spcPct val="170000"/>
              </a:lnSpc>
              <a:defRPr/>
            </a:pPr>
            <a:r>
              <a:rPr lang="zh-CN" altLang="en-US" sz="2800" dirty="0">
                <a:solidFill>
                  <a:srgbClr val="000000"/>
                </a:solidFill>
                <a:latin typeface="+mj-ea"/>
                <a:ea typeface="+mj-ea"/>
                <a:cs typeface="+mn-cs"/>
              </a:rPr>
              <a:t>第一节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数据库设计概述</a:t>
            </a:r>
          </a:p>
          <a:p>
            <a:pPr>
              <a:lnSpc>
                <a:spcPct val="170000"/>
              </a:lnSpc>
              <a:defRPr/>
            </a:pPr>
            <a:r>
              <a:rPr lang="zh-CN" altLang="en-US" sz="2800" dirty="0">
                <a:solidFill>
                  <a:srgbClr val="000000"/>
                </a:solidFill>
                <a:latin typeface="+mj-ea"/>
                <a:ea typeface="+mj-ea"/>
                <a:cs typeface="+mn-cs"/>
              </a:rPr>
              <a:t>第二节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需求分析</a:t>
            </a:r>
          </a:p>
          <a:p>
            <a:pPr>
              <a:lnSpc>
                <a:spcPct val="170000"/>
              </a:lnSpc>
              <a:defRPr/>
            </a:pPr>
            <a:r>
              <a:rPr lang="zh-CN" altLang="en-US" sz="2800" dirty="0">
                <a:solidFill>
                  <a:srgbClr val="000000"/>
                </a:solidFill>
                <a:latin typeface="+mj-ea"/>
                <a:ea typeface="+mj-ea"/>
                <a:cs typeface="+mn-cs"/>
              </a:rPr>
              <a:t>第三节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概念结构设计</a:t>
            </a:r>
          </a:p>
          <a:p>
            <a:pPr>
              <a:lnSpc>
                <a:spcPct val="170000"/>
              </a:lnSpc>
              <a:defRPr/>
            </a:pPr>
            <a:r>
              <a:rPr lang="zh-CN" altLang="en-US" sz="2800" dirty="0">
                <a:solidFill>
                  <a:srgbClr val="000000"/>
                </a:solidFill>
                <a:latin typeface="+mj-ea"/>
                <a:ea typeface="+mj-ea"/>
                <a:cs typeface="+mn-cs"/>
              </a:rPr>
              <a:t>第四节</a:t>
            </a:r>
            <a:r>
              <a:rPr lang="en-US" altLang="zh-CN" sz="2800" dirty="0">
                <a:solidFill>
                  <a:srgbClr val="000000"/>
                </a:solidFill>
                <a:latin typeface="+mj-ea"/>
                <a:ea typeface="+mj-ea"/>
                <a:cs typeface="+mn-cs"/>
              </a:rPr>
              <a:t> </a:t>
            </a:r>
            <a:r>
              <a:rPr lang="zh-CN" altLang="en-US" sz="2800" dirty="0">
                <a:solidFill>
                  <a:srgbClr val="000000"/>
                </a:solidFill>
                <a:latin typeface="+mj-ea"/>
                <a:ea typeface="+mj-ea"/>
                <a:cs typeface="+mn-cs"/>
              </a:rPr>
              <a:t>逻辑结构设计</a:t>
            </a:r>
          </a:p>
          <a:p>
            <a:pPr>
              <a:lnSpc>
                <a:spcPct val="150000"/>
              </a:lnSpc>
              <a:defRPr/>
            </a:pPr>
            <a:r>
              <a:rPr lang="zh-CN" altLang="en-US" sz="2800" dirty="0">
                <a:solidFill>
                  <a:srgbClr val="FF9905"/>
                </a:solidFill>
                <a:latin typeface="+mj-ea"/>
                <a:ea typeface="+mj-ea"/>
                <a:cs typeface="+mn-cs"/>
              </a:rPr>
              <a:t>第五节</a:t>
            </a:r>
            <a:r>
              <a:rPr lang="en-US" altLang="zh-CN" sz="2800" dirty="0">
                <a:solidFill>
                  <a:srgbClr val="FF9905"/>
                </a:solidFill>
                <a:latin typeface="+mj-ea"/>
                <a:ea typeface="+mj-ea"/>
                <a:cs typeface="+mn-cs"/>
              </a:rPr>
              <a:t> </a:t>
            </a:r>
            <a:r>
              <a:rPr lang="zh-CN" altLang="en-US" sz="2800" dirty="0">
                <a:solidFill>
                  <a:srgbClr val="FF9905"/>
                </a:solidFill>
                <a:latin typeface="+mj-ea"/>
                <a:ea typeface="+mj-ea"/>
                <a:cs typeface="+mn-cs"/>
              </a:rPr>
              <a:t>数据库的物理设计</a:t>
            </a:r>
          </a:p>
          <a:p>
            <a:pPr>
              <a:lnSpc>
                <a:spcPct val="170000"/>
              </a:lnSpc>
              <a:defRPr/>
            </a:pPr>
            <a:r>
              <a:rPr lang="zh-CN" altLang="en-US" sz="2800" dirty="0">
                <a:solidFill>
                  <a:srgbClr val="000000"/>
                </a:solidFill>
                <a:latin typeface="+mj-ea"/>
                <a:ea typeface="+mj-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数据库设计</a:t>
            </a:r>
          </a:p>
        </p:txBody>
      </p:sp>
      <p:pic>
        <p:nvPicPr>
          <p:cNvPr id="5" name="图片 4">
            <a:extLst>
              <a:ext uri="{FF2B5EF4-FFF2-40B4-BE49-F238E27FC236}">
                <a16:creationId xmlns:a16="http://schemas.microsoft.com/office/drawing/2014/main" id="{70FB770A-326B-4F02-A65F-468530008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39663362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p:cNvSpPr>
          <p:nvPr>
            <p:ph idx="1"/>
          </p:nvPr>
        </p:nvSpPr>
        <p:spPr/>
        <p:txBody>
          <a:bodyPr/>
          <a:lstStyle/>
          <a:p>
            <a:pPr fontAlgn="auto">
              <a:lnSpc>
                <a:spcPct val="150000"/>
              </a:lnSpc>
              <a:spcAft>
                <a:spcPts val="0"/>
              </a:spcAft>
              <a:defRPr/>
            </a:pPr>
            <a:r>
              <a:rPr lang="zh-CN" altLang="en-US" sz="2800" dirty="0">
                <a:latin typeface="+mn-ea"/>
              </a:rPr>
              <a:t>什么是数据库的物理设计</a:t>
            </a:r>
          </a:p>
          <a:p>
            <a:pPr lvl="1">
              <a:lnSpc>
                <a:spcPct val="150000"/>
              </a:lnSpc>
            </a:pPr>
            <a:r>
              <a:rPr lang="zh-CN" altLang="en-US" sz="2400" dirty="0">
                <a:latin typeface="+mn-ea"/>
              </a:rPr>
              <a:t>数据库在物理设备上的</a:t>
            </a:r>
            <a:r>
              <a:rPr lang="zh-CN" altLang="en-US" sz="2400" dirty="0">
                <a:solidFill>
                  <a:srgbClr val="FF3300"/>
                </a:solidFill>
                <a:latin typeface="+mn-ea"/>
              </a:rPr>
              <a:t>存储结构</a:t>
            </a:r>
            <a:r>
              <a:rPr lang="zh-CN" altLang="en-US" sz="2400" dirty="0">
                <a:latin typeface="+mn-ea"/>
              </a:rPr>
              <a:t>与</a:t>
            </a:r>
            <a:r>
              <a:rPr lang="zh-CN" altLang="en-US" sz="2400" dirty="0">
                <a:solidFill>
                  <a:srgbClr val="FF3300"/>
                </a:solidFill>
                <a:latin typeface="+mn-ea"/>
              </a:rPr>
              <a:t>存取方法</a:t>
            </a:r>
            <a:r>
              <a:rPr lang="zh-CN" altLang="en-US" sz="2400" dirty="0">
                <a:latin typeface="+mn-ea"/>
              </a:rPr>
              <a:t>称为数据库的物理结构，它依赖于给定的计算机系统</a:t>
            </a:r>
          </a:p>
          <a:p>
            <a:pPr lvl="1">
              <a:lnSpc>
                <a:spcPct val="150000"/>
              </a:lnSpc>
            </a:pPr>
            <a:r>
              <a:rPr lang="zh-CN" altLang="en-US" sz="2400" dirty="0">
                <a:latin typeface="+mn-ea"/>
              </a:rPr>
              <a:t>为一个给定的逻辑数据模型选取一个最适合应用环境的物理结构的过程，就是数据库的物理设计</a:t>
            </a:r>
          </a:p>
        </p:txBody>
      </p:sp>
      <p:sp>
        <p:nvSpPr>
          <p:cNvPr id="121858"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数据库的物理设计</a:t>
            </a:r>
          </a:p>
        </p:txBody>
      </p:sp>
      <p:pic>
        <p:nvPicPr>
          <p:cNvPr id="3" name="图片 2">
            <a:extLst>
              <a:ext uri="{FF2B5EF4-FFF2-40B4-BE49-F238E27FC236}">
                <a16:creationId xmlns:a16="http://schemas.microsoft.com/office/drawing/2014/main" id="{D04C5671-EEF4-467A-9030-2A7BD390F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725" y="4264352"/>
            <a:ext cx="3553321" cy="2057687"/>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idx="1"/>
          </p:nvPr>
        </p:nvSpPr>
        <p:spPr/>
        <p:txBody>
          <a:bodyPr/>
          <a:lstStyle/>
          <a:p>
            <a:pPr>
              <a:buFont typeface="Wingdings" pitchFamily="2" charset="2"/>
              <a:buNone/>
            </a:pPr>
            <a:r>
              <a:rPr lang="zh-CN" altLang="en-US">
                <a:ea typeface="宋体" charset="-122"/>
              </a:rPr>
              <a:t> </a:t>
            </a:r>
          </a:p>
        </p:txBody>
      </p:sp>
      <p:grpSp>
        <p:nvGrpSpPr>
          <p:cNvPr id="122883" name="Group 3"/>
          <p:cNvGrpSpPr>
            <a:grpSpLocks/>
          </p:cNvGrpSpPr>
          <p:nvPr/>
        </p:nvGrpSpPr>
        <p:grpSpPr bwMode="auto">
          <a:xfrm>
            <a:off x="2640013" y="1628776"/>
            <a:ext cx="7696200" cy="4225925"/>
            <a:chOff x="624" y="1008"/>
            <a:chExt cx="4848" cy="2662"/>
          </a:xfrm>
        </p:grpSpPr>
        <p:sp>
          <p:nvSpPr>
            <p:cNvPr id="122884" name="Rectangle 4"/>
            <p:cNvSpPr>
              <a:spLocks noChangeArrowheads="1"/>
            </p:cNvSpPr>
            <p:nvPr/>
          </p:nvSpPr>
          <p:spPr bwMode="auto">
            <a:xfrm>
              <a:off x="1432" y="1008"/>
              <a:ext cx="2936" cy="1638"/>
            </a:xfrm>
            <a:prstGeom prst="rect">
              <a:avLst/>
            </a:prstGeom>
            <a:solidFill>
              <a:schemeClr val="bg1"/>
            </a:solidFill>
            <a:ln w="9525">
              <a:solidFill>
                <a:srgbClr val="000000"/>
              </a:solidFill>
              <a:miter lim="800000"/>
              <a:headEnd/>
              <a:tailEnd/>
            </a:ln>
          </p:spPr>
          <p:txBody>
            <a:bodyPr/>
            <a:lstStyle/>
            <a:p>
              <a:pPr algn="just"/>
              <a:r>
                <a:rPr kumimoji="1" lang="zh-CN" altLang="en-US" sz="2400" b="1"/>
                <a:t>数据库物理设计</a:t>
              </a:r>
            </a:p>
          </p:txBody>
        </p:sp>
        <p:sp>
          <p:nvSpPr>
            <p:cNvPr id="122885" name="Line 5"/>
            <p:cNvSpPr>
              <a:spLocks noChangeShapeType="1"/>
            </p:cNvSpPr>
            <p:nvPr/>
          </p:nvSpPr>
          <p:spPr bwMode="auto">
            <a:xfrm>
              <a:off x="983" y="1827"/>
              <a:ext cx="718" cy="0"/>
            </a:xfrm>
            <a:prstGeom prst="line">
              <a:avLst/>
            </a:prstGeom>
            <a:noFill/>
            <a:ln w="9525">
              <a:solidFill>
                <a:srgbClr val="000000"/>
              </a:solidFill>
              <a:round/>
              <a:headEnd/>
              <a:tailEnd type="triangle" w="med" len="med"/>
            </a:ln>
          </p:spPr>
          <p:txBody>
            <a:bodyPr/>
            <a:lstStyle/>
            <a:p>
              <a:endParaRPr lang="zh-CN" altLang="en-US"/>
            </a:p>
          </p:txBody>
        </p:sp>
        <p:sp>
          <p:nvSpPr>
            <p:cNvPr id="122886" name="Oval 6"/>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t>确定数据库的物理结构</a:t>
              </a:r>
              <a:endParaRPr kumimoji="1" lang="zh-CN" altLang="en-US" sz="1000" b="1"/>
            </a:p>
            <a:p>
              <a:pPr algn="ctr"/>
              <a:endParaRPr kumimoji="1" lang="zh-CN" altLang="en-US" sz="1000" b="1"/>
            </a:p>
          </p:txBody>
        </p:sp>
        <p:sp>
          <p:nvSpPr>
            <p:cNvPr id="122887" name="Line 7"/>
            <p:cNvSpPr>
              <a:spLocks noChangeShapeType="1"/>
            </p:cNvSpPr>
            <p:nvPr/>
          </p:nvSpPr>
          <p:spPr bwMode="auto">
            <a:xfrm>
              <a:off x="2448" y="1824"/>
              <a:ext cx="720" cy="0"/>
            </a:xfrm>
            <a:prstGeom prst="line">
              <a:avLst/>
            </a:prstGeom>
            <a:noFill/>
            <a:ln w="9525">
              <a:solidFill>
                <a:srgbClr val="000000"/>
              </a:solidFill>
              <a:round/>
              <a:headEnd/>
              <a:tailEnd type="triangle" w="med" len="med"/>
            </a:ln>
          </p:spPr>
          <p:txBody>
            <a:bodyPr/>
            <a:lstStyle/>
            <a:p>
              <a:endParaRPr lang="zh-CN" altLang="en-US"/>
            </a:p>
          </p:txBody>
        </p:sp>
        <p:sp>
          <p:nvSpPr>
            <p:cNvPr id="122888" name="Oval 8"/>
            <p:cNvSpPr>
              <a:spLocks noChangeArrowheads="1"/>
            </p:cNvSpPr>
            <p:nvPr/>
          </p:nvSpPr>
          <p:spPr bwMode="auto">
            <a:xfrm>
              <a:off x="3168" y="1440"/>
              <a:ext cx="857"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b="1"/>
                <a:t>评价数据库的物理结构</a:t>
              </a:r>
              <a:endParaRPr kumimoji="1" lang="zh-CN" altLang="en-US" sz="1000" b="1"/>
            </a:p>
            <a:p>
              <a:pPr algn="ctr"/>
              <a:endParaRPr kumimoji="1" lang="zh-CN" altLang="en-US"/>
            </a:p>
          </p:txBody>
        </p:sp>
        <p:sp>
          <p:nvSpPr>
            <p:cNvPr id="122889" name="Line 9"/>
            <p:cNvSpPr>
              <a:spLocks noChangeShapeType="1"/>
            </p:cNvSpPr>
            <p:nvPr/>
          </p:nvSpPr>
          <p:spPr bwMode="auto">
            <a:xfrm>
              <a:off x="4032" y="1824"/>
              <a:ext cx="812" cy="3"/>
            </a:xfrm>
            <a:prstGeom prst="line">
              <a:avLst/>
            </a:prstGeom>
            <a:noFill/>
            <a:ln w="9525">
              <a:solidFill>
                <a:srgbClr val="000000"/>
              </a:solidFill>
              <a:round/>
              <a:headEnd/>
              <a:tailEnd type="triangle" w="med" len="med"/>
            </a:ln>
          </p:spPr>
          <p:txBody>
            <a:bodyPr/>
            <a:lstStyle/>
            <a:p>
              <a:endParaRPr lang="zh-CN" altLang="en-US"/>
            </a:p>
          </p:txBody>
        </p:sp>
        <p:sp>
          <p:nvSpPr>
            <p:cNvPr id="122890" name="Line 10"/>
            <p:cNvSpPr>
              <a:spLocks noChangeShapeType="1"/>
            </p:cNvSpPr>
            <p:nvPr/>
          </p:nvSpPr>
          <p:spPr bwMode="auto">
            <a:xfrm>
              <a:off x="4664" y="1725"/>
              <a:ext cx="0" cy="205"/>
            </a:xfrm>
            <a:prstGeom prst="line">
              <a:avLst/>
            </a:prstGeom>
            <a:noFill/>
            <a:ln w="9525">
              <a:solidFill>
                <a:srgbClr val="000000"/>
              </a:solidFill>
              <a:round/>
              <a:headEnd/>
              <a:tailEnd/>
            </a:ln>
          </p:spPr>
          <p:txBody>
            <a:bodyPr/>
            <a:lstStyle/>
            <a:p>
              <a:endParaRPr lang="zh-CN" altLang="en-US"/>
            </a:p>
          </p:txBody>
        </p:sp>
        <p:sp>
          <p:nvSpPr>
            <p:cNvPr id="122891" name="Line 11"/>
            <p:cNvSpPr>
              <a:spLocks noChangeShapeType="1"/>
            </p:cNvSpPr>
            <p:nvPr/>
          </p:nvSpPr>
          <p:spPr bwMode="auto">
            <a:xfrm>
              <a:off x="1296" y="1728"/>
              <a:ext cx="1" cy="205"/>
            </a:xfrm>
            <a:prstGeom prst="line">
              <a:avLst/>
            </a:prstGeom>
            <a:noFill/>
            <a:ln w="9525">
              <a:solidFill>
                <a:srgbClr val="000000"/>
              </a:solidFill>
              <a:round/>
              <a:headEnd/>
              <a:tailEnd/>
            </a:ln>
          </p:spPr>
          <p:txBody>
            <a:bodyPr/>
            <a:lstStyle/>
            <a:p>
              <a:endParaRPr lang="zh-CN" altLang="en-US"/>
            </a:p>
          </p:txBody>
        </p:sp>
        <p:sp>
          <p:nvSpPr>
            <p:cNvPr id="122892" name="Text Box 12"/>
            <p:cNvSpPr txBox="1">
              <a:spLocks noChangeArrowheads="1"/>
            </p:cNvSpPr>
            <p:nvPr/>
          </p:nvSpPr>
          <p:spPr bwMode="auto">
            <a:xfrm>
              <a:off x="624" y="1930"/>
              <a:ext cx="718" cy="307"/>
            </a:xfrm>
            <a:prstGeom prst="rect">
              <a:avLst/>
            </a:prstGeom>
            <a:solidFill>
              <a:schemeClr val="bg1"/>
            </a:solidFill>
            <a:ln w="9525">
              <a:noFill/>
              <a:miter lim="800000"/>
              <a:headEnd/>
              <a:tailEnd/>
            </a:ln>
          </p:spPr>
          <p:txBody>
            <a:bodyPr lIns="0" tIns="0" rIns="0" bIns="0"/>
            <a:lstStyle/>
            <a:p>
              <a:pPr algn="just"/>
              <a:r>
                <a:rPr kumimoji="1" lang="zh-CN" altLang="en-US" sz="2000" b="1"/>
                <a:t>逻辑结</a:t>
              </a:r>
            </a:p>
            <a:p>
              <a:pPr algn="just"/>
              <a:r>
                <a:rPr kumimoji="1" lang="zh-CN" altLang="en-US" sz="2000" b="1"/>
                <a:t>构设计</a:t>
              </a:r>
              <a:endParaRPr kumimoji="1" lang="zh-CN" altLang="en-US" sz="1000" b="1"/>
            </a:p>
          </p:txBody>
        </p:sp>
        <p:sp>
          <p:nvSpPr>
            <p:cNvPr id="122893" name="Text Box 13"/>
            <p:cNvSpPr txBox="1">
              <a:spLocks noChangeArrowheads="1"/>
            </p:cNvSpPr>
            <p:nvPr/>
          </p:nvSpPr>
          <p:spPr bwMode="auto">
            <a:xfrm>
              <a:off x="4664" y="1930"/>
              <a:ext cx="808" cy="307"/>
            </a:xfrm>
            <a:prstGeom prst="rect">
              <a:avLst/>
            </a:prstGeom>
            <a:solidFill>
              <a:schemeClr val="bg1"/>
            </a:solidFill>
            <a:ln w="9525">
              <a:noFill/>
              <a:miter lim="800000"/>
              <a:headEnd/>
              <a:tailEnd/>
            </a:ln>
          </p:spPr>
          <p:txBody>
            <a:bodyPr lIns="0" tIns="0" rIns="0" bIns="0"/>
            <a:lstStyle/>
            <a:p>
              <a:pPr algn="just"/>
              <a:r>
                <a:rPr kumimoji="1" lang="zh-CN" altLang="en-US" sz="2000" b="1"/>
                <a:t>数据库</a:t>
              </a:r>
            </a:p>
            <a:p>
              <a:pPr algn="just"/>
              <a:r>
                <a:rPr kumimoji="1" lang="zh-CN" altLang="en-US" sz="2000" b="1"/>
                <a:t>实施</a:t>
              </a:r>
              <a:endParaRPr kumimoji="1" lang="zh-CN" altLang="en-US" sz="1600" b="1"/>
            </a:p>
          </p:txBody>
        </p:sp>
        <p:sp>
          <p:nvSpPr>
            <p:cNvPr id="122894" name="AutoShape 14"/>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物理</a:t>
              </a:r>
            </a:p>
            <a:p>
              <a:pPr algn="ctr"/>
              <a:r>
                <a:rPr kumimoji="1" lang="zh-CN" altLang="en-US" b="1"/>
                <a:t>模型</a:t>
              </a:r>
              <a:endParaRPr kumimoji="1" lang="zh-CN" altLang="en-US" sz="1000" b="1"/>
            </a:p>
          </p:txBody>
        </p:sp>
        <p:sp>
          <p:nvSpPr>
            <p:cNvPr id="122895" name="AutoShape 15"/>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122896" name="AutoShape 16"/>
            <p:cNvSpPr>
              <a:spLocks noChangeArrowheads="1"/>
            </p:cNvSpPr>
            <p:nvPr/>
          </p:nvSpPr>
          <p:spPr bwMode="auto">
            <a:xfrm rot="2916161">
              <a:off x="3865" y="2582"/>
              <a:ext cx="1085" cy="92"/>
            </a:xfrm>
            <a:prstGeom prst="rightArrow">
              <a:avLst>
                <a:gd name="adj1" fmla="val 50000"/>
                <a:gd name="adj2" fmla="val 294837"/>
              </a:avLst>
            </a:prstGeom>
            <a:solidFill>
              <a:schemeClr val="bg1"/>
            </a:solidFill>
            <a:ln w="9525">
              <a:solidFill>
                <a:srgbClr val="000000"/>
              </a:solidFill>
              <a:miter lim="800000"/>
              <a:headEnd/>
              <a:tailEnd/>
            </a:ln>
          </p:spPr>
          <p:txBody>
            <a:bodyPr/>
            <a:lstStyle/>
            <a:p>
              <a:endParaRPr lang="zh-CN" altLang="en-US"/>
            </a:p>
          </p:txBody>
        </p:sp>
        <p:sp>
          <p:nvSpPr>
            <p:cNvPr id="122897" name="AutoShape 17"/>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122898" name="Freeform 18"/>
          <p:cNvSpPr>
            <a:spLocks/>
          </p:cNvSpPr>
          <p:nvPr/>
        </p:nvSpPr>
        <p:spPr bwMode="auto">
          <a:xfrm>
            <a:off x="5334000" y="2286000"/>
            <a:ext cx="1295400" cy="312738"/>
          </a:xfrm>
          <a:custGeom>
            <a:avLst/>
            <a:gdLst/>
            <a:ahLst/>
            <a:cxnLst>
              <a:cxn ang="0">
                <a:pos x="816" y="197"/>
              </a:cxn>
              <a:cxn ang="0">
                <a:pos x="658" y="61"/>
              </a:cxn>
              <a:cxn ang="0">
                <a:pos x="501" y="9"/>
              </a:cxn>
              <a:cxn ang="0">
                <a:pos x="336" y="5"/>
              </a:cxn>
              <a:cxn ang="0">
                <a:pos x="228" y="22"/>
              </a:cxn>
              <a:cxn ang="0">
                <a:pos x="97" y="75"/>
              </a:cxn>
              <a:cxn ang="0">
                <a:pos x="0" y="149"/>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ffectLst/>
        </p:spPr>
        <p:txBody>
          <a:bodyPr wrap="none" anchor="ctr"/>
          <a:lstStyle/>
          <a:p>
            <a:endParaRPr lang="zh-CN" altLang="en-US"/>
          </a:p>
        </p:txBody>
      </p:sp>
      <p:sp>
        <p:nvSpPr>
          <p:cNvPr id="122899" name="Freeform 19"/>
          <p:cNvSpPr>
            <a:spLocks/>
          </p:cNvSpPr>
          <p:nvPr/>
        </p:nvSpPr>
        <p:spPr bwMode="auto">
          <a:xfrm>
            <a:off x="2973388" y="2057400"/>
            <a:ext cx="3732212" cy="573088"/>
          </a:xfrm>
          <a:custGeom>
            <a:avLst/>
            <a:gdLst/>
            <a:ahLst/>
            <a:cxnLst>
              <a:cxn ang="0">
                <a:pos x="2351" y="264"/>
              </a:cxn>
              <a:cxn ang="0">
                <a:pos x="2000" y="91"/>
              </a:cxn>
              <a:cxn ang="0">
                <a:pos x="1701" y="15"/>
              </a:cxn>
              <a:cxn ang="0">
                <a:pos x="1509" y="5"/>
              </a:cxn>
              <a:cxn ang="0">
                <a:pos x="1036" y="15"/>
              </a:cxn>
              <a:cxn ang="0">
                <a:pos x="678" y="60"/>
              </a:cxn>
              <a:cxn ang="0">
                <a:pos x="316" y="155"/>
              </a:cxn>
              <a:cxn ang="0">
                <a:pos x="0" y="361"/>
              </a:cxn>
            </a:cxnLst>
            <a:rect l="0" t="0" r="r" b="b"/>
            <a:pathLst>
              <a:path w="2351" h="361">
                <a:moveTo>
                  <a:pt x="2351" y="264"/>
                </a:moveTo>
                <a:cubicBezTo>
                  <a:pt x="2293" y="236"/>
                  <a:pt x="2108" y="133"/>
                  <a:pt x="2000" y="91"/>
                </a:cubicBezTo>
                <a:cubicBezTo>
                  <a:pt x="1892" y="50"/>
                  <a:pt x="1783" y="29"/>
                  <a:pt x="1701" y="15"/>
                </a:cubicBezTo>
                <a:cubicBezTo>
                  <a:pt x="1619" y="0"/>
                  <a:pt x="1619" y="5"/>
                  <a:pt x="1509" y="5"/>
                </a:cubicBezTo>
                <a:cubicBezTo>
                  <a:pt x="1399" y="5"/>
                  <a:pt x="1174" y="6"/>
                  <a:pt x="1036" y="15"/>
                </a:cubicBezTo>
                <a:cubicBezTo>
                  <a:pt x="897" y="24"/>
                  <a:pt x="798" y="37"/>
                  <a:pt x="678" y="60"/>
                </a:cubicBezTo>
                <a:cubicBezTo>
                  <a:pt x="558" y="84"/>
                  <a:pt x="429" y="105"/>
                  <a:pt x="316" y="155"/>
                </a:cubicBezTo>
                <a:cubicBezTo>
                  <a:pt x="203" y="205"/>
                  <a:pt x="66" y="318"/>
                  <a:pt x="0" y="361"/>
                </a:cubicBezTo>
              </a:path>
            </a:pathLst>
          </a:custGeom>
          <a:noFill/>
          <a:ln w="9525" cap="flat" cmpd="sng">
            <a:solidFill>
              <a:srgbClr val="000000"/>
            </a:solidFill>
            <a:prstDash val="sysDot"/>
            <a:round/>
            <a:headEnd type="none" w="med" len="med"/>
            <a:tailEnd type="triangle" w="lg" len="lg"/>
          </a:ln>
          <a:effectLst/>
        </p:spPr>
        <p:txBody>
          <a:bodyPr wrap="none" anchor="ctr"/>
          <a:lstStyle/>
          <a:p>
            <a:endParaRPr lang="zh-CN" altLang="en-US"/>
          </a:p>
        </p:txBody>
      </p:sp>
      <p:sp>
        <p:nvSpPr>
          <p:cNvPr id="122900" name="AutoShape 20"/>
          <p:cNvSpPr>
            <a:spLocks noChangeArrowheads="1"/>
          </p:cNvSpPr>
          <p:nvPr/>
        </p:nvSpPr>
        <p:spPr bwMode="auto">
          <a:xfrm>
            <a:off x="3200400" y="4648201"/>
            <a:ext cx="712788" cy="974725"/>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逻辑</a:t>
            </a:r>
          </a:p>
          <a:p>
            <a:pPr algn="ctr"/>
            <a:r>
              <a:rPr kumimoji="1" lang="zh-CN" altLang="en-US" b="1"/>
              <a:t>模型</a:t>
            </a:r>
            <a:endParaRPr kumimoji="1" lang="zh-CN" altLang="en-US" sz="1000"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p:cNvSpPr>
          <p:nvPr>
            <p:ph idx="1"/>
          </p:nvPr>
        </p:nvSpPr>
        <p:spPr>
          <a:xfrm>
            <a:off x="239349" y="1172428"/>
            <a:ext cx="10972800" cy="4524949"/>
          </a:xfrm>
        </p:spPr>
        <p:txBody>
          <a:bodyPr/>
          <a:lstStyle/>
          <a:p>
            <a:pPr fontAlgn="auto">
              <a:lnSpc>
                <a:spcPct val="150000"/>
              </a:lnSpc>
              <a:spcAft>
                <a:spcPts val="0"/>
              </a:spcAft>
              <a:defRPr/>
            </a:pPr>
            <a:r>
              <a:rPr lang="zh-CN" altLang="en-US" sz="2800" dirty="0">
                <a:latin typeface="+mj-ea"/>
                <a:ea typeface="+mj-ea"/>
              </a:rPr>
              <a:t>设计物理数据库结构的准备工作</a:t>
            </a:r>
          </a:p>
          <a:p>
            <a:pPr lvl="1">
              <a:lnSpc>
                <a:spcPct val="150000"/>
              </a:lnSpc>
              <a:spcBef>
                <a:spcPct val="60000"/>
              </a:spcBef>
            </a:pPr>
            <a:r>
              <a:rPr lang="zh-CN" altLang="en-US" sz="2400" dirty="0">
                <a:latin typeface="+mj-ea"/>
                <a:ea typeface="+mj-ea"/>
              </a:rPr>
              <a:t>充分了解应用环境，详细分析要运行的事务，</a:t>
            </a:r>
            <a:r>
              <a:rPr lang="zh-CN" altLang="en-US" sz="2400" dirty="0">
                <a:solidFill>
                  <a:srgbClr val="FF0000"/>
                </a:solidFill>
                <a:latin typeface="+mj-ea"/>
                <a:ea typeface="+mj-ea"/>
              </a:rPr>
              <a:t>以获得选择物理数据库设计所需参数</a:t>
            </a:r>
          </a:p>
          <a:p>
            <a:pPr lvl="1">
              <a:lnSpc>
                <a:spcPct val="150000"/>
              </a:lnSpc>
              <a:spcBef>
                <a:spcPct val="60000"/>
              </a:spcBef>
            </a:pPr>
            <a:r>
              <a:rPr lang="zh-CN" altLang="en-US" sz="2400" dirty="0">
                <a:latin typeface="+mj-ea"/>
                <a:ea typeface="+mj-ea"/>
              </a:rPr>
              <a:t>充分了解</a:t>
            </a:r>
            <a:r>
              <a:rPr lang="zh-CN" altLang="en-US" sz="2400" dirty="0">
                <a:solidFill>
                  <a:srgbClr val="FF0000"/>
                </a:solidFill>
                <a:latin typeface="+mj-ea"/>
                <a:ea typeface="+mj-ea"/>
              </a:rPr>
              <a:t>所用</a:t>
            </a:r>
            <a:r>
              <a:rPr lang="en-US" altLang="zh-CN" sz="2400" dirty="0">
                <a:solidFill>
                  <a:srgbClr val="FF0000"/>
                </a:solidFill>
                <a:latin typeface="+mj-ea"/>
                <a:ea typeface="+mj-ea"/>
              </a:rPr>
              <a:t>RDBMS</a:t>
            </a:r>
            <a:r>
              <a:rPr lang="zh-CN" altLang="en-US" sz="2400" dirty="0">
                <a:solidFill>
                  <a:srgbClr val="FF0000"/>
                </a:solidFill>
                <a:latin typeface="+mj-ea"/>
                <a:ea typeface="+mj-ea"/>
              </a:rPr>
              <a:t>的内部特征</a:t>
            </a:r>
            <a:r>
              <a:rPr lang="zh-CN" altLang="en-US" sz="2400" dirty="0">
                <a:latin typeface="+mj-ea"/>
                <a:ea typeface="+mj-ea"/>
              </a:rPr>
              <a:t>，特别是系统提供的存取方法和存储结构</a:t>
            </a:r>
          </a:p>
          <a:p>
            <a:pPr lvl="1">
              <a:lnSpc>
                <a:spcPct val="120000"/>
              </a:lnSpc>
              <a:spcBef>
                <a:spcPct val="60000"/>
              </a:spcBef>
            </a:pPr>
            <a:endParaRPr lang="zh-CN" altLang="en-US" sz="3200" b="1" dirty="0">
              <a:latin typeface="+mj-ea"/>
              <a:ea typeface="+mj-ea"/>
            </a:endParaRPr>
          </a:p>
        </p:txBody>
      </p:sp>
      <p:sp>
        <p:nvSpPr>
          <p:cNvPr id="123906" name="Rectangle 2"/>
          <p:cNvSpPr>
            <a:spLocks noGrp="1"/>
          </p:cNvSpPr>
          <p:nvPr>
            <p:ph type="title"/>
          </p:nvPr>
        </p:nvSpPr>
        <p:spPr bwMode="auto">
          <a:noFill/>
        </p:spPr>
        <p:txBody>
          <a:bodyPr wrap="square" numCol="1" anchorCtr="0" compatLnSpc="1">
            <a:prstTxWarp prst="textNoShape">
              <a:avLst/>
            </a:prstTxWarp>
            <a:normAutofit/>
          </a:bodyPr>
          <a:lstStyle/>
          <a:p>
            <a:r>
              <a:rPr lang="zh-CN" altLang="en-US" dirty="0"/>
              <a:t>数据库的物理设计</a:t>
            </a:r>
          </a:p>
        </p:txBody>
      </p:sp>
      <p:pic>
        <p:nvPicPr>
          <p:cNvPr id="3" name="图片 2">
            <a:extLst>
              <a:ext uri="{FF2B5EF4-FFF2-40B4-BE49-F238E27FC236}">
                <a16:creationId xmlns:a16="http://schemas.microsoft.com/office/drawing/2014/main" id="{3654B72B-E470-4DAA-A995-CC478AA87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163" y="4522285"/>
            <a:ext cx="2190750" cy="219075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p:cNvSpPr>
          <p:nvPr>
            <p:ph idx="1"/>
          </p:nvPr>
        </p:nvSpPr>
        <p:spPr/>
        <p:txBody>
          <a:bodyPr/>
          <a:lstStyle/>
          <a:p>
            <a:pPr fontAlgn="auto">
              <a:lnSpc>
                <a:spcPct val="80000"/>
              </a:lnSpc>
              <a:spcAft>
                <a:spcPts val="0"/>
              </a:spcAft>
              <a:defRPr/>
            </a:pPr>
            <a:r>
              <a:rPr lang="zh-CN" altLang="en-US" sz="2800" dirty="0"/>
              <a:t>关系数据库物理设计的内容</a:t>
            </a:r>
          </a:p>
        </p:txBody>
      </p:sp>
      <p:sp>
        <p:nvSpPr>
          <p:cNvPr id="124930" name="Rectangle 2"/>
          <p:cNvSpPr>
            <a:spLocks noGrp="1"/>
          </p:cNvSpPr>
          <p:nvPr>
            <p:ph type="title"/>
          </p:nvPr>
        </p:nvSpPr>
        <p:spPr bwMode="auto">
          <a:noFill/>
        </p:spPr>
        <p:txBody>
          <a:bodyPr wrap="square" numCol="1" anchorCtr="0" compatLnSpc="1">
            <a:prstTxWarp prst="textNoShape">
              <a:avLst/>
            </a:prstTxWarp>
            <a:normAutofit/>
          </a:bodyPr>
          <a:lstStyle/>
          <a:p>
            <a:r>
              <a:rPr lang="zh-CN" altLang="en-US" dirty="0"/>
              <a:t>数据库的物理设计</a:t>
            </a:r>
          </a:p>
        </p:txBody>
      </p:sp>
      <p:graphicFrame>
        <p:nvGraphicFramePr>
          <p:cNvPr id="4" name="图示 3">
            <a:extLst>
              <a:ext uri="{FF2B5EF4-FFF2-40B4-BE49-F238E27FC236}">
                <a16:creationId xmlns:a16="http://schemas.microsoft.com/office/drawing/2014/main" id="{682483A5-1CFB-4C4A-93C6-FCA9A2D00F13}"/>
              </a:ext>
            </a:extLst>
          </p:cNvPr>
          <p:cNvGraphicFramePr/>
          <p:nvPr>
            <p:extLst>
              <p:ext uri="{D42A27DB-BD31-4B8C-83A1-F6EECF244321}">
                <p14:modId xmlns:p14="http://schemas.microsoft.com/office/powerpoint/2010/main" val="1366206176"/>
              </p:ext>
            </p:extLst>
          </p:nvPr>
        </p:nvGraphicFramePr>
        <p:xfrm>
          <a:off x="5071479" y="125224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a:extLst>
              <a:ext uri="{FF2B5EF4-FFF2-40B4-BE49-F238E27FC236}">
                <a16:creationId xmlns:a16="http://schemas.microsoft.com/office/drawing/2014/main" id="{3C51D692-8407-4EED-A58A-92028F0281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89" y="2365641"/>
            <a:ext cx="4133219" cy="2043389"/>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p:cNvSpPr>
          <p:nvPr>
            <p:ph idx="1"/>
          </p:nvPr>
        </p:nvSpPr>
        <p:spPr/>
        <p:txBody>
          <a:bodyPr/>
          <a:lstStyle/>
          <a:p>
            <a:pPr>
              <a:lnSpc>
                <a:spcPct val="150000"/>
              </a:lnSpc>
            </a:pPr>
            <a:r>
              <a:rPr lang="zh-CN" altLang="en-US" sz="2800" dirty="0">
                <a:latin typeface="隶书" panose="02010509060101010101" pitchFamily="49" charset="-122"/>
              </a:rPr>
              <a:t>数据库系统是多用户共享的系统，对同一个关系要建立</a:t>
            </a:r>
            <a:r>
              <a:rPr lang="zh-CN" altLang="en-US" sz="2800" dirty="0">
                <a:solidFill>
                  <a:srgbClr val="FE0A0A"/>
                </a:solidFill>
                <a:latin typeface="隶书" panose="02010509060101010101" pitchFamily="49" charset="-122"/>
              </a:rPr>
              <a:t>多条存取路径</a:t>
            </a:r>
            <a:r>
              <a:rPr lang="zh-CN" altLang="en-US" sz="2800" dirty="0">
                <a:latin typeface="隶书" panose="02010509060101010101" pitchFamily="49" charset="-122"/>
              </a:rPr>
              <a:t>才能满足多用户的多种应用要求</a:t>
            </a:r>
          </a:p>
          <a:p>
            <a:pPr>
              <a:lnSpc>
                <a:spcPct val="150000"/>
              </a:lnSpc>
              <a:spcBef>
                <a:spcPct val="45000"/>
              </a:spcBef>
            </a:pPr>
            <a:r>
              <a:rPr lang="zh-CN" altLang="en-US" sz="2800" dirty="0">
                <a:latin typeface="隶书" panose="02010509060101010101" pitchFamily="49" charset="-122"/>
              </a:rPr>
              <a:t>物理设计的第一个任务就是要确定选择哪些存取方法，即</a:t>
            </a:r>
            <a:r>
              <a:rPr lang="zh-CN" altLang="en-US" sz="2800" dirty="0">
                <a:solidFill>
                  <a:srgbClr val="FE0A0A"/>
                </a:solidFill>
                <a:latin typeface="隶书" panose="02010509060101010101" pitchFamily="49" charset="-122"/>
              </a:rPr>
              <a:t>建立哪些存取路径</a:t>
            </a:r>
            <a:endParaRPr lang="zh-CN" altLang="en-US" sz="2800" dirty="0">
              <a:latin typeface="隶书" panose="02010509060101010101" pitchFamily="49" charset="-122"/>
            </a:endParaRPr>
          </a:p>
        </p:txBody>
      </p:sp>
      <p:sp>
        <p:nvSpPr>
          <p:cNvPr id="12595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关系模式存取方法选择</a:t>
            </a:r>
          </a:p>
        </p:txBody>
      </p:sp>
      <p:pic>
        <p:nvPicPr>
          <p:cNvPr id="3" name="图片 2">
            <a:extLst>
              <a:ext uri="{FF2B5EF4-FFF2-40B4-BE49-F238E27FC236}">
                <a16:creationId xmlns:a16="http://schemas.microsoft.com/office/drawing/2014/main" id="{5B6605DF-57E2-4496-A986-D4FA29178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6221" y="4075573"/>
            <a:ext cx="3553321" cy="2057687"/>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p:cNvSpPr>
          <p:nvPr>
            <p:ph idx="1"/>
          </p:nvPr>
        </p:nvSpPr>
        <p:spPr/>
        <p:txBody>
          <a:bodyPr/>
          <a:lstStyle/>
          <a:p>
            <a:pPr>
              <a:lnSpc>
                <a:spcPct val="150000"/>
              </a:lnSpc>
            </a:pPr>
            <a:r>
              <a:rPr lang="en-US" altLang="zh-CN" sz="2800" dirty="0"/>
              <a:t>DBMS</a:t>
            </a:r>
            <a:r>
              <a:rPr lang="zh-CN" altLang="en-US" sz="2800" dirty="0"/>
              <a:t>常用存取方法</a:t>
            </a:r>
          </a:p>
          <a:p>
            <a:pPr lvl="1">
              <a:lnSpc>
                <a:spcPct val="150000"/>
              </a:lnSpc>
            </a:pPr>
            <a:r>
              <a:rPr lang="zh-CN" altLang="en-US" sz="2400" dirty="0"/>
              <a:t>索引方法，目前主要是</a:t>
            </a:r>
            <a:r>
              <a:rPr lang="en-US" altLang="zh-CN" sz="2400" dirty="0"/>
              <a:t>B+</a:t>
            </a:r>
            <a:r>
              <a:rPr lang="zh-CN" altLang="en-US" sz="2400" dirty="0"/>
              <a:t>树索引方法</a:t>
            </a:r>
          </a:p>
          <a:p>
            <a:pPr lvl="1">
              <a:lnSpc>
                <a:spcPct val="150000"/>
              </a:lnSpc>
              <a:buFont typeface="Wingdings" pitchFamily="2" charset="2"/>
              <a:buNone/>
            </a:pPr>
            <a:r>
              <a:rPr lang="zh-CN" altLang="en-US" sz="2400" dirty="0"/>
              <a:t>    经典存取方法，使用最普遍 </a:t>
            </a:r>
          </a:p>
          <a:p>
            <a:pPr lvl="1">
              <a:lnSpc>
                <a:spcPct val="150000"/>
              </a:lnSpc>
            </a:pPr>
            <a:r>
              <a:rPr lang="zh-CN" altLang="en-US" sz="2400" dirty="0"/>
              <a:t>聚簇（</a:t>
            </a:r>
            <a:r>
              <a:rPr lang="en-US" altLang="zh-CN" sz="2400" dirty="0"/>
              <a:t>Cluster</a:t>
            </a:r>
            <a:r>
              <a:rPr lang="zh-CN" altLang="en-US" sz="2400" dirty="0"/>
              <a:t>）方法</a:t>
            </a:r>
          </a:p>
          <a:p>
            <a:pPr lvl="1">
              <a:lnSpc>
                <a:spcPct val="150000"/>
              </a:lnSpc>
            </a:pPr>
            <a:r>
              <a:rPr lang="en-US" altLang="zh-CN" sz="2400" dirty="0"/>
              <a:t>HASH</a:t>
            </a:r>
            <a:r>
              <a:rPr lang="zh-CN" altLang="en-US" sz="2400" dirty="0"/>
              <a:t>方法</a:t>
            </a:r>
          </a:p>
        </p:txBody>
      </p:sp>
      <p:sp>
        <p:nvSpPr>
          <p:cNvPr id="126978"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关系模式存取方法选择</a:t>
            </a:r>
          </a:p>
        </p:txBody>
      </p:sp>
      <p:pic>
        <p:nvPicPr>
          <p:cNvPr id="5" name="图片 4">
            <a:extLst>
              <a:ext uri="{FF2B5EF4-FFF2-40B4-BE49-F238E27FC236}">
                <a16:creationId xmlns:a16="http://schemas.microsoft.com/office/drawing/2014/main" id="{00D297AB-D252-4042-BF10-C32998747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p:cNvSpPr>
          <p:nvPr>
            <p:ph idx="1"/>
          </p:nvPr>
        </p:nvSpPr>
        <p:spPr/>
        <p:txBody>
          <a:bodyPr/>
          <a:lstStyle/>
          <a:p>
            <a:pPr>
              <a:lnSpc>
                <a:spcPct val="130000"/>
              </a:lnSpc>
            </a:pPr>
            <a:r>
              <a:rPr lang="zh-CN" altLang="en-US" sz="2800" dirty="0">
                <a:latin typeface="+mn-ea"/>
              </a:rPr>
              <a:t>选择索引存取方法的主要内容</a:t>
            </a:r>
          </a:p>
          <a:p>
            <a:pPr>
              <a:lnSpc>
                <a:spcPct val="130000"/>
              </a:lnSpc>
              <a:buFont typeface="Wingdings" pitchFamily="2" charset="2"/>
              <a:buNone/>
            </a:pPr>
            <a:r>
              <a:rPr lang="zh-CN" altLang="en-US" b="1" dirty="0">
                <a:latin typeface="+mn-ea"/>
              </a:rPr>
              <a:t>	</a:t>
            </a:r>
            <a:r>
              <a:rPr lang="zh-CN" altLang="en-US" sz="2400" dirty="0">
                <a:latin typeface="+mn-ea"/>
              </a:rPr>
              <a:t>根据应用要求确定</a:t>
            </a:r>
          </a:p>
          <a:p>
            <a:pPr lvl="1">
              <a:lnSpc>
                <a:spcPct val="140000"/>
              </a:lnSpc>
            </a:pPr>
            <a:r>
              <a:rPr lang="zh-CN" altLang="en-US" sz="2400" dirty="0">
                <a:latin typeface="+mn-ea"/>
              </a:rPr>
              <a:t> 对哪些属性列建立索引</a:t>
            </a:r>
          </a:p>
          <a:p>
            <a:pPr lvl="1">
              <a:lnSpc>
                <a:spcPct val="140000"/>
              </a:lnSpc>
            </a:pPr>
            <a:r>
              <a:rPr lang="zh-CN" altLang="en-US" sz="2400" dirty="0">
                <a:latin typeface="+mn-ea"/>
              </a:rPr>
              <a:t> 对哪些属性列建立组合索引</a:t>
            </a:r>
          </a:p>
          <a:p>
            <a:pPr lvl="1">
              <a:lnSpc>
                <a:spcPct val="140000"/>
              </a:lnSpc>
            </a:pPr>
            <a:r>
              <a:rPr lang="zh-CN" altLang="en-US" sz="2400" dirty="0">
                <a:latin typeface="+mn-ea"/>
              </a:rPr>
              <a:t> 对哪些索引要设计为唯一索引</a:t>
            </a:r>
          </a:p>
        </p:txBody>
      </p:sp>
      <p:sp>
        <p:nvSpPr>
          <p:cNvPr id="129026"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索引存取方法的选择</a:t>
            </a:r>
          </a:p>
        </p:txBody>
      </p:sp>
      <p:pic>
        <p:nvPicPr>
          <p:cNvPr id="5" name="图片 4">
            <a:extLst>
              <a:ext uri="{FF2B5EF4-FFF2-40B4-BE49-F238E27FC236}">
                <a16:creationId xmlns:a16="http://schemas.microsoft.com/office/drawing/2014/main" id="{F2F100ED-94ED-4A37-9171-EF089E175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p:cNvSpPr>
          <p:nvPr>
            <p:ph idx="1"/>
          </p:nvPr>
        </p:nvSpPr>
        <p:spPr/>
        <p:txBody>
          <a:bodyPr/>
          <a:lstStyle/>
          <a:p>
            <a:pPr>
              <a:lnSpc>
                <a:spcPct val="150000"/>
              </a:lnSpc>
            </a:pPr>
            <a:r>
              <a:rPr lang="zh-CN" altLang="en-US" sz="2800" dirty="0">
                <a:latin typeface="隶书" panose="02010509060101010101" pitchFamily="49" charset="-122"/>
              </a:rPr>
              <a:t>选择索引存取方法的一般规则</a:t>
            </a:r>
          </a:p>
          <a:p>
            <a:pPr lvl="1">
              <a:lnSpc>
                <a:spcPct val="150000"/>
              </a:lnSpc>
            </a:pPr>
            <a:r>
              <a:rPr lang="zh-CN" altLang="en-US" sz="2400" dirty="0">
                <a:latin typeface="+mn-ea"/>
                <a:ea typeface="+mn-ea"/>
              </a:rPr>
              <a:t>如果一个</a:t>
            </a:r>
            <a:r>
              <a:rPr lang="en-US" altLang="zh-CN" sz="2400" dirty="0">
                <a:latin typeface="+mn-ea"/>
                <a:ea typeface="+mn-ea"/>
              </a:rPr>
              <a:t>(</a:t>
            </a:r>
            <a:r>
              <a:rPr lang="zh-CN" altLang="en-US" sz="2400" dirty="0">
                <a:latin typeface="+mn-ea"/>
                <a:ea typeface="+mn-ea"/>
              </a:rPr>
              <a:t>或一组</a:t>
            </a:r>
            <a:r>
              <a:rPr lang="en-US" altLang="zh-CN" sz="2400" dirty="0">
                <a:latin typeface="+mn-ea"/>
                <a:ea typeface="+mn-ea"/>
              </a:rPr>
              <a:t>)</a:t>
            </a:r>
            <a:r>
              <a:rPr lang="zh-CN" altLang="en-US" sz="2400" dirty="0">
                <a:latin typeface="+mn-ea"/>
                <a:ea typeface="+mn-ea"/>
              </a:rPr>
              <a:t>属性经常在查询条件中出现，则考虑在这个</a:t>
            </a:r>
            <a:r>
              <a:rPr lang="en-US" altLang="zh-CN" sz="2400" dirty="0">
                <a:latin typeface="+mn-ea"/>
                <a:ea typeface="+mn-ea"/>
              </a:rPr>
              <a:t>(</a:t>
            </a:r>
            <a:r>
              <a:rPr lang="zh-CN" altLang="en-US" sz="2400" dirty="0">
                <a:latin typeface="+mn-ea"/>
                <a:ea typeface="+mn-ea"/>
              </a:rPr>
              <a:t>或这组</a:t>
            </a:r>
            <a:r>
              <a:rPr lang="en-US" altLang="zh-CN" sz="2400" dirty="0">
                <a:latin typeface="+mn-ea"/>
                <a:ea typeface="+mn-ea"/>
              </a:rPr>
              <a:t>)</a:t>
            </a:r>
            <a:r>
              <a:rPr lang="zh-CN" altLang="en-US" sz="2400" dirty="0">
                <a:latin typeface="+mn-ea"/>
                <a:ea typeface="+mn-ea"/>
              </a:rPr>
              <a:t>属性上建立索引</a:t>
            </a:r>
            <a:r>
              <a:rPr lang="en-US" altLang="zh-CN" sz="2400" dirty="0">
                <a:latin typeface="+mn-ea"/>
                <a:ea typeface="+mn-ea"/>
              </a:rPr>
              <a:t>(</a:t>
            </a:r>
            <a:r>
              <a:rPr lang="zh-CN" altLang="en-US" sz="2400" dirty="0">
                <a:latin typeface="+mn-ea"/>
                <a:ea typeface="+mn-ea"/>
              </a:rPr>
              <a:t>或组合索引</a:t>
            </a:r>
            <a:r>
              <a:rPr lang="en-US" altLang="zh-CN" sz="2400" dirty="0">
                <a:latin typeface="+mn-ea"/>
                <a:ea typeface="+mn-ea"/>
              </a:rPr>
              <a:t>)</a:t>
            </a:r>
          </a:p>
          <a:p>
            <a:pPr lvl="1">
              <a:lnSpc>
                <a:spcPct val="150000"/>
              </a:lnSpc>
            </a:pPr>
            <a:r>
              <a:rPr lang="zh-CN" altLang="en-US" sz="2400" dirty="0">
                <a:latin typeface="+mn-ea"/>
                <a:ea typeface="+mn-ea"/>
              </a:rPr>
              <a:t>如果一个属性经常作为最大值和最小值等聚集函数的参数，则考虑在这个属性上建立索引</a:t>
            </a:r>
            <a:endParaRPr lang="zh-CN" altLang="en-US" sz="2000" dirty="0">
              <a:latin typeface="+mn-ea"/>
              <a:ea typeface="+mn-ea"/>
            </a:endParaRPr>
          </a:p>
          <a:p>
            <a:pPr lvl="1">
              <a:lnSpc>
                <a:spcPct val="150000"/>
              </a:lnSpc>
            </a:pPr>
            <a:r>
              <a:rPr lang="zh-CN" altLang="en-US" sz="2400" dirty="0">
                <a:latin typeface="+mn-ea"/>
                <a:ea typeface="+mn-ea"/>
              </a:rPr>
              <a:t>如果一个</a:t>
            </a:r>
            <a:r>
              <a:rPr lang="en-US" altLang="zh-CN" sz="2400" dirty="0">
                <a:latin typeface="+mn-ea"/>
                <a:ea typeface="+mn-ea"/>
              </a:rPr>
              <a:t>(</a:t>
            </a:r>
            <a:r>
              <a:rPr lang="zh-CN" altLang="en-US" sz="2400" dirty="0">
                <a:latin typeface="+mn-ea"/>
                <a:ea typeface="+mn-ea"/>
              </a:rPr>
              <a:t>或一组</a:t>
            </a:r>
            <a:r>
              <a:rPr lang="en-US" altLang="zh-CN" sz="2400" dirty="0">
                <a:latin typeface="+mn-ea"/>
                <a:ea typeface="+mn-ea"/>
              </a:rPr>
              <a:t>)</a:t>
            </a:r>
            <a:r>
              <a:rPr lang="zh-CN" altLang="en-US" sz="2400" dirty="0">
                <a:latin typeface="+mn-ea"/>
                <a:ea typeface="+mn-ea"/>
              </a:rPr>
              <a:t>属性经常在连接操作的连接条件中出现，则考虑在这个</a:t>
            </a:r>
            <a:r>
              <a:rPr lang="en-US" altLang="zh-CN" sz="2400" dirty="0">
                <a:latin typeface="+mn-ea"/>
                <a:ea typeface="+mn-ea"/>
              </a:rPr>
              <a:t>(</a:t>
            </a:r>
            <a:r>
              <a:rPr lang="zh-CN" altLang="en-US" sz="2400" dirty="0">
                <a:latin typeface="+mn-ea"/>
                <a:ea typeface="+mn-ea"/>
              </a:rPr>
              <a:t>或这组</a:t>
            </a:r>
            <a:r>
              <a:rPr lang="en-US" altLang="zh-CN" sz="2400" dirty="0">
                <a:latin typeface="+mn-ea"/>
                <a:ea typeface="+mn-ea"/>
              </a:rPr>
              <a:t>)</a:t>
            </a:r>
            <a:r>
              <a:rPr lang="zh-CN" altLang="en-US" sz="2400" dirty="0">
                <a:latin typeface="+mn-ea"/>
                <a:ea typeface="+mn-ea"/>
              </a:rPr>
              <a:t>属性上建立索引</a:t>
            </a:r>
          </a:p>
        </p:txBody>
      </p:sp>
      <p:sp>
        <p:nvSpPr>
          <p:cNvPr id="130050"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索引存取方法的选择</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p:cNvSpPr>
          <p:nvPr>
            <p:ph idx="1"/>
          </p:nvPr>
        </p:nvSpPr>
        <p:spPr/>
        <p:txBody>
          <a:bodyPr/>
          <a:lstStyle/>
          <a:p>
            <a:pPr>
              <a:lnSpc>
                <a:spcPct val="150000"/>
              </a:lnSpc>
            </a:pPr>
            <a:r>
              <a:rPr lang="zh-CN" altLang="en-US" sz="2800" dirty="0">
                <a:latin typeface="+mn-ea"/>
              </a:rPr>
              <a:t>关系上定义的索引数过多会带来较多的额外开销</a:t>
            </a:r>
          </a:p>
          <a:p>
            <a:pPr lvl="1">
              <a:lnSpc>
                <a:spcPct val="150000"/>
              </a:lnSpc>
            </a:pPr>
            <a:r>
              <a:rPr lang="zh-CN" altLang="en-US" sz="2400" dirty="0">
                <a:latin typeface="+mn-ea"/>
              </a:rPr>
              <a:t> 维护索引的开销</a:t>
            </a:r>
          </a:p>
          <a:p>
            <a:pPr lvl="1">
              <a:lnSpc>
                <a:spcPct val="150000"/>
              </a:lnSpc>
            </a:pPr>
            <a:r>
              <a:rPr lang="zh-CN" altLang="en-US" sz="2400" dirty="0">
                <a:latin typeface="+mn-ea"/>
              </a:rPr>
              <a:t> 查找索引的开销</a:t>
            </a:r>
          </a:p>
        </p:txBody>
      </p:sp>
      <p:sp>
        <p:nvSpPr>
          <p:cNvPr id="13107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effectLst/>
              </a:rPr>
              <a:t>索引存取方法的选择</a:t>
            </a:r>
          </a:p>
        </p:txBody>
      </p:sp>
      <p:pic>
        <p:nvPicPr>
          <p:cNvPr id="3" name="图片 2">
            <a:extLst>
              <a:ext uri="{FF2B5EF4-FFF2-40B4-BE49-F238E27FC236}">
                <a16:creationId xmlns:a16="http://schemas.microsoft.com/office/drawing/2014/main" id="{E648EC70-7569-4892-847F-AB08CB87D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6975" y="2900509"/>
            <a:ext cx="3728779" cy="25602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239349" y="1089549"/>
            <a:ext cx="10972800" cy="4524949"/>
          </a:xfrm>
        </p:spPr>
        <p:txBody>
          <a:bodyPr/>
          <a:lstStyle/>
          <a:p>
            <a:pPr>
              <a:lnSpc>
                <a:spcPct val="150000"/>
              </a:lnSpc>
            </a:pPr>
            <a:r>
              <a:rPr lang="zh-CN" altLang="en-US" sz="2800" dirty="0"/>
              <a:t>手工与经验相结合方法</a:t>
            </a:r>
          </a:p>
          <a:p>
            <a:pPr>
              <a:lnSpc>
                <a:spcPct val="150000"/>
              </a:lnSpc>
            </a:pPr>
            <a:r>
              <a:rPr lang="zh-CN" altLang="en-US" sz="2800" dirty="0"/>
              <a:t>规范设计法</a:t>
            </a:r>
            <a:endParaRPr lang="en-US" altLang="zh-CN" sz="2800" dirty="0"/>
          </a:p>
          <a:p>
            <a:pPr lvl="1">
              <a:lnSpc>
                <a:spcPct val="150000"/>
              </a:lnSpc>
            </a:pPr>
            <a:r>
              <a:rPr lang="zh-CN" altLang="en-US" sz="2400" dirty="0">
                <a:latin typeface="+mn-ea"/>
                <a:ea typeface="+mn-ea"/>
              </a:rPr>
              <a:t>基本思想：过程迭代和逐步求精</a:t>
            </a:r>
            <a:endParaRPr lang="en-US" altLang="zh-CN" sz="2400" dirty="0">
              <a:latin typeface="+mn-ea"/>
              <a:ea typeface="+mn-ea"/>
            </a:endParaRPr>
          </a:p>
          <a:p>
            <a:pPr>
              <a:lnSpc>
                <a:spcPct val="150000"/>
              </a:lnSpc>
            </a:pPr>
            <a:r>
              <a:rPr lang="zh-CN" altLang="en-US" sz="2800" dirty="0"/>
              <a:t>常见的设计方法</a:t>
            </a:r>
            <a:endParaRPr lang="en-US" altLang="zh-CN" sz="2800" dirty="0"/>
          </a:p>
          <a:p>
            <a:pPr lvl="1">
              <a:lnSpc>
                <a:spcPct val="100000"/>
              </a:lnSpc>
            </a:pPr>
            <a:r>
              <a:rPr lang="zh-CN" altLang="en-US" sz="2400" dirty="0">
                <a:latin typeface="+mn-ea"/>
                <a:ea typeface="+mn-ea"/>
              </a:rPr>
              <a:t>新奥尔良（</a:t>
            </a:r>
            <a:r>
              <a:rPr lang="en-US" altLang="zh-CN" sz="2400" dirty="0">
                <a:latin typeface="+mn-ea"/>
                <a:ea typeface="+mn-ea"/>
              </a:rPr>
              <a:t>New Orleans</a:t>
            </a:r>
            <a:r>
              <a:rPr lang="zh-CN" altLang="en-US" sz="2400" dirty="0">
                <a:latin typeface="+mn-ea"/>
                <a:ea typeface="+mn-ea"/>
              </a:rPr>
              <a:t>）方法</a:t>
            </a:r>
          </a:p>
          <a:p>
            <a:pPr lvl="1">
              <a:lnSpc>
                <a:spcPct val="100000"/>
              </a:lnSpc>
            </a:pPr>
            <a:r>
              <a:rPr lang="zh-CN" altLang="en-US" sz="2400" dirty="0">
                <a:latin typeface="+mn-ea"/>
                <a:ea typeface="+mn-ea"/>
              </a:rPr>
              <a:t>基于</a:t>
            </a:r>
            <a:r>
              <a:rPr lang="en-US" altLang="zh-CN" sz="2400" dirty="0">
                <a:latin typeface="+mn-ea"/>
                <a:ea typeface="+mn-ea"/>
              </a:rPr>
              <a:t>E-R</a:t>
            </a:r>
            <a:r>
              <a:rPr lang="zh-CN" altLang="en-US" sz="2400" dirty="0">
                <a:latin typeface="+mn-ea"/>
                <a:ea typeface="+mn-ea"/>
              </a:rPr>
              <a:t>模型的数据库设计方法</a:t>
            </a:r>
          </a:p>
          <a:p>
            <a:pPr lvl="1">
              <a:lnSpc>
                <a:spcPct val="100000"/>
              </a:lnSpc>
            </a:pPr>
            <a:r>
              <a:rPr lang="en-US" altLang="zh-CN" sz="2400" dirty="0">
                <a:latin typeface="+mn-ea"/>
                <a:ea typeface="+mn-ea"/>
              </a:rPr>
              <a:t>3NF</a:t>
            </a:r>
            <a:r>
              <a:rPr lang="zh-CN" altLang="en-US" sz="2400" dirty="0">
                <a:latin typeface="+mn-ea"/>
                <a:ea typeface="+mn-ea"/>
              </a:rPr>
              <a:t>（第三范式）的设计方法</a:t>
            </a:r>
          </a:p>
          <a:p>
            <a:pPr lvl="1">
              <a:lnSpc>
                <a:spcPct val="100000"/>
              </a:lnSpc>
            </a:pPr>
            <a:r>
              <a:rPr lang="en-US" altLang="zh-CN" sz="2400" dirty="0">
                <a:latin typeface="+mn-ea"/>
                <a:ea typeface="+mn-ea"/>
              </a:rPr>
              <a:t>ODL</a:t>
            </a:r>
            <a:r>
              <a:rPr lang="zh-CN" altLang="en-US" sz="2400" dirty="0">
                <a:latin typeface="+mn-ea"/>
                <a:ea typeface="+mn-ea"/>
              </a:rPr>
              <a:t>（</a:t>
            </a:r>
            <a:r>
              <a:rPr lang="en-US" altLang="zh-CN" sz="2400" dirty="0">
                <a:latin typeface="+mn-ea"/>
                <a:ea typeface="+mn-ea"/>
              </a:rPr>
              <a:t>Object Definition Language</a:t>
            </a:r>
            <a:r>
              <a:rPr lang="zh-CN" altLang="en-US" sz="2400" dirty="0">
                <a:latin typeface="+mn-ea"/>
                <a:ea typeface="+mn-ea"/>
              </a:rPr>
              <a:t>）方法</a:t>
            </a:r>
          </a:p>
        </p:txBody>
      </p:sp>
      <p:sp>
        <p:nvSpPr>
          <p:cNvPr id="2" name="标题 1"/>
          <p:cNvSpPr>
            <a:spLocks noGrp="1"/>
          </p:cNvSpPr>
          <p:nvPr>
            <p:ph type="title"/>
          </p:nvPr>
        </p:nvSpPr>
        <p:spPr/>
        <p:txBody>
          <a:bodyPr/>
          <a:lstStyle/>
          <a:p>
            <a:pPr fontAlgn="auto">
              <a:spcAft>
                <a:spcPts val="0"/>
              </a:spcAft>
              <a:defRPr/>
            </a:pPr>
            <a:r>
              <a:rPr lang="zh-CN" altLang="en-US" dirty="0">
                <a:latin typeface="+mj-ea"/>
              </a:rPr>
              <a:t>数据库设计方法</a:t>
            </a:r>
          </a:p>
        </p:txBody>
      </p:sp>
      <p:pic>
        <p:nvPicPr>
          <p:cNvPr id="4" name="图片 3">
            <a:extLst>
              <a:ext uri="{FF2B5EF4-FFF2-40B4-BE49-F238E27FC236}">
                <a16:creationId xmlns:a16="http://schemas.microsoft.com/office/drawing/2014/main" id="{8B2700A8-072F-4FBB-B30C-2B5EE7F63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074" y="3692381"/>
            <a:ext cx="2222500" cy="255270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p:cNvSpPr>
          <p:nvPr>
            <p:ph idx="1"/>
          </p:nvPr>
        </p:nvSpPr>
        <p:spPr/>
        <p:txBody>
          <a:bodyPr/>
          <a:lstStyle/>
          <a:p>
            <a:pPr>
              <a:lnSpc>
                <a:spcPct val="150000"/>
              </a:lnSpc>
            </a:pPr>
            <a:r>
              <a:rPr lang="zh-CN" altLang="en-US" sz="2800" dirty="0">
                <a:latin typeface="隶书" panose="02010509060101010101" pitchFamily="49" charset="-122"/>
              </a:rPr>
              <a:t>什么是聚簇</a:t>
            </a:r>
          </a:p>
          <a:p>
            <a:pPr lvl="1">
              <a:lnSpc>
                <a:spcPct val="150000"/>
              </a:lnSpc>
              <a:spcBef>
                <a:spcPct val="30000"/>
              </a:spcBef>
            </a:pPr>
            <a:r>
              <a:rPr lang="zh-CN" altLang="en-US" sz="2400" dirty="0">
                <a:latin typeface="+mn-ea"/>
                <a:ea typeface="+mn-ea"/>
              </a:rPr>
              <a:t>为了提高某个属性（或属性组）的查询速度，把这个或这些属性（称为聚簇码）上具有相同值的元组集中存放在连续的物理块</a:t>
            </a:r>
            <a:r>
              <a:rPr lang="zh-CN" altLang="en-US" sz="2400" dirty="0">
                <a:solidFill>
                  <a:srgbClr val="FE0A0A"/>
                </a:solidFill>
                <a:latin typeface="+mn-ea"/>
                <a:ea typeface="+mn-ea"/>
              </a:rPr>
              <a:t>称为聚簇</a:t>
            </a:r>
          </a:p>
          <a:p>
            <a:pPr lvl="1">
              <a:lnSpc>
                <a:spcPct val="150000"/>
              </a:lnSpc>
              <a:spcBef>
                <a:spcPct val="30000"/>
              </a:spcBef>
            </a:pPr>
            <a:r>
              <a:rPr lang="zh-CN" altLang="en-US" sz="2400" dirty="0">
                <a:latin typeface="+mn-ea"/>
                <a:ea typeface="+mn-ea"/>
              </a:rPr>
              <a:t>许多关系型</a:t>
            </a:r>
            <a:r>
              <a:rPr lang="en-US" altLang="zh-CN" sz="2400" dirty="0">
                <a:latin typeface="+mn-ea"/>
                <a:ea typeface="+mn-ea"/>
              </a:rPr>
              <a:t>DBMS</a:t>
            </a:r>
            <a:r>
              <a:rPr lang="zh-CN" altLang="en-US" sz="2400" dirty="0">
                <a:latin typeface="+mn-ea"/>
                <a:ea typeface="+mn-ea"/>
              </a:rPr>
              <a:t>都提供了聚簇功能</a:t>
            </a:r>
          </a:p>
          <a:p>
            <a:pPr lvl="1"/>
            <a:endParaRPr lang="zh-CN" altLang="en-US" b="1" dirty="0">
              <a:ea typeface="宋体" charset="-122"/>
            </a:endParaRPr>
          </a:p>
        </p:txBody>
      </p:sp>
      <p:sp>
        <p:nvSpPr>
          <p:cNvPr id="133122"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聚簇存取方法的选择</a:t>
            </a:r>
          </a:p>
        </p:txBody>
      </p:sp>
      <p:pic>
        <p:nvPicPr>
          <p:cNvPr id="3" name="图片 2">
            <a:extLst>
              <a:ext uri="{FF2B5EF4-FFF2-40B4-BE49-F238E27FC236}">
                <a16:creationId xmlns:a16="http://schemas.microsoft.com/office/drawing/2014/main" id="{29600B47-F2F4-4B83-94B7-D93D35E7F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4924" y="3976732"/>
            <a:ext cx="2052973" cy="2052973"/>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p:cNvSpPr>
          <p:nvPr>
            <p:ph idx="1"/>
          </p:nvPr>
        </p:nvSpPr>
        <p:spPr>
          <a:xfrm>
            <a:off x="239349" y="1107240"/>
            <a:ext cx="10972800" cy="4524949"/>
          </a:xfrm>
        </p:spPr>
        <p:txBody>
          <a:bodyPr/>
          <a:lstStyle/>
          <a:p>
            <a:pPr>
              <a:lnSpc>
                <a:spcPct val="150000"/>
              </a:lnSpc>
            </a:pPr>
            <a:r>
              <a:rPr lang="zh-CN" altLang="en-US" sz="2800" dirty="0">
                <a:latin typeface="+mj-ea"/>
                <a:ea typeface="+mj-ea"/>
              </a:rPr>
              <a:t>聚簇的用途</a:t>
            </a:r>
          </a:p>
          <a:p>
            <a:pPr lvl="1">
              <a:lnSpc>
                <a:spcPct val="100000"/>
              </a:lnSpc>
            </a:pPr>
            <a:r>
              <a:rPr lang="zh-CN" altLang="en-US" sz="2400" dirty="0">
                <a:latin typeface="+mj-ea"/>
                <a:ea typeface="+mj-ea"/>
              </a:rPr>
              <a:t>大大提高按聚簇属性进行查询的效率</a:t>
            </a:r>
            <a:endParaRPr lang="en-US" altLang="zh-CN" sz="2400" dirty="0">
              <a:latin typeface="+mj-ea"/>
              <a:ea typeface="+mj-ea"/>
            </a:endParaRPr>
          </a:p>
          <a:p>
            <a:pPr lvl="1">
              <a:lnSpc>
                <a:spcPct val="100000"/>
              </a:lnSpc>
            </a:pPr>
            <a:r>
              <a:rPr lang="zh-CN" altLang="en-US" sz="2400" dirty="0">
                <a:latin typeface="+mj-ea"/>
                <a:ea typeface="+mj-ea"/>
              </a:rPr>
              <a:t>节省存储空间</a:t>
            </a:r>
            <a:endParaRPr lang="en-US" altLang="zh-CN" sz="2400" dirty="0">
              <a:latin typeface="+mj-ea"/>
              <a:ea typeface="+mj-ea"/>
            </a:endParaRPr>
          </a:p>
          <a:p>
            <a:pPr>
              <a:lnSpc>
                <a:spcPct val="150000"/>
              </a:lnSpc>
            </a:pPr>
            <a:r>
              <a:rPr lang="zh-CN" altLang="en-US" sz="2800" dirty="0">
                <a:latin typeface="+mj-ea"/>
                <a:ea typeface="+mj-ea"/>
              </a:rPr>
              <a:t>聚簇的局限性</a:t>
            </a:r>
          </a:p>
          <a:p>
            <a:pPr lvl="1">
              <a:lnSpc>
                <a:spcPct val="100000"/>
              </a:lnSpc>
            </a:pPr>
            <a:r>
              <a:rPr lang="zh-CN" altLang="en-US" sz="2400" dirty="0">
                <a:latin typeface="+mj-ea"/>
                <a:ea typeface="+mj-ea"/>
              </a:rPr>
              <a:t>聚簇只能提高某些特定应用的性能</a:t>
            </a:r>
            <a:endParaRPr lang="en-US" altLang="zh-CN" sz="2400" dirty="0">
              <a:latin typeface="+mj-ea"/>
              <a:ea typeface="+mj-ea"/>
            </a:endParaRPr>
          </a:p>
          <a:p>
            <a:pPr lvl="1">
              <a:lnSpc>
                <a:spcPct val="100000"/>
              </a:lnSpc>
            </a:pPr>
            <a:r>
              <a:rPr lang="zh-CN" altLang="en-US" sz="2400" dirty="0">
                <a:latin typeface="+mj-ea"/>
                <a:ea typeface="+mj-ea"/>
              </a:rPr>
              <a:t>建立与维护聚簇的开销相当大</a:t>
            </a:r>
          </a:p>
          <a:p>
            <a:pPr lvl="2">
              <a:lnSpc>
                <a:spcPct val="100000"/>
              </a:lnSpc>
            </a:pPr>
            <a:r>
              <a:rPr lang="zh-CN" altLang="en-US" sz="2000" dirty="0">
                <a:latin typeface="+mj-ea"/>
                <a:ea typeface="+mj-ea"/>
              </a:rPr>
              <a:t>对已有关系建立聚簇，将导致关系中元组移动其物理存储位置，并使此关系上原有的索引无效，必须重建</a:t>
            </a:r>
            <a:endParaRPr lang="en-US" altLang="zh-CN" sz="2000" dirty="0">
              <a:latin typeface="+mj-ea"/>
              <a:ea typeface="+mj-ea"/>
            </a:endParaRPr>
          </a:p>
          <a:p>
            <a:pPr lvl="2">
              <a:lnSpc>
                <a:spcPct val="100000"/>
              </a:lnSpc>
            </a:pPr>
            <a:r>
              <a:rPr lang="zh-CN" altLang="en-US" sz="2000" dirty="0">
                <a:latin typeface="+mj-ea"/>
                <a:ea typeface="+mj-ea"/>
              </a:rPr>
              <a:t>当一个元组的聚簇码改变时，该元组的存储位置也要做相应移动</a:t>
            </a:r>
          </a:p>
          <a:p>
            <a:endParaRPr lang="zh-CN" altLang="en-US" sz="2800" dirty="0">
              <a:latin typeface="+mj-ea"/>
              <a:ea typeface="+mj-ea"/>
            </a:endParaRPr>
          </a:p>
        </p:txBody>
      </p:sp>
      <p:sp>
        <p:nvSpPr>
          <p:cNvPr id="134146"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聚簇存取方法的选择</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p:cNvSpPr>
          <p:nvPr>
            <p:ph idx="1"/>
          </p:nvPr>
        </p:nvSpPr>
        <p:spPr/>
        <p:txBody>
          <a:bodyPr/>
          <a:lstStyle/>
          <a:p>
            <a:pPr>
              <a:lnSpc>
                <a:spcPct val="150000"/>
              </a:lnSpc>
            </a:pPr>
            <a:r>
              <a:rPr lang="zh-CN" altLang="en-US" sz="2800" dirty="0">
                <a:latin typeface="隶书" panose="02010509060101010101" pitchFamily="49" charset="-122"/>
              </a:rPr>
              <a:t>聚簇的适用范围</a:t>
            </a:r>
          </a:p>
          <a:p>
            <a:pPr lvl="1">
              <a:lnSpc>
                <a:spcPct val="150000"/>
              </a:lnSpc>
            </a:pPr>
            <a:r>
              <a:rPr lang="zh-CN" altLang="en-US" sz="2400" dirty="0">
                <a:latin typeface="+mn-ea"/>
                <a:ea typeface="+mn-ea"/>
              </a:rPr>
              <a:t>既适用于单个关系独立聚簇，也适用于多个关系组合聚簇</a:t>
            </a:r>
          </a:p>
          <a:p>
            <a:pPr lvl="1">
              <a:lnSpc>
                <a:spcPct val="150000"/>
              </a:lnSpc>
            </a:pPr>
            <a:r>
              <a:rPr lang="zh-CN" altLang="en-US" sz="2400" dirty="0">
                <a:latin typeface="+mn-ea"/>
                <a:ea typeface="+mn-ea"/>
              </a:rPr>
              <a:t>当通过聚簇码进行访问或连接是该关系的主要应用，与聚簇码无关的其他访问很少或者是次要的时，可以使用聚簇	</a:t>
            </a:r>
          </a:p>
        </p:txBody>
      </p:sp>
      <p:sp>
        <p:nvSpPr>
          <p:cNvPr id="136194"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effectLst/>
              </a:rPr>
              <a:t>聚簇存取方法的选择</a:t>
            </a:r>
          </a:p>
        </p:txBody>
      </p:sp>
      <p:pic>
        <p:nvPicPr>
          <p:cNvPr id="3" name="图片 2">
            <a:extLst>
              <a:ext uri="{FF2B5EF4-FFF2-40B4-BE49-F238E27FC236}">
                <a16:creationId xmlns:a16="http://schemas.microsoft.com/office/drawing/2014/main" id="{B9F02C1A-0F27-485B-9D39-D10D557E5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842" y="3429000"/>
            <a:ext cx="3762900" cy="279121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p:cNvSpPr>
          <p:nvPr>
            <p:ph idx="1"/>
          </p:nvPr>
        </p:nvSpPr>
        <p:spPr/>
        <p:txBody>
          <a:bodyPr/>
          <a:lstStyle/>
          <a:p>
            <a:pPr>
              <a:lnSpc>
                <a:spcPct val="150000"/>
              </a:lnSpc>
            </a:pPr>
            <a:r>
              <a:rPr lang="zh-CN" altLang="en-US" sz="2800" dirty="0">
                <a:latin typeface="+mn-ea"/>
              </a:rPr>
              <a:t>确定数据库物理结构的内容</a:t>
            </a:r>
          </a:p>
          <a:p>
            <a:pPr lvl="1">
              <a:lnSpc>
                <a:spcPct val="150000"/>
              </a:lnSpc>
            </a:pPr>
            <a:r>
              <a:rPr lang="zh-CN" altLang="en-US" sz="2400" dirty="0">
                <a:solidFill>
                  <a:srgbClr val="FE0A0A"/>
                </a:solidFill>
                <a:latin typeface="+mn-ea"/>
              </a:rPr>
              <a:t>确定数据的存放位置和存储结构</a:t>
            </a:r>
          </a:p>
          <a:p>
            <a:pPr lvl="2">
              <a:lnSpc>
                <a:spcPct val="150000"/>
              </a:lnSpc>
            </a:pPr>
            <a:r>
              <a:rPr lang="zh-CN" altLang="en-US" sz="2000" dirty="0">
                <a:latin typeface="+mn-ea"/>
              </a:rPr>
              <a:t>关系</a:t>
            </a:r>
          </a:p>
          <a:p>
            <a:pPr lvl="2">
              <a:lnSpc>
                <a:spcPct val="150000"/>
              </a:lnSpc>
            </a:pPr>
            <a:r>
              <a:rPr lang="zh-CN" altLang="en-US" sz="2000" dirty="0">
                <a:latin typeface="+mn-ea"/>
              </a:rPr>
              <a:t>索引</a:t>
            </a:r>
          </a:p>
          <a:p>
            <a:pPr lvl="2">
              <a:lnSpc>
                <a:spcPct val="150000"/>
              </a:lnSpc>
            </a:pPr>
            <a:r>
              <a:rPr lang="zh-CN" altLang="en-US" sz="2000" dirty="0">
                <a:latin typeface="+mn-ea"/>
              </a:rPr>
              <a:t>聚簇</a:t>
            </a:r>
          </a:p>
          <a:p>
            <a:pPr lvl="2">
              <a:lnSpc>
                <a:spcPct val="150000"/>
              </a:lnSpc>
            </a:pPr>
            <a:r>
              <a:rPr lang="zh-CN" altLang="en-US" sz="2000" dirty="0">
                <a:latin typeface="+mn-ea"/>
              </a:rPr>
              <a:t>日志</a:t>
            </a:r>
          </a:p>
          <a:p>
            <a:pPr lvl="2">
              <a:lnSpc>
                <a:spcPct val="150000"/>
              </a:lnSpc>
            </a:pPr>
            <a:r>
              <a:rPr lang="zh-CN" altLang="en-US" sz="2000" dirty="0">
                <a:latin typeface="+mn-ea"/>
              </a:rPr>
              <a:t>备份</a:t>
            </a:r>
            <a:endParaRPr lang="en-US" altLang="zh-CN" sz="2000" dirty="0">
              <a:latin typeface="+mn-ea"/>
            </a:endParaRPr>
          </a:p>
          <a:p>
            <a:pPr lvl="1">
              <a:lnSpc>
                <a:spcPct val="150000"/>
              </a:lnSpc>
            </a:pPr>
            <a:r>
              <a:rPr lang="zh-CN" altLang="en-US" sz="2400" dirty="0">
                <a:solidFill>
                  <a:srgbClr val="FE0A0A"/>
                </a:solidFill>
                <a:latin typeface="+mn-ea"/>
              </a:rPr>
              <a:t>确定系统配置</a:t>
            </a:r>
          </a:p>
        </p:txBody>
      </p:sp>
      <p:sp>
        <p:nvSpPr>
          <p:cNvPr id="137218"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确定数据库的存储结构</a:t>
            </a:r>
          </a:p>
        </p:txBody>
      </p:sp>
      <p:pic>
        <p:nvPicPr>
          <p:cNvPr id="3" name="图片 2">
            <a:extLst>
              <a:ext uri="{FF2B5EF4-FFF2-40B4-BE49-F238E27FC236}">
                <a16:creationId xmlns:a16="http://schemas.microsoft.com/office/drawing/2014/main" id="{21D9C6AE-CB6B-4D25-A0A9-A76520484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158" y="3002283"/>
            <a:ext cx="2790883" cy="2790883"/>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p:cNvSpPr>
          <p:nvPr>
            <p:ph idx="1"/>
          </p:nvPr>
        </p:nvSpPr>
        <p:spPr/>
        <p:txBody>
          <a:bodyPr/>
          <a:lstStyle/>
          <a:p>
            <a:pPr>
              <a:lnSpc>
                <a:spcPct val="150000"/>
              </a:lnSpc>
            </a:pPr>
            <a:r>
              <a:rPr lang="en-US" altLang="zh-CN" sz="2800" dirty="0">
                <a:latin typeface="+mn-ea"/>
              </a:rPr>
              <a:t>DBMS</a:t>
            </a:r>
            <a:r>
              <a:rPr lang="zh-CN" altLang="en-US" sz="2800" dirty="0">
                <a:latin typeface="+mn-ea"/>
              </a:rPr>
              <a:t>产品一般都提供了一些存储分配参数</a:t>
            </a:r>
          </a:p>
          <a:p>
            <a:pPr lvl="1">
              <a:lnSpc>
                <a:spcPct val="100000"/>
              </a:lnSpc>
            </a:pPr>
            <a:r>
              <a:rPr lang="zh-CN" altLang="en-US" sz="2400" dirty="0">
                <a:latin typeface="+mn-ea"/>
              </a:rPr>
              <a:t> 同时使用数据库的用户数</a:t>
            </a:r>
          </a:p>
          <a:p>
            <a:pPr lvl="1">
              <a:lnSpc>
                <a:spcPct val="100000"/>
              </a:lnSpc>
            </a:pPr>
            <a:r>
              <a:rPr lang="zh-CN" altLang="en-US" sz="2400" dirty="0">
                <a:latin typeface="+mn-ea"/>
              </a:rPr>
              <a:t> 同时打开的数据库对象数</a:t>
            </a:r>
          </a:p>
          <a:p>
            <a:pPr lvl="1">
              <a:lnSpc>
                <a:spcPct val="100000"/>
              </a:lnSpc>
            </a:pPr>
            <a:r>
              <a:rPr lang="zh-CN" altLang="en-US" sz="2400" dirty="0">
                <a:latin typeface="+mn-ea"/>
              </a:rPr>
              <a:t> 使用的缓冲区长度、个数</a:t>
            </a:r>
          </a:p>
          <a:p>
            <a:pPr lvl="1">
              <a:lnSpc>
                <a:spcPct val="100000"/>
              </a:lnSpc>
            </a:pPr>
            <a:r>
              <a:rPr lang="zh-CN" altLang="en-US" sz="2400" dirty="0">
                <a:latin typeface="+mn-ea"/>
              </a:rPr>
              <a:t> 时间片大小</a:t>
            </a:r>
          </a:p>
          <a:p>
            <a:pPr lvl="1">
              <a:lnSpc>
                <a:spcPct val="100000"/>
              </a:lnSpc>
            </a:pPr>
            <a:r>
              <a:rPr lang="zh-CN" altLang="en-US" sz="2400" dirty="0">
                <a:latin typeface="+mn-ea"/>
              </a:rPr>
              <a:t> 数据库的大小</a:t>
            </a:r>
          </a:p>
          <a:p>
            <a:pPr lvl="1">
              <a:lnSpc>
                <a:spcPct val="100000"/>
              </a:lnSpc>
            </a:pPr>
            <a:r>
              <a:rPr lang="zh-CN" altLang="en-US" sz="2400" dirty="0">
                <a:latin typeface="+mn-ea"/>
              </a:rPr>
              <a:t> 装填因子</a:t>
            </a:r>
          </a:p>
          <a:p>
            <a:pPr lvl="1">
              <a:lnSpc>
                <a:spcPct val="100000"/>
              </a:lnSpc>
            </a:pPr>
            <a:r>
              <a:rPr lang="zh-CN" altLang="en-US" sz="2400" dirty="0">
                <a:latin typeface="+mn-ea"/>
              </a:rPr>
              <a:t> 锁的数目</a:t>
            </a:r>
          </a:p>
        </p:txBody>
      </p:sp>
      <p:sp>
        <p:nvSpPr>
          <p:cNvPr id="138242"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确定系统配置</a:t>
            </a:r>
          </a:p>
        </p:txBody>
      </p:sp>
      <p:pic>
        <p:nvPicPr>
          <p:cNvPr id="3" name="图片 2">
            <a:extLst>
              <a:ext uri="{FF2B5EF4-FFF2-40B4-BE49-F238E27FC236}">
                <a16:creationId xmlns:a16="http://schemas.microsoft.com/office/drawing/2014/main" id="{52AB12FA-18CB-4DDE-87FE-2DE16490B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8645" y="3730607"/>
            <a:ext cx="2634304" cy="2634304"/>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p:cNvSpPr>
          <p:nvPr>
            <p:ph idx="1"/>
          </p:nvPr>
        </p:nvSpPr>
        <p:spPr>
          <a:xfrm>
            <a:off x="233449" y="936455"/>
            <a:ext cx="10972800" cy="4524949"/>
          </a:xfrm>
        </p:spPr>
        <p:txBody>
          <a:bodyPr/>
          <a:lstStyle/>
          <a:p>
            <a:pPr>
              <a:lnSpc>
                <a:spcPct val="150000"/>
              </a:lnSpc>
            </a:pPr>
            <a:r>
              <a:rPr lang="zh-CN" altLang="en-US" sz="2800" dirty="0">
                <a:latin typeface="+mn-ea"/>
              </a:rPr>
              <a:t>评价内容</a:t>
            </a:r>
            <a:endParaRPr lang="en-US" altLang="zh-CN" sz="2800" dirty="0">
              <a:latin typeface="+mn-ea"/>
            </a:endParaRPr>
          </a:p>
          <a:p>
            <a:pPr lvl="1">
              <a:lnSpc>
                <a:spcPct val="150000"/>
              </a:lnSpc>
            </a:pPr>
            <a:r>
              <a:rPr lang="zh-CN" altLang="en-US" sz="2400" dirty="0">
                <a:latin typeface="+mn-ea"/>
              </a:rPr>
              <a:t>对数据库物理设计过程中产生的多种方案进行细致的评价，从中选择一个较优的方案作为数据库的物理结构</a:t>
            </a:r>
            <a:endParaRPr lang="en-US" altLang="zh-CN" sz="2400" dirty="0">
              <a:latin typeface="+mn-ea"/>
            </a:endParaRPr>
          </a:p>
          <a:p>
            <a:pPr>
              <a:lnSpc>
                <a:spcPct val="150000"/>
              </a:lnSpc>
            </a:pPr>
            <a:r>
              <a:rPr lang="zh-CN" altLang="en-US" sz="2800" dirty="0">
                <a:latin typeface="+mn-ea"/>
              </a:rPr>
              <a:t>评价方法</a:t>
            </a:r>
          </a:p>
          <a:p>
            <a:pPr lvl="1">
              <a:lnSpc>
                <a:spcPct val="100000"/>
              </a:lnSpc>
            </a:pPr>
            <a:r>
              <a:rPr lang="zh-CN" altLang="en-US" sz="2400" dirty="0">
                <a:latin typeface="+mn-ea"/>
              </a:rPr>
              <a:t>定量估算各种方案</a:t>
            </a:r>
          </a:p>
          <a:p>
            <a:pPr lvl="2">
              <a:lnSpc>
                <a:spcPct val="100000"/>
              </a:lnSpc>
            </a:pPr>
            <a:r>
              <a:rPr lang="zh-CN" altLang="en-US" dirty="0">
                <a:latin typeface="+mn-ea"/>
              </a:rPr>
              <a:t> </a:t>
            </a:r>
            <a:r>
              <a:rPr lang="zh-CN" altLang="en-US" sz="2000" dirty="0">
                <a:solidFill>
                  <a:srgbClr val="FE0A0A"/>
                </a:solidFill>
                <a:latin typeface="+mn-ea"/>
              </a:rPr>
              <a:t>存储空间、 存取时间、 维护代价</a:t>
            </a:r>
          </a:p>
          <a:p>
            <a:pPr lvl="1">
              <a:lnSpc>
                <a:spcPct val="100000"/>
              </a:lnSpc>
            </a:pPr>
            <a:r>
              <a:rPr lang="zh-CN" altLang="en-US" sz="2400" dirty="0">
                <a:latin typeface="+mn-ea"/>
              </a:rPr>
              <a:t>对估算结果进行权衡、比较，选择出一个较优的合理的物理结构</a:t>
            </a:r>
          </a:p>
          <a:p>
            <a:pPr lvl="1">
              <a:lnSpc>
                <a:spcPct val="100000"/>
              </a:lnSpc>
            </a:pPr>
            <a:r>
              <a:rPr lang="zh-CN" altLang="en-US" sz="2400" dirty="0">
                <a:latin typeface="+mn-ea"/>
              </a:rPr>
              <a:t>如果该结构不符合用户需求，则需要修改设计</a:t>
            </a:r>
          </a:p>
        </p:txBody>
      </p:sp>
      <p:sp>
        <p:nvSpPr>
          <p:cNvPr id="140290"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评价物理结构</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7550" y="942354"/>
            <a:ext cx="10972800" cy="4524949"/>
          </a:xfrm>
        </p:spPr>
        <p:txBody>
          <a:bodyPr rtlCol="0">
            <a:noAutofit/>
          </a:bodyPr>
          <a:lstStyle/>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第一节</a:t>
            </a:r>
            <a:r>
              <a:rPr lang="en-US" altLang="zh-CN" sz="2800" dirty="0">
                <a:solidFill>
                  <a:srgbClr val="000000"/>
                </a:solidFill>
                <a:latin typeface="+mn-ea"/>
                <a:cs typeface="+mn-cs"/>
              </a:rPr>
              <a:t> </a:t>
            </a:r>
            <a:r>
              <a:rPr lang="zh-CN" altLang="en-US" sz="2800" dirty="0">
                <a:solidFill>
                  <a:srgbClr val="000000"/>
                </a:solidFill>
                <a:latin typeface="+mn-ea"/>
                <a:cs typeface="+mn-cs"/>
              </a:rPr>
              <a:t>数据库设计概述</a:t>
            </a:r>
          </a:p>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第二节</a:t>
            </a:r>
            <a:r>
              <a:rPr lang="en-US" altLang="zh-CN" sz="2800" dirty="0">
                <a:solidFill>
                  <a:srgbClr val="000000"/>
                </a:solidFill>
                <a:latin typeface="+mn-ea"/>
                <a:cs typeface="+mn-cs"/>
              </a:rPr>
              <a:t> </a:t>
            </a:r>
            <a:r>
              <a:rPr lang="zh-CN" altLang="en-US" sz="2800" dirty="0">
                <a:solidFill>
                  <a:srgbClr val="000000"/>
                </a:solidFill>
                <a:latin typeface="+mn-ea"/>
                <a:cs typeface="+mn-cs"/>
              </a:rPr>
              <a:t>需求分析</a:t>
            </a:r>
          </a:p>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第三节</a:t>
            </a:r>
            <a:r>
              <a:rPr lang="en-US" altLang="zh-CN" sz="2800" dirty="0">
                <a:solidFill>
                  <a:srgbClr val="000000"/>
                </a:solidFill>
                <a:latin typeface="+mn-ea"/>
                <a:cs typeface="+mn-cs"/>
              </a:rPr>
              <a:t> </a:t>
            </a:r>
            <a:r>
              <a:rPr lang="zh-CN" altLang="en-US" sz="2800" dirty="0">
                <a:solidFill>
                  <a:srgbClr val="000000"/>
                </a:solidFill>
                <a:latin typeface="+mn-ea"/>
                <a:cs typeface="+mn-cs"/>
              </a:rPr>
              <a:t>概念结构设计</a:t>
            </a:r>
          </a:p>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第四节</a:t>
            </a:r>
            <a:r>
              <a:rPr lang="en-US" altLang="zh-CN" sz="2800" dirty="0">
                <a:solidFill>
                  <a:srgbClr val="000000"/>
                </a:solidFill>
                <a:latin typeface="+mn-ea"/>
                <a:cs typeface="+mn-cs"/>
              </a:rPr>
              <a:t> </a:t>
            </a:r>
            <a:r>
              <a:rPr lang="zh-CN" altLang="en-US" sz="2800" dirty="0">
                <a:solidFill>
                  <a:srgbClr val="000000"/>
                </a:solidFill>
                <a:latin typeface="+mn-ea"/>
                <a:cs typeface="+mn-cs"/>
              </a:rPr>
              <a:t>逻辑结构设计</a:t>
            </a:r>
          </a:p>
          <a:p>
            <a:pPr>
              <a:lnSpc>
                <a:spcPct val="170000"/>
              </a:lnSpc>
              <a:buClr>
                <a:schemeClr val="accent1"/>
              </a:buClr>
              <a:buFont typeface="Wingdings" pitchFamily="2" charset="2"/>
              <a:buChar char=""/>
              <a:defRPr/>
            </a:pPr>
            <a:r>
              <a:rPr lang="zh-CN" altLang="en-US" sz="2800" dirty="0">
                <a:solidFill>
                  <a:srgbClr val="000000"/>
                </a:solidFill>
                <a:latin typeface="+mn-ea"/>
                <a:cs typeface="+mn-cs"/>
              </a:rPr>
              <a:t>第五节</a:t>
            </a:r>
            <a:r>
              <a:rPr lang="en-US" altLang="zh-CN" sz="2800" dirty="0">
                <a:solidFill>
                  <a:srgbClr val="000000"/>
                </a:solidFill>
                <a:latin typeface="+mn-ea"/>
                <a:cs typeface="+mn-cs"/>
              </a:rPr>
              <a:t> </a:t>
            </a:r>
            <a:r>
              <a:rPr lang="zh-CN" altLang="en-US" sz="2800" dirty="0">
                <a:solidFill>
                  <a:srgbClr val="000000"/>
                </a:solidFill>
                <a:latin typeface="+mn-ea"/>
                <a:cs typeface="+mn-cs"/>
              </a:rPr>
              <a:t>数据库的物理设计</a:t>
            </a:r>
          </a:p>
          <a:p>
            <a:pPr>
              <a:lnSpc>
                <a:spcPct val="150000"/>
              </a:lnSpc>
              <a:defRPr/>
            </a:pPr>
            <a:r>
              <a:rPr lang="zh-CN" altLang="en-US" sz="2800" dirty="0">
                <a:solidFill>
                  <a:srgbClr val="FF9905"/>
                </a:solidFill>
                <a:latin typeface="+mn-ea"/>
                <a:cs typeface="+mn-cs"/>
              </a:rPr>
              <a:t>第六节 数据库实施和维护</a:t>
            </a:r>
          </a:p>
        </p:txBody>
      </p:sp>
      <p:sp>
        <p:nvSpPr>
          <p:cNvPr id="23553" name="标题 1"/>
          <p:cNvSpPr>
            <a:spLocks noGrp="1"/>
          </p:cNvSpPr>
          <p:nvPr>
            <p:ph type="title"/>
          </p:nvPr>
        </p:nvSpPr>
        <p:spPr bwMode="auto"/>
        <p:txBody>
          <a:bodyPr wrap="square" numCol="1" anchorCtr="0" compatLnSpc="1">
            <a:prstTxWarp prst="textNoShape">
              <a:avLst/>
            </a:prstTxWarp>
          </a:bodyPr>
          <a:lstStyle/>
          <a:p>
            <a:r>
              <a:rPr lang="zh-CN" altLang="en-US" dirty="0">
                <a:latin typeface="+mj-ea"/>
              </a:rPr>
              <a:t>数据库设计</a:t>
            </a:r>
          </a:p>
        </p:txBody>
      </p:sp>
      <p:pic>
        <p:nvPicPr>
          <p:cNvPr id="5" name="图片 4">
            <a:extLst>
              <a:ext uri="{FF2B5EF4-FFF2-40B4-BE49-F238E27FC236}">
                <a16:creationId xmlns:a16="http://schemas.microsoft.com/office/drawing/2014/main" id="{97D95E97-56A3-41F5-9F79-3EFDED1FF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5784641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p:cNvSpPr>
          <p:nvPr>
            <p:ph idx="1"/>
          </p:nvPr>
        </p:nvSpPr>
        <p:spPr/>
        <p:txBody>
          <a:bodyPr/>
          <a:lstStyle/>
          <a:p>
            <a:pPr>
              <a:lnSpc>
                <a:spcPct val="160000"/>
              </a:lnSpc>
            </a:pPr>
            <a:r>
              <a:rPr lang="zh-CN" altLang="en-US" sz="2800" dirty="0">
                <a:latin typeface="隶书" panose="02010509060101010101" pitchFamily="49" charset="-122"/>
              </a:rPr>
              <a:t>数据库实施的工作内容</a:t>
            </a:r>
          </a:p>
          <a:p>
            <a:pPr lvl="1" algn="just">
              <a:lnSpc>
                <a:spcPct val="140000"/>
              </a:lnSpc>
            </a:pPr>
            <a:r>
              <a:rPr lang="zh-CN" altLang="en-US" sz="2400" dirty="0">
                <a:latin typeface="+mn-ea"/>
                <a:ea typeface="+mn-ea"/>
              </a:rPr>
              <a:t>用</a:t>
            </a:r>
            <a:r>
              <a:rPr lang="en-US" altLang="zh-CN" sz="2400" dirty="0">
                <a:latin typeface="+mn-ea"/>
                <a:ea typeface="+mn-ea"/>
              </a:rPr>
              <a:t>DDL</a:t>
            </a:r>
            <a:r>
              <a:rPr lang="zh-CN" altLang="en-US" sz="2400" dirty="0">
                <a:latin typeface="+mn-ea"/>
                <a:ea typeface="+mn-ea"/>
              </a:rPr>
              <a:t>定义数据库结构</a:t>
            </a:r>
          </a:p>
          <a:p>
            <a:pPr lvl="1" algn="just">
              <a:lnSpc>
                <a:spcPct val="140000"/>
              </a:lnSpc>
            </a:pPr>
            <a:r>
              <a:rPr lang="zh-CN" altLang="en-US" sz="2400" dirty="0">
                <a:latin typeface="+mn-ea"/>
                <a:ea typeface="+mn-ea"/>
              </a:rPr>
              <a:t>组织数据入库</a:t>
            </a:r>
          </a:p>
          <a:p>
            <a:pPr lvl="1" algn="just">
              <a:lnSpc>
                <a:spcPct val="140000"/>
              </a:lnSpc>
            </a:pPr>
            <a:r>
              <a:rPr lang="zh-CN" altLang="en-US" sz="2400" dirty="0">
                <a:latin typeface="+mn-ea"/>
                <a:ea typeface="+mn-ea"/>
              </a:rPr>
              <a:t>编制与调试应用程序</a:t>
            </a:r>
          </a:p>
          <a:p>
            <a:pPr lvl="1" algn="just">
              <a:lnSpc>
                <a:spcPct val="140000"/>
              </a:lnSpc>
            </a:pPr>
            <a:r>
              <a:rPr lang="zh-CN" altLang="en-US" sz="2400" dirty="0">
                <a:latin typeface="+mn-ea"/>
                <a:ea typeface="+mn-ea"/>
              </a:rPr>
              <a:t>数据库试运行</a:t>
            </a:r>
          </a:p>
        </p:txBody>
      </p:sp>
      <p:sp>
        <p:nvSpPr>
          <p:cNvPr id="143362" name="Rectangle 2"/>
          <p:cNvSpPr>
            <a:spLocks noGrp="1"/>
          </p:cNvSpPr>
          <p:nvPr>
            <p:ph type="title"/>
          </p:nvPr>
        </p:nvSpPr>
        <p:spPr bwMode="auto">
          <a:noFill/>
        </p:spPr>
        <p:txBody>
          <a:bodyPr wrap="square" numCol="1" anchorCtr="0" compatLnSpc="1">
            <a:prstTxWarp prst="textNoShape">
              <a:avLst/>
            </a:prstTxWarp>
            <a:normAutofit/>
          </a:bodyPr>
          <a:lstStyle/>
          <a:p>
            <a:r>
              <a:rPr lang="zh-CN" altLang="en-US" dirty="0"/>
              <a:t>数据库的实施和维护</a:t>
            </a:r>
          </a:p>
        </p:txBody>
      </p:sp>
      <p:pic>
        <p:nvPicPr>
          <p:cNvPr id="3" name="图片 2">
            <a:extLst>
              <a:ext uri="{FF2B5EF4-FFF2-40B4-BE49-F238E27FC236}">
                <a16:creationId xmlns:a16="http://schemas.microsoft.com/office/drawing/2014/main" id="{2C9F05CA-9BDF-40E3-83A0-71918C3DC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401" y="3130390"/>
            <a:ext cx="2000896" cy="2850438"/>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Group 2"/>
          <p:cNvGrpSpPr>
            <a:grpSpLocks/>
          </p:cNvGrpSpPr>
          <p:nvPr/>
        </p:nvGrpSpPr>
        <p:grpSpPr bwMode="auto">
          <a:xfrm>
            <a:off x="1646688" y="1086465"/>
            <a:ext cx="9015412" cy="5638800"/>
            <a:chOff x="624" y="480"/>
            <a:chExt cx="4896" cy="3552"/>
          </a:xfrm>
        </p:grpSpPr>
        <p:sp>
          <p:nvSpPr>
            <p:cNvPr id="144387" name="Rectangle 3"/>
            <p:cNvSpPr>
              <a:spLocks noChangeArrowheads="1"/>
            </p:cNvSpPr>
            <p:nvPr/>
          </p:nvSpPr>
          <p:spPr bwMode="auto">
            <a:xfrm>
              <a:off x="1480" y="480"/>
              <a:ext cx="3142" cy="2736"/>
            </a:xfrm>
            <a:prstGeom prst="rect">
              <a:avLst/>
            </a:prstGeom>
            <a:solidFill>
              <a:schemeClr val="bg1"/>
            </a:solidFill>
            <a:ln w="9525">
              <a:solidFill>
                <a:srgbClr val="000000"/>
              </a:solidFill>
              <a:miter lim="800000"/>
              <a:headEnd/>
              <a:tailEnd/>
            </a:ln>
          </p:spPr>
          <p:txBody>
            <a:bodyPr/>
            <a:lstStyle/>
            <a:p>
              <a:pPr algn="just"/>
              <a:r>
                <a:rPr kumimoji="1" lang="zh-CN" altLang="en-US" sz="2400" b="1"/>
                <a:t>数据库实施</a:t>
              </a:r>
              <a:endParaRPr kumimoji="1" lang="zh-CN" altLang="en-US" sz="1000" b="1"/>
            </a:p>
          </p:txBody>
        </p:sp>
        <p:sp>
          <p:nvSpPr>
            <p:cNvPr id="144388" name="Line 4"/>
            <p:cNvSpPr>
              <a:spLocks noChangeShapeType="1"/>
            </p:cNvSpPr>
            <p:nvPr/>
          </p:nvSpPr>
          <p:spPr bwMode="auto">
            <a:xfrm>
              <a:off x="983" y="1913"/>
              <a:ext cx="718" cy="0"/>
            </a:xfrm>
            <a:prstGeom prst="line">
              <a:avLst/>
            </a:prstGeom>
            <a:noFill/>
            <a:ln w="9525">
              <a:solidFill>
                <a:srgbClr val="000000"/>
              </a:solidFill>
              <a:round/>
              <a:headEnd/>
              <a:tailEnd type="triangle" w="med" len="med"/>
            </a:ln>
          </p:spPr>
          <p:txBody>
            <a:bodyPr/>
            <a:lstStyle/>
            <a:p>
              <a:endParaRPr lang="zh-CN" altLang="en-US"/>
            </a:p>
          </p:txBody>
        </p:sp>
        <p:sp>
          <p:nvSpPr>
            <p:cNvPr id="144389" name="Oval 5"/>
            <p:cNvSpPr>
              <a:spLocks noChangeArrowheads="1"/>
            </p:cNvSpPr>
            <p:nvPr/>
          </p:nvSpPr>
          <p:spPr bwMode="auto">
            <a:xfrm>
              <a:off x="1728" y="1536"/>
              <a:ext cx="762"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sz="2000" b="1"/>
                <a:t>定义数据库结构</a:t>
              </a:r>
              <a:endParaRPr kumimoji="1" lang="zh-CN" altLang="en-US" sz="1200" b="1"/>
            </a:p>
          </p:txBody>
        </p:sp>
        <p:sp>
          <p:nvSpPr>
            <p:cNvPr id="144390" name="Line 6"/>
            <p:cNvSpPr>
              <a:spLocks noChangeShapeType="1"/>
            </p:cNvSpPr>
            <p:nvPr/>
          </p:nvSpPr>
          <p:spPr bwMode="auto">
            <a:xfrm flipV="1">
              <a:off x="2304" y="1344"/>
              <a:ext cx="301" cy="284"/>
            </a:xfrm>
            <a:prstGeom prst="line">
              <a:avLst/>
            </a:prstGeom>
            <a:noFill/>
            <a:ln w="19050">
              <a:solidFill>
                <a:srgbClr val="000000"/>
              </a:solidFill>
              <a:round/>
              <a:headEnd/>
              <a:tailEnd type="triangle" w="med" len="med"/>
            </a:ln>
          </p:spPr>
          <p:txBody>
            <a:bodyPr/>
            <a:lstStyle/>
            <a:p>
              <a:endParaRPr lang="zh-CN" altLang="en-US"/>
            </a:p>
          </p:txBody>
        </p:sp>
        <p:sp>
          <p:nvSpPr>
            <p:cNvPr id="144391" name="Oval 7"/>
            <p:cNvSpPr>
              <a:spLocks noChangeArrowheads="1"/>
            </p:cNvSpPr>
            <p:nvPr/>
          </p:nvSpPr>
          <p:spPr bwMode="auto">
            <a:xfrm>
              <a:off x="2623" y="890"/>
              <a:ext cx="857" cy="921"/>
            </a:xfrm>
            <a:prstGeom prst="ellipse">
              <a:avLst/>
            </a:prstGeom>
            <a:solidFill>
              <a:schemeClr val="bg1"/>
            </a:solidFill>
            <a:ln w="9525">
              <a:solidFill>
                <a:srgbClr val="000000"/>
              </a:solidFill>
              <a:round/>
              <a:headEnd/>
              <a:tailEnd/>
            </a:ln>
          </p:spPr>
          <p:txBody>
            <a:bodyPr lIns="0" tIns="0" rIns="0" bIns="0"/>
            <a:lstStyle/>
            <a:p>
              <a:pPr algn="ctr"/>
              <a:endParaRPr kumimoji="1" lang="zh-CN" altLang="en-US" b="1"/>
            </a:p>
            <a:p>
              <a:pPr algn="ctr"/>
              <a:r>
                <a:rPr kumimoji="1" lang="zh-CN" altLang="en-US" sz="2000" b="1"/>
                <a:t>数据</a:t>
              </a:r>
            </a:p>
            <a:p>
              <a:pPr algn="ctr"/>
              <a:r>
                <a:rPr kumimoji="1" lang="zh-CN" altLang="en-US" sz="2000" b="1"/>
                <a:t>装载</a:t>
              </a:r>
              <a:endParaRPr kumimoji="1" lang="zh-CN" altLang="en-US"/>
            </a:p>
          </p:txBody>
        </p:sp>
        <p:sp>
          <p:nvSpPr>
            <p:cNvPr id="144392" name="Line 8"/>
            <p:cNvSpPr>
              <a:spLocks noChangeShapeType="1"/>
            </p:cNvSpPr>
            <p:nvPr/>
          </p:nvSpPr>
          <p:spPr bwMode="auto">
            <a:xfrm>
              <a:off x="3504" y="1296"/>
              <a:ext cx="342" cy="333"/>
            </a:xfrm>
            <a:prstGeom prst="line">
              <a:avLst/>
            </a:prstGeom>
            <a:noFill/>
            <a:ln w="19050">
              <a:solidFill>
                <a:srgbClr val="000000"/>
              </a:solidFill>
              <a:round/>
              <a:headEnd/>
              <a:tailEnd type="triangle" w="med" len="med"/>
            </a:ln>
          </p:spPr>
          <p:txBody>
            <a:bodyPr/>
            <a:lstStyle/>
            <a:p>
              <a:endParaRPr lang="zh-CN" altLang="en-US"/>
            </a:p>
          </p:txBody>
        </p:sp>
        <p:sp>
          <p:nvSpPr>
            <p:cNvPr id="144393" name="Oval 9"/>
            <p:cNvSpPr>
              <a:spLocks noChangeArrowheads="1"/>
            </p:cNvSpPr>
            <p:nvPr/>
          </p:nvSpPr>
          <p:spPr bwMode="auto">
            <a:xfrm>
              <a:off x="3648" y="1584"/>
              <a:ext cx="761" cy="921"/>
            </a:xfrm>
            <a:prstGeom prst="ellipse">
              <a:avLst/>
            </a:prstGeom>
            <a:solidFill>
              <a:schemeClr val="bg1"/>
            </a:solidFill>
            <a:ln w="9525">
              <a:solidFill>
                <a:srgbClr val="000000"/>
              </a:solidFill>
              <a:round/>
              <a:headEnd/>
              <a:tailEnd/>
            </a:ln>
          </p:spPr>
          <p:txBody>
            <a:bodyPr lIns="0" tIns="0" rIns="0" bIns="0"/>
            <a:lstStyle/>
            <a:p>
              <a:pPr algn="just"/>
              <a:endParaRPr kumimoji="1" lang="zh-CN" altLang="en-US" sz="1000"/>
            </a:p>
            <a:p>
              <a:pPr algn="ctr"/>
              <a:r>
                <a:rPr kumimoji="1" lang="zh-CN" altLang="en-US" sz="1000"/>
                <a:t> </a:t>
              </a:r>
              <a:r>
                <a:rPr kumimoji="1" lang="zh-CN" altLang="en-US" sz="2000" b="1"/>
                <a:t>数据库试运行</a:t>
              </a:r>
              <a:endParaRPr kumimoji="1" lang="zh-CN" altLang="en-US" sz="1000"/>
            </a:p>
          </p:txBody>
        </p:sp>
        <p:sp>
          <p:nvSpPr>
            <p:cNvPr id="144394" name="Line 10"/>
            <p:cNvSpPr>
              <a:spLocks noChangeShapeType="1"/>
            </p:cNvSpPr>
            <p:nvPr/>
          </p:nvSpPr>
          <p:spPr bwMode="auto">
            <a:xfrm>
              <a:off x="4441" y="2009"/>
              <a:ext cx="539" cy="0"/>
            </a:xfrm>
            <a:prstGeom prst="line">
              <a:avLst/>
            </a:prstGeom>
            <a:noFill/>
            <a:ln w="9525">
              <a:solidFill>
                <a:srgbClr val="000000"/>
              </a:solidFill>
              <a:round/>
              <a:headEnd/>
              <a:tailEnd type="triangle" w="med" len="med"/>
            </a:ln>
          </p:spPr>
          <p:txBody>
            <a:bodyPr/>
            <a:lstStyle/>
            <a:p>
              <a:endParaRPr lang="zh-CN" altLang="en-US"/>
            </a:p>
          </p:txBody>
        </p:sp>
        <p:sp>
          <p:nvSpPr>
            <p:cNvPr id="144395" name="Line 11"/>
            <p:cNvSpPr>
              <a:spLocks noChangeShapeType="1"/>
            </p:cNvSpPr>
            <p:nvPr/>
          </p:nvSpPr>
          <p:spPr bwMode="auto">
            <a:xfrm>
              <a:off x="4800" y="1907"/>
              <a:ext cx="0" cy="205"/>
            </a:xfrm>
            <a:prstGeom prst="line">
              <a:avLst/>
            </a:prstGeom>
            <a:noFill/>
            <a:ln w="9525">
              <a:solidFill>
                <a:srgbClr val="000000"/>
              </a:solidFill>
              <a:round/>
              <a:headEnd/>
              <a:tailEnd/>
            </a:ln>
          </p:spPr>
          <p:txBody>
            <a:bodyPr/>
            <a:lstStyle/>
            <a:p>
              <a:endParaRPr lang="zh-CN" altLang="en-US"/>
            </a:p>
          </p:txBody>
        </p:sp>
        <p:sp>
          <p:nvSpPr>
            <p:cNvPr id="144396" name="Line 12"/>
            <p:cNvSpPr>
              <a:spLocks noChangeShapeType="1"/>
            </p:cNvSpPr>
            <p:nvPr/>
          </p:nvSpPr>
          <p:spPr bwMode="auto">
            <a:xfrm>
              <a:off x="1296" y="1814"/>
              <a:ext cx="1" cy="205"/>
            </a:xfrm>
            <a:prstGeom prst="line">
              <a:avLst/>
            </a:prstGeom>
            <a:noFill/>
            <a:ln w="9525">
              <a:solidFill>
                <a:srgbClr val="000000"/>
              </a:solidFill>
              <a:round/>
              <a:headEnd/>
              <a:tailEnd/>
            </a:ln>
          </p:spPr>
          <p:txBody>
            <a:bodyPr/>
            <a:lstStyle/>
            <a:p>
              <a:endParaRPr lang="zh-CN" altLang="en-US"/>
            </a:p>
          </p:txBody>
        </p:sp>
        <p:sp>
          <p:nvSpPr>
            <p:cNvPr id="144397" name="Text Box 13"/>
            <p:cNvSpPr txBox="1">
              <a:spLocks noChangeArrowheads="1"/>
            </p:cNvSpPr>
            <p:nvPr/>
          </p:nvSpPr>
          <p:spPr bwMode="auto">
            <a:xfrm>
              <a:off x="624" y="2016"/>
              <a:ext cx="718" cy="307"/>
            </a:xfrm>
            <a:prstGeom prst="rect">
              <a:avLst/>
            </a:prstGeom>
            <a:solidFill>
              <a:schemeClr val="bg1"/>
            </a:solidFill>
            <a:ln w="9525">
              <a:noFill/>
              <a:miter lim="800000"/>
              <a:headEnd/>
              <a:tailEnd/>
            </a:ln>
          </p:spPr>
          <p:txBody>
            <a:bodyPr lIns="0" tIns="0" rIns="0" bIns="0"/>
            <a:lstStyle/>
            <a:p>
              <a:pPr algn="just"/>
              <a:r>
                <a:rPr kumimoji="1" lang="zh-CN" altLang="en-US" sz="2000" b="1"/>
                <a:t>数据库物</a:t>
              </a:r>
            </a:p>
            <a:p>
              <a:pPr algn="just"/>
              <a:r>
                <a:rPr kumimoji="1" lang="zh-CN" altLang="en-US" sz="2000" b="1"/>
                <a:t>理设计</a:t>
              </a:r>
              <a:endParaRPr kumimoji="1" lang="zh-CN" altLang="en-US" sz="1000" b="1"/>
            </a:p>
          </p:txBody>
        </p:sp>
        <p:sp>
          <p:nvSpPr>
            <p:cNvPr id="144398" name="Text Box 14"/>
            <p:cNvSpPr txBox="1">
              <a:spLocks noChangeArrowheads="1"/>
            </p:cNvSpPr>
            <p:nvPr/>
          </p:nvSpPr>
          <p:spPr bwMode="auto">
            <a:xfrm>
              <a:off x="4800" y="2112"/>
              <a:ext cx="720" cy="307"/>
            </a:xfrm>
            <a:prstGeom prst="rect">
              <a:avLst/>
            </a:prstGeom>
            <a:solidFill>
              <a:schemeClr val="bg1"/>
            </a:solidFill>
            <a:ln w="9525">
              <a:noFill/>
              <a:miter lim="800000"/>
              <a:headEnd/>
              <a:tailEnd/>
            </a:ln>
          </p:spPr>
          <p:txBody>
            <a:bodyPr lIns="0" tIns="0" rIns="0" bIns="0"/>
            <a:lstStyle/>
            <a:p>
              <a:pPr algn="just"/>
              <a:r>
                <a:rPr kumimoji="1" lang="zh-CN" altLang="en-US" sz="2000" b="1"/>
                <a:t>数据库运</a:t>
              </a:r>
            </a:p>
            <a:p>
              <a:pPr algn="just"/>
              <a:r>
                <a:rPr kumimoji="1" lang="zh-CN" altLang="en-US" sz="2000" b="1"/>
                <a:t>行和维护</a:t>
              </a:r>
            </a:p>
            <a:p>
              <a:pPr algn="just"/>
              <a:endParaRPr kumimoji="1" lang="zh-CN" altLang="en-US" sz="1600" b="1"/>
            </a:p>
          </p:txBody>
        </p:sp>
        <p:sp>
          <p:nvSpPr>
            <p:cNvPr id="144399" name="AutoShape 15"/>
            <p:cNvSpPr>
              <a:spLocks noChangeArrowheads="1"/>
            </p:cNvSpPr>
            <p:nvPr/>
          </p:nvSpPr>
          <p:spPr bwMode="auto">
            <a:xfrm>
              <a:off x="912" y="3360"/>
              <a:ext cx="449" cy="528"/>
            </a:xfrm>
            <a:prstGeom prst="octagon">
              <a:avLst>
                <a:gd name="adj" fmla="val 29287"/>
              </a:avLst>
            </a:prstGeom>
            <a:solidFill>
              <a:schemeClr val="bg1"/>
            </a:solidFill>
            <a:ln w="9525">
              <a:solidFill>
                <a:srgbClr val="000000"/>
              </a:solidFill>
              <a:miter lim="800000"/>
              <a:headEnd/>
              <a:tailEnd/>
            </a:ln>
          </p:spPr>
          <p:txBody>
            <a:bodyPr lIns="0" tIns="0" rIns="0" bIns="0"/>
            <a:lstStyle/>
            <a:p>
              <a:pPr algn="ctr"/>
              <a:r>
                <a:rPr kumimoji="1" lang="zh-CN" altLang="en-US" b="1"/>
                <a:t>物理</a:t>
              </a:r>
            </a:p>
            <a:p>
              <a:pPr algn="ctr"/>
              <a:r>
                <a:rPr kumimoji="1" lang="zh-CN" altLang="en-US" b="1"/>
                <a:t>模型</a:t>
              </a:r>
              <a:endParaRPr kumimoji="1" lang="zh-CN" altLang="en-US" sz="1000" b="1"/>
            </a:p>
          </p:txBody>
        </p:sp>
        <p:sp>
          <p:nvSpPr>
            <p:cNvPr id="144400" name="AutoShape 16"/>
            <p:cNvSpPr>
              <a:spLocks noChangeArrowheads="1"/>
            </p:cNvSpPr>
            <p:nvPr/>
          </p:nvSpPr>
          <p:spPr bwMode="auto">
            <a:xfrm rot="4214242">
              <a:off x="418" y="2786"/>
              <a:ext cx="912" cy="124"/>
            </a:xfrm>
            <a:prstGeom prst="rightArrow">
              <a:avLst>
                <a:gd name="adj1" fmla="val 50000"/>
                <a:gd name="adj2" fmla="val 183871"/>
              </a:avLst>
            </a:prstGeom>
            <a:solidFill>
              <a:schemeClr val="bg1"/>
            </a:solidFill>
            <a:ln w="9525">
              <a:solidFill>
                <a:srgbClr val="000000"/>
              </a:solidFill>
              <a:miter lim="800000"/>
              <a:headEnd/>
              <a:tailEnd/>
            </a:ln>
          </p:spPr>
          <p:txBody>
            <a:bodyPr/>
            <a:lstStyle/>
            <a:p>
              <a:endParaRPr lang="zh-CN" altLang="en-US"/>
            </a:p>
          </p:txBody>
        </p:sp>
        <p:sp>
          <p:nvSpPr>
            <p:cNvPr id="144401" name="AutoShape 17"/>
            <p:cNvSpPr>
              <a:spLocks noChangeArrowheads="1"/>
            </p:cNvSpPr>
            <p:nvPr/>
          </p:nvSpPr>
          <p:spPr bwMode="auto">
            <a:xfrm rot="4014648">
              <a:off x="3850" y="2870"/>
              <a:ext cx="968" cy="109"/>
            </a:xfrm>
            <a:prstGeom prst="rightArrow">
              <a:avLst>
                <a:gd name="adj1" fmla="val 50000"/>
                <a:gd name="adj2" fmla="val 222018"/>
              </a:avLst>
            </a:prstGeom>
            <a:solidFill>
              <a:schemeClr val="bg1"/>
            </a:solidFill>
            <a:ln w="9525">
              <a:solidFill>
                <a:srgbClr val="000000"/>
              </a:solidFill>
              <a:miter lim="800000"/>
              <a:headEnd/>
              <a:tailEnd/>
            </a:ln>
          </p:spPr>
          <p:txBody>
            <a:bodyPr/>
            <a:lstStyle/>
            <a:p>
              <a:endParaRPr lang="zh-CN" altLang="en-US"/>
            </a:p>
          </p:txBody>
        </p:sp>
        <p:sp>
          <p:nvSpPr>
            <p:cNvPr id="144402" name="AutoShape 18"/>
            <p:cNvSpPr>
              <a:spLocks noChangeArrowheads="1"/>
            </p:cNvSpPr>
            <p:nvPr/>
          </p:nvSpPr>
          <p:spPr bwMode="auto">
            <a:xfrm rot="-3531503">
              <a:off x="1034" y="2771"/>
              <a:ext cx="1098" cy="94"/>
            </a:xfrm>
            <a:prstGeom prst="rightArrow">
              <a:avLst>
                <a:gd name="adj1" fmla="val 50000"/>
                <a:gd name="adj2" fmla="val 292021"/>
              </a:avLst>
            </a:prstGeom>
            <a:solidFill>
              <a:schemeClr val="bg1"/>
            </a:solidFill>
            <a:ln w="9525">
              <a:solidFill>
                <a:srgbClr val="000000"/>
              </a:solidFill>
              <a:miter lim="800000"/>
              <a:headEnd/>
              <a:tailEnd/>
            </a:ln>
          </p:spPr>
          <p:txBody>
            <a:bodyPr/>
            <a:lstStyle/>
            <a:p>
              <a:endParaRPr lang="zh-CN" altLang="en-US"/>
            </a:p>
          </p:txBody>
        </p:sp>
        <p:sp>
          <p:nvSpPr>
            <p:cNvPr id="144403" name="Freeform 19"/>
            <p:cNvSpPr>
              <a:spLocks/>
            </p:cNvSpPr>
            <p:nvPr/>
          </p:nvSpPr>
          <p:spPr bwMode="auto">
            <a:xfrm>
              <a:off x="3388" y="1061"/>
              <a:ext cx="535" cy="543"/>
            </a:xfrm>
            <a:custGeom>
              <a:avLst/>
              <a:gdLst/>
              <a:ahLst/>
              <a:cxnLst>
                <a:cxn ang="0">
                  <a:pos x="535" y="543"/>
                </a:cxn>
                <a:cxn ang="0">
                  <a:pos x="381" y="178"/>
                </a:cxn>
                <a:cxn ang="0">
                  <a:pos x="251" y="74"/>
                </a:cxn>
                <a:cxn ang="0">
                  <a:pos x="164" y="6"/>
                </a:cxn>
                <a:cxn ang="0">
                  <a:pos x="16" y="35"/>
                </a:cxn>
                <a:cxn ang="0">
                  <a:pos x="68" y="61"/>
                </a:cxn>
                <a:cxn ang="0">
                  <a:pos x="68" y="61"/>
                </a:cxn>
              </a:cxnLst>
              <a:rect l="0" t="0" r="r" b="b"/>
              <a:pathLst>
                <a:path w="535" h="543">
                  <a:moveTo>
                    <a:pt x="535" y="543"/>
                  </a:moveTo>
                  <a:cubicBezTo>
                    <a:pt x="509" y="482"/>
                    <a:pt x="428" y="256"/>
                    <a:pt x="381" y="178"/>
                  </a:cubicBezTo>
                  <a:cubicBezTo>
                    <a:pt x="334" y="100"/>
                    <a:pt x="287" y="103"/>
                    <a:pt x="251" y="74"/>
                  </a:cubicBezTo>
                  <a:cubicBezTo>
                    <a:pt x="215" y="45"/>
                    <a:pt x="203" y="12"/>
                    <a:pt x="164" y="6"/>
                  </a:cubicBezTo>
                  <a:cubicBezTo>
                    <a:pt x="125" y="0"/>
                    <a:pt x="32" y="26"/>
                    <a:pt x="16" y="35"/>
                  </a:cubicBezTo>
                  <a:cubicBezTo>
                    <a:pt x="0" y="44"/>
                    <a:pt x="59" y="57"/>
                    <a:pt x="68" y="61"/>
                  </a:cubicBezTo>
                  <a:cubicBezTo>
                    <a:pt x="77" y="65"/>
                    <a:pt x="68" y="61"/>
                    <a:pt x="68" y="61"/>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04" name="Freeform 20"/>
            <p:cNvSpPr>
              <a:spLocks/>
            </p:cNvSpPr>
            <p:nvPr/>
          </p:nvSpPr>
          <p:spPr bwMode="auto">
            <a:xfrm>
              <a:off x="1008" y="569"/>
              <a:ext cx="3204" cy="1303"/>
            </a:xfrm>
            <a:custGeom>
              <a:avLst/>
              <a:gdLst/>
              <a:ahLst/>
              <a:cxnLst>
                <a:cxn ang="0">
                  <a:pos x="3204" y="1049"/>
                </a:cxn>
                <a:cxn ang="0">
                  <a:pos x="3087" y="618"/>
                </a:cxn>
                <a:cxn ang="0">
                  <a:pos x="2878" y="331"/>
                </a:cxn>
                <a:cxn ang="0">
                  <a:pos x="2574" y="135"/>
                </a:cxn>
                <a:cxn ang="0">
                  <a:pos x="2308" y="47"/>
                </a:cxn>
                <a:cxn ang="0">
                  <a:pos x="2222" y="31"/>
                </a:cxn>
                <a:cxn ang="0">
                  <a:pos x="2039" y="3"/>
                </a:cxn>
                <a:cxn ang="0">
                  <a:pos x="1379" y="47"/>
                </a:cxn>
                <a:cxn ang="0">
                  <a:pos x="880" y="257"/>
                </a:cxn>
                <a:cxn ang="0">
                  <a:pos x="375" y="693"/>
                </a:cxn>
                <a:cxn ang="0">
                  <a:pos x="0" y="1303"/>
                </a:cxn>
              </a:cxnLst>
              <a:rect l="0" t="0" r="r" b="b"/>
              <a:pathLst>
                <a:path w="3204" h="1303">
                  <a:moveTo>
                    <a:pt x="3204" y="1049"/>
                  </a:moveTo>
                  <a:cubicBezTo>
                    <a:pt x="3182" y="977"/>
                    <a:pt x="3141" y="738"/>
                    <a:pt x="3087" y="618"/>
                  </a:cubicBezTo>
                  <a:cubicBezTo>
                    <a:pt x="3033" y="498"/>
                    <a:pt x="2964" y="411"/>
                    <a:pt x="2878" y="331"/>
                  </a:cubicBezTo>
                  <a:cubicBezTo>
                    <a:pt x="2792" y="251"/>
                    <a:pt x="2669" y="182"/>
                    <a:pt x="2574" y="135"/>
                  </a:cubicBezTo>
                  <a:cubicBezTo>
                    <a:pt x="2479" y="88"/>
                    <a:pt x="2366" y="64"/>
                    <a:pt x="2308" y="47"/>
                  </a:cubicBezTo>
                  <a:cubicBezTo>
                    <a:pt x="2250" y="30"/>
                    <a:pt x="2266" y="38"/>
                    <a:pt x="2222" y="31"/>
                  </a:cubicBezTo>
                  <a:cubicBezTo>
                    <a:pt x="2177" y="24"/>
                    <a:pt x="2180" y="0"/>
                    <a:pt x="2039" y="3"/>
                  </a:cubicBezTo>
                  <a:cubicBezTo>
                    <a:pt x="1899" y="6"/>
                    <a:pt x="1573" y="6"/>
                    <a:pt x="1379" y="47"/>
                  </a:cubicBezTo>
                  <a:cubicBezTo>
                    <a:pt x="1186" y="87"/>
                    <a:pt x="1047" y="148"/>
                    <a:pt x="880" y="257"/>
                  </a:cubicBezTo>
                  <a:cubicBezTo>
                    <a:pt x="713" y="365"/>
                    <a:pt x="522" y="521"/>
                    <a:pt x="375" y="693"/>
                  </a:cubicBezTo>
                  <a:cubicBezTo>
                    <a:pt x="227" y="866"/>
                    <a:pt x="77" y="1178"/>
                    <a:pt x="0" y="1303"/>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05" name="Oval 21"/>
            <p:cNvSpPr>
              <a:spLocks noChangeArrowheads="1"/>
            </p:cNvSpPr>
            <p:nvPr/>
          </p:nvSpPr>
          <p:spPr bwMode="auto">
            <a:xfrm>
              <a:off x="2640" y="2208"/>
              <a:ext cx="857" cy="921"/>
            </a:xfrm>
            <a:prstGeom prst="ellipse">
              <a:avLst/>
            </a:prstGeom>
            <a:solidFill>
              <a:schemeClr val="bg1"/>
            </a:solidFill>
            <a:ln w="9525">
              <a:solidFill>
                <a:srgbClr val="000000"/>
              </a:solidFill>
              <a:round/>
              <a:headEnd/>
              <a:tailEnd/>
            </a:ln>
          </p:spPr>
          <p:txBody>
            <a:bodyPr lIns="0" tIns="0" rIns="0" bIns="0"/>
            <a:lstStyle/>
            <a:p>
              <a:pPr algn="ctr"/>
              <a:r>
                <a:rPr kumimoji="1" lang="zh-CN" altLang="en-US" sz="2000" b="1" dirty="0"/>
                <a:t>编制与调试应用程序</a:t>
              </a:r>
              <a:endParaRPr kumimoji="1" lang="zh-CN" altLang="en-US" sz="2000" dirty="0"/>
            </a:p>
          </p:txBody>
        </p:sp>
        <p:sp>
          <p:nvSpPr>
            <p:cNvPr id="144406" name="Line 22"/>
            <p:cNvSpPr>
              <a:spLocks noChangeShapeType="1"/>
            </p:cNvSpPr>
            <p:nvPr/>
          </p:nvSpPr>
          <p:spPr bwMode="auto">
            <a:xfrm>
              <a:off x="2352" y="2304"/>
              <a:ext cx="288" cy="336"/>
            </a:xfrm>
            <a:prstGeom prst="line">
              <a:avLst/>
            </a:prstGeom>
            <a:noFill/>
            <a:ln w="19050">
              <a:solidFill>
                <a:schemeClr val="tx1"/>
              </a:solidFill>
              <a:round/>
              <a:headEnd/>
              <a:tailEnd type="triangle" w="med" len="med"/>
            </a:ln>
            <a:effectLst/>
          </p:spPr>
          <p:txBody>
            <a:bodyPr wrap="none" lIns="90000" tIns="46800" rIns="90000" bIns="46800" anchor="ctr"/>
            <a:lstStyle/>
            <a:p>
              <a:endParaRPr lang="zh-CN" altLang="en-US"/>
            </a:p>
          </p:txBody>
        </p:sp>
        <p:sp>
          <p:nvSpPr>
            <p:cNvPr id="144407" name="Line 23"/>
            <p:cNvSpPr>
              <a:spLocks noChangeShapeType="1"/>
            </p:cNvSpPr>
            <p:nvPr/>
          </p:nvSpPr>
          <p:spPr bwMode="auto">
            <a:xfrm flipV="1">
              <a:off x="3504" y="2304"/>
              <a:ext cx="240" cy="336"/>
            </a:xfrm>
            <a:prstGeom prst="line">
              <a:avLst/>
            </a:prstGeom>
            <a:noFill/>
            <a:ln w="19050">
              <a:solidFill>
                <a:schemeClr val="tx1"/>
              </a:solidFill>
              <a:round/>
              <a:headEnd/>
              <a:tailEnd type="triangle" w="med" len="med"/>
            </a:ln>
            <a:effectLst/>
          </p:spPr>
          <p:txBody>
            <a:bodyPr wrap="none" lIns="90000" tIns="46800" rIns="90000" bIns="46800" anchor="ctr"/>
            <a:lstStyle/>
            <a:p>
              <a:endParaRPr lang="zh-CN" altLang="en-US"/>
            </a:p>
          </p:txBody>
        </p:sp>
        <p:sp>
          <p:nvSpPr>
            <p:cNvPr id="144408" name="AutoShape 24"/>
            <p:cNvSpPr>
              <a:spLocks noChangeArrowheads="1"/>
            </p:cNvSpPr>
            <p:nvPr/>
          </p:nvSpPr>
          <p:spPr bwMode="auto">
            <a:xfrm>
              <a:off x="4272" y="3360"/>
              <a:ext cx="768" cy="672"/>
            </a:xfrm>
            <a:prstGeom prst="star16">
              <a:avLst>
                <a:gd name="adj" fmla="val 37500"/>
              </a:avLst>
            </a:prstGeom>
            <a:noFill/>
            <a:ln w="19050">
              <a:solidFill>
                <a:schemeClr val="tx1"/>
              </a:solidFill>
              <a:miter lim="800000"/>
              <a:headEnd/>
              <a:tailEnd/>
            </a:ln>
            <a:effectLst/>
          </p:spPr>
          <p:txBody>
            <a:bodyPr wrap="none" lIns="0" tIns="0" rIns="0" bIns="0" anchor="ctr"/>
            <a:lstStyle/>
            <a:p>
              <a:pPr algn="ctr"/>
              <a:r>
                <a:rPr kumimoji="1" lang="zh-CN" altLang="en-US" b="1"/>
                <a:t>数据库</a:t>
              </a:r>
            </a:p>
            <a:p>
              <a:pPr algn="ctr"/>
              <a:r>
                <a:rPr kumimoji="1" lang="zh-CN" altLang="en-US" b="1"/>
                <a:t>系统</a:t>
              </a:r>
              <a:endParaRPr kumimoji="1" lang="zh-CN" altLang="en-US" sz="2400" b="1"/>
            </a:p>
          </p:txBody>
        </p:sp>
        <p:sp>
          <p:nvSpPr>
            <p:cNvPr id="144409" name="Freeform 25"/>
            <p:cNvSpPr>
              <a:spLocks/>
            </p:cNvSpPr>
            <p:nvPr/>
          </p:nvSpPr>
          <p:spPr bwMode="auto">
            <a:xfrm>
              <a:off x="2064" y="768"/>
              <a:ext cx="2031" cy="837"/>
            </a:xfrm>
            <a:custGeom>
              <a:avLst/>
              <a:gdLst/>
              <a:ahLst/>
              <a:cxnLst>
                <a:cxn ang="0">
                  <a:pos x="2031" y="837"/>
                </a:cxn>
                <a:cxn ang="0">
                  <a:pos x="1927" y="523"/>
                </a:cxn>
                <a:cxn ang="0">
                  <a:pos x="1835" y="341"/>
                </a:cxn>
                <a:cxn ang="0">
                  <a:pos x="1651" y="207"/>
                </a:cxn>
                <a:cxn ang="0">
                  <a:pos x="1476" y="85"/>
                </a:cxn>
                <a:cxn ang="0">
                  <a:pos x="1324" y="29"/>
                </a:cxn>
                <a:cxn ang="0">
                  <a:pos x="1274" y="19"/>
                </a:cxn>
                <a:cxn ang="0">
                  <a:pos x="1169" y="2"/>
                </a:cxn>
                <a:cxn ang="0">
                  <a:pos x="791" y="29"/>
                </a:cxn>
                <a:cxn ang="0">
                  <a:pos x="505" y="161"/>
                </a:cxn>
                <a:cxn ang="0">
                  <a:pos x="215" y="434"/>
                </a:cxn>
                <a:cxn ang="0">
                  <a:pos x="0" y="816"/>
                </a:cxn>
              </a:cxnLst>
              <a:rect l="0" t="0" r="r" b="b"/>
              <a:pathLst>
                <a:path w="2031" h="837">
                  <a:moveTo>
                    <a:pt x="2031" y="837"/>
                  </a:moveTo>
                  <a:cubicBezTo>
                    <a:pt x="2014" y="785"/>
                    <a:pt x="1960" y="606"/>
                    <a:pt x="1927" y="523"/>
                  </a:cubicBezTo>
                  <a:cubicBezTo>
                    <a:pt x="1894" y="440"/>
                    <a:pt x="1881" y="394"/>
                    <a:pt x="1835" y="341"/>
                  </a:cubicBezTo>
                  <a:cubicBezTo>
                    <a:pt x="1789" y="288"/>
                    <a:pt x="1711" y="250"/>
                    <a:pt x="1651" y="207"/>
                  </a:cubicBezTo>
                  <a:cubicBezTo>
                    <a:pt x="1591" y="164"/>
                    <a:pt x="1531" y="114"/>
                    <a:pt x="1476" y="85"/>
                  </a:cubicBezTo>
                  <a:cubicBezTo>
                    <a:pt x="1422" y="55"/>
                    <a:pt x="1357" y="40"/>
                    <a:pt x="1324" y="29"/>
                  </a:cubicBezTo>
                  <a:cubicBezTo>
                    <a:pt x="1290" y="19"/>
                    <a:pt x="1300" y="24"/>
                    <a:pt x="1274" y="19"/>
                  </a:cubicBezTo>
                  <a:cubicBezTo>
                    <a:pt x="1249" y="15"/>
                    <a:pt x="1250" y="0"/>
                    <a:pt x="1169" y="2"/>
                  </a:cubicBezTo>
                  <a:cubicBezTo>
                    <a:pt x="1089" y="4"/>
                    <a:pt x="902" y="4"/>
                    <a:pt x="791" y="29"/>
                  </a:cubicBezTo>
                  <a:cubicBezTo>
                    <a:pt x="680" y="54"/>
                    <a:pt x="600" y="93"/>
                    <a:pt x="505" y="161"/>
                  </a:cubicBezTo>
                  <a:cubicBezTo>
                    <a:pt x="409" y="229"/>
                    <a:pt x="299" y="326"/>
                    <a:pt x="215" y="434"/>
                  </a:cubicBezTo>
                  <a:cubicBezTo>
                    <a:pt x="130" y="542"/>
                    <a:pt x="44" y="738"/>
                    <a:pt x="0" y="816"/>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sp>
          <p:nvSpPr>
            <p:cNvPr id="144410" name="Freeform 26"/>
            <p:cNvSpPr>
              <a:spLocks/>
            </p:cNvSpPr>
            <p:nvPr/>
          </p:nvSpPr>
          <p:spPr bwMode="auto">
            <a:xfrm>
              <a:off x="3456" y="2505"/>
              <a:ext cx="496" cy="392"/>
            </a:xfrm>
            <a:custGeom>
              <a:avLst/>
              <a:gdLst/>
              <a:ahLst/>
              <a:cxnLst>
                <a:cxn ang="0">
                  <a:pos x="496" y="0"/>
                </a:cxn>
                <a:cxn ang="0">
                  <a:pos x="443" y="130"/>
                </a:cxn>
                <a:cxn ang="0">
                  <a:pos x="313" y="274"/>
                </a:cxn>
                <a:cxn ang="0">
                  <a:pos x="96" y="375"/>
                </a:cxn>
                <a:cxn ang="0">
                  <a:pos x="0" y="375"/>
                </a:cxn>
              </a:cxnLst>
              <a:rect l="0" t="0" r="r" b="b"/>
              <a:pathLst>
                <a:path w="496" h="392">
                  <a:moveTo>
                    <a:pt x="496" y="0"/>
                  </a:moveTo>
                  <a:cubicBezTo>
                    <a:pt x="487" y="22"/>
                    <a:pt x="473" y="84"/>
                    <a:pt x="443" y="130"/>
                  </a:cubicBezTo>
                  <a:cubicBezTo>
                    <a:pt x="413" y="176"/>
                    <a:pt x="371" y="233"/>
                    <a:pt x="313" y="274"/>
                  </a:cubicBezTo>
                  <a:cubicBezTo>
                    <a:pt x="255" y="315"/>
                    <a:pt x="148" y="358"/>
                    <a:pt x="96" y="375"/>
                  </a:cubicBezTo>
                  <a:cubicBezTo>
                    <a:pt x="44" y="392"/>
                    <a:pt x="16" y="375"/>
                    <a:pt x="0" y="375"/>
                  </a:cubicBezTo>
                </a:path>
              </a:pathLst>
            </a:custGeom>
            <a:noFill/>
            <a:ln w="19050" cap="flat" cmpd="sng">
              <a:solidFill>
                <a:srgbClr val="000000"/>
              </a:solidFill>
              <a:prstDash val="dash"/>
              <a:round/>
              <a:headEnd type="none" w="med" len="med"/>
              <a:tailEnd type="triangle" w="lg" len="lg"/>
            </a:ln>
            <a:effectLst/>
          </p:spPr>
          <p:txBody>
            <a:bodyPr wrap="none" anchor="ctr"/>
            <a:lstStyle/>
            <a:p>
              <a:endParaRPr lang="zh-CN" altLang="en-US"/>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p:cNvSpPr>
          <p:nvPr>
            <p:ph idx="1"/>
          </p:nvPr>
        </p:nvSpPr>
        <p:spPr>
          <a:xfrm>
            <a:off x="239348" y="1166529"/>
            <a:ext cx="11820855" cy="4524949"/>
          </a:xfrm>
        </p:spPr>
        <p:txBody>
          <a:bodyPr/>
          <a:lstStyle/>
          <a:p>
            <a:pPr>
              <a:lnSpc>
                <a:spcPct val="150000"/>
              </a:lnSpc>
            </a:pPr>
            <a:r>
              <a:rPr lang="zh-CN" altLang="en-US" sz="2800" dirty="0">
                <a:latin typeface="隶书" panose="02010509060101010101" pitchFamily="49" charset="-122"/>
              </a:rPr>
              <a:t>数据库试运行结果符合设计目标后，数据库就可以真正投入运行了</a:t>
            </a:r>
          </a:p>
          <a:p>
            <a:pPr>
              <a:lnSpc>
                <a:spcPct val="150000"/>
              </a:lnSpc>
            </a:pPr>
            <a:r>
              <a:rPr lang="zh-CN" altLang="en-US" sz="2800" dirty="0">
                <a:latin typeface="隶书" panose="02010509060101010101" pitchFamily="49" charset="-122"/>
              </a:rPr>
              <a:t>数据库投入运行标志着开发任务的基本完成和维护工作的开始</a:t>
            </a:r>
          </a:p>
          <a:p>
            <a:pPr>
              <a:lnSpc>
                <a:spcPct val="150000"/>
              </a:lnSpc>
            </a:pPr>
            <a:r>
              <a:rPr lang="zh-CN" altLang="en-US" sz="2800" dirty="0">
                <a:latin typeface="隶书" panose="02010509060101010101" pitchFamily="49" charset="-122"/>
              </a:rPr>
              <a:t>对数据库设计进行评价、调整、修改等维护工作是一个长期的任务，也是设计工作的继续和提高</a:t>
            </a:r>
          </a:p>
          <a:p>
            <a:pPr marL="819150" lvl="1">
              <a:lnSpc>
                <a:spcPct val="150000"/>
              </a:lnSpc>
            </a:pPr>
            <a:r>
              <a:rPr lang="zh-CN" altLang="en-US" sz="2400" dirty="0">
                <a:latin typeface="+mj-ea"/>
                <a:ea typeface="+mj-ea"/>
              </a:rPr>
              <a:t>应用环境在不断变化</a:t>
            </a:r>
          </a:p>
          <a:p>
            <a:pPr marL="819150" lvl="1">
              <a:lnSpc>
                <a:spcPct val="150000"/>
              </a:lnSpc>
            </a:pPr>
            <a:r>
              <a:rPr lang="zh-CN" altLang="en-US" sz="2400" dirty="0">
                <a:latin typeface="+mj-ea"/>
                <a:ea typeface="+mj-ea"/>
              </a:rPr>
              <a:t>数据库运行过程中物理存储会不断变化</a:t>
            </a:r>
          </a:p>
        </p:txBody>
      </p:sp>
      <p:sp>
        <p:nvSpPr>
          <p:cNvPr id="145410" name="Rectangle 2"/>
          <p:cNvSpPr>
            <a:spLocks noGrp="1"/>
          </p:cNvSpPr>
          <p:nvPr>
            <p:ph type="title"/>
          </p:nvPr>
        </p:nvSpPr>
        <p:spPr bwMode="auto">
          <a:noFill/>
        </p:spPr>
        <p:txBody>
          <a:bodyPr wrap="square" numCol="1" anchorCtr="0" compatLnSpc="1">
            <a:prstTxWarp prst="textNoShape">
              <a:avLst/>
            </a:prstTxWarp>
          </a:bodyPr>
          <a:lstStyle/>
          <a:p>
            <a:r>
              <a:rPr lang="zh-CN" altLang="en-US" dirty="0"/>
              <a:t>数据库运行与维护</a:t>
            </a:r>
          </a:p>
        </p:txBody>
      </p:sp>
    </p:spTree>
  </p:cSld>
  <p:clrMapOvr>
    <a:masterClrMapping/>
  </p:clrMapOvr>
</p:sld>
</file>

<file path=ppt/theme/theme1.xml><?xml version="1.0" encoding="utf-8"?>
<a:theme xmlns:a="http://schemas.openxmlformats.org/drawingml/2006/main" name="2_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4">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6627</TotalTime>
  <Words>5125</Words>
  <Application>Microsoft Office PowerPoint</Application>
  <PresentationFormat>宽屏</PresentationFormat>
  <Paragraphs>727</Paragraphs>
  <Slides>102</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102</vt:i4>
      </vt:variant>
    </vt:vector>
  </HeadingPairs>
  <TitlesOfParts>
    <vt:vector size="111" baseType="lpstr">
      <vt:lpstr>华文行楷</vt:lpstr>
      <vt:lpstr>隶书</vt:lpstr>
      <vt:lpstr>宋体</vt:lpstr>
      <vt:lpstr>微软雅黑</vt:lpstr>
      <vt:lpstr>Arial</vt:lpstr>
      <vt:lpstr>Calibri</vt:lpstr>
      <vt:lpstr>Times New Roman</vt:lpstr>
      <vt:lpstr>Wingdings</vt:lpstr>
      <vt:lpstr>2_1</vt:lpstr>
      <vt:lpstr>数据库系统概论</vt:lpstr>
      <vt:lpstr>第7章 数据库设计</vt:lpstr>
      <vt:lpstr>教学目标</vt:lpstr>
      <vt:lpstr>第7章 数据库设计</vt:lpstr>
      <vt:lpstr>数据库设计概述</vt:lpstr>
      <vt:lpstr>数据库设计概述</vt:lpstr>
      <vt:lpstr>数据库设计的特点</vt:lpstr>
      <vt:lpstr>PowerPoint 演示文稿</vt:lpstr>
      <vt:lpstr>数据库设计方法</vt:lpstr>
      <vt:lpstr>数据库设计的基本步骤</vt:lpstr>
      <vt:lpstr>数据库设计过程中的各级模式</vt:lpstr>
      <vt:lpstr>第7章 数据库设计</vt:lpstr>
      <vt:lpstr>需求分析</vt:lpstr>
      <vt:lpstr>需求分析的任务</vt:lpstr>
      <vt:lpstr>需求分析的任务</vt:lpstr>
      <vt:lpstr>需求分析的方法</vt:lpstr>
      <vt:lpstr>PowerPoint 演示文稿</vt:lpstr>
      <vt:lpstr>数据字典</vt:lpstr>
      <vt:lpstr>第7章 数据库设计</vt:lpstr>
      <vt:lpstr>概念结构设计</vt:lpstr>
      <vt:lpstr>概念结构设计概述</vt:lpstr>
      <vt:lpstr>概念结构设计概述</vt:lpstr>
      <vt:lpstr>信息世界中的基本概念</vt:lpstr>
      <vt:lpstr>信息世界中的基本概念</vt:lpstr>
      <vt:lpstr>两个实体型之间的联系</vt:lpstr>
      <vt:lpstr>两个实体型之间的联系</vt:lpstr>
      <vt:lpstr>两个实体型之间的联系</vt:lpstr>
      <vt:lpstr>概念模型的一种表示方法</vt:lpstr>
      <vt:lpstr>E-R图</vt:lpstr>
      <vt:lpstr>联系的表示方法</vt:lpstr>
      <vt:lpstr>PowerPoint 演示文稿</vt:lpstr>
      <vt:lpstr>课堂练习一</vt:lpstr>
      <vt:lpstr>PowerPoint 演示文稿</vt:lpstr>
      <vt:lpstr>课堂练习二</vt:lpstr>
      <vt:lpstr>PowerPoint 演示文稿</vt:lpstr>
      <vt:lpstr>两个以上实体型之间的联系</vt:lpstr>
      <vt:lpstr>两个以上实体型之间的联系</vt:lpstr>
      <vt:lpstr>课堂练习</vt:lpstr>
      <vt:lpstr>单个实体型内的联系</vt:lpstr>
      <vt:lpstr>课堂练习</vt:lpstr>
      <vt:lpstr>PowerPoint 演示文稿</vt:lpstr>
      <vt:lpstr>一个实例</vt:lpstr>
      <vt:lpstr>实体与属性的划分原则</vt:lpstr>
      <vt:lpstr>实体与属性的划分原则</vt:lpstr>
      <vt:lpstr>PowerPoint 演示文稿</vt:lpstr>
      <vt:lpstr>课堂练习</vt:lpstr>
      <vt:lpstr>E-R图的集成</vt:lpstr>
      <vt:lpstr>集成局部E-R图的步骤</vt:lpstr>
      <vt:lpstr>集成局部E-R图的步骤</vt:lpstr>
      <vt:lpstr>合并分E-R图，生成初步E-R图</vt:lpstr>
      <vt:lpstr> 属性冲突</vt:lpstr>
      <vt:lpstr> 命名冲突</vt:lpstr>
      <vt:lpstr>结构冲突</vt:lpstr>
      <vt:lpstr>消除不必要的冗余，设计基本E-R图</vt:lpstr>
      <vt:lpstr>数据库设计</vt:lpstr>
      <vt:lpstr>逻辑结构设计</vt:lpstr>
      <vt:lpstr>PowerPoint 演示文稿</vt:lpstr>
      <vt:lpstr>逻辑结构设计</vt:lpstr>
      <vt:lpstr>E-R图向关系模型的转换</vt:lpstr>
      <vt:lpstr>PowerPoint 演示文稿</vt:lpstr>
      <vt:lpstr>E-R图向关系模型的转换</vt:lpstr>
      <vt:lpstr>E-R图向关系模型的转换</vt:lpstr>
      <vt:lpstr>E-R图向关系模型的转换</vt:lpstr>
      <vt:lpstr>E-R图向关系模型的转换</vt:lpstr>
      <vt:lpstr>E-R图向关系模型的转换</vt:lpstr>
      <vt:lpstr>E-R图向关系模型的转换</vt:lpstr>
      <vt:lpstr>E-R图向关系模型的转换</vt:lpstr>
      <vt:lpstr>课堂练习</vt:lpstr>
      <vt:lpstr>数据模型的优化</vt:lpstr>
      <vt:lpstr>数据模型的优化</vt:lpstr>
      <vt:lpstr>设计用户子模式（外模式）</vt:lpstr>
      <vt:lpstr>逻辑结构设计小结</vt:lpstr>
      <vt:lpstr>综合练习一</vt:lpstr>
      <vt:lpstr>PowerPoint 演示文稿</vt:lpstr>
      <vt:lpstr>PowerPoint 演示文稿</vt:lpstr>
      <vt:lpstr>综合练习二</vt:lpstr>
      <vt:lpstr>综合练习二</vt:lpstr>
      <vt:lpstr>PowerPoint 演示文稿</vt:lpstr>
      <vt:lpstr>PowerPoint 演示文稿</vt:lpstr>
      <vt:lpstr>数据库设计</vt:lpstr>
      <vt:lpstr>数据库的物理设计</vt:lpstr>
      <vt:lpstr>PowerPoint 演示文稿</vt:lpstr>
      <vt:lpstr>数据库的物理设计</vt:lpstr>
      <vt:lpstr>数据库的物理设计</vt:lpstr>
      <vt:lpstr>关系模式存取方法选择</vt:lpstr>
      <vt:lpstr>关系模式存取方法选择</vt:lpstr>
      <vt:lpstr>索引存取方法的选择</vt:lpstr>
      <vt:lpstr>索引存取方法的选择</vt:lpstr>
      <vt:lpstr>索引存取方法的选择</vt:lpstr>
      <vt:lpstr>聚簇存取方法的选择</vt:lpstr>
      <vt:lpstr>聚簇存取方法的选择</vt:lpstr>
      <vt:lpstr>聚簇存取方法的选择</vt:lpstr>
      <vt:lpstr>确定数据库的存储结构</vt:lpstr>
      <vt:lpstr>确定系统配置</vt:lpstr>
      <vt:lpstr>评价物理结构</vt:lpstr>
      <vt:lpstr>数据库设计</vt:lpstr>
      <vt:lpstr>数据库的实施和维护</vt:lpstr>
      <vt:lpstr>PowerPoint 演示文稿</vt:lpstr>
      <vt:lpstr>数据库运行与维护</vt:lpstr>
      <vt:lpstr>数据库运行与维护</vt:lpstr>
      <vt:lpstr>作业</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 </cp:lastModifiedBy>
  <cp:revision>157</cp:revision>
  <dcterms:created xsi:type="dcterms:W3CDTF">2009-12-07T06:32:28Z</dcterms:created>
  <dcterms:modified xsi:type="dcterms:W3CDTF">2019-02-14T08:23:17Z</dcterms:modified>
</cp:coreProperties>
</file>