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103"/>
  </p:notesMasterIdLst>
  <p:sldIdLst>
    <p:sldId id="262" r:id="rId3"/>
    <p:sldId id="269" r:id="rId4"/>
    <p:sldId id="268" r:id="rId5"/>
    <p:sldId id="270" r:id="rId6"/>
    <p:sldId id="271" r:id="rId7"/>
    <p:sldId id="272" r:id="rId8"/>
    <p:sldId id="346" r:id="rId9"/>
    <p:sldId id="349" r:id="rId10"/>
    <p:sldId id="350" r:id="rId11"/>
    <p:sldId id="351" r:id="rId12"/>
    <p:sldId id="352" r:id="rId13"/>
    <p:sldId id="353" r:id="rId14"/>
    <p:sldId id="354" r:id="rId15"/>
    <p:sldId id="355" r:id="rId16"/>
    <p:sldId id="356" r:id="rId17"/>
    <p:sldId id="357" r:id="rId18"/>
    <p:sldId id="306" r:id="rId19"/>
    <p:sldId id="274" r:id="rId20"/>
    <p:sldId id="358" r:id="rId21"/>
    <p:sldId id="307" r:id="rId22"/>
    <p:sldId id="275" r:id="rId23"/>
    <p:sldId id="276" r:id="rId24"/>
    <p:sldId id="277" r:id="rId25"/>
    <p:sldId id="278" r:id="rId26"/>
    <p:sldId id="279" r:id="rId27"/>
    <p:sldId id="308" r:id="rId28"/>
    <p:sldId id="280" r:id="rId29"/>
    <p:sldId id="281" r:id="rId30"/>
    <p:sldId id="282" r:id="rId31"/>
    <p:sldId id="309" r:id="rId32"/>
    <p:sldId id="283" r:id="rId33"/>
    <p:sldId id="284" r:id="rId34"/>
    <p:sldId id="310" r:id="rId35"/>
    <p:sldId id="285" r:id="rId36"/>
    <p:sldId id="286" r:id="rId37"/>
    <p:sldId id="347" r:id="rId38"/>
    <p:sldId id="311" r:id="rId39"/>
    <p:sldId id="287" r:id="rId40"/>
    <p:sldId id="288" r:id="rId41"/>
    <p:sldId id="289" r:id="rId42"/>
    <p:sldId id="290" r:id="rId43"/>
    <p:sldId id="291" r:id="rId44"/>
    <p:sldId id="348" r:id="rId45"/>
    <p:sldId id="292" r:id="rId46"/>
    <p:sldId id="293" r:id="rId47"/>
    <p:sldId id="294" r:id="rId48"/>
    <p:sldId id="295" r:id="rId49"/>
    <p:sldId id="296" r:id="rId50"/>
    <p:sldId id="312" r:id="rId51"/>
    <p:sldId id="297" r:id="rId52"/>
    <p:sldId id="298" r:id="rId53"/>
    <p:sldId id="359" r:id="rId54"/>
    <p:sldId id="299" r:id="rId55"/>
    <p:sldId id="300" r:id="rId56"/>
    <p:sldId id="360" r:id="rId57"/>
    <p:sldId id="301" r:id="rId58"/>
    <p:sldId id="302" r:id="rId59"/>
    <p:sldId id="303" r:id="rId60"/>
    <p:sldId id="304" r:id="rId61"/>
    <p:sldId id="313" r:id="rId62"/>
    <p:sldId id="305" r:id="rId63"/>
    <p:sldId id="314" r:id="rId64"/>
    <p:sldId id="315" r:id="rId65"/>
    <p:sldId id="316" r:id="rId66"/>
    <p:sldId id="361" r:id="rId67"/>
    <p:sldId id="323" r:id="rId68"/>
    <p:sldId id="317" r:id="rId69"/>
    <p:sldId id="318" r:id="rId70"/>
    <p:sldId id="319" r:id="rId71"/>
    <p:sldId id="324" r:id="rId72"/>
    <p:sldId id="320" r:id="rId73"/>
    <p:sldId id="321" r:id="rId74"/>
    <p:sldId id="322" r:id="rId75"/>
    <p:sldId id="325" r:id="rId76"/>
    <p:sldId id="370" r:id="rId77"/>
    <p:sldId id="362" r:id="rId78"/>
    <p:sldId id="363" r:id="rId79"/>
    <p:sldId id="366" r:id="rId80"/>
    <p:sldId id="369" r:id="rId81"/>
    <p:sldId id="335" r:id="rId82"/>
    <p:sldId id="326" r:id="rId83"/>
    <p:sldId id="327" r:id="rId84"/>
    <p:sldId id="328" r:id="rId85"/>
    <p:sldId id="329" r:id="rId86"/>
    <p:sldId id="330" r:id="rId87"/>
    <p:sldId id="331" r:id="rId88"/>
    <p:sldId id="332" r:id="rId89"/>
    <p:sldId id="333" r:id="rId90"/>
    <p:sldId id="334" r:id="rId91"/>
    <p:sldId id="336" r:id="rId92"/>
    <p:sldId id="337" r:id="rId93"/>
    <p:sldId id="338" r:id="rId94"/>
    <p:sldId id="340" r:id="rId95"/>
    <p:sldId id="341" r:id="rId96"/>
    <p:sldId id="342" r:id="rId97"/>
    <p:sldId id="343" r:id="rId98"/>
    <p:sldId id="344" r:id="rId99"/>
    <p:sldId id="345" r:id="rId100"/>
    <p:sldId id="265" r:id="rId101"/>
    <p:sldId id="264" r:id="rId10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95899" autoAdjust="0"/>
  </p:normalViewPr>
  <p:slideViewPr>
    <p:cSldViewPr snapToGrid="0">
      <p:cViewPr varScale="1">
        <p:scale>
          <a:sx n="106" d="100"/>
          <a:sy n="106" d="100"/>
        </p:scale>
        <p:origin x="-172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1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613A8C5-8C9B-4D26-8792-2EFD5F8D5806}" type="datetimeFigureOut">
              <a:rPr lang="zh-CN" altLang="en-US" smtClean="0"/>
              <a:t>2016/6/8</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55C6E84-27AC-43D3-BC57-7375BE1CDE30}" type="slidenum">
              <a:rPr lang="zh-CN" altLang="en-US" smtClean="0"/>
              <a:t>‹#›</a:t>
            </a:fld>
            <a:endParaRPr lang="zh-CN" altLang="en-US"/>
          </a:p>
        </p:txBody>
      </p:sp>
    </p:spTree>
    <p:extLst>
      <p:ext uri="{BB962C8B-B14F-4D97-AF65-F5344CB8AC3E}">
        <p14:creationId xmlns:p14="http://schemas.microsoft.com/office/powerpoint/2010/main" val="382799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Commit</a:t>
            </a:r>
            <a:r>
              <a:rPr lang="zh-CN" altLang="en-US" dirty="0" smtClean="0"/>
              <a:t>执行</a:t>
            </a:r>
            <a:r>
              <a:rPr lang="en-US" altLang="zh-CN" dirty="0" err="1" smtClean="0"/>
              <a:t>sql</a:t>
            </a:r>
            <a:r>
              <a:rPr lang="zh-CN" altLang="en-US" dirty="0" smtClean="0"/>
              <a:t>语句成功了</a:t>
            </a:r>
            <a:endParaRPr lang="en-US" altLang="zh-CN" dirty="0" smtClean="0"/>
          </a:p>
          <a:p>
            <a:r>
              <a:rPr lang="en-US" altLang="zh-CN" dirty="0" smtClean="0"/>
              <a:t>Rollback</a:t>
            </a:r>
            <a:r>
              <a:rPr lang="zh-CN" altLang="en-US" dirty="0" smtClean="0"/>
              <a:t>没有执行成功</a:t>
            </a:r>
            <a:endParaRPr lang="en-US" altLang="zh-CN" dirty="0" smtClean="0"/>
          </a:p>
          <a:p>
            <a:r>
              <a:rPr lang="zh-CN" altLang="en-US" dirty="0" smtClean="0"/>
              <a:t>缺省的时候通常一个</a:t>
            </a:r>
            <a:r>
              <a:rPr lang="en-US" altLang="zh-CN" dirty="0" smtClean="0"/>
              <a:t>SQL</a:t>
            </a:r>
            <a:r>
              <a:rPr lang="zh-CN" altLang="en-US" dirty="0" smtClean="0"/>
              <a:t>语句为一个事物</a:t>
            </a:r>
            <a:endParaRPr lang="zh-CN" altLang="en-US" dirty="0"/>
          </a:p>
        </p:txBody>
      </p:sp>
      <p:sp>
        <p:nvSpPr>
          <p:cNvPr id="4" name="灯片编号占位符 3"/>
          <p:cNvSpPr>
            <a:spLocks noGrp="1"/>
          </p:cNvSpPr>
          <p:nvPr>
            <p:ph type="sldNum" sz="quarter" idx="10"/>
          </p:nvPr>
        </p:nvSpPr>
        <p:spPr/>
        <p:txBody>
          <a:bodyPr/>
          <a:lstStyle/>
          <a:p>
            <a:fld id="{155C6E84-27AC-43D3-BC57-7375BE1CDE30}" type="slidenum">
              <a:rPr lang="zh-CN" altLang="en-US" smtClean="0"/>
              <a:t>6</a:t>
            </a:fld>
            <a:endParaRPr lang="zh-CN" altLang="en-US"/>
          </a:p>
        </p:txBody>
      </p:sp>
    </p:spTree>
    <p:extLst>
      <p:ext uri="{BB962C8B-B14F-4D97-AF65-F5344CB8AC3E}">
        <p14:creationId xmlns:p14="http://schemas.microsoft.com/office/powerpoint/2010/main" val="110442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期末考试一定会考填空题</a:t>
            </a:r>
            <a:endParaRPr lang="zh-CN" altLang="en-US" dirty="0"/>
          </a:p>
        </p:txBody>
      </p:sp>
      <p:sp>
        <p:nvSpPr>
          <p:cNvPr id="4" name="灯片编号占位符 3"/>
          <p:cNvSpPr>
            <a:spLocks noGrp="1"/>
          </p:cNvSpPr>
          <p:nvPr>
            <p:ph type="sldNum" sz="quarter" idx="10"/>
          </p:nvPr>
        </p:nvSpPr>
        <p:spPr/>
        <p:txBody>
          <a:bodyPr/>
          <a:lstStyle/>
          <a:p>
            <a:fld id="{155C6E84-27AC-43D3-BC57-7375BE1CDE30}" type="slidenum">
              <a:rPr lang="zh-CN" altLang="en-US" smtClean="0"/>
              <a:t>11</a:t>
            </a:fld>
            <a:endParaRPr lang="zh-CN" altLang="en-US"/>
          </a:p>
        </p:txBody>
      </p:sp>
    </p:spTree>
    <p:extLst>
      <p:ext uri="{BB962C8B-B14F-4D97-AF65-F5344CB8AC3E}">
        <p14:creationId xmlns:p14="http://schemas.microsoft.com/office/powerpoint/2010/main" val="56258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1843FB8E-E6C9-4788-BC3B-C7B4C1327909}" type="slidenum">
              <a:rPr lang="en-US" altLang="zh-CN" sz="1200">
                <a:solidFill>
                  <a:schemeClr val="tx1"/>
                </a:solidFill>
                <a:ea typeface="宋体" panose="02010600030101010101" pitchFamily="2" charset="-122"/>
              </a:rPr>
              <a:pPr eaLnBrk="1" hangingPunct="1"/>
              <a:t>75</a:t>
            </a:fld>
            <a:endParaRPr lang="en-US" altLang="zh-CN" sz="1200">
              <a:solidFill>
                <a:schemeClr val="tx1"/>
              </a:solidFill>
              <a:ea typeface="宋体" panose="02010600030101010101" pitchFamily="2" charset="-122"/>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分别讲解三种备份类型的特点。教员可以举例讲解帮助学员理解，如</a:t>
            </a:r>
            <a:r>
              <a:rPr lang="en-US" altLang="zh-CN" dirty="0" smtClean="0"/>
              <a:t>10</a:t>
            </a:r>
            <a:r>
              <a:rPr lang="zh-CN" altLang="en-US" dirty="0" smtClean="0"/>
              <a:t>：</a:t>
            </a:r>
            <a:r>
              <a:rPr lang="en-US" altLang="zh-CN" dirty="0" smtClean="0"/>
              <a:t>00</a:t>
            </a:r>
            <a:r>
              <a:rPr lang="zh-CN" altLang="en-US" dirty="0" smtClean="0"/>
              <a:t>、</a:t>
            </a:r>
            <a:r>
              <a:rPr lang="en-US" altLang="zh-CN" dirty="0" smtClean="0"/>
              <a:t>11:00</a:t>
            </a:r>
            <a:r>
              <a:rPr lang="zh-CN" altLang="en-US" dirty="0" smtClean="0"/>
              <a:t>、</a:t>
            </a:r>
            <a:r>
              <a:rPr lang="en-US" altLang="zh-CN" dirty="0" smtClean="0"/>
              <a:t>12</a:t>
            </a:r>
            <a:r>
              <a:rPr lang="zh-CN" altLang="en-US" dirty="0" smtClean="0"/>
              <a:t>：</a:t>
            </a:r>
            <a:r>
              <a:rPr lang="en-US" altLang="zh-CN" dirty="0" smtClean="0"/>
              <a:t>00</a:t>
            </a:r>
            <a:r>
              <a:rPr lang="zh-CN" altLang="en-US" dirty="0" smtClean="0"/>
              <a:t>做了完整备份，每个备份中包括什么内容，如果数据损失，如何恢复。</a:t>
            </a:r>
          </a:p>
          <a:p>
            <a:pPr eaLnBrk="1" hangingPunct="1"/>
            <a:r>
              <a:rPr lang="zh-CN" altLang="en-US" dirty="0" smtClean="0"/>
              <a:t>该页</a:t>
            </a:r>
            <a:r>
              <a:rPr lang="en-US" altLang="zh-CN" dirty="0" smtClean="0"/>
              <a:t>PPT</a:t>
            </a:r>
            <a:r>
              <a:rPr lang="zh-CN" altLang="en-US" dirty="0" smtClean="0"/>
              <a:t>是备份的重点之一，教员需要详细讲解三个备份类型的区别。尤其是事务日志备份，强调事务日志主要备份</a:t>
            </a:r>
            <a:r>
              <a:rPr lang="en-US" altLang="zh-CN" dirty="0" smtClean="0"/>
              <a:t>T-SQL</a:t>
            </a:r>
            <a:r>
              <a:rPr lang="zh-CN" altLang="en-US" dirty="0" smtClean="0"/>
              <a:t>语句，而不是整个数据库结构、文件结构或是数据 ，也就是什么时间点数据库做了什么操作，以后一旦数据丢失，可以根据事务日志备份而让数据库重新执行一遍，从而恢复数据，因此事务日志备份可以还原到时间点。并且事务日志备份之后会截断事务日志。</a:t>
            </a:r>
          </a:p>
          <a:p>
            <a:pPr eaLnBrk="1" hangingPunct="1"/>
            <a:r>
              <a:rPr lang="zh-CN" altLang="en-US" dirty="0" smtClean="0"/>
              <a:t>根据上页讲解的恢复模式，因简单恢复模式中不活动的事务日志会被删除，所以在简单恢复模式下不能做事务日志的备份。</a:t>
            </a:r>
          </a:p>
          <a:p>
            <a:pPr eaLnBrk="1" hangingPunct="1"/>
            <a:r>
              <a:rPr lang="zh-CN" altLang="en-US" dirty="0" smtClean="0"/>
              <a:t>截断事务日志：在</a:t>
            </a:r>
            <a:r>
              <a:rPr lang="en-US" altLang="zh-CN" dirty="0" err="1" smtClean="0"/>
              <a:t>sql</a:t>
            </a:r>
            <a:r>
              <a:rPr lang="en-US" altLang="zh-CN" dirty="0" smtClean="0"/>
              <a:t> server</a:t>
            </a:r>
            <a:r>
              <a:rPr lang="zh-CN" altLang="en-US" dirty="0" smtClean="0"/>
              <a:t>早期版本中，截断日志意味着将不再需要的日志物理删除，但是在近来的版本中，截断过程只是做个标记，以便使新日志记录覆盖旧日志。</a:t>
            </a:r>
          </a:p>
        </p:txBody>
      </p:sp>
    </p:spTree>
    <p:extLst>
      <p:ext uri="{BB962C8B-B14F-4D97-AF65-F5344CB8AC3E}">
        <p14:creationId xmlns:p14="http://schemas.microsoft.com/office/powerpoint/2010/main" val="258696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ACD9421C-DE73-4BD5-AB03-BD2EC9EC40EE}" type="slidenum">
              <a:rPr lang="en-US" altLang="zh-CN" sz="1200">
                <a:solidFill>
                  <a:schemeClr val="tx1"/>
                </a:solidFill>
                <a:ea typeface="宋体" panose="02010600030101010101" pitchFamily="2" charset="-122"/>
              </a:rPr>
              <a:pPr eaLnBrk="1" hangingPunct="1"/>
              <a:t>76</a:t>
            </a:fld>
            <a:endParaRPr lang="en-US" altLang="zh-CN" sz="1200">
              <a:solidFill>
                <a:schemeClr val="tx1"/>
              </a:solidFill>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备份是一个长期的工作，因此需要对生产数据库的备份制定备份策略。</a:t>
            </a:r>
          </a:p>
          <a:p>
            <a:pPr eaLnBrk="1" hangingPunct="1"/>
            <a:r>
              <a:rPr lang="zh-CN" altLang="en-US" smtClean="0"/>
              <a:t>教员分别讲解四种备份策略的特点，主要从是否可以还原到时间点、备份时间 、还原时间等几方面进行区分。</a:t>
            </a:r>
          </a:p>
          <a:p>
            <a:pPr eaLnBrk="1" hangingPunct="1"/>
            <a:r>
              <a:rPr lang="zh-CN" altLang="en-US" smtClean="0"/>
              <a:t>完整备份与还原：不能还原到时间点，因没有事务日志的备份；每次都完整备份时间比较长，备份文件比较大。</a:t>
            </a:r>
          </a:p>
          <a:p>
            <a:pPr eaLnBrk="1" hangingPunct="1"/>
            <a:r>
              <a:rPr lang="zh-CN" altLang="en-US" smtClean="0"/>
              <a:t>完整</a:t>
            </a:r>
            <a:r>
              <a:rPr lang="en-US" altLang="zh-CN" smtClean="0"/>
              <a:t>+</a:t>
            </a:r>
            <a:r>
              <a:rPr lang="zh-CN" altLang="en-US" smtClean="0"/>
              <a:t>差异主要是减少备份时间</a:t>
            </a:r>
          </a:p>
          <a:p>
            <a:pPr eaLnBrk="1" hangingPunct="1"/>
            <a:r>
              <a:rPr lang="zh-CN" altLang="en-US" smtClean="0"/>
              <a:t>完整</a:t>
            </a:r>
            <a:r>
              <a:rPr lang="en-US" altLang="zh-CN" smtClean="0"/>
              <a:t>+</a:t>
            </a:r>
            <a:r>
              <a:rPr lang="zh-CN" altLang="en-US" smtClean="0"/>
              <a:t>事务日志可以还原到时间点，但还原比较麻烦。</a:t>
            </a:r>
          </a:p>
          <a:p>
            <a:pPr eaLnBrk="1" hangingPunct="1"/>
            <a:r>
              <a:rPr lang="zh-CN" altLang="en-US" smtClean="0"/>
              <a:t>完整</a:t>
            </a:r>
            <a:r>
              <a:rPr lang="en-US" altLang="zh-CN" smtClean="0"/>
              <a:t>+</a:t>
            </a:r>
            <a:r>
              <a:rPr lang="zh-CN" altLang="en-US" smtClean="0"/>
              <a:t>差异</a:t>
            </a:r>
            <a:r>
              <a:rPr lang="en-US" altLang="zh-CN" smtClean="0"/>
              <a:t>+</a:t>
            </a:r>
            <a:r>
              <a:rPr lang="zh-CN" altLang="en-US" smtClean="0"/>
              <a:t>事务日志是一般生产环境采用的备份策略，即可以还原到时间 点，同时还原也比较方便。</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362764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798C869E-87E6-4A0A-84CF-1B1D688509AD}" type="slidenum">
              <a:rPr lang="en-US" altLang="zh-CN" sz="1200">
                <a:solidFill>
                  <a:schemeClr val="tx1"/>
                </a:solidFill>
                <a:ea typeface="宋体" panose="02010600030101010101" pitchFamily="2" charset="-122"/>
              </a:rPr>
              <a:pPr eaLnBrk="1" hangingPunct="1"/>
              <a:t>77</a:t>
            </a:fld>
            <a:endParaRPr lang="en-US" altLang="zh-CN" sz="1200">
              <a:solidFill>
                <a:schemeClr val="tx1"/>
              </a:solidFill>
              <a:ea typeface="宋体" panose="02010600030101010101" pitchFamily="2"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根据图示讲解完整备份的特点，强调完整备份只能选择还原到备份时的数据库状态。</a:t>
            </a:r>
          </a:p>
        </p:txBody>
      </p:sp>
    </p:spTree>
    <p:extLst>
      <p:ext uri="{BB962C8B-B14F-4D97-AF65-F5344CB8AC3E}">
        <p14:creationId xmlns:p14="http://schemas.microsoft.com/office/powerpoint/2010/main" val="26915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F4408B29-038E-417C-AAC2-E7594E38BE9E}" type="slidenum">
              <a:rPr lang="en-US" altLang="zh-CN" sz="1200">
                <a:solidFill>
                  <a:schemeClr val="tx1"/>
                </a:solidFill>
                <a:ea typeface="宋体" panose="02010600030101010101" pitchFamily="2" charset="-122"/>
              </a:rPr>
              <a:pPr eaLnBrk="1" hangingPunct="1"/>
              <a:t>78</a:t>
            </a:fld>
            <a:endParaRPr lang="en-US" altLang="zh-CN" sz="1200">
              <a:solidFill>
                <a:schemeClr val="tx1"/>
              </a:solidFill>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根据图示讲解完整</a:t>
            </a:r>
            <a:r>
              <a:rPr lang="en-US" altLang="zh-CN" smtClean="0"/>
              <a:t>+</a:t>
            </a:r>
            <a:r>
              <a:rPr lang="zh-CN" altLang="en-US" smtClean="0"/>
              <a:t>差异的特点，可以提问：如果想还原到</a:t>
            </a:r>
            <a:r>
              <a:rPr lang="en-US" altLang="zh-CN" smtClean="0"/>
              <a:t>12</a:t>
            </a:r>
            <a:r>
              <a:rPr lang="zh-CN" altLang="en-US" smtClean="0"/>
              <a:t>：</a:t>
            </a:r>
            <a:r>
              <a:rPr lang="en-US" altLang="zh-CN" smtClean="0"/>
              <a:t>30</a:t>
            </a:r>
            <a:r>
              <a:rPr lang="zh-CN" altLang="en-US" smtClean="0"/>
              <a:t>时数据库的状态，可否选择完整备份</a:t>
            </a:r>
            <a:r>
              <a:rPr lang="en-US" altLang="zh-CN" smtClean="0"/>
              <a:t>1+</a:t>
            </a:r>
            <a:r>
              <a:rPr lang="zh-CN" altLang="en-US" smtClean="0"/>
              <a:t>差异备份</a:t>
            </a:r>
            <a:r>
              <a:rPr lang="en-US" altLang="zh-CN" smtClean="0"/>
              <a:t>1+</a:t>
            </a:r>
            <a:r>
              <a:rPr lang="zh-CN" altLang="en-US" smtClean="0"/>
              <a:t>差异备份</a:t>
            </a:r>
            <a:r>
              <a:rPr lang="en-US" altLang="zh-CN" smtClean="0"/>
              <a:t>2+</a:t>
            </a:r>
            <a:r>
              <a:rPr lang="zh-CN" altLang="en-US" smtClean="0"/>
              <a:t>差异备份</a:t>
            </a:r>
            <a:r>
              <a:rPr lang="en-US" altLang="zh-CN" smtClean="0"/>
              <a:t>3</a:t>
            </a:r>
            <a:r>
              <a:rPr lang="zh-CN" altLang="en-US" smtClean="0"/>
              <a:t>来实现，让学员真正理解差异备份是从上一次完整到这一次差异之间数据库所发生的变化 ，在</a:t>
            </a:r>
            <a:r>
              <a:rPr lang="en-US" altLang="zh-CN" smtClean="0"/>
              <a:t>13</a:t>
            </a:r>
            <a:r>
              <a:rPr lang="zh-CN" altLang="en-US" smtClean="0"/>
              <a:t>：</a:t>
            </a:r>
            <a:r>
              <a:rPr lang="en-US" altLang="zh-CN" smtClean="0"/>
              <a:t>30</a:t>
            </a:r>
            <a:r>
              <a:rPr lang="zh-CN" altLang="en-US" smtClean="0"/>
              <a:t>的差异备份只包含从</a:t>
            </a:r>
            <a:r>
              <a:rPr lang="en-US" altLang="zh-CN" smtClean="0"/>
              <a:t>12</a:t>
            </a:r>
            <a:r>
              <a:rPr lang="zh-CN" altLang="en-US" smtClean="0"/>
              <a:t>：</a:t>
            </a:r>
            <a:r>
              <a:rPr lang="en-US" altLang="zh-CN" smtClean="0"/>
              <a:t>00</a:t>
            </a:r>
            <a:r>
              <a:rPr lang="zh-CN" altLang="en-US" smtClean="0"/>
              <a:t>到</a:t>
            </a:r>
            <a:r>
              <a:rPr lang="en-US" altLang="zh-CN" smtClean="0"/>
              <a:t>12</a:t>
            </a:r>
            <a:r>
              <a:rPr lang="zh-CN" altLang="en-US" smtClean="0"/>
              <a:t>：</a:t>
            </a:r>
            <a:r>
              <a:rPr lang="en-US" altLang="zh-CN" smtClean="0"/>
              <a:t>30</a:t>
            </a:r>
            <a:r>
              <a:rPr lang="zh-CN" altLang="en-US" smtClean="0"/>
              <a:t>时间内数据的变化 ，而不是</a:t>
            </a:r>
            <a:r>
              <a:rPr lang="en-US" altLang="zh-CN" smtClean="0"/>
              <a:t>11</a:t>
            </a:r>
            <a:r>
              <a:rPr lang="zh-CN" altLang="en-US" smtClean="0"/>
              <a:t>：</a:t>
            </a:r>
            <a:r>
              <a:rPr lang="en-US" altLang="zh-CN" smtClean="0"/>
              <a:t>00</a:t>
            </a:r>
            <a:r>
              <a:rPr lang="zh-CN" altLang="en-US" smtClean="0"/>
              <a:t>到</a:t>
            </a:r>
            <a:r>
              <a:rPr lang="en-US" altLang="zh-CN" smtClean="0"/>
              <a:t>12</a:t>
            </a:r>
            <a:r>
              <a:rPr lang="zh-CN" altLang="en-US" smtClean="0"/>
              <a:t>：</a:t>
            </a:r>
            <a:r>
              <a:rPr lang="en-US" altLang="zh-CN" smtClean="0"/>
              <a:t>30</a:t>
            </a:r>
            <a:r>
              <a:rPr lang="zh-CN" altLang="en-US" smtClean="0"/>
              <a:t>。</a:t>
            </a:r>
          </a:p>
        </p:txBody>
      </p:sp>
    </p:spTree>
    <p:extLst>
      <p:ext uri="{BB962C8B-B14F-4D97-AF65-F5344CB8AC3E}">
        <p14:creationId xmlns:p14="http://schemas.microsoft.com/office/powerpoint/2010/main" val="5394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DAF28DF7-B566-4163-A0BD-755139A18C55}" type="slidenum">
              <a:rPr lang="en-US" altLang="zh-CN" sz="1200">
                <a:solidFill>
                  <a:schemeClr val="tx1"/>
                </a:solidFill>
                <a:ea typeface="宋体" panose="02010600030101010101" pitchFamily="2" charset="-122"/>
              </a:rPr>
              <a:pPr eaLnBrk="1" hangingPunct="1"/>
              <a:t>79</a:t>
            </a:fld>
            <a:endParaRPr lang="en-US" altLang="zh-CN" sz="1200">
              <a:solidFill>
                <a:schemeClr val="tx1"/>
              </a:solidFill>
              <a:ea typeface="宋体" panose="02010600030101010101" pitchFamily="2"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根据图示讲解完整</a:t>
            </a:r>
            <a:r>
              <a:rPr lang="en-US" altLang="zh-CN" smtClean="0"/>
              <a:t>+</a:t>
            </a:r>
            <a:r>
              <a:rPr lang="zh-CN" altLang="en-US" smtClean="0"/>
              <a:t>事务日志的备份与还原策略。</a:t>
            </a:r>
          </a:p>
          <a:p>
            <a:pPr eaLnBrk="1" hangingPunct="1"/>
            <a:r>
              <a:rPr lang="zh-CN" altLang="en-US" smtClean="0"/>
              <a:t>因事务日志备份是从上一次成功的事务日志备份到当前事务日志的尾部，因此</a:t>
            </a:r>
            <a:r>
              <a:rPr lang="en-US" altLang="zh-CN" smtClean="0"/>
              <a:t>12</a:t>
            </a:r>
            <a:r>
              <a:rPr lang="zh-CN" altLang="en-US" smtClean="0"/>
              <a:t>：</a:t>
            </a:r>
            <a:r>
              <a:rPr lang="en-US" altLang="zh-CN" smtClean="0"/>
              <a:t>30</a:t>
            </a:r>
            <a:r>
              <a:rPr lang="zh-CN" altLang="en-US" smtClean="0"/>
              <a:t>的备份是从</a:t>
            </a:r>
            <a:r>
              <a:rPr lang="en-US" altLang="zh-CN" smtClean="0"/>
              <a:t>11</a:t>
            </a:r>
            <a:r>
              <a:rPr lang="zh-CN" altLang="en-US" smtClean="0"/>
              <a:t>：</a:t>
            </a:r>
            <a:r>
              <a:rPr lang="en-US" altLang="zh-CN" smtClean="0"/>
              <a:t>00</a:t>
            </a:r>
            <a:r>
              <a:rPr lang="zh-CN" altLang="en-US" smtClean="0"/>
              <a:t>到</a:t>
            </a:r>
            <a:r>
              <a:rPr lang="en-US" altLang="zh-CN" smtClean="0"/>
              <a:t>12</a:t>
            </a:r>
            <a:r>
              <a:rPr lang="zh-CN" altLang="en-US" smtClean="0"/>
              <a:t>：</a:t>
            </a:r>
            <a:r>
              <a:rPr lang="en-US" altLang="zh-CN" smtClean="0"/>
              <a:t>30</a:t>
            </a:r>
            <a:r>
              <a:rPr lang="zh-CN" altLang="en-US" smtClean="0"/>
              <a:t>的事务日志</a:t>
            </a:r>
          </a:p>
          <a:p>
            <a:pPr eaLnBrk="1" hangingPunct="1"/>
            <a:r>
              <a:rPr lang="zh-CN" altLang="en-US" smtClean="0"/>
              <a:t>讲解还原到</a:t>
            </a:r>
            <a:r>
              <a:rPr lang="en-US" altLang="zh-CN" smtClean="0"/>
              <a:t>12</a:t>
            </a:r>
            <a:r>
              <a:rPr lang="zh-CN" altLang="en-US" smtClean="0"/>
              <a:t>：</a:t>
            </a:r>
            <a:r>
              <a:rPr lang="en-US" altLang="zh-CN" smtClean="0"/>
              <a:t>30</a:t>
            </a:r>
            <a:r>
              <a:rPr lang="zh-CN" altLang="en-US" smtClean="0"/>
              <a:t>的数据库状态时，在第一个答案还没有出来的情况下，先提问学员有没有第一种还原的方案，检验学员对事务日志备份的理解。</a:t>
            </a:r>
          </a:p>
          <a:p>
            <a:pPr eaLnBrk="1" hangingPunct="1"/>
            <a:r>
              <a:rPr lang="zh-CN" altLang="en-US" smtClean="0"/>
              <a:t>同时强调事务日志备份可以还原到时间点。 </a:t>
            </a:r>
          </a:p>
        </p:txBody>
      </p:sp>
    </p:spTree>
    <p:extLst>
      <p:ext uri="{BB962C8B-B14F-4D97-AF65-F5344CB8AC3E}">
        <p14:creationId xmlns:p14="http://schemas.microsoft.com/office/powerpoint/2010/main" val="3477028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pic>
        <p:nvPicPr>
          <p:cNvPr id="8" name="Picture 3"/>
          <p:cNvPicPr>
            <a:picLocks noChangeAspect="1" noChangeArrowheads="1"/>
          </p:cNvPicPr>
          <p:nvPr userDrawn="1"/>
        </p:nvPicPr>
        <p:blipFill>
          <a:blip r:embed="rId3"/>
          <a:srcRect/>
          <a:stretch>
            <a:fillRect/>
          </a:stretch>
        </p:blipFill>
        <p:spPr bwMode="auto">
          <a:xfrm>
            <a:off x="8061325" y="5681663"/>
            <a:ext cx="730250" cy="636587"/>
          </a:xfrm>
          <a:prstGeom prst="rect">
            <a:avLst/>
          </a:prstGeom>
          <a:noFill/>
          <a:ln w="9525">
            <a:noFill/>
            <a:miter lim="800000"/>
            <a:headEnd/>
            <a:tailEnd/>
          </a:ln>
        </p:spPr>
      </p:pic>
      <p:pic>
        <p:nvPicPr>
          <p:cNvPr id="9" name="Picture 4"/>
          <p:cNvPicPr>
            <a:picLocks noChangeAspect="1" noChangeArrowheads="1"/>
          </p:cNvPicPr>
          <p:nvPr userDrawn="1"/>
        </p:nvPicPr>
        <p:blipFill>
          <a:blip r:embed="rId4"/>
          <a:srcRect/>
          <a:stretch>
            <a:fillRect/>
          </a:stretch>
        </p:blipFill>
        <p:spPr bwMode="auto">
          <a:xfrm>
            <a:off x="6402388" y="6400800"/>
            <a:ext cx="2663825" cy="336550"/>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13B361A-E333-4F8E-ACC6-E8DE316CE373}" type="datetimeFigureOut">
              <a:rPr lang="zh-CN" altLang="en-US"/>
              <a:pPr>
                <a:defRPr/>
              </a:pPr>
              <a:t>2016/6/8</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E68F96FD-1C91-44E1-AF55-1C2C25D7927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B2AF808-EE9C-4085-B4E0-0416D99F8B99}" type="datetimeFigureOut">
              <a:rPr lang="zh-CN" altLang="en-US"/>
              <a:pPr>
                <a:defRPr/>
              </a:pPr>
              <a:t>2016/6/8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63AB4317-C1C8-4356-8159-5211B84F3E52}"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00E95FD-7ACA-406B-AFF2-4D4CAE4EDB86}" type="datetimeFigureOut">
              <a:rPr lang="zh-CN" altLang="en-US"/>
              <a:pPr>
                <a:defRPr/>
              </a:pPr>
              <a:t>2016/6/8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C08FEF6-C626-4327-AC06-1627B68AE5BF}"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9067546-97F2-4411-8599-0D48CA492BC3}" type="datetimeFigureOut">
              <a:rPr lang="zh-CN" altLang="en-US"/>
              <a:pPr>
                <a:defRPr/>
              </a:pPr>
              <a:t>2016/6/8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9B7298CC-046E-4D02-B23E-AB600EAD255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2C9A1F-ACDD-4D47-B488-EC6D4C42B7CA}" type="datetimeFigureOut">
              <a:rPr lang="zh-CN" altLang="en-US"/>
              <a:pPr>
                <a:defRPr/>
              </a:pPr>
              <a:t>2016/6/8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0C8CEA48-CF36-43D7-BE83-AFB4AC73381B}"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50D8744-0759-4872-923E-54F1456C930B}" type="datetimeFigureOut">
              <a:rPr lang="zh-CN" altLang="en-US"/>
              <a:pPr>
                <a:defRPr/>
              </a:pPr>
              <a:t>2016/6/8</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63100DD0-CC29-4B81-B81C-90912061E89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D765C5D-83B1-4953-A08A-410BCADFDE01}" type="datetimeFigureOut">
              <a:rPr lang="zh-CN" altLang="en-US"/>
              <a:pPr>
                <a:defRPr/>
              </a:pPr>
              <a:t>2016/6/8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AA8B4579-1450-4A20-A0F7-A4A008665981}"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
        <p:nvSpPr>
          <p:cNvPr id="5" name="Rectangle 25"/>
          <p:cNvSpPr>
            <a:spLocks noGrp="1" noChangeArrowheads="1"/>
          </p:cNvSpPr>
          <p:nvPr>
            <p:ph type="sldNum" sz="quarter" idx="13"/>
          </p:nvPr>
        </p:nvSpPr>
        <p:spPr/>
        <p:txBody>
          <a:bodyPr/>
          <a:lstStyle>
            <a:lvl1pPr>
              <a:defRPr/>
            </a:lvl1pPr>
          </a:lstStyle>
          <a:p>
            <a:pPr>
              <a:defRPr/>
            </a:pPr>
            <a:fld id="{4DC8C3FF-2608-4CE3-9412-79C39EAC0FF1}"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08C3A3-F7DD-469B-A323-2C3D1E0669CC}" type="datetimeFigureOut">
              <a:rPr lang="zh-CN" altLang="en-US"/>
              <a:pPr>
                <a:defRPr/>
              </a:pPr>
              <a:t>2016/6/8</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8DE24510-CCB9-4B81-BA12-728290E2206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DAB1204A-DC62-4F5E-9E1C-7A8BFF37CC84}" type="datetimeFigureOut">
              <a:rPr lang="zh-CN" altLang="en-US"/>
              <a:pPr>
                <a:defRPr/>
              </a:pPr>
              <a:t>2016/6/8</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BE86D2E1-A67B-4EBE-9D7F-CBC7342AE5D2}"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7F83CAF6-A661-4B11-8E94-BE6A7F6F5FDC}" type="datetimeFigureOut">
              <a:rPr lang="zh-CN" altLang="en-US"/>
              <a:pPr>
                <a:defRPr/>
              </a:pPr>
              <a:t>2016/6/8</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656309FC-CF39-4EE1-867B-B27AAD042C0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431212B-DD31-4A7C-9FF1-C79EBE653E4B}" type="datetimeFigureOut">
              <a:rPr lang="zh-CN" altLang="en-US"/>
              <a:pPr>
                <a:defRPr/>
              </a:pPr>
              <a:t>2016/6/8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FE3E6D-6916-4467-97A8-BC3DBFC8DA6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Times New Roman" pitchFamily="18" charset="0"/>
                <a:ea typeface="隶书" pitchFamily="49" charset="-122"/>
                <a:cs typeface="Times New Roman" pitchFamily="18" charset="0"/>
              </a:defRPr>
            </a:lvl1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D71166E-FCA5-40FE-BC54-6D17DDC6E20E}" type="datetimeFigureOut">
              <a:rPr lang="zh-CN" altLang="en-US"/>
              <a:pPr>
                <a:defRPr/>
              </a:pPr>
              <a:t>2016/6/8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FF38A8E-C1EE-456A-BE9D-546255CC24B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OPIZ49QJ\MCj04326650000[1].png"/>
          <p:cNvPicPr>
            <a:picLocks noChangeAspect="1" noChangeArrowheads="1"/>
          </p:cNvPicPr>
          <p:nvPr userDrawn="1"/>
        </p:nvPicPr>
        <p:blipFill>
          <a:blip r:embed="rId2"/>
          <a:srcRect/>
          <a:stretch>
            <a:fillRect/>
          </a:stretch>
        </p:blipFill>
        <p:spPr bwMode="auto">
          <a:xfrm rot="21409107">
            <a:off x="481013" y="4718050"/>
            <a:ext cx="1714500" cy="1714500"/>
          </a:xfrm>
          <a:prstGeom prst="rect">
            <a:avLst/>
          </a:prstGeom>
          <a:noFill/>
          <a:ln w="9525">
            <a:noFill/>
            <a:miter lim="800000"/>
            <a:headEnd/>
            <a:tailEnd/>
          </a:ln>
        </p:spPr>
      </p:pic>
      <p:sp>
        <p:nvSpPr>
          <p:cNvPr id="2" name="标题 1"/>
          <p:cNvSpPr>
            <a:spLocks noGrp="1"/>
          </p:cNvSpPr>
          <p:nvPr>
            <p:ph type="title"/>
          </p:nvPr>
        </p:nvSpPr>
        <p:spPr/>
        <p:txBody>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21130" y="1600200"/>
            <a:ext cx="6165669" cy="4525963"/>
          </a:xfrm>
        </p:spPr>
        <p:txBody>
          <a:bodyPr/>
          <a:lstStyle>
            <a:lvl1pPr>
              <a:buFontTx/>
              <a:buBlip>
                <a:blip r:embed="rId3"/>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0BD3EBEE-929A-400B-9544-D49800C5D7FD}" type="datetimeFigureOut">
              <a:rPr lang="zh-CN" altLang="en-US"/>
              <a:pPr>
                <a:defRPr/>
              </a:pPr>
              <a:t>2016/6/8</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E1C4A8B8-EB1C-4B49-B4EF-3C2B3AE2356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64DDD07-0563-40CB-AECC-C79096D95989}" type="datetimeFigureOut">
              <a:rPr lang="zh-CN" altLang="en-US"/>
              <a:pPr>
                <a:defRPr/>
              </a:pPr>
              <a:t>2016/6/8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8AAC52C-1E3F-4AE5-A35F-081AFDDC097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EC8372B0-55EB-4B7A-9E73-48CD5AF75F9A}" type="datetimeFigureOut">
              <a:rPr lang="zh-CN" altLang="en-US"/>
              <a:pPr>
                <a:defRPr/>
              </a:pPr>
              <a:t>2016/6/8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B7FD4C9-B621-4635-A2CD-450DACC05A8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CC760CA-05AF-4CE8-A22A-A95D6E141556}" type="datetimeFigureOut">
              <a:rPr lang="zh-CN" altLang="en-US"/>
              <a:pPr>
                <a:defRPr/>
              </a:pPr>
              <a:t>2016/6/8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B8391C42-5CEF-47DF-9F3E-53387F1AD28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2F6B6DD7-C40C-475E-8494-183173622525}" type="datetimeFigureOut">
              <a:rPr lang="zh-CN" altLang="en-US"/>
              <a:pPr>
                <a:defRPr/>
              </a:pPr>
              <a:t>2016/6/8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91D06000-F34C-4003-A3BF-D543F0EF22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BD613CC4-17B3-4F54-8B88-C0A88323BED1}"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17767"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17768"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r>
              <a:rPr lang="en-US" altLang="zh-CN" smtClean="0"/>
              <a:t>11</a:t>
            </a:r>
            <a:endParaRPr lang="zh-CN" altLang="en-US" smtClean="0"/>
          </a:p>
          <a:p>
            <a:pPr lvl="1"/>
            <a:r>
              <a:rPr lang="zh-CN" altLang="en-US" smtClean="0"/>
              <a:t>第二级</a:t>
            </a:r>
            <a:r>
              <a:rPr lang="en-US" altLang="zh-CN" smtClean="0"/>
              <a:t>22</a:t>
            </a:r>
            <a:endParaRPr lang="zh-CN" altLang="en-US" smtClean="0"/>
          </a:p>
          <a:p>
            <a:pPr lvl="2"/>
            <a:r>
              <a:rPr lang="zh-CN" altLang="en-US" smtClean="0"/>
              <a:t>第三级</a:t>
            </a:r>
            <a:r>
              <a:rPr lang="en-US" altLang="zh-CN" smtClean="0"/>
              <a:t>33</a:t>
            </a:r>
            <a:endParaRPr lang="zh-CN" altLang="en-US" smtClean="0"/>
          </a:p>
          <a:p>
            <a:pPr lvl="3"/>
            <a:r>
              <a:rPr lang="zh-CN" altLang="en-US" smtClean="0"/>
              <a:t>第四级</a:t>
            </a:r>
            <a:r>
              <a:rPr lang="en-US" altLang="zh-CN" smtClean="0"/>
              <a:t>44</a:t>
            </a:r>
            <a:endParaRPr lang="zh-CN" altLang="en-US" smtClean="0"/>
          </a:p>
          <a:p>
            <a:pPr lvl="4"/>
            <a:r>
              <a:rPr lang="zh-CN" altLang="en-US" smtClean="0"/>
              <a:t>第五级</a:t>
            </a:r>
            <a:r>
              <a:rPr lang="en-US" altLang="zh-CN" smtClean="0"/>
              <a:t>55</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6910FDA9-5589-4EBF-8828-770A0EDEDBD6}" type="datetimeFigureOut">
              <a:rPr lang="zh-CN" altLang="en-US"/>
              <a:pPr>
                <a:defRPr/>
              </a:pPr>
              <a:t>2016/6/8</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DF865954-E63D-4D8D-975D-9B805E9A5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16" r:id="rId3"/>
    <p:sldLayoutId id="2147483720" r:id="rId4"/>
    <p:sldLayoutId id="2147483721" r:id="rId5"/>
    <p:sldLayoutId id="2147483722" r:id="rId6"/>
    <p:sldLayoutId id="2147483723" r:id="rId7"/>
    <p:sldLayoutId id="2147483724" r:id="rId8"/>
    <p:sldLayoutId id="2147483715" r:id="rId9"/>
    <p:sldLayoutId id="2147483725" r:id="rId10"/>
    <p:sldLayoutId id="2147483726" r:id="rId11"/>
    <p:sldLayoutId id="2147483714" r:id="rId12"/>
    <p:sldLayoutId id="2147483713" r:id="rId13"/>
    <p:sldLayoutId id="2147483712" r:id="rId14"/>
    <p:sldLayoutId id="2147483727" r:id="rId15"/>
    <p:sldLayoutId id="2147483711" r:id="rId16"/>
    <p:sldLayoutId id="2147483728" r:id="rId17"/>
    <p:sldLayoutId id="2147483729" r:id="rId18"/>
    <p:sldLayoutId id="2147483710" r:id="rId19"/>
    <p:sldLayoutId id="2147483709" r:id="rId20"/>
  </p:sldLayoutIdLst>
  <p:txStyles>
    <p:titleStyle>
      <a:lvl1pPr algn="ctr" rtl="0" eaLnBrk="0" fontAlgn="base" hangingPunct="0">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eaLnBrk="0" fontAlgn="base" hangingPunct="0">
        <a:spcBef>
          <a:spcPct val="0"/>
        </a:spcBef>
        <a:spcAft>
          <a:spcPct val="0"/>
        </a:spcAft>
        <a:defRPr sz="4400" b="1">
          <a:solidFill>
            <a:schemeClr val="tx1"/>
          </a:solidFill>
          <a:latin typeface="Arial" charset="0"/>
        </a:defRPr>
      </a:lvl2pPr>
      <a:lvl3pPr algn="ctr" rtl="0" eaLnBrk="0" fontAlgn="base" hangingPunct="0">
        <a:spcBef>
          <a:spcPct val="0"/>
        </a:spcBef>
        <a:spcAft>
          <a:spcPct val="0"/>
        </a:spcAft>
        <a:defRPr sz="4400" b="1">
          <a:solidFill>
            <a:schemeClr val="tx1"/>
          </a:solidFill>
          <a:latin typeface="Arial" charset="0"/>
        </a:defRPr>
      </a:lvl3pPr>
      <a:lvl4pPr algn="ctr" rtl="0" eaLnBrk="0" fontAlgn="base" hangingPunct="0">
        <a:spcBef>
          <a:spcPct val="0"/>
        </a:spcBef>
        <a:spcAft>
          <a:spcPct val="0"/>
        </a:spcAft>
        <a:defRPr sz="4400" b="1">
          <a:solidFill>
            <a:schemeClr val="tx1"/>
          </a:solidFill>
          <a:latin typeface="Arial" charset="0"/>
        </a:defRPr>
      </a:lvl4pPr>
      <a:lvl5pPr algn="ctr" rtl="0" eaLnBrk="0" fontAlgn="base" hangingPunct="0">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6.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18.png"/></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600" y="3954463"/>
            <a:ext cx="7129463" cy="708025"/>
          </a:xfrm>
          <a:prstGeom prst="rect">
            <a:avLst/>
          </a:prstGeom>
          <a:ln>
            <a:miter lim="800000"/>
            <a:headEnd/>
            <a:tailEnd/>
          </a:ln>
        </p:spPr>
        <p:txBody>
          <a:bodyPr anchor="ctr"/>
          <a:lstStyle/>
          <a:p>
            <a:pPr eaLnBrk="1" hangingPunct="1">
              <a:defRPr/>
            </a:pPr>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4578" name="TextBox 2"/>
          <p:cNvSpPr txBox="1">
            <a:spLocks noChangeArrowheads="1"/>
          </p:cNvSpPr>
          <p:nvPr/>
        </p:nvSpPr>
        <p:spPr bwMode="auto">
          <a:xfrm>
            <a:off x="4997450" y="4949825"/>
            <a:ext cx="2787650" cy="396875"/>
          </a:xfrm>
          <a:prstGeom prst="rect">
            <a:avLst/>
          </a:prstGeom>
          <a:noFill/>
          <a:ln w="9525">
            <a:noFill/>
            <a:miter lim="800000"/>
            <a:headEnd/>
            <a:tailEnd/>
          </a:ln>
        </p:spPr>
        <p:txBody>
          <a:bodyPr wrap="none">
            <a:spAutoFit/>
          </a:bodyPr>
          <a:lstStyle/>
          <a:p>
            <a:r>
              <a:rPr lang="zh-CN" altLang="en-US" sz="2000" b="1">
                <a:solidFill>
                  <a:srgbClr val="000000"/>
                </a:solidFill>
              </a:rPr>
              <a:t>第十章 数据库恢复技术</a:t>
            </a:r>
            <a:endParaRPr lang="zh-CN" altLang="en-US" sz="2000" b="1" baseline="-2500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bwMode="auto">
          <a:xfrm>
            <a:off x="344488" y="374650"/>
            <a:ext cx="8229600" cy="1143000"/>
          </a:xfrm>
        </p:spPr>
        <p:txBody>
          <a:bodyPr wrap="square" numCol="1" anchorCtr="0" compatLnSpc="1">
            <a:prstTxWarp prst="textNoShape">
              <a:avLst/>
            </a:prstTxWarp>
          </a:bodyPr>
          <a:lstStyle/>
          <a:p>
            <a:pPr algn="l" eaLnBrk="1" hangingPunct="1"/>
            <a:r>
              <a:rPr lang="zh-CN" altLang="en-US" sz="2800" smtClean="0">
                <a:effectLst/>
                <a:latin typeface="Arial" charset="0"/>
              </a:rPr>
              <a:t>分析：实验包括几个事务？运行后对数据产生什么样的影响？</a:t>
            </a:r>
          </a:p>
        </p:txBody>
      </p:sp>
      <p:sp>
        <p:nvSpPr>
          <p:cNvPr id="33794" name="Text Box 3"/>
          <p:cNvSpPr txBox="1">
            <a:spLocks noChangeArrowheads="1"/>
          </p:cNvSpPr>
          <p:nvPr/>
        </p:nvSpPr>
        <p:spPr bwMode="auto">
          <a:xfrm>
            <a:off x="1522413" y="1566863"/>
            <a:ext cx="4392612" cy="4614862"/>
          </a:xfrm>
          <a:prstGeom prst="rect">
            <a:avLst/>
          </a:prstGeom>
          <a:noFill/>
          <a:ln w="9525">
            <a:noFill/>
            <a:miter lim="800000"/>
            <a:headEnd/>
            <a:tailEnd/>
          </a:ln>
        </p:spPr>
        <p:txBody>
          <a:bodyPr>
            <a:spAutoFit/>
          </a:bodyPr>
          <a:lstStyle/>
          <a:p>
            <a:pPr lvl="1"/>
            <a:r>
              <a:rPr lang="zh-CN" altLang="en-US" sz="2200" b="1">
                <a:latin typeface="Arial" charset="0"/>
              </a:rPr>
              <a:t>实验</a:t>
            </a:r>
          </a:p>
          <a:p>
            <a:pPr lvl="1"/>
            <a:r>
              <a:rPr lang="en-US" altLang="zh-CN" sz="2200" b="1">
                <a:latin typeface="Arial" charset="0"/>
              </a:rPr>
              <a:t>Select * from student</a:t>
            </a:r>
          </a:p>
          <a:p>
            <a:pPr lvl="1"/>
            <a:endParaRPr lang="en-US" altLang="zh-CN" sz="2200" b="1">
              <a:latin typeface="Arial" charset="0"/>
            </a:endParaRPr>
          </a:p>
          <a:p>
            <a:pPr lvl="1"/>
            <a:r>
              <a:rPr lang="en-US" altLang="zh-CN" sz="2200" b="1">
                <a:solidFill>
                  <a:srgbClr val="FF3311"/>
                </a:solidFill>
                <a:latin typeface="Arial" charset="0"/>
              </a:rPr>
              <a:t>Begin transaction</a:t>
            </a:r>
          </a:p>
          <a:p>
            <a:pPr lvl="1"/>
            <a:r>
              <a:rPr lang="en-US" altLang="zh-CN" sz="2200" b="1">
                <a:latin typeface="Arial" charset="0"/>
              </a:rPr>
              <a:t>    Update student</a:t>
            </a:r>
          </a:p>
          <a:p>
            <a:pPr lvl="1"/>
            <a:r>
              <a:rPr lang="en-US" altLang="zh-CN" sz="2200" b="1">
                <a:latin typeface="Arial" charset="0"/>
              </a:rPr>
              <a:t>    Set sdept='IS'</a:t>
            </a:r>
          </a:p>
          <a:p>
            <a:pPr lvl="1"/>
            <a:r>
              <a:rPr lang="en-US" altLang="zh-CN" sz="2200" b="1">
                <a:latin typeface="Arial" charset="0"/>
              </a:rPr>
              <a:t>    Where sno='200215121'</a:t>
            </a:r>
          </a:p>
          <a:p>
            <a:pPr lvl="1"/>
            <a:endParaRPr lang="en-US" altLang="zh-CN" sz="2200" b="1">
              <a:latin typeface="Arial" charset="0"/>
            </a:endParaRPr>
          </a:p>
          <a:p>
            <a:pPr lvl="1"/>
            <a:r>
              <a:rPr lang="en-US" altLang="zh-CN" sz="2200" b="1">
                <a:latin typeface="Arial" charset="0"/>
              </a:rPr>
              <a:t>    Update student</a:t>
            </a:r>
          </a:p>
          <a:p>
            <a:pPr lvl="1"/>
            <a:r>
              <a:rPr lang="en-US" altLang="zh-CN" sz="2200" b="1">
                <a:latin typeface="Arial" charset="0"/>
              </a:rPr>
              <a:t>    Set sdept='CS'</a:t>
            </a:r>
          </a:p>
          <a:p>
            <a:pPr lvl="1"/>
            <a:r>
              <a:rPr lang="en-US" altLang="zh-CN" sz="2200" b="1">
                <a:solidFill>
                  <a:srgbClr val="FF3311"/>
                </a:solidFill>
                <a:latin typeface="Arial" charset="0"/>
              </a:rPr>
              <a:t>    </a:t>
            </a:r>
            <a:r>
              <a:rPr lang="en-US" altLang="zh-CN" sz="2200" b="1">
                <a:latin typeface="Arial" charset="0"/>
              </a:rPr>
              <a:t>Where sno='200215125'</a:t>
            </a:r>
          </a:p>
          <a:p>
            <a:pPr lvl="1"/>
            <a:r>
              <a:rPr lang="en-US" altLang="zh-CN" sz="2200" b="1">
                <a:solidFill>
                  <a:srgbClr val="3333FF"/>
                </a:solidFill>
                <a:latin typeface="Arial" charset="0"/>
              </a:rPr>
              <a:t>ROLLBACK</a:t>
            </a:r>
            <a:endParaRPr lang="en-US" altLang="zh-CN" sz="2200" b="1">
              <a:solidFill>
                <a:srgbClr val="FF3311"/>
              </a:solidFill>
              <a:latin typeface="Arial" charset="0"/>
            </a:endParaRPr>
          </a:p>
          <a:p>
            <a:pPr>
              <a:spcBef>
                <a:spcPct val="50000"/>
              </a:spcBef>
            </a:pPr>
            <a:endParaRPr lang="zh-CN" altLang="en-US" sz="2200">
              <a:latin typeface="Arial" charset="0"/>
            </a:endParaRPr>
          </a:p>
        </p:txBody>
      </p:sp>
      <p:sp>
        <p:nvSpPr>
          <p:cNvPr id="4" name="AutoShape 4"/>
          <p:cNvSpPr>
            <a:spLocks noChangeArrowheads="1"/>
          </p:cNvSpPr>
          <p:nvPr/>
        </p:nvSpPr>
        <p:spPr bwMode="auto">
          <a:xfrm>
            <a:off x="6181725" y="3439739"/>
            <a:ext cx="1943100" cy="1584325"/>
          </a:xfrm>
          <a:prstGeom prst="irregularSeal2">
            <a:avLst/>
          </a:prstGeom>
          <a:solidFill>
            <a:srgbClr val="EEE678"/>
          </a:solidFill>
          <a:ln w="9525">
            <a:solidFill>
              <a:schemeClr val="tx1"/>
            </a:solidFill>
            <a:miter lim="800000"/>
            <a:headEnd/>
            <a:tailEnd/>
          </a:ln>
        </p:spPr>
        <p:txBody>
          <a:bodyPr wrap="none" anchor="ctr"/>
          <a:lstStyle/>
          <a:p>
            <a:pPr algn="ctr"/>
            <a:r>
              <a:rPr lang="zh-CN" altLang="en-US" b="1">
                <a:solidFill>
                  <a:srgbClr val="FF3311"/>
                </a:solidFill>
                <a:latin typeface="Arial" charset="0"/>
              </a:rPr>
              <a:t>两个事务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内容占位符 1"/>
          <p:cNvSpPr>
            <a:spLocks noGrp="1"/>
          </p:cNvSpPr>
          <p:nvPr>
            <p:ph/>
          </p:nvPr>
        </p:nvSpPr>
        <p:spPr>
          <a:xfrm>
            <a:off x="365125" y="1658938"/>
            <a:ext cx="6792913" cy="4467225"/>
          </a:xfrm>
        </p:spPr>
        <p:txBody>
          <a:bodyPr/>
          <a:lstStyle/>
          <a:p>
            <a:pPr eaLnBrk="1" hangingPunct="1"/>
            <a:r>
              <a:rPr lang="zh-CN" altLang="en-US" smtClean="0"/>
              <a:t>本章实验</a:t>
            </a:r>
          </a:p>
        </p:txBody>
      </p:sp>
      <p:sp>
        <p:nvSpPr>
          <p:cNvPr id="3" name="标题 2"/>
          <p:cNvSpPr>
            <a:spLocks noGrp="1"/>
          </p:cNvSpPr>
          <p:nvPr>
            <p:ph type="title" idx="12"/>
          </p:nvPr>
        </p:nvSpPr>
        <p:spPr>
          <a:xfrm>
            <a:off x="0" y="182563"/>
            <a:ext cx="7942263" cy="1143000"/>
          </a:xfrm>
        </p:spPr>
        <p:txBody>
          <a:bodyPr/>
          <a:lstStyle/>
          <a:p>
            <a:pPr eaLnBrk="1" fontAlgn="auto" hangingPunct="1">
              <a:spcAft>
                <a:spcPts val="0"/>
              </a:spcAft>
              <a:defRPr/>
            </a:pPr>
            <a:r>
              <a:rPr lang="zh-CN" altLang="en-US" smtClean="0"/>
              <a:t>作业</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smtClean="0">
                <a:effectLst/>
                <a:latin typeface="Arial" charset="0"/>
              </a:rPr>
              <a:t>二、事务的特性</a:t>
            </a:r>
            <a:r>
              <a:rPr lang="en-US" altLang="zh-CN" smtClean="0">
                <a:effectLst/>
                <a:latin typeface="Arial" charset="0"/>
              </a:rPr>
              <a:t>(ACID</a:t>
            </a:r>
            <a:r>
              <a:rPr lang="zh-CN" altLang="en-US" smtClean="0">
                <a:effectLst/>
                <a:latin typeface="Arial" charset="0"/>
              </a:rPr>
              <a:t>特性</a:t>
            </a:r>
            <a:r>
              <a:rPr lang="en-US" altLang="zh-CN" smtClean="0">
                <a:effectLst/>
                <a:latin typeface="Arial" charset="0"/>
              </a:rPr>
              <a:t>)</a:t>
            </a:r>
          </a:p>
        </p:txBody>
      </p:sp>
      <p:sp>
        <p:nvSpPr>
          <p:cNvPr id="34818" name="Rectangle 3"/>
          <p:cNvSpPr>
            <a:spLocks noGrp="1"/>
          </p:cNvSpPr>
          <p:nvPr>
            <p:ph type="body" idx="1"/>
          </p:nvPr>
        </p:nvSpPr>
        <p:spPr/>
        <p:txBody>
          <a:bodyPr/>
          <a:lstStyle/>
          <a:p>
            <a:pPr marL="765175" indent="-485775" eaLnBrk="1" hangingPunct="1">
              <a:buFont typeface="Wingdings" pitchFamily="2" charset="2"/>
              <a:buNone/>
            </a:pPr>
            <a:r>
              <a:rPr lang="zh-CN" altLang="en-US" sz="3600" b="1" smtClean="0"/>
              <a:t>事务的</a:t>
            </a:r>
            <a:r>
              <a:rPr lang="en-US" altLang="zh-CN" sz="3600" b="1" smtClean="0"/>
              <a:t>ACID</a:t>
            </a:r>
            <a:r>
              <a:rPr lang="zh-CN" altLang="en-US" sz="3600" b="1" smtClean="0"/>
              <a:t>特性：</a:t>
            </a:r>
          </a:p>
          <a:p>
            <a:pPr marL="765175" indent="-485775" eaLnBrk="1" hangingPunct="1">
              <a:lnSpc>
                <a:spcPct val="130000"/>
              </a:lnSpc>
            </a:pPr>
            <a:r>
              <a:rPr lang="zh-CN" altLang="en-US" b="1" smtClean="0">
                <a:solidFill>
                  <a:srgbClr val="FF3311"/>
                </a:solidFill>
              </a:rPr>
              <a:t>原子性（</a:t>
            </a:r>
            <a:r>
              <a:rPr lang="en-US" altLang="zh-CN" b="1" smtClean="0">
                <a:solidFill>
                  <a:srgbClr val="FF3311"/>
                </a:solidFill>
              </a:rPr>
              <a:t>Atomicity</a:t>
            </a:r>
            <a:r>
              <a:rPr lang="zh-CN" altLang="en-US" b="1" smtClean="0">
                <a:solidFill>
                  <a:srgbClr val="FF3311"/>
                </a:solidFill>
              </a:rPr>
              <a:t>）</a:t>
            </a:r>
          </a:p>
          <a:p>
            <a:pPr marL="765175" indent="-485775" eaLnBrk="1" hangingPunct="1">
              <a:lnSpc>
                <a:spcPct val="130000"/>
              </a:lnSpc>
            </a:pPr>
            <a:r>
              <a:rPr lang="zh-CN" altLang="en-US" b="1" smtClean="0">
                <a:solidFill>
                  <a:srgbClr val="FF3311"/>
                </a:solidFill>
              </a:rPr>
              <a:t>一致性（</a:t>
            </a:r>
            <a:r>
              <a:rPr lang="en-US" altLang="zh-CN" b="1" smtClean="0">
                <a:solidFill>
                  <a:srgbClr val="FF3311"/>
                </a:solidFill>
              </a:rPr>
              <a:t>Consistency</a:t>
            </a:r>
            <a:r>
              <a:rPr lang="zh-CN" altLang="en-US" b="1" smtClean="0">
                <a:solidFill>
                  <a:srgbClr val="FF3311"/>
                </a:solidFill>
              </a:rPr>
              <a:t>）</a:t>
            </a:r>
          </a:p>
          <a:p>
            <a:pPr marL="765175" indent="-485775" eaLnBrk="1" hangingPunct="1">
              <a:lnSpc>
                <a:spcPct val="130000"/>
              </a:lnSpc>
            </a:pPr>
            <a:r>
              <a:rPr lang="zh-CN" altLang="en-US" b="1" smtClean="0">
                <a:solidFill>
                  <a:srgbClr val="FF3311"/>
                </a:solidFill>
              </a:rPr>
              <a:t>隔离性（</a:t>
            </a:r>
            <a:r>
              <a:rPr lang="en-US" altLang="zh-CN" b="1" smtClean="0">
                <a:solidFill>
                  <a:srgbClr val="FF3311"/>
                </a:solidFill>
              </a:rPr>
              <a:t>Isolation</a:t>
            </a:r>
            <a:r>
              <a:rPr lang="zh-CN" altLang="en-US" b="1" smtClean="0">
                <a:solidFill>
                  <a:srgbClr val="FF3311"/>
                </a:solidFill>
              </a:rPr>
              <a:t>）</a:t>
            </a:r>
          </a:p>
          <a:p>
            <a:pPr marL="765175" indent="-485775" eaLnBrk="1" hangingPunct="1">
              <a:lnSpc>
                <a:spcPct val="130000"/>
              </a:lnSpc>
            </a:pPr>
            <a:r>
              <a:rPr lang="zh-CN" altLang="en-US" b="1" smtClean="0">
                <a:solidFill>
                  <a:srgbClr val="FF3311"/>
                </a:solidFill>
              </a:rPr>
              <a:t>持续性（</a:t>
            </a:r>
            <a:r>
              <a:rPr lang="en-US" altLang="zh-CN" b="1" smtClean="0">
                <a:solidFill>
                  <a:srgbClr val="FF3311"/>
                </a:solidFill>
              </a:rPr>
              <a:t>Durability </a:t>
            </a:r>
            <a:r>
              <a:rPr lang="zh-CN" altLang="en-US" b="1" smtClean="0">
                <a:solidFill>
                  <a:srgbClr val="FF3311"/>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bwMode="auto"/>
        <p:txBody>
          <a:bodyPr wrap="square" numCol="1" anchorCtr="0" compatLnSpc="1">
            <a:prstTxWarp prst="textNoShape">
              <a:avLst/>
            </a:prstTxWarp>
          </a:bodyPr>
          <a:lstStyle/>
          <a:p>
            <a:pPr eaLnBrk="1" hangingPunct="1"/>
            <a:r>
              <a:rPr lang="en-US" altLang="zh-CN" smtClean="0">
                <a:solidFill>
                  <a:srgbClr val="FF3311"/>
                </a:solidFill>
                <a:effectLst/>
                <a:latin typeface="Arial" charset="0"/>
              </a:rPr>
              <a:t>1. </a:t>
            </a:r>
            <a:r>
              <a:rPr lang="zh-CN" altLang="en-US" smtClean="0">
                <a:solidFill>
                  <a:srgbClr val="FF3311"/>
                </a:solidFill>
                <a:effectLst/>
                <a:latin typeface="Arial" charset="0"/>
              </a:rPr>
              <a:t>原子性</a:t>
            </a:r>
          </a:p>
        </p:txBody>
      </p:sp>
      <p:sp>
        <p:nvSpPr>
          <p:cNvPr id="35842" name="Rectangle 3"/>
          <p:cNvSpPr>
            <a:spLocks noGrp="1"/>
          </p:cNvSpPr>
          <p:nvPr>
            <p:ph type="body" idx="1"/>
          </p:nvPr>
        </p:nvSpPr>
        <p:spPr/>
        <p:txBody>
          <a:bodyPr/>
          <a:lstStyle/>
          <a:p>
            <a:pPr eaLnBrk="1" hangingPunct="1">
              <a:lnSpc>
                <a:spcPct val="140000"/>
              </a:lnSpc>
              <a:buClr>
                <a:srgbClr val="FF3311"/>
              </a:buClr>
              <a:buFont typeface="Wingdings" pitchFamily="2" charset="2"/>
              <a:buChar char="n"/>
            </a:pPr>
            <a:r>
              <a:rPr lang="zh-CN" altLang="en-US" sz="3600" b="1" smtClean="0"/>
              <a:t>事务是数据库的逻辑工作单位</a:t>
            </a:r>
          </a:p>
          <a:p>
            <a:pPr lvl="1" eaLnBrk="1" hangingPunct="1">
              <a:lnSpc>
                <a:spcPct val="140000"/>
              </a:lnSpc>
            </a:pPr>
            <a:r>
              <a:rPr lang="zh-CN" altLang="en-US" b="1" smtClean="0"/>
              <a:t>事务中包括的诸操作要么都做，要么都不做</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bwMode="auto"/>
        <p:txBody>
          <a:bodyPr wrap="square" numCol="1" anchorCtr="0" compatLnSpc="1">
            <a:prstTxWarp prst="textNoShape">
              <a:avLst/>
            </a:prstTxWarp>
          </a:bodyPr>
          <a:lstStyle/>
          <a:p>
            <a:pPr eaLnBrk="1" hangingPunct="1"/>
            <a:r>
              <a:rPr lang="en-US" altLang="zh-CN" smtClean="0">
                <a:solidFill>
                  <a:srgbClr val="FF3311"/>
                </a:solidFill>
                <a:effectLst/>
                <a:latin typeface="Arial" charset="0"/>
              </a:rPr>
              <a:t>2. </a:t>
            </a:r>
            <a:r>
              <a:rPr lang="zh-CN" altLang="en-US" smtClean="0">
                <a:solidFill>
                  <a:srgbClr val="FF3311"/>
                </a:solidFill>
                <a:effectLst/>
                <a:latin typeface="Arial" charset="0"/>
              </a:rPr>
              <a:t>一致性</a:t>
            </a:r>
          </a:p>
        </p:txBody>
      </p:sp>
      <p:sp>
        <p:nvSpPr>
          <p:cNvPr id="36866" name="Rectangle 3"/>
          <p:cNvSpPr>
            <a:spLocks noGrp="1"/>
          </p:cNvSpPr>
          <p:nvPr>
            <p:ph type="body" idx="1"/>
          </p:nvPr>
        </p:nvSpPr>
        <p:spPr>
          <a:xfrm>
            <a:off x="689302" y="1832215"/>
            <a:ext cx="7848600" cy="4114800"/>
          </a:xfrm>
        </p:spPr>
        <p:txBody>
          <a:bodyPr/>
          <a:lstStyle/>
          <a:p>
            <a:pPr eaLnBrk="1" hangingPunct="1">
              <a:buClr>
                <a:srgbClr val="FF3311"/>
              </a:buClr>
              <a:buFont typeface="Wingdings" pitchFamily="2" charset="2"/>
              <a:buChar char="n"/>
            </a:pPr>
            <a:r>
              <a:rPr lang="zh-CN" altLang="en-US" b="1" dirty="0" smtClean="0"/>
              <a:t>   事务执行的结果必须是使数据库从一个</a:t>
            </a:r>
          </a:p>
          <a:p>
            <a:pPr eaLnBrk="1" hangingPunct="1">
              <a:buFont typeface="Wingdings" pitchFamily="2" charset="2"/>
              <a:buNone/>
            </a:pPr>
            <a:r>
              <a:rPr lang="zh-CN" altLang="en-US" b="1" dirty="0" smtClean="0"/>
              <a:t>   一致性状态变到另一个一致性状态。</a:t>
            </a:r>
          </a:p>
          <a:p>
            <a:pPr lvl="2" eaLnBrk="1" hangingPunct="1">
              <a:spcBef>
                <a:spcPct val="40000"/>
              </a:spcBef>
              <a:buFont typeface="Wingdings" pitchFamily="2" charset="2"/>
              <a:buNone/>
            </a:pPr>
            <a:endParaRPr lang="zh-CN" altLang="en-US" sz="28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smtClean="0">
                <a:effectLst/>
              </a:rPr>
              <a:t>一</a:t>
            </a:r>
            <a:r>
              <a:rPr lang="zh-CN" altLang="en-US" sz="3600" smtClean="0">
                <a:effectLst/>
              </a:rPr>
              <a:t>致性与原子性</a:t>
            </a:r>
            <a:endParaRPr lang="zh-CN" altLang="en-US" sz="4800" smtClean="0">
              <a:effectLst/>
            </a:endParaRPr>
          </a:p>
        </p:txBody>
      </p:sp>
      <p:sp>
        <p:nvSpPr>
          <p:cNvPr id="37890" name="Rectangle 3"/>
          <p:cNvSpPr>
            <a:spLocks noGrp="1"/>
          </p:cNvSpPr>
          <p:nvPr>
            <p:ph type="body" sz="half" idx="1"/>
          </p:nvPr>
        </p:nvSpPr>
        <p:spPr>
          <a:xfrm>
            <a:off x="500063" y="1284288"/>
            <a:ext cx="7837487" cy="4019550"/>
          </a:xfrm>
        </p:spPr>
        <p:txBody>
          <a:bodyPr/>
          <a:lstStyle/>
          <a:p>
            <a:pPr eaLnBrk="1" hangingPunct="1">
              <a:lnSpc>
                <a:spcPct val="90000"/>
              </a:lnSpc>
              <a:buFont typeface="Wingdings" pitchFamily="2" charset="2"/>
              <a:buNone/>
            </a:pPr>
            <a:r>
              <a:rPr lang="zh-CN" altLang="en-US" sz="2800" b="1" smtClean="0"/>
              <a:t>     银行转帐：帐号</a:t>
            </a:r>
            <a:r>
              <a:rPr lang="en-US" altLang="zh-CN" sz="2800" b="1" smtClean="0"/>
              <a:t>A</a:t>
            </a:r>
            <a:r>
              <a:rPr lang="zh-CN" altLang="en-US" sz="2800" b="1" smtClean="0"/>
              <a:t>上有</a:t>
            </a:r>
            <a:r>
              <a:rPr lang="en-US" altLang="zh-CN" sz="2800" b="1" smtClean="0"/>
              <a:t>1000</a:t>
            </a:r>
            <a:r>
              <a:rPr lang="zh-CN" altLang="en-US" sz="2800" b="1" smtClean="0"/>
              <a:t>元，帐号</a:t>
            </a:r>
            <a:r>
              <a:rPr lang="en-US" altLang="zh-CN" sz="2800" b="1" smtClean="0"/>
              <a:t>B</a:t>
            </a:r>
            <a:r>
              <a:rPr lang="zh-CN" altLang="en-US" sz="2800" b="1" smtClean="0"/>
              <a:t>上有</a:t>
            </a:r>
            <a:r>
              <a:rPr lang="en-US" altLang="zh-CN" sz="2800" b="1" smtClean="0"/>
              <a:t>2000</a:t>
            </a:r>
            <a:r>
              <a:rPr lang="zh-CN" altLang="en-US" sz="2800" b="1" smtClean="0"/>
              <a:t>元。从帐号</a:t>
            </a:r>
            <a:r>
              <a:rPr lang="en-US" altLang="zh-CN" sz="2800" b="1" smtClean="0"/>
              <a:t>A</a:t>
            </a:r>
            <a:r>
              <a:rPr lang="zh-CN" altLang="en-US" sz="2800" b="1" smtClean="0"/>
              <a:t>向帐号</a:t>
            </a:r>
            <a:r>
              <a:rPr lang="en-US" altLang="zh-CN" sz="2800" b="1" smtClean="0"/>
              <a:t>B </a:t>
            </a:r>
            <a:r>
              <a:rPr lang="zh-CN" altLang="en-US" sz="2800" b="1" smtClean="0"/>
              <a:t>转</a:t>
            </a:r>
            <a:r>
              <a:rPr lang="en-US" altLang="zh-CN" sz="2800" b="1" smtClean="0"/>
              <a:t>500</a:t>
            </a:r>
            <a:r>
              <a:rPr lang="zh-CN" altLang="en-US" sz="2800" b="1" smtClean="0"/>
              <a:t>元。</a:t>
            </a:r>
          </a:p>
          <a:p>
            <a:pPr lvl="1" eaLnBrk="1" hangingPunct="1">
              <a:lnSpc>
                <a:spcPct val="90000"/>
              </a:lnSpc>
            </a:pPr>
            <a:r>
              <a:rPr lang="zh-CN" altLang="en-US" sz="2400" b="1" smtClean="0"/>
              <a:t>定义一个事务，该事务包括两个操作</a:t>
            </a:r>
          </a:p>
          <a:p>
            <a:pPr lvl="1" eaLnBrk="1" hangingPunct="1">
              <a:lnSpc>
                <a:spcPct val="90000"/>
              </a:lnSpc>
            </a:pPr>
            <a:endParaRPr lang="zh-CN" altLang="en-US" sz="2400" b="1" smtClean="0"/>
          </a:p>
          <a:p>
            <a:pPr lvl="1" eaLnBrk="1" hangingPunct="1">
              <a:lnSpc>
                <a:spcPct val="90000"/>
              </a:lnSpc>
            </a:pPr>
            <a:endParaRPr lang="zh-CN" altLang="en-US" sz="2400" b="1" smtClean="0"/>
          </a:p>
          <a:p>
            <a:pPr lvl="1" eaLnBrk="1" hangingPunct="1">
              <a:lnSpc>
                <a:spcPct val="90000"/>
              </a:lnSpc>
            </a:pPr>
            <a:endParaRPr lang="zh-CN" altLang="en-US" sz="2400" b="1" smtClean="0"/>
          </a:p>
          <a:p>
            <a:pPr lvl="1" eaLnBrk="1" hangingPunct="1">
              <a:lnSpc>
                <a:spcPct val="90000"/>
              </a:lnSpc>
            </a:pPr>
            <a:endParaRPr lang="zh-CN" altLang="en-US" sz="2400" b="1" smtClean="0"/>
          </a:p>
          <a:p>
            <a:pPr lvl="1" eaLnBrk="1" hangingPunct="1">
              <a:lnSpc>
                <a:spcPct val="90000"/>
              </a:lnSpc>
            </a:pPr>
            <a:endParaRPr lang="zh-CN" altLang="en-US" sz="2400" b="1" smtClean="0"/>
          </a:p>
          <a:p>
            <a:pPr lvl="1" eaLnBrk="1" hangingPunct="1">
              <a:lnSpc>
                <a:spcPct val="90000"/>
              </a:lnSpc>
            </a:pPr>
            <a:endParaRPr lang="zh-CN" altLang="en-US" sz="2400" b="1" smtClean="0"/>
          </a:p>
          <a:p>
            <a:pPr lvl="2" eaLnBrk="1" hangingPunct="1">
              <a:lnSpc>
                <a:spcPct val="90000"/>
              </a:lnSpc>
            </a:pPr>
            <a:r>
              <a:rPr lang="zh-CN" altLang="en-US" sz="2600" b="1" smtClean="0"/>
              <a:t>全做，数据库进入一致性状态。</a:t>
            </a:r>
          </a:p>
          <a:p>
            <a:pPr lvl="2" eaLnBrk="1" hangingPunct="1">
              <a:lnSpc>
                <a:spcPct val="90000"/>
              </a:lnSpc>
            </a:pPr>
            <a:r>
              <a:rPr lang="zh-CN" altLang="en-US" sz="2600" b="1" smtClean="0"/>
              <a:t>全不做，数据库也进入一致性状态。</a:t>
            </a:r>
          </a:p>
          <a:p>
            <a:pPr lvl="2" eaLnBrk="1" hangingPunct="1">
              <a:lnSpc>
                <a:spcPct val="90000"/>
              </a:lnSpc>
            </a:pPr>
            <a:r>
              <a:rPr lang="zh-CN" altLang="en-US" sz="2600" b="1" smtClean="0"/>
              <a:t>如果只做一个操作，数据库就处于不一致性状态。</a:t>
            </a:r>
          </a:p>
        </p:txBody>
      </p:sp>
      <p:graphicFrame>
        <p:nvGraphicFramePr>
          <p:cNvPr id="129028" name="Group 4"/>
          <p:cNvGraphicFramePr>
            <a:graphicFrameLocks noGrp="1"/>
          </p:cNvGraphicFramePr>
          <p:nvPr>
            <p:ph sz="half" idx="2"/>
          </p:nvPr>
        </p:nvGraphicFramePr>
        <p:xfrm>
          <a:off x="1987550" y="3071813"/>
          <a:ext cx="3956050" cy="1548384"/>
        </p:xfrm>
        <a:graphic>
          <a:graphicData uri="http://schemas.openxmlformats.org/drawingml/2006/table">
            <a:tbl>
              <a:tblPr/>
              <a:tblGrid>
                <a:gridCol w="2001838"/>
                <a:gridCol w="1954212"/>
              </a:tblGrid>
              <a:tr h="503238">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smtClean="0">
                          <a:ln>
                            <a:noFill/>
                          </a:ln>
                          <a:solidFill>
                            <a:srgbClr val="FF3311"/>
                          </a:solidFill>
                          <a:effectLst/>
                          <a:latin typeface="Times New Roman" pitchFamily="18" charset="0"/>
                          <a:ea typeface="隶书" pitchFamily="49" charset="-122"/>
                          <a:cs typeface="Times New Roman" pitchFamily="18" charset="0"/>
                        </a:rPr>
                        <a:t>A</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smtClean="0">
                          <a:ln>
                            <a:noFill/>
                          </a:ln>
                          <a:solidFill>
                            <a:srgbClr val="FF3311"/>
                          </a:solidFill>
                          <a:effectLst/>
                          <a:latin typeface="Times New Roman" pitchFamily="18" charset="0"/>
                          <a:ea typeface="隶书" pitchFamily="49" charset="-122"/>
                          <a:cs typeface="Times New Roman" pitchFamily="18" charset="0"/>
                        </a:rPr>
                        <a:t>B</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隶书" pitchFamily="49" charset="-122"/>
                          <a:cs typeface="Times New Roman" pitchFamily="18" charset="0"/>
                        </a:rPr>
                        <a:t>A=A-500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隶书" pitchFamily="49" charset="-122"/>
                          <a:cs typeface="Times New Roman" pitchFamily="18" charset="0"/>
                        </a:rPr>
                        <a:t>B=B+500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9042" name="AutoShape 18"/>
          <p:cNvSpPr>
            <a:spLocks noChangeArrowheads="1"/>
          </p:cNvSpPr>
          <p:nvPr/>
        </p:nvSpPr>
        <p:spPr bwMode="auto">
          <a:xfrm>
            <a:off x="6840538" y="3179763"/>
            <a:ext cx="2303462" cy="1511300"/>
          </a:xfrm>
          <a:prstGeom prst="wedgeRectCallout">
            <a:avLst>
              <a:gd name="adj1" fmla="val -67782"/>
              <a:gd name="adj2" fmla="val 114074"/>
            </a:avLst>
          </a:prstGeom>
          <a:solidFill>
            <a:srgbClr val="EEE678"/>
          </a:solidFill>
          <a:ln w="9525">
            <a:solidFill>
              <a:schemeClr val="tx1"/>
            </a:solidFill>
            <a:miter lim="800000"/>
            <a:headEnd/>
            <a:tailEnd/>
          </a:ln>
        </p:spPr>
        <p:txBody>
          <a:bodyPr/>
          <a:lstStyle/>
          <a:p>
            <a:r>
              <a:rPr lang="zh-CN" altLang="en-US" sz="2200" b="1">
                <a:solidFill>
                  <a:srgbClr val="FF3311"/>
                </a:solidFill>
                <a:latin typeface="Arial" charset="0"/>
              </a:rPr>
              <a:t>结论：只要事务的原子性不遭到破坏，就能保证一致性。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42"/>
                                        </p:tgtEl>
                                        <p:attrNameLst>
                                          <p:attrName>style.visibility</p:attrName>
                                        </p:attrNameLst>
                                      </p:cBhvr>
                                      <p:to>
                                        <p:strVal val="visible"/>
                                      </p:to>
                                    </p:set>
                                    <p:animEffect transition="in" filter="blinds(horizontal)">
                                      <p:cBhvr>
                                        <p:cTn id="7" dur="500"/>
                                        <p:tgtEl>
                                          <p:spTgt spid="129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bwMode="auto"/>
        <p:txBody>
          <a:bodyPr wrap="square" numCol="1" anchorCtr="0" compatLnSpc="1">
            <a:prstTxWarp prst="textNoShape">
              <a:avLst/>
            </a:prstTxWarp>
          </a:bodyPr>
          <a:lstStyle/>
          <a:p>
            <a:pPr eaLnBrk="1" hangingPunct="1"/>
            <a:r>
              <a:rPr lang="en-US" altLang="zh-CN" smtClean="0">
                <a:solidFill>
                  <a:srgbClr val="FF3311"/>
                </a:solidFill>
                <a:effectLst/>
                <a:latin typeface="Arial" charset="0"/>
              </a:rPr>
              <a:t>3. </a:t>
            </a:r>
            <a:r>
              <a:rPr lang="zh-CN" altLang="en-US" smtClean="0">
                <a:solidFill>
                  <a:srgbClr val="FF3311"/>
                </a:solidFill>
                <a:effectLst/>
                <a:latin typeface="Arial" charset="0"/>
              </a:rPr>
              <a:t>隔离性</a:t>
            </a:r>
          </a:p>
        </p:txBody>
      </p:sp>
      <p:sp>
        <p:nvSpPr>
          <p:cNvPr id="38914" name="Rectangle 3"/>
          <p:cNvSpPr>
            <a:spLocks noGrp="1"/>
          </p:cNvSpPr>
          <p:nvPr>
            <p:ph type="body" idx="1"/>
          </p:nvPr>
        </p:nvSpPr>
        <p:spPr/>
        <p:txBody>
          <a:bodyPr/>
          <a:lstStyle/>
          <a:p>
            <a:pPr eaLnBrk="1" hangingPunct="1">
              <a:lnSpc>
                <a:spcPct val="130000"/>
              </a:lnSpc>
              <a:buFont typeface="Wingdings" pitchFamily="2" charset="2"/>
              <a:buNone/>
            </a:pPr>
            <a:r>
              <a:rPr lang="zh-CN" altLang="en-US" b="1" smtClean="0"/>
              <a:t>对并发执行而言</a:t>
            </a:r>
          </a:p>
          <a:p>
            <a:pPr eaLnBrk="1" hangingPunct="1">
              <a:lnSpc>
                <a:spcPct val="130000"/>
              </a:lnSpc>
              <a:buFont typeface="Wingdings" pitchFamily="2" charset="2"/>
              <a:buNone/>
            </a:pPr>
            <a:r>
              <a:rPr lang="zh-CN" altLang="en-US" b="1" smtClean="0"/>
              <a:t>一个事务的执行不能被其他事务干扰</a:t>
            </a:r>
          </a:p>
          <a:p>
            <a:pPr eaLnBrk="1" hangingPunct="1">
              <a:lnSpc>
                <a:spcPct val="130000"/>
              </a:lnSpc>
            </a:pPr>
            <a:r>
              <a:rPr lang="zh-CN" altLang="en-US" b="1" smtClean="0"/>
              <a:t>一个事务内部的操作及使用的数据对其他并发事务是隔离的</a:t>
            </a:r>
          </a:p>
          <a:p>
            <a:pPr eaLnBrk="1" hangingPunct="1">
              <a:lnSpc>
                <a:spcPct val="130000"/>
              </a:lnSpc>
            </a:pPr>
            <a:r>
              <a:rPr lang="zh-CN" altLang="en-US" b="1" smtClean="0"/>
              <a:t>并发执行的各个事务之间不能互相干扰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bwMode="auto"/>
        <p:txBody>
          <a:bodyPr wrap="square" numCol="1" anchorCtr="0" compatLnSpc="1">
            <a:prstTxWarp prst="textNoShape">
              <a:avLst/>
            </a:prstTxWarp>
          </a:bodyPr>
          <a:lstStyle/>
          <a:p>
            <a:pPr eaLnBrk="1" hangingPunct="1"/>
            <a:r>
              <a:rPr lang="en-US" altLang="zh-CN" smtClean="0">
                <a:solidFill>
                  <a:srgbClr val="FF3311"/>
                </a:solidFill>
                <a:effectLst/>
                <a:latin typeface="Arial" charset="0"/>
              </a:rPr>
              <a:t>4. </a:t>
            </a:r>
            <a:r>
              <a:rPr lang="zh-CN" altLang="en-US" smtClean="0">
                <a:solidFill>
                  <a:srgbClr val="FF3311"/>
                </a:solidFill>
                <a:effectLst/>
                <a:latin typeface="Arial" charset="0"/>
              </a:rPr>
              <a:t>持续性</a:t>
            </a:r>
          </a:p>
        </p:txBody>
      </p:sp>
      <p:sp>
        <p:nvSpPr>
          <p:cNvPr id="39938" name="Rectangle 3"/>
          <p:cNvSpPr>
            <a:spLocks noGrp="1"/>
          </p:cNvSpPr>
          <p:nvPr>
            <p:ph type="body" idx="1"/>
          </p:nvPr>
        </p:nvSpPr>
        <p:spPr/>
        <p:txBody>
          <a:bodyPr/>
          <a:lstStyle/>
          <a:p>
            <a:pPr eaLnBrk="1" hangingPunct="1"/>
            <a:r>
              <a:rPr lang="zh-CN" altLang="en-US" b="1" smtClean="0"/>
              <a:t>持续性也称永久性</a:t>
            </a:r>
          </a:p>
          <a:p>
            <a:pPr lvl="1" eaLnBrk="1" hangingPunct="1">
              <a:lnSpc>
                <a:spcPct val="150000"/>
              </a:lnSpc>
            </a:pPr>
            <a:r>
              <a:rPr lang="zh-CN" altLang="en-US" b="1" smtClean="0"/>
              <a:t>一个事务一旦提交，它对数据库中数据的改变就应该是永久性的。</a:t>
            </a:r>
          </a:p>
          <a:p>
            <a:pPr lvl="1" eaLnBrk="1" hangingPunct="1">
              <a:lnSpc>
                <a:spcPct val="150000"/>
              </a:lnSpc>
            </a:pPr>
            <a:r>
              <a:rPr lang="zh-CN" altLang="en-US" b="1" smtClean="0"/>
              <a:t>接下来的其他操作或故障不应该对其执行结果有任何影响。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420938" y="1538288"/>
            <a:ext cx="6165850" cy="4525962"/>
          </a:xfrm>
        </p:spPr>
        <p:txBody>
          <a:bodyPr rtlCol="0">
            <a:normAutofit/>
          </a:bodyPr>
          <a:lstStyle/>
          <a:p>
            <a:pPr eaLnBrk="1" fontAlgn="auto" hangingPunct="1">
              <a:spcAft>
                <a:spcPts val="0"/>
              </a:spcAft>
              <a:defRPr/>
            </a:pPr>
            <a:r>
              <a:rPr lang="zh-CN" altLang="en-US" dirty="0" smtClean="0"/>
              <a:t>第一节 事务的基本概念</a:t>
            </a:r>
            <a:endParaRPr lang="en-US" altLang="zh-CN" dirty="0" smtClean="0"/>
          </a:p>
          <a:p>
            <a:pPr eaLnBrk="1" fontAlgn="auto" hangingPunct="1">
              <a:spcAft>
                <a:spcPts val="0"/>
              </a:spcAft>
              <a:buFontTx/>
              <a:buBlip>
                <a:blip r:embed="rId2"/>
              </a:buBlip>
              <a:defRPr/>
            </a:pPr>
            <a:r>
              <a:rPr lang="zh-CN" altLang="en-US" b="1" dirty="0" smtClean="0">
                <a:solidFill>
                  <a:srgbClr val="FF9905"/>
                </a:solidFill>
              </a:rPr>
              <a:t>第二节 数据库恢复概述</a:t>
            </a:r>
            <a:endParaRPr lang="en-US" altLang="zh-CN" b="1" dirty="0" smtClean="0">
              <a:solidFill>
                <a:srgbClr val="FF9905"/>
              </a:solidFill>
            </a:endParaRPr>
          </a:p>
          <a:p>
            <a:pPr eaLnBrk="1" fontAlgn="auto" hangingPunct="1">
              <a:spcAft>
                <a:spcPts val="0"/>
              </a:spcAft>
              <a:defRPr/>
            </a:pPr>
            <a:r>
              <a:rPr lang="zh-CN" altLang="en-US" dirty="0" smtClean="0"/>
              <a:t>第三节 故障种类</a:t>
            </a:r>
            <a:endParaRPr lang="en-US" altLang="zh-CN" dirty="0" smtClean="0"/>
          </a:p>
          <a:p>
            <a:pPr eaLnBrk="1" fontAlgn="auto" hangingPunct="1">
              <a:spcAft>
                <a:spcPts val="0"/>
              </a:spcAft>
              <a:defRPr/>
            </a:pPr>
            <a:r>
              <a:rPr lang="zh-CN" altLang="en-US" dirty="0" smtClean="0"/>
              <a:t>第四节 恢复实现技术</a:t>
            </a:r>
            <a:endParaRPr lang="en-US" altLang="zh-CN" dirty="0" smtClean="0"/>
          </a:p>
          <a:p>
            <a:pPr eaLnBrk="1" fontAlgn="auto" hangingPunct="1">
              <a:spcAft>
                <a:spcPts val="0"/>
              </a:spcAft>
              <a:defRPr/>
            </a:pPr>
            <a:r>
              <a:rPr lang="zh-CN" altLang="en-US" dirty="0" smtClean="0"/>
              <a:t>第五节 恢复策略</a:t>
            </a:r>
            <a:endParaRPr lang="en-US" altLang="zh-CN" dirty="0" smtClean="0"/>
          </a:p>
          <a:p>
            <a:pPr eaLnBrk="1" fontAlgn="auto" hangingPunct="1">
              <a:spcAft>
                <a:spcPts val="0"/>
              </a:spcAft>
              <a:defRPr/>
            </a:pPr>
            <a:r>
              <a:rPr lang="zh-CN" altLang="en-US" dirty="0" smtClean="0"/>
              <a:t>第六节 带有检查点的恢复技术</a:t>
            </a:r>
            <a:endParaRPr lang="en-US" altLang="zh-CN" dirty="0" smtClean="0"/>
          </a:p>
          <a:p>
            <a:pPr eaLnBrk="1" fontAlgn="auto" hangingPunct="1">
              <a:spcAft>
                <a:spcPts val="0"/>
              </a:spcAft>
              <a:defRPr/>
            </a:pPr>
            <a:r>
              <a:rPr lang="zh-CN" altLang="en-US" dirty="0" smtClean="0"/>
              <a:t>第七节 数据库镜像</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第二节 数据库恢复概述</a:t>
            </a:r>
            <a:endParaRPr lang="zh-CN" altLang="en-US" dirty="0">
              <a:latin typeface="+mj-ea"/>
            </a:endParaRPr>
          </a:p>
        </p:txBody>
      </p:sp>
      <p:sp>
        <p:nvSpPr>
          <p:cNvPr id="41986" name="内容占位符 2"/>
          <p:cNvSpPr>
            <a:spLocks noGrp="1"/>
          </p:cNvSpPr>
          <p:nvPr>
            <p:ph idx="1"/>
          </p:nvPr>
        </p:nvSpPr>
        <p:spPr/>
        <p:txBody>
          <a:bodyPr/>
          <a:lstStyle/>
          <a:p>
            <a:pPr eaLnBrk="1" hangingPunct="1">
              <a:lnSpc>
                <a:spcPct val="105000"/>
              </a:lnSpc>
              <a:spcBef>
                <a:spcPct val="50000"/>
              </a:spcBef>
            </a:pPr>
            <a:r>
              <a:rPr lang="zh-CN" altLang="en-US" sz="2400" dirty="0" smtClean="0"/>
              <a:t>故障是不可避免的</a:t>
            </a:r>
          </a:p>
          <a:p>
            <a:pPr lvl="1" eaLnBrk="1" hangingPunct="1">
              <a:lnSpc>
                <a:spcPct val="140000"/>
              </a:lnSpc>
              <a:spcBef>
                <a:spcPct val="50000"/>
              </a:spcBef>
            </a:pPr>
            <a:r>
              <a:rPr lang="zh-CN" altLang="en-US" sz="2000" dirty="0" smtClean="0">
                <a:ea typeface="宋体" charset="-122"/>
              </a:rPr>
              <a:t>计算机硬件故障</a:t>
            </a:r>
          </a:p>
          <a:p>
            <a:pPr lvl="1" eaLnBrk="1" hangingPunct="1">
              <a:lnSpc>
                <a:spcPct val="140000"/>
              </a:lnSpc>
              <a:spcBef>
                <a:spcPct val="50000"/>
              </a:spcBef>
            </a:pPr>
            <a:r>
              <a:rPr lang="zh-CN" altLang="en-US" sz="2000" dirty="0" smtClean="0">
                <a:ea typeface="宋体" charset="-122"/>
              </a:rPr>
              <a:t>系统软件和应用软件的错误</a:t>
            </a:r>
          </a:p>
          <a:p>
            <a:pPr lvl="1" eaLnBrk="1" hangingPunct="1">
              <a:lnSpc>
                <a:spcPct val="140000"/>
              </a:lnSpc>
              <a:spcBef>
                <a:spcPct val="50000"/>
              </a:spcBef>
            </a:pPr>
            <a:r>
              <a:rPr lang="zh-CN" altLang="en-US" sz="2000" dirty="0" smtClean="0">
                <a:ea typeface="宋体" charset="-122"/>
              </a:rPr>
              <a:t>操作员的失误</a:t>
            </a:r>
          </a:p>
          <a:p>
            <a:pPr lvl="1" eaLnBrk="1" hangingPunct="1">
              <a:lnSpc>
                <a:spcPct val="140000"/>
              </a:lnSpc>
              <a:spcBef>
                <a:spcPct val="50000"/>
              </a:spcBef>
            </a:pPr>
            <a:r>
              <a:rPr lang="zh-CN" altLang="en-US" sz="2000" dirty="0" smtClean="0">
                <a:ea typeface="宋体" charset="-122"/>
              </a:rPr>
              <a:t>恶意的破坏</a:t>
            </a:r>
          </a:p>
          <a:p>
            <a:pPr eaLnBrk="1" hangingPunct="1">
              <a:lnSpc>
                <a:spcPct val="90000"/>
              </a:lnSpc>
              <a:spcBef>
                <a:spcPct val="50000"/>
              </a:spcBef>
            </a:pPr>
            <a:r>
              <a:rPr lang="zh-CN" altLang="en-US" sz="2400" dirty="0" smtClean="0"/>
              <a:t>故障的影响</a:t>
            </a:r>
          </a:p>
          <a:p>
            <a:pPr lvl="1" eaLnBrk="1" hangingPunct="1">
              <a:lnSpc>
                <a:spcPct val="150000"/>
              </a:lnSpc>
              <a:spcBef>
                <a:spcPct val="30000"/>
              </a:spcBef>
            </a:pPr>
            <a:r>
              <a:rPr lang="zh-CN" altLang="en-US" sz="2000" dirty="0" smtClean="0">
                <a:ea typeface="宋体" charset="-122"/>
              </a:rPr>
              <a:t>运行事务非正常中断</a:t>
            </a:r>
          </a:p>
          <a:p>
            <a:pPr lvl="1" eaLnBrk="1" hangingPunct="1">
              <a:lnSpc>
                <a:spcPct val="150000"/>
              </a:lnSpc>
              <a:spcBef>
                <a:spcPct val="30000"/>
              </a:spcBef>
            </a:pPr>
            <a:r>
              <a:rPr lang="zh-CN" altLang="en-US" sz="2000" dirty="0" smtClean="0">
                <a:ea typeface="宋体" charset="-122"/>
              </a:rPr>
              <a:t>破坏数据库</a:t>
            </a:r>
          </a:p>
          <a:p>
            <a:pPr lvl="1" eaLnBrk="1" hangingPunct="1">
              <a:lnSpc>
                <a:spcPct val="150000"/>
              </a:lnSpc>
              <a:spcBef>
                <a:spcPct val="30000"/>
              </a:spcBef>
            </a:pPr>
            <a:endParaRPr lang="zh-CN" altLang="en-US" sz="2000" dirty="0" smtClean="0">
              <a:ea typeface="宋体" charset="-122"/>
            </a:endParaRPr>
          </a:p>
          <a:p>
            <a:pPr eaLnBrk="1" hangingPunct="1">
              <a:lnSpc>
                <a:spcPct val="90000"/>
              </a:lnSpc>
            </a:pPr>
            <a:endParaRPr lang="zh-CN" altLang="en-US" sz="27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1"/>
          </p:nvPr>
        </p:nvSpPr>
        <p:spPr>
          <a:xfrm>
            <a:off x="444500" y="1011238"/>
            <a:ext cx="8229600" cy="4525962"/>
          </a:xfrm>
        </p:spPr>
        <p:txBody>
          <a:bodyPr/>
          <a:lstStyle/>
          <a:p>
            <a:pPr eaLnBrk="1" hangingPunct="1"/>
            <a:r>
              <a:rPr lang="zh-CN" altLang="en-US" sz="2400" b="1" smtClean="0">
                <a:latin typeface="宋体" charset="-122"/>
                <a:ea typeface="宋体" charset="-122"/>
              </a:rPr>
              <a:t>数据库管理系统对故障的对策</a:t>
            </a:r>
          </a:p>
          <a:p>
            <a:pPr lvl="1" eaLnBrk="1" hangingPunct="1"/>
            <a:r>
              <a:rPr lang="en-US" altLang="zh-CN" b="1" smtClean="0">
                <a:latin typeface="宋体" charset="-122"/>
                <a:ea typeface="宋体" charset="-122"/>
              </a:rPr>
              <a:t>DBMS</a:t>
            </a:r>
            <a:r>
              <a:rPr lang="zh-CN" altLang="en-US" b="1" smtClean="0">
                <a:latin typeface="宋体" charset="-122"/>
                <a:ea typeface="宋体" charset="-122"/>
              </a:rPr>
              <a:t>提供恢复子系统</a:t>
            </a:r>
          </a:p>
          <a:p>
            <a:pPr lvl="1" eaLnBrk="1" hangingPunct="1"/>
            <a:r>
              <a:rPr lang="zh-CN" altLang="en-US" b="1" smtClean="0">
                <a:latin typeface="宋体" charset="-122"/>
                <a:ea typeface="宋体" charset="-122"/>
              </a:rPr>
              <a:t>保证故障发生后，能把数据库从错误状态恢复到某一已知的正确状态，这就是数据库的恢复</a:t>
            </a:r>
          </a:p>
          <a:p>
            <a:pPr lvl="1" eaLnBrk="1" hangingPunct="1"/>
            <a:r>
              <a:rPr lang="zh-CN" altLang="en-US" b="1" smtClean="0">
                <a:latin typeface="宋体" charset="-122"/>
                <a:ea typeface="宋体" charset="-122"/>
              </a:rPr>
              <a:t>保证事务</a:t>
            </a:r>
            <a:r>
              <a:rPr lang="en-US" altLang="zh-CN" b="1" smtClean="0">
                <a:latin typeface="宋体" charset="-122"/>
                <a:ea typeface="宋体" charset="-122"/>
              </a:rPr>
              <a:t>ACID</a:t>
            </a:r>
          </a:p>
          <a:p>
            <a:pPr eaLnBrk="1" hangingPunct="1"/>
            <a:endParaRPr lang="en-US" altLang="zh-CN" sz="2400" b="1" smtClean="0">
              <a:latin typeface="宋体" charset="-122"/>
              <a:ea typeface="宋体" charset="-122"/>
            </a:endParaRPr>
          </a:p>
          <a:p>
            <a:pPr eaLnBrk="1" hangingPunct="1"/>
            <a:r>
              <a:rPr lang="zh-CN" altLang="en-US" sz="2400" b="1" smtClean="0">
                <a:solidFill>
                  <a:srgbClr val="FF3311"/>
                </a:solidFill>
                <a:latin typeface="宋体" charset="-122"/>
                <a:ea typeface="宋体" charset="-122"/>
              </a:rPr>
              <a:t>恢复技术</a:t>
            </a:r>
            <a:r>
              <a:rPr lang="zh-CN" altLang="en-US" sz="2400" b="1" smtClean="0">
                <a:latin typeface="宋体" charset="-122"/>
                <a:ea typeface="宋体" charset="-122"/>
              </a:rPr>
              <a:t>是衡量系统优劣的重要指标</a:t>
            </a:r>
          </a:p>
          <a:p>
            <a:pPr eaLnBrk="1" hangingPunct="1"/>
            <a:endParaRPr lang="zh-CN" altLang="en-US" sz="2400" b="1" smtClean="0">
              <a:latin typeface="宋体" charset="-122"/>
              <a:ea typeface="宋体" charset="-122"/>
            </a:endParaRPr>
          </a:p>
          <a:p>
            <a:pPr eaLnBrk="1" hangingPunct="1"/>
            <a:r>
              <a:rPr lang="zh-CN" altLang="en-US" sz="2400" b="1" smtClean="0">
                <a:latin typeface="宋体" charset="-122"/>
                <a:ea typeface="宋体" charset="-122"/>
              </a:rPr>
              <a:t>数据库恢复机制是数据库管理系统的重要组成部分，占整个系统代码的</a:t>
            </a:r>
            <a:r>
              <a:rPr lang="zh-CN" altLang="en-US" sz="2400" b="1" smtClean="0">
                <a:solidFill>
                  <a:srgbClr val="FF3311"/>
                </a:solidFill>
                <a:latin typeface="宋体" charset="-122"/>
                <a:ea typeface="宋体" charset="-122"/>
              </a:rPr>
              <a:t>百分之十以上。</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buFontTx/>
              <a:buBlip>
                <a:blip r:embed="rId2"/>
              </a:buBlip>
              <a:defRPr/>
            </a:pPr>
            <a:r>
              <a:rPr lang="zh-CN" altLang="en-US" b="1" dirty="0" smtClean="0">
                <a:solidFill>
                  <a:srgbClr val="FF9905"/>
                </a:solidFill>
              </a:rPr>
              <a:t>第一节 事务的基本概念</a:t>
            </a:r>
            <a:endParaRPr lang="en-US" altLang="zh-CN" b="1" dirty="0" smtClean="0">
              <a:solidFill>
                <a:srgbClr val="FF9905"/>
              </a:solidFill>
            </a:endParaRPr>
          </a:p>
          <a:p>
            <a:pPr eaLnBrk="1" fontAlgn="auto" hangingPunct="1">
              <a:spcAft>
                <a:spcPts val="0"/>
              </a:spcAft>
              <a:defRPr/>
            </a:pPr>
            <a:r>
              <a:rPr lang="zh-CN" altLang="en-US" dirty="0" smtClean="0"/>
              <a:t>第二节 数据库恢复概述</a:t>
            </a:r>
            <a:endParaRPr lang="en-US" altLang="zh-CN" dirty="0" smtClean="0"/>
          </a:p>
          <a:p>
            <a:pPr eaLnBrk="1" fontAlgn="auto" hangingPunct="1">
              <a:spcAft>
                <a:spcPts val="0"/>
              </a:spcAft>
              <a:defRPr/>
            </a:pPr>
            <a:r>
              <a:rPr lang="zh-CN" altLang="en-US" dirty="0" smtClean="0"/>
              <a:t>第三节 故障种类</a:t>
            </a:r>
            <a:endParaRPr lang="en-US" altLang="zh-CN" dirty="0" smtClean="0"/>
          </a:p>
          <a:p>
            <a:pPr eaLnBrk="1" fontAlgn="auto" hangingPunct="1">
              <a:spcAft>
                <a:spcPts val="0"/>
              </a:spcAft>
              <a:defRPr/>
            </a:pPr>
            <a:r>
              <a:rPr lang="zh-CN" altLang="en-US" dirty="0" smtClean="0"/>
              <a:t>第四节 恢复实现技术</a:t>
            </a:r>
            <a:endParaRPr lang="en-US" altLang="zh-CN" dirty="0" smtClean="0"/>
          </a:p>
          <a:p>
            <a:pPr eaLnBrk="1" fontAlgn="auto" hangingPunct="1">
              <a:spcAft>
                <a:spcPts val="0"/>
              </a:spcAft>
              <a:defRPr/>
            </a:pPr>
            <a:r>
              <a:rPr lang="zh-CN" altLang="en-US" dirty="0" smtClean="0"/>
              <a:t>第五节 恢复策略</a:t>
            </a:r>
            <a:endParaRPr lang="en-US" altLang="zh-CN" dirty="0" smtClean="0"/>
          </a:p>
          <a:p>
            <a:pPr eaLnBrk="1" fontAlgn="auto" hangingPunct="1">
              <a:spcAft>
                <a:spcPts val="0"/>
              </a:spcAft>
              <a:defRPr/>
            </a:pPr>
            <a:r>
              <a:rPr lang="zh-CN" altLang="en-US" dirty="0" smtClean="0"/>
              <a:t>第六节 带有检查点的恢复技术</a:t>
            </a:r>
            <a:endParaRPr lang="en-US" altLang="zh-CN" dirty="0" smtClean="0"/>
          </a:p>
          <a:p>
            <a:pPr eaLnBrk="1" fontAlgn="auto" hangingPunct="1">
              <a:spcAft>
                <a:spcPts val="0"/>
              </a:spcAft>
              <a:defRPr/>
            </a:pPr>
            <a:r>
              <a:rPr lang="zh-CN" altLang="en-US" dirty="0" smtClean="0"/>
              <a:t>第七节 数据库镜像</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事务的基本概念</a:t>
            </a:r>
            <a:endParaRPr lang="en-US" altLang="zh-CN" dirty="0" smtClean="0"/>
          </a:p>
          <a:p>
            <a:pPr eaLnBrk="1" fontAlgn="auto" hangingPunct="1">
              <a:spcAft>
                <a:spcPts val="0"/>
              </a:spcAft>
              <a:defRPr/>
            </a:pPr>
            <a:r>
              <a:rPr lang="zh-CN" altLang="en-US" dirty="0" smtClean="0"/>
              <a:t>第二节 数据库恢复概述</a:t>
            </a:r>
            <a:endParaRPr lang="en-US" altLang="zh-CN" dirty="0" smtClean="0"/>
          </a:p>
          <a:p>
            <a:pPr eaLnBrk="1" fontAlgn="auto" hangingPunct="1">
              <a:spcAft>
                <a:spcPts val="0"/>
              </a:spcAft>
              <a:buFontTx/>
              <a:buBlip>
                <a:blip r:embed="rId2"/>
              </a:buBlip>
              <a:defRPr/>
            </a:pPr>
            <a:r>
              <a:rPr lang="zh-CN" altLang="en-US" b="1" dirty="0" smtClean="0">
                <a:solidFill>
                  <a:srgbClr val="FF9905"/>
                </a:solidFill>
              </a:rPr>
              <a:t>第三节 故障种类</a:t>
            </a:r>
            <a:endParaRPr lang="en-US" altLang="zh-CN" b="1" dirty="0" smtClean="0">
              <a:solidFill>
                <a:srgbClr val="FF9905"/>
              </a:solidFill>
            </a:endParaRPr>
          </a:p>
          <a:p>
            <a:pPr eaLnBrk="1" fontAlgn="auto" hangingPunct="1">
              <a:spcAft>
                <a:spcPts val="0"/>
              </a:spcAft>
              <a:defRPr/>
            </a:pPr>
            <a:r>
              <a:rPr lang="zh-CN" altLang="en-US" dirty="0" smtClean="0"/>
              <a:t>第四节 恢复实现技术</a:t>
            </a:r>
            <a:endParaRPr lang="en-US" altLang="zh-CN" dirty="0" smtClean="0"/>
          </a:p>
          <a:p>
            <a:pPr eaLnBrk="1" fontAlgn="auto" hangingPunct="1">
              <a:spcAft>
                <a:spcPts val="0"/>
              </a:spcAft>
              <a:defRPr/>
            </a:pPr>
            <a:r>
              <a:rPr lang="zh-CN" altLang="en-US" dirty="0" smtClean="0"/>
              <a:t>第五节 恢复策略</a:t>
            </a:r>
            <a:endParaRPr lang="en-US" altLang="zh-CN" dirty="0" smtClean="0"/>
          </a:p>
          <a:p>
            <a:pPr eaLnBrk="1" fontAlgn="auto" hangingPunct="1">
              <a:spcAft>
                <a:spcPts val="0"/>
              </a:spcAft>
              <a:defRPr/>
            </a:pPr>
            <a:r>
              <a:rPr lang="zh-CN" altLang="en-US" dirty="0" smtClean="0"/>
              <a:t>第六节 带有检查点的恢复技术</a:t>
            </a:r>
            <a:endParaRPr lang="en-US" altLang="zh-CN" dirty="0" smtClean="0"/>
          </a:p>
          <a:p>
            <a:pPr eaLnBrk="1" fontAlgn="auto" hangingPunct="1">
              <a:spcAft>
                <a:spcPts val="0"/>
              </a:spcAft>
              <a:defRPr/>
            </a:pPr>
            <a:r>
              <a:rPr lang="zh-CN" altLang="en-US" dirty="0" smtClean="0"/>
              <a:t>第七节 数据库镜像</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第三节 故障种类</a:t>
            </a:r>
            <a:endParaRPr lang="zh-CN" altLang="en-US" dirty="0">
              <a:latin typeface="+mj-ea"/>
            </a:endParaRPr>
          </a:p>
        </p:txBody>
      </p:sp>
      <p:sp>
        <p:nvSpPr>
          <p:cNvPr id="45058" name="内容占位符 2"/>
          <p:cNvSpPr>
            <a:spLocks noGrp="1"/>
          </p:cNvSpPr>
          <p:nvPr>
            <p:ph idx="1"/>
          </p:nvPr>
        </p:nvSpPr>
        <p:spPr/>
        <p:txBody>
          <a:bodyPr/>
          <a:lstStyle/>
          <a:p>
            <a:pPr eaLnBrk="1" hangingPunct="1">
              <a:lnSpc>
                <a:spcPct val="180000"/>
              </a:lnSpc>
            </a:pPr>
            <a:r>
              <a:rPr lang="zh-CN" altLang="en-US" b="1" smtClean="0">
                <a:solidFill>
                  <a:srgbClr val="0000FF"/>
                </a:solidFill>
              </a:rPr>
              <a:t>事务内部的故障</a:t>
            </a:r>
          </a:p>
          <a:p>
            <a:pPr eaLnBrk="1" hangingPunct="1">
              <a:lnSpc>
                <a:spcPct val="180000"/>
              </a:lnSpc>
            </a:pPr>
            <a:r>
              <a:rPr lang="zh-CN" altLang="en-US" b="1" smtClean="0"/>
              <a:t>系统故障</a:t>
            </a:r>
          </a:p>
          <a:p>
            <a:pPr eaLnBrk="1" hangingPunct="1">
              <a:lnSpc>
                <a:spcPct val="180000"/>
              </a:lnSpc>
            </a:pPr>
            <a:r>
              <a:rPr lang="zh-CN" altLang="en-US" b="1" smtClean="0"/>
              <a:t>介质故障</a:t>
            </a:r>
          </a:p>
          <a:p>
            <a:pPr eaLnBrk="1" hangingPunct="1">
              <a:lnSpc>
                <a:spcPct val="180000"/>
              </a:lnSpc>
            </a:pPr>
            <a:r>
              <a:rPr lang="zh-CN" altLang="en-US" b="1" smtClean="0"/>
              <a:t>计算机病毒</a:t>
            </a:r>
          </a:p>
          <a:p>
            <a:pPr eaLnBrk="1" hangingPunct="1"/>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事务内部的故障</a:t>
            </a:r>
            <a:endParaRPr lang="zh-CN" altLang="en-US" dirty="0">
              <a:latin typeface="+mj-ea"/>
            </a:endParaRPr>
          </a:p>
        </p:txBody>
      </p:sp>
      <p:sp>
        <p:nvSpPr>
          <p:cNvPr id="46082" name="内容占位符 2"/>
          <p:cNvSpPr>
            <a:spLocks noGrp="1"/>
          </p:cNvSpPr>
          <p:nvPr>
            <p:ph idx="1"/>
          </p:nvPr>
        </p:nvSpPr>
        <p:spPr/>
        <p:txBody>
          <a:bodyPr/>
          <a:lstStyle/>
          <a:p>
            <a:pPr eaLnBrk="1" hangingPunct="1">
              <a:lnSpc>
                <a:spcPct val="210000"/>
              </a:lnSpc>
            </a:pPr>
            <a:r>
              <a:rPr lang="zh-CN" altLang="en-US" sz="2800" smtClean="0"/>
              <a:t>事务内部的故障</a:t>
            </a:r>
          </a:p>
          <a:p>
            <a:pPr lvl="1" eaLnBrk="1" hangingPunct="1">
              <a:lnSpc>
                <a:spcPct val="210000"/>
              </a:lnSpc>
            </a:pPr>
            <a:r>
              <a:rPr lang="zh-CN" altLang="en-US" sz="2400" smtClean="0">
                <a:ea typeface="宋体" charset="-122"/>
              </a:rPr>
              <a:t>   有的是可以通过事务程序本身发现的</a:t>
            </a:r>
            <a:r>
              <a:rPr lang="en-US" altLang="zh-CN" sz="2400" smtClean="0">
                <a:ea typeface="宋体" charset="-122"/>
              </a:rPr>
              <a:t>(</a:t>
            </a:r>
            <a:r>
              <a:rPr lang="zh-CN" altLang="en-US" sz="2400" smtClean="0">
                <a:ea typeface="宋体" charset="-122"/>
              </a:rPr>
              <a:t>见下面转账事务的例子</a:t>
            </a:r>
            <a:r>
              <a:rPr lang="en-US" altLang="zh-CN" sz="2400" smtClean="0">
                <a:ea typeface="宋体" charset="-122"/>
              </a:rPr>
              <a:t>)</a:t>
            </a:r>
          </a:p>
          <a:p>
            <a:pPr lvl="1" eaLnBrk="1" hangingPunct="1">
              <a:lnSpc>
                <a:spcPct val="210000"/>
              </a:lnSpc>
            </a:pPr>
            <a:r>
              <a:rPr lang="en-US" altLang="zh-CN" sz="2400" smtClean="0">
                <a:ea typeface="宋体" charset="-122"/>
              </a:rPr>
              <a:t>   </a:t>
            </a:r>
            <a:r>
              <a:rPr lang="zh-CN" altLang="en-US" sz="2400" smtClean="0">
                <a:ea typeface="宋体" charset="-122"/>
              </a:rPr>
              <a:t>有的是非预期的</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813"/>
            <a:ext cx="8229600" cy="5432425"/>
          </a:xfrm>
        </p:spPr>
        <p:txBody>
          <a:bodyPr rtlCol="0">
            <a:normAutofit fontScale="70000" lnSpcReduction="20000"/>
          </a:bodyPr>
          <a:lstStyle/>
          <a:p>
            <a:pPr eaLnBrk="1" fontAlgn="auto" hangingPunct="1">
              <a:lnSpc>
                <a:spcPct val="80000"/>
              </a:lnSpc>
              <a:spcAft>
                <a:spcPts val="0"/>
              </a:spcAft>
              <a:defRPr/>
            </a:pPr>
            <a:r>
              <a:rPr lang="zh-CN" altLang="en-US" dirty="0" smtClean="0"/>
              <a:t>例如，银行转账事务，这个事务把一笔金额从一个账户甲转给另一个账户乙。</a:t>
            </a:r>
            <a:endParaRPr lang="en-US" altLang="zh-CN" dirty="0" smtClean="0"/>
          </a:p>
          <a:p>
            <a:pPr eaLnBrk="1" fontAlgn="auto" hangingPunct="1">
              <a:lnSpc>
                <a:spcPct val="80000"/>
              </a:lnSpc>
              <a:spcAft>
                <a:spcPts val="0"/>
              </a:spcAft>
              <a:defRPr/>
            </a:pPr>
            <a:endParaRPr lang="zh-CN" altLang="en-US" dirty="0" smtClean="0"/>
          </a:p>
          <a:p>
            <a:pPr eaLnBrk="1" fontAlgn="auto" hangingPunct="1">
              <a:lnSpc>
                <a:spcPct val="80000"/>
              </a:lnSpc>
              <a:spcAft>
                <a:spcPts val="0"/>
              </a:spcAft>
              <a:buFont typeface="Wingdings" pitchFamily="2" charset="2"/>
              <a:buNone/>
              <a:defRPr/>
            </a:pPr>
            <a:r>
              <a:rPr lang="zh-CN" altLang="en-US" dirty="0" smtClean="0"/>
              <a:t>     </a:t>
            </a:r>
            <a:r>
              <a:rPr lang="en-US" altLang="zh-CN" dirty="0" smtClean="0"/>
              <a:t>BEGIN TRANSACTION</a:t>
            </a:r>
          </a:p>
          <a:p>
            <a:pPr eaLnBrk="1" fontAlgn="auto" hangingPunct="1">
              <a:lnSpc>
                <a:spcPct val="80000"/>
              </a:lnSpc>
              <a:spcAft>
                <a:spcPts val="0"/>
              </a:spcAft>
              <a:buFont typeface="Wingdings" pitchFamily="2" charset="2"/>
              <a:buNone/>
              <a:defRPr/>
            </a:pPr>
            <a:endParaRPr lang="en-US" altLang="zh-CN" dirty="0" smtClean="0"/>
          </a:p>
          <a:p>
            <a:pPr lvl="1" eaLnBrk="1" fontAlgn="auto" hangingPunct="1">
              <a:lnSpc>
                <a:spcPct val="80000"/>
              </a:lnSpc>
              <a:spcAft>
                <a:spcPts val="0"/>
              </a:spcAft>
              <a:buFont typeface="Wingdings" pitchFamily="2" charset="2"/>
              <a:buNone/>
              <a:defRPr/>
            </a:pPr>
            <a:r>
              <a:rPr lang="en-US" altLang="zh-CN" dirty="0" smtClean="0">
                <a:ea typeface="+mn-ea"/>
              </a:rPr>
              <a:t>    </a:t>
            </a:r>
            <a:r>
              <a:rPr lang="zh-CN" altLang="en-US" dirty="0" smtClean="0">
                <a:ea typeface="+mn-ea"/>
              </a:rPr>
              <a:t>读账户甲的余额</a:t>
            </a:r>
            <a:r>
              <a:rPr lang="en-US" altLang="zh-CN" dirty="0" smtClean="0">
                <a:ea typeface="+mn-ea"/>
              </a:rPr>
              <a:t>BALANCE</a:t>
            </a:r>
            <a:r>
              <a:rPr lang="zh-CN" altLang="en-US" dirty="0" smtClean="0">
                <a:ea typeface="+mn-ea"/>
              </a:rPr>
              <a:t>；</a:t>
            </a:r>
          </a:p>
          <a:p>
            <a:pPr lvl="1" eaLnBrk="1" fontAlgn="auto" hangingPunct="1">
              <a:lnSpc>
                <a:spcPct val="80000"/>
              </a:lnSpc>
              <a:spcAft>
                <a:spcPts val="0"/>
              </a:spcAft>
              <a:buFont typeface="Wingdings" pitchFamily="2" charset="2"/>
              <a:buNone/>
              <a:defRPr/>
            </a:pPr>
            <a:r>
              <a:rPr lang="zh-CN" altLang="en-US" dirty="0" smtClean="0">
                <a:ea typeface="+mn-ea"/>
              </a:rPr>
              <a:t>    </a:t>
            </a:r>
            <a:r>
              <a:rPr lang="en-US" altLang="zh-CN" dirty="0" smtClean="0">
                <a:solidFill>
                  <a:srgbClr val="FF3311"/>
                </a:solidFill>
                <a:ea typeface="+mn-ea"/>
              </a:rPr>
              <a:t>BALANCE=BALANCE-AMOUNT</a:t>
            </a:r>
            <a:r>
              <a:rPr lang="zh-CN" altLang="en-US" dirty="0" smtClean="0">
                <a:solidFill>
                  <a:srgbClr val="FF3311"/>
                </a:solidFill>
                <a:ea typeface="+mn-ea"/>
              </a:rPr>
              <a:t>；</a:t>
            </a:r>
            <a:r>
              <a:rPr lang="en-US" altLang="zh-CN" dirty="0" smtClean="0">
                <a:ea typeface="+mn-ea"/>
              </a:rPr>
              <a:t>(AMOUNT </a:t>
            </a:r>
            <a:r>
              <a:rPr lang="zh-CN" altLang="en-US" dirty="0" smtClean="0">
                <a:ea typeface="+mn-ea"/>
              </a:rPr>
              <a:t>为转账金额</a:t>
            </a:r>
            <a:r>
              <a:rPr lang="en-US" altLang="zh-CN" dirty="0" smtClean="0">
                <a:ea typeface="+mn-ea"/>
              </a:rPr>
              <a:t>)</a:t>
            </a:r>
          </a:p>
          <a:p>
            <a:pPr lvl="1" eaLnBrk="1" fontAlgn="auto" hangingPunct="1">
              <a:lnSpc>
                <a:spcPct val="80000"/>
              </a:lnSpc>
              <a:spcAft>
                <a:spcPts val="0"/>
              </a:spcAft>
              <a:buFont typeface="Wingdings" pitchFamily="2" charset="2"/>
              <a:buNone/>
              <a:defRPr/>
            </a:pPr>
            <a:r>
              <a:rPr lang="en-US" altLang="zh-CN" dirty="0" smtClean="0">
                <a:ea typeface="+mn-ea"/>
              </a:rPr>
              <a:t>    </a:t>
            </a:r>
            <a:r>
              <a:rPr lang="zh-CN" altLang="en-US" dirty="0" smtClean="0">
                <a:ea typeface="+mn-ea"/>
              </a:rPr>
              <a:t>写回</a:t>
            </a:r>
            <a:r>
              <a:rPr lang="en-US" altLang="zh-CN" dirty="0" smtClean="0">
                <a:ea typeface="+mn-ea"/>
              </a:rPr>
              <a:t>BALANCE</a:t>
            </a:r>
            <a:r>
              <a:rPr lang="zh-CN" altLang="en-US" dirty="0" smtClean="0">
                <a:ea typeface="+mn-ea"/>
              </a:rPr>
              <a:t>；</a:t>
            </a:r>
          </a:p>
          <a:p>
            <a:pPr lvl="1" eaLnBrk="1" fontAlgn="auto" hangingPunct="1">
              <a:lnSpc>
                <a:spcPct val="80000"/>
              </a:lnSpc>
              <a:spcAft>
                <a:spcPts val="0"/>
              </a:spcAft>
              <a:buFont typeface="Wingdings" pitchFamily="2" charset="2"/>
              <a:buNone/>
              <a:defRPr/>
            </a:pPr>
            <a:r>
              <a:rPr lang="zh-CN" altLang="en-US" dirty="0" smtClean="0">
                <a:ea typeface="+mn-ea"/>
              </a:rPr>
              <a:t>    </a:t>
            </a:r>
            <a:r>
              <a:rPr lang="en-US" altLang="zh-CN" dirty="0" smtClean="0">
                <a:ea typeface="+mn-ea"/>
              </a:rPr>
              <a:t>IF(BALANCE &lt; 0 ) THEN</a:t>
            </a:r>
          </a:p>
          <a:p>
            <a:pPr lvl="1" eaLnBrk="1" fontAlgn="auto" hangingPunct="1">
              <a:lnSpc>
                <a:spcPct val="80000"/>
              </a:lnSpc>
              <a:spcAft>
                <a:spcPts val="0"/>
              </a:spcAft>
              <a:buFont typeface="Wingdings" pitchFamily="2" charset="2"/>
              <a:buNone/>
              <a:defRPr/>
            </a:pPr>
            <a:r>
              <a:rPr lang="en-US" altLang="zh-CN" dirty="0" smtClean="0">
                <a:ea typeface="+mn-ea"/>
              </a:rPr>
              <a:t>     {</a:t>
            </a:r>
          </a:p>
          <a:p>
            <a:pPr lvl="1" eaLnBrk="1" fontAlgn="auto" hangingPunct="1">
              <a:lnSpc>
                <a:spcPct val="80000"/>
              </a:lnSpc>
              <a:spcAft>
                <a:spcPts val="0"/>
              </a:spcAft>
              <a:buFont typeface="Wingdings" pitchFamily="2" charset="2"/>
              <a:buNone/>
              <a:defRPr/>
            </a:pPr>
            <a:r>
              <a:rPr lang="en-US" altLang="zh-CN" dirty="0" smtClean="0">
                <a:ea typeface="+mn-ea"/>
              </a:rPr>
              <a:t>         </a:t>
            </a:r>
            <a:r>
              <a:rPr lang="zh-CN" altLang="en-US" dirty="0" smtClean="0">
                <a:ea typeface="+mn-ea"/>
              </a:rPr>
              <a:t>打印</a:t>
            </a:r>
            <a:r>
              <a:rPr lang="en-US" altLang="zh-CN" dirty="0" smtClean="0">
                <a:ea typeface="+mn-ea"/>
              </a:rPr>
              <a:t>'</a:t>
            </a:r>
            <a:r>
              <a:rPr lang="zh-CN" altLang="en-US" dirty="0" smtClean="0">
                <a:ea typeface="+mn-ea"/>
              </a:rPr>
              <a:t>金额不足，不能转账</a:t>
            </a:r>
            <a:r>
              <a:rPr lang="en-US" altLang="zh-CN" dirty="0" smtClean="0">
                <a:ea typeface="+mn-ea"/>
              </a:rPr>
              <a:t>'</a:t>
            </a:r>
            <a:r>
              <a:rPr lang="zh-CN" altLang="en-US" dirty="0" smtClean="0">
                <a:ea typeface="+mn-ea"/>
              </a:rPr>
              <a:t>；</a:t>
            </a:r>
          </a:p>
          <a:p>
            <a:pPr lvl="1" eaLnBrk="1" fontAlgn="auto" hangingPunct="1">
              <a:lnSpc>
                <a:spcPct val="80000"/>
              </a:lnSpc>
              <a:spcAft>
                <a:spcPts val="0"/>
              </a:spcAft>
              <a:buFont typeface="Wingdings" pitchFamily="2" charset="2"/>
              <a:buNone/>
              <a:defRPr/>
            </a:pPr>
            <a:r>
              <a:rPr lang="zh-CN" altLang="en-US" dirty="0" smtClean="0">
                <a:ea typeface="+mn-ea"/>
              </a:rPr>
              <a:t>         </a:t>
            </a:r>
            <a:r>
              <a:rPr lang="en-US" altLang="zh-CN" dirty="0" smtClean="0">
                <a:solidFill>
                  <a:srgbClr val="FF3311"/>
                </a:solidFill>
                <a:ea typeface="+mn-ea"/>
              </a:rPr>
              <a:t>ROLLBACK</a:t>
            </a:r>
            <a:r>
              <a:rPr lang="zh-CN" altLang="en-US" dirty="0" smtClean="0">
                <a:solidFill>
                  <a:srgbClr val="FF3311"/>
                </a:solidFill>
                <a:ea typeface="+mn-ea"/>
              </a:rPr>
              <a:t>；</a:t>
            </a:r>
            <a:r>
              <a:rPr lang="en-US" altLang="zh-CN" dirty="0" smtClean="0">
                <a:ea typeface="+mn-ea"/>
              </a:rPr>
              <a:t>(</a:t>
            </a:r>
            <a:r>
              <a:rPr lang="zh-CN" altLang="en-US" dirty="0" smtClean="0">
                <a:ea typeface="+mn-ea"/>
              </a:rPr>
              <a:t>撤销刚才的修改，恢复事务</a:t>
            </a:r>
            <a:r>
              <a:rPr lang="en-US" altLang="zh-CN" dirty="0" smtClean="0">
                <a:ea typeface="+mn-ea"/>
              </a:rPr>
              <a:t>)</a:t>
            </a:r>
          </a:p>
          <a:p>
            <a:pPr lvl="1" eaLnBrk="1" fontAlgn="auto" hangingPunct="1">
              <a:lnSpc>
                <a:spcPct val="80000"/>
              </a:lnSpc>
              <a:spcAft>
                <a:spcPts val="0"/>
              </a:spcAft>
              <a:buFont typeface="Wingdings" pitchFamily="2" charset="2"/>
              <a:buNone/>
              <a:defRPr/>
            </a:pPr>
            <a:r>
              <a:rPr lang="en-US" altLang="zh-CN" dirty="0" smtClean="0">
                <a:ea typeface="+mn-ea"/>
              </a:rPr>
              <a:t>     }</a:t>
            </a:r>
          </a:p>
          <a:p>
            <a:pPr lvl="1" eaLnBrk="1" fontAlgn="auto" hangingPunct="1">
              <a:lnSpc>
                <a:spcPct val="80000"/>
              </a:lnSpc>
              <a:spcAft>
                <a:spcPts val="0"/>
              </a:spcAft>
              <a:buFont typeface="Wingdings" pitchFamily="2" charset="2"/>
              <a:buNone/>
              <a:defRPr/>
            </a:pPr>
            <a:r>
              <a:rPr lang="en-US" altLang="zh-CN" dirty="0" smtClean="0">
                <a:ea typeface="+mn-ea"/>
              </a:rPr>
              <a:t>     ELSE</a:t>
            </a:r>
          </a:p>
          <a:p>
            <a:pPr lvl="1" eaLnBrk="1" fontAlgn="auto" hangingPunct="1">
              <a:lnSpc>
                <a:spcPct val="80000"/>
              </a:lnSpc>
              <a:spcAft>
                <a:spcPts val="0"/>
              </a:spcAft>
              <a:buFont typeface="Wingdings" pitchFamily="2" charset="2"/>
              <a:buNone/>
              <a:defRPr/>
            </a:pPr>
            <a:r>
              <a:rPr lang="en-US" altLang="zh-CN" dirty="0" smtClean="0">
                <a:ea typeface="+mn-ea"/>
              </a:rPr>
              <a:t>     {</a:t>
            </a:r>
          </a:p>
          <a:p>
            <a:pPr lvl="1" eaLnBrk="1" fontAlgn="auto" hangingPunct="1">
              <a:lnSpc>
                <a:spcPct val="80000"/>
              </a:lnSpc>
              <a:spcAft>
                <a:spcPts val="0"/>
              </a:spcAft>
              <a:buFont typeface="Wingdings" pitchFamily="2" charset="2"/>
              <a:buNone/>
              <a:defRPr/>
            </a:pPr>
            <a:r>
              <a:rPr lang="en-US" altLang="zh-CN" dirty="0" smtClean="0">
                <a:ea typeface="+mn-ea"/>
              </a:rPr>
              <a:t>          </a:t>
            </a:r>
            <a:r>
              <a:rPr lang="zh-CN" altLang="en-US" dirty="0" smtClean="0">
                <a:ea typeface="+mn-ea"/>
              </a:rPr>
              <a:t>读账户乙的余额</a:t>
            </a:r>
            <a:r>
              <a:rPr lang="en-US" altLang="zh-CN" dirty="0" smtClean="0">
                <a:ea typeface="+mn-ea"/>
              </a:rPr>
              <a:t>BALANCE1</a:t>
            </a:r>
            <a:r>
              <a:rPr lang="zh-CN" altLang="en-US" dirty="0" smtClean="0">
                <a:ea typeface="+mn-ea"/>
              </a:rPr>
              <a:t>；</a:t>
            </a:r>
          </a:p>
          <a:p>
            <a:pPr lvl="1" eaLnBrk="1" fontAlgn="auto" hangingPunct="1">
              <a:lnSpc>
                <a:spcPct val="80000"/>
              </a:lnSpc>
              <a:spcAft>
                <a:spcPts val="0"/>
              </a:spcAft>
              <a:buFont typeface="Wingdings" pitchFamily="2" charset="2"/>
              <a:buNone/>
              <a:defRPr/>
            </a:pPr>
            <a:r>
              <a:rPr lang="zh-CN" altLang="en-US" dirty="0" smtClean="0">
                <a:ea typeface="+mn-ea"/>
              </a:rPr>
              <a:t>          </a:t>
            </a:r>
            <a:r>
              <a:rPr lang="en-US" altLang="zh-CN" dirty="0" smtClean="0">
                <a:solidFill>
                  <a:srgbClr val="FF3311"/>
                </a:solidFill>
                <a:ea typeface="+mn-ea"/>
              </a:rPr>
              <a:t>BALANCE1=BALANCE1+AMOUNT</a:t>
            </a:r>
            <a:r>
              <a:rPr lang="zh-CN" altLang="en-US" dirty="0" smtClean="0">
                <a:solidFill>
                  <a:srgbClr val="FF3311"/>
                </a:solidFill>
                <a:ea typeface="+mn-ea"/>
              </a:rPr>
              <a:t>；</a:t>
            </a:r>
            <a:endParaRPr lang="en-US" altLang="zh-CN" dirty="0" smtClean="0">
              <a:solidFill>
                <a:srgbClr val="FF3311"/>
              </a:solidFill>
              <a:ea typeface="+mn-ea"/>
            </a:endParaRPr>
          </a:p>
          <a:p>
            <a:pPr lvl="1" eaLnBrk="1" fontAlgn="auto" hangingPunct="1">
              <a:lnSpc>
                <a:spcPct val="80000"/>
              </a:lnSpc>
              <a:spcAft>
                <a:spcPts val="0"/>
              </a:spcAft>
              <a:buFont typeface="Wingdings" pitchFamily="2" charset="2"/>
              <a:buNone/>
              <a:defRPr/>
            </a:pPr>
            <a:endParaRPr lang="zh-CN" altLang="en-US" dirty="0" smtClean="0">
              <a:solidFill>
                <a:srgbClr val="FF3311"/>
              </a:solidFill>
              <a:ea typeface="+mn-ea"/>
            </a:endParaRPr>
          </a:p>
          <a:p>
            <a:pPr lvl="1" eaLnBrk="1" fontAlgn="auto" hangingPunct="1">
              <a:lnSpc>
                <a:spcPct val="80000"/>
              </a:lnSpc>
              <a:spcAft>
                <a:spcPts val="0"/>
              </a:spcAft>
              <a:buFont typeface="Wingdings" pitchFamily="2" charset="2"/>
              <a:buNone/>
              <a:defRPr/>
            </a:pPr>
            <a:r>
              <a:rPr lang="zh-CN" altLang="en-US" dirty="0" smtClean="0">
                <a:ea typeface="+mn-ea"/>
              </a:rPr>
              <a:t>          写回</a:t>
            </a:r>
            <a:r>
              <a:rPr lang="en-US" altLang="zh-CN" dirty="0" smtClean="0">
                <a:ea typeface="+mn-ea"/>
              </a:rPr>
              <a:t>BALANCE1</a:t>
            </a:r>
            <a:r>
              <a:rPr lang="zh-CN" altLang="en-US" dirty="0" smtClean="0">
                <a:ea typeface="+mn-ea"/>
              </a:rPr>
              <a:t>；</a:t>
            </a:r>
          </a:p>
          <a:p>
            <a:pPr lvl="1" eaLnBrk="1" fontAlgn="auto" hangingPunct="1">
              <a:lnSpc>
                <a:spcPct val="80000"/>
              </a:lnSpc>
              <a:spcAft>
                <a:spcPts val="0"/>
              </a:spcAft>
              <a:buFont typeface="Wingdings" pitchFamily="2" charset="2"/>
              <a:buNone/>
              <a:defRPr/>
            </a:pPr>
            <a:r>
              <a:rPr lang="zh-CN" altLang="en-US" dirty="0" smtClean="0">
                <a:ea typeface="+mn-ea"/>
              </a:rPr>
              <a:t>          </a:t>
            </a:r>
            <a:r>
              <a:rPr lang="en-US" altLang="zh-CN" dirty="0" smtClean="0">
                <a:ea typeface="+mn-ea"/>
              </a:rPr>
              <a:t>COMMIT</a:t>
            </a:r>
            <a:r>
              <a:rPr lang="zh-CN" altLang="en-US" dirty="0" smtClean="0">
                <a:ea typeface="+mn-ea"/>
              </a:rPr>
              <a:t>；</a:t>
            </a:r>
          </a:p>
          <a:p>
            <a:pPr lvl="1" eaLnBrk="1" fontAlgn="auto" hangingPunct="1">
              <a:lnSpc>
                <a:spcPct val="80000"/>
              </a:lnSpc>
              <a:spcAft>
                <a:spcPts val="0"/>
              </a:spcAft>
              <a:buFont typeface="Wingdings" pitchFamily="2" charset="2"/>
              <a:buNone/>
              <a:defRPr/>
            </a:pPr>
            <a:r>
              <a:rPr lang="zh-CN" altLang="en-US" dirty="0" smtClean="0">
                <a:ea typeface="+mn-ea"/>
              </a:rPr>
              <a:t>      </a:t>
            </a:r>
            <a:r>
              <a:rPr lang="en-US" altLang="zh-CN" dirty="0" smtClean="0">
                <a:ea typeface="+mn-ea"/>
              </a:rPr>
              <a:t>}</a:t>
            </a:r>
            <a:endParaRPr lang="zh-CN" altLang="en-US" dirty="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lnSpc>
                <a:spcPct val="170000"/>
              </a:lnSpc>
              <a:spcAft>
                <a:spcPts val="0"/>
              </a:spcAft>
              <a:defRPr/>
            </a:pPr>
            <a:r>
              <a:rPr lang="zh-CN" altLang="en-US" dirty="0" smtClean="0"/>
              <a:t>这个例子所包括的两个更新操作要么全部完成要么全部不做。否则就会使数据库处于不一致状态，例如只把账户甲的余额减少了而没有把账户乙的余额增加。</a:t>
            </a:r>
          </a:p>
          <a:p>
            <a:pPr eaLnBrk="1" fontAlgn="auto" hangingPunct="1">
              <a:lnSpc>
                <a:spcPct val="170000"/>
              </a:lnSpc>
              <a:spcAft>
                <a:spcPts val="0"/>
              </a:spcAft>
              <a:defRPr/>
            </a:pPr>
            <a:r>
              <a:rPr lang="zh-CN" altLang="en-US" dirty="0" smtClean="0"/>
              <a:t>在这段程序中若产生账户甲余额不足的情况，应用程序可以发现并让事务回滚，撤销已作的修改，恢复数据库到正确状态。</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457200" y="1349375"/>
            <a:ext cx="8686800" cy="4525963"/>
          </a:xfrm>
        </p:spPr>
        <p:txBody>
          <a:bodyPr/>
          <a:lstStyle/>
          <a:p>
            <a:pPr eaLnBrk="1" hangingPunct="1">
              <a:lnSpc>
                <a:spcPct val="150000"/>
              </a:lnSpc>
            </a:pPr>
            <a:r>
              <a:rPr lang="zh-CN" altLang="en-US" sz="2400" smtClean="0"/>
              <a:t>事务内部更多的故障是非预期的，是不能由应用程序处理的。</a:t>
            </a:r>
          </a:p>
          <a:p>
            <a:pPr lvl="1" eaLnBrk="1" hangingPunct="1">
              <a:lnSpc>
                <a:spcPct val="150000"/>
              </a:lnSpc>
            </a:pPr>
            <a:r>
              <a:rPr lang="zh-CN" altLang="en-US" sz="2400" smtClean="0">
                <a:ea typeface="宋体" charset="-122"/>
              </a:rPr>
              <a:t>运算溢出</a:t>
            </a:r>
          </a:p>
          <a:p>
            <a:pPr lvl="1" eaLnBrk="1" hangingPunct="1">
              <a:lnSpc>
                <a:spcPct val="150000"/>
              </a:lnSpc>
            </a:pPr>
            <a:r>
              <a:rPr lang="zh-CN" altLang="en-US" sz="2400" smtClean="0">
                <a:ea typeface="宋体" charset="-122"/>
              </a:rPr>
              <a:t>并发事务发生死锁而被选中撤销该事务</a:t>
            </a:r>
          </a:p>
          <a:p>
            <a:pPr lvl="1" eaLnBrk="1" hangingPunct="1">
              <a:lnSpc>
                <a:spcPct val="150000"/>
              </a:lnSpc>
            </a:pPr>
            <a:r>
              <a:rPr lang="zh-CN" altLang="en-US" sz="2400" smtClean="0">
                <a:ea typeface="宋体" charset="-122"/>
              </a:rPr>
              <a:t>违反了某些完整性限制等</a:t>
            </a:r>
          </a:p>
          <a:p>
            <a:pPr eaLnBrk="1" hangingPunct="1">
              <a:lnSpc>
                <a:spcPct val="150000"/>
              </a:lnSpc>
              <a:buFontTx/>
              <a:buNone/>
            </a:pPr>
            <a:r>
              <a:rPr lang="zh-CN" altLang="en-US" sz="2400" smtClean="0"/>
              <a:t>    以后，事务故障仅指这类</a:t>
            </a:r>
            <a:r>
              <a:rPr lang="zh-CN" altLang="en-US" sz="2400" smtClean="0">
                <a:solidFill>
                  <a:srgbClr val="FF00FF"/>
                </a:solidFill>
              </a:rPr>
              <a:t>非预期的故障</a:t>
            </a:r>
          </a:p>
          <a:p>
            <a:pPr eaLnBrk="1" hangingPunct="1">
              <a:lnSpc>
                <a:spcPct val="150000"/>
              </a:lnSpc>
            </a:pPr>
            <a:r>
              <a:rPr lang="zh-CN" altLang="en-US" sz="2400" smtClean="0"/>
              <a:t>事务故障的恢复：</a:t>
            </a:r>
            <a:r>
              <a:rPr lang="zh-CN" altLang="en-US" sz="2400" smtClean="0">
                <a:solidFill>
                  <a:srgbClr val="FF00FF"/>
                </a:solidFill>
              </a:rPr>
              <a:t>撤消事务（</a:t>
            </a:r>
            <a:r>
              <a:rPr lang="en-US" altLang="zh-CN" sz="2400" b="1" smtClean="0">
                <a:solidFill>
                  <a:srgbClr val="FF0000"/>
                </a:solidFill>
              </a:rPr>
              <a:t>UNDO</a:t>
            </a:r>
            <a:r>
              <a:rPr lang="zh-CN" altLang="en-US" sz="2400" smtClean="0">
                <a:solidFill>
                  <a:srgbClr val="FF00FF"/>
                </a:solidFill>
              </a:rPr>
              <a:t>）</a:t>
            </a:r>
          </a:p>
          <a:p>
            <a:pPr eaLnBrk="1" hangingPunct="1"/>
            <a:endParaRPr lang="zh-CN" altLang="en-US" sz="36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第三节 故障种类</a:t>
            </a:r>
            <a:endParaRPr lang="zh-CN" altLang="en-US" dirty="0">
              <a:latin typeface="+mj-ea"/>
            </a:endParaRPr>
          </a:p>
        </p:txBody>
      </p:sp>
      <p:sp>
        <p:nvSpPr>
          <p:cNvPr id="50178" name="内容占位符 2"/>
          <p:cNvSpPr>
            <a:spLocks noGrp="1"/>
          </p:cNvSpPr>
          <p:nvPr>
            <p:ph idx="1"/>
          </p:nvPr>
        </p:nvSpPr>
        <p:spPr/>
        <p:txBody>
          <a:bodyPr/>
          <a:lstStyle/>
          <a:p>
            <a:pPr eaLnBrk="1" hangingPunct="1">
              <a:lnSpc>
                <a:spcPct val="180000"/>
              </a:lnSpc>
            </a:pPr>
            <a:r>
              <a:rPr lang="zh-CN" altLang="en-US" smtClean="0"/>
              <a:t>事务内部的故障</a:t>
            </a:r>
          </a:p>
          <a:p>
            <a:pPr eaLnBrk="1" hangingPunct="1">
              <a:lnSpc>
                <a:spcPct val="180000"/>
              </a:lnSpc>
            </a:pPr>
            <a:r>
              <a:rPr lang="zh-CN" altLang="en-US" smtClean="0">
                <a:solidFill>
                  <a:srgbClr val="0000FF"/>
                </a:solidFill>
              </a:rPr>
              <a:t>系统故障</a:t>
            </a:r>
          </a:p>
          <a:p>
            <a:pPr eaLnBrk="1" hangingPunct="1">
              <a:lnSpc>
                <a:spcPct val="180000"/>
              </a:lnSpc>
            </a:pPr>
            <a:r>
              <a:rPr lang="zh-CN" altLang="en-US" smtClean="0"/>
              <a:t>介质故障</a:t>
            </a:r>
          </a:p>
          <a:p>
            <a:pPr eaLnBrk="1" hangingPunct="1">
              <a:lnSpc>
                <a:spcPct val="180000"/>
              </a:lnSpc>
            </a:pPr>
            <a:r>
              <a:rPr lang="zh-CN" altLang="en-US" smtClean="0"/>
              <a:t>计算机病毒</a:t>
            </a:r>
          </a:p>
          <a:p>
            <a:pPr eaLnBrk="1" hangingPunct="1"/>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系统故障</a:t>
            </a:r>
            <a:endParaRPr lang="zh-CN" altLang="en-US" dirty="0">
              <a:latin typeface="+mj-ea"/>
            </a:endParaRPr>
          </a:p>
        </p:txBody>
      </p:sp>
      <p:sp>
        <p:nvSpPr>
          <p:cNvPr id="51202" name="内容占位符 2"/>
          <p:cNvSpPr>
            <a:spLocks noGrp="1"/>
          </p:cNvSpPr>
          <p:nvPr>
            <p:ph idx="1"/>
          </p:nvPr>
        </p:nvSpPr>
        <p:spPr/>
        <p:txBody>
          <a:bodyPr/>
          <a:lstStyle/>
          <a:p>
            <a:pPr eaLnBrk="1" hangingPunct="1"/>
            <a:r>
              <a:rPr lang="zh-CN" altLang="en-US" smtClean="0"/>
              <a:t>系统故障</a:t>
            </a:r>
          </a:p>
          <a:p>
            <a:pPr lvl="1" eaLnBrk="1" hangingPunct="1">
              <a:spcBef>
                <a:spcPct val="50000"/>
              </a:spcBef>
              <a:buFontTx/>
              <a:buNone/>
            </a:pPr>
            <a:r>
              <a:rPr lang="zh-CN" altLang="en-US" sz="2400" smtClean="0">
                <a:ea typeface="宋体" charset="-122"/>
              </a:rPr>
              <a:t>称为软故障，是指造成系统停止运转的任何事件，使得系统要重新启动。 </a:t>
            </a:r>
          </a:p>
          <a:p>
            <a:pPr lvl="1" eaLnBrk="1" hangingPunct="1">
              <a:spcBef>
                <a:spcPct val="50000"/>
              </a:spcBef>
            </a:pPr>
            <a:r>
              <a:rPr lang="zh-CN" altLang="en-US" sz="2400" smtClean="0">
                <a:ea typeface="宋体" charset="-122"/>
              </a:rPr>
              <a:t>整个系统的正常运行突然被破坏</a:t>
            </a:r>
          </a:p>
          <a:p>
            <a:pPr lvl="1" eaLnBrk="1" hangingPunct="1">
              <a:spcBef>
                <a:spcPct val="50000"/>
              </a:spcBef>
            </a:pPr>
            <a:r>
              <a:rPr lang="zh-CN" altLang="en-US" sz="2400" smtClean="0">
                <a:ea typeface="宋体" charset="-122"/>
              </a:rPr>
              <a:t>所有正在运行的事务都非正常终止</a:t>
            </a:r>
          </a:p>
          <a:p>
            <a:pPr lvl="1" eaLnBrk="1" hangingPunct="1">
              <a:spcBef>
                <a:spcPct val="50000"/>
              </a:spcBef>
            </a:pPr>
            <a:r>
              <a:rPr lang="zh-CN" altLang="en-US" sz="2400" smtClean="0">
                <a:ea typeface="宋体" charset="-122"/>
              </a:rPr>
              <a:t>不破坏数据库</a:t>
            </a:r>
          </a:p>
          <a:p>
            <a:pPr lvl="1" eaLnBrk="1" hangingPunct="1">
              <a:spcBef>
                <a:spcPct val="50000"/>
              </a:spcBef>
            </a:pPr>
            <a:r>
              <a:rPr lang="zh-CN" altLang="en-US" sz="2400" smtClean="0">
                <a:ea typeface="宋体" charset="-122"/>
              </a:rPr>
              <a:t>内存中数据库缓冲区的信息全部丢失</a:t>
            </a:r>
          </a:p>
          <a:p>
            <a:pPr eaLnBrk="1" hangingPunct="1"/>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系统故障的常见原因</a:t>
            </a:r>
            <a:endParaRPr lang="zh-CN" altLang="en-US" dirty="0">
              <a:latin typeface="+mj-ea"/>
            </a:endParaRPr>
          </a:p>
        </p:txBody>
      </p:sp>
      <p:sp>
        <p:nvSpPr>
          <p:cNvPr id="52226" name="内容占位符 2"/>
          <p:cNvSpPr>
            <a:spLocks noGrp="1"/>
          </p:cNvSpPr>
          <p:nvPr>
            <p:ph idx="1"/>
          </p:nvPr>
        </p:nvSpPr>
        <p:spPr/>
        <p:txBody>
          <a:bodyPr/>
          <a:lstStyle/>
          <a:p>
            <a:pPr eaLnBrk="1" hangingPunct="1">
              <a:lnSpc>
                <a:spcPct val="160000"/>
              </a:lnSpc>
            </a:pPr>
            <a:r>
              <a:rPr lang="zh-CN" altLang="en-US" smtClean="0"/>
              <a:t>特定类型的硬件错误（如</a:t>
            </a:r>
            <a:r>
              <a:rPr lang="en-US" altLang="zh-CN" smtClean="0"/>
              <a:t>CPU</a:t>
            </a:r>
            <a:r>
              <a:rPr lang="zh-CN" altLang="en-US" smtClean="0"/>
              <a:t>故障）</a:t>
            </a:r>
          </a:p>
          <a:p>
            <a:pPr eaLnBrk="1" hangingPunct="1">
              <a:lnSpc>
                <a:spcPct val="160000"/>
              </a:lnSpc>
            </a:pPr>
            <a:r>
              <a:rPr lang="zh-CN" altLang="en-US" smtClean="0"/>
              <a:t>操作系统故障</a:t>
            </a:r>
          </a:p>
          <a:p>
            <a:pPr eaLnBrk="1" hangingPunct="1">
              <a:lnSpc>
                <a:spcPct val="160000"/>
              </a:lnSpc>
            </a:pPr>
            <a:r>
              <a:rPr lang="en-US" altLang="zh-CN" smtClean="0"/>
              <a:t>DBMS</a:t>
            </a:r>
            <a:r>
              <a:rPr lang="zh-CN" altLang="en-US" smtClean="0"/>
              <a:t>代码错误</a:t>
            </a:r>
          </a:p>
          <a:p>
            <a:pPr eaLnBrk="1" hangingPunct="1">
              <a:lnSpc>
                <a:spcPct val="160000"/>
              </a:lnSpc>
            </a:pPr>
            <a:r>
              <a:rPr lang="zh-CN" altLang="en-US" smtClean="0"/>
              <a:t>系统断电</a:t>
            </a:r>
          </a:p>
          <a:p>
            <a:pPr eaLnBrk="1" hangingPunct="1"/>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系统故障的恢复</a:t>
            </a:r>
            <a:endParaRPr lang="zh-CN" altLang="en-US" dirty="0">
              <a:latin typeface="+mj-ea"/>
            </a:endParaRPr>
          </a:p>
        </p:txBody>
      </p:sp>
      <p:sp>
        <p:nvSpPr>
          <p:cNvPr id="53250" name="内容占位符 2"/>
          <p:cNvSpPr>
            <a:spLocks noGrp="1"/>
          </p:cNvSpPr>
          <p:nvPr>
            <p:ph idx="1"/>
          </p:nvPr>
        </p:nvSpPr>
        <p:spPr/>
        <p:txBody>
          <a:bodyPr/>
          <a:lstStyle/>
          <a:p>
            <a:pPr eaLnBrk="1" hangingPunct="1">
              <a:lnSpc>
                <a:spcPct val="130000"/>
              </a:lnSpc>
            </a:pPr>
            <a:r>
              <a:rPr lang="zh-CN" altLang="en-US" smtClean="0"/>
              <a:t>发生系统故障时，事务未提交</a:t>
            </a:r>
            <a:endParaRPr lang="zh-CN" altLang="en-US" sz="3000" smtClean="0"/>
          </a:p>
          <a:p>
            <a:pPr lvl="1" eaLnBrk="1" hangingPunct="1">
              <a:lnSpc>
                <a:spcPct val="130000"/>
              </a:lnSpc>
            </a:pPr>
            <a:r>
              <a:rPr lang="zh-CN" altLang="en-US" sz="2600" smtClean="0">
                <a:solidFill>
                  <a:srgbClr val="FF3311"/>
                </a:solidFill>
                <a:ea typeface="宋体" charset="-122"/>
              </a:rPr>
              <a:t>恢复策略：强行撤消（</a:t>
            </a:r>
            <a:r>
              <a:rPr lang="en-US" altLang="zh-CN" sz="2600" smtClean="0">
                <a:solidFill>
                  <a:srgbClr val="FF3311"/>
                </a:solidFill>
                <a:ea typeface="宋体" charset="-122"/>
              </a:rPr>
              <a:t>UNDO</a:t>
            </a:r>
            <a:r>
              <a:rPr lang="zh-CN" altLang="en-US" sz="2600" smtClean="0">
                <a:solidFill>
                  <a:srgbClr val="FF3311"/>
                </a:solidFill>
                <a:ea typeface="宋体" charset="-122"/>
              </a:rPr>
              <a:t>）所有未完成事务</a:t>
            </a:r>
          </a:p>
          <a:p>
            <a:pPr eaLnBrk="1" hangingPunct="1">
              <a:lnSpc>
                <a:spcPct val="130000"/>
              </a:lnSpc>
            </a:pPr>
            <a:r>
              <a:rPr lang="zh-CN" altLang="en-US" smtClean="0"/>
              <a:t>发生系统故障时，事务已提交，但缓冲区中的信息尚未完全写回到磁盘上。</a:t>
            </a:r>
          </a:p>
          <a:p>
            <a:pPr lvl="1" eaLnBrk="1" hangingPunct="1">
              <a:lnSpc>
                <a:spcPct val="130000"/>
              </a:lnSpc>
            </a:pPr>
            <a:r>
              <a:rPr lang="zh-CN" altLang="en-US" sz="2600" smtClean="0">
                <a:solidFill>
                  <a:srgbClr val="FF3311"/>
                </a:solidFill>
                <a:ea typeface="宋体" charset="-122"/>
              </a:rPr>
              <a:t>恢复策略：重做（</a:t>
            </a:r>
            <a:r>
              <a:rPr lang="en-US" altLang="zh-CN" sz="2600" smtClean="0">
                <a:solidFill>
                  <a:srgbClr val="FF3311"/>
                </a:solidFill>
                <a:ea typeface="宋体" charset="-122"/>
              </a:rPr>
              <a:t>REDO</a:t>
            </a:r>
            <a:r>
              <a:rPr lang="zh-CN" altLang="en-US" sz="2600" smtClean="0">
                <a:solidFill>
                  <a:srgbClr val="FF3311"/>
                </a:solidFill>
                <a:ea typeface="宋体" charset="-122"/>
              </a:rPr>
              <a:t>）所有已提交的事务</a:t>
            </a:r>
          </a:p>
          <a:p>
            <a:pPr eaLnBrk="1" hangingPunct="1"/>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教学目标</a:t>
            </a:r>
            <a:endParaRPr lang="zh-CN" altLang="en-US" dirty="0">
              <a:latin typeface="+mj-ea"/>
            </a:endParaRPr>
          </a:p>
        </p:txBody>
      </p:sp>
      <p:sp>
        <p:nvSpPr>
          <p:cNvPr id="26626" name="内容占位符 2"/>
          <p:cNvSpPr>
            <a:spLocks noGrp="1"/>
          </p:cNvSpPr>
          <p:nvPr>
            <p:ph idx="1"/>
          </p:nvPr>
        </p:nvSpPr>
        <p:spPr/>
        <p:txBody>
          <a:bodyPr/>
          <a:lstStyle/>
          <a:p>
            <a:pPr eaLnBrk="1" hangingPunct="1"/>
            <a:r>
              <a:rPr lang="zh-CN" altLang="en-US" dirty="0" smtClean="0"/>
              <a:t>掌握</a:t>
            </a:r>
            <a:endParaRPr lang="en-US" altLang="zh-CN" dirty="0" smtClean="0"/>
          </a:p>
          <a:p>
            <a:pPr lvl="1" eaLnBrk="1" hangingPunct="1"/>
            <a:r>
              <a:rPr lang="zh-CN" altLang="en-US" dirty="0" smtClean="0">
                <a:ea typeface="宋体" charset="-122"/>
              </a:rPr>
              <a:t>事务、数据库恢复</a:t>
            </a:r>
            <a:endParaRPr lang="en-US" altLang="zh-CN" dirty="0" smtClean="0">
              <a:ea typeface="宋体" charset="-122"/>
            </a:endParaRPr>
          </a:p>
          <a:p>
            <a:pPr eaLnBrk="1" hangingPunct="1"/>
            <a:r>
              <a:rPr lang="zh-CN" altLang="en-US" dirty="0" smtClean="0"/>
              <a:t>了解</a:t>
            </a:r>
            <a:endParaRPr lang="en-US" altLang="zh-CN" dirty="0" smtClean="0"/>
          </a:p>
          <a:p>
            <a:pPr lvl="1" eaLnBrk="1" hangingPunct="1"/>
            <a:r>
              <a:rPr lang="zh-CN" altLang="en-US" dirty="0" smtClean="0">
                <a:ea typeface="宋体" charset="-122"/>
              </a:rPr>
              <a:t>数据库故障</a:t>
            </a:r>
            <a:endParaRPr lang="en-US" altLang="zh-CN" dirty="0" smtClean="0">
              <a:ea typeface="宋体" charset="-122"/>
            </a:endParaRPr>
          </a:p>
          <a:p>
            <a:pPr eaLnBrk="1" hangingPunct="1"/>
            <a:r>
              <a:rPr lang="zh-CN" altLang="en-US" dirty="0" smtClean="0"/>
              <a:t>重点</a:t>
            </a:r>
            <a:endParaRPr lang="en-US" altLang="zh-CN" dirty="0" smtClean="0"/>
          </a:p>
          <a:p>
            <a:pPr lvl="1" eaLnBrk="1" hangingPunct="1"/>
            <a:r>
              <a:rPr lang="zh-CN" altLang="en-US" dirty="0" smtClean="0">
                <a:ea typeface="宋体" charset="-122"/>
              </a:rPr>
              <a:t>事务、数据库恢复</a:t>
            </a:r>
            <a:endParaRPr lang="en-US" altLang="zh-CN" dirty="0" smtClean="0">
              <a:ea typeface="宋体" charset="-122"/>
            </a:endParaRPr>
          </a:p>
          <a:p>
            <a:pPr eaLnBrk="1" hangingPunct="1"/>
            <a:r>
              <a:rPr lang="zh-CN" altLang="en-US" dirty="0" smtClean="0"/>
              <a:t>难点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第三节 故障种类</a:t>
            </a:r>
            <a:endParaRPr lang="zh-CN" altLang="en-US" dirty="0">
              <a:latin typeface="+mj-ea"/>
            </a:endParaRPr>
          </a:p>
        </p:txBody>
      </p:sp>
      <p:sp>
        <p:nvSpPr>
          <p:cNvPr id="54274" name="内容占位符 2"/>
          <p:cNvSpPr>
            <a:spLocks noGrp="1"/>
          </p:cNvSpPr>
          <p:nvPr>
            <p:ph idx="1"/>
          </p:nvPr>
        </p:nvSpPr>
        <p:spPr/>
        <p:txBody>
          <a:bodyPr/>
          <a:lstStyle/>
          <a:p>
            <a:pPr eaLnBrk="1" hangingPunct="1">
              <a:lnSpc>
                <a:spcPct val="180000"/>
              </a:lnSpc>
            </a:pPr>
            <a:r>
              <a:rPr lang="zh-CN" altLang="en-US" smtClean="0"/>
              <a:t>事务内部的故障</a:t>
            </a:r>
          </a:p>
          <a:p>
            <a:pPr eaLnBrk="1" hangingPunct="1">
              <a:lnSpc>
                <a:spcPct val="180000"/>
              </a:lnSpc>
            </a:pPr>
            <a:r>
              <a:rPr lang="zh-CN" altLang="en-US" smtClean="0"/>
              <a:t>系统故障</a:t>
            </a:r>
          </a:p>
          <a:p>
            <a:pPr eaLnBrk="1" hangingPunct="1">
              <a:lnSpc>
                <a:spcPct val="180000"/>
              </a:lnSpc>
            </a:pPr>
            <a:r>
              <a:rPr lang="zh-CN" altLang="en-US" smtClean="0">
                <a:solidFill>
                  <a:srgbClr val="0000FF"/>
                </a:solidFill>
              </a:rPr>
              <a:t>介质故障</a:t>
            </a:r>
          </a:p>
          <a:p>
            <a:pPr eaLnBrk="1" hangingPunct="1">
              <a:lnSpc>
                <a:spcPct val="180000"/>
              </a:lnSpc>
            </a:pPr>
            <a:r>
              <a:rPr lang="zh-CN" altLang="en-US" smtClean="0"/>
              <a:t>计算机病毒</a:t>
            </a:r>
          </a:p>
          <a:p>
            <a:pPr eaLnBrk="1" hangingPunct="1"/>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介质故障</a:t>
            </a:r>
            <a:endParaRPr lang="zh-CN" altLang="en-US" dirty="0">
              <a:latin typeface="+mj-ea"/>
            </a:endParaRPr>
          </a:p>
        </p:txBody>
      </p:sp>
      <p:sp>
        <p:nvSpPr>
          <p:cNvPr id="55298" name="内容占位符 2"/>
          <p:cNvSpPr>
            <a:spLocks noGrp="1"/>
          </p:cNvSpPr>
          <p:nvPr>
            <p:ph idx="1"/>
          </p:nvPr>
        </p:nvSpPr>
        <p:spPr/>
        <p:txBody>
          <a:bodyPr/>
          <a:lstStyle/>
          <a:p>
            <a:pPr eaLnBrk="1" hangingPunct="1">
              <a:spcBef>
                <a:spcPct val="50000"/>
              </a:spcBef>
            </a:pPr>
            <a:r>
              <a:rPr lang="zh-CN" altLang="en-US" smtClean="0"/>
              <a:t>介质故障</a:t>
            </a:r>
          </a:p>
          <a:p>
            <a:pPr lvl="1" eaLnBrk="1" hangingPunct="1">
              <a:spcBef>
                <a:spcPct val="50000"/>
              </a:spcBef>
              <a:buFontTx/>
              <a:buNone/>
            </a:pPr>
            <a:r>
              <a:rPr lang="zh-CN" altLang="en-US" smtClean="0">
                <a:ea typeface="宋体" charset="-122"/>
              </a:rPr>
              <a:t>称为硬故障，指外存故障</a:t>
            </a:r>
          </a:p>
          <a:p>
            <a:pPr lvl="1" eaLnBrk="1" hangingPunct="1">
              <a:spcBef>
                <a:spcPct val="50000"/>
              </a:spcBef>
            </a:pPr>
            <a:r>
              <a:rPr lang="zh-CN" altLang="en-US" sz="2600" smtClean="0">
                <a:ea typeface="宋体" charset="-122"/>
              </a:rPr>
              <a:t>磁盘损坏</a:t>
            </a:r>
          </a:p>
          <a:p>
            <a:pPr lvl="1" eaLnBrk="1" hangingPunct="1">
              <a:spcBef>
                <a:spcPct val="50000"/>
              </a:spcBef>
            </a:pPr>
            <a:r>
              <a:rPr lang="zh-CN" altLang="en-US" sz="2600" smtClean="0">
                <a:ea typeface="宋体" charset="-122"/>
              </a:rPr>
              <a:t>磁头碰撞</a:t>
            </a:r>
          </a:p>
          <a:p>
            <a:pPr lvl="1" eaLnBrk="1" hangingPunct="1">
              <a:spcBef>
                <a:spcPct val="50000"/>
              </a:spcBef>
            </a:pPr>
            <a:r>
              <a:rPr lang="zh-CN" altLang="en-US" sz="2600" smtClean="0">
                <a:ea typeface="宋体" charset="-122"/>
              </a:rPr>
              <a:t>操作系统的某种潜在错误</a:t>
            </a:r>
          </a:p>
          <a:p>
            <a:pPr lvl="1" eaLnBrk="1" hangingPunct="1">
              <a:spcBef>
                <a:spcPct val="50000"/>
              </a:spcBef>
            </a:pPr>
            <a:r>
              <a:rPr lang="zh-CN" altLang="en-US" sz="2600" smtClean="0">
                <a:ea typeface="宋体" charset="-122"/>
              </a:rPr>
              <a:t>瞬时强磁场干扰</a:t>
            </a:r>
          </a:p>
          <a:p>
            <a:pPr eaLnBrk="1" hangingPunct="1"/>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介质故障的恢复</a:t>
            </a:r>
            <a:endParaRPr lang="zh-CN" altLang="en-US" dirty="0">
              <a:latin typeface="+mj-ea"/>
            </a:endParaRPr>
          </a:p>
        </p:txBody>
      </p:sp>
      <p:sp>
        <p:nvSpPr>
          <p:cNvPr id="56322" name="内容占位符 2"/>
          <p:cNvSpPr>
            <a:spLocks noGrp="1"/>
          </p:cNvSpPr>
          <p:nvPr>
            <p:ph idx="1"/>
          </p:nvPr>
        </p:nvSpPr>
        <p:spPr/>
        <p:txBody>
          <a:bodyPr/>
          <a:lstStyle/>
          <a:p>
            <a:pPr eaLnBrk="1" hangingPunct="1">
              <a:lnSpc>
                <a:spcPct val="200000"/>
              </a:lnSpc>
              <a:spcBef>
                <a:spcPct val="60000"/>
              </a:spcBef>
            </a:pPr>
            <a:r>
              <a:rPr lang="zh-CN" altLang="en-US" smtClean="0">
                <a:solidFill>
                  <a:srgbClr val="FF3311"/>
                </a:solidFill>
              </a:rPr>
              <a:t>装入</a:t>
            </a:r>
            <a:r>
              <a:rPr lang="zh-CN" altLang="en-US" smtClean="0"/>
              <a:t>数据库发生介质故障前某个时刻的数据</a:t>
            </a:r>
            <a:r>
              <a:rPr lang="zh-CN" altLang="en-US" smtClean="0">
                <a:solidFill>
                  <a:srgbClr val="FF3311"/>
                </a:solidFill>
              </a:rPr>
              <a:t>副本</a:t>
            </a:r>
          </a:p>
          <a:p>
            <a:pPr eaLnBrk="1" hangingPunct="1">
              <a:lnSpc>
                <a:spcPct val="200000"/>
              </a:lnSpc>
              <a:spcBef>
                <a:spcPct val="60000"/>
              </a:spcBef>
            </a:pPr>
            <a:r>
              <a:rPr lang="zh-CN" altLang="en-US" smtClean="0"/>
              <a:t>重做自此时始的所有</a:t>
            </a:r>
            <a:r>
              <a:rPr lang="zh-CN" altLang="en-US" smtClean="0">
                <a:solidFill>
                  <a:srgbClr val="FF3311"/>
                </a:solidFill>
              </a:rPr>
              <a:t>成功事务</a:t>
            </a:r>
            <a:r>
              <a:rPr lang="zh-CN" altLang="en-US" smtClean="0"/>
              <a:t>，将这些事务已提交的结果重新记入数据库</a:t>
            </a:r>
          </a:p>
          <a:p>
            <a:pPr eaLnBrk="1" hangingPunct="1"/>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第三节 故障种类</a:t>
            </a:r>
            <a:endParaRPr lang="zh-CN" altLang="en-US" dirty="0">
              <a:latin typeface="+mj-ea"/>
            </a:endParaRPr>
          </a:p>
        </p:txBody>
      </p:sp>
      <p:sp>
        <p:nvSpPr>
          <p:cNvPr id="57346" name="内容占位符 2"/>
          <p:cNvSpPr>
            <a:spLocks noGrp="1"/>
          </p:cNvSpPr>
          <p:nvPr>
            <p:ph idx="1"/>
          </p:nvPr>
        </p:nvSpPr>
        <p:spPr/>
        <p:txBody>
          <a:bodyPr/>
          <a:lstStyle/>
          <a:p>
            <a:pPr eaLnBrk="1" hangingPunct="1">
              <a:lnSpc>
                <a:spcPct val="180000"/>
              </a:lnSpc>
            </a:pPr>
            <a:r>
              <a:rPr lang="zh-CN" altLang="en-US" smtClean="0"/>
              <a:t>事务内部的故障</a:t>
            </a:r>
          </a:p>
          <a:p>
            <a:pPr eaLnBrk="1" hangingPunct="1">
              <a:lnSpc>
                <a:spcPct val="180000"/>
              </a:lnSpc>
            </a:pPr>
            <a:r>
              <a:rPr lang="zh-CN" altLang="en-US" smtClean="0"/>
              <a:t>系统故障</a:t>
            </a:r>
          </a:p>
          <a:p>
            <a:pPr eaLnBrk="1" hangingPunct="1">
              <a:lnSpc>
                <a:spcPct val="180000"/>
              </a:lnSpc>
            </a:pPr>
            <a:r>
              <a:rPr lang="zh-CN" altLang="en-US" smtClean="0"/>
              <a:t>介质故障</a:t>
            </a:r>
          </a:p>
          <a:p>
            <a:pPr eaLnBrk="1" hangingPunct="1">
              <a:lnSpc>
                <a:spcPct val="180000"/>
              </a:lnSpc>
            </a:pPr>
            <a:r>
              <a:rPr lang="zh-CN" altLang="en-US" smtClean="0">
                <a:solidFill>
                  <a:srgbClr val="0000FF"/>
                </a:solidFill>
              </a:rPr>
              <a:t>计算机病毒</a:t>
            </a:r>
          </a:p>
          <a:p>
            <a:pPr eaLnBrk="1" hangingPunct="1"/>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计算机病毒</a:t>
            </a:r>
            <a:endParaRPr lang="zh-CN" altLang="en-US" dirty="0">
              <a:latin typeface="+mj-ea"/>
            </a:endParaRPr>
          </a:p>
        </p:txBody>
      </p:sp>
      <p:sp>
        <p:nvSpPr>
          <p:cNvPr id="58370" name="内容占位符 2"/>
          <p:cNvSpPr>
            <a:spLocks noGrp="1"/>
          </p:cNvSpPr>
          <p:nvPr>
            <p:ph idx="1"/>
          </p:nvPr>
        </p:nvSpPr>
        <p:spPr/>
        <p:txBody>
          <a:bodyPr/>
          <a:lstStyle/>
          <a:p>
            <a:pPr eaLnBrk="1" hangingPunct="1">
              <a:lnSpc>
                <a:spcPct val="120000"/>
              </a:lnSpc>
            </a:pPr>
            <a:r>
              <a:rPr lang="zh-CN" altLang="en-US" smtClean="0">
                <a:solidFill>
                  <a:srgbClr val="FF3311"/>
                </a:solidFill>
              </a:rPr>
              <a:t>计算机病毒</a:t>
            </a:r>
          </a:p>
          <a:p>
            <a:pPr lvl="1" eaLnBrk="1" hangingPunct="1">
              <a:lnSpc>
                <a:spcPct val="120000"/>
              </a:lnSpc>
            </a:pPr>
            <a:r>
              <a:rPr lang="zh-CN" altLang="en-US" smtClean="0">
                <a:ea typeface="宋体" charset="-122"/>
              </a:rPr>
              <a:t>一种人为的故障或破坏，是一些恶作剧者研制的一种计算机程序</a:t>
            </a:r>
          </a:p>
          <a:p>
            <a:pPr lvl="1" eaLnBrk="1" hangingPunct="1">
              <a:lnSpc>
                <a:spcPct val="120000"/>
              </a:lnSpc>
            </a:pPr>
            <a:r>
              <a:rPr lang="zh-CN" altLang="en-US" smtClean="0">
                <a:ea typeface="宋体" charset="-122"/>
              </a:rPr>
              <a:t>可以繁殖和传播</a:t>
            </a:r>
          </a:p>
          <a:p>
            <a:pPr eaLnBrk="1" hangingPunct="1">
              <a:lnSpc>
                <a:spcPct val="120000"/>
              </a:lnSpc>
            </a:pPr>
            <a:r>
              <a:rPr lang="zh-CN" altLang="en-US" smtClean="0"/>
              <a:t>危害</a:t>
            </a:r>
          </a:p>
          <a:p>
            <a:pPr lvl="1" eaLnBrk="1" hangingPunct="1">
              <a:lnSpc>
                <a:spcPct val="140000"/>
              </a:lnSpc>
            </a:pPr>
            <a:r>
              <a:rPr lang="zh-CN" altLang="en-US" smtClean="0">
                <a:ea typeface="宋体" charset="-122"/>
              </a:rPr>
              <a:t>破坏、盗窃系统中的数据</a:t>
            </a:r>
          </a:p>
          <a:p>
            <a:pPr lvl="1" eaLnBrk="1" hangingPunct="1">
              <a:lnSpc>
                <a:spcPct val="140000"/>
              </a:lnSpc>
            </a:pPr>
            <a:r>
              <a:rPr lang="zh-CN" altLang="en-US" smtClean="0">
                <a:ea typeface="宋体" charset="-122"/>
              </a:rPr>
              <a:t>破坏系统文件</a:t>
            </a:r>
          </a:p>
          <a:p>
            <a:pPr eaLnBrk="1" hangingPunct="1"/>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故障小结</a:t>
            </a:r>
            <a:endParaRPr lang="zh-CN" altLang="en-US" dirty="0">
              <a:latin typeface="+mj-ea"/>
            </a:endParaRPr>
          </a:p>
        </p:txBody>
      </p:sp>
      <p:sp>
        <p:nvSpPr>
          <p:cNvPr id="59394" name="内容占位符 2"/>
          <p:cNvSpPr>
            <a:spLocks noGrp="1"/>
          </p:cNvSpPr>
          <p:nvPr>
            <p:ph idx="1"/>
          </p:nvPr>
        </p:nvSpPr>
        <p:spPr/>
        <p:txBody>
          <a:bodyPr/>
          <a:lstStyle/>
          <a:p>
            <a:pPr eaLnBrk="1" hangingPunct="1">
              <a:lnSpc>
                <a:spcPct val="210000"/>
              </a:lnSpc>
            </a:pPr>
            <a:r>
              <a:rPr lang="zh-CN" altLang="en-US" smtClean="0"/>
              <a:t>各类故障，对数据库的影响有</a:t>
            </a:r>
            <a:r>
              <a:rPr lang="zh-CN" altLang="en-US" smtClean="0">
                <a:solidFill>
                  <a:srgbClr val="FF3311"/>
                </a:solidFill>
              </a:rPr>
              <a:t>两种可能性</a:t>
            </a:r>
          </a:p>
          <a:p>
            <a:pPr lvl="1" eaLnBrk="1" hangingPunct="1">
              <a:lnSpc>
                <a:spcPct val="210000"/>
              </a:lnSpc>
            </a:pPr>
            <a:r>
              <a:rPr lang="zh-CN" altLang="en-US" smtClean="0">
                <a:ea typeface="宋体" charset="-122"/>
              </a:rPr>
              <a:t>一是数据库本身被破坏</a:t>
            </a:r>
          </a:p>
          <a:p>
            <a:pPr lvl="1" eaLnBrk="1" hangingPunct="1">
              <a:lnSpc>
                <a:spcPct val="210000"/>
              </a:lnSpc>
            </a:pPr>
            <a:r>
              <a:rPr lang="zh-CN" altLang="en-US" smtClean="0">
                <a:ea typeface="宋体" charset="-122"/>
              </a:rPr>
              <a:t>二是数据库没有被破坏，但数据可能不正确，这是由于事务的运行被非正常终止造成的。</a:t>
            </a:r>
          </a:p>
          <a:p>
            <a:pPr eaLnBrk="1" hangingPunct="1"/>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p:txBody>
          <a:bodyPr/>
          <a:lstStyle/>
          <a:p>
            <a:pPr eaLnBrk="1" hangingPunct="1"/>
            <a:endParaRPr lang="zh-CN" altLang="en-US" smtClean="0"/>
          </a:p>
        </p:txBody>
      </p:sp>
      <p:pic>
        <p:nvPicPr>
          <p:cNvPr id="60418" name="Picture 2"/>
          <p:cNvPicPr>
            <a:picLocks noChangeAspect="1" noChangeArrowheads="1"/>
          </p:cNvPicPr>
          <p:nvPr/>
        </p:nvPicPr>
        <p:blipFill>
          <a:blip r:embed="rId2"/>
          <a:srcRect/>
          <a:stretch>
            <a:fillRect/>
          </a:stretch>
        </p:blipFill>
        <p:spPr bwMode="auto">
          <a:xfrm>
            <a:off x="573088" y="1689100"/>
            <a:ext cx="7932737" cy="3800475"/>
          </a:xfrm>
          <a:prstGeom prst="rect">
            <a:avLst/>
          </a:prstGeom>
          <a:noFill/>
          <a:ln w="9525">
            <a:noFill/>
            <a:miter lim="800000"/>
            <a:headEnd/>
            <a:tailEnd/>
          </a:ln>
        </p:spPr>
      </p:pic>
      <p:sp>
        <p:nvSpPr>
          <p:cNvPr id="60419" name="AutoShape 5"/>
          <p:cNvSpPr>
            <a:spLocks noChangeArrowheads="1"/>
          </p:cNvSpPr>
          <p:nvPr/>
        </p:nvSpPr>
        <p:spPr bwMode="auto">
          <a:xfrm>
            <a:off x="288925" y="176213"/>
            <a:ext cx="7924800" cy="1143000"/>
          </a:xfrm>
          <a:prstGeom prst="roundRect">
            <a:avLst>
              <a:gd name="adj" fmla="val 21667"/>
            </a:avLst>
          </a:prstGeom>
          <a:noFill/>
          <a:ln w="9525">
            <a:noFill/>
            <a:round/>
            <a:headEnd/>
            <a:tailEnd/>
          </a:ln>
        </p:spPr>
        <p:txBody>
          <a:bodyPr anchor="b"/>
          <a:lstStyle/>
          <a:p>
            <a:pPr algn="ctr"/>
            <a:r>
              <a:rPr lang="zh-CN" altLang="en-US" sz="3600" b="1">
                <a:latin typeface="Arial" charset="0"/>
              </a:rPr>
              <a:t>故障小结</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事务的基本概念</a:t>
            </a:r>
            <a:endParaRPr lang="en-US" altLang="zh-CN" dirty="0" smtClean="0"/>
          </a:p>
          <a:p>
            <a:pPr eaLnBrk="1" fontAlgn="auto" hangingPunct="1">
              <a:spcAft>
                <a:spcPts val="0"/>
              </a:spcAft>
              <a:defRPr/>
            </a:pPr>
            <a:r>
              <a:rPr lang="zh-CN" altLang="en-US" dirty="0" smtClean="0"/>
              <a:t>第二节 数据库恢复概述</a:t>
            </a:r>
            <a:endParaRPr lang="en-US" altLang="zh-CN" dirty="0" smtClean="0"/>
          </a:p>
          <a:p>
            <a:pPr eaLnBrk="1" fontAlgn="auto" hangingPunct="1">
              <a:spcAft>
                <a:spcPts val="0"/>
              </a:spcAft>
              <a:defRPr/>
            </a:pPr>
            <a:r>
              <a:rPr lang="zh-CN" altLang="en-US" dirty="0" smtClean="0"/>
              <a:t>第三节 故障种类</a:t>
            </a:r>
            <a:endParaRPr lang="en-US" altLang="zh-CN" dirty="0" smtClean="0"/>
          </a:p>
          <a:p>
            <a:pPr eaLnBrk="1" fontAlgn="auto" hangingPunct="1">
              <a:spcAft>
                <a:spcPts val="0"/>
              </a:spcAft>
              <a:defRPr/>
            </a:pPr>
            <a:r>
              <a:rPr lang="zh-CN" altLang="en-US" b="1" dirty="0" smtClean="0">
                <a:solidFill>
                  <a:srgbClr val="FF9905"/>
                </a:solidFill>
              </a:rPr>
              <a:t>第四节 恢复实现技术</a:t>
            </a:r>
            <a:endParaRPr lang="en-US" altLang="zh-CN" b="1" dirty="0" smtClean="0">
              <a:solidFill>
                <a:srgbClr val="FF9905"/>
              </a:solidFill>
            </a:endParaRPr>
          </a:p>
          <a:p>
            <a:pPr eaLnBrk="1" fontAlgn="auto" hangingPunct="1">
              <a:spcAft>
                <a:spcPts val="0"/>
              </a:spcAft>
              <a:defRPr/>
            </a:pPr>
            <a:r>
              <a:rPr lang="zh-CN" altLang="en-US" dirty="0" smtClean="0"/>
              <a:t>第五节 恢复策略</a:t>
            </a:r>
            <a:endParaRPr lang="en-US" altLang="zh-CN" dirty="0" smtClean="0"/>
          </a:p>
          <a:p>
            <a:pPr eaLnBrk="1" fontAlgn="auto" hangingPunct="1">
              <a:spcAft>
                <a:spcPts val="0"/>
              </a:spcAft>
              <a:defRPr/>
            </a:pPr>
            <a:r>
              <a:rPr lang="zh-CN" altLang="en-US" dirty="0" smtClean="0"/>
              <a:t>第六节 带有检查点的恢复技术</a:t>
            </a:r>
            <a:endParaRPr lang="en-US" altLang="zh-CN" dirty="0" smtClean="0"/>
          </a:p>
          <a:p>
            <a:pPr eaLnBrk="1" fontAlgn="auto" hangingPunct="1">
              <a:spcAft>
                <a:spcPts val="0"/>
              </a:spcAft>
              <a:defRPr/>
            </a:pPr>
            <a:r>
              <a:rPr lang="zh-CN" altLang="en-US" dirty="0" smtClean="0"/>
              <a:t>第七节 数据库镜像</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第四节 恢复实现技术</a:t>
            </a:r>
            <a:endParaRPr lang="zh-CN" altLang="en-US" dirty="0">
              <a:latin typeface="+mj-ea"/>
            </a:endParaRPr>
          </a:p>
        </p:txBody>
      </p:sp>
      <p:sp>
        <p:nvSpPr>
          <p:cNvPr id="62466" name="内容占位符 2"/>
          <p:cNvSpPr>
            <a:spLocks noGrp="1"/>
          </p:cNvSpPr>
          <p:nvPr>
            <p:ph idx="1"/>
          </p:nvPr>
        </p:nvSpPr>
        <p:spPr/>
        <p:txBody>
          <a:bodyPr/>
          <a:lstStyle/>
          <a:p>
            <a:pPr eaLnBrk="1" hangingPunct="1">
              <a:lnSpc>
                <a:spcPct val="150000"/>
              </a:lnSpc>
            </a:pPr>
            <a:r>
              <a:rPr lang="zh-CN" altLang="en-US" sz="2400" smtClean="0"/>
              <a:t>恢复操作的基本原理：冗余</a:t>
            </a:r>
          </a:p>
          <a:p>
            <a:pPr eaLnBrk="1" hangingPunct="1">
              <a:lnSpc>
                <a:spcPct val="150000"/>
              </a:lnSpc>
              <a:buFontTx/>
              <a:buNone/>
            </a:pPr>
            <a:r>
              <a:rPr lang="zh-CN" altLang="en-US" sz="2400" smtClean="0"/>
              <a:t>	利用存储在系统其它地方的冗余数据来重建数据库中已被破坏或不正确的那部分数据</a:t>
            </a:r>
          </a:p>
          <a:p>
            <a:pPr eaLnBrk="1" hangingPunct="1">
              <a:lnSpc>
                <a:spcPct val="150000"/>
              </a:lnSpc>
            </a:pPr>
            <a:r>
              <a:rPr lang="zh-CN" altLang="en-US" sz="2400" smtClean="0"/>
              <a:t>恢复机制涉及的关键问题</a:t>
            </a:r>
          </a:p>
          <a:p>
            <a:pPr marL="762000" lvl="1" indent="-304800" eaLnBrk="1" hangingPunct="1">
              <a:lnSpc>
                <a:spcPct val="150000"/>
              </a:lnSpc>
              <a:buFont typeface="Wingdings" pitchFamily="2" charset="2"/>
              <a:buAutoNum type="arabicPeriod"/>
            </a:pPr>
            <a:r>
              <a:rPr lang="zh-CN" altLang="en-US" sz="2000" smtClean="0">
                <a:solidFill>
                  <a:srgbClr val="FF0000"/>
                </a:solidFill>
                <a:ea typeface="宋体" charset="-122"/>
              </a:rPr>
              <a:t>如何建立冗余数据</a:t>
            </a:r>
          </a:p>
          <a:p>
            <a:pPr marL="1200150" lvl="2" indent="-285750" eaLnBrk="1" hangingPunct="1">
              <a:lnSpc>
                <a:spcPct val="150000"/>
              </a:lnSpc>
              <a:buClr>
                <a:schemeClr val="accent1"/>
              </a:buClr>
              <a:buSzPct val="75000"/>
            </a:pPr>
            <a:r>
              <a:rPr lang="zh-CN" altLang="en-US" sz="1800" smtClean="0">
                <a:ea typeface="宋体" charset="-122"/>
              </a:rPr>
              <a:t>数据转储（</a:t>
            </a:r>
            <a:r>
              <a:rPr lang="en-US" altLang="zh-CN" sz="1800" smtClean="0">
                <a:ea typeface="宋体" charset="-122"/>
              </a:rPr>
              <a:t>backup</a:t>
            </a:r>
            <a:r>
              <a:rPr lang="zh-CN" altLang="en-US" sz="1800" smtClean="0">
                <a:ea typeface="宋体" charset="-122"/>
              </a:rPr>
              <a:t>）</a:t>
            </a:r>
          </a:p>
          <a:p>
            <a:pPr marL="1200150" lvl="2" indent="-285750" eaLnBrk="1" hangingPunct="1">
              <a:lnSpc>
                <a:spcPct val="150000"/>
              </a:lnSpc>
              <a:buClr>
                <a:schemeClr val="accent1"/>
              </a:buClr>
              <a:buSzPct val="75000"/>
            </a:pPr>
            <a:r>
              <a:rPr lang="zh-CN" altLang="en-US" sz="1800" smtClean="0">
                <a:ea typeface="宋体" charset="-122"/>
              </a:rPr>
              <a:t>登录日志文件（</a:t>
            </a:r>
            <a:r>
              <a:rPr lang="en-US" altLang="zh-CN" sz="1800" smtClean="0">
                <a:ea typeface="宋体" charset="-122"/>
              </a:rPr>
              <a:t>logging</a:t>
            </a:r>
            <a:r>
              <a:rPr lang="zh-CN" altLang="en-US" sz="1800" smtClean="0">
                <a:ea typeface="宋体" charset="-122"/>
              </a:rPr>
              <a:t>）</a:t>
            </a:r>
          </a:p>
          <a:p>
            <a:pPr marL="762000" lvl="1" indent="-304800" eaLnBrk="1" hangingPunct="1">
              <a:lnSpc>
                <a:spcPct val="150000"/>
              </a:lnSpc>
              <a:buFont typeface="Wingdings" pitchFamily="2" charset="2"/>
              <a:buAutoNum type="arabicPeriod"/>
            </a:pPr>
            <a:r>
              <a:rPr lang="zh-CN" altLang="en-US" sz="2000" smtClean="0">
                <a:solidFill>
                  <a:srgbClr val="FF0000"/>
                </a:solidFill>
                <a:ea typeface="宋体" charset="-122"/>
              </a:rPr>
              <a:t> 如何利用这些冗余数据实施数据库恢复</a:t>
            </a:r>
            <a:endParaRPr lang="zh-CN" altLang="en-US" sz="3200" smtClean="0">
              <a:solidFill>
                <a:srgbClr val="FF0000"/>
              </a:solidFill>
              <a:ea typeface="宋体"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第四节 恢复实现技术</a:t>
            </a:r>
            <a:endParaRPr lang="zh-CN" altLang="en-US" dirty="0">
              <a:latin typeface="+mj-ea"/>
            </a:endParaRPr>
          </a:p>
        </p:txBody>
      </p:sp>
      <p:sp>
        <p:nvSpPr>
          <p:cNvPr id="63490" name="内容占位符 2"/>
          <p:cNvSpPr>
            <a:spLocks noGrp="1"/>
          </p:cNvSpPr>
          <p:nvPr>
            <p:ph idx="1"/>
          </p:nvPr>
        </p:nvSpPr>
        <p:spPr/>
        <p:txBody>
          <a:bodyPr/>
          <a:lstStyle/>
          <a:p>
            <a:pPr eaLnBrk="1" hangingPunct="1">
              <a:lnSpc>
                <a:spcPct val="150000"/>
              </a:lnSpc>
            </a:pPr>
            <a:r>
              <a:rPr lang="zh-CN" altLang="en-US" b="1" smtClean="0">
                <a:solidFill>
                  <a:srgbClr val="0000FF"/>
                </a:solidFill>
              </a:rPr>
              <a:t>数据转储</a:t>
            </a:r>
            <a:endParaRPr lang="en-US" altLang="zh-CN" b="1" smtClean="0">
              <a:solidFill>
                <a:srgbClr val="0000FF"/>
              </a:solidFill>
            </a:endParaRPr>
          </a:p>
          <a:p>
            <a:pPr lvl="1" eaLnBrk="1" hangingPunct="1">
              <a:lnSpc>
                <a:spcPct val="150000"/>
              </a:lnSpc>
            </a:pPr>
            <a:r>
              <a:rPr lang="zh-CN" altLang="en-US" smtClean="0">
                <a:solidFill>
                  <a:srgbClr val="0000FF"/>
                </a:solidFill>
                <a:ea typeface="宋体" charset="-122"/>
              </a:rPr>
              <a:t>什么是数据转储</a:t>
            </a:r>
            <a:endParaRPr lang="en-US" altLang="zh-CN" smtClean="0">
              <a:solidFill>
                <a:srgbClr val="0000FF"/>
              </a:solidFill>
              <a:ea typeface="宋体" charset="-122"/>
            </a:endParaRPr>
          </a:p>
          <a:p>
            <a:pPr lvl="1" eaLnBrk="1" hangingPunct="1">
              <a:lnSpc>
                <a:spcPct val="150000"/>
              </a:lnSpc>
            </a:pPr>
            <a:r>
              <a:rPr lang="zh-CN" altLang="en-US" smtClean="0">
                <a:solidFill>
                  <a:srgbClr val="0000FF"/>
                </a:solidFill>
                <a:ea typeface="宋体" charset="-122"/>
              </a:rPr>
              <a:t>转储方法</a:t>
            </a:r>
            <a:endParaRPr lang="en-US" altLang="zh-CN" smtClean="0">
              <a:solidFill>
                <a:srgbClr val="0000FF"/>
              </a:solidFill>
              <a:ea typeface="宋体" charset="-122"/>
            </a:endParaRPr>
          </a:p>
          <a:p>
            <a:pPr eaLnBrk="1" hangingPunct="1">
              <a:lnSpc>
                <a:spcPct val="150000"/>
              </a:lnSpc>
            </a:pPr>
            <a:r>
              <a:rPr lang="zh-CN" altLang="en-US" smtClean="0"/>
              <a:t>登录日志文件</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rgbClr val="FF9905"/>
                </a:solidFill>
                <a:latin typeface="+mj-ea"/>
              </a:rPr>
              <a:t>第一节 事务的基本概念</a:t>
            </a:r>
            <a:endParaRPr lang="zh-CN" altLang="en-US" dirty="0">
              <a:latin typeface="+mj-ea"/>
            </a:endParaRPr>
          </a:p>
        </p:txBody>
      </p:sp>
      <p:sp>
        <p:nvSpPr>
          <p:cNvPr id="27650" name="内容占位符 2"/>
          <p:cNvSpPr>
            <a:spLocks noGrp="1"/>
          </p:cNvSpPr>
          <p:nvPr>
            <p:ph idx="1"/>
          </p:nvPr>
        </p:nvSpPr>
        <p:spPr/>
        <p:txBody>
          <a:bodyPr/>
          <a:lstStyle/>
          <a:p>
            <a:pPr eaLnBrk="1" hangingPunct="1"/>
            <a:endParaRPr lang="en-US" altLang="zh-CN" dirty="0" smtClean="0"/>
          </a:p>
          <a:p>
            <a:pPr eaLnBrk="1" hangingPunct="1"/>
            <a:r>
              <a:rPr lang="zh-CN" altLang="en-US" dirty="0" smtClean="0"/>
              <a:t>一、事务定义</a:t>
            </a:r>
          </a:p>
          <a:p>
            <a:pPr eaLnBrk="1" hangingPunct="1">
              <a:buNone/>
            </a:pPr>
            <a:r>
              <a:rPr lang="zh-CN" altLang="en-US" dirty="0" smtClean="0"/>
              <a:t>	</a:t>
            </a:r>
          </a:p>
          <a:p>
            <a:pPr eaLnBrk="1" hangingPunct="1"/>
            <a:r>
              <a:rPr lang="zh-CN" altLang="en-US" dirty="0" smtClean="0"/>
              <a:t>二、事务的特性</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一、什么是转储</a:t>
            </a:r>
            <a:endParaRPr lang="zh-CN" altLang="en-US" dirty="0">
              <a:latin typeface="+mj-ea"/>
            </a:endParaRPr>
          </a:p>
        </p:txBody>
      </p:sp>
      <p:sp>
        <p:nvSpPr>
          <p:cNvPr id="64514" name="内容占位符 2"/>
          <p:cNvSpPr>
            <a:spLocks noGrp="1"/>
          </p:cNvSpPr>
          <p:nvPr>
            <p:ph idx="1"/>
          </p:nvPr>
        </p:nvSpPr>
        <p:spPr/>
        <p:txBody>
          <a:bodyPr/>
          <a:lstStyle/>
          <a:p>
            <a:pPr eaLnBrk="1" hangingPunct="1">
              <a:lnSpc>
                <a:spcPct val="150000"/>
              </a:lnSpc>
            </a:pPr>
            <a:r>
              <a:rPr lang="zh-CN" altLang="en-US" sz="2800" smtClean="0"/>
              <a:t>转储是指</a:t>
            </a:r>
            <a:r>
              <a:rPr lang="en-US" altLang="zh-CN" sz="2800" smtClean="0"/>
              <a:t>DBA</a:t>
            </a:r>
            <a:r>
              <a:rPr lang="zh-CN" altLang="en-US" sz="2800" smtClean="0"/>
              <a:t>将整个数据库复制到磁带或另一个磁盘上保存起来的过程。</a:t>
            </a:r>
          </a:p>
          <a:p>
            <a:pPr eaLnBrk="1" hangingPunct="1">
              <a:lnSpc>
                <a:spcPct val="150000"/>
              </a:lnSpc>
            </a:pPr>
            <a:r>
              <a:rPr lang="zh-CN" altLang="en-US" sz="2800" smtClean="0"/>
              <a:t>这些备用的数据文本称为后备副本或后援副本。</a:t>
            </a:r>
          </a:p>
          <a:p>
            <a:pPr eaLnBrk="1" hangingPunct="1">
              <a:lnSpc>
                <a:spcPct val="180000"/>
              </a:lnSpc>
            </a:pPr>
            <a:r>
              <a:rPr lang="zh-CN" altLang="en-US" sz="2800" smtClean="0"/>
              <a:t>如何使用</a:t>
            </a:r>
          </a:p>
          <a:p>
            <a:pPr lvl="1" eaLnBrk="1" hangingPunct="1">
              <a:lnSpc>
                <a:spcPct val="80000"/>
              </a:lnSpc>
            </a:pPr>
            <a:r>
              <a:rPr lang="zh-CN" altLang="en-US" sz="2400" smtClean="0">
                <a:ea typeface="宋体" charset="-122"/>
              </a:rPr>
              <a:t>数据库遭到破坏后可以将后备副本重新装入</a:t>
            </a:r>
          </a:p>
          <a:p>
            <a:pPr lvl="1" eaLnBrk="1" hangingPunct="1">
              <a:lnSpc>
                <a:spcPct val="180000"/>
              </a:lnSpc>
            </a:pPr>
            <a:r>
              <a:rPr lang="zh-CN" altLang="en-US" sz="2400" smtClean="0">
                <a:ea typeface="宋体" charset="-122"/>
              </a:rPr>
              <a:t>重装后备副本只能将数据库恢复到转储时的状态</a:t>
            </a:r>
          </a:p>
          <a:p>
            <a:pPr eaLnBrk="1" hangingPunct="1"/>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二、转储方法</a:t>
            </a:r>
            <a:endParaRPr lang="zh-CN" altLang="en-US" dirty="0">
              <a:latin typeface="+mj-ea"/>
            </a:endParaRPr>
          </a:p>
        </p:txBody>
      </p:sp>
      <p:sp>
        <p:nvSpPr>
          <p:cNvPr id="4" name="内容占位符 3"/>
          <p:cNvSpPr>
            <a:spLocks noGrp="1"/>
          </p:cNvSpPr>
          <p:nvPr>
            <p:ph idx="1"/>
          </p:nvPr>
        </p:nvSpPr>
        <p:spPr/>
        <p:txBody>
          <a:bodyPr rtlCol="0">
            <a:normAutofit/>
          </a:bodyPr>
          <a:lstStyle/>
          <a:p>
            <a:pPr eaLnBrk="1" fontAlgn="auto" hangingPunct="1">
              <a:spcAft>
                <a:spcPts val="0"/>
              </a:spcAft>
              <a:defRPr/>
            </a:pPr>
            <a:r>
              <a:rPr lang="en-US" altLang="zh-CN" dirty="0" smtClean="0"/>
              <a:t>1</a:t>
            </a:r>
            <a:r>
              <a:rPr lang="zh-CN" altLang="en-US" dirty="0" smtClean="0"/>
              <a:t>．按转存状态，可分为</a:t>
            </a:r>
            <a:endParaRPr lang="en-US" altLang="zh-CN" dirty="0" smtClean="0"/>
          </a:p>
          <a:p>
            <a:pPr lvl="1" eaLnBrk="1" fontAlgn="auto" hangingPunct="1">
              <a:spcAft>
                <a:spcPts val="0"/>
              </a:spcAft>
              <a:defRPr/>
            </a:pPr>
            <a:r>
              <a:rPr lang="zh-CN" altLang="en-US" dirty="0" smtClean="0">
                <a:latin typeface="+mn-ea"/>
                <a:ea typeface="+mn-ea"/>
              </a:rPr>
              <a:t>静态转储</a:t>
            </a:r>
            <a:endParaRPr lang="en-US" altLang="zh-CN" dirty="0" smtClean="0">
              <a:latin typeface="+mn-ea"/>
              <a:ea typeface="+mn-ea"/>
            </a:endParaRPr>
          </a:p>
          <a:p>
            <a:pPr lvl="1" eaLnBrk="1" fontAlgn="auto" hangingPunct="1">
              <a:spcAft>
                <a:spcPts val="0"/>
              </a:spcAft>
              <a:defRPr/>
            </a:pPr>
            <a:r>
              <a:rPr lang="zh-CN" altLang="en-US" dirty="0" smtClean="0">
                <a:latin typeface="+mn-ea"/>
                <a:ea typeface="+mn-ea"/>
              </a:rPr>
              <a:t>动态转储</a:t>
            </a:r>
          </a:p>
          <a:p>
            <a:pPr eaLnBrk="1" fontAlgn="auto" hangingPunct="1">
              <a:spcAft>
                <a:spcPts val="0"/>
              </a:spcAft>
              <a:defRPr/>
            </a:pPr>
            <a:r>
              <a:rPr lang="en-US" altLang="zh-CN" dirty="0" smtClean="0"/>
              <a:t>2</a:t>
            </a:r>
            <a:r>
              <a:rPr lang="zh-CN" altLang="en-US" dirty="0" smtClean="0"/>
              <a:t>．按转存方式，可分为</a:t>
            </a:r>
            <a:endParaRPr lang="en-US" altLang="zh-CN" dirty="0" smtClean="0"/>
          </a:p>
          <a:p>
            <a:pPr lvl="1" eaLnBrk="1" fontAlgn="auto" hangingPunct="1">
              <a:spcAft>
                <a:spcPts val="0"/>
              </a:spcAft>
              <a:defRPr/>
            </a:pPr>
            <a:r>
              <a:rPr lang="zh-CN" altLang="en-US" dirty="0" smtClean="0">
                <a:ea typeface="+mn-ea"/>
              </a:rPr>
              <a:t>海量转储</a:t>
            </a:r>
            <a:endParaRPr lang="en-US" altLang="zh-CN" dirty="0" smtClean="0">
              <a:ea typeface="+mn-ea"/>
            </a:endParaRPr>
          </a:p>
          <a:p>
            <a:pPr lvl="1" eaLnBrk="1" fontAlgn="auto" hangingPunct="1">
              <a:spcAft>
                <a:spcPts val="0"/>
              </a:spcAft>
              <a:defRPr/>
            </a:pPr>
            <a:r>
              <a:rPr lang="zh-CN" altLang="en-US" dirty="0" smtClean="0">
                <a:ea typeface="+mn-ea"/>
              </a:rPr>
              <a:t>增量转储</a:t>
            </a:r>
            <a:endParaRPr lang="en-US" altLang="zh-CN" dirty="0" smtClean="0">
              <a:ea typeface="+mn-ea"/>
            </a:endParaRPr>
          </a:p>
          <a:p>
            <a:pPr eaLnBrk="1" fontAlgn="auto" hangingPunct="1">
              <a:spcAft>
                <a:spcPts val="0"/>
              </a:spcAft>
              <a:defRPr/>
            </a:pPr>
            <a:r>
              <a:rPr lang="en-US" altLang="zh-CN" dirty="0" smtClean="0"/>
              <a:t>3</a:t>
            </a:r>
            <a:r>
              <a:rPr lang="zh-CN" altLang="en-US" dirty="0" smtClean="0"/>
              <a:t>．转储方法小结</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静态转储</a:t>
            </a:r>
            <a:endParaRPr lang="zh-CN" altLang="en-US">
              <a:latin typeface="+mj-ea"/>
            </a:endParaRPr>
          </a:p>
        </p:txBody>
      </p:sp>
      <p:sp>
        <p:nvSpPr>
          <p:cNvPr id="66562" name="内容占位符 2"/>
          <p:cNvSpPr>
            <a:spLocks noGrp="1"/>
          </p:cNvSpPr>
          <p:nvPr>
            <p:ph idx="1"/>
          </p:nvPr>
        </p:nvSpPr>
        <p:spPr/>
        <p:txBody>
          <a:bodyPr/>
          <a:lstStyle/>
          <a:p>
            <a:pPr eaLnBrk="1" hangingPunct="1">
              <a:lnSpc>
                <a:spcPct val="90000"/>
              </a:lnSpc>
            </a:pPr>
            <a:r>
              <a:rPr lang="zh-CN" altLang="en-US" smtClean="0"/>
              <a:t>在系统中</a:t>
            </a:r>
            <a:r>
              <a:rPr lang="zh-CN" altLang="en-US" b="1" smtClean="0">
                <a:solidFill>
                  <a:srgbClr val="FF3311"/>
                </a:solidFill>
              </a:rPr>
              <a:t>无运行事务</a:t>
            </a:r>
            <a:r>
              <a:rPr lang="zh-CN" altLang="en-US" smtClean="0"/>
              <a:t>时进行转储</a:t>
            </a:r>
          </a:p>
          <a:p>
            <a:pPr eaLnBrk="1" hangingPunct="1">
              <a:lnSpc>
                <a:spcPct val="90000"/>
              </a:lnSpc>
            </a:pPr>
            <a:r>
              <a:rPr lang="zh-CN" altLang="en-US" smtClean="0"/>
              <a:t>转储开始时数据库处于一致性状态</a:t>
            </a:r>
          </a:p>
          <a:p>
            <a:pPr eaLnBrk="1" hangingPunct="1">
              <a:lnSpc>
                <a:spcPct val="90000"/>
              </a:lnSpc>
            </a:pPr>
            <a:r>
              <a:rPr lang="zh-CN" altLang="en-US" smtClean="0"/>
              <a:t>转储期间不允许对数据库的任何存取、修改活动</a:t>
            </a:r>
          </a:p>
          <a:p>
            <a:pPr eaLnBrk="1" hangingPunct="1">
              <a:lnSpc>
                <a:spcPct val="90000"/>
              </a:lnSpc>
            </a:pPr>
            <a:r>
              <a:rPr lang="zh-CN" altLang="en-US" smtClean="0">
                <a:solidFill>
                  <a:srgbClr val="FF3311"/>
                </a:solidFill>
              </a:rPr>
              <a:t>优点</a:t>
            </a:r>
            <a:r>
              <a:rPr lang="zh-CN" altLang="en-US" smtClean="0"/>
              <a:t>：实现简单</a:t>
            </a:r>
          </a:p>
          <a:p>
            <a:pPr eaLnBrk="1" hangingPunct="1">
              <a:lnSpc>
                <a:spcPct val="90000"/>
              </a:lnSpc>
            </a:pPr>
            <a:r>
              <a:rPr lang="zh-CN" altLang="en-US" smtClean="0">
                <a:solidFill>
                  <a:srgbClr val="FF3311"/>
                </a:solidFill>
              </a:rPr>
              <a:t>缺点</a:t>
            </a:r>
            <a:r>
              <a:rPr lang="zh-CN" altLang="en-US" smtClean="0"/>
              <a:t>：降低了数据库的可用性</a:t>
            </a:r>
          </a:p>
          <a:p>
            <a:pPr lvl="1" eaLnBrk="1" hangingPunct="1">
              <a:lnSpc>
                <a:spcPct val="90000"/>
              </a:lnSpc>
            </a:pPr>
            <a:r>
              <a:rPr lang="zh-CN" altLang="en-US" smtClean="0">
                <a:ea typeface="宋体" charset="-122"/>
              </a:rPr>
              <a:t>转储必须等用户事务结束</a:t>
            </a:r>
          </a:p>
          <a:p>
            <a:pPr lvl="1" eaLnBrk="1" hangingPunct="1">
              <a:lnSpc>
                <a:spcPct val="90000"/>
              </a:lnSpc>
            </a:pPr>
            <a:r>
              <a:rPr lang="zh-CN" altLang="en-US" smtClean="0">
                <a:ea typeface="宋体" charset="-122"/>
              </a:rPr>
              <a:t>新的事务必须等转储结束</a:t>
            </a:r>
            <a:endParaRPr lang="zh-CN" altLang="en-US" sz="3200" smtClean="0">
              <a:ea typeface="宋体" charset="-122"/>
            </a:endParaRPr>
          </a:p>
          <a:p>
            <a:pPr eaLnBrk="1" hangingPunct="1"/>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808038" y="1404938"/>
            <a:ext cx="7010400" cy="345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动态转储</a:t>
            </a:r>
            <a:endParaRPr lang="zh-CN" altLang="en-US" dirty="0">
              <a:latin typeface="+mj-ea"/>
            </a:endParaRPr>
          </a:p>
        </p:txBody>
      </p:sp>
      <p:sp>
        <p:nvSpPr>
          <p:cNvPr id="68610" name="内容占位符 2"/>
          <p:cNvSpPr>
            <a:spLocks noGrp="1"/>
          </p:cNvSpPr>
          <p:nvPr>
            <p:ph idx="1"/>
          </p:nvPr>
        </p:nvSpPr>
        <p:spPr/>
        <p:txBody>
          <a:bodyPr/>
          <a:lstStyle/>
          <a:p>
            <a:pPr eaLnBrk="1" hangingPunct="1">
              <a:lnSpc>
                <a:spcPct val="90000"/>
              </a:lnSpc>
            </a:pPr>
            <a:r>
              <a:rPr lang="zh-CN" altLang="en-US" sz="2400" smtClean="0"/>
              <a:t>转储操作</a:t>
            </a:r>
            <a:r>
              <a:rPr lang="zh-CN" altLang="en-US" sz="2400" b="1" smtClean="0">
                <a:solidFill>
                  <a:srgbClr val="FF3311"/>
                </a:solidFill>
              </a:rPr>
              <a:t>与用户事务并发进行</a:t>
            </a:r>
          </a:p>
          <a:p>
            <a:pPr eaLnBrk="1" hangingPunct="1">
              <a:lnSpc>
                <a:spcPct val="90000"/>
              </a:lnSpc>
            </a:pPr>
            <a:r>
              <a:rPr lang="zh-CN" altLang="en-US" sz="2400" smtClean="0"/>
              <a:t>转储期间允许对数据库进行存取或修改</a:t>
            </a:r>
          </a:p>
          <a:p>
            <a:pPr eaLnBrk="1" hangingPunct="1">
              <a:lnSpc>
                <a:spcPct val="90000"/>
              </a:lnSpc>
            </a:pPr>
            <a:r>
              <a:rPr lang="zh-CN" altLang="en-US" sz="2400" smtClean="0">
                <a:solidFill>
                  <a:srgbClr val="FF3311"/>
                </a:solidFill>
              </a:rPr>
              <a:t>优点</a:t>
            </a:r>
          </a:p>
          <a:p>
            <a:pPr lvl="1" eaLnBrk="1" hangingPunct="1">
              <a:lnSpc>
                <a:spcPct val="150000"/>
              </a:lnSpc>
            </a:pPr>
            <a:r>
              <a:rPr lang="zh-CN" altLang="en-US" sz="2200" smtClean="0">
                <a:ea typeface="宋体" charset="-122"/>
              </a:rPr>
              <a:t>不用等待正在运行的用户事务结束</a:t>
            </a:r>
          </a:p>
          <a:p>
            <a:pPr lvl="1" eaLnBrk="1" hangingPunct="1">
              <a:lnSpc>
                <a:spcPct val="90000"/>
              </a:lnSpc>
            </a:pPr>
            <a:r>
              <a:rPr lang="zh-CN" altLang="en-US" sz="2200" smtClean="0">
                <a:ea typeface="宋体" charset="-122"/>
              </a:rPr>
              <a:t>不会影响新事务的运行</a:t>
            </a:r>
          </a:p>
          <a:p>
            <a:pPr eaLnBrk="1" hangingPunct="1">
              <a:lnSpc>
                <a:spcPct val="90000"/>
              </a:lnSpc>
            </a:pPr>
            <a:r>
              <a:rPr lang="zh-CN" altLang="en-US" sz="2400" smtClean="0"/>
              <a:t>动态转储的</a:t>
            </a:r>
            <a:r>
              <a:rPr lang="zh-CN" altLang="en-US" sz="2400" smtClean="0">
                <a:solidFill>
                  <a:srgbClr val="FF3311"/>
                </a:solidFill>
              </a:rPr>
              <a:t>缺点</a:t>
            </a:r>
          </a:p>
          <a:p>
            <a:pPr lvl="1" eaLnBrk="1" hangingPunct="1">
              <a:lnSpc>
                <a:spcPct val="150000"/>
              </a:lnSpc>
            </a:pPr>
            <a:r>
              <a:rPr lang="zh-CN" altLang="en-US" sz="2200" smtClean="0">
                <a:ea typeface="宋体" charset="-122"/>
              </a:rPr>
              <a:t>不能保证副本中的数据正确有效</a:t>
            </a:r>
          </a:p>
          <a:p>
            <a:pPr lvl="1" eaLnBrk="1" hangingPunct="1">
              <a:lnSpc>
                <a:spcPct val="120000"/>
              </a:lnSpc>
              <a:buFontTx/>
              <a:buNone/>
            </a:pPr>
            <a:r>
              <a:rPr lang="en-US" altLang="zh-CN" sz="2200" smtClean="0">
                <a:ea typeface="宋体" charset="-122"/>
              </a:rPr>
              <a:t>[</a:t>
            </a:r>
            <a:r>
              <a:rPr lang="zh-CN" altLang="en-US" sz="2200" smtClean="0">
                <a:ea typeface="宋体" charset="-122"/>
              </a:rPr>
              <a:t>例</a:t>
            </a:r>
            <a:r>
              <a:rPr lang="en-US" altLang="zh-CN" sz="2200" smtClean="0">
                <a:ea typeface="宋体" charset="-122"/>
              </a:rPr>
              <a:t>]</a:t>
            </a:r>
            <a:r>
              <a:rPr lang="zh-CN" altLang="en-US" sz="2200" smtClean="0">
                <a:ea typeface="宋体" charset="-122"/>
              </a:rPr>
              <a:t>在转储期间的某个时刻</a:t>
            </a:r>
            <a:r>
              <a:rPr lang="en-US" altLang="zh-CN" sz="2200" i="1" smtClean="0">
                <a:ea typeface="宋体" charset="-122"/>
              </a:rPr>
              <a:t>T</a:t>
            </a:r>
            <a:r>
              <a:rPr lang="en-US" altLang="zh-CN" sz="2200" smtClean="0">
                <a:ea typeface="宋体" charset="-122"/>
              </a:rPr>
              <a:t>c</a:t>
            </a:r>
            <a:r>
              <a:rPr lang="zh-CN" altLang="en-US" sz="2200" smtClean="0">
                <a:ea typeface="宋体" charset="-122"/>
              </a:rPr>
              <a:t>，系统把数据</a:t>
            </a:r>
            <a:r>
              <a:rPr lang="en-US" altLang="zh-CN" sz="2200" smtClean="0">
                <a:ea typeface="宋体" charset="-122"/>
              </a:rPr>
              <a:t>A=100</a:t>
            </a:r>
            <a:r>
              <a:rPr lang="zh-CN" altLang="en-US" sz="2200" smtClean="0">
                <a:ea typeface="宋体" charset="-122"/>
              </a:rPr>
              <a:t>转储到磁带上，而在下一时刻</a:t>
            </a:r>
            <a:r>
              <a:rPr lang="en-US" altLang="zh-CN" sz="2200" i="1" smtClean="0">
                <a:ea typeface="宋体" charset="-122"/>
              </a:rPr>
              <a:t>T</a:t>
            </a:r>
            <a:r>
              <a:rPr lang="en-US" altLang="zh-CN" sz="2200" smtClean="0">
                <a:ea typeface="宋体" charset="-122"/>
              </a:rPr>
              <a:t>d</a:t>
            </a:r>
            <a:r>
              <a:rPr lang="zh-CN" altLang="en-US" sz="2200" smtClean="0">
                <a:ea typeface="宋体" charset="-122"/>
              </a:rPr>
              <a:t>，某一事务将</a:t>
            </a:r>
            <a:r>
              <a:rPr lang="en-US" altLang="zh-CN" sz="2200" smtClean="0">
                <a:ea typeface="宋体" charset="-122"/>
              </a:rPr>
              <a:t>A</a:t>
            </a:r>
            <a:r>
              <a:rPr lang="zh-CN" altLang="en-US" sz="2200" smtClean="0">
                <a:ea typeface="宋体" charset="-122"/>
              </a:rPr>
              <a:t>改为</a:t>
            </a:r>
            <a:r>
              <a:rPr lang="en-US" altLang="zh-CN" sz="2200" smtClean="0">
                <a:ea typeface="宋体" charset="-122"/>
              </a:rPr>
              <a:t>200</a:t>
            </a:r>
            <a:r>
              <a:rPr lang="zh-CN" altLang="en-US" sz="2200" smtClean="0">
                <a:ea typeface="宋体" charset="-122"/>
              </a:rPr>
              <a:t>。转储结束后，后备副本上的</a:t>
            </a:r>
            <a:r>
              <a:rPr lang="en-US" altLang="zh-CN" sz="2200" smtClean="0">
                <a:ea typeface="宋体" charset="-122"/>
              </a:rPr>
              <a:t>A</a:t>
            </a:r>
            <a:r>
              <a:rPr lang="zh-CN" altLang="en-US" sz="2200" smtClean="0">
                <a:ea typeface="宋体" charset="-122"/>
              </a:rPr>
              <a:t>已是过时的数据了</a:t>
            </a:r>
          </a:p>
          <a:p>
            <a:pPr eaLnBrk="1" hangingPunct="1"/>
            <a:endParaRPr lang="zh-CN"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动态转储</a:t>
            </a:r>
            <a:endParaRPr lang="zh-CN" altLang="en-US" dirty="0">
              <a:latin typeface="+mj-ea"/>
            </a:endParaRPr>
          </a:p>
        </p:txBody>
      </p:sp>
      <p:sp>
        <p:nvSpPr>
          <p:cNvPr id="69634" name="内容占位符 2"/>
          <p:cNvSpPr>
            <a:spLocks noGrp="1"/>
          </p:cNvSpPr>
          <p:nvPr>
            <p:ph idx="1"/>
          </p:nvPr>
        </p:nvSpPr>
        <p:spPr/>
        <p:txBody>
          <a:bodyPr/>
          <a:lstStyle/>
          <a:p>
            <a:pPr eaLnBrk="1" hangingPunct="1">
              <a:lnSpc>
                <a:spcPct val="110000"/>
              </a:lnSpc>
              <a:spcBef>
                <a:spcPct val="60000"/>
              </a:spcBef>
            </a:pPr>
            <a:r>
              <a:rPr lang="zh-CN" altLang="en-US" smtClean="0"/>
              <a:t>利用动态转储得到的副本进行故障恢复</a:t>
            </a:r>
          </a:p>
          <a:p>
            <a:pPr lvl="1" eaLnBrk="1" hangingPunct="1">
              <a:lnSpc>
                <a:spcPct val="140000"/>
              </a:lnSpc>
              <a:spcBef>
                <a:spcPct val="60000"/>
              </a:spcBef>
            </a:pPr>
            <a:r>
              <a:rPr lang="zh-CN" altLang="en-US" smtClean="0">
                <a:ea typeface="宋体" charset="-122"/>
              </a:rPr>
              <a:t>需要把动态转储期间各事务对数据库的修改活动登记下来，建立日志文件</a:t>
            </a:r>
          </a:p>
          <a:p>
            <a:pPr lvl="1" eaLnBrk="1" hangingPunct="1">
              <a:lnSpc>
                <a:spcPct val="140000"/>
              </a:lnSpc>
              <a:spcBef>
                <a:spcPct val="60000"/>
              </a:spcBef>
            </a:pPr>
            <a:r>
              <a:rPr lang="zh-CN" altLang="en-US" smtClean="0">
                <a:ea typeface="宋体" charset="-122"/>
              </a:rPr>
              <a:t>后备副本加上日志文件才能把数据库恢复到某一时刻的正确状态</a:t>
            </a:r>
          </a:p>
          <a:p>
            <a:pPr eaLnBrk="1" hangingPunct="1"/>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2</a:t>
            </a:r>
            <a:r>
              <a:rPr lang="zh-CN" altLang="en-US" dirty="0" smtClean="0">
                <a:latin typeface="+mj-ea"/>
              </a:rPr>
              <a:t>．海量转储与增量转储</a:t>
            </a:r>
            <a:endParaRPr lang="zh-CN" altLang="en-US" dirty="0">
              <a:latin typeface="+mj-ea"/>
            </a:endParaRPr>
          </a:p>
        </p:txBody>
      </p:sp>
      <p:sp>
        <p:nvSpPr>
          <p:cNvPr id="70658" name="内容占位符 2"/>
          <p:cNvSpPr>
            <a:spLocks noGrp="1"/>
          </p:cNvSpPr>
          <p:nvPr>
            <p:ph idx="1"/>
          </p:nvPr>
        </p:nvSpPr>
        <p:spPr/>
        <p:txBody>
          <a:bodyPr/>
          <a:lstStyle/>
          <a:p>
            <a:pPr eaLnBrk="1" hangingPunct="1">
              <a:lnSpc>
                <a:spcPct val="150000"/>
              </a:lnSpc>
            </a:pPr>
            <a:r>
              <a:rPr lang="zh-CN" altLang="en-US" sz="2800" smtClean="0"/>
              <a:t>海量转储</a:t>
            </a:r>
            <a:r>
              <a:rPr lang="en-US" altLang="zh-CN" sz="2800" smtClean="0"/>
              <a:t>: </a:t>
            </a:r>
            <a:r>
              <a:rPr lang="zh-CN" altLang="en-US" sz="2800" smtClean="0"/>
              <a:t>每次转储全部数据库</a:t>
            </a:r>
            <a:endParaRPr lang="zh-CN" altLang="en-US" sz="4000" smtClean="0"/>
          </a:p>
          <a:p>
            <a:pPr eaLnBrk="1" hangingPunct="1">
              <a:lnSpc>
                <a:spcPct val="150000"/>
              </a:lnSpc>
            </a:pPr>
            <a:r>
              <a:rPr lang="zh-CN" altLang="en-US" sz="2800" smtClean="0"/>
              <a:t>增量转储</a:t>
            </a:r>
            <a:r>
              <a:rPr lang="en-US" altLang="zh-CN" sz="2800" smtClean="0"/>
              <a:t>: </a:t>
            </a:r>
            <a:r>
              <a:rPr lang="zh-CN" altLang="en-US" sz="2800" smtClean="0"/>
              <a:t>只转储上次转储后更新过的数据</a:t>
            </a:r>
            <a:endParaRPr lang="zh-CN" altLang="en-US" sz="4000" smtClean="0"/>
          </a:p>
          <a:p>
            <a:pPr eaLnBrk="1" hangingPunct="1">
              <a:lnSpc>
                <a:spcPct val="150000"/>
              </a:lnSpc>
            </a:pPr>
            <a:r>
              <a:rPr lang="zh-CN" altLang="en-US" sz="2800" smtClean="0"/>
              <a:t>海量转储与增量转储比较</a:t>
            </a:r>
          </a:p>
          <a:p>
            <a:pPr lvl="1" eaLnBrk="1" hangingPunct="1">
              <a:lnSpc>
                <a:spcPct val="140000"/>
              </a:lnSpc>
            </a:pPr>
            <a:r>
              <a:rPr lang="zh-CN" altLang="en-US" sz="2400" smtClean="0">
                <a:ea typeface="宋体" charset="-122"/>
              </a:rPr>
              <a:t>从恢复角度看，使用海量转储得到的后备副本进行恢复往往更方便</a:t>
            </a:r>
          </a:p>
          <a:p>
            <a:pPr lvl="1" eaLnBrk="1" hangingPunct="1">
              <a:lnSpc>
                <a:spcPct val="140000"/>
              </a:lnSpc>
            </a:pPr>
            <a:r>
              <a:rPr lang="zh-CN" altLang="en-US" sz="2400" smtClean="0">
                <a:ea typeface="宋体" charset="-122"/>
              </a:rPr>
              <a:t>但如果数据库很大，事务处理又十分频繁，则增量转储方式更实用更有效</a:t>
            </a:r>
          </a:p>
          <a:p>
            <a:pPr eaLnBrk="1" hangingPunct="1"/>
            <a:endParaRPr lang="zh-CN" altLang="en-US" sz="4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3</a:t>
            </a:r>
            <a:r>
              <a:rPr lang="zh-CN" altLang="en-US" dirty="0" smtClean="0">
                <a:latin typeface="+mj-ea"/>
              </a:rPr>
              <a:t>．转储方法小结</a:t>
            </a:r>
            <a:endParaRPr lang="zh-CN" altLang="en-US" dirty="0">
              <a:latin typeface="+mj-ea"/>
            </a:endParaRPr>
          </a:p>
        </p:txBody>
      </p:sp>
      <p:grpSp>
        <p:nvGrpSpPr>
          <p:cNvPr id="71682" name="Group 4"/>
          <p:cNvGrpSpPr>
            <a:grpSpLocks/>
          </p:cNvGrpSpPr>
          <p:nvPr/>
        </p:nvGrpSpPr>
        <p:grpSpPr bwMode="auto">
          <a:xfrm>
            <a:off x="1246188" y="1971675"/>
            <a:ext cx="6781800" cy="2286000"/>
            <a:chOff x="-3" y="-3"/>
            <a:chExt cx="2282" cy="1734"/>
          </a:xfrm>
        </p:grpSpPr>
        <p:grpSp>
          <p:nvGrpSpPr>
            <p:cNvPr id="71683" name="Group 5"/>
            <p:cNvGrpSpPr>
              <a:grpSpLocks/>
            </p:cNvGrpSpPr>
            <p:nvPr/>
          </p:nvGrpSpPr>
          <p:grpSpPr bwMode="auto">
            <a:xfrm>
              <a:off x="0" y="0"/>
              <a:ext cx="2276" cy="1728"/>
              <a:chOff x="0" y="0"/>
              <a:chExt cx="2276" cy="1728"/>
            </a:xfrm>
          </p:grpSpPr>
          <p:grpSp>
            <p:nvGrpSpPr>
              <p:cNvPr id="71685" name="Group 6"/>
              <p:cNvGrpSpPr>
                <a:grpSpLocks/>
              </p:cNvGrpSpPr>
              <p:nvPr/>
            </p:nvGrpSpPr>
            <p:grpSpPr bwMode="auto">
              <a:xfrm>
                <a:off x="0" y="0"/>
                <a:ext cx="852" cy="768"/>
                <a:chOff x="0" y="0"/>
                <a:chExt cx="852" cy="768"/>
              </a:xfrm>
            </p:grpSpPr>
            <p:sp>
              <p:nvSpPr>
                <p:cNvPr id="71716" name="Rectangle 7"/>
                <p:cNvSpPr>
                  <a:spLocks noChangeArrowheads="1"/>
                </p:cNvSpPr>
                <p:nvPr/>
              </p:nvSpPr>
              <p:spPr bwMode="auto">
                <a:xfrm>
                  <a:off x="43" y="0"/>
                  <a:ext cx="766" cy="768"/>
                </a:xfrm>
                <a:prstGeom prst="rect">
                  <a:avLst/>
                </a:prstGeom>
                <a:noFill/>
                <a:ln w="28575">
                  <a:noFill/>
                  <a:miter lim="800000"/>
                  <a:headEnd/>
                  <a:tailEnd/>
                </a:ln>
              </p:spPr>
              <p:txBody>
                <a:bodyPr lIns="90000" tIns="46800" rIns="90000" bIns="46800"/>
                <a:lstStyle/>
                <a:p>
                  <a:pPr algn="ctr"/>
                  <a:r>
                    <a:rPr kumimoji="1" lang="en-US" altLang="zh-CN" sz="1000"/>
                    <a:t> </a:t>
                  </a:r>
                </a:p>
                <a:p>
                  <a:pPr algn="ctr" eaLnBrk="0" hangingPunct="0"/>
                  <a:endParaRPr kumimoji="1" lang="en-US" altLang="zh-CN" sz="2400"/>
                </a:p>
              </p:txBody>
            </p:sp>
            <p:sp>
              <p:nvSpPr>
                <p:cNvPr id="71717" name="Rectangle 8"/>
                <p:cNvSpPr>
                  <a:spLocks noChangeArrowheads="1"/>
                </p:cNvSpPr>
                <p:nvPr/>
              </p:nvSpPr>
              <p:spPr bwMode="auto">
                <a:xfrm>
                  <a:off x="0" y="0"/>
                  <a:ext cx="852" cy="768"/>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6" name="Group 9"/>
              <p:cNvGrpSpPr>
                <a:grpSpLocks/>
              </p:cNvGrpSpPr>
              <p:nvPr/>
            </p:nvGrpSpPr>
            <p:grpSpPr bwMode="auto">
              <a:xfrm>
                <a:off x="852" y="0"/>
                <a:ext cx="1424" cy="384"/>
                <a:chOff x="852" y="0"/>
                <a:chExt cx="1424" cy="384"/>
              </a:xfrm>
            </p:grpSpPr>
            <p:sp>
              <p:nvSpPr>
                <p:cNvPr id="71714" name="Rectangle 10"/>
                <p:cNvSpPr>
                  <a:spLocks noChangeArrowheads="1"/>
                </p:cNvSpPr>
                <p:nvPr/>
              </p:nvSpPr>
              <p:spPr bwMode="auto">
                <a:xfrm>
                  <a:off x="895" y="0"/>
                  <a:ext cx="1338" cy="384"/>
                </a:xfrm>
                <a:prstGeom prst="rect">
                  <a:avLst/>
                </a:prstGeom>
                <a:noFill/>
                <a:ln w="28575">
                  <a:noFill/>
                  <a:miter lim="800000"/>
                  <a:headEnd/>
                  <a:tailEnd/>
                </a:ln>
              </p:spPr>
              <p:txBody>
                <a:bodyPr lIns="90000" tIns="46800" rIns="90000" bIns="46800"/>
                <a:lstStyle/>
                <a:p>
                  <a:pPr algn="ctr"/>
                  <a:r>
                    <a:rPr kumimoji="1" lang="zh-CN" altLang="en-US" sz="2000" b="1"/>
                    <a:t>转储状态</a:t>
                  </a:r>
                  <a:endParaRPr kumimoji="1" lang="zh-CN" altLang="en-US" sz="2400"/>
                </a:p>
              </p:txBody>
            </p:sp>
            <p:sp>
              <p:nvSpPr>
                <p:cNvPr id="71715" name="Rectangle 11"/>
                <p:cNvSpPr>
                  <a:spLocks noChangeArrowheads="1"/>
                </p:cNvSpPr>
                <p:nvPr/>
              </p:nvSpPr>
              <p:spPr bwMode="auto">
                <a:xfrm>
                  <a:off x="852" y="0"/>
                  <a:ext cx="1424"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7" name="Group 12"/>
              <p:cNvGrpSpPr>
                <a:grpSpLocks/>
              </p:cNvGrpSpPr>
              <p:nvPr/>
            </p:nvGrpSpPr>
            <p:grpSpPr bwMode="auto">
              <a:xfrm>
                <a:off x="852" y="384"/>
                <a:ext cx="750" cy="384"/>
                <a:chOff x="852" y="384"/>
                <a:chExt cx="750" cy="384"/>
              </a:xfrm>
            </p:grpSpPr>
            <p:sp>
              <p:nvSpPr>
                <p:cNvPr id="71712" name="Rectangle 13"/>
                <p:cNvSpPr>
                  <a:spLocks noChangeArrowheads="1"/>
                </p:cNvSpPr>
                <p:nvPr/>
              </p:nvSpPr>
              <p:spPr bwMode="auto">
                <a:xfrm>
                  <a:off x="895" y="384"/>
                  <a:ext cx="664" cy="384"/>
                </a:xfrm>
                <a:prstGeom prst="rect">
                  <a:avLst/>
                </a:prstGeom>
                <a:noFill/>
                <a:ln w="28575">
                  <a:noFill/>
                  <a:miter lim="800000"/>
                  <a:headEnd/>
                  <a:tailEnd/>
                </a:ln>
              </p:spPr>
              <p:txBody>
                <a:bodyPr lIns="90000" tIns="46800" rIns="90000" bIns="46800"/>
                <a:lstStyle/>
                <a:p>
                  <a:pPr algn="ctr"/>
                  <a:r>
                    <a:rPr kumimoji="1" lang="zh-CN" altLang="en-US" sz="2000" b="1"/>
                    <a:t>动态转储</a:t>
                  </a:r>
                  <a:endParaRPr kumimoji="1" lang="zh-CN" altLang="en-US" sz="2000"/>
                </a:p>
              </p:txBody>
            </p:sp>
            <p:sp>
              <p:nvSpPr>
                <p:cNvPr id="71713" name="Rectangle 14"/>
                <p:cNvSpPr>
                  <a:spLocks noChangeArrowheads="1"/>
                </p:cNvSpPr>
                <p:nvPr/>
              </p:nvSpPr>
              <p:spPr bwMode="auto">
                <a:xfrm>
                  <a:off x="852" y="384"/>
                  <a:ext cx="750"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8" name="Group 15"/>
              <p:cNvGrpSpPr>
                <a:grpSpLocks/>
              </p:cNvGrpSpPr>
              <p:nvPr/>
            </p:nvGrpSpPr>
            <p:grpSpPr bwMode="auto">
              <a:xfrm>
                <a:off x="1602" y="384"/>
                <a:ext cx="674" cy="384"/>
                <a:chOff x="1602" y="384"/>
                <a:chExt cx="674" cy="384"/>
              </a:xfrm>
            </p:grpSpPr>
            <p:sp>
              <p:nvSpPr>
                <p:cNvPr id="71710" name="Rectangle 16"/>
                <p:cNvSpPr>
                  <a:spLocks noChangeArrowheads="1"/>
                </p:cNvSpPr>
                <p:nvPr/>
              </p:nvSpPr>
              <p:spPr bwMode="auto">
                <a:xfrm>
                  <a:off x="1645" y="384"/>
                  <a:ext cx="588" cy="384"/>
                </a:xfrm>
                <a:prstGeom prst="rect">
                  <a:avLst/>
                </a:prstGeom>
                <a:noFill/>
                <a:ln w="28575">
                  <a:noFill/>
                  <a:miter lim="800000"/>
                  <a:headEnd/>
                  <a:tailEnd/>
                </a:ln>
              </p:spPr>
              <p:txBody>
                <a:bodyPr lIns="90000" tIns="46800" rIns="90000" bIns="46800"/>
                <a:lstStyle/>
                <a:p>
                  <a:pPr algn="ctr"/>
                  <a:r>
                    <a:rPr kumimoji="1" lang="zh-CN" altLang="en-US" sz="2000" b="1"/>
                    <a:t>静态转储</a:t>
                  </a:r>
                  <a:endParaRPr kumimoji="1" lang="zh-CN" altLang="en-US" sz="2400"/>
                </a:p>
              </p:txBody>
            </p:sp>
            <p:sp>
              <p:nvSpPr>
                <p:cNvPr id="71711" name="Rectangle 17"/>
                <p:cNvSpPr>
                  <a:spLocks noChangeArrowheads="1"/>
                </p:cNvSpPr>
                <p:nvPr/>
              </p:nvSpPr>
              <p:spPr bwMode="auto">
                <a:xfrm>
                  <a:off x="1602" y="384"/>
                  <a:ext cx="674"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9" name="Group 18"/>
              <p:cNvGrpSpPr>
                <a:grpSpLocks/>
              </p:cNvGrpSpPr>
              <p:nvPr/>
            </p:nvGrpSpPr>
            <p:grpSpPr bwMode="auto">
              <a:xfrm>
                <a:off x="0" y="768"/>
                <a:ext cx="338" cy="960"/>
                <a:chOff x="0" y="768"/>
                <a:chExt cx="338" cy="960"/>
              </a:xfrm>
            </p:grpSpPr>
            <p:sp>
              <p:nvSpPr>
                <p:cNvPr id="71708" name="Rectangle 19"/>
                <p:cNvSpPr>
                  <a:spLocks noChangeArrowheads="1"/>
                </p:cNvSpPr>
                <p:nvPr/>
              </p:nvSpPr>
              <p:spPr bwMode="auto">
                <a:xfrm>
                  <a:off x="43" y="768"/>
                  <a:ext cx="252" cy="960"/>
                </a:xfrm>
                <a:prstGeom prst="rect">
                  <a:avLst/>
                </a:prstGeom>
                <a:noFill/>
                <a:ln w="28575">
                  <a:noFill/>
                  <a:miter lim="800000"/>
                  <a:headEnd/>
                  <a:tailEnd/>
                </a:ln>
              </p:spPr>
              <p:txBody>
                <a:bodyPr lIns="90000" tIns="46800" rIns="90000" bIns="46800"/>
                <a:lstStyle/>
                <a:p>
                  <a:pPr algn="ctr"/>
                  <a:r>
                    <a:rPr kumimoji="1" lang="zh-CN" altLang="en-US" sz="2000" b="1"/>
                    <a:t>转储方式</a:t>
                  </a:r>
                  <a:endParaRPr kumimoji="1" lang="zh-CN" altLang="en-US" sz="2400"/>
                </a:p>
              </p:txBody>
            </p:sp>
            <p:sp>
              <p:nvSpPr>
                <p:cNvPr id="71709" name="Rectangle 20"/>
                <p:cNvSpPr>
                  <a:spLocks noChangeArrowheads="1"/>
                </p:cNvSpPr>
                <p:nvPr/>
              </p:nvSpPr>
              <p:spPr bwMode="auto">
                <a:xfrm>
                  <a:off x="0" y="768"/>
                  <a:ext cx="338" cy="96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0" name="Group 21"/>
              <p:cNvGrpSpPr>
                <a:grpSpLocks/>
              </p:cNvGrpSpPr>
              <p:nvPr/>
            </p:nvGrpSpPr>
            <p:grpSpPr bwMode="auto">
              <a:xfrm>
                <a:off x="338" y="768"/>
                <a:ext cx="514" cy="480"/>
                <a:chOff x="338" y="768"/>
                <a:chExt cx="514" cy="480"/>
              </a:xfrm>
            </p:grpSpPr>
            <p:sp>
              <p:nvSpPr>
                <p:cNvPr id="71706" name="Rectangle 22"/>
                <p:cNvSpPr>
                  <a:spLocks noChangeArrowheads="1"/>
                </p:cNvSpPr>
                <p:nvPr/>
              </p:nvSpPr>
              <p:spPr bwMode="auto">
                <a:xfrm>
                  <a:off x="381" y="768"/>
                  <a:ext cx="428" cy="480"/>
                </a:xfrm>
                <a:prstGeom prst="rect">
                  <a:avLst/>
                </a:prstGeom>
                <a:noFill/>
                <a:ln w="28575">
                  <a:noFill/>
                  <a:miter lim="800000"/>
                  <a:headEnd/>
                  <a:tailEnd/>
                </a:ln>
              </p:spPr>
              <p:txBody>
                <a:bodyPr lIns="90000" tIns="46800" rIns="90000" bIns="46800"/>
                <a:lstStyle/>
                <a:p>
                  <a:pPr algn="ctr"/>
                  <a:r>
                    <a:rPr kumimoji="1" lang="zh-CN" altLang="en-US" sz="2000" b="1"/>
                    <a:t>海量转储</a:t>
                  </a:r>
                  <a:endParaRPr kumimoji="1" lang="zh-CN" altLang="en-US" sz="2000"/>
                </a:p>
                <a:p>
                  <a:pPr algn="ctr" eaLnBrk="0" hangingPunct="0"/>
                  <a:endParaRPr kumimoji="1" lang="en-US" altLang="zh-CN" sz="2400"/>
                </a:p>
              </p:txBody>
            </p:sp>
            <p:sp>
              <p:nvSpPr>
                <p:cNvPr id="71707" name="Rectangle 23"/>
                <p:cNvSpPr>
                  <a:spLocks noChangeArrowheads="1"/>
                </p:cNvSpPr>
                <p:nvPr/>
              </p:nvSpPr>
              <p:spPr bwMode="auto">
                <a:xfrm>
                  <a:off x="338" y="768"/>
                  <a:ext cx="51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1" name="Group 24"/>
              <p:cNvGrpSpPr>
                <a:grpSpLocks/>
              </p:cNvGrpSpPr>
              <p:nvPr/>
            </p:nvGrpSpPr>
            <p:grpSpPr bwMode="auto">
              <a:xfrm>
                <a:off x="852" y="768"/>
                <a:ext cx="750" cy="480"/>
                <a:chOff x="852" y="768"/>
                <a:chExt cx="750" cy="480"/>
              </a:xfrm>
            </p:grpSpPr>
            <p:sp>
              <p:nvSpPr>
                <p:cNvPr id="71704" name="Rectangle 25"/>
                <p:cNvSpPr>
                  <a:spLocks noChangeArrowheads="1"/>
                </p:cNvSpPr>
                <p:nvPr/>
              </p:nvSpPr>
              <p:spPr bwMode="auto">
                <a:xfrm>
                  <a:off x="895" y="768"/>
                  <a:ext cx="664" cy="480"/>
                </a:xfrm>
                <a:prstGeom prst="rect">
                  <a:avLst/>
                </a:prstGeom>
                <a:noFill/>
                <a:ln w="28575">
                  <a:noFill/>
                  <a:miter lim="800000"/>
                  <a:headEnd/>
                  <a:tailEnd/>
                </a:ln>
              </p:spPr>
              <p:txBody>
                <a:bodyPr lIns="90000" tIns="46800" rIns="90000" bIns="46800"/>
                <a:lstStyle/>
                <a:p>
                  <a:pPr algn="ctr"/>
                  <a:r>
                    <a:rPr kumimoji="1" lang="zh-CN" altLang="en-US" sz="2000" b="1"/>
                    <a:t>动态海量转储</a:t>
                  </a:r>
                  <a:endParaRPr kumimoji="1" lang="zh-CN" altLang="en-US" sz="2000"/>
                </a:p>
              </p:txBody>
            </p:sp>
            <p:sp>
              <p:nvSpPr>
                <p:cNvPr id="71705" name="Rectangle 26"/>
                <p:cNvSpPr>
                  <a:spLocks noChangeArrowheads="1"/>
                </p:cNvSpPr>
                <p:nvPr/>
              </p:nvSpPr>
              <p:spPr bwMode="auto">
                <a:xfrm>
                  <a:off x="852" y="768"/>
                  <a:ext cx="750"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2" name="Group 27"/>
              <p:cNvGrpSpPr>
                <a:grpSpLocks/>
              </p:cNvGrpSpPr>
              <p:nvPr/>
            </p:nvGrpSpPr>
            <p:grpSpPr bwMode="auto">
              <a:xfrm>
                <a:off x="1602" y="768"/>
                <a:ext cx="674" cy="480"/>
                <a:chOff x="1602" y="768"/>
                <a:chExt cx="674" cy="480"/>
              </a:xfrm>
            </p:grpSpPr>
            <p:sp>
              <p:nvSpPr>
                <p:cNvPr id="71702" name="Rectangle 28"/>
                <p:cNvSpPr>
                  <a:spLocks noChangeArrowheads="1"/>
                </p:cNvSpPr>
                <p:nvPr/>
              </p:nvSpPr>
              <p:spPr bwMode="auto">
                <a:xfrm>
                  <a:off x="1645" y="768"/>
                  <a:ext cx="588" cy="480"/>
                </a:xfrm>
                <a:prstGeom prst="rect">
                  <a:avLst/>
                </a:prstGeom>
                <a:noFill/>
                <a:ln w="28575">
                  <a:noFill/>
                  <a:miter lim="800000"/>
                  <a:headEnd/>
                  <a:tailEnd/>
                </a:ln>
              </p:spPr>
              <p:txBody>
                <a:bodyPr lIns="90000" tIns="46800" rIns="90000" bIns="46800"/>
                <a:lstStyle/>
                <a:p>
                  <a:pPr algn="ctr"/>
                  <a:r>
                    <a:rPr kumimoji="1" lang="zh-CN" altLang="en-US" sz="2000" b="1"/>
                    <a:t>静态海量转储</a:t>
                  </a:r>
                  <a:endParaRPr kumimoji="1" lang="zh-CN" altLang="en-US" sz="2000"/>
                </a:p>
              </p:txBody>
            </p:sp>
            <p:sp>
              <p:nvSpPr>
                <p:cNvPr id="71703" name="Rectangle 29"/>
                <p:cNvSpPr>
                  <a:spLocks noChangeArrowheads="1"/>
                </p:cNvSpPr>
                <p:nvPr/>
              </p:nvSpPr>
              <p:spPr bwMode="auto">
                <a:xfrm>
                  <a:off x="1602" y="768"/>
                  <a:ext cx="67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3" name="Group 30"/>
              <p:cNvGrpSpPr>
                <a:grpSpLocks/>
              </p:cNvGrpSpPr>
              <p:nvPr/>
            </p:nvGrpSpPr>
            <p:grpSpPr bwMode="auto">
              <a:xfrm>
                <a:off x="338" y="1248"/>
                <a:ext cx="514" cy="480"/>
                <a:chOff x="338" y="1248"/>
                <a:chExt cx="514" cy="480"/>
              </a:xfrm>
            </p:grpSpPr>
            <p:sp>
              <p:nvSpPr>
                <p:cNvPr id="71700" name="Rectangle 31"/>
                <p:cNvSpPr>
                  <a:spLocks noChangeArrowheads="1"/>
                </p:cNvSpPr>
                <p:nvPr/>
              </p:nvSpPr>
              <p:spPr bwMode="auto">
                <a:xfrm>
                  <a:off x="381" y="1248"/>
                  <a:ext cx="428" cy="480"/>
                </a:xfrm>
                <a:prstGeom prst="rect">
                  <a:avLst/>
                </a:prstGeom>
                <a:noFill/>
                <a:ln w="28575">
                  <a:noFill/>
                  <a:miter lim="800000"/>
                  <a:headEnd/>
                  <a:tailEnd/>
                </a:ln>
              </p:spPr>
              <p:txBody>
                <a:bodyPr lIns="90000" tIns="46800" rIns="90000" bIns="46800"/>
                <a:lstStyle/>
                <a:p>
                  <a:pPr algn="ctr"/>
                  <a:r>
                    <a:rPr kumimoji="1" lang="zh-CN" altLang="en-US" sz="2000" b="1"/>
                    <a:t>增量转储</a:t>
                  </a:r>
                  <a:endParaRPr kumimoji="1" lang="zh-CN" altLang="en-US" sz="4400"/>
                </a:p>
              </p:txBody>
            </p:sp>
            <p:sp>
              <p:nvSpPr>
                <p:cNvPr id="71701" name="Rectangle 32"/>
                <p:cNvSpPr>
                  <a:spLocks noChangeArrowheads="1"/>
                </p:cNvSpPr>
                <p:nvPr/>
              </p:nvSpPr>
              <p:spPr bwMode="auto">
                <a:xfrm>
                  <a:off x="338" y="1248"/>
                  <a:ext cx="51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4" name="Group 33"/>
              <p:cNvGrpSpPr>
                <a:grpSpLocks/>
              </p:cNvGrpSpPr>
              <p:nvPr/>
            </p:nvGrpSpPr>
            <p:grpSpPr bwMode="auto">
              <a:xfrm>
                <a:off x="852" y="1248"/>
                <a:ext cx="750" cy="480"/>
                <a:chOff x="852" y="1248"/>
                <a:chExt cx="750" cy="480"/>
              </a:xfrm>
            </p:grpSpPr>
            <p:sp>
              <p:nvSpPr>
                <p:cNvPr id="71698" name="Rectangle 34"/>
                <p:cNvSpPr>
                  <a:spLocks noChangeArrowheads="1"/>
                </p:cNvSpPr>
                <p:nvPr/>
              </p:nvSpPr>
              <p:spPr bwMode="auto">
                <a:xfrm>
                  <a:off x="895" y="1248"/>
                  <a:ext cx="664" cy="480"/>
                </a:xfrm>
                <a:prstGeom prst="rect">
                  <a:avLst/>
                </a:prstGeom>
                <a:noFill/>
                <a:ln w="28575">
                  <a:noFill/>
                  <a:miter lim="800000"/>
                  <a:headEnd/>
                  <a:tailEnd/>
                </a:ln>
              </p:spPr>
              <p:txBody>
                <a:bodyPr lIns="90000" tIns="46800" rIns="90000" bIns="46800"/>
                <a:lstStyle/>
                <a:p>
                  <a:pPr algn="ctr"/>
                  <a:r>
                    <a:rPr kumimoji="1" lang="zh-CN" altLang="en-US" sz="2000" b="1"/>
                    <a:t>动态增量转储</a:t>
                  </a:r>
                  <a:endParaRPr kumimoji="1" lang="zh-CN" altLang="en-US" sz="2000"/>
                </a:p>
              </p:txBody>
            </p:sp>
            <p:sp>
              <p:nvSpPr>
                <p:cNvPr id="71699" name="Rectangle 35"/>
                <p:cNvSpPr>
                  <a:spLocks noChangeArrowheads="1"/>
                </p:cNvSpPr>
                <p:nvPr/>
              </p:nvSpPr>
              <p:spPr bwMode="auto">
                <a:xfrm>
                  <a:off x="852" y="1248"/>
                  <a:ext cx="750"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5" name="Group 36"/>
              <p:cNvGrpSpPr>
                <a:grpSpLocks/>
              </p:cNvGrpSpPr>
              <p:nvPr/>
            </p:nvGrpSpPr>
            <p:grpSpPr bwMode="auto">
              <a:xfrm>
                <a:off x="1602" y="1248"/>
                <a:ext cx="674" cy="480"/>
                <a:chOff x="1602" y="1248"/>
                <a:chExt cx="674" cy="480"/>
              </a:xfrm>
            </p:grpSpPr>
            <p:sp>
              <p:nvSpPr>
                <p:cNvPr id="71696" name="Rectangle 37"/>
                <p:cNvSpPr>
                  <a:spLocks noChangeArrowheads="1"/>
                </p:cNvSpPr>
                <p:nvPr/>
              </p:nvSpPr>
              <p:spPr bwMode="auto">
                <a:xfrm>
                  <a:off x="1645" y="1248"/>
                  <a:ext cx="588" cy="480"/>
                </a:xfrm>
                <a:prstGeom prst="rect">
                  <a:avLst/>
                </a:prstGeom>
                <a:noFill/>
                <a:ln w="28575">
                  <a:noFill/>
                  <a:miter lim="800000"/>
                  <a:headEnd/>
                  <a:tailEnd/>
                </a:ln>
              </p:spPr>
              <p:txBody>
                <a:bodyPr lIns="90000" tIns="46800" rIns="90000" bIns="46800"/>
                <a:lstStyle/>
                <a:p>
                  <a:pPr algn="ctr"/>
                  <a:r>
                    <a:rPr kumimoji="1" lang="zh-CN" altLang="en-US" sz="2000" b="1"/>
                    <a:t>静态增量转储</a:t>
                  </a:r>
                  <a:endParaRPr kumimoji="1" lang="zh-CN" altLang="en-US" sz="2000"/>
                </a:p>
              </p:txBody>
            </p:sp>
            <p:sp>
              <p:nvSpPr>
                <p:cNvPr id="71697" name="Rectangle 38"/>
                <p:cNvSpPr>
                  <a:spLocks noChangeArrowheads="1"/>
                </p:cNvSpPr>
                <p:nvPr/>
              </p:nvSpPr>
              <p:spPr bwMode="auto">
                <a:xfrm>
                  <a:off x="1602" y="1248"/>
                  <a:ext cx="67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sp>
          <p:nvSpPr>
            <p:cNvPr id="71684" name="Rectangle 39"/>
            <p:cNvSpPr>
              <a:spLocks noChangeArrowheads="1"/>
            </p:cNvSpPr>
            <p:nvPr/>
          </p:nvSpPr>
          <p:spPr bwMode="auto">
            <a:xfrm>
              <a:off x="-3" y="-3"/>
              <a:ext cx="2282" cy="1734"/>
            </a:xfrm>
            <a:prstGeom prst="rect">
              <a:avLst/>
            </a:prstGeom>
            <a:noFill/>
            <a:ln w="11112">
              <a:solidFill>
                <a:srgbClr val="A0A0A0"/>
              </a:solidFill>
              <a:miter lim="800000"/>
              <a:headEnd/>
              <a:tailEnd/>
            </a:ln>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转储策略</a:t>
            </a:r>
            <a:endParaRPr lang="zh-CN" altLang="en-US" dirty="0">
              <a:latin typeface="+mj-ea"/>
            </a:endParaRPr>
          </a:p>
        </p:txBody>
      </p:sp>
      <p:sp>
        <p:nvSpPr>
          <p:cNvPr id="72706" name="内容占位符 2"/>
          <p:cNvSpPr>
            <a:spLocks noGrp="1"/>
          </p:cNvSpPr>
          <p:nvPr>
            <p:ph idx="1"/>
          </p:nvPr>
        </p:nvSpPr>
        <p:spPr>
          <a:xfrm>
            <a:off x="457200" y="1600200"/>
            <a:ext cx="8686800" cy="4525963"/>
          </a:xfrm>
        </p:spPr>
        <p:txBody>
          <a:bodyPr/>
          <a:lstStyle/>
          <a:p>
            <a:pPr eaLnBrk="1" hangingPunct="1"/>
            <a:r>
              <a:rPr lang="zh-CN" altLang="en-US" sz="2800" smtClean="0"/>
              <a:t>应</a:t>
            </a:r>
            <a:r>
              <a:rPr lang="zh-CN" altLang="en-US" sz="2800" smtClean="0">
                <a:solidFill>
                  <a:srgbClr val="FF3311"/>
                </a:solidFill>
              </a:rPr>
              <a:t>定期</a:t>
            </a:r>
            <a:r>
              <a:rPr lang="zh-CN" altLang="en-US" sz="2800" smtClean="0"/>
              <a:t>进行数据转储，制作后备副本。</a:t>
            </a:r>
          </a:p>
          <a:p>
            <a:pPr eaLnBrk="1" hangingPunct="1">
              <a:spcBef>
                <a:spcPct val="40000"/>
              </a:spcBef>
            </a:pPr>
            <a:r>
              <a:rPr lang="zh-CN" altLang="en-US" sz="2800" smtClean="0"/>
              <a:t>但转储又是十分耗费时间和资源的，不能频繁进行。</a:t>
            </a:r>
          </a:p>
          <a:p>
            <a:pPr eaLnBrk="1" hangingPunct="1">
              <a:spcBef>
                <a:spcPct val="40000"/>
              </a:spcBef>
            </a:pPr>
            <a:r>
              <a:rPr lang="en-US" altLang="zh-CN" sz="2800" smtClean="0"/>
              <a:t>DBA</a:t>
            </a:r>
            <a:r>
              <a:rPr lang="zh-CN" altLang="en-US" sz="2800" smtClean="0"/>
              <a:t>应该根据数据库使用情况确定适当的转储周期和转储方法。</a:t>
            </a:r>
          </a:p>
          <a:p>
            <a:pPr eaLnBrk="1" hangingPunct="1">
              <a:buFont typeface="Wingdings" pitchFamily="2" charset="2"/>
              <a:buNone/>
            </a:pPr>
            <a:r>
              <a:rPr lang="zh-CN" altLang="en-US" sz="2800" smtClean="0"/>
              <a:t>    例：</a:t>
            </a:r>
            <a:endParaRPr lang="zh-CN" altLang="en-US" sz="2400" smtClean="0"/>
          </a:p>
          <a:p>
            <a:pPr lvl="1" eaLnBrk="1" hangingPunct="1"/>
            <a:r>
              <a:rPr lang="zh-CN" altLang="en-US" sz="2400" smtClean="0">
                <a:ea typeface="宋体" charset="-122"/>
              </a:rPr>
              <a:t>每天晚上进行动态增量转储</a:t>
            </a:r>
          </a:p>
          <a:p>
            <a:pPr lvl="1" eaLnBrk="1" hangingPunct="1"/>
            <a:r>
              <a:rPr lang="zh-CN" altLang="en-US" sz="2400" smtClean="0">
                <a:ea typeface="宋体" charset="-122"/>
              </a:rPr>
              <a:t>每周进行一次动态海量转储</a:t>
            </a:r>
          </a:p>
          <a:p>
            <a:pPr lvl="1" eaLnBrk="1" hangingPunct="1"/>
            <a:r>
              <a:rPr lang="zh-CN" altLang="en-US" sz="2400" smtClean="0">
                <a:ea typeface="宋体" charset="-122"/>
              </a:rPr>
              <a:t>每月进行一次静态海量转储</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第四节 恢复实现技术</a:t>
            </a:r>
            <a:endParaRPr lang="zh-CN" altLang="en-US" dirty="0">
              <a:latin typeface="+mj-ea"/>
            </a:endParaRPr>
          </a:p>
        </p:txBody>
      </p:sp>
      <p:sp>
        <p:nvSpPr>
          <p:cNvPr id="73730" name="内容占位符 2"/>
          <p:cNvSpPr>
            <a:spLocks noGrp="1"/>
          </p:cNvSpPr>
          <p:nvPr>
            <p:ph idx="1"/>
          </p:nvPr>
        </p:nvSpPr>
        <p:spPr/>
        <p:txBody>
          <a:bodyPr/>
          <a:lstStyle/>
          <a:p>
            <a:pPr eaLnBrk="1" hangingPunct="1">
              <a:lnSpc>
                <a:spcPct val="150000"/>
              </a:lnSpc>
            </a:pPr>
            <a:r>
              <a:rPr lang="zh-CN" altLang="en-US" b="1" smtClean="0"/>
              <a:t>数据转存</a:t>
            </a:r>
            <a:endParaRPr lang="en-US" altLang="zh-CN" b="1" smtClean="0"/>
          </a:p>
          <a:p>
            <a:pPr eaLnBrk="1" hangingPunct="1">
              <a:lnSpc>
                <a:spcPct val="150000"/>
              </a:lnSpc>
            </a:pPr>
            <a:r>
              <a:rPr lang="zh-CN" altLang="en-US" b="1" smtClean="0">
                <a:solidFill>
                  <a:srgbClr val="0000FF"/>
                </a:solidFill>
              </a:rPr>
              <a:t>登录日志文件</a:t>
            </a:r>
            <a:endParaRPr lang="en-US" altLang="zh-CN" b="1" smtClean="0">
              <a:solidFill>
                <a:srgbClr val="0000FF"/>
              </a:solidFill>
            </a:endParaRPr>
          </a:p>
          <a:p>
            <a:pPr lvl="1" eaLnBrk="1" hangingPunct="1">
              <a:lnSpc>
                <a:spcPct val="150000"/>
              </a:lnSpc>
            </a:pPr>
            <a:r>
              <a:rPr lang="zh-CN" altLang="en-US" smtClean="0">
                <a:solidFill>
                  <a:srgbClr val="0000FF"/>
                </a:solidFill>
                <a:ea typeface="宋体" charset="-122"/>
              </a:rPr>
              <a:t>日志文件的格式和内容</a:t>
            </a:r>
          </a:p>
          <a:p>
            <a:pPr lvl="1" eaLnBrk="1" hangingPunct="1">
              <a:lnSpc>
                <a:spcPct val="150000"/>
              </a:lnSpc>
            </a:pPr>
            <a:r>
              <a:rPr lang="zh-CN" altLang="en-US" smtClean="0">
                <a:solidFill>
                  <a:srgbClr val="0000FF"/>
                </a:solidFill>
                <a:ea typeface="宋体" charset="-122"/>
              </a:rPr>
              <a:t>日志文件的作用</a:t>
            </a:r>
          </a:p>
          <a:p>
            <a:pPr lvl="1" eaLnBrk="1" hangingPunct="1">
              <a:lnSpc>
                <a:spcPct val="150000"/>
              </a:lnSpc>
            </a:pPr>
            <a:r>
              <a:rPr lang="zh-CN" altLang="en-US" smtClean="0">
                <a:solidFill>
                  <a:srgbClr val="0000FF"/>
                </a:solidFill>
                <a:ea typeface="宋体" charset="-122"/>
              </a:rPr>
              <a:t>登记日志文件</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一、事务</a:t>
            </a:r>
            <a:r>
              <a:rPr lang="en-US" altLang="zh-CN" dirty="0" smtClean="0">
                <a:latin typeface="+mj-ea"/>
              </a:rPr>
              <a:t>(Transaction)</a:t>
            </a:r>
            <a:endParaRPr lang="zh-CN" altLang="en-US" dirty="0">
              <a:latin typeface="+mj-ea"/>
            </a:endParaRPr>
          </a:p>
        </p:txBody>
      </p:sp>
      <p:sp>
        <p:nvSpPr>
          <p:cNvPr id="28674" name="内容占位符 2"/>
          <p:cNvSpPr>
            <a:spLocks noGrp="1"/>
          </p:cNvSpPr>
          <p:nvPr>
            <p:ph idx="1"/>
          </p:nvPr>
        </p:nvSpPr>
        <p:spPr/>
        <p:txBody>
          <a:bodyPr/>
          <a:lstStyle/>
          <a:p>
            <a:pPr eaLnBrk="1" hangingPunct="1">
              <a:lnSpc>
                <a:spcPct val="90000"/>
              </a:lnSpc>
            </a:pPr>
            <a:r>
              <a:rPr lang="zh-CN" altLang="en-US" sz="2800" smtClean="0"/>
              <a:t>定义</a:t>
            </a:r>
          </a:p>
          <a:p>
            <a:pPr lvl="1" eaLnBrk="1" hangingPunct="1">
              <a:lnSpc>
                <a:spcPct val="90000"/>
              </a:lnSpc>
            </a:pPr>
            <a:r>
              <a:rPr lang="zh-CN" altLang="en-US" sz="2400" smtClean="0">
                <a:ea typeface="宋体" charset="-122"/>
              </a:rPr>
              <a:t>一个数据库操作序列</a:t>
            </a:r>
          </a:p>
          <a:p>
            <a:pPr lvl="1" eaLnBrk="1" hangingPunct="1">
              <a:lnSpc>
                <a:spcPct val="90000"/>
              </a:lnSpc>
            </a:pPr>
            <a:r>
              <a:rPr lang="zh-CN" altLang="en-US" sz="2400" smtClean="0">
                <a:ea typeface="宋体" charset="-122"/>
              </a:rPr>
              <a:t>一个不可分割的工作单位</a:t>
            </a:r>
          </a:p>
          <a:p>
            <a:pPr lvl="1" eaLnBrk="1" hangingPunct="1">
              <a:lnSpc>
                <a:spcPct val="90000"/>
              </a:lnSpc>
            </a:pPr>
            <a:r>
              <a:rPr lang="zh-CN" altLang="en-US" sz="2400" smtClean="0">
                <a:ea typeface="宋体" charset="-122"/>
              </a:rPr>
              <a:t>恢复和并发控制的基本单位</a:t>
            </a:r>
          </a:p>
          <a:p>
            <a:pPr lvl="1" eaLnBrk="1" hangingPunct="1">
              <a:lnSpc>
                <a:spcPct val="90000"/>
              </a:lnSpc>
              <a:buFontTx/>
              <a:buNone/>
            </a:pPr>
            <a:endParaRPr lang="zh-CN" altLang="en-US" sz="2400" smtClean="0">
              <a:ea typeface="宋体" charset="-122"/>
            </a:endParaRPr>
          </a:p>
          <a:p>
            <a:pPr eaLnBrk="1" hangingPunct="1">
              <a:lnSpc>
                <a:spcPct val="90000"/>
              </a:lnSpc>
            </a:pPr>
            <a:r>
              <a:rPr lang="zh-CN" altLang="en-US" sz="2800" smtClean="0"/>
              <a:t>事务和程序比较</a:t>
            </a:r>
          </a:p>
          <a:p>
            <a:pPr lvl="1" eaLnBrk="1" hangingPunct="1">
              <a:lnSpc>
                <a:spcPct val="120000"/>
              </a:lnSpc>
            </a:pPr>
            <a:r>
              <a:rPr lang="zh-CN" altLang="en-US" sz="2400" smtClean="0">
                <a:ea typeface="宋体" charset="-122"/>
              </a:rPr>
              <a:t>在关系数据库中，一个事务可以是一条或多条</a:t>
            </a:r>
            <a:r>
              <a:rPr lang="en-US" altLang="zh-CN" sz="2400" smtClean="0">
                <a:ea typeface="宋体" charset="-122"/>
              </a:rPr>
              <a:t>SQL</a:t>
            </a:r>
            <a:r>
              <a:rPr lang="zh-CN" altLang="en-US" sz="2400" smtClean="0">
                <a:ea typeface="宋体" charset="-122"/>
              </a:rPr>
              <a:t>语句</a:t>
            </a:r>
            <a:r>
              <a:rPr lang="en-US" altLang="zh-CN" sz="2400" smtClean="0">
                <a:ea typeface="宋体" charset="-122"/>
              </a:rPr>
              <a:t>,</a:t>
            </a:r>
            <a:r>
              <a:rPr lang="zh-CN" altLang="en-US" sz="2400" smtClean="0">
                <a:ea typeface="宋体" charset="-122"/>
              </a:rPr>
              <a:t>也可以包含一个或多个程序。</a:t>
            </a:r>
          </a:p>
          <a:p>
            <a:pPr lvl="1" eaLnBrk="1" hangingPunct="1">
              <a:lnSpc>
                <a:spcPct val="120000"/>
              </a:lnSpc>
            </a:pPr>
            <a:r>
              <a:rPr lang="zh-CN" altLang="en-US" sz="2400" smtClean="0">
                <a:ea typeface="宋体" charset="-122"/>
              </a:rPr>
              <a:t>一个程序通常包含多个事务</a:t>
            </a:r>
          </a:p>
          <a:p>
            <a:pPr eaLnBrk="1" hangingPunct="1"/>
            <a:endParaRPr lang="zh-CN"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一、日志文件的格式和内容</a:t>
            </a:r>
            <a:endParaRPr lang="zh-CN" altLang="en-US" dirty="0">
              <a:latin typeface="+mj-ea"/>
            </a:endParaRPr>
          </a:p>
        </p:txBody>
      </p:sp>
      <p:sp>
        <p:nvSpPr>
          <p:cNvPr id="74754" name="内容占位符 2"/>
          <p:cNvSpPr>
            <a:spLocks noGrp="1"/>
          </p:cNvSpPr>
          <p:nvPr>
            <p:ph idx="1"/>
          </p:nvPr>
        </p:nvSpPr>
        <p:spPr/>
        <p:txBody>
          <a:bodyPr/>
          <a:lstStyle/>
          <a:p>
            <a:pPr eaLnBrk="1" hangingPunct="1">
              <a:lnSpc>
                <a:spcPct val="150000"/>
              </a:lnSpc>
            </a:pPr>
            <a:r>
              <a:rPr lang="zh-CN" altLang="en-US" sz="2800" smtClean="0"/>
              <a:t>什么是日志文件</a:t>
            </a:r>
          </a:p>
          <a:p>
            <a:pPr marL="904875" lvl="2" indent="-547688" eaLnBrk="1" hangingPunct="1">
              <a:lnSpc>
                <a:spcPct val="150000"/>
              </a:lnSpc>
              <a:buFontTx/>
              <a:buNone/>
            </a:pPr>
            <a:r>
              <a:rPr lang="zh-CN" altLang="en-US" smtClean="0">
                <a:ea typeface="宋体" charset="-122"/>
              </a:rPr>
              <a:t>日志文件</a:t>
            </a:r>
            <a:r>
              <a:rPr lang="en-US" altLang="zh-CN" smtClean="0">
                <a:ea typeface="宋体" charset="-122"/>
              </a:rPr>
              <a:t>(log)</a:t>
            </a:r>
            <a:r>
              <a:rPr lang="zh-CN" altLang="en-US" smtClean="0">
                <a:ea typeface="宋体" charset="-122"/>
              </a:rPr>
              <a:t>是用来记录事务对数据库的更新操作的文件</a:t>
            </a:r>
          </a:p>
          <a:p>
            <a:pPr eaLnBrk="1" hangingPunct="1">
              <a:lnSpc>
                <a:spcPct val="150000"/>
              </a:lnSpc>
            </a:pPr>
            <a:r>
              <a:rPr lang="zh-CN" altLang="en-US" sz="2800" smtClean="0"/>
              <a:t>日志文件的格式</a:t>
            </a:r>
          </a:p>
          <a:p>
            <a:pPr lvl="1" eaLnBrk="1" hangingPunct="1">
              <a:lnSpc>
                <a:spcPct val="150000"/>
              </a:lnSpc>
              <a:buSzPct val="75000"/>
            </a:pPr>
            <a:r>
              <a:rPr lang="zh-CN" altLang="en-US" sz="2400" smtClean="0">
                <a:ea typeface="宋体" charset="-122"/>
              </a:rPr>
              <a:t>以记录为单位的日志文件</a:t>
            </a:r>
          </a:p>
          <a:p>
            <a:pPr lvl="1" eaLnBrk="1" hangingPunct="1">
              <a:lnSpc>
                <a:spcPct val="150000"/>
              </a:lnSpc>
              <a:buSzPct val="75000"/>
            </a:pPr>
            <a:r>
              <a:rPr lang="zh-CN" altLang="en-US" sz="2400" smtClean="0">
                <a:ea typeface="宋体" charset="-122"/>
              </a:rPr>
              <a:t>以数据块为单位的日志文件</a:t>
            </a:r>
          </a:p>
          <a:p>
            <a:pPr eaLnBrk="1" hangingPunct="1"/>
            <a:endParaRPr lang="zh-CN" altLang="en-US" sz="36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日志文件的内容</a:t>
            </a:r>
            <a:endParaRPr lang="zh-CN" altLang="en-US" dirty="0">
              <a:latin typeface="+mj-ea"/>
            </a:endParaRPr>
          </a:p>
        </p:txBody>
      </p:sp>
      <p:sp>
        <p:nvSpPr>
          <p:cNvPr id="75778" name="内容占位符 2"/>
          <p:cNvSpPr>
            <a:spLocks noGrp="1"/>
          </p:cNvSpPr>
          <p:nvPr>
            <p:ph idx="1"/>
          </p:nvPr>
        </p:nvSpPr>
        <p:spPr/>
        <p:txBody>
          <a:bodyPr/>
          <a:lstStyle/>
          <a:p>
            <a:pPr eaLnBrk="1" hangingPunct="1">
              <a:lnSpc>
                <a:spcPct val="140000"/>
              </a:lnSpc>
            </a:pPr>
            <a:r>
              <a:rPr lang="zh-CN" altLang="en-US" smtClean="0"/>
              <a:t>以记录为单位的日志文件内容</a:t>
            </a:r>
          </a:p>
          <a:p>
            <a:pPr lvl="1" eaLnBrk="1" hangingPunct="1">
              <a:lnSpc>
                <a:spcPct val="140000"/>
              </a:lnSpc>
              <a:spcBef>
                <a:spcPct val="50000"/>
              </a:spcBef>
            </a:pPr>
            <a:r>
              <a:rPr lang="zh-CN" altLang="en-US" sz="2400" smtClean="0">
                <a:ea typeface="宋体" charset="-122"/>
              </a:rPr>
              <a:t>各个事务的开始标记</a:t>
            </a:r>
            <a:r>
              <a:rPr lang="en-US" altLang="zh-CN" sz="2400" smtClean="0">
                <a:ea typeface="宋体" charset="-122"/>
              </a:rPr>
              <a:t>(BEGIN TRANSACTION)</a:t>
            </a:r>
          </a:p>
          <a:p>
            <a:pPr lvl="1" eaLnBrk="1" hangingPunct="1">
              <a:lnSpc>
                <a:spcPct val="140000"/>
              </a:lnSpc>
              <a:spcBef>
                <a:spcPct val="50000"/>
              </a:spcBef>
            </a:pPr>
            <a:r>
              <a:rPr lang="zh-CN" altLang="en-US" sz="2400" smtClean="0">
                <a:ea typeface="宋体" charset="-122"/>
              </a:rPr>
              <a:t>各个事务的结束标记</a:t>
            </a:r>
            <a:r>
              <a:rPr lang="en-US" altLang="zh-CN" sz="2400" smtClean="0">
                <a:ea typeface="宋体" charset="-122"/>
              </a:rPr>
              <a:t>(COMMIT</a:t>
            </a:r>
            <a:r>
              <a:rPr lang="zh-CN" altLang="en-US" sz="2400" smtClean="0">
                <a:ea typeface="宋体" charset="-122"/>
              </a:rPr>
              <a:t>或</a:t>
            </a:r>
            <a:r>
              <a:rPr lang="en-US" altLang="zh-CN" sz="2400" smtClean="0">
                <a:ea typeface="宋体" charset="-122"/>
              </a:rPr>
              <a:t>ROLLBACK)</a:t>
            </a:r>
          </a:p>
          <a:p>
            <a:pPr lvl="1" eaLnBrk="1" hangingPunct="1">
              <a:lnSpc>
                <a:spcPct val="140000"/>
              </a:lnSpc>
              <a:spcBef>
                <a:spcPct val="50000"/>
              </a:spcBef>
            </a:pPr>
            <a:r>
              <a:rPr lang="zh-CN" altLang="en-US" sz="2400" smtClean="0">
                <a:ea typeface="宋体" charset="-122"/>
              </a:rPr>
              <a:t>各个事务的所有更新操作</a:t>
            </a:r>
          </a:p>
          <a:p>
            <a:pPr eaLnBrk="1" hangingPunct="1">
              <a:lnSpc>
                <a:spcPct val="140000"/>
              </a:lnSpc>
              <a:spcBef>
                <a:spcPct val="50000"/>
              </a:spcBef>
              <a:buFontTx/>
              <a:buNone/>
            </a:pPr>
            <a:r>
              <a:rPr lang="zh-CN" altLang="en-US" sz="2800" smtClean="0"/>
              <a:t>     以上均作为日志文件中的一个日志记录 </a:t>
            </a:r>
            <a:r>
              <a:rPr lang="en-US" altLang="zh-CN" sz="2800" smtClean="0"/>
              <a:t>(log  record)</a:t>
            </a:r>
          </a:p>
          <a:p>
            <a:pPr eaLnBrk="1" hangingPunct="1"/>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bwMode="auto"/>
        <p:txBody>
          <a:bodyPr wrap="square" numCol="1" anchorCtr="0" compatLnSpc="1">
            <a:prstTxWarp prst="textNoShape">
              <a:avLst/>
            </a:prstTxWarp>
          </a:bodyPr>
          <a:lstStyle/>
          <a:p>
            <a:r>
              <a:rPr lang="zh-CN" altLang="en-US" sz="2800" smtClean="0">
                <a:effectLst/>
                <a:latin typeface="Arial" charset="0"/>
              </a:rPr>
              <a:t>分析下面的事务会产生多少条日志记录？</a:t>
            </a:r>
          </a:p>
        </p:txBody>
      </p:sp>
      <p:sp>
        <p:nvSpPr>
          <p:cNvPr id="76802" name="Rectangle 3"/>
          <p:cNvSpPr>
            <a:spLocks noGrp="1"/>
          </p:cNvSpPr>
          <p:nvPr>
            <p:ph type="body" idx="1"/>
          </p:nvPr>
        </p:nvSpPr>
        <p:spPr>
          <a:xfrm>
            <a:off x="585788" y="1196975"/>
            <a:ext cx="8128000" cy="5368925"/>
          </a:xfrm>
        </p:spPr>
        <p:txBody>
          <a:bodyPr/>
          <a:lstStyle/>
          <a:p>
            <a:pPr lvl="1">
              <a:lnSpc>
                <a:spcPct val="90000"/>
              </a:lnSpc>
              <a:buFont typeface="Wingdings" pitchFamily="2" charset="2"/>
              <a:buNone/>
            </a:pPr>
            <a:r>
              <a:rPr lang="en-US" altLang="zh-CN" sz="2400" b="1" dirty="0" smtClean="0">
                <a:solidFill>
                  <a:srgbClr val="FF3311"/>
                </a:solidFill>
              </a:rPr>
              <a:t>Begin transaction</a:t>
            </a:r>
          </a:p>
          <a:p>
            <a:pPr lvl="1">
              <a:lnSpc>
                <a:spcPct val="90000"/>
              </a:lnSpc>
              <a:buFont typeface="Wingdings" pitchFamily="2" charset="2"/>
              <a:buNone/>
            </a:pPr>
            <a:r>
              <a:rPr lang="en-US" altLang="zh-CN" sz="2400" b="1" dirty="0" smtClean="0">
                <a:solidFill>
                  <a:srgbClr val="FF3311"/>
                </a:solidFill>
              </a:rPr>
              <a:t>    </a:t>
            </a:r>
            <a:r>
              <a:rPr lang="en-US" altLang="zh-CN" sz="2400" b="1" dirty="0" smtClean="0">
                <a:solidFill>
                  <a:srgbClr val="3333FF"/>
                </a:solidFill>
              </a:rPr>
              <a:t>select  * from student where </a:t>
            </a:r>
            <a:r>
              <a:rPr lang="en-US" altLang="zh-CN" sz="2400" b="1" dirty="0" err="1" smtClean="0">
                <a:solidFill>
                  <a:srgbClr val="3333FF"/>
                </a:solidFill>
              </a:rPr>
              <a:t>sno</a:t>
            </a:r>
            <a:r>
              <a:rPr lang="en-US" altLang="zh-CN" sz="2400" b="1" dirty="0" smtClean="0">
                <a:solidFill>
                  <a:srgbClr val="3333FF"/>
                </a:solidFill>
              </a:rPr>
              <a:t>='200215121'</a:t>
            </a:r>
          </a:p>
          <a:p>
            <a:pPr lvl="1">
              <a:lnSpc>
                <a:spcPct val="90000"/>
              </a:lnSpc>
              <a:buFont typeface="Wingdings" pitchFamily="2" charset="2"/>
              <a:buNone/>
            </a:pPr>
            <a:endParaRPr lang="en-US" altLang="zh-CN" sz="2400" b="1" dirty="0" smtClean="0">
              <a:solidFill>
                <a:srgbClr val="3333FF"/>
              </a:solidFill>
            </a:endParaRPr>
          </a:p>
          <a:p>
            <a:pPr lvl="1">
              <a:lnSpc>
                <a:spcPct val="90000"/>
              </a:lnSpc>
              <a:buFont typeface="Wingdings" pitchFamily="2" charset="2"/>
              <a:buNone/>
            </a:pPr>
            <a:r>
              <a:rPr lang="en-US" altLang="zh-CN" sz="2400" b="1" dirty="0" smtClean="0"/>
              <a:t>    Update student</a:t>
            </a:r>
          </a:p>
          <a:p>
            <a:pPr lvl="1">
              <a:lnSpc>
                <a:spcPct val="90000"/>
              </a:lnSpc>
              <a:buFont typeface="Wingdings" pitchFamily="2" charset="2"/>
              <a:buNone/>
            </a:pPr>
            <a:r>
              <a:rPr lang="en-US" altLang="zh-CN" sz="2400" b="1" dirty="0" smtClean="0"/>
              <a:t>    Set </a:t>
            </a:r>
            <a:r>
              <a:rPr lang="en-US" altLang="zh-CN" sz="2400" b="1" dirty="0" err="1" smtClean="0"/>
              <a:t>sdept</a:t>
            </a:r>
            <a:r>
              <a:rPr lang="en-US" altLang="zh-CN" sz="2400" b="1" dirty="0" smtClean="0"/>
              <a:t>='IS'</a:t>
            </a:r>
          </a:p>
          <a:p>
            <a:pPr lvl="1">
              <a:lnSpc>
                <a:spcPct val="90000"/>
              </a:lnSpc>
              <a:buFont typeface="Wingdings" pitchFamily="2" charset="2"/>
              <a:buNone/>
            </a:pPr>
            <a:r>
              <a:rPr lang="en-US" altLang="zh-CN" sz="2400" b="1" dirty="0" smtClean="0"/>
              <a:t>    Where </a:t>
            </a:r>
            <a:r>
              <a:rPr lang="en-US" altLang="zh-CN" sz="2400" b="1" dirty="0" err="1" smtClean="0"/>
              <a:t>sno</a:t>
            </a:r>
            <a:r>
              <a:rPr lang="en-US" altLang="zh-CN" sz="2400" b="1" dirty="0" smtClean="0"/>
              <a:t>='200215121‘</a:t>
            </a:r>
          </a:p>
          <a:p>
            <a:pPr lvl="1">
              <a:lnSpc>
                <a:spcPct val="90000"/>
              </a:lnSpc>
              <a:buFont typeface="Wingdings" pitchFamily="2" charset="2"/>
              <a:buNone/>
            </a:pPr>
            <a:endParaRPr lang="en-US" altLang="zh-CN" sz="2400" b="1" dirty="0" smtClean="0"/>
          </a:p>
          <a:p>
            <a:pPr lvl="1">
              <a:lnSpc>
                <a:spcPct val="90000"/>
              </a:lnSpc>
              <a:buFont typeface="Wingdings" pitchFamily="2" charset="2"/>
              <a:buNone/>
            </a:pPr>
            <a:r>
              <a:rPr lang="en-US" altLang="zh-CN" sz="2400" b="1" dirty="0" smtClean="0"/>
              <a:t>    </a:t>
            </a:r>
            <a:r>
              <a:rPr lang="en-US" altLang="zh-CN" sz="2400" b="1" dirty="0" smtClean="0">
                <a:solidFill>
                  <a:srgbClr val="3333FF"/>
                </a:solidFill>
              </a:rPr>
              <a:t>select  * from student where </a:t>
            </a:r>
            <a:r>
              <a:rPr lang="en-US" altLang="zh-CN" sz="2400" b="1" dirty="0" err="1" smtClean="0">
                <a:solidFill>
                  <a:srgbClr val="3333FF"/>
                </a:solidFill>
              </a:rPr>
              <a:t>sno</a:t>
            </a:r>
            <a:r>
              <a:rPr lang="en-US" altLang="zh-CN" sz="2400" b="1" dirty="0" smtClean="0">
                <a:solidFill>
                  <a:srgbClr val="3333FF"/>
                </a:solidFill>
              </a:rPr>
              <a:t>='200215125'</a:t>
            </a:r>
          </a:p>
          <a:p>
            <a:pPr lvl="1">
              <a:lnSpc>
                <a:spcPct val="90000"/>
              </a:lnSpc>
              <a:buFont typeface="Wingdings" pitchFamily="2" charset="2"/>
              <a:buNone/>
            </a:pPr>
            <a:endParaRPr lang="en-US" altLang="zh-CN" sz="2400" b="1" dirty="0" smtClean="0">
              <a:solidFill>
                <a:srgbClr val="3333FF"/>
              </a:solidFill>
            </a:endParaRPr>
          </a:p>
          <a:p>
            <a:pPr lvl="1">
              <a:lnSpc>
                <a:spcPct val="90000"/>
              </a:lnSpc>
              <a:buFont typeface="Wingdings" pitchFamily="2" charset="2"/>
              <a:buNone/>
            </a:pPr>
            <a:r>
              <a:rPr lang="en-US" altLang="zh-CN" sz="2400" b="1" dirty="0" smtClean="0"/>
              <a:t>    Update student</a:t>
            </a:r>
          </a:p>
          <a:p>
            <a:pPr lvl="1">
              <a:lnSpc>
                <a:spcPct val="90000"/>
              </a:lnSpc>
              <a:buFont typeface="Wingdings" pitchFamily="2" charset="2"/>
              <a:buNone/>
            </a:pPr>
            <a:r>
              <a:rPr lang="en-US" altLang="zh-CN" sz="2400" b="1" dirty="0" smtClean="0"/>
              <a:t>    Set </a:t>
            </a:r>
            <a:r>
              <a:rPr lang="en-US" altLang="zh-CN" sz="2400" b="1" dirty="0" err="1" smtClean="0"/>
              <a:t>sdept</a:t>
            </a:r>
            <a:r>
              <a:rPr lang="en-US" altLang="zh-CN" sz="2400" b="1" dirty="0" smtClean="0"/>
              <a:t>='CS'</a:t>
            </a:r>
          </a:p>
          <a:p>
            <a:pPr lvl="1">
              <a:lnSpc>
                <a:spcPct val="90000"/>
              </a:lnSpc>
              <a:buFont typeface="Wingdings" pitchFamily="2" charset="2"/>
              <a:buNone/>
            </a:pPr>
            <a:r>
              <a:rPr lang="en-US" altLang="zh-CN" sz="2400" b="1" dirty="0" smtClean="0">
                <a:solidFill>
                  <a:srgbClr val="FF3311"/>
                </a:solidFill>
              </a:rPr>
              <a:t>    </a:t>
            </a:r>
            <a:r>
              <a:rPr lang="en-US" altLang="zh-CN" sz="2400" b="1" dirty="0" smtClean="0"/>
              <a:t>Where </a:t>
            </a:r>
            <a:r>
              <a:rPr lang="en-US" altLang="zh-CN" sz="2400" b="1" dirty="0" err="1" smtClean="0"/>
              <a:t>sno</a:t>
            </a:r>
            <a:r>
              <a:rPr lang="en-US" altLang="zh-CN" sz="2400" b="1" dirty="0" smtClean="0"/>
              <a:t>='200215125'</a:t>
            </a:r>
          </a:p>
          <a:p>
            <a:pPr lvl="1">
              <a:lnSpc>
                <a:spcPct val="90000"/>
              </a:lnSpc>
              <a:buFont typeface="Wingdings" pitchFamily="2" charset="2"/>
              <a:buNone/>
            </a:pPr>
            <a:r>
              <a:rPr lang="en-US" altLang="zh-CN" sz="2400" b="1" dirty="0" smtClean="0">
                <a:solidFill>
                  <a:srgbClr val="FF3311"/>
                </a:solidFill>
              </a:rPr>
              <a:t>COMMIT</a:t>
            </a:r>
          </a:p>
        </p:txBody>
      </p:sp>
      <p:sp>
        <p:nvSpPr>
          <p:cNvPr id="4" name="AutoShape 4"/>
          <p:cNvSpPr>
            <a:spLocks noChangeArrowheads="1"/>
          </p:cNvSpPr>
          <p:nvPr/>
        </p:nvSpPr>
        <p:spPr bwMode="auto">
          <a:xfrm>
            <a:off x="6298266" y="4569291"/>
            <a:ext cx="1943100" cy="1584325"/>
          </a:xfrm>
          <a:prstGeom prst="irregularSeal2">
            <a:avLst/>
          </a:prstGeom>
          <a:solidFill>
            <a:srgbClr val="EEE678"/>
          </a:solidFill>
          <a:ln w="9525">
            <a:solidFill>
              <a:schemeClr val="tx1"/>
            </a:solidFill>
            <a:miter lim="800000"/>
            <a:headEnd/>
            <a:tailEnd/>
          </a:ln>
        </p:spPr>
        <p:txBody>
          <a:bodyPr wrap="none" anchor="ctr"/>
          <a:lstStyle/>
          <a:p>
            <a:pPr algn="ctr"/>
            <a:r>
              <a:rPr lang="zh-CN" altLang="en-US" b="1" dirty="0">
                <a:solidFill>
                  <a:srgbClr val="FF3311"/>
                </a:solidFill>
                <a:latin typeface="Arial" charset="0"/>
              </a:rPr>
              <a:t>四条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基于记录的日志文件</a:t>
            </a:r>
            <a:endParaRPr lang="zh-CN" altLang="en-US" dirty="0">
              <a:latin typeface="+mj-ea"/>
            </a:endParaRPr>
          </a:p>
        </p:txBody>
      </p:sp>
      <p:sp>
        <p:nvSpPr>
          <p:cNvPr id="77826" name="内容占位符 2"/>
          <p:cNvSpPr>
            <a:spLocks noGrp="1"/>
          </p:cNvSpPr>
          <p:nvPr>
            <p:ph idx="1"/>
          </p:nvPr>
        </p:nvSpPr>
        <p:spPr/>
        <p:txBody>
          <a:bodyPr/>
          <a:lstStyle/>
          <a:p>
            <a:pPr eaLnBrk="1" hangingPunct="1"/>
            <a:r>
              <a:rPr lang="zh-CN" altLang="en-US" sz="2800" smtClean="0"/>
              <a:t>以记录为单位的日志文件，每条日志记录的内容</a:t>
            </a:r>
            <a:endParaRPr lang="zh-CN" altLang="en-US" sz="2400" smtClean="0"/>
          </a:p>
          <a:p>
            <a:pPr lvl="1" eaLnBrk="1" hangingPunct="1">
              <a:lnSpc>
                <a:spcPct val="160000"/>
              </a:lnSpc>
            </a:pPr>
            <a:r>
              <a:rPr lang="zh-CN" altLang="en-US" sz="2400" smtClean="0">
                <a:ea typeface="宋体" charset="-122"/>
              </a:rPr>
              <a:t>事务标识（标明是哪个事务） </a:t>
            </a:r>
          </a:p>
          <a:p>
            <a:pPr lvl="1" eaLnBrk="1" hangingPunct="1">
              <a:lnSpc>
                <a:spcPct val="160000"/>
              </a:lnSpc>
            </a:pPr>
            <a:r>
              <a:rPr lang="zh-CN" altLang="en-US" sz="2400" smtClean="0">
                <a:ea typeface="宋体" charset="-122"/>
              </a:rPr>
              <a:t>操作类型（插入、删除或修改）</a:t>
            </a:r>
          </a:p>
          <a:p>
            <a:pPr lvl="1" eaLnBrk="1" hangingPunct="1">
              <a:lnSpc>
                <a:spcPct val="160000"/>
              </a:lnSpc>
            </a:pPr>
            <a:r>
              <a:rPr lang="zh-CN" altLang="en-US" sz="2400" smtClean="0">
                <a:ea typeface="宋体" charset="-122"/>
              </a:rPr>
              <a:t>操作对象（记录内部标识）</a:t>
            </a:r>
          </a:p>
          <a:p>
            <a:pPr lvl="1" eaLnBrk="1" hangingPunct="1">
              <a:lnSpc>
                <a:spcPct val="160000"/>
              </a:lnSpc>
            </a:pPr>
            <a:r>
              <a:rPr lang="zh-CN" altLang="en-US" sz="2400" smtClean="0">
                <a:ea typeface="宋体" charset="-122"/>
              </a:rPr>
              <a:t>更新前数据的旧值（对插入操作而言，此项为空值）</a:t>
            </a:r>
          </a:p>
          <a:p>
            <a:pPr lvl="1" eaLnBrk="1" hangingPunct="1">
              <a:lnSpc>
                <a:spcPct val="160000"/>
              </a:lnSpc>
            </a:pPr>
            <a:r>
              <a:rPr lang="zh-CN" altLang="en-US" sz="2400" smtClean="0">
                <a:ea typeface="宋体" charset="-122"/>
              </a:rPr>
              <a:t>更新后数据的新值（对删除操作而言</a:t>
            </a:r>
            <a:r>
              <a:rPr lang="en-US" altLang="zh-CN" sz="2400" smtClean="0">
                <a:ea typeface="宋体" charset="-122"/>
              </a:rPr>
              <a:t>, </a:t>
            </a:r>
            <a:r>
              <a:rPr lang="zh-CN" altLang="en-US" sz="2400" smtClean="0">
                <a:ea typeface="宋体" charset="-122"/>
              </a:rPr>
              <a:t>此项为空值）</a:t>
            </a:r>
          </a:p>
          <a:p>
            <a:pPr eaLnBrk="1" hangingPunct="1"/>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基于数据块的日志文件</a:t>
            </a:r>
            <a:endParaRPr lang="zh-CN" altLang="en-US" dirty="0">
              <a:latin typeface="+mj-ea"/>
            </a:endParaRPr>
          </a:p>
        </p:txBody>
      </p:sp>
      <p:sp>
        <p:nvSpPr>
          <p:cNvPr id="78850" name="内容占位符 2"/>
          <p:cNvSpPr>
            <a:spLocks noGrp="1"/>
          </p:cNvSpPr>
          <p:nvPr>
            <p:ph idx="1"/>
          </p:nvPr>
        </p:nvSpPr>
        <p:spPr/>
        <p:txBody>
          <a:bodyPr/>
          <a:lstStyle/>
          <a:p>
            <a:pPr eaLnBrk="1" hangingPunct="1"/>
            <a:r>
              <a:rPr lang="zh-CN" altLang="en-US" smtClean="0"/>
              <a:t>以数据块为单位的日志文件，每条日志记录的内容</a:t>
            </a:r>
            <a:endParaRPr lang="zh-CN" altLang="en-US" sz="2800" smtClean="0"/>
          </a:p>
          <a:p>
            <a:pPr lvl="1" eaLnBrk="1" hangingPunct="1">
              <a:spcBef>
                <a:spcPct val="60000"/>
              </a:spcBef>
            </a:pPr>
            <a:r>
              <a:rPr lang="zh-CN" altLang="en-US" smtClean="0">
                <a:ea typeface="宋体" charset="-122"/>
              </a:rPr>
              <a:t>事务标识（标明是那个事务）</a:t>
            </a:r>
          </a:p>
          <a:p>
            <a:pPr lvl="1" eaLnBrk="1" hangingPunct="1">
              <a:spcBef>
                <a:spcPct val="60000"/>
              </a:spcBef>
            </a:pPr>
            <a:r>
              <a:rPr lang="zh-CN" altLang="en-US" smtClean="0">
                <a:ea typeface="宋体" charset="-122"/>
              </a:rPr>
              <a:t>被更新的数据块</a:t>
            </a:r>
          </a:p>
          <a:p>
            <a:pPr eaLnBrk="1" hangingPunct="1"/>
            <a:endParaRPr lang="zh-CN"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algn="ctr"/>
            <a:endParaRPr lang="zh-CN" altLang="en-US" b="1">
              <a:latin typeface="Arial" charset="0"/>
            </a:endParaRPr>
          </a:p>
        </p:txBody>
      </p:sp>
      <p:sp>
        <p:nvSpPr>
          <p:cNvPr id="79874" name="Line 3"/>
          <p:cNvSpPr>
            <a:spLocks noChangeShapeType="1"/>
          </p:cNvSpPr>
          <p:nvPr/>
        </p:nvSpPr>
        <p:spPr bwMode="auto">
          <a:xfrm>
            <a:off x="1117600" y="1339850"/>
            <a:ext cx="3024188" cy="0"/>
          </a:xfrm>
          <a:prstGeom prst="line">
            <a:avLst/>
          </a:prstGeom>
          <a:noFill/>
          <a:ln w="9525">
            <a:solidFill>
              <a:schemeClr val="tx1"/>
            </a:solidFill>
            <a:round/>
            <a:headEnd/>
            <a:tailEnd/>
          </a:ln>
        </p:spPr>
        <p:txBody>
          <a:bodyPr/>
          <a:lstStyle/>
          <a:p>
            <a:endParaRPr lang="zh-CN" altLang="en-US"/>
          </a:p>
        </p:txBody>
      </p:sp>
      <p:sp>
        <p:nvSpPr>
          <p:cNvPr id="79875" name="Line 4"/>
          <p:cNvSpPr>
            <a:spLocks noChangeShapeType="1"/>
          </p:cNvSpPr>
          <p:nvPr/>
        </p:nvSpPr>
        <p:spPr bwMode="auto">
          <a:xfrm>
            <a:off x="2773363" y="979488"/>
            <a:ext cx="0" cy="4176712"/>
          </a:xfrm>
          <a:prstGeom prst="line">
            <a:avLst/>
          </a:prstGeom>
          <a:noFill/>
          <a:ln w="9525">
            <a:solidFill>
              <a:schemeClr val="tx1"/>
            </a:solidFill>
            <a:prstDash val="dash"/>
            <a:round/>
            <a:headEnd/>
            <a:tailEnd/>
          </a:ln>
        </p:spPr>
        <p:txBody>
          <a:bodyPr/>
          <a:lstStyle/>
          <a:p>
            <a:endParaRPr lang="zh-CN" altLang="en-US"/>
          </a:p>
        </p:txBody>
      </p:sp>
      <p:sp>
        <p:nvSpPr>
          <p:cNvPr id="79876" name="Text Box 5"/>
          <p:cNvSpPr txBox="1">
            <a:spLocks noChangeArrowheads="1"/>
          </p:cNvSpPr>
          <p:nvPr/>
        </p:nvSpPr>
        <p:spPr bwMode="auto">
          <a:xfrm>
            <a:off x="1838325" y="908050"/>
            <a:ext cx="792163"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T1</a:t>
            </a:r>
          </a:p>
        </p:txBody>
      </p:sp>
      <p:sp>
        <p:nvSpPr>
          <p:cNvPr id="79877" name="Text Box 6"/>
          <p:cNvSpPr txBox="1">
            <a:spLocks noChangeArrowheads="1"/>
          </p:cNvSpPr>
          <p:nvPr/>
        </p:nvSpPr>
        <p:spPr bwMode="auto">
          <a:xfrm>
            <a:off x="3278188" y="908050"/>
            <a:ext cx="792162"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T2</a:t>
            </a:r>
          </a:p>
        </p:txBody>
      </p:sp>
      <p:sp>
        <p:nvSpPr>
          <p:cNvPr id="79878" name="Line 7"/>
          <p:cNvSpPr>
            <a:spLocks noChangeShapeType="1"/>
          </p:cNvSpPr>
          <p:nvPr/>
        </p:nvSpPr>
        <p:spPr bwMode="auto">
          <a:xfrm flipH="1">
            <a:off x="1260475" y="1050925"/>
            <a:ext cx="1588" cy="4105275"/>
          </a:xfrm>
          <a:prstGeom prst="line">
            <a:avLst/>
          </a:prstGeom>
          <a:noFill/>
          <a:ln w="9525">
            <a:solidFill>
              <a:schemeClr val="tx1"/>
            </a:solidFill>
            <a:round/>
            <a:headEnd/>
            <a:tailEnd type="triangle" w="med" len="med"/>
          </a:ln>
        </p:spPr>
        <p:txBody>
          <a:bodyPr/>
          <a:lstStyle/>
          <a:p>
            <a:endParaRPr lang="zh-CN" altLang="en-US"/>
          </a:p>
        </p:txBody>
      </p:sp>
      <p:sp>
        <p:nvSpPr>
          <p:cNvPr id="79879" name="Text Box 8"/>
          <p:cNvSpPr txBox="1">
            <a:spLocks noChangeArrowheads="1"/>
          </p:cNvSpPr>
          <p:nvPr/>
        </p:nvSpPr>
        <p:spPr bwMode="auto">
          <a:xfrm>
            <a:off x="396875" y="2779713"/>
            <a:ext cx="1008063" cy="366712"/>
          </a:xfrm>
          <a:prstGeom prst="rect">
            <a:avLst/>
          </a:prstGeom>
          <a:noFill/>
          <a:ln w="9525">
            <a:noFill/>
            <a:miter lim="800000"/>
            <a:headEnd/>
            <a:tailEnd/>
          </a:ln>
        </p:spPr>
        <p:txBody>
          <a:bodyPr>
            <a:spAutoFit/>
          </a:bodyPr>
          <a:lstStyle/>
          <a:p>
            <a:pPr>
              <a:spcBef>
                <a:spcPct val="50000"/>
              </a:spcBef>
            </a:pPr>
            <a:r>
              <a:rPr lang="en-US" altLang="zh-CN" b="1">
                <a:solidFill>
                  <a:srgbClr val="FF3311"/>
                </a:solidFill>
                <a:latin typeface="Arial" charset="0"/>
              </a:rPr>
              <a:t>time</a:t>
            </a:r>
          </a:p>
        </p:txBody>
      </p:sp>
      <p:grpSp>
        <p:nvGrpSpPr>
          <p:cNvPr id="134153" name="Group 9"/>
          <p:cNvGrpSpPr>
            <a:grpSpLocks/>
          </p:cNvGrpSpPr>
          <p:nvPr/>
        </p:nvGrpSpPr>
        <p:grpSpPr bwMode="auto">
          <a:xfrm>
            <a:off x="1260475" y="1482725"/>
            <a:ext cx="1152525" cy="366713"/>
            <a:chOff x="1020" y="1842"/>
            <a:chExt cx="726" cy="231"/>
          </a:xfrm>
        </p:grpSpPr>
        <p:sp>
          <p:nvSpPr>
            <p:cNvPr id="79993" name="Line 10"/>
            <p:cNvSpPr>
              <a:spLocks noChangeShapeType="1"/>
            </p:cNvSpPr>
            <p:nvPr/>
          </p:nvSpPr>
          <p:spPr bwMode="auto">
            <a:xfrm>
              <a:off x="1020" y="1933"/>
              <a:ext cx="46" cy="0"/>
            </a:xfrm>
            <a:prstGeom prst="line">
              <a:avLst/>
            </a:prstGeom>
            <a:noFill/>
            <a:ln w="57150">
              <a:solidFill>
                <a:srgbClr val="FF3311"/>
              </a:solidFill>
              <a:round/>
              <a:headEnd/>
              <a:tailEnd/>
            </a:ln>
          </p:spPr>
          <p:txBody>
            <a:bodyPr/>
            <a:lstStyle/>
            <a:p>
              <a:endParaRPr lang="zh-CN" altLang="en-US"/>
            </a:p>
          </p:txBody>
        </p:sp>
        <p:sp>
          <p:nvSpPr>
            <p:cNvPr id="79994" name="Text Box 11"/>
            <p:cNvSpPr txBox="1">
              <a:spLocks noChangeArrowheads="1"/>
            </p:cNvSpPr>
            <p:nvPr/>
          </p:nvSpPr>
          <p:spPr bwMode="auto">
            <a:xfrm>
              <a:off x="1156" y="1842"/>
              <a:ext cx="590"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r>
                <a:rPr lang="zh-CN" altLang="en-US" b="1">
                  <a:latin typeface="Arial" charset="0"/>
                </a:rPr>
                <a:t>开始</a:t>
              </a:r>
            </a:p>
          </p:txBody>
        </p:sp>
      </p:grpSp>
      <p:grpSp>
        <p:nvGrpSpPr>
          <p:cNvPr id="134156" name="Group 12"/>
          <p:cNvGrpSpPr>
            <a:grpSpLocks/>
          </p:cNvGrpSpPr>
          <p:nvPr/>
        </p:nvGrpSpPr>
        <p:grpSpPr bwMode="auto">
          <a:xfrm>
            <a:off x="1260475" y="1843088"/>
            <a:ext cx="1439863" cy="366712"/>
            <a:chOff x="1020" y="2069"/>
            <a:chExt cx="907" cy="231"/>
          </a:xfrm>
        </p:grpSpPr>
        <p:sp>
          <p:nvSpPr>
            <p:cNvPr id="79991" name="Line 13"/>
            <p:cNvSpPr>
              <a:spLocks noChangeShapeType="1"/>
            </p:cNvSpPr>
            <p:nvPr/>
          </p:nvSpPr>
          <p:spPr bwMode="auto">
            <a:xfrm>
              <a:off x="1020" y="2205"/>
              <a:ext cx="46" cy="0"/>
            </a:xfrm>
            <a:prstGeom prst="line">
              <a:avLst/>
            </a:prstGeom>
            <a:noFill/>
            <a:ln w="57150">
              <a:solidFill>
                <a:srgbClr val="FF3311"/>
              </a:solidFill>
              <a:round/>
              <a:headEnd/>
              <a:tailEnd/>
            </a:ln>
          </p:spPr>
          <p:txBody>
            <a:bodyPr/>
            <a:lstStyle/>
            <a:p>
              <a:endParaRPr lang="zh-CN" altLang="en-US"/>
            </a:p>
          </p:txBody>
        </p:sp>
        <p:sp>
          <p:nvSpPr>
            <p:cNvPr id="79992" name="Text Box 14"/>
            <p:cNvSpPr txBox="1">
              <a:spLocks noChangeArrowheads="1"/>
            </p:cNvSpPr>
            <p:nvPr/>
          </p:nvSpPr>
          <p:spPr bwMode="auto">
            <a:xfrm>
              <a:off x="1156" y="2069"/>
              <a:ext cx="771"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T1,Select</a:t>
              </a:r>
            </a:p>
          </p:txBody>
        </p:sp>
      </p:grpSp>
      <p:grpSp>
        <p:nvGrpSpPr>
          <p:cNvPr id="134159" name="Group 15"/>
          <p:cNvGrpSpPr>
            <a:grpSpLocks/>
          </p:cNvGrpSpPr>
          <p:nvPr/>
        </p:nvGrpSpPr>
        <p:grpSpPr bwMode="auto">
          <a:xfrm>
            <a:off x="1260475" y="2268538"/>
            <a:ext cx="2808288" cy="366712"/>
            <a:chOff x="1020" y="2337"/>
            <a:chExt cx="1769" cy="231"/>
          </a:xfrm>
        </p:grpSpPr>
        <p:sp>
          <p:nvSpPr>
            <p:cNvPr id="79989" name="Line 16"/>
            <p:cNvSpPr>
              <a:spLocks noChangeShapeType="1"/>
            </p:cNvSpPr>
            <p:nvPr/>
          </p:nvSpPr>
          <p:spPr bwMode="auto">
            <a:xfrm>
              <a:off x="1020" y="2478"/>
              <a:ext cx="46" cy="0"/>
            </a:xfrm>
            <a:prstGeom prst="line">
              <a:avLst/>
            </a:prstGeom>
            <a:noFill/>
            <a:ln w="57150">
              <a:solidFill>
                <a:srgbClr val="FF3311"/>
              </a:solidFill>
              <a:round/>
              <a:headEnd/>
              <a:tailEnd/>
            </a:ln>
          </p:spPr>
          <p:txBody>
            <a:bodyPr/>
            <a:lstStyle/>
            <a:p>
              <a:endParaRPr lang="zh-CN" altLang="en-US"/>
            </a:p>
          </p:txBody>
        </p:sp>
        <p:sp>
          <p:nvSpPr>
            <p:cNvPr id="79990" name="Text Box 17"/>
            <p:cNvSpPr txBox="1">
              <a:spLocks noChangeArrowheads="1"/>
            </p:cNvSpPr>
            <p:nvPr/>
          </p:nvSpPr>
          <p:spPr bwMode="auto">
            <a:xfrm>
              <a:off x="2199" y="2337"/>
              <a:ext cx="590"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r>
                <a:rPr lang="zh-CN" altLang="en-US" b="1">
                  <a:solidFill>
                    <a:srgbClr val="3333FF"/>
                  </a:solidFill>
                  <a:latin typeface="Arial" charset="0"/>
                </a:rPr>
                <a:t>开始</a:t>
              </a:r>
            </a:p>
          </p:txBody>
        </p:sp>
      </p:grpSp>
      <p:grpSp>
        <p:nvGrpSpPr>
          <p:cNvPr id="134162" name="Group 18"/>
          <p:cNvGrpSpPr>
            <a:grpSpLocks/>
          </p:cNvGrpSpPr>
          <p:nvPr/>
        </p:nvGrpSpPr>
        <p:grpSpPr bwMode="auto">
          <a:xfrm>
            <a:off x="1260475" y="2700338"/>
            <a:ext cx="1368425" cy="366712"/>
            <a:chOff x="1020" y="2609"/>
            <a:chExt cx="862" cy="231"/>
          </a:xfrm>
        </p:grpSpPr>
        <p:sp>
          <p:nvSpPr>
            <p:cNvPr id="79987" name="Line 19"/>
            <p:cNvSpPr>
              <a:spLocks noChangeShapeType="1"/>
            </p:cNvSpPr>
            <p:nvPr/>
          </p:nvSpPr>
          <p:spPr bwMode="auto">
            <a:xfrm>
              <a:off x="1020" y="2750"/>
              <a:ext cx="46" cy="0"/>
            </a:xfrm>
            <a:prstGeom prst="line">
              <a:avLst/>
            </a:prstGeom>
            <a:noFill/>
            <a:ln w="57150">
              <a:solidFill>
                <a:srgbClr val="FF3311"/>
              </a:solidFill>
              <a:round/>
              <a:headEnd/>
              <a:tailEnd/>
            </a:ln>
          </p:spPr>
          <p:txBody>
            <a:bodyPr/>
            <a:lstStyle/>
            <a:p>
              <a:endParaRPr lang="zh-CN" altLang="en-US"/>
            </a:p>
          </p:txBody>
        </p:sp>
        <p:sp>
          <p:nvSpPr>
            <p:cNvPr id="79988" name="Text Box 20"/>
            <p:cNvSpPr txBox="1">
              <a:spLocks noChangeArrowheads="1"/>
            </p:cNvSpPr>
            <p:nvPr/>
          </p:nvSpPr>
          <p:spPr bwMode="auto">
            <a:xfrm>
              <a:off x="1156" y="2609"/>
              <a:ext cx="726"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T1,Insert</a:t>
              </a:r>
            </a:p>
          </p:txBody>
        </p:sp>
      </p:grpSp>
      <p:grpSp>
        <p:nvGrpSpPr>
          <p:cNvPr id="134165" name="Group 21"/>
          <p:cNvGrpSpPr>
            <a:grpSpLocks/>
          </p:cNvGrpSpPr>
          <p:nvPr/>
        </p:nvGrpSpPr>
        <p:grpSpPr bwMode="auto">
          <a:xfrm>
            <a:off x="1260475" y="3067050"/>
            <a:ext cx="3024188" cy="366713"/>
            <a:chOff x="1020" y="2840"/>
            <a:chExt cx="1905" cy="231"/>
          </a:xfrm>
        </p:grpSpPr>
        <p:sp>
          <p:nvSpPr>
            <p:cNvPr id="79985" name="Line 22"/>
            <p:cNvSpPr>
              <a:spLocks noChangeShapeType="1"/>
            </p:cNvSpPr>
            <p:nvPr/>
          </p:nvSpPr>
          <p:spPr bwMode="auto">
            <a:xfrm>
              <a:off x="1020" y="3022"/>
              <a:ext cx="46" cy="0"/>
            </a:xfrm>
            <a:prstGeom prst="line">
              <a:avLst/>
            </a:prstGeom>
            <a:noFill/>
            <a:ln w="57150">
              <a:solidFill>
                <a:srgbClr val="FF3311"/>
              </a:solidFill>
              <a:round/>
              <a:headEnd/>
              <a:tailEnd/>
            </a:ln>
          </p:spPr>
          <p:txBody>
            <a:bodyPr/>
            <a:lstStyle/>
            <a:p>
              <a:endParaRPr lang="zh-CN" altLang="en-US"/>
            </a:p>
          </p:txBody>
        </p:sp>
        <p:sp>
          <p:nvSpPr>
            <p:cNvPr id="79986" name="Text Box 23"/>
            <p:cNvSpPr txBox="1">
              <a:spLocks noChangeArrowheads="1"/>
            </p:cNvSpPr>
            <p:nvPr/>
          </p:nvSpPr>
          <p:spPr bwMode="auto">
            <a:xfrm>
              <a:off x="2199" y="2840"/>
              <a:ext cx="726"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T2,Insert</a:t>
              </a:r>
            </a:p>
          </p:txBody>
        </p:sp>
      </p:grpSp>
      <p:grpSp>
        <p:nvGrpSpPr>
          <p:cNvPr id="134168" name="Group 24"/>
          <p:cNvGrpSpPr>
            <a:grpSpLocks/>
          </p:cNvGrpSpPr>
          <p:nvPr/>
        </p:nvGrpSpPr>
        <p:grpSpPr bwMode="auto">
          <a:xfrm>
            <a:off x="1260475" y="3565525"/>
            <a:ext cx="1584325" cy="366713"/>
            <a:chOff x="1020" y="3154"/>
            <a:chExt cx="998" cy="231"/>
          </a:xfrm>
        </p:grpSpPr>
        <p:sp>
          <p:nvSpPr>
            <p:cNvPr id="79983" name="Line 25"/>
            <p:cNvSpPr>
              <a:spLocks noChangeShapeType="1"/>
            </p:cNvSpPr>
            <p:nvPr/>
          </p:nvSpPr>
          <p:spPr bwMode="auto">
            <a:xfrm>
              <a:off x="1020" y="3294"/>
              <a:ext cx="46" cy="0"/>
            </a:xfrm>
            <a:prstGeom prst="line">
              <a:avLst/>
            </a:prstGeom>
            <a:noFill/>
            <a:ln w="57150">
              <a:solidFill>
                <a:srgbClr val="FF3311"/>
              </a:solidFill>
              <a:round/>
              <a:headEnd/>
              <a:tailEnd/>
            </a:ln>
          </p:spPr>
          <p:txBody>
            <a:bodyPr/>
            <a:lstStyle/>
            <a:p>
              <a:endParaRPr lang="zh-CN" altLang="en-US"/>
            </a:p>
          </p:txBody>
        </p:sp>
        <p:sp>
          <p:nvSpPr>
            <p:cNvPr id="79984" name="Text Box 26"/>
            <p:cNvSpPr txBox="1">
              <a:spLocks noChangeArrowheads="1"/>
            </p:cNvSpPr>
            <p:nvPr/>
          </p:nvSpPr>
          <p:spPr bwMode="auto">
            <a:xfrm>
              <a:off x="1156" y="3154"/>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4171" name="Group 27"/>
          <p:cNvGrpSpPr>
            <a:grpSpLocks/>
          </p:cNvGrpSpPr>
          <p:nvPr/>
        </p:nvGrpSpPr>
        <p:grpSpPr bwMode="auto">
          <a:xfrm>
            <a:off x="1260475" y="3932238"/>
            <a:ext cx="3240088" cy="366712"/>
            <a:chOff x="1020" y="3385"/>
            <a:chExt cx="2041" cy="231"/>
          </a:xfrm>
        </p:grpSpPr>
        <p:sp>
          <p:nvSpPr>
            <p:cNvPr id="79981" name="Line 28"/>
            <p:cNvSpPr>
              <a:spLocks noChangeShapeType="1"/>
            </p:cNvSpPr>
            <p:nvPr/>
          </p:nvSpPr>
          <p:spPr bwMode="auto">
            <a:xfrm>
              <a:off x="1020" y="3521"/>
              <a:ext cx="46" cy="0"/>
            </a:xfrm>
            <a:prstGeom prst="line">
              <a:avLst/>
            </a:prstGeom>
            <a:noFill/>
            <a:ln w="57150">
              <a:solidFill>
                <a:srgbClr val="FF3311"/>
              </a:solidFill>
              <a:round/>
              <a:headEnd/>
              <a:tailEnd/>
            </a:ln>
          </p:spPr>
          <p:txBody>
            <a:bodyPr/>
            <a:lstStyle/>
            <a:p>
              <a:endParaRPr lang="zh-CN" altLang="en-US"/>
            </a:p>
          </p:txBody>
        </p:sp>
        <p:sp>
          <p:nvSpPr>
            <p:cNvPr id="79982" name="Text Box 29"/>
            <p:cNvSpPr txBox="1">
              <a:spLocks noChangeArrowheads="1"/>
            </p:cNvSpPr>
            <p:nvPr/>
          </p:nvSpPr>
          <p:spPr bwMode="auto">
            <a:xfrm>
              <a:off x="2199" y="3385"/>
              <a:ext cx="862"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T2,Commit</a:t>
              </a:r>
            </a:p>
          </p:txBody>
        </p:sp>
      </p:grpSp>
      <p:grpSp>
        <p:nvGrpSpPr>
          <p:cNvPr id="134174" name="Group 30"/>
          <p:cNvGrpSpPr>
            <a:grpSpLocks/>
          </p:cNvGrpSpPr>
          <p:nvPr/>
        </p:nvGrpSpPr>
        <p:grpSpPr bwMode="auto">
          <a:xfrm>
            <a:off x="1260475" y="4357688"/>
            <a:ext cx="1584325" cy="366712"/>
            <a:chOff x="1020" y="3653"/>
            <a:chExt cx="998" cy="231"/>
          </a:xfrm>
        </p:grpSpPr>
        <p:sp>
          <p:nvSpPr>
            <p:cNvPr id="79979" name="Line 31"/>
            <p:cNvSpPr>
              <a:spLocks noChangeShapeType="1"/>
            </p:cNvSpPr>
            <p:nvPr/>
          </p:nvSpPr>
          <p:spPr bwMode="auto">
            <a:xfrm>
              <a:off x="1020" y="3793"/>
              <a:ext cx="46" cy="0"/>
            </a:xfrm>
            <a:prstGeom prst="line">
              <a:avLst/>
            </a:prstGeom>
            <a:noFill/>
            <a:ln w="57150">
              <a:solidFill>
                <a:srgbClr val="FF3311"/>
              </a:solidFill>
              <a:round/>
              <a:headEnd/>
              <a:tailEnd/>
            </a:ln>
          </p:spPr>
          <p:txBody>
            <a:bodyPr/>
            <a:lstStyle/>
            <a:p>
              <a:endParaRPr lang="zh-CN" altLang="en-US"/>
            </a:p>
          </p:txBody>
        </p:sp>
        <p:sp>
          <p:nvSpPr>
            <p:cNvPr id="79980" name="Text Box 32"/>
            <p:cNvSpPr txBox="1">
              <a:spLocks noChangeArrowheads="1"/>
            </p:cNvSpPr>
            <p:nvPr/>
          </p:nvSpPr>
          <p:spPr bwMode="auto">
            <a:xfrm>
              <a:off x="1156" y="3653"/>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T1,Commit</a:t>
              </a:r>
            </a:p>
          </p:txBody>
        </p:sp>
      </p:grpSp>
      <p:sp>
        <p:nvSpPr>
          <p:cNvPr id="79888" name="Line 33"/>
          <p:cNvSpPr>
            <a:spLocks noChangeShapeType="1"/>
          </p:cNvSpPr>
          <p:nvPr/>
        </p:nvSpPr>
        <p:spPr bwMode="auto">
          <a:xfrm>
            <a:off x="5148263" y="549275"/>
            <a:ext cx="3527425" cy="0"/>
          </a:xfrm>
          <a:prstGeom prst="line">
            <a:avLst/>
          </a:prstGeom>
          <a:noFill/>
          <a:ln w="9525">
            <a:solidFill>
              <a:schemeClr val="tx1"/>
            </a:solidFill>
            <a:round/>
            <a:headEnd/>
            <a:tailEnd/>
          </a:ln>
        </p:spPr>
        <p:txBody>
          <a:bodyPr/>
          <a:lstStyle/>
          <a:p>
            <a:endParaRPr lang="zh-CN" altLang="en-US"/>
          </a:p>
        </p:txBody>
      </p:sp>
      <p:sp>
        <p:nvSpPr>
          <p:cNvPr id="79889" name="Line 34"/>
          <p:cNvSpPr>
            <a:spLocks noChangeShapeType="1"/>
          </p:cNvSpPr>
          <p:nvPr/>
        </p:nvSpPr>
        <p:spPr bwMode="auto">
          <a:xfrm>
            <a:off x="5148263" y="549275"/>
            <a:ext cx="0" cy="4608513"/>
          </a:xfrm>
          <a:prstGeom prst="line">
            <a:avLst/>
          </a:prstGeom>
          <a:noFill/>
          <a:ln w="9525">
            <a:solidFill>
              <a:schemeClr val="tx1"/>
            </a:solidFill>
            <a:round/>
            <a:headEnd/>
            <a:tailEnd/>
          </a:ln>
        </p:spPr>
        <p:txBody>
          <a:bodyPr/>
          <a:lstStyle/>
          <a:p>
            <a:endParaRPr lang="zh-CN" altLang="en-US"/>
          </a:p>
        </p:txBody>
      </p:sp>
      <p:sp>
        <p:nvSpPr>
          <p:cNvPr id="79890" name="Line 35"/>
          <p:cNvSpPr>
            <a:spLocks noChangeShapeType="1"/>
          </p:cNvSpPr>
          <p:nvPr/>
        </p:nvSpPr>
        <p:spPr bwMode="auto">
          <a:xfrm>
            <a:off x="8675688" y="549275"/>
            <a:ext cx="0" cy="4608513"/>
          </a:xfrm>
          <a:prstGeom prst="line">
            <a:avLst/>
          </a:prstGeom>
          <a:noFill/>
          <a:ln w="9525">
            <a:solidFill>
              <a:schemeClr val="tx1"/>
            </a:solidFill>
            <a:round/>
            <a:headEnd/>
            <a:tailEnd/>
          </a:ln>
        </p:spPr>
        <p:txBody>
          <a:bodyPr/>
          <a:lstStyle/>
          <a:p>
            <a:endParaRPr lang="zh-CN" altLang="en-US"/>
          </a:p>
        </p:txBody>
      </p:sp>
      <p:sp>
        <p:nvSpPr>
          <p:cNvPr id="79891" name="Line 36"/>
          <p:cNvSpPr>
            <a:spLocks noChangeShapeType="1"/>
          </p:cNvSpPr>
          <p:nvPr/>
        </p:nvSpPr>
        <p:spPr bwMode="auto">
          <a:xfrm>
            <a:off x="5148263" y="1125538"/>
            <a:ext cx="3527425" cy="0"/>
          </a:xfrm>
          <a:prstGeom prst="line">
            <a:avLst/>
          </a:prstGeom>
          <a:noFill/>
          <a:ln w="9525">
            <a:solidFill>
              <a:schemeClr val="tx1"/>
            </a:solidFill>
            <a:round/>
            <a:headEnd/>
            <a:tailEnd/>
          </a:ln>
        </p:spPr>
        <p:txBody>
          <a:bodyPr/>
          <a:lstStyle/>
          <a:p>
            <a:endParaRPr lang="zh-CN" altLang="en-US"/>
          </a:p>
        </p:txBody>
      </p:sp>
      <p:grpSp>
        <p:nvGrpSpPr>
          <p:cNvPr id="134181" name="Group 37"/>
          <p:cNvGrpSpPr>
            <a:grpSpLocks/>
          </p:cNvGrpSpPr>
          <p:nvPr/>
        </p:nvGrpSpPr>
        <p:grpSpPr bwMode="auto">
          <a:xfrm>
            <a:off x="5148263" y="1989138"/>
            <a:ext cx="3527425" cy="366712"/>
            <a:chOff x="3243" y="572"/>
            <a:chExt cx="2222" cy="231"/>
          </a:xfrm>
        </p:grpSpPr>
        <p:grpSp>
          <p:nvGrpSpPr>
            <p:cNvPr id="79971" name="Group 38"/>
            <p:cNvGrpSpPr>
              <a:grpSpLocks/>
            </p:cNvGrpSpPr>
            <p:nvPr/>
          </p:nvGrpSpPr>
          <p:grpSpPr bwMode="auto">
            <a:xfrm>
              <a:off x="3243" y="572"/>
              <a:ext cx="2222" cy="227"/>
              <a:chOff x="3243" y="572"/>
              <a:chExt cx="2222" cy="227"/>
            </a:xfrm>
          </p:grpSpPr>
          <p:sp>
            <p:nvSpPr>
              <p:cNvPr id="79974" name="Line 39"/>
              <p:cNvSpPr>
                <a:spLocks noChangeShapeType="1"/>
              </p:cNvSpPr>
              <p:nvPr/>
            </p:nvSpPr>
            <p:spPr bwMode="auto">
              <a:xfrm>
                <a:off x="3243" y="799"/>
                <a:ext cx="2222" cy="0"/>
              </a:xfrm>
              <a:prstGeom prst="line">
                <a:avLst/>
              </a:prstGeom>
              <a:noFill/>
              <a:ln w="9525">
                <a:solidFill>
                  <a:schemeClr val="tx1"/>
                </a:solidFill>
                <a:round/>
                <a:headEnd/>
                <a:tailEnd/>
              </a:ln>
            </p:spPr>
            <p:txBody>
              <a:bodyPr/>
              <a:lstStyle/>
              <a:p>
                <a:endParaRPr lang="zh-CN" altLang="en-US"/>
              </a:p>
            </p:txBody>
          </p:sp>
          <p:sp>
            <p:nvSpPr>
              <p:cNvPr id="79975" name="Line 40"/>
              <p:cNvSpPr>
                <a:spLocks noChangeShapeType="1"/>
              </p:cNvSpPr>
              <p:nvPr/>
            </p:nvSpPr>
            <p:spPr bwMode="auto">
              <a:xfrm>
                <a:off x="3651" y="572"/>
                <a:ext cx="0" cy="227"/>
              </a:xfrm>
              <a:prstGeom prst="line">
                <a:avLst/>
              </a:prstGeom>
              <a:noFill/>
              <a:ln w="9525">
                <a:solidFill>
                  <a:schemeClr val="tx1"/>
                </a:solidFill>
                <a:round/>
                <a:headEnd/>
                <a:tailEnd/>
              </a:ln>
            </p:spPr>
            <p:txBody>
              <a:bodyPr/>
              <a:lstStyle/>
              <a:p>
                <a:endParaRPr lang="zh-CN" altLang="en-US"/>
              </a:p>
            </p:txBody>
          </p:sp>
          <p:sp>
            <p:nvSpPr>
              <p:cNvPr id="79976" name="Line 41"/>
              <p:cNvSpPr>
                <a:spLocks noChangeShapeType="1"/>
              </p:cNvSpPr>
              <p:nvPr/>
            </p:nvSpPr>
            <p:spPr bwMode="auto">
              <a:xfrm>
                <a:off x="4105" y="572"/>
                <a:ext cx="0" cy="227"/>
              </a:xfrm>
              <a:prstGeom prst="line">
                <a:avLst/>
              </a:prstGeom>
              <a:noFill/>
              <a:ln w="9525">
                <a:solidFill>
                  <a:schemeClr val="tx1"/>
                </a:solidFill>
                <a:round/>
                <a:headEnd/>
                <a:tailEnd/>
              </a:ln>
            </p:spPr>
            <p:txBody>
              <a:bodyPr/>
              <a:lstStyle/>
              <a:p>
                <a:endParaRPr lang="zh-CN" altLang="en-US"/>
              </a:p>
            </p:txBody>
          </p:sp>
          <p:sp>
            <p:nvSpPr>
              <p:cNvPr id="79977" name="Line 42"/>
              <p:cNvSpPr>
                <a:spLocks noChangeShapeType="1"/>
              </p:cNvSpPr>
              <p:nvPr/>
            </p:nvSpPr>
            <p:spPr bwMode="auto">
              <a:xfrm>
                <a:off x="4558" y="572"/>
                <a:ext cx="0" cy="227"/>
              </a:xfrm>
              <a:prstGeom prst="line">
                <a:avLst/>
              </a:prstGeom>
              <a:noFill/>
              <a:ln w="9525">
                <a:solidFill>
                  <a:schemeClr val="tx1"/>
                </a:solidFill>
                <a:round/>
                <a:headEnd/>
                <a:tailEnd/>
              </a:ln>
            </p:spPr>
            <p:txBody>
              <a:bodyPr/>
              <a:lstStyle/>
              <a:p>
                <a:endParaRPr lang="zh-CN" altLang="en-US"/>
              </a:p>
            </p:txBody>
          </p:sp>
          <p:sp>
            <p:nvSpPr>
              <p:cNvPr id="79978" name="Line 43"/>
              <p:cNvSpPr>
                <a:spLocks noChangeShapeType="1"/>
              </p:cNvSpPr>
              <p:nvPr/>
            </p:nvSpPr>
            <p:spPr bwMode="auto">
              <a:xfrm>
                <a:off x="5012" y="572"/>
                <a:ext cx="0" cy="227"/>
              </a:xfrm>
              <a:prstGeom prst="line">
                <a:avLst/>
              </a:prstGeom>
              <a:noFill/>
              <a:ln w="9525">
                <a:solidFill>
                  <a:schemeClr val="tx1"/>
                </a:solidFill>
                <a:round/>
                <a:headEnd/>
                <a:tailEnd/>
              </a:ln>
            </p:spPr>
            <p:txBody>
              <a:bodyPr/>
              <a:lstStyle/>
              <a:p>
                <a:endParaRPr lang="zh-CN" altLang="en-US"/>
              </a:p>
            </p:txBody>
          </p:sp>
        </p:grpSp>
        <p:sp>
          <p:nvSpPr>
            <p:cNvPr id="79972" name="Text Box 44"/>
            <p:cNvSpPr txBox="1">
              <a:spLocks noChangeArrowheads="1"/>
            </p:cNvSpPr>
            <p:nvPr/>
          </p:nvSpPr>
          <p:spPr bwMode="auto">
            <a:xfrm>
              <a:off x="3288"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73" name="Text Box 45"/>
            <p:cNvSpPr txBox="1">
              <a:spLocks noChangeArrowheads="1"/>
            </p:cNvSpPr>
            <p:nvPr/>
          </p:nvSpPr>
          <p:spPr bwMode="auto">
            <a:xfrm>
              <a:off x="3696"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B</a:t>
              </a:r>
            </a:p>
          </p:txBody>
        </p:sp>
      </p:grpSp>
      <p:grpSp>
        <p:nvGrpSpPr>
          <p:cNvPr id="134190" name="Group 46"/>
          <p:cNvGrpSpPr>
            <a:grpSpLocks/>
          </p:cNvGrpSpPr>
          <p:nvPr/>
        </p:nvGrpSpPr>
        <p:grpSpPr bwMode="auto">
          <a:xfrm>
            <a:off x="5148263" y="2343150"/>
            <a:ext cx="3527425" cy="373063"/>
            <a:chOff x="3243" y="795"/>
            <a:chExt cx="2222" cy="235"/>
          </a:xfrm>
        </p:grpSpPr>
        <p:grpSp>
          <p:nvGrpSpPr>
            <p:cNvPr id="79963" name="Group 47"/>
            <p:cNvGrpSpPr>
              <a:grpSpLocks/>
            </p:cNvGrpSpPr>
            <p:nvPr/>
          </p:nvGrpSpPr>
          <p:grpSpPr bwMode="auto">
            <a:xfrm>
              <a:off x="3243" y="799"/>
              <a:ext cx="2222" cy="227"/>
              <a:chOff x="3243" y="799"/>
              <a:chExt cx="2222" cy="227"/>
            </a:xfrm>
          </p:grpSpPr>
          <p:sp>
            <p:nvSpPr>
              <p:cNvPr id="79966" name="Line 48"/>
              <p:cNvSpPr>
                <a:spLocks noChangeShapeType="1"/>
              </p:cNvSpPr>
              <p:nvPr/>
            </p:nvSpPr>
            <p:spPr bwMode="auto">
              <a:xfrm>
                <a:off x="3243" y="1026"/>
                <a:ext cx="2222" cy="0"/>
              </a:xfrm>
              <a:prstGeom prst="line">
                <a:avLst/>
              </a:prstGeom>
              <a:noFill/>
              <a:ln w="9525">
                <a:solidFill>
                  <a:schemeClr val="tx1"/>
                </a:solidFill>
                <a:round/>
                <a:headEnd/>
                <a:tailEnd/>
              </a:ln>
            </p:spPr>
            <p:txBody>
              <a:bodyPr/>
              <a:lstStyle/>
              <a:p>
                <a:endParaRPr lang="zh-CN" altLang="en-US"/>
              </a:p>
            </p:txBody>
          </p:sp>
          <p:sp>
            <p:nvSpPr>
              <p:cNvPr id="79967" name="Line 49"/>
              <p:cNvSpPr>
                <a:spLocks noChangeShapeType="1"/>
              </p:cNvSpPr>
              <p:nvPr/>
            </p:nvSpPr>
            <p:spPr bwMode="auto">
              <a:xfrm>
                <a:off x="3651" y="799"/>
                <a:ext cx="0" cy="227"/>
              </a:xfrm>
              <a:prstGeom prst="line">
                <a:avLst/>
              </a:prstGeom>
              <a:noFill/>
              <a:ln w="9525">
                <a:solidFill>
                  <a:schemeClr val="tx1"/>
                </a:solidFill>
                <a:round/>
                <a:headEnd/>
                <a:tailEnd/>
              </a:ln>
            </p:spPr>
            <p:txBody>
              <a:bodyPr/>
              <a:lstStyle/>
              <a:p>
                <a:endParaRPr lang="zh-CN" altLang="en-US"/>
              </a:p>
            </p:txBody>
          </p:sp>
          <p:sp>
            <p:nvSpPr>
              <p:cNvPr id="79968" name="Line 50"/>
              <p:cNvSpPr>
                <a:spLocks noChangeShapeType="1"/>
              </p:cNvSpPr>
              <p:nvPr/>
            </p:nvSpPr>
            <p:spPr bwMode="auto">
              <a:xfrm>
                <a:off x="4105" y="799"/>
                <a:ext cx="0" cy="227"/>
              </a:xfrm>
              <a:prstGeom prst="line">
                <a:avLst/>
              </a:prstGeom>
              <a:noFill/>
              <a:ln w="9525">
                <a:solidFill>
                  <a:schemeClr val="tx1"/>
                </a:solidFill>
                <a:round/>
                <a:headEnd/>
                <a:tailEnd/>
              </a:ln>
            </p:spPr>
            <p:txBody>
              <a:bodyPr/>
              <a:lstStyle/>
              <a:p>
                <a:endParaRPr lang="zh-CN" altLang="en-US"/>
              </a:p>
            </p:txBody>
          </p:sp>
          <p:sp>
            <p:nvSpPr>
              <p:cNvPr id="79969" name="Line 51"/>
              <p:cNvSpPr>
                <a:spLocks noChangeShapeType="1"/>
              </p:cNvSpPr>
              <p:nvPr/>
            </p:nvSpPr>
            <p:spPr bwMode="auto">
              <a:xfrm>
                <a:off x="4558" y="799"/>
                <a:ext cx="0" cy="227"/>
              </a:xfrm>
              <a:prstGeom prst="line">
                <a:avLst/>
              </a:prstGeom>
              <a:noFill/>
              <a:ln w="9525">
                <a:solidFill>
                  <a:schemeClr val="tx1"/>
                </a:solidFill>
                <a:round/>
                <a:headEnd/>
                <a:tailEnd/>
              </a:ln>
            </p:spPr>
            <p:txBody>
              <a:bodyPr/>
              <a:lstStyle/>
              <a:p>
                <a:endParaRPr lang="zh-CN" altLang="en-US"/>
              </a:p>
            </p:txBody>
          </p:sp>
          <p:sp>
            <p:nvSpPr>
              <p:cNvPr id="79970" name="Line 52"/>
              <p:cNvSpPr>
                <a:spLocks noChangeShapeType="1"/>
              </p:cNvSpPr>
              <p:nvPr/>
            </p:nvSpPr>
            <p:spPr bwMode="auto">
              <a:xfrm>
                <a:off x="5012" y="799"/>
                <a:ext cx="0" cy="227"/>
              </a:xfrm>
              <a:prstGeom prst="line">
                <a:avLst/>
              </a:prstGeom>
              <a:noFill/>
              <a:ln w="9525">
                <a:solidFill>
                  <a:schemeClr val="tx1"/>
                </a:solidFill>
                <a:round/>
                <a:headEnd/>
                <a:tailEnd/>
              </a:ln>
            </p:spPr>
            <p:txBody>
              <a:bodyPr/>
              <a:lstStyle/>
              <a:p>
                <a:endParaRPr lang="zh-CN" altLang="en-US"/>
              </a:p>
            </p:txBody>
          </p:sp>
        </p:grpSp>
        <p:sp>
          <p:nvSpPr>
            <p:cNvPr id="79964" name="Text Box 53"/>
            <p:cNvSpPr txBox="1">
              <a:spLocks noChangeArrowheads="1"/>
            </p:cNvSpPr>
            <p:nvPr/>
          </p:nvSpPr>
          <p:spPr bwMode="auto">
            <a:xfrm>
              <a:off x="3288" y="79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65" name="Text Box 54"/>
            <p:cNvSpPr txBox="1">
              <a:spLocks noChangeArrowheads="1"/>
            </p:cNvSpPr>
            <p:nvPr/>
          </p:nvSpPr>
          <p:spPr bwMode="auto">
            <a:xfrm>
              <a:off x="3696" y="795"/>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B</a:t>
              </a:r>
            </a:p>
          </p:txBody>
        </p:sp>
      </p:grpSp>
      <p:grpSp>
        <p:nvGrpSpPr>
          <p:cNvPr id="134199" name="Group 55"/>
          <p:cNvGrpSpPr>
            <a:grpSpLocks/>
          </p:cNvGrpSpPr>
          <p:nvPr/>
        </p:nvGrpSpPr>
        <p:grpSpPr bwMode="auto">
          <a:xfrm>
            <a:off x="5148263" y="2703513"/>
            <a:ext cx="3527425" cy="373062"/>
            <a:chOff x="3243" y="1022"/>
            <a:chExt cx="2222" cy="235"/>
          </a:xfrm>
        </p:grpSpPr>
        <p:grpSp>
          <p:nvGrpSpPr>
            <p:cNvPr id="79955" name="Group 56"/>
            <p:cNvGrpSpPr>
              <a:grpSpLocks/>
            </p:cNvGrpSpPr>
            <p:nvPr/>
          </p:nvGrpSpPr>
          <p:grpSpPr bwMode="auto">
            <a:xfrm>
              <a:off x="3243" y="1026"/>
              <a:ext cx="2222" cy="227"/>
              <a:chOff x="3243" y="1026"/>
              <a:chExt cx="2222" cy="227"/>
            </a:xfrm>
          </p:grpSpPr>
          <p:sp>
            <p:nvSpPr>
              <p:cNvPr id="79958" name="Line 57"/>
              <p:cNvSpPr>
                <a:spLocks noChangeShapeType="1"/>
              </p:cNvSpPr>
              <p:nvPr/>
            </p:nvSpPr>
            <p:spPr bwMode="auto">
              <a:xfrm>
                <a:off x="3243" y="1253"/>
                <a:ext cx="2222" cy="0"/>
              </a:xfrm>
              <a:prstGeom prst="line">
                <a:avLst/>
              </a:prstGeom>
              <a:noFill/>
              <a:ln w="9525">
                <a:solidFill>
                  <a:schemeClr val="tx1"/>
                </a:solidFill>
                <a:round/>
                <a:headEnd/>
                <a:tailEnd/>
              </a:ln>
            </p:spPr>
            <p:txBody>
              <a:bodyPr/>
              <a:lstStyle/>
              <a:p>
                <a:endParaRPr lang="zh-CN" altLang="en-US"/>
              </a:p>
            </p:txBody>
          </p:sp>
          <p:sp>
            <p:nvSpPr>
              <p:cNvPr id="79959" name="Line 58"/>
              <p:cNvSpPr>
                <a:spLocks noChangeShapeType="1"/>
              </p:cNvSpPr>
              <p:nvPr/>
            </p:nvSpPr>
            <p:spPr bwMode="auto">
              <a:xfrm>
                <a:off x="3651" y="1026"/>
                <a:ext cx="0" cy="227"/>
              </a:xfrm>
              <a:prstGeom prst="line">
                <a:avLst/>
              </a:prstGeom>
              <a:noFill/>
              <a:ln w="9525">
                <a:solidFill>
                  <a:schemeClr val="tx1"/>
                </a:solidFill>
                <a:round/>
                <a:headEnd/>
                <a:tailEnd/>
              </a:ln>
            </p:spPr>
            <p:txBody>
              <a:bodyPr/>
              <a:lstStyle/>
              <a:p>
                <a:endParaRPr lang="zh-CN" altLang="en-US"/>
              </a:p>
            </p:txBody>
          </p:sp>
          <p:sp>
            <p:nvSpPr>
              <p:cNvPr id="79960" name="Line 59"/>
              <p:cNvSpPr>
                <a:spLocks noChangeShapeType="1"/>
              </p:cNvSpPr>
              <p:nvPr/>
            </p:nvSpPr>
            <p:spPr bwMode="auto">
              <a:xfrm>
                <a:off x="4105" y="1026"/>
                <a:ext cx="0" cy="227"/>
              </a:xfrm>
              <a:prstGeom prst="line">
                <a:avLst/>
              </a:prstGeom>
              <a:noFill/>
              <a:ln w="9525">
                <a:solidFill>
                  <a:schemeClr val="tx1"/>
                </a:solidFill>
                <a:round/>
                <a:headEnd/>
                <a:tailEnd/>
              </a:ln>
            </p:spPr>
            <p:txBody>
              <a:bodyPr/>
              <a:lstStyle/>
              <a:p>
                <a:endParaRPr lang="zh-CN" altLang="en-US"/>
              </a:p>
            </p:txBody>
          </p:sp>
          <p:sp>
            <p:nvSpPr>
              <p:cNvPr id="79961" name="Line 60"/>
              <p:cNvSpPr>
                <a:spLocks noChangeShapeType="1"/>
              </p:cNvSpPr>
              <p:nvPr/>
            </p:nvSpPr>
            <p:spPr bwMode="auto">
              <a:xfrm>
                <a:off x="4558" y="1026"/>
                <a:ext cx="0" cy="227"/>
              </a:xfrm>
              <a:prstGeom prst="line">
                <a:avLst/>
              </a:prstGeom>
              <a:noFill/>
              <a:ln w="9525">
                <a:solidFill>
                  <a:schemeClr val="tx1"/>
                </a:solidFill>
                <a:round/>
                <a:headEnd/>
                <a:tailEnd/>
              </a:ln>
            </p:spPr>
            <p:txBody>
              <a:bodyPr/>
              <a:lstStyle/>
              <a:p>
                <a:endParaRPr lang="zh-CN" altLang="en-US"/>
              </a:p>
            </p:txBody>
          </p:sp>
          <p:sp>
            <p:nvSpPr>
              <p:cNvPr id="79962" name="Line 61"/>
              <p:cNvSpPr>
                <a:spLocks noChangeShapeType="1"/>
              </p:cNvSpPr>
              <p:nvPr/>
            </p:nvSpPr>
            <p:spPr bwMode="auto">
              <a:xfrm>
                <a:off x="5012" y="1026"/>
                <a:ext cx="0" cy="227"/>
              </a:xfrm>
              <a:prstGeom prst="line">
                <a:avLst/>
              </a:prstGeom>
              <a:noFill/>
              <a:ln w="9525">
                <a:solidFill>
                  <a:schemeClr val="tx1"/>
                </a:solidFill>
                <a:round/>
                <a:headEnd/>
                <a:tailEnd/>
              </a:ln>
            </p:spPr>
            <p:txBody>
              <a:bodyPr/>
              <a:lstStyle/>
              <a:p>
                <a:endParaRPr lang="zh-CN" altLang="en-US"/>
              </a:p>
            </p:txBody>
          </p:sp>
        </p:grpSp>
        <p:sp>
          <p:nvSpPr>
            <p:cNvPr id="79956" name="Text Box 62"/>
            <p:cNvSpPr txBox="1">
              <a:spLocks noChangeArrowheads="1"/>
            </p:cNvSpPr>
            <p:nvPr/>
          </p:nvSpPr>
          <p:spPr bwMode="auto">
            <a:xfrm>
              <a:off x="3288" y="102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57" name="Text Box 63"/>
            <p:cNvSpPr txBox="1">
              <a:spLocks noChangeArrowheads="1"/>
            </p:cNvSpPr>
            <p:nvPr/>
          </p:nvSpPr>
          <p:spPr bwMode="auto">
            <a:xfrm>
              <a:off x="3696" y="1026"/>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I</a:t>
              </a:r>
            </a:p>
          </p:txBody>
        </p:sp>
      </p:grpSp>
      <p:grpSp>
        <p:nvGrpSpPr>
          <p:cNvPr id="134208" name="Group 64"/>
          <p:cNvGrpSpPr>
            <a:grpSpLocks/>
          </p:cNvGrpSpPr>
          <p:nvPr/>
        </p:nvGrpSpPr>
        <p:grpSpPr bwMode="auto">
          <a:xfrm>
            <a:off x="5148263" y="3063875"/>
            <a:ext cx="3527425" cy="366713"/>
            <a:chOff x="3243" y="1249"/>
            <a:chExt cx="2222" cy="231"/>
          </a:xfrm>
        </p:grpSpPr>
        <p:grpSp>
          <p:nvGrpSpPr>
            <p:cNvPr id="79947" name="Group 65"/>
            <p:cNvGrpSpPr>
              <a:grpSpLocks/>
            </p:cNvGrpSpPr>
            <p:nvPr/>
          </p:nvGrpSpPr>
          <p:grpSpPr bwMode="auto">
            <a:xfrm>
              <a:off x="3243" y="1253"/>
              <a:ext cx="2222" cy="227"/>
              <a:chOff x="3243" y="1253"/>
              <a:chExt cx="2222" cy="227"/>
            </a:xfrm>
          </p:grpSpPr>
          <p:sp>
            <p:nvSpPr>
              <p:cNvPr id="79950" name="Line 66"/>
              <p:cNvSpPr>
                <a:spLocks noChangeShapeType="1"/>
              </p:cNvSpPr>
              <p:nvPr/>
            </p:nvSpPr>
            <p:spPr bwMode="auto">
              <a:xfrm>
                <a:off x="3243" y="1480"/>
                <a:ext cx="2222" cy="0"/>
              </a:xfrm>
              <a:prstGeom prst="line">
                <a:avLst/>
              </a:prstGeom>
              <a:noFill/>
              <a:ln w="9525">
                <a:solidFill>
                  <a:schemeClr val="tx1"/>
                </a:solidFill>
                <a:round/>
                <a:headEnd/>
                <a:tailEnd/>
              </a:ln>
            </p:spPr>
            <p:txBody>
              <a:bodyPr/>
              <a:lstStyle/>
              <a:p>
                <a:endParaRPr lang="zh-CN" altLang="en-US"/>
              </a:p>
            </p:txBody>
          </p:sp>
          <p:sp>
            <p:nvSpPr>
              <p:cNvPr id="79951" name="Line 67"/>
              <p:cNvSpPr>
                <a:spLocks noChangeShapeType="1"/>
              </p:cNvSpPr>
              <p:nvPr/>
            </p:nvSpPr>
            <p:spPr bwMode="auto">
              <a:xfrm>
                <a:off x="3651" y="1253"/>
                <a:ext cx="0" cy="227"/>
              </a:xfrm>
              <a:prstGeom prst="line">
                <a:avLst/>
              </a:prstGeom>
              <a:noFill/>
              <a:ln w="9525">
                <a:solidFill>
                  <a:schemeClr val="tx1"/>
                </a:solidFill>
                <a:round/>
                <a:headEnd/>
                <a:tailEnd/>
              </a:ln>
            </p:spPr>
            <p:txBody>
              <a:bodyPr/>
              <a:lstStyle/>
              <a:p>
                <a:endParaRPr lang="zh-CN" altLang="en-US"/>
              </a:p>
            </p:txBody>
          </p:sp>
          <p:sp>
            <p:nvSpPr>
              <p:cNvPr id="79952" name="Line 68"/>
              <p:cNvSpPr>
                <a:spLocks noChangeShapeType="1"/>
              </p:cNvSpPr>
              <p:nvPr/>
            </p:nvSpPr>
            <p:spPr bwMode="auto">
              <a:xfrm>
                <a:off x="4105" y="1253"/>
                <a:ext cx="0" cy="227"/>
              </a:xfrm>
              <a:prstGeom prst="line">
                <a:avLst/>
              </a:prstGeom>
              <a:noFill/>
              <a:ln w="9525">
                <a:solidFill>
                  <a:schemeClr val="tx1"/>
                </a:solidFill>
                <a:round/>
                <a:headEnd/>
                <a:tailEnd/>
              </a:ln>
            </p:spPr>
            <p:txBody>
              <a:bodyPr/>
              <a:lstStyle/>
              <a:p>
                <a:endParaRPr lang="zh-CN" altLang="en-US"/>
              </a:p>
            </p:txBody>
          </p:sp>
          <p:sp>
            <p:nvSpPr>
              <p:cNvPr id="79953" name="Line 69"/>
              <p:cNvSpPr>
                <a:spLocks noChangeShapeType="1"/>
              </p:cNvSpPr>
              <p:nvPr/>
            </p:nvSpPr>
            <p:spPr bwMode="auto">
              <a:xfrm>
                <a:off x="4558" y="1253"/>
                <a:ext cx="0" cy="227"/>
              </a:xfrm>
              <a:prstGeom prst="line">
                <a:avLst/>
              </a:prstGeom>
              <a:noFill/>
              <a:ln w="9525">
                <a:solidFill>
                  <a:schemeClr val="tx1"/>
                </a:solidFill>
                <a:round/>
                <a:headEnd/>
                <a:tailEnd/>
              </a:ln>
            </p:spPr>
            <p:txBody>
              <a:bodyPr/>
              <a:lstStyle/>
              <a:p>
                <a:endParaRPr lang="zh-CN" altLang="en-US"/>
              </a:p>
            </p:txBody>
          </p:sp>
          <p:sp>
            <p:nvSpPr>
              <p:cNvPr id="79954" name="Line 70"/>
              <p:cNvSpPr>
                <a:spLocks noChangeShapeType="1"/>
              </p:cNvSpPr>
              <p:nvPr/>
            </p:nvSpPr>
            <p:spPr bwMode="auto">
              <a:xfrm>
                <a:off x="5012" y="1253"/>
                <a:ext cx="0" cy="227"/>
              </a:xfrm>
              <a:prstGeom prst="line">
                <a:avLst/>
              </a:prstGeom>
              <a:noFill/>
              <a:ln w="9525">
                <a:solidFill>
                  <a:schemeClr val="tx1"/>
                </a:solidFill>
                <a:round/>
                <a:headEnd/>
                <a:tailEnd/>
              </a:ln>
            </p:spPr>
            <p:txBody>
              <a:bodyPr/>
              <a:lstStyle/>
              <a:p>
                <a:endParaRPr lang="zh-CN" altLang="en-US"/>
              </a:p>
            </p:txBody>
          </p:sp>
        </p:grpSp>
        <p:sp>
          <p:nvSpPr>
            <p:cNvPr id="79948" name="Text Box 71"/>
            <p:cNvSpPr txBox="1">
              <a:spLocks noChangeArrowheads="1"/>
            </p:cNvSpPr>
            <p:nvPr/>
          </p:nvSpPr>
          <p:spPr bwMode="auto">
            <a:xfrm>
              <a:off x="3288"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49" name="Text Box 72"/>
            <p:cNvSpPr txBox="1">
              <a:spLocks noChangeArrowheads="1"/>
            </p:cNvSpPr>
            <p:nvPr/>
          </p:nvSpPr>
          <p:spPr bwMode="auto">
            <a:xfrm>
              <a:off x="3696"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I</a:t>
              </a:r>
            </a:p>
          </p:txBody>
        </p:sp>
      </p:grpSp>
      <p:grpSp>
        <p:nvGrpSpPr>
          <p:cNvPr id="134217" name="Group 73"/>
          <p:cNvGrpSpPr>
            <a:grpSpLocks/>
          </p:cNvGrpSpPr>
          <p:nvPr/>
        </p:nvGrpSpPr>
        <p:grpSpPr bwMode="auto">
          <a:xfrm>
            <a:off x="5148263" y="3422650"/>
            <a:ext cx="3527425" cy="374650"/>
            <a:chOff x="3243" y="1475"/>
            <a:chExt cx="2222" cy="236"/>
          </a:xfrm>
        </p:grpSpPr>
        <p:grpSp>
          <p:nvGrpSpPr>
            <p:cNvPr id="79939" name="Group 74"/>
            <p:cNvGrpSpPr>
              <a:grpSpLocks/>
            </p:cNvGrpSpPr>
            <p:nvPr/>
          </p:nvGrpSpPr>
          <p:grpSpPr bwMode="auto">
            <a:xfrm>
              <a:off x="3243" y="1479"/>
              <a:ext cx="2222" cy="227"/>
              <a:chOff x="3243" y="1479"/>
              <a:chExt cx="2222" cy="227"/>
            </a:xfrm>
          </p:grpSpPr>
          <p:sp>
            <p:nvSpPr>
              <p:cNvPr id="79942" name="Line 75"/>
              <p:cNvSpPr>
                <a:spLocks noChangeShapeType="1"/>
              </p:cNvSpPr>
              <p:nvPr/>
            </p:nvSpPr>
            <p:spPr bwMode="auto">
              <a:xfrm>
                <a:off x="3243" y="1706"/>
                <a:ext cx="2222" cy="0"/>
              </a:xfrm>
              <a:prstGeom prst="line">
                <a:avLst/>
              </a:prstGeom>
              <a:noFill/>
              <a:ln w="9525">
                <a:solidFill>
                  <a:schemeClr val="tx1"/>
                </a:solidFill>
                <a:round/>
                <a:headEnd/>
                <a:tailEnd/>
              </a:ln>
            </p:spPr>
            <p:txBody>
              <a:bodyPr/>
              <a:lstStyle/>
              <a:p>
                <a:endParaRPr lang="zh-CN" altLang="en-US"/>
              </a:p>
            </p:txBody>
          </p:sp>
          <p:sp>
            <p:nvSpPr>
              <p:cNvPr id="79943" name="Line 76"/>
              <p:cNvSpPr>
                <a:spLocks noChangeShapeType="1"/>
              </p:cNvSpPr>
              <p:nvPr/>
            </p:nvSpPr>
            <p:spPr bwMode="auto">
              <a:xfrm>
                <a:off x="3651" y="1479"/>
                <a:ext cx="0" cy="227"/>
              </a:xfrm>
              <a:prstGeom prst="line">
                <a:avLst/>
              </a:prstGeom>
              <a:noFill/>
              <a:ln w="9525">
                <a:solidFill>
                  <a:schemeClr val="tx1"/>
                </a:solidFill>
                <a:round/>
                <a:headEnd/>
                <a:tailEnd/>
              </a:ln>
            </p:spPr>
            <p:txBody>
              <a:bodyPr/>
              <a:lstStyle/>
              <a:p>
                <a:endParaRPr lang="zh-CN" altLang="en-US"/>
              </a:p>
            </p:txBody>
          </p:sp>
          <p:sp>
            <p:nvSpPr>
              <p:cNvPr id="79944" name="Line 77"/>
              <p:cNvSpPr>
                <a:spLocks noChangeShapeType="1"/>
              </p:cNvSpPr>
              <p:nvPr/>
            </p:nvSpPr>
            <p:spPr bwMode="auto">
              <a:xfrm>
                <a:off x="4105" y="1479"/>
                <a:ext cx="0" cy="227"/>
              </a:xfrm>
              <a:prstGeom prst="line">
                <a:avLst/>
              </a:prstGeom>
              <a:noFill/>
              <a:ln w="9525">
                <a:solidFill>
                  <a:schemeClr val="tx1"/>
                </a:solidFill>
                <a:round/>
                <a:headEnd/>
                <a:tailEnd/>
              </a:ln>
            </p:spPr>
            <p:txBody>
              <a:bodyPr/>
              <a:lstStyle/>
              <a:p>
                <a:endParaRPr lang="zh-CN" altLang="en-US"/>
              </a:p>
            </p:txBody>
          </p:sp>
          <p:sp>
            <p:nvSpPr>
              <p:cNvPr id="79945" name="Line 78"/>
              <p:cNvSpPr>
                <a:spLocks noChangeShapeType="1"/>
              </p:cNvSpPr>
              <p:nvPr/>
            </p:nvSpPr>
            <p:spPr bwMode="auto">
              <a:xfrm>
                <a:off x="4558" y="1479"/>
                <a:ext cx="0" cy="227"/>
              </a:xfrm>
              <a:prstGeom prst="line">
                <a:avLst/>
              </a:prstGeom>
              <a:noFill/>
              <a:ln w="9525">
                <a:solidFill>
                  <a:schemeClr val="tx1"/>
                </a:solidFill>
                <a:round/>
                <a:headEnd/>
                <a:tailEnd/>
              </a:ln>
            </p:spPr>
            <p:txBody>
              <a:bodyPr/>
              <a:lstStyle/>
              <a:p>
                <a:endParaRPr lang="zh-CN" altLang="en-US"/>
              </a:p>
            </p:txBody>
          </p:sp>
          <p:sp>
            <p:nvSpPr>
              <p:cNvPr id="79946" name="Line 79"/>
              <p:cNvSpPr>
                <a:spLocks noChangeShapeType="1"/>
              </p:cNvSpPr>
              <p:nvPr/>
            </p:nvSpPr>
            <p:spPr bwMode="auto">
              <a:xfrm>
                <a:off x="5012" y="1479"/>
                <a:ext cx="0" cy="227"/>
              </a:xfrm>
              <a:prstGeom prst="line">
                <a:avLst/>
              </a:prstGeom>
              <a:noFill/>
              <a:ln w="9525">
                <a:solidFill>
                  <a:schemeClr val="tx1"/>
                </a:solidFill>
                <a:round/>
                <a:headEnd/>
                <a:tailEnd/>
              </a:ln>
            </p:spPr>
            <p:txBody>
              <a:bodyPr/>
              <a:lstStyle/>
              <a:p>
                <a:endParaRPr lang="zh-CN" altLang="en-US"/>
              </a:p>
            </p:txBody>
          </p:sp>
        </p:grpSp>
        <p:sp>
          <p:nvSpPr>
            <p:cNvPr id="79940" name="Text Box 80"/>
            <p:cNvSpPr txBox="1">
              <a:spLocks noChangeArrowheads="1"/>
            </p:cNvSpPr>
            <p:nvPr/>
          </p:nvSpPr>
          <p:spPr bwMode="auto">
            <a:xfrm>
              <a:off x="3288" y="147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41" name="Text Box 81"/>
            <p:cNvSpPr txBox="1">
              <a:spLocks noChangeArrowheads="1"/>
            </p:cNvSpPr>
            <p:nvPr/>
          </p:nvSpPr>
          <p:spPr bwMode="auto">
            <a:xfrm>
              <a:off x="3696" y="1480"/>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grpSp>
        <p:nvGrpSpPr>
          <p:cNvPr id="134226" name="Group 82"/>
          <p:cNvGrpSpPr>
            <a:grpSpLocks/>
          </p:cNvGrpSpPr>
          <p:nvPr/>
        </p:nvGrpSpPr>
        <p:grpSpPr bwMode="auto">
          <a:xfrm>
            <a:off x="5148263" y="3783013"/>
            <a:ext cx="3527425" cy="373062"/>
            <a:chOff x="3243" y="1702"/>
            <a:chExt cx="2222" cy="235"/>
          </a:xfrm>
        </p:grpSpPr>
        <p:grpSp>
          <p:nvGrpSpPr>
            <p:cNvPr id="79931" name="Group 83"/>
            <p:cNvGrpSpPr>
              <a:grpSpLocks/>
            </p:cNvGrpSpPr>
            <p:nvPr/>
          </p:nvGrpSpPr>
          <p:grpSpPr bwMode="auto">
            <a:xfrm>
              <a:off x="3243" y="1706"/>
              <a:ext cx="2222" cy="227"/>
              <a:chOff x="3243" y="1706"/>
              <a:chExt cx="2222" cy="227"/>
            </a:xfrm>
          </p:grpSpPr>
          <p:sp>
            <p:nvSpPr>
              <p:cNvPr id="79934" name="Line 84"/>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79935" name="Line 85"/>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79936" name="Line 86"/>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79937" name="Line 87"/>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79938" name="Line 88"/>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79932" name="Text Box 89"/>
            <p:cNvSpPr txBox="1">
              <a:spLocks noChangeArrowheads="1"/>
            </p:cNvSpPr>
            <p:nvPr/>
          </p:nvSpPr>
          <p:spPr bwMode="auto">
            <a:xfrm>
              <a:off x="3288" y="1706"/>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33" name="Text Box 90"/>
            <p:cNvSpPr txBox="1">
              <a:spLocks noChangeArrowheads="1"/>
            </p:cNvSpPr>
            <p:nvPr/>
          </p:nvSpPr>
          <p:spPr bwMode="auto">
            <a:xfrm>
              <a:off x="3696" y="1702"/>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C</a:t>
              </a:r>
            </a:p>
          </p:txBody>
        </p:sp>
      </p:grpSp>
      <p:grpSp>
        <p:nvGrpSpPr>
          <p:cNvPr id="134235" name="Group 91"/>
          <p:cNvGrpSpPr>
            <a:grpSpLocks/>
          </p:cNvGrpSpPr>
          <p:nvPr/>
        </p:nvGrpSpPr>
        <p:grpSpPr bwMode="auto">
          <a:xfrm>
            <a:off x="5148263" y="4137025"/>
            <a:ext cx="3527425" cy="373063"/>
            <a:chOff x="3243" y="1925"/>
            <a:chExt cx="2222" cy="235"/>
          </a:xfrm>
        </p:grpSpPr>
        <p:grpSp>
          <p:nvGrpSpPr>
            <p:cNvPr id="79923" name="Group 92"/>
            <p:cNvGrpSpPr>
              <a:grpSpLocks/>
            </p:cNvGrpSpPr>
            <p:nvPr/>
          </p:nvGrpSpPr>
          <p:grpSpPr bwMode="auto">
            <a:xfrm>
              <a:off x="3243" y="1933"/>
              <a:ext cx="2222" cy="227"/>
              <a:chOff x="3243" y="1706"/>
              <a:chExt cx="2222" cy="227"/>
            </a:xfrm>
          </p:grpSpPr>
          <p:sp>
            <p:nvSpPr>
              <p:cNvPr id="79926" name="Line 93"/>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79927" name="Line 94"/>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79928" name="Line 95"/>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79929" name="Line 96"/>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79930" name="Line 97"/>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79924" name="Text Box 98"/>
            <p:cNvSpPr txBox="1">
              <a:spLocks noChangeArrowheads="1"/>
            </p:cNvSpPr>
            <p:nvPr/>
          </p:nvSpPr>
          <p:spPr bwMode="auto">
            <a:xfrm>
              <a:off x="3288" y="1929"/>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25" name="Text Box 99"/>
            <p:cNvSpPr txBox="1">
              <a:spLocks noChangeArrowheads="1"/>
            </p:cNvSpPr>
            <p:nvPr/>
          </p:nvSpPr>
          <p:spPr bwMode="auto">
            <a:xfrm>
              <a:off x="3696" y="192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C</a:t>
              </a:r>
            </a:p>
          </p:txBody>
        </p:sp>
      </p:grpSp>
      <p:sp>
        <p:nvSpPr>
          <p:cNvPr id="79899" name="Line 100"/>
          <p:cNvSpPr>
            <a:spLocks noChangeShapeType="1"/>
          </p:cNvSpPr>
          <p:nvPr/>
        </p:nvSpPr>
        <p:spPr bwMode="auto">
          <a:xfrm>
            <a:off x="5795963" y="549275"/>
            <a:ext cx="0" cy="360363"/>
          </a:xfrm>
          <a:prstGeom prst="line">
            <a:avLst/>
          </a:prstGeom>
          <a:noFill/>
          <a:ln w="9525">
            <a:solidFill>
              <a:schemeClr val="tx1"/>
            </a:solidFill>
            <a:round/>
            <a:headEnd/>
            <a:tailEnd/>
          </a:ln>
        </p:spPr>
        <p:txBody>
          <a:bodyPr/>
          <a:lstStyle/>
          <a:p>
            <a:endParaRPr lang="zh-CN" altLang="en-US"/>
          </a:p>
        </p:txBody>
      </p:sp>
      <p:sp>
        <p:nvSpPr>
          <p:cNvPr id="79900" name="Line 101"/>
          <p:cNvSpPr>
            <a:spLocks noChangeShapeType="1"/>
          </p:cNvSpPr>
          <p:nvPr/>
        </p:nvSpPr>
        <p:spPr bwMode="auto">
          <a:xfrm>
            <a:off x="6516688" y="549275"/>
            <a:ext cx="0" cy="360363"/>
          </a:xfrm>
          <a:prstGeom prst="line">
            <a:avLst/>
          </a:prstGeom>
          <a:noFill/>
          <a:ln w="9525">
            <a:solidFill>
              <a:schemeClr val="tx1"/>
            </a:solidFill>
            <a:round/>
            <a:headEnd/>
            <a:tailEnd/>
          </a:ln>
        </p:spPr>
        <p:txBody>
          <a:bodyPr/>
          <a:lstStyle/>
          <a:p>
            <a:endParaRPr lang="zh-CN" altLang="en-US"/>
          </a:p>
        </p:txBody>
      </p:sp>
      <p:sp>
        <p:nvSpPr>
          <p:cNvPr id="79901" name="Line 102"/>
          <p:cNvSpPr>
            <a:spLocks noChangeShapeType="1"/>
          </p:cNvSpPr>
          <p:nvPr/>
        </p:nvSpPr>
        <p:spPr bwMode="auto">
          <a:xfrm>
            <a:off x="7235825" y="549275"/>
            <a:ext cx="0" cy="360363"/>
          </a:xfrm>
          <a:prstGeom prst="line">
            <a:avLst/>
          </a:prstGeom>
          <a:noFill/>
          <a:ln w="9525">
            <a:solidFill>
              <a:schemeClr val="tx1"/>
            </a:solidFill>
            <a:round/>
            <a:headEnd/>
            <a:tailEnd/>
          </a:ln>
        </p:spPr>
        <p:txBody>
          <a:bodyPr/>
          <a:lstStyle/>
          <a:p>
            <a:endParaRPr lang="zh-CN" altLang="en-US"/>
          </a:p>
        </p:txBody>
      </p:sp>
      <p:sp>
        <p:nvSpPr>
          <p:cNvPr id="79902" name="Line 103"/>
          <p:cNvSpPr>
            <a:spLocks noChangeShapeType="1"/>
          </p:cNvSpPr>
          <p:nvPr/>
        </p:nvSpPr>
        <p:spPr bwMode="auto">
          <a:xfrm>
            <a:off x="7956550" y="549275"/>
            <a:ext cx="0" cy="360363"/>
          </a:xfrm>
          <a:prstGeom prst="line">
            <a:avLst/>
          </a:prstGeom>
          <a:noFill/>
          <a:ln w="9525">
            <a:solidFill>
              <a:schemeClr val="tx1"/>
            </a:solidFill>
            <a:round/>
            <a:headEnd/>
            <a:tailEnd/>
          </a:ln>
        </p:spPr>
        <p:txBody>
          <a:bodyPr/>
          <a:lstStyle/>
          <a:p>
            <a:endParaRPr lang="zh-CN" altLang="en-US"/>
          </a:p>
        </p:txBody>
      </p:sp>
      <p:grpSp>
        <p:nvGrpSpPr>
          <p:cNvPr id="79903" name="Group 104"/>
          <p:cNvGrpSpPr>
            <a:grpSpLocks/>
          </p:cNvGrpSpPr>
          <p:nvPr/>
        </p:nvGrpSpPr>
        <p:grpSpPr bwMode="auto">
          <a:xfrm>
            <a:off x="5795963" y="908050"/>
            <a:ext cx="2160587" cy="360363"/>
            <a:chOff x="3651" y="3698"/>
            <a:chExt cx="1361" cy="227"/>
          </a:xfrm>
        </p:grpSpPr>
        <p:sp>
          <p:nvSpPr>
            <p:cNvPr id="79919" name="Line 105"/>
            <p:cNvSpPr>
              <a:spLocks noChangeShapeType="1"/>
            </p:cNvSpPr>
            <p:nvPr/>
          </p:nvSpPr>
          <p:spPr bwMode="auto">
            <a:xfrm>
              <a:off x="3651" y="3698"/>
              <a:ext cx="0" cy="227"/>
            </a:xfrm>
            <a:prstGeom prst="line">
              <a:avLst/>
            </a:prstGeom>
            <a:noFill/>
            <a:ln w="9525">
              <a:solidFill>
                <a:schemeClr val="tx1"/>
              </a:solidFill>
              <a:round/>
              <a:headEnd/>
              <a:tailEnd/>
            </a:ln>
          </p:spPr>
          <p:txBody>
            <a:bodyPr/>
            <a:lstStyle/>
            <a:p>
              <a:endParaRPr lang="zh-CN" altLang="en-US"/>
            </a:p>
          </p:txBody>
        </p:sp>
        <p:sp>
          <p:nvSpPr>
            <p:cNvPr id="79920" name="Line 106"/>
            <p:cNvSpPr>
              <a:spLocks noChangeShapeType="1"/>
            </p:cNvSpPr>
            <p:nvPr/>
          </p:nvSpPr>
          <p:spPr bwMode="auto">
            <a:xfrm>
              <a:off x="4105" y="3698"/>
              <a:ext cx="0" cy="227"/>
            </a:xfrm>
            <a:prstGeom prst="line">
              <a:avLst/>
            </a:prstGeom>
            <a:noFill/>
            <a:ln w="9525">
              <a:solidFill>
                <a:schemeClr val="tx1"/>
              </a:solidFill>
              <a:round/>
              <a:headEnd/>
              <a:tailEnd/>
            </a:ln>
          </p:spPr>
          <p:txBody>
            <a:bodyPr/>
            <a:lstStyle/>
            <a:p>
              <a:endParaRPr lang="zh-CN" altLang="en-US"/>
            </a:p>
          </p:txBody>
        </p:sp>
        <p:sp>
          <p:nvSpPr>
            <p:cNvPr id="79921" name="Line 107"/>
            <p:cNvSpPr>
              <a:spLocks noChangeShapeType="1"/>
            </p:cNvSpPr>
            <p:nvPr/>
          </p:nvSpPr>
          <p:spPr bwMode="auto">
            <a:xfrm>
              <a:off x="4558" y="3698"/>
              <a:ext cx="0" cy="227"/>
            </a:xfrm>
            <a:prstGeom prst="line">
              <a:avLst/>
            </a:prstGeom>
            <a:noFill/>
            <a:ln w="9525">
              <a:solidFill>
                <a:schemeClr val="tx1"/>
              </a:solidFill>
              <a:round/>
              <a:headEnd/>
              <a:tailEnd/>
            </a:ln>
          </p:spPr>
          <p:txBody>
            <a:bodyPr/>
            <a:lstStyle/>
            <a:p>
              <a:endParaRPr lang="zh-CN" altLang="en-US"/>
            </a:p>
          </p:txBody>
        </p:sp>
        <p:sp>
          <p:nvSpPr>
            <p:cNvPr id="79922" name="Line 108"/>
            <p:cNvSpPr>
              <a:spLocks noChangeShapeType="1"/>
            </p:cNvSpPr>
            <p:nvPr/>
          </p:nvSpPr>
          <p:spPr bwMode="auto">
            <a:xfrm>
              <a:off x="5012" y="3698"/>
              <a:ext cx="0" cy="227"/>
            </a:xfrm>
            <a:prstGeom prst="line">
              <a:avLst/>
            </a:prstGeom>
            <a:noFill/>
            <a:ln w="9525">
              <a:solidFill>
                <a:schemeClr val="tx1"/>
              </a:solidFill>
              <a:round/>
              <a:headEnd/>
              <a:tailEnd/>
            </a:ln>
          </p:spPr>
          <p:txBody>
            <a:bodyPr/>
            <a:lstStyle/>
            <a:p>
              <a:endParaRPr lang="zh-CN" altLang="en-US"/>
            </a:p>
          </p:txBody>
        </p:sp>
      </p:grpSp>
      <p:sp>
        <p:nvSpPr>
          <p:cNvPr id="79904" name="Line 109"/>
          <p:cNvSpPr>
            <a:spLocks noChangeShapeType="1"/>
          </p:cNvSpPr>
          <p:nvPr/>
        </p:nvSpPr>
        <p:spPr bwMode="auto">
          <a:xfrm>
            <a:off x="5795963" y="1268413"/>
            <a:ext cx="0" cy="360362"/>
          </a:xfrm>
          <a:prstGeom prst="line">
            <a:avLst/>
          </a:prstGeom>
          <a:noFill/>
          <a:ln w="9525">
            <a:solidFill>
              <a:schemeClr val="tx1"/>
            </a:solidFill>
            <a:round/>
            <a:headEnd/>
            <a:tailEnd/>
          </a:ln>
        </p:spPr>
        <p:txBody>
          <a:bodyPr/>
          <a:lstStyle/>
          <a:p>
            <a:endParaRPr lang="zh-CN" altLang="en-US"/>
          </a:p>
        </p:txBody>
      </p:sp>
      <p:sp>
        <p:nvSpPr>
          <p:cNvPr id="79905" name="Line 110"/>
          <p:cNvSpPr>
            <a:spLocks noChangeShapeType="1"/>
          </p:cNvSpPr>
          <p:nvPr/>
        </p:nvSpPr>
        <p:spPr bwMode="auto">
          <a:xfrm>
            <a:off x="6516688" y="1268413"/>
            <a:ext cx="0" cy="360362"/>
          </a:xfrm>
          <a:prstGeom prst="line">
            <a:avLst/>
          </a:prstGeom>
          <a:noFill/>
          <a:ln w="9525">
            <a:solidFill>
              <a:schemeClr val="tx1"/>
            </a:solidFill>
            <a:round/>
            <a:headEnd/>
            <a:tailEnd/>
          </a:ln>
        </p:spPr>
        <p:txBody>
          <a:bodyPr/>
          <a:lstStyle/>
          <a:p>
            <a:endParaRPr lang="zh-CN" altLang="en-US"/>
          </a:p>
        </p:txBody>
      </p:sp>
      <p:sp>
        <p:nvSpPr>
          <p:cNvPr id="79906" name="Line 111"/>
          <p:cNvSpPr>
            <a:spLocks noChangeShapeType="1"/>
          </p:cNvSpPr>
          <p:nvPr/>
        </p:nvSpPr>
        <p:spPr bwMode="auto">
          <a:xfrm>
            <a:off x="7235825" y="1268413"/>
            <a:ext cx="0" cy="360362"/>
          </a:xfrm>
          <a:prstGeom prst="line">
            <a:avLst/>
          </a:prstGeom>
          <a:noFill/>
          <a:ln w="9525">
            <a:solidFill>
              <a:schemeClr val="tx1"/>
            </a:solidFill>
            <a:round/>
            <a:headEnd/>
            <a:tailEnd/>
          </a:ln>
        </p:spPr>
        <p:txBody>
          <a:bodyPr/>
          <a:lstStyle/>
          <a:p>
            <a:endParaRPr lang="zh-CN" altLang="en-US"/>
          </a:p>
        </p:txBody>
      </p:sp>
      <p:sp>
        <p:nvSpPr>
          <p:cNvPr id="79907" name="Line 112"/>
          <p:cNvSpPr>
            <a:spLocks noChangeShapeType="1"/>
          </p:cNvSpPr>
          <p:nvPr/>
        </p:nvSpPr>
        <p:spPr bwMode="auto">
          <a:xfrm>
            <a:off x="7956550" y="1268413"/>
            <a:ext cx="0" cy="360362"/>
          </a:xfrm>
          <a:prstGeom prst="line">
            <a:avLst/>
          </a:prstGeom>
          <a:noFill/>
          <a:ln w="9525">
            <a:solidFill>
              <a:schemeClr val="tx1"/>
            </a:solidFill>
            <a:round/>
            <a:headEnd/>
            <a:tailEnd/>
          </a:ln>
        </p:spPr>
        <p:txBody>
          <a:bodyPr/>
          <a:lstStyle/>
          <a:p>
            <a:endParaRPr lang="zh-CN" altLang="en-US"/>
          </a:p>
        </p:txBody>
      </p:sp>
      <p:sp>
        <p:nvSpPr>
          <p:cNvPr id="79908" name="Line 113"/>
          <p:cNvSpPr>
            <a:spLocks noChangeShapeType="1"/>
          </p:cNvSpPr>
          <p:nvPr/>
        </p:nvSpPr>
        <p:spPr bwMode="auto">
          <a:xfrm>
            <a:off x="5795963" y="1628775"/>
            <a:ext cx="0" cy="360363"/>
          </a:xfrm>
          <a:prstGeom prst="line">
            <a:avLst/>
          </a:prstGeom>
          <a:noFill/>
          <a:ln w="9525">
            <a:solidFill>
              <a:schemeClr val="tx1"/>
            </a:solidFill>
            <a:round/>
            <a:headEnd/>
            <a:tailEnd/>
          </a:ln>
        </p:spPr>
        <p:txBody>
          <a:bodyPr/>
          <a:lstStyle/>
          <a:p>
            <a:endParaRPr lang="zh-CN" altLang="en-US"/>
          </a:p>
        </p:txBody>
      </p:sp>
      <p:sp>
        <p:nvSpPr>
          <p:cNvPr id="79909" name="Line 114"/>
          <p:cNvSpPr>
            <a:spLocks noChangeShapeType="1"/>
          </p:cNvSpPr>
          <p:nvPr/>
        </p:nvSpPr>
        <p:spPr bwMode="auto">
          <a:xfrm>
            <a:off x="6516688" y="1628775"/>
            <a:ext cx="0" cy="360363"/>
          </a:xfrm>
          <a:prstGeom prst="line">
            <a:avLst/>
          </a:prstGeom>
          <a:noFill/>
          <a:ln w="9525">
            <a:solidFill>
              <a:schemeClr val="tx1"/>
            </a:solidFill>
            <a:round/>
            <a:headEnd/>
            <a:tailEnd/>
          </a:ln>
        </p:spPr>
        <p:txBody>
          <a:bodyPr/>
          <a:lstStyle/>
          <a:p>
            <a:endParaRPr lang="zh-CN" altLang="en-US"/>
          </a:p>
        </p:txBody>
      </p:sp>
      <p:sp>
        <p:nvSpPr>
          <p:cNvPr id="79910" name="Line 115"/>
          <p:cNvSpPr>
            <a:spLocks noChangeShapeType="1"/>
          </p:cNvSpPr>
          <p:nvPr/>
        </p:nvSpPr>
        <p:spPr bwMode="auto">
          <a:xfrm>
            <a:off x="7235825" y="1628775"/>
            <a:ext cx="0" cy="360363"/>
          </a:xfrm>
          <a:prstGeom prst="line">
            <a:avLst/>
          </a:prstGeom>
          <a:noFill/>
          <a:ln w="9525">
            <a:solidFill>
              <a:schemeClr val="tx1"/>
            </a:solidFill>
            <a:round/>
            <a:headEnd/>
            <a:tailEnd/>
          </a:ln>
        </p:spPr>
        <p:txBody>
          <a:bodyPr/>
          <a:lstStyle/>
          <a:p>
            <a:endParaRPr lang="zh-CN" altLang="en-US"/>
          </a:p>
        </p:txBody>
      </p:sp>
      <p:sp>
        <p:nvSpPr>
          <p:cNvPr id="79911" name="Line 116"/>
          <p:cNvSpPr>
            <a:spLocks noChangeShapeType="1"/>
          </p:cNvSpPr>
          <p:nvPr/>
        </p:nvSpPr>
        <p:spPr bwMode="auto">
          <a:xfrm>
            <a:off x="7956550" y="1628775"/>
            <a:ext cx="0" cy="360363"/>
          </a:xfrm>
          <a:prstGeom prst="line">
            <a:avLst/>
          </a:prstGeom>
          <a:noFill/>
          <a:ln w="9525">
            <a:solidFill>
              <a:schemeClr val="tx1"/>
            </a:solidFill>
            <a:round/>
            <a:headEnd/>
            <a:tailEnd/>
          </a:ln>
        </p:spPr>
        <p:txBody>
          <a:bodyPr/>
          <a:lstStyle/>
          <a:p>
            <a:endParaRPr lang="zh-CN" altLang="en-US"/>
          </a:p>
        </p:txBody>
      </p:sp>
      <p:sp>
        <p:nvSpPr>
          <p:cNvPr id="79912" name="Line 117"/>
          <p:cNvSpPr>
            <a:spLocks noChangeShapeType="1"/>
          </p:cNvSpPr>
          <p:nvPr/>
        </p:nvSpPr>
        <p:spPr bwMode="auto">
          <a:xfrm>
            <a:off x="5148263" y="1989138"/>
            <a:ext cx="3527425" cy="0"/>
          </a:xfrm>
          <a:prstGeom prst="line">
            <a:avLst/>
          </a:prstGeom>
          <a:noFill/>
          <a:ln w="9525">
            <a:solidFill>
              <a:schemeClr val="tx1"/>
            </a:solidFill>
            <a:round/>
            <a:headEnd/>
            <a:tailEnd/>
          </a:ln>
        </p:spPr>
        <p:txBody>
          <a:bodyPr/>
          <a:lstStyle/>
          <a:p>
            <a:endParaRPr lang="zh-CN" altLang="en-US"/>
          </a:p>
        </p:txBody>
      </p:sp>
      <p:sp>
        <p:nvSpPr>
          <p:cNvPr id="79913" name="Text Box 118"/>
          <p:cNvSpPr txBox="1">
            <a:spLocks noChangeArrowheads="1"/>
          </p:cNvSpPr>
          <p:nvPr/>
        </p:nvSpPr>
        <p:spPr bwMode="auto">
          <a:xfrm>
            <a:off x="6804025" y="1370013"/>
            <a:ext cx="936625" cy="258762"/>
          </a:xfrm>
          <a:prstGeom prst="rect">
            <a:avLst/>
          </a:prstGeom>
          <a:noFill/>
          <a:ln w="9525">
            <a:noFill/>
            <a:miter lim="800000"/>
            <a:headEnd/>
            <a:tailEnd/>
          </a:ln>
        </p:spPr>
        <p:txBody>
          <a:bodyPr>
            <a:spAutoFit/>
          </a:bodyPr>
          <a:lstStyle/>
          <a:p>
            <a:pPr>
              <a:lnSpc>
                <a:spcPct val="20000"/>
              </a:lnSpc>
            </a:pPr>
            <a:r>
              <a:rPr lang="en-US" altLang="zh-CN" b="1">
                <a:latin typeface="Arial" charset="0"/>
              </a:rPr>
              <a:t>.</a:t>
            </a:r>
          </a:p>
          <a:p>
            <a:pPr>
              <a:lnSpc>
                <a:spcPct val="20000"/>
              </a:lnSpc>
            </a:pPr>
            <a:r>
              <a:rPr lang="en-US" altLang="zh-CN" b="1">
                <a:latin typeface="Arial" charset="0"/>
              </a:rPr>
              <a:t>.</a:t>
            </a:r>
          </a:p>
          <a:p>
            <a:pPr>
              <a:lnSpc>
                <a:spcPct val="20000"/>
              </a:lnSpc>
            </a:pPr>
            <a:r>
              <a:rPr lang="en-US" altLang="zh-CN" b="1">
                <a:latin typeface="Arial" charset="0"/>
              </a:rPr>
              <a:t>.</a:t>
            </a:r>
          </a:p>
        </p:txBody>
      </p:sp>
      <p:sp>
        <p:nvSpPr>
          <p:cNvPr id="79914" name="Text Box 119"/>
          <p:cNvSpPr txBox="1">
            <a:spLocks noChangeArrowheads="1"/>
          </p:cNvSpPr>
          <p:nvPr/>
        </p:nvSpPr>
        <p:spPr bwMode="auto">
          <a:xfrm>
            <a:off x="51466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事务标识</a:t>
            </a:r>
          </a:p>
        </p:txBody>
      </p:sp>
      <p:sp>
        <p:nvSpPr>
          <p:cNvPr id="79915" name="Text Box 120"/>
          <p:cNvSpPr txBox="1">
            <a:spLocks noChangeArrowheads="1"/>
          </p:cNvSpPr>
          <p:nvPr/>
        </p:nvSpPr>
        <p:spPr bwMode="auto">
          <a:xfrm>
            <a:off x="57943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操作类型</a:t>
            </a:r>
          </a:p>
        </p:txBody>
      </p:sp>
      <p:sp>
        <p:nvSpPr>
          <p:cNvPr id="79916" name="Text Box 121"/>
          <p:cNvSpPr txBox="1">
            <a:spLocks noChangeArrowheads="1"/>
          </p:cNvSpPr>
          <p:nvPr/>
        </p:nvSpPr>
        <p:spPr bwMode="auto">
          <a:xfrm>
            <a:off x="6515100" y="54927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操作对象</a:t>
            </a:r>
          </a:p>
        </p:txBody>
      </p:sp>
      <p:sp>
        <p:nvSpPr>
          <p:cNvPr id="79917" name="Text Box 122"/>
          <p:cNvSpPr txBox="1">
            <a:spLocks noChangeArrowheads="1"/>
          </p:cNvSpPr>
          <p:nvPr/>
        </p:nvSpPr>
        <p:spPr bwMode="auto">
          <a:xfrm>
            <a:off x="7235825" y="549275"/>
            <a:ext cx="865188"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旧值</a:t>
            </a:r>
          </a:p>
        </p:txBody>
      </p:sp>
      <p:sp>
        <p:nvSpPr>
          <p:cNvPr id="79918" name="Text Box 123"/>
          <p:cNvSpPr txBox="1">
            <a:spLocks noChangeArrowheads="1"/>
          </p:cNvSpPr>
          <p:nvPr/>
        </p:nvSpPr>
        <p:spPr bwMode="auto">
          <a:xfrm>
            <a:off x="7954963" y="549275"/>
            <a:ext cx="865187"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新值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dissolve">
                                      <p:cBhvr>
                                        <p:cTn id="7" dur="500"/>
                                        <p:tgtEl>
                                          <p:spTgt spid="134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181"/>
                                        </p:tgtEl>
                                        <p:attrNameLst>
                                          <p:attrName>style.visibility</p:attrName>
                                        </p:attrNameLst>
                                      </p:cBhvr>
                                      <p:to>
                                        <p:strVal val="visible"/>
                                      </p:to>
                                    </p:set>
                                    <p:animEffect transition="in" filter="dissolve">
                                      <p:cBhvr>
                                        <p:cTn id="12" dur="500"/>
                                        <p:tgtEl>
                                          <p:spTgt spid="134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4156"/>
                                        </p:tgtEl>
                                        <p:attrNameLst>
                                          <p:attrName>style.visibility</p:attrName>
                                        </p:attrNameLst>
                                      </p:cBhvr>
                                      <p:to>
                                        <p:strVal val="visible"/>
                                      </p:to>
                                    </p:set>
                                    <p:animEffect transition="in" filter="dissolve">
                                      <p:cBhvr>
                                        <p:cTn id="17" dur="500"/>
                                        <p:tgtEl>
                                          <p:spTgt spid="1341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4159"/>
                                        </p:tgtEl>
                                        <p:attrNameLst>
                                          <p:attrName>style.visibility</p:attrName>
                                        </p:attrNameLst>
                                      </p:cBhvr>
                                      <p:to>
                                        <p:strVal val="visible"/>
                                      </p:to>
                                    </p:set>
                                    <p:animEffect transition="in" filter="dissolve">
                                      <p:cBhvr>
                                        <p:cTn id="22" dur="500"/>
                                        <p:tgtEl>
                                          <p:spTgt spid="1341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4190"/>
                                        </p:tgtEl>
                                        <p:attrNameLst>
                                          <p:attrName>style.visibility</p:attrName>
                                        </p:attrNameLst>
                                      </p:cBhvr>
                                      <p:to>
                                        <p:strVal val="visible"/>
                                      </p:to>
                                    </p:set>
                                    <p:animEffect transition="in" filter="dissolve">
                                      <p:cBhvr>
                                        <p:cTn id="27" dur="500"/>
                                        <p:tgtEl>
                                          <p:spTgt spid="1341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4162"/>
                                        </p:tgtEl>
                                        <p:attrNameLst>
                                          <p:attrName>style.visibility</p:attrName>
                                        </p:attrNameLst>
                                      </p:cBhvr>
                                      <p:to>
                                        <p:strVal val="visible"/>
                                      </p:to>
                                    </p:set>
                                    <p:animEffect transition="in" filter="dissolve">
                                      <p:cBhvr>
                                        <p:cTn id="32" dur="500"/>
                                        <p:tgtEl>
                                          <p:spTgt spid="1341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4199"/>
                                        </p:tgtEl>
                                        <p:attrNameLst>
                                          <p:attrName>style.visibility</p:attrName>
                                        </p:attrNameLst>
                                      </p:cBhvr>
                                      <p:to>
                                        <p:strVal val="visible"/>
                                      </p:to>
                                    </p:set>
                                    <p:animEffect transition="in" filter="dissolve">
                                      <p:cBhvr>
                                        <p:cTn id="37" dur="500"/>
                                        <p:tgtEl>
                                          <p:spTgt spid="13419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4165"/>
                                        </p:tgtEl>
                                        <p:attrNameLst>
                                          <p:attrName>style.visibility</p:attrName>
                                        </p:attrNameLst>
                                      </p:cBhvr>
                                      <p:to>
                                        <p:strVal val="visible"/>
                                      </p:to>
                                    </p:set>
                                    <p:animEffect transition="in" filter="dissolve">
                                      <p:cBhvr>
                                        <p:cTn id="42" dur="500"/>
                                        <p:tgtEl>
                                          <p:spTgt spid="1341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4208"/>
                                        </p:tgtEl>
                                        <p:attrNameLst>
                                          <p:attrName>style.visibility</p:attrName>
                                        </p:attrNameLst>
                                      </p:cBhvr>
                                      <p:to>
                                        <p:strVal val="visible"/>
                                      </p:to>
                                    </p:set>
                                    <p:animEffect transition="in" filter="dissolve">
                                      <p:cBhvr>
                                        <p:cTn id="47" dur="500"/>
                                        <p:tgtEl>
                                          <p:spTgt spid="13420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4168"/>
                                        </p:tgtEl>
                                        <p:attrNameLst>
                                          <p:attrName>style.visibility</p:attrName>
                                        </p:attrNameLst>
                                      </p:cBhvr>
                                      <p:to>
                                        <p:strVal val="visible"/>
                                      </p:to>
                                    </p:set>
                                    <p:animEffect transition="in" filter="dissolve">
                                      <p:cBhvr>
                                        <p:cTn id="52" dur="500"/>
                                        <p:tgtEl>
                                          <p:spTgt spid="13416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4217"/>
                                        </p:tgtEl>
                                        <p:attrNameLst>
                                          <p:attrName>style.visibility</p:attrName>
                                        </p:attrNameLst>
                                      </p:cBhvr>
                                      <p:to>
                                        <p:strVal val="visible"/>
                                      </p:to>
                                    </p:set>
                                    <p:animEffect transition="in" filter="dissolve">
                                      <p:cBhvr>
                                        <p:cTn id="57" dur="500"/>
                                        <p:tgtEl>
                                          <p:spTgt spid="13421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4171"/>
                                        </p:tgtEl>
                                        <p:attrNameLst>
                                          <p:attrName>style.visibility</p:attrName>
                                        </p:attrNameLst>
                                      </p:cBhvr>
                                      <p:to>
                                        <p:strVal val="visible"/>
                                      </p:to>
                                    </p:set>
                                    <p:animEffect transition="in" filter="dissolve">
                                      <p:cBhvr>
                                        <p:cTn id="62" dur="500"/>
                                        <p:tgtEl>
                                          <p:spTgt spid="13417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4226"/>
                                        </p:tgtEl>
                                        <p:attrNameLst>
                                          <p:attrName>style.visibility</p:attrName>
                                        </p:attrNameLst>
                                      </p:cBhvr>
                                      <p:to>
                                        <p:strVal val="visible"/>
                                      </p:to>
                                    </p:set>
                                    <p:animEffect transition="in" filter="dissolve">
                                      <p:cBhvr>
                                        <p:cTn id="67" dur="500"/>
                                        <p:tgtEl>
                                          <p:spTgt spid="13422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34174"/>
                                        </p:tgtEl>
                                        <p:attrNameLst>
                                          <p:attrName>style.visibility</p:attrName>
                                        </p:attrNameLst>
                                      </p:cBhvr>
                                      <p:to>
                                        <p:strVal val="visible"/>
                                      </p:to>
                                    </p:set>
                                    <p:animEffect transition="in" filter="dissolve">
                                      <p:cBhvr>
                                        <p:cTn id="72" dur="500"/>
                                        <p:tgtEl>
                                          <p:spTgt spid="13417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4235"/>
                                        </p:tgtEl>
                                        <p:attrNameLst>
                                          <p:attrName>style.visibility</p:attrName>
                                        </p:attrNameLst>
                                      </p:cBhvr>
                                      <p:to>
                                        <p:strVal val="visible"/>
                                      </p:to>
                                    </p:set>
                                    <p:animEffect transition="in" filter="dissolve">
                                      <p:cBhvr>
                                        <p:cTn id="77" dur="500"/>
                                        <p:tgtEl>
                                          <p:spTgt spid="13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二、日志文件的作用</a:t>
            </a:r>
            <a:endParaRPr lang="zh-CN" altLang="en-US" dirty="0">
              <a:latin typeface="+mj-ea"/>
            </a:endParaRPr>
          </a:p>
        </p:txBody>
      </p:sp>
      <p:sp>
        <p:nvSpPr>
          <p:cNvPr id="80898" name="内容占位符 2"/>
          <p:cNvSpPr>
            <a:spLocks noGrp="1"/>
          </p:cNvSpPr>
          <p:nvPr>
            <p:ph idx="1"/>
          </p:nvPr>
        </p:nvSpPr>
        <p:spPr/>
        <p:txBody>
          <a:bodyPr/>
          <a:lstStyle/>
          <a:p>
            <a:pPr eaLnBrk="1" hangingPunct="1">
              <a:lnSpc>
                <a:spcPct val="130000"/>
              </a:lnSpc>
            </a:pPr>
            <a:r>
              <a:rPr lang="zh-CN" altLang="en-US" smtClean="0"/>
              <a:t>进行事务故障恢复</a:t>
            </a:r>
          </a:p>
          <a:p>
            <a:pPr eaLnBrk="1" hangingPunct="1">
              <a:lnSpc>
                <a:spcPct val="130000"/>
              </a:lnSpc>
            </a:pPr>
            <a:r>
              <a:rPr lang="zh-CN" altLang="en-US" smtClean="0"/>
              <a:t>进行系统故障恢复</a:t>
            </a:r>
          </a:p>
          <a:p>
            <a:pPr eaLnBrk="1" hangingPunct="1">
              <a:lnSpc>
                <a:spcPct val="130000"/>
              </a:lnSpc>
            </a:pPr>
            <a:r>
              <a:rPr lang="zh-CN" altLang="en-US" smtClean="0"/>
              <a:t>协助后备副本进行介质故障恢复</a:t>
            </a:r>
          </a:p>
          <a:p>
            <a:pPr eaLnBrk="1" hangingPunct="1"/>
            <a:endParaRPr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833438" y="1195388"/>
            <a:ext cx="7316787" cy="4648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eaLnBrk="0" hangingPunct="0">
              <a:lnSpc>
                <a:spcPct val="160000"/>
              </a:lnSpc>
              <a:defRPr/>
            </a:pPr>
            <a:r>
              <a:rPr lang="en-US" altLang="zh-CN" sz="1000" b="1" dirty="0">
                <a:latin typeface="宋体" charset="-122"/>
              </a:rPr>
              <a:t>                                                     		        </a:t>
            </a:r>
            <a:r>
              <a:rPr lang="zh-CN" altLang="en-US" sz="1600" b="1" dirty="0">
                <a:latin typeface="宋体" charset="-122"/>
              </a:rPr>
              <a:t>故障发生点</a:t>
            </a:r>
          </a:p>
          <a:p>
            <a:pPr algn="just" eaLnBrk="0" hangingPunct="0">
              <a:lnSpc>
                <a:spcPct val="160000"/>
              </a:lnSpc>
              <a:defRPr/>
            </a:pPr>
            <a:r>
              <a:rPr lang="zh-CN" altLang="en-US" sz="1400" b="1" dirty="0">
                <a:latin typeface="宋体" charset="-122"/>
              </a:rPr>
              <a:t>                  　</a:t>
            </a:r>
            <a:r>
              <a:rPr lang="zh-CN" altLang="en-US" sz="1600" b="1" dirty="0">
                <a:latin typeface="宋体" charset="-122"/>
              </a:rPr>
              <a:t>静态转储          运行事务           ↓</a:t>
            </a:r>
          </a:p>
          <a:p>
            <a:pPr algn="just" eaLnBrk="0" hangingPunct="0">
              <a:lnSpc>
                <a:spcPct val="160000"/>
              </a:lnSpc>
              <a:defRPr/>
            </a:pPr>
            <a:r>
              <a:rPr lang="zh-CN" altLang="en-US" sz="1600" b="1" dirty="0">
                <a:latin typeface="宋体" charset="-122"/>
              </a:rPr>
              <a:t>正常运行  </a:t>
            </a:r>
            <a:r>
              <a:rPr lang="zh-CN" altLang="en-US" b="1" dirty="0">
                <a:latin typeface="宋体" charset="-122"/>
              </a:rPr>
              <a:t> ─┼──────┼──────────┼──</a:t>
            </a:r>
            <a:endParaRPr lang="zh-CN" altLang="en-US" sz="1600" b="1" dirty="0">
              <a:latin typeface="宋体" charset="-122"/>
            </a:endParaRPr>
          </a:p>
          <a:p>
            <a:pPr algn="just" eaLnBrk="0" hangingPunct="0">
              <a:lnSpc>
                <a:spcPct val="160000"/>
              </a:lnSpc>
              <a:defRPr/>
            </a:pPr>
            <a:r>
              <a:rPr lang="zh-CN" altLang="en-US" sz="1600" b="1" dirty="0">
                <a:latin typeface="宋体" charset="-122"/>
              </a:rPr>
              <a:t>             </a:t>
            </a:r>
            <a:r>
              <a:rPr lang="en-US" altLang="zh-CN" sz="1600" b="1" dirty="0">
                <a:latin typeface="宋体" charset="-122"/>
              </a:rPr>
              <a:t>Ta        </a:t>
            </a:r>
            <a:r>
              <a:rPr lang="zh-CN" altLang="en-US" sz="1600" b="1" dirty="0">
                <a:latin typeface="宋体" charset="-122"/>
              </a:rPr>
              <a:t>　　　</a:t>
            </a:r>
            <a:r>
              <a:rPr lang="en-US" altLang="zh-CN" sz="1600" b="1" dirty="0">
                <a:latin typeface="宋体" charset="-122"/>
              </a:rPr>
              <a:t>Tb                        </a:t>
            </a:r>
            <a:r>
              <a:rPr lang="en-US" altLang="zh-CN" sz="1600" b="1" dirty="0" err="1">
                <a:latin typeface="宋体" charset="-122"/>
              </a:rPr>
              <a:t>Tf</a:t>
            </a:r>
            <a:endParaRPr lang="en-US" altLang="zh-CN" sz="1600" b="1" dirty="0">
              <a:latin typeface="宋体" charset="-122"/>
            </a:endParaRPr>
          </a:p>
          <a:p>
            <a:pPr algn="just" eaLnBrk="0" hangingPunct="0">
              <a:lnSpc>
                <a:spcPct val="160000"/>
              </a:lnSpc>
              <a:defRPr/>
            </a:pPr>
            <a:r>
              <a:rPr lang="en-US" altLang="zh-CN" sz="1400" b="1" dirty="0">
                <a:latin typeface="宋体" charset="-122"/>
              </a:rPr>
              <a:t>                                  </a:t>
            </a:r>
            <a:r>
              <a:rPr lang="zh-CN" altLang="en-US" sz="1600" b="1" dirty="0">
                <a:latin typeface="宋体" charset="-122"/>
              </a:rPr>
              <a:t>登记日志文件</a:t>
            </a:r>
          </a:p>
          <a:p>
            <a:pPr algn="just" eaLnBrk="0" hangingPunct="0">
              <a:lnSpc>
                <a:spcPct val="160000"/>
              </a:lnSpc>
              <a:defRPr/>
            </a:pPr>
            <a:r>
              <a:rPr lang="zh-CN" altLang="en-US" sz="1600" b="1" dirty="0">
                <a:latin typeface="宋体" charset="-122"/>
              </a:rPr>
              <a:t>                              └───────────</a:t>
            </a:r>
            <a:r>
              <a:rPr lang="zh-CN" altLang="en-US" sz="1400" b="1" dirty="0">
                <a:latin typeface="宋体" charset="-122"/>
              </a:rPr>
              <a:t>┴</a:t>
            </a:r>
            <a:r>
              <a:rPr lang="zh-CN" altLang="en-US" sz="1600" b="1" dirty="0">
                <a:latin typeface="宋体" charset="-122"/>
              </a:rPr>
              <a:t>──</a:t>
            </a:r>
          </a:p>
          <a:p>
            <a:pPr algn="just" eaLnBrk="0" hangingPunct="0">
              <a:lnSpc>
                <a:spcPct val="160000"/>
              </a:lnSpc>
              <a:defRPr/>
            </a:pPr>
            <a:endParaRPr lang="zh-CN" altLang="en-US" sz="1400" b="1" dirty="0">
              <a:latin typeface="宋体" charset="-122"/>
            </a:endParaRPr>
          </a:p>
          <a:p>
            <a:pPr algn="just" eaLnBrk="0" hangingPunct="0">
              <a:lnSpc>
                <a:spcPct val="160000"/>
              </a:lnSpc>
              <a:defRPr/>
            </a:pPr>
            <a:r>
              <a:rPr lang="zh-CN" altLang="en-US" sz="1400" b="1" dirty="0">
                <a:latin typeface="宋体" charset="-122"/>
              </a:rPr>
              <a:t>                  </a:t>
            </a:r>
            <a:r>
              <a:rPr lang="zh-CN" altLang="en-US" sz="1600" b="1" dirty="0">
                <a:latin typeface="宋体" charset="-122"/>
              </a:rPr>
              <a:t>重装后备副本   利用日志文件恢复事务     继续运行</a:t>
            </a:r>
            <a:endParaRPr lang="zh-CN" altLang="en-US" sz="1400" b="1" dirty="0">
              <a:latin typeface="宋体" charset="-122"/>
            </a:endParaRPr>
          </a:p>
          <a:p>
            <a:pPr algn="just" eaLnBrk="0" hangingPunct="0">
              <a:lnSpc>
                <a:spcPct val="160000"/>
              </a:lnSpc>
              <a:defRPr/>
            </a:pPr>
            <a:r>
              <a:rPr lang="zh-CN" altLang="en-US" sz="1600" b="1" dirty="0">
                <a:latin typeface="宋体" charset="-122"/>
              </a:rPr>
              <a:t>介质故障恢复</a:t>
            </a:r>
            <a:r>
              <a:rPr lang="zh-CN" altLang="en-US" sz="1400" b="1" dirty="0">
                <a:latin typeface="宋体" charset="-122"/>
              </a:rPr>
              <a:t> ─────────┴－－－－－</a:t>
            </a:r>
            <a:r>
              <a:rPr lang="zh-CN" altLang="en-US" sz="1600" b="1" dirty="0">
                <a:latin typeface="宋体" charset="-122"/>
              </a:rPr>
              <a:t>─</a:t>
            </a:r>
            <a:r>
              <a:rPr lang="zh-CN" altLang="en-US" sz="1400" b="1" dirty="0">
                <a:latin typeface="宋体" charset="-122"/>
              </a:rPr>
              <a:t>－－－－－－－┴──────</a:t>
            </a:r>
          </a:p>
          <a:p>
            <a:pPr algn="just" eaLnBrk="0" hangingPunct="0">
              <a:lnSpc>
                <a:spcPct val="160000"/>
              </a:lnSpc>
              <a:defRPr/>
            </a:pPr>
            <a:r>
              <a:rPr lang="zh-CN" altLang="en-US" sz="1400" b="1" dirty="0">
                <a:latin typeface="宋体" charset="-122"/>
              </a:rPr>
              <a:t>                                                                </a:t>
            </a:r>
            <a:r>
              <a:rPr lang="zh-CN" altLang="en-US" sz="1600" b="1" dirty="0">
                <a:latin typeface="宋体" charset="-122"/>
              </a:rPr>
              <a:t>登记日志文件</a:t>
            </a:r>
            <a:endParaRPr lang="zh-CN" altLang="en-US" sz="1400" b="1" dirty="0">
              <a:latin typeface="宋体" charset="-122"/>
            </a:endParaRPr>
          </a:p>
          <a:p>
            <a:pPr algn="just" eaLnBrk="0" hangingPunct="0">
              <a:lnSpc>
                <a:spcPct val="160000"/>
              </a:lnSpc>
              <a:defRPr/>
            </a:pPr>
            <a:r>
              <a:rPr lang="zh-CN" altLang="en-US" sz="1400" b="1" dirty="0">
                <a:latin typeface="宋体" charset="-122"/>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三、登记日志文件</a:t>
            </a:r>
            <a:endParaRPr lang="zh-CN" altLang="en-US" dirty="0">
              <a:latin typeface="+mj-ea"/>
            </a:endParaRPr>
          </a:p>
        </p:txBody>
      </p:sp>
      <p:sp>
        <p:nvSpPr>
          <p:cNvPr id="82946" name="内容占位符 2"/>
          <p:cNvSpPr>
            <a:spLocks noGrp="1"/>
          </p:cNvSpPr>
          <p:nvPr>
            <p:ph idx="1"/>
          </p:nvPr>
        </p:nvSpPr>
        <p:spPr/>
        <p:txBody>
          <a:bodyPr/>
          <a:lstStyle/>
          <a:p>
            <a:pPr eaLnBrk="1" hangingPunct="1">
              <a:lnSpc>
                <a:spcPct val="130000"/>
              </a:lnSpc>
            </a:pPr>
            <a:r>
              <a:rPr lang="zh-CN" altLang="en-US" sz="2800" smtClean="0"/>
              <a:t>基本原则</a:t>
            </a:r>
          </a:p>
          <a:p>
            <a:pPr lvl="1" eaLnBrk="1" hangingPunct="1">
              <a:lnSpc>
                <a:spcPct val="120000"/>
              </a:lnSpc>
              <a:spcBef>
                <a:spcPct val="40000"/>
              </a:spcBef>
            </a:pPr>
            <a:r>
              <a:rPr lang="zh-CN" altLang="en-US" smtClean="0">
                <a:ea typeface="宋体" charset="-122"/>
              </a:rPr>
              <a:t>登记的次序严格按并行事务执行的时间次序</a:t>
            </a:r>
          </a:p>
          <a:p>
            <a:pPr lvl="1" eaLnBrk="1" hangingPunct="1">
              <a:lnSpc>
                <a:spcPct val="120000"/>
              </a:lnSpc>
              <a:spcBef>
                <a:spcPct val="40000"/>
              </a:spcBef>
            </a:pPr>
            <a:r>
              <a:rPr lang="zh-CN" altLang="en-US" smtClean="0">
                <a:ea typeface="宋体" charset="-122"/>
              </a:rPr>
              <a:t>必须先写日志文件，后写数据库</a:t>
            </a:r>
          </a:p>
          <a:p>
            <a:pPr lvl="2" eaLnBrk="1" hangingPunct="1">
              <a:lnSpc>
                <a:spcPct val="120000"/>
              </a:lnSpc>
              <a:buFont typeface="Wingdings" pitchFamily="2" charset="2"/>
              <a:buChar char="Ø"/>
            </a:pPr>
            <a:r>
              <a:rPr lang="zh-CN" altLang="en-US" smtClean="0">
                <a:ea typeface="宋体" charset="-122"/>
              </a:rPr>
              <a:t>写日志文件操作：把表示这个修改的日志记录</a:t>
            </a:r>
          </a:p>
          <a:p>
            <a:pPr lvl="2" eaLnBrk="1" hangingPunct="1">
              <a:lnSpc>
                <a:spcPct val="120000"/>
              </a:lnSpc>
              <a:buFont typeface="Wingdings" pitchFamily="2" charset="2"/>
              <a:buNone/>
            </a:pPr>
            <a:r>
              <a:rPr lang="zh-CN" altLang="en-US" smtClean="0">
                <a:ea typeface="宋体" charset="-122"/>
              </a:rPr>
              <a:t>   写到日志文件</a:t>
            </a:r>
          </a:p>
          <a:p>
            <a:pPr lvl="2" eaLnBrk="1" hangingPunct="1">
              <a:lnSpc>
                <a:spcPct val="120000"/>
              </a:lnSpc>
              <a:buFont typeface="Wingdings" pitchFamily="2" charset="2"/>
              <a:buChar char="Ø"/>
            </a:pPr>
            <a:r>
              <a:rPr lang="zh-CN" altLang="en-US" smtClean="0">
                <a:ea typeface="宋体" charset="-122"/>
              </a:rPr>
              <a:t>写数据库操作：把对数据的修改写到数据库中</a:t>
            </a:r>
          </a:p>
          <a:p>
            <a:pPr eaLnBrk="1" hangingPunct="1"/>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登记日志文件的原则</a:t>
            </a:r>
            <a:endParaRPr lang="zh-CN" altLang="en-US" dirty="0">
              <a:latin typeface="+mj-ea"/>
            </a:endParaRPr>
          </a:p>
        </p:txBody>
      </p:sp>
      <p:sp>
        <p:nvSpPr>
          <p:cNvPr id="3" name="内容占位符 2"/>
          <p:cNvSpPr>
            <a:spLocks noGrp="1"/>
          </p:cNvSpPr>
          <p:nvPr>
            <p:ph idx="1"/>
          </p:nvPr>
        </p:nvSpPr>
        <p:spPr/>
        <p:txBody>
          <a:bodyPr rtlCol="0">
            <a:normAutofit fontScale="92500"/>
          </a:bodyPr>
          <a:lstStyle/>
          <a:p>
            <a:pPr eaLnBrk="1" fontAlgn="auto" hangingPunct="1">
              <a:lnSpc>
                <a:spcPct val="120000"/>
              </a:lnSpc>
              <a:spcAft>
                <a:spcPts val="0"/>
              </a:spcAft>
              <a:defRPr/>
            </a:pPr>
            <a:r>
              <a:rPr lang="zh-CN" altLang="en-US" dirty="0" smtClean="0"/>
              <a:t>为什么要先写日志文件</a:t>
            </a:r>
          </a:p>
          <a:p>
            <a:pPr lvl="1" eaLnBrk="1" fontAlgn="auto" hangingPunct="1">
              <a:lnSpc>
                <a:spcPct val="120000"/>
              </a:lnSpc>
              <a:spcAft>
                <a:spcPts val="0"/>
              </a:spcAft>
              <a:defRPr/>
            </a:pPr>
            <a:r>
              <a:rPr lang="zh-CN" altLang="en-US" dirty="0" smtClean="0">
                <a:ea typeface="+mn-ea"/>
              </a:rPr>
              <a:t>写数据库和写日志文件是两个不同的操作</a:t>
            </a:r>
          </a:p>
          <a:p>
            <a:pPr lvl="1" eaLnBrk="1" fontAlgn="auto" hangingPunct="1">
              <a:lnSpc>
                <a:spcPct val="120000"/>
              </a:lnSpc>
              <a:spcAft>
                <a:spcPts val="0"/>
              </a:spcAft>
              <a:defRPr/>
            </a:pPr>
            <a:r>
              <a:rPr lang="zh-CN" altLang="en-US" dirty="0" smtClean="0">
                <a:ea typeface="+mn-ea"/>
              </a:rPr>
              <a:t>在这两个操作之间可能发生故障</a:t>
            </a:r>
          </a:p>
          <a:p>
            <a:pPr lvl="1" eaLnBrk="1" fontAlgn="auto" hangingPunct="1">
              <a:lnSpc>
                <a:spcPct val="120000"/>
              </a:lnSpc>
              <a:spcAft>
                <a:spcPts val="0"/>
              </a:spcAft>
              <a:defRPr/>
            </a:pPr>
            <a:r>
              <a:rPr lang="zh-CN" altLang="en-US" dirty="0" smtClean="0">
                <a:ea typeface="+mn-ea"/>
              </a:rPr>
              <a:t>如果先写了数据库修改，而在日志文件中没有登记下这个修改，则以后就无法恢复这个修改了</a:t>
            </a:r>
          </a:p>
          <a:p>
            <a:pPr lvl="1" eaLnBrk="1" fontAlgn="auto" hangingPunct="1">
              <a:lnSpc>
                <a:spcPct val="120000"/>
              </a:lnSpc>
              <a:spcAft>
                <a:spcPts val="0"/>
              </a:spcAft>
              <a:defRPr/>
            </a:pPr>
            <a:r>
              <a:rPr lang="zh-CN" altLang="en-US" dirty="0" smtClean="0">
                <a:ea typeface="+mn-ea"/>
              </a:rPr>
              <a:t>如果先写日志，但没有修改数据库，按日志文件恢复时只不过是多执行一次不必要的</a:t>
            </a:r>
            <a:r>
              <a:rPr lang="en-US" altLang="zh-CN" dirty="0" smtClean="0">
                <a:ea typeface="+mn-ea"/>
              </a:rPr>
              <a:t>UNDO</a:t>
            </a:r>
            <a:r>
              <a:rPr lang="zh-CN" altLang="en-US" dirty="0" smtClean="0">
                <a:ea typeface="+mn-ea"/>
              </a:rPr>
              <a:t>操作，并不会影响数据库的正确性</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定义事务</a:t>
            </a:r>
            <a:endParaRPr lang="zh-CN" altLang="en-US" dirty="0">
              <a:latin typeface="+mj-ea"/>
            </a:endParaRPr>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zh-CN" altLang="en-US" sz="2400" dirty="0" smtClean="0"/>
              <a:t>显式定义方式</a:t>
            </a:r>
          </a:p>
          <a:p>
            <a:pPr marL="715963" indent="-93663" eaLnBrk="1" fontAlgn="auto" hangingPunct="1">
              <a:spcAft>
                <a:spcPts val="0"/>
              </a:spcAft>
              <a:buFont typeface="Wingdings" pitchFamily="2" charset="2"/>
              <a:buNone/>
              <a:defRPr/>
            </a:pPr>
            <a:r>
              <a:rPr lang="zh-CN" altLang="en-US" b="1" dirty="0" smtClean="0">
                <a:solidFill>
                  <a:srgbClr val="7030A0"/>
                </a:solidFill>
              </a:rPr>
              <a:t>   </a:t>
            </a:r>
            <a:r>
              <a:rPr lang="en-US" altLang="zh-CN" sz="1800" dirty="0" smtClean="0">
                <a:solidFill>
                  <a:srgbClr val="7030A0"/>
                </a:solidFill>
              </a:rPr>
              <a:t>BEGIN TRANSACTION                   BEGIN TRANSACTION</a:t>
            </a:r>
          </a:p>
          <a:p>
            <a:pPr marL="715963" indent="-93663" eaLnBrk="1" fontAlgn="auto" hangingPunct="1">
              <a:spcAft>
                <a:spcPts val="0"/>
              </a:spcAft>
              <a:buFont typeface="Wingdings" pitchFamily="2" charset="2"/>
              <a:buNone/>
              <a:defRPr/>
            </a:pPr>
            <a:r>
              <a:rPr lang="en-US" altLang="zh-CN" sz="1800" dirty="0" smtClean="0">
                <a:solidFill>
                  <a:srgbClr val="7030A0"/>
                </a:solidFill>
              </a:rPr>
              <a:t>          SQL </a:t>
            </a:r>
            <a:r>
              <a:rPr lang="zh-CN" altLang="zh-CN" sz="1800" dirty="0" smtClean="0">
                <a:solidFill>
                  <a:srgbClr val="7030A0"/>
                </a:solidFill>
              </a:rPr>
              <a:t>语句1</a:t>
            </a:r>
            <a:r>
              <a:rPr lang="en-US" altLang="zh-CN" sz="1800" dirty="0" smtClean="0">
                <a:solidFill>
                  <a:srgbClr val="7030A0"/>
                </a:solidFill>
              </a:rPr>
              <a:t>                                             SQL </a:t>
            </a:r>
            <a:r>
              <a:rPr lang="zh-CN" altLang="zh-CN" sz="1800" dirty="0" smtClean="0">
                <a:solidFill>
                  <a:srgbClr val="7030A0"/>
                </a:solidFill>
              </a:rPr>
              <a:t>语句1</a:t>
            </a:r>
          </a:p>
          <a:p>
            <a:pPr marL="715963" indent="-93663" eaLnBrk="1" fontAlgn="auto" hangingPunct="1">
              <a:spcAft>
                <a:spcPts val="0"/>
              </a:spcAft>
              <a:buFont typeface="Wingdings" pitchFamily="2" charset="2"/>
              <a:buNone/>
              <a:defRPr/>
            </a:pPr>
            <a:r>
              <a:rPr lang="zh-CN" altLang="zh-CN" sz="1800" dirty="0" smtClean="0">
                <a:solidFill>
                  <a:srgbClr val="7030A0"/>
                </a:solidFill>
              </a:rPr>
              <a:t>          </a:t>
            </a:r>
            <a:r>
              <a:rPr lang="en-US" altLang="zh-CN" sz="1800" dirty="0" smtClean="0">
                <a:solidFill>
                  <a:srgbClr val="7030A0"/>
                </a:solidFill>
              </a:rPr>
              <a:t>SQL </a:t>
            </a:r>
            <a:r>
              <a:rPr lang="zh-CN" altLang="zh-CN" sz="1800" dirty="0" smtClean="0">
                <a:solidFill>
                  <a:srgbClr val="7030A0"/>
                </a:solidFill>
              </a:rPr>
              <a:t>语句2                                             </a:t>
            </a:r>
            <a:r>
              <a:rPr lang="en-US" altLang="zh-CN" sz="1800" dirty="0" smtClean="0">
                <a:solidFill>
                  <a:srgbClr val="7030A0"/>
                </a:solidFill>
              </a:rPr>
              <a:t>SQL </a:t>
            </a:r>
            <a:r>
              <a:rPr lang="zh-CN" altLang="zh-CN" sz="1800" dirty="0" smtClean="0">
                <a:solidFill>
                  <a:srgbClr val="7030A0"/>
                </a:solidFill>
              </a:rPr>
              <a:t>语句2</a:t>
            </a:r>
            <a:endParaRPr lang="en-US" altLang="zh-CN" sz="1800" dirty="0" smtClean="0">
              <a:solidFill>
                <a:srgbClr val="7030A0"/>
              </a:solidFill>
            </a:endParaRPr>
          </a:p>
          <a:p>
            <a:pPr marL="715963" indent="-93663" eaLnBrk="1" fontAlgn="auto" hangingPunct="1">
              <a:spcAft>
                <a:spcPts val="0"/>
              </a:spcAft>
              <a:buFont typeface="Wingdings" pitchFamily="2" charset="2"/>
              <a:buNone/>
              <a:defRPr/>
            </a:pPr>
            <a:r>
              <a:rPr lang="en-US" altLang="zh-CN" sz="1800" dirty="0" smtClean="0">
                <a:solidFill>
                  <a:srgbClr val="7030A0"/>
                </a:solidFill>
              </a:rPr>
              <a:t>          ……                                                      ……</a:t>
            </a:r>
          </a:p>
          <a:p>
            <a:pPr marL="715963" indent="-93663" eaLnBrk="1" fontAlgn="auto" hangingPunct="1">
              <a:spcAft>
                <a:spcPts val="0"/>
              </a:spcAft>
              <a:buFont typeface="Wingdings" pitchFamily="2" charset="2"/>
              <a:buNone/>
              <a:defRPr/>
            </a:pPr>
            <a:r>
              <a:rPr lang="en-US" altLang="zh-CN" sz="1800" dirty="0" smtClean="0">
                <a:solidFill>
                  <a:srgbClr val="7030A0"/>
                </a:solidFill>
              </a:rPr>
              <a:t>      COMMIT                                             ROLLBACK</a:t>
            </a:r>
          </a:p>
          <a:p>
            <a:pPr eaLnBrk="1" fontAlgn="auto" hangingPunct="1">
              <a:spcAft>
                <a:spcPts val="0"/>
              </a:spcAft>
              <a:defRPr/>
            </a:pPr>
            <a:r>
              <a:rPr lang="zh-CN" altLang="en-US" sz="2400" dirty="0" smtClean="0"/>
              <a:t>隐式方式</a:t>
            </a:r>
          </a:p>
          <a:p>
            <a:pPr lvl="1" eaLnBrk="1" fontAlgn="auto" hangingPunct="1">
              <a:lnSpc>
                <a:spcPct val="150000"/>
              </a:lnSpc>
              <a:spcAft>
                <a:spcPts val="0"/>
              </a:spcAft>
              <a:buFontTx/>
              <a:buNone/>
              <a:defRPr/>
            </a:pPr>
            <a:r>
              <a:rPr lang="zh-CN" altLang="en-US" sz="2400" dirty="0" smtClean="0">
                <a:ea typeface="+mn-ea"/>
              </a:rPr>
              <a:t>当用户没有显式地定义事务时，</a:t>
            </a:r>
          </a:p>
          <a:p>
            <a:pPr lvl="1" eaLnBrk="1" fontAlgn="auto" hangingPunct="1">
              <a:lnSpc>
                <a:spcPct val="150000"/>
              </a:lnSpc>
              <a:spcAft>
                <a:spcPts val="0"/>
              </a:spcAft>
              <a:buFontTx/>
              <a:buNone/>
              <a:defRPr/>
            </a:pPr>
            <a:r>
              <a:rPr lang="en-US" altLang="zh-CN" sz="2400" dirty="0" smtClean="0">
                <a:ea typeface="+mn-ea"/>
              </a:rPr>
              <a:t>DBMS</a:t>
            </a:r>
            <a:r>
              <a:rPr lang="zh-CN" altLang="en-US" sz="2400" dirty="0" smtClean="0">
                <a:ea typeface="+mn-ea"/>
              </a:rPr>
              <a:t>按缺省规定自动划分事务</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事务的基本概念</a:t>
            </a:r>
            <a:endParaRPr lang="en-US" altLang="zh-CN" dirty="0" smtClean="0"/>
          </a:p>
          <a:p>
            <a:pPr eaLnBrk="1" fontAlgn="auto" hangingPunct="1">
              <a:spcAft>
                <a:spcPts val="0"/>
              </a:spcAft>
              <a:defRPr/>
            </a:pPr>
            <a:r>
              <a:rPr lang="zh-CN" altLang="en-US" dirty="0" smtClean="0"/>
              <a:t>第二节 数据库恢复概述</a:t>
            </a:r>
            <a:endParaRPr lang="en-US" altLang="zh-CN" dirty="0" smtClean="0"/>
          </a:p>
          <a:p>
            <a:pPr eaLnBrk="1" fontAlgn="auto" hangingPunct="1">
              <a:spcAft>
                <a:spcPts val="0"/>
              </a:spcAft>
              <a:defRPr/>
            </a:pPr>
            <a:r>
              <a:rPr lang="zh-CN" altLang="en-US" dirty="0" smtClean="0"/>
              <a:t>第三节 故障种类</a:t>
            </a:r>
            <a:endParaRPr lang="en-US" altLang="zh-CN" dirty="0" smtClean="0"/>
          </a:p>
          <a:p>
            <a:pPr eaLnBrk="1" fontAlgn="auto" hangingPunct="1">
              <a:spcAft>
                <a:spcPts val="0"/>
              </a:spcAft>
              <a:defRPr/>
            </a:pPr>
            <a:r>
              <a:rPr lang="zh-CN" altLang="en-US" dirty="0" smtClean="0"/>
              <a:t>第四节 恢复实现技术</a:t>
            </a:r>
            <a:endParaRPr lang="en-US" altLang="zh-CN" dirty="0" smtClean="0"/>
          </a:p>
          <a:p>
            <a:pPr eaLnBrk="1" fontAlgn="auto" hangingPunct="1">
              <a:spcAft>
                <a:spcPts val="0"/>
              </a:spcAft>
              <a:buFontTx/>
              <a:buBlip>
                <a:blip r:embed="rId2"/>
              </a:buBlip>
              <a:defRPr/>
            </a:pPr>
            <a:r>
              <a:rPr lang="zh-CN" altLang="en-US" b="1" dirty="0" smtClean="0">
                <a:solidFill>
                  <a:srgbClr val="FF9905"/>
                </a:solidFill>
              </a:rPr>
              <a:t>第五节 恢复策略</a:t>
            </a:r>
            <a:endParaRPr lang="en-US" altLang="zh-CN" b="1" dirty="0" smtClean="0">
              <a:solidFill>
                <a:srgbClr val="FF9905"/>
              </a:solidFill>
            </a:endParaRPr>
          </a:p>
          <a:p>
            <a:pPr eaLnBrk="1" fontAlgn="auto" hangingPunct="1">
              <a:spcAft>
                <a:spcPts val="0"/>
              </a:spcAft>
              <a:defRPr/>
            </a:pPr>
            <a:r>
              <a:rPr lang="zh-CN" altLang="en-US" dirty="0" smtClean="0"/>
              <a:t>第六节 带有检查点的恢复技术</a:t>
            </a:r>
            <a:endParaRPr lang="en-US" altLang="zh-CN" dirty="0" smtClean="0"/>
          </a:p>
          <a:p>
            <a:pPr eaLnBrk="1" fontAlgn="auto" hangingPunct="1">
              <a:spcAft>
                <a:spcPts val="0"/>
              </a:spcAft>
              <a:defRPr/>
            </a:pPr>
            <a:r>
              <a:rPr lang="zh-CN" altLang="en-US" dirty="0" smtClean="0"/>
              <a:t>第七节 数据库镜像</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恢复策略</a:t>
            </a:r>
            <a:endParaRPr lang="zh-CN" altLang="en-US" dirty="0">
              <a:latin typeface="+mj-ea"/>
            </a:endParaRPr>
          </a:p>
        </p:txBody>
      </p:sp>
      <p:sp>
        <p:nvSpPr>
          <p:cNvPr id="86018" name="内容占位符 2"/>
          <p:cNvSpPr>
            <a:spLocks noGrp="1"/>
          </p:cNvSpPr>
          <p:nvPr>
            <p:ph idx="1"/>
          </p:nvPr>
        </p:nvSpPr>
        <p:spPr/>
        <p:txBody>
          <a:bodyPr/>
          <a:lstStyle/>
          <a:p>
            <a:pPr eaLnBrk="1" hangingPunct="1">
              <a:lnSpc>
                <a:spcPct val="200000"/>
              </a:lnSpc>
            </a:pPr>
            <a:r>
              <a:rPr lang="zh-CN" altLang="en-US" smtClean="0">
                <a:solidFill>
                  <a:srgbClr val="0000FF"/>
                </a:solidFill>
              </a:rPr>
              <a:t>事务故障的恢复</a:t>
            </a:r>
          </a:p>
          <a:p>
            <a:pPr eaLnBrk="1" hangingPunct="1">
              <a:lnSpc>
                <a:spcPct val="200000"/>
              </a:lnSpc>
            </a:pPr>
            <a:r>
              <a:rPr lang="zh-CN" altLang="en-US" smtClean="0"/>
              <a:t>系统故障的恢复</a:t>
            </a:r>
          </a:p>
          <a:p>
            <a:pPr eaLnBrk="1" hangingPunct="1">
              <a:lnSpc>
                <a:spcPct val="200000"/>
              </a:lnSpc>
            </a:pPr>
            <a:r>
              <a:rPr lang="zh-CN" altLang="en-US" smtClean="0"/>
              <a:t>介质故障的恢复</a:t>
            </a:r>
          </a:p>
          <a:p>
            <a:pPr eaLnBrk="1" hangingPunct="1"/>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事务故障的恢复</a:t>
            </a:r>
            <a:endParaRPr lang="zh-CN" altLang="en-US" dirty="0">
              <a:latin typeface="+mj-ea"/>
            </a:endParaRPr>
          </a:p>
        </p:txBody>
      </p:sp>
      <p:sp>
        <p:nvSpPr>
          <p:cNvPr id="87042" name="内容占位符 2"/>
          <p:cNvSpPr>
            <a:spLocks noGrp="1"/>
          </p:cNvSpPr>
          <p:nvPr>
            <p:ph idx="1"/>
          </p:nvPr>
        </p:nvSpPr>
        <p:spPr/>
        <p:txBody>
          <a:bodyPr/>
          <a:lstStyle/>
          <a:p>
            <a:pPr eaLnBrk="1" hangingPunct="1">
              <a:lnSpc>
                <a:spcPct val="150000"/>
              </a:lnSpc>
            </a:pPr>
            <a:r>
              <a:rPr lang="zh-CN" altLang="en-US" sz="2800" smtClean="0"/>
              <a:t>事务故障：事务在运行至正常终止点前被终止</a:t>
            </a:r>
          </a:p>
          <a:p>
            <a:pPr eaLnBrk="1" hangingPunct="1">
              <a:lnSpc>
                <a:spcPct val="150000"/>
              </a:lnSpc>
            </a:pPr>
            <a:r>
              <a:rPr lang="zh-CN" altLang="en-US" sz="2800" smtClean="0"/>
              <a:t>恢复方法</a:t>
            </a:r>
          </a:p>
          <a:p>
            <a:pPr lvl="1" eaLnBrk="1" hangingPunct="1">
              <a:lnSpc>
                <a:spcPct val="150000"/>
              </a:lnSpc>
            </a:pPr>
            <a:r>
              <a:rPr lang="zh-CN" altLang="en-US" sz="2400" smtClean="0">
                <a:ea typeface="宋体" charset="-122"/>
              </a:rPr>
              <a:t>由恢复子系统应利用日志文件撤消（</a:t>
            </a:r>
            <a:r>
              <a:rPr lang="en-US" altLang="zh-CN" sz="2400" smtClean="0">
                <a:ea typeface="宋体" charset="-122"/>
              </a:rPr>
              <a:t>UNDO</a:t>
            </a:r>
            <a:r>
              <a:rPr lang="zh-CN" altLang="en-US" sz="2400" smtClean="0">
                <a:ea typeface="宋体" charset="-122"/>
              </a:rPr>
              <a:t>）此事务已对数据库进行的修改</a:t>
            </a:r>
          </a:p>
          <a:p>
            <a:pPr eaLnBrk="1" hangingPunct="1">
              <a:lnSpc>
                <a:spcPct val="150000"/>
              </a:lnSpc>
            </a:pPr>
            <a:r>
              <a:rPr lang="zh-CN" altLang="en-US" sz="2800" smtClean="0"/>
              <a:t>事务故障的恢复由系统自动完成，对用户是透明的，不需要用户干预</a:t>
            </a:r>
          </a:p>
          <a:p>
            <a:pPr eaLnBrk="1" hangingPunct="1"/>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事务故障的恢复步骤</a:t>
            </a:r>
            <a:endParaRPr lang="zh-CN" altLang="en-US" dirty="0">
              <a:latin typeface="+mj-ea"/>
            </a:endParaRPr>
          </a:p>
        </p:txBody>
      </p:sp>
      <p:sp>
        <p:nvSpPr>
          <p:cNvPr id="88066" name="内容占位符 2"/>
          <p:cNvSpPr>
            <a:spLocks noGrp="1"/>
          </p:cNvSpPr>
          <p:nvPr>
            <p:ph idx="1"/>
          </p:nvPr>
        </p:nvSpPr>
        <p:spPr/>
        <p:txBody>
          <a:bodyPr/>
          <a:lstStyle/>
          <a:p>
            <a:pPr eaLnBrk="1" hangingPunct="1">
              <a:lnSpc>
                <a:spcPct val="150000"/>
              </a:lnSpc>
              <a:buFont typeface="Wingdings" pitchFamily="2" charset="2"/>
              <a:buNone/>
            </a:pPr>
            <a:r>
              <a:rPr lang="en-US" altLang="zh-CN" sz="2400" smtClean="0"/>
              <a:t>1. </a:t>
            </a:r>
            <a:r>
              <a:rPr lang="zh-CN" altLang="en-US" sz="2400" smtClean="0"/>
              <a:t>反向扫描文件日志（即从最后向前扫描日志文件），查找该事务的更新操作。</a:t>
            </a:r>
          </a:p>
          <a:p>
            <a:pPr eaLnBrk="1" hangingPunct="1">
              <a:lnSpc>
                <a:spcPct val="150000"/>
              </a:lnSpc>
              <a:buFont typeface="Wingdings" pitchFamily="2" charset="2"/>
              <a:buNone/>
            </a:pPr>
            <a:r>
              <a:rPr lang="en-US" altLang="zh-CN" sz="2400" smtClean="0"/>
              <a:t>2. </a:t>
            </a:r>
            <a:r>
              <a:rPr lang="zh-CN" altLang="en-US" sz="2400" smtClean="0"/>
              <a:t>对该事务的更新操作执行逆操作。即将日志记录中“更新前的值”（</a:t>
            </a:r>
            <a:r>
              <a:rPr lang="en-US" altLang="zh-CN" sz="2400" smtClean="0"/>
              <a:t>Befor Image, BI</a:t>
            </a:r>
            <a:r>
              <a:rPr lang="zh-CN" altLang="en-US" sz="2400" smtClean="0"/>
              <a:t>）写入数据库。</a:t>
            </a:r>
          </a:p>
          <a:p>
            <a:pPr lvl="1" eaLnBrk="1" hangingPunct="1">
              <a:lnSpc>
                <a:spcPct val="150000"/>
              </a:lnSpc>
            </a:pPr>
            <a:r>
              <a:rPr lang="zh-CN" altLang="en-US" sz="2200" smtClean="0">
                <a:ea typeface="宋体" charset="-122"/>
              </a:rPr>
              <a:t>插入操作， “更新前的值”为空，则相当于做删除操作</a:t>
            </a:r>
          </a:p>
          <a:p>
            <a:pPr lvl="1" eaLnBrk="1" hangingPunct="1">
              <a:lnSpc>
                <a:spcPct val="150000"/>
              </a:lnSpc>
            </a:pPr>
            <a:r>
              <a:rPr lang="zh-CN" altLang="en-US" sz="2200" smtClean="0">
                <a:ea typeface="宋体" charset="-122"/>
              </a:rPr>
              <a:t>删除操作，“更新后的值”为空，则相当于做插入操作</a:t>
            </a:r>
          </a:p>
          <a:p>
            <a:pPr lvl="1" eaLnBrk="1" hangingPunct="1">
              <a:lnSpc>
                <a:spcPct val="150000"/>
              </a:lnSpc>
            </a:pPr>
            <a:r>
              <a:rPr lang="zh-CN" altLang="en-US" sz="2200" smtClean="0">
                <a:ea typeface="宋体" charset="-122"/>
              </a:rPr>
              <a:t>若是修改操作，则用</a:t>
            </a:r>
            <a:r>
              <a:rPr lang="en-US" altLang="zh-CN" sz="2200" smtClean="0">
                <a:ea typeface="宋体" charset="-122"/>
              </a:rPr>
              <a:t>BI </a:t>
            </a:r>
            <a:r>
              <a:rPr lang="zh-CN" altLang="en-US" sz="2200" smtClean="0">
                <a:ea typeface="宋体" charset="-122"/>
              </a:rPr>
              <a:t>代替 </a:t>
            </a:r>
            <a:r>
              <a:rPr lang="en-US" altLang="zh-CN" sz="2200" smtClean="0">
                <a:ea typeface="宋体" charset="-122"/>
              </a:rPr>
              <a:t>AI</a:t>
            </a:r>
            <a:r>
              <a:rPr lang="zh-CN" altLang="en-US" sz="2200" smtClean="0">
                <a:ea typeface="宋体" charset="-122"/>
              </a:rPr>
              <a:t>（</a:t>
            </a:r>
            <a:r>
              <a:rPr lang="en-US" altLang="zh-CN" sz="2200" smtClean="0">
                <a:ea typeface="宋体" charset="-122"/>
              </a:rPr>
              <a:t>After Image</a:t>
            </a:r>
            <a:r>
              <a:rPr lang="zh-CN" altLang="en-US" sz="2200" smtClean="0">
                <a:ea typeface="宋体" charset="-122"/>
              </a:rPr>
              <a:t>）</a:t>
            </a:r>
          </a:p>
          <a:p>
            <a:pPr eaLnBrk="1" hangingPunct="1"/>
            <a:endParaRPr lang="zh-CN" alt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457200" y="1187450"/>
            <a:ext cx="8229600" cy="4525963"/>
          </a:xfrm>
        </p:spPr>
        <p:txBody>
          <a:bodyPr/>
          <a:lstStyle/>
          <a:p>
            <a:pPr eaLnBrk="1" hangingPunct="1">
              <a:lnSpc>
                <a:spcPct val="210000"/>
              </a:lnSpc>
              <a:buFontTx/>
              <a:buNone/>
            </a:pPr>
            <a:r>
              <a:rPr lang="en-US" altLang="zh-CN" smtClean="0"/>
              <a:t>3. </a:t>
            </a:r>
            <a:r>
              <a:rPr lang="zh-CN" altLang="en-US" smtClean="0"/>
              <a:t>继续反向扫描日志文件，查找该事务的其他更新操作，并做同样处理。</a:t>
            </a:r>
          </a:p>
          <a:p>
            <a:pPr eaLnBrk="1" hangingPunct="1">
              <a:lnSpc>
                <a:spcPct val="210000"/>
              </a:lnSpc>
              <a:buFontTx/>
              <a:buNone/>
            </a:pPr>
            <a:r>
              <a:rPr lang="en-US" altLang="zh-CN" smtClean="0"/>
              <a:t>4. </a:t>
            </a:r>
            <a:r>
              <a:rPr lang="zh-CN" altLang="en-US" smtClean="0"/>
              <a:t>如此处理下去，直至读到此事务的开始标记，事务故障恢复就完成了。</a:t>
            </a:r>
          </a:p>
          <a:p>
            <a:pPr eaLnBrk="1" hangingPunct="1"/>
            <a:endParaRPr lang="zh-CN" alt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algn="ctr"/>
            <a:endParaRPr lang="zh-CN" altLang="en-US" b="1">
              <a:latin typeface="Arial" charset="0"/>
            </a:endParaRPr>
          </a:p>
        </p:txBody>
      </p:sp>
      <p:sp>
        <p:nvSpPr>
          <p:cNvPr id="90114" name="Line 3"/>
          <p:cNvSpPr>
            <a:spLocks noChangeShapeType="1"/>
          </p:cNvSpPr>
          <p:nvPr/>
        </p:nvSpPr>
        <p:spPr bwMode="auto">
          <a:xfrm>
            <a:off x="1117600" y="1339850"/>
            <a:ext cx="3024188" cy="0"/>
          </a:xfrm>
          <a:prstGeom prst="line">
            <a:avLst/>
          </a:prstGeom>
          <a:noFill/>
          <a:ln w="9525">
            <a:solidFill>
              <a:schemeClr val="tx1"/>
            </a:solidFill>
            <a:round/>
            <a:headEnd/>
            <a:tailEnd/>
          </a:ln>
        </p:spPr>
        <p:txBody>
          <a:bodyPr/>
          <a:lstStyle/>
          <a:p>
            <a:endParaRPr lang="zh-CN" altLang="en-US"/>
          </a:p>
        </p:txBody>
      </p:sp>
      <p:sp>
        <p:nvSpPr>
          <p:cNvPr id="90115" name="Line 4"/>
          <p:cNvSpPr>
            <a:spLocks noChangeShapeType="1"/>
          </p:cNvSpPr>
          <p:nvPr/>
        </p:nvSpPr>
        <p:spPr bwMode="auto">
          <a:xfrm>
            <a:off x="2773363" y="979488"/>
            <a:ext cx="0" cy="4176712"/>
          </a:xfrm>
          <a:prstGeom prst="line">
            <a:avLst/>
          </a:prstGeom>
          <a:noFill/>
          <a:ln w="9525">
            <a:solidFill>
              <a:schemeClr val="tx1"/>
            </a:solidFill>
            <a:prstDash val="dash"/>
            <a:round/>
            <a:headEnd/>
            <a:tailEnd/>
          </a:ln>
        </p:spPr>
        <p:txBody>
          <a:bodyPr/>
          <a:lstStyle/>
          <a:p>
            <a:endParaRPr lang="zh-CN" altLang="en-US"/>
          </a:p>
        </p:txBody>
      </p:sp>
      <p:sp>
        <p:nvSpPr>
          <p:cNvPr id="90116" name="Text Box 5"/>
          <p:cNvSpPr txBox="1">
            <a:spLocks noChangeArrowheads="1"/>
          </p:cNvSpPr>
          <p:nvPr/>
        </p:nvSpPr>
        <p:spPr bwMode="auto">
          <a:xfrm>
            <a:off x="1838325" y="908050"/>
            <a:ext cx="792163"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T1</a:t>
            </a:r>
          </a:p>
        </p:txBody>
      </p:sp>
      <p:sp>
        <p:nvSpPr>
          <p:cNvPr id="90117" name="Text Box 6"/>
          <p:cNvSpPr txBox="1">
            <a:spLocks noChangeArrowheads="1"/>
          </p:cNvSpPr>
          <p:nvPr/>
        </p:nvSpPr>
        <p:spPr bwMode="auto">
          <a:xfrm>
            <a:off x="3278188" y="908050"/>
            <a:ext cx="792162"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T2</a:t>
            </a:r>
          </a:p>
        </p:txBody>
      </p:sp>
      <p:sp>
        <p:nvSpPr>
          <p:cNvPr id="90118" name="Line 7"/>
          <p:cNvSpPr>
            <a:spLocks noChangeShapeType="1"/>
          </p:cNvSpPr>
          <p:nvPr/>
        </p:nvSpPr>
        <p:spPr bwMode="auto">
          <a:xfrm flipH="1">
            <a:off x="1260475" y="1050925"/>
            <a:ext cx="1588" cy="4105275"/>
          </a:xfrm>
          <a:prstGeom prst="line">
            <a:avLst/>
          </a:prstGeom>
          <a:noFill/>
          <a:ln w="9525">
            <a:solidFill>
              <a:schemeClr val="tx1"/>
            </a:solidFill>
            <a:round/>
            <a:headEnd/>
            <a:tailEnd type="triangle" w="med" len="med"/>
          </a:ln>
        </p:spPr>
        <p:txBody>
          <a:bodyPr/>
          <a:lstStyle/>
          <a:p>
            <a:endParaRPr lang="zh-CN" altLang="en-US"/>
          </a:p>
        </p:txBody>
      </p:sp>
      <p:sp>
        <p:nvSpPr>
          <p:cNvPr id="90119" name="Text Box 8"/>
          <p:cNvSpPr txBox="1">
            <a:spLocks noChangeArrowheads="1"/>
          </p:cNvSpPr>
          <p:nvPr/>
        </p:nvSpPr>
        <p:spPr bwMode="auto">
          <a:xfrm>
            <a:off x="396875" y="2779713"/>
            <a:ext cx="1008063" cy="366712"/>
          </a:xfrm>
          <a:prstGeom prst="rect">
            <a:avLst/>
          </a:prstGeom>
          <a:noFill/>
          <a:ln w="9525">
            <a:noFill/>
            <a:miter lim="800000"/>
            <a:headEnd/>
            <a:tailEnd/>
          </a:ln>
        </p:spPr>
        <p:txBody>
          <a:bodyPr>
            <a:spAutoFit/>
          </a:bodyPr>
          <a:lstStyle/>
          <a:p>
            <a:pPr>
              <a:spcBef>
                <a:spcPct val="50000"/>
              </a:spcBef>
            </a:pPr>
            <a:r>
              <a:rPr lang="en-US" altLang="zh-CN" b="1">
                <a:solidFill>
                  <a:srgbClr val="FF3311"/>
                </a:solidFill>
                <a:latin typeface="Arial" charset="0"/>
              </a:rPr>
              <a:t>time</a:t>
            </a:r>
          </a:p>
        </p:txBody>
      </p:sp>
      <p:grpSp>
        <p:nvGrpSpPr>
          <p:cNvPr id="135177" name="Group 9"/>
          <p:cNvGrpSpPr>
            <a:grpSpLocks/>
          </p:cNvGrpSpPr>
          <p:nvPr/>
        </p:nvGrpSpPr>
        <p:grpSpPr bwMode="auto">
          <a:xfrm>
            <a:off x="1260475" y="1482725"/>
            <a:ext cx="1152525" cy="366713"/>
            <a:chOff x="1020" y="1842"/>
            <a:chExt cx="726" cy="231"/>
          </a:xfrm>
        </p:grpSpPr>
        <p:sp>
          <p:nvSpPr>
            <p:cNvPr id="90249" name="Line 10"/>
            <p:cNvSpPr>
              <a:spLocks noChangeShapeType="1"/>
            </p:cNvSpPr>
            <p:nvPr/>
          </p:nvSpPr>
          <p:spPr bwMode="auto">
            <a:xfrm>
              <a:off x="1020" y="1933"/>
              <a:ext cx="46" cy="0"/>
            </a:xfrm>
            <a:prstGeom prst="line">
              <a:avLst/>
            </a:prstGeom>
            <a:noFill/>
            <a:ln w="57150">
              <a:solidFill>
                <a:srgbClr val="FF3311"/>
              </a:solidFill>
              <a:round/>
              <a:headEnd/>
              <a:tailEnd/>
            </a:ln>
          </p:spPr>
          <p:txBody>
            <a:bodyPr/>
            <a:lstStyle/>
            <a:p>
              <a:endParaRPr lang="zh-CN" altLang="en-US"/>
            </a:p>
          </p:txBody>
        </p:sp>
        <p:sp>
          <p:nvSpPr>
            <p:cNvPr id="90250" name="Text Box 11"/>
            <p:cNvSpPr txBox="1">
              <a:spLocks noChangeArrowheads="1"/>
            </p:cNvSpPr>
            <p:nvPr/>
          </p:nvSpPr>
          <p:spPr bwMode="auto">
            <a:xfrm>
              <a:off x="1156" y="1842"/>
              <a:ext cx="590"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r>
                <a:rPr lang="zh-CN" altLang="en-US" b="1">
                  <a:latin typeface="Arial" charset="0"/>
                </a:rPr>
                <a:t>开始</a:t>
              </a:r>
            </a:p>
          </p:txBody>
        </p:sp>
      </p:grpSp>
      <p:grpSp>
        <p:nvGrpSpPr>
          <p:cNvPr id="135180" name="Group 12"/>
          <p:cNvGrpSpPr>
            <a:grpSpLocks/>
          </p:cNvGrpSpPr>
          <p:nvPr/>
        </p:nvGrpSpPr>
        <p:grpSpPr bwMode="auto">
          <a:xfrm>
            <a:off x="1260475" y="1843088"/>
            <a:ext cx="1439863" cy="366712"/>
            <a:chOff x="1020" y="2069"/>
            <a:chExt cx="907" cy="231"/>
          </a:xfrm>
        </p:grpSpPr>
        <p:sp>
          <p:nvSpPr>
            <p:cNvPr id="90247" name="Line 13"/>
            <p:cNvSpPr>
              <a:spLocks noChangeShapeType="1"/>
            </p:cNvSpPr>
            <p:nvPr/>
          </p:nvSpPr>
          <p:spPr bwMode="auto">
            <a:xfrm>
              <a:off x="1020" y="2205"/>
              <a:ext cx="46" cy="0"/>
            </a:xfrm>
            <a:prstGeom prst="line">
              <a:avLst/>
            </a:prstGeom>
            <a:noFill/>
            <a:ln w="57150">
              <a:solidFill>
                <a:srgbClr val="FF3311"/>
              </a:solidFill>
              <a:round/>
              <a:headEnd/>
              <a:tailEnd/>
            </a:ln>
          </p:spPr>
          <p:txBody>
            <a:bodyPr/>
            <a:lstStyle/>
            <a:p>
              <a:endParaRPr lang="zh-CN" altLang="en-US"/>
            </a:p>
          </p:txBody>
        </p:sp>
        <p:sp>
          <p:nvSpPr>
            <p:cNvPr id="90248" name="Text Box 14"/>
            <p:cNvSpPr txBox="1">
              <a:spLocks noChangeArrowheads="1"/>
            </p:cNvSpPr>
            <p:nvPr/>
          </p:nvSpPr>
          <p:spPr bwMode="auto">
            <a:xfrm>
              <a:off x="1156" y="2069"/>
              <a:ext cx="771"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T1,Select</a:t>
              </a:r>
            </a:p>
          </p:txBody>
        </p:sp>
      </p:grpSp>
      <p:grpSp>
        <p:nvGrpSpPr>
          <p:cNvPr id="135183" name="Group 15"/>
          <p:cNvGrpSpPr>
            <a:grpSpLocks/>
          </p:cNvGrpSpPr>
          <p:nvPr/>
        </p:nvGrpSpPr>
        <p:grpSpPr bwMode="auto">
          <a:xfrm>
            <a:off x="1260475" y="2268538"/>
            <a:ext cx="2808288" cy="366712"/>
            <a:chOff x="1020" y="2337"/>
            <a:chExt cx="1769" cy="231"/>
          </a:xfrm>
        </p:grpSpPr>
        <p:sp>
          <p:nvSpPr>
            <p:cNvPr id="90245" name="Line 16"/>
            <p:cNvSpPr>
              <a:spLocks noChangeShapeType="1"/>
            </p:cNvSpPr>
            <p:nvPr/>
          </p:nvSpPr>
          <p:spPr bwMode="auto">
            <a:xfrm>
              <a:off x="1020" y="2478"/>
              <a:ext cx="46" cy="0"/>
            </a:xfrm>
            <a:prstGeom prst="line">
              <a:avLst/>
            </a:prstGeom>
            <a:noFill/>
            <a:ln w="57150">
              <a:solidFill>
                <a:srgbClr val="FF3311"/>
              </a:solidFill>
              <a:round/>
              <a:headEnd/>
              <a:tailEnd/>
            </a:ln>
          </p:spPr>
          <p:txBody>
            <a:bodyPr/>
            <a:lstStyle/>
            <a:p>
              <a:endParaRPr lang="zh-CN" altLang="en-US"/>
            </a:p>
          </p:txBody>
        </p:sp>
        <p:sp>
          <p:nvSpPr>
            <p:cNvPr id="90246" name="Text Box 17"/>
            <p:cNvSpPr txBox="1">
              <a:spLocks noChangeArrowheads="1"/>
            </p:cNvSpPr>
            <p:nvPr/>
          </p:nvSpPr>
          <p:spPr bwMode="auto">
            <a:xfrm>
              <a:off x="2199" y="2337"/>
              <a:ext cx="590"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r>
                <a:rPr lang="zh-CN" altLang="en-US" b="1">
                  <a:solidFill>
                    <a:srgbClr val="3333FF"/>
                  </a:solidFill>
                  <a:latin typeface="Arial" charset="0"/>
                </a:rPr>
                <a:t>开始</a:t>
              </a:r>
            </a:p>
          </p:txBody>
        </p:sp>
      </p:grpSp>
      <p:grpSp>
        <p:nvGrpSpPr>
          <p:cNvPr id="135186" name="Group 18"/>
          <p:cNvGrpSpPr>
            <a:grpSpLocks/>
          </p:cNvGrpSpPr>
          <p:nvPr/>
        </p:nvGrpSpPr>
        <p:grpSpPr bwMode="auto">
          <a:xfrm>
            <a:off x="1260475" y="2700338"/>
            <a:ext cx="1368425" cy="366712"/>
            <a:chOff x="1020" y="2609"/>
            <a:chExt cx="862" cy="231"/>
          </a:xfrm>
        </p:grpSpPr>
        <p:sp>
          <p:nvSpPr>
            <p:cNvPr id="90243" name="Line 19"/>
            <p:cNvSpPr>
              <a:spLocks noChangeShapeType="1"/>
            </p:cNvSpPr>
            <p:nvPr/>
          </p:nvSpPr>
          <p:spPr bwMode="auto">
            <a:xfrm>
              <a:off x="1020" y="2750"/>
              <a:ext cx="46" cy="0"/>
            </a:xfrm>
            <a:prstGeom prst="line">
              <a:avLst/>
            </a:prstGeom>
            <a:noFill/>
            <a:ln w="57150">
              <a:solidFill>
                <a:srgbClr val="FF3311"/>
              </a:solidFill>
              <a:round/>
              <a:headEnd/>
              <a:tailEnd/>
            </a:ln>
          </p:spPr>
          <p:txBody>
            <a:bodyPr/>
            <a:lstStyle/>
            <a:p>
              <a:endParaRPr lang="zh-CN" altLang="en-US"/>
            </a:p>
          </p:txBody>
        </p:sp>
        <p:sp>
          <p:nvSpPr>
            <p:cNvPr id="90244" name="Text Box 20"/>
            <p:cNvSpPr txBox="1">
              <a:spLocks noChangeArrowheads="1"/>
            </p:cNvSpPr>
            <p:nvPr/>
          </p:nvSpPr>
          <p:spPr bwMode="auto">
            <a:xfrm>
              <a:off x="1156" y="2609"/>
              <a:ext cx="726"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T1,Insert</a:t>
              </a:r>
            </a:p>
          </p:txBody>
        </p:sp>
      </p:grpSp>
      <p:grpSp>
        <p:nvGrpSpPr>
          <p:cNvPr id="135189" name="Group 21"/>
          <p:cNvGrpSpPr>
            <a:grpSpLocks/>
          </p:cNvGrpSpPr>
          <p:nvPr/>
        </p:nvGrpSpPr>
        <p:grpSpPr bwMode="auto">
          <a:xfrm>
            <a:off x="1260475" y="3067050"/>
            <a:ext cx="3024188" cy="366713"/>
            <a:chOff x="1020" y="2840"/>
            <a:chExt cx="1905" cy="231"/>
          </a:xfrm>
        </p:grpSpPr>
        <p:sp>
          <p:nvSpPr>
            <p:cNvPr id="90241" name="Line 22"/>
            <p:cNvSpPr>
              <a:spLocks noChangeShapeType="1"/>
            </p:cNvSpPr>
            <p:nvPr/>
          </p:nvSpPr>
          <p:spPr bwMode="auto">
            <a:xfrm>
              <a:off x="1020" y="3022"/>
              <a:ext cx="46" cy="0"/>
            </a:xfrm>
            <a:prstGeom prst="line">
              <a:avLst/>
            </a:prstGeom>
            <a:noFill/>
            <a:ln w="57150">
              <a:solidFill>
                <a:srgbClr val="FF3311"/>
              </a:solidFill>
              <a:round/>
              <a:headEnd/>
              <a:tailEnd/>
            </a:ln>
          </p:spPr>
          <p:txBody>
            <a:bodyPr/>
            <a:lstStyle/>
            <a:p>
              <a:endParaRPr lang="zh-CN" altLang="en-US"/>
            </a:p>
          </p:txBody>
        </p:sp>
        <p:sp>
          <p:nvSpPr>
            <p:cNvPr id="90242" name="Text Box 23"/>
            <p:cNvSpPr txBox="1">
              <a:spLocks noChangeArrowheads="1"/>
            </p:cNvSpPr>
            <p:nvPr/>
          </p:nvSpPr>
          <p:spPr bwMode="auto">
            <a:xfrm>
              <a:off x="2199" y="2840"/>
              <a:ext cx="726"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T2,Insert</a:t>
              </a:r>
            </a:p>
          </p:txBody>
        </p:sp>
      </p:grpSp>
      <p:grpSp>
        <p:nvGrpSpPr>
          <p:cNvPr id="135192" name="Group 24"/>
          <p:cNvGrpSpPr>
            <a:grpSpLocks/>
          </p:cNvGrpSpPr>
          <p:nvPr/>
        </p:nvGrpSpPr>
        <p:grpSpPr bwMode="auto">
          <a:xfrm>
            <a:off x="1260475" y="3565525"/>
            <a:ext cx="1584325" cy="366713"/>
            <a:chOff x="1020" y="3154"/>
            <a:chExt cx="998" cy="231"/>
          </a:xfrm>
        </p:grpSpPr>
        <p:sp>
          <p:nvSpPr>
            <p:cNvPr id="90239" name="Line 25"/>
            <p:cNvSpPr>
              <a:spLocks noChangeShapeType="1"/>
            </p:cNvSpPr>
            <p:nvPr/>
          </p:nvSpPr>
          <p:spPr bwMode="auto">
            <a:xfrm>
              <a:off x="1020" y="3294"/>
              <a:ext cx="46" cy="0"/>
            </a:xfrm>
            <a:prstGeom prst="line">
              <a:avLst/>
            </a:prstGeom>
            <a:noFill/>
            <a:ln w="57150">
              <a:solidFill>
                <a:srgbClr val="FF3311"/>
              </a:solidFill>
              <a:round/>
              <a:headEnd/>
              <a:tailEnd/>
            </a:ln>
          </p:spPr>
          <p:txBody>
            <a:bodyPr/>
            <a:lstStyle/>
            <a:p>
              <a:endParaRPr lang="zh-CN" altLang="en-US"/>
            </a:p>
          </p:txBody>
        </p:sp>
        <p:sp>
          <p:nvSpPr>
            <p:cNvPr id="90240" name="Text Box 26"/>
            <p:cNvSpPr txBox="1">
              <a:spLocks noChangeArrowheads="1"/>
            </p:cNvSpPr>
            <p:nvPr/>
          </p:nvSpPr>
          <p:spPr bwMode="auto">
            <a:xfrm>
              <a:off x="1156" y="3154"/>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5195" name="Group 27"/>
          <p:cNvGrpSpPr>
            <a:grpSpLocks/>
          </p:cNvGrpSpPr>
          <p:nvPr/>
        </p:nvGrpSpPr>
        <p:grpSpPr bwMode="auto">
          <a:xfrm>
            <a:off x="1260475" y="3932238"/>
            <a:ext cx="3240088" cy="366712"/>
            <a:chOff x="1020" y="3385"/>
            <a:chExt cx="2041" cy="231"/>
          </a:xfrm>
        </p:grpSpPr>
        <p:sp>
          <p:nvSpPr>
            <p:cNvPr id="90237" name="Line 28"/>
            <p:cNvSpPr>
              <a:spLocks noChangeShapeType="1"/>
            </p:cNvSpPr>
            <p:nvPr/>
          </p:nvSpPr>
          <p:spPr bwMode="auto">
            <a:xfrm>
              <a:off x="1020" y="3521"/>
              <a:ext cx="46" cy="0"/>
            </a:xfrm>
            <a:prstGeom prst="line">
              <a:avLst/>
            </a:prstGeom>
            <a:noFill/>
            <a:ln w="57150">
              <a:solidFill>
                <a:srgbClr val="FF3311"/>
              </a:solidFill>
              <a:round/>
              <a:headEnd/>
              <a:tailEnd/>
            </a:ln>
          </p:spPr>
          <p:txBody>
            <a:bodyPr/>
            <a:lstStyle/>
            <a:p>
              <a:endParaRPr lang="zh-CN" altLang="en-US"/>
            </a:p>
          </p:txBody>
        </p:sp>
        <p:sp>
          <p:nvSpPr>
            <p:cNvPr id="90238" name="Text Box 29"/>
            <p:cNvSpPr txBox="1">
              <a:spLocks noChangeArrowheads="1"/>
            </p:cNvSpPr>
            <p:nvPr/>
          </p:nvSpPr>
          <p:spPr bwMode="auto">
            <a:xfrm>
              <a:off x="2199" y="3385"/>
              <a:ext cx="862"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T2,Commit</a:t>
              </a:r>
            </a:p>
          </p:txBody>
        </p:sp>
      </p:grpSp>
      <p:grpSp>
        <p:nvGrpSpPr>
          <p:cNvPr id="135198" name="Group 30"/>
          <p:cNvGrpSpPr>
            <a:grpSpLocks/>
          </p:cNvGrpSpPr>
          <p:nvPr/>
        </p:nvGrpSpPr>
        <p:grpSpPr bwMode="auto">
          <a:xfrm>
            <a:off x="1260475" y="4357688"/>
            <a:ext cx="1584325" cy="366712"/>
            <a:chOff x="1020" y="3653"/>
            <a:chExt cx="998" cy="231"/>
          </a:xfrm>
        </p:grpSpPr>
        <p:sp>
          <p:nvSpPr>
            <p:cNvPr id="90235" name="Line 31"/>
            <p:cNvSpPr>
              <a:spLocks noChangeShapeType="1"/>
            </p:cNvSpPr>
            <p:nvPr/>
          </p:nvSpPr>
          <p:spPr bwMode="auto">
            <a:xfrm>
              <a:off x="1020" y="3793"/>
              <a:ext cx="46" cy="0"/>
            </a:xfrm>
            <a:prstGeom prst="line">
              <a:avLst/>
            </a:prstGeom>
            <a:noFill/>
            <a:ln w="57150">
              <a:solidFill>
                <a:srgbClr val="FF3311"/>
              </a:solidFill>
              <a:round/>
              <a:headEnd/>
              <a:tailEnd/>
            </a:ln>
          </p:spPr>
          <p:txBody>
            <a:bodyPr/>
            <a:lstStyle/>
            <a:p>
              <a:endParaRPr lang="zh-CN" altLang="en-US"/>
            </a:p>
          </p:txBody>
        </p:sp>
        <p:sp>
          <p:nvSpPr>
            <p:cNvPr id="90236" name="Text Box 32"/>
            <p:cNvSpPr txBox="1">
              <a:spLocks noChangeArrowheads="1"/>
            </p:cNvSpPr>
            <p:nvPr/>
          </p:nvSpPr>
          <p:spPr bwMode="auto">
            <a:xfrm>
              <a:off x="1156" y="3653"/>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5201" name="Group 33"/>
          <p:cNvGrpSpPr>
            <a:grpSpLocks/>
          </p:cNvGrpSpPr>
          <p:nvPr/>
        </p:nvGrpSpPr>
        <p:grpSpPr bwMode="auto">
          <a:xfrm>
            <a:off x="109538" y="3932238"/>
            <a:ext cx="935037" cy="647700"/>
            <a:chOff x="295" y="3385"/>
            <a:chExt cx="589" cy="408"/>
          </a:xfrm>
        </p:grpSpPr>
        <p:sp>
          <p:nvSpPr>
            <p:cNvPr id="90233" name="Line 34"/>
            <p:cNvSpPr>
              <a:spLocks noChangeShapeType="1"/>
            </p:cNvSpPr>
            <p:nvPr/>
          </p:nvSpPr>
          <p:spPr bwMode="auto">
            <a:xfrm>
              <a:off x="295" y="3793"/>
              <a:ext cx="589" cy="0"/>
            </a:xfrm>
            <a:prstGeom prst="line">
              <a:avLst/>
            </a:prstGeom>
            <a:noFill/>
            <a:ln w="57150">
              <a:solidFill>
                <a:srgbClr val="FF3311"/>
              </a:solidFill>
              <a:round/>
              <a:headEnd/>
              <a:tailEnd type="triangle" w="med" len="med"/>
            </a:ln>
          </p:spPr>
          <p:txBody>
            <a:bodyPr/>
            <a:lstStyle/>
            <a:p>
              <a:endParaRPr lang="zh-CN" altLang="en-US"/>
            </a:p>
          </p:txBody>
        </p:sp>
        <p:sp>
          <p:nvSpPr>
            <p:cNvPr id="90234" name="Text Box 35"/>
            <p:cNvSpPr txBox="1">
              <a:spLocks noChangeArrowheads="1"/>
            </p:cNvSpPr>
            <p:nvPr/>
          </p:nvSpPr>
          <p:spPr bwMode="auto">
            <a:xfrm>
              <a:off x="431" y="3385"/>
              <a:ext cx="453" cy="404"/>
            </a:xfrm>
            <a:prstGeom prst="rect">
              <a:avLst/>
            </a:prstGeom>
            <a:noFill/>
            <a:ln w="9525">
              <a:noFill/>
              <a:miter lim="800000"/>
              <a:headEnd/>
              <a:tailEnd/>
            </a:ln>
          </p:spPr>
          <p:txBody>
            <a:bodyPr>
              <a:spAutoFit/>
            </a:bodyPr>
            <a:lstStyle/>
            <a:p>
              <a:pPr>
                <a:spcBef>
                  <a:spcPct val="50000"/>
                </a:spcBef>
              </a:pPr>
              <a:r>
                <a:rPr lang="zh-CN" altLang="en-US" b="1">
                  <a:latin typeface="Arial" charset="0"/>
                </a:rPr>
                <a:t>发生故障</a:t>
              </a:r>
            </a:p>
          </p:txBody>
        </p:sp>
      </p:grpSp>
      <p:sp>
        <p:nvSpPr>
          <p:cNvPr id="90129" name="Line 36"/>
          <p:cNvSpPr>
            <a:spLocks noChangeShapeType="1"/>
          </p:cNvSpPr>
          <p:nvPr/>
        </p:nvSpPr>
        <p:spPr bwMode="auto">
          <a:xfrm>
            <a:off x="5148263" y="549275"/>
            <a:ext cx="3527425" cy="0"/>
          </a:xfrm>
          <a:prstGeom prst="line">
            <a:avLst/>
          </a:prstGeom>
          <a:noFill/>
          <a:ln w="9525">
            <a:solidFill>
              <a:schemeClr val="tx1"/>
            </a:solidFill>
            <a:round/>
            <a:headEnd/>
            <a:tailEnd/>
          </a:ln>
        </p:spPr>
        <p:txBody>
          <a:bodyPr/>
          <a:lstStyle/>
          <a:p>
            <a:endParaRPr lang="zh-CN" altLang="en-US"/>
          </a:p>
        </p:txBody>
      </p:sp>
      <p:sp>
        <p:nvSpPr>
          <p:cNvPr id="90130" name="Line 37"/>
          <p:cNvSpPr>
            <a:spLocks noChangeShapeType="1"/>
          </p:cNvSpPr>
          <p:nvPr/>
        </p:nvSpPr>
        <p:spPr bwMode="auto">
          <a:xfrm>
            <a:off x="5148263" y="549275"/>
            <a:ext cx="0" cy="4608513"/>
          </a:xfrm>
          <a:prstGeom prst="line">
            <a:avLst/>
          </a:prstGeom>
          <a:noFill/>
          <a:ln w="9525">
            <a:solidFill>
              <a:schemeClr val="tx1"/>
            </a:solidFill>
            <a:round/>
            <a:headEnd/>
            <a:tailEnd/>
          </a:ln>
        </p:spPr>
        <p:txBody>
          <a:bodyPr/>
          <a:lstStyle/>
          <a:p>
            <a:endParaRPr lang="zh-CN" altLang="en-US"/>
          </a:p>
        </p:txBody>
      </p:sp>
      <p:sp>
        <p:nvSpPr>
          <p:cNvPr id="90131" name="Line 38"/>
          <p:cNvSpPr>
            <a:spLocks noChangeShapeType="1"/>
          </p:cNvSpPr>
          <p:nvPr/>
        </p:nvSpPr>
        <p:spPr bwMode="auto">
          <a:xfrm>
            <a:off x="8675688" y="549275"/>
            <a:ext cx="0" cy="4608513"/>
          </a:xfrm>
          <a:prstGeom prst="line">
            <a:avLst/>
          </a:prstGeom>
          <a:noFill/>
          <a:ln w="9525">
            <a:solidFill>
              <a:schemeClr val="tx1"/>
            </a:solidFill>
            <a:round/>
            <a:headEnd/>
            <a:tailEnd/>
          </a:ln>
        </p:spPr>
        <p:txBody>
          <a:bodyPr/>
          <a:lstStyle/>
          <a:p>
            <a:endParaRPr lang="zh-CN" altLang="en-US"/>
          </a:p>
        </p:txBody>
      </p:sp>
      <p:sp>
        <p:nvSpPr>
          <p:cNvPr id="90132" name="Line 39"/>
          <p:cNvSpPr>
            <a:spLocks noChangeShapeType="1"/>
          </p:cNvSpPr>
          <p:nvPr/>
        </p:nvSpPr>
        <p:spPr bwMode="auto">
          <a:xfrm>
            <a:off x="5148263" y="1125538"/>
            <a:ext cx="3527425" cy="0"/>
          </a:xfrm>
          <a:prstGeom prst="line">
            <a:avLst/>
          </a:prstGeom>
          <a:noFill/>
          <a:ln w="9525">
            <a:solidFill>
              <a:schemeClr val="tx1"/>
            </a:solidFill>
            <a:round/>
            <a:headEnd/>
            <a:tailEnd/>
          </a:ln>
        </p:spPr>
        <p:txBody>
          <a:bodyPr/>
          <a:lstStyle/>
          <a:p>
            <a:endParaRPr lang="zh-CN" altLang="en-US"/>
          </a:p>
        </p:txBody>
      </p:sp>
      <p:grpSp>
        <p:nvGrpSpPr>
          <p:cNvPr id="135208" name="Group 40"/>
          <p:cNvGrpSpPr>
            <a:grpSpLocks/>
          </p:cNvGrpSpPr>
          <p:nvPr/>
        </p:nvGrpSpPr>
        <p:grpSpPr bwMode="auto">
          <a:xfrm>
            <a:off x="5148263" y="1989138"/>
            <a:ext cx="3527425" cy="366712"/>
            <a:chOff x="3243" y="572"/>
            <a:chExt cx="2222" cy="231"/>
          </a:xfrm>
        </p:grpSpPr>
        <p:grpSp>
          <p:nvGrpSpPr>
            <p:cNvPr id="90225" name="Group 41"/>
            <p:cNvGrpSpPr>
              <a:grpSpLocks/>
            </p:cNvGrpSpPr>
            <p:nvPr/>
          </p:nvGrpSpPr>
          <p:grpSpPr bwMode="auto">
            <a:xfrm>
              <a:off x="3243" y="572"/>
              <a:ext cx="2222" cy="227"/>
              <a:chOff x="3243" y="572"/>
              <a:chExt cx="2222" cy="227"/>
            </a:xfrm>
          </p:grpSpPr>
          <p:sp>
            <p:nvSpPr>
              <p:cNvPr id="90228" name="Line 42"/>
              <p:cNvSpPr>
                <a:spLocks noChangeShapeType="1"/>
              </p:cNvSpPr>
              <p:nvPr/>
            </p:nvSpPr>
            <p:spPr bwMode="auto">
              <a:xfrm>
                <a:off x="3243" y="799"/>
                <a:ext cx="2222" cy="0"/>
              </a:xfrm>
              <a:prstGeom prst="line">
                <a:avLst/>
              </a:prstGeom>
              <a:noFill/>
              <a:ln w="9525">
                <a:solidFill>
                  <a:schemeClr val="tx1"/>
                </a:solidFill>
                <a:round/>
                <a:headEnd/>
                <a:tailEnd/>
              </a:ln>
            </p:spPr>
            <p:txBody>
              <a:bodyPr/>
              <a:lstStyle/>
              <a:p>
                <a:endParaRPr lang="zh-CN" altLang="en-US"/>
              </a:p>
            </p:txBody>
          </p:sp>
          <p:sp>
            <p:nvSpPr>
              <p:cNvPr id="90229" name="Line 43"/>
              <p:cNvSpPr>
                <a:spLocks noChangeShapeType="1"/>
              </p:cNvSpPr>
              <p:nvPr/>
            </p:nvSpPr>
            <p:spPr bwMode="auto">
              <a:xfrm>
                <a:off x="3651" y="572"/>
                <a:ext cx="0" cy="227"/>
              </a:xfrm>
              <a:prstGeom prst="line">
                <a:avLst/>
              </a:prstGeom>
              <a:noFill/>
              <a:ln w="9525">
                <a:solidFill>
                  <a:schemeClr val="tx1"/>
                </a:solidFill>
                <a:round/>
                <a:headEnd/>
                <a:tailEnd/>
              </a:ln>
            </p:spPr>
            <p:txBody>
              <a:bodyPr/>
              <a:lstStyle/>
              <a:p>
                <a:endParaRPr lang="zh-CN" altLang="en-US"/>
              </a:p>
            </p:txBody>
          </p:sp>
          <p:sp>
            <p:nvSpPr>
              <p:cNvPr id="90230" name="Line 44"/>
              <p:cNvSpPr>
                <a:spLocks noChangeShapeType="1"/>
              </p:cNvSpPr>
              <p:nvPr/>
            </p:nvSpPr>
            <p:spPr bwMode="auto">
              <a:xfrm>
                <a:off x="4105" y="572"/>
                <a:ext cx="0" cy="227"/>
              </a:xfrm>
              <a:prstGeom prst="line">
                <a:avLst/>
              </a:prstGeom>
              <a:noFill/>
              <a:ln w="9525">
                <a:solidFill>
                  <a:schemeClr val="tx1"/>
                </a:solidFill>
                <a:round/>
                <a:headEnd/>
                <a:tailEnd/>
              </a:ln>
            </p:spPr>
            <p:txBody>
              <a:bodyPr/>
              <a:lstStyle/>
              <a:p>
                <a:endParaRPr lang="zh-CN" altLang="en-US"/>
              </a:p>
            </p:txBody>
          </p:sp>
          <p:sp>
            <p:nvSpPr>
              <p:cNvPr id="90231" name="Line 45"/>
              <p:cNvSpPr>
                <a:spLocks noChangeShapeType="1"/>
              </p:cNvSpPr>
              <p:nvPr/>
            </p:nvSpPr>
            <p:spPr bwMode="auto">
              <a:xfrm>
                <a:off x="4558" y="572"/>
                <a:ext cx="0" cy="227"/>
              </a:xfrm>
              <a:prstGeom prst="line">
                <a:avLst/>
              </a:prstGeom>
              <a:noFill/>
              <a:ln w="9525">
                <a:solidFill>
                  <a:schemeClr val="tx1"/>
                </a:solidFill>
                <a:round/>
                <a:headEnd/>
                <a:tailEnd/>
              </a:ln>
            </p:spPr>
            <p:txBody>
              <a:bodyPr/>
              <a:lstStyle/>
              <a:p>
                <a:endParaRPr lang="zh-CN" altLang="en-US"/>
              </a:p>
            </p:txBody>
          </p:sp>
          <p:sp>
            <p:nvSpPr>
              <p:cNvPr id="90232" name="Line 46"/>
              <p:cNvSpPr>
                <a:spLocks noChangeShapeType="1"/>
              </p:cNvSpPr>
              <p:nvPr/>
            </p:nvSpPr>
            <p:spPr bwMode="auto">
              <a:xfrm>
                <a:off x="5012" y="572"/>
                <a:ext cx="0" cy="227"/>
              </a:xfrm>
              <a:prstGeom prst="line">
                <a:avLst/>
              </a:prstGeom>
              <a:noFill/>
              <a:ln w="9525">
                <a:solidFill>
                  <a:schemeClr val="tx1"/>
                </a:solidFill>
                <a:round/>
                <a:headEnd/>
                <a:tailEnd/>
              </a:ln>
            </p:spPr>
            <p:txBody>
              <a:bodyPr/>
              <a:lstStyle/>
              <a:p>
                <a:endParaRPr lang="zh-CN" altLang="en-US"/>
              </a:p>
            </p:txBody>
          </p:sp>
        </p:grpSp>
        <p:sp>
          <p:nvSpPr>
            <p:cNvPr id="90226" name="Text Box 47"/>
            <p:cNvSpPr txBox="1">
              <a:spLocks noChangeArrowheads="1"/>
            </p:cNvSpPr>
            <p:nvPr/>
          </p:nvSpPr>
          <p:spPr bwMode="auto">
            <a:xfrm>
              <a:off x="3288"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227" name="Text Box 48"/>
            <p:cNvSpPr txBox="1">
              <a:spLocks noChangeArrowheads="1"/>
            </p:cNvSpPr>
            <p:nvPr/>
          </p:nvSpPr>
          <p:spPr bwMode="auto">
            <a:xfrm>
              <a:off x="3696"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B</a:t>
              </a:r>
            </a:p>
          </p:txBody>
        </p:sp>
      </p:grpSp>
      <p:grpSp>
        <p:nvGrpSpPr>
          <p:cNvPr id="135217" name="Group 49"/>
          <p:cNvGrpSpPr>
            <a:grpSpLocks/>
          </p:cNvGrpSpPr>
          <p:nvPr/>
        </p:nvGrpSpPr>
        <p:grpSpPr bwMode="auto">
          <a:xfrm>
            <a:off x="5148263" y="2343150"/>
            <a:ext cx="3527425" cy="373063"/>
            <a:chOff x="3243" y="795"/>
            <a:chExt cx="2222" cy="235"/>
          </a:xfrm>
        </p:grpSpPr>
        <p:grpSp>
          <p:nvGrpSpPr>
            <p:cNvPr id="90217" name="Group 50"/>
            <p:cNvGrpSpPr>
              <a:grpSpLocks/>
            </p:cNvGrpSpPr>
            <p:nvPr/>
          </p:nvGrpSpPr>
          <p:grpSpPr bwMode="auto">
            <a:xfrm>
              <a:off x="3243" y="799"/>
              <a:ext cx="2222" cy="227"/>
              <a:chOff x="3243" y="799"/>
              <a:chExt cx="2222" cy="227"/>
            </a:xfrm>
          </p:grpSpPr>
          <p:sp>
            <p:nvSpPr>
              <p:cNvPr id="90220" name="Line 51"/>
              <p:cNvSpPr>
                <a:spLocks noChangeShapeType="1"/>
              </p:cNvSpPr>
              <p:nvPr/>
            </p:nvSpPr>
            <p:spPr bwMode="auto">
              <a:xfrm>
                <a:off x="3243" y="1026"/>
                <a:ext cx="2222" cy="0"/>
              </a:xfrm>
              <a:prstGeom prst="line">
                <a:avLst/>
              </a:prstGeom>
              <a:noFill/>
              <a:ln w="9525">
                <a:solidFill>
                  <a:schemeClr val="tx1"/>
                </a:solidFill>
                <a:round/>
                <a:headEnd/>
                <a:tailEnd/>
              </a:ln>
            </p:spPr>
            <p:txBody>
              <a:bodyPr/>
              <a:lstStyle/>
              <a:p>
                <a:endParaRPr lang="zh-CN" altLang="en-US"/>
              </a:p>
            </p:txBody>
          </p:sp>
          <p:sp>
            <p:nvSpPr>
              <p:cNvPr id="90221" name="Line 52"/>
              <p:cNvSpPr>
                <a:spLocks noChangeShapeType="1"/>
              </p:cNvSpPr>
              <p:nvPr/>
            </p:nvSpPr>
            <p:spPr bwMode="auto">
              <a:xfrm>
                <a:off x="3651" y="799"/>
                <a:ext cx="0" cy="227"/>
              </a:xfrm>
              <a:prstGeom prst="line">
                <a:avLst/>
              </a:prstGeom>
              <a:noFill/>
              <a:ln w="9525">
                <a:solidFill>
                  <a:schemeClr val="tx1"/>
                </a:solidFill>
                <a:round/>
                <a:headEnd/>
                <a:tailEnd/>
              </a:ln>
            </p:spPr>
            <p:txBody>
              <a:bodyPr/>
              <a:lstStyle/>
              <a:p>
                <a:endParaRPr lang="zh-CN" altLang="en-US"/>
              </a:p>
            </p:txBody>
          </p:sp>
          <p:sp>
            <p:nvSpPr>
              <p:cNvPr id="90222" name="Line 53"/>
              <p:cNvSpPr>
                <a:spLocks noChangeShapeType="1"/>
              </p:cNvSpPr>
              <p:nvPr/>
            </p:nvSpPr>
            <p:spPr bwMode="auto">
              <a:xfrm>
                <a:off x="4105" y="799"/>
                <a:ext cx="0" cy="227"/>
              </a:xfrm>
              <a:prstGeom prst="line">
                <a:avLst/>
              </a:prstGeom>
              <a:noFill/>
              <a:ln w="9525">
                <a:solidFill>
                  <a:schemeClr val="tx1"/>
                </a:solidFill>
                <a:round/>
                <a:headEnd/>
                <a:tailEnd/>
              </a:ln>
            </p:spPr>
            <p:txBody>
              <a:bodyPr/>
              <a:lstStyle/>
              <a:p>
                <a:endParaRPr lang="zh-CN" altLang="en-US"/>
              </a:p>
            </p:txBody>
          </p:sp>
          <p:sp>
            <p:nvSpPr>
              <p:cNvPr id="90223" name="Line 54"/>
              <p:cNvSpPr>
                <a:spLocks noChangeShapeType="1"/>
              </p:cNvSpPr>
              <p:nvPr/>
            </p:nvSpPr>
            <p:spPr bwMode="auto">
              <a:xfrm>
                <a:off x="4558" y="799"/>
                <a:ext cx="0" cy="227"/>
              </a:xfrm>
              <a:prstGeom prst="line">
                <a:avLst/>
              </a:prstGeom>
              <a:noFill/>
              <a:ln w="9525">
                <a:solidFill>
                  <a:schemeClr val="tx1"/>
                </a:solidFill>
                <a:round/>
                <a:headEnd/>
                <a:tailEnd/>
              </a:ln>
            </p:spPr>
            <p:txBody>
              <a:bodyPr/>
              <a:lstStyle/>
              <a:p>
                <a:endParaRPr lang="zh-CN" altLang="en-US"/>
              </a:p>
            </p:txBody>
          </p:sp>
          <p:sp>
            <p:nvSpPr>
              <p:cNvPr id="90224" name="Line 55"/>
              <p:cNvSpPr>
                <a:spLocks noChangeShapeType="1"/>
              </p:cNvSpPr>
              <p:nvPr/>
            </p:nvSpPr>
            <p:spPr bwMode="auto">
              <a:xfrm>
                <a:off x="5012" y="799"/>
                <a:ext cx="0" cy="227"/>
              </a:xfrm>
              <a:prstGeom prst="line">
                <a:avLst/>
              </a:prstGeom>
              <a:noFill/>
              <a:ln w="9525">
                <a:solidFill>
                  <a:schemeClr val="tx1"/>
                </a:solidFill>
                <a:round/>
                <a:headEnd/>
                <a:tailEnd/>
              </a:ln>
            </p:spPr>
            <p:txBody>
              <a:bodyPr/>
              <a:lstStyle/>
              <a:p>
                <a:endParaRPr lang="zh-CN" altLang="en-US"/>
              </a:p>
            </p:txBody>
          </p:sp>
        </p:grpSp>
        <p:sp>
          <p:nvSpPr>
            <p:cNvPr id="90218" name="Text Box 56"/>
            <p:cNvSpPr txBox="1">
              <a:spLocks noChangeArrowheads="1"/>
            </p:cNvSpPr>
            <p:nvPr/>
          </p:nvSpPr>
          <p:spPr bwMode="auto">
            <a:xfrm>
              <a:off x="3288" y="79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219" name="Text Box 57"/>
            <p:cNvSpPr txBox="1">
              <a:spLocks noChangeArrowheads="1"/>
            </p:cNvSpPr>
            <p:nvPr/>
          </p:nvSpPr>
          <p:spPr bwMode="auto">
            <a:xfrm>
              <a:off x="3696" y="795"/>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B</a:t>
              </a:r>
            </a:p>
          </p:txBody>
        </p:sp>
      </p:grpSp>
      <p:grpSp>
        <p:nvGrpSpPr>
          <p:cNvPr id="135226" name="Group 58"/>
          <p:cNvGrpSpPr>
            <a:grpSpLocks/>
          </p:cNvGrpSpPr>
          <p:nvPr/>
        </p:nvGrpSpPr>
        <p:grpSpPr bwMode="auto">
          <a:xfrm>
            <a:off x="5148263" y="2703513"/>
            <a:ext cx="3527425" cy="373062"/>
            <a:chOff x="3243" y="1022"/>
            <a:chExt cx="2222" cy="235"/>
          </a:xfrm>
        </p:grpSpPr>
        <p:grpSp>
          <p:nvGrpSpPr>
            <p:cNvPr id="90209" name="Group 59"/>
            <p:cNvGrpSpPr>
              <a:grpSpLocks/>
            </p:cNvGrpSpPr>
            <p:nvPr/>
          </p:nvGrpSpPr>
          <p:grpSpPr bwMode="auto">
            <a:xfrm>
              <a:off x="3243" y="1026"/>
              <a:ext cx="2222" cy="227"/>
              <a:chOff x="3243" y="1026"/>
              <a:chExt cx="2222" cy="227"/>
            </a:xfrm>
          </p:grpSpPr>
          <p:sp>
            <p:nvSpPr>
              <p:cNvPr id="90212" name="Line 60"/>
              <p:cNvSpPr>
                <a:spLocks noChangeShapeType="1"/>
              </p:cNvSpPr>
              <p:nvPr/>
            </p:nvSpPr>
            <p:spPr bwMode="auto">
              <a:xfrm>
                <a:off x="3243" y="1253"/>
                <a:ext cx="2222" cy="0"/>
              </a:xfrm>
              <a:prstGeom prst="line">
                <a:avLst/>
              </a:prstGeom>
              <a:noFill/>
              <a:ln w="9525">
                <a:solidFill>
                  <a:schemeClr val="tx1"/>
                </a:solidFill>
                <a:round/>
                <a:headEnd/>
                <a:tailEnd/>
              </a:ln>
            </p:spPr>
            <p:txBody>
              <a:bodyPr/>
              <a:lstStyle/>
              <a:p>
                <a:endParaRPr lang="zh-CN" altLang="en-US"/>
              </a:p>
            </p:txBody>
          </p:sp>
          <p:sp>
            <p:nvSpPr>
              <p:cNvPr id="90213" name="Line 61"/>
              <p:cNvSpPr>
                <a:spLocks noChangeShapeType="1"/>
              </p:cNvSpPr>
              <p:nvPr/>
            </p:nvSpPr>
            <p:spPr bwMode="auto">
              <a:xfrm>
                <a:off x="3651" y="1026"/>
                <a:ext cx="0" cy="227"/>
              </a:xfrm>
              <a:prstGeom prst="line">
                <a:avLst/>
              </a:prstGeom>
              <a:noFill/>
              <a:ln w="9525">
                <a:solidFill>
                  <a:schemeClr val="tx1"/>
                </a:solidFill>
                <a:round/>
                <a:headEnd/>
                <a:tailEnd/>
              </a:ln>
            </p:spPr>
            <p:txBody>
              <a:bodyPr/>
              <a:lstStyle/>
              <a:p>
                <a:endParaRPr lang="zh-CN" altLang="en-US"/>
              </a:p>
            </p:txBody>
          </p:sp>
          <p:sp>
            <p:nvSpPr>
              <p:cNvPr id="90214" name="Line 62"/>
              <p:cNvSpPr>
                <a:spLocks noChangeShapeType="1"/>
              </p:cNvSpPr>
              <p:nvPr/>
            </p:nvSpPr>
            <p:spPr bwMode="auto">
              <a:xfrm>
                <a:off x="4105" y="1026"/>
                <a:ext cx="0" cy="227"/>
              </a:xfrm>
              <a:prstGeom prst="line">
                <a:avLst/>
              </a:prstGeom>
              <a:noFill/>
              <a:ln w="9525">
                <a:solidFill>
                  <a:schemeClr val="tx1"/>
                </a:solidFill>
                <a:round/>
                <a:headEnd/>
                <a:tailEnd/>
              </a:ln>
            </p:spPr>
            <p:txBody>
              <a:bodyPr/>
              <a:lstStyle/>
              <a:p>
                <a:endParaRPr lang="zh-CN" altLang="en-US"/>
              </a:p>
            </p:txBody>
          </p:sp>
          <p:sp>
            <p:nvSpPr>
              <p:cNvPr id="90215" name="Line 63"/>
              <p:cNvSpPr>
                <a:spLocks noChangeShapeType="1"/>
              </p:cNvSpPr>
              <p:nvPr/>
            </p:nvSpPr>
            <p:spPr bwMode="auto">
              <a:xfrm>
                <a:off x="4558" y="1026"/>
                <a:ext cx="0" cy="227"/>
              </a:xfrm>
              <a:prstGeom prst="line">
                <a:avLst/>
              </a:prstGeom>
              <a:noFill/>
              <a:ln w="9525">
                <a:solidFill>
                  <a:schemeClr val="tx1"/>
                </a:solidFill>
                <a:round/>
                <a:headEnd/>
                <a:tailEnd/>
              </a:ln>
            </p:spPr>
            <p:txBody>
              <a:bodyPr/>
              <a:lstStyle/>
              <a:p>
                <a:endParaRPr lang="zh-CN" altLang="en-US"/>
              </a:p>
            </p:txBody>
          </p:sp>
          <p:sp>
            <p:nvSpPr>
              <p:cNvPr id="90216" name="Line 64"/>
              <p:cNvSpPr>
                <a:spLocks noChangeShapeType="1"/>
              </p:cNvSpPr>
              <p:nvPr/>
            </p:nvSpPr>
            <p:spPr bwMode="auto">
              <a:xfrm>
                <a:off x="5012" y="1026"/>
                <a:ext cx="0" cy="227"/>
              </a:xfrm>
              <a:prstGeom prst="line">
                <a:avLst/>
              </a:prstGeom>
              <a:noFill/>
              <a:ln w="9525">
                <a:solidFill>
                  <a:schemeClr val="tx1"/>
                </a:solidFill>
                <a:round/>
                <a:headEnd/>
                <a:tailEnd/>
              </a:ln>
            </p:spPr>
            <p:txBody>
              <a:bodyPr/>
              <a:lstStyle/>
              <a:p>
                <a:endParaRPr lang="zh-CN" altLang="en-US"/>
              </a:p>
            </p:txBody>
          </p:sp>
        </p:grpSp>
        <p:sp>
          <p:nvSpPr>
            <p:cNvPr id="90210" name="Text Box 65"/>
            <p:cNvSpPr txBox="1">
              <a:spLocks noChangeArrowheads="1"/>
            </p:cNvSpPr>
            <p:nvPr/>
          </p:nvSpPr>
          <p:spPr bwMode="auto">
            <a:xfrm>
              <a:off x="3288" y="102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211" name="Text Box 66"/>
            <p:cNvSpPr txBox="1">
              <a:spLocks noChangeArrowheads="1"/>
            </p:cNvSpPr>
            <p:nvPr/>
          </p:nvSpPr>
          <p:spPr bwMode="auto">
            <a:xfrm>
              <a:off x="3696" y="1026"/>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I</a:t>
              </a:r>
            </a:p>
          </p:txBody>
        </p:sp>
      </p:grpSp>
      <p:grpSp>
        <p:nvGrpSpPr>
          <p:cNvPr id="135235" name="Group 67"/>
          <p:cNvGrpSpPr>
            <a:grpSpLocks/>
          </p:cNvGrpSpPr>
          <p:nvPr/>
        </p:nvGrpSpPr>
        <p:grpSpPr bwMode="auto">
          <a:xfrm>
            <a:off x="5148263" y="3063875"/>
            <a:ext cx="3527425" cy="366713"/>
            <a:chOff x="3243" y="1249"/>
            <a:chExt cx="2222" cy="231"/>
          </a:xfrm>
        </p:grpSpPr>
        <p:grpSp>
          <p:nvGrpSpPr>
            <p:cNvPr id="90201" name="Group 68"/>
            <p:cNvGrpSpPr>
              <a:grpSpLocks/>
            </p:cNvGrpSpPr>
            <p:nvPr/>
          </p:nvGrpSpPr>
          <p:grpSpPr bwMode="auto">
            <a:xfrm>
              <a:off x="3243" y="1253"/>
              <a:ext cx="2222" cy="227"/>
              <a:chOff x="3243" y="1253"/>
              <a:chExt cx="2222" cy="227"/>
            </a:xfrm>
          </p:grpSpPr>
          <p:sp>
            <p:nvSpPr>
              <p:cNvPr id="90204" name="Line 69"/>
              <p:cNvSpPr>
                <a:spLocks noChangeShapeType="1"/>
              </p:cNvSpPr>
              <p:nvPr/>
            </p:nvSpPr>
            <p:spPr bwMode="auto">
              <a:xfrm>
                <a:off x="3243" y="1480"/>
                <a:ext cx="2222" cy="0"/>
              </a:xfrm>
              <a:prstGeom prst="line">
                <a:avLst/>
              </a:prstGeom>
              <a:noFill/>
              <a:ln w="9525">
                <a:solidFill>
                  <a:schemeClr val="tx1"/>
                </a:solidFill>
                <a:round/>
                <a:headEnd/>
                <a:tailEnd/>
              </a:ln>
            </p:spPr>
            <p:txBody>
              <a:bodyPr/>
              <a:lstStyle/>
              <a:p>
                <a:endParaRPr lang="zh-CN" altLang="en-US"/>
              </a:p>
            </p:txBody>
          </p:sp>
          <p:sp>
            <p:nvSpPr>
              <p:cNvPr id="90205" name="Line 70"/>
              <p:cNvSpPr>
                <a:spLocks noChangeShapeType="1"/>
              </p:cNvSpPr>
              <p:nvPr/>
            </p:nvSpPr>
            <p:spPr bwMode="auto">
              <a:xfrm>
                <a:off x="3651" y="1253"/>
                <a:ext cx="0" cy="227"/>
              </a:xfrm>
              <a:prstGeom prst="line">
                <a:avLst/>
              </a:prstGeom>
              <a:noFill/>
              <a:ln w="9525">
                <a:solidFill>
                  <a:schemeClr val="tx1"/>
                </a:solidFill>
                <a:round/>
                <a:headEnd/>
                <a:tailEnd/>
              </a:ln>
            </p:spPr>
            <p:txBody>
              <a:bodyPr/>
              <a:lstStyle/>
              <a:p>
                <a:endParaRPr lang="zh-CN" altLang="en-US"/>
              </a:p>
            </p:txBody>
          </p:sp>
          <p:sp>
            <p:nvSpPr>
              <p:cNvPr id="90206" name="Line 71"/>
              <p:cNvSpPr>
                <a:spLocks noChangeShapeType="1"/>
              </p:cNvSpPr>
              <p:nvPr/>
            </p:nvSpPr>
            <p:spPr bwMode="auto">
              <a:xfrm>
                <a:off x="4105" y="1253"/>
                <a:ext cx="0" cy="227"/>
              </a:xfrm>
              <a:prstGeom prst="line">
                <a:avLst/>
              </a:prstGeom>
              <a:noFill/>
              <a:ln w="9525">
                <a:solidFill>
                  <a:schemeClr val="tx1"/>
                </a:solidFill>
                <a:round/>
                <a:headEnd/>
                <a:tailEnd/>
              </a:ln>
            </p:spPr>
            <p:txBody>
              <a:bodyPr/>
              <a:lstStyle/>
              <a:p>
                <a:endParaRPr lang="zh-CN" altLang="en-US"/>
              </a:p>
            </p:txBody>
          </p:sp>
          <p:sp>
            <p:nvSpPr>
              <p:cNvPr id="90207" name="Line 72"/>
              <p:cNvSpPr>
                <a:spLocks noChangeShapeType="1"/>
              </p:cNvSpPr>
              <p:nvPr/>
            </p:nvSpPr>
            <p:spPr bwMode="auto">
              <a:xfrm>
                <a:off x="4558" y="1253"/>
                <a:ext cx="0" cy="227"/>
              </a:xfrm>
              <a:prstGeom prst="line">
                <a:avLst/>
              </a:prstGeom>
              <a:noFill/>
              <a:ln w="9525">
                <a:solidFill>
                  <a:schemeClr val="tx1"/>
                </a:solidFill>
                <a:round/>
                <a:headEnd/>
                <a:tailEnd/>
              </a:ln>
            </p:spPr>
            <p:txBody>
              <a:bodyPr/>
              <a:lstStyle/>
              <a:p>
                <a:endParaRPr lang="zh-CN" altLang="en-US"/>
              </a:p>
            </p:txBody>
          </p:sp>
          <p:sp>
            <p:nvSpPr>
              <p:cNvPr id="90208" name="Line 73"/>
              <p:cNvSpPr>
                <a:spLocks noChangeShapeType="1"/>
              </p:cNvSpPr>
              <p:nvPr/>
            </p:nvSpPr>
            <p:spPr bwMode="auto">
              <a:xfrm>
                <a:off x="5012" y="1253"/>
                <a:ext cx="0" cy="227"/>
              </a:xfrm>
              <a:prstGeom prst="line">
                <a:avLst/>
              </a:prstGeom>
              <a:noFill/>
              <a:ln w="9525">
                <a:solidFill>
                  <a:schemeClr val="tx1"/>
                </a:solidFill>
                <a:round/>
                <a:headEnd/>
                <a:tailEnd/>
              </a:ln>
            </p:spPr>
            <p:txBody>
              <a:bodyPr/>
              <a:lstStyle/>
              <a:p>
                <a:endParaRPr lang="zh-CN" altLang="en-US"/>
              </a:p>
            </p:txBody>
          </p:sp>
        </p:grpSp>
        <p:sp>
          <p:nvSpPr>
            <p:cNvPr id="90202" name="Text Box 74"/>
            <p:cNvSpPr txBox="1">
              <a:spLocks noChangeArrowheads="1"/>
            </p:cNvSpPr>
            <p:nvPr/>
          </p:nvSpPr>
          <p:spPr bwMode="auto">
            <a:xfrm>
              <a:off x="3288"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203" name="Text Box 75"/>
            <p:cNvSpPr txBox="1">
              <a:spLocks noChangeArrowheads="1"/>
            </p:cNvSpPr>
            <p:nvPr/>
          </p:nvSpPr>
          <p:spPr bwMode="auto">
            <a:xfrm>
              <a:off x="3696"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I</a:t>
              </a:r>
            </a:p>
          </p:txBody>
        </p:sp>
      </p:grpSp>
      <p:grpSp>
        <p:nvGrpSpPr>
          <p:cNvPr id="135244" name="Group 76"/>
          <p:cNvGrpSpPr>
            <a:grpSpLocks/>
          </p:cNvGrpSpPr>
          <p:nvPr/>
        </p:nvGrpSpPr>
        <p:grpSpPr bwMode="auto">
          <a:xfrm>
            <a:off x="5148263" y="3422650"/>
            <a:ext cx="3527425" cy="374650"/>
            <a:chOff x="3243" y="1475"/>
            <a:chExt cx="2222" cy="236"/>
          </a:xfrm>
        </p:grpSpPr>
        <p:grpSp>
          <p:nvGrpSpPr>
            <p:cNvPr id="90193" name="Group 77"/>
            <p:cNvGrpSpPr>
              <a:grpSpLocks/>
            </p:cNvGrpSpPr>
            <p:nvPr/>
          </p:nvGrpSpPr>
          <p:grpSpPr bwMode="auto">
            <a:xfrm>
              <a:off x="3243" y="1479"/>
              <a:ext cx="2222" cy="227"/>
              <a:chOff x="3243" y="1479"/>
              <a:chExt cx="2222" cy="227"/>
            </a:xfrm>
          </p:grpSpPr>
          <p:sp>
            <p:nvSpPr>
              <p:cNvPr id="90196" name="Line 78"/>
              <p:cNvSpPr>
                <a:spLocks noChangeShapeType="1"/>
              </p:cNvSpPr>
              <p:nvPr/>
            </p:nvSpPr>
            <p:spPr bwMode="auto">
              <a:xfrm>
                <a:off x="3243" y="1706"/>
                <a:ext cx="2222" cy="0"/>
              </a:xfrm>
              <a:prstGeom prst="line">
                <a:avLst/>
              </a:prstGeom>
              <a:noFill/>
              <a:ln w="9525">
                <a:solidFill>
                  <a:schemeClr val="tx1"/>
                </a:solidFill>
                <a:round/>
                <a:headEnd/>
                <a:tailEnd/>
              </a:ln>
            </p:spPr>
            <p:txBody>
              <a:bodyPr/>
              <a:lstStyle/>
              <a:p>
                <a:endParaRPr lang="zh-CN" altLang="en-US"/>
              </a:p>
            </p:txBody>
          </p:sp>
          <p:sp>
            <p:nvSpPr>
              <p:cNvPr id="90197" name="Line 79"/>
              <p:cNvSpPr>
                <a:spLocks noChangeShapeType="1"/>
              </p:cNvSpPr>
              <p:nvPr/>
            </p:nvSpPr>
            <p:spPr bwMode="auto">
              <a:xfrm>
                <a:off x="3651" y="1479"/>
                <a:ext cx="0" cy="227"/>
              </a:xfrm>
              <a:prstGeom prst="line">
                <a:avLst/>
              </a:prstGeom>
              <a:noFill/>
              <a:ln w="9525">
                <a:solidFill>
                  <a:schemeClr val="tx1"/>
                </a:solidFill>
                <a:round/>
                <a:headEnd/>
                <a:tailEnd/>
              </a:ln>
            </p:spPr>
            <p:txBody>
              <a:bodyPr/>
              <a:lstStyle/>
              <a:p>
                <a:endParaRPr lang="zh-CN" altLang="en-US"/>
              </a:p>
            </p:txBody>
          </p:sp>
          <p:sp>
            <p:nvSpPr>
              <p:cNvPr id="90198" name="Line 80"/>
              <p:cNvSpPr>
                <a:spLocks noChangeShapeType="1"/>
              </p:cNvSpPr>
              <p:nvPr/>
            </p:nvSpPr>
            <p:spPr bwMode="auto">
              <a:xfrm>
                <a:off x="4105" y="1479"/>
                <a:ext cx="0" cy="227"/>
              </a:xfrm>
              <a:prstGeom prst="line">
                <a:avLst/>
              </a:prstGeom>
              <a:noFill/>
              <a:ln w="9525">
                <a:solidFill>
                  <a:schemeClr val="tx1"/>
                </a:solidFill>
                <a:round/>
                <a:headEnd/>
                <a:tailEnd/>
              </a:ln>
            </p:spPr>
            <p:txBody>
              <a:bodyPr/>
              <a:lstStyle/>
              <a:p>
                <a:endParaRPr lang="zh-CN" altLang="en-US"/>
              </a:p>
            </p:txBody>
          </p:sp>
          <p:sp>
            <p:nvSpPr>
              <p:cNvPr id="90199" name="Line 81"/>
              <p:cNvSpPr>
                <a:spLocks noChangeShapeType="1"/>
              </p:cNvSpPr>
              <p:nvPr/>
            </p:nvSpPr>
            <p:spPr bwMode="auto">
              <a:xfrm>
                <a:off x="4558" y="1479"/>
                <a:ext cx="0" cy="227"/>
              </a:xfrm>
              <a:prstGeom prst="line">
                <a:avLst/>
              </a:prstGeom>
              <a:noFill/>
              <a:ln w="9525">
                <a:solidFill>
                  <a:schemeClr val="tx1"/>
                </a:solidFill>
                <a:round/>
                <a:headEnd/>
                <a:tailEnd/>
              </a:ln>
            </p:spPr>
            <p:txBody>
              <a:bodyPr/>
              <a:lstStyle/>
              <a:p>
                <a:endParaRPr lang="zh-CN" altLang="en-US"/>
              </a:p>
            </p:txBody>
          </p:sp>
          <p:sp>
            <p:nvSpPr>
              <p:cNvPr id="90200" name="Line 82"/>
              <p:cNvSpPr>
                <a:spLocks noChangeShapeType="1"/>
              </p:cNvSpPr>
              <p:nvPr/>
            </p:nvSpPr>
            <p:spPr bwMode="auto">
              <a:xfrm>
                <a:off x="5012" y="1479"/>
                <a:ext cx="0" cy="227"/>
              </a:xfrm>
              <a:prstGeom prst="line">
                <a:avLst/>
              </a:prstGeom>
              <a:noFill/>
              <a:ln w="9525">
                <a:solidFill>
                  <a:schemeClr val="tx1"/>
                </a:solidFill>
                <a:round/>
                <a:headEnd/>
                <a:tailEnd/>
              </a:ln>
            </p:spPr>
            <p:txBody>
              <a:bodyPr/>
              <a:lstStyle/>
              <a:p>
                <a:endParaRPr lang="zh-CN" altLang="en-US"/>
              </a:p>
            </p:txBody>
          </p:sp>
        </p:grpSp>
        <p:sp>
          <p:nvSpPr>
            <p:cNvPr id="90194" name="Text Box 83"/>
            <p:cNvSpPr txBox="1">
              <a:spLocks noChangeArrowheads="1"/>
            </p:cNvSpPr>
            <p:nvPr/>
          </p:nvSpPr>
          <p:spPr bwMode="auto">
            <a:xfrm>
              <a:off x="3288" y="147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195" name="Text Box 84"/>
            <p:cNvSpPr txBox="1">
              <a:spLocks noChangeArrowheads="1"/>
            </p:cNvSpPr>
            <p:nvPr/>
          </p:nvSpPr>
          <p:spPr bwMode="auto">
            <a:xfrm>
              <a:off x="3696" y="1480"/>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grpSp>
        <p:nvGrpSpPr>
          <p:cNvPr id="135253" name="Group 85"/>
          <p:cNvGrpSpPr>
            <a:grpSpLocks/>
          </p:cNvGrpSpPr>
          <p:nvPr/>
        </p:nvGrpSpPr>
        <p:grpSpPr bwMode="auto">
          <a:xfrm>
            <a:off x="5148263" y="3783013"/>
            <a:ext cx="3527425" cy="373062"/>
            <a:chOff x="3243" y="1702"/>
            <a:chExt cx="2222" cy="235"/>
          </a:xfrm>
        </p:grpSpPr>
        <p:grpSp>
          <p:nvGrpSpPr>
            <p:cNvPr id="90185" name="Group 86"/>
            <p:cNvGrpSpPr>
              <a:grpSpLocks/>
            </p:cNvGrpSpPr>
            <p:nvPr/>
          </p:nvGrpSpPr>
          <p:grpSpPr bwMode="auto">
            <a:xfrm>
              <a:off x="3243" y="1706"/>
              <a:ext cx="2222" cy="227"/>
              <a:chOff x="3243" y="1706"/>
              <a:chExt cx="2222" cy="227"/>
            </a:xfrm>
          </p:grpSpPr>
          <p:sp>
            <p:nvSpPr>
              <p:cNvPr id="90188" name="Line 87"/>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90189" name="Line 88"/>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90190" name="Line 89"/>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90191" name="Line 90"/>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90192" name="Line 91"/>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90186" name="Text Box 92"/>
            <p:cNvSpPr txBox="1">
              <a:spLocks noChangeArrowheads="1"/>
            </p:cNvSpPr>
            <p:nvPr/>
          </p:nvSpPr>
          <p:spPr bwMode="auto">
            <a:xfrm>
              <a:off x="3288" y="1706"/>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187" name="Text Box 93"/>
            <p:cNvSpPr txBox="1">
              <a:spLocks noChangeArrowheads="1"/>
            </p:cNvSpPr>
            <p:nvPr/>
          </p:nvSpPr>
          <p:spPr bwMode="auto">
            <a:xfrm>
              <a:off x="3696" y="1702"/>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C</a:t>
              </a:r>
            </a:p>
          </p:txBody>
        </p:sp>
      </p:grpSp>
      <p:grpSp>
        <p:nvGrpSpPr>
          <p:cNvPr id="135262" name="Group 94"/>
          <p:cNvGrpSpPr>
            <a:grpSpLocks/>
          </p:cNvGrpSpPr>
          <p:nvPr/>
        </p:nvGrpSpPr>
        <p:grpSpPr bwMode="auto">
          <a:xfrm>
            <a:off x="5148263" y="4137025"/>
            <a:ext cx="3527425" cy="373063"/>
            <a:chOff x="3243" y="1925"/>
            <a:chExt cx="2222" cy="235"/>
          </a:xfrm>
        </p:grpSpPr>
        <p:grpSp>
          <p:nvGrpSpPr>
            <p:cNvPr id="90177" name="Group 95"/>
            <p:cNvGrpSpPr>
              <a:grpSpLocks/>
            </p:cNvGrpSpPr>
            <p:nvPr/>
          </p:nvGrpSpPr>
          <p:grpSpPr bwMode="auto">
            <a:xfrm>
              <a:off x="3243" y="1933"/>
              <a:ext cx="2222" cy="227"/>
              <a:chOff x="3243" y="1706"/>
              <a:chExt cx="2222" cy="227"/>
            </a:xfrm>
          </p:grpSpPr>
          <p:sp>
            <p:nvSpPr>
              <p:cNvPr id="90180" name="Line 96"/>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90181" name="Line 97"/>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90182" name="Line 98"/>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90183" name="Line 99"/>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90184" name="Line 100"/>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90178" name="Text Box 101"/>
            <p:cNvSpPr txBox="1">
              <a:spLocks noChangeArrowheads="1"/>
            </p:cNvSpPr>
            <p:nvPr/>
          </p:nvSpPr>
          <p:spPr bwMode="auto">
            <a:xfrm>
              <a:off x="3288" y="1929"/>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179" name="Text Box 102"/>
            <p:cNvSpPr txBox="1">
              <a:spLocks noChangeArrowheads="1"/>
            </p:cNvSpPr>
            <p:nvPr/>
          </p:nvSpPr>
          <p:spPr bwMode="auto">
            <a:xfrm>
              <a:off x="3696" y="192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sp>
        <p:nvSpPr>
          <p:cNvPr id="90140" name="Line 103"/>
          <p:cNvSpPr>
            <a:spLocks noChangeShapeType="1"/>
          </p:cNvSpPr>
          <p:nvPr/>
        </p:nvSpPr>
        <p:spPr bwMode="auto">
          <a:xfrm>
            <a:off x="5795963" y="549275"/>
            <a:ext cx="0" cy="360363"/>
          </a:xfrm>
          <a:prstGeom prst="line">
            <a:avLst/>
          </a:prstGeom>
          <a:noFill/>
          <a:ln w="9525">
            <a:solidFill>
              <a:schemeClr val="tx1"/>
            </a:solidFill>
            <a:round/>
            <a:headEnd/>
            <a:tailEnd/>
          </a:ln>
        </p:spPr>
        <p:txBody>
          <a:bodyPr/>
          <a:lstStyle/>
          <a:p>
            <a:endParaRPr lang="zh-CN" altLang="en-US"/>
          </a:p>
        </p:txBody>
      </p:sp>
      <p:sp>
        <p:nvSpPr>
          <p:cNvPr id="90141" name="Line 104"/>
          <p:cNvSpPr>
            <a:spLocks noChangeShapeType="1"/>
          </p:cNvSpPr>
          <p:nvPr/>
        </p:nvSpPr>
        <p:spPr bwMode="auto">
          <a:xfrm>
            <a:off x="6516688" y="549275"/>
            <a:ext cx="0" cy="360363"/>
          </a:xfrm>
          <a:prstGeom prst="line">
            <a:avLst/>
          </a:prstGeom>
          <a:noFill/>
          <a:ln w="9525">
            <a:solidFill>
              <a:schemeClr val="tx1"/>
            </a:solidFill>
            <a:round/>
            <a:headEnd/>
            <a:tailEnd/>
          </a:ln>
        </p:spPr>
        <p:txBody>
          <a:bodyPr/>
          <a:lstStyle/>
          <a:p>
            <a:endParaRPr lang="zh-CN" altLang="en-US"/>
          </a:p>
        </p:txBody>
      </p:sp>
      <p:sp>
        <p:nvSpPr>
          <p:cNvPr id="90142" name="Line 105"/>
          <p:cNvSpPr>
            <a:spLocks noChangeShapeType="1"/>
          </p:cNvSpPr>
          <p:nvPr/>
        </p:nvSpPr>
        <p:spPr bwMode="auto">
          <a:xfrm>
            <a:off x="7235825" y="549275"/>
            <a:ext cx="0" cy="360363"/>
          </a:xfrm>
          <a:prstGeom prst="line">
            <a:avLst/>
          </a:prstGeom>
          <a:noFill/>
          <a:ln w="9525">
            <a:solidFill>
              <a:schemeClr val="tx1"/>
            </a:solidFill>
            <a:round/>
            <a:headEnd/>
            <a:tailEnd/>
          </a:ln>
        </p:spPr>
        <p:txBody>
          <a:bodyPr/>
          <a:lstStyle/>
          <a:p>
            <a:endParaRPr lang="zh-CN" altLang="en-US"/>
          </a:p>
        </p:txBody>
      </p:sp>
      <p:sp>
        <p:nvSpPr>
          <p:cNvPr id="90143" name="Line 106"/>
          <p:cNvSpPr>
            <a:spLocks noChangeShapeType="1"/>
          </p:cNvSpPr>
          <p:nvPr/>
        </p:nvSpPr>
        <p:spPr bwMode="auto">
          <a:xfrm>
            <a:off x="7956550" y="549275"/>
            <a:ext cx="0" cy="360363"/>
          </a:xfrm>
          <a:prstGeom prst="line">
            <a:avLst/>
          </a:prstGeom>
          <a:noFill/>
          <a:ln w="9525">
            <a:solidFill>
              <a:schemeClr val="tx1"/>
            </a:solidFill>
            <a:round/>
            <a:headEnd/>
            <a:tailEnd/>
          </a:ln>
        </p:spPr>
        <p:txBody>
          <a:bodyPr/>
          <a:lstStyle/>
          <a:p>
            <a:endParaRPr lang="zh-CN" altLang="en-US"/>
          </a:p>
        </p:txBody>
      </p:sp>
      <p:grpSp>
        <p:nvGrpSpPr>
          <p:cNvPr id="90144" name="Group 107"/>
          <p:cNvGrpSpPr>
            <a:grpSpLocks/>
          </p:cNvGrpSpPr>
          <p:nvPr/>
        </p:nvGrpSpPr>
        <p:grpSpPr bwMode="auto">
          <a:xfrm>
            <a:off x="5795963" y="908050"/>
            <a:ext cx="2160587" cy="360363"/>
            <a:chOff x="3651" y="3698"/>
            <a:chExt cx="1361" cy="227"/>
          </a:xfrm>
        </p:grpSpPr>
        <p:sp>
          <p:nvSpPr>
            <p:cNvPr id="90173" name="Line 108"/>
            <p:cNvSpPr>
              <a:spLocks noChangeShapeType="1"/>
            </p:cNvSpPr>
            <p:nvPr/>
          </p:nvSpPr>
          <p:spPr bwMode="auto">
            <a:xfrm>
              <a:off x="3651" y="3698"/>
              <a:ext cx="0" cy="227"/>
            </a:xfrm>
            <a:prstGeom prst="line">
              <a:avLst/>
            </a:prstGeom>
            <a:noFill/>
            <a:ln w="9525">
              <a:solidFill>
                <a:schemeClr val="tx1"/>
              </a:solidFill>
              <a:round/>
              <a:headEnd/>
              <a:tailEnd/>
            </a:ln>
          </p:spPr>
          <p:txBody>
            <a:bodyPr/>
            <a:lstStyle/>
            <a:p>
              <a:endParaRPr lang="zh-CN" altLang="en-US"/>
            </a:p>
          </p:txBody>
        </p:sp>
        <p:sp>
          <p:nvSpPr>
            <p:cNvPr id="90174" name="Line 109"/>
            <p:cNvSpPr>
              <a:spLocks noChangeShapeType="1"/>
            </p:cNvSpPr>
            <p:nvPr/>
          </p:nvSpPr>
          <p:spPr bwMode="auto">
            <a:xfrm>
              <a:off x="4105" y="3698"/>
              <a:ext cx="0" cy="227"/>
            </a:xfrm>
            <a:prstGeom prst="line">
              <a:avLst/>
            </a:prstGeom>
            <a:noFill/>
            <a:ln w="9525">
              <a:solidFill>
                <a:schemeClr val="tx1"/>
              </a:solidFill>
              <a:round/>
              <a:headEnd/>
              <a:tailEnd/>
            </a:ln>
          </p:spPr>
          <p:txBody>
            <a:bodyPr/>
            <a:lstStyle/>
            <a:p>
              <a:endParaRPr lang="zh-CN" altLang="en-US"/>
            </a:p>
          </p:txBody>
        </p:sp>
        <p:sp>
          <p:nvSpPr>
            <p:cNvPr id="90175" name="Line 110"/>
            <p:cNvSpPr>
              <a:spLocks noChangeShapeType="1"/>
            </p:cNvSpPr>
            <p:nvPr/>
          </p:nvSpPr>
          <p:spPr bwMode="auto">
            <a:xfrm>
              <a:off x="4558" y="3698"/>
              <a:ext cx="0" cy="227"/>
            </a:xfrm>
            <a:prstGeom prst="line">
              <a:avLst/>
            </a:prstGeom>
            <a:noFill/>
            <a:ln w="9525">
              <a:solidFill>
                <a:schemeClr val="tx1"/>
              </a:solidFill>
              <a:round/>
              <a:headEnd/>
              <a:tailEnd/>
            </a:ln>
          </p:spPr>
          <p:txBody>
            <a:bodyPr/>
            <a:lstStyle/>
            <a:p>
              <a:endParaRPr lang="zh-CN" altLang="en-US"/>
            </a:p>
          </p:txBody>
        </p:sp>
        <p:sp>
          <p:nvSpPr>
            <p:cNvPr id="90176" name="Line 111"/>
            <p:cNvSpPr>
              <a:spLocks noChangeShapeType="1"/>
            </p:cNvSpPr>
            <p:nvPr/>
          </p:nvSpPr>
          <p:spPr bwMode="auto">
            <a:xfrm>
              <a:off x="5012" y="3698"/>
              <a:ext cx="0" cy="227"/>
            </a:xfrm>
            <a:prstGeom prst="line">
              <a:avLst/>
            </a:prstGeom>
            <a:noFill/>
            <a:ln w="9525">
              <a:solidFill>
                <a:schemeClr val="tx1"/>
              </a:solidFill>
              <a:round/>
              <a:headEnd/>
              <a:tailEnd/>
            </a:ln>
          </p:spPr>
          <p:txBody>
            <a:bodyPr/>
            <a:lstStyle/>
            <a:p>
              <a:endParaRPr lang="zh-CN" altLang="en-US"/>
            </a:p>
          </p:txBody>
        </p:sp>
      </p:grpSp>
      <p:sp>
        <p:nvSpPr>
          <p:cNvPr id="90145" name="Line 112"/>
          <p:cNvSpPr>
            <a:spLocks noChangeShapeType="1"/>
          </p:cNvSpPr>
          <p:nvPr/>
        </p:nvSpPr>
        <p:spPr bwMode="auto">
          <a:xfrm>
            <a:off x="5795963" y="1268413"/>
            <a:ext cx="0" cy="360362"/>
          </a:xfrm>
          <a:prstGeom prst="line">
            <a:avLst/>
          </a:prstGeom>
          <a:noFill/>
          <a:ln w="9525">
            <a:solidFill>
              <a:schemeClr val="tx1"/>
            </a:solidFill>
            <a:round/>
            <a:headEnd/>
            <a:tailEnd/>
          </a:ln>
        </p:spPr>
        <p:txBody>
          <a:bodyPr/>
          <a:lstStyle/>
          <a:p>
            <a:endParaRPr lang="zh-CN" altLang="en-US"/>
          </a:p>
        </p:txBody>
      </p:sp>
      <p:sp>
        <p:nvSpPr>
          <p:cNvPr id="90146" name="Line 113"/>
          <p:cNvSpPr>
            <a:spLocks noChangeShapeType="1"/>
          </p:cNvSpPr>
          <p:nvPr/>
        </p:nvSpPr>
        <p:spPr bwMode="auto">
          <a:xfrm>
            <a:off x="6516688" y="1268413"/>
            <a:ext cx="0" cy="360362"/>
          </a:xfrm>
          <a:prstGeom prst="line">
            <a:avLst/>
          </a:prstGeom>
          <a:noFill/>
          <a:ln w="9525">
            <a:solidFill>
              <a:schemeClr val="tx1"/>
            </a:solidFill>
            <a:round/>
            <a:headEnd/>
            <a:tailEnd/>
          </a:ln>
        </p:spPr>
        <p:txBody>
          <a:bodyPr/>
          <a:lstStyle/>
          <a:p>
            <a:endParaRPr lang="zh-CN" altLang="en-US"/>
          </a:p>
        </p:txBody>
      </p:sp>
      <p:sp>
        <p:nvSpPr>
          <p:cNvPr id="90147" name="Line 114"/>
          <p:cNvSpPr>
            <a:spLocks noChangeShapeType="1"/>
          </p:cNvSpPr>
          <p:nvPr/>
        </p:nvSpPr>
        <p:spPr bwMode="auto">
          <a:xfrm>
            <a:off x="7235825" y="1268413"/>
            <a:ext cx="0" cy="360362"/>
          </a:xfrm>
          <a:prstGeom prst="line">
            <a:avLst/>
          </a:prstGeom>
          <a:noFill/>
          <a:ln w="9525">
            <a:solidFill>
              <a:schemeClr val="tx1"/>
            </a:solidFill>
            <a:round/>
            <a:headEnd/>
            <a:tailEnd/>
          </a:ln>
        </p:spPr>
        <p:txBody>
          <a:bodyPr/>
          <a:lstStyle/>
          <a:p>
            <a:endParaRPr lang="zh-CN" altLang="en-US"/>
          </a:p>
        </p:txBody>
      </p:sp>
      <p:sp>
        <p:nvSpPr>
          <p:cNvPr id="90148" name="Line 115"/>
          <p:cNvSpPr>
            <a:spLocks noChangeShapeType="1"/>
          </p:cNvSpPr>
          <p:nvPr/>
        </p:nvSpPr>
        <p:spPr bwMode="auto">
          <a:xfrm>
            <a:off x="7956550" y="1268413"/>
            <a:ext cx="0" cy="360362"/>
          </a:xfrm>
          <a:prstGeom prst="line">
            <a:avLst/>
          </a:prstGeom>
          <a:noFill/>
          <a:ln w="9525">
            <a:solidFill>
              <a:schemeClr val="tx1"/>
            </a:solidFill>
            <a:round/>
            <a:headEnd/>
            <a:tailEnd/>
          </a:ln>
        </p:spPr>
        <p:txBody>
          <a:bodyPr/>
          <a:lstStyle/>
          <a:p>
            <a:endParaRPr lang="zh-CN" altLang="en-US"/>
          </a:p>
        </p:txBody>
      </p:sp>
      <p:sp>
        <p:nvSpPr>
          <p:cNvPr id="90149" name="Line 116"/>
          <p:cNvSpPr>
            <a:spLocks noChangeShapeType="1"/>
          </p:cNvSpPr>
          <p:nvPr/>
        </p:nvSpPr>
        <p:spPr bwMode="auto">
          <a:xfrm>
            <a:off x="5795963" y="1628775"/>
            <a:ext cx="0" cy="360363"/>
          </a:xfrm>
          <a:prstGeom prst="line">
            <a:avLst/>
          </a:prstGeom>
          <a:noFill/>
          <a:ln w="9525">
            <a:solidFill>
              <a:schemeClr val="tx1"/>
            </a:solidFill>
            <a:round/>
            <a:headEnd/>
            <a:tailEnd/>
          </a:ln>
        </p:spPr>
        <p:txBody>
          <a:bodyPr/>
          <a:lstStyle/>
          <a:p>
            <a:endParaRPr lang="zh-CN" altLang="en-US"/>
          </a:p>
        </p:txBody>
      </p:sp>
      <p:sp>
        <p:nvSpPr>
          <p:cNvPr id="90150" name="Line 117"/>
          <p:cNvSpPr>
            <a:spLocks noChangeShapeType="1"/>
          </p:cNvSpPr>
          <p:nvPr/>
        </p:nvSpPr>
        <p:spPr bwMode="auto">
          <a:xfrm>
            <a:off x="6516688" y="1628775"/>
            <a:ext cx="0" cy="360363"/>
          </a:xfrm>
          <a:prstGeom prst="line">
            <a:avLst/>
          </a:prstGeom>
          <a:noFill/>
          <a:ln w="9525">
            <a:solidFill>
              <a:schemeClr val="tx1"/>
            </a:solidFill>
            <a:round/>
            <a:headEnd/>
            <a:tailEnd/>
          </a:ln>
        </p:spPr>
        <p:txBody>
          <a:bodyPr/>
          <a:lstStyle/>
          <a:p>
            <a:endParaRPr lang="zh-CN" altLang="en-US"/>
          </a:p>
        </p:txBody>
      </p:sp>
      <p:sp>
        <p:nvSpPr>
          <p:cNvPr id="90151" name="Line 118"/>
          <p:cNvSpPr>
            <a:spLocks noChangeShapeType="1"/>
          </p:cNvSpPr>
          <p:nvPr/>
        </p:nvSpPr>
        <p:spPr bwMode="auto">
          <a:xfrm>
            <a:off x="7235825" y="1628775"/>
            <a:ext cx="0" cy="360363"/>
          </a:xfrm>
          <a:prstGeom prst="line">
            <a:avLst/>
          </a:prstGeom>
          <a:noFill/>
          <a:ln w="9525">
            <a:solidFill>
              <a:schemeClr val="tx1"/>
            </a:solidFill>
            <a:round/>
            <a:headEnd/>
            <a:tailEnd/>
          </a:ln>
        </p:spPr>
        <p:txBody>
          <a:bodyPr/>
          <a:lstStyle/>
          <a:p>
            <a:endParaRPr lang="zh-CN" altLang="en-US"/>
          </a:p>
        </p:txBody>
      </p:sp>
      <p:sp>
        <p:nvSpPr>
          <p:cNvPr id="90152" name="Line 119"/>
          <p:cNvSpPr>
            <a:spLocks noChangeShapeType="1"/>
          </p:cNvSpPr>
          <p:nvPr/>
        </p:nvSpPr>
        <p:spPr bwMode="auto">
          <a:xfrm>
            <a:off x="7956550" y="1628775"/>
            <a:ext cx="0" cy="360363"/>
          </a:xfrm>
          <a:prstGeom prst="line">
            <a:avLst/>
          </a:prstGeom>
          <a:noFill/>
          <a:ln w="9525">
            <a:solidFill>
              <a:schemeClr val="tx1"/>
            </a:solidFill>
            <a:round/>
            <a:headEnd/>
            <a:tailEnd/>
          </a:ln>
        </p:spPr>
        <p:txBody>
          <a:bodyPr/>
          <a:lstStyle/>
          <a:p>
            <a:endParaRPr lang="zh-CN" altLang="en-US"/>
          </a:p>
        </p:txBody>
      </p:sp>
      <p:sp>
        <p:nvSpPr>
          <p:cNvPr id="90153" name="Line 120"/>
          <p:cNvSpPr>
            <a:spLocks noChangeShapeType="1"/>
          </p:cNvSpPr>
          <p:nvPr/>
        </p:nvSpPr>
        <p:spPr bwMode="auto">
          <a:xfrm>
            <a:off x="5148263" y="1989138"/>
            <a:ext cx="3527425" cy="0"/>
          </a:xfrm>
          <a:prstGeom prst="line">
            <a:avLst/>
          </a:prstGeom>
          <a:noFill/>
          <a:ln w="9525">
            <a:solidFill>
              <a:schemeClr val="tx1"/>
            </a:solidFill>
            <a:round/>
            <a:headEnd/>
            <a:tailEnd/>
          </a:ln>
        </p:spPr>
        <p:txBody>
          <a:bodyPr/>
          <a:lstStyle/>
          <a:p>
            <a:endParaRPr lang="zh-CN" altLang="en-US"/>
          </a:p>
        </p:txBody>
      </p:sp>
      <p:sp>
        <p:nvSpPr>
          <p:cNvPr id="90154" name="Text Box 121"/>
          <p:cNvSpPr txBox="1">
            <a:spLocks noChangeArrowheads="1"/>
          </p:cNvSpPr>
          <p:nvPr/>
        </p:nvSpPr>
        <p:spPr bwMode="auto">
          <a:xfrm>
            <a:off x="6804025" y="1370013"/>
            <a:ext cx="936625" cy="258762"/>
          </a:xfrm>
          <a:prstGeom prst="rect">
            <a:avLst/>
          </a:prstGeom>
          <a:noFill/>
          <a:ln w="9525">
            <a:noFill/>
            <a:miter lim="800000"/>
            <a:headEnd/>
            <a:tailEnd/>
          </a:ln>
        </p:spPr>
        <p:txBody>
          <a:bodyPr>
            <a:spAutoFit/>
          </a:bodyPr>
          <a:lstStyle/>
          <a:p>
            <a:pPr>
              <a:lnSpc>
                <a:spcPct val="20000"/>
              </a:lnSpc>
            </a:pPr>
            <a:r>
              <a:rPr lang="en-US" altLang="zh-CN" b="1">
                <a:latin typeface="Arial" charset="0"/>
              </a:rPr>
              <a:t>.</a:t>
            </a:r>
          </a:p>
          <a:p>
            <a:pPr>
              <a:lnSpc>
                <a:spcPct val="20000"/>
              </a:lnSpc>
            </a:pPr>
            <a:r>
              <a:rPr lang="en-US" altLang="zh-CN" b="1">
                <a:latin typeface="Arial" charset="0"/>
              </a:rPr>
              <a:t>.</a:t>
            </a:r>
          </a:p>
          <a:p>
            <a:pPr>
              <a:lnSpc>
                <a:spcPct val="20000"/>
              </a:lnSpc>
            </a:pPr>
            <a:r>
              <a:rPr lang="en-US" altLang="zh-CN" b="1">
                <a:latin typeface="Arial" charset="0"/>
              </a:rPr>
              <a:t>.</a:t>
            </a:r>
          </a:p>
        </p:txBody>
      </p:sp>
      <p:sp>
        <p:nvSpPr>
          <p:cNvPr id="90155" name="Text Box 122"/>
          <p:cNvSpPr txBox="1">
            <a:spLocks noChangeArrowheads="1"/>
          </p:cNvSpPr>
          <p:nvPr/>
        </p:nvSpPr>
        <p:spPr bwMode="auto">
          <a:xfrm>
            <a:off x="51466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事务标识</a:t>
            </a:r>
          </a:p>
        </p:txBody>
      </p:sp>
      <p:sp>
        <p:nvSpPr>
          <p:cNvPr id="90156" name="Text Box 123"/>
          <p:cNvSpPr txBox="1">
            <a:spLocks noChangeArrowheads="1"/>
          </p:cNvSpPr>
          <p:nvPr/>
        </p:nvSpPr>
        <p:spPr bwMode="auto">
          <a:xfrm>
            <a:off x="57943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操作类型</a:t>
            </a:r>
          </a:p>
        </p:txBody>
      </p:sp>
      <p:sp>
        <p:nvSpPr>
          <p:cNvPr id="90157" name="Text Box 124"/>
          <p:cNvSpPr txBox="1">
            <a:spLocks noChangeArrowheads="1"/>
          </p:cNvSpPr>
          <p:nvPr/>
        </p:nvSpPr>
        <p:spPr bwMode="auto">
          <a:xfrm>
            <a:off x="6515100" y="54927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操作对象</a:t>
            </a:r>
          </a:p>
        </p:txBody>
      </p:sp>
      <p:sp>
        <p:nvSpPr>
          <p:cNvPr id="90158" name="Text Box 125"/>
          <p:cNvSpPr txBox="1">
            <a:spLocks noChangeArrowheads="1"/>
          </p:cNvSpPr>
          <p:nvPr/>
        </p:nvSpPr>
        <p:spPr bwMode="auto">
          <a:xfrm>
            <a:off x="7235825" y="549275"/>
            <a:ext cx="865188"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旧值</a:t>
            </a:r>
          </a:p>
        </p:txBody>
      </p:sp>
      <p:sp>
        <p:nvSpPr>
          <p:cNvPr id="90159" name="Text Box 126"/>
          <p:cNvSpPr txBox="1">
            <a:spLocks noChangeArrowheads="1"/>
          </p:cNvSpPr>
          <p:nvPr/>
        </p:nvSpPr>
        <p:spPr bwMode="auto">
          <a:xfrm>
            <a:off x="7954963" y="549275"/>
            <a:ext cx="865187"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新值</a:t>
            </a:r>
          </a:p>
        </p:txBody>
      </p:sp>
      <p:sp>
        <p:nvSpPr>
          <p:cNvPr id="135295" name="Line 127"/>
          <p:cNvSpPr>
            <a:spLocks noChangeShapeType="1"/>
          </p:cNvSpPr>
          <p:nvPr/>
        </p:nvSpPr>
        <p:spPr bwMode="auto">
          <a:xfrm>
            <a:off x="4643438" y="4365625"/>
            <a:ext cx="504825" cy="0"/>
          </a:xfrm>
          <a:prstGeom prst="line">
            <a:avLst/>
          </a:prstGeom>
          <a:noFill/>
          <a:ln w="28575">
            <a:solidFill>
              <a:srgbClr val="FF3311"/>
            </a:solidFill>
            <a:round/>
            <a:headEnd/>
            <a:tailEnd type="triangle" w="med" len="med"/>
          </a:ln>
        </p:spPr>
        <p:txBody>
          <a:bodyPr/>
          <a:lstStyle/>
          <a:p>
            <a:endParaRPr lang="zh-CN" altLang="en-US"/>
          </a:p>
        </p:txBody>
      </p:sp>
      <p:grpSp>
        <p:nvGrpSpPr>
          <p:cNvPr id="135296" name="Group 128"/>
          <p:cNvGrpSpPr>
            <a:grpSpLocks/>
          </p:cNvGrpSpPr>
          <p:nvPr/>
        </p:nvGrpSpPr>
        <p:grpSpPr bwMode="auto">
          <a:xfrm>
            <a:off x="4859338" y="3644900"/>
            <a:ext cx="288925" cy="647700"/>
            <a:chOff x="3061" y="2296"/>
            <a:chExt cx="182" cy="408"/>
          </a:xfrm>
        </p:grpSpPr>
        <p:sp>
          <p:nvSpPr>
            <p:cNvPr id="90170" name="Line 129"/>
            <p:cNvSpPr>
              <a:spLocks noChangeShapeType="1"/>
            </p:cNvSpPr>
            <p:nvPr/>
          </p:nvSpPr>
          <p:spPr bwMode="auto">
            <a:xfrm>
              <a:off x="3061" y="2296"/>
              <a:ext cx="0" cy="408"/>
            </a:xfrm>
            <a:prstGeom prst="line">
              <a:avLst/>
            </a:prstGeom>
            <a:noFill/>
            <a:ln w="28575">
              <a:solidFill>
                <a:srgbClr val="FF3311"/>
              </a:solidFill>
              <a:round/>
              <a:headEnd/>
              <a:tailEnd/>
            </a:ln>
          </p:spPr>
          <p:txBody>
            <a:bodyPr/>
            <a:lstStyle/>
            <a:p>
              <a:endParaRPr lang="zh-CN" altLang="en-US"/>
            </a:p>
          </p:txBody>
        </p:sp>
        <p:sp>
          <p:nvSpPr>
            <p:cNvPr id="90171" name="Line 130"/>
            <p:cNvSpPr>
              <a:spLocks noChangeShapeType="1"/>
            </p:cNvSpPr>
            <p:nvPr/>
          </p:nvSpPr>
          <p:spPr bwMode="auto">
            <a:xfrm>
              <a:off x="3061" y="2704"/>
              <a:ext cx="182" cy="0"/>
            </a:xfrm>
            <a:prstGeom prst="line">
              <a:avLst/>
            </a:prstGeom>
            <a:noFill/>
            <a:ln w="28575">
              <a:solidFill>
                <a:srgbClr val="FF3311"/>
              </a:solidFill>
              <a:round/>
              <a:headEnd/>
              <a:tailEnd/>
            </a:ln>
          </p:spPr>
          <p:txBody>
            <a:bodyPr/>
            <a:lstStyle/>
            <a:p>
              <a:endParaRPr lang="zh-CN" altLang="en-US"/>
            </a:p>
          </p:txBody>
        </p:sp>
        <p:sp>
          <p:nvSpPr>
            <p:cNvPr id="90172" name="Line 131"/>
            <p:cNvSpPr>
              <a:spLocks noChangeShapeType="1"/>
            </p:cNvSpPr>
            <p:nvPr/>
          </p:nvSpPr>
          <p:spPr bwMode="auto">
            <a:xfrm>
              <a:off x="3061" y="2296"/>
              <a:ext cx="137" cy="0"/>
            </a:xfrm>
            <a:prstGeom prst="line">
              <a:avLst/>
            </a:prstGeom>
            <a:noFill/>
            <a:ln w="28575">
              <a:solidFill>
                <a:srgbClr val="FF3311"/>
              </a:solidFill>
              <a:round/>
              <a:headEnd/>
              <a:tailEnd type="triangle" w="med" len="med"/>
            </a:ln>
          </p:spPr>
          <p:txBody>
            <a:bodyPr/>
            <a:lstStyle/>
            <a:p>
              <a:endParaRPr lang="zh-CN" altLang="en-US"/>
            </a:p>
          </p:txBody>
        </p:sp>
      </p:grpSp>
      <p:grpSp>
        <p:nvGrpSpPr>
          <p:cNvPr id="135300" name="Group 132"/>
          <p:cNvGrpSpPr>
            <a:grpSpLocks/>
          </p:cNvGrpSpPr>
          <p:nvPr/>
        </p:nvGrpSpPr>
        <p:grpSpPr bwMode="auto">
          <a:xfrm>
            <a:off x="4859338" y="2924175"/>
            <a:ext cx="288925" cy="649288"/>
            <a:chOff x="3061" y="1842"/>
            <a:chExt cx="182" cy="409"/>
          </a:xfrm>
        </p:grpSpPr>
        <p:sp>
          <p:nvSpPr>
            <p:cNvPr id="90167" name="Line 133"/>
            <p:cNvSpPr>
              <a:spLocks noChangeShapeType="1"/>
            </p:cNvSpPr>
            <p:nvPr/>
          </p:nvSpPr>
          <p:spPr bwMode="auto">
            <a:xfrm>
              <a:off x="3061" y="1842"/>
              <a:ext cx="0" cy="409"/>
            </a:xfrm>
            <a:prstGeom prst="line">
              <a:avLst/>
            </a:prstGeom>
            <a:noFill/>
            <a:ln w="28575">
              <a:solidFill>
                <a:srgbClr val="FF3311"/>
              </a:solidFill>
              <a:round/>
              <a:headEnd/>
              <a:tailEnd/>
            </a:ln>
          </p:spPr>
          <p:txBody>
            <a:bodyPr/>
            <a:lstStyle/>
            <a:p>
              <a:endParaRPr lang="zh-CN" altLang="en-US"/>
            </a:p>
          </p:txBody>
        </p:sp>
        <p:sp>
          <p:nvSpPr>
            <p:cNvPr id="90168" name="Line 134"/>
            <p:cNvSpPr>
              <a:spLocks noChangeShapeType="1"/>
            </p:cNvSpPr>
            <p:nvPr/>
          </p:nvSpPr>
          <p:spPr bwMode="auto">
            <a:xfrm>
              <a:off x="3061" y="2251"/>
              <a:ext cx="182" cy="0"/>
            </a:xfrm>
            <a:prstGeom prst="line">
              <a:avLst/>
            </a:prstGeom>
            <a:noFill/>
            <a:ln w="28575">
              <a:solidFill>
                <a:srgbClr val="FF3311"/>
              </a:solidFill>
              <a:round/>
              <a:headEnd/>
              <a:tailEnd/>
            </a:ln>
          </p:spPr>
          <p:txBody>
            <a:bodyPr/>
            <a:lstStyle/>
            <a:p>
              <a:endParaRPr lang="zh-CN" altLang="en-US"/>
            </a:p>
          </p:txBody>
        </p:sp>
        <p:sp>
          <p:nvSpPr>
            <p:cNvPr id="90169" name="Line 135"/>
            <p:cNvSpPr>
              <a:spLocks noChangeShapeType="1"/>
            </p:cNvSpPr>
            <p:nvPr/>
          </p:nvSpPr>
          <p:spPr bwMode="auto">
            <a:xfrm>
              <a:off x="3061" y="1842"/>
              <a:ext cx="137" cy="0"/>
            </a:xfrm>
            <a:prstGeom prst="line">
              <a:avLst/>
            </a:prstGeom>
            <a:noFill/>
            <a:ln w="28575">
              <a:solidFill>
                <a:srgbClr val="FF3311"/>
              </a:solidFill>
              <a:round/>
              <a:headEnd/>
              <a:tailEnd type="triangle" w="med" len="med"/>
            </a:ln>
          </p:spPr>
          <p:txBody>
            <a:bodyPr/>
            <a:lstStyle/>
            <a:p>
              <a:endParaRPr lang="zh-CN" altLang="en-US"/>
            </a:p>
          </p:txBody>
        </p:sp>
      </p:grpSp>
      <p:grpSp>
        <p:nvGrpSpPr>
          <p:cNvPr id="135304" name="Group 136"/>
          <p:cNvGrpSpPr>
            <a:grpSpLocks/>
          </p:cNvGrpSpPr>
          <p:nvPr/>
        </p:nvGrpSpPr>
        <p:grpSpPr bwMode="auto">
          <a:xfrm>
            <a:off x="4859338" y="2205038"/>
            <a:ext cx="288925" cy="647700"/>
            <a:chOff x="3061" y="1389"/>
            <a:chExt cx="182" cy="408"/>
          </a:xfrm>
        </p:grpSpPr>
        <p:sp>
          <p:nvSpPr>
            <p:cNvPr id="90164" name="Line 137"/>
            <p:cNvSpPr>
              <a:spLocks noChangeShapeType="1"/>
            </p:cNvSpPr>
            <p:nvPr/>
          </p:nvSpPr>
          <p:spPr bwMode="auto">
            <a:xfrm>
              <a:off x="3061" y="1389"/>
              <a:ext cx="0" cy="408"/>
            </a:xfrm>
            <a:prstGeom prst="line">
              <a:avLst/>
            </a:prstGeom>
            <a:noFill/>
            <a:ln w="28575">
              <a:solidFill>
                <a:srgbClr val="FF3311"/>
              </a:solidFill>
              <a:round/>
              <a:headEnd/>
              <a:tailEnd/>
            </a:ln>
          </p:spPr>
          <p:txBody>
            <a:bodyPr/>
            <a:lstStyle/>
            <a:p>
              <a:endParaRPr lang="zh-CN" altLang="en-US"/>
            </a:p>
          </p:txBody>
        </p:sp>
        <p:sp>
          <p:nvSpPr>
            <p:cNvPr id="90165" name="Line 138"/>
            <p:cNvSpPr>
              <a:spLocks noChangeShapeType="1"/>
            </p:cNvSpPr>
            <p:nvPr/>
          </p:nvSpPr>
          <p:spPr bwMode="auto">
            <a:xfrm>
              <a:off x="3061" y="1797"/>
              <a:ext cx="182" cy="0"/>
            </a:xfrm>
            <a:prstGeom prst="line">
              <a:avLst/>
            </a:prstGeom>
            <a:noFill/>
            <a:ln w="28575">
              <a:solidFill>
                <a:srgbClr val="FF3311"/>
              </a:solidFill>
              <a:round/>
              <a:headEnd/>
              <a:tailEnd/>
            </a:ln>
          </p:spPr>
          <p:txBody>
            <a:bodyPr/>
            <a:lstStyle/>
            <a:p>
              <a:endParaRPr lang="zh-CN" altLang="en-US"/>
            </a:p>
          </p:txBody>
        </p:sp>
        <p:sp>
          <p:nvSpPr>
            <p:cNvPr id="90166" name="Line 139"/>
            <p:cNvSpPr>
              <a:spLocks noChangeShapeType="1"/>
            </p:cNvSpPr>
            <p:nvPr/>
          </p:nvSpPr>
          <p:spPr bwMode="auto">
            <a:xfrm>
              <a:off x="3061" y="1389"/>
              <a:ext cx="137" cy="0"/>
            </a:xfrm>
            <a:prstGeom prst="line">
              <a:avLst/>
            </a:prstGeom>
            <a:noFill/>
            <a:ln w="28575">
              <a:solidFill>
                <a:srgbClr val="FF331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177"/>
                                        </p:tgtEl>
                                        <p:attrNameLst>
                                          <p:attrName>style.visibility</p:attrName>
                                        </p:attrNameLst>
                                      </p:cBhvr>
                                      <p:to>
                                        <p:strVal val="visible"/>
                                      </p:to>
                                    </p:set>
                                    <p:animEffect transition="in" filter="dissolve">
                                      <p:cBhvr>
                                        <p:cTn id="7" dur="500"/>
                                        <p:tgtEl>
                                          <p:spTgt spid="1351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5208"/>
                                        </p:tgtEl>
                                        <p:attrNameLst>
                                          <p:attrName>style.visibility</p:attrName>
                                        </p:attrNameLst>
                                      </p:cBhvr>
                                      <p:to>
                                        <p:strVal val="visible"/>
                                      </p:to>
                                    </p:set>
                                    <p:animEffect transition="in" filter="dissolve">
                                      <p:cBhvr>
                                        <p:cTn id="12" dur="500"/>
                                        <p:tgtEl>
                                          <p:spTgt spid="1352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180"/>
                                        </p:tgtEl>
                                        <p:attrNameLst>
                                          <p:attrName>style.visibility</p:attrName>
                                        </p:attrNameLst>
                                      </p:cBhvr>
                                      <p:to>
                                        <p:strVal val="visible"/>
                                      </p:to>
                                    </p:set>
                                    <p:animEffect transition="in" filter="dissolve">
                                      <p:cBhvr>
                                        <p:cTn id="17" dur="500"/>
                                        <p:tgtEl>
                                          <p:spTgt spid="1351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5183"/>
                                        </p:tgtEl>
                                        <p:attrNameLst>
                                          <p:attrName>style.visibility</p:attrName>
                                        </p:attrNameLst>
                                      </p:cBhvr>
                                      <p:to>
                                        <p:strVal val="visible"/>
                                      </p:to>
                                    </p:set>
                                    <p:animEffect transition="in" filter="dissolve">
                                      <p:cBhvr>
                                        <p:cTn id="22" dur="500"/>
                                        <p:tgtEl>
                                          <p:spTgt spid="1351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5217"/>
                                        </p:tgtEl>
                                        <p:attrNameLst>
                                          <p:attrName>style.visibility</p:attrName>
                                        </p:attrNameLst>
                                      </p:cBhvr>
                                      <p:to>
                                        <p:strVal val="visible"/>
                                      </p:to>
                                    </p:set>
                                    <p:animEffect transition="in" filter="dissolve">
                                      <p:cBhvr>
                                        <p:cTn id="27" dur="500"/>
                                        <p:tgtEl>
                                          <p:spTgt spid="1352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5186"/>
                                        </p:tgtEl>
                                        <p:attrNameLst>
                                          <p:attrName>style.visibility</p:attrName>
                                        </p:attrNameLst>
                                      </p:cBhvr>
                                      <p:to>
                                        <p:strVal val="visible"/>
                                      </p:to>
                                    </p:set>
                                    <p:animEffect transition="in" filter="dissolve">
                                      <p:cBhvr>
                                        <p:cTn id="32" dur="500"/>
                                        <p:tgtEl>
                                          <p:spTgt spid="13518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5226"/>
                                        </p:tgtEl>
                                        <p:attrNameLst>
                                          <p:attrName>style.visibility</p:attrName>
                                        </p:attrNameLst>
                                      </p:cBhvr>
                                      <p:to>
                                        <p:strVal val="visible"/>
                                      </p:to>
                                    </p:set>
                                    <p:animEffect transition="in" filter="dissolve">
                                      <p:cBhvr>
                                        <p:cTn id="37" dur="500"/>
                                        <p:tgtEl>
                                          <p:spTgt spid="1352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5189"/>
                                        </p:tgtEl>
                                        <p:attrNameLst>
                                          <p:attrName>style.visibility</p:attrName>
                                        </p:attrNameLst>
                                      </p:cBhvr>
                                      <p:to>
                                        <p:strVal val="visible"/>
                                      </p:to>
                                    </p:set>
                                    <p:animEffect transition="in" filter="dissolve">
                                      <p:cBhvr>
                                        <p:cTn id="42" dur="500"/>
                                        <p:tgtEl>
                                          <p:spTgt spid="13518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5235"/>
                                        </p:tgtEl>
                                        <p:attrNameLst>
                                          <p:attrName>style.visibility</p:attrName>
                                        </p:attrNameLst>
                                      </p:cBhvr>
                                      <p:to>
                                        <p:strVal val="visible"/>
                                      </p:to>
                                    </p:set>
                                    <p:animEffect transition="in" filter="dissolve">
                                      <p:cBhvr>
                                        <p:cTn id="47" dur="500"/>
                                        <p:tgtEl>
                                          <p:spTgt spid="1352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5192"/>
                                        </p:tgtEl>
                                        <p:attrNameLst>
                                          <p:attrName>style.visibility</p:attrName>
                                        </p:attrNameLst>
                                      </p:cBhvr>
                                      <p:to>
                                        <p:strVal val="visible"/>
                                      </p:to>
                                    </p:set>
                                    <p:animEffect transition="in" filter="dissolve">
                                      <p:cBhvr>
                                        <p:cTn id="52" dur="500"/>
                                        <p:tgtEl>
                                          <p:spTgt spid="13519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5244"/>
                                        </p:tgtEl>
                                        <p:attrNameLst>
                                          <p:attrName>style.visibility</p:attrName>
                                        </p:attrNameLst>
                                      </p:cBhvr>
                                      <p:to>
                                        <p:strVal val="visible"/>
                                      </p:to>
                                    </p:set>
                                    <p:animEffect transition="in" filter="dissolve">
                                      <p:cBhvr>
                                        <p:cTn id="57" dur="500"/>
                                        <p:tgtEl>
                                          <p:spTgt spid="13524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5195"/>
                                        </p:tgtEl>
                                        <p:attrNameLst>
                                          <p:attrName>style.visibility</p:attrName>
                                        </p:attrNameLst>
                                      </p:cBhvr>
                                      <p:to>
                                        <p:strVal val="visible"/>
                                      </p:to>
                                    </p:set>
                                    <p:animEffect transition="in" filter="dissolve">
                                      <p:cBhvr>
                                        <p:cTn id="62" dur="500"/>
                                        <p:tgtEl>
                                          <p:spTgt spid="13519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5253"/>
                                        </p:tgtEl>
                                        <p:attrNameLst>
                                          <p:attrName>style.visibility</p:attrName>
                                        </p:attrNameLst>
                                      </p:cBhvr>
                                      <p:to>
                                        <p:strVal val="visible"/>
                                      </p:to>
                                    </p:set>
                                    <p:animEffect transition="in" filter="dissolve">
                                      <p:cBhvr>
                                        <p:cTn id="67" dur="500"/>
                                        <p:tgtEl>
                                          <p:spTgt spid="13525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35198"/>
                                        </p:tgtEl>
                                        <p:attrNameLst>
                                          <p:attrName>style.visibility</p:attrName>
                                        </p:attrNameLst>
                                      </p:cBhvr>
                                      <p:to>
                                        <p:strVal val="visible"/>
                                      </p:to>
                                    </p:set>
                                    <p:animEffect transition="in" filter="dissolve">
                                      <p:cBhvr>
                                        <p:cTn id="72" dur="500"/>
                                        <p:tgtEl>
                                          <p:spTgt spid="13519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5262"/>
                                        </p:tgtEl>
                                        <p:attrNameLst>
                                          <p:attrName>style.visibility</p:attrName>
                                        </p:attrNameLst>
                                      </p:cBhvr>
                                      <p:to>
                                        <p:strVal val="visible"/>
                                      </p:to>
                                    </p:set>
                                    <p:animEffect transition="in" filter="dissolve">
                                      <p:cBhvr>
                                        <p:cTn id="77" dur="500"/>
                                        <p:tgtEl>
                                          <p:spTgt spid="135262"/>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nodeType="clickEffect">
                                  <p:stCondLst>
                                    <p:cond delay="0"/>
                                  </p:stCondLst>
                                  <p:childTnLst>
                                    <p:set>
                                      <p:cBhvr>
                                        <p:cTn id="81" dur="1" fill="hold">
                                          <p:stCondLst>
                                            <p:cond delay="0"/>
                                          </p:stCondLst>
                                        </p:cTn>
                                        <p:tgtEl>
                                          <p:spTgt spid="135201"/>
                                        </p:tgtEl>
                                        <p:attrNameLst>
                                          <p:attrName>style.visibility</p:attrName>
                                        </p:attrNameLst>
                                      </p:cBhvr>
                                      <p:to>
                                        <p:strVal val="visible"/>
                                      </p:to>
                                    </p:set>
                                    <p:anim calcmode="lin" valueType="num">
                                      <p:cBhvr>
                                        <p:cTn id="82" dur="1000" fill="hold"/>
                                        <p:tgtEl>
                                          <p:spTgt spid="135201"/>
                                        </p:tgtEl>
                                        <p:attrNameLst>
                                          <p:attrName>ppt_w</p:attrName>
                                        </p:attrNameLst>
                                      </p:cBhvr>
                                      <p:tavLst>
                                        <p:tav tm="0">
                                          <p:val>
                                            <p:strVal val="#ppt_w*0.70"/>
                                          </p:val>
                                        </p:tav>
                                        <p:tav tm="100000">
                                          <p:val>
                                            <p:strVal val="#ppt_w"/>
                                          </p:val>
                                        </p:tav>
                                      </p:tavLst>
                                    </p:anim>
                                    <p:anim calcmode="lin" valueType="num">
                                      <p:cBhvr>
                                        <p:cTn id="83" dur="1000" fill="hold"/>
                                        <p:tgtEl>
                                          <p:spTgt spid="135201"/>
                                        </p:tgtEl>
                                        <p:attrNameLst>
                                          <p:attrName>ppt_h</p:attrName>
                                        </p:attrNameLst>
                                      </p:cBhvr>
                                      <p:tavLst>
                                        <p:tav tm="0">
                                          <p:val>
                                            <p:strVal val="#ppt_h"/>
                                          </p:val>
                                        </p:tav>
                                        <p:tav tm="100000">
                                          <p:val>
                                            <p:strVal val="#ppt_h"/>
                                          </p:val>
                                        </p:tav>
                                      </p:tavLst>
                                    </p:anim>
                                    <p:animEffect transition="in" filter="fade">
                                      <p:cBhvr>
                                        <p:cTn id="84" dur="1000"/>
                                        <p:tgtEl>
                                          <p:spTgt spid="13520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35295"/>
                                        </p:tgtEl>
                                        <p:attrNameLst>
                                          <p:attrName>style.visibility</p:attrName>
                                        </p:attrNameLst>
                                      </p:cBhvr>
                                      <p:to>
                                        <p:strVal val="visible"/>
                                      </p:to>
                                    </p:set>
                                    <p:animEffect transition="in" filter="blinds(horizontal)">
                                      <p:cBhvr>
                                        <p:cTn id="89" dur="500"/>
                                        <p:tgtEl>
                                          <p:spTgt spid="13529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135296"/>
                                        </p:tgtEl>
                                        <p:attrNameLst>
                                          <p:attrName>style.visibility</p:attrName>
                                        </p:attrNameLst>
                                      </p:cBhvr>
                                      <p:to>
                                        <p:strVal val="visible"/>
                                      </p:to>
                                    </p:set>
                                    <p:animEffect transition="in" filter="dissolve">
                                      <p:cBhvr>
                                        <p:cTn id="94" dur="500"/>
                                        <p:tgtEl>
                                          <p:spTgt spid="13529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35300"/>
                                        </p:tgtEl>
                                        <p:attrNameLst>
                                          <p:attrName>style.visibility</p:attrName>
                                        </p:attrNameLst>
                                      </p:cBhvr>
                                      <p:to>
                                        <p:strVal val="visible"/>
                                      </p:to>
                                    </p:set>
                                    <p:animEffect transition="in" filter="dissolve">
                                      <p:cBhvr>
                                        <p:cTn id="99" dur="500"/>
                                        <p:tgtEl>
                                          <p:spTgt spid="13530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135304"/>
                                        </p:tgtEl>
                                        <p:attrNameLst>
                                          <p:attrName>style.visibility</p:attrName>
                                        </p:attrNameLst>
                                      </p:cBhvr>
                                      <p:to>
                                        <p:strVal val="visible"/>
                                      </p:to>
                                    </p:set>
                                    <p:animEffect transition="in" filter="dissolve">
                                      <p:cBhvr>
                                        <p:cTn id="104" dur="500"/>
                                        <p:tgtEl>
                                          <p:spTgt spid="13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恢复策略</a:t>
            </a:r>
            <a:endParaRPr lang="zh-CN" altLang="en-US" dirty="0">
              <a:latin typeface="+mj-ea"/>
            </a:endParaRPr>
          </a:p>
        </p:txBody>
      </p:sp>
      <p:sp>
        <p:nvSpPr>
          <p:cNvPr id="91138" name="内容占位符 2"/>
          <p:cNvSpPr>
            <a:spLocks noGrp="1"/>
          </p:cNvSpPr>
          <p:nvPr>
            <p:ph idx="1"/>
          </p:nvPr>
        </p:nvSpPr>
        <p:spPr/>
        <p:txBody>
          <a:bodyPr/>
          <a:lstStyle/>
          <a:p>
            <a:pPr eaLnBrk="1" hangingPunct="1">
              <a:lnSpc>
                <a:spcPct val="200000"/>
              </a:lnSpc>
            </a:pPr>
            <a:r>
              <a:rPr lang="zh-CN" altLang="en-US" smtClean="0"/>
              <a:t>事务故障的恢复</a:t>
            </a:r>
          </a:p>
          <a:p>
            <a:pPr eaLnBrk="1" hangingPunct="1">
              <a:lnSpc>
                <a:spcPct val="200000"/>
              </a:lnSpc>
            </a:pPr>
            <a:r>
              <a:rPr lang="zh-CN" altLang="en-US" smtClean="0">
                <a:solidFill>
                  <a:srgbClr val="0000FF"/>
                </a:solidFill>
              </a:rPr>
              <a:t>系统故障的恢复</a:t>
            </a:r>
          </a:p>
          <a:p>
            <a:pPr eaLnBrk="1" hangingPunct="1">
              <a:lnSpc>
                <a:spcPct val="200000"/>
              </a:lnSpc>
            </a:pPr>
            <a:r>
              <a:rPr lang="zh-CN" altLang="en-US" smtClean="0"/>
              <a:t>介质故障的恢复</a:t>
            </a:r>
          </a:p>
          <a:p>
            <a:pPr eaLnBrk="1" hangingPunct="1"/>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系统故障的恢复</a:t>
            </a:r>
            <a:endParaRPr lang="zh-CN" altLang="en-US" dirty="0">
              <a:latin typeface="+mj-ea"/>
            </a:endParaRPr>
          </a:p>
        </p:txBody>
      </p:sp>
      <p:sp>
        <p:nvSpPr>
          <p:cNvPr id="92162" name="内容占位符 2"/>
          <p:cNvSpPr>
            <a:spLocks noGrp="1"/>
          </p:cNvSpPr>
          <p:nvPr>
            <p:ph idx="1"/>
          </p:nvPr>
        </p:nvSpPr>
        <p:spPr>
          <a:xfrm>
            <a:off x="457200" y="1600200"/>
            <a:ext cx="8686800" cy="4525963"/>
          </a:xfrm>
        </p:spPr>
        <p:txBody>
          <a:bodyPr/>
          <a:lstStyle/>
          <a:p>
            <a:pPr eaLnBrk="1" hangingPunct="1">
              <a:lnSpc>
                <a:spcPct val="130000"/>
              </a:lnSpc>
            </a:pPr>
            <a:r>
              <a:rPr lang="zh-CN" altLang="en-US" sz="2400" smtClean="0"/>
              <a:t>系统故障造成数据库不一致状态的原因</a:t>
            </a:r>
          </a:p>
          <a:p>
            <a:pPr lvl="1" eaLnBrk="1" hangingPunct="1">
              <a:lnSpc>
                <a:spcPct val="130000"/>
              </a:lnSpc>
            </a:pPr>
            <a:r>
              <a:rPr lang="zh-CN" altLang="en-US" sz="2200" smtClean="0">
                <a:ea typeface="宋体" charset="-122"/>
              </a:rPr>
              <a:t>未完成事务对数据库的更新已写入数据库</a:t>
            </a:r>
          </a:p>
          <a:p>
            <a:pPr lvl="1" eaLnBrk="1" hangingPunct="1">
              <a:lnSpc>
                <a:spcPct val="130000"/>
              </a:lnSpc>
            </a:pPr>
            <a:r>
              <a:rPr lang="zh-CN" altLang="en-US" sz="2200" smtClean="0">
                <a:ea typeface="宋体" charset="-122"/>
              </a:rPr>
              <a:t>已提交事务对数据库的更新还留在缓冲区没来得及写入数据库</a:t>
            </a:r>
          </a:p>
          <a:p>
            <a:pPr eaLnBrk="1" hangingPunct="1">
              <a:lnSpc>
                <a:spcPct val="130000"/>
              </a:lnSpc>
            </a:pPr>
            <a:r>
              <a:rPr lang="zh-CN" altLang="en-US" sz="2400" smtClean="0"/>
              <a:t>恢复方法</a:t>
            </a:r>
          </a:p>
          <a:p>
            <a:pPr lvl="1" eaLnBrk="1" hangingPunct="1">
              <a:lnSpc>
                <a:spcPct val="130000"/>
              </a:lnSpc>
            </a:pPr>
            <a:r>
              <a:rPr lang="en-US" altLang="zh-CN" sz="2200" smtClean="0">
                <a:ea typeface="宋体" charset="-122"/>
              </a:rPr>
              <a:t>1. Undo </a:t>
            </a:r>
            <a:r>
              <a:rPr lang="zh-CN" altLang="en-US" sz="2200" smtClean="0">
                <a:ea typeface="宋体" charset="-122"/>
              </a:rPr>
              <a:t>故障发生时未完成的事务</a:t>
            </a:r>
          </a:p>
          <a:p>
            <a:pPr lvl="1" eaLnBrk="1" hangingPunct="1">
              <a:lnSpc>
                <a:spcPct val="130000"/>
              </a:lnSpc>
            </a:pPr>
            <a:r>
              <a:rPr lang="en-US" altLang="zh-CN" sz="2200" smtClean="0">
                <a:ea typeface="宋体" charset="-122"/>
              </a:rPr>
              <a:t>2. Redo </a:t>
            </a:r>
            <a:r>
              <a:rPr lang="zh-CN" altLang="en-US" sz="2200" smtClean="0">
                <a:ea typeface="宋体" charset="-122"/>
              </a:rPr>
              <a:t>已完成的事务</a:t>
            </a:r>
          </a:p>
          <a:p>
            <a:pPr eaLnBrk="1" hangingPunct="1">
              <a:lnSpc>
                <a:spcPct val="130000"/>
              </a:lnSpc>
            </a:pPr>
            <a:r>
              <a:rPr lang="zh-CN" altLang="en-US" sz="2400" smtClean="0"/>
              <a:t>系统故障的恢复由系统在</a:t>
            </a:r>
            <a:r>
              <a:rPr lang="zh-CN" altLang="en-US" sz="2400" u="sng" smtClean="0"/>
              <a:t>重新启动时</a:t>
            </a:r>
            <a:r>
              <a:rPr lang="zh-CN" altLang="en-US" sz="2400" smtClean="0"/>
              <a:t>自动完成，不需要用户干预</a:t>
            </a:r>
          </a:p>
          <a:p>
            <a:pPr eaLnBrk="1" hangingPunct="1"/>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系统故障的恢复</a:t>
            </a:r>
            <a:r>
              <a:rPr lang="zh-CN" altLang="en-US" sz="4800" dirty="0" smtClean="0">
                <a:latin typeface="+mj-ea"/>
              </a:rPr>
              <a:t>步骤</a:t>
            </a:r>
            <a:endParaRPr lang="zh-CN" altLang="en-US" dirty="0">
              <a:latin typeface="+mj-ea"/>
            </a:endParaRPr>
          </a:p>
        </p:txBody>
      </p:sp>
      <p:sp>
        <p:nvSpPr>
          <p:cNvPr id="93186" name="内容占位符 2"/>
          <p:cNvSpPr>
            <a:spLocks noGrp="1"/>
          </p:cNvSpPr>
          <p:nvPr>
            <p:ph idx="1"/>
          </p:nvPr>
        </p:nvSpPr>
        <p:spPr>
          <a:xfrm>
            <a:off x="457200" y="1600200"/>
            <a:ext cx="8686800" cy="4525963"/>
          </a:xfrm>
        </p:spPr>
        <p:txBody>
          <a:bodyPr/>
          <a:lstStyle/>
          <a:p>
            <a:pPr eaLnBrk="1" hangingPunct="1">
              <a:lnSpc>
                <a:spcPct val="150000"/>
              </a:lnSpc>
              <a:buFontTx/>
              <a:buNone/>
            </a:pPr>
            <a:r>
              <a:rPr lang="en-US" altLang="zh-CN" smtClean="0"/>
              <a:t>1.	</a:t>
            </a:r>
            <a:r>
              <a:rPr lang="zh-CN" altLang="en-US" sz="2400" smtClean="0"/>
              <a:t>正向扫描日志文件（即从头扫描日志文件）</a:t>
            </a:r>
          </a:p>
          <a:p>
            <a:pPr lvl="1" eaLnBrk="1" hangingPunct="1">
              <a:lnSpc>
                <a:spcPct val="150000"/>
              </a:lnSpc>
            </a:pPr>
            <a:r>
              <a:rPr lang="zh-CN" altLang="en-US" sz="2000" smtClean="0">
                <a:ea typeface="宋体" charset="-122"/>
              </a:rPr>
              <a:t>重做</a:t>
            </a:r>
            <a:r>
              <a:rPr lang="en-US" altLang="zh-CN" sz="2000" smtClean="0">
                <a:ea typeface="宋体" charset="-122"/>
              </a:rPr>
              <a:t>(REDO) </a:t>
            </a:r>
            <a:r>
              <a:rPr lang="zh-CN" altLang="en-US" sz="2000" smtClean="0">
                <a:ea typeface="宋体" charset="-122"/>
              </a:rPr>
              <a:t>队列</a:t>
            </a:r>
            <a:r>
              <a:rPr lang="en-US" altLang="zh-CN" sz="2000" smtClean="0">
                <a:ea typeface="宋体" charset="-122"/>
              </a:rPr>
              <a:t>: </a:t>
            </a:r>
            <a:r>
              <a:rPr lang="zh-CN" altLang="en-US" sz="2000" smtClean="0">
                <a:ea typeface="宋体" charset="-122"/>
              </a:rPr>
              <a:t>在故障发生前已经提交的事务</a:t>
            </a:r>
          </a:p>
          <a:p>
            <a:pPr lvl="2" eaLnBrk="1" hangingPunct="1">
              <a:lnSpc>
                <a:spcPct val="150000"/>
              </a:lnSpc>
              <a:buFont typeface="Wingdings" pitchFamily="2" charset="2"/>
              <a:buChar char="Ø"/>
            </a:pPr>
            <a:r>
              <a:rPr lang="zh-CN" altLang="en-US" sz="2000" smtClean="0">
                <a:ea typeface="宋体" charset="-122"/>
              </a:rPr>
              <a:t>这些事务既有</a:t>
            </a:r>
            <a:r>
              <a:rPr lang="en-US" altLang="zh-CN" sz="2000" smtClean="0">
                <a:ea typeface="宋体" charset="-122"/>
              </a:rPr>
              <a:t>BEGIN TRANSACTION</a:t>
            </a:r>
            <a:r>
              <a:rPr lang="zh-CN" altLang="en-US" sz="2000" smtClean="0">
                <a:ea typeface="宋体" charset="-122"/>
              </a:rPr>
              <a:t>记录，也有</a:t>
            </a:r>
            <a:r>
              <a:rPr lang="en-US" altLang="zh-CN" sz="2000" smtClean="0">
                <a:ea typeface="宋体" charset="-122"/>
              </a:rPr>
              <a:t>COMMIT</a:t>
            </a:r>
            <a:r>
              <a:rPr lang="zh-CN" altLang="en-US" sz="2000" smtClean="0">
                <a:ea typeface="宋体" charset="-122"/>
              </a:rPr>
              <a:t>记录</a:t>
            </a:r>
          </a:p>
          <a:p>
            <a:pPr lvl="1" eaLnBrk="1" hangingPunct="1">
              <a:lnSpc>
                <a:spcPct val="150000"/>
              </a:lnSpc>
            </a:pPr>
            <a:r>
              <a:rPr lang="zh-CN" altLang="en-US" sz="2000" smtClean="0">
                <a:ea typeface="宋体" charset="-122"/>
              </a:rPr>
              <a:t>撤销 </a:t>
            </a:r>
            <a:r>
              <a:rPr lang="en-US" altLang="zh-CN" sz="2000" smtClean="0">
                <a:ea typeface="宋体" charset="-122"/>
              </a:rPr>
              <a:t>(Undo)</a:t>
            </a:r>
            <a:r>
              <a:rPr lang="zh-CN" altLang="en-US" sz="2000" smtClean="0">
                <a:ea typeface="宋体" charset="-122"/>
              </a:rPr>
              <a:t>队列</a:t>
            </a:r>
            <a:r>
              <a:rPr lang="en-US" altLang="zh-CN" sz="2000" smtClean="0">
                <a:ea typeface="宋体" charset="-122"/>
              </a:rPr>
              <a:t>:</a:t>
            </a:r>
            <a:r>
              <a:rPr lang="zh-CN" altLang="en-US" sz="2000" smtClean="0">
                <a:ea typeface="宋体" charset="-122"/>
              </a:rPr>
              <a:t>故障发生时尚未完成的事务</a:t>
            </a:r>
          </a:p>
          <a:p>
            <a:pPr lvl="2" eaLnBrk="1" hangingPunct="1">
              <a:lnSpc>
                <a:spcPct val="150000"/>
              </a:lnSpc>
              <a:buFont typeface="Wingdings" pitchFamily="2" charset="2"/>
              <a:buChar char="Ø"/>
            </a:pPr>
            <a:r>
              <a:rPr lang="zh-CN" altLang="en-US" sz="2000" smtClean="0">
                <a:ea typeface="宋体" charset="-122"/>
              </a:rPr>
              <a:t> 这些事务只有</a:t>
            </a:r>
            <a:r>
              <a:rPr lang="en-US" altLang="zh-CN" sz="2000" smtClean="0">
                <a:ea typeface="宋体" charset="-122"/>
              </a:rPr>
              <a:t>BEGIN TRANSACTION</a:t>
            </a:r>
            <a:r>
              <a:rPr lang="zh-CN" altLang="en-US" sz="2000" smtClean="0">
                <a:ea typeface="宋体" charset="-122"/>
              </a:rPr>
              <a:t>记录，无相应的</a:t>
            </a:r>
            <a:r>
              <a:rPr lang="en-US" altLang="zh-CN" sz="2000" smtClean="0">
                <a:ea typeface="宋体" charset="-122"/>
              </a:rPr>
              <a:t>COMMIT</a:t>
            </a:r>
            <a:r>
              <a:rPr lang="zh-CN" altLang="en-US" sz="2000" smtClean="0">
                <a:ea typeface="宋体" charset="-122"/>
              </a:rPr>
              <a:t>记录</a:t>
            </a:r>
          </a:p>
          <a:p>
            <a:pPr eaLnBrk="1" hangingPunct="1"/>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内容占位符 2"/>
          <p:cNvSpPr>
            <a:spLocks noGrp="1"/>
          </p:cNvSpPr>
          <p:nvPr>
            <p:ph idx="1"/>
          </p:nvPr>
        </p:nvSpPr>
        <p:spPr>
          <a:xfrm>
            <a:off x="444500" y="974725"/>
            <a:ext cx="8229600" cy="4525963"/>
          </a:xfrm>
        </p:spPr>
        <p:txBody>
          <a:bodyPr/>
          <a:lstStyle/>
          <a:p>
            <a:pPr eaLnBrk="1" hangingPunct="1">
              <a:lnSpc>
                <a:spcPct val="130000"/>
              </a:lnSpc>
              <a:buFontTx/>
              <a:buNone/>
            </a:pPr>
            <a:r>
              <a:rPr lang="en-US" altLang="zh-CN" sz="2400" smtClean="0"/>
              <a:t>2</a:t>
            </a:r>
            <a:r>
              <a:rPr lang="en-US" altLang="zh-CN" sz="2800" smtClean="0"/>
              <a:t>. </a:t>
            </a:r>
            <a:r>
              <a:rPr lang="zh-CN" altLang="en-US" sz="2800" smtClean="0"/>
              <a:t>对撤销</a:t>
            </a:r>
            <a:r>
              <a:rPr lang="en-US" altLang="zh-CN" sz="2800" smtClean="0"/>
              <a:t>(Undo)</a:t>
            </a:r>
            <a:r>
              <a:rPr lang="zh-CN" altLang="en-US" sz="2800" smtClean="0"/>
              <a:t>队列事务进行撤销</a:t>
            </a:r>
            <a:r>
              <a:rPr lang="en-US" altLang="zh-CN" sz="2800" smtClean="0"/>
              <a:t>(UNDO)</a:t>
            </a:r>
            <a:r>
              <a:rPr lang="zh-CN" altLang="en-US" sz="2800" smtClean="0"/>
              <a:t>处理</a:t>
            </a:r>
            <a:endParaRPr lang="zh-CN" altLang="en-US" sz="2400" smtClean="0"/>
          </a:p>
          <a:p>
            <a:pPr marL="625475" lvl="2" eaLnBrk="1" hangingPunct="1">
              <a:lnSpc>
                <a:spcPct val="130000"/>
              </a:lnSpc>
              <a:buClr>
                <a:schemeClr val="accent1"/>
              </a:buClr>
              <a:buSzPct val="75000"/>
            </a:pPr>
            <a:r>
              <a:rPr lang="zh-CN" altLang="en-US" smtClean="0">
                <a:ea typeface="宋体" charset="-122"/>
              </a:rPr>
              <a:t>反向扫描日志文件，对每个</a:t>
            </a:r>
            <a:r>
              <a:rPr lang="en-US" altLang="zh-CN" smtClean="0">
                <a:ea typeface="宋体" charset="-122"/>
              </a:rPr>
              <a:t>UNDO</a:t>
            </a:r>
            <a:r>
              <a:rPr lang="zh-CN" altLang="en-US" smtClean="0">
                <a:ea typeface="宋体" charset="-122"/>
              </a:rPr>
              <a:t>事务的更新操作执行逆操作</a:t>
            </a:r>
          </a:p>
          <a:p>
            <a:pPr marL="625475" lvl="2" eaLnBrk="1" hangingPunct="1">
              <a:lnSpc>
                <a:spcPct val="130000"/>
              </a:lnSpc>
              <a:buClr>
                <a:schemeClr val="accent1"/>
              </a:buClr>
              <a:buSzPct val="75000"/>
            </a:pPr>
            <a:r>
              <a:rPr lang="zh-CN" altLang="en-US" smtClean="0">
                <a:ea typeface="宋体" charset="-122"/>
              </a:rPr>
              <a:t>即将日志记录中</a:t>
            </a:r>
            <a:r>
              <a:rPr lang="zh-CN" altLang="en-US" smtClean="0">
                <a:latin typeface="Arial" charset="0"/>
                <a:ea typeface="宋体" charset="-122"/>
              </a:rPr>
              <a:t>“</a:t>
            </a:r>
            <a:r>
              <a:rPr lang="zh-CN" altLang="en-US" smtClean="0">
                <a:ea typeface="宋体" charset="-122"/>
              </a:rPr>
              <a:t>更新前的值</a:t>
            </a:r>
            <a:r>
              <a:rPr lang="zh-CN" altLang="en-US" smtClean="0">
                <a:latin typeface="Arial" charset="0"/>
                <a:ea typeface="宋体" charset="-122"/>
              </a:rPr>
              <a:t>”</a:t>
            </a:r>
            <a:r>
              <a:rPr lang="zh-CN" altLang="en-US" smtClean="0">
                <a:ea typeface="宋体" charset="-122"/>
              </a:rPr>
              <a:t>写入数据库 </a:t>
            </a:r>
          </a:p>
          <a:p>
            <a:pPr eaLnBrk="1" hangingPunct="1">
              <a:lnSpc>
                <a:spcPct val="130000"/>
              </a:lnSpc>
              <a:buFontTx/>
              <a:buNone/>
            </a:pPr>
            <a:r>
              <a:rPr lang="en-US" altLang="zh-CN" sz="2800" smtClean="0"/>
              <a:t>3. </a:t>
            </a:r>
            <a:r>
              <a:rPr lang="zh-CN" altLang="en-US" sz="2800" smtClean="0"/>
              <a:t>对重做</a:t>
            </a:r>
            <a:r>
              <a:rPr lang="en-US" altLang="zh-CN" sz="2800" smtClean="0"/>
              <a:t>(Redo)</a:t>
            </a:r>
            <a:r>
              <a:rPr lang="zh-CN" altLang="en-US" sz="2800" smtClean="0"/>
              <a:t>队列事务进行重做</a:t>
            </a:r>
            <a:r>
              <a:rPr lang="en-US" altLang="zh-CN" sz="2800" smtClean="0"/>
              <a:t>(REDO)</a:t>
            </a:r>
            <a:r>
              <a:rPr lang="zh-CN" altLang="en-US" sz="2800" smtClean="0"/>
              <a:t>处理</a:t>
            </a:r>
          </a:p>
          <a:p>
            <a:pPr marL="625475" lvl="2" eaLnBrk="1" hangingPunct="1">
              <a:lnSpc>
                <a:spcPct val="130000"/>
              </a:lnSpc>
              <a:buClr>
                <a:schemeClr val="accent1"/>
              </a:buClr>
              <a:buSzPct val="75000"/>
            </a:pPr>
            <a:r>
              <a:rPr lang="zh-CN" altLang="en-US" smtClean="0">
                <a:ea typeface="宋体" charset="-122"/>
              </a:rPr>
              <a:t>正向扫描日志文件，对每个</a:t>
            </a:r>
            <a:r>
              <a:rPr lang="en-US" altLang="zh-CN" smtClean="0">
                <a:ea typeface="宋体" charset="-122"/>
              </a:rPr>
              <a:t>REDO</a:t>
            </a:r>
            <a:r>
              <a:rPr lang="zh-CN" altLang="en-US" smtClean="0">
                <a:ea typeface="宋体" charset="-122"/>
              </a:rPr>
              <a:t>事务重新执行登记的操作</a:t>
            </a:r>
          </a:p>
          <a:p>
            <a:pPr marL="625475" lvl="2" eaLnBrk="1" hangingPunct="1">
              <a:lnSpc>
                <a:spcPct val="130000"/>
              </a:lnSpc>
              <a:buClr>
                <a:schemeClr val="accent1"/>
              </a:buClr>
              <a:buSzPct val="75000"/>
            </a:pPr>
            <a:r>
              <a:rPr lang="zh-CN" altLang="en-US" smtClean="0">
                <a:ea typeface="宋体" charset="-122"/>
              </a:rPr>
              <a:t>即将日志记录中</a:t>
            </a:r>
            <a:r>
              <a:rPr lang="zh-CN" altLang="en-US" smtClean="0">
                <a:latin typeface="Arial" charset="0"/>
                <a:ea typeface="宋体" charset="-122"/>
              </a:rPr>
              <a:t>“</a:t>
            </a:r>
            <a:r>
              <a:rPr lang="zh-CN" altLang="en-US" smtClean="0">
                <a:ea typeface="宋体" charset="-122"/>
              </a:rPr>
              <a:t>更新后的值</a:t>
            </a:r>
            <a:r>
              <a:rPr lang="zh-CN" altLang="en-US" smtClean="0">
                <a:latin typeface="Arial" charset="0"/>
                <a:ea typeface="宋体" charset="-122"/>
              </a:rPr>
              <a:t>”</a:t>
            </a:r>
            <a:r>
              <a:rPr lang="zh-CN" altLang="en-US" smtClean="0">
                <a:ea typeface="宋体" charset="-122"/>
              </a:rPr>
              <a:t>写入数据库</a:t>
            </a:r>
            <a:endParaRPr lang="zh-CN" altLang="en-US" sz="2800" smtClean="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1274763"/>
            <a:ext cx="8229600" cy="4525962"/>
          </a:xfrm>
        </p:spPr>
        <p:txBody>
          <a:bodyPr/>
          <a:lstStyle/>
          <a:p>
            <a:pPr eaLnBrk="1" hangingPunct="1"/>
            <a:r>
              <a:rPr lang="en-US" altLang="zh-CN" smtClean="0"/>
              <a:t>COMMIT</a:t>
            </a:r>
          </a:p>
          <a:p>
            <a:pPr lvl="1" eaLnBrk="1" hangingPunct="1"/>
            <a:r>
              <a:rPr lang="zh-CN" altLang="en-US" smtClean="0">
                <a:ea typeface="宋体" charset="-122"/>
              </a:rPr>
              <a:t>事务正常结束</a:t>
            </a:r>
          </a:p>
          <a:p>
            <a:pPr lvl="1" eaLnBrk="1" hangingPunct="1"/>
            <a:r>
              <a:rPr lang="zh-CN" altLang="en-US" smtClean="0">
                <a:ea typeface="宋体" charset="-122"/>
              </a:rPr>
              <a:t>提交事务的所有操作（读</a:t>
            </a:r>
            <a:r>
              <a:rPr lang="en-US" altLang="zh-CN" smtClean="0">
                <a:ea typeface="宋体" charset="-122"/>
              </a:rPr>
              <a:t>+</a:t>
            </a:r>
            <a:r>
              <a:rPr lang="zh-CN" altLang="en-US" smtClean="0">
                <a:ea typeface="宋体" charset="-122"/>
              </a:rPr>
              <a:t>更新）</a:t>
            </a:r>
          </a:p>
          <a:p>
            <a:pPr lvl="1" eaLnBrk="1" hangingPunct="1"/>
            <a:r>
              <a:rPr lang="zh-CN" altLang="en-US" smtClean="0">
                <a:ea typeface="宋体" charset="-122"/>
              </a:rPr>
              <a:t>事务中所有对数据库的更新永久生效</a:t>
            </a:r>
            <a:endParaRPr lang="en-US" altLang="zh-CN" smtClean="0">
              <a:ea typeface="宋体" charset="-122"/>
            </a:endParaRPr>
          </a:p>
          <a:p>
            <a:pPr eaLnBrk="1" hangingPunct="1"/>
            <a:r>
              <a:rPr lang="en-US" altLang="zh-CN" smtClean="0"/>
              <a:t>ROLLBACK</a:t>
            </a:r>
          </a:p>
          <a:p>
            <a:pPr lvl="1" eaLnBrk="1" hangingPunct="1"/>
            <a:r>
              <a:rPr lang="zh-CN" altLang="en-US" smtClean="0">
                <a:ea typeface="宋体" charset="-122"/>
              </a:rPr>
              <a:t>事务异常终止</a:t>
            </a:r>
          </a:p>
          <a:p>
            <a:pPr lvl="1" eaLnBrk="1" hangingPunct="1"/>
            <a:r>
              <a:rPr lang="zh-CN" altLang="en-US" b="1" smtClean="0">
                <a:solidFill>
                  <a:srgbClr val="FF0000"/>
                </a:solidFill>
                <a:ea typeface="宋体" charset="-122"/>
              </a:rPr>
              <a:t>回滚</a:t>
            </a:r>
            <a:r>
              <a:rPr lang="zh-CN" altLang="en-US" smtClean="0">
                <a:ea typeface="宋体" charset="-122"/>
              </a:rPr>
              <a:t>事务的所有更新操作，事务回到开始时的状态</a:t>
            </a:r>
          </a:p>
        </p:txBody>
      </p:sp>
      <p:grpSp>
        <p:nvGrpSpPr>
          <p:cNvPr id="7" name="组合 6"/>
          <p:cNvGrpSpPr>
            <a:grpSpLocks/>
          </p:cNvGrpSpPr>
          <p:nvPr/>
        </p:nvGrpSpPr>
        <p:grpSpPr bwMode="auto">
          <a:xfrm>
            <a:off x="8024813" y="978836"/>
            <a:ext cx="1119187" cy="968375"/>
            <a:chOff x="7465325" y="1392072"/>
            <a:chExt cx="1119117" cy="968991"/>
          </a:xfrm>
        </p:grpSpPr>
        <p:sp>
          <p:nvSpPr>
            <p:cNvPr id="5" name="云形标注 4"/>
            <p:cNvSpPr/>
            <p:nvPr/>
          </p:nvSpPr>
          <p:spPr>
            <a:xfrm>
              <a:off x="7465325" y="1392072"/>
              <a:ext cx="1119117" cy="968991"/>
            </a:xfrm>
            <a:prstGeom prst="cloudCallout">
              <a:avLst>
                <a:gd name="adj1" fmla="val -525558"/>
                <a:gd name="adj2" fmla="val 334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27" name="矩形 5"/>
            <p:cNvSpPr>
              <a:spLocks noChangeArrowheads="1"/>
            </p:cNvSpPr>
            <p:nvPr/>
          </p:nvSpPr>
          <p:spPr bwMode="auto">
            <a:xfrm>
              <a:off x="7566919" y="1579516"/>
              <a:ext cx="895293" cy="641758"/>
            </a:xfrm>
            <a:prstGeom prst="rect">
              <a:avLst/>
            </a:prstGeom>
            <a:noFill/>
            <a:ln w="9525">
              <a:noFill/>
              <a:miter lim="800000"/>
              <a:headEnd/>
              <a:tailEnd/>
            </a:ln>
          </p:spPr>
          <p:txBody>
            <a:bodyPr>
              <a:spAutoFit/>
            </a:bodyPr>
            <a:lstStyle/>
            <a:p>
              <a:r>
                <a:rPr lang="zh-CN" altLang="en-US"/>
                <a:t>操作序列全做</a:t>
              </a:r>
            </a:p>
          </p:txBody>
        </p:sp>
      </p:grpSp>
      <p:grpSp>
        <p:nvGrpSpPr>
          <p:cNvPr id="11" name="组合 10"/>
          <p:cNvGrpSpPr>
            <a:grpSpLocks/>
          </p:cNvGrpSpPr>
          <p:nvPr/>
        </p:nvGrpSpPr>
        <p:grpSpPr bwMode="auto">
          <a:xfrm>
            <a:off x="7594600" y="3281363"/>
            <a:ext cx="1249363" cy="936625"/>
            <a:chOff x="7792871" y="3591636"/>
            <a:chExt cx="1351129" cy="968991"/>
          </a:xfrm>
        </p:grpSpPr>
        <p:sp>
          <p:nvSpPr>
            <p:cNvPr id="9" name="云形标注 8"/>
            <p:cNvSpPr/>
            <p:nvPr/>
          </p:nvSpPr>
          <p:spPr>
            <a:xfrm>
              <a:off x="7792871" y="3591636"/>
              <a:ext cx="1351129" cy="968991"/>
            </a:xfrm>
            <a:prstGeom prst="cloudCallout">
              <a:avLst>
                <a:gd name="adj1" fmla="val -403336"/>
                <a:gd name="adj2" fmla="val -89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25" name="矩形 9"/>
            <p:cNvSpPr>
              <a:spLocks noChangeArrowheads="1"/>
            </p:cNvSpPr>
            <p:nvPr/>
          </p:nvSpPr>
          <p:spPr bwMode="auto">
            <a:xfrm>
              <a:off x="7935366" y="3749221"/>
              <a:ext cx="1208634" cy="663171"/>
            </a:xfrm>
            <a:prstGeom prst="rect">
              <a:avLst/>
            </a:prstGeom>
            <a:noFill/>
            <a:ln w="9525">
              <a:noFill/>
              <a:miter lim="800000"/>
              <a:headEnd/>
              <a:tailEnd/>
            </a:ln>
          </p:spPr>
          <p:txBody>
            <a:bodyPr>
              <a:spAutoFit/>
            </a:bodyPr>
            <a:lstStyle/>
            <a:p>
              <a:r>
                <a:rPr lang="zh-CN" altLang="en-US"/>
                <a:t>操作序列全</a:t>
              </a:r>
              <a:r>
                <a:rPr lang="zh-CN" altLang="en-US" b="1">
                  <a:solidFill>
                    <a:srgbClr val="FF0000"/>
                  </a:solidFill>
                </a:rPr>
                <a:t>不</a:t>
              </a:r>
              <a:r>
                <a:rPr lang="zh-CN" altLang="en-US"/>
                <a:t>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恢复策略</a:t>
            </a:r>
            <a:endParaRPr lang="zh-CN" altLang="en-US" dirty="0">
              <a:latin typeface="+mj-ea"/>
            </a:endParaRPr>
          </a:p>
        </p:txBody>
      </p:sp>
      <p:sp>
        <p:nvSpPr>
          <p:cNvPr id="95234" name="内容占位符 2"/>
          <p:cNvSpPr>
            <a:spLocks noGrp="1"/>
          </p:cNvSpPr>
          <p:nvPr>
            <p:ph idx="1"/>
          </p:nvPr>
        </p:nvSpPr>
        <p:spPr/>
        <p:txBody>
          <a:bodyPr/>
          <a:lstStyle/>
          <a:p>
            <a:pPr eaLnBrk="1" hangingPunct="1">
              <a:lnSpc>
                <a:spcPct val="200000"/>
              </a:lnSpc>
            </a:pPr>
            <a:r>
              <a:rPr lang="zh-CN" altLang="en-US" smtClean="0"/>
              <a:t>事务故障的恢复</a:t>
            </a:r>
          </a:p>
          <a:p>
            <a:pPr eaLnBrk="1" hangingPunct="1">
              <a:lnSpc>
                <a:spcPct val="200000"/>
              </a:lnSpc>
            </a:pPr>
            <a:r>
              <a:rPr lang="zh-CN" altLang="en-US" smtClean="0"/>
              <a:t>系统故障的恢复</a:t>
            </a:r>
          </a:p>
          <a:p>
            <a:pPr eaLnBrk="1" hangingPunct="1">
              <a:lnSpc>
                <a:spcPct val="200000"/>
              </a:lnSpc>
            </a:pPr>
            <a:r>
              <a:rPr lang="zh-CN" altLang="en-US" smtClean="0">
                <a:solidFill>
                  <a:srgbClr val="0000FF"/>
                </a:solidFill>
              </a:rPr>
              <a:t>介质故障的恢复</a:t>
            </a:r>
          </a:p>
          <a:p>
            <a:pPr eaLnBrk="1" hangingPunct="1"/>
            <a:endParaRPr lang="zh-CN" alt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介质故障的恢复</a:t>
            </a:r>
            <a:endParaRPr lang="zh-CN" altLang="en-US" dirty="0">
              <a:latin typeface="+mj-ea"/>
            </a:endParaRPr>
          </a:p>
        </p:txBody>
      </p:sp>
      <p:sp>
        <p:nvSpPr>
          <p:cNvPr id="3" name="内容占位符 2"/>
          <p:cNvSpPr>
            <a:spLocks noGrp="1"/>
          </p:cNvSpPr>
          <p:nvPr>
            <p:ph idx="1"/>
          </p:nvPr>
        </p:nvSpPr>
        <p:spPr/>
        <p:txBody>
          <a:bodyPr rtlCol="0">
            <a:normAutofit/>
          </a:bodyPr>
          <a:lstStyle/>
          <a:p>
            <a:pPr eaLnBrk="1" fontAlgn="auto" hangingPunct="1">
              <a:lnSpc>
                <a:spcPct val="150000"/>
              </a:lnSpc>
              <a:spcAft>
                <a:spcPts val="0"/>
              </a:spcAft>
              <a:buFont typeface="Wingdings" pitchFamily="2" charset="2"/>
              <a:buNone/>
              <a:defRPr/>
            </a:pPr>
            <a:r>
              <a:rPr lang="en-US" altLang="zh-CN" dirty="0" smtClean="0"/>
              <a:t>1. </a:t>
            </a:r>
            <a:r>
              <a:rPr lang="zh-CN" altLang="en-US" dirty="0" smtClean="0"/>
              <a:t>重装数据库，</a:t>
            </a:r>
          </a:p>
          <a:p>
            <a:pPr lvl="1" eaLnBrk="1" fontAlgn="auto" hangingPunct="1">
              <a:lnSpc>
                <a:spcPct val="150000"/>
              </a:lnSpc>
              <a:spcAft>
                <a:spcPts val="0"/>
              </a:spcAft>
              <a:buFont typeface="Wingdings" pitchFamily="2" charset="2"/>
              <a:buNone/>
              <a:defRPr/>
            </a:pPr>
            <a:r>
              <a:rPr lang="zh-CN" altLang="en-US" dirty="0" smtClean="0">
                <a:latin typeface="+mn-ea"/>
                <a:ea typeface="+mn-ea"/>
              </a:rPr>
              <a:t>使数据库恢复到一致性状态</a:t>
            </a:r>
          </a:p>
          <a:p>
            <a:pPr eaLnBrk="1" fontAlgn="auto" hangingPunct="1">
              <a:lnSpc>
                <a:spcPct val="150000"/>
              </a:lnSpc>
              <a:spcAft>
                <a:spcPts val="0"/>
              </a:spcAft>
              <a:buFont typeface="Wingdings" pitchFamily="2" charset="2"/>
              <a:buNone/>
              <a:defRPr/>
            </a:pPr>
            <a:r>
              <a:rPr lang="en-US" altLang="zh-CN" dirty="0" smtClean="0"/>
              <a:t>2. </a:t>
            </a:r>
            <a:r>
              <a:rPr lang="zh-CN" altLang="en-US" dirty="0" smtClean="0"/>
              <a:t>重做已完成的事务</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恢复步骤</a:t>
            </a:r>
            <a:endParaRPr lang="zh-CN" altLang="en-US" dirty="0">
              <a:latin typeface="+mj-ea"/>
            </a:endParaRPr>
          </a:p>
        </p:txBody>
      </p:sp>
      <p:sp>
        <p:nvSpPr>
          <p:cNvPr id="97282" name="内容占位符 2"/>
          <p:cNvSpPr>
            <a:spLocks noGrp="1"/>
          </p:cNvSpPr>
          <p:nvPr>
            <p:ph idx="1"/>
          </p:nvPr>
        </p:nvSpPr>
        <p:spPr/>
        <p:txBody>
          <a:bodyPr/>
          <a:lstStyle/>
          <a:p>
            <a:pPr eaLnBrk="1" hangingPunct="1">
              <a:lnSpc>
                <a:spcPct val="140000"/>
              </a:lnSpc>
              <a:spcBef>
                <a:spcPct val="40000"/>
              </a:spcBef>
              <a:buFontTx/>
              <a:buNone/>
            </a:pPr>
            <a:r>
              <a:rPr lang="en-US" altLang="zh-CN" smtClean="0"/>
              <a:t>1. </a:t>
            </a:r>
            <a:r>
              <a:rPr lang="zh-CN" altLang="en-US" sz="2400" smtClean="0"/>
              <a:t>装入最新的后备数据库副本</a:t>
            </a:r>
            <a:r>
              <a:rPr lang="en-US" altLang="zh-CN" sz="2400" smtClean="0"/>
              <a:t>(</a:t>
            </a:r>
            <a:r>
              <a:rPr lang="zh-CN" altLang="en-US" sz="2400" smtClean="0"/>
              <a:t>离故障发生时刻最近的转储副本</a:t>
            </a:r>
            <a:r>
              <a:rPr lang="en-US" altLang="zh-CN" sz="2400" smtClean="0"/>
              <a:t>) </a:t>
            </a:r>
            <a:r>
              <a:rPr lang="zh-CN" altLang="en-US" sz="2400" smtClean="0"/>
              <a:t>，使数据库恢复到最近一次转储时的一致性状态。</a:t>
            </a:r>
          </a:p>
          <a:p>
            <a:pPr lvl="1" eaLnBrk="1" hangingPunct="1">
              <a:lnSpc>
                <a:spcPct val="150000"/>
              </a:lnSpc>
              <a:spcBef>
                <a:spcPct val="40000"/>
              </a:spcBef>
              <a:buSzPct val="75000"/>
            </a:pPr>
            <a:r>
              <a:rPr lang="zh-CN" altLang="en-US" sz="2000" smtClean="0">
                <a:ea typeface="宋体" charset="-122"/>
              </a:rPr>
              <a:t>对于静态转储的数据库副本，装入后数据库即处于一致性状态</a:t>
            </a:r>
          </a:p>
          <a:p>
            <a:pPr lvl="1" eaLnBrk="1" hangingPunct="1">
              <a:lnSpc>
                <a:spcPct val="150000"/>
              </a:lnSpc>
              <a:spcBef>
                <a:spcPct val="40000"/>
              </a:spcBef>
              <a:buSzPct val="75000"/>
            </a:pPr>
            <a:r>
              <a:rPr lang="zh-CN" altLang="en-US" sz="2000" smtClean="0">
                <a:ea typeface="宋体" charset="-122"/>
              </a:rPr>
              <a:t>对于动态转储的数据库副本，还须同时装入转储时刻的日志文件副本，利用与恢复系统故障的方法（即</a:t>
            </a:r>
            <a:r>
              <a:rPr lang="en-US" altLang="zh-CN" sz="2000" smtClean="0">
                <a:ea typeface="宋体" charset="-122"/>
              </a:rPr>
              <a:t>REDO+UNDO</a:t>
            </a:r>
            <a:r>
              <a:rPr lang="zh-CN" altLang="en-US" sz="2000" smtClean="0">
                <a:ea typeface="宋体" charset="-122"/>
              </a:rPr>
              <a:t>），才能将数据库恢复到一致性状态。</a:t>
            </a:r>
          </a:p>
          <a:p>
            <a:pPr eaLnBrk="1" hangingPunct="1"/>
            <a:endParaRPr lang="zh-CN" alt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p:cNvSpPr>
          <p:nvPr>
            <p:ph idx="1"/>
          </p:nvPr>
        </p:nvSpPr>
        <p:spPr>
          <a:xfrm>
            <a:off x="444500" y="1300163"/>
            <a:ext cx="8229600" cy="4525962"/>
          </a:xfrm>
        </p:spPr>
        <p:txBody>
          <a:bodyPr/>
          <a:lstStyle/>
          <a:p>
            <a:pPr eaLnBrk="1" hangingPunct="1">
              <a:lnSpc>
                <a:spcPct val="130000"/>
              </a:lnSpc>
              <a:buFontTx/>
              <a:buNone/>
            </a:pPr>
            <a:r>
              <a:rPr lang="en-US" altLang="zh-CN" sz="2800" smtClean="0"/>
              <a:t>2. </a:t>
            </a:r>
            <a:r>
              <a:rPr lang="zh-CN" altLang="en-US" sz="2400" smtClean="0"/>
              <a:t>装入有关的日志文件副本</a:t>
            </a:r>
            <a:r>
              <a:rPr lang="en-US" altLang="zh-CN" sz="2400" smtClean="0"/>
              <a:t>(</a:t>
            </a:r>
            <a:r>
              <a:rPr lang="zh-CN" altLang="en-US" sz="2400" smtClean="0"/>
              <a:t>转储结束时刻的日志文件副本</a:t>
            </a:r>
            <a:r>
              <a:rPr lang="en-US" altLang="zh-CN" sz="2400" smtClean="0"/>
              <a:t>) </a:t>
            </a:r>
            <a:r>
              <a:rPr lang="zh-CN" altLang="en-US" sz="2400" smtClean="0"/>
              <a:t>，重做已完成的事务。</a:t>
            </a:r>
          </a:p>
          <a:p>
            <a:pPr lvl="1" eaLnBrk="1" hangingPunct="1">
              <a:lnSpc>
                <a:spcPct val="130000"/>
              </a:lnSpc>
              <a:spcBef>
                <a:spcPct val="50000"/>
              </a:spcBef>
            </a:pPr>
            <a:r>
              <a:rPr lang="zh-CN" altLang="en-US" sz="2400" smtClean="0">
                <a:ea typeface="宋体" charset="-122"/>
              </a:rPr>
              <a:t>首先扫描日志文件，找出故障发生时已提交的事务的标识，将其记入重做队列。</a:t>
            </a:r>
          </a:p>
          <a:p>
            <a:pPr lvl="1" eaLnBrk="1" hangingPunct="1">
              <a:lnSpc>
                <a:spcPct val="130000"/>
              </a:lnSpc>
              <a:spcBef>
                <a:spcPct val="50000"/>
              </a:spcBef>
            </a:pPr>
            <a:r>
              <a:rPr lang="zh-CN" altLang="en-US" sz="2400" smtClean="0">
                <a:ea typeface="宋体" charset="-122"/>
              </a:rPr>
              <a:t>然后正向扫描日志文件，对重做队列中的所有事务进行重做处理。即将日志记录中</a:t>
            </a:r>
            <a:r>
              <a:rPr lang="zh-CN" altLang="en-US" sz="2400" smtClean="0">
                <a:latin typeface="Arial" charset="0"/>
                <a:ea typeface="宋体" charset="-122"/>
              </a:rPr>
              <a:t>“</a:t>
            </a:r>
            <a:r>
              <a:rPr lang="zh-CN" altLang="en-US" sz="2400" smtClean="0">
                <a:ea typeface="宋体" charset="-122"/>
              </a:rPr>
              <a:t>更新后的值</a:t>
            </a:r>
            <a:r>
              <a:rPr lang="zh-CN" altLang="en-US" sz="2400" smtClean="0">
                <a:latin typeface="Arial" charset="0"/>
                <a:ea typeface="宋体" charset="-122"/>
              </a:rPr>
              <a:t>”</a:t>
            </a:r>
            <a:r>
              <a:rPr lang="zh-CN" altLang="en-US" sz="2400" smtClean="0">
                <a:ea typeface="宋体" charset="-122"/>
              </a:rPr>
              <a:t>写入数据库。</a:t>
            </a:r>
          </a:p>
          <a:p>
            <a:pPr eaLnBrk="1" hangingPunct="1"/>
            <a:endParaRPr lang="zh-CN" alt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p:cNvSpPr>
            <a:spLocks noGrp="1"/>
          </p:cNvSpPr>
          <p:nvPr>
            <p:ph idx="1"/>
          </p:nvPr>
        </p:nvSpPr>
        <p:spPr>
          <a:xfrm>
            <a:off x="393700" y="1385888"/>
            <a:ext cx="8229600" cy="4525962"/>
          </a:xfrm>
        </p:spPr>
        <p:txBody>
          <a:bodyPr/>
          <a:lstStyle/>
          <a:p>
            <a:pPr eaLnBrk="1" hangingPunct="1">
              <a:lnSpc>
                <a:spcPct val="140000"/>
              </a:lnSpc>
              <a:buFontTx/>
              <a:buNone/>
            </a:pPr>
            <a:r>
              <a:rPr lang="zh-CN" altLang="en-US" sz="2400" smtClean="0"/>
              <a:t>介质故障的恢复需要</a:t>
            </a:r>
            <a:r>
              <a:rPr lang="en-US" altLang="zh-CN" sz="2400" smtClean="0"/>
              <a:t>DBA</a:t>
            </a:r>
            <a:r>
              <a:rPr lang="zh-CN" altLang="en-US" sz="2400" smtClean="0"/>
              <a:t>介入</a:t>
            </a:r>
          </a:p>
          <a:p>
            <a:pPr eaLnBrk="1" hangingPunct="1">
              <a:lnSpc>
                <a:spcPct val="140000"/>
              </a:lnSpc>
              <a:spcBef>
                <a:spcPct val="40000"/>
              </a:spcBef>
            </a:pPr>
            <a:r>
              <a:rPr lang="en-US" altLang="zh-CN" sz="2400" smtClean="0"/>
              <a:t>DBA</a:t>
            </a:r>
            <a:r>
              <a:rPr lang="zh-CN" altLang="en-US" sz="2400" smtClean="0"/>
              <a:t>的工作</a:t>
            </a:r>
          </a:p>
          <a:p>
            <a:pPr lvl="1" eaLnBrk="1" hangingPunct="1">
              <a:lnSpc>
                <a:spcPct val="140000"/>
              </a:lnSpc>
              <a:spcBef>
                <a:spcPct val="40000"/>
              </a:spcBef>
            </a:pPr>
            <a:r>
              <a:rPr lang="zh-CN" altLang="en-US" sz="2400" smtClean="0">
                <a:ea typeface="宋体" charset="-122"/>
              </a:rPr>
              <a:t>重装最近转储的数据库副本和有关的各日志文件副本</a:t>
            </a:r>
          </a:p>
          <a:p>
            <a:pPr lvl="1" eaLnBrk="1" hangingPunct="1">
              <a:lnSpc>
                <a:spcPct val="140000"/>
              </a:lnSpc>
              <a:spcBef>
                <a:spcPct val="40000"/>
              </a:spcBef>
            </a:pPr>
            <a:r>
              <a:rPr lang="zh-CN" altLang="en-US" sz="2400" smtClean="0">
                <a:ea typeface="宋体" charset="-122"/>
              </a:rPr>
              <a:t>执行系统提供的恢复命令</a:t>
            </a:r>
          </a:p>
          <a:p>
            <a:pPr eaLnBrk="1" hangingPunct="1">
              <a:lnSpc>
                <a:spcPct val="140000"/>
              </a:lnSpc>
              <a:spcBef>
                <a:spcPct val="40000"/>
              </a:spcBef>
            </a:pPr>
            <a:r>
              <a:rPr lang="zh-CN" altLang="en-US" sz="2400" smtClean="0"/>
              <a:t>具体的恢复操作仍由</a:t>
            </a:r>
            <a:r>
              <a:rPr lang="en-US" altLang="zh-CN" sz="2400" smtClean="0"/>
              <a:t>DBMS</a:t>
            </a:r>
            <a:r>
              <a:rPr lang="zh-CN" altLang="en-US" sz="2400" smtClean="0"/>
              <a:t>完成</a:t>
            </a:r>
          </a:p>
          <a:p>
            <a:pPr eaLnBrk="1" hangingPunct="1"/>
            <a:endParaRPr lang="zh-CN" alt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type="body" sz="half" idx="1"/>
          </p:nvPr>
        </p:nvSpPr>
        <p:spPr/>
        <p:txBody>
          <a:bodyPr/>
          <a:lstStyle/>
          <a:p>
            <a:pPr eaLnBrk="1" hangingPunct="1">
              <a:defRPr/>
            </a:pPr>
            <a:endParaRPr lang="en-US" altLang="zh-CN" sz="2000" smtClean="0">
              <a:latin typeface="Arial" charset="0"/>
            </a:endParaRPr>
          </a:p>
          <a:p>
            <a:pPr eaLnBrk="1" hangingPunct="1">
              <a:defRPr/>
            </a:pPr>
            <a:endParaRPr lang="en-US" altLang="zh-CN" sz="2000" smtClean="0">
              <a:latin typeface="Arial" charset="0"/>
            </a:endParaRPr>
          </a:p>
          <a:p>
            <a:pPr eaLnBrk="1" hangingPunct="1">
              <a:defRPr/>
            </a:pPr>
            <a:endParaRPr lang="en-US" altLang="zh-CN" sz="2100" smtClean="0">
              <a:latin typeface="Arial" charset="0"/>
            </a:endParaRPr>
          </a:p>
        </p:txBody>
      </p:sp>
      <p:graphicFrame>
        <p:nvGraphicFramePr>
          <p:cNvPr id="359507" name="Group 83"/>
          <p:cNvGraphicFramePr>
            <a:graphicFrameLocks noGrp="1"/>
          </p:cNvGraphicFramePr>
          <p:nvPr>
            <p:ph sz="half" idx="2"/>
          </p:nvPr>
        </p:nvGraphicFramePr>
        <p:xfrm>
          <a:off x="644525" y="1016000"/>
          <a:ext cx="7885113" cy="4608513"/>
        </p:xfrm>
        <a:graphic>
          <a:graphicData uri="http://schemas.openxmlformats.org/drawingml/2006/table">
            <a:tbl>
              <a:tblPr/>
              <a:tblGrid>
                <a:gridCol w="2079625"/>
                <a:gridCol w="5805488"/>
              </a:tblGrid>
              <a:tr h="9398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4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备份类型</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Arial" charset="0"/>
                          <a:ea typeface="楷体_GB2312" pitchFamily="49" charset="-122"/>
                        </a:rPr>
                        <a:t>说明</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r>
              <a:tr h="1047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黑体" pitchFamily="2" charset="-122"/>
                          <a:ea typeface="黑体" pitchFamily="2" charset="-122"/>
                        </a:rPr>
                        <a:t>完整备份</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000000"/>
                          </a:solidFill>
                          <a:effectLst/>
                          <a:latin typeface="Arial" charset="0"/>
                          <a:ea typeface="楷体_GB2312" pitchFamily="49" charset="-122"/>
                          <a:cs typeface="Times New Roman" pitchFamily="18" charset="0"/>
                        </a:rPr>
                        <a:t>备份完成时刻的数据库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000000"/>
                          </a:solidFill>
                          <a:effectLst/>
                          <a:latin typeface="Arial" charset="0"/>
                          <a:ea typeface="楷体_GB2312" pitchFamily="49" charset="-122"/>
                          <a:cs typeface="Times New Roman" pitchFamily="18" charset="0"/>
                        </a:rPr>
                        <a:t>提供了任何其他备份的基准</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104933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000000"/>
                          </a:solidFill>
                          <a:effectLst/>
                          <a:latin typeface="黑体" pitchFamily="2" charset="-122"/>
                          <a:ea typeface="黑体" pitchFamily="2" charset="-122"/>
                        </a:rPr>
                        <a:t>差异备份</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000000"/>
                          </a:solidFill>
                          <a:effectLst/>
                          <a:latin typeface="Arial" charset="0"/>
                          <a:ea typeface="楷体_GB2312" pitchFamily="49" charset="-122"/>
                          <a:cs typeface="Times New Roman" pitchFamily="18" charset="0"/>
                        </a:rPr>
                        <a:t>事先已执行过一次完整备份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000000"/>
                          </a:solidFill>
                          <a:effectLst/>
                          <a:latin typeface="Arial" charset="0"/>
                          <a:ea typeface="楷体_GB2312" pitchFamily="49" charset="-122"/>
                          <a:cs typeface="Times New Roman" pitchFamily="18" charset="0"/>
                        </a:rPr>
                        <a:t>对上一次完整备份之后所有更改的数据作备份</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1571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黑体" pitchFamily="2" charset="-122"/>
                          <a:ea typeface="黑体" pitchFamily="2" charset="-122"/>
                        </a:rPr>
                        <a:t>事务日志备份</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事先已执行过一次完整备份</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从上一次事务日志备份到当前事务日志的尾部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截断已确认的事务日志</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备份</a:t>
                      </a:r>
                      <a:r>
                        <a:rPr kumimoji="0" lang="en-US" altLang="zh-CN" sz="18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T-SQL</a:t>
                      </a:r>
                      <a:r>
                        <a:rPr kumimoji="0" lang="zh-CN" altLang="en-US" sz="1800" b="1" i="0" u="none" strike="noStrike" cap="none" normalizeH="0" baseline="0" dirty="0" smtClean="0">
                          <a:ln>
                            <a:noFill/>
                          </a:ln>
                          <a:solidFill>
                            <a:srgbClr val="000000"/>
                          </a:solidFill>
                          <a:effectLst/>
                          <a:latin typeface="Arial" charset="0"/>
                          <a:ea typeface="楷体_GB2312" pitchFamily="49" charset="-122"/>
                          <a:cs typeface="Times New Roman" pitchFamily="18" charset="0"/>
                        </a:rPr>
                        <a:t>语句，而不是数据库结构、文件结构或数据</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2"/>
          <p:cNvSpPr>
            <a:spLocks noGrp="1" noChangeArrowheads="1"/>
          </p:cNvSpPr>
          <p:nvPr>
            <p:ph type="title"/>
          </p:nvPr>
        </p:nvSpPr>
        <p:spPr>
          <a:xfrm>
            <a:off x="1255712" y="278320"/>
            <a:ext cx="6480175" cy="563563"/>
          </a:xfrm>
        </p:spPr>
        <p:txBody>
          <a:bodyPr>
            <a:normAutofit fontScale="90000"/>
          </a:bodyPr>
          <a:lstStyle/>
          <a:p>
            <a:pPr eaLnBrk="1" hangingPunct="1">
              <a:defRPr/>
            </a:pPr>
            <a:r>
              <a:rPr lang="en-US" altLang="zh-CN" sz="3200" dirty="0" smtClean="0"/>
              <a:t>SQLSERVER2008</a:t>
            </a:r>
            <a:r>
              <a:rPr lang="zh-CN" altLang="en-US" sz="3200" dirty="0" smtClean="0"/>
              <a:t>备份和还原策略</a:t>
            </a:r>
          </a:p>
        </p:txBody>
      </p:sp>
    </p:spTree>
    <p:extLst>
      <p:ext uri="{BB962C8B-B14F-4D97-AF65-F5344CB8AC3E}">
        <p14:creationId xmlns:p14="http://schemas.microsoft.com/office/powerpoint/2010/main" val="318053640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1255712" y="278320"/>
            <a:ext cx="6480175" cy="563563"/>
          </a:xfrm>
        </p:spPr>
        <p:txBody>
          <a:bodyPr>
            <a:normAutofit fontScale="90000"/>
          </a:bodyPr>
          <a:lstStyle/>
          <a:p>
            <a:pPr eaLnBrk="1" hangingPunct="1">
              <a:defRPr/>
            </a:pPr>
            <a:r>
              <a:rPr lang="en-US" altLang="zh-CN" sz="3200" dirty="0" smtClean="0"/>
              <a:t>SQLSERVER2008</a:t>
            </a:r>
            <a:r>
              <a:rPr lang="zh-CN" altLang="en-US" sz="3200" dirty="0" smtClean="0"/>
              <a:t>备份和还原策略</a:t>
            </a:r>
          </a:p>
        </p:txBody>
      </p:sp>
      <p:sp>
        <p:nvSpPr>
          <p:cNvPr id="419843" name="Rectangle 3"/>
          <p:cNvSpPr>
            <a:spLocks noGrp="1" noChangeArrowheads="1"/>
          </p:cNvSpPr>
          <p:nvPr>
            <p:ph type="body" sz="half" idx="1"/>
          </p:nvPr>
        </p:nvSpPr>
        <p:spPr/>
        <p:txBody>
          <a:bodyPr/>
          <a:lstStyle/>
          <a:p>
            <a:pPr eaLnBrk="1" hangingPunct="1">
              <a:defRPr/>
            </a:pPr>
            <a:endParaRPr lang="en-US" altLang="zh-CN" sz="2000" smtClean="0">
              <a:latin typeface="Arial" charset="0"/>
            </a:endParaRPr>
          </a:p>
          <a:p>
            <a:pPr eaLnBrk="1" hangingPunct="1">
              <a:defRPr/>
            </a:pPr>
            <a:endParaRPr lang="en-US" altLang="zh-CN" sz="2000" smtClean="0">
              <a:latin typeface="Arial" charset="0"/>
            </a:endParaRPr>
          </a:p>
          <a:p>
            <a:pPr eaLnBrk="1" hangingPunct="1">
              <a:defRPr/>
            </a:pPr>
            <a:endParaRPr lang="en-US" altLang="zh-CN" sz="2100" smtClean="0">
              <a:latin typeface="Arial" charset="0"/>
            </a:endParaRPr>
          </a:p>
        </p:txBody>
      </p:sp>
      <p:graphicFrame>
        <p:nvGraphicFramePr>
          <p:cNvPr id="16409" name="Group 25"/>
          <p:cNvGraphicFramePr>
            <a:graphicFrameLocks noGrp="1"/>
          </p:cNvGraphicFramePr>
          <p:nvPr>
            <p:ph sz="half" idx="2"/>
          </p:nvPr>
        </p:nvGraphicFramePr>
        <p:xfrm>
          <a:off x="446088" y="1016000"/>
          <a:ext cx="8361362" cy="4430904"/>
        </p:xfrm>
        <a:graphic>
          <a:graphicData uri="http://schemas.openxmlformats.org/drawingml/2006/table">
            <a:tbl>
              <a:tblPr/>
              <a:tblGrid>
                <a:gridCol w="3979862"/>
                <a:gridCol w="4381500"/>
              </a:tblGrid>
              <a:tr h="68421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策略</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smtClean="0">
                          <a:ln>
                            <a:noFill/>
                          </a:ln>
                          <a:solidFill>
                            <a:srgbClr val="000000"/>
                          </a:solidFill>
                          <a:effectLst/>
                          <a:latin typeface="Arial" panose="020B0604020202020204" pitchFamily="34" charset="0"/>
                          <a:ea typeface="楷体_GB2312" pitchFamily="49" charset="-122"/>
                        </a:rPr>
                        <a:t>说明</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r>
              <a:tr h="720725">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完整备份和还原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小型数据库</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数据库很少改变或只读</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860425">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完整</a:t>
                      </a:r>
                      <a:r>
                        <a:rPr kumimoji="0" lang="en-US" altLang="zh-CN"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差异备份与还原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数据库频繁更改</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想要最少的备份时间</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100806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完整</a:t>
                      </a:r>
                      <a:r>
                        <a:rPr kumimoji="0" lang="en-US" altLang="zh-CN"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事务日志备份与还原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数据库和事务日志备份相结合</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数据库经常更改</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完整备份时间过长</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114141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完整</a:t>
                      </a:r>
                      <a:r>
                        <a:rPr kumimoji="0" lang="en-US" altLang="zh-CN"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差异</a:t>
                      </a:r>
                      <a:r>
                        <a:rPr kumimoji="0" lang="en-US" altLang="zh-CN"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事务日志备份与还原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可以减少所需还原事务日志备份的数量</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楷体_GB2312" pitchFamily="49" charset="-122"/>
                          <a:cs typeface="Times New Roman" panose="02020603050405020304" pitchFamily="18" charset="0"/>
                        </a:rPr>
                        <a:t>缩短恢复数据库的时间 </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191391823"/>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331912" y="361951"/>
            <a:ext cx="6480175" cy="563562"/>
          </a:xfrm>
        </p:spPr>
        <p:txBody>
          <a:bodyPr>
            <a:normAutofit fontScale="90000"/>
          </a:bodyPr>
          <a:lstStyle/>
          <a:p>
            <a:pPr eaLnBrk="1" hangingPunct="1">
              <a:defRPr/>
            </a:pPr>
            <a:r>
              <a:rPr lang="zh-CN" altLang="en-US" sz="3200" dirty="0" smtClean="0"/>
              <a:t>示例</a:t>
            </a:r>
            <a:r>
              <a:rPr lang="en-US" altLang="zh-CN" sz="3200" dirty="0" smtClean="0"/>
              <a:t>1</a:t>
            </a:r>
          </a:p>
        </p:txBody>
      </p:sp>
      <p:sp>
        <p:nvSpPr>
          <p:cNvPr id="368643" name="Rectangle 3"/>
          <p:cNvSpPr>
            <a:spLocks noGrp="1" noChangeArrowheads="1"/>
          </p:cNvSpPr>
          <p:nvPr>
            <p:ph type="body" idx="1"/>
          </p:nvPr>
        </p:nvSpPr>
        <p:spPr>
          <a:xfrm>
            <a:off x="457200" y="925513"/>
            <a:ext cx="8229600" cy="4879975"/>
          </a:xfrm>
        </p:spPr>
        <p:txBody>
          <a:bodyPr/>
          <a:lstStyle/>
          <a:p>
            <a:pPr eaLnBrk="1" hangingPunct="1">
              <a:lnSpc>
                <a:spcPct val="90000"/>
              </a:lnSpc>
              <a:defRPr/>
            </a:pPr>
            <a:r>
              <a:rPr lang="zh-CN" altLang="en-US" dirty="0" smtClean="0">
                <a:latin typeface="Arial" charset="0"/>
              </a:rPr>
              <a:t>完整备份和还原</a:t>
            </a:r>
          </a:p>
          <a:p>
            <a:pPr lvl="1" eaLnBrk="1" hangingPunct="1">
              <a:lnSpc>
                <a:spcPct val="90000"/>
              </a:lnSpc>
              <a:defRPr/>
            </a:pPr>
            <a:r>
              <a:rPr lang="zh-CN" altLang="en-US" dirty="0" smtClean="0">
                <a:latin typeface="Arial" charset="0"/>
              </a:rPr>
              <a:t>假如有三次完整备份</a:t>
            </a:r>
          </a:p>
          <a:p>
            <a:pPr lvl="1" eaLnBrk="1" hangingPunct="1">
              <a:lnSpc>
                <a:spcPct val="90000"/>
              </a:lnSpc>
              <a:defRPr/>
            </a:pPr>
            <a:endParaRPr lang="zh-CN" altLang="en-US" dirty="0" smtClean="0">
              <a:latin typeface="Arial" charset="0"/>
            </a:endParaRPr>
          </a:p>
          <a:p>
            <a:pPr lvl="1" eaLnBrk="1" hangingPunct="1">
              <a:lnSpc>
                <a:spcPct val="90000"/>
              </a:lnSpc>
              <a:defRPr/>
            </a:pPr>
            <a:endParaRPr lang="zh-CN" altLang="en-US" dirty="0" smtClean="0">
              <a:latin typeface="Arial" charset="0"/>
            </a:endParaRPr>
          </a:p>
          <a:p>
            <a:pPr lvl="1" eaLnBrk="1" hangingPunct="1">
              <a:lnSpc>
                <a:spcPct val="90000"/>
              </a:lnSpc>
              <a:defRPr/>
            </a:pPr>
            <a:endParaRPr lang="zh-CN" altLang="en-US" dirty="0" smtClean="0">
              <a:latin typeface="Arial" charset="0"/>
            </a:endParaRPr>
          </a:p>
          <a:p>
            <a:pPr lvl="1" eaLnBrk="1" hangingPunct="1">
              <a:lnSpc>
                <a:spcPct val="90000"/>
              </a:lnSpc>
              <a:defRPr/>
            </a:pPr>
            <a:endParaRPr lang="zh-CN" altLang="en-US" dirty="0" smtClean="0">
              <a:latin typeface="Arial" charset="0"/>
            </a:endParaRPr>
          </a:p>
          <a:p>
            <a:pPr lvl="1" eaLnBrk="1" hangingPunct="1">
              <a:lnSpc>
                <a:spcPct val="90000"/>
              </a:lnSpc>
              <a:defRPr/>
            </a:pPr>
            <a:endParaRPr lang="zh-CN" altLang="en-US" dirty="0" smtClean="0">
              <a:latin typeface="Arial" charset="0"/>
            </a:endParaRPr>
          </a:p>
          <a:p>
            <a:pPr lvl="1" eaLnBrk="1" hangingPunct="1">
              <a:lnSpc>
                <a:spcPct val="90000"/>
              </a:lnSpc>
              <a:defRPr/>
            </a:pPr>
            <a:endParaRPr lang="zh-CN" altLang="en-US" dirty="0" smtClean="0">
              <a:latin typeface="Arial" charset="0"/>
            </a:endParaRPr>
          </a:p>
          <a:p>
            <a:pPr lvl="1" eaLnBrk="1" hangingPunct="1">
              <a:lnSpc>
                <a:spcPct val="90000"/>
              </a:lnSpc>
              <a:defRPr/>
            </a:pPr>
            <a:r>
              <a:rPr lang="zh-CN" altLang="en-US" dirty="0" smtClean="0">
                <a:latin typeface="Arial" charset="0"/>
              </a:rPr>
              <a:t>只能选择任意的一个完整数据库备份进行还原</a:t>
            </a:r>
          </a:p>
          <a:p>
            <a:pPr lvl="2" eaLnBrk="1" hangingPunct="1">
              <a:lnSpc>
                <a:spcPct val="90000"/>
              </a:lnSpc>
              <a:defRPr/>
            </a:pPr>
            <a:r>
              <a:rPr lang="zh-CN" altLang="en-US" dirty="0" smtClean="0">
                <a:latin typeface="Arial" charset="0"/>
              </a:rPr>
              <a:t>还原到</a:t>
            </a:r>
            <a:r>
              <a:rPr lang="en-US" altLang="zh-CN" dirty="0" smtClean="0">
                <a:latin typeface="Arial" charset="0"/>
              </a:rPr>
              <a:t>10:00</a:t>
            </a:r>
          </a:p>
          <a:p>
            <a:pPr lvl="2" eaLnBrk="1" hangingPunct="1">
              <a:lnSpc>
                <a:spcPct val="90000"/>
              </a:lnSpc>
              <a:defRPr/>
            </a:pPr>
            <a:r>
              <a:rPr lang="zh-CN" altLang="en-US" dirty="0" smtClean="0">
                <a:latin typeface="Arial" charset="0"/>
              </a:rPr>
              <a:t>还原到</a:t>
            </a:r>
            <a:r>
              <a:rPr lang="en-US" altLang="zh-CN" dirty="0" smtClean="0">
                <a:latin typeface="Arial" charset="0"/>
              </a:rPr>
              <a:t>11:00</a:t>
            </a:r>
          </a:p>
          <a:p>
            <a:pPr lvl="2" eaLnBrk="1" hangingPunct="1">
              <a:lnSpc>
                <a:spcPct val="90000"/>
              </a:lnSpc>
              <a:defRPr/>
            </a:pPr>
            <a:r>
              <a:rPr lang="zh-CN" altLang="en-US" dirty="0" smtClean="0">
                <a:latin typeface="Arial" charset="0"/>
              </a:rPr>
              <a:t>还原到</a:t>
            </a:r>
            <a:r>
              <a:rPr lang="en-US" altLang="zh-CN" dirty="0" smtClean="0">
                <a:latin typeface="Arial" charset="0"/>
              </a:rPr>
              <a:t>12:00</a:t>
            </a:r>
          </a:p>
          <a:p>
            <a:pPr eaLnBrk="1" hangingPunct="1">
              <a:lnSpc>
                <a:spcPct val="90000"/>
              </a:lnSpc>
              <a:defRPr/>
            </a:pPr>
            <a:endParaRPr lang="en-US" altLang="zh-CN" dirty="0" smtClean="0">
              <a:latin typeface="Arial" charset="0"/>
            </a:endParaRPr>
          </a:p>
        </p:txBody>
      </p:sp>
      <p:sp>
        <p:nvSpPr>
          <p:cNvPr id="1029" name="Rectangle 4"/>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026" name="Object 5"/>
          <p:cNvGraphicFramePr>
            <a:graphicFrameLocks noChangeAspect="1"/>
          </p:cNvGraphicFramePr>
          <p:nvPr/>
        </p:nvGraphicFramePr>
        <p:xfrm>
          <a:off x="1008063" y="1881188"/>
          <a:ext cx="6265862" cy="2317750"/>
        </p:xfrm>
        <a:graphic>
          <a:graphicData uri="http://schemas.openxmlformats.org/presentationml/2006/ole">
            <mc:AlternateContent xmlns:mc="http://schemas.openxmlformats.org/markup-compatibility/2006">
              <mc:Choice xmlns:v="urn:schemas-microsoft-com:vml" Requires="v">
                <p:oleObj spid="_x0000_s3092"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1881188"/>
                        <a:ext cx="6265862" cy="231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06305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1223963" y="415926"/>
            <a:ext cx="6480175" cy="563562"/>
          </a:xfrm>
        </p:spPr>
        <p:txBody>
          <a:bodyPr>
            <a:normAutofit fontScale="90000"/>
          </a:bodyPr>
          <a:lstStyle/>
          <a:p>
            <a:pPr eaLnBrk="1" hangingPunct="1">
              <a:defRPr/>
            </a:pPr>
            <a:r>
              <a:rPr lang="zh-CN" altLang="en-US" sz="3200" dirty="0" smtClean="0"/>
              <a:t>示例</a:t>
            </a:r>
            <a:r>
              <a:rPr lang="en-US" altLang="zh-CN" sz="3200" dirty="0" smtClean="0"/>
              <a:t>2</a:t>
            </a:r>
          </a:p>
        </p:txBody>
      </p:sp>
      <p:sp>
        <p:nvSpPr>
          <p:cNvPr id="369667" name="Rectangle 3"/>
          <p:cNvSpPr>
            <a:spLocks noGrp="1" noChangeArrowheads="1"/>
          </p:cNvSpPr>
          <p:nvPr>
            <p:ph type="body" idx="1"/>
          </p:nvPr>
        </p:nvSpPr>
        <p:spPr>
          <a:xfrm>
            <a:off x="457200" y="944563"/>
            <a:ext cx="4954588" cy="585787"/>
          </a:xfrm>
        </p:spPr>
        <p:txBody>
          <a:bodyPr/>
          <a:lstStyle/>
          <a:p>
            <a:pPr eaLnBrk="1" hangingPunct="1">
              <a:defRPr/>
            </a:pPr>
            <a:r>
              <a:rPr lang="zh-CN" altLang="en-US" dirty="0" smtClean="0">
                <a:latin typeface="Arial" charset="0"/>
              </a:rPr>
              <a:t>完整备份</a:t>
            </a:r>
            <a:r>
              <a:rPr lang="en-US" altLang="zh-CN" dirty="0" smtClean="0">
                <a:latin typeface="Arial" charset="0"/>
              </a:rPr>
              <a:t>+</a:t>
            </a:r>
            <a:r>
              <a:rPr lang="zh-CN" altLang="en-US" dirty="0" smtClean="0">
                <a:latin typeface="Arial" charset="0"/>
              </a:rPr>
              <a:t>差异备份与还原</a:t>
            </a:r>
          </a:p>
        </p:txBody>
      </p:sp>
      <p:sp>
        <p:nvSpPr>
          <p:cNvPr id="2053" name="Rectangle 4"/>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2050" name="Object 5" hidden="1"/>
          <p:cNvGraphicFramePr>
            <a:graphicFrameLocks noChangeAspect="1"/>
          </p:cNvGraphicFramePr>
          <p:nvPr/>
        </p:nvGraphicFramePr>
        <p:xfrm>
          <a:off x="1476375" y="3284538"/>
          <a:ext cx="6480175" cy="2398712"/>
        </p:xfrm>
        <a:graphic>
          <a:graphicData uri="http://schemas.openxmlformats.org/presentationml/2006/ole">
            <mc:AlternateContent xmlns:mc="http://schemas.openxmlformats.org/markup-compatibility/2006">
              <mc:Choice xmlns:v="urn:schemas-microsoft-com:vml" Requires="v">
                <p:oleObj spid="_x0000_s4134"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284538"/>
                        <a:ext cx="6480175" cy="239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449263" y="1443038"/>
            <a:ext cx="6189662" cy="1593850"/>
          </a:xfrm>
          <a:prstGeom prst="rect">
            <a:avLst/>
          </a:prstGeom>
          <a:noFill/>
          <a:ln w="9525">
            <a:noFill/>
            <a:miter lim="800000"/>
            <a:headEnd/>
            <a:tailEnd/>
          </a:ln>
          <a:effectLst/>
        </p:spPr>
        <p:txBody>
          <a:bodyPr/>
          <a:lstStyle/>
          <a:p>
            <a:pPr marL="742950" lvl="1" indent="-285750" algn="l">
              <a:spcBef>
                <a:spcPct val="20000"/>
              </a:spcBef>
              <a:buClr>
                <a:schemeClr val="tx1"/>
              </a:buClr>
              <a:buFontTx/>
              <a:buBlip>
                <a:blip r:embed="rId6"/>
              </a:buBlip>
              <a:defRPr/>
            </a:pPr>
            <a:r>
              <a:rPr lang="zh-CN" altLang="en-US" sz="2400" b="1" kern="0" dirty="0">
                <a:solidFill>
                  <a:srgbClr val="003366"/>
                </a:solidFill>
                <a:latin typeface="Arial" charset="0"/>
                <a:ea typeface="+mn-ea"/>
              </a:rPr>
              <a:t>如果需要还原到</a:t>
            </a:r>
            <a:r>
              <a:rPr lang="en-US" altLang="zh-CN" sz="2400" b="1" kern="0" dirty="0">
                <a:solidFill>
                  <a:srgbClr val="003366"/>
                </a:solidFill>
                <a:latin typeface="Arial" charset="0"/>
                <a:ea typeface="+mn-ea"/>
              </a:rPr>
              <a:t>11:00</a:t>
            </a:r>
            <a:r>
              <a:rPr lang="zh-CN" altLang="en-US" sz="2400" b="1" kern="0" dirty="0">
                <a:solidFill>
                  <a:srgbClr val="003366"/>
                </a:solidFill>
                <a:latin typeface="Arial" charset="0"/>
                <a:ea typeface="+mn-ea"/>
              </a:rPr>
              <a:t>时的数据库状态</a:t>
            </a:r>
          </a:p>
          <a:p>
            <a:pPr marL="1143000" lvl="2" indent="-228600" algn="l">
              <a:spcBef>
                <a:spcPct val="20000"/>
              </a:spcBef>
              <a:buClr>
                <a:srgbClr val="003399"/>
              </a:buClr>
              <a:buFont typeface="Wingdings" pitchFamily="2" charset="2"/>
              <a:buChar char="p"/>
              <a:defRPr/>
            </a:pPr>
            <a:r>
              <a:rPr lang="zh-CN" altLang="en-US" sz="2000" b="1" kern="0" dirty="0">
                <a:solidFill>
                  <a:schemeClr val="tx2"/>
                </a:solidFill>
                <a:latin typeface="Arial" charset="0"/>
                <a:ea typeface="+mn-ea"/>
              </a:rPr>
              <a:t>完整数据库备份</a:t>
            </a:r>
            <a:r>
              <a:rPr lang="en-US" altLang="zh-CN" sz="2000" b="1" kern="0" dirty="0">
                <a:solidFill>
                  <a:schemeClr val="tx2"/>
                </a:solidFill>
                <a:latin typeface="Arial" charset="0"/>
                <a:ea typeface="+mn-ea"/>
              </a:rPr>
              <a:t>1+</a:t>
            </a:r>
            <a:r>
              <a:rPr lang="zh-CN" altLang="en-US" sz="2000" b="1" kern="0" dirty="0">
                <a:solidFill>
                  <a:schemeClr val="tx2"/>
                </a:solidFill>
                <a:latin typeface="Arial" charset="0"/>
                <a:ea typeface="+mn-ea"/>
              </a:rPr>
              <a:t>差异数据库备份</a:t>
            </a:r>
            <a:r>
              <a:rPr lang="en-US" altLang="zh-CN" sz="2000" b="1" kern="0" dirty="0">
                <a:solidFill>
                  <a:schemeClr val="tx2"/>
                </a:solidFill>
                <a:latin typeface="Arial" charset="0"/>
                <a:ea typeface="+mn-ea"/>
              </a:rPr>
              <a:t>2</a:t>
            </a:r>
          </a:p>
          <a:p>
            <a:pPr marL="742950" lvl="1" indent="-285750" algn="l">
              <a:spcBef>
                <a:spcPct val="20000"/>
              </a:spcBef>
              <a:buClr>
                <a:schemeClr val="tx1"/>
              </a:buClr>
              <a:buFontTx/>
              <a:buBlip>
                <a:blip r:embed="rId6"/>
              </a:buBlip>
              <a:defRPr/>
            </a:pPr>
            <a:r>
              <a:rPr lang="zh-CN" altLang="en-US" sz="2400" b="1" kern="0" dirty="0">
                <a:solidFill>
                  <a:srgbClr val="003366"/>
                </a:solidFill>
                <a:latin typeface="Arial" charset="0"/>
                <a:ea typeface="+mn-ea"/>
              </a:rPr>
              <a:t>如果需要还原到</a:t>
            </a:r>
            <a:r>
              <a:rPr lang="en-US" altLang="zh-CN" sz="2400" b="1" kern="0" dirty="0">
                <a:solidFill>
                  <a:srgbClr val="003366"/>
                </a:solidFill>
                <a:latin typeface="Arial" charset="0"/>
                <a:ea typeface="+mn-ea"/>
              </a:rPr>
              <a:t>12:30</a:t>
            </a:r>
            <a:r>
              <a:rPr lang="zh-CN" altLang="en-US" sz="2400" b="1" kern="0" dirty="0">
                <a:solidFill>
                  <a:srgbClr val="003366"/>
                </a:solidFill>
                <a:latin typeface="Arial" charset="0"/>
                <a:ea typeface="+mn-ea"/>
              </a:rPr>
              <a:t>时的数据库状态</a:t>
            </a:r>
          </a:p>
          <a:p>
            <a:pPr marL="1143000" lvl="2" indent="-228600" algn="l">
              <a:spcBef>
                <a:spcPct val="20000"/>
              </a:spcBef>
              <a:buClr>
                <a:srgbClr val="003399"/>
              </a:buClr>
              <a:buFont typeface="Wingdings" pitchFamily="2" charset="2"/>
              <a:buChar char="p"/>
              <a:defRPr/>
            </a:pPr>
            <a:r>
              <a:rPr lang="zh-CN" altLang="en-US" sz="2000" b="1" kern="0" dirty="0">
                <a:solidFill>
                  <a:schemeClr val="tx2"/>
                </a:solidFill>
                <a:latin typeface="Arial" charset="0"/>
                <a:ea typeface="+mn-ea"/>
              </a:rPr>
              <a:t>完整数据库备份</a:t>
            </a:r>
            <a:r>
              <a:rPr lang="en-US" altLang="zh-CN" sz="2000" b="1" kern="0" dirty="0">
                <a:solidFill>
                  <a:schemeClr val="tx2"/>
                </a:solidFill>
                <a:latin typeface="Arial" charset="0"/>
                <a:ea typeface="+mn-ea"/>
              </a:rPr>
              <a:t>2+</a:t>
            </a:r>
            <a:r>
              <a:rPr lang="zh-CN" altLang="en-US" sz="2000" b="1" kern="0" dirty="0">
                <a:solidFill>
                  <a:schemeClr val="tx2"/>
                </a:solidFill>
                <a:latin typeface="Arial" charset="0"/>
                <a:ea typeface="+mn-ea"/>
              </a:rPr>
              <a:t>差异数据库备份</a:t>
            </a:r>
            <a:r>
              <a:rPr lang="en-US" altLang="zh-CN" sz="2000" b="1" kern="0" dirty="0">
                <a:solidFill>
                  <a:schemeClr val="tx2"/>
                </a:solidFill>
                <a:latin typeface="Arial" charset="0"/>
                <a:ea typeface="+mn-ea"/>
              </a:rPr>
              <a:t>3</a:t>
            </a:r>
          </a:p>
        </p:txBody>
      </p:sp>
      <p:graphicFrame>
        <p:nvGraphicFramePr>
          <p:cNvPr id="2056" name="Object 8"/>
          <p:cNvGraphicFramePr>
            <a:graphicFrameLocks noChangeAspect="1"/>
          </p:cNvGraphicFramePr>
          <p:nvPr/>
        </p:nvGraphicFramePr>
        <p:xfrm>
          <a:off x="1223963" y="3463925"/>
          <a:ext cx="6480175" cy="2398713"/>
        </p:xfrm>
        <a:graphic>
          <a:graphicData uri="http://schemas.openxmlformats.org/presentationml/2006/ole">
            <mc:AlternateContent xmlns:mc="http://schemas.openxmlformats.org/markup-compatibility/2006">
              <mc:Choice xmlns:v="urn:schemas-microsoft-com:vml" Requires="v">
                <p:oleObj spid="_x0000_s4135" name="Visio" r:id="rId7" imgW="5564248" imgH="2055103" progId="Visio.Drawing.6">
                  <p:embed/>
                </p:oleObj>
              </mc:Choice>
              <mc:Fallback>
                <p:oleObj name="Visio" r:id="rId7"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963" y="3463925"/>
                        <a:ext cx="6480175" cy="239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0303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1236218" y="344487"/>
            <a:ext cx="6480175" cy="563563"/>
          </a:xfrm>
        </p:spPr>
        <p:txBody>
          <a:bodyPr>
            <a:normAutofit fontScale="90000"/>
          </a:bodyPr>
          <a:lstStyle/>
          <a:p>
            <a:pPr marL="685800" indent="-685800" eaLnBrk="1" hangingPunct="1">
              <a:defRPr/>
            </a:pPr>
            <a:r>
              <a:rPr lang="zh-CN" altLang="en-US" sz="3200" dirty="0" smtClean="0"/>
              <a:t>示例</a:t>
            </a:r>
            <a:r>
              <a:rPr lang="en-US" altLang="zh-CN" sz="3200" dirty="0" smtClean="0"/>
              <a:t>3</a:t>
            </a:r>
          </a:p>
        </p:txBody>
      </p:sp>
      <p:sp>
        <p:nvSpPr>
          <p:cNvPr id="370691" name="Rectangle 3"/>
          <p:cNvSpPr>
            <a:spLocks noGrp="1" noChangeArrowheads="1"/>
          </p:cNvSpPr>
          <p:nvPr>
            <p:ph type="body" idx="1"/>
          </p:nvPr>
        </p:nvSpPr>
        <p:spPr>
          <a:xfrm>
            <a:off x="215900" y="908050"/>
            <a:ext cx="8229600" cy="4495800"/>
          </a:xfrm>
        </p:spPr>
        <p:txBody>
          <a:bodyPr/>
          <a:lstStyle/>
          <a:p>
            <a:pPr eaLnBrk="1" hangingPunct="1"/>
            <a:r>
              <a:rPr lang="zh-CN" altLang="en-US" smtClean="0">
                <a:latin typeface="Arial" panose="020B0604020202020204" pitchFamily="34" charset="0"/>
              </a:rPr>
              <a:t>完整备份</a:t>
            </a:r>
            <a:r>
              <a:rPr lang="en-US" altLang="zh-CN" smtClean="0">
                <a:latin typeface="Arial" panose="020B0604020202020204" pitchFamily="34" charset="0"/>
              </a:rPr>
              <a:t>+</a:t>
            </a:r>
            <a:r>
              <a:rPr lang="zh-CN" altLang="en-US" smtClean="0">
                <a:latin typeface="Arial" panose="020B0604020202020204" pitchFamily="34" charset="0"/>
              </a:rPr>
              <a:t>日志备份与还原</a:t>
            </a:r>
          </a:p>
          <a:p>
            <a:pPr lvl="1" eaLnBrk="1" hangingPunct="1"/>
            <a:r>
              <a:rPr lang="zh-CN" altLang="en-US" smtClean="0">
                <a:latin typeface="Arial" panose="020B0604020202020204" pitchFamily="34" charset="0"/>
              </a:rPr>
              <a:t>如果需要还原到</a:t>
            </a:r>
            <a:r>
              <a:rPr lang="en-US" altLang="zh-CN" smtClean="0">
                <a:latin typeface="Arial" panose="020B0604020202020204" pitchFamily="34" charset="0"/>
              </a:rPr>
              <a:t>11:00</a:t>
            </a:r>
            <a:r>
              <a:rPr lang="zh-CN" altLang="en-US" smtClean="0">
                <a:latin typeface="Arial" panose="020B0604020202020204" pitchFamily="34" charset="0"/>
              </a:rPr>
              <a:t>时的数据库状态</a:t>
            </a:r>
          </a:p>
          <a:p>
            <a:pPr lvl="2" eaLnBrk="1" hangingPunct="1"/>
            <a:r>
              <a:rPr lang="zh-CN" altLang="en-US" smtClean="0">
                <a:latin typeface="Arial" panose="020B0604020202020204" pitchFamily="34" charset="0"/>
              </a:rPr>
              <a:t>完整备份</a:t>
            </a:r>
            <a:r>
              <a:rPr lang="en-US" altLang="zh-CN" smtClean="0">
                <a:latin typeface="Arial" panose="020B0604020202020204" pitchFamily="34" charset="0"/>
              </a:rPr>
              <a:t>1+</a:t>
            </a:r>
            <a:r>
              <a:rPr lang="zh-CN" altLang="en-US" smtClean="0">
                <a:latin typeface="Arial" panose="020B0604020202020204" pitchFamily="34" charset="0"/>
              </a:rPr>
              <a:t>日志备份</a:t>
            </a:r>
            <a:r>
              <a:rPr lang="en-US" altLang="zh-CN" smtClean="0">
                <a:latin typeface="Arial" panose="020B0604020202020204" pitchFamily="34" charset="0"/>
              </a:rPr>
              <a:t>1+</a:t>
            </a:r>
            <a:r>
              <a:rPr lang="zh-CN" altLang="en-US" smtClean="0">
                <a:latin typeface="Arial" panose="020B0604020202020204" pitchFamily="34" charset="0"/>
              </a:rPr>
              <a:t>日志备份</a:t>
            </a:r>
            <a:r>
              <a:rPr lang="en-US" altLang="zh-CN" smtClean="0">
                <a:latin typeface="Arial" panose="020B0604020202020204" pitchFamily="34" charset="0"/>
              </a:rPr>
              <a:t>2</a:t>
            </a:r>
          </a:p>
          <a:p>
            <a:pPr lvl="1" eaLnBrk="1" hangingPunct="1"/>
            <a:r>
              <a:rPr lang="zh-CN" altLang="en-US" smtClean="0">
                <a:latin typeface="Arial" panose="020B0604020202020204" pitchFamily="34" charset="0"/>
              </a:rPr>
              <a:t>如果需要还原到</a:t>
            </a:r>
            <a:r>
              <a:rPr lang="en-US" altLang="zh-CN" smtClean="0">
                <a:latin typeface="Arial" panose="020B0604020202020204" pitchFamily="34" charset="0"/>
              </a:rPr>
              <a:t>12:30</a:t>
            </a:r>
            <a:r>
              <a:rPr lang="zh-CN" altLang="en-US" smtClean="0">
                <a:latin typeface="Arial" panose="020B0604020202020204" pitchFamily="34" charset="0"/>
              </a:rPr>
              <a:t>时的数据库状态</a:t>
            </a:r>
          </a:p>
          <a:p>
            <a:pPr lvl="2" eaLnBrk="1" hangingPunct="1"/>
            <a:r>
              <a:rPr lang="zh-CN" altLang="en-US" smtClean="0">
                <a:latin typeface="Arial" panose="020B0604020202020204" pitchFamily="34" charset="0"/>
              </a:rPr>
              <a:t>完整备份</a:t>
            </a:r>
            <a:r>
              <a:rPr lang="en-US" altLang="zh-CN" smtClean="0">
                <a:latin typeface="Arial" panose="020B0604020202020204" pitchFamily="34" charset="0"/>
              </a:rPr>
              <a:t>2+</a:t>
            </a:r>
            <a:r>
              <a:rPr lang="zh-CN" altLang="en-US" smtClean="0">
                <a:latin typeface="Arial" panose="020B0604020202020204" pitchFamily="34" charset="0"/>
              </a:rPr>
              <a:t>日志备份</a:t>
            </a:r>
            <a:r>
              <a:rPr lang="en-US" altLang="zh-CN" smtClean="0">
                <a:latin typeface="Arial" panose="020B0604020202020204" pitchFamily="34" charset="0"/>
              </a:rPr>
              <a:t>3</a:t>
            </a:r>
          </a:p>
          <a:p>
            <a:pPr lvl="2" eaLnBrk="1" hangingPunct="1"/>
            <a:r>
              <a:rPr lang="zh-CN" altLang="en-US" smtClean="0">
                <a:latin typeface="Arial" panose="020B0604020202020204" pitchFamily="34" charset="0"/>
              </a:rPr>
              <a:t>完整备份</a:t>
            </a:r>
            <a:r>
              <a:rPr lang="en-US" altLang="zh-CN" smtClean="0">
                <a:latin typeface="Arial" panose="020B0604020202020204" pitchFamily="34" charset="0"/>
              </a:rPr>
              <a:t>1+</a:t>
            </a:r>
            <a:r>
              <a:rPr lang="zh-CN" altLang="en-US" smtClean="0">
                <a:latin typeface="Arial" panose="020B0604020202020204" pitchFamily="34" charset="0"/>
              </a:rPr>
              <a:t>日志备份</a:t>
            </a:r>
            <a:r>
              <a:rPr lang="en-US" altLang="zh-CN" smtClean="0">
                <a:latin typeface="Arial" panose="020B0604020202020204" pitchFamily="34" charset="0"/>
              </a:rPr>
              <a:t>1+</a:t>
            </a:r>
            <a:r>
              <a:rPr lang="zh-CN" altLang="en-US" smtClean="0">
                <a:latin typeface="Arial" panose="020B0604020202020204" pitchFamily="34" charset="0"/>
              </a:rPr>
              <a:t>日志备份</a:t>
            </a:r>
            <a:r>
              <a:rPr lang="en-US" altLang="zh-CN" smtClean="0">
                <a:latin typeface="Arial" panose="020B0604020202020204" pitchFamily="34" charset="0"/>
              </a:rPr>
              <a:t>2+</a:t>
            </a:r>
            <a:r>
              <a:rPr lang="zh-CN" altLang="en-US" smtClean="0">
                <a:latin typeface="Arial" panose="020B0604020202020204" pitchFamily="34" charset="0"/>
              </a:rPr>
              <a:t>日志备份</a:t>
            </a:r>
            <a:r>
              <a:rPr lang="en-US" altLang="zh-CN" smtClean="0">
                <a:latin typeface="Arial" panose="020B0604020202020204" pitchFamily="34" charset="0"/>
              </a:rPr>
              <a:t>3</a:t>
            </a:r>
          </a:p>
          <a:p>
            <a:pPr lvl="1" eaLnBrk="1" hangingPunct="1"/>
            <a:r>
              <a:rPr lang="zh-CN" altLang="en-US" smtClean="0">
                <a:latin typeface="Arial" panose="020B0604020202020204" pitchFamily="34" charset="0"/>
              </a:rPr>
              <a:t>如果需要恢复到</a:t>
            </a:r>
            <a:r>
              <a:rPr lang="en-US" altLang="zh-CN" smtClean="0">
                <a:latin typeface="Arial" panose="020B0604020202020204" pitchFamily="34" charset="0"/>
              </a:rPr>
              <a:t>10:45</a:t>
            </a:r>
            <a:r>
              <a:rPr lang="zh-CN" altLang="en-US" smtClean="0">
                <a:latin typeface="Arial" panose="020B0604020202020204" pitchFamily="34" charset="0"/>
              </a:rPr>
              <a:t>时的状态</a:t>
            </a:r>
          </a:p>
          <a:p>
            <a:pPr lvl="2" eaLnBrk="1" hangingPunct="1"/>
            <a:r>
              <a:rPr lang="zh-CN" altLang="en-US" smtClean="0">
                <a:latin typeface="Arial" panose="020B0604020202020204" pitchFamily="34" charset="0"/>
              </a:rPr>
              <a:t>完整备份</a:t>
            </a:r>
            <a:r>
              <a:rPr lang="en-US" altLang="zh-CN" smtClean="0">
                <a:latin typeface="Arial" panose="020B0604020202020204" pitchFamily="34" charset="0"/>
              </a:rPr>
              <a:t>1+</a:t>
            </a:r>
            <a:r>
              <a:rPr lang="zh-CN" altLang="en-US" smtClean="0">
                <a:latin typeface="Arial" panose="020B0604020202020204" pitchFamily="34" charset="0"/>
              </a:rPr>
              <a:t>日志备份</a:t>
            </a:r>
            <a:r>
              <a:rPr lang="en-US" altLang="zh-CN" smtClean="0">
                <a:latin typeface="Arial" panose="020B0604020202020204" pitchFamily="34" charset="0"/>
              </a:rPr>
              <a:t>1+</a:t>
            </a:r>
            <a:r>
              <a:rPr lang="zh-CN" altLang="en-US" smtClean="0">
                <a:latin typeface="Arial" panose="020B0604020202020204" pitchFamily="34" charset="0"/>
              </a:rPr>
              <a:t>日志备份</a:t>
            </a:r>
            <a:r>
              <a:rPr lang="en-US" altLang="zh-CN" smtClean="0">
                <a:latin typeface="Arial" panose="020B0604020202020204" pitchFamily="34" charset="0"/>
              </a:rPr>
              <a:t>2</a:t>
            </a:r>
          </a:p>
          <a:p>
            <a:pPr lvl="3" eaLnBrk="1" hangingPunct="1"/>
            <a:r>
              <a:rPr lang="zh-CN" altLang="en-US" sz="1800" smtClean="0">
                <a:latin typeface="Arial" panose="020B0604020202020204" pitchFamily="34" charset="0"/>
              </a:rPr>
              <a:t>指定到</a:t>
            </a:r>
            <a:r>
              <a:rPr lang="en-US" altLang="zh-CN" sz="1800" smtClean="0">
                <a:latin typeface="Arial" panose="020B0604020202020204" pitchFamily="34" charset="0"/>
              </a:rPr>
              <a:t>10:45</a:t>
            </a:r>
            <a:r>
              <a:rPr lang="zh-CN" altLang="en-US" sz="1800" smtClean="0">
                <a:latin typeface="Arial" panose="020B0604020202020204" pitchFamily="34" charset="0"/>
              </a:rPr>
              <a:t>的恢复即时点</a:t>
            </a:r>
          </a:p>
        </p:txBody>
      </p:sp>
      <p:sp>
        <p:nvSpPr>
          <p:cNvPr id="3077" name="Rectangle 4"/>
          <p:cNvSpPr>
            <a:spLocks noChangeArrowheads="1"/>
          </p:cNvSpPr>
          <p:nvPr/>
        </p:nvSpPr>
        <p:spPr bwMode="auto">
          <a:xfrm>
            <a:off x="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3074" name="Object 5" hidden="1"/>
          <p:cNvGraphicFramePr>
            <a:graphicFrameLocks noChangeAspect="1"/>
          </p:cNvGraphicFramePr>
          <p:nvPr/>
        </p:nvGraphicFramePr>
        <p:xfrm>
          <a:off x="1187450" y="4256088"/>
          <a:ext cx="6408738" cy="2160587"/>
        </p:xfrm>
        <a:graphic>
          <a:graphicData uri="http://schemas.openxmlformats.org/presentationml/2006/ole">
            <mc:AlternateContent xmlns:mc="http://schemas.openxmlformats.org/markup-compatibility/2006">
              <mc:Choice xmlns:v="urn:schemas-microsoft-com:vml" Requires="v">
                <p:oleObj spid="_x0000_s5158"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256088"/>
                        <a:ext cx="6408738"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extLst>
              <p:ext uri="{D42A27DB-BD31-4B8C-83A1-F6EECF244321}">
                <p14:modId xmlns:p14="http://schemas.microsoft.com/office/powerpoint/2010/main" val="33358329"/>
              </p:ext>
            </p:extLst>
          </p:nvPr>
        </p:nvGraphicFramePr>
        <p:xfrm>
          <a:off x="1236218" y="4697412"/>
          <a:ext cx="6408738" cy="2160588"/>
        </p:xfrm>
        <a:graphic>
          <a:graphicData uri="http://schemas.openxmlformats.org/presentationml/2006/ole">
            <mc:AlternateContent xmlns:mc="http://schemas.openxmlformats.org/markup-compatibility/2006">
              <mc:Choice xmlns:v="urn:schemas-microsoft-com:vml" Requires="v">
                <p:oleObj spid="_x0000_s5159" name="Visio" r:id="rId6" imgW="5564248" imgH="2055103" progId="Visio.Drawing.6">
                  <p:embed/>
                </p:oleObj>
              </mc:Choice>
              <mc:Fallback>
                <p:oleObj name="Visio" r:id="rId6"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218" y="4697412"/>
                        <a:ext cx="6408738" cy="216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026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7" dur="500"/>
                                        <p:tgtEl>
                                          <p:spTgt spid="3706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1">
                                            <p:txEl>
                                              <p:pRg st="4" end="4"/>
                                            </p:txEl>
                                          </p:spTgt>
                                        </p:tgtEl>
                                        <p:attrNameLst>
                                          <p:attrName>style.visibility</p:attrName>
                                        </p:attrNameLst>
                                      </p:cBhvr>
                                      <p:to>
                                        <p:strVal val="visible"/>
                                      </p:to>
                                    </p:set>
                                    <p:animEffect transition="in" filter="blinds(horizontal)">
                                      <p:cBhvr>
                                        <p:cTn id="12" dur="500"/>
                                        <p:tgtEl>
                                          <p:spTgt spid="37069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0691">
                                            <p:txEl>
                                              <p:pRg st="5" end="5"/>
                                            </p:txEl>
                                          </p:spTgt>
                                        </p:tgtEl>
                                        <p:attrNameLst>
                                          <p:attrName>style.visibility</p:attrName>
                                        </p:attrNameLst>
                                      </p:cBhvr>
                                      <p:to>
                                        <p:strVal val="visible"/>
                                      </p:to>
                                    </p:set>
                                    <p:animEffect transition="in" filter="blinds(horizontal)">
                                      <p:cBhvr>
                                        <p:cTn id="15" dur="500"/>
                                        <p:tgtEl>
                                          <p:spTgt spid="37069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0691">
                                            <p:txEl>
                                              <p:pRg st="7" end="7"/>
                                            </p:txEl>
                                          </p:spTgt>
                                        </p:tgtEl>
                                        <p:attrNameLst>
                                          <p:attrName>style.visibility</p:attrName>
                                        </p:attrNameLst>
                                      </p:cBhvr>
                                      <p:to>
                                        <p:strVal val="visible"/>
                                      </p:to>
                                    </p:set>
                                    <p:animEffect transition="in" filter="blinds(horizontal)">
                                      <p:cBhvr>
                                        <p:cTn id="20" dur="500"/>
                                        <p:tgtEl>
                                          <p:spTgt spid="370691">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70691">
                                            <p:txEl>
                                              <p:pRg st="8" end="8"/>
                                            </p:txEl>
                                          </p:spTgt>
                                        </p:tgtEl>
                                        <p:attrNameLst>
                                          <p:attrName>style.visibility</p:attrName>
                                        </p:attrNameLst>
                                      </p:cBhvr>
                                      <p:to>
                                        <p:strVal val="visible"/>
                                      </p:to>
                                    </p:set>
                                    <p:animEffect transition="in" filter="blinds(horizontal)">
                                      <p:cBhvr>
                                        <p:cTn id="23" dur="500"/>
                                        <p:tgtEl>
                                          <p:spTgt spid="370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sz="3600" dirty="0" smtClean="0">
                <a:effectLst/>
                <a:latin typeface="Arial" charset="0"/>
              </a:rPr>
              <a:t>在</a:t>
            </a:r>
            <a:r>
              <a:rPr lang="en-US" altLang="zh-CN" sz="3600" dirty="0" smtClean="0">
                <a:effectLst/>
                <a:latin typeface="Arial" charset="0"/>
              </a:rPr>
              <a:t>SQL Server2008</a:t>
            </a:r>
            <a:r>
              <a:rPr lang="zh-CN" altLang="en-US" sz="3600" dirty="0" smtClean="0">
                <a:effectLst/>
                <a:latin typeface="Arial" charset="0"/>
              </a:rPr>
              <a:t>中定义事务</a:t>
            </a:r>
          </a:p>
        </p:txBody>
      </p:sp>
      <p:sp>
        <p:nvSpPr>
          <p:cNvPr id="31746" name="Rectangle 3"/>
          <p:cNvSpPr>
            <a:spLocks noGrp="1"/>
          </p:cNvSpPr>
          <p:nvPr>
            <p:ph type="body" idx="1"/>
          </p:nvPr>
        </p:nvSpPr>
        <p:spPr>
          <a:xfrm>
            <a:off x="387350" y="1206500"/>
            <a:ext cx="7993063" cy="5183188"/>
          </a:xfrm>
        </p:spPr>
        <p:txBody>
          <a:bodyPr/>
          <a:lstStyle/>
          <a:p>
            <a:pPr eaLnBrk="1" hangingPunct="1">
              <a:lnSpc>
                <a:spcPct val="80000"/>
              </a:lnSpc>
              <a:buFont typeface="Wingdings" pitchFamily="2" charset="2"/>
              <a:buNone/>
            </a:pPr>
            <a:r>
              <a:rPr lang="zh-CN" altLang="en-US" sz="2400" b="1" dirty="0" smtClean="0">
                <a:latin typeface="宋体" charset="-122"/>
                <a:ea typeface="宋体" charset="-122"/>
              </a:rPr>
              <a:t>    在默认情况下，</a:t>
            </a:r>
            <a:r>
              <a:rPr lang="en-US" altLang="zh-CN" sz="2400" b="1" dirty="0" smtClean="0">
                <a:latin typeface="宋体" charset="-122"/>
                <a:ea typeface="宋体" charset="-122"/>
              </a:rPr>
              <a:t>SQL Server2008</a:t>
            </a:r>
            <a:r>
              <a:rPr lang="zh-CN" altLang="en-US" sz="2400" b="1" dirty="0" smtClean="0">
                <a:latin typeface="宋体" charset="-122"/>
                <a:ea typeface="宋体" charset="-122"/>
              </a:rPr>
              <a:t>采用自动提交方式，即，如果没有显示定义事务，则一个</a:t>
            </a:r>
            <a:r>
              <a:rPr lang="en-US" altLang="zh-CN" sz="2400" b="1" dirty="0" smtClean="0">
                <a:latin typeface="宋体" charset="-122"/>
                <a:ea typeface="宋体" charset="-122"/>
              </a:rPr>
              <a:t>SQL</a:t>
            </a:r>
            <a:r>
              <a:rPr lang="zh-CN" altLang="en-US" sz="2400" b="1" dirty="0" smtClean="0">
                <a:latin typeface="宋体" charset="-122"/>
                <a:ea typeface="宋体" charset="-122"/>
              </a:rPr>
              <a:t>语句为一个事务。在查询分析器中执行下面的一组</a:t>
            </a:r>
            <a:r>
              <a:rPr lang="en-US" altLang="zh-CN" sz="2400" b="1" dirty="0" smtClean="0">
                <a:latin typeface="宋体" charset="-122"/>
                <a:ea typeface="宋体" charset="-122"/>
              </a:rPr>
              <a:t>SQL</a:t>
            </a:r>
            <a:r>
              <a:rPr lang="zh-CN" altLang="en-US" sz="2400" b="1" dirty="0" smtClean="0">
                <a:latin typeface="宋体" charset="-122"/>
                <a:ea typeface="宋体" charset="-122"/>
              </a:rPr>
              <a:t>语句，</a:t>
            </a:r>
            <a:r>
              <a:rPr lang="en-US" altLang="zh-CN" sz="2400" b="1" dirty="0" smtClean="0">
                <a:latin typeface="宋体" charset="-122"/>
                <a:ea typeface="宋体" charset="-122"/>
              </a:rPr>
              <a:t>DBMS</a:t>
            </a:r>
            <a:r>
              <a:rPr lang="zh-CN" altLang="en-US" sz="2400" b="1" dirty="0" smtClean="0">
                <a:latin typeface="宋体" charset="-122"/>
                <a:ea typeface="宋体" charset="-122"/>
              </a:rPr>
              <a:t>将理解为</a:t>
            </a:r>
            <a:r>
              <a:rPr lang="zh-CN" altLang="en-US" sz="2400" b="1" u="sng" dirty="0" smtClean="0">
                <a:solidFill>
                  <a:srgbClr val="FF3311"/>
                </a:solidFill>
                <a:latin typeface="宋体" charset="-122"/>
                <a:ea typeface="宋体" charset="-122"/>
              </a:rPr>
              <a:t>   ？  </a:t>
            </a:r>
            <a:r>
              <a:rPr lang="zh-CN" altLang="en-US" sz="2400" b="1" dirty="0" smtClean="0">
                <a:latin typeface="宋体" charset="-122"/>
                <a:ea typeface="宋体" charset="-122"/>
              </a:rPr>
              <a:t>个事务：</a:t>
            </a:r>
          </a:p>
          <a:p>
            <a:pPr lvl="1" eaLnBrk="1" hangingPunct="1">
              <a:lnSpc>
                <a:spcPct val="80000"/>
              </a:lnSpc>
              <a:buFont typeface="Wingdings" pitchFamily="2" charset="2"/>
              <a:buNone/>
            </a:pPr>
            <a:r>
              <a:rPr lang="en-US" altLang="zh-CN" sz="2400" b="1" dirty="0" smtClean="0">
                <a:latin typeface="宋体" charset="-122"/>
                <a:ea typeface="宋体" charset="-122"/>
              </a:rPr>
              <a:t>Select * from student</a:t>
            </a:r>
          </a:p>
          <a:p>
            <a:pPr lvl="1" eaLnBrk="1" hangingPunct="1">
              <a:lnSpc>
                <a:spcPct val="80000"/>
              </a:lnSpc>
              <a:buFont typeface="Wingdings" pitchFamily="2" charset="2"/>
              <a:buNone/>
            </a:pPr>
            <a:endParaRPr lang="en-US" altLang="zh-CN" sz="2400" b="1" dirty="0" smtClean="0">
              <a:latin typeface="宋体" charset="-122"/>
              <a:ea typeface="宋体" charset="-122"/>
            </a:endParaRPr>
          </a:p>
          <a:p>
            <a:pPr lvl="1" eaLnBrk="1" hangingPunct="1">
              <a:lnSpc>
                <a:spcPct val="80000"/>
              </a:lnSpc>
              <a:buFont typeface="Wingdings" pitchFamily="2" charset="2"/>
              <a:buNone/>
            </a:pPr>
            <a:r>
              <a:rPr lang="en-US" altLang="zh-CN" sz="2400" b="1" dirty="0" smtClean="0">
                <a:latin typeface="宋体" charset="-122"/>
                <a:ea typeface="宋体" charset="-122"/>
              </a:rPr>
              <a:t>Update student</a:t>
            </a:r>
          </a:p>
          <a:p>
            <a:pPr lvl="1" eaLnBrk="1" hangingPunct="1">
              <a:lnSpc>
                <a:spcPct val="80000"/>
              </a:lnSpc>
              <a:buFont typeface="Wingdings" pitchFamily="2" charset="2"/>
              <a:buNone/>
            </a:pPr>
            <a:r>
              <a:rPr lang="en-US" altLang="zh-CN" sz="2400" b="1" dirty="0" smtClean="0">
                <a:latin typeface="宋体" charset="-122"/>
                <a:ea typeface="宋体" charset="-122"/>
              </a:rPr>
              <a:t>Set </a:t>
            </a:r>
            <a:r>
              <a:rPr lang="en-US" altLang="zh-CN" sz="2400" b="1" dirty="0" err="1" smtClean="0">
                <a:latin typeface="宋体" charset="-122"/>
                <a:ea typeface="宋体" charset="-122"/>
              </a:rPr>
              <a:t>sdept</a:t>
            </a:r>
            <a:r>
              <a:rPr lang="en-US" altLang="zh-CN" sz="2400" b="1" dirty="0" smtClean="0">
                <a:latin typeface="宋体" charset="-122"/>
                <a:ea typeface="宋体" charset="-122"/>
              </a:rPr>
              <a:t>='IS'</a:t>
            </a:r>
          </a:p>
          <a:p>
            <a:pPr lvl="1" eaLnBrk="1" hangingPunct="1">
              <a:lnSpc>
                <a:spcPct val="80000"/>
              </a:lnSpc>
              <a:buFont typeface="Wingdings" pitchFamily="2" charset="2"/>
              <a:buNone/>
            </a:pPr>
            <a:r>
              <a:rPr lang="en-US" altLang="zh-CN" sz="2400" b="1" dirty="0" smtClean="0">
                <a:latin typeface="宋体" charset="-122"/>
                <a:ea typeface="宋体" charset="-122"/>
              </a:rPr>
              <a:t>Where </a:t>
            </a:r>
            <a:r>
              <a:rPr lang="en-US" altLang="zh-CN" sz="2400" b="1" dirty="0" err="1" smtClean="0">
                <a:latin typeface="宋体" charset="-122"/>
                <a:ea typeface="宋体" charset="-122"/>
              </a:rPr>
              <a:t>sno</a:t>
            </a:r>
            <a:r>
              <a:rPr lang="en-US" altLang="zh-CN" sz="2400" b="1" dirty="0" smtClean="0">
                <a:latin typeface="宋体" charset="-122"/>
                <a:ea typeface="宋体" charset="-122"/>
              </a:rPr>
              <a:t>='200215121'</a:t>
            </a:r>
          </a:p>
          <a:p>
            <a:pPr lvl="1" eaLnBrk="1" hangingPunct="1">
              <a:lnSpc>
                <a:spcPct val="80000"/>
              </a:lnSpc>
              <a:buFont typeface="Wingdings" pitchFamily="2" charset="2"/>
              <a:buNone/>
            </a:pPr>
            <a:endParaRPr lang="en-US" altLang="zh-CN" sz="2400" b="1" dirty="0" smtClean="0">
              <a:latin typeface="宋体" charset="-122"/>
              <a:ea typeface="宋体" charset="-122"/>
            </a:endParaRPr>
          </a:p>
          <a:p>
            <a:pPr lvl="1" eaLnBrk="1" hangingPunct="1">
              <a:lnSpc>
                <a:spcPct val="80000"/>
              </a:lnSpc>
              <a:buFont typeface="Wingdings" pitchFamily="2" charset="2"/>
              <a:buNone/>
            </a:pPr>
            <a:r>
              <a:rPr lang="en-US" altLang="zh-CN" sz="2400" b="1" dirty="0" smtClean="0">
                <a:latin typeface="宋体" charset="-122"/>
                <a:ea typeface="宋体" charset="-122"/>
              </a:rPr>
              <a:t>Update student</a:t>
            </a:r>
          </a:p>
          <a:p>
            <a:pPr lvl="1" eaLnBrk="1" hangingPunct="1">
              <a:lnSpc>
                <a:spcPct val="80000"/>
              </a:lnSpc>
              <a:buFont typeface="Wingdings" pitchFamily="2" charset="2"/>
              <a:buNone/>
            </a:pPr>
            <a:r>
              <a:rPr lang="en-US" altLang="zh-CN" sz="2400" b="1" dirty="0" smtClean="0">
                <a:latin typeface="宋体" charset="-122"/>
                <a:ea typeface="宋体" charset="-122"/>
              </a:rPr>
              <a:t>Set </a:t>
            </a:r>
            <a:r>
              <a:rPr lang="en-US" altLang="zh-CN" sz="2400" b="1" dirty="0" err="1" smtClean="0">
                <a:latin typeface="宋体" charset="-122"/>
                <a:ea typeface="宋体" charset="-122"/>
              </a:rPr>
              <a:t>sdept</a:t>
            </a:r>
            <a:r>
              <a:rPr lang="en-US" altLang="zh-CN" sz="2400" b="1" dirty="0" smtClean="0">
                <a:latin typeface="宋体" charset="-122"/>
                <a:ea typeface="宋体" charset="-122"/>
              </a:rPr>
              <a:t>='CS'</a:t>
            </a:r>
          </a:p>
          <a:p>
            <a:pPr lvl="1" eaLnBrk="1" hangingPunct="1">
              <a:lnSpc>
                <a:spcPct val="80000"/>
              </a:lnSpc>
              <a:buFont typeface="Wingdings" pitchFamily="2" charset="2"/>
              <a:buNone/>
            </a:pPr>
            <a:r>
              <a:rPr lang="en-US" altLang="zh-CN" sz="2400" b="1" dirty="0" smtClean="0">
                <a:latin typeface="宋体" charset="-122"/>
                <a:ea typeface="宋体" charset="-122"/>
              </a:rPr>
              <a:t>Where </a:t>
            </a:r>
            <a:r>
              <a:rPr lang="en-US" altLang="zh-CN" sz="2400" b="1" dirty="0" err="1" smtClean="0">
                <a:latin typeface="宋体" charset="-122"/>
                <a:ea typeface="宋体" charset="-122"/>
              </a:rPr>
              <a:t>sno</a:t>
            </a:r>
            <a:r>
              <a:rPr lang="en-US" altLang="zh-CN" sz="2400" b="1" dirty="0" smtClean="0">
                <a:latin typeface="宋体" charset="-122"/>
                <a:ea typeface="宋体" charset="-122"/>
              </a:rPr>
              <a:t>='200215125'</a:t>
            </a:r>
          </a:p>
        </p:txBody>
      </p:sp>
      <p:sp>
        <p:nvSpPr>
          <p:cNvPr id="122884" name="AutoShape 4"/>
          <p:cNvSpPr>
            <a:spLocks noChangeArrowheads="1"/>
          </p:cNvSpPr>
          <p:nvPr/>
        </p:nvSpPr>
        <p:spPr bwMode="auto">
          <a:xfrm>
            <a:off x="5580063" y="3716338"/>
            <a:ext cx="1944687" cy="720725"/>
          </a:xfrm>
          <a:prstGeom prst="cloudCallout">
            <a:avLst>
              <a:gd name="adj1" fmla="val -115796"/>
              <a:gd name="adj2" fmla="val -83259"/>
            </a:avLst>
          </a:prstGeom>
          <a:solidFill>
            <a:srgbClr val="EEE678"/>
          </a:solidFill>
          <a:ln w="9525">
            <a:solidFill>
              <a:schemeClr val="tx1"/>
            </a:solidFill>
            <a:round/>
            <a:headEnd/>
            <a:tailEnd/>
          </a:ln>
        </p:spPr>
        <p:txBody>
          <a:bodyPr/>
          <a:lstStyle/>
          <a:p>
            <a:pPr algn="ctr"/>
            <a:r>
              <a:rPr lang="zh-CN" altLang="en-US" b="1">
                <a:solidFill>
                  <a:srgbClr val="FF3311"/>
                </a:solidFill>
                <a:latin typeface="Arial" charset="0"/>
              </a:rPr>
              <a:t>答案：</a:t>
            </a:r>
            <a:r>
              <a:rPr lang="en-US" altLang="zh-CN" b="1">
                <a:solidFill>
                  <a:srgbClr val="FF3311"/>
                </a:solidFill>
                <a:latin typeface="Arial" charset="0"/>
              </a:rPr>
              <a:t>3</a:t>
            </a:r>
            <a:r>
              <a:rPr lang="zh-CN" altLang="en-US" b="1">
                <a:solidFill>
                  <a:srgbClr val="FF3311"/>
                </a:solidFill>
                <a:latin typeface="Arial" charset="0"/>
              </a:rPr>
              <a:t>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事务的基本概念</a:t>
            </a:r>
            <a:endParaRPr lang="en-US" altLang="zh-CN" dirty="0" smtClean="0"/>
          </a:p>
          <a:p>
            <a:pPr eaLnBrk="1" fontAlgn="auto" hangingPunct="1">
              <a:spcAft>
                <a:spcPts val="0"/>
              </a:spcAft>
              <a:defRPr/>
            </a:pPr>
            <a:r>
              <a:rPr lang="zh-CN" altLang="en-US" dirty="0" smtClean="0"/>
              <a:t>第二节 数据库恢复概述</a:t>
            </a:r>
            <a:endParaRPr lang="en-US" altLang="zh-CN" dirty="0" smtClean="0"/>
          </a:p>
          <a:p>
            <a:pPr eaLnBrk="1" fontAlgn="auto" hangingPunct="1">
              <a:spcAft>
                <a:spcPts val="0"/>
              </a:spcAft>
              <a:defRPr/>
            </a:pPr>
            <a:r>
              <a:rPr lang="zh-CN" altLang="en-US" dirty="0" smtClean="0"/>
              <a:t>第三节 故障种类</a:t>
            </a:r>
            <a:endParaRPr lang="en-US" altLang="zh-CN" dirty="0" smtClean="0"/>
          </a:p>
          <a:p>
            <a:pPr eaLnBrk="1" fontAlgn="auto" hangingPunct="1">
              <a:spcAft>
                <a:spcPts val="0"/>
              </a:spcAft>
              <a:defRPr/>
            </a:pPr>
            <a:r>
              <a:rPr lang="zh-CN" altLang="en-US" dirty="0" smtClean="0"/>
              <a:t>第四节 恢复实现技术</a:t>
            </a:r>
            <a:endParaRPr lang="en-US" altLang="zh-CN" dirty="0" smtClean="0"/>
          </a:p>
          <a:p>
            <a:pPr eaLnBrk="1" fontAlgn="auto" hangingPunct="1">
              <a:spcAft>
                <a:spcPts val="0"/>
              </a:spcAft>
              <a:defRPr/>
            </a:pPr>
            <a:r>
              <a:rPr lang="zh-CN" altLang="en-US" dirty="0" smtClean="0"/>
              <a:t>第五节 恢复策略</a:t>
            </a:r>
            <a:endParaRPr lang="en-US" altLang="zh-CN" dirty="0" smtClean="0"/>
          </a:p>
          <a:p>
            <a:pPr eaLnBrk="1" fontAlgn="auto" hangingPunct="1">
              <a:spcAft>
                <a:spcPts val="0"/>
              </a:spcAft>
              <a:buFontTx/>
              <a:buBlip>
                <a:blip r:embed="rId2"/>
              </a:buBlip>
              <a:defRPr/>
            </a:pPr>
            <a:r>
              <a:rPr lang="zh-CN" altLang="en-US" b="1" dirty="0" smtClean="0">
                <a:solidFill>
                  <a:srgbClr val="FF9905"/>
                </a:solidFill>
              </a:rPr>
              <a:t>第六节 带有检查点的恢复技术</a:t>
            </a:r>
            <a:endParaRPr lang="en-US" altLang="zh-CN" b="1" dirty="0" smtClean="0">
              <a:solidFill>
                <a:srgbClr val="FF9905"/>
              </a:solidFill>
            </a:endParaRPr>
          </a:p>
          <a:p>
            <a:pPr eaLnBrk="1" fontAlgn="auto" hangingPunct="1">
              <a:spcAft>
                <a:spcPts val="0"/>
              </a:spcAft>
              <a:defRPr/>
            </a:pPr>
            <a:r>
              <a:rPr lang="zh-CN" altLang="en-US" dirty="0" smtClean="0"/>
              <a:t>第七节 数据库镜像</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具有检查点的恢复技术</a:t>
            </a:r>
            <a:endParaRPr lang="zh-CN" altLang="en-US" dirty="0">
              <a:latin typeface="+mj-ea"/>
            </a:endParaRPr>
          </a:p>
        </p:txBody>
      </p:sp>
      <p:sp>
        <p:nvSpPr>
          <p:cNvPr id="101378" name="内容占位符 2"/>
          <p:cNvSpPr>
            <a:spLocks noGrp="1"/>
          </p:cNvSpPr>
          <p:nvPr>
            <p:ph idx="1"/>
          </p:nvPr>
        </p:nvSpPr>
        <p:spPr/>
        <p:txBody>
          <a:bodyPr/>
          <a:lstStyle/>
          <a:p>
            <a:pPr eaLnBrk="1" hangingPunct="1">
              <a:lnSpc>
                <a:spcPct val="150000"/>
              </a:lnSpc>
            </a:pPr>
            <a:r>
              <a:rPr lang="zh-CN" altLang="en-US" smtClean="0">
                <a:solidFill>
                  <a:srgbClr val="0000FF"/>
                </a:solidFill>
              </a:rPr>
              <a:t>问题的提出</a:t>
            </a:r>
          </a:p>
          <a:p>
            <a:pPr eaLnBrk="1" hangingPunct="1">
              <a:lnSpc>
                <a:spcPct val="150000"/>
              </a:lnSpc>
            </a:pPr>
            <a:r>
              <a:rPr lang="zh-CN" altLang="en-US" smtClean="0"/>
              <a:t>检查点技术</a:t>
            </a:r>
          </a:p>
          <a:p>
            <a:pPr eaLnBrk="1" hangingPunct="1">
              <a:lnSpc>
                <a:spcPct val="150000"/>
              </a:lnSpc>
            </a:pPr>
            <a:r>
              <a:rPr lang="zh-CN" altLang="en-US" smtClean="0"/>
              <a:t>利用检查点的恢复策略</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一、问题的提出</a:t>
            </a:r>
            <a:endParaRPr lang="zh-CN" altLang="en-US" dirty="0">
              <a:latin typeface="+mj-ea"/>
            </a:endParaRPr>
          </a:p>
        </p:txBody>
      </p:sp>
      <p:sp>
        <p:nvSpPr>
          <p:cNvPr id="102402" name="内容占位符 2"/>
          <p:cNvSpPr>
            <a:spLocks noGrp="1"/>
          </p:cNvSpPr>
          <p:nvPr>
            <p:ph idx="1"/>
          </p:nvPr>
        </p:nvSpPr>
        <p:spPr/>
        <p:txBody>
          <a:bodyPr/>
          <a:lstStyle/>
          <a:p>
            <a:pPr eaLnBrk="1" hangingPunct="1"/>
            <a:r>
              <a:rPr lang="zh-CN" altLang="en-US" smtClean="0"/>
              <a:t>两个问题</a:t>
            </a:r>
          </a:p>
          <a:p>
            <a:pPr lvl="1" eaLnBrk="1" hangingPunct="1">
              <a:lnSpc>
                <a:spcPct val="170000"/>
              </a:lnSpc>
            </a:pPr>
            <a:r>
              <a:rPr lang="zh-CN" altLang="en-US" smtClean="0">
                <a:ea typeface="宋体" charset="-122"/>
              </a:rPr>
              <a:t>搜索整个日志将耗费大量的时间</a:t>
            </a:r>
          </a:p>
          <a:p>
            <a:pPr lvl="1" eaLnBrk="1" hangingPunct="1">
              <a:lnSpc>
                <a:spcPct val="170000"/>
              </a:lnSpc>
            </a:pPr>
            <a:r>
              <a:rPr lang="en-US" altLang="zh-CN" smtClean="0">
                <a:ea typeface="宋体" charset="-122"/>
              </a:rPr>
              <a:t>REDO</a:t>
            </a:r>
            <a:r>
              <a:rPr lang="zh-CN" altLang="en-US" smtClean="0">
                <a:ea typeface="宋体" charset="-122"/>
              </a:rPr>
              <a:t>处理：重新执行，浪费了大量时间</a:t>
            </a:r>
          </a:p>
          <a:p>
            <a:pPr eaLnBrk="1" hangingPunct="1"/>
            <a:endParaRPr lang="zh-CN"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解决方案</a:t>
            </a:r>
            <a:endParaRPr lang="zh-CN" altLang="en-US" dirty="0">
              <a:latin typeface="+mj-ea"/>
            </a:endParaRPr>
          </a:p>
        </p:txBody>
      </p:sp>
      <p:sp>
        <p:nvSpPr>
          <p:cNvPr id="103426" name="内容占位符 2"/>
          <p:cNvSpPr>
            <a:spLocks noGrp="1"/>
          </p:cNvSpPr>
          <p:nvPr>
            <p:ph idx="1"/>
          </p:nvPr>
        </p:nvSpPr>
        <p:spPr/>
        <p:txBody>
          <a:bodyPr/>
          <a:lstStyle/>
          <a:p>
            <a:pPr eaLnBrk="1" hangingPunct="1">
              <a:lnSpc>
                <a:spcPct val="120000"/>
              </a:lnSpc>
            </a:pPr>
            <a:r>
              <a:rPr lang="zh-CN" altLang="en-US" smtClean="0"/>
              <a:t>具有检查点（</a:t>
            </a:r>
            <a:r>
              <a:rPr lang="en-US" altLang="zh-CN" smtClean="0"/>
              <a:t>checkpoint</a:t>
            </a:r>
            <a:r>
              <a:rPr lang="zh-CN" altLang="en-US" smtClean="0"/>
              <a:t>）的恢复技术</a:t>
            </a:r>
            <a:endParaRPr lang="zh-CN" altLang="en-US" sz="2800" smtClean="0"/>
          </a:p>
          <a:p>
            <a:pPr lvl="1" eaLnBrk="1" hangingPunct="1">
              <a:lnSpc>
                <a:spcPct val="170000"/>
              </a:lnSpc>
              <a:spcBef>
                <a:spcPct val="30000"/>
              </a:spcBef>
            </a:pPr>
            <a:r>
              <a:rPr lang="zh-CN" altLang="en-US" smtClean="0">
                <a:ea typeface="宋体" charset="-122"/>
              </a:rPr>
              <a:t>在日志文件中增加检查点记录（</a:t>
            </a:r>
            <a:r>
              <a:rPr lang="en-US" altLang="zh-CN" smtClean="0">
                <a:ea typeface="宋体" charset="-122"/>
              </a:rPr>
              <a:t>checkpoint</a:t>
            </a:r>
            <a:r>
              <a:rPr lang="zh-CN" altLang="en-US" smtClean="0">
                <a:ea typeface="宋体" charset="-122"/>
              </a:rPr>
              <a:t>）</a:t>
            </a:r>
          </a:p>
          <a:p>
            <a:pPr lvl="1" eaLnBrk="1" hangingPunct="1">
              <a:lnSpc>
                <a:spcPct val="170000"/>
              </a:lnSpc>
              <a:spcBef>
                <a:spcPct val="30000"/>
              </a:spcBef>
            </a:pPr>
            <a:r>
              <a:rPr lang="zh-CN" altLang="en-US" smtClean="0">
                <a:ea typeface="宋体" charset="-122"/>
              </a:rPr>
              <a:t>增加重新开始文件</a:t>
            </a:r>
          </a:p>
          <a:p>
            <a:pPr lvl="1" eaLnBrk="1" hangingPunct="1">
              <a:lnSpc>
                <a:spcPct val="170000"/>
              </a:lnSpc>
              <a:spcBef>
                <a:spcPct val="30000"/>
              </a:spcBef>
            </a:pPr>
            <a:r>
              <a:rPr lang="zh-CN" altLang="en-US" smtClean="0">
                <a:ea typeface="宋体" charset="-122"/>
              </a:rPr>
              <a:t>恢复子系统在登录日志文件期间动态地维护日志</a:t>
            </a:r>
          </a:p>
          <a:p>
            <a:pPr eaLnBrk="1" hangingPunct="1"/>
            <a:endParaRPr lang="zh-CN" alt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二、检查点技术</a:t>
            </a:r>
            <a:endParaRPr lang="zh-CN" altLang="en-US" dirty="0">
              <a:latin typeface="+mj-ea"/>
            </a:endParaRPr>
          </a:p>
        </p:txBody>
      </p:sp>
      <p:sp>
        <p:nvSpPr>
          <p:cNvPr id="104450" name="内容占位符 2"/>
          <p:cNvSpPr>
            <a:spLocks noGrp="1"/>
          </p:cNvSpPr>
          <p:nvPr>
            <p:ph idx="1"/>
          </p:nvPr>
        </p:nvSpPr>
        <p:spPr/>
        <p:txBody>
          <a:bodyPr/>
          <a:lstStyle/>
          <a:p>
            <a:pPr eaLnBrk="1" hangingPunct="1">
              <a:lnSpc>
                <a:spcPct val="150000"/>
              </a:lnSpc>
            </a:pPr>
            <a:r>
              <a:rPr lang="zh-CN" altLang="en-US" smtClean="0"/>
              <a:t>检查点记录的内容</a:t>
            </a:r>
            <a:endParaRPr lang="zh-CN" altLang="en-US" sz="2800" smtClean="0"/>
          </a:p>
          <a:p>
            <a:pPr lvl="1" eaLnBrk="1" hangingPunct="1">
              <a:lnSpc>
                <a:spcPct val="150000"/>
              </a:lnSpc>
            </a:pPr>
            <a:r>
              <a:rPr lang="en-US" altLang="zh-CN" smtClean="0">
                <a:ea typeface="宋体" charset="-122"/>
              </a:rPr>
              <a:t>1. </a:t>
            </a:r>
            <a:r>
              <a:rPr lang="zh-CN" altLang="en-US" smtClean="0">
                <a:ea typeface="宋体" charset="-122"/>
              </a:rPr>
              <a:t>建立检查点时刻所有正在执行的事务清单</a:t>
            </a:r>
          </a:p>
          <a:p>
            <a:pPr lvl="1" eaLnBrk="1" hangingPunct="1">
              <a:lnSpc>
                <a:spcPct val="150000"/>
              </a:lnSpc>
            </a:pPr>
            <a:r>
              <a:rPr lang="en-US" altLang="zh-CN" smtClean="0">
                <a:ea typeface="宋体" charset="-122"/>
              </a:rPr>
              <a:t>2. </a:t>
            </a:r>
            <a:r>
              <a:rPr lang="zh-CN" altLang="en-US" smtClean="0">
                <a:ea typeface="宋体" charset="-122"/>
              </a:rPr>
              <a:t>这些事务最近一个日志记录的地址</a:t>
            </a:r>
          </a:p>
          <a:p>
            <a:pPr eaLnBrk="1" hangingPunct="1">
              <a:lnSpc>
                <a:spcPct val="150000"/>
              </a:lnSpc>
            </a:pPr>
            <a:r>
              <a:rPr lang="zh-CN" altLang="en-US" smtClean="0"/>
              <a:t>重新开始文件的内容</a:t>
            </a:r>
            <a:endParaRPr lang="zh-CN" altLang="en-US" sz="2800" smtClean="0"/>
          </a:p>
          <a:p>
            <a:pPr lvl="1" eaLnBrk="1" hangingPunct="1">
              <a:lnSpc>
                <a:spcPct val="150000"/>
              </a:lnSpc>
            </a:pPr>
            <a:r>
              <a:rPr lang="zh-CN" altLang="en-US" smtClean="0">
                <a:ea typeface="宋体" charset="-122"/>
              </a:rPr>
              <a:t>记录各个检查点记录在日志文件中的地址</a:t>
            </a:r>
          </a:p>
          <a:p>
            <a:pPr eaLnBrk="1" hangingPunct="1"/>
            <a:endParaRPr lang="zh-CN" alt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5" descr="103"/>
          <p:cNvPicPr>
            <a:picLocks noChangeAspect="1" noChangeArrowheads="1"/>
          </p:cNvPicPr>
          <p:nvPr/>
        </p:nvPicPr>
        <p:blipFill>
          <a:blip r:embed="rId2"/>
          <a:srcRect/>
          <a:stretch>
            <a:fillRect/>
          </a:stretch>
        </p:blipFill>
        <p:spPr bwMode="auto">
          <a:xfrm>
            <a:off x="539750" y="1773238"/>
            <a:ext cx="7991475" cy="3470275"/>
          </a:xfrm>
          <a:prstGeom prst="rect">
            <a:avLst/>
          </a:prstGeom>
          <a:noFill/>
          <a:ln w="9525">
            <a:noFill/>
            <a:miter lim="800000"/>
            <a:headEnd/>
            <a:tailEnd/>
          </a:ln>
        </p:spPr>
      </p:pic>
      <p:sp>
        <p:nvSpPr>
          <p:cNvPr id="105474" name="Text Box 6"/>
          <p:cNvSpPr txBox="1">
            <a:spLocks noChangeArrowheads="1"/>
          </p:cNvSpPr>
          <p:nvPr/>
        </p:nvSpPr>
        <p:spPr bwMode="auto">
          <a:xfrm>
            <a:off x="2411413" y="5661025"/>
            <a:ext cx="4752975" cy="366713"/>
          </a:xfrm>
          <a:prstGeom prst="rect">
            <a:avLst/>
          </a:prstGeom>
          <a:noFill/>
          <a:ln w="25400" algn="ctr">
            <a:noFill/>
            <a:miter lim="800000"/>
            <a:headEnd/>
            <a:tailEnd/>
          </a:ln>
        </p:spPr>
        <p:txBody>
          <a:bodyPr>
            <a:spAutoFit/>
          </a:bodyPr>
          <a:lstStyle/>
          <a:p>
            <a:pPr marL="342900" indent="-342900" algn="ctr">
              <a:spcBef>
                <a:spcPct val="50000"/>
              </a:spcBef>
            </a:pPr>
            <a:r>
              <a:rPr lang="zh-CN" altLang="en-US"/>
              <a:t>具有检查点的日志文件和重新开始文件</a:t>
            </a:r>
            <a:r>
              <a:rPr lang="zh-CN" altLang="en-US" b="1"/>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动态维护日志文件的方法</a:t>
            </a:r>
            <a:endParaRPr lang="zh-CN" altLang="en-US" dirty="0">
              <a:latin typeface="+mj-ea"/>
            </a:endParaRPr>
          </a:p>
        </p:txBody>
      </p:sp>
      <p:sp>
        <p:nvSpPr>
          <p:cNvPr id="106498" name="内容占位符 2"/>
          <p:cNvSpPr>
            <a:spLocks noGrp="1"/>
          </p:cNvSpPr>
          <p:nvPr>
            <p:ph idx="1"/>
          </p:nvPr>
        </p:nvSpPr>
        <p:spPr/>
        <p:txBody>
          <a:bodyPr/>
          <a:lstStyle/>
          <a:p>
            <a:pPr eaLnBrk="1" hangingPunct="1">
              <a:lnSpc>
                <a:spcPct val="140000"/>
              </a:lnSpc>
            </a:pPr>
            <a:r>
              <a:rPr lang="zh-CN" altLang="en-US" sz="2800" smtClean="0"/>
              <a:t>动态维护日志文件的方法</a:t>
            </a:r>
          </a:p>
          <a:p>
            <a:pPr lvl="1" eaLnBrk="1" hangingPunct="1">
              <a:lnSpc>
                <a:spcPct val="140000"/>
              </a:lnSpc>
              <a:buFont typeface="Wingdings" pitchFamily="2" charset="2"/>
              <a:buNone/>
            </a:pPr>
            <a:r>
              <a:rPr lang="zh-CN" altLang="en-US" sz="2000" smtClean="0">
                <a:ea typeface="宋体" charset="-122"/>
              </a:rPr>
              <a:t>周期性地执行如下操作：建立检查点，保存数据库状态。</a:t>
            </a:r>
          </a:p>
          <a:p>
            <a:pPr lvl="1" eaLnBrk="1" hangingPunct="1">
              <a:lnSpc>
                <a:spcPct val="140000"/>
              </a:lnSpc>
              <a:buFont typeface="Wingdings" pitchFamily="2" charset="2"/>
              <a:buNone/>
            </a:pPr>
            <a:r>
              <a:rPr lang="zh-CN" altLang="en-US" sz="2000" smtClean="0">
                <a:ea typeface="宋体" charset="-122"/>
              </a:rPr>
              <a:t>具体步骤是：</a:t>
            </a:r>
          </a:p>
          <a:p>
            <a:pPr lvl="1" eaLnBrk="1" hangingPunct="1">
              <a:lnSpc>
                <a:spcPct val="140000"/>
              </a:lnSpc>
              <a:buSzPct val="75000"/>
            </a:pPr>
            <a:r>
              <a:rPr lang="en-US" altLang="zh-CN" sz="2000" smtClean="0">
                <a:ea typeface="宋体" charset="-122"/>
              </a:rPr>
              <a:t>1.</a:t>
            </a:r>
            <a:r>
              <a:rPr lang="zh-CN" altLang="en-US" sz="2000" smtClean="0">
                <a:ea typeface="宋体" charset="-122"/>
              </a:rPr>
              <a:t>将当前</a:t>
            </a:r>
            <a:r>
              <a:rPr lang="zh-CN" altLang="en-US" sz="2000" smtClean="0">
                <a:solidFill>
                  <a:srgbClr val="FF00FF"/>
                </a:solidFill>
                <a:ea typeface="宋体" charset="-122"/>
              </a:rPr>
              <a:t>日志</a:t>
            </a:r>
            <a:r>
              <a:rPr lang="zh-CN" altLang="en-US" sz="2000" smtClean="0">
                <a:ea typeface="宋体" charset="-122"/>
              </a:rPr>
              <a:t>缓冲区中的所有日志记录写入磁盘的日志文件上</a:t>
            </a:r>
          </a:p>
          <a:p>
            <a:pPr lvl="1" eaLnBrk="1" hangingPunct="1">
              <a:lnSpc>
                <a:spcPct val="140000"/>
              </a:lnSpc>
              <a:spcBef>
                <a:spcPct val="40000"/>
              </a:spcBef>
              <a:buSzPct val="75000"/>
            </a:pPr>
            <a:r>
              <a:rPr lang="en-US" altLang="zh-CN" sz="2000" smtClean="0">
                <a:ea typeface="宋体" charset="-122"/>
              </a:rPr>
              <a:t>2.</a:t>
            </a:r>
            <a:r>
              <a:rPr lang="zh-CN" altLang="en-US" sz="2000" smtClean="0">
                <a:ea typeface="宋体" charset="-122"/>
              </a:rPr>
              <a:t>在日志文件中写入一个检查点记录</a:t>
            </a:r>
          </a:p>
          <a:p>
            <a:pPr lvl="1" eaLnBrk="1" hangingPunct="1">
              <a:lnSpc>
                <a:spcPct val="140000"/>
              </a:lnSpc>
              <a:spcBef>
                <a:spcPct val="40000"/>
              </a:spcBef>
              <a:buSzPct val="75000"/>
            </a:pPr>
            <a:r>
              <a:rPr lang="en-US" altLang="zh-CN" sz="2000" smtClean="0">
                <a:ea typeface="宋体" charset="-122"/>
              </a:rPr>
              <a:t>3.</a:t>
            </a:r>
            <a:r>
              <a:rPr lang="zh-CN" altLang="en-US" sz="2000" smtClean="0">
                <a:ea typeface="宋体" charset="-122"/>
              </a:rPr>
              <a:t>将当前</a:t>
            </a:r>
            <a:r>
              <a:rPr lang="zh-CN" altLang="en-US" sz="2000" smtClean="0">
                <a:solidFill>
                  <a:srgbClr val="FF00FF"/>
                </a:solidFill>
                <a:ea typeface="宋体" charset="-122"/>
              </a:rPr>
              <a:t>数据</a:t>
            </a:r>
            <a:r>
              <a:rPr lang="zh-CN" altLang="en-US" sz="2000" smtClean="0">
                <a:ea typeface="宋体" charset="-122"/>
              </a:rPr>
              <a:t>缓冲区的所有数据记录写入磁盘的数据库中</a:t>
            </a:r>
          </a:p>
          <a:p>
            <a:pPr lvl="1" eaLnBrk="1" hangingPunct="1">
              <a:lnSpc>
                <a:spcPct val="140000"/>
              </a:lnSpc>
              <a:spcBef>
                <a:spcPct val="40000"/>
              </a:spcBef>
              <a:buSzPct val="75000"/>
            </a:pPr>
            <a:r>
              <a:rPr lang="en-US" altLang="zh-CN" sz="2000" smtClean="0">
                <a:ea typeface="宋体" charset="-122"/>
              </a:rPr>
              <a:t>4.</a:t>
            </a:r>
            <a:r>
              <a:rPr lang="zh-CN" altLang="en-US" sz="2000" smtClean="0">
                <a:ea typeface="宋体" charset="-122"/>
              </a:rPr>
              <a:t>把检查点记录在日志文件中的地址写入一个重新开始文件</a:t>
            </a:r>
          </a:p>
          <a:p>
            <a:pPr eaLnBrk="1" hangingPunct="1"/>
            <a:endParaRPr lang="zh-CN" alt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建立检查点</a:t>
            </a:r>
            <a:endParaRPr lang="zh-CN" altLang="en-US" dirty="0">
              <a:latin typeface="+mj-ea"/>
            </a:endParaRPr>
          </a:p>
        </p:txBody>
      </p:sp>
      <p:sp>
        <p:nvSpPr>
          <p:cNvPr id="107522" name="内容占位符 2"/>
          <p:cNvSpPr>
            <a:spLocks noGrp="1"/>
          </p:cNvSpPr>
          <p:nvPr>
            <p:ph idx="1"/>
          </p:nvPr>
        </p:nvSpPr>
        <p:spPr/>
        <p:txBody>
          <a:bodyPr/>
          <a:lstStyle/>
          <a:p>
            <a:pPr eaLnBrk="1" hangingPunct="1">
              <a:lnSpc>
                <a:spcPct val="130000"/>
              </a:lnSpc>
            </a:pPr>
            <a:r>
              <a:rPr lang="zh-CN" altLang="en-US" dirty="0" smtClean="0"/>
              <a:t>恢复子系统可以定期或不定期地建立检查点</a:t>
            </a:r>
            <a:r>
              <a:rPr lang="en-US" altLang="zh-CN" dirty="0" smtClean="0"/>
              <a:t>,</a:t>
            </a:r>
            <a:r>
              <a:rPr lang="zh-CN" altLang="en-US" dirty="0" smtClean="0"/>
              <a:t>保存数据库状态 </a:t>
            </a:r>
          </a:p>
          <a:p>
            <a:pPr lvl="1" eaLnBrk="1" hangingPunct="1">
              <a:lnSpc>
                <a:spcPct val="130000"/>
              </a:lnSpc>
            </a:pPr>
            <a:r>
              <a:rPr lang="zh-CN" altLang="en-US" sz="2000" dirty="0" smtClean="0">
                <a:ea typeface="宋体" charset="-122"/>
              </a:rPr>
              <a:t>定期</a:t>
            </a:r>
          </a:p>
          <a:p>
            <a:pPr lvl="2" eaLnBrk="1" hangingPunct="1">
              <a:lnSpc>
                <a:spcPct val="130000"/>
              </a:lnSpc>
              <a:buFont typeface="Wingdings" pitchFamily="2" charset="2"/>
              <a:buChar char="Ø"/>
            </a:pPr>
            <a:r>
              <a:rPr lang="zh-CN" altLang="en-US" sz="2000" dirty="0" smtClean="0">
                <a:ea typeface="宋体" charset="-122"/>
              </a:rPr>
              <a:t>按照预定的一个时间间隔，如每隔一小时建立一个检查点 </a:t>
            </a:r>
          </a:p>
          <a:p>
            <a:pPr lvl="1" eaLnBrk="1" hangingPunct="1">
              <a:lnSpc>
                <a:spcPct val="130000"/>
              </a:lnSpc>
            </a:pPr>
            <a:r>
              <a:rPr lang="zh-CN" altLang="en-US" sz="2000" dirty="0" smtClean="0">
                <a:ea typeface="宋体" charset="-122"/>
              </a:rPr>
              <a:t>不定期</a:t>
            </a:r>
          </a:p>
          <a:p>
            <a:pPr lvl="2" eaLnBrk="1" hangingPunct="1">
              <a:lnSpc>
                <a:spcPct val="130000"/>
              </a:lnSpc>
              <a:buFont typeface="Wingdings" pitchFamily="2" charset="2"/>
              <a:buChar char="Ø"/>
            </a:pPr>
            <a:r>
              <a:rPr lang="zh-CN" altLang="en-US" sz="2000" dirty="0" smtClean="0">
                <a:ea typeface="宋体" charset="-122"/>
              </a:rPr>
              <a:t>按照某种规则，如日志文件已写满一半建立一个检查点</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三、利用检查点的恢复策略</a:t>
            </a:r>
            <a:endParaRPr lang="zh-CN" altLang="en-US" dirty="0">
              <a:latin typeface="+mj-ea"/>
            </a:endParaRPr>
          </a:p>
        </p:txBody>
      </p:sp>
      <p:sp>
        <p:nvSpPr>
          <p:cNvPr id="108546" name="内容占位符 2"/>
          <p:cNvSpPr>
            <a:spLocks noGrp="1"/>
          </p:cNvSpPr>
          <p:nvPr>
            <p:ph idx="1"/>
          </p:nvPr>
        </p:nvSpPr>
        <p:spPr/>
        <p:txBody>
          <a:bodyPr/>
          <a:lstStyle/>
          <a:p>
            <a:pPr eaLnBrk="1" hangingPunct="1">
              <a:lnSpc>
                <a:spcPct val="165000"/>
              </a:lnSpc>
              <a:spcBef>
                <a:spcPct val="60000"/>
              </a:spcBef>
            </a:pPr>
            <a:r>
              <a:rPr lang="zh-CN" altLang="en-US" smtClean="0"/>
              <a:t>使用检查点方法可以改善恢复效率</a:t>
            </a:r>
          </a:p>
          <a:p>
            <a:pPr lvl="1" eaLnBrk="1" hangingPunct="1">
              <a:lnSpc>
                <a:spcPct val="165000"/>
              </a:lnSpc>
              <a:spcBef>
                <a:spcPct val="60000"/>
              </a:spcBef>
              <a:buSzPct val="75000"/>
            </a:pPr>
            <a:r>
              <a:rPr lang="zh-CN" altLang="en-US" sz="2000" smtClean="0">
                <a:ea typeface="宋体" charset="-122"/>
              </a:rPr>
              <a:t>当事务</a:t>
            </a:r>
            <a:r>
              <a:rPr lang="en-US" altLang="zh-CN" sz="2000" smtClean="0">
                <a:ea typeface="宋体" charset="-122"/>
              </a:rPr>
              <a:t>T</a:t>
            </a:r>
            <a:r>
              <a:rPr lang="zh-CN" altLang="en-US" sz="2000" smtClean="0">
                <a:ea typeface="宋体" charset="-122"/>
              </a:rPr>
              <a:t>在一个检查点之前提交</a:t>
            </a:r>
          </a:p>
          <a:p>
            <a:pPr lvl="1" eaLnBrk="1" hangingPunct="1">
              <a:lnSpc>
                <a:spcPct val="165000"/>
              </a:lnSpc>
              <a:spcBef>
                <a:spcPct val="60000"/>
              </a:spcBef>
              <a:buFont typeface="Wingdings" pitchFamily="2" charset="2"/>
              <a:buNone/>
            </a:pPr>
            <a:r>
              <a:rPr lang="zh-CN" altLang="en-US" sz="2000" smtClean="0">
                <a:ea typeface="宋体" charset="-122"/>
              </a:rPr>
              <a:t>   </a:t>
            </a:r>
            <a:r>
              <a:rPr lang="en-US" altLang="zh-CN" sz="2000" smtClean="0">
                <a:ea typeface="宋体" charset="-122"/>
              </a:rPr>
              <a:t>T</a:t>
            </a:r>
            <a:r>
              <a:rPr lang="zh-CN" altLang="en-US" sz="2000" smtClean="0">
                <a:ea typeface="宋体" charset="-122"/>
              </a:rPr>
              <a:t>对数据库所做的修改已写入数据库</a:t>
            </a:r>
          </a:p>
          <a:p>
            <a:pPr lvl="1" eaLnBrk="1" hangingPunct="1">
              <a:lnSpc>
                <a:spcPct val="165000"/>
              </a:lnSpc>
              <a:spcBef>
                <a:spcPct val="60000"/>
              </a:spcBef>
              <a:buSzPct val="75000"/>
            </a:pPr>
            <a:r>
              <a:rPr lang="zh-CN" altLang="en-US" sz="2000" smtClean="0">
                <a:ea typeface="宋体" charset="-122"/>
              </a:rPr>
              <a:t>写入时间是在这个检查点建立之前或在这个检查点建立之时，在进行恢复处理时，没有必要对事务</a:t>
            </a:r>
            <a:r>
              <a:rPr lang="en-US" altLang="zh-CN" sz="2000" smtClean="0">
                <a:ea typeface="宋体" charset="-122"/>
              </a:rPr>
              <a:t>T</a:t>
            </a:r>
            <a:r>
              <a:rPr lang="zh-CN" altLang="en-US" sz="2000" smtClean="0">
                <a:ea typeface="宋体" charset="-122"/>
              </a:rPr>
              <a:t>执行</a:t>
            </a:r>
            <a:r>
              <a:rPr lang="en-US" altLang="zh-CN" sz="2000" smtClean="0">
                <a:ea typeface="宋体" charset="-122"/>
              </a:rPr>
              <a:t>REDO</a:t>
            </a:r>
            <a:r>
              <a:rPr lang="zh-CN" altLang="en-US" sz="2000" smtClean="0">
                <a:ea typeface="宋体" charset="-122"/>
              </a:rPr>
              <a:t>操作</a:t>
            </a:r>
          </a:p>
          <a:p>
            <a:pPr eaLnBrk="1" hangingPunct="1"/>
            <a:endParaRPr lang="zh-CN" alt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内容占位符 2"/>
          <p:cNvSpPr>
            <a:spLocks noGrp="1"/>
          </p:cNvSpPr>
          <p:nvPr>
            <p:ph idx="1"/>
          </p:nvPr>
        </p:nvSpPr>
        <p:spPr>
          <a:xfrm>
            <a:off x="338138" y="804863"/>
            <a:ext cx="8229600" cy="957262"/>
          </a:xfrm>
        </p:spPr>
        <p:txBody>
          <a:bodyPr/>
          <a:lstStyle/>
          <a:p>
            <a:pPr eaLnBrk="1" hangingPunct="1"/>
            <a:r>
              <a:rPr lang="zh-CN" altLang="en-US" sz="2800" smtClean="0"/>
              <a:t>系统出现故障时，恢复子系统将根据事务的不同状态采取不同的恢复策略</a:t>
            </a:r>
            <a:r>
              <a:rPr lang="zh-CN" altLang="en-US" sz="2800" b="1" smtClean="0"/>
              <a:t> </a:t>
            </a:r>
          </a:p>
          <a:p>
            <a:pPr eaLnBrk="1" hangingPunct="1"/>
            <a:endParaRPr lang="zh-CN" altLang="en-US" sz="2800" smtClean="0"/>
          </a:p>
        </p:txBody>
      </p:sp>
      <p:grpSp>
        <p:nvGrpSpPr>
          <p:cNvPr id="109570" name="Group 36"/>
          <p:cNvGrpSpPr>
            <a:grpSpLocks/>
          </p:cNvGrpSpPr>
          <p:nvPr/>
        </p:nvGrpSpPr>
        <p:grpSpPr bwMode="auto">
          <a:xfrm>
            <a:off x="1411288" y="1997075"/>
            <a:ext cx="6858000" cy="4365625"/>
            <a:chOff x="930" y="1071"/>
            <a:chExt cx="4320" cy="2750"/>
          </a:xfrm>
        </p:grpSpPr>
        <p:sp>
          <p:nvSpPr>
            <p:cNvPr id="109571" name="Freeform 5"/>
            <p:cNvSpPr>
              <a:spLocks/>
            </p:cNvSpPr>
            <p:nvPr/>
          </p:nvSpPr>
          <p:spPr bwMode="auto">
            <a:xfrm>
              <a:off x="2043" y="1453"/>
              <a:ext cx="1" cy="2278"/>
            </a:xfrm>
            <a:custGeom>
              <a:avLst/>
              <a:gdLst>
                <a:gd name="T0" fmla="*/ 0 w 3"/>
                <a:gd name="T1" fmla="*/ 0 h 2423"/>
                <a:gd name="T2" fmla="*/ 0 w 3"/>
                <a:gd name="T3" fmla="*/ 2014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9572" name="Freeform 6"/>
            <p:cNvSpPr>
              <a:spLocks/>
            </p:cNvSpPr>
            <p:nvPr/>
          </p:nvSpPr>
          <p:spPr bwMode="auto">
            <a:xfrm>
              <a:off x="4069" y="1466"/>
              <a:ext cx="0" cy="2280"/>
            </a:xfrm>
            <a:custGeom>
              <a:avLst/>
              <a:gdLst>
                <a:gd name="T0" fmla="*/ 0 w 1"/>
                <a:gd name="T1" fmla="*/ 0 h 2423"/>
                <a:gd name="T2" fmla="*/ 0 w 1"/>
                <a:gd name="T3" fmla="*/ 201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9573" name="Freeform 7"/>
            <p:cNvSpPr>
              <a:spLocks/>
            </p:cNvSpPr>
            <p:nvPr/>
          </p:nvSpPr>
          <p:spPr bwMode="auto">
            <a:xfrm>
              <a:off x="1059" y="2423"/>
              <a:ext cx="1260" cy="1"/>
            </a:xfrm>
            <a:custGeom>
              <a:avLst/>
              <a:gdLst>
                <a:gd name="T0" fmla="*/ 0 w 1176"/>
                <a:gd name="T1" fmla="*/ 0 h 1"/>
                <a:gd name="T2" fmla="*/ 1446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4" name="Freeform 8"/>
            <p:cNvSpPr>
              <a:spLocks/>
            </p:cNvSpPr>
            <p:nvPr/>
          </p:nvSpPr>
          <p:spPr bwMode="auto">
            <a:xfrm>
              <a:off x="1063" y="2308"/>
              <a:ext cx="1" cy="98"/>
            </a:xfrm>
            <a:custGeom>
              <a:avLst/>
              <a:gdLst>
                <a:gd name="T0" fmla="*/ 0 w 4"/>
                <a:gd name="T1" fmla="*/ 0 h 105"/>
                <a:gd name="T2" fmla="*/ 0 w 4"/>
                <a:gd name="T3" fmla="*/ 85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5" name="Freeform 9"/>
            <p:cNvSpPr>
              <a:spLocks/>
            </p:cNvSpPr>
            <p:nvPr/>
          </p:nvSpPr>
          <p:spPr bwMode="auto">
            <a:xfrm>
              <a:off x="2306" y="2278"/>
              <a:ext cx="1" cy="145"/>
            </a:xfrm>
            <a:custGeom>
              <a:avLst/>
              <a:gdLst>
                <a:gd name="T0" fmla="*/ 0 w 1"/>
                <a:gd name="T1" fmla="*/ 0 h 120"/>
                <a:gd name="T2" fmla="*/ 0 w 1"/>
                <a:gd name="T3" fmla="*/ 211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6" name="Line 10"/>
            <p:cNvSpPr>
              <a:spLocks noChangeShapeType="1"/>
            </p:cNvSpPr>
            <p:nvPr/>
          </p:nvSpPr>
          <p:spPr bwMode="auto">
            <a:xfrm>
              <a:off x="1444" y="2792"/>
              <a:ext cx="2622" cy="0"/>
            </a:xfrm>
            <a:prstGeom prst="line">
              <a:avLst/>
            </a:prstGeom>
            <a:noFill/>
            <a:ln w="9525">
              <a:solidFill>
                <a:srgbClr val="000000"/>
              </a:solidFill>
              <a:round/>
              <a:headEnd/>
              <a:tailEnd/>
            </a:ln>
          </p:spPr>
          <p:txBody>
            <a:bodyPr/>
            <a:lstStyle/>
            <a:p>
              <a:endParaRPr lang="zh-CN" altLang="en-US"/>
            </a:p>
          </p:txBody>
        </p:sp>
        <p:sp>
          <p:nvSpPr>
            <p:cNvPr id="109577" name="Line 11"/>
            <p:cNvSpPr>
              <a:spLocks noChangeShapeType="1"/>
            </p:cNvSpPr>
            <p:nvPr/>
          </p:nvSpPr>
          <p:spPr bwMode="auto">
            <a:xfrm>
              <a:off x="4066" y="2792"/>
              <a:ext cx="579" cy="0"/>
            </a:xfrm>
            <a:prstGeom prst="line">
              <a:avLst/>
            </a:prstGeom>
            <a:noFill/>
            <a:ln w="9525">
              <a:solidFill>
                <a:srgbClr val="000000"/>
              </a:solidFill>
              <a:prstDash val="dash"/>
              <a:round/>
              <a:headEnd/>
              <a:tailEnd/>
            </a:ln>
          </p:spPr>
          <p:txBody>
            <a:bodyPr/>
            <a:lstStyle/>
            <a:p>
              <a:endParaRPr lang="zh-CN" altLang="en-US"/>
            </a:p>
          </p:txBody>
        </p:sp>
        <p:sp>
          <p:nvSpPr>
            <p:cNvPr id="109578" name="Freeform 12"/>
            <p:cNvSpPr>
              <a:spLocks/>
            </p:cNvSpPr>
            <p:nvPr/>
          </p:nvSpPr>
          <p:spPr bwMode="auto">
            <a:xfrm>
              <a:off x="4645" y="2687"/>
              <a:ext cx="1" cy="104"/>
            </a:xfrm>
            <a:custGeom>
              <a:avLst/>
              <a:gdLst>
                <a:gd name="T0" fmla="*/ 0 w 1"/>
                <a:gd name="T1" fmla="*/ 0 h 111"/>
                <a:gd name="T2" fmla="*/ 0 w 1"/>
                <a:gd name="T3" fmla="*/ 91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9" name="Line 13"/>
            <p:cNvSpPr>
              <a:spLocks noChangeShapeType="1"/>
            </p:cNvSpPr>
            <p:nvPr/>
          </p:nvSpPr>
          <p:spPr bwMode="auto">
            <a:xfrm>
              <a:off x="1446" y="2682"/>
              <a:ext cx="0" cy="114"/>
            </a:xfrm>
            <a:prstGeom prst="line">
              <a:avLst/>
            </a:prstGeom>
            <a:noFill/>
            <a:ln w="9525">
              <a:solidFill>
                <a:srgbClr val="000000"/>
              </a:solidFill>
              <a:round/>
              <a:headEnd/>
              <a:tailEnd/>
            </a:ln>
          </p:spPr>
          <p:txBody>
            <a:bodyPr/>
            <a:lstStyle/>
            <a:p>
              <a:endParaRPr lang="zh-CN" altLang="en-US"/>
            </a:p>
          </p:txBody>
        </p:sp>
        <p:sp>
          <p:nvSpPr>
            <p:cNvPr id="109580" name="Freeform 14"/>
            <p:cNvSpPr>
              <a:spLocks/>
            </p:cNvSpPr>
            <p:nvPr/>
          </p:nvSpPr>
          <p:spPr bwMode="auto">
            <a:xfrm>
              <a:off x="2159" y="3197"/>
              <a:ext cx="1109" cy="5"/>
            </a:xfrm>
            <a:custGeom>
              <a:avLst/>
              <a:gdLst>
                <a:gd name="T0" fmla="*/ 0 w 1465"/>
                <a:gd name="T1" fmla="*/ 5 h 5"/>
                <a:gd name="T2" fmla="*/ 636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1" name="Freeform 15"/>
            <p:cNvSpPr>
              <a:spLocks/>
            </p:cNvSpPr>
            <p:nvPr/>
          </p:nvSpPr>
          <p:spPr bwMode="auto">
            <a:xfrm>
              <a:off x="2151" y="3094"/>
              <a:ext cx="2" cy="108"/>
            </a:xfrm>
            <a:custGeom>
              <a:avLst/>
              <a:gdLst>
                <a:gd name="T0" fmla="*/ 1 w 4"/>
                <a:gd name="T1" fmla="*/ 0 h 115"/>
                <a:gd name="T2" fmla="*/ 0 w 4"/>
                <a:gd name="T3" fmla="*/ 95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2" name="Freeform 16"/>
            <p:cNvSpPr>
              <a:spLocks/>
            </p:cNvSpPr>
            <p:nvPr/>
          </p:nvSpPr>
          <p:spPr bwMode="auto">
            <a:xfrm>
              <a:off x="3272" y="3112"/>
              <a:ext cx="1" cy="90"/>
            </a:xfrm>
            <a:custGeom>
              <a:avLst/>
              <a:gdLst>
                <a:gd name="T0" fmla="*/ 0 w 1"/>
                <a:gd name="T1" fmla="*/ 0 h 95"/>
                <a:gd name="T2" fmla="*/ 1 w 1"/>
                <a:gd name="T3" fmla="*/ 81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3" name="Line 17"/>
            <p:cNvSpPr>
              <a:spLocks noChangeShapeType="1"/>
            </p:cNvSpPr>
            <p:nvPr/>
          </p:nvSpPr>
          <p:spPr bwMode="auto">
            <a:xfrm>
              <a:off x="2627" y="3630"/>
              <a:ext cx="1492" cy="0"/>
            </a:xfrm>
            <a:prstGeom prst="line">
              <a:avLst/>
            </a:prstGeom>
            <a:noFill/>
            <a:ln w="9525">
              <a:solidFill>
                <a:srgbClr val="000000"/>
              </a:solidFill>
              <a:round/>
              <a:headEnd/>
              <a:tailEnd/>
            </a:ln>
          </p:spPr>
          <p:txBody>
            <a:bodyPr/>
            <a:lstStyle/>
            <a:p>
              <a:endParaRPr lang="zh-CN" altLang="en-US"/>
            </a:p>
          </p:txBody>
        </p:sp>
        <p:sp>
          <p:nvSpPr>
            <p:cNvPr id="109584" name="Line 18"/>
            <p:cNvSpPr>
              <a:spLocks noChangeShapeType="1"/>
            </p:cNvSpPr>
            <p:nvPr/>
          </p:nvSpPr>
          <p:spPr bwMode="auto">
            <a:xfrm>
              <a:off x="2627" y="3517"/>
              <a:ext cx="0" cy="113"/>
            </a:xfrm>
            <a:prstGeom prst="line">
              <a:avLst/>
            </a:prstGeom>
            <a:noFill/>
            <a:ln w="9525">
              <a:solidFill>
                <a:srgbClr val="000000"/>
              </a:solidFill>
              <a:round/>
              <a:headEnd/>
              <a:tailEnd/>
            </a:ln>
          </p:spPr>
          <p:txBody>
            <a:bodyPr/>
            <a:lstStyle/>
            <a:p>
              <a:endParaRPr lang="zh-CN" altLang="en-US"/>
            </a:p>
          </p:txBody>
        </p:sp>
        <p:sp>
          <p:nvSpPr>
            <p:cNvPr id="109585" name="Freeform 19"/>
            <p:cNvSpPr>
              <a:spLocks/>
            </p:cNvSpPr>
            <p:nvPr/>
          </p:nvSpPr>
          <p:spPr bwMode="auto">
            <a:xfrm>
              <a:off x="4425" y="3535"/>
              <a:ext cx="0" cy="91"/>
            </a:xfrm>
            <a:custGeom>
              <a:avLst/>
              <a:gdLst>
                <a:gd name="T0" fmla="*/ 0 w 1"/>
                <a:gd name="T1" fmla="*/ 0 h 97"/>
                <a:gd name="T2" fmla="*/ 0 w 1"/>
                <a:gd name="T3" fmla="*/ 80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6" name="Line 20"/>
            <p:cNvSpPr>
              <a:spLocks noChangeShapeType="1"/>
            </p:cNvSpPr>
            <p:nvPr/>
          </p:nvSpPr>
          <p:spPr bwMode="auto">
            <a:xfrm>
              <a:off x="4141" y="3626"/>
              <a:ext cx="284" cy="0"/>
            </a:xfrm>
            <a:prstGeom prst="line">
              <a:avLst/>
            </a:prstGeom>
            <a:noFill/>
            <a:ln w="9525">
              <a:solidFill>
                <a:srgbClr val="000000"/>
              </a:solidFill>
              <a:prstDash val="dash"/>
              <a:round/>
              <a:headEnd/>
              <a:tailEnd/>
            </a:ln>
          </p:spPr>
          <p:txBody>
            <a:bodyPr/>
            <a:lstStyle/>
            <a:p>
              <a:endParaRPr lang="zh-CN" altLang="en-US"/>
            </a:p>
          </p:txBody>
        </p:sp>
        <p:sp>
          <p:nvSpPr>
            <p:cNvPr id="109587" name="Text Box 21"/>
            <p:cNvSpPr txBox="1">
              <a:spLocks noChangeArrowheads="1"/>
            </p:cNvSpPr>
            <p:nvPr/>
          </p:nvSpPr>
          <p:spPr bwMode="auto">
            <a:xfrm>
              <a:off x="1671" y="1071"/>
              <a:ext cx="897" cy="423"/>
            </a:xfrm>
            <a:prstGeom prst="rect">
              <a:avLst/>
            </a:prstGeom>
            <a:noFill/>
            <a:ln w="9525">
              <a:noFill/>
              <a:miter lim="800000"/>
              <a:headEnd/>
              <a:tailEnd/>
            </a:ln>
          </p:spPr>
          <p:txBody>
            <a:bodyPr/>
            <a:lstStyle/>
            <a:p>
              <a:pPr algn="just" eaLnBrk="0" hangingPunct="0"/>
              <a:r>
                <a:rPr lang="en-US" altLang="zh-CN" b="1"/>
                <a:t>T</a:t>
              </a:r>
              <a:r>
                <a:rPr lang="en-US" altLang="zh-CN" b="1" baseline="-25000"/>
                <a:t>c </a:t>
              </a:r>
              <a:r>
                <a:rPr lang="en-US" altLang="zh-CN" b="1"/>
                <a:t>(</a:t>
              </a:r>
              <a:r>
                <a:rPr lang="zh-CN" altLang="en-US" b="1"/>
                <a:t>检查点</a:t>
              </a:r>
              <a:r>
                <a:rPr lang="en-US" altLang="zh-CN" b="1"/>
                <a:t>)</a:t>
              </a:r>
            </a:p>
          </p:txBody>
        </p:sp>
        <p:sp>
          <p:nvSpPr>
            <p:cNvPr id="109588" name="Text Box 22"/>
            <p:cNvSpPr txBox="1">
              <a:spLocks noChangeArrowheads="1"/>
            </p:cNvSpPr>
            <p:nvPr/>
          </p:nvSpPr>
          <p:spPr bwMode="auto">
            <a:xfrm>
              <a:off x="3658" y="1086"/>
              <a:ext cx="896" cy="422"/>
            </a:xfrm>
            <a:prstGeom prst="rect">
              <a:avLst/>
            </a:prstGeom>
            <a:noFill/>
            <a:ln w="9525">
              <a:noFill/>
              <a:miter lim="800000"/>
              <a:headEnd/>
              <a:tailEnd/>
            </a:ln>
          </p:spPr>
          <p:txBody>
            <a:bodyPr/>
            <a:lstStyle/>
            <a:p>
              <a:pPr algn="just" eaLnBrk="0" hangingPunct="0"/>
              <a:r>
                <a:rPr lang="en-US" altLang="zh-CN" sz="1600" b="1"/>
                <a:t>T</a:t>
              </a:r>
              <a:r>
                <a:rPr lang="en-US" altLang="zh-CN" sz="1600" b="1" baseline="-25000"/>
                <a:t>f</a:t>
              </a:r>
              <a:r>
                <a:rPr lang="en-US" altLang="zh-CN" sz="1600" b="1"/>
                <a:t>(</a:t>
              </a:r>
              <a:r>
                <a:rPr lang="zh-CN" altLang="en-US" sz="1600" b="1"/>
                <a:t>系统故障</a:t>
              </a:r>
              <a:r>
                <a:rPr lang="en-US" altLang="zh-CN" sz="1600" b="1"/>
                <a:t>)</a:t>
              </a:r>
            </a:p>
          </p:txBody>
        </p:sp>
        <p:sp>
          <p:nvSpPr>
            <p:cNvPr id="109589" name="Text Box 23"/>
            <p:cNvSpPr txBox="1">
              <a:spLocks noChangeArrowheads="1"/>
            </p:cNvSpPr>
            <p:nvPr/>
          </p:nvSpPr>
          <p:spPr bwMode="auto">
            <a:xfrm>
              <a:off x="2267" y="2060"/>
              <a:ext cx="716" cy="422"/>
            </a:xfrm>
            <a:prstGeom prst="rect">
              <a:avLst/>
            </a:prstGeom>
            <a:noFill/>
            <a:ln w="9525">
              <a:noFill/>
              <a:miter lim="800000"/>
              <a:headEnd/>
              <a:tailEnd/>
            </a:ln>
          </p:spPr>
          <p:txBody>
            <a:bodyPr/>
            <a:lstStyle/>
            <a:p>
              <a:pPr eaLnBrk="0" hangingPunct="0"/>
              <a:r>
                <a:rPr lang="en-US" altLang="zh-CN" sz="1200" b="1"/>
                <a:t> </a:t>
              </a:r>
              <a:r>
                <a:rPr lang="en-US" altLang="zh-CN" b="1"/>
                <a:t>REDO</a:t>
              </a:r>
              <a:endParaRPr lang="en-US" altLang="zh-CN" sz="1600" b="1"/>
            </a:p>
          </p:txBody>
        </p:sp>
        <p:sp>
          <p:nvSpPr>
            <p:cNvPr id="109590" name="Text Box 24"/>
            <p:cNvSpPr txBox="1">
              <a:spLocks noChangeArrowheads="1"/>
            </p:cNvSpPr>
            <p:nvPr/>
          </p:nvSpPr>
          <p:spPr bwMode="auto">
            <a:xfrm>
              <a:off x="4610" y="2454"/>
              <a:ext cx="640" cy="423"/>
            </a:xfrm>
            <a:prstGeom prst="rect">
              <a:avLst/>
            </a:prstGeom>
            <a:noFill/>
            <a:ln w="9525">
              <a:noFill/>
              <a:miter lim="800000"/>
              <a:headEnd/>
              <a:tailEnd/>
            </a:ln>
          </p:spPr>
          <p:txBody>
            <a:bodyPr/>
            <a:lstStyle/>
            <a:p>
              <a:pPr algn="just" eaLnBrk="0" hangingPunct="0"/>
              <a:r>
                <a:rPr lang="en-US" altLang="zh-CN" b="1"/>
                <a:t>UNDO</a:t>
              </a:r>
              <a:endParaRPr lang="en-US" altLang="zh-CN" sz="2400" b="1"/>
            </a:p>
          </p:txBody>
        </p:sp>
        <p:sp>
          <p:nvSpPr>
            <p:cNvPr id="109591" name="Text Box 25"/>
            <p:cNvSpPr txBox="1">
              <a:spLocks noChangeArrowheads="1"/>
            </p:cNvSpPr>
            <p:nvPr/>
          </p:nvSpPr>
          <p:spPr bwMode="auto">
            <a:xfrm>
              <a:off x="4376" y="3281"/>
              <a:ext cx="589" cy="422"/>
            </a:xfrm>
            <a:prstGeom prst="rect">
              <a:avLst/>
            </a:prstGeom>
            <a:noFill/>
            <a:ln w="9525">
              <a:noFill/>
              <a:miter lim="800000"/>
              <a:headEnd/>
              <a:tailEnd/>
            </a:ln>
          </p:spPr>
          <p:txBody>
            <a:bodyPr/>
            <a:lstStyle/>
            <a:p>
              <a:pPr algn="just" eaLnBrk="0" hangingPunct="0"/>
              <a:r>
                <a:rPr lang="en-US" altLang="zh-CN" b="1"/>
                <a:t>UNDO</a:t>
              </a:r>
              <a:endParaRPr lang="en-US" altLang="zh-CN" sz="1600" b="1"/>
            </a:p>
          </p:txBody>
        </p:sp>
        <p:sp>
          <p:nvSpPr>
            <p:cNvPr id="109592" name="Text Box 26"/>
            <p:cNvSpPr txBox="1">
              <a:spLocks noChangeArrowheads="1"/>
            </p:cNvSpPr>
            <p:nvPr/>
          </p:nvSpPr>
          <p:spPr bwMode="auto">
            <a:xfrm>
              <a:off x="3192" y="2877"/>
              <a:ext cx="716" cy="424"/>
            </a:xfrm>
            <a:prstGeom prst="rect">
              <a:avLst/>
            </a:prstGeom>
            <a:noFill/>
            <a:ln w="9525">
              <a:noFill/>
              <a:miter lim="800000"/>
              <a:headEnd/>
              <a:tailEnd/>
            </a:ln>
          </p:spPr>
          <p:txBody>
            <a:bodyPr/>
            <a:lstStyle/>
            <a:p>
              <a:pPr eaLnBrk="0" hangingPunct="0"/>
              <a:r>
                <a:rPr lang="en-US" altLang="zh-CN" sz="1200" b="1"/>
                <a:t> </a:t>
              </a:r>
              <a:r>
                <a:rPr lang="en-US" altLang="zh-CN" b="1"/>
                <a:t>REDO</a:t>
              </a:r>
              <a:endParaRPr lang="en-US" altLang="zh-CN" sz="1600" b="1"/>
            </a:p>
          </p:txBody>
        </p:sp>
        <p:sp>
          <p:nvSpPr>
            <p:cNvPr id="109593" name="Text Box 27"/>
            <p:cNvSpPr txBox="1">
              <a:spLocks noChangeArrowheads="1"/>
            </p:cNvSpPr>
            <p:nvPr/>
          </p:nvSpPr>
          <p:spPr bwMode="auto">
            <a:xfrm>
              <a:off x="1084" y="2118"/>
              <a:ext cx="463" cy="422"/>
            </a:xfrm>
            <a:prstGeom prst="rect">
              <a:avLst/>
            </a:prstGeom>
            <a:noFill/>
            <a:ln w="9525">
              <a:noFill/>
              <a:miter lim="800000"/>
              <a:headEnd/>
              <a:tailEnd/>
            </a:ln>
          </p:spPr>
          <p:txBody>
            <a:bodyPr/>
            <a:lstStyle/>
            <a:p>
              <a:pPr eaLnBrk="0" hangingPunct="0"/>
              <a:r>
                <a:rPr lang="en-US" altLang="zh-CN" sz="2000" b="1"/>
                <a:t>T</a:t>
              </a:r>
              <a:r>
                <a:rPr lang="en-US" altLang="zh-CN" sz="2000" b="1" baseline="-25000"/>
                <a:t>2</a:t>
              </a:r>
              <a:endParaRPr lang="en-US" altLang="zh-CN" sz="1600" b="1"/>
            </a:p>
          </p:txBody>
        </p:sp>
        <p:sp>
          <p:nvSpPr>
            <p:cNvPr id="109594" name="Text Box 28"/>
            <p:cNvSpPr txBox="1">
              <a:spLocks noChangeArrowheads="1"/>
            </p:cNvSpPr>
            <p:nvPr/>
          </p:nvSpPr>
          <p:spPr bwMode="auto">
            <a:xfrm>
              <a:off x="1496" y="2525"/>
              <a:ext cx="714" cy="424"/>
            </a:xfrm>
            <a:prstGeom prst="rect">
              <a:avLst/>
            </a:prstGeom>
            <a:noFill/>
            <a:ln w="9525">
              <a:noFill/>
              <a:miter lim="800000"/>
              <a:headEnd/>
              <a:tailEnd/>
            </a:ln>
          </p:spPr>
          <p:txBody>
            <a:bodyPr/>
            <a:lstStyle/>
            <a:p>
              <a:pPr eaLnBrk="0" hangingPunct="0"/>
              <a:r>
                <a:rPr lang="en-US" altLang="zh-CN" sz="2000" b="1"/>
                <a:t>T</a:t>
              </a:r>
              <a:r>
                <a:rPr lang="en-US" altLang="zh-CN" sz="2000" b="1" baseline="-25000"/>
                <a:t>3</a:t>
              </a:r>
              <a:endParaRPr lang="en-US" altLang="zh-CN" sz="1600" b="1"/>
            </a:p>
          </p:txBody>
        </p:sp>
        <p:sp>
          <p:nvSpPr>
            <p:cNvPr id="109595" name="Text Box 29"/>
            <p:cNvSpPr txBox="1">
              <a:spLocks noChangeArrowheads="1"/>
            </p:cNvSpPr>
            <p:nvPr/>
          </p:nvSpPr>
          <p:spPr bwMode="auto">
            <a:xfrm>
              <a:off x="2164" y="2874"/>
              <a:ext cx="715" cy="424"/>
            </a:xfrm>
            <a:prstGeom prst="rect">
              <a:avLst/>
            </a:prstGeom>
            <a:noFill/>
            <a:ln w="9525">
              <a:noFill/>
              <a:miter lim="800000"/>
              <a:headEnd/>
              <a:tailEnd/>
            </a:ln>
          </p:spPr>
          <p:txBody>
            <a:bodyPr/>
            <a:lstStyle/>
            <a:p>
              <a:pPr eaLnBrk="0" hangingPunct="0"/>
              <a:r>
                <a:rPr lang="en-US" altLang="zh-CN" b="1"/>
                <a:t>T</a:t>
              </a:r>
              <a:r>
                <a:rPr lang="en-US" altLang="zh-CN" b="1" baseline="-25000"/>
                <a:t>4</a:t>
              </a:r>
              <a:endParaRPr lang="en-US" altLang="zh-CN" sz="1400" b="1"/>
            </a:p>
            <a:p>
              <a:pPr eaLnBrk="0" hangingPunct="0"/>
              <a:endParaRPr lang="en-US" altLang="zh-CN" sz="1400" b="1"/>
            </a:p>
          </p:txBody>
        </p:sp>
        <p:sp>
          <p:nvSpPr>
            <p:cNvPr id="109596" name="Text Box 30"/>
            <p:cNvSpPr txBox="1">
              <a:spLocks noChangeArrowheads="1"/>
            </p:cNvSpPr>
            <p:nvPr/>
          </p:nvSpPr>
          <p:spPr bwMode="auto">
            <a:xfrm>
              <a:off x="2661" y="3299"/>
              <a:ext cx="715" cy="522"/>
            </a:xfrm>
            <a:prstGeom prst="rect">
              <a:avLst/>
            </a:prstGeom>
            <a:noFill/>
            <a:ln w="9525">
              <a:noFill/>
              <a:miter lim="800000"/>
              <a:headEnd/>
              <a:tailEnd/>
            </a:ln>
          </p:spPr>
          <p:txBody>
            <a:bodyPr/>
            <a:lstStyle/>
            <a:p>
              <a:pPr eaLnBrk="0" hangingPunct="0"/>
              <a:r>
                <a:rPr lang="en-US" altLang="zh-CN" b="1"/>
                <a:t>T</a:t>
              </a:r>
              <a:r>
                <a:rPr lang="en-US" altLang="zh-CN" b="1" baseline="-25000"/>
                <a:t>5</a:t>
              </a:r>
              <a:endParaRPr lang="en-US" altLang="zh-CN" sz="1400" b="1"/>
            </a:p>
          </p:txBody>
        </p:sp>
        <p:sp>
          <p:nvSpPr>
            <p:cNvPr id="109597" name="Text Box 31"/>
            <p:cNvSpPr txBox="1">
              <a:spLocks noChangeArrowheads="1"/>
            </p:cNvSpPr>
            <p:nvPr/>
          </p:nvSpPr>
          <p:spPr bwMode="auto">
            <a:xfrm>
              <a:off x="1247" y="1661"/>
              <a:ext cx="897" cy="424"/>
            </a:xfrm>
            <a:prstGeom prst="rect">
              <a:avLst/>
            </a:prstGeom>
            <a:noFill/>
            <a:ln w="9525">
              <a:noFill/>
              <a:miter lim="800000"/>
              <a:headEnd/>
              <a:tailEnd/>
            </a:ln>
          </p:spPr>
          <p:txBody>
            <a:bodyPr/>
            <a:lstStyle/>
            <a:p>
              <a:pPr algn="just" eaLnBrk="0" hangingPunct="0"/>
              <a:r>
                <a:rPr lang="zh-CN" altLang="en-US" b="1"/>
                <a:t>不要</a:t>
              </a:r>
              <a:r>
                <a:rPr lang="en-US" altLang="zh-CN" b="1"/>
                <a:t>REDO</a:t>
              </a:r>
              <a:endParaRPr lang="en-US" altLang="zh-CN" sz="1600" b="1"/>
            </a:p>
          </p:txBody>
        </p:sp>
        <p:sp>
          <p:nvSpPr>
            <p:cNvPr id="109598" name="Text Box 32"/>
            <p:cNvSpPr txBox="1">
              <a:spLocks noChangeArrowheads="1"/>
            </p:cNvSpPr>
            <p:nvPr/>
          </p:nvSpPr>
          <p:spPr bwMode="auto">
            <a:xfrm>
              <a:off x="981" y="1711"/>
              <a:ext cx="477" cy="422"/>
            </a:xfrm>
            <a:prstGeom prst="rect">
              <a:avLst/>
            </a:prstGeom>
            <a:noFill/>
            <a:ln w="9525">
              <a:noFill/>
              <a:miter lim="800000"/>
              <a:headEnd/>
              <a:tailEnd/>
            </a:ln>
          </p:spPr>
          <p:txBody>
            <a:bodyPr/>
            <a:lstStyle/>
            <a:p>
              <a:pPr algn="just" eaLnBrk="0" hangingPunct="0"/>
              <a:r>
                <a:rPr lang="en-US" altLang="zh-CN" sz="2000" b="1"/>
                <a:t>T</a:t>
              </a:r>
              <a:r>
                <a:rPr lang="en-US" altLang="zh-CN" sz="2000" b="1" baseline="-25000"/>
                <a:t>1</a:t>
              </a:r>
              <a:endParaRPr lang="en-US" altLang="zh-CN" sz="1600" b="1"/>
            </a:p>
          </p:txBody>
        </p:sp>
        <p:sp>
          <p:nvSpPr>
            <p:cNvPr id="109599" name="Freeform 33"/>
            <p:cNvSpPr>
              <a:spLocks/>
            </p:cNvSpPr>
            <p:nvPr/>
          </p:nvSpPr>
          <p:spPr bwMode="auto">
            <a:xfrm>
              <a:off x="930" y="2045"/>
              <a:ext cx="463" cy="1"/>
            </a:xfrm>
            <a:custGeom>
              <a:avLst/>
              <a:gdLst>
                <a:gd name="T0" fmla="*/ 0 w 432"/>
                <a:gd name="T1" fmla="*/ 0 h 1"/>
                <a:gd name="T2" fmla="*/ 5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round/>
              <a:headEnd/>
              <a:tailEnd/>
            </a:ln>
          </p:spPr>
          <p:txBody>
            <a:bodyPr/>
            <a:lstStyle/>
            <a:p>
              <a:endParaRPr lang="zh-CN" altLang="en-US"/>
            </a:p>
          </p:txBody>
        </p:sp>
        <p:sp>
          <p:nvSpPr>
            <p:cNvPr id="109600" name="Freeform 34"/>
            <p:cNvSpPr>
              <a:spLocks/>
            </p:cNvSpPr>
            <p:nvPr/>
          </p:nvSpPr>
          <p:spPr bwMode="auto">
            <a:xfrm>
              <a:off x="930" y="1938"/>
              <a:ext cx="1" cy="101"/>
            </a:xfrm>
            <a:custGeom>
              <a:avLst/>
              <a:gdLst>
                <a:gd name="T0" fmla="*/ 0 w 3"/>
                <a:gd name="T1" fmla="*/ 0 h 107"/>
                <a:gd name="T2" fmla="*/ 0 w 3"/>
                <a:gd name="T3" fmla="*/ 90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601" name="Freeform 35"/>
            <p:cNvSpPr>
              <a:spLocks/>
            </p:cNvSpPr>
            <p:nvPr/>
          </p:nvSpPr>
          <p:spPr bwMode="auto">
            <a:xfrm>
              <a:off x="1393" y="1941"/>
              <a:ext cx="1" cy="98"/>
            </a:xfrm>
            <a:custGeom>
              <a:avLst/>
              <a:gdLst>
                <a:gd name="T0" fmla="*/ 0 w 4"/>
                <a:gd name="T1" fmla="*/ 0 h 105"/>
                <a:gd name="T2" fmla="*/ 0 w 4"/>
                <a:gd name="T3" fmla="*/ 85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sz="3600" dirty="0" smtClean="0">
                <a:effectLst/>
                <a:latin typeface="Arial" charset="0"/>
              </a:rPr>
              <a:t>在</a:t>
            </a:r>
            <a:r>
              <a:rPr lang="en-US" altLang="zh-CN" sz="3600" dirty="0" smtClean="0">
                <a:effectLst/>
                <a:latin typeface="Arial" charset="0"/>
              </a:rPr>
              <a:t>SQL Server2008</a:t>
            </a:r>
            <a:r>
              <a:rPr lang="zh-CN" altLang="en-US" sz="3600" dirty="0" smtClean="0">
                <a:effectLst/>
                <a:latin typeface="Arial" charset="0"/>
              </a:rPr>
              <a:t>中定义事务</a:t>
            </a:r>
          </a:p>
        </p:txBody>
      </p:sp>
      <p:sp>
        <p:nvSpPr>
          <p:cNvPr id="32770" name="Rectangle 3"/>
          <p:cNvSpPr>
            <a:spLocks noGrp="1"/>
          </p:cNvSpPr>
          <p:nvPr>
            <p:ph type="body" idx="1"/>
          </p:nvPr>
        </p:nvSpPr>
        <p:spPr>
          <a:xfrm>
            <a:off x="627063" y="1397000"/>
            <a:ext cx="7993062" cy="4392613"/>
          </a:xfrm>
        </p:spPr>
        <p:txBody>
          <a:bodyPr/>
          <a:lstStyle/>
          <a:p>
            <a:pPr eaLnBrk="1" hangingPunct="1">
              <a:buFont typeface="Wingdings" pitchFamily="2" charset="2"/>
              <a:buNone/>
            </a:pPr>
            <a:r>
              <a:rPr lang="zh-CN" altLang="en-US" sz="2400" b="1" smtClean="0"/>
              <a:t>    新建查询，执行下面的一组</a:t>
            </a:r>
            <a:r>
              <a:rPr lang="en-US" altLang="zh-CN" sz="2400" b="1" smtClean="0"/>
              <a:t>SQL</a:t>
            </a:r>
            <a:r>
              <a:rPr lang="zh-CN" altLang="en-US" sz="2400" b="1" smtClean="0"/>
              <a:t>语句</a:t>
            </a:r>
          </a:p>
          <a:p>
            <a:pPr lvl="1" eaLnBrk="1" hangingPunct="1">
              <a:buFont typeface="Wingdings" pitchFamily="2" charset="2"/>
              <a:buNone/>
            </a:pPr>
            <a:r>
              <a:rPr lang="en-US" altLang="zh-CN" sz="2400" b="1" smtClean="0"/>
              <a:t>Select * from student</a:t>
            </a:r>
          </a:p>
          <a:p>
            <a:pPr lvl="1" eaLnBrk="1" hangingPunct="1">
              <a:buFont typeface="Wingdings" pitchFamily="2" charset="2"/>
              <a:buNone/>
            </a:pPr>
            <a:r>
              <a:rPr lang="en-US" altLang="zh-CN" sz="2400" b="1" smtClean="0">
                <a:solidFill>
                  <a:srgbClr val="FF3311"/>
                </a:solidFill>
              </a:rPr>
              <a:t>Begin transaction</a:t>
            </a:r>
          </a:p>
          <a:p>
            <a:pPr lvl="1" eaLnBrk="1" hangingPunct="1">
              <a:buFont typeface="Wingdings" pitchFamily="2" charset="2"/>
              <a:buNone/>
            </a:pPr>
            <a:r>
              <a:rPr lang="en-US" altLang="zh-CN" sz="2400" b="1" smtClean="0"/>
              <a:t>    Update student</a:t>
            </a:r>
          </a:p>
          <a:p>
            <a:pPr lvl="1" eaLnBrk="1" hangingPunct="1">
              <a:buFont typeface="Wingdings" pitchFamily="2" charset="2"/>
              <a:buNone/>
            </a:pPr>
            <a:r>
              <a:rPr lang="en-US" altLang="zh-CN" sz="2400" b="1" smtClean="0"/>
              <a:t>    Set sdept='IS'</a:t>
            </a:r>
          </a:p>
          <a:p>
            <a:pPr lvl="1" eaLnBrk="1" hangingPunct="1">
              <a:buFont typeface="Wingdings" pitchFamily="2" charset="2"/>
              <a:buNone/>
            </a:pPr>
            <a:r>
              <a:rPr lang="en-US" altLang="zh-CN" sz="2400" b="1" smtClean="0"/>
              <a:t>    Where sno='200215121'</a:t>
            </a:r>
          </a:p>
          <a:p>
            <a:pPr lvl="1" eaLnBrk="1" hangingPunct="1">
              <a:buFont typeface="Wingdings" pitchFamily="2" charset="2"/>
              <a:buNone/>
            </a:pPr>
            <a:endParaRPr lang="en-US" altLang="zh-CN" sz="2400" b="1" smtClean="0"/>
          </a:p>
          <a:p>
            <a:pPr lvl="1" eaLnBrk="1" hangingPunct="1">
              <a:buFont typeface="Wingdings" pitchFamily="2" charset="2"/>
              <a:buNone/>
            </a:pPr>
            <a:r>
              <a:rPr lang="en-US" altLang="zh-CN" sz="2400" b="1" smtClean="0"/>
              <a:t>    Update student</a:t>
            </a:r>
          </a:p>
          <a:p>
            <a:pPr lvl="1" eaLnBrk="1" hangingPunct="1">
              <a:buFont typeface="Wingdings" pitchFamily="2" charset="2"/>
              <a:buNone/>
            </a:pPr>
            <a:r>
              <a:rPr lang="en-US" altLang="zh-CN" sz="2400" b="1" smtClean="0"/>
              <a:t>    Set sdept='CS'</a:t>
            </a:r>
          </a:p>
          <a:p>
            <a:pPr lvl="1" eaLnBrk="1" hangingPunct="1">
              <a:buFont typeface="Wingdings" pitchFamily="2" charset="2"/>
              <a:buNone/>
            </a:pPr>
            <a:r>
              <a:rPr lang="en-US" altLang="zh-CN" sz="2400" b="1" smtClean="0">
                <a:solidFill>
                  <a:srgbClr val="FF3311"/>
                </a:solidFill>
              </a:rPr>
              <a:t>    </a:t>
            </a:r>
            <a:r>
              <a:rPr lang="en-US" altLang="zh-CN" sz="2400" b="1" smtClean="0"/>
              <a:t>Where sno='200215125'</a:t>
            </a:r>
          </a:p>
          <a:p>
            <a:pPr lvl="1" eaLnBrk="1" hangingPunct="1">
              <a:buFont typeface="Wingdings" pitchFamily="2" charset="2"/>
              <a:buNone/>
            </a:pPr>
            <a:r>
              <a:rPr lang="en-US" altLang="zh-CN" sz="2400" b="1" smtClean="0">
                <a:solidFill>
                  <a:srgbClr val="FF3311"/>
                </a:solidFill>
              </a:rPr>
              <a:t>COMMIT</a:t>
            </a:r>
          </a:p>
        </p:txBody>
      </p:sp>
      <p:sp>
        <p:nvSpPr>
          <p:cNvPr id="123908" name="AutoShape 4"/>
          <p:cNvSpPr>
            <a:spLocks noChangeArrowheads="1"/>
          </p:cNvSpPr>
          <p:nvPr/>
        </p:nvSpPr>
        <p:spPr bwMode="auto">
          <a:xfrm>
            <a:off x="5724525" y="3789363"/>
            <a:ext cx="1943100" cy="1584325"/>
          </a:xfrm>
          <a:prstGeom prst="irregularSeal2">
            <a:avLst/>
          </a:prstGeom>
          <a:solidFill>
            <a:srgbClr val="EEE678"/>
          </a:solidFill>
          <a:ln w="9525">
            <a:solidFill>
              <a:schemeClr val="tx1"/>
            </a:solidFill>
            <a:miter lim="800000"/>
            <a:headEnd/>
            <a:tailEnd/>
          </a:ln>
        </p:spPr>
        <p:txBody>
          <a:bodyPr wrap="none" anchor="ctr"/>
          <a:lstStyle/>
          <a:p>
            <a:pPr algn="ctr"/>
            <a:r>
              <a:rPr lang="zh-CN" altLang="en-US" b="1">
                <a:solidFill>
                  <a:srgbClr val="FF3311"/>
                </a:solidFill>
                <a:latin typeface="Arial" charset="0"/>
              </a:rPr>
              <a:t>两个事务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利用检查点的恢复策略（续）</a:t>
            </a:r>
            <a:endParaRPr lang="zh-CN" altLang="en-US" dirty="0">
              <a:latin typeface="+mj-ea"/>
            </a:endParaRPr>
          </a:p>
        </p:txBody>
      </p:sp>
      <p:sp>
        <p:nvSpPr>
          <p:cNvPr id="110594" name="内容占位符 2"/>
          <p:cNvSpPr>
            <a:spLocks noGrp="1"/>
          </p:cNvSpPr>
          <p:nvPr>
            <p:ph idx="1"/>
          </p:nvPr>
        </p:nvSpPr>
        <p:spPr>
          <a:xfrm>
            <a:off x="457200" y="1600200"/>
            <a:ext cx="8686800" cy="4525963"/>
          </a:xfrm>
        </p:spPr>
        <p:txBody>
          <a:bodyPr/>
          <a:lstStyle/>
          <a:p>
            <a:pPr eaLnBrk="1" hangingPunct="1">
              <a:lnSpc>
                <a:spcPct val="110000"/>
              </a:lnSpc>
              <a:buClr>
                <a:schemeClr val="accent1"/>
              </a:buClr>
              <a:buSzPct val="75000"/>
              <a:buFont typeface="Wingdings" pitchFamily="2" charset="2"/>
              <a:buChar char="n"/>
            </a:pPr>
            <a:r>
              <a:rPr lang="en-US" altLang="zh-CN" sz="2400" smtClean="0"/>
              <a:t>T1</a:t>
            </a:r>
            <a:r>
              <a:rPr lang="zh-CN" altLang="en-US" sz="2400" smtClean="0"/>
              <a:t>：在检查点之前提交</a:t>
            </a:r>
          </a:p>
          <a:p>
            <a:pPr eaLnBrk="1" hangingPunct="1">
              <a:lnSpc>
                <a:spcPct val="110000"/>
              </a:lnSpc>
              <a:buClr>
                <a:schemeClr val="accent1"/>
              </a:buClr>
              <a:buSzPct val="75000"/>
              <a:buFont typeface="Wingdings" pitchFamily="2" charset="2"/>
              <a:buChar char="n"/>
            </a:pPr>
            <a:r>
              <a:rPr lang="en-US" altLang="zh-CN" sz="2400" smtClean="0"/>
              <a:t>T2</a:t>
            </a:r>
            <a:r>
              <a:rPr lang="zh-CN" altLang="en-US" sz="2400" smtClean="0"/>
              <a:t>：在检查点之前开始执行，在检查点之后故障点之前提交</a:t>
            </a:r>
          </a:p>
          <a:p>
            <a:pPr eaLnBrk="1" hangingPunct="1">
              <a:lnSpc>
                <a:spcPct val="110000"/>
              </a:lnSpc>
              <a:buClr>
                <a:schemeClr val="accent1"/>
              </a:buClr>
              <a:buSzPct val="75000"/>
              <a:buFont typeface="Wingdings" pitchFamily="2" charset="2"/>
              <a:buChar char="n"/>
            </a:pPr>
            <a:r>
              <a:rPr lang="en-US" altLang="zh-CN" sz="2400" smtClean="0"/>
              <a:t>T3</a:t>
            </a:r>
            <a:r>
              <a:rPr lang="zh-CN" altLang="en-US" sz="2400" smtClean="0"/>
              <a:t>：在检查点之前开始执行，在故障点时还未完成</a:t>
            </a:r>
          </a:p>
          <a:p>
            <a:pPr eaLnBrk="1" hangingPunct="1">
              <a:lnSpc>
                <a:spcPct val="110000"/>
              </a:lnSpc>
              <a:buClr>
                <a:schemeClr val="accent1"/>
              </a:buClr>
              <a:buSzPct val="75000"/>
              <a:buFont typeface="Wingdings" pitchFamily="2" charset="2"/>
              <a:buChar char="n"/>
            </a:pPr>
            <a:r>
              <a:rPr lang="en-US" altLang="zh-CN" sz="2400" smtClean="0"/>
              <a:t>T4</a:t>
            </a:r>
            <a:r>
              <a:rPr lang="zh-CN" altLang="en-US" sz="2400" smtClean="0"/>
              <a:t>：在检查点之后开始执行，在故障点之前提交</a:t>
            </a:r>
          </a:p>
          <a:p>
            <a:pPr eaLnBrk="1" hangingPunct="1">
              <a:lnSpc>
                <a:spcPct val="110000"/>
              </a:lnSpc>
              <a:buClr>
                <a:schemeClr val="accent1"/>
              </a:buClr>
              <a:buSzPct val="75000"/>
              <a:buFont typeface="Wingdings" pitchFamily="2" charset="2"/>
              <a:buChar char="n"/>
            </a:pPr>
            <a:r>
              <a:rPr lang="en-US" altLang="zh-CN" sz="2400" smtClean="0"/>
              <a:t>T5</a:t>
            </a:r>
            <a:r>
              <a:rPr lang="zh-CN" altLang="en-US" sz="2400" smtClean="0"/>
              <a:t>：在检查点之后开始执行，在故障点时还未完成</a:t>
            </a:r>
          </a:p>
          <a:p>
            <a:pPr eaLnBrk="1" hangingPunct="1">
              <a:lnSpc>
                <a:spcPct val="110000"/>
              </a:lnSpc>
              <a:buFont typeface="Wingdings" pitchFamily="2" charset="2"/>
              <a:buNone/>
            </a:pPr>
            <a:r>
              <a:rPr lang="zh-CN" altLang="en-US" sz="2400" smtClean="0"/>
              <a:t>恢复策略：</a:t>
            </a:r>
          </a:p>
          <a:p>
            <a:pPr eaLnBrk="1" hangingPunct="1">
              <a:lnSpc>
                <a:spcPct val="110000"/>
              </a:lnSpc>
              <a:buClr>
                <a:schemeClr val="accent1"/>
              </a:buClr>
              <a:buSzPct val="75000"/>
              <a:buFont typeface="Wingdings" pitchFamily="2" charset="2"/>
              <a:buChar char="n"/>
            </a:pPr>
            <a:r>
              <a:rPr lang="en-US" altLang="zh-CN" sz="2400" smtClean="0"/>
              <a:t>T3</a:t>
            </a:r>
            <a:r>
              <a:rPr lang="zh-CN" altLang="en-US" sz="2400" smtClean="0"/>
              <a:t>和</a:t>
            </a:r>
            <a:r>
              <a:rPr lang="en-US" altLang="zh-CN" sz="2400" smtClean="0"/>
              <a:t>T5</a:t>
            </a:r>
            <a:r>
              <a:rPr lang="zh-CN" altLang="en-US" sz="2400" smtClean="0"/>
              <a:t>在故障发生时还未完成，所以予以撤销</a:t>
            </a:r>
          </a:p>
          <a:p>
            <a:pPr eaLnBrk="1" hangingPunct="1">
              <a:lnSpc>
                <a:spcPct val="110000"/>
              </a:lnSpc>
              <a:buClr>
                <a:schemeClr val="accent1"/>
              </a:buClr>
              <a:buSzPct val="75000"/>
              <a:buFont typeface="Wingdings" pitchFamily="2" charset="2"/>
              <a:buChar char="n"/>
            </a:pPr>
            <a:r>
              <a:rPr lang="en-US" altLang="zh-CN" sz="2400" smtClean="0"/>
              <a:t>T2</a:t>
            </a:r>
            <a:r>
              <a:rPr lang="zh-CN" altLang="en-US" sz="2400" smtClean="0"/>
              <a:t>和</a:t>
            </a:r>
            <a:r>
              <a:rPr lang="en-US" altLang="zh-CN" sz="2400" smtClean="0"/>
              <a:t>T4</a:t>
            </a:r>
            <a:r>
              <a:rPr lang="zh-CN" altLang="en-US" sz="2400" smtClean="0"/>
              <a:t>在检查点之后才提交，它们对数据库所做的修改在故障发生时可能还在缓冲区中，尚未写入数据库，所以要</a:t>
            </a:r>
            <a:r>
              <a:rPr lang="en-US" altLang="zh-CN" sz="2400" smtClean="0"/>
              <a:t>REDO</a:t>
            </a:r>
          </a:p>
          <a:p>
            <a:pPr eaLnBrk="1" hangingPunct="1">
              <a:lnSpc>
                <a:spcPct val="110000"/>
              </a:lnSpc>
              <a:buClr>
                <a:schemeClr val="accent1"/>
              </a:buClr>
              <a:buSzPct val="75000"/>
              <a:buFont typeface="Wingdings" pitchFamily="2" charset="2"/>
              <a:buChar char="n"/>
            </a:pPr>
            <a:r>
              <a:rPr lang="en-US" altLang="zh-CN" sz="2400" smtClean="0"/>
              <a:t>          T1</a:t>
            </a:r>
            <a:r>
              <a:rPr lang="zh-CN" altLang="en-US" sz="2400" smtClean="0"/>
              <a:t>在检查点之前已提交，所以不必执行</a:t>
            </a:r>
            <a:r>
              <a:rPr lang="en-US" altLang="zh-CN" sz="2400" smtClean="0"/>
              <a:t>REDO</a:t>
            </a:r>
            <a:r>
              <a:rPr lang="zh-CN" altLang="en-US" sz="2400" smtClean="0"/>
              <a:t>操作</a:t>
            </a:r>
          </a:p>
          <a:p>
            <a:pPr eaLnBrk="1" hangingPunct="1"/>
            <a:endParaRPr lang="zh-CN" altLang="en-US" sz="240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利用检查点的恢复步骤</a:t>
            </a:r>
            <a:endParaRPr lang="zh-CN" altLang="en-US" dirty="0">
              <a:latin typeface="+mj-ea"/>
            </a:endParaRP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buFont typeface="Wingdings" pitchFamily="2" charset="2"/>
              <a:buNone/>
              <a:defRPr/>
            </a:pPr>
            <a:r>
              <a:rPr lang="en-US" altLang="zh-CN" sz="2800" dirty="0" smtClean="0"/>
              <a:t>1.</a:t>
            </a:r>
            <a:r>
              <a:rPr lang="zh-CN" altLang="en-US" sz="2800" dirty="0" smtClean="0"/>
              <a:t>从重新开始文件中找到最后一个检查点记录在日志文件中的地址，由该地址在日志文件中找到最后一个检查点记录</a:t>
            </a:r>
            <a:endParaRPr lang="en-US" altLang="zh-CN" sz="2800" dirty="0" smtClean="0"/>
          </a:p>
          <a:p>
            <a:pPr eaLnBrk="1" fontAlgn="auto" hangingPunct="1">
              <a:lnSpc>
                <a:spcPct val="110000"/>
              </a:lnSpc>
              <a:spcAft>
                <a:spcPts val="0"/>
              </a:spcAft>
              <a:buFontTx/>
              <a:buNone/>
              <a:defRPr/>
            </a:pPr>
            <a:r>
              <a:rPr lang="en-US" altLang="zh-CN" sz="2800" dirty="0" smtClean="0"/>
              <a:t>2.</a:t>
            </a:r>
            <a:r>
              <a:rPr lang="zh-CN" altLang="en-US" sz="2800" dirty="0" smtClean="0"/>
              <a:t>由该检查点记录得到检查点建立时刻所有正在执行的事务清单</a:t>
            </a:r>
            <a:r>
              <a:rPr lang="en-US" altLang="zh-CN" sz="2800" dirty="0" smtClean="0"/>
              <a:t>ACTIVE-LIST</a:t>
            </a:r>
          </a:p>
          <a:p>
            <a:pPr lvl="1" eaLnBrk="1" fontAlgn="auto" hangingPunct="1">
              <a:lnSpc>
                <a:spcPct val="110000"/>
              </a:lnSpc>
              <a:spcAft>
                <a:spcPts val="0"/>
              </a:spcAft>
              <a:defRPr/>
            </a:pPr>
            <a:r>
              <a:rPr lang="zh-CN" altLang="en-US" dirty="0" smtClean="0">
                <a:ea typeface="+mn-ea"/>
              </a:rPr>
              <a:t>建立两个事务队列</a:t>
            </a:r>
          </a:p>
          <a:p>
            <a:pPr lvl="2" eaLnBrk="1" fontAlgn="auto" hangingPunct="1">
              <a:lnSpc>
                <a:spcPct val="110000"/>
              </a:lnSpc>
              <a:spcAft>
                <a:spcPts val="0"/>
              </a:spcAft>
              <a:defRPr/>
            </a:pPr>
            <a:r>
              <a:rPr lang="en-US" altLang="zh-CN" dirty="0" smtClean="0">
                <a:ea typeface="+mn-ea"/>
              </a:rPr>
              <a:t>UNDO-LIST </a:t>
            </a:r>
            <a:endParaRPr lang="en-US" altLang="zh-CN" sz="2800" dirty="0" smtClean="0">
              <a:ea typeface="+mn-ea"/>
            </a:endParaRPr>
          </a:p>
          <a:p>
            <a:pPr lvl="2" eaLnBrk="1" fontAlgn="auto" hangingPunct="1">
              <a:lnSpc>
                <a:spcPct val="110000"/>
              </a:lnSpc>
              <a:spcAft>
                <a:spcPts val="0"/>
              </a:spcAft>
              <a:defRPr/>
            </a:pPr>
            <a:r>
              <a:rPr lang="en-US" altLang="zh-CN" dirty="0" smtClean="0">
                <a:ea typeface="+mn-ea"/>
              </a:rPr>
              <a:t>REDO-LIST </a:t>
            </a:r>
          </a:p>
          <a:p>
            <a:pPr lvl="1" eaLnBrk="1" fontAlgn="auto" hangingPunct="1">
              <a:lnSpc>
                <a:spcPct val="110000"/>
              </a:lnSpc>
              <a:spcBef>
                <a:spcPct val="40000"/>
              </a:spcBef>
              <a:spcAft>
                <a:spcPts val="0"/>
              </a:spcAft>
              <a:defRPr/>
            </a:pPr>
            <a:r>
              <a:rPr lang="zh-CN" altLang="en-US" dirty="0" smtClean="0">
                <a:ea typeface="+mn-ea"/>
              </a:rPr>
              <a:t>把</a:t>
            </a:r>
            <a:r>
              <a:rPr lang="en-US" altLang="zh-CN" dirty="0" smtClean="0">
                <a:ea typeface="+mn-ea"/>
              </a:rPr>
              <a:t>ACTIVE-LIST</a:t>
            </a:r>
            <a:r>
              <a:rPr lang="zh-CN" altLang="en-US" dirty="0" smtClean="0">
                <a:ea typeface="+mn-ea"/>
              </a:rPr>
              <a:t>暂时放入</a:t>
            </a:r>
            <a:r>
              <a:rPr lang="en-US" altLang="zh-CN" dirty="0" smtClean="0">
                <a:ea typeface="+mn-ea"/>
              </a:rPr>
              <a:t>UNDO-LIST</a:t>
            </a:r>
            <a:r>
              <a:rPr lang="zh-CN" altLang="en-US" dirty="0" smtClean="0">
                <a:ea typeface="+mn-ea"/>
              </a:rPr>
              <a:t>队列，</a:t>
            </a:r>
            <a:r>
              <a:rPr lang="en-US" altLang="zh-CN" dirty="0" smtClean="0">
                <a:ea typeface="+mn-ea"/>
              </a:rPr>
              <a:t>REDO</a:t>
            </a:r>
            <a:r>
              <a:rPr lang="zh-CN" altLang="en-US" dirty="0" smtClean="0">
                <a:ea typeface="+mn-ea"/>
              </a:rPr>
              <a:t>队列暂为空。</a:t>
            </a:r>
            <a:endParaRPr lang="zh-CN" altLang="en-US" dirty="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内容占位符 2"/>
          <p:cNvSpPr>
            <a:spLocks noGrp="1"/>
          </p:cNvSpPr>
          <p:nvPr>
            <p:ph idx="1"/>
          </p:nvPr>
        </p:nvSpPr>
        <p:spPr>
          <a:xfrm>
            <a:off x="482600" y="1285875"/>
            <a:ext cx="8229600" cy="4525963"/>
          </a:xfrm>
        </p:spPr>
        <p:txBody>
          <a:bodyPr/>
          <a:lstStyle/>
          <a:p>
            <a:pPr eaLnBrk="1" hangingPunct="1">
              <a:lnSpc>
                <a:spcPct val="130000"/>
              </a:lnSpc>
              <a:buFontTx/>
              <a:buNone/>
            </a:pPr>
            <a:r>
              <a:rPr lang="en-US" altLang="zh-CN" sz="2200" smtClean="0"/>
              <a:t>3.</a:t>
            </a:r>
            <a:r>
              <a:rPr lang="zh-CN" altLang="en-US" sz="2200" smtClean="0"/>
              <a:t>从检查点开始正向扫描日志文件，直到日志文件结束</a:t>
            </a:r>
          </a:p>
          <a:p>
            <a:pPr lvl="1" eaLnBrk="1" hangingPunct="1">
              <a:lnSpc>
                <a:spcPct val="130000"/>
              </a:lnSpc>
            </a:pPr>
            <a:r>
              <a:rPr lang="zh-CN" altLang="en-US" sz="2200" smtClean="0">
                <a:ea typeface="宋体" charset="-122"/>
              </a:rPr>
              <a:t>如有新开始的事务</a:t>
            </a:r>
            <a:r>
              <a:rPr lang="en-US" altLang="zh-CN" sz="2200" smtClean="0">
                <a:ea typeface="宋体" charset="-122"/>
              </a:rPr>
              <a:t>T</a:t>
            </a:r>
            <a:r>
              <a:rPr lang="en-US" altLang="zh-CN" sz="2200" baseline="-25000" smtClean="0">
                <a:ea typeface="宋体" charset="-122"/>
              </a:rPr>
              <a:t>i</a:t>
            </a:r>
            <a:r>
              <a:rPr lang="zh-CN" altLang="en-US" sz="2200" smtClean="0">
                <a:ea typeface="宋体" charset="-122"/>
              </a:rPr>
              <a:t>，把</a:t>
            </a:r>
            <a:r>
              <a:rPr lang="en-US" altLang="zh-CN" sz="2200" smtClean="0">
                <a:ea typeface="宋体" charset="-122"/>
              </a:rPr>
              <a:t>T</a:t>
            </a:r>
            <a:r>
              <a:rPr lang="en-US" altLang="zh-CN" sz="2200" baseline="-25000" smtClean="0">
                <a:ea typeface="宋体" charset="-122"/>
              </a:rPr>
              <a:t>i</a:t>
            </a:r>
            <a:r>
              <a:rPr lang="zh-CN" altLang="en-US" sz="2200" smtClean="0">
                <a:ea typeface="宋体" charset="-122"/>
              </a:rPr>
              <a:t>暂时放入</a:t>
            </a:r>
            <a:r>
              <a:rPr lang="en-US" altLang="zh-CN" sz="2200" smtClean="0">
                <a:ea typeface="宋体" charset="-122"/>
              </a:rPr>
              <a:t>UNDO-LIST</a:t>
            </a:r>
            <a:r>
              <a:rPr lang="zh-CN" altLang="en-US" sz="2200" smtClean="0">
                <a:ea typeface="宋体" charset="-122"/>
              </a:rPr>
              <a:t>队列</a:t>
            </a:r>
          </a:p>
          <a:p>
            <a:pPr lvl="1" eaLnBrk="1" hangingPunct="1">
              <a:lnSpc>
                <a:spcPct val="130000"/>
              </a:lnSpc>
            </a:pPr>
            <a:r>
              <a:rPr lang="zh-CN" altLang="en-US" sz="2200" smtClean="0">
                <a:ea typeface="宋体" charset="-122"/>
              </a:rPr>
              <a:t>如有提交的事务</a:t>
            </a:r>
            <a:r>
              <a:rPr lang="en-US" altLang="zh-CN" sz="2200" smtClean="0">
                <a:ea typeface="宋体" charset="-122"/>
              </a:rPr>
              <a:t>T</a:t>
            </a:r>
            <a:r>
              <a:rPr lang="en-US" altLang="zh-CN" sz="2200" baseline="-25000" smtClean="0">
                <a:ea typeface="宋体" charset="-122"/>
              </a:rPr>
              <a:t>j</a:t>
            </a:r>
            <a:r>
              <a:rPr lang="zh-CN" altLang="en-US" sz="2200" smtClean="0">
                <a:ea typeface="宋体" charset="-122"/>
              </a:rPr>
              <a:t>，把</a:t>
            </a:r>
            <a:r>
              <a:rPr lang="en-US" altLang="zh-CN" sz="2200" smtClean="0">
                <a:ea typeface="宋体" charset="-122"/>
              </a:rPr>
              <a:t>T</a:t>
            </a:r>
            <a:r>
              <a:rPr lang="en-US" altLang="zh-CN" sz="2200" baseline="-25000" smtClean="0">
                <a:ea typeface="宋体" charset="-122"/>
              </a:rPr>
              <a:t>j</a:t>
            </a:r>
            <a:r>
              <a:rPr lang="zh-CN" altLang="en-US" sz="2200" smtClean="0">
                <a:ea typeface="宋体" charset="-122"/>
              </a:rPr>
              <a:t>从</a:t>
            </a:r>
            <a:r>
              <a:rPr lang="en-US" altLang="zh-CN" sz="2200" smtClean="0">
                <a:ea typeface="宋体" charset="-122"/>
              </a:rPr>
              <a:t>UNDO-LIST</a:t>
            </a:r>
            <a:r>
              <a:rPr lang="zh-CN" altLang="en-US" sz="2200" smtClean="0">
                <a:ea typeface="宋体" charset="-122"/>
              </a:rPr>
              <a:t>队列移到</a:t>
            </a:r>
            <a:r>
              <a:rPr lang="en-US" altLang="zh-CN" sz="2200" smtClean="0">
                <a:ea typeface="宋体" charset="-122"/>
              </a:rPr>
              <a:t>REDO-LIST</a:t>
            </a:r>
            <a:r>
              <a:rPr lang="zh-CN" altLang="en-US" sz="2200" smtClean="0">
                <a:ea typeface="宋体" charset="-122"/>
              </a:rPr>
              <a:t>队列</a:t>
            </a:r>
          </a:p>
          <a:p>
            <a:pPr eaLnBrk="1" hangingPunct="1">
              <a:lnSpc>
                <a:spcPct val="130000"/>
              </a:lnSpc>
              <a:buFontTx/>
              <a:buNone/>
            </a:pPr>
            <a:r>
              <a:rPr lang="en-US" altLang="zh-CN" sz="2200" smtClean="0"/>
              <a:t>4.</a:t>
            </a:r>
            <a:r>
              <a:rPr lang="zh-CN" altLang="en-US" sz="2200" smtClean="0"/>
              <a:t>对</a:t>
            </a:r>
            <a:r>
              <a:rPr lang="en-US" altLang="zh-CN" sz="2200" smtClean="0"/>
              <a:t>UNDO-LIST</a:t>
            </a:r>
            <a:r>
              <a:rPr lang="zh-CN" altLang="en-US" sz="2200" smtClean="0"/>
              <a:t>中的每个事务执行</a:t>
            </a:r>
            <a:r>
              <a:rPr lang="en-US" altLang="zh-CN" sz="2200" smtClean="0"/>
              <a:t>UNDO</a:t>
            </a:r>
            <a:r>
              <a:rPr lang="zh-CN" altLang="en-US" sz="2200" smtClean="0"/>
              <a:t>操作</a:t>
            </a:r>
          </a:p>
          <a:p>
            <a:pPr eaLnBrk="1" hangingPunct="1">
              <a:lnSpc>
                <a:spcPct val="130000"/>
              </a:lnSpc>
              <a:buFontTx/>
              <a:buNone/>
            </a:pPr>
            <a:r>
              <a:rPr lang="zh-CN" altLang="en-US" sz="2200" smtClean="0"/>
              <a:t>    对</a:t>
            </a:r>
            <a:r>
              <a:rPr lang="en-US" altLang="zh-CN" sz="2200" smtClean="0"/>
              <a:t>REDO-LIST</a:t>
            </a:r>
            <a:r>
              <a:rPr lang="zh-CN" altLang="en-US" sz="2200" smtClean="0"/>
              <a:t>中的每个事务执行</a:t>
            </a:r>
            <a:r>
              <a:rPr lang="en-US" altLang="zh-CN" sz="2200" smtClean="0"/>
              <a:t>REDO</a:t>
            </a:r>
            <a:r>
              <a:rPr lang="zh-CN" altLang="en-US" sz="2200" smtClean="0"/>
              <a:t>操作</a:t>
            </a:r>
          </a:p>
          <a:p>
            <a:pPr eaLnBrk="1" hangingPunct="1"/>
            <a:endParaRPr lang="zh-CN" alt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本节内容</a:t>
            </a:r>
            <a:endParaRPr lang="zh-CN" altLang="en-US" dirty="0"/>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事务的基本概念</a:t>
            </a:r>
            <a:endParaRPr lang="en-US" altLang="zh-CN" dirty="0" smtClean="0"/>
          </a:p>
          <a:p>
            <a:pPr eaLnBrk="1" fontAlgn="auto" hangingPunct="1">
              <a:spcAft>
                <a:spcPts val="0"/>
              </a:spcAft>
              <a:defRPr/>
            </a:pPr>
            <a:r>
              <a:rPr lang="zh-CN" altLang="en-US" dirty="0" smtClean="0"/>
              <a:t>第二节 数据库恢复概述</a:t>
            </a:r>
            <a:endParaRPr lang="en-US" altLang="zh-CN" dirty="0" smtClean="0"/>
          </a:p>
          <a:p>
            <a:pPr eaLnBrk="1" fontAlgn="auto" hangingPunct="1">
              <a:spcAft>
                <a:spcPts val="0"/>
              </a:spcAft>
              <a:defRPr/>
            </a:pPr>
            <a:r>
              <a:rPr lang="zh-CN" altLang="en-US" dirty="0" smtClean="0"/>
              <a:t>第三节 故障种类</a:t>
            </a:r>
            <a:endParaRPr lang="en-US" altLang="zh-CN" dirty="0" smtClean="0"/>
          </a:p>
          <a:p>
            <a:pPr eaLnBrk="1" fontAlgn="auto" hangingPunct="1">
              <a:spcAft>
                <a:spcPts val="0"/>
              </a:spcAft>
              <a:defRPr/>
            </a:pPr>
            <a:r>
              <a:rPr lang="zh-CN" altLang="en-US" dirty="0" smtClean="0"/>
              <a:t>第四节 恢复实现技术</a:t>
            </a:r>
            <a:endParaRPr lang="en-US" altLang="zh-CN" dirty="0" smtClean="0"/>
          </a:p>
          <a:p>
            <a:pPr eaLnBrk="1" fontAlgn="auto" hangingPunct="1">
              <a:spcAft>
                <a:spcPts val="0"/>
              </a:spcAft>
              <a:defRPr/>
            </a:pPr>
            <a:r>
              <a:rPr lang="zh-CN" altLang="en-US" dirty="0" smtClean="0"/>
              <a:t>第五节 恢复策略</a:t>
            </a:r>
            <a:endParaRPr lang="en-US" altLang="zh-CN" dirty="0" smtClean="0"/>
          </a:p>
          <a:p>
            <a:pPr eaLnBrk="1" fontAlgn="auto" hangingPunct="1">
              <a:spcAft>
                <a:spcPts val="0"/>
              </a:spcAft>
              <a:defRPr/>
            </a:pPr>
            <a:r>
              <a:rPr lang="zh-CN" altLang="en-US" dirty="0" smtClean="0"/>
              <a:t>第六节 带有检查点的恢复技术</a:t>
            </a:r>
            <a:endParaRPr lang="en-US" altLang="zh-CN" dirty="0" smtClean="0"/>
          </a:p>
          <a:p>
            <a:pPr eaLnBrk="1" fontAlgn="auto" hangingPunct="1">
              <a:spcAft>
                <a:spcPts val="0"/>
              </a:spcAft>
              <a:buFontTx/>
              <a:buBlip>
                <a:blip r:embed="rId2"/>
              </a:buBlip>
              <a:defRPr/>
            </a:pPr>
            <a:r>
              <a:rPr lang="zh-CN" altLang="en-US" b="1" dirty="0" smtClean="0">
                <a:solidFill>
                  <a:srgbClr val="FF9905"/>
                </a:solidFill>
              </a:rPr>
              <a:t>第七节 数据库镜像</a:t>
            </a:r>
            <a:endParaRPr lang="zh-CN" altLang="en-US" b="1" dirty="0">
              <a:solidFill>
                <a:srgbClr val="FF9905"/>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rtlCol="0">
            <a:normAutofit lnSpcReduction="10000"/>
          </a:bodyPr>
          <a:lstStyle/>
          <a:p>
            <a:pPr eaLnBrk="1" fontAlgn="auto" hangingPunct="1">
              <a:lnSpc>
                <a:spcPct val="120000"/>
              </a:lnSpc>
              <a:spcAft>
                <a:spcPts val="0"/>
              </a:spcAft>
              <a:defRPr/>
            </a:pPr>
            <a:r>
              <a:rPr lang="zh-CN" altLang="en-US" sz="2800" dirty="0" smtClean="0"/>
              <a:t>介质故障是对系统影响最为严重的一种故障，严重影响数据库的可用性</a:t>
            </a:r>
          </a:p>
          <a:p>
            <a:pPr lvl="1" eaLnBrk="1" fontAlgn="auto" hangingPunct="1">
              <a:lnSpc>
                <a:spcPct val="120000"/>
              </a:lnSpc>
              <a:spcAft>
                <a:spcPts val="0"/>
              </a:spcAft>
              <a:defRPr/>
            </a:pPr>
            <a:r>
              <a:rPr lang="zh-CN" altLang="en-US" dirty="0" smtClean="0">
                <a:ea typeface="+mn-ea"/>
              </a:rPr>
              <a:t>介质故障恢复比较费时</a:t>
            </a:r>
          </a:p>
          <a:p>
            <a:pPr lvl="1" eaLnBrk="1" fontAlgn="auto" hangingPunct="1">
              <a:lnSpc>
                <a:spcPct val="120000"/>
              </a:lnSpc>
              <a:spcAft>
                <a:spcPts val="0"/>
              </a:spcAft>
              <a:defRPr/>
            </a:pPr>
            <a:r>
              <a:rPr lang="zh-CN" altLang="en-US" dirty="0" smtClean="0">
                <a:ea typeface="+mn-ea"/>
              </a:rPr>
              <a:t>为预防介质故障，</a:t>
            </a:r>
            <a:r>
              <a:rPr lang="en-US" altLang="zh-CN" dirty="0" smtClean="0">
                <a:ea typeface="+mn-ea"/>
              </a:rPr>
              <a:t>DBA</a:t>
            </a:r>
            <a:r>
              <a:rPr lang="zh-CN" altLang="en-US" dirty="0" smtClean="0">
                <a:ea typeface="+mn-ea"/>
              </a:rPr>
              <a:t>必须周期性地转储数据库</a:t>
            </a:r>
          </a:p>
          <a:p>
            <a:pPr eaLnBrk="1" fontAlgn="auto" hangingPunct="1">
              <a:lnSpc>
                <a:spcPct val="120000"/>
              </a:lnSpc>
              <a:spcAft>
                <a:spcPts val="0"/>
              </a:spcAft>
              <a:defRPr/>
            </a:pPr>
            <a:endParaRPr lang="zh-CN" altLang="en-US" sz="2800" dirty="0" smtClean="0"/>
          </a:p>
          <a:p>
            <a:pPr eaLnBrk="1" fontAlgn="auto" hangingPunct="1">
              <a:lnSpc>
                <a:spcPct val="120000"/>
              </a:lnSpc>
              <a:spcAft>
                <a:spcPts val="0"/>
              </a:spcAft>
              <a:defRPr/>
            </a:pPr>
            <a:r>
              <a:rPr lang="zh-CN" altLang="en-US" sz="2800" dirty="0" smtClean="0"/>
              <a:t>提高数据库可用性的解决方案</a:t>
            </a:r>
          </a:p>
          <a:p>
            <a:pPr lvl="1" eaLnBrk="1" fontAlgn="auto" hangingPunct="1">
              <a:lnSpc>
                <a:spcPct val="120000"/>
              </a:lnSpc>
              <a:spcAft>
                <a:spcPts val="0"/>
              </a:spcAft>
              <a:defRPr/>
            </a:pPr>
            <a:r>
              <a:rPr lang="zh-CN" altLang="en-US" dirty="0" smtClean="0">
                <a:ea typeface="+mn-ea"/>
              </a:rPr>
              <a:t>数据库镜像（</a:t>
            </a:r>
            <a:r>
              <a:rPr lang="en-US" altLang="zh-CN" dirty="0" smtClean="0">
                <a:ea typeface="+mn-ea"/>
              </a:rPr>
              <a:t>Mirror</a:t>
            </a:r>
            <a:r>
              <a:rPr lang="zh-CN" altLang="en-US" dirty="0" smtClean="0">
                <a:ea typeface="+mn-ea"/>
              </a:rPr>
              <a:t>）</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内容占位符 4"/>
          <p:cNvSpPr>
            <a:spLocks noGrp="1"/>
          </p:cNvSpPr>
          <p:nvPr>
            <p:ph idx="1"/>
          </p:nvPr>
        </p:nvSpPr>
        <p:spPr>
          <a:xfrm>
            <a:off x="457200" y="1187450"/>
            <a:ext cx="8229600" cy="4525963"/>
          </a:xfrm>
        </p:spPr>
        <p:txBody>
          <a:bodyPr/>
          <a:lstStyle/>
          <a:p>
            <a:pPr eaLnBrk="1" hangingPunct="1"/>
            <a:r>
              <a:rPr lang="zh-CN" altLang="en-US" smtClean="0"/>
              <a:t>数据库镜像</a:t>
            </a:r>
            <a:endParaRPr lang="zh-CN" altLang="en-US" sz="2800" smtClean="0"/>
          </a:p>
          <a:p>
            <a:pPr lvl="1" eaLnBrk="1" hangingPunct="1">
              <a:lnSpc>
                <a:spcPct val="130000"/>
              </a:lnSpc>
              <a:spcBef>
                <a:spcPct val="60000"/>
              </a:spcBef>
            </a:pPr>
            <a:r>
              <a:rPr lang="en-US" altLang="zh-CN" sz="2400" smtClean="0">
                <a:ea typeface="宋体" charset="-122"/>
              </a:rPr>
              <a:t>DBMS</a:t>
            </a:r>
            <a:r>
              <a:rPr lang="zh-CN" altLang="en-US" sz="2400" smtClean="0">
                <a:ea typeface="宋体" charset="-122"/>
              </a:rPr>
              <a:t>自动把整个数据库或其中的关键数据复制到另一个磁盘上</a:t>
            </a:r>
          </a:p>
          <a:p>
            <a:pPr lvl="1" eaLnBrk="1" hangingPunct="1">
              <a:lnSpc>
                <a:spcPct val="130000"/>
              </a:lnSpc>
              <a:spcBef>
                <a:spcPct val="60000"/>
              </a:spcBef>
            </a:pPr>
            <a:r>
              <a:rPr lang="en-US" altLang="zh-CN" sz="2400" smtClean="0">
                <a:ea typeface="宋体" charset="-122"/>
              </a:rPr>
              <a:t>DBMS</a:t>
            </a:r>
            <a:r>
              <a:rPr lang="zh-CN" altLang="en-US" sz="2400" smtClean="0">
                <a:ea typeface="宋体" charset="-122"/>
              </a:rPr>
              <a:t>自动保证镜像数据与主数据库的一致性</a:t>
            </a:r>
          </a:p>
          <a:p>
            <a:pPr lvl="1" eaLnBrk="1" hangingPunct="1">
              <a:lnSpc>
                <a:spcPct val="130000"/>
              </a:lnSpc>
              <a:spcBef>
                <a:spcPct val="60000"/>
              </a:spcBef>
              <a:buFontTx/>
              <a:buNone/>
            </a:pPr>
            <a:r>
              <a:rPr lang="zh-CN" altLang="en-US" sz="2400" smtClean="0">
                <a:ea typeface="宋体" charset="-122"/>
              </a:rPr>
              <a:t>   每当主数据库更新时，</a:t>
            </a:r>
            <a:r>
              <a:rPr lang="en-US" altLang="zh-CN" sz="2400" smtClean="0">
                <a:ea typeface="宋体" charset="-122"/>
              </a:rPr>
              <a:t>DBMS</a:t>
            </a:r>
            <a:r>
              <a:rPr lang="zh-CN" altLang="en-US" sz="2400" smtClean="0">
                <a:ea typeface="宋体" charset="-122"/>
              </a:rPr>
              <a:t>自动把更新后的数据复制过去（如下图所示）</a:t>
            </a:r>
          </a:p>
          <a:p>
            <a:pPr eaLnBrk="1" hangingPunct="1"/>
            <a:endParaRPr lang="zh-CN" alt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539750" y="2492375"/>
          <a:ext cx="8229600" cy="2574925"/>
        </p:xfrm>
        <a:graphic>
          <a:graphicData uri="http://schemas.openxmlformats.org/presentationml/2006/ole">
            <mc:AlternateContent xmlns:mc="http://schemas.openxmlformats.org/markup-compatibility/2006">
              <mc:Choice xmlns:v="urn:schemas-microsoft-com:vml" Requires="v">
                <p:oleObj spid="_x0000_s1045" name="Image" r:id="rId3" imgW="23695238" imgH="7415873" progId="">
                  <p:embed/>
                </p:oleObj>
              </mc:Choice>
              <mc:Fallback>
                <p:oleObj name="Image" r:id="rId3" imgW="23695238" imgH="741587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492375"/>
                        <a:ext cx="8229600" cy="25749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fontAlgn="auto" hangingPunct="1">
              <a:spcAft>
                <a:spcPts val="0"/>
              </a:spcAft>
              <a:defRPr/>
            </a:pPr>
            <a:r>
              <a:rPr lang="zh-CN" altLang="en-US" dirty="0" smtClean="0">
                <a:latin typeface="+mj-ea"/>
              </a:rPr>
              <a:t>数据库镜像的用途</a:t>
            </a:r>
            <a:endParaRPr lang="zh-CN" altLang="en-US" dirty="0">
              <a:latin typeface="+mj-ea"/>
            </a:endParaRPr>
          </a:p>
        </p:txBody>
      </p:sp>
      <p:sp>
        <p:nvSpPr>
          <p:cNvPr id="2052" name="内容占位符 4"/>
          <p:cNvSpPr>
            <a:spLocks noGrp="1"/>
          </p:cNvSpPr>
          <p:nvPr>
            <p:ph idx="1"/>
          </p:nvPr>
        </p:nvSpPr>
        <p:spPr>
          <a:xfrm>
            <a:off x="457200" y="1600200"/>
            <a:ext cx="8513763" cy="4525963"/>
          </a:xfrm>
        </p:spPr>
        <p:txBody>
          <a:bodyPr/>
          <a:lstStyle/>
          <a:p>
            <a:pPr eaLnBrk="1" hangingPunct="1">
              <a:lnSpc>
                <a:spcPct val="120000"/>
              </a:lnSpc>
            </a:pPr>
            <a:r>
              <a:rPr lang="zh-CN" altLang="en-US" sz="2600" smtClean="0"/>
              <a:t>出现介质故障时</a:t>
            </a:r>
          </a:p>
          <a:p>
            <a:pPr lvl="1" eaLnBrk="1" hangingPunct="1">
              <a:lnSpc>
                <a:spcPct val="120000"/>
              </a:lnSpc>
            </a:pPr>
            <a:r>
              <a:rPr lang="zh-CN" altLang="en-US" sz="2600" smtClean="0">
                <a:ea typeface="宋体" charset="-122"/>
              </a:rPr>
              <a:t>可由镜像磁盘继续提供使用 </a:t>
            </a:r>
          </a:p>
          <a:p>
            <a:pPr lvl="1" eaLnBrk="1" hangingPunct="1">
              <a:lnSpc>
                <a:spcPct val="120000"/>
              </a:lnSpc>
            </a:pPr>
            <a:r>
              <a:rPr lang="zh-CN" altLang="en-US" sz="2600" smtClean="0">
                <a:ea typeface="宋体" charset="-122"/>
              </a:rPr>
              <a:t>同时</a:t>
            </a:r>
            <a:r>
              <a:rPr lang="en-US" altLang="zh-CN" sz="2600" smtClean="0">
                <a:ea typeface="宋体" charset="-122"/>
              </a:rPr>
              <a:t>DBMS</a:t>
            </a:r>
            <a:r>
              <a:rPr lang="zh-CN" altLang="en-US" sz="2600" smtClean="0">
                <a:ea typeface="宋体" charset="-122"/>
              </a:rPr>
              <a:t>自动利用镜像磁盘数据进行数据库的恢复</a:t>
            </a:r>
          </a:p>
          <a:p>
            <a:pPr lvl="1" eaLnBrk="1" hangingPunct="1">
              <a:lnSpc>
                <a:spcPct val="120000"/>
              </a:lnSpc>
            </a:pPr>
            <a:r>
              <a:rPr lang="zh-CN" altLang="en-US" sz="2600" smtClean="0">
                <a:ea typeface="宋体" charset="-122"/>
              </a:rPr>
              <a:t>不需要关闭系统和重装数据库副本</a:t>
            </a:r>
            <a:r>
              <a:rPr lang="en-US" altLang="zh-CN" sz="2600" smtClean="0">
                <a:ea typeface="宋体" charset="-122"/>
              </a:rPr>
              <a:t>(</a:t>
            </a:r>
            <a:r>
              <a:rPr lang="zh-CN" altLang="en-US" sz="2600" smtClean="0">
                <a:ea typeface="宋体" charset="-122"/>
              </a:rPr>
              <a:t>如下图所示</a:t>
            </a:r>
            <a:r>
              <a:rPr lang="en-US" altLang="zh-CN" sz="2600" smtClean="0">
                <a:ea typeface="宋体" charset="-122"/>
              </a:rPr>
              <a:t>)</a:t>
            </a:r>
          </a:p>
        </p:txBody>
      </p:sp>
      <p:graphicFrame>
        <p:nvGraphicFramePr>
          <p:cNvPr id="2050" name="Object 2"/>
          <p:cNvGraphicFramePr>
            <a:graphicFrameLocks noChangeAspect="1"/>
          </p:cNvGraphicFramePr>
          <p:nvPr/>
        </p:nvGraphicFramePr>
        <p:xfrm>
          <a:off x="1123950" y="4292600"/>
          <a:ext cx="6802438" cy="1947863"/>
        </p:xfrm>
        <a:graphic>
          <a:graphicData uri="http://schemas.openxmlformats.org/presentationml/2006/ole">
            <mc:AlternateContent xmlns:mc="http://schemas.openxmlformats.org/markup-compatibility/2006">
              <mc:Choice xmlns:v="urn:schemas-microsoft-com:vml" Requires="v">
                <p:oleObj spid="_x0000_s2069" name="Image" r:id="rId3" imgW="23669841" imgH="7796825" progId="">
                  <p:embed/>
                </p:oleObj>
              </mc:Choice>
              <mc:Fallback>
                <p:oleObj name="Image" r:id="rId3" imgW="23669841" imgH="77968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4292600"/>
                        <a:ext cx="6802438" cy="194786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a:bodyPr>
          <a:lstStyle/>
          <a:p>
            <a:pPr eaLnBrk="1" fontAlgn="auto" hangingPunct="1">
              <a:lnSpc>
                <a:spcPct val="170000"/>
              </a:lnSpc>
              <a:spcAft>
                <a:spcPts val="0"/>
              </a:spcAft>
              <a:buClr>
                <a:schemeClr val="accent1"/>
              </a:buClr>
              <a:buFont typeface="Wingdings" pitchFamily="2" charset="2"/>
              <a:buChar char="v"/>
              <a:defRPr/>
            </a:pPr>
            <a:r>
              <a:rPr lang="zh-CN" altLang="en-US" sz="3300" dirty="0" smtClean="0"/>
              <a:t>没有出现故障时</a:t>
            </a:r>
          </a:p>
          <a:p>
            <a:pPr lvl="2" eaLnBrk="1" fontAlgn="auto" hangingPunct="1">
              <a:lnSpc>
                <a:spcPct val="120000"/>
              </a:lnSpc>
              <a:spcAft>
                <a:spcPts val="0"/>
              </a:spcAft>
              <a:buClr>
                <a:schemeClr val="accent1"/>
              </a:buClr>
              <a:defRPr/>
            </a:pPr>
            <a:r>
              <a:rPr lang="zh-CN" altLang="en-US" sz="2600" dirty="0" smtClean="0">
                <a:ea typeface="+mn-ea"/>
              </a:rPr>
              <a:t>可用于并发操作</a:t>
            </a:r>
          </a:p>
          <a:p>
            <a:pPr lvl="2" eaLnBrk="1" fontAlgn="auto" hangingPunct="1">
              <a:lnSpc>
                <a:spcPct val="120000"/>
              </a:lnSpc>
              <a:spcAft>
                <a:spcPts val="0"/>
              </a:spcAft>
              <a:buClr>
                <a:schemeClr val="accent1"/>
              </a:buClr>
              <a:defRPr/>
            </a:pPr>
            <a:r>
              <a:rPr lang="zh-CN" altLang="en-US" sz="2600" dirty="0" smtClean="0">
                <a:ea typeface="+mn-ea"/>
              </a:rPr>
              <a:t>一个用户对数据加排他锁修改数据，其他用户可以读镜像数据库上的数据，而不必等待该用户释放锁</a:t>
            </a:r>
            <a:r>
              <a:rPr lang="zh-CN" altLang="en-US" sz="2600" b="1" dirty="0" smtClean="0">
                <a:ea typeface="+mn-ea"/>
              </a:rPr>
              <a:t> </a:t>
            </a:r>
            <a:endParaRPr lang="zh-CN" altLang="en-US" sz="2600" dirty="0" smtClean="0">
              <a:ea typeface="+mn-ea"/>
            </a:endParaRPr>
          </a:p>
          <a:p>
            <a:pPr eaLnBrk="1" fontAlgn="auto" hangingPunct="1">
              <a:lnSpc>
                <a:spcPct val="160000"/>
              </a:lnSpc>
              <a:spcAft>
                <a:spcPts val="0"/>
              </a:spcAft>
              <a:defRPr/>
            </a:pPr>
            <a:r>
              <a:rPr lang="zh-CN" altLang="en-US" dirty="0" smtClean="0"/>
              <a:t>频繁地复制数据自然会降低系统运行效率</a:t>
            </a:r>
          </a:p>
          <a:p>
            <a:pPr lvl="1" eaLnBrk="1" fontAlgn="auto" hangingPunct="1">
              <a:lnSpc>
                <a:spcPct val="160000"/>
              </a:lnSpc>
              <a:spcAft>
                <a:spcPts val="0"/>
              </a:spcAft>
              <a:defRPr/>
            </a:pPr>
            <a:r>
              <a:rPr lang="zh-CN" altLang="en-US" sz="2400" dirty="0" smtClean="0">
                <a:ea typeface="+mn-ea"/>
              </a:rPr>
              <a:t>在实际应用中用户往往只选择对</a:t>
            </a:r>
            <a:r>
              <a:rPr lang="zh-CN" altLang="en-US" sz="2400" b="1" dirty="0" smtClean="0">
                <a:solidFill>
                  <a:srgbClr val="FF66FF"/>
                </a:solidFill>
                <a:ea typeface="+mn-ea"/>
              </a:rPr>
              <a:t>关键数据</a:t>
            </a:r>
            <a:r>
              <a:rPr lang="zh-CN" altLang="en-US" sz="2400" dirty="0" smtClean="0">
                <a:ea typeface="+mn-ea"/>
              </a:rPr>
              <a:t>和</a:t>
            </a:r>
            <a:r>
              <a:rPr lang="zh-CN" altLang="en-US" sz="2400" b="1" dirty="0" smtClean="0">
                <a:solidFill>
                  <a:srgbClr val="FF66FF"/>
                </a:solidFill>
                <a:ea typeface="+mn-ea"/>
              </a:rPr>
              <a:t>日志文件</a:t>
            </a:r>
            <a:r>
              <a:rPr lang="zh-CN" altLang="en-US" sz="2400" dirty="0" smtClean="0">
                <a:ea typeface="+mn-ea"/>
              </a:rPr>
              <a:t>镜像，而不是对整个数据库进行镜像</a:t>
            </a:r>
          </a:p>
          <a:p>
            <a:pPr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这次课我们学到了</a:t>
            </a:r>
            <a:r>
              <a:rPr lang="en-US" altLang="zh-CN" dirty="0" smtClean="0"/>
              <a:t>…</a:t>
            </a:r>
            <a:endParaRPr lang="zh-CN" altLang="en-US" dirty="0"/>
          </a:p>
        </p:txBody>
      </p:sp>
      <p:sp>
        <p:nvSpPr>
          <p:cNvPr id="121858" name="内容占位符 2"/>
          <p:cNvSpPr>
            <a:spLocks noGrp="1"/>
          </p:cNvSpPr>
          <p:nvPr>
            <p:ph idx="1"/>
          </p:nvPr>
        </p:nvSpPr>
        <p:spPr/>
        <p:txBody>
          <a:bodyPr/>
          <a:lstStyle/>
          <a:p>
            <a:pPr eaLnBrk="1" hangingPunct="1"/>
            <a:r>
              <a:rPr lang="zh-CN" altLang="en-US" smtClean="0"/>
              <a:t>事务的基本概念、四个基本特性</a:t>
            </a:r>
            <a:endParaRPr lang="en-US" altLang="zh-CN" smtClean="0"/>
          </a:p>
          <a:p>
            <a:pPr eaLnBrk="1" hangingPunct="1"/>
            <a:r>
              <a:rPr lang="zh-CN" altLang="en-US" smtClean="0"/>
              <a:t>数据库故障的种类、恢复方法</a:t>
            </a:r>
            <a:endParaRPr lang="en-US" altLang="zh-CN" smtClean="0"/>
          </a:p>
          <a:p>
            <a:pPr eaLnBrk="1" hangingPunct="1"/>
            <a:r>
              <a:rPr lang="zh-CN" altLang="en-US" smtClean="0"/>
              <a:t>日志</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数据库系统概论课件模板</Template>
  <TotalTime>4173</TotalTime>
  <Words>5015</Words>
  <Application>Microsoft Office PowerPoint</Application>
  <PresentationFormat>全屏显示(4:3)</PresentationFormat>
  <Paragraphs>747</Paragraphs>
  <Slides>100</Slides>
  <Notes>7</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100</vt:i4>
      </vt:variant>
    </vt:vector>
  </HeadingPairs>
  <TitlesOfParts>
    <vt:vector size="104" baseType="lpstr">
      <vt:lpstr>数据库系统概论课件模板</vt:lpstr>
      <vt:lpstr>自定义设计方案</vt:lpstr>
      <vt:lpstr>Visio</vt:lpstr>
      <vt:lpstr>Image</vt:lpstr>
      <vt:lpstr>数据库系统概论</vt:lpstr>
      <vt:lpstr>本节内容</vt:lpstr>
      <vt:lpstr>教学目标</vt:lpstr>
      <vt:lpstr>第一节 事务的基本概念</vt:lpstr>
      <vt:lpstr>一、事务(Transaction)</vt:lpstr>
      <vt:lpstr>定义事务</vt:lpstr>
      <vt:lpstr>PowerPoint 演示文稿</vt:lpstr>
      <vt:lpstr>在SQL Server2008中定义事务</vt:lpstr>
      <vt:lpstr>在SQL Server2008中定义事务</vt:lpstr>
      <vt:lpstr>分析：实验包括几个事务？运行后对数据产生什么样的影响？</vt:lpstr>
      <vt:lpstr>二、事务的特性(ACID特性)</vt:lpstr>
      <vt:lpstr>1. 原子性</vt:lpstr>
      <vt:lpstr>2. 一致性</vt:lpstr>
      <vt:lpstr>一致性与原子性</vt:lpstr>
      <vt:lpstr>3. 隔离性</vt:lpstr>
      <vt:lpstr>4. 持续性</vt:lpstr>
      <vt:lpstr>本节内容</vt:lpstr>
      <vt:lpstr>第二节 数据库恢复概述</vt:lpstr>
      <vt:lpstr>PowerPoint 演示文稿</vt:lpstr>
      <vt:lpstr>本节内容</vt:lpstr>
      <vt:lpstr>第三节 故障种类</vt:lpstr>
      <vt:lpstr>事务内部的故障</vt:lpstr>
      <vt:lpstr>PowerPoint 演示文稿</vt:lpstr>
      <vt:lpstr>PowerPoint 演示文稿</vt:lpstr>
      <vt:lpstr>PowerPoint 演示文稿</vt:lpstr>
      <vt:lpstr>第三节 故障种类</vt:lpstr>
      <vt:lpstr>系统故障</vt:lpstr>
      <vt:lpstr>系统故障的常见原因</vt:lpstr>
      <vt:lpstr>系统故障的恢复</vt:lpstr>
      <vt:lpstr>第三节 故障种类</vt:lpstr>
      <vt:lpstr>介质故障</vt:lpstr>
      <vt:lpstr>介质故障的恢复</vt:lpstr>
      <vt:lpstr>第三节 故障种类</vt:lpstr>
      <vt:lpstr>计算机病毒</vt:lpstr>
      <vt:lpstr>故障小结</vt:lpstr>
      <vt:lpstr>PowerPoint 演示文稿</vt:lpstr>
      <vt:lpstr>本节内容</vt:lpstr>
      <vt:lpstr>第四节 恢复实现技术</vt:lpstr>
      <vt:lpstr>第四节 恢复实现技术</vt:lpstr>
      <vt:lpstr>一、什么是转储</vt:lpstr>
      <vt:lpstr>二、转储方法</vt:lpstr>
      <vt:lpstr>静态转储</vt:lpstr>
      <vt:lpstr>PowerPoint 演示文稿</vt:lpstr>
      <vt:lpstr>动态转储</vt:lpstr>
      <vt:lpstr>动态转储</vt:lpstr>
      <vt:lpstr>2．海量转储与增量转储</vt:lpstr>
      <vt:lpstr>3．转储方法小结</vt:lpstr>
      <vt:lpstr>转储策略</vt:lpstr>
      <vt:lpstr>第四节 恢复实现技术</vt:lpstr>
      <vt:lpstr>一、日志文件的格式和内容</vt:lpstr>
      <vt:lpstr>日志文件的内容</vt:lpstr>
      <vt:lpstr>分析下面的事务会产生多少条日志记录？</vt:lpstr>
      <vt:lpstr>基于记录的日志文件</vt:lpstr>
      <vt:lpstr>基于数据块的日志文件</vt:lpstr>
      <vt:lpstr>PowerPoint 演示文稿</vt:lpstr>
      <vt:lpstr>二、日志文件的作用</vt:lpstr>
      <vt:lpstr>PowerPoint 演示文稿</vt:lpstr>
      <vt:lpstr>三、登记日志文件</vt:lpstr>
      <vt:lpstr>登记日志文件的原则</vt:lpstr>
      <vt:lpstr>本节内容</vt:lpstr>
      <vt:lpstr>恢复策略</vt:lpstr>
      <vt:lpstr>事务故障的恢复</vt:lpstr>
      <vt:lpstr>事务故障的恢复步骤</vt:lpstr>
      <vt:lpstr>PowerPoint 演示文稿</vt:lpstr>
      <vt:lpstr>PowerPoint 演示文稿</vt:lpstr>
      <vt:lpstr>恢复策略</vt:lpstr>
      <vt:lpstr>系统故障的恢复</vt:lpstr>
      <vt:lpstr>系统故障的恢复步骤</vt:lpstr>
      <vt:lpstr>PowerPoint 演示文稿</vt:lpstr>
      <vt:lpstr>恢复策略</vt:lpstr>
      <vt:lpstr>介质故障的恢复</vt:lpstr>
      <vt:lpstr>恢复步骤</vt:lpstr>
      <vt:lpstr>PowerPoint 演示文稿</vt:lpstr>
      <vt:lpstr>PowerPoint 演示文稿</vt:lpstr>
      <vt:lpstr>SQLSERVER2008备份和还原策略</vt:lpstr>
      <vt:lpstr>SQLSERVER2008备份和还原策略</vt:lpstr>
      <vt:lpstr>示例1</vt:lpstr>
      <vt:lpstr>示例2</vt:lpstr>
      <vt:lpstr>示例3</vt:lpstr>
      <vt:lpstr>本节内容</vt:lpstr>
      <vt:lpstr>具有检查点的恢复技术</vt:lpstr>
      <vt:lpstr>一、问题的提出</vt:lpstr>
      <vt:lpstr>解决方案</vt:lpstr>
      <vt:lpstr>二、检查点技术</vt:lpstr>
      <vt:lpstr>PowerPoint 演示文稿</vt:lpstr>
      <vt:lpstr>动态维护日志文件的方法</vt:lpstr>
      <vt:lpstr>建立检查点</vt:lpstr>
      <vt:lpstr>三、利用检查点的恢复策略</vt:lpstr>
      <vt:lpstr>PowerPoint 演示文稿</vt:lpstr>
      <vt:lpstr>利用检查点的恢复策略（续）</vt:lpstr>
      <vt:lpstr>利用检查点的恢复步骤</vt:lpstr>
      <vt:lpstr>PowerPoint 演示文稿</vt:lpstr>
      <vt:lpstr>本节内容</vt:lpstr>
      <vt:lpstr>PowerPoint 演示文稿</vt:lpstr>
      <vt:lpstr>PowerPoint 演示文稿</vt:lpstr>
      <vt:lpstr>PowerPoint 演示文稿</vt:lpstr>
      <vt:lpstr>数据库镜像的用途</vt:lpstr>
      <vt:lpstr>PowerPoint 演示文稿</vt:lpstr>
      <vt:lpstr>这次课我们学到了…</vt:lpstr>
      <vt:lpstr>作业</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63</cp:revision>
  <dcterms:created xsi:type="dcterms:W3CDTF">2009-08-21T06:45:24Z</dcterms:created>
  <dcterms:modified xsi:type="dcterms:W3CDTF">2016-06-08T09:25:20Z</dcterms:modified>
</cp:coreProperties>
</file>