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40"/>
  </p:notesMasterIdLst>
  <p:handoutMasterIdLst>
    <p:handoutMasterId r:id="rId41"/>
  </p:handoutMasterIdLst>
  <p:sldIdLst>
    <p:sldId id="331" r:id="rId2"/>
    <p:sldId id="442" r:id="rId3"/>
    <p:sldId id="400" r:id="rId4"/>
    <p:sldId id="395" r:id="rId5"/>
    <p:sldId id="396" r:id="rId6"/>
    <p:sldId id="397" r:id="rId7"/>
    <p:sldId id="398" r:id="rId8"/>
    <p:sldId id="435" r:id="rId9"/>
    <p:sldId id="436" r:id="rId10"/>
    <p:sldId id="410" r:id="rId11"/>
    <p:sldId id="437" r:id="rId12"/>
    <p:sldId id="403" r:id="rId13"/>
    <p:sldId id="404" r:id="rId14"/>
    <p:sldId id="438" r:id="rId15"/>
    <p:sldId id="430" r:id="rId16"/>
    <p:sldId id="407" r:id="rId17"/>
    <p:sldId id="406" r:id="rId18"/>
    <p:sldId id="408" r:id="rId19"/>
    <p:sldId id="439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41" r:id="rId30"/>
    <p:sldId id="432" r:id="rId31"/>
    <p:sldId id="427" r:id="rId32"/>
    <p:sldId id="394" r:id="rId33"/>
    <p:sldId id="433" r:id="rId34"/>
    <p:sldId id="428" r:id="rId35"/>
    <p:sldId id="429" r:id="rId36"/>
    <p:sldId id="434" r:id="rId37"/>
    <p:sldId id="443" r:id="rId38"/>
    <p:sldId id="333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FF"/>
    <a:srgbClr val="7F8184"/>
    <a:srgbClr val="D3DCEB"/>
    <a:srgbClr val="F1F1F1"/>
    <a:srgbClr val="3F7F5F"/>
    <a:srgbClr val="FAFAFF"/>
    <a:srgbClr val="FAFAFA"/>
    <a:srgbClr val="F5F5FA"/>
    <a:srgbClr val="66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223" autoAdjust="0"/>
  </p:normalViewPr>
  <p:slideViewPr>
    <p:cSldViewPr>
      <p:cViewPr varScale="1">
        <p:scale>
          <a:sx n="68" d="100"/>
          <a:sy n="68" d="100"/>
        </p:scale>
        <p:origin x="678" y="66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b="0" i="0" smtClean="0">
                <a:solidFill>
                  <a:srgbClr val="FF0000"/>
                </a:solidFill>
              </a:rPr>
              <a:t>注</a:t>
            </a:r>
            <a:r>
              <a:rPr lang="en-US" altLang="zh-CN" sz="1200" b="0" i="0" smtClean="0">
                <a:solidFill>
                  <a:srgbClr val="FF0000"/>
                </a:solidFill>
              </a:rPr>
              <a:t>*  java</a:t>
            </a:r>
            <a:r>
              <a:rPr lang="zh-CN" altLang="en-US" sz="1200" b="0" i="0" smtClean="0">
                <a:solidFill>
                  <a:srgbClr val="FF0000"/>
                </a:solidFill>
              </a:rPr>
              <a:t>程序不能访问持久化对象</a:t>
            </a:r>
            <a:r>
              <a:rPr lang="en-US" altLang="zh-CN" sz="1200" b="0" i="0" smtClean="0">
                <a:solidFill>
                  <a:srgbClr val="FF0000"/>
                </a:solidFill>
              </a:rPr>
              <a:t>private</a:t>
            </a:r>
            <a:r>
              <a:rPr lang="zh-CN" altLang="en-US" sz="1200" b="0" i="0" smtClean="0">
                <a:solidFill>
                  <a:srgbClr val="FF0000"/>
                </a:solidFill>
              </a:rPr>
              <a:t>属性</a:t>
            </a:r>
            <a:endParaRPr lang="en-US" altLang="zh-CN" sz="1200" b="0" i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 b="0" i="0" smtClean="0">
                <a:solidFill>
                  <a:srgbClr val="FF0000"/>
                </a:solidFill>
              </a:rPr>
              <a:t>       </a:t>
            </a:r>
            <a:r>
              <a:rPr lang="zh-CN" altLang="en-US" sz="1200" b="0" i="0" smtClean="0">
                <a:solidFill>
                  <a:srgbClr val="FF0000"/>
                </a:solidFill>
              </a:rPr>
              <a:t>但是</a:t>
            </a:r>
            <a:r>
              <a:rPr lang="en-US" altLang="zh-CN" sz="1200" b="0" i="0" smtClean="0">
                <a:solidFill>
                  <a:srgbClr val="FF0000"/>
                </a:solidFill>
              </a:rPr>
              <a:t>Hibernate</a:t>
            </a:r>
            <a:r>
              <a:rPr lang="zh-CN" altLang="en-US" sz="1200" b="0" i="0" smtClean="0">
                <a:solidFill>
                  <a:srgbClr val="FF0000"/>
                </a:solidFill>
              </a:rPr>
              <a:t>没有限制，可以访问各种访问权限的属性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00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例子有点跳跃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31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8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34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ct val="0"/>
              </a:spcBef>
              <a:buClrTx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89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1007104"/>
            <a:chOff x="7824192" y="5733256"/>
            <a:chExt cx="4320480" cy="1007104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59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91" r:id="rId4"/>
    <p:sldLayoutId id="2147483888" r:id="rId5"/>
    <p:sldLayoutId id="214748389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第二讲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/>
              <a:t>单</a:t>
            </a:r>
            <a:r>
              <a:rPr lang="zh-CN" altLang="en-US" dirty="0" smtClean="0"/>
              <a:t>实体映射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的属性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实体的对象标识符映射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11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持久化类属性及访问方法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95400" y="3807215"/>
            <a:ext cx="10734131" cy="2142065"/>
            <a:chOff x="695400" y="3447175"/>
            <a:chExt cx="10734131" cy="2142065"/>
          </a:xfrm>
        </p:grpSpPr>
        <p:sp>
          <p:nvSpPr>
            <p:cNvPr id="5" name="TextBox 3"/>
            <p:cNvSpPr txBox="1"/>
            <p:nvPr/>
          </p:nvSpPr>
          <p:spPr bwMode="auto">
            <a:xfrm>
              <a:off x="695400" y="3447175"/>
              <a:ext cx="825659" cy="2142065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mtClean="0"/>
                <a:t>用户</a:t>
              </a:r>
              <a:endParaRPr lang="en-US" altLang="zh-CN" dirty="0"/>
            </a:p>
            <a:p>
              <a:r>
                <a:rPr lang="zh-CN" altLang="en-US" smtClean="0"/>
                <a:t>界面</a:t>
              </a:r>
              <a:endParaRPr lang="en-US" altLang="zh-CN" dirty="0"/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2530201" y="3451221"/>
              <a:ext cx="917400" cy="2138019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mtClean="0"/>
                <a:t>Java</a:t>
              </a:r>
            </a:p>
            <a:p>
              <a:r>
                <a:rPr lang="zh-CN" altLang="en-US" smtClean="0"/>
                <a:t>应用</a:t>
              </a:r>
              <a:endParaRPr lang="en-US" altLang="zh-CN" smtClean="0"/>
            </a:p>
            <a:p>
              <a:r>
                <a:rPr lang="zh-CN" altLang="en-US" smtClean="0"/>
                <a:t>程序</a:t>
              </a:r>
              <a:endParaRPr lang="zh-CN" altLang="en-US" dirty="0"/>
            </a:p>
          </p:txBody>
        </p:sp>
        <p:grpSp>
          <p:nvGrpSpPr>
            <p:cNvPr id="7" name="组合 9"/>
            <p:cNvGrpSpPr>
              <a:grpSpLocks/>
            </p:cNvGrpSpPr>
            <p:nvPr/>
          </p:nvGrpSpPr>
          <p:grpSpPr bwMode="auto">
            <a:xfrm>
              <a:off x="4295800" y="3474969"/>
              <a:ext cx="2201761" cy="2114271"/>
              <a:chOff x="3571868" y="2786058"/>
              <a:chExt cx="1857388" cy="268242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TextBox 6"/>
              <p:cNvSpPr txBox="1"/>
              <p:nvPr/>
            </p:nvSpPr>
            <p:spPr>
              <a:xfrm>
                <a:off x="3571868" y="2786058"/>
                <a:ext cx="1857388" cy="2682422"/>
              </a:xfrm>
              <a:prstGeom prst="rect">
                <a:avLst/>
              </a:prstGeom>
              <a:solidFill>
                <a:srgbClr val="F1F1F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t"/>
              <a:lstStyle>
                <a:defPPr>
                  <a:defRPr lang="zh-CN"/>
                </a:defPPr>
                <a:lvl1pPr algn="ctr">
                  <a:defRPr sz="2800" i="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spcBef>
                    <a:spcPts val="2400"/>
                  </a:spcBef>
                </a:pPr>
                <a:endParaRPr lang="en-US" altLang="zh-CN" sz="160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smtClean="0"/>
                  <a:t>User</a:t>
                </a:r>
                <a:r>
                  <a:rPr lang="zh-CN" altLang="en-US" smtClean="0"/>
                  <a:t>对象</a:t>
                </a:r>
                <a:endParaRPr lang="zh-CN" altLang="en-US" dirty="0"/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3768999" y="4630223"/>
                <a:ext cx="1420165" cy="451497"/>
              </a:xfrm>
              <a:prstGeom prst="rect">
                <a:avLst/>
              </a:prstGeom>
              <a:solidFill>
                <a:srgbClr val="F1F1F1"/>
              </a:solidFill>
              <a:ln w="38100">
                <a:noFill/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defPPr>
                  <a:defRPr lang="zh-CN"/>
                </a:defPPr>
                <a:lvl1pPr algn="ctr">
                  <a:defRPr sz="2800" i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en-US" altLang="zh-CN" err="1"/>
                  <a:t>getXXX</a:t>
                </a:r>
                <a:r>
                  <a:rPr lang="en-US" altLang="zh-CN" smtClean="0"/>
                  <a:t>( )</a:t>
                </a:r>
                <a:endParaRPr lang="zh-CN" altLang="en-US" dirty="0"/>
              </a:p>
            </p:txBody>
          </p:sp>
          <p:sp>
            <p:nvSpPr>
              <p:cNvPr id="20" name="TextBox 8"/>
              <p:cNvSpPr txBox="1">
                <a:spLocks noChangeArrowheads="1"/>
              </p:cNvSpPr>
              <p:nvPr/>
            </p:nvSpPr>
            <p:spPr bwMode="auto">
              <a:xfrm>
                <a:off x="3817217" y="4011074"/>
                <a:ext cx="1367426" cy="451498"/>
              </a:xfrm>
              <a:prstGeom prst="rect">
                <a:avLst/>
              </a:prstGeom>
              <a:solidFill>
                <a:srgbClr val="F1F1F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>
                  <a:defRPr sz="2800" i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en-US" altLang="zh-CN" err="1"/>
                  <a:t>setXXX</a:t>
                </a:r>
                <a:r>
                  <a:rPr lang="en-US" altLang="zh-CN" smtClean="0"/>
                  <a:t>( )</a:t>
                </a:r>
                <a:endParaRPr lang="zh-CN" altLang="en-US" dirty="0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7392144" y="3474969"/>
              <a:ext cx="2068222" cy="198495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mtClean="0"/>
                <a:t>Hibernate</a:t>
              </a:r>
              <a:endParaRPr lang="zh-CN" altLang="en-US" dirty="0"/>
            </a:p>
          </p:txBody>
        </p:sp>
        <p:sp>
          <p:nvSpPr>
            <p:cNvPr id="9" name="流程图: 磁盘 8"/>
            <p:cNvSpPr/>
            <p:nvPr/>
          </p:nvSpPr>
          <p:spPr bwMode="auto">
            <a:xfrm>
              <a:off x="10056440" y="3680787"/>
              <a:ext cx="1373091" cy="1779133"/>
            </a:xfrm>
            <a:prstGeom prst="flowChartMagneticDisk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1521059" y="4097878"/>
              <a:ext cx="1009142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447601" y="4097878"/>
              <a:ext cx="84819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>
              <a:off x="6497561" y="4215120"/>
              <a:ext cx="89458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 bwMode="auto">
            <a:xfrm>
              <a:off x="9460366" y="4215120"/>
              <a:ext cx="59607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9460366" y="5014640"/>
              <a:ext cx="596075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6497561" y="5014640"/>
              <a:ext cx="89458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 bwMode="auto">
            <a:xfrm flipH="1">
              <a:off x="3447601" y="5014640"/>
              <a:ext cx="797272" cy="19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1521060" y="5014640"/>
              <a:ext cx="1009140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236816"/>
            <a:ext cx="10943167" cy="2574756"/>
          </a:xfrm>
        </p:spPr>
        <p:txBody>
          <a:bodyPr/>
          <a:lstStyle/>
          <a:p>
            <a:r>
              <a:rPr lang="zh-CN" altLang="en-US"/>
              <a:t>持久化类</a:t>
            </a:r>
            <a:r>
              <a:rPr lang="zh-CN" altLang="en-US" smtClean="0"/>
              <a:t>采用 </a:t>
            </a:r>
            <a:r>
              <a:rPr lang="en-US" altLang="zh-CN" smtClean="0"/>
              <a:t>JavaBean </a:t>
            </a:r>
            <a:r>
              <a:rPr lang="zh-CN" altLang="en-US" smtClean="0"/>
              <a:t>风格</a:t>
            </a:r>
            <a:r>
              <a:rPr lang="zh-CN" altLang="en-US"/>
              <a:t>，为被访问的属性</a:t>
            </a:r>
            <a:r>
              <a:rPr lang="zh-CN" altLang="en-US" smtClean="0"/>
              <a:t>创建 </a:t>
            </a:r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/>
              <a:t>，这两个方法被称为持久化类的访问方法。</a:t>
            </a:r>
            <a:endParaRPr lang="en-US" altLang="zh-CN"/>
          </a:p>
          <a:p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/>
              <a:t>优点：有效控制属性的访问权限。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访问持久化类属性的策略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815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在对象</a:t>
            </a:r>
            <a:r>
              <a:rPr lang="en-US" altLang="zh-CN"/>
              <a:t>-</a:t>
            </a:r>
            <a:r>
              <a:rPr lang="zh-CN" altLang="en-US"/>
              <a:t>关系映射文件中</a:t>
            </a:r>
            <a:r>
              <a:rPr lang="en-US" altLang="zh-CN"/>
              <a:t>&lt;property&gt;</a:t>
            </a:r>
            <a:r>
              <a:rPr lang="zh-CN" altLang="en-US"/>
              <a:t>元素的 </a:t>
            </a:r>
            <a:r>
              <a:rPr lang="en-US" altLang="zh-CN"/>
              <a:t>access </a:t>
            </a:r>
            <a:r>
              <a:rPr lang="zh-CN" altLang="en-US"/>
              <a:t>属性用于指定</a:t>
            </a:r>
            <a:r>
              <a:rPr lang="en-US" altLang="zh-CN"/>
              <a:t>Hibernate</a:t>
            </a:r>
            <a:r>
              <a:rPr lang="zh-CN" altLang="en-US"/>
              <a:t>访问持久化类属性的方式。</a:t>
            </a:r>
            <a:endParaRPr lang="en-US" altLang="zh-CN"/>
          </a:p>
          <a:p>
            <a:pPr lvl="1">
              <a:spcBef>
                <a:spcPts val="1200"/>
              </a:spcBef>
            </a:pPr>
            <a:r>
              <a:rPr lang="en-US" altLang="zh-CN" sz="3200"/>
              <a:t>property : </a:t>
            </a:r>
            <a:r>
              <a:rPr lang="zh-CN" altLang="en-US" sz="3200"/>
              <a:t>默认值，通过</a:t>
            </a:r>
            <a:r>
              <a:rPr lang="en-US" altLang="zh-CN" sz="3200"/>
              <a:t>getter</a:t>
            </a:r>
            <a:r>
              <a:rPr lang="zh-CN" altLang="en-US" sz="3200"/>
              <a:t>和</a:t>
            </a:r>
            <a:r>
              <a:rPr lang="en-US" altLang="zh-CN" sz="3200"/>
              <a:t>setter</a:t>
            </a:r>
            <a:r>
              <a:rPr lang="zh-CN" altLang="en-US" sz="3200"/>
              <a:t>方法访问属性</a:t>
            </a:r>
            <a:r>
              <a:rPr lang="zh-CN" altLang="en-US" sz="3200" smtClean="0"/>
              <a:t>值；</a:t>
            </a:r>
            <a:endParaRPr lang="en-US" altLang="zh-CN" sz="3200"/>
          </a:p>
          <a:p>
            <a:pPr lvl="1">
              <a:spcBef>
                <a:spcPts val="1200"/>
              </a:spcBef>
            </a:pPr>
            <a:r>
              <a:rPr lang="en-US" altLang="zh-CN" sz="3200"/>
              <a:t>field : </a:t>
            </a:r>
            <a:r>
              <a:rPr lang="zh-CN" altLang="en-US" sz="3200"/>
              <a:t>通过</a:t>
            </a:r>
            <a:r>
              <a:rPr lang="en-US" altLang="zh-CN" sz="3200"/>
              <a:t>Java</a:t>
            </a:r>
            <a:r>
              <a:rPr lang="zh-CN" altLang="en-US" sz="3200"/>
              <a:t>反射机制直接访问属性值</a:t>
            </a:r>
            <a:r>
              <a:rPr lang="zh-CN" altLang="en-US" sz="3200" smtClean="0"/>
              <a:t>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9239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44747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持久化类</a:t>
            </a:r>
            <a:r>
              <a:rPr lang="zh-CN" altLang="en-US"/>
              <a:t>属性</a:t>
            </a:r>
            <a:r>
              <a:rPr lang="zh-CN" altLang="en-US" smtClean="0"/>
              <a:t>没有 </a:t>
            </a:r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/>
              <a:t>的</a:t>
            </a:r>
            <a:r>
              <a:rPr lang="zh-CN" altLang="en-US" smtClean="0"/>
              <a:t>映射。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持久化类属性与数据库表字段不对称</a:t>
            </a:r>
            <a:r>
              <a:rPr lang="zh-CN" altLang="en-US"/>
              <a:t>的</a:t>
            </a:r>
            <a:r>
              <a:rPr lang="zh-CN" altLang="en-US" smtClean="0"/>
              <a:t>映射。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79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实体</a:t>
            </a:r>
            <a:r>
              <a:rPr lang="zh-CN" altLang="en-US" dirty="0"/>
              <a:t>类映射技巧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66350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缺少 </a:t>
            </a:r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 dirty="0" smtClean="0"/>
              <a:t>的</a:t>
            </a:r>
            <a:r>
              <a:rPr lang="zh-CN" altLang="en-US"/>
              <a:t>实体</a:t>
            </a:r>
            <a:r>
              <a:rPr lang="zh-CN" altLang="en-US" smtClean="0"/>
              <a:t>类</a:t>
            </a:r>
            <a:r>
              <a:rPr lang="zh-CN" altLang="en-US"/>
              <a:t>在</a:t>
            </a:r>
            <a:r>
              <a:rPr lang="zh-CN" altLang="en-US" smtClean="0"/>
              <a:t>映射时，</a:t>
            </a:r>
            <a:r>
              <a:rPr lang="zh-CN" altLang="en-US" sz="3200" smtClean="0"/>
              <a:t>可将</a:t>
            </a:r>
            <a:r>
              <a:rPr lang="en-US" altLang="zh-CN" sz="3200" smtClean="0"/>
              <a:t>&lt;property&gt;</a:t>
            </a:r>
            <a:r>
              <a:rPr lang="zh-CN" altLang="en-US" sz="3200" smtClean="0"/>
              <a:t>元素的 </a:t>
            </a:r>
            <a:r>
              <a:rPr lang="en-US" altLang="zh-CN" sz="3200" smtClean="0"/>
              <a:t>access </a:t>
            </a:r>
            <a:r>
              <a:rPr lang="zh-CN" altLang="en-US" sz="3200" smtClean="0"/>
              <a:t>属性设置为 </a:t>
            </a:r>
            <a:r>
              <a:rPr lang="en-US" altLang="zh-CN" sz="3200" smtClean="0"/>
              <a:t>field </a:t>
            </a:r>
            <a:r>
              <a:rPr lang="zh-CN" altLang="en-US" sz="3200" smtClean="0"/>
              <a:t>。</a:t>
            </a:r>
            <a:endParaRPr lang="en-US" altLang="zh-CN" sz="3200" smtClean="0"/>
          </a:p>
          <a:p>
            <a:pPr lvl="1">
              <a:spcBef>
                <a:spcPts val="1800"/>
              </a:spcBef>
            </a:pPr>
            <a:r>
              <a:rPr lang="zh-CN" altLang="en-US" sz="3200"/>
              <a:t>例如：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类的 </a:t>
            </a:r>
            <a:r>
              <a:rPr lang="en-US" altLang="zh-CN" sz="3200" smtClean="0"/>
              <a:t>username </a:t>
            </a:r>
            <a:r>
              <a:rPr lang="zh-CN" altLang="en-US" sz="3200" smtClean="0"/>
              <a:t>属性没有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方法</a:t>
            </a:r>
            <a:r>
              <a:rPr lang="zh-CN" altLang="en-US" sz="3200"/>
              <a:t>。</a:t>
            </a:r>
            <a:endParaRPr lang="en-US" altLang="zh-CN" sz="3200"/>
          </a:p>
          <a:p>
            <a:pPr lvl="1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1487488" y="4005064"/>
            <a:ext cx="9217024" cy="73866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access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"field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765900"/>
            <a:ext cx="2448272" cy="27742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实体映射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2447477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/>
              <a:t>实体</a:t>
            </a:r>
            <a:r>
              <a:rPr lang="zh-CN" altLang="en-US" sz="3200" smtClean="0"/>
              <a:t>类</a:t>
            </a:r>
            <a:r>
              <a:rPr lang="zh-CN" altLang="en-US" sz="3200" dirty="0"/>
              <a:t>属性与表字</a:t>
            </a:r>
            <a:r>
              <a:rPr lang="zh-CN" altLang="en-US" sz="3200"/>
              <a:t>段</a:t>
            </a:r>
            <a:r>
              <a:rPr lang="zh-CN" altLang="en-US" sz="3200" smtClean="0"/>
              <a:t>不对称时，</a:t>
            </a:r>
            <a:r>
              <a:rPr lang="zh-CN" altLang="en-US" sz="3200"/>
              <a:t>可以</a:t>
            </a:r>
            <a:r>
              <a:rPr lang="zh-CN" altLang="en-US" sz="3200" smtClean="0"/>
              <a:t>在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方法</a:t>
            </a:r>
            <a:r>
              <a:rPr lang="zh-CN" altLang="en-US" sz="3200"/>
              <a:t>中加入</a:t>
            </a:r>
            <a:r>
              <a:rPr lang="zh-CN" altLang="en-US" sz="3200" smtClean="0"/>
              <a:t>程序逻辑。</a:t>
            </a:r>
            <a:endParaRPr lang="en-US" altLang="zh-CN" sz="3200" smtClean="0"/>
          </a:p>
          <a:p>
            <a:pPr lvl="1">
              <a:spcBef>
                <a:spcPts val="1200"/>
              </a:spcBef>
            </a:pPr>
            <a:r>
              <a:rPr lang="zh-CN" altLang="en-US" sz="3200" smtClean="0"/>
              <a:t>例如：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类中没有 </a:t>
            </a:r>
            <a:r>
              <a:rPr lang="en-US" altLang="zh-CN" sz="3200" smtClean="0"/>
              <a:t>username </a:t>
            </a:r>
            <a:r>
              <a:rPr lang="zh-CN" altLang="en-US" sz="3200" smtClean="0"/>
              <a:t>属性，而是改为了 </a:t>
            </a:r>
            <a:r>
              <a:rPr lang="en-US" altLang="zh-CN" sz="3200" smtClean="0"/>
              <a:t>firstName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lastName </a:t>
            </a:r>
            <a:r>
              <a:rPr lang="zh-CN" altLang="en-US" sz="3200" smtClean="0"/>
              <a:t>两个属性。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984733"/>
            <a:ext cx="2808312" cy="22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smtClean="0">
                <a:latin typeface="幼圆" panose="02010509060101010101" pitchFamily="49" charset="-122"/>
                <a:ea typeface="幼圆" panose="02010509060101010101" pitchFamily="49" charset="-122"/>
              </a:rPr>
              <a:t>Hibernate</a:t>
            </a:r>
            <a:r>
              <a:rPr lang="zh-CN" altLang="en-US" sz="3600" smtClean="0">
                <a:latin typeface="幼圆" panose="02010509060101010101" pitchFamily="49" charset="-122"/>
                <a:ea typeface="幼圆" panose="02010509060101010101" pitchFamily="49" charset="-122"/>
              </a:rPr>
              <a:t>实体映射技巧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94622" y="1484784"/>
            <a:ext cx="10729970" cy="42484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setUserName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String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实体映射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79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特殊</a:t>
            </a:r>
            <a:r>
              <a:rPr lang="zh-CN" altLang="en-US" smtClean="0"/>
              <a:t>需求</a:t>
            </a:r>
            <a:endParaRPr lang="en-US" altLang="zh-CN" smtClean="0"/>
          </a:p>
          <a:p>
            <a:pPr lvl="1"/>
            <a:r>
              <a:rPr lang="zh-CN" altLang="en-US" sz="3200" smtClean="0"/>
              <a:t>例如：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需要</a:t>
            </a:r>
            <a:r>
              <a:rPr lang="zh-CN" altLang="en-US" sz="3200" dirty="0"/>
              <a:t>订单总额</a:t>
            </a:r>
            <a:r>
              <a:rPr lang="zh-CN" altLang="en-US" sz="3200" dirty="0" smtClean="0"/>
              <a:t>属性，但数据库表中没有这个字段。</a:t>
            </a:r>
            <a:endParaRPr lang="en-US" altLang="zh-CN" dirty="0"/>
          </a:p>
          <a:p>
            <a:pPr lvl="1"/>
            <a:r>
              <a:rPr lang="zh-CN" altLang="en-US" sz="3200" smtClean="0"/>
              <a:t>可在</a:t>
            </a:r>
            <a:r>
              <a:rPr lang="en-US" altLang="zh-CN" sz="3200" smtClean="0"/>
              <a:t>&lt;</a:t>
            </a:r>
            <a:r>
              <a:rPr lang="en-US" altLang="zh-CN" sz="3200" dirty="0" smtClean="0"/>
              <a:t>property&gt;</a:t>
            </a:r>
            <a:r>
              <a:rPr lang="zh-CN" altLang="en-US" sz="3200" smtClean="0"/>
              <a:t>元素的 </a:t>
            </a:r>
            <a:r>
              <a:rPr lang="en-US" altLang="zh-CN" sz="3200" smtClean="0"/>
              <a:t>formula </a:t>
            </a:r>
            <a:r>
              <a:rPr lang="zh-CN" altLang="en-US" sz="3200" smtClean="0"/>
              <a:t>属性</a:t>
            </a:r>
            <a:r>
              <a:rPr lang="zh-CN" altLang="en-US" sz="3200" dirty="0"/>
              <a:t>设置</a:t>
            </a:r>
            <a:r>
              <a:rPr lang="zh-CN" altLang="en-US" sz="3200"/>
              <a:t>查询</a:t>
            </a:r>
            <a:r>
              <a:rPr lang="zh-CN" altLang="en-US" sz="3200" smtClean="0"/>
              <a:t>语句。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701733" y="4149080"/>
            <a:ext cx="10943167" cy="1366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totalPrice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formula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"(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select sum(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o.price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) from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orders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as o where 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o.userId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=id)"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的初始化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463702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Hibernate </a:t>
            </a:r>
            <a:r>
              <a:rPr lang="zh-CN" altLang="en-US" smtClean="0"/>
              <a:t>在</a:t>
            </a:r>
            <a:r>
              <a:rPr lang="zh-CN" altLang="en-US" dirty="0"/>
              <a:t>初始化阶段就会根据映射配置文件，为持久化类</a:t>
            </a:r>
            <a:r>
              <a:rPr lang="zh-CN" altLang="en-US"/>
              <a:t>生成</a:t>
            </a:r>
            <a:r>
              <a:rPr lang="zh-CN" altLang="en-US" smtClean="0"/>
              <a:t>以下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r>
              <a:rPr lang="zh-CN" altLang="en-US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sz="3200" smtClean="0"/>
              <a:t>INSERT SQL</a:t>
            </a:r>
            <a:r>
              <a:rPr lang="zh-CN" altLang="en-US" sz="3200" smtClean="0"/>
              <a:t>；</a:t>
            </a:r>
            <a:endParaRPr lang="en-US" altLang="zh-CN" sz="3200" dirty="0"/>
          </a:p>
          <a:p>
            <a:pPr lvl="1"/>
            <a:r>
              <a:rPr lang="en-US" altLang="zh-CN" sz="3200" smtClean="0"/>
              <a:t>UPDATE SQL</a:t>
            </a:r>
            <a:r>
              <a:rPr lang="zh-CN" altLang="en-US" sz="3200" smtClean="0"/>
              <a:t>；</a:t>
            </a:r>
            <a:endParaRPr lang="en-US" altLang="zh-CN" sz="3200" dirty="0"/>
          </a:p>
          <a:p>
            <a:pPr lvl="1"/>
            <a:r>
              <a:rPr lang="en-US" altLang="zh-CN" sz="3200" smtClean="0"/>
              <a:t>DELETE SQL</a:t>
            </a:r>
            <a:r>
              <a:rPr lang="zh-CN" altLang="en-US" sz="3200" smtClean="0"/>
              <a:t>；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</a:t>
            </a:r>
            <a:r>
              <a:rPr lang="en-US" altLang="zh-CN" sz="3200" dirty="0"/>
              <a:t>ID</a:t>
            </a:r>
            <a:r>
              <a:rPr lang="zh-CN" altLang="en-US" sz="3200" dirty="0"/>
              <a:t>检索持久化类</a:t>
            </a:r>
            <a:r>
              <a:rPr lang="zh-CN" altLang="en-US" sz="3200"/>
              <a:t>实例 </a:t>
            </a:r>
            <a:r>
              <a:rPr lang="en-US" altLang="zh-CN" sz="3200" smtClean="0"/>
              <a:t>SQL</a:t>
            </a:r>
            <a:r>
              <a:rPr lang="zh-CN" altLang="en-US" sz="320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18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控制持久化类的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update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74882"/>
              </p:ext>
            </p:extLst>
          </p:nvPr>
        </p:nvGraphicFramePr>
        <p:xfrm>
          <a:off x="551384" y="1052735"/>
          <a:ext cx="11305256" cy="532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映射属性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语句中是否包含该属性，默认值为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pdate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语句中是否包含该属性，默认值为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mutable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节点的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属性，默认值为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70638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dynamic-insert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等价于所有的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dynamic-insert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91769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dynamic-update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等价于所有的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dynamic-update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7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9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268761"/>
            <a:ext cx="10943167" cy="3600400"/>
          </a:xfrm>
        </p:spPr>
        <p:txBody>
          <a:bodyPr/>
          <a:lstStyle/>
          <a:p>
            <a:pPr lvl="2"/>
            <a:r>
              <a:rPr lang="zh-CN" altLang="en-US"/>
              <a:t>分层体系结构与持久化</a:t>
            </a:r>
          </a:p>
          <a:p>
            <a:pPr lvl="2"/>
            <a:r>
              <a:rPr lang="zh-CN" altLang="en-US"/>
              <a:t>软件的模型及</a:t>
            </a:r>
            <a:r>
              <a:rPr lang="en-US" altLang="zh-CN" smtClean="0"/>
              <a:t>ORM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是</a:t>
            </a:r>
            <a:r>
              <a:rPr lang="zh-CN" altLang="en-US" smtClean="0"/>
              <a:t>什么</a:t>
            </a:r>
            <a:endParaRPr lang="zh-CN" altLang="en-US"/>
          </a:p>
          <a:p>
            <a:pPr lvl="2"/>
            <a:r>
              <a:rPr lang="en-US" altLang="zh-CN"/>
              <a:t>Hibernate</a:t>
            </a:r>
            <a:r>
              <a:rPr lang="zh-CN" altLang="en-US"/>
              <a:t>项目的创建</a:t>
            </a:r>
            <a:r>
              <a:rPr lang="zh-CN" altLang="en-US" smtClean="0"/>
              <a:t>过程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2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单实体的对象标识符映射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知识回顾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32779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关系型数据库中区分</a:t>
            </a:r>
            <a:r>
              <a:rPr lang="zh-CN" altLang="en-US" smtClean="0"/>
              <a:t>不同记录。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 smtClean="0"/>
              <a:t>数据库中用主键来标识记录并保证记录</a:t>
            </a:r>
            <a:r>
              <a:rPr lang="zh-CN" altLang="en-US" sz="3200" smtClean="0"/>
              <a:t>的唯一性。</a:t>
            </a:r>
            <a:endParaRPr lang="en-US" sz="320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smtClean="0"/>
              <a:t>主键必须满足的条件：</a:t>
            </a:r>
            <a:endParaRPr lang="en-US" sz="320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smtClean="0"/>
              <a:t>不允许null；</a:t>
            </a:r>
            <a:endParaRPr lang="zh-CN" altLang="en-US" sz="3200" dirty="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每条记录必须有唯一的主键值，主键值</a:t>
            </a:r>
            <a:r>
              <a:rPr lang="zh-CN" altLang="en-US" sz="3200" smtClean="0"/>
              <a:t>不能重复；</a:t>
            </a:r>
            <a:endParaRPr lang="zh-CN" altLang="en-US" sz="3200" dirty="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每条记录的主键值</a:t>
            </a:r>
            <a:r>
              <a:rPr lang="zh-CN" altLang="en-US" sz="3200" smtClean="0"/>
              <a:t>不能改变。</a:t>
            </a:r>
            <a:endParaRPr lang="zh-CN" altLang="en-US" sz="3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 smtClean="0"/>
              <a:t>主</a:t>
            </a:r>
            <a:r>
              <a:rPr lang="zh-CN" altLang="en-US" sz="3200" smtClean="0"/>
              <a:t>键分类：</a:t>
            </a:r>
            <a:endParaRPr lang="en-US" sz="3200" dirty="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业务（自然）主键：具有</a:t>
            </a:r>
            <a:r>
              <a:rPr lang="zh-CN" altLang="en-US" sz="3200" smtClean="0"/>
              <a:t>实际意义；</a:t>
            </a:r>
            <a:endParaRPr lang="zh-CN" altLang="en-US" sz="3200" dirty="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代理主键：没有</a:t>
            </a:r>
            <a:r>
              <a:rPr lang="zh-CN" altLang="en-US" sz="3200" smtClean="0"/>
              <a:t>实际意义。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930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知识回顾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程序中区分</a:t>
            </a:r>
            <a:r>
              <a:rPr lang="zh-CN" altLang="en-US" smtClean="0"/>
              <a:t>不同对象。</a:t>
            </a:r>
            <a:endParaRPr lang="en-US" dirty="0" smtClean="0"/>
          </a:p>
          <a:p>
            <a:pPr lvl="1"/>
            <a:r>
              <a:rPr lang="en-US" altLang="zh-CN" sz="3200" dirty="0" smtClean="0"/>
              <a:t>Java</a:t>
            </a:r>
            <a:r>
              <a:rPr lang="zh-CN" altLang="en-US" sz="3200" dirty="0" smtClean="0"/>
              <a:t>语言中通过内存地址区分</a:t>
            </a:r>
            <a:r>
              <a:rPr lang="zh-CN" altLang="en-US" sz="3200" smtClean="0"/>
              <a:t>不同对象；</a:t>
            </a:r>
            <a:endParaRPr lang="en-US" sz="3200" dirty="0" smtClean="0"/>
          </a:p>
          <a:p>
            <a:pPr lvl="1"/>
            <a:r>
              <a:rPr lang="zh-CN" altLang="en-US" sz="3200" dirty="0" smtClean="0"/>
              <a:t>两种比较引用</a:t>
            </a:r>
            <a:r>
              <a:rPr lang="zh-CN" altLang="en-US" sz="3200" smtClean="0"/>
              <a:t>变量方法；</a:t>
            </a:r>
            <a:endParaRPr lang="en-US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3200" smtClean="0"/>
              <a:t>"</a:t>
            </a:r>
            <a:r>
              <a:rPr lang="zh-CN" altLang="en-US" sz="3200" smtClean="0"/>
              <a:t>==</a:t>
            </a:r>
            <a:r>
              <a:rPr lang="en-US" altLang="zh-CN" sz="3200" smtClean="0"/>
              <a:t>" </a:t>
            </a:r>
            <a:r>
              <a:rPr lang="zh-CN" altLang="en-US" sz="3200" smtClean="0"/>
              <a:t>比较</a:t>
            </a:r>
            <a:r>
              <a:rPr lang="zh-CN" altLang="en-US" sz="3200" dirty="0" smtClean="0"/>
              <a:t>两个变量引用的内存地址</a:t>
            </a:r>
            <a:r>
              <a:rPr lang="zh-CN" altLang="en-US" sz="3200" smtClean="0"/>
              <a:t>是否相同；</a:t>
            </a:r>
            <a:endParaRPr lang="zh-CN" altLang="en-US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3200" smtClean="0"/>
              <a:t>equals 比较</a:t>
            </a:r>
            <a:r>
              <a:rPr lang="zh-CN" altLang="en-US" sz="3200" dirty="0" smtClean="0"/>
              <a:t>两个变量引用的对象的值</a:t>
            </a:r>
            <a:r>
              <a:rPr lang="zh-CN" altLang="en-US" sz="3200" smtClean="0"/>
              <a:t>是否相同。</a:t>
            </a:r>
            <a:endParaRPr lang="zh-CN" altLang="en-US" sz="3200" dirty="0" smtClean="0"/>
          </a:p>
          <a:p>
            <a:pPr lvl="1"/>
            <a:r>
              <a:rPr lang="zh-CN" altLang="en-US" sz="3200" dirty="0" smtClean="0"/>
              <a:t>用户自定义的类也可以覆盖</a:t>
            </a:r>
            <a:r>
              <a:rPr lang="en-US" altLang="zh-CN" sz="3200" dirty="0" smtClean="0"/>
              <a:t>Object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equals</a:t>
            </a:r>
            <a:r>
              <a:rPr lang="zh-CN" altLang="en-US" sz="3200" dirty="0" smtClean="0"/>
              <a:t>方法实现对象按值</a:t>
            </a:r>
            <a:r>
              <a:rPr lang="zh-CN" altLang="en-US" sz="3200" smtClean="0"/>
              <a:t>进行比较</a:t>
            </a:r>
            <a:r>
              <a:rPr lang="zh-CN" altLang="en-US" sz="3200"/>
              <a:t>。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376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中如何区分对象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Hibernate </a:t>
            </a:r>
            <a:r>
              <a:rPr lang="zh-CN" altLang="en-US" smtClean="0"/>
              <a:t>采用</a:t>
            </a:r>
            <a:r>
              <a:rPr lang="zh-CN" altLang="en-US" dirty="0" smtClean="0"/>
              <a:t>对象标识符（</a:t>
            </a:r>
            <a:r>
              <a:rPr lang="en-US" altLang="zh-CN" dirty="0" smtClean="0"/>
              <a:t>OID</a:t>
            </a:r>
            <a:r>
              <a:rPr lang="zh-CN" altLang="en-US" dirty="0" smtClean="0"/>
              <a:t>）</a:t>
            </a:r>
            <a:r>
              <a:rPr lang="zh-CN" altLang="en-US" smtClean="0"/>
              <a:t>区分对象。</a:t>
            </a:r>
            <a:endParaRPr lang="en-US" sz="3200" dirty="0" smtClean="0"/>
          </a:p>
          <a:p>
            <a:pPr lvl="1">
              <a:spcBef>
                <a:spcPts val="1200"/>
              </a:spcBef>
            </a:pPr>
            <a:r>
              <a:rPr lang="en-US" altLang="zh-CN" sz="3200" smtClean="0"/>
              <a:t>OID </a:t>
            </a:r>
            <a:r>
              <a:rPr lang="zh-CN" altLang="en-US" sz="3200" smtClean="0"/>
              <a:t>是</a:t>
            </a:r>
            <a:r>
              <a:rPr lang="zh-CN" altLang="en-US" sz="3200" dirty="0" smtClean="0"/>
              <a:t>关系数据库中主键（通常是代理主键</a:t>
            </a:r>
            <a:r>
              <a:rPr lang="zh-CN" altLang="en-US" sz="3200" smtClean="0"/>
              <a:t>）在 </a:t>
            </a:r>
            <a:r>
              <a:rPr lang="en-US" altLang="zh-CN" sz="3200" smtClean="0"/>
              <a:t>Java </a:t>
            </a:r>
            <a:r>
              <a:rPr lang="zh-CN" altLang="en-US" sz="3200" smtClean="0"/>
              <a:t>对象模型</a:t>
            </a:r>
            <a:r>
              <a:rPr lang="zh-CN" altLang="en-US" sz="3200" dirty="0" smtClean="0"/>
              <a:t>中</a:t>
            </a:r>
            <a:r>
              <a:rPr lang="zh-CN" altLang="en-US" sz="3200" smtClean="0"/>
              <a:t>的等价物；</a:t>
            </a:r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altLang="zh-CN" sz="3200" smtClean="0"/>
              <a:t>Hibernate </a:t>
            </a:r>
            <a:r>
              <a:rPr lang="zh-CN" altLang="en-US" sz="3200" smtClean="0"/>
              <a:t>采用 </a:t>
            </a:r>
            <a:r>
              <a:rPr lang="en-US" altLang="zh-CN" sz="3200" smtClean="0"/>
              <a:t>OID </a:t>
            </a:r>
            <a:r>
              <a:rPr lang="zh-CN" altLang="en-US" sz="3200" smtClean="0"/>
              <a:t>来</a:t>
            </a:r>
            <a:r>
              <a:rPr lang="zh-CN" altLang="en-US" sz="3200" dirty="0" smtClean="0"/>
              <a:t>维持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对象和数据库表中</a:t>
            </a:r>
            <a:r>
              <a:rPr lang="zh-CN" altLang="en-US" sz="3200" smtClean="0"/>
              <a:t>对应关系。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820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引例</a:t>
            </a:r>
            <a:endParaRPr lang="en-US" smtClean="0">
              <a:solidFill>
                <a:schemeClr val="tx1"/>
              </a:solidFill>
            </a:endParaRPr>
          </a:p>
        </p:txBody>
      </p:sp>
      <p:graphicFrame>
        <p:nvGraphicFramePr>
          <p:cNvPr id="1331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41679"/>
              </p:ext>
            </p:extLst>
          </p:nvPr>
        </p:nvGraphicFramePr>
        <p:xfrm>
          <a:off x="6600056" y="4005064"/>
          <a:ext cx="4649386" cy="202078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12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en-US" altLang="zh-CN" sz="26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</a:t>
                      </a:r>
                      <a:r>
                        <a:rPr lang="zh-CN" altLang="en-US" sz="26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r>
                        <a:rPr lang="en-US" altLang="zh-CN" sz="2600" b="1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en-US" sz="2600" b="1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ame</a:t>
                      </a:r>
                      <a:endParaRPr lang="en-US" sz="26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password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Tom</a:t>
                      </a:r>
                      <a:endParaRPr lang="en-US" sz="26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Jack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123456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593295" y="1064035"/>
            <a:ext cx="11160727" cy="239667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u1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Integer(1)); 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u2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Integer(1));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u3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Integer(2));</a:t>
            </a:r>
          </a:p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(u1 ==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u2);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//true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.println(u1 == u3);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 //false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56722" y="3573016"/>
            <a:ext cx="5643334" cy="2607330"/>
            <a:chOff x="956722" y="3573016"/>
            <a:chExt cx="5643334" cy="2607330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3208263" y="4018442"/>
              <a:ext cx="2239665" cy="2161904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12318" name="直接箭头连接符 25"/>
            <p:cNvCxnSpPr>
              <a:cxnSpLocks noChangeShapeType="1"/>
              <a:stCxn id="13" idx="3"/>
            </p:cNvCxnSpPr>
            <p:nvPr/>
          </p:nvCxnSpPr>
          <p:spPr bwMode="auto">
            <a:xfrm>
              <a:off x="5130894" y="5615790"/>
              <a:ext cx="1451874" cy="188509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7" name="直接箭头连接符 21"/>
            <p:cNvCxnSpPr>
              <a:cxnSpLocks noChangeShapeType="1"/>
              <a:stCxn id="5" idx="3"/>
            </p:cNvCxnSpPr>
            <p:nvPr/>
          </p:nvCxnSpPr>
          <p:spPr bwMode="auto">
            <a:xfrm>
              <a:off x="5130894" y="4625487"/>
              <a:ext cx="1469162" cy="706843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圆角矩形 4"/>
            <p:cNvSpPr/>
            <p:nvPr/>
          </p:nvSpPr>
          <p:spPr bwMode="auto">
            <a:xfrm>
              <a:off x="3519346" y="4220539"/>
              <a:ext cx="1611548" cy="809896"/>
            </a:xfrm>
            <a:prstGeom prst="roundRect">
              <a:avLst/>
            </a:prstGeom>
            <a:solidFill>
              <a:srgbClr val="D3DCEB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kumimoji="0" lang="zh-CN" altLang="en-US" sz="2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kumimoji="0" lang="en-US" alt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4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OID = 1</a:t>
              </a:r>
              <a:endParaRPr kumimoji="0" lang="zh-CN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519346" y="5210842"/>
              <a:ext cx="1611548" cy="809896"/>
            </a:xfrm>
            <a:prstGeom prst="roundRect">
              <a:avLst/>
            </a:prstGeom>
            <a:solidFill>
              <a:srgbClr val="D3DCEB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en-US" altLang="zh-CN" sz="24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OID = </a:t>
              </a:r>
              <a:r>
                <a:rPr lang="en-US" altLang="zh-CN" sz="24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83330" y="3573016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0" smtClean="0">
                  <a:latin typeface="Consolas" panose="020B0609020204030204" pitchFamily="49" charset="0"/>
                </a:rPr>
                <a:t>Session</a:t>
              </a:r>
              <a:endParaRPr lang="zh-CN" altLang="en-US" sz="2800" b="1" i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956722" y="4066758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 smtClean="0">
                  <a:latin typeface="Consolas" panose="020B0609020204030204" pitchFamily="49" charset="0"/>
                </a:rPr>
                <a:t>u1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56722" y="4755716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 smtClean="0">
                  <a:latin typeface="Consolas" panose="020B0609020204030204" pitchFamily="49" charset="0"/>
                </a:rPr>
                <a:t>u2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56722" y="5444674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 smtClean="0">
                  <a:latin typeface="Consolas" panose="020B0609020204030204" pitchFamily="49" charset="0"/>
                </a:rPr>
                <a:t>u3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cxnSp>
          <p:nvCxnSpPr>
            <p:cNvPr id="21" name="直接箭头连接符 21"/>
            <p:cNvCxnSpPr>
              <a:cxnSpLocks noChangeShapeType="1"/>
              <a:stCxn id="7" idx="3"/>
              <a:endCxn id="5" idx="1"/>
            </p:cNvCxnSpPr>
            <p:nvPr/>
          </p:nvCxnSpPr>
          <p:spPr bwMode="auto">
            <a:xfrm>
              <a:off x="2210955" y="4355065"/>
              <a:ext cx="1308391" cy="270422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箭头连接符 21"/>
            <p:cNvCxnSpPr>
              <a:cxnSpLocks noChangeShapeType="1"/>
              <a:stCxn id="15" idx="3"/>
              <a:endCxn id="5" idx="1"/>
            </p:cNvCxnSpPr>
            <p:nvPr/>
          </p:nvCxnSpPr>
          <p:spPr bwMode="auto">
            <a:xfrm flipV="1">
              <a:off x="2210955" y="4625487"/>
              <a:ext cx="1308391" cy="418536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箭头连接符 21"/>
            <p:cNvCxnSpPr>
              <a:cxnSpLocks noChangeShapeType="1"/>
              <a:stCxn id="16" idx="3"/>
              <a:endCxn id="13" idx="1"/>
            </p:cNvCxnSpPr>
            <p:nvPr/>
          </p:nvCxnSpPr>
          <p:spPr bwMode="auto">
            <a:xfrm flipV="1">
              <a:off x="2210955" y="5615790"/>
              <a:ext cx="1308391" cy="117191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235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OID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OID </a:t>
            </a:r>
            <a:r>
              <a:rPr lang="zh-CN" altLang="en-US" smtClean="0"/>
              <a:t>与</a:t>
            </a:r>
            <a:r>
              <a:rPr lang="zh-CN" altLang="en-US" dirty="0" smtClean="0"/>
              <a:t>表中代理主键对应</a:t>
            </a:r>
            <a:r>
              <a:rPr lang="zh-CN" altLang="en-US" smtClean="0"/>
              <a:t>，</a:t>
            </a:r>
            <a:r>
              <a:rPr lang="en-US" altLang="zh-CN" smtClean="0"/>
              <a:t>OID </a:t>
            </a:r>
            <a:r>
              <a:rPr lang="zh-CN" altLang="en-US" smtClean="0"/>
              <a:t>也</a:t>
            </a:r>
            <a:r>
              <a:rPr lang="zh-CN" altLang="en-US" dirty="0" smtClean="0"/>
              <a:t>是整数类型</a:t>
            </a:r>
            <a:r>
              <a:rPr lang="zh-CN" altLang="en-US" smtClean="0"/>
              <a:t>，</a:t>
            </a:r>
            <a:r>
              <a:rPr lang="en-US" altLang="zh-CN" smtClean="0"/>
              <a:t>Hibernate </a:t>
            </a:r>
            <a:r>
              <a:rPr lang="zh-CN" altLang="en-US" smtClean="0"/>
              <a:t>允许</a:t>
            </a:r>
            <a:r>
              <a:rPr lang="zh-CN" altLang="en-US" dirty="0" smtClean="0"/>
              <a:t>在持久化类中把</a:t>
            </a:r>
            <a:r>
              <a:rPr lang="en-US" altLang="zh-CN" dirty="0" smtClean="0"/>
              <a:t>OID</a:t>
            </a:r>
            <a:r>
              <a:rPr lang="zh-CN" altLang="en-US" dirty="0" smtClean="0"/>
              <a:t>定义为以下三种类型：</a:t>
            </a:r>
            <a:endParaRPr lang="en-US" dirty="0" smtClean="0"/>
          </a:p>
          <a:p>
            <a:pPr lvl="1"/>
            <a:r>
              <a:rPr lang="en-US" altLang="zh-CN" sz="3200" smtClean="0"/>
              <a:t>Short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Integer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Long</a:t>
            </a:r>
          </a:p>
          <a:p>
            <a:pPr>
              <a:spcBef>
                <a:spcPts val="1200"/>
              </a:spcBef>
            </a:pPr>
            <a:r>
              <a:rPr lang="zh-CN" altLang="en-US" smtClean="0"/>
              <a:t>为了保证 </a:t>
            </a:r>
            <a:r>
              <a:rPr lang="en-US" altLang="zh-CN" smtClean="0"/>
              <a:t>OID </a:t>
            </a:r>
            <a:r>
              <a:rPr lang="zh-CN" altLang="en-US" smtClean="0"/>
              <a:t>的</a:t>
            </a:r>
            <a:r>
              <a:rPr lang="zh-CN" altLang="en-US" dirty="0" smtClean="0"/>
              <a:t>唯一性，</a:t>
            </a:r>
            <a:r>
              <a:rPr lang="zh-CN" altLang="en-US" smtClean="0"/>
              <a:t>通常由 </a:t>
            </a:r>
            <a:r>
              <a:rPr lang="en-US" altLang="zh-CN" smtClean="0"/>
              <a:t>Hibernate </a:t>
            </a:r>
            <a:r>
              <a:rPr lang="zh-CN" altLang="en-US" smtClean="0"/>
              <a:t>或</a:t>
            </a:r>
            <a:r>
              <a:rPr lang="zh-CN" altLang="en-US" dirty="0" smtClean="0"/>
              <a:t>底层</a:t>
            </a:r>
            <a:r>
              <a:rPr lang="zh-CN" altLang="en-US" smtClean="0"/>
              <a:t>数据库给 </a:t>
            </a:r>
            <a:r>
              <a:rPr lang="en-US" altLang="zh-CN" smtClean="0"/>
              <a:t>OID </a:t>
            </a:r>
            <a:r>
              <a:rPr lang="zh-CN" altLang="en-US" smtClean="0"/>
              <a:t>赋值。</a:t>
            </a:r>
            <a:endParaRPr lang="en-US" dirty="0" smtClean="0"/>
          </a:p>
          <a:p>
            <a:pPr lvl="1"/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694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映射文件中</a:t>
            </a:r>
            <a:r>
              <a:rPr lang="en-US" altLang="zh-CN" dirty="0" smtClean="0"/>
              <a:t>OID</a:t>
            </a:r>
            <a:r>
              <a:rPr lang="zh-CN" altLang="en-US" dirty="0" smtClean="0"/>
              <a:t>的配置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关系映射配置文件中</a:t>
            </a:r>
            <a:r>
              <a:rPr lang="en-US" altLang="zh-CN" dirty="0" smtClean="0"/>
              <a:t>&lt;class&gt;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&lt;id&gt;</a:t>
            </a:r>
            <a:r>
              <a:rPr lang="zh-CN" altLang="en-US" smtClean="0"/>
              <a:t>子元素用来设置 </a:t>
            </a:r>
            <a:r>
              <a:rPr lang="en-US" altLang="zh-CN" smtClean="0"/>
              <a:t>OID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&lt;generator&gt;</a:t>
            </a:r>
            <a:r>
              <a:rPr lang="zh-CN" altLang="en-US" sz="3200" dirty="0" smtClean="0"/>
              <a:t>子元素用来指定</a:t>
            </a:r>
            <a:r>
              <a:rPr lang="en-US" altLang="zh-CN" sz="3200" dirty="0" smtClean="0"/>
              <a:t>OID</a:t>
            </a:r>
            <a:r>
              <a:rPr lang="zh-CN" altLang="en-US" sz="3200" smtClean="0"/>
              <a:t>的生成器。</a:t>
            </a:r>
            <a:endParaRPr lang="zh-CN" altLang="en-US" sz="3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624418" y="3356992"/>
            <a:ext cx="10943167" cy="27363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&lt;generator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"identity"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    ……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标识符生成器</a:t>
            </a:r>
          </a:p>
        </p:txBody>
      </p:sp>
      <p:sp>
        <p:nvSpPr>
          <p:cNvPr id="16387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399806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Hibernate </a:t>
            </a:r>
            <a:r>
              <a:rPr lang="zh-CN" altLang="en-US" smtClean="0"/>
              <a:t>自</a:t>
            </a:r>
            <a:r>
              <a:rPr lang="zh-CN" altLang="en-US" dirty="0" smtClean="0"/>
              <a:t>带了很多种</a:t>
            </a:r>
            <a:r>
              <a:rPr lang="zh-CN" altLang="en-US" smtClean="0"/>
              <a:t>标识符生成器：</a:t>
            </a:r>
            <a:endParaRPr lang="zh-CN" altLang="en-US" dirty="0" smtClean="0"/>
          </a:p>
          <a:p>
            <a:pPr lvl="1">
              <a:spcBef>
                <a:spcPts val="0"/>
              </a:spcBef>
            </a:pPr>
            <a:r>
              <a:rPr lang="en-US" altLang="zh-CN" sz="3200" b="1" smtClean="0"/>
              <a:t>increment</a:t>
            </a:r>
            <a:r>
              <a:rPr lang="en-US" altLang="zh-CN" sz="3200" smtClean="0"/>
              <a:t>  </a:t>
            </a:r>
            <a:r>
              <a:rPr lang="zh-CN" altLang="en-US" sz="3200" smtClean="0"/>
              <a:t>采用 </a:t>
            </a:r>
            <a:r>
              <a:rPr lang="en-US" altLang="zh-CN" sz="3200" smtClean="0"/>
              <a:t>Hibernate </a:t>
            </a:r>
            <a:r>
              <a:rPr lang="zh-CN" altLang="en-US" sz="3200" smtClean="0"/>
              <a:t>数值</a:t>
            </a:r>
            <a:r>
              <a:rPr lang="zh-CN" altLang="en-US" sz="3200" dirty="0" smtClean="0"/>
              <a:t>递增</a:t>
            </a:r>
            <a:r>
              <a:rPr lang="zh-CN" altLang="en-US" sz="3200" smtClean="0"/>
              <a:t>的方式；</a:t>
            </a:r>
            <a:endParaRPr lang="en-US" sz="3200" dirty="0" smtClean="0"/>
          </a:p>
          <a:p>
            <a:pPr lvl="1">
              <a:spcBef>
                <a:spcPts val="0"/>
              </a:spcBef>
            </a:pPr>
            <a:r>
              <a:rPr lang="en-US" altLang="zh-CN" sz="3200" b="1" dirty="0"/>
              <a:t>identity</a:t>
            </a:r>
            <a:r>
              <a:rPr lang="en-US" altLang="zh-CN" sz="3200" dirty="0"/>
              <a:t> </a:t>
            </a:r>
            <a:r>
              <a:rPr lang="zh-CN" altLang="en-US" sz="3200" dirty="0"/>
              <a:t>采用数据库提供的</a:t>
            </a:r>
            <a:r>
              <a:rPr lang="zh-CN" altLang="en-US" sz="3200"/>
              <a:t>自增长</a:t>
            </a:r>
            <a:r>
              <a:rPr lang="zh-CN" altLang="en-US" sz="3200" smtClean="0"/>
              <a:t>方式；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b="1" dirty="0"/>
              <a:t>assigned</a:t>
            </a:r>
            <a:r>
              <a:rPr lang="en-US" altLang="zh-CN" sz="3200" dirty="0"/>
              <a:t> </a:t>
            </a:r>
            <a:r>
              <a:rPr lang="zh-CN" altLang="en-US" sz="3200" dirty="0"/>
              <a:t>主键由</a:t>
            </a:r>
            <a:r>
              <a:rPr lang="zh-CN" altLang="en-US" sz="3200"/>
              <a:t>应用逻辑</a:t>
            </a:r>
            <a:r>
              <a:rPr lang="zh-CN" altLang="en-US" sz="3200" smtClean="0"/>
              <a:t>产生；</a:t>
            </a:r>
            <a:endParaRPr lang="en-US" sz="3200" dirty="0"/>
          </a:p>
          <a:p>
            <a:pPr lvl="1">
              <a:spcBef>
                <a:spcPts val="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采用数据库提供的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序列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hilo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hi/lo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  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Hibernate 5.0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以后不支持；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seqhilo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hi/lo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自动选择合适的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标识符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生成器；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uuid.hex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3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算法。</a:t>
            </a:r>
            <a:endParaRPr lang="zh-CN" altLang="en-US" sz="32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1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increment</a:t>
            </a:r>
            <a:r>
              <a:rPr lang="zh-CN" altLang="en-US" dirty="0" smtClean="0"/>
              <a:t>标识符适用范围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8"/>
            <a:ext cx="11016198" cy="3311573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increment </a:t>
            </a:r>
            <a:r>
              <a:rPr lang="zh-CN" altLang="en-US" smtClean="0"/>
              <a:t>标识符：该</a:t>
            </a:r>
            <a:r>
              <a:rPr lang="zh-CN" altLang="en-US"/>
              <a:t>机制</a:t>
            </a:r>
            <a:r>
              <a:rPr lang="zh-CN" altLang="en-US" smtClean="0"/>
              <a:t>是 </a:t>
            </a:r>
            <a:r>
              <a:rPr lang="en-US" altLang="zh-CN" smtClean="0"/>
              <a:t>Hibernate </a:t>
            </a:r>
            <a:r>
              <a:rPr lang="zh-CN" altLang="en-US" smtClean="0"/>
              <a:t>以</a:t>
            </a:r>
            <a:r>
              <a:rPr lang="zh-CN" altLang="en-US" dirty="0"/>
              <a:t>递增的方式为</a:t>
            </a:r>
            <a:r>
              <a:rPr lang="en-US" altLang="zh-CN"/>
              <a:t>OID</a:t>
            </a:r>
            <a:r>
              <a:rPr lang="zh-CN" altLang="en-US" smtClean="0"/>
              <a:t>赋值。</a:t>
            </a:r>
            <a:endParaRPr lang="en-US" altLang="zh-CN" dirty="0"/>
          </a:p>
          <a:p>
            <a:pPr lvl="1" eaLnBrk="1" hangingPunct="1"/>
            <a:r>
              <a:rPr lang="zh-CN" altLang="en-US" sz="3200" dirty="0"/>
              <a:t>不依赖于底层数据库系统，适合</a:t>
            </a:r>
            <a:r>
              <a:rPr lang="zh-CN" altLang="en-US" sz="3200"/>
              <a:t>所有</a:t>
            </a:r>
            <a:r>
              <a:rPr lang="zh-CN" altLang="en-US" sz="3200" smtClean="0"/>
              <a:t>数据库</a:t>
            </a:r>
            <a:r>
              <a:rPr lang="en-US" altLang="zh-CN" sz="3200" smtClean="0"/>
              <a:t>;</a:t>
            </a:r>
            <a:endParaRPr lang="en-US" altLang="zh-CN" sz="3200" dirty="0"/>
          </a:p>
          <a:p>
            <a:pPr lvl="1" eaLnBrk="1" hangingPunct="1"/>
            <a:r>
              <a:rPr lang="zh-CN" altLang="en-US" sz="3200" dirty="0">
                <a:cs typeface="+mn-cs"/>
              </a:rPr>
              <a:t>适合</a:t>
            </a:r>
            <a:r>
              <a:rPr lang="zh-CN" altLang="en-US" sz="3200">
                <a:cs typeface="+mn-cs"/>
              </a:rPr>
              <a:t>单独</a:t>
            </a:r>
            <a:r>
              <a:rPr lang="zh-CN" altLang="en-US" sz="3200" smtClean="0">
                <a:cs typeface="+mn-cs"/>
              </a:rPr>
              <a:t>的 </a:t>
            </a:r>
            <a:r>
              <a:rPr lang="en-US" altLang="zh-CN" sz="3200" smtClean="0">
                <a:cs typeface="+mn-cs"/>
              </a:rPr>
              <a:t>Hibernate </a:t>
            </a:r>
            <a:r>
              <a:rPr lang="zh-CN" altLang="en-US" sz="3200" smtClean="0">
                <a:cs typeface="+mn-cs"/>
              </a:rPr>
              <a:t>应用</a:t>
            </a:r>
            <a:r>
              <a:rPr lang="zh-CN" altLang="en-US" sz="3200" dirty="0">
                <a:cs typeface="+mn-cs"/>
              </a:rPr>
              <a:t>使用，不适合在集群情况</a:t>
            </a:r>
            <a:r>
              <a:rPr lang="zh-CN" altLang="en-US" sz="3200">
                <a:cs typeface="+mn-cs"/>
              </a:rPr>
              <a:t>下</a:t>
            </a:r>
            <a:r>
              <a:rPr lang="zh-CN" altLang="en-US" sz="3200" smtClean="0">
                <a:cs typeface="+mn-cs"/>
              </a:rPr>
              <a:t>使用</a:t>
            </a:r>
            <a:r>
              <a:rPr lang="zh-CN" altLang="en-US" dirty="0">
                <a:cs typeface="+mn-cs"/>
              </a:rPr>
              <a:t>。</a:t>
            </a:r>
            <a:endParaRPr lang="zh-CN" altLang="en-US" sz="3200" dirty="0"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27449" y="4437111"/>
            <a:ext cx="9865096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"increment"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identity</a:t>
            </a:r>
            <a:r>
              <a:rPr lang="zh-CN" altLang="en-US"/>
              <a:t>标识符适用范围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1943421"/>
          </a:xfrm>
        </p:spPr>
        <p:txBody>
          <a:bodyPr/>
          <a:lstStyle/>
          <a:p>
            <a:r>
              <a:rPr lang="en-US" altLang="zh-CN" b="1" smtClean="0"/>
              <a:t>identity</a:t>
            </a:r>
            <a:r>
              <a:rPr lang="en-US" altLang="zh-CN" smtClean="0"/>
              <a:t> </a:t>
            </a:r>
            <a:r>
              <a:rPr lang="zh-CN" altLang="en-US" smtClean="0"/>
              <a:t>标识符：该</a:t>
            </a:r>
            <a:r>
              <a:rPr lang="zh-CN" altLang="en-US"/>
              <a:t>机制依赖于底层数据库，需要数据库支持自动增长字段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z="3200"/>
              <a:t>例</a:t>
            </a:r>
            <a:r>
              <a:rPr lang="zh-CN" altLang="en-US" sz="3200" smtClean="0"/>
              <a:t>如</a:t>
            </a:r>
            <a:r>
              <a:rPr lang="zh-CN" altLang="en-US" sz="3200"/>
              <a:t>：</a:t>
            </a:r>
            <a:r>
              <a:rPr lang="en-US" altLang="zh-CN" sz="3200"/>
              <a:t>MySQL</a:t>
            </a:r>
            <a:r>
              <a:rPr lang="zh-CN" altLang="en-US" sz="3200"/>
              <a:t>、</a:t>
            </a:r>
            <a:r>
              <a:rPr lang="en-US" altLang="zh-CN" sz="3200"/>
              <a:t>MSSQL</a:t>
            </a:r>
            <a:r>
              <a:rPr lang="zh-CN" altLang="en-US" sz="3200"/>
              <a:t>、</a:t>
            </a:r>
            <a:r>
              <a:rPr lang="en-US" altLang="zh-CN" sz="3200"/>
              <a:t>DB2</a:t>
            </a:r>
            <a:r>
              <a:rPr lang="zh-CN" altLang="en-US" sz="3200"/>
              <a:t>、</a:t>
            </a:r>
            <a:r>
              <a:rPr lang="en-US" altLang="zh-CN" sz="3200"/>
              <a:t>Sybase</a:t>
            </a:r>
            <a:r>
              <a:rPr lang="zh-CN" altLang="en-US" sz="3200"/>
              <a:t>等</a:t>
            </a:r>
            <a:r>
              <a:rPr lang="zh-CN" altLang="en-US" sz="3200" smtClean="0"/>
              <a:t>。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 bwMode="auto">
          <a:xfrm>
            <a:off x="1127449" y="3356992"/>
            <a:ext cx="9937103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"identity"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的属性映射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实体的对象标识符映射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0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assigned </a:t>
            </a:r>
            <a:r>
              <a:rPr lang="zh-CN" altLang="en-US" smtClean="0"/>
              <a:t>标识符</a:t>
            </a:r>
            <a:r>
              <a:rPr lang="zh-CN" altLang="en-US" dirty="0"/>
              <a:t>适用范围</a:t>
            </a:r>
            <a:endParaRPr lang="zh-CN" altLang="en-US" dirty="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304230" cy="3167557"/>
          </a:xfrm>
          <a:prstGeom prst="rect">
            <a:avLst/>
          </a:prstGeom>
        </p:spPr>
        <p:txBody>
          <a:bodyPr/>
          <a:lstStyle/>
          <a:p>
            <a:r>
              <a:rPr lang="en-US" altLang="zh-CN" b="1" smtClean="0"/>
              <a:t>assigned</a:t>
            </a:r>
            <a:r>
              <a:rPr lang="en-US" altLang="zh-CN" smtClean="0"/>
              <a:t> </a:t>
            </a:r>
            <a:r>
              <a:rPr lang="zh-CN" altLang="en-US" smtClean="0"/>
              <a:t>标识符：</a:t>
            </a:r>
            <a:r>
              <a:rPr lang="zh-CN" altLang="en-US"/>
              <a:t>该机制</a:t>
            </a:r>
            <a:r>
              <a:rPr lang="zh-CN" altLang="en-US" smtClean="0"/>
              <a:t>是</a:t>
            </a:r>
            <a:r>
              <a:rPr lang="zh-CN" altLang="en-US"/>
              <a:t>由外部程序负责</a:t>
            </a:r>
            <a:r>
              <a:rPr lang="zh-CN" altLang="en-US" smtClean="0"/>
              <a:t>生成 </a:t>
            </a:r>
            <a:r>
              <a:rPr lang="en-US" altLang="zh-CN" smtClean="0"/>
              <a:t>OID</a:t>
            </a:r>
            <a:r>
              <a:rPr lang="zh-CN" altLang="en-US" smtClean="0"/>
              <a:t>，</a:t>
            </a:r>
            <a:r>
              <a:rPr lang="zh-CN" altLang="en-US"/>
              <a:t> </a:t>
            </a:r>
            <a:r>
              <a:rPr lang="en-US" altLang="zh-CN" smtClean="0"/>
              <a:t>Hibernate </a:t>
            </a:r>
            <a:r>
              <a:rPr lang="zh-CN" altLang="en-US" smtClean="0"/>
              <a:t>不</a:t>
            </a:r>
            <a:r>
              <a:rPr lang="zh-CN" altLang="en-US"/>
              <a:t>负责维护主键</a:t>
            </a:r>
            <a:r>
              <a:rPr lang="zh-CN" altLang="en-US" smtClean="0"/>
              <a:t>生成，与</a:t>
            </a:r>
            <a:r>
              <a:rPr lang="en-US" altLang="zh-CN"/>
              <a:t>Hibernate</a:t>
            </a:r>
            <a:r>
              <a:rPr lang="zh-CN" altLang="en-US"/>
              <a:t>和底层数据库都</a:t>
            </a:r>
            <a:r>
              <a:rPr lang="zh-CN" altLang="en-US" smtClean="0"/>
              <a:t>无关。</a:t>
            </a:r>
            <a:endParaRPr lang="en-US" altLang="zh-CN" smtClean="0"/>
          </a:p>
          <a:p>
            <a:pPr lvl="1"/>
            <a:r>
              <a:rPr lang="zh-CN" altLang="en-US" sz="3200" smtClean="0"/>
              <a:t>例如： </a:t>
            </a:r>
            <a:r>
              <a:rPr lang="en-US" altLang="zh-CN" sz="3200" smtClean="0"/>
              <a:t>Student</a:t>
            </a:r>
            <a:r>
              <a:rPr lang="zh-CN" altLang="en-US" sz="3200" smtClean="0"/>
              <a:t> 类没有定义 </a:t>
            </a:r>
            <a:r>
              <a:rPr lang="en-US" altLang="zh-CN" sz="3200" smtClean="0"/>
              <a:t>ID</a:t>
            </a:r>
            <a:r>
              <a:rPr lang="zh-CN" altLang="en-US" sz="3200" dirty="0" smtClean="0"/>
              <a:t>，而是以</a:t>
            </a:r>
            <a:r>
              <a:rPr lang="zh-CN" altLang="en-US" sz="3200" smtClean="0"/>
              <a:t>学号 </a:t>
            </a:r>
            <a:r>
              <a:rPr lang="en-US" altLang="zh-CN" sz="3200" smtClean="0"/>
              <a:t>studentNo </a:t>
            </a:r>
            <a:r>
              <a:rPr lang="zh-CN" altLang="en-US" sz="3200" smtClean="0"/>
              <a:t>作为</a:t>
            </a:r>
            <a:r>
              <a:rPr lang="zh-CN" altLang="en-US" sz="3200" dirty="0" smtClean="0"/>
              <a:t>业务</a:t>
            </a:r>
            <a:r>
              <a:rPr lang="zh-CN" altLang="en-US" sz="3200" smtClean="0"/>
              <a:t>主键。</a:t>
            </a:r>
            <a:endParaRPr lang="en-US" sz="320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271464" y="4365103"/>
            <a:ext cx="9865096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"studentNo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"string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&lt;generator 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"assigned"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实体的对象标识符映射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5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使用注解映射单实体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04230" cy="5183187"/>
          </a:xfrm>
        </p:spPr>
        <p:txBody>
          <a:bodyPr/>
          <a:lstStyle/>
          <a:p>
            <a:r>
              <a:rPr lang="en-US" altLang="zh-CN" smtClean="0"/>
              <a:t>@Entity</a:t>
            </a:r>
            <a:r>
              <a:rPr lang="zh-CN" altLang="en-US" smtClean="0"/>
              <a:t>：声明</a:t>
            </a:r>
            <a:r>
              <a:rPr lang="zh-CN" altLang="en-US" dirty="0" smtClean="0"/>
              <a:t>一个</a:t>
            </a:r>
            <a:r>
              <a:rPr lang="zh-CN" altLang="en-US" smtClean="0"/>
              <a:t>实体类。</a:t>
            </a:r>
            <a:endParaRPr lang="en-US" altLang="zh-CN" dirty="0" smtClean="0"/>
          </a:p>
          <a:p>
            <a:r>
              <a:rPr lang="en-US" altLang="zh-CN" smtClean="0"/>
              <a:t>@Table(name="table_name")</a:t>
            </a:r>
            <a:r>
              <a:rPr lang="zh-CN" altLang="en-US" smtClean="0"/>
              <a:t>：为</a:t>
            </a:r>
            <a:r>
              <a:rPr lang="zh-CN" altLang="en-US" dirty="0" smtClean="0"/>
              <a:t>实体类指定对应的</a:t>
            </a:r>
            <a:r>
              <a:rPr lang="zh-CN" altLang="en-US" smtClean="0"/>
              <a:t>数据库表。</a:t>
            </a:r>
            <a:endParaRPr lang="en-US" altLang="zh-CN" dirty="0" smtClean="0"/>
          </a:p>
          <a:p>
            <a:r>
              <a:rPr lang="en-US" altLang="zh-CN" smtClean="0"/>
              <a:t>@Id</a:t>
            </a:r>
            <a:r>
              <a:rPr lang="zh-CN" altLang="en-US" smtClean="0"/>
              <a:t>：声明</a:t>
            </a:r>
            <a:r>
              <a:rPr lang="zh-CN" altLang="en-US" dirty="0" smtClean="0"/>
              <a:t>实体类的</a:t>
            </a:r>
            <a:r>
              <a:rPr lang="en-US" altLang="zh-CN" smtClean="0"/>
              <a:t>OID</a:t>
            </a:r>
            <a:r>
              <a:rPr lang="zh-CN" altLang="en-US" smtClean="0"/>
              <a:t>属性。</a:t>
            </a:r>
            <a:endParaRPr lang="en-US" altLang="zh-CN" dirty="0" smtClean="0"/>
          </a:p>
          <a:p>
            <a:r>
              <a:rPr lang="en-US" altLang="zh-CN" kern="1200" dirty="0"/>
              <a:t>@</a:t>
            </a:r>
            <a:r>
              <a:rPr lang="en-US" altLang="zh-CN" kern="1200" err="1"/>
              <a:t>GeneratedValue</a:t>
            </a:r>
            <a:r>
              <a:rPr lang="en-US" altLang="zh-CN" kern="1200"/>
              <a:t>(generator</a:t>
            </a:r>
            <a:r>
              <a:rPr lang="en-US" altLang="zh-CN" kern="1200" smtClean="0"/>
              <a:t>="increment_generator")</a:t>
            </a:r>
            <a:r>
              <a:rPr lang="zh-CN" altLang="en-US" kern="1200" smtClean="0"/>
              <a:t>：</a:t>
            </a:r>
            <a:r>
              <a:rPr lang="zh-CN" altLang="en-US" smtClean="0"/>
              <a:t>声明</a:t>
            </a:r>
            <a:r>
              <a:rPr lang="en-US" altLang="zh-CN" dirty="0"/>
              <a:t>OID</a:t>
            </a:r>
            <a:r>
              <a:rPr lang="zh-CN" altLang="en-US" dirty="0"/>
              <a:t>的</a:t>
            </a:r>
            <a:r>
              <a:rPr lang="zh-CN" altLang="en-US"/>
              <a:t>生成</a:t>
            </a:r>
            <a:r>
              <a:rPr lang="zh-CN" altLang="en-US" smtClean="0"/>
              <a:t>策略。</a:t>
            </a:r>
            <a:endParaRPr lang="en-US" altLang="zh-CN" dirty="0"/>
          </a:p>
          <a:p>
            <a:r>
              <a:rPr lang="en-US" altLang="zh-CN" kern="1200" dirty="0" smtClean="0"/>
              <a:t>@</a:t>
            </a:r>
            <a:r>
              <a:rPr lang="en-US" altLang="zh-CN" kern="1200" err="1" smtClean="0"/>
              <a:t>GenericGenerator</a:t>
            </a:r>
            <a:r>
              <a:rPr lang="en-US" altLang="zh-CN" kern="1200" smtClean="0"/>
              <a:t>(name="increment_generator", strategy="increment")</a:t>
            </a:r>
            <a:r>
              <a:rPr lang="zh-CN" altLang="en-US" kern="1200" smtClean="0"/>
              <a:t>：</a:t>
            </a:r>
            <a:r>
              <a:rPr lang="zh-CN" altLang="en-US" smtClean="0"/>
              <a:t>使用</a:t>
            </a:r>
            <a:r>
              <a:rPr lang="en-US" altLang="zh-CN" dirty="0"/>
              <a:t>Hibernate</a:t>
            </a:r>
            <a:r>
              <a:rPr lang="zh-CN" altLang="en-US" dirty="0"/>
              <a:t>提供的</a:t>
            </a:r>
            <a:r>
              <a:rPr lang="zh-CN" altLang="en-US"/>
              <a:t>生成</a:t>
            </a:r>
            <a:r>
              <a:rPr lang="zh-CN" altLang="en-US" smtClean="0"/>
              <a:t>策略。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使用注解映射单实体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/>
              <a:t>@</a:t>
            </a:r>
            <a:r>
              <a:rPr lang="en-US" altLang="zh-CN" smtClean="0"/>
              <a:t>Column(name="columnName”) </a:t>
            </a:r>
            <a:r>
              <a:rPr lang="zh-CN" altLang="en-US" smtClean="0"/>
              <a:t>：将</a:t>
            </a:r>
            <a:r>
              <a:rPr lang="zh-CN" altLang="en-US" dirty="0"/>
              <a:t>属性映射</a:t>
            </a:r>
            <a:r>
              <a:rPr lang="zh-CN" altLang="en-US"/>
              <a:t>到</a:t>
            </a:r>
            <a:r>
              <a:rPr lang="zh-CN" altLang="en-US" smtClean="0"/>
              <a:t>列。</a:t>
            </a:r>
            <a:endParaRPr lang="en-US" altLang="zh-CN" dirty="0" smtClean="0"/>
          </a:p>
          <a:p>
            <a:pPr lvl="1"/>
            <a:r>
              <a:rPr lang="en-US" altLang="zh-CN" sz="3200" smtClean="0"/>
              <a:t>name="columnName"	</a:t>
            </a:r>
            <a:r>
              <a:rPr lang="zh-CN" altLang="en-US" sz="3200" smtClean="0"/>
              <a:t>字段名称；</a:t>
            </a:r>
            <a:endParaRPr lang="en-US" altLang="zh-CN" sz="3200" dirty="0"/>
          </a:p>
          <a:p>
            <a:pPr lvl="1"/>
            <a:r>
              <a:rPr lang="en-US" altLang="zh-CN" sz="3200" smtClean="0"/>
              <a:t>unique=false			</a:t>
            </a:r>
            <a:r>
              <a:rPr lang="zh-CN" altLang="en-US" sz="3200" smtClean="0"/>
              <a:t>是否</a:t>
            </a:r>
            <a:r>
              <a:rPr lang="zh-CN" altLang="en-US" sz="3200" dirty="0"/>
              <a:t>在</a:t>
            </a:r>
            <a:r>
              <a:rPr lang="zh-CN" altLang="en-US" sz="3200" dirty="0" smtClean="0"/>
              <a:t>该字段上</a:t>
            </a:r>
            <a:r>
              <a:rPr lang="zh-CN" altLang="en-US" sz="3200" dirty="0"/>
              <a:t>设置</a:t>
            </a:r>
            <a:r>
              <a:rPr lang="zh-CN" altLang="en-US" sz="3200"/>
              <a:t>唯一</a:t>
            </a:r>
            <a:r>
              <a:rPr lang="zh-CN" altLang="en-US" sz="3200" smtClean="0"/>
              <a:t>约束；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nullable=true			</a:t>
            </a:r>
            <a:r>
              <a:rPr lang="zh-CN" altLang="en-US" sz="3200" smtClean="0"/>
              <a:t>字段</a:t>
            </a:r>
            <a:r>
              <a:rPr lang="zh-CN" altLang="en-US" sz="3200" dirty="0" smtClean="0"/>
              <a:t>是否</a:t>
            </a:r>
            <a:r>
              <a:rPr lang="zh-CN" altLang="en-US" sz="3200" smtClean="0"/>
              <a:t>能为空；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insertable=true		</a:t>
            </a:r>
            <a:r>
              <a:rPr lang="zh-CN" altLang="en-US" sz="3200" smtClean="0"/>
              <a:t>控制</a:t>
            </a:r>
            <a:r>
              <a:rPr lang="zh-CN" altLang="en-US" sz="3200" dirty="0"/>
              <a:t> </a:t>
            </a:r>
            <a:r>
              <a:rPr lang="en-US" altLang="zh-CN" sz="3200"/>
              <a:t>insert</a:t>
            </a:r>
            <a:r>
              <a:rPr lang="zh-CN" altLang="en-US" sz="3200" smtClean="0"/>
              <a:t>语句；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updatable=true		</a:t>
            </a:r>
            <a:r>
              <a:rPr lang="zh-CN" altLang="en-US" sz="3200" smtClean="0"/>
              <a:t>控制</a:t>
            </a:r>
            <a:r>
              <a:rPr lang="zh-CN" altLang="en-US" sz="3200" dirty="0"/>
              <a:t> </a:t>
            </a:r>
            <a:r>
              <a:rPr lang="en-US" altLang="zh-CN" sz="3200"/>
              <a:t>update</a:t>
            </a:r>
            <a:r>
              <a:rPr lang="zh-CN" altLang="en-US" sz="3200" smtClean="0"/>
              <a:t>语句；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length=255			</a:t>
            </a:r>
            <a:r>
              <a:rPr lang="zh-CN" altLang="en-US" sz="3200" smtClean="0"/>
              <a:t>指定字段长度。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36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4418" y="1125538"/>
            <a:ext cx="10944190" cy="5183187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/>
              <a:t>Access(</a:t>
            </a:r>
            <a:r>
              <a:rPr lang="en-US" altLang="zh-CN" err="1"/>
              <a:t>AccessType.PROPERTY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endParaRPr lang="en-US" altLang="zh-CN" dirty="0"/>
          </a:p>
          <a:p>
            <a:pPr lvl="1"/>
            <a:r>
              <a:rPr lang="zh-CN" altLang="en-US" sz="3200" smtClean="0"/>
              <a:t>通过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方法</a:t>
            </a:r>
            <a:r>
              <a:rPr lang="zh-CN" altLang="en-US" sz="3200" dirty="0" smtClean="0"/>
              <a:t>访问</a:t>
            </a:r>
            <a:r>
              <a:rPr lang="zh-CN" altLang="en-US" sz="3200" dirty="0"/>
              <a:t>实体</a:t>
            </a:r>
            <a:r>
              <a:rPr lang="zh-CN" altLang="en-US" sz="3200" dirty="0" smtClean="0"/>
              <a:t>类</a:t>
            </a:r>
            <a:r>
              <a:rPr lang="zh-CN" altLang="en-US" sz="3200" smtClean="0"/>
              <a:t>的属性；</a:t>
            </a:r>
            <a:endParaRPr lang="en-US" altLang="zh-CN" sz="3200" dirty="0" smtClean="0"/>
          </a:p>
          <a:p>
            <a:pPr lvl="1"/>
            <a:r>
              <a:rPr lang="zh-CN" altLang="en-US" sz="3200" smtClean="0"/>
              <a:t>需要在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方法</a:t>
            </a:r>
            <a:r>
              <a:rPr lang="zh-CN" altLang="en-US" sz="3200" dirty="0"/>
              <a:t>上定义字段</a:t>
            </a:r>
            <a:r>
              <a:rPr lang="zh-CN" altLang="en-US" sz="3200"/>
              <a:t>的</a:t>
            </a:r>
            <a:r>
              <a:rPr lang="zh-CN" altLang="en-US" sz="3200" smtClean="0"/>
              <a:t>属性。</a:t>
            </a:r>
            <a:endParaRPr lang="zh-CN" altLang="en-US" sz="3200" dirty="0"/>
          </a:p>
          <a:p>
            <a:pPr>
              <a:spcBef>
                <a:spcPts val="1800"/>
              </a:spcBef>
            </a:pPr>
            <a:r>
              <a:rPr lang="en-US" altLang="zh-CN" dirty="0"/>
              <a:t>@</a:t>
            </a:r>
            <a:r>
              <a:rPr lang="en-US" altLang="zh-CN" smtClean="0"/>
              <a:t>Access(</a:t>
            </a:r>
            <a:r>
              <a:rPr lang="en-US" altLang="zh-CN" err="1" smtClean="0"/>
              <a:t>AccessType.FIELD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endParaRPr lang="en-US" altLang="zh-CN" dirty="0"/>
          </a:p>
          <a:p>
            <a:pPr lvl="1"/>
            <a:r>
              <a:rPr lang="zh-CN" altLang="en-US" sz="3200" dirty="0"/>
              <a:t>直接</a:t>
            </a:r>
            <a:r>
              <a:rPr lang="zh-CN" altLang="en-US" sz="3200" dirty="0" smtClean="0"/>
              <a:t>访问实体类的属性，</a:t>
            </a:r>
            <a:r>
              <a:rPr lang="zh-CN" altLang="en-US" sz="3200" dirty="0"/>
              <a:t>可以</a:t>
            </a:r>
            <a:r>
              <a:rPr lang="zh-CN" altLang="en-US" sz="3200"/>
              <a:t>不</a:t>
            </a:r>
            <a:r>
              <a:rPr lang="zh-CN" altLang="en-US" sz="3200" smtClean="0"/>
              <a:t>定义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方法；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需要在变量上定义字段</a:t>
            </a:r>
            <a:r>
              <a:rPr lang="zh-CN" altLang="en-US" sz="3200"/>
              <a:t>的</a:t>
            </a:r>
            <a:r>
              <a:rPr lang="zh-CN" altLang="en-US" sz="3200" smtClean="0"/>
              <a:t>属性。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25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 smtClean="0"/>
              <a:t>@Formula</a:t>
            </a:r>
            <a:r>
              <a:rPr lang="zh-CN" altLang="en-US" smtClean="0"/>
              <a:t>：将属性映射到</a:t>
            </a:r>
            <a:r>
              <a:rPr lang="en-US" altLang="zh-CN" smtClean="0"/>
              <a:t>SQL</a:t>
            </a:r>
            <a:r>
              <a:rPr lang="zh-CN" altLang="en-US" smtClean="0"/>
              <a:t>语句。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4418" y="3501008"/>
            <a:ext cx="10943167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smtClean="0"/>
              <a:t>@DynamicInsert</a:t>
            </a:r>
            <a:r>
              <a:rPr lang="zh-CN" altLang="en-US" i="0" kern="0" smtClean="0"/>
              <a:t>：动态生成 </a:t>
            </a:r>
            <a:r>
              <a:rPr lang="en-US" altLang="zh-CN" i="0" kern="0" smtClean="0"/>
              <a:t>INSERT </a:t>
            </a:r>
            <a:r>
              <a:rPr lang="zh-CN" altLang="en-US" i="0" kern="0" smtClean="0"/>
              <a:t>语句。</a:t>
            </a:r>
            <a:endParaRPr lang="en-US" altLang="zh-CN" i="0" kern="0" smtClean="0"/>
          </a:p>
          <a:p>
            <a:r>
              <a:rPr lang="en-US" altLang="zh-CN" i="0" kern="0" smtClean="0"/>
              <a:t>@DynamicUpdate</a:t>
            </a:r>
            <a:r>
              <a:rPr lang="zh-CN" altLang="en-US" i="0" kern="0" smtClean="0"/>
              <a:t>：动态生成 </a:t>
            </a:r>
            <a:r>
              <a:rPr lang="en-US" altLang="zh-CN" i="0" kern="0" smtClean="0"/>
              <a:t>UPDATE </a:t>
            </a:r>
            <a:r>
              <a:rPr lang="zh-CN" altLang="en-US" i="0" kern="0" smtClean="0"/>
              <a:t>语句。</a:t>
            </a:r>
            <a:endParaRPr lang="en-US" altLang="zh-CN" i="0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911424" y="1917627"/>
            <a:ext cx="10334025" cy="131472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i="0" smtClean="0">
                <a:solidFill>
                  <a:srgbClr val="7F8184"/>
                </a:solidFill>
                <a:latin typeface="Consolas" panose="020B0609020204030204" pitchFamily="49" charset="0"/>
              </a:rPr>
              <a:t>@Formula</a:t>
            </a:r>
            <a:r>
              <a:rPr lang="en-US" altLang="zh-CN" sz="3200" b="1" i="0" smtClean="0">
                <a:latin typeface="Consolas" panose="020B0609020204030204" pitchFamily="49" charset="0"/>
              </a:rPr>
              <a:t>(value = </a:t>
            </a:r>
            <a:r>
              <a:rPr lang="en-US" altLang="zh-CN" sz="32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"(select sum(o.price) from     </a:t>
            </a:r>
          </a:p>
          <a:p>
            <a:r>
              <a:rPr lang="en-US" altLang="zh-CN" sz="32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orders as o where o.userid=id)"</a:t>
            </a:r>
            <a:r>
              <a:rPr lang="en-US" altLang="zh-CN" sz="3200" b="1" i="0" smtClean="0">
                <a:latin typeface="Consolas" panose="020B0609020204030204" pitchFamily="49" charset="0"/>
              </a:rPr>
              <a:t>)</a:t>
            </a:r>
            <a:endParaRPr lang="en-US" altLang="zh-CN" sz="32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单实体映射</a:t>
            </a:r>
            <a:r>
              <a:rPr lang="zh-CN" altLang="en-US" smtClean="0"/>
              <a:t>基础</a:t>
            </a:r>
            <a:endParaRPr lang="en-US" altLang="zh-CN" smtClean="0"/>
          </a:p>
          <a:p>
            <a:r>
              <a:rPr lang="zh-CN" altLang="en-US"/>
              <a:t>单实体的属性</a:t>
            </a:r>
            <a:r>
              <a:rPr lang="zh-CN" altLang="en-US" smtClean="0"/>
              <a:t>映射</a:t>
            </a:r>
            <a:endParaRPr lang="en-US" altLang="zh-CN" smtClean="0"/>
          </a:p>
          <a:p>
            <a:r>
              <a:rPr lang="zh-CN" altLang="en-US"/>
              <a:t>单实体的对象标识符</a:t>
            </a:r>
            <a:r>
              <a:rPr lang="zh-CN" altLang="en-US" smtClean="0"/>
              <a:t>映射</a:t>
            </a:r>
            <a:endParaRPr lang="en-US" altLang="zh-CN" smtClean="0"/>
          </a:p>
          <a:p>
            <a:r>
              <a:rPr lang="zh-CN" altLang="en-US"/>
              <a:t>使用注解映射单</a:t>
            </a:r>
            <a:r>
              <a:rPr lang="zh-CN" altLang="en-US" smtClean="0"/>
              <a:t>实体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创建持久化类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4555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持久化类：指其实例需要被</a:t>
            </a:r>
            <a:r>
              <a:rPr lang="en-US" altLang="zh-CN" dirty="0"/>
              <a:t>Hibernate</a:t>
            </a:r>
            <a:r>
              <a:rPr lang="zh-CN" altLang="en-US" dirty="0"/>
              <a:t>持久化到数据库中的类即</a:t>
            </a:r>
            <a:r>
              <a:rPr lang="zh-CN" altLang="en-US"/>
              <a:t>实体</a:t>
            </a:r>
            <a:r>
              <a:rPr lang="zh-CN" altLang="en-US" smtClean="0"/>
              <a:t>类。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private </a:t>
            </a:r>
            <a:r>
              <a:rPr lang="zh-CN" altLang="en-US" sz="3200"/>
              <a:t>类型</a:t>
            </a:r>
            <a:r>
              <a:rPr lang="zh-CN" altLang="en-US" sz="3200" smtClean="0"/>
              <a:t>属性；</a:t>
            </a:r>
            <a:endParaRPr lang="zh-CN" altLang="en-US" sz="3200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public </a:t>
            </a:r>
            <a:r>
              <a:rPr lang="zh-CN" altLang="en-US" sz="3200"/>
              <a:t>类型</a:t>
            </a:r>
            <a:r>
              <a:rPr lang="zh-CN" altLang="en-US" sz="3200" smtClean="0"/>
              <a:t>的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方法；</a:t>
            </a:r>
            <a:endParaRPr lang="zh-CN" altLang="en-US" sz="3200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public </a:t>
            </a:r>
            <a:r>
              <a:rPr lang="zh-CN" altLang="en-US" sz="3200" dirty="0"/>
              <a:t>或 </a:t>
            </a:r>
            <a:r>
              <a:rPr lang="en-US" altLang="zh-CN" sz="3200" dirty="0"/>
              <a:t>protected </a:t>
            </a:r>
            <a:r>
              <a:rPr lang="zh-CN" altLang="en-US" sz="3200" dirty="0"/>
              <a:t>类型的无参数的</a:t>
            </a:r>
            <a:r>
              <a:rPr lang="zh-CN" altLang="en-US" sz="3200"/>
              <a:t>构造</a:t>
            </a:r>
            <a:r>
              <a:rPr lang="zh-CN" altLang="en-US" sz="3200" smtClean="0"/>
              <a:t>方法。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76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创建持久化类的配置文件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描述</a:t>
            </a:r>
            <a:r>
              <a:rPr lang="zh-CN" altLang="en-US" dirty="0"/>
              <a:t>持久化类与数据库表之间的</a:t>
            </a:r>
            <a:r>
              <a:rPr lang="zh-CN" altLang="en-US"/>
              <a:t>对应</a:t>
            </a:r>
            <a:r>
              <a:rPr lang="zh-CN" altLang="en-US" smtClean="0"/>
              <a:t>关系。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8" y="2666040"/>
            <a:ext cx="2644958" cy="25737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99" y="2666039"/>
            <a:ext cx="3208667" cy="257370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863853" y="3166795"/>
            <a:ext cx="3868509" cy="1572196"/>
            <a:chOff x="3863864" y="3933056"/>
            <a:chExt cx="3672185" cy="1572196"/>
          </a:xfrm>
        </p:grpSpPr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4615658" y="4497140"/>
              <a:ext cx="2187317" cy="461665"/>
            </a:xfrm>
            <a:prstGeom prst="rect">
              <a:avLst/>
            </a:prstGeom>
            <a:solidFill>
              <a:srgbClr val="FAFA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i="0" smtClean="0">
                  <a:latin typeface="Consolas" panose="020B0609020204030204" pitchFamily="49" charset="0"/>
                  <a:ea typeface="宋体" panose="02010600030101010101" pitchFamily="2" charset="-122"/>
                </a:rPr>
                <a:t>User.hbm.xml</a:t>
              </a:r>
              <a:endParaRPr lang="zh-CN" altLang="en-US" sz="2400" b="1" i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10800000" flipH="1">
              <a:off x="6528049" y="3933056"/>
              <a:ext cx="1008000" cy="1572196"/>
            </a:xfrm>
            <a:prstGeom prst="curvedLeftArrow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8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左弧形箭头 14"/>
            <p:cNvSpPr/>
            <p:nvPr/>
          </p:nvSpPr>
          <p:spPr>
            <a:xfrm>
              <a:off x="3863864" y="3933056"/>
              <a:ext cx="1008000" cy="1572196"/>
            </a:xfrm>
            <a:prstGeom prst="curvedRightArrow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8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2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79376" y="1628800"/>
            <a:ext cx="11521280" cy="475252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&lt;?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xml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version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"1.0"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?&gt;</a:t>
            </a:r>
          </a:p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&lt;!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DOCTYPE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hibernate-mapping </a:t>
            </a:r>
            <a:r>
              <a:rPr lang="en-US" altLang="zh-CN" sz="2200" i="0" dirty="0">
                <a:solidFill>
                  <a:srgbClr val="808080"/>
                </a:solidFill>
                <a:latin typeface="+mn-lt"/>
              </a:rPr>
              <a:t>PUBLIC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"-//Hibernate/Hibernate Mapping DTD 3.0//EN"</a:t>
            </a:r>
          </a:p>
          <a:p>
            <a:r>
              <a:rPr lang="en-US" altLang="zh-CN" sz="2200" i="0" dirty="0">
                <a:solidFill>
                  <a:srgbClr val="3F7F5F"/>
                </a:solidFill>
                <a:latin typeface="+mn-lt"/>
              </a:rPr>
              <a:t>"http://hibernate.sourceforge.net/hibernate-mapping-3.0.dtd"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b="1" i="0" smtClean="0">
                <a:solidFill>
                  <a:srgbClr val="C00000"/>
                </a:solidFill>
                <a:latin typeface="+mn-lt"/>
              </a:rPr>
              <a:t>&lt;hibernate-mapping </a:t>
            </a:r>
            <a:r>
              <a:rPr lang="en-US" altLang="zh-CN" sz="2200" i="0">
                <a:solidFill>
                  <a:srgbClr val="7F007F"/>
                </a:solidFill>
              </a:rPr>
              <a:t>package</a:t>
            </a:r>
            <a:r>
              <a:rPr lang="en-US" altLang="zh-CN" sz="2200" i="0">
                <a:solidFill>
                  <a:srgbClr val="000000"/>
                </a:solidFill>
              </a:rPr>
              <a:t>=</a:t>
            </a:r>
            <a:r>
              <a:rPr lang="en-US" altLang="zh-CN" sz="2200" i="0">
                <a:solidFill>
                  <a:srgbClr val="2A00FF"/>
                </a:solidFill>
              </a:rPr>
              <a:t>"com.hibernate.entity"</a:t>
            </a:r>
            <a:r>
              <a:rPr lang="en-US" altLang="zh-CN" sz="2200" b="1" i="0" smtClean="0">
                <a:solidFill>
                  <a:srgbClr val="C00000"/>
                </a:solidFill>
                <a:latin typeface="+mn-lt"/>
              </a:rPr>
              <a:t>&gt;</a:t>
            </a:r>
            <a:endParaRPr lang="en-US" altLang="zh-CN" sz="22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  <a:p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    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class </a:t>
            </a:r>
            <a:r>
              <a:rPr lang="en-US" altLang="zh-CN" sz="2200" i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smtClean="0">
                <a:solidFill>
                  <a:srgbClr val="2A00FF"/>
                </a:solidFill>
                <a:latin typeface="+mn-lt"/>
              </a:rPr>
              <a:t>"User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"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table</a:t>
            </a:r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</a:rPr>
              <a:t>"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USER"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&gt;</a:t>
            </a:r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id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"id"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type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zh-CN" sz="2200" i="0" dirty="0" err="1">
                <a:solidFill>
                  <a:srgbClr val="2A00FF"/>
                </a:solidFill>
                <a:latin typeface="+mn-lt"/>
              </a:rPr>
              <a:t>int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en-US" altLang="zh-CN" sz="2400" i="0" dirty="0">
                <a:solidFill>
                  <a:srgbClr val="008080"/>
                </a:solidFill>
              </a:rPr>
              <a:t>&lt;generator  </a:t>
            </a:r>
            <a:r>
              <a:rPr lang="en-US" altLang="zh-CN" sz="2400" i="0" dirty="0">
                <a:solidFill>
                  <a:srgbClr val="7F007F"/>
                </a:solidFill>
              </a:rPr>
              <a:t>class</a:t>
            </a:r>
            <a:r>
              <a:rPr lang="en-US" altLang="zh-CN" sz="2400" i="0" dirty="0"/>
              <a:t>=</a:t>
            </a:r>
            <a:r>
              <a:rPr lang="en-US" altLang="zh-CN" sz="2400" i="0" dirty="0">
                <a:solidFill>
                  <a:srgbClr val="2A00FF"/>
                </a:solidFill>
              </a:rPr>
              <a:t>“increment”</a:t>
            </a:r>
            <a:r>
              <a:rPr lang="en-US" altLang="zh-CN" sz="2400" i="0" dirty="0">
                <a:solidFill>
                  <a:srgbClr val="008080"/>
                </a:solidFill>
              </a:rPr>
              <a:t>/&gt;</a:t>
            </a:r>
          </a:p>
          <a:p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&lt;/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id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&gt;</a:t>
            </a:r>
          </a:p>
          <a:p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property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“</a:t>
            </a:r>
            <a:r>
              <a:rPr lang="en-US" altLang="zh-CN" sz="2200" i="0" dirty="0" err="1" smtClean="0">
                <a:solidFill>
                  <a:srgbClr val="2A00FF"/>
                </a:solidFill>
                <a:latin typeface="+mn-lt"/>
              </a:rPr>
              <a:t>userName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”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type</a:t>
            </a:r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“</a:t>
            </a:r>
            <a:r>
              <a:rPr lang="en-US" altLang="zh-CN" sz="2200" i="0" err="1" smtClean="0">
                <a:solidFill>
                  <a:srgbClr val="2A00FF"/>
                </a:solidFill>
                <a:latin typeface="+mn-lt"/>
              </a:rPr>
              <a:t>java.lang.String</a:t>
            </a:r>
            <a:r>
              <a:rPr lang="en-US" altLang="zh-CN" sz="2200" i="0" smtClean="0">
                <a:solidFill>
                  <a:srgbClr val="2A00FF"/>
                </a:solidFill>
                <a:latin typeface="+mn-lt"/>
              </a:rPr>
              <a:t>” /</a:t>
            </a:r>
            <a:r>
              <a:rPr lang="en-US" altLang="zh-CN" sz="2200" i="0" smtClean="0">
                <a:solidFill>
                  <a:srgbClr val="008080"/>
                </a:solidFill>
                <a:latin typeface="+mn-lt"/>
              </a:rPr>
              <a:t>&gt;</a:t>
            </a:r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endParaRPr lang="en-US" altLang="zh-CN" sz="2200" i="0" dirty="0" smtClean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 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       </a:t>
            </a:r>
            <a:r>
              <a:rPr lang="en-US" altLang="zh-CN" sz="2200" i="0" dirty="0" smtClean="0">
                <a:solidFill>
                  <a:srgbClr val="008080"/>
                </a:solidFill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</a:rPr>
              <a:t>property </a:t>
            </a:r>
            <a:r>
              <a:rPr lang="en-US" altLang="zh-CN" sz="2200" i="0" dirty="0">
                <a:solidFill>
                  <a:srgbClr val="7F007F"/>
                </a:solidFill>
              </a:rPr>
              <a:t>name</a:t>
            </a:r>
            <a:r>
              <a:rPr lang="en-US" altLang="zh-CN" sz="2200" i="0" dirty="0" smtClean="0">
                <a:solidFill>
                  <a:srgbClr val="000000"/>
                </a:solidFill>
              </a:rPr>
              <a:t>=</a:t>
            </a:r>
            <a:r>
              <a:rPr lang="en-US" altLang="zh-CN" sz="2200" i="0" dirty="0" smtClean="0">
                <a:solidFill>
                  <a:srgbClr val="2A00FF"/>
                </a:solidFill>
              </a:rPr>
              <a:t>“password” </a:t>
            </a:r>
            <a:r>
              <a:rPr lang="en-US" altLang="zh-CN" sz="2200" i="0" dirty="0">
                <a:solidFill>
                  <a:srgbClr val="7F007F"/>
                </a:solidFill>
              </a:rPr>
              <a:t>type</a:t>
            </a:r>
            <a:r>
              <a:rPr lang="en-US" altLang="zh-CN" sz="2200" i="0" dirty="0">
                <a:solidFill>
                  <a:srgbClr val="000000"/>
                </a:solidFill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</a:rPr>
              <a:t>“</a:t>
            </a:r>
            <a:r>
              <a:rPr lang="en-US" altLang="zh-CN" sz="2200" i="0" err="1">
                <a:solidFill>
                  <a:srgbClr val="2A00FF"/>
                </a:solidFill>
              </a:rPr>
              <a:t>java.lang.String</a:t>
            </a:r>
            <a:r>
              <a:rPr lang="en-US" altLang="zh-CN" sz="2200" i="0" smtClean="0">
                <a:solidFill>
                  <a:srgbClr val="2A00FF"/>
                </a:solidFill>
              </a:rPr>
              <a:t>” /</a:t>
            </a:r>
            <a:r>
              <a:rPr lang="en-US" altLang="zh-CN" sz="2200" i="0" smtClean="0">
                <a:solidFill>
                  <a:srgbClr val="008080"/>
                </a:solidFill>
              </a:rPr>
              <a:t>&gt;</a:t>
            </a:r>
            <a:r>
              <a:rPr lang="en-US" altLang="zh-CN" sz="2200" i="0" smtClean="0">
                <a:solidFill>
                  <a:srgbClr val="000000"/>
                </a:solidFill>
                <a:latin typeface="+mn-lt"/>
              </a:rPr>
              <a:t>     </a:t>
            </a:r>
            <a:endParaRPr lang="en-US" altLang="zh-CN" sz="2200" i="0" dirty="0">
              <a:solidFill>
                <a:srgbClr val="008080"/>
              </a:solidFill>
            </a:endParaRPr>
          </a:p>
          <a:p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&lt;/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class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b="1" i="0" dirty="0">
                <a:solidFill>
                  <a:srgbClr val="C00000"/>
                </a:solidFill>
                <a:latin typeface="+mn-lt"/>
              </a:rPr>
              <a:t>&lt;/hibernate-mapping</a:t>
            </a:r>
            <a:r>
              <a:rPr lang="en-US" altLang="zh-CN" sz="2200" b="1" i="0" dirty="0" smtClean="0">
                <a:solidFill>
                  <a:srgbClr val="C00000"/>
                </a:solidFill>
                <a:latin typeface="+mn-lt"/>
              </a:rPr>
              <a:t>&gt;</a:t>
            </a:r>
            <a:endParaRPr lang="en-US" altLang="zh-CN" sz="22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持久化类的配置文件示例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127448" y="3337824"/>
            <a:ext cx="6912768" cy="109928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58781" y="4703830"/>
            <a:ext cx="6912768" cy="100811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8760296" y="3959842"/>
            <a:ext cx="3168352" cy="1366553"/>
          </a:xfrm>
          <a:prstGeom prst="wedgeRoundRectCallout">
            <a:avLst>
              <a:gd name="adj1" fmla="val -68664"/>
              <a:gd name="adj2" fmla="val -23843"/>
              <a:gd name="adj3" fmla="val 16667"/>
            </a:avLst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/>
          <a:lstStyle/>
          <a:p>
            <a:r>
              <a:rPr lang="en-US" altLang="zh-CN" sz="2800" b="1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en-US" altLang="zh-CN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不能颠倒位置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24418" y="980728"/>
            <a:ext cx="10943167" cy="647278"/>
          </a:xfrm>
        </p:spPr>
        <p:txBody>
          <a:bodyPr/>
          <a:lstStyle/>
          <a:p>
            <a:r>
              <a:rPr lang="en-US" altLang="zh-CN" dirty="0" smtClean="0"/>
              <a:t>User.hbm.xml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3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 </a:t>
            </a:r>
            <a:r>
              <a:rPr lang="zh-CN" altLang="en-US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2161157"/>
          </a:xfrm>
        </p:spPr>
        <p:txBody>
          <a:bodyPr/>
          <a:lstStyle/>
          <a:p>
            <a:r>
              <a:rPr lang="en-US" altLang="zh-CN" b="1" dirty="0"/>
              <a:t>&lt;</a:t>
            </a:r>
            <a:r>
              <a:rPr lang="en-US" altLang="zh-CN" b="1"/>
              <a:t>class</a:t>
            </a:r>
            <a:r>
              <a:rPr lang="en-US" altLang="zh-CN" b="1" smtClean="0"/>
              <a:t>&gt; </a:t>
            </a:r>
            <a:r>
              <a:rPr lang="zh-CN" altLang="en-US" smtClean="0"/>
              <a:t>元素</a:t>
            </a:r>
            <a:r>
              <a:rPr lang="zh-CN" altLang="en-US" dirty="0"/>
              <a:t>用于指定类和表之间</a:t>
            </a:r>
            <a:r>
              <a:rPr lang="zh-CN" altLang="en-US"/>
              <a:t>的</a:t>
            </a:r>
            <a:r>
              <a:rPr lang="zh-CN" altLang="en-US" smtClean="0"/>
              <a:t>映射。</a:t>
            </a:r>
            <a:endParaRPr lang="zh-CN" altLang="en-US" dirty="0"/>
          </a:p>
          <a:p>
            <a:pPr lvl="1"/>
            <a:r>
              <a:rPr lang="en-US" altLang="zh-CN" sz="3200" smtClean="0"/>
              <a:t>name - </a:t>
            </a:r>
            <a:r>
              <a:rPr lang="zh-CN" altLang="en-US" sz="3200" smtClean="0"/>
              <a:t>设定</a:t>
            </a:r>
            <a:r>
              <a:rPr lang="zh-CN" altLang="en-US" sz="3200" dirty="0"/>
              <a:t>类名</a:t>
            </a:r>
            <a:r>
              <a:rPr lang="en-US" altLang="zh-CN" sz="3200" dirty="0"/>
              <a:t>(</a:t>
            </a:r>
            <a:r>
              <a:rPr lang="zh-CN" altLang="en-US" sz="3200" dirty="0"/>
              <a:t>包含</a:t>
            </a:r>
            <a:r>
              <a:rPr lang="zh-CN" altLang="en-US" sz="3200"/>
              <a:t>路径</a:t>
            </a:r>
            <a:r>
              <a:rPr lang="en-US" altLang="zh-CN" sz="3200" smtClean="0"/>
              <a:t>)</a:t>
            </a:r>
            <a:r>
              <a:rPr lang="zh-CN" altLang="en-US" sz="3200" smtClean="0"/>
              <a:t>；</a:t>
            </a:r>
            <a:endParaRPr lang="en-US" altLang="zh-CN" sz="3200" dirty="0"/>
          </a:p>
          <a:p>
            <a:pPr lvl="1"/>
            <a:r>
              <a:rPr lang="en-US" altLang="zh-CN" sz="3200" smtClean="0"/>
              <a:t>table - </a:t>
            </a:r>
            <a:r>
              <a:rPr lang="zh-CN" altLang="en-US" sz="3200" smtClean="0"/>
              <a:t>设定</a:t>
            </a:r>
            <a:r>
              <a:rPr lang="zh-CN" altLang="en-US" sz="3200" dirty="0"/>
              <a:t>表</a:t>
            </a:r>
            <a:r>
              <a:rPr lang="zh-CN" altLang="en-US" sz="3200" dirty="0" smtClean="0"/>
              <a:t>名，默认</a:t>
            </a:r>
            <a:r>
              <a:rPr lang="zh-CN" altLang="en-US" sz="3200" dirty="0"/>
              <a:t>以类名作</a:t>
            </a:r>
            <a:r>
              <a:rPr lang="zh-CN" altLang="en-US" sz="3200"/>
              <a:t>表</a:t>
            </a:r>
            <a:r>
              <a:rPr lang="zh-CN" altLang="en-US" sz="3200" smtClean="0"/>
              <a:t>名。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95400" y="4797152"/>
            <a:ext cx="10943167" cy="14393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/>
              <a:t>&lt;class&gt;</a:t>
            </a:r>
            <a:r>
              <a:rPr lang="zh-CN" altLang="en-US" i="0" kern="0" dirty="0"/>
              <a:t>元素包含</a:t>
            </a:r>
            <a:r>
              <a:rPr lang="zh-CN" altLang="en-US" i="0" kern="0" dirty="0">
                <a:solidFill>
                  <a:srgbClr val="C00000"/>
                </a:solidFill>
              </a:rPr>
              <a:t>一个</a:t>
            </a:r>
            <a:r>
              <a:rPr lang="en-US" altLang="zh-CN" i="0" kern="0" dirty="0">
                <a:solidFill>
                  <a:srgbClr val="C00000"/>
                </a:solidFill>
              </a:rPr>
              <a:t>&lt;id&gt;</a:t>
            </a:r>
            <a:r>
              <a:rPr lang="zh-CN" altLang="en-US" i="0" kern="0" dirty="0">
                <a:solidFill>
                  <a:srgbClr val="C00000"/>
                </a:solidFill>
              </a:rPr>
              <a:t>子元素</a:t>
            </a:r>
            <a:r>
              <a:rPr lang="zh-CN" altLang="en-US" i="0" kern="0" dirty="0"/>
              <a:t>及</a:t>
            </a:r>
            <a:r>
              <a:rPr lang="zh-CN" altLang="en-US" i="0" kern="0" dirty="0">
                <a:solidFill>
                  <a:srgbClr val="C00000"/>
                </a:solidFill>
              </a:rPr>
              <a:t>多个</a:t>
            </a:r>
            <a:r>
              <a:rPr lang="en-US" altLang="zh-CN" i="0" kern="0" dirty="0">
                <a:solidFill>
                  <a:srgbClr val="C00000"/>
                </a:solidFill>
              </a:rPr>
              <a:t>&lt;property&gt;</a:t>
            </a:r>
            <a:r>
              <a:rPr lang="zh-CN" altLang="en-US" i="0" kern="0">
                <a:solidFill>
                  <a:srgbClr val="C00000"/>
                </a:solidFill>
              </a:rPr>
              <a:t>子</a:t>
            </a:r>
            <a:r>
              <a:rPr lang="zh-CN" altLang="en-US" i="0" kern="0" smtClean="0">
                <a:solidFill>
                  <a:srgbClr val="C00000"/>
                </a:solidFill>
              </a:rPr>
              <a:t>元素。</a:t>
            </a:r>
            <a:endParaRPr lang="zh-CN" altLang="en-US" i="0" kern="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59496" y="3286696"/>
            <a:ext cx="8928992" cy="1366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USER"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 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448246" cy="2159445"/>
          </a:xfrm>
        </p:spPr>
        <p:txBody>
          <a:bodyPr/>
          <a:lstStyle/>
          <a:p>
            <a:r>
              <a:rPr lang="en-US" altLang="zh-CN" b="1" smtClean="0"/>
              <a:t>&lt;id&gt;</a:t>
            </a:r>
            <a:r>
              <a:rPr lang="zh-CN" altLang="en-US" b="1" smtClean="0"/>
              <a:t> </a:t>
            </a:r>
            <a:r>
              <a:rPr lang="zh-CN" altLang="en-US" smtClean="0"/>
              <a:t>子元素</a:t>
            </a:r>
            <a:r>
              <a:rPr lang="zh-CN" altLang="en-US"/>
              <a:t>设定持久化类</a:t>
            </a:r>
            <a:r>
              <a:rPr lang="zh-CN" altLang="en-US" smtClean="0"/>
              <a:t>的 </a:t>
            </a:r>
            <a:r>
              <a:rPr lang="en-US" altLang="zh-CN" smtClean="0"/>
              <a:t>OID </a:t>
            </a:r>
            <a:r>
              <a:rPr lang="zh-CN" altLang="en-US" smtClean="0"/>
              <a:t>和</a:t>
            </a:r>
            <a:r>
              <a:rPr lang="zh-CN" altLang="en-US"/>
              <a:t>表的主键的映射</a:t>
            </a:r>
            <a:r>
              <a:rPr lang="zh-CN" altLang="en-US" smtClean="0"/>
              <a:t>关系。</a:t>
            </a:r>
            <a:endParaRPr lang="en-US" altLang="zh-CN" smtClean="0"/>
          </a:p>
          <a:p>
            <a:pPr lvl="1"/>
            <a:r>
              <a:rPr lang="en-US" altLang="zh-CN" sz="3200" smtClean="0"/>
              <a:t>column </a:t>
            </a:r>
            <a:r>
              <a:rPr lang="en-US" altLang="zh-CN" sz="3200"/>
              <a:t>– </a:t>
            </a:r>
            <a:r>
              <a:rPr lang="zh-CN" altLang="en-US" sz="3200"/>
              <a:t>指定表字段的</a:t>
            </a:r>
            <a:r>
              <a:rPr lang="zh-CN" altLang="en-US" sz="3200" smtClean="0"/>
              <a:t>名称；</a:t>
            </a:r>
            <a:endParaRPr lang="zh-CN" altLang="en-US" sz="3200"/>
          </a:p>
          <a:p>
            <a:pPr lvl="1"/>
            <a:r>
              <a:rPr lang="en-US" altLang="zh-CN" sz="3200"/>
              <a:t>generator – </a:t>
            </a:r>
            <a:r>
              <a:rPr lang="zh-CN" altLang="en-US" sz="3200"/>
              <a:t>元素</a:t>
            </a:r>
            <a:r>
              <a:rPr lang="zh-CN" altLang="en-US" sz="3200" smtClean="0"/>
              <a:t>指定 </a:t>
            </a:r>
            <a:r>
              <a:rPr lang="en-US" altLang="zh-CN" sz="3200" smtClean="0"/>
              <a:t>OID </a:t>
            </a:r>
            <a:r>
              <a:rPr lang="zh-CN" altLang="en-US" sz="3200" smtClean="0"/>
              <a:t>的生成器。</a:t>
            </a:r>
            <a:endParaRPr lang="en-US" altLang="zh-CN" sz="3200"/>
          </a:p>
        </p:txBody>
      </p:sp>
      <p:sp>
        <p:nvSpPr>
          <p:cNvPr id="4" name="矩形 3"/>
          <p:cNvSpPr/>
          <p:nvPr/>
        </p:nvSpPr>
        <p:spPr bwMode="auto">
          <a:xfrm>
            <a:off x="1199456" y="3358704"/>
            <a:ext cx="9649072" cy="19425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"int"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column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"native"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44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property 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088206" cy="331157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smtClean="0"/>
              <a:t>&lt;property&gt;</a:t>
            </a:r>
            <a:r>
              <a:rPr lang="zh-CN" altLang="en-US" smtClean="0"/>
              <a:t>子元素设定类的其</a:t>
            </a:r>
            <a:r>
              <a:rPr lang="zh-CN" altLang="en-US"/>
              <a:t>它</a:t>
            </a:r>
            <a:r>
              <a:rPr lang="zh-CN" altLang="en-US" smtClean="0"/>
              <a:t>属性和表的字段的映射关系。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smtClean="0"/>
              <a:t>name – </a:t>
            </a:r>
            <a:r>
              <a:rPr lang="zh-CN" altLang="en-US" sz="3200" smtClean="0"/>
              <a:t>对应类的属性名称；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smtClean="0"/>
              <a:t>type – </a:t>
            </a:r>
            <a:r>
              <a:rPr lang="zh-CN" altLang="en-US" sz="3200" smtClean="0"/>
              <a:t>指定属性的类型；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smtClean="0"/>
              <a:t>column – </a:t>
            </a:r>
            <a:r>
              <a:rPr lang="zh-CN" altLang="en-US" sz="3200" smtClean="0"/>
              <a:t>指定表字段的名称；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smtClean="0"/>
              <a:t>not-null – </a:t>
            </a:r>
            <a:r>
              <a:rPr lang="zh-CN" altLang="en-US" sz="3200" smtClean="0"/>
              <a:t>指定属性是否允许为空。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 bwMode="auto">
          <a:xfrm>
            <a:off x="1119104" y="4581128"/>
            <a:ext cx="9702640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not-null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"java.lang.String"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column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/>
          </a:p>
        </p:txBody>
      </p:sp>
    </p:spTree>
    <p:extLst>
      <p:ext uri="{BB962C8B-B14F-4D97-AF65-F5344CB8AC3E}">
        <p14:creationId xmlns:p14="http://schemas.microsoft.com/office/powerpoint/2010/main" val="14687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Pages>0</Pages>
  <Words>1914</Words>
  <Characters>0</Characters>
  <Application>Microsoft Office PowerPoint</Application>
  <DocSecurity>0</DocSecurity>
  <PresentationFormat>宽屏</PresentationFormat>
  <Lines>0</Lines>
  <Paragraphs>284</Paragraphs>
  <Slides>38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第二讲 Hibernate单实体映射</vt:lpstr>
      <vt:lpstr>PowerPoint 演示文稿</vt:lpstr>
      <vt:lpstr>PowerPoint 演示文稿</vt:lpstr>
      <vt:lpstr>创建持久化类</vt:lpstr>
      <vt:lpstr>创建持久化类的配置文件</vt:lpstr>
      <vt:lpstr>持久化类的配置文件示例</vt:lpstr>
      <vt:lpstr>class 元素</vt:lpstr>
      <vt:lpstr>id 元素</vt:lpstr>
      <vt:lpstr>property 元素</vt:lpstr>
      <vt:lpstr>PowerPoint 演示文稿</vt:lpstr>
      <vt:lpstr>持久化类属性及访问方法</vt:lpstr>
      <vt:lpstr>Hibernate访问持久化类属性的策略</vt:lpstr>
      <vt:lpstr>例子</vt:lpstr>
      <vt:lpstr>实体类映射技巧</vt:lpstr>
      <vt:lpstr>Hibernate实体映射技巧</vt:lpstr>
      <vt:lpstr>Hibernate实体映射技巧</vt:lpstr>
      <vt:lpstr>Hibernate实体映射技巧</vt:lpstr>
      <vt:lpstr>Hibernate的初始化</vt:lpstr>
      <vt:lpstr>控制持久化类的insert和update</vt:lpstr>
      <vt:lpstr>PowerPoint 演示文稿</vt:lpstr>
      <vt:lpstr>知识回顾</vt:lpstr>
      <vt:lpstr>知识回顾</vt:lpstr>
      <vt:lpstr>Hibernate中如何区分对象</vt:lpstr>
      <vt:lpstr>引例</vt:lpstr>
      <vt:lpstr>Hibernate中的OID</vt:lpstr>
      <vt:lpstr>映射文件中OID的配置</vt:lpstr>
      <vt:lpstr>标识符生成器</vt:lpstr>
      <vt:lpstr>increment标识符适用范围</vt:lpstr>
      <vt:lpstr>identity标识符适用范围</vt:lpstr>
      <vt:lpstr>assigned 标识符适用范围</vt:lpstr>
      <vt:lpstr>PowerPoint 演示文稿</vt:lpstr>
      <vt:lpstr>使用注解映射单实体</vt:lpstr>
      <vt:lpstr>使用注解映射单实体</vt:lpstr>
      <vt:lpstr>使用注解映射单实体</vt:lpstr>
      <vt:lpstr>使用注解映射单实体</vt:lpstr>
      <vt:lpstr>本章小结</vt:lpstr>
      <vt:lpstr>练习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688</cp:revision>
  <cp:lastPrinted>1899-12-30T00:00:00Z</cp:lastPrinted>
  <dcterms:created xsi:type="dcterms:W3CDTF">2008-05-06T01:42:58Z</dcterms:created>
  <dcterms:modified xsi:type="dcterms:W3CDTF">2017-09-05T01:35:51Z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