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331" r:id="rId2"/>
    <p:sldId id="410" r:id="rId3"/>
    <p:sldId id="393" r:id="rId4"/>
    <p:sldId id="411" r:id="rId5"/>
    <p:sldId id="404" r:id="rId6"/>
    <p:sldId id="394" r:id="rId7"/>
    <p:sldId id="405" r:id="rId8"/>
    <p:sldId id="395" r:id="rId9"/>
    <p:sldId id="406" r:id="rId10"/>
    <p:sldId id="412" r:id="rId11"/>
    <p:sldId id="408" r:id="rId12"/>
    <p:sldId id="398" r:id="rId13"/>
    <p:sldId id="409" r:id="rId14"/>
    <p:sldId id="397" r:id="rId15"/>
    <p:sldId id="399" r:id="rId16"/>
    <p:sldId id="400" r:id="rId17"/>
    <p:sldId id="402" r:id="rId18"/>
    <p:sldId id="407" r:id="rId19"/>
    <p:sldId id="413" r:id="rId20"/>
    <p:sldId id="333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5" autoAdjust="0"/>
  </p:normalViewPr>
  <p:slideViewPr>
    <p:cSldViewPr>
      <p:cViewPr varScale="1">
        <p:scale>
          <a:sx n="62" d="100"/>
          <a:sy n="62" d="100"/>
        </p:scale>
        <p:origin x="1032" y="60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1007104"/>
            <a:chOff x="7824192" y="5733256"/>
            <a:chExt cx="4320480" cy="1007104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2521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199EB0-060C-474B-BD7C-00AF0A9BA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1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第六讲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 smtClean="0"/>
              <a:t>多对多关联映射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多对多关联实体类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Student.java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181892" y="1988840"/>
            <a:ext cx="9577064" cy="38884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Set&lt;Course&gt;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course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HashSet&lt;Course&gt;();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4326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多对多关联实体类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81892" y="1988840"/>
            <a:ext cx="9577064" cy="38884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课程</a:t>
            </a:r>
            <a:r>
              <a:rPr lang="zh-CN" altLang="en-US" sz="2800" b="1" i="0">
                <a:solidFill>
                  <a:srgbClr val="3F7F5F"/>
                </a:solidFill>
                <a:latin typeface="Consolas" panose="020B0609020204030204" pitchFamily="49" charset="0"/>
              </a:rPr>
              <a:t>名称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credit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CN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smtClean="0">
                <a:solidFill>
                  <a:srgbClr val="3F7F5F"/>
                </a:solidFill>
                <a:latin typeface="Consolas" panose="020B0609020204030204" pitchFamily="49" charset="0"/>
              </a:rPr>
              <a:t>学分</a:t>
            </a:r>
            <a:endParaRPr lang="zh-CN" altLang="en-US" sz="2800" b="1" i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Set&lt;Student&gt;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b="1" i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  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HashSet&lt;Student&gt;();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......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Course.java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en-US" altLang="zh-CN" dirty="0" smtClean="0"/>
              <a:t>Student.hbm.xml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15895" y="2132857"/>
            <a:ext cx="10436689" cy="259228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"course"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"STUDENTCOURSE"   </a:t>
            </a:r>
          </a:p>
          <a:p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        inverse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"Course"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smtClean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2840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774735"/>
          </a:xfrm>
        </p:spPr>
        <p:txBody>
          <a:bodyPr/>
          <a:lstStyle/>
          <a:p>
            <a:r>
              <a:rPr lang="en-US" altLang="zh-CN" dirty="0" smtClean="0"/>
              <a:t>Course.hbm.xml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699871" y="2132857"/>
            <a:ext cx="10796729" cy="252027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"STUDENTCOURSE" 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inverse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22304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Hibernate</a:t>
            </a:r>
            <a:r>
              <a:rPr lang="zh-CN" altLang="en-US" smtClean="0"/>
              <a:t>多对多关联映射</a:t>
            </a:r>
            <a:endParaRPr lang="en-US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621031" cy="5183187"/>
          </a:xfrm>
        </p:spPr>
        <p:txBody>
          <a:bodyPr/>
          <a:lstStyle/>
          <a:p>
            <a:pPr eaLnBrk="1" hangingPunct="1"/>
            <a:r>
              <a:rPr lang="en-US" altLang="zh-CN" smtClean="0"/>
              <a:t>&lt;set&gt;</a:t>
            </a:r>
            <a:r>
              <a:rPr lang="zh-CN" altLang="en-US" smtClean="0"/>
              <a:t>元素</a:t>
            </a:r>
            <a:r>
              <a:rPr lang="zh-CN" altLang="en-US" smtClean="0"/>
              <a:t>属性。</a:t>
            </a:r>
            <a:endParaRPr lang="en-US" altLang="zh-CN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smtClean="0"/>
              <a:t>name</a:t>
            </a:r>
            <a:r>
              <a:rPr lang="zh-CN" altLang="en-US" sz="3200" dirty="0" smtClean="0"/>
              <a:t>属性：指定类的</a:t>
            </a:r>
            <a:r>
              <a:rPr lang="zh-CN" altLang="en-US" sz="3200" smtClean="0"/>
              <a:t>属性</a:t>
            </a:r>
            <a:r>
              <a:rPr lang="zh-CN" altLang="en-US" sz="3200" smtClean="0"/>
              <a:t>名；</a:t>
            </a:r>
            <a:endParaRPr lang="en-US" altLang="zh-CN" sz="3200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 smtClean="0"/>
              <a:t>table</a:t>
            </a:r>
            <a:r>
              <a:rPr lang="zh-CN" altLang="en-US" sz="3200" dirty="0" smtClean="0"/>
              <a:t>属性：指定多对多关联关系</a:t>
            </a:r>
            <a:r>
              <a:rPr lang="zh-CN" altLang="en-US" sz="3200" smtClean="0"/>
              <a:t>中间</a:t>
            </a:r>
            <a:r>
              <a:rPr lang="zh-CN" altLang="en-US" sz="3200" smtClean="0"/>
              <a:t>表；</a:t>
            </a:r>
            <a:endParaRPr lang="en-US" altLang="zh-CN" sz="3200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 smtClean="0"/>
              <a:t>cascade</a:t>
            </a:r>
            <a:r>
              <a:rPr lang="zh-CN" altLang="en-US" sz="3200" dirty="0" smtClean="0"/>
              <a:t>级联操作属性</a:t>
            </a:r>
            <a:r>
              <a:rPr lang="zh-CN" altLang="en-US" sz="3200" dirty="0"/>
              <a:t>：</a:t>
            </a:r>
            <a:r>
              <a:rPr lang="en-US" altLang="zh-CN" sz="3200" dirty="0" smtClean="0"/>
              <a:t>save-update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delete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all</a:t>
            </a:r>
            <a:r>
              <a:rPr lang="zh-CN" altLang="en-US" sz="3200" smtClean="0"/>
              <a:t>、</a:t>
            </a:r>
            <a:r>
              <a:rPr lang="en-US" altLang="zh-CN" sz="3200" smtClean="0"/>
              <a:t>none</a:t>
            </a:r>
            <a:r>
              <a:rPr lang="zh-CN" altLang="en-US" sz="3200" smtClean="0"/>
              <a:t>。</a:t>
            </a:r>
            <a:endParaRPr lang="en-US" altLang="zh-CN" sz="3200" dirty="0" smtClean="0"/>
          </a:p>
          <a:p>
            <a:pPr eaLnBrk="1" hangingPunct="1"/>
            <a:r>
              <a:rPr lang="en-US" altLang="zh-CN" smtClean="0"/>
              <a:t>&lt;set&gt;</a:t>
            </a:r>
            <a:r>
              <a:rPr lang="zh-CN" altLang="en-US" smtClean="0"/>
              <a:t>子</a:t>
            </a:r>
            <a:r>
              <a:rPr lang="zh-CN" altLang="en-US" smtClean="0"/>
              <a:t>元素。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smtClean="0"/>
              <a:t>&lt;key&gt;</a:t>
            </a:r>
            <a:r>
              <a:rPr lang="zh-CN" altLang="en-US" sz="3200" smtClean="0"/>
              <a:t>元素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设定实体类对应表的</a:t>
            </a:r>
            <a:r>
              <a:rPr lang="zh-CN" altLang="en-US" sz="3200" smtClean="0"/>
              <a:t>外</a:t>
            </a:r>
            <a:r>
              <a:rPr lang="zh-CN" altLang="en-US" sz="3200" smtClean="0"/>
              <a:t>键；</a:t>
            </a:r>
            <a:endParaRPr lang="en-US" altLang="zh-CN" sz="3200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smtClean="0"/>
              <a:t>&lt;many-to-many&gt;</a:t>
            </a:r>
            <a:r>
              <a:rPr lang="zh-CN" altLang="en-US" sz="3200" smtClean="0"/>
              <a:t>元素</a:t>
            </a:r>
            <a:r>
              <a:rPr lang="zh-CN" altLang="en-US" sz="3200" dirty="0" smtClean="0"/>
              <a:t>中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属性：设定</a:t>
            </a:r>
            <a:r>
              <a:rPr lang="zh-CN" altLang="en-US" sz="3200" smtClean="0"/>
              <a:t>关联类型。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0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inverse</a:t>
            </a:r>
            <a:r>
              <a:rPr lang="zh-CN" altLang="en-US" smtClean="0"/>
              <a:t>属性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599605"/>
          </a:xfrm>
        </p:spPr>
        <p:txBody>
          <a:bodyPr/>
          <a:lstStyle/>
          <a:p>
            <a:r>
              <a:rPr lang="en-US" altLang="zh-CN" smtClean="0"/>
              <a:t>inverse </a:t>
            </a:r>
            <a:r>
              <a:rPr lang="zh-CN" altLang="en-US" smtClean="0"/>
              <a:t>是 </a:t>
            </a:r>
            <a:r>
              <a:rPr lang="en-US" altLang="zh-CN" smtClean="0"/>
              <a:t>Hibernate </a:t>
            </a:r>
            <a:r>
              <a:rPr lang="zh-CN" altLang="en-US" smtClean="0"/>
              <a:t>中</a:t>
            </a:r>
            <a:r>
              <a:rPr lang="zh-CN" altLang="en-US" dirty="0" smtClean="0"/>
              <a:t>双向关联关系中的基本概念，用来设置关系由哪一方</a:t>
            </a:r>
            <a:r>
              <a:rPr lang="zh-CN" altLang="en-US" smtClean="0"/>
              <a:t>来维护。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sz="3200" smtClean="0"/>
              <a:t>inverse=true </a:t>
            </a:r>
            <a:r>
              <a:rPr lang="zh-CN" altLang="en-US" sz="3200" smtClean="0"/>
              <a:t>表示</a:t>
            </a:r>
            <a:r>
              <a:rPr lang="zh-CN" altLang="en-US" sz="3200" dirty="0" smtClean="0"/>
              <a:t>被控方，</a:t>
            </a:r>
            <a:r>
              <a:rPr lang="en-US" altLang="zh-CN" sz="3200" smtClean="0"/>
              <a:t>=false </a:t>
            </a:r>
            <a:r>
              <a:rPr lang="zh-CN" altLang="en-US" sz="3200" smtClean="0"/>
              <a:t>表示</a:t>
            </a:r>
            <a:r>
              <a:rPr lang="zh-CN" altLang="en-US" sz="3200" dirty="0" smtClean="0"/>
              <a:t>主</a:t>
            </a:r>
            <a:r>
              <a:rPr lang="zh-CN" altLang="en-US" sz="3200" smtClean="0"/>
              <a:t>控</a:t>
            </a:r>
            <a:r>
              <a:rPr lang="zh-CN" altLang="en-US" sz="3200" smtClean="0"/>
              <a:t>方；</a:t>
            </a:r>
            <a:endParaRPr lang="en-US" altLang="zh-CN" sz="3200" dirty="0" smtClean="0"/>
          </a:p>
          <a:p>
            <a:pPr lvl="1">
              <a:spcBef>
                <a:spcPts val="1800"/>
              </a:spcBef>
            </a:pPr>
            <a:r>
              <a:rPr lang="zh-CN" altLang="en-US" sz="3200" dirty="0" smtClean="0"/>
              <a:t>在多对多关系</a:t>
            </a:r>
            <a:r>
              <a:rPr lang="zh-CN" altLang="en-US" sz="3200" smtClean="0"/>
              <a:t>中需要设置</a:t>
            </a:r>
            <a:r>
              <a:rPr lang="zh-CN" altLang="en-US" sz="3200" dirty="0" smtClean="0"/>
              <a:t>哪一方为被</a:t>
            </a:r>
            <a:r>
              <a:rPr lang="zh-CN" altLang="en-US" sz="3200" smtClean="0"/>
              <a:t>控方，即设置</a:t>
            </a:r>
            <a:r>
              <a:rPr lang="en-US" altLang="zh-CN" sz="3200" smtClean="0"/>
              <a:t>inverse=true </a:t>
            </a:r>
            <a:r>
              <a:rPr lang="zh-CN" altLang="en-US" sz="3200" smtClean="0"/>
              <a:t>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901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使用注解映射多对多关系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 smtClean="0"/>
              <a:t>在 </a:t>
            </a:r>
            <a:r>
              <a:rPr lang="en-US" altLang="zh-CN" smtClean="0"/>
              <a:t>Student </a:t>
            </a:r>
            <a:r>
              <a:rPr lang="zh-CN" altLang="en-US" smtClean="0"/>
              <a:t>类的 </a:t>
            </a:r>
            <a:r>
              <a:rPr lang="en-US" altLang="zh-CN" smtClean="0"/>
              <a:t>course </a:t>
            </a:r>
            <a:r>
              <a:rPr lang="zh-CN" altLang="en-US" smtClean="0"/>
              <a:t>属性上</a:t>
            </a:r>
            <a:r>
              <a:rPr lang="zh-CN" altLang="en-US" smtClean="0"/>
              <a:t>配置。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803924" y="1916832"/>
            <a:ext cx="10584153" cy="210681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@ManyToMany</a:t>
            </a:r>
          </a:p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@JoinTable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"STUDENTCOURSE"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joinColumns=</a:t>
            </a:r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inverseJoinColumns=</a:t>
            </a:r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2800" i="0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400" y="4222477"/>
            <a:ext cx="10943167" cy="8627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 smtClean="0"/>
              <a:t>在 </a:t>
            </a:r>
            <a:r>
              <a:rPr lang="en-US" altLang="zh-CN" i="0" kern="0" smtClean="0"/>
              <a:t>Course </a:t>
            </a:r>
            <a:r>
              <a:rPr lang="zh-CN" altLang="en-US" i="0" kern="0" smtClean="0"/>
              <a:t>类的</a:t>
            </a:r>
            <a:r>
              <a:rPr lang="en-US" altLang="zh-CN" i="0" kern="0" smtClean="0"/>
              <a:t> student </a:t>
            </a:r>
            <a:r>
              <a:rPr lang="zh-CN" altLang="en-US" i="0" kern="0" smtClean="0"/>
              <a:t>属性上</a:t>
            </a:r>
            <a:r>
              <a:rPr lang="zh-CN" altLang="en-US" i="0" kern="0" smtClean="0"/>
              <a:t>配置。</a:t>
            </a:r>
            <a:endParaRPr lang="en-US" altLang="zh-CN" i="0" kern="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67408" y="4994591"/>
            <a:ext cx="10584153" cy="73866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@ManyToMany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(mappedBy=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"course"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125467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ManyToMany</a:t>
            </a:r>
            <a:r>
              <a:rPr lang="zh-CN" altLang="en-US" dirty="0" smtClean="0"/>
              <a:t>：表明多对多</a:t>
            </a:r>
            <a:r>
              <a:rPr lang="zh-CN" altLang="en-US" smtClean="0"/>
              <a:t>关联关系。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JoinTable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name</a:t>
            </a:r>
            <a:r>
              <a:rPr lang="zh-CN" altLang="en-US" sz="3200" dirty="0" smtClean="0"/>
              <a:t>：指定</a:t>
            </a:r>
            <a:r>
              <a:rPr lang="zh-CN" altLang="en-US" sz="3200" smtClean="0"/>
              <a:t>关联表。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en-US" altLang="zh-CN" sz="3200" dirty="0" err="1"/>
              <a:t>j</a:t>
            </a:r>
            <a:r>
              <a:rPr lang="en-US" altLang="zh-CN" sz="3200" smtClean="0"/>
              <a:t>oinColumns</a:t>
            </a:r>
            <a:r>
              <a:rPr lang="zh-CN" altLang="en-US" sz="3200" dirty="0" smtClean="0"/>
              <a:t>：指向实体对应表的</a:t>
            </a:r>
            <a:r>
              <a:rPr lang="zh-CN" altLang="en-US" sz="3200" smtClean="0"/>
              <a:t>外键。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en-US" altLang="zh-CN" sz="3200" dirty="0" err="1" smtClean="0"/>
              <a:t>inverseJoinColumns</a:t>
            </a:r>
            <a:r>
              <a:rPr lang="zh-CN" altLang="en-US" sz="3200" dirty="0" smtClean="0"/>
              <a:t>：指向所关联的实体对应表的</a:t>
            </a:r>
            <a:r>
              <a:rPr lang="zh-CN" altLang="en-US" sz="3200" smtClean="0"/>
              <a:t>外键。</a:t>
            </a:r>
            <a:endParaRPr lang="en-US" altLang="zh-CN" sz="3200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@</a:t>
            </a:r>
            <a:r>
              <a:rPr lang="en-US" altLang="zh-CN" dirty="0" err="1" smtClean="0"/>
              <a:t>ManyToMany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sz="3200" dirty="0" err="1" smtClean="0"/>
              <a:t>mappedBy</a:t>
            </a:r>
            <a:r>
              <a:rPr lang="zh-CN" altLang="en-US" sz="3200" dirty="0" smtClean="0"/>
              <a:t>：表示关联关系由</a:t>
            </a:r>
            <a:r>
              <a:rPr lang="en-US" altLang="zh-CN" sz="3200" smtClean="0"/>
              <a:t>Student</a:t>
            </a:r>
            <a:r>
              <a:rPr lang="zh-CN" altLang="en-US" sz="3200" smtClean="0"/>
              <a:t>维护。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382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实体的多对多关联</a:t>
            </a:r>
            <a:endParaRPr lang="en-US" altLang="zh-CN" dirty="0" smtClean="0"/>
          </a:p>
          <a:p>
            <a:r>
              <a:rPr lang="zh-CN" altLang="en-US" dirty="0" smtClean="0"/>
              <a:t>数据库的多对多关联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多对多关联映射</a:t>
            </a:r>
            <a:endParaRPr lang="en-US" altLang="zh-CN" dirty="0" smtClean="0"/>
          </a:p>
          <a:p>
            <a:pPr lvl="1"/>
            <a:r>
              <a:rPr lang="en-US" altLang="zh-CN" sz="3200" smtClean="0"/>
              <a:t>&lt;set&gt;</a:t>
            </a:r>
            <a:r>
              <a:rPr lang="zh-CN" altLang="en-US" sz="3200" smtClean="0"/>
              <a:t>元素的 </a:t>
            </a:r>
            <a:r>
              <a:rPr lang="en-US" altLang="zh-CN" sz="3200" smtClean="0"/>
              <a:t>inverse </a:t>
            </a:r>
            <a:r>
              <a:rPr lang="zh-CN" altLang="en-US" sz="3200" smtClean="0"/>
              <a:t>属性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588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124744"/>
            <a:ext cx="10943167" cy="5039965"/>
          </a:xfrm>
        </p:spPr>
        <p:txBody>
          <a:bodyPr/>
          <a:lstStyle/>
          <a:p>
            <a:pPr lvl="2"/>
            <a:r>
              <a:rPr lang="zh-CN" altLang="en-US"/>
              <a:t>实体的一对多关联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单向、双向</a:t>
            </a:r>
          </a:p>
          <a:p>
            <a:pPr lvl="2"/>
            <a:r>
              <a:rPr lang="zh-CN" altLang="en-US"/>
              <a:t>数据库的一对多关联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外键参照关系，</a:t>
            </a:r>
            <a:r>
              <a:rPr lang="en-US" altLang="zh-CN" sz="3200" smtClean="0"/>
              <a:t>many </a:t>
            </a:r>
            <a:r>
              <a:rPr lang="zh-CN" altLang="en-US" sz="3200" smtClean="0"/>
              <a:t>方参照 </a:t>
            </a:r>
            <a:r>
              <a:rPr lang="en-US" altLang="zh-CN" sz="3200" smtClean="0"/>
              <a:t>one </a:t>
            </a:r>
            <a:r>
              <a:rPr lang="zh-CN" altLang="en-US" sz="3200" smtClean="0"/>
              <a:t>方</a:t>
            </a:r>
            <a:endParaRPr lang="zh-CN" altLang="en-US" sz="3200"/>
          </a:p>
          <a:p>
            <a:pPr lvl="2"/>
            <a:r>
              <a:rPr lang="en-US" altLang="zh-CN"/>
              <a:t>Hibernate</a:t>
            </a:r>
            <a:r>
              <a:rPr lang="zh-CN" altLang="en-US"/>
              <a:t>的单向一对多关联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200"/>
              <a:t>Set</a:t>
            </a:r>
            <a:r>
              <a:rPr lang="zh-CN" altLang="en-US" sz="3200"/>
              <a:t>、</a:t>
            </a:r>
            <a:r>
              <a:rPr lang="en-US" altLang="zh-CN" sz="3200"/>
              <a:t>List</a:t>
            </a:r>
            <a:r>
              <a:rPr lang="zh-CN" altLang="en-US" sz="3200"/>
              <a:t>、</a:t>
            </a:r>
            <a:r>
              <a:rPr lang="en-US" altLang="zh-CN" sz="3200"/>
              <a:t>Map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的双向一对多</a:t>
            </a:r>
            <a:r>
              <a:rPr lang="zh-CN" altLang="en-US" smtClean="0"/>
              <a:t>关联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0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两个实体型之间的联系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8100237" cy="5183187"/>
          </a:xfrm>
        </p:spPr>
        <p:txBody>
          <a:bodyPr/>
          <a:lstStyle/>
          <a:p>
            <a:r>
              <a:rPr lang="zh-CN" altLang="en-US"/>
              <a:t>多对多联系（</a:t>
            </a:r>
            <a:r>
              <a:rPr lang="en-US" altLang="zh-CN"/>
              <a:t>m:n</a:t>
            </a:r>
            <a:r>
              <a:rPr lang="zh-CN" altLang="en-US"/>
              <a:t>）</a:t>
            </a:r>
          </a:p>
          <a:p>
            <a:pPr lvl="1"/>
            <a:r>
              <a:rPr lang="zh-CN" altLang="en-US" sz="3200"/>
              <a:t>定义</a:t>
            </a:r>
            <a:r>
              <a:rPr lang="zh-CN" altLang="en-US" sz="3200" smtClean="0"/>
              <a:t>：</a:t>
            </a:r>
            <a:endParaRPr lang="en-US" altLang="zh-CN" sz="3200" smtClean="0"/>
          </a:p>
          <a:p>
            <a:pPr marL="457200" lvl="1" indent="504000">
              <a:buNone/>
            </a:pPr>
            <a:r>
              <a:rPr lang="zh-CN" altLang="en-US" sz="3200" smtClean="0"/>
              <a:t>如果对于实体</a:t>
            </a:r>
            <a:r>
              <a:rPr lang="zh-CN" altLang="en-US" sz="3200"/>
              <a:t>集</a:t>
            </a:r>
            <a:r>
              <a:rPr lang="en-US" altLang="zh-CN" sz="3200" smtClean="0"/>
              <a:t>A</a:t>
            </a:r>
            <a:r>
              <a:rPr lang="zh-CN" altLang="en-US" sz="3200" smtClean="0"/>
              <a:t>中</a:t>
            </a:r>
            <a:r>
              <a:rPr lang="zh-CN" altLang="en-US" sz="3200"/>
              <a:t>的每一个实体，实体集</a:t>
            </a:r>
            <a:r>
              <a:rPr lang="en-US" altLang="zh-CN" sz="3200"/>
              <a:t>B</a:t>
            </a:r>
            <a:r>
              <a:rPr lang="zh-CN" altLang="en-US" sz="3200"/>
              <a:t>中有</a:t>
            </a:r>
            <a:r>
              <a:rPr lang="en-US" altLang="zh-CN" sz="3200"/>
              <a:t>n</a:t>
            </a:r>
            <a:r>
              <a:rPr lang="zh-CN" altLang="en-US" sz="3200"/>
              <a:t>个实体（</a:t>
            </a:r>
            <a:r>
              <a:rPr lang="en-US" altLang="zh-CN" sz="3200"/>
              <a:t>n≥0</a:t>
            </a:r>
            <a:r>
              <a:rPr lang="zh-CN" altLang="en-US" sz="3200"/>
              <a:t>）与之联系，反之，对于实体集</a:t>
            </a:r>
            <a:r>
              <a:rPr lang="en-US" altLang="zh-CN" sz="3200"/>
              <a:t>B</a:t>
            </a:r>
            <a:r>
              <a:rPr lang="zh-CN" altLang="en-US" sz="3200"/>
              <a:t>中的每一个实体，实体集</a:t>
            </a:r>
            <a:r>
              <a:rPr lang="en-US" altLang="zh-CN" sz="3200"/>
              <a:t>A</a:t>
            </a:r>
            <a:r>
              <a:rPr lang="zh-CN" altLang="en-US" sz="3200"/>
              <a:t>中也有</a:t>
            </a:r>
            <a:r>
              <a:rPr lang="en-US" altLang="zh-CN" sz="3200"/>
              <a:t>m</a:t>
            </a:r>
            <a:r>
              <a:rPr lang="zh-CN" altLang="en-US" sz="3200"/>
              <a:t>个实体（</a:t>
            </a:r>
            <a:r>
              <a:rPr lang="en-US" altLang="zh-CN" sz="3200"/>
              <a:t>m≥0</a:t>
            </a:r>
            <a:r>
              <a:rPr lang="zh-CN" altLang="en-US" sz="3200"/>
              <a:t>）与之联系，则称实体集</a:t>
            </a:r>
            <a:r>
              <a:rPr lang="en-US" altLang="zh-CN" sz="3200"/>
              <a:t>A</a:t>
            </a:r>
            <a:r>
              <a:rPr lang="zh-CN" altLang="en-US" sz="3200"/>
              <a:t>与实体</a:t>
            </a:r>
            <a:r>
              <a:rPr lang="en-US" altLang="zh-CN" sz="3200"/>
              <a:t>B</a:t>
            </a:r>
            <a:r>
              <a:rPr lang="zh-CN" altLang="en-US" sz="3200"/>
              <a:t>具有多对多联系，记为</a:t>
            </a:r>
            <a:r>
              <a:rPr lang="en-US" altLang="zh-CN" sz="3200" smtClean="0"/>
              <a:t>m:n</a:t>
            </a:r>
            <a:r>
              <a:rPr lang="zh-CN" altLang="en-US" sz="3200" smtClean="0"/>
              <a:t>。</a:t>
            </a: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8884572" y="1465620"/>
            <a:ext cx="2612028" cy="4862864"/>
            <a:chOff x="8884572" y="1465620"/>
            <a:chExt cx="2612028" cy="4862864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8884572" y="2026033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89613" y="1465620"/>
              <a:ext cx="1531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8884572" y="4233092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89613" y="5805264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9179315" y="235990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568381" y="265436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9179315" y="296936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9959438" y="300627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828710" y="222055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0262304" y="252084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0580393" y="2757872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0972568" y="311729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1172252" y="273199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11029425" y="217818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9152678" y="454840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9675949" y="4688734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00476" y="4984081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9483559" y="541026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0015825" y="53596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3260" y="455934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0738872" y="476610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1161025" y="4487689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0448060" y="51718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1069907" y="531040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H="1">
              <a:off x="10265315" y="2749443"/>
              <a:ext cx="88302" cy="180990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9784404" y="3238781"/>
              <a:ext cx="260329" cy="1449953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11262105" y="2936816"/>
              <a:ext cx="18159" cy="155087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9244085" y="2857454"/>
              <a:ext cx="397291" cy="167343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10549864" y="2976527"/>
              <a:ext cx="118809" cy="21953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V="1">
              <a:off x="9244085" y="3202910"/>
              <a:ext cx="52329" cy="134446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V="1">
              <a:off x="9412066" y="2886874"/>
              <a:ext cx="238841" cy="20972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10069068" y="3238781"/>
              <a:ext cx="202454" cy="12921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665358" y="2976527"/>
              <a:ext cx="161588" cy="1764829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11069907" y="3333314"/>
              <a:ext cx="192198" cy="1154373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7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7952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 smtClean="0"/>
              <a:t>在某高校选课系统中，一个学生可以同时选修多门课程，一门课程可以被若干个学生选修，像这样的多对多关联关系，应该如何实现？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0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实体多对多关联关系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060848"/>
            <a:ext cx="8957330" cy="2376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2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数据库多对多关联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12776"/>
            <a:ext cx="6530400" cy="4679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9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2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Pages>0</Pages>
  <Words>688</Words>
  <Characters>0</Characters>
  <Application>Microsoft Office PowerPoint</Application>
  <DocSecurity>0</DocSecurity>
  <PresentationFormat>宽屏</PresentationFormat>
  <Lines>0</Lines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第六讲 Hibernate多对多关联映射</vt:lpstr>
      <vt:lpstr>PowerPoint 演示文稿</vt:lpstr>
      <vt:lpstr>PowerPoint 演示文稿</vt:lpstr>
      <vt:lpstr>两个实体型之间的联系 </vt:lpstr>
      <vt:lpstr>引例</vt:lpstr>
      <vt:lpstr>实体多对多关联关系</vt:lpstr>
      <vt:lpstr>PowerPoint 演示文稿</vt:lpstr>
      <vt:lpstr>数据库多对多关联</vt:lpstr>
      <vt:lpstr>PowerPoint 演示文稿</vt:lpstr>
      <vt:lpstr>Hibernate多对多关联实体类</vt:lpstr>
      <vt:lpstr>Hibernate多对多关联实体类</vt:lpstr>
      <vt:lpstr>Hibernate多对多关联映射</vt:lpstr>
      <vt:lpstr>Hibernate多对多关联映射</vt:lpstr>
      <vt:lpstr>Hibernate多对多关联映射</vt:lpstr>
      <vt:lpstr>inverse属性</vt:lpstr>
      <vt:lpstr>使用注解映射多对多关系</vt:lpstr>
      <vt:lpstr>PowerPoint 演示文稿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Eetze</cp:lastModifiedBy>
  <cp:revision>491</cp:revision>
  <cp:lastPrinted>1899-12-30T00:00:00Z</cp:lastPrinted>
  <dcterms:created xsi:type="dcterms:W3CDTF">2008-05-06T01:42:58Z</dcterms:created>
  <dcterms:modified xsi:type="dcterms:W3CDTF">2017-09-05T01:37:07Z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