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76" r:id="rId1"/>
  </p:sldMasterIdLst>
  <p:notesMasterIdLst>
    <p:notesMasterId r:id="rId31"/>
  </p:notesMasterIdLst>
  <p:handoutMasterIdLst>
    <p:handoutMasterId r:id="rId32"/>
  </p:handoutMasterIdLst>
  <p:sldIdLst>
    <p:sldId id="331" r:id="rId2"/>
    <p:sldId id="427" r:id="rId3"/>
    <p:sldId id="393" r:id="rId4"/>
    <p:sldId id="394" r:id="rId5"/>
    <p:sldId id="395" r:id="rId6"/>
    <p:sldId id="397" r:id="rId7"/>
    <p:sldId id="398" r:id="rId8"/>
    <p:sldId id="399" r:id="rId9"/>
    <p:sldId id="400" r:id="rId10"/>
    <p:sldId id="421" r:id="rId11"/>
    <p:sldId id="419" r:id="rId12"/>
    <p:sldId id="403" r:id="rId13"/>
    <p:sldId id="422" r:id="rId14"/>
    <p:sldId id="423" r:id="rId15"/>
    <p:sldId id="420" r:id="rId16"/>
    <p:sldId id="417" r:id="rId17"/>
    <p:sldId id="407" r:id="rId18"/>
    <p:sldId id="408" r:id="rId19"/>
    <p:sldId id="409" r:id="rId20"/>
    <p:sldId id="418" r:id="rId21"/>
    <p:sldId id="411" r:id="rId22"/>
    <p:sldId id="424" r:id="rId23"/>
    <p:sldId id="413" r:id="rId24"/>
    <p:sldId id="425" r:id="rId25"/>
    <p:sldId id="426" r:id="rId26"/>
    <p:sldId id="415" r:id="rId27"/>
    <p:sldId id="428" r:id="rId28"/>
    <p:sldId id="429" r:id="rId29"/>
    <p:sldId id="333" r:id="rId30"/>
  </p:sldIdLst>
  <p:sldSz cx="12192000" cy="6858000"/>
  <p:notesSz cx="6858000" cy="9144000"/>
  <p:defaultTextStyle>
    <a:defPPr>
      <a:defRPr lang="zh-CN"/>
    </a:defPPr>
    <a:lvl1pPr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0" userDrawn="1">
          <p15:clr>
            <a:srgbClr val="A4A3A4"/>
          </p15:clr>
        </p15:guide>
        <p15:guide id="2" orient="horz" pos="4110" userDrawn="1">
          <p15:clr>
            <a:srgbClr val="A4A3A4"/>
          </p15:clr>
        </p15:guide>
        <p15:guide id="3" orient="horz" pos="119" userDrawn="1">
          <p15:clr>
            <a:srgbClr val="A4A3A4"/>
          </p15:clr>
        </p15:guide>
        <p15:guide id="4" orient="horz" pos="3838" userDrawn="1">
          <p15:clr>
            <a:srgbClr val="A4A3A4"/>
          </p15:clr>
        </p15:guide>
        <p15:guide id="5" pos="7287" userDrawn="1">
          <p15:clr>
            <a:srgbClr val="A4A3A4"/>
          </p15:clr>
        </p15:guide>
        <p15:guide id="6" pos="3840" userDrawn="1">
          <p15:clr>
            <a:srgbClr val="A4A3A4"/>
          </p15:clr>
        </p15:guide>
        <p15:guide id="7" pos="3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04040"/>
    <a:srgbClr val="F1F1F1"/>
    <a:srgbClr val="D3DCEB"/>
    <a:srgbClr val="3A699B"/>
    <a:srgbClr val="FAFAFF"/>
    <a:srgbClr val="FAFAFA"/>
    <a:srgbClr val="F5F5FA"/>
    <a:srgbClr val="66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2674" autoAdjust="0"/>
  </p:normalViewPr>
  <p:slideViewPr>
    <p:cSldViewPr>
      <p:cViewPr>
        <p:scale>
          <a:sx n="66" d="100"/>
          <a:sy n="66" d="100"/>
        </p:scale>
        <p:origin x="846" y="102"/>
      </p:cViewPr>
      <p:guideLst>
        <p:guide orient="horz" pos="210"/>
        <p:guide orient="horz" pos="4110"/>
        <p:guide orient="horz" pos="119"/>
        <p:guide orient="horz" pos="3838"/>
        <p:guide pos="7287"/>
        <p:guide pos="3840"/>
        <p:guide pos="393"/>
      </p:guideLst>
    </p:cSldViewPr>
  </p:slideViewPr>
  <p:notesTextViewPr>
    <p:cViewPr>
      <p:scale>
        <a:sx n="1" d="1"/>
        <a:sy n="1" d="1"/>
      </p:scale>
      <p:origin x="0" y="0"/>
    </p:cViewPr>
  </p:notesText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A1A73F-C41B-4043-B9D6-96A99CE5CDAF}"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zh-CN" altLang="en-US"/>
        </a:p>
      </dgm:t>
    </dgm:pt>
    <dgm:pt modelId="{723A9FF5-8707-4272-A725-2FAA3BF1786D}">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1. </a:t>
          </a:r>
          <a:r>
            <a:rPr lang="zh-CN" altLang="en-US" sz="2800" smtClean="0">
              <a:latin typeface="微软雅黑" panose="020B0503020204020204" pitchFamily="34" charset="-122"/>
              <a:ea typeface="微软雅黑" panose="020B0503020204020204" pitchFamily="34" charset="-122"/>
            </a:rPr>
            <a:t>把</a:t>
          </a:r>
          <a:r>
            <a:rPr lang="zh-CN" altLang="en-US" sz="2800" dirty="0" smtClean="0">
              <a:latin typeface="微软雅黑" panose="020B0503020204020204" pitchFamily="34" charset="-122"/>
              <a:ea typeface="微软雅黑" panose="020B0503020204020204" pitchFamily="34" charset="-122"/>
            </a:rPr>
            <a:t>对象加入缓存中，使其变成持久</a:t>
          </a:r>
          <a:r>
            <a:rPr lang="zh-CN" altLang="en-US" sz="2800" smtClean="0">
              <a:latin typeface="微软雅黑" panose="020B0503020204020204" pitchFamily="34" charset="-122"/>
              <a:ea typeface="微软雅黑" panose="020B0503020204020204" pitchFamily="34" charset="-122"/>
            </a:rPr>
            <a:t>化对象；</a:t>
          </a:r>
          <a:endParaRPr lang="zh-CN" altLang="en-US" sz="2800" dirty="0">
            <a:latin typeface="微软雅黑" panose="020B0503020204020204" pitchFamily="34" charset="-122"/>
            <a:ea typeface="微软雅黑" panose="020B0503020204020204" pitchFamily="34" charset="-122"/>
          </a:endParaRPr>
        </a:p>
      </dgm:t>
    </dgm:pt>
    <dgm:pt modelId="{AD35E773-887B-44B9-8C71-0898104EF5D8}" type="parTrans" cxnId="{C85E0CFE-BB8E-4F68-AA26-0DD9C0803E67}">
      <dgm:prSet/>
      <dgm:spPr/>
      <dgm:t>
        <a:bodyPr/>
        <a:lstStyle/>
        <a:p>
          <a:endParaRPr lang="zh-CN" altLang="en-US" sz="2800">
            <a:solidFill>
              <a:schemeClr val="tx1"/>
            </a:solidFill>
          </a:endParaRPr>
        </a:p>
      </dgm:t>
    </dgm:pt>
    <dgm:pt modelId="{36BA629D-049C-4301-B90F-87B353044B2D}" type="sibTrans" cxnId="{C85E0CFE-BB8E-4F68-AA26-0DD9C0803E67}">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52BFAFD7-5FFC-4CDA-9AED-70A113402894}">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2. </a:t>
          </a:r>
          <a:r>
            <a:rPr lang="zh-CN" altLang="en-US" sz="2800" smtClean="0">
              <a:latin typeface="微软雅黑" panose="020B0503020204020204" pitchFamily="34" charset="-122"/>
              <a:ea typeface="微软雅黑" panose="020B0503020204020204" pitchFamily="34" charset="-122"/>
            </a:rPr>
            <a:t>根据</a:t>
          </a:r>
          <a:r>
            <a:rPr lang="zh-CN" altLang="en-US" sz="2800" dirty="0" smtClean="0">
              <a:latin typeface="微软雅黑" panose="020B0503020204020204" pitchFamily="34" charset="-122"/>
              <a:ea typeface="微软雅黑" panose="020B0503020204020204" pitchFamily="34" charset="-122"/>
            </a:rPr>
            <a:t>映射文件配置的标识符生成器为对象分配</a:t>
          </a:r>
          <a:r>
            <a:rPr lang="zh-CN" altLang="en-US" sz="2800" smtClean="0">
              <a:latin typeface="微软雅黑" panose="020B0503020204020204" pitchFamily="34" charset="-122"/>
              <a:ea typeface="微软雅黑" panose="020B0503020204020204" pitchFamily="34" charset="-122"/>
            </a:rPr>
            <a:t>一个 </a:t>
          </a:r>
          <a:r>
            <a:rPr lang="en-US" altLang="zh-CN" sz="2800" smtClean="0">
              <a:latin typeface="微软雅黑" panose="020B0503020204020204" pitchFamily="34" charset="-122"/>
              <a:ea typeface="微软雅黑" panose="020B0503020204020204" pitchFamily="34" charset="-122"/>
            </a:rPr>
            <a:t>OID</a:t>
          </a:r>
          <a:r>
            <a:rPr lang="zh-CN" altLang="en-US" sz="280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dgm:t>
    </dgm:pt>
    <dgm:pt modelId="{7D308EE9-A62D-4B5B-8501-A456DDC789D5}" type="parTrans" cxnId="{300D9613-7FA7-42D8-AF7D-B6763400649A}">
      <dgm:prSet/>
      <dgm:spPr/>
      <dgm:t>
        <a:bodyPr/>
        <a:lstStyle/>
        <a:p>
          <a:endParaRPr lang="zh-CN" altLang="en-US" sz="2800">
            <a:solidFill>
              <a:schemeClr val="tx1"/>
            </a:solidFill>
          </a:endParaRPr>
        </a:p>
      </dgm:t>
    </dgm:pt>
    <dgm:pt modelId="{E4741070-0550-4BC1-AD60-42E43037A462}" type="sibTrans" cxnId="{300D9613-7FA7-42D8-AF7D-B6763400649A}">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471D7341-5C15-4CC8-9523-F8F6F6E34293}">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3. </a:t>
          </a:r>
          <a:r>
            <a:rPr lang="zh-CN" altLang="en-US" sz="2800" smtClean="0">
              <a:latin typeface="微软雅黑" panose="020B0503020204020204" pitchFamily="34" charset="-122"/>
              <a:ea typeface="微软雅黑" panose="020B0503020204020204" pitchFamily="34" charset="-122"/>
            </a:rPr>
            <a:t>计划</a:t>
          </a:r>
          <a:r>
            <a:rPr lang="zh-CN" altLang="en-US" sz="2800" dirty="0" smtClean="0">
              <a:latin typeface="微软雅黑" panose="020B0503020204020204" pitchFamily="34" charset="-122"/>
              <a:ea typeface="微软雅黑" panose="020B0503020204020204" pitchFamily="34" charset="-122"/>
            </a:rPr>
            <a:t>执行</a:t>
          </a:r>
          <a:r>
            <a:rPr lang="zh-CN" altLang="en-US" sz="2800" smtClean="0">
              <a:latin typeface="微软雅黑" panose="020B0503020204020204" pitchFamily="34" charset="-122"/>
              <a:ea typeface="微软雅黑" panose="020B0503020204020204" pitchFamily="34" charset="-122"/>
            </a:rPr>
            <a:t>一个 </a:t>
          </a:r>
          <a:r>
            <a:rPr lang="en-US" altLang="zh-CN" sz="2800" smtClean="0">
              <a:latin typeface="微软雅黑" panose="020B0503020204020204" pitchFamily="34" charset="-122"/>
              <a:ea typeface="微软雅黑" panose="020B0503020204020204" pitchFamily="34" charset="-122"/>
            </a:rPr>
            <a:t>insert</a:t>
          </a:r>
          <a:r>
            <a:rPr lang="zh-CN" altLang="en-US" sz="2800" dirty="0" smtClean="0">
              <a:latin typeface="微软雅黑" panose="020B0503020204020204" pitchFamily="34" charset="-122"/>
              <a:ea typeface="微软雅黑" panose="020B0503020204020204" pitchFamily="34" charset="-122"/>
            </a:rPr>
            <a:t>，把对象当前属性值组装</a:t>
          </a:r>
          <a:r>
            <a:rPr lang="zh-CN" altLang="en-US" sz="2800" smtClean="0">
              <a:latin typeface="微软雅黑" panose="020B0503020204020204" pitchFamily="34" charset="-122"/>
              <a:ea typeface="微软雅黑" panose="020B0503020204020204" pitchFamily="34" charset="-122"/>
            </a:rPr>
            <a:t>成到 </a:t>
          </a:r>
          <a:r>
            <a:rPr lang="en-US" altLang="zh-CN" sz="2800" smtClean="0">
              <a:latin typeface="微软雅黑" panose="020B0503020204020204" pitchFamily="34" charset="-122"/>
              <a:ea typeface="微软雅黑" panose="020B0503020204020204" pitchFamily="34" charset="-122"/>
            </a:rPr>
            <a:t>insert </a:t>
          </a:r>
          <a:r>
            <a:rPr lang="zh-CN" altLang="en-US" sz="2800" smtClean="0">
              <a:latin typeface="微软雅黑" panose="020B0503020204020204" pitchFamily="34" charset="-122"/>
              <a:ea typeface="微软雅黑" panose="020B0503020204020204" pitchFamily="34" charset="-122"/>
            </a:rPr>
            <a:t>语句</a:t>
          </a:r>
          <a:r>
            <a:rPr lang="zh-CN" altLang="en-US" sz="2800" dirty="0" smtClean="0">
              <a:latin typeface="微软雅黑" panose="020B0503020204020204" pitchFamily="34" charset="-122"/>
              <a:ea typeface="微软雅黑" panose="020B0503020204020204" pitchFamily="34" charset="-122"/>
            </a:rPr>
            <a:t>中</a:t>
          </a:r>
          <a:r>
            <a:rPr lang="zh-CN" altLang="en-US" sz="2800" smtClean="0">
              <a:latin typeface="微软雅黑" panose="020B0503020204020204" pitchFamily="34" charset="-122"/>
              <a:ea typeface="微软雅黑" panose="020B0503020204020204" pitchFamily="34" charset="-122"/>
            </a:rPr>
            <a:t>，执行 </a:t>
          </a:r>
          <a:r>
            <a:rPr lang="en-US" altLang="zh-CN" sz="2800" smtClean="0">
              <a:latin typeface="微软雅黑" panose="020B0503020204020204" pitchFamily="34" charset="-122"/>
              <a:ea typeface="微软雅黑" panose="020B0503020204020204" pitchFamily="34" charset="-122"/>
            </a:rPr>
            <a:t>insert</a:t>
          </a:r>
          <a:r>
            <a:rPr lang="zh-CN" altLang="en-US" sz="280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dgm:t>
    </dgm:pt>
    <dgm:pt modelId="{4CC71C9C-C699-41B4-80A3-F274CB153943}" type="parTrans" cxnId="{7D1F5E62-33DB-4E4C-A17E-9A53F998E72C}">
      <dgm:prSet/>
      <dgm:spPr/>
      <dgm:t>
        <a:bodyPr/>
        <a:lstStyle/>
        <a:p>
          <a:endParaRPr lang="zh-CN" altLang="en-US" sz="2800">
            <a:solidFill>
              <a:schemeClr val="tx1"/>
            </a:solidFill>
          </a:endParaRPr>
        </a:p>
      </dgm:t>
    </dgm:pt>
    <dgm:pt modelId="{8E865430-32F5-4427-8109-80A1E5B8ED6A}" type="sibTrans" cxnId="{7D1F5E62-33DB-4E4C-A17E-9A53F998E72C}">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2534BB09-2A0D-439B-8B5B-4A89234EBDB1}">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4. </a:t>
          </a:r>
          <a:r>
            <a:rPr lang="zh-CN" altLang="en-US" sz="2800" smtClean="0">
              <a:latin typeface="微软雅黑" panose="020B0503020204020204" pitchFamily="34" charset="-122"/>
              <a:ea typeface="微软雅黑" panose="020B0503020204020204" pitchFamily="34" charset="-122"/>
            </a:rPr>
            <a:t>事务</a:t>
          </a:r>
          <a:r>
            <a:rPr lang="zh-CN" altLang="en-US" sz="2800" dirty="0" smtClean="0">
              <a:latin typeface="微软雅黑" panose="020B0503020204020204" pitchFamily="34" charset="-122"/>
              <a:ea typeface="微软雅黑" panose="020B0503020204020204" pitchFamily="34" charset="-122"/>
            </a:rPr>
            <a:t>提交后（</a:t>
          </a:r>
          <a:r>
            <a:rPr lang="en-US" altLang="zh-CN" sz="2800" dirty="0" err="1" smtClean="0">
              <a:latin typeface="微软雅黑" panose="020B0503020204020204" pitchFamily="34" charset="-122"/>
              <a:ea typeface="微软雅黑" panose="020B0503020204020204" pitchFamily="34" charset="-122"/>
            </a:rPr>
            <a:t>transaction.commit</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）永久的将数据保存</a:t>
          </a:r>
          <a:r>
            <a:rPr lang="zh-CN" altLang="en-US" sz="2800" smtClean="0">
              <a:latin typeface="微软雅黑" panose="020B0503020204020204" pitchFamily="34" charset="-122"/>
              <a:ea typeface="微软雅黑" panose="020B0503020204020204" pitchFamily="34" charset="-122"/>
            </a:rPr>
            <a:t>到数据库。</a:t>
          </a:r>
          <a:endParaRPr lang="zh-CN" altLang="en-US" sz="2800" dirty="0">
            <a:latin typeface="微软雅黑" panose="020B0503020204020204" pitchFamily="34" charset="-122"/>
            <a:ea typeface="微软雅黑" panose="020B0503020204020204" pitchFamily="34" charset="-122"/>
          </a:endParaRPr>
        </a:p>
      </dgm:t>
    </dgm:pt>
    <dgm:pt modelId="{A7D55C6C-14F7-405C-88F2-A92BF2183DA9}" type="parTrans" cxnId="{52857378-32B6-4151-A0C0-D3E3D6339EA6}">
      <dgm:prSet/>
      <dgm:spPr/>
      <dgm:t>
        <a:bodyPr/>
        <a:lstStyle/>
        <a:p>
          <a:endParaRPr lang="zh-CN" altLang="en-US" sz="2800">
            <a:solidFill>
              <a:schemeClr val="tx1"/>
            </a:solidFill>
          </a:endParaRPr>
        </a:p>
      </dgm:t>
    </dgm:pt>
    <dgm:pt modelId="{0633BA58-B9F5-4975-BA79-242868006AD6}" type="sibTrans" cxnId="{52857378-32B6-4151-A0C0-D3E3D6339EA6}">
      <dgm:prSet/>
      <dgm:spPr/>
      <dgm:t>
        <a:bodyPr/>
        <a:lstStyle/>
        <a:p>
          <a:endParaRPr lang="zh-CN" altLang="en-US" sz="2800">
            <a:solidFill>
              <a:schemeClr val="tx1"/>
            </a:solidFill>
          </a:endParaRPr>
        </a:p>
      </dgm:t>
    </dgm:pt>
    <dgm:pt modelId="{9C2D1D38-8F9C-4BEA-8B9C-B25394C94BD5}" type="pres">
      <dgm:prSet presAssocID="{BEA1A73F-C41B-4043-B9D6-96A99CE5CDAF}" presName="outerComposite" presStyleCnt="0">
        <dgm:presLayoutVars>
          <dgm:chMax val="5"/>
          <dgm:dir/>
          <dgm:resizeHandles val="exact"/>
        </dgm:presLayoutVars>
      </dgm:prSet>
      <dgm:spPr/>
      <dgm:t>
        <a:bodyPr/>
        <a:lstStyle/>
        <a:p>
          <a:endParaRPr lang="zh-CN" altLang="en-US"/>
        </a:p>
      </dgm:t>
    </dgm:pt>
    <dgm:pt modelId="{46FC0EAF-4865-4E7D-B20E-C8ADA3D358D4}" type="pres">
      <dgm:prSet presAssocID="{BEA1A73F-C41B-4043-B9D6-96A99CE5CDAF}" presName="dummyMaxCanvas" presStyleCnt="0">
        <dgm:presLayoutVars/>
      </dgm:prSet>
      <dgm:spPr/>
      <dgm:t>
        <a:bodyPr/>
        <a:lstStyle/>
        <a:p>
          <a:endParaRPr lang="zh-CN" altLang="en-US"/>
        </a:p>
      </dgm:t>
    </dgm:pt>
    <dgm:pt modelId="{41F96547-3580-44E2-BA88-B639C76F3B57}" type="pres">
      <dgm:prSet presAssocID="{BEA1A73F-C41B-4043-B9D6-96A99CE5CDAF}" presName="FourNodes_1" presStyleLbl="node1" presStyleIdx="0" presStyleCnt="4">
        <dgm:presLayoutVars>
          <dgm:bulletEnabled val="1"/>
        </dgm:presLayoutVars>
      </dgm:prSet>
      <dgm:spPr/>
      <dgm:t>
        <a:bodyPr/>
        <a:lstStyle/>
        <a:p>
          <a:endParaRPr lang="zh-CN" altLang="en-US"/>
        </a:p>
      </dgm:t>
    </dgm:pt>
    <dgm:pt modelId="{52EB6792-A0C0-44C1-8048-710B03C5E23A}" type="pres">
      <dgm:prSet presAssocID="{BEA1A73F-C41B-4043-B9D6-96A99CE5CDAF}" presName="FourNodes_2" presStyleLbl="node1" presStyleIdx="1" presStyleCnt="4">
        <dgm:presLayoutVars>
          <dgm:bulletEnabled val="1"/>
        </dgm:presLayoutVars>
      </dgm:prSet>
      <dgm:spPr/>
      <dgm:t>
        <a:bodyPr/>
        <a:lstStyle/>
        <a:p>
          <a:endParaRPr lang="zh-CN" altLang="en-US"/>
        </a:p>
      </dgm:t>
    </dgm:pt>
    <dgm:pt modelId="{82841952-CD73-42C5-A5F7-57BF2C3DF71A}" type="pres">
      <dgm:prSet presAssocID="{BEA1A73F-C41B-4043-B9D6-96A99CE5CDAF}" presName="FourNodes_3" presStyleLbl="node1" presStyleIdx="2" presStyleCnt="4">
        <dgm:presLayoutVars>
          <dgm:bulletEnabled val="1"/>
        </dgm:presLayoutVars>
      </dgm:prSet>
      <dgm:spPr/>
      <dgm:t>
        <a:bodyPr/>
        <a:lstStyle/>
        <a:p>
          <a:endParaRPr lang="zh-CN" altLang="en-US"/>
        </a:p>
      </dgm:t>
    </dgm:pt>
    <dgm:pt modelId="{6A5AB484-61F2-48DA-BC78-D0B73E68D0A6}" type="pres">
      <dgm:prSet presAssocID="{BEA1A73F-C41B-4043-B9D6-96A99CE5CDAF}" presName="FourNodes_4" presStyleLbl="node1" presStyleIdx="3" presStyleCnt="4">
        <dgm:presLayoutVars>
          <dgm:bulletEnabled val="1"/>
        </dgm:presLayoutVars>
      </dgm:prSet>
      <dgm:spPr/>
      <dgm:t>
        <a:bodyPr/>
        <a:lstStyle/>
        <a:p>
          <a:endParaRPr lang="zh-CN" altLang="en-US"/>
        </a:p>
      </dgm:t>
    </dgm:pt>
    <dgm:pt modelId="{D9BAA01F-0CC2-458E-8C62-934404080317}" type="pres">
      <dgm:prSet presAssocID="{BEA1A73F-C41B-4043-B9D6-96A99CE5CDAF}" presName="FourConn_1-2" presStyleLbl="fgAccFollowNode1" presStyleIdx="0" presStyleCnt="3">
        <dgm:presLayoutVars>
          <dgm:bulletEnabled val="1"/>
        </dgm:presLayoutVars>
      </dgm:prSet>
      <dgm:spPr/>
      <dgm:t>
        <a:bodyPr/>
        <a:lstStyle/>
        <a:p>
          <a:endParaRPr lang="zh-CN" altLang="en-US"/>
        </a:p>
      </dgm:t>
    </dgm:pt>
    <dgm:pt modelId="{34F72AFF-27CB-41EE-8747-8F5C6889C0D7}" type="pres">
      <dgm:prSet presAssocID="{BEA1A73F-C41B-4043-B9D6-96A99CE5CDAF}" presName="FourConn_2-3" presStyleLbl="fgAccFollowNode1" presStyleIdx="1" presStyleCnt="3">
        <dgm:presLayoutVars>
          <dgm:bulletEnabled val="1"/>
        </dgm:presLayoutVars>
      </dgm:prSet>
      <dgm:spPr/>
      <dgm:t>
        <a:bodyPr/>
        <a:lstStyle/>
        <a:p>
          <a:endParaRPr lang="zh-CN" altLang="en-US"/>
        </a:p>
      </dgm:t>
    </dgm:pt>
    <dgm:pt modelId="{173232CD-922E-4CC0-97D1-E9440A169E7F}" type="pres">
      <dgm:prSet presAssocID="{BEA1A73F-C41B-4043-B9D6-96A99CE5CDAF}" presName="FourConn_3-4" presStyleLbl="fgAccFollowNode1" presStyleIdx="2" presStyleCnt="3">
        <dgm:presLayoutVars>
          <dgm:bulletEnabled val="1"/>
        </dgm:presLayoutVars>
      </dgm:prSet>
      <dgm:spPr/>
      <dgm:t>
        <a:bodyPr/>
        <a:lstStyle/>
        <a:p>
          <a:endParaRPr lang="zh-CN" altLang="en-US"/>
        </a:p>
      </dgm:t>
    </dgm:pt>
    <dgm:pt modelId="{D8778406-8A58-4885-B853-F81227AC5AD5}" type="pres">
      <dgm:prSet presAssocID="{BEA1A73F-C41B-4043-B9D6-96A99CE5CDAF}" presName="FourNodes_1_text" presStyleLbl="node1" presStyleIdx="3" presStyleCnt="4">
        <dgm:presLayoutVars>
          <dgm:bulletEnabled val="1"/>
        </dgm:presLayoutVars>
      </dgm:prSet>
      <dgm:spPr/>
      <dgm:t>
        <a:bodyPr/>
        <a:lstStyle/>
        <a:p>
          <a:endParaRPr lang="zh-CN" altLang="en-US"/>
        </a:p>
      </dgm:t>
    </dgm:pt>
    <dgm:pt modelId="{AE8A6855-5C50-4F28-86CF-2F3903FA0D12}" type="pres">
      <dgm:prSet presAssocID="{BEA1A73F-C41B-4043-B9D6-96A99CE5CDAF}" presName="FourNodes_2_text" presStyleLbl="node1" presStyleIdx="3" presStyleCnt="4">
        <dgm:presLayoutVars>
          <dgm:bulletEnabled val="1"/>
        </dgm:presLayoutVars>
      </dgm:prSet>
      <dgm:spPr/>
      <dgm:t>
        <a:bodyPr/>
        <a:lstStyle/>
        <a:p>
          <a:endParaRPr lang="zh-CN" altLang="en-US"/>
        </a:p>
      </dgm:t>
    </dgm:pt>
    <dgm:pt modelId="{E65BEF5E-B33D-4662-B37D-779F75A7F815}" type="pres">
      <dgm:prSet presAssocID="{BEA1A73F-C41B-4043-B9D6-96A99CE5CDAF}" presName="FourNodes_3_text" presStyleLbl="node1" presStyleIdx="3" presStyleCnt="4">
        <dgm:presLayoutVars>
          <dgm:bulletEnabled val="1"/>
        </dgm:presLayoutVars>
      </dgm:prSet>
      <dgm:spPr/>
      <dgm:t>
        <a:bodyPr/>
        <a:lstStyle/>
        <a:p>
          <a:endParaRPr lang="zh-CN" altLang="en-US"/>
        </a:p>
      </dgm:t>
    </dgm:pt>
    <dgm:pt modelId="{625A8A8B-5655-4F39-AADA-A47E03B3F405}" type="pres">
      <dgm:prSet presAssocID="{BEA1A73F-C41B-4043-B9D6-96A99CE5CDAF}" presName="FourNodes_4_text" presStyleLbl="node1" presStyleIdx="3" presStyleCnt="4">
        <dgm:presLayoutVars>
          <dgm:bulletEnabled val="1"/>
        </dgm:presLayoutVars>
      </dgm:prSet>
      <dgm:spPr/>
      <dgm:t>
        <a:bodyPr/>
        <a:lstStyle/>
        <a:p>
          <a:endParaRPr lang="zh-CN" altLang="en-US"/>
        </a:p>
      </dgm:t>
    </dgm:pt>
  </dgm:ptLst>
  <dgm:cxnLst>
    <dgm:cxn modelId="{F16F5496-48C5-41DD-BF4F-A626A093734F}" type="presOf" srcId="{471D7341-5C15-4CC8-9523-F8F6F6E34293}" destId="{82841952-CD73-42C5-A5F7-57BF2C3DF71A}" srcOrd="0" destOrd="0" presId="urn:microsoft.com/office/officeart/2005/8/layout/vProcess5"/>
    <dgm:cxn modelId="{9CB192EA-6EBC-401A-A48B-6C287B089F9E}" type="presOf" srcId="{723A9FF5-8707-4272-A725-2FAA3BF1786D}" destId="{41F96547-3580-44E2-BA88-B639C76F3B57}" srcOrd="0" destOrd="0" presId="urn:microsoft.com/office/officeart/2005/8/layout/vProcess5"/>
    <dgm:cxn modelId="{64977382-0D9B-47A0-A3AB-5D7867F3EFC7}" type="presOf" srcId="{723A9FF5-8707-4272-A725-2FAA3BF1786D}" destId="{D8778406-8A58-4885-B853-F81227AC5AD5}" srcOrd="1" destOrd="0" presId="urn:microsoft.com/office/officeart/2005/8/layout/vProcess5"/>
    <dgm:cxn modelId="{1ECAA03D-848E-40DD-BD67-95725C83A8C2}" type="presOf" srcId="{BEA1A73F-C41B-4043-B9D6-96A99CE5CDAF}" destId="{9C2D1D38-8F9C-4BEA-8B9C-B25394C94BD5}" srcOrd="0" destOrd="0" presId="urn:microsoft.com/office/officeart/2005/8/layout/vProcess5"/>
    <dgm:cxn modelId="{A5689760-54AC-410D-90B9-5ED83EBE0CFB}" type="presOf" srcId="{2534BB09-2A0D-439B-8B5B-4A89234EBDB1}" destId="{6A5AB484-61F2-48DA-BC78-D0B73E68D0A6}" srcOrd="0" destOrd="0" presId="urn:microsoft.com/office/officeart/2005/8/layout/vProcess5"/>
    <dgm:cxn modelId="{C50D3D97-A30E-4470-ACA1-9C8CACE48A12}" type="presOf" srcId="{52BFAFD7-5FFC-4CDA-9AED-70A113402894}" destId="{52EB6792-A0C0-44C1-8048-710B03C5E23A}" srcOrd="0" destOrd="0" presId="urn:microsoft.com/office/officeart/2005/8/layout/vProcess5"/>
    <dgm:cxn modelId="{1ECA9FEC-E3BA-4B55-96E7-9B4BC9AFA161}" type="presOf" srcId="{E4741070-0550-4BC1-AD60-42E43037A462}" destId="{34F72AFF-27CB-41EE-8747-8F5C6889C0D7}" srcOrd="0" destOrd="0" presId="urn:microsoft.com/office/officeart/2005/8/layout/vProcess5"/>
    <dgm:cxn modelId="{38A49F26-67A8-476B-8294-D13132BDC40F}" type="presOf" srcId="{52BFAFD7-5FFC-4CDA-9AED-70A113402894}" destId="{AE8A6855-5C50-4F28-86CF-2F3903FA0D12}" srcOrd="1" destOrd="0" presId="urn:microsoft.com/office/officeart/2005/8/layout/vProcess5"/>
    <dgm:cxn modelId="{FB70B3AC-8436-47D7-B800-6A461FEBB3B7}" type="presOf" srcId="{471D7341-5C15-4CC8-9523-F8F6F6E34293}" destId="{E65BEF5E-B33D-4662-B37D-779F75A7F815}" srcOrd="1" destOrd="0" presId="urn:microsoft.com/office/officeart/2005/8/layout/vProcess5"/>
    <dgm:cxn modelId="{7BD3AE76-5C5C-4455-ADDA-9650F20E67A3}" type="presOf" srcId="{2534BB09-2A0D-439B-8B5B-4A89234EBDB1}" destId="{625A8A8B-5655-4F39-AADA-A47E03B3F405}" srcOrd="1" destOrd="0" presId="urn:microsoft.com/office/officeart/2005/8/layout/vProcess5"/>
    <dgm:cxn modelId="{7D1F5E62-33DB-4E4C-A17E-9A53F998E72C}" srcId="{BEA1A73F-C41B-4043-B9D6-96A99CE5CDAF}" destId="{471D7341-5C15-4CC8-9523-F8F6F6E34293}" srcOrd="2" destOrd="0" parTransId="{4CC71C9C-C699-41B4-80A3-F274CB153943}" sibTransId="{8E865430-32F5-4427-8109-80A1E5B8ED6A}"/>
    <dgm:cxn modelId="{52857378-32B6-4151-A0C0-D3E3D6339EA6}" srcId="{BEA1A73F-C41B-4043-B9D6-96A99CE5CDAF}" destId="{2534BB09-2A0D-439B-8B5B-4A89234EBDB1}" srcOrd="3" destOrd="0" parTransId="{A7D55C6C-14F7-405C-88F2-A92BF2183DA9}" sibTransId="{0633BA58-B9F5-4975-BA79-242868006AD6}"/>
    <dgm:cxn modelId="{F6329C29-BB2E-434E-90F4-98570F228C18}" type="presOf" srcId="{8E865430-32F5-4427-8109-80A1E5B8ED6A}" destId="{173232CD-922E-4CC0-97D1-E9440A169E7F}" srcOrd="0" destOrd="0" presId="urn:microsoft.com/office/officeart/2005/8/layout/vProcess5"/>
    <dgm:cxn modelId="{021FD88A-6795-4298-8338-77C00568608C}" type="presOf" srcId="{36BA629D-049C-4301-B90F-87B353044B2D}" destId="{D9BAA01F-0CC2-458E-8C62-934404080317}" srcOrd="0" destOrd="0" presId="urn:microsoft.com/office/officeart/2005/8/layout/vProcess5"/>
    <dgm:cxn modelId="{300D9613-7FA7-42D8-AF7D-B6763400649A}" srcId="{BEA1A73F-C41B-4043-B9D6-96A99CE5CDAF}" destId="{52BFAFD7-5FFC-4CDA-9AED-70A113402894}" srcOrd="1" destOrd="0" parTransId="{7D308EE9-A62D-4B5B-8501-A456DDC789D5}" sibTransId="{E4741070-0550-4BC1-AD60-42E43037A462}"/>
    <dgm:cxn modelId="{C85E0CFE-BB8E-4F68-AA26-0DD9C0803E67}" srcId="{BEA1A73F-C41B-4043-B9D6-96A99CE5CDAF}" destId="{723A9FF5-8707-4272-A725-2FAA3BF1786D}" srcOrd="0" destOrd="0" parTransId="{AD35E773-887B-44B9-8C71-0898104EF5D8}" sibTransId="{36BA629D-049C-4301-B90F-87B353044B2D}"/>
    <dgm:cxn modelId="{059CAF5D-4296-49E9-8BE0-AD8263A95419}" type="presParOf" srcId="{9C2D1D38-8F9C-4BEA-8B9C-B25394C94BD5}" destId="{46FC0EAF-4865-4E7D-B20E-C8ADA3D358D4}" srcOrd="0" destOrd="0" presId="urn:microsoft.com/office/officeart/2005/8/layout/vProcess5"/>
    <dgm:cxn modelId="{B0169F8E-44E8-44ED-A144-3DF710E4C9AE}" type="presParOf" srcId="{9C2D1D38-8F9C-4BEA-8B9C-B25394C94BD5}" destId="{41F96547-3580-44E2-BA88-B639C76F3B57}" srcOrd="1" destOrd="0" presId="urn:microsoft.com/office/officeart/2005/8/layout/vProcess5"/>
    <dgm:cxn modelId="{46C5AD78-D981-4A46-8141-18D6A6E38253}" type="presParOf" srcId="{9C2D1D38-8F9C-4BEA-8B9C-B25394C94BD5}" destId="{52EB6792-A0C0-44C1-8048-710B03C5E23A}" srcOrd="2" destOrd="0" presId="urn:microsoft.com/office/officeart/2005/8/layout/vProcess5"/>
    <dgm:cxn modelId="{997F36A7-E0F5-41B7-ABBB-D2B49A57802B}" type="presParOf" srcId="{9C2D1D38-8F9C-4BEA-8B9C-B25394C94BD5}" destId="{82841952-CD73-42C5-A5F7-57BF2C3DF71A}" srcOrd="3" destOrd="0" presId="urn:microsoft.com/office/officeart/2005/8/layout/vProcess5"/>
    <dgm:cxn modelId="{8BB4FACC-6F7B-48DE-9DF1-8A1BB42AF2C3}" type="presParOf" srcId="{9C2D1D38-8F9C-4BEA-8B9C-B25394C94BD5}" destId="{6A5AB484-61F2-48DA-BC78-D0B73E68D0A6}" srcOrd="4" destOrd="0" presId="urn:microsoft.com/office/officeart/2005/8/layout/vProcess5"/>
    <dgm:cxn modelId="{940F37F8-A499-448A-AED3-51E5A1AEBE8D}" type="presParOf" srcId="{9C2D1D38-8F9C-4BEA-8B9C-B25394C94BD5}" destId="{D9BAA01F-0CC2-458E-8C62-934404080317}" srcOrd="5" destOrd="0" presId="urn:microsoft.com/office/officeart/2005/8/layout/vProcess5"/>
    <dgm:cxn modelId="{690E9B74-F849-4ADE-AB63-DD90FEBA8387}" type="presParOf" srcId="{9C2D1D38-8F9C-4BEA-8B9C-B25394C94BD5}" destId="{34F72AFF-27CB-41EE-8747-8F5C6889C0D7}" srcOrd="6" destOrd="0" presId="urn:microsoft.com/office/officeart/2005/8/layout/vProcess5"/>
    <dgm:cxn modelId="{231438CA-C20F-44D0-973A-0C93A69B46CE}" type="presParOf" srcId="{9C2D1D38-8F9C-4BEA-8B9C-B25394C94BD5}" destId="{173232CD-922E-4CC0-97D1-E9440A169E7F}" srcOrd="7" destOrd="0" presId="urn:microsoft.com/office/officeart/2005/8/layout/vProcess5"/>
    <dgm:cxn modelId="{E0F7BB39-0BCC-4C77-8DC3-E4E9210AF0FF}" type="presParOf" srcId="{9C2D1D38-8F9C-4BEA-8B9C-B25394C94BD5}" destId="{D8778406-8A58-4885-B853-F81227AC5AD5}" srcOrd="8" destOrd="0" presId="urn:microsoft.com/office/officeart/2005/8/layout/vProcess5"/>
    <dgm:cxn modelId="{1DBB1AEC-F97D-42BF-934C-FF87A9195580}" type="presParOf" srcId="{9C2D1D38-8F9C-4BEA-8B9C-B25394C94BD5}" destId="{AE8A6855-5C50-4F28-86CF-2F3903FA0D12}" srcOrd="9" destOrd="0" presId="urn:microsoft.com/office/officeart/2005/8/layout/vProcess5"/>
    <dgm:cxn modelId="{2E8B4CF7-8D52-469F-A171-6BD47306524D}" type="presParOf" srcId="{9C2D1D38-8F9C-4BEA-8B9C-B25394C94BD5}" destId="{E65BEF5E-B33D-4662-B37D-779F75A7F815}" srcOrd="10" destOrd="0" presId="urn:microsoft.com/office/officeart/2005/8/layout/vProcess5"/>
    <dgm:cxn modelId="{92FAD377-72B0-452B-973F-37476D61FEDB}" type="presParOf" srcId="{9C2D1D38-8F9C-4BEA-8B9C-B25394C94BD5}" destId="{625A8A8B-5655-4F39-AADA-A47E03B3F40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A1A73F-C41B-4043-B9D6-96A99CE5CDAF}"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zh-CN" altLang="en-US"/>
        </a:p>
      </dgm:t>
    </dgm:pt>
    <dgm:pt modelId="{723A9FF5-8707-4272-A725-2FAA3BF1786D}">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1. </a:t>
          </a:r>
          <a:r>
            <a:rPr lang="zh-CN" altLang="zh-CN" sz="2800" smtClean="0">
              <a:latin typeface="微软雅黑" panose="020B0503020204020204" pitchFamily="34" charset="-122"/>
              <a:ea typeface="微软雅黑" panose="020B0503020204020204" pitchFamily="34" charset="-122"/>
            </a:rPr>
            <a:t>把游离对象重新加入</a:t>
          </a:r>
          <a:r>
            <a:rPr lang="en-US" altLang="zh-CN" sz="2800" smtClean="0">
              <a:latin typeface="微软雅黑" panose="020B0503020204020204" pitchFamily="34" charset="-122"/>
              <a:ea typeface="微软雅黑" panose="020B0503020204020204" pitchFamily="34" charset="-122"/>
            </a:rPr>
            <a:t> Session </a:t>
          </a:r>
          <a:r>
            <a:rPr lang="zh-CN" altLang="zh-CN" sz="2800" smtClean="0">
              <a:latin typeface="微软雅黑" panose="020B0503020204020204" pitchFamily="34" charset="-122"/>
              <a:ea typeface="微软雅黑" panose="020B0503020204020204" pitchFamily="34" charset="-122"/>
            </a:rPr>
            <a:t>缓存中，使其变为持久化对象</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AD35E773-887B-44B9-8C71-0898104EF5D8}" type="parTrans" cxnId="{C85E0CFE-BB8E-4F68-AA26-0DD9C0803E67}">
      <dgm:prSet/>
      <dgm:spPr/>
      <dgm:t>
        <a:bodyPr/>
        <a:lstStyle/>
        <a:p>
          <a:endParaRPr lang="zh-CN" altLang="en-US" sz="2800">
            <a:solidFill>
              <a:schemeClr val="tx1"/>
            </a:solidFill>
          </a:endParaRPr>
        </a:p>
      </dgm:t>
    </dgm:pt>
    <dgm:pt modelId="{36BA629D-049C-4301-B90F-87B353044B2D}" type="sibTrans" cxnId="{C85E0CFE-BB8E-4F68-AA26-0DD9C0803E67}">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52BFAFD7-5FFC-4CDA-9AED-70A113402894}">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2. </a:t>
          </a:r>
          <a:r>
            <a:rPr lang="zh-CN" altLang="zh-CN" sz="2800" smtClean="0">
              <a:latin typeface="微软雅黑" panose="020B0503020204020204" pitchFamily="34" charset="-122"/>
              <a:ea typeface="微软雅黑" panose="020B0503020204020204" pitchFamily="34" charset="-122"/>
            </a:rPr>
            <a:t>计划执行一个</a:t>
          </a:r>
          <a:r>
            <a:rPr lang="en-US" altLang="zh-CN" sz="2800" smtClean="0">
              <a:latin typeface="微软雅黑" panose="020B0503020204020204" pitchFamily="34" charset="-122"/>
              <a:ea typeface="微软雅黑" panose="020B0503020204020204" pitchFamily="34" charset="-122"/>
            </a:rPr>
            <a:t> update</a:t>
          </a:r>
          <a:r>
            <a:rPr lang="zh-CN" altLang="zh-CN" sz="2800" smtClean="0">
              <a:latin typeface="微软雅黑" panose="020B0503020204020204" pitchFamily="34" charset="-122"/>
              <a:ea typeface="微软雅黑" panose="020B0503020204020204" pitchFamily="34" charset="-122"/>
            </a:rPr>
            <a:t>，将对象当前属性组装到</a:t>
          </a:r>
          <a:r>
            <a:rPr lang="en-US" altLang="zh-CN" sz="2800" smtClean="0">
              <a:latin typeface="微软雅黑" panose="020B0503020204020204" pitchFamily="34" charset="-122"/>
              <a:ea typeface="微软雅黑" panose="020B0503020204020204" pitchFamily="34" charset="-122"/>
            </a:rPr>
            <a:t> update </a:t>
          </a:r>
          <a:r>
            <a:rPr lang="zh-CN" altLang="zh-CN" sz="2800" smtClean="0">
              <a:latin typeface="微软雅黑" panose="020B0503020204020204" pitchFamily="34" charset="-122"/>
              <a:ea typeface="微软雅黑" panose="020B0503020204020204" pitchFamily="34" charset="-122"/>
            </a:rPr>
            <a:t>语句，执行</a:t>
          </a:r>
          <a:r>
            <a:rPr lang="en-US" altLang="zh-CN" sz="2800" smtClean="0">
              <a:latin typeface="微软雅黑" panose="020B0503020204020204" pitchFamily="34" charset="-122"/>
              <a:ea typeface="微软雅黑" panose="020B0503020204020204" pitchFamily="34" charset="-122"/>
            </a:rPr>
            <a:t> update </a:t>
          </a:r>
          <a:r>
            <a:rPr lang="zh-CN" altLang="zh-CN" sz="2800" smtClean="0">
              <a:latin typeface="微软雅黑" panose="020B0503020204020204" pitchFamily="34" charset="-122"/>
              <a:ea typeface="微软雅黑" panose="020B0503020204020204" pitchFamily="34" charset="-122"/>
            </a:rPr>
            <a:t>语句</a:t>
          </a:r>
          <a:r>
            <a:rPr lang="zh-CN" altLang="en-US" sz="280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dgm:t>
    </dgm:pt>
    <dgm:pt modelId="{7D308EE9-A62D-4B5B-8501-A456DDC789D5}" type="parTrans" cxnId="{300D9613-7FA7-42D8-AF7D-B6763400649A}">
      <dgm:prSet/>
      <dgm:spPr/>
      <dgm:t>
        <a:bodyPr/>
        <a:lstStyle/>
        <a:p>
          <a:endParaRPr lang="zh-CN" altLang="en-US" sz="2800">
            <a:solidFill>
              <a:schemeClr val="tx1"/>
            </a:solidFill>
          </a:endParaRPr>
        </a:p>
      </dgm:t>
    </dgm:pt>
    <dgm:pt modelId="{E4741070-0550-4BC1-AD60-42E43037A462}" type="sibTrans" cxnId="{300D9613-7FA7-42D8-AF7D-B6763400649A}">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471D7341-5C15-4CC8-9523-F8F6F6E34293}">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3. </a:t>
          </a:r>
          <a:r>
            <a:rPr lang="zh-CN" altLang="zh-CN" sz="2800" smtClean="0">
              <a:latin typeface="微软雅黑" panose="020B0503020204020204" pitchFamily="34" charset="-122"/>
              <a:ea typeface="微软雅黑" panose="020B0503020204020204" pitchFamily="34" charset="-122"/>
            </a:rPr>
            <a:t>事务提交后（</a:t>
          </a:r>
          <a:r>
            <a:rPr lang="en-US" altLang="zh-CN" sz="2800" smtClean="0">
              <a:latin typeface="微软雅黑" panose="020B0503020204020204" pitchFamily="34" charset="-122"/>
              <a:ea typeface="微软雅黑" panose="020B0503020204020204" pitchFamily="34" charset="-122"/>
            </a:rPr>
            <a:t>transaction.commit()</a:t>
          </a:r>
          <a:r>
            <a:rPr lang="zh-CN" altLang="zh-CN" sz="2800" smtClean="0">
              <a:latin typeface="微软雅黑" panose="020B0503020204020204" pitchFamily="34" charset="-122"/>
              <a:ea typeface="微软雅黑" panose="020B0503020204020204" pitchFamily="34" charset="-122"/>
            </a:rPr>
            <a:t>）永久的将数据保存到数据库</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4CC71C9C-C699-41B4-80A3-F274CB153943}" type="parTrans" cxnId="{7D1F5E62-33DB-4E4C-A17E-9A53F998E72C}">
      <dgm:prSet/>
      <dgm:spPr/>
      <dgm:t>
        <a:bodyPr/>
        <a:lstStyle/>
        <a:p>
          <a:endParaRPr lang="zh-CN" altLang="en-US" sz="2800">
            <a:solidFill>
              <a:schemeClr val="tx1"/>
            </a:solidFill>
          </a:endParaRPr>
        </a:p>
      </dgm:t>
    </dgm:pt>
    <dgm:pt modelId="{8E865430-32F5-4427-8109-80A1E5B8ED6A}" type="sibTrans" cxnId="{7D1F5E62-33DB-4E4C-A17E-9A53F998E72C}">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2534BB09-2A0D-439B-8B5B-4A89234EBDB1}">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4. </a:t>
          </a:r>
          <a:r>
            <a:rPr lang="zh-CN" altLang="zh-CN" sz="2800" smtClean="0">
              <a:latin typeface="微软雅黑" panose="020B0503020204020204" pitchFamily="34" charset="-122"/>
              <a:ea typeface="微软雅黑" panose="020B0503020204020204" pitchFamily="34" charset="-122"/>
            </a:rPr>
            <a:t>不管对象属性有没有改变都会执行</a:t>
          </a:r>
          <a:r>
            <a:rPr lang="en-US" altLang="zh-CN" sz="2800" smtClean="0">
              <a:latin typeface="微软雅黑" panose="020B0503020204020204" pitchFamily="34" charset="-122"/>
              <a:ea typeface="微软雅黑" panose="020B0503020204020204" pitchFamily="34" charset="-122"/>
            </a:rPr>
            <a:t>update </a:t>
          </a:r>
          <a:r>
            <a:rPr lang="zh-CN" altLang="en-US" sz="2800" smtClean="0">
              <a:latin typeface="微软雅黑" panose="020B0503020204020204" pitchFamily="34" charset="-122"/>
              <a:ea typeface="微软雅黑" panose="020B0503020204020204" pitchFamily="34" charset="-122"/>
            </a:rPr>
            <a:t>（</a:t>
          </a:r>
          <a:r>
            <a:rPr lang="zh-CN" altLang="zh-CN" sz="2800" smtClean="0">
              <a:latin typeface="微软雅黑" panose="020B0503020204020204" pitchFamily="34" charset="-122"/>
              <a:ea typeface="微软雅黑" panose="020B0503020204020204" pitchFamily="34" charset="-122"/>
            </a:rPr>
            <a:t>通过设置</a:t>
          </a:r>
          <a:r>
            <a:rPr lang="en-US" altLang="zh-CN" sz="2800" smtClean="0">
              <a:latin typeface="微软雅黑" panose="020B0503020204020204" pitchFamily="34" charset="-122"/>
              <a:ea typeface="微软雅黑" panose="020B0503020204020204" pitchFamily="34" charset="-122"/>
            </a:rPr>
            <a:t>&lt;class&gt;</a:t>
          </a:r>
          <a:r>
            <a:rPr lang="zh-CN" altLang="zh-CN" sz="2800" smtClean="0">
              <a:latin typeface="微软雅黑" panose="020B0503020204020204" pitchFamily="34" charset="-122"/>
              <a:ea typeface="微软雅黑" panose="020B0503020204020204" pitchFamily="34" charset="-122"/>
            </a:rPr>
            <a:t>的</a:t>
          </a:r>
          <a:r>
            <a:rPr lang="en-US" altLang="zh-CN" sz="2800" smtClean="0">
              <a:latin typeface="微软雅黑" panose="020B0503020204020204" pitchFamily="34" charset="-122"/>
              <a:ea typeface="微软雅黑" panose="020B0503020204020204" pitchFamily="34" charset="-122"/>
            </a:rPr>
            <a:t>select-before-update=true</a:t>
          </a:r>
          <a:r>
            <a:rPr lang="zh-CN" altLang="zh-CN" sz="2800" smtClean="0">
              <a:latin typeface="微软雅黑" panose="020B0503020204020204" pitchFamily="34" charset="-122"/>
              <a:ea typeface="微软雅黑" panose="020B0503020204020204" pitchFamily="34" charset="-122"/>
            </a:rPr>
            <a:t>改变</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A7D55C6C-14F7-405C-88F2-A92BF2183DA9}" type="parTrans" cxnId="{52857378-32B6-4151-A0C0-D3E3D6339EA6}">
      <dgm:prSet/>
      <dgm:spPr/>
      <dgm:t>
        <a:bodyPr/>
        <a:lstStyle/>
        <a:p>
          <a:endParaRPr lang="zh-CN" altLang="en-US" sz="2800">
            <a:solidFill>
              <a:schemeClr val="tx1"/>
            </a:solidFill>
          </a:endParaRPr>
        </a:p>
      </dgm:t>
    </dgm:pt>
    <dgm:pt modelId="{0633BA58-B9F5-4975-BA79-242868006AD6}" type="sibTrans" cxnId="{52857378-32B6-4151-A0C0-D3E3D6339EA6}">
      <dgm:prSet/>
      <dgm:spPr/>
      <dgm:t>
        <a:bodyPr/>
        <a:lstStyle/>
        <a:p>
          <a:endParaRPr lang="zh-CN" altLang="en-US" sz="2800">
            <a:solidFill>
              <a:schemeClr val="tx1"/>
            </a:solidFill>
          </a:endParaRPr>
        </a:p>
      </dgm:t>
    </dgm:pt>
    <dgm:pt modelId="{9C2D1D38-8F9C-4BEA-8B9C-B25394C94BD5}" type="pres">
      <dgm:prSet presAssocID="{BEA1A73F-C41B-4043-B9D6-96A99CE5CDAF}" presName="outerComposite" presStyleCnt="0">
        <dgm:presLayoutVars>
          <dgm:chMax val="5"/>
          <dgm:dir/>
          <dgm:resizeHandles val="exact"/>
        </dgm:presLayoutVars>
      </dgm:prSet>
      <dgm:spPr/>
      <dgm:t>
        <a:bodyPr/>
        <a:lstStyle/>
        <a:p>
          <a:endParaRPr lang="zh-CN" altLang="en-US"/>
        </a:p>
      </dgm:t>
    </dgm:pt>
    <dgm:pt modelId="{46FC0EAF-4865-4E7D-B20E-C8ADA3D358D4}" type="pres">
      <dgm:prSet presAssocID="{BEA1A73F-C41B-4043-B9D6-96A99CE5CDAF}" presName="dummyMaxCanvas" presStyleCnt="0">
        <dgm:presLayoutVars/>
      </dgm:prSet>
      <dgm:spPr/>
      <dgm:t>
        <a:bodyPr/>
        <a:lstStyle/>
        <a:p>
          <a:endParaRPr lang="zh-CN" altLang="en-US"/>
        </a:p>
      </dgm:t>
    </dgm:pt>
    <dgm:pt modelId="{41F96547-3580-44E2-BA88-B639C76F3B57}" type="pres">
      <dgm:prSet presAssocID="{BEA1A73F-C41B-4043-B9D6-96A99CE5CDAF}" presName="FourNodes_1" presStyleLbl="node1" presStyleIdx="0" presStyleCnt="4" custScaleY="86475">
        <dgm:presLayoutVars>
          <dgm:bulletEnabled val="1"/>
        </dgm:presLayoutVars>
      </dgm:prSet>
      <dgm:spPr/>
      <dgm:t>
        <a:bodyPr/>
        <a:lstStyle/>
        <a:p>
          <a:endParaRPr lang="zh-CN" altLang="en-US"/>
        </a:p>
      </dgm:t>
    </dgm:pt>
    <dgm:pt modelId="{52EB6792-A0C0-44C1-8048-710B03C5E23A}" type="pres">
      <dgm:prSet presAssocID="{BEA1A73F-C41B-4043-B9D6-96A99CE5CDAF}" presName="FourNodes_2" presStyleLbl="node1" presStyleIdx="1" presStyleCnt="4" custScaleY="86475" custLinFactNeighborY="-17012">
        <dgm:presLayoutVars>
          <dgm:bulletEnabled val="1"/>
        </dgm:presLayoutVars>
      </dgm:prSet>
      <dgm:spPr/>
      <dgm:t>
        <a:bodyPr/>
        <a:lstStyle/>
        <a:p>
          <a:endParaRPr lang="zh-CN" altLang="en-US"/>
        </a:p>
      </dgm:t>
    </dgm:pt>
    <dgm:pt modelId="{82841952-CD73-42C5-A5F7-57BF2C3DF71A}" type="pres">
      <dgm:prSet presAssocID="{BEA1A73F-C41B-4043-B9D6-96A99CE5CDAF}" presName="FourNodes_3" presStyleLbl="node1" presStyleIdx="2" presStyleCnt="4" custScaleY="86475" custLinFactNeighborY="-32418">
        <dgm:presLayoutVars>
          <dgm:bulletEnabled val="1"/>
        </dgm:presLayoutVars>
      </dgm:prSet>
      <dgm:spPr/>
      <dgm:t>
        <a:bodyPr/>
        <a:lstStyle/>
        <a:p>
          <a:endParaRPr lang="zh-CN" altLang="en-US"/>
        </a:p>
      </dgm:t>
    </dgm:pt>
    <dgm:pt modelId="{6A5AB484-61F2-48DA-BC78-D0B73E68D0A6}" type="pres">
      <dgm:prSet presAssocID="{BEA1A73F-C41B-4043-B9D6-96A99CE5CDAF}" presName="FourNodes_4" presStyleLbl="node1" presStyleIdx="3" presStyleCnt="4" custScaleY="124194" custLinFactNeighborY="-26716">
        <dgm:presLayoutVars>
          <dgm:bulletEnabled val="1"/>
        </dgm:presLayoutVars>
      </dgm:prSet>
      <dgm:spPr/>
      <dgm:t>
        <a:bodyPr/>
        <a:lstStyle/>
        <a:p>
          <a:endParaRPr lang="zh-CN" altLang="en-US"/>
        </a:p>
      </dgm:t>
    </dgm:pt>
    <dgm:pt modelId="{D9BAA01F-0CC2-458E-8C62-934404080317}" type="pres">
      <dgm:prSet presAssocID="{BEA1A73F-C41B-4043-B9D6-96A99CE5CDAF}" presName="FourConn_1-2" presStyleLbl="fgAccFollowNode1" presStyleIdx="0" presStyleCnt="3" custLinFactNeighborY="-3213">
        <dgm:presLayoutVars>
          <dgm:bulletEnabled val="1"/>
        </dgm:presLayoutVars>
      </dgm:prSet>
      <dgm:spPr/>
      <dgm:t>
        <a:bodyPr/>
        <a:lstStyle/>
        <a:p>
          <a:endParaRPr lang="zh-CN" altLang="en-US"/>
        </a:p>
      </dgm:t>
    </dgm:pt>
    <dgm:pt modelId="{34F72AFF-27CB-41EE-8747-8F5C6889C0D7}" type="pres">
      <dgm:prSet presAssocID="{BEA1A73F-C41B-4043-B9D6-96A99CE5CDAF}" presName="FourConn_2-3" presStyleLbl="fgAccFollowNode1" presStyleIdx="1" presStyleCnt="3" custLinFactNeighborY="-26915">
        <dgm:presLayoutVars>
          <dgm:bulletEnabled val="1"/>
        </dgm:presLayoutVars>
      </dgm:prSet>
      <dgm:spPr/>
      <dgm:t>
        <a:bodyPr/>
        <a:lstStyle/>
        <a:p>
          <a:endParaRPr lang="zh-CN" altLang="en-US"/>
        </a:p>
      </dgm:t>
    </dgm:pt>
    <dgm:pt modelId="{173232CD-922E-4CC0-97D1-E9440A169E7F}" type="pres">
      <dgm:prSet presAssocID="{BEA1A73F-C41B-4043-B9D6-96A99CE5CDAF}" presName="FourConn_3-4" presStyleLbl="fgAccFollowNode1" presStyleIdx="2" presStyleCnt="3" custLinFactNeighborY="-50617">
        <dgm:presLayoutVars>
          <dgm:bulletEnabled val="1"/>
        </dgm:presLayoutVars>
      </dgm:prSet>
      <dgm:spPr/>
      <dgm:t>
        <a:bodyPr/>
        <a:lstStyle/>
        <a:p>
          <a:endParaRPr lang="zh-CN" altLang="en-US"/>
        </a:p>
      </dgm:t>
    </dgm:pt>
    <dgm:pt modelId="{D8778406-8A58-4885-B853-F81227AC5AD5}" type="pres">
      <dgm:prSet presAssocID="{BEA1A73F-C41B-4043-B9D6-96A99CE5CDAF}" presName="FourNodes_1_text" presStyleLbl="node1" presStyleIdx="3" presStyleCnt="4">
        <dgm:presLayoutVars>
          <dgm:bulletEnabled val="1"/>
        </dgm:presLayoutVars>
      </dgm:prSet>
      <dgm:spPr/>
      <dgm:t>
        <a:bodyPr/>
        <a:lstStyle/>
        <a:p>
          <a:endParaRPr lang="zh-CN" altLang="en-US"/>
        </a:p>
      </dgm:t>
    </dgm:pt>
    <dgm:pt modelId="{AE8A6855-5C50-4F28-86CF-2F3903FA0D12}" type="pres">
      <dgm:prSet presAssocID="{BEA1A73F-C41B-4043-B9D6-96A99CE5CDAF}" presName="FourNodes_2_text" presStyleLbl="node1" presStyleIdx="3" presStyleCnt="4">
        <dgm:presLayoutVars>
          <dgm:bulletEnabled val="1"/>
        </dgm:presLayoutVars>
      </dgm:prSet>
      <dgm:spPr/>
      <dgm:t>
        <a:bodyPr/>
        <a:lstStyle/>
        <a:p>
          <a:endParaRPr lang="zh-CN" altLang="en-US"/>
        </a:p>
      </dgm:t>
    </dgm:pt>
    <dgm:pt modelId="{E65BEF5E-B33D-4662-B37D-779F75A7F815}" type="pres">
      <dgm:prSet presAssocID="{BEA1A73F-C41B-4043-B9D6-96A99CE5CDAF}" presName="FourNodes_3_text" presStyleLbl="node1" presStyleIdx="3" presStyleCnt="4">
        <dgm:presLayoutVars>
          <dgm:bulletEnabled val="1"/>
        </dgm:presLayoutVars>
      </dgm:prSet>
      <dgm:spPr/>
      <dgm:t>
        <a:bodyPr/>
        <a:lstStyle/>
        <a:p>
          <a:endParaRPr lang="zh-CN" altLang="en-US"/>
        </a:p>
      </dgm:t>
    </dgm:pt>
    <dgm:pt modelId="{625A8A8B-5655-4F39-AADA-A47E03B3F405}" type="pres">
      <dgm:prSet presAssocID="{BEA1A73F-C41B-4043-B9D6-96A99CE5CDAF}" presName="FourNodes_4_text" presStyleLbl="node1" presStyleIdx="3" presStyleCnt="4">
        <dgm:presLayoutVars>
          <dgm:bulletEnabled val="1"/>
        </dgm:presLayoutVars>
      </dgm:prSet>
      <dgm:spPr/>
      <dgm:t>
        <a:bodyPr/>
        <a:lstStyle/>
        <a:p>
          <a:endParaRPr lang="zh-CN" altLang="en-US"/>
        </a:p>
      </dgm:t>
    </dgm:pt>
  </dgm:ptLst>
  <dgm:cxnLst>
    <dgm:cxn modelId="{F16F5496-48C5-41DD-BF4F-A626A093734F}" type="presOf" srcId="{471D7341-5C15-4CC8-9523-F8F6F6E34293}" destId="{82841952-CD73-42C5-A5F7-57BF2C3DF71A}" srcOrd="0" destOrd="0" presId="urn:microsoft.com/office/officeart/2005/8/layout/vProcess5"/>
    <dgm:cxn modelId="{9CB192EA-6EBC-401A-A48B-6C287B089F9E}" type="presOf" srcId="{723A9FF5-8707-4272-A725-2FAA3BF1786D}" destId="{41F96547-3580-44E2-BA88-B639C76F3B57}" srcOrd="0" destOrd="0" presId="urn:microsoft.com/office/officeart/2005/8/layout/vProcess5"/>
    <dgm:cxn modelId="{64977382-0D9B-47A0-A3AB-5D7867F3EFC7}" type="presOf" srcId="{723A9FF5-8707-4272-A725-2FAA3BF1786D}" destId="{D8778406-8A58-4885-B853-F81227AC5AD5}" srcOrd="1" destOrd="0" presId="urn:microsoft.com/office/officeart/2005/8/layout/vProcess5"/>
    <dgm:cxn modelId="{1ECAA03D-848E-40DD-BD67-95725C83A8C2}" type="presOf" srcId="{BEA1A73F-C41B-4043-B9D6-96A99CE5CDAF}" destId="{9C2D1D38-8F9C-4BEA-8B9C-B25394C94BD5}" srcOrd="0" destOrd="0" presId="urn:microsoft.com/office/officeart/2005/8/layout/vProcess5"/>
    <dgm:cxn modelId="{A5689760-54AC-410D-90B9-5ED83EBE0CFB}" type="presOf" srcId="{2534BB09-2A0D-439B-8B5B-4A89234EBDB1}" destId="{6A5AB484-61F2-48DA-BC78-D0B73E68D0A6}" srcOrd="0" destOrd="0" presId="urn:microsoft.com/office/officeart/2005/8/layout/vProcess5"/>
    <dgm:cxn modelId="{C50D3D97-A30E-4470-ACA1-9C8CACE48A12}" type="presOf" srcId="{52BFAFD7-5FFC-4CDA-9AED-70A113402894}" destId="{52EB6792-A0C0-44C1-8048-710B03C5E23A}" srcOrd="0" destOrd="0" presId="urn:microsoft.com/office/officeart/2005/8/layout/vProcess5"/>
    <dgm:cxn modelId="{1ECA9FEC-E3BA-4B55-96E7-9B4BC9AFA161}" type="presOf" srcId="{E4741070-0550-4BC1-AD60-42E43037A462}" destId="{34F72AFF-27CB-41EE-8747-8F5C6889C0D7}" srcOrd="0" destOrd="0" presId="urn:microsoft.com/office/officeart/2005/8/layout/vProcess5"/>
    <dgm:cxn modelId="{38A49F26-67A8-476B-8294-D13132BDC40F}" type="presOf" srcId="{52BFAFD7-5FFC-4CDA-9AED-70A113402894}" destId="{AE8A6855-5C50-4F28-86CF-2F3903FA0D12}" srcOrd="1" destOrd="0" presId="urn:microsoft.com/office/officeart/2005/8/layout/vProcess5"/>
    <dgm:cxn modelId="{FB70B3AC-8436-47D7-B800-6A461FEBB3B7}" type="presOf" srcId="{471D7341-5C15-4CC8-9523-F8F6F6E34293}" destId="{E65BEF5E-B33D-4662-B37D-779F75A7F815}" srcOrd="1" destOrd="0" presId="urn:microsoft.com/office/officeart/2005/8/layout/vProcess5"/>
    <dgm:cxn modelId="{7BD3AE76-5C5C-4455-ADDA-9650F20E67A3}" type="presOf" srcId="{2534BB09-2A0D-439B-8B5B-4A89234EBDB1}" destId="{625A8A8B-5655-4F39-AADA-A47E03B3F405}" srcOrd="1" destOrd="0" presId="urn:microsoft.com/office/officeart/2005/8/layout/vProcess5"/>
    <dgm:cxn modelId="{7D1F5E62-33DB-4E4C-A17E-9A53F998E72C}" srcId="{BEA1A73F-C41B-4043-B9D6-96A99CE5CDAF}" destId="{471D7341-5C15-4CC8-9523-F8F6F6E34293}" srcOrd="2" destOrd="0" parTransId="{4CC71C9C-C699-41B4-80A3-F274CB153943}" sibTransId="{8E865430-32F5-4427-8109-80A1E5B8ED6A}"/>
    <dgm:cxn modelId="{52857378-32B6-4151-A0C0-D3E3D6339EA6}" srcId="{BEA1A73F-C41B-4043-B9D6-96A99CE5CDAF}" destId="{2534BB09-2A0D-439B-8B5B-4A89234EBDB1}" srcOrd="3" destOrd="0" parTransId="{A7D55C6C-14F7-405C-88F2-A92BF2183DA9}" sibTransId="{0633BA58-B9F5-4975-BA79-242868006AD6}"/>
    <dgm:cxn modelId="{F6329C29-BB2E-434E-90F4-98570F228C18}" type="presOf" srcId="{8E865430-32F5-4427-8109-80A1E5B8ED6A}" destId="{173232CD-922E-4CC0-97D1-E9440A169E7F}" srcOrd="0" destOrd="0" presId="urn:microsoft.com/office/officeart/2005/8/layout/vProcess5"/>
    <dgm:cxn modelId="{021FD88A-6795-4298-8338-77C00568608C}" type="presOf" srcId="{36BA629D-049C-4301-B90F-87B353044B2D}" destId="{D9BAA01F-0CC2-458E-8C62-934404080317}" srcOrd="0" destOrd="0" presId="urn:microsoft.com/office/officeart/2005/8/layout/vProcess5"/>
    <dgm:cxn modelId="{300D9613-7FA7-42D8-AF7D-B6763400649A}" srcId="{BEA1A73F-C41B-4043-B9D6-96A99CE5CDAF}" destId="{52BFAFD7-5FFC-4CDA-9AED-70A113402894}" srcOrd="1" destOrd="0" parTransId="{7D308EE9-A62D-4B5B-8501-A456DDC789D5}" sibTransId="{E4741070-0550-4BC1-AD60-42E43037A462}"/>
    <dgm:cxn modelId="{C85E0CFE-BB8E-4F68-AA26-0DD9C0803E67}" srcId="{BEA1A73F-C41B-4043-B9D6-96A99CE5CDAF}" destId="{723A9FF5-8707-4272-A725-2FAA3BF1786D}" srcOrd="0" destOrd="0" parTransId="{AD35E773-887B-44B9-8C71-0898104EF5D8}" sibTransId="{36BA629D-049C-4301-B90F-87B353044B2D}"/>
    <dgm:cxn modelId="{059CAF5D-4296-49E9-8BE0-AD8263A95419}" type="presParOf" srcId="{9C2D1D38-8F9C-4BEA-8B9C-B25394C94BD5}" destId="{46FC0EAF-4865-4E7D-B20E-C8ADA3D358D4}" srcOrd="0" destOrd="0" presId="urn:microsoft.com/office/officeart/2005/8/layout/vProcess5"/>
    <dgm:cxn modelId="{B0169F8E-44E8-44ED-A144-3DF710E4C9AE}" type="presParOf" srcId="{9C2D1D38-8F9C-4BEA-8B9C-B25394C94BD5}" destId="{41F96547-3580-44E2-BA88-B639C76F3B57}" srcOrd="1" destOrd="0" presId="urn:microsoft.com/office/officeart/2005/8/layout/vProcess5"/>
    <dgm:cxn modelId="{46C5AD78-D981-4A46-8141-18D6A6E38253}" type="presParOf" srcId="{9C2D1D38-8F9C-4BEA-8B9C-B25394C94BD5}" destId="{52EB6792-A0C0-44C1-8048-710B03C5E23A}" srcOrd="2" destOrd="0" presId="urn:microsoft.com/office/officeart/2005/8/layout/vProcess5"/>
    <dgm:cxn modelId="{997F36A7-E0F5-41B7-ABBB-D2B49A57802B}" type="presParOf" srcId="{9C2D1D38-8F9C-4BEA-8B9C-B25394C94BD5}" destId="{82841952-CD73-42C5-A5F7-57BF2C3DF71A}" srcOrd="3" destOrd="0" presId="urn:microsoft.com/office/officeart/2005/8/layout/vProcess5"/>
    <dgm:cxn modelId="{8BB4FACC-6F7B-48DE-9DF1-8A1BB42AF2C3}" type="presParOf" srcId="{9C2D1D38-8F9C-4BEA-8B9C-B25394C94BD5}" destId="{6A5AB484-61F2-48DA-BC78-D0B73E68D0A6}" srcOrd="4" destOrd="0" presId="urn:microsoft.com/office/officeart/2005/8/layout/vProcess5"/>
    <dgm:cxn modelId="{940F37F8-A499-448A-AED3-51E5A1AEBE8D}" type="presParOf" srcId="{9C2D1D38-8F9C-4BEA-8B9C-B25394C94BD5}" destId="{D9BAA01F-0CC2-458E-8C62-934404080317}" srcOrd="5" destOrd="0" presId="urn:microsoft.com/office/officeart/2005/8/layout/vProcess5"/>
    <dgm:cxn modelId="{690E9B74-F849-4ADE-AB63-DD90FEBA8387}" type="presParOf" srcId="{9C2D1D38-8F9C-4BEA-8B9C-B25394C94BD5}" destId="{34F72AFF-27CB-41EE-8747-8F5C6889C0D7}" srcOrd="6" destOrd="0" presId="urn:microsoft.com/office/officeart/2005/8/layout/vProcess5"/>
    <dgm:cxn modelId="{231438CA-C20F-44D0-973A-0C93A69B46CE}" type="presParOf" srcId="{9C2D1D38-8F9C-4BEA-8B9C-B25394C94BD5}" destId="{173232CD-922E-4CC0-97D1-E9440A169E7F}" srcOrd="7" destOrd="0" presId="urn:microsoft.com/office/officeart/2005/8/layout/vProcess5"/>
    <dgm:cxn modelId="{E0F7BB39-0BCC-4C77-8DC3-E4E9210AF0FF}" type="presParOf" srcId="{9C2D1D38-8F9C-4BEA-8B9C-B25394C94BD5}" destId="{D8778406-8A58-4885-B853-F81227AC5AD5}" srcOrd="8" destOrd="0" presId="urn:microsoft.com/office/officeart/2005/8/layout/vProcess5"/>
    <dgm:cxn modelId="{1DBB1AEC-F97D-42BF-934C-FF87A9195580}" type="presParOf" srcId="{9C2D1D38-8F9C-4BEA-8B9C-B25394C94BD5}" destId="{AE8A6855-5C50-4F28-86CF-2F3903FA0D12}" srcOrd="9" destOrd="0" presId="urn:microsoft.com/office/officeart/2005/8/layout/vProcess5"/>
    <dgm:cxn modelId="{2E8B4CF7-8D52-469F-A171-6BD47306524D}" type="presParOf" srcId="{9C2D1D38-8F9C-4BEA-8B9C-B25394C94BD5}" destId="{E65BEF5E-B33D-4662-B37D-779F75A7F815}" srcOrd="10" destOrd="0" presId="urn:microsoft.com/office/officeart/2005/8/layout/vProcess5"/>
    <dgm:cxn modelId="{92FAD377-72B0-452B-973F-37476D61FEDB}" type="presParOf" srcId="{9C2D1D38-8F9C-4BEA-8B9C-B25394C94BD5}" destId="{625A8A8B-5655-4F39-AADA-A47E03B3F40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A1A73F-C41B-4043-B9D6-96A99CE5CDAF}"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zh-CN" altLang="en-US"/>
        </a:p>
      </dgm:t>
    </dgm:pt>
    <dgm:pt modelId="{723A9FF5-8707-4272-A725-2FAA3BF1786D}">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r>
            <a:rPr lang="en-US" altLang="zh-CN" sz="2800" smtClean="0">
              <a:latin typeface="微软雅黑" panose="020B0503020204020204" pitchFamily="34" charset="-122"/>
              <a:ea typeface="微软雅黑" panose="020B0503020204020204" pitchFamily="34" charset="-122"/>
            </a:rPr>
            <a:t>1. </a:t>
          </a:r>
          <a:r>
            <a:rPr lang="zh-CN" altLang="zh-CN" sz="2800" smtClean="0">
              <a:latin typeface="微软雅黑" panose="020B0503020204020204" pitchFamily="34" charset="-122"/>
              <a:ea typeface="微软雅黑" panose="020B0503020204020204" pitchFamily="34" charset="-122"/>
            </a:rPr>
            <a:t>检查传入的参数是否是持久化对象，如果是持久化对象将其移出</a:t>
          </a:r>
          <a:r>
            <a:rPr lang="en-US" altLang="zh-CN" sz="2800" smtClean="0">
              <a:latin typeface="微软雅黑" panose="020B0503020204020204" pitchFamily="34" charset="-122"/>
              <a:ea typeface="微软雅黑" panose="020B0503020204020204" pitchFamily="34" charset="-122"/>
            </a:rPr>
            <a:t> Session </a:t>
          </a:r>
          <a:r>
            <a:rPr lang="zh-CN" altLang="zh-CN" sz="2800" smtClean="0">
              <a:latin typeface="微软雅黑" panose="020B0503020204020204" pitchFamily="34" charset="-122"/>
              <a:ea typeface="微软雅黑" panose="020B0503020204020204" pitchFamily="34" charset="-122"/>
            </a:rPr>
            <a:t>缓存</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AD35E773-887B-44B9-8C71-0898104EF5D8}" type="parTrans" cxnId="{C85E0CFE-BB8E-4F68-AA26-0DD9C0803E67}">
      <dgm:prSet/>
      <dgm:spPr/>
      <dgm:t>
        <a:bodyPr/>
        <a:lstStyle/>
        <a:p>
          <a:endParaRPr lang="zh-CN" altLang="en-US" sz="2800">
            <a:solidFill>
              <a:schemeClr val="tx1"/>
            </a:solidFill>
          </a:endParaRPr>
        </a:p>
      </dgm:t>
    </dgm:pt>
    <dgm:pt modelId="{36BA629D-049C-4301-B90F-87B353044B2D}" type="sibTrans" cxnId="{C85E0CFE-BB8E-4F68-AA26-0DD9C0803E67}">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52BFAFD7-5FFC-4CDA-9AED-70A113402894}">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r>
            <a:rPr lang="en-US" altLang="zh-CN" sz="2800" smtClean="0">
              <a:latin typeface="微软雅黑" panose="020B0503020204020204" pitchFamily="34" charset="-122"/>
              <a:ea typeface="微软雅黑" panose="020B0503020204020204" pitchFamily="34" charset="-122"/>
            </a:rPr>
            <a:t>2. </a:t>
          </a:r>
          <a:r>
            <a:rPr lang="zh-CN" altLang="zh-CN" sz="2800" smtClean="0">
              <a:latin typeface="微软雅黑" panose="020B0503020204020204" pitchFamily="34" charset="-122"/>
              <a:ea typeface="微软雅黑" panose="020B0503020204020204" pitchFamily="34" charset="-122"/>
            </a:rPr>
            <a:t>计划执行一个</a:t>
          </a:r>
          <a:r>
            <a:rPr lang="en-US" altLang="zh-CN" sz="2800" smtClean="0">
              <a:latin typeface="微软雅黑" panose="020B0503020204020204" pitchFamily="34" charset="-122"/>
              <a:ea typeface="微软雅黑" panose="020B0503020204020204" pitchFamily="34" charset="-122"/>
            </a:rPr>
            <a:t> delete</a:t>
          </a:r>
          <a:r>
            <a:rPr lang="zh-CN" altLang="zh-CN" sz="2800" smtClean="0">
              <a:latin typeface="微软雅黑" panose="020B0503020204020204" pitchFamily="34" charset="-122"/>
              <a:ea typeface="微软雅黑" panose="020B0503020204020204" pitchFamily="34" charset="-122"/>
            </a:rPr>
            <a:t>，但是并不立即执行</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7D308EE9-A62D-4B5B-8501-A456DDC789D5}" type="parTrans" cxnId="{300D9613-7FA7-42D8-AF7D-B6763400649A}">
      <dgm:prSet/>
      <dgm:spPr/>
      <dgm:t>
        <a:bodyPr/>
        <a:lstStyle/>
        <a:p>
          <a:endParaRPr lang="zh-CN" altLang="en-US" sz="2800">
            <a:solidFill>
              <a:schemeClr val="tx1"/>
            </a:solidFill>
          </a:endParaRPr>
        </a:p>
      </dgm:t>
    </dgm:pt>
    <dgm:pt modelId="{E4741070-0550-4BC1-AD60-42E43037A462}" type="sibTrans" cxnId="{300D9613-7FA7-42D8-AF7D-B6763400649A}">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471D7341-5C15-4CC8-9523-F8F6F6E34293}">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r>
            <a:rPr lang="en-US" altLang="zh-CN" sz="2800" smtClean="0">
              <a:latin typeface="微软雅黑" panose="020B0503020204020204" pitchFamily="34" charset="-122"/>
              <a:ea typeface="微软雅黑" panose="020B0503020204020204" pitchFamily="34" charset="-122"/>
            </a:rPr>
            <a:t>3. </a:t>
          </a:r>
          <a:r>
            <a:rPr lang="zh-CN" altLang="zh-CN" sz="2800" smtClean="0">
              <a:latin typeface="微软雅黑" panose="020B0503020204020204" pitchFamily="34" charset="-122"/>
              <a:ea typeface="微软雅黑" panose="020B0503020204020204" pitchFamily="34" charset="-122"/>
            </a:rPr>
            <a:t>当</a:t>
          </a:r>
          <a:r>
            <a:rPr lang="en-US" altLang="zh-CN" sz="2800" smtClean="0">
              <a:latin typeface="微软雅黑" panose="020B0503020204020204" pitchFamily="34" charset="-122"/>
              <a:ea typeface="微软雅黑" panose="020B0503020204020204" pitchFamily="34" charset="-122"/>
            </a:rPr>
            <a:t> Session </a:t>
          </a:r>
          <a:r>
            <a:rPr lang="zh-CN" altLang="zh-CN" sz="2800" smtClean="0">
              <a:latin typeface="微软雅黑" panose="020B0503020204020204" pitchFamily="34" charset="-122"/>
              <a:ea typeface="微软雅黑" panose="020B0503020204020204" pitchFamily="34" charset="-122"/>
            </a:rPr>
            <a:t>清理缓存时才执行</a:t>
          </a:r>
          <a:r>
            <a:rPr lang="en-US" altLang="zh-CN" sz="2800" smtClean="0">
              <a:latin typeface="微软雅黑" panose="020B0503020204020204" pitchFamily="34" charset="-122"/>
              <a:ea typeface="微软雅黑" panose="020B0503020204020204" pitchFamily="34" charset="-122"/>
            </a:rPr>
            <a:t> delete</a:t>
          </a:r>
          <a:r>
            <a:rPr lang="zh-CN" altLang="zh-CN" sz="2800" smtClean="0">
              <a:latin typeface="微软雅黑" panose="020B0503020204020204" pitchFamily="34" charset="-122"/>
              <a:ea typeface="微软雅黑" panose="020B0503020204020204" pitchFamily="34" charset="-122"/>
            </a:rPr>
            <a:t>，比如执行</a:t>
          </a:r>
          <a:r>
            <a:rPr lang="en-US" altLang="zh-CN" sz="2800" smtClean="0">
              <a:latin typeface="微软雅黑" panose="020B0503020204020204" pitchFamily="34" charset="-122"/>
              <a:ea typeface="微软雅黑" panose="020B0503020204020204" pitchFamily="34" charset="-122"/>
            </a:rPr>
            <a:t> Session.flush()</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4CC71C9C-C699-41B4-80A3-F274CB153943}" type="parTrans" cxnId="{7D1F5E62-33DB-4E4C-A17E-9A53F998E72C}">
      <dgm:prSet/>
      <dgm:spPr/>
      <dgm:t>
        <a:bodyPr/>
        <a:lstStyle/>
        <a:p>
          <a:endParaRPr lang="zh-CN" altLang="en-US" sz="2800">
            <a:solidFill>
              <a:schemeClr val="tx1"/>
            </a:solidFill>
          </a:endParaRPr>
        </a:p>
      </dgm:t>
    </dgm:pt>
    <dgm:pt modelId="{8E865430-32F5-4427-8109-80A1E5B8ED6A}" type="sibTrans" cxnId="{7D1F5E62-33DB-4E4C-A17E-9A53F998E72C}">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9C2D1D38-8F9C-4BEA-8B9C-B25394C94BD5}" type="pres">
      <dgm:prSet presAssocID="{BEA1A73F-C41B-4043-B9D6-96A99CE5CDAF}" presName="outerComposite" presStyleCnt="0">
        <dgm:presLayoutVars>
          <dgm:chMax val="5"/>
          <dgm:dir/>
          <dgm:resizeHandles val="exact"/>
        </dgm:presLayoutVars>
      </dgm:prSet>
      <dgm:spPr/>
      <dgm:t>
        <a:bodyPr/>
        <a:lstStyle/>
        <a:p>
          <a:endParaRPr lang="zh-CN" altLang="en-US"/>
        </a:p>
      </dgm:t>
    </dgm:pt>
    <dgm:pt modelId="{46FC0EAF-4865-4E7D-B20E-C8ADA3D358D4}" type="pres">
      <dgm:prSet presAssocID="{BEA1A73F-C41B-4043-B9D6-96A99CE5CDAF}" presName="dummyMaxCanvas" presStyleCnt="0">
        <dgm:presLayoutVars/>
      </dgm:prSet>
      <dgm:spPr/>
      <dgm:t>
        <a:bodyPr/>
        <a:lstStyle/>
        <a:p>
          <a:endParaRPr lang="zh-CN" altLang="en-US"/>
        </a:p>
      </dgm:t>
    </dgm:pt>
    <dgm:pt modelId="{30E54BBD-D838-4801-B8F0-30A59EFF1F96}" type="pres">
      <dgm:prSet presAssocID="{BEA1A73F-C41B-4043-B9D6-96A99CE5CDAF}" presName="ThreeNodes_1" presStyleLbl="node1" presStyleIdx="0" presStyleCnt="3">
        <dgm:presLayoutVars>
          <dgm:bulletEnabled val="1"/>
        </dgm:presLayoutVars>
      </dgm:prSet>
      <dgm:spPr/>
      <dgm:t>
        <a:bodyPr/>
        <a:lstStyle/>
        <a:p>
          <a:endParaRPr lang="zh-CN" altLang="en-US"/>
        </a:p>
      </dgm:t>
    </dgm:pt>
    <dgm:pt modelId="{4D729D2C-900C-40A0-A0C5-C87F1EC8E674}" type="pres">
      <dgm:prSet presAssocID="{BEA1A73F-C41B-4043-B9D6-96A99CE5CDAF}" presName="ThreeNodes_2" presStyleLbl="node1" presStyleIdx="1" presStyleCnt="3">
        <dgm:presLayoutVars>
          <dgm:bulletEnabled val="1"/>
        </dgm:presLayoutVars>
      </dgm:prSet>
      <dgm:spPr/>
      <dgm:t>
        <a:bodyPr/>
        <a:lstStyle/>
        <a:p>
          <a:endParaRPr lang="zh-CN" altLang="en-US"/>
        </a:p>
      </dgm:t>
    </dgm:pt>
    <dgm:pt modelId="{2F1FD6FA-680C-47B6-A18F-AE6CDC0F00DF}" type="pres">
      <dgm:prSet presAssocID="{BEA1A73F-C41B-4043-B9D6-96A99CE5CDAF}" presName="ThreeNodes_3" presStyleLbl="node1" presStyleIdx="2" presStyleCnt="3">
        <dgm:presLayoutVars>
          <dgm:bulletEnabled val="1"/>
        </dgm:presLayoutVars>
      </dgm:prSet>
      <dgm:spPr/>
      <dgm:t>
        <a:bodyPr/>
        <a:lstStyle/>
        <a:p>
          <a:endParaRPr lang="zh-CN" altLang="en-US"/>
        </a:p>
      </dgm:t>
    </dgm:pt>
    <dgm:pt modelId="{C6D0BA10-56DB-4993-9601-2FF23F8DB982}" type="pres">
      <dgm:prSet presAssocID="{BEA1A73F-C41B-4043-B9D6-96A99CE5CDAF}" presName="ThreeConn_1-2" presStyleLbl="fgAccFollowNode1" presStyleIdx="0" presStyleCnt="2">
        <dgm:presLayoutVars>
          <dgm:bulletEnabled val="1"/>
        </dgm:presLayoutVars>
      </dgm:prSet>
      <dgm:spPr/>
      <dgm:t>
        <a:bodyPr/>
        <a:lstStyle/>
        <a:p>
          <a:endParaRPr lang="zh-CN" altLang="en-US"/>
        </a:p>
      </dgm:t>
    </dgm:pt>
    <dgm:pt modelId="{7AD3B39F-1488-41F9-9E82-7A9CC9F59E13}" type="pres">
      <dgm:prSet presAssocID="{BEA1A73F-C41B-4043-B9D6-96A99CE5CDAF}" presName="ThreeConn_2-3" presStyleLbl="fgAccFollowNode1" presStyleIdx="1" presStyleCnt="2">
        <dgm:presLayoutVars>
          <dgm:bulletEnabled val="1"/>
        </dgm:presLayoutVars>
      </dgm:prSet>
      <dgm:spPr/>
      <dgm:t>
        <a:bodyPr/>
        <a:lstStyle/>
        <a:p>
          <a:endParaRPr lang="zh-CN" altLang="en-US"/>
        </a:p>
      </dgm:t>
    </dgm:pt>
    <dgm:pt modelId="{81703853-4A47-4CF5-809B-05195036C048}" type="pres">
      <dgm:prSet presAssocID="{BEA1A73F-C41B-4043-B9D6-96A99CE5CDAF}" presName="ThreeNodes_1_text" presStyleLbl="node1" presStyleIdx="2" presStyleCnt="3">
        <dgm:presLayoutVars>
          <dgm:bulletEnabled val="1"/>
        </dgm:presLayoutVars>
      </dgm:prSet>
      <dgm:spPr/>
      <dgm:t>
        <a:bodyPr/>
        <a:lstStyle/>
        <a:p>
          <a:endParaRPr lang="zh-CN" altLang="en-US"/>
        </a:p>
      </dgm:t>
    </dgm:pt>
    <dgm:pt modelId="{25722279-F64B-4B69-8D4F-E13CC60E85EB}" type="pres">
      <dgm:prSet presAssocID="{BEA1A73F-C41B-4043-B9D6-96A99CE5CDAF}" presName="ThreeNodes_2_text" presStyleLbl="node1" presStyleIdx="2" presStyleCnt="3">
        <dgm:presLayoutVars>
          <dgm:bulletEnabled val="1"/>
        </dgm:presLayoutVars>
      </dgm:prSet>
      <dgm:spPr/>
      <dgm:t>
        <a:bodyPr/>
        <a:lstStyle/>
        <a:p>
          <a:endParaRPr lang="zh-CN" altLang="en-US"/>
        </a:p>
      </dgm:t>
    </dgm:pt>
    <dgm:pt modelId="{918D1ACF-73C7-4B4C-9043-625FDB9B5A35}" type="pres">
      <dgm:prSet presAssocID="{BEA1A73F-C41B-4043-B9D6-96A99CE5CDAF}" presName="ThreeNodes_3_text" presStyleLbl="node1" presStyleIdx="2" presStyleCnt="3">
        <dgm:presLayoutVars>
          <dgm:bulletEnabled val="1"/>
        </dgm:presLayoutVars>
      </dgm:prSet>
      <dgm:spPr/>
      <dgm:t>
        <a:bodyPr/>
        <a:lstStyle/>
        <a:p>
          <a:endParaRPr lang="zh-CN" altLang="en-US"/>
        </a:p>
      </dgm:t>
    </dgm:pt>
  </dgm:ptLst>
  <dgm:cxnLst>
    <dgm:cxn modelId="{300D9613-7FA7-42D8-AF7D-B6763400649A}" srcId="{BEA1A73F-C41B-4043-B9D6-96A99CE5CDAF}" destId="{52BFAFD7-5FFC-4CDA-9AED-70A113402894}" srcOrd="1" destOrd="0" parTransId="{7D308EE9-A62D-4B5B-8501-A456DDC789D5}" sibTransId="{E4741070-0550-4BC1-AD60-42E43037A462}"/>
    <dgm:cxn modelId="{7D1F5E62-33DB-4E4C-A17E-9A53F998E72C}" srcId="{BEA1A73F-C41B-4043-B9D6-96A99CE5CDAF}" destId="{471D7341-5C15-4CC8-9523-F8F6F6E34293}" srcOrd="2" destOrd="0" parTransId="{4CC71C9C-C699-41B4-80A3-F274CB153943}" sibTransId="{8E865430-32F5-4427-8109-80A1E5B8ED6A}"/>
    <dgm:cxn modelId="{1ECAA03D-848E-40DD-BD67-95725C83A8C2}" type="presOf" srcId="{BEA1A73F-C41B-4043-B9D6-96A99CE5CDAF}" destId="{9C2D1D38-8F9C-4BEA-8B9C-B25394C94BD5}" srcOrd="0" destOrd="0" presId="urn:microsoft.com/office/officeart/2005/8/layout/vProcess5"/>
    <dgm:cxn modelId="{75DCFC64-83DC-4544-9E89-2F6E9C11892B}" type="presOf" srcId="{723A9FF5-8707-4272-A725-2FAA3BF1786D}" destId="{30E54BBD-D838-4801-B8F0-30A59EFF1F96}" srcOrd="0" destOrd="0" presId="urn:microsoft.com/office/officeart/2005/8/layout/vProcess5"/>
    <dgm:cxn modelId="{BEA462E5-27B3-4F35-8909-9AEACF2A623C}" type="presOf" srcId="{52BFAFD7-5FFC-4CDA-9AED-70A113402894}" destId="{4D729D2C-900C-40A0-A0C5-C87F1EC8E674}" srcOrd="0" destOrd="0" presId="urn:microsoft.com/office/officeart/2005/8/layout/vProcess5"/>
    <dgm:cxn modelId="{F2327E3F-E321-44C6-A7B0-D4A33AA461C7}" type="presOf" srcId="{52BFAFD7-5FFC-4CDA-9AED-70A113402894}" destId="{25722279-F64B-4B69-8D4F-E13CC60E85EB}" srcOrd="1" destOrd="0" presId="urn:microsoft.com/office/officeart/2005/8/layout/vProcess5"/>
    <dgm:cxn modelId="{D7F70184-D7B2-4273-B4FC-631209613948}" type="presOf" srcId="{471D7341-5C15-4CC8-9523-F8F6F6E34293}" destId="{918D1ACF-73C7-4B4C-9043-625FDB9B5A35}" srcOrd="1" destOrd="0" presId="urn:microsoft.com/office/officeart/2005/8/layout/vProcess5"/>
    <dgm:cxn modelId="{A792BE60-2491-4FCB-B4E4-42089285074F}" type="presOf" srcId="{723A9FF5-8707-4272-A725-2FAA3BF1786D}" destId="{81703853-4A47-4CF5-809B-05195036C048}" srcOrd="1" destOrd="0" presId="urn:microsoft.com/office/officeart/2005/8/layout/vProcess5"/>
    <dgm:cxn modelId="{DC81F82B-8B13-4496-BC6B-3604D895C25E}" type="presOf" srcId="{471D7341-5C15-4CC8-9523-F8F6F6E34293}" destId="{2F1FD6FA-680C-47B6-A18F-AE6CDC0F00DF}" srcOrd="0" destOrd="0" presId="urn:microsoft.com/office/officeart/2005/8/layout/vProcess5"/>
    <dgm:cxn modelId="{C85E0CFE-BB8E-4F68-AA26-0DD9C0803E67}" srcId="{BEA1A73F-C41B-4043-B9D6-96A99CE5CDAF}" destId="{723A9FF5-8707-4272-A725-2FAA3BF1786D}" srcOrd="0" destOrd="0" parTransId="{AD35E773-887B-44B9-8C71-0898104EF5D8}" sibTransId="{36BA629D-049C-4301-B90F-87B353044B2D}"/>
    <dgm:cxn modelId="{FD1B9158-C062-49DF-B0F6-D0FC5AE9C2A1}" type="presOf" srcId="{E4741070-0550-4BC1-AD60-42E43037A462}" destId="{7AD3B39F-1488-41F9-9E82-7A9CC9F59E13}" srcOrd="0" destOrd="0" presId="urn:microsoft.com/office/officeart/2005/8/layout/vProcess5"/>
    <dgm:cxn modelId="{EA11C89D-F4D2-4C0A-BD6F-6D55E363DE65}" type="presOf" srcId="{36BA629D-049C-4301-B90F-87B353044B2D}" destId="{C6D0BA10-56DB-4993-9601-2FF23F8DB982}" srcOrd="0" destOrd="0" presId="urn:microsoft.com/office/officeart/2005/8/layout/vProcess5"/>
    <dgm:cxn modelId="{059CAF5D-4296-49E9-8BE0-AD8263A95419}" type="presParOf" srcId="{9C2D1D38-8F9C-4BEA-8B9C-B25394C94BD5}" destId="{46FC0EAF-4865-4E7D-B20E-C8ADA3D358D4}" srcOrd="0" destOrd="0" presId="urn:microsoft.com/office/officeart/2005/8/layout/vProcess5"/>
    <dgm:cxn modelId="{F9FB906B-31A8-4627-8486-218BB472F0E5}" type="presParOf" srcId="{9C2D1D38-8F9C-4BEA-8B9C-B25394C94BD5}" destId="{30E54BBD-D838-4801-B8F0-30A59EFF1F96}" srcOrd="1" destOrd="0" presId="urn:microsoft.com/office/officeart/2005/8/layout/vProcess5"/>
    <dgm:cxn modelId="{A621DADC-FC4C-41F9-BE3E-5BA518D4630B}" type="presParOf" srcId="{9C2D1D38-8F9C-4BEA-8B9C-B25394C94BD5}" destId="{4D729D2C-900C-40A0-A0C5-C87F1EC8E674}" srcOrd="2" destOrd="0" presId="urn:microsoft.com/office/officeart/2005/8/layout/vProcess5"/>
    <dgm:cxn modelId="{911403F0-7BE8-49D1-A6F7-F7F880C1C46D}" type="presParOf" srcId="{9C2D1D38-8F9C-4BEA-8B9C-B25394C94BD5}" destId="{2F1FD6FA-680C-47B6-A18F-AE6CDC0F00DF}" srcOrd="3" destOrd="0" presId="urn:microsoft.com/office/officeart/2005/8/layout/vProcess5"/>
    <dgm:cxn modelId="{476A8EAF-2665-451F-9707-131BD8B4871C}" type="presParOf" srcId="{9C2D1D38-8F9C-4BEA-8B9C-B25394C94BD5}" destId="{C6D0BA10-56DB-4993-9601-2FF23F8DB982}" srcOrd="4" destOrd="0" presId="urn:microsoft.com/office/officeart/2005/8/layout/vProcess5"/>
    <dgm:cxn modelId="{CB59E5C5-D43C-4765-A4CD-5A8D1DFEE8F5}" type="presParOf" srcId="{9C2D1D38-8F9C-4BEA-8B9C-B25394C94BD5}" destId="{7AD3B39F-1488-41F9-9E82-7A9CC9F59E13}" srcOrd="5" destOrd="0" presId="urn:microsoft.com/office/officeart/2005/8/layout/vProcess5"/>
    <dgm:cxn modelId="{AD5939CB-98EA-4E87-9455-842AD220FC89}" type="presParOf" srcId="{9C2D1D38-8F9C-4BEA-8B9C-B25394C94BD5}" destId="{81703853-4A47-4CF5-809B-05195036C048}" srcOrd="6" destOrd="0" presId="urn:microsoft.com/office/officeart/2005/8/layout/vProcess5"/>
    <dgm:cxn modelId="{CC6A4748-AF9D-46A5-995C-F8C09F444F2E}" type="presParOf" srcId="{9C2D1D38-8F9C-4BEA-8B9C-B25394C94BD5}" destId="{25722279-F64B-4B69-8D4F-E13CC60E85EB}" srcOrd="7" destOrd="0" presId="urn:microsoft.com/office/officeart/2005/8/layout/vProcess5"/>
    <dgm:cxn modelId="{BE361B93-0897-4EEB-9652-46855E93874A}" type="presParOf" srcId="{9C2D1D38-8F9C-4BEA-8B9C-B25394C94BD5}" destId="{918D1ACF-73C7-4B4C-9043-625FDB9B5A35}"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96547-3580-44E2-BA88-B639C76F3B57}">
      <dsp:nvSpPr>
        <dsp:cNvPr id="0" name=""/>
        <dsp:cNvSpPr/>
      </dsp:nvSpPr>
      <dsp:spPr>
        <a:xfrm>
          <a:off x="0" y="0"/>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1. </a:t>
          </a:r>
          <a:r>
            <a:rPr lang="zh-CN" altLang="en-US" sz="2800" kern="1200" smtClean="0">
              <a:latin typeface="微软雅黑" panose="020B0503020204020204" pitchFamily="34" charset="-122"/>
              <a:ea typeface="微软雅黑" panose="020B0503020204020204" pitchFamily="34" charset="-122"/>
            </a:rPr>
            <a:t>把</a:t>
          </a:r>
          <a:r>
            <a:rPr lang="zh-CN" altLang="en-US" sz="2800" kern="1200" dirty="0" smtClean="0">
              <a:latin typeface="微软雅黑" panose="020B0503020204020204" pitchFamily="34" charset="-122"/>
              <a:ea typeface="微软雅黑" panose="020B0503020204020204" pitchFamily="34" charset="-122"/>
            </a:rPr>
            <a:t>对象加入缓存中，使其变成持久</a:t>
          </a:r>
          <a:r>
            <a:rPr lang="zh-CN" altLang="en-US" sz="2800" kern="1200" smtClean="0">
              <a:latin typeface="微软雅黑" panose="020B0503020204020204" pitchFamily="34" charset="-122"/>
              <a:ea typeface="微软雅黑" panose="020B0503020204020204" pitchFamily="34" charset="-122"/>
            </a:rPr>
            <a:t>化对象；</a:t>
          </a:r>
          <a:endParaRPr lang="zh-CN" altLang="en-US" sz="2800" kern="1200" dirty="0">
            <a:latin typeface="微软雅黑" panose="020B0503020204020204" pitchFamily="34" charset="-122"/>
            <a:ea typeface="微软雅黑" panose="020B0503020204020204" pitchFamily="34" charset="-122"/>
          </a:endParaRPr>
        </a:p>
      </dsp:txBody>
      <dsp:txXfrm>
        <a:off x="32365" y="32365"/>
        <a:ext cx="7297565" cy="1040300"/>
      </dsp:txXfrm>
    </dsp:sp>
    <dsp:sp modelId="{52EB6792-A0C0-44C1-8048-710B03C5E23A}">
      <dsp:nvSpPr>
        <dsp:cNvPr id="0" name=""/>
        <dsp:cNvSpPr/>
      </dsp:nvSpPr>
      <dsp:spPr>
        <a:xfrm>
          <a:off x="718855" y="1305944"/>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2. </a:t>
          </a:r>
          <a:r>
            <a:rPr lang="zh-CN" altLang="en-US" sz="2800" kern="1200" smtClean="0">
              <a:latin typeface="微软雅黑" panose="020B0503020204020204" pitchFamily="34" charset="-122"/>
              <a:ea typeface="微软雅黑" panose="020B0503020204020204" pitchFamily="34" charset="-122"/>
            </a:rPr>
            <a:t>根据</a:t>
          </a:r>
          <a:r>
            <a:rPr lang="zh-CN" altLang="en-US" sz="2800" kern="1200" dirty="0" smtClean="0">
              <a:latin typeface="微软雅黑" panose="020B0503020204020204" pitchFamily="34" charset="-122"/>
              <a:ea typeface="微软雅黑" panose="020B0503020204020204" pitchFamily="34" charset="-122"/>
            </a:rPr>
            <a:t>映射文件配置的标识符生成器为对象分配</a:t>
          </a:r>
          <a:r>
            <a:rPr lang="zh-CN" altLang="en-US" sz="2800" kern="1200" smtClean="0">
              <a:latin typeface="微软雅黑" panose="020B0503020204020204" pitchFamily="34" charset="-122"/>
              <a:ea typeface="微软雅黑" panose="020B0503020204020204" pitchFamily="34" charset="-122"/>
            </a:rPr>
            <a:t>一个 </a:t>
          </a:r>
          <a:r>
            <a:rPr lang="en-US" altLang="zh-CN" sz="2800" kern="1200" smtClean="0">
              <a:latin typeface="微软雅黑" panose="020B0503020204020204" pitchFamily="34" charset="-122"/>
              <a:ea typeface="微软雅黑" panose="020B0503020204020204" pitchFamily="34" charset="-122"/>
            </a:rPr>
            <a:t>OID</a:t>
          </a:r>
          <a:r>
            <a:rPr lang="zh-CN" altLang="en-US" sz="2800" kern="1200" smtClean="0">
              <a:latin typeface="微软雅黑" panose="020B0503020204020204" pitchFamily="34" charset="-122"/>
              <a:ea typeface="微软雅黑" panose="020B0503020204020204" pitchFamily="34" charset="-122"/>
            </a:rPr>
            <a:t>；</a:t>
          </a:r>
          <a:endParaRPr lang="zh-CN" altLang="en-US" sz="2800" kern="1200" dirty="0">
            <a:latin typeface="微软雅黑" panose="020B0503020204020204" pitchFamily="34" charset="-122"/>
            <a:ea typeface="微软雅黑" panose="020B0503020204020204" pitchFamily="34" charset="-122"/>
          </a:endParaRPr>
        </a:p>
      </dsp:txBody>
      <dsp:txXfrm>
        <a:off x="751220" y="1338309"/>
        <a:ext cx="7081498" cy="1040300"/>
      </dsp:txXfrm>
    </dsp:sp>
    <dsp:sp modelId="{82841952-CD73-42C5-A5F7-57BF2C3DF71A}">
      <dsp:nvSpPr>
        <dsp:cNvPr id="0" name=""/>
        <dsp:cNvSpPr/>
      </dsp:nvSpPr>
      <dsp:spPr>
        <a:xfrm>
          <a:off x="1426982" y="2611889"/>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3. </a:t>
          </a:r>
          <a:r>
            <a:rPr lang="zh-CN" altLang="en-US" sz="2800" kern="1200" smtClean="0">
              <a:latin typeface="微软雅黑" panose="020B0503020204020204" pitchFamily="34" charset="-122"/>
              <a:ea typeface="微软雅黑" panose="020B0503020204020204" pitchFamily="34" charset="-122"/>
            </a:rPr>
            <a:t>计划</a:t>
          </a:r>
          <a:r>
            <a:rPr lang="zh-CN" altLang="en-US" sz="2800" kern="1200" dirty="0" smtClean="0">
              <a:latin typeface="微软雅黑" panose="020B0503020204020204" pitchFamily="34" charset="-122"/>
              <a:ea typeface="微软雅黑" panose="020B0503020204020204" pitchFamily="34" charset="-122"/>
            </a:rPr>
            <a:t>执行</a:t>
          </a:r>
          <a:r>
            <a:rPr lang="zh-CN" altLang="en-US" sz="2800" kern="1200" smtClean="0">
              <a:latin typeface="微软雅黑" panose="020B0503020204020204" pitchFamily="34" charset="-122"/>
              <a:ea typeface="微软雅黑" panose="020B0503020204020204" pitchFamily="34" charset="-122"/>
            </a:rPr>
            <a:t>一个 </a:t>
          </a:r>
          <a:r>
            <a:rPr lang="en-US" altLang="zh-CN" sz="2800" kern="1200" smtClean="0">
              <a:latin typeface="微软雅黑" panose="020B0503020204020204" pitchFamily="34" charset="-122"/>
              <a:ea typeface="微软雅黑" panose="020B0503020204020204" pitchFamily="34" charset="-122"/>
            </a:rPr>
            <a:t>insert</a:t>
          </a:r>
          <a:r>
            <a:rPr lang="zh-CN" altLang="en-US" sz="2800" kern="1200" dirty="0" smtClean="0">
              <a:latin typeface="微软雅黑" panose="020B0503020204020204" pitchFamily="34" charset="-122"/>
              <a:ea typeface="微软雅黑" panose="020B0503020204020204" pitchFamily="34" charset="-122"/>
            </a:rPr>
            <a:t>，把对象当前属性值组装</a:t>
          </a:r>
          <a:r>
            <a:rPr lang="zh-CN" altLang="en-US" sz="2800" kern="1200" smtClean="0">
              <a:latin typeface="微软雅黑" panose="020B0503020204020204" pitchFamily="34" charset="-122"/>
              <a:ea typeface="微软雅黑" panose="020B0503020204020204" pitchFamily="34" charset="-122"/>
            </a:rPr>
            <a:t>成到 </a:t>
          </a:r>
          <a:r>
            <a:rPr lang="en-US" altLang="zh-CN" sz="2800" kern="1200" smtClean="0">
              <a:latin typeface="微软雅黑" panose="020B0503020204020204" pitchFamily="34" charset="-122"/>
              <a:ea typeface="微软雅黑" panose="020B0503020204020204" pitchFamily="34" charset="-122"/>
            </a:rPr>
            <a:t>insert </a:t>
          </a:r>
          <a:r>
            <a:rPr lang="zh-CN" altLang="en-US" sz="2800" kern="1200" smtClean="0">
              <a:latin typeface="微软雅黑" panose="020B0503020204020204" pitchFamily="34" charset="-122"/>
              <a:ea typeface="微软雅黑" panose="020B0503020204020204" pitchFamily="34" charset="-122"/>
            </a:rPr>
            <a:t>语句</a:t>
          </a:r>
          <a:r>
            <a:rPr lang="zh-CN" altLang="en-US" sz="2800" kern="1200" dirty="0" smtClean="0">
              <a:latin typeface="微软雅黑" panose="020B0503020204020204" pitchFamily="34" charset="-122"/>
              <a:ea typeface="微软雅黑" panose="020B0503020204020204" pitchFamily="34" charset="-122"/>
            </a:rPr>
            <a:t>中</a:t>
          </a:r>
          <a:r>
            <a:rPr lang="zh-CN" altLang="en-US" sz="2800" kern="1200" smtClean="0">
              <a:latin typeface="微软雅黑" panose="020B0503020204020204" pitchFamily="34" charset="-122"/>
              <a:ea typeface="微软雅黑" panose="020B0503020204020204" pitchFamily="34" charset="-122"/>
            </a:rPr>
            <a:t>，执行 </a:t>
          </a:r>
          <a:r>
            <a:rPr lang="en-US" altLang="zh-CN" sz="2800" kern="1200" smtClean="0">
              <a:latin typeface="微软雅黑" panose="020B0503020204020204" pitchFamily="34" charset="-122"/>
              <a:ea typeface="微软雅黑" panose="020B0503020204020204" pitchFamily="34" charset="-122"/>
            </a:rPr>
            <a:t>insert</a:t>
          </a:r>
          <a:r>
            <a:rPr lang="zh-CN" altLang="en-US" sz="2800" kern="1200" smtClean="0">
              <a:latin typeface="微软雅黑" panose="020B0503020204020204" pitchFamily="34" charset="-122"/>
              <a:ea typeface="微软雅黑" panose="020B0503020204020204" pitchFamily="34" charset="-122"/>
            </a:rPr>
            <a:t>；</a:t>
          </a:r>
          <a:endParaRPr lang="zh-CN" altLang="en-US" sz="2800" kern="1200" dirty="0">
            <a:latin typeface="微软雅黑" panose="020B0503020204020204" pitchFamily="34" charset="-122"/>
            <a:ea typeface="微软雅黑" panose="020B0503020204020204" pitchFamily="34" charset="-122"/>
          </a:endParaRPr>
        </a:p>
      </dsp:txBody>
      <dsp:txXfrm>
        <a:off x="1459347" y="2644254"/>
        <a:ext cx="7092227" cy="1040300"/>
      </dsp:txXfrm>
    </dsp:sp>
    <dsp:sp modelId="{6A5AB484-61F2-48DA-BC78-D0B73E68D0A6}">
      <dsp:nvSpPr>
        <dsp:cNvPr id="0" name=""/>
        <dsp:cNvSpPr/>
      </dsp:nvSpPr>
      <dsp:spPr>
        <a:xfrm>
          <a:off x="2145838" y="3917834"/>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4. </a:t>
          </a:r>
          <a:r>
            <a:rPr lang="zh-CN" altLang="en-US" sz="2800" kern="1200" smtClean="0">
              <a:latin typeface="微软雅黑" panose="020B0503020204020204" pitchFamily="34" charset="-122"/>
              <a:ea typeface="微软雅黑" panose="020B0503020204020204" pitchFamily="34" charset="-122"/>
            </a:rPr>
            <a:t>事务</a:t>
          </a:r>
          <a:r>
            <a:rPr lang="zh-CN" altLang="en-US" sz="2800" kern="1200" dirty="0" smtClean="0">
              <a:latin typeface="微软雅黑" panose="020B0503020204020204" pitchFamily="34" charset="-122"/>
              <a:ea typeface="微软雅黑" panose="020B0503020204020204" pitchFamily="34" charset="-122"/>
            </a:rPr>
            <a:t>提交后（</a:t>
          </a:r>
          <a:r>
            <a:rPr lang="en-US" altLang="zh-CN" sz="2800" kern="1200" dirty="0" err="1" smtClean="0">
              <a:latin typeface="微软雅黑" panose="020B0503020204020204" pitchFamily="34" charset="-122"/>
              <a:ea typeface="微软雅黑" panose="020B0503020204020204" pitchFamily="34" charset="-122"/>
            </a:rPr>
            <a:t>transaction.commit</a:t>
          </a:r>
          <a:r>
            <a:rPr lang="en-US" altLang="zh-CN" sz="2800" kern="1200" dirty="0" smtClean="0">
              <a:latin typeface="微软雅黑" panose="020B0503020204020204" pitchFamily="34" charset="-122"/>
              <a:ea typeface="微软雅黑" panose="020B0503020204020204" pitchFamily="34" charset="-122"/>
            </a:rPr>
            <a:t>()</a:t>
          </a:r>
          <a:r>
            <a:rPr lang="zh-CN" altLang="en-US" sz="2800" kern="1200" dirty="0" smtClean="0">
              <a:latin typeface="微软雅黑" panose="020B0503020204020204" pitchFamily="34" charset="-122"/>
              <a:ea typeface="微软雅黑" panose="020B0503020204020204" pitchFamily="34" charset="-122"/>
            </a:rPr>
            <a:t>）永久的将数据保存</a:t>
          </a:r>
          <a:r>
            <a:rPr lang="zh-CN" altLang="en-US" sz="2800" kern="1200" smtClean="0">
              <a:latin typeface="微软雅黑" panose="020B0503020204020204" pitchFamily="34" charset="-122"/>
              <a:ea typeface="微软雅黑" panose="020B0503020204020204" pitchFamily="34" charset="-122"/>
            </a:rPr>
            <a:t>到数据库。</a:t>
          </a:r>
          <a:endParaRPr lang="zh-CN" altLang="en-US" sz="2800" kern="1200" dirty="0">
            <a:latin typeface="微软雅黑" panose="020B0503020204020204" pitchFamily="34" charset="-122"/>
            <a:ea typeface="微软雅黑" panose="020B0503020204020204" pitchFamily="34" charset="-122"/>
          </a:endParaRPr>
        </a:p>
      </dsp:txBody>
      <dsp:txXfrm>
        <a:off x="2178203" y="3950199"/>
        <a:ext cx="7081498" cy="1040300"/>
      </dsp:txXfrm>
    </dsp:sp>
    <dsp:sp modelId="{D9BAA01F-0CC2-458E-8C62-934404080317}">
      <dsp:nvSpPr>
        <dsp:cNvPr id="0" name=""/>
        <dsp:cNvSpPr/>
      </dsp:nvSpPr>
      <dsp:spPr>
        <a:xfrm>
          <a:off x="7865083" y="846352"/>
          <a:ext cx="718269" cy="718269"/>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026694" y="846352"/>
        <a:ext cx="395047" cy="540497"/>
      </dsp:txXfrm>
    </dsp:sp>
    <dsp:sp modelId="{34F72AFF-27CB-41EE-8747-8F5C6889C0D7}">
      <dsp:nvSpPr>
        <dsp:cNvPr id="0" name=""/>
        <dsp:cNvSpPr/>
      </dsp:nvSpPr>
      <dsp:spPr>
        <a:xfrm>
          <a:off x="8583939" y="2152297"/>
          <a:ext cx="718269" cy="718269"/>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745550" y="2152297"/>
        <a:ext cx="395047" cy="540497"/>
      </dsp:txXfrm>
    </dsp:sp>
    <dsp:sp modelId="{173232CD-922E-4CC0-97D1-E9440A169E7F}">
      <dsp:nvSpPr>
        <dsp:cNvPr id="0" name=""/>
        <dsp:cNvSpPr/>
      </dsp:nvSpPr>
      <dsp:spPr>
        <a:xfrm>
          <a:off x="9292066" y="3458242"/>
          <a:ext cx="718269" cy="718269"/>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9453677" y="3458242"/>
        <a:ext cx="395047" cy="540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96547-3580-44E2-BA88-B639C76F3B57}">
      <dsp:nvSpPr>
        <dsp:cNvPr id="0" name=""/>
        <dsp:cNvSpPr/>
      </dsp:nvSpPr>
      <dsp:spPr>
        <a:xfrm>
          <a:off x="0" y="9004"/>
          <a:ext cx="8583353" cy="109057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1. </a:t>
          </a:r>
          <a:r>
            <a:rPr lang="zh-CN" altLang="zh-CN" sz="2800" kern="1200" smtClean="0">
              <a:latin typeface="微软雅黑" panose="020B0503020204020204" pitchFamily="34" charset="-122"/>
              <a:ea typeface="微软雅黑" panose="020B0503020204020204" pitchFamily="34" charset="-122"/>
            </a:rPr>
            <a:t>把游离对象重新加入</a:t>
          </a:r>
          <a:r>
            <a:rPr lang="en-US" altLang="zh-CN" sz="2800" kern="1200" smtClean="0">
              <a:latin typeface="微软雅黑" panose="020B0503020204020204" pitchFamily="34" charset="-122"/>
              <a:ea typeface="微软雅黑" panose="020B0503020204020204" pitchFamily="34" charset="-122"/>
            </a:rPr>
            <a:t> Session </a:t>
          </a:r>
          <a:r>
            <a:rPr lang="zh-CN" altLang="zh-CN" sz="2800" kern="1200" smtClean="0">
              <a:latin typeface="微软雅黑" panose="020B0503020204020204" pitchFamily="34" charset="-122"/>
              <a:ea typeface="微软雅黑" panose="020B0503020204020204" pitchFamily="34" charset="-122"/>
            </a:rPr>
            <a:t>缓存中，使其变为持久化对象</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31942" y="40946"/>
        <a:ext cx="7125908" cy="1026688"/>
      </dsp:txXfrm>
    </dsp:sp>
    <dsp:sp modelId="{52EB6792-A0C0-44C1-8048-710B03C5E23A}">
      <dsp:nvSpPr>
        <dsp:cNvPr id="0" name=""/>
        <dsp:cNvSpPr/>
      </dsp:nvSpPr>
      <dsp:spPr>
        <a:xfrm>
          <a:off x="718855" y="1284899"/>
          <a:ext cx="8583353" cy="109057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2. </a:t>
          </a:r>
          <a:r>
            <a:rPr lang="zh-CN" altLang="zh-CN" sz="2800" kern="1200" smtClean="0">
              <a:latin typeface="微软雅黑" panose="020B0503020204020204" pitchFamily="34" charset="-122"/>
              <a:ea typeface="微软雅黑" panose="020B0503020204020204" pitchFamily="34" charset="-122"/>
            </a:rPr>
            <a:t>计划执行一个</a:t>
          </a:r>
          <a:r>
            <a:rPr lang="en-US" altLang="zh-CN" sz="2800" kern="1200" smtClean="0">
              <a:latin typeface="微软雅黑" panose="020B0503020204020204" pitchFamily="34" charset="-122"/>
              <a:ea typeface="微软雅黑" panose="020B0503020204020204" pitchFamily="34" charset="-122"/>
            </a:rPr>
            <a:t> update</a:t>
          </a:r>
          <a:r>
            <a:rPr lang="zh-CN" altLang="zh-CN" sz="2800" kern="1200" smtClean="0">
              <a:latin typeface="微软雅黑" panose="020B0503020204020204" pitchFamily="34" charset="-122"/>
              <a:ea typeface="微软雅黑" panose="020B0503020204020204" pitchFamily="34" charset="-122"/>
            </a:rPr>
            <a:t>，将对象当前属性组装到</a:t>
          </a:r>
          <a:r>
            <a:rPr lang="en-US" altLang="zh-CN" sz="2800" kern="1200" smtClean="0">
              <a:latin typeface="微软雅黑" panose="020B0503020204020204" pitchFamily="34" charset="-122"/>
              <a:ea typeface="微软雅黑" panose="020B0503020204020204" pitchFamily="34" charset="-122"/>
            </a:rPr>
            <a:t> update </a:t>
          </a:r>
          <a:r>
            <a:rPr lang="zh-CN" altLang="zh-CN" sz="2800" kern="1200" smtClean="0">
              <a:latin typeface="微软雅黑" panose="020B0503020204020204" pitchFamily="34" charset="-122"/>
              <a:ea typeface="微软雅黑" panose="020B0503020204020204" pitchFamily="34" charset="-122"/>
            </a:rPr>
            <a:t>语句，执行</a:t>
          </a:r>
          <a:r>
            <a:rPr lang="en-US" altLang="zh-CN" sz="2800" kern="1200" smtClean="0">
              <a:latin typeface="微软雅黑" panose="020B0503020204020204" pitchFamily="34" charset="-122"/>
              <a:ea typeface="微软雅黑" panose="020B0503020204020204" pitchFamily="34" charset="-122"/>
            </a:rPr>
            <a:t> update </a:t>
          </a:r>
          <a:r>
            <a:rPr lang="zh-CN" altLang="zh-CN" sz="2800" kern="1200" smtClean="0">
              <a:latin typeface="微软雅黑" panose="020B0503020204020204" pitchFamily="34" charset="-122"/>
              <a:ea typeface="微软雅黑" panose="020B0503020204020204" pitchFamily="34" charset="-122"/>
            </a:rPr>
            <a:t>语句</a:t>
          </a:r>
          <a:r>
            <a:rPr lang="zh-CN" altLang="en-US" sz="2800" kern="1200" smtClean="0">
              <a:latin typeface="微软雅黑" panose="020B0503020204020204" pitchFamily="34" charset="-122"/>
              <a:ea typeface="微软雅黑" panose="020B0503020204020204" pitchFamily="34" charset="-122"/>
            </a:rPr>
            <a:t>；</a:t>
          </a:r>
          <a:endParaRPr lang="zh-CN" altLang="en-US" sz="2800" kern="1200" dirty="0">
            <a:latin typeface="微软雅黑" panose="020B0503020204020204" pitchFamily="34" charset="-122"/>
            <a:ea typeface="微软雅黑" panose="020B0503020204020204" pitchFamily="34" charset="-122"/>
          </a:endParaRPr>
        </a:p>
      </dsp:txBody>
      <dsp:txXfrm>
        <a:off x="750797" y="1316841"/>
        <a:ext cx="6980871" cy="1026688"/>
      </dsp:txXfrm>
    </dsp:sp>
    <dsp:sp modelId="{82841952-CD73-42C5-A5F7-57BF2C3DF71A}">
      <dsp:nvSpPr>
        <dsp:cNvPr id="0" name=""/>
        <dsp:cNvSpPr/>
      </dsp:nvSpPr>
      <dsp:spPr>
        <a:xfrm>
          <a:off x="1426982" y="2581047"/>
          <a:ext cx="8583353" cy="109057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3. </a:t>
          </a:r>
          <a:r>
            <a:rPr lang="zh-CN" altLang="zh-CN" sz="2800" kern="1200" smtClean="0">
              <a:latin typeface="微软雅黑" panose="020B0503020204020204" pitchFamily="34" charset="-122"/>
              <a:ea typeface="微软雅黑" panose="020B0503020204020204" pitchFamily="34" charset="-122"/>
            </a:rPr>
            <a:t>事务提交后（</a:t>
          </a:r>
          <a:r>
            <a:rPr lang="en-US" altLang="zh-CN" sz="2800" kern="1200" smtClean="0">
              <a:latin typeface="微软雅黑" panose="020B0503020204020204" pitchFamily="34" charset="-122"/>
              <a:ea typeface="微软雅黑" panose="020B0503020204020204" pitchFamily="34" charset="-122"/>
            </a:rPr>
            <a:t>transaction.commit()</a:t>
          </a:r>
          <a:r>
            <a:rPr lang="zh-CN" altLang="zh-CN" sz="2800" kern="1200" smtClean="0">
              <a:latin typeface="微软雅黑" panose="020B0503020204020204" pitchFamily="34" charset="-122"/>
              <a:ea typeface="微软雅黑" panose="020B0503020204020204" pitchFamily="34" charset="-122"/>
            </a:rPr>
            <a:t>）永久的将数据保存到数据库</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1458924" y="2612989"/>
        <a:ext cx="6991600" cy="1026688"/>
      </dsp:txXfrm>
    </dsp:sp>
    <dsp:sp modelId="{6A5AB484-61F2-48DA-BC78-D0B73E68D0A6}">
      <dsp:nvSpPr>
        <dsp:cNvPr id="0" name=""/>
        <dsp:cNvSpPr/>
      </dsp:nvSpPr>
      <dsp:spPr>
        <a:xfrm>
          <a:off x="2145838" y="3905553"/>
          <a:ext cx="8583353" cy="156626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4. </a:t>
          </a:r>
          <a:r>
            <a:rPr lang="zh-CN" altLang="zh-CN" sz="2800" kern="1200" smtClean="0">
              <a:latin typeface="微软雅黑" panose="020B0503020204020204" pitchFamily="34" charset="-122"/>
              <a:ea typeface="微软雅黑" panose="020B0503020204020204" pitchFamily="34" charset="-122"/>
            </a:rPr>
            <a:t>不管对象属性有没有改变都会执行</a:t>
          </a:r>
          <a:r>
            <a:rPr lang="en-US" altLang="zh-CN" sz="2800" kern="1200" smtClean="0">
              <a:latin typeface="微软雅黑" panose="020B0503020204020204" pitchFamily="34" charset="-122"/>
              <a:ea typeface="微软雅黑" panose="020B0503020204020204" pitchFamily="34" charset="-122"/>
            </a:rPr>
            <a:t>update </a:t>
          </a:r>
          <a:r>
            <a:rPr lang="zh-CN" altLang="en-US" sz="2800" kern="1200" smtClean="0">
              <a:latin typeface="微软雅黑" panose="020B0503020204020204" pitchFamily="34" charset="-122"/>
              <a:ea typeface="微软雅黑" panose="020B0503020204020204" pitchFamily="34" charset="-122"/>
            </a:rPr>
            <a:t>（</a:t>
          </a:r>
          <a:r>
            <a:rPr lang="zh-CN" altLang="zh-CN" sz="2800" kern="1200" smtClean="0">
              <a:latin typeface="微软雅黑" panose="020B0503020204020204" pitchFamily="34" charset="-122"/>
              <a:ea typeface="微软雅黑" panose="020B0503020204020204" pitchFamily="34" charset="-122"/>
            </a:rPr>
            <a:t>通过设置</a:t>
          </a:r>
          <a:r>
            <a:rPr lang="en-US" altLang="zh-CN" sz="2800" kern="1200" smtClean="0">
              <a:latin typeface="微软雅黑" panose="020B0503020204020204" pitchFamily="34" charset="-122"/>
              <a:ea typeface="微软雅黑" panose="020B0503020204020204" pitchFamily="34" charset="-122"/>
            </a:rPr>
            <a:t>&lt;class&gt;</a:t>
          </a:r>
          <a:r>
            <a:rPr lang="zh-CN" altLang="zh-CN" sz="2800" kern="1200" smtClean="0">
              <a:latin typeface="微软雅黑" panose="020B0503020204020204" pitchFamily="34" charset="-122"/>
              <a:ea typeface="微软雅黑" panose="020B0503020204020204" pitchFamily="34" charset="-122"/>
            </a:rPr>
            <a:t>的</a:t>
          </a:r>
          <a:r>
            <a:rPr lang="en-US" altLang="zh-CN" sz="2800" kern="1200" smtClean="0">
              <a:latin typeface="微软雅黑" panose="020B0503020204020204" pitchFamily="34" charset="-122"/>
              <a:ea typeface="微软雅黑" panose="020B0503020204020204" pitchFamily="34" charset="-122"/>
            </a:rPr>
            <a:t>select-before-update=true</a:t>
          </a:r>
          <a:r>
            <a:rPr lang="zh-CN" altLang="zh-CN" sz="2800" kern="1200" smtClean="0">
              <a:latin typeface="微软雅黑" panose="020B0503020204020204" pitchFamily="34" charset="-122"/>
              <a:ea typeface="微软雅黑" panose="020B0503020204020204" pitchFamily="34" charset="-122"/>
            </a:rPr>
            <a:t>改变</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2191712" y="3951427"/>
        <a:ext cx="6953007" cy="1474514"/>
      </dsp:txXfrm>
    </dsp:sp>
    <dsp:sp modelId="{D9BAA01F-0CC2-458E-8C62-934404080317}">
      <dsp:nvSpPr>
        <dsp:cNvPr id="0" name=""/>
        <dsp:cNvSpPr/>
      </dsp:nvSpPr>
      <dsp:spPr>
        <a:xfrm>
          <a:off x="7763611" y="863301"/>
          <a:ext cx="819742" cy="819742"/>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7948053" y="863301"/>
        <a:ext cx="450858" cy="616856"/>
      </dsp:txXfrm>
    </dsp:sp>
    <dsp:sp modelId="{34F72AFF-27CB-41EE-8747-8F5C6889C0D7}">
      <dsp:nvSpPr>
        <dsp:cNvPr id="0" name=""/>
        <dsp:cNvSpPr/>
      </dsp:nvSpPr>
      <dsp:spPr>
        <a:xfrm>
          <a:off x="8482467" y="2159446"/>
          <a:ext cx="819742" cy="819742"/>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666909" y="2159446"/>
        <a:ext cx="450858" cy="616856"/>
      </dsp:txXfrm>
    </dsp:sp>
    <dsp:sp modelId="{173232CD-922E-4CC0-97D1-E9440A169E7F}">
      <dsp:nvSpPr>
        <dsp:cNvPr id="0" name=""/>
        <dsp:cNvSpPr/>
      </dsp:nvSpPr>
      <dsp:spPr>
        <a:xfrm>
          <a:off x="9190594" y="3455591"/>
          <a:ext cx="819742" cy="819742"/>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9375036" y="3455591"/>
        <a:ext cx="450858" cy="6168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54BBD-D838-4801-B8F0-30A59EFF1F96}">
      <dsp:nvSpPr>
        <dsp:cNvPr id="0" name=""/>
        <dsp:cNvSpPr/>
      </dsp:nvSpPr>
      <dsp:spPr>
        <a:xfrm>
          <a:off x="0" y="0"/>
          <a:ext cx="9119813" cy="1506859"/>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altLang="zh-CN" sz="2800" kern="1200" smtClean="0">
              <a:latin typeface="微软雅黑" panose="020B0503020204020204" pitchFamily="34" charset="-122"/>
              <a:ea typeface="微软雅黑" panose="020B0503020204020204" pitchFamily="34" charset="-122"/>
            </a:rPr>
            <a:t>1. </a:t>
          </a:r>
          <a:r>
            <a:rPr lang="zh-CN" altLang="zh-CN" sz="2800" kern="1200" smtClean="0">
              <a:latin typeface="微软雅黑" panose="020B0503020204020204" pitchFamily="34" charset="-122"/>
              <a:ea typeface="微软雅黑" panose="020B0503020204020204" pitchFamily="34" charset="-122"/>
            </a:rPr>
            <a:t>检查传入的参数是否是持久化对象，如果是持久化对象将其移出</a:t>
          </a:r>
          <a:r>
            <a:rPr lang="en-US" altLang="zh-CN" sz="2800" kern="1200" smtClean="0">
              <a:latin typeface="微软雅黑" panose="020B0503020204020204" pitchFamily="34" charset="-122"/>
              <a:ea typeface="微软雅黑" panose="020B0503020204020204" pitchFamily="34" charset="-122"/>
            </a:rPr>
            <a:t> Session </a:t>
          </a:r>
          <a:r>
            <a:rPr lang="zh-CN" altLang="zh-CN" sz="2800" kern="1200" smtClean="0">
              <a:latin typeface="微软雅黑" panose="020B0503020204020204" pitchFamily="34" charset="-122"/>
              <a:ea typeface="微软雅黑" panose="020B0503020204020204" pitchFamily="34" charset="-122"/>
            </a:rPr>
            <a:t>缓存</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44134" y="44134"/>
        <a:ext cx="7493795" cy="1418591"/>
      </dsp:txXfrm>
    </dsp:sp>
    <dsp:sp modelId="{4D729D2C-900C-40A0-A0C5-C87F1EC8E674}">
      <dsp:nvSpPr>
        <dsp:cNvPr id="0" name=""/>
        <dsp:cNvSpPr/>
      </dsp:nvSpPr>
      <dsp:spPr>
        <a:xfrm>
          <a:off x="804689" y="1758002"/>
          <a:ext cx="9119813" cy="1506859"/>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altLang="zh-CN" sz="2800" kern="1200" smtClean="0">
              <a:latin typeface="微软雅黑" panose="020B0503020204020204" pitchFamily="34" charset="-122"/>
              <a:ea typeface="微软雅黑" panose="020B0503020204020204" pitchFamily="34" charset="-122"/>
            </a:rPr>
            <a:t>2. </a:t>
          </a:r>
          <a:r>
            <a:rPr lang="zh-CN" altLang="zh-CN" sz="2800" kern="1200" smtClean="0">
              <a:latin typeface="微软雅黑" panose="020B0503020204020204" pitchFamily="34" charset="-122"/>
              <a:ea typeface="微软雅黑" panose="020B0503020204020204" pitchFamily="34" charset="-122"/>
            </a:rPr>
            <a:t>计划执行一个</a:t>
          </a:r>
          <a:r>
            <a:rPr lang="en-US" altLang="zh-CN" sz="2800" kern="1200" smtClean="0">
              <a:latin typeface="微软雅黑" panose="020B0503020204020204" pitchFamily="34" charset="-122"/>
              <a:ea typeface="微软雅黑" panose="020B0503020204020204" pitchFamily="34" charset="-122"/>
            </a:rPr>
            <a:t> delete</a:t>
          </a:r>
          <a:r>
            <a:rPr lang="zh-CN" altLang="zh-CN" sz="2800" kern="1200" smtClean="0">
              <a:latin typeface="微软雅黑" panose="020B0503020204020204" pitchFamily="34" charset="-122"/>
              <a:ea typeface="微软雅黑" panose="020B0503020204020204" pitchFamily="34" charset="-122"/>
            </a:rPr>
            <a:t>，但是并不立即执行</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848823" y="1802136"/>
        <a:ext cx="7247397" cy="1418591"/>
      </dsp:txXfrm>
    </dsp:sp>
    <dsp:sp modelId="{2F1FD6FA-680C-47B6-A18F-AE6CDC0F00DF}">
      <dsp:nvSpPr>
        <dsp:cNvPr id="0" name=""/>
        <dsp:cNvSpPr/>
      </dsp:nvSpPr>
      <dsp:spPr>
        <a:xfrm>
          <a:off x="1609378" y="3516005"/>
          <a:ext cx="9119813" cy="1506859"/>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altLang="zh-CN" sz="2800" kern="1200" smtClean="0">
              <a:latin typeface="微软雅黑" panose="020B0503020204020204" pitchFamily="34" charset="-122"/>
              <a:ea typeface="微软雅黑" panose="020B0503020204020204" pitchFamily="34" charset="-122"/>
            </a:rPr>
            <a:t>3. </a:t>
          </a:r>
          <a:r>
            <a:rPr lang="zh-CN" altLang="zh-CN" sz="2800" kern="1200" smtClean="0">
              <a:latin typeface="微软雅黑" panose="020B0503020204020204" pitchFamily="34" charset="-122"/>
              <a:ea typeface="微软雅黑" panose="020B0503020204020204" pitchFamily="34" charset="-122"/>
            </a:rPr>
            <a:t>当</a:t>
          </a:r>
          <a:r>
            <a:rPr lang="en-US" altLang="zh-CN" sz="2800" kern="1200" smtClean="0">
              <a:latin typeface="微软雅黑" panose="020B0503020204020204" pitchFamily="34" charset="-122"/>
              <a:ea typeface="微软雅黑" panose="020B0503020204020204" pitchFamily="34" charset="-122"/>
            </a:rPr>
            <a:t> Session </a:t>
          </a:r>
          <a:r>
            <a:rPr lang="zh-CN" altLang="zh-CN" sz="2800" kern="1200" smtClean="0">
              <a:latin typeface="微软雅黑" panose="020B0503020204020204" pitchFamily="34" charset="-122"/>
              <a:ea typeface="微软雅黑" panose="020B0503020204020204" pitchFamily="34" charset="-122"/>
            </a:rPr>
            <a:t>清理缓存时才执行</a:t>
          </a:r>
          <a:r>
            <a:rPr lang="en-US" altLang="zh-CN" sz="2800" kern="1200" smtClean="0">
              <a:latin typeface="微软雅黑" panose="020B0503020204020204" pitchFamily="34" charset="-122"/>
              <a:ea typeface="微软雅黑" panose="020B0503020204020204" pitchFamily="34" charset="-122"/>
            </a:rPr>
            <a:t> delete</a:t>
          </a:r>
          <a:r>
            <a:rPr lang="zh-CN" altLang="zh-CN" sz="2800" kern="1200" smtClean="0">
              <a:latin typeface="微软雅黑" panose="020B0503020204020204" pitchFamily="34" charset="-122"/>
              <a:ea typeface="微软雅黑" panose="020B0503020204020204" pitchFamily="34" charset="-122"/>
            </a:rPr>
            <a:t>，比如执行</a:t>
          </a:r>
          <a:r>
            <a:rPr lang="en-US" altLang="zh-CN" sz="2800" kern="1200" smtClean="0">
              <a:latin typeface="微软雅黑" panose="020B0503020204020204" pitchFamily="34" charset="-122"/>
              <a:ea typeface="微软雅黑" panose="020B0503020204020204" pitchFamily="34" charset="-122"/>
            </a:rPr>
            <a:t> Session.flush()</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1653512" y="3560139"/>
        <a:ext cx="7247397" cy="1418591"/>
      </dsp:txXfrm>
    </dsp:sp>
    <dsp:sp modelId="{C6D0BA10-56DB-4993-9601-2FF23F8DB982}">
      <dsp:nvSpPr>
        <dsp:cNvPr id="0" name=""/>
        <dsp:cNvSpPr/>
      </dsp:nvSpPr>
      <dsp:spPr>
        <a:xfrm>
          <a:off x="8140354" y="1142701"/>
          <a:ext cx="979458" cy="979458"/>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360732" y="1142701"/>
        <a:ext cx="538702" cy="737042"/>
      </dsp:txXfrm>
    </dsp:sp>
    <dsp:sp modelId="{7AD3B39F-1488-41F9-9E82-7A9CC9F59E13}">
      <dsp:nvSpPr>
        <dsp:cNvPr id="0" name=""/>
        <dsp:cNvSpPr/>
      </dsp:nvSpPr>
      <dsp:spPr>
        <a:xfrm>
          <a:off x="8945043" y="2890658"/>
          <a:ext cx="979458" cy="979458"/>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9165421" y="2890658"/>
        <a:ext cx="538702" cy="73704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6DAAC4-3F4D-4BC2-99C2-C888EF35166D}" type="datetimeFigureOut">
              <a:rPr lang="zh-CN" altLang="en-US" smtClean="0"/>
              <a:t>2017/9/5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84EE3-1814-4243-A170-55F1FE3EA1E2}" type="slidenum">
              <a:rPr lang="zh-CN" altLang="en-US" smtClean="0"/>
              <a:t>‹#›</a:t>
            </a:fld>
            <a:endParaRPr lang="zh-CN" altLang="en-US"/>
          </a:p>
        </p:txBody>
      </p:sp>
    </p:spTree>
    <p:extLst>
      <p:ext uri="{BB962C8B-B14F-4D97-AF65-F5344CB8AC3E}">
        <p14:creationId xmlns:p14="http://schemas.microsoft.com/office/powerpoint/2010/main" val="517250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defRPr>
            </a:lvl1pPr>
          </a:lstStyle>
          <a:p>
            <a:pPr>
              <a:defRPr/>
            </a:pPr>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74A7EE53-FE7D-42D7-BD41-E03AB61E9802}" type="slidenum">
              <a:rPr lang="en-US" altLang="zh-CN"/>
              <a:pPr>
                <a:defRPr/>
              </a:pPr>
              <a:t>‹#›</a:t>
            </a:fld>
            <a:endParaRPr lang="en-US" altLang="zh-CN"/>
          </a:p>
        </p:txBody>
      </p:sp>
    </p:spTree>
    <p:extLst>
      <p:ext uri="{BB962C8B-B14F-4D97-AF65-F5344CB8AC3E}">
        <p14:creationId xmlns:p14="http://schemas.microsoft.com/office/powerpoint/2010/main" val="20540264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3</a:t>
            </a:fld>
            <a:endParaRPr lang="en-US" altLang="zh-CN"/>
          </a:p>
        </p:txBody>
      </p:sp>
    </p:spTree>
    <p:extLst>
      <p:ext uri="{BB962C8B-B14F-4D97-AF65-F5344CB8AC3E}">
        <p14:creationId xmlns:p14="http://schemas.microsoft.com/office/powerpoint/2010/main" val="3075568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mtClean="0">
                <a:solidFill>
                  <a:srgbClr val="FF0000"/>
                </a:solidFill>
              </a:rPr>
              <a:t>session.update()</a:t>
            </a:r>
            <a:r>
              <a:rPr lang="zh-CN" altLang="en-US" smtClean="0">
                <a:solidFill>
                  <a:srgbClr val="FF0000"/>
                </a:solidFill>
              </a:rPr>
              <a:t>方法是用来持久化游离对象的，不应该把持久化对象和临时对象传给</a:t>
            </a:r>
            <a:r>
              <a:rPr lang="en-US" altLang="zh-CN" smtClean="0">
                <a:solidFill>
                  <a:srgbClr val="FF0000"/>
                </a:solidFill>
              </a:rPr>
              <a:t>update()</a:t>
            </a:r>
            <a:r>
              <a:rPr lang="zh-CN" altLang="en-US" smtClean="0">
                <a:solidFill>
                  <a:srgbClr val="FF0000"/>
                </a:solidFill>
              </a:rPr>
              <a:t>方法</a:t>
            </a:r>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24</a:t>
            </a:fld>
            <a:endParaRPr lang="en-US" altLang="zh-CN"/>
          </a:p>
        </p:txBody>
      </p:sp>
    </p:spTree>
    <p:extLst>
      <p:ext uri="{BB962C8B-B14F-4D97-AF65-F5344CB8AC3E}">
        <p14:creationId xmlns:p14="http://schemas.microsoft.com/office/powerpoint/2010/main" val="1308366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8</a:t>
            </a:fld>
            <a:endParaRPr lang="en-US" altLang="zh-CN"/>
          </a:p>
        </p:txBody>
      </p:sp>
    </p:spTree>
    <p:extLst>
      <p:ext uri="{BB962C8B-B14F-4D97-AF65-F5344CB8AC3E}">
        <p14:creationId xmlns:p14="http://schemas.microsoft.com/office/powerpoint/2010/main" val="423461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9</a:t>
            </a:fld>
            <a:endParaRPr lang="en-US" altLang="zh-CN"/>
          </a:p>
        </p:txBody>
      </p:sp>
    </p:spTree>
    <p:extLst>
      <p:ext uri="{BB962C8B-B14F-4D97-AF65-F5344CB8AC3E}">
        <p14:creationId xmlns:p14="http://schemas.microsoft.com/office/powerpoint/2010/main" val="65962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10</a:t>
            </a:fld>
            <a:endParaRPr lang="en-US" altLang="zh-CN"/>
          </a:p>
        </p:txBody>
      </p:sp>
    </p:spTree>
    <p:extLst>
      <p:ext uri="{BB962C8B-B14F-4D97-AF65-F5344CB8AC3E}">
        <p14:creationId xmlns:p14="http://schemas.microsoft.com/office/powerpoint/2010/main" val="2760120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11</a:t>
            </a:fld>
            <a:endParaRPr lang="en-US" altLang="zh-CN"/>
          </a:p>
        </p:txBody>
      </p:sp>
    </p:spTree>
    <p:extLst>
      <p:ext uri="{BB962C8B-B14F-4D97-AF65-F5344CB8AC3E}">
        <p14:creationId xmlns:p14="http://schemas.microsoft.com/office/powerpoint/2010/main" val="3904137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17</a:t>
            </a:fld>
            <a:endParaRPr lang="en-US" altLang="zh-CN"/>
          </a:p>
        </p:txBody>
      </p:sp>
    </p:spTree>
    <p:extLst>
      <p:ext uri="{BB962C8B-B14F-4D97-AF65-F5344CB8AC3E}">
        <p14:creationId xmlns:p14="http://schemas.microsoft.com/office/powerpoint/2010/main" val="321397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smtClean="0">
                <a:solidFill>
                  <a:srgbClr val="FF0000"/>
                </a:solidFill>
              </a:rPr>
              <a:t>session.save</a:t>
            </a:r>
            <a:r>
              <a:rPr lang="en-US" altLang="zh-CN" dirty="0" smtClean="0">
                <a:solidFill>
                  <a:srgbClr val="FF0000"/>
                </a:solidFill>
              </a:rPr>
              <a:t>()</a:t>
            </a:r>
            <a:r>
              <a:rPr lang="zh-CN" altLang="en-US" dirty="0" smtClean="0">
                <a:solidFill>
                  <a:srgbClr val="FF0000"/>
                </a:solidFill>
              </a:rPr>
              <a:t>方法是用来持久化临时对象的，不应该把持久化对象和游离对象传给</a:t>
            </a:r>
            <a:r>
              <a:rPr lang="en-US" altLang="zh-CN" dirty="0" smtClean="0">
                <a:solidFill>
                  <a:srgbClr val="FF0000"/>
                </a:solidFill>
              </a:rPr>
              <a:t>save()</a:t>
            </a:r>
            <a:r>
              <a:rPr lang="zh-CN" altLang="en-US" dirty="0" smtClean="0">
                <a:solidFill>
                  <a:srgbClr val="FF0000"/>
                </a:solidFill>
              </a:rPr>
              <a:t>方法</a:t>
            </a:r>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20</a:t>
            </a:fld>
            <a:endParaRPr lang="en-US" altLang="zh-CN"/>
          </a:p>
        </p:txBody>
      </p:sp>
    </p:spTree>
    <p:extLst>
      <p:ext uri="{BB962C8B-B14F-4D97-AF65-F5344CB8AC3E}">
        <p14:creationId xmlns:p14="http://schemas.microsoft.com/office/powerpoint/2010/main" val="2356980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mtClean="0">
                <a:solidFill>
                  <a:srgbClr val="FF0000"/>
                </a:solidFill>
              </a:rPr>
              <a:t>session.update()</a:t>
            </a:r>
            <a:r>
              <a:rPr lang="zh-CN" altLang="en-US" smtClean="0">
                <a:solidFill>
                  <a:srgbClr val="FF0000"/>
                </a:solidFill>
              </a:rPr>
              <a:t>方法是用来持久化游离对象的，不应该把持久化对象和临时对象传给</a:t>
            </a:r>
            <a:r>
              <a:rPr lang="en-US" altLang="zh-CN" smtClean="0">
                <a:solidFill>
                  <a:srgbClr val="FF0000"/>
                </a:solidFill>
              </a:rPr>
              <a:t>update()</a:t>
            </a:r>
            <a:r>
              <a:rPr lang="zh-CN" altLang="en-US" smtClean="0">
                <a:solidFill>
                  <a:srgbClr val="FF0000"/>
                </a:solidFill>
              </a:rPr>
              <a:t>方法</a:t>
            </a:r>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21</a:t>
            </a:fld>
            <a:endParaRPr lang="en-US" altLang="zh-CN"/>
          </a:p>
        </p:txBody>
      </p:sp>
    </p:spTree>
    <p:extLst>
      <p:ext uri="{BB962C8B-B14F-4D97-AF65-F5344CB8AC3E}">
        <p14:creationId xmlns:p14="http://schemas.microsoft.com/office/powerpoint/2010/main" val="194361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Unsaved-value</a:t>
            </a:r>
            <a:r>
              <a:rPr lang="zh-CN" altLang="en-US" smtClean="0"/>
              <a:t>的值可以为</a:t>
            </a:r>
            <a:r>
              <a:rPr lang="en-US" altLang="zh-CN" smtClean="0"/>
              <a:t>null</a:t>
            </a:r>
            <a:r>
              <a:rPr lang="zh-CN" altLang="en-US" smtClean="0"/>
              <a:t>、</a:t>
            </a:r>
            <a:r>
              <a:rPr lang="en-US" altLang="zh-CN" smtClean="0"/>
              <a:t>none</a:t>
            </a:r>
            <a:r>
              <a:rPr lang="zh-CN" altLang="en-US" smtClean="0"/>
              <a:t>、</a:t>
            </a:r>
            <a:r>
              <a:rPr lang="en-US" altLang="zh-CN" smtClean="0"/>
              <a:t>any</a:t>
            </a:r>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23</a:t>
            </a:fld>
            <a:endParaRPr lang="en-US" altLang="zh-CN"/>
          </a:p>
        </p:txBody>
      </p:sp>
    </p:spTree>
    <p:extLst>
      <p:ext uri="{BB962C8B-B14F-4D97-AF65-F5344CB8AC3E}">
        <p14:creationId xmlns:p14="http://schemas.microsoft.com/office/powerpoint/2010/main" val="966652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sp>
        <p:nvSpPr>
          <p:cNvPr id="2051" name="Rectangle 27"/>
          <p:cNvSpPr>
            <a:spLocks noGrp="1" noChangeArrowheads="1"/>
          </p:cNvSpPr>
          <p:nvPr>
            <p:ph type="ctrTitle"/>
          </p:nvPr>
        </p:nvSpPr>
        <p:spPr>
          <a:xfrm>
            <a:off x="1271464" y="3173647"/>
            <a:ext cx="6618980" cy="1452706"/>
          </a:xfrm>
          <a:prstGeom prst="rect">
            <a:avLst/>
          </a:prstGeom>
        </p:spPr>
        <p:txBody>
          <a:bodyPr/>
          <a:lstStyle>
            <a:lvl1pPr algn="ctr">
              <a:defRPr sz="4000" b="0">
                <a:solidFill>
                  <a:schemeClr val="bg2">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1pPr>
          </a:lstStyle>
          <a:p>
            <a:pPr lvl="0"/>
            <a:r>
              <a:rPr lang="zh-CN" noProof="0" smtClean="0"/>
              <a:t>单击此处编辑母版标题样式</a:t>
            </a: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grpSp>
        <p:nvGrpSpPr>
          <p:cNvPr id="21" name="组合 20"/>
          <p:cNvGrpSpPr/>
          <p:nvPr userDrawn="1"/>
        </p:nvGrpSpPr>
        <p:grpSpPr>
          <a:xfrm>
            <a:off x="1847528" y="1844824"/>
            <a:ext cx="8784975" cy="2781529"/>
            <a:chOff x="1847528" y="2015623"/>
            <a:chExt cx="8784975" cy="2781529"/>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3022" y="2015623"/>
              <a:ext cx="2349481" cy="2349481"/>
            </a:xfrm>
            <a:prstGeom prst="rect">
              <a:avLst/>
            </a:prstGeom>
            <a:effectLst>
              <a:outerShdw blurRad="50800" dist="50800" dir="2700000" algn="tl" rotWithShape="0">
                <a:prstClr val="black">
                  <a:alpha val="80000"/>
                </a:prstClr>
              </a:outerShdw>
              <a:reflection stA="55000" endPos="19000" dist="38100" dir="5400000" sy="-100000" algn="bl" rotWithShape="0"/>
            </a:effectLst>
          </p:spPr>
        </p:pic>
        <p:cxnSp>
          <p:nvCxnSpPr>
            <p:cNvPr id="6" name="直接连接符 8"/>
            <p:cNvCxnSpPr>
              <a:cxnSpLocks noChangeShapeType="1"/>
            </p:cNvCxnSpPr>
            <p:nvPr userDrawn="1"/>
          </p:nvCxnSpPr>
          <p:spPr bwMode="auto">
            <a:xfrm>
              <a:off x="7968208" y="2015624"/>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userDrawn="1"/>
          </p:nvCxnSpPr>
          <p:spPr bwMode="auto">
            <a:xfrm>
              <a:off x="1847528" y="3200430"/>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47528" y="2120310"/>
              <a:ext cx="5661320" cy="836256"/>
            </a:xfrm>
            <a:prstGeom prst="rect">
              <a:avLst/>
            </a:prstGeom>
          </p:spPr>
        </p:pic>
      </p:grpSp>
      <p:grpSp>
        <p:nvGrpSpPr>
          <p:cNvPr id="19" name="组合 18"/>
          <p:cNvGrpSpPr/>
          <p:nvPr userDrawn="1"/>
        </p:nvGrpSpPr>
        <p:grpSpPr>
          <a:xfrm>
            <a:off x="7824192" y="5733256"/>
            <a:ext cx="4320480" cy="1007104"/>
            <a:chOff x="7824192" y="5733256"/>
            <a:chExt cx="4320480" cy="1007104"/>
          </a:xfrm>
        </p:grpSpPr>
        <p:sp>
          <p:nvSpPr>
            <p:cNvPr id="10" name="TextBox 7"/>
            <p:cNvSpPr>
              <a:spLocks noChangeArrowheads="1"/>
            </p:cNvSpPr>
            <p:nvPr userDrawn="1"/>
          </p:nvSpPr>
          <p:spPr bwMode="auto">
            <a:xfrm>
              <a:off x="8378372" y="6278695"/>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与移动智能设备开发</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图片 10"/>
            <p:cNvPicPr>
              <a:picLocks noChangeAspect="1"/>
            </p:cNvPicPr>
            <p:nvPr userDrawn="1"/>
          </p:nvPicPr>
          <p:blipFill>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7890444" y="6278695"/>
              <a:ext cx="365796" cy="432000"/>
            </a:xfrm>
            <a:prstGeom prst="rect">
              <a:avLst/>
            </a:prstGeom>
            <a:effectLst/>
          </p:spPr>
        </p:pic>
        <p:sp>
          <p:nvSpPr>
            <p:cNvPr id="20" name="TextBox 7"/>
            <p:cNvSpPr>
              <a:spLocks noChangeArrowheads="1"/>
            </p:cNvSpPr>
            <p:nvPr userDrawn="1"/>
          </p:nvSpPr>
          <p:spPr bwMode="auto">
            <a:xfrm>
              <a:off x="8378372" y="5733256"/>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与大数据分析 </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7" name="图片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824192" y="5774920"/>
              <a:ext cx="486548" cy="390384"/>
            </a:xfrm>
            <a:prstGeom prst="rect">
              <a:avLst/>
            </a:prstGeom>
          </p:spPr>
        </p:pic>
      </p:grpSp>
    </p:spTree>
    <p:extLst>
      <p:ext uri="{BB962C8B-B14F-4D97-AF65-F5344CB8AC3E}">
        <p14:creationId xmlns:p14="http://schemas.microsoft.com/office/powerpoint/2010/main" val="288768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grpSp>
        <p:nvGrpSpPr>
          <p:cNvPr id="14" name="组合 13"/>
          <p:cNvGrpSpPr/>
          <p:nvPr userDrawn="1"/>
        </p:nvGrpSpPr>
        <p:grpSpPr>
          <a:xfrm>
            <a:off x="1" y="147325"/>
            <a:ext cx="12191999" cy="752749"/>
            <a:chOff x="0" y="147325"/>
            <a:chExt cx="12213569" cy="752749"/>
          </a:xfrm>
        </p:grpSpPr>
        <p:sp>
          <p:nvSpPr>
            <p:cNvPr id="15" name="矩形 10"/>
            <p:cNvSpPr>
              <a:spLocks noChangeArrowheads="1"/>
            </p:cNvSpPr>
            <p:nvPr/>
          </p:nvSpPr>
          <p:spPr bwMode="auto">
            <a:xfrm flipV="1">
              <a:off x="0" y="147329"/>
              <a:ext cx="568270" cy="752745"/>
            </a:xfrm>
            <a:prstGeom prst="rect">
              <a:avLst/>
            </a:prstGeom>
            <a:solidFill>
              <a:schemeClr val="accent2">
                <a:lumMod val="75000"/>
                <a:alpha val="70000"/>
              </a:scheme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16" name="直接连接符 11"/>
            <p:cNvCxnSpPr>
              <a:cxnSpLocks noChangeShapeType="1"/>
            </p:cNvCxnSpPr>
            <p:nvPr/>
          </p:nvCxnSpPr>
          <p:spPr bwMode="auto">
            <a:xfrm flipV="1">
              <a:off x="623392" y="147326"/>
              <a:ext cx="0" cy="752745"/>
            </a:xfrm>
            <a:prstGeom prst="line">
              <a:avLst/>
            </a:prstGeom>
            <a:solidFill>
              <a:srgbClr val="6699A1"/>
            </a:solidFill>
            <a:ln w="38100" cmpd="sng">
              <a:solidFill>
                <a:srgbClr val="595959"/>
              </a:solidFill>
              <a:round/>
              <a:headEnd/>
              <a:tailEnd/>
            </a:ln>
            <a:extLst/>
          </p:spPr>
        </p:cxnSp>
        <p:sp>
          <p:nvSpPr>
            <p:cNvPr id="17" name="矩形 10"/>
            <p:cNvSpPr>
              <a:spLocks noChangeArrowheads="1"/>
            </p:cNvSpPr>
            <p:nvPr userDrawn="1"/>
          </p:nvSpPr>
          <p:spPr bwMode="auto">
            <a:xfrm flipV="1">
              <a:off x="678515" y="147325"/>
              <a:ext cx="11535054" cy="752745"/>
            </a:xfrm>
            <a:prstGeom prst="rect">
              <a:avLst/>
            </a:prstGeom>
            <a:solidFill>
              <a:srgbClr val="6699A1">
                <a:alpha val="30000"/>
              </a:srgb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0" name="标题 1"/>
          <p:cNvSpPr>
            <a:spLocks noGrp="1"/>
          </p:cNvSpPr>
          <p:nvPr>
            <p:ph type="title"/>
          </p:nvPr>
        </p:nvSpPr>
        <p:spPr>
          <a:xfrm>
            <a:off x="695400" y="188640"/>
            <a:ext cx="10550049" cy="667453"/>
          </a:xfrm>
          <a:prstGeom prst="rect">
            <a:avLst/>
          </a:prstGeom>
        </p:spPr>
        <p:txBody>
          <a:bodyPr/>
          <a:lstStyle>
            <a:lvl1pPr>
              <a:defRPr sz="3600">
                <a:latin typeface="幼圆" panose="02010509060101010101" pitchFamily="49" charset="-122"/>
                <a:ea typeface="幼圆" panose="02010509060101010101" pitchFamily="49" charset="-122"/>
              </a:defRPr>
            </a:lvl1pPr>
          </a:lstStyle>
          <a:p>
            <a:r>
              <a:rPr lang="zh-CN" altLang="en-US" smtClean="0"/>
              <a:t>单击此处编辑母版标题样式</a:t>
            </a:r>
            <a:endParaRPr lang="zh-CN" altLang="en-US"/>
          </a:p>
        </p:txBody>
      </p:sp>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9" name="内容占位符 2"/>
          <p:cNvSpPr>
            <a:spLocks noGrp="1"/>
          </p:cNvSpPr>
          <p:nvPr>
            <p:ph idx="1" hasCustomPrompt="1"/>
          </p:nvPr>
        </p:nvSpPr>
        <p:spPr>
          <a:xfrm>
            <a:off x="624418" y="1125538"/>
            <a:ext cx="10943167" cy="5183187"/>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defRPr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p:txBody>
      </p:sp>
      <p:sp>
        <p:nvSpPr>
          <p:cNvPr id="20"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spTree>
    <p:extLst>
      <p:ext uri="{BB962C8B-B14F-4D97-AF65-F5344CB8AC3E}">
        <p14:creationId xmlns:p14="http://schemas.microsoft.com/office/powerpoint/2010/main" val="40887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1286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Tree>
    <p:extLst>
      <p:ext uri="{BB962C8B-B14F-4D97-AF65-F5344CB8AC3E}">
        <p14:creationId xmlns:p14="http://schemas.microsoft.com/office/powerpoint/2010/main" val="34713883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感谢">
    <p:bg>
      <p:bgPr>
        <a:solidFill>
          <a:srgbClr val="F5F5FA"/>
        </a:solidFill>
        <a:effectLst/>
      </p:bgPr>
    </p:bg>
    <p:spTree>
      <p:nvGrpSpPr>
        <p:cNvPr id="1" name=""/>
        <p:cNvGrpSpPr/>
        <p:nvPr/>
      </p:nvGrpSpPr>
      <p:grpSpPr>
        <a:xfrm>
          <a:off x="0" y="0"/>
          <a:ext cx="0" cy="0"/>
          <a:chOff x="0" y="0"/>
          <a:chExt cx="0" cy="0"/>
        </a:xfrm>
      </p:grpSpPr>
      <p:sp>
        <p:nvSpPr>
          <p:cNvPr id="6"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cxnSp>
        <p:nvCxnSpPr>
          <p:cNvPr id="16" name="直接连接符 8"/>
          <p:cNvCxnSpPr>
            <a:cxnSpLocks noChangeShapeType="1"/>
          </p:cNvCxnSpPr>
          <p:nvPr userDrawn="1"/>
        </p:nvCxnSpPr>
        <p:spPr bwMode="auto">
          <a:xfrm>
            <a:off x="2905300" y="3746074"/>
            <a:ext cx="6431060" cy="10519"/>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sp>
        <p:nvSpPr>
          <p:cNvPr id="3" name="矩形 2"/>
          <p:cNvSpPr/>
          <p:nvPr userDrawn="1"/>
        </p:nvSpPr>
        <p:spPr>
          <a:xfrm>
            <a:off x="2207568" y="1999000"/>
            <a:ext cx="7632848" cy="1862048"/>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altLang="zh-CN" sz="11500" b="1" i="0" cap="none" spc="0" smtClean="0">
                <a:ln w="0"/>
                <a:solidFill>
                  <a:srgbClr val="59666C"/>
                </a:solidFill>
                <a:effectLst/>
                <a:latin typeface="Consolas" panose="020B0609020204030204" pitchFamily="49" charset="0"/>
              </a:rPr>
              <a:t>THANK</a:t>
            </a:r>
            <a:r>
              <a:rPr lang="en-US" altLang="zh-CN" sz="11500" b="1" i="0" cap="none" spc="0" baseline="0" smtClean="0">
                <a:ln w="0"/>
                <a:solidFill>
                  <a:srgbClr val="59666C"/>
                </a:solidFill>
                <a:effectLst/>
                <a:latin typeface="Consolas" panose="020B0609020204030204" pitchFamily="49" charset="0"/>
              </a:rPr>
              <a:t> </a:t>
            </a:r>
            <a:r>
              <a:rPr lang="en-US" altLang="zh-CN" sz="11500" b="1" i="0" cap="none" spc="0" smtClean="0">
                <a:ln w="0"/>
                <a:solidFill>
                  <a:srgbClr val="59666C"/>
                </a:solidFill>
                <a:effectLst/>
                <a:latin typeface="Consolas" panose="020B0609020204030204" pitchFamily="49" charset="0"/>
              </a:rPr>
              <a:t>YOU</a:t>
            </a:r>
            <a:endParaRPr lang="zh-CN" altLang="en-US" sz="11500" b="1" i="0" cap="none" spc="0">
              <a:ln w="0"/>
              <a:solidFill>
                <a:srgbClr val="59666C"/>
              </a:solidFill>
              <a:effectLst/>
              <a:latin typeface="Consolas" panose="020B0609020204030204" pitchFamily="49" charset="0"/>
            </a:endParaRPr>
          </a:p>
        </p:txBody>
      </p:sp>
    </p:spTree>
    <p:extLst>
      <p:ext uri="{BB962C8B-B14F-4D97-AF65-F5344CB8AC3E}">
        <p14:creationId xmlns:p14="http://schemas.microsoft.com/office/powerpoint/2010/main" val="32085181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20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回顾">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23662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smtClean="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知识回顾</a:t>
            </a:r>
            <a:endPar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内容占位符 2"/>
          <p:cNvSpPr>
            <a:spLocks noGrp="1"/>
          </p:cNvSpPr>
          <p:nvPr>
            <p:ph idx="1" hasCustomPrompt="1"/>
          </p:nvPr>
        </p:nvSpPr>
        <p:spPr>
          <a:xfrm>
            <a:off x="624418" y="1268760"/>
            <a:ext cx="10943167" cy="5039965"/>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lnSpc>
                <a:spcPct val="150000"/>
              </a:lnSpc>
              <a:spcBef>
                <a:spcPts val="600"/>
              </a:spcBef>
              <a:defRPr sz="3200"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2"/>
            <a:r>
              <a:rPr lang="zh-CN" altLang="en-US" smtClean="0"/>
              <a:t>单击此处编辑母版文本样式</a:t>
            </a:r>
          </a:p>
        </p:txBody>
      </p:sp>
    </p:spTree>
    <p:extLst>
      <p:ext uri="{BB962C8B-B14F-4D97-AF65-F5344CB8AC3E}">
        <p14:creationId xmlns:p14="http://schemas.microsoft.com/office/powerpoint/2010/main" val="11090426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8" y="404814"/>
            <a:ext cx="10943167" cy="57467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4418" y="1125538"/>
            <a:ext cx="10943167" cy="518318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3505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24486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89" r:id="rId3"/>
    <p:sldLayoutId id="2147483888" r:id="rId4"/>
    <p:sldLayoutId id="2147483890" r:id="rId5"/>
    <p:sldLayoutId id="2147483892" r:id="rId6"/>
    <p:sldLayoutId id="2147483891" r:id="rId7"/>
  </p:sldLayoutIdLst>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黑体" pitchFamily="49" charset="-122"/>
        </a:defRPr>
      </a:lvl2pPr>
      <a:lvl3pPr algn="l" rtl="0" eaLnBrk="0" fontAlgn="base" hangingPunct="0">
        <a:spcBef>
          <a:spcPct val="0"/>
        </a:spcBef>
        <a:spcAft>
          <a:spcPct val="0"/>
        </a:spcAft>
        <a:defRPr sz="2800" b="1">
          <a:solidFill>
            <a:schemeClr val="tx1"/>
          </a:solidFill>
          <a:latin typeface="Arial" pitchFamily="34" charset="0"/>
          <a:ea typeface="黑体" pitchFamily="49" charset="-122"/>
        </a:defRPr>
      </a:lvl3pPr>
      <a:lvl4pPr algn="l" rtl="0" eaLnBrk="0" fontAlgn="base" hangingPunct="0">
        <a:spcBef>
          <a:spcPct val="0"/>
        </a:spcBef>
        <a:spcAft>
          <a:spcPct val="0"/>
        </a:spcAft>
        <a:defRPr sz="2800" b="1">
          <a:solidFill>
            <a:schemeClr val="tx1"/>
          </a:solidFill>
          <a:latin typeface="Arial" pitchFamily="34" charset="0"/>
          <a:ea typeface="黑体" pitchFamily="49" charset="-122"/>
        </a:defRPr>
      </a:lvl4pPr>
      <a:lvl5pPr algn="l" rtl="0" eaLnBrk="0" fontAlgn="base" hangingPunct="0">
        <a:spcBef>
          <a:spcPct val="0"/>
        </a:spcBef>
        <a:spcAft>
          <a:spcPct val="0"/>
        </a:spcAft>
        <a:defRPr sz="2800" b="1">
          <a:solidFill>
            <a:schemeClr val="tx1"/>
          </a:solidFill>
          <a:latin typeface="Arial" pitchFamily="34" charset="0"/>
          <a:ea typeface="黑体" pitchFamily="49" charset="-122"/>
        </a:defRPr>
      </a:lvl5pPr>
      <a:lvl6pPr marL="457200" algn="l" rtl="0" fontAlgn="base">
        <a:spcBef>
          <a:spcPct val="0"/>
        </a:spcBef>
        <a:spcAft>
          <a:spcPct val="0"/>
        </a:spcAft>
        <a:defRPr sz="2800" b="1">
          <a:solidFill>
            <a:schemeClr val="tx1"/>
          </a:solidFill>
          <a:latin typeface="Arial" pitchFamily="34" charset="0"/>
          <a:ea typeface="黑体" pitchFamily="49" charset="-122"/>
        </a:defRPr>
      </a:lvl6pPr>
      <a:lvl7pPr marL="914400" algn="l" rtl="0" fontAlgn="base">
        <a:spcBef>
          <a:spcPct val="0"/>
        </a:spcBef>
        <a:spcAft>
          <a:spcPct val="0"/>
        </a:spcAft>
        <a:defRPr sz="2800" b="1">
          <a:solidFill>
            <a:schemeClr val="tx1"/>
          </a:solidFill>
          <a:latin typeface="Arial" pitchFamily="34" charset="0"/>
          <a:ea typeface="黑体" pitchFamily="49" charset="-122"/>
        </a:defRPr>
      </a:lvl7pPr>
      <a:lvl8pPr marL="1371600" algn="l" rtl="0" fontAlgn="base">
        <a:spcBef>
          <a:spcPct val="0"/>
        </a:spcBef>
        <a:spcAft>
          <a:spcPct val="0"/>
        </a:spcAft>
        <a:defRPr sz="2800" b="1">
          <a:solidFill>
            <a:schemeClr val="tx1"/>
          </a:solidFill>
          <a:latin typeface="Arial" pitchFamily="34" charset="0"/>
          <a:ea typeface="黑体" pitchFamily="49" charset="-122"/>
        </a:defRPr>
      </a:lvl8pPr>
      <a:lvl9pPr marL="1828800" algn="l" rtl="0" fontAlgn="base">
        <a:spcBef>
          <a:spcPct val="0"/>
        </a:spcBef>
        <a:spcAft>
          <a:spcPct val="0"/>
        </a:spcAft>
        <a:defRPr sz="2800" b="1">
          <a:solidFill>
            <a:schemeClr val="tx1"/>
          </a:solidFill>
          <a:latin typeface="Arial" pitchFamily="34" charset="0"/>
          <a:ea typeface="黑体" pitchFamily="49"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n"/>
        <a:defRPr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1">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b="1">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27448" y="3344445"/>
            <a:ext cx="6768752" cy="1452707"/>
          </a:xfrm>
        </p:spPr>
        <p:txBody>
          <a:bodyPr/>
          <a:lstStyle/>
          <a:p>
            <a:pPr eaLnBrk="1" hangingPunct="1">
              <a:defRPr/>
            </a:pPr>
            <a:r>
              <a:rPr lang="zh-CN" altLang="en-US" b="0" dirty="0" smtClean="0"/>
              <a:t>第七讲</a:t>
            </a:r>
            <a:r>
              <a:rPr lang="en-US" altLang="zh-CN" dirty="0"/>
              <a:t/>
            </a:r>
            <a:br>
              <a:rPr lang="en-US" altLang="zh-CN" dirty="0"/>
            </a:br>
            <a:r>
              <a:rPr lang="en-US" altLang="zh-CN" dirty="0" smtClean="0"/>
              <a:t>Hibernate</a:t>
            </a:r>
            <a:r>
              <a:rPr lang="zh-CN" altLang="en-US" dirty="0" smtClean="0"/>
              <a:t>操作持久化对象</a:t>
            </a:r>
            <a:endParaRPr lang="zh-CN" altLang="en-US"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Session</a:t>
            </a:r>
            <a:r>
              <a:rPr lang="zh-CN" altLang="en-US" smtClean="0"/>
              <a:t>清理</a:t>
            </a:r>
            <a:r>
              <a:rPr lang="zh-CN" altLang="en-US"/>
              <a:t>缓存</a:t>
            </a:r>
          </a:p>
        </p:txBody>
      </p:sp>
      <p:sp>
        <p:nvSpPr>
          <p:cNvPr id="3" name="内容占位符 2"/>
          <p:cNvSpPr>
            <a:spLocks noGrp="1"/>
          </p:cNvSpPr>
          <p:nvPr>
            <p:ph idx="1"/>
          </p:nvPr>
        </p:nvSpPr>
        <p:spPr>
          <a:xfrm>
            <a:off x="624418" y="1125538"/>
            <a:ext cx="10943167" cy="5327798"/>
          </a:xfrm>
        </p:spPr>
        <p:txBody>
          <a:bodyPr/>
          <a:lstStyle/>
          <a:p>
            <a:r>
              <a:rPr lang="en-US" altLang="zh-CN" dirty="0" smtClean="0"/>
              <a:t>Session</a:t>
            </a:r>
            <a:r>
              <a:rPr lang="zh-CN" altLang="en-US" dirty="0"/>
              <a:t>在某一时间点按照缓存中对象的属性变化来同步更新数据库的这一过程被</a:t>
            </a:r>
            <a:r>
              <a:rPr lang="zh-CN" altLang="en-US" dirty="0" smtClean="0"/>
              <a:t>称为</a:t>
            </a:r>
            <a:r>
              <a:rPr lang="en-US" altLang="zh-CN" dirty="0" smtClean="0"/>
              <a:t> </a:t>
            </a:r>
            <a:r>
              <a:rPr lang="en-US" altLang="zh-CN" b="1" dirty="0" smtClean="0"/>
              <a:t>Session </a:t>
            </a:r>
            <a:r>
              <a:rPr lang="zh-CN" altLang="en-US" b="1" dirty="0" smtClean="0"/>
              <a:t>清理缓存</a:t>
            </a:r>
            <a:r>
              <a:rPr lang="zh-CN" altLang="en-US" dirty="0"/>
              <a:t>。</a:t>
            </a:r>
            <a:endParaRPr lang="en-US" altLang="zh-CN" dirty="0"/>
          </a:p>
          <a:p>
            <a:pPr>
              <a:spcBef>
                <a:spcPts val="1800"/>
              </a:spcBef>
            </a:pPr>
            <a:r>
              <a:rPr lang="zh-CN" altLang="en-US" dirty="0"/>
              <a:t>缓存清理的时间</a:t>
            </a:r>
            <a:r>
              <a:rPr lang="zh-CN" altLang="en-US" dirty="0" smtClean="0"/>
              <a:t>点：</a:t>
            </a:r>
            <a:endParaRPr lang="en-US" altLang="zh-CN" dirty="0"/>
          </a:p>
          <a:p>
            <a:pPr lvl="1">
              <a:lnSpc>
                <a:spcPct val="100000"/>
              </a:lnSpc>
              <a:spcBef>
                <a:spcPts val="1800"/>
              </a:spcBef>
            </a:pPr>
            <a:r>
              <a:rPr lang="zh-CN" altLang="en-US" sz="3200" dirty="0"/>
              <a:t>当</a:t>
            </a:r>
            <a:r>
              <a:rPr lang="zh-CN" altLang="en-US" sz="3200" dirty="0" smtClean="0"/>
              <a:t>调用 </a:t>
            </a:r>
            <a:r>
              <a:rPr lang="en-US" altLang="zh-CN" sz="3200" dirty="0" err="1" smtClean="0"/>
              <a:t>transaction.commit</a:t>
            </a:r>
            <a:r>
              <a:rPr lang="en-US" altLang="zh-CN" sz="3200" dirty="0" smtClean="0"/>
              <a:t>() </a:t>
            </a:r>
            <a:r>
              <a:rPr lang="zh-CN" altLang="en-US" sz="3200" dirty="0" smtClean="0"/>
              <a:t>方法</a:t>
            </a:r>
            <a:r>
              <a:rPr lang="zh-CN" altLang="en-US" sz="3200" dirty="0"/>
              <a:t>时，会先清理缓存，再向数据库提交</a:t>
            </a:r>
            <a:r>
              <a:rPr lang="zh-CN" altLang="en-US" sz="3200" dirty="0" smtClean="0"/>
              <a:t>事务；</a:t>
            </a:r>
            <a:endParaRPr lang="en-US" altLang="zh-CN" sz="3200" dirty="0"/>
          </a:p>
          <a:p>
            <a:pPr lvl="1">
              <a:lnSpc>
                <a:spcPct val="100000"/>
              </a:lnSpc>
              <a:spcBef>
                <a:spcPts val="1800"/>
              </a:spcBef>
            </a:pPr>
            <a:r>
              <a:rPr lang="zh-CN" altLang="en-US" sz="3200" dirty="0"/>
              <a:t>当显式</a:t>
            </a:r>
            <a:r>
              <a:rPr lang="zh-CN" altLang="en-US" sz="3200" dirty="0" smtClean="0"/>
              <a:t>调用 </a:t>
            </a:r>
            <a:r>
              <a:rPr lang="en-US" altLang="zh-CN" sz="3200" dirty="0" err="1" smtClean="0"/>
              <a:t>Session.flush</a:t>
            </a:r>
            <a:r>
              <a:rPr lang="en-US" altLang="zh-CN" sz="3200" dirty="0" smtClean="0"/>
              <a:t>() </a:t>
            </a:r>
            <a:r>
              <a:rPr lang="zh-CN" altLang="en-US" sz="3200" dirty="0" smtClean="0"/>
              <a:t>方法</a:t>
            </a:r>
            <a:r>
              <a:rPr lang="zh-CN" altLang="en-US" sz="3200" dirty="0"/>
              <a:t>时，会清理</a:t>
            </a:r>
            <a:r>
              <a:rPr lang="zh-CN" altLang="en-US" sz="3200" dirty="0" smtClean="0"/>
              <a:t>缓存；</a:t>
            </a:r>
            <a:endParaRPr lang="en-US" altLang="zh-CN" sz="3200" dirty="0"/>
          </a:p>
          <a:p>
            <a:pPr lvl="1">
              <a:lnSpc>
                <a:spcPct val="100000"/>
              </a:lnSpc>
              <a:spcBef>
                <a:spcPts val="1800"/>
              </a:spcBef>
            </a:pPr>
            <a:r>
              <a:rPr lang="zh-CN" altLang="en-US" sz="3200" dirty="0"/>
              <a:t>当</a:t>
            </a:r>
            <a:r>
              <a:rPr lang="zh-CN" altLang="en-US" sz="3200" dirty="0" smtClean="0"/>
              <a:t>调用 </a:t>
            </a:r>
            <a:r>
              <a:rPr lang="en-US" altLang="zh-CN" sz="3200" dirty="0" smtClean="0"/>
              <a:t>Session </a:t>
            </a:r>
            <a:r>
              <a:rPr lang="zh-CN" altLang="en-US" sz="3200" dirty="0" smtClean="0"/>
              <a:t>的查询（不包括 </a:t>
            </a:r>
            <a:r>
              <a:rPr lang="en-US" altLang="zh-CN" sz="3200" dirty="0" smtClean="0"/>
              <a:t>load() </a:t>
            </a:r>
            <a:r>
              <a:rPr lang="zh-CN" altLang="en-US" sz="3200" dirty="0" smtClean="0"/>
              <a:t>和 </a:t>
            </a:r>
            <a:r>
              <a:rPr lang="en-US" altLang="zh-CN" sz="3200" dirty="0" smtClean="0"/>
              <a:t>get() )</a:t>
            </a:r>
            <a:r>
              <a:rPr lang="zh-CN" altLang="en-US" sz="3200" dirty="0" smtClean="0"/>
              <a:t>方法时，如果</a:t>
            </a:r>
            <a:r>
              <a:rPr lang="zh-CN" altLang="en-US" sz="3200" dirty="0"/>
              <a:t>缓存中对象的属性有变化则清理</a:t>
            </a:r>
            <a:r>
              <a:rPr lang="zh-CN" altLang="en-US" sz="3200" dirty="0" smtClean="0"/>
              <a:t>缓存。</a:t>
            </a:r>
            <a:endParaRPr lang="zh-CN" altLang="en-US" dirty="0"/>
          </a:p>
        </p:txBody>
      </p:sp>
    </p:spTree>
    <p:extLst>
      <p:ext uri="{BB962C8B-B14F-4D97-AF65-F5344CB8AC3E}">
        <p14:creationId xmlns:p14="http://schemas.microsoft.com/office/powerpoint/2010/main" val="263856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Session</a:t>
            </a:r>
            <a:r>
              <a:rPr lang="zh-CN" altLang="en-US"/>
              <a:t>缓存清理</a:t>
            </a:r>
          </a:p>
        </p:txBody>
      </p:sp>
      <p:sp>
        <p:nvSpPr>
          <p:cNvPr id="5" name="矩形 4"/>
          <p:cNvSpPr/>
          <p:nvPr/>
        </p:nvSpPr>
        <p:spPr bwMode="auto">
          <a:xfrm>
            <a:off x="695400" y="1489166"/>
            <a:ext cx="5850390" cy="386876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200" b="1" i="0" dirty="0">
                <a:solidFill>
                  <a:srgbClr val="000000"/>
                </a:solidFill>
                <a:latin typeface="Consolas" panose="020B0609020204030204" pitchFamily="49" charset="0"/>
              </a:rPr>
              <a:t>Session </a:t>
            </a:r>
            <a:r>
              <a:rPr lang="en-US" altLang="zh-CN" sz="2200" b="1" i="0" dirty="0" err="1">
                <a:solidFill>
                  <a:srgbClr val="6A3E3E"/>
                </a:solidFill>
                <a:latin typeface="Consolas" panose="020B0609020204030204" pitchFamily="49" charset="0"/>
              </a:rPr>
              <a:t>session</a:t>
            </a:r>
            <a:r>
              <a:rPr lang="en-US" altLang="zh-CN" sz="2200" b="1" i="0" dirty="0">
                <a:solidFill>
                  <a:srgbClr val="6A3E3E"/>
                </a:solidFill>
                <a:latin typeface="Consolas" panose="020B0609020204030204" pitchFamily="49" charset="0"/>
              </a:rPr>
              <a:t> </a:t>
            </a:r>
            <a:r>
              <a:rPr lang="en-US" altLang="zh-CN" sz="2200" b="1" i="0" dirty="0">
                <a:solidFill>
                  <a:srgbClr val="000000"/>
                </a:solidFill>
                <a:latin typeface="Consolas" panose="020B0609020204030204" pitchFamily="49" charset="0"/>
              </a:rPr>
              <a:t>= </a:t>
            </a:r>
            <a:r>
              <a:rPr lang="en-US" altLang="zh-CN" sz="2200" b="1" i="0" dirty="0" err="1">
                <a:solidFill>
                  <a:srgbClr val="2A00FF"/>
                </a:solidFill>
                <a:latin typeface="Consolas" panose="020B0609020204030204" pitchFamily="49" charset="0"/>
              </a:rPr>
              <a:t>sessionfactory</a:t>
            </a:r>
            <a:r>
              <a:rPr lang="en-US" altLang="zh-CN" sz="2200" b="1" i="0" dirty="0" err="1">
                <a:solidFill>
                  <a:srgbClr val="000000"/>
                </a:solidFill>
                <a:latin typeface="Consolas" panose="020B0609020204030204" pitchFamily="49" charset="0"/>
              </a:rPr>
              <a:t>.openSession</a:t>
            </a:r>
            <a:r>
              <a:rPr lang="en-US" altLang="zh-CN" sz="2200" b="1" i="0" dirty="0">
                <a:solidFill>
                  <a:srgbClr val="000000"/>
                </a:solidFill>
                <a:latin typeface="Consolas" panose="020B0609020204030204" pitchFamily="49" charset="0"/>
              </a:rPr>
              <a:t>();</a:t>
            </a:r>
          </a:p>
          <a:p>
            <a:r>
              <a:rPr lang="en-US" altLang="zh-CN" sz="2200" b="1" i="0" dirty="0">
                <a:solidFill>
                  <a:srgbClr val="000000"/>
                </a:solidFill>
                <a:latin typeface="Consolas" panose="020B0609020204030204" pitchFamily="49" charset="0"/>
              </a:rPr>
              <a:t>Transaction </a:t>
            </a:r>
            <a:r>
              <a:rPr lang="en-US" altLang="zh-CN" sz="2200" b="1" i="0" dirty="0" err="1">
                <a:solidFill>
                  <a:srgbClr val="6A3E3E"/>
                </a:solidFill>
                <a:latin typeface="Consolas" panose="020B0609020204030204" pitchFamily="49" charset="0"/>
              </a:rPr>
              <a:t>tx</a:t>
            </a:r>
            <a:r>
              <a:rPr lang="en-US" altLang="zh-CN" sz="2200" b="1" i="0" dirty="0">
                <a:solidFill>
                  <a:srgbClr val="6A3E3E"/>
                </a:solidFill>
                <a:latin typeface="Consolas" panose="020B0609020204030204" pitchFamily="49" charset="0"/>
              </a:rPr>
              <a:t> </a:t>
            </a:r>
            <a:r>
              <a:rPr lang="en-US" altLang="zh-CN" sz="2200" b="1" i="0" dirty="0">
                <a:solidFill>
                  <a:srgbClr val="000000"/>
                </a:solidFill>
                <a:latin typeface="Consolas" panose="020B0609020204030204" pitchFamily="49" charset="0"/>
              </a:rPr>
              <a:t>=</a:t>
            </a:r>
            <a:r>
              <a:rPr lang="en-US" altLang="zh-CN" sz="2200" b="1" i="0" dirty="0">
                <a:solidFill>
                  <a:schemeClr val="bg1"/>
                </a:solidFill>
                <a:highlight>
                  <a:srgbClr val="D4D4D4"/>
                </a:highlight>
                <a:latin typeface="Consolas" panose="020B0609020204030204" pitchFamily="49" charset="0"/>
              </a:rPr>
              <a:t>           </a:t>
            </a:r>
          </a:p>
          <a:p>
            <a:r>
              <a:rPr lang="en-US" altLang="zh-CN" sz="2200" b="1" i="0" dirty="0">
                <a:solidFill>
                  <a:srgbClr val="000000"/>
                </a:solidFill>
                <a:latin typeface="Consolas" panose="020B0609020204030204" pitchFamily="49" charset="0"/>
              </a:rPr>
              <a:t>      </a:t>
            </a:r>
            <a:r>
              <a:rPr lang="en-US" altLang="zh-CN" sz="2200" b="1" i="0" dirty="0" err="1">
                <a:solidFill>
                  <a:srgbClr val="6A3E3E"/>
                </a:solidFill>
                <a:latin typeface="Consolas" panose="020B0609020204030204" pitchFamily="49" charset="0"/>
              </a:rPr>
              <a:t>session</a:t>
            </a:r>
            <a:r>
              <a:rPr lang="en-US" altLang="zh-CN" sz="2200" b="1" i="0" dirty="0" err="1">
                <a:solidFill>
                  <a:srgbClr val="000000"/>
                </a:solidFill>
                <a:latin typeface="Consolas" panose="020B0609020204030204" pitchFamily="49" charset="0"/>
              </a:rPr>
              <a:t>.beginTransaction</a:t>
            </a:r>
            <a:r>
              <a:rPr lang="en-US" altLang="zh-CN" sz="2200" b="1" i="0" dirty="0">
                <a:solidFill>
                  <a:srgbClr val="000000"/>
                </a:solidFill>
                <a:latin typeface="Consolas" panose="020B0609020204030204" pitchFamily="49" charset="0"/>
              </a:rPr>
              <a:t>();</a:t>
            </a:r>
          </a:p>
          <a:p>
            <a:endParaRPr lang="zh-CN" altLang="en-US" sz="2200" b="1" i="0" dirty="0">
              <a:latin typeface="Consolas" panose="020B0609020204030204" pitchFamily="49" charset="0"/>
            </a:endParaRPr>
          </a:p>
          <a:p>
            <a:r>
              <a:rPr lang="en-US" altLang="zh-CN" sz="2200" b="1" i="0" dirty="0" smtClean="0">
                <a:solidFill>
                  <a:srgbClr val="000000"/>
                </a:solidFill>
                <a:latin typeface="Consolas" panose="020B0609020204030204" pitchFamily="49" charset="0"/>
              </a:rPr>
              <a:t>User </a:t>
            </a:r>
            <a:r>
              <a:rPr lang="en-US" altLang="zh-CN" sz="2200" b="1" i="0" dirty="0" err="1" smtClean="0">
                <a:solidFill>
                  <a:srgbClr val="6A3E3E"/>
                </a:solidFill>
                <a:latin typeface="Consolas" panose="020B0609020204030204" pitchFamily="49" charset="0"/>
              </a:rPr>
              <a:t>user</a:t>
            </a:r>
            <a:r>
              <a:rPr lang="en-US" altLang="zh-CN" sz="2200" b="1" i="0" dirty="0" smtClean="0">
                <a:solidFill>
                  <a:srgbClr val="000000"/>
                </a:solidFill>
                <a:latin typeface="Consolas" panose="020B0609020204030204" pitchFamily="49" charset="0"/>
              </a:rPr>
              <a:t> =</a:t>
            </a:r>
            <a:r>
              <a:rPr lang="en-US" altLang="zh-CN" sz="2200" b="1" i="0" dirty="0">
                <a:solidFill>
                  <a:srgbClr val="000000"/>
                </a:solidFill>
                <a:latin typeface="Consolas" panose="020B0609020204030204" pitchFamily="49" charset="0"/>
              </a:rPr>
              <a:t> </a:t>
            </a:r>
            <a:r>
              <a:rPr lang="en-US" altLang="zh-CN" sz="2200" b="1" i="0" dirty="0" err="1" smtClean="0">
                <a:solidFill>
                  <a:srgbClr val="6A3E3E"/>
                </a:solidFill>
                <a:latin typeface="Consolas" panose="020B0609020204030204" pitchFamily="49" charset="0"/>
              </a:rPr>
              <a:t>session</a:t>
            </a:r>
            <a:r>
              <a:rPr lang="en-US" altLang="zh-CN" sz="2200" b="1" i="0" dirty="0" err="1" smtClean="0">
                <a:solidFill>
                  <a:srgbClr val="000000"/>
                </a:solidFill>
                <a:latin typeface="Consolas" panose="020B0609020204030204" pitchFamily="49" charset="0"/>
              </a:rPr>
              <a:t>.get</a:t>
            </a:r>
            <a:r>
              <a:rPr lang="en-US" altLang="zh-CN" sz="2200" b="1" i="0" dirty="0" smtClean="0">
                <a:solidFill>
                  <a:srgbClr val="000000"/>
                </a:solidFill>
                <a:latin typeface="Consolas" panose="020B0609020204030204" pitchFamily="49" charset="0"/>
              </a:rPr>
              <a:t>(</a:t>
            </a:r>
            <a:r>
              <a:rPr lang="en-US" altLang="zh-CN" sz="2200" b="1" i="0" dirty="0" err="1" smtClean="0">
                <a:solidFill>
                  <a:srgbClr val="000000"/>
                </a:solidFill>
                <a:latin typeface="Consolas" panose="020B0609020204030204" pitchFamily="49" charset="0"/>
              </a:rPr>
              <a:t>User.</a:t>
            </a:r>
            <a:r>
              <a:rPr lang="en-US" altLang="zh-CN" sz="2200" b="1" i="0" dirty="0" err="1" smtClean="0">
                <a:solidFill>
                  <a:srgbClr val="7F0055"/>
                </a:solidFill>
                <a:latin typeface="Consolas" panose="020B0609020204030204" pitchFamily="49" charset="0"/>
              </a:rPr>
              <a:t>class</a:t>
            </a:r>
            <a:r>
              <a:rPr lang="en-US" altLang="zh-CN" sz="2200" b="1" i="0" dirty="0">
                <a:solidFill>
                  <a:srgbClr val="000000"/>
                </a:solidFill>
                <a:latin typeface="Consolas" panose="020B0609020204030204" pitchFamily="49" charset="0"/>
              </a:rPr>
              <a:t>,</a:t>
            </a:r>
          </a:p>
          <a:p>
            <a:r>
              <a:rPr lang="en-US" altLang="zh-CN" sz="2200" b="1" i="0" dirty="0">
                <a:solidFill>
                  <a:srgbClr val="000000"/>
                </a:solidFill>
                <a:latin typeface="Consolas" panose="020B0609020204030204" pitchFamily="49" charset="0"/>
              </a:rPr>
              <a:t>                  </a:t>
            </a:r>
            <a:r>
              <a:rPr lang="en-US" altLang="zh-CN" sz="2200" b="1" i="0" dirty="0">
                <a:solidFill>
                  <a:srgbClr val="7F0055"/>
                </a:solidFill>
                <a:latin typeface="Consolas" panose="020B0609020204030204" pitchFamily="49" charset="0"/>
              </a:rPr>
              <a:t>new</a:t>
            </a:r>
            <a:r>
              <a:rPr lang="en-US" altLang="zh-CN" sz="2200" b="1" i="0" dirty="0">
                <a:solidFill>
                  <a:srgbClr val="000000"/>
                </a:solidFill>
                <a:latin typeface="Consolas" panose="020B0609020204030204" pitchFamily="49" charset="0"/>
              </a:rPr>
              <a:t> </a:t>
            </a:r>
            <a:r>
              <a:rPr lang="en-US" altLang="zh-CN" sz="2200" b="1" i="0" dirty="0" smtClean="0">
                <a:solidFill>
                  <a:srgbClr val="000000"/>
                </a:solidFill>
                <a:latin typeface="Consolas" panose="020B0609020204030204" pitchFamily="49" charset="0"/>
              </a:rPr>
              <a:t>Integer(1));</a:t>
            </a:r>
          </a:p>
          <a:p>
            <a:endParaRPr lang="en-US" altLang="zh-CN" sz="2200" b="1" i="0" dirty="0">
              <a:solidFill>
                <a:srgbClr val="000000"/>
              </a:solidFill>
              <a:latin typeface="Consolas" panose="020B0609020204030204" pitchFamily="49" charset="0"/>
            </a:endParaRPr>
          </a:p>
          <a:p>
            <a:r>
              <a:rPr lang="en-US" altLang="zh-CN" sz="2200" b="1" i="0" dirty="0" err="1">
                <a:solidFill>
                  <a:srgbClr val="6A3E3E"/>
                </a:solidFill>
                <a:latin typeface="Consolas" panose="020B0609020204030204" pitchFamily="49" charset="0"/>
              </a:rPr>
              <a:t>user</a:t>
            </a:r>
            <a:r>
              <a:rPr lang="en-US" altLang="zh-CN" sz="2200" b="1" i="0" dirty="0" err="1">
                <a:solidFill>
                  <a:srgbClr val="000000"/>
                </a:solidFill>
                <a:latin typeface="Consolas" panose="020B0609020204030204" pitchFamily="49" charset="0"/>
              </a:rPr>
              <a:t>.setName</a:t>
            </a:r>
            <a:r>
              <a:rPr lang="en-US" altLang="zh-CN" sz="2200" b="1" i="0" dirty="0">
                <a:solidFill>
                  <a:srgbClr val="000000"/>
                </a:solidFill>
                <a:latin typeface="Consolas" panose="020B0609020204030204" pitchFamily="49" charset="0"/>
              </a:rPr>
              <a:t>(</a:t>
            </a:r>
            <a:r>
              <a:rPr lang="en-US" altLang="zh-CN" sz="2200" b="1" i="0" dirty="0">
                <a:solidFill>
                  <a:srgbClr val="2A00FF"/>
                </a:solidFill>
                <a:latin typeface="Consolas" panose="020B0609020204030204" pitchFamily="49" charset="0"/>
              </a:rPr>
              <a:t>"Jack</a:t>
            </a:r>
            <a:r>
              <a:rPr lang="en-US" altLang="zh-CN" sz="2200" b="1" i="0" dirty="0" smtClean="0">
                <a:solidFill>
                  <a:srgbClr val="2A00FF"/>
                </a:solidFill>
                <a:latin typeface="Consolas" panose="020B0609020204030204" pitchFamily="49" charset="0"/>
              </a:rPr>
              <a:t>"</a:t>
            </a:r>
            <a:r>
              <a:rPr lang="en-US" altLang="zh-CN" sz="2200" b="1" i="0" dirty="0" smtClean="0">
                <a:solidFill>
                  <a:srgbClr val="000000"/>
                </a:solidFill>
                <a:latin typeface="Consolas" panose="020B0609020204030204" pitchFamily="49" charset="0"/>
              </a:rPr>
              <a:t>);</a:t>
            </a:r>
          </a:p>
          <a:p>
            <a:endParaRPr lang="en-US" altLang="zh-CN" sz="2200" b="1" i="0" dirty="0" smtClean="0">
              <a:solidFill>
                <a:srgbClr val="000000"/>
              </a:solidFill>
              <a:latin typeface="Consolas" panose="020B0609020204030204" pitchFamily="49" charset="0"/>
            </a:endParaRPr>
          </a:p>
          <a:p>
            <a:r>
              <a:rPr lang="en-US" altLang="zh-CN" sz="2200" b="1" i="0" dirty="0" err="1">
                <a:solidFill>
                  <a:srgbClr val="6A3E3E"/>
                </a:solidFill>
                <a:latin typeface="Consolas" panose="020B0609020204030204" pitchFamily="49" charset="0"/>
              </a:rPr>
              <a:t>tx</a:t>
            </a:r>
            <a:r>
              <a:rPr lang="en-US" altLang="zh-CN" sz="2200" b="1" i="0" dirty="0" err="1">
                <a:solidFill>
                  <a:srgbClr val="000000"/>
                </a:solidFill>
                <a:latin typeface="Consolas" panose="020B0609020204030204" pitchFamily="49" charset="0"/>
              </a:rPr>
              <a:t>.commit</a:t>
            </a:r>
            <a:r>
              <a:rPr lang="en-US" altLang="zh-CN" sz="2200" b="1" i="0" dirty="0" smtClean="0">
                <a:solidFill>
                  <a:srgbClr val="000000"/>
                </a:solidFill>
                <a:latin typeface="Consolas" panose="020B0609020204030204" pitchFamily="49" charset="0"/>
              </a:rPr>
              <a:t>();</a:t>
            </a:r>
            <a:endParaRPr lang="en-US" altLang="zh-CN" sz="2200" b="1" i="0" dirty="0">
              <a:solidFill>
                <a:srgbClr val="000000"/>
              </a:solidFill>
              <a:latin typeface="Consolas" panose="020B0609020204030204" pitchFamily="49" charset="0"/>
            </a:endParaRPr>
          </a:p>
        </p:txBody>
      </p:sp>
      <p:sp>
        <p:nvSpPr>
          <p:cNvPr id="6" name="Rectangle 5"/>
          <p:cNvSpPr>
            <a:spLocks noChangeArrowheads="1"/>
          </p:cNvSpPr>
          <p:nvPr/>
        </p:nvSpPr>
        <p:spPr bwMode="auto">
          <a:xfrm>
            <a:off x="6689806" y="1621234"/>
            <a:ext cx="4971257" cy="3378970"/>
          </a:xfrm>
          <a:prstGeom prst="rect">
            <a:avLst/>
          </a:prstGeom>
          <a:solidFill>
            <a:schemeClr val="accent1">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t"/>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FontTx/>
              <a:buNone/>
            </a:pPr>
            <a:r>
              <a:rPr lang="en-US" altLang="zh-CN" sz="3200" b="0" i="0" smtClean="0">
                <a:latin typeface="微软雅黑" panose="020B0503020204020204" pitchFamily="34" charset="-122"/>
                <a:ea typeface="微软雅黑" panose="020B0503020204020204" pitchFamily="34" charset="-122"/>
              </a:rPr>
              <a:t>Session</a:t>
            </a:r>
            <a:r>
              <a:rPr lang="zh-CN" altLang="en-US" sz="3200" b="0" i="0" smtClean="0">
                <a:latin typeface="微软雅黑" panose="020B0503020204020204" pitchFamily="34" charset="-122"/>
                <a:ea typeface="微软雅黑" panose="020B0503020204020204" pitchFamily="34" charset="-122"/>
              </a:rPr>
              <a:t>缓存</a:t>
            </a:r>
            <a:endParaRPr lang="zh-CN" altLang="en-US" sz="3200" b="0" i="0">
              <a:latin typeface="微软雅黑" panose="020B0503020204020204" pitchFamily="34" charset="-122"/>
              <a:ea typeface="微软雅黑" panose="020B0503020204020204" pitchFamily="34" charset="-122"/>
            </a:endParaRPr>
          </a:p>
        </p:txBody>
      </p:sp>
      <p:sp>
        <p:nvSpPr>
          <p:cNvPr id="11" name="流程图: 可选过程 10"/>
          <p:cNvSpPr/>
          <p:nvPr/>
        </p:nvSpPr>
        <p:spPr>
          <a:xfrm>
            <a:off x="6816080" y="2667847"/>
            <a:ext cx="1957460" cy="1202241"/>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000" b="1" i="0" smtClean="0">
                <a:solidFill>
                  <a:schemeClr val="accent1">
                    <a:lumMod val="50000"/>
                  </a:schemeClr>
                </a:solidFill>
                <a:latin typeface="微软雅黑" panose="020B0503020204020204" pitchFamily="34" charset="-122"/>
                <a:ea typeface="微软雅黑" panose="020B0503020204020204" pitchFamily="34" charset="-122"/>
              </a:rPr>
              <a:t>User</a:t>
            </a:r>
            <a:r>
              <a:rPr lang="zh-CN" altLang="en-US" sz="2000" b="1" i="0" smtClean="0">
                <a:solidFill>
                  <a:schemeClr val="accent1">
                    <a:lumMod val="50000"/>
                  </a:schemeClr>
                </a:solidFill>
                <a:latin typeface="微软雅黑" panose="020B0503020204020204" pitchFamily="34" charset="-122"/>
                <a:ea typeface="微软雅黑" panose="020B0503020204020204" pitchFamily="34" charset="-122"/>
              </a:rPr>
              <a:t>对象</a:t>
            </a:r>
            <a:endParaRPr lang="en-US" altLang="zh-CN" sz="2000" b="1" i="0"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spcBef>
                <a:spcPts val="1200"/>
              </a:spcBef>
              <a:buFont typeface="Arial" charset="0"/>
              <a:buNone/>
              <a:defRPr/>
            </a:pPr>
            <a:r>
              <a:rPr lang="en-US" altLang="zh-CN" sz="2000" i="0" smtClean="0">
                <a:solidFill>
                  <a:schemeClr val="tx1"/>
                </a:solidFill>
                <a:latin typeface="微软雅黑" panose="020B0503020204020204" pitchFamily="34" charset="-122"/>
                <a:ea typeface="微软雅黑" panose="020B0503020204020204" pitchFamily="34" charset="-122"/>
              </a:rPr>
              <a:t> OID = 1</a:t>
            </a:r>
            <a:endParaRPr lang="en-US" altLang="zh-CN" sz="2000" i="0" dirty="0">
              <a:solidFill>
                <a:schemeClr val="tx1"/>
              </a:solidFill>
              <a:latin typeface="微软雅黑" panose="020B0503020204020204" pitchFamily="34" charset="-122"/>
              <a:ea typeface="微软雅黑" panose="020B0503020204020204" pitchFamily="34" charset="-122"/>
            </a:endParaRPr>
          </a:p>
          <a:p>
            <a:pPr eaLnBrk="1" hangingPunct="1">
              <a:buFont typeface="Arial" charset="0"/>
              <a:buNone/>
              <a:defRPr/>
            </a:pPr>
            <a:r>
              <a:rPr lang="en-US" altLang="zh-CN" sz="2000" i="0" smtClean="0">
                <a:solidFill>
                  <a:schemeClr val="tx1"/>
                </a:solidFill>
                <a:latin typeface="微软雅黑" panose="020B0503020204020204" pitchFamily="34" charset="-122"/>
                <a:ea typeface="微软雅黑" panose="020B0503020204020204" pitchFamily="34" charset="-122"/>
              </a:rPr>
              <a:t> name =</a:t>
            </a:r>
            <a:endParaRPr lang="en-US" altLang="zh-CN" sz="2000" i="0" dirty="0">
              <a:solidFill>
                <a:schemeClr val="tx1"/>
              </a:solidFill>
              <a:latin typeface="微软雅黑" panose="020B0503020204020204" pitchFamily="34" charset="-122"/>
              <a:ea typeface="微软雅黑" panose="020B0503020204020204" pitchFamily="34" charset="-122"/>
            </a:endParaRPr>
          </a:p>
        </p:txBody>
      </p:sp>
      <p:sp>
        <p:nvSpPr>
          <p:cNvPr id="16" name="流程图: 可选过程 15"/>
          <p:cNvSpPr/>
          <p:nvPr/>
        </p:nvSpPr>
        <p:spPr>
          <a:xfrm>
            <a:off x="9552384" y="2667846"/>
            <a:ext cx="1964663" cy="1202242"/>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000" b="1" i="0" smtClean="0">
                <a:solidFill>
                  <a:schemeClr val="accent1">
                    <a:lumMod val="50000"/>
                  </a:schemeClr>
                </a:solidFill>
                <a:latin typeface="微软雅黑" panose="020B0503020204020204" pitchFamily="34" charset="-122"/>
                <a:ea typeface="微软雅黑" panose="020B0503020204020204" pitchFamily="34" charset="-122"/>
              </a:rPr>
              <a:t>User</a:t>
            </a:r>
            <a:r>
              <a:rPr lang="zh-CN" altLang="en-US" sz="2000" b="1" i="0" smtClean="0">
                <a:solidFill>
                  <a:schemeClr val="accent1">
                    <a:lumMod val="50000"/>
                  </a:schemeClr>
                </a:solidFill>
                <a:latin typeface="微软雅黑" panose="020B0503020204020204" pitchFamily="34" charset="-122"/>
                <a:ea typeface="微软雅黑" panose="020B0503020204020204" pitchFamily="34" charset="-122"/>
              </a:rPr>
              <a:t>对象快照</a:t>
            </a:r>
            <a:endParaRPr lang="en-US" altLang="zh-CN" sz="2000" b="1" i="0"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spcBef>
                <a:spcPts val="1200"/>
              </a:spcBef>
              <a:buFont typeface="Arial" charset="0"/>
              <a:buNone/>
              <a:defRPr/>
            </a:pPr>
            <a:r>
              <a:rPr lang="en-US" altLang="zh-CN" sz="2000" i="0" smtClean="0">
                <a:solidFill>
                  <a:schemeClr val="tx1"/>
                </a:solidFill>
                <a:latin typeface="微软雅黑" panose="020B0503020204020204" pitchFamily="34" charset="-122"/>
                <a:ea typeface="微软雅黑" panose="020B0503020204020204" pitchFamily="34" charset="-122"/>
              </a:rPr>
              <a:t> OID = 1</a:t>
            </a:r>
            <a:endParaRPr lang="en-US" altLang="zh-CN" sz="2000" i="0" dirty="0">
              <a:solidFill>
                <a:schemeClr val="tx1"/>
              </a:solidFill>
              <a:latin typeface="微软雅黑" panose="020B0503020204020204" pitchFamily="34" charset="-122"/>
              <a:ea typeface="微软雅黑" panose="020B0503020204020204" pitchFamily="34" charset="-122"/>
            </a:endParaRPr>
          </a:p>
          <a:p>
            <a:pPr eaLnBrk="1" hangingPunct="1">
              <a:buFont typeface="Arial" charset="0"/>
              <a:buNone/>
              <a:defRPr/>
            </a:pPr>
            <a:r>
              <a:rPr lang="en-US" altLang="zh-CN" sz="2000" i="0">
                <a:solidFill>
                  <a:schemeClr val="tx1"/>
                </a:solidFill>
                <a:latin typeface="微软雅黑" panose="020B0503020204020204" pitchFamily="34" charset="-122"/>
                <a:ea typeface="微软雅黑" panose="020B0503020204020204" pitchFamily="34" charset="-122"/>
              </a:rPr>
              <a:t> </a:t>
            </a:r>
            <a:r>
              <a:rPr lang="en-US" altLang="zh-CN" sz="2000" i="0" smtClean="0">
                <a:solidFill>
                  <a:schemeClr val="tx1"/>
                </a:solidFill>
                <a:latin typeface="微软雅黑" panose="020B0503020204020204" pitchFamily="34" charset="-122"/>
                <a:ea typeface="微软雅黑" panose="020B0503020204020204" pitchFamily="34" charset="-122"/>
              </a:rPr>
              <a:t>name =</a:t>
            </a:r>
            <a:endParaRPr lang="en-US" altLang="zh-CN" sz="2000" b="1" i="0" dirty="0">
              <a:solidFill>
                <a:schemeClr val="tx1"/>
              </a:solidFill>
              <a:latin typeface="微软雅黑" panose="020B0503020204020204" pitchFamily="34" charset="-122"/>
              <a:ea typeface="微软雅黑" panose="020B0503020204020204" pitchFamily="34" charset="-122"/>
            </a:endParaRPr>
          </a:p>
        </p:txBody>
      </p:sp>
      <p:sp>
        <p:nvSpPr>
          <p:cNvPr id="19" name="流程图: 磁盘 18"/>
          <p:cNvSpPr/>
          <p:nvPr/>
        </p:nvSpPr>
        <p:spPr>
          <a:xfrm>
            <a:off x="8527362" y="5357934"/>
            <a:ext cx="1296144" cy="1023394"/>
          </a:xfrm>
          <a:prstGeom prst="flowChartMagneticDisk">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zh-CN" altLang="en-US" sz="2400" i="0" dirty="0">
                <a:solidFill>
                  <a:schemeClr val="tx1"/>
                </a:solidFill>
                <a:latin typeface="微软雅黑" panose="020B0503020204020204" pitchFamily="34" charset="-122"/>
                <a:ea typeface="微软雅黑" panose="020B0503020204020204" pitchFamily="34" charset="-122"/>
              </a:rPr>
              <a:t>数据库</a:t>
            </a:r>
          </a:p>
        </p:txBody>
      </p:sp>
      <p:cxnSp>
        <p:nvCxnSpPr>
          <p:cNvPr id="20" name="直接箭头连接符 19"/>
          <p:cNvCxnSpPr>
            <a:stCxn id="19" idx="1"/>
            <a:endCxn id="11" idx="2"/>
          </p:cNvCxnSpPr>
          <p:nvPr/>
        </p:nvCxnSpPr>
        <p:spPr>
          <a:xfrm flipH="1" flipV="1">
            <a:off x="7794810" y="3870088"/>
            <a:ext cx="1380624" cy="1487846"/>
          </a:xfrm>
          <a:prstGeom prst="straightConnector1">
            <a:avLst/>
          </a:prstGeom>
          <a:ln w="38100">
            <a:solidFill>
              <a:schemeClr val="accent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9" idx="1"/>
          </p:cNvCxnSpPr>
          <p:nvPr/>
        </p:nvCxnSpPr>
        <p:spPr>
          <a:xfrm>
            <a:off x="7794810" y="3870088"/>
            <a:ext cx="1380624" cy="1487846"/>
          </a:xfrm>
          <a:prstGeom prst="straightConnector1">
            <a:avLst/>
          </a:prstGeom>
          <a:ln w="38100">
            <a:solidFill>
              <a:schemeClr val="accent1">
                <a:lumMod val="75000"/>
              </a:schemeClr>
            </a:solidFill>
            <a:prstDash val="dash"/>
            <a:tailEnd type="arrow"/>
          </a:ln>
        </p:spPr>
        <p:style>
          <a:lnRef idx="1">
            <a:schemeClr val="dk1"/>
          </a:lnRef>
          <a:fillRef idx="0">
            <a:schemeClr val="dk1"/>
          </a:fillRef>
          <a:effectRef idx="0">
            <a:schemeClr val="dk1"/>
          </a:effectRef>
          <a:fontRef idx="minor">
            <a:schemeClr val="tx1"/>
          </a:fontRef>
        </p:style>
      </p:cxnSp>
      <p:sp>
        <p:nvSpPr>
          <p:cNvPr id="22" name="TextBox 20"/>
          <p:cNvSpPr txBox="1">
            <a:spLocks noChangeArrowheads="1"/>
          </p:cNvSpPr>
          <p:nvPr/>
        </p:nvSpPr>
        <p:spPr bwMode="auto">
          <a:xfrm>
            <a:off x="8548660" y="4330358"/>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查询</a:t>
            </a:r>
          </a:p>
        </p:txBody>
      </p:sp>
      <p:sp>
        <p:nvSpPr>
          <p:cNvPr id="62" name="TextBox 21"/>
          <p:cNvSpPr txBox="1">
            <a:spLocks noChangeArrowheads="1"/>
          </p:cNvSpPr>
          <p:nvPr/>
        </p:nvSpPr>
        <p:spPr bwMode="auto">
          <a:xfrm>
            <a:off x="7982191" y="3459934"/>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2000" i="0" smtClean="0">
                <a:latin typeface="微软雅黑" panose="020B0503020204020204" pitchFamily="34" charset="-122"/>
                <a:ea typeface="微软雅黑" panose="020B0503020204020204" pitchFamily="34" charset="-122"/>
              </a:rPr>
              <a:t>Tom</a:t>
            </a:r>
            <a:endParaRPr lang="zh-CN" altLang="en-US" i="0">
              <a:latin typeface="微软雅黑" panose="020B0503020204020204" pitchFamily="34" charset="-122"/>
              <a:ea typeface="微软雅黑" panose="020B0503020204020204" pitchFamily="34" charset="-122"/>
            </a:endParaRPr>
          </a:p>
        </p:txBody>
      </p:sp>
      <p:sp>
        <p:nvSpPr>
          <p:cNvPr id="23" name="TextBox 21"/>
          <p:cNvSpPr txBox="1">
            <a:spLocks noChangeArrowheads="1"/>
          </p:cNvSpPr>
          <p:nvPr/>
        </p:nvSpPr>
        <p:spPr bwMode="auto">
          <a:xfrm>
            <a:off x="7956115" y="3461872"/>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2000" i="0" smtClean="0">
                <a:solidFill>
                  <a:srgbClr val="C00000"/>
                </a:solidFill>
                <a:latin typeface="微软雅黑" panose="020B0503020204020204" pitchFamily="34" charset="-122"/>
                <a:ea typeface="微软雅黑" panose="020B0503020204020204" pitchFamily="34" charset="-122"/>
              </a:rPr>
              <a:t>Jack</a:t>
            </a:r>
            <a:endParaRPr lang="zh-CN" altLang="en-US" i="0">
              <a:solidFill>
                <a:srgbClr val="C00000"/>
              </a:solidFill>
              <a:latin typeface="微软雅黑" panose="020B0503020204020204" pitchFamily="34" charset="-122"/>
              <a:ea typeface="微软雅黑" panose="020B0503020204020204" pitchFamily="34" charset="-122"/>
            </a:endParaRPr>
          </a:p>
        </p:txBody>
      </p:sp>
      <p:cxnSp>
        <p:nvCxnSpPr>
          <p:cNvPr id="44" name="直接连接符 43"/>
          <p:cNvCxnSpPr>
            <a:stCxn id="11" idx="3"/>
            <a:endCxn id="16" idx="1"/>
          </p:cNvCxnSpPr>
          <p:nvPr/>
        </p:nvCxnSpPr>
        <p:spPr bwMode="auto">
          <a:xfrm flipV="1">
            <a:off x="8773540" y="3268967"/>
            <a:ext cx="778844" cy="1"/>
          </a:xfrm>
          <a:prstGeom prst="line">
            <a:avLst/>
          </a:prstGeom>
          <a:solidFill>
            <a:schemeClr val="accent1"/>
          </a:solidFill>
          <a:ln w="38100" cap="flat" cmpd="sng" algn="ctr">
            <a:solidFill>
              <a:srgbClr val="3A699B"/>
            </a:solidFill>
            <a:prstDash val="sysDash"/>
            <a:round/>
            <a:headEnd type="arrow" w="lg" len="med"/>
            <a:tailEnd type="arrow"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21"/>
          <p:cNvSpPr txBox="1">
            <a:spLocks noChangeArrowheads="1"/>
          </p:cNvSpPr>
          <p:nvPr/>
        </p:nvSpPr>
        <p:spPr bwMode="auto">
          <a:xfrm>
            <a:off x="8548661" y="4339078"/>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保存</a:t>
            </a:r>
          </a:p>
        </p:txBody>
      </p:sp>
      <p:sp>
        <p:nvSpPr>
          <p:cNvPr id="71" name="右箭头 70"/>
          <p:cNvSpPr/>
          <p:nvPr/>
        </p:nvSpPr>
        <p:spPr bwMode="auto">
          <a:xfrm>
            <a:off x="225252" y="3284984"/>
            <a:ext cx="360040" cy="212254"/>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grpSp>
        <p:nvGrpSpPr>
          <p:cNvPr id="25" name="组合 24"/>
          <p:cNvGrpSpPr/>
          <p:nvPr/>
        </p:nvGrpSpPr>
        <p:grpSpPr>
          <a:xfrm>
            <a:off x="8874516" y="3104019"/>
            <a:ext cx="602968" cy="355915"/>
            <a:chOff x="10488488" y="5445224"/>
            <a:chExt cx="1079097" cy="678743"/>
          </a:xfrm>
          <a:effectLst>
            <a:outerShdw blurRad="50800" dist="38100" dir="2700000" algn="tl" rotWithShape="0">
              <a:prstClr val="black">
                <a:alpha val="40000"/>
              </a:prstClr>
            </a:outerShdw>
          </a:effectLst>
        </p:grpSpPr>
        <p:cxnSp>
          <p:nvCxnSpPr>
            <p:cNvPr id="26" name="直接连接符 25"/>
            <p:cNvCxnSpPr/>
            <p:nvPr/>
          </p:nvCxnSpPr>
          <p:spPr bwMode="auto">
            <a:xfrm flipV="1">
              <a:off x="10488488" y="5445224"/>
              <a:ext cx="1079097" cy="648072"/>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10488488" y="5445224"/>
              <a:ext cx="1079097" cy="678743"/>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矩形 8"/>
          <p:cNvSpPr/>
          <p:nvPr/>
        </p:nvSpPr>
        <p:spPr bwMode="auto">
          <a:xfrm>
            <a:off x="7988329" y="3493854"/>
            <a:ext cx="699959" cy="315169"/>
          </a:xfrm>
          <a:prstGeom prst="rect">
            <a:avLst/>
          </a:prstGeom>
          <a:noFill/>
          <a:ln w="5715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8" name="矩形 27"/>
          <p:cNvSpPr/>
          <p:nvPr/>
        </p:nvSpPr>
        <p:spPr bwMode="auto">
          <a:xfrm>
            <a:off x="10704512" y="3493854"/>
            <a:ext cx="699959" cy="315169"/>
          </a:xfrm>
          <a:prstGeom prst="rect">
            <a:avLst/>
          </a:prstGeom>
          <a:noFill/>
          <a:ln w="5715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0" name="文本框 9"/>
          <p:cNvSpPr txBox="1"/>
          <p:nvPr/>
        </p:nvSpPr>
        <p:spPr>
          <a:xfrm>
            <a:off x="10684966" y="3459934"/>
            <a:ext cx="739626" cy="400110"/>
          </a:xfrm>
          <a:prstGeom prst="rect">
            <a:avLst/>
          </a:prstGeom>
          <a:noFill/>
        </p:spPr>
        <p:txBody>
          <a:bodyPr wrap="none" rtlCol="0">
            <a:spAutoFit/>
          </a:bodyPr>
          <a:lstStyle/>
          <a:p>
            <a:r>
              <a:rPr lang="en-US" altLang="zh-CN" sz="2000" b="1" i="0" smtClean="0">
                <a:latin typeface="微软雅黑" panose="020B0503020204020204" pitchFamily="34" charset="-122"/>
                <a:ea typeface="微软雅黑" panose="020B0503020204020204" pitchFamily="34" charset="-122"/>
              </a:rPr>
              <a:t>Tom</a:t>
            </a:r>
            <a:endParaRPr lang="zh-CN" altLang="en-US" sz="2000" b="1" i="0">
              <a:latin typeface="微软雅黑" panose="020B0503020204020204" pitchFamily="34" charset="-122"/>
              <a:ea typeface="微软雅黑" panose="020B0503020204020204" pitchFamily="34" charset="-122"/>
            </a:endParaRPr>
          </a:p>
        </p:txBody>
      </p:sp>
      <p:sp>
        <p:nvSpPr>
          <p:cNvPr id="29" name="文本框 28"/>
          <p:cNvSpPr txBox="1"/>
          <p:nvPr/>
        </p:nvSpPr>
        <p:spPr>
          <a:xfrm>
            <a:off x="10689904" y="3459934"/>
            <a:ext cx="734688" cy="400110"/>
          </a:xfrm>
          <a:prstGeom prst="rect">
            <a:avLst/>
          </a:prstGeom>
          <a:noFill/>
        </p:spPr>
        <p:txBody>
          <a:bodyPr wrap="none" rtlCol="0">
            <a:spAutoFit/>
          </a:bodyPr>
          <a:lstStyle/>
          <a:p>
            <a:r>
              <a:rPr lang="en-US" altLang="zh-CN" sz="2000" b="1" i="0" smtClean="0">
                <a:solidFill>
                  <a:srgbClr val="C00000"/>
                </a:solidFill>
                <a:latin typeface="微软雅黑" panose="020B0503020204020204" pitchFamily="34" charset="-122"/>
                <a:ea typeface="微软雅黑" panose="020B0503020204020204" pitchFamily="34" charset="-122"/>
              </a:rPr>
              <a:t>Jack</a:t>
            </a:r>
            <a:endParaRPr lang="zh-CN" altLang="en-US" sz="2000" b="1" i="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802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200"/>
                                        <p:tgtEl>
                                          <p:spTgt spid="71"/>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20"/>
                                        </p:tgtEl>
                                      </p:cBhvr>
                                    </p:animEffect>
                                    <p:set>
                                      <p:cBhvr>
                                        <p:cTn id="34" dur="1" fill="hold">
                                          <p:stCondLst>
                                            <p:cond delay="499"/>
                                          </p:stCondLst>
                                        </p:cTn>
                                        <p:tgtEl>
                                          <p:spTgt spid="20"/>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3.125E-6 -4.44444E-6 L 0.00026 0.15255 " pathEditMode="relative" rAng="0" ptsTypes="AA">
                                      <p:cBhvr>
                                        <p:cTn id="48" dur="200" fill="hold"/>
                                        <p:tgtEl>
                                          <p:spTgt spid="71"/>
                                        </p:tgtEl>
                                        <p:attrNameLst>
                                          <p:attrName>ppt_x</p:attrName>
                                          <p:attrName>ppt_y</p:attrName>
                                        </p:attrNameLst>
                                      </p:cBhvr>
                                      <p:rCtr x="13" y="7616"/>
                                    </p:animMotion>
                                  </p:childTnLst>
                                </p:cTn>
                              </p:par>
                            </p:childTnLst>
                          </p:cTn>
                        </p:par>
                        <p:par>
                          <p:cTn id="49" fill="hold">
                            <p:stCondLst>
                              <p:cond delay="200"/>
                            </p:stCondLst>
                            <p:childTnLst>
                              <p:par>
                                <p:cTn id="50" presetID="22" presetClass="exit" presetSubtype="8" fill="hold" grpId="2" nodeType="afterEffect">
                                  <p:stCondLst>
                                    <p:cond delay="0"/>
                                  </p:stCondLst>
                                  <p:childTnLst>
                                    <p:animEffect transition="out" filter="wipe(left)">
                                      <p:cBhvr>
                                        <p:cTn id="51" dur="500"/>
                                        <p:tgtEl>
                                          <p:spTgt spid="62"/>
                                        </p:tgtEl>
                                      </p:cBhvr>
                                    </p:animEffect>
                                    <p:set>
                                      <p:cBhvr>
                                        <p:cTn id="52" dur="1" fill="hold">
                                          <p:stCondLst>
                                            <p:cond delay="499"/>
                                          </p:stCondLst>
                                        </p:cTn>
                                        <p:tgtEl>
                                          <p:spTgt spid="62"/>
                                        </p:tgtEl>
                                        <p:attrNameLst>
                                          <p:attrName>style.visibility</p:attrName>
                                        </p:attrNameLst>
                                      </p:cBhvr>
                                      <p:to>
                                        <p:strVal val="hidden"/>
                                      </p:to>
                                    </p:set>
                                  </p:childTnLst>
                                </p:cTn>
                              </p:par>
                              <p:par>
                                <p:cTn id="53" presetID="22" presetClass="entr" presetSubtype="8"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2" nodeType="clickEffect">
                                  <p:stCondLst>
                                    <p:cond delay="0"/>
                                  </p:stCondLst>
                                  <p:childTnLst>
                                    <p:animMotion origin="layout" path="M 0.00026 0.15255 L 0.00026 0.25764 " pathEditMode="relative" rAng="0" ptsTypes="AA">
                                      <p:cBhvr>
                                        <p:cTn id="59" dur="200" fill="hold"/>
                                        <p:tgtEl>
                                          <p:spTgt spid="71"/>
                                        </p:tgtEl>
                                        <p:attrNameLst>
                                          <p:attrName>ppt_x</p:attrName>
                                          <p:attrName>ppt_y</p:attrName>
                                        </p:attrNameLst>
                                      </p:cBhvr>
                                      <p:rCtr x="0" y="5255"/>
                                    </p:animMotion>
                                  </p:childTnLst>
                                </p:cTn>
                              </p:par>
                            </p:childTnLst>
                          </p:cTn>
                        </p:par>
                        <p:par>
                          <p:cTn id="60" fill="hold">
                            <p:stCondLst>
                              <p:cond delay="200"/>
                            </p:stCondLst>
                            <p:childTnLst>
                              <p:par>
                                <p:cTn id="61" presetID="16" presetClass="entr" presetSubtype="37" fill="hold"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barn(outVertical)">
                                      <p:cBhvr>
                                        <p:cTn id="63" dur="500"/>
                                        <p:tgtEl>
                                          <p:spTgt spid="44"/>
                                        </p:tgtEl>
                                      </p:cBhvr>
                                    </p:animEffect>
                                  </p:childTnLst>
                                </p:cTn>
                              </p:par>
                            </p:childTnLst>
                          </p:cTn>
                        </p:par>
                        <p:par>
                          <p:cTn id="64" fill="hold">
                            <p:stCondLst>
                              <p:cond delay="700"/>
                            </p:stCondLst>
                            <p:childTnLst>
                              <p:par>
                                <p:cTn id="65" presetID="10" presetClass="entr" presetSubtype="0"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up)">
                                      <p:cBhvr>
                                        <p:cTn id="79" dur="500"/>
                                        <p:tgtEl>
                                          <p:spTgt spid="21"/>
                                        </p:tgtEl>
                                      </p:cBhvr>
                                    </p:animEffect>
                                  </p:childTnLst>
                                </p:cTn>
                              </p:par>
                            </p:childTnLst>
                          </p:cTn>
                        </p:par>
                        <p:par>
                          <p:cTn id="80" fill="hold">
                            <p:stCondLst>
                              <p:cond delay="1000"/>
                            </p:stCondLst>
                            <p:childTnLst>
                              <p:par>
                                <p:cTn id="81" presetID="10" presetClass="entr" presetSubtype="0" fill="hold" grpId="0" nodeType="after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fade">
                                      <p:cBhvr>
                                        <p:cTn id="83" dur="500"/>
                                        <p:tgtEl>
                                          <p:spTgt spid="5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21"/>
                                        </p:tgtEl>
                                      </p:cBhvr>
                                    </p:animEffect>
                                    <p:set>
                                      <p:cBhvr>
                                        <p:cTn id="88" dur="1" fill="hold">
                                          <p:stCondLst>
                                            <p:cond delay="499"/>
                                          </p:stCondLst>
                                        </p:cTn>
                                        <p:tgtEl>
                                          <p:spTgt spid="21"/>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58"/>
                                        </p:tgtEl>
                                      </p:cBhvr>
                                    </p:animEffect>
                                    <p:set>
                                      <p:cBhvr>
                                        <p:cTn id="91" dur="1" fill="hold">
                                          <p:stCondLst>
                                            <p:cond delay="499"/>
                                          </p:stCondLst>
                                        </p:cTn>
                                        <p:tgtEl>
                                          <p:spTgt spid="58"/>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25"/>
                                        </p:tgtEl>
                                      </p:cBhvr>
                                    </p:animEffect>
                                    <p:set>
                                      <p:cBhvr>
                                        <p:cTn id="94" dur="1" fill="hold">
                                          <p:stCondLst>
                                            <p:cond delay="499"/>
                                          </p:stCondLst>
                                        </p:cTn>
                                        <p:tgtEl>
                                          <p:spTgt spid="25"/>
                                        </p:tgtEl>
                                        <p:attrNameLst>
                                          <p:attrName>style.visibility</p:attrName>
                                        </p:attrNameLst>
                                      </p:cBhvr>
                                      <p:to>
                                        <p:strVal val="hidden"/>
                                      </p:to>
                                    </p:set>
                                  </p:childTnLst>
                                </p:cTn>
                              </p:par>
                            </p:childTnLst>
                          </p:cTn>
                        </p:par>
                        <p:par>
                          <p:cTn id="95" fill="hold">
                            <p:stCondLst>
                              <p:cond delay="500"/>
                            </p:stCondLst>
                            <p:childTnLst>
                              <p:par>
                                <p:cTn id="96" presetID="22" presetClass="exit" presetSubtype="8" fill="hold" grpId="1" nodeType="afterEffect">
                                  <p:stCondLst>
                                    <p:cond delay="0"/>
                                  </p:stCondLst>
                                  <p:childTnLst>
                                    <p:animEffect transition="out" filter="wipe(left)">
                                      <p:cBhvr>
                                        <p:cTn id="97" dur="500"/>
                                        <p:tgtEl>
                                          <p:spTgt spid="10"/>
                                        </p:tgtEl>
                                      </p:cBhvr>
                                    </p:animEffect>
                                    <p:set>
                                      <p:cBhvr>
                                        <p:cTn id="98" dur="1" fill="hold">
                                          <p:stCondLst>
                                            <p:cond delay="499"/>
                                          </p:stCondLst>
                                        </p:cTn>
                                        <p:tgtEl>
                                          <p:spTgt spid="10"/>
                                        </p:tgtEl>
                                        <p:attrNameLst>
                                          <p:attrName>style.visibility</p:attrName>
                                        </p:attrNameLst>
                                      </p:cBhvr>
                                      <p:to>
                                        <p:strVal val="hidden"/>
                                      </p:to>
                                    </p:set>
                                  </p:childTnLst>
                                </p:cTn>
                              </p:par>
                              <p:par>
                                <p:cTn id="99" presetID="22" presetClass="entr" presetSubtype="8" fill="hold" grpId="0" nodeType="with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wipe(left)">
                                      <p:cBhvr>
                                        <p:cTn id="10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6" grpId="0" animBg="1"/>
      <p:bldP spid="19" grpId="0" animBg="1"/>
      <p:bldP spid="22" grpId="0"/>
      <p:bldP spid="22" grpId="1"/>
      <p:bldP spid="62" grpId="0"/>
      <p:bldP spid="62" grpId="2"/>
      <p:bldP spid="23" grpId="0"/>
      <p:bldP spid="58" grpId="0"/>
      <p:bldP spid="58" grpId="1"/>
      <p:bldP spid="71" grpId="0" animBg="1"/>
      <p:bldP spid="71" grpId="1" animBg="1"/>
      <p:bldP spid="71" grpId="2" animBg="1"/>
      <p:bldP spid="9" grpId="0" animBg="1"/>
      <p:bldP spid="28" grpId="0" animBg="1"/>
      <p:bldP spid="10" grpId="0"/>
      <p:bldP spid="10" grpId="1"/>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dirty="0"/>
              <a:t>S</a:t>
            </a:r>
            <a:r>
              <a:rPr lang="en-US" altLang="zh-CN" smtClean="0"/>
              <a:t>ession</a:t>
            </a:r>
            <a:r>
              <a:rPr lang="zh-CN" altLang="en-US" dirty="0" smtClean="0"/>
              <a:t>清理缓存的模式</a:t>
            </a:r>
          </a:p>
        </p:txBody>
      </p:sp>
      <p:sp>
        <p:nvSpPr>
          <p:cNvPr id="16387" name="内容占位符 2"/>
          <p:cNvSpPr>
            <a:spLocks noGrp="1"/>
          </p:cNvSpPr>
          <p:nvPr>
            <p:ph idx="1"/>
          </p:nvPr>
        </p:nvSpPr>
        <p:spPr>
          <a:xfrm>
            <a:off x="624418" y="1125539"/>
            <a:ext cx="10943167" cy="1295350"/>
          </a:xfrm>
        </p:spPr>
        <p:txBody>
          <a:bodyPr/>
          <a:lstStyle/>
          <a:p>
            <a:r>
              <a:rPr lang="en-US" altLang="zh-CN" dirty="0" err="1" smtClean="0"/>
              <a:t>setHibernateFlushMode</a:t>
            </a:r>
            <a:r>
              <a:rPr lang="en-US" altLang="zh-CN" dirty="0" smtClean="0"/>
              <a:t>() </a:t>
            </a:r>
            <a:r>
              <a:rPr lang="zh-CN" altLang="en-US" dirty="0" smtClean="0"/>
              <a:t>用于设定</a:t>
            </a:r>
            <a:r>
              <a:rPr lang="en-US" altLang="zh-CN" dirty="0" smtClean="0"/>
              <a:t> Session </a:t>
            </a:r>
            <a:r>
              <a:rPr lang="zh-CN" altLang="en-US" dirty="0" smtClean="0"/>
              <a:t>清理缓存的模式</a:t>
            </a:r>
            <a:r>
              <a:rPr lang="zh-CN" altLang="en-US" dirty="0"/>
              <a:t>。</a:t>
            </a:r>
            <a:endParaRPr lang="zh-CN" altLang="en-US" dirty="0" smtClean="0"/>
          </a:p>
        </p:txBody>
      </p:sp>
      <p:graphicFrame>
        <p:nvGraphicFramePr>
          <p:cNvPr id="4" name="表格 3"/>
          <p:cNvGraphicFramePr>
            <a:graphicFrameLocks noGrp="1"/>
          </p:cNvGraphicFramePr>
          <p:nvPr>
            <p:extLst>
              <p:ext uri="{D42A27DB-BD31-4B8C-83A1-F6EECF244321}">
                <p14:modId xmlns:p14="http://schemas.microsoft.com/office/powerpoint/2010/main" val="953505001"/>
              </p:ext>
            </p:extLst>
          </p:nvPr>
        </p:nvGraphicFramePr>
        <p:xfrm>
          <a:off x="695400" y="2348880"/>
          <a:ext cx="11089232" cy="40324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12368">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2376264">
                  <a:extLst>
                    <a:ext uri="{9D8B030D-6E8A-4147-A177-3AD203B41FA5}">
                      <a16:colId xmlns:a16="http://schemas.microsoft.com/office/drawing/2014/main" val="20003"/>
                    </a:ext>
                  </a:extLst>
                </a:gridCol>
              </a:tblGrid>
              <a:tr h="584728">
                <a:tc>
                  <a:txBody>
                    <a:bodyPr/>
                    <a:lstStyle/>
                    <a:p>
                      <a:pPr algn="ct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清理缓存模式</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marL="0" algn="ctr" defTabSz="914400" rtl="0" eaLnBrk="1" latinLnBrk="0" hangingPunct="1"/>
                      <a:r>
                        <a:rPr lang="en-US" altLang="zh-CN" sz="2400" b="1" kern="1200" smtClean="0">
                          <a:solidFill>
                            <a:schemeClr val="tx1">
                              <a:lumMod val="85000"/>
                              <a:lumOff val="15000"/>
                            </a:schemeClr>
                          </a:solidFill>
                          <a:latin typeface="微软雅黑" panose="020B0503020204020204" pitchFamily="34" charset="-122"/>
                          <a:ea typeface="微软雅黑" panose="020B0503020204020204" pitchFamily="34" charset="-122"/>
                          <a:cs typeface="+mn-cs"/>
                        </a:rPr>
                        <a:t>Session</a:t>
                      </a:r>
                      <a:r>
                        <a:rPr lang="zh-CN" altLang="en-US" sz="2400" b="1"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的查询方法</a:t>
                      </a:r>
                      <a:endParaRPr lang="zh-CN" altLang="en-US" sz="2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marL="0" algn="ctr" defTabSz="914400" rtl="0" eaLnBrk="1" latinLnBrk="0" hangingPunct="1"/>
                      <a:r>
                        <a:rPr lang="en-US" altLang="zh-CN" sz="2400" b="1" kern="1200" smtClean="0">
                          <a:solidFill>
                            <a:schemeClr val="tx1">
                              <a:lumMod val="85000"/>
                              <a:lumOff val="15000"/>
                            </a:schemeClr>
                          </a:solidFill>
                          <a:latin typeface="微软雅黑" panose="020B0503020204020204" pitchFamily="34" charset="-122"/>
                          <a:ea typeface="微软雅黑" panose="020B0503020204020204" pitchFamily="34" charset="-122"/>
                          <a:cs typeface="+mn-cs"/>
                        </a:rPr>
                        <a:t>commit()</a:t>
                      </a:r>
                      <a:endParaRPr lang="zh-CN" altLang="en-US" sz="2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marL="0" algn="ctr" defTabSz="914400" rtl="0" eaLnBrk="1" latinLnBrk="0" hangingPunct="1"/>
                      <a:r>
                        <a:rPr lang="en-US" altLang="zh-CN" sz="2400" b="1" kern="1200"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a:t>
                      </a:r>
                      <a:r>
                        <a:rPr lang="en-US" altLang="zh-CN" sz="2400" b="1"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a:t>
                      </a:r>
                      <a:endParaRPr lang="zh-CN" altLang="en-US" sz="2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10000"/>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FlushMode.ALWAYS</a:t>
                      </a:r>
                      <a:endPar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11088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FlushMode.AUTO</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缓存中对象的属性有变化时清理，没变化</a:t>
                      </a:r>
                      <a:r>
                        <a:rPr lang="zh-CN" altLang="en-US" sz="2400" kern="120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FlushMode.COMMIT</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FlushMode.MANUAL</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4"/>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FlushMode.NEVER</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strike="sngStrike"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已过时，被</a:t>
                      </a:r>
                      <a:r>
                        <a:rPr lang="en-US" altLang="zh-CN" sz="2400" strike="sngStrike"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MANUAL</a:t>
                      </a:r>
                      <a:r>
                        <a:rPr lang="zh-CN" altLang="en-US" sz="2400" strike="sngStrike"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取代</a:t>
                      </a:r>
                      <a:endParaRPr lang="zh-CN" altLang="en-US" sz="2400" strike="sngStrike"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2065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Session</a:t>
            </a:r>
            <a:r>
              <a:rPr lang="zh-CN" altLang="en-US"/>
              <a:t>缓存的作用</a:t>
            </a:r>
          </a:p>
        </p:txBody>
      </p:sp>
      <p:sp>
        <p:nvSpPr>
          <p:cNvPr id="3" name="内容占位符 2"/>
          <p:cNvSpPr>
            <a:spLocks noGrp="1"/>
          </p:cNvSpPr>
          <p:nvPr>
            <p:ph idx="1"/>
          </p:nvPr>
        </p:nvSpPr>
        <p:spPr>
          <a:xfrm>
            <a:off x="624418" y="1125539"/>
            <a:ext cx="11160214" cy="3599606"/>
          </a:xfrm>
        </p:spPr>
        <p:txBody>
          <a:bodyPr/>
          <a:lstStyle/>
          <a:p>
            <a:r>
              <a:rPr lang="en-US" altLang="zh-CN" smtClean="0"/>
              <a:t>Session</a:t>
            </a:r>
            <a:r>
              <a:rPr lang="zh-CN" altLang="en-US"/>
              <a:t>缓存有三大作</a:t>
            </a:r>
            <a:r>
              <a:rPr lang="zh-CN" altLang="en-US" smtClean="0"/>
              <a:t>用：</a:t>
            </a:r>
            <a:endParaRPr lang="en-US" altLang="zh-CN" smtClean="0"/>
          </a:p>
          <a:p>
            <a:pPr lvl="1">
              <a:spcBef>
                <a:spcPts val="1800"/>
              </a:spcBef>
            </a:pPr>
            <a:r>
              <a:rPr lang="zh-CN" altLang="en-US" sz="3200"/>
              <a:t>减少数据库访问次数，提高数据访问的</a:t>
            </a:r>
            <a:r>
              <a:rPr lang="zh-CN" altLang="en-US" sz="3200" smtClean="0"/>
              <a:t>效率；</a:t>
            </a:r>
            <a:endParaRPr lang="en-US" altLang="zh-CN" sz="3200" smtClean="0"/>
          </a:p>
          <a:p>
            <a:pPr lvl="1"/>
            <a:r>
              <a:rPr lang="zh-CN" altLang="en-US" sz="3200"/>
              <a:t>保证缓存中的对象与数据库中相关的记录</a:t>
            </a:r>
            <a:r>
              <a:rPr lang="zh-CN" altLang="en-US" sz="3200" smtClean="0"/>
              <a:t>同步；</a:t>
            </a:r>
            <a:endParaRPr lang="en-US" altLang="zh-CN" sz="3200" smtClean="0"/>
          </a:p>
          <a:p>
            <a:pPr lvl="1"/>
            <a:r>
              <a:rPr lang="zh-CN" altLang="en-US" sz="3200"/>
              <a:t>当缓存中的持久化对象存在循环关联关系时</a:t>
            </a:r>
            <a:r>
              <a:rPr lang="zh-CN" altLang="en-US" sz="3200" smtClean="0"/>
              <a:t>，</a:t>
            </a:r>
            <a:r>
              <a:rPr lang="en-US" altLang="zh-CN" sz="3200" smtClean="0"/>
              <a:t>Session</a:t>
            </a:r>
            <a:r>
              <a:rPr lang="zh-CN" altLang="en-US" sz="3200"/>
              <a:t>会保证不出现死循环，以及由死循环引起的堆栈溢出</a:t>
            </a:r>
            <a:r>
              <a:rPr lang="zh-CN" altLang="en-US" sz="3200" smtClean="0"/>
              <a:t>异常。</a:t>
            </a:r>
            <a:endParaRPr lang="zh-CN" altLang="en-US" sz="3200"/>
          </a:p>
        </p:txBody>
      </p:sp>
    </p:spTree>
    <p:extLst>
      <p:ext uri="{BB962C8B-B14F-4D97-AF65-F5344CB8AC3E}">
        <p14:creationId xmlns:p14="http://schemas.microsoft.com/office/powerpoint/2010/main" val="2609553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堆栈溢出</a:t>
            </a:r>
            <a:r>
              <a:rPr lang="zh-CN" altLang="en-US" smtClean="0"/>
              <a:t>异常</a:t>
            </a:r>
            <a:endParaRPr lang="zh-CN" altLang="en-US"/>
          </a:p>
        </p:txBody>
      </p:sp>
      <p:sp>
        <p:nvSpPr>
          <p:cNvPr id="3" name="内容占位符 2"/>
          <p:cNvSpPr>
            <a:spLocks noGrp="1"/>
          </p:cNvSpPr>
          <p:nvPr>
            <p:ph idx="1"/>
          </p:nvPr>
        </p:nvSpPr>
        <p:spPr>
          <a:xfrm>
            <a:off x="624418" y="1125539"/>
            <a:ext cx="10943167" cy="647278"/>
          </a:xfrm>
        </p:spPr>
        <p:txBody>
          <a:bodyPr/>
          <a:lstStyle/>
          <a:p>
            <a:r>
              <a:rPr lang="zh-CN" altLang="en-US" smtClean="0"/>
              <a:t>例子：死</a:t>
            </a:r>
            <a:r>
              <a:rPr lang="zh-CN" altLang="en-US"/>
              <a:t>循环</a:t>
            </a:r>
          </a:p>
        </p:txBody>
      </p:sp>
      <p:pic>
        <p:nvPicPr>
          <p:cNvPr id="5" name="图片 4"/>
          <p:cNvPicPr>
            <a:picLocks noChangeAspect="1"/>
          </p:cNvPicPr>
          <p:nvPr/>
        </p:nvPicPr>
        <p:blipFill>
          <a:blip r:embed="rId2"/>
          <a:stretch>
            <a:fillRect/>
          </a:stretch>
        </p:blipFill>
        <p:spPr>
          <a:xfrm>
            <a:off x="2063552" y="1940368"/>
            <a:ext cx="7385535" cy="1704656"/>
          </a:xfrm>
          <a:prstGeom prst="rect">
            <a:avLst/>
          </a:prstGeom>
          <a:effectLst>
            <a:outerShdw blurRad="50800" dist="38100" dir="2700000" algn="tl" rotWithShape="0">
              <a:prstClr val="black">
                <a:alpha val="40000"/>
              </a:prstClr>
            </a:outerShdw>
          </a:effectLst>
        </p:spPr>
      </p:pic>
      <p:grpSp>
        <p:nvGrpSpPr>
          <p:cNvPr id="32" name="组合 31"/>
          <p:cNvGrpSpPr/>
          <p:nvPr/>
        </p:nvGrpSpPr>
        <p:grpSpPr>
          <a:xfrm>
            <a:off x="1127448" y="3927546"/>
            <a:ext cx="10081120" cy="2309766"/>
            <a:chOff x="983432" y="3979422"/>
            <a:chExt cx="10081120" cy="2309766"/>
          </a:xfrm>
        </p:grpSpPr>
        <p:sp>
          <p:nvSpPr>
            <p:cNvPr id="9" name="圆角矩形 8"/>
            <p:cNvSpPr/>
            <p:nvPr/>
          </p:nvSpPr>
          <p:spPr bwMode="auto">
            <a:xfrm>
              <a:off x="983432" y="4605709"/>
              <a:ext cx="1824203" cy="971547"/>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bwMode="auto">
            <a:xfrm>
              <a:off x="5559978" y="4148037"/>
              <a:ext cx="1824203" cy="827020"/>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bwMode="auto">
            <a:xfrm>
              <a:off x="3215680" y="4148037"/>
              <a:ext cx="1824203" cy="800257"/>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bwMode="auto">
            <a:xfrm>
              <a:off x="3215680" y="5272141"/>
              <a:ext cx="1824203" cy="861813"/>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2</a:t>
              </a:r>
            </a:p>
            <a:p>
              <a:pPr algn="ctr" eaLnBrk="1" hangingPunct="1">
                <a:buFont typeface="Arial" charset="0"/>
                <a:buNone/>
              </a:pP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3" name="直接箭头连接符 12"/>
            <p:cNvCxnSpPr>
              <a:stCxn id="9" idx="3"/>
              <a:endCxn id="11" idx="1"/>
            </p:cNvCxnSpPr>
            <p:nvPr/>
          </p:nvCxnSpPr>
          <p:spPr bwMode="auto">
            <a:xfrm flipV="1">
              <a:off x="2807635" y="4548166"/>
              <a:ext cx="408045" cy="543317"/>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4" name="直接箭头连接符 13"/>
            <p:cNvCxnSpPr>
              <a:stCxn id="9" idx="3"/>
              <a:endCxn id="12" idx="1"/>
            </p:cNvCxnSpPr>
            <p:nvPr/>
          </p:nvCxnSpPr>
          <p:spPr bwMode="auto">
            <a:xfrm>
              <a:off x="2807635" y="5091483"/>
              <a:ext cx="408045" cy="611565"/>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5" name="直接箭头连接符 14"/>
            <p:cNvCxnSpPr>
              <a:stCxn id="11" idx="3"/>
              <a:endCxn id="10" idx="1"/>
            </p:cNvCxnSpPr>
            <p:nvPr/>
          </p:nvCxnSpPr>
          <p:spPr bwMode="auto">
            <a:xfrm>
              <a:off x="5039883" y="4548166"/>
              <a:ext cx="520095" cy="13381"/>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16" name="圆角矩形 15"/>
            <p:cNvSpPr/>
            <p:nvPr/>
          </p:nvSpPr>
          <p:spPr bwMode="auto">
            <a:xfrm>
              <a:off x="5559978" y="5333699"/>
              <a:ext cx="1824203" cy="725314"/>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7" name="直接箭头连接符 16"/>
            <p:cNvCxnSpPr>
              <a:stCxn id="12" idx="3"/>
              <a:endCxn id="16" idx="1"/>
            </p:cNvCxnSpPr>
            <p:nvPr/>
          </p:nvCxnSpPr>
          <p:spPr bwMode="auto">
            <a:xfrm flipV="1">
              <a:off x="5039883" y="5696356"/>
              <a:ext cx="520095" cy="669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18" name="圆角矩形 17"/>
            <p:cNvSpPr/>
            <p:nvPr/>
          </p:nvSpPr>
          <p:spPr bwMode="auto">
            <a:xfrm>
              <a:off x="8133065" y="3979422"/>
              <a:ext cx="1550573" cy="393436"/>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p:txBody>
        </p:sp>
        <p:sp>
          <p:nvSpPr>
            <p:cNvPr id="19" name="圆角矩形 18"/>
            <p:cNvSpPr/>
            <p:nvPr/>
          </p:nvSpPr>
          <p:spPr bwMode="auto">
            <a:xfrm>
              <a:off x="8133065" y="4578944"/>
              <a:ext cx="1550573" cy="369349"/>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2</a:t>
              </a:r>
            </a:p>
          </p:txBody>
        </p:sp>
        <p:cxnSp>
          <p:nvCxnSpPr>
            <p:cNvPr id="20" name="直接箭头连接符 19"/>
            <p:cNvCxnSpPr>
              <a:stCxn id="10" idx="3"/>
              <a:endCxn id="18" idx="1"/>
            </p:cNvCxnSpPr>
            <p:nvPr/>
          </p:nvCxnSpPr>
          <p:spPr bwMode="auto">
            <a:xfrm flipV="1">
              <a:off x="7384181" y="4176140"/>
              <a:ext cx="748884" cy="385407"/>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21" name="直接箭头连接符 20"/>
            <p:cNvCxnSpPr>
              <a:stCxn id="10" idx="3"/>
              <a:endCxn id="19" idx="1"/>
            </p:cNvCxnSpPr>
            <p:nvPr/>
          </p:nvCxnSpPr>
          <p:spPr bwMode="auto">
            <a:xfrm>
              <a:off x="7384181" y="4561547"/>
              <a:ext cx="748884" cy="20207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22" name="圆角矩形 21"/>
            <p:cNvSpPr/>
            <p:nvPr/>
          </p:nvSpPr>
          <p:spPr bwMode="auto">
            <a:xfrm>
              <a:off x="8133065" y="5333699"/>
              <a:ext cx="1550573" cy="369349"/>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p:txBody>
        </p:sp>
        <p:sp>
          <p:nvSpPr>
            <p:cNvPr id="23" name="圆角矩形 22"/>
            <p:cNvSpPr/>
            <p:nvPr/>
          </p:nvSpPr>
          <p:spPr bwMode="auto">
            <a:xfrm>
              <a:off x="8133065" y="5919839"/>
              <a:ext cx="1550573" cy="369349"/>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2</a:t>
              </a:r>
            </a:p>
          </p:txBody>
        </p:sp>
        <p:cxnSp>
          <p:nvCxnSpPr>
            <p:cNvPr id="24" name="直接箭头连接符 23"/>
            <p:cNvCxnSpPr>
              <a:stCxn id="16" idx="3"/>
              <a:endCxn id="22" idx="1"/>
            </p:cNvCxnSpPr>
            <p:nvPr/>
          </p:nvCxnSpPr>
          <p:spPr bwMode="auto">
            <a:xfrm flipV="1">
              <a:off x="7384181" y="5518374"/>
              <a:ext cx="748884" cy="17798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25" name="直接箭头连接符 24"/>
            <p:cNvCxnSpPr>
              <a:stCxn id="16" idx="3"/>
              <a:endCxn id="23" idx="1"/>
            </p:cNvCxnSpPr>
            <p:nvPr/>
          </p:nvCxnSpPr>
          <p:spPr bwMode="auto">
            <a:xfrm>
              <a:off x="7384181" y="5696356"/>
              <a:ext cx="748884" cy="408158"/>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26" name="圆角矩形 25"/>
            <p:cNvSpPr/>
            <p:nvPr/>
          </p:nvSpPr>
          <p:spPr bwMode="auto">
            <a:xfrm>
              <a:off x="10152451" y="4784171"/>
              <a:ext cx="912101" cy="647698"/>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en-US" altLang="zh-CN" sz="2400" i="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19277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Session</a:t>
            </a:r>
            <a:r>
              <a:rPr lang="zh-CN" altLang="en-US" dirty="0"/>
              <a:t>缓存加载关联关系</a:t>
            </a:r>
            <a:r>
              <a:rPr lang="zh-CN" altLang="en-US" dirty="0">
                <a:solidFill>
                  <a:srgbClr val="FF0000"/>
                </a:solidFill>
              </a:rPr>
              <a:t/>
            </a:r>
            <a:br>
              <a:rPr lang="zh-CN" altLang="en-US" dirty="0">
                <a:solidFill>
                  <a:srgbClr val="FF0000"/>
                </a:solidFill>
              </a:rPr>
            </a:br>
            <a:endParaRPr lang="zh-CN" altLang="en-US" dirty="0"/>
          </a:p>
        </p:txBody>
      </p:sp>
      <p:sp>
        <p:nvSpPr>
          <p:cNvPr id="6" name="圆角矩形 5"/>
          <p:cNvSpPr/>
          <p:nvPr/>
        </p:nvSpPr>
        <p:spPr bwMode="auto">
          <a:xfrm>
            <a:off x="2416632" y="2624092"/>
            <a:ext cx="2886391" cy="1372244"/>
          </a:xfrm>
          <a:prstGeom prst="roundRect">
            <a:avLst/>
          </a:prstGeom>
          <a:solidFill>
            <a:schemeClr val="bg1">
              <a:lumMod val="95000"/>
            </a:schemeClr>
          </a:solidFill>
          <a:ln w="38100">
            <a:solidFill>
              <a:srgbClr val="40404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8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bwMode="auto">
          <a:xfrm>
            <a:off x="6307393" y="2319148"/>
            <a:ext cx="2886391" cy="1042207"/>
          </a:xfrm>
          <a:prstGeom prst="roundRect">
            <a:avLst/>
          </a:prstGeom>
          <a:solidFill>
            <a:schemeClr val="bg1">
              <a:lumMod val="95000"/>
            </a:schemeClr>
          </a:solidFill>
          <a:ln w="38100">
            <a:solidFill>
              <a:srgbClr val="40404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bwMode="auto">
          <a:xfrm>
            <a:off x="6307393" y="3538921"/>
            <a:ext cx="2886391" cy="1042207"/>
          </a:xfrm>
          <a:prstGeom prst="roundRect">
            <a:avLst/>
          </a:prstGeom>
          <a:solidFill>
            <a:schemeClr val="bg1">
              <a:lumMod val="95000"/>
            </a:schemeClr>
          </a:solidFill>
          <a:ln w="38100">
            <a:solidFill>
              <a:srgbClr val="40404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2</a:t>
            </a:r>
          </a:p>
          <a:p>
            <a:pPr algn="ctr" eaLnBrk="1" hangingPunct="1">
              <a:buFont typeface="Arial" charset="0"/>
              <a:buNone/>
            </a:pP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9" name="直接箭头连接符 8"/>
          <p:cNvCxnSpPr>
            <a:stCxn id="6" idx="3"/>
            <a:endCxn id="7" idx="1"/>
          </p:cNvCxnSpPr>
          <p:nvPr/>
        </p:nvCxnSpPr>
        <p:spPr bwMode="auto">
          <a:xfrm flipV="1">
            <a:off x="5303023" y="2840252"/>
            <a:ext cx="1004370" cy="469962"/>
          </a:xfrm>
          <a:prstGeom prst="straightConnector1">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0" name="直接箭头连接符 9"/>
          <p:cNvCxnSpPr>
            <a:stCxn id="6" idx="3"/>
            <a:endCxn id="8" idx="1"/>
          </p:cNvCxnSpPr>
          <p:nvPr/>
        </p:nvCxnSpPr>
        <p:spPr bwMode="auto">
          <a:xfrm>
            <a:off x="5303023" y="3310214"/>
            <a:ext cx="1004370" cy="749811"/>
          </a:xfrm>
          <a:prstGeom prst="straightConnector1">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1" name="肘形连接符 10"/>
          <p:cNvCxnSpPr>
            <a:stCxn id="7" idx="0"/>
            <a:endCxn id="6" idx="0"/>
          </p:cNvCxnSpPr>
          <p:nvPr/>
        </p:nvCxnSpPr>
        <p:spPr bwMode="auto">
          <a:xfrm rot="16200000" flipH="1" flipV="1">
            <a:off x="5652737" y="526239"/>
            <a:ext cx="304944" cy="3890761"/>
          </a:xfrm>
          <a:prstGeom prst="bentConnector3">
            <a:avLst>
              <a:gd name="adj1" fmla="val -74965"/>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2" name="肘形连接符 11"/>
          <p:cNvCxnSpPr>
            <a:stCxn id="8" idx="2"/>
            <a:endCxn id="6" idx="2"/>
          </p:cNvCxnSpPr>
          <p:nvPr/>
        </p:nvCxnSpPr>
        <p:spPr bwMode="auto">
          <a:xfrm rot="5400000" flipH="1">
            <a:off x="5512813" y="2343352"/>
            <a:ext cx="584792" cy="3890761"/>
          </a:xfrm>
          <a:prstGeom prst="bentConnector3">
            <a:avLst>
              <a:gd name="adj1" fmla="val -39091"/>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600409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Session</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缓存</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对象</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的</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生命</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周期</a:t>
              </a:r>
              <a:endPar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4078813"/>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操作持久化对象</a:t>
              </a:r>
              <a:endPar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533521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smtClean="0">
                <a:solidFill>
                  <a:schemeClr val="tx1"/>
                </a:solidFill>
              </a:rPr>
              <a:t>Hibernate</a:t>
            </a:r>
            <a:r>
              <a:rPr lang="zh-CN" altLang="en-US" dirty="0" smtClean="0">
                <a:solidFill>
                  <a:schemeClr val="tx1"/>
                </a:solidFill>
              </a:rPr>
              <a:t>实体对象生命周期</a:t>
            </a:r>
            <a:endParaRPr lang="en-US" altLang="zh-CN" dirty="0" smtClean="0">
              <a:solidFill>
                <a:schemeClr val="tx1"/>
              </a:solidFill>
            </a:endParaRPr>
          </a:p>
        </p:txBody>
      </p:sp>
      <p:sp>
        <p:nvSpPr>
          <p:cNvPr id="20483" name="内容占位符 4"/>
          <p:cNvSpPr>
            <a:spLocks noGrp="1"/>
          </p:cNvSpPr>
          <p:nvPr>
            <p:ph idx="1"/>
          </p:nvPr>
        </p:nvSpPr>
        <p:spPr>
          <a:xfrm>
            <a:off x="624418" y="908720"/>
            <a:ext cx="10899925" cy="5688632"/>
          </a:xfrm>
        </p:spPr>
        <p:txBody>
          <a:bodyPr/>
          <a:lstStyle/>
          <a:p>
            <a:r>
              <a:rPr lang="zh-CN" altLang="en-US" dirty="0" smtClean="0"/>
              <a:t>实体对象的</a:t>
            </a:r>
            <a:r>
              <a:rPr lang="en-US" altLang="zh-CN" dirty="0"/>
              <a:t>4</a:t>
            </a:r>
            <a:r>
              <a:rPr lang="zh-CN" altLang="en-US" dirty="0" smtClean="0"/>
              <a:t>种状态</a:t>
            </a:r>
            <a:endParaRPr lang="en-US" altLang="zh-CN" dirty="0" smtClean="0"/>
          </a:p>
          <a:p>
            <a:pPr lvl="1">
              <a:spcBef>
                <a:spcPts val="600"/>
              </a:spcBef>
            </a:pPr>
            <a:r>
              <a:rPr lang="en-US" altLang="zh-CN" sz="3200" dirty="0" smtClean="0"/>
              <a:t>Transient(</a:t>
            </a:r>
            <a:r>
              <a:rPr lang="zh-CN" altLang="en-US" sz="3200" dirty="0" smtClean="0"/>
              <a:t>临时</a:t>
            </a:r>
            <a:r>
              <a:rPr lang="zh-CN" altLang="en-US" sz="3200" smtClean="0"/>
              <a:t>状态</a:t>
            </a:r>
            <a:r>
              <a:rPr lang="en-US" altLang="zh-CN" sz="3200" smtClean="0"/>
              <a:t>) </a:t>
            </a:r>
            <a:r>
              <a:rPr lang="zh-CN" altLang="en-US" sz="3200" smtClean="0"/>
              <a:t>： 刚刚被 </a:t>
            </a:r>
            <a:r>
              <a:rPr lang="en-US" altLang="zh-CN" sz="3200" smtClean="0"/>
              <a:t>new </a:t>
            </a:r>
            <a:r>
              <a:rPr lang="zh-CN" altLang="en-US" sz="3200" smtClean="0"/>
              <a:t>关键字</a:t>
            </a:r>
            <a:r>
              <a:rPr lang="zh-CN" altLang="en-US" sz="3200" dirty="0" smtClean="0"/>
              <a:t>创建，还没有被持久化</a:t>
            </a:r>
            <a:r>
              <a:rPr lang="zh-CN" altLang="en-US" sz="3200" smtClean="0"/>
              <a:t>，不在</a:t>
            </a:r>
            <a:r>
              <a:rPr lang="en-US" altLang="zh-CN" sz="3200" dirty="0"/>
              <a:t>S</a:t>
            </a:r>
            <a:r>
              <a:rPr lang="en-US" altLang="zh-CN" sz="3200" smtClean="0"/>
              <a:t>ession</a:t>
            </a:r>
            <a:r>
              <a:rPr lang="zh-CN" altLang="en-US" sz="3200" dirty="0" smtClean="0"/>
              <a:t>的</a:t>
            </a:r>
            <a:r>
              <a:rPr lang="zh-CN" altLang="en-US" sz="3200" smtClean="0"/>
              <a:t>缓存中。</a:t>
            </a:r>
            <a:endParaRPr lang="en-US" altLang="zh-CN" sz="3200" dirty="0" smtClean="0"/>
          </a:p>
          <a:p>
            <a:pPr lvl="1">
              <a:spcBef>
                <a:spcPts val="600"/>
              </a:spcBef>
            </a:pPr>
            <a:r>
              <a:rPr lang="en-US" altLang="zh-CN" sz="3200" dirty="0" smtClean="0"/>
              <a:t>Persistent(</a:t>
            </a:r>
            <a:r>
              <a:rPr lang="zh-CN" altLang="en-US" sz="3200" dirty="0" smtClean="0"/>
              <a:t>持久化</a:t>
            </a:r>
            <a:r>
              <a:rPr lang="zh-CN" altLang="en-US" sz="3200" smtClean="0"/>
              <a:t>状态</a:t>
            </a:r>
            <a:r>
              <a:rPr lang="en-US" altLang="zh-CN" sz="3200" smtClean="0"/>
              <a:t>) </a:t>
            </a:r>
            <a:r>
              <a:rPr lang="zh-CN" altLang="en-US" sz="3200" smtClean="0"/>
              <a:t>： 已经</a:t>
            </a:r>
            <a:r>
              <a:rPr lang="zh-CN" altLang="en-US" sz="3200" dirty="0" smtClean="0"/>
              <a:t>被持久化，并</a:t>
            </a:r>
            <a:r>
              <a:rPr lang="zh-CN" altLang="en-US" sz="3200" smtClean="0"/>
              <a:t>加入到 </a:t>
            </a:r>
            <a:r>
              <a:rPr lang="en-US" altLang="zh-CN" sz="3200" smtClean="0"/>
              <a:t>Session </a:t>
            </a:r>
            <a:r>
              <a:rPr lang="zh-CN" altLang="en-US" sz="3200" smtClean="0"/>
              <a:t>缓存中。</a:t>
            </a:r>
            <a:endParaRPr lang="en-US" altLang="zh-CN" sz="3200" dirty="0" smtClean="0"/>
          </a:p>
          <a:p>
            <a:pPr lvl="1">
              <a:spcBef>
                <a:spcPts val="600"/>
              </a:spcBef>
            </a:pPr>
            <a:r>
              <a:rPr lang="en-US" altLang="zh-CN" sz="3200" dirty="0" smtClean="0"/>
              <a:t>Detached(</a:t>
            </a:r>
            <a:r>
              <a:rPr lang="zh-CN" altLang="en-US" sz="3200" dirty="0" smtClean="0"/>
              <a:t>游离</a:t>
            </a:r>
            <a:r>
              <a:rPr lang="zh-CN" altLang="en-US" sz="3200" smtClean="0"/>
              <a:t>状态</a:t>
            </a:r>
            <a:r>
              <a:rPr lang="en-US" altLang="zh-CN" sz="3200" smtClean="0"/>
              <a:t>) </a:t>
            </a:r>
            <a:r>
              <a:rPr lang="zh-CN" altLang="en-US" sz="3200" smtClean="0"/>
              <a:t>： 已经</a:t>
            </a:r>
            <a:r>
              <a:rPr lang="zh-CN" altLang="en-US" sz="3200" dirty="0" smtClean="0"/>
              <a:t>被持久化，但</a:t>
            </a:r>
            <a:r>
              <a:rPr lang="zh-CN" altLang="en-US" sz="3200" smtClean="0"/>
              <a:t>不再处于 </a:t>
            </a:r>
            <a:r>
              <a:rPr lang="en-US" altLang="zh-CN" sz="3200" smtClean="0"/>
              <a:t>Session </a:t>
            </a:r>
            <a:r>
              <a:rPr lang="zh-CN" altLang="en-US" sz="3200" smtClean="0"/>
              <a:t>缓存中。</a:t>
            </a:r>
            <a:endParaRPr lang="en-US" altLang="zh-CN" sz="3200" dirty="0" smtClean="0"/>
          </a:p>
          <a:p>
            <a:pPr lvl="1">
              <a:spcBef>
                <a:spcPts val="600"/>
              </a:spcBef>
            </a:pPr>
            <a:r>
              <a:rPr lang="en-US" altLang="zh-CN" sz="3200" dirty="0"/>
              <a:t>Removed(</a:t>
            </a:r>
            <a:r>
              <a:rPr lang="zh-CN" altLang="en-US" sz="3200" dirty="0"/>
              <a:t>删除</a:t>
            </a:r>
            <a:r>
              <a:rPr lang="zh-CN" altLang="en-US" sz="3200"/>
              <a:t>状态</a:t>
            </a:r>
            <a:r>
              <a:rPr lang="en-US" altLang="zh-CN" sz="3200" smtClean="0"/>
              <a:t>) </a:t>
            </a:r>
            <a:r>
              <a:rPr lang="zh-CN" altLang="en-US" sz="3200" smtClean="0"/>
              <a:t>： </a:t>
            </a:r>
            <a:r>
              <a:rPr lang="en-US" altLang="zh-CN" sz="3200" smtClean="0"/>
              <a:t>Session </a:t>
            </a:r>
            <a:r>
              <a:rPr lang="zh-CN" altLang="en-US" sz="3200" smtClean="0"/>
              <a:t>已经</a:t>
            </a:r>
            <a:r>
              <a:rPr lang="zh-CN" altLang="en-US" sz="3200" dirty="0"/>
              <a:t>计划将其从数据库删除，并且</a:t>
            </a:r>
            <a:r>
              <a:rPr lang="zh-CN" altLang="en-US" sz="3200"/>
              <a:t>不再</a:t>
            </a:r>
            <a:r>
              <a:rPr lang="zh-CN" altLang="en-US" sz="3200" smtClean="0"/>
              <a:t>处于 </a:t>
            </a:r>
            <a:r>
              <a:rPr lang="en-US" altLang="zh-CN" sz="3200" smtClean="0"/>
              <a:t>Session </a:t>
            </a:r>
            <a:r>
              <a:rPr lang="zh-CN" altLang="en-US" sz="3200" smtClean="0"/>
              <a:t>缓存中。</a:t>
            </a:r>
            <a:endParaRPr lang="en-US" altLang="zh-CN" sz="3200" dirty="0" smtClean="0"/>
          </a:p>
        </p:txBody>
      </p:sp>
    </p:spTree>
    <p:extLst>
      <p:ext uri="{BB962C8B-B14F-4D97-AF65-F5344CB8AC3E}">
        <p14:creationId xmlns:p14="http://schemas.microsoft.com/office/powerpoint/2010/main" val="718998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dirty="0" smtClean="0"/>
              <a:t>Hibernate</a:t>
            </a:r>
            <a:r>
              <a:rPr lang="zh-CN" altLang="en-US" dirty="0" smtClean="0"/>
              <a:t>中的实体对象</a:t>
            </a:r>
          </a:p>
        </p:txBody>
      </p:sp>
      <p:graphicFrame>
        <p:nvGraphicFramePr>
          <p:cNvPr id="14" name="表格 13"/>
          <p:cNvGraphicFramePr>
            <a:graphicFrameLocks noGrp="1"/>
          </p:cNvGraphicFramePr>
          <p:nvPr>
            <p:extLst>
              <p:ext uri="{D42A27DB-BD31-4B8C-83A1-F6EECF244321}">
                <p14:modId xmlns:p14="http://schemas.microsoft.com/office/powerpoint/2010/main" val="2224566906"/>
              </p:ext>
            </p:extLst>
          </p:nvPr>
        </p:nvGraphicFramePr>
        <p:xfrm>
          <a:off x="8989481"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被删除对象</a:t>
                      </a:r>
                    </a:p>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(Removed Objects)</a:t>
                      </a:r>
                      <a:endPar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处在删除状态的对象称为被删除对象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数据库中存在与之对应的记录</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已经计划从数据库中删除</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409539789"/>
              </p:ext>
            </p:extLst>
          </p:nvPr>
        </p:nvGraphicFramePr>
        <p:xfrm>
          <a:off x="6159382"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游离对象</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(Detached Objects)</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处在游离状态的对象称为游离对象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在数据库中可能</a:t>
                      </a:r>
                      <a:r>
                        <a:rPr lang="zh-CN" altLang="en-US" sz="2400" smtClean="0">
                          <a:solidFill>
                            <a:srgbClr val="C00000"/>
                          </a:solidFill>
                          <a:latin typeface="微软雅黑" panose="020B0503020204020204" pitchFamily="34" charset="-122"/>
                          <a:ea typeface="微软雅黑" panose="020B0503020204020204" pitchFamily="34" charset="-122"/>
                        </a:rPr>
                        <a:t>存在</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与之相对应的记录</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前提是没有其他</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session</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实例删除该记录</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454081170"/>
              </p:ext>
            </p:extLst>
          </p:nvPr>
        </p:nvGraphicFramePr>
        <p:xfrm>
          <a:off x="3329284"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持久化对象</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(Persist Objects)</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处于持久化状态的对象称为持久化对象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在数据库中</a:t>
                      </a:r>
                      <a:r>
                        <a:rPr lang="zh-CN" altLang="en-US" sz="2400" smtClean="0">
                          <a:solidFill>
                            <a:srgbClr val="C00000"/>
                          </a:solidFill>
                          <a:latin typeface="微软雅黑" panose="020B0503020204020204" pitchFamily="34" charset="-122"/>
                          <a:ea typeface="微软雅黑" panose="020B0503020204020204" pitchFamily="34" charset="-122"/>
                        </a:rPr>
                        <a:t>存在</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与之相对应的记录</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62878056"/>
              </p:ext>
            </p:extLst>
          </p:nvPr>
        </p:nvGraphicFramePr>
        <p:xfrm>
          <a:off x="499186"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临时对象</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(Transient Objects)</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处于临时状态的对象称为临时对象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在数据库中</a:t>
                      </a:r>
                      <a:r>
                        <a:rPr lang="zh-CN" altLang="en-US" sz="2400" smtClean="0">
                          <a:solidFill>
                            <a:srgbClr val="C00000"/>
                          </a:solidFill>
                          <a:latin typeface="微软雅黑" panose="020B0503020204020204" pitchFamily="34" charset="-122"/>
                          <a:ea typeface="微软雅黑" panose="020B0503020204020204" pitchFamily="34" charset="-122"/>
                        </a:rPr>
                        <a:t>不存</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在与之相对应的记录</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spTree>
    <p:extLst>
      <p:ext uri="{BB962C8B-B14F-4D97-AF65-F5344CB8AC3E}">
        <p14:creationId xmlns:p14="http://schemas.microsoft.com/office/powerpoint/2010/main" val="38941459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实体对象的生命周期（</a:t>
            </a:r>
            <a:r>
              <a:rPr lang="en-US" altLang="zh-CN" smtClean="0"/>
              <a:t>lifecycle</a:t>
            </a:r>
            <a:r>
              <a:rPr lang="zh-CN" altLang="en-US" smtClean="0"/>
              <a:t>）</a:t>
            </a:r>
          </a:p>
        </p:txBody>
      </p:sp>
      <p:pic>
        <p:nvPicPr>
          <p:cNvPr id="3" name="图片 2"/>
          <p:cNvPicPr>
            <a:picLocks noChangeAspect="1"/>
          </p:cNvPicPr>
          <p:nvPr/>
        </p:nvPicPr>
        <p:blipFill>
          <a:blip r:embed="rId2"/>
          <a:stretch>
            <a:fillRect/>
          </a:stretch>
        </p:blipFill>
        <p:spPr>
          <a:xfrm>
            <a:off x="839416" y="1196752"/>
            <a:ext cx="10262039" cy="5184576"/>
          </a:xfrm>
          <a:prstGeom prst="rect">
            <a:avLst/>
          </a:prstGeom>
        </p:spPr>
      </p:pic>
    </p:spTree>
    <p:extLst>
      <p:ext uri="{BB962C8B-B14F-4D97-AF65-F5344CB8AC3E}">
        <p14:creationId xmlns:p14="http://schemas.microsoft.com/office/powerpoint/2010/main" val="1740311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lvl="2"/>
            <a:r>
              <a:rPr lang="zh-CN" altLang="en-US"/>
              <a:t>实体的多对多关联</a:t>
            </a:r>
          </a:p>
          <a:p>
            <a:pPr lvl="2"/>
            <a:r>
              <a:rPr lang="zh-CN" altLang="en-US"/>
              <a:t>数据库的多对多关联</a:t>
            </a:r>
          </a:p>
          <a:p>
            <a:pPr lvl="2"/>
            <a:r>
              <a:rPr lang="en-US" altLang="zh-CN"/>
              <a:t>Hibernate</a:t>
            </a:r>
            <a:r>
              <a:rPr lang="zh-CN" altLang="en-US"/>
              <a:t>多对多关联映射</a:t>
            </a:r>
          </a:p>
          <a:p>
            <a:pPr lvl="3">
              <a:buFont typeface="Wingdings" panose="05000000000000000000" pitchFamily="2" charset="2"/>
              <a:buChar char="Ø"/>
            </a:pPr>
            <a:r>
              <a:rPr lang="en-US" altLang="zh-CN" sz="3200" smtClean="0"/>
              <a:t>&lt;set&gt;</a:t>
            </a:r>
            <a:r>
              <a:rPr lang="zh-CN" altLang="en-US" sz="3200" smtClean="0"/>
              <a:t>元素的 </a:t>
            </a:r>
            <a:r>
              <a:rPr lang="en-US" altLang="zh-CN" sz="3200" smtClean="0"/>
              <a:t>inverse </a:t>
            </a:r>
            <a:r>
              <a:rPr lang="zh-CN" altLang="en-US" sz="3200" smtClean="0"/>
              <a:t>属性</a:t>
            </a:r>
            <a:endParaRPr lang="zh-CN" altLang="en-US" sz="3200"/>
          </a:p>
        </p:txBody>
      </p:sp>
    </p:spTree>
    <p:extLst>
      <p:ext uri="{BB962C8B-B14F-4D97-AF65-F5344CB8AC3E}">
        <p14:creationId xmlns:p14="http://schemas.microsoft.com/office/powerpoint/2010/main" val="1726457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Session</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缓存</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对象的什么周期</a:t>
              </a: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4078813"/>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操作</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持久化对象</a:t>
              </a:r>
              <a:endParaRPr lang="en-US" altLang="zh-CN"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362863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t>S</a:t>
            </a:r>
            <a:r>
              <a:rPr lang="en-US" altLang="zh-CN" smtClean="0"/>
              <a:t>ession</a:t>
            </a:r>
            <a:r>
              <a:rPr lang="zh-CN" altLang="en-US" smtClean="0"/>
              <a:t>的</a:t>
            </a:r>
            <a:r>
              <a:rPr lang="en-US" altLang="zh-CN" smtClean="0"/>
              <a:t>save()</a:t>
            </a:r>
            <a:r>
              <a:rPr lang="zh-CN" altLang="en-US" smtClean="0"/>
              <a:t>方法</a:t>
            </a:r>
          </a:p>
        </p:txBody>
      </p:sp>
      <p:graphicFrame>
        <p:nvGraphicFramePr>
          <p:cNvPr id="6" name="图示 5"/>
          <p:cNvGraphicFramePr/>
          <p:nvPr>
            <p:extLst>
              <p:ext uri="{D42A27DB-BD31-4B8C-83A1-F6EECF244321}">
                <p14:modId xmlns:p14="http://schemas.microsoft.com/office/powerpoint/2010/main" val="3284284599"/>
              </p:ext>
            </p:extLst>
          </p:nvPr>
        </p:nvGraphicFramePr>
        <p:xfrm>
          <a:off x="767408" y="1125538"/>
          <a:ext cx="10729192" cy="5022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4365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t>S</a:t>
            </a:r>
            <a:r>
              <a:rPr lang="en-US" altLang="zh-CN" smtClean="0"/>
              <a:t>ession</a:t>
            </a:r>
            <a:r>
              <a:rPr lang="zh-CN" altLang="en-US" smtClean="0"/>
              <a:t>的</a:t>
            </a:r>
            <a:r>
              <a:rPr lang="en-US" altLang="zh-CN" smtClean="0"/>
              <a:t>update()</a:t>
            </a:r>
            <a:r>
              <a:rPr lang="zh-CN" altLang="en-US" smtClean="0"/>
              <a:t>方法</a:t>
            </a:r>
          </a:p>
        </p:txBody>
      </p:sp>
      <p:graphicFrame>
        <p:nvGraphicFramePr>
          <p:cNvPr id="6" name="图示 5"/>
          <p:cNvGraphicFramePr/>
          <p:nvPr>
            <p:extLst>
              <p:ext uri="{D42A27DB-BD31-4B8C-83A1-F6EECF244321}">
                <p14:modId xmlns:p14="http://schemas.microsoft.com/office/powerpoint/2010/main" val="1128665064"/>
              </p:ext>
            </p:extLst>
          </p:nvPr>
        </p:nvGraphicFramePr>
        <p:xfrm>
          <a:off x="767408" y="1052736"/>
          <a:ext cx="10729192" cy="5732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0629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t>Session</a:t>
            </a:r>
            <a:r>
              <a:rPr lang="zh-CN" altLang="en-US" smtClean="0"/>
              <a:t>的</a:t>
            </a:r>
            <a:r>
              <a:rPr lang="en-US" altLang="zh-CN" smtClean="0"/>
              <a:t>saveOrUpdate()</a:t>
            </a:r>
            <a:r>
              <a:rPr lang="zh-CN" altLang="en-US" smtClean="0"/>
              <a:t>方法</a:t>
            </a:r>
            <a:endParaRPr lang="zh-CN" altLang="en-US" dirty="0" smtClean="0"/>
          </a:p>
        </p:txBody>
      </p:sp>
      <p:grpSp>
        <p:nvGrpSpPr>
          <p:cNvPr id="32" name="组合 31"/>
          <p:cNvGrpSpPr/>
          <p:nvPr/>
        </p:nvGrpSpPr>
        <p:grpSpPr>
          <a:xfrm>
            <a:off x="1415480" y="1556792"/>
            <a:ext cx="9273977" cy="3654894"/>
            <a:chOff x="1430535" y="1727443"/>
            <a:chExt cx="9273977" cy="3654894"/>
          </a:xfrm>
        </p:grpSpPr>
        <p:cxnSp>
          <p:nvCxnSpPr>
            <p:cNvPr id="14" name="肘形连接符 13"/>
            <p:cNvCxnSpPr>
              <a:stCxn id="19" idx="2"/>
              <a:endCxn id="22" idx="0"/>
            </p:cNvCxnSpPr>
            <p:nvPr/>
          </p:nvCxnSpPr>
          <p:spPr bwMode="auto">
            <a:xfrm rot="16200000" flipH="1">
              <a:off x="7199810" y="1523732"/>
              <a:ext cx="1032740" cy="3312368"/>
            </a:xfrm>
            <a:prstGeom prst="bentConnector3">
              <a:avLst>
                <a:gd name="adj1" fmla="val 50000"/>
              </a:avLst>
            </a:prstGeom>
            <a:solidFill>
              <a:schemeClr val="accent1"/>
            </a:solidFill>
            <a:ln w="38100" cap="flat" cmpd="sng" algn="ctr">
              <a:solidFill>
                <a:schemeClr val="tx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矩形 18"/>
            <p:cNvSpPr/>
            <p:nvPr/>
          </p:nvSpPr>
          <p:spPr bwMode="auto">
            <a:xfrm>
              <a:off x="4223792" y="1727443"/>
              <a:ext cx="3672408" cy="936103"/>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en-US" altLang="zh-CN" sz="2800" i="0">
                  <a:solidFill>
                    <a:schemeClr val="tx1">
                      <a:lumMod val="85000"/>
                      <a:lumOff val="15000"/>
                    </a:schemeClr>
                  </a:solidFill>
                  <a:latin typeface="微软雅黑" panose="020B0503020204020204" pitchFamily="34" charset="-122"/>
                  <a:ea typeface="微软雅黑" panose="020B0503020204020204" pitchFamily="34" charset="-122"/>
                </a:rPr>
                <a:t>saveOrUpdate()</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8040216" y="3696286"/>
              <a:ext cx="2664296" cy="1686051"/>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如果参数是持久化对象</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返回</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1430535" y="3696286"/>
              <a:ext cx="2664296" cy="1686051"/>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如果参数是临时对象</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buFont typeface="Arial" charset="0"/>
                <a:buNone/>
              </a:pPr>
              <a:r>
                <a:rPr lang="en-US" altLang="zh-CN" sz="2800" i="0">
                  <a:solidFill>
                    <a:schemeClr val="tx1">
                      <a:lumMod val="85000"/>
                      <a:lumOff val="15000"/>
                    </a:schemeClr>
                  </a:solidFill>
                  <a:latin typeface="微软雅黑" panose="020B0503020204020204" pitchFamily="34" charset="-122"/>
                  <a:ea typeface="微软雅黑" panose="020B0503020204020204" pitchFamily="34" charset="-122"/>
                </a:rPr>
                <a:t>save()</a:t>
              </a:r>
              <a:endPar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4735375" y="3696286"/>
              <a:ext cx="2664296" cy="1686051"/>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如果参数是游离对象</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buFont typeface="Arial" charset="0"/>
                <a:buNone/>
              </a:pPr>
              <a:r>
                <a:rPr lang="en-US" altLang="zh-CN" sz="2800" i="0">
                  <a:solidFill>
                    <a:schemeClr val="tx1">
                      <a:lumMod val="85000"/>
                      <a:lumOff val="15000"/>
                    </a:schemeClr>
                  </a:solidFill>
                  <a:latin typeface="微软雅黑" panose="020B0503020204020204" pitchFamily="34" charset="-122"/>
                  <a:ea typeface="微软雅黑" panose="020B0503020204020204" pitchFamily="34" charset="-122"/>
                </a:rPr>
                <a:t>update()</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7" name="肘形连接符 26"/>
            <p:cNvCxnSpPr>
              <a:stCxn id="19" idx="2"/>
              <a:endCxn id="23" idx="0"/>
            </p:cNvCxnSpPr>
            <p:nvPr/>
          </p:nvCxnSpPr>
          <p:spPr bwMode="auto">
            <a:xfrm rot="5400000">
              <a:off x="3894970" y="1531260"/>
              <a:ext cx="1032740" cy="3297313"/>
            </a:xfrm>
            <a:prstGeom prst="bentConnector3">
              <a:avLst>
                <a:gd name="adj1" fmla="val 50000"/>
              </a:avLst>
            </a:prstGeom>
            <a:solidFill>
              <a:schemeClr val="accent1"/>
            </a:solidFill>
            <a:ln w="38100" cap="flat" cmpd="sng" algn="ctr">
              <a:solidFill>
                <a:schemeClr val="tx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stCxn id="19" idx="2"/>
              <a:endCxn id="24" idx="0"/>
            </p:cNvCxnSpPr>
            <p:nvPr/>
          </p:nvCxnSpPr>
          <p:spPr bwMode="auto">
            <a:xfrm>
              <a:off x="6059996" y="2663546"/>
              <a:ext cx="7527" cy="1032740"/>
            </a:xfrm>
            <a:prstGeom prst="straightConnector1">
              <a:avLst/>
            </a:prstGeom>
            <a:solidFill>
              <a:schemeClr val="accent1"/>
            </a:solidFill>
            <a:ln w="38100" cap="flat" cmpd="sng" algn="ctr">
              <a:solidFill>
                <a:schemeClr val="tx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0503857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a:t>的</a:t>
            </a:r>
            <a:r>
              <a:rPr lang="en-US" altLang="zh-CN"/>
              <a:t>saveOrUpdate()</a:t>
            </a:r>
            <a:r>
              <a:rPr lang="zh-CN" altLang="en-US"/>
              <a:t>方法</a:t>
            </a:r>
          </a:p>
        </p:txBody>
      </p:sp>
      <p:sp>
        <p:nvSpPr>
          <p:cNvPr id="3" name="内容占位符 2"/>
          <p:cNvSpPr>
            <a:spLocks noGrp="1"/>
          </p:cNvSpPr>
          <p:nvPr>
            <p:ph idx="1"/>
          </p:nvPr>
        </p:nvSpPr>
        <p:spPr>
          <a:xfrm>
            <a:off x="624418" y="1125539"/>
            <a:ext cx="11016198" cy="3095550"/>
          </a:xfrm>
        </p:spPr>
        <p:txBody>
          <a:bodyPr/>
          <a:lstStyle/>
          <a:p>
            <a:r>
              <a:rPr lang="en-US" altLang="zh-CN" smtClean="0"/>
              <a:t>Hibernate </a:t>
            </a:r>
            <a:r>
              <a:rPr lang="zh-CN" altLang="en-US" smtClean="0"/>
              <a:t>如何</a:t>
            </a:r>
            <a:r>
              <a:rPr lang="zh-CN" altLang="en-US"/>
              <a:t>区分临时</a:t>
            </a:r>
            <a:r>
              <a:rPr lang="zh-CN" altLang="en-US" smtClean="0"/>
              <a:t>对象</a:t>
            </a:r>
            <a:r>
              <a:rPr lang="zh-CN" altLang="en-US"/>
              <a:t>：</a:t>
            </a:r>
            <a:endParaRPr lang="en-US" altLang="zh-CN" smtClean="0"/>
          </a:p>
          <a:p>
            <a:pPr lvl="1">
              <a:spcBef>
                <a:spcPts val="1800"/>
              </a:spcBef>
            </a:pPr>
            <a:r>
              <a:rPr lang="zh-CN" altLang="en-US" sz="3200"/>
              <a:t>对象</a:t>
            </a:r>
            <a:r>
              <a:rPr lang="zh-CN" altLang="en-US" sz="3200" smtClean="0"/>
              <a:t>的 </a:t>
            </a:r>
            <a:r>
              <a:rPr lang="en-US" altLang="zh-CN" sz="3200" smtClean="0"/>
              <a:t>OID </a:t>
            </a:r>
            <a:r>
              <a:rPr lang="zh-CN" altLang="en-US" sz="3200" smtClean="0"/>
              <a:t>为 </a:t>
            </a:r>
            <a:r>
              <a:rPr lang="en-US" altLang="zh-CN" sz="3200" smtClean="0"/>
              <a:t>null</a:t>
            </a:r>
            <a:r>
              <a:rPr lang="zh-CN" altLang="en-US" sz="3200" smtClean="0"/>
              <a:t>；</a:t>
            </a:r>
            <a:endParaRPr lang="zh-CN" altLang="en-US" sz="3200"/>
          </a:p>
          <a:p>
            <a:pPr lvl="1">
              <a:spcBef>
                <a:spcPts val="1800"/>
              </a:spcBef>
            </a:pPr>
            <a:r>
              <a:rPr lang="zh-CN" altLang="en-US" sz="3200"/>
              <a:t>如果映射文件中设置</a:t>
            </a:r>
            <a:r>
              <a:rPr lang="zh-CN" altLang="en-US" sz="3200" smtClean="0"/>
              <a:t>了 </a:t>
            </a:r>
            <a:r>
              <a:rPr lang="en-US" altLang="zh-CN" sz="3200" smtClean="0"/>
              <a:t>&lt;</a:t>
            </a:r>
            <a:r>
              <a:rPr lang="en-US" altLang="zh-CN" sz="3200"/>
              <a:t>id</a:t>
            </a:r>
            <a:r>
              <a:rPr lang="en-US" altLang="zh-CN" sz="3200" smtClean="0"/>
              <a:t>&gt; </a:t>
            </a:r>
            <a:r>
              <a:rPr lang="zh-CN" altLang="en-US" sz="3200" smtClean="0"/>
              <a:t>的 </a:t>
            </a:r>
            <a:r>
              <a:rPr lang="en-US" altLang="zh-CN" sz="3200" smtClean="0"/>
              <a:t>unsaved-value </a:t>
            </a:r>
            <a:r>
              <a:rPr lang="zh-CN" altLang="en-US" sz="3200" smtClean="0"/>
              <a:t>属性</a:t>
            </a:r>
            <a:r>
              <a:rPr lang="zh-CN" altLang="en-US" sz="3200"/>
              <a:t>，并且对象</a:t>
            </a:r>
            <a:r>
              <a:rPr lang="zh-CN" altLang="en-US" sz="3200" smtClean="0"/>
              <a:t>的 </a:t>
            </a:r>
            <a:r>
              <a:rPr lang="en-US" altLang="zh-CN" sz="3200" smtClean="0"/>
              <a:t>id </a:t>
            </a:r>
            <a:r>
              <a:rPr lang="zh-CN" altLang="en-US" sz="3200" smtClean="0"/>
              <a:t>值与 </a:t>
            </a:r>
            <a:r>
              <a:rPr lang="en-US" altLang="zh-CN" sz="3200" smtClean="0"/>
              <a:t>unsaved-value </a:t>
            </a:r>
            <a:r>
              <a:rPr lang="zh-CN" altLang="en-US" sz="3200" smtClean="0"/>
              <a:t>设置</a:t>
            </a:r>
            <a:r>
              <a:rPr lang="zh-CN" altLang="en-US" sz="3200"/>
              <a:t>的值</a:t>
            </a:r>
            <a:r>
              <a:rPr lang="zh-CN" altLang="en-US" sz="3200" smtClean="0"/>
              <a:t>相等。</a:t>
            </a:r>
            <a:endParaRPr lang="zh-CN" altLang="en-US" sz="3200"/>
          </a:p>
          <a:p>
            <a:endParaRPr lang="zh-CN" altLang="en-US"/>
          </a:p>
        </p:txBody>
      </p:sp>
    </p:spTree>
    <p:extLst>
      <p:ext uri="{BB962C8B-B14F-4D97-AF65-F5344CB8AC3E}">
        <p14:creationId xmlns:p14="http://schemas.microsoft.com/office/powerpoint/2010/main" val="2739815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t>S</a:t>
            </a:r>
            <a:r>
              <a:rPr lang="en-US" altLang="zh-CN" smtClean="0"/>
              <a:t>ession</a:t>
            </a:r>
            <a:r>
              <a:rPr lang="zh-CN" altLang="en-US" smtClean="0"/>
              <a:t>的</a:t>
            </a:r>
            <a:r>
              <a:rPr lang="en-US" altLang="zh-CN" smtClean="0"/>
              <a:t>update()</a:t>
            </a:r>
            <a:r>
              <a:rPr lang="zh-CN" altLang="en-US" smtClean="0"/>
              <a:t>方法</a:t>
            </a:r>
          </a:p>
        </p:txBody>
      </p:sp>
      <p:graphicFrame>
        <p:nvGraphicFramePr>
          <p:cNvPr id="6" name="图示 5"/>
          <p:cNvGraphicFramePr/>
          <p:nvPr>
            <p:extLst>
              <p:ext uri="{D42A27DB-BD31-4B8C-83A1-F6EECF244321}">
                <p14:modId xmlns:p14="http://schemas.microsoft.com/office/powerpoint/2010/main" val="4284638340"/>
              </p:ext>
            </p:extLst>
          </p:nvPr>
        </p:nvGraphicFramePr>
        <p:xfrm>
          <a:off x="767408" y="1125538"/>
          <a:ext cx="10729192" cy="5022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12105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dirty="0"/>
              <a:t>S</a:t>
            </a:r>
            <a:r>
              <a:rPr lang="en-US" altLang="zh-CN" smtClean="0"/>
              <a:t>ession</a:t>
            </a:r>
            <a:r>
              <a:rPr lang="zh-CN" altLang="en-US" smtClean="0"/>
              <a:t>的</a:t>
            </a:r>
            <a:r>
              <a:rPr lang="en-US" altLang="zh-CN" smtClean="0"/>
              <a:t>load()</a:t>
            </a:r>
            <a:r>
              <a:rPr lang="zh-CN" altLang="en-US" smtClean="0"/>
              <a:t>和</a:t>
            </a:r>
            <a:r>
              <a:rPr lang="en-US" altLang="zh-CN" smtClean="0"/>
              <a:t>get()</a:t>
            </a:r>
            <a:r>
              <a:rPr lang="zh-CN" altLang="en-US" smtClean="0"/>
              <a:t>方法</a:t>
            </a:r>
            <a:endParaRPr lang="zh-CN" altLang="en-US" dirty="0" smtClean="0"/>
          </a:p>
        </p:txBody>
      </p:sp>
      <p:sp>
        <p:nvSpPr>
          <p:cNvPr id="28675" name="内容占位符 2"/>
          <p:cNvSpPr>
            <a:spLocks noGrp="1"/>
          </p:cNvSpPr>
          <p:nvPr>
            <p:ph idx="1"/>
          </p:nvPr>
        </p:nvSpPr>
        <p:spPr>
          <a:xfrm>
            <a:off x="624418" y="1125538"/>
            <a:ext cx="10943167" cy="5615830"/>
          </a:xfrm>
        </p:spPr>
        <p:txBody>
          <a:bodyPr/>
          <a:lstStyle/>
          <a:p>
            <a:r>
              <a:rPr lang="en-US" altLang="zh-CN" smtClean="0"/>
              <a:t>load() </a:t>
            </a:r>
            <a:r>
              <a:rPr lang="zh-CN" altLang="en-US" smtClean="0"/>
              <a:t>与 </a:t>
            </a:r>
            <a:r>
              <a:rPr lang="en-US" altLang="zh-CN" smtClean="0"/>
              <a:t>get() </a:t>
            </a:r>
            <a:r>
              <a:rPr lang="zh-CN" altLang="en-US" smtClean="0"/>
              <a:t>方法都是根据 </a:t>
            </a:r>
            <a:r>
              <a:rPr lang="en-US" altLang="zh-CN" smtClean="0"/>
              <a:t>OID </a:t>
            </a:r>
            <a:r>
              <a:rPr lang="zh-CN" altLang="en-US" smtClean="0"/>
              <a:t>加载</a:t>
            </a:r>
            <a:r>
              <a:rPr lang="zh-CN" altLang="en-US" dirty="0" smtClean="0"/>
              <a:t>持久</a:t>
            </a:r>
            <a:r>
              <a:rPr lang="zh-CN" altLang="en-US" smtClean="0"/>
              <a:t>化对象</a:t>
            </a:r>
            <a:r>
              <a:rPr lang="zh-CN" altLang="en-US"/>
              <a:t>。</a:t>
            </a:r>
            <a:endParaRPr lang="en-US" altLang="zh-CN" sz="3200" dirty="0" smtClean="0"/>
          </a:p>
          <a:p>
            <a:r>
              <a:rPr lang="en-US" altLang="zh-CN" smtClean="0"/>
              <a:t>load() </a:t>
            </a:r>
            <a:r>
              <a:rPr lang="zh-CN" altLang="en-US" smtClean="0"/>
              <a:t>与 </a:t>
            </a:r>
            <a:r>
              <a:rPr lang="en-US" altLang="zh-CN" smtClean="0"/>
              <a:t>get() </a:t>
            </a:r>
            <a:r>
              <a:rPr lang="zh-CN" altLang="en-US" smtClean="0"/>
              <a:t>方法的不同点：</a:t>
            </a:r>
            <a:endParaRPr lang="en-US" altLang="zh-CN" dirty="0" smtClean="0"/>
          </a:p>
          <a:p>
            <a:pPr lvl="1"/>
            <a:r>
              <a:rPr lang="zh-CN" altLang="en-US" sz="3200" dirty="0" smtClean="0"/>
              <a:t>如果数据库中不</a:t>
            </a:r>
            <a:r>
              <a:rPr lang="zh-CN" altLang="en-US" sz="3200" smtClean="0"/>
              <a:t>存在与 </a:t>
            </a:r>
            <a:r>
              <a:rPr lang="en-US" altLang="zh-CN" sz="3200" smtClean="0"/>
              <a:t>OID </a:t>
            </a:r>
            <a:r>
              <a:rPr lang="zh-CN" altLang="en-US" sz="3200" smtClean="0"/>
              <a:t>对应的</a:t>
            </a:r>
            <a:r>
              <a:rPr lang="zh-CN" altLang="en-US" sz="3200" smtClean="0"/>
              <a:t>记录：</a:t>
            </a:r>
            <a:endParaRPr lang="en-US" altLang="zh-CN" sz="3200" dirty="0" smtClean="0"/>
          </a:p>
          <a:p>
            <a:pPr lvl="2">
              <a:buFont typeface="Arial" panose="020B0604020202020204" pitchFamily="34" charset="0"/>
              <a:buChar char="•"/>
            </a:pPr>
            <a:r>
              <a:rPr lang="en-US" altLang="zh-CN" sz="3200" smtClean="0"/>
              <a:t>load() </a:t>
            </a:r>
            <a:r>
              <a:rPr lang="zh-CN" altLang="en-US" sz="3200" smtClean="0"/>
              <a:t>会抛出 </a:t>
            </a:r>
            <a:r>
              <a:rPr lang="en-US" altLang="zh-CN" sz="3200" smtClean="0"/>
              <a:t>ObjectNotFoundException </a:t>
            </a:r>
            <a:r>
              <a:rPr lang="zh-CN" altLang="en-US" sz="3200" smtClean="0"/>
              <a:t>异常；</a:t>
            </a:r>
            <a:endParaRPr lang="en-US" altLang="zh-CN" sz="3200" dirty="0" smtClean="0"/>
          </a:p>
          <a:p>
            <a:pPr lvl="2">
              <a:buFont typeface="Arial" panose="020B0604020202020204" pitchFamily="34" charset="0"/>
              <a:buChar char="•"/>
            </a:pPr>
            <a:r>
              <a:rPr lang="en-US" altLang="zh-CN" sz="3200" smtClean="0"/>
              <a:t>get() </a:t>
            </a:r>
            <a:r>
              <a:rPr lang="zh-CN" altLang="en-US" sz="3200" smtClean="0"/>
              <a:t>会返回 </a:t>
            </a:r>
            <a:r>
              <a:rPr lang="en-US" altLang="zh-CN" sz="3200" smtClean="0"/>
              <a:t>null</a:t>
            </a:r>
            <a:r>
              <a:rPr lang="zh-CN" altLang="en-US" sz="3200" smtClean="0"/>
              <a:t>。</a:t>
            </a:r>
            <a:endParaRPr lang="en-US" altLang="zh-CN" sz="3200" dirty="0" smtClean="0"/>
          </a:p>
          <a:p>
            <a:pPr lvl="1"/>
            <a:r>
              <a:rPr lang="zh-CN" altLang="en-US" sz="3200" dirty="0" smtClean="0"/>
              <a:t>默认</a:t>
            </a:r>
            <a:r>
              <a:rPr lang="zh-CN" altLang="en-US" sz="3200" smtClean="0"/>
              <a:t>加载</a:t>
            </a:r>
            <a:r>
              <a:rPr lang="zh-CN" altLang="en-US" sz="3200" smtClean="0"/>
              <a:t>策略：</a:t>
            </a:r>
            <a:endParaRPr lang="en-US" altLang="zh-CN" sz="3200" dirty="0" smtClean="0"/>
          </a:p>
          <a:p>
            <a:pPr lvl="2">
              <a:buFont typeface="Arial" panose="020B0604020202020204" pitchFamily="34" charset="0"/>
              <a:buChar char="•"/>
            </a:pPr>
            <a:r>
              <a:rPr lang="en-US" altLang="zh-CN" sz="3200" smtClean="0"/>
              <a:t>load() </a:t>
            </a:r>
            <a:r>
              <a:rPr lang="zh-CN" altLang="en-US" sz="3200" smtClean="0"/>
              <a:t>使用</a:t>
            </a:r>
            <a:r>
              <a:rPr lang="zh-CN" altLang="en-US" sz="3200" dirty="0" smtClean="0"/>
              <a:t>类的延迟</a:t>
            </a:r>
            <a:r>
              <a:rPr lang="zh-CN" altLang="en-US" sz="3200" smtClean="0"/>
              <a:t>加载策略；</a:t>
            </a:r>
            <a:endParaRPr lang="en-US" altLang="zh-CN" sz="3200" dirty="0" smtClean="0"/>
          </a:p>
          <a:p>
            <a:pPr lvl="2">
              <a:buFont typeface="Arial" panose="020B0604020202020204" pitchFamily="34" charset="0"/>
              <a:buChar char="•"/>
            </a:pPr>
            <a:r>
              <a:rPr lang="en-US" altLang="zh-CN" sz="3200" smtClean="0"/>
              <a:t>get() </a:t>
            </a:r>
            <a:r>
              <a:rPr lang="zh-CN" altLang="en-US" sz="3200" smtClean="0"/>
              <a:t>使用</a:t>
            </a:r>
            <a:r>
              <a:rPr lang="zh-CN" altLang="en-US" sz="3200" dirty="0" smtClean="0"/>
              <a:t>类的立即</a:t>
            </a:r>
            <a:r>
              <a:rPr lang="zh-CN" altLang="en-US" sz="3200" smtClean="0"/>
              <a:t>加载策略。</a:t>
            </a:r>
            <a:endParaRPr lang="zh-CN" altLang="en-US" sz="3200" dirty="0" smtClean="0"/>
          </a:p>
        </p:txBody>
      </p:sp>
    </p:spTree>
    <p:extLst>
      <p:ext uri="{BB962C8B-B14F-4D97-AF65-F5344CB8AC3E}">
        <p14:creationId xmlns:p14="http://schemas.microsoft.com/office/powerpoint/2010/main" val="31724898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p:txBody>
          <a:bodyPr/>
          <a:lstStyle/>
          <a:p>
            <a:r>
              <a:rPr lang="en-US" altLang="zh-CN"/>
              <a:t>Session</a:t>
            </a:r>
            <a:r>
              <a:rPr lang="zh-CN" altLang="en-US"/>
              <a:t>缓存</a:t>
            </a:r>
          </a:p>
          <a:p>
            <a:r>
              <a:rPr lang="en-US" altLang="zh-CN"/>
              <a:t>Hibernate</a:t>
            </a:r>
            <a:r>
              <a:rPr lang="zh-CN" altLang="en-US"/>
              <a:t>对象的生命周期</a:t>
            </a:r>
          </a:p>
          <a:p>
            <a:r>
              <a:rPr lang="en-US" altLang="zh-CN"/>
              <a:t>Hibernate</a:t>
            </a:r>
            <a:r>
              <a:rPr lang="zh-CN" altLang="en-US"/>
              <a:t>操作</a:t>
            </a:r>
            <a:r>
              <a:rPr lang="zh-CN" altLang="en-US"/>
              <a:t>持久</a:t>
            </a:r>
            <a:r>
              <a:rPr lang="zh-CN" altLang="en-US" smtClean="0"/>
              <a:t>化对象</a:t>
            </a:r>
          </a:p>
        </p:txBody>
      </p:sp>
    </p:spTree>
    <p:extLst>
      <p:ext uri="{BB962C8B-B14F-4D97-AF65-F5344CB8AC3E}">
        <p14:creationId xmlns:p14="http://schemas.microsoft.com/office/powerpoint/2010/main" val="3094723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9233982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Session</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缓存</a:t>
              </a:r>
              <a:endPar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对象的</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生命</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周期</a:t>
              </a:r>
              <a:endPar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4078813"/>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操作</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持久化对象</a:t>
              </a:r>
              <a:endPar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2504455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1128471" y="2514892"/>
            <a:ext cx="4635655" cy="2870069"/>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Cat c1;</a:t>
            </a:r>
          </a:p>
          <a:p>
            <a:r>
              <a:rPr lang="en-US" altLang="zh-CN" sz="2800" b="1" i="0">
                <a:solidFill>
                  <a:srgbClr val="000000"/>
                </a:solidFill>
                <a:latin typeface="Consolas" panose="020B0609020204030204" pitchFamily="49" charset="0"/>
              </a:rPr>
              <a:t>Cat c2;</a:t>
            </a:r>
          </a:p>
          <a:p>
            <a:r>
              <a:rPr lang="en-US" altLang="zh-CN" sz="2800" b="1" i="0">
                <a:solidFill>
                  <a:srgbClr val="000000"/>
                </a:solidFill>
                <a:latin typeface="Consolas" panose="020B0609020204030204" pitchFamily="49" charset="0"/>
              </a:rPr>
              <a:t>c1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Cat</a:t>
            </a:r>
            <a:r>
              <a:rPr lang="en-US" altLang="zh-CN" sz="2800" b="1" i="0" smtClean="0">
                <a:solidFill>
                  <a:srgbClr val="000000"/>
                </a:solidFill>
                <a:latin typeface="Consolas" panose="020B0609020204030204" pitchFamily="49" charset="0"/>
              </a:rPr>
              <a:t>("</a:t>
            </a:r>
            <a:r>
              <a:rPr lang="zh-CN" altLang="en-US" sz="2800" b="1" i="0" smtClean="0">
                <a:solidFill>
                  <a:srgbClr val="000000"/>
                </a:solidFill>
                <a:latin typeface="Consolas" panose="020B0609020204030204" pitchFamily="49" charset="0"/>
              </a:rPr>
              <a:t>小花</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c2 = c1;</a:t>
            </a:r>
          </a:p>
          <a:p>
            <a:r>
              <a:rPr lang="en-US" altLang="zh-CN" sz="2800" b="1" i="0">
                <a:solidFill>
                  <a:srgbClr val="000000"/>
                </a:solidFill>
                <a:latin typeface="Consolas" panose="020B0609020204030204" pitchFamily="49" charset="0"/>
              </a:rPr>
              <a:t>c1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Cat</a:t>
            </a:r>
            <a:r>
              <a:rPr lang="en-US" altLang="zh-CN" sz="2800" b="1" i="0" smtClean="0">
                <a:solidFill>
                  <a:srgbClr val="000000"/>
                </a:solidFill>
                <a:latin typeface="Consolas" panose="020B0609020204030204" pitchFamily="49" charset="0"/>
              </a:rPr>
              <a:t>("</a:t>
            </a:r>
            <a:r>
              <a:rPr lang="zh-CN" altLang="en-US" sz="2800" b="1" i="0" smtClean="0">
                <a:solidFill>
                  <a:srgbClr val="000000"/>
                </a:solidFill>
                <a:latin typeface="Consolas" panose="020B0609020204030204" pitchFamily="49" charset="0"/>
              </a:rPr>
              <a:t>小白</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c2 = </a:t>
            </a:r>
            <a:r>
              <a:rPr lang="en-US" altLang="zh-CN" sz="2800" b="1" i="0" smtClean="0">
                <a:solidFill>
                  <a:srgbClr val="7F0055"/>
                </a:solidFill>
                <a:latin typeface="Consolas" panose="020B0609020204030204" pitchFamily="49" charset="0"/>
              </a:rPr>
              <a:t>null</a:t>
            </a:r>
            <a:r>
              <a:rPr lang="en-US" altLang="zh-CN" sz="2800" b="1" i="0">
                <a:solidFill>
                  <a:srgbClr val="000000"/>
                </a:solidFill>
                <a:latin typeface="Consolas" panose="020B0609020204030204" pitchFamily="49" charset="0"/>
              </a:rPr>
              <a:t>;</a:t>
            </a:r>
            <a:endParaRPr lang="en-US" altLang="zh-CN" sz="2800" b="1" i="0" dirty="0">
              <a:latin typeface="Consolas" panose="020B0609020204030204" pitchFamily="49" charset="0"/>
              <a:ea typeface="宋体" charset="-122"/>
            </a:endParaRPr>
          </a:p>
        </p:txBody>
      </p:sp>
      <p:sp>
        <p:nvSpPr>
          <p:cNvPr id="7170" name="Rectangle 2"/>
          <p:cNvSpPr>
            <a:spLocks noGrp="1"/>
          </p:cNvSpPr>
          <p:nvPr>
            <p:ph type="title"/>
          </p:nvPr>
        </p:nvSpPr>
        <p:spPr>
          <a:noFill/>
        </p:spPr>
        <p:txBody>
          <a:bodyPr/>
          <a:lstStyle/>
          <a:p>
            <a:r>
              <a:rPr lang="zh-CN" altLang="en-US" smtClean="0"/>
              <a:t>知识回顾</a:t>
            </a:r>
            <a:r>
              <a:rPr lang="en-US" altLang="zh-CN"/>
              <a:t> </a:t>
            </a:r>
            <a:r>
              <a:rPr lang="en-US" altLang="zh-CN" smtClean="0"/>
              <a:t>- Java</a:t>
            </a:r>
            <a:r>
              <a:rPr lang="zh-CN" altLang="en-US" smtClean="0"/>
              <a:t>对象生命周期</a:t>
            </a:r>
          </a:p>
        </p:txBody>
      </p:sp>
      <p:sp>
        <p:nvSpPr>
          <p:cNvPr id="7171" name="Rectangle 3"/>
          <p:cNvSpPr>
            <a:spLocks noGrp="1"/>
          </p:cNvSpPr>
          <p:nvPr>
            <p:ph idx="1"/>
          </p:nvPr>
        </p:nvSpPr>
        <p:spPr>
          <a:xfrm>
            <a:off x="624418" y="1125538"/>
            <a:ext cx="10943167" cy="862011"/>
          </a:xfrm>
        </p:spPr>
        <p:txBody>
          <a:bodyPr/>
          <a:lstStyle/>
          <a:p>
            <a:r>
              <a:rPr lang="zh-CN" altLang="en-US" dirty="0" smtClean="0"/>
              <a:t>空引用</a:t>
            </a:r>
            <a:endParaRPr lang="en-US" altLang="zh-CN" dirty="0" smtClean="0"/>
          </a:p>
        </p:txBody>
      </p:sp>
      <p:sp>
        <p:nvSpPr>
          <p:cNvPr id="22" name="圆角矩形标注 21"/>
          <p:cNvSpPr/>
          <p:nvPr/>
        </p:nvSpPr>
        <p:spPr bwMode="auto">
          <a:xfrm>
            <a:off x="4440839" y="1556792"/>
            <a:ext cx="2948558" cy="1102116"/>
          </a:xfrm>
          <a:prstGeom prst="wedgeRoundRectCallout">
            <a:avLst>
              <a:gd name="adj1" fmla="val -37530"/>
              <a:gd name="adj2" fmla="val 106987"/>
              <a:gd name="adj3" fmla="val 16667"/>
            </a:avLst>
          </a:prstGeom>
          <a:solidFill>
            <a:srgbClr val="CCCCFF"/>
          </a:solidFill>
          <a:ln w="38100">
            <a:solidFill>
              <a:schemeClr val="tx1"/>
            </a:solidFill>
            <a:miter lim="800000"/>
            <a:headEnd/>
            <a:tailEnd/>
          </a:ln>
          <a:extLst/>
        </p:spPr>
        <p:txBody>
          <a:bodyPr wrap="square" anchor="ctr"/>
          <a:lstStyle/>
          <a:p>
            <a:r>
              <a:rPr lang="zh-CN" altLang="en-US" sz="2800" i="0" noProof="1">
                <a:latin typeface="微软雅黑" panose="020B0503020204020204" pitchFamily="34" charset="-122"/>
                <a:ea typeface="微软雅黑" panose="020B0503020204020204" pitchFamily="34" charset="-122"/>
              </a:rPr>
              <a:t>两个动作</a:t>
            </a:r>
            <a:r>
              <a:rPr lang="zh-CN" altLang="en-US" sz="2800" i="0" noProof="1" smtClean="0">
                <a:latin typeface="微软雅黑" panose="020B0503020204020204" pitchFamily="34" charset="-122"/>
                <a:ea typeface="微软雅黑" panose="020B0503020204020204" pitchFamily="34" charset="-122"/>
              </a:rPr>
              <a:t>：</a:t>
            </a:r>
            <a:endParaRPr lang="en-US" altLang="zh-CN" sz="2800" i="0" noProof="1" smtClean="0">
              <a:latin typeface="微软雅黑" panose="020B0503020204020204" pitchFamily="34" charset="-122"/>
              <a:ea typeface="微软雅黑" panose="020B0503020204020204" pitchFamily="34" charset="-122"/>
            </a:endParaRPr>
          </a:p>
          <a:p>
            <a:r>
              <a:rPr lang="zh-CN" altLang="en-US" sz="2800" i="0" noProof="1" smtClean="0">
                <a:latin typeface="微软雅黑" panose="020B0503020204020204" pitchFamily="34" charset="-122"/>
                <a:ea typeface="微软雅黑" panose="020B0503020204020204" pitchFamily="34" charset="-122"/>
              </a:rPr>
              <a:t>创建</a:t>
            </a:r>
            <a:r>
              <a:rPr lang="zh-CN" altLang="en-US" sz="2800" i="0" noProof="1">
                <a:latin typeface="微软雅黑" panose="020B0503020204020204" pitchFamily="34" charset="-122"/>
                <a:ea typeface="微软雅黑" panose="020B0503020204020204" pitchFamily="34" charset="-122"/>
              </a:rPr>
              <a:t>对象和引用</a:t>
            </a:r>
          </a:p>
        </p:txBody>
      </p:sp>
      <p:sp>
        <p:nvSpPr>
          <p:cNvPr id="23" name="矩形 22"/>
          <p:cNvSpPr/>
          <p:nvPr/>
        </p:nvSpPr>
        <p:spPr bwMode="auto">
          <a:xfrm>
            <a:off x="6498974" y="3234972"/>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a:latin typeface="Consolas" panose="020B0609020204030204" pitchFamily="49" charset="0"/>
              </a:rPr>
              <a:t>c</a:t>
            </a:r>
            <a:r>
              <a:rPr lang="en-US" altLang="zh-CN" sz="3200" b="1" i="0" smtClean="0">
                <a:latin typeface="Consolas" panose="020B0609020204030204" pitchFamily="49" charset="0"/>
              </a:rPr>
              <a:t>1</a:t>
            </a:r>
            <a:endParaRPr lang="zh-CN" altLang="en-US" sz="3200" b="1" i="0">
              <a:latin typeface="Consolas" panose="020B0609020204030204" pitchFamily="49" charset="0"/>
            </a:endParaRPr>
          </a:p>
        </p:txBody>
      </p:sp>
      <p:sp>
        <p:nvSpPr>
          <p:cNvPr id="24" name="矩形 23"/>
          <p:cNvSpPr/>
          <p:nvPr/>
        </p:nvSpPr>
        <p:spPr bwMode="auto">
          <a:xfrm>
            <a:off x="6498973" y="4276991"/>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smtClean="0">
                <a:latin typeface="Consolas" panose="020B0609020204030204" pitchFamily="49" charset="0"/>
              </a:rPr>
              <a:t>c</a:t>
            </a:r>
            <a:r>
              <a:rPr lang="en-US" altLang="zh-CN" sz="3200" b="1" i="0">
                <a:latin typeface="Consolas" panose="020B0609020204030204" pitchFamily="49" charset="0"/>
              </a:rPr>
              <a:t>2</a:t>
            </a:r>
            <a:endParaRPr lang="zh-CN" altLang="en-US" sz="3200" b="1" i="0">
              <a:latin typeface="Consolas" panose="020B0609020204030204" pitchFamily="49" charset="0"/>
            </a:endParaRPr>
          </a:p>
        </p:txBody>
      </p:sp>
      <p:sp>
        <p:nvSpPr>
          <p:cNvPr id="25" name="圆角矩形 24"/>
          <p:cNvSpPr/>
          <p:nvPr/>
        </p:nvSpPr>
        <p:spPr bwMode="auto">
          <a:xfrm>
            <a:off x="8637133" y="2587612"/>
            <a:ext cx="2859467" cy="2875889"/>
          </a:xfrm>
          <a:prstGeom prst="roundRect">
            <a:avLst>
              <a:gd name="adj" fmla="val 9040"/>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6" name="圆角矩形 25"/>
          <p:cNvSpPr/>
          <p:nvPr/>
        </p:nvSpPr>
        <p:spPr bwMode="auto">
          <a:xfrm>
            <a:off x="9267592" y="3069430"/>
            <a:ext cx="1611548"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sz="2400" i="0">
                <a:latin typeface="微软雅黑" panose="020B0503020204020204" pitchFamily="34" charset="-122"/>
                <a:ea typeface="微软雅黑" panose="020B0503020204020204" pitchFamily="34" charset="-122"/>
              </a:rPr>
              <a:t>小花</a:t>
            </a:r>
            <a:endParaRPr kumimoji="0" lang="zh-CN" altLang="en-US" sz="240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圆角矩形 26"/>
          <p:cNvSpPr/>
          <p:nvPr/>
        </p:nvSpPr>
        <p:spPr bwMode="auto">
          <a:xfrm>
            <a:off x="9267592" y="4312869"/>
            <a:ext cx="1611548"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zh-CN" altLang="en-US" sz="2400" i="0" smtClean="0">
                <a:latin typeface="微软雅黑" panose="020B0503020204020204" pitchFamily="34" charset="-122"/>
                <a:ea typeface="微软雅黑" panose="020B0503020204020204" pitchFamily="34" charset="-122"/>
              </a:rPr>
              <a:t>小白</a:t>
            </a:r>
            <a:endParaRPr lang="zh-CN" altLang="en-US" sz="2400" i="0">
              <a:latin typeface="微软雅黑" panose="020B0503020204020204" pitchFamily="34" charset="-122"/>
              <a:ea typeface="微软雅黑" panose="020B0503020204020204" pitchFamily="34" charset="-122"/>
            </a:endParaRPr>
          </a:p>
        </p:txBody>
      </p:sp>
      <p:cxnSp>
        <p:nvCxnSpPr>
          <p:cNvPr id="28" name="直接箭头连接符 21"/>
          <p:cNvCxnSpPr>
            <a:cxnSpLocks noChangeShapeType="1"/>
            <a:stCxn id="23" idx="3"/>
            <a:endCxn id="26" idx="1"/>
          </p:cNvCxnSpPr>
          <p:nvPr/>
        </p:nvCxnSpPr>
        <p:spPr bwMode="auto">
          <a:xfrm flipV="1">
            <a:off x="7753207" y="3474378"/>
            <a:ext cx="1514385" cy="48901"/>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9" name="右箭头 28"/>
          <p:cNvSpPr/>
          <p:nvPr/>
        </p:nvSpPr>
        <p:spPr bwMode="auto">
          <a:xfrm>
            <a:off x="592293" y="2802924"/>
            <a:ext cx="360040" cy="212254"/>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cxnSp>
        <p:nvCxnSpPr>
          <p:cNvPr id="30" name="直接箭头连接符 21"/>
          <p:cNvCxnSpPr>
            <a:cxnSpLocks noChangeShapeType="1"/>
            <a:stCxn id="23" idx="3"/>
            <a:endCxn id="27" idx="1"/>
          </p:cNvCxnSpPr>
          <p:nvPr/>
        </p:nvCxnSpPr>
        <p:spPr bwMode="auto">
          <a:xfrm>
            <a:off x="7753207" y="3523279"/>
            <a:ext cx="1514385" cy="1194538"/>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2" name="直接箭头连接符 21"/>
          <p:cNvCxnSpPr>
            <a:cxnSpLocks noChangeShapeType="1"/>
            <a:stCxn id="24" idx="3"/>
            <a:endCxn id="26" idx="1"/>
          </p:cNvCxnSpPr>
          <p:nvPr/>
        </p:nvCxnSpPr>
        <p:spPr bwMode="auto">
          <a:xfrm flipV="1">
            <a:off x="7753206" y="3474378"/>
            <a:ext cx="1514386" cy="1090920"/>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18595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00"/>
                                        <p:tgtEl>
                                          <p:spTgt spid="29"/>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1.25E-6 -4.07407E-6 L -0.00026 0.05811 " pathEditMode="relative" rAng="0" ptsTypes="AA">
                                      <p:cBhvr>
                                        <p:cTn id="15" dur="200" fill="hold"/>
                                        <p:tgtEl>
                                          <p:spTgt spid="29"/>
                                        </p:tgtEl>
                                        <p:attrNameLst>
                                          <p:attrName>ppt_x</p:attrName>
                                          <p:attrName>ppt_y</p:attrName>
                                        </p:attrNameLst>
                                      </p:cBhvr>
                                      <p:rCtr x="-13" y="2894"/>
                                    </p:animMotion>
                                  </p:childTnLst>
                                </p:cTn>
                              </p:par>
                            </p:childTnLst>
                          </p:cTn>
                        </p:par>
                        <p:par>
                          <p:cTn id="16" fill="hold">
                            <p:stCondLst>
                              <p:cond delay="2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2" nodeType="clickEffect">
                                  <p:stCondLst>
                                    <p:cond delay="0"/>
                                  </p:stCondLst>
                                  <p:childTnLst>
                                    <p:animMotion origin="layout" path="M -0.00026 0.05811 L -0.00026 0.12107 " pathEditMode="relative" rAng="0" ptsTypes="AA">
                                      <p:cBhvr>
                                        <p:cTn id="23" dur="200" fill="hold"/>
                                        <p:tgtEl>
                                          <p:spTgt spid="29"/>
                                        </p:tgtEl>
                                        <p:attrNameLst>
                                          <p:attrName>ppt_x</p:attrName>
                                          <p:attrName>ppt_y</p:attrName>
                                        </p:attrNameLst>
                                      </p:cBhvr>
                                      <p:rCtr x="0" y="3148"/>
                                    </p:animMotion>
                                  </p:childTnLst>
                                </p:cTn>
                              </p:par>
                            </p:childTnLst>
                          </p:cTn>
                        </p:par>
                        <p:par>
                          <p:cTn id="24" fill="hold">
                            <p:stCondLst>
                              <p:cond delay="200"/>
                            </p:stCondLst>
                            <p:childTnLst>
                              <p:par>
                                <p:cTn id="25" presetID="10"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200"/>
                                        <p:tgtEl>
                                          <p:spTgt spid="25"/>
                                        </p:tgtEl>
                                      </p:cBhvr>
                                    </p:animEffect>
                                  </p:childTnLst>
                                </p:cTn>
                              </p:par>
                            </p:childTnLst>
                          </p:cTn>
                        </p:par>
                        <p:par>
                          <p:cTn id="33" fill="hold">
                            <p:stCondLst>
                              <p:cond delay="200"/>
                            </p:stCondLst>
                            <p:childTnLst>
                              <p:par>
                                <p:cTn id="34" presetID="10" presetClass="entr" presetSubtype="0"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left)">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3" nodeType="clickEffect">
                                  <p:stCondLst>
                                    <p:cond delay="0"/>
                                  </p:stCondLst>
                                  <p:childTnLst>
                                    <p:animMotion origin="layout" path="M -0.00026 0.12107 L -0.00026 0.18403 " pathEditMode="relative" rAng="0" ptsTypes="AA">
                                      <p:cBhvr>
                                        <p:cTn id="45" dur="200" fill="hold"/>
                                        <p:tgtEl>
                                          <p:spTgt spid="29"/>
                                        </p:tgtEl>
                                        <p:attrNameLst>
                                          <p:attrName>ppt_x</p:attrName>
                                          <p:attrName>ppt_y</p:attrName>
                                        </p:attrNameLst>
                                      </p:cBhvr>
                                      <p:rCtr x="0" y="3148"/>
                                    </p:animMotion>
                                  </p:childTnLst>
                                </p:cTn>
                              </p:par>
                            </p:childTnLst>
                          </p:cTn>
                        </p:par>
                        <p:par>
                          <p:cTn id="46" fill="hold">
                            <p:stCondLst>
                              <p:cond delay="200"/>
                            </p:stCondLst>
                            <p:childTnLst>
                              <p:par>
                                <p:cTn id="47" presetID="22" presetClass="entr" presetSubtype="8"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500"/>
                                        <p:tgtEl>
                                          <p:spTgt spid="32"/>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4" nodeType="clickEffect">
                                  <p:stCondLst>
                                    <p:cond delay="0"/>
                                  </p:stCondLst>
                                  <p:childTnLst>
                                    <p:animMotion origin="layout" path="M -0.00026 0.18403 L -0.00026 0.24699 " pathEditMode="relative" rAng="0" ptsTypes="AA">
                                      <p:cBhvr>
                                        <p:cTn id="53" dur="200" fill="hold"/>
                                        <p:tgtEl>
                                          <p:spTgt spid="29"/>
                                        </p:tgtEl>
                                        <p:attrNameLst>
                                          <p:attrName>ppt_x</p:attrName>
                                          <p:attrName>ppt_y</p:attrName>
                                        </p:attrNameLst>
                                      </p:cBhvr>
                                      <p:rCtr x="0" y="3148"/>
                                    </p:animMotion>
                                  </p:childTnLst>
                                </p:cTn>
                              </p:par>
                            </p:childTnLst>
                          </p:cTn>
                        </p:par>
                        <p:par>
                          <p:cTn id="54" fill="hold">
                            <p:stCondLst>
                              <p:cond delay="200"/>
                            </p:stCondLst>
                            <p:childTnLst>
                              <p:par>
                                <p:cTn id="55" presetID="10" presetClass="entr" presetSubtype="0"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par>
                          <p:cTn id="58" fill="hold">
                            <p:stCondLst>
                              <p:cond delay="700"/>
                            </p:stCondLst>
                            <p:childTnLst>
                              <p:par>
                                <p:cTn id="59" presetID="10" presetClass="exit" presetSubtype="0" fill="hold" nodeType="afterEffect">
                                  <p:stCondLst>
                                    <p:cond delay="0"/>
                                  </p:stCondLst>
                                  <p:childTnLst>
                                    <p:animEffect transition="out" filter="fade">
                                      <p:cBhvr>
                                        <p:cTn id="60" dur="500"/>
                                        <p:tgtEl>
                                          <p:spTgt spid="28"/>
                                        </p:tgtEl>
                                      </p:cBhvr>
                                    </p:animEffect>
                                    <p:set>
                                      <p:cBhvr>
                                        <p:cTn id="61" dur="1" fill="hold">
                                          <p:stCondLst>
                                            <p:cond delay="499"/>
                                          </p:stCondLst>
                                        </p:cTn>
                                        <p:tgtEl>
                                          <p:spTgt spid="28"/>
                                        </p:tgtEl>
                                        <p:attrNameLst>
                                          <p:attrName>style.visibility</p:attrName>
                                        </p:attrNameLst>
                                      </p:cBhvr>
                                      <p:to>
                                        <p:strVal val="hidden"/>
                                      </p:to>
                                    </p:set>
                                  </p:childTnLst>
                                </p:cTn>
                              </p:par>
                            </p:childTnLst>
                          </p:cTn>
                        </p:par>
                        <p:par>
                          <p:cTn id="62" fill="hold">
                            <p:stCondLst>
                              <p:cond delay="1200"/>
                            </p:stCondLst>
                            <p:childTnLst>
                              <p:par>
                                <p:cTn id="63" presetID="22" presetClass="entr" presetSubtype="8"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left)">
                                      <p:cBhvr>
                                        <p:cTn id="65" dur="500"/>
                                        <p:tgtEl>
                                          <p:spTgt spid="30"/>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grpId="5" nodeType="clickEffect">
                                  <p:stCondLst>
                                    <p:cond delay="0"/>
                                  </p:stCondLst>
                                  <p:childTnLst>
                                    <p:animMotion origin="layout" path="M -0.00026 0.24699 L -0.00026 0.30996 " pathEditMode="relative" rAng="0" ptsTypes="AA">
                                      <p:cBhvr>
                                        <p:cTn id="69" dur="200" fill="hold"/>
                                        <p:tgtEl>
                                          <p:spTgt spid="29"/>
                                        </p:tgtEl>
                                        <p:attrNameLst>
                                          <p:attrName>ppt_x</p:attrName>
                                          <p:attrName>ppt_y</p:attrName>
                                        </p:attrNameLst>
                                      </p:cBhvr>
                                      <p:rCtr x="0" y="3148"/>
                                    </p:animMotion>
                                  </p:childTnLst>
                                </p:cTn>
                              </p:par>
                            </p:childTnLst>
                          </p:cTn>
                        </p:par>
                        <p:par>
                          <p:cTn id="70" fill="hold">
                            <p:stCondLst>
                              <p:cond delay="200"/>
                            </p:stCondLst>
                            <p:childTnLst>
                              <p:par>
                                <p:cTn id="71" presetID="10" presetClass="exit" presetSubtype="0" fill="hold" nodeType="afterEffect">
                                  <p:stCondLst>
                                    <p:cond delay="0"/>
                                  </p:stCondLst>
                                  <p:childTnLst>
                                    <p:animEffect transition="out" filter="fade">
                                      <p:cBhvr>
                                        <p:cTn id="72" dur="500"/>
                                        <p:tgtEl>
                                          <p:spTgt spid="32"/>
                                        </p:tgtEl>
                                      </p:cBhvr>
                                    </p:animEffect>
                                    <p:set>
                                      <p:cBhvr>
                                        <p:cTn id="7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9" grpId="0" animBg="1"/>
      <p:bldP spid="29" grpId="1" animBg="1"/>
      <p:bldP spid="29" grpId="2" animBg="1"/>
      <p:bldP spid="29" grpId="3" animBg="1"/>
      <p:bldP spid="29" grpId="4" animBg="1"/>
      <p:bldP spid="29" grpId="5"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知识回顾 </a:t>
            </a:r>
            <a:r>
              <a:rPr lang="en-US" altLang="zh-CN" smtClean="0"/>
              <a:t>- Java</a:t>
            </a:r>
            <a:r>
              <a:rPr lang="zh-CN" altLang="en-US" dirty="0" smtClean="0"/>
              <a:t>对象生命周期</a:t>
            </a:r>
          </a:p>
        </p:txBody>
      </p:sp>
      <p:sp>
        <p:nvSpPr>
          <p:cNvPr id="8195" name="内容占位符 2"/>
          <p:cNvSpPr>
            <a:spLocks noGrp="1"/>
          </p:cNvSpPr>
          <p:nvPr>
            <p:ph idx="1"/>
          </p:nvPr>
        </p:nvSpPr>
        <p:spPr>
          <a:xfrm>
            <a:off x="624418" y="1125538"/>
            <a:ext cx="10943167" cy="777875"/>
          </a:xfrm>
        </p:spPr>
        <p:txBody>
          <a:bodyPr/>
          <a:lstStyle/>
          <a:p>
            <a:r>
              <a:rPr lang="zh-CN" altLang="en-US" dirty="0" smtClean="0"/>
              <a:t>隔离引用</a:t>
            </a:r>
          </a:p>
        </p:txBody>
      </p:sp>
      <p:sp>
        <p:nvSpPr>
          <p:cNvPr id="18" name="矩形 17"/>
          <p:cNvSpPr/>
          <p:nvPr/>
        </p:nvSpPr>
        <p:spPr bwMode="auto">
          <a:xfrm>
            <a:off x="1169876" y="2422168"/>
            <a:ext cx="5108650" cy="2870069"/>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User u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User("Tom");</a:t>
            </a:r>
            <a:endParaRPr lang="en-US" altLang="zh-CN" sz="2800" b="1" i="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Order o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Order();</a:t>
            </a:r>
          </a:p>
          <a:p>
            <a:r>
              <a:rPr lang="en-US" altLang="zh-CN" sz="2800" b="1" i="0">
                <a:solidFill>
                  <a:srgbClr val="000000"/>
                </a:solidFill>
                <a:latin typeface="Consolas" panose="020B0609020204030204" pitchFamily="49" charset="0"/>
              </a:rPr>
              <a:t>o.setUser(u);</a:t>
            </a:r>
          </a:p>
          <a:p>
            <a:r>
              <a:rPr lang="en-US" altLang="zh-CN" sz="2800" b="1" i="0">
                <a:solidFill>
                  <a:srgbClr val="000000"/>
                </a:solidFill>
                <a:latin typeface="Consolas" panose="020B0609020204030204" pitchFamily="49" charset="0"/>
              </a:rPr>
              <a:t>u.getOrderSet().add(o);</a:t>
            </a:r>
          </a:p>
          <a:p>
            <a:r>
              <a:rPr lang="en-US" altLang="zh-CN" sz="2800" b="1" i="0">
                <a:solidFill>
                  <a:srgbClr val="000000"/>
                </a:solidFill>
                <a:latin typeface="Consolas" panose="020B0609020204030204" pitchFamily="49" charset="0"/>
              </a:rPr>
              <a:t>u = </a:t>
            </a:r>
            <a:r>
              <a:rPr lang="en-US" altLang="zh-CN" sz="2800" b="1" i="0">
                <a:solidFill>
                  <a:srgbClr val="7F0055"/>
                </a:solidFill>
                <a:latin typeface="Consolas" panose="020B0609020204030204" pitchFamily="49" charset="0"/>
              </a:rPr>
              <a:t>null</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o </a:t>
            </a:r>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null</a:t>
            </a:r>
            <a:r>
              <a:rPr lang="en-US" altLang="zh-CN" sz="2800" b="1" i="0">
                <a:solidFill>
                  <a:srgbClr val="000000"/>
                </a:solidFill>
                <a:latin typeface="Consolas" panose="020B0609020204030204" pitchFamily="49" charset="0"/>
              </a:rPr>
              <a:t>;</a:t>
            </a:r>
            <a:endParaRPr lang="zh-CN" altLang="en-US" sz="2800" b="1" i="0" dirty="0">
              <a:latin typeface="Arial" charset="0"/>
              <a:ea typeface="宋体" charset="-122"/>
            </a:endParaRPr>
          </a:p>
        </p:txBody>
      </p:sp>
      <p:sp>
        <p:nvSpPr>
          <p:cNvPr id="19" name="矩形 18"/>
          <p:cNvSpPr/>
          <p:nvPr/>
        </p:nvSpPr>
        <p:spPr bwMode="auto">
          <a:xfrm>
            <a:off x="6600057" y="2789899"/>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a:latin typeface="Consolas" panose="020B0609020204030204" pitchFamily="49" charset="0"/>
              </a:rPr>
              <a:t>u</a:t>
            </a:r>
            <a:endParaRPr lang="zh-CN" altLang="en-US" sz="3200" b="1" i="0">
              <a:latin typeface="Consolas" panose="020B0609020204030204" pitchFamily="49" charset="0"/>
            </a:endParaRPr>
          </a:p>
        </p:txBody>
      </p:sp>
      <p:sp>
        <p:nvSpPr>
          <p:cNvPr id="20" name="矩形 19"/>
          <p:cNvSpPr/>
          <p:nvPr/>
        </p:nvSpPr>
        <p:spPr bwMode="auto">
          <a:xfrm>
            <a:off x="6600056" y="4445533"/>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a:latin typeface="Consolas" panose="020B0609020204030204" pitchFamily="49" charset="0"/>
              </a:rPr>
              <a:t>o</a:t>
            </a:r>
            <a:endParaRPr lang="zh-CN" altLang="en-US" sz="3200" b="1" i="0">
              <a:latin typeface="Consolas" panose="020B0609020204030204" pitchFamily="49" charset="0"/>
            </a:endParaRPr>
          </a:p>
        </p:txBody>
      </p:sp>
      <p:sp>
        <p:nvSpPr>
          <p:cNvPr id="21" name="圆角矩形 20"/>
          <p:cNvSpPr/>
          <p:nvPr/>
        </p:nvSpPr>
        <p:spPr bwMode="auto">
          <a:xfrm>
            <a:off x="8739239" y="2425319"/>
            <a:ext cx="2859467" cy="2875889"/>
          </a:xfrm>
          <a:prstGeom prst="roundRect">
            <a:avLst>
              <a:gd name="adj" fmla="val 9040"/>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2" name="圆角矩形 21"/>
          <p:cNvSpPr/>
          <p:nvPr/>
        </p:nvSpPr>
        <p:spPr bwMode="auto">
          <a:xfrm>
            <a:off x="9180034" y="2645883"/>
            <a:ext cx="2038081"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CN" sz="2400" i="0" smtClean="0">
                <a:latin typeface="微软雅黑" panose="020B0503020204020204" pitchFamily="34" charset="-122"/>
                <a:ea typeface="微软雅黑" panose="020B0503020204020204" pitchFamily="34" charset="-122"/>
              </a:rPr>
              <a:t>User</a:t>
            </a:r>
          </a:p>
          <a:p>
            <a:pPr algn="ctr" eaLnBrk="1" hangingPunct="1"/>
            <a:r>
              <a:rPr lang="en-US" altLang="zh-CN" sz="2400" i="0" smtClean="0">
                <a:latin typeface="微软雅黑" panose="020B0503020204020204" pitchFamily="34" charset="-122"/>
                <a:ea typeface="微软雅黑" panose="020B0503020204020204" pitchFamily="34" charset="-122"/>
              </a:rPr>
              <a:t>orders : Set</a:t>
            </a:r>
            <a:endParaRPr kumimoji="0" lang="zh-CN" altLang="en-US" sz="240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圆角矩形 22"/>
          <p:cNvSpPr/>
          <p:nvPr/>
        </p:nvSpPr>
        <p:spPr bwMode="auto">
          <a:xfrm>
            <a:off x="9180035" y="4284259"/>
            <a:ext cx="2038080"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en-US" altLang="zh-CN" sz="2400" i="0" smtClean="0">
                <a:latin typeface="微软雅黑" panose="020B0503020204020204" pitchFamily="34" charset="-122"/>
                <a:ea typeface="微软雅黑" panose="020B0503020204020204" pitchFamily="34" charset="-122"/>
              </a:rPr>
              <a:t>Order</a:t>
            </a:r>
          </a:p>
          <a:p>
            <a:pPr algn="ctr" eaLnBrk="1" hangingPunct="1"/>
            <a:r>
              <a:rPr lang="en-US" altLang="zh-CN" sz="2400" i="0" smtClean="0">
                <a:latin typeface="微软雅黑" panose="020B0503020204020204" pitchFamily="34" charset="-122"/>
                <a:ea typeface="微软雅黑" panose="020B0503020204020204" pitchFamily="34" charset="-122"/>
              </a:rPr>
              <a:t>user : User</a:t>
            </a:r>
            <a:endParaRPr lang="zh-CN" altLang="en-US" sz="2400" i="0">
              <a:latin typeface="微软雅黑" panose="020B0503020204020204" pitchFamily="34" charset="-122"/>
              <a:ea typeface="微软雅黑" panose="020B0503020204020204" pitchFamily="34" charset="-122"/>
            </a:endParaRPr>
          </a:p>
        </p:txBody>
      </p:sp>
      <p:cxnSp>
        <p:nvCxnSpPr>
          <p:cNvPr id="24" name="直接箭头连接符 21"/>
          <p:cNvCxnSpPr>
            <a:cxnSpLocks noChangeShapeType="1"/>
            <a:stCxn id="19" idx="3"/>
            <a:endCxn id="22" idx="1"/>
          </p:cNvCxnSpPr>
          <p:nvPr/>
        </p:nvCxnSpPr>
        <p:spPr bwMode="auto">
          <a:xfrm flipV="1">
            <a:off x="7854290" y="3050831"/>
            <a:ext cx="1325744" cy="27375"/>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6" name="直接箭头连接符 21"/>
          <p:cNvCxnSpPr>
            <a:cxnSpLocks noChangeShapeType="1"/>
            <a:stCxn id="20" idx="3"/>
            <a:endCxn id="23" idx="1"/>
          </p:cNvCxnSpPr>
          <p:nvPr/>
        </p:nvCxnSpPr>
        <p:spPr bwMode="auto">
          <a:xfrm flipV="1">
            <a:off x="7854289" y="4689207"/>
            <a:ext cx="1325746" cy="44633"/>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7" name="右箭头 26"/>
          <p:cNvSpPr/>
          <p:nvPr/>
        </p:nvSpPr>
        <p:spPr bwMode="auto">
          <a:xfrm>
            <a:off x="617625" y="2667707"/>
            <a:ext cx="480814" cy="285001"/>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cxnSp>
        <p:nvCxnSpPr>
          <p:cNvPr id="30" name="直接箭头连接符 21"/>
          <p:cNvCxnSpPr>
            <a:cxnSpLocks noChangeShapeType="1"/>
          </p:cNvCxnSpPr>
          <p:nvPr/>
        </p:nvCxnSpPr>
        <p:spPr bwMode="auto">
          <a:xfrm flipV="1">
            <a:off x="10632504" y="3455779"/>
            <a:ext cx="0" cy="828480"/>
          </a:xfrm>
          <a:prstGeom prst="straightConnector1">
            <a:avLst/>
          </a:prstGeom>
          <a:noFill/>
          <a:ln w="38100">
            <a:solidFill>
              <a:srgbClr val="C00000"/>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3" name="直接箭头连接符 21"/>
          <p:cNvCxnSpPr>
            <a:cxnSpLocks noChangeShapeType="1"/>
          </p:cNvCxnSpPr>
          <p:nvPr/>
        </p:nvCxnSpPr>
        <p:spPr bwMode="auto">
          <a:xfrm>
            <a:off x="9912424" y="3455779"/>
            <a:ext cx="0" cy="809896"/>
          </a:xfrm>
          <a:prstGeom prst="straightConnector1">
            <a:avLst/>
          </a:prstGeom>
          <a:noFill/>
          <a:ln w="38100">
            <a:solidFill>
              <a:srgbClr val="C00000"/>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8178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
                                        <p:tgtEl>
                                          <p:spTgt spid="27"/>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200"/>
                                        <p:tgtEl>
                                          <p:spTgt spid="21"/>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9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14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1" nodeType="clickEffect">
                                  <p:stCondLst>
                                    <p:cond delay="0"/>
                                  </p:stCondLst>
                                  <p:childTnLst>
                                    <p:animMotion origin="layout" path="M -2.5E-6 -2.22222E-6 L -0.00026 0.0581 " pathEditMode="relative" rAng="0" ptsTypes="AA">
                                      <p:cBhvr>
                                        <p:cTn id="27" dur="200" fill="hold"/>
                                        <p:tgtEl>
                                          <p:spTgt spid="27"/>
                                        </p:tgtEl>
                                        <p:attrNameLst>
                                          <p:attrName>ppt_x</p:attrName>
                                          <p:attrName>ppt_y</p:attrName>
                                        </p:attrNameLst>
                                      </p:cBhvr>
                                      <p:rCtr x="-13" y="2894"/>
                                    </p:animMotion>
                                  </p:childTnLst>
                                </p:cTn>
                              </p:par>
                            </p:childTnLst>
                          </p:cTn>
                        </p:par>
                        <p:par>
                          <p:cTn id="28" fill="hold">
                            <p:stCondLst>
                              <p:cond delay="20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1200"/>
                            </p:stCondLst>
                            <p:childTnLst>
                              <p:par>
                                <p:cTn id="37" presetID="22" presetClass="entr" presetSubtype="8"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2" nodeType="clickEffect">
                                  <p:stCondLst>
                                    <p:cond delay="0"/>
                                  </p:stCondLst>
                                  <p:childTnLst>
                                    <p:animMotion origin="layout" path="M -0.00026 0.0581 L -0.00026 0.12107 " pathEditMode="relative" rAng="0" ptsTypes="AA">
                                      <p:cBhvr>
                                        <p:cTn id="43" dur="200" fill="hold"/>
                                        <p:tgtEl>
                                          <p:spTgt spid="27"/>
                                        </p:tgtEl>
                                        <p:attrNameLst>
                                          <p:attrName>ppt_x</p:attrName>
                                          <p:attrName>ppt_y</p:attrName>
                                        </p:attrNameLst>
                                      </p:cBhvr>
                                      <p:rCtr x="0" y="3148"/>
                                    </p:animMotion>
                                  </p:childTnLst>
                                </p:cTn>
                              </p:par>
                            </p:childTnLst>
                          </p:cTn>
                        </p:par>
                        <p:par>
                          <p:cTn id="44" fill="hold">
                            <p:stCondLst>
                              <p:cond delay="200"/>
                            </p:stCondLst>
                            <p:childTnLst>
                              <p:par>
                                <p:cTn id="45" presetID="22" presetClass="entr" presetSubtype="4"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down)">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3" nodeType="clickEffect">
                                  <p:stCondLst>
                                    <p:cond delay="0"/>
                                  </p:stCondLst>
                                  <p:childTnLst>
                                    <p:animMotion origin="layout" path="M -0.00026 0.12107 L -0.00026 0.18403 " pathEditMode="relative" rAng="0" ptsTypes="AA">
                                      <p:cBhvr>
                                        <p:cTn id="51" dur="200" fill="hold"/>
                                        <p:tgtEl>
                                          <p:spTgt spid="27"/>
                                        </p:tgtEl>
                                        <p:attrNameLst>
                                          <p:attrName>ppt_x</p:attrName>
                                          <p:attrName>ppt_y</p:attrName>
                                        </p:attrNameLst>
                                      </p:cBhvr>
                                      <p:rCtr x="0" y="3148"/>
                                    </p:animMotion>
                                  </p:childTnLst>
                                </p:cTn>
                              </p:par>
                            </p:childTnLst>
                          </p:cTn>
                        </p:par>
                        <p:par>
                          <p:cTn id="52" fill="hold">
                            <p:stCondLst>
                              <p:cond delay="200"/>
                            </p:stCondLst>
                            <p:childTnLst>
                              <p:par>
                                <p:cTn id="53" presetID="22" presetClass="entr" presetSubtype="1"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4" nodeType="clickEffect">
                                  <p:stCondLst>
                                    <p:cond delay="0"/>
                                  </p:stCondLst>
                                  <p:childTnLst>
                                    <p:animMotion origin="layout" path="M -0.00026 0.18403 L -0.00026 0.24699 " pathEditMode="relative" rAng="0" ptsTypes="AA">
                                      <p:cBhvr>
                                        <p:cTn id="59" dur="200" fill="hold"/>
                                        <p:tgtEl>
                                          <p:spTgt spid="27"/>
                                        </p:tgtEl>
                                        <p:attrNameLst>
                                          <p:attrName>ppt_x</p:attrName>
                                          <p:attrName>ppt_y</p:attrName>
                                        </p:attrNameLst>
                                      </p:cBhvr>
                                      <p:rCtr x="0" y="3148"/>
                                    </p:animMotion>
                                  </p:childTnLst>
                                </p:cTn>
                              </p:par>
                            </p:childTnLst>
                          </p:cTn>
                        </p:par>
                        <p:par>
                          <p:cTn id="60" fill="hold">
                            <p:stCondLst>
                              <p:cond delay="200"/>
                            </p:stCondLst>
                            <p:childTnLst>
                              <p:par>
                                <p:cTn id="61" presetID="10" presetClass="exit" presetSubtype="0" fill="hold" nodeType="afterEffect">
                                  <p:stCondLst>
                                    <p:cond delay="0"/>
                                  </p:stCondLst>
                                  <p:childTnLst>
                                    <p:animEffect transition="out" filter="fade">
                                      <p:cBhvr>
                                        <p:cTn id="62" dur="500"/>
                                        <p:tgtEl>
                                          <p:spTgt spid="24"/>
                                        </p:tgtEl>
                                      </p:cBhvr>
                                    </p:animEffect>
                                    <p:set>
                                      <p:cBhvr>
                                        <p:cTn id="63" dur="1" fill="hold">
                                          <p:stCondLst>
                                            <p:cond delay="499"/>
                                          </p:stCondLst>
                                        </p:cTn>
                                        <p:tgtEl>
                                          <p:spTgt spid="24"/>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grpId="5" nodeType="clickEffect">
                                  <p:stCondLst>
                                    <p:cond delay="0"/>
                                  </p:stCondLst>
                                  <p:childTnLst>
                                    <p:animMotion origin="layout" path="M -0.00026 0.24699 L -0.00026 0.30996 " pathEditMode="relative" rAng="0" ptsTypes="AA">
                                      <p:cBhvr>
                                        <p:cTn id="67" dur="200" fill="hold"/>
                                        <p:tgtEl>
                                          <p:spTgt spid="27"/>
                                        </p:tgtEl>
                                        <p:attrNameLst>
                                          <p:attrName>ppt_x</p:attrName>
                                          <p:attrName>ppt_y</p:attrName>
                                        </p:attrNameLst>
                                      </p:cBhvr>
                                      <p:rCtr x="0" y="3148"/>
                                    </p:animMotion>
                                  </p:childTnLst>
                                </p:cTn>
                              </p:par>
                            </p:childTnLst>
                          </p:cTn>
                        </p:par>
                        <p:par>
                          <p:cTn id="68" fill="hold">
                            <p:stCondLst>
                              <p:cond delay="200"/>
                            </p:stCondLst>
                            <p:childTnLst>
                              <p:par>
                                <p:cTn id="69" presetID="10" presetClass="exit" presetSubtype="0" fill="hold" nodeType="afterEffect">
                                  <p:stCondLst>
                                    <p:cond delay="0"/>
                                  </p:stCondLst>
                                  <p:childTnLst>
                                    <p:animEffect transition="out" filter="fade">
                                      <p:cBhvr>
                                        <p:cTn id="70" dur="500"/>
                                        <p:tgtEl>
                                          <p:spTgt spid="26"/>
                                        </p:tgtEl>
                                      </p:cBhvr>
                                    </p:animEffect>
                                    <p:set>
                                      <p:cBhvr>
                                        <p:cTn id="71"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7" grpId="0" animBg="1"/>
      <p:bldP spid="27" grpId="1" animBg="1"/>
      <p:bldP spid="27" grpId="2" animBg="1"/>
      <p:bldP spid="27" grpId="3" animBg="1"/>
      <p:bldP spid="27" grpId="4" animBg="1"/>
      <p:bldP spid="27" grpId="5"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缓存</a:t>
            </a:r>
          </a:p>
        </p:txBody>
      </p:sp>
      <p:sp>
        <p:nvSpPr>
          <p:cNvPr id="10243" name="内容占位符 2"/>
          <p:cNvSpPr>
            <a:spLocks noGrp="1"/>
          </p:cNvSpPr>
          <p:nvPr>
            <p:ph idx="1"/>
          </p:nvPr>
        </p:nvSpPr>
        <p:spPr>
          <a:xfrm>
            <a:off x="624418" y="1125538"/>
            <a:ext cx="10943167" cy="1766567"/>
          </a:xfrm>
        </p:spPr>
        <p:txBody>
          <a:bodyPr/>
          <a:lstStyle/>
          <a:p>
            <a:r>
              <a:rPr lang="zh-CN" altLang="en-US" dirty="0" smtClean="0"/>
              <a:t>缓存介于应用程序和永久性存储源之间，其作用是降低应用程序直接读写永久性存储源的频率，从而提高应用的</a:t>
            </a:r>
            <a:r>
              <a:rPr lang="zh-CN" altLang="en-US" smtClean="0"/>
              <a:t>运行效率</a:t>
            </a:r>
            <a:r>
              <a:rPr lang="zh-CN" altLang="en-US"/>
              <a:t>。</a:t>
            </a:r>
            <a:endParaRPr lang="en-US" altLang="zh-CN" dirty="0" smtClean="0"/>
          </a:p>
        </p:txBody>
      </p:sp>
      <p:grpSp>
        <p:nvGrpSpPr>
          <p:cNvPr id="31" name="组合 30"/>
          <p:cNvGrpSpPr/>
          <p:nvPr/>
        </p:nvGrpSpPr>
        <p:grpSpPr>
          <a:xfrm>
            <a:off x="2063552" y="2924944"/>
            <a:ext cx="7632848" cy="1499394"/>
            <a:chOff x="1919536" y="2823319"/>
            <a:chExt cx="7632848" cy="1499394"/>
          </a:xfrm>
        </p:grpSpPr>
        <p:sp>
          <p:nvSpPr>
            <p:cNvPr id="18" name="矩形 17"/>
            <p:cNvSpPr/>
            <p:nvPr/>
          </p:nvSpPr>
          <p:spPr bwMode="auto">
            <a:xfrm>
              <a:off x="1919536" y="2892105"/>
              <a:ext cx="1760968" cy="120015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2800" i="0" dirty="0">
                  <a:solidFill>
                    <a:schemeClr val="tx1"/>
                  </a:solidFill>
                  <a:latin typeface="微软雅黑" panose="020B0503020204020204" pitchFamily="34" charset="-122"/>
                  <a:ea typeface="微软雅黑" panose="020B0503020204020204" pitchFamily="34" charset="-122"/>
                </a:rPr>
                <a:t>应用程序</a:t>
              </a:r>
            </a:p>
          </p:txBody>
        </p:sp>
        <p:sp>
          <p:nvSpPr>
            <p:cNvPr id="19" name="矩形 18"/>
            <p:cNvSpPr/>
            <p:nvPr/>
          </p:nvSpPr>
          <p:spPr bwMode="auto">
            <a:xfrm>
              <a:off x="5076642" y="2892105"/>
              <a:ext cx="1472938" cy="120015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2800" i="0" dirty="0">
                  <a:solidFill>
                    <a:schemeClr val="tx1"/>
                  </a:solidFill>
                  <a:latin typeface="微软雅黑" panose="020B0503020204020204" pitchFamily="34" charset="-122"/>
                  <a:ea typeface="微软雅黑" panose="020B0503020204020204" pitchFamily="34" charset="-122"/>
                </a:rPr>
                <a:t>缓存</a:t>
              </a:r>
            </a:p>
          </p:txBody>
        </p:sp>
        <p:sp>
          <p:nvSpPr>
            <p:cNvPr id="20" name="矩形 19"/>
            <p:cNvSpPr/>
            <p:nvPr/>
          </p:nvSpPr>
          <p:spPr bwMode="auto">
            <a:xfrm>
              <a:off x="7954038" y="2892105"/>
              <a:ext cx="1598346" cy="120015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2800" i="0" dirty="0">
                  <a:solidFill>
                    <a:schemeClr val="tx1"/>
                  </a:solidFill>
                  <a:latin typeface="微软雅黑" panose="020B0503020204020204" pitchFamily="34" charset="-122"/>
                  <a:ea typeface="微软雅黑" panose="020B0503020204020204" pitchFamily="34" charset="-122"/>
                </a:rPr>
                <a:t>永久性存储源</a:t>
              </a:r>
            </a:p>
          </p:txBody>
        </p:sp>
        <p:cxnSp>
          <p:nvCxnSpPr>
            <p:cNvPr id="21" name="直接箭头连接符 20"/>
            <p:cNvCxnSpPr/>
            <p:nvPr/>
          </p:nvCxnSpPr>
          <p:spPr bwMode="auto">
            <a:xfrm>
              <a:off x="3680504" y="3267152"/>
              <a:ext cx="1396138" cy="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bwMode="auto">
            <a:xfrm flipH="1" flipV="1">
              <a:off x="3680504" y="3829723"/>
              <a:ext cx="1396138" cy="1"/>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bwMode="auto">
            <a:xfrm>
              <a:off x="6549580" y="3267152"/>
              <a:ext cx="1404458" cy="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bwMode="auto">
            <a:xfrm flipH="1">
              <a:off x="6580755" y="3829723"/>
              <a:ext cx="1373284" cy="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18"/>
            <p:cNvSpPr txBox="1">
              <a:spLocks noChangeArrowheads="1"/>
            </p:cNvSpPr>
            <p:nvPr/>
          </p:nvSpPr>
          <p:spPr bwMode="auto">
            <a:xfrm>
              <a:off x="3835876" y="2823319"/>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频繁写</a:t>
              </a:r>
            </a:p>
          </p:txBody>
        </p:sp>
        <p:sp>
          <p:nvSpPr>
            <p:cNvPr id="26" name="TextBox 19"/>
            <p:cNvSpPr txBox="1">
              <a:spLocks noChangeArrowheads="1"/>
            </p:cNvSpPr>
            <p:nvPr/>
          </p:nvSpPr>
          <p:spPr bwMode="auto">
            <a:xfrm>
              <a:off x="3863752" y="3831431"/>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频繁读</a:t>
              </a:r>
            </a:p>
          </p:txBody>
        </p:sp>
        <p:sp>
          <p:nvSpPr>
            <p:cNvPr id="27" name="TextBox 20"/>
            <p:cNvSpPr txBox="1">
              <a:spLocks noChangeArrowheads="1"/>
            </p:cNvSpPr>
            <p:nvPr/>
          </p:nvSpPr>
          <p:spPr bwMode="auto">
            <a:xfrm>
              <a:off x="6744072" y="3861048"/>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偶尔读</a:t>
              </a:r>
            </a:p>
          </p:txBody>
        </p:sp>
        <p:sp>
          <p:nvSpPr>
            <p:cNvPr id="28" name="TextBox 21"/>
            <p:cNvSpPr txBox="1">
              <a:spLocks noChangeArrowheads="1"/>
            </p:cNvSpPr>
            <p:nvPr/>
          </p:nvSpPr>
          <p:spPr bwMode="auto">
            <a:xfrm>
              <a:off x="6716196" y="2823319"/>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偶尔写</a:t>
              </a:r>
            </a:p>
          </p:txBody>
        </p:sp>
      </p:grpSp>
      <p:sp>
        <p:nvSpPr>
          <p:cNvPr id="16" name="内容占位符 2"/>
          <p:cNvSpPr txBox="1">
            <a:spLocks/>
          </p:cNvSpPr>
          <p:nvPr/>
        </p:nvSpPr>
        <p:spPr>
          <a:xfrm>
            <a:off x="695400" y="4509120"/>
            <a:ext cx="10872185" cy="1944217"/>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zh-CN" altLang="en-US" i="0" kern="0" smtClean="0"/>
              <a:t>缓存内的数据是永久性存储源中的数据的复制，应用程序在运行时从缓存读写数据，在特定的时刻或事件同步缓存和永久性存储源的数据。</a:t>
            </a:r>
            <a:endParaRPr lang="zh-CN" altLang="en-US" i="0" kern="0" dirty="0" smtClean="0"/>
          </a:p>
        </p:txBody>
      </p:sp>
    </p:spTree>
    <p:extLst>
      <p:ext uri="{BB962C8B-B14F-4D97-AF65-F5344CB8AC3E}">
        <p14:creationId xmlns:p14="http://schemas.microsoft.com/office/powerpoint/2010/main" val="168842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a:t>S</a:t>
            </a:r>
            <a:r>
              <a:rPr lang="en-US" altLang="zh-CN" smtClean="0"/>
              <a:t>ession</a:t>
            </a:r>
            <a:r>
              <a:rPr lang="zh-CN" altLang="en-US" smtClean="0"/>
              <a:t>缓存</a:t>
            </a:r>
          </a:p>
        </p:txBody>
      </p:sp>
      <p:sp>
        <p:nvSpPr>
          <p:cNvPr id="11267" name="内容占位符 2"/>
          <p:cNvSpPr>
            <a:spLocks noGrp="1"/>
          </p:cNvSpPr>
          <p:nvPr>
            <p:ph idx="1"/>
          </p:nvPr>
        </p:nvSpPr>
        <p:spPr>
          <a:xfrm>
            <a:off x="624418" y="1125538"/>
            <a:ext cx="10943167" cy="1302047"/>
          </a:xfrm>
        </p:spPr>
        <p:txBody>
          <a:bodyPr/>
          <a:lstStyle/>
          <a:p>
            <a:r>
              <a:rPr lang="en-US" altLang="zh-CN" smtClean="0"/>
              <a:t>Session </a:t>
            </a:r>
            <a:r>
              <a:rPr lang="zh-CN" altLang="en-US" smtClean="0"/>
              <a:t>接口</a:t>
            </a:r>
            <a:r>
              <a:rPr lang="zh-CN" altLang="en-US" dirty="0" smtClean="0"/>
              <a:t>的</a:t>
            </a:r>
            <a:r>
              <a:rPr lang="zh-CN" altLang="en-US" smtClean="0"/>
              <a:t>实现类 </a:t>
            </a:r>
            <a:r>
              <a:rPr lang="en-US" altLang="zh-CN" smtClean="0"/>
              <a:t>SessionImpl </a:t>
            </a:r>
            <a:r>
              <a:rPr lang="zh-CN" altLang="en-US" smtClean="0"/>
              <a:t>中</a:t>
            </a:r>
            <a:r>
              <a:rPr lang="zh-CN" altLang="en-US" dirty="0" smtClean="0"/>
              <a:t>定义了</a:t>
            </a:r>
            <a:r>
              <a:rPr lang="zh-CN" altLang="en-US" smtClean="0"/>
              <a:t>一系列的 </a:t>
            </a:r>
            <a:r>
              <a:rPr lang="en-US" altLang="zh-CN" smtClean="0"/>
              <a:t>Java </a:t>
            </a:r>
            <a:r>
              <a:rPr lang="zh-CN" altLang="en-US" smtClean="0"/>
              <a:t>集合</a:t>
            </a:r>
            <a:r>
              <a:rPr lang="zh-CN" altLang="en-US" dirty="0" smtClean="0"/>
              <a:t>，这些集合</a:t>
            </a:r>
            <a:r>
              <a:rPr lang="zh-CN" altLang="en-US" smtClean="0"/>
              <a:t>构成了 </a:t>
            </a:r>
            <a:r>
              <a:rPr lang="en-US" altLang="zh-CN" smtClean="0"/>
              <a:t>Session </a:t>
            </a:r>
            <a:r>
              <a:rPr lang="zh-CN" altLang="en-US" smtClean="0"/>
              <a:t>的缓存</a:t>
            </a:r>
            <a:r>
              <a:rPr lang="zh-CN" altLang="en-US"/>
              <a:t>。</a:t>
            </a:r>
            <a:endParaRPr lang="zh-CN" altLang="en-US" dirty="0" smtClean="0"/>
          </a:p>
        </p:txBody>
      </p:sp>
      <p:grpSp>
        <p:nvGrpSpPr>
          <p:cNvPr id="7" name="组合 6"/>
          <p:cNvGrpSpPr/>
          <p:nvPr/>
        </p:nvGrpSpPr>
        <p:grpSpPr>
          <a:xfrm>
            <a:off x="1156668" y="4767908"/>
            <a:ext cx="4723308" cy="1223419"/>
            <a:chOff x="1156668" y="4797152"/>
            <a:chExt cx="4723308" cy="1223419"/>
          </a:xfrm>
        </p:grpSpPr>
        <p:sp>
          <p:nvSpPr>
            <p:cNvPr id="10" name="矩形 9"/>
            <p:cNvSpPr/>
            <p:nvPr/>
          </p:nvSpPr>
          <p:spPr>
            <a:xfrm>
              <a:off x="1156668" y="4797152"/>
              <a:ext cx="1762993" cy="1223418"/>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en-US" altLang="zh-CN" sz="3200" i="0" dirty="0">
                  <a:solidFill>
                    <a:schemeClr val="tx1"/>
                  </a:solidFill>
                  <a:latin typeface="Consolas" panose="020B0609020204030204" pitchFamily="49" charset="0"/>
                  <a:ea typeface="华文细黑" panose="02010600040101010101" pitchFamily="2" charset="-122"/>
                </a:rPr>
                <a:t>session</a:t>
              </a:r>
              <a:endParaRPr lang="zh-CN" altLang="en-US" sz="3200" i="0" dirty="0">
                <a:solidFill>
                  <a:schemeClr val="tx1"/>
                </a:solidFill>
                <a:latin typeface="Consolas" panose="020B0609020204030204" pitchFamily="49" charset="0"/>
                <a:ea typeface="华文细黑" panose="02010600040101010101" pitchFamily="2" charset="-122"/>
              </a:endParaRPr>
            </a:p>
          </p:txBody>
        </p:sp>
        <p:sp>
          <p:nvSpPr>
            <p:cNvPr id="12" name="流程图: 可选过程 11"/>
            <p:cNvSpPr/>
            <p:nvPr/>
          </p:nvSpPr>
          <p:spPr>
            <a:xfrm>
              <a:off x="3634036" y="4797153"/>
              <a:ext cx="2245940" cy="1223418"/>
            </a:xfrm>
            <a:prstGeom prst="flowChartAlternateProcess">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en-US" altLang="zh-CN" sz="3200" i="0" dirty="0">
                  <a:solidFill>
                    <a:schemeClr val="tx1"/>
                  </a:solidFill>
                  <a:latin typeface="Consolas" panose="020B0609020204030204" pitchFamily="49" charset="0"/>
                  <a:ea typeface="华文细黑" panose="02010600040101010101" pitchFamily="2" charset="-122"/>
                </a:rPr>
                <a:t>Session</a:t>
              </a:r>
            </a:p>
            <a:p>
              <a:pPr algn="ctr" eaLnBrk="1" hangingPunct="1">
                <a:buFont typeface="Arial" pitchFamily="34" charset="0"/>
                <a:buNone/>
              </a:pPr>
              <a:r>
                <a:rPr lang="en-US" altLang="zh-CN" sz="3200" i="0" dirty="0">
                  <a:solidFill>
                    <a:schemeClr val="tx1"/>
                  </a:solidFill>
                  <a:latin typeface="Consolas" panose="020B0609020204030204" pitchFamily="49" charset="0"/>
                  <a:ea typeface="华文细黑" panose="02010600040101010101" pitchFamily="2" charset="-122"/>
                </a:rPr>
                <a:t>Set: set</a:t>
              </a:r>
              <a:endParaRPr lang="zh-CN" altLang="en-US" sz="3200" i="0" dirty="0">
                <a:solidFill>
                  <a:schemeClr val="tx1"/>
                </a:solidFill>
                <a:latin typeface="Consolas" panose="020B0609020204030204" pitchFamily="49" charset="0"/>
                <a:ea typeface="华文细黑" panose="02010600040101010101" pitchFamily="2" charset="-122"/>
              </a:endParaRPr>
            </a:p>
          </p:txBody>
        </p:sp>
        <p:cxnSp>
          <p:nvCxnSpPr>
            <p:cNvPr id="13" name="直接箭头连接符 12"/>
            <p:cNvCxnSpPr>
              <a:stCxn id="10" idx="3"/>
              <a:endCxn id="12" idx="1"/>
            </p:cNvCxnSpPr>
            <p:nvPr/>
          </p:nvCxnSpPr>
          <p:spPr>
            <a:xfrm>
              <a:off x="2919661" y="5408861"/>
              <a:ext cx="714375" cy="1"/>
            </a:xfrm>
            <a:prstGeom prst="straightConnector1">
              <a:avLst/>
            </a:prstGeom>
            <a:ln w="38100">
              <a:solidFill>
                <a:schemeClr val="tx1">
                  <a:lumMod val="75000"/>
                  <a:lumOff val="25000"/>
                </a:schemeClr>
              </a:solidFill>
              <a:tailEnd type="arrow"/>
            </a:ln>
          </p:spPr>
          <p:style>
            <a:lnRef idx="2">
              <a:schemeClr val="dk1"/>
            </a:lnRef>
            <a:fillRef idx="0">
              <a:schemeClr val="dk1"/>
            </a:fillRef>
            <a:effectRef idx="1">
              <a:schemeClr val="dk1"/>
            </a:effectRef>
            <a:fontRef idx="minor">
              <a:schemeClr val="tx1"/>
            </a:fontRef>
          </p:style>
        </p:cxnSp>
      </p:grpSp>
      <p:sp>
        <p:nvSpPr>
          <p:cNvPr id="15" name="Rectangle 4"/>
          <p:cNvSpPr>
            <a:spLocks noChangeArrowheads="1"/>
          </p:cNvSpPr>
          <p:nvPr/>
        </p:nvSpPr>
        <p:spPr bwMode="auto">
          <a:xfrm>
            <a:off x="7283255" y="4221088"/>
            <a:ext cx="3565273" cy="220300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zh-CN" altLang="en-US" sz="2800" i="0">
                <a:solidFill>
                  <a:schemeClr val="tx1"/>
                </a:solidFill>
                <a:latin typeface="微软雅黑" panose="020B0503020204020204" pitchFamily="34" charset="-122"/>
                <a:ea typeface="微软雅黑" panose="020B0503020204020204" pitchFamily="34" charset="-122"/>
              </a:rPr>
              <a:t>内存</a:t>
            </a:r>
          </a:p>
        </p:txBody>
      </p:sp>
      <p:sp>
        <p:nvSpPr>
          <p:cNvPr id="18" name="矩形 17"/>
          <p:cNvSpPr/>
          <p:nvPr/>
        </p:nvSpPr>
        <p:spPr bwMode="auto">
          <a:xfrm>
            <a:off x="1055440" y="2420888"/>
            <a:ext cx="9793088" cy="151216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indent="0">
              <a:lnSpc>
                <a:spcPct val="100000"/>
              </a:lnSpc>
              <a:spcBef>
                <a:spcPts val="0"/>
              </a:spcBef>
              <a:buNone/>
            </a:pPr>
            <a:r>
              <a:rPr lang="en-US" altLang="zh-CN" sz="2800" b="1" i="0">
                <a:solidFill>
                  <a:srgbClr val="000000"/>
                </a:solidFill>
                <a:latin typeface="Consolas" panose="020B0609020204030204" pitchFamily="49" charset="0"/>
              </a:rPr>
              <a:t>Session</a:t>
            </a:r>
            <a:r>
              <a:rPr lang="en-US" altLang="zh-CN" sz="2800" b="1" i="0">
                <a:solidFill>
                  <a:srgbClr val="6A3E3E"/>
                </a:solidFill>
                <a:latin typeface="Consolas" panose="020B0609020204030204" pitchFamily="49" charset="0"/>
              </a:rPr>
              <a:t> session </a:t>
            </a:r>
            <a:r>
              <a:rPr lang="en-US" altLang="zh-CN" sz="2800" b="1" i="0">
                <a:solidFill>
                  <a:srgbClr val="000000"/>
                </a:solidFill>
                <a:latin typeface="Consolas" panose="020B0609020204030204" pitchFamily="49" charset="0"/>
              </a:rPr>
              <a:t>= </a:t>
            </a:r>
            <a:r>
              <a:rPr lang="en-US" altLang="zh-CN" sz="2800" b="1" i="0">
                <a:solidFill>
                  <a:srgbClr val="0000C0"/>
                </a:solidFill>
                <a:latin typeface="Consolas" panose="020B0609020204030204" pitchFamily="49" charset="0"/>
              </a:rPr>
              <a:t>sessionFactory</a:t>
            </a:r>
            <a:r>
              <a:rPr lang="en-US" altLang="zh-CN" sz="2800" b="1" i="0">
                <a:solidFill>
                  <a:srgbClr val="000000"/>
                </a:solidFill>
                <a:latin typeface="Consolas" panose="020B0609020204030204" pitchFamily="49" charset="0"/>
              </a:rPr>
              <a:t>.openSession(); </a:t>
            </a:r>
            <a:endParaRPr lang="en-US" altLang="zh-CN" sz="2800" b="1" i="0" smtClean="0">
              <a:solidFill>
                <a:srgbClr val="000000"/>
              </a:solidFill>
              <a:latin typeface="Consolas" panose="020B0609020204030204" pitchFamily="49" charset="0"/>
            </a:endParaRPr>
          </a:p>
          <a:p>
            <a:pPr marL="0" indent="0">
              <a:lnSpc>
                <a:spcPct val="100000"/>
              </a:lnSpc>
              <a:spcBef>
                <a:spcPts val="0"/>
              </a:spcBef>
              <a:buNone/>
            </a:pPr>
            <a:r>
              <a:rPr lang="en-US" altLang="zh-CN" sz="2800" b="1" i="0" smtClean="0">
                <a:solidFill>
                  <a:srgbClr val="7F0055"/>
                </a:solidFill>
                <a:latin typeface="Consolas" panose="020B0609020204030204" pitchFamily="49" charset="0"/>
              </a:rPr>
              <a:t>......</a:t>
            </a:r>
          </a:p>
          <a:p>
            <a:pPr marL="0" indent="0">
              <a:lnSpc>
                <a:spcPct val="100000"/>
              </a:lnSpc>
              <a:spcBef>
                <a:spcPts val="0"/>
              </a:spcBef>
              <a:buNone/>
            </a:pPr>
            <a:r>
              <a:rPr lang="en-US" altLang="zh-CN" sz="2800" b="1" i="0">
                <a:solidFill>
                  <a:srgbClr val="000000"/>
                </a:solidFill>
                <a:latin typeface="Consolas" panose="020B0609020204030204" pitchFamily="49" charset="0"/>
              </a:rPr>
              <a:t>session.close();</a:t>
            </a:r>
            <a:endParaRPr lang="en-US" altLang="zh-CN" sz="2800" b="1" i="0" dirty="0">
              <a:solidFill>
                <a:srgbClr val="000000"/>
              </a:solidFill>
              <a:latin typeface="Consolas" panose="020B0609020204030204" pitchFamily="49" charset="0"/>
            </a:endParaRPr>
          </a:p>
        </p:txBody>
      </p:sp>
      <p:sp>
        <p:nvSpPr>
          <p:cNvPr id="19" name="圆角矩形 18"/>
          <p:cNvSpPr/>
          <p:nvPr/>
        </p:nvSpPr>
        <p:spPr bwMode="auto">
          <a:xfrm>
            <a:off x="7636157" y="4695900"/>
            <a:ext cx="2959467" cy="1584177"/>
          </a:xfrm>
          <a:prstGeom prst="roundRect">
            <a:avLst>
              <a:gd name="adj" fmla="val 9040"/>
            </a:avLst>
          </a:prstGeom>
          <a:solidFill>
            <a:schemeClr val="accent5">
              <a:lumMod val="20000"/>
              <a:lumOff val="80000"/>
            </a:schemeClr>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2800" i="0">
                <a:latin typeface="微软雅黑" panose="020B0503020204020204" pitchFamily="34" charset="-122"/>
                <a:ea typeface="微软雅黑" panose="020B0503020204020204" pitchFamily="34" charset="-122"/>
              </a:rPr>
              <a:t>S</a:t>
            </a:r>
            <a:r>
              <a:rPr lang="en-US" altLang="zh-CN" sz="2800" i="0" smtClean="0">
                <a:latin typeface="微软雅黑" panose="020B0503020204020204" pitchFamily="34" charset="-122"/>
                <a:ea typeface="微软雅黑" panose="020B0503020204020204" pitchFamily="34" charset="-122"/>
              </a:rPr>
              <a:t>ession</a:t>
            </a:r>
            <a:r>
              <a:rPr lang="zh-CN" altLang="en-US" sz="2800" i="0">
                <a:latin typeface="微软雅黑" panose="020B0503020204020204" pitchFamily="34" charset="-122"/>
                <a:ea typeface="微软雅黑" panose="020B0503020204020204" pitchFamily="34" charset="-122"/>
              </a:rPr>
              <a:t>缓存</a:t>
            </a:r>
          </a:p>
        </p:txBody>
      </p:sp>
      <p:sp>
        <p:nvSpPr>
          <p:cNvPr id="17" name="AutoShape 6"/>
          <p:cNvSpPr>
            <a:spLocks noChangeArrowheads="1"/>
          </p:cNvSpPr>
          <p:nvPr/>
        </p:nvSpPr>
        <p:spPr bwMode="auto">
          <a:xfrm>
            <a:off x="8050302" y="5271635"/>
            <a:ext cx="2131176" cy="864425"/>
          </a:xfrm>
          <a:prstGeom prst="roundRect">
            <a:avLst>
              <a:gd name="adj" fmla="val 16667"/>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n-US" altLang="zh-CN" sz="2400" i="0" dirty="0">
                <a:latin typeface="微软雅黑" panose="020B0503020204020204" pitchFamily="34" charset="-122"/>
                <a:ea typeface="微软雅黑" panose="020B0503020204020204" pitchFamily="34" charset="-122"/>
              </a:rPr>
              <a:t>User</a:t>
            </a:r>
            <a:r>
              <a:rPr lang="zh-CN" altLang="en-US" sz="2400" i="0" dirty="0">
                <a:latin typeface="微软雅黑" panose="020B0503020204020204" pitchFamily="34" charset="-122"/>
                <a:ea typeface="微软雅黑" panose="020B0503020204020204" pitchFamily="34" charset="-122"/>
              </a:rPr>
              <a:t>对象</a:t>
            </a:r>
            <a:endParaRPr lang="en-US" altLang="zh-CN" sz="2400" i="0" dirty="0">
              <a:latin typeface="微软雅黑" panose="020B0503020204020204" pitchFamily="34" charset="-122"/>
              <a:ea typeface="微软雅黑" panose="020B0503020204020204" pitchFamily="34" charset="-122"/>
            </a:endParaRPr>
          </a:p>
          <a:p>
            <a:pPr algn="ctr" eaLnBrk="1" hangingPunct="1"/>
            <a:r>
              <a:rPr lang="en-US" altLang="zh-CN" sz="2400" i="0">
                <a:latin typeface="微软雅黑" panose="020B0503020204020204" pitchFamily="34" charset="-122"/>
                <a:ea typeface="微软雅黑" panose="020B0503020204020204" pitchFamily="34" charset="-122"/>
              </a:rPr>
              <a:t>Order</a:t>
            </a:r>
            <a:r>
              <a:rPr lang="zh-CN" altLang="en-US" sz="2400" i="0" smtClean="0">
                <a:latin typeface="微软雅黑" panose="020B0503020204020204" pitchFamily="34" charset="-122"/>
                <a:ea typeface="微软雅黑" panose="020B0503020204020204" pitchFamily="34" charset="-122"/>
              </a:rPr>
              <a:t>对象</a:t>
            </a:r>
            <a:endParaRPr lang="en-US" altLang="zh-CN" sz="2400" i="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5883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Session</a:t>
            </a:r>
            <a:r>
              <a:rPr lang="zh-CN" altLang="en-US" dirty="0" smtClean="0"/>
              <a:t>缓存的工作过程</a:t>
            </a:r>
          </a:p>
        </p:txBody>
      </p:sp>
      <p:sp>
        <p:nvSpPr>
          <p:cNvPr id="12291" name="内容占位符 2"/>
          <p:cNvSpPr>
            <a:spLocks noGrp="1"/>
          </p:cNvSpPr>
          <p:nvPr>
            <p:ph idx="1"/>
          </p:nvPr>
        </p:nvSpPr>
        <p:spPr>
          <a:xfrm>
            <a:off x="624419" y="1125538"/>
            <a:ext cx="10800174" cy="3085133"/>
          </a:xfrm>
        </p:spPr>
        <p:txBody>
          <a:bodyPr/>
          <a:lstStyle/>
          <a:p>
            <a:r>
              <a:rPr lang="zh-CN" altLang="en-US" dirty="0" smtClean="0"/>
              <a:t>当 </a:t>
            </a:r>
            <a:r>
              <a:rPr lang="en-US" altLang="zh-CN" dirty="0" smtClean="0"/>
              <a:t>Session </a:t>
            </a:r>
            <a:r>
              <a:rPr lang="zh-CN" altLang="en-US" dirty="0" smtClean="0"/>
              <a:t>执行查询方法时</a:t>
            </a:r>
            <a:r>
              <a:rPr lang="zh-CN" altLang="en-US" dirty="0"/>
              <a:t>，</a:t>
            </a:r>
            <a:r>
              <a:rPr lang="zh-CN" altLang="en-US" dirty="0" smtClean="0"/>
              <a:t>先从 </a:t>
            </a:r>
            <a:r>
              <a:rPr lang="en-US" altLang="zh-CN" dirty="0" smtClean="0"/>
              <a:t>Session </a:t>
            </a:r>
            <a:r>
              <a:rPr lang="zh-CN" altLang="en-US" dirty="0" smtClean="0"/>
              <a:t>缓存中读取据，如果缓存中有则直接读取，如果缓存中没有，从数据库中查询并加载到</a:t>
            </a:r>
            <a:r>
              <a:rPr lang="en-US" altLang="zh-CN" dirty="0" smtClean="0"/>
              <a:t> Session </a:t>
            </a:r>
            <a:r>
              <a:rPr lang="zh-CN" altLang="en-US" dirty="0" smtClean="0"/>
              <a:t>缓存中，再从缓存中读取。</a:t>
            </a:r>
            <a:endParaRPr lang="en-US" altLang="zh-CN" dirty="0" smtClean="0"/>
          </a:p>
          <a:p>
            <a:pPr>
              <a:spcBef>
                <a:spcPts val="1200"/>
              </a:spcBef>
            </a:pPr>
            <a:r>
              <a:rPr lang="zh-CN" altLang="en-US" dirty="0" smtClean="0"/>
              <a:t>当 </a:t>
            </a:r>
            <a:r>
              <a:rPr lang="en-US" altLang="zh-CN" dirty="0" smtClean="0"/>
              <a:t>Session </a:t>
            </a:r>
            <a:r>
              <a:rPr lang="zh-CN" altLang="en-US" dirty="0" smtClean="0"/>
              <a:t>执行 </a:t>
            </a:r>
            <a:r>
              <a:rPr lang="en-US" altLang="zh-CN" dirty="0" smtClean="0"/>
              <a:t>save()</a:t>
            </a:r>
            <a:r>
              <a:rPr lang="zh-CN" altLang="en-US" dirty="0" smtClean="0"/>
              <a:t>、</a:t>
            </a:r>
            <a:r>
              <a:rPr lang="en-US" altLang="zh-CN" dirty="0" smtClean="0"/>
              <a:t>update() </a:t>
            </a:r>
            <a:r>
              <a:rPr lang="zh-CN" altLang="en-US" dirty="0" smtClean="0"/>
              <a:t>方法时，将对象持久化到数据库中并将对象加载到</a:t>
            </a:r>
            <a:r>
              <a:rPr lang="en-US" altLang="zh-CN" dirty="0" smtClean="0"/>
              <a:t> Session </a:t>
            </a:r>
            <a:r>
              <a:rPr lang="zh-CN" altLang="en-US" dirty="0" smtClean="0"/>
              <a:t>缓存中。</a:t>
            </a:r>
            <a:endParaRPr lang="en-US" altLang="zh-CN" dirty="0" smtClean="0"/>
          </a:p>
        </p:txBody>
      </p:sp>
      <p:grpSp>
        <p:nvGrpSpPr>
          <p:cNvPr id="25" name="组合 24"/>
          <p:cNvGrpSpPr/>
          <p:nvPr/>
        </p:nvGrpSpPr>
        <p:grpSpPr>
          <a:xfrm>
            <a:off x="1415480" y="4652595"/>
            <a:ext cx="9433048" cy="1512709"/>
            <a:chOff x="1487488" y="4527743"/>
            <a:chExt cx="9433048" cy="1512709"/>
          </a:xfrm>
        </p:grpSpPr>
        <p:sp>
          <p:nvSpPr>
            <p:cNvPr id="5" name="矩形 4"/>
            <p:cNvSpPr/>
            <p:nvPr/>
          </p:nvSpPr>
          <p:spPr bwMode="auto">
            <a:xfrm>
              <a:off x="1487488" y="4602559"/>
              <a:ext cx="1909664" cy="140400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3200" i="0" dirty="0">
                  <a:solidFill>
                    <a:schemeClr val="tx1"/>
                  </a:solidFill>
                  <a:latin typeface="微软雅黑" panose="020B0503020204020204" pitchFamily="34" charset="-122"/>
                  <a:ea typeface="微软雅黑" panose="020B0503020204020204" pitchFamily="34" charset="-122"/>
                </a:rPr>
                <a:t>应用程序</a:t>
              </a:r>
            </a:p>
          </p:txBody>
        </p:sp>
        <p:sp>
          <p:nvSpPr>
            <p:cNvPr id="6" name="矩形 5"/>
            <p:cNvSpPr/>
            <p:nvPr/>
          </p:nvSpPr>
          <p:spPr bwMode="auto">
            <a:xfrm>
              <a:off x="4869313" y="4602559"/>
              <a:ext cx="2725258" cy="140400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en-US" altLang="zh-CN" sz="3200" i="0" dirty="0">
                  <a:latin typeface="微软雅黑" panose="020B0503020204020204" pitchFamily="34" charset="-122"/>
                  <a:ea typeface="微软雅黑" panose="020B0503020204020204" pitchFamily="34" charset="-122"/>
                </a:rPr>
                <a:t>S</a:t>
              </a:r>
              <a:r>
                <a:rPr lang="en-US" altLang="zh-CN" sz="3200" i="0" smtClean="0">
                  <a:solidFill>
                    <a:schemeClr val="tx1"/>
                  </a:solidFill>
                  <a:latin typeface="微软雅黑" panose="020B0503020204020204" pitchFamily="34" charset="-122"/>
                  <a:ea typeface="微软雅黑" panose="020B0503020204020204" pitchFamily="34" charset="-122"/>
                </a:rPr>
                <a:t>ession</a:t>
              </a:r>
              <a:r>
                <a:rPr lang="zh-CN" altLang="en-US" sz="3200" i="0" dirty="0">
                  <a:solidFill>
                    <a:schemeClr val="tx1"/>
                  </a:solidFill>
                  <a:latin typeface="微软雅黑" panose="020B0503020204020204" pitchFamily="34" charset="-122"/>
                  <a:ea typeface="微软雅黑" panose="020B0503020204020204" pitchFamily="34" charset="-122"/>
                </a:rPr>
                <a:t>缓存</a:t>
              </a:r>
            </a:p>
          </p:txBody>
        </p:sp>
        <p:cxnSp>
          <p:nvCxnSpPr>
            <p:cNvPr id="7" name="直接箭头连接符 6"/>
            <p:cNvCxnSpPr/>
            <p:nvPr/>
          </p:nvCxnSpPr>
          <p:spPr bwMode="auto">
            <a:xfrm>
              <a:off x="3418622" y="5089300"/>
              <a:ext cx="1439582" cy="0"/>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bwMode="auto">
            <a:xfrm>
              <a:off x="7594571" y="5089300"/>
              <a:ext cx="1642780" cy="0"/>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extBox 23"/>
            <p:cNvSpPr txBox="1">
              <a:spLocks noChangeArrowheads="1"/>
            </p:cNvSpPr>
            <p:nvPr/>
          </p:nvSpPr>
          <p:spPr bwMode="auto">
            <a:xfrm>
              <a:off x="3863752" y="4561964"/>
              <a:ext cx="5270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a:latin typeface="微软雅黑" panose="020B0503020204020204" pitchFamily="34" charset="-122"/>
                  <a:ea typeface="微软雅黑" panose="020B0503020204020204" pitchFamily="34" charset="-122"/>
                </a:rPr>
                <a:t>写</a:t>
              </a:r>
            </a:p>
          </p:txBody>
        </p:sp>
        <p:sp>
          <p:nvSpPr>
            <p:cNvPr id="10" name="TextBox 25"/>
            <p:cNvSpPr txBox="1">
              <a:spLocks noChangeArrowheads="1"/>
            </p:cNvSpPr>
            <p:nvPr/>
          </p:nvSpPr>
          <p:spPr bwMode="auto">
            <a:xfrm>
              <a:off x="8112224" y="5517232"/>
              <a:ext cx="717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dirty="0">
                  <a:latin typeface="微软雅黑" panose="020B0503020204020204" pitchFamily="34" charset="-122"/>
                  <a:ea typeface="微软雅黑" panose="020B0503020204020204" pitchFamily="34" charset="-122"/>
                </a:rPr>
                <a:t> 读</a:t>
              </a:r>
            </a:p>
          </p:txBody>
        </p:sp>
        <p:sp>
          <p:nvSpPr>
            <p:cNvPr id="11" name="TextBox 26"/>
            <p:cNvSpPr txBox="1">
              <a:spLocks noChangeArrowheads="1"/>
            </p:cNvSpPr>
            <p:nvPr/>
          </p:nvSpPr>
          <p:spPr bwMode="auto">
            <a:xfrm>
              <a:off x="7991441" y="4535825"/>
              <a:ext cx="840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a:latin typeface="微软雅黑" panose="020B0503020204020204" pitchFamily="34" charset="-122"/>
                  <a:ea typeface="微软雅黑" panose="020B0503020204020204" pitchFamily="34" charset="-122"/>
                </a:rPr>
                <a:t>  写</a:t>
              </a:r>
            </a:p>
          </p:txBody>
        </p:sp>
        <p:sp>
          <p:nvSpPr>
            <p:cNvPr id="12" name="流程图: 磁盘 11"/>
            <p:cNvSpPr/>
            <p:nvPr/>
          </p:nvSpPr>
          <p:spPr bwMode="auto">
            <a:xfrm>
              <a:off x="9248460" y="4527743"/>
              <a:ext cx="1672076" cy="1404000"/>
            </a:xfrm>
            <a:prstGeom prst="flowChartMagneticDisk">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3200" i="0" dirty="0">
                  <a:solidFill>
                    <a:schemeClr val="tx1"/>
                  </a:solidFill>
                  <a:latin typeface="微软雅黑" panose="020B0503020204020204" pitchFamily="34" charset="-122"/>
                  <a:ea typeface="微软雅黑" panose="020B0503020204020204" pitchFamily="34" charset="-122"/>
                </a:rPr>
                <a:t>数据库</a:t>
              </a:r>
            </a:p>
          </p:txBody>
        </p:sp>
        <p:cxnSp>
          <p:nvCxnSpPr>
            <p:cNvPr id="13" name="直接箭头连接符 12"/>
            <p:cNvCxnSpPr/>
            <p:nvPr/>
          </p:nvCxnSpPr>
          <p:spPr bwMode="auto">
            <a:xfrm flipH="1">
              <a:off x="3418622" y="5481189"/>
              <a:ext cx="1450691" cy="1"/>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bwMode="auto">
            <a:xfrm flipH="1">
              <a:off x="7568568" y="5481189"/>
              <a:ext cx="1668783" cy="304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Box 161"/>
            <p:cNvSpPr txBox="1">
              <a:spLocks noChangeArrowheads="1"/>
            </p:cNvSpPr>
            <p:nvPr/>
          </p:nvSpPr>
          <p:spPr bwMode="auto">
            <a:xfrm>
              <a:off x="3647728" y="5517232"/>
              <a:ext cx="840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a:latin typeface="微软雅黑" panose="020B0503020204020204" pitchFamily="34" charset="-122"/>
                  <a:ea typeface="微软雅黑" panose="020B0503020204020204" pitchFamily="34" charset="-122"/>
                </a:rPr>
                <a:t>  读</a:t>
              </a:r>
            </a:p>
          </p:txBody>
        </p:sp>
      </p:grpSp>
    </p:spTree>
    <p:extLst>
      <p:ext uri="{BB962C8B-B14F-4D97-AF65-F5344CB8AC3E}">
        <p14:creationId xmlns:p14="http://schemas.microsoft.com/office/powerpoint/2010/main" val="1324359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Session</a:t>
            </a:r>
            <a:r>
              <a:rPr lang="zh-CN" altLang="en-US" smtClean="0"/>
              <a:t>实现缓存</a:t>
            </a:r>
          </a:p>
        </p:txBody>
      </p:sp>
      <p:sp>
        <p:nvSpPr>
          <p:cNvPr id="27" name="Rectangle 5"/>
          <p:cNvSpPr>
            <a:spLocks noChangeArrowheads="1"/>
          </p:cNvSpPr>
          <p:nvPr/>
        </p:nvSpPr>
        <p:spPr bwMode="auto">
          <a:xfrm>
            <a:off x="7860133" y="1412777"/>
            <a:ext cx="3643670" cy="3378970"/>
          </a:xfrm>
          <a:prstGeom prst="rect">
            <a:avLst/>
          </a:prstGeom>
          <a:solidFill>
            <a:schemeClr val="accent1">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endParaRPr lang="zh-CN" altLang="en-US" sz="1800" b="0" i="0">
              <a:ea typeface="宋体" panose="02010600030101010101" pitchFamily="2" charset="-122"/>
            </a:endParaRPr>
          </a:p>
        </p:txBody>
      </p:sp>
      <p:sp>
        <p:nvSpPr>
          <p:cNvPr id="28" name="矩形 27"/>
          <p:cNvSpPr/>
          <p:nvPr/>
        </p:nvSpPr>
        <p:spPr>
          <a:xfrm>
            <a:off x="6384184" y="1684908"/>
            <a:ext cx="1368000" cy="540000"/>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400" b="1" i="0" dirty="0">
                <a:solidFill>
                  <a:schemeClr val="tx1"/>
                </a:solidFill>
                <a:latin typeface="Consolas" panose="020B0609020204030204" pitchFamily="49" charset="0"/>
              </a:rPr>
              <a:t>session</a:t>
            </a:r>
            <a:endParaRPr lang="zh-CN" altLang="en-US" sz="2400" b="1" i="0" dirty="0">
              <a:solidFill>
                <a:schemeClr val="tx1"/>
              </a:solidFill>
              <a:latin typeface="Consolas" panose="020B0609020204030204" pitchFamily="49" charset="0"/>
            </a:endParaRPr>
          </a:p>
        </p:txBody>
      </p:sp>
      <p:sp>
        <p:nvSpPr>
          <p:cNvPr id="29" name="流程图: 可选过程 28"/>
          <p:cNvSpPr/>
          <p:nvPr/>
        </p:nvSpPr>
        <p:spPr>
          <a:xfrm>
            <a:off x="8852842" y="1535462"/>
            <a:ext cx="1571625" cy="860423"/>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1600" b="1" i="0" dirty="0">
                <a:solidFill>
                  <a:schemeClr val="accent1">
                    <a:lumMod val="50000"/>
                  </a:schemeClr>
                </a:solidFill>
              </a:rPr>
              <a:t>Session</a:t>
            </a:r>
          </a:p>
          <a:p>
            <a:pPr eaLnBrk="1" hangingPunct="1">
              <a:buFont typeface="Arial" charset="0"/>
              <a:buNone/>
              <a:defRPr/>
            </a:pPr>
            <a:r>
              <a:rPr lang="en-US" altLang="zh-CN" sz="1600" i="0" smtClean="0">
                <a:solidFill>
                  <a:schemeClr val="tx1"/>
                </a:solidFill>
              </a:rPr>
              <a:t> Set</a:t>
            </a:r>
            <a:r>
              <a:rPr lang="en-US" altLang="zh-CN" sz="1600" i="0">
                <a:solidFill>
                  <a:schemeClr val="tx1"/>
                </a:solidFill>
              </a:rPr>
              <a:t>: </a:t>
            </a:r>
            <a:r>
              <a:rPr lang="en-US" altLang="zh-CN" sz="1600" i="0" smtClean="0">
                <a:solidFill>
                  <a:schemeClr val="tx1"/>
                </a:solidFill>
              </a:rPr>
              <a:t>set</a:t>
            </a:r>
          </a:p>
          <a:p>
            <a:pPr eaLnBrk="1" hangingPunct="1">
              <a:buFont typeface="Arial" charset="0"/>
              <a:buNone/>
              <a:defRPr/>
            </a:pPr>
            <a:r>
              <a:rPr lang="en-US" altLang="zh-CN" sz="1600" i="0">
                <a:solidFill>
                  <a:schemeClr val="tx1"/>
                </a:solidFill>
              </a:rPr>
              <a:t> </a:t>
            </a:r>
            <a:r>
              <a:rPr lang="en-US" altLang="zh-CN" sz="1600" i="0" smtClean="0">
                <a:solidFill>
                  <a:schemeClr val="tx1"/>
                </a:solidFill>
              </a:rPr>
              <a:t>closed:</a:t>
            </a:r>
            <a:endParaRPr lang="zh-CN" altLang="en-US" sz="1600" i="0" dirty="0">
              <a:solidFill>
                <a:schemeClr val="tx1"/>
              </a:solidFill>
            </a:endParaRPr>
          </a:p>
        </p:txBody>
      </p:sp>
      <p:cxnSp>
        <p:nvCxnSpPr>
          <p:cNvPr id="30" name="直接箭头连接符 29"/>
          <p:cNvCxnSpPr>
            <a:stCxn id="28" idx="3"/>
            <a:endCxn id="29" idx="1"/>
          </p:cNvCxnSpPr>
          <p:nvPr/>
        </p:nvCxnSpPr>
        <p:spPr>
          <a:xfrm>
            <a:off x="7752184" y="1954908"/>
            <a:ext cx="1100658" cy="10766"/>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31" name="矩形 30"/>
          <p:cNvSpPr/>
          <p:nvPr/>
        </p:nvSpPr>
        <p:spPr>
          <a:xfrm>
            <a:off x="6384184" y="4725144"/>
            <a:ext cx="1368000" cy="540000"/>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400" b="1" i="0" smtClean="0">
                <a:solidFill>
                  <a:schemeClr val="tx1"/>
                </a:solidFill>
                <a:latin typeface="Consolas" panose="020B0609020204030204" pitchFamily="49" charset="0"/>
              </a:rPr>
              <a:t>u1</a:t>
            </a:r>
            <a:endParaRPr lang="zh-CN" altLang="en-US" sz="2400" b="1" i="0" dirty="0">
              <a:solidFill>
                <a:schemeClr val="tx1"/>
              </a:solidFill>
              <a:latin typeface="Consolas" panose="020B0609020204030204" pitchFamily="49" charset="0"/>
            </a:endParaRPr>
          </a:p>
        </p:txBody>
      </p:sp>
      <p:sp>
        <p:nvSpPr>
          <p:cNvPr id="32" name="流程图: 可选过程 31"/>
          <p:cNvSpPr/>
          <p:nvPr/>
        </p:nvSpPr>
        <p:spPr>
          <a:xfrm>
            <a:off x="7924154" y="2827908"/>
            <a:ext cx="1428750" cy="928687"/>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1600" b="1" i="0" dirty="0" smtClean="0">
                <a:solidFill>
                  <a:schemeClr val="accent1">
                    <a:lumMod val="50000"/>
                  </a:schemeClr>
                </a:solidFill>
              </a:rPr>
              <a:t>User</a:t>
            </a:r>
            <a:endParaRPr lang="en-US" altLang="zh-CN" sz="1600" b="1" i="0" dirty="0">
              <a:solidFill>
                <a:schemeClr val="accent1">
                  <a:lumMod val="50000"/>
                </a:schemeClr>
              </a:solidFill>
            </a:endParaRPr>
          </a:p>
          <a:p>
            <a:pPr eaLnBrk="1" hangingPunct="1">
              <a:buFont typeface="Arial" charset="0"/>
              <a:buNone/>
              <a:defRPr/>
            </a:pPr>
            <a:r>
              <a:rPr lang="en-US" altLang="zh-CN" sz="1600" i="0" dirty="0" smtClean="0">
                <a:solidFill>
                  <a:schemeClr val="tx1"/>
                </a:solidFill>
              </a:rPr>
              <a:t> Id</a:t>
            </a:r>
            <a:r>
              <a:rPr lang="en-US" altLang="zh-CN" sz="1600" i="0" dirty="0">
                <a:solidFill>
                  <a:schemeClr val="tx1"/>
                </a:solidFill>
              </a:rPr>
              <a:t>=</a:t>
            </a:r>
          </a:p>
          <a:p>
            <a:pPr eaLnBrk="1" hangingPunct="1">
              <a:buFont typeface="Arial" charset="0"/>
              <a:buNone/>
              <a:defRPr/>
            </a:pPr>
            <a:r>
              <a:rPr lang="en-US" altLang="zh-CN" sz="1600" i="0" dirty="0" smtClean="0">
                <a:solidFill>
                  <a:schemeClr val="tx1"/>
                </a:solidFill>
              </a:rPr>
              <a:t> name=Tom</a:t>
            </a:r>
            <a:endParaRPr lang="en-US" altLang="zh-CN" sz="1600" i="0" dirty="0">
              <a:solidFill>
                <a:schemeClr val="tx1"/>
              </a:solidFill>
            </a:endParaRPr>
          </a:p>
        </p:txBody>
      </p:sp>
      <p:cxnSp>
        <p:nvCxnSpPr>
          <p:cNvPr id="33" name="直接箭头连接符 32"/>
          <p:cNvCxnSpPr>
            <a:stCxn id="31" idx="3"/>
            <a:endCxn id="32" idx="2"/>
          </p:cNvCxnSpPr>
          <p:nvPr/>
        </p:nvCxnSpPr>
        <p:spPr>
          <a:xfrm flipV="1">
            <a:off x="7752184" y="3756595"/>
            <a:ext cx="886345" cy="1238549"/>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29" idx="2"/>
            <a:endCxn id="32" idx="0"/>
          </p:cNvCxnSpPr>
          <p:nvPr/>
        </p:nvCxnSpPr>
        <p:spPr>
          <a:xfrm flipH="1">
            <a:off x="8638529" y="2395885"/>
            <a:ext cx="1000126" cy="432023"/>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42" name="矩形 41"/>
          <p:cNvSpPr/>
          <p:nvPr/>
        </p:nvSpPr>
        <p:spPr>
          <a:xfrm>
            <a:off x="6384184" y="3899470"/>
            <a:ext cx="1368000" cy="540000"/>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400" b="1" i="0" dirty="0">
                <a:solidFill>
                  <a:schemeClr val="tx1"/>
                </a:solidFill>
                <a:latin typeface="Consolas" panose="020B0609020204030204" pitchFamily="49" charset="0"/>
              </a:rPr>
              <a:t>u2</a:t>
            </a:r>
            <a:endParaRPr lang="zh-CN" altLang="en-US" sz="2400" b="1" i="0" dirty="0">
              <a:solidFill>
                <a:schemeClr val="tx1"/>
              </a:solidFill>
              <a:latin typeface="Consolas" panose="020B0609020204030204" pitchFamily="49" charset="0"/>
            </a:endParaRPr>
          </a:p>
        </p:txBody>
      </p:sp>
      <p:cxnSp>
        <p:nvCxnSpPr>
          <p:cNvPr id="43" name="直接箭头连接符 42"/>
          <p:cNvCxnSpPr>
            <a:stCxn id="42" idx="3"/>
            <a:endCxn id="32" idx="2"/>
          </p:cNvCxnSpPr>
          <p:nvPr/>
        </p:nvCxnSpPr>
        <p:spPr>
          <a:xfrm flipV="1">
            <a:off x="7752184" y="3756595"/>
            <a:ext cx="886345" cy="412875"/>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46" name="流程图: 可选过程 45"/>
          <p:cNvSpPr/>
          <p:nvPr/>
        </p:nvSpPr>
        <p:spPr>
          <a:xfrm>
            <a:off x="9889194" y="2824510"/>
            <a:ext cx="1357313" cy="928688"/>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1600" b="1" i="0" dirty="0" smtClean="0">
                <a:solidFill>
                  <a:schemeClr val="accent1">
                    <a:lumMod val="50000"/>
                  </a:schemeClr>
                </a:solidFill>
              </a:rPr>
              <a:t>User</a:t>
            </a:r>
            <a:endParaRPr lang="en-US" altLang="zh-CN" sz="1600" b="1" i="0" dirty="0">
              <a:solidFill>
                <a:schemeClr val="accent1">
                  <a:lumMod val="50000"/>
                </a:schemeClr>
              </a:solidFill>
            </a:endParaRPr>
          </a:p>
          <a:p>
            <a:pPr eaLnBrk="1" hangingPunct="1">
              <a:buFont typeface="Arial" charset="0"/>
              <a:buNone/>
              <a:defRPr/>
            </a:pPr>
            <a:r>
              <a:rPr lang="en-US" altLang="zh-CN" sz="1600" i="0" dirty="0" smtClean="0">
                <a:solidFill>
                  <a:schemeClr val="tx1"/>
                </a:solidFill>
              </a:rPr>
              <a:t> Id=2</a:t>
            </a:r>
            <a:endParaRPr lang="en-US" altLang="zh-CN" sz="1600" i="0" dirty="0">
              <a:solidFill>
                <a:schemeClr val="tx1"/>
              </a:solidFill>
            </a:endParaRPr>
          </a:p>
          <a:p>
            <a:pPr eaLnBrk="1" hangingPunct="1">
              <a:buFont typeface="Arial" charset="0"/>
              <a:buNone/>
              <a:defRPr/>
            </a:pPr>
            <a:r>
              <a:rPr lang="en-US" altLang="zh-CN" sz="1600" i="0" dirty="0">
                <a:solidFill>
                  <a:schemeClr val="tx1"/>
                </a:solidFill>
              </a:rPr>
              <a:t> n</a:t>
            </a:r>
            <a:r>
              <a:rPr lang="en-US" altLang="zh-CN" sz="1600" i="0" dirty="0" smtClean="0">
                <a:solidFill>
                  <a:schemeClr val="tx1"/>
                </a:solidFill>
              </a:rPr>
              <a:t>ame=…</a:t>
            </a:r>
            <a:endParaRPr lang="en-US" altLang="zh-CN" sz="1600" i="0" dirty="0">
              <a:solidFill>
                <a:schemeClr val="tx1"/>
              </a:solidFill>
            </a:endParaRPr>
          </a:p>
        </p:txBody>
      </p:sp>
      <p:cxnSp>
        <p:nvCxnSpPr>
          <p:cNvPr id="56" name="直接箭头连接符 55"/>
          <p:cNvCxnSpPr>
            <a:stCxn id="31" idx="3"/>
            <a:endCxn id="46" idx="2"/>
          </p:cNvCxnSpPr>
          <p:nvPr/>
        </p:nvCxnSpPr>
        <p:spPr>
          <a:xfrm flipV="1">
            <a:off x="7752184" y="3753198"/>
            <a:ext cx="2815667" cy="1241946"/>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cxnSp>
        <p:nvCxnSpPr>
          <p:cNvPr id="57" name="直接箭头连接符 56"/>
          <p:cNvCxnSpPr>
            <a:stCxn id="29" idx="2"/>
            <a:endCxn id="46" idx="0"/>
          </p:cNvCxnSpPr>
          <p:nvPr/>
        </p:nvCxnSpPr>
        <p:spPr>
          <a:xfrm>
            <a:off x="9638655" y="2395885"/>
            <a:ext cx="929196" cy="428625"/>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58" name="流程图: 磁盘 57"/>
          <p:cNvSpPr/>
          <p:nvPr/>
        </p:nvSpPr>
        <p:spPr>
          <a:xfrm>
            <a:off x="8976320" y="5085184"/>
            <a:ext cx="1296144" cy="1023394"/>
          </a:xfrm>
          <a:prstGeom prst="flowChartMagneticDisk">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zh-CN" altLang="en-US" sz="2400" i="0" dirty="0">
                <a:solidFill>
                  <a:schemeClr val="tx1"/>
                </a:solidFill>
                <a:latin typeface="微软雅黑" panose="020B0503020204020204" pitchFamily="34" charset="-122"/>
                <a:ea typeface="微软雅黑" panose="020B0503020204020204" pitchFamily="34" charset="-122"/>
              </a:rPr>
              <a:t>数据库</a:t>
            </a:r>
          </a:p>
        </p:txBody>
      </p:sp>
      <p:cxnSp>
        <p:nvCxnSpPr>
          <p:cNvPr id="59" name="直接箭头连接符 58"/>
          <p:cNvCxnSpPr>
            <a:stCxn id="46" idx="2"/>
            <a:endCxn id="58" idx="1"/>
          </p:cNvCxnSpPr>
          <p:nvPr/>
        </p:nvCxnSpPr>
        <p:spPr>
          <a:xfrm flipH="1">
            <a:off x="9624392" y="3753198"/>
            <a:ext cx="943459" cy="1331986"/>
          </a:xfrm>
          <a:prstGeom prst="straightConnector1">
            <a:avLst/>
          </a:prstGeom>
          <a:ln w="38100">
            <a:solidFill>
              <a:schemeClr val="accent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32" idx="2"/>
            <a:endCxn id="58" idx="1"/>
          </p:cNvCxnSpPr>
          <p:nvPr/>
        </p:nvCxnSpPr>
        <p:spPr>
          <a:xfrm>
            <a:off x="8638529" y="3756595"/>
            <a:ext cx="985863" cy="1328589"/>
          </a:xfrm>
          <a:prstGeom prst="straightConnector1">
            <a:avLst/>
          </a:prstGeom>
          <a:ln w="38100">
            <a:solidFill>
              <a:schemeClr val="accent1">
                <a:lumMod val="75000"/>
              </a:schemeClr>
            </a:solidFill>
            <a:prstDash val="dash"/>
            <a:tailEnd type="arrow"/>
          </a:ln>
        </p:spPr>
        <p:style>
          <a:lnRef idx="1">
            <a:schemeClr val="dk1"/>
          </a:lnRef>
          <a:fillRef idx="0">
            <a:schemeClr val="dk1"/>
          </a:fillRef>
          <a:effectRef idx="0">
            <a:schemeClr val="dk1"/>
          </a:effectRef>
          <a:fontRef idx="minor">
            <a:schemeClr val="tx1"/>
          </a:fontRef>
        </p:style>
      </p:cxnSp>
      <p:sp>
        <p:nvSpPr>
          <p:cNvPr id="61" name="TextBox 20"/>
          <p:cNvSpPr txBox="1">
            <a:spLocks noChangeArrowheads="1"/>
          </p:cNvSpPr>
          <p:nvPr/>
        </p:nvSpPr>
        <p:spPr bwMode="auto">
          <a:xfrm>
            <a:off x="10602142" y="3846636"/>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查询</a:t>
            </a:r>
          </a:p>
        </p:txBody>
      </p:sp>
      <p:sp>
        <p:nvSpPr>
          <p:cNvPr id="62" name="TextBox 21"/>
          <p:cNvSpPr txBox="1">
            <a:spLocks noChangeArrowheads="1"/>
          </p:cNvSpPr>
          <p:nvPr/>
        </p:nvSpPr>
        <p:spPr bwMode="auto">
          <a:xfrm>
            <a:off x="8940253" y="3846636"/>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保存</a:t>
            </a:r>
          </a:p>
        </p:txBody>
      </p:sp>
      <p:sp>
        <p:nvSpPr>
          <p:cNvPr id="63" name="TextBox 22"/>
          <p:cNvSpPr txBox="1">
            <a:spLocks noChangeArrowheads="1"/>
          </p:cNvSpPr>
          <p:nvPr/>
        </p:nvSpPr>
        <p:spPr bwMode="auto">
          <a:xfrm>
            <a:off x="8352779" y="3126556"/>
            <a:ext cx="357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1600" b="0" i="0">
                <a:solidFill>
                  <a:srgbClr val="FF0000"/>
                </a:solidFill>
                <a:ea typeface="宋体" panose="02010600030101010101" pitchFamily="2" charset="-122"/>
              </a:rPr>
              <a:t>3</a:t>
            </a:r>
            <a:endParaRPr lang="zh-CN" altLang="en-US" sz="1600" b="0" i="0">
              <a:solidFill>
                <a:srgbClr val="FF0000"/>
              </a:solidFill>
              <a:ea typeface="宋体" panose="02010600030101010101" pitchFamily="2" charset="-122"/>
            </a:endParaRPr>
          </a:p>
        </p:txBody>
      </p:sp>
      <p:sp>
        <p:nvSpPr>
          <p:cNvPr id="64" name="右箭头 63"/>
          <p:cNvSpPr/>
          <p:nvPr/>
        </p:nvSpPr>
        <p:spPr bwMode="auto">
          <a:xfrm>
            <a:off x="225252" y="1344538"/>
            <a:ext cx="360040" cy="212254"/>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5" name="TextBox 20"/>
          <p:cNvSpPr txBox="1">
            <a:spLocks noChangeArrowheads="1"/>
          </p:cNvSpPr>
          <p:nvPr/>
        </p:nvSpPr>
        <p:spPr bwMode="auto">
          <a:xfrm>
            <a:off x="9596089" y="2026157"/>
            <a:ext cx="93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1800" b="0" i="0" smtClean="0">
                <a:latin typeface="Consolas" panose="020B0609020204030204" pitchFamily="49" charset="0"/>
                <a:ea typeface="微软雅黑" panose="020B0503020204020204" pitchFamily="34" charset="-122"/>
              </a:rPr>
              <a:t>false</a:t>
            </a:r>
            <a:endParaRPr lang="zh-CN" altLang="en-US" sz="1800" b="0" i="0">
              <a:latin typeface="Consolas" panose="020B0609020204030204" pitchFamily="49" charset="0"/>
              <a:ea typeface="微软雅黑" panose="020B0503020204020204" pitchFamily="34" charset="-122"/>
            </a:endParaRPr>
          </a:p>
        </p:txBody>
      </p:sp>
      <p:sp>
        <p:nvSpPr>
          <p:cNvPr id="66" name="TextBox 20"/>
          <p:cNvSpPr txBox="1">
            <a:spLocks noChangeArrowheads="1"/>
          </p:cNvSpPr>
          <p:nvPr/>
        </p:nvSpPr>
        <p:spPr bwMode="auto">
          <a:xfrm>
            <a:off x="9596089" y="2018184"/>
            <a:ext cx="93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1800" b="0" i="0" smtClean="0">
                <a:solidFill>
                  <a:srgbClr val="FF0000"/>
                </a:solidFill>
                <a:latin typeface="Consolas" panose="020B0609020204030204" pitchFamily="49" charset="0"/>
                <a:ea typeface="微软雅黑" panose="020B0503020204020204" pitchFamily="34" charset="-122"/>
              </a:rPr>
              <a:t>true</a:t>
            </a:r>
            <a:endParaRPr lang="zh-CN" altLang="en-US" sz="1800" b="0" i="0">
              <a:solidFill>
                <a:srgbClr val="FF0000"/>
              </a:solidFill>
              <a:latin typeface="Consolas" panose="020B0609020204030204" pitchFamily="49" charset="0"/>
              <a:ea typeface="微软雅黑" panose="020B0503020204020204" pitchFamily="34" charset="-122"/>
            </a:endParaRPr>
          </a:p>
        </p:txBody>
      </p:sp>
      <p:grpSp>
        <p:nvGrpSpPr>
          <p:cNvPr id="67" name="组合 66"/>
          <p:cNvGrpSpPr/>
          <p:nvPr/>
        </p:nvGrpSpPr>
        <p:grpSpPr>
          <a:xfrm>
            <a:off x="10027793" y="2946555"/>
            <a:ext cx="1079097" cy="678743"/>
            <a:chOff x="10488488" y="5445224"/>
            <a:chExt cx="1079097" cy="678743"/>
          </a:xfrm>
          <a:effectLst>
            <a:outerShdw blurRad="50800" dist="38100" dir="2700000" algn="tl" rotWithShape="0">
              <a:prstClr val="black">
                <a:alpha val="40000"/>
              </a:prstClr>
            </a:outerShdw>
          </a:effectLst>
        </p:grpSpPr>
        <p:cxnSp>
          <p:nvCxnSpPr>
            <p:cNvPr id="68" name="直接连接符 67"/>
            <p:cNvCxnSpPr/>
            <p:nvPr/>
          </p:nvCxnSpPr>
          <p:spPr bwMode="auto">
            <a:xfrm flipV="1">
              <a:off x="10488488" y="5445224"/>
              <a:ext cx="1079097" cy="648072"/>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68"/>
            <p:cNvCxnSpPr/>
            <p:nvPr/>
          </p:nvCxnSpPr>
          <p:spPr bwMode="auto">
            <a:xfrm>
              <a:off x="10488488" y="5445224"/>
              <a:ext cx="1079097" cy="678743"/>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0" name="组合 69"/>
          <p:cNvGrpSpPr/>
          <p:nvPr/>
        </p:nvGrpSpPr>
        <p:grpSpPr>
          <a:xfrm>
            <a:off x="8098980" y="2946555"/>
            <a:ext cx="1079097" cy="678743"/>
            <a:chOff x="10488488" y="5445224"/>
            <a:chExt cx="1079097" cy="678743"/>
          </a:xfrm>
          <a:effectLst>
            <a:outerShdw blurRad="50800" dist="38100" dir="2700000" algn="tl" rotWithShape="0">
              <a:prstClr val="black">
                <a:alpha val="40000"/>
              </a:prstClr>
            </a:outerShdw>
          </a:effectLst>
        </p:grpSpPr>
        <p:cxnSp>
          <p:nvCxnSpPr>
            <p:cNvPr id="71" name="直接连接符 70"/>
            <p:cNvCxnSpPr/>
            <p:nvPr/>
          </p:nvCxnSpPr>
          <p:spPr bwMode="auto">
            <a:xfrm flipV="1">
              <a:off x="10488488" y="5445224"/>
              <a:ext cx="1079097" cy="648072"/>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接连接符 71"/>
            <p:cNvCxnSpPr/>
            <p:nvPr/>
          </p:nvCxnSpPr>
          <p:spPr bwMode="auto">
            <a:xfrm>
              <a:off x="10488488" y="5445224"/>
              <a:ext cx="1079097" cy="678743"/>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5" name="矩形 34"/>
          <p:cNvSpPr/>
          <p:nvPr/>
        </p:nvSpPr>
        <p:spPr bwMode="auto">
          <a:xfrm>
            <a:off x="623392" y="1169680"/>
            <a:ext cx="5610440" cy="535566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200" b="1" i="0">
                <a:solidFill>
                  <a:srgbClr val="000000"/>
                </a:solidFill>
                <a:latin typeface="Consolas" panose="020B0609020204030204" pitchFamily="49" charset="0"/>
              </a:rPr>
              <a:t>Session </a:t>
            </a:r>
            <a:r>
              <a:rPr lang="en-US" altLang="zh-CN" sz="2200" b="1" i="0">
                <a:solidFill>
                  <a:srgbClr val="6A3E3E"/>
                </a:solidFill>
                <a:latin typeface="Consolas" panose="020B0609020204030204" pitchFamily="49" charset="0"/>
              </a:rPr>
              <a:t>session </a:t>
            </a:r>
            <a:r>
              <a:rPr lang="en-US" altLang="zh-CN" sz="2200" b="1" i="0">
                <a:solidFill>
                  <a:srgbClr val="000000"/>
                </a:solidFill>
                <a:latin typeface="Consolas" panose="020B0609020204030204" pitchFamily="49" charset="0"/>
              </a:rPr>
              <a:t>= </a:t>
            </a:r>
            <a:r>
              <a:rPr lang="en-US" altLang="zh-CN" sz="2200" b="1" i="0">
                <a:solidFill>
                  <a:srgbClr val="2A00FF"/>
                </a:solidFill>
                <a:latin typeface="Consolas" panose="020B0609020204030204" pitchFamily="49" charset="0"/>
              </a:rPr>
              <a:t>sessionfactory</a:t>
            </a:r>
            <a:r>
              <a:rPr lang="en-US" altLang="zh-CN" sz="2200" b="1" i="0">
                <a:solidFill>
                  <a:srgbClr val="000000"/>
                </a:solidFill>
                <a:latin typeface="Consolas" panose="020B0609020204030204" pitchFamily="49" charset="0"/>
              </a:rPr>
              <a:t>.openSession();</a:t>
            </a:r>
          </a:p>
          <a:p>
            <a:r>
              <a:rPr lang="en-US" altLang="zh-CN" sz="2200" b="1" i="0">
                <a:solidFill>
                  <a:srgbClr val="000000"/>
                </a:solidFill>
                <a:latin typeface="Consolas" panose="020B0609020204030204" pitchFamily="49" charset="0"/>
              </a:rPr>
              <a:t>Transaction </a:t>
            </a:r>
            <a:r>
              <a:rPr lang="en-US" altLang="zh-CN" sz="2200" b="1" i="0">
                <a:solidFill>
                  <a:srgbClr val="6A3E3E"/>
                </a:solidFill>
                <a:latin typeface="Consolas" panose="020B0609020204030204" pitchFamily="49" charset="0"/>
              </a:rPr>
              <a:t>tx </a:t>
            </a:r>
            <a:r>
              <a:rPr lang="en-US" altLang="zh-CN" sz="2200" b="1" i="0">
                <a:solidFill>
                  <a:srgbClr val="000000"/>
                </a:solidFill>
                <a:latin typeface="Consolas" panose="020B0609020204030204" pitchFamily="49" charset="0"/>
              </a:rPr>
              <a:t>=</a:t>
            </a:r>
            <a:r>
              <a:rPr lang="en-US" altLang="zh-CN" sz="2200" b="1" i="0">
                <a:solidFill>
                  <a:schemeClr val="bg1"/>
                </a:solidFill>
                <a:highlight>
                  <a:srgbClr val="D4D4D4"/>
                </a:highlight>
                <a:latin typeface="Consolas" panose="020B0609020204030204" pitchFamily="49" charset="0"/>
              </a:rPr>
              <a:t>           </a:t>
            </a:r>
          </a:p>
          <a:p>
            <a:r>
              <a:rPr lang="en-US" altLang="zh-CN" sz="2200" b="1" i="0">
                <a:solidFill>
                  <a:srgbClr val="000000"/>
                </a:solidFill>
                <a:latin typeface="Consolas" panose="020B0609020204030204" pitchFamily="49" charset="0"/>
              </a:rPr>
              <a:t>      </a:t>
            </a:r>
            <a:r>
              <a:rPr lang="en-US" altLang="zh-CN" sz="2200" b="1" i="0">
                <a:solidFill>
                  <a:srgbClr val="6A3E3E"/>
                </a:solidFill>
                <a:latin typeface="Consolas" panose="020B0609020204030204" pitchFamily="49" charset="0"/>
              </a:rPr>
              <a:t>session</a:t>
            </a:r>
            <a:r>
              <a:rPr lang="en-US" altLang="zh-CN" sz="2200" b="1" i="0">
                <a:solidFill>
                  <a:srgbClr val="000000"/>
                </a:solidFill>
                <a:latin typeface="Consolas" panose="020B0609020204030204" pitchFamily="49" charset="0"/>
              </a:rPr>
              <a:t>.beginTransaction();</a:t>
            </a:r>
          </a:p>
          <a:p>
            <a:endParaRPr lang="zh-CN" altLang="en-US" sz="2200" b="1" i="0">
              <a:latin typeface="Consolas" panose="020B0609020204030204" pitchFamily="49" charset="0"/>
            </a:endParaRPr>
          </a:p>
          <a:p>
            <a:r>
              <a:rPr lang="en-US" altLang="zh-CN" sz="2200" b="1" i="0">
                <a:solidFill>
                  <a:srgbClr val="000000"/>
                </a:solidFill>
                <a:latin typeface="Consolas" panose="020B0609020204030204" pitchFamily="49" charset="0"/>
              </a:rPr>
              <a:t>User </a:t>
            </a:r>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 = </a:t>
            </a:r>
            <a:r>
              <a:rPr lang="en-US" altLang="zh-CN" sz="2200" b="1" i="0">
                <a:solidFill>
                  <a:srgbClr val="7F0055"/>
                </a:solidFill>
                <a:latin typeface="Consolas" panose="020B0609020204030204" pitchFamily="49" charset="0"/>
              </a:rPr>
              <a:t>new</a:t>
            </a:r>
            <a:r>
              <a:rPr lang="en-US" altLang="zh-CN" sz="2200" b="1" i="0">
                <a:solidFill>
                  <a:srgbClr val="000000"/>
                </a:solidFill>
                <a:latin typeface="Consolas" panose="020B0609020204030204" pitchFamily="49" charset="0"/>
              </a:rPr>
              <a:t> User(</a:t>
            </a:r>
            <a:r>
              <a:rPr lang="en-US" altLang="zh-CN" sz="2200" b="1" i="0">
                <a:solidFill>
                  <a:srgbClr val="2A00FF"/>
                </a:solidFill>
                <a:latin typeface="Consolas" panose="020B0609020204030204" pitchFamily="49" charset="0"/>
              </a:rPr>
              <a:t>"Tom"</a:t>
            </a:r>
            <a:r>
              <a:rPr lang="en-US" altLang="zh-CN" sz="2200" b="1" i="0">
                <a:solidFill>
                  <a:srgbClr val="000000"/>
                </a:solidFill>
                <a:latin typeface="Consolas" panose="020B0609020204030204" pitchFamily="49" charset="0"/>
              </a:rPr>
              <a:t>);</a:t>
            </a:r>
          </a:p>
          <a:p>
            <a:r>
              <a:rPr lang="en-US" altLang="zh-CN" sz="2200" b="1" i="0">
                <a:solidFill>
                  <a:srgbClr val="6A3E3E"/>
                </a:solidFill>
                <a:latin typeface="Consolas" panose="020B0609020204030204" pitchFamily="49" charset="0"/>
              </a:rPr>
              <a:t>session</a:t>
            </a:r>
            <a:r>
              <a:rPr lang="en-US" altLang="zh-CN" sz="2200" b="1" i="0">
                <a:solidFill>
                  <a:srgbClr val="000000"/>
                </a:solidFill>
                <a:latin typeface="Consolas" panose="020B0609020204030204" pitchFamily="49" charset="0"/>
              </a:rPr>
              <a:t>.save(</a:t>
            </a:r>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a:t>
            </a:r>
            <a:r>
              <a:rPr lang="en-US" altLang="zh-CN" sz="2200" i="0">
                <a:solidFill>
                  <a:srgbClr val="3F7F5F"/>
                </a:solidFill>
                <a:latin typeface="微软雅黑" panose="020B0503020204020204" pitchFamily="34" charset="-122"/>
                <a:ea typeface="微软雅黑" panose="020B0503020204020204" pitchFamily="34" charset="-122"/>
              </a:rPr>
              <a:t>// </a:t>
            </a:r>
            <a:r>
              <a:rPr lang="zh-CN" altLang="en-US" sz="2200" i="0">
                <a:solidFill>
                  <a:srgbClr val="3F7F5F"/>
                </a:solidFill>
                <a:latin typeface="微软雅黑" panose="020B0503020204020204" pitchFamily="34" charset="-122"/>
                <a:ea typeface="微软雅黑" panose="020B0503020204020204" pitchFamily="34" charset="-122"/>
              </a:rPr>
              <a:t>假设分配</a:t>
            </a:r>
            <a:r>
              <a:rPr lang="en-US" altLang="zh-CN" sz="2200" i="0">
                <a:solidFill>
                  <a:srgbClr val="3F7F5F"/>
                </a:solidFill>
                <a:latin typeface="微软雅黑" panose="020B0503020204020204" pitchFamily="34" charset="-122"/>
                <a:ea typeface="微软雅黑" panose="020B0503020204020204" pitchFamily="34" charset="-122"/>
              </a:rPr>
              <a:t>u</a:t>
            </a:r>
            <a:r>
              <a:rPr lang="zh-CN" altLang="en-US" sz="2200" i="0">
                <a:solidFill>
                  <a:srgbClr val="3F7F5F"/>
                </a:solidFill>
                <a:latin typeface="微软雅黑" panose="020B0503020204020204" pitchFamily="34" charset="-122"/>
                <a:ea typeface="微软雅黑" panose="020B0503020204020204" pitchFamily="34" charset="-122"/>
              </a:rPr>
              <a:t>的</a:t>
            </a:r>
            <a:r>
              <a:rPr lang="en-US" altLang="zh-CN" sz="2200" i="0">
                <a:solidFill>
                  <a:srgbClr val="3F7F5F"/>
                </a:solidFill>
                <a:latin typeface="微软雅黑" panose="020B0503020204020204" pitchFamily="34" charset="-122"/>
                <a:ea typeface="微软雅黑" panose="020B0503020204020204" pitchFamily="34" charset="-122"/>
              </a:rPr>
              <a:t>OID=3</a:t>
            </a:r>
          </a:p>
          <a:p>
            <a:r>
              <a:rPr lang="en-US" altLang="zh-CN" sz="2200" b="1" i="0">
                <a:solidFill>
                  <a:srgbClr val="6A3E3E"/>
                </a:solidFill>
                <a:latin typeface="Consolas" panose="020B0609020204030204" pitchFamily="49" charset="0"/>
              </a:rPr>
              <a:t>tx</a:t>
            </a:r>
            <a:r>
              <a:rPr lang="en-US" altLang="zh-CN" sz="2200" b="1" i="0">
                <a:solidFill>
                  <a:srgbClr val="000000"/>
                </a:solidFill>
                <a:latin typeface="Consolas" panose="020B0609020204030204" pitchFamily="49" charset="0"/>
              </a:rPr>
              <a:t>.commit(); </a:t>
            </a:r>
            <a:r>
              <a:rPr lang="en-US" altLang="zh-CN" sz="2200" b="1" i="0" smtClean="0">
                <a:solidFill>
                  <a:srgbClr val="000000"/>
                </a:solidFill>
                <a:latin typeface="Consolas" panose="020B0609020204030204" pitchFamily="49" charset="0"/>
              </a:rPr>
              <a:t>    </a:t>
            </a:r>
            <a:r>
              <a:rPr lang="en-US" altLang="zh-CN" sz="2200" i="0" smtClean="0">
                <a:solidFill>
                  <a:srgbClr val="3F7F5F"/>
                </a:solidFill>
                <a:latin typeface="微软雅黑" panose="020B0503020204020204" pitchFamily="34" charset="-122"/>
                <a:ea typeface="微软雅黑" panose="020B0503020204020204" pitchFamily="34" charset="-122"/>
              </a:rPr>
              <a:t>// </a:t>
            </a:r>
            <a:r>
              <a:rPr lang="zh-CN" altLang="en-US" sz="2200" i="0">
                <a:solidFill>
                  <a:srgbClr val="3F7F5F"/>
                </a:solidFill>
                <a:latin typeface="微软雅黑" panose="020B0503020204020204" pitchFamily="34" charset="-122"/>
                <a:ea typeface="微软雅黑" panose="020B0503020204020204" pitchFamily="34" charset="-122"/>
              </a:rPr>
              <a:t>提交事务</a:t>
            </a:r>
          </a:p>
          <a:p>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 = </a:t>
            </a:r>
            <a:r>
              <a:rPr lang="en-US" altLang="zh-CN" sz="2200" b="1" i="0">
                <a:solidFill>
                  <a:srgbClr val="7F0055"/>
                </a:solidFill>
                <a:latin typeface="Consolas" panose="020B0609020204030204" pitchFamily="49" charset="0"/>
              </a:rPr>
              <a:t>null</a:t>
            </a:r>
            <a:r>
              <a:rPr lang="en-US" altLang="zh-CN" sz="2200" b="1" i="0">
                <a:solidFill>
                  <a:srgbClr val="000000"/>
                </a:solidFill>
                <a:latin typeface="Consolas" panose="020B0609020204030204" pitchFamily="49" charset="0"/>
              </a:rPr>
              <a:t>;</a:t>
            </a:r>
          </a:p>
          <a:p>
            <a:r>
              <a:rPr lang="en-US" altLang="zh-CN" sz="2200" b="1" i="0">
                <a:solidFill>
                  <a:srgbClr val="000000"/>
                </a:solidFill>
                <a:latin typeface="Consolas" panose="020B0609020204030204" pitchFamily="49" charset="0"/>
              </a:rPr>
              <a:t>User </a:t>
            </a:r>
            <a:r>
              <a:rPr lang="en-US" altLang="zh-CN" sz="2200" b="1" i="0">
                <a:solidFill>
                  <a:srgbClr val="6A3E3E"/>
                </a:solidFill>
                <a:latin typeface="Consolas" panose="020B0609020204030204" pitchFamily="49" charset="0"/>
              </a:rPr>
              <a:t>u2</a:t>
            </a:r>
            <a:r>
              <a:rPr lang="en-US" altLang="zh-CN" sz="2200" b="1" i="0">
                <a:solidFill>
                  <a:srgbClr val="000000"/>
                </a:solidFill>
                <a:latin typeface="Consolas" panose="020B0609020204030204" pitchFamily="49" charset="0"/>
              </a:rPr>
              <a:t> </a:t>
            </a:r>
            <a:r>
              <a:rPr lang="en-US" altLang="zh-CN" sz="2200" b="1" i="0" smtClean="0">
                <a:solidFill>
                  <a:srgbClr val="000000"/>
                </a:solidFill>
                <a:latin typeface="Consolas" panose="020B0609020204030204" pitchFamily="49" charset="0"/>
              </a:rPr>
              <a:t>=</a:t>
            </a:r>
            <a:r>
              <a:rPr lang="en-US" altLang="zh-CN" sz="2200" b="1" i="0">
                <a:solidFill>
                  <a:srgbClr val="000000"/>
                </a:solidFill>
                <a:latin typeface="Consolas" panose="020B0609020204030204" pitchFamily="49" charset="0"/>
              </a:rPr>
              <a:t> </a:t>
            </a:r>
            <a:r>
              <a:rPr lang="en-US" altLang="zh-CN" sz="2200" b="1" i="0" smtClean="0">
                <a:solidFill>
                  <a:srgbClr val="6A3E3E"/>
                </a:solidFill>
                <a:latin typeface="Consolas" panose="020B0609020204030204" pitchFamily="49" charset="0"/>
              </a:rPr>
              <a:t>session</a:t>
            </a:r>
            <a:r>
              <a:rPr lang="en-US" altLang="zh-CN" sz="2200" b="1" i="0" smtClean="0">
                <a:solidFill>
                  <a:srgbClr val="000000"/>
                </a:solidFill>
                <a:latin typeface="Consolas" panose="020B0609020204030204" pitchFamily="49" charset="0"/>
              </a:rPr>
              <a:t>.load(User.</a:t>
            </a:r>
            <a:r>
              <a:rPr lang="en-US" altLang="zh-CN" sz="2200" b="1" i="0" smtClean="0">
                <a:solidFill>
                  <a:srgbClr val="7F0055"/>
                </a:solidFill>
                <a:latin typeface="Consolas" panose="020B0609020204030204" pitchFamily="49" charset="0"/>
              </a:rPr>
              <a:t>class</a:t>
            </a:r>
            <a:r>
              <a:rPr lang="en-US" altLang="zh-CN" sz="2200" b="1" i="0">
                <a:solidFill>
                  <a:srgbClr val="000000"/>
                </a:solidFill>
                <a:latin typeface="Consolas" panose="020B0609020204030204" pitchFamily="49" charset="0"/>
              </a:rPr>
              <a:t>,</a:t>
            </a:r>
          </a:p>
          <a:p>
            <a:r>
              <a:rPr lang="en-US" altLang="zh-CN" sz="2200" b="1" i="0">
                <a:solidFill>
                  <a:srgbClr val="000000"/>
                </a:solidFill>
                <a:latin typeface="Consolas" panose="020B0609020204030204" pitchFamily="49" charset="0"/>
              </a:rPr>
              <a:t>                  </a:t>
            </a:r>
            <a:r>
              <a:rPr lang="en-US" altLang="zh-CN" sz="2200" b="1" i="0">
                <a:solidFill>
                  <a:srgbClr val="7F0055"/>
                </a:solidFill>
                <a:latin typeface="Consolas" panose="020B0609020204030204" pitchFamily="49" charset="0"/>
              </a:rPr>
              <a:t>new</a:t>
            </a:r>
            <a:r>
              <a:rPr lang="en-US" altLang="zh-CN" sz="2200" b="1" i="0">
                <a:solidFill>
                  <a:srgbClr val="000000"/>
                </a:solidFill>
                <a:latin typeface="Consolas" panose="020B0609020204030204" pitchFamily="49" charset="0"/>
              </a:rPr>
              <a:t> Integer(3));</a:t>
            </a:r>
          </a:p>
          <a:p>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 = </a:t>
            </a:r>
            <a:r>
              <a:rPr lang="en-US" altLang="zh-CN" sz="2200" b="1" i="0">
                <a:solidFill>
                  <a:srgbClr val="6A3E3E"/>
                </a:solidFill>
                <a:latin typeface="Consolas" panose="020B0609020204030204" pitchFamily="49" charset="0"/>
              </a:rPr>
              <a:t>session</a:t>
            </a:r>
            <a:r>
              <a:rPr lang="en-US" altLang="zh-CN" sz="2200" b="1" i="0">
                <a:solidFill>
                  <a:srgbClr val="000000"/>
                </a:solidFill>
                <a:latin typeface="Consolas" panose="020B0609020204030204" pitchFamily="49" charset="0"/>
              </a:rPr>
              <a:t>.load(User.</a:t>
            </a:r>
            <a:r>
              <a:rPr lang="en-US" altLang="zh-CN" sz="2200" b="1" i="0">
                <a:solidFill>
                  <a:srgbClr val="7F0055"/>
                </a:solidFill>
                <a:latin typeface="Consolas" panose="020B0609020204030204" pitchFamily="49" charset="0"/>
              </a:rPr>
              <a:t>class</a:t>
            </a:r>
            <a:r>
              <a:rPr lang="en-US" altLang="zh-CN" sz="2200" b="1" i="0">
                <a:solidFill>
                  <a:srgbClr val="000000"/>
                </a:solidFill>
                <a:latin typeface="Consolas" panose="020B0609020204030204" pitchFamily="49" charset="0"/>
              </a:rPr>
              <a:t>,</a:t>
            </a:r>
          </a:p>
          <a:p>
            <a:r>
              <a:rPr lang="en-US" altLang="zh-CN" sz="2200" b="1" i="0">
                <a:solidFill>
                  <a:srgbClr val="000000"/>
                </a:solidFill>
                <a:latin typeface="Consolas" panose="020B0609020204030204" pitchFamily="49" charset="0"/>
              </a:rPr>
              <a:t>                  </a:t>
            </a:r>
            <a:r>
              <a:rPr lang="en-US" altLang="zh-CN" sz="2200" b="1" i="0">
                <a:solidFill>
                  <a:srgbClr val="7F0055"/>
                </a:solidFill>
                <a:latin typeface="Consolas" panose="020B0609020204030204" pitchFamily="49" charset="0"/>
              </a:rPr>
              <a:t>new</a:t>
            </a:r>
            <a:r>
              <a:rPr lang="en-US" altLang="zh-CN" sz="2200" b="1" i="0">
                <a:solidFill>
                  <a:srgbClr val="000000"/>
                </a:solidFill>
                <a:latin typeface="Consolas" panose="020B0609020204030204" pitchFamily="49" charset="0"/>
              </a:rPr>
              <a:t> Integer(2)); </a:t>
            </a:r>
          </a:p>
          <a:p>
            <a:r>
              <a:rPr lang="en-US" altLang="zh-CN" sz="2200" b="1" i="0">
                <a:solidFill>
                  <a:srgbClr val="6A3E3E"/>
                </a:solidFill>
                <a:latin typeface="Consolas" panose="020B0609020204030204" pitchFamily="49" charset="0"/>
              </a:rPr>
              <a:t>session</a:t>
            </a:r>
            <a:r>
              <a:rPr lang="en-US" altLang="zh-CN" sz="2200" b="1" i="0">
                <a:solidFill>
                  <a:srgbClr val="000000"/>
                </a:solidFill>
                <a:latin typeface="Consolas" panose="020B0609020204030204" pitchFamily="49" charset="0"/>
              </a:rPr>
              <a:t>.close(); </a:t>
            </a:r>
            <a:r>
              <a:rPr lang="en-US" altLang="zh-CN" sz="2200" i="0">
                <a:solidFill>
                  <a:srgbClr val="3F7F5F"/>
                </a:solidFill>
                <a:latin typeface="微软雅黑" panose="020B0503020204020204" pitchFamily="34" charset="-122"/>
                <a:ea typeface="微软雅黑" panose="020B0503020204020204" pitchFamily="34" charset="-122"/>
              </a:rPr>
              <a:t>// session</a:t>
            </a:r>
            <a:r>
              <a:rPr lang="zh-CN" altLang="en-US" sz="2200" i="0">
                <a:solidFill>
                  <a:srgbClr val="3F7F5F"/>
                </a:solidFill>
                <a:latin typeface="微软雅黑" panose="020B0503020204020204" pitchFamily="34" charset="-122"/>
                <a:ea typeface="微软雅黑" panose="020B0503020204020204" pitchFamily="34" charset="-122"/>
              </a:rPr>
              <a:t>关闭</a:t>
            </a:r>
          </a:p>
          <a:p>
            <a:r>
              <a:rPr lang="en-US" altLang="zh-CN" sz="2200" b="1" i="0">
                <a:solidFill>
                  <a:srgbClr val="6A3E3E"/>
                </a:solidFill>
                <a:latin typeface="Consolas" panose="020B0609020204030204" pitchFamily="49" charset="0"/>
              </a:rPr>
              <a:t>u2</a:t>
            </a:r>
            <a:r>
              <a:rPr lang="en-US" altLang="zh-CN" sz="2200" b="1" i="0">
                <a:solidFill>
                  <a:srgbClr val="000000"/>
                </a:solidFill>
                <a:latin typeface="Consolas" panose="020B0609020204030204" pitchFamily="49" charset="0"/>
              </a:rPr>
              <a:t> = </a:t>
            </a:r>
            <a:r>
              <a:rPr lang="en-US" altLang="zh-CN" sz="2200" b="1" i="0">
                <a:solidFill>
                  <a:srgbClr val="7F0055"/>
                </a:solidFill>
                <a:latin typeface="Consolas" panose="020B0609020204030204" pitchFamily="49" charset="0"/>
              </a:rPr>
              <a:t>null</a:t>
            </a:r>
            <a:r>
              <a:rPr lang="en-US" altLang="zh-CN" sz="2200" b="1" i="0">
                <a:solidFill>
                  <a:srgbClr val="000000"/>
                </a:solidFill>
                <a:latin typeface="Consolas" panose="020B0609020204030204" pitchFamily="49" charset="0"/>
              </a:rPr>
              <a:t>;</a:t>
            </a:r>
          </a:p>
          <a:p>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 = </a:t>
            </a:r>
            <a:r>
              <a:rPr lang="en-US" altLang="zh-CN" sz="2200" b="1" i="0">
                <a:solidFill>
                  <a:srgbClr val="7F0055"/>
                </a:solidFill>
                <a:latin typeface="Consolas" panose="020B0609020204030204" pitchFamily="49" charset="0"/>
              </a:rPr>
              <a:t>null</a:t>
            </a:r>
            <a:r>
              <a:rPr lang="en-US" altLang="zh-CN" sz="2200" b="1" i="0">
                <a:solidFill>
                  <a:srgbClr val="000000"/>
                </a:solidFill>
                <a:latin typeface="Consolas" panose="020B0609020204030204" pitchFamily="49" charset="0"/>
              </a:rPr>
              <a:t>;</a:t>
            </a:r>
            <a:endParaRPr lang="zh-CN" altLang="en-US" sz="2200" b="1" i="0" dirty="0">
              <a:latin typeface="Consolas" panose="020B0609020204030204" pitchFamily="49" charset="0"/>
              <a:ea typeface="宋体" charset="-122"/>
            </a:endParaRPr>
          </a:p>
        </p:txBody>
      </p:sp>
    </p:spTree>
    <p:extLst>
      <p:ext uri="{BB962C8B-B14F-4D97-AF65-F5344CB8AC3E}">
        <p14:creationId xmlns:p14="http://schemas.microsoft.com/office/powerpoint/2010/main" val="46176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200"/>
                                        <p:tgtEl>
                                          <p:spTgt spid="64"/>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7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childTnLst>
                          </p:cTn>
                        </p:par>
                        <p:par>
                          <p:cTn id="19" fill="hold">
                            <p:stCondLst>
                              <p:cond delay="1200"/>
                            </p:stCondLst>
                            <p:childTnLst>
                              <p:par>
                                <p:cTn id="20" presetID="10" presetClass="entr" presetSubtype="0"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par>
                          <p:cTn id="23" fill="hold">
                            <p:stCondLst>
                              <p:cond delay="1700"/>
                            </p:stCondLst>
                            <p:childTnLst>
                              <p:par>
                                <p:cTn id="24" presetID="22" presetClass="entr" presetSubtype="8"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3.125E-6 -4.07407E-6 L 0.00026 0.22616 " pathEditMode="relative" rAng="0" ptsTypes="AA">
                                      <p:cBhvr>
                                        <p:cTn id="30" dur="200" fill="hold"/>
                                        <p:tgtEl>
                                          <p:spTgt spid="64"/>
                                        </p:tgtEl>
                                        <p:attrNameLst>
                                          <p:attrName>ppt_x</p:attrName>
                                          <p:attrName>ppt_y</p:attrName>
                                        </p:attrNameLst>
                                      </p:cBhvr>
                                      <p:rCtr x="13" y="11296"/>
                                    </p:animMotion>
                                  </p:childTnLst>
                                </p:cTn>
                              </p:par>
                            </p:childTnLst>
                          </p:cTn>
                        </p:par>
                        <p:par>
                          <p:cTn id="31" fill="hold">
                            <p:stCondLst>
                              <p:cond delay="200"/>
                            </p:stCondLst>
                            <p:childTnLst>
                              <p:par>
                                <p:cTn id="32" presetID="10"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par>
                          <p:cTn id="35" fill="hold">
                            <p:stCondLst>
                              <p:cond delay="700"/>
                            </p:stCondLst>
                            <p:childTnLst>
                              <p:par>
                                <p:cTn id="36" presetID="10" presetClass="entr" presetSubtype="0"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1200"/>
                            </p:stCondLst>
                            <p:childTnLst>
                              <p:par>
                                <p:cTn id="40" presetID="22" presetClass="entr" presetSubtype="8"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2" nodeType="clickEffect">
                                  <p:stCondLst>
                                    <p:cond delay="0"/>
                                  </p:stCondLst>
                                  <p:childTnLst>
                                    <p:animMotion origin="layout" path="M 0.00026 0.22616 L 0.00026 0.27871 " pathEditMode="relative" rAng="0" ptsTypes="AA">
                                      <p:cBhvr>
                                        <p:cTn id="46" dur="200" fill="hold"/>
                                        <p:tgtEl>
                                          <p:spTgt spid="64"/>
                                        </p:tgtEl>
                                        <p:attrNameLst>
                                          <p:attrName>ppt_x</p:attrName>
                                          <p:attrName>ppt_y</p:attrName>
                                        </p:attrNameLst>
                                      </p:cBhvr>
                                      <p:rCtr x="0" y="2616"/>
                                    </p:animMotion>
                                  </p:childTnLst>
                                </p:cTn>
                              </p:par>
                            </p:childTnLst>
                          </p:cTn>
                        </p:par>
                        <p:par>
                          <p:cTn id="47" fill="hold">
                            <p:stCondLst>
                              <p:cond delay="200"/>
                            </p:stCondLst>
                            <p:childTnLst>
                              <p:par>
                                <p:cTn id="48" presetID="22" presetClass="entr" presetSubtype="1" fill="hold"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up)">
                                      <p:cBhvr>
                                        <p:cTn id="50" dur="500"/>
                                        <p:tgtEl>
                                          <p:spTgt spid="34"/>
                                        </p:tgtEl>
                                      </p:cBhvr>
                                    </p:animEffect>
                                  </p:childTnLst>
                                </p:cTn>
                              </p:par>
                            </p:childTnLst>
                          </p:cTn>
                        </p:par>
                        <p:par>
                          <p:cTn id="51" fill="hold">
                            <p:stCondLst>
                              <p:cond delay="700"/>
                            </p:stCondLst>
                            <p:childTnLst>
                              <p:par>
                                <p:cTn id="52" presetID="10" presetClass="entr" presetSubtype="0" fill="hold" grpId="0" nodeType="after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3" nodeType="clickEffect">
                                  <p:stCondLst>
                                    <p:cond delay="0"/>
                                  </p:stCondLst>
                                  <p:childTnLst>
                                    <p:animMotion origin="layout" path="M 0.00026 0.27871 L 0.00026 0.33102 " pathEditMode="relative" rAng="0" ptsTypes="AA">
                                      <p:cBhvr>
                                        <p:cTn id="58" dur="200" fill="hold"/>
                                        <p:tgtEl>
                                          <p:spTgt spid="64"/>
                                        </p:tgtEl>
                                        <p:attrNameLst>
                                          <p:attrName>ppt_x</p:attrName>
                                          <p:attrName>ppt_y</p:attrName>
                                        </p:attrNameLst>
                                      </p:cBhvr>
                                      <p:rCtr x="0" y="2616"/>
                                    </p:animMotion>
                                  </p:childTnLst>
                                </p:cTn>
                              </p:par>
                            </p:childTnLst>
                          </p:cTn>
                        </p:par>
                        <p:par>
                          <p:cTn id="59" fill="hold">
                            <p:stCondLst>
                              <p:cond delay="200"/>
                            </p:stCondLst>
                            <p:childTnLst>
                              <p:par>
                                <p:cTn id="60" presetID="10" presetClass="entr" presetSubtype="0" fill="hold" grpId="0" nodeType="after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500"/>
                                        <p:tgtEl>
                                          <p:spTgt spid="58"/>
                                        </p:tgtEl>
                                      </p:cBhvr>
                                    </p:animEffect>
                                  </p:childTnLst>
                                </p:cTn>
                              </p:par>
                              <p:par>
                                <p:cTn id="63" presetID="22" presetClass="entr" presetSubtype="1"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wipe(up)">
                                      <p:cBhvr>
                                        <p:cTn id="65" dur="500"/>
                                        <p:tgtEl>
                                          <p:spTgt spid="60"/>
                                        </p:tgtEl>
                                      </p:cBhvr>
                                    </p:animEffect>
                                  </p:childTnLst>
                                </p:cTn>
                              </p:par>
                            </p:childTnLst>
                          </p:cTn>
                        </p:par>
                        <p:par>
                          <p:cTn id="66" fill="hold">
                            <p:stCondLst>
                              <p:cond delay="700"/>
                            </p:stCondLst>
                            <p:childTnLst>
                              <p:par>
                                <p:cTn id="67" presetID="10" presetClass="entr" presetSubtype="0" fill="hold" grpId="0" nodeType="after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60"/>
                                        </p:tgtEl>
                                      </p:cBhvr>
                                    </p:animEffect>
                                    <p:set>
                                      <p:cBhvr>
                                        <p:cTn id="74" dur="1" fill="hold">
                                          <p:stCondLst>
                                            <p:cond delay="499"/>
                                          </p:stCondLst>
                                        </p:cTn>
                                        <p:tgtEl>
                                          <p:spTgt spid="60"/>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62"/>
                                        </p:tgtEl>
                                      </p:cBhvr>
                                    </p:animEffect>
                                    <p:set>
                                      <p:cBhvr>
                                        <p:cTn id="77" dur="1" fill="hold">
                                          <p:stCondLst>
                                            <p:cond delay="499"/>
                                          </p:stCondLst>
                                        </p:cTn>
                                        <p:tgtEl>
                                          <p:spTgt spid="62"/>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4" nodeType="clickEffect">
                                  <p:stCondLst>
                                    <p:cond delay="0"/>
                                  </p:stCondLst>
                                  <p:childTnLst>
                                    <p:animMotion origin="layout" path="M 0.00026 0.33102 L 0.00026 0.37315 " pathEditMode="relative" rAng="0" ptsTypes="AA">
                                      <p:cBhvr>
                                        <p:cTn id="81" dur="200" fill="hold"/>
                                        <p:tgtEl>
                                          <p:spTgt spid="64"/>
                                        </p:tgtEl>
                                        <p:attrNameLst>
                                          <p:attrName>ppt_x</p:attrName>
                                          <p:attrName>ppt_y</p:attrName>
                                        </p:attrNameLst>
                                      </p:cBhvr>
                                      <p:rCtr x="0" y="2106"/>
                                    </p:animMotion>
                                  </p:childTnLst>
                                </p:cTn>
                              </p:par>
                            </p:childTnLst>
                          </p:cTn>
                        </p:par>
                        <p:par>
                          <p:cTn id="82" fill="hold">
                            <p:stCondLst>
                              <p:cond delay="200"/>
                            </p:stCondLst>
                            <p:childTnLst>
                              <p:par>
                                <p:cTn id="83" presetID="10" presetClass="exit" presetSubtype="0" fill="hold" nodeType="afterEffect">
                                  <p:stCondLst>
                                    <p:cond delay="0"/>
                                  </p:stCondLst>
                                  <p:childTnLst>
                                    <p:animEffect transition="out" filter="fade">
                                      <p:cBhvr>
                                        <p:cTn id="84" dur="500"/>
                                        <p:tgtEl>
                                          <p:spTgt spid="33"/>
                                        </p:tgtEl>
                                      </p:cBhvr>
                                    </p:animEffect>
                                    <p:set>
                                      <p:cBhvr>
                                        <p:cTn id="85" dur="1" fill="hold">
                                          <p:stCondLst>
                                            <p:cond delay="499"/>
                                          </p:stCondLst>
                                        </p:cTn>
                                        <p:tgtEl>
                                          <p:spTgt spid="33"/>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5" nodeType="clickEffect">
                                  <p:stCondLst>
                                    <p:cond delay="0"/>
                                  </p:stCondLst>
                                  <p:childTnLst>
                                    <p:animMotion origin="layout" path="M 0.00026 0.37315 L 0.00026 0.4257 " pathEditMode="relative" rAng="0" ptsTypes="AA">
                                      <p:cBhvr>
                                        <p:cTn id="89" dur="200" fill="hold"/>
                                        <p:tgtEl>
                                          <p:spTgt spid="64"/>
                                        </p:tgtEl>
                                        <p:attrNameLst>
                                          <p:attrName>ppt_x</p:attrName>
                                          <p:attrName>ppt_y</p:attrName>
                                        </p:attrNameLst>
                                      </p:cBhvr>
                                      <p:rCtr x="0" y="2616"/>
                                    </p:animMotion>
                                  </p:childTnLst>
                                </p:cTn>
                              </p:par>
                            </p:childTnLst>
                          </p:cTn>
                        </p:par>
                        <p:par>
                          <p:cTn id="90" fill="hold">
                            <p:stCondLst>
                              <p:cond delay="200"/>
                            </p:stCondLst>
                            <p:childTnLst>
                              <p:par>
                                <p:cTn id="91" presetID="10" presetClass="entr" presetSubtype="0" fill="hold" nodeType="after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500"/>
                                        <p:tgtEl>
                                          <p:spTgt spid="42"/>
                                        </p:tgtEl>
                                      </p:cBhvr>
                                    </p:animEffect>
                                  </p:childTnLst>
                                </p:cTn>
                              </p:par>
                            </p:childTnLst>
                          </p:cTn>
                        </p:par>
                        <p:par>
                          <p:cTn id="94" fill="hold">
                            <p:stCondLst>
                              <p:cond delay="700"/>
                            </p:stCondLst>
                            <p:childTnLst>
                              <p:par>
                                <p:cTn id="95" presetID="22" presetClass="entr" presetSubtype="8" fill="hold" nodeType="after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left)">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grpId="6" nodeType="clickEffect">
                                  <p:stCondLst>
                                    <p:cond delay="0"/>
                                  </p:stCondLst>
                                  <p:childTnLst>
                                    <p:animMotion origin="layout" path="M 0.00026 0.4257 L 0.00026 0.52014 " pathEditMode="relative" rAng="0" ptsTypes="AA">
                                      <p:cBhvr>
                                        <p:cTn id="101" dur="200" fill="hold"/>
                                        <p:tgtEl>
                                          <p:spTgt spid="64"/>
                                        </p:tgtEl>
                                        <p:attrNameLst>
                                          <p:attrName>ppt_x</p:attrName>
                                          <p:attrName>ppt_y</p:attrName>
                                        </p:attrNameLst>
                                      </p:cBhvr>
                                      <p:rCtr x="0" y="4722"/>
                                    </p:animMotion>
                                  </p:childTnLst>
                                </p:cTn>
                              </p:par>
                            </p:childTnLst>
                          </p:cTn>
                        </p:par>
                        <p:par>
                          <p:cTn id="102" fill="hold">
                            <p:stCondLst>
                              <p:cond delay="200"/>
                            </p:stCondLst>
                            <p:childTnLst>
                              <p:par>
                                <p:cTn id="103" presetID="22" presetClass="entr" presetSubtype="1" fill="hold" nodeType="after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wipe(up)">
                                      <p:cBhvr>
                                        <p:cTn id="105" dur="500"/>
                                        <p:tgtEl>
                                          <p:spTgt spid="59"/>
                                        </p:tgtEl>
                                      </p:cBhvr>
                                    </p:animEffect>
                                  </p:childTnLst>
                                </p:cTn>
                              </p:par>
                            </p:childTnLst>
                          </p:cTn>
                        </p:par>
                        <p:par>
                          <p:cTn id="106" fill="hold">
                            <p:stCondLst>
                              <p:cond delay="700"/>
                            </p:stCondLst>
                            <p:childTnLst>
                              <p:par>
                                <p:cTn id="107" presetID="10" presetClass="entr" presetSubtype="0" fill="hold" grpId="0" nodeType="after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fade">
                                      <p:cBhvr>
                                        <p:cTn id="109" dur="500"/>
                                        <p:tgtEl>
                                          <p:spTgt spid="61"/>
                                        </p:tgtEl>
                                      </p:cBhvr>
                                    </p:animEffect>
                                  </p:childTnLst>
                                </p:cTn>
                              </p:par>
                            </p:childTnLst>
                          </p:cTn>
                        </p:par>
                        <p:par>
                          <p:cTn id="110" fill="hold">
                            <p:stCondLst>
                              <p:cond delay="1200"/>
                            </p:stCondLst>
                            <p:childTnLst>
                              <p:par>
                                <p:cTn id="111" presetID="10" presetClass="entr" presetSubtype="0" fill="hold" grpId="0" nodeType="after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fade">
                                      <p:cBhvr>
                                        <p:cTn id="113" dur="500"/>
                                        <p:tgtEl>
                                          <p:spTgt spid="4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57"/>
                                        </p:tgtEl>
                                        <p:attrNameLst>
                                          <p:attrName>style.visibility</p:attrName>
                                        </p:attrNameLst>
                                      </p:cBhvr>
                                      <p:to>
                                        <p:strVal val="visible"/>
                                      </p:to>
                                    </p:set>
                                    <p:animEffect transition="in" filter="wipe(up)">
                                      <p:cBhvr>
                                        <p:cTn id="118" dur="500"/>
                                        <p:tgtEl>
                                          <p:spTgt spid="5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56"/>
                                        </p:tgtEl>
                                        <p:attrNameLst>
                                          <p:attrName>style.visibility</p:attrName>
                                        </p:attrNameLst>
                                      </p:cBhvr>
                                      <p:to>
                                        <p:strVal val="visible"/>
                                      </p:to>
                                    </p:set>
                                    <p:animEffect transition="in" filter="wipe(left)">
                                      <p:cBhvr>
                                        <p:cTn id="123" dur="500"/>
                                        <p:tgtEl>
                                          <p:spTgt spid="56"/>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nodeType="clickEffect">
                                  <p:stCondLst>
                                    <p:cond delay="0"/>
                                  </p:stCondLst>
                                  <p:childTnLst>
                                    <p:animEffect transition="out" filter="fade">
                                      <p:cBhvr>
                                        <p:cTn id="127" dur="500"/>
                                        <p:tgtEl>
                                          <p:spTgt spid="59"/>
                                        </p:tgtEl>
                                      </p:cBhvr>
                                    </p:animEffect>
                                    <p:set>
                                      <p:cBhvr>
                                        <p:cTn id="128" dur="1" fill="hold">
                                          <p:stCondLst>
                                            <p:cond delay="499"/>
                                          </p:stCondLst>
                                        </p:cTn>
                                        <p:tgtEl>
                                          <p:spTgt spid="5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61"/>
                                        </p:tgtEl>
                                      </p:cBhvr>
                                    </p:animEffect>
                                    <p:set>
                                      <p:cBhvr>
                                        <p:cTn id="131" dur="1" fill="hold">
                                          <p:stCondLst>
                                            <p:cond delay="499"/>
                                          </p:stCondLst>
                                        </p:cTn>
                                        <p:tgtEl>
                                          <p:spTgt spid="61"/>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42" presetClass="path" presetSubtype="0" accel="50000" decel="50000" fill="hold" grpId="7" nodeType="clickEffect">
                                  <p:stCondLst>
                                    <p:cond delay="0"/>
                                  </p:stCondLst>
                                  <p:childTnLst>
                                    <p:animMotion origin="layout" path="M 0.00026 0.52014 L 0.00026 0.625 " pathEditMode="relative" rAng="0" ptsTypes="AA">
                                      <p:cBhvr>
                                        <p:cTn id="135" dur="200" fill="hold"/>
                                        <p:tgtEl>
                                          <p:spTgt spid="64"/>
                                        </p:tgtEl>
                                        <p:attrNameLst>
                                          <p:attrName>ppt_x</p:attrName>
                                          <p:attrName>ppt_y</p:attrName>
                                        </p:attrNameLst>
                                      </p:cBhvr>
                                      <p:rCtr x="0" y="5231"/>
                                    </p:animMotion>
                                  </p:childTnLst>
                                </p:cTn>
                              </p:par>
                            </p:childTnLst>
                          </p:cTn>
                        </p:par>
                        <p:par>
                          <p:cTn id="136" fill="hold">
                            <p:stCondLst>
                              <p:cond delay="200"/>
                            </p:stCondLst>
                            <p:childTnLst>
                              <p:par>
                                <p:cTn id="137" presetID="10" presetClass="exit" presetSubtype="0" fill="hold" nodeType="afterEffect">
                                  <p:stCondLst>
                                    <p:cond delay="0"/>
                                  </p:stCondLst>
                                  <p:childTnLst>
                                    <p:animEffect transition="out" filter="fade">
                                      <p:cBhvr>
                                        <p:cTn id="138" dur="500"/>
                                        <p:tgtEl>
                                          <p:spTgt spid="34"/>
                                        </p:tgtEl>
                                      </p:cBhvr>
                                    </p:animEffect>
                                    <p:set>
                                      <p:cBhvr>
                                        <p:cTn id="139" dur="1" fill="hold">
                                          <p:stCondLst>
                                            <p:cond delay="499"/>
                                          </p:stCondLst>
                                        </p:cTn>
                                        <p:tgtEl>
                                          <p:spTgt spid="34"/>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57"/>
                                        </p:tgtEl>
                                      </p:cBhvr>
                                    </p:animEffect>
                                    <p:set>
                                      <p:cBhvr>
                                        <p:cTn id="142" dur="1" fill="hold">
                                          <p:stCondLst>
                                            <p:cond delay="499"/>
                                          </p:stCondLst>
                                        </p:cTn>
                                        <p:tgtEl>
                                          <p:spTgt spid="57"/>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1" nodeType="clickEffect">
                                  <p:stCondLst>
                                    <p:cond delay="0"/>
                                  </p:stCondLst>
                                  <p:childTnLst>
                                    <p:animEffect transition="out" filter="fade">
                                      <p:cBhvr>
                                        <p:cTn id="146" dur="200"/>
                                        <p:tgtEl>
                                          <p:spTgt spid="65"/>
                                        </p:tgtEl>
                                      </p:cBhvr>
                                    </p:animEffect>
                                    <p:set>
                                      <p:cBhvr>
                                        <p:cTn id="147" dur="1" fill="hold">
                                          <p:stCondLst>
                                            <p:cond delay="199"/>
                                          </p:stCondLst>
                                        </p:cTn>
                                        <p:tgtEl>
                                          <p:spTgt spid="65"/>
                                        </p:tgtEl>
                                        <p:attrNameLst>
                                          <p:attrName>style.visibility</p:attrName>
                                        </p:attrNameLst>
                                      </p:cBhvr>
                                      <p:to>
                                        <p:strVal val="hidden"/>
                                      </p:to>
                                    </p:set>
                                  </p:childTnLst>
                                </p:cTn>
                              </p:par>
                            </p:childTnLst>
                          </p:cTn>
                        </p:par>
                        <p:par>
                          <p:cTn id="148" fill="hold">
                            <p:stCondLst>
                              <p:cond delay="200"/>
                            </p:stCondLst>
                            <p:childTnLst>
                              <p:par>
                                <p:cTn id="149" presetID="10" presetClass="entr" presetSubtype="0" fill="hold" grpId="0" nodeType="afterEffect">
                                  <p:stCondLst>
                                    <p:cond delay="0"/>
                                  </p:stCondLst>
                                  <p:childTnLst>
                                    <p:set>
                                      <p:cBhvr>
                                        <p:cTn id="150" dur="1" fill="hold">
                                          <p:stCondLst>
                                            <p:cond delay="0"/>
                                          </p:stCondLst>
                                        </p:cTn>
                                        <p:tgtEl>
                                          <p:spTgt spid="66"/>
                                        </p:tgtEl>
                                        <p:attrNameLst>
                                          <p:attrName>style.visibility</p:attrName>
                                        </p:attrNameLst>
                                      </p:cBhvr>
                                      <p:to>
                                        <p:strVal val="visible"/>
                                      </p:to>
                                    </p:set>
                                    <p:animEffect transition="in" filter="fade">
                                      <p:cBhvr>
                                        <p:cTn id="151" dur="500"/>
                                        <p:tgtEl>
                                          <p:spTgt spid="66"/>
                                        </p:tgtEl>
                                      </p:cBhvr>
                                    </p:animEffect>
                                  </p:childTnLst>
                                </p:cTn>
                              </p:par>
                            </p:childTnLst>
                          </p:cTn>
                        </p:par>
                      </p:childTnLst>
                    </p:cTn>
                  </p:par>
                  <p:par>
                    <p:cTn id="152" fill="hold">
                      <p:stCondLst>
                        <p:cond delay="indefinite"/>
                      </p:stCondLst>
                      <p:childTnLst>
                        <p:par>
                          <p:cTn id="153" fill="hold">
                            <p:stCondLst>
                              <p:cond delay="0"/>
                            </p:stCondLst>
                            <p:childTnLst>
                              <p:par>
                                <p:cTn id="154" presetID="42" presetClass="path" presetSubtype="0" accel="50000" decel="50000" fill="hold" grpId="8" nodeType="clickEffect">
                                  <p:stCondLst>
                                    <p:cond delay="0"/>
                                  </p:stCondLst>
                                  <p:childTnLst>
                                    <p:animMotion origin="layout" path="M 0.00026 0.625 L 0.00026 0.66713 " pathEditMode="relative" rAng="0" ptsTypes="AA">
                                      <p:cBhvr>
                                        <p:cTn id="155" dur="200" fill="hold"/>
                                        <p:tgtEl>
                                          <p:spTgt spid="64"/>
                                        </p:tgtEl>
                                        <p:attrNameLst>
                                          <p:attrName>ppt_x</p:attrName>
                                          <p:attrName>ppt_y</p:attrName>
                                        </p:attrNameLst>
                                      </p:cBhvr>
                                      <p:rCtr x="0" y="2106"/>
                                    </p:animMotion>
                                  </p:childTnLst>
                                </p:cTn>
                              </p:par>
                            </p:childTnLst>
                          </p:cTn>
                        </p:par>
                        <p:par>
                          <p:cTn id="156" fill="hold">
                            <p:stCondLst>
                              <p:cond delay="200"/>
                            </p:stCondLst>
                            <p:childTnLst>
                              <p:par>
                                <p:cTn id="157" presetID="10" presetClass="exit" presetSubtype="0" fill="hold" nodeType="afterEffect">
                                  <p:stCondLst>
                                    <p:cond delay="0"/>
                                  </p:stCondLst>
                                  <p:childTnLst>
                                    <p:animEffect transition="out" filter="fade">
                                      <p:cBhvr>
                                        <p:cTn id="158" dur="500"/>
                                        <p:tgtEl>
                                          <p:spTgt spid="43"/>
                                        </p:tgtEl>
                                      </p:cBhvr>
                                    </p:animEffect>
                                    <p:set>
                                      <p:cBhvr>
                                        <p:cTn id="159" dur="1" fill="hold">
                                          <p:stCondLst>
                                            <p:cond delay="499"/>
                                          </p:stCondLst>
                                        </p:cTn>
                                        <p:tgtEl>
                                          <p:spTgt spid="43"/>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fade">
                                      <p:cBhvr>
                                        <p:cTn id="164" dur="500"/>
                                        <p:tgtEl>
                                          <p:spTgt spid="70"/>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path" presetSubtype="0" accel="50000" decel="50000" fill="hold" grpId="9" nodeType="clickEffect">
                                  <p:stCondLst>
                                    <p:cond delay="0"/>
                                  </p:stCondLst>
                                  <p:childTnLst>
                                    <p:animMotion origin="layout" path="M 0.00026 0.66713 L 0.00026 0.71968 " pathEditMode="relative" rAng="0" ptsTypes="AA">
                                      <p:cBhvr>
                                        <p:cTn id="168" dur="200" fill="hold"/>
                                        <p:tgtEl>
                                          <p:spTgt spid="64"/>
                                        </p:tgtEl>
                                        <p:attrNameLst>
                                          <p:attrName>ppt_x</p:attrName>
                                          <p:attrName>ppt_y</p:attrName>
                                        </p:attrNameLst>
                                      </p:cBhvr>
                                      <p:rCtr x="0" y="2616"/>
                                    </p:animMotion>
                                  </p:childTnLst>
                                </p:cTn>
                              </p:par>
                            </p:childTnLst>
                          </p:cTn>
                        </p:par>
                        <p:par>
                          <p:cTn id="169" fill="hold">
                            <p:stCondLst>
                              <p:cond delay="200"/>
                            </p:stCondLst>
                            <p:childTnLst>
                              <p:par>
                                <p:cTn id="170" presetID="10" presetClass="exit" presetSubtype="0" fill="hold" nodeType="afterEffect">
                                  <p:stCondLst>
                                    <p:cond delay="0"/>
                                  </p:stCondLst>
                                  <p:childTnLst>
                                    <p:animEffect transition="out" filter="fade">
                                      <p:cBhvr>
                                        <p:cTn id="171" dur="500"/>
                                        <p:tgtEl>
                                          <p:spTgt spid="56"/>
                                        </p:tgtEl>
                                      </p:cBhvr>
                                    </p:animEffect>
                                    <p:set>
                                      <p:cBhvr>
                                        <p:cTn id="172" dur="1" fill="hold">
                                          <p:stCondLst>
                                            <p:cond delay="499"/>
                                          </p:stCondLst>
                                        </p:cTn>
                                        <p:tgtEl>
                                          <p:spTgt spid="56"/>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67"/>
                                        </p:tgtEl>
                                        <p:attrNameLst>
                                          <p:attrName>style.visibility</p:attrName>
                                        </p:attrNameLst>
                                      </p:cBhvr>
                                      <p:to>
                                        <p:strVal val="visible"/>
                                      </p:to>
                                    </p:set>
                                    <p:animEffect transition="in" filter="fade">
                                      <p:cBhvr>
                                        <p:cTn id="17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6" grpId="0" animBg="1"/>
      <p:bldP spid="58" grpId="0" animBg="1"/>
      <p:bldP spid="61" grpId="0"/>
      <p:bldP spid="61" grpId="1"/>
      <p:bldP spid="62" grpId="0"/>
      <p:bldP spid="62" grpId="1"/>
      <p:bldP spid="63" grpId="0"/>
      <p:bldP spid="64" grpId="0" animBg="1"/>
      <p:bldP spid="64" grpId="1" animBg="1"/>
      <p:bldP spid="64" grpId="2" animBg="1"/>
      <p:bldP spid="64" grpId="3" animBg="1"/>
      <p:bldP spid="64" grpId="4" animBg="1"/>
      <p:bldP spid="64" grpId="5" animBg="1"/>
      <p:bldP spid="64" grpId="6" animBg="1"/>
      <p:bldP spid="64" grpId="7" animBg="1"/>
      <p:bldP spid="64" grpId="8" animBg="1"/>
      <p:bldP spid="64" grpId="9" animBg="1"/>
      <p:bldP spid="65" grpId="0"/>
      <p:bldP spid="65" grpId="1"/>
      <p:bldP spid="66" grpId="0"/>
    </p:bldLst>
  </p:timing>
</p:sld>
</file>

<file path=ppt/theme/theme1.xml><?xml version="1.0" encoding="utf-8"?>
<a:theme xmlns:a="http://schemas.openxmlformats.org/drawingml/2006/main" name="1_演示设计模板">
  <a:themeElements>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演示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3106</TotalTime>
  <Pages>0</Pages>
  <Words>1496</Words>
  <Characters>0</Characters>
  <Application>Microsoft Office PowerPoint</Application>
  <DocSecurity>0</DocSecurity>
  <PresentationFormat>宽屏</PresentationFormat>
  <Lines>0</Lines>
  <Paragraphs>280</Paragraphs>
  <Slides>29</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黑体</vt:lpstr>
      <vt:lpstr>华文细黑</vt:lpstr>
      <vt:lpstr>宋体</vt:lpstr>
      <vt:lpstr>微软雅黑</vt:lpstr>
      <vt:lpstr>幼圆</vt:lpstr>
      <vt:lpstr>Arial</vt:lpstr>
      <vt:lpstr>Calibri</vt:lpstr>
      <vt:lpstr>Consolas</vt:lpstr>
      <vt:lpstr>Wingdings</vt:lpstr>
      <vt:lpstr>1_演示设计模板</vt:lpstr>
      <vt:lpstr>第七讲 Hibernate操作持久化对象</vt:lpstr>
      <vt:lpstr>PowerPoint 演示文稿</vt:lpstr>
      <vt:lpstr>PowerPoint 演示文稿</vt:lpstr>
      <vt:lpstr>知识回顾 - Java对象生命周期</vt:lpstr>
      <vt:lpstr>知识回顾 - Java对象生命周期</vt:lpstr>
      <vt:lpstr>缓存</vt:lpstr>
      <vt:lpstr>Session缓存</vt:lpstr>
      <vt:lpstr>Session缓存的工作过程</vt:lpstr>
      <vt:lpstr>Session实现缓存</vt:lpstr>
      <vt:lpstr>Session清理缓存</vt:lpstr>
      <vt:lpstr>Session缓存清理</vt:lpstr>
      <vt:lpstr>Session清理缓存的模式</vt:lpstr>
      <vt:lpstr>Session缓存的作用</vt:lpstr>
      <vt:lpstr>堆栈溢出异常</vt:lpstr>
      <vt:lpstr>Session缓存加载关联关系 </vt:lpstr>
      <vt:lpstr>PowerPoint 演示文稿</vt:lpstr>
      <vt:lpstr>Hibernate实体对象生命周期</vt:lpstr>
      <vt:lpstr>Hibernate中的实体对象</vt:lpstr>
      <vt:lpstr>实体对象的生命周期（lifecycle）</vt:lpstr>
      <vt:lpstr>PowerPoint 演示文稿</vt:lpstr>
      <vt:lpstr>Session的save()方法</vt:lpstr>
      <vt:lpstr>Session的update()方法</vt:lpstr>
      <vt:lpstr>Session的saveOrUpdate()方法</vt:lpstr>
      <vt:lpstr>Session的saveOrUpdate()方法</vt:lpstr>
      <vt:lpstr>Session的update()方法</vt:lpstr>
      <vt:lpstr>Session的load()和get()方法</vt:lpstr>
      <vt:lpstr>本章小结</vt:lpstr>
      <vt:lpstr>练习</vt:lpstr>
      <vt:lpstr>PowerPoint 演示文稿</vt:lpstr>
    </vt:vector>
  </TitlesOfParts>
  <Company>NordriDesign</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Eetze</cp:lastModifiedBy>
  <cp:revision>606</cp:revision>
  <cp:lastPrinted>1899-12-30T00:00:00Z</cp:lastPrinted>
  <dcterms:created xsi:type="dcterms:W3CDTF">2008-05-06T01:42:58Z</dcterms:created>
  <dcterms:modified xsi:type="dcterms:W3CDTF">2017-09-05T01:38:54Z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