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49"/>
  </p:notesMasterIdLst>
  <p:sldIdLst>
    <p:sldId id="284" r:id="rId2"/>
    <p:sldId id="319" r:id="rId3"/>
    <p:sldId id="321" r:id="rId4"/>
    <p:sldId id="322" r:id="rId5"/>
    <p:sldId id="364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65" r:id="rId19"/>
    <p:sldId id="335" r:id="rId20"/>
    <p:sldId id="366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7" r:id="rId41"/>
    <p:sldId id="358" r:id="rId42"/>
    <p:sldId id="359" r:id="rId43"/>
    <p:sldId id="360" r:id="rId44"/>
    <p:sldId id="361" r:id="rId45"/>
    <p:sldId id="362" r:id="rId46"/>
    <p:sldId id="317" r:id="rId47"/>
    <p:sldId id="318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0" autoAdjust="0"/>
    <p:restoredTop sz="94707"/>
  </p:normalViewPr>
  <p:slideViewPr>
    <p:cSldViewPr snapToGrid="0">
      <p:cViewPr>
        <p:scale>
          <a:sx n="66" d="100"/>
          <a:sy n="66" d="100"/>
        </p:scale>
        <p:origin x="1888" y="5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3164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6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6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316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4974A2E-B75F-C840-A601-238506A3A7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679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D849D0-0107-F942-B949-6489A48E794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1949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120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B3674-910F-814E-A9C2-0E8F1688580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3792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645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5DAAB1-4D3F-E54D-8A84-1489635C678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3997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7701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B6925-786B-6048-BCFA-1A179344FD9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4201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18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52E2A-B661-0946-A33C-849DBC213F4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4406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526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B8F26-D9E4-3C4A-8FAA-88E16583DCC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4816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399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F65BE3-3546-D049-ABBA-AA20EFBBF81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5021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811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EC56D-F644-5640-B6CB-56F8CB83961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5225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204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9577A7-92D1-6648-ACC7-3EAA85BFB74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5430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5754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6CD6F-2F16-1347-8185-CA458054AC1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5635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770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1E18FF-9947-B24E-8BB2-1B13DCED31F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5840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2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7C8BF-0920-4841-B9A8-F98792CFFF9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2153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732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7EA417-3529-3A48-AA18-328BC39BDE0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6045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8135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0E2FD-A62F-104F-84D3-6C2FCF454C0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6249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739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CBC47-DEB2-4746-80A4-2AADA9AFED89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6454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1852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645953-08CB-0C47-A2B2-466C75B6B901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6659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939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C33117-B3C7-804E-8773-BA1EFBF26A8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6864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548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39ECD-4CD9-2542-A1F8-D67F193AA4C5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7069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210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36572C-02AD-2B43-96F4-48F90D82A8FF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7273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373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0711FA-07E8-1D41-91BD-0B7F53DD16D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7478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0243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2675A2-800F-7047-B148-F5935D95D0EF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7683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89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1AFFA-15CC-4F4B-BC09-4A16DFCD76B2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7888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719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5FD204-DCB6-244F-9655-16D7330A6AF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2358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55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73D33F-DDE2-FE49-A12D-1F533EDFCD08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8093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9494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140968-3EBD-FD49-AED4-8C83E928157C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38297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538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AC6CC8-2E73-F145-81BB-517E02182F88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38502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9895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A88503-6D5B-6D47-8ED2-CEF6DB17D37C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39117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5344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A13FC-E83D-7B44-8AB6-E47FC4B4A814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39321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6117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9AB6E-2D45-B941-9DDF-548813FD653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2563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672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145626-1B4B-DB4C-93C6-2E22BE5792C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2768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608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872BE-13E6-6245-AFA9-F473C11E10F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973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056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F0AAD-97F8-4C48-919E-662A18DD381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3177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0134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727F4-3A4F-DC40-8597-9CFE1A217ED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3382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03C894-55A1-3B42-A293-EED8AD7F6D5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3587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90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70951"/>
      </p:ext>
    </p:extLst>
  </p:cSld>
  <p:clrMapOvr>
    <a:masterClrMapping/>
  </p:clrMapOvr>
  <p:transition>
    <p:split orient="vert"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11936"/>
      </p:ext>
    </p:extLst>
  </p:cSld>
  <p:clrMapOvr>
    <a:masterClrMapping/>
  </p:clrMapOvr>
  <p:transition>
    <p:split orient="vert"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33449"/>
      </p:ext>
    </p:extLst>
  </p:cSld>
  <p:clrMapOvr>
    <a:masterClrMapping/>
  </p:clrMapOvr>
  <p:transition>
    <p:split orient="vert" dir="in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79721"/>
      </p:ext>
    </p:extLst>
  </p:cSld>
  <p:clrMapOvr>
    <a:masterClrMapping/>
  </p:clrMapOvr>
  <p:transition>
    <p:split orient="vert"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3258"/>
      </p:ext>
    </p:extLst>
  </p:cSld>
  <p:clrMapOvr>
    <a:masterClrMapping/>
  </p:clrMapOvr>
  <p:transition>
    <p:split orient="vert"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9804525"/>
      </p:ext>
    </p:extLst>
  </p:cSld>
  <p:clrMapOvr>
    <a:masterClrMapping/>
  </p:clrMapOvr>
  <p:transition>
    <p:split orient="vert"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86613"/>
      </p:ext>
    </p:extLst>
  </p:cSld>
  <p:clrMapOvr>
    <a:masterClrMapping/>
  </p:clrMapOvr>
  <p:transition>
    <p:split orient="vert"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78843"/>
      </p:ext>
    </p:extLst>
  </p:cSld>
  <p:clrMapOvr>
    <a:masterClrMapping/>
  </p:clrMapOvr>
  <p:transition>
    <p:split orient="vert"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09051"/>
      </p:ext>
    </p:extLst>
  </p:cSld>
  <p:clrMapOvr>
    <a:masterClrMapping/>
  </p:clrMapOvr>
  <p:transition>
    <p:split orient="vert"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081535"/>
      </p:ext>
    </p:extLst>
  </p:cSld>
  <p:clrMapOvr>
    <a:masterClrMapping/>
  </p:clrMapOvr>
  <p:transition>
    <p:split orient="vert"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752071"/>
      </p:ext>
    </p:extLst>
  </p:cSld>
  <p:clrMapOvr>
    <a:masterClrMapping/>
  </p:clrMapOvr>
  <p:transition>
    <p:split orient="vert"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747340"/>
      </p:ext>
    </p:extLst>
  </p:cSld>
  <p:clrMapOvr>
    <a:masterClrMapping/>
  </p:clrMapOvr>
  <p:transition>
    <p:split orient="vert" dir="in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1032" name="Picture 8" descr="logo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20" cy="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</p:pic>
        <p:pic>
          <p:nvPicPr>
            <p:cNvPr id="1033" name="Picture 9" descr="rightlogo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0"/>
              <a:ext cx="1872" cy="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</p:pic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0" y="4128"/>
              <a:ext cx="5760" cy="19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7C8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1219200" y="26670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1036" name="Picture 12" descr="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5" y="5740400"/>
            <a:ext cx="10445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split orient="vert" dir="in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vrus@memphis.edu" TargetMode="External"/><Relationship Id="rId3" Type="http://schemas.openxmlformats.org/officeDocument/2006/relationships/hyperlink" Target="http://www.cs.memphis.edu/~vrus/teaching/ir-websearch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file:///F:\comp336\trec-result-rotate.gif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988300" cy="2705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Information Retrieval and Web Search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0900" y="3492500"/>
            <a:ext cx="7772400" cy="2552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altLang="en-US" b="1">
                <a:solidFill>
                  <a:schemeClr val="accent2"/>
                </a:solidFill>
              </a:rPr>
              <a:t>Vasile Rus, PhD</a:t>
            </a:r>
          </a:p>
          <a:p>
            <a:pPr algn="ctr">
              <a:buFontTx/>
              <a:buNone/>
            </a:pPr>
            <a:r>
              <a:rPr lang="en-US" altLang="en-US">
                <a:hlinkClick r:id="rId2"/>
              </a:rPr>
              <a:t>vrus@memphis.edu</a:t>
            </a:r>
            <a:endParaRPr lang="en-US" altLang="en-US"/>
          </a:p>
          <a:p>
            <a:pPr algn="ctr">
              <a:buFontTx/>
              <a:buNone/>
            </a:pPr>
            <a:r>
              <a:rPr lang="en-US" altLang="en-US">
                <a:hlinkClick r:id="rId3"/>
              </a:rPr>
              <a:t>www.cs.memphis.edu/~vrus/teaching/ir-websearch/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301750" y="663575"/>
            <a:ext cx="6391275" cy="814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新細明體" charset="0"/>
              </a:rPr>
              <a:t>Trade-off between Recall and Precision</a:t>
            </a:r>
            <a:endParaRPr lang="zh-TW" altLang="zh-TW">
              <a:ea typeface="新細明體" charset="0"/>
            </a:endParaRP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53340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TW" altLang="en-US">
                <a:ea typeface="新細明體" charset="0"/>
              </a:rPr>
              <a:t>1</a:t>
            </a:r>
          </a:p>
        </p:txBody>
      </p:sp>
      <p:sp>
        <p:nvSpPr>
          <p:cNvPr id="330756" name="Rectangle 4"/>
          <p:cNvSpPr>
            <a:spLocks noChangeArrowheads="1"/>
          </p:cNvSpPr>
          <p:nvPr/>
        </p:nvSpPr>
        <p:spPr bwMode="auto">
          <a:xfrm>
            <a:off x="2974975" y="2667000"/>
            <a:ext cx="2438400" cy="17526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57" name="Freeform 5"/>
          <p:cNvSpPr>
            <a:spLocks/>
          </p:cNvSpPr>
          <p:nvPr/>
        </p:nvSpPr>
        <p:spPr bwMode="auto">
          <a:xfrm>
            <a:off x="3127375" y="2895600"/>
            <a:ext cx="2057400" cy="1295400"/>
          </a:xfrm>
          <a:custGeom>
            <a:avLst/>
            <a:gdLst>
              <a:gd name="T0" fmla="*/ 0 w 1296"/>
              <a:gd name="T1" fmla="*/ 0 h 816"/>
              <a:gd name="T2" fmla="*/ 77 w 1296"/>
              <a:gd name="T3" fmla="*/ 386 h 816"/>
              <a:gd name="T4" fmla="*/ 366 w 1296"/>
              <a:gd name="T5" fmla="*/ 697 h 816"/>
              <a:gd name="T6" fmla="*/ 825 w 1296"/>
              <a:gd name="T7" fmla="*/ 794 h 816"/>
              <a:gd name="T8" fmla="*/ 1296 w 1296"/>
              <a:gd name="T9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6" h="816">
                <a:moveTo>
                  <a:pt x="0" y="0"/>
                </a:moveTo>
                <a:cubicBezTo>
                  <a:pt x="13" y="64"/>
                  <a:pt x="16" y="270"/>
                  <a:pt x="77" y="386"/>
                </a:cubicBezTo>
                <a:cubicBezTo>
                  <a:pt x="138" y="502"/>
                  <a:pt x="241" y="629"/>
                  <a:pt x="366" y="697"/>
                </a:cubicBezTo>
                <a:cubicBezTo>
                  <a:pt x="491" y="765"/>
                  <a:pt x="670" y="774"/>
                  <a:pt x="825" y="794"/>
                </a:cubicBezTo>
                <a:cubicBezTo>
                  <a:pt x="980" y="814"/>
                  <a:pt x="1198" y="812"/>
                  <a:pt x="1296" y="816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2670175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TW" altLang="en-US">
                <a:ea typeface="新細明體" charset="0"/>
              </a:rPr>
              <a:t>0</a:t>
            </a:r>
          </a:p>
        </p:txBody>
      </p:sp>
      <p:sp>
        <p:nvSpPr>
          <p:cNvPr id="330759" name="Text Box 7"/>
          <p:cNvSpPr txBox="1">
            <a:spLocks noChangeArrowheads="1"/>
          </p:cNvSpPr>
          <p:nvPr/>
        </p:nvSpPr>
        <p:spPr bwMode="auto">
          <a:xfrm>
            <a:off x="2670175" y="2438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TW" altLang="en-US">
                <a:ea typeface="新細明體" charset="0"/>
              </a:rPr>
              <a:t>1</a:t>
            </a:r>
          </a:p>
        </p:txBody>
      </p:sp>
      <p:sp>
        <p:nvSpPr>
          <p:cNvPr id="330760" name="Text Box 8"/>
          <p:cNvSpPr txBox="1">
            <a:spLocks noChangeArrowheads="1"/>
          </p:cNvSpPr>
          <p:nvPr/>
        </p:nvSpPr>
        <p:spPr bwMode="auto">
          <a:xfrm>
            <a:off x="3584575" y="4419600"/>
            <a:ext cx="960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>
                <a:ea typeface="新細明體" charset="0"/>
              </a:rPr>
              <a:t>Recall</a:t>
            </a:r>
          </a:p>
        </p:txBody>
      </p:sp>
      <p:sp>
        <p:nvSpPr>
          <p:cNvPr id="330761" name="Text Box 9"/>
          <p:cNvSpPr txBox="1">
            <a:spLocks noChangeArrowheads="1"/>
          </p:cNvSpPr>
          <p:nvPr/>
        </p:nvSpPr>
        <p:spPr bwMode="auto">
          <a:xfrm rot="-5400000">
            <a:off x="2008187" y="3249613"/>
            <a:ext cx="131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>
                <a:ea typeface="新細明體" charset="0"/>
              </a:rPr>
              <a:t>Precision</a:t>
            </a:r>
          </a:p>
        </p:txBody>
      </p:sp>
      <p:grpSp>
        <p:nvGrpSpPr>
          <p:cNvPr id="330762" name="Group 10"/>
          <p:cNvGrpSpPr>
            <a:grpSpLocks/>
          </p:cNvGrpSpPr>
          <p:nvPr/>
        </p:nvGrpSpPr>
        <p:grpSpPr bwMode="auto">
          <a:xfrm>
            <a:off x="4953000" y="1981200"/>
            <a:ext cx="1820863" cy="1143000"/>
            <a:chOff x="3120" y="1248"/>
            <a:chExt cx="1147" cy="720"/>
          </a:xfrm>
        </p:grpSpPr>
        <p:sp>
          <p:nvSpPr>
            <p:cNvPr id="330763" name="Oval 11"/>
            <p:cNvSpPr>
              <a:spLocks noChangeArrowheads="1"/>
            </p:cNvSpPr>
            <p:nvPr/>
          </p:nvSpPr>
          <p:spPr bwMode="auto">
            <a:xfrm>
              <a:off x="3120" y="1584"/>
              <a:ext cx="432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64" name="Text Box 12"/>
            <p:cNvSpPr txBox="1">
              <a:spLocks noChangeArrowheads="1"/>
            </p:cNvSpPr>
            <p:nvPr/>
          </p:nvSpPr>
          <p:spPr bwMode="auto">
            <a:xfrm>
              <a:off x="3552" y="1248"/>
              <a:ext cx="7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000">
                  <a:ea typeface="新細明體" charset="0"/>
                </a:rPr>
                <a:t>The ideal</a:t>
              </a:r>
              <a:endParaRPr kumimoji="1" lang="en-US" altLang="zh-TW">
                <a:ea typeface="新細明體" charset="0"/>
              </a:endParaRPr>
            </a:p>
          </p:txBody>
        </p:sp>
        <p:sp>
          <p:nvSpPr>
            <p:cNvPr id="330765" name="Freeform 13"/>
            <p:cNvSpPr>
              <a:spLocks/>
            </p:cNvSpPr>
            <p:nvPr/>
          </p:nvSpPr>
          <p:spPr bwMode="auto">
            <a:xfrm>
              <a:off x="3408" y="1392"/>
              <a:ext cx="192" cy="192"/>
            </a:xfrm>
            <a:custGeom>
              <a:avLst/>
              <a:gdLst>
                <a:gd name="T0" fmla="*/ 192 w 192"/>
                <a:gd name="T1" fmla="*/ 0 h 192"/>
                <a:gd name="T2" fmla="*/ 96 w 192"/>
                <a:gd name="T3" fmla="*/ 48 h 192"/>
                <a:gd name="T4" fmla="*/ 0 w 192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cubicBezTo>
                    <a:pt x="160" y="8"/>
                    <a:pt x="128" y="16"/>
                    <a:pt x="96" y="48"/>
                  </a:cubicBezTo>
                  <a:cubicBezTo>
                    <a:pt x="64" y="80"/>
                    <a:pt x="32" y="136"/>
                    <a:pt x="0" y="192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0766" name="Group 14"/>
          <p:cNvGrpSpPr>
            <a:grpSpLocks/>
          </p:cNvGrpSpPr>
          <p:nvPr/>
        </p:nvGrpSpPr>
        <p:grpSpPr bwMode="auto">
          <a:xfrm>
            <a:off x="762000" y="1676400"/>
            <a:ext cx="3402013" cy="1447800"/>
            <a:chOff x="480" y="1056"/>
            <a:chExt cx="2143" cy="912"/>
          </a:xfrm>
        </p:grpSpPr>
        <p:sp>
          <p:nvSpPr>
            <p:cNvPr id="330767" name="Text Box 15"/>
            <p:cNvSpPr txBox="1">
              <a:spLocks noChangeArrowheads="1"/>
            </p:cNvSpPr>
            <p:nvPr/>
          </p:nvSpPr>
          <p:spPr bwMode="auto">
            <a:xfrm>
              <a:off x="480" y="1056"/>
              <a:ext cx="214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000">
                  <a:ea typeface="新細明體" charset="0"/>
                </a:rPr>
                <a:t>Returns relevant documents but</a:t>
              </a:r>
            </a:p>
            <a:p>
              <a:r>
                <a:rPr kumimoji="1" lang="en-US" altLang="zh-TW" sz="2000">
                  <a:ea typeface="新細明體" charset="0"/>
                </a:rPr>
                <a:t>misses many useful ones too</a:t>
              </a:r>
              <a:endParaRPr kumimoji="1" lang="en-US" altLang="zh-TW">
                <a:ea typeface="新細明體" charset="0"/>
              </a:endParaRPr>
            </a:p>
          </p:txBody>
        </p:sp>
        <p:sp>
          <p:nvSpPr>
            <p:cNvPr id="330768" name="Oval 16"/>
            <p:cNvSpPr>
              <a:spLocks noChangeArrowheads="1"/>
            </p:cNvSpPr>
            <p:nvPr/>
          </p:nvSpPr>
          <p:spPr bwMode="auto">
            <a:xfrm>
              <a:off x="1632" y="1584"/>
              <a:ext cx="432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69" name="Freeform 17"/>
            <p:cNvSpPr>
              <a:spLocks/>
            </p:cNvSpPr>
            <p:nvPr/>
          </p:nvSpPr>
          <p:spPr bwMode="auto">
            <a:xfrm>
              <a:off x="1288" y="1488"/>
              <a:ext cx="344" cy="240"/>
            </a:xfrm>
            <a:custGeom>
              <a:avLst/>
              <a:gdLst>
                <a:gd name="T0" fmla="*/ 8 w 344"/>
                <a:gd name="T1" fmla="*/ 0 h 240"/>
                <a:gd name="T2" fmla="*/ 56 w 344"/>
                <a:gd name="T3" fmla="*/ 96 h 240"/>
                <a:gd name="T4" fmla="*/ 344 w 344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4" h="240">
                  <a:moveTo>
                    <a:pt x="8" y="0"/>
                  </a:moveTo>
                  <a:cubicBezTo>
                    <a:pt x="4" y="28"/>
                    <a:pt x="0" y="56"/>
                    <a:pt x="56" y="96"/>
                  </a:cubicBezTo>
                  <a:cubicBezTo>
                    <a:pt x="112" y="136"/>
                    <a:pt x="228" y="188"/>
                    <a:pt x="344" y="240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0770" name="Group 18"/>
          <p:cNvGrpSpPr>
            <a:grpSpLocks/>
          </p:cNvGrpSpPr>
          <p:nvPr/>
        </p:nvGrpSpPr>
        <p:grpSpPr bwMode="auto">
          <a:xfrm>
            <a:off x="4953000" y="4114800"/>
            <a:ext cx="3873500" cy="1387475"/>
            <a:chOff x="3120" y="2592"/>
            <a:chExt cx="2440" cy="874"/>
          </a:xfrm>
        </p:grpSpPr>
        <p:sp>
          <p:nvSpPr>
            <p:cNvPr id="330771" name="Text Box 19"/>
            <p:cNvSpPr txBox="1">
              <a:spLocks noChangeArrowheads="1"/>
            </p:cNvSpPr>
            <p:nvPr/>
          </p:nvSpPr>
          <p:spPr bwMode="auto">
            <a:xfrm>
              <a:off x="3936" y="2832"/>
              <a:ext cx="162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000">
                  <a:ea typeface="新細明體" charset="0"/>
                </a:rPr>
                <a:t>Returns most relevant</a:t>
              </a:r>
            </a:p>
            <a:p>
              <a:r>
                <a:rPr kumimoji="1" lang="en-US" altLang="zh-TW" sz="2000">
                  <a:ea typeface="新細明體" charset="0"/>
                </a:rPr>
                <a:t>documents but includes</a:t>
              </a:r>
            </a:p>
            <a:p>
              <a:r>
                <a:rPr kumimoji="1" lang="en-US" altLang="zh-TW" sz="2000">
                  <a:ea typeface="新細明體" charset="0"/>
                </a:rPr>
                <a:t> lots of  junk</a:t>
              </a:r>
              <a:endParaRPr kumimoji="1" lang="en-US" altLang="zh-TW">
                <a:ea typeface="新細明體" charset="0"/>
              </a:endParaRPr>
            </a:p>
          </p:txBody>
        </p:sp>
        <p:sp>
          <p:nvSpPr>
            <p:cNvPr id="330772" name="Oval 20"/>
            <p:cNvSpPr>
              <a:spLocks noChangeArrowheads="1"/>
            </p:cNvSpPr>
            <p:nvPr/>
          </p:nvSpPr>
          <p:spPr bwMode="auto">
            <a:xfrm>
              <a:off x="3120" y="2592"/>
              <a:ext cx="480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73" name="Freeform 21"/>
            <p:cNvSpPr>
              <a:spLocks/>
            </p:cNvSpPr>
            <p:nvPr/>
          </p:nvSpPr>
          <p:spPr bwMode="auto">
            <a:xfrm>
              <a:off x="3600" y="2736"/>
              <a:ext cx="384" cy="144"/>
            </a:xfrm>
            <a:custGeom>
              <a:avLst/>
              <a:gdLst>
                <a:gd name="T0" fmla="*/ 384 w 384"/>
                <a:gd name="T1" fmla="*/ 144 h 144"/>
                <a:gd name="T2" fmla="*/ 288 w 384"/>
                <a:gd name="T3" fmla="*/ 48 h 144"/>
                <a:gd name="T4" fmla="*/ 0 w 384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144">
                  <a:moveTo>
                    <a:pt x="384" y="144"/>
                  </a:moveTo>
                  <a:cubicBezTo>
                    <a:pt x="368" y="108"/>
                    <a:pt x="352" y="72"/>
                    <a:pt x="288" y="48"/>
                  </a:cubicBezTo>
                  <a:cubicBezTo>
                    <a:pt x="224" y="24"/>
                    <a:pt x="112" y="12"/>
                    <a:pt x="0" y="0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3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71500" y="463550"/>
            <a:ext cx="7534275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Computing Recall/Precision Points</a:t>
            </a:r>
          </a:p>
        </p:txBody>
      </p:sp>
      <p:sp>
        <p:nvSpPr>
          <p:cNvPr id="3328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862138"/>
            <a:ext cx="8229600" cy="4525962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For a given query, produce the ranked list of retrievals</a:t>
            </a:r>
          </a:p>
          <a:p>
            <a:r>
              <a:rPr lang="en-US" altLang="en-US" sz="2800"/>
              <a:t>Adjusting a threshold on this ranked list produces different sets of retrieved documents, and therefore different recall/precision measures</a:t>
            </a:r>
          </a:p>
          <a:p>
            <a:r>
              <a:rPr lang="en-US" altLang="en-US" sz="2800"/>
              <a:t>Mark each document in the ranked list that is relevant according to the gold standard</a:t>
            </a:r>
          </a:p>
          <a:p>
            <a:r>
              <a:rPr lang="en-US" altLang="en-US" sz="2800"/>
              <a:t>Compute a recall/precision pair for each position in the ranked list that contains a relevant document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Text Box 2"/>
          <p:cNvSpPr txBox="1">
            <a:spLocks noChangeArrowheads="1"/>
          </p:cNvSpPr>
          <p:nvPr/>
        </p:nvSpPr>
        <p:spPr bwMode="auto">
          <a:xfrm>
            <a:off x="3884613" y="3821113"/>
            <a:ext cx="2924175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eaLnBrk="0" hangingPunct="0"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eaLnBrk="0" hangingPunct="0"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eaLnBrk="0" hangingPunct="0"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eaLnBrk="0" hangingPunct="0"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kumimoji="1" lang="en-US" altLang="zh-TW" sz="2000">
                <a:ea typeface="新細明體" charset="0"/>
              </a:rPr>
              <a:t>R=3/6=0.5;     P=3/4=0.75</a:t>
            </a:r>
          </a:p>
        </p:txBody>
      </p:sp>
      <p:sp>
        <p:nvSpPr>
          <p:cNvPr id="334851" name="Line 3"/>
          <p:cNvSpPr>
            <a:spLocks noChangeShapeType="1"/>
          </p:cNvSpPr>
          <p:nvPr/>
        </p:nvSpPr>
        <p:spPr bwMode="auto">
          <a:xfrm>
            <a:off x="3276600" y="3032125"/>
            <a:ext cx="60960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4852" name="Rectangle 4"/>
          <p:cNvSpPr>
            <a:spLocks noChangeArrowheads="1"/>
          </p:cNvSpPr>
          <p:nvPr>
            <p:ph type="title"/>
          </p:nvPr>
        </p:nvSpPr>
        <p:spPr bwMode="auto">
          <a:xfrm>
            <a:off x="1530350" y="0"/>
            <a:ext cx="6081713" cy="879475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新細明體" charset="0"/>
              </a:rPr>
              <a:t>Recall/Precision Points: An Example</a:t>
            </a:r>
          </a:p>
        </p:txBody>
      </p:sp>
      <p:graphicFrame>
        <p:nvGraphicFramePr>
          <p:cNvPr id="334853" name="Object 5"/>
          <p:cNvGraphicFramePr>
            <a:graphicFrameLocks noChangeAspect="1"/>
          </p:cNvGraphicFramePr>
          <p:nvPr/>
        </p:nvGraphicFramePr>
        <p:xfrm>
          <a:off x="990600" y="1447800"/>
          <a:ext cx="2282825" cy="497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64" name="Worksheet" r:id="rId4" imgW="2248442" imgH="4896091" progId="Excel.Sheet.8">
                  <p:embed/>
                </p:oleObj>
              </mc:Choice>
              <mc:Fallback>
                <p:oleObj name="Worksheet" r:id="rId4" imgW="2248442" imgH="4896091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2282825" cy="497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854" name="Text Box 6"/>
          <p:cNvSpPr txBox="1">
            <a:spLocks noChangeArrowheads="1"/>
          </p:cNvSpPr>
          <p:nvPr/>
        </p:nvSpPr>
        <p:spPr bwMode="auto">
          <a:xfrm>
            <a:off x="3886200" y="1600200"/>
            <a:ext cx="373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TW" sz="2000">
                <a:solidFill>
                  <a:srgbClr val="FF5050"/>
                </a:solidFill>
                <a:ea typeface="新細明體" charset="0"/>
              </a:rPr>
              <a:t>Let total # of relevant docs = 6</a:t>
            </a:r>
          </a:p>
          <a:p>
            <a:r>
              <a:rPr kumimoji="1" lang="en-US" altLang="zh-TW" sz="2000">
                <a:solidFill>
                  <a:srgbClr val="FF5050"/>
                </a:solidFill>
                <a:ea typeface="新細明體" charset="0"/>
              </a:rPr>
              <a:t>Check each new recall point:</a:t>
            </a:r>
          </a:p>
        </p:txBody>
      </p:sp>
      <p:sp>
        <p:nvSpPr>
          <p:cNvPr id="334855" name="Text Box 7"/>
          <p:cNvSpPr txBox="1">
            <a:spLocks noChangeArrowheads="1"/>
          </p:cNvSpPr>
          <p:nvPr/>
        </p:nvSpPr>
        <p:spPr bwMode="auto">
          <a:xfrm>
            <a:off x="3884613" y="2589213"/>
            <a:ext cx="2771775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eaLnBrk="0" hangingPunct="0"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eaLnBrk="0" hangingPunct="0"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eaLnBrk="0" hangingPunct="0"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eaLnBrk="0" hangingPunct="0"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kumimoji="1" lang="en-US" altLang="zh-TW" sz="2000">
                <a:ea typeface="新細明體" charset="0"/>
              </a:rPr>
              <a:t>R=1/6=0.167;	P=1/1=1</a:t>
            </a:r>
          </a:p>
        </p:txBody>
      </p:sp>
      <p:sp>
        <p:nvSpPr>
          <p:cNvPr id="334856" name="Line 8"/>
          <p:cNvSpPr>
            <a:spLocks noChangeShapeType="1"/>
          </p:cNvSpPr>
          <p:nvPr/>
        </p:nvSpPr>
        <p:spPr bwMode="auto">
          <a:xfrm>
            <a:off x="3276600" y="1965325"/>
            <a:ext cx="622300" cy="723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4857" name="Text Box 9"/>
          <p:cNvSpPr txBox="1">
            <a:spLocks noChangeArrowheads="1"/>
          </p:cNvSpPr>
          <p:nvPr/>
        </p:nvSpPr>
        <p:spPr bwMode="auto">
          <a:xfrm>
            <a:off x="3884613" y="3224213"/>
            <a:ext cx="2771775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eaLnBrk="0" hangingPunct="0"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eaLnBrk="0" hangingPunct="0"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eaLnBrk="0" hangingPunct="0"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eaLnBrk="0" hangingPunct="0"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kumimoji="1" lang="en-US" altLang="zh-TW" sz="2000">
                <a:ea typeface="新細明體" charset="0"/>
              </a:rPr>
              <a:t>R=2/6=0.333;	P=2/2=1</a:t>
            </a:r>
          </a:p>
        </p:txBody>
      </p:sp>
      <p:sp>
        <p:nvSpPr>
          <p:cNvPr id="334858" name="Line 10"/>
          <p:cNvSpPr>
            <a:spLocks noChangeShapeType="1"/>
          </p:cNvSpPr>
          <p:nvPr/>
        </p:nvSpPr>
        <p:spPr bwMode="auto">
          <a:xfrm>
            <a:off x="3276600" y="2346325"/>
            <a:ext cx="6477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4859" name="Text Box 11"/>
          <p:cNvSpPr txBox="1">
            <a:spLocks noChangeArrowheads="1"/>
          </p:cNvSpPr>
          <p:nvPr/>
        </p:nvSpPr>
        <p:spPr bwMode="auto">
          <a:xfrm>
            <a:off x="3886200" y="5775325"/>
            <a:ext cx="3063875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eaLnBrk="0" hangingPunct="0"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eaLnBrk="0" hangingPunct="0"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eaLnBrk="0" hangingPunct="0"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eaLnBrk="0" hangingPunct="0"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kumimoji="1" lang="en-US" altLang="zh-TW" sz="2000">
                <a:ea typeface="新細明體" charset="0"/>
              </a:rPr>
              <a:t>R=5/6=0.833;	p=5/13=0.38</a:t>
            </a:r>
          </a:p>
        </p:txBody>
      </p:sp>
      <p:sp>
        <p:nvSpPr>
          <p:cNvPr id="334860" name="Line 12"/>
          <p:cNvSpPr>
            <a:spLocks noChangeShapeType="1"/>
          </p:cNvSpPr>
          <p:nvPr/>
        </p:nvSpPr>
        <p:spPr bwMode="auto">
          <a:xfrm>
            <a:off x="3276600" y="6003925"/>
            <a:ext cx="609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4861" name="Text Box 13"/>
          <p:cNvSpPr txBox="1">
            <a:spLocks noChangeArrowheads="1"/>
          </p:cNvSpPr>
          <p:nvPr/>
        </p:nvSpPr>
        <p:spPr bwMode="auto">
          <a:xfrm>
            <a:off x="3886200" y="4403725"/>
            <a:ext cx="31242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eaLnBrk="0" hangingPunct="0"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eaLnBrk="0" hangingPunct="0"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eaLnBrk="0" hangingPunct="0"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eaLnBrk="0" hangingPunct="0"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kumimoji="1" lang="en-US" altLang="zh-TW" sz="2000">
                <a:ea typeface="新細明體" charset="0"/>
              </a:rPr>
              <a:t>R=4/6=0.667; P=4/6=0.667</a:t>
            </a:r>
          </a:p>
        </p:txBody>
      </p:sp>
      <p:sp>
        <p:nvSpPr>
          <p:cNvPr id="334862" name="Line 14"/>
          <p:cNvSpPr>
            <a:spLocks noChangeShapeType="1"/>
          </p:cNvSpPr>
          <p:nvPr/>
        </p:nvSpPr>
        <p:spPr bwMode="auto">
          <a:xfrm>
            <a:off x="3276600" y="3717925"/>
            <a:ext cx="6096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4863" name="Text Box 15"/>
          <p:cNvSpPr txBox="1">
            <a:spLocks noChangeArrowheads="1"/>
          </p:cNvSpPr>
          <p:nvPr/>
        </p:nvSpPr>
        <p:spPr bwMode="auto">
          <a:xfrm>
            <a:off x="6483350" y="4792663"/>
            <a:ext cx="21240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en-US" sz="2000">
                <a:solidFill>
                  <a:srgbClr val="FF5050"/>
                </a:solidFill>
              </a:rPr>
              <a:t>Missing one </a:t>
            </a:r>
          </a:p>
          <a:p>
            <a:pPr algn="ctr"/>
            <a:r>
              <a:rPr lang="en-US" altLang="en-US" sz="2000">
                <a:solidFill>
                  <a:srgbClr val="FF5050"/>
                </a:solidFill>
              </a:rPr>
              <a:t>relevant document.</a:t>
            </a:r>
          </a:p>
          <a:p>
            <a:pPr algn="ctr"/>
            <a:r>
              <a:rPr lang="en-US" altLang="en-US" sz="2000">
                <a:solidFill>
                  <a:srgbClr val="FF5050"/>
                </a:solidFill>
              </a:rPr>
              <a:t>Never reach </a:t>
            </a:r>
          </a:p>
          <a:p>
            <a:pPr algn="ctr"/>
            <a:r>
              <a:rPr lang="en-US" altLang="en-US" sz="2000">
                <a:solidFill>
                  <a:srgbClr val="FF5050"/>
                </a:solidFill>
              </a:rPr>
              <a:t>100% recall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212850" y="274638"/>
            <a:ext cx="6472238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Interpolating a Recall/Precision Curve</a:t>
            </a:r>
          </a:p>
        </p:txBody>
      </p:sp>
      <p:sp>
        <p:nvSpPr>
          <p:cNvPr id="33689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815975" y="1981200"/>
            <a:ext cx="7935913" cy="4078288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Interpolate a precision value for each </a:t>
            </a:r>
            <a:r>
              <a:rPr lang="en-US" altLang="en-US" sz="2800" i="1"/>
              <a:t>standard recall level</a:t>
            </a:r>
            <a:r>
              <a:rPr lang="en-US" altLang="en-US" sz="2800"/>
              <a:t>:</a:t>
            </a:r>
          </a:p>
          <a:p>
            <a:pPr lvl="1"/>
            <a:r>
              <a:rPr lang="en-US" altLang="en-US" sz="2400">
                <a:sym typeface="Symbol" charset="2"/>
              </a:rPr>
              <a:t>r</a:t>
            </a:r>
            <a:r>
              <a:rPr lang="en-US" altLang="en-US" sz="2400" baseline="-25000">
                <a:sym typeface="Symbol" charset="2"/>
              </a:rPr>
              <a:t>j</a:t>
            </a:r>
            <a:r>
              <a:rPr lang="en-US" altLang="en-US" sz="2400">
                <a:sym typeface="Symbol" charset="2"/>
              </a:rPr>
              <a:t> {0.0, 0.1, 0.2, 0.3, 0.4, 0.5, 0.6, 0.7, 0.8, 0.9, 1.0}</a:t>
            </a:r>
          </a:p>
          <a:p>
            <a:pPr lvl="1"/>
            <a:r>
              <a:rPr lang="en-US" altLang="en-US" sz="2400">
                <a:sym typeface="Symbol" charset="2"/>
              </a:rPr>
              <a:t>r</a:t>
            </a:r>
            <a:r>
              <a:rPr lang="en-US" altLang="en-US" sz="2400" baseline="-25000">
                <a:sym typeface="Symbol" charset="2"/>
              </a:rPr>
              <a:t>0</a:t>
            </a:r>
            <a:r>
              <a:rPr lang="en-US" altLang="en-US" sz="2400">
                <a:sym typeface="Symbol" charset="2"/>
              </a:rPr>
              <a:t> = 0.0, r</a:t>
            </a:r>
            <a:r>
              <a:rPr lang="en-US" altLang="en-US" sz="2400" baseline="-25000">
                <a:sym typeface="Symbol" charset="2"/>
              </a:rPr>
              <a:t>1</a:t>
            </a:r>
            <a:r>
              <a:rPr lang="en-US" altLang="en-US" sz="2400">
                <a:sym typeface="Symbol" charset="2"/>
              </a:rPr>
              <a:t> = 0.1, …, r</a:t>
            </a:r>
            <a:r>
              <a:rPr lang="en-US" altLang="en-US" sz="2400" baseline="-25000">
                <a:sym typeface="Symbol" charset="2"/>
              </a:rPr>
              <a:t>10</a:t>
            </a:r>
            <a:r>
              <a:rPr lang="en-US" altLang="en-US" sz="2400">
                <a:sym typeface="Symbol" charset="2"/>
              </a:rPr>
              <a:t>=1.0</a:t>
            </a:r>
          </a:p>
          <a:p>
            <a:r>
              <a:rPr lang="en-US" altLang="en-US" sz="2800">
                <a:sym typeface="Symbol" charset="2"/>
              </a:rPr>
              <a:t>The interpolated precision at the </a:t>
            </a:r>
            <a:r>
              <a:rPr lang="en-US" altLang="en-US" sz="2800" i="1">
                <a:sym typeface="Symbol" charset="2"/>
              </a:rPr>
              <a:t>j</a:t>
            </a:r>
            <a:r>
              <a:rPr lang="en-US" altLang="en-US" sz="2800">
                <a:sym typeface="Symbol" charset="2"/>
              </a:rPr>
              <a:t>-th standard recall level is the maximum known precision at any recall level between the </a:t>
            </a:r>
            <a:r>
              <a:rPr lang="en-US" altLang="en-US" sz="2800" i="1">
                <a:sym typeface="Symbol" charset="2"/>
              </a:rPr>
              <a:t>j</a:t>
            </a:r>
            <a:r>
              <a:rPr lang="en-US" altLang="en-US" sz="2800">
                <a:sym typeface="Symbol" charset="2"/>
              </a:rPr>
              <a:t>-th and (</a:t>
            </a:r>
            <a:r>
              <a:rPr lang="en-US" altLang="en-US" sz="2800" i="1">
                <a:sym typeface="Symbol" charset="2"/>
              </a:rPr>
              <a:t>j </a:t>
            </a:r>
            <a:r>
              <a:rPr lang="en-US" altLang="en-US" sz="2800">
                <a:sym typeface="Symbol" charset="2"/>
              </a:rPr>
              <a:t>+ 1)-th level:</a:t>
            </a:r>
          </a:p>
          <a:p>
            <a:endParaRPr lang="en-US" altLang="en-US" sz="2800">
              <a:sym typeface="Symbol" charset="2"/>
            </a:endParaRPr>
          </a:p>
          <a:p>
            <a:endParaRPr lang="en-US" altLang="en-US" sz="2800"/>
          </a:p>
        </p:txBody>
      </p:sp>
      <p:graphicFrame>
        <p:nvGraphicFramePr>
          <p:cNvPr id="336900" name="Object 4"/>
          <p:cNvGraphicFramePr>
            <a:graphicFrameLocks noChangeAspect="1"/>
          </p:cNvGraphicFramePr>
          <p:nvPr/>
        </p:nvGraphicFramePr>
        <p:xfrm>
          <a:off x="2514600" y="5410200"/>
          <a:ext cx="37338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01" name="Equation" r:id="rId4" imgW="1180800" imgH="317160" progId="Equation.3">
                  <p:embed/>
                </p:oleObj>
              </mc:Choice>
              <mc:Fallback>
                <p:oleObj name="Equation" r:id="rId4" imgW="1180800" imgH="31716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alphaModFix amt="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410200"/>
                        <a:ext cx="37338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036638" y="187325"/>
            <a:ext cx="6430962" cy="879475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新細明體" charset="0"/>
              </a:rPr>
              <a:t>Interpolating a Recall/Precision Curve</a:t>
            </a:r>
          </a:p>
        </p:txBody>
      </p:sp>
      <p:sp>
        <p:nvSpPr>
          <p:cNvPr id="338947" name="Text Box 3"/>
          <p:cNvSpPr txBox="1">
            <a:spLocks noChangeArrowheads="1"/>
          </p:cNvSpPr>
          <p:nvPr/>
        </p:nvSpPr>
        <p:spPr bwMode="auto">
          <a:xfrm>
            <a:off x="3657600" y="5638800"/>
            <a:ext cx="50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TW" altLang="en-US" sz="2000">
                <a:ea typeface="新細明體" charset="0"/>
              </a:rPr>
              <a:t>0.4</a:t>
            </a:r>
          </a:p>
        </p:txBody>
      </p:sp>
      <p:sp>
        <p:nvSpPr>
          <p:cNvPr id="338948" name="Text Box 4"/>
          <p:cNvSpPr txBox="1">
            <a:spLocks noChangeArrowheads="1"/>
          </p:cNvSpPr>
          <p:nvPr/>
        </p:nvSpPr>
        <p:spPr bwMode="auto">
          <a:xfrm>
            <a:off x="6172200" y="5638800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TW" altLang="en-US" sz="2000">
                <a:ea typeface="新細明體" charset="0"/>
              </a:rPr>
              <a:t>0.8</a:t>
            </a:r>
          </a:p>
        </p:txBody>
      </p:sp>
      <p:sp>
        <p:nvSpPr>
          <p:cNvPr id="338949" name="Line 5"/>
          <p:cNvSpPr>
            <a:spLocks noChangeShapeType="1"/>
          </p:cNvSpPr>
          <p:nvPr/>
        </p:nvSpPr>
        <p:spPr bwMode="auto">
          <a:xfrm>
            <a:off x="1419225" y="1524000"/>
            <a:ext cx="0" cy="405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950" name="Line 6"/>
          <p:cNvSpPr>
            <a:spLocks noChangeShapeType="1"/>
          </p:cNvSpPr>
          <p:nvPr/>
        </p:nvSpPr>
        <p:spPr bwMode="auto">
          <a:xfrm flipV="1">
            <a:off x="1416050" y="5562600"/>
            <a:ext cx="7118350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951" name="Line 7"/>
          <p:cNvSpPr>
            <a:spLocks noChangeShapeType="1"/>
          </p:cNvSpPr>
          <p:nvPr/>
        </p:nvSpPr>
        <p:spPr bwMode="auto">
          <a:xfrm>
            <a:off x="2667000" y="5521325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952" name="Line 8"/>
          <p:cNvSpPr>
            <a:spLocks noChangeShapeType="1"/>
          </p:cNvSpPr>
          <p:nvPr/>
        </p:nvSpPr>
        <p:spPr bwMode="auto">
          <a:xfrm>
            <a:off x="3914775" y="5521325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953" name="Line 9"/>
          <p:cNvSpPr>
            <a:spLocks noChangeShapeType="1"/>
          </p:cNvSpPr>
          <p:nvPr/>
        </p:nvSpPr>
        <p:spPr bwMode="auto">
          <a:xfrm>
            <a:off x="5208588" y="5519738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954" name="Line 10"/>
          <p:cNvSpPr>
            <a:spLocks noChangeShapeType="1"/>
          </p:cNvSpPr>
          <p:nvPr/>
        </p:nvSpPr>
        <p:spPr bwMode="auto">
          <a:xfrm>
            <a:off x="7662863" y="5521325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955" name="Line 11"/>
          <p:cNvSpPr>
            <a:spLocks noChangeShapeType="1"/>
          </p:cNvSpPr>
          <p:nvPr/>
        </p:nvSpPr>
        <p:spPr bwMode="auto">
          <a:xfrm>
            <a:off x="6421438" y="5521325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956" name="Oval 12"/>
          <p:cNvSpPr>
            <a:spLocks noChangeArrowheads="1"/>
          </p:cNvSpPr>
          <p:nvPr/>
        </p:nvSpPr>
        <p:spPr bwMode="auto">
          <a:xfrm>
            <a:off x="1905000" y="2209800"/>
            <a:ext cx="1508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957" name="Oval 13"/>
          <p:cNvSpPr>
            <a:spLocks noChangeArrowheads="1"/>
          </p:cNvSpPr>
          <p:nvPr/>
        </p:nvSpPr>
        <p:spPr bwMode="auto">
          <a:xfrm>
            <a:off x="2286000" y="2209800"/>
            <a:ext cx="150813" cy="74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958" name="Line 14"/>
          <p:cNvSpPr>
            <a:spLocks noChangeShapeType="1"/>
          </p:cNvSpPr>
          <p:nvPr/>
        </p:nvSpPr>
        <p:spPr bwMode="auto">
          <a:xfrm>
            <a:off x="1371600" y="4891088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959" name="Line 15"/>
          <p:cNvSpPr>
            <a:spLocks noChangeShapeType="1"/>
          </p:cNvSpPr>
          <p:nvPr/>
        </p:nvSpPr>
        <p:spPr bwMode="auto">
          <a:xfrm>
            <a:off x="1387475" y="4235450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960" name="Line 16"/>
          <p:cNvSpPr>
            <a:spLocks noChangeShapeType="1"/>
          </p:cNvSpPr>
          <p:nvPr/>
        </p:nvSpPr>
        <p:spPr bwMode="auto">
          <a:xfrm>
            <a:off x="1371600" y="3557588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961" name="Line 17"/>
          <p:cNvSpPr>
            <a:spLocks noChangeShapeType="1"/>
          </p:cNvSpPr>
          <p:nvPr/>
        </p:nvSpPr>
        <p:spPr bwMode="auto">
          <a:xfrm>
            <a:off x="1384300" y="2216150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962" name="Line 18"/>
          <p:cNvSpPr>
            <a:spLocks noChangeShapeType="1"/>
          </p:cNvSpPr>
          <p:nvPr/>
        </p:nvSpPr>
        <p:spPr bwMode="auto">
          <a:xfrm>
            <a:off x="1387475" y="2894013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38963" name="Group 19"/>
          <p:cNvGrpSpPr>
            <a:grpSpLocks/>
          </p:cNvGrpSpPr>
          <p:nvPr/>
        </p:nvGrpSpPr>
        <p:grpSpPr bwMode="auto">
          <a:xfrm>
            <a:off x="914400" y="2057400"/>
            <a:ext cx="579438" cy="3060700"/>
            <a:chOff x="487" y="1269"/>
            <a:chExt cx="365" cy="1928"/>
          </a:xfrm>
        </p:grpSpPr>
        <p:sp>
          <p:nvSpPr>
            <p:cNvPr id="338964" name="Text Box 20"/>
            <p:cNvSpPr txBox="1">
              <a:spLocks noChangeArrowheads="1"/>
            </p:cNvSpPr>
            <p:nvPr/>
          </p:nvSpPr>
          <p:spPr bwMode="auto">
            <a:xfrm>
              <a:off x="497" y="1269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 sz="2000">
                  <a:ea typeface="新細明體" charset="0"/>
                </a:rPr>
                <a:t>1.0</a:t>
              </a:r>
            </a:p>
          </p:txBody>
        </p:sp>
        <p:sp>
          <p:nvSpPr>
            <p:cNvPr id="338965" name="Text Box 21"/>
            <p:cNvSpPr txBox="1">
              <a:spLocks noChangeArrowheads="1"/>
            </p:cNvSpPr>
            <p:nvPr/>
          </p:nvSpPr>
          <p:spPr bwMode="auto">
            <a:xfrm>
              <a:off x="499" y="1706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 sz="2000">
                  <a:ea typeface="新細明體" charset="0"/>
                </a:rPr>
                <a:t>0.8</a:t>
              </a:r>
            </a:p>
          </p:txBody>
        </p:sp>
        <p:sp>
          <p:nvSpPr>
            <p:cNvPr id="338966" name="Text Box 22"/>
            <p:cNvSpPr txBox="1">
              <a:spLocks noChangeArrowheads="1"/>
            </p:cNvSpPr>
            <p:nvPr/>
          </p:nvSpPr>
          <p:spPr bwMode="auto">
            <a:xfrm>
              <a:off x="487" y="2114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 sz="2000">
                  <a:ea typeface="新細明體" charset="0"/>
                </a:rPr>
                <a:t>0.6</a:t>
              </a:r>
            </a:p>
          </p:txBody>
        </p:sp>
        <p:sp>
          <p:nvSpPr>
            <p:cNvPr id="338967" name="Text Box 23"/>
            <p:cNvSpPr txBox="1">
              <a:spLocks noChangeArrowheads="1"/>
            </p:cNvSpPr>
            <p:nvPr/>
          </p:nvSpPr>
          <p:spPr bwMode="auto">
            <a:xfrm>
              <a:off x="519" y="2545"/>
              <a:ext cx="3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 sz="2000">
                  <a:ea typeface="新細明體" charset="0"/>
                </a:rPr>
                <a:t>0.4</a:t>
              </a:r>
            </a:p>
          </p:txBody>
        </p:sp>
        <p:sp>
          <p:nvSpPr>
            <p:cNvPr id="338968" name="Text Box 24"/>
            <p:cNvSpPr txBox="1">
              <a:spLocks noChangeArrowheads="1"/>
            </p:cNvSpPr>
            <p:nvPr/>
          </p:nvSpPr>
          <p:spPr bwMode="auto">
            <a:xfrm>
              <a:off x="536" y="2947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 sz="2000">
                  <a:ea typeface="新細明體" charset="0"/>
                </a:rPr>
                <a:t>0.2</a:t>
              </a:r>
            </a:p>
          </p:txBody>
        </p:sp>
      </p:grpSp>
      <p:sp>
        <p:nvSpPr>
          <p:cNvPr id="338969" name="Text Box 25"/>
          <p:cNvSpPr txBox="1">
            <a:spLocks noChangeArrowheads="1"/>
          </p:cNvSpPr>
          <p:nvPr/>
        </p:nvSpPr>
        <p:spPr bwMode="auto">
          <a:xfrm>
            <a:off x="2362200" y="5638800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TW" altLang="en-US" sz="2000">
                <a:ea typeface="新細明體" charset="0"/>
              </a:rPr>
              <a:t>0.2</a:t>
            </a:r>
          </a:p>
        </p:txBody>
      </p:sp>
      <p:sp>
        <p:nvSpPr>
          <p:cNvPr id="338970" name="Text Box 26"/>
          <p:cNvSpPr txBox="1">
            <a:spLocks noChangeArrowheads="1"/>
          </p:cNvSpPr>
          <p:nvPr/>
        </p:nvSpPr>
        <p:spPr bwMode="auto">
          <a:xfrm>
            <a:off x="7391400" y="5562600"/>
            <a:ext cx="500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TW" altLang="en-US" sz="2000">
                <a:ea typeface="新細明體" charset="0"/>
              </a:rPr>
              <a:t>1.0</a:t>
            </a:r>
          </a:p>
        </p:txBody>
      </p:sp>
      <p:sp>
        <p:nvSpPr>
          <p:cNvPr id="338971" name="Text Box 27"/>
          <p:cNvSpPr txBox="1">
            <a:spLocks noChangeArrowheads="1"/>
          </p:cNvSpPr>
          <p:nvPr/>
        </p:nvSpPr>
        <p:spPr bwMode="auto">
          <a:xfrm>
            <a:off x="4953000" y="5638800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TW" altLang="en-US" sz="2000">
                <a:ea typeface="新細明體" charset="0"/>
              </a:rPr>
              <a:t>0.6</a:t>
            </a:r>
          </a:p>
        </p:txBody>
      </p:sp>
      <p:sp>
        <p:nvSpPr>
          <p:cNvPr id="338972" name="Text Box 28"/>
          <p:cNvSpPr txBox="1">
            <a:spLocks noChangeArrowheads="1"/>
          </p:cNvSpPr>
          <p:nvPr/>
        </p:nvSpPr>
        <p:spPr bwMode="auto">
          <a:xfrm>
            <a:off x="8051800" y="5076825"/>
            <a:ext cx="765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TW" sz="1800">
                <a:solidFill>
                  <a:srgbClr val="FF0000"/>
                </a:solidFill>
                <a:ea typeface="新細明體" charset="0"/>
              </a:rPr>
              <a:t>Recall</a:t>
            </a:r>
          </a:p>
        </p:txBody>
      </p:sp>
      <p:sp>
        <p:nvSpPr>
          <p:cNvPr id="338973" name="Text Box 29"/>
          <p:cNvSpPr txBox="1">
            <a:spLocks noChangeArrowheads="1"/>
          </p:cNvSpPr>
          <p:nvPr/>
        </p:nvSpPr>
        <p:spPr bwMode="auto">
          <a:xfrm rot="-5400000">
            <a:off x="277019" y="1994694"/>
            <a:ext cx="1031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TW" sz="1800">
                <a:solidFill>
                  <a:srgbClr val="FF0000"/>
                </a:solidFill>
                <a:ea typeface="新細明體" charset="0"/>
              </a:rPr>
              <a:t>Precision</a:t>
            </a:r>
          </a:p>
        </p:txBody>
      </p:sp>
      <p:sp>
        <p:nvSpPr>
          <p:cNvPr id="338974" name="Line 30"/>
          <p:cNvSpPr>
            <a:spLocks noChangeShapeType="1"/>
          </p:cNvSpPr>
          <p:nvPr/>
        </p:nvSpPr>
        <p:spPr bwMode="auto">
          <a:xfrm>
            <a:off x="1981200" y="5519738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975" name="Line 31"/>
          <p:cNvSpPr>
            <a:spLocks noChangeShapeType="1"/>
          </p:cNvSpPr>
          <p:nvPr/>
        </p:nvSpPr>
        <p:spPr bwMode="auto">
          <a:xfrm>
            <a:off x="4572000" y="5519738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976" name="Line 32"/>
          <p:cNvSpPr>
            <a:spLocks noChangeShapeType="1"/>
          </p:cNvSpPr>
          <p:nvPr/>
        </p:nvSpPr>
        <p:spPr bwMode="auto">
          <a:xfrm>
            <a:off x="5867400" y="5519738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977" name="Line 33"/>
          <p:cNvSpPr>
            <a:spLocks noChangeShapeType="1"/>
          </p:cNvSpPr>
          <p:nvPr/>
        </p:nvSpPr>
        <p:spPr bwMode="auto">
          <a:xfrm>
            <a:off x="3352800" y="5519738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978" name="Line 34"/>
          <p:cNvSpPr>
            <a:spLocks noChangeShapeType="1"/>
          </p:cNvSpPr>
          <p:nvPr/>
        </p:nvSpPr>
        <p:spPr bwMode="auto">
          <a:xfrm>
            <a:off x="7086600" y="5519738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979" name="Oval 35"/>
          <p:cNvSpPr>
            <a:spLocks noChangeArrowheads="1"/>
          </p:cNvSpPr>
          <p:nvPr/>
        </p:nvSpPr>
        <p:spPr bwMode="auto">
          <a:xfrm>
            <a:off x="3429000" y="2209800"/>
            <a:ext cx="150813" cy="74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980" name="Oval 36"/>
          <p:cNvSpPr>
            <a:spLocks noChangeArrowheads="1"/>
          </p:cNvSpPr>
          <p:nvPr/>
        </p:nvSpPr>
        <p:spPr bwMode="auto">
          <a:xfrm>
            <a:off x="5791200" y="4419600"/>
            <a:ext cx="1508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981" name="Oval 37"/>
          <p:cNvSpPr>
            <a:spLocks noChangeArrowheads="1"/>
          </p:cNvSpPr>
          <p:nvPr/>
        </p:nvSpPr>
        <p:spPr bwMode="auto">
          <a:xfrm>
            <a:off x="6400800" y="4419600"/>
            <a:ext cx="1508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982" name="Oval 38"/>
          <p:cNvSpPr>
            <a:spLocks noChangeArrowheads="1"/>
          </p:cNvSpPr>
          <p:nvPr/>
        </p:nvSpPr>
        <p:spPr bwMode="auto">
          <a:xfrm>
            <a:off x="7010400" y="5486400"/>
            <a:ext cx="1508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983" name="Oval 39"/>
          <p:cNvSpPr>
            <a:spLocks noChangeArrowheads="1"/>
          </p:cNvSpPr>
          <p:nvPr/>
        </p:nvSpPr>
        <p:spPr bwMode="auto">
          <a:xfrm>
            <a:off x="7620000" y="5486400"/>
            <a:ext cx="1508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984" name="Oval 40"/>
          <p:cNvSpPr>
            <a:spLocks noChangeArrowheads="1"/>
          </p:cNvSpPr>
          <p:nvPr/>
        </p:nvSpPr>
        <p:spPr bwMode="auto">
          <a:xfrm>
            <a:off x="6553200" y="4419600"/>
            <a:ext cx="150813" cy="74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985" name="Oval 41"/>
          <p:cNvSpPr>
            <a:spLocks noChangeArrowheads="1"/>
          </p:cNvSpPr>
          <p:nvPr/>
        </p:nvSpPr>
        <p:spPr bwMode="auto">
          <a:xfrm>
            <a:off x="5486400" y="3352800"/>
            <a:ext cx="150813" cy="74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986" name="Oval 42"/>
          <p:cNvSpPr>
            <a:spLocks noChangeArrowheads="1"/>
          </p:cNvSpPr>
          <p:nvPr/>
        </p:nvSpPr>
        <p:spPr bwMode="auto">
          <a:xfrm>
            <a:off x="4495800" y="3048000"/>
            <a:ext cx="150813" cy="74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987" name="Oval 43"/>
          <p:cNvSpPr>
            <a:spLocks noChangeArrowheads="1"/>
          </p:cNvSpPr>
          <p:nvPr/>
        </p:nvSpPr>
        <p:spPr bwMode="auto">
          <a:xfrm>
            <a:off x="3276600" y="2209800"/>
            <a:ext cx="1508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988" name="Oval 44"/>
          <p:cNvSpPr>
            <a:spLocks noChangeArrowheads="1"/>
          </p:cNvSpPr>
          <p:nvPr/>
        </p:nvSpPr>
        <p:spPr bwMode="auto">
          <a:xfrm>
            <a:off x="3886200" y="3124200"/>
            <a:ext cx="1508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989" name="Oval 45"/>
          <p:cNvSpPr>
            <a:spLocks noChangeArrowheads="1"/>
          </p:cNvSpPr>
          <p:nvPr/>
        </p:nvSpPr>
        <p:spPr bwMode="auto">
          <a:xfrm>
            <a:off x="4495800" y="3124200"/>
            <a:ext cx="1508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990" name="Oval 46"/>
          <p:cNvSpPr>
            <a:spLocks noChangeArrowheads="1"/>
          </p:cNvSpPr>
          <p:nvPr/>
        </p:nvSpPr>
        <p:spPr bwMode="auto">
          <a:xfrm>
            <a:off x="5181600" y="3352800"/>
            <a:ext cx="1508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991" name="Oval 47"/>
          <p:cNvSpPr>
            <a:spLocks noChangeArrowheads="1"/>
          </p:cNvSpPr>
          <p:nvPr/>
        </p:nvSpPr>
        <p:spPr bwMode="auto">
          <a:xfrm>
            <a:off x="2590800" y="2209800"/>
            <a:ext cx="1508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992" name="Oval 48"/>
          <p:cNvSpPr>
            <a:spLocks noChangeArrowheads="1"/>
          </p:cNvSpPr>
          <p:nvPr/>
        </p:nvSpPr>
        <p:spPr bwMode="auto">
          <a:xfrm>
            <a:off x="1296988" y="2211388"/>
            <a:ext cx="150812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993" name="Line 49"/>
          <p:cNvSpPr>
            <a:spLocks noChangeShapeType="1"/>
          </p:cNvSpPr>
          <p:nvPr/>
        </p:nvSpPr>
        <p:spPr bwMode="auto">
          <a:xfrm>
            <a:off x="1371600" y="22098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8994" name="Line 50"/>
          <p:cNvSpPr>
            <a:spLocks noChangeShapeType="1"/>
          </p:cNvSpPr>
          <p:nvPr/>
        </p:nvSpPr>
        <p:spPr bwMode="auto">
          <a:xfrm>
            <a:off x="3352800" y="2209800"/>
            <a:ext cx="6096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8995" name="Line 51"/>
          <p:cNvSpPr>
            <a:spLocks noChangeShapeType="1"/>
          </p:cNvSpPr>
          <p:nvPr/>
        </p:nvSpPr>
        <p:spPr bwMode="auto">
          <a:xfrm>
            <a:off x="3962400" y="3124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8996" name="Line 52"/>
          <p:cNvSpPr>
            <a:spLocks noChangeShapeType="1"/>
          </p:cNvSpPr>
          <p:nvPr/>
        </p:nvSpPr>
        <p:spPr bwMode="auto">
          <a:xfrm>
            <a:off x="4572000" y="3124200"/>
            <a:ext cx="685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8997" name="Line 53"/>
          <p:cNvSpPr>
            <a:spLocks noChangeShapeType="1"/>
          </p:cNvSpPr>
          <p:nvPr/>
        </p:nvSpPr>
        <p:spPr bwMode="auto">
          <a:xfrm>
            <a:off x="5257800" y="3352800"/>
            <a:ext cx="6096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8998" name="Line 54"/>
          <p:cNvSpPr>
            <a:spLocks noChangeShapeType="1"/>
          </p:cNvSpPr>
          <p:nvPr/>
        </p:nvSpPr>
        <p:spPr bwMode="auto">
          <a:xfrm>
            <a:off x="5867400" y="4419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8999" name="Line 55"/>
          <p:cNvSpPr>
            <a:spLocks noChangeShapeType="1"/>
          </p:cNvSpPr>
          <p:nvPr/>
        </p:nvSpPr>
        <p:spPr bwMode="auto">
          <a:xfrm>
            <a:off x="6477000" y="4419600"/>
            <a:ext cx="6096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9000" name="Line 56"/>
          <p:cNvSpPr>
            <a:spLocks noChangeShapeType="1"/>
          </p:cNvSpPr>
          <p:nvPr/>
        </p:nvSpPr>
        <p:spPr bwMode="auto">
          <a:xfrm>
            <a:off x="7086600" y="5562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474788" y="274638"/>
            <a:ext cx="6457950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/>
              <a:t>Average Recall/Precision Curve</a:t>
            </a:r>
          </a:p>
        </p:txBody>
      </p:sp>
      <p:sp>
        <p:nvSpPr>
          <p:cNvPr id="3409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Typically average performance over a large </a:t>
            </a:r>
            <a:r>
              <a:rPr lang="en-US" altLang="en-US" b="1" i="1"/>
              <a:t>set</a:t>
            </a:r>
            <a:r>
              <a:rPr lang="en-US" altLang="en-US"/>
              <a:t> of queries</a:t>
            </a:r>
          </a:p>
          <a:p>
            <a:r>
              <a:rPr lang="en-US" altLang="en-US"/>
              <a:t>Compute average precision at each standard recall level across all queries</a:t>
            </a:r>
          </a:p>
          <a:p>
            <a:r>
              <a:rPr lang="en-US" altLang="en-US"/>
              <a:t>Plot average precision/recall curves to evaluate overall system performance on a document/query corpus</a:t>
            </a:r>
          </a:p>
          <a:p>
            <a:endParaRPr lang="en-US" alt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400175" y="0"/>
            <a:ext cx="6226175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4000">
                <a:ea typeface="新細明體" charset="0"/>
              </a:rPr>
              <a:t>Compare Two or More Systems</a:t>
            </a:r>
          </a:p>
        </p:txBody>
      </p:sp>
      <p:sp>
        <p:nvSpPr>
          <p:cNvPr id="3430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542925" y="1460500"/>
            <a:ext cx="8020050" cy="15494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charset="0"/>
              </a:rPr>
              <a:t>The curve closest to the upper right-hand corner of the graph indicates the best performance</a:t>
            </a:r>
          </a:p>
        </p:txBody>
      </p:sp>
      <p:graphicFrame>
        <p:nvGraphicFramePr>
          <p:cNvPr id="343044" name="Object 4"/>
          <p:cNvGraphicFramePr>
            <a:graphicFrameLocks noChangeAspect="1"/>
          </p:cNvGraphicFramePr>
          <p:nvPr/>
        </p:nvGraphicFramePr>
        <p:xfrm>
          <a:off x="1498600" y="2486025"/>
          <a:ext cx="5851525" cy="390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45" name="Chart" r:id="rId4" imgW="6096000" imgH="4067175" progId="MSGraph.Chart.8">
                  <p:embed followColorScheme="full"/>
                </p:oleObj>
              </mc:Choice>
              <mc:Fallback>
                <p:oleObj name="Chart" r:id="rId4" imgW="6096000" imgH="4067175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2486025"/>
                        <a:ext cx="5851525" cy="390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2125663" y="0"/>
            <a:ext cx="5211762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/>
              <a:t>Sample RP Curve for CF Corpus</a:t>
            </a:r>
          </a:p>
        </p:txBody>
      </p:sp>
      <p:pic>
        <p:nvPicPr>
          <p:cNvPr id="345091" name="Picture 3" descr="r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1350963"/>
            <a:ext cx="7239000" cy="529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Average Precision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 single value summary of the ranking by averaging the precision figures obtained after each new relevant document is observed</a:t>
            </a:r>
          </a:p>
          <a:p>
            <a:r>
              <a:rPr lang="en-US" altLang="en-US"/>
              <a:t>Avg-P = (1+1+0.75+0.667+0.38)/5=0.759</a:t>
            </a:r>
          </a:p>
          <a:p>
            <a:endParaRPr lang="en-US" alt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R- Precision</a:t>
            </a:r>
          </a:p>
        </p:txBody>
      </p:sp>
      <p:sp>
        <p:nvSpPr>
          <p:cNvPr id="3461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323975"/>
            <a:ext cx="8229600" cy="4802188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Precision at the R-th position in the ranking of results for a query that has R relevant documents</a:t>
            </a:r>
          </a:p>
        </p:txBody>
      </p:sp>
      <p:graphicFrame>
        <p:nvGraphicFramePr>
          <p:cNvPr id="346116" name="Object 4"/>
          <p:cNvGraphicFramePr>
            <a:graphicFrameLocks noChangeAspect="1"/>
          </p:cNvGraphicFramePr>
          <p:nvPr/>
        </p:nvGraphicFramePr>
        <p:xfrm>
          <a:off x="1295400" y="2971800"/>
          <a:ext cx="1619250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20" name="Worksheet" r:id="rId3" imgW="2248442" imgH="4896091" progId="Excel.Sheet.8">
                  <p:embed/>
                </p:oleObj>
              </mc:Choice>
              <mc:Fallback>
                <p:oleObj name="Worksheet" r:id="rId3" imgW="2248442" imgH="4896091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71800"/>
                        <a:ext cx="1619250" cy="352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7" name="Rectangle 5"/>
          <p:cNvSpPr>
            <a:spLocks noChangeArrowheads="1"/>
          </p:cNvSpPr>
          <p:nvPr/>
        </p:nvSpPr>
        <p:spPr bwMode="auto">
          <a:xfrm>
            <a:off x="3543300" y="2971800"/>
            <a:ext cx="335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1" lang="en-US" altLang="zh-TW">
                <a:solidFill>
                  <a:srgbClr val="FF5050"/>
                </a:solidFill>
                <a:ea typeface="新細明體" charset="0"/>
              </a:rPr>
              <a:t>R = # of relevant docs = 6</a:t>
            </a:r>
          </a:p>
        </p:txBody>
      </p:sp>
      <p:sp>
        <p:nvSpPr>
          <p:cNvPr id="346118" name="Line 6"/>
          <p:cNvSpPr>
            <a:spLocks noChangeShapeType="1"/>
          </p:cNvSpPr>
          <p:nvPr/>
        </p:nvSpPr>
        <p:spPr bwMode="auto">
          <a:xfrm>
            <a:off x="1066800" y="4648200"/>
            <a:ext cx="2286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505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6119" name="Text Box 7"/>
          <p:cNvSpPr txBox="1">
            <a:spLocks noChangeArrowheads="1"/>
          </p:cNvSpPr>
          <p:nvPr/>
        </p:nvSpPr>
        <p:spPr bwMode="auto">
          <a:xfrm>
            <a:off x="3581400" y="4267200"/>
            <a:ext cx="318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en-US">
                <a:solidFill>
                  <a:srgbClr val="0000CC"/>
                </a:solidFill>
              </a:rPr>
              <a:t>R-Precision = 4/6 = 0.67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Outline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Evaluation in Information Retrieval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95375" y="361950"/>
            <a:ext cx="6735763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Precision and Recall Cons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Recall is hard to estimate for large collections, e.g. Web</a:t>
            </a:r>
          </a:p>
          <a:p>
            <a:r>
              <a:rPr lang="en-US" altLang="en-US"/>
              <a:t>A single measure can be more appropriate</a:t>
            </a:r>
          </a:p>
          <a:p>
            <a:r>
              <a:rPr lang="en-US" altLang="en-US"/>
              <a:t>Interactivity is key with modern retrieval tasks</a:t>
            </a:r>
          </a:p>
          <a:p>
            <a:pPr lvl="1"/>
            <a:r>
              <a:rPr lang="en-US" altLang="en-US"/>
              <a:t>Informativeness of the retrieval process is more appropriate</a:t>
            </a:r>
          </a:p>
          <a:p>
            <a:r>
              <a:rPr lang="en-US" altLang="en-US"/>
              <a:t>Recall and Precision are not appropriate for weak ordering scheme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F-Measure</a:t>
            </a:r>
          </a:p>
        </p:txBody>
      </p:sp>
      <p:sp>
        <p:nvSpPr>
          <p:cNvPr id="34713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One measure of performance that takes into account both recall and precision</a:t>
            </a:r>
          </a:p>
          <a:p>
            <a:r>
              <a:rPr lang="en-US" altLang="en-US"/>
              <a:t>Harmonic mean of recall and precision: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Compared to arithmetic mean, both need to be high for harmonic mean to be high</a:t>
            </a:r>
          </a:p>
        </p:txBody>
      </p:sp>
      <p:graphicFrame>
        <p:nvGraphicFramePr>
          <p:cNvPr id="347140" name="Object 4"/>
          <p:cNvGraphicFramePr>
            <a:graphicFrameLocks noChangeAspect="1"/>
          </p:cNvGraphicFramePr>
          <p:nvPr/>
        </p:nvGraphicFramePr>
        <p:xfrm>
          <a:off x="2743200" y="3276600"/>
          <a:ext cx="30480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41" name="Equation" r:id="rId4" imgW="1066680" imgH="444240" progId="Equation.3">
                  <p:embed/>
                </p:oleObj>
              </mc:Choice>
              <mc:Fallback>
                <p:oleObj name="Equation" r:id="rId4" imgW="1066680" imgH="44424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alphaModFix amt="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76600"/>
                        <a:ext cx="30480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371600" y="347663"/>
            <a:ext cx="6284913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E-Measure (parameterized F-Measure)</a:t>
            </a:r>
          </a:p>
        </p:txBody>
      </p:sp>
      <p:sp>
        <p:nvSpPr>
          <p:cNvPr id="34918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85800" y="1704975"/>
            <a:ext cx="8153400" cy="4354513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A variant of F measure that allows weighting emphasis on precision over recall: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Value of </a:t>
            </a:r>
            <a:r>
              <a:rPr lang="en-US" altLang="en-US" sz="2800">
                <a:sym typeface="Symbol" charset="2"/>
              </a:rPr>
              <a:t> controls trade-off:</a:t>
            </a:r>
          </a:p>
          <a:p>
            <a:pPr lvl="1"/>
            <a:r>
              <a:rPr lang="en-US" altLang="en-US" sz="2400">
                <a:sym typeface="Symbol" charset="2"/>
              </a:rPr>
              <a:t> = 1: Equally weight precision and recall (E=F)</a:t>
            </a:r>
          </a:p>
          <a:p>
            <a:pPr lvl="1"/>
            <a:r>
              <a:rPr lang="en-US" altLang="en-US" sz="2400">
                <a:sym typeface="Symbol" charset="2"/>
              </a:rPr>
              <a:t> &gt; 1: Weight precision more</a:t>
            </a:r>
          </a:p>
          <a:p>
            <a:pPr lvl="1"/>
            <a:r>
              <a:rPr lang="en-US" altLang="en-US" sz="2400">
                <a:sym typeface="Symbol" charset="2"/>
              </a:rPr>
              <a:t> &lt; 1: Weight recall more</a:t>
            </a:r>
          </a:p>
          <a:p>
            <a:endParaRPr lang="en-US" altLang="en-US" sz="2800"/>
          </a:p>
        </p:txBody>
      </p:sp>
      <p:graphicFrame>
        <p:nvGraphicFramePr>
          <p:cNvPr id="349188" name="Object 4"/>
          <p:cNvGraphicFramePr>
            <a:graphicFrameLocks noChangeAspect="1"/>
          </p:cNvGraphicFramePr>
          <p:nvPr/>
        </p:nvGraphicFramePr>
        <p:xfrm>
          <a:off x="2057400" y="2514600"/>
          <a:ext cx="4681538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89" name="Equation" r:id="rId4" imgW="1638000" imgH="482400" progId="Equation.3">
                  <p:embed/>
                </p:oleObj>
              </mc:Choice>
              <mc:Fallback>
                <p:oleObj name="Equation" r:id="rId4" imgW="1638000" imgH="48240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alphaModFix amt="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14600"/>
                        <a:ext cx="4681538" cy="137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609600"/>
            <a:ext cx="8421688" cy="671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新細明體" charset="0"/>
              </a:rPr>
              <a:t>Fallout Rate</a:t>
            </a:r>
            <a:endParaRPr lang="zh-TW" altLang="zh-TW">
              <a:ea typeface="新細明體" charset="0"/>
            </a:endParaRPr>
          </a:p>
        </p:txBody>
      </p:sp>
      <p:sp>
        <p:nvSpPr>
          <p:cNvPr id="35123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679575"/>
            <a:ext cx="7826375" cy="3970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新細明體" charset="0"/>
              </a:rPr>
              <a:t>Problems with both precision and recall:</a:t>
            </a:r>
          </a:p>
          <a:p>
            <a:pPr marL="819150" lvl="1"/>
            <a:r>
              <a:rPr lang="en-US" altLang="zh-TW">
                <a:ea typeface="新細明體" charset="0"/>
              </a:rPr>
              <a:t>Number of irrelevant documents in the collection is not taken into account</a:t>
            </a:r>
          </a:p>
          <a:p>
            <a:pPr marL="819150" lvl="1"/>
            <a:r>
              <a:rPr lang="en-US" altLang="zh-TW">
                <a:ea typeface="新細明體" charset="0"/>
              </a:rPr>
              <a:t>Recall is undefined when there is no relevant document in the collection</a:t>
            </a:r>
          </a:p>
          <a:p>
            <a:pPr marL="819150" lvl="1"/>
            <a:r>
              <a:rPr lang="en-US" altLang="zh-TW">
                <a:ea typeface="新細明體" charset="0"/>
              </a:rPr>
              <a:t>Precision is undefined when no document is retrieved</a:t>
            </a:r>
          </a:p>
          <a:p>
            <a:endParaRPr lang="en-US" altLang="zh-TW">
              <a:ea typeface="新細明體" charset="0"/>
            </a:endParaRPr>
          </a:p>
        </p:txBody>
      </p:sp>
      <p:graphicFrame>
        <p:nvGraphicFramePr>
          <p:cNvPr id="351236" name="Object 4"/>
          <p:cNvGraphicFramePr>
            <a:graphicFrameLocks noChangeAspect="1"/>
          </p:cNvGraphicFramePr>
          <p:nvPr/>
        </p:nvGraphicFramePr>
        <p:xfrm>
          <a:off x="914400" y="4876800"/>
          <a:ext cx="68214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37" name="方程式" r:id="rId4" imgW="6819840" imgH="787320" progId="Equation.3">
                  <p:embed/>
                </p:oleObj>
              </mc:Choice>
              <mc:Fallback>
                <p:oleObj name="方程式" r:id="rId4" imgW="6819840" imgH="787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76800"/>
                        <a:ext cx="682148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312863" y="274638"/>
            <a:ext cx="6373812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4000">
                <a:ea typeface="新細明體" charset="0"/>
              </a:rPr>
              <a:t>Subjective Relevance Measure</a:t>
            </a:r>
          </a:p>
        </p:txBody>
      </p:sp>
      <p:sp>
        <p:nvSpPr>
          <p:cNvPr id="35328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600200"/>
            <a:ext cx="8477250" cy="4446588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 i="1">
                <a:solidFill>
                  <a:srgbClr val="C21A32"/>
                </a:solidFill>
                <a:ea typeface="新細明體" charset="0"/>
              </a:rPr>
              <a:t>Novelty Ratio</a:t>
            </a:r>
            <a:r>
              <a:rPr lang="en-US" altLang="zh-TW" sz="2800">
                <a:ea typeface="新細明體" charset="0"/>
              </a:rPr>
              <a:t>: The proportion of items retrieved and judged relevant by the user and of which they were previously unaware</a:t>
            </a:r>
          </a:p>
          <a:p>
            <a:pPr lvl="1"/>
            <a:r>
              <a:rPr lang="en-US" altLang="zh-TW" sz="2400">
                <a:ea typeface="新細明體" charset="0"/>
              </a:rPr>
              <a:t>Ability to find</a:t>
            </a:r>
            <a:r>
              <a:rPr lang="en-US" altLang="zh-TW" sz="2400" b="1" i="1">
                <a:ea typeface="新細明體" charset="0"/>
              </a:rPr>
              <a:t> new</a:t>
            </a:r>
            <a:r>
              <a:rPr lang="en-US" altLang="zh-TW" sz="2400">
                <a:ea typeface="新細明體" charset="0"/>
              </a:rPr>
              <a:t> information on a topic</a:t>
            </a:r>
          </a:p>
          <a:p>
            <a:r>
              <a:rPr lang="en-US" altLang="zh-TW" sz="2800" i="1">
                <a:solidFill>
                  <a:srgbClr val="C21A32"/>
                </a:solidFill>
                <a:ea typeface="新細明體" charset="0"/>
              </a:rPr>
              <a:t>Coverage Ratio</a:t>
            </a:r>
            <a:r>
              <a:rPr lang="en-US" altLang="zh-TW" sz="2800">
                <a:ea typeface="新細明體" charset="0"/>
              </a:rPr>
              <a:t>: The proportion of relevant items retrieved out of the total relevant documents </a:t>
            </a:r>
            <a:r>
              <a:rPr lang="en-US" altLang="zh-TW" sz="2800" b="1" i="1">
                <a:ea typeface="新細明體" charset="0"/>
              </a:rPr>
              <a:t>known</a:t>
            </a:r>
            <a:r>
              <a:rPr lang="en-US" altLang="zh-TW" sz="2800">
                <a:ea typeface="新細明體" charset="0"/>
              </a:rPr>
              <a:t> to a user prior to the search</a:t>
            </a:r>
          </a:p>
          <a:p>
            <a:pPr lvl="1"/>
            <a:r>
              <a:rPr lang="en-US" altLang="zh-TW" sz="2400">
                <a:ea typeface="新細明體" charset="0"/>
              </a:rPr>
              <a:t>Relevant when the user wants to locate documents which they have seen before (e.g., the budget report for Year 2000)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936625" y="333375"/>
            <a:ext cx="7097713" cy="954088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新細明體" charset="0"/>
              </a:rPr>
              <a:t>Other Factors to Consider</a:t>
            </a:r>
          </a:p>
        </p:txBody>
      </p:sp>
      <p:sp>
        <p:nvSpPr>
          <p:cNvPr id="35533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98500" y="1544638"/>
            <a:ext cx="7942263" cy="44831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TW" sz="2800" i="1">
                <a:solidFill>
                  <a:srgbClr val="C21A32"/>
                </a:solidFill>
                <a:ea typeface="新細明體" charset="0"/>
              </a:rPr>
              <a:t>User effort</a:t>
            </a:r>
            <a:r>
              <a:rPr lang="en-US" altLang="zh-TW" sz="2800">
                <a:ea typeface="新細明體" charset="0"/>
              </a:rPr>
              <a:t>: Work required from the user in formulating queries, conducting the search, and screening the output</a:t>
            </a:r>
          </a:p>
          <a:p>
            <a:pPr>
              <a:lnSpc>
                <a:spcPct val="90000"/>
              </a:lnSpc>
            </a:pPr>
            <a:r>
              <a:rPr lang="en-US" altLang="zh-TW" sz="2800" i="1">
                <a:solidFill>
                  <a:srgbClr val="C21A32"/>
                </a:solidFill>
                <a:ea typeface="新細明體" charset="0"/>
              </a:rPr>
              <a:t>Response time</a:t>
            </a:r>
            <a:r>
              <a:rPr lang="en-US" altLang="zh-TW" sz="2800">
                <a:ea typeface="新細明體" charset="0"/>
              </a:rPr>
              <a:t>: Time interval between receipt of a user query and the presentation of system responses</a:t>
            </a:r>
          </a:p>
          <a:p>
            <a:pPr>
              <a:lnSpc>
                <a:spcPct val="90000"/>
              </a:lnSpc>
            </a:pPr>
            <a:r>
              <a:rPr lang="en-US" altLang="zh-TW" sz="2800" i="1">
                <a:solidFill>
                  <a:srgbClr val="C21A32"/>
                </a:solidFill>
                <a:ea typeface="新細明體" charset="0"/>
              </a:rPr>
              <a:t>Form of presentation</a:t>
            </a:r>
            <a:r>
              <a:rPr lang="en-US" altLang="zh-TW" sz="2800">
                <a:ea typeface="新細明體" charset="0"/>
              </a:rPr>
              <a:t>: Influence of search output format on the user’s ability to utilize the retrieved materials</a:t>
            </a:r>
          </a:p>
          <a:p>
            <a:pPr>
              <a:lnSpc>
                <a:spcPct val="90000"/>
              </a:lnSpc>
            </a:pPr>
            <a:r>
              <a:rPr lang="en-US" altLang="zh-TW" sz="2800" i="1">
                <a:solidFill>
                  <a:srgbClr val="C21A32"/>
                </a:solidFill>
                <a:ea typeface="新細明體" charset="0"/>
              </a:rPr>
              <a:t>Collection coverage</a:t>
            </a:r>
            <a:r>
              <a:rPr lang="en-US" altLang="zh-TW" sz="2800">
                <a:ea typeface="新細明體" charset="0"/>
              </a:rPr>
              <a:t>: Extent to which any/all relevant items are included in the document corpus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新細明體" charset="0"/>
              </a:rPr>
              <a:t>Experimental Setup for Benchmarking</a:t>
            </a:r>
          </a:p>
        </p:txBody>
      </p:sp>
      <p:sp>
        <p:nvSpPr>
          <p:cNvPr id="35737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504825" y="1628775"/>
            <a:ext cx="7918450" cy="4110038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TW" sz="2800" b="1" i="1">
                <a:solidFill>
                  <a:srgbClr val="FF5050"/>
                </a:solidFill>
                <a:ea typeface="新細明體" charset="0"/>
              </a:rPr>
              <a:t>A</a:t>
            </a:r>
            <a:r>
              <a:rPr lang="en-US" altLang="zh-TW" sz="2800" b="1" i="1">
                <a:solidFill>
                  <a:srgbClr val="FF0000"/>
                </a:solidFill>
                <a:ea typeface="新細明體" charset="0"/>
              </a:rPr>
              <a:t>nalytical</a:t>
            </a:r>
            <a:r>
              <a:rPr lang="en-US" altLang="zh-TW" sz="2800">
                <a:ea typeface="新細明體" charset="0"/>
              </a:rPr>
              <a:t> performance evaluation is difficult for document retrieval systems because many characteristics such as relevance, distribution of words, etc., are difficult to describe with mathematical precision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charset="0"/>
              </a:rPr>
              <a:t>Performance is measured by </a:t>
            </a:r>
            <a:r>
              <a:rPr lang="en-US" altLang="zh-TW" sz="2800" b="1" i="1">
                <a:solidFill>
                  <a:srgbClr val="FF0000"/>
                </a:solidFill>
                <a:ea typeface="新細明體" charset="0"/>
              </a:rPr>
              <a:t>benchmarking</a:t>
            </a:r>
            <a:r>
              <a:rPr lang="en-US" altLang="zh-TW" sz="2800">
                <a:ea typeface="新細明體" charset="0"/>
              </a:rPr>
              <a:t>; that is, the retrieval effectiveness of a system is evaluated on a </a:t>
            </a:r>
            <a:r>
              <a:rPr lang="en-US" altLang="zh-TW" sz="2800" i="1">
                <a:ea typeface="新細明體" charset="0"/>
              </a:rPr>
              <a:t>given set of documents</a:t>
            </a:r>
            <a:r>
              <a:rPr lang="en-US" altLang="zh-TW" sz="2800">
                <a:ea typeface="新細明體" charset="0"/>
              </a:rPr>
              <a:t>, </a:t>
            </a:r>
            <a:r>
              <a:rPr lang="en-US" altLang="zh-TW" sz="2800" i="1">
                <a:ea typeface="新細明體" charset="0"/>
              </a:rPr>
              <a:t>queries</a:t>
            </a:r>
            <a:r>
              <a:rPr lang="en-US" altLang="zh-TW" sz="2800">
                <a:ea typeface="新細明體" charset="0"/>
              </a:rPr>
              <a:t>, and </a:t>
            </a:r>
            <a:r>
              <a:rPr lang="en-US" altLang="zh-TW" sz="2800" i="1">
                <a:ea typeface="新細明體" charset="0"/>
              </a:rPr>
              <a:t>relevance judgments</a:t>
            </a:r>
            <a:endParaRPr lang="en-US" altLang="zh-TW" sz="2800">
              <a:ea typeface="新細明體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charset="0"/>
              </a:rPr>
              <a:t>Performance data is valid only for the environment under which the system is evaluated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3400" y="533400"/>
            <a:ext cx="8078788" cy="785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新細明體" charset="0"/>
              </a:rPr>
              <a:t>Benchmarks</a:t>
            </a:r>
            <a:endParaRPr lang="en-GB" altLang="zh-TW">
              <a:ea typeface="新細明體" charset="0"/>
            </a:endParaRPr>
          </a:p>
        </p:txBody>
      </p:sp>
      <p:sp>
        <p:nvSpPr>
          <p:cNvPr id="3594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95300" y="1368425"/>
            <a:ext cx="7842250" cy="2700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>
                <a:ea typeface="新細明體" charset="0"/>
              </a:rPr>
              <a:t>A benchmark collection contains:</a:t>
            </a:r>
          </a:p>
          <a:p>
            <a:pPr marL="819150" lvl="1"/>
            <a:r>
              <a:rPr lang="en-US" altLang="zh-TW" sz="2400">
                <a:ea typeface="新細明體" charset="0"/>
              </a:rPr>
              <a:t>A set of standard documents and queries/topics</a:t>
            </a:r>
          </a:p>
          <a:p>
            <a:pPr marL="819150" lvl="1"/>
            <a:r>
              <a:rPr lang="en-US" altLang="zh-TW" sz="2400">
                <a:ea typeface="新細明體" charset="0"/>
              </a:rPr>
              <a:t>A list of relevant documents for each query</a:t>
            </a:r>
          </a:p>
          <a:p>
            <a:r>
              <a:rPr lang="en-US" altLang="zh-TW" sz="2800">
                <a:ea typeface="新細明體" charset="0"/>
              </a:rPr>
              <a:t>Standard collections for traditional IR:</a:t>
            </a:r>
          </a:p>
          <a:p>
            <a:pPr marL="819150" lvl="1"/>
            <a:r>
              <a:rPr lang="en-US" altLang="zh-TW" sz="2400">
                <a:ea typeface="新細明體" charset="0"/>
              </a:rPr>
              <a:t>Smart collection: ftp://ftp.cs.cornell.edu/pub/smart</a:t>
            </a:r>
          </a:p>
          <a:p>
            <a:pPr marL="819150" lvl="1"/>
            <a:r>
              <a:rPr lang="en-US" altLang="zh-TW" sz="2400">
                <a:ea typeface="新細明體" charset="0"/>
              </a:rPr>
              <a:t>TREC: http://trec.nist.gov/</a:t>
            </a:r>
          </a:p>
        </p:txBody>
      </p:sp>
      <p:sp>
        <p:nvSpPr>
          <p:cNvPr id="359428" name="Text Box 4"/>
          <p:cNvSpPr txBox="1">
            <a:spLocks noChangeArrowheads="1"/>
          </p:cNvSpPr>
          <p:nvPr/>
        </p:nvSpPr>
        <p:spPr bwMode="auto">
          <a:xfrm>
            <a:off x="1066800" y="4456113"/>
            <a:ext cx="1371600" cy="7254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TW" sz="1600" b="1">
                <a:solidFill>
                  <a:schemeClr val="tx2"/>
                </a:solidFill>
                <a:ea typeface="標楷體" charset="0"/>
              </a:rPr>
              <a:t>Standard document collection</a:t>
            </a:r>
          </a:p>
        </p:txBody>
      </p:sp>
      <p:sp>
        <p:nvSpPr>
          <p:cNvPr id="359429" name="Text Box 5"/>
          <p:cNvSpPr txBox="1">
            <a:spLocks noChangeArrowheads="1"/>
          </p:cNvSpPr>
          <p:nvPr/>
        </p:nvSpPr>
        <p:spPr bwMode="auto">
          <a:xfrm>
            <a:off x="1066800" y="5476875"/>
            <a:ext cx="1371600" cy="5175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TW" sz="1600" b="1">
                <a:solidFill>
                  <a:schemeClr val="tx2"/>
                </a:solidFill>
                <a:ea typeface="標楷體" charset="0"/>
              </a:rPr>
              <a:t>Standard queries</a:t>
            </a:r>
          </a:p>
        </p:txBody>
      </p:sp>
      <p:grpSp>
        <p:nvGrpSpPr>
          <p:cNvPr id="359430" name="Group 6"/>
          <p:cNvGrpSpPr>
            <a:grpSpLocks/>
          </p:cNvGrpSpPr>
          <p:nvPr/>
        </p:nvGrpSpPr>
        <p:grpSpPr bwMode="auto">
          <a:xfrm>
            <a:off x="3429000" y="4419600"/>
            <a:ext cx="1447800" cy="990600"/>
            <a:chOff x="2112" y="2352"/>
            <a:chExt cx="912" cy="624"/>
          </a:xfrm>
        </p:grpSpPr>
        <p:sp>
          <p:nvSpPr>
            <p:cNvPr id="359431" name="Oval 7"/>
            <p:cNvSpPr>
              <a:spLocks noChangeArrowheads="1"/>
            </p:cNvSpPr>
            <p:nvPr/>
          </p:nvSpPr>
          <p:spPr bwMode="auto">
            <a:xfrm>
              <a:off x="2112" y="2352"/>
              <a:ext cx="912" cy="624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59432" name="Text Box 8"/>
            <p:cNvSpPr txBox="1">
              <a:spLocks noChangeArrowheads="1"/>
            </p:cNvSpPr>
            <p:nvPr/>
          </p:nvSpPr>
          <p:spPr bwMode="auto">
            <a:xfrm>
              <a:off x="2208" y="2496"/>
              <a:ext cx="72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 anchor="b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kumimoji="1" lang="en-US" altLang="zh-TW" sz="1600" b="1">
                  <a:solidFill>
                    <a:schemeClr val="tx2"/>
                  </a:solidFill>
                  <a:ea typeface="標楷體" charset="0"/>
                </a:rPr>
                <a:t>Algorithm under test</a:t>
              </a:r>
            </a:p>
          </p:txBody>
        </p:sp>
      </p:grpSp>
      <p:grpSp>
        <p:nvGrpSpPr>
          <p:cNvPr id="359433" name="Group 9"/>
          <p:cNvGrpSpPr>
            <a:grpSpLocks/>
          </p:cNvGrpSpPr>
          <p:nvPr/>
        </p:nvGrpSpPr>
        <p:grpSpPr bwMode="auto">
          <a:xfrm>
            <a:off x="5638800" y="4419600"/>
            <a:ext cx="1447800" cy="990600"/>
            <a:chOff x="3936" y="2208"/>
            <a:chExt cx="912" cy="624"/>
          </a:xfrm>
        </p:grpSpPr>
        <p:sp>
          <p:nvSpPr>
            <p:cNvPr id="359434" name="Oval 10"/>
            <p:cNvSpPr>
              <a:spLocks noChangeArrowheads="1"/>
            </p:cNvSpPr>
            <p:nvPr/>
          </p:nvSpPr>
          <p:spPr bwMode="auto">
            <a:xfrm>
              <a:off x="3936" y="2208"/>
              <a:ext cx="912" cy="624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59435" name="Text Box 11"/>
            <p:cNvSpPr txBox="1">
              <a:spLocks noChangeArrowheads="1"/>
            </p:cNvSpPr>
            <p:nvPr/>
          </p:nvSpPr>
          <p:spPr bwMode="auto">
            <a:xfrm>
              <a:off x="4032" y="2448"/>
              <a:ext cx="720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 anchor="b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kumimoji="1" lang="en-US" altLang="zh-TW" sz="1600" b="1">
                  <a:solidFill>
                    <a:schemeClr val="tx2"/>
                  </a:solidFill>
                  <a:ea typeface="標楷體" charset="0"/>
                </a:rPr>
                <a:t>Evaluation</a:t>
              </a:r>
            </a:p>
          </p:txBody>
        </p:sp>
      </p:grpSp>
      <p:sp>
        <p:nvSpPr>
          <p:cNvPr id="359436" name="Text Box 12"/>
          <p:cNvSpPr txBox="1">
            <a:spLocks noChangeArrowheads="1"/>
          </p:cNvSpPr>
          <p:nvPr/>
        </p:nvSpPr>
        <p:spPr bwMode="auto">
          <a:xfrm>
            <a:off x="5715000" y="5629275"/>
            <a:ext cx="1371600" cy="5175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TW" sz="1600" b="1">
                <a:solidFill>
                  <a:schemeClr val="tx2"/>
                </a:solidFill>
                <a:ea typeface="標楷體" charset="0"/>
              </a:rPr>
              <a:t>Standard result</a:t>
            </a:r>
          </a:p>
        </p:txBody>
      </p:sp>
      <p:sp>
        <p:nvSpPr>
          <p:cNvPr id="359437" name="Freeform 13"/>
          <p:cNvSpPr>
            <a:spLocks/>
          </p:cNvSpPr>
          <p:nvPr/>
        </p:nvSpPr>
        <p:spPr bwMode="auto">
          <a:xfrm>
            <a:off x="2439988" y="4814888"/>
            <a:ext cx="989012" cy="61912"/>
          </a:xfrm>
          <a:custGeom>
            <a:avLst/>
            <a:gdLst>
              <a:gd name="T0" fmla="*/ 0 w 623"/>
              <a:gd name="T1" fmla="*/ 0 h 39"/>
              <a:gd name="T2" fmla="*/ 623 w 623"/>
              <a:gd name="T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3" h="39">
                <a:moveTo>
                  <a:pt x="0" y="0"/>
                </a:moveTo>
                <a:lnTo>
                  <a:pt x="623" y="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59438" name="Freeform 14"/>
          <p:cNvSpPr>
            <a:spLocks/>
          </p:cNvSpPr>
          <p:nvPr/>
        </p:nvSpPr>
        <p:spPr bwMode="auto">
          <a:xfrm>
            <a:off x="2439988" y="5167313"/>
            <a:ext cx="1058862" cy="541337"/>
          </a:xfrm>
          <a:custGeom>
            <a:avLst/>
            <a:gdLst>
              <a:gd name="T0" fmla="*/ 0 w 667"/>
              <a:gd name="T1" fmla="*/ 341 h 341"/>
              <a:gd name="T2" fmla="*/ 667 w 667"/>
              <a:gd name="T3" fmla="*/ 0 h 34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67" h="341">
                <a:moveTo>
                  <a:pt x="0" y="341"/>
                </a:moveTo>
                <a:lnTo>
                  <a:pt x="667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59439" name="Line 15"/>
          <p:cNvSpPr>
            <a:spLocks noChangeShapeType="1"/>
          </p:cNvSpPr>
          <p:nvPr/>
        </p:nvSpPr>
        <p:spPr bwMode="auto">
          <a:xfrm>
            <a:off x="4876800" y="4876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59440" name="Line 16"/>
          <p:cNvSpPr>
            <a:spLocks noChangeShapeType="1"/>
          </p:cNvSpPr>
          <p:nvPr/>
        </p:nvSpPr>
        <p:spPr bwMode="auto">
          <a:xfrm flipV="1">
            <a:off x="7086600" y="4876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59441" name="Line 17"/>
          <p:cNvSpPr>
            <a:spLocks noChangeShapeType="1"/>
          </p:cNvSpPr>
          <p:nvPr/>
        </p:nvSpPr>
        <p:spPr bwMode="auto">
          <a:xfrm flipV="1">
            <a:off x="64008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59442" name="Text Box 18"/>
          <p:cNvSpPr txBox="1">
            <a:spLocks noChangeArrowheads="1"/>
          </p:cNvSpPr>
          <p:nvPr/>
        </p:nvSpPr>
        <p:spPr bwMode="auto">
          <a:xfrm>
            <a:off x="4800600" y="4343400"/>
            <a:ext cx="1066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TW" sz="1600" b="1">
                <a:solidFill>
                  <a:schemeClr val="tx2"/>
                </a:solidFill>
                <a:ea typeface="標楷體" charset="0"/>
              </a:rPr>
              <a:t>Retrieved result</a:t>
            </a:r>
          </a:p>
        </p:txBody>
      </p:sp>
      <p:sp>
        <p:nvSpPr>
          <p:cNvPr id="359443" name="Text Box 19"/>
          <p:cNvSpPr txBox="1">
            <a:spLocks noChangeArrowheads="1"/>
          </p:cNvSpPr>
          <p:nvPr/>
        </p:nvSpPr>
        <p:spPr bwMode="auto">
          <a:xfrm>
            <a:off x="7010400" y="4267200"/>
            <a:ext cx="124142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TW" sz="1600" b="1">
                <a:solidFill>
                  <a:schemeClr val="tx2"/>
                </a:solidFill>
                <a:ea typeface="標楷體" charset="0"/>
              </a:rPr>
              <a:t>Precision and Recall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168400" y="593725"/>
            <a:ext cx="6577013" cy="9398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4000">
                <a:ea typeface="新細明體" charset="0"/>
              </a:rPr>
              <a:t>Benchmarking </a:t>
            </a:r>
            <a:r>
              <a:rPr lang="en-US" altLang="zh-TW" sz="4000">
                <a:ea typeface="新細明體" charset="0"/>
                <a:sym typeface="Symbol" charset="2"/>
              </a:rPr>
              <a:t> </a:t>
            </a:r>
            <a:r>
              <a:rPr lang="en-US" altLang="zh-TW" sz="4000">
                <a:ea typeface="新細明體" charset="0"/>
              </a:rPr>
              <a:t>The Problems</a:t>
            </a:r>
            <a:endParaRPr lang="en-GB" altLang="zh-TW" sz="4000">
              <a:ea typeface="新細明體" charset="0"/>
            </a:endParaRPr>
          </a:p>
        </p:txBody>
      </p:sp>
      <p:sp>
        <p:nvSpPr>
          <p:cNvPr id="36147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新細明體" charset="0"/>
              </a:rPr>
              <a:t>Performance data is valid only for a particular benchmark</a:t>
            </a:r>
          </a:p>
          <a:p>
            <a:r>
              <a:rPr lang="en-US" altLang="zh-TW">
                <a:ea typeface="新細明體" charset="0"/>
              </a:rPr>
              <a:t>Building a benchmark corpus is a difficult task</a:t>
            </a:r>
          </a:p>
          <a:p>
            <a:r>
              <a:rPr lang="en-US" altLang="zh-TW">
                <a:ea typeface="新細明體" charset="0"/>
              </a:rPr>
              <a:t>Benchmark web corpora are just starting to be developed</a:t>
            </a:r>
          </a:p>
          <a:p>
            <a:r>
              <a:rPr lang="en-US" altLang="zh-TW">
                <a:ea typeface="新細明體" charset="0"/>
              </a:rPr>
              <a:t>Benchmark foreign-language corpora are just starting to be developed</a:t>
            </a:r>
          </a:p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153400" cy="4687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charset="0"/>
              </a:rPr>
              <a:t>Previous experiments were based on the SMART collection which is fairly small </a:t>
            </a:r>
            <a:r>
              <a:rPr lang="en-US" altLang="zh-TW" sz="2400">
                <a:ea typeface="新細明體" charset="0"/>
              </a:rPr>
              <a:t>(ftp://ftp.cs.cornell.edu/pub/smart)</a:t>
            </a:r>
          </a:p>
          <a:p>
            <a:pPr>
              <a:lnSpc>
                <a:spcPct val="50000"/>
              </a:lnSpc>
              <a:buFontTx/>
              <a:buNone/>
            </a:pPr>
            <a:endParaRPr lang="en-US" altLang="zh-TW" sz="2800">
              <a:ea typeface="新細明體" charset="0"/>
            </a:endParaRP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zh-TW" sz="2000">
                <a:ea typeface="新細明體" charset="0"/>
              </a:rPr>
              <a:t>     Collection	Number Of 	Number Of 	Raw Size 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zh-TW" sz="2000">
                <a:ea typeface="新細明體" charset="0"/>
              </a:rPr>
              <a:t>     Name   	Documents 	Queries 		(Mbytes)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>
                <a:ea typeface="新細明體" charset="0"/>
              </a:rPr>
              <a:t>     CACM 	3,200 		  64 		1.5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>
                <a:ea typeface="新細明體" charset="0"/>
              </a:rPr>
              <a:t>     CISI		1,460 		111 		1.3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>
                <a:ea typeface="新細明體" charset="0"/>
              </a:rPr>
              <a:t>     CRAN	1,400 		225 		1.6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>
                <a:ea typeface="新細明體" charset="0"/>
              </a:rPr>
              <a:t>     MED 	1,033 		  30	 	1.1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>
                <a:ea typeface="新細明體" charset="0"/>
              </a:rPr>
              <a:t>     TIME 	   423 		  83 		1.5 </a:t>
            </a:r>
            <a:br>
              <a:rPr lang="en-US" altLang="zh-TW" sz="2000">
                <a:ea typeface="新細明體" charset="0"/>
              </a:rPr>
            </a:br>
            <a:endParaRPr lang="en-US" altLang="zh-TW" sz="2000">
              <a:ea typeface="新細明體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charset="0"/>
              </a:rPr>
              <a:t>Different researchers used different test collections and evaluation techniques</a:t>
            </a:r>
            <a:endParaRPr lang="en-US" altLang="zh-TW" sz="2400">
              <a:ea typeface="新細明體" charset="0"/>
            </a:endParaRPr>
          </a:p>
        </p:txBody>
      </p:sp>
      <p:sp>
        <p:nvSpPr>
          <p:cNvPr id="363523" name="Rectangle 3"/>
          <p:cNvSpPr>
            <a:spLocks noChangeArrowheads="1"/>
          </p:cNvSpPr>
          <p:nvPr>
            <p:ph type="title"/>
          </p:nvPr>
        </p:nvSpPr>
        <p:spPr bwMode="auto">
          <a:xfrm>
            <a:off x="1501775" y="274638"/>
            <a:ext cx="6356350" cy="881062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新細明體" charset="0"/>
              </a:rPr>
              <a:t>Early Test Collections</a:t>
            </a:r>
          </a:p>
        </p:txBody>
      </p:sp>
      <p:grpSp>
        <p:nvGrpSpPr>
          <p:cNvPr id="363524" name="Group 4"/>
          <p:cNvGrpSpPr>
            <a:grpSpLocks/>
          </p:cNvGrpSpPr>
          <p:nvPr/>
        </p:nvGrpSpPr>
        <p:grpSpPr bwMode="auto">
          <a:xfrm>
            <a:off x="914400" y="2667000"/>
            <a:ext cx="6446838" cy="2392363"/>
            <a:chOff x="636" y="1274"/>
            <a:chExt cx="4061" cy="1507"/>
          </a:xfrm>
        </p:grpSpPr>
        <p:sp>
          <p:nvSpPr>
            <p:cNvPr id="363525" name="Line 5"/>
            <p:cNvSpPr>
              <a:spLocks noChangeShapeType="1"/>
            </p:cNvSpPr>
            <p:nvPr/>
          </p:nvSpPr>
          <p:spPr bwMode="auto">
            <a:xfrm>
              <a:off x="636" y="1274"/>
              <a:ext cx="406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3526" name="Line 6"/>
            <p:cNvSpPr>
              <a:spLocks noChangeShapeType="1"/>
            </p:cNvSpPr>
            <p:nvPr/>
          </p:nvSpPr>
          <p:spPr bwMode="auto">
            <a:xfrm>
              <a:off x="636" y="1631"/>
              <a:ext cx="406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3527" name="Line 7"/>
            <p:cNvSpPr>
              <a:spLocks noChangeShapeType="1"/>
            </p:cNvSpPr>
            <p:nvPr/>
          </p:nvSpPr>
          <p:spPr bwMode="auto">
            <a:xfrm>
              <a:off x="636" y="2781"/>
              <a:ext cx="406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新細明體" charset="0"/>
              </a:rPr>
              <a:t>Why System Evaluation?</a:t>
            </a:r>
          </a:p>
        </p:txBody>
      </p:sp>
      <p:sp>
        <p:nvSpPr>
          <p:cNvPr id="3184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85800" y="1371600"/>
            <a:ext cx="8153400" cy="4344988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新細明體" charset="0"/>
              </a:rPr>
              <a:t>There are many retrieval models/ algorithms/ systems, which one is the best?</a:t>
            </a:r>
          </a:p>
          <a:p>
            <a:r>
              <a:rPr lang="en-US" altLang="zh-TW">
                <a:ea typeface="新細明體" charset="0"/>
              </a:rPr>
              <a:t>What is the best component for:</a:t>
            </a:r>
          </a:p>
          <a:p>
            <a:pPr lvl="1"/>
            <a:r>
              <a:rPr lang="en-US" altLang="zh-TW">
                <a:ea typeface="新細明體" charset="0"/>
              </a:rPr>
              <a:t>Ranking function (dot-product, cosine, </a:t>
            </a:r>
            <a:r>
              <a:rPr lang="en-US" altLang="zh-TW">
                <a:latin typeface="Arial" charset="0"/>
                <a:ea typeface="新細明體" charset="0"/>
              </a:rPr>
              <a:t>…</a:t>
            </a:r>
            <a:r>
              <a:rPr lang="en-US" altLang="zh-TW">
                <a:ea typeface="新細明體" charset="0"/>
              </a:rPr>
              <a:t>)</a:t>
            </a:r>
          </a:p>
          <a:p>
            <a:pPr lvl="1"/>
            <a:r>
              <a:rPr lang="en-US" altLang="zh-TW">
                <a:ea typeface="新細明體" charset="0"/>
              </a:rPr>
              <a:t>Term selection (stopword removal, stemming</a:t>
            </a:r>
            <a:r>
              <a:rPr lang="en-US" altLang="zh-TW">
                <a:latin typeface="Arial" charset="0"/>
                <a:ea typeface="新細明體" charset="0"/>
              </a:rPr>
              <a:t>…</a:t>
            </a:r>
            <a:r>
              <a:rPr lang="en-US" altLang="zh-TW">
                <a:ea typeface="新細明體" charset="0"/>
              </a:rPr>
              <a:t>)</a:t>
            </a:r>
          </a:p>
          <a:p>
            <a:pPr lvl="1"/>
            <a:r>
              <a:rPr lang="en-US" altLang="zh-TW">
                <a:ea typeface="新細明體" charset="0"/>
              </a:rPr>
              <a:t>Term weighting (TF, TF-IDF,</a:t>
            </a:r>
            <a:r>
              <a:rPr lang="en-US" altLang="zh-TW">
                <a:latin typeface="Arial" charset="0"/>
                <a:ea typeface="新細明體" charset="0"/>
              </a:rPr>
              <a:t>…</a:t>
            </a:r>
            <a:r>
              <a:rPr lang="en-US" altLang="zh-TW">
                <a:ea typeface="新細明體" charset="0"/>
              </a:rPr>
              <a:t>)</a:t>
            </a:r>
          </a:p>
          <a:p>
            <a:r>
              <a:rPr lang="en-US" altLang="zh-TW">
                <a:ea typeface="新細明體" charset="0"/>
              </a:rPr>
              <a:t>How far down the ranked list will a user need to look to find some/all relevant documents?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47700" y="533400"/>
            <a:ext cx="7772400" cy="762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新細明體" charset="0"/>
              </a:rPr>
              <a:t>The TREC Benchmark </a:t>
            </a:r>
          </a:p>
        </p:txBody>
      </p:sp>
      <p:sp>
        <p:nvSpPr>
          <p:cNvPr id="365571" name="Rectangle 3"/>
          <p:cNvSpPr>
            <a:spLocks noChangeArrowheads="1"/>
          </p:cNvSpPr>
          <p:nvPr/>
        </p:nvSpPr>
        <p:spPr bwMode="auto">
          <a:xfrm>
            <a:off x="384175" y="1295400"/>
            <a:ext cx="8150225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8191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buClr>
                <a:srgbClr val="FF5050"/>
              </a:buClr>
              <a:buFontTx/>
              <a:buChar char="•"/>
            </a:pPr>
            <a:r>
              <a:rPr kumimoji="1" lang="en-US" altLang="zh-TW">
                <a:ea typeface="新細明體" charset="0"/>
              </a:rPr>
              <a:t> TREC: </a:t>
            </a:r>
            <a:r>
              <a:rPr kumimoji="1" lang="en-US" altLang="zh-TW">
                <a:solidFill>
                  <a:srgbClr val="FF0000"/>
                </a:solidFill>
                <a:ea typeface="新細明體" charset="0"/>
              </a:rPr>
              <a:t>T</a:t>
            </a:r>
            <a:r>
              <a:rPr kumimoji="1" lang="en-US" altLang="zh-TW">
                <a:ea typeface="新細明體" charset="0"/>
              </a:rPr>
              <a:t>ext </a:t>
            </a:r>
            <a:r>
              <a:rPr kumimoji="1" lang="en-US" altLang="zh-TW">
                <a:solidFill>
                  <a:srgbClr val="FF0000"/>
                </a:solidFill>
                <a:ea typeface="新細明體" charset="0"/>
              </a:rPr>
              <a:t>RE</a:t>
            </a:r>
            <a:r>
              <a:rPr kumimoji="1" lang="en-US" altLang="zh-TW">
                <a:ea typeface="新細明體" charset="0"/>
              </a:rPr>
              <a:t>trieval </a:t>
            </a:r>
            <a:r>
              <a:rPr kumimoji="1" lang="en-US" altLang="zh-TW">
                <a:solidFill>
                  <a:srgbClr val="FF0000"/>
                </a:solidFill>
                <a:ea typeface="新細明體" charset="0"/>
              </a:rPr>
              <a:t>C</a:t>
            </a:r>
            <a:r>
              <a:rPr kumimoji="1" lang="en-US" altLang="zh-TW">
                <a:ea typeface="新細明體" charset="0"/>
              </a:rPr>
              <a:t>onference (http://trec.nist.gov/)</a:t>
            </a:r>
          </a:p>
          <a:p>
            <a:pPr eaLnBrk="1" hangingPunct="1"/>
            <a:r>
              <a:rPr kumimoji="1" lang="en-US" altLang="zh-TW">
                <a:ea typeface="新細明體" charset="0"/>
              </a:rPr>
              <a:t>   Originated from the TIPSTER program sponsored by </a:t>
            </a:r>
          </a:p>
          <a:p>
            <a:pPr eaLnBrk="1" hangingPunct="1"/>
            <a:r>
              <a:rPr kumimoji="1" lang="en-US" altLang="zh-TW">
                <a:ea typeface="新細明體" charset="0"/>
              </a:rPr>
              <a:t>   Defense Advanced Research Projects Agency (DARPA)</a:t>
            </a:r>
          </a:p>
          <a:p>
            <a:pPr eaLnBrk="1" hangingPunct="1"/>
            <a:endParaRPr kumimoji="1" lang="en-US" altLang="zh-TW">
              <a:ea typeface="新細明體" charset="0"/>
            </a:endParaRPr>
          </a:p>
          <a:p>
            <a:pPr eaLnBrk="1" hangingPunct="1">
              <a:buClr>
                <a:srgbClr val="FF5050"/>
              </a:buClr>
              <a:buFontTx/>
              <a:buChar char="•"/>
            </a:pPr>
            <a:r>
              <a:rPr kumimoji="1" lang="en-US" altLang="zh-TW">
                <a:ea typeface="新細明體" charset="0"/>
              </a:rPr>
              <a:t> Became an annual conference in 1992, co-sponsored by the       </a:t>
            </a:r>
          </a:p>
          <a:p>
            <a:pPr eaLnBrk="1" hangingPunct="1">
              <a:buClr>
                <a:srgbClr val="FF5050"/>
              </a:buClr>
            </a:pPr>
            <a:r>
              <a:rPr kumimoji="1" lang="en-US" altLang="zh-TW">
                <a:ea typeface="新細明體" charset="0"/>
              </a:rPr>
              <a:t>  National Institute of Standards and Technology (NIST) and  </a:t>
            </a:r>
          </a:p>
          <a:p>
            <a:pPr eaLnBrk="1" hangingPunct="1">
              <a:buClr>
                <a:srgbClr val="FF5050"/>
              </a:buClr>
            </a:pPr>
            <a:r>
              <a:rPr kumimoji="1" lang="en-US" altLang="zh-TW">
                <a:ea typeface="新細明體" charset="0"/>
              </a:rPr>
              <a:t>  DARPA</a:t>
            </a:r>
          </a:p>
          <a:p>
            <a:pPr eaLnBrk="1" hangingPunct="1">
              <a:buClr>
                <a:srgbClr val="FF5050"/>
              </a:buClr>
            </a:pPr>
            <a:endParaRPr kumimoji="1" lang="en-US" altLang="zh-TW">
              <a:ea typeface="新細明體" charset="0"/>
            </a:endParaRPr>
          </a:p>
          <a:p>
            <a:pPr eaLnBrk="1" hangingPunct="1">
              <a:buClr>
                <a:srgbClr val="FF5050"/>
              </a:buClr>
              <a:buFontTx/>
              <a:buChar char="•"/>
            </a:pPr>
            <a:r>
              <a:rPr kumimoji="1" lang="en-US" altLang="zh-TW">
                <a:ea typeface="新細明體" charset="0"/>
              </a:rPr>
              <a:t> Participants are given parts of a standard set of documents   </a:t>
            </a:r>
          </a:p>
          <a:p>
            <a:pPr eaLnBrk="1" hangingPunct="1">
              <a:buClr>
                <a:srgbClr val="FF5050"/>
              </a:buClr>
            </a:pPr>
            <a:r>
              <a:rPr kumimoji="1" lang="en-US" altLang="zh-TW">
                <a:ea typeface="新細明體" charset="0"/>
              </a:rPr>
              <a:t>  and </a:t>
            </a:r>
            <a:r>
              <a:rPr kumimoji="1" lang="en-US" altLang="zh-TW">
                <a:solidFill>
                  <a:schemeClr val="accent2"/>
                </a:solidFill>
                <a:ea typeface="新細明體" charset="0"/>
              </a:rPr>
              <a:t>TOPICS (from which queries have to be derived)</a:t>
            </a:r>
            <a:r>
              <a:rPr kumimoji="1" lang="en-US" altLang="zh-TW">
                <a:ea typeface="新細明體" charset="0"/>
              </a:rPr>
              <a:t> in  </a:t>
            </a:r>
          </a:p>
          <a:p>
            <a:pPr eaLnBrk="1" hangingPunct="1">
              <a:buClr>
                <a:srgbClr val="FF5050"/>
              </a:buClr>
            </a:pPr>
            <a:r>
              <a:rPr kumimoji="1" lang="en-US" altLang="zh-TW">
                <a:ea typeface="新細明體" charset="0"/>
              </a:rPr>
              <a:t>  different stages for training and testing</a:t>
            </a:r>
          </a:p>
          <a:p>
            <a:pPr eaLnBrk="1" hangingPunct="1">
              <a:buClr>
                <a:srgbClr val="FF5050"/>
              </a:buClr>
            </a:pPr>
            <a:endParaRPr kumimoji="1" lang="en-US" altLang="zh-TW">
              <a:ea typeface="新細明體" charset="0"/>
            </a:endParaRPr>
          </a:p>
          <a:p>
            <a:pPr eaLnBrk="1" hangingPunct="1">
              <a:buClr>
                <a:srgbClr val="FF5050"/>
              </a:buClr>
              <a:buFontTx/>
              <a:buChar char="•"/>
            </a:pPr>
            <a:r>
              <a:rPr kumimoji="1" lang="en-US" altLang="zh-TW">
                <a:ea typeface="新細明體" charset="0"/>
              </a:rPr>
              <a:t> Participants submit the P/R values for the final document    </a:t>
            </a:r>
          </a:p>
          <a:p>
            <a:pPr eaLnBrk="1" hangingPunct="1">
              <a:buClr>
                <a:srgbClr val="FF5050"/>
              </a:buClr>
            </a:pPr>
            <a:r>
              <a:rPr kumimoji="1" lang="en-US" altLang="zh-TW">
                <a:ea typeface="新細明體" charset="0"/>
              </a:rPr>
              <a:t>  and query corpus and present their results at the conference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863600" y="404813"/>
            <a:ext cx="7416800" cy="998537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新細明體" charset="0"/>
              </a:rPr>
              <a:t>The TREC Objectives </a:t>
            </a:r>
          </a:p>
        </p:txBody>
      </p:sp>
      <p:graphicFrame>
        <p:nvGraphicFramePr>
          <p:cNvPr id="367619" name="Rectangle 3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21" name="多媒體項目" r:id="rId4" imgW="0" imgH="0" progId="MS_ClipArt_Gallery.2">
                  <p:embed/>
                </p:oleObj>
              </mc:Choice>
              <mc:Fallback>
                <p:oleObj name="多媒體項目" r:id="rId4" imgW="0" imgH="0" progId="MS_ClipArt_Gallery.2">
                  <p:embed/>
                  <p:pic>
                    <p:nvPicPr>
                      <p:cNvPr id="0" name="Rectangle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20" name="Rectangle 4"/>
          <p:cNvSpPr>
            <a:spLocks noChangeArrowheads="1"/>
          </p:cNvSpPr>
          <p:nvPr/>
        </p:nvSpPr>
        <p:spPr bwMode="auto">
          <a:xfrm>
            <a:off x="762000" y="1600200"/>
            <a:ext cx="77724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8191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buClr>
                <a:srgbClr val="FF5050"/>
              </a:buClr>
              <a:buFontTx/>
              <a:buChar char="•"/>
            </a:pPr>
            <a:r>
              <a:rPr kumimoji="1" lang="en-US" altLang="zh-TW">
                <a:ea typeface="新細明體" charset="0"/>
              </a:rPr>
              <a:t> Provide a common ground for comparing different IR </a:t>
            </a:r>
          </a:p>
          <a:p>
            <a:pPr eaLnBrk="1" hangingPunct="1">
              <a:buClr>
                <a:srgbClr val="FF5050"/>
              </a:buClr>
            </a:pPr>
            <a:r>
              <a:rPr kumimoji="1" lang="en-US" altLang="zh-TW">
                <a:ea typeface="新細明體" charset="0"/>
              </a:rPr>
              <a:t>   techniques.</a:t>
            </a:r>
          </a:p>
          <a:p>
            <a:pPr lvl="1" eaLnBrk="1" hangingPunct="1">
              <a:buFontTx/>
              <a:buChar char="–"/>
            </a:pPr>
            <a:r>
              <a:rPr kumimoji="1" lang="en-US" altLang="zh-TW" sz="2000">
                <a:solidFill>
                  <a:schemeClr val="accent2"/>
                </a:solidFill>
                <a:ea typeface="新細明體" charset="0"/>
              </a:rPr>
              <a:t>Same set of documents and queries, and same evaluation method</a:t>
            </a:r>
            <a:endParaRPr kumimoji="1" lang="en-US" altLang="zh-TW">
              <a:ea typeface="新細明體" charset="0"/>
            </a:endParaRPr>
          </a:p>
          <a:p>
            <a:pPr eaLnBrk="1" hangingPunct="1">
              <a:buClr>
                <a:srgbClr val="FF5050"/>
              </a:buClr>
              <a:buFontTx/>
              <a:buChar char="•"/>
            </a:pPr>
            <a:r>
              <a:rPr kumimoji="1" lang="en-US" altLang="zh-TW">
                <a:ea typeface="新細明體" charset="0"/>
              </a:rPr>
              <a:t> Sharing of resources and experiences in developing the </a:t>
            </a:r>
          </a:p>
          <a:p>
            <a:pPr eaLnBrk="1" hangingPunct="1">
              <a:buClr>
                <a:srgbClr val="FF5050"/>
              </a:buClr>
            </a:pPr>
            <a:r>
              <a:rPr kumimoji="1" lang="en-US" altLang="zh-TW">
                <a:ea typeface="新細明體" charset="0"/>
              </a:rPr>
              <a:t>  benchmark</a:t>
            </a:r>
          </a:p>
          <a:p>
            <a:pPr lvl="1" eaLnBrk="1" hangingPunct="1">
              <a:buFontTx/>
              <a:buChar char="–"/>
            </a:pPr>
            <a:r>
              <a:rPr kumimoji="1" lang="en-US" altLang="zh-TW" sz="2000">
                <a:solidFill>
                  <a:schemeClr val="accent2"/>
                </a:solidFill>
                <a:ea typeface="新細明體" charset="0"/>
              </a:rPr>
              <a:t>With major sponsorship from government to develop large benchmark collections</a:t>
            </a:r>
            <a:endParaRPr kumimoji="1" lang="en-US" altLang="zh-TW">
              <a:ea typeface="新細明體" charset="0"/>
            </a:endParaRPr>
          </a:p>
          <a:p>
            <a:pPr eaLnBrk="1" hangingPunct="1">
              <a:buClr>
                <a:srgbClr val="FF5050"/>
              </a:buClr>
              <a:buFontTx/>
              <a:buChar char="•"/>
            </a:pPr>
            <a:r>
              <a:rPr kumimoji="1" lang="en-US" altLang="zh-TW">
                <a:ea typeface="新細明體" charset="0"/>
              </a:rPr>
              <a:t> Encourage participation from industry and academia</a:t>
            </a:r>
          </a:p>
          <a:p>
            <a:pPr eaLnBrk="1" hangingPunct="1">
              <a:buClr>
                <a:srgbClr val="FF5050"/>
              </a:buClr>
              <a:buFontTx/>
              <a:buChar char="•"/>
            </a:pPr>
            <a:r>
              <a:rPr kumimoji="1" lang="en-US" altLang="zh-TW">
                <a:ea typeface="新細明體" charset="0"/>
              </a:rPr>
              <a:t> Development of new evaluation techniques, particularly for  </a:t>
            </a:r>
          </a:p>
          <a:p>
            <a:pPr eaLnBrk="1" hangingPunct="1">
              <a:buClr>
                <a:srgbClr val="FF5050"/>
              </a:buClr>
            </a:pPr>
            <a:r>
              <a:rPr kumimoji="1" lang="en-US" altLang="zh-TW">
                <a:ea typeface="新細明體" charset="0"/>
              </a:rPr>
              <a:t>  new applications</a:t>
            </a:r>
          </a:p>
          <a:p>
            <a:pPr lvl="1" eaLnBrk="1" hangingPunct="1">
              <a:buFontTx/>
              <a:buChar char="–"/>
            </a:pPr>
            <a:r>
              <a:rPr kumimoji="1" lang="en-US" altLang="zh-TW" sz="2000">
                <a:solidFill>
                  <a:schemeClr val="accent2"/>
                </a:solidFill>
                <a:ea typeface="新細明體" charset="0"/>
              </a:rPr>
              <a:t>Retrieval, routing/filtering, non-English collection, web-based collection, question answering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新細明體" charset="0"/>
              </a:rPr>
              <a:t>TREC Advantages</a:t>
            </a:r>
          </a:p>
        </p:txBody>
      </p:sp>
      <p:sp>
        <p:nvSpPr>
          <p:cNvPr id="3696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62000" y="1752600"/>
            <a:ext cx="7861300" cy="32639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charset="0"/>
              </a:rPr>
              <a:t>Large scale (compared to a few MB in the SMART or other collections)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charset="0"/>
              </a:rPr>
              <a:t>Relevance judgments provided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charset="0"/>
              </a:rPr>
              <a:t>Under continuous development with support from the U.S. Government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charset="0"/>
              </a:rPr>
              <a:t>Wide participation: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0"/>
              </a:rPr>
              <a:t>TREC 1: 28 papers 360 pages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0"/>
              </a:rPr>
              <a:t>TREC 4: 37 papers 560 pages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0"/>
              </a:rPr>
              <a:t>TREC 7: 61 papers 600 pages 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0"/>
              </a:rPr>
              <a:t>TREC 8: 74 papers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838200" y="609600"/>
            <a:ext cx="7772400" cy="762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新細明體" charset="0"/>
              </a:rPr>
              <a:t>TREC Tasks</a:t>
            </a:r>
          </a:p>
        </p:txBody>
      </p:sp>
      <p:sp>
        <p:nvSpPr>
          <p:cNvPr id="3717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62000" y="1600200"/>
            <a:ext cx="7772400" cy="40386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TW" sz="2800">
                <a:solidFill>
                  <a:srgbClr val="FF5050"/>
                </a:solidFill>
                <a:ea typeface="新細明體" charset="0"/>
              </a:rPr>
              <a:t>Ad hoc</a:t>
            </a:r>
            <a:r>
              <a:rPr lang="en-US" altLang="zh-TW" sz="2800">
                <a:ea typeface="新細明體" charset="0"/>
              </a:rPr>
              <a:t>: New questions are being asked on a static set of data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solidFill>
                  <a:srgbClr val="FF5050"/>
                </a:solidFill>
                <a:ea typeface="新細明體" charset="0"/>
              </a:rPr>
              <a:t>Routing: </a:t>
            </a:r>
            <a:r>
              <a:rPr lang="en-US" altLang="zh-TW" sz="2800">
                <a:ea typeface="新細明體" charset="0"/>
              </a:rPr>
              <a:t>Same questions are being asked, but new information is being searched. (news clipping, library profiling)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charset="0"/>
              </a:rPr>
              <a:t>New tasks added after TREC 5 - Interactive, multilingual, natural language, multiple database merging, filtering, very large corpus (20 GB, 7.5 million documents), question answering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631950" y="274638"/>
            <a:ext cx="6111875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新細明體" charset="0"/>
              </a:rPr>
              <a:t>Characteristics of the TREC Collection </a:t>
            </a:r>
          </a:p>
        </p:txBody>
      </p:sp>
      <p:sp>
        <p:nvSpPr>
          <p:cNvPr id="3737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54050" y="1562100"/>
            <a:ext cx="7880350" cy="35433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charset="0"/>
              </a:rPr>
              <a:t>Both long and short documents (from a few hundred to over one thousand unique terms in a document)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charset="0"/>
              </a:rPr>
              <a:t>Test documents consist of: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>
                <a:ea typeface="新細明體" charset="0"/>
              </a:rPr>
              <a:t>    </a:t>
            </a:r>
            <a:r>
              <a:rPr lang="en-US" altLang="zh-TW" sz="2000">
                <a:ea typeface="新細明體" charset="0"/>
              </a:rPr>
              <a:t>WSJ	Wall Street Journal articles (1986-1992) 	     	550 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>
                <a:ea typeface="新細明體" charset="0"/>
              </a:rPr>
              <a:t>     AP   	Associate Press Newswire (1989) 		     	514 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>
                <a:ea typeface="新細明體" charset="0"/>
              </a:rPr>
              <a:t>     ZIFF	Computer Select Disks (Ziff-Davis Publishing) 	493 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>
                <a:ea typeface="新細明體" charset="0"/>
              </a:rPr>
              <a:t>     FR   	Federal Register 				     	469 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>
                <a:ea typeface="新細明體" charset="0"/>
              </a:rPr>
              <a:t>     DOE 	Abstracts from Department of Energy reports 	190 M  </a:t>
            </a:r>
          </a:p>
          <a:p>
            <a:pPr>
              <a:lnSpc>
                <a:spcPct val="90000"/>
              </a:lnSpc>
            </a:pPr>
            <a:endParaRPr lang="en-US" altLang="zh-TW" sz="2000">
              <a:ea typeface="新細明體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457325" y="274638"/>
            <a:ext cx="6213475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新細明體" charset="0"/>
              </a:rPr>
              <a:t>More Details on Document Collections</a:t>
            </a:r>
          </a:p>
        </p:txBody>
      </p:sp>
      <p:sp>
        <p:nvSpPr>
          <p:cNvPr id="37581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820863"/>
            <a:ext cx="8229600" cy="4119562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TW" sz="2000">
                <a:ea typeface="新細明體" charset="0"/>
              </a:rPr>
              <a:t>Volume 1 (Mar 1994) - </a:t>
            </a:r>
            <a:r>
              <a:rPr lang="en-US" altLang="zh-TW" sz="2000">
                <a:solidFill>
                  <a:schemeClr val="accent2"/>
                </a:solidFill>
                <a:ea typeface="新細明體" charset="0"/>
              </a:rPr>
              <a:t>Wall Street Journal</a:t>
            </a:r>
            <a:r>
              <a:rPr lang="en-US" altLang="zh-TW" sz="2000">
                <a:ea typeface="新細明體" charset="0"/>
              </a:rPr>
              <a:t> (1987, 1988, 1989), </a:t>
            </a:r>
            <a:r>
              <a:rPr lang="en-US" altLang="zh-TW" sz="2000">
                <a:solidFill>
                  <a:schemeClr val="accent2"/>
                </a:solidFill>
                <a:ea typeface="新細明體" charset="0"/>
              </a:rPr>
              <a:t>Federal Register </a:t>
            </a:r>
            <a:r>
              <a:rPr lang="en-US" altLang="zh-TW" sz="2000">
                <a:ea typeface="新細明體" charset="0"/>
              </a:rPr>
              <a:t>(1989), </a:t>
            </a:r>
            <a:r>
              <a:rPr lang="en-US" altLang="zh-TW" sz="2000">
                <a:solidFill>
                  <a:schemeClr val="accent2"/>
                </a:solidFill>
                <a:ea typeface="新細明體" charset="0"/>
              </a:rPr>
              <a:t>Associated Press</a:t>
            </a:r>
            <a:r>
              <a:rPr lang="en-US" altLang="zh-TW" sz="2000">
                <a:ea typeface="新細明體" charset="0"/>
              </a:rPr>
              <a:t> (1989), </a:t>
            </a:r>
            <a:r>
              <a:rPr lang="en-US" altLang="zh-TW" sz="2000">
                <a:solidFill>
                  <a:schemeClr val="accent2"/>
                </a:solidFill>
                <a:ea typeface="新細明體" charset="0"/>
              </a:rPr>
              <a:t>Department of Energy abstracts</a:t>
            </a:r>
            <a:r>
              <a:rPr lang="en-US" altLang="zh-TW" sz="2000">
                <a:ea typeface="新細明體" charset="0"/>
              </a:rPr>
              <a:t>, and </a:t>
            </a:r>
            <a:r>
              <a:rPr lang="en-US" altLang="zh-TW" sz="2000">
                <a:solidFill>
                  <a:schemeClr val="accent2"/>
                </a:solidFill>
                <a:ea typeface="新細明體" charset="0"/>
              </a:rPr>
              <a:t>Information from the Computer Select</a:t>
            </a:r>
            <a:r>
              <a:rPr lang="en-US" altLang="zh-TW" sz="2000">
                <a:ea typeface="新細明體" charset="0"/>
              </a:rPr>
              <a:t> disks (1989, 1990)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ea typeface="新細明體" charset="0"/>
              </a:rPr>
              <a:t>Volume 2 (Mar 1994) - </a:t>
            </a:r>
            <a:r>
              <a:rPr lang="en-US" altLang="zh-TW" sz="2000">
                <a:solidFill>
                  <a:schemeClr val="tx2"/>
                </a:solidFill>
                <a:ea typeface="新細明體" charset="0"/>
              </a:rPr>
              <a:t>Wall Street Journal</a:t>
            </a:r>
            <a:r>
              <a:rPr lang="en-US" altLang="zh-TW" sz="2000">
                <a:ea typeface="新細明體" charset="0"/>
              </a:rPr>
              <a:t> (1990, 1991, 1992), the Federal Register (1988), Associated Press (1988) and Information from the Computer Select disks (1989, 1990)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ea typeface="新細明體" charset="0"/>
              </a:rPr>
              <a:t>Volume 3 (Mar 1994) - </a:t>
            </a:r>
            <a:r>
              <a:rPr lang="en-US" altLang="zh-TW" sz="2000">
                <a:solidFill>
                  <a:schemeClr val="accent2"/>
                </a:solidFill>
                <a:ea typeface="新細明體" charset="0"/>
              </a:rPr>
              <a:t>San Jose Mercury News</a:t>
            </a:r>
            <a:r>
              <a:rPr lang="en-US" altLang="zh-TW" sz="2000">
                <a:ea typeface="新細明體" charset="0"/>
              </a:rPr>
              <a:t> (1991), the Associated Press (1990), </a:t>
            </a:r>
            <a:r>
              <a:rPr lang="en-US" altLang="zh-TW" sz="2000">
                <a:solidFill>
                  <a:schemeClr val="accent2"/>
                </a:solidFill>
                <a:ea typeface="新細明體" charset="0"/>
              </a:rPr>
              <a:t>U.S. Patents</a:t>
            </a:r>
            <a:r>
              <a:rPr lang="en-US" altLang="zh-TW" sz="2000">
                <a:ea typeface="新細明體" charset="0"/>
              </a:rPr>
              <a:t> (1983-1991), and Information from the Computer Select disks (1991, 1992)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ea typeface="新細明體" charset="0"/>
              </a:rPr>
              <a:t>Volume 4 (May 1996) - </a:t>
            </a:r>
            <a:r>
              <a:rPr lang="en-US" altLang="zh-TW" sz="2000">
                <a:solidFill>
                  <a:schemeClr val="accent2"/>
                </a:solidFill>
                <a:ea typeface="新細明體" charset="0"/>
              </a:rPr>
              <a:t>Financial Times</a:t>
            </a:r>
            <a:r>
              <a:rPr lang="en-US" altLang="zh-TW" sz="2000">
                <a:ea typeface="新細明體" charset="0"/>
              </a:rPr>
              <a:t> Limited (1991, 1992, 1993, 1994), the </a:t>
            </a:r>
            <a:r>
              <a:rPr lang="en-US" altLang="zh-TW" sz="2000">
                <a:solidFill>
                  <a:schemeClr val="accent2"/>
                </a:solidFill>
                <a:ea typeface="新細明體" charset="0"/>
              </a:rPr>
              <a:t>Congressional Record of the 103rd Congress</a:t>
            </a:r>
            <a:r>
              <a:rPr lang="en-US" altLang="zh-TW" sz="2000">
                <a:ea typeface="新細明體" charset="0"/>
              </a:rPr>
              <a:t> (1993), and the Federal Register (1994). 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ea typeface="新細明體" charset="0"/>
              </a:rPr>
              <a:t>Volume 5 (Apr 1997) - </a:t>
            </a:r>
            <a:r>
              <a:rPr lang="en-US" altLang="zh-TW" sz="2000">
                <a:solidFill>
                  <a:schemeClr val="accent2"/>
                </a:solidFill>
                <a:ea typeface="新細明體" charset="0"/>
              </a:rPr>
              <a:t>Foreign Broadcast Information Service</a:t>
            </a:r>
            <a:r>
              <a:rPr lang="en-US" altLang="zh-TW" sz="2000">
                <a:ea typeface="新細明體" charset="0"/>
              </a:rPr>
              <a:t> (1996) and the </a:t>
            </a:r>
            <a:r>
              <a:rPr lang="en-US" altLang="zh-TW" sz="2000">
                <a:solidFill>
                  <a:schemeClr val="accent2"/>
                </a:solidFill>
                <a:ea typeface="新細明體" charset="0"/>
              </a:rPr>
              <a:t>Los Angeles Times</a:t>
            </a:r>
            <a:r>
              <a:rPr lang="en-US" altLang="zh-TW" sz="2000">
                <a:ea typeface="新細明體" charset="0"/>
              </a:rPr>
              <a:t> (1989, 1990).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450850"/>
            <a:ext cx="8229600" cy="9525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新細明體" charset="0"/>
              </a:rPr>
              <a:t>TREC Disk 4,5</a:t>
            </a:r>
          </a:p>
        </p:txBody>
      </p:sp>
      <p:graphicFrame>
        <p:nvGraphicFramePr>
          <p:cNvPr id="377859" name="Object 3"/>
          <p:cNvGraphicFramePr>
            <a:graphicFrameLocks noChangeAspect="1"/>
          </p:cNvGraphicFramePr>
          <p:nvPr/>
        </p:nvGraphicFramePr>
        <p:xfrm>
          <a:off x="403225" y="1419225"/>
          <a:ext cx="76835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60" name="Worksheet" r:id="rId4" imgW="4791572" imgH="2438641" progId="Excel.Sheet.8">
                  <p:embed/>
                </p:oleObj>
              </mc:Choice>
              <mc:Fallback>
                <p:oleObj name="Worksheet" r:id="rId4" imgW="4791572" imgH="2438641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1419225"/>
                        <a:ext cx="76835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530350" y="247650"/>
            <a:ext cx="6208713" cy="8128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4000">
                <a:ea typeface="新細明體" charset="0"/>
              </a:rPr>
              <a:t>Sample Document (with SGML)</a:t>
            </a:r>
          </a:p>
        </p:txBody>
      </p:sp>
      <p:sp>
        <p:nvSpPr>
          <p:cNvPr id="37990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76250" y="1497013"/>
            <a:ext cx="8248650" cy="4687887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zh-TW" altLang="en-US" sz="2000">
                <a:solidFill>
                  <a:schemeClr val="accent2"/>
                </a:solidFill>
                <a:ea typeface="新細明體" charset="0"/>
              </a:rPr>
              <a:t>&lt;</a:t>
            </a:r>
            <a:r>
              <a:rPr lang="en-US" altLang="zh-TW" sz="2000">
                <a:solidFill>
                  <a:schemeClr val="accent2"/>
                </a:solidFill>
                <a:ea typeface="新細明體" charset="0"/>
              </a:rPr>
              <a:t>DOC&gt;</a:t>
            </a:r>
            <a:r>
              <a:rPr lang="en-US" altLang="zh-TW" sz="2000">
                <a:ea typeface="新細明體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000">
                <a:solidFill>
                  <a:schemeClr val="accent2"/>
                </a:solidFill>
                <a:ea typeface="新細明體" charset="0"/>
              </a:rPr>
              <a:t>&lt;DOCNO&gt;</a:t>
            </a:r>
            <a:r>
              <a:rPr lang="en-US" altLang="zh-TW" sz="2000">
                <a:ea typeface="新細明體" charset="0"/>
              </a:rPr>
              <a:t> WSJ870324-0001 </a:t>
            </a:r>
            <a:r>
              <a:rPr lang="en-US" altLang="zh-TW" sz="2000">
                <a:solidFill>
                  <a:schemeClr val="tx2"/>
                </a:solidFill>
                <a:ea typeface="新細明體" charset="0"/>
              </a:rPr>
              <a:t>&lt;/DOCNO&gt;</a:t>
            </a:r>
            <a:r>
              <a:rPr lang="en-US" altLang="zh-TW" sz="2000">
                <a:ea typeface="新細明體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000">
                <a:solidFill>
                  <a:schemeClr val="accent2"/>
                </a:solidFill>
                <a:ea typeface="新細明體" charset="0"/>
              </a:rPr>
              <a:t>&lt;HL&gt;</a:t>
            </a:r>
            <a:r>
              <a:rPr lang="en-US" altLang="zh-TW" sz="2000">
                <a:ea typeface="新細明體" charset="0"/>
              </a:rPr>
              <a:t> John Blair Is Near Accord To Sell Unit, Sources Say </a:t>
            </a:r>
            <a:r>
              <a:rPr lang="en-US" altLang="zh-TW" sz="2000">
                <a:solidFill>
                  <a:schemeClr val="accent2"/>
                </a:solidFill>
                <a:ea typeface="新細明體" charset="0"/>
              </a:rPr>
              <a:t>&lt;/HL&gt;</a:t>
            </a:r>
            <a:r>
              <a:rPr lang="en-US" altLang="zh-TW" sz="2000">
                <a:ea typeface="新細明體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000">
                <a:solidFill>
                  <a:schemeClr val="tx2"/>
                </a:solidFill>
                <a:ea typeface="新細明體" charset="0"/>
              </a:rPr>
              <a:t>&lt;DD&gt;</a:t>
            </a:r>
            <a:r>
              <a:rPr lang="en-US" altLang="zh-TW" sz="2000">
                <a:ea typeface="新細明體" charset="0"/>
              </a:rPr>
              <a:t> 03/24/87</a:t>
            </a:r>
            <a:r>
              <a:rPr lang="en-US" altLang="zh-TW" sz="2000">
                <a:solidFill>
                  <a:schemeClr val="tx2"/>
                </a:solidFill>
                <a:ea typeface="新細明體" charset="0"/>
              </a:rPr>
              <a:t>&lt;/DD&gt;</a:t>
            </a:r>
            <a:r>
              <a:rPr lang="en-US" altLang="zh-TW" sz="2000">
                <a:ea typeface="新細明體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000">
                <a:solidFill>
                  <a:schemeClr val="tx2"/>
                </a:solidFill>
                <a:ea typeface="新細明體" charset="0"/>
              </a:rPr>
              <a:t>&lt;SO&gt;</a:t>
            </a:r>
            <a:r>
              <a:rPr lang="en-US" altLang="zh-TW" sz="2000">
                <a:ea typeface="新細明體" charset="0"/>
              </a:rPr>
              <a:t> WALL STREET JOURNAL (J) </a:t>
            </a:r>
            <a:r>
              <a:rPr lang="en-US" altLang="zh-TW" sz="2000">
                <a:solidFill>
                  <a:schemeClr val="tx2"/>
                </a:solidFill>
                <a:ea typeface="新細明體" charset="0"/>
              </a:rPr>
              <a:t>&lt;/SO&gt;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000">
                <a:solidFill>
                  <a:schemeClr val="tx2"/>
                </a:solidFill>
                <a:ea typeface="新細明體" charset="0"/>
              </a:rPr>
              <a:t>&lt;IN&gt;</a:t>
            </a:r>
            <a:r>
              <a:rPr lang="en-US" altLang="zh-TW" sz="2000">
                <a:ea typeface="新細明體" charset="0"/>
              </a:rPr>
              <a:t> REL TENDER OFFERS, MERGERS, ACQUISITIONS (TNM) MARKETING, ADVERTISING (MKT) TELECOMMUNICATIONS, BROADCASTING, TELEPHONE, TELEGRAPH (TEL) </a:t>
            </a:r>
            <a:r>
              <a:rPr lang="en-US" altLang="zh-TW" sz="2000">
                <a:solidFill>
                  <a:schemeClr val="tx2"/>
                </a:solidFill>
                <a:ea typeface="新細明體" charset="0"/>
              </a:rPr>
              <a:t>&lt;/IN&gt;</a:t>
            </a:r>
            <a:r>
              <a:rPr lang="en-US" altLang="zh-TW" sz="2000">
                <a:ea typeface="新細明體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000">
                <a:solidFill>
                  <a:schemeClr val="tx2"/>
                </a:solidFill>
                <a:ea typeface="新細明體" charset="0"/>
              </a:rPr>
              <a:t>&lt;DATELINE&gt;</a:t>
            </a:r>
            <a:r>
              <a:rPr lang="en-US" altLang="zh-TW" sz="2000">
                <a:ea typeface="新細明體" charset="0"/>
              </a:rPr>
              <a:t> NEW YORK </a:t>
            </a:r>
            <a:r>
              <a:rPr lang="en-US" altLang="zh-TW" sz="2000">
                <a:solidFill>
                  <a:schemeClr val="tx2"/>
                </a:solidFill>
                <a:ea typeface="新細明體" charset="0"/>
              </a:rPr>
              <a:t>&lt;/DATELINE&gt;</a:t>
            </a:r>
            <a:r>
              <a:rPr lang="en-US" altLang="zh-TW" sz="2000">
                <a:ea typeface="新細明體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000">
                <a:solidFill>
                  <a:schemeClr val="tx2"/>
                </a:solidFill>
                <a:ea typeface="新細明體" charset="0"/>
              </a:rPr>
              <a:t>&lt;TEXT&gt;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000">
                <a:ea typeface="新細明體" charset="0"/>
              </a:rPr>
              <a:t>     John Blair &amp;amp; Co. is close to an agreement to sell its TV station advertising representation operation and program production unit to an investor group led by James  H. Rosenfield, a former CBS Inc. executive, industry sources said. Industry sources put the value of the proposed acquisition at more than $100 million. ...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000">
                <a:solidFill>
                  <a:schemeClr val="tx2"/>
                </a:solidFill>
                <a:ea typeface="新細明體" charset="0"/>
              </a:rPr>
              <a:t>&lt;/TEXT&gt;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000">
                <a:solidFill>
                  <a:schemeClr val="tx2"/>
                </a:solidFill>
                <a:ea typeface="新細明體" charset="0"/>
              </a:rPr>
              <a:t>&lt;/DOC&gt; 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273175" y="347663"/>
            <a:ext cx="6356350" cy="839787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4000">
                <a:ea typeface="新細明體" charset="0"/>
              </a:rPr>
              <a:t>Sample Query (with SGML)</a:t>
            </a:r>
          </a:p>
        </p:txBody>
      </p:sp>
      <p:sp>
        <p:nvSpPr>
          <p:cNvPr id="3819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585788" y="1336675"/>
            <a:ext cx="8083550" cy="495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ea typeface="新細明體" charset="0"/>
              </a:rPr>
              <a:t>&lt;</a:t>
            </a:r>
            <a:r>
              <a:rPr lang="en-US" altLang="zh-TW" sz="2000">
                <a:solidFill>
                  <a:srgbClr val="0000CC"/>
                </a:solidFill>
                <a:ea typeface="新細明體" charset="0"/>
              </a:rPr>
              <a:t>top&gt;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000">
                <a:solidFill>
                  <a:srgbClr val="0000CC"/>
                </a:solidFill>
                <a:ea typeface="新細明體" charset="0"/>
              </a:rPr>
              <a:t>&lt;head&gt;</a:t>
            </a:r>
            <a:r>
              <a:rPr lang="en-US" altLang="zh-TW" sz="2000">
                <a:ea typeface="新細明體" charset="0"/>
              </a:rPr>
              <a:t> Tipster Topic Description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000">
                <a:solidFill>
                  <a:srgbClr val="0000CC"/>
                </a:solidFill>
                <a:ea typeface="新細明體" charset="0"/>
              </a:rPr>
              <a:t>&lt;num&gt;</a:t>
            </a:r>
            <a:r>
              <a:rPr lang="en-US" altLang="zh-TW" sz="2000">
                <a:ea typeface="新細明體" charset="0"/>
              </a:rPr>
              <a:t> Number: 066 </a:t>
            </a:r>
            <a:endParaRPr lang="en-US" altLang="zh-TW" sz="2000">
              <a:solidFill>
                <a:srgbClr val="0000CC"/>
              </a:solidFill>
              <a:ea typeface="新細明體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000">
                <a:solidFill>
                  <a:srgbClr val="0000CC"/>
                </a:solidFill>
                <a:ea typeface="新細明體" charset="0"/>
              </a:rPr>
              <a:t>&lt;dom&gt;</a:t>
            </a:r>
            <a:r>
              <a:rPr lang="en-US" altLang="zh-TW" sz="2000">
                <a:ea typeface="新細明體" charset="0"/>
              </a:rPr>
              <a:t> Domain: Science and Technology </a:t>
            </a:r>
            <a:endParaRPr lang="en-US" altLang="zh-TW" sz="2000">
              <a:solidFill>
                <a:srgbClr val="0000CC"/>
              </a:solidFill>
              <a:ea typeface="新細明體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000">
                <a:solidFill>
                  <a:srgbClr val="0000CC"/>
                </a:solidFill>
                <a:ea typeface="新細明體" charset="0"/>
              </a:rPr>
              <a:t>&lt;title&gt;</a:t>
            </a:r>
            <a:r>
              <a:rPr lang="en-US" altLang="zh-TW" sz="2000">
                <a:ea typeface="新細明體" charset="0"/>
              </a:rPr>
              <a:t> Topic: Natural Language Processing </a:t>
            </a:r>
            <a:endParaRPr lang="en-US" altLang="zh-TW" sz="2000">
              <a:solidFill>
                <a:srgbClr val="0000CC"/>
              </a:solidFill>
              <a:ea typeface="新細明體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000">
                <a:solidFill>
                  <a:srgbClr val="0000CC"/>
                </a:solidFill>
                <a:ea typeface="新細明體" charset="0"/>
              </a:rPr>
              <a:t>&lt;desc&gt;</a:t>
            </a:r>
            <a:r>
              <a:rPr lang="en-US" altLang="zh-TW" sz="2000">
                <a:ea typeface="新細明體" charset="0"/>
              </a:rPr>
              <a:t> Description: Document will identify a type of natural language processing technology which is being developed or marketed in the U.S. </a:t>
            </a:r>
            <a:endParaRPr lang="en-US" altLang="zh-TW" sz="2000">
              <a:solidFill>
                <a:srgbClr val="0000CC"/>
              </a:solidFill>
              <a:ea typeface="新細明體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000">
                <a:solidFill>
                  <a:srgbClr val="0000CC"/>
                </a:solidFill>
                <a:ea typeface="新細明體" charset="0"/>
              </a:rPr>
              <a:t>&lt;narr&gt;</a:t>
            </a:r>
            <a:r>
              <a:rPr lang="en-US" altLang="zh-TW" sz="2000">
                <a:ea typeface="新細明體" charset="0"/>
              </a:rPr>
              <a:t> Narrative: A relevant document will identify a company or institution developing or marketing a natural language processing technology, identify the technology, and identify one of more features of the company's product.</a:t>
            </a:r>
            <a:endParaRPr lang="en-US" altLang="zh-TW" sz="2000">
              <a:solidFill>
                <a:srgbClr val="0000CC"/>
              </a:solidFill>
              <a:ea typeface="新細明體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000">
                <a:solidFill>
                  <a:srgbClr val="0000CC"/>
                </a:solidFill>
                <a:ea typeface="新細明體" charset="0"/>
              </a:rPr>
              <a:t>&lt;con&gt;</a:t>
            </a:r>
            <a:r>
              <a:rPr lang="en-US" altLang="zh-TW" sz="2000">
                <a:ea typeface="新細明體" charset="0"/>
              </a:rPr>
              <a:t> Concept(s):  1. natural language processing ;2. translation, language, dictionary</a:t>
            </a:r>
            <a:endParaRPr lang="en-US" altLang="zh-TW" sz="2000">
              <a:solidFill>
                <a:srgbClr val="0000CC"/>
              </a:solidFill>
              <a:ea typeface="新細明體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000">
                <a:solidFill>
                  <a:srgbClr val="0000CC"/>
                </a:solidFill>
                <a:ea typeface="新細明體" charset="0"/>
              </a:rPr>
              <a:t>&lt;fac&gt;</a:t>
            </a:r>
            <a:r>
              <a:rPr lang="en-US" altLang="zh-TW" sz="2000">
                <a:ea typeface="新細明體" charset="0"/>
              </a:rPr>
              <a:t> Factor(s):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000">
                <a:solidFill>
                  <a:srgbClr val="0000CC"/>
                </a:solidFill>
                <a:ea typeface="新細明體" charset="0"/>
              </a:rPr>
              <a:t>&lt;nat&gt;</a:t>
            </a:r>
            <a:r>
              <a:rPr lang="en-US" altLang="zh-TW" sz="2000">
                <a:ea typeface="新細明體" charset="0"/>
              </a:rPr>
              <a:t> Nationality: U.S</a:t>
            </a:r>
            <a:r>
              <a:rPr lang="en-US" altLang="zh-TW" sz="2000">
                <a:solidFill>
                  <a:srgbClr val="0000CC"/>
                </a:solidFill>
                <a:ea typeface="新細明體" charset="0"/>
              </a:rPr>
              <a:t>.&lt;/nat&gt;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000">
                <a:solidFill>
                  <a:srgbClr val="0000CC"/>
                </a:solidFill>
                <a:ea typeface="新細明體" charset="0"/>
              </a:rPr>
              <a:t>&lt;/fac&gt;</a:t>
            </a:r>
            <a:r>
              <a:rPr lang="en-US" altLang="zh-TW" sz="2000">
                <a:ea typeface="新細明體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000">
                <a:solidFill>
                  <a:srgbClr val="0000CC"/>
                </a:solidFill>
                <a:ea typeface="新細明體" charset="0"/>
              </a:rPr>
              <a:t>&lt;def&gt;</a:t>
            </a:r>
            <a:r>
              <a:rPr lang="en-US" altLang="zh-TW" sz="2000">
                <a:ea typeface="新細明體" charset="0"/>
              </a:rPr>
              <a:t> Definitions(s): </a:t>
            </a:r>
            <a:endParaRPr lang="en-US" altLang="zh-TW" sz="2000">
              <a:solidFill>
                <a:srgbClr val="0000CC"/>
              </a:solidFill>
              <a:ea typeface="新細明體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000">
                <a:solidFill>
                  <a:srgbClr val="0000CC"/>
                </a:solidFill>
                <a:ea typeface="新細明體" charset="0"/>
              </a:rPr>
              <a:t>&lt;/top&gt;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新細明體" charset="0"/>
              </a:rPr>
              <a:t>TREC Properties</a:t>
            </a:r>
          </a:p>
        </p:txBody>
      </p:sp>
      <p:sp>
        <p:nvSpPr>
          <p:cNvPr id="3840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585788" y="1336675"/>
            <a:ext cx="8020050" cy="45466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"/>
              </a:spcBef>
              <a:buClr>
                <a:srgbClr val="FF5050"/>
              </a:buClr>
            </a:pPr>
            <a:r>
              <a:rPr lang="en-US" altLang="zh-TW">
                <a:ea typeface="新細明體" charset="0"/>
              </a:rPr>
              <a:t>Both documents and queries contain many different kinds of information (fields)</a:t>
            </a:r>
          </a:p>
          <a:p>
            <a:pPr>
              <a:spcBef>
                <a:spcPct val="5000"/>
              </a:spcBef>
              <a:buClr>
                <a:srgbClr val="FF5050"/>
              </a:buClr>
            </a:pPr>
            <a:r>
              <a:rPr lang="en-US" altLang="zh-TW">
                <a:ea typeface="新細明體" charset="0"/>
              </a:rPr>
              <a:t>Generation of the formal queries (Boolean, Vector Space, etc.) is the responsibility of the system</a:t>
            </a:r>
          </a:p>
          <a:p>
            <a:pPr lvl="1">
              <a:spcBef>
                <a:spcPct val="5000"/>
              </a:spcBef>
              <a:buClr>
                <a:schemeClr val="tx1"/>
              </a:buClr>
            </a:pPr>
            <a:r>
              <a:rPr lang="en-US" altLang="zh-TW">
                <a:ea typeface="新細明體" charset="0"/>
              </a:rPr>
              <a:t>A system may be very good at querying and ranking, but if it generates poor queries from the topic, its final P/R would be poor</a:t>
            </a:r>
          </a:p>
          <a:p>
            <a:pPr>
              <a:spcBef>
                <a:spcPct val="5000"/>
              </a:spcBef>
              <a:buClr>
                <a:schemeClr val="tx1"/>
              </a:buClr>
            </a:pPr>
            <a:endParaRPr lang="en-US" altLang="zh-TW">
              <a:ea typeface="新細明體" charset="0"/>
            </a:endParaRPr>
          </a:p>
          <a:p>
            <a:pPr>
              <a:spcBef>
                <a:spcPct val="5000"/>
              </a:spcBef>
              <a:buFontTx/>
              <a:buNone/>
            </a:pPr>
            <a:endParaRPr lang="en-US" altLang="zh-TW" sz="2400">
              <a:ea typeface="新細明體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008063" y="404813"/>
            <a:ext cx="6735762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新細明體" charset="0"/>
              </a:rPr>
              <a:t>Difficulties in Evaluating IR Systems</a:t>
            </a:r>
          </a:p>
        </p:txBody>
      </p:sp>
      <p:sp>
        <p:nvSpPr>
          <p:cNvPr id="3205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571500" y="1749425"/>
            <a:ext cx="8013700" cy="42545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charset="0"/>
              </a:rPr>
              <a:t>Effectiveness is related to the </a:t>
            </a:r>
            <a:r>
              <a:rPr lang="en-US" altLang="zh-TW" sz="2800" b="1" i="1">
                <a:solidFill>
                  <a:srgbClr val="FF0000"/>
                </a:solidFill>
                <a:ea typeface="新細明體" charset="0"/>
              </a:rPr>
              <a:t>relevancy</a:t>
            </a:r>
            <a:r>
              <a:rPr lang="en-US" altLang="zh-TW" sz="2800">
                <a:ea typeface="新細明體" charset="0"/>
              </a:rPr>
              <a:t> of retrieved items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charset="0"/>
              </a:rPr>
              <a:t>Relevancy is not typically binary but continuous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charset="0"/>
              </a:rPr>
              <a:t>Even if relevancy is binary, it can be a difficult judgment to make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charset="0"/>
              </a:rPr>
              <a:t>Relevancy, from a human standpoint, is: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0"/>
              </a:rPr>
              <a:t>Subjective: Depends upon a specific user</a:t>
            </a:r>
            <a:r>
              <a:rPr lang="en-US" altLang="zh-TW" sz="2400">
                <a:latin typeface="Arial" charset="0"/>
                <a:ea typeface="新細明體" charset="0"/>
              </a:rPr>
              <a:t>’</a:t>
            </a:r>
            <a:r>
              <a:rPr lang="en-US" altLang="zh-TW" sz="2400">
                <a:ea typeface="新細明體" charset="0"/>
              </a:rPr>
              <a:t>s judgment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0"/>
              </a:rPr>
              <a:t>Situational: Relates to user</a:t>
            </a:r>
            <a:r>
              <a:rPr lang="en-US" altLang="zh-TW" sz="2400">
                <a:latin typeface="Arial" charset="0"/>
                <a:ea typeface="新細明體" charset="0"/>
              </a:rPr>
              <a:t>’</a:t>
            </a:r>
            <a:r>
              <a:rPr lang="en-US" altLang="zh-TW" sz="2400">
                <a:ea typeface="新細明體" charset="0"/>
              </a:rPr>
              <a:t>s current needs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0"/>
              </a:rPr>
              <a:t>Cognitive: Depends on human perception and behavior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0"/>
              </a:rPr>
              <a:t>Dynamic: Changes over time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新細明體" charset="0"/>
              </a:rPr>
              <a:t>Evaluation </a:t>
            </a:r>
          </a:p>
        </p:txBody>
      </p:sp>
      <p:sp>
        <p:nvSpPr>
          <p:cNvPr id="3901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41350" y="1409700"/>
            <a:ext cx="7994650" cy="3844925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TW" sz="2800">
                <a:solidFill>
                  <a:srgbClr val="FF0000"/>
                </a:solidFill>
                <a:ea typeface="新細明體" charset="0"/>
              </a:rPr>
              <a:t>Summary table statistics</a:t>
            </a:r>
            <a:r>
              <a:rPr lang="en-US" altLang="zh-TW" sz="2800">
                <a:ea typeface="新細明體" charset="0"/>
              </a:rPr>
              <a:t>: Number of topics, number of documents retrieved, number of relevant documents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solidFill>
                  <a:srgbClr val="FF0000"/>
                </a:solidFill>
                <a:ea typeface="新細明體" charset="0"/>
              </a:rPr>
              <a:t>Recall-precision average</a:t>
            </a:r>
            <a:r>
              <a:rPr lang="en-US" altLang="zh-TW" sz="2800">
                <a:ea typeface="新細明體" charset="0"/>
              </a:rPr>
              <a:t>: Average precision at 11 recall levels (0 to 1 at 0.1 increments)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solidFill>
                  <a:srgbClr val="FF0000"/>
                </a:solidFill>
                <a:ea typeface="新細明體" charset="0"/>
              </a:rPr>
              <a:t>Document level average</a:t>
            </a:r>
            <a:r>
              <a:rPr lang="en-US" altLang="zh-TW" sz="2800">
                <a:ea typeface="新細明體" charset="0"/>
              </a:rPr>
              <a:t>: Average precision when 5, 10, .., 100, … 1000 documents are retrieved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solidFill>
                  <a:srgbClr val="FF0000"/>
                </a:solidFill>
                <a:ea typeface="新細明體" charset="0"/>
              </a:rPr>
              <a:t>Average precision histogram</a:t>
            </a:r>
            <a:r>
              <a:rPr lang="en-US" altLang="zh-TW" sz="2800">
                <a:ea typeface="新細明體" charset="0"/>
              </a:rPr>
              <a:t>: Difference of the R-precision for each topic and the average R-precision of all systems for that topic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194" name="Picture 2" descr="F:\comp336\trec-result-rotate.gif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361950"/>
            <a:ext cx="9048750" cy="624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125538" y="274638"/>
            <a:ext cx="6530975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/>
              <a:t>Cystic Fibrosis (CF) Collection</a:t>
            </a:r>
          </a:p>
        </p:txBody>
      </p:sp>
      <p:sp>
        <p:nvSpPr>
          <p:cNvPr id="3942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1,239 abstracts of medical journal articles on CF</a:t>
            </a:r>
          </a:p>
          <a:p>
            <a:pPr>
              <a:lnSpc>
                <a:spcPct val="90000"/>
              </a:lnSpc>
            </a:pPr>
            <a:r>
              <a:rPr lang="en-US" altLang="en-US"/>
              <a:t>100 information requests (queries) in the form of complete English questions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Relevant documents determined and rated by 4 separate medical experts on 0-2 scale: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0: Not relevant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1: Marginally relevant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2: Highly relevant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CF Document Fields</a:t>
            </a:r>
          </a:p>
        </p:txBody>
      </p:sp>
      <p:sp>
        <p:nvSpPr>
          <p:cNvPr id="3952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MEDLINE access number</a:t>
            </a:r>
          </a:p>
          <a:p>
            <a:r>
              <a:rPr lang="en-US" altLang="en-US" sz="2800"/>
              <a:t>Author</a:t>
            </a:r>
          </a:p>
          <a:p>
            <a:r>
              <a:rPr lang="en-US" altLang="en-US" sz="2800"/>
              <a:t>Title</a:t>
            </a:r>
          </a:p>
          <a:p>
            <a:r>
              <a:rPr lang="en-US" altLang="en-US" sz="2800"/>
              <a:t>Source</a:t>
            </a:r>
          </a:p>
          <a:p>
            <a:r>
              <a:rPr lang="en-US" altLang="en-US" sz="2800"/>
              <a:t>Major subjects</a:t>
            </a:r>
          </a:p>
          <a:p>
            <a:r>
              <a:rPr lang="en-US" altLang="en-US" sz="2800"/>
              <a:t>Minor subjects</a:t>
            </a:r>
          </a:p>
          <a:p>
            <a:r>
              <a:rPr lang="en-US" altLang="en-US" sz="2800"/>
              <a:t>Abstract (or extract)</a:t>
            </a:r>
          </a:p>
          <a:p>
            <a:r>
              <a:rPr lang="en-US" altLang="en-US" sz="2800"/>
              <a:t>References to other documents</a:t>
            </a:r>
          </a:p>
          <a:p>
            <a:r>
              <a:rPr lang="en-US" altLang="en-US" sz="2800"/>
              <a:t>Citations to this document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Sample CF Document</a:t>
            </a:r>
          </a:p>
        </p:txBody>
      </p:sp>
      <p:sp>
        <p:nvSpPr>
          <p:cNvPr id="396291" name="Text Box 3"/>
          <p:cNvSpPr txBox="1">
            <a:spLocks noChangeArrowheads="1"/>
          </p:cNvSpPr>
          <p:nvPr/>
        </p:nvSpPr>
        <p:spPr bwMode="auto">
          <a:xfrm>
            <a:off x="1281113" y="1306513"/>
            <a:ext cx="180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 altLang="en-US" sz="1400"/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685800" y="1371600"/>
            <a:ext cx="77724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en-US" sz="1600"/>
              <a:t>AN 74154352</a:t>
            </a:r>
          </a:p>
          <a:p>
            <a:r>
              <a:rPr lang="en-US" altLang="en-US" sz="1600"/>
              <a:t>AU Burnell-R-H.  Robertson-E-F.</a:t>
            </a:r>
          </a:p>
          <a:p>
            <a:r>
              <a:rPr lang="en-US" altLang="en-US" sz="1600"/>
              <a:t>TI Cystic fibrosis in a patient with Kartagener syndrome.</a:t>
            </a:r>
          </a:p>
          <a:p>
            <a:r>
              <a:rPr lang="en-US" altLang="en-US" sz="1600"/>
              <a:t>SO Am-J-Dis-Child. 1974 May. 127(5). P 746-7.</a:t>
            </a:r>
          </a:p>
          <a:p>
            <a:r>
              <a:rPr lang="en-US" altLang="en-US" sz="1600"/>
              <a:t>MJ CYSTIC-FIBROSIS: co.  KARTAGENER-TRIAD: co.</a:t>
            </a:r>
          </a:p>
          <a:p>
            <a:r>
              <a:rPr lang="en-US" altLang="en-US" sz="1600"/>
              <a:t>MN CASE-REPORT.  CHLORIDES: an.  HUMAN.  INFANT.  LUNG: ra.  MALE.</a:t>
            </a:r>
          </a:p>
          <a:p>
            <a:r>
              <a:rPr lang="en-US" altLang="en-US" sz="1600"/>
              <a:t>   SITUS-INVERSUS: co, ra.  SODIUM: an.  SWEAT: an.</a:t>
            </a:r>
          </a:p>
          <a:p>
            <a:r>
              <a:rPr lang="en-US" altLang="en-US" sz="1600"/>
              <a:t>AB A patient exhibited the features of both Kartagener syndrome and</a:t>
            </a:r>
          </a:p>
          <a:p>
            <a:r>
              <a:rPr lang="en-US" altLang="en-US" sz="1600"/>
              <a:t>   cystic fibrosis.  At most, to the authors' knowledge, this</a:t>
            </a:r>
          </a:p>
          <a:p>
            <a:r>
              <a:rPr lang="en-US" altLang="en-US" sz="1600"/>
              <a:t>   represents the third such report of the combination.  Cystic</a:t>
            </a:r>
          </a:p>
          <a:p>
            <a:r>
              <a:rPr lang="en-US" altLang="en-US" sz="1600"/>
              <a:t>   fibrosis should be excluded before a diagnosis of Kartagener</a:t>
            </a:r>
          </a:p>
          <a:p>
            <a:r>
              <a:rPr lang="en-US" altLang="en-US" sz="1600"/>
              <a:t>   syndrome is made.</a:t>
            </a:r>
          </a:p>
          <a:p>
            <a:r>
              <a:rPr lang="en-US" altLang="en-US" sz="1600"/>
              <a:t>RF 001   KARTAGENER M          BEITR KLIN TUBERK               83   489 933</a:t>
            </a:r>
          </a:p>
          <a:p>
            <a:r>
              <a:rPr lang="en-US" altLang="en-US" sz="1600"/>
              <a:t>   002   SCHWARZ V             ARCH DIS CHILD                  43   695 968</a:t>
            </a:r>
          </a:p>
          <a:p>
            <a:r>
              <a:rPr lang="en-US" altLang="en-US" sz="1600"/>
              <a:t>   003   MACE JW               CLIN PEDIATR                    10   285 971</a:t>
            </a:r>
          </a:p>
          <a:p>
            <a:r>
              <a:rPr lang="en-US" altLang="en-US" sz="1600"/>
              <a:t>   …</a:t>
            </a:r>
          </a:p>
          <a:p>
            <a:r>
              <a:rPr lang="en-US" altLang="en-US" sz="1600"/>
              <a:t>CT   1   BOCHKOVA DN           GENETIKA (SOVIET GENETICS)      11   154 975</a:t>
            </a:r>
          </a:p>
          <a:p>
            <a:r>
              <a:rPr lang="en-US" altLang="en-US" sz="1600"/>
              <a:t>     2   WOOD RE               AM REV RESPIR DIS              113   833 976</a:t>
            </a:r>
          </a:p>
          <a:p>
            <a:r>
              <a:rPr lang="en-US" altLang="en-US" sz="1600"/>
              <a:t>     3   MOSSBERG B            MT SINAI J MED                  44   837 977</a:t>
            </a:r>
          </a:p>
          <a:p>
            <a:r>
              <a:rPr lang="en-US" altLang="en-US" sz="1600"/>
              <a:t>     …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Sample CF Queries</a:t>
            </a:r>
          </a:p>
        </p:txBody>
      </p:sp>
      <p:sp>
        <p:nvSpPr>
          <p:cNvPr id="397315" name="Text Box 3"/>
          <p:cNvSpPr txBox="1">
            <a:spLocks noChangeArrowheads="1"/>
          </p:cNvSpPr>
          <p:nvPr/>
        </p:nvSpPr>
        <p:spPr bwMode="auto">
          <a:xfrm>
            <a:off x="838200" y="1447800"/>
            <a:ext cx="75438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en-US" sz="1800"/>
              <a:t>QN 00002</a:t>
            </a:r>
          </a:p>
          <a:p>
            <a:r>
              <a:rPr lang="en-US" altLang="en-US" sz="1800"/>
              <a:t>QU Can one distinguish between the effects of mucus hypersecretion and</a:t>
            </a:r>
          </a:p>
          <a:p>
            <a:r>
              <a:rPr lang="en-US" altLang="en-US" sz="1800"/>
              <a:t>   infection on the submucosal glands of the respiratory tract in CF?</a:t>
            </a:r>
          </a:p>
          <a:p>
            <a:r>
              <a:rPr lang="en-US" altLang="en-US" sz="1800"/>
              <a:t>NR 00007</a:t>
            </a:r>
          </a:p>
          <a:p>
            <a:r>
              <a:rPr lang="en-US" altLang="en-US" sz="1800"/>
              <a:t>RD  169 1000  434 1001  454 0100  498 1000  499 1000  592 0002  875 1011</a:t>
            </a:r>
          </a:p>
          <a:p>
            <a:endParaRPr lang="en-US" altLang="en-US" sz="1800"/>
          </a:p>
          <a:p>
            <a:r>
              <a:rPr lang="en-US" altLang="en-US" sz="1800"/>
              <a:t>QN 00004</a:t>
            </a:r>
          </a:p>
          <a:p>
            <a:r>
              <a:rPr lang="en-US" altLang="en-US" sz="1800"/>
              <a:t>QU What is the lipid composition of CF respiratory secretions?</a:t>
            </a:r>
          </a:p>
          <a:p>
            <a:r>
              <a:rPr lang="en-US" altLang="en-US" sz="1800"/>
              <a:t>NR 00009</a:t>
            </a:r>
          </a:p>
          <a:p>
            <a:r>
              <a:rPr lang="en-US" altLang="en-US" sz="1800"/>
              <a:t>RD  503 0001  538 0100  539 0100  540 0100  553 0001  604 2222  669 1010</a:t>
            </a:r>
          </a:p>
          <a:p>
            <a:r>
              <a:rPr lang="en-US" altLang="en-US" sz="1800"/>
              <a:t>    711 2122  876 2222</a:t>
            </a:r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1219200" y="4675188"/>
            <a:ext cx="66929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en-US">
                <a:solidFill>
                  <a:srgbClr val="FF5050"/>
                </a:solidFill>
              </a:rPr>
              <a:t>NR: Number of Relevant documents</a:t>
            </a:r>
          </a:p>
          <a:p>
            <a:r>
              <a:rPr lang="en-US" altLang="en-US">
                <a:solidFill>
                  <a:srgbClr val="FF5050"/>
                </a:solidFill>
              </a:rPr>
              <a:t>RD: Relevant Documents</a:t>
            </a:r>
          </a:p>
          <a:p>
            <a:endParaRPr lang="en-US" altLang="en-US">
              <a:solidFill>
                <a:srgbClr val="FF5050"/>
              </a:solidFill>
            </a:endParaRPr>
          </a:p>
          <a:p>
            <a:r>
              <a:rPr lang="en-US" altLang="en-US">
                <a:solidFill>
                  <a:srgbClr val="FF5050"/>
                </a:solidFill>
              </a:rPr>
              <a:t>Ratings code:  Four 0-2 ratings, one from each expert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Summary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Evaluation in IR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Next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Query Languages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Real-life vs Laboratory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Real-life</a:t>
            </a:r>
          </a:p>
          <a:p>
            <a:pPr lvl="1"/>
            <a:r>
              <a:rPr lang="en-US" altLang="en-US"/>
              <a:t>Interactive</a:t>
            </a:r>
          </a:p>
          <a:p>
            <a:pPr lvl="1"/>
            <a:r>
              <a:rPr lang="en-US" altLang="en-US"/>
              <a:t>User characteristics such as user effort, user interface, duration</a:t>
            </a:r>
          </a:p>
          <a:p>
            <a:r>
              <a:rPr lang="en-US" altLang="en-US"/>
              <a:t>Laboratory</a:t>
            </a:r>
          </a:p>
          <a:p>
            <a:pPr lvl="1"/>
            <a:r>
              <a:rPr lang="en-US" altLang="en-US"/>
              <a:t>Dominant method for evaluation</a:t>
            </a:r>
          </a:p>
          <a:p>
            <a:pPr lvl="1"/>
            <a:r>
              <a:rPr lang="en-US" altLang="en-US"/>
              <a:t>Repeatability</a:t>
            </a:r>
          </a:p>
          <a:p>
            <a:pPr lvl="1"/>
            <a:r>
              <a:rPr lang="en-US" altLang="en-US"/>
              <a:t>Scalability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Human Labeled Corpora</a:t>
            </a:r>
            <a:br>
              <a:rPr lang="en-US" altLang="en-US"/>
            </a:br>
            <a:r>
              <a:rPr lang="en-US" altLang="en-US"/>
              <a:t> (Gold Standard)</a:t>
            </a:r>
          </a:p>
        </p:txBody>
      </p:sp>
      <p:sp>
        <p:nvSpPr>
          <p:cNvPr id="3225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28625" y="1876425"/>
            <a:ext cx="8229600" cy="4525963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Start with a corpus of documents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Collect a set of queries for this corpus</a:t>
            </a:r>
          </a:p>
          <a:p>
            <a:pPr>
              <a:lnSpc>
                <a:spcPct val="90000"/>
              </a:lnSpc>
            </a:pPr>
            <a:r>
              <a:rPr lang="en-US" altLang="en-US"/>
              <a:t>Have one or more human experts exhaustively label the relevant documents for each query</a:t>
            </a:r>
          </a:p>
          <a:p>
            <a:pPr>
              <a:lnSpc>
                <a:spcPct val="90000"/>
              </a:lnSpc>
            </a:pPr>
            <a:r>
              <a:rPr lang="en-US" altLang="en-US"/>
              <a:t>Typically assumes binary relevance judgments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Requires considerable human effort for large document/query corpora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610" name="Object 2"/>
          <p:cNvGraphicFramePr>
            <a:graphicFrameLocks noChangeAspect="1"/>
          </p:cNvGraphicFramePr>
          <p:nvPr/>
        </p:nvGraphicFramePr>
        <p:xfrm>
          <a:off x="736600" y="4089400"/>
          <a:ext cx="64770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30" name="Equation" r:id="rId4" imgW="3085920" imgH="419040" progId="Equation.3">
                  <p:embed/>
                </p:oleObj>
              </mc:Choice>
              <mc:Fallback>
                <p:oleObj name="Equation" r:id="rId4" imgW="308592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089400"/>
                        <a:ext cx="64770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1" name="Object 3"/>
          <p:cNvGraphicFramePr>
            <a:graphicFrameLocks noChangeAspect="1"/>
          </p:cNvGraphicFramePr>
          <p:nvPr/>
        </p:nvGraphicFramePr>
        <p:xfrm>
          <a:off x="609600" y="5257800"/>
          <a:ext cx="67818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31" name="Equation" r:id="rId6" imgW="3377880" imgH="419040" progId="Equation.3">
                  <p:embed/>
                </p:oleObj>
              </mc:Choice>
              <mc:Fallback>
                <p:oleObj name="Equation" r:id="rId6" imgW="337788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257800"/>
                        <a:ext cx="67818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4612" name="Group 4"/>
          <p:cNvGrpSpPr>
            <a:grpSpLocks/>
          </p:cNvGrpSpPr>
          <p:nvPr/>
        </p:nvGrpSpPr>
        <p:grpSpPr bwMode="auto">
          <a:xfrm>
            <a:off x="609600" y="1828800"/>
            <a:ext cx="4410075" cy="1752600"/>
            <a:chOff x="432" y="1158"/>
            <a:chExt cx="2778" cy="1104"/>
          </a:xfrm>
        </p:grpSpPr>
        <p:sp>
          <p:nvSpPr>
            <p:cNvPr id="324613" name="Rectangle 5"/>
            <p:cNvSpPr>
              <a:spLocks noChangeArrowheads="1"/>
            </p:cNvSpPr>
            <p:nvPr/>
          </p:nvSpPr>
          <p:spPr bwMode="auto">
            <a:xfrm>
              <a:off x="468" y="1158"/>
              <a:ext cx="2742" cy="110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24614" name="Oval 6"/>
            <p:cNvSpPr>
              <a:spLocks noChangeArrowheads="1"/>
            </p:cNvSpPr>
            <p:nvPr/>
          </p:nvSpPr>
          <p:spPr bwMode="auto">
            <a:xfrm>
              <a:off x="1296" y="1248"/>
              <a:ext cx="996" cy="960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24615" name="Oval 7"/>
            <p:cNvSpPr>
              <a:spLocks noChangeArrowheads="1"/>
            </p:cNvSpPr>
            <p:nvPr/>
          </p:nvSpPr>
          <p:spPr bwMode="auto">
            <a:xfrm>
              <a:off x="1968" y="1200"/>
              <a:ext cx="1008" cy="100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24616" name="Text Box 8"/>
            <p:cNvSpPr txBox="1">
              <a:spLocks noChangeArrowheads="1"/>
            </p:cNvSpPr>
            <p:nvPr/>
          </p:nvSpPr>
          <p:spPr bwMode="auto">
            <a:xfrm>
              <a:off x="1200" y="1344"/>
              <a:ext cx="96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 anchor="b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altLang="zh-TW" sz="1600" b="1">
                  <a:solidFill>
                    <a:schemeClr val="bg1"/>
                  </a:solidFill>
                  <a:ea typeface="標楷體" charset="0"/>
                </a:rPr>
                <a:t>Relevant documents</a:t>
              </a:r>
            </a:p>
          </p:txBody>
        </p:sp>
        <p:sp>
          <p:nvSpPr>
            <p:cNvPr id="324617" name="Text Box 9"/>
            <p:cNvSpPr txBox="1">
              <a:spLocks noChangeArrowheads="1"/>
            </p:cNvSpPr>
            <p:nvPr/>
          </p:nvSpPr>
          <p:spPr bwMode="auto">
            <a:xfrm>
              <a:off x="2160" y="1344"/>
              <a:ext cx="864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 anchor="b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altLang="zh-TW" sz="1600" b="1">
                  <a:solidFill>
                    <a:srgbClr val="000000"/>
                  </a:solidFill>
                  <a:ea typeface="標楷體" charset="0"/>
                </a:rPr>
                <a:t>Retrieved documents</a:t>
              </a:r>
            </a:p>
          </p:txBody>
        </p:sp>
        <p:sp>
          <p:nvSpPr>
            <p:cNvPr id="324618" name="Text Box 10"/>
            <p:cNvSpPr txBox="1">
              <a:spLocks noChangeArrowheads="1"/>
            </p:cNvSpPr>
            <p:nvPr/>
          </p:nvSpPr>
          <p:spPr bwMode="auto">
            <a:xfrm>
              <a:off x="432" y="1200"/>
              <a:ext cx="110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b="1">
                  <a:ea typeface="標楷體" charset="0"/>
                </a:rPr>
                <a:t>Entire document collection</a:t>
              </a:r>
            </a:p>
          </p:txBody>
        </p:sp>
      </p:grpSp>
      <p:grpSp>
        <p:nvGrpSpPr>
          <p:cNvPr id="324619" name="Group 11"/>
          <p:cNvGrpSpPr>
            <a:grpSpLocks/>
          </p:cNvGrpSpPr>
          <p:nvPr/>
        </p:nvGrpSpPr>
        <p:grpSpPr bwMode="auto">
          <a:xfrm>
            <a:off x="5105400" y="1676400"/>
            <a:ext cx="3144838" cy="2222500"/>
            <a:chOff x="3216" y="1056"/>
            <a:chExt cx="1981" cy="1400"/>
          </a:xfrm>
        </p:grpSpPr>
        <p:grpSp>
          <p:nvGrpSpPr>
            <p:cNvPr id="324620" name="Group 12"/>
            <p:cNvGrpSpPr>
              <a:grpSpLocks/>
            </p:cNvGrpSpPr>
            <p:nvPr/>
          </p:nvGrpSpPr>
          <p:grpSpPr bwMode="auto">
            <a:xfrm>
              <a:off x="3456" y="1104"/>
              <a:ext cx="1741" cy="1116"/>
              <a:chOff x="3534" y="918"/>
              <a:chExt cx="1746" cy="1116"/>
            </a:xfrm>
          </p:grpSpPr>
          <p:sp>
            <p:nvSpPr>
              <p:cNvPr id="324621" name="Rectangle 13"/>
              <p:cNvSpPr>
                <a:spLocks noChangeArrowheads="1"/>
              </p:cNvSpPr>
              <p:nvPr/>
            </p:nvSpPr>
            <p:spPr bwMode="auto">
              <a:xfrm>
                <a:off x="3534" y="1577"/>
                <a:ext cx="757" cy="457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/>
                <a:r>
                  <a:rPr kumimoji="1" lang="en-US" altLang="zh-TW" sz="1600">
                    <a:ea typeface="新細明體" charset="0"/>
                  </a:rPr>
                  <a:t>retrieved &amp; relevant</a:t>
                </a:r>
              </a:p>
            </p:txBody>
          </p:sp>
          <p:sp>
            <p:nvSpPr>
              <p:cNvPr id="324622" name="Rectangle 14"/>
              <p:cNvSpPr>
                <a:spLocks noChangeArrowheads="1"/>
              </p:cNvSpPr>
              <p:nvPr/>
            </p:nvSpPr>
            <p:spPr bwMode="auto">
              <a:xfrm>
                <a:off x="4291" y="1577"/>
                <a:ext cx="989" cy="457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/>
                <a:r>
                  <a:rPr kumimoji="1" lang="en-US" altLang="zh-TW" sz="1600">
                    <a:ea typeface="新細明體" charset="0"/>
                  </a:rPr>
                  <a:t>not retrieved but relevant</a:t>
                </a:r>
                <a:endParaRPr kumimoji="1" lang="zh-TW" altLang="en-US">
                  <a:ea typeface="新細明體" charset="0"/>
                </a:endParaRPr>
              </a:p>
            </p:txBody>
          </p:sp>
          <p:sp>
            <p:nvSpPr>
              <p:cNvPr id="324623" name="Rectangle 15"/>
              <p:cNvSpPr>
                <a:spLocks noChangeArrowheads="1"/>
              </p:cNvSpPr>
              <p:nvPr/>
            </p:nvSpPr>
            <p:spPr bwMode="auto">
              <a:xfrm>
                <a:off x="3534" y="918"/>
                <a:ext cx="757" cy="659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/>
                <a:r>
                  <a:rPr kumimoji="1" lang="en-US" altLang="zh-TW" sz="1600">
                    <a:ea typeface="新細明體" charset="0"/>
                  </a:rPr>
                  <a:t>retrieved &amp; irrelevant</a:t>
                </a:r>
                <a:endParaRPr kumimoji="1" lang="zh-TW" altLang="en-US">
                  <a:ea typeface="新細明體" charset="0"/>
                </a:endParaRPr>
              </a:p>
            </p:txBody>
          </p:sp>
          <p:sp>
            <p:nvSpPr>
              <p:cNvPr id="324624" name="Rectangle 16"/>
              <p:cNvSpPr>
                <a:spLocks noChangeArrowheads="1"/>
              </p:cNvSpPr>
              <p:nvPr/>
            </p:nvSpPr>
            <p:spPr bwMode="auto">
              <a:xfrm>
                <a:off x="4291" y="918"/>
                <a:ext cx="989" cy="659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/>
                <a:r>
                  <a:rPr kumimoji="1" lang="en-US" altLang="zh-TW" sz="1600">
                    <a:ea typeface="新細明體" charset="0"/>
                  </a:rPr>
                  <a:t>Not retrieved &amp; irrelevant</a:t>
                </a:r>
                <a:endParaRPr kumimoji="1" lang="zh-TW" altLang="en-US">
                  <a:ea typeface="新細明體" charset="0"/>
                </a:endParaRPr>
              </a:p>
            </p:txBody>
          </p:sp>
        </p:grpSp>
        <p:sp>
          <p:nvSpPr>
            <p:cNvPr id="324625" name="Text Box 17"/>
            <p:cNvSpPr txBox="1">
              <a:spLocks noChangeArrowheads="1"/>
            </p:cNvSpPr>
            <p:nvPr/>
          </p:nvSpPr>
          <p:spPr bwMode="auto">
            <a:xfrm>
              <a:off x="3514" y="2225"/>
              <a:ext cx="6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1" lang="en-US" altLang="zh-TW" sz="1800">
                  <a:ea typeface="新細明體" charset="0"/>
                </a:rPr>
                <a:t>retrieved</a:t>
              </a:r>
            </a:p>
          </p:txBody>
        </p:sp>
        <p:sp>
          <p:nvSpPr>
            <p:cNvPr id="324626" name="Text Box 18"/>
            <p:cNvSpPr txBox="1">
              <a:spLocks noChangeArrowheads="1"/>
            </p:cNvSpPr>
            <p:nvPr/>
          </p:nvSpPr>
          <p:spPr bwMode="auto">
            <a:xfrm>
              <a:off x="4280" y="2225"/>
              <a:ext cx="8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1" lang="en-US" altLang="zh-TW" sz="1800">
                  <a:ea typeface="新細明體" charset="0"/>
                </a:rPr>
                <a:t>not retrieved</a:t>
              </a:r>
            </a:p>
          </p:txBody>
        </p:sp>
        <p:sp>
          <p:nvSpPr>
            <p:cNvPr id="324627" name="Text Box 19"/>
            <p:cNvSpPr txBox="1">
              <a:spLocks noChangeArrowheads="1"/>
            </p:cNvSpPr>
            <p:nvPr/>
          </p:nvSpPr>
          <p:spPr bwMode="auto">
            <a:xfrm rot="-5400000">
              <a:off x="3042" y="1902"/>
              <a:ext cx="57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1" lang="en-US" altLang="zh-TW" sz="1800">
                  <a:ea typeface="新細明體" charset="0"/>
                </a:rPr>
                <a:t>relevant</a:t>
              </a:r>
            </a:p>
          </p:txBody>
        </p:sp>
        <p:sp>
          <p:nvSpPr>
            <p:cNvPr id="324628" name="Text Box 20"/>
            <p:cNvSpPr txBox="1">
              <a:spLocks noChangeArrowheads="1"/>
            </p:cNvSpPr>
            <p:nvPr/>
          </p:nvSpPr>
          <p:spPr bwMode="auto">
            <a:xfrm rot="-5400000">
              <a:off x="2998" y="1274"/>
              <a:ext cx="66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1" lang="en-US" altLang="zh-TW" sz="1800">
                  <a:ea typeface="新細明體" charset="0"/>
                </a:rPr>
                <a:t>irrelevant</a:t>
              </a:r>
            </a:p>
          </p:txBody>
        </p:sp>
      </p:grpSp>
      <p:sp>
        <p:nvSpPr>
          <p:cNvPr id="324629" name="Rectangle 21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新細明體" charset="0"/>
              </a:rPr>
              <a:t>Precision and Recall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新細明體" charset="0"/>
              </a:rPr>
              <a:t>Precision and Recall</a:t>
            </a:r>
          </a:p>
        </p:txBody>
      </p:sp>
      <p:sp>
        <p:nvSpPr>
          <p:cNvPr id="32665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66750" y="1504950"/>
            <a:ext cx="7854950" cy="44069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新細明體" charset="0"/>
              </a:rPr>
              <a:t>Precision</a:t>
            </a:r>
          </a:p>
          <a:p>
            <a:pPr lvl="1"/>
            <a:r>
              <a:rPr lang="en-US" altLang="zh-TW">
                <a:ea typeface="新細明體" charset="0"/>
              </a:rPr>
              <a:t>The ability to retrieve</a:t>
            </a:r>
            <a:r>
              <a:rPr lang="en-US" altLang="zh-TW" b="1" i="1">
                <a:ea typeface="新細明體" charset="0"/>
              </a:rPr>
              <a:t> </a:t>
            </a:r>
            <a:r>
              <a:rPr lang="en-US" altLang="zh-TW">
                <a:ea typeface="新細明體" charset="0"/>
              </a:rPr>
              <a:t>top-ranked documents that are mostly relevant.</a:t>
            </a:r>
          </a:p>
          <a:p>
            <a:r>
              <a:rPr lang="en-US" altLang="zh-TW">
                <a:ea typeface="新細明體" charset="0"/>
              </a:rPr>
              <a:t>Recall</a:t>
            </a:r>
          </a:p>
          <a:p>
            <a:pPr lvl="1"/>
            <a:r>
              <a:rPr lang="en-US" altLang="zh-TW">
                <a:ea typeface="新細明體" charset="0"/>
              </a:rPr>
              <a:t>The ability of the search to find </a:t>
            </a:r>
            <a:r>
              <a:rPr lang="en-US" altLang="zh-TW" b="1" i="1">
                <a:ea typeface="新細明體" charset="0"/>
              </a:rPr>
              <a:t>all</a:t>
            </a:r>
            <a:r>
              <a:rPr lang="en-US" altLang="zh-TW">
                <a:ea typeface="新細明體" charset="0"/>
              </a:rPr>
              <a:t> of the relevant items in the corpus.</a:t>
            </a:r>
            <a:br>
              <a:rPr lang="en-US" altLang="zh-TW">
                <a:ea typeface="新細明體" charset="0"/>
              </a:rPr>
            </a:br>
            <a:r>
              <a:rPr lang="en-US" altLang="zh-TW">
                <a:ea typeface="新細明體" charset="0"/>
              </a:rPr>
              <a:t/>
            </a:r>
            <a:br>
              <a:rPr lang="en-US" altLang="zh-TW">
                <a:ea typeface="新細明體" charset="0"/>
              </a:rPr>
            </a:br>
            <a:endParaRPr lang="en-US" altLang="zh-TW">
              <a:ea typeface="新細明體" charset="0"/>
            </a:endParaRPr>
          </a:p>
          <a:p>
            <a:pPr lvl="1"/>
            <a:endParaRPr lang="en-US" altLang="zh-TW">
              <a:ea typeface="新細明體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243013" y="258763"/>
            <a:ext cx="6238875" cy="1143000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/>
              <a:t>Determining Recall is Difficult</a:t>
            </a:r>
          </a:p>
        </p:txBody>
      </p:sp>
      <p:sp>
        <p:nvSpPr>
          <p:cNvPr id="32870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solidFill>
            <a:srgbClr val="FFFFFF">
              <a:alpha val="0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新細明體" charset="0"/>
              </a:rPr>
              <a:t>Total number of  relevant items is sometimes not available:</a:t>
            </a:r>
          </a:p>
          <a:p>
            <a:pPr lvl="1"/>
            <a:r>
              <a:rPr lang="en-US" altLang="zh-TW">
                <a:ea typeface="新細明體" charset="0"/>
              </a:rPr>
              <a:t>Sample across the database and perform relevance judgment on these items</a:t>
            </a:r>
          </a:p>
          <a:p>
            <a:pPr lvl="1"/>
            <a:r>
              <a:rPr lang="en-US" altLang="zh-TW">
                <a:ea typeface="新細明體" charset="0"/>
              </a:rPr>
              <a:t>Apply different retrieval algorithms to the same database for the same query; the aggregate of relevant items is taken as the total relevant set</a:t>
            </a:r>
          </a:p>
          <a:p>
            <a:pPr lvl="1"/>
            <a:endParaRPr lang="en-US" altLang="zh-TW">
              <a:ea typeface="新細明體" charset="0"/>
            </a:endParaRPr>
          </a:p>
          <a:p>
            <a:endParaRPr lang="en-US" alt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2604</Words>
  <Application>Microsoft Macintosh PowerPoint</Application>
  <PresentationFormat>On-screen Show (4:3)</PresentationFormat>
  <Paragraphs>370</Paragraphs>
  <Slides>47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Times New Roman</vt:lpstr>
      <vt:lpstr>新細明體</vt:lpstr>
      <vt:lpstr>Book Antiqua</vt:lpstr>
      <vt:lpstr>Arial</vt:lpstr>
      <vt:lpstr>標楷體</vt:lpstr>
      <vt:lpstr>Symbol</vt:lpstr>
      <vt:lpstr>Wingdings</vt:lpstr>
      <vt:lpstr>Default Design</vt:lpstr>
      <vt:lpstr>Microsoft 方程式編輯器 3.0</vt:lpstr>
      <vt:lpstr>Microsoft Equation 3.0</vt:lpstr>
      <vt:lpstr>Microsoft Excel Worksheet</vt:lpstr>
      <vt:lpstr>Microsoft Graph 2000 Chart</vt:lpstr>
      <vt:lpstr>Microsoft 多媒體藝廊</vt:lpstr>
      <vt:lpstr>Information Retrieval and Web Search</vt:lpstr>
      <vt:lpstr>Outline</vt:lpstr>
      <vt:lpstr>Why System Evaluation?</vt:lpstr>
      <vt:lpstr>Difficulties in Evaluating IR Systems</vt:lpstr>
      <vt:lpstr>Real-life vs Laboratory</vt:lpstr>
      <vt:lpstr>Human Labeled Corpora  (Gold Standard)</vt:lpstr>
      <vt:lpstr>Precision and Recall</vt:lpstr>
      <vt:lpstr>Precision and Recall</vt:lpstr>
      <vt:lpstr>Determining Recall is Difficult</vt:lpstr>
      <vt:lpstr>Trade-off between Recall and Precision</vt:lpstr>
      <vt:lpstr>Computing Recall/Precision Points</vt:lpstr>
      <vt:lpstr>Recall/Precision Points: An Example</vt:lpstr>
      <vt:lpstr>Interpolating a Recall/Precision Curve</vt:lpstr>
      <vt:lpstr>Interpolating a Recall/Precision Curve</vt:lpstr>
      <vt:lpstr>Average Recall/Precision Curve</vt:lpstr>
      <vt:lpstr>Compare Two or More Systems</vt:lpstr>
      <vt:lpstr>Sample RP Curve for CF Corpus</vt:lpstr>
      <vt:lpstr>Average Precision</vt:lpstr>
      <vt:lpstr>R- Precision</vt:lpstr>
      <vt:lpstr>Precision and Recall Cons</vt:lpstr>
      <vt:lpstr>F-Measure</vt:lpstr>
      <vt:lpstr>E-Measure (parameterized F-Measure)</vt:lpstr>
      <vt:lpstr>Fallout Rate</vt:lpstr>
      <vt:lpstr>Subjective Relevance Measure</vt:lpstr>
      <vt:lpstr>Other Factors to Consider</vt:lpstr>
      <vt:lpstr>Experimental Setup for Benchmarking</vt:lpstr>
      <vt:lpstr>Benchmarks</vt:lpstr>
      <vt:lpstr>Benchmarking  The Problems</vt:lpstr>
      <vt:lpstr>Early Test Collections</vt:lpstr>
      <vt:lpstr>The TREC Benchmark </vt:lpstr>
      <vt:lpstr>The TREC Objectives </vt:lpstr>
      <vt:lpstr>TREC Advantages</vt:lpstr>
      <vt:lpstr>TREC Tasks</vt:lpstr>
      <vt:lpstr>Characteristics of the TREC Collection </vt:lpstr>
      <vt:lpstr>More Details on Document Collections</vt:lpstr>
      <vt:lpstr>TREC Disk 4,5</vt:lpstr>
      <vt:lpstr>Sample Document (with SGML)</vt:lpstr>
      <vt:lpstr>Sample Query (with SGML)</vt:lpstr>
      <vt:lpstr>TREC Properties</vt:lpstr>
      <vt:lpstr>Evaluation </vt:lpstr>
      <vt:lpstr>PowerPoint Presentation</vt:lpstr>
      <vt:lpstr>Cystic Fibrosis (CF) Collection</vt:lpstr>
      <vt:lpstr>CF Document Fields</vt:lpstr>
      <vt:lpstr>Sample CF Document</vt:lpstr>
      <vt:lpstr>Sample CF Queries</vt:lpstr>
      <vt:lpstr>Summary</vt:lpstr>
      <vt:lpstr>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and Web Search</dc:title>
  <dc:creator>Liangqun Lu</dc:creator>
  <cp:lastModifiedBy>Liangqun Lu</cp:lastModifiedBy>
  <cp:revision>1</cp:revision>
  <dcterms:created xsi:type="dcterms:W3CDTF">2017-09-27T05:04:18Z</dcterms:created>
  <dcterms:modified xsi:type="dcterms:W3CDTF">2017-09-27T05:04:37Z</dcterms:modified>
</cp:coreProperties>
</file>