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84" r:id="rId2"/>
    <p:sldId id="319" r:id="rId3"/>
    <p:sldId id="331"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20" r:id="rId21"/>
    <p:sldId id="351" r:id="rId22"/>
    <p:sldId id="350" r:id="rId23"/>
    <p:sldId id="348" r:id="rId24"/>
    <p:sldId id="349" r:id="rId25"/>
    <p:sldId id="322" r:id="rId26"/>
    <p:sldId id="323" r:id="rId27"/>
    <p:sldId id="324" r:id="rId28"/>
    <p:sldId id="325" r:id="rId29"/>
    <p:sldId id="326" r:id="rId30"/>
    <p:sldId id="327" r:id="rId31"/>
    <p:sldId id="328" r:id="rId32"/>
    <p:sldId id="329" r:id="rId33"/>
    <p:sldId id="330" r:id="rId34"/>
    <p:sldId id="321" r:id="rId35"/>
    <p:sldId id="317" r:id="rId36"/>
    <p:sldId id="318"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0" autoAdjust="0"/>
    <p:restoredTop sz="94707"/>
  </p:normalViewPr>
  <p:slideViewPr>
    <p:cSldViewPr snapToGrid="0">
      <p:cViewPr varScale="1">
        <p:scale>
          <a:sx n="85" d="100"/>
          <a:sy n="85" d="100"/>
        </p:scale>
        <p:origin x="13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3720017"/>
      </p:ext>
    </p:extLst>
  </p:cSld>
  <p:clrMapOvr>
    <a:masterClrMapping/>
  </p:clrMapOvr>
  <p:transition>
    <p:split orient="vert"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5702251"/>
      </p:ext>
    </p:extLst>
  </p:cSld>
  <p:clrMapOvr>
    <a:masterClrMapping/>
  </p:clrMapOvr>
  <p:transition>
    <p:split orient="vert"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4590533"/>
      </p:ext>
    </p:extLst>
  </p:cSld>
  <p:clrMapOvr>
    <a:masterClrMapping/>
  </p:clrMapOvr>
  <p:transition>
    <p:split orient="vert"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smtClean="0"/>
          </a:p>
        </p:txBody>
      </p:sp>
    </p:spTree>
    <p:extLst>
      <p:ext uri="{BB962C8B-B14F-4D97-AF65-F5344CB8AC3E}">
        <p14:creationId xmlns:p14="http://schemas.microsoft.com/office/powerpoint/2010/main" val="40029038"/>
      </p:ext>
    </p:extLst>
  </p:cSld>
  <p:clrMapOvr>
    <a:masterClrMapping/>
  </p:clrMapOvr>
  <p:transition>
    <p:split orient="vert"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7760380"/>
      </p:ext>
    </p:extLst>
  </p:cSld>
  <p:clrMapOvr>
    <a:masterClrMapping/>
  </p:clrMapOvr>
  <p:transition>
    <p:split orient="vert"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3093928"/>
      </p:ext>
    </p:extLst>
  </p:cSld>
  <p:clrMapOvr>
    <a:masterClrMapping/>
  </p:clrMapOvr>
  <p:transition>
    <p:split orient="vert"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7340479"/>
      </p:ext>
    </p:extLst>
  </p:cSld>
  <p:clrMapOvr>
    <a:masterClrMapping/>
  </p:clrMapOvr>
  <p:transition>
    <p:split orient="vert"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8359406"/>
      </p:ext>
    </p:extLst>
  </p:cSld>
  <p:clrMapOvr>
    <a:masterClrMapping/>
  </p:clrMapOvr>
  <p:transition>
    <p:split orient="vert"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14985720"/>
      </p:ext>
    </p:extLst>
  </p:cSld>
  <p:clrMapOvr>
    <a:masterClrMapping/>
  </p:clrMapOvr>
  <p:transition>
    <p:split orient="vert"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692318"/>
      </p:ext>
    </p:extLst>
  </p:cSld>
  <p:clrMapOvr>
    <a:masterClrMapping/>
  </p:clrMapOvr>
  <p:transition>
    <p:split orient="vert"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1976795"/>
      </p:ext>
    </p:extLst>
  </p:cSld>
  <p:clrMapOvr>
    <a:masterClrMapping/>
  </p:clrMapOvr>
  <p:transition>
    <p:split orient="vert"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6929392"/>
      </p:ext>
    </p:extLst>
  </p:cSld>
  <p:clrMapOvr>
    <a:masterClrMapping/>
  </p:clrMapOvr>
  <p:transition>
    <p:split orient="vert" dir="in"/>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p:cNvGrpSpPr>
            <a:grpSpLocks/>
          </p:cNvGrpSpPr>
          <p:nvPr userDrawn="1"/>
        </p:nvGrpSpPr>
        <p:grpSpPr bwMode="auto">
          <a:xfrm>
            <a:off x="0" y="0"/>
            <a:ext cx="9144000" cy="6858000"/>
            <a:chOff x="0" y="0"/>
            <a:chExt cx="5760" cy="4320"/>
          </a:xfrm>
        </p:grpSpPr>
        <p:pic>
          <p:nvPicPr>
            <p:cNvPr id="1029" name="Picture 8" descr="logo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92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descr="right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8" y="0"/>
              <a:ext cx="1872"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10"/>
            <p:cNvSpPr>
              <a:spLocks noChangeArrowheads="1"/>
            </p:cNvSpPr>
            <p:nvPr/>
          </p:nvSpPr>
          <p:spPr bwMode="auto">
            <a:xfrm>
              <a:off x="0" y="4128"/>
              <a:ext cx="5760" cy="192"/>
            </a:xfrm>
            <a:prstGeom prst="rect">
              <a:avLst/>
            </a:prstGeom>
            <a:gradFill rotWithShape="1">
              <a:gsLst>
                <a:gs pos="0">
                  <a:srgbClr val="FFFFFF"/>
                </a:gs>
                <a:gs pos="100000">
                  <a:srgbClr val="FF7C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ltLang="en-US" smtClean="0"/>
            </a:p>
          </p:txBody>
        </p:sp>
      </p:grpSp>
      <p:sp>
        <p:nvSpPr>
          <p:cNvPr id="1027" name="Text Box 11"/>
          <p:cNvSpPr txBox="1">
            <a:spLocks noChangeArrowheads="1"/>
          </p:cNvSpPr>
          <p:nvPr userDrawn="1"/>
        </p:nvSpPr>
        <p:spPr bwMode="auto">
          <a:xfrm>
            <a:off x="1219200" y="26670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defRPr/>
            </a:pPr>
            <a:endParaRPr lang="en-US" smtClean="0"/>
          </a:p>
        </p:txBody>
      </p:sp>
      <p:pic>
        <p:nvPicPr>
          <p:cNvPr id="1028" name="Picture 12" descr="logo"/>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99425" y="5740400"/>
            <a:ext cx="10445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split orient="vert" dir="in"/>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vrus@memphis.edu" TargetMode="External"/><Relationship Id="rId3" Type="http://schemas.openxmlformats.org/officeDocument/2006/relationships/hyperlink" Target="http://www.cs.memphis.edu/~vrus/teaching/ir-websear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ckinsey.com/insights/organization/recovering_from_information_overloa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5" Type="http://schemas.openxmlformats.org/officeDocument/2006/relationships/hyperlink" Target="http://www.sims.berkeley.edu/emc" TargetMode="External"/><Relationship Id="rId6" Type="http://schemas.openxmlformats.org/officeDocument/2006/relationships/hyperlink" Target="http://www2.sims.berkeley.edu/research/projects/how-much-info-2003/" TargetMode="External"/><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memphis.edu/~vrus/teaching/ir-websearch/"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827088"/>
            <a:ext cx="7988300" cy="2487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a:t>Information Retrieval and Web Search</a:t>
            </a:r>
          </a:p>
        </p:txBody>
      </p:sp>
      <p:sp>
        <p:nvSpPr>
          <p:cNvPr id="2051" name="Rectangle 3"/>
          <p:cNvSpPr>
            <a:spLocks noGrp="1" noChangeArrowheads="1"/>
          </p:cNvSpPr>
          <p:nvPr>
            <p:ph type="body" idx="1"/>
          </p:nvPr>
        </p:nvSpPr>
        <p:spPr bwMode="auto">
          <a:xfrm>
            <a:off x="850900" y="3492500"/>
            <a:ext cx="7772400" cy="2552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buFontTx/>
              <a:buNone/>
            </a:pPr>
            <a:r>
              <a:rPr lang="en-US" altLang="en-US" b="1">
                <a:solidFill>
                  <a:schemeClr val="accent2"/>
                </a:solidFill>
              </a:rPr>
              <a:t>Vasile Rus, PhD</a:t>
            </a:r>
          </a:p>
          <a:p>
            <a:pPr algn="ctr" eaLnBrk="1" hangingPunct="1">
              <a:buFontTx/>
              <a:buNone/>
            </a:pPr>
            <a:r>
              <a:rPr lang="en-US" altLang="en-US">
                <a:solidFill>
                  <a:schemeClr val="accent2"/>
                </a:solidFill>
                <a:hlinkClick r:id="rId2"/>
              </a:rPr>
              <a:t>vrus@memphis.edu</a:t>
            </a:r>
            <a:endParaRPr lang="en-US" altLang="en-US">
              <a:solidFill>
                <a:schemeClr val="accent2"/>
              </a:solidFill>
            </a:endParaRPr>
          </a:p>
          <a:p>
            <a:pPr algn="ctr" eaLnBrk="1" hangingPunct="1">
              <a:buFontTx/>
              <a:buNone/>
            </a:pPr>
            <a:r>
              <a:rPr lang="en-US" altLang="en-US">
                <a:solidFill>
                  <a:schemeClr val="accent2"/>
                </a:solidFill>
                <a:hlinkClick r:id="rId3"/>
              </a:rPr>
              <a:t>www.cs.memphis.edu/~vrus/teaching/ir-websearch/</a:t>
            </a:r>
            <a:r>
              <a:rPr lang="en-US" altLang="en-US">
                <a:solidFill>
                  <a:schemeClr val="accent2"/>
                </a:solidFill>
              </a:rPr>
              <a:t> </a:t>
            </a:r>
          </a:p>
        </p:txBody>
      </p:sp>
    </p:spTree>
  </p:cSld>
  <p:clrMapOvr>
    <a:masterClrMapping/>
  </p:clrMapOvr>
  <p:transition>
    <p:split orient="ver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Grading</a:t>
            </a:r>
          </a:p>
        </p:txBody>
      </p:sp>
      <p:graphicFrame>
        <p:nvGraphicFramePr>
          <p:cNvPr id="334851" name="Group 3"/>
          <p:cNvGraphicFramePr>
            <a:graphicFrameLocks noGrp="1"/>
          </p:cNvGraphicFramePr>
          <p:nvPr>
            <p:ph idx="1"/>
          </p:nvPr>
        </p:nvGraphicFramePr>
        <p:xfrm>
          <a:off x="1981200" y="1905000"/>
          <a:ext cx="4953000" cy="2892425"/>
        </p:xfrm>
        <a:graphic>
          <a:graphicData uri="http://schemas.openxmlformats.org/drawingml/2006/table">
            <a:tbl>
              <a:tblPr/>
              <a:tblGrid>
                <a:gridCol w="2476500"/>
                <a:gridCol w="2476500"/>
              </a:tblGrid>
              <a:tr h="6097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Grade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Letter Grade</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1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90-100+</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7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80-89</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70-79</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1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60-69</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Times New Roman" pitchFamily="18" charset="0"/>
                        </a:rPr>
                        <a:t>0-59</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FF0000"/>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90" name="Text Box 26"/>
          <p:cNvSpPr txBox="1">
            <a:spLocks noChangeArrowheads="1"/>
          </p:cNvSpPr>
          <p:nvPr/>
        </p:nvSpPr>
        <p:spPr bwMode="auto">
          <a:xfrm>
            <a:off x="1828800" y="5029200"/>
            <a:ext cx="6019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altLang="en-US" sz="1400" i="1">
                <a:latin typeface="Arial" charset="0"/>
                <a:ea typeface="Arial" charset="0"/>
                <a:cs typeface="Arial" charset="0"/>
              </a:rPr>
              <a:t>2.5 above or below the cut-off will earn you a + or – in front of your grade.</a:t>
            </a:r>
          </a:p>
          <a:p>
            <a:pPr eaLnBrk="1" hangingPunct="1">
              <a:spcBef>
                <a:spcPct val="50000"/>
              </a:spcBef>
            </a:pPr>
            <a:r>
              <a:rPr lang="en-US" altLang="en-US" sz="1400" i="1">
                <a:latin typeface="Arial" charset="0"/>
                <a:ea typeface="Arial" charset="0"/>
                <a:cs typeface="Arial" charset="0"/>
              </a:rPr>
              <a:t>For example: 89 has a letter equivalent of B+</a:t>
            </a:r>
          </a:p>
          <a:p>
            <a:pPr eaLnBrk="1" hangingPunct="1">
              <a:spcBef>
                <a:spcPct val="50000"/>
              </a:spcBef>
            </a:pPr>
            <a:r>
              <a:rPr lang="en-US" altLang="en-US" sz="1400" i="1">
                <a:latin typeface="Arial" charset="0"/>
                <a:ea typeface="Arial" charset="0"/>
                <a:cs typeface="Arial" charset="0"/>
              </a:rPr>
              <a:t>Exception: 90-91 will give you A-, 92 to 96 will give you A, anything above 97 means A+.</a:t>
            </a:r>
          </a:p>
        </p:txBody>
      </p:sp>
    </p:spTree>
  </p:cSld>
  <p:clrMapOvr>
    <a:masterClrMapping/>
  </p:clrMapOvr>
  <p:transition>
    <p:split orient="ver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Other Issues</a:t>
            </a:r>
          </a:p>
        </p:txBody>
      </p:sp>
      <p:sp>
        <p:nvSpPr>
          <p:cNvPr id="12291" name="Rectangle 3"/>
          <p:cNvSpPr>
            <a:spLocks noChangeArrowheads="1"/>
          </p:cNvSpPr>
          <p:nvPr>
            <p:ph type="body" idx="1"/>
          </p:nvPr>
        </p:nvSpPr>
        <p:spPr bwMode="auto">
          <a:xfrm>
            <a:off x="874713" y="1639888"/>
            <a:ext cx="7964487" cy="39989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t>Attendance can help you when on borderline</a:t>
            </a:r>
          </a:p>
          <a:p>
            <a:pPr eaLnBrk="1" hangingPunct="1"/>
            <a:r>
              <a:rPr lang="en-US" altLang="en-US" sz="2400"/>
              <a:t>PhD Students need to make a class presentation (besides project presentation)</a:t>
            </a:r>
          </a:p>
          <a:p>
            <a:pPr eaLnBrk="1" hangingPunct="1"/>
            <a:r>
              <a:rPr lang="en-US" altLang="en-US" sz="2400"/>
              <a:t>General announcements are posted on the web site frequently!</a:t>
            </a:r>
          </a:p>
          <a:p>
            <a:pPr lvl="1" eaLnBrk="1" hangingPunct="1"/>
            <a:r>
              <a:rPr lang="en-US" altLang="en-US" sz="2000"/>
              <a:t>Please check it out </a:t>
            </a:r>
            <a:r>
              <a:rPr lang="en-US" altLang="en-US" sz="2000">
                <a:solidFill>
                  <a:schemeClr val="accent2"/>
                </a:solidFill>
              </a:rPr>
              <a:t>as often as possible</a:t>
            </a:r>
          </a:p>
          <a:p>
            <a:pPr eaLnBrk="1" hangingPunct="1"/>
            <a:r>
              <a:rPr lang="en-US" altLang="en-US" sz="2400"/>
              <a:t>If you notice any inconsistencies on the website (broken links, misspellings, etc.) please notify me</a:t>
            </a:r>
          </a:p>
          <a:p>
            <a:pPr lvl="1" eaLnBrk="1" hangingPunct="1"/>
            <a:r>
              <a:rPr lang="en-US" altLang="en-US" sz="2000"/>
              <a:t>Thank you!</a:t>
            </a:r>
          </a:p>
        </p:txBody>
      </p:sp>
    </p:spTree>
  </p:cSld>
  <p:clrMapOvr>
    <a:masterClrMapping/>
  </p:clrMapOvr>
  <p:transition>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Bibliography</a:t>
            </a:r>
          </a:p>
        </p:txBody>
      </p:sp>
      <p:sp>
        <p:nvSpPr>
          <p:cNvPr id="13315" name="Rectangle 3"/>
          <p:cNvSpPr>
            <a:spLocks noChangeArrowheads="1"/>
          </p:cNvSpPr>
          <p:nvPr>
            <p:ph type="body" idx="1"/>
          </p:nvPr>
        </p:nvSpPr>
        <p:spPr bwMode="auto">
          <a:xfrm>
            <a:off x="766763" y="1811338"/>
            <a:ext cx="7772400" cy="3403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i="1"/>
              <a:t>REQUIRED:</a:t>
            </a:r>
          </a:p>
          <a:p>
            <a:pPr lvl="1" eaLnBrk="1" hangingPunct="1"/>
            <a:r>
              <a:rPr lang="en-US" altLang="en-US"/>
              <a:t>Baeza-Yates &amp; Ribeiro-Neto </a:t>
            </a:r>
            <a:r>
              <a:rPr lang="en-US" altLang="en-US" i="1"/>
              <a:t>Modern Information Retrieval</a:t>
            </a:r>
            <a:r>
              <a:rPr lang="en-US" altLang="en-US"/>
              <a:t> (required) </a:t>
            </a:r>
          </a:p>
          <a:p>
            <a:pPr eaLnBrk="1" hangingPunct="1"/>
            <a:r>
              <a:rPr lang="en-US" altLang="en-US" sz="2800"/>
              <a:t>RECOMMENDED (!)</a:t>
            </a:r>
          </a:p>
          <a:p>
            <a:pPr lvl="1" eaLnBrk="1" hangingPunct="1"/>
            <a:r>
              <a:rPr lang="en-US" altLang="en-US"/>
              <a:t>Frakes &amp; Baeza-Yates </a:t>
            </a:r>
            <a:r>
              <a:rPr lang="en-US" altLang="en-US" i="1"/>
              <a:t>Information Retrieval: Data Structures and Algorithms</a:t>
            </a:r>
          </a:p>
          <a:p>
            <a:pPr lvl="1" eaLnBrk="1" hangingPunct="1"/>
            <a:r>
              <a:rPr lang="en-US" altLang="en-US"/>
              <a:t>C. Manning, P. Raghavan, and H. Schutze:</a:t>
            </a:r>
            <a:r>
              <a:rPr lang="en-US" altLang="en-US" i="1"/>
              <a:t> Introduction to Information Retrieval</a:t>
            </a:r>
            <a:endParaRPr lang="en-US" altLang="en-US"/>
          </a:p>
        </p:txBody>
      </p:sp>
    </p:spTree>
  </p:cSld>
  <p:clrMapOvr>
    <a:masterClrMapping/>
  </p:clrMapOvr>
  <p:transition>
    <p:split orient="ver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ph type="title"/>
          </p:nvPr>
        </p:nvSpPr>
        <p:spPr bwMode="auto">
          <a:xfrm>
            <a:off x="428625" y="708025"/>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Office Hours and Extra Help</a:t>
            </a:r>
          </a:p>
        </p:txBody>
      </p:sp>
      <p:sp>
        <p:nvSpPr>
          <p:cNvPr id="14339" name="Rectangle 3"/>
          <p:cNvSpPr>
            <a:spLocks noChangeArrowheads="1"/>
          </p:cNvSpPr>
          <p:nvPr>
            <p:ph type="body" idx="1"/>
          </p:nvPr>
        </p:nvSpPr>
        <p:spPr bwMode="auto">
          <a:xfrm>
            <a:off x="925513" y="1758950"/>
            <a:ext cx="7699375" cy="365125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400"/>
              <a:t>During the following times I'll be available in my office</a:t>
            </a:r>
          </a:p>
          <a:p>
            <a:pPr lvl="1" eaLnBrk="1" hangingPunct="1">
              <a:lnSpc>
                <a:spcPct val="90000"/>
              </a:lnSpc>
            </a:pPr>
            <a:r>
              <a:rPr lang="en-US" altLang="en-US" sz="2000"/>
              <a:t>TR: 10:00AM - 11:00AM</a:t>
            </a:r>
          </a:p>
          <a:p>
            <a:pPr eaLnBrk="1" hangingPunct="1">
              <a:lnSpc>
                <a:spcPct val="90000"/>
              </a:lnSpc>
            </a:pPr>
            <a:r>
              <a:rPr lang="en-US" altLang="en-US" sz="2400"/>
              <a:t>By appointment</a:t>
            </a:r>
          </a:p>
          <a:p>
            <a:pPr lvl="1" eaLnBrk="1" hangingPunct="1">
              <a:lnSpc>
                <a:spcPct val="90000"/>
              </a:lnSpc>
            </a:pPr>
            <a:r>
              <a:rPr lang="en-US" altLang="en-US" sz="2000"/>
              <a:t>You must send me an email to set up an appointment</a:t>
            </a:r>
          </a:p>
          <a:p>
            <a:pPr lvl="1" eaLnBrk="1" hangingPunct="1">
              <a:lnSpc>
                <a:spcPct val="90000"/>
              </a:lnSpc>
            </a:pPr>
            <a:r>
              <a:rPr lang="en-US" altLang="en-US" sz="2000"/>
              <a:t>If you just knock on my door without notice the chances are that I'll be busy</a:t>
            </a:r>
          </a:p>
          <a:p>
            <a:pPr eaLnBrk="1" hangingPunct="1">
              <a:lnSpc>
                <a:spcPct val="90000"/>
              </a:lnSpc>
            </a:pPr>
            <a:r>
              <a:rPr lang="en-US" altLang="en-US" sz="2400"/>
              <a:t>TA’s office hours can be found on the website</a:t>
            </a:r>
          </a:p>
          <a:p>
            <a:pPr eaLnBrk="1" hangingPunct="1">
              <a:lnSpc>
                <a:spcPct val="90000"/>
              </a:lnSpc>
            </a:pPr>
            <a:r>
              <a:rPr lang="en-US" altLang="en-US" sz="2400"/>
              <a:t>Please use the office hours!</a:t>
            </a:r>
          </a:p>
        </p:txBody>
      </p:sp>
    </p:spTree>
  </p:cSld>
  <p:clrMapOvr>
    <a:masterClrMapping/>
  </p:clrMapOvr>
  <p:transition>
    <p:split orient="vert"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ph type="title"/>
          </p:nvPr>
        </p:nvSpPr>
        <p:spPr bwMode="auto">
          <a:xfrm>
            <a:off x="312738" y="935038"/>
            <a:ext cx="8229600" cy="7143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a:t>Assignment Submission</a:t>
            </a:r>
          </a:p>
        </p:txBody>
      </p:sp>
      <p:sp>
        <p:nvSpPr>
          <p:cNvPr id="15363" name="Rectangle 3"/>
          <p:cNvSpPr>
            <a:spLocks noChangeArrowheads="1"/>
          </p:cNvSpPr>
          <p:nvPr>
            <p:ph type="body" idx="1"/>
          </p:nvPr>
        </p:nvSpPr>
        <p:spPr bwMode="auto">
          <a:xfrm>
            <a:off x="1077913" y="1938338"/>
            <a:ext cx="7315200" cy="2743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sz="2400"/>
              <a:t>Submissions:</a:t>
            </a:r>
            <a:endParaRPr lang="en-US" altLang="en-US" sz="1800"/>
          </a:p>
          <a:p>
            <a:pPr lvl="1" eaLnBrk="1" hangingPunct="1">
              <a:lnSpc>
                <a:spcPct val="80000"/>
              </a:lnSpc>
            </a:pPr>
            <a:r>
              <a:rPr lang="en-US" altLang="en-US" sz="2000"/>
              <a:t>You will have on average one-two weeks from the date the work is assigned</a:t>
            </a:r>
          </a:p>
          <a:p>
            <a:pPr lvl="1" eaLnBrk="1" hangingPunct="1">
              <a:lnSpc>
                <a:spcPct val="80000"/>
              </a:lnSpc>
            </a:pPr>
            <a:r>
              <a:rPr lang="en-US" altLang="en-US" sz="2000"/>
              <a:t>Late submissions are not accepted</a:t>
            </a:r>
          </a:p>
          <a:p>
            <a:pPr lvl="1" eaLnBrk="1" hangingPunct="1">
              <a:lnSpc>
                <a:spcPct val="80000"/>
              </a:lnSpc>
            </a:pPr>
            <a:r>
              <a:rPr lang="en-US" altLang="en-US" sz="2000"/>
              <a:t>In exceptional cases you may have a 48-hour grace period at the cost of 50% of the grade (you should ask for it </a:t>
            </a:r>
            <a:r>
              <a:rPr lang="en-US" altLang="en-US" sz="2000" u="sng">
                <a:solidFill>
                  <a:schemeClr val="accent2"/>
                </a:solidFill>
              </a:rPr>
              <a:t>before</a:t>
            </a:r>
            <a:r>
              <a:rPr lang="en-US" altLang="en-US" sz="2000"/>
              <a:t> the due date)</a:t>
            </a:r>
          </a:p>
        </p:txBody>
      </p:sp>
    </p:spTree>
  </p:cSld>
  <p:clrMapOvr>
    <a:masterClrMapping/>
  </p:clrMapOvr>
  <p:transition>
    <p:split orient="ver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ph type="title"/>
          </p:nvPr>
        </p:nvSpPr>
        <p:spPr bwMode="auto">
          <a:xfrm>
            <a:off x="414338" y="595313"/>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Programming Assignments</a:t>
            </a:r>
          </a:p>
        </p:txBody>
      </p:sp>
      <p:sp>
        <p:nvSpPr>
          <p:cNvPr id="16387" name="Rectangle 3"/>
          <p:cNvSpPr>
            <a:spLocks noChangeArrowheads="1"/>
          </p:cNvSpPr>
          <p:nvPr>
            <p:ph type="body" idx="1"/>
          </p:nvPr>
        </p:nvSpPr>
        <p:spPr bwMode="auto">
          <a:xfrm>
            <a:off x="1355725" y="1720850"/>
            <a:ext cx="7162800" cy="4038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sz="2400"/>
              <a:t>Programming submissions</a:t>
            </a:r>
          </a:p>
          <a:p>
            <a:pPr lvl="1" eaLnBrk="1" hangingPunct="1">
              <a:lnSpc>
                <a:spcPct val="80000"/>
              </a:lnSpc>
            </a:pPr>
            <a:r>
              <a:rPr lang="en-US" altLang="en-US" sz="2000"/>
              <a:t>are </a:t>
            </a:r>
            <a:r>
              <a:rPr lang="en-US" altLang="en-US" sz="2000" b="1"/>
              <a:t>Electronic</a:t>
            </a:r>
            <a:r>
              <a:rPr lang="en-US" altLang="en-US" sz="2000"/>
              <a:t> (using a form or email) </a:t>
            </a:r>
            <a:r>
              <a:rPr lang="en-US" altLang="en-US" sz="2000" b="1" u="sng"/>
              <a:t>AND</a:t>
            </a:r>
            <a:r>
              <a:rPr lang="en-US" altLang="en-US" sz="2000"/>
              <a:t> </a:t>
            </a:r>
            <a:r>
              <a:rPr lang="en-US" altLang="en-US" sz="2000" b="1"/>
              <a:t>on paper</a:t>
            </a:r>
          </a:p>
          <a:p>
            <a:pPr lvl="1" eaLnBrk="1" hangingPunct="1">
              <a:lnSpc>
                <a:spcPct val="80000"/>
              </a:lnSpc>
            </a:pPr>
            <a:r>
              <a:rPr lang="en-US" altLang="en-US" sz="2000"/>
              <a:t>should contain your name as part of the file name and the assignment number</a:t>
            </a:r>
          </a:p>
          <a:p>
            <a:pPr lvl="2" eaLnBrk="1" hangingPunct="1">
              <a:lnSpc>
                <a:spcPct val="80000"/>
              </a:lnSpc>
            </a:pPr>
            <a:r>
              <a:rPr lang="en-US" altLang="en-US" sz="1800"/>
              <a:t>e.g.:	vasileRus.Assignment01.sh</a:t>
            </a:r>
          </a:p>
          <a:p>
            <a:pPr lvl="1" eaLnBrk="1" hangingPunct="1">
              <a:lnSpc>
                <a:spcPct val="80000"/>
              </a:lnSpc>
            </a:pPr>
            <a:r>
              <a:rPr lang="en-US" altLang="en-US" sz="2000"/>
              <a:t>(the code) should be well indented and contain lots of comments</a:t>
            </a:r>
          </a:p>
          <a:p>
            <a:pPr lvl="2" eaLnBrk="1" hangingPunct="1">
              <a:lnSpc>
                <a:spcPct val="80000"/>
              </a:lnSpc>
            </a:pPr>
            <a:r>
              <a:rPr lang="en-US" altLang="en-US" sz="1800"/>
              <a:t>see the Recommended code-style guidelines on the website</a:t>
            </a:r>
          </a:p>
          <a:p>
            <a:pPr lvl="1" eaLnBrk="1" hangingPunct="1">
              <a:lnSpc>
                <a:spcPct val="80000"/>
              </a:lnSpc>
            </a:pPr>
            <a:r>
              <a:rPr lang="en-US" altLang="en-US" sz="2000"/>
              <a:t>Each file should contain a header as given in the next slide</a:t>
            </a:r>
          </a:p>
          <a:p>
            <a:pPr lvl="1" eaLnBrk="1" hangingPunct="1">
              <a:lnSpc>
                <a:spcPct val="80000"/>
              </a:lnSpc>
            </a:pPr>
            <a:r>
              <a:rPr lang="en-US" altLang="en-US" sz="2000"/>
              <a:t>If multiple files are submitted, pack them using gzip, tar, etc.</a:t>
            </a:r>
          </a:p>
        </p:txBody>
      </p:sp>
    </p:spTree>
  </p:cSld>
  <p:clrMapOvr>
    <a:masterClrMapping/>
  </p:clrMapOvr>
  <p:transition>
    <p:split orient="ver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File Header</a:t>
            </a:r>
          </a:p>
        </p:txBody>
      </p:sp>
      <p:sp>
        <p:nvSpPr>
          <p:cNvPr id="17411"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800"/>
              <a:t>/*************************************</a:t>
            </a:r>
          </a:p>
          <a:p>
            <a:pPr eaLnBrk="1" hangingPunct="1">
              <a:buFontTx/>
              <a:buNone/>
            </a:pPr>
            <a:r>
              <a:rPr lang="en-US" altLang="en-US" sz="2000"/>
              <a:t>* Name: 	FileName, Package name if necessary</a:t>
            </a:r>
          </a:p>
          <a:p>
            <a:pPr eaLnBrk="1" hangingPunct="1">
              <a:buFontTx/>
              <a:buNone/>
            </a:pPr>
            <a:r>
              <a:rPr lang="en-US" altLang="en-US" sz="2000"/>
              <a:t>* Assignment: 	assignment ID</a:t>
            </a:r>
          </a:p>
          <a:p>
            <a:pPr eaLnBrk="1" hangingPunct="1">
              <a:buFontTx/>
              <a:buNone/>
            </a:pPr>
            <a:r>
              <a:rPr lang="en-US" altLang="en-US" sz="2000"/>
              <a:t>* Description: 	a text describing the assignment</a:t>
            </a:r>
          </a:p>
          <a:p>
            <a:pPr eaLnBrk="1" hangingPunct="1">
              <a:buFontTx/>
              <a:buNone/>
            </a:pPr>
            <a:r>
              <a:rPr lang="en-US" altLang="en-US" sz="2000"/>
              <a:t>* Author: 	Your Name</a:t>
            </a:r>
          </a:p>
          <a:p>
            <a:pPr eaLnBrk="1" hangingPunct="1">
              <a:buFontTx/>
              <a:buNone/>
            </a:pPr>
            <a:r>
              <a:rPr lang="en-US" altLang="en-US" sz="2000"/>
              <a:t>* Date: 		put here the due date</a:t>
            </a:r>
          </a:p>
          <a:p>
            <a:pPr eaLnBrk="1" hangingPunct="1">
              <a:buFontTx/>
              <a:buNone/>
            </a:pPr>
            <a:r>
              <a:rPr lang="en-US" altLang="en-US" sz="2000"/>
              <a:t>* Comments:	any comments you think are necessary</a:t>
            </a:r>
          </a:p>
          <a:p>
            <a:pPr eaLnBrk="1" hangingPunct="1">
              <a:buFontTx/>
              <a:buNone/>
            </a:pPr>
            <a:r>
              <a:rPr lang="en-US" altLang="en-US" sz="2800"/>
              <a:t>*************************************/</a:t>
            </a:r>
          </a:p>
        </p:txBody>
      </p:sp>
    </p:spTree>
  </p:cSld>
  <p:clrMapOvr>
    <a:masterClrMapping/>
  </p:clrMapOvr>
  <p:transition>
    <p:split orient="ver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Plagiarism</a:t>
            </a:r>
          </a:p>
        </p:txBody>
      </p:sp>
      <p:sp>
        <p:nvSpPr>
          <p:cNvPr id="18435" name="Rectangle 3"/>
          <p:cNvSpPr>
            <a:spLocks noChangeArrowheads="1"/>
          </p:cNvSpPr>
          <p:nvPr>
            <p:ph type="body" idx="1"/>
          </p:nvPr>
        </p:nvSpPr>
        <p:spPr bwMode="auto">
          <a:xfrm>
            <a:off x="1295400" y="1981200"/>
            <a:ext cx="7162800" cy="3276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400"/>
              <a:t>Plagiarism</a:t>
            </a:r>
          </a:p>
          <a:p>
            <a:pPr lvl="1" eaLnBrk="1" hangingPunct="1">
              <a:lnSpc>
                <a:spcPct val="90000"/>
              </a:lnSpc>
            </a:pPr>
            <a:r>
              <a:rPr lang="en-US" altLang="en-US" sz="2000"/>
              <a:t>Plagiarism is not tolerated. If caught, you'll be given grade 0 (zero) and disciplinary actions will be taken</a:t>
            </a:r>
            <a:endParaRPr lang="en-US" altLang="en-US" sz="1800"/>
          </a:p>
          <a:p>
            <a:pPr eaLnBrk="1" hangingPunct="1">
              <a:lnSpc>
                <a:spcPct val="90000"/>
              </a:lnSpc>
            </a:pPr>
            <a:r>
              <a:rPr lang="en-US" altLang="en-US" sz="2000"/>
              <a:t>It's OK to help some of your friends who may have problems</a:t>
            </a:r>
          </a:p>
          <a:p>
            <a:pPr lvl="1" eaLnBrk="1" hangingPunct="1">
              <a:lnSpc>
                <a:spcPct val="90000"/>
              </a:lnSpc>
            </a:pPr>
            <a:r>
              <a:rPr lang="en-US" altLang="en-US" sz="1800"/>
              <a:t>This is actually a good learning tool</a:t>
            </a:r>
          </a:p>
          <a:p>
            <a:pPr eaLnBrk="1" hangingPunct="1">
              <a:lnSpc>
                <a:spcPct val="90000"/>
              </a:lnSpc>
            </a:pPr>
            <a:r>
              <a:rPr lang="en-US" altLang="en-US" sz="2000"/>
              <a:t>but it is </a:t>
            </a:r>
            <a:r>
              <a:rPr lang="en-US" altLang="en-US" sz="2000" b="1"/>
              <a:t>not</a:t>
            </a:r>
            <a:r>
              <a:rPr lang="en-US" altLang="en-US" sz="2000"/>
              <a:t> OK to share code or answers. If they need, help/discuss with them but never show them your code</a:t>
            </a:r>
          </a:p>
          <a:p>
            <a:pPr eaLnBrk="1" hangingPunct="1">
              <a:lnSpc>
                <a:spcPct val="90000"/>
              </a:lnSpc>
            </a:pPr>
            <a:r>
              <a:rPr lang="en-US" altLang="en-US" sz="2000"/>
              <a:t>I may (and I will) ask you to demonstrate and explain your programs</a:t>
            </a:r>
          </a:p>
        </p:txBody>
      </p:sp>
    </p:spTree>
  </p:cSld>
  <p:clrMapOvr>
    <a:masterClrMapping/>
  </p:clrMapOvr>
  <p:transition>
    <p:split orient="vert"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ph type="title"/>
          </p:nvPr>
        </p:nvSpPr>
        <p:spPr bwMode="auto">
          <a:xfrm>
            <a:off x="457200" y="642938"/>
            <a:ext cx="8229600" cy="7747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Exams</a:t>
            </a:r>
          </a:p>
        </p:txBody>
      </p:sp>
      <p:sp>
        <p:nvSpPr>
          <p:cNvPr id="19459" name="Rectangle 3"/>
          <p:cNvSpPr>
            <a:spLocks noChangeArrowheads="1"/>
          </p:cNvSpPr>
          <p:nvPr>
            <p:ph type="body" idx="1"/>
          </p:nvPr>
        </p:nvSpPr>
        <p:spPr bwMode="auto">
          <a:xfrm>
            <a:off x="619125" y="1600200"/>
            <a:ext cx="7583488" cy="385603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sz="2400"/>
              <a:t>During exams you should sit as far from each other as possible</a:t>
            </a:r>
          </a:p>
          <a:p>
            <a:pPr eaLnBrk="1" hangingPunct="1">
              <a:lnSpc>
                <a:spcPct val="80000"/>
              </a:lnSpc>
            </a:pPr>
            <a:r>
              <a:rPr lang="en-US" altLang="en-US" sz="2400"/>
              <a:t>As rule of thumb, leave at least one chair between you and any other student</a:t>
            </a:r>
          </a:p>
          <a:p>
            <a:pPr eaLnBrk="1" hangingPunct="1">
              <a:lnSpc>
                <a:spcPct val="80000"/>
              </a:lnSpc>
            </a:pPr>
            <a:r>
              <a:rPr lang="en-US" altLang="en-US" sz="2400"/>
              <a:t>Usually, all exams are closed book</a:t>
            </a:r>
          </a:p>
          <a:p>
            <a:pPr eaLnBrk="1" hangingPunct="1">
              <a:lnSpc>
                <a:spcPct val="80000"/>
              </a:lnSpc>
            </a:pPr>
            <a:r>
              <a:rPr lang="en-US" altLang="en-US" sz="2400"/>
              <a:t>Exams are normally made of:</a:t>
            </a:r>
          </a:p>
          <a:p>
            <a:pPr lvl="1" eaLnBrk="1" hangingPunct="1">
              <a:lnSpc>
                <a:spcPct val="80000"/>
              </a:lnSpc>
            </a:pPr>
            <a:r>
              <a:rPr lang="en-US" altLang="en-US" sz="2000"/>
              <a:t>true-false questions</a:t>
            </a:r>
          </a:p>
          <a:p>
            <a:pPr lvl="1" eaLnBrk="1" hangingPunct="1">
              <a:lnSpc>
                <a:spcPct val="80000"/>
              </a:lnSpc>
            </a:pPr>
            <a:r>
              <a:rPr lang="en-US" altLang="en-US" sz="2000"/>
              <a:t>multiple-choice questions</a:t>
            </a:r>
          </a:p>
          <a:p>
            <a:pPr lvl="1" eaLnBrk="1" hangingPunct="1">
              <a:lnSpc>
                <a:spcPct val="80000"/>
              </a:lnSpc>
            </a:pPr>
            <a:r>
              <a:rPr lang="en-US" altLang="en-US" sz="2000"/>
              <a:t>“open” questions (programming or not)</a:t>
            </a:r>
          </a:p>
          <a:p>
            <a:pPr eaLnBrk="1" hangingPunct="1">
              <a:lnSpc>
                <a:spcPct val="80000"/>
              </a:lnSpc>
            </a:pPr>
            <a:r>
              <a:rPr lang="en-US" altLang="en-US" sz="2400"/>
              <a:t>There are no make-up exams</a:t>
            </a:r>
          </a:p>
        </p:txBody>
      </p:sp>
    </p:spTree>
  </p:cSld>
  <p:clrMapOvr>
    <a:masterClrMapping/>
  </p:clrMapOvr>
  <p:transition>
    <p:split orient="vert"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85775" y="275748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6000"/>
              <a:t>Questions</a:t>
            </a:r>
          </a:p>
        </p:txBody>
      </p:sp>
    </p:spTree>
  </p:cSld>
  <p:clrMapOvr>
    <a:masterClrMapping/>
  </p:clrMapOvr>
  <p:transition>
    <p:split orient="ver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Outline</a:t>
            </a:r>
          </a:p>
        </p:txBody>
      </p:sp>
      <p:sp>
        <p:nvSpPr>
          <p:cNvPr id="3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Administrivia</a:t>
            </a:r>
          </a:p>
          <a:p>
            <a:pPr eaLnBrk="1" hangingPunct="1"/>
            <a:r>
              <a:rPr lang="en-US" altLang="en-US"/>
              <a:t>Why Information Retrieval?</a:t>
            </a:r>
          </a:p>
          <a:p>
            <a:pPr lvl="1" eaLnBrk="1" hangingPunct="1"/>
            <a:r>
              <a:rPr lang="en-US" altLang="en-US"/>
              <a:t>Information Overload</a:t>
            </a:r>
          </a:p>
        </p:txBody>
      </p:sp>
    </p:spTree>
  </p:cSld>
  <p:clrMapOvr>
    <a:masterClrMapping/>
  </p:clrMapOvr>
  <p:transition>
    <p:split orient="vert"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6524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Information Overload</a:t>
            </a:r>
          </a:p>
        </p:txBody>
      </p:sp>
      <p:sp>
        <p:nvSpPr>
          <p:cNvPr id="21507" name="Rectangle 3"/>
          <p:cNvSpPr>
            <a:spLocks noGrp="1" noChangeArrowheads="1"/>
          </p:cNvSpPr>
          <p:nvPr>
            <p:ph type="body" idx="1"/>
          </p:nvPr>
        </p:nvSpPr>
        <p:spPr bwMode="auto">
          <a:xfrm>
            <a:off x="457200" y="2035175"/>
            <a:ext cx="8229600" cy="409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a:t> “The greatest problem of today is how to teach people to ignore the irrelevant, how to refuse to know things, before they are suffocated. For too many facts are as bad as none at all.”  (W.H. Auden)</a:t>
            </a:r>
          </a:p>
          <a:p>
            <a:pPr eaLnBrk="1" hangingPunct="1"/>
            <a:endParaRPr lang="en-US" altLang="en-US"/>
          </a:p>
          <a:p>
            <a:pPr eaLnBrk="1" hangingPunct="1"/>
            <a:endParaRPr lang="en-US" altLang="en-US"/>
          </a:p>
        </p:txBody>
      </p:sp>
    </p:spTree>
  </p:cSld>
  <p:clrMapOvr>
    <a:masterClrMapping/>
  </p:clrMapOvr>
  <p:transition>
    <p:split orient="vert"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Information Overload</a:t>
            </a:r>
          </a:p>
        </p:txBody>
      </p:sp>
      <p:pic>
        <p:nvPicPr>
          <p:cNvPr id="34818" name="Picture 2" descr="http://blog.azendoo.com/assets/information-over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897063"/>
            <a:ext cx="42862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descr="http://anormal-anm.com/wp-content/uploads/2010/11/informa%C3%A7%C3%A3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9213" y="2371725"/>
            <a:ext cx="4733925"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Coping With It!</a:t>
            </a:r>
          </a:p>
        </p:txBody>
      </p:sp>
      <p:sp>
        <p:nvSpPr>
          <p:cNvPr id="2355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“reserve large blocks of time on your calendar, don’t answer the phone, and return calls in short bursts once or twice a day” (Drucker, 1967)</a:t>
            </a:r>
          </a:p>
        </p:txBody>
      </p:sp>
    </p:spTree>
  </p:cSld>
  <p:clrMapOvr>
    <a:masterClrMapping/>
  </p:clrMapOvr>
  <p:transition>
    <p:split orient="vert"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Coping With It!</a:t>
            </a:r>
          </a:p>
        </p:txBody>
      </p:sp>
      <p:sp>
        <p:nvSpPr>
          <p:cNvPr id="24579" name="Content Placeholder 2"/>
          <p:cNvSpPr>
            <a:spLocks noGrp="1"/>
          </p:cNvSpPr>
          <p:nvPr>
            <p:ph idx="1"/>
          </p:nvPr>
        </p:nvSpPr>
        <p:spPr bwMode="auto">
          <a:xfrm>
            <a:off x="138113" y="1203325"/>
            <a:ext cx="889635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some combination of focusing, filtering, and forgetting</a:t>
            </a:r>
          </a:p>
          <a:p>
            <a:r>
              <a:rPr lang="en-US" altLang="en-US"/>
              <a:t>It requires a tremendous amount of self-discipline, and we can’t do it alone: in our teams and across the whole organization, we need to establish a set of norms that support a more productive way of working.</a:t>
            </a:r>
            <a:endParaRPr lang="en-US" altLang="en-US">
              <a:hlinkClick r:id="rId2"/>
            </a:endParaRPr>
          </a:p>
          <a:p>
            <a:r>
              <a:rPr lang="en-US" altLang="en-US"/>
              <a:t>“Multitasking is not heroic; it’s counterproductive”</a:t>
            </a:r>
          </a:p>
          <a:p>
            <a:r>
              <a:rPr lang="en-US" altLang="en-US">
                <a:hlinkClick r:id="rId2"/>
              </a:rPr>
              <a:t>http://www.mckinsey.com/insights/organization/recovering_from_information_overload</a:t>
            </a:r>
            <a:r>
              <a:rPr lang="en-US" altLang="en-US"/>
              <a:t> </a:t>
            </a:r>
          </a:p>
        </p:txBody>
      </p:sp>
    </p:spTree>
  </p:cSld>
  <p:clrMapOvr>
    <a:masterClrMapping/>
  </p:clrMapOvr>
  <p:transition>
    <p:split orient="vert"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Coping With It!</a:t>
            </a:r>
          </a:p>
        </p:txBody>
      </p:sp>
      <p:sp>
        <p:nvSpPr>
          <p:cNvPr id="2560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t>We have to admit, for example, that we do feel satisfied when we can respond quickly to requests and that doing so somewhat validates our desire to feel so necessary to the business that we rarely switch off. There’s nothing wrong with these feelings, but we need to consider them alongside their measurable cost to our long-term effectiveness. No one would argue that burning up all of a company’s resources is a good strategy for long-term success, and that is equally true of its leaders and their mental resources.</a:t>
            </a:r>
          </a:p>
        </p:txBody>
      </p:sp>
    </p:spTree>
  </p:cSld>
  <p:clrMapOvr>
    <a:masterClrMapping/>
  </p:clrMapOvr>
  <p:transition>
    <p:split orient="ver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ph type="title"/>
          </p:nvPr>
        </p:nvSpPr>
        <p:spPr bwMode="auto">
          <a:xfrm>
            <a:off x="412750" y="5651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What kinds of information are there?</a:t>
            </a:r>
          </a:p>
        </p:txBody>
      </p:sp>
      <p:sp>
        <p:nvSpPr>
          <p:cNvPr id="26627" name="Rectangle 3"/>
          <p:cNvSpPr>
            <a:spLocks noChangeArrowheads="1"/>
          </p:cNvSpPr>
          <p:nvPr>
            <p:ph type="body" idx="4294967295"/>
          </p:nvPr>
        </p:nvSpPr>
        <p:spPr bwMode="auto">
          <a:xfrm>
            <a:off x="457200" y="1933575"/>
            <a:ext cx="8229600" cy="41925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t>Text</a:t>
            </a:r>
          </a:p>
          <a:p>
            <a:pPr lvl="1" eaLnBrk="1" hangingPunct="1">
              <a:lnSpc>
                <a:spcPct val="90000"/>
              </a:lnSpc>
            </a:pPr>
            <a:r>
              <a:rPr lang="en-US" altLang="en-US"/>
              <a:t>books, periodicals, WWW, memos, ads</a:t>
            </a:r>
          </a:p>
          <a:p>
            <a:pPr lvl="1" eaLnBrk="1" hangingPunct="1">
              <a:lnSpc>
                <a:spcPct val="90000"/>
              </a:lnSpc>
            </a:pPr>
            <a:r>
              <a:rPr lang="en-US" altLang="en-US"/>
              <a:t>published/refeered</a:t>
            </a:r>
          </a:p>
          <a:p>
            <a:pPr eaLnBrk="1" hangingPunct="1">
              <a:lnSpc>
                <a:spcPct val="90000"/>
              </a:lnSpc>
            </a:pPr>
            <a:r>
              <a:rPr lang="en-US" altLang="en-US"/>
              <a:t>Film</a:t>
            </a:r>
          </a:p>
          <a:p>
            <a:pPr eaLnBrk="1" hangingPunct="1">
              <a:lnSpc>
                <a:spcPct val="90000"/>
              </a:lnSpc>
            </a:pPr>
            <a:r>
              <a:rPr lang="en-US" altLang="en-US"/>
              <a:t>Photos, other Images</a:t>
            </a:r>
          </a:p>
          <a:p>
            <a:pPr eaLnBrk="1" hangingPunct="1">
              <a:lnSpc>
                <a:spcPct val="90000"/>
              </a:lnSpc>
            </a:pPr>
            <a:r>
              <a:rPr lang="en-US" altLang="en-US"/>
              <a:t>Broadcast TV, Radio</a:t>
            </a:r>
          </a:p>
          <a:p>
            <a:pPr eaLnBrk="1" hangingPunct="1">
              <a:lnSpc>
                <a:spcPct val="90000"/>
              </a:lnSpc>
            </a:pPr>
            <a:r>
              <a:rPr lang="en-US" altLang="en-US"/>
              <a:t>Telephone Conversations</a:t>
            </a:r>
          </a:p>
          <a:p>
            <a:pPr eaLnBrk="1" hangingPunct="1">
              <a:lnSpc>
                <a:spcPct val="90000"/>
              </a:lnSpc>
            </a:pPr>
            <a:r>
              <a:rPr lang="en-US" altLang="en-US"/>
              <a:t>Databases</a:t>
            </a:r>
          </a:p>
        </p:txBody>
      </p:sp>
    </p:spTree>
  </p:cSld>
  <p:clrMapOvr>
    <a:masterClrMapping/>
  </p:clrMapOvr>
  <p:transition>
    <p:split orient="vert"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ph type="title"/>
          </p:nvPr>
        </p:nvSpPr>
        <p:spPr bwMode="auto">
          <a:xfrm>
            <a:off x="457200" y="6524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How much information is there?</a:t>
            </a:r>
            <a:br>
              <a:rPr lang="en-US" altLang="en-US"/>
            </a:br>
            <a:r>
              <a:rPr lang="en-US" altLang="en-US" sz="3200"/>
              <a:t>(Estimates courtesy of Hal Varian and Peter Lyman)</a:t>
            </a:r>
            <a:endParaRPr lang="en-US" altLang="en-US"/>
          </a:p>
        </p:txBody>
      </p:sp>
      <p:graphicFrame>
        <p:nvGraphicFramePr>
          <p:cNvPr id="27651" name="Object 3"/>
          <p:cNvGraphicFramePr>
            <a:graphicFrameLocks noChangeAspect="1"/>
          </p:cNvGraphicFramePr>
          <p:nvPr>
            <p:ph type="tbl" idx="1"/>
          </p:nvPr>
        </p:nvGraphicFramePr>
        <p:xfrm>
          <a:off x="1676400" y="2865438"/>
          <a:ext cx="6073775" cy="2257425"/>
        </p:xfrm>
        <a:graphic>
          <a:graphicData uri="http://schemas.openxmlformats.org/presentationml/2006/ole">
            <mc:AlternateContent xmlns:mc="http://schemas.openxmlformats.org/markup-compatibility/2006">
              <mc:Choice xmlns:v="urn:schemas-microsoft-com:vml" Requires="v">
                <p:oleObj spid="_x0000_s27655" name="Document" r:id="rId3" imgW="8217408" imgH="3389376" progId="Word.Document.8">
                  <p:embed/>
                </p:oleObj>
              </mc:Choice>
              <mc:Fallback>
                <p:oleObj name="Document" r:id="rId3" imgW="8217408" imgH="338937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65438"/>
                        <a:ext cx="60737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2" name="Text Box 4"/>
          <p:cNvSpPr txBox="1">
            <a:spLocks noChangeArrowheads="1"/>
          </p:cNvSpPr>
          <p:nvPr/>
        </p:nvSpPr>
        <p:spPr bwMode="auto">
          <a:xfrm>
            <a:off x="1127125" y="448627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endParaRPr lang="en-US" altLang="en-US" sz="2800"/>
          </a:p>
        </p:txBody>
      </p:sp>
      <p:sp>
        <p:nvSpPr>
          <p:cNvPr id="27653" name="Rectangle 5"/>
          <p:cNvSpPr>
            <a:spLocks noChangeArrowheads="1"/>
          </p:cNvSpPr>
          <p:nvPr/>
        </p:nvSpPr>
        <p:spPr bwMode="auto">
          <a:xfrm>
            <a:off x="1355725" y="2460625"/>
            <a:ext cx="6019800" cy="22860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27654" name="TextBox 1"/>
          <p:cNvSpPr txBox="1">
            <a:spLocks noChangeArrowheads="1"/>
          </p:cNvSpPr>
          <p:nvPr/>
        </p:nvSpPr>
        <p:spPr bwMode="auto">
          <a:xfrm>
            <a:off x="220663" y="5287963"/>
            <a:ext cx="77549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a:t>Original: </a:t>
            </a:r>
            <a:r>
              <a:rPr lang="en-US" altLang="en-US">
                <a:hlinkClick r:id="rId5"/>
              </a:rPr>
              <a:t>http://www.sims.berkeley.edu/emc</a:t>
            </a:r>
            <a:r>
              <a:rPr lang="en-US" altLang="en-US"/>
              <a:t> </a:t>
            </a:r>
          </a:p>
          <a:p>
            <a:pPr eaLnBrk="1" hangingPunct="1"/>
            <a:r>
              <a:rPr lang="en-US" altLang="en-US"/>
              <a:t>Newer: </a:t>
            </a:r>
            <a:r>
              <a:rPr lang="en-US" altLang="en-US">
                <a:hlinkClick r:id="rId6"/>
              </a:rPr>
              <a:t>http://www2.sims.berkeley.edu/research/projects/how-much-info-2003/</a:t>
            </a:r>
            <a:endParaRPr lang="en-US" altLang="en-US"/>
          </a:p>
        </p:txBody>
      </p:sp>
    </p:spTree>
  </p:cSld>
  <p:clrMapOvr>
    <a:masterClrMapping/>
  </p:clrMapOvr>
  <p:transition>
    <p:split orient="vert"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ph type="title"/>
          </p:nvPr>
        </p:nvSpPr>
        <p:spPr bwMode="auto">
          <a:xfrm>
            <a:off x="457200" y="565150"/>
            <a:ext cx="8229600" cy="852488"/>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How Much Information?</a:t>
            </a:r>
          </a:p>
        </p:txBody>
      </p:sp>
      <p:sp>
        <p:nvSpPr>
          <p:cNvPr id="28675" name="Rectangle 3"/>
          <p:cNvSpPr>
            <a:spLocks noChangeArrowheads="1"/>
          </p:cNvSpPr>
          <p:nvPr>
            <p:ph type="body" sz="half" idx="1"/>
          </p:nvPr>
        </p:nvSpPr>
        <p:spPr bwMode="auto">
          <a:xfrm>
            <a:off x="457200" y="1600200"/>
            <a:ext cx="4033838" cy="452596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Stored Information</a:t>
            </a:r>
          </a:p>
          <a:p>
            <a:pPr lvl="1" eaLnBrk="1" hangingPunct="1"/>
            <a:r>
              <a:rPr lang="en-US" altLang="en-US"/>
              <a:t>Print</a:t>
            </a:r>
          </a:p>
          <a:p>
            <a:pPr lvl="1" eaLnBrk="1" hangingPunct="1"/>
            <a:r>
              <a:rPr lang="en-US" altLang="en-US"/>
              <a:t>Film</a:t>
            </a:r>
          </a:p>
          <a:p>
            <a:pPr lvl="1" eaLnBrk="1" hangingPunct="1"/>
            <a:r>
              <a:rPr lang="en-US" altLang="en-US"/>
              <a:t>Optical</a:t>
            </a:r>
          </a:p>
          <a:p>
            <a:pPr lvl="1" eaLnBrk="1" hangingPunct="1"/>
            <a:r>
              <a:rPr lang="en-US" altLang="en-US"/>
              <a:t>Magnetic</a:t>
            </a:r>
          </a:p>
          <a:p>
            <a:pPr lvl="1" eaLnBrk="1" hangingPunct="1"/>
            <a:endParaRPr lang="en-US" altLang="en-US"/>
          </a:p>
        </p:txBody>
      </p:sp>
      <p:sp>
        <p:nvSpPr>
          <p:cNvPr id="28676" name="Rectangle 4"/>
          <p:cNvSpPr>
            <a:spLocks noChangeArrowheads="1"/>
          </p:cNvSpPr>
          <p:nvPr>
            <p:ph type="body" sz="half" idx="2"/>
          </p:nvPr>
        </p:nvSpPr>
        <p:spPr bwMode="auto">
          <a:xfrm>
            <a:off x="4652963" y="1600200"/>
            <a:ext cx="4033837" cy="385762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Communicated</a:t>
            </a:r>
          </a:p>
          <a:p>
            <a:pPr lvl="1" eaLnBrk="1" hangingPunct="1"/>
            <a:r>
              <a:rPr lang="en-US" altLang="en-US"/>
              <a:t>Internet</a:t>
            </a:r>
          </a:p>
          <a:p>
            <a:pPr lvl="1" eaLnBrk="1" hangingPunct="1"/>
            <a:r>
              <a:rPr lang="en-US" altLang="en-US"/>
              <a:t>Broadcast</a:t>
            </a:r>
          </a:p>
          <a:p>
            <a:pPr lvl="1" eaLnBrk="1" hangingPunct="1"/>
            <a:r>
              <a:rPr lang="en-US" altLang="en-US"/>
              <a:t>Phone</a:t>
            </a:r>
          </a:p>
          <a:p>
            <a:pPr lvl="1" eaLnBrk="1" hangingPunct="1"/>
            <a:r>
              <a:rPr lang="en-US" altLang="en-US"/>
              <a:t>Mail</a:t>
            </a:r>
          </a:p>
        </p:txBody>
      </p:sp>
    </p:spTree>
  </p:cSld>
  <p:clrMapOvr>
    <a:masterClrMapping/>
  </p:clrMapOvr>
  <p:transition>
    <p:split orient="vert"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ph type="title"/>
          </p:nvPr>
        </p:nvSpPr>
        <p:spPr bwMode="auto">
          <a:xfrm>
            <a:off x="615950" y="217488"/>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Print</a:t>
            </a:r>
          </a:p>
        </p:txBody>
      </p:sp>
      <p:sp>
        <p:nvSpPr>
          <p:cNvPr id="29699" name="Rectangle 3"/>
          <p:cNvSpPr>
            <a:spLocks noChangeArrowheads="1"/>
          </p:cNvSpPr>
          <p:nvPr>
            <p:ph type="body" idx="1"/>
          </p:nvPr>
        </p:nvSpPr>
        <p:spPr bwMode="auto">
          <a:xfrm>
            <a:off x="655638" y="1254125"/>
            <a:ext cx="8305800" cy="411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Annual Production</a:t>
            </a:r>
          </a:p>
          <a:p>
            <a:pPr lvl="1" eaLnBrk="1" hangingPunct="1">
              <a:lnSpc>
                <a:spcPct val="90000"/>
              </a:lnSpc>
            </a:pPr>
            <a:r>
              <a:rPr lang="en-US" altLang="en-US"/>
              <a:t>Books 968,735 =        8 Terabytes </a:t>
            </a:r>
            <a:r>
              <a:rPr lang="en-US" altLang="en-US" sz="2400"/>
              <a:t>(compressed image)</a:t>
            </a:r>
          </a:p>
          <a:p>
            <a:pPr lvl="1" eaLnBrk="1" hangingPunct="1">
              <a:lnSpc>
                <a:spcPct val="90000"/>
              </a:lnSpc>
            </a:pPr>
            <a:r>
              <a:rPr lang="en-US" altLang="en-US"/>
              <a:t>Newspapers 22643 = 25 Terabytes </a:t>
            </a:r>
          </a:p>
          <a:p>
            <a:pPr lvl="1" eaLnBrk="1" hangingPunct="1">
              <a:lnSpc>
                <a:spcPct val="90000"/>
              </a:lnSpc>
            </a:pPr>
            <a:r>
              <a:rPr lang="en-US" altLang="en-US"/>
              <a:t>Journals 40000 =         2 Terabytes</a:t>
            </a:r>
          </a:p>
          <a:p>
            <a:pPr lvl="1" eaLnBrk="1" hangingPunct="1">
              <a:lnSpc>
                <a:spcPct val="90000"/>
              </a:lnSpc>
            </a:pPr>
            <a:r>
              <a:rPr lang="en-US" altLang="en-US"/>
              <a:t>Magazines 80000 =   10 Terabytes</a:t>
            </a:r>
          </a:p>
          <a:p>
            <a:pPr lvl="1" eaLnBrk="1" hangingPunct="1">
              <a:lnSpc>
                <a:spcPct val="90000"/>
              </a:lnSpc>
            </a:pPr>
            <a:r>
              <a:rPr lang="en-US" altLang="en-US"/>
              <a:t>Office Documents 12x10^9 pages = 312 Terabytes</a:t>
            </a:r>
          </a:p>
          <a:p>
            <a:pPr lvl="1" eaLnBrk="1" hangingPunct="1">
              <a:lnSpc>
                <a:spcPct val="90000"/>
              </a:lnSpc>
            </a:pPr>
            <a:endParaRPr lang="en-US" altLang="en-US"/>
          </a:p>
          <a:p>
            <a:pPr lvl="1" eaLnBrk="1" hangingPunct="1">
              <a:lnSpc>
                <a:spcPct val="90000"/>
              </a:lnSpc>
            </a:pPr>
            <a:r>
              <a:rPr lang="en-US" altLang="en-US"/>
              <a:t>TOTAL 357 Terabytes</a:t>
            </a:r>
          </a:p>
        </p:txBody>
      </p:sp>
    </p:spTree>
  </p:cSld>
  <p:clrMapOvr>
    <a:masterClrMapping/>
  </p:clrMapOvr>
  <p:transition>
    <p:split orient="ver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Print</a:t>
            </a:r>
          </a:p>
        </p:txBody>
      </p:sp>
      <p:sp>
        <p:nvSpPr>
          <p:cNvPr id="30723" name="Rectangle 3"/>
          <p:cNvSpPr>
            <a:spLocks noChangeArrowheads="1"/>
          </p:cNvSpPr>
          <p:nvPr>
            <p:ph type="body" idx="1"/>
          </p:nvPr>
        </p:nvSpPr>
        <p:spPr bwMode="auto">
          <a:xfrm>
            <a:off x="671513" y="1212850"/>
            <a:ext cx="7772400" cy="411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800"/>
              <a:t>Library of Congress Printed book collection</a:t>
            </a:r>
          </a:p>
          <a:p>
            <a:pPr lvl="1" eaLnBrk="1" hangingPunct="1">
              <a:lnSpc>
                <a:spcPct val="90000"/>
              </a:lnSpc>
            </a:pPr>
            <a:r>
              <a:rPr lang="en-US" altLang="en-US" sz="2400"/>
              <a:t>About 18 Million books</a:t>
            </a:r>
          </a:p>
          <a:p>
            <a:pPr lvl="1" eaLnBrk="1" hangingPunct="1">
              <a:lnSpc>
                <a:spcPct val="90000"/>
              </a:lnSpc>
            </a:pPr>
            <a:r>
              <a:rPr lang="en-US" altLang="en-US" sz="2400"/>
              <a:t>About 130 Terabytes (compressed image)</a:t>
            </a:r>
          </a:p>
          <a:p>
            <a:pPr lvl="1" eaLnBrk="1" hangingPunct="1">
              <a:lnSpc>
                <a:spcPct val="90000"/>
              </a:lnSpc>
            </a:pPr>
            <a:r>
              <a:rPr lang="en-US" altLang="en-US" sz="2400"/>
              <a:t>For all of LC we should also assume</a:t>
            </a:r>
          </a:p>
          <a:p>
            <a:pPr lvl="2" eaLnBrk="1" hangingPunct="1">
              <a:lnSpc>
                <a:spcPct val="90000"/>
              </a:lnSpc>
            </a:pPr>
            <a:r>
              <a:rPr lang="en-US" altLang="en-US" sz="2000"/>
              <a:t>13M photographs, 5MB each = 65 TB</a:t>
            </a:r>
          </a:p>
          <a:p>
            <a:pPr lvl="2" eaLnBrk="1" hangingPunct="1">
              <a:lnSpc>
                <a:spcPct val="90000"/>
              </a:lnSpc>
            </a:pPr>
            <a:r>
              <a:rPr lang="en-US" altLang="en-US" sz="2000"/>
              <a:t>4M maps, say 200 TB</a:t>
            </a:r>
          </a:p>
          <a:p>
            <a:pPr lvl="2" eaLnBrk="1" hangingPunct="1">
              <a:lnSpc>
                <a:spcPct val="90000"/>
              </a:lnSpc>
            </a:pPr>
            <a:r>
              <a:rPr lang="en-US" altLang="en-US" sz="2000"/>
              <a:t>500K files, 1GB each = 500 TB</a:t>
            </a:r>
          </a:p>
          <a:p>
            <a:pPr lvl="2" eaLnBrk="1" hangingPunct="1">
              <a:lnSpc>
                <a:spcPct val="90000"/>
              </a:lnSpc>
            </a:pPr>
            <a:r>
              <a:rPr lang="en-US" altLang="en-US" sz="2000"/>
              <a:t>3.5M sound recordings, ~2000 TB</a:t>
            </a:r>
          </a:p>
          <a:p>
            <a:pPr lvl="2" eaLnBrk="1" hangingPunct="1">
              <a:lnSpc>
                <a:spcPct val="90000"/>
              </a:lnSpc>
            </a:pPr>
            <a:r>
              <a:rPr lang="en-US" altLang="en-US" sz="2000"/>
              <a:t>Grand total: 3 petabytes (~3000 terabytes)</a:t>
            </a:r>
          </a:p>
          <a:p>
            <a:pPr eaLnBrk="1" hangingPunct="1">
              <a:lnSpc>
                <a:spcPct val="90000"/>
              </a:lnSpc>
            </a:pPr>
            <a:r>
              <a:rPr lang="en-US" altLang="en-US" sz="2800"/>
              <a:t>Books in Print (which you can buy TODAY)</a:t>
            </a:r>
          </a:p>
          <a:p>
            <a:pPr lvl="1" eaLnBrk="1" hangingPunct="1">
              <a:lnSpc>
                <a:spcPct val="90000"/>
              </a:lnSpc>
            </a:pPr>
            <a:r>
              <a:rPr lang="en-US" altLang="en-US" sz="2400"/>
              <a:t>3.2 Million titles</a:t>
            </a:r>
          </a:p>
          <a:p>
            <a:pPr lvl="1" eaLnBrk="1" hangingPunct="1">
              <a:lnSpc>
                <a:spcPct val="90000"/>
              </a:lnSpc>
            </a:pPr>
            <a:r>
              <a:rPr lang="en-US" altLang="en-US" sz="2400"/>
              <a:t>About 26 Terabytes</a:t>
            </a:r>
          </a:p>
        </p:txBody>
      </p:sp>
    </p:spTree>
  </p:cSld>
  <p:clrMapOvr>
    <a:masterClrMapping/>
  </p:clrMapOvr>
  <p:transition>
    <p:split orient="ver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General Information</a:t>
            </a:r>
          </a:p>
        </p:txBody>
      </p:sp>
      <p:sp>
        <p:nvSpPr>
          <p:cNvPr id="4099" name="Rectangle 3"/>
          <p:cNvSpPr>
            <a:spLocks noChangeArrowheads="1"/>
          </p:cNvSpPr>
          <p:nvPr>
            <p:ph type="body" idx="1"/>
          </p:nvPr>
        </p:nvSpPr>
        <p:spPr bwMode="auto">
          <a:xfrm>
            <a:off x="982663" y="1668463"/>
            <a:ext cx="7729537" cy="38385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sz="2400"/>
              <a:t>Web Site:</a:t>
            </a:r>
          </a:p>
          <a:p>
            <a:pPr lvl="1" eaLnBrk="1" hangingPunct="1">
              <a:lnSpc>
                <a:spcPct val="80000"/>
              </a:lnSpc>
            </a:pPr>
            <a:r>
              <a:rPr lang="en-US" altLang="en-US" sz="1800" i="1">
                <a:solidFill>
                  <a:schemeClr val="tx2"/>
                </a:solidFill>
                <a:hlinkClick r:id="rId2"/>
              </a:rPr>
              <a:t>http://www.cs.memphis.edu/~vrus/teaching/ir-websearch/</a:t>
            </a:r>
            <a:r>
              <a:rPr lang="en-US" altLang="en-US" sz="1800" i="1">
                <a:solidFill>
                  <a:schemeClr val="tx2"/>
                </a:solidFill>
              </a:rPr>
              <a:t> </a:t>
            </a:r>
            <a:endParaRPr lang="en-US" altLang="en-US" sz="2000"/>
          </a:p>
          <a:p>
            <a:pPr eaLnBrk="1" hangingPunct="1">
              <a:lnSpc>
                <a:spcPct val="80000"/>
              </a:lnSpc>
            </a:pPr>
            <a:r>
              <a:rPr lang="en-US" altLang="en-US" sz="2400"/>
              <a:t>Instructor</a:t>
            </a:r>
          </a:p>
          <a:p>
            <a:pPr lvl="1" eaLnBrk="1" hangingPunct="1">
              <a:lnSpc>
                <a:spcPct val="80000"/>
              </a:lnSpc>
            </a:pPr>
            <a:r>
              <a:rPr lang="en-US" altLang="en-US" sz="2000"/>
              <a:t>Vasile Rus, PhD</a:t>
            </a:r>
          </a:p>
          <a:p>
            <a:pPr lvl="1" eaLnBrk="1" hangingPunct="1">
              <a:lnSpc>
                <a:spcPct val="80000"/>
              </a:lnSpc>
            </a:pPr>
            <a:r>
              <a:rPr lang="en-US" altLang="en-US" sz="2000"/>
              <a:t>Office: 323 Dunn Hall</a:t>
            </a:r>
          </a:p>
          <a:p>
            <a:pPr lvl="1" eaLnBrk="1" hangingPunct="1">
              <a:lnSpc>
                <a:spcPct val="80000"/>
              </a:lnSpc>
            </a:pPr>
            <a:r>
              <a:rPr lang="en-US" altLang="en-US" sz="2000"/>
              <a:t>Office Hours: 323 Dunn Hall; T-R 10:00-11:00AM</a:t>
            </a:r>
          </a:p>
          <a:p>
            <a:pPr lvl="1" eaLnBrk="1" hangingPunct="1">
              <a:lnSpc>
                <a:spcPct val="80000"/>
              </a:lnSpc>
            </a:pPr>
            <a:r>
              <a:rPr lang="en-US" altLang="en-US" sz="2000"/>
              <a:t>Phone: x5259</a:t>
            </a:r>
          </a:p>
          <a:p>
            <a:pPr lvl="1" eaLnBrk="1" hangingPunct="1">
              <a:lnSpc>
                <a:spcPct val="80000"/>
              </a:lnSpc>
            </a:pPr>
            <a:r>
              <a:rPr lang="en-US" altLang="en-US" sz="2000"/>
              <a:t>E-mail: vrus@memphis.edu</a:t>
            </a:r>
          </a:p>
          <a:p>
            <a:pPr eaLnBrk="1" hangingPunct="1">
              <a:lnSpc>
                <a:spcPct val="80000"/>
              </a:lnSpc>
            </a:pPr>
            <a:r>
              <a:rPr lang="en-US" altLang="en-US" sz="2400"/>
              <a:t>TA</a:t>
            </a:r>
          </a:p>
          <a:p>
            <a:pPr lvl="1" eaLnBrk="1" hangingPunct="1">
              <a:lnSpc>
                <a:spcPct val="80000"/>
              </a:lnSpc>
            </a:pPr>
            <a:r>
              <a:rPr lang="en-US" altLang="en-US" sz="2000"/>
              <a:t>Shanshan Gao</a:t>
            </a:r>
          </a:p>
          <a:p>
            <a:pPr lvl="1" eaLnBrk="1" hangingPunct="1">
              <a:lnSpc>
                <a:spcPct val="80000"/>
              </a:lnSpc>
            </a:pPr>
            <a:r>
              <a:rPr lang="en-US" altLang="en-US" sz="2000"/>
              <a:t>Office hours: TBD</a:t>
            </a:r>
          </a:p>
        </p:txBody>
      </p:sp>
    </p:spTree>
  </p:cSld>
  <p:clrMapOvr>
    <a:masterClrMapping/>
  </p:clrMapOvr>
  <p:transition>
    <p:split orient="vert"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Film and Image</a:t>
            </a:r>
          </a:p>
        </p:txBody>
      </p:sp>
      <p:sp>
        <p:nvSpPr>
          <p:cNvPr id="31747" name="Rectangle 3"/>
          <p:cNvSpPr>
            <a:spLocks noChangeArrowheads="1"/>
          </p:cNvSpPr>
          <p:nvPr>
            <p:ph type="body" idx="1"/>
          </p:nvPr>
        </p:nvSpPr>
        <p:spPr bwMode="auto">
          <a:xfrm>
            <a:off x="457200" y="1600200"/>
            <a:ext cx="8229600" cy="330676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Film</a:t>
            </a:r>
          </a:p>
          <a:p>
            <a:pPr lvl="1" eaLnBrk="1" hangingPunct="1"/>
            <a:r>
              <a:rPr lang="en-US" altLang="en-US"/>
              <a:t>Photographs = 410 Petabytes per year</a:t>
            </a:r>
          </a:p>
          <a:p>
            <a:pPr lvl="1" eaLnBrk="1" hangingPunct="1"/>
            <a:r>
              <a:rPr lang="en-US" altLang="en-US"/>
              <a:t>Movies = 16 Terabytes (Commercial Production of about 4000 films)</a:t>
            </a:r>
          </a:p>
          <a:p>
            <a:pPr lvl="1" eaLnBrk="1" hangingPunct="1"/>
            <a:r>
              <a:rPr lang="en-US" altLang="en-US"/>
              <a:t>X-Rays = 12 Petabytes</a:t>
            </a:r>
          </a:p>
          <a:p>
            <a:pPr lvl="1" eaLnBrk="1" hangingPunct="1">
              <a:buFontTx/>
              <a:buNone/>
            </a:pPr>
            <a:endParaRPr lang="en-US" altLang="en-US"/>
          </a:p>
        </p:txBody>
      </p:sp>
    </p:spTree>
  </p:cSld>
  <p:clrMapOvr>
    <a:masterClrMapping/>
  </p:clrMapOvr>
  <p:transition>
    <p:split orient="vert"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ph type="title"/>
          </p:nvPr>
        </p:nvSpPr>
        <p:spPr bwMode="auto">
          <a:xfrm>
            <a:off x="442913" y="260350"/>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Optical Media</a:t>
            </a:r>
          </a:p>
        </p:txBody>
      </p:sp>
      <p:sp>
        <p:nvSpPr>
          <p:cNvPr id="32771" name="Rectangle 3"/>
          <p:cNvSpPr>
            <a:spLocks noChangeArrowheads="1"/>
          </p:cNvSpPr>
          <p:nvPr>
            <p:ph type="body" idx="1"/>
          </p:nvPr>
        </p:nvSpPr>
        <p:spPr bwMode="auto">
          <a:xfrm>
            <a:off x="1038225" y="1411288"/>
            <a:ext cx="7648575" cy="374173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CD-Music 90,000 items = 58 TB</a:t>
            </a:r>
          </a:p>
          <a:p>
            <a:pPr eaLnBrk="1" hangingPunct="1"/>
            <a:r>
              <a:rPr lang="en-US" altLang="en-US"/>
              <a:t>CD-ROM 3,000 items    = 3 TB</a:t>
            </a:r>
          </a:p>
          <a:p>
            <a:pPr eaLnBrk="1" hangingPunct="1"/>
            <a:r>
              <a:rPr lang="en-US" altLang="en-US"/>
              <a:t>DVD-Video 5,000 items = 22 TB</a:t>
            </a:r>
          </a:p>
          <a:p>
            <a:pPr eaLnBrk="1" hangingPunct="1"/>
            <a:r>
              <a:rPr lang="en-US" altLang="en-US"/>
              <a:t>Total                                   83 TB </a:t>
            </a:r>
          </a:p>
        </p:txBody>
      </p:sp>
    </p:spTree>
  </p:cSld>
  <p:clrMapOvr>
    <a:masterClrMapping/>
  </p:clrMapOvr>
  <p:transition>
    <p:split orient="vert"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Magnetic Media</a:t>
            </a:r>
          </a:p>
        </p:txBody>
      </p:sp>
      <p:sp>
        <p:nvSpPr>
          <p:cNvPr id="33795" name="Rectangle 3"/>
          <p:cNvSpPr>
            <a:spLocks noChangeArrowheads="1"/>
          </p:cNvSpPr>
          <p:nvPr>
            <p:ph type="body" idx="1"/>
          </p:nvPr>
        </p:nvSpPr>
        <p:spPr bwMode="auto">
          <a:xfrm>
            <a:off x="457200" y="1600200"/>
            <a:ext cx="8229600" cy="35671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Audio Tape 184,200,000  = 184.2 Petabytes</a:t>
            </a:r>
          </a:p>
          <a:p>
            <a:pPr eaLnBrk="1" hangingPunct="1"/>
            <a:r>
              <a:rPr lang="en-US" altLang="en-US"/>
              <a:t>Video Tape  355,000,000 = 1420 </a:t>
            </a:r>
          </a:p>
          <a:p>
            <a:pPr eaLnBrk="1" hangingPunct="1"/>
            <a:r>
              <a:rPr lang="en-US" altLang="en-US"/>
              <a:t>Floppy disks                     =  0.07 </a:t>
            </a:r>
          </a:p>
          <a:p>
            <a:pPr eaLnBrk="1" hangingPunct="1"/>
            <a:r>
              <a:rPr lang="en-US" altLang="en-US"/>
              <a:t>Removable disks              =  1.69</a:t>
            </a:r>
          </a:p>
          <a:p>
            <a:pPr eaLnBrk="1" hangingPunct="1"/>
            <a:r>
              <a:rPr lang="en-US" altLang="en-US"/>
              <a:t>Hard Disks                       =   500 </a:t>
            </a:r>
          </a:p>
        </p:txBody>
      </p:sp>
    </p:spTree>
  </p:cSld>
  <p:clrMapOvr>
    <a:masterClrMapping/>
  </p:clrMapOvr>
  <p:transition>
    <p:split orient="vert"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ph type="title"/>
          </p:nvPr>
        </p:nvSpPr>
        <p:spPr bwMode="auto">
          <a:xfrm>
            <a:off x="762000" y="0"/>
            <a:ext cx="77724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Totals Stored Per Year</a:t>
            </a:r>
          </a:p>
        </p:txBody>
      </p:sp>
      <p:sp>
        <p:nvSpPr>
          <p:cNvPr id="34819" name="Text Box 3"/>
          <p:cNvSpPr txBox="1">
            <a:spLocks noChangeArrowheads="1"/>
          </p:cNvSpPr>
          <p:nvPr/>
        </p:nvSpPr>
        <p:spPr bwMode="auto">
          <a:xfrm>
            <a:off x="1981200" y="762000"/>
            <a:ext cx="51498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600"/>
              <a:t>Medium    Type of content  Terabytes/Year   Terabytes/Year</a:t>
            </a:r>
          </a:p>
          <a:p>
            <a:r>
              <a:rPr lang="en-US" altLang="en-US" sz="1600"/>
              <a:t>                                               Upper Bound       Lower Bound</a:t>
            </a:r>
          </a:p>
          <a:p>
            <a:r>
              <a:rPr lang="en-US" altLang="en-US" sz="1600"/>
              <a:t> Paper</a:t>
            </a:r>
          </a:p>
          <a:p>
            <a:r>
              <a:rPr lang="en-US" altLang="en-US" sz="1600"/>
              <a:t>                    Books                           8                           7 </a:t>
            </a:r>
          </a:p>
          <a:p>
            <a:r>
              <a:rPr lang="en-US" altLang="en-US" sz="1600"/>
              <a:t>                    Newspapers                25                         20</a:t>
            </a:r>
          </a:p>
          <a:p>
            <a:r>
              <a:rPr lang="en-US" altLang="en-US" sz="1600"/>
              <a:t>                    Periodicals                  12                         12</a:t>
            </a:r>
          </a:p>
          <a:p>
            <a:r>
              <a:rPr lang="en-US" altLang="en-US" sz="1600"/>
              <a:t>                     Office documents   312                        312</a:t>
            </a:r>
          </a:p>
          <a:p>
            <a:r>
              <a:rPr lang="en-US" altLang="en-US" sz="1600"/>
              <a:t>                     SUBTOTAL           357                        351</a:t>
            </a:r>
          </a:p>
          <a:p>
            <a:r>
              <a:rPr lang="en-US" altLang="en-US" sz="1600"/>
              <a:t>Film</a:t>
            </a:r>
          </a:p>
          <a:p>
            <a:r>
              <a:rPr lang="en-US" altLang="en-US" sz="1600"/>
              <a:t>                     Photographs      410,000                 100,000</a:t>
            </a:r>
          </a:p>
          <a:p>
            <a:r>
              <a:rPr lang="en-US" altLang="en-US" sz="1600"/>
              <a:t>                     Cinema                      16                           16</a:t>
            </a:r>
          </a:p>
          <a:p>
            <a:r>
              <a:rPr lang="en-US" altLang="en-US" sz="1600"/>
              <a:t>                     X-Rays                12,000                   12,000</a:t>
            </a:r>
          </a:p>
          <a:p>
            <a:r>
              <a:rPr lang="en-US" altLang="en-US" sz="1600"/>
              <a:t>                     SUBTOTAL      422,000                 112,016</a:t>
            </a:r>
          </a:p>
          <a:p>
            <a:r>
              <a:rPr lang="en-US" altLang="en-US" sz="1600"/>
              <a:t>Optical</a:t>
            </a:r>
          </a:p>
          <a:p>
            <a:r>
              <a:rPr lang="en-US" altLang="en-US" sz="1600"/>
              <a:t>                      Music CDs                 58                         40</a:t>
            </a:r>
          </a:p>
          <a:p>
            <a:r>
              <a:rPr lang="en-US" altLang="en-US" sz="1600"/>
              <a:t>                      Data CDs                      3                          3</a:t>
            </a:r>
          </a:p>
          <a:p>
            <a:r>
              <a:rPr lang="en-US" altLang="en-US" sz="1600"/>
              <a:t>                      DVDs                          22                        22</a:t>
            </a:r>
          </a:p>
          <a:p>
            <a:r>
              <a:rPr lang="en-US" altLang="en-US" sz="1600"/>
              <a:t>                      SUBTOTAL               83                        65</a:t>
            </a:r>
          </a:p>
          <a:p>
            <a:r>
              <a:rPr lang="en-US" altLang="en-US" sz="1600"/>
              <a:t>Magnetic</a:t>
            </a:r>
          </a:p>
          <a:p>
            <a:r>
              <a:rPr lang="en-US" altLang="en-US" sz="1600"/>
              <a:t>                      Camcorder            300,000              300,000</a:t>
            </a:r>
          </a:p>
          <a:p>
            <a:r>
              <a:rPr lang="en-US" altLang="en-US" sz="1600"/>
              <a:t>                      Disk drives         2,555,000             1,000,20</a:t>
            </a:r>
          </a:p>
          <a:p>
            <a:r>
              <a:rPr lang="en-US" altLang="en-US" sz="1600"/>
              <a:t>                      SUBTOTAL       2,855,000           1,300,200</a:t>
            </a:r>
          </a:p>
          <a:p>
            <a:r>
              <a:rPr lang="en-US" altLang="en-US" sz="1600">
                <a:solidFill>
                  <a:srgbClr val="FF3300"/>
                </a:solidFill>
              </a:rPr>
              <a:t>TOTAL                                     3,277,440           1,412,632</a:t>
            </a:r>
          </a:p>
        </p:txBody>
      </p:sp>
    </p:spTree>
  </p:cSld>
  <p:clrMapOvr>
    <a:masterClrMapping/>
  </p:clrMapOvr>
  <p:transition>
    <p:split orient="vert"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Human Memory</a:t>
            </a:r>
          </a:p>
        </p:txBody>
      </p:sp>
      <p:sp>
        <p:nvSpPr>
          <p:cNvPr id="35843" name="Rectangle 3"/>
          <p:cNvSpPr>
            <a:spLocks noGrp="1" noChangeArrowheads="1"/>
          </p:cNvSpPr>
          <p:nvPr>
            <p:ph type="body" idx="1"/>
          </p:nvPr>
        </p:nvSpPr>
        <p:spPr bwMode="auto">
          <a:xfrm>
            <a:off x="588963" y="1223963"/>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t>Landauer 86: Human brain holds 200MB</a:t>
            </a:r>
          </a:p>
          <a:p>
            <a:pPr lvl="1" eaLnBrk="1" hangingPunct="1"/>
            <a:r>
              <a:rPr lang="en-US" altLang="en-US" sz="2400"/>
              <a:t>looked at rate of information intake and rate of forgetting, and amount of information adults need for normal tasks</a:t>
            </a:r>
          </a:p>
          <a:p>
            <a:pPr eaLnBrk="1" hangingPunct="1"/>
            <a:r>
              <a:rPr lang="en-US" altLang="en-US" sz="2800"/>
              <a:t>6B people on earth implies total memory of all people alive about 1,200 petabytes</a:t>
            </a:r>
          </a:p>
          <a:p>
            <a:pPr eaLnBrk="1" hangingPunct="1"/>
            <a:r>
              <a:rPr lang="en-US" altLang="en-US" sz="2800"/>
              <a:t>Another way: </a:t>
            </a:r>
          </a:p>
          <a:p>
            <a:pPr lvl="1" eaLnBrk="1" hangingPunct="1"/>
            <a:r>
              <a:rPr lang="en-US" altLang="en-US" sz="2400"/>
              <a:t>estimate that people take in a byte/sec</a:t>
            </a:r>
          </a:p>
          <a:p>
            <a:pPr lvl="1" eaLnBrk="1" hangingPunct="1"/>
            <a:r>
              <a:rPr lang="en-US" altLang="en-US" sz="2400"/>
              <a:t>lifetime 250,000 days or 2B sec</a:t>
            </a:r>
          </a:p>
          <a:p>
            <a:pPr lvl="1" eaLnBrk="1" hangingPunct="1"/>
            <a:r>
              <a:rPr lang="en-US" altLang="en-US" sz="2400"/>
              <a:t>result is 2 GB (doesn’t count synthesizing new info)</a:t>
            </a:r>
          </a:p>
        </p:txBody>
      </p:sp>
    </p:spTree>
  </p:cSld>
  <p:clrMapOvr>
    <a:masterClrMapping/>
  </p:clrMapOvr>
  <p:transition>
    <p:split orient="vert"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Summary</a:t>
            </a:r>
          </a:p>
        </p:txBody>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Administrivia</a:t>
            </a:r>
          </a:p>
          <a:p>
            <a:pPr eaLnBrk="1" hangingPunct="1"/>
            <a:r>
              <a:rPr lang="en-US" altLang="en-US"/>
              <a:t>Why Information Retrieval</a:t>
            </a:r>
          </a:p>
        </p:txBody>
      </p:sp>
    </p:spTree>
  </p:cSld>
  <p:clrMapOvr>
    <a:masterClrMapping/>
  </p:clrMapOvr>
  <p:transition>
    <p:split orient="vert"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Next</a:t>
            </a:r>
          </a:p>
        </p:txBody>
      </p:sp>
      <p:sp>
        <p:nvSpPr>
          <p:cNvPr id="378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Introduction to Information Retrieval</a:t>
            </a:r>
          </a:p>
        </p:txBody>
      </p:sp>
    </p:spTree>
  </p:cSld>
  <p:clrMapOvr>
    <a:masterClrMapping/>
  </p:clrMapOvr>
  <p:transition>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ph type="title"/>
          </p:nvPr>
        </p:nvSpPr>
        <p:spPr bwMode="auto">
          <a:xfrm>
            <a:off x="441325" y="742950"/>
            <a:ext cx="8229600" cy="893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Why Attending this Class ?</a:t>
            </a:r>
          </a:p>
        </p:txBody>
      </p:sp>
      <p:sp>
        <p:nvSpPr>
          <p:cNvPr id="5123" name="Rectangle 3"/>
          <p:cNvSpPr>
            <a:spLocks noChangeArrowheads="1"/>
          </p:cNvSpPr>
          <p:nvPr>
            <p:ph type="body" idx="1"/>
          </p:nvPr>
        </p:nvSpPr>
        <p:spPr bwMode="auto">
          <a:xfrm>
            <a:off x="1085850" y="1885950"/>
            <a:ext cx="7772400" cy="3733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will help you cope with the information overload problem</a:t>
            </a:r>
          </a:p>
          <a:p>
            <a:pPr eaLnBrk="1" hangingPunct="1"/>
            <a:r>
              <a:rPr lang="en-US" altLang="en-US"/>
              <a:t>will allow you to design and implement solutions for handling large collections of information</a:t>
            </a:r>
          </a:p>
          <a:p>
            <a:pPr eaLnBrk="1" hangingPunct="1"/>
            <a:r>
              <a:rPr lang="en-US" altLang="en-US"/>
              <a:t>is FUN! (hopefully)</a:t>
            </a:r>
          </a:p>
        </p:txBody>
      </p:sp>
    </p:spTree>
  </p:cSld>
  <p:clrMapOvr>
    <a:masterClrMapping/>
  </p:clrMapOvr>
  <p:transition>
    <p:split orient="ver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Syllabus</a:t>
            </a:r>
          </a:p>
        </p:txBody>
      </p:sp>
      <p:sp>
        <p:nvSpPr>
          <p:cNvPr id="6147" name="Rectangle 3"/>
          <p:cNvSpPr>
            <a:spLocks noChangeArrowheads="1"/>
          </p:cNvSpPr>
          <p:nvPr>
            <p:ph type="body" idx="1"/>
          </p:nvPr>
        </p:nvSpPr>
        <p:spPr bwMode="auto">
          <a:xfrm>
            <a:off x="457200" y="1600200"/>
            <a:ext cx="8243888" cy="38735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sz="2800"/>
              <a:t>Week 1: Introduction to IR and Web Search</a:t>
            </a:r>
          </a:p>
          <a:p>
            <a:pPr eaLnBrk="1" hangingPunct="1">
              <a:lnSpc>
                <a:spcPct val="80000"/>
              </a:lnSpc>
            </a:pPr>
            <a:r>
              <a:rPr lang="en-US" altLang="en-US" sz="2800"/>
              <a:t>Week 2: Introduction to PERL</a:t>
            </a:r>
          </a:p>
          <a:p>
            <a:pPr eaLnBrk="1" hangingPunct="1">
              <a:lnSpc>
                <a:spcPct val="80000"/>
              </a:lnSpc>
            </a:pPr>
            <a:r>
              <a:rPr lang="en-US" altLang="en-US" sz="2800"/>
              <a:t>Week 3: Classic IR: Boolean and Vectorial Models</a:t>
            </a:r>
          </a:p>
          <a:p>
            <a:pPr eaLnBrk="1" hangingPunct="1">
              <a:lnSpc>
                <a:spcPct val="80000"/>
              </a:lnSpc>
            </a:pPr>
            <a:r>
              <a:rPr lang="en-US" altLang="en-US" sz="2800"/>
              <a:t>Week 4: More IR Models</a:t>
            </a:r>
          </a:p>
          <a:p>
            <a:pPr eaLnBrk="1" hangingPunct="1">
              <a:lnSpc>
                <a:spcPct val="80000"/>
              </a:lnSpc>
            </a:pPr>
            <a:r>
              <a:rPr lang="en-US" altLang="en-US" sz="2800"/>
              <a:t>Week 5: Evaluation in IR</a:t>
            </a:r>
          </a:p>
          <a:p>
            <a:pPr eaLnBrk="1" hangingPunct="1">
              <a:lnSpc>
                <a:spcPct val="80000"/>
              </a:lnSpc>
            </a:pPr>
            <a:r>
              <a:rPr lang="en-US" altLang="en-US" sz="2800"/>
              <a:t>Week 6: Query Operations and Languages</a:t>
            </a:r>
          </a:p>
          <a:p>
            <a:pPr eaLnBrk="1" hangingPunct="1">
              <a:lnSpc>
                <a:spcPct val="80000"/>
              </a:lnSpc>
            </a:pPr>
            <a:r>
              <a:rPr lang="en-US" altLang="en-US" sz="2800"/>
              <a:t>Week 7: Text Properties, Text Operations</a:t>
            </a:r>
          </a:p>
          <a:p>
            <a:pPr eaLnBrk="1" hangingPunct="1">
              <a:lnSpc>
                <a:spcPct val="80000"/>
              </a:lnSpc>
            </a:pPr>
            <a:r>
              <a:rPr lang="en-US" altLang="en-US" sz="2800"/>
              <a:t>Week 8: NO CLASS – FALL BREAK, Indexing and Searching, Review</a:t>
            </a:r>
          </a:p>
          <a:p>
            <a:pPr eaLnBrk="1" hangingPunct="1">
              <a:lnSpc>
                <a:spcPct val="80000"/>
              </a:lnSpc>
            </a:pPr>
            <a:r>
              <a:rPr lang="en-US" altLang="en-US" sz="2800"/>
              <a:t>Week 9: MIDTERM, WWW and Web Search Intro</a:t>
            </a:r>
          </a:p>
        </p:txBody>
      </p:sp>
    </p:spTree>
  </p:cSld>
  <p:clrMapOvr>
    <a:masterClrMapping/>
  </p:clrMapOvr>
  <p:transition>
    <p:split orient="ver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Syllabus (cont’d)</a:t>
            </a:r>
          </a:p>
        </p:txBody>
      </p:sp>
      <p:sp>
        <p:nvSpPr>
          <p:cNvPr id="7171" name="Rectangle 3"/>
          <p:cNvSpPr>
            <a:spLocks noChangeArrowheads="1"/>
          </p:cNvSpPr>
          <p:nvPr>
            <p:ph type="body" idx="1"/>
          </p:nvPr>
        </p:nvSpPr>
        <p:spPr bwMode="auto">
          <a:xfrm>
            <a:off x="457200" y="1600200"/>
            <a:ext cx="8316913" cy="374173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sz="2800"/>
              <a:t>Week 10: Web Search</a:t>
            </a:r>
          </a:p>
          <a:p>
            <a:pPr eaLnBrk="1" hangingPunct="1">
              <a:lnSpc>
                <a:spcPct val="80000"/>
              </a:lnSpc>
            </a:pPr>
            <a:r>
              <a:rPr lang="en-US" altLang="en-US" sz="2800"/>
              <a:t>Week 11: Text Categorization</a:t>
            </a:r>
          </a:p>
          <a:p>
            <a:pPr eaLnBrk="1" hangingPunct="1">
              <a:lnSpc>
                <a:spcPct val="80000"/>
              </a:lnSpc>
            </a:pPr>
            <a:r>
              <a:rPr lang="en-US" altLang="en-US" sz="2800"/>
              <a:t>Week 12: Text Clustering</a:t>
            </a:r>
          </a:p>
          <a:p>
            <a:pPr eaLnBrk="1" hangingPunct="1">
              <a:lnSpc>
                <a:spcPct val="80000"/>
              </a:lnSpc>
            </a:pPr>
            <a:r>
              <a:rPr lang="en-US" altLang="en-US" sz="2800"/>
              <a:t>Week 13: Question Answering</a:t>
            </a:r>
          </a:p>
          <a:p>
            <a:pPr eaLnBrk="1" hangingPunct="1">
              <a:lnSpc>
                <a:spcPct val="80000"/>
              </a:lnSpc>
            </a:pPr>
            <a:r>
              <a:rPr lang="en-US" altLang="en-US" sz="2800"/>
              <a:t>Week 14: Advanced IR Models, THANKSGIVING HOLIDAY</a:t>
            </a:r>
          </a:p>
          <a:p>
            <a:pPr eaLnBrk="1" hangingPunct="1">
              <a:lnSpc>
                <a:spcPct val="80000"/>
              </a:lnSpc>
            </a:pPr>
            <a:r>
              <a:rPr lang="en-US" altLang="en-US" sz="2800"/>
              <a:t>Week 15: Project Presentations, Review</a:t>
            </a:r>
          </a:p>
          <a:p>
            <a:pPr eaLnBrk="1" hangingPunct="1">
              <a:lnSpc>
                <a:spcPct val="80000"/>
              </a:lnSpc>
            </a:pPr>
            <a:r>
              <a:rPr lang="en-US" altLang="en-US" sz="2800"/>
              <a:t>Week 16: Final Exam</a:t>
            </a:r>
          </a:p>
        </p:txBody>
      </p:sp>
    </p:spTree>
  </p:cSld>
  <p:clrMapOvr>
    <a:masterClrMapping/>
  </p:clrMapOvr>
  <p:transition>
    <p:split orient="ver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bwMode="auto">
          <a:xfrm>
            <a:off x="427038" y="738188"/>
            <a:ext cx="8229600" cy="1143000"/>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To be successful you need to</a:t>
            </a:r>
          </a:p>
        </p:txBody>
      </p:sp>
      <p:sp>
        <p:nvSpPr>
          <p:cNvPr id="8195" name="Rectangle 3"/>
          <p:cNvSpPr>
            <a:spLocks noChangeArrowheads="1"/>
          </p:cNvSpPr>
          <p:nvPr>
            <p:ph type="body" idx="1"/>
          </p:nvPr>
        </p:nvSpPr>
        <p:spPr bwMode="auto">
          <a:xfrm>
            <a:off x="457200" y="1600200"/>
            <a:ext cx="8388350" cy="37719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a:t>Read the syllabus</a:t>
            </a:r>
          </a:p>
          <a:p>
            <a:pPr eaLnBrk="1" hangingPunct="1">
              <a:lnSpc>
                <a:spcPct val="80000"/>
              </a:lnSpc>
            </a:pPr>
            <a:r>
              <a:rPr lang="en-US" altLang="en-US"/>
              <a:t>Understand the structure of the course</a:t>
            </a:r>
          </a:p>
          <a:p>
            <a:pPr eaLnBrk="1" hangingPunct="1">
              <a:lnSpc>
                <a:spcPct val="80000"/>
              </a:lnSpc>
            </a:pPr>
            <a:r>
              <a:rPr lang="en-US" altLang="en-US"/>
              <a:t>Read the general policies</a:t>
            </a:r>
          </a:p>
          <a:p>
            <a:pPr eaLnBrk="1" hangingPunct="1">
              <a:lnSpc>
                <a:spcPct val="80000"/>
              </a:lnSpc>
            </a:pPr>
            <a:r>
              <a:rPr lang="en-US" altLang="en-US"/>
              <a:t>Attend classes and participate by asking questions or/and contributing with related remarks</a:t>
            </a:r>
          </a:p>
          <a:p>
            <a:pPr eaLnBrk="1" hangingPunct="1">
              <a:lnSpc>
                <a:spcPct val="80000"/>
              </a:lnSpc>
            </a:pPr>
            <a:r>
              <a:rPr lang="en-US" altLang="en-US"/>
              <a:t>Explore the course website</a:t>
            </a:r>
          </a:p>
        </p:txBody>
      </p:sp>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ph type="title"/>
          </p:nvPr>
        </p:nvSpPr>
        <p:spPr bwMode="auto">
          <a:xfrm>
            <a:off x="457200" y="784225"/>
            <a:ext cx="8229600" cy="893763"/>
          </a:xfrm>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To be successful you need to</a:t>
            </a:r>
          </a:p>
        </p:txBody>
      </p:sp>
      <p:sp>
        <p:nvSpPr>
          <p:cNvPr id="9219" name="Rectangle 3"/>
          <p:cNvSpPr>
            <a:spLocks noChangeArrowheads="1"/>
          </p:cNvSpPr>
          <p:nvPr>
            <p:ph type="body" idx="1"/>
          </p:nvPr>
        </p:nvSpPr>
        <p:spPr bwMode="auto">
          <a:xfrm>
            <a:off x="1143000" y="1981200"/>
            <a:ext cx="7235825" cy="33813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en-US" sz="2800"/>
              <a:t>Try to enjoy the programming assignments</a:t>
            </a:r>
          </a:p>
          <a:p>
            <a:pPr eaLnBrk="1" hangingPunct="1">
              <a:lnSpc>
                <a:spcPct val="80000"/>
              </a:lnSpc>
            </a:pPr>
            <a:r>
              <a:rPr lang="en-US" altLang="en-US" sz="2800" i="1">
                <a:solidFill>
                  <a:schemeClr val="accent2"/>
                </a:solidFill>
              </a:rPr>
              <a:t>Don't limit yourself to what is asked in class</a:t>
            </a:r>
          </a:p>
        </p:txBody>
      </p:sp>
    </p:spTree>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ph type="title"/>
          </p:nvPr>
        </p:nvSpPr>
        <p:spPr bwMode="auto">
          <a:solidFill>
            <a:srgbClr val="FFFFFF">
              <a:alpha val="0"/>
            </a:srgbClr>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Grading</a:t>
            </a:r>
          </a:p>
        </p:txBody>
      </p:sp>
      <p:sp>
        <p:nvSpPr>
          <p:cNvPr id="10243" name="Rectangle 3"/>
          <p:cNvSpPr>
            <a:spLocks noChangeArrowheads="1"/>
          </p:cNvSpPr>
          <p:nvPr>
            <p:ph type="body" idx="1"/>
          </p:nvPr>
        </p:nvSpPr>
        <p:spPr bwMode="auto">
          <a:xfrm>
            <a:off x="1057275" y="1414463"/>
            <a:ext cx="7772400" cy="411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t>Assignments</a:t>
            </a:r>
          </a:p>
          <a:p>
            <a:pPr lvl="1" eaLnBrk="1" hangingPunct="1"/>
            <a:r>
              <a:rPr lang="en-US" altLang="en-US"/>
              <a:t>6-8 (or more)</a:t>
            </a:r>
          </a:p>
          <a:p>
            <a:pPr lvl="1" eaLnBrk="1" hangingPunct="1"/>
            <a:r>
              <a:rPr lang="en-US" altLang="en-US" sz="2400"/>
              <a:t>Assignments: 35%</a:t>
            </a:r>
          </a:p>
          <a:p>
            <a:pPr eaLnBrk="1" hangingPunct="1"/>
            <a:r>
              <a:rPr lang="en-US" altLang="en-US"/>
              <a:t>Project (30%)</a:t>
            </a:r>
          </a:p>
          <a:p>
            <a:pPr eaLnBrk="1" hangingPunct="1"/>
            <a:r>
              <a:rPr lang="en-US" altLang="en-US" sz="2800"/>
              <a:t>2 Exams</a:t>
            </a:r>
          </a:p>
          <a:p>
            <a:pPr lvl="1" eaLnBrk="1" hangingPunct="1"/>
            <a:r>
              <a:rPr lang="en-US" altLang="en-US"/>
              <a:t>Midterm (15%)</a:t>
            </a:r>
          </a:p>
          <a:p>
            <a:pPr lvl="1" eaLnBrk="1" hangingPunct="1"/>
            <a:r>
              <a:rPr lang="en-US" altLang="en-US"/>
              <a:t>Final (15%)</a:t>
            </a:r>
          </a:p>
          <a:p>
            <a:pPr eaLnBrk="1" hangingPunct="1"/>
            <a:r>
              <a:rPr lang="en-US" altLang="en-US" sz="2800"/>
              <a:t>Active Participation, Presentations (5%)</a:t>
            </a:r>
          </a:p>
        </p:txBody>
      </p:sp>
    </p:spTree>
  </p:cSld>
  <p:clrMapOvr>
    <a:masterClrMapping/>
  </p:clrMapOvr>
  <p:transition>
    <p:split orient="vert" dir="in"/>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1453</Words>
  <Application>Microsoft Macintosh PowerPoint</Application>
  <PresentationFormat>On-screen Show (4:3)</PresentationFormat>
  <Paragraphs>247</Paragraphs>
  <Slides>36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Times New Roman</vt:lpstr>
      <vt:lpstr>Arial</vt:lpstr>
      <vt:lpstr>Calibri</vt:lpstr>
      <vt:lpstr>Default Design</vt:lpstr>
      <vt:lpstr>Microsoft Word Document</vt:lpstr>
      <vt:lpstr>Information Retrieval and Web Search</vt:lpstr>
      <vt:lpstr>Outline</vt:lpstr>
      <vt:lpstr>General Information</vt:lpstr>
      <vt:lpstr>Why Attending this Class ?</vt:lpstr>
      <vt:lpstr>Syllabus</vt:lpstr>
      <vt:lpstr>Syllabus (cont’d)</vt:lpstr>
      <vt:lpstr>To be successful you need to</vt:lpstr>
      <vt:lpstr>To be successful you need to</vt:lpstr>
      <vt:lpstr>Grading</vt:lpstr>
      <vt:lpstr>Grading</vt:lpstr>
      <vt:lpstr>Other Issues</vt:lpstr>
      <vt:lpstr>Bibliography</vt:lpstr>
      <vt:lpstr>Office Hours and Extra Help</vt:lpstr>
      <vt:lpstr>Assignment Submission</vt:lpstr>
      <vt:lpstr>Programming Assignments</vt:lpstr>
      <vt:lpstr>File Header</vt:lpstr>
      <vt:lpstr>Plagiarism</vt:lpstr>
      <vt:lpstr>Exams</vt:lpstr>
      <vt:lpstr>Questions</vt:lpstr>
      <vt:lpstr>Information Overload</vt:lpstr>
      <vt:lpstr>Information Overload</vt:lpstr>
      <vt:lpstr>Coping With It!</vt:lpstr>
      <vt:lpstr>Coping With It!</vt:lpstr>
      <vt:lpstr>Coping With It!</vt:lpstr>
      <vt:lpstr>What kinds of information are there?</vt:lpstr>
      <vt:lpstr>How much information is there? (Estimates courtesy of Hal Varian and Peter Lyman)</vt:lpstr>
      <vt:lpstr>How Much Information?</vt:lpstr>
      <vt:lpstr>Print</vt:lpstr>
      <vt:lpstr>Print</vt:lpstr>
      <vt:lpstr>Film and Image</vt:lpstr>
      <vt:lpstr>Optical Media</vt:lpstr>
      <vt:lpstr>Magnetic Media</vt:lpstr>
      <vt:lpstr>Totals Stored Per Year</vt:lpstr>
      <vt:lpstr>Human Memory</vt:lpstr>
      <vt:lpstr>Summary</vt:lpstr>
      <vt:lpstr>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and Web Search</dc:title>
  <dc:creator>Liangqun Lu</dc:creator>
  <cp:lastModifiedBy>Liangqun Lu</cp:lastModifiedBy>
  <cp:revision>1</cp:revision>
  <dcterms:created xsi:type="dcterms:W3CDTF">2017-09-27T05:05:40Z</dcterms:created>
  <dcterms:modified xsi:type="dcterms:W3CDTF">2017-09-27T05:05:51Z</dcterms:modified>
</cp:coreProperties>
</file>