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compatMode="1" saveSubsetFonts="1">
  <p:sldMasterIdLst>
    <p:sldMasterId id="2147483648" r:id="rId1"/>
  </p:sldMasterIdLst>
  <p:sldIdLst>
    <p:sldId id="284" r:id="rId2"/>
    <p:sldId id="319" r:id="rId3"/>
    <p:sldId id="325" r:id="rId4"/>
    <p:sldId id="320" r:id="rId5"/>
    <p:sldId id="315" r:id="rId6"/>
    <p:sldId id="322" r:id="rId7"/>
    <p:sldId id="323" r:id="rId8"/>
    <p:sldId id="324" r:id="rId9"/>
    <p:sldId id="316" r:id="rId10"/>
    <p:sldId id="289" r:id="rId11"/>
    <p:sldId id="290" r:id="rId12"/>
    <p:sldId id="291" r:id="rId13"/>
    <p:sldId id="292" r:id="rId14"/>
    <p:sldId id="293" r:id="rId15"/>
    <p:sldId id="294" r:id="rId16"/>
    <p:sldId id="295" r:id="rId17"/>
    <p:sldId id="296" r:id="rId18"/>
    <p:sldId id="297" r:id="rId19"/>
    <p:sldId id="298" r:id="rId20"/>
    <p:sldId id="299" r:id="rId21"/>
    <p:sldId id="300" r:id="rId22"/>
    <p:sldId id="301" r:id="rId23"/>
    <p:sldId id="302" r:id="rId24"/>
    <p:sldId id="303" r:id="rId25"/>
    <p:sldId id="304" r:id="rId26"/>
    <p:sldId id="305" r:id="rId27"/>
    <p:sldId id="306" r:id="rId28"/>
    <p:sldId id="307" r:id="rId29"/>
    <p:sldId id="308" r:id="rId30"/>
    <p:sldId id="309" r:id="rId31"/>
    <p:sldId id="310" r:id="rId32"/>
    <p:sldId id="311" r:id="rId33"/>
    <p:sldId id="312" r:id="rId34"/>
    <p:sldId id="313" r:id="rId35"/>
    <p:sldId id="314" r:id="rId36"/>
    <p:sldId id="317" r:id="rId37"/>
    <p:sldId id="318" r:id="rId38"/>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40" autoAdjust="0"/>
    <p:restoredTop sz="94707"/>
  </p:normalViewPr>
  <p:slideViewPr>
    <p:cSldViewPr snapToGrid="0">
      <p:cViewPr varScale="1">
        <p:scale>
          <a:sx n="85" d="100"/>
          <a:sy n="85" d="100"/>
        </p:scale>
        <p:origin x="1328" y="1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presProps" Target="presProps.xml"/><Relationship Id="rId40" Type="http://schemas.openxmlformats.org/officeDocument/2006/relationships/viewProps" Target="viewProps.xml"/><Relationship Id="rId41" Type="http://schemas.openxmlformats.org/officeDocument/2006/relationships/theme" Target="theme/theme1.xml"/><Relationship Id="rId4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1044300149"/>
      </p:ext>
    </p:extLst>
  </p:cSld>
  <p:clrMapOvr>
    <a:masterClrMapping/>
  </p:clrMapOvr>
  <p:transition>
    <p:split orient="vert" dir="in"/>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83138488"/>
      </p:ext>
    </p:extLst>
  </p:cSld>
  <p:clrMapOvr>
    <a:masterClrMapping/>
  </p:clrMapOvr>
  <p:transition>
    <p:split orient="vert" dir="in"/>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74273931"/>
      </p:ext>
    </p:extLst>
  </p:cSld>
  <p:clrMapOvr>
    <a:masterClrMapping/>
  </p:clrMapOvr>
  <p:transition>
    <p:split orient="vert" dir="in"/>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8757312"/>
      </p:ext>
    </p:extLst>
  </p:cSld>
  <p:clrMapOvr>
    <a:masterClrMapping/>
  </p:clrMapOvr>
  <p:transition>
    <p:split orient="vert" dir="in"/>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625728744"/>
      </p:ext>
    </p:extLst>
  </p:cSld>
  <p:clrMapOvr>
    <a:masterClrMapping/>
  </p:clrMapOvr>
  <p:transition>
    <p:split orient="vert" dir="in"/>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88559627"/>
      </p:ext>
    </p:extLst>
  </p:cSld>
  <p:clrMapOvr>
    <a:masterClrMapping/>
  </p:clrMapOvr>
  <p:transition>
    <p:split orient="vert" dir="in"/>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28766595"/>
      </p:ext>
    </p:extLst>
  </p:cSld>
  <p:clrMapOvr>
    <a:masterClrMapping/>
  </p:clrMapOvr>
  <p:transition>
    <p:split orient="vert" dir="in"/>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884434035"/>
      </p:ext>
    </p:extLst>
  </p:cSld>
  <p:clrMapOvr>
    <a:masterClrMapping/>
  </p:clrMapOvr>
  <p:transition>
    <p:split orient="vert" dir="in"/>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48505358"/>
      </p:ext>
    </p:extLst>
  </p:cSld>
  <p:clrMapOvr>
    <a:masterClrMapping/>
  </p:clrMapOvr>
  <p:transition>
    <p:split orient="vert" dir="in"/>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551418803"/>
      </p:ext>
    </p:extLst>
  </p:cSld>
  <p:clrMapOvr>
    <a:masterClrMapping/>
  </p:clrMapOvr>
  <p:transition>
    <p:split orient="vert" dir="in"/>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096863794"/>
      </p:ext>
    </p:extLst>
  </p:cSld>
  <p:clrMapOvr>
    <a:masterClrMapping/>
  </p:clrMapOvr>
  <p:transition>
    <p:split orient="vert" dir="in"/>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4" Type="http://schemas.openxmlformats.org/officeDocument/2006/relationships/image" Target="../media/image2.png"/><Relationship Id="rId15" Type="http://schemas.openxmlformats.org/officeDocument/2006/relationships/image" Target="../media/image3.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7"/>
          <p:cNvGrpSpPr>
            <a:grpSpLocks/>
          </p:cNvGrpSpPr>
          <p:nvPr userDrawn="1"/>
        </p:nvGrpSpPr>
        <p:grpSpPr bwMode="auto">
          <a:xfrm>
            <a:off x="0" y="0"/>
            <a:ext cx="9144000" cy="6858000"/>
            <a:chOff x="0" y="0"/>
            <a:chExt cx="5760" cy="4320"/>
          </a:xfrm>
        </p:grpSpPr>
        <p:pic>
          <p:nvPicPr>
            <p:cNvPr id="1029" name="Picture 8" descr="logo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1920" cy="5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0" name="Picture 9" descr="rightlogo"/>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888" y="0"/>
              <a:ext cx="1872" cy="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1" name="Rectangle 10"/>
            <p:cNvSpPr>
              <a:spLocks noChangeArrowheads="1"/>
            </p:cNvSpPr>
            <p:nvPr/>
          </p:nvSpPr>
          <p:spPr bwMode="auto">
            <a:xfrm>
              <a:off x="0" y="4128"/>
              <a:ext cx="5760" cy="192"/>
            </a:xfrm>
            <a:prstGeom prst="rect">
              <a:avLst/>
            </a:prstGeom>
            <a:gradFill rotWithShape="1">
              <a:gsLst>
                <a:gs pos="0">
                  <a:srgbClr val="FFFFFF"/>
                </a:gs>
                <a:gs pos="100000">
                  <a:srgbClr val="FF7C8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defRPr/>
              </a:pPr>
              <a:endParaRPr lang="en-US" altLang="en-US" smtClean="0"/>
            </a:p>
          </p:txBody>
        </p:sp>
      </p:grpSp>
      <p:sp>
        <p:nvSpPr>
          <p:cNvPr id="1027" name="Text Box 11"/>
          <p:cNvSpPr txBox="1">
            <a:spLocks noChangeArrowheads="1"/>
          </p:cNvSpPr>
          <p:nvPr userDrawn="1"/>
        </p:nvSpPr>
        <p:spPr bwMode="auto">
          <a:xfrm>
            <a:off x="1219200" y="2667000"/>
            <a:ext cx="6858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defRPr/>
            </a:pPr>
            <a:endParaRPr lang="en-US" smtClean="0"/>
          </a:p>
        </p:txBody>
      </p:sp>
      <p:pic>
        <p:nvPicPr>
          <p:cNvPr id="1028" name="Picture 12" descr="logo"/>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8099425" y="5740400"/>
            <a:ext cx="104457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split orient="vert" dir="in"/>
  </p:transition>
  <p:timing>
    <p:tnLst>
      <p:par>
        <p:cTn id="1" dur="indefinite" restart="never" nodeType="tmRoot"/>
      </p:par>
    </p:tnLst>
  </p:timing>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mailto:vrus@memphis.edu" TargetMode="External"/><Relationship Id="rId3" Type="http://schemas.openxmlformats.org/officeDocument/2006/relationships/hyperlink" Target="http://www.cs.memphis.edu/~vrus/teaching/ir-websearch/"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wmf"/><Relationship Id="rId3" Type="http://schemas.openxmlformats.org/officeDocument/2006/relationships/image" Target="../media/image5.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wmf"/><Relationship Id="rId3" Type="http://schemas.openxmlformats.org/officeDocument/2006/relationships/image" Target="../media/image6.w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685800" y="928688"/>
            <a:ext cx="7988300" cy="23860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b="1"/>
              <a:t>Information Retrieval and Web Search</a:t>
            </a:r>
          </a:p>
        </p:txBody>
      </p:sp>
      <p:sp>
        <p:nvSpPr>
          <p:cNvPr id="2051" name="Rectangle 3"/>
          <p:cNvSpPr>
            <a:spLocks noGrp="1" noChangeArrowheads="1"/>
          </p:cNvSpPr>
          <p:nvPr>
            <p:ph type="body" idx="1"/>
          </p:nvPr>
        </p:nvSpPr>
        <p:spPr bwMode="auto">
          <a:xfrm>
            <a:off x="850900" y="3492500"/>
            <a:ext cx="7772400" cy="25527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1" hangingPunct="1">
              <a:buFontTx/>
              <a:buNone/>
            </a:pPr>
            <a:r>
              <a:rPr lang="en-US" altLang="en-US" b="1">
                <a:solidFill>
                  <a:schemeClr val="accent2"/>
                </a:solidFill>
              </a:rPr>
              <a:t>Vasile Rus, PhD</a:t>
            </a:r>
          </a:p>
          <a:p>
            <a:pPr algn="ctr" eaLnBrk="1" hangingPunct="1">
              <a:buFontTx/>
              <a:buNone/>
            </a:pPr>
            <a:r>
              <a:rPr lang="en-US" altLang="en-US">
                <a:hlinkClick r:id="rId2"/>
              </a:rPr>
              <a:t>vrus@memphis.edu</a:t>
            </a:r>
            <a:endParaRPr lang="en-US" altLang="en-US"/>
          </a:p>
          <a:p>
            <a:pPr algn="ctr" eaLnBrk="1" hangingPunct="1">
              <a:buFontTx/>
              <a:buNone/>
            </a:pPr>
            <a:r>
              <a:rPr lang="en-US" altLang="en-US">
                <a:hlinkClick r:id="rId3"/>
              </a:rPr>
              <a:t>www.cs.memphis.edu/~vrus/teaching/ir-websearch/</a:t>
            </a:r>
            <a:r>
              <a:rPr lang="en-US" altLang="en-US"/>
              <a:t> </a:t>
            </a:r>
          </a:p>
        </p:txBody>
      </p:sp>
    </p:spTree>
  </p:cSld>
  <p:clrMapOvr>
    <a:masterClrMapping/>
  </p:clrMapOvr>
  <p:transition>
    <p:split orient="vert" dir="in"/>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a:t>IR System</a:t>
            </a:r>
          </a:p>
        </p:txBody>
      </p:sp>
      <p:pic>
        <p:nvPicPr>
          <p:cNvPr id="283651" name="Picture 3" descr="amconfu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4419600"/>
            <a:ext cx="931863" cy="2005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8" name="Rectangle 4"/>
          <p:cNvSpPr>
            <a:spLocks noChangeArrowheads="1"/>
          </p:cNvSpPr>
          <p:nvPr/>
        </p:nvSpPr>
        <p:spPr bwMode="auto">
          <a:xfrm>
            <a:off x="3962400" y="3352800"/>
            <a:ext cx="2057400" cy="1066800"/>
          </a:xfrm>
          <a:prstGeom prst="rect">
            <a:avLst/>
          </a:prstGeom>
          <a:solidFill>
            <a:srgbClr val="98ED87"/>
          </a:solidFill>
          <a:ln w="9525">
            <a:miter lim="800000"/>
            <a:headEnd/>
            <a:tailEnd/>
          </a:ln>
          <a:scene3d>
            <a:camera prst="legacyObliqueTopRight"/>
            <a:lightRig rig="legacyFlat3" dir="b"/>
          </a:scene3d>
          <a:sp3d extrusionH="430200" contourW="12700" prstMaterial="legacyMatte">
            <a:bevelT w="13500" h="13500" prst="angle"/>
            <a:bevelB w="13500" h="13500" prst="angle"/>
            <a:extrusionClr>
              <a:srgbClr val="98ED87"/>
            </a:extrusionClr>
            <a:contourClr>
              <a:srgbClr val="98ED87"/>
            </a:contourClr>
          </a:sp3d>
        </p:spPr>
        <p:txBody>
          <a:bodyPr wrap="none" anchor="ctr">
            <a:flatTx/>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eaLnBrk="1" hangingPunct="1"/>
            <a:r>
              <a:rPr lang="en-US" altLang="en-US"/>
              <a:t>IR</a:t>
            </a:r>
          </a:p>
          <a:p>
            <a:pPr algn="ctr" eaLnBrk="1" hangingPunct="1"/>
            <a:r>
              <a:rPr lang="en-US" altLang="en-US"/>
              <a:t>System</a:t>
            </a:r>
          </a:p>
        </p:txBody>
      </p:sp>
      <p:grpSp>
        <p:nvGrpSpPr>
          <p:cNvPr id="2" name="Group 5"/>
          <p:cNvGrpSpPr>
            <a:grpSpLocks/>
          </p:cNvGrpSpPr>
          <p:nvPr/>
        </p:nvGrpSpPr>
        <p:grpSpPr bwMode="auto">
          <a:xfrm>
            <a:off x="1828800" y="3505200"/>
            <a:ext cx="2133600" cy="914400"/>
            <a:chOff x="1152" y="2208"/>
            <a:chExt cx="1344" cy="576"/>
          </a:xfrm>
        </p:grpSpPr>
        <p:sp>
          <p:nvSpPr>
            <p:cNvPr id="11279" name="AutoShape 6"/>
            <p:cNvSpPr>
              <a:spLocks noChangeArrowheads="1"/>
            </p:cNvSpPr>
            <p:nvPr/>
          </p:nvSpPr>
          <p:spPr bwMode="auto">
            <a:xfrm>
              <a:off x="1152" y="2208"/>
              <a:ext cx="816" cy="576"/>
            </a:xfrm>
            <a:prstGeom prst="wedgeRoundRectCallout">
              <a:avLst>
                <a:gd name="adj1" fmla="val -43750"/>
                <a:gd name="adj2" fmla="val 70000"/>
                <a:gd name="adj3" fmla="val 16667"/>
              </a:avLst>
            </a:prstGeom>
            <a:solidFill>
              <a:srgbClr val="11DBDB"/>
            </a:solidFill>
            <a:ln w="9525">
              <a:solidFill>
                <a:schemeClr val="tx1"/>
              </a:solidFill>
              <a:miter lim="800000"/>
              <a:headEnd/>
              <a:tailEnd/>
            </a:ln>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eaLnBrk="1" hangingPunct="1"/>
              <a:endParaRPr lang="en-US" altLang="en-US"/>
            </a:p>
          </p:txBody>
        </p:sp>
        <p:sp>
          <p:nvSpPr>
            <p:cNvPr id="11280" name="Rectangle 7"/>
            <p:cNvSpPr>
              <a:spLocks noChangeArrowheads="1"/>
            </p:cNvSpPr>
            <p:nvPr/>
          </p:nvSpPr>
          <p:spPr bwMode="auto">
            <a:xfrm>
              <a:off x="1248" y="2256"/>
              <a:ext cx="596" cy="518"/>
            </a:xfrm>
            <a:prstGeom prst="rect">
              <a:avLst/>
            </a:prstGeom>
            <a:solidFill>
              <a:srgbClr val="11DBD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eaLnBrk="1" hangingPunct="1">
                <a:spcBef>
                  <a:spcPct val="50000"/>
                </a:spcBef>
              </a:pPr>
              <a:r>
                <a:rPr lang="en-US" altLang="en-US"/>
                <a:t>Query String</a:t>
              </a:r>
            </a:p>
          </p:txBody>
        </p:sp>
        <p:sp>
          <p:nvSpPr>
            <p:cNvPr id="11281" name="Line 8"/>
            <p:cNvSpPr>
              <a:spLocks noChangeShapeType="1"/>
            </p:cNvSpPr>
            <p:nvPr/>
          </p:nvSpPr>
          <p:spPr bwMode="auto">
            <a:xfrm>
              <a:off x="1968" y="2496"/>
              <a:ext cx="52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grpSp>
        <p:nvGrpSpPr>
          <p:cNvPr id="3" name="Group 9"/>
          <p:cNvGrpSpPr>
            <a:grpSpLocks/>
          </p:cNvGrpSpPr>
          <p:nvPr/>
        </p:nvGrpSpPr>
        <p:grpSpPr bwMode="auto">
          <a:xfrm>
            <a:off x="4114800" y="1981200"/>
            <a:ext cx="2749550" cy="1371600"/>
            <a:chOff x="2592" y="1248"/>
            <a:chExt cx="1732" cy="864"/>
          </a:xfrm>
        </p:grpSpPr>
        <p:sp>
          <p:nvSpPr>
            <p:cNvPr id="11276" name="Oval 10"/>
            <p:cNvSpPr>
              <a:spLocks noChangeArrowheads="1"/>
            </p:cNvSpPr>
            <p:nvPr/>
          </p:nvSpPr>
          <p:spPr bwMode="auto">
            <a:xfrm>
              <a:off x="2592" y="1248"/>
              <a:ext cx="1056" cy="576"/>
            </a:xfrm>
            <a:prstGeom prst="ellipse">
              <a:avLst/>
            </a:prstGeom>
            <a:solidFill>
              <a:srgbClr val="11DBDB"/>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eaLnBrk="1" hangingPunct="1"/>
              <a:r>
                <a:rPr lang="en-US" altLang="en-US"/>
                <a:t>Document</a:t>
              </a:r>
            </a:p>
            <a:p>
              <a:pPr algn="ctr" eaLnBrk="1" hangingPunct="1"/>
              <a:r>
                <a:rPr lang="en-US" altLang="en-US"/>
                <a:t>corpus</a:t>
              </a:r>
            </a:p>
          </p:txBody>
        </p:sp>
        <p:sp>
          <p:nvSpPr>
            <p:cNvPr id="11277" name="Line 11"/>
            <p:cNvSpPr>
              <a:spLocks noChangeShapeType="1"/>
            </p:cNvSpPr>
            <p:nvPr/>
          </p:nvSpPr>
          <p:spPr bwMode="auto">
            <a:xfrm>
              <a:off x="3120" y="1824"/>
              <a:ext cx="0" cy="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pic>
          <p:nvPicPr>
            <p:cNvPr id="11278" name="Picture 12" descr="bs00554_"/>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96" y="1248"/>
              <a:ext cx="628" cy="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 name="Group 13"/>
          <p:cNvGrpSpPr>
            <a:grpSpLocks/>
          </p:cNvGrpSpPr>
          <p:nvPr/>
        </p:nvGrpSpPr>
        <p:grpSpPr bwMode="auto">
          <a:xfrm>
            <a:off x="4114800" y="4419600"/>
            <a:ext cx="3429000" cy="1955800"/>
            <a:chOff x="2592" y="2784"/>
            <a:chExt cx="2160" cy="1232"/>
          </a:xfrm>
        </p:grpSpPr>
        <p:sp>
          <p:nvSpPr>
            <p:cNvPr id="11272" name="Oval 14"/>
            <p:cNvSpPr>
              <a:spLocks noChangeArrowheads="1"/>
            </p:cNvSpPr>
            <p:nvPr/>
          </p:nvSpPr>
          <p:spPr bwMode="auto">
            <a:xfrm>
              <a:off x="2592" y="3216"/>
              <a:ext cx="1104" cy="576"/>
            </a:xfrm>
            <a:prstGeom prst="ellipse">
              <a:avLst/>
            </a:prstGeom>
            <a:solidFill>
              <a:srgbClr val="11DBDB"/>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eaLnBrk="1" hangingPunct="1"/>
              <a:r>
                <a:rPr lang="en-US" altLang="en-US"/>
                <a:t>Ranked</a:t>
              </a:r>
            </a:p>
            <a:p>
              <a:pPr algn="ctr" eaLnBrk="1" hangingPunct="1"/>
              <a:r>
                <a:rPr lang="en-US" altLang="en-US"/>
                <a:t>Documents</a:t>
              </a:r>
            </a:p>
          </p:txBody>
        </p:sp>
        <p:sp>
          <p:nvSpPr>
            <p:cNvPr id="11273" name="Line 15"/>
            <p:cNvSpPr>
              <a:spLocks noChangeShapeType="1"/>
            </p:cNvSpPr>
            <p:nvPr/>
          </p:nvSpPr>
          <p:spPr bwMode="auto">
            <a:xfrm>
              <a:off x="3120" y="2784"/>
              <a:ext cx="0" cy="43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1274" name="Rectangle 16"/>
            <p:cNvSpPr>
              <a:spLocks noChangeArrowheads="1"/>
            </p:cNvSpPr>
            <p:nvPr/>
          </p:nvSpPr>
          <p:spPr bwMode="auto">
            <a:xfrm>
              <a:off x="3984" y="2976"/>
              <a:ext cx="768" cy="912"/>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eaLnBrk="1" hangingPunct="1"/>
              <a:endParaRPr lang="en-US" altLang="en-US"/>
            </a:p>
          </p:txBody>
        </p:sp>
        <p:sp>
          <p:nvSpPr>
            <p:cNvPr id="11275" name="Text Box 17"/>
            <p:cNvSpPr txBox="1">
              <a:spLocks noChangeArrowheads="1"/>
            </p:cNvSpPr>
            <p:nvPr/>
          </p:nvSpPr>
          <p:spPr bwMode="auto">
            <a:xfrm>
              <a:off x="4070" y="3015"/>
              <a:ext cx="521" cy="1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eaLnBrk="1" hangingPunct="1"/>
              <a:r>
                <a:rPr lang="en-US" altLang="en-US" sz="1600"/>
                <a:t>1. Doc1</a:t>
              </a:r>
            </a:p>
            <a:p>
              <a:pPr eaLnBrk="1" hangingPunct="1"/>
              <a:r>
                <a:rPr lang="en-US" altLang="en-US" sz="1600"/>
                <a:t>2. Doc2</a:t>
              </a:r>
            </a:p>
            <a:p>
              <a:pPr eaLnBrk="1" hangingPunct="1"/>
              <a:r>
                <a:rPr lang="en-US" altLang="en-US" sz="1600"/>
                <a:t>3. Doc3</a:t>
              </a:r>
            </a:p>
            <a:p>
              <a:pPr eaLnBrk="1" hangingPunct="1"/>
              <a:r>
                <a:rPr lang="en-US" altLang="en-US" sz="1600"/>
                <a:t>    .</a:t>
              </a:r>
            </a:p>
            <a:p>
              <a:pPr eaLnBrk="1" hangingPunct="1"/>
              <a:r>
                <a:rPr lang="en-US" altLang="en-US" sz="1600"/>
                <a:t>    .</a:t>
              </a:r>
            </a:p>
            <a:p>
              <a:pPr eaLnBrk="1" hangingPunct="1"/>
              <a:endParaRPr lang="en-US" altLang="en-US" sz="1800"/>
            </a:p>
          </p:txBody>
        </p:sp>
      </p:grpSp>
    </p:spTree>
  </p:cSld>
  <p:clrMapOvr>
    <a:masterClrMapping/>
  </p:clrMapOvr>
  <p:transition>
    <p:split orient="vert"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28365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ChangeArrowheads="1"/>
          </p:cNvSpPr>
          <p:nvPr>
            <p:ph type="title"/>
          </p:nvPr>
        </p:nvSpPr>
        <p:spPr bwMode="auto">
          <a:xfrm>
            <a:off x="1719263" y="550863"/>
            <a:ext cx="5835650" cy="866775"/>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a:t>Relevance</a:t>
            </a:r>
          </a:p>
        </p:txBody>
      </p:sp>
      <p:sp>
        <p:nvSpPr>
          <p:cNvPr id="12291" name="Rectangle 3"/>
          <p:cNvSpPr>
            <a:spLocks noChangeArrowheads="1"/>
          </p:cNvSpPr>
          <p:nvPr>
            <p:ph type="body" idx="1"/>
          </p:nvPr>
        </p:nvSpPr>
        <p:spPr bwMode="auto">
          <a:xfrm>
            <a:off x="573088" y="1584325"/>
            <a:ext cx="7969250" cy="4164013"/>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a:t>Relevance is a subjective judgment and may include:</a:t>
            </a:r>
          </a:p>
          <a:p>
            <a:pPr lvl="1" eaLnBrk="1" hangingPunct="1"/>
            <a:r>
              <a:rPr lang="en-US" altLang="en-US"/>
              <a:t>Being on the proper subject.</a:t>
            </a:r>
          </a:p>
          <a:p>
            <a:pPr lvl="1" eaLnBrk="1" hangingPunct="1"/>
            <a:r>
              <a:rPr lang="en-US" altLang="en-US"/>
              <a:t>Being timely (recent information).</a:t>
            </a:r>
          </a:p>
          <a:p>
            <a:pPr lvl="1" eaLnBrk="1" hangingPunct="1"/>
            <a:r>
              <a:rPr lang="en-US" altLang="en-US"/>
              <a:t>Being authoritative (from a trusted source).</a:t>
            </a:r>
          </a:p>
          <a:p>
            <a:pPr lvl="1" eaLnBrk="1" hangingPunct="1"/>
            <a:r>
              <a:rPr lang="en-US" altLang="en-US"/>
              <a:t>Satisfying the goals of the user and his/her intended use of the information (</a:t>
            </a:r>
            <a:r>
              <a:rPr lang="en-US" altLang="en-US" i="1"/>
              <a:t>information need</a:t>
            </a:r>
            <a:r>
              <a:rPr lang="en-US" altLang="en-US"/>
              <a:t>).</a:t>
            </a:r>
          </a:p>
        </p:txBody>
      </p:sp>
    </p:spTree>
  </p:cSld>
  <p:clrMapOvr>
    <a:masterClrMapping/>
  </p:clrMapOvr>
  <p:transition>
    <p:split orient="vert" dir="in"/>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a:t>Keyword Search</a:t>
            </a:r>
          </a:p>
        </p:txBody>
      </p:sp>
      <p:sp>
        <p:nvSpPr>
          <p:cNvPr id="13315" name="Rectangle 3"/>
          <p:cNvSpPr>
            <a:spLocks noChangeArrowheads="1"/>
          </p:cNvSpPr>
          <p:nvPr>
            <p:ph type="body" idx="1"/>
          </p:nvPr>
        </p:nvSpPr>
        <p:spPr bwMode="auto">
          <a:xfrm>
            <a:off x="457200" y="1600200"/>
            <a:ext cx="8243888" cy="3959225"/>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a:t>Simplest notion of relevance is that the query string appears verbatim in the document.</a:t>
            </a:r>
          </a:p>
          <a:p>
            <a:pPr eaLnBrk="1" hangingPunct="1"/>
            <a:r>
              <a:rPr lang="en-US" altLang="en-US"/>
              <a:t>Slightly less strict notion is that the words in the query appear frequently in the document, in any order (</a:t>
            </a:r>
            <a:r>
              <a:rPr lang="en-US" altLang="en-US" i="1"/>
              <a:t>bag of words</a:t>
            </a:r>
            <a:r>
              <a:rPr lang="en-US" altLang="en-US"/>
              <a:t>).</a:t>
            </a:r>
          </a:p>
        </p:txBody>
      </p:sp>
    </p:spTree>
  </p:cSld>
  <p:clrMapOvr>
    <a:masterClrMapping/>
  </p:clrMapOvr>
  <p:transition>
    <p:split orient="vert" dir="in"/>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p:cNvSpPr>
            <a:spLocks noChangeArrowheads="1"/>
          </p:cNvSpPr>
          <p:nvPr>
            <p:ph type="body" idx="1"/>
          </p:nvPr>
        </p:nvSpPr>
        <p:spPr bwMode="auto">
          <a:xfrm>
            <a:off x="747713" y="1485900"/>
            <a:ext cx="7243762" cy="4800600"/>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a:t>May not retrieve relevant documents that include synonymous terms.</a:t>
            </a:r>
          </a:p>
          <a:p>
            <a:pPr lvl="1" eaLnBrk="1" hangingPunct="1"/>
            <a:r>
              <a:rPr lang="en-US" altLang="en-US"/>
              <a:t>“restaurant” vs. “café”</a:t>
            </a:r>
          </a:p>
          <a:p>
            <a:pPr lvl="1" eaLnBrk="1" hangingPunct="1"/>
            <a:r>
              <a:rPr lang="en-US" altLang="en-US"/>
              <a:t>“PRC” vs. “China”</a:t>
            </a:r>
          </a:p>
          <a:p>
            <a:pPr eaLnBrk="1" hangingPunct="1"/>
            <a:r>
              <a:rPr lang="en-US" altLang="en-US"/>
              <a:t>May retrieve irrelevant documents that include ambiguous terms.</a:t>
            </a:r>
          </a:p>
          <a:p>
            <a:pPr lvl="1" eaLnBrk="1" hangingPunct="1"/>
            <a:r>
              <a:rPr lang="en-US" altLang="en-US"/>
              <a:t>“bat” (baseball vs. mammal)</a:t>
            </a:r>
          </a:p>
          <a:p>
            <a:pPr lvl="1" eaLnBrk="1" hangingPunct="1"/>
            <a:r>
              <a:rPr lang="en-US" altLang="en-US"/>
              <a:t>“Apple” (company vs. fruit)</a:t>
            </a:r>
          </a:p>
          <a:p>
            <a:pPr lvl="1" eaLnBrk="1" hangingPunct="1"/>
            <a:r>
              <a:rPr lang="en-US" altLang="en-US"/>
              <a:t>“bit” (unit of data vs. act of eating)</a:t>
            </a:r>
          </a:p>
          <a:p>
            <a:pPr lvl="1" eaLnBrk="1" hangingPunct="1"/>
            <a:endParaRPr lang="en-US" altLang="en-US"/>
          </a:p>
        </p:txBody>
      </p:sp>
      <p:sp>
        <p:nvSpPr>
          <p:cNvPr id="14339" name="Rectangle 4"/>
          <p:cNvSpPr>
            <a:spLocks noChangeArrowheads="1"/>
          </p:cNvSpPr>
          <p:nvPr/>
        </p:nvSpPr>
        <p:spPr bwMode="auto">
          <a:xfrm>
            <a:off x="457200" y="5207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eaLnBrk="1" hangingPunct="1"/>
            <a:r>
              <a:rPr lang="en-US" altLang="en-US" sz="4400">
                <a:solidFill>
                  <a:schemeClr val="tx2"/>
                </a:solidFill>
              </a:rPr>
              <a:t>Problems with Keywords</a:t>
            </a:r>
          </a:p>
        </p:txBody>
      </p:sp>
    </p:spTree>
  </p:cSld>
  <p:clrMapOvr>
    <a:masterClrMapping/>
  </p:clrMapOvr>
  <p:transition>
    <p:split orient="vert" dir="in"/>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ChangeArrowheads="1"/>
          </p:cNvSpPr>
          <p:nvPr>
            <p:ph type="body" idx="1"/>
          </p:nvPr>
        </p:nvSpPr>
        <p:spPr bwMode="auto">
          <a:xfrm>
            <a:off x="995363" y="1346200"/>
            <a:ext cx="7620000" cy="4724400"/>
          </a:xfrm>
          <a:solidFill>
            <a:srgbClr val="FFFFFF">
              <a:alpha val="0"/>
            </a:srgbClr>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90000"/>
              </a:lnSpc>
            </a:pPr>
            <a:r>
              <a:rPr lang="en-US" altLang="en-US"/>
              <a:t>We will cover the basics of keyword-based IR, but…</a:t>
            </a:r>
          </a:p>
          <a:p>
            <a:pPr eaLnBrk="1" hangingPunct="1">
              <a:lnSpc>
                <a:spcPct val="90000"/>
              </a:lnSpc>
            </a:pPr>
            <a:r>
              <a:rPr lang="en-US" altLang="en-US"/>
              <a:t>We will focus on extensions and recent developments that go beyond keywords.</a:t>
            </a:r>
          </a:p>
          <a:p>
            <a:pPr eaLnBrk="1" hangingPunct="1">
              <a:lnSpc>
                <a:spcPct val="90000"/>
              </a:lnSpc>
            </a:pPr>
            <a:r>
              <a:rPr lang="en-US" altLang="en-US"/>
              <a:t>We will cover the basics of building an </a:t>
            </a:r>
            <a:r>
              <a:rPr lang="en-US" altLang="en-US" i="1"/>
              <a:t>efficient</a:t>
            </a:r>
            <a:r>
              <a:rPr lang="en-US" altLang="en-US"/>
              <a:t> IR system, but…</a:t>
            </a:r>
          </a:p>
          <a:p>
            <a:pPr eaLnBrk="1" hangingPunct="1">
              <a:lnSpc>
                <a:spcPct val="90000"/>
              </a:lnSpc>
            </a:pPr>
            <a:r>
              <a:rPr lang="en-US" altLang="en-US"/>
              <a:t>We will focus on basic capabilities and algorithms rather than system’s issues that allow scaling to industrial size databases.</a:t>
            </a:r>
          </a:p>
        </p:txBody>
      </p:sp>
      <p:sp>
        <p:nvSpPr>
          <p:cNvPr id="15363" name="Rectangle 5"/>
          <p:cNvSpPr>
            <a:spLocks noGrp="1" noChangeArrowheads="1"/>
          </p:cNvSpPr>
          <p:nvPr>
            <p:ph type="title"/>
          </p:nvPr>
        </p:nvSpPr>
        <p:spPr bwMode="auto">
          <a:xfrm>
            <a:off x="517525" y="290513"/>
            <a:ext cx="82296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a:t>Beyond Keywords</a:t>
            </a:r>
          </a:p>
        </p:txBody>
      </p:sp>
    </p:spTree>
  </p:cSld>
  <p:clrMapOvr>
    <a:masterClrMapping/>
  </p:clrMapOvr>
  <p:transition>
    <p:split orient="vert" dir="in"/>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ph type="title"/>
          </p:nvPr>
        </p:nvSpPr>
        <p:spPr bwMode="auto">
          <a:solidFill>
            <a:srgbClr val="FFFFFF">
              <a:alpha val="0"/>
            </a:srgbClr>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a:t>Intelligent IR</a:t>
            </a:r>
          </a:p>
        </p:txBody>
      </p:sp>
      <p:sp>
        <p:nvSpPr>
          <p:cNvPr id="16387" name="Rectangle 3"/>
          <p:cNvSpPr>
            <a:spLocks noChangeArrowheads="1"/>
          </p:cNvSpPr>
          <p:nvPr>
            <p:ph type="body" idx="1"/>
          </p:nvPr>
        </p:nvSpPr>
        <p:spPr bwMode="auto">
          <a:xfrm>
            <a:off x="660400" y="1179513"/>
            <a:ext cx="8229600" cy="4525962"/>
          </a:xfrm>
          <a:solidFill>
            <a:srgbClr val="FFFFFF">
              <a:alpha val="0"/>
            </a:srgbClr>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a:t>Taking into account the </a:t>
            </a:r>
            <a:r>
              <a:rPr lang="en-US" altLang="en-US" i="1"/>
              <a:t>meaning</a:t>
            </a:r>
            <a:r>
              <a:rPr lang="en-US" altLang="en-US"/>
              <a:t> of the words used.</a:t>
            </a:r>
          </a:p>
          <a:p>
            <a:pPr eaLnBrk="1" hangingPunct="1"/>
            <a:r>
              <a:rPr lang="en-US" altLang="en-US"/>
              <a:t>Taking into account the </a:t>
            </a:r>
            <a:r>
              <a:rPr lang="en-US" altLang="en-US" i="1"/>
              <a:t>order</a:t>
            </a:r>
            <a:r>
              <a:rPr lang="en-US" altLang="en-US"/>
              <a:t> of words in the query.</a:t>
            </a:r>
          </a:p>
          <a:p>
            <a:pPr eaLnBrk="1" hangingPunct="1"/>
            <a:r>
              <a:rPr lang="en-US" altLang="en-US"/>
              <a:t>Adapting to the user based on direct or indirect feedback.</a:t>
            </a:r>
          </a:p>
          <a:p>
            <a:pPr eaLnBrk="1" hangingPunct="1"/>
            <a:r>
              <a:rPr lang="en-US" altLang="en-US"/>
              <a:t>Taking into account the </a:t>
            </a:r>
            <a:r>
              <a:rPr lang="en-US" altLang="en-US" i="1"/>
              <a:t>authority</a:t>
            </a:r>
            <a:r>
              <a:rPr lang="en-US" altLang="en-US"/>
              <a:t> of the source.</a:t>
            </a:r>
          </a:p>
        </p:txBody>
      </p:sp>
    </p:spTree>
  </p:cSld>
  <p:clrMapOvr>
    <a:masterClrMapping/>
  </p:clrMapOvr>
  <p:transition>
    <p:split orient="vert" dir="in"/>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p:cNvSpPr>
          <p:nvPr>
            <p:ph type="title"/>
          </p:nvPr>
        </p:nvSpPr>
        <p:spPr bwMode="auto">
          <a:solidFill>
            <a:srgbClr val="FFFFFF">
              <a:alpha val="0"/>
            </a:srgbClr>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a:t>IR System Architecture</a:t>
            </a:r>
          </a:p>
        </p:txBody>
      </p:sp>
      <p:sp>
        <p:nvSpPr>
          <p:cNvPr id="17411" name="AutoShape 3"/>
          <p:cNvSpPr>
            <a:spLocks noChangeArrowheads="1"/>
          </p:cNvSpPr>
          <p:nvPr/>
        </p:nvSpPr>
        <p:spPr bwMode="auto">
          <a:xfrm>
            <a:off x="7429500" y="4314825"/>
            <a:ext cx="1143000" cy="1447800"/>
          </a:xfrm>
          <a:prstGeom prst="flowChartMagneticDisk">
            <a:avLst/>
          </a:prstGeom>
          <a:solidFill>
            <a:srgbClr val="11DBDB"/>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eaLnBrk="1" hangingPunct="1"/>
            <a:r>
              <a:rPr lang="en-US" altLang="en-US"/>
              <a:t>Text</a:t>
            </a:r>
          </a:p>
          <a:p>
            <a:pPr algn="ctr" eaLnBrk="1" hangingPunct="1"/>
            <a:r>
              <a:rPr lang="en-US" altLang="en-US"/>
              <a:t>Database</a:t>
            </a:r>
          </a:p>
        </p:txBody>
      </p:sp>
      <p:sp>
        <p:nvSpPr>
          <p:cNvPr id="17412" name="Rectangle 4"/>
          <p:cNvSpPr>
            <a:spLocks noChangeArrowheads="1"/>
          </p:cNvSpPr>
          <p:nvPr/>
        </p:nvSpPr>
        <p:spPr bwMode="auto">
          <a:xfrm>
            <a:off x="7200900" y="2943225"/>
            <a:ext cx="1447800" cy="914400"/>
          </a:xfrm>
          <a:prstGeom prst="rect">
            <a:avLst/>
          </a:prstGeom>
          <a:solidFill>
            <a:srgbClr val="98ED87"/>
          </a:solidFill>
          <a:ln w="9525">
            <a:solidFill>
              <a:schemeClr val="tx1"/>
            </a:solidFill>
            <a:miter lim="800000"/>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eaLnBrk="1" hangingPunct="1"/>
            <a:r>
              <a:rPr lang="en-US" altLang="en-US"/>
              <a:t>Database</a:t>
            </a:r>
          </a:p>
          <a:p>
            <a:pPr algn="ctr" eaLnBrk="1" hangingPunct="1"/>
            <a:r>
              <a:rPr lang="en-US" altLang="en-US"/>
              <a:t>Manager</a:t>
            </a:r>
          </a:p>
        </p:txBody>
      </p:sp>
      <p:sp>
        <p:nvSpPr>
          <p:cNvPr id="17413" name="Rectangle 5"/>
          <p:cNvSpPr>
            <a:spLocks noChangeArrowheads="1"/>
          </p:cNvSpPr>
          <p:nvPr/>
        </p:nvSpPr>
        <p:spPr bwMode="auto">
          <a:xfrm>
            <a:off x="5219700" y="2943225"/>
            <a:ext cx="1524000" cy="914400"/>
          </a:xfrm>
          <a:prstGeom prst="rect">
            <a:avLst/>
          </a:prstGeom>
          <a:solidFill>
            <a:srgbClr val="98ED87"/>
          </a:solidFill>
          <a:ln w="9525">
            <a:solidFill>
              <a:schemeClr val="tx1"/>
            </a:solidFill>
            <a:miter lim="800000"/>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eaLnBrk="1" hangingPunct="1"/>
            <a:r>
              <a:rPr lang="en-US" altLang="en-US"/>
              <a:t>Indexing</a:t>
            </a:r>
          </a:p>
        </p:txBody>
      </p:sp>
      <p:sp>
        <p:nvSpPr>
          <p:cNvPr id="17414" name="Oval 6"/>
          <p:cNvSpPr>
            <a:spLocks noChangeArrowheads="1"/>
          </p:cNvSpPr>
          <p:nvPr/>
        </p:nvSpPr>
        <p:spPr bwMode="auto">
          <a:xfrm>
            <a:off x="5295900" y="4238625"/>
            <a:ext cx="1447800" cy="762000"/>
          </a:xfrm>
          <a:prstGeom prst="ellipse">
            <a:avLst/>
          </a:prstGeom>
          <a:solidFill>
            <a:srgbClr val="11DBDB"/>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eaLnBrk="1" hangingPunct="1"/>
            <a:r>
              <a:rPr lang="en-US" altLang="en-US"/>
              <a:t>Index</a:t>
            </a:r>
          </a:p>
        </p:txBody>
      </p:sp>
      <p:sp>
        <p:nvSpPr>
          <p:cNvPr id="17415" name="Rectangle 7"/>
          <p:cNvSpPr>
            <a:spLocks noChangeArrowheads="1"/>
          </p:cNvSpPr>
          <p:nvPr/>
        </p:nvSpPr>
        <p:spPr bwMode="auto">
          <a:xfrm>
            <a:off x="3009900" y="2943225"/>
            <a:ext cx="1676400" cy="838200"/>
          </a:xfrm>
          <a:prstGeom prst="rect">
            <a:avLst/>
          </a:prstGeom>
          <a:solidFill>
            <a:srgbClr val="98ED87"/>
          </a:solidFill>
          <a:ln w="9525">
            <a:solidFill>
              <a:schemeClr val="tx1"/>
            </a:solidFill>
            <a:miter lim="800000"/>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eaLnBrk="1" hangingPunct="1"/>
            <a:r>
              <a:rPr lang="en-US" altLang="en-US"/>
              <a:t>Query</a:t>
            </a:r>
          </a:p>
          <a:p>
            <a:pPr algn="ctr" eaLnBrk="1" hangingPunct="1"/>
            <a:r>
              <a:rPr lang="en-US" altLang="en-US"/>
              <a:t>Operations</a:t>
            </a:r>
          </a:p>
        </p:txBody>
      </p:sp>
      <p:sp>
        <p:nvSpPr>
          <p:cNvPr id="17416" name="Rectangle 8"/>
          <p:cNvSpPr>
            <a:spLocks noChangeArrowheads="1"/>
          </p:cNvSpPr>
          <p:nvPr/>
        </p:nvSpPr>
        <p:spPr bwMode="auto">
          <a:xfrm>
            <a:off x="3009900" y="4162425"/>
            <a:ext cx="1676400" cy="838200"/>
          </a:xfrm>
          <a:prstGeom prst="rect">
            <a:avLst/>
          </a:prstGeom>
          <a:solidFill>
            <a:srgbClr val="98ED87"/>
          </a:solidFill>
          <a:ln w="9525">
            <a:solidFill>
              <a:schemeClr val="tx1"/>
            </a:solidFill>
            <a:miter lim="800000"/>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eaLnBrk="1" hangingPunct="1"/>
            <a:r>
              <a:rPr lang="en-US" altLang="en-US"/>
              <a:t>Searching</a:t>
            </a:r>
          </a:p>
        </p:txBody>
      </p:sp>
      <p:sp>
        <p:nvSpPr>
          <p:cNvPr id="17417" name="Rectangle 9"/>
          <p:cNvSpPr>
            <a:spLocks noChangeArrowheads="1"/>
          </p:cNvSpPr>
          <p:nvPr/>
        </p:nvSpPr>
        <p:spPr bwMode="auto">
          <a:xfrm>
            <a:off x="3009900" y="5305425"/>
            <a:ext cx="1676400" cy="838200"/>
          </a:xfrm>
          <a:prstGeom prst="rect">
            <a:avLst/>
          </a:prstGeom>
          <a:solidFill>
            <a:srgbClr val="98ED87"/>
          </a:solidFill>
          <a:ln w="9525">
            <a:solidFill>
              <a:schemeClr val="tx1"/>
            </a:solidFill>
            <a:miter lim="800000"/>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eaLnBrk="1" hangingPunct="1"/>
            <a:r>
              <a:rPr lang="en-US" altLang="en-US"/>
              <a:t>Ranking</a:t>
            </a:r>
          </a:p>
        </p:txBody>
      </p:sp>
      <p:sp>
        <p:nvSpPr>
          <p:cNvPr id="17418" name="Oval 10"/>
          <p:cNvSpPr>
            <a:spLocks noChangeArrowheads="1"/>
          </p:cNvSpPr>
          <p:nvPr/>
        </p:nvSpPr>
        <p:spPr bwMode="auto">
          <a:xfrm>
            <a:off x="1181100" y="5229225"/>
            <a:ext cx="1371600" cy="838200"/>
          </a:xfrm>
          <a:prstGeom prst="ellipse">
            <a:avLst/>
          </a:prstGeom>
          <a:solidFill>
            <a:srgbClr val="11DBDB"/>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eaLnBrk="1" hangingPunct="1"/>
            <a:r>
              <a:rPr lang="en-US" altLang="en-US"/>
              <a:t>Ranked</a:t>
            </a:r>
          </a:p>
          <a:p>
            <a:pPr algn="ctr" eaLnBrk="1" hangingPunct="1"/>
            <a:r>
              <a:rPr lang="en-US" altLang="en-US"/>
              <a:t>Docs</a:t>
            </a:r>
          </a:p>
        </p:txBody>
      </p:sp>
      <p:sp>
        <p:nvSpPr>
          <p:cNvPr id="17419" name="Oval 11"/>
          <p:cNvSpPr>
            <a:spLocks noChangeArrowheads="1"/>
          </p:cNvSpPr>
          <p:nvPr/>
        </p:nvSpPr>
        <p:spPr bwMode="auto">
          <a:xfrm>
            <a:off x="1104900" y="2943225"/>
            <a:ext cx="1524000" cy="838200"/>
          </a:xfrm>
          <a:prstGeom prst="ellipse">
            <a:avLst/>
          </a:prstGeom>
          <a:solidFill>
            <a:srgbClr val="11DBDB"/>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eaLnBrk="1" hangingPunct="1"/>
            <a:r>
              <a:rPr lang="en-US" altLang="en-US"/>
              <a:t>User</a:t>
            </a:r>
          </a:p>
          <a:p>
            <a:pPr algn="ctr" eaLnBrk="1" hangingPunct="1"/>
            <a:r>
              <a:rPr lang="en-US" altLang="en-US"/>
              <a:t>Feedback</a:t>
            </a:r>
          </a:p>
        </p:txBody>
      </p:sp>
      <p:sp>
        <p:nvSpPr>
          <p:cNvPr id="17420" name="Rectangle 12"/>
          <p:cNvSpPr>
            <a:spLocks noChangeArrowheads="1"/>
          </p:cNvSpPr>
          <p:nvPr/>
        </p:nvSpPr>
        <p:spPr bwMode="auto">
          <a:xfrm>
            <a:off x="2781300" y="2105025"/>
            <a:ext cx="3962400" cy="533400"/>
          </a:xfrm>
          <a:prstGeom prst="rect">
            <a:avLst/>
          </a:prstGeom>
          <a:solidFill>
            <a:srgbClr val="98ED87"/>
          </a:solidFill>
          <a:ln w="9525">
            <a:solidFill>
              <a:schemeClr val="tx1"/>
            </a:solidFill>
            <a:miter lim="800000"/>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eaLnBrk="1" hangingPunct="1"/>
            <a:r>
              <a:rPr lang="en-US" altLang="en-US"/>
              <a:t>Text Operations</a:t>
            </a:r>
          </a:p>
        </p:txBody>
      </p:sp>
      <p:sp>
        <p:nvSpPr>
          <p:cNvPr id="17421" name="Rectangle 13"/>
          <p:cNvSpPr>
            <a:spLocks noChangeArrowheads="1"/>
          </p:cNvSpPr>
          <p:nvPr/>
        </p:nvSpPr>
        <p:spPr bwMode="auto">
          <a:xfrm>
            <a:off x="3695700" y="1343025"/>
            <a:ext cx="2362200" cy="457200"/>
          </a:xfrm>
          <a:prstGeom prst="rect">
            <a:avLst/>
          </a:prstGeom>
          <a:solidFill>
            <a:srgbClr val="98ED87"/>
          </a:solidFill>
          <a:ln w="9525">
            <a:solidFill>
              <a:schemeClr val="tx1"/>
            </a:solidFill>
            <a:miter lim="800000"/>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eaLnBrk="1" hangingPunct="1"/>
            <a:r>
              <a:rPr lang="en-US" altLang="en-US"/>
              <a:t>User Interface</a:t>
            </a:r>
          </a:p>
        </p:txBody>
      </p:sp>
      <p:sp>
        <p:nvSpPr>
          <p:cNvPr id="17422" name="Oval 14"/>
          <p:cNvSpPr>
            <a:spLocks noChangeArrowheads="1"/>
          </p:cNvSpPr>
          <p:nvPr/>
        </p:nvSpPr>
        <p:spPr bwMode="auto">
          <a:xfrm>
            <a:off x="5219700" y="5229225"/>
            <a:ext cx="1600200" cy="838200"/>
          </a:xfrm>
          <a:prstGeom prst="ellipse">
            <a:avLst/>
          </a:prstGeom>
          <a:solidFill>
            <a:srgbClr val="11DBDB"/>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eaLnBrk="1" hangingPunct="1"/>
            <a:r>
              <a:rPr lang="en-US" altLang="en-US"/>
              <a:t>Retrieved</a:t>
            </a:r>
          </a:p>
          <a:p>
            <a:pPr algn="ctr" eaLnBrk="1" hangingPunct="1"/>
            <a:r>
              <a:rPr lang="en-US" altLang="en-US"/>
              <a:t>Docs</a:t>
            </a:r>
          </a:p>
        </p:txBody>
      </p:sp>
      <p:sp>
        <p:nvSpPr>
          <p:cNvPr id="17423" name="Oval 15"/>
          <p:cNvSpPr>
            <a:spLocks noChangeArrowheads="1"/>
          </p:cNvSpPr>
          <p:nvPr/>
        </p:nvSpPr>
        <p:spPr bwMode="auto">
          <a:xfrm>
            <a:off x="1409700" y="1952625"/>
            <a:ext cx="1066800" cy="838200"/>
          </a:xfrm>
          <a:prstGeom prst="ellipse">
            <a:avLst/>
          </a:prstGeom>
          <a:solidFill>
            <a:srgbClr val="11DBDB"/>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eaLnBrk="1" hangingPunct="1"/>
            <a:r>
              <a:rPr lang="en-US" altLang="en-US"/>
              <a:t>User</a:t>
            </a:r>
          </a:p>
          <a:p>
            <a:pPr algn="ctr" eaLnBrk="1" hangingPunct="1"/>
            <a:r>
              <a:rPr lang="en-US" altLang="en-US"/>
              <a:t>Need</a:t>
            </a:r>
          </a:p>
        </p:txBody>
      </p:sp>
      <p:sp>
        <p:nvSpPr>
          <p:cNvPr id="17424" name="Line 16"/>
          <p:cNvSpPr>
            <a:spLocks noChangeShapeType="1"/>
          </p:cNvSpPr>
          <p:nvPr/>
        </p:nvSpPr>
        <p:spPr bwMode="auto">
          <a:xfrm>
            <a:off x="2476500" y="2409825"/>
            <a:ext cx="304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7425" name="Oval 17"/>
          <p:cNvSpPr>
            <a:spLocks noChangeArrowheads="1"/>
          </p:cNvSpPr>
          <p:nvPr/>
        </p:nvSpPr>
        <p:spPr bwMode="auto">
          <a:xfrm>
            <a:off x="7353300" y="1571625"/>
            <a:ext cx="1143000" cy="762000"/>
          </a:xfrm>
          <a:prstGeom prst="ellipse">
            <a:avLst/>
          </a:prstGeom>
          <a:solidFill>
            <a:srgbClr val="11DBDB"/>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eaLnBrk="1" hangingPunct="1"/>
            <a:r>
              <a:rPr lang="en-US" altLang="en-US"/>
              <a:t>Text</a:t>
            </a:r>
          </a:p>
        </p:txBody>
      </p:sp>
      <p:cxnSp>
        <p:nvCxnSpPr>
          <p:cNvPr id="17426" name="AutoShape 18"/>
          <p:cNvCxnSpPr>
            <a:cxnSpLocks noChangeShapeType="1"/>
            <a:stCxn id="17412" idx="0"/>
            <a:endCxn id="17425" idx="4"/>
          </p:cNvCxnSpPr>
          <p:nvPr/>
        </p:nvCxnSpPr>
        <p:spPr bwMode="auto">
          <a:xfrm rot="-5400000">
            <a:off x="7620000" y="2638425"/>
            <a:ext cx="6096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7427" name="AutoShape 19"/>
          <p:cNvCxnSpPr>
            <a:cxnSpLocks noChangeShapeType="1"/>
            <a:stCxn id="17425" idx="2"/>
            <a:endCxn id="17421" idx="3"/>
          </p:cNvCxnSpPr>
          <p:nvPr/>
        </p:nvCxnSpPr>
        <p:spPr bwMode="auto">
          <a:xfrm rot="10800000">
            <a:off x="6057900" y="1571625"/>
            <a:ext cx="1295400" cy="381000"/>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17428" name="AutoShape 20"/>
          <p:cNvCxnSpPr>
            <a:cxnSpLocks noChangeShapeType="1"/>
            <a:stCxn id="17425" idx="2"/>
            <a:endCxn id="17420" idx="3"/>
          </p:cNvCxnSpPr>
          <p:nvPr/>
        </p:nvCxnSpPr>
        <p:spPr bwMode="auto">
          <a:xfrm rot="10800000" flipV="1">
            <a:off x="6743700" y="1952625"/>
            <a:ext cx="609600" cy="419100"/>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17429" name="Line 21"/>
          <p:cNvSpPr>
            <a:spLocks noChangeShapeType="1"/>
          </p:cNvSpPr>
          <p:nvPr/>
        </p:nvSpPr>
        <p:spPr bwMode="auto">
          <a:xfrm>
            <a:off x="5905500" y="2638425"/>
            <a:ext cx="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7430" name="Line 22"/>
          <p:cNvSpPr>
            <a:spLocks noChangeShapeType="1"/>
          </p:cNvSpPr>
          <p:nvPr/>
        </p:nvSpPr>
        <p:spPr bwMode="auto">
          <a:xfrm flipH="1">
            <a:off x="6743700" y="3400425"/>
            <a:ext cx="457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7431" name="Line 23"/>
          <p:cNvSpPr>
            <a:spLocks noChangeShapeType="1"/>
          </p:cNvSpPr>
          <p:nvPr/>
        </p:nvSpPr>
        <p:spPr bwMode="auto">
          <a:xfrm>
            <a:off x="5981700" y="3857625"/>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7432" name="Line 24"/>
          <p:cNvSpPr>
            <a:spLocks noChangeShapeType="1"/>
          </p:cNvSpPr>
          <p:nvPr/>
        </p:nvSpPr>
        <p:spPr bwMode="auto">
          <a:xfrm flipH="1">
            <a:off x="4686300" y="4619625"/>
            <a:ext cx="609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7433" name="Line 25"/>
          <p:cNvSpPr>
            <a:spLocks noChangeShapeType="1"/>
          </p:cNvSpPr>
          <p:nvPr/>
        </p:nvSpPr>
        <p:spPr bwMode="auto">
          <a:xfrm>
            <a:off x="4686300" y="4848225"/>
            <a:ext cx="7620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7434" name="Line 26"/>
          <p:cNvSpPr>
            <a:spLocks noChangeShapeType="1"/>
          </p:cNvSpPr>
          <p:nvPr/>
        </p:nvSpPr>
        <p:spPr bwMode="auto">
          <a:xfrm flipH="1">
            <a:off x="4686300" y="5686425"/>
            <a:ext cx="533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7435" name="Line 27"/>
          <p:cNvSpPr>
            <a:spLocks noChangeShapeType="1"/>
          </p:cNvSpPr>
          <p:nvPr/>
        </p:nvSpPr>
        <p:spPr bwMode="auto">
          <a:xfrm flipH="1">
            <a:off x="2552700" y="5686425"/>
            <a:ext cx="457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7436" name="Line 28"/>
          <p:cNvSpPr>
            <a:spLocks noChangeShapeType="1"/>
          </p:cNvSpPr>
          <p:nvPr/>
        </p:nvSpPr>
        <p:spPr bwMode="auto">
          <a:xfrm>
            <a:off x="2628900" y="3400425"/>
            <a:ext cx="381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7437" name="Line 29"/>
          <p:cNvSpPr>
            <a:spLocks noChangeShapeType="1"/>
          </p:cNvSpPr>
          <p:nvPr/>
        </p:nvSpPr>
        <p:spPr bwMode="auto">
          <a:xfrm>
            <a:off x="3695700" y="2638425"/>
            <a:ext cx="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7438" name="Oval 30"/>
          <p:cNvSpPr>
            <a:spLocks noChangeArrowheads="1"/>
          </p:cNvSpPr>
          <p:nvPr/>
        </p:nvSpPr>
        <p:spPr bwMode="auto">
          <a:xfrm>
            <a:off x="1257300" y="4238625"/>
            <a:ext cx="1219200" cy="685800"/>
          </a:xfrm>
          <a:prstGeom prst="ellipse">
            <a:avLst/>
          </a:prstGeom>
          <a:solidFill>
            <a:srgbClr val="11DBDB"/>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eaLnBrk="1" hangingPunct="1"/>
            <a:r>
              <a:rPr lang="en-US" altLang="en-US"/>
              <a:t>Query</a:t>
            </a:r>
          </a:p>
        </p:txBody>
      </p:sp>
      <p:sp>
        <p:nvSpPr>
          <p:cNvPr id="17439" name="Line 31"/>
          <p:cNvSpPr>
            <a:spLocks noChangeShapeType="1"/>
          </p:cNvSpPr>
          <p:nvPr/>
        </p:nvSpPr>
        <p:spPr bwMode="auto">
          <a:xfrm flipH="1">
            <a:off x="2247900" y="3629025"/>
            <a:ext cx="76200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7440" name="Line 32"/>
          <p:cNvSpPr>
            <a:spLocks noChangeShapeType="1"/>
          </p:cNvSpPr>
          <p:nvPr/>
        </p:nvSpPr>
        <p:spPr bwMode="auto">
          <a:xfrm>
            <a:off x="2476500" y="4619625"/>
            <a:ext cx="533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7441" name="Line 33"/>
          <p:cNvSpPr>
            <a:spLocks noChangeShapeType="1"/>
          </p:cNvSpPr>
          <p:nvPr/>
        </p:nvSpPr>
        <p:spPr bwMode="auto">
          <a:xfrm>
            <a:off x="7962900" y="3857625"/>
            <a:ext cx="0" cy="4572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7442" name="Line 34"/>
          <p:cNvSpPr>
            <a:spLocks noChangeShapeType="1"/>
          </p:cNvSpPr>
          <p:nvPr/>
        </p:nvSpPr>
        <p:spPr bwMode="auto">
          <a:xfrm flipH="1">
            <a:off x="1181100" y="1724025"/>
            <a:ext cx="2514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7443" name="Line 35"/>
          <p:cNvSpPr>
            <a:spLocks noChangeShapeType="1"/>
          </p:cNvSpPr>
          <p:nvPr/>
        </p:nvSpPr>
        <p:spPr bwMode="auto">
          <a:xfrm>
            <a:off x="3695700" y="1571625"/>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7444" name="Line 36"/>
          <p:cNvSpPr>
            <a:spLocks noChangeShapeType="1"/>
          </p:cNvSpPr>
          <p:nvPr/>
        </p:nvSpPr>
        <p:spPr bwMode="auto">
          <a:xfrm>
            <a:off x="3848100" y="1724025"/>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7445" name="Line 37"/>
          <p:cNvSpPr>
            <a:spLocks noChangeShapeType="1"/>
          </p:cNvSpPr>
          <p:nvPr/>
        </p:nvSpPr>
        <p:spPr bwMode="auto">
          <a:xfrm flipH="1">
            <a:off x="1181100" y="1571625"/>
            <a:ext cx="2514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7446" name="Line 38"/>
          <p:cNvSpPr>
            <a:spLocks noChangeShapeType="1"/>
          </p:cNvSpPr>
          <p:nvPr/>
        </p:nvSpPr>
        <p:spPr bwMode="auto">
          <a:xfrm>
            <a:off x="1943100" y="1724025"/>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7447" name="Line 39"/>
          <p:cNvSpPr>
            <a:spLocks noChangeShapeType="1"/>
          </p:cNvSpPr>
          <p:nvPr/>
        </p:nvSpPr>
        <p:spPr bwMode="auto">
          <a:xfrm>
            <a:off x="1181100" y="1724025"/>
            <a:ext cx="0" cy="1447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cxnSp>
        <p:nvCxnSpPr>
          <p:cNvPr id="17448" name="AutoShape 40"/>
          <p:cNvCxnSpPr>
            <a:cxnSpLocks noChangeShapeType="1"/>
            <a:stCxn id="17418" idx="2"/>
            <a:endCxn id="17421" idx="1"/>
          </p:cNvCxnSpPr>
          <p:nvPr/>
        </p:nvCxnSpPr>
        <p:spPr bwMode="auto">
          <a:xfrm rot="10800000" flipH="1">
            <a:off x="1181100" y="1571625"/>
            <a:ext cx="2514600" cy="4076700"/>
          </a:xfrm>
          <a:prstGeom prst="bentConnector3">
            <a:avLst>
              <a:gd name="adj1" fmla="val -9093"/>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17449" name="Text Box 41"/>
          <p:cNvSpPr txBox="1">
            <a:spLocks noChangeArrowheads="1"/>
          </p:cNvSpPr>
          <p:nvPr/>
        </p:nvSpPr>
        <p:spPr bwMode="auto">
          <a:xfrm>
            <a:off x="4152900" y="2562225"/>
            <a:ext cx="15732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eaLnBrk="1" hangingPunct="1"/>
            <a:r>
              <a:rPr lang="en-US" altLang="en-US" sz="2000"/>
              <a:t>Logical View</a:t>
            </a:r>
          </a:p>
        </p:txBody>
      </p:sp>
      <p:sp>
        <p:nvSpPr>
          <p:cNvPr id="17450" name="Text Box 42"/>
          <p:cNvSpPr txBox="1">
            <a:spLocks noChangeArrowheads="1"/>
          </p:cNvSpPr>
          <p:nvPr/>
        </p:nvSpPr>
        <p:spPr bwMode="auto">
          <a:xfrm>
            <a:off x="6210300" y="3933825"/>
            <a:ext cx="10287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eaLnBrk="1" hangingPunct="1"/>
            <a:r>
              <a:rPr lang="en-US" altLang="en-US" sz="2000"/>
              <a:t>Inverted</a:t>
            </a:r>
          </a:p>
          <a:p>
            <a:pPr eaLnBrk="1" hangingPunct="1"/>
            <a:r>
              <a:rPr lang="en-US" altLang="en-US" sz="2000"/>
              <a:t>       file</a:t>
            </a:r>
          </a:p>
        </p:txBody>
      </p:sp>
    </p:spTree>
  </p:cSld>
  <p:clrMapOvr>
    <a:masterClrMapping/>
  </p:clrMapOvr>
  <p:transition>
    <p:split orient="vert" dir="in"/>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a:t>IR System Components</a:t>
            </a:r>
          </a:p>
        </p:txBody>
      </p:sp>
      <p:sp>
        <p:nvSpPr>
          <p:cNvPr id="18435" name="Rectangle 3"/>
          <p:cNvSpPr>
            <a:spLocks noChangeArrowheads="1"/>
          </p:cNvSpPr>
          <p:nvPr>
            <p:ph type="body" idx="1"/>
          </p:nvPr>
        </p:nvSpPr>
        <p:spPr bwMode="auto">
          <a:xfrm>
            <a:off x="685800" y="1271588"/>
            <a:ext cx="7924800" cy="4687887"/>
          </a:xfrm>
          <a:solidFill>
            <a:srgbClr val="FFFFFF">
              <a:alpha val="0"/>
            </a:srgbClr>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90000"/>
              </a:lnSpc>
            </a:pPr>
            <a:r>
              <a:rPr lang="en-US" altLang="en-US">
                <a:solidFill>
                  <a:schemeClr val="tx2"/>
                </a:solidFill>
              </a:rPr>
              <a:t>Text Operations</a:t>
            </a:r>
            <a:r>
              <a:rPr lang="en-US" altLang="en-US"/>
              <a:t> forms index words (tokens).</a:t>
            </a:r>
          </a:p>
          <a:p>
            <a:pPr lvl="1" eaLnBrk="1" hangingPunct="1">
              <a:lnSpc>
                <a:spcPct val="90000"/>
              </a:lnSpc>
            </a:pPr>
            <a:r>
              <a:rPr lang="en-US" altLang="en-US"/>
              <a:t>Stopword removal</a:t>
            </a:r>
          </a:p>
          <a:p>
            <a:pPr lvl="1" eaLnBrk="1" hangingPunct="1">
              <a:lnSpc>
                <a:spcPct val="90000"/>
              </a:lnSpc>
            </a:pPr>
            <a:r>
              <a:rPr lang="en-US" altLang="en-US"/>
              <a:t>Stemming</a:t>
            </a:r>
          </a:p>
          <a:p>
            <a:pPr eaLnBrk="1" hangingPunct="1">
              <a:lnSpc>
                <a:spcPct val="90000"/>
              </a:lnSpc>
            </a:pPr>
            <a:r>
              <a:rPr lang="en-US" altLang="en-US">
                <a:solidFill>
                  <a:schemeClr val="tx2"/>
                </a:solidFill>
              </a:rPr>
              <a:t>Indexing</a:t>
            </a:r>
            <a:r>
              <a:rPr lang="en-US" altLang="en-US"/>
              <a:t> constructs an </a:t>
            </a:r>
            <a:r>
              <a:rPr lang="en-US" altLang="en-US" i="1" u="sng"/>
              <a:t>inverted index</a:t>
            </a:r>
            <a:r>
              <a:rPr lang="en-US" altLang="en-US"/>
              <a:t> of word to document pointers.</a:t>
            </a:r>
          </a:p>
          <a:p>
            <a:pPr eaLnBrk="1" hangingPunct="1">
              <a:lnSpc>
                <a:spcPct val="90000"/>
              </a:lnSpc>
            </a:pPr>
            <a:r>
              <a:rPr lang="en-US" altLang="en-US">
                <a:solidFill>
                  <a:schemeClr val="tx2"/>
                </a:solidFill>
              </a:rPr>
              <a:t>Searching</a:t>
            </a:r>
            <a:r>
              <a:rPr lang="en-US" altLang="en-US"/>
              <a:t> retrieves documents that contain a given query token from the inverted index.</a:t>
            </a:r>
          </a:p>
          <a:p>
            <a:pPr eaLnBrk="1" hangingPunct="1">
              <a:lnSpc>
                <a:spcPct val="90000"/>
              </a:lnSpc>
            </a:pPr>
            <a:r>
              <a:rPr lang="en-US" altLang="en-US">
                <a:solidFill>
                  <a:schemeClr val="tx2"/>
                </a:solidFill>
              </a:rPr>
              <a:t>Ranking</a:t>
            </a:r>
            <a:r>
              <a:rPr lang="en-US" altLang="en-US"/>
              <a:t> scores all retrieved documents according to a relevance metric.</a:t>
            </a:r>
          </a:p>
          <a:p>
            <a:pPr eaLnBrk="1" hangingPunct="1">
              <a:lnSpc>
                <a:spcPct val="90000"/>
              </a:lnSpc>
            </a:pPr>
            <a:endParaRPr lang="en-US" altLang="en-US"/>
          </a:p>
        </p:txBody>
      </p:sp>
    </p:spTree>
  </p:cSld>
  <p:clrMapOvr>
    <a:masterClrMapping/>
  </p:clrMapOvr>
  <p:transition>
    <p:split orient="vert" dir="in"/>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ph type="title"/>
          </p:nvPr>
        </p:nvSpPr>
        <p:spPr bwMode="auto">
          <a:xfrm>
            <a:off x="719138" y="725488"/>
            <a:ext cx="8229600" cy="1143000"/>
          </a:xfrm>
          <a:solidFill>
            <a:srgbClr val="FFFFFF">
              <a:alpha val="0"/>
            </a:srgbClr>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a:t>IR System Components (continued)</a:t>
            </a:r>
          </a:p>
        </p:txBody>
      </p:sp>
      <p:sp>
        <p:nvSpPr>
          <p:cNvPr id="19459" name="Rectangle 3"/>
          <p:cNvSpPr>
            <a:spLocks noChangeArrowheads="1"/>
          </p:cNvSpPr>
          <p:nvPr>
            <p:ph type="body" idx="1"/>
          </p:nvPr>
        </p:nvSpPr>
        <p:spPr bwMode="auto">
          <a:xfrm>
            <a:off x="571500" y="1585913"/>
            <a:ext cx="8229600" cy="4192587"/>
          </a:xfrm>
          <a:solidFill>
            <a:srgbClr val="FFFFFF">
              <a:alpha val="0"/>
            </a:srgbClr>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sz="2800">
                <a:solidFill>
                  <a:schemeClr val="tx2"/>
                </a:solidFill>
              </a:rPr>
              <a:t>User Interface</a:t>
            </a:r>
            <a:r>
              <a:rPr lang="en-US" altLang="en-US" sz="2800"/>
              <a:t> manages interaction with the user:</a:t>
            </a:r>
          </a:p>
          <a:p>
            <a:pPr lvl="1" eaLnBrk="1" hangingPunct="1"/>
            <a:r>
              <a:rPr lang="en-US" altLang="en-US" sz="2400"/>
              <a:t>Query input and document output.</a:t>
            </a:r>
          </a:p>
          <a:p>
            <a:pPr lvl="1" eaLnBrk="1" hangingPunct="1"/>
            <a:r>
              <a:rPr lang="en-US" altLang="en-US" sz="2400"/>
              <a:t>Relevance feedback.</a:t>
            </a:r>
          </a:p>
          <a:p>
            <a:pPr lvl="1" eaLnBrk="1" hangingPunct="1"/>
            <a:r>
              <a:rPr lang="en-US" altLang="en-US" sz="2400"/>
              <a:t>Visualization of results.</a:t>
            </a:r>
          </a:p>
          <a:p>
            <a:pPr eaLnBrk="1" hangingPunct="1"/>
            <a:r>
              <a:rPr lang="en-US" altLang="en-US" sz="2800">
                <a:solidFill>
                  <a:schemeClr val="tx2"/>
                </a:solidFill>
              </a:rPr>
              <a:t>Query Operations</a:t>
            </a:r>
            <a:r>
              <a:rPr lang="en-US" altLang="en-US" sz="2800"/>
              <a:t> transform the query to improve retrieval:</a:t>
            </a:r>
          </a:p>
          <a:p>
            <a:pPr lvl="1" eaLnBrk="1" hangingPunct="1"/>
            <a:r>
              <a:rPr lang="en-US" altLang="en-US" sz="2400"/>
              <a:t>Query expansion using a thesaurus.</a:t>
            </a:r>
          </a:p>
          <a:p>
            <a:pPr lvl="1" eaLnBrk="1" hangingPunct="1"/>
            <a:r>
              <a:rPr lang="en-US" altLang="en-US" sz="2400"/>
              <a:t>Query transformation using relevance feedback.</a:t>
            </a:r>
          </a:p>
          <a:p>
            <a:pPr lvl="1" eaLnBrk="1" hangingPunct="1"/>
            <a:endParaRPr lang="en-US" altLang="en-US" sz="2400"/>
          </a:p>
        </p:txBody>
      </p:sp>
    </p:spTree>
  </p:cSld>
  <p:clrMapOvr>
    <a:masterClrMapping/>
  </p:clrMapOvr>
  <p:transition>
    <p:split orient="vert" dir="in"/>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ChangeArrowheads="1"/>
          </p:cNvSpPr>
          <p:nvPr>
            <p:ph type="title"/>
          </p:nvPr>
        </p:nvSpPr>
        <p:spPr bwMode="auto">
          <a:solidFill>
            <a:srgbClr val="FFFFFF">
              <a:alpha val="0"/>
            </a:srgbClr>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a:t>Web Search</a:t>
            </a:r>
          </a:p>
        </p:txBody>
      </p:sp>
      <p:sp>
        <p:nvSpPr>
          <p:cNvPr id="20483" name="Rectangle 3"/>
          <p:cNvSpPr>
            <a:spLocks noChangeArrowheads="1"/>
          </p:cNvSpPr>
          <p:nvPr>
            <p:ph type="body" idx="1"/>
          </p:nvPr>
        </p:nvSpPr>
        <p:spPr bwMode="auto">
          <a:xfrm>
            <a:off x="920750" y="1520825"/>
            <a:ext cx="7620000" cy="4419600"/>
          </a:xfrm>
          <a:solidFill>
            <a:srgbClr val="FFFFFF">
              <a:alpha val="0"/>
            </a:srgbClr>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90000"/>
              </a:lnSpc>
            </a:pPr>
            <a:r>
              <a:rPr lang="en-US" altLang="en-US"/>
              <a:t>Application of IR to HTML documents on the World Wide Web.</a:t>
            </a:r>
          </a:p>
          <a:p>
            <a:pPr eaLnBrk="1" hangingPunct="1">
              <a:lnSpc>
                <a:spcPct val="90000"/>
              </a:lnSpc>
            </a:pPr>
            <a:r>
              <a:rPr lang="en-US" altLang="en-US"/>
              <a:t>Differences:</a:t>
            </a:r>
          </a:p>
          <a:p>
            <a:pPr lvl="1" eaLnBrk="1" hangingPunct="1">
              <a:lnSpc>
                <a:spcPct val="90000"/>
              </a:lnSpc>
            </a:pPr>
            <a:r>
              <a:rPr lang="en-US" altLang="en-US"/>
              <a:t>Must assemble document corpus by spidering the web.</a:t>
            </a:r>
          </a:p>
          <a:p>
            <a:pPr lvl="1" eaLnBrk="1" hangingPunct="1">
              <a:lnSpc>
                <a:spcPct val="90000"/>
              </a:lnSpc>
            </a:pPr>
            <a:r>
              <a:rPr lang="en-US" altLang="en-US"/>
              <a:t>Can exploit the structural layout information in HTML (XML).</a:t>
            </a:r>
          </a:p>
          <a:p>
            <a:pPr lvl="1" eaLnBrk="1" hangingPunct="1">
              <a:lnSpc>
                <a:spcPct val="90000"/>
              </a:lnSpc>
            </a:pPr>
            <a:r>
              <a:rPr lang="en-US" altLang="en-US"/>
              <a:t>Documents change uncontrollably.</a:t>
            </a:r>
          </a:p>
          <a:p>
            <a:pPr lvl="1" eaLnBrk="1" hangingPunct="1">
              <a:lnSpc>
                <a:spcPct val="90000"/>
              </a:lnSpc>
            </a:pPr>
            <a:r>
              <a:rPr lang="en-US" altLang="en-US"/>
              <a:t>Can exploit the link structure of the web.</a:t>
            </a:r>
          </a:p>
        </p:txBody>
      </p:sp>
    </p:spTree>
  </p:cSld>
  <p:clrMapOvr>
    <a:masterClrMapping/>
  </p:clrMapOvr>
  <p:transition>
    <p:split orient="vert" dir="in"/>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a:t>Outline</a:t>
            </a:r>
          </a:p>
        </p:txBody>
      </p:sp>
      <p:sp>
        <p:nvSpPr>
          <p:cNvPr id="307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a:t>Administrivia</a:t>
            </a:r>
          </a:p>
          <a:p>
            <a:pPr eaLnBrk="1" hangingPunct="1"/>
            <a:r>
              <a:rPr lang="en-US" altLang="en-US"/>
              <a:t>Introduction to Information Retrieval and Web Search</a:t>
            </a:r>
          </a:p>
        </p:txBody>
      </p:sp>
    </p:spTree>
  </p:cSld>
  <p:clrMapOvr>
    <a:masterClrMapping/>
  </p:clrMapOvr>
  <p:transition>
    <p:split orient="vert" dir="in"/>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ChangeArrowheads="1"/>
          </p:cNvSpPr>
          <p:nvPr>
            <p:ph type="title"/>
          </p:nvPr>
        </p:nvSpPr>
        <p:spPr bwMode="auto">
          <a:solidFill>
            <a:srgbClr val="FFFFFF">
              <a:alpha val="0"/>
            </a:srgbClr>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a:t>Web Search System</a:t>
            </a:r>
          </a:p>
        </p:txBody>
      </p:sp>
      <p:grpSp>
        <p:nvGrpSpPr>
          <p:cNvPr id="2" name="Group 3"/>
          <p:cNvGrpSpPr>
            <a:grpSpLocks/>
          </p:cNvGrpSpPr>
          <p:nvPr/>
        </p:nvGrpSpPr>
        <p:grpSpPr bwMode="auto">
          <a:xfrm>
            <a:off x="3657600" y="3276600"/>
            <a:ext cx="2971800" cy="3148013"/>
            <a:chOff x="2304" y="2064"/>
            <a:chExt cx="1872" cy="1983"/>
          </a:xfrm>
        </p:grpSpPr>
        <p:grpSp>
          <p:nvGrpSpPr>
            <p:cNvPr id="21606" name="Group 4"/>
            <p:cNvGrpSpPr>
              <a:grpSpLocks/>
            </p:cNvGrpSpPr>
            <p:nvPr/>
          </p:nvGrpSpPr>
          <p:grpSpPr bwMode="auto">
            <a:xfrm>
              <a:off x="2304" y="2064"/>
              <a:ext cx="1872" cy="1983"/>
              <a:chOff x="2304" y="2064"/>
              <a:chExt cx="1872" cy="1983"/>
            </a:xfrm>
          </p:grpSpPr>
          <p:pic>
            <p:nvPicPr>
              <p:cNvPr id="21608" name="Picture 5" descr="amconfu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4" y="2784"/>
                <a:ext cx="587" cy="1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609" name="AutoShape 6"/>
              <p:cNvSpPr>
                <a:spLocks noChangeArrowheads="1"/>
              </p:cNvSpPr>
              <p:nvPr/>
            </p:nvSpPr>
            <p:spPr bwMode="auto">
              <a:xfrm>
                <a:off x="2832" y="2064"/>
                <a:ext cx="816" cy="576"/>
              </a:xfrm>
              <a:prstGeom prst="wedgeRoundRectCallout">
                <a:avLst>
                  <a:gd name="adj1" fmla="val -59315"/>
                  <a:gd name="adj2" fmla="val 106944"/>
                  <a:gd name="adj3" fmla="val 16667"/>
                </a:avLst>
              </a:prstGeom>
              <a:solidFill>
                <a:srgbClr val="11DBDB"/>
              </a:solidFill>
              <a:ln w="9525">
                <a:solidFill>
                  <a:schemeClr val="tx1"/>
                </a:solidFill>
                <a:miter lim="800000"/>
                <a:headEnd/>
                <a:tailEnd/>
              </a:ln>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eaLnBrk="1" hangingPunct="1"/>
                <a:endParaRPr lang="en-US" altLang="en-US"/>
              </a:p>
            </p:txBody>
          </p:sp>
          <p:sp>
            <p:nvSpPr>
              <p:cNvPr id="21610" name="Line 7"/>
              <p:cNvSpPr>
                <a:spLocks noChangeShapeType="1"/>
              </p:cNvSpPr>
              <p:nvPr/>
            </p:nvSpPr>
            <p:spPr bwMode="auto">
              <a:xfrm>
                <a:off x="3648" y="2400"/>
                <a:ext cx="52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sp>
          <p:nvSpPr>
            <p:cNvPr id="21607" name="Rectangle 8"/>
            <p:cNvSpPr>
              <a:spLocks noChangeArrowheads="1"/>
            </p:cNvSpPr>
            <p:nvPr/>
          </p:nvSpPr>
          <p:spPr bwMode="auto">
            <a:xfrm>
              <a:off x="2928" y="2112"/>
              <a:ext cx="596" cy="518"/>
            </a:xfrm>
            <a:prstGeom prst="rect">
              <a:avLst/>
            </a:prstGeom>
            <a:solidFill>
              <a:srgbClr val="11DBD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eaLnBrk="1" hangingPunct="1">
                <a:spcBef>
                  <a:spcPct val="50000"/>
                </a:spcBef>
              </a:pPr>
              <a:r>
                <a:rPr lang="en-US" altLang="en-US"/>
                <a:t>Query String</a:t>
              </a:r>
            </a:p>
          </p:txBody>
        </p:sp>
      </p:grpSp>
      <p:sp>
        <p:nvSpPr>
          <p:cNvPr id="21508" name="Rectangle 9"/>
          <p:cNvSpPr>
            <a:spLocks noChangeArrowheads="1"/>
          </p:cNvSpPr>
          <p:nvPr/>
        </p:nvSpPr>
        <p:spPr bwMode="auto">
          <a:xfrm>
            <a:off x="6629400" y="3200400"/>
            <a:ext cx="2057400" cy="1066800"/>
          </a:xfrm>
          <a:prstGeom prst="rect">
            <a:avLst/>
          </a:prstGeom>
          <a:solidFill>
            <a:srgbClr val="98ED87"/>
          </a:solidFill>
          <a:ln w="9525">
            <a:miter lim="800000"/>
            <a:headEnd/>
            <a:tailEnd/>
          </a:ln>
          <a:scene3d>
            <a:camera prst="legacyObliqueTopRight"/>
            <a:lightRig rig="legacyFlat3" dir="b"/>
          </a:scene3d>
          <a:sp3d extrusionH="430200" contourW="12700" prstMaterial="legacyMatte">
            <a:bevelT w="13500" h="13500" prst="angle"/>
            <a:bevelB w="13500" h="13500" prst="angle"/>
            <a:extrusionClr>
              <a:srgbClr val="98ED87"/>
            </a:extrusionClr>
            <a:contourClr>
              <a:srgbClr val="98ED87"/>
            </a:contourClr>
          </a:sp3d>
        </p:spPr>
        <p:txBody>
          <a:bodyPr wrap="none" anchor="ctr">
            <a:flatTx/>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eaLnBrk="1" hangingPunct="1"/>
            <a:r>
              <a:rPr lang="en-US" altLang="en-US"/>
              <a:t>IR</a:t>
            </a:r>
          </a:p>
          <a:p>
            <a:pPr algn="ctr" eaLnBrk="1" hangingPunct="1"/>
            <a:r>
              <a:rPr lang="en-US" altLang="en-US"/>
              <a:t>System</a:t>
            </a:r>
          </a:p>
        </p:txBody>
      </p:sp>
      <p:grpSp>
        <p:nvGrpSpPr>
          <p:cNvPr id="4" name="Group 10"/>
          <p:cNvGrpSpPr>
            <a:grpSpLocks/>
          </p:cNvGrpSpPr>
          <p:nvPr/>
        </p:nvGrpSpPr>
        <p:grpSpPr bwMode="auto">
          <a:xfrm>
            <a:off x="5486400" y="4267200"/>
            <a:ext cx="3048000" cy="2046288"/>
            <a:chOff x="3456" y="2688"/>
            <a:chExt cx="1920" cy="1289"/>
          </a:xfrm>
        </p:grpSpPr>
        <p:sp>
          <p:nvSpPr>
            <p:cNvPr id="21602" name="Oval 11"/>
            <p:cNvSpPr>
              <a:spLocks noChangeArrowheads="1"/>
            </p:cNvSpPr>
            <p:nvPr/>
          </p:nvSpPr>
          <p:spPr bwMode="auto">
            <a:xfrm>
              <a:off x="4272" y="3120"/>
              <a:ext cx="1104" cy="576"/>
            </a:xfrm>
            <a:prstGeom prst="ellipse">
              <a:avLst/>
            </a:prstGeom>
            <a:solidFill>
              <a:srgbClr val="11DBDB"/>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eaLnBrk="1" hangingPunct="1"/>
              <a:r>
                <a:rPr lang="en-US" altLang="en-US"/>
                <a:t>Ranked</a:t>
              </a:r>
            </a:p>
            <a:p>
              <a:pPr algn="ctr" eaLnBrk="1" hangingPunct="1"/>
              <a:r>
                <a:rPr lang="en-US" altLang="en-US"/>
                <a:t>Documents</a:t>
              </a:r>
            </a:p>
          </p:txBody>
        </p:sp>
        <p:sp>
          <p:nvSpPr>
            <p:cNvPr id="21603" name="Line 12"/>
            <p:cNvSpPr>
              <a:spLocks noChangeShapeType="1"/>
            </p:cNvSpPr>
            <p:nvPr/>
          </p:nvSpPr>
          <p:spPr bwMode="auto">
            <a:xfrm>
              <a:off x="4800" y="2688"/>
              <a:ext cx="0" cy="43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1604" name="Rectangle 13"/>
            <p:cNvSpPr>
              <a:spLocks noChangeArrowheads="1"/>
            </p:cNvSpPr>
            <p:nvPr/>
          </p:nvSpPr>
          <p:spPr bwMode="auto">
            <a:xfrm>
              <a:off x="3456" y="2976"/>
              <a:ext cx="768" cy="912"/>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eaLnBrk="1" hangingPunct="1"/>
              <a:endParaRPr lang="en-US" altLang="en-US"/>
            </a:p>
          </p:txBody>
        </p:sp>
        <p:sp>
          <p:nvSpPr>
            <p:cNvPr id="21605" name="Text Box 14"/>
            <p:cNvSpPr txBox="1">
              <a:spLocks noChangeArrowheads="1"/>
            </p:cNvSpPr>
            <p:nvPr/>
          </p:nvSpPr>
          <p:spPr bwMode="auto">
            <a:xfrm>
              <a:off x="3552" y="2976"/>
              <a:ext cx="557" cy="1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eaLnBrk="1" hangingPunct="1"/>
              <a:r>
                <a:rPr lang="en-US" altLang="en-US" sz="1600"/>
                <a:t>1. Page1</a:t>
              </a:r>
            </a:p>
            <a:p>
              <a:pPr eaLnBrk="1" hangingPunct="1"/>
              <a:r>
                <a:rPr lang="en-US" altLang="en-US" sz="1600"/>
                <a:t>2. Page2</a:t>
              </a:r>
            </a:p>
            <a:p>
              <a:pPr eaLnBrk="1" hangingPunct="1"/>
              <a:r>
                <a:rPr lang="en-US" altLang="en-US" sz="1600"/>
                <a:t>3. Page3</a:t>
              </a:r>
            </a:p>
            <a:p>
              <a:pPr eaLnBrk="1" hangingPunct="1"/>
              <a:r>
                <a:rPr lang="en-US" altLang="en-US" sz="1600"/>
                <a:t>    .</a:t>
              </a:r>
            </a:p>
            <a:p>
              <a:pPr eaLnBrk="1" hangingPunct="1"/>
              <a:r>
                <a:rPr lang="en-US" altLang="en-US" sz="1600"/>
                <a:t>    .</a:t>
              </a:r>
            </a:p>
            <a:p>
              <a:pPr eaLnBrk="1" hangingPunct="1"/>
              <a:endParaRPr lang="en-US" altLang="en-US" sz="1800"/>
            </a:p>
          </p:txBody>
        </p:sp>
      </p:grpSp>
      <p:sp>
        <p:nvSpPr>
          <p:cNvPr id="293903" name="Line 15"/>
          <p:cNvSpPr>
            <a:spLocks noChangeShapeType="1"/>
          </p:cNvSpPr>
          <p:nvPr/>
        </p:nvSpPr>
        <p:spPr bwMode="auto">
          <a:xfrm>
            <a:off x="7620000" y="2743200"/>
            <a:ext cx="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nvGrpSpPr>
          <p:cNvPr id="5" name="Group 16"/>
          <p:cNvGrpSpPr>
            <a:grpSpLocks/>
          </p:cNvGrpSpPr>
          <p:nvPr/>
        </p:nvGrpSpPr>
        <p:grpSpPr bwMode="auto">
          <a:xfrm>
            <a:off x="6248400" y="1828800"/>
            <a:ext cx="2209800" cy="914400"/>
            <a:chOff x="3936" y="1152"/>
            <a:chExt cx="1392" cy="576"/>
          </a:xfrm>
        </p:grpSpPr>
        <p:sp>
          <p:nvSpPr>
            <p:cNvPr id="21600" name="Oval 17"/>
            <p:cNvSpPr>
              <a:spLocks noChangeArrowheads="1"/>
            </p:cNvSpPr>
            <p:nvPr/>
          </p:nvSpPr>
          <p:spPr bwMode="auto">
            <a:xfrm>
              <a:off x="4272" y="1152"/>
              <a:ext cx="1056" cy="576"/>
            </a:xfrm>
            <a:prstGeom prst="ellipse">
              <a:avLst/>
            </a:prstGeom>
            <a:solidFill>
              <a:srgbClr val="11DBDB"/>
            </a:solidFill>
            <a:ln w="9525">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eaLnBrk="1" hangingPunct="1"/>
              <a:r>
                <a:rPr lang="en-US" altLang="en-US"/>
                <a:t>Document</a:t>
              </a:r>
            </a:p>
            <a:p>
              <a:pPr algn="ctr" eaLnBrk="1" hangingPunct="1"/>
              <a:r>
                <a:rPr lang="en-US" altLang="en-US"/>
                <a:t>corpus</a:t>
              </a:r>
            </a:p>
          </p:txBody>
        </p:sp>
        <p:sp>
          <p:nvSpPr>
            <p:cNvPr id="21601" name="Line 18"/>
            <p:cNvSpPr>
              <a:spLocks noChangeShapeType="1"/>
            </p:cNvSpPr>
            <p:nvPr/>
          </p:nvSpPr>
          <p:spPr bwMode="auto">
            <a:xfrm>
              <a:off x="3936" y="1440"/>
              <a:ext cx="33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grpSp>
        <p:nvGrpSpPr>
          <p:cNvPr id="21512" name="Group 19"/>
          <p:cNvGrpSpPr>
            <a:grpSpLocks/>
          </p:cNvGrpSpPr>
          <p:nvPr/>
        </p:nvGrpSpPr>
        <p:grpSpPr bwMode="auto">
          <a:xfrm>
            <a:off x="838200" y="1524000"/>
            <a:ext cx="2743200" cy="2209800"/>
            <a:chOff x="528" y="960"/>
            <a:chExt cx="1728" cy="1392"/>
          </a:xfrm>
        </p:grpSpPr>
        <p:sp>
          <p:nvSpPr>
            <p:cNvPr id="21519" name="Cloud"/>
            <p:cNvSpPr>
              <a:spLocks noChangeAspect="1" noEditPoints="1" noChangeArrowheads="1"/>
            </p:cNvSpPr>
            <p:nvPr/>
          </p:nvSpPr>
          <p:spPr bwMode="auto">
            <a:xfrm>
              <a:off x="528" y="960"/>
              <a:ext cx="1728" cy="1392"/>
            </a:xfrm>
            <a:custGeom>
              <a:avLst/>
              <a:gdLst>
                <a:gd name="T0" fmla="*/ 0 w 21600"/>
                <a:gd name="T1" fmla="*/ 0 h 21600"/>
                <a:gd name="T2" fmla="*/ 0 w 21600"/>
                <a:gd name="T3" fmla="*/ 0 h 21600"/>
                <a:gd name="T4" fmla="*/ 1 w 21600"/>
                <a:gd name="T5" fmla="*/ 0 h 21600"/>
                <a:gd name="T6" fmla="*/ 0 w 21600"/>
                <a:gd name="T7" fmla="*/ 0 h 21600"/>
                <a:gd name="T8" fmla="*/ 0 60000 65536"/>
                <a:gd name="T9" fmla="*/ 0 60000 65536"/>
                <a:gd name="T10" fmla="*/ 0 60000 65536"/>
                <a:gd name="T11" fmla="*/ 0 60000 65536"/>
                <a:gd name="T12" fmla="*/ 2975 w 21600"/>
                <a:gd name="T13" fmla="*/ 3259 h 21600"/>
                <a:gd name="T14" fmla="*/ 17088 w 21600"/>
                <a:gd name="T15" fmla="*/ 17333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bg1"/>
            </a:solidFill>
            <a:ln w="9525">
              <a:solidFill>
                <a:srgbClr val="000000"/>
              </a:solidFill>
              <a:miter lim="800000"/>
              <a:headEnd/>
              <a:tailEnd/>
            </a:ln>
            <a:effectLst>
              <a:outerShdw dist="107763" dir="2700000" algn="ctr" rotWithShape="0">
                <a:srgbClr val="808080"/>
              </a:outerShdw>
            </a:effectLst>
          </p:spPr>
          <p:txBody>
            <a:bodyPr/>
            <a:lstStyle/>
            <a:p>
              <a:endParaRPr lang="en-US"/>
            </a:p>
          </p:txBody>
        </p:sp>
        <p:sp>
          <p:nvSpPr>
            <p:cNvPr id="21520" name="Text Box 21"/>
            <p:cNvSpPr txBox="1">
              <a:spLocks noChangeArrowheads="1"/>
            </p:cNvSpPr>
            <p:nvPr/>
          </p:nvSpPr>
          <p:spPr bwMode="auto">
            <a:xfrm>
              <a:off x="1152" y="1104"/>
              <a:ext cx="47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eaLnBrk="1" hangingPunct="1"/>
              <a:r>
                <a:rPr lang="en-US" altLang="en-US"/>
                <a:t>Web</a:t>
              </a:r>
            </a:p>
          </p:txBody>
        </p:sp>
        <p:grpSp>
          <p:nvGrpSpPr>
            <p:cNvPr id="21521" name="Group 22"/>
            <p:cNvGrpSpPr>
              <a:grpSpLocks/>
            </p:cNvGrpSpPr>
            <p:nvPr/>
          </p:nvGrpSpPr>
          <p:grpSpPr bwMode="auto">
            <a:xfrm>
              <a:off x="1008" y="1392"/>
              <a:ext cx="864" cy="768"/>
              <a:chOff x="1872" y="1152"/>
              <a:chExt cx="2784" cy="2496"/>
            </a:xfrm>
          </p:grpSpPr>
          <p:grpSp>
            <p:nvGrpSpPr>
              <p:cNvPr id="21522" name="Group 23"/>
              <p:cNvGrpSpPr>
                <a:grpSpLocks/>
              </p:cNvGrpSpPr>
              <p:nvPr/>
            </p:nvGrpSpPr>
            <p:grpSpPr bwMode="auto">
              <a:xfrm>
                <a:off x="1872" y="1872"/>
                <a:ext cx="528" cy="624"/>
                <a:chOff x="1488" y="1392"/>
                <a:chExt cx="528" cy="624"/>
              </a:xfrm>
            </p:grpSpPr>
            <p:sp>
              <p:nvSpPr>
                <p:cNvPr id="21590" name="Rectangle 24"/>
                <p:cNvSpPr>
                  <a:spLocks noChangeArrowheads="1"/>
                </p:cNvSpPr>
                <p:nvPr/>
              </p:nvSpPr>
              <p:spPr bwMode="auto">
                <a:xfrm>
                  <a:off x="1488" y="1392"/>
                  <a:ext cx="528" cy="624"/>
                </a:xfrm>
                <a:prstGeom prst="rect">
                  <a:avLst/>
                </a:prstGeom>
                <a:solidFill>
                  <a:schemeClr val="bg1"/>
                </a:solidFill>
                <a:ln w="3175">
                  <a:solidFill>
                    <a:schemeClr val="tx1"/>
                  </a:solidFill>
                  <a:miter lim="800000"/>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eaLnBrk="1" hangingPunct="1"/>
                  <a:endParaRPr lang="en-US" altLang="en-US"/>
                </a:p>
              </p:txBody>
            </p:sp>
            <p:sp>
              <p:nvSpPr>
                <p:cNvPr id="21591" name="Line 25"/>
                <p:cNvSpPr>
                  <a:spLocks noChangeShapeType="1"/>
                </p:cNvSpPr>
                <p:nvPr/>
              </p:nvSpPr>
              <p:spPr bwMode="auto">
                <a:xfrm>
                  <a:off x="1632" y="1464"/>
                  <a:ext cx="336"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1592" name="Line 26"/>
                <p:cNvSpPr>
                  <a:spLocks noChangeShapeType="1"/>
                </p:cNvSpPr>
                <p:nvPr/>
              </p:nvSpPr>
              <p:spPr bwMode="auto">
                <a:xfrm>
                  <a:off x="1536" y="1524"/>
                  <a:ext cx="432"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1593" name="Line 27"/>
                <p:cNvSpPr>
                  <a:spLocks noChangeShapeType="1"/>
                </p:cNvSpPr>
                <p:nvPr/>
              </p:nvSpPr>
              <p:spPr bwMode="auto">
                <a:xfrm>
                  <a:off x="1536" y="1584"/>
                  <a:ext cx="432"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1594" name="Line 28"/>
                <p:cNvSpPr>
                  <a:spLocks noChangeShapeType="1"/>
                </p:cNvSpPr>
                <p:nvPr/>
              </p:nvSpPr>
              <p:spPr bwMode="auto">
                <a:xfrm>
                  <a:off x="1536" y="1644"/>
                  <a:ext cx="432"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1595" name="Line 29"/>
                <p:cNvSpPr>
                  <a:spLocks noChangeShapeType="1"/>
                </p:cNvSpPr>
                <p:nvPr/>
              </p:nvSpPr>
              <p:spPr bwMode="auto">
                <a:xfrm>
                  <a:off x="1536" y="1704"/>
                  <a:ext cx="432"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1596" name="Line 30"/>
                <p:cNvSpPr>
                  <a:spLocks noChangeShapeType="1"/>
                </p:cNvSpPr>
                <p:nvPr/>
              </p:nvSpPr>
              <p:spPr bwMode="auto">
                <a:xfrm>
                  <a:off x="1632" y="1764"/>
                  <a:ext cx="336"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1597" name="Line 31"/>
                <p:cNvSpPr>
                  <a:spLocks noChangeShapeType="1"/>
                </p:cNvSpPr>
                <p:nvPr/>
              </p:nvSpPr>
              <p:spPr bwMode="auto">
                <a:xfrm>
                  <a:off x="1536" y="1824"/>
                  <a:ext cx="432"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1598" name="Line 32"/>
                <p:cNvSpPr>
                  <a:spLocks noChangeShapeType="1"/>
                </p:cNvSpPr>
                <p:nvPr/>
              </p:nvSpPr>
              <p:spPr bwMode="auto">
                <a:xfrm>
                  <a:off x="1536" y="1884"/>
                  <a:ext cx="432"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1599" name="Line 33"/>
                <p:cNvSpPr>
                  <a:spLocks noChangeShapeType="1"/>
                </p:cNvSpPr>
                <p:nvPr/>
              </p:nvSpPr>
              <p:spPr bwMode="auto">
                <a:xfrm>
                  <a:off x="1536" y="1944"/>
                  <a:ext cx="432"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grpSp>
            <p:nvGrpSpPr>
              <p:cNvPr id="21523" name="Group 34"/>
              <p:cNvGrpSpPr>
                <a:grpSpLocks/>
              </p:cNvGrpSpPr>
              <p:nvPr/>
            </p:nvGrpSpPr>
            <p:grpSpPr bwMode="auto">
              <a:xfrm>
                <a:off x="3072" y="2160"/>
                <a:ext cx="528" cy="624"/>
                <a:chOff x="1488" y="1392"/>
                <a:chExt cx="528" cy="624"/>
              </a:xfrm>
            </p:grpSpPr>
            <p:sp>
              <p:nvSpPr>
                <p:cNvPr id="21580" name="Rectangle 35"/>
                <p:cNvSpPr>
                  <a:spLocks noChangeArrowheads="1"/>
                </p:cNvSpPr>
                <p:nvPr/>
              </p:nvSpPr>
              <p:spPr bwMode="auto">
                <a:xfrm>
                  <a:off x="1488" y="1392"/>
                  <a:ext cx="528" cy="624"/>
                </a:xfrm>
                <a:prstGeom prst="rect">
                  <a:avLst/>
                </a:prstGeom>
                <a:solidFill>
                  <a:schemeClr val="bg1"/>
                </a:solidFill>
                <a:ln w="3175">
                  <a:solidFill>
                    <a:schemeClr val="tx1"/>
                  </a:solidFill>
                  <a:miter lim="800000"/>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eaLnBrk="1" hangingPunct="1"/>
                  <a:endParaRPr lang="en-US" altLang="en-US"/>
                </a:p>
              </p:txBody>
            </p:sp>
            <p:sp>
              <p:nvSpPr>
                <p:cNvPr id="21581" name="Line 36"/>
                <p:cNvSpPr>
                  <a:spLocks noChangeShapeType="1"/>
                </p:cNvSpPr>
                <p:nvPr/>
              </p:nvSpPr>
              <p:spPr bwMode="auto">
                <a:xfrm>
                  <a:off x="1632" y="1464"/>
                  <a:ext cx="336"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1582" name="Line 37"/>
                <p:cNvSpPr>
                  <a:spLocks noChangeShapeType="1"/>
                </p:cNvSpPr>
                <p:nvPr/>
              </p:nvSpPr>
              <p:spPr bwMode="auto">
                <a:xfrm>
                  <a:off x="1536" y="1524"/>
                  <a:ext cx="432"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1583" name="Line 38"/>
                <p:cNvSpPr>
                  <a:spLocks noChangeShapeType="1"/>
                </p:cNvSpPr>
                <p:nvPr/>
              </p:nvSpPr>
              <p:spPr bwMode="auto">
                <a:xfrm>
                  <a:off x="1536" y="1584"/>
                  <a:ext cx="432"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1584" name="Line 39"/>
                <p:cNvSpPr>
                  <a:spLocks noChangeShapeType="1"/>
                </p:cNvSpPr>
                <p:nvPr/>
              </p:nvSpPr>
              <p:spPr bwMode="auto">
                <a:xfrm>
                  <a:off x="1536" y="1644"/>
                  <a:ext cx="432"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1585" name="Line 40"/>
                <p:cNvSpPr>
                  <a:spLocks noChangeShapeType="1"/>
                </p:cNvSpPr>
                <p:nvPr/>
              </p:nvSpPr>
              <p:spPr bwMode="auto">
                <a:xfrm>
                  <a:off x="1536" y="1704"/>
                  <a:ext cx="432"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1586" name="Line 41"/>
                <p:cNvSpPr>
                  <a:spLocks noChangeShapeType="1"/>
                </p:cNvSpPr>
                <p:nvPr/>
              </p:nvSpPr>
              <p:spPr bwMode="auto">
                <a:xfrm>
                  <a:off x="1632" y="1764"/>
                  <a:ext cx="336"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1587" name="Line 42"/>
                <p:cNvSpPr>
                  <a:spLocks noChangeShapeType="1"/>
                </p:cNvSpPr>
                <p:nvPr/>
              </p:nvSpPr>
              <p:spPr bwMode="auto">
                <a:xfrm>
                  <a:off x="1536" y="1824"/>
                  <a:ext cx="432"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1588" name="Line 43"/>
                <p:cNvSpPr>
                  <a:spLocks noChangeShapeType="1"/>
                </p:cNvSpPr>
                <p:nvPr/>
              </p:nvSpPr>
              <p:spPr bwMode="auto">
                <a:xfrm>
                  <a:off x="1536" y="1884"/>
                  <a:ext cx="432"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1589" name="Line 44"/>
                <p:cNvSpPr>
                  <a:spLocks noChangeShapeType="1"/>
                </p:cNvSpPr>
                <p:nvPr/>
              </p:nvSpPr>
              <p:spPr bwMode="auto">
                <a:xfrm>
                  <a:off x="1536" y="1944"/>
                  <a:ext cx="432"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grpSp>
            <p:nvGrpSpPr>
              <p:cNvPr id="21524" name="Group 45"/>
              <p:cNvGrpSpPr>
                <a:grpSpLocks/>
              </p:cNvGrpSpPr>
              <p:nvPr/>
            </p:nvGrpSpPr>
            <p:grpSpPr bwMode="auto">
              <a:xfrm>
                <a:off x="2448" y="3024"/>
                <a:ext cx="528" cy="624"/>
                <a:chOff x="1488" y="1392"/>
                <a:chExt cx="528" cy="624"/>
              </a:xfrm>
            </p:grpSpPr>
            <p:sp>
              <p:nvSpPr>
                <p:cNvPr id="21570" name="Rectangle 46"/>
                <p:cNvSpPr>
                  <a:spLocks noChangeArrowheads="1"/>
                </p:cNvSpPr>
                <p:nvPr/>
              </p:nvSpPr>
              <p:spPr bwMode="auto">
                <a:xfrm>
                  <a:off x="1488" y="1392"/>
                  <a:ext cx="528" cy="624"/>
                </a:xfrm>
                <a:prstGeom prst="rect">
                  <a:avLst/>
                </a:prstGeom>
                <a:solidFill>
                  <a:schemeClr val="bg1"/>
                </a:solidFill>
                <a:ln w="3175">
                  <a:solidFill>
                    <a:schemeClr val="tx1"/>
                  </a:solidFill>
                  <a:miter lim="800000"/>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eaLnBrk="1" hangingPunct="1"/>
                  <a:endParaRPr lang="en-US" altLang="en-US"/>
                </a:p>
              </p:txBody>
            </p:sp>
            <p:sp>
              <p:nvSpPr>
                <p:cNvPr id="21571" name="Line 47"/>
                <p:cNvSpPr>
                  <a:spLocks noChangeShapeType="1"/>
                </p:cNvSpPr>
                <p:nvPr/>
              </p:nvSpPr>
              <p:spPr bwMode="auto">
                <a:xfrm>
                  <a:off x="1632" y="1464"/>
                  <a:ext cx="336"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1572" name="Line 48"/>
                <p:cNvSpPr>
                  <a:spLocks noChangeShapeType="1"/>
                </p:cNvSpPr>
                <p:nvPr/>
              </p:nvSpPr>
              <p:spPr bwMode="auto">
                <a:xfrm>
                  <a:off x="1536" y="1524"/>
                  <a:ext cx="432"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1573" name="Line 49"/>
                <p:cNvSpPr>
                  <a:spLocks noChangeShapeType="1"/>
                </p:cNvSpPr>
                <p:nvPr/>
              </p:nvSpPr>
              <p:spPr bwMode="auto">
                <a:xfrm>
                  <a:off x="1536" y="1584"/>
                  <a:ext cx="432"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1574" name="Line 50"/>
                <p:cNvSpPr>
                  <a:spLocks noChangeShapeType="1"/>
                </p:cNvSpPr>
                <p:nvPr/>
              </p:nvSpPr>
              <p:spPr bwMode="auto">
                <a:xfrm>
                  <a:off x="1536" y="1644"/>
                  <a:ext cx="432"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1575" name="Line 51"/>
                <p:cNvSpPr>
                  <a:spLocks noChangeShapeType="1"/>
                </p:cNvSpPr>
                <p:nvPr/>
              </p:nvSpPr>
              <p:spPr bwMode="auto">
                <a:xfrm>
                  <a:off x="1536" y="1704"/>
                  <a:ext cx="432"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1576" name="Line 52"/>
                <p:cNvSpPr>
                  <a:spLocks noChangeShapeType="1"/>
                </p:cNvSpPr>
                <p:nvPr/>
              </p:nvSpPr>
              <p:spPr bwMode="auto">
                <a:xfrm>
                  <a:off x="1632" y="1764"/>
                  <a:ext cx="336"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1577" name="Line 53"/>
                <p:cNvSpPr>
                  <a:spLocks noChangeShapeType="1"/>
                </p:cNvSpPr>
                <p:nvPr/>
              </p:nvSpPr>
              <p:spPr bwMode="auto">
                <a:xfrm>
                  <a:off x="1536" y="1824"/>
                  <a:ext cx="432"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1578" name="Line 54"/>
                <p:cNvSpPr>
                  <a:spLocks noChangeShapeType="1"/>
                </p:cNvSpPr>
                <p:nvPr/>
              </p:nvSpPr>
              <p:spPr bwMode="auto">
                <a:xfrm>
                  <a:off x="1536" y="1884"/>
                  <a:ext cx="432"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1579" name="Line 55"/>
                <p:cNvSpPr>
                  <a:spLocks noChangeShapeType="1"/>
                </p:cNvSpPr>
                <p:nvPr/>
              </p:nvSpPr>
              <p:spPr bwMode="auto">
                <a:xfrm>
                  <a:off x="1536" y="1944"/>
                  <a:ext cx="432"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grpSp>
            <p:nvGrpSpPr>
              <p:cNvPr id="21525" name="Group 56"/>
              <p:cNvGrpSpPr>
                <a:grpSpLocks/>
              </p:cNvGrpSpPr>
              <p:nvPr/>
            </p:nvGrpSpPr>
            <p:grpSpPr bwMode="auto">
              <a:xfrm>
                <a:off x="4128" y="2592"/>
                <a:ext cx="528" cy="624"/>
                <a:chOff x="1488" y="1392"/>
                <a:chExt cx="528" cy="624"/>
              </a:xfrm>
            </p:grpSpPr>
            <p:sp>
              <p:nvSpPr>
                <p:cNvPr id="21560" name="Rectangle 57"/>
                <p:cNvSpPr>
                  <a:spLocks noChangeArrowheads="1"/>
                </p:cNvSpPr>
                <p:nvPr/>
              </p:nvSpPr>
              <p:spPr bwMode="auto">
                <a:xfrm>
                  <a:off x="1488" y="1392"/>
                  <a:ext cx="528" cy="624"/>
                </a:xfrm>
                <a:prstGeom prst="rect">
                  <a:avLst/>
                </a:prstGeom>
                <a:solidFill>
                  <a:schemeClr val="bg1"/>
                </a:solidFill>
                <a:ln w="3175">
                  <a:solidFill>
                    <a:schemeClr val="tx1"/>
                  </a:solidFill>
                  <a:miter lim="800000"/>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eaLnBrk="1" hangingPunct="1"/>
                  <a:endParaRPr lang="en-US" altLang="en-US"/>
                </a:p>
              </p:txBody>
            </p:sp>
            <p:sp>
              <p:nvSpPr>
                <p:cNvPr id="21561" name="Line 58"/>
                <p:cNvSpPr>
                  <a:spLocks noChangeShapeType="1"/>
                </p:cNvSpPr>
                <p:nvPr/>
              </p:nvSpPr>
              <p:spPr bwMode="auto">
                <a:xfrm>
                  <a:off x="1632" y="1464"/>
                  <a:ext cx="336"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1562" name="Line 59"/>
                <p:cNvSpPr>
                  <a:spLocks noChangeShapeType="1"/>
                </p:cNvSpPr>
                <p:nvPr/>
              </p:nvSpPr>
              <p:spPr bwMode="auto">
                <a:xfrm>
                  <a:off x="1536" y="1524"/>
                  <a:ext cx="432"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1563" name="Line 60"/>
                <p:cNvSpPr>
                  <a:spLocks noChangeShapeType="1"/>
                </p:cNvSpPr>
                <p:nvPr/>
              </p:nvSpPr>
              <p:spPr bwMode="auto">
                <a:xfrm>
                  <a:off x="1536" y="1584"/>
                  <a:ext cx="432"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1564" name="Line 61"/>
                <p:cNvSpPr>
                  <a:spLocks noChangeShapeType="1"/>
                </p:cNvSpPr>
                <p:nvPr/>
              </p:nvSpPr>
              <p:spPr bwMode="auto">
                <a:xfrm>
                  <a:off x="1536" y="1644"/>
                  <a:ext cx="432"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1565" name="Line 62"/>
                <p:cNvSpPr>
                  <a:spLocks noChangeShapeType="1"/>
                </p:cNvSpPr>
                <p:nvPr/>
              </p:nvSpPr>
              <p:spPr bwMode="auto">
                <a:xfrm>
                  <a:off x="1536" y="1704"/>
                  <a:ext cx="432"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1566" name="Line 63"/>
                <p:cNvSpPr>
                  <a:spLocks noChangeShapeType="1"/>
                </p:cNvSpPr>
                <p:nvPr/>
              </p:nvSpPr>
              <p:spPr bwMode="auto">
                <a:xfrm>
                  <a:off x="1632" y="1764"/>
                  <a:ext cx="336"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1567" name="Line 64"/>
                <p:cNvSpPr>
                  <a:spLocks noChangeShapeType="1"/>
                </p:cNvSpPr>
                <p:nvPr/>
              </p:nvSpPr>
              <p:spPr bwMode="auto">
                <a:xfrm>
                  <a:off x="1536" y="1824"/>
                  <a:ext cx="432"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1568" name="Line 65"/>
                <p:cNvSpPr>
                  <a:spLocks noChangeShapeType="1"/>
                </p:cNvSpPr>
                <p:nvPr/>
              </p:nvSpPr>
              <p:spPr bwMode="auto">
                <a:xfrm>
                  <a:off x="1536" y="1884"/>
                  <a:ext cx="432"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1569" name="Line 66"/>
                <p:cNvSpPr>
                  <a:spLocks noChangeShapeType="1"/>
                </p:cNvSpPr>
                <p:nvPr/>
              </p:nvSpPr>
              <p:spPr bwMode="auto">
                <a:xfrm>
                  <a:off x="1536" y="1944"/>
                  <a:ext cx="432"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grpSp>
            <p:nvGrpSpPr>
              <p:cNvPr id="21526" name="Group 67"/>
              <p:cNvGrpSpPr>
                <a:grpSpLocks/>
              </p:cNvGrpSpPr>
              <p:nvPr/>
            </p:nvGrpSpPr>
            <p:grpSpPr bwMode="auto">
              <a:xfrm>
                <a:off x="2784" y="1152"/>
                <a:ext cx="528" cy="624"/>
                <a:chOff x="1488" y="1392"/>
                <a:chExt cx="528" cy="624"/>
              </a:xfrm>
            </p:grpSpPr>
            <p:sp>
              <p:nvSpPr>
                <p:cNvPr id="21550" name="Rectangle 68"/>
                <p:cNvSpPr>
                  <a:spLocks noChangeArrowheads="1"/>
                </p:cNvSpPr>
                <p:nvPr/>
              </p:nvSpPr>
              <p:spPr bwMode="auto">
                <a:xfrm>
                  <a:off x="1488" y="1392"/>
                  <a:ext cx="528" cy="624"/>
                </a:xfrm>
                <a:prstGeom prst="rect">
                  <a:avLst/>
                </a:prstGeom>
                <a:solidFill>
                  <a:schemeClr val="bg1"/>
                </a:solidFill>
                <a:ln w="3175">
                  <a:solidFill>
                    <a:schemeClr val="tx1"/>
                  </a:solidFill>
                  <a:miter lim="800000"/>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eaLnBrk="1" hangingPunct="1"/>
                  <a:endParaRPr lang="en-US" altLang="en-US"/>
                </a:p>
              </p:txBody>
            </p:sp>
            <p:sp>
              <p:nvSpPr>
                <p:cNvPr id="21551" name="Line 69"/>
                <p:cNvSpPr>
                  <a:spLocks noChangeShapeType="1"/>
                </p:cNvSpPr>
                <p:nvPr/>
              </p:nvSpPr>
              <p:spPr bwMode="auto">
                <a:xfrm>
                  <a:off x="1632" y="1464"/>
                  <a:ext cx="336"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1552" name="Line 70"/>
                <p:cNvSpPr>
                  <a:spLocks noChangeShapeType="1"/>
                </p:cNvSpPr>
                <p:nvPr/>
              </p:nvSpPr>
              <p:spPr bwMode="auto">
                <a:xfrm>
                  <a:off x="1536" y="1524"/>
                  <a:ext cx="432"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1553" name="Line 71"/>
                <p:cNvSpPr>
                  <a:spLocks noChangeShapeType="1"/>
                </p:cNvSpPr>
                <p:nvPr/>
              </p:nvSpPr>
              <p:spPr bwMode="auto">
                <a:xfrm>
                  <a:off x="1536" y="1584"/>
                  <a:ext cx="432"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1554" name="Line 72"/>
                <p:cNvSpPr>
                  <a:spLocks noChangeShapeType="1"/>
                </p:cNvSpPr>
                <p:nvPr/>
              </p:nvSpPr>
              <p:spPr bwMode="auto">
                <a:xfrm>
                  <a:off x="1536" y="1644"/>
                  <a:ext cx="432"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1555" name="Line 73"/>
                <p:cNvSpPr>
                  <a:spLocks noChangeShapeType="1"/>
                </p:cNvSpPr>
                <p:nvPr/>
              </p:nvSpPr>
              <p:spPr bwMode="auto">
                <a:xfrm>
                  <a:off x="1536" y="1704"/>
                  <a:ext cx="432"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1556" name="Line 74"/>
                <p:cNvSpPr>
                  <a:spLocks noChangeShapeType="1"/>
                </p:cNvSpPr>
                <p:nvPr/>
              </p:nvSpPr>
              <p:spPr bwMode="auto">
                <a:xfrm>
                  <a:off x="1632" y="1764"/>
                  <a:ext cx="336"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1557" name="Line 75"/>
                <p:cNvSpPr>
                  <a:spLocks noChangeShapeType="1"/>
                </p:cNvSpPr>
                <p:nvPr/>
              </p:nvSpPr>
              <p:spPr bwMode="auto">
                <a:xfrm>
                  <a:off x="1536" y="1824"/>
                  <a:ext cx="432"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1558" name="Line 76"/>
                <p:cNvSpPr>
                  <a:spLocks noChangeShapeType="1"/>
                </p:cNvSpPr>
                <p:nvPr/>
              </p:nvSpPr>
              <p:spPr bwMode="auto">
                <a:xfrm>
                  <a:off x="1536" y="1884"/>
                  <a:ext cx="432"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1559" name="Line 77"/>
                <p:cNvSpPr>
                  <a:spLocks noChangeShapeType="1"/>
                </p:cNvSpPr>
                <p:nvPr/>
              </p:nvSpPr>
              <p:spPr bwMode="auto">
                <a:xfrm>
                  <a:off x="1536" y="1944"/>
                  <a:ext cx="432"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grpSp>
            <p:nvGrpSpPr>
              <p:cNvPr id="21527" name="Group 78"/>
              <p:cNvGrpSpPr>
                <a:grpSpLocks/>
              </p:cNvGrpSpPr>
              <p:nvPr/>
            </p:nvGrpSpPr>
            <p:grpSpPr bwMode="auto">
              <a:xfrm>
                <a:off x="4080" y="1632"/>
                <a:ext cx="528" cy="624"/>
                <a:chOff x="1488" y="1392"/>
                <a:chExt cx="528" cy="624"/>
              </a:xfrm>
            </p:grpSpPr>
            <p:sp>
              <p:nvSpPr>
                <p:cNvPr id="21540" name="Rectangle 79"/>
                <p:cNvSpPr>
                  <a:spLocks noChangeArrowheads="1"/>
                </p:cNvSpPr>
                <p:nvPr/>
              </p:nvSpPr>
              <p:spPr bwMode="auto">
                <a:xfrm>
                  <a:off x="1488" y="1392"/>
                  <a:ext cx="528" cy="624"/>
                </a:xfrm>
                <a:prstGeom prst="rect">
                  <a:avLst/>
                </a:prstGeom>
                <a:solidFill>
                  <a:schemeClr val="bg1"/>
                </a:solidFill>
                <a:ln w="3175">
                  <a:solidFill>
                    <a:schemeClr val="tx1"/>
                  </a:solidFill>
                  <a:miter lim="800000"/>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eaLnBrk="1" hangingPunct="1"/>
                  <a:endParaRPr lang="en-US" altLang="en-US"/>
                </a:p>
              </p:txBody>
            </p:sp>
            <p:sp>
              <p:nvSpPr>
                <p:cNvPr id="21541" name="Line 80"/>
                <p:cNvSpPr>
                  <a:spLocks noChangeShapeType="1"/>
                </p:cNvSpPr>
                <p:nvPr/>
              </p:nvSpPr>
              <p:spPr bwMode="auto">
                <a:xfrm>
                  <a:off x="1632" y="1464"/>
                  <a:ext cx="336"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1542" name="Line 81"/>
                <p:cNvSpPr>
                  <a:spLocks noChangeShapeType="1"/>
                </p:cNvSpPr>
                <p:nvPr/>
              </p:nvSpPr>
              <p:spPr bwMode="auto">
                <a:xfrm>
                  <a:off x="1536" y="1524"/>
                  <a:ext cx="432"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1543" name="Line 82"/>
                <p:cNvSpPr>
                  <a:spLocks noChangeShapeType="1"/>
                </p:cNvSpPr>
                <p:nvPr/>
              </p:nvSpPr>
              <p:spPr bwMode="auto">
                <a:xfrm>
                  <a:off x="1536" y="1584"/>
                  <a:ext cx="432"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1544" name="Line 83"/>
                <p:cNvSpPr>
                  <a:spLocks noChangeShapeType="1"/>
                </p:cNvSpPr>
                <p:nvPr/>
              </p:nvSpPr>
              <p:spPr bwMode="auto">
                <a:xfrm>
                  <a:off x="1536" y="1644"/>
                  <a:ext cx="432"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1545" name="Line 84"/>
                <p:cNvSpPr>
                  <a:spLocks noChangeShapeType="1"/>
                </p:cNvSpPr>
                <p:nvPr/>
              </p:nvSpPr>
              <p:spPr bwMode="auto">
                <a:xfrm>
                  <a:off x="1536" y="1704"/>
                  <a:ext cx="432"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1546" name="Line 85"/>
                <p:cNvSpPr>
                  <a:spLocks noChangeShapeType="1"/>
                </p:cNvSpPr>
                <p:nvPr/>
              </p:nvSpPr>
              <p:spPr bwMode="auto">
                <a:xfrm>
                  <a:off x="1632" y="1764"/>
                  <a:ext cx="336"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1547" name="Line 86"/>
                <p:cNvSpPr>
                  <a:spLocks noChangeShapeType="1"/>
                </p:cNvSpPr>
                <p:nvPr/>
              </p:nvSpPr>
              <p:spPr bwMode="auto">
                <a:xfrm>
                  <a:off x="1536" y="1824"/>
                  <a:ext cx="432"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1548" name="Line 87"/>
                <p:cNvSpPr>
                  <a:spLocks noChangeShapeType="1"/>
                </p:cNvSpPr>
                <p:nvPr/>
              </p:nvSpPr>
              <p:spPr bwMode="auto">
                <a:xfrm>
                  <a:off x="1536" y="1884"/>
                  <a:ext cx="432"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1549" name="Line 88"/>
                <p:cNvSpPr>
                  <a:spLocks noChangeShapeType="1"/>
                </p:cNvSpPr>
                <p:nvPr/>
              </p:nvSpPr>
              <p:spPr bwMode="auto">
                <a:xfrm>
                  <a:off x="1536" y="1944"/>
                  <a:ext cx="432"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sp>
            <p:nvSpPr>
              <p:cNvPr id="21528" name="Rectangle 89"/>
              <p:cNvSpPr>
                <a:spLocks noChangeArrowheads="1"/>
              </p:cNvSpPr>
              <p:nvPr/>
            </p:nvSpPr>
            <p:spPr bwMode="auto">
              <a:xfrm>
                <a:off x="3360" y="2352"/>
                <a:ext cx="192" cy="96"/>
              </a:xfrm>
              <a:prstGeom prst="rect">
                <a:avLst/>
              </a:prstGeom>
              <a:solidFill>
                <a:srgbClr val="11DBDB"/>
              </a:solidFill>
              <a:ln w="3175">
                <a:solidFill>
                  <a:schemeClr val="tx1"/>
                </a:solidFill>
                <a:miter lim="800000"/>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eaLnBrk="1" hangingPunct="1"/>
                <a:endParaRPr lang="en-US" altLang="en-US"/>
              </a:p>
            </p:txBody>
          </p:sp>
          <p:sp>
            <p:nvSpPr>
              <p:cNvPr id="21529" name="Rectangle 90"/>
              <p:cNvSpPr>
                <a:spLocks noChangeArrowheads="1"/>
              </p:cNvSpPr>
              <p:nvPr/>
            </p:nvSpPr>
            <p:spPr bwMode="auto">
              <a:xfrm>
                <a:off x="4176" y="1632"/>
                <a:ext cx="384" cy="96"/>
              </a:xfrm>
              <a:prstGeom prst="rect">
                <a:avLst/>
              </a:prstGeom>
              <a:solidFill>
                <a:srgbClr val="98ED87"/>
              </a:solidFill>
              <a:ln w="3175">
                <a:solidFill>
                  <a:schemeClr val="tx1"/>
                </a:solidFill>
                <a:miter lim="800000"/>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eaLnBrk="1" hangingPunct="1"/>
                <a:endParaRPr lang="en-US" altLang="en-US"/>
              </a:p>
            </p:txBody>
          </p:sp>
          <p:sp>
            <p:nvSpPr>
              <p:cNvPr id="21530" name="Rectangle 91"/>
              <p:cNvSpPr>
                <a:spLocks noChangeArrowheads="1"/>
              </p:cNvSpPr>
              <p:nvPr/>
            </p:nvSpPr>
            <p:spPr bwMode="auto">
              <a:xfrm>
                <a:off x="2592" y="3168"/>
                <a:ext cx="240" cy="144"/>
              </a:xfrm>
              <a:prstGeom prst="rect">
                <a:avLst/>
              </a:prstGeom>
              <a:solidFill>
                <a:srgbClr val="F4F432"/>
              </a:solidFill>
              <a:ln w="3175">
                <a:solidFill>
                  <a:schemeClr val="tx1"/>
                </a:solidFill>
                <a:miter lim="800000"/>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eaLnBrk="1" hangingPunct="1"/>
                <a:endParaRPr lang="en-US" altLang="en-US"/>
              </a:p>
            </p:txBody>
          </p:sp>
          <p:sp>
            <p:nvSpPr>
              <p:cNvPr id="21531" name="Line 92"/>
              <p:cNvSpPr>
                <a:spLocks noChangeShapeType="1"/>
              </p:cNvSpPr>
              <p:nvPr/>
            </p:nvSpPr>
            <p:spPr bwMode="auto">
              <a:xfrm flipV="1">
                <a:off x="2112" y="1440"/>
                <a:ext cx="672" cy="624"/>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1532" name="Line 93"/>
              <p:cNvSpPr>
                <a:spLocks noChangeShapeType="1"/>
              </p:cNvSpPr>
              <p:nvPr/>
            </p:nvSpPr>
            <p:spPr bwMode="auto">
              <a:xfrm>
                <a:off x="2160" y="2256"/>
                <a:ext cx="912" cy="336"/>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1533" name="Line 94"/>
              <p:cNvSpPr>
                <a:spLocks noChangeShapeType="1"/>
              </p:cNvSpPr>
              <p:nvPr/>
            </p:nvSpPr>
            <p:spPr bwMode="auto">
              <a:xfrm flipH="1" flipV="1">
                <a:off x="3312" y="1440"/>
                <a:ext cx="960" cy="528"/>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1534" name="Line 95"/>
              <p:cNvSpPr>
                <a:spLocks noChangeShapeType="1"/>
              </p:cNvSpPr>
              <p:nvPr/>
            </p:nvSpPr>
            <p:spPr bwMode="auto">
              <a:xfrm flipV="1">
                <a:off x="4368" y="2256"/>
                <a:ext cx="0" cy="576"/>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1535" name="Line 96"/>
              <p:cNvSpPr>
                <a:spLocks noChangeShapeType="1"/>
              </p:cNvSpPr>
              <p:nvPr/>
            </p:nvSpPr>
            <p:spPr bwMode="auto">
              <a:xfrm flipV="1">
                <a:off x="2784" y="2928"/>
                <a:ext cx="1344" cy="528"/>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1536" name="Line 97"/>
              <p:cNvSpPr>
                <a:spLocks noChangeShapeType="1"/>
              </p:cNvSpPr>
              <p:nvPr/>
            </p:nvSpPr>
            <p:spPr bwMode="auto">
              <a:xfrm flipH="1" flipV="1">
                <a:off x="2160" y="2496"/>
                <a:ext cx="576" cy="768"/>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1537" name="Line 98"/>
              <p:cNvSpPr>
                <a:spLocks noChangeShapeType="1"/>
              </p:cNvSpPr>
              <p:nvPr/>
            </p:nvSpPr>
            <p:spPr bwMode="auto">
              <a:xfrm>
                <a:off x="3024" y="1440"/>
                <a:ext cx="192" cy="720"/>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1538" name="Line 99"/>
              <p:cNvSpPr>
                <a:spLocks noChangeShapeType="1"/>
              </p:cNvSpPr>
              <p:nvPr/>
            </p:nvSpPr>
            <p:spPr bwMode="auto">
              <a:xfrm flipV="1">
                <a:off x="3408" y="2016"/>
                <a:ext cx="672" cy="288"/>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1539" name="Line 100"/>
              <p:cNvSpPr>
                <a:spLocks noChangeShapeType="1"/>
              </p:cNvSpPr>
              <p:nvPr/>
            </p:nvSpPr>
            <p:spPr bwMode="auto">
              <a:xfrm>
                <a:off x="3408" y="2592"/>
                <a:ext cx="720" cy="192"/>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grpSp>
      <p:grpSp>
        <p:nvGrpSpPr>
          <p:cNvPr id="14" name="Group 101"/>
          <p:cNvGrpSpPr>
            <a:grpSpLocks/>
          </p:cNvGrpSpPr>
          <p:nvPr/>
        </p:nvGrpSpPr>
        <p:grpSpPr bwMode="auto">
          <a:xfrm>
            <a:off x="3200400" y="1828800"/>
            <a:ext cx="2971800" cy="1066800"/>
            <a:chOff x="2016" y="1152"/>
            <a:chExt cx="1872" cy="672"/>
          </a:xfrm>
        </p:grpSpPr>
        <p:sp>
          <p:nvSpPr>
            <p:cNvPr id="21514" name="Line 102"/>
            <p:cNvSpPr>
              <a:spLocks noChangeShapeType="1"/>
            </p:cNvSpPr>
            <p:nvPr/>
          </p:nvSpPr>
          <p:spPr bwMode="auto">
            <a:xfrm>
              <a:off x="2016" y="1440"/>
              <a:ext cx="57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nvGrpSpPr>
            <p:cNvPr id="21515" name="Group 103"/>
            <p:cNvGrpSpPr>
              <a:grpSpLocks/>
            </p:cNvGrpSpPr>
            <p:nvPr/>
          </p:nvGrpSpPr>
          <p:grpSpPr bwMode="auto">
            <a:xfrm>
              <a:off x="2592" y="1152"/>
              <a:ext cx="1296" cy="672"/>
              <a:chOff x="2592" y="1152"/>
              <a:chExt cx="1296" cy="672"/>
            </a:xfrm>
          </p:grpSpPr>
          <p:sp>
            <p:nvSpPr>
              <p:cNvPr id="21516" name="Rectangle 104"/>
              <p:cNvSpPr>
                <a:spLocks noChangeArrowheads="1"/>
              </p:cNvSpPr>
              <p:nvPr/>
            </p:nvSpPr>
            <p:spPr bwMode="auto">
              <a:xfrm>
                <a:off x="2592" y="1152"/>
                <a:ext cx="1296" cy="672"/>
              </a:xfrm>
              <a:prstGeom prst="rect">
                <a:avLst/>
              </a:prstGeom>
              <a:solidFill>
                <a:srgbClr val="98ED87"/>
              </a:solidFill>
              <a:ln w="9525">
                <a:miter lim="800000"/>
                <a:headEnd/>
                <a:tailEnd/>
              </a:ln>
              <a:scene3d>
                <a:camera prst="legacyObliqueTopRight"/>
                <a:lightRig rig="legacyFlat3" dir="b"/>
              </a:scene3d>
              <a:sp3d extrusionH="430200" contourW="12700" prstMaterial="legacyMatte">
                <a:bevelT w="13500" h="13500" prst="angle"/>
                <a:bevelB w="13500" h="13500" prst="angle"/>
                <a:extrusionClr>
                  <a:srgbClr val="98ED87"/>
                </a:extrusionClr>
                <a:contourClr>
                  <a:srgbClr val="98ED87"/>
                </a:contourClr>
              </a:sp3d>
            </p:spPr>
            <p:txBody>
              <a:bodyPr wrap="none" anchor="ctr">
                <a:flatTx/>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eaLnBrk="1" hangingPunct="1"/>
                <a:endParaRPr lang="en-US" altLang="en-US"/>
              </a:p>
            </p:txBody>
          </p:sp>
          <p:pic>
            <p:nvPicPr>
              <p:cNvPr id="21517" name="Picture 105" descr="AN00080_"/>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28" y="1440"/>
                <a:ext cx="576" cy="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18" name="Rectangle 106"/>
              <p:cNvSpPr>
                <a:spLocks noChangeArrowheads="1"/>
              </p:cNvSpPr>
              <p:nvPr/>
            </p:nvSpPr>
            <p:spPr bwMode="auto">
              <a:xfrm>
                <a:off x="2928" y="1152"/>
                <a:ext cx="61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eaLnBrk="1" hangingPunct="1"/>
                <a:r>
                  <a:rPr lang="en-US" altLang="en-US"/>
                  <a:t>Spider</a:t>
                </a:r>
              </a:p>
            </p:txBody>
          </p:sp>
        </p:grpSp>
      </p:grpSp>
    </p:spTree>
  </p:cSld>
  <p:clrMapOvr>
    <a:masterClrMapping/>
  </p:clrMapOvr>
  <p:transition>
    <p:split orient="vert"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9390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390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ph type="title"/>
          </p:nvPr>
        </p:nvSpPr>
        <p:spPr bwMode="auto">
          <a:solidFill>
            <a:srgbClr val="FFFFFF">
              <a:alpha val="0"/>
            </a:srgbClr>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a:t>Other IR-Related Tasks</a:t>
            </a:r>
          </a:p>
        </p:txBody>
      </p:sp>
      <p:sp>
        <p:nvSpPr>
          <p:cNvPr id="22531" name="Rectangle 3"/>
          <p:cNvSpPr>
            <a:spLocks noChangeArrowheads="1"/>
          </p:cNvSpPr>
          <p:nvPr>
            <p:ph type="body" idx="1"/>
          </p:nvPr>
        </p:nvSpPr>
        <p:spPr bwMode="auto">
          <a:xfrm>
            <a:off x="1095375" y="1201738"/>
            <a:ext cx="7620000" cy="4648200"/>
          </a:xfrm>
          <a:solidFill>
            <a:srgbClr val="FFFFFF">
              <a:alpha val="0"/>
            </a:srgbClr>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90000"/>
              </a:lnSpc>
            </a:pPr>
            <a:r>
              <a:rPr lang="en-US" altLang="en-US"/>
              <a:t>Automated document categorization</a:t>
            </a:r>
          </a:p>
          <a:p>
            <a:pPr eaLnBrk="1" hangingPunct="1">
              <a:lnSpc>
                <a:spcPct val="90000"/>
              </a:lnSpc>
            </a:pPr>
            <a:r>
              <a:rPr lang="en-US" altLang="en-US"/>
              <a:t>Information filtering (spam filtering)</a:t>
            </a:r>
          </a:p>
          <a:p>
            <a:pPr eaLnBrk="1" hangingPunct="1">
              <a:lnSpc>
                <a:spcPct val="90000"/>
              </a:lnSpc>
            </a:pPr>
            <a:r>
              <a:rPr lang="en-US" altLang="en-US"/>
              <a:t>Information routing</a:t>
            </a:r>
          </a:p>
          <a:p>
            <a:pPr eaLnBrk="1" hangingPunct="1">
              <a:lnSpc>
                <a:spcPct val="90000"/>
              </a:lnSpc>
            </a:pPr>
            <a:r>
              <a:rPr lang="en-US" altLang="en-US"/>
              <a:t>Automated document clustering</a:t>
            </a:r>
          </a:p>
          <a:p>
            <a:pPr eaLnBrk="1" hangingPunct="1">
              <a:lnSpc>
                <a:spcPct val="90000"/>
              </a:lnSpc>
            </a:pPr>
            <a:r>
              <a:rPr lang="en-US" altLang="en-US"/>
              <a:t>Recommending information or products</a:t>
            </a:r>
          </a:p>
          <a:p>
            <a:pPr eaLnBrk="1" hangingPunct="1">
              <a:lnSpc>
                <a:spcPct val="90000"/>
              </a:lnSpc>
            </a:pPr>
            <a:r>
              <a:rPr lang="en-US" altLang="en-US"/>
              <a:t>Information extraction</a:t>
            </a:r>
          </a:p>
          <a:p>
            <a:pPr eaLnBrk="1" hangingPunct="1">
              <a:lnSpc>
                <a:spcPct val="90000"/>
              </a:lnSpc>
            </a:pPr>
            <a:r>
              <a:rPr lang="en-US" altLang="en-US"/>
              <a:t>Information integration</a:t>
            </a:r>
          </a:p>
          <a:p>
            <a:pPr eaLnBrk="1" hangingPunct="1">
              <a:lnSpc>
                <a:spcPct val="90000"/>
              </a:lnSpc>
            </a:pPr>
            <a:r>
              <a:rPr lang="en-US" altLang="en-US"/>
              <a:t>Question answering</a:t>
            </a:r>
          </a:p>
        </p:txBody>
      </p:sp>
    </p:spTree>
  </p:cSld>
  <p:clrMapOvr>
    <a:masterClrMapping/>
  </p:clrMapOvr>
  <p:transition>
    <p:split orient="vert" dir="in"/>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ph type="title"/>
          </p:nvPr>
        </p:nvSpPr>
        <p:spPr bwMode="auto">
          <a:solidFill>
            <a:srgbClr val="FFFFFF">
              <a:alpha val="0"/>
            </a:srgbClr>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a:t>History of IR</a:t>
            </a:r>
          </a:p>
        </p:txBody>
      </p:sp>
      <p:sp>
        <p:nvSpPr>
          <p:cNvPr id="23555" name="Rectangle 3"/>
          <p:cNvSpPr>
            <a:spLocks noChangeArrowheads="1"/>
          </p:cNvSpPr>
          <p:nvPr>
            <p:ph type="body" idx="1"/>
          </p:nvPr>
        </p:nvSpPr>
        <p:spPr bwMode="auto">
          <a:xfrm>
            <a:off x="660400" y="1193800"/>
            <a:ext cx="8229600" cy="4525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a:t>1960-70’s:</a:t>
            </a:r>
          </a:p>
          <a:p>
            <a:pPr lvl="1" eaLnBrk="1" hangingPunct="1"/>
            <a:r>
              <a:rPr lang="en-US" altLang="en-US"/>
              <a:t> Initial exploration of text retrieval systems for “small” corpora of scientific abstracts, and law and business documents.</a:t>
            </a:r>
          </a:p>
          <a:p>
            <a:pPr lvl="1" eaLnBrk="1" hangingPunct="1"/>
            <a:r>
              <a:rPr lang="en-US" altLang="en-US"/>
              <a:t>Development of the basic Boolean and vector-space models of retrieval.</a:t>
            </a:r>
          </a:p>
          <a:p>
            <a:pPr lvl="1" eaLnBrk="1" hangingPunct="1"/>
            <a:r>
              <a:rPr lang="en-US" altLang="en-US"/>
              <a:t>Prof. Salton and his students at Cornell University are the leading researchers in the area.</a:t>
            </a:r>
          </a:p>
        </p:txBody>
      </p:sp>
    </p:spTree>
  </p:cSld>
  <p:clrMapOvr>
    <a:masterClrMapping/>
  </p:clrMapOvr>
  <p:transition>
    <p:split orient="vert" dir="in"/>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ChangeArrowheads="1"/>
          </p:cNvSpPr>
          <p:nvPr>
            <p:ph type="title"/>
          </p:nvPr>
        </p:nvSpPr>
        <p:spPr bwMode="auto">
          <a:solidFill>
            <a:srgbClr val="FFFFFF">
              <a:alpha val="0"/>
            </a:srgbClr>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a:t>IR History Continued</a:t>
            </a:r>
          </a:p>
        </p:txBody>
      </p:sp>
      <p:sp>
        <p:nvSpPr>
          <p:cNvPr id="24579" name="Rectangle 3"/>
          <p:cNvSpPr>
            <a:spLocks noChangeArrowheads="1"/>
          </p:cNvSpPr>
          <p:nvPr>
            <p:ph type="body" idx="1"/>
          </p:nvPr>
        </p:nvSpPr>
        <p:spPr bwMode="auto">
          <a:xfrm>
            <a:off x="615950" y="1108075"/>
            <a:ext cx="8229600" cy="4525963"/>
          </a:xfrm>
          <a:solidFill>
            <a:srgbClr val="FFFFFF">
              <a:alpha val="0"/>
            </a:srgbClr>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a:t>1980’s:</a:t>
            </a:r>
          </a:p>
          <a:p>
            <a:pPr lvl="1" eaLnBrk="1" hangingPunct="1"/>
            <a:r>
              <a:rPr lang="en-US" altLang="en-US"/>
              <a:t>Large document database systems, many run by companies:</a:t>
            </a:r>
          </a:p>
          <a:p>
            <a:pPr lvl="2" eaLnBrk="1" hangingPunct="1"/>
            <a:r>
              <a:rPr lang="en-US" altLang="en-US"/>
              <a:t>Lexis-Nexis</a:t>
            </a:r>
          </a:p>
          <a:p>
            <a:pPr lvl="2" eaLnBrk="1" hangingPunct="1"/>
            <a:r>
              <a:rPr lang="en-US" altLang="en-US"/>
              <a:t>Dialog</a:t>
            </a:r>
          </a:p>
          <a:p>
            <a:pPr lvl="2" eaLnBrk="1" hangingPunct="1"/>
            <a:r>
              <a:rPr lang="en-US" altLang="en-US"/>
              <a:t>MEDLINE</a:t>
            </a:r>
          </a:p>
          <a:p>
            <a:pPr eaLnBrk="1" hangingPunct="1">
              <a:buFontTx/>
              <a:buNone/>
            </a:pPr>
            <a:endParaRPr lang="en-US" altLang="en-US"/>
          </a:p>
        </p:txBody>
      </p:sp>
    </p:spTree>
  </p:cSld>
  <p:clrMapOvr>
    <a:masterClrMapping/>
  </p:clrMapOvr>
  <p:transition>
    <p:split orient="vert" dir="in"/>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ChangeArrowheads="1"/>
          </p:cNvSpPr>
          <p:nvPr>
            <p:ph type="title"/>
          </p:nvPr>
        </p:nvSpPr>
        <p:spPr bwMode="auto">
          <a:solidFill>
            <a:srgbClr val="FFFFFF">
              <a:alpha val="0"/>
            </a:srgbClr>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a:t>IR History Continued</a:t>
            </a:r>
          </a:p>
        </p:txBody>
      </p:sp>
      <p:sp>
        <p:nvSpPr>
          <p:cNvPr id="25603" name="Rectangle 3"/>
          <p:cNvSpPr>
            <a:spLocks noChangeArrowheads="1"/>
          </p:cNvSpPr>
          <p:nvPr>
            <p:ph type="body" idx="1"/>
          </p:nvPr>
        </p:nvSpPr>
        <p:spPr bwMode="auto">
          <a:xfrm>
            <a:off x="660400" y="1208088"/>
            <a:ext cx="8229600" cy="4525962"/>
          </a:xfrm>
          <a:solidFill>
            <a:srgbClr val="FFFFFF">
              <a:alpha val="0"/>
            </a:srgbClr>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a:t>1990’s:</a:t>
            </a:r>
          </a:p>
          <a:p>
            <a:pPr lvl="1" eaLnBrk="1" hangingPunct="1"/>
            <a:r>
              <a:rPr lang="en-US" altLang="en-US"/>
              <a:t>Searching FTPable documents on the Internet</a:t>
            </a:r>
          </a:p>
          <a:p>
            <a:pPr lvl="2" eaLnBrk="1" hangingPunct="1"/>
            <a:r>
              <a:rPr lang="en-US" altLang="en-US"/>
              <a:t>Archie</a:t>
            </a:r>
          </a:p>
          <a:p>
            <a:pPr lvl="2" eaLnBrk="1" hangingPunct="1"/>
            <a:r>
              <a:rPr lang="en-US" altLang="en-US"/>
              <a:t>WAIS</a:t>
            </a:r>
          </a:p>
          <a:p>
            <a:pPr lvl="1" eaLnBrk="1" hangingPunct="1"/>
            <a:r>
              <a:rPr lang="en-US" altLang="en-US"/>
              <a:t>Searching the World Wide Web</a:t>
            </a:r>
          </a:p>
          <a:p>
            <a:pPr lvl="2" eaLnBrk="1" hangingPunct="1"/>
            <a:r>
              <a:rPr lang="en-US" altLang="en-US"/>
              <a:t>Lycos</a:t>
            </a:r>
          </a:p>
          <a:p>
            <a:pPr lvl="2" eaLnBrk="1" hangingPunct="1"/>
            <a:r>
              <a:rPr lang="en-US" altLang="en-US"/>
              <a:t>Yahoo</a:t>
            </a:r>
          </a:p>
          <a:p>
            <a:pPr lvl="2" eaLnBrk="1" hangingPunct="1"/>
            <a:r>
              <a:rPr lang="en-US" altLang="en-US"/>
              <a:t>Altavista</a:t>
            </a:r>
          </a:p>
        </p:txBody>
      </p:sp>
    </p:spTree>
  </p:cSld>
  <p:clrMapOvr>
    <a:masterClrMapping/>
  </p:clrMapOvr>
  <p:transition>
    <p:split orient="vert" dir="in"/>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ChangeArrowheads="1"/>
          </p:cNvSpPr>
          <p:nvPr>
            <p:ph type="title"/>
          </p:nvPr>
        </p:nvSpPr>
        <p:spPr bwMode="auto">
          <a:solidFill>
            <a:srgbClr val="FFFFFF">
              <a:alpha val="0"/>
            </a:srgbClr>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a:t>IR History Continued</a:t>
            </a:r>
          </a:p>
        </p:txBody>
      </p:sp>
      <p:sp>
        <p:nvSpPr>
          <p:cNvPr id="26627" name="Rectangle 3"/>
          <p:cNvSpPr>
            <a:spLocks noChangeArrowheads="1"/>
          </p:cNvSpPr>
          <p:nvPr>
            <p:ph type="body" idx="1"/>
          </p:nvPr>
        </p:nvSpPr>
        <p:spPr bwMode="auto">
          <a:xfrm>
            <a:off x="544513" y="1208088"/>
            <a:ext cx="8229600" cy="4525962"/>
          </a:xfrm>
          <a:solidFill>
            <a:srgbClr val="FFFFFF">
              <a:alpha val="0"/>
            </a:srgbClr>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a:t>1990’s continued:</a:t>
            </a:r>
          </a:p>
          <a:p>
            <a:pPr lvl="1" eaLnBrk="1" hangingPunct="1"/>
            <a:r>
              <a:rPr lang="en-US" altLang="en-US"/>
              <a:t>Organized Competitions</a:t>
            </a:r>
          </a:p>
          <a:p>
            <a:pPr lvl="2" eaLnBrk="1" hangingPunct="1"/>
            <a:r>
              <a:rPr lang="en-US" altLang="en-US"/>
              <a:t>NIST TREC</a:t>
            </a:r>
          </a:p>
          <a:p>
            <a:pPr lvl="1" eaLnBrk="1" hangingPunct="1"/>
            <a:r>
              <a:rPr lang="en-US" altLang="en-US"/>
              <a:t>Recommender Systems</a:t>
            </a:r>
          </a:p>
          <a:p>
            <a:pPr lvl="2" eaLnBrk="1" hangingPunct="1"/>
            <a:r>
              <a:rPr lang="en-US" altLang="en-US"/>
              <a:t>Ringo</a:t>
            </a:r>
          </a:p>
          <a:p>
            <a:pPr lvl="2" eaLnBrk="1" hangingPunct="1"/>
            <a:r>
              <a:rPr lang="en-US" altLang="en-US"/>
              <a:t>Amazon</a:t>
            </a:r>
          </a:p>
          <a:p>
            <a:pPr lvl="2" eaLnBrk="1" hangingPunct="1"/>
            <a:r>
              <a:rPr lang="en-US" altLang="en-US"/>
              <a:t>NetPerceptions</a:t>
            </a:r>
          </a:p>
          <a:p>
            <a:pPr lvl="1" eaLnBrk="1" hangingPunct="1"/>
            <a:r>
              <a:rPr lang="en-US" altLang="en-US"/>
              <a:t>Automated Text Categorization &amp; Clustering</a:t>
            </a:r>
          </a:p>
          <a:p>
            <a:pPr lvl="1" eaLnBrk="1" hangingPunct="1"/>
            <a:endParaRPr lang="en-US" altLang="en-US"/>
          </a:p>
        </p:txBody>
      </p:sp>
    </p:spTree>
  </p:cSld>
  <p:clrMapOvr>
    <a:masterClrMapping/>
  </p:clrMapOvr>
  <p:transition>
    <p:split orient="vert" dir="in"/>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ph type="title"/>
          </p:nvPr>
        </p:nvSpPr>
        <p:spPr bwMode="auto">
          <a:solidFill>
            <a:srgbClr val="FFFFFF">
              <a:alpha val="0"/>
            </a:srgbClr>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a:t>Recent IR History</a:t>
            </a:r>
          </a:p>
        </p:txBody>
      </p:sp>
      <p:sp>
        <p:nvSpPr>
          <p:cNvPr id="27651" name="Rectangle 3"/>
          <p:cNvSpPr>
            <a:spLocks noChangeArrowheads="1"/>
          </p:cNvSpPr>
          <p:nvPr>
            <p:ph type="body" idx="1"/>
          </p:nvPr>
        </p:nvSpPr>
        <p:spPr bwMode="auto">
          <a:xfrm>
            <a:off x="615950" y="1223963"/>
            <a:ext cx="8229600" cy="4525962"/>
          </a:xfrm>
          <a:solidFill>
            <a:srgbClr val="FFFFFF">
              <a:alpha val="0"/>
            </a:srgbClr>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a:t>2000’s</a:t>
            </a:r>
          </a:p>
          <a:p>
            <a:pPr lvl="1" eaLnBrk="1" hangingPunct="1"/>
            <a:r>
              <a:rPr lang="en-US" altLang="en-US"/>
              <a:t>Link analysis for Web Search</a:t>
            </a:r>
          </a:p>
          <a:p>
            <a:pPr lvl="2" eaLnBrk="1" hangingPunct="1"/>
            <a:r>
              <a:rPr lang="en-US" altLang="en-US"/>
              <a:t>Google</a:t>
            </a:r>
          </a:p>
          <a:p>
            <a:pPr lvl="1" eaLnBrk="1" hangingPunct="1"/>
            <a:r>
              <a:rPr lang="en-US" altLang="en-US"/>
              <a:t>Automated Information Extraction</a:t>
            </a:r>
          </a:p>
          <a:p>
            <a:pPr lvl="2" eaLnBrk="1" hangingPunct="1"/>
            <a:r>
              <a:rPr lang="en-US" altLang="en-US"/>
              <a:t>Whizbang</a:t>
            </a:r>
          </a:p>
          <a:p>
            <a:pPr lvl="2" eaLnBrk="1" hangingPunct="1"/>
            <a:r>
              <a:rPr lang="en-US" altLang="en-US"/>
              <a:t>Fetch</a:t>
            </a:r>
          </a:p>
          <a:p>
            <a:pPr lvl="2" eaLnBrk="1" hangingPunct="1"/>
            <a:r>
              <a:rPr lang="en-US" altLang="en-US"/>
              <a:t>Burning Glass</a:t>
            </a:r>
          </a:p>
          <a:p>
            <a:pPr lvl="1" eaLnBrk="1" hangingPunct="1"/>
            <a:r>
              <a:rPr lang="en-US" altLang="en-US"/>
              <a:t>Question Answering</a:t>
            </a:r>
          </a:p>
          <a:p>
            <a:pPr lvl="2" eaLnBrk="1" hangingPunct="1"/>
            <a:r>
              <a:rPr lang="en-US" altLang="en-US"/>
              <a:t>TREC Q/A track</a:t>
            </a:r>
          </a:p>
          <a:p>
            <a:pPr lvl="2" eaLnBrk="1" hangingPunct="1"/>
            <a:endParaRPr lang="en-US" altLang="en-US"/>
          </a:p>
        </p:txBody>
      </p:sp>
    </p:spTree>
  </p:cSld>
  <p:clrMapOvr>
    <a:masterClrMapping/>
  </p:clrMapOvr>
  <p:transition>
    <p:split orient="vert" dir="in"/>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ChangeArrowheads="1"/>
          </p:cNvSpPr>
          <p:nvPr>
            <p:ph type="title"/>
          </p:nvPr>
        </p:nvSpPr>
        <p:spPr bwMode="auto">
          <a:solidFill>
            <a:srgbClr val="FFFFFF">
              <a:alpha val="0"/>
            </a:srgbClr>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a:t>Recent IR History</a:t>
            </a:r>
          </a:p>
        </p:txBody>
      </p:sp>
      <p:sp>
        <p:nvSpPr>
          <p:cNvPr id="28675" name="Rectangle 3"/>
          <p:cNvSpPr>
            <a:spLocks noChangeArrowheads="1"/>
          </p:cNvSpPr>
          <p:nvPr>
            <p:ph type="body" idx="1"/>
          </p:nvPr>
        </p:nvSpPr>
        <p:spPr bwMode="auto">
          <a:xfrm>
            <a:off x="646113" y="1150938"/>
            <a:ext cx="8229600" cy="4525962"/>
          </a:xfrm>
          <a:solidFill>
            <a:srgbClr val="FFFFFF">
              <a:alpha val="0"/>
            </a:srgbClr>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a:t>2000’s continued:</a:t>
            </a:r>
          </a:p>
          <a:p>
            <a:pPr lvl="1" eaLnBrk="1" hangingPunct="1"/>
            <a:r>
              <a:rPr lang="en-US" altLang="en-US"/>
              <a:t>Multimedia IR</a:t>
            </a:r>
          </a:p>
          <a:p>
            <a:pPr lvl="2" eaLnBrk="1" hangingPunct="1"/>
            <a:r>
              <a:rPr lang="en-US" altLang="en-US"/>
              <a:t>Image</a:t>
            </a:r>
          </a:p>
          <a:p>
            <a:pPr lvl="2" eaLnBrk="1" hangingPunct="1"/>
            <a:r>
              <a:rPr lang="en-US" altLang="en-US"/>
              <a:t>Video</a:t>
            </a:r>
          </a:p>
          <a:p>
            <a:pPr lvl="2" eaLnBrk="1" hangingPunct="1"/>
            <a:r>
              <a:rPr lang="en-US" altLang="en-US"/>
              <a:t>Audio and music</a:t>
            </a:r>
          </a:p>
          <a:p>
            <a:pPr lvl="1" eaLnBrk="1" hangingPunct="1"/>
            <a:r>
              <a:rPr lang="en-US" altLang="en-US"/>
              <a:t>Cross-Language IR</a:t>
            </a:r>
          </a:p>
          <a:p>
            <a:pPr lvl="2" eaLnBrk="1" hangingPunct="1"/>
            <a:r>
              <a:rPr lang="en-US" altLang="en-US"/>
              <a:t>DARPA Tides</a:t>
            </a:r>
          </a:p>
          <a:p>
            <a:pPr lvl="1" eaLnBrk="1" hangingPunct="1"/>
            <a:r>
              <a:rPr lang="en-US" altLang="en-US"/>
              <a:t>Document Summarization</a:t>
            </a:r>
          </a:p>
        </p:txBody>
      </p:sp>
    </p:spTree>
  </p:cSld>
  <p:clrMapOvr>
    <a:masterClrMapping/>
  </p:clrMapOvr>
  <p:transition>
    <p:split orient="vert" dir="in"/>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ChangeArrowheads="1"/>
          </p:cNvSpPr>
          <p:nvPr>
            <p:ph type="title"/>
          </p:nvPr>
        </p:nvSpPr>
        <p:spPr bwMode="auto">
          <a:solidFill>
            <a:srgbClr val="FFFFFF">
              <a:alpha val="0"/>
            </a:srgbClr>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a:t>Related Areas</a:t>
            </a:r>
          </a:p>
        </p:txBody>
      </p:sp>
      <p:sp>
        <p:nvSpPr>
          <p:cNvPr id="29699" name="Rectangle 3"/>
          <p:cNvSpPr>
            <a:spLocks noChangeArrowheads="1"/>
          </p:cNvSpPr>
          <p:nvPr>
            <p:ph type="body" idx="1"/>
          </p:nvPr>
        </p:nvSpPr>
        <p:spPr bwMode="auto">
          <a:xfrm>
            <a:off x="573088" y="1150938"/>
            <a:ext cx="8229600" cy="4525962"/>
          </a:xfrm>
          <a:solidFill>
            <a:srgbClr val="FFFFFF">
              <a:alpha val="0"/>
            </a:srgbClr>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a:t>Database Management</a:t>
            </a:r>
          </a:p>
          <a:p>
            <a:pPr eaLnBrk="1" hangingPunct="1"/>
            <a:r>
              <a:rPr lang="en-US" altLang="en-US"/>
              <a:t>Library and Information Science</a:t>
            </a:r>
          </a:p>
          <a:p>
            <a:pPr eaLnBrk="1" hangingPunct="1"/>
            <a:r>
              <a:rPr lang="en-US" altLang="en-US"/>
              <a:t>Artificial Intelligence</a:t>
            </a:r>
          </a:p>
          <a:p>
            <a:pPr eaLnBrk="1" hangingPunct="1"/>
            <a:r>
              <a:rPr lang="en-US" altLang="en-US"/>
              <a:t>Natural Language Processing</a:t>
            </a:r>
          </a:p>
          <a:p>
            <a:pPr eaLnBrk="1" hangingPunct="1"/>
            <a:r>
              <a:rPr lang="en-US" altLang="en-US"/>
              <a:t>Machine Learning</a:t>
            </a:r>
          </a:p>
        </p:txBody>
      </p:sp>
    </p:spTree>
  </p:cSld>
  <p:clrMapOvr>
    <a:masterClrMapping/>
  </p:clrMapOvr>
  <p:transition>
    <p:split orient="vert" dir="in"/>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ChangeArrowheads="1"/>
          </p:cNvSpPr>
          <p:nvPr>
            <p:ph type="title"/>
          </p:nvPr>
        </p:nvSpPr>
        <p:spPr bwMode="auto">
          <a:solidFill>
            <a:srgbClr val="FFFFFF">
              <a:alpha val="0"/>
            </a:srgbClr>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a:t>Database Management</a:t>
            </a:r>
          </a:p>
        </p:txBody>
      </p:sp>
      <p:sp>
        <p:nvSpPr>
          <p:cNvPr id="30723" name="Rectangle 3"/>
          <p:cNvSpPr>
            <a:spLocks noChangeArrowheads="1"/>
          </p:cNvSpPr>
          <p:nvPr>
            <p:ph type="body" idx="1"/>
          </p:nvPr>
        </p:nvSpPr>
        <p:spPr bwMode="auto">
          <a:xfrm>
            <a:off x="904875" y="1449388"/>
            <a:ext cx="7848600" cy="4114800"/>
          </a:xfrm>
          <a:solidFill>
            <a:srgbClr val="FFFFFF">
              <a:alpha val="0"/>
            </a:srgbClr>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a:t>Focused on </a:t>
            </a:r>
            <a:r>
              <a:rPr lang="en-US" altLang="en-US" i="1"/>
              <a:t>structured</a:t>
            </a:r>
            <a:r>
              <a:rPr lang="en-US" altLang="en-US"/>
              <a:t> data stored in relational tables rather than free-form text.</a:t>
            </a:r>
          </a:p>
          <a:p>
            <a:pPr eaLnBrk="1" hangingPunct="1"/>
            <a:r>
              <a:rPr lang="en-US" altLang="en-US"/>
              <a:t>Focused on efficient processing of well-defined queries in a formal language (SQL).</a:t>
            </a:r>
          </a:p>
          <a:p>
            <a:pPr eaLnBrk="1" hangingPunct="1"/>
            <a:r>
              <a:rPr lang="en-US" altLang="en-US"/>
              <a:t>Clearer semantics for both data and queries.</a:t>
            </a:r>
          </a:p>
          <a:p>
            <a:pPr eaLnBrk="1" hangingPunct="1"/>
            <a:r>
              <a:rPr lang="en-US" altLang="en-US"/>
              <a:t>Recent move towards </a:t>
            </a:r>
            <a:r>
              <a:rPr lang="en-US" altLang="en-US" i="1"/>
              <a:t>semi-structured</a:t>
            </a:r>
            <a:r>
              <a:rPr lang="en-US" altLang="en-US"/>
              <a:t> data (XML) brings it closer to IR.</a:t>
            </a:r>
          </a:p>
        </p:txBody>
      </p:sp>
    </p:spTree>
  </p:cSld>
  <p:clrMapOvr>
    <a:masterClrMapping/>
  </p:clrMapOvr>
  <p:transition>
    <p:split orient="vert" dir="in"/>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a:t>Administrivia</a:t>
            </a:r>
          </a:p>
        </p:txBody>
      </p:sp>
      <p:sp>
        <p:nvSpPr>
          <p:cNvPr id="4099"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a:t>PhD students presentations</a:t>
            </a:r>
          </a:p>
          <a:p>
            <a:pPr eaLnBrk="1" hangingPunct="1"/>
            <a:r>
              <a:rPr lang="en-US" altLang="en-US"/>
              <a:t>Assignment #1 was issued</a:t>
            </a:r>
          </a:p>
        </p:txBody>
      </p:sp>
    </p:spTree>
  </p:cSld>
  <p:clrMapOvr>
    <a:masterClrMapping/>
  </p:clrMapOvr>
  <p:transition>
    <p:split orient="vert" dir="in"/>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ChangeArrowheads="1"/>
          </p:cNvSpPr>
          <p:nvPr>
            <p:ph type="title"/>
          </p:nvPr>
        </p:nvSpPr>
        <p:spPr bwMode="auto">
          <a:xfrm>
            <a:off x="514350" y="593725"/>
            <a:ext cx="8229600" cy="1143000"/>
          </a:xfrm>
          <a:solidFill>
            <a:srgbClr val="FFFFFF">
              <a:alpha val="0"/>
            </a:srgbClr>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a:t>Library and Information Science</a:t>
            </a:r>
          </a:p>
        </p:txBody>
      </p:sp>
      <p:sp>
        <p:nvSpPr>
          <p:cNvPr id="31747" name="Rectangle 3"/>
          <p:cNvSpPr>
            <a:spLocks noChangeArrowheads="1"/>
          </p:cNvSpPr>
          <p:nvPr>
            <p:ph type="body" idx="1"/>
          </p:nvPr>
        </p:nvSpPr>
        <p:spPr bwMode="auto">
          <a:xfrm>
            <a:off x="906463" y="1533525"/>
            <a:ext cx="7620000" cy="4648200"/>
          </a:xfrm>
          <a:solidFill>
            <a:srgbClr val="FFFFFF">
              <a:alpha val="0"/>
            </a:srgbClr>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90000"/>
              </a:lnSpc>
            </a:pPr>
            <a:r>
              <a:rPr lang="en-US" altLang="en-US"/>
              <a:t>Focused on the human user aspects of information retrieval (human-computer interaction, user interface, visualization).</a:t>
            </a:r>
          </a:p>
          <a:p>
            <a:pPr eaLnBrk="1" hangingPunct="1">
              <a:lnSpc>
                <a:spcPct val="90000"/>
              </a:lnSpc>
            </a:pPr>
            <a:r>
              <a:rPr lang="en-US" altLang="en-US"/>
              <a:t>Concerned with effective categorization of human knowledge.</a:t>
            </a:r>
          </a:p>
          <a:p>
            <a:pPr eaLnBrk="1" hangingPunct="1">
              <a:lnSpc>
                <a:spcPct val="90000"/>
              </a:lnSpc>
            </a:pPr>
            <a:r>
              <a:rPr lang="en-US" altLang="en-US"/>
              <a:t>Concerned with citation analysis and </a:t>
            </a:r>
            <a:r>
              <a:rPr lang="en-US" altLang="en-US" i="1"/>
              <a:t>bibliometrics </a:t>
            </a:r>
            <a:r>
              <a:rPr lang="en-US" altLang="en-US"/>
              <a:t>(structure of information).</a:t>
            </a:r>
          </a:p>
          <a:p>
            <a:pPr eaLnBrk="1" hangingPunct="1">
              <a:lnSpc>
                <a:spcPct val="90000"/>
              </a:lnSpc>
            </a:pPr>
            <a:r>
              <a:rPr lang="en-US" altLang="en-US"/>
              <a:t>Recent work on </a:t>
            </a:r>
            <a:r>
              <a:rPr lang="en-US" altLang="en-US" i="1"/>
              <a:t>digital libraries</a:t>
            </a:r>
            <a:r>
              <a:rPr lang="en-US" altLang="en-US"/>
              <a:t> brings it closer to CS &amp; IR.</a:t>
            </a:r>
          </a:p>
        </p:txBody>
      </p:sp>
    </p:spTree>
  </p:cSld>
  <p:clrMapOvr>
    <a:masterClrMapping/>
  </p:clrMapOvr>
  <p:transition>
    <p:split orient="vert" dir="in"/>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ChangeArrowheads="1"/>
          </p:cNvSpPr>
          <p:nvPr>
            <p:ph type="title"/>
          </p:nvPr>
        </p:nvSpPr>
        <p:spPr bwMode="auto">
          <a:solidFill>
            <a:srgbClr val="FFFFFF">
              <a:alpha val="0"/>
            </a:srgbClr>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a:t>Artificial Intelligence</a:t>
            </a:r>
          </a:p>
        </p:txBody>
      </p:sp>
      <p:sp>
        <p:nvSpPr>
          <p:cNvPr id="32771" name="Rectangle 3"/>
          <p:cNvSpPr>
            <a:spLocks noChangeArrowheads="1"/>
          </p:cNvSpPr>
          <p:nvPr>
            <p:ph type="body" idx="1"/>
          </p:nvPr>
        </p:nvSpPr>
        <p:spPr bwMode="auto">
          <a:xfrm>
            <a:off x="903288" y="1490663"/>
            <a:ext cx="7848600" cy="4419600"/>
          </a:xfrm>
          <a:solidFill>
            <a:srgbClr val="FFFFFF">
              <a:alpha val="0"/>
            </a:srgbClr>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90000"/>
              </a:lnSpc>
            </a:pPr>
            <a:r>
              <a:rPr lang="en-US" altLang="en-US"/>
              <a:t>Focused on the representation of knowledge, reasoning, and intelligent action.</a:t>
            </a:r>
          </a:p>
          <a:p>
            <a:pPr eaLnBrk="1" hangingPunct="1">
              <a:lnSpc>
                <a:spcPct val="90000"/>
              </a:lnSpc>
            </a:pPr>
            <a:r>
              <a:rPr lang="en-US" altLang="en-US"/>
              <a:t>Formalisms for representing knowledge and queries:</a:t>
            </a:r>
          </a:p>
          <a:p>
            <a:pPr lvl="1" eaLnBrk="1" hangingPunct="1">
              <a:lnSpc>
                <a:spcPct val="90000"/>
              </a:lnSpc>
            </a:pPr>
            <a:r>
              <a:rPr lang="en-US" altLang="en-US"/>
              <a:t>First-order Predicate Logic</a:t>
            </a:r>
          </a:p>
          <a:p>
            <a:pPr lvl="1" eaLnBrk="1" hangingPunct="1">
              <a:lnSpc>
                <a:spcPct val="90000"/>
              </a:lnSpc>
            </a:pPr>
            <a:r>
              <a:rPr lang="en-US" altLang="en-US"/>
              <a:t>Bayesian Networks</a:t>
            </a:r>
          </a:p>
          <a:p>
            <a:pPr eaLnBrk="1" hangingPunct="1">
              <a:lnSpc>
                <a:spcPct val="90000"/>
              </a:lnSpc>
            </a:pPr>
            <a:r>
              <a:rPr lang="en-US" altLang="en-US"/>
              <a:t>Recent work on web ontologies and intelligent information agents brings it closer to IR.</a:t>
            </a:r>
          </a:p>
          <a:p>
            <a:pPr eaLnBrk="1" hangingPunct="1">
              <a:lnSpc>
                <a:spcPct val="90000"/>
              </a:lnSpc>
            </a:pPr>
            <a:endParaRPr lang="en-US" altLang="en-US"/>
          </a:p>
        </p:txBody>
      </p:sp>
    </p:spTree>
  </p:cSld>
  <p:clrMapOvr>
    <a:masterClrMapping/>
  </p:clrMapOvr>
  <p:transition>
    <p:split orient="vert" dir="in"/>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ChangeArrowheads="1"/>
          </p:cNvSpPr>
          <p:nvPr>
            <p:ph type="title"/>
          </p:nvPr>
        </p:nvSpPr>
        <p:spPr bwMode="auto">
          <a:xfrm>
            <a:off x="457200" y="681038"/>
            <a:ext cx="8229600" cy="911225"/>
          </a:xfrm>
          <a:solidFill>
            <a:srgbClr val="FFFFFF">
              <a:alpha val="0"/>
            </a:srgbClr>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a:t>Natural Language Processing</a:t>
            </a:r>
          </a:p>
        </p:txBody>
      </p:sp>
      <p:sp>
        <p:nvSpPr>
          <p:cNvPr id="33795" name="Rectangle 3"/>
          <p:cNvSpPr>
            <a:spLocks noChangeArrowheads="1"/>
          </p:cNvSpPr>
          <p:nvPr>
            <p:ph type="body" idx="1"/>
          </p:nvPr>
        </p:nvSpPr>
        <p:spPr bwMode="auto">
          <a:xfrm>
            <a:off x="573088" y="1776413"/>
            <a:ext cx="8229600" cy="4089400"/>
          </a:xfrm>
          <a:solidFill>
            <a:srgbClr val="FFFFFF">
              <a:alpha val="0"/>
            </a:srgbClr>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a:t>Focused on the syntactic, semantic, and pragmatic analysis of natural language text and discourse.</a:t>
            </a:r>
          </a:p>
          <a:p>
            <a:pPr eaLnBrk="1" hangingPunct="1"/>
            <a:r>
              <a:rPr lang="en-US" altLang="en-US"/>
              <a:t>Ability to analyze syntax (phrase structure) and semantics could allow retrieval based on </a:t>
            </a:r>
            <a:r>
              <a:rPr lang="en-US" altLang="en-US" i="1"/>
              <a:t>meaning</a:t>
            </a:r>
            <a:r>
              <a:rPr lang="en-US" altLang="en-US"/>
              <a:t> rather than keywords.</a:t>
            </a:r>
          </a:p>
        </p:txBody>
      </p:sp>
    </p:spTree>
  </p:cSld>
  <p:clrMapOvr>
    <a:masterClrMapping/>
  </p:clrMapOvr>
  <p:transition>
    <p:split orient="vert" dir="in"/>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ChangeArrowheads="1"/>
          </p:cNvSpPr>
          <p:nvPr>
            <p:ph type="title"/>
          </p:nvPr>
        </p:nvSpPr>
        <p:spPr bwMode="auto">
          <a:xfrm>
            <a:off x="485775" y="709613"/>
            <a:ext cx="8229600" cy="1143000"/>
          </a:xfrm>
          <a:solidFill>
            <a:srgbClr val="FFFFFF">
              <a:alpha val="0"/>
            </a:srgbClr>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a:t>Natural Language Processing:</a:t>
            </a:r>
            <a:br>
              <a:rPr lang="en-US" altLang="en-US"/>
            </a:br>
            <a:r>
              <a:rPr lang="en-US" altLang="en-US"/>
              <a:t>IR Directions</a:t>
            </a:r>
          </a:p>
        </p:txBody>
      </p:sp>
      <p:sp>
        <p:nvSpPr>
          <p:cNvPr id="34819" name="Rectangle 3"/>
          <p:cNvSpPr>
            <a:spLocks noChangeArrowheads="1"/>
          </p:cNvSpPr>
          <p:nvPr>
            <p:ph type="body" idx="1"/>
          </p:nvPr>
        </p:nvSpPr>
        <p:spPr bwMode="auto">
          <a:xfrm>
            <a:off x="442913" y="2152650"/>
            <a:ext cx="8229600" cy="4525963"/>
          </a:xfrm>
          <a:solidFill>
            <a:srgbClr val="FFFFFF">
              <a:alpha val="0"/>
            </a:srgbClr>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90000"/>
              </a:lnSpc>
            </a:pPr>
            <a:r>
              <a:rPr lang="en-US" altLang="en-US"/>
              <a:t>Methods for determining the sense of an ambiguous word based on context (</a:t>
            </a:r>
            <a:r>
              <a:rPr lang="en-US" altLang="en-US" i="1"/>
              <a:t>word sense disambiguation</a:t>
            </a:r>
            <a:r>
              <a:rPr lang="en-US" altLang="en-US"/>
              <a:t>).</a:t>
            </a:r>
          </a:p>
          <a:p>
            <a:pPr eaLnBrk="1" hangingPunct="1">
              <a:lnSpc>
                <a:spcPct val="90000"/>
              </a:lnSpc>
            </a:pPr>
            <a:r>
              <a:rPr lang="en-US" altLang="en-US"/>
              <a:t>Methods for identifying specific pieces of information in a document (</a:t>
            </a:r>
            <a:r>
              <a:rPr lang="en-US" altLang="en-US" i="1"/>
              <a:t>information extraction</a:t>
            </a:r>
            <a:r>
              <a:rPr lang="en-US" altLang="en-US"/>
              <a:t>).</a:t>
            </a:r>
          </a:p>
          <a:p>
            <a:pPr eaLnBrk="1" hangingPunct="1">
              <a:lnSpc>
                <a:spcPct val="90000"/>
              </a:lnSpc>
            </a:pPr>
            <a:r>
              <a:rPr lang="en-US" altLang="en-US"/>
              <a:t>Methods for answering specific natural language (NL) questions from document corpora.</a:t>
            </a:r>
          </a:p>
        </p:txBody>
      </p:sp>
    </p:spTree>
  </p:cSld>
  <p:clrMapOvr>
    <a:masterClrMapping/>
  </p:clrMapOvr>
  <p:transition>
    <p:split orient="vert" dir="in"/>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ChangeArrowheads="1"/>
          </p:cNvSpPr>
          <p:nvPr>
            <p:ph type="title"/>
          </p:nvPr>
        </p:nvSpPr>
        <p:spPr bwMode="auto">
          <a:solidFill>
            <a:srgbClr val="FFFFFF">
              <a:alpha val="0"/>
            </a:srgbClr>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a:t>Machine Learning</a:t>
            </a:r>
          </a:p>
        </p:txBody>
      </p:sp>
      <p:sp>
        <p:nvSpPr>
          <p:cNvPr id="35843" name="Rectangle 3"/>
          <p:cNvSpPr>
            <a:spLocks noChangeArrowheads="1"/>
          </p:cNvSpPr>
          <p:nvPr>
            <p:ph type="body" idx="1"/>
          </p:nvPr>
        </p:nvSpPr>
        <p:spPr bwMode="auto">
          <a:xfrm>
            <a:off x="1066800" y="1157288"/>
            <a:ext cx="7620000" cy="4495800"/>
          </a:xfrm>
          <a:solidFill>
            <a:srgbClr val="FFFFFF">
              <a:alpha val="0"/>
            </a:srgbClr>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90000"/>
              </a:lnSpc>
            </a:pPr>
            <a:r>
              <a:rPr lang="en-US" altLang="en-US"/>
              <a:t>Focused on the development of computational systems that improve their performance with experience.</a:t>
            </a:r>
          </a:p>
          <a:p>
            <a:pPr eaLnBrk="1" hangingPunct="1">
              <a:lnSpc>
                <a:spcPct val="90000"/>
              </a:lnSpc>
            </a:pPr>
            <a:r>
              <a:rPr lang="en-US" altLang="en-US"/>
              <a:t>Automated classification of examples based on learning concepts from labeled training examples (</a:t>
            </a:r>
            <a:r>
              <a:rPr lang="en-US" altLang="en-US" i="1"/>
              <a:t>supervised learning</a:t>
            </a:r>
            <a:r>
              <a:rPr lang="en-US" altLang="en-US"/>
              <a:t>).</a:t>
            </a:r>
          </a:p>
          <a:p>
            <a:pPr eaLnBrk="1" hangingPunct="1">
              <a:lnSpc>
                <a:spcPct val="90000"/>
              </a:lnSpc>
            </a:pPr>
            <a:r>
              <a:rPr lang="en-US" altLang="en-US"/>
              <a:t>Automated methods for clustering unlabeled examples into meaningful groups (</a:t>
            </a:r>
            <a:r>
              <a:rPr lang="en-US" altLang="en-US" i="1"/>
              <a:t>unsupervised learning</a:t>
            </a:r>
            <a:r>
              <a:rPr lang="en-US" altLang="en-US"/>
              <a:t>).</a:t>
            </a:r>
          </a:p>
        </p:txBody>
      </p:sp>
    </p:spTree>
  </p:cSld>
  <p:clrMapOvr>
    <a:masterClrMapping/>
  </p:clrMapOvr>
  <p:transition>
    <p:split orient="vert" dir="in"/>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ChangeArrowheads="1"/>
          </p:cNvSpPr>
          <p:nvPr>
            <p:ph type="title"/>
          </p:nvPr>
        </p:nvSpPr>
        <p:spPr bwMode="auto">
          <a:xfrm>
            <a:off x="588963" y="709613"/>
            <a:ext cx="8229600" cy="881062"/>
          </a:xfrm>
          <a:solidFill>
            <a:srgbClr val="FFFFFF">
              <a:alpha val="0"/>
            </a:srgbClr>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a:t>Machine Learning: IR Directions</a:t>
            </a:r>
          </a:p>
        </p:txBody>
      </p:sp>
      <p:sp>
        <p:nvSpPr>
          <p:cNvPr id="36867" name="Rectangle 3"/>
          <p:cNvSpPr>
            <a:spLocks noChangeArrowheads="1"/>
          </p:cNvSpPr>
          <p:nvPr>
            <p:ph type="body" idx="1"/>
          </p:nvPr>
        </p:nvSpPr>
        <p:spPr bwMode="auto">
          <a:xfrm>
            <a:off x="1066800" y="1752600"/>
            <a:ext cx="7620000" cy="4648200"/>
          </a:xfrm>
          <a:solidFill>
            <a:srgbClr val="FFFFFF">
              <a:alpha val="0"/>
            </a:srgbClr>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90000"/>
              </a:lnSpc>
            </a:pPr>
            <a:r>
              <a:rPr lang="en-US" altLang="en-US"/>
              <a:t>Text Categorization</a:t>
            </a:r>
          </a:p>
          <a:p>
            <a:pPr lvl="1" eaLnBrk="1" hangingPunct="1">
              <a:lnSpc>
                <a:spcPct val="90000"/>
              </a:lnSpc>
            </a:pPr>
            <a:r>
              <a:rPr lang="en-US" altLang="en-US"/>
              <a:t>Automatic hierarchical classification (Yahoo).</a:t>
            </a:r>
          </a:p>
          <a:p>
            <a:pPr lvl="1" eaLnBrk="1" hangingPunct="1">
              <a:lnSpc>
                <a:spcPct val="90000"/>
              </a:lnSpc>
            </a:pPr>
            <a:r>
              <a:rPr lang="en-US" altLang="en-US"/>
              <a:t>Adaptive filtering/routing/recommending.</a:t>
            </a:r>
          </a:p>
          <a:p>
            <a:pPr lvl="1" eaLnBrk="1" hangingPunct="1">
              <a:lnSpc>
                <a:spcPct val="90000"/>
              </a:lnSpc>
            </a:pPr>
            <a:r>
              <a:rPr lang="en-US" altLang="en-US"/>
              <a:t>Automated spam filtering.</a:t>
            </a:r>
          </a:p>
          <a:p>
            <a:pPr eaLnBrk="1" hangingPunct="1">
              <a:lnSpc>
                <a:spcPct val="90000"/>
              </a:lnSpc>
            </a:pPr>
            <a:r>
              <a:rPr lang="en-US" altLang="en-US"/>
              <a:t>Text Clustering</a:t>
            </a:r>
          </a:p>
          <a:p>
            <a:pPr lvl="1" eaLnBrk="1" hangingPunct="1">
              <a:lnSpc>
                <a:spcPct val="90000"/>
              </a:lnSpc>
            </a:pPr>
            <a:r>
              <a:rPr lang="en-US" altLang="en-US"/>
              <a:t>Clustering of IR query results.</a:t>
            </a:r>
          </a:p>
          <a:p>
            <a:pPr lvl="1" eaLnBrk="1" hangingPunct="1">
              <a:lnSpc>
                <a:spcPct val="90000"/>
              </a:lnSpc>
            </a:pPr>
            <a:r>
              <a:rPr lang="en-US" altLang="en-US"/>
              <a:t>Automatic formation of hierarchies (Yahoo).</a:t>
            </a:r>
          </a:p>
          <a:p>
            <a:pPr eaLnBrk="1" hangingPunct="1">
              <a:lnSpc>
                <a:spcPct val="90000"/>
              </a:lnSpc>
            </a:pPr>
            <a:r>
              <a:rPr lang="en-US" altLang="en-US"/>
              <a:t>Learning for Information Extraction</a:t>
            </a:r>
          </a:p>
          <a:p>
            <a:pPr eaLnBrk="1" hangingPunct="1">
              <a:lnSpc>
                <a:spcPct val="90000"/>
              </a:lnSpc>
            </a:pPr>
            <a:r>
              <a:rPr lang="en-US" altLang="en-US"/>
              <a:t>Text Mining</a:t>
            </a:r>
          </a:p>
          <a:p>
            <a:pPr eaLnBrk="1" hangingPunct="1">
              <a:lnSpc>
                <a:spcPct val="90000"/>
              </a:lnSpc>
            </a:pPr>
            <a:endParaRPr lang="en-US" altLang="en-US"/>
          </a:p>
        </p:txBody>
      </p:sp>
    </p:spTree>
  </p:cSld>
  <p:clrMapOvr>
    <a:masterClrMapping/>
  </p:clrMapOvr>
  <p:transition>
    <p:split orient="vert" dir="in"/>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a:t>Summary</a:t>
            </a:r>
          </a:p>
        </p:txBody>
      </p:sp>
      <p:sp>
        <p:nvSpPr>
          <p:cNvPr id="3789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a:t>Introduction to Information Retrieval and Web Search</a:t>
            </a:r>
          </a:p>
        </p:txBody>
      </p:sp>
    </p:spTree>
  </p:cSld>
  <p:clrMapOvr>
    <a:masterClrMapping/>
  </p:clrMapOvr>
  <p:transition>
    <p:split orient="vert" dir="in"/>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a:t>Next</a:t>
            </a:r>
          </a:p>
        </p:txBody>
      </p:sp>
      <p:sp>
        <p:nvSpPr>
          <p:cNvPr id="3891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a:t>Introduction to PERL</a:t>
            </a:r>
          </a:p>
        </p:txBody>
      </p:sp>
    </p:spTree>
  </p:cSld>
  <p:clrMapOvr>
    <a:masterClrMapping/>
  </p:clrMapOvr>
  <p:transition>
    <p:split orient="vert" dir="in"/>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bwMode="auto">
          <a:xfrm>
            <a:off x="457200" y="652463"/>
            <a:ext cx="82296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a:t>Information Overload</a:t>
            </a:r>
          </a:p>
        </p:txBody>
      </p:sp>
      <p:sp>
        <p:nvSpPr>
          <p:cNvPr id="5123" name="Rectangle 3"/>
          <p:cNvSpPr>
            <a:spLocks noGrp="1" noChangeArrowheads="1"/>
          </p:cNvSpPr>
          <p:nvPr>
            <p:ph type="body" idx="1"/>
          </p:nvPr>
        </p:nvSpPr>
        <p:spPr bwMode="auto">
          <a:xfrm>
            <a:off x="457200" y="2035175"/>
            <a:ext cx="8229600" cy="40909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buFontTx/>
              <a:buNone/>
            </a:pPr>
            <a:r>
              <a:rPr lang="en-US" altLang="en-US"/>
              <a:t> “The greatest problem of today is how to teach people to ignore the irrelevant, how to refuse to know things, before they are suffocated. For too many facts are as bad as none at all.”  (W.H. Auden)</a:t>
            </a:r>
          </a:p>
          <a:p>
            <a:pPr eaLnBrk="1" hangingPunct="1"/>
            <a:endParaRPr lang="en-US" altLang="en-US"/>
          </a:p>
          <a:p>
            <a:pPr eaLnBrk="1" hangingPunct="1"/>
            <a:endParaRPr lang="en-US" altLang="en-US"/>
          </a:p>
        </p:txBody>
      </p:sp>
    </p:spTree>
  </p:cSld>
  <p:clrMapOvr>
    <a:masterClrMapping/>
  </p:clrMapOvr>
  <p:transition>
    <p:split orient="vert" dir="in"/>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bwMode="auto">
          <a:xfrm>
            <a:off x="457200" y="593725"/>
            <a:ext cx="82296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a:t>Information Retrieval (IR)</a:t>
            </a:r>
          </a:p>
        </p:txBody>
      </p:sp>
      <p:sp>
        <p:nvSpPr>
          <p:cNvPr id="61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a:t>The indexing and retrieval of textual documents.</a:t>
            </a:r>
          </a:p>
          <a:p>
            <a:pPr eaLnBrk="1" hangingPunct="1"/>
            <a:r>
              <a:rPr lang="en-US" altLang="en-US"/>
              <a:t>Searching for pages on the World Wide Web is the most recent “killer app.”</a:t>
            </a:r>
          </a:p>
          <a:p>
            <a:pPr eaLnBrk="1" hangingPunct="1"/>
            <a:r>
              <a:rPr lang="en-US" altLang="en-US"/>
              <a:t>Concerned firstly with retrieving </a:t>
            </a:r>
            <a:r>
              <a:rPr lang="en-US" altLang="en-US" i="1" u="sng"/>
              <a:t>relevant</a:t>
            </a:r>
            <a:r>
              <a:rPr lang="en-US" altLang="en-US" i="1"/>
              <a:t> </a:t>
            </a:r>
            <a:r>
              <a:rPr lang="en-US" altLang="en-US"/>
              <a:t>documents to a query.</a:t>
            </a:r>
          </a:p>
          <a:p>
            <a:pPr eaLnBrk="1" hangingPunct="1"/>
            <a:r>
              <a:rPr lang="en-US" altLang="en-US"/>
              <a:t>Concerned secondly with retrieving from </a:t>
            </a:r>
            <a:r>
              <a:rPr lang="en-US" altLang="en-US" i="1" u="sng"/>
              <a:t>large</a:t>
            </a:r>
            <a:r>
              <a:rPr lang="en-US" altLang="en-US"/>
              <a:t> sets of documents </a:t>
            </a:r>
            <a:r>
              <a:rPr lang="en-US" altLang="en-US" i="1" u="sng"/>
              <a:t>efficiently</a:t>
            </a:r>
            <a:r>
              <a:rPr lang="en-US" altLang="en-US"/>
              <a:t>.</a:t>
            </a:r>
          </a:p>
        </p:txBody>
      </p:sp>
    </p:spTree>
  </p:cSld>
  <p:clrMapOvr>
    <a:masterClrMapping/>
  </p:clrMapOvr>
  <p:transition>
    <p:split orient="vert" dir="in"/>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727075" y="901700"/>
            <a:ext cx="77057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eaLnBrk="1" hangingPunct="1"/>
            <a:r>
              <a:rPr lang="pt-BR" altLang="en-US" sz="4400">
                <a:solidFill>
                  <a:schemeClr val="tx2"/>
                </a:solidFill>
              </a:rPr>
              <a:t>Data vs Information Retrieval</a:t>
            </a:r>
          </a:p>
        </p:txBody>
      </p:sp>
      <p:sp>
        <p:nvSpPr>
          <p:cNvPr id="7171" name="Rectangle 3"/>
          <p:cNvSpPr>
            <a:spLocks noChangeArrowheads="1"/>
          </p:cNvSpPr>
          <p:nvPr/>
        </p:nvSpPr>
        <p:spPr bwMode="auto">
          <a:xfrm>
            <a:off x="795338" y="1785938"/>
            <a:ext cx="74676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eaLnBrk="1" hangingPunct="1">
              <a:spcBef>
                <a:spcPct val="20000"/>
              </a:spcBef>
              <a:buFontTx/>
              <a:buChar char="•"/>
            </a:pPr>
            <a:r>
              <a:rPr lang="pt-BR" altLang="en-US" sz="3200"/>
              <a:t>Data retrieval</a:t>
            </a:r>
          </a:p>
          <a:p>
            <a:pPr lvl="1" eaLnBrk="1" hangingPunct="1">
              <a:spcBef>
                <a:spcPct val="20000"/>
              </a:spcBef>
              <a:buFontTx/>
              <a:buChar char="–"/>
            </a:pPr>
            <a:r>
              <a:rPr lang="pt-BR" altLang="en-US" sz="2800"/>
              <a:t>which docs contain a set of keywords?</a:t>
            </a:r>
          </a:p>
          <a:p>
            <a:pPr lvl="1" eaLnBrk="1" hangingPunct="1">
              <a:spcBef>
                <a:spcPct val="20000"/>
              </a:spcBef>
              <a:buFontTx/>
              <a:buChar char="–"/>
            </a:pPr>
            <a:r>
              <a:rPr lang="pt-BR" altLang="en-US" sz="2800"/>
              <a:t>Well defined semantics</a:t>
            </a:r>
          </a:p>
          <a:p>
            <a:pPr lvl="1" eaLnBrk="1" hangingPunct="1">
              <a:spcBef>
                <a:spcPct val="20000"/>
              </a:spcBef>
              <a:buFontTx/>
              <a:buChar char="–"/>
            </a:pPr>
            <a:r>
              <a:rPr lang="pt-BR" altLang="en-US" sz="2800"/>
              <a:t>a single erroneous object implies failure!</a:t>
            </a:r>
          </a:p>
          <a:p>
            <a:pPr eaLnBrk="1" hangingPunct="1">
              <a:spcBef>
                <a:spcPct val="20000"/>
              </a:spcBef>
              <a:buFontTx/>
              <a:buChar char="•"/>
            </a:pPr>
            <a:r>
              <a:rPr lang="pt-BR" altLang="en-US" sz="3200"/>
              <a:t>Information retrieval</a:t>
            </a:r>
          </a:p>
          <a:p>
            <a:pPr lvl="1" eaLnBrk="1" hangingPunct="1">
              <a:spcBef>
                <a:spcPct val="20000"/>
              </a:spcBef>
              <a:buFontTx/>
              <a:buChar char="–"/>
            </a:pPr>
            <a:r>
              <a:rPr lang="pt-BR" altLang="en-US" sz="2800"/>
              <a:t>information about a subject or topic</a:t>
            </a:r>
          </a:p>
          <a:p>
            <a:pPr lvl="1" eaLnBrk="1" hangingPunct="1">
              <a:spcBef>
                <a:spcPct val="20000"/>
              </a:spcBef>
              <a:buFontTx/>
              <a:buChar char="–"/>
            </a:pPr>
            <a:r>
              <a:rPr lang="pt-BR" altLang="en-US" sz="2800"/>
              <a:t>semantics is frequently loose</a:t>
            </a:r>
          </a:p>
          <a:p>
            <a:pPr lvl="1" eaLnBrk="1" hangingPunct="1">
              <a:spcBef>
                <a:spcPct val="20000"/>
              </a:spcBef>
              <a:buFontTx/>
              <a:buChar char="–"/>
            </a:pPr>
            <a:r>
              <a:rPr lang="pt-BR" altLang="en-US" sz="2800"/>
              <a:t>small errors are tolerated</a:t>
            </a:r>
            <a:endParaRPr lang="pt-BR" altLang="en-US" sz="2800" i="1"/>
          </a:p>
        </p:txBody>
      </p:sp>
    </p:spTree>
  </p:cSld>
  <p:clrMapOvr>
    <a:masterClrMapping/>
  </p:clrMapOvr>
  <p:transition>
    <p:split orient="vert" dir="in"/>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1625600" y="261938"/>
            <a:ext cx="6096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eaLnBrk="1" hangingPunct="1"/>
            <a:r>
              <a:rPr lang="pt-BR" altLang="en-US" sz="4400">
                <a:solidFill>
                  <a:schemeClr val="tx2"/>
                </a:solidFill>
              </a:rPr>
              <a:t>The User Task</a:t>
            </a:r>
            <a:endParaRPr lang="pt-BR" altLang="en-US" sz="6000">
              <a:solidFill>
                <a:schemeClr val="tx2"/>
              </a:solidFill>
            </a:endParaRPr>
          </a:p>
        </p:txBody>
      </p:sp>
      <p:sp>
        <p:nvSpPr>
          <p:cNvPr id="8195" name="Rectangle 3"/>
          <p:cNvSpPr>
            <a:spLocks noChangeArrowheads="1"/>
          </p:cNvSpPr>
          <p:nvPr/>
        </p:nvSpPr>
        <p:spPr bwMode="auto">
          <a:xfrm>
            <a:off x="417513" y="1597025"/>
            <a:ext cx="7467600" cy="366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lvl="1" eaLnBrk="1" hangingPunct="1">
              <a:spcBef>
                <a:spcPct val="20000"/>
              </a:spcBef>
              <a:buFontTx/>
              <a:buChar char="–"/>
            </a:pPr>
            <a:r>
              <a:rPr lang="pt-BR" altLang="en-US" sz="2800"/>
              <a:t>Retrieval</a:t>
            </a:r>
          </a:p>
          <a:p>
            <a:pPr lvl="2" eaLnBrk="1" hangingPunct="1">
              <a:spcBef>
                <a:spcPct val="20000"/>
              </a:spcBef>
              <a:buFontTx/>
              <a:buChar char="•"/>
            </a:pPr>
            <a:r>
              <a:rPr lang="pt-BR" altLang="en-US"/>
              <a:t>information or data</a:t>
            </a:r>
          </a:p>
          <a:p>
            <a:pPr lvl="2" eaLnBrk="1" hangingPunct="1">
              <a:spcBef>
                <a:spcPct val="20000"/>
              </a:spcBef>
              <a:buFontTx/>
              <a:buChar char="•"/>
            </a:pPr>
            <a:r>
              <a:rPr lang="pt-BR" altLang="en-US"/>
              <a:t>purposeful</a:t>
            </a:r>
          </a:p>
          <a:p>
            <a:pPr lvl="1" eaLnBrk="1" hangingPunct="1">
              <a:spcBef>
                <a:spcPct val="20000"/>
              </a:spcBef>
              <a:buFontTx/>
              <a:buChar char="–"/>
            </a:pPr>
            <a:r>
              <a:rPr lang="pt-BR" altLang="en-US" sz="2800"/>
              <a:t>Browsing</a:t>
            </a:r>
          </a:p>
          <a:p>
            <a:pPr lvl="2" eaLnBrk="1" hangingPunct="1">
              <a:spcBef>
                <a:spcPct val="20000"/>
              </a:spcBef>
              <a:buFontTx/>
              <a:buChar char="•"/>
            </a:pPr>
            <a:r>
              <a:rPr lang="pt-BR" altLang="en-US"/>
              <a:t>glancing around</a:t>
            </a:r>
          </a:p>
          <a:p>
            <a:pPr lvl="2" eaLnBrk="1" hangingPunct="1">
              <a:spcBef>
                <a:spcPct val="20000"/>
              </a:spcBef>
              <a:buFontTx/>
              <a:buChar char="•"/>
            </a:pPr>
            <a:r>
              <a:rPr lang="pt-BR" altLang="en-US"/>
              <a:t>F1; cars, Le Mans, France, tourism</a:t>
            </a:r>
          </a:p>
          <a:p>
            <a:pPr eaLnBrk="1" hangingPunct="1">
              <a:spcBef>
                <a:spcPct val="20000"/>
              </a:spcBef>
              <a:buFontTx/>
              <a:buChar char="•"/>
            </a:pPr>
            <a:endParaRPr lang="pt-BR" altLang="en-US" sz="3200"/>
          </a:p>
        </p:txBody>
      </p:sp>
      <p:grpSp>
        <p:nvGrpSpPr>
          <p:cNvPr id="8196" name="Group 4"/>
          <p:cNvGrpSpPr>
            <a:grpSpLocks/>
          </p:cNvGrpSpPr>
          <p:nvPr/>
        </p:nvGrpSpPr>
        <p:grpSpPr bwMode="auto">
          <a:xfrm>
            <a:off x="4591050" y="2071688"/>
            <a:ext cx="4267200" cy="1489075"/>
            <a:chOff x="1200" y="912"/>
            <a:chExt cx="2688" cy="938"/>
          </a:xfrm>
        </p:grpSpPr>
        <p:sp>
          <p:nvSpPr>
            <p:cNvPr id="8197" name="Oval 5"/>
            <p:cNvSpPr>
              <a:spLocks noChangeArrowheads="1"/>
            </p:cNvSpPr>
            <p:nvPr/>
          </p:nvSpPr>
          <p:spPr bwMode="auto">
            <a:xfrm>
              <a:off x="1227" y="1281"/>
              <a:ext cx="161" cy="77"/>
            </a:xfrm>
            <a:prstGeom prst="ellipse">
              <a:avLst/>
            </a:prstGeom>
            <a:solidFill>
              <a:srgbClr val="FFFFFF"/>
            </a:solidFill>
            <a:ln w="9525">
              <a:solidFill>
                <a:srgbClr val="000000"/>
              </a:solidFill>
              <a:round/>
              <a:headEnd/>
              <a:tailEnd/>
            </a:ln>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eaLnBrk="1" hangingPunct="1"/>
              <a:endParaRPr lang="en-US" altLang="en-US"/>
            </a:p>
          </p:txBody>
        </p:sp>
        <p:sp>
          <p:nvSpPr>
            <p:cNvPr id="8198" name="Line 6"/>
            <p:cNvSpPr>
              <a:spLocks noChangeShapeType="1"/>
            </p:cNvSpPr>
            <p:nvPr/>
          </p:nvSpPr>
          <p:spPr bwMode="auto">
            <a:xfrm>
              <a:off x="1308" y="1358"/>
              <a:ext cx="0" cy="14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99" name="Line 7"/>
            <p:cNvSpPr>
              <a:spLocks noChangeShapeType="1"/>
            </p:cNvSpPr>
            <p:nvPr/>
          </p:nvSpPr>
          <p:spPr bwMode="auto">
            <a:xfrm>
              <a:off x="1308" y="1499"/>
              <a:ext cx="134" cy="7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00" name="Line 8"/>
            <p:cNvSpPr>
              <a:spLocks noChangeShapeType="1"/>
            </p:cNvSpPr>
            <p:nvPr/>
          </p:nvSpPr>
          <p:spPr bwMode="auto">
            <a:xfrm flipH="1">
              <a:off x="1200" y="1499"/>
              <a:ext cx="108" cy="7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01" name="Line 9"/>
            <p:cNvSpPr>
              <a:spLocks noChangeShapeType="1"/>
            </p:cNvSpPr>
            <p:nvPr/>
          </p:nvSpPr>
          <p:spPr bwMode="auto">
            <a:xfrm>
              <a:off x="1308" y="1409"/>
              <a:ext cx="80" cy="5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02" name="Line 10"/>
            <p:cNvSpPr>
              <a:spLocks noChangeShapeType="1"/>
            </p:cNvSpPr>
            <p:nvPr/>
          </p:nvSpPr>
          <p:spPr bwMode="auto">
            <a:xfrm flipH="1">
              <a:off x="1227" y="1409"/>
              <a:ext cx="81" cy="5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03" name="Oval 11"/>
            <p:cNvSpPr>
              <a:spLocks noChangeArrowheads="1"/>
            </p:cNvSpPr>
            <p:nvPr/>
          </p:nvSpPr>
          <p:spPr bwMode="auto">
            <a:xfrm>
              <a:off x="1899" y="1524"/>
              <a:ext cx="968" cy="206"/>
            </a:xfrm>
            <a:prstGeom prst="ellipse">
              <a:avLst/>
            </a:prstGeom>
            <a:solidFill>
              <a:srgbClr val="FFFFFF"/>
            </a:solidFill>
            <a:ln w="9525">
              <a:solidFill>
                <a:srgbClr val="000000"/>
              </a:solidFill>
              <a:round/>
              <a:headEnd/>
              <a:tailEnd/>
            </a:ln>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eaLnBrk="1" hangingPunct="1"/>
              <a:endParaRPr lang="en-US" altLang="en-US"/>
            </a:p>
          </p:txBody>
        </p:sp>
        <p:sp>
          <p:nvSpPr>
            <p:cNvPr id="8204" name="Oval 12"/>
            <p:cNvSpPr>
              <a:spLocks noChangeArrowheads="1"/>
            </p:cNvSpPr>
            <p:nvPr/>
          </p:nvSpPr>
          <p:spPr bwMode="auto">
            <a:xfrm>
              <a:off x="1872" y="1011"/>
              <a:ext cx="968" cy="205"/>
            </a:xfrm>
            <a:prstGeom prst="ellipse">
              <a:avLst/>
            </a:prstGeom>
            <a:solidFill>
              <a:srgbClr val="FFFFFF"/>
            </a:solidFill>
            <a:ln w="9525">
              <a:solidFill>
                <a:srgbClr val="000000"/>
              </a:solidFill>
              <a:round/>
              <a:headEnd/>
              <a:tailEnd/>
            </a:ln>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sz="2800"/>
            </a:p>
          </p:txBody>
        </p:sp>
        <p:sp>
          <p:nvSpPr>
            <p:cNvPr id="8205" name="AutoShape 13"/>
            <p:cNvSpPr>
              <a:spLocks noChangeArrowheads="1"/>
            </p:cNvSpPr>
            <p:nvPr/>
          </p:nvSpPr>
          <p:spPr bwMode="auto">
            <a:xfrm>
              <a:off x="3243" y="1242"/>
              <a:ext cx="645" cy="308"/>
            </a:xfrm>
            <a:prstGeom prst="can">
              <a:avLst>
                <a:gd name="adj" fmla="val 25000"/>
              </a:avLst>
            </a:prstGeom>
            <a:solidFill>
              <a:srgbClr val="FFFFFF"/>
            </a:solidFill>
            <a:ln w="9525">
              <a:solidFill>
                <a:srgbClr val="000000"/>
              </a:solidFill>
              <a:round/>
              <a:headEnd/>
              <a:tailEnd/>
            </a:ln>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eaLnBrk="1" hangingPunct="1"/>
              <a:endParaRPr lang="en-US" altLang="en-US"/>
            </a:p>
          </p:txBody>
        </p:sp>
        <p:sp>
          <p:nvSpPr>
            <p:cNvPr id="8206" name="Text Box 14"/>
            <p:cNvSpPr txBox="1">
              <a:spLocks noChangeArrowheads="1"/>
            </p:cNvSpPr>
            <p:nvPr/>
          </p:nvSpPr>
          <p:spPr bwMode="auto">
            <a:xfrm>
              <a:off x="2064" y="1056"/>
              <a:ext cx="565" cy="4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pt-BR" altLang="en-US" sz="1400" b="1"/>
                <a:t>Retrieval</a:t>
              </a:r>
              <a:endParaRPr lang="pt-BR" altLang="en-US" sz="1400"/>
            </a:p>
          </p:txBody>
        </p:sp>
        <p:sp>
          <p:nvSpPr>
            <p:cNvPr id="8207" name="Text Box 15"/>
            <p:cNvSpPr txBox="1">
              <a:spLocks noChangeArrowheads="1"/>
            </p:cNvSpPr>
            <p:nvPr/>
          </p:nvSpPr>
          <p:spPr bwMode="auto">
            <a:xfrm>
              <a:off x="2060" y="1576"/>
              <a:ext cx="592"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pt-BR" altLang="en-US" sz="1400" b="1"/>
                <a:t>Browsing</a:t>
              </a:r>
              <a:endParaRPr lang="pt-BR" altLang="en-US" sz="3600"/>
            </a:p>
          </p:txBody>
        </p:sp>
        <p:sp>
          <p:nvSpPr>
            <p:cNvPr id="8208" name="Text Box 16"/>
            <p:cNvSpPr txBox="1">
              <a:spLocks noChangeArrowheads="1"/>
            </p:cNvSpPr>
            <p:nvPr/>
          </p:nvSpPr>
          <p:spPr bwMode="auto">
            <a:xfrm>
              <a:off x="3270" y="1358"/>
              <a:ext cx="592"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pt-BR" altLang="en-US" sz="1400" b="1"/>
                <a:t>Database</a:t>
              </a:r>
              <a:endParaRPr lang="pt-BR" altLang="en-US" sz="3600"/>
            </a:p>
          </p:txBody>
        </p:sp>
        <p:sp>
          <p:nvSpPr>
            <p:cNvPr id="8209" name="Line 17"/>
            <p:cNvSpPr>
              <a:spLocks noChangeShapeType="1"/>
            </p:cNvSpPr>
            <p:nvPr/>
          </p:nvSpPr>
          <p:spPr bwMode="auto">
            <a:xfrm flipV="1">
              <a:off x="1469" y="1165"/>
              <a:ext cx="430" cy="20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210" name="Line 18"/>
            <p:cNvSpPr>
              <a:spLocks noChangeShapeType="1"/>
            </p:cNvSpPr>
            <p:nvPr/>
          </p:nvSpPr>
          <p:spPr bwMode="auto">
            <a:xfrm>
              <a:off x="1469" y="1370"/>
              <a:ext cx="457" cy="21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211" name="Line 19"/>
            <p:cNvSpPr>
              <a:spLocks noChangeShapeType="1"/>
            </p:cNvSpPr>
            <p:nvPr/>
          </p:nvSpPr>
          <p:spPr bwMode="auto">
            <a:xfrm flipH="1" flipV="1">
              <a:off x="2786" y="1165"/>
              <a:ext cx="430" cy="205"/>
            </a:xfrm>
            <a:prstGeom prst="line">
              <a:avLst/>
            </a:prstGeom>
            <a:noFill/>
            <a:ln w="9525" cap="rnd">
              <a:solidFill>
                <a:srgbClr val="000000"/>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212" name="Line 20"/>
            <p:cNvSpPr>
              <a:spLocks noChangeShapeType="1"/>
            </p:cNvSpPr>
            <p:nvPr/>
          </p:nvSpPr>
          <p:spPr bwMode="auto">
            <a:xfrm flipH="1">
              <a:off x="2786" y="1370"/>
              <a:ext cx="430" cy="193"/>
            </a:xfrm>
            <a:prstGeom prst="line">
              <a:avLst/>
            </a:prstGeom>
            <a:noFill/>
            <a:ln w="9525" cap="rnd">
              <a:solidFill>
                <a:srgbClr val="000000"/>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213" name="Line 21"/>
            <p:cNvSpPr>
              <a:spLocks noChangeShapeType="1"/>
            </p:cNvSpPr>
            <p:nvPr/>
          </p:nvSpPr>
          <p:spPr bwMode="auto">
            <a:xfrm flipV="1">
              <a:off x="2108" y="912"/>
              <a:ext cx="79" cy="11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14" name="Line 22"/>
            <p:cNvSpPr>
              <a:spLocks noChangeShapeType="1"/>
            </p:cNvSpPr>
            <p:nvPr/>
          </p:nvSpPr>
          <p:spPr bwMode="auto">
            <a:xfrm>
              <a:off x="2187" y="912"/>
              <a:ext cx="21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15" name="Line 23"/>
            <p:cNvSpPr>
              <a:spLocks noChangeShapeType="1"/>
            </p:cNvSpPr>
            <p:nvPr/>
          </p:nvSpPr>
          <p:spPr bwMode="auto">
            <a:xfrm>
              <a:off x="2402" y="912"/>
              <a:ext cx="93" cy="99"/>
            </a:xfrm>
            <a:prstGeom prst="line">
              <a:avLst/>
            </a:prstGeom>
            <a:noFill/>
            <a:ln w="9525">
              <a:solidFill>
                <a:srgbClr val="000000"/>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8216" name="Line 24"/>
            <p:cNvSpPr>
              <a:spLocks noChangeShapeType="1"/>
            </p:cNvSpPr>
            <p:nvPr/>
          </p:nvSpPr>
          <p:spPr bwMode="auto">
            <a:xfrm flipV="1">
              <a:off x="2187" y="1216"/>
              <a:ext cx="0" cy="308"/>
            </a:xfrm>
            <a:prstGeom prst="line">
              <a:avLst/>
            </a:prstGeom>
            <a:noFill/>
            <a:ln w="9525">
              <a:solidFill>
                <a:srgbClr val="000000"/>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8217" name="Line 25"/>
            <p:cNvSpPr>
              <a:spLocks noChangeShapeType="1"/>
            </p:cNvSpPr>
            <p:nvPr/>
          </p:nvSpPr>
          <p:spPr bwMode="auto">
            <a:xfrm>
              <a:off x="2495" y="1216"/>
              <a:ext cx="0" cy="308"/>
            </a:xfrm>
            <a:prstGeom prst="line">
              <a:avLst/>
            </a:prstGeom>
            <a:noFill/>
            <a:ln w="9525">
              <a:solidFill>
                <a:srgbClr val="000000"/>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8218" name="Line 26"/>
            <p:cNvSpPr>
              <a:spLocks noChangeShapeType="1"/>
            </p:cNvSpPr>
            <p:nvPr/>
          </p:nvSpPr>
          <p:spPr bwMode="auto">
            <a:xfrm flipH="1">
              <a:off x="2459" y="1730"/>
              <a:ext cx="86" cy="12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19" name="Line 27"/>
            <p:cNvSpPr>
              <a:spLocks noChangeShapeType="1"/>
            </p:cNvSpPr>
            <p:nvPr/>
          </p:nvSpPr>
          <p:spPr bwMode="auto">
            <a:xfrm flipH="1">
              <a:off x="2258" y="1850"/>
              <a:ext cx="201"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20" name="Line 28"/>
            <p:cNvSpPr>
              <a:spLocks noChangeShapeType="1"/>
            </p:cNvSpPr>
            <p:nvPr/>
          </p:nvSpPr>
          <p:spPr bwMode="auto">
            <a:xfrm flipH="1" flipV="1">
              <a:off x="2144" y="1730"/>
              <a:ext cx="114" cy="120"/>
            </a:xfrm>
            <a:prstGeom prst="line">
              <a:avLst/>
            </a:prstGeom>
            <a:noFill/>
            <a:ln w="9525">
              <a:solidFill>
                <a:srgbClr val="000000"/>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grpSp>
    </p:spTree>
  </p:cSld>
  <p:clrMapOvr>
    <a:masterClrMapping/>
  </p:clrMapOvr>
  <p:transition>
    <p:split orient="vert" dir="in"/>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725488" y="715963"/>
            <a:ext cx="7518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eaLnBrk="1" hangingPunct="1"/>
            <a:r>
              <a:rPr lang="pt-BR" altLang="en-US" sz="4400">
                <a:solidFill>
                  <a:schemeClr val="tx2"/>
                </a:solidFill>
              </a:rPr>
              <a:t>Logical view of the documents</a:t>
            </a:r>
          </a:p>
        </p:txBody>
      </p:sp>
      <p:sp>
        <p:nvSpPr>
          <p:cNvPr id="9219" name="Rectangle 3"/>
          <p:cNvSpPr>
            <a:spLocks noChangeArrowheads="1"/>
          </p:cNvSpPr>
          <p:nvPr/>
        </p:nvSpPr>
        <p:spPr bwMode="auto">
          <a:xfrm>
            <a:off x="838200" y="1146175"/>
            <a:ext cx="7467600" cy="357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eaLnBrk="1" hangingPunct="1">
              <a:spcBef>
                <a:spcPct val="20000"/>
              </a:spcBef>
              <a:buFontTx/>
              <a:buChar char="•"/>
            </a:pPr>
            <a:endParaRPr lang="pt-BR" altLang="en-US" sz="3200"/>
          </a:p>
          <a:p>
            <a:pPr eaLnBrk="1" hangingPunct="1">
              <a:spcBef>
                <a:spcPct val="20000"/>
              </a:spcBef>
              <a:buFontTx/>
              <a:buChar char="•"/>
            </a:pPr>
            <a:endParaRPr lang="pt-BR" altLang="en-US" sz="3200"/>
          </a:p>
          <a:p>
            <a:pPr eaLnBrk="1" hangingPunct="1">
              <a:spcBef>
                <a:spcPct val="20000"/>
              </a:spcBef>
              <a:buFontTx/>
              <a:buChar char="•"/>
            </a:pPr>
            <a:endParaRPr lang="pt-BR" altLang="en-US" sz="3200"/>
          </a:p>
          <a:p>
            <a:pPr eaLnBrk="1" hangingPunct="1">
              <a:spcBef>
                <a:spcPct val="20000"/>
              </a:spcBef>
              <a:buFontTx/>
              <a:buChar char="•"/>
            </a:pPr>
            <a:endParaRPr lang="pt-BR" altLang="en-US" sz="3200"/>
          </a:p>
          <a:p>
            <a:pPr eaLnBrk="1" hangingPunct="1">
              <a:spcBef>
                <a:spcPct val="20000"/>
              </a:spcBef>
              <a:buFontTx/>
              <a:buChar char="•"/>
            </a:pPr>
            <a:endParaRPr lang="pt-BR" altLang="en-US" sz="3200"/>
          </a:p>
          <a:p>
            <a:pPr eaLnBrk="1" hangingPunct="1">
              <a:spcBef>
                <a:spcPct val="20000"/>
              </a:spcBef>
              <a:buFontTx/>
              <a:buChar char="•"/>
            </a:pPr>
            <a:endParaRPr lang="pt-BR" altLang="en-US" sz="3200"/>
          </a:p>
          <a:p>
            <a:pPr eaLnBrk="1" hangingPunct="1">
              <a:spcBef>
                <a:spcPct val="20000"/>
              </a:spcBef>
              <a:buFontTx/>
              <a:buChar char="•"/>
            </a:pPr>
            <a:r>
              <a:rPr lang="pt-BR" altLang="en-US" sz="3200"/>
              <a:t>Document representation viewed as a continuum: logical view of docs might shift</a:t>
            </a:r>
          </a:p>
        </p:txBody>
      </p:sp>
      <p:sp>
        <p:nvSpPr>
          <p:cNvPr id="9220" name="Text Box 4"/>
          <p:cNvSpPr txBox="1">
            <a:spLocks noChangeArrowheads="1"/>
          </p:cNvSpPr>
          <p:nvPr/>
        </p:nvSpPr>
        <p:spPr bwMode="auto">
          <a:xfrm>
            <a:off x="1295400" y="2895600"/>
            <a:ext cx="908050" cy="3460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pt-BR" altLang="en-US" sz="1600"/>
              <a:t>structure</a:t>
            </a:r>
            <a:endParaRPr lang="pt-BR" altLang="en-US"/>
          </a:p>
        </p:txBody>
      </p:sp>
      <p:sp>
        <p:nvSpPr>
          <p:cNvPr id="9221" name="Text Box 5"/>
          <p:cNvSpPr txBox="1">
            <a:spLocks noChangeArrowheads="1"/>
          </p:cNvSpPr>
          <p:nvPr/>
        </p:nvSpPr>
        <p:spPr bwMode="auto">
          <a:xfrm>
            <a:off x="2362200" y="1905000"/>
            <a:ext cx="849313" cy="5905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pt-BR" altLang="en-US" sz="1600"/>
              <a:t>Accents</a:t>
            </a:r>
          </a:p>
          <a:p>
            <a:r>
              <a:rPr lang="pt-BR" altLang="en-US" sz="1600"/>
              <a:t>spacing</a:t>
            </a:r>
          </a:p>
        </p:txBody>
      </p:sp>
      <p:sp>
        <p:nvSpPr>
          <p:cNvPr id="9222" name="Text Box 6"/>
          <p:cNvSpPr txBox="1">
            <a:spLocks noChangeArrowheads="1"/>
          </p:cNvSpPr>
          <p:nvPr/>
        </p:nvSpPr>
        <p:spPr bwMode="auto">
          <a:xfrm>
            <a:off x="3581400" y="2057400"/>
            <a:ext cx="1030288" cy="3460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pt-BR" altLang="en-US" sz="1600"/>
              <a:t>stopwords</a:t>
            </a:r>
          </a:p>
        </p:txBody>
      </p:sp>
      <p:sp>
        <p:nvSpPr>
          <p:cNvPr id="9223" name="Text Box 7"/>
          <p:cNvSpPr txBox="1">
            <a:spLocks noChangeArrowheads="1"/>
          </p:cNvSpPr>
          <p:nvPr/>
        </p:nvSpPr>
        <p:spPr bwMode="auto">
          <a:xfrm>
            <a:off x="4953000" y="1905000"/>
            <a:ext cx="747713" cy="5905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pt-BR" altLang="en-US" sz="1600"/>
              <a:t>Noun</a:t>
            </a:r>
          </a:p>
          <a:p>
            <a:r>
              <a:rPr lang="pt-BR" altLang="en-US" sz="1600"/>
              <a:t>groups</a:t>
            </a:r>
          </a:p>
        </p:txBody>
      </p:sp>
      <p:sp>
        <p:nvSpPr>
          <p:cNvPr id="9224" name="Text Box 8"/>
          <p:cNvSpPr txBox="1">
            <a:spLocks noChangeArrowheads="1"/>
          </p:cNvSpPr>
          <p:nvPr/>
        </p:nvSpPr>
        <p:spPr bwMode="auto">
          <a:xfrm>
            <a:off x="6096000" y="2057400"/>
            <a:ext cx="998538" cy="3460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pt-BR" altLang="en-US" sz="1600"/>
              <a:t>stemming</a:t>
            </a:r>
          </a:p>
        </p:txBody>
      </p:sp>
      <p:sp>
        <p:nvSpPr>
          <p:cNvPr id="9225" name="Text Box 9"/>
          <p:cNvSpPr txBox="1">
            <a:spLocks noChangeArrowheads="1"/>
          </p:cNvSpPr>
          <p:nvPr/>
        </p:nvSpPr>
        <p:spPr bwMode="auto">
          <a:xfrm>
            <a:off x="7467600" y="1905000"/>
            <a:ext cx="906463" cy="5905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pt-BR" altLang="en-US" sz="1600"/>
              <a:t>Manual </a:t>
            </a:r>
          </a:p>
          <a:p>
            <a:r>
              <a:rPr lang="pt-BR" altLang="en-US" sz="1600"/>
              <a:t>indexing</a:t>
            </a:r>
          </a:p>
        </p:txBody>
      </p:sp>
      <p:sp>
        <p:nvSpPr>
          <p:cNvPr id="9226" name="Text Box 10"/>
          <p:cNvSpPr txBox="1">
            <a:spLocks noChangeArrowheads="1"/>
          </p:cNvSpPr>
          <p:nvPr/>
        </p:nvSpPr>
        <p:spPr bwMode="auto">
          <a:xfrm>
            <a:off x="381000" y="2057400"/>
            <a:ext cx="611188" cy="3460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pt-BR" altLang="en-US" sz="1600"/>
              <a:t>Docs</a:t>
            </a:r>
          </a:p>
        </p:txBody>
      </p:sp>
      <p:sp>
        <p:nvSpPr>
          <p:cNvPr id="9227" name="Line 11"/>
          <p:cNvSpPr>
            <a:spLocks noChangeShapeType="1"/>
          </p:cNvSpPr>
          <p:nvPr/>
        </p:nvSpPr>
        <p:spPr bwMode="auto">
          <a:xfrm>
            <a:off x="990600" y="2209800"/>
            <a:ext cx="1371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9228" name="Line 12"/>
          <p:cNvSpPr>
            <a:spLocks noChangeShapeType="1"/>
          </p:cNvSpPr>
          <p:nvPr/>
        </p:nvSpPr>
        <p:spPr bwMode="auto">
          <a:xfrm>
            <a:off x="3200400" y="2209800"/>
            <a:ext cx="381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9229" name="Line 13"/>
          <p:cNvSpPr>
            <a:spLocks noChangeShapeType="1"/>
          </p:cNvSpPr>
          <p:nvPr/>
        </p:nvSpPr>
        <p:spPr bwMode="auto">
          <a:xfrm>
            <a:off x="4572000" y="2209800"/>
            <a:ext cx="381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9230" name="Line 14"/>
          <p:cNvSpPr>
            <a:spLocks noChangeShapeType="1"/>
          </p:cNvSpPr>
          <p:nvPr/>
        </p:nvSpPr>
        <p:spPr bwMode="auto">
          <a:xfrm>
            <a:off x="5715000" y="2209800"/>
            <a:ext cx="381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9231" name="Line 15"/>
          <p:cNvSpPr>
            <a:spLocks noChangeShapeType="1"/>
          </p:cNvSpPr>
          <p:nvPr/>
        </p:nvSpPr>
        <p:spPr bwMode="auto">
          <a:xfrm>
            <a:off x="7086600" y="2209800"/>
            <a:ext cx="381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9232" name="Line 16"/>
          <p:cNvSpPr>
            <a:spLocks noChangeShapeType="1"/>
          </p:cNvSpPr>
          <p:nvPr/>
        </p:nvSpPr>
        <p:spPr bwMode="auto">
          <a:xfrm>
            <a:off x="762000" y="2438400"/>
            <a:ext cx="53340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9233" name="Line 17"/>
          <p:cNvSpPr>
            <a:spLocks noChangeShapeType="1"/>
          </p:cNvSpPr>
          <p:nvPr/>
        </p:nvSpPr>
        <p:spPr bwMode="auto">
          <a:xfrm flipV="1">
            <a:off x="2209800" y="2514600"/>
            <a:ext cx="6096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9234" name="Line 18"/>
          <p:cNvSpPr>
            <a:spLocks noChangeShapeType="1"/>
          </p:cNvSpPr>
          <p:nvPr/>
        </p:nvSpPr>
        <p:spPr bwMode="auto">
          <a:xfrm>
            <a:off x="3352800" y="2209800"/>
            <a:ext cx="0" cy="1295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9235" name="Line 19"/>
          <p:cNvSpPr>
            <a:spLocks noChangeShapeType="1"/>
          </p:cNvSpPr>
          <p:nvPr/>
        </p:nvSpPr>
        <p:spPr bwMode="auto">
          <a:xfrm>
            <a:off x="4724400" y="2209800"/>
            <a:ext cx="0" cy="1295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9236" name="Line 20"/>
          <p:cNvSpPr>
            <a:spLocks noChangeShapeType="1"/>
          </p:cNvSpPr>
          <p:nvPr/>
        </p:nvSpPr>
        <p:spPr bwMode="auto">
          <a:xfrm>
            <a:off x="5867400" y="2209800"/>
            <a:ext cx="0" cy="1295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9237" name="Line 21"/>
          <p:cNvSpPr>
            <a:spLocks noChangeShapeType="1"/>
          </p:cNvSpPr>
          <p:nvPr/>
        </p:nvSpPr>
        <p:spPr bwMode="auto">
          <a:xfrm>
            <a:off x="7239000" y="2209800"/>
            <a:ext cx="0" cy="1295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9238" name="Line 22"/>
          <p:cNvSpPr>
            <a:spLocks noChangeShapeType="1"/>
          </p:cNvSpPr>
          <p:nvPr/>
        </p:nvSpPr>
        <p:spPr bwMode="auto">
          <a:xfrm>
            <a:off x="8686800" y="2209800"/>
            <a:ext cx="0" cy="1295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9239" name="Line 23"/>
          <p:cNvSpPr>
            <a:spLocks noChangeShapeType="1"/>
          </p:cNvSpPr>
          <p:nvPr/>
        </p:nvSpPr>
        <p:spPr bwMode="auto">
          <a:xfrm>
            <a:off x="8382000" y="2209800"/>
            <a:ext cx="304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9240" name="Line 24"/>
          <p:cNvSpPr>
            <a:spLocks noChangeShapeType="1"/>
          </p:cNvSpPr>
          <p:nvPr/>
        </p:nvSpPr>
        <p:spPr bwMode="auto">
          <a:xfrm>
            <a:off x="1752600" y="3200400"/>
            <a:ext cx="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9241" name="Group 25"/>
          <p:cNvGrpSpPr>
            <a:grpSpLocks/>
          </p:cNvGrpSpPr>
          <p:nvPr/>
        </p:nvGrpSpPr>
        <p:grpSpPr bwMode="auto">
          <a:xfrm>
            <a:off x="1295400" y="3581400"/>
            <a:ext cx="7848600" cy="336550"/>
            <a:chOff x="816" y="2208"/>
            <a:chExt cx="4944" cy="212"/>
          </a:xfrm>
        </p:grpSpPr>
        <p:sp>
          <p:nvSpPr>
            <p:cNvPr id="9242" name="Text Box 26"/>
            <p:cNvSpPr txBox="1">
              <a:spLocks noChangeArrowheads="1"/>
            </p:cNvSpPr>
            <p:nvPr/>
          </p:nvSpPr>
          <p:spPr bwMode="auto">
            <a:xfrm>
              <a:off x="816" y="2208"/>
              <a:ext cx="62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pt-BR" altLang="en-US" sz="1600" b="1"/>
                <a:t>structure</a:t>
              </a:r>
              <a:endParaRPr lang="pt-BR" altLang="en-US" sz="1600"/>
            </a:p>
          </p:txBody>
        </p:sp>
        <p:sp>
          <p:nvSpPr>
            <p:cNvPr id="9243" name="Text Box 27"/>
            <p:cNvSpPr txBox="1">
              <a:spLocks noChangeArrowheads="1"/>
            </p:cNvSpPr>
            <p:nvPr/>
          </p:nvSpPr>
          <p:spPr bwMode="auto">
            <a:xfrm>
              <a:off x="1824" y="2208"/>
              <a:ext cx="68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pt-BR" altLang="en-US" sz="1600" b="1"/>
                <a:t>Full  text</a:t>
              </a:r>
              <a:endParaRPr lang="pt-BR" altLang="en-US" sz="1600"/>
            </a:p>
          </p:txBody>
        </p:sp>
        <p:sp>
          <p:nvSpPr>
            <p:cNvPr id="9244" name="Text Box 28"/>
            <p:cNvSpPr txBox="1">
              <a:spLocks noChangeArrowheads="1"/>
            </p:cNvSpPr>
            <p:nvPr/>
          </p:nvSpPr>
          <p:spPr bwMode="auto">
            <a:xfrm>
              <a:off x="4985" y="2208"/>
              <a:ext cx="77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pt-BR" altLang="en-US" sz="1600" b="1"/>
                <a:t>Index terms</a:t>
              </a:r>
              <a:endParaRPr lang="pt-BR" altLang="en-US"/>
            </a:p>
          </p:txBody>
        </p:sp>
        <p:sp>
          <p:nvSpPr>
            <p:cNvPr id="9245" name="Line 29"/>
            <p:cNvSpPr>
              <a:spLocks noChangeShapeType="1"/>
            </p:cNvSpPr>
            <p:nvPr/>
          </p:nvSpPr>
          <p:spPr bwMode="auto">
            <a:xfrm>
              <a:off x="2496" y="2304"/>
              <a:ext cx="2448" cy="0"/>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Tree>
  </p:cSld>
  <p:clrMapOvr>
    <a:masterClrMapping/>
  </p:clrMapOvr>
  <p:transition>
    <p:split orient="vert" dir="in"/>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a:t>Typical IR Task</a:t>
            </a:r>
          </a:p>
        </p:txBody>
      </p:sp>
      <p:sp>
        <p:nvSpPr>
          <p:cNvPr id="10243"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a:t>Given:</a:t>
            </a:r>
          </a:p>
          <a:p>
            <a:pPr lvl="1" eaLnBrk="1" hangingPunct="1"/>
            <a:r>
              <a:rPr lang="en-US" altLang="en-US"/>
              <a:t>A corpus of textual natural-language documents.</a:t>
            </a:r>
          </a:p>
          <a:p>
            <a:pPr lvl="1" eaLnBrk="1" hangingPunct="1"/>
            <a:r>
              <a:rPr lang="en-US" altLang="en-US"/>
              <a:t>A user query in the form of a textual string.</a:t>
            </a:r>
          </a:p>
          <a:p>
            <a:pPr eaLnBrk="1" hangingPunct="1"/>
            <a:r>
              <a:rPr lang="en-US" altLang="en-US"/>
              <a:t>Find:</a:t>
            </a:r>
          </a:p>
          <a:p>
            <a:pPr lvl="1" eaLnBrk="1" hangingPunct="1"/>
            <a:r>
              <a:rPr lang="en-US" altLang="en-US"/>
              <a:t>A ranked set of documents that are relevant to the query.</a:t>
            </a:r>
          </a:p>
        </p:txBody>
      </p:sp>
    </p:spTree>
  </p:cSld>
  <p:clrMapOvr>
    <a:masterClrMapping/>
  </p:clrMapOvr>
  <p:transition>
    <p:split orient="vert" dir="in"/>
  </p:transition>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
  <TotalTime>0</TotalTime>
  <Words>1284</Words>
  <Application>Microsoft Macintosh PowerPoint</Application>
  <PresentationFormat>On-screen Show (4:3)</PresentationFormat>
  <Paragraphs>270</Paragraphs>
  <Slides>37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37</vt:i4>
      </vt:variant>
    </vt:vector>
  </HeadingPairs>
  <TitlesOfParts>
    <vt:vector size="41" baseType="lpstr">
      <vt:lpstr>Times New Roman</vt:lpstr>
      <vt:lpstr>Arial</vt:lpstr>
      <vt:lpstr>Calibri</vt:lpstr>
      <vt:lpstr>Default Design</vt:lpstr>
      <vt:lpstr>Information Retrieval and Web Search</vt:lpstr>
      <vt:lpstr>Outline</vt:lpstr>
      <vt:lpstr>Administrivia</vt:lpstr>
      <vt:lpstr>Information Overload</vt:lpstr>
      <vt:lpstr>Information Retrieval (IR)</vt:lpstr>
      <vt:lpstr>PowerPoint Presentation</vt:lpstr>
      <vt:lpstr>PowerPoint Presentation</vt:lpstr>
      <vt:lpstr>PowerPoint Presentation</vt:lpstr>
      <vt:lpstr>Typical IR Task</vt:lpstr>
      <vt:lpstr>IR System</vt:lpstr>
      <vt:lpstr>Relevance</vt:lpstr>
      <vt:lpstr>Keyword Search</vt:lpstr>
      <vt:lpstr>PowerPoint Presentation</vt:lpstr>
      <vt:lpstr>Beyond Keywords</vt:lpstr>
      <vt:lpstr>Intelligent IR</vt:lpstr>
      <vt:lpstr>IR System Architecture</vt:lpstr>
      <vt:lpstr>IR System Components</vt:lpstr>
      <vt:lpstr>IR System Components (continued)</vt:lpstr>
      <vt:lpstr>Web Search</vt:lpstr>
      <vt:lpstr>Web Search System</vt:lpstr>
      <vt:lpstr>Other IR-Related Tasks</vt:lpstr>
      <vt:lpstr>History of IR</vt:lpstr>
      <vt:lpstr>IR History Continued</vt:lpstr>
      <vt:lpstr>IR History Continued</vt:lpstr>
      <vt:lpstr>IR History Continued</vt:lpstr>
      <vt:lpstr>Recent IR History</vt:lpstr>
      <vt:lpstr>Recent IR History</vt:lpstr>
      <vt:lpstr>Related Areas</vt:lpstr>
      <vt:lpstr>Database Management</vt:lpstr>
      <vt:lpstr>Library and Information Science</vt:lpstr>
      <vt:lpstr>Artificial Intelligence</vt:lpstr>
      <vt:lpstr>Natural Language Processing</vt:lpstr>
      <vt:lpstr>Natural Language Processing: IR Directions</vt:lpstr>
      <vt:lpstr>Machine Learning</vt:lpstr>
      <vt:lpstr>Machine Learning: IR Directions</vt:lpstr>
      <vt:lpstr>Summary</vt:lpstr>
      <vt:lpstr>Next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Retrieval and Web Search</dc:title>
  <dc:creator>Liangqun Lu</dc:creator>
  <cp:lastModifiedBy>Liangqun Lu</cp:lastModifiedBy>
  <cp:revision>1</cp:revision>
  <dcterms:created xsi:type="dcterms:W3CDTF">2017-09-27T05:05:19Z</dcterms:created>
  <dcterms:modified xsi:type="dcterms:W3CDTF">2017-09-27T05:05:38Z</dcterms:modified>
</cp:coreProperties>
</file>