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54"/>
  </p:notesMasterIdLst>
  <p:sldIdLst>
    <p:sldId id="284" r:id="rId2"/>
    <p:sldId id="321" r:id="rId3"/>
    <p:sldId id="345" r:id="rId4"/>
    <p:sldId id="349" r:id="rId5"/>
    <p:sldId id="350" r:id="rId6"/>
    <p:sldId id="351" r:id="rId7"/>
    <p:sldId id="352" r:id="rId8"/>
    <p:sldId id="346" r:id="rId9"/>
    <p:sldId id="347" r:id="rId10"/>
    <p:sldId id="348" r:id="rId11"/>
    <p:sldId id="353" r:id="rId12"/>
    <p:sldId id="354" r:id="rId13"/>
    <p:sldId id="355" r:id="rId14"/>
    <p:sldId id="356" r:id="rId15"/>
    <p:sldId id="359" r:id="rId16"/>
    <p:sldId id="357" r:id="rId17"/>
    <p:sldId id="358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60" r:id="rId35"/>
    <p:sldId id="361" r:id="rId36"/>
    <p:sldId id="371" r:id="rId37"/>
    <p:sldId id="362" r:id="rId38"/>
    <p:sldId id="338" r:id="rId39"/>
    <p:sldId id="339" r:id="rId40"/>
    <p:sldId id="340" r:id="rId41"/>
    <p:sldId id="363" r:id="rId42"/>
    <p:sldId id="364" r:id="rId43"/>
    <p:sldId id="367" r:id="rId44"/>
    <p:sldId id="372" r:id="rId45"/>
    <p:sldId id="368" r:id="rId46"/>
    <p:sldId id="365" r:id="rId47"/>
    <p:sldId id="341" r:id="rId48"/>
    <p:sldId id="342" r:id="rId49"/>
    <p:sldId id="343" r:id="rId50"/>
    <p:sldId id="344" r:id="rId51"/>
    <p:sldId id="370" r:id="rId52"/>
    <p:sldId id="369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0" autoAdjust="0"/>
    <p:restoredTop sz="94707"/>
  </p:normalViewPr>
  <p:slideViewPr>
    <p:cSldViewPr snapToGrid="0">
      <p:cViewPr varScale="1">
        <p:scale>
          <a:sx n="85" d="100"/>
          <a:sy n="85" d="100"/>
        </p:scale>
        <p:origin x="13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2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2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2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BA5375E-51FA-4343-93E5-08763BC4B9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590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CECFE2D0-E2E0-AF45-B8FF-CAB1C26D921B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13" tIns="44956" rIns="89913" bIns="44956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0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5748"/>
      </p:ext>
    </p:extLst>
  </p:cSld>
  <p:clrMapOvr>
    <a:masterClrMapping/>
  </p:clrMapOvr>
  <p:transition>
    <p:split orient="vert"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52624"/>
      </p:ext>
    </p:extLst>
  </p:cSld>
  <p:clrMapOvr>
    <a:masterClrMapping/>
  </p:clrMapOvr>
  <p:transition>
    <p:split orient="vert"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98687"/>
      </p:ext>
    </p:extLst>
  </p:cSld>
  <p:clrMapOvr>
    <a:masterClrMapping/>
  </p:clrMapOvr>
  <p:transition>
    <p:split orient="vert"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4725"/>
      </p:ext>
    </p:extLst>
  </p:cSld>
  <p:clrMapOvr>
    <a:masterClrMapping/>
  </p:clrMapOvr>
  <p:transition>
    <p:split orient="vert"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63505"/>
      </p:ext>
    </p:extLst>
  </p:cSld>
  <p:clrMapOvr>
    <a:masterClrMapping/>
  </p:clrMapOvr>
  <p:transition>
    <p:split orient="vert"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708125"/>
      </p:ext>
    </p:extLst>
  </p:cSld>
  <p:clrMapOvr>
    <a:masterClrMapping/>
  </p:clrMapOvr>
  <p:transition>
    <p:split orient="vert"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6193"/>
      </p:ext>
    </p:extLst>
  </p:cSld>
  <p:clrMapOvr>
    <a:masterClrMapping/>
  </p:clrMapOvr>
  <p:transition>
    <p:split orient="vert"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61470"/>
      </p:ext>
    </p:extLst>
  </p:cSld>
  <p:clrMapOvr>
    <a:masterClrMapping/>
  </p:clrMapOvr>
  <p:transition>
    <p:split orient="vert"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10333"/>
      </p:ext>
    </p:extLst>
  </p:cSld>
  <p:clrMapOvr>
    <a:masterClrMapping/>
  </p:clrMapOvr>
  <p:transition>
    <p:split orient="vert"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111768"/>
      </p:ext>
    </p:extLst>
  </p:cSld>
  <p:clrMapOvr>
    <a:masterClrMapping/>
  </p:clrMapOvr>
  <p:transition>
    <p:split orient="vert"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8838422"/>
      </p:ext>
    </p:extLst>
  </p:cSld>
  <p:clrMapOvr>
    <a:masterClrMapping/>
  </p:clrMapOvr>
  <p:transition>
    <p:split orient="vert"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017577"/>
      </p:ext>
    </p:extLst>
  </p:cSld>
  <p:clrMapOvr>
    <a:masterClrMapping/>
  </p:clrMapOvr>
  <p:transition>
    <p:split orient="vert" dir="in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1029" name="Picture 8" descr="logo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20" cy="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9" descr="rightlogo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0"/>
              <a:ext cx="1872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1" name="Rectangle 10"/>
            <p:cNvSpPr>
              <a:spLocks noChangeArrowheads="1"/>
            </p:cNvSpPr>
            <p:nvPr/>
          </p:nvSpPr>
          <p:spPr bwMode="auto">
            <a:xfrm>
              <a:off x="0" y="4128"/>
              <a:ext cx="5760" cy="19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7C8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27" name="Text Box 11"/>
          <p:cNvSpPr txBox="1">
            <a:spLocks noChangeArrowheads="1"/>
          </p:cNvSpPr>
          <p:nvPr userDrawn="1"/>
        </p:nvSpPr>
        <p:spPr bwMode="auto">
          <a:xfrm>
            <a:off x="1219200" y="2667000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pic>
        <p:nvPicPr>
          <p:cNvPr id="1028" name="Picture 12" descr="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5" y="5740400"/>
            <a:ext cx="10445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split orient="vert" dir="in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rus@memphis.edu" TargetMode="External"/><Relationship Id="rId3" Type="http://schemas.openxmlformats.org/officeDocument/2006/relationships/hyperlink" Target="http://www.cs.memphis.edu/~vrus/teaching/ir-websearch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2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3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6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27088"/>
            <a:ext cx="7988300" cy="24876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/>
              <a:t>Information Retrieval and Web Search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0900" y="3492500"/>
            <a:ext cx="7772400" cy="2552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altLang="en-US" b="1">
                <a:solidFill>
                  <a:schemeClr val="accent2"/>
                </a:solidFill>
              </a:rPr>
              <a:t>Vasile Rus, PhD</a:t>
            </a:r>
          </a:p>
          <a:p>
            <a:pPr algn="ctr" eaLnBrk="1" hangingPunct="1">
              <a:buFontTx/>
              <a:buNone/>
            </a:pPr>
            <a:r>
              <a:rPr lang="en-US" altLang="en-US">
                <a:solidFill>
                  <a:schemeClr val="accent2"/>
                </a:solidFill>
                <a:hlinkClick r:id="rId2"/>
              </a:rPr>
              <a:t>vrus@memphis.edu</a:t>
            </a:r>
            <a:endParaRPr lang="en-US" altLang="en-US">
              <a:solidFill>
                <a:schemeClr val="accent2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altLang="en-US">
                <a:solidFill>
                  <a:schemeClr val="accent2"/>
                </a:solidFill>
                <a:hlinkClick r:id="rId3"/>
              </a:rPr>
              <a:t>www.cs.memphis.edu/~vrus/teaching/ir-websearch/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800"/>
              <a:t>Retrieval Tasks</a:t>
            </a:r>
          </a:p>
        </p:txBody>
      </p:sp>
      <p:sp>
        <p:nvSpPr>
          <p:cNvPr id="122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71488" y="1165225"/>
            <a:ext cx="8229600" cy="4525963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Ad hoc retrieval</a:t>
            </a:r>
            <a:r>
              <a:rPr lang="en-US" altLang="en-US"/>
              <a:t>: Fixed document corpus, varied queries.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Filtering</a:t>
            </a:r>
            <a:r>
              <a:rPr lang="en-US" altLang="en-US"/>
              <a:t>: Fixed query, continuous document stream.</a:t>
            </a:r>
          </a:p>
          <a:p>
            <a:pPr lvl="1" eaLnBrk="1" hangingPunct="1"/>
            <a:r>
              <a:rPr lang="en-US" altLang="en-US"/>
              <a:t>User Profile: A model of relative static preferences.</a:t>
            </a:r>
          </a:p>
          <a:p>
            <a:pPr lvl="1" eaLnBrk="1" hangingPunct="1"/>
            <a:r>
              <a:rPr lang="en-US" altLang="en-US"/>
              <a:t>Binary decision of relevant/not-relevant.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Routing</a:t>
            </a:r>
            <a:r>
              <a:rPr lang="en-US" altLang="en-US"/>
              <a:t>: Same as filtering but continuously supply ranked lists rather than binary filtering.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190625" y="206375"/>
            <a:ext cx="6096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pt-BR" altLang="en-US" sz="4400">
                <a:solidFill>
                  <a:schemeClr val="tx2"/>
                </a:solidFill>
              </a:rPr>
              <a:t>IR  Models</a:t>
            </a:r>
            <a:endParaRPr lang="pt-BR" altLang="en-US" sz="6000">
              <a:solidFill>
                <a:schemeClr val="tx2"/>
              </a:solidFill>
            </a:endParaRP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3051175" y="3643313"/>
            <a:ext cx="2574925" cy="1138237"/>
            <a:chOff x="6963" y="4062"/>
            <a:chExt cx="4853" cy="2133"/>
          </a:xfrm>
        </p:grpSpPr>
        <p:sp>
          <p:nvSpPr>
            <p:cNvPr id="13340" name="Text Box 4"/>
            <p:cNvSpPr txBox="1">
              <a:spLocks noChangeAspect="1" noChangeArrowheads="1"/>
            </p:cNvSpPr>
            <p:nvPr/>
          </p:nvSpPr>
          <p:spPr bwMode="auto">
            <a:xfrm>
              <a:off x="6963" y="4822"/>
              <a:ext cx="4853" cy="1373"/>
            </a:xfrm>
            <a:prstGeom prst="rect">
              <a:avLst/>
            </a:prstGeom>
            <a:gradFill rotWithShape="0">
              <a:gsLst>
                <a:gs pos="0">
                  <a:srgbClr val="B9B9B9"/>
                </a:gs>
                <a:gs pos="50000">
                  <a:srgbClr val="FFFFFF"/>
                </a:gs>
                <a:gs pos="100000">
                  <a:srgbClr val="B9B9B9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600"/>
                <a:t>Non-Overlapping Lists</a:t>
              </a:r>
            </a:p>
            <a:p>
              <a:r>
                <a:rPr lang="pt-BR" altLang="en-US" sz="1600"/>
                <a:t>Proximal Nodes</a:t>
              </a:r>
            </a:p>
          </p:txBody>
        </p:sp>
        <p:sp>
          <p:nvSpPr>
            <p:cNvPr id="13341" name="Text Box 5"/>
            <p:cNvSpPr txBox="1">
              <a:spLocks noChangeAspect="1" noChangeArrowheads="1"/>
            </p:cNvSpPr>
            <p:nvPr/>
          </p:nvSpPr>
          <p:spPr bwMode="auto">
            <a:xfrm>
              <a:off x="6966" y="4062"/>
              <a:ext cx="4850" cy="7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000"/>
                <a:t>   </a:t>
              </a:r>
              <a:r>
                <a:rPr lang="pt-BR" altLang="en-US" sz="1600"/>
                <a:t>Structured Models</a:t>
              </a:r>
              <a:endParaRPr lang="pt-BR" altLang="en-US" sz="1000"/>
            </a:p>
          </p:txBody>
        </p:sp>
      </p:grp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766763" y="2825750"/>
            <a:ext cx="1593850" cy="981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pt-BR" altLang="en-US" sz="1000"/>
              <a:t> </a:t>
            </a:r>
            <a:r>
              <a:rPr lang="pt-BR" altLang="en-US" sz="1800"/>
              <a:t>Retrieval: </a:t>
            </a:r>
          </a:p>
          <a:p>
            <a:r>
              <a:rPr lang="pt-BR" altLang="en-US" sz="1800"/>
              <a:t>     Adhoc</a:t>
            </a:r>
          </a:p>
          <a:p>
            <a:r>
              <a:rPr lang="pt-BR" altLang="en-US" sz="1800"/>
              <a:t>     Filtering</a:t>
            </a:r>
          </a:p>
        </p:txBody>
      </p:sp>
      <p:sp>
        <p:nvSpPr>
          <p:cNvPr id="13317" name="Text Box 7"/>
          <p:cNvSpPr txBox="1">
            <a:spLocks noChangeAspect="1" noChangeArrowheads="1"/>
          </p:cNvSpPr>
          <p:nvPr/>
        </p:nvSpPr>
        <p:spPr bwMode="auto">
          <a:xfrm>
            <a:off x="766763" y="4781550"/>
            <a:ext cx="1593850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pt-BR" altLang="en-US" sz="1800"/>
              <a:t> Browsing</a:t>
            </a:r>
            <a:endParaRPr lang="pt-BR" altLang="en-US" sz="1600"/>
          </a:p>
        </p:txBody>
      </p:sp>
      <p:sp>
        <p:nvSpPr>
          <p:cNvPr id="13318" name="Text Box 8"/>
          <p:cNvSpPr txBox="1">
            <a:spLocks noChangeAspect="1" noChangeArrowheads="1"/>
          </p:cNvSpPr>
          <p:nvPr/>
        </p:nvSpPr>
        <p:spPr bwMode="auto">
          <a:xfrm>
            <a:off x="304800" y="2586038"/>
            <a:ext cx="461963" cy="2824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pt-BR" altLang="en-US" sz="1000"/>
              <a:t> </a:t>
            </a:r>
            <a:r>
              <a:rPr lang="pt-BR" altLang="en-US" sz="1800"/>
              <a:t>U</a:t>
            </a:r>
          </a:p>
          <a:p>
            <a:r>
              <a:rPr lang="pt-BR" altLang="en-US" sz="1800"/>
              <a:t> s</a:t>
            </a:r>
          </a:p>
          <a:p>
            <a:r>
              <a:rPr lang="pt-BR" altLang="en-US" sz="1800"/>
              <a:t> e</a:t>
            </a:r>
          </a:p>
          <a:p>
            <a:r>
              <a:rPr lang="pt-BR" altLang="en-US" sz="1800"/>
              <a:t> r </a:t>
            </a:r>
          </a:p>
          <a:p>
            <a:endParaRPr lang="pt-BR" altLang="en-US" sz="1800"/>
          </a:p>
          <a:p>
            <a:r>
              <a:rPr lang="pt-BR" altLang="en-US" sz="1800"/>
              <a:t> T</a:t>
            </a:r>
          </a:p>
          <a:p>
            <a:r>
              <a:rPr lang="pt-BR" altLang="en-US" sz="1800"/>
              <a:t> a</a:t>
            </a:r>
          </a:p>
          <a:p>
            <a:r>
              <a:rPr lang="pt-BR" altLang="en-US" sz="1800"/>
              <a:t> s</a:t>
            </a:r>
          </a:p>
          <a:p>
            <a:r>
              <a:rPr lang="pt-BR" altLang="en-US" sz="1800"/>
              <a:t> k</a:t>
            </a:r>
          </a:p>
        </p:txBody>
      </p:sp>
      <p:grpSp>
        <p:nvGrpSpPr>
          <p:cNvPr id="13319" name="Group 9"/>
          <p:cNvGrpSpPr>
            <a:grpSpLocks/>
          </p:cNvGrpSpPr>
          <p:nvPr/>
        </p:nvGrpSpPr>
        <p:grpSpPr bwMode="auto">
          <a:xfrm>
            <a:off x="3051175" y="1844675"/>
            <a:ext cx="1793875" cy="1416050"/>
            <a:chOff x="6028" y="5780"/>
            <a:chExt cx="3381" cy="2655"/>
          </a:xfrm>
        </p:grpSpPr>
        <p:sp>
          <p:nvSpPr>
            <p:cNvPr id="13338" name="Text Box 10"/>
            <p:cNvSpPr txBox="1">
              <a:spLocks noChangeArrowheads="1"/>
            </p:cNvSpPr>
            <p:nvPr/>
          </p:nvSpPr>
          <p:spPr bwMode="auto">
            <a:xfrm>
              <a:off x="6028" y="5780"/>
              <a:ext cx="3381" cy="7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000"/>
                <a:t> </a:t>
              </a:r>
              <a:r>
                <a:rPr lang="pt-BR" altLang="en-US" sz="1600"/>
                <a:t>Classic Models</a:t>
              </a:r>
              <a:endParaRPr lang="pt-BR" altLang="en-US" sz="1000"/>
            </a:p>
          </p:txBody>
        </p:sp>
        <p:sp>
          <p:nvSpPr>
            <p:cNvPr id="13339" name="Text Box 11"/>
            <p:cNvSpPr txBox="1">
              <a:spLocks noChangeArrowheads="1"/>
            </p:cNvSpPr>
            <p:nvPr/>
          </p:nvSpPr>
          <p:spPr bwMode="auto">
            <a:xfrm>
              <a:off x="6028" y="6514"/>
              <a:ext cx="3381" cy="1921"/>
            </a:xfrm>
            <a:prstGeom prst="rect">
              <a:avLst/>
            </a:prstGeom>
            <a:gradFill rotWithShape="0">
              <a:gsLst>
                <a:gs pos="0">
                  <a:srgbClr val="D1D1D1"/>
                </a:gs>
                <a:gs pos="50000">
                  <a:srgbClr val="FFFFFF"/>
                </a:gs>
                <a:gs pos="100000">
                  <a:srgbClr val="D1D1D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000"/>
                <a:t>   </a:t>
              </a:r>
              <a:r>
                <a:rPr lang="pt-BR" altLang="en-US" sz="1600"/>
                <a:t>boolean</a:t>
              </a:r>
            </a:p>
            <a:p>
              <a:r>
                <a:rPr lang="pt-BR" altLang="en-US" sz="1600"/>
                <a:t>   vector</a:t>
              </a:r>
            </a:p>
            <a:p>
              <a:r>
                <a:rPr lang="pt-BR" altLang="en-US" sz="1600"/>
                <a:t>   probabilistic</a:t>
              </a:r>
              <a:endParaRPr lang="pt-BR" altLang="en-US" sz="1000"/>
            </a:p>
          </p:txBody>
        </p:sp>
      </p:grpSp>
      <p:grpSp>
        <p:nvGrpSpPr>
          <p:cNvPr id="13320" name="Group 12"/>
          <p:cNvGrpSpPr>
            <a:grpSpLocks/>
          </p:cNvGrpSpPr>
          <p:nvPr/>
        </p:nvGrpSpPr>
        <p:grpSpPr bwMode="auto">
          <a:xfrm>
            <a:off x="6400800" y="990600"/>
            <a:ext cx="2135188" cy="1060450"/>
            <a:chOff x="771" y="3637"/>
            <a:chExt cx="4024" cy="1987"/>
          </a:xfrm>
        </p:grpSpPr>
        <p:sp>
          <p:nvSpPr>
            <p:cNvPr id="13336" name="Text Box 13"/>
            <p:cNvSpPr txBox="1">
              <a:spLocks noChangeAspect="1" noChangeArrowheads="1"/>
            </p:cNvSpPr>
            <p:nvPr/>
          </p:nvSpPr>
          <p:spPr bwMode="auto">
            <a:xfrm>
              <a:off x="771" y="3637"/>
              <a:ext cx="4024" cy="7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000"/>
                <a:t> </a:t>
              </a:r>
              <a:r>
                <a:rPr lang="pt-BR" altLang="en-US" sz="1600"/>
                <a:t>Set Theoretic</a:t>
              </a:r>
              <a:endParaRPr lang="pt-BR" altLang="en-US" sz="1000"/>
            </a:p>
          </p:txBody>
        </p:sp>
        <p:sp>
          <p:nvSpPr>
            <p:cNvPr id="13337" name="Text Box 14"/>
            <p:cNvSpPr txBox="1">
              <a:spLocks noChangeAspect="1" noChangeArrowheads="1"/>
            </p:cNvSpPr>
            <p:nvPr/>
          </p:nvSpPr>
          <p:spPr bwMode="auto">
            <a:xfrm>
              <a:off x="771" y="4397"/>
              <a:ext cx="4024" cy="1227"/>
            </a:xfrm>
            <a:prstGeom prst="rect">
              <a:avLst/>
            </a:prstGeom>
            <a:gradFill rotWithShape="0">
              <a:gsLst>
                <a:gs pos="0">
                  <a:srgbClr val="D1D1D1"/>
                </a:gs>
                <a:gs pos="50000">
                  <a:srgbClr val="FFFFFF"/>
                </a:gs>
                <a:gs pos="100000">
                  <a:srgbClr val="D1D1D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altLang="en-US" sz="1000" noProof="1"/>
                <a:t> </a:t>
              </a:r>
              <a:r>
                <a:rPr altLang="en-US" sz="1600" noProof="1"/>
                <a:t>Fuzzy</a:t>
              </a:r>
            </a:p>
            <a:p>
              <a:r>
                <a:rPr altLang="en-US" sz="1600" noProof="1"/>
                <a:t> </a:t>
              </a:r>
              <a:r>
                <a:rPr lang="pt-BR" altLang="en-US" sz="1600"/>
                <a:t>Extended Boolean</a:t>
              </a:r>
              <a:endParaRPr lang="pt-BR" altLang="en-US" sz="1000"/>
            </a:p>
          </p:txBody>
        </p:sp>
      </p:grpSp>
      <p:grpSp>
        <p:nvGrpSpPr>
          <p:cNvPr id="13321" name="Group 15"/>
          <p:cNvGrpSpPr>
            <a:grpSpLocks/>
          </p:cNvGrpSpPr>
          <p:nvPr/>
        </p:nvGrpSpPr>
        <p:grpSpPr bwMode="auto">
          <a:xfrm>
            <a:off x="6400800" y="3806825"/>
            <a:ext cx="2286000" cy="1208088"/>
            <a:chOff x="257" y="6251"/>
            <a:chExt cx="4309" cy="2264"/>
          </a:xfrm>
        </p:grpSpPr>
        <p:sp>
          <p:nvSpPr>
            <p:cNvPr id="13334" name="Text Box 16"/>
            <p:cNvSpPr txBox="1">
              <a:spLocks noChangeAspect="1" noChangeArrowheads="1"/>
            </p:cNvSpPr>
            <p:nvPr/>
          </p:nvSpPr>
          <p:spPr bwMode="auto">
            <a:xfrm>
              <a:off x="263" y="6251"/>
              <a:ext cx="4303" cy="7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600"/>
                <a:t> Probabilistic</a:t>
              </a:r>
              <a:endParaRPr lang="pt-BR" altLang="en-US" sz="1000"/>
            </a:p>
          </p:txBody>
        </p:sp>
        <p:sp>
          <p:nvSpPr>
            <p:cNvPr id="13335" name="Text Box 17"/>
            <p:cNvSpPr txBox="1">
              <a:spLocks noChangeAspect="1" noChangeArrowheads="1"/>
            </p:cNvSpPr>
            <p:nvPr/>
          </p:nvSpPr>
          <p:spPr bwMode="auto">
            <a:xfrm>
              <a:off x="257" y="7011"/>
              <a:ext cx="4309" cy="1504"/>
            </a:xfrm>
            <a:prstGeom prst="rect">
              <a:avLst/>
            </a:prstGeom>
            <a:gradFill rotWithShape="0">
              <a:gsLst>
                <a:gs pos="0">
                  <a:srgbClr val="D1D1D1"/>
                </a:gs>
                <a:gs pos="50000">
                  <a:srgbClr val="FFFFFF"/>
                </a:gs>
                <a:gs pos="100000">
                  <a:srgbClr val="D1D1D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000"/>
                <a:t> </a:t>
              </a:r>
              <a:r>
                <a:rPr lang="pt-BR" altLang="en-US" sz="1600"/>
                <a:t>Inference Network </a:t>
              </a:r>
            </a:p>
            <a:p>
              <a:r>
                <a:rPr lang="pt-BR" altLang="en-US" sz="1600"/>
                <a:t> Belief Network</a:t>
              </a:r>
              <a:endParaRPr lang="pt-BR" altLang="en-US" sz="1000"/>
            </a:p>
          </p:txBody>
        </p:sp>
      </p:grpSp>
      <p:grpSp>
        <p:nvGrpSpPr>
          <p:cNvPr id="13322" name="Group 18"/>
          <p:cNvGrpSpPr>
            <a:grpSpLocks/>
          </p:cNvGrpSpPr>
          <p:nvPr/>
        </p:nvGrpSpPr>
        <p:grpSpPr bwMode="auto">
          <a:xfrm>
            <a:off x="6397625" y="2236788"/>
            <a:ext cx="2286000" cy="1430337"/>
            <a:chOff x="257" y="2960"/>
            <a:chExt cx="4309" cy="2679"/>
          </a:xfrm>
        </p:grpSpPr>
        <p:sp>
          <p:nvSpPr>
            <p:cNvPr id="13332" name="Text Box 19"/>
            <p:cNvSpPr txBox="1">
              <a:spLocks noChangeAspect="1" noChangeArrowheads="1"/>
            </p:cNvSpPr>
            <p:nvPr/>
          </p:nvSpPr>
          <p:spPr bwMode="auto">
            <a:xfrm>
              <a:off x="257" y="2960"/>
              <a:ext cx="4309" cy="7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000"/>
                <a:t> </a:t>
              </a:r>
              <a:r>
                <a:rPr lang="pt-BR" altLang="en-US" sz="1600"/>
                <a:t>Algebraic</a:t>
              </a:r>
              <a:endParaRPr lang="pt-BR" altLang="en-US" sz="1000"/>
            </a:p>
          </p:txBody>
        </p:sp>
        <p:sp>
          <p:nvSpPr>
            <p:cNvPr id="13333" name="Text Box 20"/>
            <p:cNvSpPr txBox="1">
              <a:spLocks noChangeAspect="1" noChangeArrowheads="1"/>
            </p:cNvSpPr>
            <p:nvPr/>
          </p:nvSpPr>
          <p:spPr bwMode="auto">
            <a:xfrm>
              <a:off x="263" y="3720"/>
              <a:ext cx="4303" cy="1919"/>
            </a:xfrm>
            <a:prstGeom prst="rect">
              <a:avLst/>
            </a:prstGeom>
            <a:gradFill rotWithShape="0">
              <a:gsLst>
                <a:gs pos="0">
                  <a:srgbClr val="D1D1D1"/>
                </a:gs>
                <a:gs pos="50000">
                  <a:srgbClr val="FFFFFF"/>
                </a:gs>
                <a:gs pos="100000">
                  <a:srgbClr val="D1D1D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000"/>
                <a:t> </a:t>
              </a:r>
              <a:r>
                <a:rPr lang="pt-BR" altLang="en-US" sz="1600"/>
                <a:t>Generalized Vector</a:t>
              </a:r>
            </a:p>
            <a:p>
              <a:r>
                <a:rPr lang="pt-BR" altLang="en-US" sz="1600"/>
                <a:t> Lat. Semantic Index</a:t>
              </a:r>
            </a:p>
            <a:p>
              <a:r>
                <a:rPr lang="pt-BR" altLang="en-US" sz="1600"/>
                <a:t> Neural Networks</a:t>
              </a:r>
              <a:endParaRPr lang="pt-BR" altLang="en-US" sz="1000"/>
            </a:p>
          </p:txBody>
        </p:sp>
      </p:grpSp>
      <p:grpSp>
        <p:nvGrpSpPr>
          <p:cNvPr id="13323" name="Group 21"/>
          <p:cNvGrpSpPr>
            <a:grpSpLocks/>
          </p:cNvGrpSpPr>
          <p:nvPr/>
        </p:nvGrpSpPr>
        <p:grpSpPr bwMode="auto">
          <a:xfrm>
            <a:off x="3052763" y="5187950"/>
            <a:ext cx="2027237" cy="1446213"/>
            <a:chOff x="12622" y="9042"/>
            <a:chExt cx="3821" cy="2712"/>
          </a:xfrm>
        </p:grpSpPr>
        <p:sp>
          <p:nvSpPr>
            <p:cNvPr id="13330" name="Text Box 22"/>
            <p:cNvSpPr txBox="1">
              <a:spLocks noChangeAspect="1" noChangeArrowheads="1"/>
            </p:cNvSpPr>
            <p:nvPr/>
          </p:nvSpPr>
          <p:spPr bwMode="auto">
            <a:xfrm>
              <a:off x="12622" y="9042"/>
              <a:ext cx="3821" cy="7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600"/>
                <a:t>  Browsing</a:t>
              </a:r>
            </a:p>
          </p:txBody>
        </p:sp>
        <p:sp>
          <p:nvSpPr>
            <p:cNvPr id="13331" name="Text Box 23"/>
            <p:cNvSpPr txBox="1">
              <a:spLocks noChangeAspect="1" noChangeArrowheads="1"/>
            </p:cNvSpPr>
            <p:nvPr/>
          </p:nvSpPr>
          <p:spPr bwMode="auto">
            <a:xfrm>
              <a:off x="12622" y="9802"/>
              <a:ext cx="3821" cy="1952"/>
            </a:xfrm>
            <a:prstGeom prst="rect">
              <a:avLst/>
            </a:prstGeom>
            <a:gradFill rotWithShape="0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000"/>
                <a:t> </a:t>
              </a:r>
              <a:r>
                <a:rPr lang="pt-BR" altLang="en-US" sz="1600"/>
                <a:t>Flat</a:t>
              </a:r>
            </a:p>
            <a:p>
              <a:r>
                <a:rPr lang="pt-BR" altLang="en-US" sz="1600"/>
                <a:t> Structure Guided</a:t>
              </a:r>
            </a:p>
            <a:p>
              <a:r>
                <a:rPr lang="pt-BR" altLang="en-US" sz="1600"/>
                <a:t> Hypertext</a:t>
              </a:r>
              <a:endParaRPr lang="pt-BR" altLang="en-US" sz="1000"/>
            </a:p>
          </p:txBody>
        </p:sp>
      </p:grpSp>
      <p:sp>
        <p:nvSpPr>
          <p:cNvPr id="13324" name="Line 24"/>
          <p:cNvSpPr>
            <a:spLocks noChangeShapeType="1"/>
          </p:cNvSpPr>
          <p:nvPr/>
        </p:nvSpPr>
        <p:spPr bwMode="auto">
          <a:xfrm flipV="1">
            <a:off x="4614863" y="1163638"/>
            <a:ext cx="1782762" cy="12684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25"/>
          <p:cNvSpPr>
            <a:spLocks noChangeShapeType="1"/>
          </p:cNvSpPr>
          <p:nvPr/>
        </p:nvSpPr>
        <p:spPr bwMode="auto">
          <a:xfrm flipV="1">
            <a:off x="4614863" y="2432050"/>
            <a:ext cx="1782762" cy="2111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26"/>
          <p:cNvSpPr>
            <a:spLocks noChangeShapeType="1"/>
          </p:cNvSpPr>
          <p:nvPr/>
        </p:nvSpPr>
        <p:spPr bwMode="auto">
          <a:xfrm>
            <a:off x="4756150" y="3040063"/>
            <a:ext cx="1641475" cy="911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27"/>
          <p:cNvSpPr>
            <a:spLocks noChangeShapeType="1"/>
          </p:cNvSpPr>
          <p:nvPr/>
        </p:nvSpPr>
        <p:spPr bwMode="auto">
          <a:xfrm flipV="1">
            <a:off x="2073275" y="2051050"/>
            <a:ext cx="977900" cy="9890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28"/>
          <p:cNvSpPr>
            <a:spLocks noChangeShapeType="1"/>
          </p:cNvSpPr>
          <p:nvPr/>
        </p:nvSpPr>
        <p:spPr bwMode="auto">
          <a:xfrm>
            <a:off x="2073275" y="3040063"/>
            <a:ext cx="977900" cy="766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29"/>
          <p:cNvSpPr>
            <a:spLocks noChangeShapeType="1"/>
          </p:cNvSpPr>
          <p:nvPr/>
        </p:nvSpPr>
        <p:spPr bwMode="auto">
          <a:xfrm>
            <a:off x="2073275" y="5014913"/>
            <a:ext cx="977900" cy="3952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346200" y="0"/>
            <a:ext cx="6096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pt-BR" altLang="en-US" sz="4400">
                <a:solidFill>
                  <a:schemeClr val="tx2"/>
                </a:solidFill>
              </a:rPr>
              <a:t>IR  Models</a:t>
            </a:r>
            <a:endParaRPr lang="pt-BR" altLang="en-US" sz="6000">
              <a:solidFill>
                <a:schemeClr val="tx2"/>
              </a:solidFill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57200" y="83820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en-US" sz="2800"/>
              <a:t>The IR model, the logical view of the docs, and the retrieval task are distinct aspects of the system</a:t>
            </a:r>
            <a:endParaRPr lang="pt-BR" altLang="en-US" sz="32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pt-BR" altLang="en-US" sz="32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pt-BR" altLang="en-US" sz="3200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57150" y="1763713"/>
          <a:ext cx="8069263" cy="509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3" imgW="9885231" imgH="6280360" progId="Word.Document.8">
                  <p:embed/>
                </p:oleObj>
              </mc:Choice>
              <mc:Fallback>
                <p:oleObj name="Document" r:id="rId3" imgW="9885231" imgH="62803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1763713"/>
                        <a:ext cx="8069263" cy="509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654175" y="276225"/>
            <a:ext cx="6096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pt-BR" altLang="en-US" sz="4400">
                <a:solidFill>
                  <a:schemeClr val="tx2"/>
                </a:solidFill>
              </a:rPr>
              <a:t>Retrieval: Ad Hoc vs Filtering</a:t>
            </a:r>
            <a:endParaRPr lang="pt-BR" altLang="en-US" sz="6000">
              <a:solidFill>
                <a:schemeClr val="tx2"/>
              </a:solidFill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57200" y="114300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en-US" sz="3200"/>
              <a:t>Ad hoc retrieval: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pt-BR" altLang="en-US" sz="3200"/>
          </a:p>
        </p:txBody>
      </p:sp>
      <p:sp>
        <p:nvSpPr>
          <p:cNvPr id="15364" name="Freeform 4"/>
          <p:cNvSpPr>
            <a:spLocks/>
          </p:cNvSpPr>
          <p:nvPr/>
        </p:nvSpPr>
        <p:spPr bwMode="auto">
          <a:xfrm>
            <a:off x="1379538" y="1905000"/>
            <a:ext cx="5238750" cy="3660775"/>
          </a:xfrm>
          <a:custGeom>
            <a:avLst/>
            <a:gdLst>
              <a:gd name="T0" fmla="*/ 1355844063 w 3300"/>
              <a:gd name="T1" fmla="*/ 2147483646 h 2306"/>
              <a:gd name="T2" fmla="*/ 2058968450 w 3300"/>
              <a:gd name="T3" fmla="*/ 1902717175 h 2306"/>
              <a:gd name="T4" fmla="*/ 2147483646 w 3300"/>
              <a:gd name="T5" fmla="*/ 1328123138 h 2306"/>
              <a:gd name="T6" fmla="*/ 2147483646 w 3300"/>
              <a:gd name="T7" fmla="*/ 1093747813 h 2306"/>
              <a:gd name="T8" fmla="*/ 2147483646 w 3300"/>
              <a:gd name="T9" fmla="*/ 756046875 h 2306"/>
              <a:gd name="T10" fmla="*/ 2147483646 w 3300"/>
              <a:gd name="T11" fmla="*/ 312499375 h 2306"/>
              <a:gd name="T12" fmla="*/ 2147483646 w 3300"/>
              <a:gd name="T13" fmla="*/ 78124050 h 2306"/>
              <a:gd name="T14" fmla="*/ 2147483646 w 3300"/>
              <a:gd name="T15" fmla="*/ 0 h 2306"/>
              <a:gd name="T16" fmla="*/ 2147483646 w 3300"/>
              <a:gd name="T17" fmla="*/ 25201563 h 2306"/>
              <a:gd name="T18" fmla="*/ 2147483646 w 3300"/>
              <a:gd name="T19" fmla="*/ 131048125 h 2306"/>
              <a:gd name="T20" fmla="*/ 2147483646 w 3300"/>
              <a:gd name="T21" fmla="*/ 181451250 h 2306"/>
              <a:gd name="T22" fmla="*/ 2147483646 w 3300"/>
              <a:gd name="T23" fmla="*/ 156249688 h 2306"/>
              <a:gd name="T24" fmla="*/ 2147483646 w 3300"/>
              <a:gd name="T25" fmla="*/ 103325613 h 2306"/>
              <a:gd name="T26" fmla="*/ 2147483646 w 3300"/>
              <a:gd name="T27" fmla="*/ 131048125 h 2306"/>
              <a:gd name="T28" fmla="*/ 2147483646 w 3300"/>
              <a:gd name="T29" fmla="*/ 209172175 h 2306"/>
              <a:gd name="T30" fmla="*/ 2147483646 w 3300"/>
              <a:gd name="T31" fmla="*/ 259575300 h 2306"/>
              <a:gd name="T32" fmla="*/ 2147483646 w 3300"/>
              <a:gd name="T33" fmla="*/ 650200313 h 2306"/>
              <a:gd name="T34" fmla="*/ 2147483646 w 3300"/>
              <a:gd name="T35" fmla="*/ 1199594375 h 2306"/>
              <a:gd name="T36" fmla="*/ 2147483646 w 3300"/>
              <a:gd name="T37" fmla="*/ 1849794688 h 2306"/>
              <a:gd name="T38" fmla="*/ 2147483646 w 3300"/>
              <a:gd name="T39" fmla="*/ 2147483646 h 2306"/>
              <a:gd name="T40" fmla="*/ 2147483646 w 3300"/>
              <a:gd name="T41" fmla="*/ 2147483646 h 2306"/>
              <a:gd name="T42" fmla="*/ 2147483646 w 3300"/>
              <a:gd name="T43" fmla="*/ 2147483646 h 2306"/>
              <a:gd name="T44" fmla="*/ 2147483646 w 3300"/>
              <a:gd name="T45" fmla="*/ 2147483646 h 2306"/>
              <a:gd name="T46" fmla="*/ 2147483646 w 3300"/>
              <a:gd name="T47" fmla="*/ 2147483646 h 2306"/>
              <a:gd name="T48" fmla="*/ 2147483646 w 3300"/>
              <a:gd name="T49" fmla="*/ 2147483646 h 2306"/>
              <a:gd name="T50" fmla="*/ 2147483646 w 3300"/>
              <a:gd name="T51" fmla="*/ 2147483646 h 2306"/>
              <a:gd name="T52" fmla="*/ 2147483646 w 3300"/>
              <a:gd name="T53" fmla="*/ 2147483646 h 2306"/>
              <a:gd name="T54" fmla="*/ 2147483646 w 3300"/>
              <a:gd name="T55" fmla="*/ 2147483646 h 2306"/>
              <a:gd name="T56" fmla="*/ 2147483646 w 3300"/>
              <a:gd name="T57" fmla="*/ 2147483646 h 2306"/>
              <a:gd name="T58" fmla="*/ 2147483646 w 3300"/>
              <a:gd name="T59" fmla="*/ 2147483646 h 2306"/>
              <a:gd name="T60" fmla="*/ 2147483646 w 3300"/>
              <a:gd name="T61" fmla="*/ 2147483646 h 2306"/>
              <a:gd name="T62" fmla="*/ 2147483646 w 3300"/>
              <a:gd name="T63" fmla="*/ 2147483646 h 2306"/>
              <a:gd name="T64" fmla="*/ 2147483646 w 3300"/>
              <a:gd name="T65" fmla="*/ 2147483646 h 2306"/>
              <a:gd name="T66" fmla="*/ 2147483646 w 3300"/>
              <a:gd name="T67" fmla="*/ 2147483646 h 2306"/>
              <a:gd name="T68" fmla="*/ 2147483646 w 3300"/>
              <a:gd name="T69" fmla="*/ 2147483646 h 2306"/>
              <a:gd name="T70" fmla="*/ 1486892188 w 3300"/>
              <a:gd name="T71" fmla="*/ 2147483646 h 2306"/>
              <a:gd name="T72" fmla="*/ 1249997500 w 3300"/>
              <a:gd name="T73" fmla="*/ 2147483646 h 2306"/>
              <a:gd name="T74" fmla="*/ 1171871863 w 3300"/>
              <a:gd name="T75" fmla="*/ 2147483646 h 2306"/>
              <a:gd name="T76" fmla="*/ 390625013 w 3300"/>
              <a:gd name="T77" fmla="*/ 2147483646 h 2306"/>
              <a:gd name="T78" fmla="*/ 312499375 w 3300"/>
              <a:gd name="T79" fmla="*/ 2147483646 h 2306"/>
              <a:gd name="T80" fmla="*/ 0 w 3300"/>
              <a:gd name="T81" fmla="*/ 2147483646 h 2306"/>
              <a:gd name="T82" fmla="*/ 78124050 w 3300"/>
              <a:gd name="T83" fmla="*/ 2147483646 h 2306"/>
              <a:gd name="T84" fmla="*/ 259576888 w 3300"/>
              <a:gd name="T85" fmla="*/ 2147483646 h 2306"/>
              <a:gd name="T86" fmla="*/ 1015623763 w 3300"/>
              <a:gd name="T87" fmla="*/ 2147483646 h 2306"/>
              <a:gd name="T88" fmla="*/ 1093747813 w 3300"/>
              <a:gd name="T89" fmla="*/ 2147483646 h 2306"/>
              <a:gd name="T90" fmla="*/ 1355844063 w 3300"/>
              <a:gd name="T91" fmla="*/ 2147483646 h 2306"/>
              <a:gd name="T92" fmla="*/ 1355844063 w 3300"/>
              <a:gd name="T93" fmla="*/ 2147483646 h 230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3300"/>
              <a:gd name="T142" fmla="*/ 0 h 2306"/>
              <a:gd name="T143" fmla="*/ 3300 w 3300"/>
              <a:gd name="T144" fmla="*/ 2306 h 230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3300" h="2306">
                <a:moveTo>
                  <a:pt x="538" y="931"/>
                </a:moveTo>
                <a:cubicBezTo>
                  <a:pt x="611" y="759"/>
                  <a:pt x="521" y="923"/>
                  <a:pt x="817" y="755"/>
                </a:cubicBezTo>
                <a:cubicBezTo>
                  <a:pt x="869" y="725"/>
                  <a:pt x="958" y="576"/>
                  <a:pt x="993" y="527"/>
                </a:cubicBezTo>
                <a:cubicBezTo>
                  <a:pt x="1014" y="498"/>
                  <a:pt x="1094" y="443"/>
                  <a:pt x="1107" y="434"/>
                </a:cubicBezTo>
                <a:cubicBezTo>
                  <a:pt x="1327" y="279"/>
                  <a:pt x="1464" y="314"/>
                  <a:pt x="1769" y="300"/>
                </a:cubicBezTo>
                <a:cubicBezTo>
                  <a:pt x="1789" y="239"/>
                  <a:pt x="1796" y="186"/>
                  <a:pt x="1810" y="124"/>
                </a:cubicBezTo>
                <a:cubicBezTo>
                  <a:pt x="1817" y="92"/>
                  <a:pt x="1831" y="62"/>
                  <a:pt x="1841" y="31"/>
                </a:cubicBezTo>
                <a:cubicBezTo>
                  <a:pt x="1845" y="21"/>
                  <a:pt x="1852" y="0"/>
                  <a:pt x="1852" y="0"/>
                </a:cubicBezTo>
                <a:cubicBezTo>
                  <a:pt x="1928" y="3"/>
                  <a:pt x="2004" y="1"/>
                  <a:pt x="2079" y="10"/>
                </a:cubicBezTo>
                <a:cubicBezTo>
                  <a:pt x="2110" y="14"/>
                  <a:pt x="2132" y="43"/>
                  <a:pt x="2162" y="52"/>
                </a:cubicBezTo>
                <a:cubicBezTo>
                  <a:pt x="2192" y="61"/>
                  <a:pt x="2224" y="64"/>
                  <a:pt x="2255" y="72"/>
                </a:cubicBezTo>
                <a:cubicBezTo>
                  <a:pt x="2324" y="69"/>
                  <a:pt x="2393" y="71"/>
                  <a:pt x="2462" y="62"/>
                </a:cubicBezTo>
                <a:cubicBezTo>
                  <a:pt x="2474" y="60"/>
                  <a:pt x="2481" y="42"/>
                  <a:pt x="2493" y="41"/>
                </a:cubicBezTo>
                <a:cubicBezTo>
                  <a:pt x="2531" y="38"/>
                  <a:pt x="2569" y="48"/>
                  <a:pt x="2607" y="52"/>
                </a:cubicBezTo>
                <a:cubicBezTo>
                  <a:pt x="2621" y="62"/>
                  <a:pt x="2633" y="75"/>
                  <a:pt x="2648" y="83"/>
                </a:cubicBezTo>
                <a:cubicBezTo>
                  <a:pt x="2667" y="93"/>
                  <a:pt x="2710" y="103"/>
                  <a:pt x="2710" y="103"/>
                </a:cubicBezTo>
                <a:cubicBezTo>
                  <a:pt x="2774" y="150"/>
                  <a:pt x="2831" y="192"/>
                  <a:pt x="2876" y="258"/>
                </a:cubicBezTo>
                <a:cubicBezTo>
                  <a:pt x="2895" y="336"/>
                  <a:pt x="2915" y="446"/>
                  <a:pt x="3000" y="476"/>
                </a:cubicBezTo>
                <a:cubicBezTo>
                  <a:pt x="3041" y="560"/>
                  <a:pt x="3040" y="661"/>
                  <a:pt x="3093" y="734"/>
                </a:cubicBezTo>
                <a:cubicBezTo>
                  <a:pt x="3171" y="840"/>
                  <a:pt x="3117" y="779"/>
                  <a:pt x="3217" y="879"/>
                </a:cubicBezTo>
                <a:cubicBezTo>
                  <a:pt x="3227" y="889"/>
                  <a:pt x="3248" y="910"/>
                  <a:pt x="3248" y="910"/>
                </a:cubicBezTo>
                <a:cubicBezTo>
                  <a:pt x="3264" y="992"/>
                  <a:pt x="3272" y="1050"/>
                  <a:pt x="3279" y="1138"/>
                </a:cubicBezTo>
                <a:cubicBezTo>
                  <a:pt x="3276" y="1327"/>
                  <a:pt x="3300" y="1519"/>
                  <a:pt x="3269" y="1706"/>
                </a:cubicBezTo>
                <a:cubicBezTo>
                  <a:pt x="3263" y="1740"/>
                  <a:pt x="3078" y="1811"/>
                  <a:pt x="3041" y="1831"/>
                </a:cubicBezTo>
                <a:cubicBezTo>
                  <a:pt x="3012" y="1846"/>
                  <a:pt x="2958" y="1882"/>
                  <a:pt x="2958" y="1882"/>
                </a:cubicBezTo>
                <a:cubicBezTo>
                  <a:pt x="2694" y="1876"/>
                  <a:pt x="2527" y="1851"/>
                  <a:pt x="2286" y="1893"/>
                </a:cubicBezTo>
                <a:cubicBezTo>
                  <a:pt x="2266" y="1919"/>
                  <a:pt x="2257" y="1952"/>
                  <a:pt x="2234" y="1975"/>
                </a:cubicBezTo>
                <a:cubicBezTo>
                  <a:pt x="2193" y="2016"/>
                  <a:pt x="2141" y="2048"/>
                  <a:pt x="2100" y="2089"/>
                </a:cubicBezTo>
                <a:cubicBezTo>
                  <a:pt x="2008" y="2181"/>
                  <a:pt x="2115" y="2084"/>
                  <a:pt x="2017" y="2182"/>
                </a:cubicBezTo>
                <a:cubicBezTo>
                  <a:pt x="1983" y="2216"/>
                  <a:pt x="1925" y="2265"/>
                  <a:pt x="1883" y="2286"/>
                </a:cubicBezTo>
                <a:cubicBezTo>
                  <a:pt x="1863" y="2296"/>
                  <a:pt x="1820" y="2306"/>
                  <a:pt x="1820" y="2306"/>
                </a:cubicBezTo>
                <a:cubicBezTo>
                  <a:pt x="1696" y="2299"/>
                  <a:pt x="1572" y="2297"/>
                  <a:pt x="1448" y="2286"/>
                </a:cubicBezTo>
                <a:cubicBezTo>
                  <a:pt x="1348" y="2277"/>
                  <a:pt x="1273" y="2214"/>
                  <a:pt x="1189" y="2172"/>
                </a:cubicBezTo>
                <a:cubicBezTo>
                  <a:pt x="1182" y="2103"/>
                  <a:pt x="1180" y="2033"/>
                  <a:pt x="1169" y="1965"/>
                </a:cubicBezTo>
                <a:cubicBezTo>
                  <a:pt x="1149" y="1844"/>
                  <a:pt x="1013" y="1830"/>
                  <a:pt x="921" y="1820"/>
                </a:cubicBezTo>
                <a:cubicBezTo>
                  <a:pt x="811" y="1827"/>
                  <a:pt x="700" y="1828"/>
                  <a:pt x="590" y="1841"/>
                </a:cubicBezTo>
                <a:cubicBezTo>
                  <a:pt x="557" y="1845"/>
                  <a:pt x="527" y="1862"/>
                  <a:pt x="496" y="1872"/>
                </a:cubicBezTo>
                <a:cubicBezTo>
                  <a:pt x="486" y="1875"/>
                  <a:pt x="465" y="1882"/>
                  <a:pt x="465" y="1882"/>
                </a:cubicBezTo>
                <a:cubicBezTo>
                  <a:pt x="362" y="1879"/>
                  <a:pt x="257" y="1887"/>
                  <a:pt x="155" y="1872"/>
                </a:cubicBezTo>
                <a:cubicBezTo>
                  <a:pt x="138" y="1869"/>
                  <a:pt x="135" y="1844"/>
                  <a:pt x="124" y="1831"/>
                </a:cubicBezTo>
                <a:cubicBezTo>
                  <a:pt x="40" y="1734"/>
                  <a:pt x="17" y="1626"/>
                  <a:pt x="0" y="1500"/>
                </a:cubicBezTo>
                <a:cubicBezTo>
                  <a:pt x="10" y="1407"/>
                  <a:pt x="5" y="1310"/>
                  <a:pt x="31" y="1220"/>
                </a:cubicBezTo>
                <a:cubicBezTo>
                  <a:pt x="41" y="1187"/>
                  <a:pt x="79" y="1172"/>
                  <a:pt x="103" y="1148"/>
                </a:cubicBezTo>
                <a:cubicBezTo>
                  <a:pt x="196" y="1055"/>
                  <a:pt x="274" y="1037"/>
                  <a:pt x="403" y="1024"/>
                </a:cubicBezTo>
                <a:cubicBezTo>
                  <a:pt x="413" y="1020"/>
                  <a:pt x="424" y="1018"/>
                  <a:pt x="434" y="1013"/>
                </a:cubicBezTo>
                <a:cubicBezTo>
                  <a:pt x="474" y="990"/>
                  <a:pt x="501" y="967"/>
                  <a:pt x="538" y="941"/>
                </a:cubicBezTo>
                <a:cubicBezTo>
                  <a:pt x="574" y="915"/>
                  <a:pt x="584" y="915"/>
                  <a:pt x="538" y="93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260725" y="3546475"/>
            <a:ext cx="1816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b="1">
                <a:solidFill>
                  <a:schemeClr val="bg2"/>
                </a:solidFill>
              </a:rPr>
              <a:t>Collection</a:t>
            </a:r>
          </a:p>
          <a:p>
            <a:r>
              <a:rPr lang="en-US" altLang="en-US" b="1">
                <a:solidFill>
                  <a:schemeClr val="bg2"/>
                </a:solidFill>
              </a:rPr>
              <a:t>“Fixed Size”</a:t>
            </a: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1524000" y="2438400"/>
            <a:ext cx="838200" cy="7620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b="1"/>
              <a:t>Q2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533400" y="3581400"/>
            <a:ext cx="838200" cy="7620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b="1"/>
              <a:t>Q3</a:t>
            </a: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2514600" y="1676400"/>
            <a:ext cx="838200" cy="7620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b="1"/>
              <a:t>Q1</a:t>
            </a:r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1143000" y="4876800"/>
            <a:ext cx="838200" cy="7620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b="1"/>
              <a:t>Q4</a:t>
            </a:r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>
            <a:off x="2438400" y="5181600"/>
            <a:ext cx="838200" cy="762000"/>
          </a:xfrm>
          <a:prstGeom prst="flowChartMagnetic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b="1"/>
              <a:t>Q5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479550" y="246063"/>
            <a:ext cx="6096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pt-BR" altLang="en-US" sz="4400">
                <a:solidFill>
                  <a:schemeClr val="tx2"/>
                </a:solidFill>
              </a:rPr>
              <a:t>Retrieval: Ad Hoc vs Filtering</a:t>
            </a:r>
            <a:endParaRPr lang="pt-BR" altLang="en-US" sz="6000">
              <a:solidFill>
                <a:schemeClr val="tx2"/>
              </a:solidFill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99060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en-US" sz="3200"/>
              <a:t>Filtering: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pt-BR" altLang="en-US" sz="320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524000" y="4876800"/>
            <a:ext cx="5867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905000" y="4876800"/>
            <a:ext cx="381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048000" y="4876800"/>
            <a:ext cx="381000" cy="9144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581400" y="4876800"/>
            <a:ext cx="762000" cy="9144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410200" y="4876800"/>
            <a:ext cx="6858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5105400" y="4876800"/>
            <a:ext cx="3810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4419600" y="4876800"/>
            <a:ext cx="381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6400800" y="4876800"/>
            <a:ext cx="381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6" name="AutoShape 12"/>
          <p:cNvSpPr>
            <a:spLocks noChangeArrowheads="1"/>
          </p:cNvSpPr>
          <p:nvPr/>
        </p:nvSpPr>
        <p:spPr bwMode="auto">
          <a:xfrm>
            <a:off x="2590800" y="6019800"/>
            <a:ext cx="976313" cy="485775"/>
          </a:xfrm>
          <a:custGeom>
            <a:avLst/>
            <a:gdLst>
              <a:gd name="T0" fmla="*/ 1495963911 w 21600"/>
              <a:gd name="T1" fmla="*/ 0 h 21600"/>
              <a:gd name="T2" fmla="*/ 0 w 21600"/>
              <a:gd name="T3" fmla="*/ 122848202 h 21600"/>
              <a:gd name="T4" fmla="*/ 1495963911 w 21600"/>
              <a:gd name="T5" fmla="*/ 245695909 h 21600"/>
              <a:gd name="T6" fmla="*/ 1994617719 w 21600"/>
              <a:gd name="T7" fmla="*/ 122848202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794125" y="5984875"/>
            <a:ext cx="274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b="1"/>
              <a:t>Documents  Stream</a:t>
            </a:r>
          </a:p>
        </p:txBody>
      </p:sp>
      <p:sp>
        <p:nvSpPr>
          <p:cNvPr id="16398" name="AutoShape 14"/>
          <p:cNvSpPr>
            <a:spLocks noChangeArrowheads="1"/>
          </p:cNvSpPr>
          <p:nvPr/>
        </p:nvSpPr>
        <p:spPr bwMode="auto">
          <a:xfrm>
            <a:off x="2286000" y="2895600"/>
            <a:ext cx="1295400" cy="838200"/>
          </a:xfrm>
          <a:prstGeom prst="wedgeRoundRectCallout">
            <a:avLst>
              <a:gd name="adj1" fmla="val -45588"/>
              <a:gd name="adj2" fmla="val 6458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2362200" y="2895600"/>
            <a:ext cx="1098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b="1"/>
              <a:t>User  1</a:t>
            </a:r>
          </a:p>
          <a:p>
            <a:r>
              <a:rPr lang="en-US" altLang="en-US" b="1"/>
              <a:t>Profile</a:t>
            </a:r>
          </a:p>
        </p:txBody>
      </p:sp>
      <p:sp>
        <p:nvSpPr>
          <p:cNvPr id="16400" name="AutoShape 16"/>
          <p:cNvSpPr>
            <a:spLocks noChangeArrowheads="1"/>
          </p:cNvSpPr>
          <p:nvPr/>
        </p:nvSpPr>
        <p:spPr bwMode="auto">
          <a:xfrm>
            <a:off x="2286000" y="1447800"/>
            <a:ext cx="1295400" cy="838200"/>
          </a:xfrm>
          <a:prstGeom prst="wedgeRoundRectCallout">
            <a:avLst>
              <a:gd name="adj1" fmla="val -45588"/>
              <a:gd name="adj2" fmla="val 6458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endParaRPr lang="en-US" altLang="en-US" b="1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362200" y="1447800"/>
            <a:ext cx="1098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b="1"/>
              <a:t>User  2</a:t>
            </a:r>
          </a:p>
          <a:p>
            <a:r>
              <a:rPr lang="en-US" altLang="en-US" b="1"/>
              <a:t>Profile</a:t>
            </a:r>
          </a:p>
        </p:txBody>
      </p:sp>
      <p:grpSp>
        <p:nvGrpSpPr>
          <p:cNvPr id="16402" name="Group 18"/>
          <p:cNvGrpSpPr>
            <a:grpSpLocks/>
          </p:cNvGrpSpPr>
          <p:nvPr/>
        </p:nvGrpSpPr>
        <p:grpSpPr bwMode="auto">
          <a:xfrm>
            <a:off x="5257800" y="2895600"/>
            <a:ext cx="1828800" cy="914400"/>
            <a:chOff x="2592" y="2160"/>
            <a:chExt cx="1152" cy="576"/>
          </a:xfrm>
        </p:grpSpPr>
        <p:sp>
          <p:nvSpPr>
            <p:cNvPr id="16413" name="Rectangle 19"/>
            <p:cNvSpPr>
              <a:spLocks noChangeArrowheads="1"/>
            </p:cNvSpPr>
            <p:nvPr/>
          </p:nvSpPr>
          <p:spPr bwMode="auto">
            <a:xfrm>
              <a:off x="3312" y="2160"/>
              <a:ext cx="432" cy="57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14" name="Rectangle 20"/>
            <p:cNvSpPr>
              <a:spLocks noChangeArrowheads="1"/>
            </p:cNvSpPr>
            <p:nvPr/>
          </p:nvSpPr>
          <p:spPr bwMode="auto">
            <a:xfrm>
              <a:off x="2832" y="2160"/>
              <a:ext cx="480" cy="576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15" name="Rectangle 21"/>
            <p:cNvSpPr>
              <a:spLocks noChangeArrowheads="1"/>
            </p:cNvSpPr>
            <p:nvPr/>
          </p:nvSpPr>
          <p:spPr bwMode="auto">
            <a:xfrm>
              <a:off x="2592" y="2160"/>
              <a:ext cx="24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6403" name="Rectangle 22"/>
          <p:cNvSpPr>
            <a:spLocks noChangeArrowheads="1"/>
          </p:cNvSpPr>
          <p:nvPr/>
        </p:nvSpPr>
        <p:spPr bwMode="auto">
          <a:xfrm>
            <a:off x="5257800" y="1371600"/>
            <a:ext cx="533400" cy="914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4" name="Rectangle 23"/>
          <p:cNvSpPr>
            <a:spLocks noChangeArrowheads="1"/>
          </p:cNvSpPr>
          <p:nvPr/>
        </p:nvSpPr>
        <p:spPr bwMode="auto">
          <a:xfrm>
            <a:off x="6172200" y="1371600"/>
            <a:ext cx="381000" cy="914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5" name="Rectangle 24"/>
          <p:cNvSpPr>
            <a:spLocks noChangeArrowheads="1"/>
          </p:cNvSpPr>
          <p:nvPr/>
        </p:nvSpPr>
        <p:spPr bwMode="auto">
          <a:xfrm>
            <a:off x="5791200" y="1371600"/>
            <a:ext cx="381000" cy="9144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6" name="AutoShape 25"/>
          <p:cNvSpPr>
            <a:spLocks noChangeArrowheads="1"/>
          </p:cNvSpPr>
          <p:nvPr/>
        </p:nvSpPr>
        <p:spPr bwMode="auto">
          <a:xfrm>
            <a:off x="3962400" y="3124200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7" name="AutoShape 26"/>
          <p:cNvSpPr>
            <a:spLocks noChangeArrowheads="1"/>
          </p:cNvSpPr>
          <p:nvPr/>
        </p:nvSpPr>
        <p:spPr bwMode="auto">
          <a:xfrm>
            <a:off x="3962400" y="1600200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8" name="AutoShape 27" descr="Light vertical"/>
          <p:cNvSpPr>
            <a:spLocks noChangeArrowheads="1"/>
          </p:cNvSpPr>
          <p:nvPr/>
        </p:nvSpPr>
        <p:spPr bwMode="auto">
          <a:xfrm>
            <a:off x="2286000" y="4038600"/>
            <a:ext cx="1295400" cy="685800"/>
          </a:xfrm>
          <a:prstGeom prst="upArrowCallout">
            <a:avLst>
              <a:gd name="adj1" fmla="val 47222"/>
              <a:gd name="adj2" fmla="val 47222"/>
              <a:gd name="adj3" fmla="val 16667"/>
              <a:gd name="adj4" fmla="val 66667"/>
            </a:avLst>
          </a:prstGeom>
          <a:pattFill prst="ltVert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409" name="Text Box 28"/>
          <p:cNvSpPr txBox="1">
            <a:spLocks noChangeArrowheads="1"/>
          </p:cNvSpPr>
          <p:nvPr/>
        </p:nvSpPr>
        <p:spPr bwMode="auto">
          <a:xfrm>
            <a:off x="6858000" y="1371600"/>
            <a:ext cx="1917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b="1"/>
              <a:t>Docs Filtered</a:t>
            </a:r>
          </a:p>
          <a:p>
            <a:r>
              <a:rPr lang="en-US" altLang="en-US" b="1"/>
              <a:t>for User 2</a:t>
            </a:r>
          </a:p>
        </p:txBody>
      </p:sp>
      <p:sp>
        <p:nvSpPr>
          <p:cNvPr id="16410" name="Text Box 29"/>
          <p:cNvSpPr txBox="1">
            <a:spLocks noChangeArrowheads="1"/>
          </p:cNvSpPr>
          <p:nvPr/>
        </p:nvSpPr>
        <p:spPr bwMode="auto">
          <a:xfrm>
            <a:off x="7391400" y="2971800"/>
            <a:ext cx="1276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b="1"/>
              <a:t>Docs for</a:t>
            </a:r>
          </a:p>
          <a:p>
            <a:r>
              <a:rPr lang="en-US" altLang="en-US" b="1"/>
              <a:t>User 1</a:t>
            </a:r>
          </a:p>
        </p:txBody>
      </p:sp>
      <p:cxnSp>
        <p:nvCxnSpPr>
          <p:cNvPr id="16411" name="AutoShape 30"/>
          <p:cNvCxnSpPr>
            <a:cxnSpLocks noChangeShapeType="1"/>
            <a:stCxn id="16392" idx="0"/>
            <a:endCxn id="16413" idx="2"/>
          </p:cNvCxnSpPr>
          <p:nvPr/>
        </p:nvCxnSpPr>
        <p:spPr bwMode="auto">
          <a:xfrm rot="-5400000">
            <a:off x="5715000" y="3848100"/>
            <a:ext cx="1066800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2" name="Rectangle 31"/>
          <p:cNvSpPr>
            <a:spLocks noChangeArrowheads="1"/>
          </p:cNvSpPr>
          <p:nvPr/>
        </p:nvSpPr>
        <p:spPr bwMode="auto">
          <a:xfrm>
            <a:off x="2438400" y="4876800"/>
            <a:ext cx="533400" cy="914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27038" y="812800"/>
            <a:ext cx="8040687" cy="1055688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4800">
                <a:ea typeface="新細明體" charset="0"/>
              </a:rPr>
              <a:t>Classes of Retrieval Models</a:t>
            </a:r>
          </a:p>
        </p:txBody>
      </p:sp>
      <p:sp>
        <p:nvSpPr>
          <p:cNvPr id="174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238250" y="1893888"/>
            <a:ext cx="7219950" cy="4354512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4000">
                <a:ea typeface="新細明體" charset="0"/>
              </a:rPr>
              <a:t>Boolean models (set theoretic)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600">
                <a:ea typeface="新細明體" charset="0"/>
              </a:rPr>
              <a:t>Extended Boolean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4000">
                <a:ea typeface="新細明體" charset="0"/>
              </a:rPr>
              <a:t>Vector space models (statistical/algebraic)</a:t>
            </a:r>
            <a:r>
              <a:rPr lang="en-US" altLang="zh-TW">
                <a:ea typeface="新細明體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600">
                <a:ea typeface="新細明體" charset="0"/>
              </a:rPr>
              <a:t>Generalized VS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600">
                <a:ea typeface="新細明體" charset="0"/>
              </a:rPr>
              <a:t>Latent Semantic Indexing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4000">
                <a:ea typeface="新細明體" charset="0"/>
              </a:rPr>
              <a:t>Probabilistic models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14400" y="304800"/>
            <a:ext cx="685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pt-BR" altLang="en-US" sz="4400">
                <a:solidFill>
                  <a:schemeClr val="tx2"/>
                </a:solidFill>
              </a:rPr>
              <a:t>Classic IR Models - Basic Concepts</a:t>
            </a:r>
            <a:endParaRPr lang="pt-BR" altLang="en-US" sz="6000">
              <a:solidFill>
                <a:schemeClr val="tx2"/>
              </a:solidFill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57200" y="1143000"/>
            <a:ext cx="868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en-US" sz="3200"/>
              <a:t>Each document represented by a set of representative keywords or index terms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en-US" sz="3200"/>
              <a:t>An index term is a document word useful for remembering the document main themes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en-US" sz="3200"/>
              <a:t>Usually, index terms are nouns because nouns have meaning by themselves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en-US" sz="3200"/>
              <a:t>However, search engines assume that all words are index terms (full text representation)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pt-BR" altLang="en-US" sz="320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914400" y="333375"/>
            <a:ext cx="685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pt-BR" altLang="en-US" sz="4400">
                <a:solidFill>
                  <a:schemeClr val="tx2"/>
                </a:solidFill>
              </a:rPr>
              <a:t>Classic IR Models - Basic Concepts</a:t>
            </a:r>
            <a:endParaRPr lang="pt-BR" altLang="en-US" sz="6000">
              <a:solidFill>
                <a:schemeClr val="tx2"/>
              </a:solidFill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57200" y="1389063"/>
            <a:ext cx="868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en-US" sz="2800"/>
              <a:t>Not all terms are equally useful for representing the document contents: less frequent terms allow identifying a narrower set of documents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en-US" sz="2800"/>
              <a:t>The </a:t>
            </a:r>
            <a:r>
              <a:rPr lang="pt-BR" altLang="en-US" sz="2800" i="1"/>
              <a:t>importance</a:t>
            </a:r>
            <a:r>
              <a:rPr lang="pt-BR" altLang="en-US" sz="2800"/>
              <a:t> of the index terms is represented by weights associated to them</a:t>
            </a:r>
            <a:endParaRPr lang="pt-BR" altLang="en-US" sz="2800" i="1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en-US" sz="2800"/>
              <a:t>The weight </a:t>
            </a:r>
            <a:r>
              <a:rPr lang="pt-BR" altLang="en-US" sz="2800" i="1"/>
              <a:t>w</a:t>
            </a:r>
            <a:r>
              <a:rPr lang="pt-BR" altLang="en-US" sz="2800" i="1" baseline="-25000"/>
              <a:t>ij</a:t>
            </a:r>
            <a:r>
              <a:rPr lang="pt-BR" altLang="en-US" sz="2800"/>
              <a:t> quantifies the importance of the index term for describing the document contents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27038" y="636588"/>
            <a:ext cx="8229600" cy="11430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4800">
                <a:ea typeface="新細明體" charset="0"/>
              </a:rPr>
              <a:t>Common Preprocessing Steps</a:t>
            </a:r>
          </a:p>
        </p:txBody>
      </p:sp>
      <p:sp>
        <p:nvSpPr>
          <p:cNvPr id="204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42913" y="1512888"/>
            <a:ext cx="8229600" cy="4525962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Strip unwanted characters/markup  (e.g. HTML tags, punctuation, numbers, etc.)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Break into tokens (keywords) on whitespace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Stem tokens to “root” words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charset="0"/>
              </a:rPr>
              <a:t>computational </a:t>
            </a:r>
            <a:r>
              <a:rPr lang="en-US" altLang="zh-TW" sz="2400">
                <a:ea typeface="新細明體" charset="0"/>
                <a:sym typeface="Wingdings" charset="2"/>
              </a:rPr>
              <a:t></a:t>
            </a:r>
            <a:r>
              <a:rPr lang="en-US" altLang="zh-TW" sz="2400">
                <a:ea typeface="新細明體" charset="0"/>
              </a:rPr>
              <a:t> comput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Remove common stopwords (e.g. a, the, it, etc.).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Detect common phrases (possibly using a domain specific dictionary)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Build inverted index (keyword </a:t>
            </a:r>
            <a:r>
              <a:rPr lang="en-US" altLang="zh-TW" sz="2800">
                <a:ea typeface="新細明體" charset="0"/>
                <a:sym typeface="Wingdings" charset="2"/>
              </a:rPr>
              <a:t> list of docs containing it)</a:t>
            </a:r>
            <a:endParaRPr lang="en-US" altLang="zh-TW" sz="2800">
              <a:ea typeface="新細明體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4800">
                <a:ea typeface="新細明體" charset="0"/>
              </a:rPr>
              <a:t>Boolean Model</a:t>
            </a:r>
            <a:endParaRPr lang="en-US" altLang="en-US" sz="4800"/>
          </a:p>
        </p:txBody>
      </p:sp>
      <p:sp>
        <p:nvSpPr>
          <p:cNvPr id="21507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600">
                <a:ea typeface="新細明體" charset="0"/>
              </a:rPr>
              <a:t>A document is represented as a </a:t>
            </a:r>
            <a:r>
              <a:rPr lang="en-US" altLang="zh-TW" sz="3600">
                <a:solidFill>
                  <a:srgbClr val="FF0000"/>
                </a:solidFill>
                <a:ea typeface="新細明體" charset="0"/>
              </a:rPr>
              <a:t>set</a:t>
            </a:r>
            <a:r>
              <a:rPr lang="en-US" altLang="zh-TW" sz="3600">
                <a:ea typeface="新細明體" charset="0"/>
              </a:rPr>
              <a:t> of keywords</a:t>
            </a:r>
          </a:p>
          <a:p>
            <a:pPr eaLnBrk="1" hangingPunct="1"/>
            <a:r>
              <a:rPr lang="en-US" altLang="zh-TW">
                <a:ea typeface="新細明體" charset="0"/>
              </a:rPr>
              <a:t>Queries are Boolean expressions of keywords, connected by AND, OR, and NOT, including the use of brackets to indicate scope</a:t>
            </a:r>
          </a:p>
          <a:p>
            <a:pPr lvl="1" eaLnBrk="1" hangingPunct="1"/>
            <a:r>
              <a:rPr lang="en-US" altLang="zh-TW">
                <a:ea typeface="新細明體" charset="0"/>
              </a:rPr>
              <a:t>[[Rio &amp; Brazil] | [Hilo &amp; Hawaii]] &amp; hotel &amp; !Hilton</a:t>
            </a:r>
          </a:p>
          <a:p>
            <a:pPr eaLnBrk="1" hangingPunct="1"/>
            <a:r>
              <a:rPr lang="en-US" altLang="zh-TW">
                <a:ea typeface="新細明體" charset="0"/>
              </a:rPr>
              <a:t>Output: Document is relevant or not; No partial matches or ranking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4099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Information Retrieval Models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997075"/>
            <a:ext cx="8229600" cy="4129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600">
                <a:ea typeface="新細明體" charset="0"/>
              </a:rPr>
              <a:t>Popular retrieval model because:</a:t>
            </a:r>
          </a:p>
          <a:p>
            <a:pPr marL="819150" lvl="1" eaLnBrk="1" hangingPunct="1"/>
            <a:r>
              <a:rPr lang="en-US" altLang="zh-TW" sz="3200">
                <a:ea typeface="新細明體" charset="0"/>
              </a:rPr>
              <a:t>Easy to understand for simple queries</a:t>
            </a:r>
          </a:p>
          <a:p>
            <a:pPr marL="819150" lvl="1" eaLnBrk="1" hangingPunct="1"/>
            <a:r>
              <a:rPr lang="en-US" altLang="zh-TW" sz="3200">
                <a:ea typeface="新細明體" charset="0"/>
              </a:rPr>
              <a:t>Clean formalism</a:t>
            </a:r>
          </a:p>
          <a:p>
            <a:pPr eaLnBrk="1" hangingPunct="1"/>
            <a:r>
              <a:rPr lang="en-US" altLang="zh-TW">
                <a:ea typeface="新細明體" charset="0"/>
              </a:rPr>
              <a:t>Boolean models can be </a:t>
            </a:r>
            <a:r>
              <a:rPr lang="en-US" altLang="zh-TW">
                <a:solidFill>
                  <a:srgbClr val="CC3300"/>
                </a:solidFill>
                <a:ea typeface="新細明體" charset="0"/>
              </a:rPr>
              <a:t>extended</a:t>
            </a:r>
            <a:r>
              <a:rPr lang="en-US" altLang="zh-TW">
                <a:ea typeface="新細明體" charset="0"/>
              </a:rPr>
              <a:t> to include ranking</a:t>
            </a:r>
          </a:p>
          <a:p>
            <a:pPr eaLnBrk="1" hangingPunct="1"/>
            <a:r>
              <a:rPr lang="en-US" altLang="zh-TW">
                <a:ea typeface="新細明體" charset="0"/>
              </a:rPr>
              <a:t>Reasonably efficient implementations possible for normal queries</a:t>
            </a:r>
          </a:p>
        </p:txBody>
      </p:sp>
      <p:sp>
        <p:nvSpPr>
          <p:cNvPr id="22531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384175" y="768350"/>
            <a:ext cx="8229600" cy="11430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800"/>
              <a:t>Boolean Retrieval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27038" y="550863"/>
            <a:ext cx="8229600" cy="11430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4800">
                <a:ea typeface="新細明體" charset="0"/>
              </a:rPr>
              <a:t>Boolean Models </a:t>
            </a:r>
            <a:r>
              <a:rPr lang="en-US" altLang="zh-TW" sz="4800">
                <a:ea typeface="新細明體" charset="0"/>
                <a:sym typeface="Symbol" charset="2"/>
              </a:rPr>
              <a:t> </a:t>
            </a:r>
            <a:r>
              <a:rPr lang="en-US" altLang="zh-TW" sz="4800">
                <a:ea typeface="新細明體" charset="0"/>
              </a:rPr>
              <a:t>Problems</a:t>
            </a:r>
            <a:endParaRPr lang="en-US" altLang="en-US" sz="4800" b="1"/>
          </a:p>
        </p:txBody>
      </p:sp>
      <p:sp>
        <p:nvSpPr>
          <p:cNvPr id="235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96913" y="1498600"/>
            <a:ext cx="8229600" cy="4205288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2800">
                <a:ea typeface="新細明體" charset="0"/>
              </a:rPr>
              <a:t>Very rigid: AND means all; OR means any</a:t>
            </a:r>
          </a:p>
          <a:p>
            <a:pPr eaLnBrk="1" hangingPunct="1"/>
            <a:r>
              <a:rPr lang="en-US" altLang="zh-TW" sz="2800">
                <a:ea typeface="新細明體" charset="0"/>
              </a:rPr>
              <a:t>Difficult to express complex user requests</a:t>
            </a:r>
          </a:p>
          <a:p>
            <a:pPr eaLnBrk="1" hangingPunct="1"/>
            <a:r>
              <a:rPr lang="en-US" altLang="zh-TW" sz="2800">
                <a:ea typeface="新細明體" charset="0"/>
              </a:rPr>
              <a:t>Difficult to control the number of documents retrieved</a:t>
            </a:r>
          </a:p>
          <a:p>
            <a:pPr lvl="1" eaLnBrk="1" hangingPunct="1"/>
            <a:r>
              <a:rPr lang="en-US" altLang="zh-TW" sz="2400" i="1">
                <a:ea typeface="新細明體" charset="0"/>
              </a:rPr>
              <a:t>All</a:t>
            </a:r>
            <a:r>
              <a:rPr lang="en-US" altLang="zh-TW" sz="2400">
                <a:ea typeface="新細明體" charset="0"/>
              </a:rPr>
              <a:t> matched documents will be returned</a:t>
            </a:r>
          </a:p>
          <a:p>
            <a:pPr eaLnBrk="1" hangingPunct="1"/>
            <a:r>
              <a:rPr lang="en-US" altLang="zh-TW" sz="2800">
                <a:ea typeface="新細明體" charset="0"/>
              </a:rPr>
              <a:t>Difficult to rank output</a:t>
            </a:r>
          </a:p>
          <a:p>
            <a:pPr lvl="1" eaLnBrk="1" hangingPunct="1"/>
            <a:r>
              <a:rPr lang="en-US" altLang="zh-TW" sz="2400" i="1">
                <a:ea typeface="新細明體" charset="0"/>
              </a:rPr>
              <a:t>All</a:t>
            </a:r>
            <a:r>
              <a:rPr lang="en-US" altLang="zh-TW" sz="2400">
                <a:ea typeface="新細明體" charset="0"/>
              </a:rPr>
              <a:t> matched documents logically satisfy the query</a:t>
            </a:r>
          </a:p>
          <a:p>
            <a:pPr eaLnBrk="1" hangingPunct="1"/>
            <a:r>
              <a:rPr lang="en-US" altLang="zh-TW" sz="2800">
                <a:ea typeface="新細明體" charset="0"/>
              </a:rPr>
              <a:t>Difficult to perform relevance feedback</a:t>
            </a:r>
          </a:p>
          <a:p>
            <a:pPr lvl="1" eaLnBrk="1" hangingPunct="1"/>
            <a:r>
              <a:rPr lang="en-US" altLang="zh-TW" sz="2400">
                <a:ea typeface="新細明體" charset="0"/>
              </a:rPr>
              <a:t>If a document is identified by the user as relevant or irrelevant, how should the query be modified?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800"/>
              <a:t>Statistical Models</a:t>
            </a:r>
          </a:p>
        </p:txBody>
      </p:sp>
      <p:sp>
        <p:nvSpPr>
          <p:cNvPr id="24579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A document is typically represented by a </a:t>
            </a:r>
            <a:r>
              <a:rPr lang="en-US" altLang="zh-TW" sz="2800" i="1">
                <a:solidFill>
                  <a:srgbClr val="FF0000"/>
                </a:solidFill>
                <a:ea typeface="新細明體" charset="0"/>
              </a:rPr>
              <a:t>bag of words</a:t>
            </a:r>
            <a:r>
              <a:rPr lang="en-US" altLang="zh-TW" sz="2800">
                <a:ea typeface="新細明體" charset="0"/>
              </a:rPr>
              <a:t> (unordered words with frequencies)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Bag = set that allows multiple occurrences of the same element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User specifies a set of desired terms with optional weights</a:t>
            </a:r>
            <a:r>
              <a:rPr lang="en-US" altLang="zh-TW" sz="2400">
                <a:ea typeface="新細明體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charset="0"/>
              </a:rPr>
              <a:t>Weighted query terms: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ea typeface="新細明體" charset="0"/>
              </a:rPr>
              <a:t>    Q =  &lt; database 0.5; text 0.8; information 0.2 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charset="0"/>
              </a:rPr>
              <a:t>Unweighted query terms: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ea typeface="新細明體" charset="0"/>
              </a:rPr>
              <a:t>    Q  =  &lt; database; text; information 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charset="0"/>
              </a:rPr>
              <a:t>No Boolean conditions specified in the query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800"/>
              <a:t>Statistical Retrieval</a:t>
            </a:r>
            <a:r>
              <a:rPr lang="en-US" altLang="en-US"/>
              <a:t> </a:t>
            </a:r>
          </a:p>
        </p:txBody>
      </p:sp>
      <p:sp>
        <p:nvSpPr>
          <p:cNvPr id="25603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solidFill>
                  <a:schemeClr val="tx2"/>
                </a:solidFill>
                <a:ea typeface="新細明體" charset="0"/>
              </a:rPr>
              <a:t>Retrieval based on </a:t>
            </a:r>
            <a:r>
              <a:rPr lang="en-US" altLang="zh-TW" i="1">
                <a:solidFill>
                  <a:srgbClr val="FF0000"/>
                </a:solidFill>
                <a:ea typeface="新細明體" charset="0"/>
              </a:rPr>
              <a:t>similarity</a:t>
            </a:r>
            <a:r>
              <a:rPr lang="en-US" altLang="zh-TW">
                <a:solidFill>
                  <a:schemeClr val="tx2"/>
                </a:solidFill>
                <a:ea typeface="新細明體" charset="0"/>
              </a:rPr>
              <a:t> between query and documents</a:t>
            </a:r>
          </a:p>
          <a:p>
            <a:pPr eaLnBrk="1" hangingPunct="1"/>
            <a:r>
              <a:rPr lang="en-US" altLang="zh-TW">
                <a:solidFill>
                  <a:schemeClr val="tx2"/>
                </a:solidFill>
                <a:ea typeface="新細明體" charset="0"/>
              </a:rPr>
              <a:t>Output documents are ranked according to similarity to query</a:t>
            </a:r>
          </a:p>
          <a:p>
            <a:pPr eaLnBrk="1" hangingPunct="1"/>
            <a:r>
              <a:rPr lang="en-US" altLang="zh-TW">
                <a:ea typeface="新細明體" charset="0"/>
              </a:rPr>
              <a:t>Similarity based on occurrence </a:t>
            </a:r>
            <a:r>
              <a:rPr lang="en-US" altLang="zh-TW" i="1">
                <a:ea typeface="新細明體" charset="0"/>
              </a:rPr>
              <a:t>frequencies</a:t>
            </a:r>
            <a:r>
              <a:rPr lang="en-US" altLang="zh-TW">
                <a:ea typeface="新細明體" charset="0"/>
              </a:rPr>
              <a:t> of keywords in query and document</a:t>
            </a:r>
            <a:endParaRPr lang="en-US" altLang="zh-TW" sz="2800">
              <a:solidFill>
                <a:schemeClr val="tx2"/>
              </a:solidFill>
              <a:ea typeface="新細明體" charset="0"/>
            </a:endParaRPr>
          </a:p>
          <a:p>
            <a:pPr eaLnBrk="1" hangingPunct="1"/>
            <a:r>
              <a:rPr lang="en-US" altLang="zh-TW" sz="2800">
                <a:solidFill>
                  <a:schemeClr val="tx2"/>
                </a:solidFill>
                <a:ea typeface="新細明體" charset="0"/>
              </a:rPr>
              <a:t>Automatic relevance feedback can be supported:</a:t>
            </a:r>
          </a:p>
          <a:p>
            <a:pPr lvl="1" eaLnBrk="1" hangingPunct="1"/>
            <a:r>
              <a:rPr lang="en-US" altLang="en-US" sz="2400"/>
              <a:t>Relevant documents “added” to query</a:t>
            </a:r>
          </a:p>
          <a:p>
            <a:pPr lvl="1" eaLnBrk="1" hangingPunct="1"/>
            <a:r>
              <a:rPr lang="en-US" altLang="en-US" sz="2400"/>
              <a:t>Irrelevant documents “subtracted” from query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00050" y="652463"/>
            <a:ext cx="8229600" cy="11430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800"/>
              <a:t>Issues for Statistical Model</a:t>
            </a:r>
          </a:p>
        </p:txBody>
      </p:sp>
      <p:sp>
        <p:nvSpPr>
          <p:cNvPr id="26627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How to determine important words in a document?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charset="0"/>
              </a:rPr>
              <a:t>Word sense?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charset="0"/>
              </a:rPr>
              <a:t>Word n-grams (and phrases, idioms,…)  </a:t>
            </a:r>
            <a:r>
              <a:rPr lang="en-US" altLang="zh-TW" sz="2400">
                <a:ea typeface="新細明體" charset="0"/>
                <a:sym typeface="Wingdings" charset="2"/>
              </a:rPr>
              <a:t> terms</a:t>
            </a:r>
            <a:endParaRPr lang="en-US" altLang="zh-TW" sz="2400">
              <a:ea typeface="新細明體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How to determine the degree of importance of a term within a document and within the entire collection?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How to determine the degree of similarity between a document and the query?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In the case of the web, what is a collection and what are the effects of links, formatting information, etc.?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341313" y="534988"/>
            <a:ext cx="8229600" cy="11430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4800">
                <a:ea typeface="新細明體" charset="0"/>
              </a:rPr>
              <a:t>The Vector-Space Model</a:t>
            </a:r>
          </a:p>
        </p:txBody>
      </p:sp>
      <p:sp>
        <p:nvSpPr>
          <p:cNvPr id="276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71488" y="1323975"/>
            <a:ext cx="8229600" cy="4525963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ea typeface="新細明體" charset="0"/>
              </a:rPr>
              <a:t>Assume</a:t>
            </a:r>
            <a:r>
              <a:rPr lang="en-US" altLang="zh-TW" i="1">
                <a:ea typeface="新細明體" charset="0"/>
              </a:rPr>
              <a:t> t</a:t>
            </a:r>
            <a:r>
              <a:rPr lang="en-US" altLang="zh-TW">
                <a:ea typeface="新細明體" charset="0"/>
              </a:rPr>
              <a:t> distinct terms remain after preprocessing; call them index terms or the vocabulary.</a:t>
            </a:r>
          </a:p>
          <a:p>
            <a:pPr eaLnBrk="1" hangingPunct="1"/>
            <a:r>
              <a:rPr lang="en-US" altLang="zh-TW">
                <a:ea typeface="新細明體" charset="0"/>
              </a:rPr>
              <a:t>These “orthogonal” terms form a vector space</a:t>
            </a:r>
          </a:p>
          <a:p>
            <a:pPr lvl="1" eaLnBrk="1" hangingPunct="1">
              <a:buFontTx/>
              <a:buNone/>
            </a:pPr>
            <a:r>
              <a:rPr lang="en-US" altLang="zh-TW">
                <a:ea typeface="新細明體" charset="0"/>
              </a:rPr>
              <a:t>          Dimension = </a:t>
            </a:r>
            <a:r>
              <a:rPr lang="en-US" altLang="zh-TW" i="1">
                <a:ea typeface="新細明體" charset="0"/>
              </a:rPr>
              <a:t>t</a:t>
            </a:r>
            <a:r>
              <a:rPr lang="en-US" altLang="zh-TW">
                <a:ea typeface="新細明體" charset="0"/>
              </a:rPr>
              <a:t> = |vocabulary| </a:t>
            </a:r>
          </a:p>
          <a:p>
            <a:pPr eaLnBrk="1" hangingPunct="1"/>
            <a:r>
              <a:rPr lang="en-US" altLang="zh-TW">
                <a:ea typeface="新細明體" charset="0"/>
              </a:rPr>
              <a:t>Each term, </a:t>
            </a:r>
            <a:r>
              <a:rPr lang="en-US" altLang="zh-TW" i="1">
                <a:ea typeface="新細明體" charset="0"/>
              </a:rPr>
              <a:t>i</a:t>
            </a:r>
            <a:r>
              <a:rPr lang="en-US" altLang="zh-TW">
                <a:ea typeface="新細明體" charset="0"/>
              </a:rPr>
              <a:t>,  in a document or query, </a:t>
            </a:r>
            <a:r>
              <a:rPr lang="en-US" altLang="zh-TW" i="1">
                <a:ea typeface="新細明體" charset="0"/>
              </a:rPr>
              <a:t>j</a:t>
            </a:r>
            <a:r>
              <a:rPr lang="en-US" altLang="zh-TW">
                <a:ea typeface="新細明體" charset="0"/>
              </a:rPr>
              <a:t>, is given a real-valued weight, </a:t>
            </a:r>
            <a:r>
              <a:rPr lang="en-US" altLang="zh-TW" i="1">
                <a:ea typeface="新細明體" charset="0"/>
              </a:rPr>
              <a:t>w</a:t>
            </a:r>
            <a:r>
              <a:rPr lang="en-US" altLang="zh-TW" i="1" baseline="-25000">
                <a:ea typeface="新細明體" charset="0"/>
              </a:rPr>
              <a:t>ij.</a:t>
            </a:r>
          </a:p>
          <a:p>
            <a:pPr eaLnBrk="1" hangingPunct="1"/>
            <a:r>
              <a:rPr lang="en-US" altLang="zh-TW">
                <a:ea typeface="新細明體" charset="0"/>
              </a:rPr>
              <a:t>Both documents and queries are expressed as       t-dimensional vectors:</a:t>
            </a:r>
          </a:p>
          <a:p>
            <a:pPr lvl="1" eaLnBrk="1" hangingPunct="1">
              <a:buFontTx/>
              <a:buNone/>
            </a:pPr>
            <a:r>
              <a:rPr lang="en-US" altLang="zh-TW" i="1">
                <a:ea typeface="新細明體" charset="0"/>
              </a:rPr>
              <a:t>          d</a:t>
            </a:r>
            <a:r>
              <a:rPr lang="en-US" altLang="zh-TW" i="1" baseline="-25000">
                <a:ea typeface="新細明體" charset="0"/>
              </a:rPr>
              <a:t>j</a:t>
            </a:r>
            <a:r>
              <a:rPr lang="en-US" altLang="zh-TW">
                <a:ea typeface="新細明體" charset="0"/>
              </a:rPr>
              <a:t> = (</a:t>
            </a:r>
            <a:r>
              <a:rPr lang="en-US" altLang="zh-TW" i="1">
                <a:ea typeface="新細明體" charset="0"/>
              </a:rPr>
              <a:t>w</a:t>
            </a:r>
            <a:r>
              <a:rPr lang="en-US" altLang="zh-TW" i="1" baseline="-25000">
                <a:ea typeface="新細明體" charset="0"/>
              </a:rPr>
              <a:t>1j</a:t>
            </a:r>
            <a:r>
              <a:rPr lang="en-US" altLang="zh-TW" i="1">
                <a:ea typeface="新細明體" charset="0"/>
              </a:rPr>
              <a:t>, w</a:t>
            </a:r>
            <a:r>
              <a:rPr lang="en-US" altLang="zh-TW" i="1" baseline="-25000">
                <a:ea typeface="新細明體" charset="0"/>
              </a:rPr>
              <a:t>2j</a:t>
            </a:r>
            <a:r>
              <a:rPr lang="en-US" altLang="zh-TW" i="1">
                <a:ea typeface="新細明體" charset="0"/>
              </a:rPr>
              <a:t>, …, w</a:t>
            </a:r>
            <a:r>
              <a:rPr lang="en-US" altLang="zh-TW" i="1" baseline="-25000">
                <a:ea typeface="新細明體" charset="0"/>
              </a:rPr>
              <a:t>tj</a:t>
            </a:r>
            <a:r>
              <a:rPr lang="en-US" altLang="zh-TW">
                <a:ea typeface="新細明體" charset="0"/>
              </a:rPr>
              <a:t>)</a:t>
            </a:r>
            <a:endParaRPr lang="zh-TW" altLang="en-US">
              <a:ea typeface="新細明體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833438" y="419100"/>
            <a:ext cx="7605712" cy="982663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4800">
                <a:ea typeface="新細明體" charset="0"/>
              </a:rPr>
              <a:t>Graphic Representation</a:t>
            </a:r>
          </a:p>
        </p:txBody>
      </p:sp>
      <p:sp>
        <p:nvSpPr>
          <p:cNvPr id="4024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38163" y="1679575"/>
            <a:ext cx="2667000" cy="1476375"/>
          </a:xfrm>
          <a:solidFill>
            <a:srgbClr val="CCFFCC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zh-TW" sz="2000">
                <a:ea typeface="新細明體" charset="0"/>
              </a:rPr>
              <a:t>Example</a:t>
            </a:r>
            <a:r>
              <a:rPr lang="en-US" altLang="zh-TW" sz="2000" i="1">
                <a:ea typeface="新細明體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zh-TW" sz="2000" i="1">
                <a:ea typeface="新細明體" charset="0"/>
              </a:rPr>
              <a:t>D</a:t>
            </a:r>
            <a:r>
              <a:rPr lang="en-US" altLang="zh-TW" sz="2000" i="1" baseline="-25000">
                <a:ea typeface="新細明體" charset="0"/>
              </a:rPr>
              <a:t>1</a:t>
            </a:r>
            <a:r>
              <a:rPr lang="en-US" altLang="zh-TW" sz="2000" i="1">
                <a:ea typeface="新細明體" charset="0"/>
              </a:rPr>
              <a:t> = 2T</a:t>
            </a:r>
            <a:r>
              <a:rPr lang="en-US" altLang="zh-TW" sz="2000" i="1" baseline="-25000">
                <a:ea typeface="新細明體" charset="0"/>
              </a:rPr>
              <a:t>1</a:t>
            </a:r>
            <a:r>
              <a:rPr lang="en-US" altLang="zh-TW" sz="2000" i="1">
                <a:ea typeface="新細明體" charset="0"/>
              </a:rPr>
              <a:t> + 3T</a:t>
            </a:r>
            <a:r>
              <a:rPr lang="en-US" altLang="zh-TW" sz="2000" i="1" baseline="-25000">
                <a:ea typeface="新細明體" charset="0"/>
              </a:rPr>
              <a:t>2</a:t>
            </a:r>
            <a:r>
              <a:rPr lang="en-US" altLang="zh-TW" sz="2000" i="1">
                <a:ea typeface="新細明體" charset="0"/>
              </a:rPr>
              <a:t> + 5T</a:t>
            </a:r>
            <a:r>
              <a:rPr lang="en-US" altLang="zh-TW" sz="2000" i="1" baseline="-25000">
                <a:ea typeface="新細明體" charset="0"/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altLang="zh-TW" sz="2000" i="1">
                <a:ea typeface="新細明體" charset="0"/>
              </a:rPr>
              <a:t>D</a:t>
            </a:r>
            <a:r>
              <a:rPr lang="en-US" altLang="zh-TW" sz="2000" i="1" baseline="-25000">
                <a:ea typeface="新細明體" charset="0"/>
              </a:rPr>
              <a:t>2</a:t>
            </a:r>
            <a:r>
              <a:rPr lang="en-US" altLang="zh-TW" sz="2000" i="1">
                <a:ea typeface="新細明體" charset="0"/>
              </a:rPr>
              <a:t> = 3T</a:t>
            </a:r>
            <a:r>
              <a:rPr lang="en-US" altLang="zh-TW" sz="2000" i="1" baseline="-25000">
                <a:ea typeface="新細明體" charset="0"/>
              </a:rPr>
              <a:t>1</a:t>
            </a:r>
            <a:r>
              <a:rPr lang="en-US" altLang="zh-TW" sz="2000" i="1">
                <a:ea typeface="新細明體" charset="0"/>
              </a:rPr>
              <a:t> + 7T</a:t>
            </a:r>
            <a:r>
              <a:rPr lang="en-US" altLang="zh-TW" sz="2000" i="1" baseline="-25000">
                <a:ea typeface="新細明體" charset="0"/>
              </a:rPr>
              <a:t>2</a:t>
            </a:r>
            <a:r>
              <a:rPr lang="en-US" altLang="zh-TW" sz="2000" i="1">
                <a:ea typeface="新細明體" charset="0"/>
              </a:rPr>
              <a:t> +   T</a:t>
            </a:r>
            <a:r>
              <a:rPr lang="en-US" altLang="zh-TW" sz="2000" i="1" baseline="-25000">
                <a:ea typeface="新細明體" charset="0"/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altLang="zh-TW" sz="2000" i="1">
                <a:ea typeface="新細明體" charset="0"/>
              </a:rPr>
              <a:t>Q = 0T</a:t>
            </a:r>
            <a:r>
              <a:rPr lang="en-US" altLang="zh-TW" sz="2000" i="1" baseline="-25000">
                <a:ea typeface="新細明體" charset="0"/>
              </a:rPr>
              <a:t>1</a:t>
            </a:r>
            <a:r>
              <a:rPr lang="en-US" altLang="zh-TW" sz="2000" i="1">
                <a:ea typeface="新細明體" charset="0"/>
              </a:rPr>
              <a:t> + 0T</a:t>
            </a:r>
            <a:r>
              <a:rPr lang="en-US" altLang="zh-TW" sz="2000" i="1" baseline="-25000">
                <a:ea typeface="新細明體" charset="0"/>
              </a:rPr>
              <a:t>2</a:t>
            </a:r>
            <a:r>
              <a:rPr lang="en-US" altLang="zh-TW" sz="2000" i="1">
                <a:ea typeface="新細明體" charset="0"/>
              </a:rPr>
              <a:t> +  2T</a:t>
            </a:r>
            <a:r>
              <a:rPr lang="en-US" altLang="zh-TW" sz="2000" i="1" baseline="-25000">
                <a:ea typeface="新細明體" charset="0"/>
              </a:rPr>
              <a:t>3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4479925" y="4419600"/>
            <a:ext cx="35972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66800" y="1828800"/>
            <a:ext cx="7037388" cy="4176713"/>
            <a:chOff x="816" y="1248"/>
            <a:chExt cx="4433" cy="2631"/>
          </a:xfrm>
        </p:grpSpPr>
        <p:sp>
          <p:nvSpPr>
            <p:cNvPr id="28679" name="Text Box 6"/>
            <p:cNvSpPr txBox="1">
              <a:spLocks noChangeArrowheads="1"/>
            </p:cNvSpPr>
            <p:nvPr/>
          </p:nvSpPr>
          <p:spPr bwMode="auto">
            <a:xfrm>
              <a:off x="3216" y="1257"/>
              <a:ext cx="2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kumimoji="1" lang="en-US" altLang="zh-TW" sz="2000" i="1">
                  <a:ea typeface="新細明體" charset="0"/>
                </a:rPr>
                <a:t>T</a:t>
              </a:r>
              <a:r>
                <a:rPr kumimoji="1" lang="en-US" altLang="zh-TW" sz="2000" i="1" baseline="-25000">
                  <a:ea typeface="新細明體" charset="0"/>
                </a:rPr>
                <a:t>3</a:t>
              </a:r>
              <a:endParaRPr kumimoji="1" lang="en-US" altLang="zh-TW" sz="2000">
                <a:ea typeface="新細明體" charset="0"/>
              </a:endParaRPr>
            </a:p>
          </p:txBody>
        </p:sp>
        <p:sp>
          <p:nvSpPr>
            <p:cNvPr id="28680" name="Line 7"/>
            <p:cNvSpPr>
              <a:spLocks noChangeShapeType="1"/>
            </p:cNvSpPr>
            <p:nvPr/>
          </p:nvSpPr>
          <p:spPr bwMode="auto">
            <a:xfrm>
              <a:off x="3143" y="2871"/>
              <a:ext cx="18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681" name="Line 8"/>
            <p:cNvSpPr>
              <a:spLocks noChangeShapeType="1"/>
            </p:cNvSpPr>
            <p:nvPr/>
          </p:nvSpPr>
          <p:spPr bwMode="auto">
            <a:xfrm flipH="1">
              <a:off x="1543" y="2869"/>
              <a:ext cx="1587" cy="10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682" name="Line 9"/>
            <p:cNvSpPr>
              <a:spLocks noChangeShapeType="1"/>
            </p:cNvSpPr>
            <p:nvPr/>
          </p:nvSpPr>
          <p:spPr bwMode="auto">
            <a:xfrm flipV="1">
              <a:off x="3130" y="1248"/>
              <a:ext cx="0" cy="1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683" name="Line 10"/>
            <p:cNvSpPr>
              <a:spLocks noChangeShapeType="1"/>
            </p:cNvSpPr>
            <p:nvPr/>
          </p:nvSpPr>
          <p:spPr bwMode="auto">
            <a:xfrm flipH="1">
              <a:off x="2784" y="2862"/>
              <a:ext cx="730" cy="4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684" name="Line 11"/>
            <p:cNvSpPr>
              <a:spLocks noChangeShapeType="1"/>
            </p:cNvSpPr>
            <p:nvPr/>
          </p:nvSpPr>
          <p:spPr bwMode="auto">
            <a:xfrm>
              <a:off x="2352" y="3360"/>
              <a:ext cx="475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685" name="Line 12"/>
            <p:cNvSpPr>
              <a:spLocks noChangeShapeType="1"/>
            </p:cNvSpPr>
            <p:nvPr/>
          </p:nvSpPr>
          <p:spPr bwMode="auto">
            <a:xfrm flipV="1">
              <a:off x="2784" y="2112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686" name="Line 13"/>
            <p:cNvSpPr>
              <a:spLocks noChangeShapeType="1"/>
            </p:cNvSpPr>
            <p:nvPr/>
          </p:nvSpPr>
          <p:spPr bwMode="auto">
            <a:xfrm flipH="1" flipV="1">
              <a:off x="2784" y="2016"/>
              <a:ext cx="346" cy="82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687" name="Line 14"/>
            <p:cNvSpPr>
              <a:spLocks noChangeShapeType="1"/>
            </p:cNvSpPr>
            <p:nvPr/>
          </p:nvSpPr>
          <p:spPr bwMode="auto">
            <a:xfrm flipH="1">
              <a:off x="2371" y="2880"/>
              <a:ext cx="1339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688" name="Line 15"/>
            <p:cNvSpPr>
              <a:spLocks noChangeShapeType="1"/>
            </p:cNvSpPr>
            <p:nvPr/>
          </p:nvSpPr>
          <p:spPr bwMode="auto">
            <a:xfrm flipH="1" flipV="1">
              <a:off x="1839" y="3701"/>
              <a:ext cx="558" cy="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689" name="Line 16"/>
            <p:cNvSpPr>
              <a:spLocks noChangeShapeType="1"/>
            </p:cNvSpPr>
            <p:nvPr/>
          </p:nvSpPr>
          <p:spPr bwMode="auto">
            <a:xfrm flipV="1">
              <a:off x="2419" y="3504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690" name="Line 17"/>
            <p:cNvSpPr>
              <a:spLocks noChangeShapeType="1"/>
            </p:cNvSpPr>
            <p:nvPr/>
          </p:nvSpPr>
          <p:spPr bwMode="auto">
            <a:xfrm flipH="1">
              <a:off x="2408" y="2858"/>
              <a:ext cx="710" cy="666"/>
            </a:xfrm>
            <a:prstGeom prst="line">
              <a:avLst/>
            </a:prstGeom>
            <a:noFill/>
            <a:ln w="57150">
              <a:solidFill>
                <a:srgbClr val="F83F2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691" name="Line 18"/>
            <p:cNvSpPr>
              <a:spLocks noChangeShapeType="1"/>
            </p:cNvSpPr>
            <p:nvPr/>
          </p:nvSpPr>
          <p:spPr bwMode="auto">
            <a:xfrm flipV="1">
              <a:off x="3130" y="2496"/>
              <a:ext cx="0" cy="373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692" name="Text Box 19"/>
            <p:cNvSpPr txBox="1">
              <a:spLocks noChangeArrowheads="1"/>
            </p:cNvSpPr>
            <p:nvPr/>
          </p:nvSpPr>
          <p:spPr bwMode="auto">
            <a:xfrm>
              <a:off x="4992" y="2832"/>
              <a:ext cx="2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kumimoji="1" lang="en-US" altLang="zh-TW" sz="2000" i="1">
                  <a:ea typeface="新細明體" charset="0"/>
                </a:rPr>
                <a:t>T</a:t>
              </a:r>
              <a:r>
                <a:rPr kumimoji="1" lang="en-US" altLang="zh-TW" sz="2000" i="1" baseline="-25000">
                  <a:ea typeface="新細明體" charset="0"/>
                </a:rPr>
                <a:t>1</a:t>
              </a:r>
              <a:endParaRPr kumimoji="1" lang="en-US" altLang="zh-TW" sz="2000">
                <a:ea typeface="新細明體" charset="0"/>
              </a:endParaRPr>
            </a:p>
          </p:txBody>
        </p:sp>
        <p:sp>
          <p:nvSpPr>
            <p:cNvPr id="28693" name="Text Box 20"/>
            <p:cNvSpPr txBox="1">
              <a:spLocks noChangeArrowheads="1"/>
            </p:cNvSpPr>
            <p:nvPr/>
          </p:nvSpPr>
          <p:spPr bwMode="auto">
            <a:xfrm>
              <a:off x="1305" y="3597"/>
              <a:ext cx="2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kumimoji="1" lang="en-US" altLang="zh-TW" sz="2000" i="1">
                  <a:ea typeface="新細明體" charset="0"/>
                </a:rPr>
                <a:t>T</a:t>
              </a:r>
              <a:r>
                <a:rPr kumimoji="1" lang="en-US" altLang="zh-TW" sz="2000" i="1" baseline="-25000">
                  <a:ea typeface="新細明體" charset="0"/>
                </a:rPr>
                <a:t>2</a:t>
              </a:r>
              <a:endParaRPr kumimoji="1" lang="en-US" altLang="zh-TW" sz="2000">
                <a:ea typeface="新細明體" charset="0"/>
              </a:endParaRPr>
            </a:p>
          </p:txBody>
        </p:sp>
        <p:sp>
          <p:nvSpPr>
            <p:cNvPr id="28694" name="Text Box 21"/>
            <p:cNvSpPr txBox="1">
              <a:spLocks noChangeArrowheads="1"/>
            </p:cNvSpPr>
            <p:nvPr/>
          </p:nvSpPr>
          <p:spPr bwMode="auto">
            <a:xfrm>
              <a:off x="1248" y="2112"/>
              <a:ext cx="1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kumimoji="1" lang="en-US" altLang="zh-TW" sz="1800" i="1">
                  <a:ea typeface="新細明體" charset="0"/>
                </a:rPr>
                <a:t>D</a:t>
              </a:r>
              <a:r>
                <a:rPr kumimoji="1" lang="en-US" altLang="zh-TW" sz="1800" i="1" baseline="-25000">
                  <a:ea typeface="新細明體" charset="0"/>
                </a:rPr>
                <a:t>1</a:t>
              </a:r>
              <a:r>
                <a:rPr kumimoji="1" lang="en-US" altLang="zh-TW" sz="1800" i="1">
                  <a:ea typeface="新細明體" charset="0"/>
                </a:rPr>
                <a:t> = 2T</a:t>
              </a:r>
              <a:r>
                <a:rPr kumimoji="1" lang="en-US" altLang="zh-TW" sz="1800" i="1" baseline="-25000">
                  <a:ea typeface="新細明體" charset="0"/>
                </a:rPr>
                <a:t>1</a:t>
              </a:r>
              <a:r>
                <a:rPr kumimoji="1" lang="en-US" altLang="zh-TW" sz="1800" i="1">
                  <a:ea typeface="新細明體" charset="0"/>
                </a:rPr>
                <a:t>+ 3T</a:t>
              </a:r>
              <a:r>
                <a:rPr kumimoji="1" lang="en-US" altLang="zh-TW" sz="1800" i="1" baseline="-25000">
                  <a:ea typeface="新細明體" charset="0"/>
                </a:rPr>
                <a:t>2</a:t>
              </a:r>
              <a:r>
                <a:rPr kumimoji="1" lang="en-US" altLang="zh-TW" sz="1800" i="1">
                  <a:ea typeface="新細明體" charset="0"/>
                </a:rPr>
                <a:t> + 5T</a:t>
              </a:r>
              <a:r>
                <a:rPr kumimoji="1" lang="en-US" altLang="zh-TW" sz="1800" i="1" baseline="-25000">
                  <a:ea typeface="新細明體" charset="0"/>
                </a:rPr>
                <a:t>3</a:t>
              </a:r>
            </a:p>
          </p:txBody>
        </p:sp>
        <p:sp>
          <p:nvSpPr>
            <p:cNvPr id="28695" name="Text Box 22"/>
            <p:cNvSpPr txBox="1">
              <a:spLocks noChangeArrowheads="1"/>
            </p:cNvSpPr>
            <p:nvPr/>
          </p:nvSpPr>
          <p:spPr bwMode="auto">
            <a:xfrm>
              <a:off x="816" y="3120"/>
              <a:ext cx="13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kumimoji="1" lang="en-US" altLang="zh-TW" sz="1800" i="1">
                  <a:ea typeface="新細明體" charset="0"/>
                </a:rPr>
                <a:t>D</a:t>
              </a:r>
              <a:r>
                <a:rPr kumimoji="1" lang="en-US" altLang="zh-TW" sz="1800" i="1" baseline="-25000">
                  <a:ea typeface="新細明體" charset="0"/>
                </a:rPr>
                <a:t>2 </a:t>
              </a:r>
              <a:r>
                <a:rPr kumimoji="1" lang="en-US" altLang="zh-TW" sz="1800" i="1">
                  <a:ea typeface="新細明體" charset="0"/>
                </a:rPr>
                <a:t>= 3T</a:t>
              </a:r>
              <a:r>
                <a:rPr kumimoji="1" lang="en-US" altLang="zh-TW" sz="1800" i="1" baseline="-25000">
                  <a:ea typeface="新細明體" charset="0"/>
                </a:rPr>
                <a:t>1</a:t>
              </a:r>
              <a:r>
                <a:rPr kumimoji="1" lang="en-US" altLang="zh-TW" sz="1800" i="1">
                  <a:ea typeface="新細明體" charset="0"/>
                </a:rPr>
                <a:t> + 7T</a:t>
              </a:r>
              <a:r>
                <a:rPr kumimoji="1" lang="en-US" altLang="zh-TW" sz="1800" i="1" baseline="-25000">
                  <a:ea typeface="新細明體" charset="0"/>
                </a:rPr>
                <a:t>2</a:t>
              </a:r>
              <a:r>
                <a:rPr kumimoji="1" lang="en-US" altLang="zh-TW" sz="1800" i="1">
                  <a:ea typeface="新細明體" charset="0"/>
                </a:rPr>
                <a:t> +  T</a:t>
              </a:r>
              <a:r>
                <a:rPr kumimoji="1" lang="en-US" altLang="zh-TW" sz="1800" i="1" baseline="-25000">
                  <a:ea typeface="新細明體" charset="0"/>
                </a:rPr>
                <a:t>3</a:t>
              </a:r>
            </a:p>
          </p:txBody>
        </p:sp>
        <p:sp>
          <p:nvSpPr>
            <p:cNvPr id="28696" name="Text Box 23"/>
            <p:cNvSpPr txBox="1">
              <a:spLocks noChangeArrowheads="1"/>
            </p:cNvSpPr>
            <p:nvPr/>
          </p:nvSpPr>
          <p:spPr bwMode="auto">
            <a:xfrm>
              <a:off x="3168" y="2400"/>
              <a:ext cx="13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kumimoji="1" lang="en-US" altLang="zh-TW" sz="1800" i="1">
                  <a:ea typeface="新細明體" charset="0"/>
                </a:rPr>
                <a:t>Q = 0T</a:t>
              </a:r>
              <a:r>
                <a:rPr kumimoji="1" lang="en-US" altLang="zh-TW" sz="1800" i="1" baseline="-25000">
                  <a:ea typeface="新細明體" charset="0"/>
                </a:rPr>
                <a:t>1</a:t>
              </a:r>
              <a:r>
                <a:rPr kumimoji="1" lang="en-US" altLang="zh-TW" sz="1800" i="1">
                  <a:ea typeface="新細明體" charset="0"/>
                </a:rPr>
                <a:t> + 0T</a:t>
              </a:r>
              <a:r>
                <a:rPr kumimoji="1" lang="en-US" altLang="zh-TW" sz="1800" i="1" baseline="-25000">
                  <a:ea typeface="新細明體" charset="0"/>
                </a:rPr>
                <a:t>2</a:t>
              </a:r>
              <a:r>
                <a:rPr kumimoji="1" lang="en-US" altLang="zh-TW" sz="1800" i="1">
                  <a:ea typeface="新細明體" charset="0"/>
                </a:rPr>
                <a:t> + 2T</a:t>
              </a:r>
              <a:r>
                <a:rPr kumimoji="1" lang="en-US" altLang="zh-TW" sz="1800" i="1" baseline="-25000">
                  <a:ea typeface="新細明體" charset="0"/>
                </a:rPr>
                <a:t>3</a:t>
              </a:r>
            </a:p>
          </p:txBody>
        </p:sp>
        <p:sp>
          <p:nvSpPr>
            <p:cNvPr id="28697" name="Line 24"/>
            <p:cNvSpPr>
              <a:spLocks noChangeShapeType="1"/>
            </p:cNvSpPr>
            <p:nvPr/>
          </p:nvSpPr>
          <p:spPr bwMode="auto">
            <a:xfrm flipH="1">
              <a:off x="2784" y="1824"/>
              <a:ext cx="336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698" name="Freeform 25"/>
            <p:cNvSpPr>
              <a:spLocks/>
            </p:cNvSpPr>
            <p:nvPr/>
          </p:nvSpPr>
          <p:spPr bwMode="auto">
            <a:xfrm>
              <a:off x="2448" y="2016"/>
              <a:ext cx="288" cy="104"/>
            </a:xfrm>
            <a:custGeom>
              <a:avLst/>
              <a:gdLst>
                <a:gd name="T0" fmla="*/ 0 w 288"/>
                <a:gd name="T1" fmla="*/ 104 h 104"/>
                <a:gd name="T2" fmla="*/ 48 w 288"/>
                <a:gd name="T3" fmla="*/ 8 h 104"/>
                <a:gd name="T4" fmla="*/ 192 w 288"/>
                <a:gd name="T5" fmla="*/ 56 h 104"/>
                <a:gd name="T6" fmla="*/ 288 w 288"/>
                <a:gd name="T7" fmla="*/ 56 h 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04"/>
                <a:gd name="T14" fmla="*/ 288 w 288"/>
                <a:gd name="T15" fmla="*/ 104 h 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04">
                  <a:moveTo>
                    <a:pt x="0" y="104"/>
                  </a:moveTo>
                  <a:cubicBezTo>
                    <a:pt x="8" y="60"/>
                    <a:pt x="16" y="16"/>
                    <a:pt x="48" y="8"/>
                  </a:cubicBezTo>
                  <a:cubicBezTo>
                    <a:pt x="80" y="0"/>
                    <a:pt x="152" y="48"/>
                    <a:pt x="192" y="56"/>
                  </a:cubicBezTo>
                  <a:cubicBezTo>
                    <a:pt x="232" y="64"/>
                    <a:pt x="260" y="60"/>
                    <a:pt x="288" y="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Freeform 26"/>
            <p:cNvSpPr>
              <a:spLocks/>
            </p:cNvSpPr>
            <p:nvPr/>
          </p:nvSpPr>
          <p:spPr bwMode="auto">
            <a:xfrm>
              <a:off x="2116" y="3244"/>
              <a:ext cx="284" cy="212"/>
            </a:xfrm>
            <a:custGeom>
              <a:avLst/>
              <a:gdLst>
                <a:gd name="T0" fmla="*/ 0 w 284"/>
                <a:gd name="T1" fmla="*/ 13 h 212"/>
                <a:gd name="T2" fmla="*/ 139 w 284"/>
                <a:gd name="T3" fmla="*/ 33 h 212"/>
                <a:gd name="T4" fmla="*/ 284 w 284"/>
                <a:gd name="T5" fmla="*/ 212 h 212"/>
                <a:gd name="T6" fmla="*/ 0 60000 65536"/>
                <a:gd name="T7" fmla="*/ 0 60000 65536"/>
                <a:gd name="T8" fmla="*/ 0 60000 65536"/>
                <a:gd name="T9" fmla="*/ 0 w 284"/>
                <a:gd name="T10" fmla="*/ 0 h 212"/>
                <a:gd name="T11" fmla="*/ 284 w 284"/>
                <a:gd name="T12" fmla="*/ 212 h 2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4" h="212">
                  <a:moveTo>
                    <a:pt x="0" y="13"/>
                  </a:moveTo>
                  <a:cubicBezTo>
                    <a:pt x="23" y="16"/>
                    <a:pt x="92" y="0"/>
                    <a:pt x="139" y="33"/>
                  </a:cubicBezTo>
                  <a:cubicBezTo>
                    <a:pt x="186" y="66"/>
                    <a:pt x="254" y="175"/>
                    <a:pt x="284" y="2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Text Box 27"/>
            <p:cNvSpPr txBox="1">
              <a:spLocks noChangeArrowheads="1"/>
            </p:cNvSpPr>
            <p:nvPr/>
          </p:nvSpPr>
          <p:spPr bwMode="auto">
            <a:xfrm>
              <a:off x="1680" y="350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kumimoji="1" lang="zh-TW" altLang="en-US" sz="1600">
                  <a:solidFill>
                    <a:schemeClr val="accent2"/>
                  </a:solidFill>
                  <a:ea typeface="新細明體" charset="0"/>
                </a:rPr>
                <a:t>7</a:t>
              </a:r>
              <a:endParaRPr kumimoji="1" lang="zh-TW" altLang="en-US">
                <a:ea typeface="新細明體" charset="0"/>
              </a:endParaRPr>
            </a:p>
          </p:txBody>
        </p:sp>
        <p:sp>
          <p:nvSpPr>
            <p:cNvPr id="28701" name="Text Box 28"/>
            <p:cNvSpPr txBox="1">
              <a:spLocks noChangeArrowheads="1"/>
            </p:cNvSpPr>
            <p:nvPr/>
          </p:nvSpPr>
          <p:spPr bwMode="auto">
            <a:xfrm>
              <a:off x="3600" y="268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kumimoji="1" lang="zh-TW" altLang="en-US" sz="1600">
                  <a:solidFill>
                    <a:schemeClr val="accent2"/>
                  </a:solidFill>
                  <a:ea typeface="新細明體" charset="0"/>
                </a:rPr>
                <a:t>3</a:t>
              </a:r>
              <a:endParaRPr kumimoji="1" lang="zh-TW" altLang="en-US">
                <a:ea typeface="新細明體" charset="0"/>
              </a:endParaRPr>
            </a:p>
          </p:txBody>
        </p:sp>
        <p:sp>
          <p:nvSpPr>
            <p:cNvPr id="28702" name="Text Box 29"/>
            <p:cNvSpPr txBox="1">
              <a:spLocks noChangeArrowheads="1"/>
            </p:cNvSpPr>
            <p:nvPr/>
          </p:nvSpPr>
          <p:spPr bwMode="auto">
            <a:xfrm>
              <a:off x="3408" y="268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kumimoji="1" lang="zh-TW" altLang="en-US" sz="1600">
                  <a:solidFill>
                    <a:schemeClr val="accent2"/>
                  </a:solidFill>
                  <a:ea typeface="新細明體" charset="0"/>
                </a:rPr>
                <a:t>2</a:t>
              </a:r>
              <a:endParaRPr kumimoji="1" lang="zh-TW" altLang="en-US">
                <a:ea typeface="新細明體" charset="0"/>
              </a:endParaRPr>
            </a:p>
          </p:txBody>
        </p:sp>
        <p:sp>
          <p:nvSpPr>
            <p:cNvPr id="28703" name="Text Box 30"/>
            <p:cNvSpPr txBox="1">
              <a:spLocks noChangeArrowheads="1"/>
            </p:cNvSpPr>
            <p:nvPr/>
          </p:nvSpPr>
          <p:spPr bwMode="auto">
            <a:xfrm>
              <a:off x="3120" y="16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kumimoji="1" lang="zh-TW" altLang="en-US" sz="1600">
                  <a:solidFill>
                    <a:schemeClr val="accent2"/>
                  </a:solidFill>
                  <a:ea typeface="新細明體" charset="0"/>
                </a:rPr>
                <a:t>5</a:t>
              </a:r>
              <a:endParaRPr kumimoji="1" lang="zh-TW" altLang="en-US">
                <a:ea typeface="新細明體" charset="0"/>
              </a:endParaRPr>
            </a:p>
          </p:txBody>
        </p:sp>
      </p:grpSp>
      <p:sp>
        <p:nvSpPr>
          <p:cNvPr id="402463" name="Text Box 31"/>
          <p:cNvSpPr txBox="1">
            <a:spLocks noChangeArrowheads="1"/>
          </p:cNvSpPr>
          <p:nvPr/>
        </p:nvSpPr>
        <p:spPr bwMode="auto">
          <a:xfrm>
            <a:off x="5181600" y="4953000"/>
            <a:ext cx="3352800" cy="11906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en-US" altLang="zh-TW" sz="1800">
                <a:ea typeface="新細明體" charset="0"/>
              </a:rPr>
              <a:t>Is </a:t>
            </a:r>
            <a:r>
              <a:rPr kumimoji="1" lang="en-US" altLang="zh-TW" sz="1800" i="1">
                <a:ea typeface="新細明體" charset="0"/>
              </a:rPr>
              <a:t>D</a:t>
            </a:r>
            <a:r>
              <a:rPr kumimoji="1" lang="en-US" altLang="zh-TW" sz="1800" i="1" baseline="-25000">
                <a:ea typeface="新細明體" charset="0"/>
              </a:rPr>
              <a:t>1</a:t>
            </a:r>
            <a:r>
              <a:rPr kumimoji="1" lang="en-US" altLang="zh-TW" sz="1800">
                <a:ea typeface="新細明體" charset="0"/>
              </a:rPr>
              <a:t> or </a:t>
            </a:r>
            <a:r>
              <a:rPr kumimoji="1" lang="en-US" altLang="zh-TW" sz="1800" i="1">
                <a:ea typeface="新細明體" charset="0"/>
              </a:rPr>
              <a:t>D</a:t>
            </a:r>
            <a:r>
              <a:rPr kumimoji="1" lang="en-US" altLang="zh-TW" sz="1800" i="1" baseline="-25000">
                <a:ea typeface="新細明體" charset="0"/>
              </a:rPr>
              <a:t>2</a:t>
            </a:r>
            <a:r>
              <a:rPr kumimoji="1" lang="en-US" altLang="zh-TW" sz="1800">
                <a:ea typeface="新細明體" charset="0"/>
              </a:rPr>
              <a:t> more similar to Q?</a:t>
            </a:r>
          </a:p>
          <a:p>
            <a:pPr eaLnBrk="1" hangingPunct="1">
              <a:buFontTx/>
              <a:buChar char="•"/>
            </a:pPr>
            <a:r>
              <a:rPr kumimoji="1" lang="en-US" altLang="zh-TW" sz="1800">
                <a:ea typeface="新細明體" charset="0"/>
              </a:rPr>
              <a:t>How to measure the degree of similarity? Distance? Angle? Projection?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autoUpdateAnimBg="0"/>
      <p:bldP spid="40246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4800">
                <a:ea typeface="新細明體" charset="0"/>
              </a:rPr>
              <a:t>Document Collection</a:t>
            </a:r>
          </a:p>
        </p:txBody>
      </p:sp>
      <p:sp>
        <p:nvSpPr>
          <p:cNvPr id="296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42913" y="1179513"/>
            <a:ext cx="8078787" cy="1747837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8913" indent="-188913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TW" sz="2400">
                <a:ea typeface="新細明體" charset="0"/>
              </a:rPr>
              <a:t>A collection of </a:t>
            </a:r>
            <a:r>
              <a:rPr lang="en-US" altLang="zh-TW" sz="2400" i="1">
                <a:ea typeface="新細明體" charset="0"/>
              </a:rPr>
              <a:t>n</a:t>
            </a:r>
            <a:r>
              <a:rPr lang="en-US" altLang="zh-TW" sz="2400">
                <a:ea typeface="新細明體" charset="0"/>
              </a:rPr>
              <a:t> documents can be represented in the vector space model by a term-document matrix.</a:t>
            </a:r>
          </a:p>
          <a:p>
            <a:pPr marL="188913" indent="-188913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TW" sz="2400">
                <a:ea typeface="新細明體" charset="0"/>
              </a:rPr>
              <a:t>An entry in the matrix corresponds to the </a:t>
            </a:r>
            <a:r>
              <a:rPr lang="en-US" altLang="zh-TW" sz="2400">
                <a:solidFill>
                  <a:srgbClr val="FF0000"/>
                </a:solidFill>
                <a:ea typeface="新細明體" charset="0"/>
              </a:rPr>
              <a:t>“weight” of a term in the document</a:t>
            </a:r>
            <a:r>
              <a:rPr lang="en-US" altLang="zh-TW" sz="2400">
                <a:ea typeface="新細明體" charset="0"/>
              </a:rPr>
              <a:t>; zero means the term has no significance in the document or it simply doesn’t exist in the document.</a:t>
            </a:r>
            <a:endParaRPr lang="en-US" altLang="zh-TW" sz="2400" i="1" baseline="-25000">
              <a:ea typeface="新細明體" charset="0"/>
            </a:endParaRP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2895600" y="3505200"/>
            <a:ext cx="3352800" cy="2647950"/>
            <a:chOff x="1632" y="1776"/>
            <a:chExt cx="2046" cy="1668"/>
          </a:xfrm>
        </p:grpSpPr>
        <p:grpSp>
          <p:nvGrpSpPr>
            <p:cNvPr id="29701" name="Group 5"/>
            <p:cNvGrpSpPr>
              <a:grpSpLocks/>
            </p:cNvGrpSpPr>
            <p:nvPr/>
          </p:nvGrpSpPr>
          <p:grpSpPr bwMode="auto">
            <a:xfrm>
              <a:off x="1632" y="1776"/>
              <a:ext cx="2026" cy="1575"/>
              <a:chOff x="1824" y="1296"/>
              <a:chExt cx="1930" cy="1575"/>
            </a:xfrm>
          </p:grpSpPr>
          <p:sp>
            <p:nvSpPr>
              <p:cNvPr id="29703" name="AutoShape 6"/>
              <p:cNvSpPr>
                <a:spLocks/>
              </p:cNvSpPr>
              <p:nvPr/>
            </p:nvSpPr>
            <p:spPr bwMode="auto">
              <a:xfrm>
                <a:off x="1824" y="1296"/>
                <a:ext cx="143" cy="1575"/>
              </a:xfrm>
              <a:prstGeom prst="leftBracket">
                <a:avLst>
                  <a:gd name="adj" fmla="val 91783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704" name="AutoShape 7"/>
              <p:cNvSpPr>
                <a:spLocks/>
              </p:cNvSpPr>
              <p:nvPr/>
            </p:nvSpPr>
            <p:spPr bwMode="auto">
              <a:xfrm>
                <a:off x="3648" y="1296"/>
                <a:ext cx="106" cy="1565"/>
              </a:xfrm>
              <a:prstGeom prst="rightBracket">
                <a:avLst>
                  <a:gd name="adj" fmla="val 14149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9702" name="Text Box 8"/>
            <p:cNvSpPr txBox="1">
              <a:spLocks noChangeArrowheads="1"/>
            </p:cNvSpPr>
            <p:nvPr/>
          </p:nvSpPr>
          <p:spPr bwMode="auto">
            <a:xfrm>
              <a:off x="1732" y="1776"/>
              <a:ext cx="1946" cy="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kumimoji="1" lang="en-US" altLang="zh-TW" i="1">
                  <a:ea typeface="新細明體" charset="0"/>
                </a:rPr>
                <a:t>        </a:t>
              </a:r>
              <a:r>
                <a:rPr kumimoji="1" lang="en-US" altLang="zh-TW" i="1">
                  <a:solidFill>
                    <a:srgbClr val="FF0000"/>
                  </a:solidFill>
                  <a:ea typeface="新細明體" charset="0"/>
                </a:rPr>
                <a:t>T</a:t>
              </a:r>
              <a:r>
                <a:rPr kumimoji="1" lang="en-US" altLang="zh-TW" i="1" baseline="-25000">
                  <a:solidFill>
                    <a:srgbClr val="FF0000"/>
                  </a:solidFill>
                  <a:ea typeface="新細明體" charset="0"/>
                </a:rPr>
                <a:t>1</a:t>
              </a:r>
              <a:r>
                <a:rPr kumimoji="1" lang="en-US" altLang="zh-TW" i="1">
                  <a:solidFill>
                    <a:srgbClr val="FF0000"/>
                  </a:solidFill>
                  <a:ea typeface="新細明體" charset="0"/>
                </a:rPr>
                <a:t>   T</a:t>
              </a:r>
              <a:r>
                <a:rPr kumimoji="1" lang="en-US" altLang="zh-TW" i="1" baseline="-25000">
                  <a:solidFill>
                    <a:srgbClr val="FF0000"/>
                  </a:solidFill>
                  <a:ea typeface="新細明體" charset="0"/>
                </a:rPr>
                <a:t>2</a:t>
              </a:r>
              <a:r>
                <a:rPr kumimoji="1" lang="en-US" altLang="zh-TW" i="1">
                  <a:solidFill>
                    <a:srgbClr val="FF0000"/>
                  </a:solidFill>
                  <a:ea typeface="新細明體" charset="0"/>
                </a:rPr>
                <a:t>    ….      T</a:t>
              </a:r>
              <a:r>
                <a:rPr kumimoji="1" lang="en-US" altLang="zh-TW" i="1" baseline="-25000">
                  <a:solidFill>
                    <a:srgbClr val="FF0000"/>
                  </a:solidFill>
                  <a:ea typeface="新細明體" charset="0"/>
                </a:rPr>
                <a:t>t</a:t>
              </a:r>
              <a:endParaRPr kumimoji="1" lang="en-US" altLang="zh-TW" i="1">
                <a:solidFill>
                  <a:srgbClr val="FF0000"/>
                </a:solidFill>
                <a:ea typeface="新細明體" charset="0"/>
              </a:endParaRPr>
            </a:p>
            <a:p>
              <a:pPr eaLnBrk="1" hangingPunct="1"/>
              <a:r>
                <a:rPr kumimoji="1" lang="en-US" altLang="zh-TW" i="1">
                  <a:solidFill>
                    <a:srgbClr val="FF0000"/>
                  </a:solidFill>
                  <a:ea typeface="新細明體" charset="0"/>
                </a:rPr>
                <a:t>D</a:t>
              </a:r>
              <a:r>
                <a:rPr kumimoji="1" lang="en-US" altLang="zh-TW" i="1" baseline="-25000">
                  <a:solidFill>
                    <a:srgbClr val="FF0000"/>
                  </a:solidFill>
                  <a:ea typeface="新細明體" charset="0"/>
                </a:rPr>
                <a:t>1</a:t>
              </a:r>
              <a:r>
                <a:rPr kumimoji="1" lang="en-US" altLang="zh-TW" i="1">
                  <a:ea typeface="新細明體" charset="0"/>
                </a:rPr>
                <a:t>    w</a:t>
              </a:r>
              <a:r>
                <a:rPr kumimoji="1" lang="en-US" altLang="zh-TW" i="1" baseline="-25000">
                  <a:ea typeface="新細明體" charset="0"/>
                </a:rPr>
                <a:t>11</a:t>
              </a:r>
              <a:r>
                <a:rPr kumimoji="1" lang="en-US" altLang="zh-TW" i="1">
                  <a:ea typeface="新細明體" charset="0"/>
                </a:rPr>
                <a:t>  w</a:t>
              </a:r>
              <a:r>
                <a:rPr kumimoji="1" lang="en-US" altLang="zh-TW" i="1" baseline="-25000">
                  <a:ea typeface="新細明體" charset="0"/>
                </a:rPr>
                <a:t>21</a:t>
              </a:r>
              <a:r>
                <a:rPr kumimoji="1" lang="en-US" altLang="zh-TW" i="1">
                  <a:ea typeface="新細明體" charset="0"/>
                </a:rPr>
                <a:t>   …      w</a:t>
              </a:r>
              <a:r>
                <a:rPr kumimoji="1" lang="en-US" altLang="zh-TW" i="1" baseline="-25000">
                  <a:ea typeface="新細明體" charset="0"/>
                </a:rPr>
                <a:t>t1</a:t>
              </a:r>
              <a:endParaRPr kumimoji="1" lang="en-US" altLang="zh-TW" i="1">
                <a:ea typeface="新細明體" charset="0"/>
              </a:endParaRPr>
            </a:p>
            <a:p>
              <a:pPr eaLnBrk="1" hangingPunct="1"/>
              <a:r>
                <a:rPr kumimoji="1" lang="en-US" altLang="zh-TW" i="1">
                  <a:solidFill>
                    <a:srgbClr val="FF0000"/>
                  </a:solidFill>
                  <a:ea typeface="新細明體" charset="0"/>
                </a:rPr>
                <a:t>D</a:t>
              </a:r>
              <a:r>
                <a:rPr kumimoji="1" lang="en-US" altLang="zh-TW" i="1" baseline="-25000">
                  <a:solidFill>
                    <a:srgbClr val="FF0000"/>
                  </a:solidFill>
                  <a:ea typeface="新細明體" charset="0"/>
                </a:rPr>
                <a:t>2</a:t>
              </a:r>
              <a:r>
                <a:rPr kumimoji="1" lang="en-US" altLang="zh-TW" i="1" baseline="-25000">
                  <a:ea typeface="新細明體" charset="0"/>
                </a:rPr>
                <a:t> </a:t>
              </a:r>
              <a:r>
                <a:rPr kumimoji="1" lang="en-US" altLang="zh-TW" i="1">
                  <a:ea typeface="新細明體" charset="0"/>
                </a:rPr>
                <a:t>   w</a:t>
              </a:r>
              <a:r>
                <a:rPr kumimoji="1" lang="en-US" altLang="zh-TW" i="1" baseline="-25000">
                  <a:ea typeface="新細明體" charset="0"/>
                </a:rPr>
                <a:t>12</a:t>
              </a:r>
              <a:r>
                <a:rPr kumimoji="1" lang="en-US" altLang="zh-TW" i="1">
                  <a:ea typeface="新細明體" charset="0"/>
                </a:rPr>
                <a:t>  w</a:t>
              </a:r>
              <a:r>
                <a:rPr kumimoji="1" lang="en-US" altLang="zh-TW" i="1" baseline="-25000">
                  <a:ea typeface="新細明體" charset="0"/>
                </a:rPr>
                <a:t>22</a:t>
              </a:r>
              <a:r>
                <a:rPr kumimoji="1" lang="en-US" altLang="zh-TW" i="1">
                  <a:ea typeface="新細明體" charset="0"/>
                </a:rPr>
                <a:t>   …      w</a:t>
              </a:r>
              <a:r>
                <a:rPr kumimoji="1" lang="en-US" altLang="zh-TW" i="1" baseline="-25000">
                  <a:ea typeface="新細明體" charset="0"/>
                </a:rPr>
                <a:t>t2</a:t>
              </a:r>
              <a:endParaRPr kumimoji="1" lang="en-US" altLang="zh-TW" i="1">
                <a:ea typeface="新細明體" charset="0"/>
              </a:endParaRPr>
            </a:p>
            <a:p>
              <a:pPr eaLnBrk="1" hangingPunct="1"/>
              <a:r>
                <a:rPr kumimoji="1" lang="en-US" altLang="zh-TW" i="1">
                  <a:ea typeface="新細明體" charset="0"/>
                </a:rPr>
                <a:t> </a:t>
              </a:r>
              <a:r>
                <a:rPr kumimoji="1" lang="en-US" altLang="zh-TW">
                  <a:solidFill>
                    <a:srgbClr val="FF0000"/>
                  </a:solidFill>
                  <a:ea typeface="新細明體" charset="0"/>
                </a:rPr>
                <a:t>:</a:t>
              </a:r>
              <a:r>
                <a:rPr kumimoji="1" lang="en-US" altLang="zh-TW">
                  <a:ea typeface="新細明體" charset="0"/>
                </a:rPr>
                <a:t>       :      :               :</a:t>
              </a:r>
            </a:p>
            <a:p>
              <a:pPr eaLnBrk="1" hangingPunct="1"/>
              <a:r>
                <a:rPr kumimoji="1" lang="en-US" altLang="zh-TW">
                  <a:ea typeface="新細明體" charset="0"/>
                </a:rPr>
                <a:t> </a:t>
              </a:r>
              <a:r>
                <a:rPr kumimoji="1" lang="en-US" altLang="zh-TW">
                  <a:solidFill>
                    <a:srgbClr val="FF0000"/>
                  </a:solidFill>
                  <a:ea typeface="新細明體" charset="0"/>
                </a:rPr>
                <a:t>:</a:t>
              </a:r>
              <a:r>
                <a:rPr kumimoji="1" lang="en-US" altLang="zh-TW">
                  <a:ea typeface="新細明體" charset="0"/>
                </a:rPr>
                <a:t>       :      :               :</a:t>
              </a:r>
              <a:endParaRPr kumimoji="1" lang="en-US" altLang="zh-TW" i="1">
                <a:ea typeface="新細明體" charset="0"/>
              </a:endParaRPr>
            </a:p>
            <a:p>
              <a:pPr eaLnBrk="1" hangingPunct="1"/>
              <a:r>
                <a:rPr kumimoji="1" lang="en-US" altLang="zh-TW" i="1">
                  <a:solidFill>
                    <a:srgbClr val="FF0000"/>
                  </a:solidFill>
                  <a:ea typeface="新細明體" charset="0"/>
                </a:rPr>
                <a:t>D</a:t>
              </a:r>
              <a:r>
                <a:rPr kumimoji="1" lang="en-US" altLang="zh-TW" i="1" baseline="-25000">
                  <a:solidFill>
                    <a:srgbClr val="FF0000"/>
                  </a:solidFill>
                  <a:ea typeface="新細明體" charset="0"/>
                </a:rPr>
                <a:t>n</a:t>
              </a:r>
              <a:r>
                <a:rPr kumimoji="1" lang="en-US" altLang="zh-TW" i="1">
                  <a:ea typeface="新細明體" charset="0"/>
                </a:rPr>
                <a:t>    w</a:t>
              </a:r>
              <a:r>
                <a:rPr kumimoji="1" lang="en-US" altLang="zh-TW" i="1" baseline="-25000">
                  <a:ea typeface="新細明體" charset="0"/>
                </a:rPr>
                <a:t>1n</a:t>
              </a:r>
              <a:r>
                <a:rPr kumimoji="1" lang="en-US" altLang="zh-TW" i="1">
                  <a:ea typeface="新細明體" charset="0"/>
                </a:rPr>
                <a:t>  w</a:t>
              </a:r>
              <a:r>
                <a:rPr kumimoji="1" lang="en-US" altLang="zh-TW" i="1" baseline="-25000">
                  <a:ea typeface="新細明體" charset="0"/>
                </a:rPr>
                <a:t>2n</a:t>
              </a:r>
              <a:r>
                <a:rPr kumimoji="1" lang="en-US" altLang="zh-TW" i="1">
                  <a:ea typeface="新細明體" charset="0"/>
                </a:rPr>
                <a:t>   …      w</a:t>
              </a:r>
              <a:r>
                <a:rPr kumimoji="1" lang="en-US" altLang="zh-TW" i="1" baseline="-25000">
                  <a:ea typeface="新細明體" charset="0"/>
                </a:rPr>
                <a:t>tn</a:t>
              </a:r>
            </a:p>
            <a:p>
              <a:pPr eaLnBrk="1" hangingPunct="1"/>
              <a:endParaRPr kumimoji="1" lang="zh-TW" altLang="en-US">
                <a:ea typeface="新細明體" charset="0"/>
              </a:endParaRPr>
            </a:p>
          </p:txBody>
        </p:sp>
      </p:grp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12750" y="681038"/>
            <a:ext cx="8229600" cy="11430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4800">
                <a:ea typeface="新細明體" charset="0"/>
              </a:rPr>
              <a:t>Term Weights: Term Frequency</a:t>
            </a:r>
            <a:endParaRPr lang="en-US" altLang="zh-TW" sz="4800">
              <a:latin typeface="Courier New" charset="0"/>
              <a:ea typeface="新細明體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38163" y="1673225"/>
            <a:ext cx="8148637" cy="4414838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新細明體" charset="0"/>
              </a:rPr>
              <a:t>More frequent terms in a document are more important, i.e. more indicative of the topic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400" i="1">
                <a:ea typeface="新細明體" charset="0"/>
              </a:rPr>
              <a:t>        </a:t>
            </a:r>
            <a:r>
              <a:rPr lang="en-US" altLang="zh-TW" i="1">
                <a:ea typeface="新細明體" charset="0"/>
              </a:rPr>
              <a:t>f</a:t>
            </a:r>
            <a:r>
              <a:rPr lang="en-US" altLang="zh-TW" i="1" baseline="-25000">
                <a:ea typeface="新細明體" charset="0"/>
              </a:rPr>
              <a:t>ij </a:t>
            </a:r>
            <a:r>
              <a:rPr lang="en-US" altLang="zh-TW">
                <a:ea typeface="新細明體" charset="0"/>
              </a:rPr>
              <a:t>= frequency of term </a:t>
            </a:r>
            <a:r>
              <a:rPr lang="en-US" altLang="zh-TW" i="1">
                <a:ea typeface="新細明體" charset="0"/>
              </a:rPr>
              <a:t>i</a:t>
            </a:r>
            <a:r>
              <a:rPr lang="en-US" altLang="zh-TW">
                <a:ea typeface="新細明體" charset="0"/>
              </a:rPr>
              <a:t> in document </a:t>
            </a:r>
            <a:r>
              <a:rPr lang="en-US" altLang="zh-TW" i="1">
                <a:ea typeface="新細明體" charset="0"/>
              </a:rPr>
              <a:t>j</a:t>
            </a:r>
            <a:r>
              <a:rPr lang="en-US" altLang="zh-TW" sz="2400">
                <a:ea typeface="新細明體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TW" sz="2400">
              <a:ea typeface="新細明體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新細明體" charset="0"/>
              </a:rPr>
              <a:t>normalize </a:t>
            </a:r>
            <a:r>
              <a:rPr lang="en-US" altLang="zh-TW" sz="2800" i="1">
                <a:ea typeface="新細明體" charset="0"/>
              </a:rPr>
              <a:t>term frequency</a:t>
            </a:r>
            <a:r>
              <a:rPr lang="en-US" altLang="zh-TW" sz="2800">
                <a:ea typeface="新細明體" charset="0"/>
              </a:rPr>
              <a:t> (</a:t>
            </a:r>
            <a:r>
              <a:rPr lang="en-US" altLang="zh-TW" sz="2800" i="1">
                <a:ea typeface="新細明體" charset="0"/>
              </a:rPr>
              <a:t>tf</a:t>
            </a:r>
            <a:r>
              <a:rPr lang="en-US" altLang="zh-TW" sz="2800">
                <a:ea typeface="新細明體" charset="0"/>
              </a:rPr>
              <a:t>) within document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400" i="1">
                <a:ea typeface="新細明體" charset="0"/>
              </a:rPr>
              <a:t>        </a:t>
            </a:r>
            <a:r>
              <a:rPr lang="en-US" altLang="zh-TW" i="1">
                <a:ea typeface="新細明體" charset="0"/>
              </a:rPr>
              <a:t>tf</a:t>
            </a:r>
            <a:r>
              <a:rPr lang="en-US" altLang="zh-TW" i="1" baseline="-25000">
                <a:ea typeface="新細明體" charset="0"/>
              </a:rPr>
              <a:t>ij   </a:t>
            </a:r>
            <a:r>
              <a:rPr lang="en-US" altLang="zh-TW" i="1">
                <a:ea typeface="新細明體" charset="0"/>
                <a:sym typeface="Symbol" charset="2"/>
              </a:rPr>
              <a:t>= </a:t>
            </a:r>
            <a:r>
              <a:rPr lang="en-US" altLang="zh-TW" i="1">
                <a:ea typeface="新細明體" charset="0"/>
              </a:rPr>
              <a:t>f</a:t>
            </a:r>
            <a:r>
              <a:rPr lang="en-US" altLang="zh-TW" i="1" baseline="-25000">
                <a:ea typeface="新細明體" charset="0"/>
              </a:rPr>
              <a:t>ij  </a:t>
            </a:r>
            <a:r>
              <a:rPr lang="en-US" altLang="zh-TW" i="1">
                <a:ea typeface="新細明體" charset="0"/>
                <a:sym typeface="Symbol" charset="2"/>
              </a:rPr>
              <a:t> / max</a:t>
            </a:r>
            <a:r>
              <a:rPr lang="en-US" altLang="zh-TW" i="1" baseline="-25000">
                <a:ea typeface="新細明體" charset="0"/>
                <a:sym typeface="Symbol" charset="2"/>
              </a:rPr>
              <a:t>l</a:t>
            </a:r>
            <a:r>
              <a:rPr lang="en-US" altLang="zh-TW">
                <a:ea typeface="新細明體" charset="0"/>
                <a:sym typeface="Symbol" charset="2"/>
              </a:rPr>
              <a:t>{</a:t>
            </a:r>
            <a:r>
              <a:rPr lang="en-US" altLang="zh-TW" i="1">
                <a:ea typeface="新細明體" charset="0"/>
                <a:sym typeface="Symbol" charset="2"/>
              </a:rPr>
              <a:t>f</a:t>
            </a:r>
            <a:r>
              <a:rPr lang="en-US" altLang="zh-TW" i="1" baseline="-25000">
                <a:ea typeface="新細明體" charset="0"/>
              </a:rPr>
              <a:t>lj</a:t>
            </a:r>
            <a:r>
              <a:rPr lang="en-US" altLang="zh-TW">
                <a:ea typeface="新細明體" charset="0"/>
                <a:sym typeface="Symbol" charset="2"/>
              </a:rPr>
              <a:t>}</a:t>
            </a:r>
            <a:endParaRPr lang="en-US" altLang="zh-TW" sz="2400">
              <a:ea typeface="新細明體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新細明體" charset="0"/>
              </a:rPr>
              <a:t>May want to normalize </a:t>
            </a:r>
            <a:r>
              <a:rPr lang="en-US" altLang="zh-TW" sz="2800" i="1">
                <a:ea typeface="新細明體" charset="0"/>
              </a:rPr>
              <a:t>term frequency</a:t>
            </a:r>
            <a:r>
              <a:rPr lang="en-US" altLang="zh-TW" sz="2800">
                <a:ea typeface="新細明體" charset="0"/>
              </a:rPr>
              <a:t> (</a:t>
            </a:r>
            <a:r>
              <a:rPr lang="en-US" altLang="zh-TW" sz="2800" i="1">
                <a:ea typeface="新細明體" charset="0"/>
              </a:rPr>
              <a:t>tf</a:t>
            </a:r>
            <a:r>
              <a:rPr lang="en-US" altLang="zh-TW" sz="2800">
                <a:ea typeface="新細明體" charset="0"/>
              </a:rPr>
              <a:t>) across the entire corpus: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400" i="1">
                <a:ea typeface="新細明體" charset="0"/>
              </a:rPr>
              <a:t>        </a:t>
            </a:r>
            <a:r>
              <a:rPr lang="en-US" altLang="zh-TW" i="1">
                <a:ea typeface="新細明體" charset="0"/>
              </a:rPr>
              <a:t>tf</a:t>
            </a:r>
            <a:r>
              <a:rPr lang="en-US" altLang="zh-TW" i="1" baseline="-25000">
                <a:ea typeface="新細明體" charset="0"/>
              </a:rPr>
              <a:t>ij   </a:t>
            </a:r>
            <a:r>
              <a:rPr lang="en-US" altLang="zh-TW" i="1">
                <a:ea typeface="新細明體" charset="0"/>
                <a:sym typeface="Symbol" charset="2"/>
              </a:rPr>
              <a:t>= </a:t>
            </a:r>
            <a:r>
              <a:rPr lang="en-US" altLang="zh-TW" i="1">
                <a:ea typeface="新細明體" charset="0"/>
              </a:rPr>
              <a:t>f</a:t>
            </a:r>
            <a:r>
              <a:rPr lang="en-US" altLang="zh-TW" i="1" baseline="-25000">
                <a:ea typeface="新細明體" charset="0"/>
              </a:rPr>
              <a:t>ij  </a:t>
            </a:r>
            <a:r>
              <a:rPr lang="en-US" altLang="zh-TW" i="1">
                <a:ea typeface="新細明體" charset="0"/>
                <a:sym typeface="Symbol" charset="2"/>
              </a:rPr>
              <a:t> / max</a:t>
            </a:r>
            <a:r>
              <a:rPr lang="en-US" altLang="zh-TW">
                <a:ea typeface="新細明體" charset="0"/>
                <a:sym typeface="Symbol" charset="2"/>
              </a:rPr>
              <a:t>{</a:t>
            </a:r>
            <a:r>
              <a:rPr lang="en-US" altLang="zh-TW" i="1">
                <a:ea typeface="新細明體" charset="0"/>
                <a:sym typeface="Symbol" charset="2"/>
              </a:rPr>
              <a:t>f</a:t>
            </a:r>
            <a:r>
              <a:rPr lang="en-US" altLang="zh-TW" i="1" baseline="-25000">
                <a:ea typeface="新細明體" charset="0"/>
              </a:rPr>
              <a:t>ij</a:t>
            </a:r>
            <a:r>
              <a:rPr lang="en-US" altLang="zh-TW">
                <a:ea typeface="新細明體" charset="0"/>
                <a:sym typeface="Symbol" charset="2"/>
              </a:rPr>
              <a:t>}</a:t>
            </a:r>
            <a:endParaRPr lang="en-US" altLang="zh-TW">
              <a:ea typeface="新細明體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i="1">
                <a:ea typeface="新細明體" charset="0"/>
              </a:rPr>
              <a:t>		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990600" y="185738"/>
            <a:ext cx="7053263" cy="873125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Term Weights: </a:t>
            </a:r>
            <a:r>
              <a:rPr lang="en-US" altLang="en-US" sz="4000"/>
              <a:t>Inverse Document Frequency</a:t>
            </a:r>
          </a:p>
        </p:txBody>
      </p:sp>
      <p:sp>
        <p:nvSpPr>
          <p:cNvPr id="31747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2800">
                <a:ea typeface="新細明體" charset="0"/>
              </a:rPr>
              <a:t>Terms that appear in many </a:t>
            </a:r>
            <a:r>
              <a:rPr lang="en-US" altLang="zh-TW" sz="2800" i="1">
                <a:ea typeface="新細明體" charset="0"/>
              </a:rPr>
              <a:t>different </a:t>
            </a:r>
            <a:r>
              <a:rPr lang="en-US" altLang="zh-TW" sz="2800">
                <a:ea typeface="新細明體" charset="0"/>
              </a:rPr>
              <a:t>documents are </a:t>
            </a:r>
            <a:r>
              <a:rPr lang="en-US" altLang="zh-TW" sz="2800" i="1">
                <a:ea typeface="新細明體" charset="0"/>
              </a:rPr>
              <a:t>less</a:t>
            </a:r>
            <a:r>
              <a:rPr lang="en-US" altLang="zh-TW" sz="2800">
                <a:ea typeface="新細明體" charset="0"/>
              </a:rPr>
              <a:t> indicative of overall topic</a:t>
            </a:r>
            <a:endParaRPr lang="en-US" altLang="zh-TW" sz="2800" i="1">
              <a:ea typeface="新細明體" charset="0"/>
            </a:endParaRPr>
          </a:p>
          <a:p>
            <a:pPr eaLnBrk="1" hangingPunct="1">
              <a:buFontTx/>
              <a:buNone/>
            </a:pPr>
            <a:r>
              <a:rPr lang="en-US" altLang="zh-TW" sz="2800" i="1">
                <a:ea typeface="新細明體" charset="0"/>
              </a:rPr>
              <a:t>     </a:t>
            </a:r>
            <a:r>
              <a:rPr lang="en-US" altLang="zh-TW" sz="2800" i="1">
                <a:solidFill>
                  <a:srgbClr val="000099"/>
                </a:solidFill>
                <a:ea typeface="新細明體" charset="0"/>
              </a:rPr>
              <a:t>df</a:t>
            </a:r>
            <a:r>
              <a:rPr lang="en-US" altLang="zh-TW" sz="2800" i="1" baseline="-25000">
                <a:solidFill>
                  <a:srgbClr val="000099"/>
                </a:solidFill>
                <a:ea typeface="新細明體" charset="0"/>
              </a:rPr>
              <a:t> i</a:t>
            </a:r>
            <a:r>
              <a:rPr lang="en-US" altLang="zh-TW" sz="2800">
                <a:solidFill>
                  <a:srgbClr val="000099"/>
                </a:solidFill>
                <a:ea typeface="新細明體" charset="0"/>
              </a:rPr>
              <a:t> = document frequency of term</a:t>
            </a:r>
            <a:r>
              <a:rPr lang="en-US" altLang="zh-TW" sz="2800" i="1">
                <a:solidFill>
                  <a:srgbClr val="000099"/>
                </a:solidFill>
                <a:ea typeface="新細明體" charset="0"/>
              </a:rPr>
              <a:t> i  </a:t>
            </a:r>
          </a:p>
          <a:p>
            <a:pPr eaLnBrk="1" hangingPunct="1">
              <a:buFontTx/>
              <a:buNone/>
            </a:pPr>
            <a:r>
              <a:rPr lang="en-US" altLang="zh-TW" sz="2800" i="1">
                <a:solidFill>
                  <a:srgbClr val="000099"/>
                </a:solidFill>
                <a:ea typeface="新細明體" charset="0"/>
              </a:rPr>
              <a:t>           </a:t>
            </a:r>
            <a:r>
              <a:rPr lang="en-US" altLang="zh-TW" sz="2800">
                <a:solidFill>
                  <a:srgbClr val="000099"/>
                </a:solidFill>
                <a:ea typeface="新細明體" charset="0"/>
              </a:rPr>
              <a:t>= number of documents containing term</a:t>
            </a:r>
            <a:r>
              <a:rPr lang="en-US" altLang="zh-TW" sz="2800" i="1">
                <a:solidFill>
                  <a:srgbClr val="000099"/>
                </a:solidFill>
                <a:ea typeface="新細明體" charset="0"/>
              </a:rPr>
              <a:t> i</a:t>
            </a:r>
            <a:r>
              <a:rPr lang="en-US" altLang="zh-TW" sz="2800">
                <a:solidFill>
                  <a:srgbClr val="000099"/>
                </a:solidFill>
                <a:ea typeface="新細明體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sz="2800" i="1">
                <a:solidFill>
                  <a:srgbClr val="000099"/>
                </a:solidFill>
                <a:ea typeface="新細明體" charset="0"/>
              </a:rPr>
              <a:t>     idf</a:t>
            </a:r>
            <a:r>
              <a:rPr lang="en-US" altLang="zh-TW" sz="2800" i="1" baseline="-25000">
                <a:solidFill>
                  <a:srgbClr val="000099"/>
                </a:solidFill>
                <a:ea typeface="新細明體" charset="0"/>
              </a:rPr>
              <a:t>i</a:t>
            </a:r>
            <a:r>
              <a:rPr lang="en-US" altLang="zh-TW" sz="2800">
                <a:solidFill>
                  <a:srgbClr val="000099"/>
                </a:solidFill>
                <a:ea typeface="新細明體" charset="0"/>
              </a:rPr>
              <a:t> = inverse document frequency of term</a:t>
            </a:r>
            <a:r>
              <a:rPr lang="en-US" altLang="zh-TW" sz="2800" i="1">
                <a:solidFill>
                  <a:srgbClr val="000099"/>
                </a:solidFill>
                <a:ea typeface="新細明體" charset="0"/>
              </a:rPr>
              <a:t> i, </a:t>
            </a:r>
            <a:r>
              <a:rPr lang="en-US" altLang="zh-TW" sz="2800">
                <a:solidFill>
                  <a:srgbClr val="000099"/>
                </a:solidFill>
                <a:ea typeface="新細明體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olidFill>
                  <a:srgbClr val="000099"/>
                </a:solidFill>
                <a:ea typeface="新細明體" charset="0"/>
              </a:rPr>
              <a:t>           = log</a:t>
            </a:r>
            <a:r>
              <a:rPr lang="en-US" altLang="zh-TW" sz="2800" baseline="-25000">
                <a:solidFill>
                  <a:srgbClr val="000099"/>
                </a:solidFill>
                <a:ea typeface="新細明體" charset="0"/>
              </a:rPr>
              <a:t>2</a:t>
            </a:r>
            <a:r>
              <a:rPr lang="en-US" altLang="zh-TW" sz="2800">
                <a:solidFill>
                  <a:srgbClr val="000099"/>
                </a:solidFill>
                <a:ea typeface="新細明體" charset="0"/>
              </a:rPr>
              <a:t> (</a:t>
            </a:r>
            <a:r>
              <a:rPr lang="en-US" altLang="zh-TW" sz="2800" i="1">
                <a:solidFill>
                  <a:srgbClr val="000099"/>
                </a:solidFill>
                <a:ea typeface="新細明體" charset="0"/>
              </a:rPr>
              <a:t>N/ df</a:t>
            </a:r>
            <a:r>
              <a:rPr lang="en-US" altLang="zh-TW" sz="2800" i="1" baseline="-25000">
                <a:solidFill>
                  <a:srgbClr val="000099"/>
                </a:solidFill>
                <a:ea typeface="新細明體" charset="0"/>
              </a:rPr>
              <a:t> i</a:t>
            </a:r>
            <a:r>
              <a:rPr lang="en-US" altLang="zh-TW" sz="2800">
                <a:solidFill>
                  <a:srgbClr val="000099"/>
                </a:solidFill>
                <a:ea typeface="新細明體" charset="0"/>
              </a:rPr>
              <a:t>)  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olidFill>
                  <a:srgbClr val="000099"/>
                </a:solidFill>
                <a:ea typeface="新細明體" charset="0"/>
              </a:rPr>
              <a:t>             (N: total number of documents)</a:t>
            </a:r>
          </a:p>
          <a:p>
            <a:pPr eaLnBrk="1" hangingPunct="1"/>
            <a:r>
              <a:rPr lang="en-US" altLang="zh-TW" sz="2800">
                <a:ea typeface="新細明體" charset="0"/>
              </a:rPr>
              <a:t>An indication of a term’s </a:t>
            </a:r>
            <a:r>
              <a:rPr lang="en-US" altLang="zh-TW" sz="2800" i="1">
                <a:ea typeface="新細明體" charset="0"/>
              </a:rPr>
              <a:t>discrimination</a:t>
            </a:r>
            <a:r>
              <a:rPr lang="en-US" altLang="zh-TW" sz="2800">
                <a:ea typeface="新細明體" charset="0"/>
              </a:rPr>
              <a:t> power.</a:t>
            </a:r>
          </a:p>
          <a:p>
            <a:pPr eaLnBrk="1" hangingPunct="1"/>
            <a:r>
              <a:rPr lang="en-US" altLang="zh-TW" sz="2800">
                <a:ea typeface="新細明體" charset="0"/>
              </a:rPr>
              <a:t>Log used to dampen the effect relative to </a:t>
            </a:r>
            <a:r>
              <a:rPr lang="en-US" altLang="zh-TW" sz="2800" i="1">
                <a:ea typeface="新細明體" charset="0"/>
              </a:rPr>
              <a:t>tf</a:t>
            </a:r>
            <a:endParaRPr lang="en-US" altLang="zh-TW" sz="2800">
              <a:ea typeface="新細明體" charset="0"/>
            </a:endParaRPr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800"/>
              <a:t>Retrieval Models</a:t>
            </a:r>
          </a:p>
        </p:txBody>
      </p:sp>
      <p:sp>
        <p:nvSpPr>
          <p:cNvPr id="51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31825" y="1208088"/>
            <a:ext cx="8229600" cy="4525962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4000">
                <a:ea typeface="新細明體" charset="0"/>
              </a:rPr>
              <a:t>A retrieval model specifies the details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600">
                <a:ea typeface="新細明體" charset="0"/>
              </a:rPr>
              <a:t>Document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600">
                <a:ea typeface="新細明體" charset="0"/>
              </a:rPr>
              <a:t>Query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600">
                <a:ea typeface="新細明體" charset="0"/>
              </a:rPr>
              <a:t>Retrieval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4000">
                <a:ea typeface="新細明體" charset="0"/>
              </a:rPr>
              <a:t>Determines a notion of relevance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4000">
                <a:ea typeface="新細明體" charset="0"/>
              </a:rPr>
              <a:t>Notion of relevance can be binary or continuous (i.e. </a:t>
            </a:r>
            <a:r>
              <a:rPr lang="en-US" altLang="zh-TW" sz="4000" i="1">
                <a:ea typeface="新細明體" charset="0"/>
              </a:rPr>
              <a:t>ranked retrieval</a:t>
            </a:r>
            <a:r>
              <a:rPr lang="en-US" altLang="zh-TW" sz="4000">
                <a:ea typeface="新細明體" charset="0"/>
              </a:rPr>
              <a:t>)</a:t>
            </a:r>
            <a:endParaRPr lang="en-US" alt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4800">
                <a:ea typeface="新細明體" charset="0"/>
              </a:rPr>
              <a:t>TF-IDF Weighting</a:t>
            </a:r>
          </a:p>
        </p:txBody>
      </p:sp>
      <p:sp>
        <p:nvSpPr>
          <p:cNvPr id="327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32213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新細明體" charset="0"/>
              </a:rPr>
              <a:t>A typical combined term importance indicator is </a:t>
            </a:r>
            <a:r>
              <a:rPr lang="en-US" altLang="zh-TW" sz="2800" i="1">
                <a:ea typeface="新細明體" charset="0"/>
              </a:rPr>
              <a:t>tf-idf weighting</a:t>
            </a:r>
            <a:r>
              <a:rPr lang="en-US" altLang="zh-TW" sz="2800">
                <a:ea typeface="新細明體" charset="0"/>
              </a:rPr>
              <a:t>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zh-TW" sz="2800" i="1">
                <a:solidFill>
                  <a:srgbClr val="000099"/>
                </a:solidFill>
                <a:ea typeface="新細明體" charset="0"/>
              </a:rPr>
              <a:t>w</a:t>
            </a:r>
            <a:r>
              <a:rPr lang="en-US" altLang="zh-TW" sz="2800" i="1" baseline="-25000">
                <a:solidFill>
                  <a:srgbClr val="000099"/>
                </a:solidFill>
                <a:ea typeface="新細明體" charset="0"/>
              </a:rPr>
              <a:t>ij</a:t>
            </a:r>
            <a:r>
              <a:rPr lang="en-US" altLang="zh-TW" sz="2800" i="1">
                <a:solidFill>
                  <a:srgbClr val="000099"/>
                </a:solidFill>
                <a:ea typeface="新細明體" charset="0"/>
              </a:rPr>
              <a:t> =  tf</a:t>
            </a:r>
            <a:r>
              <a:rPr lang="en-US" altLang="zh-TW" sz="2800" i="1" baseline="-25000">
                <a:solidFill>
                  <a:srgbClr val="000099"/>
                </a:solidFill>
                <a:ea typeface="新細明體" charset="0"/>
              </a:rPr>
              <a:t>ij</a:t>
            </a:r>
            <a:r>
              <a:rPr lang="en-US" altLang="zh-TW" sz="2800" i="1">
                <a:solidFill>
                  <a:srgbClr val="000099"/>
                </a:solidFill>
                <a:ea typeface="新細明體" charset="0"/>
              </a:rPr>
              <a:t> idf</a:t>
            </a:r>
            <a:r>
              <a:rPr lang="en-US" altLang="zh-TW" sz="2800" i="1" baseline="-25000">
                <a:solidFill>
                  <a:srgbClr val="000099"/>
                </a:solidFill>
                <a:ea typeface="新細明體" charset="0"/>
              </a:rPr>
              <a:t>i  </a:t>
            </a:r>
            <a:r>
              <a:rPr lang="en-US" altLang="zh-TW" sz="2800" i="1">
                <a:solidFill>
                  <a:srgbClr val="000099"/>
                </a:solidFill>
                <a:ea typeface="新細明體" charset="0"/>
              </a:rPr>
              <a:t>=  tf</a:t>
            </a:r>
            <a:r>
              <a:rPr lang="en-US" altLang="zh-TW" sz="2800" i="1" baseline="-25000">
                <a:solidFill>
                  <a:srgbClr val="000099"/>
                </a:solidFill>
                <a:ea typeface="新細明體" charset="0"/>
              </a:rPr>
              <a:t>ij</a:t>
            </a:r>
            <a:r>
              <a:rPr lang="en-US" altLang="zh-TW" sz="2800" i="1">
                <a:solidFill>
                  <a:srgbClr val="000099"/>
                </a:solidFill>
                <a:ea typeface="新細明體" charset="0"/>
              </a:rPr>
              <a:t> </a:t>
            </a:r>
            <a:r>
              <a:rPr lang="en-US" altLang="zh-TW" sz="2800">
                <a:solidFill>
                  <a:srgbClr val="000099"/>
                </a:solidFill>
                <a:ea typeface="新細明體" charset="0"/>
              </a:rPr>
              <a:t>log</a:t>
            </a:r>
            <a:r>
              <a:rPr lang="en-US" altLang="zh-TW" sz="2800" baseline="-25000">
                <a:solidFill>
                  <a:srgbClr val="000099"/>
                </a:solidFill>
                <a:ea typeface="新細明體" charset="0"/>
              </a:rPr>
              <a:t>2</a:t>
            </a:r>
            <a:r>
              <a:rPr lang="en-US" altLang="zh-TW" sz="2800">
                <a:solidFill>
                  <a:srgbClr val="000099"/>
                </a:solidFill>
                <a:ea typeface="新細明體" charset="0"/>
              </a:rPr>
              <a:t> (</a:t>
            </a:r>
            <a:r>
              <a:rPr lang="en-US" altLang="zh-TW" sz="2800" i="1">
                <a:solidFill>
                  <a:srgbClr val="000099"/>
                </a:solidFill>
                <a:ea typeface="新細明體" charset="0"/>
              </a:rPr>
              <a:t>N/ df</a:t>
            </a:r>
            <a:r>
              <a:rPr lang="en-US" altLang="zh-TW" sz="2800" i="1" baseline="-25000">
                <a:solidFill>
                  <a:srgbClr val="000099"/>
                </a:solidFill>
                <a:ea typeface="新細明體" charset="0"/>
              </a:rPr>
              <a:t>i</a:t>
            </a:r>
            <a:r>
              <a:rPr lang="en-US" altLang="zh-TW" sz="2800">
                <a:solidFill>
                  <a:srgbClr val="000099"/>
                </a:solidFill>
                <a:ea typeface="新細明體" charset="0"/>
              </a:rPr>
              <a:t>)</a:t>
            </a:r>
            <a:r>
              <a:rPr lang="en-US" altLang="zh-TW" sz="2400">
                <a:solidFill>
                  <a:srgbClr val="000099"/>
                </a:solidFill>
                <a:ea typeface="新細明體" charset="0"/>
              </a:rPr>
              <a:t> </a:t>
            </a:r>
            <a:endParaRPr lang="en-US" altLang="zh-TW" sz="2800">
              <a:solidFill>
                <a:srgbClr val="000099"/>
              </a:solidFill>
              <a:ea typeface="新細明體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新細明體" charset="0"/>
              </a:rPr>
              <a:t>A term occurring frequently in the document but rarely in the rest of the collection is given high weight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新細明體" charset="0"/>
              </a:rPr>
              <a:t>Many other ways of determining term weights have been proposed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新細明體" charset="0"/>
              </a:rPr>
              <a:t>Experimentally, </a:t>
            </a:r>
            <a:r>
              <a:rPr lang="en-US" altLang="zh-TW" sz="2800" i="1">
                <a:ea typeface="新細明體" charset="0"/>
              </a:rPr>
              <a:t>tf-idf</a:t>
            </a:r>
            <a:r>
              <a:rPr lang="en-US" altLang="zh-TW" sz="2800">
                <a:ea typeface="新細明體" charset="0"/>
              </a:rPr>
              <a:t> has been found to work well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>
              <a:ea typeface="新細明體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新細明體" charset="0"/>
              </a:rPr>
              <a:t>It was also theoretically proved to work well (Papineni, NAACL 2001)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666750"/>
            <a:ext cx="8229600" cy="11430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ea typeface="新細明體" charset="0"/>
              </a:rPr>
              <a:t>Computing TF-IDF - An Example</a:t>
            </a:r>
          </a:p>
        </p:txBody>
      </p:sp>
      <p:sp>
        <p:nvSpPr>
          <p:cNvPr id="337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38163" y="1600200"/>
            <a:ext cx="8148637" cy="4414838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zh-TW" sz="2800">
                <a:ea typeface="新細明體" charset="0"/>
              </a:rPr>
              <a:t>Given a document containing terms with given frequencies: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ea typeface="新細明體" charset="0"/>
              </a:rPr>
              <a:t>    </a:t>
            </a:r>
            <a:r>
              <a:rPr lang="en-US" altLang="zh-TW" sz="2800">
                <a:solidFill>
                  <a:srgbClr val="000099"/>
                </a:solidFill>
                <a:ea typeface="新細明體" charset="0"/>
              </a:rPr>
              <a:t>A(3), B(2), C(1)</a:t>
            </a:r>
            <a:endParaRPr lang="en-US" altLang="zh-TW">
              <a:solidFill>
                <a:srgbClr val="000099"/>
              </a:solidFill>
              <a:ea typeface="新細明體" charset="0"/>
            </a:endParaRPr>
          </a:p>
          <a:p>
            <a:pPr eaLnBrk="1" hangingPunct="1">
              <a:buFontTx/>
              <a:buNone/>
            </a:pPr>
            <a:r>
              <a:rPr lang="en-US" altLang="zh-TW" sz="2800">
                <a:ea typeface="新細明體" charset="0"/>
              </a:rPr>
              <a:t>Assume collection contains 10,000 documents and 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ea typeface="新細明體" charset="0"/>
              </a:rPr>
              <a:t>document frequencies of these terms are: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ea typeface="新細明體" charset="0"/>
              </a:rPr>
              <a:t>    </a:t>
            </a:r>
            <a:r>
              <a:rPr lang="en-US" altLang="zh-TW" sz="2800">
                <a:solidFill>
                  <a:srgbClr val="000099"/>
                </a:solidFill>
                <a:ea typeface="新細明體" charset="0"/>
              </a:rPr>
              <a:t>A(50), B(1300), C(250)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ea typeface="新細明體" charset="0"/>
              </a:rPr>
              <a:t>Then: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olidFill>
                  <a:srgbClr val="000099"/>
                </a:solidFill>
                <a:ea typeface="新細明體" charset="0"/>
              </a:rPr>
              <a:t>A:  tf = 3/3;  idf = log(10000/50) = 5.3;     tf-idf = 5.3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olidFill>
                  <a:srgbClr val="000099"/>
                </a:solidFill>
                <a:ea typeface="新細明體" charset="0"/>
              </a:rPr>
              <a:t>B:  tf = 2/3;  idf = log(10000/1300) = 2.0; tf-idf = 1.3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olidFill>
                  <a:srgbClr val="000099"/>
                </a:solidFill>
                <a:ea typeface="新細明體" charset="0"/>
              </a:rPr>
              <a:t>C:  tf = 1/3;  idf = log(10000/250) = 3.7;   tf-idf = 1.2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800"/>
              <a:t>Query Vector</a:t>
            </a:r>
          </a:p>
        </p:txBody>
      </p:sp>
      <p:sp>
        <p:nvSpPr>
          <p:cNvPr id="34819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3600">
                <a:ea typeface="新細明體" charset="0"/>
                <a:sym typeface="Symbol" charset="2"/>
              </a:rPr>
              <a:t>Query vector is typically treated as a document and also tf-idf weighted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600">
                <a:ea typeface="新細明體" charset="0"/>
                <a:sym typeface="Symbol" charset="2"/>
              </a:rPr>
              <a:t>Alternative is for the user to supply weights for the given query terms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en-US" sz="3600">
                <a:sym typeface="Symbol" charset="2"/>
              </a:rPr>
              <a:t>For the query term weights, a suggestion is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3200" i="1">
                <a:ea typeface="新細明體" charset="0"/>
              </a:rPr>
              <a:t>w</a:t>
            </a:r>
            <a:r>
              <a:rPr lang="en-US" altLang="zh-TW" sz="3200" i="1" baseline="-25000">
                <a:ea typeface="新細明體" charset="0"/>
              </a:rPr>
              <a:t>iq</a:t>
            </a:r>
            <a:r>
              <a:rPr lang="pt-BR" altLang="en-US" sz="3600" i="1">
                <a:sym typeface="Symbol" charset="2"/>
              </a:rPr>
              <a:t> </a:t>
            </a:r>
            <a:r>
              <a:rPr lang="pt-BR" altLang="en-US" sz="3200" i="1">
                <a:sym typeface="Symbol" charset="2"/>
              </a:rPr>
              <a:t>=  ( 0.5  +  [0.5 * freq(i,q) / max</a:t>
            </a:r>
            <a:r>
              <a:rPr lang="pt-BR" altLang="en-US" sz="3200" i="1" baseline="-25000">
                <a:sym typeface="Symbol" charset="2"/>
              </a:rPr>
              <a:t>l</a:t>
            </a:r>
            <a:r>
              <a:rPr lang="pt-BR" altLang="en-US" sz="3200" i="1">
                <a:sym typeface="Symbol" charset="2"/>
              </a:rPr>
              <a:t>(freq(l,q)] ) *  log(N/n</a:t>
            </a:r>
            <a:r>
              <a:rPr lang="pt-BR" altLang="en-US" sz="3200" i="1" baseline="-25000">
                <a:sym typeface="Symbol" charset="2"/>
              </a:rPr>
              <a:t>i</a:t>
            </a:r>
            <a:r>
              <a:rPr lang="pt-BR" altLang="en-US" sz="3200" i="1">
                <a:sym typeface="Symbol" charset="2"/>
              </a:rPr>
              <a:t>)</a:t>
            </a:r>
            <a:endParaRPr lang="en-US" altLang="zh-TW" sz="3200" i="1">
              <a:ea typeface="新細明體" charset="0"/>
              <a:sym typeface="Symbol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4800">
                <a:ea typeface="新細明體" charset="0"/>
              </a:rPr>
              <a:t>Similarity Measure</a:t>
            </a:r>
          </a:p>
        </p:txBody>
      </p:sp>
      <p:sp>
        <p:nvSpPr>
          <p:cNvPr id="358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85800" y="1371600"/>
            <a:ext cx="7848600" cy="46482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ea typeface="新細明體" charset="0"/>
              </a:rPr>
              <a:t>A </a:t>
            </a:r>
            <a:r>
              <a:rPr lang="en-US" altLang="zh-TW">
                <a:solidFill>
                  <a:srgbClr val="FF0000"/>
                </a:solidFill>
                <a:ea typeface="新細明體" charset="0"/>
              </a:rPr>
              <a:t>similarity measure</a:t>
            </a:r>
            <a:r>
              <a:rPr lang="en-US" altLang="zh-TW">
                <a:ea typeface="新細明體" charset="0"/>
              </a:rPr>
              <a:t> is a function that computes the </a:t>
            </a:r>
            <a:r>
              <a:rPr lang="en-US" altLang="zh-TW" i="1">
                <a:solidFill>
                  <a:srgbClr val="FF0000"/>
                </a:solidFill>
                <a:ea typeface="新細明體" charset="0"/>
              </a:rPr>
              <a:t>degree of similarity</a:t>
            </a:r>
            <a:r>
              <a:rPr lang="en-US" altLang="zh-TW">
                <a:ea typeface="新細明體" charset="0"/>
              </a:rPr>
              <a:t> between two vectors</a:t>
            </a:r>
          </a:p>
          <a:p>
            <a:pPr eaLnBrk="1" hangingPunct="1"/>
            <a:r>
              <a:rPr lang="en-US" altLang="zh-TW">
                <a:ea typeface="新細明體" charset="0"/>
              </a:rPr>
              <a:t>Using a similarity measure between the query and each document:</a:t>
            </a:r>
          </a:p>
          <a:p>
            <a:pPr lvl="1" eaLnBrk="1" hangingPunct="1"/>
            <a:r>
              <a:rPr lang="en-US" altLang="zh-TW">
                <a:ea typeface="新細明體" charset="0"/>
              </a:rPr>
              <a:t>It is possible to rank the retrieved documents in the order of presumed relevance</a:t>
            </a:r>
          </a:p>
          <a:p>
            <a:pPr lvl="1" eaLnBrk="1" hangingPunct="1"/>
            <a:r>
              <a:rPr lang="en-US" altLang="zh-TW">
                <a:ea typeface="新細明體" charset="0"/>
              </a:rPr>
              <a:t>It is possible to enforce a certain threshold so that the size of the retrieved set can be controlled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00050" y="549275"/>
            <a:ext cx="8229600" cy="644525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800"/>
              <a:t>Desiderata for proximity</a:t>
            </a:r>
          </a:p>
        </p:txBody>
      </p:sp>
      <p:sp>
        <p:nvSpPr>
          <p:cNvPr id="36867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If </a:t>
            </a:r>
            <a:r>
              <a:rPr lang="en-US" altLang="en-US" i="1"/>
              <a:t>d</a:t>
            </a:r>
            <a:r>
              <a:rPr lang="en-US" altLang="en-US" baseline="-25000"/>
              <a:t>1</a:t>
            </a:r>
            <a:r>
              <a:rPr lang="en-US" altLang="en-US"/>
              <a:t> is near </a:t>
            </a:r>
            <a:r>
              <a:rPr lang="en-US" altLang="en-US" i="1"/>
              <a:t>d</a:t>
            </a:r>
            <a:r>
              <a:rPr lang="en-US" altLang="en-US" baseline="-25000"/>
              <a:t>2</a:t>
            </a:r>
            <a:r>
              <a:rPr lang="en-US" altLang="en-US"/>
              <a:t>, then </a:t>
            </a:r>
            <a:r>
              <a:rPr lang="en-US" altLang="en-US" i="1"/>
              <a:t>d</a:t>
            </a:r>
            <a:r>
              <a:rPr lang="en-US" altLang="en-US" baseline="-25000"/>
              <a:t>2</a:t>
            </a:r>
            <a:r>
              <a:rPr lang="en-US" altLang="en-US"/>
              <a:t> is near </a:t>
            </a:r>
            <a:r>
              <a:rPr lang="en-US" altLang="en-US" i="1"/>
              <a:t>d</a:t>
            </a:r>
            <a:r>
              <a:rPr lang="en-US" altLang="en-US" baseline="-25000"/>
              <a:t>1</a:t>
            </a:r>
            <a:endParaRPr lang="en-US" altLang="en-US"/>
          </a:p>
          <a:p>
            <a:pPr eaLnBrk="1" hangingPunct="1"/>
            <a:r>
              <a:rPr lang="en-US" altLang="en-US"/>
              <a:t>If </a:t>
            </a:r>
            <a:r>
              <a:rPr lang="en-US" altLang="en-US" i="1"/>
              <a:t>d</a:t>
            </a:r>
            <a:r>
              <a:rPr lang="en-US" altLang="en-US" baseline="-25000"/>
              <a:t>1</a:t>
            </a:r>
            <a:r>
              <a:rPr lang="en-US" altLang="en-US"/>
              <a:t> near </a:t>
            </a:r>
            <a:r>
              <a:rPr lang="en-US" altLang="en-US" i="1"/>
              <a:t>d</a:t>
            </a:r>
            <a:r>
              <a:rPr lang="en-US" altLang="en-US" baseline="-25000"/>
              <a:t>2</a:t>
            </a:r>
            <a:r>
              <a:rPr lang="en-US" altLang="en-US"/>
              <a:t>, and </a:t>
            </a:r>
            <a:r>
              <a:rPr lang="en-US" altLang="en-US" i="1"/>
              <a:t>d</a:t>
            </a:r>
            <a:r>
              <a:rPr lang="en-US" altLang="en-US" baseline="-25000"/>
              <a:t>2</a:t>
            </a:r>
            <a:r>
              <a:rPr lang="en-US" altLang="en-US"/>
              <a:t> near </a:t>
            </a:r>
            <a:r>
              <a:rPr lang="en-US" altLang="en-US" i="1"/>
              <a:t>d</a:t>
            </a:r>
            <a:r>
              <a:rPr lang="en-US" altLang="en-US" baseline="-25000"/>
              <a:t>3</a:t>
            </a:r>
            <a:r>
              <a:rPr lang="en-US" altLang="en-US"/>
              <a:t>, then </a:t>
            </a:r>
            <a:r>
              <a:rPr lang="en-US" altLang="en-US" i="1"/>
              <a:t>d</a:t>
            </a:r>
            <a:r>
              <a:rPr lang="en-US" altLang="en-US" baseline="-25000"/>
              <a:t>1</a:t>
            </a:r>
            <a:r>
              <a:rPr lang="en-US" altLang="en-US"/>
              <a:t> is not far from </a:t>
            </a:r>
            <a:r>
              <a:rPr lang="en-US" altLang="en-US" i="1"/>
              <a:t>d</a:t>
            </a:r>
            <a:r>
              <a:rPr lang="en-US" altLang="en-US" baseline="-25000"/>
              <a:t>3</a:t>
            </a:r>
            <a:endParaRPr lang="en-US" altLang="en-US"/>
          </a:p>
          <a:p>
            <a:pPr eaLnBrk="1" hangingPunct="1"/>
            <a:r>
              <a:rPr lang="en-US" altLang="en-US"/>
              <a:t>No document is closer to </a:t>
            </a:r>
            <a:r>
              <a:rPr lang="en-US" altLang="en-US" i="1"/>
              <a:t>d</a:t>
            </a:r>
            <a:r>
              <a:rPr lang="en-US" altLang="en-US"/>
              <a:t> than </a:t>
            </a:r>
            <a:r>
              <a:rPr lang="en-US" altLang="en-US" i="1"/>
              <a:t>d</a:t>
            </a:r>
            <a:r>
              <a:rPr lang="en-US" altLang="en-US"/>
              <a:t> itself.</a:t>
            </a:r>
          </a:p>
          <a:p>
            <a:pPr lvl="1" eaLnBrk="1" hangingPunct="1"/>
            <a:r>
              <a:rPr lang="en-US" altLang="en-US"/>
              <a:t>Sometimes it is a good idea to determine the maximum possible similarity as the “distance” between a document d and itself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800"/>
              <a:t>Euclidean distance</a:t>
            </a:r>
          </a:p>
        </p:txBody>
      </p:sp>
      <p:sp>
        <p:nvSpPr>
          <p:cNvPr id="37891" name="Rectangle 3"/>
          <p:cNvSpPr>
            <a:spLocks noChangeArrowheads="1"/>
          </p:cNvSpPr>
          <p:nvPr>
            <p:ph type="body" sz="half" idx="1"/>
          </p:nvPr>
        </p:nvSpPr>
        <p:spPr bwMode="auto">
          <a:xfrm>
            <a:off x="877888" y="1600200"/>
            <a:ext cx="7608887" cy="4164013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en-US" sz="2400"/>
              <a:t>Distance between vectors </a:t>
            </a:r>
            <a:r>
              <a:rPr lang="en-US" altLang="en-US" sz="2400" i="1"/>
              <a:t>d</a:t>
            </a:r>
            <a:r>
              <a:rPr lang="en-US" altLang="en-US" sz="2400" baseline="-25000"/>
              <a:t>1</a:t>
            </a:r>
            <a:r>
              <a:rPr lang="en-US" altLang="en-US" sz="2400"/>
              <a:t> and </a:t>
            </a:r>
            <a:r>
              <a:rPr lang="en-US" altLang="en-US" sz="2400" i="1"/>
              <a:t>d</a:t>
            </a:r>
            <a:r>
              <a:rPr lang="en-US" altLang="en-US" sz="2400" baseline="-25000"/>
              <a:t>2</a:t>
            </a:r>
            <a:r>
              <a:rPr lang="en-US" altLang="en-US" sz="2400"/>
              <a:t> is the length of the vector |</a:t>
            </a:r>
            <a:r>
              <a:rPr lang="en-US" altLang="en-US" sz="2400" i="1"/>
              <a:t>d</a:t>
            </a:r>
            <a:r>
              <a:rPr lang="en-US" altLang="en-US" sz="2400" baseline="-25000"/>
              <a:t>1</a:t>
            </a:r>
            <a:r>
              <a:rPr lang="en-US" altLang="en-US" sz="2400"/>
              <a:t> – </a:t>
            </a:r>
            <a:r>
              <a:rPr lang="en-US" altLang="en-US" sz="2400" i="1"/>
              <a:t>d</a:t>
            </a:r>
            <a:r>
              <a:rPr lang="en-US" altLang="en-US" sz="2400" baseline="-25000"/>
              <a:t>2</a:t>
            </a:r>
            <a:r>
              <a:rPr lang="en-US" altLang="en-US" sz="2400"/>
              <a:t>|</a:t>
            </a:r>
            <a:endParaRPr lang="en-US" altLang="en-US" sz="2400" i="1"/>
          </a:p>
          <a:p>
            <a:pPr lvl="1" eaLnBrk="1" hangingPunct="1">
              <a:lnSpc>
                <a:spcPct val="85000"/>
              </a:lnSpc>
            </a:pPr>
            <a:r>
              <a:rPr lang="en-US" altLang="en-US" sz="2000"/>
              <a:t>Euclidean distance</a:t>
            </a:r>
          </a:p>
          <a:p>
            <a:pPr lvl="1" eaLnBrk="1" hangingPunct="1">
              <a:lnSpc>
                <a:spcPct val="85000"/>
              </a:lnSpc>
            </a:pPr>
            <a:endParaRPr lang="en-US" altLang="en-US" sz="2000"/>
          </a:p>
          <a:p>
            <a:pPr lvl="1" eaLnBrk="1" hangingPunct="1">
              <a:lnSpc>
                <a:spcPct val="85000"/>
              </a:lnSpc>
            </a:pPr>
            <a:endParaRPr lang="en-US" altLang="en-US" sz="2000"/>
          </a:p>
          <a:p>
            <a:pPr eaLnBrk="1" hangingPunct="1">
              <a:lnSpc>
                <a:spcPct val="85000"/>
              </a:lnSpc>
            </a:pPr>
            <a:endParaRPr lang="en-US" altLang="en-US" sz="2400">
              <a:solidFill>
                <a:srgbClr val="FF0000"/>
              </a:solidFill>
            </a:endParaRPr>
          </a:p>
        </p:txBody>
      </p:sp>
      <p:graphicFrame>
        <p:nvGraphicFramePr>
          <p:cNvPr id="3789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366838" y="2989263"/>
          <a:ext cx="60642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Equation" r:id="rId3" imgW="2844800" imgH="482600" progId="Equation.3">
                  <p:embed/>
                </p:oleObj>
              </mc:Choice>
              <mc:Fallback>
                <p:oleObj name="Equation" r:id="rId3" imgW="2844800" imgH="4826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alphaModFix amt="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2989263"/>
                        <a:ext cx="60642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1157288" y="4699000"/>
            <a:ext cx="72263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Exercise</a:t>
            </a:r>
            <a:r>
              <a:rPr lang="en-US" altLang="en-US"/>
              <a:t>: Determine the Euclidean distance between the vectors (0, 3, 2, 1, 10) and (2, 7, 1, 0, 0)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800"/>
              <a:t>Euclidian Distance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en-US"/>
              <a:t>Why is this not a great idea?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/>
              <a:t>We still haven’t dealt with the issue of length normalization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Long documents would be more similar to each other by virtue of length, not topic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/>
              <a:t>However, we can implicitly normalize by looking at </a:t>
            </a:r>
            <a:r>
              <a:rPr lang="en-US" altLang="en-US" i="1"/>
              <a:t>angles </a:t>
            </a:r>
            <a:r>
              <a:rPr lang="en-US" altLang="en-US"/>
              <a:t>instead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155700" y="376238"/>
            <a:ext cx="7267575" cy="493712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800"/>
              <a:t>Manhattan Distance</a:t>
            </a:r>
          </a:p>
        </p:txBody>
      </p:sp>
      <p:sp>
        <p:nvSpPr>
          <p:cNvPr id="3993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30250" y="1890713"/>
            <a:ext cx="8077200" cy="3900487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en-US" sz="2400"/>
              <a:t>Or “city block” measure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2000"/>
              <a:t>Based on the idea that generally in American cities you cannot follow a direct line between two points</a:t>
            </a:r>
          </a:p>
          <a:p>
            <a:pPr lvl="1" eaLnBrk="1" hangingPunct="1">
              <a:lnSpc>
                <a:spcPct val="85000"/>
              </a:lnSpc>
            </a:pPr>
            <a:endParaRPr lang="en-US" altLang="en-US" sz="2000"/>
          </a:p>
          <a:p>
            <a:pPr lvl="1" eaLnBrk="1" hangingPunct="1">
              <a:lnSpc>
                <a:spcPct val="85000"/>
              </a:lnSpc>
            </a:pPr>
            <a:endParaRPr lang="en-US" altLang="en-US" sz="2000"/>
          </a:p>
          <a:p>
            <a:pPr lvl="1" eaLnBrk="1" hangingPunct="1">
              <a:lnSpc>
                <a:spcPct val="85000"/>
              </a:lnSpc>
            </a:pPr>
            <a:endParaRPr lang="en-US" altLang="en-US" sz="2000"/>
          </a:p>
          <a:p>
            <a:pPr lvl="1" eaLnBrk="1" hangingPunct="1">
              <a:lnSpc>
                <a:spcPct val="85000"/>
              </a:lnSpc>
            </a:pPr>
            <a:endParaRPr lang="en-US" altLang="en-US" sz="2000"/>
          </a:p>
          <a:p>
            <a:pPr eaLnBrk="1" hangingPunct="1">
              <a:lnSpc>
                <a:spcPct val="85000"/>
              </a:lnSpc>
            </a:pPr>
            <a:endParaRPr lang="en-US" altLang="en-US" sz="2400"/>
          </a:p>
          <a:p>
            <a:pPr eaLnBrk="1" hangingPunct="1">
              <a:lnSpc>
                <a:spcPct val="85000"/>
              </a:lnSpc>
            </a:pPr>
            <a:r>
              <a:rPr lang="en-US" altLang="en-US" sz="2400"/>
              <a:t>Uses the formula:</a:t>
            </a:r>
          </a:p>
          <a:p>
            <a:pPr eaLnBrk="1" hangingPunct="1">
              <a:lnSpc>
                <a:spcPct val="85000"/>
              </a:lnSpc>
            </a:pPr>
            <a:endParaRPr lang="en-US" altLang="en-US" sz="2400"/>
          </a:p>
          <a:p>
            <a:pPr eaLnBrk="1" hangingPunct="1">
              <a:lnSpc>
                <a:spcPct val="85000"/>
              </a:lnSpc>
            </a:pPr>
            <a:endParaRPr lang="en-US" altLang="en-US" sz="240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en-US" sz="2400">
                <a:solidFill>
                  <a:srgbClr val="FF0000"/>
                </a:solidFill>
              </a:rPr>
              <a:t>Exercise</a:t>
            </a:r>
            <a:r>
              <a:rPr lang="en-US" altLang="en-US" sz="2400"/>
              <a:t>: Determine the Manhattan distance between the vectors (0, 3, 2, 1, 10) and (2, 7, 1, 0, 0)</a:t>
            </a: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1720850" y="3352800"/>
            <a:ext cx="685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 flipV="1">
            <a:off x="2406650" y="2895600"/>
            <a:ext cx="0" cy="457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2406650" y="2895600"/>
            <a:ext cx="609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 flipV="1">
            <a:off x="3016250" y="2438400"/>
            <a:ext cx="0" cy="457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9944" name="Object 10"/>
          <p:cNvGraphicFramePr>
            <a:graphicFrameLocks noChangeAspect="1"/>
          </p:cNvGraphicFramePr>
          <p:nvPr/>
        </p:nvGraphicFramePr>
        <p:xfrm>
          <a:off x="3530600" y="4283075"/>
          <a:ext cx="35814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Equation" r:id="rId3" imgW="1866900" imgH="431800" progId="Equation.3">
                  <p:embed/>
                </p:oleObj>
              </mc:Choice>
              <mc:Fallback>
                <p:oleObj name="Equation" r:id="rId3" imgW="18669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alphaModFix amt="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4283075"/>
                        <a:ext cx="35814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Line 11"/>
          <p:cNvSpPr>
            <a:spLocks noChangeShapeType="1"/>
          </p:cNvSpPr>
          <p:nvPr/>
        </p:nvSpPr>
        <p:spPr bwMode="auto">
          <a:xfrm>
            <a:off x="4314825" y="4267200"/>
            <a:ext cx="685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Line 12"/>
          <p:cNvSpPr>
            <a:spLocks noChangeShapeType="1"/>
          </p:cNvSpPr>
          <p:nvPr/>
        </p:nvSpPr>
        <p:spPr bwMode="auto">
          <a:xfrm flipV="1">
            <a:off x="5000625" y="3810000"/>
            <a:ext cx="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Line 13"/>
          <p:cNvSpPr>
            <a:spLocks noChangeShapeType="1"/>
          </p:cNvSpPr>
          <p:nvPr/>
        </p:nvSpPr>
        <p:spPr bwMode="auto">
          <a:xfrm>
            <a:off x="5000625" y="3810000"/>
            <a:ext cx="609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Line 14"/>
          <p:cNvSpPr>
            <a:spLocks noChangeShapeType="1"/>
          </p:cNvSpPr>
          <p:nvPr/>
        </p:nvSpPr>
        <p:spPr bwMode="auto">
          <a:xfrm flipV="1">
            <a:off x="5610225" y="3352800"/>
            <a:ext cx="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Text Box 15"/>
          <p:cNvSpPr txBox="1">
            <a:spLocks noChangeArrowheads="1"/>
          </p:cNvSpPr>
          <p:nvPr/>
        </p:nvSpPr>
        <p:spPr bwMode="auto">
          <a:xfrm>
            <a:off x="3994150" y="40052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>
                <a:latin typeface="Times" charset="0"/>
              </a:rPr>
              <a:t>x</a:t>
            </a:r>
          </a:p>
        </p:txBody>
      </p:sp>
      <p:sp>
        <p:nvSpPr>
          <p:cNvPr id="39950" name="Text Box 16"/>
          <p:cNvSpPr txBox="1">
            <a:spLocks noChangeArrowheads="1"/>
          </p:cNvSpPr>
          <p:nvPr/>
        </p:nvSpPr>
        <p:spPr bwMode="auto">
          <a:xfrm>
            <a:off x="5518150" y="2938463"/>
            <a:ext cx="33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>
                <a:latin typeface="Times" charset="0"/>
              </a:rPr>
              <a:t>y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4800">
                <a:ea typeface="新細明體" charset="0"/>
              </a:rPr>
              <a:t>Inner Product</a:t>
            </a:r>
          </a:p>
        </p:txBody>
      </p:sp>
      <p:sp>
        <p:nvSpPr>
          <p:cNvPr id="409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00088" y="2038350"/>
            <a:ext cx="7924800" cy="35052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0"/>
              </a:rPr>
              <a:t>Similarity between vectors for the document </a:t>
            </a:r>
            <a:r>
              <a:rPr lang="en-US" altLang="zh-TW" sz="2400" b="1" i="1">
                <a:ea typeface="新細明體" charset="0"/>
              </a:rPr>
              <a:t>d</a:t>
            </a:r>
            <a:r>
              <a:rPr lang="en-US" altLang="zh-TW" sz="2400" i="1" baseline="-25000">
                <a:ea typeface="新細明體" charset="0"/>
              </a:rPr>
              <a:t>i</a:t>
            </a:r>
            <a:r>
              <a:rPr lang="en-US" altLang="zh-TW" sz="2400">
                <a:ea typeface="新細明體" charset="0"/>
              </a:rPr>
              <a:t> and query </a:t>
            </a:r>
            <a:r>
              <a:rPr lang="en-US" altLang="zh-TW" sz="2400" b="1" i="1">
                <a:ea typeface="新細明體" charset="0"/>
              </a:rPr>
              <a:t>q</a:t>
            </a:r>
            <a:r>
              <a:rPr lang="en-US" altLang="zh-TW" sz="2400">
                <a:ea typeface="新細明體" charset="0"/>
              </a:rPr>
              <a:t> can be computed as the vector inner product: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>
              <a:ea typeface="新細明體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>
                <a:ea typeface="新細明體" charset="0"/>
              </a:rPr>
              <a:t>               sim(</a:t>
            </a:r>
            <a:r>
              <a:rPr lang="en-US" altLang="zh-TW" sz="2400" b="1" i="1">
                <a:ea typeface="新細明體" charset="0"/>
              </a:rPr>
              <a:t>d</a:t>
            </a:r>
            <a:r>
              <a:rPr lang="en-US" altLang="zh-TW" sz="2400" i="1" baseline="-25000">
                <a:ea typeface="新細明體" charset="0"/>
              </a:rPr>
              <a:t>j</a:t>
            </a:r>
            <a:r>
              <a:rPr lang="en-US" altLang="zh-TW" sz="2400" i="1">
                <a:ea typeface="新細明體" charset="0"/>
              </a:rPr>
              <a:t>,</a:t>
            </a:r>
            <a:r>
              <a:rPr lang="en-US" altLang="zh-TW" sz="2400" b="1" i="1">
                <a:ea typeface="新細明體" charset="0"/>
              </a:rPr>
              <a:t>q</a:t>
            </a:r>
            <a:r>
              <a:rPr lang="en-US" altLang="zh-TW" sz="2400">
                <a:ea typeface="新細明體" charset="0"/>
              </a:rPr>
              <a:t>) = </a:t>
            </a:r>
            <a:r>
              <a:rPr lang="en-US" altLang="zh-TW" sz="2400" b="1" i="1">
                <a:ea typeface="新細明體" charset="0"/>
              </a:rPr>
              <a:t>d</a:t>
            </a:r>
            <a:r>
              <a:rPr lang="en-US" altLang="zh-TW" sz="2400" baseline="-25000">
                <a:ea typeface="新細明體" charset="0"/>
              </a:rPr>
              <a:t>j</a:t>
            </a:r>
            <a:r>
              <a:rPr lang="en-US" altLang="zh-TW" sz="2400">
                <a:ea typeface="新細明體" charset="0"/>
                <a:cs typeface="Times New Roman" charset="0"/>
              </a:rPr>
              <a:t>•</a:t>
            </a:r>
            <a:r>
              <a:rPr lang="en-US" altLang="zh-TW" sz="2400" b="1" i="1">
                <a:ea typeface="新細明體" charset="0"/>
              </a:rPr>
              <a:t>q</a:t>
            </a:r>
            <a:r>
              <a:rPr lang="en-US" altLang="zh-TW" sz="2400">
                <a:ea typeface="新細明體" charset="0"/>
              </a:rPr>
              <a:t> =      </a:t>
            </a:r>
            <a:r>
              <a:rPr lang="en-US" altLang="zh-TW" sz="2400" i="1">
                <a:ea typeface="新細明體" charset="0"/>
              </a:rPr>
              <a:t>w</a:t>
            </a:r>
            <a:r>
              <a:rPr lang="en-US" altLang="zh-TW" sz="2400" i="1" baseline="-25000">
                <a:ea typeface="新細明體" charset="0"/>
              </a:rPr>
              <a:t>ij </a:t>
            </a:r>
            <a:r>
              <a:rPr lang="en-US" altLang="zh-TW" sz="2400" i="1">
                <a:ea typeface="新細明體" charset="0"/>
              </a:rPr>
              <a:t>· w</a:t>
            </a:r>
            <a:r>
              <a:rPr lang="en-US" altLang="zh-TW" sz="2400" i="1" baseline="-25000">
                <a:ea typeface="新細明體" charset="0"/>
              </a:rPr>
              <a:t>iq</a:t>
            </a:r>
            <a:endParaRPr lang="en-US" altLang="zh-TW" sz="2400">
              <a:ea typeface="新細明體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sz="2000">
              <a:ea typeface="新細明體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ea typeface="新細明體" charset="0"/>
              </a:rPr>
              <a:t>    where </a:t>
            </a:r>
            <a:r>
              <a:rPr lang="en-US" altLang="zh-TW" sz="2000" i="1">
                <a:ea typeface="新細明體" charset="0"/>
              </a:rPr>
              <a:t>w</a:t>
            </a:r>
            <a:r>
              <a:rPr lang="en-US" altLang="zh-TW" sz="2000" i="1" baseline="-25000">
                <a:ea typeface="新細明體" charset="0"/>
              </a:rPr>
              <a:t>ij</a:t>
            </a:r>
            <a:r>
              <a:rPr lang="en-US" altLang="zh-TW" sz="2000" i="1">
                <a:ea typeface="新細明體" charset="0"/>
              </a:rPr>
              <a:t> </a:t>
            </a:r>
            <a:r>
              <a:rPr lang="en-US" altLang="zh-TW" sz="2000">
                <a:ea typeface="新細明體" charset="0"/>
              </a:rPr>
              <a:t>is the weight of term </a:t>
            </a:r>
            <a:r>
              <a:rPr lang="en-US" altLang="zh-TW" sz="2000" i="1">
                <a:ea typeface="新細明體" charset="0"/>
              </a:rPr>
              <a:t>i</a:t>
            </a:r>
            <a:r>
              <a:rPr lang="en-US" altLang="zh-TW" sz="2000">
                <a:ea typeface="新細明體" charset="0"/>
              </a:rPr>
              <a:t> in document </a:t>
            </a:r>
            <a:r>
              <a:rPr lang="en-US" altLang="zh-TW" sz="2000" i="1">
                <a:ea typeface="新細明體" charset="0"/>
              </a:rPr>
              <a:t>j </a:t>
            </a:r>
            <a:r>
              <a:rPr lang="en-US" altLang="zh-TW" sz="2000">
                <a:ea typeface="新細明體" charset="0"/>
              </a:rPr>
              <a:t>and</a:t>
            </a:r>
            <a:r>
              <a:rPr lang="en-US" altLang="zh-TW" sz="2000" i="1">
                <a:ea typeface="新細明體" charset="0"/>
                <a:sym typeface="Symbol" charset="2"/>
              </a:rPr>
              <a:t> </a:t>
            </a:r>
            <a:r>
              <a:rPr lang="en-US" altLang="zh-TW" sz="2000" i="1">
                <a:ea typeface="新細明體" charset="0"/>
              </a:rPr>
              <a:t>w</a:t>
            </a:r>
            <a:r>
              <a:rPr lang="en-US" altLang="zh-TW" sz="2000" i="1" baseline="-25000">
                <a:ea typeface="新細明體" charset="0"/>
              </a:rPr>
              <a:t>iq </a:t>
            </a:r>
            <a:r>
              <a:rPr lang="en-US" altLang="zh-TW" sz="2000">
                <a:ea typeface="新細明體" charset="0"/>
              </a:rPr>
              <a:t>is the weight of term </a:t>
            </a:r>
            <a:r>
              <a:rPr lang="en-US" altLang="zh-TW" sz="2000" i="1">
                <a:ea typeface="新細明體" charset="0"/>
              </a:rPr>
              <a:t>i </a:t>
            </a:r>
            <a:r>
              <a:rPr lang="en-US" altLang="zh-TW" sz="2000">
                <a:ea typeface="新細明體" charset="0"/>
              </a:rPr>
              <a:t>in the query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0"/>
              </a:rPr>
              <a:t>For binary vectors, the inner product is the number of matched query terms in the document (size of intersection).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0"/>
              </a:rPr>
              <a:t>For weighted term vectors, it is the sum of the products of the weights of the matched terms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998913" y="2757488"/>
          <a:ext cx="750887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Equation" r:id="rId3" imgW="291973" imgH="431613" progId="Equation.3">
                  <p:embed/>
                </p:oleObj>
              </mc:Choice>
              <mc:Fallback>
                <p:oleObj name="Equation" r:id="rId3" imgW="291973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alphaModFix amt="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2757488"/>
                        <a:ext cx="750887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12750" y="652463"/>
            <a:ext cx="8229600" cy="11430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4800">
                <a:ea typeface="新細明體" charset="0"/>
              </a:rPr>
              <a:t>Properties of Inner Product</a:t>
            </a:r>
            <a:endParaRPr lang="en-US" altLang="en-US" sz="4800">
              <a:ea typeface="新細明體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TW">
              <a:ea typeface="新細明體" charset="0"/>
            </a:endParaRPr>
          </a:p>
          <a:p>
            <a:pPr eaLnBrk="1" hangingPunct="1"/>
            <a:r>
              <a:rPr lang="en-US" altLang="zh-TW">
                <a:ea typeface="新細明體" charset="0"/>
              </a:rPr>
              <a:t>The inner product is unbounded</a:t>
            </a:r>
          </a:p>
          <a:p>
            <a:pPr eaLnBrk="1" hangingPunct="1"/>
            <a:endParaRPr lang="en-US" altLang="zh-TW">
              <a:ea typeface="新細明體" charset="0"/>
            </a:endParaRPr>
          </a:p>
          <a:p>
            <a:pPr eaLnBrk="1" hangingPunct="1"/>
            <a:r>
              <a:rPr lang="en-US" altLang="zh-TW">
                <a:ea typeface="新細明體" charset="0"/>
              </a:rPr>
              <a:t>Favors long documents with a large number of unique terms</a:t>
            </a:r>
          </a:p>
          <a:p>
            <a:pPr eaLnBrk="1" hangingPunct="1"/>
            <a:endParaRPr lang="en-US" altLang="zh-TW">
              <a:ea typeface="新細明體" charset="0"/>
            </a:endParaRPr>
          </a:p>
          <a:p>
            <a:pPr eaLnBrk="1" hangingPunct="1"/>
            <a:r>
              <a:rPr lang="en-US" altLang="zh-TW">
                <a:ea typeface="新細明體" charset="0"/>
              </a:rPr>
              <a:t>Measures how many terms matched but not how many terms are </a:t>
            </a:r>
            <a:r>
              <a:rPr lang="en-US" altLang="zh-TW" i="1">
                <a:ea typeface="新細明體" charset="0"/>
              </a:rPr>
              <a:t>not</a:t>
            </a:r>
            <a:r>
              <a:rPr lang="en-US" altLang="zh-TW">
                <a:ea typeface="新細明體" charset="0"/>
              </a:rPr>
              <a:t> matched</a:t>
            </a:r>
            <a:endParaRPr lang="en-US" alt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en-US"/>
              <a:t>Introduction</a:t>
            </a:r>
          </a:p>
        </p:txBody>
      </p:sp>
      <p:sp>
        <p:nvSpPr>
          <p:cNvPr id="61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77850" y="1227138"/>
            <a:ext cx="8077200" cy="41148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en-US"/>
              <a:t>IR systems usually adopt index terms to process queries</a:t>
            </a:r>
          </a:p>
          <a:p>
            <a:pPr eaLnBrk="1" hangingPunct="1"/>
            <a:r>
              <a:rPr lang="pt-BR" altLang="en-US"/>
              <a:t>Index term:</a:t>
            </a:r>
          </a:p>
          <a:p>
            <a:pPr lvl="1" eaLnBrk="1" hangingPunct="1"/>
            <a:r>
              <a:rPr lang="pt-BR" altLang="en-US"/>
              <a:t>a keyword or group of selected words</a:t>
            </a:r>
          </a:p>
          <a:p>
            <a:pPr lvl="1" eaLnBrk="1" hangingPunct="1"/>
            <a:r>
              <a:rPr lang="pt-BR" altLang="en-US"/>
              <a:t>any word (more general)</a:t>
            </a:r>
          </a:p>
          <a:p>
            <a:pPr eaLnBrk="1" hangingPunct="1"/>
            <a:r>
              <a:rPr lang="pt-BR" altLang="en-US"/>
              <a:t>Stemming might be used:</a:t>
            </a:r>
          </a:p>
          <a:p>
            <a:pPr lvl="1" eaLnBrk="1" hangingPunct="1"/>
            <a:r>
              <a:rPr lang="pt-BR" altLang="en-US"/>
              <a:t>connect: connecting, connection, connections</a:t>
            </a:r>
          </a:p>
          <a:p>
            <a:pPr eaLnBrk="1" hangingPunct="1"/>
            <a:r>
              <a:rPr lang="pt-BR" altLang="en-US"/>
              <a:t>An inverted file is built for the chosen index terms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312738" y="390525"/>
            <a:ext cx="8229600" cy="11430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4800">
                <a:ea typeface="新細明體" charset="0"/>
              </a:rPr>
              <a:t>Inner Product - Examples</a:t>
            </a:r>
          </a:p>
        </p:txBody>
      </p:sp>
      <p:sp>
        <p:nvSpPr>
          <p:cNvPr id="430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38200" y="1676400"/>
            <a:ext cx="7772400" cy="19812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>
                <a:ea typeface="新細明體" charset="0"/>
              </a:rPr>
              <a:t>Binary: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1800">
                <a:ea typeface="新細明體" charset="0"/>
              </a:rPr>
              <a:t>D  =  1,    1,    1,   0,    1,    1,     0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sz="1800">
                <a:ea typeface="新細明體" charset="0"/>
              </a:rPr>
              <a:t>Q  =  1,    0 ,   1,   0,    0,    1,    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>
              <a:ea typeface="新細明體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>
                <a:ea typeface="新細明體" charset="0"/>
              </a:rPr>
              <a:t>sim(D, Q) = 3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 rot="-2400000">
            <a:off x="1905000" y="1620838"/>
            <a:ext cx="9906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sz="1600" b="1">
                <a:solidFill>
                  <a:schemeClr val="accent2"/>
                </a:solidFill>
                <a:ea typeface="標楷體" charset="0"/>
              </a:rPr>
              <a:t>retrieval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 rot="-2400000">
            <a:off x="2286000" y="1620838"/>
            <a:ext cx="9906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sz="1600" b="1">
                <a:solidFill>
                  <a:schemeClr val="accent2"/>
                </a:solidFill>
                <a:ea typeface="標楷體" charset="0"/>
              </a:rPr>
              <a:t>database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 rot="-2400000">
            <a:off x="2667000" y="1524000"/>
            <a:ext cx="12906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sz="1600" b="1">
                <a:solidFill>
                  <a:schemeClr val="accent2"/>
                </a:solidFill>
                <a:ea typeface="標楷體" charset="0"/>
              </a:rPr>
              <a:t>architecture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 rot="-2400000">
            <a:off x="3048000" y="1600200"/>
            <a:ext cx="109061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sz="1600" b="1">
                <a:solidFill>
                  <a:schemeClr val="accent2"/>
                </a:solidFill>
                <a:ea typeface="標楷體" charset="0"/>
              </a:rPr>
              <a:t>computer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 rot="-2400000">
            <a:off x="3429000" y="1600200"/>
            <a:ext cx="9906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sz="1600" b="1">
                <a:solidFill>
                  <a:schemeClr val="accent2"/>
                </a:solidFill>
                <a:ea typeface="標楷體" charset="0"/>
              </a:rPr>
              <a:t>text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 rot="-2400000">
            <a:off x="3657600" y="1524000"/>
            <a:ext cx="136366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sz="1600" b="1">
                <a:solidFill>
                  <a:schemeClr val="accent2"/>
                </a:solidFill>
                <a:ea typeface="標楷體" charset="0"/>
              </a:rPr>
              <a:t>management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 rot="-2400000">
            <a:off x="4114800" y="1524000"/>
            <a:ext cx="124936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TW" sz="1600" b="1">
                <a:solidFill>
                  <a:schemeClr val="accent2"/>
                </a:solidFill>
                <a:ea typeface="標楷體" charset="0"/>
              </a:rPr>
              <a:t>information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4724400" y="2286000"/>
            <a:ext cx="396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188913" indent="-188913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kumimoji="1" lang="en-US" altLang="zh-TW" sz="1800">
                <a:ea typeface="新細明體" charset="0"/>
              </a:rPr>
              <a:t>Size of vector = size of vocabulary = 7</a:t>
            </a:r>
          </a:p>
          <a:p>
            <a:pPr eaLnBrk="1" hangingPunct="1"/>
            <a:r>
              <a:rPr kumimoji="1" lang="en-US" altLang="zh-TW" sz="1800">
                <a:ea typeface="新細明體" charset="0"/>
              </a:rPr>
              <a:t>0 means corresponding term not found in document or query</a:t>
            </a:r>
          </a:p>
        </p:txBody>
      </p:sp>
      <p:sp>
        <p:nvSpPr>
          <p:cNvPr id="412684" name="Rectangle 12"/>
          <p:cNvSpPr>
            <a:spLocks noChangeArrowheads="1"/>
          </p:cNvSpPr>
          <p:nvPr/>
        </p:nvSpPr>
        <p:spPr bwMode="auto">
          <a:xfrm>
            <a:off x="838200" y="3810000"/>
            <a:ext cx="6172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kumimoji="1" lang="en-US" altLang="zh-TW" sz="2800">
                <a:ea typeface="新細明體" charset="0"/>
              </a:rPr>
              <a:t>Weighted:</a:t>
            </a:r>
          </a:p>
          <a:p>
            <a:pPr eaLnBrk="1" hangingPunct="1"/>
            <a:r>
              <a:rPr kumimoji="1" lang="en-US" altLang="zh-TW" sz="1800">
                <a:ea typeface="新細明體" charset="0"/>
              </a:rPr>
              <a:t>   </a:t>
            </a:r>
            <a:r>
              <a:rPr kumimoji="1" lang="en-US" altLang="zh-TW" sz="1800" i="1">
                <a:ea typeface="新細明體" charset="0"/>
              </a:rPr>
              <a:t>        D</a:t>
            </a:r>
            <a:r>
              <a:rPr kumimoji="1" lang="en-US" altLang="zh-TW" sz="1800" i="1" baseline="-25000">
                <a:ea typeface="新細明體" charset="0"/>
              </a:rPr>
              <a:t>1</a:t>
            </a:r>
            <a:r>
              <a:rPr kumimoji="1" lang="en-US" altLang="zh-TW" sz="1800" i="1">
                <a:ea typeface="新細明體" charset="0"/>
              </a:rPr>
              <a:t> = 2T</a:t>
            </a:r>
            <a:r>
              <a:rPr kumimoji="1" lang="en-US" altLang="zh-TW" sz="1800" i="1" baseline="-25000">
                <a:ea typeface="新細明體" charset="0"/>
              </a:rPr>
              <a:t>1</a:t>
            </a:r>
            <a:r>
              <a:rPr kumimoji="1" lang="en-US" altLang="zh-TW" sz="1800" i="1">
                <a:ea typeface="新細明體" charset="0"/>
              </a:rPr>
              <a:t> + 3T</a:t>
            </a:r>
            <a:r>
              <a:rPr kumimoji="1" lang="en-US" altLang="zh-TW" sz="1800" i="1" baseline="-25000">
                <a:ea typeface="新細明體" charset="0"/>
              </a:rPr>
              <a:t>2</a:t>
            </a:r>
            <a:r>
              <a:rPr kumimoji="1" lang="en-US" altLang="zh-TW" sz="1800" i="1">
                <a:ea typeface="新細明體" charset="0"/>
              </a:rPr>
              <a:t> + 5T</a:t>
            </a:r>
            <a:r>
              <a:rPr kumimoji="1" lang="en-US" altLang="zh-TW" sz="1800" i="1" baseline="-25000">
                <a:ea typeface="新細明體" charset="0"/>
              </a:rPr>
              <a:t>3           </a:t>
            </a:r>
            <a:r>
              <a:rPr kumimoji="1" lang="en-US" altLang="zh-TW" sz="1800" i="1">
                <a:ea typeface="新細明體" charset="0"/>
              </a:rPr>
              <a:t>D</a:t>
            </a:r>
            <a:r>
              <a:rPr kumimoji="1" lang="en-US" altLang="zh-TW" sz="1800" i="1" baseline="-25000">
                <a:ea typeface="新細明體" charset="0"/>
              </a:rPr>
              <a:t>2</a:t>
            </a:r>
            <a:r>
              <a:rPr kumimoji="1" lang="en-US" altLang="zh-TW" sz="1800" i="1">
                <a:ea typeface="新細明體" charset="0"/>
              </a:rPr>
              <a:t> = 3T</a:t>
            </a:r>
            <a:r>
              <a:rPr kumimoji="1" lang="en-US" altLang="zh-TW" sz="1800" i="1" baseline="-25000">
                <a:ea typeface="新細明體" charset="0"/>
              </a:rPr>
              <a:t>1</a:t>
            </a:r>
            <a:r>
              <a:rPr kumimoji="1" lang="en-US" altLang="zh-TW" sz="1800" i="1">
                <a:ea typeface="新細明體" charset="0"/>
              </a:rPr>
              <a:t> + 7T</a:t>
            </a:r>
            <a:r>
              <a:rPr kumimoji="1" lang="en-US" altLang="zh-TW" sz="1800" i="1" baseline="-25000">
                <a:ea typeface="新細明體" charset="0"/>
              </a:rPr>
              <a:t>2</a:t>
            </a:r>
            <a:r>
              <a:rPr kumimoji="1" lang="en-US" altLang="zh-TW" sz="1800" i="1">
                <a:ea typeface="新細明體" charset="0"/>
              </a:rPr>
              <a:t> +  1T</a:t>
            </a:r>
            <a:r>
              <a:rPr kumimoji="1" lang="en-US" altLang="zh-TW" sz="1800" i="1" baseline="-25000">
                <a:ea typeface="新細明體" charset="0"/>
              </a:rPr>
              <a:t>3      </a:t>
            </a:r>
          </a:p>
          <a:p>
            <a:pPr eaLnBrk="1" hangingPunct="1"/>
            <a:r>
              <a:rPr kumimoji="1" lang="en-US" altLang="zh-TW" sz="1800" i="1" baseline="-25000">
                <a:ea typeface="新細明體" charset="0"/>
              </a:rPr>
              <a:t>                  </a:t>
            </a:r>
            <a:r>
              <a:rPr kumimoji="1" lang="en-US" altLang="zh-TW" sz="1800" i="1">
                <a:ea typeface="新細明體" charset="0"/>
              </a:rPr>
              <a:t>Q = 0T</a:t>
            </a:r>
            <a:r>
              <a:rPr kumimoji="1" lang="en-US" altLang="zh-TW" sz="1800" i="1" baseline="-25000">
                <a:ea typeface="新細明體" charset="0"/>
              </a:rPr>
              <a:t>1</a:t>
            </a:r>
            <a:r>
              <a:rPr kumimoji="1" lang="en-US" altLang="zh-TW" sz="1800" i="1">
                <a:ea typeface="新細明體" charset="0"/>
              </a:rPr>
              <a:t> + 0T</a:t>
            </a:r>
            <a:r>
              <a:rPr kumimoji="1" lang="en-US" altLang="zh-TW" sz="1800" i="1" baseline="-25000">
                <a:ea typeface="新細明體" charset="0"/>
              </a:rPr>
              <a:t>2</a:t>
            </a:r>
            <a:r>
              <a:rPr kumimoji="1" lang="en-US" altLang="zh-TW" sz="1800" i="1">
                <a:ea typeface="新細明體" charset="0"/>
              </a:rPr>
              <a:t> +  2T</a:t>
            </a:r>
            <a:r>
              <a:rPr kumimoji="1" lang="en-US" altLang="zh-TW" sz="1800" i="1" baseline="-25000">
                <a:ea typeface="新細明體" charset="0"/>
              </a:rPr>
              <a:t>3</a:t>
            </a:r>
          </a:p>
          <a:p>
            <a:pPr eaLnBrk="1" hangingPunct="1"/>
            <a:endParaRPr kumimoji="1" lang="en-US" altLang="zh-TW" sz="1800" i="1" baseline="-25000">
              <a:ea typeface="新細明體" charset="0"/>
            </a:endParaRPr>
          </a:p>
          <a:p>
            <a:pPr eaLnBrk="1" hangingPunct="1"/>
            <a:r>
              <a:rPr kumimoji="1" lang="en-US" altLang="zh-TW" sz="1800">
                <a:ea typeface="新細明體" charset="0"/>
              </a:rPr>
              <a:t>	sim(</a:t>
            </a:r>
            <a:r>
              <a:rPr kumimoji="1" lang="en-US" altLang="zh-TW" sz="1800" i="1">
                <a:ea typeface="新細明體" charset="0"/>
              </a:rPr>
              <a:t>D</a:t>
            </a:r>
            <a:r>
              <a:rPr kumimoji="1" lang="en-US" altLang="zh-TW" sz="1800" i="1" baseline="-25000">
                <a:ea typeface="新細明體" charset="0"/>
              </a:rPr>
              <a:t>1</a:t>
            </a:r>
            <a:r>
              <a:rPr kumimoji="1" lang="en-US" altLang="zh-TW" sz="1800" i="1">
                <a:ea typeface="新細明體" charset="0"/>
              </a:rPr>
              <a:t> </a:t>
            </a:r>
            <a:r>
              <a:rPr kumimoji="1" lang="en-US" altLang="zh-TW" sz="1800">
                <a:ea typeface="新細明體" charset="0"/>
              </a:rPr>
              <a:t>, </a:t>
            </a:r>
            <a:r>
              <a:rPr kumimoji="1" lang="en-US" altLang="zh-TW" sz="1800" i="1">
                <a:ea typeface="新細明體" charset="0"/>
              </a:rPr>
              <a:t>Q</a:t>
            </a:r>
            <a:r>
              <a:rPr kumimoji="1" lang="en-US" altLang="zh-TW" sz="1800">
                <a:ea typeface="新細明體" charset="0"/>
              </a:rPr>
              <a:t>) = 2*0 + 3*0 + 5*2  = 10</a:t>
            </a:r>
          </a:p>
          <a:p>
            <a:pPr eaLnBrk="1" hangingPunct="1"/>
            <a:r>
              <a:rPr kumimoji="1" lang="en-US" altLang="zh-TW" sz="1800">
                <a:ea typeface="新細明體" charset="0"/>
              </a:rPr>
              <a:t>      	sim(</a:t>
            </a:r>
            <a:r>
              <a:rPr kumimoji="1" lang="en-US" altLang="zh-TW" sz="1800" i="1">
                <a:ea typeface="新細明體" charset="0"/>
              </a:rPr>
              <a:t>D</a:t>
            </a:r>
            <a:r>
              <a:rPr kumimoji="1" lang="en-US" altLang="zh-TW" sz="1800" i="1" baseline="-25000">
                <a:ea typeface="新細明體" charset="0"/>
              </a:rPr>
              <a:t>2</a:t>
            </a:r>
            <a:r>
              <a:rPr kumimoji="1" lang="en-US" altLang="zh-TW" sz="1800" i="1">
                <a:ea typeface="新細明體" charset="0"/>
              </a:rPr>
              <a:t> </a:t>
            </a:r>
            <a:r>
              <a:rPr kumimoji="1" lang="en-US" altLang="zh-TW" sz="1800">
                <a:ea typeface="新細明體" charset="0"/>
              </a:rPr>
              <a:t>, </a:t>
            </a:r>
            <a:r>
              <a:rPr kumimoji="1" lang="en-US" altLang="zh-TW" sz="1800" i="1">
                <a:ea typeface="新細明體" charset="0"/>
              </a:rPr>
              <a:t>Q</a:t>
            </a:r>
            <a:r>
              <a:rPr kumimoji="1" lang="en-US" altLang="zh-TW" sz="1800">
                <a:ea typeface="新細明體" charset="0"/>
              </a:rPr>
              <a:t>) = 3*0 + 7*0 + 1*2  =  2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8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04800" y="1168400"/>
            <a:ext cx="396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pt-BR" altLang="en-US" sz="4800">
                <a:solidFill>
                  <a:schemeClr val="tx2"/>
                </a:solidFill>
              </a:rPr>
              <a:t>Inner Product Example</a:t>
            </a:r>
            <a:endParaRPr lang="pt-BR" altLang="en-US" sz="7200">
              <a:solidFill>
                <a:schemeClr val="tx2"/>
              </a:solidFill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3200">
              <a:sym typeface="Symbol" charset="2"/>
            </a:endParaRP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609600" y="3057525"/>
          <a:ext cx="5943600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Document" r:id="rId3" imgW="5946648" imgH="3800856" progId="Word.Document.8">
                  <p:embed/>
                </p:oleObj>
              </mc:Choice>
              <mc:Fallback>
                <p:oleObj name="Document" r:id="rId3" imgW="5946648" imgH="38008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57525"/>
                        <a:ext cx="5943600" cy="380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37" name="Group 5"/>
          <p:cNvGrpSpPr>
            <a:grpSpLocks/>
          </p:cNvGrpSpPr>
          <p:nvPr/>
        </p:nvGrpSpPr>
        <p:grpSpPr bwMode="auto">
          <a:xfrm>
            <a:off x="5638800" y="1143000"/>
            <a:ext cx="3038475" cy="2373313"/>
            <a:chOff x="960" y="576"/>
            <a:chExt cx="1914" cy="1495"/>
          </a:xfrm>
        </p:grpSpPr>
        <p:sp>
          <p:nvSpPr>
            <p:cNvPr id="44038" name="Oval 6"/>
            <p:cNvSpPr>
              <a:spLocks noChangeArrowheads="1"/>
            </p:cNvSpPr>
            <p:nvPr/>
          </p:nvSpPr>
          <p:spPr bwMode="auto">
            <a:xfrm>
              <a:off x="1056" y="672"/>
              <a:ext cx="1056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39" name="Oval 7"/>
            <p:cNvSpPr>
              <a:spLocks noChangeArrowheads="1"/>
            </p:cNvSpPr>
            <p:nvPr/>
          </p:nvSpPr>
          <p:spPr bwMode="auto">
            <a:xfrm>
              <a:off x="1536" y="1104"/>
              <a:ext cx="1104" cy="960"/>
            </a:xfrm>
            <a:prstGeom prst="ellips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40" name="Oval 8"/>
            <p:cNvSpPr>
              <a:spLocks noChangeArrowheads="1"/>
            </p:cNvSpPr>
            <p:nvPr/>
          </p:nvSpPr>
          <p:spPr bwMode="auto">
            <a:xfrm>
              <a:off x="1728" y="576"/>
              <a:ext cx="1104" cy="100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41" name="Text Box 9"/>
            <p:cNvSpPr txBox="1">
              <a:spLocks noChangeArrowheads="1"/>
            </p:cNvSpPr>
            <p:nvPr/>
          </p:nvSpPr>
          <p:spPr bwMode="auto">
            <a:xfrm>
              <a:off x="1632" y="1392"/>
              <a:ext cx="2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400" b="1">
                  <a:solidFill>
                    <a:schemeClr val="bg2"/>
                  </a:solidFill>
                </a:rPr>
                <a:t>d1</a:t>
              </a:r>
              <a:endParaRPr lang="pt-BR" altLang="en-US" sz="1400">
                <a:solidFill>
                  <a:schemeClr val="bg2"/>
                </a:solidFill>
              </a:endParaRPr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1296" y="960"/>
              <a:ext cx="2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400" b="1">
                  <a:solidFill>
                    <a:schemeClr val="bg2"/>
                  </a:solidFill>
                </a:rPr>
                <a:t>d2</a:t>
              </a:r>
            </a:p>
          </p:txBody>
        </p:sp>
        <p:sp>
          <p:nvSpPr>
            <p:cNvPr id="44043" name="Text Box 11"/>
            <p:cNvSpPr txBox="1">
              <a:spLocks noChangeArrowheads="1"/>
            </p:cNvSpPr>
            <p:nvPr/>
          </p:nvSpPr>
          <p:spPr bwMode="auto">
            <a:xfrm>
              <a:off x="2160" y="1296"/>
              <a:ext cx="2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400" b="1">
                  <a:solidFill>
                    <a:schemeClr val="bg2"/>
                  </a:solidFill>
                </a:rPr>
                <a:t>d3</a:t>
              </a:r>
            </a:p>
          </p:txBody>
        </p:sp>
        <p:sp>
          <p:nvSpPr>
            <p:cNvPr id="44044" name="Text Box 12"/>
            <p:cNvSpPr txBox="1">
              <a:spLocks noChangeArrowheads="1"/>
            </p:cNvSpPr>
            <p:nvPr/>
          </p:nvSpPr>
          <p:spPr bwMode="auto">
            <a:xfrm>
              <a:off x="1200" y="1200"/>
              <a:ext cx="2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400" b="1">
                  <a:solidFill>
                    <a:schemeClr val="bg2"/>
                  </a:solidFill>
                </a:rPr>
                <a:t>d4</a:t>
              </a:r>
            </a:p>
          </p:txBody>
        </p:sp>
        <p:sp>
          <p:nvSpPr>
            <p:cNvPr id="44045" name="Text Box 13"/>
            <p:cNvSpPr txBox="1">
              <a:spLocks noChangeArrowheads="1"/>
            </p:cNvSpPr>
            <p:nvPr/>
          </p:nvSpPr>
          <p:spPr bwMode="auto">
            <a:xfrm>
              <a:off x="1824" y="1200"/>
              <a:ext cx="2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400" b="1">
                  <a:solidFill>
                    <a:schemeClr val="bg2"/>
                  </a:solidFill>
                </a:rPr>
                <a:t>d5</a:t>
              </a:r>
            </a:p>
          </p:txBody>
        </p:sp>
        <p:sp>
          <p:nvSpPr>
            <p:cNvPr id="44046" name="Text Box 14"/>
            <p:cNvSpPr txBox="1">
              <a:spLocks noChangeArrowheads="1"/>
            </p:cNvSpPr>
            <p:nvPr/>
          </p:nvSpPr>
          <p:spPr bwMode="auto">
            <a:xfrm>
              <a:off x="1776" y="912"/>
              <a:ext cx="2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400" b="1">
                  <a:solidFill>
                    <a:schemeClr val="bg2"/>
                  </a:solidFill>
                </a:rPr>
                <a:t>d6</a:t>
              </a:r>
            </a:p>
          </p:txBody>
        </p:sp>
        <p:sp>
          <p:nvSpPr>
            <p:cNvPr id="44047" name="Text Box 15"/>
            <p:cNvSpPr txBox="1">
              <a:spLocks noChangeArrowheads="1"/>
            </p:cNvSpPr>
            <p:nvPr/>
          </p:nvSpPr>
          <p:spPr bwMode="auto">
            <a:xfrm>
              <a:off x="2352" y="816"/>
              <a:ext cx="2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400" b="1">
                  <a:solidFill>
                    <a:schemeClr val="bg2"/>
                  </a:solidFill>
                </a:rPr>
                <a:t>d7</a:t>
              </a:r>
            </a:p>
          </p:txBody>
        </p:sp>
        <p:sp>
          <p:nvSpPr>
            <p:cNvPr id="44048" name="Text Box 16"/>
            <p:cNvSpPr txBox="1">
              <a:spLocks noChangeArrowheads="1"/>
            </p:cNvSpPr>
            <p:nvPr/>
          </p:nvSpPr>
          <p:spPr bwMode="auto">
            <a:xfrm>
              <a:off x="960" y="672"/>
              <a:ext cx="2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400" b="1"/>
                <a:t>k1</a:t>
              </a:r>
              <a:endParaRPr lang="pt-B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44049" name="Text Box 17"/>
            <p:cNvSpPr txBox="1">
              <a:spLocks noChangeArrowheads="1"/>
            </p:cNvSpPr>
            <p:nvPr/>
          </p:nvSpPr>
          <p:spPr bwMode="auto">
            <a:xfrm>
              <a:off x="2640" y="576"/>
              <a:ext cx="2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400" b="1">
                  <a:solidFill>
                    <a:srgbClr val="FF0000"/>
                  </a:solidFill>
                </a:rPr>
                <a:t>k2</a:t>
              </a:r>
            </a:p>
          </p:txBody>
        </p:sp>
        <p:sp>
          <p:nvSpPr>
            <p:cNvPr id="44050" name="Text Box 18"/>
            <p:cNvSpPr txBox="1">
              <a:spLocks noChangeArrowheads="1"/>
            </p:cNvSpPr>
            <p:nvPr/>
          </p:nvSpPr>
          <p:spPr bwMode="auto">
            <a:xfrm>
              <a:off x="2486" y="1879"/>
              <a:ext cx="2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400" b="1">
                  <a:solidFill>
                    <a:srgbClr val="009900"/>
                  </a:solidFill>
                </a:rPr>
                <a:t>k3</a:t>
              </a:r>
              <a:endParaRPr lang="pt-BR" altLang="en-US" sz="14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3200">
              <a:sym typeface="Symbol" charset="2"/>
            </a:endParaRP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5562600" y="838200"/>
            <a:ext cx="3038475" cy="2373313"/>
            <a:chOff x="960" y="576"/>
            <a:chExt cx="1914" cy="1495"/>
          </a:xfrm>
        </p:grpSpPr>
        <p:sp>
          <p:nvSpPr>
            <p:cNvPr id="45062" name="Oval 4"/>
            <p:cNvSpPr>
              <a:spLocks noChangeArrowheads="1"/>
            </p:cNvSpPr>
            <p:nvPr/>
          </p:nvSpPr>
          <p:spPr bwMode="auto">
            <a:xfrm>
              <a:off x="1056" y="672"/>
              <a:ext cx="1056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63" name="Oval 5"/>
            <p:cNvSpPr>
              <a:spLocks noChangeArrowheads="1"/>
            </p:cNvSpPr>
            <p:nvPr/>
          </p:nvSpPr>
          <p:spPr bwMode="auto">
            <a:xfrm>
              <a:off x="1536" y="1104"/>
              <a:ext cx="1104" cy="960"/>
            </a:xfrm>
            <a:prstGeom prst="ellips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64" name="Oval 6"/>
            <p:cNvSpPr>
              <a:spLocks noChangeArrowheads="1"/>
            </p:cNvSpPr>
            <p:nvPr/>
          </p:nvSpPr>
          <p:spPr bwMode="auto">
            <a:xfrm>
              <a:off x="1728" y="576"/>
              <a:ext cx="1104" cy="100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65" name="Text Box 7"/>
            <p:cNvSpPr txBox="1">
              <a:spLocks noChangeArrowheads="1"/>
            </p:cNvSpPr>
            <p:nvPr/>
          </p:nvSpPr>
          <p:spPr bwMode="auto">
            <a:xfrm>
              <a:off x="1632" y="1392"/>
              <a:ext cx="2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400" b="1">
                  <a:solidFill>
                    <a:schemeClr val="bg2"/>
                  </a:solidFill>
                </a:rPr>
                <a:t>d1</a:t>
              </a:r>
              <a:endParaRPr lang="pt-BR" altLang="en-US" sz="1400">
                <a:solidFill>
                  <a:schemeClr val="bg2"/>
                </a:solidFill>
              </a:endParaRPr>
            </a:p>
          </p:txBody>
        </p:sp>
        <p:sp>
          <p:nvSpPr>
            <p:cNvPr id="45066" name="Text Box 8"/>
            <p:cNvSpPr txBox="1">
              <a:spLocks noChangeArrowheads="1"/>
            </p:cNvSpPr>
            <p:nvPr/>
          </p:nvSpPr>
          <p:spPr bwMode="auto">
            <a:xfrm>
              <a:off x="1296" y="960"/>
              <a:ext cx="2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400" b="1">
                  <a:solidFill>
                    <a:schemeClr val="bg2"/>
                  </a:solidFill>
                </a:rPr>
                <a:t>d2</a:t>
              </a:r>
            </a:p>
          </p:txBody>
        </p:sp>
        <p:sp>
          <p:nvSpPr>
            <p:cNvPr id="45067" name="Text Box 9"/>
            <p:cNvSpPr txBox="1">
              <a:spLocks noChangeArrowheads="1"/>
            </p:cNvSpPr>
            <p:nvPr/>
          </p:nvSpPr>
          <p:spPr bwMode="auto">
            <a:xfrm>
              <a:off x="2160" y="1296"/>
              <a:ext cx="2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400" b="1">
                  <a:solidFill>
                    <a:schemeClr val="bg2"/>
                  </a:solidFill>
                </a:rPr>
                <a:t>d3</a:t>
              </a:r>
            </a:p>
          </p:txBody>
        </p:sp>
        <p:sp>
          <p:nvSpPr>
            <p:cNvPr id="45068" name="Text Box 10"/>
            <p:cNvSpPr txBox="1">
              <a:spLocks noChangeArrowheads="1"/>
            </p:cNvSpPr>
            <p:nvPr/>
          </p:nvSpPr>
          <p:spPr bwMode="auto">
            <a:xfrm>
              <a:off x="1200" y="1200"/>
              <a:ext cx="2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400" b="1">
                  <a:solidFill>
                    <a:schemeClr val="bg2"/>
                  </a:solidFill>
                </a:rPr>
                <a:t>d4</a:t>
              </a:r>
            </a:p>
          </p:txBody>
        </p:sp>
        <p:sp>
          <p:nvSpPr>
            <p:cNvPr id="45069" name="Text Box 11"/>
            <p:cNvSpPr txBox="1">
              <a:spLocks noChangeArrowheads="1"/>
            </p:cNvSpPr>
            <p:nvPr/>
          </p:nvSpPr>
          <p:spPr bwMode="auto">
            <a:xfrm>
              <a:off x="1824" y="1200"/>
              <a:ext cx="2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400" b="1">
                  <a:solidFill>
                    <a:schemeClr val="bg2"/>
                  </a:solidFill>
                </a:rPr>
                <a:t>d5</a:t>
              </a:r>
            </a:p>
          </p:txBody>
        </p:sp>
        <p:sp>
          <p:nvSpPr>
            <p:cNvPr id="45070" name="Text Box 12"/>
            <p:cNvSpPr txBox="1">
              <a:spLocks noChangeArrowheads="1"/>
            </p:cNvSpPr>
            <p:nvPr/>
          </p:nvSpPr>
          <p:spPr bwMode="auto">
            <a:xfrm>
              <a:off x="1776" y="912"/>
              <a:ext cx="2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400" b="1">
                  <a:solidFill>
                    <a:schemeClr val="bg2"/>
                  </a:solidFill>
                </a:rPr>
                <a:t>d6</a:t>
              </a:r>
            </a:p>
          </p:txBody>
        </p:sp>
        <p:sp>
          <p:nvSpPr>
            <p:cNvPr id="45071" name="Text Box 13"/>
            <p:cNvSpPr txBox="1">
              <a:spLocks noChangeArrowheads="1"/>
            </p:cNvSpPr>
            <p:nvPr/>
          </p:nvSpPr>
          <p:spPr bwMode="auto">
            <a:xfrm>
              <a:off x="2352" y="816"/>
              <a:ext cx="2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400" b="1">
                  <a:solidFill>
                    <a:schemeClr val="bg2"/>
                  </a:solidFill>
                </a:rPr>
                <a:t>d7</a:t>
              </a:r>
            </a:p>
          </p:txBody>
        </p:sp>
        <p:sp>
          <p:nvSpPr>
            <p:cNvPr id="45072" name="Text Box 14"/>
            <p:cNvSpPr txBox="1">
              <a:spLocks noChangeArrowheads="1"/>
            </p:cNvSpPr>
            <p:nvPr/>
          </p:nvSpPr>
          <p:spPr bwMode="auto">
            <a:xfrm>
              <a:off x="960" y="672"/>
              <a:ext cx="2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400" b="1"/>
                <a:t>k1</a:t>
              </a:r>
              <a:endParaRPr lang="pt-BR" alt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45073" name="Text Box 15"/>
            <p:cNvSpPr txBox="1">
              <a:spLocks noChangeArrowheads="1"/>
            </p:cNvSpPr>
            <p:nvPr/>
          </p:nvSpPr>
          <p:spPr bwMode="auto">
            <a:xfrm>
              <a:off x="2640" y="576"/>
              <a:ext cx="2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400" b="1">
                  <a:solidFill>
                    <a:srgbClr val="FF0000"/>
                  </a:solidFill>
                </a:rPr>
                <a:t>k2</a:t>
              </a:r>
            </a:p>
          </p:txBody>
        </p:sp>
        <p:sp>
          <p:nvSpPr>
            <p:cNvPr id="45074" name="Text Box 16"/>
            <p:cNvSpPr txBox="1">
              <a:spLocks noChangeArrowheads="1"/>
            </p:cNvSpPr>
            <p:nvPr/>
          </p:nvSpPr>
          <p:spPr bwMode="auto">
            <a:xfrm>
              <a:off x="2486" y="1879"/>
              <a:ext cx="2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pt-BR" altLang="en-US" sz="1400" b="1">
                  <a:solidFill>
                    <a:srgbClr val="009900"/>
                  </a:solidFill>
                </a:rPr>
                <a:t>k3</a:t>
              </a:r>
              <a:endParaRPr lang="pt-BR" altLang="en-US" sz="1400" b="1">
                <a:solidFill>
                  <a:srgbClr val="FF0000"/>
                </a:solidFill>
              </a:endParaRPr>
            </a:p>
          </p:txBody>
        </p:sp>
      </p:grpSp>
      <p:sp>
        <p:nvSpPr>
          <p:cNvPr id="45060" name="Rectangle 17"/>
          <p:cNvSpPr>
            <a:spLocks noChangeArrowheads="1"/>
          </p:cNvSpPr>
          <p:nvPr/>
        </p:nvSpPr>
        <p:spPr bwMode="auto">
          <a:xfrm>
            <a:off x="304800" y="1211263"/>
            <a:ext cx="396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pt-BR" altLang="en-US" sz="4800">
                <a:solidFill>
                  <a:schemeClr val="tx2"/>
                </a:solidFill>
              </a:rPr>
              <a:t>Inner Product Exercise</a:t>
            </a:r>
            <a:endParaRPr lang="pt-BR" altLang="en-US" sz="7200">
              <a:solidFill>
                <a:schemeClr val="tx2"/>
              </a:solidFill>
            </a:endParaRPr>
          </a:p>
        </p:txBody>
      </p:sp>
      <p:graphicFrame>
        <p:nvGraphicFramePr>
          <p:cNvPr id="45061" name="Object 18"/>
          <p:cNvGraphicFramePr>
            <a:graphicFrameLocks noChangeAspect="1"/>
          </p:cNvGraphicFramePr>
          <p:nvPr/>
        </p:nvGraphicFramePr>
        <p:xfrm>
          <a:off x="1066800" y="3057525"/>
          <a:ext cx="5800725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Document" r:id="rId3" imgW="5803392" imgH="3800856" progId="Word.Document.8">
                  <p:embed/>
                </p:oleObj>
              </mc:Choice>
              <mc:Fallback>
                <p:oleObj name="Document" r:id="rId3" imgW="5803392" imgH="3800856" progId="Word.Document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57525"/>
                        <a:ext cx="5800725" cy="380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644525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800"/>
              <a:t>Cosine similarity</a:t>
            </a:r>
          </a:p>
        </p:txBody>
      </p:sp>
      <p:sp>
        <p:nvSpPr>
          <p:cNvPr id="460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179513"/>
            <a:ext cx="8229600" cy="494665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Distance between vectors </a:t>
            </a:r>
            <a:r>
              <a:rPr lang="en-US" altLang="en-US" i="1"/>
              <a:t>d</a:t>
            </a:r>
            <a:r>
              <a:rPr lang="en-US" altLang="en-US" baseline="-25000"/>
              <a:t>1</a:t>
            </a:r>
            <a:r>
              <a:rPr lang="en-US" altLang="en-US"/>
              <a:t> and </a:t>
            </a:r>
            <a:r>
              <a:rPr lang="en-US" altLang="en-US" i="1"/>
              <a:t>d</a:t>
            </a:r>
            <a:r>
              <a:rPr lang="en-US" altLang="en-US" baseline="-25000"/>
              <a:t>2</a:t>
            </a:r>
            <a:r>
              <a:rPr lang="en-US" altLang="en-US"/>
              <a:t> </a:t>
            </a:r>
            <a:r>
              <a:rPr lang="en-US" altLang="en-US" i="1"/>
              <a:t>captured</a:t>
            </a:r>
            <a:r>
              <a:rPr lang="en-US" altLang="en-US"/>
              <a:t> by the cosine of the angle </a:t>
            </a:r>
            <a:r>
              <a:rPr lang="en-US" altLang="en-US" i="1"/>
              <a:t>x</a:t>
            </a:r>
            <a:r>
              <a:rPr lang="en-US" altLang="en-US"/>
              <a:t> between them</a:t>
            </a:r>
          </a:p>
          <a:p>
            <a:pPr eaLnBrk="1" hangingPunct="1"/>
            <a:r>
              <a:rPr lang="en-US" altLang="en-US"/>
              <a:t>Note – this is </a:t>
            </a:r>
            <a:r>
              <a:rPr lang="en-US" altLang="en-US" i="1"/>
              <a:t>similarity</a:t>
            </a:r>
            <a:r>
              <a:rPr lang="en-US" altLang="en-US"/>
              <a:t>, not distance</a:t>
            </a:r>
          </a:p>
          <a:p>
            <a:pPr lvl="1" eaLnBrk="1" hangingPunct="1"/>
            <a:r>
              <a:rPr lang="en-US" altLang="en-US"/>
              <a:t>No triangle inequality for similarity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1752600" y="3505200"/>
            <a:ext cx="4800600" cy="3109913"/>
            <a:chOff x="1104" y="2313"/>
            <a:chExt cx="3024" cy="1959"/>
          </a:xfrm>
        </p:grpSpPr>
        <p:cxnSp>
          <p:nvCxnSpPr>
            <p:cNvPr id="46085" name="AutoShape 5"/>
            <p:cNvCxnSpPr>
              <a:cxnSpLocks noChangeShapeType="1"/>
            </p:cNvCxnSpPr>
            <p:nvPr/>
          </p:nvCxnSpPr>
          <p:spPr bwMode="auto">
            <a:xfrm>
              <a:off x="2448" y="3561"/>
              <a:ext cx="16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86" name="AutoShape 6"/>
            <p:cNvCxnSpPr>
              <a:cxnSpLocks noChangeShapeType="1"/>
            </p:cNvCxnSpPr>
            <p:nvPr/>
          </p:nvCxnSpPr>
          <p:spPr bwMode="auto">
            <a:xfrm flipV="1">
              <a:off x="2448" y="2361"/>
              <a:ext cx="0" cy="1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87" name="AutoShape 7"/>
            <p:cNvCxnSpPr>
              <a:cxnSpLocks noChangeShapeType="1"/>
            </p:cNvCxnSpPr>
            <p:nvPr/>
          </p:nvCxnSpPr>
          <p:spPr bwMode="auto">
            <a:xfrm flipH="1">
              <a:off x="1344" y="3561"/>
              <a:ext cx="1104" cy="6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88" name="AutoShape 8"/>
            <p:cNvCxnSpPr>
              <a:cxnSpLocks noChangeShapeType="1"/>
            </p:cNvCxnSpPr>
            <p:nvPr/>
          </p:nvCxnSpPr>
          <p:spPr bwMode="auto">
            <a:xfrm flipV="1">
              <a:off x="2448" y="3129"/>
              <a:ext cx="1200" cy="43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89" name="AutoShape 9"/>
            <p:cNvCxnSpPr>
              <a:cxnSpLocks noChangeShapeType="1"/>
            </p:cNvCxnSpPr>
            <p:nvPr/>
          </p:nvCxnSpPr>
          <p:spPr bwMode="auto">
            <a:xfrm flipV="1">
              <a:off x="2448" y="2601"/>
              <a:ext cx="576" cy="96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090" name="Text Box 10"/>
            <p:cNvSpPr txBox="1">
              <a:spLocks noChangeArrowheads="1"/>
            </p:cNvSpPr>
            <p:nvPr/>
          </p:nvSpPr>
          <p:spPr bwMode="auto">
            <a:xfrm>
              <a:off x="3782" y="3537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800"/>
                <a:t>t </a:t>
              </a:r>
              <a:r>
                <a:rPr lang="en-US" altLang="en-US" sz="1800" baseline="-25000"/>
                <a:t>1</a:t>
              </a:r>
            </a:p>
          </p:txBody>
        </p:sp>
        <p:sp>
          <p:nvSpPr>
            <p:cNvPr id="46091" name="Text Box 11"/>
            <p:cNvSpPr txBox="1">
              <a:spLocks noChangeArrowheads="1"/>
            </p:cNvSpPr>
            <p:nvPr/>
          </p:nvSpPr>
          <p:spPr bwMode="auto">
            <a:xfrm>
              <a:off x="3024" y="2409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800" i="1"/>
                <a:t>d</a:t>
              </a:r>
              <a:r>
                <a:rPr lang="en-US" altLang="en-US" sz="1800" baseline="-25000"/>
                <a:t>2</a:t>
              </a:r>
            </a:p>
          </p:txBody>
        </p:sp>
        <p:sp>
          <p:nvSpPr>
            <p:cNvPr id="46092" name="Text Box 12"/>
            <p:cNvSpPr txBox="1">
              <a:spLocks noChangeArrowheads="1"/>
            </p:cNvSpPr>
            <p:nvPr/>
          </p:nvSpPr>
          <p:spPr bwMode="auto">
            <a:xfrm>
              <a:off x="3600" y="298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800" i="1"/>
                <a:t>d</a:t>
              </a:r>
              <a:r>
                <a:rPr lang="en-US" altLang="en-US" sz="1800" baseline="-25000"/>
                <a:t>1</a:t>
              </a:r>
            </a:p>
          </p:txBody>
        </p:sp>
        <p:sp>
          <p:nvSpPr>
            <p:cNvPr id="46093" name="Text Box 13"/>
            <p:cNvSpPr txBox="1">
              <a:spLocks noChangeArrowheads="1"/>
            </p:cNvSpPr>
            <p:nvPr/>
          </p:nvSpPr>
          <p:spPr bwMode="auto">
            <a:xfrm>
              <a:off x="2160" y="2313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800"/>
                <a:t>t </a:t>
              </a:r>
              <a:r>
                <a:rPr lang="en-US" altLang="en-US" sz="1800" baseline="-25000"/>
                <a:t>3</a:t>
              </a:r>
            </a:p>
          </p:txBody>
        </p:sp>
        <p:sp>
          <p:nvSpPr>
            <p:cNvPr id="46094" name="Text Box 14"/>
            <p:cNvSpPr txBox="1">
              <a:spLocks noChangeArrowheads="1"/>
            </p:cNvSpPr>
            <p:nvPr/>
          </p:nvSpPr>
          <p:spPr bwMode="auto">
            <a:xfrm>
              <a:off x="1104" y="4041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800"/>
                <a:t>t</a:t>
              </a:r>
              <a:r>
                <a:rPr lang="en-US" altLang="en-US" sz="1800" baseline="-25000"/>
                <a:t> 2</a:t>
              </a:r>
            </a:p>
          </p:txBody>
        </p:sp>
        <p:sp>
          <p:nvSpPr>
            <p:cNvPr id="46095" name="Freeform 15"/>
            <p:cNvSpPr>
              <a:spLocks/>
            </p:cNvSpPr>
            <p:nvPr/>
          </p:nvSpPr>
          <p:spPr bwMode="auto">
            <a:xfrm>
              <a:off x="2592" y="3312"/>
              <a:ext cx="144" cy="153"/>
            </a:xfrm>
            <a:custGeom>
              <a:avLst/>
              <a:gdLst>
                <a:gd name="T0" fmla="*/ 0 w 144"/>
                <a:gd name="T1" fmla="*/ 30 h 112"/>
                <a:gd name="T2" fmla="*/ 96 w 144"/>
                <a:gd name="T3" fmla="*/ 30 h 112"/>
                <a:gd name="T4" fmla="*/ 144 w 144"/>
                <a:gd name="T5" fmla="*/ 209 h 112"/>
                <a:gd name="T6" fmla="*/ 0 60000 65536"/>
                <a:gd name="T7" fmla="*/ 0 60000 65536"/>
                <a:gd name="T8" fmla="*/ 0 60000 65536"/>
                <a:gd name="T9" fmla="*/ 0 w 144"/>
                <a:gd name="T10" fmla="*/ 0 h 112"/>
                <a:gd name="T11" fmla="*/ 144 w 144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12">
                  <a:moveTo>
                    <a:pt x="0" y="16"/>
                  </a:moveTo>
                  <a:cubicBezTo>
                    <a:pt x="36" y="8"/>
                    <a:pt x="72" y="0"/>
                    <a:pt x="96" y="16"/>
                  </a:cubicBezTo>
                  <a:cubicBezTo>
                    <a:pt x="120" y="32"/>
                    <a:pt x="136" y="96"/>
                    <a:pt x="144" y="112"/>
                  </a:cubicBezTo>
                </a:path>
              </a:pathLst>
            </a:cu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Text Box 16"/>
            <p:cNvSpPr txBox="1">
              <a:spLocks noChangeArrowheads="1"/>
            </p:cNvSpPr>
            <p:nvPr/>
          </p:nvSpPr>
          <p:spPr bwMode="auto">
            <a:xfrm>
              <a:off x="2688" y="3225"/>
              <a:ext cx="1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600" i="1">
                  <a:latin typeface="Lucida Sans Unicode" charset="0"/>
                  <a:ea typeface="Lucida Sans Unicode" charset="0"/>
                  <a:cs typeface="Lucida Sans Unicode" charset="0"/>
                </a:rPr>
                <a:t>θ</a:t>
              </a:r>
            </a:p>
          </p:txBody>
        </p:sp>
      </p:grp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Cosine similarity</a:t>
            </a:r>
          </a:p>
        </p:txBody>
      </p:sp>
      <p:sp>
        <p:nvSpPr>
          <p:cNvPr id="47107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A vector can be </a:t>
            </a:r>
            <a:r>
              <a:rPr lang="en-US" altLang="en-US" i="1"/>
              <a:t>normalized</a:t>
            </a:r>
            <a:r>
              <a:rPr lang="en-US" altLang="en-US"/>
              <a:t> (given a length of 1) by dividing each of its components by its length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This maps vectors onto the unit sphere:</a:t>
            </a:r>
          </a:p>
          <a:p>
            <a:pPr eaLnBrk="1" hangingPunct="1">
              <a:spcBef>
                <a:spcPct val="40000"/>
              </a:spcBef>
            </a:pPr>
            <a:endParaRPr lang="en-US" altLang="en-US"/>
          </a:p>
          <a:p>
            <a:pPr eaLnBrk="1" hangingPunct="1">
              <a:spcBef>
                <a:spcPct val="40000"/>
              </a:spcBef>
            </a:pPr>
            <a:r>
              <a:rPr lang="en-US" altLang="en-US"/>
              <a:t>Longer documents don’t get more weight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641600" y="4322763"/>
          <a:ext cx="32543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Equation" r:id="rId3" imgW="1269449" imgH="342751" progId="Equation.3">
                  <p:embed/>
                </p:oleObj>
              </mc:Choice>
              <mc:Fallback>
                <p:oleObj name="Equation" r:id="rId3" imgW="1269449" imgH="34275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322763"/>
                        <a:ext cx="32543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3349625" y="3106738"/>
          <a:ext cx="21209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Equation" r:id="rId7" imgW="850531" imgH="317362" progId="Equation.3">
                  <p:embed/>
                </p:oleObj>
              </mc:Choice>
              <mc:Fallback>
                <p:oleObj name="Equation" r:id="rId7" imgW="850531" imgH="31736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3106738"/>
                        <a:ext cx="21209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644525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800"/>
              <a:t>Cosine similarity</a:t>
            </a:r>
          </a:p>
        </p:txBody>
      </p:sp>
      <p:sp>
        <p:nvSpPr>
          <p:cNvPr id="481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3049588"/>
            <a:ext cx="8229600" cy="2757487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Cosine of angle between two vectors</a:t>
            </a:r>
          </a:p>
          <a:p>
            <a:pPr eaLnBrk="1" hangingPunct="1"/>
            <a:r>
              <a:rPr lang="en-US" altLang="en-US"/>
              <a:t>The denominator involves the lengths of the vectors</a:t>
            </a:r>
          </a:p>
          <a:p>
            <a:pPr eaLnBrk="1" hangingPunct="1"/>
            <a:r>
              <a:rPr lang="en-US" altLang="en-US"/>
              <a:t>So the cosine measure is also known as the </a:t>
            </a:r>
            <a:r>
              <a:rPr lang="en-US" altLang="en-US" i="1"/>
              <a:t>normalized inner product</a:t>
            </a:r>
            <a:endParaRPr lang="en-US" altLang="en-US"/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765175" y="1481138"/>
          <a:ext cx="7386638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Equation" r:id="rId4" imgW="2946400" imgH="596900" progId="Equation.3">
                  <p:embed/>
                </p:oleObj>
              </mc:Choice>
              <mc:Fallback>
                <p:oleObj name="Equation" r:id="rId4" imgW="2946400" imgH="59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1481138"/>
                        <a:ext cx="7386638" cy="149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2925763" y="5688013"/>
          <a:ext cx="4097337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6" imgW="1485900" imgH="342900" progId="Equation.3">
                  <p:embed/>
                </p:oleObj>
              </mc:Choice>
              <mc:Fallback>
                <p:oleObj name="Equation" r:id="rId6" imgW="14859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5688013"/>
                        <a:ext cx="4097337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644525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800"/>
              <a:t>Cosine similarity exercise</a:t>
            </a:r>
          </a:p>
        </p:txBody>
      </p:sp>
      <p:sp>
        <p:nvSpPr>
          <p:cNvPr id="50179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i="1"/>
              <a:t>Exercise: Rank the following by decreasing cosine similarity:</a:t>
            </a:r>
          </a:p>
          <a:p>
            <a:pPr lvl="1" eaLnBrk="1" hangingPunct="1"/>
            <a:r>
              <a:rPr lang="en-US" altLang="en-US"/>
              <a:t>Two documents that have only frequent words </a:t>
            </a:r>
            <a:r>
              <a:rPr lang="en-US" altLang="en-US" b="1" i="1"/>
              <a:t>(the, a, an, of)</a:t>
            </a:r>
            <a:r>
              <a:rPr lang="en-US" altLang="en-US"/>
              <a:t> in common</a:t>
            </a:r>
          </a:p>
          <a:p>
            <a:pPr lvl="1" eaLnBrk="1" hangingPunct="1"/>
            <a:r>
              <a:rPr lang="en-US" altLang="en-US"/>
              <a:t>Two documents that have no words in common</a:t>
            </a:r>
          </a:p>
          <a:p>
            <a:pPr lvl="1" eaLnBrk="1" hangingPunct="1"/>
            <a:r>
              <a:rPr lang="en-US" altLang="en-US"/>
              <a:t>Two documents that have many rare words in common </a:t>
            </a:r>
            <a:r>
              <a:rPr lang="en-US" altLang="en-US" b="1" i="1"/>
              <a:t>(wingspan, tailfin)</a:t>
            </a:r>
            <a:endParaRPr lang="en-US" alt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339725" y="595313"/>
            <a:ext cx="8229600" cy="11430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ea typeface="新細明體" charset="0"/>
              </a:rPr>
              <a:t>Cosine Similarity vs. Inner Product</a:t>
            </a:r>
          </a:p>
        </p:txBody>
      </p:sp>
      <p:sp>
        <p:nvSpPr>
          <p:cNvPr id="512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5970588" cy="1190625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Cosine similarity measures the cosine of the angle between two vectors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charset="0"/>
              </a:rPr>
              <a:t>Inner product normalized by the vector lengths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>
                <a:ea typeface="新細明體" charset="0"/>
              </a:rPr>
              <a:t>   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762000" y="4419600"/>
            <a:ext cx="7924800" cy="10064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kumimoji="1" lang="en-US" altLang="zh-TW" sz="2000" i="1">
                <a:ea typeface="新細明體" charset="0"/>
              </a:rPr>
              <a:t>D</a:t>
            </a:r>
            <a:r>
              <a:rPr kumimoji="1" lang="en-US" altLang="zh-TW" sz="2000" i="1" baseline="-25000">
                <a:ea typeface="新細明體" charset="0"/>
              </a:rPr>
              <a:t>1</a:t>
            </a:r>
            <a:r>
              <a:rPr kumimoji="1" lang="en-US" altLang="zh-TW" sz="2000" i="1">
                <a:ea typeface="新細明體" charset="0"/>
              </a:rPr>
              <a:t> = 2T</a:t>
            </a:r>
            <a:r>
              <a:rPr kumimoji="1" lang="en-US" altLang="zh-TW" sz="2000" i="1" baseline="-25000">
                <a:ea typeface="新細明體" charset="0"/>
              </a:rPr>
              <a:t>1</a:t>
            </a:r>
            <a:r>
              <a:rPr kumimoji="1" lang="en-US" altLang="zh-TW" sz="2000" i="1">
                <a:ea typeface="新細明體" charset="0"/>
              </a:rPr>
              <a:t> + 3T</a:t>
            </a:r>
            <a:r>
              <a:rPr kumimoji="1" lang="en-US" altLang="zh-TW" sz="2000" i="1" baseline="-25000">
                <a:ea typeface="新細明體" charset="0"/>
              </a:rPr>
              <a:t>2</a:t>
            </a:r>
            <a:r>
              <a:rPr kumimoji="1" lang="en-US" altLang="zh-TW" sz="2000" i="1">
                <a:ea typeface="新細明體" charset="0"/>
              </a:rPr>
              <a:t> + 5T</a:t>
            </a:r>
            <a:r>
              <a:rPr kumimoji="1" lang="en-US" altLang="zh-TW" sz="2000" i="1" baseline="-25000">
                <a:ea typeface="新細明體" charset="0"/>
              </a:rPr>
              <a:t>3     </a:t>
            </a:r>
            <a:r>
              <a:rPr kumimoji="1" lang="en-US" altLang="zh-TW" sz="2000">
                <a:ea typeface="新細明體" charset="0"/>
              </a:rPr>
              <a:t>CosSim(</a:t>
            </a:r>
            <a:r>
              <a:rPr kumimoji="1" lang="en-US" altLang="zh-TW" sz="2000" i="1">
                <a:ea typeface="新細明體" charset="0"/>
              </a:rPr>
              <a:t>D</a:t>
            </a:r>
            <a:r>
              <a:rPr kumimoji="1" lang="en-US" altLang="zh-TW" sz="2000" i="1" baseline="-25000">
                <a:ea typeface="新細明體" charset="0"/>
              </a:rPr>
              <a:t>1</a:t>
            </a:r>
            <a:r>
              <a:rPr kumimoji="1" lang="en-US" altLang="zh-TW" sz="2000" i="1">
                <a:ea typeface="新細明體" charset="0"/>
              </a:rPr>
              <a:t> </a:t>
            </a:r>
            <a:r>
              <a:rPr kumimoji="1" lang="en-US" altLang="zh-TW" sz="2000">
                <a:ea typeface="新細明體" charset="0"/>
              </a:rPr>
              <a:t>, </a:t>
            </a:r>
            <a:r>
              <a:rPr kumimoji="1" lang="en-US" altLang="zh-TW" sz="2000" i="1">
                <a:ea typeface="新細明體" charset="0"/>
              </a:rPr>
              <a:t>Q</a:t>
            </a:r>
            <a:r>
              <a:rPr kumimoji="1" lang="en-US" altLang="zh-TW" sz="2000">
                <a:ea typeface="新細明體" charset="0"/>
              </a:rPr>
              <a:t>) = 10 / </a:t>
            </a:r>
            <a:r>
              <a:rPr kumimoji="1" lang="en-US" altLang="zh-TW" sz="2000">
                <a:ea typeface="新細明體" charset="0"/>
                <a:sym typeface="Symbol" charset="2"/>
              </a:rPr>
              <a:t>(4+9+25)(0+0+4) = 0.81</a:t>
            </a:r>
            <a:endParaRPr kumimoji="1" lang="en-US" altLang="zh-TW" sz="2000" i="1" baseline="-25000">
              <a:ea typeface="新細明體" charset="0"/>
            </a:endParaRPr>
          </a:p>
          <a:p>
            <a:pPr eaLnBrk="1" hangingPunct="1"/>
            <a:r>
              <a:rPr kumimoji="1" lang="en-US" altLang="zh-TW" sz="2000" i="1">
                <a:ea typeface="新細明體" charset="0"/>
              </a:rPr>
              <a:t>D</a:t>
            </a:r>
            <a:r>
              <a:rPr kumimoji="1" lang="en-US" altLang="zh-TW" sz="2000" i="1" baseline="-25000">
                <a:ea typeface="新細明體" charset="0"/>
              </a:rPr>
              <a:t>2</a:t>
            </a:r>
            <a:r>
              <a:rPr kumimoji="1" lang="en-US" altLang="zh-TW" sz="2000" i="1">
                <a:ea typeface="新細明體" charset="0"/>
              </a:rPr>
              <a:t> = 3T</a:t>
            </a:r>
            <a:r>
              <a:rPr kumimoji="1" lang="en-US" altLang="zh-TW" sz="2000" i="1" baseline="-25000">
                <a:ea typeface="新細明體" charset="0"/>
              </a:rPr>
              <a:t>1</a:t>
            </a:r>
            <a:r>
              <a:rPr kumimoji="1" lang="en-US" altLang="zh-TW" sz="2000" i="1">
                <a:ea typeface="新細明體" charset="0"/>
              </a:rPr>
              <a:t> + 7T</a:t>
            </a:r>
            <a:r>
              <a:rPr kumimoji="1" lang="en-US" altLang="zh-TW" sz="2000" i="1" baseline="-25000">
                <a:ea typeface="新細明體" charset="0"/>
              </a:rPr>
              <a:t>2</a:t>
            </a:r>
            <a:r>
              <a:rPr kumimoji="1" lang="en-US" altLang="zh-TW" sz="2000" i="1">
                <a:ea typeface="新細明體" charset="0"/>
              </a:rPr>
              <a:t> + 1T</a:t>
            </a:r>
            <a:r>
              <a:rPr kumimoji="1" lang="en-US" altLang="zh-TW" sz="2000" i="1" baseline="-25000">
                <a:ea typeface="新細明體" charset="0"/>
              </a:rPr>
              <a:t>3     </a:t>
            </a:r>
            <a:r>
              <a:rPr kumimoji="1" lang="en-US" altLang="zh-TW" sz="2000">
                <a:ea typeface="新細明體" charset="0"/>
              </a:rPr>
              <a:t>CosSim(</a:t>
            </a:r>
            <a:r>
              <a:rPr kumimoji="1" lang="en-US" altLang="zh-TW" sz="2000" i="1">
                <a:ea typeface="新細明體" charset="0"/>
              </a:rPr>
              <a:t>D</a:t>
            </a:r>
            <a:r>
              <a:rPr kumimoji="1" lang="en-US" altLang="zh-TW" sz="2000" i="1" baseline="-25000">
                <a:ea typeface="新細明體" charset="0"/>
              </a:rPr>
              <a:t>2</a:t>
            </a:r>
            <a:r>
              <a:rPr kumimoji="1" lang="en-US" altLang="zh-TW" sz="2000" i="1">
                <a:ea typeface="新細明體" charset="0"/>
              </a:rPr>
              <a:t> </a:t>
            </a:r>
            <a:r>
              <a:rPr kumimoji="1" lang="en-US" altLang="zh-TW" sz="2000">
                <a:ea typeface="新細明體" charset="0"/>
              </a:rPr>
              <a:t>, </a:t>
            </a:r>
            <a:r>
              <a:rPr kumimoji="1" lang="en-US" altLang="zh-TW" sz="2000" i="1">
                <a:ea typeface="新細明體" charset="0"/>
              </a:rPr>
              <a:t>Q</a:t>
            </a:r>
            <a:r>
              <a:rPr kumimoji="1" lang="en-US" altLang="zh-TW" sz="2000">
                <a:ea typeface="新細明體" charset="0"/>
              </a:rPr>
              <a:t>) =  2 / </a:t>
            </a:r>
            <a:r>
              <a:rPr kumimoji="1" lang="en-US" altLang="zh-TW" sz="2000">
                <a:ea typeface="新細明體" charset="0"/>
                <a:sym typeface="Symbol" charset="2"/>
              </a:rPr>
              <a:t>(9+49+1)(0+0+4) = 0.13</a:t>
            </a:r>
            <a:endParaRPr kumimoji="1" lang="en-US" altLang="zh-TW" sz="2000" i="1" baseline="-25000">
              <a:ea typeface="新細明體" charset="0"/>
            </a:endParaRPr>
          </a:p>
          <a:p>
            <a:pPr eaLnBrk="1" hangingPunct="1"/>
            <a:r>
              <a:rPr kumimoji="1" lang="en-US" altLang="zh-TW" sz="2000" i="1" baseline="-25000">
                <a:ea typeface="新細明體" charset="0"/>
              </a:rPr>
              <a:t> </a:t>
            </a:r>
            <a:r>
              <a:rPr kumimoji="1" lang="en-US" altLang="zh-TW" sz="2000" i="1">
                <a:ea typeface="新細明體" charset="0"/>
              </a:rPr>
              <a:t>Q = 0T</a:t>
            </a:r>
            <a:r>
              <a:rPr kumimoji="1" lang="en-US" altLang="zh-TW" sz="2000" i="1" baseline="-25000">
                <a:ea typeface="新細明體" charset="0"/>
              </a:rPr>
              <a:t>1</a:t>
            </a:r>
            <a:r>
              <a:rPr kumimoji="1" lang="en-US" altLang="zh-TW" sz="2000" i="1">
                <a:ea typeface="新細明體" charset="0"/>
              </a:rPr>
              <a:t> + 0T</a:t>
            </a:r>
            <a:r>
              <a:rPr kumimoji="1" lang="en-US" altLang="zh-TW" sz="2000" i="1" baseline="-25000">
                <a:ea typeface="新細明體" charset="0"/>
              </a:rPr>
              <a:t>2</a:t>
            </a:r>
            <a:r>
              <a:rPr kumimoji="1" lang="en-US" altLang="zh-TW" sz="2000" i="1">
                <a:ea typeface="新細明體" charset="0"/>
              </a:rPr>
              <a:t> + 2T</a:t>
            </a:r>
            <a:r>
              <a:rPr kumimoji="1" lang="en-US" altLang="zh-TW" sz="2000" i="1" baseline="-25000">
                <a:ea typeface="新細明體" charset="0"/>
              </a:rPr>
              <a:t>3</a:t>
            </a:r>
            <a:endParaRPr kumimoji="1" lang="en-US" altLang="zh-TW" sz="2000">
              <a:ea typeface="新細明體" charset="0"/>
            </a:endParaRPr>
          </a:p>
        </p:txBody>
      </p:sp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6096000" y="1295400"/>
            <a:ext cx="2487613" cy="3033713"/>
            <a:chOff x="3978" y="2152"/>
            <a:chExt cx="1567" cy="1911"/>
          </a:xfrm>
        </p:grpSpPr>
        <p:sp>
          <p:nvSpPr>
            <p:cNvPr id="51211" name="Text Box 6"/>
            <p:cNvSpPr txBox="1">
              <a:spLocks noChangeArrowheads="1"/>
            </p:cNvSpPr>
            <p:nvPr/>
          </p:nvSpPr>
          <p:spPr bwMode="auto">
            <a:xfrm>
              <a:off x="4445" y="3222"/>
              <a:ext cx="2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kumimoji="1" lang="zh-TW" altLang="en-US" sz="2000" i="1">
                  <a:latin typeface="Symbol" charset="2"/>
                  <a:ea typeface="新細明體" charset="0"/>
                  <a:sym typeface="Symbol" charset="2"/>
                </a:rPr>
                <a:t></a:t>
              </a:r>
              <a:r>
                <a:rPr kumimoji="1" lang="zh-TW" altLang="en-US" sz="2000" baseline="-25000">
                  <a:latin typeface="Symbol" charset="2"/>
                  <a:ea typeface="新細明體" charset="0"/>
                  <a:sym typeface="Symbol" charset="2"/>
                </a:rPr>
                <a:t>2</a:t>
              </a:r>
              <a:endParaRPr kumimoji="1" lang="zh-TW" altLang="en-US" sz="2000">
                <a:ea typeface="新細明體" charset="0"/>
              </a:endParaRPr>
            </a:p>
          </p:txBody>
        </p:sp>
        <p:sp>
          <p:nvSpPr>
            <p:cNvPr id="51212" name="Text Box 7"/>
            <p:cNvSpPr txBox="1">
              <a:spLocks noChangeArrowheads="1"/>
            </p:cNvSpPr>
            <p:nvPr/>
          </p:nvSpPr>
          <p:spPr bwMode="auto">
            <a:xfrm>
              <a:off x="4808" y="2159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kumimoji="1" lang="en-US" altLang="zh-TW" sz="2000" i="1">
                  <a:ea typeface="新細明體" charset="0"/>
                </a:rPr>
                <a:t>t</a:t>
              </a:r>
              <a:r>
                <a:rPr kumimoji="1" lang="en-US" altLang="zh-TW" sz="2000" i="1" baseline="-25000">
                  <a:ea typeface="新細明體" charset="0"/>
                </a:rPr>
                <a:t>3</a:t>
              </a:r>
              <a:endParaRPr kumimoji="1" lang="en-US" altLang="zh-TW" sz="2000">
                <a:ea typeface="新細明體" charset="0"/>
              </a:endParaRPr>
            </a:p>
          </p:txBody>
        </p:sp>
        <p:sp>
          <p:nvSpPr>
            <p:cNvPr id="51213" name="Line 8"/>
            <p:cNvSpPr>
              <a:spLocks noChangeShapeType="1"/>
            </p:cNvSpPr>
            <p:nvPr/>
          </p:nvSpPr>
          <p:spPr bwMode="auto">
            <a:xfrm>
              <a:off x="4789" y="3331"/>
              <a:ext cx="7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14" name="Line 9"/>
            <p:cNvSpPr>
              <a:spLocks noChangeShapeType="1"/>
            </p:cNvSpPr>
            <p:nvPr/>
          </p:nvSpPr>
          <p:spPr bwMode="auto">
            <a:xfrm flipH="1">
              <a:off x="4103" y="3329"/>
              <a:ext cx="681" cy="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215" name="Line 10"/>
            <p:cNvSpPr>
              <a:spLocks noChangeShapeType="1"/>
            </p:cNvSpPr>
            <p:nvPr/>
          </p:nvSpPr>
          <p:spPr bwMode="auto">
            <a:xfrm flipV="1">
              <a:off x="4784" y="2152"/>
              <a:ext cx="0" cy="1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216" name="Line 11"/>
            <p:cNvSpPr>
              <a:spLocks noChangeShapeType="1"/>
            </p:cNvSpPr>
            <p:nvPr/>
          </p:nvSpPr>
          <p:spPr bwMode="auto">
            <a:xfrm flipH="1" flipV="1">
              <a:off x="4481" y="2843"/>
              <a:ext cx="294" cy="48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17" name="Line 12"/>
            <p:cNvSpPr>
              <a:spLocks noChangeShapeType="1"/>
            </p:cNvSpPr>
            <p:nvPr/>
          </p:nvSpPr>
          <p:spPr bwMode="auto">
            <a:xfrm flipH="1">
              <a:off x="4416" y="3321"/>
              <a:ext cx="363" cy="734"/>
            </a:xfrm>
            <a:prstGeom prst="line">
              <a:avLst/>
            </a:prstGeom>
            <a:noFill/>
            <a:ln w="57150">
              <a:solidFill>
                <a:srgbClr val="F83F2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18" name="Line 13"/>
            <p:cNvSpPr>
              <a:spLocks noChangeShapeType="1"/>
            </p:cNvSpPr>
            <p:nvPr/>
          </p:nvSpPr>
          <p:spPr bwMode="auto">
            <a:xfrm flipV="1">
              <a:off x="4784" y="2938"/>
              <a:ext cx="0" cy="39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19" name="Text Box 14"/>
            <p:cNvSpPr txBox="1">
              <a:spLocks noChangeArrowheads="1"/>
            </p:cNvSpPr>
            <p:nvPr/>
          </p:nvSpPr>
          <p:spPr bwMode="auto">
            <a:xfrm>
              <a:off x="5333" y="328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kumimoji="1" lang="en-US" altLang="zh-TW" sz="2000" i="1">
                  <a:ea typeface="新細明體" charset="0"/>
                </a:rPr>
                <a:t>t</a:t>
              </a:r>
              <a:r>
                <a:rPr kumimoji="1" lang="en-US" altLang="zh-TW" sz="2000" i="1" baseline="-25000">
                  <a:ea typeface="新細明體" charset="0"/>
                </a:rPr>
                <a:t>1</a:t>
              </a:r>
              <a:endParaRPr kumimoji="1" lang="en-US" altLang="zh-TW" sz="2000">
                <a:ea typeface="新細明體" charset="0"/>
              </a:endParaRPr>
            </a:p>
          </p:txBody>
        </p:sp>
        <p:sp>
          <p:nvSpPr>
            <p:cNvPr id="51220" name="Text Box 15"/>
            <p:cNvSpPr txBox="1">
              <a:spLocks noChangeArrowheads="1"/>
            </p:cNvSpPr>
            <p:nvPr/>
          </p:nvSpPr>
          <p:spPr bwMode="auto">
            <a:xfrm>
              <a:off x="3978" y="3733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kumimoji="1" lang="en-US" altLang="zh-TW" sz="2000" i="1">
                  <a:ea typeface="新細明體" charset="0"/>
                </a:rPr>
                <a:t>t</a:t>
              </a:r>
              <a:r>
                <a:rPr kumimoji="1" lang="en-US" altLang="zh-TW" sz="2000" i="1" baseline="-25000">
                  <a:ea typeface="新細明體" charset="0"/>
                </a:rPr>
                <a:t>2</a:t>
              </a:r>
              <a:endParaRPr kumimoji="1" lang="en-US" altLang="zh-TW" sz="2000">
                <a:ea typeface="新細明體" charset="0"/>
              </a:endParaRPr>
            </a:p>
          </p:txBody>
        </p:sp>
        <p:sp>
          <p:nvSpPr>
            <p:cNvPr id="51221" name="Text Box 16"/>
            <p:cNvSpPr txBox="1">
              <a:spLocks noChangeArrowheads="1"/>
            </p:cNvSpPr>
            <p:nvPr/>
          </p:nvSpPr>
          <p:spPr bwMode="auto">
            <a:xfrm>
              <a:off x="4273" y="2911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kumimoji="1" lang="en-US" altLang="zh-TW" i="1">
                  <a:ea typeface="新細明體" charset="0"/>
                </a:rPr>
                <a:t>D</a:t>
              </a:r>
              <a:r>
                <a:rPr kumimoji="1" lang="en-US" altLang="zh-TW" i="1" baseline="-25000">
                  <a:ea typeface="新細明體" charset="0"/>
                </a:rPr>
                <a:t>1</a:t>
              </a:r>
            </a:p>
          </p:txBody>
        </p:sp>
        <p:sp>
          <p:nvSpPr>
            <p:cNvPr id="51222" name="Text Box 17"/>
            <p:cNvSpPr txBox="1">
              <a:spLocks noChangeArrowheads="1"/>
            </p:cNvSpPr>
            <p:nvPr/>
          </p:nvSpPr>
          <p:spPr bwMode="auto">
            <a:xfrm>
              <a:off x="4498" y="3764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kumimoji="1" lang="en-US" altLang="zh-TW" i="1">
                  <a:ea typeface="新細明體" charset="0"/>
                </a:rPr>
                <a:t>D</a:t>
              </a:r>
              <a:r>
                <a:rPr kumimoji="1" lang="en-US" altLang="zh-TW" i="1" baseline="-25000">
                  <a:ea typeface="新細明體" charset="0"/>
                </a:rPr>
                <a:t>2</a:t>
              </a:r>
            </a:p>
          </p:txBody>
        </p:sp>
        <p:sp>
          <p:nvSpPr>
            <p:cNvPr id="51223" name="Text Box 18"/>
            <p:cNvSpPr txBox="1">
              <a:spLocks noChangeArrowheads="1"/>
            </p:cNvSpPr>
            <p:nvPr/>
          </p:nvSpPr>
          <p:spPr bwMode="auto">
            <a:xfrm>
              <a:off x="4824" y="301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kumimoji="1" lang="en-US" altLang="zh-TW" i="1">
                  <a:ea typeface="新細明體" charset="0"/>
                </a:rPr>
                <a:t>Q</a:t>
              </a:r>
              <a:endParaRPr kumimoji="1" lang="en-US" altLang="zh-TW" sz="2000">
                <a:ea typeface="新細明體" charset="0"/>
              </a:endParaRPr>
            </a:p>
          </p:txBody>
        </p:sp>
        <p:sp>
          <p:nvSpPr>
            <p:cNvPr id="51224" name="Arc 19"/>
            <p:cNvSpPr>
              <a:spLocks/>
            </p:cNvSpPr>
            <p:nvPr/>
          </p:nvSpPr>
          <p:spPr bwMode="auto">
            <a:xfrm>
              <a:off x="4576" y="2921"/>
              <a:ext cx="196" cy="96"/>
            </a:xfrm>
            <a:custGeom>
              <a:avLst/>
              <a:gdLst>
                <a:gd name="T0" fmla="*/ 0 w 29671"/>
                <a:gd name="T1" fmla="*/ 0 h 21600"/>
                <a:gd name="T2" fmla="*/ 0 w 29671"/>
                <a:gd name="T3" fmla="*/ 0 h 21600"/>
                <a:gd name="T4" fmla="*/ 0 w 29671"/>
                <a:gd name="T5" fmla="*/ 0 h 21600"/>
                <a:gd name="T6" fmla="*/ 0 60000 65536"/>
                <a:gd name="T7" fmla="*/ 0 60000 65536"/>
                <a:gd name="T8" fmla="*/ 0 60000 65536"/>
                <a:gd name="T9" fmla="*/ 0 w 29671"/>
                <a:gd name="T10" fmla="*/ 0 h 21600"/>
                <a:gd name="T11" fmla="*/ 29671 w 2967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671" h="21600" fill="none" extrusionOk="0">
                  <a:moveTo>
                    <a:pt x="-1" y="1564"/>
                  </a:moveTo>
                  <a:cubicBezTo>
                    <a:pt x="2565" y="531"/>
                    <a:pt x="5305" y="-1"/>
                    <a:pt x="8071" y="0"/>
                  </a:cubicBezTo>
                  <a:cubicBezTo>
                    <a:pt x="20000" y="0"/>
                    <a:pt x="29671" y="9670"/>
                    <a:pt x="29671" y="21600"/>
                  </a:cubicBezTo>
                </a:path>
                <a:path w="29671" h="21600" stroke="0" extrusionOk="0">
                  <a:moveTo>
                    <a:pt x="-1" y="1564"/>
                  </a:moveTo>
                  <a:cubicBezTo>
                    <a:pt x="2565" y="531"/>
                    <a:pt x="5305" y="-1"/>
                    <a:pt x="8071" y="0"/>
                  </a:cubicBezTo>
                  <a:cubicBezTo>
                    <a:pt x="20000" y="0"/>
                    <a:pt x="29671" y="9670"/>
                    <a:pt x="29671" y="21600"/>
                  </a:cubicBezTo>
                  <a:lnTo>
                    <a:pt x="8071" y="21600"/>
                  </a:lnTo>
                  <a:lnTo>
                    <a:pt x="-1" y="156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25" name="Arc 20"/>
            <p:cNvSpPr>
              <a:spLocks/>
            </p:cNvSpPr>
            <p:nvPr/>
          </p:nvSpPr>
          <p:spPr bwMode="auto">
            <a:xfrm flipH="1">
              <a:off x="4627" y="3102"/>
              <a:ext cx="125" cy="5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226" name="Text Box 21"/>
            <p:cNvSpPr txBox="1">
              <a:spLocks noChangeArrowheads="1"/>
            </p:cNvSpPr>
            <p:nvPr/>
          </p:nvSpPr>
          <p:spPr bwMode="auto">
            <a:xfrm>
              <a:off x="4512" y="2598"/>
              <a:ext cx="2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kumimoji="1" lang="zh-TW" altLang="en-US" sz="2000" i="1">
                  <a:latin typeface="Symbol" charset="2"/>
                  <a:ea typeface="新細明體" charset="0"/>
                  <a:sym typeface="Symbol" charset="2"/>
                </a:rPr>
                <a:t></a:t>
              </a:r>
              <a:r>
                <a:rPr kumimoji="1" lang="zh-TW" altLang="en-US" sz="2000" baseline="-25000">
                  <a:latin typeface="Symbol" charset="2"/>
                  <a:ea typeface="新細明體" charset="0"/>
                  <a:sym typeface="Symbol" charset="2"/>
                </a:rPr>
                <a:t>1</a:t>
              </a:r>
              <a:endParaRPr kumimoji="1" lang="zh-TW" altLang="en-US" sz="2000">
                <a:ea typeface="新細明體" charset="0"/>
              </a:endParaRPr>
            </a:p>
          </p:txBody>
        </p:sp>
      </p:grpSp>
      <p:sp>
        <p:nvSpPr>
          <p:cNvPr id="51206" name="Text Box 22"/>
          <p:cNvSpPr txBox="1">
            <a:spLocks noChangeArrowheads="1"/>
          </p:cNvSpPr>
          <p:nvPr/>
        </p:nvSpPr>
        <p:spPr bwMode="auto">
          <a:xfrm>
            <a:off x="768350" y="5562600"/>
            <a:ext cx="7842250" cy="6715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kumimoji="1" lang="en-US" altLang="zh-TW" sz="2000" i="1">
                <a:ea typeface="新細明體" charset="0"/>
              </a:rPr>
              <a:t>D</a:t>
            </a:r>
            <a:r>
              <a:rPr kumimoji="1" lang="en-US" altLang="zh-TW" sz="2000" i="1" baseline="-25000">
                <a:ea typeface="新細明體" charset="0"/>
              </a:rPr>
              <a:t>1</a:t>
            </a:r>
            <a:r>
              <a:rPr kumimoji="1" lang="en-US" altLang="zh-TW" sz="1800">
                <a:ea typeface="新細明體" charset="0"/>
              </a:rPr>
              <a:t> is 6 times better than </a:t>
            </a:r>
            <a:r>
              <a:rPr kumimoji="1" lang="en-US" altLang="zh-TW" sz="2000" i="1">
                <a:ea typeface="新細明體" charset="0"/>
              </a:rPr>
              <a:t>D</a:t>
            </a:r>
            <a:r>
              <a:rPr kumimoji="1" lang="en-US" altLang="zh-TW" sz="2000" i="1" baseline="-25000">
                <a:ea typeface="新細明體" charset="0"/>
              </a:rPr>
              <a:t>2</a:t>
            </a:r>
            <a:r>
              <a:rPr kumimoji="1" lang="en-US" altLang="zh-TW" sz="1800">
                <a:ea typeface="新細明體" charset="0"/>
              </a:rPr>
              <a:t> using cosine similarity but only 5 times better using inner product.</a:t>
            </a:r>
          </a:p>
        </p:txBody>
      </p:sp>
      <p:graphicFrame>
        <p:nvGraphicFramePr>
          <p:cNvPr id="51207" name="Object 23"/>
          <p:cNvGraphicFramePr>
            <a:graphicFrameLocks noChangeAspect="1"/>
          </p:cNvGraphicFramePr>
          <p:nvPr/>
        </p:nvGraphicFramePr>
        <p:xfrm>
          <a:off x="2559050" y="3152775"/>
          <a:ext cx="3695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7" name="Equation" r:id="rId3" imgW="1866900" imgH="889000" progId="Equation.3">
                  <p:embed/>
                </p:oleObj>
              </mc:Choice>
              <mc:Fallback>
                <p:oleObj name="Equation" r:id="rId3" imgW="1866900" imgH="889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3152775"/>
                        <a:ext cx="3695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Rectangle 24"/>
          <p:cNvSpPr>
            <a:spLocks noChangeArrowheads="1"/>
          </p:cNvSpPr>
          <p:nvPr/>
        </p:nvSpPr>
        <p:spPr bwMode="auto">
          <a:xfrm>
            <a:off x="704850" y="3533775"/>
            <a:ext cx="2430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kumimoji="1" lang="en-US" altLang="zh-TW" sz="1800">
                <a:ea typeface="新細明體" charset="0"/>
              </a:rPr>
              <a:t>CosSim(</a:t>
            </a:r>
            <a:r>
              <a:rPr kumimoji="1" lang="en-US" altLang="zh-TW" sz="1800" b="1" i="1">
                <a:ea typeface="新細明體" charset="0"/>
              </a:rPr>
              <a:t>d</a:t>
            </a:r>
            <a:r>
              <a:rPr kumimoji="1" lang="en-US" altLang="zh-TW" sz="1800" i="1" baseline="-25000">
                <a:ea typeface="新細明體" charset="0"/>
              </a:rPr>
              <a:t>j</a:t>
            </a:r>
            <a:r>
              <a:rPr kumimoji="1" lang="en-US" altLang="zh-TW" sz="1800">
                <a:ea typeface="新細明體" charset="0"/>
              </a:rPr>
              <a:t>, </a:t>
            </a:r>
            <a:r>
              <a:rPr kumimoji="1" lang="en-US" altLang="zh-TW" sz="1800" b="1" i="1">
                <a:ea typeface="新細明體" charset="0"/>
              </a:rPr>
              <a:t>q</a:t>
            </a:r>
            <a:r>
              <a:rPr kumimoji="1" lang="en-US" altLang="zh-TW" sz="1800">
                <a:ea typeface="新細明體" charset="0"/>
              </a:rPr>
              <a:t>) =</a:t>
            </a:r>
            <a:endParaRPr kumimoji="1" lang="zh-TW" altLang="en-US" sz="1800">
              <a:ea typeface="新細明體" charset="0"/>
            </a:endParaRPr>
          </a:p>
        </p:txBody>
      </p:sp>
      <p:sp>
        <p:nvSpPr>
          <p:cNvPr id="51209" name="Line 25"/>
          <p:cNvSpPr>
            <a:spLocks noChangeShapeType="1"/>
          </p:cNvSpPr>
          <p:nvPr/>
        </p:nvSpPr>
        <p:spPr bwMode="auto">
          <a:xfrm>
            <a:off x="5715000" y="4495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Line 26"/>
          <p:cNvSpPr>
            <a:spLocks noChangeShapeType="1"/>
          </p:cNvSpPr>
          <p:nvPr/>
        </p:nvSpPr>
        <p:spPr bwMode="auto">
          <a:xfrm>
            <a:off x="5638800" y="4800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>
            <p:ph type="title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800"/>
              <a:t>Naïve Implementation</a:t>
            </a:r>
          </a:p>
        </p:txBody>
      </p:sp>
      <p:sp>
        <p:nvSpPr>
          <p:cNvPr id="52227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Convert all documents in collection D to tf-idf weighted vectors, </a:t>
            </a:r>
            <a:r>
              <a:rPr lang="en-US" altLang="en-US" sz="2800" b="1" i="1"/>
              <a:t>d</a:t>
            </a:r>
            <a:r>
              <a:rPr lang="en-US" altLang="en-US" sz="2800" b="1" i="1" baseline="-25000"/>
              <a:t>j</a:t>
            </a:r>
            <a:r>
              <a:rPr lang="en-US" altLang="en-US" sz="2800"/>
              <a:t>, for keyword vocabulary 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Convert query to a tf-idf-weighted vector </a:t>
            </a:r>
            <a:r>
              <a:rPr lang="en-US" altLang="en-US" sz="2800" b="1" i="1"/>
              <a:t>q</a:t>
            </a:r>
            <a:endParaRPr lang="en-US" alt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For each </a:t>
            </a:r>
            <a:r>
              <a:rPr lang="en-US" altLang="en-US" sz="2800" b="1" i="1"/>
              <a:t>d</a:t>
            </a:r>
            <a:r>
              <a:rPr lang="en-US" altLang="en-US" sz="2800" b="1" i="1" baseline="-25000"/>
              <a:t>j</a:t>
            </a:r>
            <a:r>
              <a:rPr lang="en-US" altLang="en-US" sz="2800"/>
              <a:t> in D 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   Compute score s</a:t>
            </a:r>
            <a:r>
              <a:rPr lang="en-US" altLang="en-US" sz="2800" baseline="-25000"/>
              <a:t>j </a:t>
            </a:r>
            <a:r>
              <a:rPr lang="en-US" altLang="en-US" sz="2800"/>
              <a:t>= cosSim(</a:t>
            </a:r>
            <a:r>
              <a:rPr lang="en-US" altLang="en-US" sz="2800" b="1" i="1"/>
              <a:t>d</a:t>
            </a:r>
            <a:r>
              <a:rPr lang="en-US" altLang="en-US" sz="2800" b="1" i="1" baseline="-25000"/>
              <a:t>j, </a:t>
            </a:r>
            <a:r>
              <a:rPr lang="en-US" altLang="en-US" sz="2800" b="1" i="1"/>
              <a:t>q</a:t>
            </a:r>
            <a:r>
              <a:rPr lang="en-US" altLang="en-US" sz="280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Sort documents by decreasing score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Present top ranked documents to the user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rgbClr val="000099"/>
                </a:solidFill>
              </a:rPr>
              <a:t>Time complexity:  O(|V|</a:t>
            </a:r>
            <a:r>
              <a:rPr lang="en-US" altLang="en-US" sz="2800">
                <a:solidFill>
                  <a:srgbClr val="000099"/>
                </a:solidFill>
                <a:ea typeface="Times New Roman" charset="0"/>
                <a:cs typeface="Times New Roman" charset="0"/>
              </a:rPr>
              <a:t>·</a:t>
            </a:r>
            <a:r>
              <a:rPr lang="en-US" altLang="en-US" sz="2800">
                <a:solidFill>
                  <a:srgbClr val="000099"/>
                </a:solidFill>
              </a:rPr>
              <a:t>|D|)</a:t>
            </a:r>
            <a:r>
              <a:rPr lang="en-US" altLang="en-US" sz="2800"/>
              <a:t>   </a:t>
            </a:r>
            <a:r>
              <a:rPr lang="en-US" altLang="en-US" sz="2800">
                <a:solidFill>
                  <a:srgbClr val="FF0000"/>
                </a:solidFill>
              </a:rPr>
              <a:t>Bad for large V &amp; D 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rgbClr val="FF0000"/>
                </a:solidFill>
              </a:rPr>
              <a:t>|V| = 10,000; |D| = 100,000; |V|</a:t>
            </a:r>
            <a:r>
              <a:rPr lang="en-US" altLang="en-US" sz="2800">
                <a:solidFill>
                  <a:srgbClr val="FF0000"/>
                </a:solidFill>
                <a:ea typeface="Times New Roman" charset="0"/>
                <a:cs typeface="Times New Roman" charset="0"/>
              </a:rPr>
              <a:t>·</a:t>
            </a:r>
            <a:r>
              <a:rPr lang="en-US" altLang="en-US" sz="2800">
                <a:solidFill>
                  <a:srgbClr val="FF0000"/>
                </a:solidFill>
              </a:rPr>
              <a:t>|D| = 1,000,000,000</a:t>
            </a:r>
            <a:endParaRPr lang="en-US" altLang="en-US" sz="28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284163" y="303213"/>
            <a:ext cx="8229600" cy="11430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ea typeface="新細明體" charset="0"/>
              </a:rPr>
              <a:t>Comments on Vector Space Models</a:t>
            </a:r>
          </a:p>
        </p:txBody>
      </p:sp>
      <p:sp>
        <p:nvSpPr>
          <p:cNvPr id="532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854200"/>
            <a:ext cx="8229600" cy="4446588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ea typeface="新細明體" charset="0"/>
              </a:rPr>
              <a:t>Simple, mathematically based approach </a:t>
            </a:r>
          </a:p>
          <a:p>
            <a:pPr eaLnBrk="1" hangingPunct="1"/>
            <a:r>
              <a:rPr lang="en-US" altLang="zh-TW">
                <a:ea typeface="新細明體" charset="0"/>
              </a:rPr>
              <a:t>Considers both local (</a:t>
            </a:r>
            <a:r>
              <a:rPr lang="en-US" altLang="zh-TW" i="1">
                <a:ea typeface="新細明體" charset="0"/>
              </a:rPr>
              <a:t>tf</a:t>
            </a:r>
            <a:r>
              <a:rPr lang="en-US" altLang="zh-TW">
                <a:ea typeface="新細明體" charset="0"/>
              </a:rPr>
              <a:t>) and global (</a:t>
            </a:r>
            <a:r>
              <a:rPr lang="en-US" altLang="zh-TW" i="1">
                <a:ea typeface="新細明體" charset="0"/>
              </a:rPr>
              <a:t>idf</a:t>
            </a:r>
            <a:r>
              <a:rPr lang="en-US" altLang="zh-TW">
                <a:ea typeface="新細明體" charset="0"/>
              </a:rPr>
              <a:t>) word occurrence frequencies</a:t>
            </a:r>
          </a:p>
          <a:p>
            <a:pPr eaLnBrk="1" hangingPunct="1"/>
            <a:r>
              <a:rPr lang="en-US" altLang="zh-TW">
                <a:ea typeface="新細明體" charset="0"/>
              </a:rPr>
              <a:t>Provides partial matching and ranked results</a:t>
            </a:r>
          </a:p>
          <a:p>
            <a:pPr eaLnBrk="1" hangingPunct="1"/>
            <a:r>
              <a:rPr lang="en-US" altLang="zh-TW">
                <a:ea typeface="新細明體" charset="0"/>
              </a:rPr>
              <a:t>Tends to work quite well in practice despite obvious weaknesses</a:t>
            </a:r>
          </a:p>
          <a:p>
            <a:pPr eaLnBrk="1" hangingPunct="1"/>
            <a:r>
              <a:rPr lang="en-US" altLang="zh-TW">
                <a:ea typeface="新細明體" charset="0"/>
              </a:rPr>
              <a:t>Allows efficient implementation for large document collections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685800" y="1447800"/>
            <a:ext cx="777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kumimoji="1" lang="en-US" altLang="zh-TW">
              <a:ea typeface="新細明體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466850" y="0"/>
            <a:ext cx="6096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pt-BR" altLang="en-US" sz="4400">
                <a:solidFill>
                  <a:schemeClr val="tx2"/>
                </a:solidFill>
              </a:rPr>
              <a:t>Introduction</a:t>
            </a:r>
            <a:endParaRPr lang="pt-BR" altLang="en-US" sz="6000">
              <a:solidFill>
                <a:schemeClr val="tx2"/>
              </a:solidFill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85800" y="6096000"/>
            <a:ext cx="7467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pt-BR" altLang="en-US" sz="32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pt-BR" altLang="en-US" sz="3200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1219200" y="1143000"/>
            <a:ext cx="762000" cy="5334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2209800" y="1828800"/>
            <a:ext cx="762000" cy="5334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1219200" y="1828800"/>
            <a:ext cx="762000" cy="5334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1219200" y="2514600"/>
            <a:ext cx="762000" cy="5334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2209800" y="2514600"/>
            <a:ext cx="762000" cy="5334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2209800" y="1143000"/>
            <a:ext cx="762000" cy="5334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752600" y="533400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Docs</a:t>
            </a:r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2057400" y="4267200"/>
            <a:ext cx="914400" cy="685800"/>
          </a:xfrm>
          <a:prstGeom prst="cloudCallout">
            <a:avLst>
              <a:gd name="adj1" fmla="val -35417"/>
              <a:gd name="adj2" fmla="val 5671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1447800" y="4953000"/>
            <a:ext cx="762000" cy="8382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1127125" y="3622675"/>
            <a:ext cx="2357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Information Need</a:t>
            </a:r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3505200" y="1828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3" name="AutoShape 15"/>
          <p:cNvSpPr>
            <a:spLocks noChangeArrowheads="1"/>
          </p:cNvSpPr>
          <p:nvPr/>
        </p:nvSpPr>
        <p:spPr bwMode="auto">
          <a:xfrm>
            <a:off x="3505200" y="4724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4" name="Oval 16"/>
          <p:cNvSpPr>
            <a:spLocks noChangeArrowheads="1"/>
          </p:cNvSpPr>
          <p:nvPr/>
        </p:nvSpPr>
        <p:spPr bwMode="auto">
          <a:xfrm>
            <a:off x="4800600" y="1600200"/>
            <a:ext cx="1295400" cy="2667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5" name="Oval 17" descr="White marble"/>
          <p:cNvSpPr>
            <a:spLocks noChangeArrowheads="1"/>
          </p:cNvSpPr>
          <p:nvPr/>
        </p:nvSpPr>
        <p:spPr bwMode="auto">
          <a:xfrm>
            <a:off x="4724400" y="3581400"/>
            <a:ext cx="1524000" cy="1981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5013325" y="650875"/>
            <a:ext cx="1731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Index Terms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5943600" y="1905000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doc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6019800" y="518160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query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7927975" y="3429000"/>
            <a:ext cx="121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Ranking</a:t>
            </a:r>
          </a:p>
        </p:txBody>
      </p:sp>
      <p:sp>
        <p:nvSpPr>
          <p:cNvPr id="7190" name="AutoShape 22"/>
          <p:cNvSpPr>
            <a:spLocks noChangeArrowheads="1"/>
          </p:cNvSpPr>
          <p:nvPr/>
        </p:nvSpPr>
        <p:spPr bwMode="auto">
          <a:xfrm>
            <a:off x="6400800" y="3505200"/>
            <a:ext cx="1219200" cy="485775"/>
          </a:xfrm>
          <a:prstGeom prst="rightArrow">
            <a:avLst>
              <a:gd name="adj1" fmla="val 50000"/>
              <a:gd name="adj2" fmla="val 627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6400800" y="3048000"/>
            <a:ext cx="92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match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638175"/>
            <a:ext cx="7650163" cy="11430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Problems with Vector Space Model</a:t>
            </a:r>
          </a:p>
        </p:txBody>
      </p:sp>
      <p:sp>
        <p:nvSpPr>
          <p:cNvPr id="542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523875" y="2038350"/>
            <a:ext cx="8001000" cy="4354513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2800">
                <a:ea typeface="新細明體" charset="0"/>
              </a:rPr>
              <a:t>Missing semantic information (e.g. word sense)</a:t>
            </a:r>
          </a:p>
          <a:p>
            <a:pPr eaLnBrk="1" hangingPunct="1"/>
            <a:r>
              <a:rPr lang="en-US" altLang="zh-TW" sz="2800">
                <a:ea typeface="新細明體" charset="0"/>
              </a:rPr>
              <a:t>Missing syntactic information (e.g. phrase structure, word order, proximity information)</a:t>
            </a:r>
          </a:p>
          <a:p>
            <a:pPr eaLnBrk="1" hangingPunct="1"/>
            <a:r>
              <a:rPr lang="en-US" altLang="zh-TW" sz="2800">
                <a:ea typeface="新細明體" charset="0"/>
              </a:rPr>
              <a:t>Assumption of term independence</a:t>
            </a:r>
          </a:p>
          <a:p>
            <a:pPr eaLnBrk="1" hangingPunct="1"/>
            <a:r>
              <a:rPr lang="en-US" altLang="zh-TW" sz="2800">
                <a:ea typeface="新細明體" charset="0"/>
              </a:rPr>
              <a:t>Lacks the control of a Boolean model (e.g., </a:t>
            </a:r>
            <a:r>
              <a:rPr lang="en-US" altLang="zh-TW" sz="2800" i="1">
                <a:ea typeface="新細明體" charset="0"/>
              </a:rPr>
              <a:t>requiring</a:t>
            </a:r>
            <a:r>
              <a:rPr lang="en-US" altLang="zh-TW" sz="2800">
                <a:ea typeface="新細明體" charset="0"/>
              </a:rPr>
              <a:t> a term to appear in a document)</a:t>
            </a:r>
          </a:p>
          <a:p>
            <a:pPr lvl="1" eaLnBrk="1" hangingPunct="1"/>
            <a:r>
              <a:rPr lang="en-US" altLang="zh-TW" sz="2400">
                <a:ea typeface="新細明體" charset="0"/>
              </a:rPr>
              <a:t>Given a two-term query “A B”, may prefer a document containing A frequently but not B, over a document that contains both A and B, but both less frequently</a:t>
            </a:r>
            <a:endParaRPr lang="en-US" altLang="en-US" sz="240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Information Retrieval Models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Next Time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Evaluation in IR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066800" y="457200"/>
            <a:ext cx="6096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pt-BR" altLang="en-US" sz="4400">
                <a:solidFill>
                  <a:schemeClr val="tx2"/>
                </a:solidFill>
              </a:rPr>
              <a:t>Introduction</a:t>
            </a:r>
            <a:endParaRPr lang="pt-BR" altLang="en-US" sz="6000">
              <a:solidFill>
                <a:schemeClr val="tx2"/>
              </a:solidFill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09600" y="14478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en-US" sz="3200"/>
              <a:t>Matching at index term level is quite imprecise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en-US" sz="3200"/>
              <a:t>No surprise that users get frequently unsatisfied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en-US" sz="3200"/>
              <a:t>Since most users have no training in query formation, problem is even worse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en-US" sz="3200"/>
              <a:t>Frequent dissatisfaction of Web users 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en-US" sz="3200"/>
              <a:t>Issue of deciding relevance is critical for IR systems: ranking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pt-BR" altLang="en-US" sz="320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914400" y="304800"/>
            <a:ext cx="6096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pt-BR" altLang="en-US" sz="4400">
                <a:solidFill>
                  <a:schemeClr val="tx2"/>
                </a:solidFill>
              </a:rPr>
              <a:t>Introduction</a:t>
            </a:r>
            <a:endParaRPr lang="pt-BR" altLang="en-US" sz="6000">
              <a:solidFill>
                <a:schemeClr val="tx2"/>
              </a:solidFill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57200" y="1143000"/>
            <a:ext cx="868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en-US" sz="3200"/>
              <a:t>A </a:t>
            </a:r>
            <a:r>
              <a:rPr lang="pt-BR" altLang="en-US" sz="3200" i="1"/>
              <a:t>ranking</a:t>
            </a:r>
            <a:r>
              <a:rPr lang="pt-BR" altLang="en-US" sz="3200"/>
              <a:t> is an ordering of the documents retrieved that (hopefully) reflects the relevance of the documents to the  user query 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en-US" sz="3200"/>
              <a:t>A ranking is based on fundamental premisses regarding the notion of relevance, such as: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pt-BR" altLang="en-US" sz="2800"/>
              <a:t>common sets of index terms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pt-BR" altLang="en-US" sz="2800"/>
              <a:t>sharing of weighted terms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pt-BR" altLang="en-US" sz="2800"/>
              <a:t>likelihood of relevance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t-BR" altLang="en-US" sz="3200"/>
              <a:t>Each set of premises leads to a distinct </a:t>
            </a:r>
            <a:r>
              <a:rPr lang="pt-BR" altLang="en-US" sz="3200" i="1"/>
              <a:t>IR model</a:t>
            </a:r>
            <a:endParaRPr lang="pt-BR" altLang="en-US" sz="320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27038" y="812800"/>
            <a:ext cx="8040687" cy="1055688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4800">
                <a:ea typeface="新細明體" charset="0"/>
              </a:rPr>
              <a:t>Classes of Retrieval Models</a:t>
            </a:r>
          </a:p>
        </p:txBody>
      </p:sp>
      <p:sp>
        <p:nvSpPr>
          <p:cNvPr id="102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1136650" y="1690688"/>
            <a:ext cx="7219950" cy="4354512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4000">
                <a:ea typeface="新細明體" charset="0"/>
              </a:rPr>
              <a:t>Boolean models (set theoretic)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600">
                <a:ea typeface="新細明體" charset="0"/>
              </a:rPr>
              <a:t>Extended Boolean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4000">
                <a:ea typeface="新細明體" charset="0"/>
              </a:rPr>
              <a:t>Vector space (VS) models (statistical/algebraic)</a:t>
            </a:r>
            <a:r>
              <a:rPr lang="en-US" altLang="zh-TW">
                <a:ea typeface="新細明體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600">
                <a:ea typeface="新細明體" charset="0"/>
              </a:rPr>
              <a:t>Generalized VS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600">
                <a:ea typeface="新細明體" charset="0"/>
              </a:rPr>
              <a:t>Latent Semantic Indexing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600">
                <a:ea typeface="新細明體" charset="0"/>
              </a:rPr>
              <a:t>Latent Dirichlet Allocation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4000">
                <a:ea typeface="新細明體" charset="0"/>
              </a:rPr>
              <a:t>Probabilistic models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371475" y="477838"/>
            <a:ext cx="8229600" cy="1143000"/>
          </a:xfrm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800"/>
              <a:t>Other Model Dimensions</a:t>
            </a:r>
          </a:p>
        </p:txBody>
      </p:sp>
      <p:sp>
        <p:nvSpPr>
          <p:cNvPr id="11267" name="Rectangle 3"/>
          <p:cNvSpPr>
            <a:spLocks noChangeArrowheads="1"/>
          </p:cNvSpPr>
          <p:nvPr>
            <p:ph type="body" idx="1"/>
          </p:nvPr>
        </p:nvSpPr>
        <p:spPr bwMode="auto">
          <a:solidFill>
            <a:srgbClr val="FFFFFF">
              <a:alpha val="0"/>
            </a:srgb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/>
              <a:t>Logical View of Documents</a:t>
            </a:r>
          </a:p>
          <a:p>
            <a:pPr lvl="1" eaLnBrk="1" hangingPunct="1"/>
            <a:r>
              <a:rPr lang="en-US" altLang="en-US" sz="3200"/>
              <a:t>Index terms</a:t>
            </a:r>
          </a:p>
          <a:p>
            <a:pPr lvl="1" eaLnBrk="1" hangingPunct="1"/>
            <a:r>
              <a:rPr lang="en-US" altLang="en-US" sz="3200"/>
              <a:t>Full text</a:t>
            </a:r>
          </a:p>
          <a:p>
            <a:pPr lvl="1" eaLnBrk="1" hangingPunct="1"/>
            <a:r>
              <a:rPr lang="en-US" altLang="en-US" sz="3200"/>
              <a:t>Full text + Structure (e.g. hypertext)</a:t>
            </a:r>
          </a:p>
          <a:p>
            <a:pPr eaLnBrk="1" hangingPunct="1"/>
            <a:r>
              <a:rPr lang="en-US" altLang="en-US" sz="3600"/>
              <a:t>User Task</a:t>
            </a:r>
          </a:p>
          <a:p>
            <a:pPr lvl="1" eaLnBrk="1" hangingPunct="1"/>
            <a:r>
              <a:rPr lang="en-US" altLang="en-US" sz="3200"/>
              <a:t>Retrieval</a:t>
            </a:r>
          </a:p>
          <a:p>
            <a:pPr lvl="1" eaLnBrk="1" hangingPunct="1"/>
            <a:r>
              <a:rPr lang="en-US" altLang="en-US" sz="3200"/>
              <a:t>Browsing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2709</Words>
  <Application>Microsoft Macintosh PowerPoint</Application>
  <PresentationFormat>On-screen Show (4:3)</PresentationFormat>
  <Paragraphs>423</Paragraphs>
  <Slides>52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Times New Roman</vt:lpstr>
      <vt:lpstr>Arial</vt:lpstr>
      <vt:lpstr>新細明體</vt:lpstr>
      <vt:lpstr>Wingdings</vt:lpstr>
      <vt:lpstr>Symbol</vt:lpstr>
      <vt:lpstr>Courier New</vt:lpstr>
      <vt:lpstr>Times</vt:lpstr>
      <vt:lpstr>標楷體</vt:lpstr>
      <vt:lpstr>Lucida Sans Unicode</vt:lpstr>
      <vt:lpstr>Default Design</vt:lpstr>
      <vt:lpstr>Microsoft Word Document</vt:lpstr>
      <vt:lpstr>Microsoft Equation 3.0</vt:lpstr>
      <vt:lpstr>Information Retrieval and Web Search</vt:lpstr>
      <vt:lpstr>Outline</vt:lpstr>
      <vt:lpstr>Retrieval Models</vt:lpstr>
      <vt:lpstr>Introduction</vt:lpstr>
      <vt:lpstr>PowerPoint Presentation</vt:lpstr>
      <vt:lpstr>PowerPoint Presentation</vt:lpstr>
      <vt:lpstr>PowerPoint Presentation</vt:lpstr>
      <vt:lpstr>Classes of Retrieval Models</vt:lpstr>
      <vt:lpstr>Other Model Dimensions</vt:lpstr>
      <vt:lpstr>Retrieval Tasks</vt:lpstr>
      <vt:lpstr>PowerPoint Presentation</vt:lpstr>
      <vt:lpstr>PowerPoint Presentation</vt:lpstr>
      <vt:lpstr>PowerPoint Presentation</vt:lpstr>
      <vt:lpstr>PowerPoint Presentation</vt:lpstr>
      <vt:lpstr>Classes of Retrieval Models</vt:lpstr>
      <vt:lpstr>PowerPoint Presentation</vt:lpstr>
      <vt:lpstr>PowerPoint Presentation</vt:lpstr>
      <vt:lpstr>Common Preprocessing Steps</vt:lpstr>
      <vt:lpstr>Boolean Model</vt:lpstr>
      <vt:lpstr>Boolean Retrieval Model</vt:lpstr>
      <vt:lpstr>Boolean Models  Problems</vt:lpstr>
      <vt:lpstr>Statistical Models</vt:lpstr>
      <vt:lpstr>Statistical Retrieval </vt:lpstr>
      <vt:lpstr>Issues for Statistical Model</vt:lpstr>
      <vt:lpstr>The Vector-Space Model</vt:lpstr>
      <vt:lpstr>Graphic Representation</vt:lpstr>
      <vt:lpstr>Document Collection</vt:lpstr>
      <vt:lpstr>Term Weights: Term Frequency</vt:lpstr>
      <vt:lpstr>Term Weights: Inverse Document Frequency</vt:lpstr>
      <vt:lpstr>TF-IDF Weighting</vt:lpstr>
      <vt:lpstr>Computing TF-IDF - An Example</vt:lpstr>
      <vt:lpstr>Query Vector</vt:lpstr>
      <vt:lpstr>Similarity Measure</vt:lpstr>
      <vt:lpstr>Desiderata for proximity</vt:lpstr>
      <vt:lpstr>Euclidean distance</vt:lpstr>
      <vt:lpstr>Euclidian Distance</vt:lpstr>
      <vt:lpstr>Manhattan Distance</vt:lpstr>
      <vt:lpstr>Inner Product</vt:lpstr>
      <vt:lpstr>Properties of Inner Product</vt:lpstr>
      <vt:lpstr>Inner Product - Examples</vt:lpstr>
      <vt:lpstr>PowerPoint Presentation</vt:lpstr>
      <vt:lpstr>PowerPoint Presentation</vt:lpstr>
      <vt:lpstr>Cosine similarity</vt:lpstr>
      <vt:lpstr>Cosine similarity</vt:lpstr>
      <vt:lpstr>Cosine similarity</vt:lpstr>
      <vt:lpstr>Cosine similarity exercise</vt:lpstr>
      <vt:lpstr>Cosine Similarity vs. Inner Product</vt:lpstr>
      <vt:lpstr>Naïve Implementation</vt:lpstr>
      <vt:lpstr>Comments on Vector Space Models</vt:lpstr>
      <vt:lpstr>Problems with Vector Space Model</vt:lpstr>
      <vt:lpstr>Summary</vt:lpstr>
      <vt:lpstr>Next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and Web Search</dc:title>
  <dc:creator>Liangqun Lu</dc:creator>
  <cp:lastModifiedBy>Liangqun Lu</cp:lastModifiedBy>
  <cp:revision>1</cp:revision>
  <dcterms:created xsi:type="dcterms:W3CDTF">2017-09-27T05:04:43Z</dcterms:created>
  <dcterms:modified xsi:type="dcterms:W3CDTF">2017-09-27T05:04:58Z</dcterms:modified>
</cp:coreProperties>
</file>