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84" r:id="rId2"/>
    <p:sldId id="321" r:id="rId3"/>
    <p:sldId id="368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707"/>
  </p:normalViewPr>
  <p:slideViewPr>
    <p:cSldViewPr snapToGrid="0">
      <p:cViewPr varScale="1">
        <p:scale>
          <a:sx n="85" d="100"/>
          <a:sy n="85" d="100"/>
        </p:scale>
        <p:origin x="13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8548"/>
      </p:ext>
    </p:extLst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8131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801"/>
      </p:ext>
    </p:extLst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96"/>
      </p:ext>
    </p:extLst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408524"/>
      </p:ext>
    </p:extLst>
  </p:cSld>
  <p:clrMapOvr>
    <a:masterClrMapping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2848"/>
      </p:ext>
    </p:extLst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0674"/>
      </p:ext>
    </p:extLst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6702"/>
      </p:ext>
    </p:extLst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108888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27227"/>
      </p:ext>
    </p:extLst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3886"/>
      </p:ext>
    </p:extLst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29" name="Picture 8" descr="logo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9" descr="right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0"/>
              <a:ext cx="1872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10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7C8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1219200" y="2667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mtClean="0"/>
          </a:p>
        </p:txBody>
      </p:sp>
      <p:pic>
        <p:nvPicPr>
          <p:cNvPr id="1028" name="Picture 12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740400"/>
            <a:ext cx="1044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rus@memphis.edu" TargetMode="External"/><Relationship Id="rId3" Type="http://schemas.openxmlformats.org/officeDocument/2006/relationships/hyperlink" Target="http://www.cs.memphis.edu/~vrus/teaching/ir-websearc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labs.missouri.edu/things/instruction/per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27088"/>
            <a:ext cx="7988300" cy="248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/>
              <a:t>Information Retrieval and Web Search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3492500"/>
            <a:ext cx="7772400" cy="255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Vasile Rus, PhD</a:t>
            </a:r>
          </a:p>
          <a:p>
            <a:pPr algn="ctr"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  <a:hlinkClick r:id="rId2"/>
              </a:rPr>
              <a:t>vrus@memphis.edu</a:t>
            </a:r>
            <a:endParaRPr lang="en-US" altLang="en-US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  <a:hlinkClick r:id="rId3"/>
              </a:rPr>
              <a:t>www.cs.memphis.edu/~vrus/teaching/ir-websearch/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Input and output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# age calculator 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print "Please enter your birth year "; 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$yearOfBirth = &lt;&gt;; 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chomp($yearOfBirth); 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print "Your age is ",2007-$yearOfBirth,".\n"; </a:t>
            </a:r>
          </a:p>
          <a:p>
            <a:pPr lvl="2" eaLnBrk="1" hangingPunct="1">
              <a:buFontTx/>
              <a:buNone/>
            </a:pPr>
            <a:endParaRPr lang="en-US" altLang="en-US" sz="14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# count the number of lines in a file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open (INPUTFILE, “&lt;$myfile”) || die “Could not open the file $myfile\n”;</a:t>
            </a:r>
          </a:p>
          <a:p>
            <a:pPr lvl="2" eaLnBrk="1" hangingPunct="1">
              <a:buFontTx/>
              <a:buNone/>
            </a:pPr>
            <a:endParaRPr lang="en-US" altLang="en-US" sz="14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$count = 0;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while($line = &lt;INPUTFILE&gt;) {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   $count++;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}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print “$count lines in file $myfile\n”;</a:t>
            </a:r>
          </a:p>
          <a:p>
            <a:pPr lvl="2" eaLnBrk="1" hangingPunct="1">
              <a:buFontTx/>
              <a:buNone/>
            </a:pPr>
            <a:endParaRPr lang="en-US" altLang="en-US" sz="14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# open for writing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open OUTPUTFILE, “&gt;$myfile”;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Conditional structures</a:t>
            </a:r>
          </a:p>
        </p:txBody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# determine whether number is odd or even 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"Enter number: 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$number = &lt;&gt;;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chomp($number);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if ($number-2*int($number/2) == 0)  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print "$number is even\n";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elsif (abs($number-2*int($number/2)) == 1) 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print "$number is odd\n";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else 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print "Something strange has happened!\n";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Numeric test operators</a:t>
            </a:r>
          </a:p>
        </p:txBody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An overview of the numeric test operators: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==: equal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!=: not equal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&lt;: less than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&lt;=: less than or equal to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&gt;: greater than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&gt;=: greater than or equal to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All these operators can be used for comparing two numeric values in an if condition. </a:t>
            </a:r>
          </a:p>
          <a:p>
            <a:pPr eaLnBrk="1" hangingPunct="1"/>
            <a:r>
              <a:rPr lang="en-US" altLang="en-US" sz="2400"/>
              <a:t>Truth expressions: </a:t>
            </a:r>
            <a:r>
              <a:rPr lang="en-US" altLang="en-US" sz="1800"/>
              <a:t>three logical operators: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and: and (alternative: &amp;&amp;)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or: or (alternative: ||)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not: not (alternative: !)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Iterative structures</a:t>
            </a:r>
          </a:p>
        </p:txBody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077200" cy="47244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Arial Unicode MS" charset="0"/>
              </a:rPr>
              <a:t>#print numbers 1-10 in three different ways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$i = 1;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while</a:t>
            </a:r>
            <a:r>
              <a:rPr lang="en-US" altLang="en-US" sz="1400">
                <a:latin typeface="Arial Unicode MS" charset="0"/>
              </a:rPr>
              <a:t> ($i&lt;=10) {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   print "$i\n";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   $i++;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}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for</a:t>
            </a:r>
            <a:r>
              <a:rPr lang="en-US" altLang="en-US" sz="1400">
                <a:latin typeface="Arial Unicode MS" charset="0"/>
              </a:rPr>
              <a:t> ($i=1;$i&lt;=10;$i++) {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    print "$i\n";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}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foreach </a:t>
            </a:r>
            <a:r>
              <a:rPr lang="en-US" altLang="en-US" sz="1400">
                <a:latin typeface="Arial Unicode MS" charset="0"/>
              </a:rPr>
              <a:t>$i (1,2,3,4,5,6,7,8,9,10) {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    print "$i\n";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400">
              <a:latin typeface="Arial Unicode MS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Arial Unicode MS" charset="0"/>
              </a:rPr>
              <a:t>Stop a loop, or force continuation: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last;     # C break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next;    # C continue;</a:t>
            </a:r>
          </a:p>
          <a:p>
            <a:pPr eaLnBrk="1" hangingPunct="1">
              <a:lnSpc>
                <a:spcPct val="70000"/>
              </a:lnSpc>
            </a:pPr>
            <a:endParaRPr lang="en-US" altLang="en-US" sz="1600">
              <a:latin typeface="Arial Unicode MS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Arial Unicode MS" charset="0"/>
              </a:rPr>
              <a:t>Exercise: Read ten numbers and print the largest, the smallest and a count representing how many of them are divisible by three.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if (</a:t>
            </a: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not(defined</a:t>
            </a:r>
            <a:r>
              <a:rPr lang="en-US" altLang="en-US" sz="1400">
                <a:latin typeface="Arial Unicode MS" charset="0"/>
              </a:rPr>
              <a:t>($largest)) or $number &gt; $largest) { $largest = $number;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if (</a:t>
            </a: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not(defined</a:t>
            </a:r>
            <a:r>
              <a:rPr lang="en-US" altLang="en-US" sz="1400">
                <a:latin typeface="Arial Unicode MS" charset="0"/>
              </a:rPr>
              <a:t>($smallest)) or $number &lt; $smallest) { $smallest = $number;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 Unicode MS" charset="0"/>
              </a:rPr>
              <a:t>if ($number-3*</a:t>
            </a:r>
            <a:r>
              <a:rPr lang="en-US" altLang="en-US" sz="1400">
                <a:solidFill>
                  <a:srgbClr val="990000"/>
                </a:solidFill>
                <a:latin typeface="Arial Unicode MS" charset="0"/>
              </a:rPr>
              <a:t>int</a:t>
            </a:r>
            <a:r>
              <a:rPr lang="en-US" altLang="en-US" sz="1400">
                <a:latin typeface="Arial Unicode MS" charset="0"/>
              </a:rPr>
              <a:t>($number/3) == 0) { $count3++; } 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06463" y="274638"/>
            <a:ext cx="7418387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/>
              <a:t>A parenthesis: PERL philosophy(ies)</a:t>
            </a:r>
          </a:p>
        </p:txBody>
      </p:sp>
      <p:sp>
        <p:nvSpPr>
          <p:cNvPr id="35737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i="1">
                <a:solidFill>
                  <a:srgbClr val="FF0000"/>
                </a:solidFill>
              </a:rPr>
              <a:t>There is more than one way to do it</a:t>
            </a:r>
          </a:p>
          <a:p>
            <a:pPr eaLnBrk="1" hangingPunct="1"/>
            <a:r>
              <a:rPr lang="en-US" altLang="en-US" sz="2800"/>
              <a:t>If you want to shoot yourself in the foot, who am I to stop you?</a:t>
            </a:r>
          </a:p>
          <a:p>
            <a:pPr eaLnBrk="1" hangingPunct="1"/>
            <a:r>
              <a:rPr lang="en-US" altLang="en-US" sz="2800"/>
              <a:t>And a comment: </a:t>
            </a:r>
            <a:r>
              <a:rPr lang="en-US" altLang="en-US" sz="2800" u="sng">
                <a:solidFill>
                  <a:schemeClr val="tx2"/>
                </a:solidFill>
              </a:rPr>
              <a:t>DO</a:t>
            </a:r>
            <a:r>
              <a:rPr lang="en-US" altLang="en-US" sz="2800"/>
              <a:t> write comments in your Perl programs!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Basic string operations</a:t>
            </a:r>
          </a:p>
        </p:txBody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strings are stored in the same type of variables we use for storing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string values can be specified between double and single quotes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!!! in the former specification variables </a:t>
            </a:r>
            <a:r>
              <a:rPr lang="en-US" altLang="en-US" sz="1800" u="sng"/>
              <a:t>will be evaluated</a:t>
            </a:r>
            <a:r>
              <a:rPr lang="en-US" altLang="en-US" sz="1800"/>
              <a:t>, in the latter </a:t>
            </a:r>
            <a:r>
              <a:rPr lang="en-US" altLang="en-US" sz="1800" u="sng"/>
              <a:t>they will not</a:t>
            </a:r>
            <a:r>
              <a:rPr lang="en-US" altLang="en-US" sz="1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Comparison operators for strings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eq: equal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ne: not equal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lt: less than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le: less than or equal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gt: greater than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ge: greater than or equal to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altLang="en-US" sz="1800"/>
              <a:t>Examples: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if ($a eq $b)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   ….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01750" y="76200"/>
            <a:ext cx="6515100" cy="952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String substitution and string matching</a:t>
            </a:r>
          </a:p>
        </p:txBody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The power of Perl! </a:t>
            </a:r>
          </a:p>
          <a:p>
            <a:pPr lvl="1" eaLnBrk="1" hangingPunct="1"/>
            <a:r>
              <a:rPr lang="en-US" altLang="en-US" sz="1600"/>
              <a:t>The </a:t>
            </a:r>
            <a:r>
              <a:rPr lang="en-US" altLang="en-US" sz="1600">
                <a:solidFill>
                  <a:srgbClr val="990000"/>
                </a:solidFill>
              </a:rPr>
              <a:t>s/// operator</a:t>
            </a:r>
            <a:r>
              <a:rPr lang="en-US" altLang="en-US" sz="1600"/>
              <a:t> modifies sequences of characters </a:t>
            </a:r>
          </a:p>
          <a:p>
            <a:pPr lvl="1" eaLnBrk="1" hangingPunct="1"/>
            <a:r>
              <a:rPr lang="en-US" altLang="en-US" sz="1600"/>
              <a:t>The </a:t>
            </a:r>
            <a:r>
              <a:rPr lang="en-US" altLang="en-US" sz="1600">
                <a:solidFill>
                  <a:srgbClr val="990000"/>
                </a:solidFill>
              </a:rPr>
              <a:t>tr/// operator </a:t>
            </a:r>
            <a:r>
              <a:rPr lang="en-US" altLang="en-US" sz="1600"/>
              <a:t>changes individual characters. </a:t>
            </a:r>
          </a:p>
          <a:p>
            <a:pPr lvl="1" eaLnBrk="1" hangingPunct="1"/>
            <a:r>
              <a:rPr lang="en-US" altLang="en-US" sz="1600"/>
              <a:t>The </a:t>
            </a:r>
            <a:r>
              <a:rPr lang="en-US" altLang="en-US" sz="1600">
                <a:solidFill>
                  <a:srgbClr val="990000"/>
                </a:solidFill>
              </a:rPr>
              <a:t>m///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rgbClr val="A50021"/>
                </a:solidFill>
              </a:rPr>
              <a:t>operator</a:t>
            </a:r>
            <a:r>
              <a:rPr lang="en-US" altLang="en-US" sz="1600"/>
              <a:t> checks for matching (or in short </a:t>
            </a:r>
            <a:r>
              <a:rPr lang="en-US" altLang="en-US" sz="1600">
                <a:solidFill>
                  <a:srgbClr val="990000"/>
                </a:solidFill>
              </a:rPr>
              <a:t>//</a:t>
            </a:r>
            <a:r>
              <a:rPr lang="en-US" altLang="en-US" sz="1600"/>
              <a:t>)</a:t>
            </a:r>
          </a:p>
          <a:p>
            <a:pPr lvl="1" eaLnBrk="1" hangingPunct="1"/>
            <a:endParaRPr lang="en-US" altLang="en-US" sz="1600"/>
          </a:p>
          <a:p>
            <a:pPr lvl="2" eaLnBrk="1" hangingPunct="1"/>
            <a:r>
              <a:rPr lang="en-US" altLang="en-US" sz="1400"/>
              <a:t>the first part between the first two slashes contains a search pattern </a:t>
            </a:r>
          </a:p>
          <a:p>
            <a:pPr lvl="2" eaLnBrk="1" hangingPunct="1"/>
            <a:r>
              <a:rPr lang="en-US" altLang="en-US" sz="1400"/>
              <a:t>the second part between the final two slashes contains the replacement</a:t>
            </a:r>
          </a:p>
          <a:p>
            <a:pPr lvl="2" eaLnBrk="1" hangingPunct="1"/>
            <a:r>
              <a:rPr lang="en-US" altLang="en-US" sz="1400"/>
              <a:t>behind the final slash we can put characters to modify the behavior of the commands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By default s/// only replaces the first occurrence of the search pattern </a:t>
            </a:r>
          </a:p>
          <a:p>
            <a:pPr lvl="2" eaLnBrk="1" hangingPunct="1"/>
            <a:r>
              <a:rPr lang="en-US" altLang="en-US" sz="1400"/>
              <a:t>append a </a:t>
            </a:r>
            <a:r>
              <a:rPr lang="en-US" altLang="en-US" sz="1400">
                <a:solidFill>
                  <a:schemeClr val="tx2"/>
                </a:solidFill>
              </a:rPr>
              <a:t>g</a:t>
            </a:r>
            <a:r>
              <a:rPr lang="en-US" altLang="en-US" sz="1400"/>
              <a:t> to the operator to replace every occurrence</a:t>
            </a:r>
          </a:p>
          <a:p>
            <a:pPr lvl="2" eaLnBrk="1" hangingPunct="1"/>
            <a:r>
              <a:rPr lang="en-US" altLang="en-US" sz="1400"/>
              <a:t>append an </a:t>
            </a:r>
            <a:r>
              <a:rPr lang="en-US" altLang="en-US" sz="1400">
                <a:solidFill>
                  <a:schemeClr val="tx2"/>
                </a:solidFill>
              </a:rPr>
              <a:t>i</a:t>
            </a:r>
            <a:r>
              <a:rPr lang="en-US" altLang="en-US" sz="1400"/>
              <a:t> to the operator, to have the search case insensitive</a:t>
            </a:r>
          </a:p>
          <a:p>
            <a:pPr lvl="1" eaLnBrk="1" hangingPunct="1"/>
            <a:r>
              <a:rPr lang="en-US" altLang="en-US" sz="1600"/>
              <a:t>The tr/// operator allows modification of characters </a:t>
            </a:r>
          </a:p>
          <a:p>
            <a:pPr lvl="2" eaLnBrk="1" hangingPunct="1"/>
            <a:r>
              <a:rPr lang="en-US" altLang="en-US" sz="1400">
                <a:solidFill>
                  <a:schemeClr val="tx2"/>
                </a:solidFill>
              </a:rPr>
              <a:t>c</a:t>
            </a:r>
            <a:r>
              <a:rPr lang="en-US" altLang="en-US" sz="1400"/>
              <a:t> (replace the complement of the search class)</a:t>
            </a:r>
          </a:p>
          <a:p>
            <a:pPr lvl="2" eaLnBrk="1" hangingPunct="1"/>
            <a:r>
              <a:rPr lang="en-US" altLang="en-US" sz="1400">
                <a:solidFill>
                  <a:schemeClr val="tx2"/>
                </a:solidFill>
              </a:rPr>
              <a:t>d</a:t>
            </a:r>
            <a:r>
              <a:rPr lang="en-US" altLang="en-US" sz="1400"/>
              <a:t> (delete characters of the search class that are not replaced) </a:t>
            </a:r>
          </a:p>
          <a:p>
            <a:pPr lvl="2" eaLnBrk="1" hangingPunct="1"/>
            <a:r>
              <a:rPr lang="en-US" altLang="en-US" sz="1400">
                <a:solidFill>
                  <a:schemeClr val="tx2"/>
                </a:solidFill>
              </a:rPr>
              <a:t>s</a:t>
            </a:r>
            <a:r>
              <a:rPr lang="en-US" altLang="en-US" sz="1400"/>
              <a:t> (squeeze sequences of identical replaced characters to one character)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28625" y="1281113"/>
            <a:ext cx="8229600" cy="452596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replace first occurrence of "bug"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s/bug/feature/;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replace all occurrences of "bug"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s/bug/feature/g;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convert to lower case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tr/[A-Z]/[a-z]/;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delete vowels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tr/AEIOUaeiou//d;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replace nonnumber sequences with x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tr/[0-9]/x/cs;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replace all capital characters by CAPS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$text =~ s/[A-Z]/CAPS/g;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Grep with Perl</a:t>
            </a:r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>
                <a:latin typeface="Arial Unicode MS" charset="0"/>
              </a:rPr>
              <a:t>Simple example: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all lines from a file that include a given sequence of characters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[emulate grep behavior]</a:t>
            </a:r>
          </a:p>
          <a:p>
            <a:pPr eaLnBrk="1" hangingPunct="1"/>
            <a:r>
              <a:rPr lang="en-US" altLang="en-US" sz="1800">
                <a:latin typeface="Arial Unicode MS" charset="0"/>
              </a:rPr>
              <a:t>Regular Expression: is a template for strings</a:t>
            </a:r>
          </a:p>
          <a:p>
            <a:pPr lvl="1" eaLnBrk="1" hangingPunct="1"/>
            <a:r>
              <a:rPr lang="en-US" altLang="en-US" sz="1600">
                <a:latin typeface="Arial Unicode MS" charset="0"/>
              </a:rPr>
              <a:t>In Perl a regular expression is like a predicate:</a:t>
            </a:r>
          </a:p>
          <a:p>
            <a:pPr lvl="2" eaLnBrk="1" hangingPunct="1"/>
            <a:r>
              <a:rPr lang="en-US" altLang="en-US" sz="1400">
                <a:latin typeface="Arial Unicode MS" charset="0"/>
              </a:rPr>
              <a:t>Returns true if a string matches the regular expression</a:t>
            </a:r>
          </a:p>
          <a:p>
            <a:pPr lvl="2" eaLnBrk="1" hangingPunct="1"/>
            <a:r>
              <a:rPr lang="en-US" altLang="en-US" sz="1400">
                <a:latin typeface="Arial Unicode MS" charset="0"/>
              </a:rPr>
              <a:t>False, otherwise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0" y="3910013"/>
            <a:ext cx="43640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i="1">
                <a:latin typeface="Arial" charset="0"/>
              </a:rPr>
              <a:t>$_ = “pattern matching”;</a:t>
            </a:r>
          </a:p>
          <a:p>
            <a:pPr eaLnBrk="1" hangingPunct="1"/>
            <a:r>
              <a:rPr lang="en-US" altLang="en-US" sz="1600" i="1">
                <a:latin typeface="Arial" charset="0"/>
              </a:rPr>
              <a:t>if ( /pattern/ ){  # equivalent to ($_ =~ /pattern/)</a:t>
            </a:r>
          </a:p>
          <a:p>
            <a:pPr eaLnBrk="1" hangingPunct="1"/>
            <a:r>
              <a:rPr lang="en-US" altLang="en-US" sz="1600" i="1">
                <a:latin typeface="Arial" charset="0"/>
              </a:rPr>
              <a:t>   print “matching”;</a:t>
            </a:r>
          </a:p>
          <a:p>
            <a:pPr eaLnBrk="1" hangingPunct="1"/>
            <a:r>
              <a:rPr lang="en-US" altLang="en-US" sz="1600" i="1">
                <a:latin typeface="Arial" charset="0"/>
              </a:rPr>
              <a:t>} else {</a:t>
            </a:r>
          </a:p>
          <a:p>
            <a:pPr eaLnBrk="1" hangingPunct="1"/>
            <a:r>
              <a:rPr lang="en-US" altLang="en-US" sz="1600" i="1">
                <a:latin typeface="Arial" charset="0"/>
              </a:rPr>
              <a:t>   print “not matching”;</a:t>
            </a:r>
          </a:p>
          <a:p>
            <a:pPr eaLnBrk="1" hangingPunct="1"/>
            <a:r>
              <a:rPr lang="en-US" altLang="en-US" sz="1600" i="1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Regular expressions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\b: word boundaries </a:t>
            </a:r>
          </a:p>
          <a:p>
            <a:pPr eaLnBrk="1" hangingPunct="1"/>
            <a:r>
              <a:rPr lang="en-US" altLang="en-US" sz="1800"/>
              <a:t>\d: digits </a:t>
            </a:r>
          </a:p>
          <a:p>
            <a:pPr eaLnBrk="1" hangingPunct="1"/>
            <a:r>
              <a:rPr lang="en-US" altLang="en-US" sz="1800"/>
              <a:t>\n: newline </a:t>
            </a:r>
          </a:p>
          <a:p>
            <a:pPr eaLnBrk="1" hangingPunct="1"/>
            <a:r>
              <a:rPr lang="en-US" altLang="en-US" sz="1800"/>
              <a:t>\r: carriage return </a:t>
            </a:r>
          </a:p>
          <a:p>
            <a:pPr eaLnBrk="1" hangingPunct="1"/>
            <a:r>
              <a:rPr lang="en-US" altLang="en-US" sz="1800"/>
              <a:t>\s: white space characters </a:t>
            </a:r>
          </a:p>
          <a:p>
            <a:pPr eaLnBrk="1" hangingPunct="1"/>
            <a:r>
              <a:rPr lang="en-US" altLang="en-US" sz="1800"/>
              <a:t>\t: tab </a:t>
            </a:r>
          </a:p>
          <a:p>
            <a:pPr eaLnBrk="1" hangingPunct="1"/>
            <a:r>
              <a:rPr lang="en-US" altLang="en-US" sz="1800"/>
              <a:t>\w: alphanumeric characters </a:t>
            </a:r>
          </a:p>
          <a:p>
            <a:pPr eaLnBrk="1" hangingPunct="1"/>
            <a:r>
              <a:rPr lang="en-US" altLang="en-US" sz="1800"/>
              <a:t>^: beginning of string </a:t>
            </a:r>
          </a:p>
          <a:p>
            <a:pPr eaLnBrk="1" hangingPunct="1"/>
            <a:r>
              <a:rPr lang="en-US" altLang="en-US" sz="1800"/>
              <a:t>$: end of string </a:t>
            </a:r>
          </a:p>
          <a:p>
            <a:pPr eaLnBrk="1" hangingPunct="1"/>
            <a:r>
              <a:rPr lang="en-US" altLang="en-US" sz="1800"/>
              <a:t>.: any character </a:t>
            </a:r>
          </a:p>
          <a:p>
            <a:pPr eaLnBrk="1" hangingPunct="1"/>
            <a:r>
              <a:rPr lang="en-US" altLang="en-US" sz="1800"/>
              <a:t>[bdkp]: characters b, d, k and p </a:t>
            </a:r>
          </a:p>
          <a:p>
            <a:pPr eaLnBrk="1" hangingPunct="1"/>
            <a:r>
              <a:rPr lang="en-US" altLang="en-US" sz="1800"/>
              <a:t>[a-f]: characters a to f </a:t>
            </a:r>
          </a:p>
          <a:p>
            <a:pPr eaLnBrk="1" hangingPunct="1"/>
            <a:r>
              <a:rPr lang="en-US" altLang="en-US" sz="1800"/>
              <a:t>[^a-f]: all characters except a to f </a:t>
            </a:r>
          </a:p>
          <a:p>
            <a:pPr eaLnBrk="1" hangingPunct="1"/>
            <a:r>
              <a:rPr lang="en-US" altLang="en-US" sz="1800"/>
              <a:t>(abc|def): string abc or string def (used to indicate alternatives or as memory; it stores matched strings in \1, \2, … and $1, $2, …)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79925" y="164306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latin typeface="Times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800600" y="1752600"/>
            <a:ext cx="3948113" cy="28670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 u="sng">
                <a:latin typeface="Georgia" charset="0"/>
              </a:rPr>
              <a:t>Examples: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1. Clean an HTML formatted text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2. Grab URLs from a Web page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3. Transform all lines from a file into 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lower case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Announcements</a:t>
            </a:r>
          </a:p>
          <a:p>
            <a:pPr eaLnBrk="1" hangingPunct="1"/>
            <a:r>
              <a:rPr lang="en-US" altLang="en-US"/>
              <a:t>Introduction to Perl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More on Regular Exp</a:t>
            </a:r>
          </a:p>
        </p:txBody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/>
              <a:t>*: zero or more times </a:t>
            </a:r>
          </a:p>
          <a:p>
            <a:pPr eaLnBrk="1" hangingPunct="1"/>
            <a:r>
              <a:rPr lang="en-US" altLang="en-US" sz="2000"/>
              <a:t>+: one or more times </a:t>
            </a:r>
          </a:p>
          <a:p>
            <a:pPr eaLnBrk="1" hangingPunct="1"/>
            <a:r>
              <a:rPr lang="en-US" altLang="en-US" sz="2000"/>
              <a:t>?: zero or one time </a:t>
            </a:r>
          </a:p>
          <a:p>
            <a:pPr eaLnBrk="1" hangingPunct="1"/>
            <a:r>
              <a:rPr lang="en-US" altLang="en-US" sz="2000"/>
              <a:t>{p,q}: at least p times and at most q times </a:t>
            </a:r>
          </a:p>
          <a:p>
            <a:pPr eaLnBrk="1" hangingPunct="1"/>
            <a:r>
              <a:rPr lang="en-US" altLang="en-US" sz="2000"/>
              <a:t>{p,}: at least p times </a:t>
            </a:r>
          </a:p>
          <a:p>
            <a:pPr eaLnBrk="1" hangingPunct="1"/>
            <a:r>
              <a:rPr lang="en-US" altLang="en-US" sz="2000"/>
              <a:t>{p}: exactly p times </a:t>
            </a:r>
            <a:endParaRPr lang="en-US" altLang="en-US" sz="36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Lists and Arrays</a:t>
            </a:r>
          </a:p>
        </p:txBody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Scalar: elementary data</a:t>
            </a:r>
          </a:p>
          <a:p>
            <a:pPr lvl="1" eaLnBrk="1" hangingPunct="1"/>
            <a:r>
              <a:rPr lang="en-US" altLang="en-US"/>
              <a:t>numbers or strings (in Perl)</a:t>
            </a:r>
          </a:p>
          <a:p>
            <a:pPr eaLnBrk="1" hangingPunct="1"/>
            <a:r>
              <a:rPr lang="en-US" altLang="en-US"/>
              <a:t>List = ordered collection of scalars</a:t>
            </a:r>
          </a:p>
          <a:p>
            <a:pPr eaLnBrk="1" hangingPunct="1"/>
            <a:r>
              <a:rPr lang="en-US" altLang="en-US"/>
              <a:t>Array = variable that contains a list</a:t>
            </a:r>
          </a:p>
          <a:p>
            <a:pPr eaLnBrk="1" hangingPunct="1"/>
            <a:r>
              <a:rPr lang="en-US" altLang="en-US"/>
              <a:t>Element of a list or array is an independent scalar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Lists and Arrays</a:t>
            </a:r>
          </a:p>
        </p:txBody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@a = (); # empty list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@b = (1,2,3); # three numbers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@c = ("Jan","Piet","Marie"); # three strings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@d = ("Dirk",1.92,46,"20-03-1977"); # a mixed list </a:t>
            </a:r>
          </a:p>
          <a:p>
            <a:pPr lvl="2" eaLnBrk="1" hangingPunct="1">
              <a:buFontTx/>
              <a:buNone/>
            </a:pPr>
            <a:endParaRPr lang="en-US" altLang="en-US" sz="12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Variables and sublists are interpolated in a list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@b = ($a,$a+1,$a+2); # variable interpolation, assume $a = 1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@c = ("Jan",("Piet","Marie")); # list interpolation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@d = ("Dirk",1.92,46,(),"20-03-1977"); # empty list interpolation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@e = ( @b, @c ); # same as (1,2,3,"Jan","Piet","Marie") </a:t>
            </a:r>
          </a:p>
          <a:p>
            <a:pPr lvl="2" eaLnBrk="1" hangingPunct="1">
              <a:buFontTx/>
              <a:buNone/>
            </a:pPr>
            <a:endParaRPr lang="en-US" altLang="en-US" sz="12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Practical construction operators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($x..$y)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    @x = (1..6) # same as (1, 2, 3, 4, 5, 6)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    @y = (1.2..5.2) # same as (1.2, 2.2, 3.2, 4.2, 5.2) 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    @z = (2..5,8,11..13) # same as (2,3,4,5,8,11,12,13) </a:t>
            </a:r>
          </a:p>
          <a:p>
            <a:pPr lvl="2" eaLnBrk="1" hangingPunct="1">
              <a:buFontTx/>
              <a:buNone/>
            </a:pPr>
            <a:endParaRPr lang="en-US" altLang="en-US" sz="1200">
              <a:latin typeface="Arial Unicode MS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qw() ("quote word") function</a:t>
            </a:r>
          </a:p>
          <a:p>
            <a:pPr lvl="2" eaLnBrk="1" hangingPunct="1">
              <a:buFontTx/>
              <a:buNone/>
            </a:pPr>
            <a:r>
              <a:rPr lang="en-US" altLang="en-US" sz="1200">
                <a:latin typeface="Arial Unicode MS" charset="0"/>
              </a:rPr>
              <a:t>    qw(Jan Piet Marie) is a shorter notation for ("Jan","Piet","Marie").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890587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Split function</a:t>
            </a:r>
          </a:p>
        </p:txBody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382000" cy="50292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$string = "Jan Piet\nMarie \tDirk";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@list = split /\s+/, $string; # yields ( "Jan","Piet","Marie","Dirk" ) 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$string = " Jan Piet\nMarie \tDirk\n"; # watch out, empty string at the begin and end!!!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@list = split /\s+/, $string; # yields ( "", "Jan","Piet","Marie","Dirk", "" ) 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$string = "Jan:Piet;Marie---Dirk"; # use any regular expression...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@list = split /[:;]|---/, $string; # yields ( "Jan","Piet","Marie","Dirk" )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$string = "Jan Piet"; # use an empty regular expression to split on letters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@letters= split //, $string; # yields ( "J","a","n"," ","P","i","e","t") </a:t>
            </a: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274638"/>
            <a:ext cx="7591425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Split Function - Example</a:t>
            </a:r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Example: 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1. Separate simple punctuation from words in a text (, . ; ! ? ( ) )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2. Add all the digits in a number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7747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More about Arrays</a:t>
            </a:r>
          </a:p>
        </p:txBody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077200" cy="39004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@array = ("an","bert","cindy","dirk");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$length = @array; # $length now has the value 4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@array = ("an","bert","cindy","dirk");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$length = @array;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$length; # prints 4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$#array; # prints 3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$array[$#array] # prints "dirk"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scalar(@array) # prints 4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1176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More about Arrays</a:t>
            </a:r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1176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($a, $b) = ("one","two");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($onething, @manythings) = (1,2,3,4,5,6) # now $onething equals 1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						  # and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					  # @manythings = (2,3,4,5,6)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($array[0],$array[1]) = ($array[1],$array[0]); # swap the first two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/>
            <a:r>
              <a:rPr lang="en-US" altLang="en-US" sz="1800">
                <a:latin typeface="Arial Unicode MS" charset="0"/>
              </a:rPr>
              <a:t>Pay attention to the fact that assignment to a variable first evaluates the right hand-side of the expression, and then makes a copy of the result </a:t>
            </a:r>
          </a:p>
          <a:p>
            <a:pPr eaLnBrk="1" hangingPunct="1"/>
            <a:endParaRPr lang="en-US" altLang="en-US" sz="18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@array = ("an","bert","cindy","dirk");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@copyarray = @array; # makes a copy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$copyarray[2] = "XXXXX"; 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616075" y="274638"/>
            <a:ext cx="6243638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Manipulating Lists and Their Elements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b="1"/>
              <a:t>push </a:t>
            </a:r>
            <a:r>
              <a:rPr lang="en-US" altLang="en-US" sz="1800" b="1" i="1"/>
              <a:t>ARRAY LIST</a:t>
            </a:r>
            <a:endParaRPr lang="en-US" altLang="en-US" sz="1800"/>
          </a:p>
          <a:p>
            <a:pPr lvl="1" eaLnBrk="1" hangingPunct="1"/>
            <a:r>
              <a:rPr lang="en-US" altLang="en-US" sz="1600"/>
              <a:t>appends the list to the end of the array.</a:t>
            </a:r>
          </a:p>
          <a:p>
            <a:pPr lvl="1" eaLnBrk="1" hangingPunct="1"/>
            <a:r>
              <a:rPr lang="en-US" altLang="en-US" sz="1600"/>
              <a:t>if the second argument is a scalar rather than a list, it appends it as the last item of the array.</a:t>
            </a:r>
          </a:p>
          <a:p>
            <a:pPr lvl="1" eaLnBrk="1" hangingPunct="1">
              <a:buFontTx/>
              <a:buNone/>
            </a:pPr>
            <a:endParaRPr lang="en-US" altLang="en-US" sz="1600"/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@array = ("an","bert","cindy","dirk");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@brray = ("evelien","frank");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push @array, @brray; # @array is ("an","bert","cindy","dirk","evelien","frank")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push @brray, "gerben"; # @brray is ("evelien","frank","gerben") </a:t>
            </a: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 b="1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327150" y="274638"/>
            <a:ext cx="624205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Manipulating Lists and Their Elements</a:t>
            </a:r>
          </a:p>
        </p:txBody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 b="1"/>
              <a:t>pop </a:t>
            </a:r>
            <a:r>
              <a:rPr lang="en-US" altLang="en-US" sz="1800" b="1" i="1"/>
              <a:t>ARRAY</a:t>
            </a:r>
            <a:r>
              <a:rPr lang="en-US" altLang="en-US" sz="1800"/>
              <a:t> does the opposite of push. it removes the last item of its argument list and returns it. if the list is empty it returns undef.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@array = ("an","bert","cindy","dirk");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$item = pop @array; # $item is "dirk" and @array is ( "an","bert","cindy") </a:t>
            </a: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 b="1"/>
          </a:p>
          <a:p>
            <a:pPr eaLnBrk="1" hangingPunct="1">
              <a:buFontTx/>
              <a:buNone/>
            </a:pPr>
            <a:r>
              <a:rPr lang="en-US" altLang="en-US" sz="1800" b="1"/>
              <a:t>shift </a:t>
            </a:r>
            <a:r>
              <a:rPr lang="en-US" altLang="en-US" sz="1800" b="1" i="1"/>
              <a:t>ARRAY</a:t>
            </a:r>
            <a:r>
              <a:rPr lang="en-US" altLang="en-US" sz="1800"/>
              <a:t> works on the left end of the list, but is otherwise the same as pop. </a:t>
            </a:r>
          </a:p>
          <a:p>
            <a:pPr eaLnBrk="1" hangingPunct="1">
              <a:buFontTx/>
              <a:buNone/>
            </a:pPr>
            <a:endParaRPr lang="en-US" altLang="en-US" sz="1800" b="1"/>
          </a:p>
          <a:p>
            <a:pPr eaLnBrk="1" hangingPunct="1">
              <a:buFontTx/>
              <a:buNone/>
            </a:pPr>
            <a:r>
              <a:rPr lang="en-US" altLang="en-US" sz="1800" b="1"/>
              <a:t>unshift </a:t>
            </a:r>
            <a:r>
              <a:rPr lang="en-US" altLang="en-US" sz="1800" b="1" i="1"/>
              <a:t>ARRAY LIST</a:t>
            </a:r>
            <a:r>
              <a:rPr lang="en-US" altLang="en-US" sz="1800"/>
              <a:t> puts stuff on the left side of the list, just as push does for the right side.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Working with lists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b="1">
                <a:latin typeface="Arial Unicode MS" charset="0"/>
              </a:rPr>
              <a:t>Convert lists to strings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@array = ("an","bert","cindy","dirk");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"The array contains $array[0] $array[1] $array[2] $array[3]"; 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interpolate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"The array contains @array"; 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function </a:t>
            </a:r>
            <a:r>
              <a:rPr lang="en-US" altLang="en-US" sz="1600" b="1">
                <a:latin typeface="Arial Unicode MS" charset="0"/>
              </a:rPr>
              <a:t>join </a:t>
            </a:r>
            <a:r>
              <a:rPr lang="en-US" altLang="en-US" sz="1600" b="1" i="1">
                <a:latin typeface="Arial Unicode MS" charset="0"/>
              </a:rPr>
              <a:t>STRING LIST</a:t>
            </a:r>
            <a:r>
              <a:rPr lang="en-US" altLang="en-US" sz="1600">
                <a:latin typeface="Arial Unicode MS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$string = </a:t>
            </a:r>
            <a:r>
              <a:rPr lang="en-US" altLang="en-US" sz="1600">
                <a:solidFill>
                  <a:srgbClr val="990000"/>
                </a:solidFill>
                <a:latin typeface="Arial Unicode MS" charset="0"/>
              </a:rPr>
              <a:t>join</a:t>
            </a:r>
            <a:r>
              <a:rPr lang="en-US" altLang="en-US" sz="1600">
                <a:latin typeface="Arial Unicode MS" charset="0"/>
              </a:rPr>
              <a:t> ":", @array; # $string now has the value "an:bert:cindy:dirk"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$string = join "+", "", @array; # $string now has the value "+an+bert+cindy+dirk" 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Announcements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Assignment #2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Working with lists</a:t>
            </a:r>
          </a:p>
        </p:txBody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b="1">
                <a:latin typeface="Arial Unicode MS" charset="0"/>
              </a:rPr>
              <a:t>Iteration over lists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for( $i=0 ; $i&lt;=$#array; $i++){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$item = $array[$i];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$item =~ tr/a-z/A-Z/;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print "$item ";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} 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Arial Unicode MS" charset="0"/>
              </a:rPr>
              <a:t>foreach </a:t>
            </a:r>
            <a:r>
              <a:rPr lang="en-US" altLang="en-US" sz="1800">
                <a:latin typeface="Arial Unicode MS" charset="0"/>
              </a:rPr>
              <a:t>$item (@array){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$item =~ tr/a-z/A-Z/;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print "$item "; # prints a capitalized version of each item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} 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Grep and map</a:t>
            </a:r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b="1"/>
              <a:t>grep </a:t>
            </a:r>
            <a:r>
              <a:rPr lang="en-US" altLang="en-US" sz="1800" b="1" i="1"/>
              <a:t>CONDITION LIST</a:t>
            </a:r>
            <a:endParaRPr lang="en-US" altLang="en-US" sz="1800"/>
          </a:p>
          <a:p>
            <a:pPr eaLnBrk="1" hangingPunct="1"/>
            <a:r>
              <a:rPr lang="en-US" altLang="en-US" sz="1800"/>
              <a:t>returns a list of all items from list that satisfy some condition.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For example: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@large = grep $_ &gt; 10, (1,2,4,8,16,25); # returns (16,25)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@i_names = grep /i/, @array; # returns ("cindy","dirk") 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r>
              <a:rPr lang="en-US" altLang="en-US" sz="1800" b="1"/>
              <a:t>map </a:t>
            </a:r>
            <a:r>
              <a:rPr lang="en-US" altLang="en-US" sz="1800" b="1" i="1"/>
              <a:t>OPERATION LIST</a:t>
            </a:r>
            <a:r>
              <a:rPr lang="en-US" altLang="en-US" sz="1800"/>
              <a:t> </a:t>
            </a:r>
          </a:p>
          <a:p>
            <a:pPr eaLnBrk="1" hangingPunct="1"/>
            <a:r>
              <a:rPr lang="en-US" altLang="en-US" sz="1800"/>
              <a:t>is an extension of grep, and performs an arbitrary operation on each element of a list.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For example: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@more = map $_ + 3, (1,2,4,8,16,25); # returns (4,5,7,11,19,28)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@initials = map substr($_,0,1), @array; # returns ("a","b","c","d") </a:t>
            </a: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35038" y="574675"/>
            <a:ext cx="6761162" cy="91598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Hashes (Associative Arrays)</a:t>
            </a:r>
          </a:p>
        </p:txBody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04800" y="1524000"/>
            <a:ext cx="8458200" cy="46482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r>
              <a:rPr lang="en-US" altLang="en-US" sz="2000"/>
              <a:t>associate (non-numeric) keys with values</a:t>
            </a:r>
          </a:p>
          <a:p>
            <a:pPr eaLnBrk="1" hangingPunct="1">
              <a:buFontTx/>
              <a:buChar char="-"/>
            </a:pPr>
            <a:r>
              <a:rPr lang="en-US" altLang="en-US" sz="2000"/>
              <a:t>allows for almost instantaneous lookup of a </a:t>
            </a:r>
            <a:r>
              <a:rPr lang="en-US" altLang="en-US" sz="2000" i="1"/>
              <a:t>value</a:t>
            </a:r>
            <a:r>
              <a:rPr lang="en-US" altLang="en-US" sz="2000"/>
              <a:t> that is associated with some particular </a:t>
            </a:r>
            <a:r>
              <a:rPr lang="en-US" altLang="en-US" sz="2000" i="1"/>
              <a:t>key</a:t>
            </a:r>
            <a:endParaRPr lang="en-US" altLang="en-US" sz="2000"/>
          </a:p>
          <a:p>
            <a:pPr eaLnBrk="1" hangingPunct="1">
              <a:buFontTx/>
              <a:buChar char="-"/>
            </a:pPr>
            <a:endParaRPr lang="en-US" altLang="en-US" sz="2000" b="1"/>
          </a:p>
          <a:p>
            <a:pPr eaLnBrk="1" hangingPunct="1">
              <a:buFontTx/>
              <a:buChar char="-"/>
            </a:pPr>
            <a:r>
              <a:rPr lang="en-US" altLang="en-US" sz="2000" b="1"/>
              <a:t>Existing, Defined and true. </a:t>
            </a:r>
            <a:endParaRPr lang="en-US" altLang="en-US" sz="2000"/>
          </a:p>
          <a:p>
            <a:pPr eaLnBrk="1" hangingPunct="1">
              <a:buFontTx/>
              <a:buChar char="-"/>
            </a:pPr>
            <a:r>
              <a:rPr lang="en-US" altLang="en-US" sz="2000"/>
              <a:t>If the value for a key does not exist in the hash, the access to it returns the </a:t>
            </a:r>
            <a:r>
              <a:rPr lang="en-US" altLang="en-US" sz="2000" b="1"/>
              <a:t>undef</a:t>
            </a:r>
            <a:r>
              <a:rPr lang="en-US" altLang="en-US" sz="2000"/>
              <a:t> value. </a:t>
            </a:r>
          </a:p>
          <a:p>
            <a:pPr eaLnBrk="1" hangingPunct="1">
              <a:buFontTx/>
              <a:buChar char="-"/>
            </a:pPr>
            <a:r>
              <a:rPr lang="en-US" altLang="en-US" sz="2000"/>
              <a:t>special test function </a:t>
            </a:r>
            <a:r>
              <a:rPr lang="en-US" altLang="en-US" sz="2000" i="1"/>
              <a:t>exists(HASHENTRY)</a:t>
            </a:r>
            <a:r>
              <a:rPr lang="en-US" altLang="en-US" sz="2000"/>
              <a:t> returns true if the hash key exists in the hash</a:t>
            </a:r>
          </a:p>
          <a:p>
            <a:pPr eaLnBrk="1" hangingPunct="1">
              <a:buFontTx/>
              <a:buChar char="-"/>
            </a:pPr>
            <a:r>
              <a:rPr lang="en-US" altLang="en-US" sz="2000"/>
              <a:t>if($hash{$key}){...}, or if(defined($hash{$key})){...} return false if the key $key has no associated value</a:t>
            </a:r>
          </a:p>
          <a:p>
            <a:pPr eaLnBrk="1" hangingPunct="1">
              <a:buFontTx/>
              <a:buChar char="-"/>
            </a:pPr>
            <a:endParaRPr lang="en-US" altLang="en-US" sz="2000" b="1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Hashes (cont’d)</a:t>
            </a:r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r>
              <a:rPr lang="en-US" altLang="en-US" sz="1800" b="1">
                <a:latin typeface="Arial Unicode MS" charset="0"/>
              </a:rPr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$wordfrequency{"the"} = 12731; # creates key "the", value 12731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$phonenumber{“John Smith"} = "+1-901-678-5259";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$index{$word} = $nwords;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$occurrences{$a}++; # if this is the first reference,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                             # the value associated with $a will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                             # be increased from 0 to 1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%birthdays = ("An","25-02-1975","Bert","12-10-1953","Cindy","23-05-1969","Dirk","01-04-1961"); # </a:t>
            </a:r>
            <a:r>
              <a:rPr lang="en-US" altLang="en-US" sz="1600" b="1">
                <a:latin typeface="Arial Unicode MS" charset="0"/>
              </a:rPr>
              <a:t>fill the hash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%birthdays = (An =&gt; "25-02-1975", Bert =&gt; "12-10-1953", Cindy =&gt; "23-05-1969", Dirk =&gt; "01-04-1961" );  # </a:t>
            </a:r>
            <a:r>
              <a:rPr lang="en-US" altLang="en-US" sz="1600" b="1">
                <a:latin typeface="Arial Unicode MS" charset="0"/>
              </a:rPr>
              <a:t>fill the hash; the same as above, but more explicit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@list = %birthdays; # make a list of the key/value pairs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%copy_of_bdays = %birthdays;  # </a:t>
            </a:r>
            <a:r>
              <a:rPr lang="en-US" altLang="en-US" sz="1600" b="1">
                <a:latin typeface="Arial Unicode MS" charset="0"/>
              </a:rPr>
              <a:t>copy a hash</a:t>
            </a:r>
            <a:endParaRPr lang="en-US" altLang="en-US" sz="1600" b="1"/>
          </a:p>
          <a:p>
            <a:pPr lvl="1" eaLnBrk="1" hangingPunct="1"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Operations on Hashes</a:t>
            </a:r>
          </a:p>
        </p:txBody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077200" cy="343693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b="1"/>
              <a:t>keys HASH</a:t>
            </a:r>
            <a:r>
              <a:rPr lang="en-US" altLang="en-US" sz="1800"/>
              <a:t> returns a list with only the keys in the hash. As with any list, using it in a scalar context returns the number of keys in that list. </a:t>
            </a:r>
          </a:p>
          <a:p>
            <a:pPr eaLnBrk="1" hangingPunct="1"/>
            <a:endParaRPr lang="en-US" altLang="en-US" sz="1800" b="1"/>
          </a:p>
          <a:p>
            <a:pPr eaLnBrk="1" hangingPunct="1"/>
            <a:r>
              <a:rPr lang="en-US" altLang="en-US" sz="1800" b="1"/>
              <a:t>values HASH</a:t>
            </a:r>
            <a:r>
              <a:rPr lang="en-US" altLang="en-US" sz="1800"/>
              <a:t> returns a list with only the values in the hash, in the same order as the keys returned by </a:t>
            </a:r>
            <a:r>
              <a:rPr lang="en-US" altLang="en-US" sz="1800" b="1"/>
              <a:t>keys</a:t>
            </a:r>
            <a:r>
              <a:rPr lang="en-US" altLang="en-US" sz="1800"/>
              <a:t>. </a:t>
            </a:r>
          </a:p>
          <a:p>
            <a:pPr eaLnBrk="1" hangingPunct="1"/>
            <a:endParaRPr lang="en-US" altLang="en-US" sz="1800"/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foreach $key (sort keys %hash ){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push @sortedlist, ($key , $hash{$key} );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print "Key $key has value $hash{$key}\n";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en-US" sz="14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457200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Operations on Hashes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b="1">
                <a:latin typeface="Arial Unicode MS" charset="0"/>
              </a:rPr>
              <a:t>reverse the direction of the mapping</a:t>
            </a:r>
            <a:r>
              <a:rPr lang="en-US" altLang="en-US" sz="2000">
                <a:latin typeface="Arial Unicode MS" charset="0"/>
              </a:rPr>
              <a:t>, i.e. construct a hash with keys and values swapped: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Arial Unicode MS" charset="0"/>
              </a:rPr>
              <a:t>%backwards = reverse %forward; </a:t>
            </a:r>
          </a:p>
          <a:p>
            <a:pPr eaLnBrk="1" hangingPunct="1"/>
            <a:r>
              <a:rPr lang="en-US" altLang="en-US" sz="1800">
                <a:latin typeface="Arial Unicode MS" charset="0"/>
              </a:rPr>
              <a:t>(if %forward has two identical values associated with different keys, those will end up as only a single element in %backwards)</a:t>
            </a:r>
          </a:p>
          <a:p>
            <a:pPr eaLnBrk="1" hangingPunct="1">
              <a:buFontTx/>
              <a:buChar char="-"/>
            </a:pPr>
            <a:r>
              <a:rPr lang="en-US" altLang="en-US" sz="2000" b="1">
                <a:latin typeface="Arial Unicode MS" charset="0"/>
              </a:rPr>
              <a:t>hash slice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Unicode MS" charset="0"/>
              </a:rPr>
              <a:t>@</a:t>
            </a:r>
            <a:r>
              <a:rPr lang="en-US" altLang="en-US" sz="1600">
                <a:latin typeface="Arial Unicode MS" charset="0"/>
              </a:rPr>
              <a:t>birthdays{"An","Bert","Cindy","Dirk"} = ("25-02-1975","12-10-1953","23-05-1969","01-04-1961");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 b="1">
                <a:latin typeface="Arial Unicode MS" charset="0"/>
              </a:rPr>
              <a:t>each( HASH )</a:t>
            </a:r>
            <a:r>
              <a:rPr lang="en-US" altLang="en-US" sz="1600">
                <a:latin typeface="Arial Unicode MS" charset="0"/>
              </a:rPr>
              <a:t> – traverse a hash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while (($name,$date) = each(%birthdays)) 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  print "$name's birthday is $date\n";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 					 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alternative: foreach $key (keys %birthdays)…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98575" y="274638"/>
            <a:ext cx="675005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Multidimensional Data Structures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752600"/>
            <a:ext cx="8305800" cy="48768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/>
              <a:t>Perl does not really have multi-dimensional data structures, but a nice way of emulating them, using </a:t>
            </a:r>
            <a:r>
              <a:rPr lang="en-US" altLang="en-US" sz="2000" i="1"/>
              <a:t>references</a:t>
            </a:r>
            <a:endParaRPr lang="en-US" altLang="en-US" sz="20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$matrix[$i][$j] = $x;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$lexicon1{"word"}[0] = $partofspeech;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$lexicon2{"word"}{"noun"} = $frequency; </a:t>
            </a:r>
            <a:endParaRPr lang="en-US" altLang="en-US" sz="1800"/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/>
            <a:r>
              <a:rPr lang="en-US" altLang="en-US" sz="2000" b="1">
                <a:latin typeface="Arial Unicode MS" charset="0"/>
              </a:rPr>
              <a:t>Array of arrays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@matrix = ( 		 # </a:t>
            </a:r>
            <a:r>
              <a:rPr lang="en-US" altLang="en-US" sz="1600">
                <a:latin typeface="Arial Unicode MS" charset="0"/>
              </a:rPr>
              <a:t>an array of references to anonymous arrays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   [1, 2, 3], [4, 5, 6], [7, 8, 9]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);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49325" y="534988"/>
            <a:ext cx="6924675" cy="890587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Multidimensional Structures</a:t>
            </a:r>
          </a:p>
        </p:txBody>
      </p:sp>
      <p:sp>
        <p:nvSpPr>
          <p:cNvPr id="3891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b="1">
                <a:latin typeface="Arial Unicode MS" charset="0"/>
              </a:rPr>
              <a:t>Hash of arrays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%lexicon1 = (                          # </a:t>
            </a:r>
            <a:r>
              <a:rPr lang="en-US" altLang="en-US" sz="1600">
                <a:latin typeface="Arial Unicode MS" charset="0"/>
              </a:rPr>
              <a:t>a hash from strings to anonymous arrays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</a:t>
            </a:r>
            <a:r>
              <a:rPr lang="en-US" altLang="en-US" sz="1800">
                <a:latin typeface="Arial Unicode MS" charset="0"/>
              </a:rPr>
              <a:t>the =&gt; [ "Det", 12731 ],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man =&gt; [ "Noun", 658 ],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 with =&gt; [ "Prep", 3482 ]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); </a:t>
            </a:r>
          </a:p>
          <a:p>
            <a:pPr eaLnBrk="1" hangingPunct="1"/>
            <a:endParaRPr lang="en-US" altLang="en-US" sz="2000">
              <a:latin typeface="Arial Unicode MS" charset="0"/>
            </a:endParaRPr>
          </a:p>
          <a:p>
            <a:pPr eaLnBrk="1" hangingPunct="1"/>
            <a:r>
              <a:rPr lang="en-US" altLang="en-US" sz="2000" b="1">
                <a:latin typeface="Arial Unicode MS" charset="0"/>
              </a:rPr>
              <a:t>Hash of hashes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%lexicon2 = ( 		# </a:t>
            </a:r>
            <a:r>
              <a:rPr lang="en-US" altLang="en-US" sz="1600">
                <a:latin typeface="Arial Unicode MS" charset="0"/>
              </a:rPr>
              <a:t>a hash from strings to anonymous hashes of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					# strings to numbers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</a:t>
            </a:r>
            <a:r>
              <a:rPr lang="en-US" altLang="en-US" sz="1800">
                <a:latin typeface="Arial Unicode MS" charset="0"/>
              </a:rPr>
              <a:t>the =&gt; { Det =&gt; 12731 },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man =&gt; { Noun =&gt; 658 , Verb =&gt; 12 },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with =&gt; { Prep =&gt; 3482 }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); </a:t>
            </a:r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Programming Example</a:t>
            </a:r>
          </a:p>
        </p:txBody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341438"/>
            <a:ext cx="8458200" cy="495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200"/>
              <a:t>A program that reads lines of text, gives a unique index number to each word, and counts the word frequencies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endParaRPr lang="en-US" altLang="en-US" sz="1200"/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#!/usr/local/bin/perl   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# read all lines in the input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endParaRPr lang="en-US" altLang="en-US" sz="1200" b="1">
              <a:latin typeface="Arial Unicode MS" charset="0"/>
            </a:endParaRP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$nwords = 0;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while(defined($line = &lt;&gt;)){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# cut off leading and trailing whitespace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$line =~ s/^\s*//;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$line =~ s/\s*$//;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# and put the words in an array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@words = split /\s+/, $line;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if(!@words){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# there are no words?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next;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}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# process each word...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while($word = pop @words){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# if it's unknown assign a new index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if(!exists($index{$word})){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   $index{$word} = $nwords++;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   }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# always update the frequency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$frequency{$word}++;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}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}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# now we print the words sorted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foreach $word ( sort keys %index ){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        print "$word has frequency $frequency{$word} and index $index{$word}\n"; 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1200" b="1">
                <a:latin typeface="Arial Unicode MS" charset="0"/>
              </a:rPr>
              <a:t>} </a:t>
            </a:r>
            <a:endParaRPr lang="en-US" altLang="en-US" sz="1200" b="1"/>
          </a:p>
          <a:p>
            <a:pPr lvl="3" eaLnBrk="1" hangingPunct="1">
              <a:lnSpc>
                <a:spcPct val="70000"/>
              </a:lnSpc>
              <a:buFontTx/>
              <a:buNone/>
            </a:pPr>
            <a:endParaRPr lang="en-US" altLang="en-US" sz="1200" b="1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 note on sorting</a:t>
            </a:r>
          </a:p>
        </p:txBody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If we would like to have the words sorted by their frequency instead of by alphabet, we need a construct that imposes a different sort order. </a:t>
            </a:r>
          </a:p>
          <a:p>
            <a:pPr eaLnBrk="1" hangingPunct="1"/>
            <a:r>
              <a:rPr lang="en-US" altLang="en-US" sz="1800" b="1"/>
              <a:t>sort function </a:t>
            </a:r>
            <a:r>
              <a:rPr lang="en-US" altLang="en-US" sz="1800"/>
              <a:t>can use any sort order that is provided as an expression.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the usual alphabetical sort order: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sort { $a cmp $b } @list;</a:t>
            </a:r>
          </a:p>
          <a:p>
            <a:pPr lvl="2" eaLnBrk="1" hangingPunct="1">
              <a:buFontTx/>
              <a:buChar char="-"/>
            </a:pPr>
            <a:r>
              <a:rPr lang="en-US" altLang="en-US" sz="1400">
                <a:latin typeface="Arial Unicode MS" charset="0"/>
              </a:rPr>
              <a:t>!! </a:t>
            </a:r>
            <a:r>
              <a:rPr lang="en-US" altLang="en-US" sz="1400"/>
              <a:t>$a and $b are placeholders for the two items from the list that are to be compared. Do not attempt to replace them with other variable names. Using $x and $y instead will not provide the same effect</a:t>
            </a:r>
          </a:p>
          <a:p>
            <a:pPr lvl="2" eaLnBrk="1" hangingPunct="1">
              <a:buFontTx/>
              <a:buChar char="-"/>
            </a:pPr>
            <a:r>
              <a:rPr lang="en-US" altLang="en-US" sz="1400"/>
              <a:t>a numerical sort order: </a:t>
            </a:r>
            <a:r>
              <a:rPr lang="en-US" altLang="en-US" sz="1400">
                <a:latin typeface="Arial Unicode MS" charset="0"/>
              </a:rPr>
              <a:t>sort { $a &lt;=&gt; $b } @list; </a:t>
            </a:r>
          </a:p>
          <a:p>
            <a:pPr lvl="2" eaLnBrk="1" hangingPunct="1">
              <a:buFontTx/>
              <a:buChar char="-"/>
            </a:pPr>
            <a:r>
              <a:rPr lang="en-US" altLang="en-US" sz="1400">
                <a:latin typeface="Arial Unicode MS" charset="0"/>
              </a:rPr>
              <a:t>for </a:t>
            </a:r>
            <a:r>
              <a:rPr lang="en-US" altLang="en-US" sz="1400"/>
              <a:t>a reverse sort, change the order of the arguments: </a:t>
            </a:r>
            <a:r>
              <a:rPr lang="en-US" altLang="en-US" sz="1400">
                <a:latin typeface="Arial Unicode MS" charset="0"/>
              </a:rPr>
              <a:t>sort { $b &lt;=&gt; $a } @list;</a:t>
            </a:r>
          </a:p>
          <a:p>
            <a:pPr lvl="2" eaLnBrk="1" hangingPunct="1">
              <a:buFontTx/>
              <a:buChar char="-"/>
            </a:pPr>
            <a:r>
              <a:rPr lang="en-US" altLang="en-US" sz="1400"/>
              <a:t>to sort the keys of a hash by their value instead of by their own identity, substitute the values for the arguments of sort:</a:t>
            </a:r>
          </a:p>
          <a:p>
            <a:pPr lvl="2" eaLnBrk="1" hangingPunct="1">
              <a:buFontTx/>
              <a:buNone/>
            </a:pPr>
            <a:r>
              <a:rPr lang="en-US" altLang="en-US" sz="1400">
                <a:latin typeface="Arial Unicode MS" charset="0"/>
              </a:rPr>
              <a:t>		sort { $hash{$b} &lt;=&gt; $hash{$a} } ( keys %hash 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473075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About  Perl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457200" y="1676400"/>
            <a:ext cx="40322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1987</a:t>
            </a:r>
          </a:p>
          <a:p>
            <a:pPr lvl="1" eaLnBrk="1" hangingPunct="1"/>
            <a:r>
              <a:rPr lang="en-US" altLang="en-US" sz="1800" b="1"/>
              <a:t>Larry Wall Develops PERL</a:t>
            </a:r>
            <a:endParaRPr lang="en-US" altLang="en-US" sz="18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1989</a:t>
            </a:r>
          </a:p>
          <a:p>
            <a:pPr lvl="1" eaLnBrk="1" hangingPunct="1"/>
            <a:r>
              <a:rPr lang="en-US" altLang="en-US" sz="1800" b="1"/>
              <a:t>October 18</a:t>
            </a:r>
            <a:r>
              <a:rPr lang="en-US" altLang="en-US" sz="1800"/>
              <a:t> Perl 3.0 is released under the GNU Protection License</a:t>
            </a:r>
            <a:endParaRPr lang="en-US" altLang="en-US" sz="18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1991</a:t>
            </a:r>
          </a:p>
          <a:p>
            <a:pPr lvl="1" eaLnBrk="1" hangingPunct="1"/>
            <a:r>
              <a:rPr lang="en-US" altLang="en-US" sz="1800" b="1"/>
              <a:t>March 21</a:t>
            </a:r>
            <a:r>
              <a:rPr lang="en-US" altLang="en-US" sz="1800"/>
              <a:t> Perl 4.0 is released under the GPL and the new Perl Artistic License</a:t>
            </a: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Now</a:t>
            </a:r>
            <a:r>
              <a:rPr lang="en-US" altLang="en-US" sz="2000" b="1"/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1"/>
              <a:t>Perl 6</a:t>
            </a:r>
            <a:endParaRPr lang="en-US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gray">
          <a:xfrm>
            <a:off x="4505325" y="1676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PERL is not officially a </a:t>
            </a:r>
            <a:r>
              <a:rPr lang="en-US" altLang="en-US" sz="1800" i="1">
                <a:latin typeface="Georgia" charset="0"/>
              </a:rPr>
              <a:t>Programming Language</a:t>
            </a:r>
            <a:r>
              <a:rPr lang="en-US" altLang="en-US" sz="1800">
                <a:latin typeface="Georgia" charset="0"/>
              </a:rPr>
              <a:t> per se.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Wall’s original intent was to develop a scripting language more powerful than Unix Shell Scripting, but not as tedious as C.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PERL is an interpreted language.  That means that there is no explicitly separate compilation step.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Rather, the processor reads the whole file, converts it to an internal form and executes it immediately.</a:t>
            </a:r>
          </a:p>
          <a:p>
            <a:pPr>
              <a:lnSpc>
                <a:spcPct val="80000"/>
              </a:lnSpc>
              <a:buClr>
                <a:srgbClr val="990000"/>
              </a:buClr>
            </a:pPr>
            <a:endParaRPr lang="en-US" altLang="en-US" sz="1800">
              <a:latin typeface="Georgia" charset="0"/>
            </a:endParaRPr>
          </a:p>
          <a:p>
            <a:pPr>
              <a:lnSpc>
                <a:spcPct val="80000"/>
              </a:lnSpc>
              <a:buClr>
                <a:srgbClr val="990000"/>
              </a:buClr>
            </a:pPr>
            <a:r>
              <a:rPr lang="en-US" altLang="en-US" sz="1800">
                <a:latin typeface="Georgia" charset="0"/>
              </a:rPr>
              <a:t>P.E.R.L. = Practical Extraction and Report Language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Basics about Subroutines</a:t>
            </a:r>
          </a:p>
        </p:txBody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/>
              <a:t>Calls to subroutines can be recognized because subroutine names often start with the special character </a:t>
            </a:r>
            <a:r>
              <a:rPr lang="en-US" altLang="en-US" sz="2000" b="1"/>
              <a:t>&amp;</a:t>
            </a:r>
            <a:r>
              <a:rPr lang="en-US" altLang="en-US" sz="2000"/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sub askForInput {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 print "Please enter something: ";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}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# function call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&amp;askForInput();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Arial Unicode MS" charset="0"/>
            </a:endParaRPr>
          </a:p>
          <a:p>
            <a:pPr eaLnBrk="1" hangingPunct="1"/>
            <a:r>
              <a:rPr lang="en-US" altLang="en-US" sz="2000" u="sng">
                <a:latin typeface="Arial Unicode MS" charset="0"/>
              </a:rPr>
              <a:t>Tip</a:t>
            </a:r>
            <a:r>
              <a:rPr lang="en-US" altLang="en-US" sz="2000">
                <a:latin typeface="Arial Unicode MS" charset="0"/>
              </a:rPr>
              <a:t>: put related subroutines in a file (usually with the extention .pm = perl module) and include the file with the command </a:t>
            </a:r>
            <a:r>
              <a:rPr lang="en-US" altLang="en-US" sz="2000" b="1">
                <a:latin typeface="Arial Unicode MS" charset="0"/>
              </a:rPr>
              <a:t>require</a:t>
            </a:r>
            <a:r>
              <a:rPr lang="en-US" altLang="en-US" sz="2000">
                <a:latin typeface="Arial Unicode MS" charset="0"/>
              </a:rPr>
              <a:t>:  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files with subroutines are stored here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use lib "C:\PERL\MYLIBS";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# we will use this file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require “ir";</a:t>
            </a:r>
          </a:p>
          <a:p>
            <a:pPr eaLnBrk="1" hangingPunct="1"/>
            <a:endParaRPr lang="en-US" altLang="en-US" sz="18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Variables Scope</a:t>
            </a:r>
          </a:p>
        </p:txBody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A variable $a is used both in the subroutine and in the main part of the program.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$a = 0;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"$a\n";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sub changeA {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      $a = 1;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"$a\n";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&amp;changeA();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print "$a\n"; </a:t>
            </a:r>
          </a:p>
          <a:p>
            <a:pPr lvl="1" eaLnBrk="1" hangingPunct="1">
              <a:buFontTx/>
              <a:buNone/>
            </a:pPr>
            <a:endParaRPr lang="en-US" altLang="en-US" sz="1600">
              <a:latin typeface="Arial Unicode MS" charset="0"/>
            </a:endParaRPr>
          </a:p>
          <a:p>
            <a:pPr eaLnBrk="1" hangingPunct="1"/>
            <a:r>
              <a:rPr lang="en-US" altLang="en-US" sz="1800">
                <a:latin typeface="Arial Unicode MS" charset="0"/>
              </a:rPr>
              <a:t>The value of $a is printed three times. Can you guess what values are printed?</a:t>
            </a:r>
          </a:p>
          <a:p>
            <a:pPr eaLnBrk="1" hangingPunct="1"/>
            <a:r>
              <a:rPr lang="en-US" altLang="en-US" sz="1800"/>
              <a:t>$a is a global variable.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Variables Scope</a:t>
            </a:r>
          </a:p>
        </p:txBody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/>
              <a:t>Hide variables from the rest of the program using “</a:t>
            </a:r>
            <a:r>
              <a:rPr lang="en-US" altLang="en-US" sz="2000">
                <a:solidFill>
                  <a:srgbClr val="FF0000"/>
                </a:solidFill>
              </a:rPr>
              <a:t>my</a:t>
            </a:r>
            <a:r>
              <a:rPr lang="en-US" altLang="en-US" sz="2000"/>
              <a:t>”.</a:t>
            </a:r>
            <a:endParaRPr lang="en-US" altLang="en-US" sz="2000">
              <a:latin typeface="Arial Unicode MS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 Unicode MS" charset="0"/>
              </a:rPr>
              <a:t>my</a:t>
            </a:r>
            <a:r>
              <a:rPr lang="en-US" altLang="en-US" sz="1800">
                <a:latin typeface="Arial Unicode MS" charset="0"/>
              </a:rPr>
              <a:t> $a = 0;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"$a\n";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sub changeA {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   my $a = 1;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"$a\n";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&amp;changeA();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print "$a\n"; </a:t>
            </a:r>
            <a:endParaRPr lang="en-US" altLang="en-US" sz="1800"/>
          </a:p>
          <a:p>
            <a:pPr eaLnBrk="1" hangingPunct="1"/>
            <a:r>
              <a:rPr lang="en-US" altLang="en-US" sz="2000"/>
              <a:t>What values are printed now?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0"/>
            <a:ext cx="8153400" cy="9906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Communication between subroutines and programs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305800" cy="48768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Provide the arguments of the subroutine call: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&amp;doSomething(2,"a",$abc). </a:t>
            </a:r>
          </a:p>
          <a:p>
            <a:pPr eaLnBrk="1" hangingPunct="1"/>
            <a:r>
              <a:rPr lang="en-US" altLang="en-US" sz="1800"/>
              <a:t> Perl converts all arguments to a flat list. This means that &amp;doSomething((2,"a"),$abc) will result in the same list of arguments as the earlier example.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Access the argument values inside the procedure with the special list @_. </a:t>
            </a:r>
          </a:p>
          <a:p>
            <a:pPr lvl="1" eaLnBrk="1" hangingPunct="1"/>
            <a:r>
              <a:rPr lang="en-US" altLang="en-US" sz="1600"/>
              <a:t>E.g. my($number, $letter, $string) = @_; # reads the parameters from @_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 tricky problem is passing two or more lists as arguments of a subroutine.  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    &amp;sub(@a,@b) </a:t>
            </a:r>
            <a:r>
              <a:rPr lang="en-US" altLang="en-US" sz="1800">
                <a:sym typeface="Wingdings" charset="2"/>
              </a:rPr>
              <a:t> </a:t>
            </a:r>
            <a:r>
              <a:rPr lang="en-US" altLang="en-US" sz="1800"/>
              <a:t> the subroutine receives the two list as one big list and it will be unable to determine where the first ends and where the second starts.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pass the lists as reference arguments: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&amp;sub(\@a,\@b).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905000"/>
            <a:ext cx="8229600" cy="422116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r>
              <a:rPr lang="en-US" altLang="en-US" sz="2000"/>
              <a:t>Subroutines also use a list as output. 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# the return statement from a subroutine 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return (1,2);       # or simply (1,2)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     # read the return values from the subroutine 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($a,$b) = &amp;subr().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Char char="-"/>
            </a:pPr>
            <a:r>
              <a:rPr lang="en-US" altLang="en-US" sz="2000"/>
              <a:t>Read the main program arguments using $ARGC and @ARGV (same as in C)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371600" y="136525"/>
            <a:ext cx="59563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Communication between</a:t>
            </a:r>
          </a:p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subroutines and programs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546225" y="274638"/>
            <a:ext cx="6575425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More about File Management</a:t>
            </a:r>
          </a:p>
        </p:txBody>
      </p:sp>
      <p:sp>
        <p:nvSpPr>
          <p:cNvPr id="4710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altLang="en-US" sz="1400"/>
              <a:t>open(INFILE,"myfile"): reading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open(OUTFILE,"&gt;myfile"): writing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open(OUTFILE,"&gt;&gt;myfile"): appending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open(INFILE,"someprogram |"): reading from program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open(OUTFILE,"| someprogram"): writing to program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opendir(DIR,"mydirectory"): open directory</a:t>
            </a:r>
          </a:p>
          <a:p>
            <a:pPr lvl="1" eaLnBrk="1" hangingPunct="1">
              <a:buFontTx/>
              <a:buNone/>
            </a:pPr>
            <a:endParaRPr lang="en-US" altLang="en-US" sz="1400"/>
          </a:p>
          <a:p>
            <a:pPr eaLnBrk="1" hangingPunct="1"/>
            <a:r>
              <a:rPr lang="en-US" altLang="en-US" sz="1600"/>
              <a:t>Operations on an open file handle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$a = &lt;INFILE&gt;: read a line from INFILE into $a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@a = &lt;INFILE&gt;: read all lines from INFILE into @a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$a = readdir(DIR): read a filename from DIR into $a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@a = readdir(DIR): read all filenames from DIR into @a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read(INFILE,$a,$length): read $length characters from INFILE into $a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print OUTFILE "text": write some text in OUTFILE</a:t>
            </a:r>
          </a:p>
          <a:p>
            <a:pPr lvl="1" eaLnBrk="1" hangingPunct="1">
              <a:buFontTx/>
              <a:buNone/>
            </a:pPr>
            <a:endParaRPr lang="en-US" altLang="en-US" sz="1400"/>
          </a:p>
          <a:p>
            <a:pPr eaLnBrk="1" hangingPunct="1"/>
            <a:r>
              <a:rPr lang="en-US" altLang="en-US" sz="1600"/>
              <a:t>Close files/directories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close(FILE): close a file </a:t>
            </a:r>
          </a:p>
          <a:p>
            <a:pPr lvl="1" eaLnBrk="1" hangingPunct="1">
              <a:buFontTx/>
              <a:buNone/>
            </a:pPr>
            <a:r>
              <a:rPr lang="en-US" altLang="en-US" sz="1400"/>
              <a:t>closedir(DIR): close a directory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92175" y="246063"/>
            <a:ext cx="7272338" cy="5715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Other File Management Commands</a:t>
            </a:r>
          </a:p>
        </p:txBody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r>
              <a:rPr lang="en-US" altLang="en-US" sz="1800"/>
              <a:t>binmode(HANDLE): change file mode from text to binary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unlink("myfile"): delete file myfile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rename("file1","file2"): change name of file file1 to file2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mkdir("mydir"): create directory mydir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rmdir("mydir"): delete directory mydir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chdir("mydir"): change the current directory to mydir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system("command"): execute command command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die("message"): exit program with message message 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warn("message"): warn user about problem message</a:t>
            </a:r>
          </a:p>
          <a:p>
            <a:pPr eaLnBrk="1" hangingPunct="1"/>
            <a:endParaRPr lang="en-US" altLang="en-US" sz="2000" u="sng">
              <a:latin typeface="Arial Unicode MS" charset="0"/>
            </a:endParaRPr>
          </a:p>
          <a:p>
            <a:pPr eaLnBrk="1" hangingPunct="1"/>
            <a:r>
              <a:rPr lang="en-US" altLang="en-US" sz="1800" u="sng">
                <a:latin typeface="Arial Unicode MS" charset="0"/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charset="0"/>
              </a:rPr>
              <a:t>	open(INFILE,"myfile") or die("cannot open myfile!");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/>
            <a:endParaRPr lang="en-US" altLang="en-US" sz="1800">
              <a:latin typeface="Arial Unicode MS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Other</a:t>
            </a:r>
          </a:p>
        </p:txBody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>
                <a:latin typeface="Arial Unicode MS" charset="0"/>
              </a:rPr>
              <a:t>About </a:t>
            </a:r>
            <a:r>
              <a:rPr lang="en-US" altLang="en-US" sz="1800">
                <a:solidFill>
                  <a:srgbClr val="FF0000"/>
                </a:solidFill>
                <a:latin typeface="Arial Unicode MS" charset="0"/>
              </a:rPr>
              <a:t>$_</a:t>
            </a:r>
            <a:r>
              <a:rPr lang="en-US" altLang="en-US" sz="1800">
                <a:latin typeface="Arial Unicode MS" charset="0"/>
              </a:rPr>
              <a:t>: Holds the content of the current variable </a:t>
            </a:r>
          </a:p>
          <a:p>
            <a:pPr eaLnBrk="1" hangingPunct="1"/>
            <a:r>
              <a:rPr lang="en-US" altLang="en-US" sz="1800">
                <a:latin typeface="Arial Unicode MS" charset="0"/>
              </a:rPr>
              <a:t>Examples: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while(&lt;INFILE&gt;)   # $_ contains the current line read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Arial Unicode MS" charset="0"/>
              </a:rPr>
              <a:t>foreach (@array)    # $_ contains the current element in @array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Introduction to Perl</a:t>
            </a:r>
          </a:p>
          <a:p>
            <a:pPr eaLnBrk="1" hangingPunct="1"/>
            <a:r>
              <a:rPr lang="en-US" altLang="en-US"/>
              <a:t>Assignment #2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55600" y="520700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Recommended Readings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/>
              <a:t>Learning Perl</a:t>
            </a:r>
            <a:r>
              <a:rPr lang="en-US" altLang="en-US"/>
              <a:t> by Randal L. Schwartz and Tom Phoenix, ISBN 0-596-00132-0</a:t>
            </a:r>
          </a:p>
          <a:p>
            <a:pPr lvl="1" eaLnBrk="1" hangingPunct="1"/>
            <a:r>
              <a:rPr lang="en-US" altLang="en-US"/>
              <a:t>O’Reilly, </a:t>
            </a:r>
            <a:r>
              <a:rPr lang="en-US" altLang="en-US">
                <a:solidFill>
                  <a:srgbClr val="A50021"/>
                </a:solidFill>
              </a:rPr>
              <a:t>Llama book</a:t>
            </a:r>
          </a:p>
          <a:p>
            <a:pPr eaLnBrk="1" hangingPunct="1"/>
            <a:r>
              <a:rPr lang="en-US" altLang="en-US"/>
              <a:t>Online: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400">
                <a:hlinkClick r:id="rId2"/>
              </a:rPr>
              <a:t>http://www.cclabs.missouri.edu/things/instruction/perl</a:t>
            </a:r>
            <a:r>
              <a:rPr lang="en-US" altLang="en-US" sz="2400"/>
              <a:t> (OBSOLETE; check the class website for a local copy)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Taste of Perl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Problem: Substitute Text In Multiple Files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1800" i="1"/>
              <a:t>perl -e 's/andrew/andy/gi' -p -i.bak *.txt</a:t>
            </a:r>
          </a:p>
          <a:p>
            <a:pPr lvl="1" eaLnBrk="1" hangingPunct="1"/>
            <a:r>
              <a:rPr lang="en-US" altLang="en-US"/>
              <a:t>g: globally</a:t>
            </a:r>
          </a:p>
          <a:p>
            <a:pPr lvl="1" eaLnBrk="1" hangingPunct="1"/>
            <a:r>
              <a:rPr lang="en-US" altLang="en-US"/>
              <a:t>i: ignoring cases</a:t>
            </a:r>
          </a:p>
          <a:p>
            <a:pPr eaLnBrk="1" hangingPunct="1"/>
            <a:r>
              <a:rPr lang="en-US" altLang="en-US"/>
              <a:t>next slide presents a procedural equivalent to the same problem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Taste of Perl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$original=‘andrew';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$replacement=“andy";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$nchanges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undef $/; # no record separator, meaning the default ‘\n’ will not be used; an entire file is read at once below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      # as one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foreach $file (@ARGV) 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if (! open(INPUT,"&lt;$file") 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print STDERR "Can't open input file $file\n";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next;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# Read input file as one long record.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$data=&lt;INPUT&gt;;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close INPUT;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if ($data =~ s/$original/$replacement/gi)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$bakfile = "$file.bak";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# Abort if can't backup original or output.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if (! rename($file,$bakfile)) { die "Can't rename $file $!";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if (! open(OUTPUT,"&gt;$file") ) { die "Can't open output file $file\n";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print OUTPUT $data;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close OUTPUT;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print STDERR "$file changed\n"; $nchanges++;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	print STDERR "$file not changed\n";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print STDERR "$nchanges files changed.\n";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/>
              <a:t>exit(0);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81000" y="1600200"/>
            <a:ext cx="8077200" cy="43307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A variable is a name of a place where some information is stored. For example: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$yearOfBirth = 1976;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$currentYear = 2000;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$age = $currentYear-$yearOfBirth;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print $age;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variables in the example program can be identified as such because their names start with a dollar ($). Perl uses different prefix characters for structure names in programs. Here is an overview: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$: variable containing scalar values such as a number or a string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@: variable containing a list with numeric keys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%: variable containing a list with strings as keys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&amp;: subroutine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*: matches all structures with the associated name 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Operations on numbers</a:t>
            </a:r>
          </a:p>
        </p:txBody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/>
              <a:t>Perl contains the following arithmetic operators: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+: sum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-: subtraction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*: product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/: division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%: modulo division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**: exponent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Apart from these operators, Perl contains some built-in arithmetic functions. Some of these are mentioned in the following list: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abs($x): absolute value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int($x): integer part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rand(): random number between 0 and 1 </a:t>
            </a:r>
          </a:p>
          <a:p>
            <a:pPr lvl="1" eaLnBrk="1" hangingPunct="1">
              <a:buFontTx/>
              <a:buNone/>
            </a:pPr>
            <a:r>
              <a:rPr lang="en-US" altLang="en-US" sz="1600"/>
              <a:t>sqrt($x): square root </a:t>
            </a:r>
          </a:p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4157</Words>
  <Application>Microsoft Macintosh PowerPoint</Application>
  <PresentationFormat>On-screen Show (4:3)</PresentationFormat>
  <Paragraphs>590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Times New Roman</vt:lpstr>
      <vt:lpstr>Arial</vt:lpstr>
      <vt:lpstr>Calibri</vt:lpstr>
      <vt:lpstr>Georgia</vt:lpstr>
      <vt:lpstr>Arial Unicode MS</vt:lpstr>
      <vt:lpstr>Times</vt:lpstr>
      <vt:lpstr>Wingdings</vt:lpstr>
      <vt:lpstr>Default Design</vt:lpstr>
      <vt:lpstr>Information Retrieval and Web Search</vt:lpstr>
      <vt:lpstr>Outline</vt:lpstr>
      <vt:lpstr>Announcements</vt:lpstr>
      <vt:lpstr>About  Perl</vt:lpstr>
      <vt:lpstr>Recommended Readings</vt:lpstr>
      <vt:lpstr>Taste of Perl</vt:lpstr>
      <vt:lpstr>Taste of Perl</vt:lpstr>
      <vt:lpstr>Variables</vt:lpstr>
      <vt:lpstr>Operations on numbers</vt:lpstr>
      <vt:lpstr>Input and output</vt:lpstr>
      <vt:lpstr>Conditional structures</vt:lpstr>
      <vt:lpstr>Numeric test operators</vt:lpstr>
      <vt:lpstr>Iterative structures</vt:lpstr>
      <vt:lpstr>A parenthesis: PERL philosophy(ies)</vt:lpstr>
      <vt:lpstr>Basic string operations</vt:lpstr>
      <vt:lpstr>String substitution and string matching</vt:lpstr>
      <vt:lpstr>Examples</vt:lpstr>
      <vt:lpstr>Grep with Perl</vt:lpstr>
      <vt:lpstr>Regular expressions </vt:lpstr>
      <vt:lpstr>More on Regular Exp</vt:lpstr>
      <vt:lpstr>Lists and Arrays</vt:lpstr>
      <vt:lpstr>Lists and Arrays</vt:lpstr>
      <vt:lpstr>Split function</vt:lpstr>
      <vt:lpstr>Split Function - Example</vt:lpstr>
      <vt:lpstr>More about Arrays</vt:lpstr>
      <vt:lpstr>More about Arrays</vt:lpstr>
      <vt:lpstr>Manipulating Lists and Their Elements </vt:lpstr>
      <vt:lpstr>Manipulating Lists and Their Elements</vt:lpstr>
      <vt:lpstr>Working with lists </vt:lpstr>
      <vt:lpstr>Working with lists</vt:lpstr>
      <vt:lpstr>Grep and map</vt:lpstr>
      <vt:lpstr>Hashes (Associative Arrays)</vt:lpstr>
      <vt:lpstr>Hashes (cont’d)</vt:lpstr>
      <vt:lpstr>Operations on Hashes</vt:lpstr>
      <vt:lpstr>Operations on Hashes</vt:lpstr>
      <vt:lpstr>Multidimensional Data Structures</vt:lpstr>
      <vt:lpstr>Multidimensional Structures</vt:lpstr>
      <vt:lpstr>Programming Example</vt:lpstr>
      <vt:lpstr>A note on sorting</vt:lpstr>
      <vt:lpstr>Basics about Subroutines</vt:lpstr>
      <vt:lpstr>Variables Scope</vt:lpstr>
      <vt:lpstr>Variables Scope</vt:lpstr>
      <vt:lpstr>Communication between subroutines and programs </vt:lpstr>
      <vt:lpstr>PowerPoint Presentation</vt:lpstr>
      <vt:lpstr>More about File Management</vt:lpstr>
      <vt:lpstr>Other File Management Commands</vt:lpstr>
      <vt:lpstr>Other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Web Search</dc:title>
  <dc:creator>Liangqun Lu</dc:creator>
  <cp:lastModifiedBy>Liangqun Lu</cp:lastModifiedBy>
  <cp:revision>1</cp:revision>
  <dcterms:created xsi:type="dcterms:W3CDTF">2017-09-27T05:05:04Z</dcterms:created>
  <dcterms:modified xsi:type="dcterms:W3CDTF">2017-09-27T05:05:16Z</dcterms:modified>
</cp:coreProperties>
</file>