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84" r:id="rId2"/>
    <p:sldId id="319" r:id="rId3"/>
    <p:sldId id="340" r:id="rId4"/>
    <p:sldId id="341" r:id="rId5"/>
    <p:sldId id="342" r:id="rId6"/>
    <p:sldId id="343" r:id="rId7"/>
    <p:sldId id="345" r:id="rId8"/>
    <p:sldId id="344" r:id="rId9"/>
    <p:sldId id="323" r:id="rId10"/>
    <p:sldId id="324" r:id="rId11"/>
    <p:sldId id="326" r:id="rId12"/>
    <p:sldId id="327" r:id="rId13"/>
    <p:sldId id="320" r:id="rId14"/>
    <p:sldId id="321" r:id="rId15"/>
    <p:sldId id="322" r:id="rId16"/>
    <p:sldId id="328" r:id="rId17"/>
    <p:sldId id="329" r:id="rId18"/>
    <p:sldId id="346" r:id="rId19"/>
    <p:sldId id="330" r:id="rId20"/>
    <p:sldId id="331" r:id="rId21"/>
    <p:sldId id="333" r:id="rId22"/>
    <p:sldId id="335" r:id="rId23"/>
    <p:sldId id="338" r:id="rId24"/>
    <p:sldId id="339" r:id="rId25"/>
    <p:sldId id="347" r:id="rId26"/>
    <p:sldId id="317" r:id="rId27"/>
    <p:sldId id="31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94707"/>
  </p:normalViewPr>
  <p:slideViewPr>
    <p:cSldViewPr snapToGrid="0">
      <p:cViewPr>
        <p:scale>
          <a:sx n="66" d="100"/>
          <a:sy n="66" d="100"/>
        </p:scale>
        <p:origin x="1888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491"/>
      </p:ext>
    </p:extLst>
  </p:cSld>
  <p:clrMapOvr>
    <a:masterClrMapping/>
  </p:clrMapOvr>
  <p:transition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4527"/>
      </p:ext>
    </p:extLst>
  </p:cSld>
  <p:clrMapOvr>
    <a:masterClrMapping/>
  </p:clrMapOvr>
  <p:transition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7329"/>
      </p:ext>
    </p:extLst>
  </p:cSld>
  <p:clrMapOvr>
    <a:masterClrMapping/>
  </p:clrMapOvr>
  <p:transition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7369"/>
      </p:ext>
    </p:extLst>
  </p:cSld>
  <p:clrMapOvr>
    <a:masterClrMapping/>
  </p:clrMapOvr>
  <p:transition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617420"/>
      </p:ext>
    </p:extLst>
  </p:cSld>
  <p:clrMapOvr>
    <a:masterClrMapping/>
  </p:clrMapOvr>
  <p:transition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76885"/>
      </p:ext>
    </p:extLst>
  </p:cSld>
  <p:clrMapOvr>
    <a:masterClrMapping/>
  </p:clrMapOvr>
  <p:transition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1165"/>
      </p:ext>
    </p:extLst>
  </p:cSld>
  <p:clrMapOvr>
    <a:masterClrMapping/>
  </p:clrMapOvr>
  <p:transition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1091"/>
      </p:ext>
    </p:extLst>
  </p:cSld>
  <p:clrMapOvr>
    <a:masterClrMapping/>
  </p:clrMapOvr>
  <p:transition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01009"/>
      </p:ext>
    </p:extLst>
  </p:cSld>
  <p:clrMapOvr>
    <a:masterClrMapping/>
  </p:clrMapOvr>
  <p:transition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216909"/>
      </p:ext>
    </p:extLst>
  </p:cSld>
  <p:clrMapOvr>
    <a:masterClrMapping/>
  </p:clrMapOvr>
  <p:transition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385375"/>
      </p:ext>
    </p:extLst>
  </p:cSld>
  <p:clrMapOvr>
    <a:masterClrMapping/>
  </p:clrMapOvr>
  <p:transition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32" name="Picture 8" descr="logo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0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pic>
          <p:nvPicPr>
            <p:cNvPr id="1033" name="Picture 9" descr="right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0"/>
              <a:ext cx="187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7C8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219200" y="2667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036" name="Picture 12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5740400"/>
            <a:ext cx="10445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rus@memphis.edu" TargetMode="External"/><Relationship Id="rId3" Type="http://schemas.openxmlformats.org/officeDocument/2006/relationships/hyperlink" Target="http://www.cs.memphis.edu/~vrus/teaching/ir-websearch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988300" cy="2705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Information Retrieval and Web Search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0900" y="3492500"/>
            <a:ext cx="7772400" cy="2552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Vasile Rus, PhD</a:t>
            </a:r>
          </a:p>
          <a:p>
            <a:pPr algn="ctr">
              <a:buFontTx/>
              <a:buNone/>
            </a:pPr>
            <a:r>
              <a:rPr lang="en-US" altLang="en-US">
                <a:hlinkClick r:id="rId2"/>
              </a:rPr>
              <a:t>vrus@memphis.edu</a:t>
            </a:r>
            <a:endParaRPr lang="en-US" altLang="en-US"/>
          </a:p>
          <a:p>
            <a:pPr algn="ctr">
              <a:buFontTx/>
              <a:buNone/>
            </a:pPr>
            <a:r>
              <a:rPr lang="en-US" altLang="en-US">
                <a:hlinkClick r:id="rId3"/>
              </a:rPr>
              <a:t>www.cs.memphis.edu/~vrus/teaching/ir-websearch/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Phrase-based Retrieval</a:t>
            </a:r>
          </a:p>
        </p:txBody>
      </p:sp>
      <p:sp>
        <p:nvSpPr>
          <p:cNvPr id="319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Must have an inverted index that also stores </a:t>
            </a:r>
            <a:r>
              <a:rPr lang="en-US" altLang="en-US" i="1"/>
              <a:t>positions</a:t>
            </a:r>
            <a:r>
              <a:rPr lang="en-US" altLang="en-US"/>
              <a:t> of each keyword in a document</a:t>
            </a:r>
          </a:p>
          <a:p>
            <a:r>
              <a:rPr lang="en-US" altLang="en-US"/>
              <a:t>Retrieve documents and positions for each individual word, intersect documents, and then finally check for ordered contiguity of keyword positions</a:t>
            </a:r>
          </a:p>
          <a:p>
            <a:r>
              <a:rPr lang="en-US" altLang="en-US"/>
              <a:t>Best to start contiguity check with the least common word in the phrase</a:t>
            </a:r>
          </a:p>
          <a:p>
            <a:endParaRPr lang="en-US" altLang="en-US"/>
          </a:p>
        </p:txBody>
      </p:sp>
    </p:spTree>
  </p:cSld>
  <p:clrMapOvr>
    <a:masterClrMapping/>
  </p:clrMapOvr>
  <p:transition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Proximity Queries</a:t>
            </a:r>
          </a:p>
        </p:txBody>
      </p:sp>
      <p:sp>
        <p:nvSpPr>
          <p:cNvPr id="3215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999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List of words with specific maximal distance constraints between terms</a:t>
            </a:r>
          </a:p>
          <a:p>
            <a:r>
              <a:rPr lang="en-US" altLang="en-US"/>
              <a:t>Example: “enhance” and “retrieval” within 4 words matches “…enhance the power of retrieval …”</a:t>
            </a:r>
          </a:p>
          <a:p>
            <a:r>
              <a:rPr lang="en-US" altLang="en-US"/>
              <a:t>May also perform stemming and/or not count stop words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63588" y="246063"/>
            <a:ext cx="7693025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Proximity Retrieval with Inverted Index</a:t>
            </a:r>
          </a:p>
        </p:txBody>
      </p:sp>
      <p:sp>
        <p:nvSpPr>
          <p:cNvPr id="322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Use approach similar to phrasal search to find documents in which all keywords are found in a context that satisfies the proximity constraints</a:t>
            </a:r>
          </a:p>
          <a:p>
            <a:r>
              <a:rPr lang="en-US" altLang="en-US"/>
              <a:t>During search for positions of remaining keywords, find closest position of  next </a:t>
            </a:r>
            <a:r>
              <a:rPr lang="en-US" altLang="en-US" i="1"/>
              <a:t>keyword</a:t>
            </a:r>
            <a:r>
              <a:rPr lang="en-US" altLang="en-US" i="1" baseline="-25000"/>
              <a:t> </a:t>
            </a:r>
            <a:r>
              <a:rPr lang="en-US" altLang="en-US"/>
              <a:t>to current position </a:t>
            </a:r>
            <a:r>
              <a:rPr lang="en-US" altLang="en-US" i="1"/>
              <a:t>p</a:t>
            </a:r>
            <a:r>
              <a:rPr lang="en-US" altLang="en-US"/>
              <a:t> and check that it is within maximum allowed distance</a:t>
            </a:r>
          </a:p>
          <a:p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Boolean Queries</a:t>
            </a:r>
          </a:p>
        </p:txBody>
      </p:sp>
      <p:sp>
        <p:nvSpPr>
          <p:cNvPr id="3153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1371600"/>
            <a:ext cx="8001000" cy="4687888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Atoms, i.e. basic queries, combined with Boolean operators:</a:t>
            </a:r>
          </a:p>
          <a:p>
            <a:pPr lvl="1"/>
            <a:r>
              <a:rPr lang="en-US" altLang="en-US" sz="2400"/>
              <a:t>OR:  (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/>
              <a:t> OR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2</a:t>
            </a:r>
            <a:r>
              <a:rPr lang="en-US" altLang="en-US" sz="2400"/>
              <a:t>)</a:t>
            </a:r>
          </a:p>
          <a:p>
            <a:pPr lvl="1"/>
            <a:r>
              <a:rPr lang="en-US" altLang="en-US" sz="2400"/>
              <a:t>AND: (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/>
              <a:t> AND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2</a:t>
            </a:r>
            <a:r>
              <a:rPr lang="en-US" altLang="en-US" sz="2400"/>
              <a:t>)</a:t>
            </a:r>
          </a:p>
          <a:p>
            <a:pPr lvl="1"/>
            <a:r>
              <a:rPr lang="en-US" altLang="en-US" sz="2400"/>
              <a:t>BUT: (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/>
              <a:t> BUT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2</a:t>
            </a:r>
            <a:r>
              <a:rPr lang="en-US" altLang="en-US" sz="2400"/>
              <a:t>) Satisfy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/>
              <a:t> but </a:t>
            </a:r>
            <a:r>
              <a:rPr lang="en-US" altLang="en-US" sz="2400" b="1"/>
              <a:t>not</a:t>
            </a:r>
            <a:r>
              <a:rPr lang="en-US" altLang="en-US" sz="2400"/>
              <a:t>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2</a:t>
            </a:r>
          </a:p>
          <a:p>
            <a:r>
              <a:rPr lang="en-US" altLang="en-US" sz="2800"/>
              <a:t>Boolean operators work on sets of documents</a:t>
            </a:r>
          </a:p>
          <a:p>
            <a:r>
              <a:rPr lang="en-US" altLang="en-US" sz="2800"/>
              <a:t>Negation only allowed using BUT to allow efficient use of inverted index by filtering another efficiently retrievable set</a:t>
            </a:r>
          </a:p>
          <a:p>
            <a:r>
              <a:rPr lang="en-US" altLang="en-US" sz="2800"/>
              <a:t>Naïve users have trouble with Boolean logic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54113" y="274638"/>
            <a:ext cx="7096125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Boolean Retrieval with Inverted Indices</a:t>
            </a:r>
          </a:p>
        </p:txBody>
      </p:sp>
      <p:sp>
        <p:nvSpPr>
          <p:cNvPr id="3164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Atom</a:t>
            </a:r>
            <a:r>
              <a:rPr lang="en-US" altLang="en-US"/>
              <a:t>: Retrieve containing documents using the inverted index</a:t>
            </a:r>
          </a:p>
          <a:p>
            <a:r>
              <a:rPr lang="en-US" altLang="en-US">
                <a:solidFill>
                  <a:srgbClr val="FF0000"/>
                </a:solidFill>
              </a:rPr>
              <a:t>OR</a:t>
            </a:r>
            <a:r>
              <a:rPr lang="en-US" altLang="en-US"/>
              <a:t>:  Recursively retrieve </a:t>
            </a:r>
            <a:r>
              <a:rPr lang="en-US" altLang="en-US" i="1"/>
              <a:t>e</a:t>
            </a:r>
            <a:r>
              <a:rPr lang="en-US" altLang="en-US" i="1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e</a:t>
            </a:r>
            <a:r>
              <a:rPr lang="en-US" altLang="en-US" i="1" baseline="-25000"/>
              <a:t>2</a:t>
            </a:r>
            <a:r>
              <a:rPr lang="en-US" altLang="en-US"/>
              <a:t> and take union of results (duplicates are eliminated)</a:t>
            </a:r>
          </a:p>
          <a:p>
            <a:r>
              <a:rPr lang="en-US" altLang="en-US">
                <a:solidFill>
                  <a:srgbClr val="FF0000"/>
                </a:solidFill>
              </a:rPr>
              <a:t>AND</a:t>
            </a:r>
            <a:r>
              <a:rPr lang="en-US" altLang="en-US"/>
              <a:t>: Recursively retrieve </a:t>
            </a:r>
            <a:r>
              <a:rPr lang="en-US" altLang="en-US" i="1"/>
              <a:t>e</a:t>
            </a:r>
            <a:r>
              <a:rPr lang="en-US" altLang="en-US" i="1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e</a:t>
            </a:r>
            <a:r>
              <a:rPr lang="en-US" altLang="en-US" i="1" baseline="-25000"/>
              <a:t>2</a:t>
            </a:r>
            <a:r>
              <a:rPr lang="en-US" altLang="en-US"/>
              <a:t> and take intersection of results</a:t>
            </a:r>
          </a:p>
          <a:p>
            <a:r>
              <a:rPr lang="en-US" altLang="en-US">
                <a:solidFill>
                  <a:srgbClr val="FF0000"/>
                </a:solidFill>
              </a:rPr>
              <a:t>BUT</a:t>
            </a:r>
            <a:r>
              <a:rPr lang="en-US" altLang="en-US"/>
              <a:t>: Recursively retrieve </a:t>
            </a:r>
            <a:r>
              <a:rPr lang="en-US" altLang="en-US" i="1"/>
              <a:t>e</a:t>
            </a:r>
            <a:r>
              <a:rPr lang="en-US" altLang="en-US" i="1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e</a:t>
            </a:r>
            <a:r>
              <a:rPr lang="en-US" altLang="en-US" i="1" baseline="-25000"/>
              <a:t>2</a:t>
            </a:r>
            <a:r>
              <a:rPr lang="en-US" altLang="en-US"/>
              <a:t> and take set difference of results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5263" y="520700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“Natural Language” Queries </a:t>
            </a:r>
          </a:p>
        </p:txBody>
      </p:sp>
      <p:sp>
        <p:nvSpPr>
          <p:cNvPr id="317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Full text queries as arbitrary strings</a:t>
            </a:r>
          </a:p>
          <a:p>
            <a:r>
              <a:rPr lang="en-US" altLang="en-US"/>
              <a:t>Typically just treated as a bag-of-words for a vector-space model</a:t>
            </a:r>
          </a:p>
          <a:p>
            <a:r>
              <a:rPr lang="en-US" altLang="en-US"/>
              <a:t>Typically processed using standard vector-space retrieval methods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Pattern Matching</a:t>
            </a:r>
          </a:p>
        </p:txBody>
      </p:sp>
      <p:sp>
        <p:nvSpPr>
          <p:cNvPr id="323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Allow queries that match strings rather than word tokens</a:t>
            </a:r>
          </a:p>
          <a:p>
            <a:pPr lvl="1"/>
            <a:r>
              <a:rPr lang="en-US" altLang="en-US"/>
              <a:t>Data retrieval queries</a:t>
            </a:r>
          </a:p>
          <a:p>
            <a:r>
              <a:rPr lang="en-US" altLang="en-US"/>
              <a:t>Requires more sophisticated data structures and algorithms than inverted indices to retrieve efficiently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Simple Patterns</a:t>
            </a:r>
          </a:p>
        </p:txBody>
      </p:sp>
      <p:sp>
        <p:nvSpPr>
          <p:cNvPr id="3246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3038"/>
            <a:ext cx="8229600" cy="4525962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solidFill>
                  <a:srgbClr val="FF0000"/>
                </a:solidFill>
              </a:rPr>
              <a:t>Words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Prefixes</a:t>
            </a:r>
            <a:r>
              <a:rPr lang="en-US" altLang="en-US" sz="2800"/>
              <a:t>: Pattern that matches start of word</a:t>
            </a:r>
          </a:p>
          <a:p>
            <a:pPr lvl="1"/>
            <a:r>
              <a:rPr lang="en-US" altLang="en-US" sz="2400"/>
              <a:t>“anti” matches “antiquity”, “antibody”, etc.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Suffixes</a:t>
            </a:r>
            <a:r>
              <a:rPr lang="en-US" altLang="en-US" sz="2800"/>
              <a:t>: Pattern that matches end of word:</a:t>
            </a:r>
          </a:p>
          <a:p>
            <a:pPr lvl="1"/>
            <a:r>
              <a:rPr lang="en-US" altLang="en-US" sz="2400"/>
              <a:t>“ix” matches “fix”, “matrix”, etc.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Simple Patterns</a:t>
            </a:r>
          </a:p>
        </p:txBody>
      </p:sp>
      <p:sp>
        <p:nvSpPr>
          <p:cNvPr id="3430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3038"/>
            <a:ext cx="8229600" cy="4525962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solidFill>
                  <a:srgbClr val="FF0000"/>
                </a:solidFill>
              </a:rPr>
              <a:t>Substrings</a:t>
            </a:r>
            <a:r>
              <a:rPr lang="en-US" altLang="en-US" sz="2800"/>
              <a:t>: Pattern that matches arbitrary subsequence of characters</a:t>
            </a:r>
          </a:p>
          <a:p>
            <a:pPr lvl="1"/>
            <a:r>
              <a:rPr lang="en-US" altLang="en-US" sz="2400"/>
              <a:t> “rapt” matches “enrapture”, “velociraptor” etc.</a:t>
            </a:r>
          </a:p>
          <a:p>
            <a:pPr lvl="1"/>
            <a:r>
              <a:rPr lang="en-US" altLang="en-US" sz="2400"/>
              <a:t>“any flow” will match ‘… many flowers …’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Ranges</a:t>
            </a:r>
            <a:r>
              <a:rPr lang="en-US" altLang="en-US" sz="2800"/>
              <a:t>: Pair of strings that matches any word lexicographically (alphabetically) between them</a:t>
            </a:r>
          </a:p>
          <a:p>
            <a:pPr lvl="1"/>
            <a:r>
              <a:rPr lang="en-US" altLang="en-US" sz="2400"/>
              <a:t>“tin” to “tix” matches “tip”, “tire”, “title”, etc.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Allowing Errors</a:t>
            </a:r>
          </a:p>
        </p:txBody>
      </p:sp>
      <p:sp>
        <p:nvSpPr>
          <p:cNvPr id="3256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if query or document contains typos or misspellings?</a:t>
            </a:r>
          </a:p>
          <a:p>
            <a:r>
              <a:rPr lang="en-US" altLang="en-US"/>
              <a:t>Judge letter-similarity of words (or arbitrary strings) using:</a:t>
            </a:r>
          </a:p>
          <a:p>
            <a:pPr lvl="1"/>
            <a:r>
              <a:rPr lang="en-US" altLang="en-US"/>
              <a:t>Edit distance (Levenstein distance) </a:t>
            </a:r>
          </a:p>
          <a:p>
            <a:r>
              <a:rPr lang="en-US" altLang="en-US"/>
              <a:t>Allow proximity search with bound on string similarity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Outline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Query Languages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Edit (Levenstein) Distance</a:t>
            </a:r>
          </a:p>
        </p:txBody>
      </p:sp>
      <p:sp>
        <p:nvSpPr>
          <p:cNvPr id="3266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Minimum number of character </a:t>
            </a:r>
            <a:r>
              <a:rPr lang="en-US" altLang="en-US" i="1"/>
              <a:t>deletions</a:t>
            </a:r>
            <a:r>
              <a:rPr lang="en-US" altLang="en-US"/>
              <a:t>, </a:t>
            </a:r>
            <a:r>
              <a:rPr lang="en-US" altLang="en-US" i="1"/>
              <a:t>additions,</a:t>
            </a:r>
            <a:r>
              <a:rPr lang="en-US" altLang="en-US"/>
              <a:t> or </a:t>
            </a:r>
            <a:r>
              <a:rPr lang="en-US" altLang="en-US" i="1"/>
              <a:t>replacements</a:t>
            </a:r>
            <a:r>
              <a:rPr lang="en-US" altLang="en-US"/>
              <a:t> needed to make two strings equivalent.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“misspell” to “mispell” is distance 1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“misspell” to “mistell” is distance 2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“misspell” to “misspelling” is distance 3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be computed efficiently using </a:t>
            </a:r>
            <a:r>
              <a:rPr lang="en-US" altLang="en-US" i="1"/>
              <a:t>dynamic programming</a:t>
            </a:r>
            <a:r>
              <a:rPr lang="en-US" altLang="en-US"/>
              <a:t> in O(</a:t>
            </a:r>
            <a:r>
              <a:rPr lang="en-US" altLang="en-US" i="1"/>
              <a:t>mn</a:t>
            </a:r>
            <a:r>
              <a:rPr lang="en-US" altLang="en-US"/>
              <a:t>) time where </a:t>
            </a:r>
            <a:r>
              <a:rPr lang="en-US" altLang="en-US" i="1"/>
              <a:t>m</a:t>
            </a:r>
            <a:r>
              <a:rPr lang="en-US" altLang="en-US"/>
              <a:t> and </a:t>
            </a:r>
            <a:r>
              <a:rPr lang="en-US" altLang="en-US" i="1"/>
              <a:t>n</a:t>
            </a:r>
            <a:r>
              <a:rPr lang="en-US" altLang="en-US"/>
              <a:t> are the lengths of the two strings being compared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Regular Expressions</a:t>
            </a:r>
          </a:p>
        </p:txBody>
      </p:sp>
      <p:sp>
        <p:nvSpPr>
          <p:cNvPr id="3287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1371600"/>
            <a:ext cx="8077200" cy="4687888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Language for composing complex patterns from simpler ones.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An individual character is a regex.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Union</a:t>
            </a:r>
            <a:r>
              <a:rPr lang="en-US" altLang="en-US" sz="2400"/>
              <a:t>: If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 </a:t>
            </a:r>
            <a:r>
              <a:rPr lang="en-US" altLang="en-US" sz="2400"/>
              <a:t>and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2 </a:t>
            </a:r>
            <a:r>
              <a:rPr lang="en-US" altLang="en-US" sz="2400"/>
              <a:t>are regexes, then (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 | e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</a:t>
            </a:r>
            <a:r>
              <a:rPr lang="en-US" altLang="en-US" sz="2400"/>
              <a:t>) is a regex that matches whatever either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/>
              <a:t> or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2 </a:t>
            </a:r>
            <a:r>
              <a:rPr lang="en-US" altLang="en-US" sz="2400"/>
              <a:t>matches.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Concatenation</a:t>
            </a:r>
            <a:r>
              <a:rPr lang="en-US" altLang="en-US" sz="2400"/>
              <a:t>: If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 </a:t>
            </a:r>
            <a:r>
              <a:rPr lang="en-US" altLang="en-US" sz="2400"/>
              <a:t>and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2 </a:t>
            </a:r>
            <a:r>
              <a:rPr lang="en-US" altLang="en-US" sz="2400"/>
              <a:t>are regexes, then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/>
              <a:t>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2 </a:t>
            </a:r>
            <a:r>
              <a:rPr lang="en-US" altLang="en-US" sz="2400"/>
              <a:t>is a regex that matches a string that consists of a substring that matches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/>
              <a:t> immediately followed by a substring that matches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2 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Repetition</a:t>
            </a:r>
            <a:r>
              <a:rPr lang="en-US" altLang="en-US" sz="2400"/>
              <a:t> (Kleene closure): If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/>
              <a:t> is a regex, then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2400"/>
              <a:t>* is a regex that matches a sequence of zero or more strings that match </a:t>
            </a:r>
            <a:r>
              <a:rPr lang="en-US" altLang="en-US" sz="2400" i="1"/>
              <a:t>e</a:t>
            </a:r>
            <a:r>
              <a:rPr lang="en-US" altLang="en-US" sz="2400" i="1" baseline="-25000"/>
              <a:t>1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Enhanced Regex’s (Perl)</a:t>
            </a:r>
          </a:p>
        </p:txBody>
      </p:sp>
      <p:sp>
        <p:nvSpPr>
          <p:cNvPr id="3307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Special terms for common sets of characters, such as alphabetic or numeric or general “wildcard”.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Special repetition operator (</a:t>
            </a:r>
            <a:r>
              <a:rPr lang="en-US" altLang="en-US" sz="2800">
                <a:solidFill>
                  <a:srgbClr val="FF0000"/>
                </a:solidFill>
              </a:rPr>
              <a:t>+</a:t>
            </a:r>
            <a:r>
              <a:rPr lang="en-US" altLang="en-US" sz="2800"/>
              <a:t>) for 1 or more occurrences.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Special optional operator (</a:t>
            </a:r>
            <a:r>
              <a:rPr lang="en-US" altLang="en-US" sz="2800">
                <a:solidFill>
                  <a:srgbClr val="FF0000"/>
                </a:solidFill>
              </a:rPr>
              <a:t>?</a:t>
            </a:r>
            <a:r>
              <a:rPr lang="en-US" altLang="en-US" sz="2800"/>
              <a:t>) for 0 or 1 occurrences.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Special repetition operator for specific range of number of occurrences: </a:t>
            </a:r>
            <a:r>
              <a:rPr lang="en-US" altLang="en-US" sz="2800">
                <a:solidFill>
                  <a:srgbClr val="FF0000"/>
                </a:solidFill>
              </a:rPr>
              <a:t>{min,max}</a:t>
            </a:r>
            <a:r>
              <a:rPr lang="en-US" altLang="en-US" sz="2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A{1,5}  One to five A’s.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A{5,}    Five or more A’s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A{5}     Exactly five A’s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1371600"/>
            <a:ext cx="7924800" cy="4687888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Assumes documents have structure that can be exploited in search.</a:t>
            </a:r>
          </a:p>
          <a:p>
            <a:r>
              <a:rPr lang="en-US" altLang="en-US"/>
              <a:t>Structure could be:</a:t>
            </a:r>
          </a:p>
          <a:p>
            <a:pPr lvl="1"/>
            <a:r>
              <a:rPr lang="en-US" altLang="en-US"/>
              <a:t>Fixed set of fields, e.g. title, author, abstract, etc.</a:t>
            </a:r>
          </a:p>
          <a:p>
            <a:pPr lvl="1"/>
            <a:r>
              <a:rPr lang="en-US" altLang="en-US"/>
              <a:t>Hierarchical (recursive) tree structure:</a:t>
            </a:r>
          </a:p>
        </p:txBody>
      </p:sp>
      <p:sp>
        <p:nvSpPr>
          <p:cNvPr id="3338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Structural Queries</a:t>
            </a:r>
          </a:p>
        </p:txBody>
      </p:sp>
      <p:sp>
        <p:nvSpPr>
          <p:cNvPr id="333828" name="Oval 4"/>
          <p:cNvSpPr>
            <a:spLocks noChangeArrowheads="1"/>
          </p:cNvSpPr>
          <p:nvPr/>
        </p:nvSpPr>
        <p:spPr bwMode="auto">
          <a:xfrm>
            <a:off x="2806700" y="4686300"/>
            <a:ext cx="1249363" cy="536575"/>
          </a:xfrm>
          <a:prstGeom prst="ellipse">
            <a:avLst/>
          </a:prstGeom>
          <a:solidFill>
            <a:schemeClr val="hlink">
              <a:alpha val="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en-US" sz="2000"/>
              <a:t>chapter</a:t>
            </a:r>
          </a:p>
        </p:txBody>
      </p:sp>
      <p:sp>
        <p:nvSpPr>
          <p:cNvPr id="333829" name="Oval 5"/>
          <p:cNvSpPr>
            <a:spLocks noChangeArrowheads="1"/>
          </p:cNvSpPr>
          <p:nvPr/>
        </p:nvSpPr>
        <p:spPr bwMode="auto">
          <a:xfrm>
            <a:off x="2363788" y="5335588"/>
            <a:ext cx="747712" cy="536575"/>
          </a:xfrm>
          <a:prstGeom prst="ellipse">
            <a:avLst/>
          </a:prstGeom>
          <a:solidFill>
            <a:schemeClr val="hlink">
              <a:alpha val="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333830" name="Oval 6"/>
          <p:cNvSpPr>
            <a:spLocks noChangeArrowheads="1"/>
          </p:cNvSpPr>
          <p:nvPr/>
        </p:nvSpPr>
        <p:spPr bwMode="auto">
          <a:xfrm>
            <a:off x="3352800" y="5335588"/>
            <a:ext cx="1208088" cy="536575"/>
          </a:xfrm>
          <a:prstGeom prst="ellipse">
            <a:avLst/>
          </a:prstGeom>
          <a:solidFill>
            <a:schemeClr val="hlink">
              <a:alpha val="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en-US" sz="2000"/>
              <a:t>section</a:t>
            </a:r>
          </a:p>
        </p:txBody>
      </p:sp>
      <p:sp>
        <p:nvSpPr>
          <p:cNvPr id="333831" name="Oval 7"/>
          <p:cNvSpPr>
            <a:spLocks noChangeArrowheads="1"/>
          </p:cNvSpPr>
          <p:nvPr/>
        </p:nvSpPr>
        <p:spPr bwMode="auto">
          <a:xfrm>
            <a:off x="4725988" y="5335588"/>
            <a:ext cx="747712" cy="536575"/>
          </a:xfrm>
          <a:prstGeom prst="ellipse">
            <a:avLst/>
          </a:prstGeom>
          <a:solidFill>
            <a:schemeClr val="hlink">
              <a:alpha val="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333832" name="Oval 8"/>
          <p:cNvSpPr>
            <a:spLocks noChangeArrowheads="1"/>
          </p:cNvSpPr>
          <p:nvPr/>
        </p:nvSpPr>
        <p:spPr bwMode="auto">
          <a:xfrm>
            <a:off x="5715000" y="5335588"/>
            <a:ext cx="1208088" cy="536575"/>
          </a:xfrm>
          <a:prstGeom prst="ellipse">
            <a:avLst/>
          </a:prstGeom>
          <a:solidFill>
            <a:schemeClr val="hlink">
              <a:alpha val="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en-US" sz="2000"/>
              <a:t>section</a:t>
            </a:r>
          </a:p>
        </p:txBody>
      </p:sp>
      <p:sp>
        <p:nvSpPr>
          <p:cNvPr id="333833" name="Oval 9"/>
          <p:cNvSpPr>
            <a:spLocks noChangeArrowheads="1"/>
          </p:cNvSpPr>
          <p:nvPr/>
        </p:nvSpPr>
        <p:spPr bwMode="auto">
          <a:xfrm>
            <a:off x="2971800" y="6019800"/>
            <a:ext cx="750888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333834" name="Oval 10"/>
          <p:cNvSpPr>
            <a:spLocks noChangeArrowheads="1"/>
          </p:cNvSpPr>
          <p:nvPr/>
        </p:nvSpPr>
        <p:spPr bwMode="auto">
          <a:xfrm>
            <a:off x="3810000" y="6019800"/>
            <a:ext cx="1708150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en-US" sz="2000"/>
              <a:t>subsection</a:t>
            </a:r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 flipH="1">
            <a:off x="38100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3836" name="Line 12"/>
          <p:cNvSpPr>
            <a:spLocks noChangeShapeType="1"/>
          </p:cNvSpPr>
          <p:nvPr/>
        </p:nvSpPr>
        <p:spPr bwMode="auto">
          <a:xfrm>
            <a:off x="4876800" y="4495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3837" name="Line 13"/>
          <p:cNvSpPr>
            <a:spLocks noChangeShapeType="1"/>
          </p:cNvSpPr>
          <p:nvPr/>
        </p:nvSpPr>
        <p:spPr bwMode="auto">
          <a:xfrm flipV="1">
            <a:off x="2971800" y="51816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3838" name="Line 14"/>
          <p:cNvSpPr>
            <a:spLocks noChangeShapeType="1"/>
          </p:cNvSpPr>
          <p:nvPr/>
        </p:nvSpPr>
        <p:spPr bwMode="auto">
          <a:xfrm>
            <a:off x="3733800" y="52578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3839" name="Line 15"/>
          <p:cNvSpPr>
            <a:spLocks noChangeShapeType="1"/>
          </p:cNvSpPr>
          <p:nvPr/>
        </p:nvSpPr>
        <p:spPr bwMode="auto">
          <a:xfrm>
            <a:off x="3733800" y="5181600"/>
            <a:ext cx="76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3840" name="Line 16"/>
          <p:cNvSpPr>
            <a:spLocks noChangeShapeType="1"/>
          </p:cNvSpPr>
          <p:nvPr/>
        </p:nvSpPr>
        <p:spPr bwMode="auto">
          <a:xfrm flipH="1">
            <a:off x="3505200" y="57912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3841" name="Line 17"/>
          <p:cNvSpPr>
            <a:spLocks noChangeShapeType="1"/>
          </p:cNvSpPr>
          <p:nvPr/>
        </p:nvSpPr>
        <p:spPr bwMode="auto">
          <a:xfrm>
            <a:off x="4343400" y="5791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3842" name="Line 18"/>
          <p:cNvSpPr>
            <a:spLocks noChangeShapeType="1"/>
          </p:cNvSpPr>
          <p:nvPr/>
        </p:nvSpPr>
        <p:spPr bwMode="auto">
          <a:xfrm flipH="1">
            <a:off x="5257800" y="51816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3843" name="Line 19"/>
          <p:cNvSpPr>
            <a:spLocks noChangeShapeType="1"/>
          </p:cNvSpPr>
          <p:nvPr/>
        </p:nvSpPr>
        <p:spPr bwMode="auto">
          <a:xfrm>
            <a:off x="5867400" y="51054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3844" name="Oval 20"/>
          <p:cNvSpPr>
            <a:spLocks noChangeArrowheads="1"/>
          </p:cNvSpPr>
          <p:nvPr/>
        </p:nvSpPr>
        <p:spPr bwMode="auto">
          <a:xfrm>
            <a:off x="4953000" y="4649788"/>
            <a:ext cx="1249363" cy="536575"/>
          </a:xfrm>
          <a:prstGeom prst="ellipse">
            <a:avLst/>
          </a:prstGeom>
          <a:solidFill>
            <a:schemeClr val="hlink">
              <a:alpha val="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en-US" sz="2000"/>
              <a:t>chapter</a:t>
            </a:r>
          </a:p>
        </p:txBody>
      </p:sp>
      <p:sp>
        <p:nvSpPr>
          <p:cNvPr id="333845" name="Oval 21"/>
          <p:cNvSpPr>
            <a:spLocks noChangeArrowheads="1"/>
          </p:cNvSpPr>
          <p:nvPr/>
        </p:nvSpPr>
        <p:spPr bwMode="auto">
          <a:xfrm>
            <a:off x="4038600" y="4116388"/>
            <a:ext cx="912813" cy="536575"/>
          </a:xfrm>
          <a:prstGeom prst="ellipse">
            <a:avLst/>
          </a:prstGeom>
          <a:solidFill>
            <a:schemeClr val="hlink">
              <a:alpha val="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en-US" sz="2000"/>
              <a:t>book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Queries with Structure</a:t>
            </a:r>
          </a:p>
        </p:txBody>
      </p:sp>
      <p:sp>
        <p:nvSpPr>
          <p:cNvPr id="3348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Allow queries for text appearing in specific fields:</a:t>
            </a:r>
          </a:p>
          <a:p>
            <a:pPr lvl="1"/>
            <a:r>
              <a:rPr lang="en-US" altLang="en-US"/>
              <a:t>“nuclear fusion” appearing in a chapter title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split orient="vert"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Protocols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Z39.50: Querying bibliographical information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WAIS: network publishing protocol to query databases through the Internet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CD-ROM protocols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CCL: defines 19 commands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CD-RDx: client-server; allows fixed-length fields, images and audio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SFQL: Relational database query language SQL enhanced with “full text” search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Select abstract from journal.papers where author contains “Teller” and title contains “nuclear fusion” and date &lt; 1/1/1950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More general and flexible than CCL or CD-RDx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Summary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Query Languages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Next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Query Operations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Languages vs Protocols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Query Languages</a:t>
            </a:r>
          </a:p>
          <a:p>
            <a:pPr lvl="1"/>
            <a:r>
              <a:rPr lang="en-US" altLang="en-US"/>
              <a:t>Intended for users</a:t>
            </a:r>
          </a:p>
          <a:p>
            <a:pPr lvl="1"/>
            <a:r>
              <a:rPr lang="en-US" altLang="en-US"/>
              <a:t>Two types</a:t>
            </a:r>
          </a:p>
          <a:p>
            <a:pPr lvl="2"/>
            <a:r>
              <a:rPr lang="en-US" altLang="en-US"/>
              <a:t>Query languages for information retrieval</a:t>
            </a:r>
          </a:p>
          <a:p>
            <a:pPr lvl="3"/>
            <a:r>
              <a:rPr lang="en-US" altLang="en-US"/>
              <a:t>Allow the answer to be ranked</a:t>
            </a:r>
          </a:p>
          <a:p>
            <a:pPr lvl="2"/>
            <a:r>
              <a:rPr lang="en-US" altLang="en-US"/>
              <a:t>Query languages for data retrieval</a:t>
            </a:r>
          </a:p>
          <a:p>
            <a:r>
              <a:rPr lang="en-US" altLang="en-US"/>
              <a:t>Protocols</a:t>
            </a:r>
          </a:p>
          <a:p>
            <a:pPr lvl="1"/>
            <a:r>
              <a:rPr lang="en-US" altLang="en-US"/>
              <a:t>Intended for high-level software packages to query an on-line database or a CD-ROM archive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Some Assumptions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Query preprocessing has already been done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Stemming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Removal of stop words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Query expansion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Keyword = word that can be retrieved by a query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Retrieval unit is ‘documents’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Document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Web page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paragraph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Query Types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Keyword-based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simple words and phrases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Boolean operators to manipulate sets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Pattern matching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Complements keyword retrieval with data retrieval capabilities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Querying based on structure of text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Protocols for Internet and CD-ROM publishing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Keyword-based Querying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Intuitive</a:t>
            </a:r>
          </a:p>
          <a:p>
            <a:r>
              <a:rPr lang="en-US" altLang="en-US"/>
              <a:t>Easy to express</a:t>
            </a:r>
          </a:p>
          <a:p>
            <a:r>
              <a:rPr lang="en-US" altLang="en-US"/>
              <a:t>Allow fast ranking of answer documents</a:t>
            </a:r>
          </a:p>
          <a:p>
            <a:r>
              <a:rPr lang="en-US" altLang="en-US"/>
              <a:t>Types of keyword-based queries, aka </a:t>
            </a:r>
            <a:r>
              <a:rPr lang="en-US" altLang="en-US" i="1"/>
              <a:t>basic queries</a:t>
            </a:r>
            <a:r>
              <a:rPr lang="en-US" altLang="en-US"/>
              <a:t> (patterns, covered later, are also basic queries)</a:t>
            </a:r>
          </a:p>
          <a:p>
            <a:pPr lvl="1"/>
            <a:r>
              <a:rPr lang="en-US" altLang="en-US"/>
              <a:t>Single-word</a:t>
            </a:r>
          </a:p>
          <a:p>
            <a:pPr lvl="1"/>
            <a:r>
              <a:rPr lang="en-US" altLang="en-US"/>
              <a:t>Multiple-word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Keyword-based Querying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Single-word Queries</a:t>
            </a:r>
          </a:p>
          <a:p>
            <a:r>
              <a:rPr lang="en-US" altLang="en-US"/>
              <a:t>Context Queries</a:t>
            </a:r>
          </a:p>
          <a:p>
            <a:r>
              <a:rPr lang="en-US" altLang="en-US"/>
              <a:t>Boolean Queries</a:t>
            </a:r>
          </a:p>
          <a:p>
            <a:r>
              <a:rPr lang="en-US" altLang="en-US"/>
              <a:t>Natural Language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Single-Word Queries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What is a word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sequence of letters surrounded by separators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text database manager will decide on letters and separators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Result of word queries is a set of documents containing at least one of the words in the query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Documents are ranked according to a degree of similarity to the query (e.g., tf-idf)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Context Queries</a:t>
            </a:r>
          </a:p>
        </p:txBody>
      </p:sp>
      <p:sp>
        <p:nvSpPr>
          <p:cNvPr id="3184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Words which appear near each other indicate higher likelihood of relevance</a:t>
            </a:r>
          </a:p>
          <a:p>
            <a:r>
              <a:rPr lang="en-US" altLang="en-US" sz="2800"/>
              <a:t>Retrieve documents with a specific phrase (ordered list of contiguous words)</a:t>
            </a:r>
          </a:p>
          <a:p>
            <a:pPr lvl="1"/>
            <a:r>
              <a:rPr lang="en-US" altLang="en-US" sz="2400"/>
              <a:t>“information theory”</a:t>
            </a:r>
          </a:p>
          <a:p>
            <a:r>
              <a:rPr lang="en-US" altLang="en-US" sz="2800"/>
              <a:t>May allow intervening stop words and/or stemming.</a:t>
            </a:r>
          </a:p>
          <a:p>
            <a:pPr lvl="1"/>
            <a:r>
              <a:rPr lang="en-US" altLang="en-US" sz="2400"/>
              <a:t>“buy camera” matches:</a:t>
            </a:r>
          </a:p>
          <a:p>
            <a:pPr lvl="2"/>
            <a:r>
              <a:rPr lang="en-US" altLang="en-US" sz="2000"/>
              <a:t>“buy a camera”</a:t>
            </a:r>
          </a:p>
          <a:p>
            <a:pPr lvl="2"/>
            <a:r>
              <a:rPr lang="en-US" altLang="en-US" sz="2000"/>
              <a:t>“buying the cameras”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  <p:transition>
    <p:split orient="vert" dir="in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1177</Words>
  <Application>Microsoft Macintosh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Times New Roman</vt:lpstr>
      <vt:lpstr>Default Design</vt:lpstr>
      <vt:lpstr>Information Retrieval and Web Search</vt:lpstr>
      <vt:lpstr>Outline</vt:lpstr>
      <vt:lpstr>Languages vs Protocols</vt:lpstr>
      <vt:lpstr>Some Assumptions</vt:lpstr>
      <vt:lpstr>Query Types</vt:lpstr>
      <vt:lpstr>Keyword-based Querying</vt:lpstr>
      <vt:lpstr>Keyword-based Querying</vt:lpstr>
      <vt:lpstr>Single-Word Queries</vt:lpstr>
      <vt:lpstr>Context Queries</vt:lpstr>
      <vt:lpstr>Phrase-based Retrieval</vt:lpstr>
      <vt:lpstr>Proximity Queries</vt:lpstr>
      <vt:lpstr>Proximity Retrieval with Inverted Index</vt:lpstr>
      <vt:lpstr>Boolean Queries</vt:lpstr>
      <vt:lpstr>Boolean Retrieval with Inverted Indices</vt:lpstr>
      <vt:lpstr>“Natural Language” Queries </vt:lpstr>
      <vt:lpstr>Pattern Matching</vt:lpstr>
      <vt:lpstr>Simple Patterns</vt:lpstr>
      <vt:lpstr>Simple Patterns</vt:lpstr>
      <vt:lpstr>Allowing Errors</vt:lpstr>
      <vt:lpstr>Edit (Levenstein) Distance</vt:lpstr>
      <vt:lpstr>Regular Expressions</vt:lpstr>
      <vt:lpstr>Enhanced Regex’s (Perl)</vt:lpstr>
      <vt:lpstr>Structural Queries</vt:lpstr>
      <vt:lpstr>Queries with Structure</vt:lpstr>
      <vt:lpstr>Protocols</vt:lpstr>
      <vt:lpstr>Summary</vt:lpstr>
      <vt:lpstr>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and Web Search</dc:title>
  <dc:creator>Liangqun Lu</dc:creator>
  <cp:lastModifiedBy>Liangqun Lu</cp:lastModifiedBy>
  <cp:revision>1</cp:revision>
  <dcterms:created xsi:type="dcterms:W3CDTF">2017-09-29T03:33:27Z</dcterms:created>
  <dcterms:modified xsi:type="dcterms:W3CDTF">2017-09-29T03:33:40Z</dcterms:modified>
</cp:coreProperties>
</file>