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45" r:id="rId3"/>
    <p:sldId id="346" r:id="rId4"/>
    <p:sldId id="360" r:id="rId5"/>
    <p:sldId id="348" r:id="rId6"/>
    <p:sldId id="358" r:id="rId7"/>
    <p:sldId id="359" r:id="rId8"/>
    <p:sldId id="361" r:id="rId9"/>
    <p:sldId id="36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A5E4-C421-400E-975F-F64913F89FF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38009-C995-45BB-B554-036F2B71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475" y="696913"/>
            <a:ext cx="6115050" cy="344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F75B1-6010-43A7-8D2E-E5A85B37D6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475" y="696913"/>
            <a:ext cx="6115050" cy="344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F75B1-6010-43A7-8D2E-E5A85B37D6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1475" y="696913"/>
            <a:ext cx="6115050" cy="3440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F75B1-6010-43A7-8D2E-E5A85B37D6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C39FBB-07D4-452C-A685-3D658732188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F26652-4117-47A1-860F-A7AE331C43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7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5B10-5A1D-4194-B4E6-986A936CF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6FEFE-5B81-4168-9352-34DE48992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analytics</a:t>
            </a:r>
          </a:p>
        </p:txBody>
      </p:sp>
    </p:spTree>
    <p:extLst>
      <p:ext uri="{BB962C8B-B14F-4D97-AF65-F5344CB8AC3E}">
        <p14:creationId xmlns:p14="http://schemas.microsoft.com/office/powerpoint/2010/main" val="8212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64695" y="1963710"/>
            <a:ext cx="11146113" cy="3522689"/>
          </a:xfrm>
        </p:spPr>
        <p:txBody>
          <a:bodyPr>
            <a:normAutofit/>
          </a:bodyPr>
          <a:lstStyle/>
          <a:p>
            <a:r>
              <a:rPr lang="en-US" sz="2400" dirty="0"/>
              <a:t>A technique of </a:t>
            </a:r>
            <a:r>
              <a:rPr lang="en-US" sz="2400" u="sng" dirty="0"/>
              <a:t>heuristic</a:t>
            </a:r>
            <a:r>
              <a:rPr lang="en-US" sz="2400" dirty="0"/>
              <a:t> mathematical optimization based on Darwin’s Theory of Evolution.</a:t>
            </a:r>
          </a:p>
          <a:p>
            <a:r>
              <a:rPr lang="en-US" sz="2400" dirty="0"/>
              <a:t>Can be used on any spreadsheet model, including those with “If” and/or “Lookup” functions.</a:t>
            </a:r>
          </a:p>
          <a:p>
            <a:r>
              <a:rPr lang="en-US" sz="2400" dirty="0"/>
              <a:t>Also known as Genetic Algorithms (GAs).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A9BE0-6321-40EB-8A67-F77974A0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0954" y="2068642"/>
            <a:ext cx="11159854" cy="38224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Solutions to a mathematical programming  problem can be represented as a vector of numbers (like a chromosome)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Each chromosome has an associated  “fitness” (obj) value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GAs start with a random population of chromosomes &amp; apply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Crossover - exchange of values between solution vectors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Mutation  - random replacement of values in a solution vector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most fit chromosomes survive to the next generation, and the process is repeated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963C50-8A1F-44A2-8CA2-68470091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2197-D8F9-4972-B0FD-CF12FA4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4CBEA-819E-403D-902C-003858C4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83" y="657225"/>
            <a:ext cx="59531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81191" y="2245518"/>
            <a:ext cx="7002949" cy="365325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The director of an MBA program wants to form project teams for the incoming class of students. There are 34 students and he wants to create 7 teams so that the average GMAT score for each team is as similar as possible.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D7267-7CD1-40A1-B0CE-AD7CAAFF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Forming Fair teams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20AAD-80F0-43FA-97DE-B77EB27E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75" y="2389827"/>
            <a:ext cx="2231079" cy="38079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BFA-B3A3-40F1-8D53-8ACD8CBE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Traveling salesperson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8786-C2D9-4D2C-A4AD-83A39ECB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86966"/>
          </a:xfrm>
        </p:spPr>
        <p:txBody>
          <a:bodyPr/>
          <a:lstStyle/>
          <a:p>
            <a:r>
              <a:rPr lang="en-US" dirty="0"/>
              <a:t>A salesperson wants to find the least costly route for visiting clients in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 different cities, visiting each city exactly once before returning home.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F0C328D-B440-4E8D-8391-CA207412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12631"/>
            <a:ext cx="64770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9163" algn="ctr"/>
                <a:tab pos="4171950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	n	(n-1)!</a:t>
            </a:r>
            <a:endParaRPr lang="en-US" sz="1800" i="1" dirty="0">
              <a:solidFill>
                <a:srgbClr val="00CC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800" i="1" dirty="0">
                <a:solidFill>
                  <a:srgbClr val="00CC00"/>
                </a:solidFill>
                <a:latin typeface="Arial" charset="0"/>
              </a:rPr>
              <a:t>	</a:t>
            </a:r>
            <a:r>
              <a:rPr lang="en-US" sz="1800" i="1" dirty="0">
                <a:latin typeface="Arial" charset="0"/>
              </a:rPr>
              <a:t>3	2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	5	24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	9	40,320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	13	479,001,600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	17	20,922,789,888,000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Arial" charset="0"/>
              </a:rPr>
              <a:t>	20	121,645,100,408,832,000</a:t>
            </a:r>
          </a:p>
        </p:txBody>
      </p:sp>
    </p:spTree>
    <p:extLst>
      <p:ext uri="{BB962C8B-B14F-4D97-AF65-F5344CB8AC3E}">
        <p14:creationId xmlns:p14="http://schemas.microsoft.com/office/powerpoint/2010/main" val="34200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BFA-B3A3-40F1-8D53-8ACD8CBE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Traveling salesperson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8786-C2D9-4D2C-A4AD-83A39ECB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869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Wolverine Manufacturing needs to determine the shortest tour for a drill bit to drill 9 holes in a fiberglass panel.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7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3564-18BC-4AA1-B65C-EBCCCDE7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Machine-sequencing problem</a:t>
            </a:r>
            <a:br>
              <a:rPr lang="en-US" dirty="0"/>
            </a:br>
            <a:r>
              <a:rPr lang="en-US" dirty="0"/>
              <a:t>Miles manufacturing Co.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1C71-CC15-439A-A0BB-EC080E2BF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002941"/>
              </p:ext>
            </p:extLst>
          </p:nvPr>
        </p:nvGraphicFramePr>
        <p:xfrm>
          <a:off x="962025" y="2205038"/>
          <a:ext cx="1039843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3302232385"/>
                    </a:ext>
                  </a:extLst>
                </a:gridCol>
                <a:gridCol w="1378743">
                  <a:extLst>
                    <a:ext uri="{9D8B030D-6E8A-4147-A177-3AD203B41FA5}">
                      <a16:colId xmlns:a16="http://schemas.microsoft.com/office/drawing/2014/main" val="4093729232"/>
                    </a:ext>
                  </a:extLst>
                </a:gridCol>
                <a:gridCol w="1378743">
                  <a:extLst>
                    <a:ext uri="{9D8B030D-6E8A-4147-A177-3AD203B41FA5}">
                      <a16:colId xmlns:a16="http://schemas.microsoft.com/office/drawing/2014/main" val="93514011"/>
                    </a:ext>
                  </a:extLst>
                </a:gridCol>
                <a:gridCol w="1378743">
                  <a:extLst>
                    <a:ext uri="{9D8B030D-6E8A-4147-A177-3AD203B41FA5}">
                      <a16:colId xmlns:a16="http://schemas.microsoft.com/office/drawing/2014/main" val="1936658502"/>
                    </a:ext>
                  </a:extLst>
                </a:gridCol>
                <a:gridCol w="1378743">
                  <a:extLst>
                    <a:ext uri="{9D8B030D-6E8A-4147-A177-3AD203B41FA5}">
                      <a16:colId xmlns:a16="http://schemas.microsoft.com/office/drawing/2014/main" val="1803096361"/>
                    </a:ext>
                  </a:extLst>
                </a:gridCol>
                <a:gridCol w="1378743">
                  <a:extLst>
                    <a:ext uri="{9D8B030D-6E8A-4147-A177-3AD203B41FA5}">
                      <a16:colId xmlns:a16="http://schemas.microsoft.com/office/drawing/2014/main" val="1299589139"/>
                    </a:ext>
                  </a:extLst>
                </a:gridCol>
                <a:gridCol w="1378743">
                  <a:extLst>
                    <a:ext uri="{9D8B030D-6E8A-4147-A177-3AD203B41FA5}">
                      <a16:colId xmlns:a16="http://schemas.microsoft.com/office/drawing/2014/main" val="28290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2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 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1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 date (hours from now)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27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ED9E5E-FF5B-475E-9648-FEC3CE9FAC46}"/>
              </a:ext>
            </a:extLst>
          </p:cNvPr>
          <p:cNvSpPr txBox="1"/>
          <p:nvPr/>
        </p:nvSpPr>
        <p:spPr>
          <a:xfrm>
            <a:off x="5912638" y="4598166"/>
            <a:ext cx="62198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should the jobs be scheduled so tardiness is minimized?</a:t>
            </a:r>
          </a:p>
          <a:p>
            <a:endParaRPr lang="en-US" sz="2000" dirty="0"/>
          </a:p>
          <a:p>
            <a:r>
              <a:rPr lang="en-US" sz="2000" dirty="0"/>
              <a:t>How should the jobs be scheduled so the maximum tardiness is minimized?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D30-7199-4953-8536-EC166261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Drezner</a:t>
            </a:r>
            <a:r>
              <a:rPr lang="en-US" dirty="0"/>
              <a:t> chemical co.</a:t>
            </a:r>
            <a:br>
              <a:rPr lang="en-US" dirty="0"/>
            </a:br>
            <a:r>
              <a:rPr lang="en-US" dirty="0"/>
              <a:t>Location of new production 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D699-7875-406B-B65D-4B04562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54071-1F9E-4D97-8404-2B21FE10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3" y="2180496"/>
            <a:ext cx="10259407" cy="42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1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283f52ad-28fe-473f-a3da-3d3981526d07"/>
  <p:tag name="TPVERSION" val="8"/>
  <p:tag name="TPFULLVERSION" val="8.9.1.2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375</TotalTime>
  <Words>338</Words>
  <Application>Microsoft Office PowerPoint</Application>
  <PresentationFormat>Widescreen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Wingdings 2</vt:lpstr>
      <vt:lpstr>Dividend</vt:lpstr>
      <vt:lpstr>Evolutionary Algorithms</vt:lpstr>
      <vt:lpstr>Evolutionary Algorithms</vt:lpstr>
      <vt:lpstr>Evolutionary Algorithms</vt:lpstr>
      <vt:lpstr>Example of iteration</vt:lpstr>
      <vt:lpstr>Example: Forming Fair teams</vt:lpstr>
      <vt:lpstr>Example: Traveling salesperson</vt:lpstr>
      <vt:lpstr>Example: Traveling salesperson</vt:lpstr>
      <vt:lpstr>Machine-sequencing problem Miles manufacturing Co.</vt:lpstr>
      <vt:lpstr>Drezner chemical co. Location of new production plant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Algorithms</dc:title>
  <dc:creator>Maria Gisela Bardossy</dc:creator>
  <cp:lastModifiedBy>Maria Gisela Bardossy</cp:lastModifiedBy>
  <cp:revision>5</cp:revision>
  <dcterms:created xsi:type="dcterms:W3CDTF">2021-11-08T00:20:47Z</dcterms:created>
  <dcterms:modified xsi:type="dcterms:W3CDTF">2021-11-17T17:19:45Z</dcterms:modified>
</cp:coreProperties>
</file>