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536" r:id="rId3"/>
    <p:sldId id="478" r:id="rId4"/>
    <p:sldId id="479" r:id="rId5"/>
    <p:sldId id="483" r:id="rId6"/>
    <p:sldId id="485" r:id="rId7"/>
    <p:sldId id="535" r:id="rId8"/>
    <p:sldId id="490" r:id="rId9"/>
    <p:sldId id="492" r:id="rId10"/>
    <p:sldId id="506" r:id="rId11"/>
    <p:sldId id="508" r:id="rId12"/>
    <p:sldId id="510" r:id="rId13"/>
    <p:sldId id="522" r:id="rId14"/>
    <p:sldId id="524" r:id="rId15"/>
    <p:sldId id="534" r:id="rId16"/>
    <p:sldId id="261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F3"/>
    <a:srgbClr val="D0FFAB"/>
    <a:srgbClr val="CAF3F5"/>
    <a:srgbClr val="94B5A4"/>
    <a:srgbClr val="B5D4C3"/>
    <a:srgbClr val="D0EDF0"/>
    <a:srgbClr val="B8CDF6"/>
    <a:srgbClr val="E5DDEC"/>
    <a:srgbClr val="D2D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006" autoAdjust="0"/>
  </p:normalViewPr>
  <p:slideViewPr>
    <p:cSldViewPr snapToGrid="0" showGuides="1">
      <p:cViewPr varScale="1">
        <p:scale>
          <a:sx n="61" d="100"/>
          <a:sy n="61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062"/>
    </p:cViewPr>
  </p:sorterViewPr>
  <p:notesViewPr>
    <p:cSldViewPr snapToGrid="0" showGuides="1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4155E3-0A3F-4BCE-98C6-7F7C6CF9A5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0AA9-577A-42A4-9E3D-1DF7BBB7AA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0E215-FC47-4817-B5DD-7905DE385A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A6D3-3FAB-450B-A605-D4E3745C6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86E78-CBAC-4472-8E68-E8CF45C54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6D9C-F1E0-40DB-8482-142E380D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4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BC588C-1F66-4A4A-97D5-1D07F3DABDAE}"/>
              </a:ext>
            </a:extLst>
          </p:cNvPr>
          <p:cNvSpPr/>
          <p:nvPr userDrawn="1"/>
        </p:nvSpPr>
        <p:spPr>
          <a:xfrm>
            <a:off x="9996403" y="1463040"/>
            <a:ext cx="2195598" cy="548638"/>
          </a:xfrm>
          <a:custGeom>
            <a:avLst/>
            <a:gdLst>
              <a:gd name="connsiteX0" fmla="*/ 255073 w 2195598"/>
              <a:gd name="connsiteY0" fmla="*/ 0 h 548638"/>
              <a:gd name="connsiteX1" fmla="*/ 2195598 w 2195598"/>
              <a:gd name="connsiteY1" fmla="*/ 0 h 548638"/>
              <a:gd name="connsiteX2" fmla="*/ 2195598 w 2195598"/>
              <a:gd name="connsiteY2" fmla="*/ 548638 h 548638"/>
              <a:gd name="connsiteX3" fmla="*/ 0 w 2195598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598" h="548638">
                <a:moveTo>
                  <a:pt x="255073" y="0"/>
                </a:moveTo>
                <a:lnTo>
                  <a:pt x="2195598" y="0"/>
                </a:lnTo>
                <a:lnTo>
                  <a:pt x="2195598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25355D-A126-4957-8822-FD3791006C32}"/>
              </a:ext>
            </a:extLst>
          </p:cNvPr>
          <p:cNvSpPr/>
          <p:nvPr userDrawn="1"/>
        </p:nvSpPr>
        <p:spPr>
          <a:xfrm rot="10800000">
            <a:off x="-2" y="914400"/>
            <a:ext cx="2195596" cy="548638"/>
          </a:xfrm>
          <a:custGeom>
            <a:avLst/>
            <a:gdLst>
              <a:gd name="connsiteX0" fmla="*/ 2195596 w 2195596"/>
              <a:gd name="connsiteY0" fmla="*/ 548638 h 548638"/>
              <a:gd name="connsiteX1" fmla="*/ 0 w 2195596"/>
              <a:gd name="connsiteY1" fmla="*/ 548638 h 548638"/>
              <a:gd name="connsiteX2" fmla="*/ 255073 w 2195596"/>
              <a:gd name="connsiteY2" fmla="*/ 0 h 548638"/>
              <a:gd name="connsiteX3" fmla="*/ 2195596 w 2195596"/>
              <a:gd name="connsiteY3" fmla="*/ 0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596" h="548638">
                <a:moveTo>
                  <a:pt x="2195596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219559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299F939-E2AE-45A2-9B06-A88E29DEFA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38400" y="2286000"/>
            <a:ext cx="7315200" cy="2743200"/>
          </a:xfrm>
        </p:spPr>
        <p:txBody>
          <a:bodyPr lIns="0" rIns="0"/>
          <a:lstStyle>
            <a:lvl1pPr marL="0" indent="0" algn="ctr">
              <a:buFont typeface="Arial" panose="020B0604020202020204" pitchFamily="34" charset="0"/>
              <a:buNone/>
              <a:defRPr/>
            </a:lvl1pPr>
            <a:lvl2pPr marL="0" indent="0" algn="ctr">
              <a:spcBef>
                <a:spcPts val="600"/>
              </a:spcBef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56A14F0-7A18-453C-A6A7-41526C8970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39114"/>
            <a:ext cx="5029200" cy="457200"/>
          </a:xfrm>
        </p:spPr>
        <p:txBody>
          <a:bodyPr lIns="0" rIns="0" bIns="0" anchor="t" anchorCtr="0">
            <a:normAutofit/>
          </a:bodyPr>
          <a:lstStyle>
            <a:lvl1pPr marL="18288" indent="0">
              <a:spcBef>
                <a:spcPts val="0"/>
              </a:spcBef>
              <a:buFont typeface="Arial" panose="020B0604020202020204" pitchFamily="34" charset="0"/>
              <a:buNone/>
              <a:defRPr sz="1200" b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8288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914400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914400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15D58-E6D9-4494-B438-78BA93793439}"/>
              </a:ext>
            </a:extLst>
          </p:cNvPr>
          <p:cNvSpPr/>
          <p:nvPr userDrawn="1"/>
        </p:nvSpPr>
        <p:spPr>
          <a:xfrm>
            <a:off x="9996403" y="146304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853093" y="914400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2ACF0EC-EDB4-4815-B775-AA35DD36BA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24200" y="2281514"/>
            <a:ext cx="5943600" cy="27432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07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65301D2-FE75-464D-B6E2-50873DBF0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2159BB-2CDC-48A7-9A7F-87BFEC297F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097280"/>
            <a:ext cx="10515600" cy="4572000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648E46-5FB0-4E49-BB08-AB3B1DD7AAFE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0550E7-F3D7-423B-BE7C-3E849CF2CF0F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3AB70B0-0FD7-4DD4-8BBF-B99947E96F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199" y="1554480"/>
            <a:ext cx="5029200" cy="4114800"/>
          </a:xfrm>
        </p:spPr>
        <p:txBody>
          <a:bodyPr/>
          <a:lstStyle>
            <a:lvl1pPr>
              <a:defRPr/>
            </a:lvl1pPr>
            <a:lvl2pPr>
              <a:spcBef>
                <a:spcPts val="3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D151F13-B4A7-4CB5-AAE0-97652E3E5A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24600" y="1554480"/>
            <a:ext cx="5029200" cy="4114800"/>
          </a:xfrm>
        </p:spPr>
        <p:txBody>
          <a:bodyPr/>
          <a:lstStyle>
            <a:lvl1pPr>
              <a:defRPr/>
            </a:lvl1pPr>
            <a:lvl2pPr>
              <a:spcBef>
                <a:spcPts val="3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Bullets or Click Icon to Add Content</a:t>
            </a:r>
          </a:p>
          <a:p>
            <a:pPr lvl="1"/>
            <a:r>
              <a:rPr lang="en-US" dirty="0"/>
              <a:t>Bullet Details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C4B708-947B-4FD3-AD6C-526CD6A59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097280"/>
            <a:ext cx="5029200" cy="457200"/>
          </a:xfrm>
        </p:spPr>
        <p:txBody>
          <a:bodyPr bIns="45720" anchor="b" anchorCtr="0"/>
          <a:lstStyle>
            <a:lvl1pPr marL="0" indent="0">
              <a:spcBef>
                <a:spcPts val="0"/>
              </a:spcBef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B7ADA0-AC08-4D3F-97D0-2885834BCC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0" y="1092798"/>
            <a:ext cx="5029200" cy="457200"/>
          </a:xfrm>
        </p:spPr>
        <p:txBody>
          <a:bodyPr bIns="45720" anchor="b" anchorCtr="0"/>
          <a:lstStyle>
            <a:lvl1pPr marL="0" indent="0">
              <a:spcBef>
                <a:spcPts val="0"/>
              </a:spcBef>
              <a:buNone/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Edit 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5D48CD-497E-451B-B503-8131013DF1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82880"/>
            <a:ext cx="8968171" cy="548639"/>
          </a:xfrm>
          <a:custGeom>
            <a:avLst/>
            <a:gdLst>
              <a:gd name="connsiteX0" fmla="*/ 0 w 8968171"/>
              <a:gd name="connsiteY0" fmla="*/ 0 h 548639"/>
              <a:gd name="connsiteX1" fmla="*/ 8968171 w 8968171"/>
              <a:gd name="connsiteY1" fmla="*/ 0 h 548639"/>
              <a:gd name="connsiteX2" fmla="*/ 8713098 w 8968171"/>
              <a:gd name="connsiteY2" fmla="*/ 548639 h 548639"/>
              <a:gd name="connsiteX3" fmla="*/ 0 w 8968171"/>
              <a:gd name="connsiteY3" fmla="*/ 548639 h 5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8171" h="548639">
                <a:moveTo>
                  <a:pt x="0" y="0"/>
                </a:moveTo>
                <a:lnTo>
                  <a:pt x="8968171" y="0"/>
                </a:lnTo>
                <a:lnTo>
                  <a:pt x="8713098" y="548639"/>
                </a:lnTo>
                <a:lnTo>
                  <a:pt x="0" y="54863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457200" anchor="ctr" anchorCtr="0">
            <a:noAutofit/>
          </a:bodyPr>
          <a:lstStyle>
            <a:lvl1pPr algn="l"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ECE170-3AA3-43DD-BA7E-C9784030D490}"/>
              </a:ext>
            </a:extLst>
          </p:cNvPr>
          <p:cNvSpPr/>
          <p:nvPr userDrawn="1"/>
        </p:nvSpPr>
        <p:spPr>
          <a:xfrm>
            <a:off x="9045240" y="182880"/>
            <a:ext cx="3146761" cy="548638"/>
          </a:xfrm>
          <a:custGeom>
            <a:avLst/>
            <a:gdLst>
              <a:gd name="connsiteX0" fmla="*/ 255073 w 3146761"/>
              <a:gd name="connsiteY0" fmla="*/ 0 h 548638"/>
              <a:gd name="connsiteX1" fmla="*/ 3146761 w 3146761"/>
              <a:gd name="connsiteY1" fmla="*/ 0 h 548638"/>
              <a:gd name="connsiteX2" fmla="*/ 3146761 w 3146761"/>
              <a:gd name="connsiteY2" fmla="*/ 548638 h 548638"/>
              <a:gd name="connsiteX3" fmla="*/ 0 w 3146761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6761" h="548638">
                <a:moveTo>
                  <a:pt x="255073" y="0"/>
                </a:moveTo>
                <a:lnTo>
                  <a:pt x="3146761" y="0"/>
                </a:lnTo>
                <a:lnTo>
                  <a:pt x="3146761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B63C44-C2C3-4A5C-91D7-1BFD8D4CE83A}"/>
              </a:ext>
            </a:extLst>
          </p:cNvPr>
          <p:cNvSpPr/>
          <p:nvPr userDrawn="1"/>
        </p:nvSpPr>
        <p:spPr>
          <a:xfrm>
            <a:off x="8784133" y="182880"/>
            <a:ext cx="445029" cy="548638"/>
          </a:xfrm>
          <a:custGeom>
            <a:avLst/>
            <a:gdLst>
              <a:gd name="connsiteX0" fmla="*/ 251662 w 445029"/>
              <a:gd name="connsiteY0" fmla="*/ 0 h 548638"/>
              <a:gd name="connsiteX1" fmla="*/ 445029 w 445029"/>
              <a:gd name="connsiteY1" fmla="*/ 0 h 548638"/>
              <a:gd name="connsiteX2" fmla="*/ 193367 w 445029"/>
              <a:gd name="connsiteY2" fmla="*/ 548638 h 548638"/>
              <a:gd name="connsiteX3" fmla="*/ 0 w 445029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29" h="548638">
                <a:moveTo>
                  <a:pt x="251662" y="0"/>
                </a:moveTo>
                <a:lnTo>
                  <a:pt x="445029" y="0"/>
                </a:lnTo>
                <a:lnTo>
                  <a:pt x="193367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D630FC-9A12-4CAD-B090-51038053C4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520" y="731521"/>
            <a:ext cx="10728960" cy="5394958"/>
          </a:xfrm>
        </p:spPr>
        <p:txBody>
          <a:bodyPr/>
          <a:lstStyle>
            <a:lvl1pPr>
              <a:defRPr/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Icon to Add Content</a:t>
            </a:r>
          </a:p>
          <a:p>
            <a:pPr lvl="1"/>
            <a:r>
              <a:rPr lang="en-US" dirty="0"/>
              <a:t>Use this slide for content like:</a:t>
            </a:r>
          </a:p>
          <a:p>
            <a:pPr lvl="2"/>
            <a:r>
              <a:rPr lang="en-US" dirty="0"/>
              <a:t>Videos</a:t>
            </a:r>
          </a:p>
          <a:p>
            <a:pPr lvl="2"/>
            <a:r>
              <a:rPr lang="en-US" dirty="0"/>
              <a:t>Charts</a:t>
            </a:r>
          </a:p>
          <a:p>
            <a:pPr lvl="2"/>
            <a:r>
              <a:rPr lang="en-US" dirty="0"/>
              <a:t>Large Images</a:t>
            </a:r>
          </a:p>
          <a:p>
            <a:pPr lvl="2"/>
            <a:r>
              <a:rPr lang="en-US" dirty="0"/>
              <a:t>Etc.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520"/>
          </a:xfrm>
        </p:spPr>
        <p:txBody>
          <a:bodyPr anchor="ctr">
            <a:normAutofit/>
          </a:bodyPr>
          <a:lstStyle>
            <a:lvl1pPr marL="914400" algn="l"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802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8736285-F4B4-419A-9AD7-9CC96AB83102}"/>
              </a:ext>
            </a:extLst>
          </p:cNvPr>
          <p:cNvSpPr/>
          <p:nvPr userDrawn="1"/>
        </p:nvSpPr>
        <p:spPr>
          <a:xfrm rot="10800000">
            <a:off x="-1" y="4476074"/>
            <a:ext cx="1934705" cy="548638"/>
          </a:xfrm>
          <a:custGeom>
            <a:avLst/>
            <a:gdLst>
              <a:gd name="connsiteX0" fmla="*/ 1934705 w 1934705"/>
              <a:gd name="connsiteY0" fmla="*/ 548638 h 548638"/>
              <a:gd name="connsiteX1" fmla="*/ 0 w 1934705"/>
              <a:gd name="connsiteY1" fmla="*/ 548638 h 548638"/>
              <a:gd name="connsiteX2" fmla="*/ 255073 w 1934705"/>
              <a:gd name="connsiteY2" fmla="*/ 0 h 548638"/>
              <a:gd name="connsiteX3" fmla="*/ 1934705 w 1934705"/>
              <a:gd name="connsiteY3" fmla="*/ 0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705" h="548638">
                <a:moveTo>
                  <a:pt x="1934705" y="548638"/>
                </a:moveTo>
                <a:lnTo>
                  <a:pt x="0" y="548638"/>
                </a:lnTo>
                <a:lnTo>
                  <a:pt x="255073" y="0"/>
                </a:lnTo>
                <a:lnTo>
                  <a:pt x="193470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6CDBDB3-2EDE-4568-9429-A6C658784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9525" y="3927434"/>
            <a:ext cx="8232950" cy="1097280"/>
          </a:xfrm>
          <a:custGeom>
            <a:avLst/>
            <a:gdLst>
              <a:gd name="connsiteX0" fmla="*/ 510148 w 8232950"/>
              <a:gd name="connsiteY0" fmla="*/ 0 h 1097280"/>
              <a:gd name="connsiteX1" fmla="*/ 8232950 w 8232950"/>
              <a:gd name="connsiteY1" fmla="*/ 0 h 1097280"/>
              <a:gd name="connsiteX2" fmla="*/ 7722803 w 8232950"/>
              <a:gd name="connsiteY2" fmla="*/ 1097280 h 1097280"/>
              <a:gd name="connsiteX3" fmla="*/ 0 w 8232950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2950" h="1097280">
                <a:moveTo>
                  <a:pt x="510148" y="0"/>
                </a:moveTo>
                <a:lnTo>
                  <a:pt x="8232950" y="0"/>
                </a:lnTo>
                <a:lnTo>
                  <a:pt x="7722803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Closing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BC0FE7-BB38-4D2F-8686-C955D9D99DD9}"/>
              </a:ext>
            </a:extLst>
          </p:cNvPr>
          <p:cNvSpPr/>
          <p:nvPr userDrawn="1"/>
        </p:nvSpPr>
        <p:spPr>
          <a:xfrm>
            <a:off x="9780332" y="3927434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DD8BA-6A95-421E-AE84-95C14A76C6DF}"/>
              </a:ext>
            </a:extLst>
          </p:cNvPr>
          <p:cNvSpPr/>
          <p:nvPr userDrawn="1"/>
        </p:nvSpPr>
        <p:spPr>
          <a:xfrm>
            <a:off x="1726662" y="3927434"/>
            <a:ext cx="685006" cy="109728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6DE389-DE19-4559-AFF0-8768F504C2F4}"/>
              </a:ext>
            </a:extLst>
          </p:cNvPr>
          <p:cNvSpPr/>
          <p:nvPr userDrawn="1"/>
        </p:nvSpPr>
        <p:spPr>
          <a:xfrm>
            <a:off x="1592202" y="4476074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DF6FD1-1E9F-4B17-96E1-AA41002E7B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24200" y="914400"/>
            <a:ext cx="5943600" cy="2743200"/>
          </a:xfrm>
        </p:spPr>
        <p:txBody>
          <a:bodyPr lIns="0" rIns="0" anchor="b" anchorCtr="0"/>
          <a:lstStyle>
            <a:lvl1pPr marL="0" indent="0">
              <a:buNone/>
              <a:defRPr b="1"/>
            </a:lvl1pPr>
            <a:lvl2pPr marL="228600" indent="-169863">
              <a:spcBef>
                <a:spcPts val="600"/>
              </a:spcBef>
              <a:buClr>
                <a:srgbClr val="C00000"/>
              </a:buClr>
              <a:defRPr>
                <a:solidFill>
                  <a:schemeClr val="tx1"/>
                </a:solidFill>
              </a:defRPr>
            </a:lvl2pPr>
            <a:lvl3pPr marL="457200" indent="-169863">
              <a:defRPr/>
            </a:lvl3pPr>
            <a:lvl4pPr marL="685800" indent="-169863">
              <a:defRPr/>
            </a:lvl4pPr>
            <a:lvl5pPr marL="914400" indent="-169863">
              <a:defRPr/>
            </a:lvl5pPr>
          </a:lstStyle>
          <a:p>
            <a:pPr lvl="0"/>
            <a:r>
              <a:rPr lang="en-US" dirty="0"/>
              <a:t>Click to edit objectives:</a:t>
            </a:r>
          </a:p>
          <a:p>
            <a:pPr lvl="1"/>
            <a:r>
              <a:rPr lang="en-US" dirty="0"/>
              <a:t>Objective</a:t>
            </a:r>
          </a:p>
          <a:p>
            <a:pPr lvl="2"/>
            <a:r>
              <a:rPr lang="en-US" dirty="0"/>
              <a:t>Objective Details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0A0F2D-5088-4D54-8E21-97D77381D201}"/>
              </a:ext>
            </a:extLst>
          </p:cNvPr>
          <p:cNvSpPr/>
          <p:nvPr userDrawn="1"/>
        </p:nvSpPr>
        <p:spPr>
          <a:xfrm>
            <a:off x="10257295" y="3927436"/>
            <a:ext cx="1934706" cy="548638"/>
          </a:xfrm>
          <a:custGeom>
            <a:avLst/>
            <a:gdLst>
              <a:gd name="connsiteX0" fmla="*/ 255073 w 1934706"/>
              <a:gd name="connsiteY0" fmla="*/ 0 h 548638"/>
              <a:gd name="connsiteX1" fmla="*/ 1934706 w 1934706"/>
              <a:gd name="connsiteY1" fmla="*/ 0 h 548638"/>
              <a:gd name="connsiteX2" fmla="*/ 1934706 w 1934706"/>
              <a:gd name="connsiteY2" fmla="*/ 548638 h 548638"/>
              <a:gd name="connsiteX3" fmla="*/ 0 w 1934706"/>
              <a:gd name="connsiteY3" fmla="*/ 548638 h 5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706" h="548638">
                <a:moveTo>
                  <a:pt x="255073" y="0"/>
                </a:moveTo>
                <a:lnTo>
                  <a:pt x="1934706" y="0"/>
                </a:lnTo>
                <a:lnTo>
                  <a:pt x="1934706" y="548638"/>
                </a:lnTo>
                <a:lnTo>
                  <a:pt x="0" y="548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4E10DF-4BF6-4198-9CE4-87DD314C4059}"/>
              </a:ext>
            </a:extLst>
          </p:cNvPr>
          <p:cNvSpPr/>
          <p:nvPr userDrawn="1"/>
        </p:nvSpPr>
        <p:spPr>
          <a:xfrm>
            <a:off x="10257295" y="3927436"/>
            <a:ext cx="342503" cy="548640"/>
          </a:xfrm>
          <a:custGeom>
            <a:avLst/>
            <a:gdLst>
              <a:gd name="connsiteX0" fmla="*/ 510208 w 685006"/>
              <a:gd name="connsiteY0" fmla="*/ 0 h 1097280"/>
              <a:gd name="connsiteX1" fmla="*/ 685006 w 685006"/>
              <a:gd name="connsiteY1" fmla="*/ 0 h 1097280"/>
              <a:gd name="connsiteX2" fmla="*/ 174798 w 685006"/>
              <a:gd name="connsiteY2" fmla="*/ 1097280 h 1097280"/>
              <a:gd name="connsiteX3" fmla="*/ 0 w 685006"/>
              <a:gd name="connsiteY3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006" h="1097280">
                <a:moveTo>
                  <a:pt x="510208" y="0"/>
                </a:moveTo>
                <a:lnTo>
                  <a:pt x="685006" y="0"/>
                </a:lnTo>
                <a:lnTo>
                  <a:pt x="174798" y="1097280"/>
                </a:lnTo>
                <a:lnTo>
                  <a:pt x="0" y="10972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9F6D5-0F39-44DA-BB45-9254A8EA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760"/>
            <a:ext cx="9144000" cy="7315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4DD6-57CE-479B-9D57-36C8A932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5720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AF93-74C9-4500-AE22-975CBA125B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5943600"/>
            <a:ext cx="2286000" cy="66675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840E9E-3999-429C-BA9B-5D97EF6789C5}"/>
              </a:ext>
            </a:extLst>
          </p:cNvPr>
          <p:cNvSpPr/>
          <p:nvPr userDrawn="1"/>
        </p:nvSpPr>
        <p:spPr>
          <a:xfrm>
            <a:off x="0" y="6675120"/>
            <a:ext cx="9000564" cy="182880"/>
          </a:xfrm>
          <a:custGeom>
            <a:avLst/>
            <a:gdLst>
              <a:gd name="connsiteX0" fmla="*/ 0 w 9000564"/>
              <a:gd name="connsiteY0" fmla="*/ 0 h 182880"/>
              <a:gd name="connsiteX1" fmla="*/ 9000564 w 9000564"/>
              <a:gd name="connsiteY1" fmla="*/ 0 h 182880"/>
              <a:gd name="connsiteX2" fmla="*/ 8914503 w 9000564"/>
              <a:gd name="connsiteY2" fmla="*/ 182880 h 182880"/>
              <a:gd name="connsiteX3" fmla="*/ 0 w 9000564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564" h="182880">
                <a:moveTo>
                  <a:pt x="0" y="0"/>
                </a:moveTo>
                <a:lnTo>
                  <a:pt x="9000564" y="0"/>
                </a:lnTo>
                <a:lnTo>
                  <a:pt x="8914503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68641D-C5A6-47AD-A25E-6B9462EC804C}"/>
              </a:ext>
            </a:extLst>
          </p:cNvPr>
          <p:cNvSpPr/>
          <p:nvPr userDrawn="1"/>
        </p:nvSpPr>
        <p:spPr>
          <a:xfrm>
            <a:off x="8978148" y="6675120"/>
            <a:ext cx="3213851" cy="182880"/>
          </a:xfrm>
          <a:custGeom>
            <a:avLst/>
            <a:gdLst>
              <a:gd name="connsiteX0" fmla="*/ 86061 w 3213851"/>
              <a:gd name="connsiteY0" fmla="*/ 0 h 182880"/>
              <a:gd name="connsiteX1" fmla="*/ 3213851 w 3213851"/>
              <a:gd name="connsiteY1" fmla="*/ 0 h 182880"/>
              <a:gd name="connsiteX2" fmla="*/ 3213851 w 3213851"/>
              <a:gd name="connsiteY2" fmla="*/ 182880 h 182880"/>
              <a:gd name="connsiteX3" fmla="*/ 0 w 3213851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851" h="182880">
                <a:moveTo>
                  <a:pt x="86061" y="0"/>
                </a:moveTo>
                <a:lnTo>
                  <a:pt x="3213851" y="0"/>
                </a:lnTo>
                <a:lnTo>
                  <a:pt x="3213851" y="182880"/>
                </a:lnTo>
                <a:lnTo>
                  <a:pt x="0" y="1828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0" r:id="rId3"/>
    <p:sldLayoutId id="2147483652" r:id="rId4"/>
    <p:sldLayoutId id="2147483649" r:id="rId5"/>
    <p:sldLayoutId id="2147483657" r:id="rId6"/>
  </p:sldLayoutIdLst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400"/>
        </a:spcBef>
        <a:buClr>
          <a:srgbClr val="C13936"/>
        </a:buClr>
        <a:buSzPct val="80000"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8556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084263" indent="-169863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811CF5-DB77-4CF2-9839-6D2BDFC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25" y="914400"/>
            <a:ext cx="8232950" cy="1097280"/>
          </a:xfrm>
        </p:spPr>
        <p:txBody>
          <a:bodyPr/>
          <a:lstStyle/>
          <a:p>
            <a:r>
              <a:rPr lang="en-US" dirty="0"/>
              <a:t>Decision Analytics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Heuristic Methods in Optimization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Metaheuristics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4836A-7D2B-4EE1-92E8-73549BFBBF13}"/>
              </a:ext>
            </a:extLst>
          </p:cNvPr>
          <p:cNvSpPr txBox="1"/>
          <p:nvPr/>
        </p:nvSpPr>
        <p:spPr>
          <a:xfrm>
            <a:off x="0" y="6091311"/>
            <a:ext cx="6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 for this presentation was derived from Introduction to Operations Research, 9</a:t>
            </a:r>
            <a:r>
              <a:rPr lang="en-US" sz="1200" baseline="30000" dirty="0"/>
              <a:t>th</a:t>
            </a:r>
            <a:r>
              <a:rPr lang="en-US" sz="1200" dirty="0"/>
              <a:t> Edition, Chapter 13, by Hillier and Lieberman </a:t>
            </a:r>
          </a:p>
        </p:txBody>
      </p:sp>
    </p:spTree>
    <p:extLst>
      <p:ext uri="{BB962C8B-B14F-4D97-AF65-F5344CB8AC3E}">
        <p14:creationId xmlns:p14="http://schemas.microsoft.com/office/powerpoint/2010/main" val="10383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473844" y="1118512"/>
            <a:ext cx="8093381" cy="5194449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800000"/>
                </a:solidFill>
              </a:rPr>
              <a:t>Basic concepts of simulated annealing</a:t>
            </a:r>
          </a:p>
          <a:p>
            <a:r>
              <a:rPr lang="en-US" sz="2400" dirty="0"/>
              <a:t>Models the physical process of heating a material and gradually lowering the temperature to decrease defects</a:t>
            </a:r>
          </a:p>
          <a:p>
            <a:r>
              <a:rPr lang="en-US" sz="2400" dirty="0"/>
              <a:t>Focuses on searching for the tallest hill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Early emphasis on taking steps in random directions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Gradually moves the emphasis on climbing upward by rejecting more moves that go in a downward direction</a:t>
            </a:r>
          </a:p>
          <a:p>
            <a:r>
              <a:rPr lang="en-US" sz="2400" dirty="0"/>
              <a:t>Approach for selecting the next trial solution</a:t>
            </a:r>
          </a:p>
          <a:p>
            <a:pPr lvl="1"/>
            <a:r>
              <a:rPr lang="en-US" dirty="0"/>
              <a:t>If the candidate under consideration is better than the current trial solution, it is selected</a:t>
            </a:r>
          </a:p>
          <a:p>
            <a:pPr lvl="1"/>
            <a:r>
              <a:rPr lang="en-US" dirty="0"/>
              <a:t>If it is worse, a certain acceptance probability is applied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Probability depends on how much worse it is</a:t>
            </a:r>
          </a:p>
          <a:p>
            <a:pPr lvl="2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5031D-36DF-45A9-A240-4B96C885D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50" y="2970041"/>
            <a:ext cx="28003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9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– probability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41169" y="1023725"/>
                <a:ext cx="8775586" cy="540298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 Z</a:t>
                </a:r>
                <a:r>
                  <a:rPr lang="en-US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= objective function value for the current trial solution.</a:t>
                </a:r>
              </a:p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 Z</a:t>
                </a:r>
                <a:r>
                  <a:rPr lang="en-US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= objective function value for the current candidate to be the next trial solution.</a:t>
                </a:r>
              </a:p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T = a parameter that measures the tendency to accept the current candidate to be the next trial solution if this candidate is not an improvement on the current trial solution.</a:t>
                </a:r>
              </a:p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If </a:t>
                </a:r>
                <a:r>
                  <a:rPr lang="en-US" dirty="0">
                    <a:solidFill>
                      <a:srgbClr val="000000"/>
                    </a:solidFill>
                    <a:cs typeface="Calibri"/>
                  </a:rPr>
                  <a:t>Z</a:t>
                </a:r>
                <a:r>
                  <a:rPr lang="en-US" baseline="-25000" dirty="0">
                    <a:solidFill>
                      <a:srgbClr val="000000"/>
                    </a:solidFill>
                    <a:cs typeface="Calibri"/>
                  </a:rPr>
                  <a:t>n </a:t>
                </a:r>
                <a:r>
                  <a:rPr lang="en-US" dirty="0">
                    <a:solidFill>
                      <a:srgbClr val="000000"/>
                    </a:solidFill>
                    <a:cs typeface="Calibri"/>
                  </a:rPr>
                  <a:t>≥ Z</a:t>
                </a:r>
                <a:r>
                  <a:rPr lang="en-US" baseline="-25000" dirty="0">
                    <a:solidFill>
                      <a:srgbClr val="000000"/>
                    </a:solidFill>
                    <a:cs typeface="Calibri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 , always accept this candidate</a:t>
                </a:r>
              </a:p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If </a:t>
                </a:r>
                <a:r>
                  <a:rPr lang="en-US" dirty="0">
                    <a:solidFill>
                      <a:srgbClr val="000000"/>
                    </a:solidFill>
                    <a:cs typeface="Calibri"/>
                  </a:rPr>
                  <a:t>Z</a:t>
                </a:r>
                <a:r>
                  <a:rPr lang="en-US" baseline="-25000" dirty="0">
                    <a:solidFill>
                      <a:srgbClr val="000000"/>
                    </a:solidFill>
                    <a:cs typeface="Calibri"/>
                  </a:rPr>
                  <a:t>n</a:t>
                </a:r>
                <a:r>
                  <a:rPr lang="en-US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Calibri"/>
                  </a:rPr>
                  <a:t>&lt; Z</a:t>
                </a:r>
                <a:r>
                  <a:rPr lang="en-US" baseline="-25000" dirty="0">
                    <a:solidFill>
                      <a:srgbClr val="000000"/>
                    </a:solidFill>
                    <a:cs typeface="Calibri"/>
                  </a:rPr>
                  <a:t>c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 , always accept this candidate with the following probability:</a:t>
                </a:r>
              </a:p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Prob{acceptance} = e</a:t>
                </a:r>
                <a:r>
                  <a:rPr lang="en-US" baseline="30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  where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cs typeface="Calibri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00"/>
                            </a:solidFill>
                            <a:cs typeface="Calibri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00"/>
                            </a:solidFill>
                            <a:cs typeface="Calibri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00"/>
                            </a:solidFill>
                            <a:cs typeface="Calibri"/>
                          </a:rPr>
                          <m:t>Zc</m:t>
                        </m:r>
                        <m:r>
                          <a:rPr lang="en-US" b="0" i="1" baseline="-250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cs typeface="Calibri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  <a:p>
                <a:pPr algn="just"/>
                <a:endParaRPr lang="en-US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41169" y="1023725"/>
                <a:ext cx="8775586" cy="5402984"/>
              </a:xfrm>
              <a:blipFill>
                <a:blip r:embed="rId2"/>
                <a:stretch>
                  <a:fillRect l="-278" t="-2032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1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-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6675" y="957673"/>
            <a:ext cx="7486731" cy="55925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800000"/>
                </a:solidFill>
              </a:rPr>
              <a:t>Initialization</a:t>
            </a:r>
          </a:p>
          <a:p>
            <a:pPr lvl="1" algn="just"/>
            <a:r>
              <a:rPr lang="en-US" dirty="0"/>
              <a:t>Start with a feasible initial trial solution </a:t>
            </a:r>
          </a:p>
          <a:p>
            <a:pPr algn="just"/>
            <a:r>
              <a:rPr lang="en-US" sz="2400" b="1" dirty="0">
                <a:solidFill>
                  <a:srgbClr val="800000"/>
                </a:solidFill>
              </a:rPr>
              <a:t>Iteration</a:t>
            </a:r>
          </a:p>
          <a:p>
            <a:pPr lvl="1" algn="just"/>
            <a:r>
              <a:rPr lang="en-US" sz="2600" dirty="0"/>
              <a:t> </a:t>
            </a:r>
            <a:r>
              <a:rPr lang="en-US" dirty="0"/>
              <a:t>Use the move selection rule to select the next trial solution.</a:t>
            </a:r>
          </a:p>
          <a:p>
            <a:pPr marL="201168" lvl="1" indent="0" algn="just">
              <a:buNone/>
            </a:pPr>
            <a:r>
              <a:rPr lang="en-US" dirty="0"/>
              <a:t>(If none of the immediate neighbors of the current trial solution are accepted, the algorithm is terminated) </a:t>
            </a:r>
          </a:p>
          <a:p>
            <a:pPr algn="just"/>
            <a:r>
              <a:rPr lang="en-US" sz="2400" b="1" dirty="0">
                <a:solidFill>
                  <a:srgbClr val="800000"/>
                </a:solidFill>
              </a:rPr>
              <a:t>Check the temperature schedule</a:t>
            </a:r>
          </a:p>
          <a:p>
            <a:pPr lvl="1" algn="just"/>
            <a:r>
              <a:rPr lang="en-US" dirty="0"/>
              <a:t>When the desired number of iterations have been performed at the current value of T, decrease T to the next value in the temperature (or annealing) schedule and resume performing iterations at this next value</a:t>
            </a:r>
          </a:p>
          <a:p>
            <a:pPr algn="just"/>
            <a:r>
              <a:rPr lang="en-US" sz="2400" b="1" dirty="0">
                <a:solidFill>
                  <a:srgbClr val="800000"/>
                </a:solidFill>
              </a:rPr>
              <a:t>Stopping rule</a:t>
            </a:r>
          </a:p>
          <a:p>
            <a:pPr lvl="1" algn="just"/>
            <a:r>
              <a:rPr lang="en-US" dirty="0"/>
              <a:t>When the desired number of iterations have been performed at the smallest value of T in the temperature schedule, stop. </a:t>
            </a:r>
          </a:p>
          <a:p>
            <a:pPr lvl="1" algn="just"/>
            <a:r>
              <a:rPr lang="en-US" dirty="0"/>
              <a:t>Accept the best trial solution found at any iteration (including for larger values of T) as the final solution. </a:t>
            </a:r>
          </a:p>
          <a:p>
            <a:pPr marL="201168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6079" y="1366923"/>
            <a:ext cx="8074298" cy="5308197"/>
          </a:xfrm>
        </p:spPr>
        <p:txBody>
          <a:bodyPr/>
          <a:lstStyle/>
          <a:p>
            <a:endParaRPr lang="en-US" sz="2400" dirty="0"/>
          </a:p>
          <a:p>
            <a:r>
              <a:rPr lang="en-US" sz="2400" i="1" dirty="0">
                <a:solidFill>
                  <a:srgbClr val="800000"/>
                </a:solidFill>
              </a:rPr>
              <a:t>Basic concepts of genetic algorithms</a:t>
            </a:r>
          </a:p>
          <a:p>
            <a:pPr lvl="1"/>
            <a:r>
              <a:rPr lang="en-US" dirty="0"/>
              <a:t>Analogous to Darwin’s theory of evolution,  “survival of the fittest,” and natural selection</a:t>
            </a:r>
          </a:p>
          <a:p>
            <a:pPr lvl="1"/>
            <a:r>
              <a:rPr lang="en-US" dirty="0"/>
              <a:t>Concerned with populations of solutions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Rather than dealing with one trial solution at a time</a:t>
            </a:r>
          </a:p>
          <a:p>
            <a:pPr lvl="1"/>
            <a:r>
              <a:rPr lang="en-US" dirty="0"/>
              <a:t>Generate improving populations of trial solutions as they proceed</a:t>
            </a:r>
          </a:p>
          <a:p>
            <a:pPr lvl="1"/>
            <a:r>
              <a:rPr lang="en-US" dirty="0"/>
              <a:t>Mutations can occur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ADF4-2A4A-4519-96D1-16184BBA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95" y="4021021"/>
            <a:ext cx="6657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-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4890" y="1118512"/>
            <a:ext cx="7915387" cy="5156534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800000"/>
                </a:solidFill>
              </a:rPr>
              <a:t>Initialization</a:t>
            </a:r>
          </a:p>
          <a:p>
            <a:pPr lvl="1" algn="just"/>
            <a:r>
              <a:rPr lang="en-US" dirty="0"/>
              <a:t>Start with an initial population of feasible trial solution, perhaps by generating them randomly.</a:t>
            </a:r>
          </a:p>
          <a:p>
            <a:pPr algn="just"/>
            <a:r>
              <a:rPr lang="en-US" sz="2400" b="1" dirty="0">
                <a:solidFill>
                  <a:srgbClr val="800000"/>
                </a:solidFill>
              </a:rPr>
              <a:t>Iteration</a:t>
            </a:r>
          </a:p>
          <a:p>
            <a:pPr lvl="1" algn="just"/>
            <a:r>
              <a:rPr lang="en-US" dirty="0"/>
              <a:t>Use a random process that is biased toward the more fit members of the current population to select some of the members to become parents. </a:t>
            </a:r>
          </a:p>
          <a:p>
            <a:pPr lvl="1" algn="just"/>
            <a:r>
              <a:rPr lang="en-US" dirty="0"/>
              <a:t>Pair up the parents randomly and then have each pair of parents give birth to 2 children. 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Stopping rule</a:t>
            </a:r>
          </a:p>
          <a:p>
            <a:pPr lvl="1" algn="just"/>
            <a:r>
              <a:rPr lang="en-US" dirty="0"/>
              <a:t>Use some stopping rule, such as fixed number of iterations, a fixed amount of CPU time, or a fixed number of consecutive iterations without any improvements in the best trial solution found so far.</a:t>
            </a:r>
          </a:p>
          <a:p>
            <a:pPr lvl="1" algn="just"/>
            <a:r>
              <a:rPr lang="en-US" dirty="0"/>
              <a:t>The best trial solution on any iteration is the final solution.  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6508" y="1280160"/>
            <a:ext cx="8481664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</a:rPr>
              <a:t> 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For complex optimization problems</a:t>
            </a:r>
          </a:p>
          <a:p>
            <a:pPr lvl="1"/>
            <a:r>
              <a:rPr lang="en-US" dirty="0"/>
              <a:t>May not be possible to solve with exact algorithms presented in previous weeks</a:t>
            </a:r>
          </a:p>
          <a:p>
            <a:pPr lvl="1"/>
            <a:r>
              <a:rPr lang="en-US" dirty="0"/>
              <a:t>Metaheuristics provide structure and strategy</a:t>
            </a:r>
          </a:p>
          <a:p>
            <a:pPr lvl="1"/>
            <a:r>
              <a:rPr lang="en-US" dirty="0"/>
              <a:t>Goal is to arrive at a very good solution in a very reasonable amount of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4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43C4591-A069-481E-835D-E42A2CA1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264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943F-F708-4CBF-8C52-005F2562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5" name="Picture 3" descr="image of linear programming">
            <a:extLst>
              <a:ext uri="{FF2B5EF4-FFF2-40B4-BE49-F238E27FC236}">
                <a16:creationId xmlns:a16="http://schemas.microsoft.com/office/drawing/2014/main" id="{86794D3D-E3BB-45A7-83D4-EB301DC7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6" y="1263651"/>
            <a:ext cx="26384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D329B-30F6-4E56-B6F3-B77BF915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3365501"/>
            <a:ext cx="14462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Linear Programming</a:t>
            </a:r>
          </a:p>
        </p:txBody>
      </p:sp>
      <p:pic>
        <p:nvPicPr>
          <p:cNvPr id="6" name="Picture 4" descr="image of network flows">
            <a:extLst>
              <a:ext uri="{FF2B5EF4-FFF2-40B4-BE49-F238E27FC236}">
                <a16:creationId xmlns:a16="http://schemas.microsoft.com/office/drawing/2014/main" id="{FA4B68D5-9A0E-4FEC-ACD2-02A570A5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1" y="1436689"/>
            <a:ext cx="2714625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CB8545-B0DB-4884-9FC5-EA62BEE05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738" y="2209801"/>
            <a:ext cx="111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Network Flows</a:t>
            </a:r>
          </a:p>
        </p:txBody>
      </p:sp>
      <p:pic>
        <p:nvPicPr>
          <p:cNvPr id="7" name="Picture 5" descr="image of integer programming">
            <a:extLst>
              <a:ext uri="{FF2B5EF4-FFF2-40B4-BE49-F238E27FC236}">
                <a16:creationId xmlns:a16="http://schemas.microsoft.com/office/drawing/2014/main" id="{69EF5983-AB2B-46EE-8D9C-268AB125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4" y="3911601"/>
            <a:ext cx="2001837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9EFDCE-DC8A-466E-8CC2-E7ED4B97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5922964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Integer Programming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84ADE196-0776-400C-9741-77C51C182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1625" y="5187950"/>
            <a:ext cx="141288" cy="1412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CE11BBE3-8737-476D-8338-38B661E9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1625" y="4514850"/>
            <a:ext cx="141288" cy="1412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3D5C5C16-516D-4990-BB77-011BDE37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1413" y="4897439"/>
            <a:ext cx="139700" cy="1412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E0B51349-D370-4C89-9949-F72A57805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1625" y="5449889"/>
            <a:ext cx="141288" cy="1412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  <p:pic>
        <p:nvPicPr>
          <p:cNvPr id="16" name="Picture 3" descr="image of mixed-integer programming">
            <a:extLst>
              <a:ext uri="{FF2B5EF4-FFF2-40B4-BE49-F238E27FC236}">
                <a16:creationId xmlns:a16="http://schemas.microsoft.com/office/drawing/2014/main" id="{BF953CD9-700F-4D8E-9025-DE8A033A4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9" y="3943350"/>
            <a:ext cx="235902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AE1F8-BA8E-4C44-B43B-77B2853D8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508626"/>
            <a:ext cx="2001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Mixed-Integer Programming</a:t>
            </a:r>
          </a:p>
        </p:txBody>
      </p:sp>
      <p:sp>
        <p:nvSpPr>
          <p:cNvPr id="18" name="Multiply 3">
            <a:extLst>
              <a:ext uri="{FF2B5EF4-FFF2-40B4-BE49-F238E27FC236}">
                <a16:creationId xmlns:a16="http://schemas.microsoft.com/office/drawing/2014/main" id="{DF6629EA-9739-4E01-B958-3978E8B5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189" y="4156076"/>
            <a:ext cx="200025" cy="21272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Multiply 17">
            <a:extLst>
              <a:ext uri="{FF2B5EF4-FFF2-40B4-BE49-F238E27FC236}">
                <a16:creationId xmlns:a16="http://schemas.microsoft.com/office/drawing/2014/main" id="{5DC200DB-F05F-4864-B06F-B98493A5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0326" y="4156076"/>
            <a:ext cx="200025" cy="212725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2" descr="image of non-linear programming">
            <a:extLst>
              <a:ext uri="{FF2B5EF4-FFF2-40B4-BE49-F238E27FC236}">
                <a16:creationId xmlns:a16="http://schemas.microsoft.com/office/drawing/2014/main" id="{9AC832CC-97CB-4E91-A416-65AB15C9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3952876"/>
            <a:ext cx="23828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371586-2B35-4D46-B197-4A9CCF59E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5508626"/>
            <a:ext cx="1752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Non-Linear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4992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3" grpId="0"/>
      <p:bldP spid="17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2128" y="1123402"/>
            <a:ext cx="8036390" cy="5232365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Some optimization problems are so complicated that it may not be possible to solve for an optimal solution</a:t>
            </a:r>
            <a:endParaRPr lang="en-US" sz="2200" dirty="0"/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We still want to find a good feasible solution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Formulation may exist but it may be very hard to solve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Many combinatorial problems fall in this category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Traveling Salesman Problem, Vehicle Routing Problem, Sequencing</a:t>
            </a:r>
          </a:p>
          <a:p>
            <a:pPr marL="457200" lvl="2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/>
              <a:t>Heuristic methods are commonly used for these problems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Often iterative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Each iteration focuses on finding a better solution than the one found previously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9ED86-E3EB-485C-A247-594C6B33F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74" y="3024553"/>
            <a:ext cx="3568798" cy="26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7260" y="1371600"/>
            <a:ext cx="6294121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Exact algorithms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Guaranteed to find a global optimal solution</a:t>
            </a:r>
          </a:p>
          <a:p>
            <a:pPr lvl="1" algn="just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The run times are unreasonably high for large scale problems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Heuristic algorithms</a:t>
            </a:r>
          </a:p>
          <a:p>
            <a:pPr lvl="1">
              <a:buFont typeface="Arial"/>
              <a:buChar char="•"/>
            </a:pPr>
            <a:r>
              <a:rPr lang="en-US" dirty="0"/>
              <a:t>Finds a good solution fast</a:t>
            </a:r>
          </a:p>
          <a:p>
            <a:pPr lvl="1">
              <a:buFont typeface="Arial"/>
              <a:buChar char="•"/>
            </a:pPr>
            <a:r>
              <a:rPr lang="en-US" dirty="0"/>
              <a:t>Chosen method depends on the specific problem</a:t>
            </a:r>
          </a:p>
          <a:p>
            <a:pPr lvl="1" algn="just">
              <a:buFont typeface="Arial"/>
              <a:buChar char="•"/>
            </a:pPr>
            <a:r>
              <a:rPr lang="en-US" dirty="0"/>
              <a:t>No guarantee on the quality of the solution in general</a:t>
            </a:r>
          </a:p>
          <a:p>
            <a:r>
              <a:rPr lang="en-US" sz="2400" dirty="0">
                <a:solidFill>
                  <a:srgbClr val="601D1B"/>
                </a:solidFill>
              </a:rPr>
              <a:t>Metaheuristics</a:t>
            </a:r>
          </a:p>
          <a:p>
            <a:pPr lvl="1"/>
            <a:r>
              <a:rPr lang="en-US" dirty="0"/>
              <a:t>Provides a general structure and strategy guidelines to develop a heuristic method to fit a particular type of problem</a:t>
            </a:r>
          </a:p>
          <a:p>
            <a:pPr algn="just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69EC2-39FC-40E6-8B2B-287016978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59" y="3429000"/>
            <a:ext cx="5400181" cy="16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Metaheuristics – an example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5316E96-FE28-4742-90B7-22861406DEDF}"/>
              </a:ext>
            </a:extLst>
          </p:cNvPr>
          <p:cNvSpPr txBox="1">
            <a:spLocks/>
          </p:cNvSpPr>
          <p:nvPr/>
        </p:nvSpPr>
        <p:spPr>
          <a:xfrm>
            <a:off x="303261" y="909977"/>
            <a:ext cx="7222954" cy="559256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C13936"/>
              </a:buClr>
              <a:buSzPct val="80000"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463" indent="-1698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5663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4263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Example: a nonlinear programming problem with multiple local optima</a:t>
            </a:r>
          </a:p>
          <a:p>
            <a:pPr marL="228600" lvl="1" indent="0">
              <a:buNone/>
            </a:pPr>
            <a:r>
              <a:rPr lang="en-US" dirty="0"/>
              <a:t>	Maximize : f(x) = 12x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975x</a:t>
            </a:r>
            <a:r>
              <a:rPr lang="en-US" baseline="30000" dirty="0"/>
              <a:t>4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345,000x</a:t>
            </a:r>
            <a:r>
              <a:rPr lang="en-US" baseline="30000" dirty="0"/>
              <a:t>3</a:t>
            </a:r>
            <a:r>
              <a:rPr lang="en-US" dirty="0"/>
              <a:t> + 1800,000x</a:t>
            </a:r>
          </a:p>
          <a:p>
            <a:pPr marL="228600" lvl="1" indent="0">
              <a:buNone/>
            </a:pPr>
            <a:r>
              <a:rPr lang="en-US" dirty="0"/>
              <a:t>	subject to 0 ≤ x ≤ 31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Simple heuristic solution approach</a:t>
            </a:r>
          </a:p>
          <a:p>
            <a:pPr lvl="1"/>
            <a:r>
              <a:rPr lang="en-US" dirty="0"/>
              <a:t>Hill-climbing approach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Gradient search procedure</a:t>
            </a:r>
          </a:p>
          <a:p>
            <a:pPr lvl="1"/>
            <a:r>
              <a:rPr lang="en-US" dirty="0"/>
              <a:t>Procedure stops when a local optimum is reached</a:t>
            </a:r>
          </a:p>
          <a:p>
            <a:pPr lvl="1"/>
            <a:r>
              <a:rPr lang="en-US" dirty="0"/>
              <a:t>Which optimum is found depends on where procedure begins the search</a:t>
            </a:r>
          </a:p>
          <a:p>
            <a:pPr lvl="1"/>
            <a:endParaRPr lang="en-US" dirty="0"/>
          </a:p>
          <a:p>
            <a:r>
              <a:rPr lang="en-US" sz="2400" dirty="0"/>
              <a:t>Metaheuristics can escape from a local optimum</a:t>
            </a:r>
          </a:p>
          <a:p>
            <a:pPr lvl="1"/>
            <a:r>
              <a:rPr lang="en-US" dirty="0"/>
              <a:t>Trial solutions that immediately follow a local optimum are allowed to be inferior </a:t>
            </a:r>
          </a:p>
          <a:p>
            <a:pPr marL="169863" lvl="2">
              <a:lnSpc>
                <a:spcPct val="90000"/>
              </a:lnSpc>
              <a:spcBef>
                <a:spcPts val="1400"/>
              </a:spcBef>
              <a:buClr>
                <a:srgbClr val="C13936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 marL="398463" lvl="3">
              <a:lnSpc>
                <a:spcPct val="90000"/>
              </a:lnSpc>
              <a:spcBef>
                <a:spcPts val="1400"/>
              </a:spcBef>
              <a:buClr>
                <a:srgbClr val="C13936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 marL="169863" lvl="2">
              <a:lnSpc>
                <a:spcPct val="90000"/>
              </a:lnSpc>
              <a:spcBef>
                <a:spcPts val="1400"/>
              </a:spcBef>
              <a:buClr>
                <a:srgbClr val="C13936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7" name="Content Placeholder 6" descr="metaheuristics example graph">
            <a:extLst>
              <a:ext uri="{FF2B5EF4-FFF2-40B4-BE49-F238E27FC236}">
                <a16:creationId xmlns:a16="http://schemas.microsoft.com/office/drawing/2014/main" id="{BC1E07BB-2FDD-408D-B9A0-96013C2566C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468479" y="2820706"/>
            <a:ext cx="4420260" cy="32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</a:t>
            </a:r>
            <a:r>
              <a:rPr lang="en-US" dirty="0" err="1"/>
              <a:t>Metaheuristics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5936" y="966851"/>
            <a:ext cx="6569775" cy="5516732"/>
          </a:xfrm>
        </p:spPr>
        <p:txBody>
          <a:bodyPr/>
          <a:lstStyle/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 typical sequence of objective function values for the solutions obtained by a metaheuristic as it first converges to a local optimum (iteration 4) and then escapes to converge to the global optimum (iteration 8) of a maximization problem  before concluding its search (iteration 12)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iteration count graph ">
            <a:extLst>
              <a:ext uri="{FF2B5EF4-FFF2-40B4-BE49-F238E27FC236}">
                <a16:creationId xmlns:a16="http://schemas.microsoft.com/office/drawing/2014/main" id="{9A7461EB-0F4B-42F3-A1CA-4E37E525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14" y="2296477"/>
            <a:ext cx="4324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1D5F-262D-448F-B331-FFA5C4FA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Metaheuristics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8DC1-4B01-4040-AF89-4B0321B041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3627" y="1790114"/>
            <a:ext cx="10515600" cy="4572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Tabu</a:t>
            </a:r>
            <a:r>
              <a:rPr lang="en-US" sz="2400" dirty="0"/>
              <a:t> Search</a:t>
            </a:r>
          </a:p>
          <a:p>
            <a:endParaRPr lang="en-US" sz="2400" dirty="0"/>
          </a:p>
          <a:p>
            <a:r>
              <a:rPr lang="en-US" sz="2400" dirty="0"/>
              <a:t>Simulated Annealing</a:t>
            </a:r>
          </a:p>
          <a:p>
            <a:endParaRPr lang="en-US" sz="2400" dirty="0"/>
          </a:p>
          <a:p>
            <a:r>
              <a:rPr lang="en-US" sz="2400" dirty="0"/>
              <a:t>Genetic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FCDF5-CE74-4459-BBB3-B5ADA6A0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01" y="2469816"/>
            <a:ext cx="3896971" cy="29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8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0705" y="966850"/>
            <a:ext cx="8247535" cy="5384028"/>
          </a:xfrm>
        </p:spPr>
        <p:txBody>
          <a:bodyPr/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>
                <a:solidFill>
                  <a:srgbClr val="800000"/>
                </a:solidFill>
              </a:rPr>
              <a:t>Basic concepts of </a:t>
            </a:r>
            <a:r>
              <a:rPr lang="en-US" sz="2400" i="1" dirty="0" err="1">
                <a:solidFill>
                  <a:srgbClr val="800000"/>
                </a:solidFill>
              </a:rPr>
              <a:t>Tabu</a:t>
            </a:r>
            <a:r>
              <a:rPr lang="en-US" sz="2400" i="1" dirty="0">
                <a:solidFill>
                  <a:srgbClr val="800000"/>
                </a:solidFill>
              </a:rPr>
              <a:t> search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Subroutine</a:t>
            </a:r>
            <a:r>
              <a:rPr lang="en-US" dirty="0">
                <a:solidFill>
                  <a:srgbClr val="000000"/>
                </a:solidFill>
              </a:rPr>
              <a:t>: a local search procedure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Uses the steepest ascent-mildest descent approach (using analogy of hill-climbing)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Danger with this approach: after moving away from a local optimum, the process will cycle back to the same local optimum</a:t>
            </a:r>
          </a:p>
          <a:p>
            <a:pPr lvl="2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Solution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Tabu</a:t>
            </a:r>
            <a:r>
              <a:rPr lang="en-US" dirty="0">
                <a:solidFill>
                  <a:srgbClr val="000000"/>
                </a:solidFill>
              </a:rPr>
              <a:t> search temporarily forbids moves that would take it back to the last optimum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Tabu</a:t>
            </a:r>
            <a:r>
              <a:rPr lang="en-US" dirty="0">
                <a:solidFill>
                  <a:srgbClr val="000000"/>
                </a:solidFill>
              </a:rPr>
              <a:t> moves are saved in a </a:t>
            </a:r>
            <a:r>
              <a:rPr lang="en-US" dirty="0" err="1">
                <a:solidFill>
                  <a:srgbClr val="000000"/>
                </a:solidFill>
              </a:rPr>
              <a:t>tabu</a:t>
            </a:r>
            <a:r>
              <a:rPr lang="en-US" dirty="0">
                <a:solidFill>
                  <a:srgbClr val="000000"/>
                </a:solidFill>
              </a:rPr>
              <a:t> list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CA89B-2E8C-4D1D-B1AC-1D7C2CC1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187" y="3910818"/>
            <a:ext cx="1986482" cy="19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2336" y="1118512"/>
            <a:ext cx="6823350" cy="5061745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Initialization: start with a feasible trial solution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Iteration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Use local search procedure to define feasible moves into the neighborhood of the current solution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Use </a:t>
            </a:r>
            <a:r>
              <a:rPr lang="en-US" sz="2200" dirty="0" err="1">
                <a:solidFill>
                  <a:srgbClr val="000000"/>
                </a:solidFill>
              </a:rPr>
              <a:t>tabu</a:t>
            </a:r>
            <a:r>
              <a:rPr lang="en-US" sz="2200" dirty="0">
                <a:solidFill>
                  <a:srgbClr val="000000"/>
                </a:solidFill>
              </a:rPr>
              <a:t> list to eliminate certain moves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Stopping rule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Fixed number of iterations, CPU time, or other criterion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29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d25c8cdf-e1c7-4c0c-b649-c140e51352b5"/>
  <p:tag name="TPVERSION" val="8"/>
  <p:tag name="TPFULLVERSION" val="8.9.1.2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RHSmith Colors">
      <a:dk1>
        <a:srgbClr val="000000"/>
      </a:dk1>
      <a:lt1>
        <a:srgbClr val="FFFFFF"/>
      </a:lt1>
      <a:dk2>
        <a:srgbClr val="C13936"/>
      </a:dk2>
      <a:lt2>
        <a:srgbClr val="C8C8C8"/>
      </a:lt2>
      <a:accent1>
        <a:srgbClr val="478D91"/>
      </a:accent1>
      <a:accent2>
        <a:srgbClr val="B43636"/>
      </a:accent2>
      <a:accent3>
        <a:srgbClr val="FFD24F"/>
      </a:accent3>
      <a:accent4>
        <a:srgbClr val="A4C6D3"/>
      </a:accent4>
      <a:accent5>
        <a:srgbClr val="E03A3E"/>
      </a:accent5>
      <a:accent6>
        <a:srgbClr val="BE9600"/>
      </a:accent6>
      <a:hlink>
        <a:srgbClr val="478D91"/>
      </a:hlink>
      <a:folHlink>
        <a:srgbClr val="B4363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5905</TotalTime>
  <Words>990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Tahoma</vt:lpstr>
      <vt:lpstr>Office Theme</vt:lpstr>
      <vt:lpstr>Decision Analytics</vt:lpstr>
      <vt:lpstr>Recap</vt:lpstr>
      <vt:lpstr>Motivation</vt:lpstr>
      <vt:lpstr>Heuristic Algorithms</vt:lpstr>
      <vt:lpstr>Metaheuristics – an example</vt:lpstr>
      <vt:lpstr>The Nature of Metaheuristics</vt:lpstr>
      <vt:lpstr>Examples of Metaheuristics</vt:lpstr>
      <vt:lpstr>Tabu Search </vt:lpstr>
      <vt:lpstr>Tabu Search</vt:lpstr>
      <vt:lpstr>Simulated Annealing</vt:lpstr>
      <vt:lpstr>Simulated Annealing – probability determination</vt:lpstr>
      <vt:lpstr>Simulated Annealing - Outline</vt:lpstr>
      <vt:lpstr>Genetic Algorithms</vt:lpstr>
      <vt:lpstr>Genetic Algorithms - Outline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Bonneau</dc:creator>
  <cp:lastModifiedBy>Maria Gisela Bardossy</cp:lastModifiedBy>
  <cp:revision>379</cp:revision>
  <dcterms:created xsi:type="dcterms:W3CDTF">2018-08-27T16:42:37Z</dcterms:created>
  <dcterms:modified xsi:type="dcterms:W3CDTF">2021-11-08T00:38:35Z</dcterms:modified>
</cp:coreProperties>
</file>