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7"/>
  </p:notesMasterIdLst>
  <p:sldIdLst>
    <p:sldId id="384" r:id="rId2"/>
    <p:sldId id="665" r:id="rId3"/>
    <p:sldId id="666" r:id="rId4"/>
    <p:sldId id="667" r:id="rId5"/>
    <p:sldId id="403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ill Sans MT" panose="020B0502020104020203" pitchFamily="34" charset="0"/>
      <p:regular r:id="rId12"/>
      <p:bold r:id="rId13"/>
      <p:italic r:id="rId14"/>
      <p:boldItalic r:id="rId15"/>
    </p:embeddedFont>
    <p:embeddedFont>
      <p:font typeface="Wingdings 2" panose="050201020105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DF2B4-AAED-4DE5-9811-74453521F9B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1630C-B58A-4C9F-9755-41020C4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Spring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1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ADAA-01B8-473B-99DE-E392887F3B41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 758D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014184-3918-47D3-BF6B-6C007C57BB87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BUSI 758D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Week 1  						         BUSI 758D                                                                                                </a:t>
            </a:r>
            <a:fld id="{42611AFD-9F4E-4EF8-87F7-65E36B935419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9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en-US"/>
              <a:t>Week 1  						         BUSI 758D                                                                                                </a:t>
            </a:r>
            <a:fld id="{42611AFD-9F4E-4EF8-87F7-65E36B935419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9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Week 1  						         BUSI 758D                                                                                                </a:t>
            </a:r>
            <a:fld id="{42611AFD-9F4E-4EF8-87F7-65E36B935419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265F-4FE7-4DB8-85EA-FFCCA2B933AC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 758D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1F4-5DF6-4E8D-AEE6-A55B37B2F95E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 758D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7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775-CF6F-48F6-86DD-F289422A7613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 758D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52C3DF-F6CA-4E8E-80B8-EF9441278E74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BUSI 758D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6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735A-9D88-49A5-9703-9352AF4EC1A8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 758D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3DBEBB3-62CF-4BE4-99A0-3ABEF257A667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BUSI 758D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529869A-4466-4C5E-813C-7697791DE9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915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tvmcalcs.com/index.php/calculators/apps/generating-random-variates-in-excel-using-built-in-func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C1AA-7E01-4C91-A359-CCF2045B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built-in Excel tools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98A0-F7E4-49C7-A1B2-892F5C7A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Functions:</a:t>
            </a:r>
          </a:p>
          <a:p>
            <a:r>
              <a:rPr lang="en-US" dirty="0"/>
              <a:t>RAND(): generates a random numbers between 0 and 1.</a:t>
            </a:r>
          </a:p>
          <a:p>
            <a:r>
              <a:rPr lang="en-US" dirty="0"/>
              <a:t>Inverse probability functions: NORM.INV(), BETA.INV(), BINOM.INV(), F.INV(): compute a value from a given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NORM.INV(0.3, 0, 1): computes the value that follows a normal distribution with mean of 0 and standard deviation of 1, and has a probability of 0.3</a:t>
            </a:r>
          </a:p>
          <a:p>
            <a:pPr marL="0" indent="0">
              <a:buNone/>
            </a:pPr>
            <a:r>
              <a:rPr lang="en-US" dirty="0"/>
              <a:t>NORM.INV(RAND(), 0, 1): generate a </a:t>
            </a:r>
            <a:r>
              <a:rPr lang="en-US" b="1" dirty="0"/>
              <a:t>random variable </a:t>
            </a:r>
            <a:r>
              <a:rPr lang="en-US" dirty="0"/>
              <a:t>that follows a normal distribution with mean of 0 and standard deviation of 1</a:t>
            </a:r>
          </a:p>
        </p:txBody>
      </p:sp>
    </p:spTree>
    <p:extLst>
      <p:ext uri="{BB962C8B-B14F-4D97-AF65-F5344CB8AC3E}">
        <p14:creationId xmlns:p14="http://schemas.microsoft.com/office/powerpoint/2010/main" val="23570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A8E4CA48-7004-47C9-A15A-BD22AC7E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Random Variables in Excel</a:t>
            </a:r>
            <a:br>
              <a:rPr lang="en-US" altLang="en-US" sz="3000" dirty="0"/>
            </a:br>
            <a:r>
              <a:rPr lang="en-US" sz="1200" cap="non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http://www.tvmcalcs.com/index.php/calculators/apps/generating-random-variates-in-excel-using-built-in-functions</a:t>
            </a:r>
            <a:endParaRPr lang="en-US" altLang="en-US" sz="1200" dirty="0"/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971FD5E6-7F88-44A7-BF8B-CB030B02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/>
          <a:lstStyle/>
          <a:p>
            <a:r>
              <a:rPr lang="en-US" altLang="en-US" sz="2100" dirty="0"/>
              <a:t>RAND():  Yields a (pseudo)random value between 0 and 1 in Excel. Hence, RAND() follows a uniform distribution between 0 and 1.</a:t>
            </a:r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r>
              <a:rPr lang="en-US" altLang="en-US" sz="2100" dirty="0"/>
              <a:t>RAND() is used as the starting point to generate random variables that follow other distributions.</a:t>
            </a:r>
          </a:p>
          <a:p>
            <a:r>
              <a:rPr lang="en-US" altLang="en-US" sz="2100" dirty="0"/>
              <a:t>Uniform distribution between a and b: a + (b-a)*RAND()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896870A9-D18C-4712-BC29-7F2FAB0A4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B22F2F3-D3E8-4BEB-9804-9B0D7284DAFC}" type="slidenum">
              <a:rPr lang="en-US" altLang="en-US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900" dirty="0">
              <a:solidFill>
                <a:srgbClr val="898989"/>
              </a:solidFill>
            </a:endParaRPr>
          </a:p>
        </p:txBody>
      </p:sp>
      <p:pic>
        <p:nvPicPr>
          <p:cNvPr id="10244" name="Picture 4" descr="Uniform Distribution -- from Wolfram MathWorld">
            <a:extLst>
              <a:ext uri="{FF2B5EF4-FFF2-40B4-BE49-F238E27FC236}">
                <a16:creationId xmlns:a16="http://schemas.microsoft.com/office/drawing/2014/main" id="{849307F7-4E2F-4088-9E35-FB3A7F11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16" y="3046688"/>
            <a:ext cx="6994190" cy="15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3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A8E4CA48-7004-47C9-A15A-BD22AC7E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Random Variables in Excel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971FD5E6-7F88-44A7-BF8B-CB030B02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648766" cy="3631368"/>
          </a:xfrm>
        </p:spPr>
        <p:txBody>
          <a:bodyPr>
            <a:normAutofit lnSpcReduction="10000"/>
          </a:bodyPr>
          <a:lstStyle/>
          <a:p>
            <a:r>
              <a:rPr lang="en-US" altLang="en-US" sz="2100" dirty="0"/>
              <a:t>Discrete random variable with distribution: VLOOKUP(RAND(), TABLE, 2, TRUE)</a:t>
            </a:r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r>
              <a:rPr lang="en-US" altLang="en-US" sz="2100" dirty="0"/>
              <a:t>Binomial random variable with n trials and probability of success per trial, p: BINOM.INV(RAND(), n, p)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896870A9-D18C-4712-BC29-7F2FAB0A4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B22F2F3-D3E8-4BEB-9804-9B0D7284DAFC}" type="slidenum">
              <a:rPr lang="en-US" altLang="en-US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900" dirty="0">
              <a:solidFill>
                <a:srgbClr val="898989"/>
              </a:solidFill>
            </a:endParaRPr>
          </a:p>
        </p:txBody>
      </p:sp>
      <p:pic>
        <p:nvPicPr>
          <p:cNvPr id="11268" name="Picture 4" descr="Methods of Generating Random Variates - Support">
            <a:extLst>
              <a:ext uri="{FF2B5EF4-FFF2-40B4-BE49-F238E27FC236}">
                <a16:creationId xmlns:a16="http://schemas.microsoft.com/office/drawing/2014/main" id="{CC34E0E7-CAB3-477D-BD6A-C0D9F3CB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945" y="1281590"/>
            <a:ext cx="3147609" cy="26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AD4CC7-F43D-42F6-B955-D88C3A35FC14}"/>
              </a:ext>
            </a:extLst>
          </p:cNvPr>
          <p:cNvGraphicFramePr>
            <a:graphicFrameLocks noGrp="1"/>
          </p:cNvGraphicFramePr>
          <p:nvPr/>
        </p:nvGraphicFramePr>
        <p:xfrm>
          <a:off x="2169467" y="2901498"/>
          <a:ext cx="39265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675">
                  <a:extLst>
                    <a:ext uri="{9D8B030D-6E8A-4147-A177-3AD203B41FA5}">
                      <a16:colId xmlns:a16="http://schemas.microsoft.com/office/drawing/2014/main" val="3230372778"/>
                    </a:ext>
                  </a:extLst>
                </a:gridCol>
                <a:gridCol w="1439430">
                  <a:extLst>
                    <a:ext uri="{9D8B030D-6E8A-4147-A177-3AD203B41FA5}">
                      <a16:colId xmlns:a16="http://schemas.microsoft.com/office/drawing/2014/main" val="3068511094"/>
                    </a:ext>
                  </a:extLst>
                </a:gridCol>
                <a:gridCol w="1439430">
                  <a:extLst>
                    <a:ext uri="{9D8B030D-6E8A-4147-A177-3AD203B41FA5}">
                      <a16:colId xmlns:a16="http://schemas.microsoft.com/office/drawing/2014/main" val="663105411"/>
                    </a:ext>
                  </a:extLst>
                </a:gridCol>
              </a:tblGrid>
              <a:tr h="290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CDF*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86015"/>
                  </a:ext>
                </a:extLst>
              </a:tr>
              <a:tr h="290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36980"/>
                  </a:ext>
                </a:extLst>
              </a:tr>
              <a:tr h="290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87745"/>
                  </a:ext>
                </a:extLst>
              </a:tr>
              <a:tr h="290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22680"/>
                  </a:ext>
                </a:extLst>
              </a:tr>
              <a:tr h="290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6172"/>
                  </a:ext>
                </a:extLst>
              </a:tr>
              <a:tr h="290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78275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6E38048-C20C-4E94-87C3-432248D1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00" y="4181137"/>
            <a:ext cx="6263898" cy="25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A8E4CA48-7004-47C9-A15A-BD22AC7E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Random Variables in Excel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971FD5E6-7F88-44A7-BF8B-CB030B02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797877" cy="4140766"/>
          </a:xfrm>
        </p:spPr>
        <p:txBody>
          <a:bodyPr>
            <a:normAutofit/>
          </a:bodyPr>
          <a:lstStyle/>
          <a:p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Normal distribution with mean, µ, and standard deviation, </a:t>
            </a:r>
            <a:r>
              <a:rPr lang="el-G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NORM.INV(RAND(), µ, </a:t>
            </a:r>
            <a:r>
              <a:rPr lang="el-G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Lognormal distribution with mean, µ, and standard deviation, </a:t>
            </a:r>
            <a:r>
              <a:rPr lang="el-G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LN(LOGNORM.INV(RAND(), µ, </a:t>
            </a:r>
            <a:r>
              <a:rPr lang="el-GR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Exponential distribution with parameter, λ: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-1/LAMBDA*LN(1-RAND()) </a:t>
            </a: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896870A9-D18C-4712-BC29-7F2FAB0A4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defTabSz="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B22F2F3-D3E8-4BEB-9804-9B0D7284DAFC}" type="slidenum">
              <a:rPr lang="en-US" altLang="en-US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900" dirty="0">
              <a:solidFill>
                <a:srgbClr val="898989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667D389-76F6-48C9-B4BD-4959355C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80" y="460731"/>
            <a:ext cx="3545105" cy="212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9E0629-32C6-45B1-9E72-EF88A342B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794" y="2529604"/>
            <a:ext cx="2492911" cy="2011926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187761AD-D542-4D9E-B7C9-99BC3E49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74" y="4607750"/>
            <a:ext cx="4841631" cy="242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6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C1AA-7E01-4C91-A359-CCF2045B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built-in Excel tools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98A0-F7E4-49C7-A1B2-892F5C7A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u="sng" dirty="0"/>
              <a:t>Summary table:</a:t>
            </a:r>
          </a:p>
          <a:p>
            <a:r>
              <a:rPr lang="en-US" sz="1950" dirty="0"/>
              <a:t>AVERAGE(): expected values</a:t>
            </a:r>
          </a:p>
          <a:p>
            <a:r>
              <a:rPr lang="en-US" sz="1950" dirty="0"/>
              <a:t>STDEV.S(): standard deviation of a </a:t>
            </a:r>
            <a:r>
              <a:rPr lang="en-US" sz="1950" u="sng" dirty="0"/>
              <a:t>sample</a:t>
            </a:r>
          </a:p>
          <a:p>
            <a:r>
              <a:rPr lang="en-US" sz="1950" dirty="0"/>
              <a:t>COUNTIF(): count the values that meet a condition</a:t>
            </a:r>
          </a:p>
        </p:txBody>
      </p:sp>
    </p:spTree>
    <p:extLst>
      <p:ext uri="{BB962C8B-B14F-4D97-AF65-F5344CB8AC3E}">
        <p14:creationId xmlns:p14="http://schemas.microsoft.com/office/powerpoint/2010/main" val="2932964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4290</TotalTime>
  <Words>364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Wingdings 2</vt:lpstr>
      <vt:lpstr>Calibri</vt:lpstr>
      <vt:lpstr>Arial</vt:lpstr>
      <vt:lpstr>Dividend</vt:lpstr>
      <vt:lpstr>Using built-in Excel tools</vt:lpstr>
      <vt:lpstr>Random Variables in Excel http://www.tvmcalcs.com/index.php/calculators/apps/generating-random-variates-in-excel-using-built-in-functions</vt:lpstr>
      <vt:lpstr>Random Variables in Excel</vt:lpstr>
      <vt:lpstr>Random Variables in Excel</vt:lpstr>
      <vt:lpstr>Using built-in Excel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sujin kim</dc:creator>
  <cp:lastModifiedBy>Maria Gisela Bardossy</cp:lastModifiedBy>
  <cp:revision>325</cp:revision>
  <dcterms:created xsi:type="dcterms:W3CDTF">2019-01-16T04:31:55Z</dcterms:created>
  <dcterms:modified xsi:type="dcterms:W3CDTF">2021-12-08T14:32:15Z</dcterms:modified>
</cp:coreProperties>
</file>