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57" r:id="rId3"/>
    <p:sldId id="1123" r:id="rId4"/>
    <p:sldId id="1108" r:id="rId5"/>
    <p:sldId id="1114" r:id="rId6"/>
    <p:sldId id="275" r:id="rId7"/>
    <p:sldId id="276" r:id="rId8"/>
    <p:sldId id="277" r:id="rId9"/>
    <p:sldId id="1092" r:id="rId10"/>
    <p:sldId id="1115" r:id="rId11"/>
    <p:sldId id="1129" r:id="rId12"/>
    <p:sldId id="278" r:id="rId13"/>
    <p:sldId id="281" r:id="rId14"/>
    <p:sldId id="282" r:id="rId15"/>
    <p:sldId id="1089" r:id="rId16"/>
    <p:sldId id="285" r:id="rId17"/>
    <p:sldId id="307" r:id="rId18"/>
    <p:sldId id="388" r:id="rId19"/>
    <p:sldId id="309" r:id="rId20"/>
    <p:sldId id="1181" r:id="rId21"/>
    <p:sldId id="1179" r:id="rId22"/>
    <p:sldId id="1184" r:id="rId23"/>
    <p:sldId id="1186" r:id="rId24"/>
    <p:sldId id="1187" r:id="rId25"/>
    <p:sldId id="1188" r:id="rId26"/>
    <p:sldId id="1196" r:id="rId27"/>
    <p:sldId id="1189" r:id="rId28"/>
    <p:sldId id="1190" r:id="rId29"/>
    <p:sldId id="1194" r:id="rId30"/>
    <p:sldId id="1191" r:id="rId31"/>
    <p:sldId id="1192" r:id="rId32"/>
    <p:sldId id="1193" r:id="rId33"/>
    <p:sldId id="1195" r:id="rId34"/>
    <p:sldId id="1127" r:id="rId35"/>
    <p:sldId id="280" r:id="rId36"/>
    <p:sldId id="1116" r:id="rId37"/>
    <p:sldId id="316" r:id="rId38"/>
    <p:sldId id="318" r:id="rId39"/>
    <p:sldId id="1117" r:id="rId40"/>
    <p:sldId id="1118" r:id="rId41"/>
    <p:sldId id="115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8603" autoAdjust="0"/>
  </p:normalViewPr>
  <p:slideViewPr>
    <p:cSldViewPr snapToGrid="0">
      <p:cViewPr varScale="1">
        <p:scale>
          <a:sx n="78" d="100"/>
          <a:sy n="78" d="100"/>
        </p:scale>
        <p:origin x="6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DF2B4-AAED-4DE5-9811-74453521F9B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1630C-B58A-4C9F-9755-41020C4C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7DC690E-9B1A-42A9-B81D-F8F099A09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E1BF3D-77E1-46DE-B404-777646CBA9FB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AE74E52-FD72-4092-95E4-107DCEE9D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2008836-0488-4E6A-B5F9-CD34A1EF0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1477" y="3329940"/>
            <a:ext cx="6773122" cy="31546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6F94D8E-9EF2-45B8-A9BC-2C5E61681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9D4771-5890-4800-826A-9FAC53DFDDFB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09D3C7D-D6D0-455F-9B32-18050098F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96E4C84-01C7-48EE-9028-D97754112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1477" y="3329940"/>
            <a:ext cx="6773122" cy="31546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B1F6991-214A-40D1-9A5F-8BF68230F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D2D645-241C-491E-9CA6-D7D7B4CCF9D1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E1D7947-8563-4691-9BB5-ED6E467A21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D3C5F2F-7265-48C0-BDD2-F0629BF1A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69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B1F6991-214A-40D1-9A5F-8BF68230F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D2D645-241C-491E-9CA6-D7D7B4CCF9D1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E1D7947-8563-4691-9BB5-ED6E467A21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D3C5F2F-7265-48C0-BDD2-F0629BF1A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115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F9D9FF98-D7BB-4C37-9CA5-42ECD5522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B79D2F-A6A7-47B5-84DA-895A8D2740CC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D07CA1E-58EC-41CE-A7C1-A8FC00D50B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F2B61E8-B30B-44F8-8812-774BEB0C0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58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2,5,6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1630C-B58A-4C9F-9755-41020C4C8E3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2,5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1630C-B58A-4C9F-9755-41020C4C8E3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2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1,3,4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1630C-B58A-4C9F-9755-41020C4C8E3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3E43020-0A79-4B7B-AF5A-B4E0C7A8C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FE14B3-F1B2-4214-9648-7458F2407DBA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E1B461D-A7D9-4048-B411-7BA5E6DB2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8D3B134-4858-4768-8F62-C2F81334F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823D90C-D331-46EF-BFB7-EE16618EFF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9F82E1-B6D2-4EFF-A4FF-48510CF32AF0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68F6318-80B5-472B-AFCA-10D1E54B3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7F143C3-4906-4E70-9284-4B1A2B012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980B7C09-A935-41A1-98B7-83770C3080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1F22F2-7B47-4496-8FC1-86E8572CEA10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C8BF63C-B4CD-46CB-8EE0-CA50A4672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4F48B90-D345-4B57-BF0B-E0AF376C5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Symbol" panose="05050102010706020507" pitchFamily="18" charset="2"/>
                  <a:buChar char="a"/>
                </a:pPr>
                <a:r>
                  <a:rPr lang="en-US" altLang="en-US" dirty="0">
                    <a:latin typeface="Symbol" panose="05050102010706020507" pitchFamily="18" charset="2"/>
                  </a:rPr>
                  <a:t>= 1: </a:t>
                </a:r>
                <a:r>
                  <a:rPr lang="en-US" dirty="0"/>
                  <a:t>undersmoothing, overfitting</a:t>
                </a:r>
              </a:p>
              <a:p>
                <a:pPr marL="171450" indent="-171450">
                  <a:buFont typeface="Symbol" panose="05050102010706020507" pitchFamily="18" charset="2"/>
                  <a:buChar char="a"/>
                </a:pPr>
                <a:r>
                  <a:rPr lang="en-US" altLang="en-US" dirty="0"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en-US" dirty="0">
                    <a:latin typeface="Symbol" panose="05050102010706020507" pitchFamily="18" charset="2"/>
                  </a:rPr>
                  <a:t> 0 : </a:t>
                </a:r>
                <a:r>
                  <a:rPr lang="en-US" altLang="en-US" dirty="0" err="1">
                    <a:latin typeface="Symbol" panose="05050102010706020507" pitchFamily="18" charset="2"/>
                  </a:rPr>
                  <a:t>oversmoothing</a:t>
                </a:r>
                <a:r>
                  <a:rPr lang="en-US" altLang="en-US" dirty="0">
                    <a:latin typeface="Symbol" panose="05050102010706020507" pitchFamily="18" charset="2"/>
                  </a:rPr>
                  <a:t>, underfitting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Symbol" panose="05050102010706020507" pitchFamily="18" charset="2"/>
                  <a:buChar char="a"/>
                </a:pPr>
                <a:r>
                  <a:rPr lang="en-US" altLang="en-US" dirty="0">
                    <a:latin typeface="Symbol" panose="05050102010706020507" pitchFamily="18" charset="2"/>
                  </a:rPr>
                  <a:t>= 1: </a:t>
                </a:r>
                <a:r>
                  <a:rPr lang="en-US" dirty="0"/>
                  <a:t>undersmoothing, overfitting</a:t>
                </a:r>
              </a:p>
              <a:p>
                <a:pPr marL="171450" indent="-171450">
                  <a:buFont typeface="Symbol" panose="05050102010706020507" pitchFamily="18" charset="2"/>
                  <a:buChar char="a"/>
                </a:pPr>
                <a:r>
                  <a:rPr lang="en-US" altLang="en-US" dirty="0">
                    <a:latin typeface="Symbol" panose="05050102010706020507" pitchFamily="18" charset="2"/>
                  </a:rPr>
                  <a:t> </a:t>
                </a:r>
                <a:r>
                  <a:rPr lang="en-US" alt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≈</a:t>
                </a:r>
                <a:r>
                  <a:rPr lang="en-US" altLang="en-US" dirty="0">
                    <a:latin typeface="Symbol" panose="05050102010706020507" pitchFamily="18" charset="2"/>
                  </a:rPr>
                  <a:t> 0 : </a:t>
                </a:r>
                <a:r>
                  <a:rPr lang="en-US" altLang="en-US" dirty="0" err="1">
                    <a:latin typeface="Symbol" panose="05050102010706020507" pitchFamily="18" charset="2"/>
                  </a:rPr>
                  <a:t>oversmoothing</a:t>
                </a:r>
                <a:r>
                  <a:rPr lang="en-US" altLang="en-US" dirty="0">
                    <a:latin typeface="Symbol" panose="05050102010706020507" pitchFamily="18" charset="2"/>
                  </a:rPr>
                  <a:t>, underfitting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1630C-B58A-4C9F-9755-41020C4C8E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3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1644707-EAD1-49BB-BA7D-7C317F0897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B40498-28A2-4CA0-807F-484C383EFE59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E96734B-4CFC-4ACA-96B7-43CF64ECD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E261BCA-1D76-4411-A2F2-32BC19D21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15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2C6171B-02BB-4161-AFFF-64142BA1F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7AB4FA-BFE8-41AD-B750-4BC187452E38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90C7D83-FE10-4B23-A2BC-AF8EE6646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A787017-F209-4A7D-A3E9-FC50BE938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quote serves as a warning of the importance of validating a forecasting model out-of-sample. It's often easy to find a model that fits the past data well--perhaps too well!--but quite another matter to find a model that correctly identifies those patterns in the past data that will continue to hold in the future.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5B1F6991-214A-40D1-9A5F-8BF68230F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D2D645-241C-491E-9CA6-D7D7B4CCF9D1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E1D7947-8563-4691-9BB5-ED6E467A21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D3C5F2F-7265-48C0-BDD2-F0629BF1A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A5CD4058-4D51-407B-8A99-BBE0506F3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4243" indent="-290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0374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24523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88672" indent="-232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41B4A6-C6EB-4053-B0F2-B489B577E1F0}" type="slidenum">
              <a:rPr lang="en-US" altLang="en-US">
                <a:latin typeface="Calibri" panose="020F0502020204030204" pitchFamily="34" charset="0"/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BA66CEA-7AD5-4160-B697-80A9EE35B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282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B6D9291-6164-4B3A-A9B1-057B03CA9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Interpretation of </a:t>
            </a:r>
            <a:r>
              <a:rPr lang="en-US" altLang="en-US" dirty="0" err="1"/>
              <a:t>T_t</a:t>
            </a:r>
            <a:r>
              <a:rPr lang="en-US" altLang="en-US" dirty="0"/>
              <a:t> : same as </a:t>
            </a:r>
            <a:r>
              <a:rPr lang="en-US" altLang="en-US" dirty="0" err="1"/>
              <a:t>b_T</a:t>
            </a:r>
            <a:r>
              <a:rPr lang="en-US" altLang="en-US" dirty="0"/>
              <a:t> in regression based model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9806"/>
            <a:ext cx="10363200" cy="1450157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9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4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65301D2-FE75-464D-B6E2-50873DBF0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82880"/>
            <a:ext cx="8968171" cy="548639"/>
          </a:xfrm>
          <a:custGeom>
            <a:avLst/>
            <a:gdLst>
              <a:gd name="connsiteX0" fmla="*/ 0 w 8968171"/>
              <a:gd name="connsiteY0" fmla="*/ 0 h 548639"/>
              <a:gd name="connsiteX1" fmla="*/ 8968171 w 8968171"/>
              <a:gd name="connsiteY1" fmla="*/ 0 h 548639"/>
              <a:gd name="connsiteX2" fmla="*/ 8713098 w 8968171"/>
              <a:gd name="connsiteY2" fmla="*/ 548639 h 548639"/>
              <a:gd name="connsiteX3" fmla="*/ 0 w 8968171"/>
              <a:gd name="connsiteY3" fmla="*/ 548639 h 5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8171" h="548639">
                <a:moveTo>
                  <a:pt x="0" y="0"/>
                </a:moveTo>
                <a:lnTo>
                  <a:pt x="8968171" y="0"/>
                </a:lnTo>
                <a:lnTo>
                  <a:pt x="8713098" y="548639"/>
                </a:lnTo>
                <a:lnTo>
                  <a:pt x="0" y="54863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457200" anchor="ctr" anchorCtr="0">
            <a:noAutofit/>
          </a:bodyPr>
          <a:lstStyle>
            <a:lvl1pPr algn="l"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2159BB-2CDC-48A7-9A7F-87BFEC297F4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097280"/>
            <a:ext cx="10515600" cy="4572000"/>
          </a:xfrm>
        </p:spPr>
        <p:txBody>
          <a:bodyPr/>
          <a:lstStyle>
            <a:lvl1pPr>
              <a:defRPr/>
            </a:lvl1pPr>
            <a:lvl2pPr>
              <a:spcBef>
                <a:spcPts val="6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Bullets or Click Icon to Add Content</a:t>
            </a:r>
          </a:p>
          <a:p>
            <a:pPr lvl="1"/>
            <a:r>
              <a:rPr lang="en-US" dirty="0"/>
              <a:t>Bullet 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5648E46-5FB0-4E49-BB08-AB3B1DD7AAFE}"/>
              </a:ext>
            </a:extLst>
          </p:cNvPr>
          <p:cNvSpPr/>
          <p:nvPr userDrawn="1"/>
        </p:nvSpPr>
        <p:spPr>
          <a:xfrm>
            <a:off x="9045240" y="182880"/>
            <a:ext cx="3146761" cy="548638"/>
          </a:xfrm>
          <a:custGeom>
            <a:avLst/>
            <a:gdLst>
              <a:gd name="connsiteX0" fmla="*/ 255073 w 3146761"/>
              <a:gd name="connsiteY0" fmla="*/ 0 h 548638"/>
              <a:gd name="connsiteX1" fmla="*/ 3146761 w 3146761"/>
              <a:gd name="connsiteY1" fmla="*/ 0 h 548638"/>
              <a:gd name="connsiteX2" fmla="*/ 3146761 w 3146761"/>
              <a:gd name="connsiteY2" fmla="*/ 548638 h 548638"/>
              <a:gd name="connsiteX3" fmla="*/ 0 w 3146761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6761" h="548638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0550E7-F3D7-423B-BE7C-3E849CF2CF0F}"/>
              </a:ext>
            </a:extLst>
          </p:cNvPr>
          <p:cNvSpPr/>
          <p:nvPr userDrawn="1"/>
        </p:nvSpPr>
        <p:spPr>
          <a:xfrm>
            <a:off x="8784133" y="182880"/>
            <a:ext cx="445029" cy="548638"/>
          </a:xfrm>
          <a:custGeom>
            <a:avLst/>
            <a:gdLst>
              <a:gd name="connsiteX0" fmla="*/ 251662 w 445029"/>
              <a:gd name="connsiteY0" fmla="*/ 0 h 548638"/>
              <a:gd name="connsiteX1" fmla="*/ 445029 w 445029"/>
              <a:gd name="connsiteY1" fmla="*/ 0 h 548638"/>
              <a:gd name="connsiteX2" fmla="*/ 193367 w 445029"/>
              <a:gd name="connsiteY2" fmla="*/ 548638 h 548638"/>
              <a:gd name="connsiteX3" fmla="*/ 0 w 445029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29" h="548638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56A14F0-7A18-453C-A6A7-41526C8970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39114"/>
            <a:ext cx="5029200" cy="457200"/>
          </a:xfrm>
        </p:spPr>
        <p:txBody>
          <a:bodyPr lIns="0" rIns="0" bIns="0" anchor="t" anchorCtr="0">
            <a:normAutofit/>
          </a:bodyPr>
          <a:lstStyle>
            <a:lvl1pPr marL="18288" indent="0">
              <a:spcBef>
                <a:spcPts val="0"/>
              </a:spcBef>
              <a:buFont typeface="Arial" panose="020B0604020202020204" pitchFamily="34" charset="0"/>
              <a:buNone/>
              <a:defRPr sz="1200" b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8288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CDBDB3-2EDE-4568-9429-A6C658784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9525" y="914400"/>
            <a:ext cx="8232950" cy="1097280"/>
          </a:xfrm>
          <a:custGeom>
            <a:avLst/>
            <a:gdLst>
              <a:gd name="connsiteX0" fmla="*/ 510148 w 8232950"/>
              <a:gd name="connsiteY0" fmla="*/ 0 h 1097280"/>
              <a:gd name="connsiteX1" fmla="*/ 8232950 w 8232950"/>
              <a:gd name="connsiteY1" fmla="*/ 0 h 1097280"/>
              <a:gd name="connsiteX2" fmla="*/ 7722803 w 8232950"/>
              <a:gd name="connsiteY2" fmla="*/ 1097280 h 1097280"/>
              <a:gd name="connsiteX3" fmla="*/ 0 w 8232950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2950" h="1097280">
                <a:moveTo>
                  <a:pt x="510148" y="0"/>
                </a:moveTo>
                <a:lnTo>
                  <a:pt x="8232950" y="0"/>
                </a:lnTo>
                <a:lnTo>
                  <a:pt x="7722803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Objectives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BC0FE7-BB38-4D2F-8686-C955D9D99DD9}"/>
              </a:ext>
            </a:extLst>
          </p:cNvPr>
          <p:cNvSpPr/>
          <p:nvPr userDrawn="1"/>
        </p:nvSpPr>
        <p:spPr>
          <a:xfrm>
            <a:off x="978033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DD8BA-6A95-421E-AE84-95C14A76C6DF}"/>
              </a:ext>
            </a:extLst>
          </p:cNvPr>
          <p:cNvSpPr/>
          <p:nvPr userDrawn="1"/>
        </p:nvSpPr>
        <p:spPr>
          <a:xfrm>
            <a:off x="172666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115D58-E6D9-4494-B438-78BA93793439}"/>
              </a:ext>
            </a:extLst>
          </p:cNvPr>
          <p:cNvSpPr/>
          <p:nvPr userDrawn="1"/>
        </p:nvSpPr>
        <p:spPr>
          <a:xfrm>
            <a:off x="9996403" y="146304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6DE389-DE19-4559-AFF0-8768F504C2F4}"/>
              </a:ext>
            </a:extLst>
          </p:cNvPr>
          <p:cNvSpPr/>
          <p:nvPr userDrawn="1"/>
        </p:nvSpPr>
        <p:spPr>
          <a:xfrm>
            <a:off x="1853093" y="91440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E2ACF0EC-EDB4-4815-B775-AA35DD36BA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24200" y="2281514"/>
            <a:ext cx="5943600" cy="27432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28600" indent="-169863">
              <a:spcBef>
                <a:spcPts val="600"/>
              </a:spcBef>
              <a:buClr>
                <a:srgbClr val="C00000"/>
              </a:buClr>
              <a:defRPr>
                <a:solidFill>
                  <a:schemeClr val="tx1"/>
                </a:solidFill>
              </a:defRPr>
            </a:lvl2pPr>
            <a:lvl3pPr marL="457200" indent="-169863">
              <a:defRPr/>
            </a:lvl3pPr>
            <a:lvl4pPr marL="685800" indent="-169863">
              <a:defRPr/>
            </a:lvl4pPr>
            <a:lvl5pPr marL="914400" indent="-169863">
              <a:defRPr/>
            </a:lvl5pPr>
          </a:lstStyle>
          <a:p>
            <a:pPr lvl="0"/>
            <a:r>
              <a:rPr lang="en-US" dirty="0"/>
              <a:t>Click to edit objectives:</a:t>
            </a:r>
          </a:p>
          <a:p>
            <a:pPr lvl="1"/>
            <a:r>
              <a:rPr lang="en-US" dirty="0"/>
              <a:t>Objective</a:t>
            </a:r>
          </a:p>
          <a:p>
            <a:pPr lvl="2"/>
            <a:r>
              <a:rPr lang="en-US" dirty="0"/>
              <a:t>Objective Details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38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10272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045"/>
            <a:ext cx="10515600" cy="46730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Courier New" panose="02070309020205020404" pitchFamily="49" charset="0"/>
              <a:buChar char="o"/>
              <a:defRPr sz="2200"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7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136414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6852"/>
            <a:ext cx="5181600" cy="467288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6852"/>
            <a:ext cx="5181600" cy="467288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914400" indent="-457200">
              <a:buFont typeface="Courier New" panose="02070309020205020404" pitchFamily="49" charset="0"/>
              <a:buChar char="o"/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4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185642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95901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319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1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529869A-4466-4C5E-813C-7697791D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9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538F6FD-A928-4D78-BC21-9662D7B5074B}"/>
              </a:ext>
            </a:extLst>
          </p:cNvPr>
          <p:cNvSpPr txBox="1">
            <a:spLocks/>
          </p:cNvSpPr>
          <p:nvPr/>
        </p:nvSpPr>
        <p:spPr>
          <a:xfrm>
            <a:off x="838201" y="6425046"/>
            <a:ext cx="10515599" cy="27413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Week 1  						                                              BUSI 758D                                                                                                                            </a:t>
            </a:r>
            <a:fld id="{42611AFD-9F4E-4EF8-87F7-65E36B935419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574D-56CE-45A4-91D7-7543CB20F001}"/>
              </a:ext>
            </a:extLst>
          </p:cNvPr>
          <p:cNvSpPr txBox="1">
            <a:spLocks/>
          </p:cNvSpPr>
          <p:nvPr userDrawn="1"/>
        </p:nvSpPr>
        <p:spPr>
          <a:xfrm>
            <a:off x="838201" y="6425046"/>
            <a:ext cx="10515599" cy="274138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BUDT 730 	      																          		 </a:t>
            </a:r>
            <a:fld id="{42611AFD-9F4E-4EF8-87F7-65E36B935419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431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50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170.png"/><Relationship Id="rId10" Type="http://schemas.openxmlformats.org/officeDocument/2006/relationships/image" Target="../media/image510.png"/><Relationship Id="rId4" Type="http://schemas.openxmlformats.org/officeDocument/2006/relationships/image" Target="../media/image460.png"/><Relationship Id="rId9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../../../Program%20Files/TurningPoint/2003/Questions.html" TargetMode="Externa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../../../Program%20Files/TurningPoint/2003/Question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hyperlink" Target="../../../Program%20Files/TurningPoint/2003/Question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hyperlink" Target="../../../Program%20Files/TurningPoint/2003/Questions.html" TargetMode="External"/><Relationship Id="rId4" Type="http://schemas.openxmlformats.org/officeDocument/2006/relationships/image" Target="../media/image5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../../../Program%20Files/TurningPoint/2003/Questions.html" TargetMode="External"/><Relationship Id="rId4" Type="http://schemas.openxmlformats.org/officeDocument/2006/relationships/image" Target="../media/image5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../../../Program%20Files/TurningPoint/2003/Questions.html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hyperlink" Target="../../../Program%20Files/TurningPoint/2003/Question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../../../Program%20Files/TurningPoint/2003/Question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hyperlink" Target="../../../Program%20Files/TurningPoint/2003/Question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../../../Program%20Files/TurningPoint/2003/Questions.html" TargetMode="External"/><Relationship Id="rId4" Type="http://schemas.openxmlformats.org/officeDocument/2006/relationships/image" Target="../media/image4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../../../Program%20Files/TurningPoint/2003/Questions.html" TargetMode="External"/><Relationship Id="rId4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../../../Program%20Files/TurningPoint/2003/Questions.html" TargetMode="External"/><Relationship Id="rId4" Type="http://schemas.openxmlformats.org/officeDocument/2006/relationships/image" Target="../media/image4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641CD5E-B287-45EC-B6B5-06774E12F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BUDT 730</a:t>
            </a:r>
            <a:br>
              <a:rPr lang="en-US" dirty="0"/>
            </a:br>
            <a:r>
              <a:rPr lang="en-US" dirty="0"/>
              <a:t>Data, Models and Decisions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9FD6E3C-0F78-417A-B1F0-FBDEB2A6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Lecture 17</a:t>
            </a:r>
          </a:p>
          <a:p>
            <a:r>
              <a:rPr lang="en-US" sz="2800" dirty="0"/>
              <a:t>Time Series (2)</a:t>
            </a:r>
          </a:p>
          <a:p>
            <a:r>
              <a:rPr lang="en-US" sz="2800" dirty="0"/>
              <a:t>Prof. Sujin Kim</a:t>
            </a:r>
          </a:p>
        </p:txBody>
      </p:sp>
    </p:spTree>
    <p:extLst>
      <p:ext uri="{BB962C8B-B14F-4D97-AF65-F5344CB8AC3E}">
        <p14:creationId xmlns:p14="http://schemas.microsoft.com/office/powerpoint/2010/main" val="271077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7C8E-20BB-487D-B162-99996CF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Parameter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3B6AC-1965-4CEB-BE52-9E2F8A045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large value of smoothing parameter implies that the model more aggressively incorporates new information.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altLang="en-US" dirty="0">
                    <a:latin typeface="Symbol" panose="05050102010706020507" pitchFamily="18" charset="2"/>
                  </a:rPr>
                  <a:t>a = 1: </a:t>
                </a:r>
                <a:r>
                  <a:rPr lang="en-US" altLang="en-US" dirty="0"/>
                  <a:t>past observations have </a:t>
                </a:r>
                <a:r>
                  <a:rPr lang="en-US" altLang="en-US" b="1" dirty="0"/>
                  <a:t>no</a:t>
                </a:r>
                <a:r>
                  <a:rPr lang="en-US" altLang="en-US" dirty="0"/>
                  <a:t> influence over forecasts. Under-smoothing.</a:t>
                </a:r>
              </a:p>
              <a:p>
                <a:pPr lvl="1"/>
                <a:r>
                  <a:rPr lang="en-US" altLang="en-US" dirty="0">
                    <a:latin typeface="Symbol" panose="05050102010706020507" pitchFamily="18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en-US" dirty="0">
                    <a:latin typeface="Symbol" panose="05050102010706020507" pitchFamily="18" charset="2"/>
                  </a:rPr>
                  <a:t> 0 : </a:t>
                </a:r>
                <a:r>
                  <a:rPr lang="en-US" altLang="en-US" dirty="0"/>
                  <a:t>past observations have large influence on forecasts. Over-smoothing.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3B6AC-1965-4CEB-BE52-9E2F8A045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2AAD53F-D65A-4F0A-B355-1342D5F69BB5}"/>
              </a:ext>
            </a:extLst>
          </p:cNvPr>
          <p:cNvGrpSpPr/>
          <p:nvPr/>
        </p:nvGrpSpPr>
        <p:grpSpPr>
          <a:xfrm>
            <a:off x="2685741" y="3794661"/>
            <a:ext cx="6182504" cy="2698212"/>
            <a:chOff x="1575418" y="2255620"/>
            <a:chExt cx="6182504" cy="26982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E58C33-A4A6-4E08-B640-19D6F263C319}"/>
                </a:ext>
              </a:extLst>
            </p:cNvPr>
            <p:cNvGrpSpPr/>
            <p:nvPr/>
          </p:nvGrpSpPr>
          <p:grpSpPr>
            <a:xfrm>
              <a:off x="2548634" y="2255620"/>
              <a:ext cx="5209288" cy="2679552"/>
              <a:chOff x="2548634" y="2255620"/>
              <a:chExt cx="5209288" cy="2679552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C3EA1A3-7A1B-4E20-898F-B7244C01BD1E}"/>
                  </a:ext>
                </a:extLst>
              </p:cNvPr>
              <p:cNvCxnSpPr/>
              <p:nvPr/>
            </p:nvCxnSpPr>
            <p:spPr>
              <a:xfrm>
                <a:off x="2548634" y="4600416"/>
                <a:ext cx="426909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033B5F1-4059-4CC6-B29E-982ADC6A75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7837" y="2437914"/>
                <a:ext cx="6641" cy="22849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8A1CFA3-3E24-4733-B1F2-CD102E1A1E4E}"/>
                  </a:ext>
                </a:extLst>
              </p:cNvPr>
              <p:cNvGrpSpPr/>
              <p:nvPr/>
            </p:nvGrpSpPr>
            <p:grpSpPr>
              <a:xfrm>
                <a:off x="4519072" y="2255620"/>
                <a:ext cx="3238850" cy="2679552"/>
                <a:chOff x="4514200" y="2583910"/>
                <a:chExt cx="4318467" cy="35727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AF47B153-C454-45F2-B931-37DD1028F7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4200" y="5664204"/>
                      <a:ext cx="461067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AF47B153-C454-45F2-B931-37DD1028F7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4200" y="5664204"/>
                      <a:ext cx="461067" cy="49244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44B686EC-73FC-4346-ADE3-5AE37701AF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4675" y="2583910"/>
                      <a:ext cx="3277992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44B686EC-73FC-4346-ADE3-5AE37701AF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4675" y="2583910"/>
                      <a:ext cx="3277992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F83FF46-B833-49DC-A08C-C40FD70F0E44}"/>
                    </a:ext>
                  </a:extLst>
                </p:cNvPr>
                <p:cNvCxnSpPr>
                  <a:cxnSpLocks/>
                  <a:stCxn id="23" idx="0"/>
                </p:cNvCxnSpPr>
                <p:nvPr/>
              </p:nvCxnSpPr>
              <p:spPr>
                <a:xfrm flipV="1">
                  <a:off x="4713502" y="3528800"/>
                  <a:ext cx="1108319" cy="88970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93EA7B-AAC2-456C-9100-CC89F1D832A6}"/>
                </a:ext>
              </a:extLst>
            </p:cNvPr>
            <p:cNvSpPr txBox="1"/>
            <p:nvPr/>
          </p:nvSpPr>
          <p:spPr>
            <a:xfrm>
              <a:off x="6509078" y="45845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36A51B-B4B7-4611-B5A6-93239046AEE0}"/>
                </a:ext>
              </a:extLst>
            </p:cNvPr>
            <p:cNvSpPr txBox="1"/>
            <p:nvPr/>
          </p:nvSpPr>
          <p:spPr>
            <a:xfrm>
              <a:off x="1575418" y="262008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Sales</a:t>
              </a:r>
              <a:endParaRPr lang="en-SG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2390413A-ACA6-4CF3-89D5-BA9D94FB3444}"/>
              </a:ext>
            </a:extLst>
          </p:cNvPr>
          <p:cNvSpPr/>
          <p:nvPr/>
        </p:nvSpPr>
        <p:spPr bwMode="auto">
          <a:xfrm>
            <a:off x="5770299" y="5153920"/>
            <a:ext cx="45719" cy="45719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137873-F562-4082-A030-C4DD5FA4CFDF}"/>
              </a:ext>
            </a:extLst>
          </p:cNvPr>
          <p:cNvCxnSpPr>
            <a:cxnSpLocks/>
          </p:cNvCxnSpPr>
          <p:nvPr/>
        </p:nvCxnSpPr>
        <p:spPr>
          <a:xfrm>
            <a:off x="5791741" y="5192943"/>
            <a:ext cx="16164" cy="933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6DDD78-F051-467B-B53D-17ED464F9C30}"/>
                  </a:ext>
                </a:extLst>
              </p:cNvPr>
              <p:cNvSpPr txBox="1"/>
              <p:nvPr/>
            </p:nvSpPr>
            <p:spPr>
              <a:xfrm>
                <a:off x="5224896" y="4969253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6DDD78-F051-467B-B53D-17ED464F9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96" y="4969253"/>
                <a:ext cx="4523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7D182-167E-4420-A2DE-25227AAAE363}"/>
                  </a:ext>
                </a:extLst>
              </p:cNvPr>
              <p:cNvSpPr txBox="1"/>
              <p:nvPr/>
            </p:nvSpPr>
            <p:spPr>
              <a:xfrm>
                <a:off x="6284206" y="6113534"/>
                <a:ext cx="749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7D182-167E-4420-A2DE-25227AAAE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206" y="6113534"/>
                <a:ext cx="7497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F37B9A7D-01D2-449C-AA23-25680A3B531E}"/>
              </a:ext>
            </a:extLst>
          </p:cNvPr>
          <p:cNvSpPr/>
          <p:nvPr/>
        </p:nvSpPr>
        <p:spPr bwMode="auto">
          <a:xfrm>
            <a:off x="5753093" y="4446111"/>
            <a:ext cx="45719" cy="5532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C88CEA-DA31-4A06-8BFE-E285527C8209}"/>
                  </a:ext>
                </a:extLst>
              </p:cNvPr>
              <p:cNvSpPr txBox="1"/>
              <p:nvPr/>
            </p:nvSpPr>
            <p:spPr>
              <a:xfrm>
                <a:off x="5222242" y="4289105"/>
                <a:ext cx="438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C88CEA-DA31-4A06-8BFE-E285527C8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42" y="4289105"/>
                <a:ext cx="4381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D44B80-8A29-4D9E-A137-56E1249828C0}"/>
              </a:ext>
            </a:extLst>
          </p:cNvPr>
          <p:cNvCxnSpPr>
            <a:cxnSpLocks/>
          </p:cNvCxnSpPr>
          <p:nvPr/>
        </p:nvCxnSpPr>
        <p:spPr>
          <a:xfrm>
            <a:off x="5793158" y="5168667"/>
            <a:ext cx="9100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B17996-6933-492C-9106-79053FDA090F}"/>
              </a:ext>
            </a:extLst>
          </p:cNvPr>
          <p:cNvCxnSpPr>
            <a:cxnSpLocks/>
          </p:cNvCxnSpPr>
          <p:nvPr/>
        </p:nvCxnSpPr>
        <p:spPr>
          <a:xfrm>
            <a:off x="5753092" y="4489720"/>
            <a:ext cx="91000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C054D2-948B-49B4-AB7F-88B2F9C5F03C}"/>
              </a:ext>
            </a:extLst>
          </p:cNvPr>
          <p:cNvCxnSpPr>
            <a:cxnSpLocks/>
          </p:cNvCxnSpPr>
          <p:nvPr/>
        </p:nvCxnSpPr>
        <p:spPr>
          <a:xfrm>
            <a:off x="6624398" y="4486640"/>
            <a:ext cx="34687" cy="1629996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8D3E81-A6D3-4C20-B76F-D0F6A3C495D1}"/>
              </a:ext>
            </a:extLst>
          </p:cNvPr>
          <p:cNvCxnSpPr>
            <a:cxnSpLocks/>
          </p:cNvCxnSpPr>
          <p:nvPr/>
        </p:nvCxnSpPr>
        <p:spPr>
          <a:xfrm flipV="1">
            <a:off x="5793021" y="4816932"/>
            <a:ext cx="839488" cy="3524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1C5BF2D-D97A-4E5E-B4C5-F9B1279B5F5D}"/>
                  </a:ext>
                </a:extLst>
              </p:cNvPr>
              <p:cNvSpPr txBox="1"/>
              <p:nvPr/>
            </p:nvSpPr>
            <p:spPr>
              <a:xfrm>
                <a:off x="6624397" y="4233027"/>
                <a:ext cx="1865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dirty="0"/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1C5BF2D-D97A-4E5E-B4C5-F9B1279B5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397" y="4233027"/>
                <a:ext cx="18653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D9D72A-036B-41FB-9985-FCC37A8329DF}"/>
                  </a:ext>
                </a:extLst>
              </p:cNvPr>
              <p:cNvSpPr txBox="1"/>
              <p:nvPr/>
            </p:nvSpPr>
            <p:spPr>
              <a:xfrm>
                <a:off x="6615768" y="4600483"/>
                <a:ext cx="313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dirty="0"/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D9D72A-036B-41FB-9985-FCC37A832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768" y="4600483"/>
                <a:ext cx="31301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2A5FE7F-B75C-44D4-97C8-A68537A310F4}"/>
                  </a:ext>
                </a:extLst>
              </p:cNvPr>
              <p:cNvSpPr txBox="1"/>
              <p:nvPr/>
            </p:nvSpPr>
            <p:spPr>
              <a:xfrm>
                <a:off x="6624398" y="4969252"/>
                <a:ext cx="4736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dirty="0"/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2A5FE7F-B75C-44D4-97C8-A68537A31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398" y="4969252"/>
                <a:ext cx="47364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922E38-52CA-4EE2-B287-9C55180A401C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 flipV="1">
            <a:off x="5776994" y="5153918"/>
            <a:ext cx="847404" cy="390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1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>
                <a:extLst>
                  <a:ext uri="{FF2B5EF4-FFF2-40B4-BE49-F238E27FC236}">
                    <a16:creationId xmlns:a16="http://schemas.microsoft.com/office/drawing/2014/main" id="{9F2F4468-0BD8-4D54-8D39-4149206BA4FF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Choosing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1506" name="Rectangle 2">
                <a:extLst>
                  <a:ext uri="{FF2B5EF4-FFF2-40B4-BE49-F238E27FC236}">
                    <a16:creationId xmlns:a16="http://schemas.microsoft.com/office/drawing/2014/main" id="{9F2F4468-0BD8-4D54-8D39-4149206BA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>
                <a:extLst>
                  <a:ext uri="{FF2B5EF4-FFF2-40B4-BE49-F238E27FC236}">
                    <a16:creationId xmlns:a16="http://schemas.microsoft.com/office/drawing/2014/main" id="{3C2CDAB7-D36C-419F-AB4D-D31F62E8D0B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27336" y="1479384"/>
                <a:ext cx="10993349" cy="497159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/>
                  <a:t>Balance (too small – too large)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:r>
                  <a:rPr lang="en-US" altLang="en-US" sz="2000" dirty="0"/>
                  <a:t>        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=0.01 (underfitting, over-smoothing)   </a:t>
                </a:r>
                <a14:m>
                  <m:oMath xmlns:m="http://schemas.openxmlformats.org/officeDocument/2006/math">
                    <m:r>
                      <a:rPr lang="en-US" altLang="en-US" sz="2000" b="0" i="0" dirty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=0.1                  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=0.5 (overfitting, under-smoothing)</a:t>
                </a:r>
              </a:p>
            </p:txBody>
          </p:sp>
        </mc:Choice>
        <mc:Fallback xmlns="">
          <p:sp>
            <p:nvSpPr>
              <p:cNvPr id="21507" name="Rectangle 3">
                <a:extLst>
                  <a:ext uri="{FF2B5EF4-FFF2-40B4-BE49-F238E27FC236}">
                    <a16:creationId xmlns:a16="http://schemas.microsoft.com/office/drawing/2014/main" id="{3C2CDAB7-D36C-419F-AB4D-D31F62E8D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36" y="1479384"/>
                <a:ext cx="10993349" cy="4971596"/>
              </a:xfrm>
              <a:blipFill>
                <a:blip r:embed="rId5"/>
                <a:stretch>
                  <a:fillRect l="-721" t="-1718" r="-443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8" name="FlagCount" hidden="1">
            <a:hlinkClick r:id="rId6" action="ppaction://hlinkfile"/>
            <a:extLst>
              <a:ext uri="{FF2B5EF4-FFF2-40B4-BE49-F238E27FC236}">
                <a16:creationId xmlns:a16="http://schemas.microsoft.com/office/drawing/2014/main" id="{3D30B54D-414E-467E-9E0C-54FC94878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-2286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18E210-96D8-4A16-ABE9-28546F14E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1201" y="2297179"/>
            <a:ext cx="4828450" cy="31762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2982F3-B5A4-4784-9BD2-AC7B5FE67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234" y="2285649"/>
            <a:ext cx="4828450" cy="3176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DB0B1-95D5-4EB4-A680-0BD609272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264" y="2731715"/>
            <a:ext cx="4167889" cy="27417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306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CE7FC9-196D-4A0C-8394-3ECD32A9F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Parameter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544D6D2-265A-4484-8B07-1F35EF5C7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Selecting </a:t>
            </a:r>
            <a:r>
              <a:rPr lang="en-US" altLang="en-US" sz="2400" dirty="0">
                <a:latin typeface="Symbol" panose="05050102010706020507" pitchFamily="18" charset="2"/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</a:rPr>
              <a:t>“</a:t>
            </a:r>
            <a:r>
              <a:rPr lang="en-US" altLang="en-US" dirty="0"/>
              <a:t>Typical</a:t>
            </a:r>
            <a:r>
              <a:rPr lang="en-US" altLang="en-US" dirty="0">
                <a:latin typeface="Arial" panose="020B0604020202020204" pitchFamily="34" charset="0"/>
              </a:rPr>
              <a:t>”</a:t>
            </a:r>
            <a:r>
              <a:rPr lang="en-US" altLang="en-US" dirty="0"/>
              <a:t> values: 0.1, 0.2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Trial &amp; error: effect on visualization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Value that minimizes RMSE or MAPE of training data </a:t>
            </a:r>
            <a:r>
              <a:rPr lang="en-US" altLang="en-US" dirty="0">
                <a:latin typeface="Arial" panose="020B0604020202020204" pitchFamily="34" charset="0"/>
              </a:rPr>
              <a:t>–</a:t>
            </a:r>
            <a:r>
              <a:rPr lang="en-US" altLang="en-US" dirty="0"/>
              <a:t> danger of overfitting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marL="457200" lvl="1" indent="0">
              <a:buNone/>
            </a:pPr>
            <a:r>
              <a:rPr lang="en-US" sz="2400" b="1" dirty="0"/>
              <a:t>“Prediction is very difficult, especially if it's about the future.”</a:t>
            </a:r>
          </a:p>
          <a:p>
            <a:pPr marL="457200" lvl="1" indent="0">
              <a:buNone/>
            </a:pPr>
            <a:r>
              <a:rPr lang="en-US" dirty="0"/>
              <a:t> -Nils Bohr, Nobel laureate in Physics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sz="2400" dirty="0"/>
              <a:t>It's often easy to find a model that fits the past data well</a:t>
            </a:r>
          </a:p>
          <a:p>
            <a:pPr lvl="1"/>
            <a:r>
              <a:rPr lang="en-US" sz="2400" dirty="0"/>
              <a:t>But, our goal is to find a model that correctly identifies patterns in the past data that will continue to hold in the future</a:t>
            </a:r>
            <a:endParaRPr lang="en-US" altLang="en-US" dirty="0"/>
          </a:p>
        </p:txBody>
      </p:sp>
      <p:sp>
        <p:nvSpPr>
          <p:cNvPr id="31749" name="FlagCount" hidden="1">
            <a:hlinkClick r:id="rId4" action="ppaction://hlinkfile"/>
            <a:extLst>
              <a:ext uri="{FF2B5EF4-FFF2-40B4-BE49-F238E27FC236}">
                <a16:creationId xmlns:a16="http://schemas.microsoft.com/office/drawing/2014/main" id="{3CCB31DF-8967-489C-876C-69E9A5E5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-2286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F50FB90-CC56-407A-9FC1-B3264AA21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Coca Cola Sales</a:t>
            </a:r>
          </a:p>
        </p:txBody>
      </p:sp>
      <p:sp>
        <p:nvSpPr>
          <p:cNvPr id="34823" name="FlagCount" hidden="1">
            <a:hlinkClick r:id="rId4" action="ppaction://hlinkfile"/>
            <a:extLst>
              <a:ext uri="{FF2B5EF4-FFF2-40B4-BE49-F238E27FC236}">
                <a16:creationId xmlns:a16="http://schemas.microsoft.com/office/drawing/2014/main" id="{A29C765F-E70A-4B00-AA2B-C4ECC5415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-265113"/>
            <a:ext cx="381000" cy="317501"/>
          </a:xfrm>
          <a:prstGeom prst="wedgeRoundRectCallout">
            <a:avLst>
              <a:gd name="adj1" fmla="val -43750"/>
              <a:gd name="adj2" fmla="val 655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64A2C6-25C3-4406-9133-5E973571F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352" y="1625029"/>
            <a:ext cx="5484626" cy="360794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091C4B3-FE1B-44A3-8231-7EC89BA5D4D6}"/>
              </a:ext>
            </a:extLst>
          </p:cNvPr>
          <p:cNvSpPr/>
          <p:nvPr/>
        </p:nvSpPr>
        <p:spPr>
          <a:xfrm flipV="1">
            <a:off x="6262897" y="2822027"/>
            <a:ext cx="857892" cy="356496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E319B-A8F7-4B16-88C7-AA05A265E2B2}"/>
              </a:ext>
            </a:extLst>
          </p:cNvPr>
          <p:cNvSpPr txBox="1"/>
          <p:nvPr/>
        </p:nvSpPr>
        <p:spPr>
          <a:xfrm>
            <a:off x="2863788" y="5475206"/>
            <a:ext cx="60973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200" dirty="0"/>
              <a:t>𝛼 =0.1:</a:t>
            </a:r>
          </a:p>
          <a:p>
            <a:r>
              <a:rPr lang="en-US" sz="2200" dirty="0"/>
              <a:t>The fitted values are lagged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2152D94-6D8D-4BCA-A570-65EFF46F0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II. Holt’s </a:t>
            </a:r>
            <a:r>
              <a:rPr lang="en-US" altLang="en-US"/>
              <a:t>Method (Double exponential smoothing)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>
                <a:extLst>
                  <a:ext uri="{FF2B5EF4-FFF2-40B4-BE49-F238E27FC236}">
                    <a16:creationId xmlns:a16="http://schemas.microsoft.com/office/drawing/2014/main" id="{F93B5060-9DDB-4DBE-B708-AFE85514BE4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Idea: Series has  </a:t>
                </a:r>
                <a:r>
                  <a:rPr lang="en-US" altLang="en-US" i="1" dirty="0"/>
                  <a:t>level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trend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and </a:t>
                </a:r>
                <a:r>
                  <a:rPr lang="en-US" altLang="en-US" i="1" dirty="0"/>
                  <a:t>noise:</a:t>
                </a:r>
                <a:endParaRPr lang="en-US" alt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Observed demand = level + trend + noise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The n-step-ahead forecast is given by combining the level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trend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estimate at time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pPr algn="ctr" eaLnBrk="1" hangingPunct="1">
                  <a:buFont typeface="Wingdings" panose="05000000000000000000" pitchFamily="2" charset="2"/>
                  <a:buNone/>
                </a:pPr>
                <a:endParaRPr lang="en-US" altLang="en-US" b="1" baseline="-25000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5843" name="Rectangle 3">
                <a:extLst>
                  <a:ext uri="{FF2B5EF4-FFF2-40B4-BE49-F238E27FC236}">
                    <a16:creationId xmlns:a16="http://schemas.microsoft.com/office/drawing/2014/main" id="{F93B5060-9DDB-4DBE-B708-AFE85514B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4" name="FlagCount" hidden="1">
            <a:hlinkClick r:id="rId5" action="ppaction://hlinkfile"/>
            <a:extLst>
              <a:ext uri="{FF2B5EF4-FFF2-40B4-BE49-F238E27FC236}">
                <a16:creationId xmlns:a16="http://schemas.microsoft.com/office/drawing/2014/main" id="{C4D9DE07-A33C-421B-9486-9453B775E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-2286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Level and Trend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 algn="ctr">
                  <a:buNone/>
                </a:pPr>
                <a:endParaRPr lang="en-US" sz="2200" dirty="0">
                  <a:solidFill>
                    <a:srgbClr val="0000FF"/>
                  </a:solidFill>
                </a:endParaRPr>
              </a:p>
              <a:p>
                <a:r>
                  <a:rPr lang="en-US" sz="2200" dirty="0"/>
                  <a:t>After observing 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, revise the estimates for level and trend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lvl="2"/>
                <a:r>
                  <a:rPr lang="en-US" altLang="en-US" sz="2200" dirty="0"/>
                  <a:t>Same as the simple exponential smoothing model.</a:t>
                </a:r>
              </a:p>
              <a:p>
                <a:pPr lvl="2"/>
                <a:endParaRPr lang="en-US" alt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en-US" sz="2200" dirty="0"/>
                  <a:t>Update the trend, using the difference between the most recent two values.</a:t>
                </a:r>
              </a:p>
              <a:p>
                <a:pPr lvl="2"/>
                <a:r>
                  <a:rPr lang="en-US" altLang="en-US" sz="2200" b="1" dirty="0"/>
                  <a:t>Local trend</a:t>
                </a:r>
                <a:r>
                  <a:rPr lang="en-US" altLang="en-US" sz="2200" dirty="0"/>
                  <a:t>: the trend is allowed to vary </a:t>
                </a:r>
                <a:r>
                  <a:rPr lang="en-US" altLang="en-US" sz="2200" b="1" dirty="0"/>
                  <a:t>adaptively</a:t>
                </a:r>
                <a:r>
                  <a:rPr lang="en-US" altLang="en-US" sz="2200" dirty="0"/>
                  <a:t> over time! (compare to regression-based models)</a:t>
                </a:r>
              </a:p>
            </p:txBody>
          </p:sp>
        </mc:Choice>
        <mc:Fallback xmlns="">
          <p:sp>
            <p:nvSpPr>
              <p:cNvPr id="4710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D49A4B7-F13C-4B98-B4F5-643754A3D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</a:t>
            </a:r>
            <a:r>
              <a:rPr lang="en-US" altLang="en-US">
                <a:latin typeface="Symbol" panose="05050102010706020507" pitchFamily="18" charset="2"/>
              </a:rPr>
              <a:t>a</a:t>
            </a:r>
            <a:r>
              <a:rPr lang="en-US" altLang="en-US"/>
              <a:t> and </a:t>
            </a:r>
            <a:r>
              <a:rPr lang="en-US" altLang="en-US">
                <a:latin typeface="Symbol" panose="05050102010706020507" pitchFamily="18" charset="2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3">
                <a:extLst>
                  <a:ext uri="{FF2B5EF4-FFF2-40B4-BE49-F238E27FC236}">
                    <a16:creationId xmlns:a16="http://schemas.microsoft.com/office/drawing/2014/main" id="{6ABAB37A-FFA2-4E55-A2E1-881348CB414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0&lt;</m:t>
                    </m:r>
                    <m:r>
                      <a:rPr lang="en-US" i="1" dirty="0">
                        <a:latin typeface="Cambria Math"/>
                      </a:rPr>
                      <m:t>𝛼</m:t>
                    </m:r>
                    <m:r>
                      <a:rPr lang="en-US" i="1" dirty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/>
                  <a:t>: smoothing parameter for level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0&lt;</m:t>
                    </m:r>
                    <m:r>
                      <a:rPr lang="en-US" i="1" dirty="0">
                        <a:latin typeface="Cambria Math"/>
                      </a:rPr>
                      <m:t>𝛽</m:t>
                    </m:r>
                    <m:r>
                      <a:rPr lang="en-US" i="1" dirty="0">
                        <a:latin typeface="Cambria Math"/>
                      </a:rPr>
                      <m:t>&lt;1:</m:t>
                    </m:r>
                  </m:oMath>
                </a14:m>
                <a:r>
                  <a:rPr lang="en-US" dirty="0"/>
                  <a:t> smoothing parameter for trend</a:t>
                </a:r>
              </a:p>
              <a:p>
                <a:pPr eaLnBrk="1" hangingPunct="1"/>
                <a:endParaRPr lang="en-US" altLang="en-US" dirty="0"/>
              </a:p>
              <a:p>
                <a:pPr lvl="1"/>
                <a:r>
                  <a:rPr lang="en-US" altLang="en-US" dirty="0"/>
                  <a:t>Use default values</a:t>
                </a:r>
              </a:p>
              <a:p>
                <a:pPr lvl="1"/>
                <a:r>
                  <a:rPr lang="en-US" altLang="en-US" dirty="0"/>
                  <a:t>Values that minimize RMSE or MAPE (measure of accuracy) for training set</a:t>
                </a:r>
              </a:p>
              <a:p>
                <a:pPr lvl="2"/>
                <a:r>
                  <a:rPr lang="en-US" altLang="en-US" dirty="0"/>
                  <a:t>Danger of over-fitting!</a:t>
                </a:r>
              </a:p>
              <a:p>
                <a:pPr lvl="2"/>
                <a:r>
                  <a:rPr lang="en-US" altLang="en-US" dirty="0"/>
                  <a:t>Make sure the chosen values are reasonable. </a:t>
                </a:r>
              </a:p>
            </p:txBody>
          </p:sp>
        </mc:Choice>
        <mc:Fallback xmlns="">
          <p:sp>
            <p:nvSpPr>
              <p:cNvPr id="38915" name="Rectangle 3">
                <a:extLst>
                  <a:ext uri="{FF2B5EF4-FFF2-40B4-BE49-F238E27FC236}">
                    <a16:creationId xmlns:a16="http://schemas.microsoft.com/office/drawing/2014/main" id="{6ABAB37A-FFA2-4E55-A2E1-881348CB41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FlagCount" hidden="1">
            <a:hlinkClick r:id="rId5" action="ppaction://hlinkfile"/>
            <a:extLst>
              <a:ext uri="{FF2B5EF4-FFF2-40B4-BE49-F238E27FC236}">
                <a16:creationId xmlns:a16="http://schemas.microsoft.com/office/drawing/2014/main" id="{0FD79106-4D2B-419E-9A0B-074F03496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-2286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F50FB90-CC56-407A-9FC1-B3264AA21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Output for Holt’s Method (Double Exponential)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D86E5C-C180-434D-BDB4-AEDEAEB86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24610" y="1724609"/>
            <a:ext cx="5181870" cy="3408781"/>
          </a:xfrm>
          <a:prstGeom prst="rect">
            <a:avLst/>
          </a:prstGeom>
        </p:spPr>
      </p:pic>
      <p:sp>
        <p:nvSpPr>
          <p:cNvPr id="34823" name="FlagCount" hidden="1">
            <a:hlinkClick r:id="rId5" action="ppaction://hlinkfile"/>
            <a:extLst>
              <a:ext uri="{FF2B5EF4-FFF2-40B4-BE49-F238E27FC236}">
                <a16:creationId xmlns:a16="http://schemas.microsoft.com/office/drawing/2014/main" id="{A29C765F-E70A-4B00-AA2B-C4ECC5415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-265113"/>
            <a:ext cx="381000" cy="317501"/>
          </a:xfrm>
          <a:prstGeom prst="wedgeRoundRectCallout">
            <a:avLst>
              <a:gd name="adj1" fmla="val -43750"/>
              <a:gd name="adj2" fmla="val 655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B6914-D799-4A68-9E11-60C8A8AF7A18}"/>
              </a:ext>
            </a:extLst>
          </p:cNvPr>
          <p:cNvSpPr txBox="1"/>
          <p:nvPr/>
        </p:nvSpPr>
        <p:spPr>
          <a:xfrm>
            <a:off x="5022050" y="539014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lag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49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III. Holt-Winter’s Method </a:t>
            </a:r>
            <a:br>
              <a:rPr lang="en-US" altLang="en-US" dirty="0"/>
            </a:br>
            <a:r>
              <a:rPr lang="en-US" altLang="en-US" dirty="0"/>
              <a:t>(Winter or Triple Exponential Smoothing)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/>
                  <a:t>Appropriate when a series is assumed to have a level, trend, and seasonal factor:</a:t>
                </a:r>
              </a:p>
              <a:p>
                <a:pPr marL="0" indent="0" algn="ctr">
                  <a:buNone/>
                </a:pPr>
                <a:r>
                  <a:rPr lang="en-US" sz="2200" dirty="0">
                    <a:solidFill>
                      <a:srgbClr val="0000FF"/>
                    </a:solidFill>
                  </a:rPr>
                  <a:t>Observed demand = (level + trend)(seasonal index) + noise</a:t>
                </a:r>
              </a:p>
              <a:p>
                <a:r>
                  <a:rPr lang="en-US" dirty="0"/>
                  <a:t>In period t, the n-step-ahead forecast is given by </a:t>
                </a:r>
                <a:endParaRPr lang="en-US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Three smoothing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0&lt;</m:t>
                    </m:r>
                    <m:r>
                      <a:rPr lang="en-US" sz="2000" i="1">
                        <a:latin typeface="Cambria Math"/>
                      </a:rPr>
                      <m:t>𝛼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: smoothing parameter for level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0&lt;</m:t>
                    </m:r>
                    <m:r>
                      <a:rPr lang="en-US" sz="2000" i="1">
                        <a:latin typeface="Cambria Math"/>
                      </a:rPr>
                      <m:t>𝛽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: smoothing parameter for trend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0&lt;</m:t>
                    </m:r>
                    <m:r>
                      <a:rPr lang="en-US" sz="2000" i="1">
                        <a:latin typeface="Cambria Math"/>
                      </a:rPr>
                      <m:t>𝛾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  <m:r>
                      <a:rPr lang="en-US" sz="2000">
                        <a:latin typeface="Cambria Math"/>
                      </a:rPr>
                      <m:t> : </m:t>
                    </m:r>
                  </m:oMath>
                </a14:m>
                <a:r>
                  <a:rPr lang="en-US" sz="2000" dirty="0"/>
                  <a:t>smoothing parameter for seasonal index</a:t>
                </a:r>
              </a:p>
              <a:p>
                <a:pPr algn="ctr">
                  <a:buFont typeface="Monotype Sorts" pitchFamily="2" charset="2"/>
                  <a:buNone/>
                </a:pPr>
                <a:endParaRPr lang="en-US" sz="2200" dirty="0"/>
              </a:p>
              <a:p>
                <a:pPr>
                  <a:buFont typeface="Monotype Sorts" pitchFamily="2" charset="2"/>
                  <a:buNone/>
                </a:pPr>
                <a:endParaRPr lang="en-US" sz="1650" dirty="0"/>
              </a:p>
            </p:txBody>
          </p:sp>
        </mc:Choice>
        <mc:Fallback xmlns="">
          <p:sp>
            <p:nvSpPr>
              <p:cNvPr id="501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82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F50FB90-CC56-407A-9FC1-B3264AA21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Output for Holt-Winter’s Method</a:t>
            </a:r>
          </a:p>
        </p:txBody>
      </p:sp>
      <p:sp>
        <p:nvSpPr>
          <p:cNvPr id="34823" name="FlagCount" hidden="1">
            <a:hlinkClick r:id="rId4" action="ppaction://hlinkfile"/>
            <a:extLst>
              <a:ext uri="{FF2B5EF4-FFF2-40B4-BE49-F238E27FC236}">
                <a16:creationId xmlns:a16="http://schemas.microsoft.com/office/drawing/2014/main" id="{A29C765F-E70A-4B00-AA2B-C4ECC5415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-265113"/>
            <a:ext cx="381000" cy="317501"/>
          </a:xfrm>
          <a:prstGeom prst="wedgeRoundRectCallout">
            <a:avLst>
              <a:gd name="adj1" fmla="val -43750"/>
              <a:gd name="adj2" fmla="val 655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B934E-2DF2-44E4-8735-ABB2E7BCE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070" y="1779816"/>
            <a:ext cx="5887321" cy="38728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096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0B85DB09-C7F5-447B-9733-B9E1B74F54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5450" y="914400"/>
            <a:ext cx="11612033" cy="1143000"/>
          </a:xfrm>
        </p:spPr>
        <p:txBody>
          <a:bodyPr/>
          <a:lstStyle/>
          <a:p>
            <a:pPr algn="l"/>
            <a:r>
              <a:rPr lang="en-US" altLang="en-US" sz="3200" dirty="0"/>
              <a:t>Smoothing-Based Methods for Time Series</a:t>
            </a:r>
          </a:p>
        </p:txBody>
      </p:sp>
      <p:sp>
        <p:nvSpPr>
          <p:cNvPr id="14340" name="FlagCount" hidden="1">
            <a:hlinkClick r:id="rId4" action="ppaction://hlinkfile"/>
            <a:extLst>
              <a:ext uri="{FF2B5EF4-FFF2-40B4-BE49-F238E27FC236}">
                <a16:creationId xmlns:a16="http://schemas.microsoft.com/office/drawing/2014/main" id="{26EEE495-B741-4883-A21C-0F938490A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E366B5-D656-47B7-B4F3-C23398B47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2209800"/>
            <a:ext cx="5334000" cy="400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39404A-609B-4C36-8C4E-37B68ABE8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25" y="3324225"/>
            <a:ext cx="2886075" cy="2886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22840-73CA-4FB2-871F-330148F1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Exponential Smoothing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C0E1B-5DA1-45C5-B446-B0F0EDA05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Data: Coca_Cola_Data.xlsx</a:t>
            </a:r>
          </a:p>
        </p:txBody>
      </p:sp>
    </p:spTree>
    <p:extLst>
      <p:ext uri="{BB962C8B-B14F-4D97-AF65-F5344CB8AC3E}">
        <p14:creationId xmlns:p14="http://schemas.microsoft.com/office/powerpoint/2010/main" val="9182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B0FD-778B-48A2-840E-DBD5ADE7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BDDE-C651-441F-AD07-D6A3692D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‘Metrics’ : to compute RMSE and MAPE.</a:t>
            </a:r>
          </a:p>
          <a:p>
            <a:r>
              <a:rPr lang="en-US" dirty="0"/>
              <a:t>Package ‘forecast’ to generate forecasts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 err="1"/>
              <a:t>ts</a:t>
            </a:r>
            <a:r>
              <a:rPr lang="en-US" dirty="0"/>
              <a:t>(): store the data in a time series object</a:t>
            </a:r>
          </a:p>
          <a:p>
            <a:pPr lvl="1"/>
            <a:r>
              <a:rPr lang="en-US" dirty="0"/>
              <a:t>window(): extracts the subset of the object observed between the times start and end. </a:t>
            </a:r>
          </a:p>
          <a:p>
            <a:pPr lvl="1"/>
            <a:r>
              <a:rPr lang="en-US" dirty="0" err="1"/>
              <a:t>HoltWinters</a:t>
            </a:r>
            <a:r>
              <a:rPr lang="en-US" dirty="0"/>
              <a:t>(): </a:t>
            </a:r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Computes Holt-Winters Filtering of a given time series. Unknown parameters are determined by minimizing the squared prediction error.</a:t>
            </a:r>
            <a:endParaRPr lang="en-US" dirty="0"/>
          </a:p>
          <a:p>
            <a:pPr lvl="1"/>
            <a:r>
              <a:rPr lang="en-US" dirty="0"/>
              <a:t>forecast(): forecast from time series or time series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3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A0EF6A-09CF-4C0B-9D3B-689B6EDA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7" y="4783232"/>
            <a:ext cx="10982325" cy="1171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3D60C6-9380-4188-9639-C3E9F3C4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5" y="739547"/>
            <a:ext cx="116967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1829-9624-4D71-82CC-1D39AB8A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EE5F4-23BE-4182-8189-36BBC9BD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365"/>
            <a:ext cx="10125075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CEF3C-E87B-4193-825D-EF69FCC3F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21" y="3196061"/>
            <a:ext cx="7699974" cy="30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0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1829-9624-4D71-82CC-1D39AB8A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6830E-EA26-4FA6-896C-0E9155EE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7" y="1690690"/>
            <a:ext cx="11277600" cy="108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FCA784-05AB-40EF-A513-36945469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81" y="3016253"/>
            <a:ext cx="9411150" cy="29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4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9C5-954E-49D9-8A59-8383B66E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Model</a:t>
            </a:r>
            <a:br>
              <a:rPr lang="en-US" dirty="0"/>
            </a:br>
            <a:r>
              <a:rPr lang="en-US" dirty="0"/>
              <a:t>Version 1 (with forecast function)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2591C-5939-4BCD-9982-BA0C1EF3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98" y="2123176"/>
            <a:ext cx="8048625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CA8AF-F6C3-4337-81AE-15C72066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77" y="3112608"/>
            <a:ext cx="11363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3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89C5-954E-49D9-8A59-8383B66E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Model</a:t>
            </a:r>
            <a:br>
              <a:rPr lang="en-US" dirty="0"/>
            </a:br>
            <a:r>
              <a:rPr lang="en-US" dirty="0"/>
              <a:t>Version 2 (with predict function)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F32E1-C120-4FFE-B23B-E1EFFA09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7" y="2153984"/>
            <a:ext cx="118205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9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AE4C-8B4A-4FE3-BD3C-9463CA4E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AF6AA-1115-402B-9F66-4727DE1A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03" y="1690690"/>
            <a:ext cx="5067523" cy="439093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6A5654-1881-4D3D-B5D4-9858FC446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00494"/>
              </p:ext>
            </p:extLst>
          </p:nvPr>
        </p:nvGraphicFramePr>
        <p:xfrm>
          <a:off x="7970808" y="2517631"/>
          <a:ext cx="3520835" cy="1778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5895">
                  <a:extLst>
                    <a:ext uri="{9D8B030D-6E8A-4147-A177-3AD203B41FA5}">
                      <a16:colId xmlns:a16="http://schemas.microsoft.com/office/drawing/2014/main" val="3383648976"/>
                    </a:ext>
                  </a:extLst>
                </a:gridCol>
                <a:gridCol w="1924940">
                  <a:extLst>
                    <a:ext uri="{9D8B030D-6E8A-4147-A177-3AD203B41FA5}">
                      <a16:colId xmlns:a16="http://schemas.microsoft.com/office/drawing/2014/main" val="1190560107"/>
                    </a:ext>
                  </a:extLst>
                </a:gridCol>
              </a:tblGrid>
              <a:tr h="8044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Exponential Smoothing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967228"/>
                  </a:ext>
                </a:extLst>
              </a:tr>
              <a:tr h="4869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1179.91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2247787"/>
                  </a:ext>
                </a:extLst>
              </a:tr>
              <a:tr h="4869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22.92%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40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620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8B2-8314-423C-AB9D-AA625352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Holt’s (Double) Exponential Smoothing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1BE70-AB92-4873-970C-885F4CAC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77" y="3099218"/>
            <a:ext cx="5460213" cy="3064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41D6AA-869F-4534-9DFA-A556ABE1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89232"/>
            <a:ext cx="72951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3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8B2-8314-423C-AB9D-AA625352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Holt’s (Double) Exponential Smoothing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EDBB4-C2BC-4DBA-827B-7CC3C827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5" y="3083126"/>
            <a:ext cx="8961664" cy="3114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F203D-E9BE-488C-897C-1EFC24615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54" y="1813151"/>
            <a:ext cx="10308092" cy="10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0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CA77ED-3F0D-4615-AC42-4C022926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Smoothing-Based Methods</a:t>
            </a:r>
            <a:br>
              <a:rPr lang="en-US" altLang="en-US" dirty="0"/>
            </a:br>
            <a:r>
              <a:rPr lang="en-US" altLang="en-US" dirty="0"/>
              <a:t>- Exponential Smoothing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A2457C-BCCA-4829-BB57-9FC4FB76B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Simple Exponential Smoothing </a:t>
            </a:r>
          </a:p>
          <a:p>
            <a:r>
              <a:rPr lang="en-US" dirty="0">
                <a:solidFill>
                  <a:srgbClr val="0000FF"/>
                </a:solidFill>
              </a:rPr>
              <a:t>Holt’s Method (Double Exponential Smoothing)</a:t>
            </a:r>
          </a:p>
          <a:p>
            <a:r>
              <a:rPr lang="en-US" dirty="0">
                <a:solidFill>
                  <a:srgbClr val="0000FF"/>
                </a:solidFill>
              </a:rPr>
              <a:t>Winter’s Method (Triple Exponential Smoothing)</a:t>
            </a:r>
          </a:p>
        </p:txBody>
      </p:sp>
    </p:spTree>
    <p:extLst>
      <p:ext uri="{BB962C8B-B14F-4D97-AF65-F5344CB8AC3E}">
        <p14:creationId xmlns:p14="http://schemas.microsoft.com/office/powerpoint/2010/main" val="958514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8B2-8314-423C-AB9D-AA625352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Holt’s (Double) Exponential Smoothing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1C7CB-B8E1-43D3-A09B-CF6B37A0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16" y="1502229"/>
            <a:ext cx="5464937" cy="473528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F542F-FD44-4FF2-8552-F504CDB75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19780"/>
              </p:ext>
            </p:extLst>
          </p:nvPr>
        </p:nvGraphicFramePr>
        <p:xfrm>
          <a:off x="7676894" y="1934936"/>
          <a:ext cx="3520835" cy="1405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5895">
                  <a:extLst>
                    <a:ext uri="{9D8B030D-6E8A-4147-A177-3AD203B41FA5}">
                      <a16:colId xmlns:a16="http://schemas.microsoft.com/office/drawing/2014/main" val="3383648976"/>
                    </a:ext>
                  </a:extLst>
                </a:gridCol>
                <a:gridCol w="1924940">
                  <a:extLst>
                    <a:ext uri="{9D8B030D-6E8A-4147-A177-3AD203B41FA5}">
                      <a16:colId xmlns:a16="http://schemas.microsoft.com/office/drawing/2014/main" val="1190560107"/>
                    </a:ext>
                  </a:extLst>
                </a:gridCol>
              </a:tblGrid>
              <a:tr h="6359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Exponential Smoothing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967228"/>
                  </a:ext>
                </a:extLst>
              </a:tr>
              <a:tr h="384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1179.91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2247787"/>
                  </a:ext>
                </a:extLst>
              </a:tr>
              <a:tr h="384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22.92%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4080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FF62E9-8838-4E0A-BED0-763CF5A62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61752"/>
              </p:ext>
            </p:extLst>
          </p:nvPr>
        </p:nvGraphicFramePr>
        <p:xfrm>
          <a:off x="7739487" y="3837215"/>
          <a:ext cx="3520835" cy="1405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5895">
                  <a:extLst>
                    <a:ext uri="{9D8B030D-6E8A-4147-A177-3AD203B41FA5}">
                      <a16:colId xmlns:a16="http://schemas.microsoft.com/office/drawing/2014/main" val="3383648976"/>
                    </a:ext>
                  </a:extLst>
                </a:gridCol>
                <a:gridCol w="1924940">
                  <a:extLst>
                    <a:ext uri="{9D8B030D-6E8A-4147-A177-3AD203B41FA5}">
                      <a16:colId xmlns:a16="http://schemas.microsoft.com/office/drawing/2014/main" val="1190560107"/>
                    </a:ext>
                  </a:extLst>
                </a:gridCol>
              </a:tblGrid>
              <a:tr h="6359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Holt’s Model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967228"/>
                  </a:ext>
                </a:extLst>
              </a:tr>
              <a:tr h="384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417.24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2247787"/>
                  </a:ext>
                </a:extLst>
              </a:tr>
              <a:tr h="384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40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4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8B2-8314-423C-AB9D-AA625352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Holt-Winter’s (Winter or Triple) Exponential Smoothing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6984F-1A0C-423A-AA66-C4DBF302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93" y="1694614"/>
            <a:ext cx="9571264" cy="1293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72C766-0CD3-44D7-A339-042D2182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2578326"/>
            <a:ext cx="6362019" cy="34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38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8B2-8314-423C-AB9D-AA625352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Holt-Winter’s (Winter or Triple) Exponential Smoothing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37B5F-578D-47D5-86A1-BF00D2EB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90"/>
            <a:ext cx="10706100" cy="41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97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8B2-8314-423C-AB9D-AA625352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Holt-Winter’s (Winter or Triple) Exponential Smoothing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E68AF-40C9-4198-922D-72299BE2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07" y="1779815"/>
            <a:ext cx="4836184" cy="44577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CB59CD-9511-4E74-A3A5-84E910008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05125"/>
              </p:ext>
            </p:extLst>
          </p:nvPr>
        </p:nvGraphicFramePr>
        <p:xfrm>
          <a:off x="7388422" y="2023205"/>
          <a:ext cx="3520835" cy="1405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5895">
                  <a:extLst>
                    <a:ext uri="{9D8B030D-6E8A-4147-A177-3AD203B41FA5}">
                      <a16:colId xmlns:a16="http://schemas.microsoft.com/office/drawing/2014/main" val="3383648976"/>
                    </a:ext>
                  </a:extLst>
                </a:gridCol>
                <a:gridCol w="1924940">
                  <a:extLst>
                    <a:ext uri="{9D8B030D-6E8A-4147-A177-3AD203B41FA5}">
                      <a16:colId xmlns:a16="http://schemas.microsoft.com/office/drawing/2014/main" val="1190560107"/>
                    </a:ext>
                  </a:extLst>
                </a:gridCol>
              </a:tblGrid>
              <a:tr h="6359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Holt’s Model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967228"/>
                  </a:ext>
                </a:extLst>
              </a:tr>
              <a:tr h="384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417.24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2247787"/>
                  </a:ext>
                </a:extLst>
              </a:tr>
              <a:tr h="384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4080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867F5C-874C-4E94-BA13-E46EA33AA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26628"/>
              </p:ext>
            </p:extLst>
          </p:nvPr>
        </p:nvGraphicFramePr>
        <p:xfrm>
          <a:off x="7451015" y="4110541"/>
          <a:ext cx="3520835" cy="1428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5895">
                  <a:extLst>
                    <a:ext uri="{9D8B030D-6E8A-4147-A177-3AD203B41FA5}">
                      <a16:colId xmlns:a16="http://schemas.microsoft.com/office/drawing/2014/main" val="3383648976"/>
                    </a:ext>
                  </a:extLst>
                </a:gridCol>
                <a:gridCol w="1924940">
                  <a:extLst>
                    <a:ext uri="{9D8B030D-6E8A-4147-A177-3AD203B41FA5}">
                      <a16:colId xmlns:a16="http://schemas.microsoft.com/office/drawing/2014/main" val="1190560107"/>
                    </a:ext>
                  </a:extLst>
                </a:gridCol>
              </a:tblGrid>
              <a:tr h="63591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Holt-Winter’s Model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967228"/>
                  </a:ext>
                </a:extLst>
              </a:tr>
              <a:tr h="384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143.45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47787"/>
                  </a:ext>
                </a:extLst>
              </a:tr>
              <a:tr h="384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96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AE5E-5CBF-4D9F-89D6-63411BF2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Coca Cola Sales - Comparisons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E6D880-E697-430C-976C-D54EB1D84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484474"/>
              </p:ext>
            </p:extLst>
          </p:nvPr>
        </p:nvGraphicFramePr>
        <p:xfrm>
          <a:off x="1959935" y="1585765"/>
          <a:ext cx="788670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543897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552786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33597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92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225.52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143.45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2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7223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147E5D9-B521-49E5-903D-0E1D88A8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128" y="3257189"/>
            <a:ext cx="4424370" cy="291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455B74-A6E2-4EB5-BCC1-6B0A26F7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20" y="3257189"/>
            <a:ext cx="3780323" cy="31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55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F555E00-04D2-4780-B90B-C0FEC051B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Exponential Smoothing Method - Summary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0D722D1-312C-4C32-8E14-C97AA38AF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Adaptive Method:</a:t>
            </a:r>
          </a:p>
          <a:p>
            <a:pPr lvl="1"/>
            <a:r>
              <a:rPr lang="en-US" altLang="en-US" dirty="0"/>
              <a:t>Weights are adaptively adjusted over time</a:t>
            </a:r>
          </a:p>
          <a:p>
            <a:r>
              <a:rPr lang="en-US" altLang="en-US" dirty="0"/>
              <a:t>Simple Extrapolation Method: easy to understand</a:t>
            </a:r>
          </a:p>
          <a:p>
            <a:r>
              <a:rPr lang="en-US" altLang="en-US" dirty="0"/>
              <a:t>Large smoothing parameter value – aggressively incorporated new information</a:t>
            </a:r>
          </a:p>
          <a:p>
            <a:r>
              <a:rPr lang="en-US" altLang="en-US" dirty="0"/>
              <a:t>When smoothing constants are selected to minimize measure of accuracy on training set, beware of over-fitting!</a:t>
            </a:r>
          </a:p>
          <a:p>
            <a:r>
              <a:rPr lang="en-US" altLang="en-US" dirty="0"/>
              <a:t>“Judgmental adjustments” are common in practice.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3796" name="FlagCount" hidden="1">
            <a:hlinkClick r:id="rId4" action="ppaction://hlinkfile"/>
            <a:extLst>
              <a:ext uri="{FF2B5EF4-FFF2-40B4-BE49-F238E27FC236}">
                <a16:creationId xmlns:a16="http://schemas.microsoft.com/office/drawing/2014/main" id="{9BDB4FFF-4EAF-4495-B896-4961E800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-2286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8333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9EBBE0-BCD2-4A79-92B3-D804E98A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&amp; Summary </a:t>
            </a:r>
          </a:p>
        </p:txBody>
      </p:sp>
    </p:spTree>
    <p:extLst>
      <p:ext uri="{BB962C8B-B14F-4D97-AF65-F5344CB8AC3E}">
        <p14:creationId xmlns:p14="http://schemas.microsoft.com/office/powerpoint/2010/main" val="3085547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B5F2-6105-41EB-97A2-5AA98EAC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methods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A9A42A-1FE1-413E-B3C6-8C3CC67208BC}"/>
              </a:ext>
            </a:extLst>
          </p:cNvPr>
          <p:cNvGraphicFramePr>
            <a:graphicFrameLocks noGrp="1"/>
          </p:cNvGraphicFramePr>
          <p:nvPr/>
        </p:nvGraphicFramePr>
        <p:xfrm>
          <a:off x="735458" y="1935387"/>
          <a:ext cx="10721083" cy="298722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259749">
                  <a:extLst>
                    <a:ext uri="{9D8B030D-6E8A-4147-A177-3AD203B41FA5}">
                      <a16:colId xmlns:a16="http://schemas.microsoft.com/office/drawing/2014/main" val="2790791631"/>
                    </a:ext>
                  </a:extLst>
                </a:gridCol>
                <a:gridCol w="967899">
                  <a:extLst>
                    <a:ext uri="{9D8B030D-6E8A-4147-A177-3AD203B41FA5}">
                      <a16:colId xmlns:a16="http://schemas.microsoft.com/office/drawing/2014/main" val="4064209377"/>
                    </a:ext>
                  </a:extLst>
                </a:gridCol>
                <a:gridCol w="1507158">
                  <a:extLst>
                    <a:ext uri="{9D8B030D-6E8A-4147-A177-3AD203B41FA5}">
                      <a16:colId xmlns:a16="http://schemas.microsoft.com/office/drawing/2014/main" val="3875242036"/>
                    </a:ext>
                  </a:extLst>
                </a:gridCol>
                <a:gridCol w="2842061">
                  <a:extLst>
                    <a:ext uri="{9D8B030D-6E8A-4147-A177-3AD203B41FA5}">
                      <a16:colId xmlns:a16="http://schemas.microsoft.com/office/drawing/2014/main" val="3289847014"/>
                    </a:ext>
                  </a:extLst>
                </a:gridCol>
                <a:gridCol w="2144216">
                  <a:extLst>
                    <a:ext uri="{9D8B030D-6E8A-4147-A177-3AD203B41FA5}">
                      <a16:colId xmlns:a16="http://schemas.microsoft.com/office/drawing/2014/main" val="772396457"/>
                    </a:ext>
                  </a:extLst>
                </a:gridCol>
              </a:tblGrid>
              <a:tr h="336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seasonality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05309578"/>
                  </a:ext>
                </a:extLst>
              </a:tr>
              <a:tr h="662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</a:t>
                      </a:r>
                      <a:r>
                        <a:rPr lang="en-US" sz="2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exponentioal</a:t>
                      </a:r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smoothing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412483578"/>
                  </a:ext>
                </a:extLst>
              </a:tr>
              <a:tr h="662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 (Holt's) exponential smoothing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115564337"/>
                  </a:ext>
                </a:extLst>
              </a:tr>
              <a:tr h="662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Triple (Holt-Winter's) exponential smoothing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805547802"/>
                  </a:ext>
                </a:extLst>
              </a:tr>
              <a:tr h="6626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Regression</a:t>
                      </a:r>
                    </a:p>
                    <a:p>
                      <a:pPr algn="ctr" fontAlgn="b"/>
                      <a:endParaRPr lang="en-US" sz="2000" b="1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Assumes stationarity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062521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62DB12-A6E2-4532-8FAA-08969FC461F1}"/>
              </a:ext>
            </a:extLst>
          </p:cNvPr>
          <p:cNvSpPr txBox="1"/>
          <p:nvPr/>
        </p:nvSpPr>
        <p:spPr>
          <a:xfrm>
            <a:off x="2244510" y="5577933"/>
            <a:ext cx="742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methods are adaptive except regression based models.</a:t>
            </a:r>
          </a:p>
        </p:txBody>
      </p:sp>
    </p:spTree>
    <p:extLst>
      <p:ext uri="{BB962C8B-B14F-4D97-AF65-F5344CB8AC3E}">
        <p14:creationId xmlns:p14="http://schemas.microsoft.com/office/powerpoint/2010/main" val="92499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0C71-B5CB-4867-8878-3A0B9E80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Miles traveled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5A60E-D50B-4A79-B865-216199E0E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896447"/>
            <a:ext cx="5934396" cy="2236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Which of the following methods would be suitable for fitting the training data?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Simple exponential smoothing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Double (Holt’s) exponential smoothing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Triple (Winter’s) exponential smoothing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Regression-based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2B1C0-5E1B-4A26-ACCF-42118494C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400" y="1228437"/>
            <a:ext cx="3886200" cy="1075808"/>
          </a:xfrm>
        </p:spPr>
        <p:txBody>
          <a:bodyPr vert="horz" lIns="68580" tIns="34290" rIns="68580" bIns="34290" rtlCol="0">
            <a:noAutofit/>
          </a:bodyPr>
          <a:lstStyle/>
          <a:p>
            <a:pPr marL="0" indent="0">
              <a:buNone/>
            </a:pPr>
            <a:r>
              <a:rPr lang="en-US" sz="2000" b="1" dirty="0"/>
              <a:t>Which of the components seem to be present in this series?</a:t>
            </a:r>
          </a:p>
          <a:p>
            <a:pPr marL="0" indent="0">
              <a:buNone/>
            </a:pPr>
            <a:r>
              <a:rPr lang="en-US" sz="2000" dirty="0"/>
              <a:t>Trend / Seasonality / Level / Noise / Other 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CBC7D-21FE-45CF-8825-03F379B7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2" y="1554014"/>
            <a:ext cx="4737296" cy="39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62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0C71-B5CB-4867-8878-3A0B9E80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5A60E-D50B-4A79-B865-216199E0E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896447"/>
            <a:ext cx="5934396" cy="2236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Which of the following methods would be suitable for fitting the training data?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Simple exponential smoothing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Double (Holt’s) exponential smoothing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Triple (Winter’s) exponential smoothing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Regression-based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2B1C0-5E1B-4A26-ACCF-42118494C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400" y="1228437"/>
            <a:ext cx="3886200" cy="1075808"/>
          </a:xfrm>
        </p:spPr>
        <p:txBody>
          <a:bodyPr vert="horz" lIns="68580" tIns="34290" rIns="68580" bIns="34290" rtlCol="0">
            <a:noAutofit/>
          </a:bodyPr>
          <a:lstStyle/>
          <a:p>
            <a:pPr marL="0" indent="0">
              <a:buNone/>
            </a:pPr>
            <a:r>
              <a:rPr lang="en-US" sz="2000" b="1" dirty="0"/>
              <a:t>Which of the components seem to be present in this series?</a:t>
            </a:r>
          </a:p>
          <a:p>
            <a:pPr marL="0" indent="0">
              <a:buNone/>
            </a:pPr>
            <a:r>
              <a:rPr lang="en-US" sz="2000" dirty="0"/>
              <a:t>Trend / Seasonality / Level / Noise / Other 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0B03A-E775-4A63-8E84-046BAA43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2" y="1956624"/>
            <a:ext cx="5428778" cy="33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3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536-29F3-4EA7-8E63-E5519EDD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076A-81A2-40D0-B2EC-1B5C82691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 has the undesirable property that it treats the all observations </a:t>
            </a:r>
            <a:r>
              <a:rPr lang="en-US" b="1" dirty="0"/>
              <a:t>equally.</a:t>
            </a:r>
            <a:endParaRPr lang="en-US" dirty="0"/>
          </a:p>
          <a:p>
            <a:r>
              <a:rPr lang="en-US" dirty="0"/>
              <a:t>Intuitively, past data should be discounted in a more gradual fashion</a:t>
            </a:r>
          </a:p>
          <a:p>
            <a:r>
              <a:rPr lang="en-US" dirty="0"/>
              <a:t>For example, the most recent observation should get a little more weight than 2nd most recent, and the 2nd most recent should get a little more weight than the 3rd most recent, and so on.</a:t>
            </a:r>
          </a:p>
          <a:p>
            <a:r>
              <a:rPr lang="en-US" dirty="0"/>
              <a:t>This is the motivation of exponential smoothing</a:t>
            </a:r>
          </a:p>
          <a:p>
            <a:r>
              <a:rPr lang="en-US" altLang="en-US" dirty="0"/>
              <a:t>Advantages: Simple, popular method for extrapolation.</a:t>
            </a:r>
          </a:p>
          <a:p>
            <a:pPr lvl="1"/>
            <a:r>
              <a:rPr lang="en-US" altLang="en-US" dirty="0"/>
              <a:t>Extrapolation model: </a:t>
            </a:r>
          </a:p>
          <a:p>
            <a:pPr lvl="2"/>
            <a:r>
              <a:rPr lang="en-US" altLang="en-US" dirty="0"/>
              <a:t>Use the past data of a time series variable and nothing else!</a:t>
            </a:r>
          </a:p>
          <a:p>
            <a:pPr lvl="2"/>
            <a:r>
              <a:rPr lang="en-US" altLang="en-US" dirty="0"/>
              <a:t>The goal is to extrapolate historical patterns into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22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0C71-B5CB-4867-8878-3A0B9E80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S&amp;P 500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5A60E-D50B-4A79-B865-216199E0E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896447"/>
            <a:ext cx="5934396" cy="2236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Which of the following methods would be suitable for fitting the training data?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Simple exponential smoothing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Double (Holt’s) exponential smoothing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Triple (Winter’s) exponential smoothing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Regression-based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2B1C0-5E1B-4A26-ACCF-42118494C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400" y="1228437"/>
            <a:ext cx="3886200" cy="1075808"/>
          </a:xfrm>
        </p:spPr>
        <p:txBody>
          <a:bodyPr vert="horz" lIns="68580" tIns="34290" rIns="68580" bIns="34290" rtlCol="0">
            <a:noAutofit/>
          </a:bodyPr>
          <a:lstStyle/>
          <a:p>
            <a:pPr marL="0" indent="0">
              <a:buNone/>
            </a:pPr>
            <a:r>
              <a:rPr lang="en-US" sz="2000" b="1" dirty="0"/>
              <a:t>Which of the components seem to be present in this series?</a:t>
            </a:r>
          </a:p>
          <a:p>
            <a:pPr marL="0" indent="0">
              <a:buNone/>
            </a:pPr>
            <a:r>
              <a:rPr lang="en-US" sz="2000" dirty="0"/>
              <a:t>Trend / Seasonality / Level / Noise / Other 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72199-D1B5-414B-9930-93728222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0" y="2226468"/>
            <a:ext cx="5853621" cy="25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48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B27937-235A-445A-972F-F14A4AD9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C8724-B612-4CB0-97FD-DF395736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Ch6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33551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68" y="504262"/>
            <a:ext cx="10515600" cy="1102727"/>
          </a:xfrm>
        </p:spPr>
        <p:txBody>
          <a:bodyPr/>
          <a:lstStyle/>
          <a:p>
            <a:r>
              <a:rPr lang="en-US" dirty="0"/>
              <a:t>Types of Exponential Smoothing Models</a:t>
            </a:r>
            <a:endParaRPr lang="en-SG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58731" y="5151579"/>
            <a:ext cx="426909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73030" y="2476283"/>
            <a:ext cx="0" cy="27895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663238" y="2999868"/>
            <a:ext cx="7553381" cy="1662133"/>
            <a:chOff x="2067791" y="3176841"/>
            <a:chExt cx="10071177" cy="2216177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068075" y="3949678"/>
              <a:ext cx="5387935" cy="607770"/>
            </a:xfrm>
            <a:prstGeom prst="line">
              <a:avLst/>
            </a:prstGeom>
            <a:ln w="2222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 bwMode="auto">
            <a:xfrm>
              <a:off x="2067791" y="3553532"/>
              <a:ext cx="1215736" cy="1049641"/>
            </a:xfrm>
            <a:custGeom>
              <a:avLst/>
              <a:gdLst>
                <a:gd name="connsiteX0" fmla="*/ 0 w 1215736"/>
                <a:gd name="connsiteY0" fmla="*/ 987295 h 1049641"/>
                <a:gd name="connsiteX1" fmla="*/ 665018 w 1215736"/>
                <a:gd name="connsiteY1" fmla="*/ 159 h 1049641"/>
                <a:gd name="connsiteX2" fmla="*/ 1215736 w 1215736"/>
                <a:gd name="connsiteY2" fmla="*/ 1049641 h 104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5736" h="1049641">
                  <a:moveTo>
                    <a:pt x="0" y="987295"/>
                  </a:moveTo>
                  <a:cubicBezTo>
                    <a:pt x="231197" y="488531"/>
                    <a:pt x="462395" y="-10232"/>
                    <a:pt x="665018" y="159"/>
                  </a:cubicBezTo>
                  <a:cubicBezTo>
                    <a:pt x="867641" y="10550"/>
                    <a:pt x="1041688" y="530095"/>
                    <a:pt x="1215736" y="1049641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273136" y="4540827"/>
              <a:ext cx="1101437" cy="852191"/>
            </a:xfrm>
            <a:custGeom>
              <a:avLst/>
              <a:gdLst>
                <a:gd name="connsiteX0" fmla="*/ 0 w 1101437"/>
                <a:gd name="connsiteY0" fmla="*/ 51955 h 852191"/>
                <a:gd name="connsiteX1" fmla="*/ 561109 w 1101437"/>
                <a:gd name="connsiteY1" fmla="*/ 852055 h 852191"/>
                <a:gd name="connsiteX2" fmla="*/ 1101437 w 1101437"/>
                <a:gd name="connsiteY2" fmla="*/ 0 h 85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437" h="852191">
                  <a:moveTo>
                    <a:pt x="0" y="51955"/>
                  </a:moveTo>
                  <a:cubicBezTo>
                    <a:pt x="188768" y="456334"/>
                    <a:pt x="377536" y="860714"/>
                    <a:pt x="561109" y="852055"/>
                  </a:cubicBezTo>
                  <a:cubicBezTo>
                    <a:pt x="744682" y="843396"/>
                    <a:pt x="923059" y="421698"/>
                    <a:pt x="1101437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4364182" y="3619042"/>
              <a:ext cx="1215736" cy="984131"/>
            </a:xfrm>
            <a:custGeom>
              <a:avLst/>
              <a:gdLst>
                <a:gd name="connsiteX0" fmla="*/ 0 w 1215736"/>
                <a:gd name="connsiteY0" fmla="*/ 987295 h 1049641"/>
                <a:gd name="connsiteX1" fmla="*/ 665018 w 1215736"/>
                <a:gd name="connsiteY1" fmla="*/ 159 h 1049641"/>
                <a:gd name="connsiteX2" fmla="*/ 1215736 w 1215736"/>
                <a:gd name="connsiteY2" fmla="*/ 1049641 h 104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5736" h="1049641">
                  <a:moveTo>
                    <a:pt x="0" y="987295"/>
                  </a:moveTo>
                  <a:cubicBezTo>
                    <a:pt x="231197" y="488531"/>
                    <a:pt x="462395" y="-10232"/>
                    <a:pt x="665018" y="159"/>
                  </a:cubicBezTo>
                  <a:cubicBezTo>
                    <a:pt x="867641" y="10550"/>
                    <a:pt x="1041688" y="530095"/>
                    <a:pt x="1215736" y="1049641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5579918" y="4519957"/>
              <a:ext cx="1101437" cy="852191"/>
            </a:xfrm>
            <a:custGeom>
              <a:avLst/>
              <a:gdLst>
                <a:gd name="connsiteX0" fmla="*/ 0 w 1101437"/>
                <a:gd name="connsiteY0" fmla="*/ 51955 h 852191"/>
                <a:gd name="connsiteX1" fmla="*/ 561109 w 1101437"/>
                <a:gd name="connsiteY1" fmla="*/ 852055 h 852191"/>
                <a:gd name="connsiteX2" fmla="*/ 1101437 w 1101437"/>
                <a:gd name="connsiteY2" fmla="*/ 0 h 85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437" h="852191">
                  <a:moveTo>
                    <a:pt x="0" y="51955"/>
                  </a:moveTo>
                  <a:cubicBezTo>
                    <a:pt x="188768" y="456334"/>
                    <a:pt x="377536" y="860714"/>
                    <a:pt x="561109" y="852055"/>
                  </a:cubicBezTo>
                  <a:cubicBezTo>
                    <a:pt x="744682" y="843396"/>
                    <a:pt x="923059" y="421698"/>
                    <a:pt x="1101437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19555" y="3616893"/>
              <a:ext cx="47194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Level+Trend</a:t>
              </a:r>
              <a:r>
                <a:rPr lang="en-US" dirty="0"/>
                <a:t>: </a:t>
              </a:r>
              <a:r>
                <a:rPr lang="en-US" b="1" dirty="0"/>
                <a:t>Holt’s (Double) Model</a:t>
              </a:r>
              <a:endParaRPr lang="en-SG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91599" y="3176841"/>
              <a:ext cx="210536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Seasonal Index</a:t>
              </a:r>
              <a:endParaRPr lang="en-SG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264920" y="3713459"/>
              <a:ext cx="248968" cy="135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905079" y="526586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1502032" y="2679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</a:t>
            </a:r>
            <a:endParaRPr lang="en-SG" dirty="0"/>
          </a:p>
        </p:txBody>
      </p:sp>
      <p:sp>
        <p:nvSpPr>
          <p:cNvPr id="25" name="Freeform 24"/>
          <p:cNvSpPr/>
          <p:nvPr/>
        </p:nvSpPr>
        <p:spPr bwMode="auto">
          <a:xfrm>
            <a:off x="2693208" y="2956309"/>
            <a:ext cx="911802" cy="1136060"/>
          </a:xfrm>
          <a:custGeom>
            <a:avLst/>
            <a:gdLst>
              <a:gd name="connsiteX0" fmla="*/ 0 w 1215736"/>
              <a:gd name="connsiteY0" fmla="*/ 987295 h 1049641"/>
              <a:gd name="connsiteX1" fmla="*/ 665018 w 1215736"/>
              <a:gd name="connsiteY1" fmla="*/ 159 h 1049641"/>
              <a:gd name="connsiteX2" fmla="*/ 1215736 w 1215736"/>
              <a:gd name="connsiteY2" fmla="*/ 1049641 h 104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736" h="1049641">
                <a:moveTo>
                  <a:pt x="0" y="987295"/>
                </a:moveTo>
                <a:cubicBezTo>
                  <a:pt x="231197" y="488531"/>
                  <a:pt x="462395" y="-10232"/>
                  <a:pt x="665018" y="159"/>
                </a:cubicBezTo>
                <a:cubicBezTo>
                  <a:pt x="867641" y="10550"/>
                  <a:pt x="1041688" y="530095"/>
                  <a:pt x="1215736" y="1049641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 bwMode="auto">
          <a:xfrm>
            <a:off x="3589424" y="3953348"/>
            <a:ext cx="826078" cy="1027469"/>
          </a:xfrm>
          <a:custGeom>
            <a:avLst/>
            <a:gdLst>
              <a:gd name="connsiteX0" fmla="*/ 0 w 1101437"/>
              <a:gd name="connsiteY0" fmla="*/ 51955 h 852191"/>
              <a:gd name="connsiteX1" fmla="*/ 561109 w 1101437"/>
              <a:gd name="connsiteY1" fmla="*/ 852055 h 852191"/>
              <a:gd name="connsiteX2" fmla="*/ 1101437 w 1101437"/>
              <a:gd name="connsiteY2" fmla="*/ 0 h 85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437" h="852191">
                <a:moveTo>
                  <a:pt x="0" y="51955"/>
                </a:moveTo>
                <a:cubicBezTo>
                  <a:pt x="188768" y="456334"/>
                  <a:pt x="377536" y="860714"/>
                  <a:pt x="561109" y="852055"/>
                </a:cubicBezTo>
                <a:cubicBezTo>
                  <a:pt x="744682" y="843396"/>
                  <a:pt x="923059" y="421698"/>
                  <a:pt x="1101437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 32"/>
          <p:cNvSpPr/>
          <p:nvPr/>
        </p:nvSpPr>
        <p:spPr bwMode="auto">
          <a:xfrm>
            <a:off x="5246190" y="3616561"/>
            <a:ext cx="826078" cy="1045438"/>
          </a:xfrm>
          <a:custGeom>
            <a:avLst/>
            <a:gdLst>
              <a:gd name="connsiteX0" fmla="*/ 0 w 1101437"/>
              <a:gd name="connsiteY0" fmla="*/ 51955 h 852191"/>
              <a:gd name="connsiteX1" fmla="*/ 561109 w 1101437"/>
              <a:gd name="connsiteY1" fmla="*/ 852055 h 852191"/>
              <a:gd name="connsiteX2" fmla="*/ 1101437 w 1101437"/>
              <a:gd name="connsiteY2" fmla="*/ 0 h 85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437" h="852191">
                <a:moveTo>
                  <a:pt x="0" y="51955"/>
                </a:moveTo>
                <a:cubicBezTo>
                  <a:pt x="188768" y="456334"/>
                  <a:pt x="377536" y="860714"/>
                  <a:pt x="561109" y="852055"/>
                </a:cubicBezTo>
                <a:cubicBezTo>
                  <a:pt x="744682" y="843396"/>
                  <a:pt x="923059" y="421698"/>
                  <a:pt x="1101437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02463" y="2067641"/>
                <a:ext cx="60710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Level+Trend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 </a:t>
                </a:r>
                <a:r>
                  <a:rPr lang="en-US" dirty="0"/>
                  <a:t>Seasonal Index: </a:t>
                </a:r>
                <a:r>
                  <a:rPr lang="en-US" b="1" dirty="0" err="1"/>
                  <a:t>HoltWinter’s</a:t>
                </a:r>
                <a:r>
                  <a:rPr lang="en-US" b="1" dirty="0"/>
                  <a:t> (Triple)Model</a:t>
                </a:r>
                <a:endParaRPr lang="en-SG" b="1" dirty="0"/>
              </a:p>
              <a:p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463" y="2067641"/>
                <a:ext cx="6071005" cy="923330"/>
              </a:xfrm>
              <a:prstGeom prst="rect">
                <a:avLst/>
              </a:prstGeom>
              <a:blipFill>
                <a:blip r:embed="rId2"/>
                <a:stretch>
                  <a:fillRect l="-101" t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cxnSpLocks/>
          </p:cNvCxnSpPr>
          <p:nvPr/>
        </p:nvCxnSpPr>
        <p:spPr>
          <a:xfrm flipH="1">
            <a:off x="5063524" y="2543601"/>
            <a:ext cx="212217" cy="3103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 bwMode="auto">
          <a:xfrm>
            <a:off x="4410698" y="2590124"/>
            <a:ext cx="865043" cy="1434566"/>
          </a:xfrm>
          <a:custGeom>
            <a:avLst/>
            <a:gdLst>
              <a:gd name="connsiteX0" fmla="*/ 0 w 1153390"/>
              <a:gd name="connsiteY0" fmla="*/ 2121973 h 2121973"/>
              <a:gd name="connsiteX1" fmla="*/ 571500 w 1153390"/>
              <a:gd name="connsiteY1" fmla="*/ 2227 h 2121973"/>
              <a:gd name="connsiteX2" fmla="*/ 1153390 w 1153390"/>
              <a:gd name="connsiteY2" fmla="*/ 1799854 h 212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3390" h="2121973">
                <a:moveTo>
                  <a:pt x="0" y="2121973"/>
                </a:moveTo>
                <a:cubicBezTo>
                  <a:pt x="189634" y="1088943"/>
                  <a:pt x="379268" y="55913"/>
                  <a:pt x="571500" y="2227"/>
                </a:cubicBezTo>
                <a:cubicBezTo>
                  <a:pt x="763732" y="-51459"/>
                  <a:pt x="958561" y="874197"/>
                  <a:pt x="1153390" y="1799854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97C37C-2729-43EF-8BE3-5543CBD2E385}"/>
              </a:ext>
            </a:extLst>
          </p:cNvPr>
          <p:cNvCxnSpPr/>
          <p:nvPr/>
        </p:nvCxnSpPr>
        <p:spPr>
          <a:xfrm>
            <a:off x="2663453" y="4042803"/>
            <a:ext cx="4040951" cy="0"/>
          </a:xfrm>
          <a:prstGeom prst="line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3DC538-7BEA-43ED-9AF5-6314BA156AE6}"/>
              </a:ext>
            </a:extLst>
          </p:cNvPr>
          <p:cNvSpPr txBox="1"/>
          <p:nvPr/>
        </p:nvSpPr>
        <p:spPr>
          <a:xfrm>
            <a:off x="6714508" y="3824213"/>
            <a:ext cx="368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Level: </a:t>
            </a:r>
            <a:r>
              <a:rPr lang="en-US" b="1" dirty="0"/>
              <a:t>Simple Exponential Smoothing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0467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926B2AA-295E-475A-85B6-B783FBF3A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I. Simple Exponential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>
                <a:extLst>
                  <a:ext uri="{FF2B5EF4-FFF2-40B4-BE49-F238E27FC236}">
                    <a16:creationId xmlns:a16="http://schemas.microsoft.com/office/drawing/2014/main" id="{F2F8496D-B32A-4313-95EB-23891F053AA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Assumption: Series has only </a:t>
                </a:r>
                <a:r>
                  <a:rPr lang="en-US" altLang="en-US" sz="2400" i="1" dirty="0"/>
                  <a:t>level </a:t>
                </a:r>
                <a:r>
                  <a:rPr lang="en-US" altLang="en-US" sz="2400" dirty="0"/>
                  <a:t>and </a:t>
                </a:r>
                <a:r>
                  <a:rPr lang="en-US" altLang="en-US" sz="2400" i="1" dirty="0"/>
                  <a:t>noise</a:t>
                </a:r>
                <a:r>
                  <a:rPr lang="en-US" altLang="en-US" i="1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Observed value = level + noise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The n-step-ahead forecast is given by </a:t>
                </a:r>
                <a:r>
                  <a:rPr lang="en-US" altLang="en-US" dirty="0"/>
                  <a:t>the </a:t>
                </a:r>
                <a:r>
                  <a:rPr lang="en-US" altLang="en-US" i="1" dirty="0"/>
                  <a:t>estimated level</a:t>
                </a:r>
                <a:r>
                  <a:rPr lang="en-US" alt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dirty="0"/>
                  <a:t>) at last time point: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Idea: Take the most recent forecast (or level), and adjust it up/down based on the actual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/>
              </a:p>
              <a:p>
                <a:pPr marL="0" indent="0">
                  <a:buNone/>
                </a:pPr>
                <a:endParaRPr lang="en-US" alt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b="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smoothing parameter (constant) </a:t>
                </a:r>
                <a:r>
                  <a:rPr lang="en-US" dirty="0"/>
                  <a:t>for the level,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0&lt;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&lt;1. </m:t>
                    </m:r>
                  </m:oMath>
                </a14:m>
                <a:endParaRPr lang="en-US" altLang="en-US" sz="2000" dirty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28675" name="Rectangle 3">
                <a:extLst>
                  <a:ext uri="{FF2B5EF4-FFF2-40B4-BE49-F238E27FC236}">
                    <a16:creationId xmlns:a16="http://schemas.microsoft.com/office/drawing/2014/main" id="{F2F8496D-B32A-4313-95EB-23891F053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FlagCount" hidden="1">
            <a:hlinkClick r:id="rId5" action="ppaction://hlinkfile"/>
            <a:extLst>
              <a:ext uri="{FF2B5EF4-FFF2-40B4-BE49-F238E27FC236}">
                <a16:creationId xmlns:a16="http://schemas.microsoft.com/office/drawing/2014/main" id="{622E07B4-FF0C-45F5-BDE1-5F7B8B3F9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-2286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AECFA56-3FAB-417F-A9A3-F39F3E4BF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 why is it called “Exponential Smoothing”?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>
                <a:extLst>
                  <a:ext uri="{FF2B5EF4-FFF2-40B4-BE49-F238E27FC236}">
                    <a16:creationId xmlns:a16="http://schemas.microsoft.com/office/drawing/2014/main" id="{98342BFB-1C6B-4E95-A6A2-3D2995BC8AE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/>
                  <a:t>The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𝜶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en-US" sz="2400" b="1" baseline="-30000" dirty="0"/>
              </a:p>
              <a:p>
                <a:r>
                  <a:rPr lang="en-US" altLang="en-US" sz="2400" dirty="0"/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sz="2400" i="1" dirty="0"/>
                  <a:t> </a:t>
                </a:r>
                <a:r>
                  <a:rPr lang="en-US" altLang="en-US" sz="2400" dirty="0"/>
                  <a:t>with its own formula:</a:t>
                </a:r>
              </a:p>
              <a:p>
                <a:endParaRPr lang="en-US" altLang="en-US" sz="2400" dirty="0"/>
              </a:p>
              <a:p>
                <a:pPr marL="0" indent="0">
                  <a:buNone/>
                </a:pPr>
                <a:r>
                  <a:rPr lang="en-US" b="1" dirty="0"/>
                  <a:t>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𝜶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𝜶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		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𝜶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𝜶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𝜶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𝜶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𝜶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The weights decrease exponentially into the past! (compare to MA)</a:t>
                </a:r>
              </a:p>
            </p:txBody>
          </p:sp>
        </mc:Choice>
        <mc:Fallback xmlns="">
          <p:sp>
            <p:nvSpPr>
              <p:cNvPr id="29699" name="Rectangle 3">
                <a:extLst>
                  <a:ext uri="{FF2B5EF4-FFF2-40B4-BE49-F238E27FC236}">
                    <a16:creationId xmlns:a16="http://schemas.microsoft.com/office/drawing/2014/main" id="{98342BFB-1C6B-4E95-A6A2-3D2995BC8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1" name="FlagCount" hidden="1">
            <a:hlinkClick r:id="rId5" action="ppaction://hlinkfile"/>
            <a:extLst>
              <a:ext uri="{FF2B5EF4-FFF2-40B4-BE49-F238E27FC236}">
                <a16:creationId xmlns:a16="http://schemas.microsoft.com/office/drawing/2014/main" id="{276A2281-3BDB-4920-8407-BBBC0F78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-2286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71CA69D-725A-4B5B-9916-A75D07BBE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way of viewing it: An adaptive learning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>
                <a:extLst>
                  <a:ext uri="{FF2B5EF4-FFF2-40B4-BE49-F238E27FC236}">
                    <a16:creationId xmlns:a16="http://schemas.microsoft.com/office/drawing/2014/main" id="{B8169F9F-1279-4BB5-AA9B-147E6A2C5B0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sz="2400" dirty="0"/>
                  <a:t>Original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en-US" sz="2400" b="1" baseline="-30000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</a:p>
              <a:p>
                <a:endParaRPr lang="en-US" altLang="en-US" dirty="0"/>
              </a:p>
              <a:p>
                <a:r>
                  <a:rPr lang="en-US" dirty="0"/>
                  <a:t>Takes old forecast and dynamically updates</a:t>
                </a:r>
                <a:endParaRPr lang="en-US" b="1" dirty="0"/>
              </a:p>
              <a:p>
                <a:pPr lvl="1"/>
                <a:r>
                  <a:rPr lang="en-US" dirty="0"/>
                  <a:t>New Forecast = Old Forecast + </a:t>
                </a:r>
                <a:r>
                  <a:rPr lang="en-US" dirty="0">
                    <a:solidFill>
                      <a:srgbClr val="0000FF"/>
                    </a:solidFill>
                  </a:rPr>
                  <a:t>some % of the error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</a:p>
              <a:p>
                <a:pPr lvl="1"/>
                <a:r>
                  <a:rPr lang="en-US" dirty="0"/>
                  <a:t>Take old forecast, and update it </a:t>
                </a:r>
                <a:r>
                  <a:rPr lang="en-US" dirty="0">
                    <a:solidFill>
                      <a:srgbClr val="0000FF"/>
                    </a:solidFill>
                  </a:rPr>
                  <a:t>towards the actual value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>
                    <a:latin typeface="Symbol" panose="05050102010706020507" pitchFamily="18" charset="2"/>
                  </a:rPr>
                  <a:t>a</a:t>
                </a:r>
                <a:r>
                  <a:rPr lang="en-US" altLang="en-US" sz="2400" b="1" dirty="0">
                    <a:latin typeface="Symbol" panose="05050102010706020507" pitchFamily="18" charset="2"/>
                  </a:rPr>
                  <a:t> </a:t>
                </a:r>
                <a:r>
                  <a:rPr lang="en-US" altLang="en-US" sz="2400" dirty="0"/>
                  <a:t>controls the degree of “learning”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0723" name="Rectangle 3">
                <a:extLst>
                  <a:ext uri="{FF2B5EF4-FFF2-40B4-BE49-F238E27FC236}">
                    <a16:creationId xmlns:a16="http://schemas.microsoft.com/office/drawing/2014/main" id="{B8169F9F-1279-4BB5-AA9B-147E6A2C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5" name="FlagCount" hidden="1">
            <a:hlinkClick r:id="rId5" action="ppaction://hlinkfile"/>
            <a:extLst>
              <a:ext uri="{FF2B5EF4-FFF2-40B4-BE49-F238E27FC236}">
                <a16:creationId xmlns:a16="http://schemas.microsoft.com/office/drawing/2014/main" id="{3A16653D-1B26-4CE1-A649-4BBEBDD5C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-2286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latin typeface="Tahoma" panose="020B060403050404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1226-3ADF-4703-BFC2-509AF65C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9FB1-5E93-4989-9B7F-419AAC3F4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example of demand forecasting</a:t>
                </a:r>
              </a:p>
              <a:p>
                <a:pPr lvl="1"/>
                <a:r>
                  <a:rPr lang="en-US" dirty="0"/>
                  <a:t>Suppose my forecast for May is 1,000 units.</a:t>
                </a:r>
              </a:p>
              <a:p>
                <a:pPr lvl="1"/>
                <a:r>
                  <a:rPr lang="en-US" dirty="0"/>
                  <a:t>Actual demand in May is 1,200 units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My guess was too low!: Forecast error = 1,200 – 1,000 = 200</a:t>
                </a:r>
              </a:p>
              <a:p>
                <a:pPr lvl="1"/>
                <a:r>
                  <a:rPr lang="en-US" dirty="0"/>
                  <a:t>My forecast for June should be higher than 1,000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Demand is noisy but has been relatively stable. We use α = 0.10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–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June Forecast = May Forecast + 10% * (1200-1000)</a:t>
                </a:r>
              </a:p>
              <a:p>
                <a:pPr lvl="1"/>
                <a:r>
                  <a:rPr lang="en-US" dirty="0"/>
                  <a:t>June Forecast = 1000 + 20 = 1020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9FB1-5E93-4989-9B7F-419AAC3F4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31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"/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9"/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9"/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8"/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3"/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4"/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5"/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13"/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6"/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29"/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0"/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TLE" val="Slide 33"/>
  <p:tag name="NOPREFERENCE" val="False"/>
  <p:tag name="DELIMITERS" val="3.1"/>
</p:tagLst>
</file>

<file path=ppt/theme/theme1.xml><?xml version="1.0" encoding="utf-8"?>
<a:theme xmlns:a="http://schemas.openxmlformats.org/drawingml/2006/main" name="BUSI 758D Simulation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 758D SimulationTheme" id="{201C67B1-A5EA-4011-9694-D7A20EAE47EB}" vid="{7CF7F157-5A2F-4F2F-A34B-559C80EE8F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4349</TotalTime>
  <Words>1731</Words>
  <Application>Microsoft Office PowerPoint</Application>
  <PresentationFormat>Widescreen</PresentationFormat>
  <Paragraphs>293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Monotype Sorts</vt:lpstr>
      <vt:lpstr>Studio-Feixen-Sans</vt:lpstr>
      <vt:lpstr>Arial</vt:lpstr>
      <vt:lpstr>Calibri</vt:lpstr>
      <vt:lpstr>Cambria Math</vt:lpstr>
      <vt:lpstr>Courier New</vt:lpstr>
      <vt:lpstr>Symbol</vt:lpstr>
      <vt:lpstr>Tahoma</vt:lpstr>
      <vt:lpstr>Wingdings</vt:lpstr>
      <vt:lpstr>BUSI 758D SimulationTheme</vt:lpstr>
      <vt:lpstr>BUDT 730 Data, Models and Decisions</vt:lpstr>
      <vt:lpstr>Smoothing-Based Methods for Time Series</vt:lpstr>
      <vt:lpstr>Smoothing-Based Methods - Exponential Smoothing</vt:lpstr>
      <vt:lpstr>Exponential Smoothing - Motivation</vt:lpstr>
      <vt:lpstr>Types of Exponential Smoothing Models</vt:lpstr>
      <vt:lpstr>I. Simple Exponential Smoothing</vt:lpstr>
      <vt:lpstr>So why is it called “Exponential Smoothing”?</vt:lpstr>
      <vt:lpstr>Another way of viewing it: An adaptive learning process</vt:lpstr>
      <vt:lpstr>Simple Exponential Smoothing Example</vt:lpstr>
      <vt:lpstr>Smoothing Parameter a</vt:lpstr>
      <vt:lpstr>Choosing α </vt:lpstr>
      <vt:lpstr>Smoothing Parameter a</vt:lpstr>
      <vt:lpstr>Example: Coca Cola Sales</vt:lpstr>
      <vt:lpstr>II. Holt’s Method (Double exponential smoothing)</vt:lpstr>
      <vt:lpstr>Updating Level and Trend</vt:lpstr>
      <vt:lpstr>Choosing a and b</vt:lpstr>
      <vt:lpstr>Output for Holt’s Method (Double Exponential)</vt:lpstr>
      <vt:lpstr>III. Holt-Winter’s Method  (Winter or Triple Exponential Smoothing)</vt:lpstr>
      <vt:lpstr>Output for Holt-Winter’s Method</vt:lpstr>
      <vt:lpstr>Practice – Exponential Smoothing</vt:lpstr>
      <vt:lpstr>R packages and functions</vt:lpstr>
      <vt:lpstr>PowerPoint Presentation</vt:lpstr>
      <vt:lpstr>Simple Exponential Smoothing Model</vt:lpstr>
      <vt:lpstr>Simple Exponential Smoothing Model</vt:lpstr>
      <vt:lpstr>Simple Exponential Smoothing Model Version 1 (with forecast function)</vt:lpstr>
      <vt:lpstr>Simple Exponential Smoothing Model Version 2 (with predict function)</vt:lpstr>
      <vt:lpstr>Simple Exponential Smoothing Model</vt:lpstr>
      <vt:lpstr>Holt’s (Double) Exponential Smoothing Model</vt:lpstr>
      <vt:lpstr>Holt’s (Double) Exponential Smoothing Model</vt:lpstr>
      <vt:lpstr>Holt’s (Double) Exponential Smoothing Model</vt:lpstr>
      <vt:lpstr>Holt-Winter’s (Winter or Triple) Exponential Smoothing Model</vt:lpstr>
      <vt:lpstr>Holt-Winter’s (Winter or Triple) Exponential Smoothing Model</vt:lpstr>
      <vt:lpstr>Holt-Winter’s (Winter or Triple) Exponential Smoothing Model</vt:lpstr>
      <vt:lpstr>Coca Cola Sales - Comparisons</vt:lpstr>
      <vt:lpstr>Exponential Smoothing Method - Summary</vt:lpstr>
      <vt:lpstr>Other Examples &amp; Summary </vt:lpstr>
      <vt:lpstr>Summary of methods</vt:lpstr>
      <vt:lpstr>Example: Miles traveled</vt:lpstr>
      <vt:lpstr>Example: Sales</vt:lpstr>
      <vt:lpstr>Example: S&amp;P 500</vt:lpstr>
      <vt:lpstr>Next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BUDT 758Q Data, Models and Decisions</dc:title>
  <dc:creator>sujin kim</dc:creator>
  <cp:lastModifiedBy>Sujin Kim</cp:lastModifiedBy>
  <cp:revision>230</cp:revision>
  <dcterms:created xsi:type="dcterms:W3CDTF">2019-10-28T13:14:42Z</dcterms:created>
  <dcterms:modified xsi:type="dcterms:W3CDTF">2021-11-22T15:47:48Z</dcterms:modified>
</cp:coreProperties>
</file>