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485" r:id="rId3"/>
    <p:sldId id="486" r:id="rId4"/>
    <p:sldId id="487" r:id="rId5"/>
    <p:sldId id="488" r:id="rId6"/>
    <p:sldId id="489" r:id="rId7"/>
    <p:sldId id="490" r:id="rId8"/>
    <p:sldId id="491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7" autoAdjust="0"/>
    <p:restoredTop sz="93946" autoAdjust="0"/>
  </p:normalViewPr>
  <p:slideViewPr>
    <p:cSldViewPr snapToGrid="0" showGuides="1">
      <p:cViewPr varScale="1">
        <p:scale>
          <a:sx n="106" d="100"/>
          <a:sy n="106" d="100"/>
        </p:scale>
        <p:origin x="216" y="4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3" d="100"/>
          <a:sy n="123" d="100"/>
        </p:scale>
        <p:origin x="40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4155E3-0A3F-4BCE-98C6-7F7C6CF9A5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50AA9-577A-42A4-9E3D-1DF7BBB7AA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0E215-FC47-4817-B5DD-7905DE385A4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8A6D3-3FAB-450B-A605-D4E3745C67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86E78-CBAC-4472-8E68-E8CF45C541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6D9C-F1E0-40DB-8482-142E380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4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BC588C-1F66-4A4A-97D5-1D07F3DABDAE}"/>
              </a:ext>
            </a:extLst>
          </p:cNvPr>
          <p:cNvSpPr/>
          <p:nvPr userDrawn="1"/>
        </p:nvSpPr>
        <p:spPr>
          <a:xfrm>
            <a:off x="9996403" y="1463040"/>
            <a:ext cx="2195598" cy="548638"/>
          </a:xfrm>
          <a:custGeom>
            <a:avLst/>
            <a:gdLst>
              <a:gd name="connsiteX0" fmla="*/ 255073 w 2195598"/>
              <a:gd name="connsiteY0" fmla="*/ 0 h 548638"/>
              <a:gd name="connsiteX1" fmla="*/ 2195598 w 2195598"/>
              <a:gd name="connsiteY1" fmla="*/ 0 h 548638"/>
              <a:gd name="connsiteX2" fmla="*/ 2195598 w 2195598"/>
              <a:gd name="connsiteY2" fmla="*/ 548638 h 548638"/>
              <a:gd name="connsiteX3" fmla="*/ 0 w 2195598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598" h="548638">
                <a:moveTo>
                  <a:pt x="255073" y="0"/>
                </a:moveTo>
                <a:lnTo>
                  <a:pt x="2195598" y="0"/>
                </a:lnTo>
                <a:lnTo>
                  <a:pt x="2195598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25355D-A126-4957-8822-FD3791006C32}"/>
              </a:ext>
            </a:extLst>
          </p:cNvPr>
          <p:cNvSpPr/>
          <p:nvPr userDrawn="1"/>
        </p:nvSpPr>
        <p:spPr>
          <a:xfrm rot="10800000">
            <a:off x="-2" y="914400"/>
            <a:ext cx="2195596" cy="548638"/>
          </a:xfrm>
          <a:custGeom>
            <a:avLst/>
            <a:gdLst>
              <a:gd name="connsiteX0" fmla="*/ 2195596 w 2195596"/>
              <a:gd name="connsiteY0" fmla="*/ 548638 h 548638"/>
              <a:gd name="connsiteX1" fmla="*/ 0 w 2195596"/>
              <a:gd name="connsiteY1" fmla="*/ 548638 h 548638"/>
              <a:gd name="connsiteX2" fmla="*/ 255073 w 2195596"/>
              <a:gd name="connsiteY2" fmla="*/ 0 h 548638"/>
              <a:gd name="connsiteX3" fmla="*/ 2195596 w 2195596"/>
              <a:gd name="connsiteY3" fmla="*/ 0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596" h="548638">
                <a:moveTo>
                  <a:pt x="2195596" y="548638"/>
                </a:moveTo>
                <a:lnTo>
                  <a:pt x="0" y="548638"/>
                </a:lnTo>
                <a:lnTo>
                  <a:pt x="255073" y="0"/>
                </a:lnTo>
                <a:lnTo>
                  <a:pt x="219559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299F939-E2AE-45A2-9B06-A88E29DEFA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38400" y="2286000"/>
            <a:ext cx="7315200" cy="2743200"/>
          </a:xfrm>
        </p:spPr>
        <p:txBody>
          <a:bodyPr lIns="0" rIns="0"/>
          <a:lstStyle>
            <a:lvl1pPr marL="0" indent="0" algn="ctr">
              <a:buFont typeface="Arial" panose="020B0604020202020204" pitchFamily="34" charset="0"/>
              <a:buNone/>
              <a:defRPr/>
            </a:lvl1pPr>
            <a:lvl2pPr marL="0" indent="0" algn="ctr">
              <a:spcBef>
                <a:spcPts val="60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6CDBDB3-2EDE-4568-9429-A6C658784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9525" y="914400"/>
            <a:ext cx="8232950" cy="1097280"/>
          </a:xfrm>
          <a:custGeom>
            <a:avLst/>
            <a:gdLst>
              <a:gd name="connsiteX0" fmla="*/ 510148 w 8232950"/>
              <a:gd name="connsiteY0" fmla="*/ 0 h 1097280"/>
              <a:gd name="connsiteX1" fmla="*/ 8232950 w 8232950"/>
              <a:gd name="connsiteY1" fmla="*/ 0 h 1097280"/>
              <a:gd name="connsiteX2" fmla="*/ 7722803 w 8232950"/>
              <a:gd name="connsiteY2" fmla="*/ 1097280 h 1097280"/>
              <a:gd name="connsiteX3" fmla="*/ 0 w 8232950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2950" h="1097280">
                <a:moveTo>
                  <a:pt x="510148" y="0"/>
                </a:moveTo>
                <a:lnTo>
                  <a:pt x="8232950" y="0"/>
                </a:lnTo>
                <a:lnTo>
                  <a:pt x="7722803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BC0FE7-BB38-4D2F-8686-C955D9D99DD9}"/>
              </a:ext>
            </a:extLst>
          </p:cNvPr>
          <p:cNvSpPr/>
          <p:nvPr userDrawn="1"/>
        </p:nvSpPr>
        <p:spPr>
          <a:xfrm>
            <a:off x="9780332" y="914400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BDD8BA-6A95-421E-AE84-95C14A76C6DF}"/>
              </a:ext>
            </a:extLst>
          </p:cNvPr>
          <p:cNvSpPr/>
          <p:nvPr userDrawn="1"/>
        </p:nvSpPr>
        <p:spPr>
          <a:xfrm>
            <a:off x="1726662" y="914400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115D58-E6D9-4494-B438-78BA93793439}"/>
              </a:ext>
            </a:extLst>
          </p:cNvPr>
          <p:cNvSpPr/>
          <p:nvPr userDrawn="1"/>
        </p:nvSpPr>
        <p:spPr>
          <a:xfrm>
            <a:off x="9996403" y="1463040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6DE389-DE19-4559-AFF0-8768F504C2F4}"/>
              </a:ext>
            </a:extLst>
          </p:cNvPr>
          <p:cNvSpPr/>
          <p:nvPr userDrawn="1"/>
        </p:nvSpPr>
        <p:spPr>
          <a:xfrm>
            <a:off x="1853093" y="914400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1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56A14F0-7A18-453C-A6A7-41526C8970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39114"/>
            <a:ext cx="5029200" cy="457200"/>
          </a:xfrm>
        </p:spPr>
        <p:txBody>
          <a:bodyPr lIns="0" rIns="0" bIns="0" anchor="t" anchorCtr="0">
            <a:normAutofit/>
          </a:bodyPr>
          <a:lstStyle>
            <a:lvl1pPr marL="18288" indent="0">
              <a:spcBef>
                <a:spcPts val="0"/>
              </a:spcBef>
              <a:buFont typeface="Arial" panose="020B0604020202020204" pitchFamily="34" charset="0"/>
              <a:buNone/>
              <a:defRPr sz="1200" b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18288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6CDBDB3-2EDE-4568-9429-A6C658784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9525" y="914400"/>
            <a:ext cx="8232950" cy="1097280"/>
          </a:xfrm>
          <a:custGeom>
            <a:avLst/>
            <a:gdLst>
              <a:gd name="connsiteX0" fmla="*/ 510148 w 8232950"/>
              <a:gd name="connsiteY0" fmla="*/ 0 h 1097280"/>
              <a:gd name="connsiteX1" fmla="*/ 8232950 w 8232950"/>
              <a:gd name="connsiteY1" fmla="*/ 0 h 1097280"/>
              <a:gd name="connsiteX2" fmla="*/ 7722803 w 8232950"/>
              <a:gd name="connsiteY2" fmla="*/ 1097280 h 1097280"/>
              <a:gd name="connsiteX3" fmla="*/ 0 w 8232950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2950" h="1097280">
                <a:moveTo>
                  <a:pt x="510148" y="0"/>
                </a:moveTo>
                <a:lnTo>
                  <a:pt x="8232950" y="0"/>
                </a:lnTo>
                <a:lnTo>
                  <a:pt x="7722803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Objectives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BC0FE7-BB38-4D2F-8686-C955D9D99DD9}"/>
              </a:ext>
            </a:extLst>
          </p:cNvPr>
          <p:cNvSpPr/>
          <p:nvPr userDrawn="1"/>
        </p:nvSpPr>
        <p:spPr>
          <a:xfrm>
            <a:off x="9780332" y="914400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BDD8BA-6A95-421E-AE84-95C14A76C6DF}"/>
              </a:ext>
            </a:extLst>
          </p:cNvPr>
          <p:cNvSpPr/>
          <p:nvPr userDrawn="1"/>
        </p:nvSpPr>
        <p:spPr>
          <a:xfrm>
            <a:off x="1726662" y="914400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115D58-E6D9-4494-B438-78BA93793439}"/>
              </a:ext>
            </a:extLst>
          </p:cNvPr>
          <p:cNvSpPr/>
          <p:nvPr userDrawn="1"/>
        </p:nvSpPr>
        <p:spPr>
          <a:xfrm>
            <a:off x="9996403" y="1463040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6DE389-DE19-4559-AFF0-8768F504C2F4}"/>
              </a:ext>
            </a:extLst>
          </p:cNvPr>
          <p:cNvSpPr/>
          <p:nvPr userDrawn="1"/>
        </p:nvSpPr>
        <p:spPr>
          <a:xfrm>
            <a:off x="1853093" y="914400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E2ACF0EC-EDB4-4815-B775-AA35DD36BA3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24200" y="2281514"/>
            <a:ext cx="5943600" cy="27432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28600" indent="-169863">
              <a:spcBef>
                <a:spcPts val="600"/>
              </a:spcBef>
              <a:buClr>
                <a:srgbClr val="C00000"/>
              </a:buClr>
              <a:defRPr>
                <a:solidFill>
                  <a:schemeClr val="tx1"/>
                </a:solidFill>
              </a:defRPr>
            </a:lvl2pPr>
            <a:lvl3pPr marL="457200" indent="-169863">
              <a:defRPr/>
            </a:lvl3pPr>
            <a:lvl4pPr marL="685800" indent="-169863">
              <a:defRPr/>
            </a:lvl4pPr>
            <a:lvl5pPr marL="914400" indent="-169863">
              <a:defRPr/>
            </a:lvl5pPr>
          </a:lstStyle>
          <a:p>
            <a:pPr lvl="0"/>
            <a:r>
              <a:rPr lang="en-US" dirty="0"/>
              <a:t>Click to edit objectives:</a:t>
            </a:r>
          </a:p>
          <a:p>
            <a:pPr lvl="1"/>
            <a:r>
              <a:rPr lang="en-US" dirty="0"/>
              <a:t>Objective</a:t>
            </a:r>
          </a:p>
          <a:p>
            <a:pPr lvl="2"/>
            <a:r>
              <a:rPr lang="en-US" dirty="0"/>
              <a:t>Objective Details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078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65301D2-FE75-464D-B6E2-50873DBF0B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82880"/>
            <a:ext cx="8968171" cy="548639"/>
          </a:xfrm>
          <a:custGeom>
            <a:avLst/>
            <a:gdLst>
              <a:gd name="connsiteX0" fmla="*/ 0 w 8968171"/>
              <a:gd name="connsiteY0" fmla="*/ 0 h 548639"/>
              <a:gd name="connsiteX1" fmla="*/ 8968171 w 8968171"/>
              <a:gd name="connsiteY1" fmla="*/ 0 h 548639"/>
              <a:gd name="connsiteX2" fmla="*/ 8713098 w 8968171"/>
              <a:gd name="connsiteY2" fmla="*/ 548639 h 548639"/>
              <a:gd name="connsiteX3" fmla="*/ 0 w 8968171"/>
              <a:gd name="connsiteY3" fmla="*/ 548639 h 5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8171" h="548639">
                <a:moveTo>
                  <a:pt x="0" y="0"/>
                </a:moveTo>
                <a:lnTo>
                  <a:pt x="8968171" y="0"/>
                </a:lnTo>
                <a:lnTo>
                  <a:pt x="8713098" y="548639"/>
                </a:lnTo>
                <a:lnTo>
                  <a:pt x="0" y="54863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457200" anchor="ctr" anchorCtr="0">
            <a:noAutofit/>
          </a:bodyPr>
          <a:lstStyle>
            <a:lvl1pPr algn="l"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2159BB-2CDC-48A7-9A7F-87BFEC297F4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097280"/>
            <a:ext cx="10515600" cy="4572000"/>
          </a:xfrm>
        </p:spPr>
        <p:txBody>
          <a:bodyPr/>
          <a:lstStyle>
            <a:lvl1pPr>
              <a:defRPr/>
            </a:lvl1pPr>
            <a:lvl2pPr>
              <a:spcBef>
                <a:spcPts val="600"/>
              </a:spcBef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Bullets or Click Icon to Add Content</a:t>
            </a:r>
          </a:p>
          <a:p>
            <a:pPr lvl="1"/>
            <a:r>
              <a:rPr lang="en-US" dirty="0"/>
              <a:t>Bullet Details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5648E46-5FB0-4E49-BB08-AB3B1DD7AAFE}"/>
              </a:ext>
            </a:extLst>
          </p:cNvPr>
          <p:cNvSpPr/>
          <p:nvPr userDrawn="1"/>
        </p:nvSpPr>
        <p:spPr>
          <a:xfrm>
            <a:off x="9045240" y="182880"/>
            <a:ext cx="3146761" cy="548638"/>
          </a:xfrm>
          <a:custGeom>
            <a:avLst/>
            <a:gdLst>
              <a:gd name="connsiteX0" fmla="*/ 255073 w 3146761"/>
              <a:gd name="connsiteY0" fmla="*/ 0 h 548638"/>
              <a:gd name="connsiteX1" fmla="*/ 3146761 w 3146761"/>
              <a:gd name="connsiteY1" fmla="*/ 0 h 548638"/>
              <a:gd name="connsiteX2" fmla="*/ 3146761 w 3146761"/>
              <a:gd name="connsiteY2" fmla="*/ 548638 h 548638"/>
              <a:gd name="connsiteX3" fmla="*/ 0 w 3146761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6761" h="548638">
                <a:moveTo>
                  <a:pt x="255073" y="0"/>
                </a:moveTo>
                <a:lnTo>
                  <a:pt x="3146761" y="0"/>
                </a:lnTo>
                <a:lnTo>
                  <a:pt x="3146761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0550E7-F3D7-423B-BE7C-3E849CF2CF0F}"/>
              </a:ext>
            </a:extLst>
          </p:cNvPr>
          <p:cNvSpPr/>
          <p:nvPr userDrawn="1"/>
        </p:nvSpPr>
        <p:spPr>
          <a:xfrm>
            <a:off x="8784133" y="182880"/>
            <a:ext cx="445029" cy="548638"/>
          </a:xfrm>
          <a:custGeom>
            <a:avLst/>
            <a:gdLst>
              <a:gd name="connsiteX0" fmla="*/ 251662 w 445029"/>
              <a:gd name="connsiteY0" fmla="*/ 0 h 548638"/>
              <a:gd name="connsiteX1" fmla="*/ 445029 w 445029"/>
              <a:gd name="connsiteY1" fmla="*/ 0 h 548638"/>
              <a:gd name="connsiteX2" fmla="*/ 193367 w 445029"/>
              <a:gd name="connsiteY2" fmla="*/ 548638 h 548638"/>
              <a:gd name="connsiteX3" fmla="*/ 0 w 445029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29" h="548638">
                <a:moveTo>
                  <a:pt x="251662" y="0"/>
                </a:moveTo>
                <a:lnTo>
                  <a:pt x="445029" y="0"/>
                </a:lnTo>
                <a:lnTo>
                  <a:pt x="193367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0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A3AB70B0-0FD7-4DD4-8BBF-B99947E96F1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54480"/>
            <a:ext cx="5029200" cy="4114800"/>
          </a:xfrm>
        </p:spPr>
        <p:txBody>
          <a:bodyPr/>
          <a:lstStyle>
            <a:lvl1pPr>
              <a:defRPr/>
            </a:lvl1pPr>
            <a:lvl2pPr>
              <a:spcBef>
                <a:spcPts val="300"/>
              </a:spcBef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Bullets or Click Icon to Add Content</a:t>
            </a:r>
          </a:p>
          <a:p>
            <a:pPr lvl="1"/>
            <a:r>
              <a:rPr lang="en-US" dirty="0"/>
              <a:t>Bullet Details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D151F13-B4A7-4CB5-AAE0-97652E3E5A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24600" y="1554480"/>
            <a:ext cx="5029200" cy="4114800"/>
          </a:xfrm>
        </p:spPr>
        <p:txBody>
          <a:bodyPr/>
          <a:lstStyle>
            <a:lvl1pPr>
              <a:defRPr/>
            </a:lvl1pPr>
            <a:lvl2pPr>
              <a:spcBef>
                <a:spcPts val="300"/>
              </a:spcBef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Bullets or Click Icon to Add Content</a:t>
            </a:r>
          </a:p>
          <a:p>
            <a:pPr lvl="1"/>
            <a:r>
              <a:rPr lang="en-US" dirty="0"/>
              <a:t>Bullet Details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5C4B708-947B-4FD3-AD6C-526CD6A59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097280"/>
            <a:ext cx="5029200" cy="457200"/>
          </a:xfrm>
        </p:spPr>
        <p:txBody>
          <a:bodyPr bIns="45720" anchor="b" anchorCtr="0"/>
          <a:lstStyle>
            <a:lvl1pPr marL="0" indent="0">
              <a:spcBef>
                <a:spcPts val="0"/>
              </a:spcBef>
              <a:buNone/>
              <a:defRPr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Edit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1FB7ADA0-AC08-4D3F-97D0-2885834BCC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4600" y="1092798"/>
            <a:ext cx="5029200" cy="457200"/>
          </a:xfrm>
        </p:spPr>
        <p:txBody>
          <a:bodyPr bIns="45720" anchor="b" anchorCtr="0"/>
          <a:lstStyle>
            <a:lvl1pPr marL="0" indent="0">
              <a:spcBef>
                <a:spcPts val="0"/>
              </a:spcBef>
              <a:buNone/>
              <a:defRPr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Edit Title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5D48CD-497E-451B-B503-8131013DF1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82880"/>
            <a:ext cx="8968171" cy="548639"/>
          </a:xfrm>
          <a:custGeom>
            <a:avLst/>
            <a:gdLst>
              <a:gd name="connsiteX0" fmla="*/ 0 w 8968171"/>
              <a:gd name="connsiteY0" fmla="*/ 0 h 548639"/>
              <a:gd name="connsiteX1" fmla="*/ 8968171 w 8968171"/>
              <a:gd name="connsiteY1" fmla="*/ 0 h 548639"/>
              <a:gd name="connsiteX2" fmla="*/ 8713098 w 8968171"/>
              <a:gd name="connsiteY2" fmla="*/ 548639 h 548639"/>
              <a:gd name="connsiteX3" fmla="*/ 0 w 8968171"/>
              <a:gd name="connsiteY3" fmla="*/ 548639 h 5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8171" h="548639">
                <a:moveTo>
                  <a:pt x="0" y="0"/>
                </a:moveTo>
                <a:lnTo>
                  <a:pt x="8968171" y="0"/>
                </a:lnTo>
                <a:lnTo>
                  <a:pt x="8713098" y="548639"/>
                </a:lnTo>
                <a:lnTo>
                  <a:pt x="0" y="54863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457200" anchor="ctr" anchorCtr="0">
            <a:noAutofit/>
          </a:bodyPr>
          <a:lstStyle>
            <a:lvl1pPr algn="l"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ECE170-3AA3-43DD-BA7E-C9784030D490}"/>
              </a:ext>
            </a:extLst>
          </p:cNvPr>
          <p:cNvSpPr/>
          <p:nvPr userDrawn="1"/>
        </p:nvSpPr>
        <p:spPr>
          <a:xfrm>
            <a:off x="9045240" y="182880"/>
            <a:ext cx="3146761" cy="548638"/>
          </a:xfrm>
          <a:custGeom>
            <a:avLst/>
            <a:gdLst>
              <a:gd name="connsiteX0" fmla="*/ 255073 w 3146761"/>
              <a:gd name="connsiteY0" fmla="*/ 0 h 548638"/>
              <a:gd name="connsiteX1" fmla="*/ 3146761 w 3146761"/>
              <a:gd name="connsiteY1" fmla="*/ 0 h 548638"/>
              <a:gd name="connsiteX2" fmla="*/ 3146761 w 3146761"/>
              <a:gd name="connsiteY2" fmla="*/ 548638 h 548638"/>
              <a:gd name="connsiteX3" fmla="*/ 0 w 3146761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6761" h="548638">
                <a:moveTo>
                  <a:pt x="255073" y="0"/>
                </a:moveTo>
                <a:lnTo>
                  <a:pt x="3146761" y="0"/>
                </a:lnTo>
                <a:lnTo>
                  <a:pt x="3146761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B63C44-C2C3-4A5C-91D7-1BFD8D4CE83A}"/>
              </a:ext>
            </a:extLst>
          </p:cNvPr>
          <p:cNvSpPr/>
          <p:nvPr userDrawn="1"/>
        </p:nvSpPr>
        <p:spPr>
          <a:xfrm>
            <a:off x="8784133" y="182880"/>
            <a:ext cx="445029" cy="548638"/>
          </a:xfrm>
          <a:custGeom>
            <a:avLst/>
            <a:gdLst>
              <a:gd name="connsiteX0" fmla="*/ 251662 w 445029"/>
              <a:gd name="connsiteY0" fmla="*/ 0 h 548638"/>
              <a:gd name="connsiteX1" fmla="*/ 445029 w 445029"/>
              <a:gd name="connsiteY1" fmla="*/ 0 h 548638"/>
              <a:gd name="connsiteX2" fmla="*/ 193367 w 445029"/>
              <a:gd name="connsiteY2" fmla="*/ 548638 h 548638"/>
              <a:gd name="connsiteX3" fmla="*/ 0 w 445029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29" h="548638">
                <a:moveTo>
                  <a:pt x="251662" y="0"/>
                </a:moveTo>
                <a:lnTo>
                  <a:pt x="445029" y="0"/>
                </a:lnTo>
                <a:lnTo>
                  <a:pt x="193367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5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CD630FC-9A12-4CAD-B090-51038053C4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31520" y="731521"/>
            <a:ext cx="10728960" cy="5394958"/>
          </a:xfrm>
        </p:spPr>
        <p:txBody>
          <a:bodyPr/>
          <a:lstStyle>
            <a:lvl1pPr>
              <a:defRPr/>
            </a:lvl1pPr>
            <a:lvl2pPr>
              <a:spcBef>
                <a:spcPts val="600"/>
              </a:spcBef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Icon to Add Content</a:t>
            </a:r>
          </a:p>
          <a:p>
            <a:pPr lvl="1"/>
            <a:r>
              <a:rPr lang="en-US" dirty="0"/>
              <a:t>Use this slide for content like:</a:t>
            </a:r>
          </a:p>
          <a:p>
            <a:pPr lvl="2"/>
            <a:r>
              <a:rPr lang="en-US" dirty="0"/>
              <a:t>Videos</a:t>
            </a:r>
          </a:p>
          <a:p>
            <a:pPr lvl="2"/>
            <a:r>
              <a:rPr lang="en-US" dirty="0"/>
              <a:t>Charts</a:t>
            </a:r>
          </a:p>
          <a:p>
            <a:pPr lvl="2"/>
            <a:r>
              <a:rPr lang="en-US" dirty="0"/>
              <a:t>Large Images</a:t>
            </a:r>
          </a:p>
          <a:p>
            <a:pPr lvl="2"/>
            <a:r>
              <a:rPr lang="en-US" dirty="0"/>
              <a:t>Etc.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 anchor="ctr">
            <a:normAutofit/>
          </a:bodyPr>
          <a:lstStyle>
            <a:lvl1pPr marL="914400" algn="l"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802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736285-F4B4-419A-9AD7-9CC96AB83102}"/>
              </a:ext>
            </a:extLst>
          </p:cNvPr>
          <p:cNvSpPr/>
          <p:nvPr userDrawn="1"/>
        </p:nvSpPr>
        <p:spPr>
          <a:xfrm rot="10800000">
            <a:off x="-1" y="4476074"/>
            <a:ext cx="1934705" cy="548638"/>
          </a:xfrm>
          <a:custGeom>
            <a:avLst/>
            <a:gdLst>
              <a:gd name="connsiteX0" fmla="*/ 1934705 w 1934705"/>
              <a:gd name="connsiteY0" fmla="*/ 548638 h 548638"/>
              <a:gd name="connsiteX1" fmla="*/ 0 w 1934705"/>
              <a:gd name="connsiteY1" fmla="*/ 548638 h 548638"/>
              <a:gd name="connsiteX2" fmla="*/ 255073 w 1934705"/>
              <a:gd name="connsiteY2" fmla="*/ 0 h 548638"/>
              <a:gd name="connsiteX3" fmla="*/ 1934705 w 1934705"/>
              <a:gd name="connsiteY3" fmla="*/ 0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705" h="548638">
                <a:moveTo>
                  <a:pt x="1934705" y="548638"/>
                </a:moveTo>
                <a:lnTo>
                  <a:pt x="0" y="548638"/>
                </a:lnTo>
                <a:lnTo>
                  <a:pt x="255073" y="0"/>
                </a:lnTo>
                <a:lnTo>
                  <a:pt x="193470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6CDBDB3-2EDE-4568-9429-A6C658784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9525" y="3927434"/>
            <a:ext cx="8232950" cy="1097280"/>
          </a:xfrm>
          <a:custGeom>
            <a:avLst/>
            <a:gdLst>
              <a:gd name="connsiteX0" fmla="*/ 510148 w 8232950"/>
              <a:gd name="connsiteY0" fmla="*/ 0 h 1097280"/>
              <a:gd name="connsiteX1" fmla="*/ 8232950 w 8232950"/>
              <a:gd name="connsiteY1" fmla="*/ 0 h 1097280"/>
              <a:gd name="connsiteX2" fmla="*/ 7722803 w 8232950"/>
              <a:gd name="connsiteY2" fmla="*/ 1097280 h 1097280"/>
              <a:gd name="connsiteX3" fmla="*/ 0 w 8232950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2950" h="1097280">
                <a:moveTo>
                  <a:pt x="510148" y="0"/>
                </a:moveTo>
                <a:lnTo>
                  <a:pt x="8232950" y="0"/>
                </a:lnTo>
                <a:lnTo>
                  <a:pt x="7722803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Closing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BC0FE7-BB38-4D2F-8686-C955D9D99DD9}"/>
              </a:ext>
            </a:extLst>
          </p:cNvPr>
          <p:cNvSpPr/>
          <p:nvPr userDrawn="1"/>
        </p:nvSpPr>
        <p:spPr>
          <a:xfrm>
            <a:off x="9780332" y="3927434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BDD8BA-6A95-421E-AE84-95C14A76C6DF}"/>
              </a:ext>
            </a:extLst>
          </p:cNvPr>
          <p:cNvSpPr/>
          <p:nvPr userDrawn="1"/>
        </p:nvSpPr>
        <p:spPr>
          <a:xfrm>
            <a:off x="1726662" y="3927434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6DE389-DE19-4559-AFF0-8768F504C2F4}"/>
              </a:ext>
            </a:extLst>
          </p:cNvPr>
          <p:cNvSpPr/>
          <p:nvPr userDrawn="1"/>
        </p:nvSpPr>
        <p:spPr>
          <a:xfrm>
            <a:off x="1592202" y="4476074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ADF6FD1-1E9F-4B17-96E1-AA41002E7B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24200" y="914400"/>
            <a:ext cx="5943600" cy="2743200"/>
          </a:xfrm>
        </p:spPr>
        <p:txBody>
          <a:bodyPr lIns="0" rIns="0" anchor="b" anchorCtr="0"/>
          <a:lstStyle>
            <a:lvl1pPr marL="0" indent="0">
              <a:buNone/>
              <a:defRPr b="1"/>
            </a:lvl1pPr>
            <a:lvl2pPr marL="228600" indent="-169863">
              <a:spcBef>
                <a:spcPts val="600"/>
              </a:spcBef>
              <a:buClr>
                <a:srgbClr val="C00000"/>
              </a:buClr>
              <a:defRPr>
                <a:solidFill>
                  <a:schemeClr val="tx1"/>
                </a:solidFill>
              </a:defRPr>
            </a:lvl2pPr>
            <a:lvl3pPr marL="457200" indent="-169863">
              <a:defRPr/>
            </a:lvl3pPr>
            <a:lvl4pPr marL="685800" indent="-169863">
              <a:defRPr/>
            </a:lvl4pPr>
            <a:lvl5pPr marL="914400" indent="-169863">
              <a:defRPr/>
            </a:lvl5pPr>
          </a:lstStyle>
          <a:p>
            <a:pPr lvl="0"/>
            <a:r>
              <a:rPr lang="en-US" dirty="0"/>
              <a:t>Click to edit objectives:</a:t>
            </a:r>
          </a:p>
          <a:p>
            <a:pPr lvl="1"/>
            <a:r>
              <a:rPr lang="en-US" dirty="0"/>
              <a:t>Objective</a:t>
            </a:r>
          </a:p>
          <a:p>
            <a:pPr lvl="2"/>
            <a:r>
              <a:rPr lang="en-US" dirty="0"/>
              <a:t>Objective Details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E0A0F2D-5088-4D54-8E21-97D77381D201}"/>
              </a:ext>
            </a:extLst>
          </p:cNvPr>
          <p:cNvSpPr/>
          <p:nvPr userDrawn="1"/>
        </p:nvSpPr>
        <p:spPr>
          <a:xfrm>
            <a:off x="10257295" y="3927436"/>
            <a:ext cx="1934706" cy="548638"/>
          </a:xfrm>
          <a:custGeom>
            <a:avLst/>
            <a:gdLst>
              <a:gd name="connsiteX0" fmla="*/ 255073 w 1934706"/>
              <a:gd name="connsiteY0" fmla="*/ 0 h 548638"/>
              <a:gd name="connsiteX1" fmla="*/ 1934706 w 1934706"/>
              <a:gd name="connsiteY1" fmla="*/ 0 h 548638"/>
              <a:gd name="connsiteX2" fmla="*/ 1934706 w 1934706"/>
              <a:gd name="connsiteY2" fmla="*/ 548638 h 548638"/>
              <a:gd name="connsiteX3" fmla="*/ 0 w 1934706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706" h="548638">
                <a:moveTo>
                  <a:pt x="255073" y="0"/>
                </a:moveTo>
                <a:lnTo>
                  <a:pt x="1934706" y="0"/>
                </a:lnTo>
                <a:lnTo>
                  <a:pt x="1934706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4E10DF-4BF6-4198-9CE4-87DD314C4059}"/>
              </a:ext>
            </a:extLst>
          </p:cNvPr>
          <p:cNvSpPr/>
          <p:nvPr userDrawn="1"/>
        </p:nvSpPr>
        <p:spPr>
          <a:xfrm>
            <a:off x="10257295" y="3927436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9F6D5-0F39-44DA-BB45-9254A8EA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760"/>
            <a:ext cx="9144000" cy="7315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A4DD6-57CE-479B-9D57-36C8A932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5720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FAF93-74C9-4500-AE22-975CBA125B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80" y="5943600"/>
            <a:ext cx="2286000" cy="66675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840E9E-3999-429C-BA9B-5D97EF6789C5}"/>
              </a:ext>
            </a:extLst>
          </p:cNvPr>
          <p:cNvSpPr/>
          <p:nvPr userDrawn="1"/>
        </p:nvSpPr>
        <p:spPr>
          <a:xfrm>
            <a:off x="0" y="6675120"/>
            <a:ext cx="9000564" cy="182880"/>
          </a:xfrm>
          <a:custGeom>
            <a:avLst/>
            <a:gdLst>
              <a:gd name="connsiteX0" fmla="*/ 0 w 9000564"/>
              <a:gd name="connsiteY0" fmla="*/ 0 h 182880"/>
              <a:gd name="connsiteX1" fmla="*/ 9000564 w 9000564"/>
              <a:gd name="connsiteY1" fmla="*/ 0 h 182880"/>
              <a:gd name="connsiteX2" fmla="*/ 8914503 w 9000564"/>
              <a:gd name="connsiteY2" fmla="*/ 182880 h 182880"/>
              <a:gd name="connsiteX3" fmla="*/ 0 w 9000564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564" h="182880">
                <a:moveTo>
                  <a:pt x="0" y="0"/>
                </a:moveTo>
                <a:lnTo>
                  <a:pt x="9000564" y="0"/>
                </a:lnTo>
                <a:lnTo>
                  <a:pt x="8914503" y="182880"/>
                </a:lnTo>
                <a:lnTo>
                  <a:pt x="0" y="1828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68641D-C5A6-47AD-A25E-6B9462EC804C}"/>
              </a:ext>
            </a:extLst>
          </p:cNvPr>
          <p:cNvSpPr/>
          <p:nvPr userDrawn="1"/>
        </p:nvSpPr>
        <p:spPr>
          <a:xfrm>
            <a:off x="8978148" y="6675120"/>
            <a:ext cx="3213851" cy="182880"/>
          </a:xfrm>
          <a:custGeom>
            <a:avLst/>
            <a:gdLst>
              <a:gd name="connsiteX0" fmla="*/ 86061 w 3213851"/>
              <a:gd name="connsiteY0" fmla="*/ 0 h 182880"/>
              <a:gd name="connsiteX1" fmla="*/ 3213851 w 3213851"/>
              <a:gd name="connsiteY1" fmla="*/ 0 h 182880"/>
              <a:gd name="connsiteX2" fmla="*/ 3213851 w 3213851"/>
              <a:gd name="connsiteY2" fmla="*/ 182880 h 182880"/>
              <a:gd name="connsiteX3" fmla="*/ 0 w 3213851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851" h="182880">
                <a:moveTo>
                  <a:pt x="86061" y="0"/>
                </a:moveTo>
                <a:lnTo>
                  <a:pt x="3213851" y="0"/>
                </a:lnTo>
                <a:lnTo>
                  <a:pt x="3213851" y="182880"/>
                </a:lnTo>
                <a:lnTo>
                  <a:pt x="0" y="1828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3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0" r:id="rId3"/>
    <p:sldLayoutId id="2147483652" r:id="rId4"/>
    <p:sldLayoutId id="2147483649" r:id="rId5"/>
    <p:sldLayoutId id="2147483657" r:id="rId6"/>
  </p:sldLayoutIdLst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2800" b="1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400"/>
        </a:spcBef>
        <a:buClr>
          <a:srgbClr val="C13936"/>
        </a:buClr>
        <a:buSzPct val="80000"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98463" indent="-169863" algn="l" defTabSz="914400" rtl="0" eaLnBrk="1" latinLnBrk="0" hangingPunct="1">
        <a:lnSpc>
          <a:spcPct val="90000"/>
        </a:lnSpc>
        <a:spcBef>
          <a:spcPts val="300"/>
        </a:spcBef>
        <a:buClr>
          <a:schemeClr val="bg1">
            <a:lumMod val="50000"/>
          </a:schemeClr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9863" algn="l" defTabSz="914400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855663" indent="-169863" algn="l" defTabSz="914400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084263" indent="-169863" algn="l" defTabSz="914400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811CF5-DB77-4CF2-9839-6D2BDFC5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525" y="914400"/>
            <a:ext cx="8232950" cy="1097280"/>
          </a:xfrm>
        </p:spPr>
        <p:txBody>
          <a:bodyPr/>
          <a:lstStyle/>
          <a:p>
            <a:r>
              <a:rPr lang="en-US" dirty="0"/>
              <a:t>Decision Analytics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Week 7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Optimization in Industry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Introduction to OPL</a:t>
            </a:r>
          </a:p>
          <a:p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6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F3C9-364E-404F-80B5-4EA7184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IBM Optimization Studio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70402-C692-4E78-9287-9484E918DC83}"/>
              </a:ext>
            </a:extLst>
          </p:cNvPr>
          <p:cNvSpPr txBox="1"/>
          <p:nvPr/>
        </p:nvSpPr>
        <p:spPr>
          <a:xfrm>
            <a:off x="334535" y="1166842"/>
            <a:ext cx="81904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We have used Excel’s Solver capabilities to solve our optimization problems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Large problems need more robust capabilities both to model the problem and to solve them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IBM ILOG CPLEX Optimization Studio is an optimization software package.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/>
              <a:t>OPL provides for a modelling framework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/>
              <a:t>CPLEX is the underlying solver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Other key industrial solvers exist as well (e.g. </a:t>
            </a:r>
            <a:r>
              <a:rPr lang="en-IN" sz="2400" dirty="0" err="1"/>
              <a:t>Gurobi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251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982C-B24E-4009-B8B2-4D3A7497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Template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AEAC8-03DF-4780-B322-30CFBEBAB47F}"/>
              </a:ext>
            </a:extLst>
          </p:cNvPr>
          <p:cNvSpPr txBox="1"/>
          <p:nvPr/>
        </p:nvSpPr>
        <p:spPr>
          <a:xfrm>
            <a:off x="518214" y="1440287"/>
            <a:ext cx="9367284" cy="439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800" b="1" dirty="0"/>
              <a:t>        </a:t>
            </a:r>
            <a:r>
              <a:rPr lang="en-IN" sz="2800" b="1" dirty="0" err="1"/>
              <a:t>dvar</a:t>
            </a:r>
            <a:r>
              <a:rPr lang="en-IN" sz="2800" dirty="0"/>
              <a:t> (type of variable)</a:t>
            </a:r>
          </a:p>
          <a:p>
            <a:pPr>
              <a:lnSpc>
                <a:spcPct val="150000"/>
              </a:lnSpc>
            </a:pPr>
            <a:r>
              <a:rPr lang="en-IN" sz="2800" b="1" dirty="0"/>
              <a:t>        minimize </a:t>
            </a:r>
            <a:r>
              <a:rPr lang="en-IN" sz="2800" dirty="0"/>
              <a:t>(or) </a:t>
            </a:r>
            <a:r>
              <a:rPr lang="en-IN" sz="2800" b="1" dirty="0"/>
              <a:t>maximize </a:t>
            </a:r>
            <a:r>
              <a:rPr lang="en-IN" sz="2800" dirty="0"/>
              <a:t>…        </a:t>
            </a:r>
          </a:p>
          <a:p>
            <a:pPr>
              <a:lnSpc>
                <a:spcPct val="150000"/>
              </a:lnSpc>
            </a:pPr>
            <a:r>
              <a:rPr lang="en-IN" sz="2800" b="1" dirty="0"/>
              <a:t>        subject to {</a:t>
            </a:r>
          </a:p>
          <a:p>
            <a:r>
              <a:rPr lang="en-IN" sz="2800" dirty="0"/>
              <a:t>        …</a:t>
            </a:r>
          </a:p>
          <a:p>
            <a:r>
              <a:rPr lang="en-IN" sz="2800" dirty="0"/>
              <a:t>        … </a:t>
            </a:r>
          </a:p>
          <a:p>
            <a:r>
              <a:rPr lang="en-IN" sz="2800" dirty="0"/>
              <a:t>        …</a:t>
            </a:r>
          </a:p>
          <a:p>
            <a:pPr>
              <a:lnSpc>
                <a:spcPct val="150000"/>
              </a:lnSpc>
            </a:pPr>
            <a:r>
              <a:rPr lang="en-IN" sz="2800" b="1" dirty="0"/>
              <a:t>        }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A50B4-1B3F-42DD-9130-9E8F5F857671}"/>
              </a:ext>
            </a:extLst>
          </p:cNvPr>
          <p:cNvSpPr txBox="1"/>
          <p:nvPr/>
        </p:nvSpPr>
        <p:spPr>
          <a:xfrm>
            <a:off x="6025609" y="2076344"/>
            <a:ext cx="34768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Decision variables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F01E8-03DE-473E-B689-7529A3600B08}"/>
              </a:ext>
            </a:extLst>
          </p:cNvPr>
          <p:cNvSpPr txBox="1"/>
          <p:nvPr/>
        </p:nvSpPr>
        <p:spPr>
          <a:xfrm>
            <a:off x="5993982" y="2865414"/>
            <a:ext cx="308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Objective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2300-489E-4839-B0F5-FE576A5F0EA3}"/>
              </a:ext>
            </a:extLst>
          </p:cNvPr>
          <p:cNvSpPr txBox="1"/>
          <p:nvPr/>
        </p:nvSpPr>
        <p:spPr>
          <a:xfrm flipH="1">
            <a:off x="5993982" y="4781656"/>
            <a:ext cx="2224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Constraints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3F7B670-8168-403A-94DF-CB8F57A28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9312" y="4504845"/>
            <a:ext cx="300900" cy="11589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AFF4A4-409C-4801-8FF7-F76FBE09A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56028" y="2272423"/>
            <a:ext cx="637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B0F2E3-FAF1-4F09-8447-6B2A4B2B8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56028" y="3115732"/>
            <a:ext cx="637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59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73B6-50C9-4FF1-9613-035931C2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decision variable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856B4-C79A-4C9E-9B84-B843C5C438C3}"/>
              </a:ext>
            </a:extLst>
          </p:cNvPr>
          <p:cNvSpPr txBox="1"/>
          <p:nvPr/>
        </p:nvSpPr>
        <p:spPr>
          <a:xfrm>
            <a:off x="668215" y="917998"/>
            <a:ext cx="96715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err="1"/>
              <a:t>dvar</a:t>
            </a:r>
            <a:r>
              <a:rPr lang="en-IN" sz="2800" dirty="0"/>
              <a:t> </a:t>
            </a:r>
            <a:r>
              <a:rPr lang="en-IN" sz="2800" b="1" dirty="0"/>
              <a:t>float </a:t>
            </a:r>
            <a:r>
              <a:rPr lang="en-IN" sz="2800" dirty="0"/>
              <a:t>- Real number</a:t>
            </a:r>
            <a:r>
              <a:rPr lang="en-IN" sz="2800" b="1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err="1"/>
              <a:t>dvar</a:t>
            </a:r>
            <a:r>
              <a:rPr lang="en-IN" sz="2800" dirty="0"/>
              <a:t> </a:t>
            </a:r>
            <a:r>
              <a:rPr lang="en-IN" sz="2800" b="1" dirty="0"/>
              <a:t>float+ </a:t>
            </a:r>
            <a:r>
              <a:rPr lang="en-IN" sz="2800" dirty="0"/>
              <a:t>- Non-negative real number </a:t>
            </a:r>
            <a:endParaRPr lang="en-IN" sz="28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err="1"/>
              <a:t>dvar</a:t>
            </a:r>
            <a:r>
              <a:rPr lang="en-IN" sz="2800" dirty="0"/>
              <a:t> </a:t>
            </a:r>
            <a:r>
              <a:rPr lang="en-IN" sz="2800" b="1" dirty="0" err="1"/>
              <a:t>int</a:t>
            </a:r>
            <a:r>
              <a:rPr lang="en-IN" sz="2800" b="1" dirty="0"/>
              <a:t> </a:t>
            </a:r>
            <a:r>
              <a:rPr lang="en-IN" sz="2800" dirty="0"/>
              <a:t>- Integer variable</a:t>
            </a:r>
            <a:endParaRPr lang="en-IN" sz="28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err="1"/>
              <a:t>dvar</a:t>
            </a:r>
            <a:r>
              <a:rPr lang="en-IN" sz="2800" dirty="0"/>
              <a:t> </a:t>
            </a:r>
            <a:r>
              <a:rPr lang="en-IN" sz="2800" b="1" dirty="0"/>
              <a:t>int+ </a:t>
            </a:r>
            <a:r>
              <a:rPr lang="en-IN" sz="2800" dirty="0"/>
              <a:t> - Non-negative integer variable</a:t>
            </a:r>
            <a:endParaRPr lang="en-IN" sz="28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err="1"/>
              <a:t>dvar</a:t>
            </a:r>
            <a:r>
              <a:rPr lang="en-IN" sz="2800" dirty="0"/>
              <a:t> </a:t>
            </a:r>
            <a:r>
              <a:rPr lang="en-IN" sz="2800" dirty="0" err="1"/>
              <a:t>b</a:t>
            </a:r>
            <a:r>
              <a:rPr lang="en-IN" sz="2800" b="1" dirty="0" err="1"/>
              <a:t>oolean</a:t>
            </a:r>
            <a:r>
              <a:rPr lang="en-IN" sz="2800" b="1" dirty="0"/>
              <a:t> </a:t>
            </a:r>
            <a:r>
              <a:rPr lang="en-IN" sz="2800" dirty="0"/>
              <a:t>- Binary</a:t>
            </a:r>
            <a:r>
              <a:rPr lang="en-IN" sz="2800" b="1" dirty="0"/>
              <a:t> </a:t>
            </a:r>
            <a:r>
              <a:rPr lang="en-IN" sz="2800" dirty="0"/>
              <a:t>variable  </a:t>
            </a:r>
          </a:p>
        </p:txBody>
      </p:sp>
    </p:spTree>
    <p:extLst>
      <p:ext uri="{BB962C8B-B14F-4D97-AF65-F5344CB8AC3E}">
        <p14:creationId xmlns:p14="http://schemas.microsoft.com/office/powerpoint/2010/main" val="119015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B9D4-B9F8-4E1F-8275-31408531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new project</a:t>
            </a:r>
          </a:p>
        </p:txBody>
      </p:sp>
      <p:pic>
        <p:nvPicPr>
          <p:cNvPr id="5" name="Picture 4" descr="A picture that shows how to open a new project&#10;">
            <a:extLst>
              <a:ext uri="{FF2B5EF4-FFF2-40B4-BE49-F238E27FC236}">
                <a16:creationId xmlns:a16="http://schemas.microsoft.com/office/drawing/2014/main" id="{E826F24F-AFA1-4C4F-8E9C-073CD5C4F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043" y="1808063"/>
            <a:ext cx="4765412" cy="4510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CC52B5-224F-4E8A-844F-31023B25F9D6}"/>
              </a:ext>
            </a:extLst>
          </p:cNvPr>
          <p:cNvSpPr txBox="1"/>
          <p:nvPr/>
        </p:nvSpPr>
        <p:spPr>
          <a:xfrm>
            <a:off x="367994" y="2431885"/>
            <a:ext cx="42423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File </a:t>
            </a:r>
            <a:r>
              <a:rPr lang="en-IN" sz="2800" dirty="0">
                <a:sym typeface="Wingdings" panose="05000000000000000000" pitchFamily="2" charset="2"/>
              </a:rPr>
              <a:t> </a:t>
            </a:r>
          </a:p>
          <a:p>
            <a:endParaRPr lang="en-IN" sz="2800" dirty="0">
              <a:sym typeface="Wingdings" panose="05000000000000000000" pitchFamily="2" charset="2"/>
            </a:endParaRPr>
          </a:p>
          <a:p>
            <a:r>
              <a:rPr lang="en-IN" sz="2800" dirty="0">
                <a:sym typeface="Wingdings" panose="05000000000000000000" pitchFamily="2" charset="2"/>
              </a:rPr>
              <a:t>        New  </a:t>
            </a:r>
          </a:p>
          <a:p>
            <a:endParaRPr lang="en-IN" sz="2800" dirty="0">
              <a:sym typeface="Wingdings" panose="05000000000000000000" pitchFamily="2" charset="2"/>
            </a:endParaRPr>
          </a:p>
          <a:p>
            <a:r>
              <a:rPr lang="en-IN" sz="2800" dirty="0">
                <a:sym typeface="Wingdings" panose="05000000000000000000" pitchFamily="2" charset="2"/>
              </a:rPr>
              <a:t> OPL Project</a:t>
            </a:r>
            <a:endParaRPr lang="en-IN" sz="28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7477E37-E961-43BD-81D8-EDD8EC32C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2395" y="2871637"/>
            <a:ext cx="233916" cy="414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AB8F140-018B-43ED-96AE-1761C89BD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2395" y="3775145"/>
            <a:ext cx="233916" cy="414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24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B9D4-B9F8-4E1F-8275-31408531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</a:t>
            </a:r>
          </a:p>
        </p:txBody>
      </p:sp>
      <p:pic>
        <p:nvPicPr>
          <p:cNvPr id="10" name="Picture 9" descr="This picture shows how you define a model">
            <a:extLst>
              <a:ext uri="{FF2B5EF4-FFF2-40B4-BE49-F238E27FC236}">
                <a16:creationId xmlns:a16="http://schemas.microsoft.com/office/drawing/2014/main" id="{EF973A10-D64A-48B5-AEA0-D19D98CB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41" y="2065263"/>
            <a:ext cx="4037260" cy="3829099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8AFD6ECC-0660-432A-A421-798532000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1274" y="3865998"/>
            <a:ext cx="627321" cy="136096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2A1274C-E65F-4864-957C-0DB73A91C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36440" y="2285147"/>
            <a:ext cx="627321" cy="63455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7691C49-3B19-452A-A5D6-E58B6E30C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36440" y="3198603"/>
            <a:ext cx="627321" cy="43348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91D798-0AB8-4F01-B40B-EEACA5EA07A0}"/>
              </a:ext>
            </a:extLst>
          </p:cNvPr>
          <p:cNvSpPr txBox="1"/>
          <p:nvPr/>
        </p:nvSpPr>
        <p:spPr>
          <a:xfrm>
            <a:off x="5490237" y="2065263"/>
            <a:ext cx="347793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800" b="1" dirty="0"/>
              <a:t>Decision variables</a:t>
            </a:r>
          </a:p>
          <a:p>
            <a:endParaRPr lang="en-IN" sz="2800" b="1" dirty="0"/>
          </a:p>
          <a:p>
            <a:r>
              <a:rPr lang="en-IN" sz="2800" b="1" dirty="0"/>
              <a:t>Objective function</a:t>
            </a:r>
          </a:p>
          <a:p>
            <a:endParaRPr lang="en-IN" sz="2800" b="1" dirty="0"/>
          </a:p>
          <a:p>
            <a:endParaRPr lang="en-IN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0297A-1116-43FD-8C88-A9C474343785}"/>
              </a:ext>
            </a:extLst>
          </p:cNvPr>
          <p:cNvSpPr txBox="1"/>
          <p:nvPr/>
        </p:nvSpPr>
        <p:spPr>
          <a:xfrm>
            <a:off x="5490237" y="4291301"/>
            <a:ext cx="29239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Constraints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51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D365-FB3F-4011-9029-E7D5CC2C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FE13E-36BF-49DF-B9BA-7F2963183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91" y="3638485"/>
            <a:ext cx="3441895" cy="2612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FFD491-15B6-400F-8C99-99F11D906468}"/>
              </a:ext>
            </a:extLst>
          </p:cNvPr>
          <p:cNvSpPr txBox="1"/>
          <p:nvPr/>
        </p:nvSpPr>
        <p:spPr>
          <a:xfrm>
            <a:off x="486517" y="1092754"/>
            <a:ext cx="3997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Drop the mod and </a:t>
            </a:r>
            <a:r>
              <a:rPr lang="en-IN" sz="2800" dirty="0" err="1"/>
              <a:t>dat</a:t>
            </a:r>
            <a:r>
              <a:rPr lang="en-IN" sz="2800" dirty="0"/>
              <a:t> file in Configuration1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Right click </a:t>
            </a:r>
            <a:r>
              <a:rPr lang="en-IN" sz="2800" dirty="0">
                <a:sym typeface="Wingdings" panose="05000000000000000000" pitchFamily="2" charset="2"/>
              </a:rPr>
              <a:t> Run this</a:t>
            </a:r>
            <a:r>
              <a:rPr lang="en-IN" sz="2800" dirty="0"/>
              <a:t>  </a:t>
            </a:r>
          </a:p>
        </p:txBody>
      </p:sp>
      <p:pic>
        <p:nvPicPr>
          <p:cNvPr id="7" name="Picture 6" descr="This picture shows how you execute a model. The picture shows that you must drop a mod and data file in Configuration 1, and then right click Configuration1, and then click on &quot;Run This.&quot;">
            <a:extLst>
              <a:ext uri="{FF2B5EF4-FFF2-40B4-BE49-F238E27FC236}">
                <a16:creationId xmlns:a16="http://schemas.microsoft.com/office/drawing/2014/main" id="{292ABD44-AD5D-44E8-9A5A-70A2BF40E8F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110" y="3221502"/>
            <a:ext cx="3822345" cy="32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0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1414-29F1-4BCD-B281-C9BB8D90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F6509-87D2-40F5-AB3E-EBD812531D9B}"/>
              </a:ext>
            </a:extLst>
          </p:cNvPr>
          <p:cNvSpPr txBox="1"/>
          <p:nvPr/>
        </p:nvSpPr>
        <p:spPr>
          <a:xfrm>
            <a:off x="1318437" y="1465385"/>
            <a:ext cx="5103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# of batches of product 1 produced per week, x</a:t>
            </a:r>
            <a:r>
              <a:rPr lang="en-IN" sz="2400" baseline="-25000" dirty="0"/>
              <a:t>1</a:t>
            </a:r>
            <a:r>
              <a:rPr lang="en-IN" sz="2400" dirty="0"/>
              <a:t> = </a:t>
            </a:r>
            <a:r>
              <a:rPr lang="en-IN" sz="2400" b="1" dirty="0">
                <a:highlight>
                  <a:srgbClr val="00FFFF"/>
                </a:highlight>
              </a:rPr>
              <a:t>2</a:t>
            </a:r>
            <a:r>
              <a:rPr lang="en-IN" sz="2400" baseline="-25000" dirty="0"/>
              <a:t>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# of batches of product 2 produced per week, x</a:t>
            </a:r>
            <a:r>
              <a:rPr lang="en-IN" sz="2400" baseline="-25000" dirty="0"/>
              <a:t>2 </a:t>
            </a:r>
            <a:r>
              <a:rPr lang="en-IN" sz="2400" dirty="0"/>
              <a:t> = </a:t>
            </a:r>
            <a:r>
              <a:rPr lang="en-IN" sz="2400" b="1" dirty="0">
                <a:highlight>
                  <a:srgbClr val="00FFFF"/>
                </a:highlight>
              </a:rPr>
              <a:t>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Total profit per week from producing these two products, Z = </a:t>
            </a:r>
            <a:r>
              <a:rPr lang="en-IN" sz="2400" b="1" dirty="0">
                <a:highlight>
                  <a:srgbClr val="00FFFF"/>
                </a:highlight>
              </a:rPr>
              <a:t>$ 36,000</a:t>
            </a:r>
          </a:p>
          <a:p>
            <a:pPr algn="just"/>
            <a:r>
              <a:rPr lang="en-IN" sz="2400" dirty="0"/>
              <a:t>  </a:t>
            </a:r>
          </a:p>
        </p:txBody>
      </p:sp>
      <p:pic>
        <p:nvPicPr>
          <p:cNvPr id="6" name="Picture 5" descr="This picture shows the solutions created in the IBM optimization studio">
            <a:extLst>
              <a:ext uri="{FF2B5EF4-FFF2-40B4-BE49-F238E27FC236}">
                <a16:creationId xmlns:a16="http://schemas.microsoft.com/office/drawing/2014/main" id="{6CAA0289-CCDD-42DB-871F-4E3BCFB23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951" y="1465384"/>
            <a:ext cx="4671480" cy="35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6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743C4591-A069-481E-835D-E42A2CA1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2645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HSmith Colors">
      <a:dk1>
        <a:srgbClr val="000000"/>
      </a:dk1>
      <a:lt1>
        <a:srgbClr val="FFFFFF"/>
      </a:lt1>
      <a:dk2>
        <a:srgbClr val="C13936"/>
      </a:dk2>
      <a:lt2>
        <a:srgbClr val="C8C8C8"/>
      </a:lt2>
      <a:accent1>
        <a:srgbClr val="478D91"/>
      </a:accent1>
      <a:accent2>
        <a:srgbClr val="B43636"/>
      </a:accent2>
      <a:accent3>
        <a:srgbClr val="FFD24F"/>
      </a:accent3>
      <a:accent4>
        <a:srgbClr val="A4C6D3"/>
      </a:accent4>
      <a:accent5>
        <a:srgbClr val="E03A3E"/>
      </a:accent5>
      <a:accent6>
        <a:srgbClr val="BE9600"/>
      </a:accent6>
      <a:hlink>
        <a:srgbClr val="478D91"/>
      </a:hlink>
      <a:folHlink>
        <a:srgbClr val="B4363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Theme1.thmx</Template>
  <TotalTime>4335</TotalTime>
  <Words>224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Wingdings</vt:lpstr>
      <vt:lpstr>Office Theme</vt:lpstr>
      <vt:lpstr>Decision Analytics</vt:lpstr>
      <vt:lpstr>Introduction to IBM Optimization Studio</vt:lpstr>
      <vt:lpstr>General Template</vt:lpstr>
      <vt:lpstr>Types of decision variable functions</vt:lpstr>
      <vt:lpstr>Opening a new project</vt:lpstr>
      <vt:lpstr>Defining a model</vt:lpstr>
      <vt:lpstr>Model Execution</vt:lpstr>
      <vt:lpstr>Reviewing the Solution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Bonneau</dc:creator>
  <cp:lastModifiedBy>Microsoft Office User</cp:lastModifiedBy>
  <cp:revision>289</cp:revision>
  <dcterms:created xsi:type="dcterms:W3CDTF">2018-08-27T16:42:37Z</dcterms:created>
  <dcterms:modified xsi:type="dcterms:W3CDTF">2020-11-04T00:02:35Z</dcterms:modified>
</cp:coreProperties>
</file>