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361" r:id="rId3"/>
    <p:sldId id="512" r:id="rId4"/>
    <p:sldId id="510" r:id="rId5"/>
    <p:sldId id="511" r:id="rId6"/>
    <p:sldId id="513" r:id="rId7"/>
    <p:sldId id="514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5F8DC-57C2-43A8-9111-0410FF10E31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04B2A-59A1-45DB-A0A0-A86B5C3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9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65301D2-FE75-464D-B6E2-50873DBF0B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82880"/>
            <a:ext cx="8968171" cy="548639"/>
          </a:xfrm>
          <a:custGeom>
            <a:avLst/>
            <a:gdLst>
              <a:gd name="connsiteX0" fmla="*/ 0 w 8968171"/>
              <a:gd name="connsiteY0" fmla="*/ 0 h 548639"/>
              <a:gd name="connsiteX1" fmla="*/ 8968171 w 8968171"/>
              <a:gd name="connsiteY1" fmla="*/ 0 h 548639"/>
              <a:gd name="connsiteX2" fmla="*/ 8713098 w 8968171"/>
              <a:gd name="connsiteY2" fmla="*/ 548639 h 548639"/>
              <a:gd name="connsiteX3" fmla="*/ 0 w 8968171"/>
              <a:gd name="connsiteY3" fmla="*/ 548639 h 5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8171" h="548639">
                <a:moveTo>
                  <a:pt x="0" y="0"/>
                </a:moveTo>
                <a:lnTo>
                  <a:pt x="8968171" y="0"/>
                </a:lnTo>
                <a:lnTo>
                  <a:pt x="8713098" y="548639"/>
                </a:lnTo>
                <a:lnTo>
                  <a:pt x="0" y="54863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457200" anchor="ctr" anchorCtr="0">
            <a:noAutofit/>
          </a:bodyPr>
          <a:lstStyle>
            <a:lvl1pPr algn="l"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2159BB-2CDC-48A7-9A7F-87BFEC297F4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097280"/>
            <a:ext cx="10515600" cy="4572000"/>
          </a:xfrm>
        </p:spPr>
        <p:txBody>
          <a:bodyPr/>
          <a:lstStyle>
            <a:lvl1pPr>
              <a:defRPr/>
            </a:lvl1pPr>
            <a:lvl2pPr>
              <a:spcBef>
                <a:spcPts val="600"/>
              </a:spcBef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Bullets or Click Icon to Add Content</a:t>
            </a:r>
          </a:p>
          <a:p>
            <a:pPr lvl="1"/>
            <a:r>
              <a:rPr lang="en-US" dirty="0"/>
              <a:t>Bullet Details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5648E46-5FB0-4E49-BB08-AB3B1DD7AAFE}"/>
              </a:ext>
            </a:extLst>
          </p:cNvPr>
          <p:cNvSpPr/>
          <p:nvPr userDrawn="1"/>
        </p:nvSpPr>
        <p:spPr>
          <a:xfrm>
            <a:off x="9045240" y="182880"/>
            <a:ext cx="3146761" cy="548638"/>
          </a:xfrm>
          <a:custGeom>
            <a:avLst/>
            <a:gdLst>
              <a:gd name="connsiteX0" fmla="*/ 255073 w 3146761"/>
              <a:gd name="connsiteY0" fmla="*/ 0 h 548638"/>
              <a:gd name="connsiteX1" fmla="*/ 3146761 w 3146761"/>
              <a:gd name="connsiteY1" fmla="*/ 0 h 548638"/>
              <a:gd name="connsiteX2" fmla="*/ 3146761 w 3146761"/>
              <a:gd name="connsiteY2" fmla="*/ 548638 h 548638"/>
              <a:gd name="connsiteX3" fmla="*/ 0 w 3146761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6761" h="548638">
                <a:moveTo>
                  <a:pt x="255073" y="0"/>
                </a:moveTo>
                <a:lnTo>
                  <a:pt x="3146761" y="0"/>
                </a:lnTo>
                <a:lnTo>
                  <a:pt x="3146761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0550E7-F3D7-423B-BE7C-3E849CF2CF0F}"/>
              </a:ext>
            </a:extLst>
          </p:cNvPr>
          <p:cNvSpPr/>
          <p:nvPr userDrawn="1"/>
        </p:nvSpPr>
        <p:spPr>
          <a:xfrm>
            <a:off x="8784133" y="182880"/>
            <a:ext cx="445029" cy="548638"/>
          </a:xfrm>
          <a:custGeom>
            <a:avLst/>
            <a:gdLst>
              <a:gd name="connsiteX0" fmla="*/ 251662 w 445029"/>
              <a:gd name="connsiteY0" fmla="*/ 0 h 548638"/>
              <a:gd name="connsiteX1" fmla="*/ 445029 w 445029"/>
              <a:gd name="connsiteY1" fmla="*/ 0 h 548638"/>
              <a:gd name="connsiteX2" fmla="*/ 193367 w 445029"/>
              <a:gd name="connsiteY2" fmla="*/ 548638 h 548638"/>
              <a:gd name="connsiteX3" fmla="*/ 0 w 445029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029" h="548638">
                <a:moveTo>
                  <a:pt x="251662" y="0"/>
                </a:moveTo>
                <a:lnTo>
                  <a:pt x="445029" y="0"/>
                </a:lnTo>
                <a:lnTo>
                  <a:pt x="193367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0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3F84-90F4-4D0D-8C92-AB1F75388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nonlinear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3252D-6989-49B3-A85B-42BF56D5C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8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4371-9596-452C-882F-AA7C2455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Optimization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A714F-12AA-4641-A5EC-987F5D254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6614087" cy="410038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financial planner wants to create the least risky portfolio with at least a 12% expected return using the following stocks.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Decision Variables?</a:t>
            </a:r>
          </a:p>
          <a:p>
            <a:pPr marL="0" indent="0">
              <a:buNone/>
            </a:pPr>
            <a:r>
              <a:rPr lang="en-US" sz="2000" dirty="0"/>
              <a:t>Objective?</a:t>
            </a:r>
          </a:p>
          <a:p>
            <a:pPr marL="0" indent="0">
              <a:buNone/>
            </a:pPr>
            <a:r>
              <a:rPr lang="en-US" sz="2000" dirty="0"/>
              <a:t>Constraints?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93241-127A-4E73-AC20-21073F73EB43}"/>
              </a:ext>
            </a:extLst>
          </p:cNvPr>
          <p:cNvSpPr txBox="1"/>
          <p:nvPr/>
        </p:nvSpPr>
        <p:spPr>
          <a:xfrm>
            <a:off x="7753662" y="2350905"/>
            <a:ext cx="304924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tabLst>
                <a:tab pos="284163" algn="ctr"/>
                <a:tab pos="1203325" algn="r"/>
                <a:tab pos="2005013" algn="r"/>
                <a:tab pos="2740025" algn="r"/>
              </a:tabLst>
            </a:pPr>
            <a:r>
              <a:rPr lang="en-US" sz="1800" dirty="0"/>
              <a:t>			Annual Return	</a:t>
            </a:r>
          </a:p>
          <a:p>
            <a:pPr eaLnBrk="0" hangingPunct="0">
              <a:tabLst>
                <a:tab pos="284163" algn="ctr"/>
                <a:tab pos="1203325" algn="r"/>
                <a:tab pos="2005013" algn="r"/>
                <a:tab pos="2740025" algn="r"/>
              </a:tabLst>
            </a:pPr>
            <a:r>
              <a:rPr lang="en-US" sz="1800" dirty="0"/>
              <a:t>	Year	IBC	NMC	NBS	</a:t>
            </a:r>
          </a:p>
          <a:p>
            <a:pPr eaLnBrk="0" hangingPunct="0">
              <a:tabLst>
                <a:tab pos="284163" algn="ctr"/>
                <a:tab pos="1203325" algn="r"/>
                <a:tab pos="2005013" algn="r"/>
                <a:tab pos="2740025" algn="r"/>
              </a:tabLst>
            </a:pPr>
            <a:r>
              <a:rPr lang="en-US" sz="1800" dirty="0"/>
              <a:t>	1	11.2%	8.0%	10.9%	</a:t>
            </a:r>
          </a:p>
          <a:p>
            <a:pPr eaLnBrk="0" hangingPunct="0">
              <a:tabLst>
                <a:tab pos="284163" algn="ctr"/>
                <a:tab pos="1203325" algn="r"/>
                <a:tab pos="2005013" algn="r"/>
                <a:tab pos="2740025" algn="r"/>
              </a:tabLst>
            </a:pPr>
            <a:r>
              <a:rPr lang="en-US" sz="1800" dirty="0"/>
              <a:t>	2	10.8%	9.2%	22.0%	</a:t>
            </a:r>
          </a:p>
          <a:p>
            <a:pPr eaLnBrk="0" hangingPunct="0">
              <a:tabLst>
                <a:tab pos="284163" algn="ctr"/>
                <a:tab pos="1203325" algn="r"/>
                <a:tab pos="2005013" algn="r"/>
                <a:tab pos="2740025" algn="r"/>
              </a:tabLst>
            </a:pPr>
            <a:r>
              <a:rPr lang="en-US" sz="1800" dirty="0"/>
              <a:t>	3	11.6%	6.6%	37.9%	</a:t>
            </a:r>
          </a:p>
          <a:p>
            <a:pPr eaLnBrk="0" hangingPunct="0">
              <a:tabLst>
                <a:tab pos="284163" algn="ctr"/>
                <a:tab pos="1203325" algn="r"/>
                <a:tab pos="2005013" algn="r"/>
                <a:tab pos="2740025" algn="r"/>
              </a:tabLst>
            </a:pPr>
            <a:r>
              <a:rPr lang="en-US" sz="1800" dirty="0"/>
              <a:t>	4	-1.6%	18.5%	-11.8%	</a:t>
            </a:r>
          </a:p>
          <a:p>
            <a:pPr eaLnBrk="0" hangingPunct="0">
              <a:tabLst>
                <a:tab pos="284163" algn="ctr"/>
                <a:tab pos="1203325" algn="r"/>
                <a:tab pos="2005013" algn="r"/>
                <a:tab pos="2740025" algn="r"/>
              </a:tabLst>
            </a:pPr>
            <a:r>
              <a:rPr lang="en-US" sz="1800" dirty="0"/>
              <a:t>	5	-4.1%	7.4%	12.9%	</a:t>
            </a:r>
          </a:p>
          <a:p>
            <a:pPr eaLnBrk="0" hangingPunct="0">
              <a:tabLst>
                <a:tab pos="284163" algn="ctr"/>
                <a:tab pos="1203325" algn="r"/>
                <a:tab pos="2005013" algn="r"/>
                <a:tab pos="2740025" algn="r"/>
              </a:tabLst>
            </a:pPr>
            <a:r>
              <a:rPr lang="en-US" sz="1800" dirty="0"/>
              <a:t>	6	8.6%	13.0%	-7.5%	</a:t>
            </a:r>
          </a:p>
          <a:p>
            <a:pPr eaLnBrk="0" hangingPunct="0">
              <a:tabLst>
                <a:tab pos="284163" algn="ctr"/>
                <a:tab pos="1203325" algn="r"/>
                <a:tab pos="2005013" algn="r"/>
                <a:tab pos="2740025" algn="r"/>
              </a:tabLst>
            </a:pPr>
            <a:r>
              <a:rPr lang="en-US" sz="1800" dirty="0"/>
              <a:t>	7	6.8%	22.0%	9.3%	</a:t>
            </a:r>
          </a:p>
          <a:p>
            <a:pPr eaLnBrk="0" hangingPunct="0">
              <a:tabLst>
                <a:tab pos="284163" algn="ctr"/>
                <a:tab pos="1203325" algn="r"/>
                <a:tab pos="2005013" algn="r"/>
                <a:tab pos="2740025" algn="r"/>
              </a:tabLst>
            </a:pPr>
            <a:r>
              <a:rPr lang="en-US" sz="1800" dirty="0"/>
              <a:t>	8	11.9%	14.0%	48.7%	</a:t>
            </a:r>
          </a:p>
          <a:p>
            <a:pPr eaLnBrk="0" hangingPunct="0">
              <a:tabLst>
                <a:tab pos="284163" algn="ctr"/>
                <a:tab pos="1203325" algn="r"/>
                <a:tab pos="2005013" algn="r"/>
                <a:tab pos="2740025" algn="r"/>
              </a:tabLst>
            </a:pPr>
            <a:r>
              <a:rPr lang="en-US" sz="1800" dirty="0"/>
              <a:t>	9	12.0%	20.5%	-1.9%	</a:t>
            </a:r>
          </a:p>
          <a:p>
            <a:pPr eaLnBrk="0" hangingPunct="0">
              <a:tabLst>
                <a:tab pos="284163" algn="ctr"/>
                <a:tab pos="1203325" algn="r"/>
                <a:tab pos="2005013" algn="r"/>
                <a:tab pos="2740025" algn="r"/>
              </a:tabLst>
            </a:pPr>
            <a:r>
              <a:rPr lang="en-US" sz="1800" dirty="0"/>
              <a:t>	10	8.3%	14.0%	19.1%	</a:t>
            </a:r>
          </a:p>
          <a:p>
            <a:pPr eaLnBrk="0" hangingPunct="0">
              <a:tabLst>
                <a:tab pos="284163" algn="ctr"/>
                <a:tab pos="1203325" algn="r"/>
                <a:tab pos="2005013" algn="r"/>
                <a:tab pos="2740025" algn="r"/>
              </a:tabLst>
            </a:pPr>
            <a:r>
              <a:rPr lang="en-US" sz="1800" dirty="0"/>
              <a:t>	11	6.0%	19.0%	-3.4%	</a:t>
            </a:r>
          </a:p>
          <a:p>
            <a:pPr eaLnBrk="0" hangingPunct="0">
              <a:tabLst>
                <a:tab pos="284163" algn="ctr"/>
                <a:tab pos="1203325" algn="r"/>
                <a:tab pos="2005013" algn="r"/>
                <a:tab pos="2740025" algn="r"/>
              </a:tabLst>
            </a:pPr>
            <a:r>
              <a:rPr lang="en-US" sz="1800" dirty="0"/>
              <a:t>	12	10.2%	9.0%	43.0%	</a:t>
            </a:r>
          </a:p>
          <a:p>
            <a:pPr eaLnBrk="0" hangingPunct="0">
              <a:tabLst>
                <a:tab pos="284163" algn="ctr"/>
                <a:tab pos="1203325" algn="r"/>
                <a:tab pos="2005013" algn="r"/>
                <a:tab pos="2740025" algn="r"/>
              </a:tabLst>
            </a:pPr>
            <a:r>
              <a:rPr lang="en-US" sz="1800" dirty="0"/>
              <a:t>	Avg	7.64%	13.43%	14.93%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543D-FE14-4CC2-A5BB-C80D7A8F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5C62-257C-4583-A6EB-F693E22B2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 = proportion of funds invested in IBC</a:t>
            </a:r>
          </a:p>
          <a:p>
            <a:r>
              <a:rPr lang="en-US" dirty="0"/>
              <a:t>p2 = proportion of funds invested in NMC</a:t>
            </a:r>
          </a:p>
          <a:p>
            <a:r>
              <a:rPr lang="en-US" dirty="0"/>
              <a:t>p3 = proportion of funds invested in NBS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4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EAE2120-06A0-46C7-8D8F-A6C17EBEB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Portfolio Expected Return and Portfolio Risk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75EB09A-A16D-4BB4-B64B-117AC5E6B0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/>
          <a:lstStyle/>
          <a:p>
            <a:pPr eaLnBrk="1" hangingPunct="1"/>
            <a:r>
              <a:rPr lang="en-US" altLang="en-US" dirty="0"/>
              <a:t>Portfolio expected return (weighted average return):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en-US" dirty="0"/>
              <a:t>Portfolio risk (weighted variability):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sz="1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Where           w = proportion of portfolio value in asset 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        (1 - w) = proportion of portfolio value in asset Y</a:t>
            </a:r>
          </a:p>
        </p:txBody>
      </p:sp>
      <p:graphicFrame>
        <p:nvGraphicFramePr>
          <p:cNvPr id="14340" name="Object 10">
            <a:extLst>
              <a:ext uri="{FF2B5EF4-FFF2-40B4-BE49-F238E27FC236}">
                <a16:creationId xmlns:a16="http://schemas.microsoft.com/office/drawing/2014/main" id="{93C135D1-B829-4EDE-AB1D-DEF6892EA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923843"/>
              </p:ext>
            </p:extLst>
          </p:nvPr>
        </p:nvGraphicFramePr>
        <p:xfrm>
          <a:off x="3634710" y="2844071"/>
          <a:ext cx="43608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828800" imgH="203200" progId="Equation.3">
                  <p:embed/>
                </p:oleObj>
              </mc:Choice>
              <mc:Fallback>
                <p:oleObj name="Equation" r:id="rId3" imgW="1828800" imgH="203200" progId="Equation.3">
                  <p:embed/>
                  <p:pic>
                    <p:nvPicPr>
                      <p:cNvPr id="14340" name="Object 10">
                        <a:extLst>
                          <a:ext uri="{FF2B5EF4-FFF2-40B4-BE49-F238E27FC236}">
                            <a16:creationId xmlns:a16="http://schemas.microsoft.com/office/drawing/2014/main" id="{93C135D1-B829-4EDE-AB1D-DEF6892EA1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710" y="2844071"/>
                        <a:ext cx="4360863" cy="482600"/>
                      </a:xfrm>
                      <a:prstGeom prst="rect">
                        <a:avLst/>
                      </a:prstGeom>
                      <a:solidFill>
                        <a:srgbClr val="00D2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1">
            <a:extLst>
              <a:ext uri="{FF2B5EF4-FFF2-40B4-BE49-F238E27FC236}">
                <a16:creationId xmlns:a16="http://schemas.microsoft.com/office/drawing/2014/main" id="{31FFCEF5-ECEC-4E65-8050-0DE3A40A0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807915"/>
              </p:ext>
            </p:extLst>
          </p:nvPr>
        </p:nvGraphicFramePr>
        <p:xfrm>
          <a:off x="2945605" y="4168170"/>
          <a:ext cx="63007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641600" imgH="279400" progId="Equation.3">
                  <p:embed/>
                </p:oleObj>
              </mc:Choice>
              <mc:Fallback>
                <p:oleObj name="Equation" r:id="rId5" imgW="2641600" imgH="279400" progId="Equation.3">
                  <p:embed/>
                  <p:pic>
                    <p:nvPicPr>
                      <p:cNvPr id="14341" name="Object 11">
                        <a:extLst>
                          <a:ext uri="{FF2B5EF4-FFF2-40B4-BE49-F238E27FC236}">
                            <a16:creationId xmlns:a16="http://schemas.microsoft.com/office/drawing/2014/main" id="{31FFCEF5-ECEC-4E65-8050-0DE3A40A0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605" y="4168170"/>
                        <a:ext cx="6300787" cy="663575"/>
                      </a:xfrm>
                      <a:prstGeom prst="rect">
                        <a:avLst/>
                      </a:prstGeom>
                      <a:solidFill>
                        <a:srgbClr val="00D2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182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59D2-B28F-41B8-96E5-95D05493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FEEE-B7CA-4DF4-A726-BF859F29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Minimize portfolio variance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FDADA3A9-BE83-466B-AE63-84B455D87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724418"/>
              </p:ext>
            </p:extLst>
          </p:nvPr>
        </p:nvGraphicFramePr>
        <p:xfrm>
          <a:off x="2422474" y="3194297"/>
          <a:ext cx="5423668" cy="118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828800" imgH="457200" progId="Equation.2">
                  <p:embed/>
                </p:oleObj>
              </mc:Choice>
              <mc:Fallback>
                <p:oleObj name="Equation" r:id="rId3" imgW="1828800" imgH="457200" progId="Equation.2">
                  <p:embed/>
                  <p:pic>
                    <p:nvPicPr>
                      <p:cNvPr id="5222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474" y="3194297"/>
                        <a:ext cx="5423668" cy="118597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5233C3B-9930-4BB6-815F-08D9B9DF3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065902"/>
              </p:ext>
            </p:extLst>
          </p:nvPr>
        </p:nvGraphicFramePr>
        <p:xfrm>
          <a:off x="3926605" y="4711348"/>
          <a:ext cx="39195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765080" imgH="241200" progId="Equation.2">
                  <p:embed/>
                </p:oleObj>
              </mc:Choice>
              <mc:Fallback>
                <p:oleObj name="Equation" r:id="rId5" imgW="1765080" imgH="241200" progId="Equation.2">
                  <p:embed/>
                  <p:pic>
                    <p:nvPicPr>
                      <p:cNvPr id="5222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6605" y="4711348"/>
                        <a:ext cx="3919537" cy="5175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D9401789-F920-47B1-8088-46BFD0BCC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330442"/>
              </p:ext>
            </p:extLst>
          </p:nvPr>
        </p:nvGraphicFramePr>
        <p:xfrm>
          <a:off x="3926605" y="5559950"/>
          <a:ext cx="62230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2806560" imgH="266400" progId="Equation.2">
                  <p:embed/>
                </p:oleObj>
              </mc:Choice>
              <mc:Fallback>
                <p:oleObj name="Equation" r:id="rId7" imgW="2806560" imgH="266400" progId="Equation.2">
                  <p:embed/>
                  <p:pic>
                    <p:nvPicPr>
                      <p:cNvPr id="5223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6605" y="5559950"/>
                        <a:ext cx="6223000" cy="5635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97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992E-8B49-4FC1-A65F-11870165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FD47-E3F2-4E1F-B1C0-04CCF7BED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return</a:t>
            </a:r>
          </a:p>
          <a:p>
            <a:pPr lvl="1">
              <a:buFontTx/>
              <a:buNone/>
            </a:pPr>
            <a:r>
              <a:rPr lang="en-US" sz="2800" dirty="0">
                <a:latin typeface="Times New Roman" pitchFamily="18" charset="0"/>
              </a:rPr>
              <a:t>0.0764 </a:t>
            </a:r>
            <a:r>
              <a:rPr lang="en-US" sz="2800" i="1" dirty="0">
                <a:latin typeface="Times New Roman" pitchFamily="18" charset="0"/>
              </a:rPr>
              <a:t>p</a:t>
            </a:r>
            <a:r>
              <a:rPr lang="en-US" sz="2800" baseline="-25000" dirty="0">
                <a:latin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</a:rPr>
              <a:t> + 0.1343 </a:t>
            </a:r>
            <a:r>
              <a:rPr lang="en-US" sz="2800" i="1" dirty="0">
                <a:latin typeface="Times New Roman" pitchFamily="18" charset="0"/>
              </a:rPr>
              <a:t>p</a:t>
            </a:r>
            <a:r>
              <a:rPr lang="en-US" sz="2800" baseline="-25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+ 0.1493 </a:t>
            </a:r>
            <a:r>
              <a:rPr lang="en-US" sz="2800" i="1" dirty="0">
                <a:latin typeface="Times New Roman" pitchFamily="18" charset="0"/>
              </a:rPr>
              <a:t>p</a:t>
            </a:r>
            <a:r>
              <a:rPr lang="en-US" sz="2800" baseline="-25000" dirty="0">
                <a:latin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</a:rPr>
              <a:t> &gt;= 0.12</a:t>
            </a:r>
            <a:endParaRPr lang="en-US" sz="2800" dirty="0"/>
          </a:p>
          <a:p>
            <a:r>
              <a:rPr lang="en-US" dirty="0"/>
              <a:t>Proportions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800" i="1" dirty="0">
                <a:latin typeface="Times New Roman" pitchFamily="18" charset="0"/>
              </a:rPr>
              <a:t>p</a:t>
            </a:r>
            <a:r>
              <a:rPr lang="en-US" sz="2800" baseline="-25000" dirty="0">
                <a:latin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</a:rPr>
              <a:t> + </a:t>
            </a:r>
            <a:r>
              <a:rPr lang="en-US" sz="2800" i="1" dirty="0">
                <a:latin typeface="Times New Roman" pitchFamily="18" charset="0"/>
              </a:rPr>
              <a:t>p</a:t>
            </a:r>
            <a:r>
              <a:rPr lang="en-US" sz="2800" baseline="-25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+ </a:t>
            </a:r>
            <a:r>
              <a:rPr lang="en-US" sz="2800" i="1" dirty="0">
                <a:latin typeface="Times New Roman" pitchFamily="18" charset="0"/>
              </a:rPr>
              <a:t>p</a:t>
            </a:r>
            <a:r>
              <a:rPr lang="en-US" sz="2800" baseline="-25000" dirty="0">
                <a:latin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</a:rPr>
              <a:t> = 1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	</a:t>
            </a:r>
            <a:r>
              <a:rPr lang="en-US" sz="2800" i="1" dirty="0">
                <a:latin typeface="Times New Roman" pitchFamily="18" charset="0"/>
              </a:rPr>
              <a:t>p</a:t>
            </a:r>
            <a:r>
              <a:rPr lang="en-US" sz="2800" baseline="-25000" dirty="0">
                <a:latin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</a:rPr>
              <a:t>p</a:t>
            </a:r>
            <a:r>
              <a:rPr lang="en-US" sz="2800" baseline="-25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</a:rPr>
              <a:t>p</a:t>
            </a:r>
            <a:r>
              <a:rPr lang="en-US" sz="2800" baseline="-25000" dirty="0">
                <a:latin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</a:rPr>
              <a:t> &gt;= 0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	</a:t>
            </a:r>
            <a:r>
              <a:rPr lang="en-US" sz="2800" i="1" dirty="0">
                <a:latin typeface="Times New Roman" pitchFamily="18" charset="0"/>
              </a:rPr>
              <a:t>p</a:t>
            </a:r>
            <a:r>
              <a:rPr lang="en-US" sz="2800" baseline="-25000" dirty="0">
                <a:latin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</a:rPr>
              <a:t>p</a:t>
            </a:r>
            <a:r>
              <a:rPr lang="en-US" sz="2800" baseline="-25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</a:rPr>
              <a:t>p</a:t>
            </a:r>
            <a:r>
              <a:rPr lang="en-US" sz="2800" baseline="-25000" dirty="0">
                <a:latin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</a:rPr>
              <a:t> &lt;=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7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2D96-EBF1-4193-9C0B-B5859322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Objectives in Portfolio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D512A-CE70-4CAB-9DF1-384CDC57C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64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In portfolio problems we usually want to either:</a:t>
            </a:r>
          </a:p>
          <a:p>
            <a:pPr lvl="1"/>
            <a:r>
              <a:rPr lang="en-US" sz="1800" dirty="0"/>
              <a:t>Minimize risk (portfolio variance)</a:t>
            </a:r>
          </a:p>
          <a:p>
            <a:pPr lvl="1"/>
            <a:r>
              <a:rPr lang="en-US" sz="1800" dirty="0"/>
              <a:t>Maximize the expected return</a:t>
            </a:r>
          </a:p>
          <a:p>
            <a:pPr marL="0" indent="0">
              <a:buNone/>
              <a:tabLst>
                <a:tab pos="1370013" algn="l"/>
              </a:tabLst>
            </a:pPr>
            <a:r>
              <a:rPr lang="en-US" sz="2000" dirty="0"/>
              <a:t>We can deal with both objectives simultaneously as follows to generate efficient solutions:</a:t>
            </a:r>
          </a:p>
          <a:p>
            <a:pPr lvl="1">
              <a:buFontTx/>
              <a:buNone/>
              <a:tabLst>
                <a:tab pos="1370013" algn="l"/>
              </a:tabLst>
            </a:pPr>
            <a:r>
              <a:rPr lang="en-US" sz="2000" dirty="0"/>
              <a:t>MAX: 	(1-r)(Expected Return) - r(Portfolio Variance)</a:t>
            </a:r>
          </a:p>
          <a:p>
            <a:pPr lvl="1">
              <a:buFontTx/>
              <a:buNone/>
              <a:tabLst>
                <a:tab pos="1370013" algn="l"/>
              </a:tabLst>
            </a:pPr>
            <a:r>
              <a:rPr lang="en-US" sz="2000" dirty="0"/>
              <a:t>S.T.:  	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baseline="-25000" dirty="0">
                <a:latin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</a:rPr>
              <a:t> + … + 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i="1" baseline="-25000" dirty="0">
                <a:latin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</a:rPr>
              <a:t> = 1</a:t>
            </a:r>
            <a:r>
              <a:rPr lang="en-US" sz="2000" dirty="0"/>
              <a:t>	</a:t>
            </a:r>
          </a:p>
          <a:p>
            <a:pPr lvl="1">
              <a:buFontTx/>
              <a:buNone/>
              <a:tabLst>
                <a:tab pos="1370013" algn="l"/>
              </a:tabLst>
            </a:pPr>
            <a:r>
              <a:rPr lang="en-US" sz="2000" dirty="0"/>
              <a:t>		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i="1" baseline="-25000" dirty="0">
                <a:latin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</a:rPr>
              <a:t> &gt;= 0</a:t>
            </a:r>
          </a:p>
          <a:p>
            <a:pPr lvl="1">
              <a:buFontTx/>
              <a:buNone/>
              <a:tabLst>
                <a:tab pos="1370013" algn="l"/>
              </a:tabLst>
            </a:pP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/>
              <a:t>where: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/>
              <a:t>0&lt;= r &lt;=1 is a user defined risk aversion value</a:t>
            </a:r>
          </a:p>
          <a:p>
            <a:pPr lvl="1">
              <a:buFontTx/>
              <a:buNone/>
              <a:tabLst>
                <a:tab pos="1370013" algn="l"/>
              </a:tabLst>
            </a:pPr>
            <a:r>
              <a:rPr lang="en-US" sz="2000" dirty="0"/>
              <a:t>	Note: If r = 1 we minimize the portfolio variance.</a:t>
            </a:r>
          </a:p>
          <a:p>
            <a:pPr lvl="1">
              <a:buFontTx/>
              <a:buNone/>
              <a:tabLst>
                <a:tab pos="1370013" algn="l"/>
              </a:tabLst>
            </a:pPr>
            <a:r>
              <a:rPr lang="en-US" sz="2000" dirty="0"/>
              <a:t>  	 If r = 0 we maximize the expected return.</a:t>
            </a:r>
          </a:p>
        </p:txBody>
      </p:sp>
    </p:spTree>
    <p:extLst>
      <p:ext uri="{BB962C8B-B14F-4D97-AF65-F5344CB8AC3E}">
        <p14:creationId xmlns:p14="http://schemas.microsoft.com/office/powerpoint/2010/main" val="25726076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0e659952-b232-4dab-b3f4-afa9523697b6"/>
  <p:tag name="TPVERSION" val="8"/>
  <p:tag name="TPFULLVERSION" val="8.9.1.2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25</TotalTime>
  <Words>439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Gill Sans MT</vt:lpstr>
      <vt:lpstr>Times New Roman</vt:lpstr>
      <vt:lpstr>Wingdings</vt:lpstr>
      <vt:lpstr>Wingdings 2</vt:lpstr>
      <vt:lpstr>Dividend</vt:lpstr>
      <vt:lpstr>Equation</vt:lpstr>
      <vt:lpstr>Additional nonlinear problems</vt:lpstr>
      <vt:lpstr>Portfolio Optimization Problem</vt:lpstr>
      <vt:lpstr>Decision Variables</vt:lpstr>
      <vt:lpstr>Portfolio Expected Return and Portfolio Risk</vt:lpstr>
      <vt:lpstr>Objective function</vt:lpstr>
      <vt:lpstr>constraints</vt:lpstr>
      <vt:lpstr>Multiple Objectives in Portfolio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nonlinear problems</dc:title>
  <dc:creator>Maria Gisela Bardossy</dc:creator>
  <cp:lastModifiedBy>Maria Gisela Bardossy</cp:lastModifiedBy>
  <cp:revision>1</cp:revision>
  <dcterms:created xsi:type="dcterms:W3CDTF">2021-11-07T23:34:04Z</dcterms:created>
  <dcterms:modified xsi:type="dcterms:W3CDTF">2021-11-07T23:59:44Z</dcterms:modified>
</cp:coreProperties>
</file>