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 id="2147483690" r:id="rId2"/>
  </p:sldMasterIdLst>
  <p:notesMasterIdLst>
    <p:notesMasterId r:id="rId31"/>
  </p:notesMasterIdLst>
  <p:handoutMasterIdLst>
    <p:handoutMasterId r:id="rId32"/>
  </p:handoutMasterIdLst>
  <p:sldIdLst>
    <p:sldId id="363" r:id="rId3"/>
    <p:sldId id="275" r:id="rId4"/>
    <p:sldId id="364" r:id="rId5"/>
    <p:sldId id="382" r:id="rId6"/>
    <p:sldId id="383" r:id="rId7"/>
    <p:sldId id="384" r:id="rId8"/>
    <p:sldId id="365" r:id="rId9"/>
    <p:sldId id="366" r:id="rId10"/>
    <p:sldId id="367" r:id="rId11"/>
    <p:sldId id="368" r:id="rId12"/>
    <p:sldId id="315" r:id="rId13"/>
    <p:sldId id="369" r:id="rId14"/>
    <p:sldId id="370" r:id="rId15"/>
    <p:sldId id="371" r:id="rId16"/>
    <p:sldId id="372" r:id="rId17"/>
    <p:sldId id="373" r:id="rId18"/>
    <p:sldId id="385" r:id="rId19"/>
    <p:sldId id="374" r:id="rId20"/>
    <p:sldId id="375" r:id="rId21"/>
    <p:sldId id="376" r:id="rId22"/>
    <p:sldId id="377" r:id="rId23"/>
    <p:sldId id="379" r:id="rId24"/>
    <p:sldId id="380" r:id="rId25"/>
    <p:sldId id="386" r:id="rId26"/>
    <p:sldId id="381" r:id="rId27"/>
    <p:sldId id="387" r:id="rId28"/>
    <p:sldId id="378" r:id="rId29"/>
    <p:sldId id="314" r:id="rId30"/>
  </p:sldIdLst>
  <p:sldSz cx="12192000" cy="6858000"/>
  <p:notesSz cx="6881813" cy="92964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81" userDrawn="1">
          <p15:clr>
            <a:srgbClr val="A4A3A4"/>
          </p15:clr>
        </p15:guide>
        <p15:guide id="2" pos="28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3399FF"/>
    <a:srgbClr val="CC0000"/>
    <a:srgbClr val="FFFFFF"/>
    <a:srgbClr val="856EF8"/>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677" autoAdjust="0"/>
  </p:normalViewPr>
  <p:slideViewPr>
    <p:cSldViewPr>
      <p:cViewPr varScale="1">
        <p:scale>
          <a:sx n="61" d="100"/>
          <a:sy n="61" d="100"/>
        </p:scale>
        <p:origin x="174"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151" y="-84"/>
      </p:cViewPr>
      <p:guideLst>
        <p:guide orient="horz" pos="2181"/>
        <p:guide pos="28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32057"/>
            <a:ext cx="2982119" cy="46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t" anchorCtr="0" compatLnSpc="1">
            <a:prstTxWarp prst="textNoShape">
              <a:avLst/>
            </a:prstTxWarp>
          </a:bodyPr>
          <a:lstStyle>
            <a:lvl1pPr eaLnBrk="0" hangingPunct="0">
              <a:defRPr sz="1000" i="1"/>
            </a:lvl1pPr>
          </a:lstStyle>
          <a:p>
            <a:endParaRPr lang="en-US"/>
          </a:p>
        </p:txBody>
      </p:sp>
      <p:sp>
        <p:nvSpPr>
          <p:cNvPr id="4099" name="Rectangle 3"/>
          <p:cNvSpPr>
            <a:spLocks noGrp="1" noChangeArrowheads="1"/>
          </p:cNvSpPr>
          <p:nvPr>
            <p:ph type="dt" sz="quarter" idx="1"/>
          </p:nvPr>
        </p:nvSpPr>
        <p:spPr bwMode="auto">
          <a:xfrm>
            <a:off x="3899694" y="32057"/>
            <a:ext cx="2982119" cy="46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t" anchorCtr="0" compatLnSpc="1">
            <a:prstTxWarp prst="textNoShape">
              <a:avLst/>
            </a:prstTxWarp>
          </a:bodyPr>
          <a:lstStyle>
            <a:lvl1pPr algn="r" eaLnBrk="0" hangingPunct="0">
              <a:defRPr sz="1000" i="1"/>
            </a:lvl1pPr>
          </a:lstStyle>
          <a:p>
            <a:endParaRPr lang="en-US"/>
          </a:p>
        </p:txBody>
      </p:sp>
      <p:sp>
        <p:nvSpPr>
          <p:cNvPr id="4100" name="Rectangle 4"/>
          <p:cNvSpPr>
            <a:spLocks noGrp="1" noChangeArrowheads="1"/>
          </p:cNvSpPr>
          <p:nvPr>
            <p:ph type="ftr" sz="quarter" idx="2"/>
          </p:nvPr>
        </p:nvSpPr>
        <p:spPr bwMode="auto">
          <a:xfrm>
            <a:off x="0" y="8802729"/>
            <a:ext cx="2982119" cy="46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b" anchorCtr="0" compatLnSpc="1">
            <a:prstTxWarp prst="textNoShape">
              <a:avLst/>
            </a:prstTxWarp>
          </a:bodyPr>
          <a:lstStyle>
            <a:lvl1pPr eaLnBrk="0" hangingPunct="0">
              <a:defRPr sz="1000" i="1"/>
            </a:lvl1pPr>
          </a:lstStyle>
          <a:p>
            <a:endParaRPr lang="en-US"/>
          </a:p>
        </p:txBody>
      </p:sp>
      <p:sp>
        <p:nvSpPr>
          <p:cNvPr id="4101" name="Rectangle 5"/>
          <p:cNvSpPr>
            <a:spLocks noGrp="1" noChangeArrowheads="1"/>
          </p:cNvSpPr>
          <p:nvPr>
            <p:ph type="sldNum" sz="quarter" idx="3"/>
          </p:nvPr>
        </p:nvSpPr>
        <p:spPr bwMode="auto">
          <a:xfrm>
            <a:off x="3899694" y="8802729"/>
            <a:ext cx="2982119" cy="46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b" anchorCtr="0" compatLnSpc="1">
            <a:prstTxWarp prst="textNoShape">
              <a:avLst/>
            </a:prstTxWarp>
          </a:bodyPr>
          <a:lstStyle>
            <a:lvl1pPr algn="r" eaLnBrk="0" hangingPunct="0">
              <a:defRPr sz="1000" i="1"/>
            </a:lvl1pPr>
          </a:lstStyle>
          <a:p>
            <a:fld id="{0E13BC98-BC2C-40B9-82E6-E321A00D4DC7}" type="slidenum">
              <a:rPr lang="en-US"/>
              <a:pPr/>
              <a:t>‹#›</a:t>
            </a:fld>
            <a:endParaRPr lang="en-US"/>
          </a:p>
        </p:txBody>
      </p:sp>
    </p:spTree>
    <p:extLst>
      <p:ext uri="{BB962C8B-B14F-4D97-AF65-F5344CB8AC3E}">
        <p14:creationId xmlns:p14="http://schemas.microsoft.com/office/powerpoint/2010/main" val="2972672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t" anchorCtr="0" compatLnSpc="1">
            <a:prstTxWarp prst="textNoShape">
              <a:avLst/>
            </a:prstTxWarp>
          </a:bodyPr>
          <a:lstStyle>
            <a:lvl1pPr eaLnBrk="0" hangingPunct="0">
              <a:defRPr sz="1000" i="1"/>
            </a:lvl1pPr>
          </a:lstStyle>
          <a:p>
            <a:endParaRPr lang="en-US"/>
          </a:p>
        </p:txBody>
      </p:sp>
      <p:sp>
        <p:nvSpPr>
          <p:cNvPr id="2051" name="Rectangle 3"/>
          <p:cNvSpPr>
            <a:spLocks noGrp="1" noChangeArrowheads="1"/>
          </p:cNvSpPr>
          <p:nvPr>
            <p:ph type="dt" idx="1"/>
          </p:nvPr>
        </p:nvSpPr>
        <p:spPr bwMode="auto">
          <a:xfrm>
            <a:off x="3899694" y="1"/>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t" anchorCtr="0" compatLnSpc="1">
            <a:prstTxWarp prst="textNoShape">
              <a:avLst/>
            </a:prstTxWarp>
          </a:bodyPr>
          <a:lstStyle>
            <a:lvl1pPr algn="r" eaLnBrk="0" hangingPunct="0">
              <a:defRPr sz="1000" i="1"/>
            </a:lvl1pPr>
          </a:lstStyle>
          <a:p>
            <a:endParaRPr lang="en-US"/>
          </a:p>
        </p:txBody>
      </p:sp>
      <p:sp>
        <p:nvSpPr>
          <p:cNvPr id="2052" name="Rectangle 4"/>
          <p:cNvSpPr>
            <a:spLocks noGrp="1" noRot="1" noChangeAspect="1" noChangeArrowheads="1" noTextEdit="1"/>
          </p:cNvSpPr>
          <p:nvPr>
            <p:ph type="sldImg" idx="2"/>
          </p:nvPr>
        </p:nvSpPr>
        <p:spPr bwMode="auto">
          <a:xfrm>
            <a:off x="354013" y="703263"/>
            <a:ext cx="6173787" cy="347345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7575" y="4415791"/>
            <a:ext cx="5046663"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20" tIns="46360" rIns="92720" bIns="4636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Rectangle 6"/>
          <p:cNvSpPr>
            <a:spLocks noGrp="1" noChangeArrowheads="1"/>
          </p:cNvSpPr>
          <p:nvPr>
            <p:ph type="ftr" sz="quarter" idx="4"/>
          </p:nvPr>
        </p:nvSpPr>
        <p:spPr bwMode="auto">
          <a:xfrm>
            <a:off x="0" y="8831581"/>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b" anchorCtr="0" compatLnSpc="1">
            <a:prstTxWarp prst="textNoShape">
              <a:avLst/>
            </a:prstTxWarp>
          </a:bodyPr>
          <a:lstStyle>
            <a:lvl1pPr eaLnBrk="0" hangingPunct="0">
              <a:defRPr sz="1000" i="1"/>
            </a:lvl1pPr>
          </a:lstStyle>
          <a:p>
            <a:endParaRPr lang="en-US"/>
          </a:p>
        </p:txBody>
      </p:sp>
      <p:sp>
        <p:nvSpPr>
          <p:cNvPr id="2055" name="Rectangle 7"/>
          <p:cNvSpPr>
            <a:spLocks noGrp="1" noChangeArrowheads="1"/>
          </p:cNvSpPr>
          <p:nvPr>
            <p:ph type="sldNum" sz="quarter" idx="5"/>
          </p:nvPr>
        </p:nvSpPr>
        <p:spPr bwMode="auto">
          <a:xfrm>
            <a:off x="3899694" y="8831581"/>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183" tIns="0" rIns="19183" bIns="0" numCol="1" anchor="b" anchorCtr="0" compatLnSpc="1">
            <a:prstTxWarp prst="textNoShape">
              <a:avLst/>
            </a:prstTxWarp>
          </a:bodyPr>
          <a:lstStyle>
            <a:lvl1pPr algn="r" eaLnBrk="0" hangingPunct="0">
              <a:defRPr sz="1000" i="1"/>
            </a:lvl1pPr>
          </a:lstStyle>
          <a:p>
            <a:fld id="{1CFF75B1-6010-43A7-8D2E-E5A85B37D627}" type="slidenum">
              <a:rPr lang="en-US"/>
              <a:pPr/>
              <a:t>‹#›</a:t>
            </a:fld>
            <a:endParaRPr lang="en-US"/>
          </a:p>
        </p:txBody>
      </p:sp>
    </p:spTree>
    <p:extLst>
      <p:ext uri="{BB962C8B-B14F-4D97-AF65-F5344CB8AC3E}">
        <p14:creationId xmlns:p14="http://schemas.microsoft.com/office/powerpoint/2010/main" val="37651206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45D38F-12C8-4AD0-A4AE-2980B66314D6}" type="slidenum">
              <a:rPr lang="en-US" smtClean="0"/>
              <a:pPr/>
              <a:t>1</a:t>
            </a:fld>
            <a:endParaRPr lang="en-US"/>
          </a:p>
        </p:txBody>
      </p:sp>
    </p:spTree>
    <p:extLst>
      <p:ext uri="{BB962C8B-B14F-4D97-AF65-F5344CB8AC3E}">
        <p14:creationId xmlns:p14="http://schemas.microsoft.com/office/powerpoint/2010/main" val="18936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16</a:t>
            </a:fld>
            <a:endParaRPr lang="en-US"/>
          </a:p>
        </p:txBody>
      </p:sp>
    </p:spTree>
    <p:extLst>
      <p:ext uri="{BB962C8B-B14F-4D97-AF65-F5344CB8AC3E}">
        <p14:creationId xmlns:p14="http://schemas.microsoft.com/office/powerpoint/2010/main" val="219903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17</a:t>
            </a:fld>
            <a:endParaRPr lang="en-US"/>
          </a:p>
        </p:txBody>
      </p:sp>
    </p:spTree>
    <p:extLst>
      <p:ext uri="{BB962C8B-B14F-4D97-AF65-F5344CB8AC3E}">
        <p14:creationId xmlns:p14="http://schemas.microsoft.com/office/powerpoint/2010/main" val="158914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19</a:t>
            </a:fld>
            <a:endParaRPr lang="en-US"/>
          </a:p>
        </p:txBody>
      </p:sp>
    </p:spTree>
    <p:extLst>
      <p:ext uri="{BB962C8B-B14F-4D97-AF65-F5344CB8AC3E}">
        <p14:creationId xmlns:p14="http://schemas.microsoft.com/office/powerpoint/2010/main" val="156866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20</a:t>
            </a:fld>
            <a:endParaRPr lang="en-US"/>
          </a:p>
        </p:txBody>
      </p:sp>
    </p:spTree>
    <p:extLst>
      <p:ext uri="{BB962C8B-B14F-4D97-AF65-F5344CB8AC3E}">
        <p14:creationId xmlns:p14="http://schemas.microsoft.com/office/powerpoint/2010/main" val="122693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23</a:t>
            </a:fld>
            <a:endParaRPr lang="en-US"/>
          </a:p>
        </p:txBody>
      </p:sp>
    </p:spTree>
    <p:extLst>
      <p:ext uri="{BB962C8B-B14F-4D97-AF65-F5344CB8AC3E}">
        <p14:creationId xmlns:p14="http://schemas.microsoft.com/office/powerpoint/2010/main" val="295199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24</a:t>
            </a:fld>
            <a:endParaRPr lang="en-US"/>
          </a:p>
        </p:txBody>
      </p:sp>
    </p:spTree>
    <p:extLst>
      <p:ext uri="{BB962C8B-B14F-4D97-AF65-F5344CB8AC3E}">
        <p14:creationId xmlns:p14="http://schemas.microsoft.com/office/powerpoint/2010/main" val="2094474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25</a:t>
            </a:fld>
            <a:endParaRPr lang="en-US"/>
          </a:p>
        </p:txBody>
      </p:sp>
    </p:spTree>
    <p:extLst>
      <p:ext uri="{BB962C8B-B14F-4D97-AF65-F5344CB8AC3E}">
        <p14:creationId xmlns:p14="http://schemas.microsoft.com/office/powerpoint/2010/main" val="175653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FF75B1-6010-43A7-8D2E-E5A85B37D627}" type="slidenum">
              <a:rPr lang="en-US" smtClean="0"/>
              <a:pPr/>
              <a:t>26</a:t>
            </a:fld>
            <a:endParaRPr lang="en-US"/>
          </a:p>
        </p:txBody>
      </p:sp>
    </p:spTree>
    <p:extLst>
      <p:ext uri="{BB962C8B-B14F-4D97-AF65-F5344CB8AC3E}">
        <p14:creationId xmlns:p14="http://schemas.microsoft.com/office/powerpoint/2010/main" val="110779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6" name="Slide Number Placeholder 5"/>
          <p:cNvSpPr>
            <a:spLocks noGrp="1"/>
          </p:cNvSpPr>
          <p:nvPr>
            <p:ph type="sldNum" sz="quarter" idx="12"/>
          </p:nvPr>
        </p:nvSpPr>
        <p:spPr/>
        <p:txBody>
          <a:bodyPr/>
          <a:lstStyle>
            <a:lvl1pPr>
              <a:defRPr/>
            </a:lvl1pPr>
          </a:lstStyle>
          <a:p>
            <a:fld id="{1FDBD24A-53D6-4053-9A1F-0DBF842BF0E8}" type="slidenum">
              <a:rPr lang="en-US"/>
              <a:pPr/>
              <a:t>‹#›</a:t>
            </a:fld>
            <a:endParaRPr lang="en-US"/>
          </a:p>
        </p:txBody>
      </p:sp>
    </p:spTree>
    <p:extLst>
      <p:ext uri="{BB962C8B-B14F-4D97-AF65-F5344CB8AC3E}">
        <p14:creationId xmlns:p14="http://schemas.microsoft.com/office/powerpoint/2010/main" val="194608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6" name="Slide Number Placeholder 5"/>
          <p:cNvSpPr>
            <a:spLocks noGrp="1"/>
          </p:cNvSpPr>
          <p:nvPr>
            <p:ph type="sldNum" sz="quarter" idx="12"/>
          </p:nvPr>
        </p:nvSpPr>
        <p:spPr/>
        <p:txBody>
          <a:bodyPr/>
          <a:lstStyle>
            <a:lvl1pPr>
              <a:defRPr/>
            </a:lvl1pPr>
          </a:lstStyle>
          <a:p>
            <a:fld id="{8942B185-29B1-4397-8758-5AF226F9CB5B}" type="slidenum">
              <a:rPr lang="en-US"/>
              <a:pPr/>
              <a:t>‹#›</a:t>
            </a:fld>
            <a:endParaRPr lang="en-US"/>
          </a:p>
        </p:txBody>
      </p:sp>
    </p:spTree>
    <p:extLst>
      <p:ext uri="{BB962C8B-B14F-4D97-AF65-F5344CB8AC3E}">
        <p14:creationId xmlns:p14="http://schemas.microsoft.com/office/powerpoint/2010/main" val="123787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6" name="Slide Number Placeholder 5"/>
          <p:cNvSpPr>
            <a:spLocks noGrp="1"/>
          </p:cNvSpPr>
          <p:nvPr>
            <p:ph type="sldNum" sz="quarter" idx="12"/>
          </p:nvPr>
        </p:nvSpPr>
        <p:spPr/>
        <p:txBody>
          <a:bodyPr/>
          <a:lstStyle>
            <a:lvl1pPr>
              <a:defRPr/>
            </a:lvl1pPr>
          </a:lstStyle>
          <a:p>
            <a:fld id="{3AAF1F75-AC40-4684-B120-5915E615C659}" type="slidenum">
              <a:rPr lang="en-US"/>
              <a:pPr/>
              <a:t>‹#›</a:t>
            </a:fld>
            <a:endParaRPr lang="en-US"/>
          </a:p>
        </p:txBody>
      </p:sp>
    </p:spTree>
    <p:extLst>
      <p:ext uri="{BB962C8B-B14F-4D97-AF65-F5344CB8AC3E}">
        <p14:creationId xmlns:p14="http://schemas.microsoft.com/office/powerpoint/2010/main" val="224055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FDBD24A-53D6-4053-9A1F-0DBF842BF0E8}" type="slidenum">
              <a:rPr lang="en-US" smtClean="0"/>
              <a:pPr/>
              <a:t>‹#›</a:t>
            </a:fld>
            <a:endParaRPr lang="en-US"/>
          </a:p>
        </p:txBody>
      </p:sp>
    </p:spTree>
    <p:extLst>
      <p:ext uri="{BB962C8B-B14F-4D97-AF65-F5344CB8AC3E}">
        <p14:creationId xmlns:p14="http://schemas.microsoft.com/office/powerpoint/2010/main" val="3380625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BA85B94-43CF-45F2-B55E-78ADD7E1492E}" type="slidenum">
              <a:rPr lang="en-US" smtClean="0"/>
              <a:pPr/>
              <a:t>‹#›</a:t>
            </a:fld>
            <a:endParaRPr lang="en-US"/>
          </a:p>
        </p:txBody>
      </p:sp>
    </p:spTree>
    <p:extLst>
      <p:ext uri="{BB962C8B-B14F-4D97-AF65-F5344CB8AC3E}">
        <p14:creationId xmlns:p14="http://schemas.microsoft.com/office/powerpoint/2010/main" val="402377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4ED8CAB-BE03-4D6A-8881-F6051198ED18}" type="slidenum">
              <a:rPr lang="en-US" smtClean="0"/>
              <a:pPr/>
              <a:t>‹#›</a:t>
            </a:fld>
            <a:endParaRPr lang="en-US"/>
          </a:p>
        </p:txBody>
      </p:sp>
    </p:spTree>
    <p:extLst>
      <p:ext uri="{BB962C8B-B14F-4D97-AF65-F5344CB8AC3E}">
        <p14:creationId xmlns:p14="http://schemas.microsoft.com/office/powerpoint/2010/main" val="119411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p>
            <a:fld id="{EB01E455-5708-4CB0-8530-6660EFF10255}" type="slidenum">
              <a:rPr lang="en-US" smtClean="0"/>
              <a:pPr/>
              <a:t>‹#›</a:t>
            </a:fld>
            <a:endParaRPr lang="en-US"/>
          </a:p>
        </p:txBody>
      </p:sp>
    </p:spTree>
    <p:extLst>
      <p:ext uri="{BB962C8B-B14F-4D97-AF65-F5344CB8AC3E}">
        <p14:creationId xmlns:p14="http://schemas.microsoft.com/office/powerpoint/2010/main" val="83667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2017 Cengage Learning. All Rights Reserved. May not be scanned, copied or duplicated, or posted to a publicly accessible website, in whole or in part.</a:t>
            </a:r>
            <a:endParaRPr lang="en-US" dirty="0"/>
          </a:p>
        </p:txBody>
      </p:sp>
      <p:sp>
        <p:nvSpPr>
          <p:cNvPr id="9" name="Slide Number Placeholder 8"/>
          <p:cNvSpPr>
            <a:spLocks noGrp="1"/>
          </p:cNvSpPr>
          <p:nvPr>
            <p:ph type="sldNum" sz="quarter" idx="12"/>
          </p:nvPr>
        </p:nvSpPr>
        <p:spPr/>
        <p:txBody>
          <a:bodyPr/>
          <a:lstStyle/>
          <a:p>
            <a:fld id="{1254EA0C-4FC5-4480-B6E8-27DE9B276E78}" type="slidenum">
              <a:rPr lang="en-US" smtClean="0"/>
              <a:pPr/>
              <a:t>‹#›</a:t>
            </a:fld>
            <a:endParaRPr lang="en-US"/>
          </a:p>
        </p:txBody>
      </p:sp>
    </p:spTree>
    <p:extLst>
      <p:ext uri="{BB962C8B-B14F-4D97-AF65-F5344CB8AC3E}">
        <p14:creationId xmlns:p14="http://schemas.microsoft.com/office/powerpoint/2010/main" val="220011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2017 Cengage Learning. All Rights Reserved. May not be scanned, copied or duplicated, or posted to a publicly accessible website, in whole or in part.</a:t>
            </a:r>
            <a:endParaRPr lang="en-US" dirty="0"/>
          </a:p>
        </p:txBody>
      </p:sp>
      <p:sp>
        <p:nvSpPr>
          <p:cNvPr id="5" name="Slide Number Placeholder 4"/>
          <p:cNvSpPr>
            <a:spLocks noGrp="1"/>
          </p:cNvSpPr>
          <p:nvPr>
            <p:ph type="sldNum" sz="quarter" idx="12"/>
          </p:nvPr>
        </p:nvSpPr>
        <p:spPr/>
        <p:txBody>
          <a:bodyPr/>
          <a:lstStyle/>
          <a:p>
            <a:fld id="{4584FC43-0C3D-4F48-9008-4C97DE265E5E}" type="slidenum">
              <a:rPr lang="en-US" smtClean="0"/>
              <a:pPr/>
              <a:t>‹#›</a:t>
            </a:fld>
            <a:endParaRPr lang="en-US"/>
          </a:p>
        </p:txBody>
      </p:sp>
    </p:spTree>
    <p:extLst>
      <p:ext uri="{BB962C8B-B14F-4D97-AF65-F5344CB8AC3E}">
        <p14:creationId xmlns:p14="http://schemas.microsoft.com/office/powerpoint/2010/main" val="940302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2017 Cengage Learning. All Rights Reserved. May not be scanned, copied or duplicated, or posted to a publicly accessible website, in whole or in part.</a:t>
            </a:r>
            <a:endParaRPr lang="en-US" dirty="0"/>
          </a:p>
        </p:txBody>
      </p:sp>
      <p:sp>
        <p:nvSpPr>
          <p:cNvPr id="4" name="Slide Number Placeholder 3"/>
          <p:cNvSpPr>
            <a:spLocks noGrp="1"/>
          </p:cNvSpPr>
          <p:nvPr>
            <p:ph type="sldNum" sz="quarter" idx="12"/>
          </p:nvPr>
        </p:nvSpPr>
        <p:spPr/>
        <p:txBody>
          <a:bodyPr/>
          <a:lstStyle/>
          <a:p>
            <a:fld id="{90A173E2-F10F-463D-9576-4A66B39EC0E2}" type="slidenum">
              <a:rPr lang="en-US" smtClean="0"/>
              <a:pPr/>
              <a:t>‹#›</a:t>
            </a:fld>
            <a:endParaRPr lang="en-US"/>
          </a:p>
        </p:txBody>
      </p:sp>
    </p:spTree>
    <p:extLst>
      <p:ext uri="{BB962C8B-B14F-4D97-AF65-F5344CB8AC3E}">
        <p14:creationId xmlns:p14="http://schemas.microsoft.com/office/powerpoint/2010/main" val="1041202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2017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0E5654E-4E2C-4825-BA6B-E8508D5306A2}" type="slidenum">
              <a:rPr lang="en-US" smtClean="0"/>
              <a:pPr/>
              <a:t>‹#›</a:t>
            </a:fld>
            <a:endParaRPr lang="en-US"/>
          </a:p>
        </p:txBody>
      </p:sp>
    </p:spTree>
    <p:extLst>
      <p:ext uri="{BB962C8B-B14F-4D97-AF65-F5344CB8AC3E}">
        <p14:creationId xmlns:p14="http://schemas.microsoft.com/office/powerpoint/2010/main" val="186281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6" name="Slide Number Placeholder 5"/>
          <p:cNvSpPr>
            <a:spLocks noGrp="1"/>
          </p:cNvSpPr>
          <p:nvPr>
            <p:ph type="sldNum" sz="quarter" idx="12"/>
          </p:nvPr>
        </p:nvSpPr>
        <p:spPr/>
        <p:txBody>
          <a:bodyPr/>
          <a:lstStyle>
            <a:lvl1pPr>
              <a:defRPr/>
            </a:lvl1pPr>
          </a:lstStyle>
          <a:p>
            <a:fld id="{3BA85B94-43CF-45F2-B55E-78ADD7E1492E}" type="slidenum">
              <a:rPr lang="en-US"/>
              <a:pPr/>
              <a:t>‹#›</a:t>
            </a:fld>
            <a:endParaRPr lang="en-US"/>
          </a:p>
        </p:txBody>
      </p:sp>
    </p:spTree>
    <p:extLst>
      <p:ext uri="{BB962C8B-B14F-4D97-AF65-F5344CB8AC3E}">
        <p14:creationId xmlns:p14="http://schemas.microsoft.com/office/powerpoint/2010/main" val="1933651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p>
            <a:fld id="{1F9D4AC5-8204-4E3E-88BE-913EEAD961F7}" type="slidenum">
              <a:rPr lang="en-US" smtClean="0"/>
              <a:pPr/>
              <a:t>‹#›</a:t>
            </a:fld>
            <a:endParaRPr lang="en-US"/>
          </a:p>
        </p:txBody>
      </p:sp>
    </p:spTree>
    <p:extLst>
      <p:ext uri="{BB962C8B-B14F-4D97-AF65-F5344CB8AC3E}">
        <p14:creationId xmlns:p14="http://schemas.microsoft.com/office/powerpoint/2010/main" val="3556038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p>
            <a:fld id="{8942B185-29B1-4397-8758-5AF226F9CB5B}" type="slidenum">
              <a:rPr lang="en-US" smtClean="0"/>
              <a:pPr/>
              <a:t>‹#›</a:t>
            </a:fld>
            <a:endParaRPr lang="en-US"/>
          </a:p>
        </p:txBody>
      </p:sp>
    </p:spTree>
    <p:extLst>
      <p:ext uri="{BB962C8B-B14F-4D97-AF65-F5344CB8AC3E}">
        <p14:creationId xmlns:p14="http://schemas.microsoft.com/office/powerpoint/2010/main" val="1968253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AF1F75-AC40-4684-B120-5915E615C659}" type="slidenum">
              <a:rPr lang="en-US" smtClean="0"/>
              <a:pPr/>
              <a:t>‹#›</a:t>
            </a:fld>
            <a:endParaRPr lang="en-US"/>
          </a:p>
        </p:txBody>
      </p:sp>
    </p:spTree>
    <p:extLst>
      <p:ext uri="{BB962C8B-B14F-4D97-AF65-F5344CB8AC3E}">
        <p14:creationId xmlns:p14="http://schemas.microsoft.com/office/powerpoint/2010/main" val="410987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6" name="Slide Number Placeholder 5"/>
          <p:cNvSpPr>
            <a:spLocks noGrp="1"/>
          </p:cNvSpPr>
          <p:nvPr>
            <p:ph type="sldNum" sz="quarter" idx="12"/>
          </p:nvPr>
        </p:nvSpPr>
        <p:spPr/>
        <p:txBody>
          <a:bodyPr/>
          <a:lstStyle>
            <a:lvl1pPr>
              <a:defRPr/>
            </a:lvl1pPr>
          </a:lstStyle>
          <a:p>
            <a:fld id="{94ED8CAB-BE03-4D6A-8881-F6051198ED18}" type="slidenum">
              <a:rPr lang="en-US"/>
              <a:pPr/>
              <a:t>‹#›</a:t>
            </a:fld>
            <a:endParaRPr lang="en-US"/>
          </a:p>
        </p:txBody>
      </p:sp>
    </p:spTree>
    <p:extLst>
      <p:ext uri="{BB962C8B-B14F-4D97-AF65-F5344CB8AC3E}">
        <p14:creationId xmlns:p14="http://schemas.microsoft.com/office/powerpoint/2010/main" val="16005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7" name="Slide Number Placeholder 6"/>
          <p:cNvSpPr>
            <a:spLocks noGrp="1"/>
          </p:cNvSpPr>
          <p:nvPr>
            <p:ph type="sldNum" sz="quarter" idx="12"/>
          </p:nvPr>
        </p:nvSpPr>
        <p:spPr/>
        <p:txBody>
          <a:bodyPr/>
          <a:lstStyle>
            <a:lvl1pPr>
              <a:defRPr/>
            </a:lvl1pPr>
          </a:lstStyle>
          <a:p>
            <a:fld id="{EB01E455-5708-4CB0-8530-6660EFF10255}" type="slidenum">
              <a:rPr lang="en-US"/>
              <a:pPr/>
              <a:t>‹#›</a:t>
            </a:fld>
            <a:endParaRPr lang="en-US"/>
          </a:p>
        </p:txBody>
      </p:sp>
    </p:spTree>
    <p:extLst>
      <p:ext uri="{BB962C8B-B14F-4D97-AF65-F5344CB8AC3E}">
        <p14:creationId xmlns:p14="http://schemas.microsoft.com/office/powerpoint/2010/main" val="415045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9" name="Slide Number Placeholder 8"/>
          <p:cNvSpPr>
            <a:spLocks noGrp="1"/>
          </p:cNvSpPr>
          <p:nvPr>
            <p:ph type="sldNum" sz="quarter" idx="12"/>
          </p:nvPr>
        </p:nvSpPr>
        <p:spPr/>
        <p:txBody>
          <a:bodyPr/>
          <a:lstStyle>
            <a:lvl1pPr>
              <a:defRPr/>
            </a:lvl1pPr>
          </a:lstStyle>
          <a:p>
            <a:fld id="{1254EA0C-4FC5-4480-B6E8-27DE9B276E78}" type="slidenum">
              <a:rPr lang="en-US"/>
              <a:pPr/>
              <a:t>‹#›</a:t>
            </a:fld>
            <a:endParaRPr lang="en-US"/>
          </a:p>
        </p:txBody>
      </p:sp>
    </p:spTree>
    <p:extLst>
      <p:ext uri="{BB962C8B-B14F-4D97-AF65-F5344CB8AC3E}">
        <p14:creationId xmlns:p14="http://schemas.microsoft.com/office/powerpoint/2010/main" val="313292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5" name="Slide Number Placeholder 4"/>
          <p:cNvSpPr>
            <a:spLocks noGrp="1"/>
          </p:cNvSpPr>
          <p:nvPr>
            <p:ph type="sldNum" sz="quarter" idx="12"/>
          </p:nvPr>
        </p:nvSpPr>
        <p:spPr/>
        <p:txBody>
          <a:bodyPr/>
          <a:lstStyle>
            <a:lvl1pPr>
              <a:defRPr/>
            </a:lvl1pPr>
          </a:lstStyle>
          <a:p>
            <a:fld id="{4584FC43-0C3D-4F48-9008-4C97DE265E5E}" type="slidenum">
              <a:rPr lang="en-US"/>
              <a:pPr/>
              <a:t>‹#›</a:t>
            </a:fld>
            <a:endParaRPr lang="en-US"/>
          </a:p>
        </p:txBody>
      </p:sp>
    </p:spTree>
    <p:extLst>
      <p:ext uri="{BB962C8B-B14F-4D97-AF65-F5344CB8AC3E}">
        <p14:creationId xmlns:p14="http://schemas.microsoft.com/office/powerpoint/2010/main" val="133197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4" name="Slide Number Placeholder 3"/>
          <p:cNvSpPr>
            <a:spLocks noGrp="1"/>
          </p:cNvSpPr>
          <p:nvPr>
            <p:ph type="sldNum" sz="quarter" idx="12"/>
          </p:nvPr>
        </p:nvSpPr>
        <p:spPr/>
        <p:txBody>
          <a:bodyPr/>
          <a:lstStyle>
            <a:lvl1pPr>
              <a:defRPr/>
            </a:lvl1pPr>
          </a:lstStyle>
          <a:p>
            <a:fld id="{90A173E2-F10F-463D-9576-4A66B39EC0E2}" type="slidenum">
              <a:rPr lang="en-US"/>
              <a:pPr/>
              <a:t>‹#›</a:t>
            </a:fld>
            <a:endParaRPr lang="en-US"/>
          </a:p>
        </p:txBody>
      </p:sp>
    </p:spTree>
    <p:extLst>
      <p:ext uri="{BB962C8B-B14F-4D97-AF65-F5344CB8AC3E}">
        <p14:creationId xmlns:p14="http://schemas.microsoft.com/office/powerpoint/2010/main" val="249067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7" name="Slide Number Placeholder 6"/>
          <p:cNvSpPr>
            <a:spLocks noGrp="1"/>
          </p:cNvSpPr>
          <p:nvPr>
            <p:ph type="sldNum" sz="quarter" idx="12"/>
          </p:nvPr>
        </p:nvSpPr>
        <p:spPr/>
        <p:txBody>
          <a:bodyPr/>
          <a:lstStyle>
            <a:lvl1pPr>
              <a:defRPr/>
            </a:lvl1pPr>
          </a:lstStyle>
          <a:p>
            <a:fld id="{20E5654E-4E2C-4825-BA6B-E8508D5306A2}" type="slidenum">
              <a:rPr lang="en-US"/>
              <a:pPr/>
              <a:t>‹#›</a:t>
            </a:fld>
            <a:endParaRPr lang="en-US"/>
          </a:p>
        </p:txBody>
      </p:sp>
    </p:spTree>
    <p:extLst>
      <p:ext uri="{BB962C8B-B14F-4D97-AF65-F5344CB8AC3E}">
        <p14:creationId xmlns:p14="http://schemas.microsoft.com/office/powerpoint/2010/main" val="78117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dirty="0"/>
              <a:t>© 2017 Cengage Learning. All Rights Reserved. May not be scanned, copied or duplicated, or posted to a publicly accessible website, in whole or in part.</a:t>
            </a:r>
          </a:p>
        </p:txBody>
      </p:sp>
      <p:sp>
        <p:nvSpPr>
          <p:cNvPr id="7" name="Slide Number Placeholder 6"/>
          <p:cNvSpPr>
            <a:spLocks noGrp="1"/>
          </p:cNvSpPr>
          <p:nvPr>
            <p:ph type="sldNum" sz="quarter" idx="12"/>
          </p:nvPr>
        </p:nvSpPr>
        <p:spPr/>
        <p:txBody>
          <a:bodyPr/>
          <a:lstStyle>
            <a:lvl1pPr>
              <a:defRPr/>
            </a:lvl1pPr>
          </a:lstStyle>
          <a:p>
            <a:fld id="{1F9D4AC5-8204-4E3E-88BE-913EEAD961F7}" type="slidenum">
              <a:rPr lang="en-US"/>
              <a:pPr/>
              <a:t>‹#›</a:t>
            </a:fld>
            <a:endParaRPr lang="en-US"/>
          </a:p>
        </p:txBody>
      </p:sp>
    </p:spTree>
    <p:extLst>
      <p:ext uri="{BB962C8B-B14F-4D97-AF65-F5344CB8AC3E}">
        <p14:creationId xmlns:p14="http://schemas.microsoft.com/office/powerpoint/2010/main" val="155646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3971"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83973"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dirty="0"/>
              <a:t>© 2017 Cengage Learning. All Rights Reserved. May not be scanned, copied or duplicated, or posted to a publicly accessible website, in whole or in part.</a:t>
            </a:r>
          </a:p>
        </p:txBody>
      </p:sp>
      <p:sp>
        <p:nvSpPr>
          <p:cNvPr id="83974"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2B3DD42-23DE-4B4E-B1E8-712B76185883}"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Font typeface="Wingdings" pitchFamily="2" charset="2"/>
        <a:buChar char="Ø"/>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2B3DD42-23DE-4B4E-B1E8-712B76185883}"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4058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8CF14F-335B-43DD-8323-67106CC94209}"/>
              </a:ext>
            </a:extLst>
          </p:cNvPr>
          <p:cNvSpPr>
            <a:spLocks noGrp="1"/>
          </p:cNvSpPr>
          <p:nvPr>
            <p:ph type="ctrTitle"/>
          </p:nvPr>
        </p:nvSpPr>
        <p:spPr/>
        <p:txBody>
          <a:bodyPr/>
          <a:lstStyle/>
          <a:p>
            <a:r>
              <a:rPr lang="en-US" dirty="0">
                <a:solidFill>
                  <a:schemeClr val="tx1"/>
                </a:solidFill>
              </a:rPr>
              <a:t>Nonlinear Programming</a:t>
            </a:r>
            <a:endParaRPr lang="en-US" dirty="0"/>
          </a:p>
        </p:txBody>
      </p:sp>
      <p:sp>
        <p:nvSpPr>
          <p:cNvPr id="6" name="Subtitle 5">
            <a:extLst>
              <a:ext uri="{FF2B5EF4-FFF2-40B4-BE49-F238E27FC236}">
                <a16:creationId xmlns:a16="http://schemas.microsoft.com/office/drawing/2014/main" id="{8C9B42DD-7C46-4045-8F4F-007B735FE95A}"/>
              </a:ext>
            </a:extLst>
          </p:cNvPr>
          <p:cNvSpPr>
            <a:spLocks noGrp="1"/>
          </p:cNvSpPr>
          <p:nvPr>
            <p:ph type="subTitle" idx="1"/>
          </p:nvPr>
        </p:nvSpPr>
        <p:spPr/>
        <p:txBody>
          <a:bodyPr>
            <a:normAutofit fontScale="77500" lnSpcReduction="20000"/>
          </a:bodyPr>
          <a:lstStyle/>
          <a:p>
            <a:r>
              <a:rPr lang="fr-FR" dirty="0"/>
              <a:t>Quantitative </a:t>
            </a:r>
            <a:r>
              <a:rPr lang="fr-FR" dirty="0" err="1"/>
              <a:t>Models</a:t>
            </a:r>
            <a:r>
              <a:rPr lang="fr-FR" dirty="0"/>
              <a:t> for Management </a:t>
            </a:r>
            <a:r>
              <a:rPr lang="fr-FR" dirty="0" err="1"/>
              <a:t>Decisions</a:t>
            </a:r>
            <a:endParaRPr lang="fr-FR" dirty="0"/>
          </a:p>
          <a:p>
            <a:r>
              <a:rPr lang="en-US" dirty="0"/>
              <a:t>Prof. Bardossy</a:t>
            </a:r>
          </a:p>
          <a:p>
            <a:endParaRPr lang="en-US" dirty="0"/>
          </a:p>
        </p:txBody>
      </p:sp>
    </p:spTree>
    <p:extLst>
      <p:ext uri="{BB962C8B-B14F-4D97-AF65-F5344CB8AC3E}">
        <p14:creationId xmlns:p14="http://schemas.microsoft.com/office/powerpoint/2010/main" val="393031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AE12-3F40-4BB0-B4F7-06ABCDD04D57}"/>
              </a:ext>
            </a:extLst>
          </p:cNvPr>
          <p:cNvSpPr>
            <a:spLocks noGrp="1"/>
          </p:cNvSpPr>
          <p:nvPr>
            <p:ph type="title"/>
          </p:nvPr>
        </p:nvSpPr>
        <p:spPr>
          <a:xfrm>
            <a:off x="581192" y="702156"/>
            <a:ext cx="11029616" cy="1013800"/>
          </a:xfrm>
        </p:spPr>
        <p:txBody>
          <a:bodyPr/>
          <a:lstStyle/>
          <a:p>
            <a:r>
              <a:rPr lang="en-US" dirty="0"/>
              <a:t>convexity</a:t>
            </a:r>
          </a:p>
        </p:txBody>
      </p:sp>
      <p:sp>
        <p:nvSpPr>
          <p:cNvPr id="3" name="Content Placeholder 2">
            <a:extLst>
              <a:ext uri="{FF2B5EF4-FFF2-40B4-BE49-F238E27FC236}">
                <a16:creationId xmlns:a16="http://schemas.microsoft.com/office/drawing/2014/main" id="{DE8D9230-D0F7-4D4B-A75C-AFDD65855230}"/>
              </a:ext>
            </a:extLst>
          </p:cNvPr>
          <p:cNvSpPr>
            <a:spLocks noGrp="1"/>
          </p:cNvSpPr>
          <p:nvPr>
            <p:ph idx="1"/>
          </p:nvPr>
        </p:nvSpPr>
        <p:spPr>
          <a:xfrm>
            <a:off x="581192" y="2180496"/>
            <a:ext cx="4506873" cy="4299298"/>
          </a:xfrm>
        </p:spPr>
        <p:txBody>
          <a:bodyPr/>
          <a:lstStyle/>
          <a:p>
            <a:r>
              <a:rPr lang="en-US" dirty="0"/>
              <a:t>Convex problems are much easier to solve than non-convex problems</a:t>
            </a:r>
          </a:p>
          <a:p>
            <a:r>
              <a:rPr lang="en-US" dirty="0"/>
              <a:t>It is not always best to move in the direction producing the fastest rate of improvement in the objective.</a:t>
            </a:r>
          </a:p>
          <a:p>
            <a:r>
              <a:rPr lang="en-US" dirty="0"/>
              <a:t>NLP algorithms can terminate at local optimal solutions.</a:t>
            </a:r>
          </a:p>
          <a:p>
            <a:r>
              <a:rPr lang="en-US" dirty="0"/>
              <a:t>The starting point influences the local optimal solution obtained (avoid null, if possible use reasonable close to “optimal” values).</a:t>
            </a:r>
          </a:p>
          <a:p>
            <a:endParaRPr lang="en-US" dirty="0"/>
          </a:p>
        </p:txBody>
      </p:sp>
      <p:sp>
        <p:nvSpPr>
          <p:cNvPr id="5" name="Freeform 3" descr="20%">
            <a:extLst>
              <a:ext uri="{FF2B5EF4-FFF2-40B4-BE49-F238E27FC236}">
                <a16:creationId xmlns:a16="http://schemas.microsoft.com/office/drawing/2014/main" id="{42EE22DB-F3C6-463D-AA89-891C119E58A1}"/>
              </a:ext>
            </a:extLst>
          </p:cNvPr>
          <p:cNvSpPr>
            <a:spLocks/>
          </p:cNvSpPr>
          <p:nvPr/>
        </p:nvSpPr>
        <p:spPr bwMode="auto">
          <a:xfrm>
            <a:off x="8077200" y="4495800"/>
            <a:ext cx="3004246" cy="1986611"/>
          </a:xfrm>
          <a:custGeom>
            <a:avLst/>
            <a:gdLst>
              <a:gd name="T0" fmla="*/ 0 w 2784"/>
              <a:gd name="T1" fmla="*/ 336 h 1746"/>
              <a:gd name="T2" fmla="*/ 108 w 2784"/>
              <a:gd name="T3" fmla="*/ 288 h 1746"/>
              <a:gd name="T4" fmla="*/ 267 w 2784"/>
              <a:gd name="T5" fmla="*/ 225 h 1746"/>
              <a:gd name="T6" fmla="*/ 417 w 2784"/>
              <a:gd name="T7" fmla="*/ 171 h 1746"/>
              <a:gd name="T8" fmla="*/ 564 w 2784"/>
              <a:gd name="T9" fmla="*/ 123 h 1746"/>
              <a:gd name="T10" fmla="*/ 699 w 2784"/>
              <a:gd name="T11" fmla="*/ 84 h 1746"/>
              <a:gd name="T12" fmla="*/ 837 w 2784"/>
              <a:gd name="T13" fmla="*/ 51 h 1746"/>
              <a:gd name="T14" fmla="*/ 936 w 2784"/>
              <a:gd name="T15" fmla="*/ 33 h 1746"/>
              <a:gd name="T16" fmla="*/ 1062 w 2784"/>
              <a:gd name="T17" fmla="*/ 15 h 1746"/>
              <a:gd name="T18" fmla="*/ 1152 w 2784"/>
              <a:gd name="T19" fmla="*/ 9 h 1746"/>
              <a:gd name="T20" fmla="*/ 1320 w 2784"/>
              <a:gd name="T21" fmla="*/ 0 h 1746"/>
              <a:gd name="T22" fmla="*/ 1441 w 2784"/>
              <a:gd name="T23" fmla="*/ 3 h 1746"/>
              <a:gd name="T24" fmla="*/ 1567 w 2784"/>
              <a:gd name="T25" fmla="*/ 27 h 1746"/>
              <a:gd name="T26" fmla="*/ 1639 w 2784"/>
              <a:gd name="T27" fmla="*/ 60 h 1746"/>
              <a:gd name="T28" fmla="*/ 1720 w 2784"/>
              <a:gd name="T29" fmla="*/ 105 h 1746"/>
              <a:gd name="T30" fmla="*/ 1765 w 2784"/>
              <a:gd name="T31" fmla="*/ 147 h 1746"/>
              <a:gd name="T32" fmla="*/ 1801 w 2784"/>
              <a:gd name="T33" fmla="*/ 210 h 1746"/>
              <a:gd name="T34" fmla="*/ 1822 w 2784"/>
              <a:gd name="T35" fmla="*/ 300 h 1746"/>
              <a:gd name="T36" fmla="*/ 1819 w 2784"/>
              <a:gd name="T37" fmla="*/ 375 h 1746"/>
              <a:gd name="T38" fmla="*/ 1780 w 2784"/>
              <a:gd name="T39" fmla="*/ 495 h 1746"/>
              <a:gd name="T40" fmla="*/ 1693 w 2784"/>
              <a:gd name="T41" fmla="*/ 642 h 1746"/>
              <a:gd name="T42" fmla="*/ 1618 w 2784"/>
              <a:gd name="T43" fmla="*/ 750 h 1746"/>
              <a:gd name="T44" fmla="*/ 1597 w 2784"/>
              <a:gd name="T45" fmla="*/ 795 h 1746"/>
              <a:gd name="T46" fmla="*/ 1579 w 2784"/>
              <a:gd name="T47" fmla="*/ 852 h 1746"/>
              <a:gd name="T48" fmla="*/ 1579 w 2784"/>
              <a:gd name="T49" fmla="*/ 889 h 1746"/>
              <a:gd name="T50" fmla="*/ 1591 w 2784"/>
              <a:gd name="T51" fmla="*/ 925 h 1746"/>
              <a:gd name="T52" fmla="*/ 1609 w 2784"/>
              <a:gd name="T53" fmla="*/ 940 h 1746"/>
              <a:gd name="T54" fmla="*/ 1627 w 2784"/>
              <a:gd name="T55" fmla="*/ 952 h 1746"/>
              <a:gd name="T56" fmla="*/ 1672 w 2784"/>
              <a:gd name="T57" fmla="*/ 958 h 1746"/>
              <a:gd name="T58" fmla="*/ 1738 w 2784"/>
              <a:gd name="T59" fmla="*/ 943 h 1746"/>
              <a:gd name="T60" fmla="*/ 1831 w 2784"/>
              <a:gd name="T61" fmla="*/ 892 h 1746"/>
              <a:gd name="T62" fmla="*/ 1903 w 2784"/>
              <a:gd name="T63" fmla="*/ 834 h 1746"/>
              <a:gd name="T64" fmla="*/ 2011 w 2784"/>
              <a:gd name="T65" fmla="*/ 762 h 1746"/>
              <a:gd name="T66" fmla="*/ 2113 w 2784"/>
              <a:gd name="T67" fmla="*/ 708 h 1746"/>
              <a:gd name="T68" fmla="*/ 2233 w 2784"/>
              <a:gd name="T69" fmla="*/ 666 h 1746"/>
              <a:gd name="T70" fmla="*/ 2272 w 2784"/>
              <a:gd name="T71" fmla="*/ 651 h 1746"/>
              <a:gd name="T72" fmla="*/ 2380 w 2784"/>
              <a:gd name="T73" fmla="*/ 627 h 1746"/>
              <a:gd name="T74" fmla="*/ 2485 w 2784"/>
              <a:gd name="T75" fmla="*/ 630 h 1746"/>
              <a:gd name="T76" fmla="*/ 2557 w 2784"/>
              <a:gd name="T77" fmla="*/ 636 h 1746"/>
              <a:gd name="T78" fmla="*/ 2632 w 2784"/>
              <a:gd name="T79" fmla="*/ 657 h 1746"/>
              <a:gd name="T80" fmla="*/ 2686 w 2784"/>
              <a:gd name="T81" fmla="*/ 696 h 1746"/>
              <a:gd name="T82" fmla="*/ 2737 w 2784"/>
              <a:gd name="T83" fmla="*/ 750 h 1746"/>
              <a:gd name="T84" fmla="*/ 2761 w 2784"/>
              <a:gd name="T85" fmla="*/ 798 h 1746"/>
              <a:gd name="T86" fmla="*/ 2776 w 2784"/>
              <a:gd name="T87" fmla="*/ 858 h 1746"/>
              <a:gd name="T88" fmla="*/ 2783 w 2784"/>
              <a:gd name="T89" fmla="*/ 910 h 1746"/>
              <a:gd name="T90" fmla="*/ 2779 w 2784"/>
              <a:gd name="T91" fmla="*/ 955 h 1746"/>
              <a:gd name="T92" fmla="*/ 2767 w 2784"/>
              <a:gd name="T93" fmla="*/ 1021 h 1746"/>
              <a:gd name="T94" fmla="*/ 2743 w 2784"/>
              <a:gd name="T95" fmla="*/ 1096 h 1746"/>
              <a:gd name="T96" fmla="*/ 2695 w 2784"/>
              <a:gd name="T97" fmla="*/ 1201 h 1746"/>
              <a:gd name="T98" fmla="*/ 2575 w 2784"/>
              <a:gd name="T99" fmla="*/ 1360 h 1746"/>
              <a:gd name="T100" fmla="*/ 2284 w 2784"/>
              <a:gd name="T101" fmla="*/ 1741 h 1746"/>
              <a:gd name="T102" fmla="*/ 6 w 2784"/>
              <a:gd name="T103" fmla="*/ 1745 h 1746"/>
              <a:gd name="T104" fmla="*/ 0 w 2784"/>
              <a:gd name="T105" fmla="*/ 33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4" h="1746">
                <a:moveTo>
                  <a:pt x="0" y="336"/>
                </a:moveTo>
                <a:lnTo>
                  <a:pt x="108" y="288"/>
                </a:lnTo>
                <a:lnTo>
                  <a:pt x="267" y="225"/>
                </a:lnTo>
                <a:lnTo>
                  <a:pt x="417" y="171"/>
                </a:lnTo>
                <a:lnTo>
                  <a:pt x="564" y="123"/>
                </a:lnTo>
                <a:lnTo>
                  <a:pt x="699" y="84"/>
                </a:lnTo>
                <a:lnTo>
                  <a:pt x="837" y="51"/>
                </a:lnTo>
                <a:lnTo>
                  <a:pt x="936" y="33"/>
                </a:lnTo>
                <a:lnTo>
                  <a:pt x="1062" y="15"/>
                </a:lnTo>
                <a:lnTo>
                  <a:pt x="1152" y="9"/>
                </a:lnTo>
                <a:lnTo>
                  <a:pt x="1320" y="0"/>
                </a:lnTo>
                <a:lnTo>
                  <a:pt x="1441" y="3"/>
                </a:lnTo>
                <a:lnTo>
                  <a:pt x="1567" y="27"/>
                </a:lnTo>
                <a:lnTo>
                  <a:pt x="1639" y="60"/>
                </a:lnTo>
                <a:lnTo>
                  <a:pt x="1720" y="105"/>
                </a:lnTo>
                <a:lnTo>
                  <a:pt x="1765" y="147"/>
                </a:lnTo>
                <a:lnTo>
                  <a:pt x="1801" y="210"/>
                </a:lnTo>
                <a:lnTo>
                  <a:pt x="1822" y="300"/>
                </a:lnTo>
                <a:lnTo>
                  <a:pt x="1819" y="375"/>
                </a:lnTo>
                <a:lnTo>
                  <a:pt x="1780" y="495"/>
                </a:lnTo>
                <a:lnTo>
                  <a:pt x="1693" y="642"/>
                </a:lnTo>
                <a:lnTo>
                  <a:pt x="1618" y="750"/>
                </a:lnTo>
                <a:lnTo>
                  <a:pt x="1597" y="795"/>
                </a:lnTo>
                <a:lnTo>
                  <a:pt x="1579" y="852"/>
                </a:lnTo>
                <a:lnTo>
                  <a:pt x="1579" y="889"/>
                </a:lnTo>
                <a:lnTo>
                  <a:pt x="1591" y="925"/>
                </a:lnTo>
                <a:lnTo>
                  <a:pt x="1609" y="940"/>
                </a:lnTo>
                <a:lnTo>
                  <a:pt x="1627" y="952"/>
                </a:lnTo>
                <a:lnTo>
                  <a:pt x="1672" y="958"/>
                </a:lnTo>
                <a:lnTo>
                  <a:pt x="1738" y="943"/>
                </a:lnTo>
                <a:lnTo>
                  <a:pt x="1831" y="892"/>
                </a:lnTo>
                <a:lnTo>
                  <a:pt x="1903" y="834"/>
                </a:lnTo>
                <a:lnTo>
                  <a:pt x="2011" y="762"/>
                </a:lnTo>
                <a:lnTo>
                  <a:pt x="2113" y="708"/>
                </a:lnTo>
                <a:lnTo>
                  <a:pt x="2233" y="666"/>
                </a:lnTo>
                <a:lnTo>
                  <a:pt x="2272" y="651"/>
                </a:lnTo>
                <a:lnTo>
                  <a:pt x="2380" y="627"/>
                </a:lnTo>
                <a:lnTo>
                  <a:pt x="2485" y="630"/>
                </a:lnTo>
                <a:lnTo>
                  <a:pt x="2557" y="636"/>
                </a:lnTo>
                <a:lnTo>
                  <a:pt x="2632" y="657"/>
                </a:lnTo>
                <a:lnTo>
                  <a:pt x="2686" y="696"/>
                </a:lnTo>
                <a:lnTo>
                  <a:pt x="2737" y="750"/>
                </a:lnTo>
                <a:lnTo>
                  <a:pt x="2761" y="798"/>
                </a:lnTo>
                <a:lnTo>
                  <a:pt x="2776" y="858"/>
                </a:lnTo>
                <a:lnTo>
                  <a:pt x="2783" y="910"/>
                </a:lnTo>
                <a:lnTo>
                  <a:pt x="2779" y="955"/>
                </a:lnTo>
                <a:lnTo>
                  <a:pt x="2767" y="1021"/>
                </a:lnTo>
                <a:lnTo>
                  <a:pt x="2743" y="1096"/>
                </a:lnTo>
                <a:lnTo>
                  <a:pt x="2695" y="1201"/>
                </a:lnTo>
                <a:lnTo>
                  <a:pt x="2575" y="1360"/>
                </a:lnTo>
                <a:lnTo>
                  <a:pt x="2284" y="1741"/>
                </a:lnTo>
                <a:lnTo>
                  <a:pt x="6" y="1745"/>
                </a:lnTo>
                <a:lnTo>
                  <a:pt x="0" y="336"/>
                </a:lnTo>
              </a:path>
            </a:pathLst>
          </a:custGeom>
          <a:pattFill prst="pct20">
            <a:fgClr>
              <a:schemeClr val="bg2"/>
            </a:fgClr>
            <a:bgClr>
              <a:srgbClr val="3399FF"/>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a:extLst>
              <a:ext uri="{FF2B5EF4-FFF2-40B4-BE49-F238E27FC236}">
                <a16:creationId xmlns:a16="http://schemas.microsoft.com/office/drawing/2014/main" id="{E964B407-1644-4062-8FCC-4F1F6E625B5A}"/>
              </a:ext>
            </a:extLst>
          </p:cNvPr>
          <p:cNvGrpSpPr>
            <a:grpSpLocks/>
          </p:cNvGrpSpPr>
          <p:nvPr/>
        </p:nvGrpSpPr>
        <p:grpSpPr bwMode="auto">
          <a:xfrm>
            <a:off x="8084755" y="3530600"/>
            <a:ext cx="3850269" cy="2949195"/>
            <a:chOff x="877" y="961"/>
            <a:chExt cx="3568" cy="2592"/>
          </a:xfrm>
        </p:grpSpPr>
        <p:sp>
          <p:nvSpPr>
            <p:cNvPr id="7" name="Line 4">
              <a:extLst>
                <a:ext uri="{FF2B5EF4-FFF2-40B4-BE49-F238E27FC236}">
                  <a16:creationId xmlns:a16="http://schemas.microsoft.com/office/drawing/2014/main" id="{43487F17-AE07-4272-A9FE-DED63A4D88AF}"/>
                </a:ext>
              </a:extLst>
            </p:cNvPr>
            <p:cNvSpPr>
              <a:spLocks noChangeShapeType="1"/>
            </p:cNvSpPr>
            <p:nvPr/>
          </p:nvSpPr>
          <p:spPr bwMode="auto">
            <a:xfrm flipV="1">
              <a:off x="877" y="961"/>
              <a:ext cx="0" cy="2592"/>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062C7CCD-903C-4AD8-9451-025D1DD069F7}"/>
                </a:ext>
              </a:extLst>
            </p:cNvPr>
            <p:cNvSpPr>
              <a:spLocks noChangeShapeType="1"/>
            </p:cNvSpPr>
            <p:nvPr/>
          </p:nvSpPr>
          <p:spPr bwMode="auto">
            <a:xfrm>
              <a:off x="877" y="3553"/>
              <a:ext cx="3568"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Arc 7">
            <a:extLst>
              <a:ext uri="{FF2B5EF4-FFF2-40B4-BE49-F238E27FC236}">
                <a16:creationId xmlns:a16="http://schemas.microsoft.com/office/drawing/2014/main" id="{F68B0BE9-E825-487E-9B27-CA350AAD1F80}"/>
              </a:ext>
            </a:extLst>
          </p:cNvPr>
          <p:cNvSpPr>
            <a:spLocks/>
          </p:cNvSpPr>
          <p:nvPr/>
        </p:nvSpPr>
        <p:spPr bwMode="auto">
          <a:xfrm rot="20100000">
            <a:off x="8223959" y="4408986"/>
            <a:ext cx="1825856" cy="1116188"/>
          </a:xfrm>
          <a:custGeom>
            <a:avLst/>
            <a:gdLst>
              <a:gd name="G0" fmla="+- 13 0 0"/>
              <a:gd name="G1" fmla="+- 21600 0 0"/>
              <a:gd name="G2" fmla="+- 21600 0 0"/>
              <a:gd name="T0" fmla="*/ 0 w 21613"/>
              <a:gd name="T1" fmla="*/ 0 h 33610"/>
              <a:gd name="T2" fmla="*/ 17966 w 21613"/>
              <a:gd name="T3" fmla="*/ 33610 h 33610"/>
              <a:gd name="T4" fmla="*/ 13 w 21613"/>
              <a:gd name="T5" fmla="*/ 21600 h 33610"/>
            </a:gdLst>
            <a:ahLst/>
            <a:cxnLst>
              <a:cxn ang="0">
                <a:pos x="T0" y="T1"/>
              </a:cxn>
              <a:cxn ang="0">
                <a:pos x="T2" y="T3"/>
              </a:cxn>
              <a:cxn ang="0">
                <a:pos x="T4" y="T5"/>
              </a:cxn>
            </a:cxnLst>
            <a:rect l="0" t="0" r="r" b="b"/>
            <a:pathLst>
              <a:path w="21613" h="33610" fill="none" extrusionOk="0">
                <a:moveTo>
                  <a:pt x="0" y="0"/>
                </a:moveTo>
                <a:cubicBezTo>
                  <a:pt x="4" y="0"/>
                  <a:pt x="8" y="-1"/>
                  <a:pt x="13" y="0"/>
                </a:cubicBezTo>
                <a:cubicBezTo>
                  <a:pt x="11942" y="0"/>
                  <a:pt x="21613" y="9670"/>
                  <a:pt x="21613" y="21600"/>
                </a:cubicBezTo>
                <a:cubicBezTo>
                  <a:pt x="21613" y="25876"/>
                  <a:pt x="20343" y="30055"/>
                  <a:pt x="17966" y="33610"/>
                </a:cubicBezTo>
              </a:path>
              <a:path w="21613" h="33610" stroke="0" extrusionOk="0">
                <a:moveTo>
                  <a:pt x="0" y="0"/>
                </a:moveTo>
                <a:cubicBezTo>
                  <a:pt x="4" y="0"/>
                  <a:pt x="8" y="-1"/>
                  <a:pt x="13" y="0"/>
                </a:cubicBezTo>
                <a:cubicBezTo>
                  <a:pt x="11942" y="0"/>
                  <a:pt x="21613" y="9670"/>
                  <a:pt x="21613" y="21600"/>
                </a:cubicBezTo>
                <a:cubicBezTo>
                  <a:pt x="21613" y="25876"/>
                  <a:pt x="20343" y="30055"/>
                  <a:pt x="17966" y="33610"/>
                </a:cubicBezTo>
                <a:lnTo>
                  <a:pt x="13"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8">
            <a:extLst>
              <a:ext uri="{FF2B5EF4-FFF2-40B4-BE49-F238E27FC236}">
                <a16:creationId xmlns:a16="http://schemas.microsoft.com/office/drawing/2014/main" id="{57C474F6-398E-4EA8-97C8-0178BAE3571C}"/>
              </a:ext>
            </a:extLst>
          </p:cNvPr>
          <p:cNvSpPr>
            <a:spLocks/>
          </p:cNvSpPr>
          <p:nvPr/>
        </p:nvSpPr>
        <p:spPr bwMode="auto">
          <a:xfrm rot="18900000">
            <a:off x="9743927" y="5211158"/>
            <a:ext cx="493569" cy="331563"/>
          </a:xfrm>
          <a:custGeom>
            <a:avLst/>
            <a:gdLst>
              <a:gd name="G0" fmla="+- 21600 0 0"/>
              <a:gd name="G1" fmla="+- 20406 0 0"/>
              <a:gd name="G2" fmla="+- 21600 0 0"/>
              <a:gd name="T0" fmla="*/ 13714 w 21600"/>
              <a:gd name="T1" fmla="*/ 40515 h 40515"/>
              <a:gd name="T2" fmla="*/ 14519 w 21600"/>
              <a:gd name="T3" fmla="*/ 0 h 40515"/>
              <a:gd name="T4" fmla="*/ 21600 w 21600"/>
              <a:gd name="T5" fmla="*/ 20406 h 40515"/>
            </a:gdLst>
            <a:ahLst/>
            <a:cxnLst>
              <a:cxn ang="0">
                <a:pos x="T0" y="T1"/>
              </a:cxn>
              <a:cxn ang="0">
                <a:pos x="T2" y="T3"/>
              </a:cxn>
              <a:cxn ang="0">
                <a:pos x="T4" y="T5"/>
              </a:cxn>
            </a:cxnLst>
            <a:rect l="0" t="0" r="r" b="b"/>
            <a:pathLst>
              <a:path w="21600" h="40515" fill="none" extrusionOk="0">
                <a:moveTo>
                  <a:pt x="13714" y="40514"/>
                </a:moveTo>
                <a:cubicBezTo>
                  <a:pt x="5441" y="37270"/>
                  <a:pt x="0" y="29291"/>
                  <a:pt x="0" y="20406"/>
                </a:cubicBezTo>
                <a:cubicBezTo>
                  <a:pt x="-1" y="11206"/>
                  <a:pt x="5827" y="3015"/>
                  <a:pt x="14518" y="-1"/>
                </a:cubicBezTo>
              </a:path>
              <a:path w="21600" h="40515" stroke="0" extrusionOk="0">
                <a:moveTo>
                  <a:pt x="13714" y="40514"/>
                </a:moveTo>
                <a:cubicBezTo>
                  <a:pt x="5441" y="37270"/>
                  <a:pt x="0" y="29291"/>
                  <a:pt x="0" y="20406"/>
                </a:cubicBezTo>
                <a:cubicBezTo>
                  <a:pt x="-1" y="11206"/>
                  <a:pt x="5827" y="3015"/>
                  <a:pt x="14518" y="-1"/>
                </a:cubicBezTo>
                <a:lnTo>
                  <a:pt x="21600" y="20406"/>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rc 9">
            <a:extLst>
              <a:ext uri="{FF2B5EF4-FFF2-40B4-BE49-F238E27FC236}">
                <a16:creationId xmlns:a16="http://schemas.microsoft.com/office/drawing/2014/main" id="{AA299117-D413-40C9-8F54-49C2CF479940}"/>
              </a:ext>
            </a:extLst>
          </p:cNvPr>
          <p:cNvSpPr>
            <a:spLocks/>
          </p:cNvSpPr>
          <p:nvPr/>
        </p:nvSpPr>
        <p:spPr bwMode="auto">
          <a:xfrm rot="19380000">
            <a:off x="10329305" y="5133769"/>
            <a:ext cx="738112" cy="848804"/>
          </a:xfrm>
          <a:custGeom>
            <a:avLst/>
            <a:gdLst>
              <a:gd name="G0" fmla="+- 0 0 0"/>
              <a:gd name="G1" fmla="+- 21599 0 0"/>
              <a:gd name="G2" fmla="+- 21600 0 0"/>
              <a:gd name="T0" fmla="*/ 172 w 21600"/>
              <a:gd name="T1" fmla="*/ 0 h 40075"/>
              <a:gd name="T2" fmla="*/ 11190 w 21600"/>
              <a:gd name="T3" fmla="*/ 40075 h 40075"/>
              <a:gd name="T4" fmla="*/ 0 w 21600"/>
              <a:gd name="T5" fmla="*/ 21599 h 40075"/>
            </a:gdLst>
            <a:ahLst/>
            <a:cxnLst>
              <a:cxn ang="0">
                <a:pos x="T0" y="T1"/>
              </a:cxn>
              <a:cxn ang="0">
                <a:pos x="T2" y="T3"/>
              </a:cxn>
              <a:cxn ang="0">
                <a:pos x="T4" y="T5"/>
              </a:cxn>
            </a:cxnLst>
            <a:rect l="0" t="0" r="r" b="b"/>
            <a:pathLst>
              <a:path w="21600" h="40075" fill="none" extrusionOk="0">
                <a:moveTo>
                  <a:pt x="172" y="-1"/>
                </a:moveTo>
                <a:cubicBezTo>
                  <a:pt x="12033" y="94"/>
                  <a:pt x="21600" y="9736"/>
                  <a:pt x="21600" y="21599"/>
                </a:cubicBezTo>
                <a:cubicBezTo>
                  <a:pt x="21600" y="29154"/>
                  <a:pt x="17652" y="36160"/>
                  <a:pt x="11189" y="40074"/>
                </a:cubicBezTo>
              </a:path>
              <a:path w="21600" h="40075" stroke="0" extrusionOk="0">
                <a:moveTo>
                  <a:pt x="172" y="-1"/>
                </a:moveTo>
                <a:cubicBezTo>
                  <a:pt x="12033" y="94"/>
                  <a:pt x="21600" y="9736"/>
                  <a:pt x="21600" y="21599"/>
                </a:cubicBezTo>
                <a:cubicBezTo>
                  <a:pt x="21600" y="29154"/>
                  <a:pt x="17652" y="36160"/>
                  <a:pt x="11189" y="40074"/>
                </a:cubicBez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a:extLst>
              <a:ext uri="{FF2B5EF4-FFF2-40B4-BE49-F238E27FC236}">
                <a16:creationId xmlns:a16="http://schemas.microsoft.com/office/drawing/2014/main" id="{2B12EDAC-945F-4680-BD75-6A30BFA31B76}"/>
              </a:ext>
            </a:extLst>
          </p:cNvPr>
          <p:cNvSpPr>
            <a:spLocks noChangeShapeType="1"/>
          </p:cNvSpPr>
          <p:nvPr/>
        </p:nvSpPr>
        <p:spPr bwMode="auto">
          <a:xfrm flipH="1">
            <a:off x="10547286" y="5906340"/>
            <a:ext cx="403588" cy="5609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8">
            <a:extLst>
              <a:ext uri="{FF2B5EF4-FFF2-40B4-BE49-F238E27FC236}">
                <a16:creationId xmlns:a16="http://schemas.microsoft.com/office/drawing/2014/main" id="{FA63E6A0-6A73-4553-B670-35DDB55FD45B}"/>
              </a:ext>
            </a:extLst>
          </p:cNvPr>
          <p:cNvSpPr>
            <a:spLocks noChangeArrowheads="1"/>
          </p:cNvSpPr>
          <p:nvPr/>
        </p:nvSpPr>
        <p:spPr bwMode="auto">
          <a:xfrm>
            <a:off x="8177557" y="5724291"/>
            <a:ext cx="18452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endParaRPr lang="en-US" b="1" dirty="0"/>
          </a:p>
        </p:txBody>
      </p:sp>
      <p:sp>
        <p:nvSpPr>
          <p:cNvPr id="14" name="Rectangle 27">
            <a:extLst>
              <a:ext uri="{FF2B5EF4-FFF2-40B4-BE49-F238E27FC236}">
                <a16:creationId xmlns:a16="http://schemas.microsoft.com/office/drawing/2014/main" id="{BB7B8C13-1707-458E-BB76-BF2603CCF6AA}"/>
              </a:ext>
            </a:extLst>
          </p:cNvPr>
          <p:cNvSpPr>
            <a:spLocks noChangeArrowheads="1"/>
          </p:cNvSpPr>
          <p:nvPr/>
        </p:nvSpPr>
        <p:spPr bwMode="auto">
          <a:xfrm>
            <a:off x="8894087" y="5967782"/>
            <a:ext cx="18452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endParaRPr lang="en-US" b="1" dirty="0"/>
          </a:p>
        </p:txBody>
      </p:sp>
      <p:sp>
        <p:nvSpPr>
          <p:cNvPr id="15" name="Rectangle 29">
            <a:extLst>
              <a:ext uri="{FF2B5EF4-FFF2-40B4-BE49-F238E27FC236}">
                <a16:creationId xmlns:a16="http://schemas.microsoft.com/office/drawing/2014/main" id="{A6207882-916C-48C4-85EF-BCFF2D022F2E}"/>
              </a:ext>
            </a:extLst>
          </p:cNvPr>
          <p:cNvSpPr>
            <a:spLocks noChangeArrowheads="1"/>
          </p:cNvSpPr>
          <p:nvPr/>
        </p:nvSpPr>
        <p:spPr bwMode="auto">
          <a:xfrm>
            <a:off x="10384340" y="4796979"/>
            <a:ext cx="18452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endParaRPr lang="en-US" b="1" dirty="0"/>
          </a:p>
        </p:txBody>
      </p:sp>
      <p:sp>
        <p:nvSpPr>
          <p:cNvPr id="16" name="Freeform 3" descr="20%">
            <a:extLst>
              <a:ext uri="{FF2B5EF4-FFF2-40B4-BE49-F238E27FC236}">
                <a16:creationId xmlns:a16="http://schemas.microsoft.com/office/drawing/2014/main" id="{32E59739-5F5F-4339-B741-B1BB09F536E6}"/>
              </a:ext>
            </a:extLst>
          </p:cNvPr>
          <p:cNvSpPr>
            <a:spLocks/>
          </p:cNvSpPr>
          <p:nvPr/>
        </p:nvSpPr>
        <p:spPr bwMode="auto">
          <a:xfrm>
            <a:off x="5203865" y="1536204"/>
            <a:ext cx="2725211" cy="2273796"/>
          </a:xfrm>
          <a:custGeom>
            <a:avLst/>
            <a:gdLst>
              <a:gd name="T0" fmla="*/ 0 w 2851"/>
              <a:gd name="T1" fmla="*/ 1335 h 2125"/>
              <a:gd name="T2" fmla="*/ 984 w 2851"/>
              <a:gd name="T3" fmla="*/ 378 h 2125"/>
              <a:gd name="T4" fmla="*/ 1083 w 2851"/>
              <a:gd name="T5" fmla="*/ 276 h 2125"/>
              <a:gd name="T6" fmla="*/ 1224 w 2851"/>
              <a:gd name="T7" fmla="*/ 168 h 2125"/>
              <a:gd name="T8" fmla="*/ 1383 w 2851"/>
              <a:gd name="T9" fmla="*/ 84 h 2125"/>
              <a:gd name="T10" fmla="*/ 1500 w 2851"/>
              <a:gd name="T11" fmla="*/ 39 h 2125"/>
              <a:gd name="T12" fmla="*/ 1578 w 2851"/>
              <a:gd name="T13" fmla="*/ 24 h 2125"/>
              <a:gd name="T14" fmla="*/ 1737 w 2851"/>
              <a:gd name="T15" fmla="*/ 0 h 2125"/>
              <a:gd name="T16" fmla="*/ 1866 w 2851"/>
              <a:gd name="T17" fmla="*/ 0 h 2125"/>
              <a:gd name="T18" fmla="*/ 1983 w 2851"/>
              <a:gd name="T19" fmla="*/ 15 h 2125"/>
              <a:gd name="T20" fmla="*/ 2130 w 2851"/>
              <a:gd name="T21" fmla="*/ 54 h 2125"/>
              <a:gd name="T22" fmla="*/ 2256 w 2851"/>
              <a:gd name="T23" fmla="*/ 105 h 2125"/>
              <a:gd name="T24" fmla="*/ 2367 w 2851"/>
              <a:gd name="T25" fmla="*/ 168 h 2125"/>
              <a:gd name="T26" fmla="*/ 2469 w 2851"/>
              <a:gd name="T27" fmla="*/ 246 h 2125"/>
              <a:gd name="T28" fmla="*/ 2559 w 2851"/>
              <a:gd name="T29" fmla="*/ 330 h 2125"/>
              <a:gd name="T30" fmla="*/ 2652 w 2851"/>
              <a:gd name="T31" fmla="*/ 438 h 2125"/>
              <a:gd name="T32" fmla="*/ 2706 w 2851"/>
              <a:gd name="T33" fmla="*/ 519 h 2125"/>
              <a:gd name="T34" fmla="*/ 2742 w 2851"/>
              <a:gd name="T35" fmla="*/ 600 h 2125"/>
              <a:gd name="T36" fmla="*/ 2784 w 2851"/>
              <a:gd name="T37" fmla="*/ 696 h 2125"/>
              <a:gd name="T38" fmla="*/ 2820 w 2851"/>
              <a:gd name="T39" fmla="*/ 816 h 2125"/>
              <a:gd name="T40" fmla="*/ 2835 w 2851"/>
              <a:gd name="T41" fmla="*/ 888 h 2125"/>
              <a:gd name="T42" fmla="*/ 2844 w 2851"/>
              <a:gd name="T43" fmla="*/ 972 h 2125"/>
              <a:gd name="T44" fmla="*/ 2850 w 2851"/>
              <a:gd name="T45" fmla="*/ 1083 h 2125"/>
              <a:gd name="T46" fmla="*/ 2844 w 2851"/>
              <a:gd name="T47" fmla="*/ 1239 h 2125"/>
              <a:gd name="T48" fmla="*/ 2841 w 2851"/>
              <a:gd name="T49" fmla="*/ 1341 h 2125"/>
              <a:gd name="T50" fmla="*/ 2832 w 2851"/>
              <a:gd name="T51" fmla="*/ 1464 h 2125"/>
              <a:gd name="T52" fmla="*/ 2820 w 2851"/>
              <a:gd name="T53" fmla="*/ 1629 h 2125"/>
              <a:gd name="T54" fmla="*/ 2805 w 2851"/>
              <a:gd name="T55" fmla="*/ 1764 h 2125"/>
              <a:gd name="T56" fmla="*/ 2793 w 2851"/>
              <a:gd name="T57" fmla="*/ 1839 h 2125"/>
              <a:gd name="T58" fmla="*/ 2781 w 2851"/>
              <a:gd name="T59" fmla="*/ 1920 h 2125"/>
              <a:gd name="T60" fmla="*/ 2766 w 2851"/>
              <a:gd name="T61" fmla="*/ 1998 h 2125"/>
              <a:gd name="T62" fmla="*/ 2751 w 2851"/>
              <a:gd name="T63" fmla="*/ 2064 h 2125"/>
              <a:gd name="T64" fmla="*/ 2736 w 2851"/>
              <a:gd name="T65" fmla="*/ 2112 h 2125"/>
              <a:gd name="T66" fmla="*/ 2733 w 2851"/>
              <a:gd name="T67" fmla="*/ 2124 h 2125"/>
              <a:gd name="T68" fmla="*/ 0 w 2851"/>
              <a:gd name="T69" fmla="*/ 2124 h 2125"/>
              <a:gd name="T70" fmla="*/ 0 w 2851"/>
              <a:gd name="T71" fmla="*/ 1335 h 2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1" h="2125">
                <a:moveTo>
                  <a:pt x="0" y="1335"/>
                </a:moveTo>
                <a:lnTo>
                  <a:pt x="984" y="378"/>
                </a:lnTo>
                <a:lnTo>
                  <a:pt x="1083" y="276"/>
                </a:lnTo>
                <a:lnTo>
                  <a:pt x="1224" y="168"/>
                </a:lnTo>
                <a:lnTo>
                  <a:pt x="1383" y="84"/>
                </a:lnTo>
                <a:lnTo>
                  <a:pt x="1500" y="39"/>
                </a:lnTo>
                <a:lnTo>
                  <a:pt x="1578" y="24"/>
                </a:lnTo>
                <a:lnTo>
                  <a:pt x="1737" y="0"/>
                </a:lnTo>
                <a:lnTo>
                  <a:pt x="1866" y="0"/>
                </a:lnTo>
                <a:lnTo>
                  <a:pt x="1983" y="15"/>
                </a:lnTo>
                <a:lnTo>
                  <a:pt x="2130" y="54"/>
                </a:lnTo>
                <a:lnTo>
                  <a:pt x="2256" y="105"/>
                </a:lnTo>
                <a:lnTo>
                  <a:pt x="2367" y="168"/>
                </a:lnTo>
                <a:lnTo>
                  <a:pt x="2469" y="246"/>
                </a:lnTo>
                <a:lnTo>
                  <a:pt x="2559" y="330"/>
                </a:lnTo>
                <a:lnTo>
                  <a:pt x="2652" y="438"/>
                </a:lnTo>
                <a:lnTo>
                  <a:pt x="2706" y="519"/>
                </a:lnTo>
                <a:lnTo>
                  <a:pt x="2742" y="600"/>
                </a:lnTo>
                <a:lnTo>
                  <a:pt x="2784" y="696"/>
                </a:lnTo>
                <a:lnTo>
                  <a:pt x="2820" y="816"/>
                </a:lnTo>
                <a:lnTo>
                  <a:pt x="2835" y="888"/>
                </a:lnTo>
                <a:lnTo>
                  <a:pt x="2844" y="972"/>
                </a:lnTo>
                <a:lnTo>
                  <a:pt x="2850" y="1083"/>
                </a:lnTo>
                <a:lnTo>
                  <a:pt x="2844" y="1239"/>
                </a:lnTo>
                <a:lnTo>
                  <a:pt x="2841" y="1341"/>
                </a:lnTo>
                <a:lnTo>
                  <a:pt x="2832" y="1464"/>
                </a:lnTo>
                <a:lnTo>
                  <a:pt x="2820" y="1629"/>
                </a:lnTo>
                <a:lnTo>
                  <a:pt x="2805" y="1764"/>
                </a:lnTo>
                <a:lnTo>
                  <a:pt x="2793" y="1839"/>
                </a:lnTo>
                <a:lnTo>
                  <a:pt x="2781" y="1920"/>
                </a:lnTo>
                <a:lnTo>
                  <a:pt x="2766" y="1998"/>
                </a:lnTo>
                <a:lnTo>
                  <a:pt x="2751" y="2064"/>
                </a:lnTo>
                <a:lnTo>
                  <a:pt x="2736" y="2112"/>
                </a:lnTo>
                <a:lnTo>
                  <a:pt x="2733" y="2124"/>
                </a:lnTo>
                <a:lnTo>
                  <a:pt x="0" y="2124"/>
                </a:lnTo>
                <a:lnTo>
                  <a:pt x="0" y="1335"/>
                </a:lnTo>
              </a:path>
            </a:pathLst>
          </a:custGeom>
          <a:pattFill prst="pct20">
            <a:fgClr>
              <a:schemeClr val="bg2"/>
            </a:fgClr>
            <a:bgClr>
              <a:srgbClr val="3399FF"/>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4">
            <a:extLst>
              <a:ext uri="{FF2B5EF4-FFF2-40B4-BE49-F238E27FC236}">
                <a16:creationId xmlns:a16="http://schemas.microsoft.com/office/drawing/2014/main" id="{FC8B0118-7028-48DE-A4CC-59BD0FA766AB}"/>
              </a:ext>
            </a:extLst>
          </p:cNvPr>
          <p:cNvSpPr>
            <a:spLocks noChangeShapeType="1"/>
          </p:cNvSpPr>
          <p:nvPr/>
        </p:nvSpPr>
        <p:spPr bwMode="auto">
          <a:xfrm flipV="1">
            <a:off x="5181600" y="1035430"/>
            <a:ext cx="0" cy="2773496"/>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5">
            <a:extLst>
              <a:ext uri="{FF2B5EF4-FFF2-40B4-BE49-F238E27FC236}">
                <a16:creationId xmlns:a16="http://schemas.microsoft.com/office/drawing/2014/main" id="{276B2B33-5D08-4C2C-980D-0C1BBD1FE515}"/>
              </a:ext>
            </a:extLst>
          </p:cNvPr>
          <p:cNvSpPr>
            <a:spLocks noChangeShapeType="1"/>
          </p:cNvSpPr>
          <p:nvPr/>
        </p:nvSpPr>
        <p:spPr bwMode="auto">
          <a:xfrm>
            <a:off x="5209464" y="3808926"/>
            <a:ext cx="3410576"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a:extLst>
              <a:ext uri="{FF2B5EF4-FFF2-40B4-BE49-F238E27FC236}">
                <a16:creationId xmlns:a16="http://schemas.microsoft.com/office/drawing/2014/main" id="{D53028DE-7068-46A3-A273-DB09D0B092FD}"/>
              </a:ext>
            </a:extLst>
          </p:cNvPr>
          <p:cNvSpPr>
            <a:spLocks noChangeShapeType="1"/>
          </p:cNvSpPr>
          <p:nvPr/>
        </p:nvSpPr>
        <p:spPr bwMode="auto">
          <a:xfrm flipV="1">
            <a:off x="5181600" y="1910143"/>
            <a:ext cx="974997" cy="10561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rc 7">
            <a:extLst>
              <a:ext uri="{FF2B5EF4-FFF2-40B4-BE49-F238E27FC236}">
                <a16:creationId xmlns:a16="http://schemas.microsoft.com/office/drawing/2014/main" id="{C7EC20F8-CD0D-4D86-A667-F1C576A76A13}"/>
              </a:ext>
            </a:extLst>
          </p:cNvPr>
          <p:cNvSpPr>
            <a:spLocks/>
          </p:cNvSpPr>
          <p:nvPr/>
        </p:nvSpPr>
        <p:spPr bwMode="auto">
          <a:xfrm>
            <a:off x="6169298" y="1524000"/>
            <a:ext cx="1751813" cy="1227315"/>
          </a:xfrm>
          <a:custGeom>
            <a:avLst/>
            <a:gdLst>
              <a:gd name="G0" fmla="+- 16127 0 0"/>
              <a:gd name="G1" fmla="+- 21600 0 0"/>
              <a:gd name="G2" fmla="+- 21600 0 0"/>
              <a:gd name="T0" fmla="*/ 0 w 37727"/>
              <a:gd name="T1" fmla="*/ 7231 h 23352"/>
              <a:gd name="T2" fmla="*/ 37656 w 37727"/>
              <a:gd name="T3" fmla="*/ 23352 h 23352"/>
              <a:gd name="T4" fmla="*/ 16127 w 37727"/>
              <a:gd name="T5" fmla="*/ 21600 h 23352"/>
            </a:gdLst>
            <a:ahLst/>
            <a:cxnLst>
              <a:cxn ang="0">
                <a:pos x="T0" y="T1"/>
              </a:cxn>
              <a:cxn ang="0">
                <a:pos x="T2" y="T3"/>
              </a:cxn>
              <a:cxn ang="0">
                <a:pos x="T4" y="T5"/>
              </a:cxn>
            </a:cxnLst>
            <a:rect l="0" t="0" r="r" b="b"/>
            <a:pathLst>
              <a:path w="37727" h="23352" fill="none" extrusionOk="0">
                <a:moveTo>
                  <a:pt x="-1" y="7230"/>
                </a:moveTo>
                <a:cubicBezTo>
                  <a:pt x="4098" y="2630"/>
                  <a:pt x="9966" y="-1"/>
                  <a:pt x="16127" y="0"/>
                </a:cubicBezTo>
                <a:cubicBezTo>
                  <a:pt x="28056" y="0"/>
                  <a:pt x="37727" y="9670"/>
                  <a:pt x="37727" y="21600"/>
                </a:cubicBezTo>
                <a:cubicBezTo>
                  <a:pt x="37727" y="22184"/>
                  <a:pt x="37703" y="22769"/>
                  <a:pt x="37655" y="23351"/>
                </a:cubicBezTo>
              </a:path>
              <a:path w="37727" h="23352" stroke="0" extrusionOk="0">
                <a:moveTo>
                  <a:pt x="-1" y="7230"/>
                </a:moveTo>
                <a:cubicBezTo>
                  <a:pt x="4098" y="2630"/>
                  <a:pt x="9966" y="-1"/>
                  <a:pt x="16127" y="0"/>
                </a:cubicBezTo>
                <a:cubicBezTo>
                  <a:pt x="28056" y="0"/>
                  <a:pt x="37727" y="9670"/>
                  <a:pt x="37727" y="21600"/>
                </a:cubicBezTo>
                <a:cubicBezTo>
                  <a:pt x="37727" y="22184"/>
                  <a:pt x="37703" y="22769"/>
                  <a:pt x="37655" y="23351"/>
                </a:cubicBezTo>
                <a:lnTo>
                  <a:pt x="16127"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rc 8">
            <a:extLst>
              <a:ext uri="{FF2B5EF4-FFF2-40B4-BE49-F238E27FC236}">
                <a16:creationId xmlns:a16="http://schemas.microsoft.com/office/drawing/2014/main" id="{4272C61C-E56F-41E5-A65D-05C2D93C2E68}"/>
              </a:ext>
            </a:extLst>
          </p:cNvPr>
          <p:cNvSpPr>
            <a:spLocks/>
          </p:cNvSpPr>
          <p:nvPr/>
        </p:nvSpPr>
        <p:spPr bwMode="auto">
          <a:xfrm>
            <a:off x="7719459" y="2477728"/>
            <a:ext cx="206470" cy="1333247"/>
          </a:xfrm>
          <a:custGeom>
            <a:avLst/>
            <a:gdLst>
              <a:gd name="G0" fmla="+- 0 0 0"/>
              <a:gd name="G1" fmla="+- 0 0 0"/>
              <a:gd name="G2" fmla="+- 21600 0 0"/>
              <a:gd name="T0" fmla="*/ 21255 w 21255"/>
              <a:gd name="T1" fmla="*/ 3847 h 19359"/>
              <a:gd name="T2" fmla="*/ 9581 w 21255"/>
              <a:gd name="T3" fmla="*/ 19359 h 19359"/>
              <a:gd name="T4" fmla="*/ 0 w 21255"/>
              <a:gd name="T5" fmla="*/ 0 h 19359"/>
            </a:gdLst>
            <a:ahLst/>
            <a:cxnLst>
              <a:cxn ang="0">
                <a:pos x="T0" y="T1"/>
              </a:cxn>
              <a:cxn ang="0">
                <a:pos x="T2" y="T3"/>
              </a:cxn>
              <a:cxn ang="0">
                <a:pos x="T4" y="T5"/>
              </a:cxn>
            </a:cxnLst>
            <a:rect l="0" t="0" r="r" b="b"/>
            <a:pathLst>
              <a:path w="21255" h="19359" fill="none" extrusionOk="0">
                <a:moveTo>
                  <a:pt x="21254" y="3846"/>
                </a:moveTo>
                <a:cubicBezTo>
                  <a:pt x="20037" y="10573"/>
                  <a:pt x="15707" y="16326"/>
                  <a:pt x="9580" y="19358"/>
                </a:cubicBezTo>
              </a:path>
              <a:path w="21255" h="19359" stroke="0" extrusionOk="0">
                <a:moveTo>
                  <a:pt x="21254" y="3846"/>
                </a:moveTo>
                <a:cubicBezTo>
                  <a:pt x="20037" y="10573"/>
                  <a:pt x="15707" y="16326"/>
                  <a:pt x="9580" y="19358"/>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Box 21">
            <a:extLst>
              <a:ext uri="{FF2B5EF4-FFF2-40B4-BE49-F238E27FC236}">
                <a16:creationId xmlns:a16="http://schemas.microsoft.com/office/drawing/2014/main" id="{B80B51A8-5875-40F1-AEDC-45C6C030BA4C}"/>
              </a:ext>
            </a:extLst>
          </p:cNvPr>
          <p:cNvSpPr txBox="1"/>
          <p:nvPr/>
        </p:nvSpPr>
        <p:spPr>
          <a:xfrm>
            <a:off x="8401025" y="1863819"/>
            <a:ext cx="3257576" cy="1477328"/>
          </a:xfrm>
          <a:prstGeom prst="rect">
            <a:avLst/>
          </a:prstGeom>
          <a:noFill/>
        </p:spPr>
        <p:txBody>
          <a:bodyPr wrap="square" rtlCol="0">
            <a:spAutoFit/>
          </a:bodyPr>
          <a:lstStyle/>
          <a:p>
            <a:r>
              <a:rPr lang="en-US" dirty="0"/>
              <a:t>This feasible region is convex.  All lines connecting two points in the feasible region falls entirely within the feasible region.</a:t>
            </a:r>
          </a:p>
        </p:txBody>
      </p:sp>
      <p:sp>
        <p:nvSpPr>
          <p:cNvPr id="23" name="TextBox 22">
            <a:extLst>
              <a:ext uri="{FF2B5EF4-FFF2-40B4-BE49-F238E27FC236}">
                <a16:creationId xmlns:a16="http://schemas.microsoft.com/office/drawing/2014/main" id="{4271774F-C482-4925-B74E-51B295135C72}"/>
              </a:ext>
            </a:extLst>
          </p:cNvPr>
          <p:cNvSpPr txBox="1"/>
          <p:nvPr/>
        </p:nvSpPr>
        <p:spPr>
          <a:xfrm>
            <a:off x="4863305" y="4527761"/>
            <a:ext cx="2725211" cy="1754326"/>
          </a:xfrm>
          <a:prstGeom prst="rect">
            <a:avLst/>
          </a:prstGeom>
          <a:noFill/>
        </p:spPr>
        <p:txBody>
          <a:bodyPr wrap="square" rtlCol="0">
            <a:spAutoFit/>
          </a:bodyPr>
          <a:lstStyle/>
          <a:p>
            <a:r>
              <a:rPr lang="en-US" dirty="0"/>
              <a:t>This feasible region is non-convex.  Not all lines connecting two points in the feasible region fall entirely within the feasible region.</a:t>
            </a:r>
          </a:p>
        </p:txBody>
      </p:sp>
      <p:cxnSp>
        <p:nvCxnSpPr>
          <p:cNvPr id="24" name="Straight Arrow Connector 23">
            <a:extLst>
              <a:ext uri="{FF2B5EF4-FFF2-40B4-BE49-F238E27FC236}">
                <a16:creationId xmlns:a16="http://schemas.microsoft.com/office/drawing/2014/main" id="{EFB465DA-2777-4254-BD2F-626E7A43EF44}"/>
              </a:ext>
            </a:extLst>
          </p:cNvPr>
          <p:cNvCxnSpPr>
            <a:cxnSpLocks/>
            <a:stCxn id="22" idx="1"/>
          </p:cNvCxnSpPr>
          <p:nvPr/>
        </p:nvCxnSpPr>
        <p:spPr bwMode="auto">
          <a:xfrm flipH="1" flipV="1">
            <a:off x="7966145" y="2561325"/>
            <a:ext cx="434880" cy="41158"/>
          </a:xfrm>
          <a:prstGeom prst="straightConnector1">
            <a:avLst/>
          </a:prstGeom>
          <a:solidFill>
            <a:schemeClr val="accent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a:extLst>
              <a:ext uri="{FF2B5EF4-FFF2-40B4-BE49-F238E27FC236}">
                <a16:creationId xmlns:a16="http://schemas.microsoft.com/office/drawing/2014/main" id="{55EA91EA-1FAE-4025-9FF0-854ED191A144}"/>
              </a:ext>
            </a:extLst>
          </p:cNvPr>
          <p:cNvCxnSpPr>
            <a:cxnSpLocks/>
            <a:stCxn id="23" idx="3"/>
          </p:cNvCxnSpPr>
          <p:nvPr/>
        </p:nvCxnSpPr>
        <p:spPr bwMode="auto">
          <a:xfrm flipV="1">
            <a:off x="7588516" y="5334408"/>
            <a:ext cx="336285" cy="70516"/>
          </a:xfrm>
          <a:prstGeom prst="straightConnector1">
            <a:avLst/>
          </a:prstGeom>
          <a:solidFill>
            <a:schemeClr val="accent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50233B3D-D088-4105-ACA4-CC80845CD4CE}"/>
              </a:ext>
            </a:extLst>
          </p:cNvPr>
          <p:cNvCxnSpPr/>
          <p:nvPr/>
        </p:nvCxnSpPr>
        <p:spPr bwMode="auto">
          <a:xfrm>
            <a:off x="6400800" y="2416107"/>
            <a:ext cx="1066800" cy="727576"/>
          </a:xfrm>
          <a:prstGeom prst="line">
            <a:avLst/>
          </a:prstGeom>
          <a:solidFill>
            <a:schemeClr val="accent1"/>
          </a:solidFill>
          <a:ln w="9525" cap="flat" cmpd="sng" algn="ctr">
            <a:solidFill>
              <a:schemeClr val="tx1"/>
            </a:solidFill>
            <a:prstDash val="solid"/>
            <a:round/>
            <a:headEnd type="oval" w="sm" len="sm"/>
            <a:tailEnd type="oval"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C4270CB8-9BB1-4D70-8843-25EE069BC802}"/>
              </a:ext>
            </a:extLst>
          </p:cNvPr>
          <p:cNvCxnSpPr/>
          <p:nvPr/>
        </p:nvCxnSpPr>
        <p:spPr bwMode="auto">
          <a:xfrm>
            <a:off x="9522620" y="4862912"/>
            <a:ext cx="974536" cy="916984"/>
          </a:xfrm>
          <a:prstGeom prst="line">
            <a:avLst/>
          </a:prstGeom>
          <a:solidFill>
            <a:schemeClr val="accent1"/>
          </a:solidFill>
          <a:ln w="9525" cap="flat" cmpd="sng" algn="ctr">
            <a:solidFill>
              <a:schemeClr val="tx1"/>
            </a:solidFill>
            <a:prstDash val="solid"/>
            <a:round/>
            <a:headEnd type="oval" w="sm" len="sm"/>
            <a:tailEnd type="oval"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592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55F16E-F6AB-4D4C-88B2-5E06E389E950}"/>
              </a:ext>
            </a:extLst>
          </p:cNvPr>
          <p:cNvSpPr>
            <a:spLocks noGrp="1"/>
          </p:cNvSpPr>
          <p:nvPr>
            <p:ph type="ftr" sz="quarter" idx="11"/>
          </p:nvPr>
        </p:nvSpPr>
        <p:spPr>
          <a:xfrm>
            <a:off x="1981200" y="6356351"/>
            <a:ext cx="2133600" cy="365125"/>
          </a:xfrm>
        </p:spPr>
        <p:txBody>
          <a:bodyPr/>
          <a:lstStyle/>
          <a:p>
            <a:pPr algn="l">
              <a:defRPr/>
            </a:pPr>
            <a:r>
              <a:rPr lang="en-US"/>
              <a:t>.</a:t>
            </a:r>
          </a:p>
          <a:p>
            <a:pPr algn="l">
              <a:defRPr/>
            </a:pPr>
            <a:endParaRPr lang="en-US" sz="1400"/>
          </a:p>
        </p:txBody>
      </p:sp>
      <p:sp>
        <p:nvSpPr>
          <p:cNvPr id="5" name="Slide Number Placeholder 4">
            <a:extLst>
              <a:ext uri="{FF2B5EF4-FFF2-40B4-BE49-F238E27FC236}">
                <a16:creationId xmlns:a16="http://schemas.microsoft.com/office/drawing/2014/main" id="{C330E5EE-CFD5-438D-AE13-E510FB7EE435}"/>
              </a:ext>
            </a:extLst>
          </p:cNvPr>
          <p:cNvSpPr>
            <a:spLocks noGrp="1"/>
          </p:cNvSpPr>
          <p:nvPr>
            <p:ph type="sldNum" sz="quarter" idx="12"/>
          </p:nvPr>
        </p:nvSpPr>
        <p:spPr>
          <a:xfrm>
            <a:off x="4648200" y="6356351"/>
            <a:ext cx="2895600"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fld id="{45C268EC-FCE0-4A51-BD18-E2C95D1A0C5A}" type="slidenum">
              <a:rPr lang="en-US" altLang="en-US">
                <a:solidFill>
                  <a:srgbClr val="898989"/>
                </a:solidFill>
              </a:rPr>
              <a:pPr algn="ctr" eaLnBrk="1" hangingPunct="1"/>
              <a:t>11</a:t>
            </a:fld>
            <a:endParaRPr lang="en-US" altLang="en-US">
              <a:solidFill>
                <a:srgbClr val="898989"/>
              </a:solidFill>
            </a:endParaRPr>
          </a:p>
        </p:txBody>
      </p:sp>
      <p:sp>
        <p:nvSpPr>
          <p:cNvPr id="289795" name="Rectangle 3">
            <a:extLst>
              <a:ext uri="{FF2B5EF4-FFF2-40B4-BE49-F238E27FC236}">
                <a16:creationId xmlns:a16="http://schemas.microsoft.com/office/drawing/2014/main" id="{43B9CE30-79B1-4818-806C-44CD351565A0}"/>
              </a:ext>
            </a:extLst>
          </p:cNvPr>
          <p:cNvSpPr>
            <a:spLocks noGrp="1" noChangeArrowheads="1"/>
          </p:cNvSpPr>
          <p:nvPr>
            <p:ph type="body" idx="1"/>
          </p:nvPr>
        </p:nvSpPr>
        <p:spPr>
          <a:xfrm>
            <a:off x="457200" y="1828800"/>
            <a:ext cx="11353800" cy="4997450"/>
          </a:xfrm>
        </p:spPr>
        <p:txBody>
          <a:bodyPr>
            <a:normAutofit/>
          </a:bodyPr>
          <a:lstStyle/>
          <a:p>
            <a:pPr>
              <a:lnSpc>
                <a:spcPct val="90000"/>
              </a:lnSpc>
              <a:buFont typeface="Arial" charset="0"/>
              <a:buChar char="–"/>
              <a:defRPr/>
            </a:pPr>
            <a:r>
              <a:rPr lang="en-US" sz="2000" dirty="0"/>
              <a:t>Max time: maximum time you are giving solver to find a solution. Usually, 100 seconds is adequate for small and easy problems.</a:t>
            </a:r>
          </a:p>
          <a:p>
            <a:pPr>
              <a:lnSpc>
                <a:spcPct val="90000"/>
              </a:lnSpc>
              <a:buFont typeface="Arial" charset="0"/>
              <a:buChar char="–"/>
              <a:defRPr/>
            </a:pPr>
            <a:r>
              <a:rPr lang="en-US" sz="2000" dirty="0"/>
              <a:t>Iterations: Maximum number of iterations you are permitting in the calculations.</a:t>
            </a:r>
          </a:p>
          <a:p>
            <a:pPr>
              <a:lnSpc>
                <a:spcPct val="90000"/>
              </a:lnSpc>
              <a:buFont typeface="Arial" charset="0"/>
              <a:buChar char="–"/>
              <a:defRPr/>
            </a:pPr>
            <a:r>
              <a:rPr lang="en-US" sz="2000" dirty="0"/>
              <a:t>Precision: Precision of numerical accuracy. Controls the distinction between two numbers. Higher precision, more decimal places e.g. 0.00001.</a:t>
            </a:r>
          </a:p>
          <a:p>
            <a:pPr>
              <a:lnSpc>
                <a:spcPct val="90000"/>
              </a:lnSpc>
              <a:buFont typeface="Arial" charset="0"/>
              <a:buChar char="–"/>
              <a:defRPr/>
            </a:pPr>
            <a:r>
              <a:rPr lang="en-US" sz="2000" dirty="0"/>
              <a:t>Tolerance: Not relevant for nonlinear optimization (relevant when you have integer variables).</a:t>
            </a:r>
          </a:p>
          <a:p>
            <a:pPr marL="133200" indent="0">
              <a:lnSpc>
                <a:spcPct val="90000"/>
              </a:lnSpc>
              <a:buNone/>
              <a:defRPr/>
            </a:pPr>
            <a:r>
              <a:rPr lang="en-US" sz="2000" dirty="0"/>
              <a:t>Specific Options under GRG Nonlinear</a:t>
            </a:r>
          </a:p>
          <a:p>
            <a:pPr>
              <a:lnSpc>
                <a:spcPct val="90000"/>
              </a:lnSpc>
              <a:buFont typeface="Arial" charset="0"/>
              <a:buChar char="–"/>
              <a:defRPr/>
            </a:pPr>
            <a:r>
              <a:rPr lang="en-US" sz="2000" dirty="0"/>
              <a:t>Convergence. When the relative change in the target cell is less than the number in the convergence box for the last five iterations, Solver stops. Convergence value is between 0 and 1. Smaller value, solver will take longer time to find a solution.</a:t>
            </a:r>
          </a:p>
          <a:p>
            <a:pPr>
              <a:lnSpc>
                <a:spcPct val="90000"/>
              </a:lnSpc>
              <a:buFont typeface="Arial" charset="0"/>
              <a:buChar char="–"/>
              <a:defRPr/>
            </a:pPr>
            <a:r>
              <a:rPr lang="en-US" sz="2000" dirty="0" err="1"/>
              <a:t>Multistart</a:t>
            </a:r>
            <a:r>
              <a:rPr lang="en-US" sz="2000" dirty="0"/>
              <a:t>: Solver will try different starting points and optimize the problem to try and find the global  optimum to the problem. Every variable needs to have both an upper and lower bound to use this option.</a:t>
            </a:r>
            <a:endParaRPr lang="en-US" sz="2600" dirty="0"/>
          </a:p>
        </p:txBody>
      </p:sp>
      <p:sp>
        <p:nvSpPr>
          <p:cNvPr id="3" name="Title 2">
            <a:extLst>
              <a:ext uri="{FF2B5EF4-FFF2-40B4-BE49-F238E27FC236}">
                <a16:creationId xmlns:a16="http://schemas.microsoft.com/office/drawing/2014/main" id="{6041BD88-C218-460D-88D9-DD9F989C1046}"/>
              </a:ext>
            </a:extLst>
          </p:cNvPr>
          <p:cNvSpPr>
            <a:spLocks noGrp="1"/>
          </p:cNvSpPr>
          <p:nvPr>
            <p:ph type="title"/>
          </p:nvPr>
        </p:nvSpPr>
        <p:spPr/>
        <p:txBody>
          <a:bodyPr/>
          <a:lstStyle/>
          <a:p>
            <a:r>
              <a:rPr lang="en-US" dirty="0" err="1"/>
              <a:t>grg</a:t>
            </a:r>
            <a:r>
              <a:rPr lang="en-US" dirty="0"/>
              <a:t> Nonlinear: SOLVER OPTIONS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D13E-C283-4B15-BA20-AD832A28FB83}"/>
              </a:ext>
            </a:extLst>
          </p:cNvPr>
          <p:cNvSpPr>
            <a:spLocks noGrp="1"/>
          </p:cNvSpPr>
          <p:nvPr>
            <p:ph type="title"/>
          </p:nvPr>
        </p:nvSpPr>
        <p:spPr/>
        <p:txBody>
          <a:bodyPr/>
          <a:lstStyle/>
          <a:p>
            <a:r>
              <a:rPr lang="en-US" dirty="0"/>
              <a:t>Solver messages about “optimal” solution</a:t>
            </a:r>
          </a:p>
        </p:txBody>
      </p:sp>
      <p:sp>
        <p:nvSpPr>
          <p:cNvPr id="3" name="Content Placeholder 2">
            <a:extLst>
              <a:ext uri="{FF2B5EF4-FFF2-40B4-BE49-F238E27FC236}">
                <a16:creationId xmlns:a16="http://schemas.microsoft.com/office/drawing/2014/main" id="{246A02A7-DB22-4B06-876C-8BC26CFDCFBF}"/>
              </a:ext>
            </a:extLst>
          </p:cNvPr>
          <p:cNvSpPr>
            <a:spLocks noGrp="1"/>
          </p:cNvSpPr>
          <p:nvPr>
            <p:ph idx="1"/>
          </p:nvPr>
        </p:nvSpPr>
        <p:spPr/>
        <p:txBody>
          <a:bodyPr/>
          <a:lstStyle/>
          <a:p>
            <a:pPr marL="0" indent="0">
              <a:buNone/>
            </a:pPr>
            <a:r>
              <a:rPr lang="en-US" dirty="0"/>
              <a:t>Three alternative messages and their meaning:</a:t>
            </a:r>
          </a:p>
          <a:p>
            <a:pPr marL="342900" indent="-342900">
              <a:buFont typeface="+mj-lt"/>
              <a:buAutoNum type="arabicPeriod"/>
            </a:pPr>
            <a:r>
              <a:rPr lang="en-US" b="1" dirty="0"/>
              <a:t>“Solver found a solution.  All constraints and optimality conditions are satisfied.”</a:t>
            </a:r>
          </a:p>
          <a:p>
            <a:pPr marL="342900" indent="-342900">
              <a:buFont typeface="+mj-lt"/>
              <a:buAutoNum type="arabicPeriod"/>
            </a:pPr>
            <a:endParaRPr lang="en-US" b="1" dirty="0"/>
          </a:p>
          <a:p>
            <a:pPr marL="342900" indent="-342900">
              <a:buFont typeface="+mj-lt"/>
              <a:buAutoNum type="arabicPeriod"/>
            </a:pPr>
            <a:endParaRPr lang="en-US" b="1" dirty="0"/>
          </a:p>
          <a:p>
            <a:pPr marL="342900" indent="-342900">
              <a:buFont typeface="+mj-lt"/>
              <a:buAutoNum type="arabicPeriod"/>
            </a:pPr>
            <a:r>
              <a:rPr lang="en-US" b="1" dirty="0"/>
              <a:t>“Solver has converged to the current solution.  All constraints are satisfied.”</a:t>
            </a:r>
          </a:p>
          <a:p>
            <a:pPr marL="342900" indent="-342900">
              <a:buFont typeface="+mj-lt"/>
              <a:buAutoNum type="arabicPeriod"/>
            </a:pPr>
            <a:endParaRPr lang="en-US" b="1" dirty="0"/>
          </a:p>
          <a:p>
            <a:pPr marL="342900" indent="-342900">
              <a:buFont typeface="+mj-lt"/>
              <a:buAutoNum type="arabicPeriod"/>
            </a:pPr>
            <a:endParaRPr lang="en-US" b="1" dirty="0"/>
          </a:p>
          <a:p>
            <a:pPr marL="342900" indent="-342900">
              <a:buFont typeface="+mj-lt"/>
              <a:buAutoNum type="arabicPeriod"/>
            </a:pPr>
            <a:r>
              <a:rPr lang="en-US" dirty="0"/>
              <a:t>“</a:t>
            </a:r>
            <a:r>
              <a:rPr lang="en-US" b="1" dirty="0"/>
              <a:t>Solver cannot improve the current solution.  All constraints are satisfied</a:t>
            </a:r>
            <a:r>
              <a:rPr lang="en-US" dirty="0"/>
              <a:t>.”</a:t>
            </a:r>
            <a:endParaRPr lang="en-US" b="1" dirty="0"/>
          </a:p>
          <a:p>
            <a:pPr marL="0" indent="0">
              <a:buNone/>
            </a:pPr>
            <a:endParaRPr lang="en-US" b="1" dirty="0"/>
          </a:p>
          <a:p>
            <a:endParaRPr lang="en-US" dirty="0"/>
          </a:p>
        </p:txBody>
      </p:sp>
      <p:sp>
        <p:nvSpPr>
          <p:cNvPr id="5" name="Text Box 4">
            <a:extLst>
              <a:ext uri="{FF2B5EF4-FFF2-40B4-BE49-F238E27FC236}">
                <a16:creationId xmlns:a16="http://schemas.microsoft.com/office/drawing/2014/main" id="{B0F24A97-1E43-40B1-9957-F7A5BABEB720}"/>
              </a:ext>
            </a:extLst>
          </p:cNvPr>
          <p:cNvSpPr txBox="1">
            <a:spLocks noChangeArrowheads="1"/>
          </p:cNvSpPr>
          <p:nvPr/>
        </p:nvSpPr>
        <p:spPr bwMode="auto">
          <a:xfrm>
            <a:off x="2667000" y="2743200"/>
            <a:ext cx="5943600" cy="923330"/>
          </a:xfrm>
          <a:prstGeom prst="rect">
            <a:avLst/>
          </a:prstGeom>
          <a:solidFill>
            <a:schemeClr val="tx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accent1"/>
              </a:buClr>
            </a:pPr>
            <a:r>
              <a:rPr lang="en-US" dirty="0">
                <a:solidFill>
                  <a:schemeClr val="bg1"/>
                </a:solidFill>
                <a:latin typeface="Tahoma" pitchFamily="34" charset="0"/>
              </a:rPr>
              <a:t>This means Solver found a local optimal solution, but does not guarantee that the solution is the global optimal solution.  </a:t>
            </a:r>
          </a:p>
        </p:txBody>
      </p:sp>
      <p:sp>
        <p:nvSpPr>
          <p:cNvPr id="6" name="Text Box 4">
            <a:extLst>
              <a:ext uri="{FF2B5EF4-FFF2-40B4-BE49-F238E27FC236}">
                <a16:creationId xmlns:a16="http://schemas.microsoft.com/office/drawing/2014/main" id="{409525E0-5AA0-4BC0-B27D-C0931CC7908D}"/>
              </a:ext>
            </a:extLst>
          </p:cNvPr>
          <p:cNvSpPr txBox="1">
            <a:spLocks noChangeArrowheads="1"/>
          </p:cNvSpPr>
          <p:nvPr/>
        </p:nvSpPr>
        <p:spPr bwMode="auto">
          <a:xfrm>
            <a:off x="2438400" y="3993223"/>
            <a:ext cx="6629400" cy="769441"/>
          </a:xfrm>
          <a:prstGeom prst="rect">
            <a:avLst/>
          </a:prstGeom>
          <a:solidFill>
            <a:schemeClr val="tx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accent1"/>
              </a:buClr>
            </a:pPr>
            <a:r>
              <a:rPr lang="en-US" sz="2000" dirty="0">
                <a:solidFill>
                  <a:schemeClr val="bg1"/>
                </a:solidFill>
                <a:latin typeface="Tahoma" pitchFamily="34" charset="0"/>
              </a:rPr>
              <a:t>This means the objective function value changed very slowly for the last few iterations</a:t>
            </a:r>
            <a:r>
              <a:rPr lang="en-US" sz="2400" dirty="0">
                <a:solidFill>
                  <a:schemeClr val="bg1"/>
                </a:solidFill>
                <a:latin typeface="Tahoma" pitchFamily="34" charset="0"/>
              </a:rPr>
              <a:t>.</a:t>
            </a:r>
            <a:r>
              <a:rPr lang="en-US" sz="2400" dirty="0">
                <a:solidFill>
                  <a:schemeClr val="bg1"/>
                </a:solidFill>
                <a:latin typeface="Times New Roman" pitchFamily="18" charset="0"/>
              </a:rPr>
              <a:t> </a:t>
            </a:r>
          </a:p>
        </p:txBody>
      </p:sp>
      <p:sp>
        <p:nvSpPr>
          <p:cNvPr id="7" name="Text Box 4">
            <a:extLst>
              <a:ext uri="{FF2B5EF4-FFF2-40B4-BE49-F238E27FC236}">
                <a16:creationId xmlns:a16="http://schemas.microsoft.com/office/drawing/2014/main" id="{B17802FC-B236-4009-A48C-75DC4FCF7BDD}"/>
              </a:ext>
            </a:extLst>
          </p:cNvPr>
          <p:cNvSpPr txBox="1">
            <a:spLocks noChangeArrowheads="1"/>
          </p:cNvSpPr>
          <p:nvPr/>
        </p:nvSpPr>
        <p:spPr bwMode="auto">
          <a:xfrm>
            <a:off x="2690513" y="5197079"/>
            <a:ext cx="6172200" cy="1323439"/>
          </a:xfrm>
          <a:prstGeom prst="rect">
            <a:avLst/>
          </a:prstGeom>
          <a:solidFill>
            <a:schemeClr val="tx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accent1"/>
              </a:buClr>
            </a:pPr>
            <a:r>
              <a:rPr lang="en-US" sz="2000" dirty="0">
                <a:solidFill>
                  <a:schemeClr val="bg1"/>
                </a:solidFill>
                <a:latin typeface="Tahoma" pitchFamily="34" charset="0"/>
              </a:rPr>
              <a:t>This rare message means the your model is degenerate and the Solver is cycling.  Degeneracy can often be eliminated by removing redundant constraints in a model.  </a:t>
            </a:r>
          </a:p>
        </p:txBody>
      </p:sp>
    </p:spTree>
    <p:extLst>
      <p:ext uri="{BB962C8B-B14F-4D97-AF65-F5344CB8AC3E}">
        <p14:creationId xmlns:p14="http://schemas.microsoft.com/office/powerpoint/2010/main" val="331787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324F3E-C0C2-403B-9497-45A5FEB695B6}"/>
              </a:ext>
            </a:extLst>
          </p:cNvPr>
          <p:cNvSpPr>
            <a:spLocks noGrp="1"/>
          </p:cNvSpPr>
          <p:nvPr>
            <p:ph type="title"/>
          </p:nvPr>
        </p:nvSpPr>
        <p:spPr/>
        <p:txBody>
          <a:bodyPr/>
          <a:lstStyle/>
          <a:p>
            <a:r>
              <a:rPr lang="en-US" dirty="0"/>
              <a:t>Examples</a:t>
            </a:r>
          </a:p>
        </p:txBody>
      </p:sp>
      <p:sp>
        <p:nvSpPr>
          <p:cNvPr id="6" name="Text Placeholder 5">
            <a:extLst>
              <a:ext uri="{FF2B5EF4-FFF2-40B4-BE49-F238E27FC236}">
                <a16:creationId xmlns:a16="http://schemas.microsoft.com/office/drawing/2014/main" id="{E27A3201-BD57-4EFD-BC47-C2A6A1F85E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397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6F42B7-7E1C-44BC-8A38-2EE17FDB2C06}"/>
              </a:ext>
            </a:extLst>
          </p:cNvPr>
          <p:cNvSpPr>
            <a:spLocks noGrp="1"/>
          </p:cNvSpPr>
          <p:nvPr>
            <p:ph type="title"/>
          </p:nvPr>
        </p:nvSpPr>
        <p:spPr/>
        <p:txBody>
          <a:bodyPr/>
          <a:lstStyle/>
          <a:p>
            <a:r>
              <a:rPr lang="en-US" dirty="0"/>
              <a:t>The Economic Order Quantity </a:t>
            </a:r>
            <a:br>
              <a:rPr lang="en-US" dirty="0"/>
            </a:br>
            <a:r>
              <a:rPr lang="en-US" dirty="0"/>
              <a:t>(EOQ) Problem</a:t>
            </a:r>
          </a:p>
        </p:txBody>
      </p:sp>
      <p:sp>
        <p:nvSpPr>
          <p:cNvPr id="6" name="Content Placeholder 5">
            <a:extLst>
              <a:ext uri="{FF2B5EF4-FFF2-40B4-BE49-F238E27FC236}">
                <a16:creationId xmlns:a16="http://schemas.microsoft.com/office/drawing/2014/main" id="{CDB9EB33-07B4-43E2-8B24-A5591F295AE1}"/>
              </a:ext>
            </a:extLst>
          </p:cNvPr>
          <p:cNvSpPr>
            <a:spLocks noGrp="1"/>
          </p:cNvSpPr>
          <p:nvPr>
            <p:ph idx="1"/>
          </p:nvPr>
        </p:nvSpPr>
        <p:spPr>
          <a:xfrm>
            <a:off x="581192" y="2180496"/>
            <a:ext cx="11153608" cy="3678303"/>
          </a:xfrm>
        </p:spPr>
        <p:txBody>
          <a:bodyPr>
            <a:normAutofit fontScale="92500" lnSpcReduction="10000"/>
          </a:bodyPr>
          <a:lstStyle/>
          <a:p>
            <a:pPr>
              <a:lnSpc>
                <a:spcPct val="110000"/>
              </a:lnSpc>
            </a:pPr>
            <a:r>
              <a:rPr lang="en-US" sz="2600" dirty="0"/>
              <a:t>Involves determining the optimal quantity to purchase when orders are placed.</a:t>
            </a:r>
          </a:p>
          <a:p>
            <a:pPr>
              <a:lnSpc>
                <a:spcPct val="110000"/>
              </a:lnSpc>
            </a:pPr>
            <a:r>
              <a:rPr lang="en-US" sz="2600" dirty="0"/>
              <a:t>Small orders result in:</a:t>
            </a:r>
          </a:p>
          <a:p>
            <a:pPr lvl="1">
              <a:lnSpc>
                <a:spcPct val="110000"/>
              </a:lnSpc>
            </a:pPr>
            <a:r>
              <a:rPr lang="en-US" sz="2600" dirty="0"/>
              <a:t>low inventory levels &amp; carrying costs</a:t>
            </a:r>
          </a:p>
          <a:p>
            <a:pPr lvl="1">
              <a:lnSpc>
                <a:spcPct val="110000"/>
              </a:lnSpc>
            </a:pPr>
            <a:r>
              <a:rPr lang="en-US" sz="2600" dirty="0"/>
              <a:t>frequent orders &amp; higher ordering costs</a:t>
            </a:r>
          </a:p>
          <a:p>
            <a:pPr>
              <a:lnSpc>
                <a:spcPct val="110000"/>
              </a:lnSpc>
            </a:pPr>
            <a:r>
              <a:rPr lang="en-US" sz="2600" dirty="0"/>
              <a:t>Large orders result in:</a:t>
            </a:r>
          </a:p>
          <a:p>
            <a:pPr lvl="1">
              <a:lnSpc>
                <a:spcPct val="110000"/>
              </a:lnSpc>
            </a:pPr>
            <a:r>
              <a:rPr lang="en-US" sz="2600" dirty="0"/>
              <a:t>higher inventory levels &amp; carrying costs</a:t>
            </a:r>
          </a:p>
          <a:p>
            <a:pPr lvl="1">
              <a:lnSpc>
                <a:spcPct val="110000"/>
              </a:lnSpc>
            </a:pPr>
            <a:r>
              <a:rPr lang="en-US" sz="2600" dirty="0"/>
              <a:t>infrequent orders &amp; lower ordering costs</a:t>
            </a:r>
          </a:p>
          <a:p>
            <a:endParaRPr lang="en-US" dirty="0"/>
          </a:p>
        </p:txBody>
      </p:sp>
      <p:grpSp>
        <p:nvGrpSpPr>
          <p:cNvPr id="8" name="Group 125">
            <a:extLst>
              <a:ext uri="{FF2B5EF4-FFF2-40B4-BE49-F238E27FC236}">
                <a16:creationId xmlns:a16="http://schemas.microsoft.com/office/drawing/2014/main" id="{8B1283BF-C203-4170-BA9E-B036CEF62F42}"/>
              </a:ext>
            </a:extLst>
          </p:cNvPr>
          <p:cNvGrpSpPr>
            <a:grpSpLocks/>
          </p:cNvGrpSpPr>
          <p:nvPr/>
        </p:nvGrpSpPr>
        <p:grpSpPr bwMode="auto">
          <a:xfrm>
            <a:off x="7234238" y="2362200"/>
            <a:ext cx="4500562" cy="4327524"/>
            <a:chOff x="1005" y="526"/>
            <a:chExt cx="3711" cy="3590"/>
          </a:xfrm>
        </p:grpSpPr>
        <p:sp>
          <p:nvSpPr>
            <p:cNvPr id="9" name="Freeform 3" descr="70%">
              <a:extLst>
                <a:ext uri="{FF2B5EF4-FFF2-40B4-BE49-F238E27FC236}">
                  <a16:creationId xmlns:a16="http://schemas.microsoft.com/office/drawing/2014/main" id="{3022E61D-0309-4CB6-B3A5-BB226258E46E}"/>
                </a:ext>
              </a:extLst>
            </p:cNvPr>
            <p:cNvSpPr>
              <a:spLocks/>
            </p:cNvSpPr>
            <p:nvPr/>
          </p:nvSpPr>
          <p:spPr bwMode="auto">
            <a:xfrm>
              <a:off x="3808" y="3308"/>
              <a:ext cx="475" cy="591"/>
            </a:xfrm>
            <a:custGeom>
              <a:avLst/>
              <a:gdLst>
                <a:gd name="T0" fmla="*/ 0 w 475"/>
                <a:gd name="T1" fmla="*/ 588 h 591"/>
                <a:gd name="T2" fmla="*/ 0 w 475"/>
                <a:gd name="T3" fmla="*/ 0 h 591"/>
                <a:gd name="T4" fmla="*/ 474 w 475"/>
                <a:gd name="T5" fmla="*/ 590 h 591"/>
                <a:gd name="T6" fmla="*/ 0 w 475"/>
                <a:gd name="T7" fmla="*/ 588 h 591"/>
              </a:gdLst>
              <a:ahLst/>
              <a:cxnLst>
                <a:cxn ang="0">
                  <a:pos x="T0" y="T1"/>
                </a:cxn>
                <a:cxn ang="0">
                  <a:pos x="T2" y="T3"/>
                </a:cxn>
                <a:cxn ang="0">
                  <a:pos x="T4" y="T5"/>
                </a:cxn>
                <a:cxn ang="0">
                  <a:pos x="T6" y="T7"/>
                </a:cxn>
              </a:cxnLst>
              <a:rect l="0" t="0" r="r" b="b"/>
              <a:pathLst>
                <a:path w="475" h="591">
                  <a:moveTo>
                    <a:pt x="0" y="588"/>
                  </a:moveTo>
                  <a:lnTo>
                    <a:pt x="0" y="0"/>
                  </a:lnTo>
                  <a:lnTo>
                    <a:pt x="474" y="590"/>
                  </a:lnTo>
                  <a:lnTo>
                    <a:pt x="0" y="588"/>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4" descr="70%">
              <a:extLst>
                <a:ext uri="{FF2B5EF4-FFF2-40B4-BE49-F238E27FC236}">
                  <a16:creationId xmlns:a16="http://schemas.microsoft.com/office/drawing/2014/main" id="{6090940D-DCBE-4D05-89D1-0099A8B529EB}"/>
                </a:ext>
              </a:extLst>
            </p:cNvPr>
            <p:cNvSpPr>
              <a:spLocks/>
            </p:cNvSpPr>
            <p:nvPr/>
          </p:nvSpPr>
          <p:spPr bwMode="auto">
            <a:xfrm>
              <a:off x="3338" y="3306"/>
              <a:ext cx="475" cy="591"/>
            </a:xfrm>
            <a:custGeom>
              <a:avLst/>
              <a:gdLst>
                <a:gd name="T0" fmla="*/ 0 w 475"/>
                <a:gd name="T1" fmla="*/ 588 h 591"/>
                <a:gd name="T2" fmla="*/ 0 w 475"/>
                <a:gd name="T3" fmla="*/ 0 h 591"/>
                <a:gd name="T4" fmla="*/ 474 w 475"/>
                <a:gd name="T5" fmla="*/ 590 h 591"/>
                <a:gd name="T6" fmla="*/ 0 w 475"/>
                <a:gd name="T7" fmla="*/ 588 h 591"/>
              </a:gdLst>
              <a:ahLst/>
              <a:cxnLst>
                <a:cxn ang="0">
                  <a:pos x="T0" y="T1"/>
                </a:cxn>
                <a:cxn ang="0">
                  <a:pos x="T2" y="T3"/>
                </a:cxn>
                <a:cxn ang="0">
                  <a:pos x="T4" y="T5"/>
                </a:cxn>
                <a:cxn ang="0">
                  <a:pos x="T6" y="T7"/>
                </a:cxn>
              </a:cxnLst>
              <a:rect l="0" t="0" r="r" b="b"/>
              <a:pathLst>
                <a:path w="475" h="591">
                  <a:moveTo>
                    <a:pt x="0" y="588"/>
                  </a:moveTo>
                  <a:lnTo>
                    <a:pt x="0" y="0"/>
                  </a:lnTo>
                  <a:lnTo>
                    <a:pt x="474" y="590"/>
                  </a:lnTo>
                  <a:lnTo>
                    <a:pt x="0" y="588"/>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5" descr="70%">
              <a:extLst>
                <a:ext uri="{FF2B5EF4-FFF2-40B4-BE49-F238E27FC236}">
                  <a16:creationId xmlns:a16="http://schemas.microsoft.com/office/drawing/2014/main" id="{B776E9E0-61E3-4C2A-8185-8BE9CB526483}"/>
                </a:ext>
              </a:extLst>
            </p:cNvPr>
            <p:cNvSpPr>
              <a:spLocks/>
            </p:cNvSpPr>
            <p:nvPr/>
          </p:nvSpPr>
          <p:spPr bwMode="auto">
            <a:xfrm>
              <a:off x="2864" y="3304"/>
              <a:ext cx="475" cy="591"/>
            </a:xfrm>
            <a:custGeom>
              <a:avLst/>
              <a:gdLst>
                <a:gd name="T0" fmla="*/ 0 w 475"/>
                <a:gd name="T1" fmla="*/ 588 h 591"/>
                <a:gd name="T2" fmla="*/ 0 w 475"/>
                <a:gd name="T3" fmla="*/ 0 h 591"/>
                <a:gd name="T4" fmla="*/ 474 w 475"/>
                <a:gd name="T5" fmla="*/ 590 h 591"/>
                <a:gd name="T6" fmla="*/ 0 w 475"/>
                <a:gd name="T7" fmla="*/ 588 h 591"/>
              </a:gdLst>
              <a:ahLst/>
              <a:cxnLst>
                <a:cxn ang="0">
                  <a:pos x="T0" y="T1"/>
                </a:cxn>
                <a:cxn ang="0">
                  <a:pos x="T2" y="T3"/>
                </a:cxn>
                <a:cxn ang="0">
                  <a:pos x="T4" y="T5"/>
                </a:cxn>
                <a:cxn ang="0">
                  <a:pos x="T6" y="T7"/>
                </a:cxn>
              </a:cxnLst>
              <a:rect l="0" t="0" r="r" b="b"/>
              <a:pathLst>
                <a:path w="475" h="591">
                  <a:moveTo>
                    <a:pt x="0" y="588"/>
                  </a:moveTo>
                  <a:lnTo>
                    <a:pt x="0" y="0"/>
                  </a:lnTo>
                  <a:lnTo>
                    <a:pt x="474" y="590"/>
                  </a:lnTo>
                  <a:lnTo>
                    <a:pt x="0" y="588"/>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6" descr="70%">
              <a:extLst>
                <a:ext uri="{FF2B5EF4-FFF2-40B4-BE49-F238E27FC236}">
                  <a16:creationId xmlns:a16="http://schemas.microsoft.com/office/drawing/2014/main" id="{10F8C1C7-E2A9-4AF0-A04D-407CC223ABC1}"/>
                </a:ext>
              </a:extLst>
            </p:cNvPr>
            <p:cNvSpPr>
              <a:spLocks/>
            </p:cNvSpPr>
            <p:nvPr/>
          </p:nvSpPr>
          <p:spPr bwMode="auto">
            <a:xfrm>
              <a:off x="2394" y="3306"/>
              <a:ext cx="475" cy="591"/>
            </a:xfrm>
            <a:custGeom>
              <a:avLst/>
              <a:gdLst>
                <a:gd name="T0" fmla="*/ 0 w 475"/>
                <a:gd name="T1" fmla="*/ 588 h 591"/>
                <a:gd name="T2" fmla="*/ 0 w 475"/>
                <a:gd name="T3" fmla="*/ 0 h 591"/>
                <a:gd name="T4" fmla="*/ 474 w 475"/>
                <a:gd name="T5" fmla="*/ 590 h 591"/>
                <a:gd name="T6" fmla="*/ 0 w 475"/>
                <a:gd name="T7" fmla="*/ 588 h 591"/>
              </a:gdLst>
              <a:ahLst/>
              <a:cxnLst>
                <a:cxn ang="0">
                  <a:pos x="T0" y="T1"/>
                </a:cxn>
                <a:cxn ang="0">
                  <a:pos x="T2" y="T3"/>
                </a:cxn>
                <a:cxn ang="0">
                  <a:pos x="T4" y="T5"/>
                </a:cxn>
                <a:cxn ang="0">
                  <a:pos x="T6" y="T7"/>
                </a:cxn>
              </a:cxnLst>
              <a:rect l="0" t="0" r="r" b="b"/>
              <a:pathLst>
                <a:path w="475" h="591">
                  <a:moveTo>
                    <a:pt x="0" y="588"/>
                  </a:moveTo>
                  <a:lnTo>
                    <a:pt x="0" y="0"/>
                  </a:lnTo>
                  <a:lnTo>
                    <a:pt x="474" y="590"/>
                  </a:lnTo>
                  <a:lnTo>
                    <a:pt x="0" y="588"/>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7" descr="70%">
              <a:extLst>
                <a:ext uri="{FF2B5EF4-FFF2-40B4-BE49-F238E27FC236}">
                  <a16:creationId xmlns:a16="http://schemas.microsoft.com/office/drawing/2014/main" id="{4B6D67BA-F8C4-4674-89D4-13FE8A876726}"/>
                </a:ext>
              </a:extLst>
            </p:cNvPr>
            <p:cNvSpPr>
              <a:spLocks/>
            </p:cNvSpPr>
            <p:nvPr/>
          </p:nvSpPr>
          <p:spPr bwMode="auto">
            <a:xfrm>
              <a:off x="1924" y="3308"/>
              <a:ext cx="475" cy="591"/>
            </a:xfrm>
            <a:custGeom>
              <a:avLst/>
              <a:gdLst>
                <a:gd name="T0" fmla="*/ 0 w 475"/>
                <a:gd name="T1" fmla="*/ 588 h 591"/>
                <a:gd name="T2" fmla="*/ 0 w 475"/>
                <a:gd name="T3" fmla="*/ 0 h 591"/>
                <a:gd name="T4" fmla="*/ 474 w 475"/>
                <a:gd name="T5" fmla="*/ 590 h 591"/>
                <a:gd name="T6" fmla="*/ 0 w 475"/>
                <a:gd name="T7" fmla="*/ 588 h 591"/>
              </a:gdLst>
              <a:ahLst/>
              <a:cxnLst>
                <a:cxn ang="0">
                  <a:pos x="T0" y="T1"/>
                </a:cxn>
                <a:cxn ang="0">
                  <a:pos x="T2" y="T3"/>
                </a:cxn>
                <a:cxn ang="0">
                  <a:pos x="T4" y="T5"/>
                </a:cxn>
                <a:cxn ang="0">
                  <a:pos x="T6" y="T7"/>
                </a:cxn>
              </a:cxnLst>
              <a:rect l="0" t="0" r="r" b="b"/>
              <a:pathLst>
                <a:path w="475" h="591">
                  <a:moveTo>
                    <a:pt x="0" y="588"/>
                  </a:moveTo>
                  <a:lnTo>
                    <a:pt x="0" y="0"/>
                  </a:lnTo>
                  <a:lnTo>
                    <a:pt x="474" y="590"/>
                  </a:lnTo>
                  <a:lnTo>
                    <a:pt x="0" y="588"/>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8" descr="70%">
              <a:extLst>
                <a:ext uri="{FF2B5EF4-FFF2-40B4-BE49-F238E27FC236}">
                  <a16:creationId xmlns:a16="http://schemas.microsoft.com/office/drawing/2014/main" id="{9035E74C-1D5B-4308-B012-207CB1F68474}"/>
                </a:ext>
              </a:extLst>
            </p:cNvPr>
            <p:cNvSpPr>
              <a:spLocks/>
            </p:cNvSpPr>
            <p:nvPr/>
          </p:nvSpPr>
          <p:spPr bwMode="auto">
            <a:xfrm>
              <a:off x="1454" y="3304"/>
              <a:ext cx="475" cy="591"/>
            </a:xfrm>
            <a:custGeom>
              <a:avLst/>
              <a:gdLst>
                <a:gd name="T0" fmla="*/ 0 w 475"/>
                <a:gd name="T1" fmla="*/ 588 h 591"/>
                <a:gd name="T2" fmla="*/ 0 w 475"/>
                <a:gd name="T3" fmla="*/ 0 h 591"/>
                <a:gd name="T4" fmla="*/ 474 w 475"/>
                <a:gd name="T5" fmla="*/ 590 h 591"/>
                <a:gd name="T6" fmla="*/ 0 w 475"/>
                <a:gd name="T7" fmla="*/ 588 h 591"/>
              </a:gdLst>
              <a:ahLst/>
              <a:cxnLst>
                <a:cxn ang="0">
                  <a:pos x="T0" y="T1"/>
                </a:cxn>
                <a:cxn ang="0">
                  <a:pos x="T2" y="T3"/>
                </a:cxn>
                <a:cxn ang="0">
                  <a:pos x="T4" y="T5"/>
                </a:cxn>
                <a:cxn ang="0">
                  <a:pos x="T6" y="T7"/>
                </a:cxn>
              </a:cxnLst>
              <a:rect l="0" t="0" r="r" b="b"/>
              <a:pathLst>
                <a:path w="475" h="591">
                  <a:moveTo>
                    <a:pt x="0" y="588"/>
                  </a:moveTo>
                  <a:lnTo>
                    <a:pt x="0" y="0"/>
                  </a:lnTo>
                  <a:lnTo>
                    <a:pt x="474" y="590"/>
                  </a:lnTo>
                  <a:lnTo>
                    <a:pt x="0" y="588"/>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9" descr="70%">
              <a:extLst>
                <a:ext uri="{FF2B5EF4-FFF2-40B4-BE49-F238E27FC236}">
                  <a16:creationId xmlns:a16="http://schemas.microsoft.com/office/drawing/2014/main" id="{656486B6-D598-463F-9630-8841224AE749}"/>
                </a:ext>
              </a:extLst>
            </p:cNvPr>
            <p:cNvSpPr>
              <a:spLocks/>
            </p:cNvSpPr>
            <p:nvPr/>
          </p:nvSpPr>
          <p:spPr bwMode="auto">
            <a:xfrm>
              <a:off x="3327" y="945"/>
              <a:ext cx="940" cy="1171"/>
            </a:xfrm>
            <a:custGeom>
              <a:avLst/>
              <a:gdLst>
                <a:gd name="T0" fmla="*/ 0 w 940"/>
                <a:gd name="T1" fmla="*/ 1167 h 1171"/>
                <a:gd name="T2" fmla="*/ 0 w 940"/>
                <a:gd name="T3" fmla="*/ 0 h 1171"/>
                <a:gd name="T4" fmla="*/ 939 w 940"/>
                <a:gd name="T5" fmla="*/ 1170 h 1171"/>
                <a:gd name="T6" fmla="*/ 0 w 940"/>
                <a:gd name="T7" fmla="*/ 1167 h 1171"/>
              </a:gdLst>
              <a:ahLst/>
              <a:cxnLst>
                <a:cxn ang="0">
                  <a:pos x="T0" y="T1"/>
                </a:cxn>
                <a:cxn ang="0">
                  <a:pos x="T2" y="T3"/>
                </a:cxn>
                <a:cxn ang="0">
                  <a:pos x="T4" y="T5"/>
                </a:cxn>
                <a:cxn ang="0">
                  <a:pos x="T6" y="T7"/>
                </a:cxn>
              </a:cxnLst>
              <a:rect l="0" t="0" r="r" b="b"/>
              <a:pathLst>
                <a:path w="940" h="1171">
                  <a:moveTo>
                    <a:pt x="0" y="1167"/>
                  </a:moveTo>
                  <a:lnTo>
                    <a:pt x="0" y="0"/>
                  </a:lnTo>
                  <a:lnTo>
                    <a:pt x="939" y="1170"/>
                  </a:lnTo>
                  <a:lnTo>
                    <a:pt x="0" y="1167"/>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0" descr="70%">
              <a:extLst>
                <a:ext uri="{FF2B5EF4-FFF2-40B4-BE49-F238E27FC236}">
                  <a16:creationId xmlns:a16="http://schemas.microsoft.com/office/drawing/2014/main" id="{8C25DA9C-CBC6-456E-9941-BF58E7DC8D55}"/>
                </a:ext>
              </a:extLst>
            </p:cNvPr>
            <p:cNvSpPr>
              <a:spLocks/>
            </p:cNvSpPr>
            <p:nvPr/>
          </p:nvSpPr>
          <p:spPr bwMode="auto">
            <a:xfrm>
              <a:off x="2382" y="948"/>
              <a:ext cx="940" cy="1171"/>
            </a:xfrm>
            <a:custGeom>
              <a:avLst/>
              <a:gdLst>
                <a:gd name="T0" fmla="*/ 0 w 940"/>
                <a:gd name="T1" fmla="*/ 1167 h 1171"/>
                <a:gd name="T2" fmla="*/ 0 w 940"/>
                <a:gd name="T3" fmla="*/ 0 h 1171"/>
                <a:gd name="T4" fmla="*/ 939 w 940"/>
                <a:gd name="T5" fmla="*/ 1170 h 1171"/>
                <a:gd name="T6" fmla="*/ 0 w 940"/>
                <a:gd name="T7" fmla="*/ 1167 h 1171"/>
              </a:gdLst>
              <a:ahLst/>
              <a:cxnLst>
                <a:cxn ang="0">
                  <a:pos x="T0" y="T1"/>
                </a:cxn>
                <a:cxn ang="0">
                  <a:pos x="T2" y="T3"/>
                </a:cxn>
                <a:cxn ang="0">
                  <a:pos x="T4" y="T5"/>
                </a:cxn>
                <a:cxn ang="0">
                  <a:pos x="T6" y="T7"/>
                </a:cxn>
              </a:cxnLst>
              <a:rect l="0" t="0" r="r" b="b"/>
              <a:pathLst>
                <a:path w="940" h="1171">
                  <a:moveTo>
                    <a:pt x="0" y="1167"/>
                  </a:moveTo>
                  <a:lnTo>
                    <a:pt x="0" y="0"/>
                  </a:lnTo>
                  <a:lnTo>
                    <a:pt x="939" y="1170"/>
                  </a:lnTo>
                  <a:lnTo>
                    <a:pt x="0" y="1167"/>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1" descr="70%">
              <a:extLst>
                <a:ext uri="{FF2B5EF4-FFF2-40B4-BE49-F238E27FC236}">
                  <a16:creationId xmlns:a16="http://schemas.microsoft.com/office/drawing/2014/main" id="{46B8EE88-5A57-49E0-9CB8-6798B23DB79B}"/>
                </a:ext>
              </a:extLst>
            </p:cNvPr>
            <p:cNvSpPr>
              <a:spLocks/>
            </p:cNvSpPr>
            <p:nvPr/>
          </p:nvSpPr>
          <p:spPr bwMode="auto">
            <a:xfrm>
              <a:off x="1437" y="948"/>
              <a:ext cx="940" cy="1171"/>
            </a:xfrm>
            <a:custGeom>
              <a:avLst/>
              <a:gdLst>
                <a:gd name="T0" fmla="*/ 0 w 940"/>
                <a:gd name="T1" fmla="*/ 1167 h 1171"/>
                <a:gd name="T2" fmla="*/ 0 w 940"/>
                <a:gd name="T3" fmla="*/ 0 h 1171"/>
                <a:gd name="T4" fmla="*/ 939 w 940"/>
                <a:gd name="T5" fmla="*/ 1170 h 1171"/>
                <a:gd name="T6" fmla="*/ 0 w 940"/>
                <a:gd name="T7" fmla="*/ 1167 h 1171"/>
              </a:gdLst>
              <a:ahLst/>
              <a:cxnLst>
                <a:cxn ang="0">
                  <a:pos x="T0" y="T1"/>
                </a:cxn>
                <a:cxn ang="0">
                  <a:pos x="T2" y="T3"/>
                </a:cxn>
                <a:cxn ang="0">
                  <a:pos x="T4" y="T5"/>
                </a:cxn>
                <a:cxn ang="0">
                  <a:pos x="T6" y="T7"/>
                </a:cxn>
              </a:cxnLst>
              <a:rect l="0" t="0" r="r" b="b"/>
              <a:pathLst>
                <a:path w="940" h="1171">
                  <a:moveTo>
                    <a:pt x="0" y="1167"/>
                  </a:moveTo>
                  <a:lnTo>
                    <a:pt x="0" y="0"/>
                  </a:lnTo>
                  <a:lnTo>
                    <a:pt x="939" y="1170"/>
                  </a:lnTo>
                  <a:lnTo>
                    <a:pt x="0" y="1167"/>
                  </a:lnTo>
                </a:path>
              </a:pathLst>
            </a:custGeom>
            <a:pattFill prst="pct70">
              <a:fgClr>
                <a:srgbClr val="3399FF"/>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2">
              <a:extLst>
                <a:ext uri="{FF2B5EF4-FFF2-40B4-BE49-F238E27FC236}">
                  <a16:creationId xmlns:a16="http://schemas.microsoft.com/office/drawing/2014/main" id="{BCC45E39-8EC4-4785-91DF-BE4F0EC9A341}"/>
                </a:ext>
              </a:extLst>
            </p:cNvPr>
            <p:cNvSpPr>
              <a:spLocks/>
            </p:cNvSpPr>
            <p:nvPr/>
          </p:nvSpPr>
          <p:spPr bwMode="auto">
            <a:xfrm>
              <a:off x="1438" y="703"/>
              <a:ext cx="2824" cy="1412"/>
            </a:xfrm>
            <a:custGeom>
              <a:avLst/>
              <a:gdLst>
                <a:gd name="T0" fmla="*/ 0 w 2824"/>
                <a:gd name="T1" fmla="*/ 0 h 1412"/>
                <a:gd name="T2" fmla="*/ 2823 w 2824"/>
                <a:gd name="T3" fmla="*/ 0 h 1412"/>
                <a:gd name="T4" fmla="*/ 2823 w 2824"/>
                <a:gd name="T5" fmla="*/ 1411 h 1412"/>
                <a:gd name="T6" fmla="*/ 0 w 2824"/>
                <a:gd name="T7" fmla="*/ 1411 h 1412"/>
                <a:gd name="T8" fmla="*/ 0 w 2824"/>
                <a:gd name="T9" fmla="*/ 0 h 1412"/>
              </a:gdLst>
              <a:ahLst/>
              <a:cxnLst>
                <a:cxn ang="0">
                  <a:pos x="T0" y="T1"/>
                </a:cxn>
                <a:cxn ang="0">
                  <a:pos x="T2" y="T3"/>
                </a:cxn>
                <a:cxn ang="0">
                  <a:pos x="T4" y="T5"/>
                </a:cxn>
                <a:cxn ang="0">
                  <a:pos x="T6" y="T7"/>
                </a:cxn>
                <a:cxn ang="0">
                  <a:pos x="T8" y="T9"/>
                </a:cxn>
              </a:cxnLst>
              <a:rect l="0" t="0" r="r" b="b"/>
              <a:pathLst>
                <a:path w="2824" h="1412">
                  <a:moveTo>
                    <a:pt x="0" y="0"/>
                  </a:moveTo>
                  <a:lnTo>
                    <a:pt x="2823" y="0"/>
                  </a:lnTo>
                  <a:lnTo>
                    <a:pt x="2823" y="1411"/>
                  </a:lnTo>
                  <a:lnTo>
                    <a:pt x="0" y="1411"/>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3">
              <a:extLst>
                <a:ext uri="{FF2B5EF4-FFF2-40B4-BE49-F238E27FC236}">
                  <a16:creationId xmlns:a16="http://schemas.microsoft.com/office/drawing/2014/main" id="{433E0ADF-C504-4D4C-A66B-3868883A78C1}"/>
                </a:ext>
              </a:extLst>
            </p:cNvPr>
            <p:cNvSpPr>
              <a:spLocks noChangeShapeType="1"/>
            </p:cNvSpPr>
            <p:nvPr/>
          </p:nvSpPr>
          <p:spPr bwMode="auto">
            <a:xfrm>
              <a:off x="1379" y="2114"/>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a:extLst>
                <a:ext uri="{FF2B5EF4-FFF2-40B4-BE49-F238E27FC236}">
                  <a16:creationId xmlns:a16="http://schemas.microsoft.com/office/drawing/2014/main" id="{C94D9539-CD96-46A2-B59E-F9233CE73E58}"/>
                </a:ext>
              </a:extLst>
            </p:cNvPr>
            <p:cNvSpPr>
              <a:spLocks noChangeShapeType="1"/>
            </p:cNvSpPr>
            <p:nvPr/>
          </p:nvSpPr>
          <p:spPr bwMode="auto">
            <a:xfrm>
              <a:off x="1379" y="1879"/>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
              <a:extLst>
                <a:ext uri="{FF2B5EF4-FFF2-40B4-BE49-F238E27FC236}">
                  <a16:creationId xmlns:a16="http://schemas.microsoft.com/office/drawing/2014/main" id="{7AD0DC51-1BD1-4721-A510-6FB0E9AD26DF}"/>
                </a:ext>
              </a:extLst>
            </p:cNvPr>
            <p:cNvSpPr>
              <a:spLocks noChangeShapeType="1"/>
            </p:cNvSpPr>
            <p:nvPr/>
          </p:nvSpPr>
          <p:spPr bwMode="auto">
            <a:xfrm>
              <a:off x="1379" y="1643"/>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6">
              <a:extLst>
                <a:ext uri="{FF2B5EF4-FFF2-40B4-BE49-F238E27FC236}">
                  <a16:creationId xmlns:a16="http://schemas.microsoft.com/office/drawing/2014/main" id="{B7748E18-C8E4-4CA4-A86F-AEF3F20C360D}"/>
                </a:ext>
              </a:extLst>
            </p:cNvPr>
            <p:cNvSpPr>
              <a:spLocks noChangeShapeType="1"/>
            </p:cNvSpPr>
            <p:nvPr/>
          </p:nvSpPr>
          <p:spPr bwMode="auto">
            <a:xfrm>
              <a:off x="1379" y="1408"/>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a:extLst>
                <a:ext uri="{FF2B5EF4-FFF2-40B4-BE49-F238E27FC236}">
                  <a16:creationId xmlns:a16="http://schemas.microsoft.com/office/drawing/2014/main" id="{87158154-B25E-4140-A584-A96423FA6DE1}"/>
                </a:ext>
              </a:extLst>
            </p:cNvPr>
            <p:cNvSpPr>
              <a:spLocks noChangeShapeType="1"/>
            </p:cNvSpPr>
            <p:nvPr/>
          </p:nvSpPr>
          <p:spPr bwMode="auto">
            <a:xfrm>
              <a:off x="1379" y="1173"/>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a:extLst>
                <a:ext uri="{FF2B5EF4-FFF2-40B4-BE49-F238E27FC236}">
                  <a16:creationId xmlns:a16="http://schemas.microsoft.com/office/drawing/2014/main" id="{B21A82AD-3E7C-46E5-BD7C-2EABA7E0B13F}"/>
                </a:ext>
              </a:extLst>
            </p:cNvPr>
            <p:cNvSpPr>
              <a:spLocks noChangeShapeType="1"/>
            </p:cNvSpPr>
            <p:nvPr/>
          </p:nvSpPr>
          <p:spPr bwMode="auto">
            <a:xfrm>
              <a:off x="1379" y="938"/>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a:extLst>
                <a:ext uri="{FF2B5EF4-FFF2-40B4-BE49-F238E27FC236}">
                  <a16:creationId xmlns:a16="http://schemas.microsoft.com/office/drawing/2014/main" id="{C76EEEAE-A2DB-4525-9CB3-91BEEA190EFF}"/>
                </a:ext>
              </a:extLst>
            </p:cNvPr>
            <p:cNvSpPr>
              <a:spLocks noChangeShapeType="1"/>
            </p:cNvSpPr>
            <p:nvPr/>
          </p:nvSpPr>
          <p:spPr bwMode="auto">
            <a:xfrm>
              <a:off x="1379" y="703"/>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a:extLst>
                <a:ext uri="{FF2B5EF4-FFF2-40B4-BE49-F238E27FC236}">
                  <a16:creationId xmlns:a16="http://schemas.microsoft.com/office/drawing/2014/main" id="{159AEC7C-EB6D-4CE3-AA04-73F200A6DE58}"/>
                </a:ext>
              </a:extLst>
            </p:cNvPr>
            <p:cNvSpPr>
              <a:spLocks noChangeShapeType="1"/>
            </p:cNvSpPr>
            <p:nvPr/>
          </p:nvSpPr>
          <p:spPr bwMode="auto">
            <a:xfrm flipV="1">
              <a:off x="1673"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a:extLst>
                <a:ext uri="{FF2B5EF4-FFF2-40B4-BE49-F238E27FC236}">
                  <a16:creationId xmlns:a16="http://schemas.microsoft.com/office/drawing/2014/main" id="{23DCC8CD-5313-4F1C-83B6-3DE4CD57A0DE}"/>
                </a:ext>
              </a:extLst>
            </p:cNvPr>
            <p:cNvSpPr>
              <a:spLocks noChangeShapeType="1"/>
            </p:cNvSpPr>
            <p:nvPr/>
          </p:nvSpPr>
          <p:spPr bwMode="auto">
            <a:xfrm flipV="1">
              <a:off x="1908"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a:extLst>
                <a:ext uri="{FF2B5EF4-FFF2-40B4-BE49-F238E27FC236}">
                  <a16:creationId xmlns:a16="http://schemas.microsoft.com/office/drawing/2014/main" id="{843B7E86-5C15-4C19-8394-81EC838C35E2}"/>
                </a:ext>
              </a:extLst>
            </p:cNvPr>
            <p:cNvSpPr>
              <a:spLocks noChangeShapeType="1"/>
            </p:cNvSpPr>
            <p:nvPr/>
          </p:nvSpPr>
          <p:spPr bwMode="auto">
            <a:xfrm flipV="1">
              <a:off x="2143"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a:extLst>
                <a:ext uri="{FF2B5EF4-FFF2-40B4-BE49-F238E27FC236}">
                  <a16:creationId xmlns:a16="http://schemas.microsoft.com/office/drawing/2014/main" id="{B7393DFD-FCE0-4EF5-9704-4D42C55D0CE0}"/>
                </a:ext>
              </a:extLst>
            </p:cNvPr>
            <p:cNvSpPr>
              <a:spLocks noChangeShapeType="1"/>
            </p:cNvSpPr>
            <p:nvPr/>
          </p:nvSpPr>
          <p:spPr bwMode="auto">
            <a:xfrm flipV="1">
              <a:off x="2379"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4">
              <a:extLst>
                <a:ext uri="{FF2B5EF4-FFF2-40B4-BE49-F238E27FC236}">
                  <a16:creationId xmlns:a16="http://schemas.microsoft.com/office/drawing/2014/main" id="{E6843D49-DE60-4801-A46E-2137CD2B2E29}"/>
                </a:ext>
              </a:extLst>
            </p:cNvPr>
            <p:cNvSpPr>
              <a:spLocks noChangeShapeType="1"/>
            </p:cNvSpPr>
            <p:nvPr/>
          </p:nvSpPr>
          <p:spPr bwMode="auto">
            <a:xfrm flipV="1">
              <a:off x="2614"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5">
              <a:extLst>
                <a:ext uri="{FF2B5EF4-FFF2-40B4-BE49-F238E27FC236}">
                  <a16:creationId xmlns:a16="http://schemas.microsoft.com/office/drawing/2014/main" id="{E367F23A-8E43-4097-86BC-C54119D555A3}"/>
                </a:ext>
              </a:extLst>
            </p:cNvPr>
            <p:cNvSpPr>
              <a:spLocks noChangeShapeType="1"/>
            </p:cNvSpPr>
            <p:nvPr/>
          </p:nvSpPr>
          <p:spPr bwMode="auto">
            <a:xfrm flipV="1">
              <a:off x="2849"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6">
              <a:extLst>
                <a:ext uri="{FF2B5EF4-FFF2-40B4-BE49-F238E27FC236}">
                  <a16:creationId xmlns:a16="http://schemas.microsoft.com/office/drawing/2014/main" id="{A7A1E220-DC58-4B5D-9EC4-9C59DB029CFB}"/>
                </a:ext>
              </a:extLst>
            </p:cNvPr>
            <p:cNvSpPr>
              <a:spLocks noChangeShapeType="1"/>
            </p:cNvSpPr>
            <p:nvPr/>
          </p:nvSpPr>
          <p:spPr bwMode="auto">
            <a:xfrm flipV="1">
              <a:off x="3085"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7">
              <a:extLst>
                <a:ext uri="{FF2B5EF4-FFF2-40B4-BE49-F238E27FC236}">
                  <a16:creationId xmlns:a16="http://schemas.microsoft.com/office/drawing/2014/main" id="{51976192-39C9-4A83-B472-A0B6215CDCBE}"/>
                </a:ext>
              </a:extLst>
            </p:cNvPr>
            <p:cNvSpPr>
              <a:spLocks noChangeShapeType="1"/>
            </p:cNvSpPr>
            <p:nvPr/>
          </p:nvSpPr>
          <p:spPr bwMode="auto">
            <a:xfrm flipV="1">
              <a:off x="3320"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8">
              <a:extLst>
                <a:ext uri="{FF2B5EF4-FFF2-40B4-BE49-F238E27FC236}">
                  <a16:creationId xmlns:a16="http://schemas.microsoft.com/office/drawing/2014/main" id="{2738995F-B058-4E5F-BE88-5262B1BBFE08}"/>
                </a:ext>
              </a:extLst>
            </p:cNvPr>
            <p:cNvSpPr>
              <a:spLocks noChangeShapeType="1"/>
            </p:cNvSpPr>
            <p:nvPr/>
          </p:nvSpPr>
          <p:spPr bwMode="auto">
            <a:xfrm flipV="1">
              <a:off x="3555"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9">
              <a:extLst>
                <a:ext uri="{FF2B5EF4-FFF2-40B4-BE49-F238E27FC236}">
                  <a16:creationId xmlns:a16="http://schemas.microsoft.com/office/drawing/2014/main" id="{F76F6132-7B7D-452A-A0B4-EBFB8C8CF3B2}"/>
                </a:ext>
              </a:extLst>
            </p:cNvPr>
            <p:cNvSpPr>
              <a:spLocks noChangeShapeType="1"/>
            </p:cNvSpPr>
            <p:nvPr/>
          </p:nvSpPr>
          <p:spPr bwMode="auto">
            <a:xfrm flipV="1">
              <a:off x="3790"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0">
              <a:extLst>
                <a:ext uri="{FF2B5EF4-FFF2-40B4-BE49-F238E27FC236}">
                  <a16:creationId xmlns:a16="http://schemas.microsoft.com/office/drawing/2014/main" id="{AC977DA9-899F-471E-9553-F43C420922DC}"/>
                </a:ext>
              </a:extLst>
            </p:cNvPr>
            <p:cNvSpPr>
              <a:spLocks noChangeShapeType="1"/>
            </p:cNvSpPr>
            <p:nvPr/>
          </p:nvSpPr>
          <p:spPr bwMode="auto">
            <a:xfrm flipV="1">
              <a:off x="4025"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1">
              <a:extLst>
                <a:ext uri="{FF2B5EF4-FFF2-40B4-BE49-F238E27FC236}">
                  <a16:creationId xmlns:a16="http://schemas.microsoft.com/office/drawing/2014/main" id="{ED0586BE-BD50-435E-B50D-23E07C04B137}"/>
                </a:ext>
              </a:extLst>
            </p:cNvPr>
            <p:cNvSpPr>
              <a:spLocks noChangeShapeType="1"/>
            </p:cNvSpPr>
            <p:nvPr/>
          </p:nvSpPr>
          <p:spPr bwMode="auto">
            <a:xfrm flipV="1">
              <a:off x="4261"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2">
              <a:extLst>
                <a:ext uri="{FF2B5EF4-FFF2-40B4-BE49-F238E27FC236}">
                  <a16:creationId xmlns:a16="http://schemas.microsoft.com/office/drawing/2014/main" id="{3E4444B4-A1DD-4168-B479-31BE9B462E9A}"/>
                </a:ext>
              </a:extLst>
            </p:cNvPr>
            <p:cNvSpPr>
              <a:spLocks noChangeShapeType="1"/>
            </p:cNvSpPr>
            <p:nvPr/>
          </p:nvSpPr>
          <p:spPr bwMode="auto">
            <a:xfrm flipV="1">
              <a:off x="1438" y="2114"/>
              <a:ext cx="0" cy="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33">
              <a:extLst>
                <a:ext uri="{FF2B5EF4-FFF2-40B4-BE49-F238E27FC236}">
                  <a16:creationId xmlns:a16="http://schemas.microsoft.com/office/drawing/2014/main" id="{BF62064E-5389-4D3A-8684-57518BDA06DB}"/>
                </a:ext>
              </a:extLst>
            </p:cNvPr>
            <p:cNvSpPr>
              <a:spLocks noChangeArrowheads="1"/>
            </p:cNvSpPr>
            <p:nvPr/>
          </p:nvSpPr>
          <p:spPr bwMode="auto">
            <a:xfrm>
              <a:off x="1350" y="2165"/>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0</a:t>
              </a:r>
            </a:p>
          </p:txBody>
        </p:sp>
        <p:sp>
          <p:nvSpPr>
            <p:cNvPr id="40" name="Rectangle 34">
              <a:extLst>
                <a:ext uri="{FF2B5EF4-FFF2-40B4-BE49-F238E27FC236}">
                  <a16:creationId xmlns:a16="http://schemas.microsoft.com/office/drawing/2014/main" id="{4DAB677C-11F9-4630-9719-69EF92F9938B}"/>
                </a:ext>
              </a:extLst>
            </p:cNvPr>
            <p:cNvSpPr>
              <a:spLocks noChangeArrowheads="1"/>
            </p:cNvSpPr>
            <p:nvPr/>
          </p:nvSpPr>
          <p:spPr bwMode="auto">
            <a:xfrm>
              <a:off x="1592" y="2164"/>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a:t>
              </a:r>
            </a:p>
          </p:txBody>
        </p:sp>
        <p:sp>
          <p:nvSpPr>
            <p:cNvPr id="41" name="Rectangle 35">
              <a:extLst>
                <a:ext uri="{FF2B5EF4-FFF2-40B4-BE49-F238E27FC236}">
                  <a16:creationId xmlns:a16="http://schemas.microsoft.com/office/drawing/2014/main" id="{457167CF-D7A2-4B5E-9FBE-CF0E7D4FDB1F}"/>
                </a:ext>
              </a:extLst>
            </p:cNvPr>
            <p:cNvSpPr>
              <a:spLocks noChangeArrowheads="1"/>
            </p:cNvSpPr>
            <p:nvPr/>
          </p:nvSpPr>
          <p:spPr bwMode="auto">
            <a:xfrm>
              <a:off x="1829" y="2164"/>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2</a:t>
              </a:r>
            </a:p>
          </p:txBody>
        </p:sp>
        <p:sp>
          <p:nvSpPr>
            <p:cNvPr id="42" name="Rectangle 36">
              <a:extLst>
                <a:ext uri="{FF2B5EF4-FFF2-40B4-BE49-F238E27FC236}">
                  <a16:creationId xmlns:a16="http://schemas.microsoft.com/office/drawing/2014/main" id="{E7E1B7EA-499B-4ED6-B794-47B22766C022}"/>
                </a:ext>
              </a:extLst>
            </p:cNvPr>
            <p:cNvSpPr>
              <a:spLocks noChangeArrowheads="1"/>
            </p:cNvSpPr>
            <p:nvPr/>
          </p:nvSpPr>
          <p:spPr bwMode="auto">
            <a:xfrm>
              <a:off x="2067" y="2167"/>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3</a:t>
              </a:r>
            </a:p>
          </p:txBody>
        </p:sp>
        <p:sp>
          <p:nvSpPr>
            <p:cNvPr id="43" name="Rectangle 37">
              <a:extLst>
                <a:ext uri="{FF2B5EF4-FFF2-40B4-BE49-F238E27FC236}">
                  <a16:creationId xmlns:a16="http://schemas.microsoft.com/office/drawing/2014/main" id="{2F816556-53F9-4F58-98CB-C7A5F940F2D6}"/>
                </a:ext>
              </a:extLst>
            </p:cNvPr>
            <p:cNvSpPr>
              <a:spLocks noChangeArrowheads="1"/>
            </p:cNvSpPr>
            <p:nvPr/>
          </p:nvSpPr>
          <p:spPr bwMode="auto">
            <a:xfrm>
              <a:off x="2298" y="2166"/>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4</a:t>
              </a:r>
            </a:p>
          </p:txBody>
        </p:sp>
        <p:sp>
          <p:nvSpPr>
            <p:cNvPr id="44" name="Rectangle 38">
              <a:extLst>
                <a:ext uri="{FF2B5EF4-FFF2-40B4-BE49-F238E27FC236}">
                  <a16:creationId xmlns:a16="http://schemas.microsoft.com/office/drawing/2014/main" id="{0F750AE7-95D6-4924-96BE-A5E09FB4AF90}"/>
                </a:ext>
              </a:extLst>
            </p:cNvPr>
            <p:cNvSpPr>
              <a:spLocks noChangeArrowheads="1"/>
            </p:cNvSpPr>
            <p:nvPr/>
          </p:nvSpPr>
          <p:spPr bwMode="auto">
            <a:xfrm>
              <a:off x="2536" y="2166"/>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5</a:t>
              </a:r>
            </a:p>
          </p:txBody>
        </p:sp>
        <p:sp>
          <p:nvSpPr>
            <p:cNvPr id="45" name="Rectangle 39">
              <a:extLst>
                <a:ext uri="{FF2B5EF4-FFF2-40B4-BE49-F238E27FC236}">
                  <a16:creationId xmlns:a16="http://schemas.microsoft.com/office/drawing/2014/main" id="{D5195BBA-ECA3-4FBB-B72D-E975CAC83904}"/>
                </a:ext>
              </a:extLst>
            </p:cNvPr>
            <p:cNvSpPr>
              <a:spLocks noChangeArrowheads="1"/>
            </p:cNvSpPr>
            <p:nvPr/>
          </p:nvSpPr>
          <p:spPr bwMode="auto">
            <a:xfrm>
              <a:off x="2770" y="2170"/>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6</a:t>
              </a:r>
            </a:p>
          </p:txBody>
        </p:sp>
        <p:sp>
          <p:nvSpPr>
            <p:cNvPr id="46" name="Rectangle 40">
              <a:extLst>
                <a:ext uri="{FF2B5EF4-FFF2-40B4-BE49-F238E27FC236}">
                  <a16:creationId xmlns:a16="http://schemas.microsoft.com/office/drawing/2014/main" id="{2D08AC3D-949A-4B3B-AF6F-9FF2A51772E5}"/>
                </a:ext>
              </a:extLst>
            </p:cNvPr>
            <p:cNvSpPr>
              <a:spLocks noChangeArrowheads="1"/>
            </p:cNvSpPr>
            <p:nvPr/>
          </p:nvSpPr>
          <p:spPr bwMode="auto">
            <a:xfrm>
              <a:off x="3010" y="2169"/>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7</a:t>
              </a:r>
            </a:p>
          </p:txBody>
        </p:sp>
        <p:sp>
          <p:nvSpPr>
            <p:cNvPr id="47" name="Rectangle 41">
              <a:extLst>
                <a:ext uri="{FF2B5EF4-FFF2-40B4-BE49-F238E27FC236}">
                  <a16:creationId xmlns:a16="http://schemas.microsoft.com/office/drawing/2014/main" id="{81A99E26-FE4C-479C-83C8-682D9951E1A0}"/>
                </a:ext>
              </a:extLst>
            </p:cNvPr>
            <p:cNvSpPr>
              <a:spLocks noChangeArrowheads="1"/>
            </p:cNvSpPr>
            <p:nvPr/>
          </p:nvSpPr>
          <p:spPr bwMode="auto">
            <a:xfrm>
              <a:off x="3246" y="2169"/>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8</a:t>
              </a:r>
            </a:p>
          </p:txBody>
        </p:sp>
        <p:sp>
          <p:nvSpPr>
            <p:cNvPr id="48" name="Rectangle 42">
              <a:extLst>
                <a:ext uri="{FF2B5EF4-FFF2-40B4-BE49-F238E27FC236}">
                  <a16:creationId xmlns:a16="http://schemas.microsoft.com/office/drawing/2014/main" id="{0E05F2C8-54A8-4CC2-925D-B04EF5179A3E}"/>
                </a:ext>
              </a:extLst>
            </p:cNvPr>
            <p:cNvSpPr>
              <a:spLocks noChangeArrowheads="1"/>
            </p:cNvSpPr>
            <p:nvPr/>
          </p:nvSpPr>
          <p:spPr bwMode="auto">
            <a:xfrm>
              <a:off x="3477" y="2169"/>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9</a:t>
              </a:r>
            </a:p>
          </p:txBody>
        </p:sp>
        <p:sp>
          <p:nvSpPr>
            <p:cNvPr id="49" name="Rectangle 43">
              <a:extLst>
                <a:ext uri="{FF2B5EF4-FFF2-40B4-BE49-F238E27FC236}">
                  <a16:creationId xmlns:a16="http://schemas.microsoft.com/office/drawing/2014/main" id="{919AFE63-A94B-4D9C-B465-0AB4F2735D36}"/>
                </a:ext>
              </a:extLst>
            </p:cNvPr>
            <p:cNvSpPr>
              <a:spLocks noChangeArrowheads="1"/>
            </p:cNvSpPr>
            <p:nvPr/>
          </p:nvSpPr>
          <p:spPr bwMode="auto">
            <a:xfrm>
              <a:off x="3686" y="2164"/>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10</a:t>
              </a:r>
            </a:p>
          </p:txBody>
        </p:sp>
        <p:sp>
          <p:nvSpPr>
            <p:cNvPr id="50" name="Rectangle 44">
              <a:extLst>
                <a:ext uri="{FF2B5EF4-FFF2-40B4-BE49-F238E27FC236}">
                  <a16:creationId xmlns:a16="http://schemas.microsoft.com/office/drawing/2014/main" id="{E9E62DF3-42C7-4335-9AE5-557BCC35C8D7}"/>
                </a:ext>
              </a:extLst>
            </p:cNvPr>
            <p:cNvSpPr>
              <a:spLocks noChangeArrowheads="1"/>
            </p:cNvSpPr>
            <p:nvPr/>
          </p:nvSpPr>
          <p:spPr bwMode="auto">
            <a:xfrm>
              <a:off x="3925" y="2168"/>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11</a:t>
              </a:r>
            </a:p>
          </p:txBody>
        </p:sp>
        <p:sp>
          <p:nvSpPr>
            <p:cNvPr id="51" name="Rectangle 45">
              <a:extLst>
                <a:ext uri="{FF2B5EF4-FFF2-40B4-BE49-F238E27FC236}">
                  <a16:creationId xmlns:a16="http://schemas.microsoft.com/office/drawing/2014/main" id="{770E119A-BD6B-4282-86DA-94C980FA7FCD}"/>
                </a:ext>
              </a:extLst>
            </p:cNvPr>
            <p:cNvSpPr>
              <a:spLocks noChangeArrowheads="1"/>
            </p:cNvSpPr>
            <p:nvPr/>
          </p:nvSpPr>
          <p:spPr bwMode="auto">
            <a:xfrm>
              <a:off x="4161" y="2171"/>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12</a:t>
              </a:r>
            </a:p>
          </p:txBody>
        </p:sp>
        <p:sp>
          <p:nvSpPr>
            <p:cNvPr id="52" name="Rectangle 46">
              <a:extLst>
                <a:ext uri="{FF2B5EF4-FFF2-40B4-BE49-F238E27FC236}">
                  <a16:creationId xmlns:a16="http://schemas.microsoft.com/office/drawing/2014/main" id="{BC538688-1B16-4A52-988E-6B4C8B19DB23}"/>
                </a:ext>
              </a:extLst>
            </p:cNvPr>
            <p:cNvSpPr>
              <a:spLocks noChangeArrowheads="1"/>
            </p:cNvSpPr>
            <p:nvPr/>
          </p:nvSpPr>
          <p:spPr bwMode="auto">
            <a:xfrm>
              <a:off x="1220" y="2035"/>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0</a:t>
              </a:r>
            </a:p>
          </p:txBody>
        </p:sp>
        <p:sp>
          <p:nvSpPr>
            <p:cNvPr id="53" name="Rectangle 47">
              <a:extLst>
                <a:ext uri="{FF2B5EF4-FFF2-40B4-BE49-F238E27FC236}">
                  <a16:creationId xmlns:a16="http://schemas.microsoft.com/office/drawing/2014/main" id="{C10363E2-19B5-4C11-BED3-640C14A4C736}"/>
                </a:ext>
              </a:extLst>
            </p:cNvPr>
            <p:cNvSpPr>
              <a:spLocks noChangeArrowheads="1"/>
            </p:cNvSpPr>
            <p:nvPr/>
          </p:nvSpPr>
          <p:spPr bwMode="auto">
            <a:xfrm>
              <a:off x="1176" y="1808"/>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10</a:t>
              </a:r>
            </a:p>
          </p:txBody>
        </p:sp>
        <p:sp>
          <p:nvSpPr>
            <p:cNvPr id="54" name="Rectangle 48">
              <a:extLst>
                <a:ext uri="{FF2B5EF4-FFF2-40B4-BE49-F238E27FC236}">
                  <a16:creationId xmlns:a16="http://schemas.microsoft.com/office/drawing/2014/main" id="{B35681E5-AA07-4EFB-A343-9FE081E8B2DF}"/>
                </a:ext>
              </a:extLst>
            </p:cNvPr>
            <p:cNvSpPr>
              <a:spLocks noChangeArrowheads="1"/>
            </p:cNvSpPr>
            <p:nvPr/>
          </p:nvSpPr>
          <p:spPr bwMode="auto">
            <a:xfrm>
              <a:off x="1188" y="1567"/>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20</a:t>
              </a:r>
            </a:p>
          </p:txBody>
        </p:sp>
        <p:sp>
          <p:nvSpPr>
            <p:cNvPr id="55" name="Rectangle 49">
              <a:extLst>
                <a:ext uri="{FF2B5EF4-FFF2-40B4-BE49-F238E27FC236}">
                  <a16:creationId xmlns:a16="http://schemas.microsoft.com/office/drawing/2014/main" id="{29726EF3-5B4C-4462-986F-A801A96BA3EF}"/>
                </a:ext>
              </a:extLst>
            </p:cNvPr>
            <p:cNvSpPr>
              <a:spLocks noChangeArrowheads="1"/>
            </p:cNvSpPr>
            <p:nvPr/>
          </p:nvSpPr>
          <p:spPr bwMode="auto">
            <a:xfrm>
              <a:off x="1181" y="1338"/>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30</a:t>
              </a:r>
            </a:p>
          </p:txBody>
        </p:sp>
        <p:sp>
          <p:nvSpPr>
            <p:cNvPr id="56" name="Rectangle 50">
              <a:extLst>
                <a:ext uri="{FF2B5EF4-FFF2-40B4-BE49-F238E27FC236}">
                  <a16:creationId xmlns:a16="http://schemas.microsoft.com/office/drawing/2014/main" id="{7959B533-8467-4041-8F2A-03392DF4E49B}"/>
                </a:ext>
              </a:extLst>
            </p:cNvPr>
            <p:cNvSpPr>
              <a:spLocks noChangeArrowheads="1"/>
            </p:cNvSpPr>
            <p:nvPr/>
          </p:nvSpPr>
          <p:spPr bwMode="auto">
            <a:xfrm>
              <a:off x="1194" y="1112"/>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40</a:t>
              </a:r>
            </a:p>
          </p:txBody>
        </p:sp>
        <p:sp>
          <p:nvSpPr>
            <p:cNvPr id="57" name="Rectangle 51">
              <a:extLst>
                <a:ext uri="{FF2B5EF4-FFF2-40B4-BE49-F238E27FC236}">
                  <a16:creationId xmlns:a16="http://schemas.microsoft.com/office/drawing/2014/main" id="{B115B9FE-834A-4182-8DBE-2F9D070C1E96}"/>
                </a:ext>
              </a:extLst>
            </p:cNvPr>
            <p:cNvSpPr>
              <a:spLocks noChangeArrowheads="1"/>
            </p:cNvSpPr>
            <p:nvPr/>
          </p:nvSpPr>
          <p:spPr bwMode="auto">
            <a:xfrm>
              <a:off x="1195" y="867"/>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50</a:t>
              </a:r>
            </a:p>
          </p:txBody>
        </p:sp>
        <p:sp>
          <p:nvSpPr>
            <p:cNvPr id="58" name="Rectangle 52">
              <a:extLst>
                <a:ext uri="{FF2B5EF4-FFF2-40B4-BE49-F238E27FC236}">
                  <a16:creationId xmlns:a16="http://schemas.microsoft.com/office/drawing/2014/main" id="{65372AC1-D3F2-42A8-A664-4F0B24CF1986}"/>
                </a:ext>
              </a:extLst>
            </p:cNvPr>
            <p:cNvSpPr>
              <a:spLocks noChangeArrowheads="1"/>
            </p:cNvSpPr>
            <p:nvPr/>
          </p:nvSpPr>
          <p:spPr bwMode="auto">
            <a:xfrm>
              <a:off x="1204" y="630"/>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60</a:t>
              </a:r>
            </a:p>
          </p:txBody>
        </p:sp>
        <p:sp>
          <p:nvSpPr>
            <p:cNvPr id="59" name="Line 53">
              <a:extLst>
                <a:ext uri="{FF2B5EF4-FFF2-40B4-BE49-F238E27FC236}">
                  <a16:creationId xmlns:a16="http://schemas.microsoft.com/office/drawing/2014/main" id="{24AA3D50-5BDF-463C-97FF-3539629EBDD3}"/>
                </a:ext>
              </a:extLst>
            </p:cNvPr>
            <p:cNvSpPr>
              <a:spLocks noChangeShapeType="1"/>
            </p:cNvSpPr>
            <p:nvPr/>
          </p:nvSpPr>
          <p:spPr bwMode="auto">
            <a:xfrm>
              <a:off x="1438" y="938"/>
              <a:ext cx="941" cy="11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4">
              <a:extLst>
                <a:ext uri="{FF2B5EF4-FFF2-40B4-BE49-F238E27FC236}">
                  <a16:creationId xmlns:a16="http://schemas.microsoft.com/office/drawing/2014/main" id="{15D2B7A7-3DC1-4EBC-BA04-D8E1D51F7943}"/>
                </a:ext>
              </a:extLst>
            </p:cNvPr>
            <p:cNvSpPr>
              <a:spLocks noChangeShapeType="1"/>
            </p:cNvSpPr>
            <p:nvPr/>
          </p:nvSpPr>
          <p:spPr bwMode="auto">
            <a:xfrm>
              <a:off x="2379" y="938"/>
              <a:ext cx="0" cy="117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55">
              <a:extLst>
                <a:ext uri="{FF2B5EF4-FFF2-40B4-BE49-F238E27FC236}">
                  <a16:creationId xmlns:a16="http://schemas.microsoft.com/office/drawing/2014/main" id="{F1062132-1343-4839-A090-AE4D71C13741}"/>
                </a:ext>
              </a:extLst>
            </p:cNvPr>
            <p:cNvSpPr>
              <a:spLocks noChangeShapeType="1"/>
            </p:cNvSpPr>
            <p:nvPr/>
          </p:nvSpPr>
          <p:spPr bwMode="auto">
            <a:xfrm>
              <a:off x="2379" y="938"/>
              <a:ext cx="941" cy="117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56">
              <a:extLst>
                <a:ext uri="{FF2B5EF4-FFF2-40B4-BE49-F238E27FC236}">
                  <a16:creationId xmlns:a16="http://schemas.microsoft.com/office/drawing/2014/main" id="{D36B1F4A-68C0-4444-899A-B33693924F32}"/>
                </a:ext>
              </a:extLst>
            </p:cNvPr>
            <p:cNvSpPr>
              <a:spLocks noChangeShapeType="1"/>
            </p:cNvSpPr>
            <p:nvPr/>
          </p:nvSpPr>
          <p:spPr bwMode="auto">
            <a:xfrm>
              <a:off x="3320" y="938"/>
              <a:ext cx="0" cy="117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7">
              <a:extLst>
                <a:ext uri="{FF2B5EF4-FFF2-40B4-BE49-F238E27FC236}">
                  <a16:creationId xmlns:a16="http://schemas.microsoft.com/office/drawing/2014/main" id="{B4E6D87A-ABCF-4EFE-93F3-8823D6175635}"/>
                </a:ext>
              </a:extLst>
            </p:cNvPr>
            <p:cNvSpPr>
              <a:spLocks noChangeShapeType="1"/>
            </p:cNvSpPr>
            <p:nvPr/>
          </p:nvSpPr>
          <p:spPr bwMode="auto">
            <a:xfrm>
              <a:off x="3320" y="938"/>
              <a:ext cx="941" cy="117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8">
              <a:extLst>
                <a:ext uri="{FF2B5EF4-FFF2-40B4-BE49-F238E27FC236}">
                  <a16:creationId xmlns:a16="http://schemas.microsoft.com/office/drawing/2014/main" id="{444122FA-82F5-49C0-AC4B-C988A004575B}"/>
                </a:ext>
              </a:extLst>
            </p:cNvPr>
            <p:cNvSpPr>
              <a:spLocks noChangeShapeType="1"/>
            </p:cNvSpPr>
            <p:nvPr/>
          </p:nvSpPr>
          <p:spPr bwMode="auto">
            <a:xfrm>
              <a:off x="1438" y="1526"/>
              <a:ext cx="282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59">
              <a:extLst>
                <a:ext uri="{FF2B5EF4-FFF2-40B4-BE49-F238E27FC236}">
                  <a16:creationId xmlns:a16="http://schemas.microsoft.com/office/drawing/2014/main" id="{DBD280D6-64E6-4B81-9A08-77413441B69E}"/>
                </a:ext>
              </a:extLst>
            </p:cNvPr>
            <p:cNvSpPr>
              <a:spLocks noChangeArrowheads="1"/>
            </p:cNvSpPr>
            <p:nvPr/>
          </p:nvSpPr>
          <p:spPr bwMode="auto">
            <a:xfrm>
              <a:off x="1532" y="734"/>
              <a:ext cx="9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Annual Usage = 150</a:t>
              </a:r>
            </a:p>
          </p:txBody>
        </p:sp>
        <p:sp>
          <p:nvSpPr>
            <p:cNvPr id="66" name="Rectangle 60">
              <a:extLst>
                <a:ext uri="{FF2B5EF4-FFF2-40B4-BE49-F238E27FC236}">
                  <a16:creationId xmlns:a16="http://schemas.microsoft.com/office/drawing/2014/main" id="{C1EE82C1-3394-43B7-831F-2D3DE8FB6E89}"/>
                </a:ext>
              </a:extLst>
            </p:cNvPr>
            <p:cNvSpPr>
              <a:spLocks noChangeArrowheads="1"/>
            </p:cNvSpPr>
            <p:nvPr/>
          </p:nvSpPr>
          <p:spPr bwMode="auto">
            <a:xfrm>
              <a:off x="1624" y="836"/>
              <a:ext cx="75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Order Size = 50</a:t>
              </a:r>
            </a:p>
          </p:txBody>
        </p:sp>
        <p:sp>
          <p:nvSpPr>
            <p:cNvPr id="67" name="Rectangle 61">
              <a:extLst>
                <a:ext uri="{FF2B5EF4-FFF2-40B4-BE49-F238E27FC236}">
                  <a16:creationId xmlns:a16="http://schemas.microsoft.com/office/drawing/2014/main" id="{E6F2B92D-482A-4B8D-A1B2-ACA8C1017A64}"/>
                </a:ext>
              </a:extLst>
            </p:cNvPr>
            <p:cNvSpPr>
              <a:spLocks noChangeArrowheads="1"/>
            </p:cNvSpPr>
            <p:nvPr/>
          </p:nvSpPr>
          <p:spPr bwMode="auto">
            <a:xfrm>
              <a:off x="3244" y="734"/>
              <a:ext cx="101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Number of Orders = 3</a:t>
              </a:r>
            </a:p>
          </p:txBody>
        </p:sp>
        <p:sp>
          <p:nvSpPr>
            <p:cNvPr id="68" name="Rectangle 62">
              <a:extLst>
                <a:ext uri="{FF2B5EF4-FFF2-40B4-BE49-F238E27FC236}">
                  <a16:creationId xmlns:a16="http://schemas.microsoft.com/office/drawing/2014/main" id="{6C4F0161-CDE6-4E10-9A0E-7D0955229E38}"/>
                </a:ext>
              </a:extLst>
            </p:cNvPr>
            <p:cNvSpPr>
              <a:spLocks noChangeArrowheads="1"/>
            </p:cNvSpPr>
            <p:nvPr/>
          </p:nvSpPr>
          <p:spPr bwMode="auto">
            <a:xfrm>
              <a:off x="3303" y="836"/>
              <a:ext cx="901"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Avg Inventory = 25</a:t>
              </a:r>
            </a:p>
          </p:txBody>
        </p:sp>
        <p:sp>
          <p:nvSpPr>
            <p:cNvPr id="69" name="Freeform 63">
              <a:extLst>
                <a:ext uri="{FF2B5EF4-FFF2-40B4-BE49-F238E27FC236}">
                  <a16:creationId xmlns:a16="http://schemas.microsoft.com/office/drawing/2014/main" id="{3307BA99-C08C-4E91-9188-EFD1539E570E}"/>
                </a:ext>
              </a:extLst>
            </p:cNvPr>
            <p:cNvSpPr>
              <a:spLocks/>
            </p:cNvSpPr>
            <p:nvPr/>
          </p:nvSpPr>
          <p:spPr bwMode="auto">
            <a:xfrm>
              <a:off x="1456" y="2483"/>
              <a:ext cx="2824" cy="1412"/>
            </a:xfrm>
            <a:custGeom>
              <a:avLst/>
              <a:gdLst>
                <a:gd name="T0" fmla="*/ 0 w 2824"/>
                <a:gd name="T1" fmla="*/ 0 h 1412"/>
                <a:gd name="T2" fmla="*/ 2823 w 2824"/>
                <a:gd name="T3" fmla="*/ 0 h 1412"/>
                <a:gd name="T4" fmla="*/ 2823 w 2824"/>
                <a:gd name="T5" fmla="*/ 1411 h 1412"/>
                <a:gd name="T6" fmla="*/ 0 w 2824"/>
                <a:gd name="T7" fmla="*/ 1411 h 1412"/>
                <a:gd name="T8" fmla="*/ 0 w 2824"/>
                <a:gd name="T9" fmla="*/ 0 h 1412"/>
              </a:gdLst>
              <a:ahLst/>
              <a:cxnLst>
                <a:cxn ang="0">
                  <a:pos x="T0" y="T1"/>
                </a:cxn>
                <a:cxn ang="0">
                  <a:pos x="T2" y="T3"/>
                </a:cxn>
                <a:cxn ang="0">
                  <a:pos x="T4" y="T5"/>
                </a:cxn>
                <a:cxn ang="0">
                  <a:pos x="T6" y="T7"/>
                </a:cxn>
                <a:cxn ang="0">
                  <a:pos x="T8" y="T9"/>
                </a:cxn>
              </a:cxnLst>
              <a:rect l="0" t="0" r="r" b="b"/>
              <a:pathLst>
                <a:path w="2824" h="1412">
                  <a:moveTo>
                    <a:pt x="0" y="0"/>
                  </a:moveTo>
                  <a:lnTo>
                    <a:pt x="2823" y="0"/>
                  </a:lnTo>
                  <a:lnTo>
                    <a:pt x="2823" y="1411"/>
                  </a:lnTo>
                  <a:lnTo>
                    <a:pt x="0" y="1411"/>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Line 64">
              <a:extLst>
                <a:ext uri="{FF2B5EF4-FFF2-40B4-BE49-F238E27FC236}">
                  <a16:creationId xmlns:a16="http://schemas.microsoft.com/office/drawing/2014/main" id="{44DB7170-72B3-4898-B349-D254FD35C1D7}"/>
                </a:ext>
              </a:extLst>
            </p:cNvPr>
            <p:cNvSpPr>
              <a:spLocks noChangeShapeType="1"/>
            </p:cNvSpPr>
            <p:nvPr/>
          </p:nvSpPr>
          <p:spPr bwMode="auto">
            <a:xfrm>
              <a:off x="1397" y="3894"/>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65">
              <a:extLst>
                <a:ext uri="{FF2B5EF4-FFF2-40B4-BE49-F238E27FC236}">
                  <a16:creationId xmlns:a16="http://schemas.microsoft.com/office/drawing/2014/main" id="{69C15654-1563-4CD6-B0EB-1DFFCF0C3A37}"/>
                </a:ext>
              </a:extLst>
            </p:cNvPr>
            <p:cNvSpPr>
              <a:spLocks noChangeShapeType="1"/>
            </p:cNvSpPr>
            <p:nvPr/>
          </p:nvSpPr>
          <p:spPr bwMode="auto">
            <a:xfrm>
              <a:off x="1397" y="3659"/>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66">
              <a:extLst>
                <a:ext uri="{FF2B5EF4-FFF2-40B4-BE49-F238E27FC236}">
                  <a16:creationId xmlns:a16="http://schemas.microsoft.com/office/drawing/2014/main" id="{49AC3392-9E58-4F32-9F75-E6641EDB32E0}"/>
                </a:ext>
              </a:extLst>
            </p:cNvPr>
            <p:cNvSpPr>
              <a:spLocks noChangeShapeType="1"/>
            </p:cNvSpPr>
            <p:nvPr/>
          </p:nvSpPr>
          <p:spPr bwMode="auto">
            <a:xfrm>
              <a:off x="1397" y="3424"/>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67">
              <a:extLst>
                <a:ext uri="{FF2B5EF4-FFF2-40B4-BE49-F238E27FC236}">
                  <a16:creationId xmlns:a16="http://schemas.microsoft.com/office/drawing/2014/main" id="{D0D57660-8B0E-40F2-9454-6D3112338719}"/>
                </a:ext>
              </a:extLst>
            </p:cNvPr>
            <p:cNvSpPr>
              <a:spLocks noChangeShapeType="1"/>
            </p:cNvSpPr>
            <p:nvPr/>
          </p:nvSpPr>
          <p:spPr bwMode="auto">
            <a:xfrm>
              <a:off x="1397" y="3189"/>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68">
              <a:extLst>
                <a:ext uri="{FF2B5EF4-FFF2-40B4-BE49-F238E27FC236}">
                  <a16:creationId xmlns:a16="http://schemas.microsoft.com/office/drawing/2014/main" id="{B69772B5-B884-423D-973B-E2F5E6445A21}"/>
                </a:ext>
              </a:extLst>
            </p:cNvPr>
            <p:cNvSpPr>
              <a:spLocks noChangeShapeType="1"/>
            </p:cNvSpPr>
            <p:nvPr/>
          </p:nvSpPr>
          <p:spPr bwMode="auto">
            <a:xfrm>
              <a:off x="1397" y="2954"/>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69">
              <a:extLst>
                <a:ext uri="{FF2B5EF4-FFF2-40B4-BE49-F238E27FC236}">
                  <a16:creationId xmlns:a16="http://schemas.microsoft.com/office/drawing/2014/main" id="{E2368924-374A-4ADF-A50B-B63DA9BD0DB8}"/>
                </a:ext>
              </a:extLst>
            </p:cNvPr>
            <p:cNvSpPr>
              <a:spLocks noChangeShapeType="1"/>
            </p:cNvSpPr>
            <p:nvPr/>
          </p:nvSpPr>
          <p:spPr bwMode="auto">
            <a:xfrm>
              <a:off x="1397" y="2719"/>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70">
              <a:extLst>
                <a:ext uri="{FF2B5EF4-FFF2-40B4-BE49-F238E27FC236}">
                  <a16:creationId xmlns:a16="http://schemas.microsoft.com/office/drawing/2014/main" id="{6305B268-A8F3-4384-83D3-FC22E40C141C}"/>
                </a:ext>
              </a:extLst>
            </p:cNvPr>
            <p:cNvSpPr>
              <a:spLocks noChangeShapeType="1"/>
            </p:cNvSpPr>
            <p:nvPr/>
          </p:nvSpPr>
          <p:spPr bwMode="auto">
            <a:xfrm>
              <a:off x="1397" y="2483"/>
              <a:ext cx="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71">
              <a:extLst>
                <a:ext uri="{FF2B5EF4-FFF2-40B4-BE49-F238E27FC236}">
                  <a16:creationId xmlns:a16="http://schemas.microsoft.com/office/drawing/2014/main" id="{1028DFF0-131C-4FA2-87BF-D7DE170861B8}"/>
                </a:ext>
              </a:extLst>
            </p:cNvPr>
            <p:cNvSpPr>
              <a:spLocks noChangeShapeType="1"/>
            </p:cNvSpPr>
            <p:nvPr/>
          </p:nvSpPr>
          <p:spPr bwMode="auto">
            <a:xfrm flipV="1">
              <a:off x="1692"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72">
              <a:extLst>
                <a:ext uri="{FF2B5EF4-FFF2-40B4-BE49-F238E27FC236}">
                  <a16:creationId xmlns:a16="http://schemas.microsoft.com/office/drawing/2014/main" id="{516BFD51-866A-4196-9968-2E6C0D325941}"/>
                </a:ext>
              </a:extLst>
            </p:cNvPr>
            <p:cNvSpPr>
              <a:spLocks noChangeShapeType="1"/>
            </p:cNvSpPr>
            <p:nvPr/>
          </p:nvSpPr>
          <p:spPr bwMode="auto">
            <a:xfrm flipV="1">
              <a:off x="1927"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73">
              <a:extLst>
                <a:ext uri="{FF2B5EF4-FFF2-40B4-BE49-F238E27FC236}">
                  <a16:creationId xmlns:a16="http://schemas.microsoft.com/office/drawing/2014/main" id="{E07C26FD-817D-4D13-A9A5-C5AB14E49D3A}"/>
                </a:ext>
              </a:extLst>
            </p:cNvPr>
            <p:cNvSpPr>
              <a:spLocks noChangeShapeType="1"/>
            </p:cNvSpPr>
            <p:nvPr/>
          </p:nvSpPr>
          <p:spPr bwMode="auto">
            <a:xfrm flipV="1">
              <a:off x="2162"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74">
              <a:extLst>
                <a:ext uri="{FF2B5EF4-FFF2-40B4-BE49-F238E27FC236}">
                  <a16:creationId xmlns:a16="http://schemas.microsoft.com/office/drawing/2014/main" id="{F72328C0-135A-4C3A-A284-FAAEE827A743}"/>
                </a:ext>
              </a:extLst>
            </p:cNvPr>
            <p:cNvSpPr>
              <a:spLocks noChangeShapeType="1"/>
            </p:cNvSpPr>
            <p:nvPr/>
          </p:nvSpPr>
          <p:spPr bwMode="auto">
            <a:xfrm flipV="1">
              <a:off x="2397"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75">
              <a:extLst>
                <a:ext uri="{FF2B5EF4-FFF2-40B4-BE49-F238E27FC236}">
                  <a16:creationId xmlns:a16="http://schemas.microsoft.com/office/drawing/2014/main" id="{5D801FDE-4334-4963-B0CD-77E0945A28D8}"/>
                </a:ext>
              </a:extLst>
            </p:cNvPr>
            <p:cNvSpPr>
              <a:spLocks noChangeShapeType="1"/>
            </p:cNvSpPr>
            <p:nvPr/>
          </p:nvSpPr>
          <p:spPr bwMode="auto">
            <a:xfrm flipV="1">
              <a:off x="2632"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76">
              <a:extLst>
                <a:ext uri="{FF2B5EF4-FFF2-40B4-BE49-F238E27FC236}">
                  <a16:creationId xmlns:a16="http://schemas.microsoft.com/office/drawing/2014/main" id="{B68C367C-794D-444E-B8DE-48095C1A6939}"/>
                </a:ext>
              </a:extLst>
            </p:cNvPr>
            <p:cNvSpPr>
              <a:spLocks noChangeShapeType="1"/>
            </p:cNvSpPr>
            <p:nvPr/>
          </p:nvSpPr>
          <p:spPr bwMode="auto">
            <a:xfrm flipV="1">
              <a:off x="2868"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77">
              <a:extLst>
                <a:ext uri="{FF2B5EF4-FFF2-40B4-BE49-F238E27FC236}">
                  <a16:creationId xmlns:a16="http://schemas.microsoft.com/office/drawing/2014/main" id="{F76839B9-FE55-4A1A-845A-94AD7DF639E9}"/>
                </a:ext>
              </a:extLst>
            </p:cNvPr>
            <p:cNvSpPr>
              <a:spLocks noChangeShapeType="1"/>
            </p:cNvSpPr>
            <p:nvPr/>
          </p:nvSpPr>
          <p:spPr bwMode="auto">
            <a:xfrm flipV="1">
              <a:off x="3103"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78">
              <a:extLst>
                <a:ext uri="{FF2B5EF4-FFF2-40B4-BE49-F238E27FC236}">
                  <a16:creationId xmlns:a16="http://schemas.microsoft.com/office/drawing/2014/main" id="{2B48D5DF-B90F-4593-B9F5-C4357145679D}"/>
                </a:ext>
              </a:extLst>
            </p:cNvPr>
            <p:cNvSpPr>
              <a:spLocks noChangeShapeType="1"/>
            </p:cNvSpPr>
            <p:nvPr/>
          </p:nvSpPr>
          <p:spPr bwMode="auto">
            <a:xfrm flipV="1">
              <a:off x="3338"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79">
              <a:extLst>
                <a:ext uri="{FF2B5EF4-FFF2-40B4-BE49-F238E27FC236}">
                  <a16:creationId xmlns:a16="http://schemas.microsoft.com/office/drawing/2014/main" id="{95AACEC8-A493-49B7-B38E-52ADA392E2DB}"/>
                </a:ext>
              </a:extLst>
            </p:cNvPr>
            <p:cNvSpPr>
              <a:spLocks noChangeShapeType="1"/>
            </p:cNvSpPr>
            <p:nvPr/>
          </p:nvSpPr>
          <p:spPr bwMode="auto">
            <a:xfrm flipV="1">
              <a:off x="3573"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80">
              <a:extLst>
                <a:ext uri="{FF2B5EF4-FFF2-40B4-BE49-F238E27FC236}">
                  <a16:creationId xmlns:a16="http://schemas.microsoft.com/office/drawing/2014/main" id="{B41C0D03-4311-4FD4-98B0-7F5073C22438}"/>
                </a:ext>
              </a:extLst>
            </p:cNvPr>
            <p:cNvSpPr>
              <a:spLocks noChangeShapeType="1"/>
            </p:cNvSpPr>
            <p:nvPr/>
          </p:nvSpPr>
          <p:spPr bwMode="auto">
            <a:xfrm flipV="1">
              <a:off x="3809"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81">
              <a:extLst>
                <a:ext uri="{FF2B5EF4-FFF2-40B4-BE49-F238E27FC236}">
                  <a16:creationId xmlns:a16="http://schemas.microsoft.com/office/drawing/2014/main" id="{D1826FB1-222E-4B81-A4C5-1A66DA6513C7}"/>
                </a:ext>
              </a:extLst>
            </p:cNvPr>
            <p:cNvSpPr>
              <a:spLocks noChangeShapeType="1"/>
            </p:cNvSpPr>
            <p:nvPr/>
          </p:nvSpPr>
          <p:spPr bwMode="auto">
            <a:xfrm flipV="1">
              <a:off x="4044"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82">
              <a:extLst>
                <a:ext uri="{FF2B5EF4-FFF2-40B4-BE49-F238E27FC236}">
                  <a16:creationId xmlns:a16="http://schemas.microsoft.com/office/drawing/2014/main" id="{2C537537-D6DB-4428-BB75-59E49DBB05BE}"/>
                </a:ext>
              </a:extLst>
            </p:cNvPr>
            <p:cNvSpPr>
              <a:spLocks noChangeShapeType="1"/>
            </p:cNvSpPr>
            <p:nvPr/>
          </p:nvSpPr>
          <p:spPr bwMode="auto">
            <a:xfrm flipV="1">
              <a:off x="4279"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83">
              <a:extLst>
                <a:ext uri="{FF2B5EF4-FFF2-40B4-BE49-F238E27FC236}">
                  <a16:creationId xmlns:a16="http://schemas.microsoft.com/office/drawing/2014/main" id="{C8DC91F7-6C55-41EA-AE3C-67D58061D3E9}"/>
                </a:ext>
              </a:extLst>
            </p:cNvPr>
            <p:cNvSpPr>
              <a:spLocks noChangeShapeType="1"/>
            </p:cNvSpPr>
            <p:nvPr/>
          </p:nvSpPr>
          <p:spPr bwMode="auto">
            <a:xfrm flipV="1">
              <a:off x="1456" y="3894"/>
              <a:ext cx="0" cy="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Rectangle 84">
              <a:extLst>
                <a:ext uri="{FF2B5EF4-FFF2-40B4-BE49-F238E27FC236}">
                  <a16:creationId xmlns:a16="http://schemas.microsoft.com/office/drawing/2014/main" id="{3B7BF6C1-6430-4907-B858-F0A4BC7DBA0F}"/>
                </a:ext>
              </a:extLst>
            </p:cNvPr>
            <p:cNvSpPr>
              <a:spLocks noChangeArrowheads="1"/>
            </p:cNvSpPr>
            <p:nvPr/>
          </p:nvSpPr>
          <p:spPr bwMode="auto">
            <a:xfrm>
              <a:off x="1369" y="3946"/>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0</a:t>
              </a:r>
            </a:p>
          </p:txBody>
        </p:sp>
        <p:sp>
          <p:nvSpPr>
            <p:cNvPr id="91" name="Rectangle 85">
              <a:extLst>
                <a:ext uri="{FF2B5EF4-FFF2-40B4-BE49-F238E27FC236}">
                  <a16:creationId xmlns:a16="http://schemas.microsoft.com/office/drawing/2014/main" id="{4504261E-9477-49D5-BDC8-CB126C65DACE}"/>
                </a:ext>
              </a:extLst>
            </p:cNvPr>
            <p:cNvSpPr>
              <a:spLocks noChangeArrowheads="1"/>
            </p:cNvSpPr>
            <p:nvPr/>
          </p:nvSpPr>
          <p:spPr bwMode="auto">
            <a:xfrm>
              <a:off x="1610" y="3945"/>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a:t>
              </a:r>
            </a:p>
          </p:txBody>
        </p:sp>
        <p:sp>
          <p:nvSpPr>
            <p:cNvPr id="92" name="Rectangle 86">
              <a:extLst>
                <a:ext uri="{FF2B5EF4-FFF2-40B4-BE49-F238E27FC236}">
                  <a16:creationId xmlns:a16="http://schemas.microsoft.com/office/drawing/2014/main" id="{9002D364-E47F-40D8-B6E8-AAEA611EC9F2}"/>
                </a:ext>
              </a:extLst>
            </p:cNvPr>
            <p:cNvSpPr>
              <a:spLocks noChangeArrowheads="1"/>
            </p:cNvSpPr>
            <p:nvPr/>
          </p:nvSpPr>
          <p:spPr bwMode="auto">
            <a:xfrm>
              <a:off x="1847" y="3945"/>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2</a:t>
              </a:r>
            </a:p>
          </p:txBody>
        </p:sp>
        <p:sp>
          <p:nvSpPr>
            <p:cNvPr id="93" name="Rectangle 87">
              <a:extLst>
                <a:ext uri="{FF2B5EF4-FFF2-40B4-BE49-F238E27FC236}">
                  <a16:creationId xmlns:a16="http://schemas.microsoft.com/office/drawing/2014/main" id="{6E12C48A-0094-4E5C-AF01-15998E98B51E}"/>
                </a:ext>
              </a:extLst>
            </p:cNvPr>
            <p:cNvSpPr>
              <a:spLocks noChangeArrowheads="1"/>
            </p:cNvSpPr>
            <p:nvPr/>
          </p:nvSpPr>
          <p:spPr bwMode="auto">
            <a:xfrm>
              <a:off x="2086" y="3947"/>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3</a:t>
              </a:r>
            </a:p>
          </p:txBody>
        </p:sp>
        <p:sp>
          <p:nvSpPr>
            <p:cNvPr id="94" name="Rectangle 88">
              <a:extLst>
                <a:ext uri="{FF2B5EF4-FFF2-40B4-BE49-F238E27FC236}">
                  <a16:creationId xmlns:a16="http://schemas.microsoft.com/office/drawing/2014/main" id="{0D702788-0FB9-4726-A78E-0B031703E753}"/>
                </a:ext>
              </a:extLst>
            </p:cNvPr>
            <p:cNvSpPr>
              <a:spLocks noChangeArrowheads="1"/>
            </p:cNvSpPr>
            <p:nvPr/>
          </p:nvSpPr>
          <p:spPr bwMode="auto">
            <a:xfrm>
              <a:off x="2316" y="3947"/>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4</a:t>
              </a:r>
            </a:p>
          </p:txBody>
        </p:sp>
        <p:sp>
          <p:nvSpPr>
            <p:cNvPr id="95" name="Rectangle 89">
              <a:extLst>
                <a:ext uri="{FF2B5EF4-FFF2-40B4-BE49-F238E27FC236}">
                  <a16:creationId xmlns:a16="http://schemas.microsoft.com/office/drawing/2014/main" id="{F56352A8-2C83-4E65-BBF4-83378A9F4BBE}"/>
                </a:ext>
              </a:extLst>
            </p:cNvPr>
            <p:cNvSpPr>
              <a:spLocks noChangeArrowheads="1"/>
            </p:cNvSpPr>
            <p:nvPr/>
          </p:nvSpPr>
          <p:spPr bwMode="auto">
            <a:xfrm>
              <a:off x="2555" y="3947"/>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5</a:t>
              </a:r>
            </a:p>
          </p:txBody>
        </p:sp>
        <p:sp>
          <p:nvSpPr>
            <p:cNvPr id="96" name="Rectangle 90">
              <a:extLst>
                <a:ext uri="{FF2B5EF4-FFF2-40B4-BE49-F238E27FC236}">
                  <a16:creationId xmlns:a16="http://schemas.microsoft.com/office/drawing/2014/main" id="{E08E53AF-96FE-4734-818A-236B3446F27B}"/>
                </a:ext>
              </a:extLst>
            </p:cNvPr>
            <p:cNvSpPr>
              <a:spLocks noChangeArrowheads="1"/>
            </p:cNvSpPr>
            <p:nvPr/>
          </p:nvSpPr>
          <p:spPr bwMode="auto">
            <a:xfrm>
              <a:off x="2789" y="3950"/>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6</a:t>
              </a:r>
            </a:p>
          </p:txBody>
        </p:sp>
        <p:sp>
          <p:nvSpPr>
            <p:cNvPr id="97" name="Rectangle 91">
              <a:extLst>
                <a:ext uri="{FF2B5EF4-FFF2-40B4-BE49-F238E27FC236}">
                  <a16:creationId xmlns:a16="http://schemas.microsoft.com/office/drawing/2014/main" id="{3539FA8D-A276-4EDB-8B73-92680DF35C8C}"/>
                </a:ext>
              </a:extLst>
            </p:cNvPr>
            <p:cNvSpPr>
              <a:spLocks noChangeArrowheads="1"/>
            </p:cNvSpPr>
            <p:nvPr/>
          </p:nvSpPr>
          <p:spPr bwMode="auto">
            <a:xfrm>
              <a:off x="3029" y="3950"/>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7</a:t>
              </a:r>
            </a:p>
          </p:txBody>
        </p:sp>
        <p:sp>
          <p:nvSpPr>
            <p:cNvPr id="98" name="Rectangle 92">
              <a:extLst>
                <a:ext uri="{FF2B5EF4-FFF2-40B4-BE49-F238E27FC236}">
                  <a16:creationId xmlns:a16="http://schemas.microsoft.com/office/drawing/2014/main" id="{5F3B5984-5137-4D84-A1A9-7C54D2013431}"/>
                </a:ext>
              </a:extLst>
            </p:cNvPr>
            <p:cNvSpPr>
              <a:spLocks noChangeArrowheads="1"/>
            </p:cNvSpPr>
            <p:nvPr/>
          </p:nvSpPr>
          <p:spPr bwMode="auto">
            <a:xfrm>
              <a:off x="3265" y="3949"/>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8</a:t>
              </a:r>
            </a:p>
          </p:txBody>
        </p:sp>
        <p:sp>
          <p:nvSpPr>
            <p:cNvPr id="99" name="Rectangle 93">
              <a:extLst>
                <a:ext uri="{FF2B5EF4-FFF2-40B4-BE49-F238E27FC236}">
                  <a16:creationId xmlns:a16="http://schemas.microsoft.com/office/drawing/2014/main" id="{D48DB283-29ED-47CD-A8A6-F38B4600AA77}"/>
                </a:ext>
              </a:extLst>
            </p:cNvPr>
            <p:cNvSpPr>
              <a:spLocks noChangeArrowheads="1"/>
            </p:cNvSpPr>
            <p:nvPr/>
          </p:nvSpPr>
          <p:spPr bwMode="auto">
            <a:xfrm>
              <a:off x="3496" y="3949"/>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9</a:t>
              </a:r>
            </a:p>
          </p:txBody>
        </p:sp>
        <p:sp>
          <p:nvSpPr>
            <p:cNvPr id="100" name="Rectangle 94">
              <a:extLst>
                <a:ext uri="{FF2B5EF4-FFF2-40B4-BE49-F238E27FC236}">
                  <a16:creationId xmlns:a16="http://schemas.microsoft.com/office/drawing/2014/main" id="{CD302435-EB95-4081-AACB-60DF3A47EFDA}"/>
                </a:ext>
              </a:extLst>
            </p:cNvPr>
            <p:cNvSpPr>
              <a:spLocks noChangeArrowheads="1"/>
            </p:cNvSpPr>
            <p:nvPr/>
          </p:nvSpPr>
          <p:spPr bwMode="auto">
            <a:xfrm>
              <a:off x="3705" y="3945"/>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10</a:t>
              </a:r>
            </a:p>
          </p:txBody>
        </p:sp>
        <p:sp>
          <p:nvSpPr>
            <p:cNvPr id="101" name="Rectangle 95">
              <a:extLst>
                <a:ext uri="{FF2B5EF4-FFF2-40B4-BE49-F238E27FC236}">
                  <a16:creationId xmlns:a16="http://schemas.microsoft.com/office/drawing/2014/main" id="{AC8C53D7-E98A-47BA-A388-AEE693AF512A}"/>
                </a:ext>
              </a:extLst>
            </p:cNvPr>
            <p:cNvSpPr>
              <a:spLocks noChangeArrowheads="1"/>
            </p:cNvSpPr>
            <p:nvPr/>
          </p:nvSpPr>
          <p:spPr bwMode="auto">
            <a:xfrm>
              <a:off x="3944" y="3948"/>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11</a:t>
              </a:r>
            </a:p>
          </p:txBody>
        </p:sp>
        <p:sp>
          <p:nvSpPr>
            <p:cNvPr id="102" name="Rectangle 96">
              <a:extLst>
                <a:ext uri="{FF2B5EF4-FFF2-40B4-BE49-F238E27FC236}">
                  <a16:creationId xmlns:a16="http://schemas.microsoft.com/office/drawing/2014/main" id="{2CE5A9A4-61ED-4DF6-8564-CB23AC071435}"/>
                </a:ext>
              </a:extLst>
            </p:cNvPr>
            <p:cNvSpPr>
              <a:spLocks noChangeArrowheads="1"/>
            </p:cNvSpPr>
            <p:nvPr/>
          </p:nvSpPr>
          <p:spPr bwMode="auto">
            <a:xfrm>
              <a:off x="4180" y="3952"/>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12</a:t>
              </a:r>
            </a:p>
          </p:txBody>
        </p:sp>
        <p:sp>
          <p:nvSpPr>
            <p:cNvPr id="103" name="Rectangle 97">
              <a:extLst>
                <a:ext uri="{FF2B5EF4-FFF2-40B4-BE49-F238E27FC236}">
                  <a16:creationId xmlns:a16="http://schemas.microsoft.com/office/drawing/2014/main" id="{A8201EA3-A2BA-44B8-9F3B-21A3491888CF}"/>
                </a:ext>
              </a:extLst>
            </p:cNvPr>
            <p:cNvSpPr>
              <a:spLocks noChangeArrowheads="1"/>
            </p:cNvSpPr>
            <p:nvPr/>
          </p:nvSpPr>
          <p:spPr bwMode="auto">
            <a:xfrm>
              <a:off x="4336" y="3949"/>
              <a:ext cx="38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Month</a:t>
              </a:r>
            </a:p>
          </p:txBody>
        </p:sp>
        <p:sp>
          <p:nvSpPr>
            <p:cNvPr id="104" name="Rectangle 98">
              <a:extLst>
                <a:ext uri="{FF2B5EF4-FFF2-40B4-BE49-F238E27FC236}">
                  <a16:creationId xmlns:a16="http://schemas.microsoft.com/office/drawing/2014/main" id="{48ACA45D-7FA3-496E-B8DC-2133EC91BAEA}"/>
                </a:ext>
              </a:extLst>
            </p:cNvPr>
            <p:cNvSpPr>
              <a:spLocks noChangeArrowheads="1"/>
            </p:cNvSpPr>
            <p:nvPr/>
          </p:nvSpPr>
          <p:spPr bwMode="auto">
            <a:xfrm>
              <a:off x="1239" y="3816"/>
              <a:ext cx="16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0</a:t>
              </a:r>
            </a:p>
          </p:txBody>
        </p:sp>
        <p:sp>
          <p:nvSpPr>
            <p:cNvPr id="105" name="Rectangle 99">
              <a:extLst>
                <a:ext uri="{FF2B5EF4-FFF2-40B4-BE49-F238E27FC236}">
                  <a16:creationId xmlns:a16="http://schemas.microsoft.com/office/drawing/2014/main" id="{E9DDA9BE-62DD-44DC-8CF6-90AF23DE8E2C}"/>
                </a:ext>
              </a:extLst>
            </p:cNvPr>
            <p:cNvSpPr>
              <a:spLocks noChangeArrowheads="1"/>
            </p:cNvSpPr>
            <p:nvPr/>
          </p:nvSpPr>
          <p:spPr bwMode="auto">
            <a:xfrm>
              <a:off x="1194" y="3589"/>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10</a:t>
              </a:r>
            </a:p>
          </p:txBody>
        </p:sp>
        <p:sp>
          <p:nvSpPr>
            <p:cNvPr id="106" name="Rectangle 100">
              <a:extLst>
                <a:ext uri="{FF2B5EF4-FFF2-40B4-BE49-F238E27FC236}">
                  <a16:creationId xmlns:a16="http://schemas.microsoft.com/office/drawing/2014/main" id="{68EA3DDB-7373-4A61-A777-33A1EB97F615}"/>
                </a:ext>
              </a:extLst>
            </p:cNvPr>
            <p:cNvSpPr>
              <a:spLocks noChangeArrowheads="1"/>
            </p:cNvSpPr>
            <p:nvPr/>
          </p:nvSpPr>
          <p:spPr bwMode="auto">
            <a:xfrm>
              <a:off x="1207" y="3348"/>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20</a:t>
              </a:r>
            </a:p>
          </p:txBody>
        </p:sp>
        <p:sp>
          <p:nvSpPr>
            <p:cNvPr id="107" name="Rectangle 101">
              <a:extLst>
                <a:ext uri="{FF2B5EF4-FFF2-40B4-BE49-F238E27FC236}">
                  <a16:creationId xmlns:a16="http://schemas.microsoft.com/office/drawing/2014/main" id="{3E45214B-5CA7-45F3-A778-65A9CCE139CF}"/>
                </a:ext>
              </a:extLst>
            </p:cNvPr>
            <p:cNvSpPr>
              <a:spLocks noChangeArrowheads="1"/>
            </p:cNvSpPr>
            <p:nvPr/>
          </p:nvSpPr>
          <p:spPr bwMode="auto">
            <a:xfrm>
              <a:off x="1200" y="3119"/>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30</a:t>
              </a:r>
            </a:p>
          </p:txBody>
        </p:sp>
        <p:sp>
          <p:nvSpPr>
            <p:cNvPr id="108" name="Rectangle 102">
              <a:extLst>
                <a:ext uri="{FF2B5EF4-FFF2-40B4-BE49-F238E27FC236}">
                  <a16:creationId xmlns:a16="http://schemas.microsoft.com/office/drawing/2014/main" id="{90023367-EFA0-4DBE-8876-8AEC03187EB7}"/>
                </a:ext>
              </a:extLst>
            </p:cNvPr>
            <p:cNvSpPr>
              <a:spLocks noChangeArrowheads="1"/>
            </p:cNvSpPr>
            <p:nvPr/>
          </p:nvSpPr>
          <p:spPr bwMode="auto">
            <a:xfrm>
              <a:off x="1213" y="2893"/>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40</a:t>
              </a:r>
            </a:p>
          </p:txBody>
        </p:sp>
        <p:sp>
          <p:nvSpPr>
            <p:cNvPr id="109" name="Rectangle 103">
              <a:extLst>
                <a:ext uri="{FF2B5EF4-FFF2-40B4-BE49-F238E27FC236}">
                  <a16:creationId xmlns:a16="http://schemas.microsoft.com/office/drawing/2014/main" id="{AB556A25-AF9A-4461-AEEE-54F100B714CD}"/>
                </a:ext>
              </a:extLst>
            </p:cNvPr>
            <p:cNvSpPr>
              <a:spLocks noChangeArrowheads="1"/>
            </p:cNvSpPr>
            <p:nvPr/>
          </p:nvSpPr>
          <p:spPr bwMode="auto">
            <a:xfrm>
              <a:off x="1214" y="2648"/>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50</a:t>
              </a:r>
            </a:p>
          </p:txBody>
        </p:sp>
        <p:sp>
          <p:nvSpPr>
            <p:cNvPr id="110" name="Rectangle 104">
              <a:extLst>
                <a:ext uri="{FF2B5EF4-FFF2-40B4-BE49-F238E27FC236}">
                  <a16:creationId xmlns:a16="http://schemas.microsoft.com/office/drawing/2014/main" id="{C869BFA7-909E-45B2-BD76-EC02219F5487}"/>
                </a:ext>
              </a:extLst>
            </p:cNvPr>
            <p:cNvSpPr>
              <a:spLocks noChangeArrowheads="1"/>
            </p:cNvSpPr>
            <p:nvPr/>
          </p:nvSpPr>
          <p:spPr bwMode="auto">
            <a:xfrm>
              <a:off x="1223" y="2411"/>
              <a:ext cx="2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60</a:t>
              </a:r>
            </a:p>
          </p:txBody>
        </p:sp>
        <p:sp>
          <p:nvSpPr>
            <p:cNvPr id="111" name="Rectangle 105">
              <a:extLst>
                <a:ext uri="{FF2B5EF4-FFF2-40B4-BE49-F238E27FC236}">
                  <a16:creationId xmlns:a16="http://schemas.microsoft.com/office/drawing/2014/main" id="{57C830AE-E448-4A5A-8D3D-4F168048E988}"/>
                </a:ext>
              </a:extLst>
            </p:cNvPr>
            <p:cNvSpPr>
              <a:spLocks noChangeArrowheads="1"/>
            </p:cNvSpPr>
            <p:nvPr/>
          </p:nvSpPr>
          <p:spPr bwMode="auto">
            <a:xfrm>
              <a:off x="1566" y="2507"/>
              <a:ext cx="95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Annual Usage = 150</a:t>
              </a:r>
            </a:p>
          </p:txBody>
        </p:sp>
        <p:sp>
          <p:nvSpPr>
            <p:cNvPr id="112" name="Rectangle 106">
              <a:extLst>
                <a:ext uri="{FF2B5EF4-FFF2-40B4-BE49-F238E27FC236}">
                  <a16:creationId xmlns:a16="http://schemas.microsoft.com/office/drawing/2014/main" id="{E2D46B04-E7C2-487B-86D8-57AE675C782B}"/>
                </a:ext>
              </a:extLst>
            </p:cNvPr>
            <p:cNvSpPr>
              <a:spLocks noChangeArrowheads="1"/>
            </p:cNvSpPr>
            <p:nvPr/>
          </p:nvSpPr>
          <p:spPr bwMode="auto">
            <a:xfrm>
              <a:off x="1658" y="2609"/>
              <a:ext cx="75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Order Size = 25</a:t>
              </a:r>
            </a:p>
          </p:txBody>
        </p:sp>
        <p:sp>
          <p:nvSpPr>
            <p:cNvPr id="113" name="Rectangle 107">
              <a:extLst>
                <a:ext uri="{FF2B5EF4-FFF2-40B4-BE49-F238E27FC236}">
                  <a16:creationId xmlns:a16="http://schemas.microsoft.com/office/drawing/2014/main" id="{A2969907-EC53-41B6-AB7D-0C55070B50F3}"/>
                </a:ext>
              </a:extLst>
            </p:cNvPr>
            <p:cNvSpPr>
              <a:spLocks noChangeArrowheads="1"/>
            </p:cNvSpPr>
            <p:nvPr/>
          </p:nvSpPr>
          <p:spPr bwMode="auto">
            <a:xfrm>
              <a:off x="3217" y="2523"/>
              <a:ext cx="101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Number of Orders = 6</a:t>
              </a:r>
            </a:p>
          </p:txBody>
        </p:sp>
        <p:sp>
          <p:nvSpPr>
            <p:cNvPr id="114" name="Rectangle 108">
              <a:extLst>
                <a:ext uri="{FF2B5EF4-FFF2-40B4-BE49-F238E27FC236}">
                  <a16:creationId xmlns:a16="http://schemas.microsoft.com/office/drawing/2014/main" id="{C679803D-2C53-4139-9E64-D3844D0B5303}"/>
                </a:ext>
              </a:extLst>
            </p:cNvPr>
            <p:cNvSpPr>
              <a:spLocks noChangeArrowheads="1"/>
            </p:cNvSpPr>
            <p:nvPr/>
          </p:nvSpPr>
          <p:spPr bwMode="auto">
            <a:xfrm>
              <a:off x="3241" y="2624"/>
              <a:ext cx="97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Avg Inventory = 12.5</a:t>
              </a:r>
            </a:p>
          </p:txBody>
        </p:sp>
        <p:sp>
          <p:nvSpPr>
            <p:cNvPr id="115" name="Rectangle 109">
              <a:extLst>
                <a:ext uri="{FF2B5EF4-FFF2-40B4-BE49-F238E27FC236}">
                  <a16:creationId xmlns:a16="http://schemas.microsoft.com/office/drawing/2014/main" id="{077CD28D-318D-4297-BF81-4C09FF31ADC6}"/>
                </a:ext>
              </a:extLst>
            </p:cNvPr>
            <p:cNvSpPr>
              <a:spLocks noChangeArrowheads="1"/>
            </p:cNvSpPr>
            <p:nvPr/>
          </p:nvSpPr>
          <p:spPr bwMode="auto">
            <a:xfrm>
              <a:off x="1030" y="2316"/>
              <a:ext cx="512"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Inventory</a:t>
              </a:r>
            </a:p>
          </p:txBody>
        </p:sp>
        <p:sp>
          <p:nvSpPr>
            <p:cNvPr id="116" name="Rectangle 110">
              <a:extLst>
                <a:ext uri="{FF2B5EF4-FFF2-40B4-BE49-F238E27FC236}">
                  <a16:creationId xmlns:a16="http://schemas.microsoft.com/office/drawing/2014/main" id="{1F83ECBC-322C-4F9C-BBF9-ABCF8095C25C}"/>
                </a:ext>
              </a:extLst>
            </p:cNvPr>
            <p:cNvSpPr>
              <a:spLocks noChangeArrowheads="1"/>
            </p:cNvSpPr>
            <p:nvPr/>
          </p:nvSpPr>
          <p:spPr bwMode="auto">
            <a:xfrm>
              <a:off x="4318" y="2176"/>
              <a:ext cx="38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Month</a:t>
              </a:r>
            </a:p>
          </p:txBody>
        </p:sp>
        <p:sp>
          <p:nvSpPr>
            <p:cNvPr id="117" name="Line 111">
              <a:extLst>
                <a:ext uri="{FF2B5EF4-FFF2-40B4-BE49-F238E27FC236}">
                  <a16:creationId xmlns:a16="http://schemas.microsoft.com/office/drawing/2014/main" id="{44162B20-8375-4DBF-AECA-FA49793634AA}"/>
                </a:ext>
              </a:extLst>
            </p:cNvPr>
            <p:cNvSpPr>
              <a:spLocks noChangeShapeType="1"/>
            </p:cNvSpPr>
            <p:nvPr/>
          </p:nvSpPr>
          <p:spPr bwMode="auto">
            <a:xfrm>
              <a:off x="1456" y="3596"/>
              <a:ext cx="282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112">
              <a:extLst>
                <a:ext uri="{FF2B5EF4-FFF2-40B4-BE49-F238E27FC236}">
                  <a16:creationId xmlns:a16="http://schemas.microsoft.com/office/drawing/2014/main" id="{2D87DCD6-2BD3-40BF-BB80-8A6616526485}"/>
                </a:ext>
              </a:extLst>
            </p:cNvPr>
            <p:cNvSpPr>
              <a:spLocks noChangeShapeType="1"/>
            </p:cNvSpPr>
            <p:nvPr/>
          </p:nvSpPr>
          <p:spPr bwMode="auto">
            <a:xfrm>
              <a:off x="1926" y="3307"/>
              <a:ext cx="47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113">
              <a:extLst>
                <a:ext uri="{FF2B5EF4-FFF2-40B4-BE49-F238E27FC236}">
                  <a16:creationId xmlns:a16="http://schemas.microsoft.com/office/drawing/2014/main" id="{B1110084-A361-4B20-B8D8-2A44D5F7971D}"/>
                </a:ext>
              </a:extLst>
            </p:cNvPr>
            <p:cNvSpPr>
              <a:spLocks noChangeShapeType="1"/>
            </p:cNvSpPr>
            <p:nvPr/>
          </p:nvSpPr>
          <p:spPr bwMode="auto">
            <a:xfrm>
              <a:off x="2396" y="3307"/>
              <a:ext cx="47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Line 114">
              <a:extLst>
                <a:ext uri="{FF2B5EF4-FFF2-40B4-BE49-F238E27FC236}">
                  <a16:creationId xmlns:a16="http://schemas.microsoft.com/office/drawing/2014/main" id="{672B3D1F-A828-4AD5-B2BB-574ABBA33D46}"/>
                </a:ext>
              </a:extLst>
            </p:cNvPr>
            <p:cNvSpPr>
              <a:spLocks noChangeShapeType="1"/>
            </p:cNvSpPr>
            <p:nvPr/>
          </p:nvSpPr>
          <p:spPr bwMode="auto">
            <a:xfrm>
              <a:off x="2866" y="3307"/>
              <a:ext cx="471"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115">
              <a:extLst>
                <a:ext uri="{FF2B5EF4-FFF2-40B4-BE49-F238E27FC236}">
                  <a16:creationId xmlns:a16="http://schemas.microsoft.com/office/drawing/2014/main" id="{8EF77EB0-DFC0-4082-A7E1-01088D2B48E5}"/>
                </a:ext>
              </a:extLst>
            </p:cNvPr>
            <p:cNvSpPr>
              <a:spLocks noChangeShapeType="1"/>
            </p:cNvSpPr>
            <p:nvPr/>
          </p:nvSpPr>
          <p:spPr bwMode="auto">
            <a:xfrm>
              <a:off x="3337" y="3307"/>
              <a:ext cx="471"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116">
              <a:extLst>
                <a:ext uri="{FF2B5EF4-FFF2-40B4-BE49-F238E27FC236}">
                  <a16:creationId xmlns:a16="http://schemas.microsoft.com/office/drawing/2014/main" id="{6C400196-6099-46C5-8046-41A978DE90C0}"/>
                </a:ext>
              </a:extLst>
            </p:cNvPr>
            <p:cNvSpPr>
              <a:spLocks noChangeShapeType="1"/>
            </p:cNvSpPr>
            <p:nvPr/>
          </p:nvSpPr>
          <p:spPr bwMode="auto">
            <a:xfrm>
              <a:off x="3808" y="3307"/>
              <a:ext cx="47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117">
              <a:extLst>
                <a:ext uri="{FF2B5EF4-FFF2-40B4-BE49-F238E27FC236}">
                  <a16:creationId xmlns:a16="http://schemas.microsoft.com/office/drawing/2014/main" id="{C5502202-7B5E-49E3-BFE2-5B1227027E5E}"/>
                </a:ext>
              </a:extLst>
            </p:cNvPr>
            <p:cNvSpPr>
              <a:spLocks noChangeShapeType="1"/>
            </p:cNvSpPr>
            <p:nvPr/>
          </p:nvSpPr>
          <p:spPr bwMode="auto">
            <a:xfrm flipV="1">
              <a:off x="1926" y="3307"/>
              <a:ext cx="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Line 118">
              <a:extLst>
                <a:ext uri="{FF2B5EF4-FFF2-40B4-BE49-F238E27FC236}">
                  <a16:creationId xmlns:a16="http://schemas.microsoft.com/office/drawing/2014/main" id="{16A9C9BA-DD0C-4B08-9E13-C9A8BB0A4EA0}"/>
                </a:ext>
              </a:extLst>
            </p:cNvPr>
            <p:cNvSpPr>
              <a:spLocks noChangeShapeType="1"/>
            </p:cNvSpPr>
            <p:nvPr/>
          </p:nvSpPr>
          <p:spPr bwMode="auto">
            <a:xfrm flipV="1">
              <a:off x="2396" y="3307"/>
              <a:ext cx="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Line 119">
              <a:extLst>
                <a:ext uri="{FF2B5EF4-FFF2-40B4-BE49-F238E27FC236}">
                  <a16:creationId xmlns:a16="http://schemas.microsoft.com/office/drawing/2014/main" id="{990CE1AD-D014-4C95-A4B4-16615A025327}"/>
                </a:ext>
              </a:extLst>
            </p:cNvPr>
            <p:cNvSpPr>
              <a:spLocks noChangeShapeType="1"/>
            </p:cNvSpPr>
            <p:nvPr/>
          </p:nvSpPr>
          <p:spPr bwMode="auto">
            <a:xfrm flipV="1">
              <a:off x="2866" y="3307"/>
              <a:ext cx="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Line 120">
              <a:extLst>
                <a:ext uri="{FF2B5EF4-FFF2-40B4-BE49-F238E27FC236}">
                  <a16:creationId xmlns:a16="http://schemas.microsoft.com/office/drawing/2014/main" id="{B8E18705-B064-49ED-94EA-7FDA13358C2C}"/>
                </a:ext>
              </a:extLst>
            </p:cNvPr>
            <p:cNvSpPr>
              <a:spLocks noChangeShapeType="1"/>
            </p:cNvSpPr>
            <p:nvPr/>
          </p:nvSpPr>
          <p:spPr bwMode="auto">
            <a:xfrm flipV="1">
              <a:off x="3337" y="3307"/>
              <a:ext cx="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Line 121">
              <a:extLst>
                <a:ext uri="{FF2B5EF4-FFF2-40B4-BE49-F238E27FC236}">
                  <a16:creationId xmlns:a16="http://schemas.microsoft.com/office/drawing/2014/main" id="{549CC221-2317-49F5-8EC7-504CE196D392}"/>
                </a:ext>
              </a:extLst>
            </p:cNvPr>
            <p:cNvSpPr>
              <a:spLocks noChangeShapeType="1"/>
            </p:cNvSpPr>
            <p:nvPr/>
          </p:nvSpPr>
          <p:spPr bwMode="auto">
            <a:xfrm flipV="1">
              <a:off x="3808" y="3307"/>
              <a:ext cx="0" cy="5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Line 122">
              <a:extLst>
                <a:ext uri="{FF2B5EF4-FFF2-40B4-BE49-F238E27FC236}">
                  <a16:creationId xmlns:a16="http://schemas.microsoft.com/office/drawing/2014/main" id="{D2669C90-6001-463B-8B00-409E866B71D7}"/>
                </a:ext>
              </a:extLst>
            </p:cNvPr>
            <p:cNvSpPr>
              <a:spLocks noChangeShapeType="1"/>
            </p:cNvSpPr>
            <p:nvPr/>
          </p:nvSpPr>
          <p:spPr bwMode="auto">
            <a:xfrm>
              <a:off x="1456" y="3302"/>
              <a:ext cx="470" cy="5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123">
              <a:extLst>
                <a:ext uri="{FF2B5EF4-FFF2-40B4-BE49-F238E27FC236}">
                  <a16:creationId xmlns:a16="http://schemas.microsoft.com/office/drawing/2014/main" id="{CBA8C0E1-C39D-48C2-A6DD-E77E9D7132AB}"/>
                </a:ext>
              </a:extLst>
            </p:cNvPr>
            <p:cNvSpPr>
              <a:spLocks noChangeArrowheads="1"/>
            </p:cNvSpPr>
            <p:nvPr/>
          </p:nvSpPr>
          <p:spPr bwMode="auto">
            <a:xfrm>
              <a:off x="1005" y="526"/>
              <a:ext cx="512"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100" b="1">
                  <a:solidFill>
                    <a:srgbClr val="FFFFFF"/>
                  </a:solidFill>
                </a:rPr>
                <a:t>Inventory</a:t>
              </a:r>
            </a:p>
          </p:txBody>
        </p:sp>
        <p:sp>
          <p:nvSpPr>
            <p:cNvPr id="130" name="Freeform 124">
              <a:extLst>
                <a:ext uri="{FF2B5EF4-FFF2-40B4-BE49-F238E27FC236}">
                  <a16:creationId xmlns:a16="http://schemas.microsoft.com/office/drawing/2014/main" id="{9C10672D-206C-4BF6-A7A9-8A9B34C602FE}"/>
                </a:ext>
              </a:extLst>
            </p:cNvPr>
            <p:cNvSpPr>
              <a:spLocks/>
            </p:cNvSpPr>
            <p:nvPr/>
          </p:nvSpPr>
          <p:spPr bwMode="auto">
            <a:xfrm>
              <a:off x="1437" y="945"/>
              <a:ext cx="943" cy="1174"/>
            </a:xfrm>
            <a:custGeom>
              <a:avLst/>
              <a:gdLst>
                <a:gd name="T0" fmla="*/ 0 w 943"/>
                <a:gd name="T1" fmla="*/ 1170 h 1174"/>
                <a:gd name="T2" fmla="*/ 0 w 943"/>
                <a:gd name="T3" fmla="*/ 0 h 1174"/>
                <a:gd name="T4" fmla="*/ 942 w 943"/>
                <a:gd name="T5" fmla="*/ 1173 h 1174"/>
              </a:gdLst>
              <a:ahLst/>
              <a:cxnLst>
                <a:cxn ang="0">
                  <a:pos x="T0" y="T1"/>
                </a:cxn>
                <a:cxn ang="0">
                  <a:pos x="T2" y="T3"/>
                </a:cxn>
                <a:cxn ang="0">
                  <a:pos x="T4" y="T5"/>
                </a:cxn>
              </a:cxnLst>
              <a:rect l="0" t="0" r="r" b="b"/>
              <a:pathLst>
                <a:path w="943" h="1174">
                  <a:moveTo>
                    <a:pt x="0" y="1170"/>
                  </a:moveTo>
                  <a:lnTo>
                    <a:pt x="0" y="0"/>
                  </a:lnTo>
                  <a:lnTo>
                    <a:pt x="942" y="1173"/>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13161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663B-1C22-43F0-8A0D-0D029F93E6D3}"/>
              </a:ext>
            </a:extLst>
          </p:cNvPr>
          <p:cNvSpPr>
            <a:spLocks noGrp="1"/>
          </p:cNvSpPr>
          <p:nvPr>
            <p:ph type="title"/>
          </p:nvPr>
        </p:nvSpPr>
        <p:spPr/>
        <p:txBody>
          <a:bodyPr/>
          <a:lstStyle/>
          <a:p>
            <a:r>
              <a:rPr lang="en-US" dirty="0"/>
              <a:t>The EOQ Model</a:t>
            </a:r>
          </a:p>
        </p:txBody>
      </p:sp>
      <p:sp>
        <p:nvSpPr>
          <p:cNvPr id="3" name="Content Placeholder 2">
            <a:extLst>
              <a:ext uri="{FF2B5EF4-FFF2-40B4-BE49-F238E27FC236}">
                <a16:creationId xmlns:a16="http://schemas.microsoft.com/office/drawing/2014/main" id="{F6FE4F48-4EBF-4B5F-AFF5-51AC14D0B2E0}"/>
              </a:ext>
            </a:extLst>
          </p:cNvPr>
          <p:cNvSpPr>
            <a:spLocks noGrp="1"/>
          </p:cNvSpPr>
          <p:nvPr>
            <p:ph idx="1"/>
          </p:nvPr>
        </p:nvSpPr>
        <p:spPr>
          <a:xfrm>
            <a:off x="6277925" y="5033313"/>
            <a:ext cx="5332883" cy="1483678"/>
          </a:xfrm>
        </p:spPr>
        <p:txBody>
          <a:bodyPr>
            <a:normAutofit fontScale="92500"/>
          </a:bodyPr>
          <a:lstStyle/>
          <a:p>
            <a:pPr>
              <a:buFont typeface="Wingdings" pitchFamily="2" charset="2"/>
              <a:buNone/>
            </a:pPr>
            <a:r>
              <a:rPr lang="en-US" b="1" dirty="0"/>
              <a:t>Assumes:</a:t>
            </a:r>
          </a:p>
          <a:p>
            <a:pPr lvl="1"/>
            <a:r>
              <a:rPr lang="en-US" sz="1800" b="1" dirty="0"/>
              <a:t>Demand (or use) is constant over the year.</a:t>
            </a:r>
          </a:p>
          <a:p>
            <a:pPr lvl="1"/>
            <a:r>
              <a:rPr lang="en-US" sz="1800" b="1" dirty="0"/>
              <a:t>New orders are received in full when the inventory level drops to zero.</a:t>
            </a:r>
          </a:p>
        </p:txBody>
      </p:sp>
      <p:graphicFrame>
        <p:nvGraphicFramePr>
          <p:cNvPr id="5" name="Object 4">
            <a:extLst>
              <a:ext uri="{FF2B5EF4-FFF2-40B4-BE49-F238E27FC236}">
                <a16:creationId xmlns:a16="http://schemas.microsoft.com/office/drawing/2014/main" id="{BCD16FC9-85C7-4120-9DB2-F6E84582B956}"/>
              </a:ext>
            </a:extLst>
          </p:cNvPr>
          <p:cNvGraphicFramePr>
            <a:graphicFrameLocks/>
          </p:cNvGraphicFramePr>
          <p:nvPr>
            <p:extLst>
              <p:ext uri="{D42A27DB-BD31-4B8C-83A1-F6EECF244321}">
                <p14:modId xmlns:p14="http://schemas.microsoft.com/office/powerpoint/2010/main" val="1005859409"/>
              </p:ext>
            </p:extLst>
          </p:nvPr>
        </p:nvGraphicFramePr>
        <p:xfrm>
          <a:off x="4114800" y="759573"/>
          <a:ext cx="5853112" cy="984250"/>
        </p:xfrm>
        <a:graphic>
          <a:graphicData uri="http://schemas.openxmlformats.org/presentationml/2006/ole">
            <mc:AlternateContent xmlns:mc="http://schemas.openxmlformats.org/markup-compatibility/2006">
              <mc:Choice xmlns:v="urn:schemas-microsoft-com:vml" Requires="v">
                <p:oleObj spid="_x0000_s53258" name="Equation" r:id="rId3" imgW="2438280" imgH="419040" progId="Equation.2">
                  <p:embed/>
                </p:oleObj>
              </mc:Choice>
              <mc:Fallback>
                <p:oleObj name="Equation" r:id="rId3" imgW="2438280" imgH="419040" progId="Equation.2">
                  <p:embed/>
                  <p:pic>
                    <p:nvPicPr>
                      <p:cNvPr id="17412"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759573"/>
                        <a:ext cx="5853112"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46FEB47F-369F-4B69-B4F9-023448F8894D}"/>
              </a:ext>
            </a:extLst>
          </p:cNvPr>
          <p:cNvSpPr/>
          <p:nvPr/>
        </p:nvSpPr>
        <p:spPr>
          <a:xfrm>
            <a:off x="6629400" y="1810384"/>
            <a:ext cx="6096000" cy="2723823"/>
          </a:xfrm>
          <a:prstGeom prst="rect">
            <a:avLst/>
          </a:prstGeom>
        </p:spPr>
        <p:txBody>
          <a:bodyPr>
            <a:spAutoFit/>
          </a:bodyPr>
          <a:lstStyle/>
          <a:p>
            <a:pPr marL="339725" indent="-339725" eaLnBrk="0" hangingPunct="0">
              <a:spcBef>
                <a:spcPct val="50000"/>
              </a:spcBef>
            </a:pPr>
            <a:r>
              <a:rPr lang="en-US" b="1" dirty="0">
                <a:latin typeface="Tahoma" pitchFamily="34" charset="0"/>
              </a:rPr>
              <a:t>where</a:t>
            </a:r>
            <a:r>
              <a:rPr lang="en-US" b="1" dirty="0">
                <a:latin typeface="Times New Roman" pitchFamily="18" charset="0"/>
              </a:rPr>
              <a:t>:</a:t>
            </a:r>
          </a:p>
          <a:p>
            <a:pPr marL="339725" indent="-339725" eaLnBrk="0" hangingPunct="0">
              <a:spcBef>
                <a:spcPct val="50000"/>
              </a:spcBef>
            </a:pPr>
            <a:r>
              <a:rPr lang="en-US" b="1" dirty="0">
                <a:latin typeface="Times New Roman" pitchFamily="18" charset="0"/>
              </a:rPr>
              <a:t>	D = </a:t>
            </a:r>
            <a:r>
              <a:rPr lang="en-US" b="1" dirty="0">
                <a:latin typeface="Tahoma" pitchFamily="34" charset="0"/>
              </a:rPr>
              <a:t>annual demand for the item</a:t>
            </a:r>
          </a:p>
          <a:p>
            <a:pPr marL="339725" indent="-339725" eaLnBrk="0" hangingPunct="0">
              <a:spcBef>
                <a:spcPct val="50000"/>
              </a:spcBef>
            </a:pPr>
            <a:r>
              <a:rPr lang="en-US" b="1" dirty="0">
                <a:latin typeface="Times New Roman" pitchFamily="18" charset="0"/>
              </a:rPr>
              <a:t>	C = </a:t>
            </a:r>
            <a:r>
              <a:rPr lang="en-US" b="1" dirty="0">
                <a:latin typeface="Tahoma" pitchFamily="34" charset="0"/>
              </a:rPr>
              <a:t>unit purchase cost for the item</a:t>
            </a:r>
          </a:p>
          <a:p>
            <a:pPr marL="339725" indent="-339725" eaLnBrk="0" hangingPunct="0">
              <a:spcBef>
                <a:spcPct val="50000"/>
              </a:spcBef>
            </a:pPr>
            <a:r>
              <a:rPr lang="en-US" b="1" dirty="0">
                <a:latin typeface="Times New Roman" pitchFamily="18" charset="0"/>
              </a:rPr>
              <a:t>	S = </a:t>
            </a:r>
            <a:r>
              <a:rPr lang="en-US" b="1" dirty="0">
                <a:latin typeface="Tahoma" pitchFamily="34" charset="0"/>
              </a:rPr>
              <a:t>fixed cost of placing an order</a:t>
            </a:r>
          </a:p>
          <a:p>
            <a:pPr marL="339725" indent="-339725" eaLnBrk="0" hangingPunct="0">
              <a:spcBef>
                <a:spcPct val="50000"/>
              </a:spcBef>
            </a:pPr>
            <a:r>
              <a:rPr lang="en-US" b="1" i="1" dirty="0">
                <a:latin typeface="Times New Roman" pitchFamily="18" charset="0"/>
              </a:rPr>
              <a:t>	</a:t>
            </a:r>
            <a:r>
              <a:rPr lang="en-US" b="1" i="1" dirty="0" err="1">
                <a:latin typeface="Times New Roman" pitchFamily="18" charset="0"/>
              </a:rPr>
              <a:t>i</a:t>
            </a:r>
            <a:r>
              <a:rPr lang="en-US" b="1" dirty="0">
                <a:latin typeface="Times New Roman" pitchFamily="18" charset="0"/>
              </a:rPr>
              <a:t> = </a:t>
            </a:r>
            <a:r>
              <a:rPr lang="en-US" b="1" dirty="0">
                <a:latin typeface="Tahoma" pitchFamily="34" charset="0"/>
              </a:rPr>
              <a:t>cost of holding inventory for a year (expressed as a % of</a:t>
            </a:r>
            <a:r>
              <a:rPr lang="en-US" b="1" dirty="0">
                <a:latin typeface="Times New Roman" pitchFamily="18" charset="0"/>
              </a:rPr>
              <a:t> C</a:t>
            </a:r>
            <a:r>
              <a:rPr lang="en-US" b="1" dirty="0">
                <a:latin typeface="Tahoma" pitchFamily="34" charset="0"/>
              </a:rPr>
              <a:t>)</a:t>
            </a:r>
          </a:p>
          <a:p>
            <a:pPr marL="339725" indent="-339725" eaLnBrk="0" hangingPunct="0">
              <a:spcBef>
                <a:spcPct val="50000"/>
              </a:spcBef>
            </a:pPr>
            <a:r>
              <a:rPr lang="en-US" b="1" dirty="0">
                <a:latin typeface="Times New Roman" pitchFamily="18" charset="0"/>
              </a:rPr>
              <a:t>	Q = </a:t>
            </a:r>
            <a:r>
              <a:rPr lang="en-US" b="1" dirty="0">
                <a:latin typeface="Tahoma" pitchFamily="34" charset="0"/>
              </a:rPr>
              <a:t>order quantity </a:t>
            </a:r>
          </a:p>
        </p:txBody>
      </p:sp>
      <p:grpSp>
        <p:nvGrpSpPr>
          <p:cNvPr id="7" name="Group 48">
            <a:extLst>
              <a:ext uri="{FF2B5EF4-FFF2-40B4-BE49-F238E27FC236}">
                <a16:creationId xmlns:a16="http://schemas.microsoft.com/office/drawing/2014/main" id="{29A9DE00-D30B-4A8F-8D35-985D07544FBC}"/>
              </a:ext>
            </a:extLst>
          </p:cNvPr>
          <p:cNvGrpSpPr>
            <a:grpSpLocks/>
          </p:cNvGrpSpPr>
          <p:nvPr/>
        </p:nvGrpSpPr>
        <p:grpSpPr bwMode="auto">
          <a:xfrm>
            <a:off x="304800" y="2133600"/>
            <a:ext cx="5233852" cy="3810000"/>
            <a:chOff x="862" y="912"/>
            <a:chExt cx="4160" cy="3168"/>
          </a:xfrm>
        </p:grpSpPr>
        <p:sp>
          <p:nvSpPr>
            <p:cNvPr id="8" name="Freeform 3">
              <a:extLst>
                <a:ext uri="{FF2B5EF4-FFF2-40B4-BE49-F238E27FC236}">
                  <a16:creationId xmlns:a16="http://schemas.microsoft.com/office/drawing/2014/main" id="{99875B62-60CB-405D-AD5F-5AA308D4B9E3}"/>
                </a:ext>
              </a:extLst>
            </p:cNvPr>
            <p:cNvSpPr>
              <a:spLocks/>
            </p:cNvSpPr>
            <p:nvPr/>
          </p:nvSpPr>
          <p:spPr bwMode="auto">
            <a:xfrm>
              <a:off x="1288" y="946"/>
              <a:ext cx="3606" cy="2646"/>
            </a:xfrm>
            <a:custGeom>
              <a:avLst/>
              <a:gdLst>
                <a:gd name="T0" fmla="*/ 0 w 3606"/>
                <a:gd name="T1" fmla="*/ 2645 h 2646"/>
                <a:gd name="T2" fmla="*/ 3605 w 3606"/>
                <a:gd name="T3" fmla="*/ 2645 h 2646"/>
                <a:gd name="T4" fmla="*/ 3605 w 3606"/>
                <a:gd name="T5" fmla="*/ 0 h 2646"/>
                <a:gd name="T6" fmla="*/ 0 w 3606"/>
                <a:gd name="T7" fmla="*/ 0 h 2646"/>
                <a:gd name="T8" fmla="*/ 0 w 3606"/>
                <a:gd name="T9" fmla="*/ 2645 h 2646"/>
              </a:gdLst>
              <a:ahLst/>
              <a:cxnLst>
                <a:cxn ang="0">
                  <a:pos x="T0" y="T1"/>
                </a:cxn>
                <a:cxn ang="0">
                  <a:pos x="T2" y="T3"/>
                </a:cxn>
                <a:cxn ang="0">
                  <a:pos x="T4" y="T5"/>
                </a:cxn>
                <a:cxn ang="0">
                  <a:pos x="T6" y="T7"/>
                </a:cxn>
                <a:cxn ang="0">
                  <a:pos x="T8" y="T9"/>
                </a:cxn>
              </a:cxnLst>
              <a:rect l="0" t="0" r="r" b="b"/>
              <a:pathLst>
                <a:path w="3606" h="2646">
                  <a:moveTo>
                    <a:pt x="0" y="2645"/>
                  </a:moveTo>
                  <a:lnTo>
                    <a:pt x="3605" y="2645"/>
                  </a:lnTo>
                  <a:lnTo>
                    <a:pt x="3605" y="0"/>
                  </a:lnTo>
                  <a:lnTo>
                    <a:pt x="0" y="0"/>
                  </a:lnTo>
                  <a:lnTo>
                    <a:pt x="0" y="2645"/>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4">
              <a:extLst>
                <a:ext uri="{FF2B5EF4-FFF2-40B4-BE49-F238E27FC236}">
                  <a16:creationId xmlns:a16="http://schemas.microsoft.com/office/drawing/2014/main" id="{ADEB49A9-FD7E-437E-AEBE-35E51603BAAD}"/>
                </a:ext>
              </a:extLst>
            </p:cNvPr>
            <p:cNvSpPr>
              <a:spLocks/>
            </p:cNvSpPr>
            <p:nvPr/>
          </p:nvSpPr>
          <p:spPr bwMode="auto">
            <a:xfrm>
              <a:off x="1504" y="1287"/>
              <a:ext cx="3246" cy="1370"/>
            </a:xfrm>
            <a:custGeom>
              <a:avLst/>
              <a:gdLst>
                <a:gd name="T0" fmla="*/ 0 w 3246"/>
                <a:gd name="T1" fmla="*/ 0 h 1370"/>
                <a:gd name="T2" fmla="*/ 72 w 3246"/>
                <a:gd name="T3" fmla="*/ 519 h 1370"/>
                <a:gd name="T4" fmla="*/ 144 w 3246"/>
                <a:gd name="T5" fmla="*/ 816 h 1370"/>
                <a:gd name="T6" fmla="*/ 216 w 3246"/>
                <a:gd name="T7" fmla="*/ 1003 h 1370"/>
                <a:gd name="T8" fmla="*/ 289 w 3246"/>
                <a:gd name="T9" fmla="*/ 1128 h 1370"/>
                <a:gd name="T10" fmla="*/ 360 w 3246"/>
                <a:gd name="T11" fmla="*/ 1213 h 1370"/>
                <a:gd name="T12" fmla="*/ 433 w 3246"/>
                <a:gd name="T13" fmla="*/ 1272 h 1370"/>
                <a:gd name="T14" fmla="*/ 505 w 3246"/>
                <a:gd name="T15" fmla="*/ 1312 h 1370"/>
                <a:gd name="T16" fmla="*/ 577 w 3246"/>
                <a:gd name="T17" fmla="*/ 1339 h 1370"/>
                <a:gd name="T18" fmla="*/ 649 w 3246"/>
                <a:gd name="T19" fmla="*/ 1356 h 1370"/>
                <a:gd name="T20" fmla="*/ 721 w 3246"/>
                <a:gd name="T21" fmla="*/ 1365 h 1370"/>
                <a:gd name="T22" fmla="*/ 793 w 3246"/>
                <a:gd name="T23" fmla="*/ 1369 h 1370"/>
                <a:gd name="T24" fmla="*/ 865 w 3246"/>
                <a:gd name="T25" fmla="*/ 1367 h 1370"/>
                <a:gd name="T26" fmla="*/ 938 w 3246"/>
                <a:gd name="T27" fmla="*/ 1362 h 1370"/>
                <a:gd name="T28" fmla="*/ 1009 w 3246"/>
                <a:gd name="T29" fmla="*/ 1353 h 1370"/>
                <a:gd name="T30" fmla="*/ 1082 w 3246"/>
                <a:gd name="T31" fmla="*/ 1341 h 1370"/>
                <a:gd name="T32" fmla="*/ 1154 w 3246"/>
                <a:gd name="T33" fmla="*/ 1328 h 1370"/>
                <a:gd name="T34" fmla="*/ 1226 w 3246"/>
                <a:gd name="T35" fmla="*/ 1312 h 1370"/>
                <a:gd name="T36" fmla="*/ 1298 w 3246"/>
                <a:gd name="T37" fmla="*/ 1295 h 1370"/>
                <a:gd name="T38" fmla="*/ 1370 w 3246"/>
                <a:gd name="T39" fmla="*/ 1276 h 1370"/>
                <a:gd name="T40" fmla="*/ 1442 w 3246"/>
                <a:gd name="T41" fmla="*/ 1256 h 1370"/>
                <a:gd name="T42" fmla="*/ 1515 w 3246"/>
                <a:gd name="T43" fmla="*/ 1235 h 1370"/>
                <a:gd name="T44" fmla="*/ 1587 w 3246"/>
                <a:gd name="T45" fmla="*/ 1213 h 1370"/>
                <a:gd name="T46" fmla="*/ 1659 w 3246"/>
                <a:gd name="T47" fmla="*/ 1190 h 1370"/>
                <a:gd name="T48" fmla="*/ 1731 w 3246"/>
                <a:gd name="T49" fmla="*/ 1166 h 1370"/>
                <a:gd name="T50" fmla="*/ 1803 w 3246"/>
                <a:gd name="T51" fmla="*/ 1142 h 1370"/>
                <a:gd name="T52" fmla="*/ 1875 w 3246"/>
                <a:gd name="T53" fmla="*/ 1117 h 1370"/>
                <a:gd name="T54" fmla="*/ 1947 w 3246"/>
                <a:gd name="T55" fmla="*/ 1092 h 1370"/>
                <a:gd name="T56" fmla="*/ 2019 w 3246"/>
                <a:gd name="T57" fmla="*/ 1066 h 1370"/>
                <a:gd name="T58" fmla="*/ 2091 w 3246"/>
                <a:gd name="T59" fmla="*/ 1039 h 1370"/>
                <a:gd name="T60" fmla="*/ 2164 w 3246"/>
                <a:gd name="T61" fmla="*/ 1012 h 1370"/>
                <a:gd name="T62" fmla="*/ 2236 w 3246"/>
                <a:gd name="T63" fmla="*/ 985 h 1370"/>
                <a:gd name="T64" fmla="*/ 2308 w 3246"/>
                <a:gd name="T65" fmla="*/ 958 h 1370"/>
                <a:gd name="T66" fmla="*/ 2380 w 3246"/>
                <a:gd name="T67" fmla="*/ 930 h 1370"/>
                <a:gd name="T68" fmla="*/ 2452 w 3246"/>
                <a:gd name="T69" fmla="*/ 902 h 1370"/>
                <a:gd name="T70" fmla="*/ 2524 w 3246"/>
                <a:gd name="T71" fmla="*/ 873 h 1370"/>
                <a:gd name="T72" fmla="*/ 2596 w 3246"/>
                <a:gd name="T73" fmla="*/ 845 h 1370"/>
                <a:gd name="T74" fmla="*/ 2668 w 3246"/>
                <a:gd name="T75" fmla="*/ 816 h 1370"/>
                <a:gd name="T76" fmla="*/ 2740 w 3246"/>
                <a:gd name="T77" fmla="*/ 787 h 1370"/>
                <a:gd name="T78" fmla="*/ 2813 w 3246"/>
                <a:gd name="T79" fmla="*/ 758 h 1370"/>
                <a:gd name="T80" fmla="*/ 2885 w 3246"/>
                <a:gd name="T81" fmla="*/ 728 h 1370"/>
                <a:gd name="T82" fmla="*/ 2957 w 3246"/>
                <a:gd name="T83" fmla="*/ 699 h 1370"/>
                <a:gd name="T84" fmla="*/ 3029 w 3246"/>
                <a:gd name="T85" fmla="*/ 669 h 1370"/>
                <a:gd name="T86" fmla="*/ 3101 w 3246"/>
                <a:gd name="T87" fmla="*/ 639 h 1370"/>
                <a:gd name="T88" fmla="*/ 3173 w 3246"/>
                <a:gd name="T89" fmla="*/ 609 h 1370"/>
                <a:gd name="T90" fmla="*/ 3245 w 3246"/>
                <a:gd name="T91" fmla="*/ 579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1370">
                  <a:moveTo>
                    <a:pt x="0" y="0"/>
                  </a:moveTo>
                  <a:lnTo>
                    <a:pt x="72" y="519"/>
                  </a:lnTo>
                  <a:lnTo>
                    <a:pt x="144" y="816"/>
                  </a:lnTo>
                  <a:lnTo>
                    <a:pt x="216" y="1003"/>
                  </a:lnTo>
                  <a:lnTo>
                    <a:pt x="289" y="1128"/>
                  </a:lnTo>
                  <a:lnTo>
                    <a:pt x="360" y="1213"/>
                  </a:lnTo>
                  <a:lnTo>
                    <a:pt x="433" y="1272"/>
                  </a:lnTo>
                  <a:lnTo>
                    <a:pt x="505" y="1312"/>
                  </a:lnTo>
                  <a:lnTo>
                    <a:pt x="577" y="1339"/>
                  </a:lnTo>
                  <a:lnTo>
                    <a:pt x="649" y="1356"/>
                  </a:lnTo>
                  <a:lnTo>
                    <a:pt x="721" y="1365"/>
                  </a:lnTo>
                  <a:lnTo>
                    <a:pt x="793" y="1369"/>
                  </a:lnTo>
                  <a:lnTo>
                    <a:pt x="865" y="1367"/>
                  </a:lnTo>
                  <a:lnTo>
                    <a:pt x="938" y="1362"/>
                  </a:lnTo>
                  <a:lnTo>
                    <a:pt x="1009" y="1353"/>
                  </a:lnTo>
                  <a:lnTo>
                    <a:pt x="1082" y="1341"/>
                  </a:lnTo>
                  <a:lnTo>
                    <a:pt x="1154" y="1328"/>
                  </a:lnTo>
                  <a:lnTo>
                    <a:pt x="1226" y="1312"/>
                  </a:lnTo>
                  <a:lnTo>
                    <a:pt x="1298" y="1295"/>
                  </a:lnTo>
                  <a:lnTo>
                    <a:pt x="1370" y="1276"/>
                  </a:lnTo>
                  <a:lnTo>
                    <a:pt x="1442" y="1256"/>
                  </a:lnTo>
                  <a:lnTo>
                    <a:pt x="1515" y="1235"/>
                  </a:lnTo>
                  <a:lnTo>
                    <a:pt x="1587" y="1213"/>
                  </a:lnTo>
                  <a:lnTo>
                    <a:pt x="1659" y="1190"/>
                  </a:lnTo>
                  <a:lnTo>
                    <a:pt x="1731" y="1166"/>
                  </a:lnTo>
                  <a:lnTo>
                    <a:pt x="1803" y="1142"/>
                  </a:lnTo>
                  <a:lnTo>
                    <a:pt x="1875" y="1117"/>
                  </a:lnTo>
                  <a:lnTo>
                    <a:pt x="1947" y="1092"/>
                  </a:lnTo>
                  <a:lnTo>
                    <a:pt x="2019" y="1066"/>
                  </a:lnTo>
                  <a:lnTo>
                    <a:pt x="2091" y="1039"/>
                  </a:lnTo>
                  <a:lnTo>
                    <a:pt x="2164" y="1012"/>
                  </a:lnTo>
                  <a:lnTo>
                    <a:pt x="2236" y="985"/>
                  </a:lnTo>
                  <a:lnTo>
                    <a:pt x="2308" y="958"/>
                  </a:lnTo>
                  <a:lnTo>
                    <a:pt x="2380" y="930"/>
                  </a:lnTo>
                  <a:lnTo>
                    <a:pt x="2452" y="902"/>
                  </a:lnTo>
                  <a:lnTo>
                    <a:pt x="2524" y="873"/>
                  </a:lnTo>
                  <a:lnTo>
                    <a:pt x="2596" y="845"/>
                  </a:lnTo>
                  <a:lnTo>
                    <a:pt x="2668" y="816"/>
                  </a:lnTo>
                  <a:lnTo>
                    <a:pt x="2740" y="787"/>
                  </a:lnTo>
                  <a:lnTo>
                    <a:pt x="2813" y="758"/>
                  </a:lnTo>
                  <a:lnTo>
                    <a:pt x="2885" y="728"/>
                  </a:lnTo>
                  <a:lnTo>
                    <a:pt x="2957" y="699"/>
                  </a:lnTo>
                  <a:lnTo>
                    <a:pt x="3029" y="669"/>
                  </a:lnTo>
                  <a:lnTo>
                    <a:pt x="3101" y="639"/>
                  </a:lnTo>
                  <a:lnTo>
                    <a:pt x="3173" y="609"/>
                  </a:lnTo>
                  <a:lnTo>
                    <a:pt x="3245" y="579"/>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5">
              <a:extLst>
                <a:ext uri="{FF2B5EF4-FFF2-40B4-BE49-F238E27FC236}">
                  <a16:creationId xmlns:a16="http://schemas.microsoft.com/office/drawing/2014/main" id="{2D63C248-0B6C-4416-A1B3-E4921EEEFEEA}"/>
                </a:ext>
              </a:extLst>
            </p:cNvPr>
            <p:cNvSpPr>
              <a:spLocks/>
            </p:cNvSpPr>
            <p:nvPr/>
          </p:nvSpPr>
          <p:spPr bwMode="auto">
            <a:xfrm>
              <a:off x="1504" y="1386"/>
              <a:ext cx="3246" cy="2068"/>
            </a:xfrm>
            <a:custGeom>
              <a:avLst/>
              <a:gdLst>
                <a:gd name="T0" fmla="*/ 0 w 3246"/>
                <a:gd name="T1" fmla="*/ 0 h 2068"/>
                <a:gd name="T2" fmla="*/ 72 w 3246"/>
                <a:gd name="T3" fmla="*/ 552 h 2068"/>
                <a:gd name="T4" fmla="*/ 144 w 3246"/>
                <a:gd name="T5" fmla="*/ 882 h 2068"/>
                <a:gd name="T6" fmla="*/ 216 w 3246"/>
                <a:gd name="T7" fmla="*/ 1103 h 2068"/>
                <a:gd name="T8" fmla="*/ 289 w 3246"/>
                <a:gd name="T9" fmla="*/ 1260 h 2068"/>
                <a:gd name="T10" fmla="*/ 360 w 3246"/>
                <a:gd name="T11" fmla="*/ 1378 h 2068"/>
                <a:gd name="T12" fmla="*/ 433 w 3246"/>
                <a:gd name="T13" fmla="*/ 1470 h 2068"/>
                <a:gd name="T14" fmla="*/ 505 w 3246"/>
                <a:gd name="T15" fmla="*/ 1543 h 2068"/>
                <a:gd name="T16" fmla="*/ 577 w 3246"/>
                <a:gd name="T17" fmla="*/ 1604 h 2068"/>
                <a:gd name="T18" fmla="*/ 649 w 3246"/>
                <a:gd name="T19" fmla="*/ 1654 h 2068"/>
                <a:gd name="T20" fmla="*/ 721 w 3246"/>
                <a:gd name="T21" fmla="*/ 1696 h 2068"/>
                <a:gd name="T22" fmla="*/ 793 w 3246"/>
                <a:gd name="T23" fmla="*/ 1733 h 2068"/>
                <a:gd name="T24" fmla="*/ 865 w 3246"/>
                <a:gd name="T25" fmla="*/ 1764 h 2068"/>
                <a:gd name="T26" fmla="*/ 938 w 3246"/>
                <a:gd name="T27" fmla="*/ 1791 h 2068"/>
                <a:gd name="T28" fmla="*/ 1009 w 3246"/>
                <a:gd name="T29" fmla="*/ 1816 h 2068"/>
                <a:gd name="T30" fmla="*/ 1082 w 3246"/>
                <a:gd name="T31" fmla="*/ 1838 h 2068"/>
                <a:gd name="T32" fmla="*/ 1154 w 3246"/>
                <a:gd name="T33" fmla="*/ 1857 h 2068"/>
                <a:gd name="T34" fmla="*/ 1226 w 3246"/>
                <a:gd name="T35" fmla="*/ 1874 h 2068"/>
                <a:gd name="T36" fmla="*/ 1298 w 3246"/>
                <a:gd name="T37" fmla="*/ 1890 h 2068"/>
                <a:gd name="T38" fmla="*/ 1370 w 3246"/>
                <a:gd name="T39" fmla="*/ 1904 h 2068"/>
                <a:gd name="T40" fmla="*/ 1442 w 3246"/>
                <a:gd name="T41" fmla="*/ 1918 h 2068"/>
                <a:gd name="T42" fmla="*/ 1515 w 3246"/>
                <a:gd name="T43" fmla="*/ 1929 h 2068"/>
                <a:gd name="T44" fmla="*/ 1587 w 3246"/>
                <a:gd name="T45" fmla="*/ 1941 h 2068"/>
                <a:gd name="T46" fmla="*/ 1659 w 3246"/>
                <a:gd name="T47" fmla="*/ 1951 h 2068"/>
                <a:gd name="T48" fmla="*/ 1731 w 3246"/>
                <a:gd name="T49" fmla="*/ 1960 h 2068"/>
                <a:gd name="T50" fmla="*/ 1803 w 3246"/>
                <a:gd name="T51" fmla="*/ 1969 h 2068"/>
                <a:gd name="T52" fmla="*/ 1875 w 3246"/>
                <a:gd name="T53" fmla="*/ 1977 h 2068"/>
                <a:gd name="T54" fmla="*/ 1947 w 3246"/>
                <a:gd name="T55" fmla="*/ 1985 h 2068"/>
                <a:gd name="T56" fmla="*/ 2019 w 3246"/>
                <a:gd name="T57" fmla="*/ 1992 h 2068"/>
                <a:gd name="T58" fmla="*/ 2091 w 3246"/>
                <a:gd name="T59" fmla="*/ 1998 h 2068"/>
                <a:gd name="T60" fmla="*/ 2164 w 3246"/>
                <a:gd name="T61" fmla="*/ 2004 h 2068"/>
                <a:gd name="T62" fmla="*/ 2236 w 3246"/>
                <a:gd name="T63" fmla="*/ 2011 h 2068"/>
                <a:gd name="T64" fmla="*/ 2308 w 3246"/>
                <a:gd name="T65" fmla="*/ 2016 h 2068"/>
                <a:gd name="T66" fmla="*/ 2380 w 3246"/>
                <a:gd name="T67" fmla="*/ 2021 h 2068"/>
                <a:gd name="T68" fmla="*/ 2452 w 3246"/>
                <a:gd name="T69" fmla="*/ 2026 h 2068"/>
                <a:gd name="T70" fmla="*/ 2524 w 3246"/>
                <a:gd name="T71" fmla="*/ 2031 h 2068"/>
                <a:gd name="T72" fmla="*/ 2596 w 3246"/>
                <a:gd name="T73" fmla="*/ 2035 h 2068"/>
                <a:gd name="T74" fmla="*/ 2668 w 3246"/>
                <a:gd name="T75" fmla="*/ 2040 h 2068"/>
                <a:gd name="T76" fmla="*/ 2740 w 3246"/>
                <a:gd name="T77" fmla="*/ 2044 h 2068"/>
                <a:gd name="T78" fmla="*/ 2813 w 3246"/>
                <a:gd name="T79" fmla="*/ 2047 h 2068"/>
                <a:gd name="T80" fmla="*/ 2885 w 3246"/>
                <a:gd name="T81" fmla="*/ 2051 h 2068"/>
                <a:gd name="T82" fmla="*/ 2957 w 3246"/>
                <a:gd name="T83" fmla="*/ 2055 h 2068"/>
                <a:gd name="T84" fmla="*/ 3029 w 3246"/>
                <a:gd name="T85" fmla="*/ 2058 h 2068"/>
                <a:gd name="T86" fmla="*/ 3101 w 3246"/>
                <a:gd name="T87" fmla="*/ 2061 h 2068"/>
                <a:gd name="T88" fmla="*/ 3173 w 3246"/>
                <a:gd name="T89" fmla="*/ 2064 h 2068"/>
                <a:gd name="T90" fmla="*/ 3245 w 3246"/>
                <a:gd name="T91" fmla="*/ 206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068">
                  <a:moveTo>
                    <a:pt x="0" y="0"/>
                  </a:moveTo>
                  <a:lnTo>
                    <a:pt x="72" y="552"/>
                  </a:lnTo>
                  <a:lnTo>
                    <a:pt x="144" y="882"/>
                  </a:lnTo>
                  <a:lnTo>
                    <a:pt x="216" y="1103"/>
                  </a:lnTo>
                  <a:lnTo>
                    <a:pt x="289" y="1260"/>
                  </a:lnTo>
                  <a:lnTo>
                    <a:pt x="360" y="1378"/>
                  </a:lnTo>
                  <a:lnTo>
                    <a:pt x="433" y="1470"/>
                  </a:lnTo>
                  <a:lnTo>
                    <a:pt x="505" y="1543"/>
                  </a:lnTo>
                  <a:lnTo>
                    <a:pt x="577" y="1604"/>
                  </a:lnTo>
                  <a:lnTo>
                    <a:pt x="649" y="1654"/>
                  </a:lnTo>
                  <a:lnTo>
                    <a:pt x="721" y="1696"/>
                  </a:lnTo>
                  <a:lnTo>
                    <a:pt x="793" y="1733"/>
                  </a:lnTo>
                  <a:lnTo>
                    <a:pt x="865" y="1764"/>
                  </a:lnTo>
                  <a:lnTo>
                    <a:pt x="938" y="1791"/>
                  </a:lnTo>
                  <a:lnTo>
                    <a:pt x="1009" y="1816"/>
                  </a:lnTo>
                  <a:lnTo>
                    <a:pt x="1082" y="1838"/>
                  </a:lnTo>
                  <a:lnTo>
                    <a:pt x="1154" y="1857"/>
                  </a:lnTo>
                  <a:lnTo>
                    <a:pt x="1226" y="1874"/>
                  </a:lnTo>
                  <a:lnTo>
                    <a:pt x="1298" y="1890"/>
                  </a:lnTo>
                  <a:lnTo>
                    <a:pt x="1370" y="1904"/>
                  </a:lnTo>
                  <a:lnTo>
                    <a:pt x="1442" y="1918"/>
                  </a:lnTo>
                  <a:lnTo>
                    <a:pt x="1515" y="1929"/>
                  </a:lnTo>
                  <a:lnTo>
                    <a:pt x="1587" y="1941"/>
                  </a:lnTo>
                  <a:lnTo>
                    <a:pt x="1659" y="1951"/>
                  </a:lnTo>
                  <a:lnTo>
                    <a:pt x="1731" y="1960"/>
                  </a:lnTo>
                  <a:lnTo>
                    <a:pt x="1803" y="1969"/>
                  </a:lnTo>
                  <a:lnTo>
                    <a:pt x="1875" y="1977"/>
                  </a:lnTo>
                  <a:lnTo>
                    <a:pt x="1947" y="1985"/>
                  </a:lnTo>
                  <a:lnTo>
                    <a:pt x="2019" y="1992"/>
                  </a:lnTo>
                  <a:lnTo>
                    <a:pt x="2091" y="1998"/>
                  </a:lnTo>
                  <a:lnTo>
                    <a:pt x="2164" y="2004"/>
                  </a:lnTo>
                  <a:lnTo>
                    <a:pt x="2236" y="2011"/>
                  </a:lnTo>
                  <a:lnTo>
                    <a:pt x="2308" y="2016"/>
                  </a:lnTo>
                  <a:lnTo>
                    <a:pt x="2380" y="2021"/>
                  </a:lnTo>
                  <a:lnTo>
                    <a:pt x="2452" y="2026"/>
                  </a:lnTo>
                  <a:lnTo>
                    <a:pt x="2524" y="2031"/>
                  </a:lnTo>
                  <a:lnTo>
                    <a:pt x="2596" y="2035"/>
                  </a:lnTo>
                  <a:lnTo>
                    <a:pt x="2668" y="2040"/>
                  </a:lnTo>
                  <a:lnTo>
                    <a:pt x="2740" y="2044"/>
                  </a:lnTo>
                  <a:lnTo>
                    <a:pt x="2813" y="2047"/>
                  </a:lnTo>
                  <a:lnTo>
                    <a:pt x="2885" y="2051"/>
                  </a:lnTo>
                  <a:lnTo>
                    <a:pt x="2957" y="2055"/>
                  </a:lnTo>
                  <a:lnTo>
                    <a:pt x="3029" y="2058"/>
                  </a:lnTo>
                  <a:lnTo>
                    <a:pt x="3101" y="2061"/>
                  </a:lnTo>
                  <a:lnTo>
                    <a:pt x="3173" y="2064"/>
                  </a:lnTo>
                  <a:lnTo>
                    <a:pt x="3245" y="2067"/>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6">
              <a:extLst>
                <a:ext uri="{FF2B5EF4-FFF2-40B4-BE49-F238E27FC236}">
                  <a16:creationId xmlns:a16="http://schemas.microsoft.com/office/drawing/2014/main" id="{DE328299-9510-4A03-893D-10B49F42C886}"/>
                </a:ext>
              </a:extLst>
            </p:cNvPr>
            <p:cNvSpPr>
              <a:spLocks/>
            </p:cNvSpPr>
            <p:nvPr/>
          </p:nvSpPr>
          <p:spPr bwMode="auto">
            <a:xfrm>
              <a:off x="1504" y="2004"/>
              <a:ext cx="3246" cy="1489"/>
            </a:xfrm>
            <a:custGeom>
              <a:avLst/>
              <a:gdLst>
                <a:gd name="T0" fmla="*/ 0 w 3246"/>
                <a:gd name="T1" fmla="*/ 1488 h 1489"/>
                <a:gd name="T2" fmla="*/ 72 w 3246"/>
                <a:gd name="T3" fmla="*/ 1455 h 1489"/>
                <a:gd name="T4" fmla="*/ 144 w 3246"/>
                <a:gd name="T5" fmla="*/ 1422 h 1489"/>
                <a:gd name="T6" fmla="*/ 216 w 3246"/>
                <a:gd name="T7" fmla="*/ 1389 h 1489"/>
                <a:gd name="T8" fmla="*/ 289 w 3246"/>
                <a:gd name="T9" fmla="*/ 1355 h 1489"/>
                <a:gd name="T10" fmla="*/ 360 w 3246"/>
                <a:gd name="T11" fmla="*/ 1323 h 1489"/>
                <a:gd name="T12" fmla="*/ 433 w 3246"/>
                <a:gd name="T13" fmla="*/ 1289 h 1489"/>
                <a:gd name="T14" fmla="*/ 505 w 3246"/>
                <a:gd name="T15" fmla="*/ 1256 h 1489"/>
                <a:gd name="T16" fmla="*/ 577 w 3246"/>
                <a:gd name="T17" fmla="*/ 1223 h 1489"/>
                <a:gd name="T18" fmla="*/ 649 w 3246"/>
                <a:gd name="T19" fmla="*/ 1190 h 1489"/>
                <a:gd name="T20" fmla="*/ 721 w 3246"/>
                <a:gd name="T21" fmla="*/ 1157 h 1489"/>
                <a:gd name="T22" fmla="*/ 793 w 3246"/>
                <a:gd name="T23" fmla="*/ 1124 h 1489"/>
                <a:gd name="T24" fmla="*/ 865 w 3246"/>
                <a:gd name="T25" fmla="*/ 1091 h 1489"/>
                <a:gd name="T26" fmla="*/ 938 w 3246"/>
                <a:gd name="T27" fmla="*/ 1058 h 1489"/>
                <a:gd name="T28" fmla="*/ 1009 w 3246"/>
                <a:gd name="T29" fmla="*/ 1025 h 1489"/>
                <a:gd name="T30" fmla="*/ 1082 w 3246"/>
                <a:gd name="T31" fmla="*/ 992 h 1489"/>
                <a:gd name="T32" fmla="*/ 1154 w 3246"/>
                <a:gd name="T33" fmla="*/ 959 h 1489"/>
                <a:gd name="T34" fmla="*/ 1226 w 3246"/>
                <a:gd name="T35" fmla="*/ 925 h 1489"/>
                <a:gd name="T36" fmla="*/ 1298 w 3246"/>
                <a:gd name="T37" fmla="*/ 893 h 1489"/>
                <a:gd name="T38" fmla="*/ 1370 w 3246"/>
                <a:gd name="T39" fmla="*/ 859 h 1489"/>
                <a:gd name="T40" fmla="*/ 1442 w 3246"/>
                <a:gd name="T41" fmla="*/ 826 h 1489"/>
                <a:gd name="T42" fmla="*/ 1515 w 3246"/>
                <a:gd name="T43" fmla="*/ 793 h 1489"/>
                <a:gd name="T44" fmla="*/ 1587 w 3246"/>
                <a:gd name="T45" fmla="*/ 760 h 1489"/>
                <a:gd name="T46" fmla="*/ 1659 w 3246"/>
                <a:gd name="T47" fmla="*/ 727 h 1489"/>
                <a:gd name="T48" fmla="*/ 1731 w 3246"/>
                <a:gd name="T49" fmla="*/ 694 h 1489"/>
                <a:gd name="T50" fmla="*/ 1803 w 3246"/>
                <a:gd name="T51" fmla="*/ 661 h 1489"/>
                <a:gd name="T52" fmla="*/ 1875 w 3246"/>
                <a:gd name="T53" fmla="*/ 628 h 1489"/>
                <a:gd name="T54" fmla="*/ 1947 w 3246"/>
                <a:gd name="T55" fmla="*/ 595 h 1489"/>
                <a:gd name="T56" fmla="*/ 2019 w 3246"/>
                <a:gd name="T57" fmla="*/ 562 h 1489"/>
                <a:gd name="T58" fmla="*/ 2091 w 3246"/>
                <a:gd name="T59" fmla="*/ 529 h 1489"/>
                <a:gd name="T60" fmla="*/ 2164 w 3246"/>
                <a:gd name="T61" fmla="*/ 496 h 1489"/>
                <a:gd name="T62" fmla="*/ 2236 w 3246"/>
                <a:gd name="T63" fmla="*/ 463 h 1489"/>
                <a:gd name="T64" fmla="*/ 2308 w 3246"/>
                <a:gd name="T65" fmla="*/ 430 h 1489"/>
                <a:gd name="T66" fmla="*/ 2380 w 3246"/>
                <a:gd name="T67" fmla="*/ 397 h 1489"/>
                <a:gd name="T68" fmla="*/ 2452 w 3246"/>
                <a:gd name="T69" fmla="*/ 363 h 1489"/>
                <a:gd name="T70" fmla="*/ 2524 w 3246"/>
                <a:gd name="T71" fmla="*/ 330 h 1489"/>
                <a:gd name="T72" fmla="*/ 2596 w 3246"/>
                <a:gd name="T73" fmla="*/ 297 h 1489"/>
                <a:gd name="T74" fmla="*/ 2668 w 3246"/>
                <a:gd name="T75" fmla="*/ 264 h 1489"/>
                <a:gd name="T76" fmla="*/ 2740 w 3246"/>
                <a:gd name="T77" fmla="*/ 231 h 1489"/>
                <a:gd name="T78" fmla="*/ 2813 w 3246"/>
                <a:gd name="T79" fmla="*/ 198 h 1489"/>
                <a:gd name="T80" fmla="*/ 2885 w 3246"/>
                <a:gd name="T81" fmla="*/ 165 h 1489"/>
                <a:gd name="T82" fmla="*/ 2957 w 3246"/>
                <a:gd name="T83" fmla="*/ 132 h 1489"/>
                <a:gd name="T84" fmla="*/ 3029 w 3246"/>
                <a:gd name="T85" fmla="*/ 99 h 1489"/>
                <a:gd name="T86" fmla="*/ 3101 w 3246"/>
                <a:gd name="T87" fmla="*/ 66 h 1489"/>
                <a:gd name="T88" fmla="*/ 3173 w 3246"/>
                <a:gd name="T89" fmla="*/ 33 h 1489"/>
                <a:gd name="T90" fmla="*/ 3245 w 3246"/>
                <a:gd name="T91" fmla="*/ 0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1489">
                  <a:moveTo>
                    <a:pt x="0" y="1488"/>
                  </a:moveTo>
                  <a:lnTo>
                    <a:pt x="72" y="1455"/>
                  </a:lnTo>
                  <a:lnTo>
                    <a:pt x="144" y="1422"/>
                  </a:lnTo>
                  <a:lnTo>
                    <a:pt x="216" y="1389"/>
                  </a:lnTo>
                  <a:lnTo>
                    <a:pt x="289" y="1355"/>
                  </a:lnTo>
                  <a:lnTo>
                    <a:pt x="360" y="1323"/>
                  </a:lnTo>
                  <a:lnTo>
                    <a:pt x="433" y="1289"/>
                  </a:lnTo>
                  <a:lnTo>
                    <a:pt x="505" y="1256"/>
                  </a:lnTo>
                  <a:lnTo>
                    <a:pt x="577" y="1223"/>
                  </a:lnTo>
                  <a:lnTo>
                    <a:pt x="649" y="1190"/>
                  </a:lnTo>
                  <a:lnTo>
                    <a:pt x="721" y="1157"/>
                  </a:lnTo>
                  <a:lnTo>
                    <a:pt x="793" y="1124"/>
                  </a:lnTo>
                  <a:lnTo>
                    <a:pt x="865" y="1091"/>
                  </a:lnTo>
                  <a:lnTo>
                    <a:pt x="938" y="1058"/>
                  </a:lnTo>
                  <a:lnTo>
                    <a:pt x="1009" y="1025"/>
                  </a:lnTo>
                  <a:lnTo>
                    <a:pt x="1082" y="992"/>
                  </a:lnTo>
                  <a:lnTo>
                    <a:pt x="1154" y="959"/>
                  </a:lnTo>
                  <a:lnTo>
                    <a:pt x="1226" y="925"/>
                  </a:lnTo>
                  <a:lnTo>
                    <a:pt x="1298" y="893"/>
                  </a:lnTo>
                  <a:lnTo>
                    <a:pt x="1370" y="859"/>
                  </a:lnTo>
                  <a:lnTo>
                    <a:pt x="1442" y="826"/>
                  </a:lnTo>
                  <a:lnTo>
                    <a:pt x="1515" y="793"/>
                  </a:lnTo>
                  <a:lnTo>
                    <a:pt x="1587" y="760"/>
                  </a:lnTo>
                  <a:lnTo>
                    <a:pt x="1659" y="727"/>
                  </a:lnTo>
                  <a:lnTo>
                    <a:pt x="1731" y="694"/>
                  </a:lnTo>
                  <a:lnTo>
                    <a:pt x="1803" y="661"/>
                  </a:lnTo>
                  <a:lnTo>
                    <a:pt x="1875" y="628"/>
                  </a:lnTo>
                  <a:lnTo>
                    <a:pt x="1947" y="595"/>
                  </a:lnTo>
                  <a:lnTo>
                    <a:pt x="2019" y="562"/>
                  </a:lnTo>
                  <a:lnTo>
                    <a:pt x="2091" y="529"/>
                  </a:lnTo>
                  <a:lnTo>
                    <a:pt x="2164" y="496"/>
                  </a:lnTo>
                  <a:lnTo>
                    <a:pt x="2236" y="463"/>
                  </a:lnTo>
                  <a:lnTo>
                    <a:pt x="2308" y="430"/>
                  </a:lnTo>
                  <a:lnTo>
                    <a:pt x="2380" y="397"/>
                  </a:lnTo>
                  <a:lnTo>
                    <a:pt x="2452" y="363"/>
                  </a:lnTo>
                  <a:lnTo>
                    <a:pt x="2524" y="330"/>
                  </a:lnTo>
                  <a:lnTo>
                    <a:pt x="2596" y="297"/>
                  </a:lnTo>
                  <a:lnTo>
                    <a:pt x="2668" y="264"/>
                  </a:lnTo>
                  <a:lnTo>
                    <a:pt x="2740" y="231"/>
                  </a:lnTo>
                  <a:lnTo>
                    <a:pt x="2813" y="198"/>
                  </a:lnTo>
                  <a:lnTo>
                    <a:pt x="2885" y="165"/>
                  </a:lnTo>
                  <a:lnTo>
                    <a:pt x="2957" y="132"/>
                  </a:lnTo>
                  <a:lnTo>
                    <a:pt x="3029" y="99"/>
                  </a:lnTo>
                  <a:lnTo>
                    <a:pt x="3101" y="66"/>
                  </a:lnTo>
                  <a:lnTo>
                    <a:pt x="3173" y="33"/>
                  </a:lnTo>
                  <a:lnTo>
                    <a:pt x="3245"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7">
              <a:extLst>
                <a:ext uri="{FF2B5EF4-FFF2-40B4-BE49-F238E27FC236}">
                  <a16:creationId xmlns:a16="http://schemas.microsoft.com/office/drawing/2014/main" id="{D8ED24DA-AAE0-4AD0-A223-BD81734E2DC1}"/>
                </a:ext>
              </a:extLst>
            </p:cNvPr>
            <p:cNvSpPr>
              <a:spLocks noChangeShapeType="1"/>
            </p:cNvSpPr>
            <p:nvPr/>
          </p:nvSpPr>
          <p:spPr bwMode="auto">
            <a:xfrm flipV="1">
              <a:off x="1288" y="3591"/>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a:extLst>
                <a:ext uri="{FF2B5EF4-FFF2-40B4-BE49-F238E27FC236}">
                  <a16:creationId xmlns:a16="http://schemas.microsoft.com/office/drawing/2014/main" id="{525A5F1D-EE05-4DDB-A46D-4CE46764D2F7}"/>
                </a:ext>
              </a:extLst>
            </p:cNvPr>
            <p:cNvSpPr>
              <a:spLocks noChangeShapeType="1"/>
            </p:cNvSpPr>
            <p:nvPr/>
          </p:nvSpPr>
          <p:spPr bwMode="auto">
            <a:xfrm flipV="1">
              <a:off x="2009" y="3591"/>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9">
              <a:extLst>
                <a:ext uri="{FF2B5EF4-FFF2-40B4-BE49-F238E27FC236}">
                  <a16:creationId xmlns:a16="http://schemas.microsoft.com/office/drawing/2014/main" id="{79F897F3-D55A-4CFB-816B-D6A35C491E77}"/>
                </a:ext>
              </a:extLst>
            </p:cNvPr>
            <p:cNvSpPr>
              <a:spLocks noChangeShapeType="1"/>
            </p:cNvSpPr>
            <p:nvPr/>
          </p:nvSpPr>
          <p:spPr bwMode="auto">
            <a:xfrm flipV="1">
              <a:off x="2730" y="3591"/>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
              <a:extLst>
                <a:ext uri="{FF2B5EF4-FFF2-40B4-BE49-F238E27FC236}">
                  <a16:creationId xmlns:a16="http://schemas.microsoft.com/office/drawing/2014/main" id="{4A6F2F37-9706-4829-9032-988224AE5399}"/>
                </a:ext>
              </a:extLst>
            </p:cNvPr>
            <p:cNvSpPr>
              <a:spLocks noChangeShapeType="1"/>
            </p:cNvSpPr>
            <p:nvPr/>
          </p:nvSpPr>
          <p:spPr bwMode="auto">
            <a:xfrm flipV="1">
              <a:off x="3451" y="3591"/>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1">
              <a:extLst>
                <a:ext uri="{FF2B5EF4-FFF2-40B4-BE49-F238E27FC236}">
                  <a16:creationId xmlns:a16="http://schemas.microsoft.com/office/drawing/2014/main" id="{0543579F-D2D8-4EBC-8D2A-12F9DA9F46F6}"/>
                </a:ext>
              </a:extLst>
            </p:cNvPr>
            <p:cNvSpPr>
              <a:spLocks noChangeShapeType="1"/>
            </p:cNvSpPr>
            <p:nvPr/>
          </p:nvSpPr>
          <p:spPr bwMode="auto">
            <a:xfrm flipV="1">
              <a:off x="4172" y="3591"/>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2">
              <a:extLst>
                <a:ext uri="{FF2B5EF4-FFF2-40B4-BE49-F238E27FC236}">
                  <a16:creationId xmlns:a16="http://schemas.microsoft.com/office/drawing/2014/main" id="{0E43FFA1-1AF3-4AB3-AA1A-1F95E3646B22}"/>
                </a:ext>
              </a:extLst>
            </p:cNvPr>
            <p:cNvSpPr>
              <a:spLocks noChangeShapeType="1"/>
            </p:cNvSpPr>
            <p:nvPr/>
          </p:nvSpPr>
          <p:spPr bwMode="auto">
            <a:xfrm flipV="1">
              <a:off x="4893" y="3591"/>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3">
              <a:extLst>
                <a:ext uri="{FF2B5EF4-FFF2-40B4-BE49-F238E27FC236}">
                  <a16:creationId xmlns:a16="http://schemas.microsoft.com/office/drawing/2014/main" id="{DF840660-6884-439C-82DF-F0A25338E5E5}"/>
                </a:ext>
              </a:extLst>
            </p:cNvPr>
            <p:cNvSpPr>
              <a:spLocks noChangeShapeType="1"/>
            </p:cNvSpPr>
            <p:nvPr/>
          </p:nvSpPr>
          <p:spPr bwMode="auto">
            <a:xfrm>
              <a:off x="1234" y="3591"/>
              <a:ext cx="5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4">
              <a:extLst>
                <a:ext uri="{FF2B5EF4-FFF2-40B4-BE49-F238E27FC236}">
                  <a16:creationId xmlns:a16="http://schemas.microsoft.com/office/drawing/2014/main" id="{4AA1F281-3115-4EBC-8A03-7087A045E08A}"/>
                </a:ext>
              </a:extLst>
            </p:cNvPr>
            <p:cNvSpPr>
              <a:spLocks noChangeShapeType="1"/>
            </p:cNvSpPr>
            <p:nvPr/>
          </p:nvSpPr>
          <p:spPr bwMode="auto">
            <a:xfrm>
              <a:off x="1234" y="3150"/>
              <a:ext cx="5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5">
              <a:extLst>
                <a:ext uri="{FF2B5EF4-FFF2-40B4-BE49-F238E27FC236}">
                  <a16:creationId xmlns:a16="http://schemas.microsoft.com/office/drawing/2014/main" id="{473BC518-FD44-40A0-966B-8B8968C6BD38}"/>
                </a:ext>
              </a:extLst>
            </p:cNvPr>
            <p:cNvSpPr>
              <a:spLocks noChangeShapeType="1"/>
            </p:cNvSpPr>
            <p:nvPr/>
          </p:nvSpPr>
          <p:spPr bwMode="auto">
            <a:xfrm>
              <a:off x="1234" y="2709"/>
              <a:ext cx="5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6">
              <a:extLst>
                <a:ext uri="{FF2B5EF4-FFF2-40B4-BE49-F238E27FC236}">
                  <a16:creationId xmlns:a16="http://schemas.microsoft.com/office/drawing/2014/main" id="{A01018A2-022F-4123-B44C-9498AA84F525}"/>
                </a:ext>
              </a:extLst>
            </p:cNvPr>
            <p:cNvSpPr>
              <a:spLocks noChangeShapeType="1"/>
            </p:cNvSpPr>
            <p:nvPr/>
          </p:nvSpPr>
          <p:spPr bwMode="auto">
            <a:xfrm>
              <a:off x="1234" y="2268"/>
              <a:ext cx="5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7">
              <a:extLst>
                <a:ext uri="{FF2B5EF4-FFF2-40B4-BE49-F238E27FC236}">
                  <a16:creationId xmlns:a16="http://schemas.microsoft.com/office/drawing/2014/main" id="{09B07F0D-F636-48C7-94FF-66AD387F06E1}"/>
                </a:ext>
              </a:extLst>
            </p:cNvPr>
            <p:cNvSpPr>
              <a:spLocks noChangeShapeType="1"/>
            </p:cNvSpPr>
            <p:nvPr/>
          </p:nvSpPr>
          <p:spPr bwMode="auto">
            <a:xfrm>
              <a:off x="1234" y="1828"/>
              <a:ext cx="5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8">
              <a:extLst>
                <a:ext uri="{FF2B5EF4-FFF2-40B4-BE49-F238E27FC236}">
                  <a16:creationId xmlns:a16="http://schemas.microsoft.com/office/drawing/2014/main" id="{7EE8ABDE-A76C-4626-B964-F2177765BB57}"/>
                </a:ext>
              </a:extLst>
            </p:cNvPr>
            <p:cNvSpPr>
              <a:spLocks noChangeShapeType="1"/>
            </p:cNvSpPr>
            <p:nvPr/>
          </p:nvSpPr>
          <p:spPr bwMode="auto">
            <a:xfrm>
              <a:off x="1234" y="1386"/>
              <a:ext cx="5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9">
              <a:extLst>
                <a:ext uri="{FF2B5EF4-FFF2-40B4-BE49-F238E27FC236}">
                  <a16:creationId xmlns:a16="http://schemas.microsoft.com/office/drawing/2014/main" id="{7B8FEDE0-B7E3-416C-9E19-AA6D1FBCDF1D}"/>
                </a:ext>
              </a:extLst>
            </p:cNvPr>
            <p:cNvSpPr>
              <a:spLocks noChangeShapeType="1"/>
            </p:cNvSpPr>
            <p:nvPr/>
          </p:nvSpPr>
          <p:spPr bwMode="auto">
            <a:xfrm>
              <a:off x="1234" y="946"/>
              <a:ext cx="5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0">
              <a:extLst>
                <a:ext uri="{FF2B5EF4-FFF2-40B4-BE49-F238E27FC236}">
                  <a16:creationId xmlns:a16="http://schemas.microsoft.com/office/drawing/2014/main" id="{28B26764-BF1E-4F1F-85B6-A5457BF93186}"/>
                </a:ext>
              </a:extLst>
            </p:cNvPr>
            <p:cNvSpPr>
              <a:spLocks noChangeShapeType="1"/>
            </p:cNvSpPr>
            <p:nvPr/>
          </p:nvSpPr>
          <p:spPr bwMode="auto">
            <a:xfrm>
              <a:off x="1288" y="3591"/>
              <a:ext cx="360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1">
              <a:extLst>
                <a:ext uri="{FF2B5EF4-FFF2-40B4-BE49-F238E27FC236}">
                  <a16:creationId xmlns:a16="http://schemas.microsoft.com/office/drawing/2014/main" id="{768E42BE-622C-4A0F-8072-D02FF4A5E7DA}"/>
                </a:ext>
              </a:extLst>
            </p:cNvPr>
            <p:cNvSpPr>
              <a:spLocks noChangeShapeType="1"/>
            </p:cNvSpPr>
            <p:nvPr/>
          </p:nvSpPr>
          <p:spPr bwMode="auto">
            <a:xfrm flipV="1">
              <a:off x="4893" y="946"/>
              <a:ext cx="0" cy="264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2">
              <a:extLst>
                <a:ext uri="{FF2B5EF4-FFF2-40B4-BE49-F238E27FC236}">
                  <a16:creationId xmlns:a16="http://schemas.microsoft.com/office/drawing/2014/main" id="{CA231C51-6A77-4202-9FC7-852DBA6D47E8}"/>
                </a:ext>
              </a:extLst>
            </p:cNvPr>
            <p:cNvSpPr>
              <a:spLocks noChangeShapeType="1"/>
            </p:cNvSpPr>
            <p:nvPr/>
          </p:nvSpPr>
          <p:spPr bwMode="auto">
            <a:xfrm flipH="1">
              <a:off x="1288" y="946"/>
              <a:ext cx="360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3">
              <a:extLst>
                <a:ext uri="{FF2B5EF4-FFF2-40B4-BE49-F238E27FC236}">
                  <a16:creationId xmlns:a16="http://schemas.microsoft.com/office/drawing/2014/main" id="{D4E82B75-60AF-4F76-849F-BE70D2BB8951}"/>
                </a:ext>
              </a:extLst>
            </p:cNvPr>
            <p:cNvSpPr>
              <a:spLocks noChangeShapeType="1"/>
            </p:cNvSpPr>
            <p:nvPr/>
          </p:nvSpPr>
          <p:spPr bwMode="auto">
            <a:xfrm>
              <a:off x="1288" y="946"/>
              <a:ext cx="0" cy="264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4">
              <a:extLst>
                <a:ext uri="{FF2B5EF4-FFF2-40B4-BE49-F238E27FC236}">
                  <a16:creationId xmlns:a16="http://schemas.microsoft.com/office/drawing/2014/main" id="{73A26C7B-7D04-430B-BED4-6E2F24F5FF4E}"/>
                </a:ext>
              </a:extLst>
            </p:cNvPr>
            <p:cNvSpPr>
              <a:spLocks noChangeArrowheads="1"/>
            </p:cNvSpPr>
            <p:nvPr/>
          </p:nvSpPr>
          <p:spPr bwMode="auto">
            <a:xfrm>
              <a:off x="1197" y="3641"/>
              <a:ext cx="1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0</a:t>
              </a:r>
            </a:p>
          </p:txBody>
        </p:sp>
        <p:sp>
          <p:nvSpPr>
            <p:cNvPr id="30" name="Rectangle 25">
              <a:extLst>
                <a:ext uri="{FF2B5EF4-FFF2-40B4-BE49-F238E27FC236}">
                  <a16:creationId xmlns:a16="http://schemas.microsoft.com/office/drawing/2014/main" id="{36F0A1E2-956B-4827-B35C-9BDC366EA1CA}"/>
                </a:ext>
              </a:extLst>
            </p:cNvPr>
            <p:cNvSpPr>
              <a:spLocks noChangeArrowheads="1"/>
            </p:cNvSpPr>
            <p:nvPr/>
          </p:nvSpPr>
          <p:spPr bwMode="auto">
            <a:xfrm>
              <a:off x="1886" y="3641"/>
              <a:ext cx="2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10</a:t>
              </a:r>
            </a:p>
          </p:txBody>
        </p:sp>
        <p:sp>
          <p:nvSpPr>
            <p:cNvPr id="31" name="Rectangle 26">
              <a:extLst>
                <a:ext uri="{FF2B5EF4-FFF2-40B4-BE49-F238E27FC236}">
                  <a16:creationId xmlns:a16="http://schemas.microsoft.com/office/drawing/2014/main" id="{4675238E-9394-4D9A-90F0-280FFF973B80}"/>
                </a:ext>
              </a:extLst>
            </p:cNvPr>
            <p:cNvSpPr>
              <a:spLocks noChangeArrowheads="1"/>
            </p:cNvSpPr>
            <p:nvPr/>
          </p:nvSpPr>
          <p:spPr bwMode="auto">
            <a:xfrm>
              <a:off x="2607" y="3641"/>
              <a:ext cx="2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20</a:t>
              </a:r>
            </a:p>
          </p:txBody>
        </p:sp>
        <p:sp>
          <p:nvSpPr>
            <p:cNvPr id="32" name="Rectangle 27">
              <a:extLst>
                <a:ext uri="{FF2B5EF4-FFF2-40B4-BE49-F238E27FC236}">
                  <a16:creationId xmlns:a16="http://schemas.microsoft.com/office/drawing/2014/main" id="{19357C01-A2FA-419A-BE06-C07ADFEB1B33}"/>
                </a:ext>
              </a:extLst>
            </p:cNvPr>
            <p:cNvSpPr>
              <a:spLocks noChangeArrowheads="1"/>
            </p:cNvSpPr>
            <p:nvPr/>
          </p:nvSpPr>
          <p:spPr bwMode="auto">
            <a:xfrm>
              <a:off x="3328" y="3641"/>
              <a:ext cx="2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30</a:t>
              </a:r>
            </a:p>
          </p:txBody>
        </p:sp>
        <p:sp>
          <p:nvSpPr>
            <p:cNvPr id="33" name="Rectangle 28">
              <a:extLst>
                <a:ext uri="{FF2B5EF4-FFF2-40B4-BE49-F238E27FC236}">
                  <a16:creationId xmlns:a16="http://schemas.microsoft.com/office/drawing/2014/main" id="{A5FD33A3-69A4-4E53-AFC4-7C81C5064712}"/>
                </a:ext>
              </a:extLst>
            </p:cNvPr>
            <p:cNvSpPr>
              <a:spLocks noChangeArrowheads="1"/>
            </p:cNvSpPr>
            <p:nvPr/>
          </p:nvSpPr>
          <p:spPr bwMode="auto">
            <a:xfrm>
              <a:off x="4049" y="3641"/>
              <a:ext cx="2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40</a:t>
              </a:r>
            </a:p>
          </p:txBody>
        </p:sp>
        <p:sp>
          <p:nvSpPr>
            <p:cNvPr id="34" name="Rectangle 29">
              <a:extLst>
                <a:ext uri="{FF2B5EF4-FFF2-40B4-BE49-F238E27FC236}">
                  <a16:creationId xmlns:a16="http://schemas.microsoft.com/office/drawing/2014/main" id="{F4CA7D4B-6B7A-4D0F-AEC0-00B8672FE418}"/>
                </a:ext>
              </a:extLst>
            </p:cNvPr>
            <p:cNvSpPr>
              <a:spLocks noChangeArrowheads="1"/>
            </p:cNvSpPr>
            <p:nvPr/>
          </p:nvSpPr>
          <p:spPr bwMode="auto">
            <a:xfrm>
              <a:off x="4770" y="3641"/>
              <a:ext cx="25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50</a:t>
              </a:r>
            </a:p>
          </p:txBody>
        </p:sp>
        <p:sp>
          <p:nvSpPr>
            <p:cNvPr id="35" name="Rectangle 30">
              <a:extLst>
                <a:ext uri="{FF2B5EF4-FFF2-40B4-BE49-F238E27FC236}">
                  <a16:creationId xmlns:a16="http://schemas.microsoft.com/office/drawing/2014/main" id="{7B9DDA4F-3CDB-4A72-9021-29217A36B177}"/>
                </a:ext>
              </a:extLst>
            </p:cNvPr>
            <p:cNvSpPr>
              <a:spLocks noChangeArrowheads="1"/>
            </p:cNvSpPr>
            <p:nvPr/>
          </p:nvSpPr>
          <p:spPr bwMode="auto">
            <a:xfrm>
              <a:off x="1057" y="3495"/>
              <a:ext cx="1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0</a:t>
              </a:r>
            </a:p>
          </p:txBody>
        </p:sp>
        <p:sp>
          <p:nvSpPr>
            <p:cNvPr id="36" name="Rectangle 31">
              <a:extLst>
                <a:ext uri="{FF2B5EF4-FFF2-40B4-BE49-F238E27FC236}">
                  <a16:creationId xmlns:a16="http://schemas.microsoft.com/office/drawing/2014/main" id="{DA89B64F-AFB7-4075-B9FE-B91158EECB9A}"/>
                </a:ext>
              </a:extLst>
            </p:cNvPr>
            <p:cNvSpPr>
              <a:spLocks noChangeArrowheads="1"/>
            </p:cNvSpPr>
            <p:nvPr/>
          </p:nvSpPr>
          <p:spPr bwMode="auto">
            <a:xfrm>
              <a:off x="927" y="3054"/>
              <a:ext cx="32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200</a:t>
              </a:r>
            </a:p>
          </p:txBody>
        </p:sp>
        <p:sp>
          <p:nvSpPr>
            <p:cNvPr id="37" name="Rectangle 32">
              <a:extLst>
                <a:ext uri="{FF2B5EF4-FFF2-40B4-BE49-F238E27FC236}">
                  <a16:creationId xmlns:a16="http://schemas.microsoft.com/office/drawing/2014/main" id="{BEB50068-81A8-4B95-971C-850BDE0F18CA}"/>
                </a:ext>
              </a:extLst>
            </p:cNvPr>
            <p:cNvSpPr>
              <a:spLocks noChangeArrowheads="1"/>
            </p:cNvSpPr>
            <p:nvPr/>
          </p:nvSpPr>
          <p:spPr bwMode="auto">
            <a:xfrm>
              <a:off x="927" y="2613"/>
              <a:ext cx="32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400</a:t>
              </a:r>
            </a:p>
          </p:txBody>
        </p:sp>
        <p:sp>
          <p:nvSpPr>
            <p:cNvPr id="38" name="Rectangle 33">
              <a:extLst>
                <a:ext uri="{FF2B5EF4-FFF2-40B4-BE49-F238E27FC236}">
                  <a16:creationId xmlns:a16="http://schemas.microsoft.com/office/drawing/2014/main" id="{01D1F959-93AA-498C-B4BB-75EB607848D9}"/>
                </a:ext>
              </a:extLst>
            </p:cNvPr>
            <p:cNvSpPr>
              <a:spLocks noChangeArrowheads="1"/>
            </p:cNvSpPr>
            <p:nvPr/>
          </p:nvSpPr>
          <p:spPr bwMode="auto">
            <a:xfrm>
              <a:off x="927" y="2172"/>
              <a:ext cx="32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600</a:t>
              </a:r>
            </a:p>
          </p:txBody>
        </p:sp>
        <p:sp>
          <p:nvSpPr>
            <p:cNvPr id="39" name="Rectangle 34">
              <a:extLst>
                <a:ext uri="{FF2B5EF4-FFF2-40B4-BE49-F238E27FC236}">
                  <a16:creationId xmlns:a16="http://schemas.microsoft.com/office/drawing/2014/main" id="{CFD5D8CB-AA1E-414A-AF29-7D1DDCE3FD42}"/>
                </a:ext>
              </a:extLst>
            </p:cNvPr>
            <p:cNvSpPr>
              <a:spLocks noChangeArrowheads="1"/>
            </p:cNvSpPr>
            <p:nvPr/>
          </p:nvSpPr>
          <p:spPr bwMode="auto">
            <a:xfrm>
              <a:off x="927" y="1732"/>
              <a:ext cx="32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800</a:t>
              </a:r>
            </a:p>
          </p:txBody>
        </p:sp>
        <p:sp>
          <p:nvSpPr>
            <p:cNvPr id="40" name="Rectangle 35">
              <a:extLst>
                <a:ext uri="{FF2B5EF4-FFF2-40B4-BE49-F238E27FC236}">
                  <a16:creationId xmlns:a16="http://schemas.microsoft.com/office/drawing/2014/main" id="{CF807758-169A-44AA-8C4A-42ACF9E57E6E}"/>
                </a:ext>
              </a:extLst>
            </p:cNvPr>
            <p:cNvSpPr>
              <a:spLocks noChangeArrowheads="1"/>
            </p:cNvSpPr>
            <p:nvPr/>
          </p:nvSpPr>
          <p:spPr bwMode="auto">
            <a:xfrm>
              <a:off x="862" y="1291"/>
              <a:ext cx="38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chemeClr val="tx2"/>
                  </a:solidFill>
                </a:rPr>
                <a:t>1000</a:t>
              </a:r>
            </a:p>
          </p:txBody>
        </p:sp>
        <p:sp>
          <p:nvSpPr>
            <p:cNvPr id="41" name="Rectangle 36">
              <a:extLst>
                <a:ext uri="{FF2B5EF4-FFF2-40B4-BE49-F238E27FC236}">
                  <a16:creationId xmlns:a16="http://schemas.microsoft.com/office/drawing/2014/main" id="{7595678B-2C8C-4E4A-BDF6-CC250E233C96}"/>
                </a:ext>
              </a:extLst>
            </p:cNvPr>
            <p:cNvSpPr>
              <a:spLocks noChangeArrowheads="1"/>
            </p:cNvSpPr>
            <p:nvPr/>
          </p:nvSpPr>
          <p:spPr bwMode="auto">
            <a:xfrm>
              <a:off x="1073" y="91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b="1">
                  <a:solidFill>
                    <a:schemeClr val="tx2"/>
                  </a:solidFill>
                </a:rPr>
                <a:t>$</a:t>
              </a:r>
            </a:p>
          </p:txBody>
        </p:sp>
        <p:sp>
          <p:nvSpPr>
            <p:cNvPr id="42" name="Rectangle 37">
              <a:extLst>
                <a:ext uri="{FF2B5EF4-FFF2-40B4-BE49-F238E27FC236}">
                  <a16:creationId xmlns:a16="http://schemas.microsoft.com/office/drawing/2014/main" id="{E745D331-3D9F-4E12-825E-9444731BA98B}"/>
                </a:ext>
              </a:extLst>
            </p:cNvPr>
            <p:cNvSpPr>
              <a:spLocks noChangeArrowheads="1"/>
            </p:cNvSpPr>
            <p:nvPr/>
          </p:nvSpPr>
          <p:spPr bwMode="auto">
            <a:xfrm>
              <a:off x="2533" y="3849"/>
              <a:ext cx="11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b="1"/>
                <a:t>Order Quantity</a:t>
              </a:r>
            </a:p>
          </p:txBody>
        </p:sp>
        <p:sp>
          <p:nvSpPr>
            <p:cNvPr id="43" name="Rectangle 38">
              <a:extLst>
                <a:ext uri="{FF2B5EF4-FFF2-40B4-BE49-F238E27FC236}">
                  <a16:creationId xmlns:a16="http://schemas.microsoft.com/office/drawing/2014/main" id="{19341B96-2C00-42C6-B8E8-DA24CE148562}"/>
                </a:ext>
              </a:extLst>
            </p:cNvPr>
            <p:cNvSpPr>
              <a:spLocks noChangeArrowheads="1"/>
            </p:cNvSpPr>
            <p:nvPr/>
          </p:nvSpPr>
          <p:spPr bwMode="auto">
            <a:xfrm>
              <a:off x="3143" y="1751"/>
              <a:ext cx="7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Total Cost</a:t>
              </a:r>
            </a:p>
          </p:txBody>
        </p:sp>
        <p:sp>
          <p:nvSpPr>
            <p:cNvPr id="44" name="Line 39">
              <a:extLst>
                <a:ext uri="{FF2B5EF4-FFF2-40B4-BE49-F238E27FC236}">
                  <a16:creationId xmlns:a16="http://schemas.microsoft.com/office/drawing/2014/main" id="{547B116B-0353-4BD8-990F-263EB5EF8773}"/>
                </a:ext>
              </a:extLst>
            </p:cNvPr>
            <p:cNvSpPr>
              <a:spLocks noChangeShapeType="1"/>
            </p:cNvSpPr>
            <p:nvPr/>
          </p:nvSpPr>
          <p:spPr bwMode="auto">
            <a:xfrm>
              <a:off x="3888" y="1863"/>
              <a:ext cx="287" cy="16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40">
              <a:extLst>
                <a:ext uri="{FF2B5EF4-FFF2-40B4-BE49-F238E27FC236}">
                  <a16:creationId xmlns:a16="http://schemas.microsoft.com/office/drawing/2014/main" id="{FA1108F4-59E7-4D64-8490-348D76385F06}"/>
                </a:ext>
              </a:extLst>
            </p:cNvPr>
            <p:cNvSpPr>
              <a:spLocks noChangeArrowheads="1"/>
            </p:cNvSpPr>
            <p:nvPr/>
          </p:nvSpPr>
          <p:spPr bwMode="auto">
            <a:xfrm>
              <a:off x="3868" y="2653"/>
              <a:ext cx="9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Carrying Cost</a:t>
              </a:r>
            </a:p>
          </p:txBody>
        </p:sp>
        <p:sp>
          <p:nvSpPr>
            <p:cNvPr id="46" name="Rectangle 41">
              <a:extLst>
                <a:ext uri="{FF2B5EF4-FFF2-40B4-BE49-F238E27FC236}">
                  <a16:creationId xmlns:a16="http://schemas.microsoft.com/office/drawing/2014/main" id="{21A4F8D9-34CA-4C18-9E8F-F763EC247909}"/>
                </a:ext>
              </a:extLst>
            </p:cNvPr>
            <p:cNvSpPr>
              <a:spLocks noChangeArrowheads="1"/>
            </p:cNvSpPr>
            <p:nvPr/>
          </p:nvSpPr>
          <p:spPr bwMode="auto">
            <a:xfrm>
              <a:off x="3846" y="3050"/>
              <a:ext cx="9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Ordering Cost</a:t>
              </a:r>
            </a:p>
          </p:txBody>
        </p:sp>
        <p:sp>
          <p:nvSpPr>
            <p:cNvPr id="47" name="Rectangle 42">
              <a:extLst>
                <a:ext uri="{FF2B5EF4-FFF2-40B4-BE49-F238E27FC236}">
                  <a16:creationId xmlns:a16="http://schemas.microsoft.com/office/drawing/2014/main" id="{0371056E-5F0B-4192-97BE-E4D6FA628EF0}"/>
                </a:ext>
              </a:extLst>
            </p:cNvPr>
            <p:cNvSpPr>
              <a:spLocks noChangeArrowheads="1"/>
            </p:cNvSpPr>
            <p:nvPr/>
          </p:nvSpPr>
          <p:spPr bwMode="auto">
            <a:xfrm>
              <a:off x="2530" y="3284"/>
              <a:ext cx="4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600" b="1"/>
                <a:t>EOQ</a:t>
              </a:r>
            </a:p>
          </p:txBody>
        </p:sp>
        <p:sp>
          <p:nvSpPr>
            <p:cNvPr id="48" name="Line 43">
              <a:extLst>
                <a:ext uri="{FF2B5EF4-FFF2-40B4-BE49-F238E27FC236}">
                  <a16:creationId xmlns:a16="http://schemas.microsoft.com/office/drawing/2014/main" id="{4CEA6E82-178B-4562-9539-140EA6CF0BD8}"/>
                </a:ext>
              </a:extLst>
            </p:cNvPr>
            <p:cNvSpPr>
              <a:spLocks noChangeShapeType="1"/>
            </p:cNvSpPr>
            <p:nvPr/>
          </p:nvSpPr>
          <p:spPr bwMode="auto">
            <a:xfrm flipH="1" flipV="1">
              <a:off x="3711" y="2565"/>
              <a:ext cx="199" cy="13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4">
              <a:extLst>
                <a:ext uri="{FF2B5EF4-FFF2-40B4-BE49-F238E27FC236}">
                  <a16:creationId xmlns:a16="http://schemas.microsoft.com/office/drawing/2014/main" id="{564E9AFD-6D93-4CC5-BE19-A6B1A2976D0F}"/>
                </a:ext>
              </a:extLst>
            </p:cNvPr>
            <p:cNvSpPr>
              <a:spLocks noChangeShapeType="1"/>
            </p:cNvSpPr>
            <p:nvPr/>
          </p:nvSpPr>
          <p:spPr bwMode="auto">
            <a:xfrm flipH="1">
              <a:off x="3646" y="3157"/>
              <a:ext cx="223" cy="16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5">
              <a:extLst>
                <a:ext uri="{FF2B5EF4-FFF2-40B4-BE49-F238E27FC236}">
                  <a16:creationId xmlns:a16="http://schemas.microsoft.com/office/drawing/2014/main" id="{1FA679A6-B71B-4AE4-B767-9A3D408441D8}"/>
                </a:ext>
              </a:extLst>
            </p:cNvPr>
            <p:cNvSpPr>
              <a:spLocks noChangeShapeType="1"/>
            </p:cNvSpPr>
            <p:nvPr/>
          </p:nvSpPr>
          <p:spPr bwMode="auto">
            <a:xfrm flipH="1">
              <a:off x="2354" y="3398"/>
              <a:ext cx="194" cy="147"/>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6">
              <a:extLst>
                <a:ext uri="{FF2B5EF4-FFF2-40B4-BE49-F238E27FC236}">
                  <a16:creationId xmlns:a16="http://schemas.microsoft.com/office/drawing/2014/main" id="{5DB9C029-1398-4B71-9CFA-23A25C455EF4}"/>
                </a:ext>
              </a:extLst>
            </p:cNvPr>
            <p:cNvSpPr>
              <a:spLocks noChangeShapeType="1"/>
            </p:cNvSpPr>
            <p:nvPr/>
          </p:nvSpPr>
          <p:spPr bwMode="auto">
            <a:xfrm flipV="1">
              <a:off x="2311" y="2657"/>
              <a:ext cx="1" cy="9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78414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AD45-F005-4DC7-A235-CB9B306DEF77}"/>
              </a:ext>
            </a:extLst>
          </p:cNvPr>
          <p:cNvSpPr>
            <a:spLocks noGrp="1"/>
          </p:cNvSpPr>
          <p:nvPr>
            <p:ph type="title"/>
          </p:nvPr>
        </p:nvSpPr>
        <p:spPr/>
        <p:txBody>
          <a:bodyPr/>
          <a:lstStyle/>
          <a:p>
            <a:r>
              <a:rPr lang="en-US" dirty="0"/>
              <a:t>Ordering Paper For </a:t>
            </a:r>
            <a:r>
              <a:rPr lang="en-US" dirty="0" err="1"/>
              <a:t>MetroBank</a:t>
            </a:r>
            <a:endParaRPr lang="en-US" dirty="0"/>
          </a:p>
        </p:txBody>
      </p:sp>
      <p:sp>
        <p:nvSpPr>
          <p:cNvPr id="3" name="Content Placeholder 2">
            <a:extLst>
              <a:ext uri="{FF2B5EF4-FFF2-40B4-BE49-F238E27FC236}">
                <a16:creationId xmlns:a16="http://schemas.microsoft.com/office/drawing/2014/main" id="{BD370E38-AD7C-44E7-82A8-6EE0BD41210E}"/>
              </a:ext>
            </a:extLst>
          </p:cNvPr>
          <p:cNvSpPr>
            <a:spLocks noGrp="1"/>
          </p:cNvSpPr>
          <p:nvPr>
            <p:ph idx="1"/>
          </p:nvPr>
        </p:nvSpPr>
        <p:spPr/>
        <p:txBody>
          <a:bodyPr/>
          <a:lstStyle/>
          <a:p>
            <a:r>
              <a:rPr lang="en-US" sz="2800" dirty="0"/>
              <a:t>Alan Wang purchases paper for copy machines and laser printers at </a:t>
            </a:r>
            <a:r>
              <a:rPr lang="en-US" sz="2800" dirty="0" err="1"/>
              <a:t>MetroBank</a:t>
            </a:r>
            <a:r>
              <a:rPr lang="en-US" sz="2800" dirty="0"/>
              <a:t>.</a:t>
            </a:r>
          </a:p>
          <a:p>
            <a:pPr lvl="1"/>
            <a:r>
              <a:rPr lang="en-US" dirty="0"/>
              <a:t>Annual demand (D) is for 24,000 boxes</a:t>
            </a:r>
          </a:p>
          <a:p>
            <a:pPr lvl="1"/>
            <a:r>
              <a:rPr lang="en-US" dirty="0"/>
              <a:t>Each box costs $35 (C)</a:t>
            </a:r>
          </a:p>
          <a:p>
            <a:pPr lvl="1"/>
            <a:r>
              <a:rPr lang="en-US" dirty="0"/>
              <a:t>Each order costs $50 (S)</a:t>
            </a:r>
          </a:p>
          <a:p>
            <a:pPr lvl="1"/>
            <a:r>
              <a:rPr lang="en-US" dirty="0"/>
              <a:t>Inventory carrying costs are 18% (</a:t>
            </a:r>
            <a:r>
              <a:rPr lang="en-US" i="1" dirty="0" err="1">
                <a:latin typeface="Times New Roman" pitchFamily="18" charset="0"/>
              </a:rPr>
              <a:t>i</a:t>
            </a:r>
            <a:r>
              <a:rPr lang="en-US" dirty="0"/>
              <a:t>)</a:t>
            </a:r>
          </a:p>
          <a:p>
            <a:r>
              <a:rPr lang="en-US" sz="2800" dirty="0"/>
              <a:t>What is the optimal order quantity (Q)?</a:t>
            </a:r>
          </a:p>
          <a:p>
            <a:endParaRPr lang="en-US" dirty="0"/>
          </a:p>
        </p:txBody>
      </p:sp>
    </p:spTree>
    <p:extLst>
      <p:ext uri="{BB962C8B-B14F-4D97-AF65-F5344CB8AC3E}">
        <p14:creationId xmlns:p14="http://schemas.microsoft.com/office/powerpoint/2010/main" val="1243262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AD45-F005-4DC7-A235-CB9B306DEF77}"/>
              </a:ext>
            </a:extLst>
          </p:cNvPr>
          <p:cNvSpPr>
            <a:spLocks noGrp="1"/>
          </p:cNvSpPr>
          <p:nvPr>
            <p:ph type="title"/>
          </p:nvPr>
        </p:nvSpPr>
        <p:spPr/>
        <p:txBody>
          <a:bodyPr/>
          <a:lstStyle/>
          <a:p>
            <a:r>
              <a:rPr lang="en-US" dirty="0"/>
              <a:t>Ordering Paper For </a:t>
            </a:r>
            <a:r>
              <a:rPr lang="en-US" dirty="0" err="1"/>
              <a:t>MetroBank</a:t>
            </a:r>
            <a:endParaRPr lang="en-US" dirty="0"/>
          </a:p>
        </p:txBody>
      </p:sp>
      <p:sp>
        <p:nvSpPr>
          <p:cNvPr id="3" name="Content Placeholder 2">
            <a:extLst>
              <a:ext uri="{FF2B5EF4-FFF2-40B4-BE49-F238E27FC236}">
                <a16:creationId xmlns:a16="http://schemas.microsoft.com/office/drawing/2014/main" id="{BD370E38-AD7C-44E7-82A8-6EE0BD41210E}"/>
              </a:ext>
            </a:extLst>
          </p:cNvPr>
          <p:cNvSpPr>
            <a:spLocks noGrp="1"/>
          </p:cNvSpPr>
          <p:nvPr>
            <p:ph idx="1"/>
          </p:nvPr>
        </p:nvSpPr>
        <p:spPr/>
        <p:txBody>
          <a:bodyPr/>
          <a:lstStyle/>
          <a:p>
            <a:r>
              <a:rPr lang="en-US" sz="2800" dirty="0"/>
              <a:t>Decision variables?</a:t>
            </a:r>
          </a:p>
          <a:p>
            <a:r>
              <a:rPr lang="en-US" sz="2800" dirty="0"/>
              <a:t>Objective Function?</a:t>
            </a:r>
          </a:p>
          <a:p>
            <a:r>
              <a:rPr lang="en-US" sz="2800" dirty="0"/>
              <a:t>Constraints?</a:t>
            </a:r>
          </a:p>
          <a:p>
            <a:endParaRPr lang="en-US" dirty="0"/>
          </a:p>
        </p:txBody>
      </p:sp>
    </p:spTree>
    <p:extLst>
      <p:ext uri="{BB962C8B-B14F-4D97-AF65-F5344CB8AC3E}">
        <p14:creationId xmlns:p14="http://schemas.microsoft.com/office/powerpoint/2010/main" val="130648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89BF-C18E-4E44-A08E-BEC8EA30C042}"/>
              </a:ext>
            </a:extLst>
          </p:cNvPr>
          <p:cNvSpPr>
            <a:spLocks noGrp="1"/>
          </p:cNvSpPr>
          <p:nvPr>
            <p:ph type="title"/>
          </p:nvPr>
        </p:nvSpPr>
        <p:spPr/>
        <p:txBody>
          <a:bodyPr/>
          <a:lstStyle/>
          <a:p>
            <a:r>
              <a:rPr lang="en-US" dirty="0"/>
              <a:t>Location Problems</a:t>
            </a:r>
          </a:p>
        </p:txBody>
      </p:sp>
      <p:sp>
        <p:nvSpPr>
          <p:cNvPr id="3" name="Content Placeholder 2">
            <a:extLst>
              <a:ext uri="{FF2B5EF4-FFF2-40B4-BE49-F238E27FC236}">
                <a16:creationId xmlns:a16="http://schemas.microsoft.com/office/drawing/2014/main" id="{537688F4-F932-4566-B7AC-256C8C9C6237}"/>
              </a:ext>
            </a:extLst>
          </p:cNvPr>
          <p:cNvSpPr>
            <a:spLocks noGrp="1"/>
          </p:cNvSpPr>
          <p:nvPr>
            <p:ph idx="1"/>
          </p:nvPr>
        </p:nvSpPr>
        <p:spPr>
          <a:xfrm>
            <a:off x="581192" y="2180496"/>
            <a:ext cx="11029615" cy="4448904"/>
          </a:xfrm>
        </p:spPr>
        <p:txBody>
          <a:bodyPr>
            <a:normAutofit/>
          </a:bodyPr>
          <a:lstStyle/>
          <a:p>
            <a:r>
              <a:rPr lang="en-US" sz="2400" dirty="0"/>
              <a:t>Many decision problems involve determining optimal locations for facilities or service centers. For example,</a:t>
            </a:r>
          </a:p>
          <a:p>
            <a:pPr lvl="1"/>
            <a:r>
              <a:rPr lang="en-US" sz="2400" dirty="0"/>
              <a:t>Manufacturing plants</a:t>
            </a:r>
          </a:p>
          <a:p>
            <a:pPr lvl="1"/>
            <a:r>
              <a:rPr lang="en-US" sz="2400" dirty="0"/>
              <a:t>Warehouse</a:t>
            </a:r>
          </a:p>
          <a:p>
            <a:pPr lvl="1"/>
            <a:r>
              <a:rPr lang="en-US" sz="2400" dirty="0"/>
              <a:t>Fire stations</a:t>
            </a:r>
          </a:p>
          <a:p>
            <a:pPr lvl="1"/>
            <a:r>
              <a:rPr lang="en-US" sz="2400" dirty="0"/>
              <a:t>Ambulance centers</a:t>
            </a:r>
          </a:p>
          <a:p>
            <a:r>
              <a:rPr lang="en-US" sz="2400" dirty="0"/>
              <a:t>These problems usually involve distance measures in the objective and/or constraints.</a:t>
            </a:r>
          </a:p>
          <a:p>
            <a:r>
              <a:rPr lang="en-US" sz="2400" dirty="0">
                <a:latin typeface="Tahoma" pitchFamily="34" charset="0"/>
              </a:rPr>
              <a:t>The straight line (Euclidean) distance between two points (X</a:t>
            </a:r>
            <a:r>
              <a:rPr lang="en-US" sz="2400" baseline="-25000" dirty="0">
                <a:latin typeface="Tahoma" pitchFamily="34" charset="0"/>
              </a:rPr>
              <a:t>1</a:t>
            </a:r>
            <a:r>
              <a:rPr lang="en-US" sz="2400" dirty="0">
                <a:latin typeface="Tahoma" pitchFamily="34" charset="0"/>
              </a:rPr>
              <a:t>, Y</a:t>
            </a:r>
            <a:r>
              <a:rPr lang="en-US" sz="2400" baseline="-25000" dirty="0">
                <a:latin typeface="Tahoma" pitchFamily="34" charset="0"/>
              </a:rPr>
              <a:t>1</a:t>
            </a:r>
            <a:r>
              <a:rPr lang="en-US" sz="2400" dirty="0">
                <a:latin typeface="Tahoma" pitchFamily="34" charset="0"/>
              </a:rPr>
              <a:t>) and (X</a:t>
            </a:r>
            <a:r>
              <a:rPr lang="en-US" sz="2400" baseline="-25000" dirty="0">
                <a:latin typeface="Tahoma" pitchFamily="34" charset="0"/>
              </a:rPr>
              <a:t>2</a:t>
            </a:r>
            <a:r>
              <a:rPr lang="en-US" sz="2400" dirty="0">
                <a:latin typeface="Tahoma" pitchFamily="34" charset="0"/>
              </a:rPr>
              <a:t>, Y</a:t>
            </a:r>
            <a:r>
              <a:rPr lang="en-US" sz="2400" baseline="-25000" dirty="0">
                <a:latin typeface="Tahoma" pitchFamily="34" charset="0"/>
              </a:rPr>
              <a:t>2</a:t>
            </a:r>
            <a:r>
              <a:rPr lang="en-US" sz="2400" dirty="0">
                <a:latin typeface="Tahoma" pitchFamily="34" charset="0"/>
              </a:rPr>
              <a:t>) is:</a:t>
            </a:r>
          </a:p>
          <a:p>
            <a:pPr marL="0" indent="0">
              <a:buNone/>
            </a:pPr>
            <a:endParaRPr lang="en-US" sz="2400" dirty="0"/>
          </a:p>
          <a:p>
            <a:endParaRPr lang="en-US" dirty="0"/>
          </a:p>
        </p:txBody>
      </p:sp>
      <p:graphicFrame>
        <p:nvGraphicFramePr>
          <p:cNvPr id="5" name="Object 6">
            <a:extLst>
              <a:ext uri="{FF2B5EF4-FFF2-40B4-BE49-F238E27FC236}">
                <a16:creationId xmlns:a16="http://schemas.microsoft.com/office/drawing/2014/main" id="{00C07104-E2B2-4725-A561-F6D4B798537A}"/>
              </a:ext>
            </a:extLst>
          </p:cNvPr>
          <p:cNvGraphicFramePr>
            <a:graphicFrameLocks/>
          </p:cNvGraphicFramePr>
          <p:nvPr>
            <p:extLst>
              <p:ext uri="{D42A27DB-BD31-4B8C-83A1-F6EECF244321}">
                <p14:modId xmlns:p14="http://schemas.microsoft.com/office/powerpoint/2010/main" val="3102099204"/>
              </p:ext>
            </p:extLst>
          </p:nvPr>
        </p:nvGraphicFramePr>
        <p:xfrm>
          <a:off x="3276600" y="5791200"/>
          <a:ext cx="5257800" cy="752475"/>
        </p:xfrm>
        <a:graphic>
          <a:graphicData uri="http://schemas.openxmlformats.org/presentationml/2006/ole">
            <mc:AlternateContent xmlns:mc="http://schemas.openxmlformats.org/markup-compatibility/2006">
              <mc:Choice xmlns:v="urn:schemas-microsoft-com:vml" Requires="v">
                <p:oleObj spid="_x0000_s54281" name="Equation" r:id="rId3" imgW="2247840" imgH="330120" progId="Equation.2">
                  <p:embed/>
                </p:oleObj>
              </mc:Choice>
              <mc:Fallback>
                <p:oleObj name="Equation" r:id="rId3" imgW="2247840" imgH="330120" progId="Equation.2">
                  <p:embed/>
                  <p:pic>
                    <p:nvPicPr>
                      <p:cNvPr id="23558"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791200"/>
                        <a:ext cx="5257800" cy="752475"/>
                      </a:xfrm>
                      <a:prstGeom prst="rect">
                        <a:avLst/>
                      </a:prstGeom>
                      <a:solidFill>
                        <a:schemeClr val="tx1">
                          <a:lumMod val="65000"/>
                          <a:lumOff val="35000"/>
                        </a:schemeClr>
                      </a:solidFill>
                      <a:ln>
                        <a:noFill/>
                      </a:ln>
                      <a:effectLst/>
                    </p:spPr>
                  </p:pic>
                </p:oleObj>
              </mc:Fallback>
            </mc:AlternateContent>
          </a:graphicData>
        </a:graphic>
      </p:graphicFrame>
    </p:spTree>
    <p:extLst>
      <p:ext uri="{BB962C8B-B14F-4D97-AF65-F5344CB8AC3E}">
        <p14:creationId xmlns:p14="http://schemas.microsoft.com/office/powerpoint/2010/main" val="39281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B62C-9932-44AC-A17D-26338CC263E8}"/>
              </a:ext>
            </a:extLst>
          </p:cNvPr>
          <p:cNvSpPr>
            <a:spLocks noGrp="1"/>
          </p:cNvSpPr>
          <p:nvPr>
            <p:ph type="title"/>
          </p:nvPr>
        </p:nvSpPr>
        <p:spPr/>
        <p:txBody>
          <a:bodyPr/>
          <a:lstStyle/>
          <a:p>
            <a:r>
              <a:rPr lang="en-US" dirty="0"/>
              <a:t>Rappaport Communications</a:t>
            </a:r>
          </a:p>
        </p:txBody>
      </p:sp>
      <p:sp>
        <p:nvSpPr>
          <p:cNvPr id="3" name="Content Placeholder 2">
            <a:extLst>
              <a:ext uri="{FF2B5EF4-FFF2-40B4-BE49-F238E27FC236}">
                <a16:creationId xmlns:a16="http://schemas.microsoft.com/office/drawing/2014/main" id="{C13F7666-165C-400F-85B4-CBD6C8A7586E}"/>
              </a:ext>
            </a:extLst>
          </p:cNvPr>
          <p:cNvSpPr>
            <a:spLocks noGrp="1"/>
          </p:cNvSpPr>
          <p:nvPr>
            <p:ph idx="1"/>
          </p:nvPr>
        </p:nvSpPr>
        <p:spPr>
          <a:xfrm>
            <a:off x="581193" y="2180496"/>
            <a:ext cx="4752808" cy="4403922"/>
          </a:xfrm>
        </p:spPr>
        <p:txBody>
          <a:bodyPr>
            <a:normAutofit/>
          </a:bodyPr>
          <a:lstStyle/>
          <a:p>
            <a:pPr>
              <a:lnSpc>
                <a:spcPct val="120000"/>
              </a:lnSpc>
            </a:pPr>
            <a:r>
              <a:rPr lang="en-US" dirty="0"/>
              <a:t>Rappaport Communications provides cellular phone service in several mid-western states.</a:t>
            </a:r>
          </a:p>
          <a:p>
            <a:pPr>
              <a:lnSpc>
                <a:spcPct val="120000"/>
              </a:lnSpc>
            </a:pPr>
            <a:r>
              <a:rPr lang="en-US" dirty="0"/>
              <a:t>They want to expand to provide inter-city service between four cities in northern Ohio. </a:t>
            </a:r>
          </a:p>
          <a:p>
            <a:pPr>
              <a:lnSpc>
                <a:spcPct val="120000"/>
              </a:lnSpc>
            </a:pPr>
            <a:r>
              <a:rPr lang="en-US" dirty="0"/>
              <a:t>A new communications tower must be built to handle these inter-city calls.</a:t>
            </a:r>
          </a:p>
          <a:p>
            <a:pPr>
              <a:lnSpc>
                <a:spcPct val="120000"/>
              </a:lnSpc>
            </a:pPr>
            <a:r>
              <a:rPr lang="en-US" dirty="0"/>
              <a:t>The tower will have a 40 mile transmission radius.</a:t>
            </a:r>
          </a:p>
          <a:p>
            <a:pPr>
              <a:lnSpc>
                <a:spcPct val="120000"/>
              </a:lnSpc>
            </a:pPr>
            <a:r>
              <a:rPr lang="en-US" dirty="0"/>
              <a:t>Where should the new tower be installed to minimize the total distance from the new tower to the existing towers?</a:t>
            </a:r>
          </a:p>
          <a:p>
            <a:endParaRPr lang="en-US" dirty="0"/>
          </a:p>
        </p:txBody>
      </p:sp>
      <p:sp>
        <p:nvSpPr>
          <p:cNvPr id="5" name="Rectangle 4">
            <a:extLst>
              <a:ext uri="{FF2B5EF4-FFF2-40B4-BE49-F238E27FC236}">
                <a16:creationId xmlns:a16="http://schemas.microsoft.com/office/drawing/2014/main" id="{FB14C8E8-BB5D-4E41-9DCF-FFD562411CB0}"/>
              </a:ext>
            </a:extLst>
          </p:cNvPr>
          <p:cNvSpPr/>
          <p:nvPr/>
        </p:nvSpPr>
        <p:spPr>
          <a:xfrm>
            <a:off x="5638800" y="1873390"/>
            <a:ext cx="60960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47">
            <a:extLst>
              <a:ext uri="{FF2B5EF4-FFF2-40B4-BE49-F238E27FC236}">
                <a16:creationId xmlns:a16="http://schemas.microsoft.com/office/drawing/2014/main" id="{A9A3B6DD-DA06-4230-909B-360A2A2E3B90}"/>
              </a:ext>
            </a:extLst>
          </p:cNvPr>
          <p:cNvGrpSpPr>
            <a:grpSpLocks/>
          </p:cNvGrpSpPr>
          <p:nvPr/>
        </p:nvGrpSpPr>
        <p:grpSpPr bwMode="auto">
          <a:xfrm>
            <a:off x="5638800" y="2023600"/>
            <a:ext cx="5945188" cy="4563399"/>
            <a:chOff x="625" y="468"/>
            <a:chExt cx="4273" cy="3537"/>
          </a:xfrm>
          <a:noFill/>
        </p:grpSpPr>
        <p:sp>
          <p:nvSpPr>
            <p:cNvPr id="52" name="Rectangle 3">
              <a:extLst>
                <a:ext uri="{FF2B5EF4-FFF2-40B4-BE49-F238E27FC236}">
                  <a16:creationId xmlns:a16="http://schemas.microsoft.com/office/drawing/2014/main" id="{F21494B6-E9FD-47F5-8C7B-425A07A6EAB3}"/>
                </a:ext>
              </a:extLst>
            </p:cNvPr>
            <p:cNvSpPr>
              <a:spLocks noChangeArrowheads="1"/>
            </p:cNvSpPr>
            <p:nvPr/>
          </p:nvSpPr>
          <p:spPr bwMode="auto">
            <a:xfrm>
              <a:off x="1371" y="925"/>
              <a:ext cx="690"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Cleveland</a:t>
              </a:r>
            </a:p>
          </p:txBody>
        </p:sp>
        <p:sp>
          <p:nvSpPr>
            <p:cNvPr id="53" name="Rectangle 4">
              <a:extLst>
                <a:ext uri="{FF2B5EF4-FFF2-40B4-BE49-F238E27FC236}">
                  <a16:creationId xmlns:a16="http://schemas.microsoft.com/office/drawing/2014/main" id="{32C32555-1EB6-4CBB-89B4-1AB62B78F4E9}"/>
                </a:ext>
              </a:extLst>
            </p:cNvPr>
            <p:cNvSpPr>
              <a:spLocks noChangeArrowheads="1"/>
            </p:cNvSpPr>
            <p:nvPr/>
          </p:nvSpPr>
          <p:spPr bwMode="auto">
            <a:xfrm>
              <a:off x="1447" y="2212"/>
              <a:ext cx="468"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Akron</a:t>
              </a:r>
            </a:p>
          </p:txBody>
        </p:sp>
        <p:sp>
          <p:nvSpPr>
            <p:cNvPr id="54" name="Rectangle 5">
              <a:extLst>
                <a:ext uri="{FF2B5EF4-FFF2-40B4-BE49-F238E27FC236}">
                  <a16:creationId xmlns:a16="http://schemas.microsoft.com/office/drawing/2014/main" id="{E2B41163-C688-48E5-A9B4-7ACAB61DDC68}"/>
                </a:ext>
              </a:extLst>
            </p:cNvPr>
            <p:cNvSpPr>
              <a:spLocks noChangeArrowheads="1"/>
            </p:cNvSpPr>
            <p:nvPr/>
          </p:nvSpPr>
          <p:spPr bwMode="auto">
            <a:xfrm>
              <a:off x="4065" y="2094"/>
              <a:ext cx="833"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Youngstown</a:t>
              </a:r>
            </a:p>
          </p:txBody>
        </p:sp>
        <p:sp>
          <p:nvSpPr>
            <p:cNvPr id="55" name="Rectangle 6">
              <a:extLst>
                <a:ext uri="{FF2B5EF4-FFF2-40B4-BE49-F238E27FC236}">
                  <a16:creationId xmlns:a16="http://schemas.microsoft.com/office/drawing/2014/main" id="{88FDF87E-3063-4B78-B623-72B4E381DA49}"/>
                </a:ext>
              </a:extLst>
            </p:cNvPr>
            <p:cNvSpPr>
              <a:spLocks noChangeArrowheads="1"/>
            </p:cNvSpPr>
            <p:nvPr/>
          </p:nvSpPr>
          <p:spPr bwMode="auto">
            <a:xfrm>
              <a:off x="1844" y="3183"/>
              <a:ext cx="534"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Canton</a:t>
              </a:r>
            </a:p>
          </p:txBody>
        </p:sp>
        <p:sp>
          <p:nvSpPr>
            <p:cNvPr id="56" name="Rectangle 7">
              <a:extLst>
                <a:ext uri="{FF2B5EF4-FFF2-40B4-BE49-F238E27FC236}">
                  <a16:creationId xmlns:a16="http://schemas.microsoft.com/office/drawing/2014/main" id="{FC3F00C9-C253-4DCA-8363-2C6859205587}"/>
                </a:ext>
              </a:extLst>
            </p:cNvPr>
            <p:cNvSpPr>
              <a:spLocks noChangeArrowheads="1"/>
            </p:cNvSpPr>
            <p:nvPr/>
          </p:nvSpPr>
          <p:spPr bwMode="auto">
            <a:xfrm>
              <a:off x="1365" y="1071"/>
              <a:ext cx="663"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x=5, y=45</a:t>
              </a:r>
            </a:p>
          </p:txBody>
        </p:sp>
        <p:sp>
          <p:nvSpPr>
            <p:cNvPr id="57" name="Rectangle 8">
              <a:extLst>
                <a:ext uri="{FF2B5EF4-FFF2-40B4-BE49-F238E27FC236}">
                  <a16:creationId xmlns:a16="http://schemas.microsoft.com/office/drawing/2014/main" id="{953FBF26-AE27-4281-AEF4-FEF6384292AC}"/>
                </a:ext>
              </a:extLst>
            </p:cNvPr>
            <p:cNvSpPr>
              <a:spLocks noChangeArrowheads="1"/>
            </p:cNvSpPr>
            <p:nvPr/>
          </p:nvSpPr>
          <p:spPr bwMode="auto">
            <a:xfrm>
              <a:off x="1453" y="2344"/>
              <a:ext cx="731"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x=12, y=21</a:t>
              </a:r>
            </a:p>
          </p:txBody>
        </p:sp>
        <p:sp>
          <p:nvSpPr>
            <p:cNvPr id="58" name="Rectangle 9">
              <a:extLst>
                <a:ext uri="{FF2B5EF4-FFF2-40B4-BE49-F238E27FC236}">
                  <a16:creationId xmlns:a16="http://schemas.microsoft.com/office/drawing/2014/main" id="{2C3953C2-BD47-4534-895D-E912B7251BB2}"/>
                </a:ext>
              </a:extLst>
            </p:cNvPr>
            <p:cNvSpPr>
              <a:spLocks noChangeArrowheads="1"/>
            </p:cNvSpPr>
            <p:nvPr/>
          </p:nvSpPr>
          <p:spPr bwMode="auto">
            <a:xfrm>
              <a:off x="1864" y="3358"/>
              <a:ext cx="663"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x=17, y=5</a:t>
              </a:r>
            </a:p>
          </p:txBody>
        </p:sp>
        <p:sp>
          <p:nvSpPr>
            <p:cNvPr id="59" name="Rectangle 10">
              <a:extLst>
                <a:ext uri="{FF2B5EF4-FFF2-40B4-BE49-F238E27FC236}">
                  <a16:creationId xmlns:a16="http://schemas.microsoft.com/office/drawing/2014/main" id="{DA77A6FD-B62E-4C09-9FD4-982136DD2E86}"/>
                </a:ext>
              </a:extLst>
            </p:cNvPr>
            <p:cNvSpPr>
              <a:spLocks noChangeArrowheads="1"/>
            </p:cNvSpPr>
            <p:nvPr/>
          </p:nvSpPr>
          <p:spPr bwMode="auto">
            <a:xfrm>
              <a:off x="4100" y="2298"/>
              <a:ext cx="731"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x=52, y=21</a:t>
              </a:r>
            </a:p>
          </p:txBody>
        </p:sp>
        <p:sp>
          <p:nvSpPr>
            <p:cNvPr id="60" name="Line 11">
              <a:extLst>
                <a:ext uri="{FF2B5EF4-FFF2-40B4-BE49-F238E27FC236}">
                  <a16:creationId xmlns:a16="http://schemas.microsoft.com/office/drawing/2014/main" id="{9DE73710-EEEA-404E-80A9-7BBD39F8E81A}"/>
                </a:ext>
              </a:extLst>
            </p:cNvPr>
            <p:cNvSpPr>
              <a:spLocks noChangeShapeType="1"/>
            </p:cNvSpPr>
            <p:nvPr/>
          </p:nvSpPr>
          <p:spPr bwMode="auto">
            <a:xfrm>
              <a:off x="948" y="663"/>
              <a:ext cx="0" cy="302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Freeform 12">
              <a:extLst>
                <a:ext uri="{FF2B5EF4-FFF2-40B4-BE49-F238E27FC236}">
                  <a16:creationId xmlns:a16="http://schemas.microsoft.com/office/drawing/2014/main" id="{E6B5F849-9346-40A0-8D94-1BE79CF850E2}"/>
                </a:ext>
              </a:extLst>
            </p:cNvPr>
            <p:cNvSpPr>
              <a:spLocks/>
            </p:cNvSpPr>
            <p:nvPr/>
          </p:nvSpPr>
          <p:spPr bwMode="auto">
            <a:xfrm>
              <a:off x="929" y="638"/>
              <a:ext cx="39" cy="38"/>
            </a:xfrm>
            <a:custGeom>
              <a:avLst/>
              <a:gdLst>
                <a:gd name="T0" fmla="*/ 0 w 39"/>
                <a:gd name="T1" fmla="*/ 37 h 38"/>
                <a:gd name="T2" fmla="*/ 19 w 39"/>
                <a:gd name="T3" fmla="*/ 0 h 38"/>
                <a:gd name="T4" fmla="*/ 38 w 39"/>
                <a:gd name="T5" fmla="*/ 37 h 38"/>
                <a:gd name="T6" fmla="*/ 19 w 39"/>
                <a:gd name="T7" fmla="*/ 25 h 38"/>
                <a:gd name="T8" fmla="*/ 0 w 39"/>
                <a:gd name="T9" fmla="*/ 37 h 38"/>
              </a:gdLst>
              <a:ahLst/>
              <a:cxnLst>
                <a:cxn ang="0">
                  <a:pos x="T0" y="T1"/>
                </a:cxn>
                <a:cxn ang="0">
                  <a:pos x="T2" y="T3"/>
                </a:cxn>
                <a:cxn ang="0">
                  <a:pos x="T4" y="T5"/>
                </a:cxn>
                <a:cxn ang="0">
                  <a:pos x="T6" y="T7"/>
                </a:cxn>
                <a:cxn ang="0">
                  <a:pos x="T8" y="T9"/>
                </a:cxn>
              </a:cxnLst>
              <a:rect l="0" t="0" r="r" b="b"/>
              <a:pathLst>
                <a:path w="39" h="38">
                  <a:moveTo>
                    <a:pt x="0" y="37"/>
                  </a:moveTo>
                  <a:lnTo>
                    <a:pt x="19" y="0"/>
                  </a:lnTo>
                  <a:lnTo>
                    <a:pt x="38" y="37"/>
                  </a:lnTo>
                  <a:lnTo>
                    <a:pt x="19" y="25"/>
                  </a:lnTo>
                  <a:lnTo>
                    <a:pt x="0" y="3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13">
              <a:extLst>
                <a:ext uri="{FF2B5EF4-FFF2-40B4-BE49-F238E27FC236}">
                  <a16:creationId xmlns:a16="http://schemas.microsoft.com/office/drawing/2014/main" id="{17A13555-AA07-4B11-9692-BAA21E9BA952}"/>
                </a:ext>
              </a:extLst>
            </p:cNvPr>
            <p:cNvSpPr>
              <a:spLocks noChangeShapeType="1"/>
            </p:cNvSpPr>
            <p:nvPr/>
          </p:nvSpPr>
          <p:spPr bwMode="auto">
            <a:xfrm>
              <a:off x="948" y="3661"/>
              <a:ext cx="3698"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Freeform 14">
              <a:extLst>
                <a:ext uri="{FF2B5EF4-FFF2-40B4-BE49-F238E27FC236}">
                  <a16:creationId xmlns:a16="http://schemas.microsoft.com/office/drawing/2014/main" id="{AD790D01-2F89-4ACF-820F-C870A3CB8441}"/>
                </a:ext>
              </a:extLst>
            </p:cNvPr>
            <p:cNvSpPr>
              <a:spLocks/>
            </p:cNvSpPr>
            <p:nvPr/>
          </p:nvSpPr>
          <p:spPr bwMode="auto">
            <a:xfrm>
              <a:off x="4633" y="3643"/>
              <a:ext cx="38" cy="38"/>
            </a:xfrm>
            <a:custGeom>
              <a:avLst/>
              <a:gdLst>
                <a:gd name="T0" fmla="*/ 0 w 38"/>
                <a:gd name="T1" fmla="*/ 0 h 38"/>
                <a:gd name="T2" fmla="*/ 37 w 38"/>
                <a:gd name="T3" fmla="*/ 18 h 38"/>
                <a:gd name="T4" fmla="*/ 0 w 38"/>
                <a:gd name="T5" fmla="*/ 37 h 38"/>
                <a:gd name="T6" fmla="*/ 13 w 38"/>
                <a:gd name="T7" fmla="*/ 18 h 38"/>
                <a:gd name="T8" fmla="*/ 0 w 38"/>
                <a:gd name="T9" fmla="*/ 0 h 38"/>
              </a:gdLst>
              <a:ahLst/>
              <a:cxnLst>
                <a:cxn ang="0">
                  <a:pos x="T0" y="T1"/>
                </a:cxn>
                <a:cxn ang="0">
                  <a:pos x="T2" y="T3"/>
                </a:cxn>
                <a:cxn ang="0">
                  <a:pos x="T4" y="T5"/>
                </a:cxn>
                <a:cxn ang="0">
                  <a:pos x="T6" y="T7"/>
                </a:cxn>
                <a:cxn ang="0">
                  <a:pos x="T8" y="T9"/>
                </a:cxn>
              </a:cxnLst>
              <a:rect l="0" t="0" r="r" b="b"/>
              <a:pathLst>
                <a:path w="38" h="38">
                  <a:moveTo>
                    <a:pt x="0" y="0"/>
                  </a:moveTo>
                  <a:lnTo>
                    <a:pt x="37" y="18"/>
                  </a:lnTo>
                  <a:lnTo>
                    <a:pt x="0" y="37"/>
                  </a:lnTo>
                  <a:lnTo>
                    <a:pt x="13" y="18"/>
                  </a:lnTo>
                  <a:lnTo>
                    <a:pt x="0" y="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Line 15">
              <a:extLst>
                <a:ext uri="{FF2B5EF4-FFF2-40B4-BE49-F238E27FC236}">
                  <a16:creationId xmlns:a16="http://schemas.microsoft.com/office/drawing/2014/main" id="{11C8E8DD-B22E-489D-A952-DE5BA75826BF}"/>
                </a:ext>
              </a:extLst>
            </p:cNvPr>
            <p:cNvSpPr>
              <a:spLocks noChangeShapeType="1"/>
            </p:cNvSpPr>
            <p:nvPr/>
          </p:nvSpPr>
          <p:spPr bwMode="auto">
            <a:xfrm>
              <a:off x="952"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16">
              <a:extLst>
                <a:ext uri="{FF2B5EF4-FFF2-40B4-BE49-F238E27FC236}">
                  <a16:creationId xmlns:a16="http://schemas.microsoft.com/office/drawing/2014/main" id="{E3E8BBF4-D3D3-4FC7-9358-8CE7A91F8D54}"/>
                </a:ext>
              </a:extLst>
            </p:cNvPr>
            <p:cNvSpPr>
              <a:spLocks noChangeShapeType="1"/>
            </p:cNvSpPr>
            <p:nvPr/>
          </p:nvSpPr>
          <p:spPr bwMode="auto">
            <a:xfrm>
              <a:off x="2111"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7">
              <a:extLst>
                <a:ext uri="{FF2B5EF4-FFF2-40B4-BE49-F238E27FC236}">
                  <a16:creationId xmlns:a16="http://schemas.microsoft.com/office/drawing/2014/main" id="{BFF1FEF9-AE7E-4D0B-ADDA-116E8A2D1C54}"/>
                </a:ext>
              </a:extLst>
            </p:cNvPr>
            <p:cNvSpPr>
              <a:spLocks noChangeShapeType="1"/>
            </p:cNvSpPr>
            <p:nvPr/>
          </p:nvSpPr>
          <p:spPr bwMode="auto">
            <a:xfrm>
              <a:off x="2693"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8">
              <a:extLst>
                <a:ext uri="{FF2B5EF4-FFF2-40B4-BE49-F238E27FC236}">
                  <a16:creationId xmlns:a16="http://schemas.microsoft.com/office/drawing/2014/main" id="{13473659-974E-4EBA-93A2-3CB0D9AD92F9}"/>
                </a:ext>
              </a:extLst>
            </p:cNvPr>
            <p:cNvSpPr>
              <a:spLocks noChangeShapeType="1"/>
            </p:cNvSpPr>
            <p:nvPr/>
          </p:nvSpPr>
          <p:spPr bwMode="auto">
            <a:xfrm>
              <a:off x="3275"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19">
              <a:extLst>
                <a:ext uri="{FF2B5EF4-FFF2-40B4-BE49-F238E27FC236}">
                  <a16:creationId xmlns:a16="http://schemas.microsoft.com/office/drawing/2014/main" id="{57B59893-38D7-43E4-9FCC-3353EBABFBE0}"/>
                </a:ext>
              </a:extLst>
            </p:cNvPr>
            <p:cNvSpPr>
              <a:spLocks noChangeShapeType="1"/>
            </p:cNvSpPr>
            <p:nvPr/>
          </p:nvSpPr>
          <p:spPr bwMode="auto">
            <a:xfrm>
              <a:off x="3856"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20">
              <a:extLst>
                <a:ext uri="{FF2B5EF4-FFF2-40B4-BE49-F238E27FC236}">
                  <a16:creationId xmlns:a16="http://schemas.microsoft.com/office/drawing/2014/main" id="{2E5B8650-8C20-4EF4-83C6-6C5D91B70EA8}"/>
                </a:ext>
              </a:extLst>
            </p:cNvPr>
            <p:cNvSpPr>
              <a:spLocks noChangeShapeType="1"/>
            </p:cNvSpPr>
            <p:nvPr/>
          </p:nvSpPr>
          <p:spPr bwMode="auto">
            <a:xfrm>
              <a:off x="4438"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21">
              <a:extLst>
                <a:ext uri="{FF2B5EF4-FFF2-40B4-BE49-F238E27FC236}">
                  <a16:creationId xmlns:a16="http://schemas.microsoft.com/office/drawing/2014/main" id="{1645F1FE-9E7E-4C60-AFC0-14EFE6D1E801}"/>
                </a:ext>
              </a:extLst>
            </p:cNvPr>
            <p:cNvSpPr>
              <a:spLocks noChangeShapeType="1"/>
            </p:cNvSpPr>
            <p:nvPr/>
          </p:nvSpPr>
          <p:spPr bwMode="auto">
            <a:xfrm>
              <a:off x="832" y="2498"/>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22">
              <a:extLst>
                <a:ext uri="{FF2B5EF4-FFF2-40B4-BE49-F238E27FC236}">
                  <a16:creationId xmlns:a16="http://schemas.microsoft.com/office/drawing/2014/main" id="{EAA0C388-3150-43BE-B2B6-5D7B0E2DED0B}"/>
                </a:ext>
              </a:extLst>
            </p:cNvPr>
            <p:cNvSpPr>
              <a:spLocks noChangeShapeType="1"/>
            </p:cNvSpPr>
            <p:nvPr/>
          </p:nvSpPr>
          <p:spPr bwMode="auto">
            <a:xfrm>
              <a:off x="832" y="1917"/>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23">
              <a:extLst>
                <a:ext uri="{FF2B5EF4-FFF2-40B4-BE49-F238E27FC236}">
                  <a16:creationId xmlns:a16="http://schemas.microsoft.com/office/drawing/2014/main" id="{8EA2DCF0-60E8-4E2F-83E4-25B13D768BB6}"/>
                </a:ext>
              </a:extLst>
            </p:cNvPr>
            <p:cNvSpPr>
              <a:spLocks noChangeShapeType="1"/>
            </p:cNvSpPr>
            <p:nvPr/>
          </p:nvSpPr>
          <p:spPr bwMode="auto">
            <a:xfrm>
              <a:off x="832" y="1336"/>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4">
              <a:extLst>
                <a:ext uri="{FF2B5EF4-FFF2-40B4-BE49-F238E27FC236}">
                  <a16:creationId xmlns:a16="http://schemas.microsoft.com/office/drawing/2014/main" id="{B23B1884-18D2-4578-8808-784E9469B3DB}"/>
                </a:ext>
              </a:extLst>
            </p:cNvPr>
            <p:cNvSpPr>
              <a:spLocks noChangeShapeType="1"/>
            </p:cNvSpPr>
            <p:nvPr/>
          </p:nvSpPr>
          <p:spPr bwMode="auto">
            <a:xfrm>
              <a:off x="832" y="754"/>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25">
              <a:extLst>
                <a:ext uri="{FF2B5EF4-FFF2-40B4-BE49-F238E27FC236}">
                  <a16:creationId xmlns:a16="http://schemas.microsoft.com/office/drawing/2014/main" id="{5317D523-CF3A-4F65-94B3-D79A7100940A}"/>
                </a:ext>
              </a:extLst>
            </p:cNvPr>
            <p:cNvSpPr>
              <a:spLocks noChangeArrowheads="1"/>
            </p:cNvSpPr>
            <p:nvPr/>
          </p:nvSpPr>
          <p:spPr bwMode="auto">
            <a:xfrm>
              <a:off x="867" y="3779"/>
              <a:ext cx="185"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0</a:t>
              </a:r>
            </a:p>
          </p:txBody>
        </p:sp>
        <p:sp>
          <p:nvSpPr>
            <p:cNvPr id="75" name="Rectangle 26">
              <a:extLst>
                <a:ext uri="{FF2B5EF4-FFF2-40B4-BE49-F238E27FC236}">
                  <a16:creationId xmlns:a16="http://schemas.microsoft.com/office/drawing/2014/main" id="{1CD7E43F-4F63-4EA0-87A2-CD58019C811C}"/>
                </a:ext>
              </a:extLst>
            </p:cNvPr>
            <p:cNvSpPr>
              <a:spLocks noChangeArrowheads="1"/>
            </p:cNvSpPr>
            <p:nvPr/>
          </p:nvSpPr>
          <p:spPr bwMode="auto">
            <a:xfrm>
              <a:off x="1989" y="3766"/>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20</a:t>
              </a:r>
            </a:p>
          </p:txBody>
        </p:sp>
        <p:sp>
          <p:nvSpPr>
            <p:cNvPr id="76" name="Rectangle 27">
              <a:extLst>
                <a:ext uri="{FF2B5EF4-FFF2-40B4-BE49-F238E27FC236}">
                  <a16:creationId xmlns:a16="http://schemas.microsoft.com/office/drawing/2014/main" id="{3CB8247C-B932-434D-BF2E-63FE4BF4363A}"/>
                </a:ext>
              </a:extLst>
            </p:cNvPr>
            <p:cNvSpPr>
              <a:spLocks noChangeArrowheads="1"/>
            </p:cNvSpPr>
            <p:nvPr/>
          </p:nvSpPr>
          <p:spPr bwMode="auto">
            <a:xfrm>
              <a:off x="2572" y="3759"/>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30</a:t>
              </a:r>
            </a:p>
          </p:txBody>
        </p:sp>
        <p:sp>
          <p:nvSpPr>
            <p:cNvPr id="77" name="Rectangle 28">
              <a:extLst>
                <a:ext uri="{FF2B5EF4-FFF2-40B4-BE49-F238E27FC236}">
                  <a16:creationId xmlns:a16="http://schemas.microsoft.com/office/drawing/2014/main" id="{CE4E0B0D-83E4-41E0-8ABF-69FAFC653D1F}"/>
                </a:ext>
              </a:extLst>
            </p:cNvPr>
            <p:cNvSpPr>
              <a:spLocks noChangeArrowheads="1"/>
            </p:cNvSpPr>
            <p:nvPr/>
          </p:nvSpPr>
          <p:spPr bwMode="auto">
            <a:xfrm>
              <a:off x="3162" y="3752"/>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40</a:t>
              </a:r>
            </a:p>
          </p:txBody>
        </p:sp>
        <p:sp>
          <p:nvSpPr>
            <p:cNvPr id="78" name="Rectangle 29">
              <a:extLst>
                <a:ext uri="{FF2B5EF4-FFF2-40B4-BE49-F238E27FC236}">
                  <a16:creationId xmlns:a16="http://schemas.microsoft.com/office/drawing/2014/main" id="{A77FFD9B-0767-4A4E-BACE-C8B9BD1A8356}"/>
                </a:ext>
              </a:extLst>
            </p:cNvPr>
            <p:cNvSpPr>
              <a:spLocks noChangeArrowheads="1"/>
            </p:cNvSpPr>
            <p:nvPr/>
          </p:nvSpPr>
          <p:spPr bwMode="auto">
            <a:xfrm>
              <a:off x="3738" y="3766"/>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50</a:t>
              </a:r>
            </a:p>
          </p:txBody>
        </p:sp>
        <p:sp>
          <p:nvSpPr>
            <p:cNvPr id="79" name="Rectangle 30">
              <a:extLst>
                <a:ext uri="{FF2B5EF4-FFF2-40B4-BE49-F238E27FC236}">
                  <a16:creationId xmlns:a16="http://schemas.microsoft.com/office/drawing/2014/main" id="{0D11FBEE-524A-49CC-A456-1D8E4BE839B9}"/>
                </a:ext>
              </a:extLst>
            </p:cNvPr>
            <p:cNvSpPr>
              <a:spLocks noChangeArrowheads="1"/>
            </p:cNvSpPr>
            <p:nvPr/>
          </p:nvSpPr>
          <p:spPr bwMode="auto">
            <a:xfrm>
              <a:off x="4336" y="3766"/>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60</a:t>
              </a:r>
            </a:p>
          </p:txBody>
        </p:sp>
        <p:sp>
          <p:nvSpPr>
            <p:cNvPr id="80" name="Rectangle 31">
              <a:extLst>
                <a:ext uri="{FF2B5EF4-FFF2-40B4-BE49-F238E27FC236}">
                  <a16:creationId xmlns:a16="http://schemas.microsoft.com/office/drawing/2014/main" id="{2C996C60-D8D0-45E1-8FD8-119086515DA9}"/>
                </a:ext>
              </a:extLst>
            </p:cNvPr>
            <p:cNvSpPr>
              <a:spLocks noChangeArrowheads="1"/>
            </p:cNvSpPr>
            <p:nvPr/>
          </p:nvSpPr>
          <p:spPr bwMode="auto">
            <a:xfrm>
              <a:off x="629" y="3003"/>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10</a:t>
              </a:r>
            </a:p>
          </p:txBody>
        </p:sp>
        <p:sp>
          <p:nvSpPr>
            <p:cNvPr id="81" name="Line 32">
              <a:extLst>
                <a:ext uri="{FF2B5EF4-FFF2-40B4-BE49-F238E27FC236}">
                  <a16:creationId xmlns:a16="http://schemas.microsoft.com/office/drawing/2014/main" id="{6F2ED91D-8FF1-4846-8A8D-1DAB250BD6EA}"/>
                </a:ext>
              </a:extLst>
            </p:cNvPr>
            <p:cNvSpPr>
              <a:spLocks noChangeShapeType="1"/>
            </p:cNvSpPr>
            <p:nvPr/>
          </p:nvSpPr>
          <p:spPr bwMode="auto">
            <a:xfrm>
              <a:off x="839" y="3080"/>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Rectangle 33">
              <a:extLst>
                <a:ext uri="{FF2B5EF4-FFF2-40B4-BE49-F238E27FC236}">
                  <a16:creationId xmlns:a16="http://schemas.microsoft.com/office/drawing/2014/main" id="{DEE081E5-D7DC-4FCF-B1B7-88A4F62A6329}"/>
                </a:ext>
              </a:extLst>
            </p:cNvPr>
            <p:cNvSpPr>
              <a:spLocks noChangeArrowheads="1"/>
            </p:cNvSpPr>
            <p:nvPr/>
          </p:nvSpPr>
          <p:spPr bwMode="auto">
            <a:xfrm>
              <a:off x="644" y="2400"/>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20</a:t>
              </a:r>
            </a:p>
          </p:txBody>
        </p:sp>
        <p:sp>
          <p:nvSpPr>
            <p:cNvPr id="83" name="Rectangle 34">
              <a:extLst>
                <a:ext uri="{FF2B5EF4-FFF2-40B4-BE49-F238E27FC236}">
                  <a16:creationId xmlns:a16="http://schemas.microsoft.com/office/drawing/2014/main" id="{4A81C01F-B4CE-46D1-8D17-0594C78EEF31}"/>
                </a:ext>
              </a:extLst>
            </p:cNvPr>
            <p:cNvSpPr>
              <a:spLocks noChangeArrowheads="1"/>
            </p:cNvSpPr>
            <p:nvPr/>
          </p:nvSpPr>
          <p:spPr bwMode="auto">
            <a:xfrm>
              <a:off x="638" y="1834"/>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30</a:t>
              </a:r>
            </a:p>
          </p:txBody>
        </p:sp>
        <p:sp>
          <p:nvSpPr>
            <p:cNvPr id="84" name="Rectangle 35">
              <a:extLst>
                <a:ext uri="{FF2B5EF4-FFF2-40B4-BE49-F238E27FC236}">
                  <a16:creationId xmlns:a16="http://schemas.microsoft.com/office/drawing/2014/main" id="{6E653044-3D2E-4D6B-904C-A4CC1A032262}"/>
                </a:ext>
              </a:extLst>
            </p:cNvPr>
            <p:cNvSpPr>
              <a:spLocks noChangeArrowheads="1"/>
            </p:cNvSpPr>
            <p:nvPr/>
          </p:nvSpPr>
          <p:spPr bwMode="auto">
            <a:xfrm>
              <a:off x="631" y="1252"/>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40</a:t>
              </a:r>
            </a:p>
          </p:txBody>
        </p:sp>
        <p:sp>
          <p:nvSpPr>
            <p:cNvPr id="85" name="Rectangle 36">
              <a:extLst>
                <a:ext uri="{FF2B5EF4-FFF2-40B4-BE49-F238E27FC236}">
                  <a16:creationId xmlns:a16="http://schemas.microsoft.com/office/drawing/2014/main" id="{245C067C-66BB-4C7E-B0DD-708F5401B557}"/>
                </a:ext>
              </a:extLst>
            </p:cNvPr>
            <p:cNvSpPr>
              <a:spLocks noChangeArrowheads="1"/>
            </p:cNvSpPr>
            <p:nvPr/>
          </p:nvSpPr>
          <p:spPr bwMode="auto">
            <a:xfrm>
              <a:off x="625" y="678"/>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50</a:t>
              </a:r>
            </a:p>
          </p:txBody>
        </p:sp>
        <p:sp>
          <p:nvSpPr>
            <p:cNvPr id="86" name="Rectangle 37">
              <a:extLst>
                <a:ext uri="{FF2B5EF4-FFF2-40B4-BE49-F238E27FC236}">
                  <a16:creationId xmlns:a16="http://schemas.microsoft.com/office/drawing/2014/main" id="{588BBD7E-4695-4110-B757-FB4650D3DDBF}"/>
                </a:ext>
              </a:extLst>
            </p:cNvPr>
            <p:cNvSpPr>
              <a:spLocks noChangeArrowheads="1"/>
            </p:cNvSpPr>
            <p:nvPr/>
          </p:nvSpPr>
          <p:spPr bwMode="auto">
            <a:xfrm>
              <a:off x="4630" y="3651"/>
              <a:ext cx="219" cy="26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900" b="1">
                  <a:solidFill>
                    <a:srgbClr val="FFFFFF"/>
                  </a:solidFill>
                </a:rPr>
                <a:t>X</a:t>
              </a:r>
            </a:p>
          </p:txBody>
        </p:sp>
        <p:sp>
          <p:nvSpPr>
            <p:cNvPr id="87" name="Rectangle 38">
              <a:extLst>
                <a:ext uri="{FF2B5EF4-FFF2-40B4-BE49-F238E27FC236}">
                  <a16:creationId xmlns:a16="http://schemas.microsoft.com/office/drawing/2014/main" id="{6BBCB2B8-C97E-4AA8-8B9F-D772185D22A6}"/>
                </a:ext>
              </a:extLst>
            </p:cNvPr>
            <p:cNvSpPr>
              <a:spLocks noChangeArrowheads="1"/>
            </p:cNvSpPr>
            <p:nvPr/>
          </p:nvSpPr>
          <p:spPr bwMode="auto">
            <a:xfrm>
              <a:off x="724" y="468"/>
              <a:ext cx="219" cy="26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900" b="1">
                  <a:solidFill>
                    <a:srgbClr val="FFFFFF"/>
                  </a:solidFill>
                </a:rPr>
                <a:t>Y</a:t>
              </a:r>
            </a:p>
          </p:txBody>
        </p:sp>
        <p:sp>
          <p:nvSpPr>
            <p:cNvPr id="88" name="Rectangle 39">
              <a:extLst>
                <a:ext uri="{FF2B5EF4-FFF2-40B4-BE49-F238E27FC236}">
                  <a16:creationId xmlns:a16="http://schemas.microsoft.com/office/drawing/2014/main" id="{8BE1594D-C573-42CD-81EE-CAC68AC4BE76}"/>
                </a:ext>
              </a:extLst>
            </p:cNvPr>
            <p:cNvSpPr>
              <a:spLocks noChangeArrowheads="1"/>
            </p:cNvSpPr>
            <p:nvPr/>
          </p:nvSpPr>
          <p:spPr bwMode="auto">
            <a:xfrm>
              <a:off x="634" y="3575"/>
              <a:ext cx="218"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 0</a:t>
              </a:r>
            </a:p>
          </p:txBody>
        </p:sp>
        <p:sp>
          <p:nvSpPr>
            <p:cNvPr id="89" name="Line 40">
              <a:extLst>
                <a:ext uri="{FF2B5EF4-FFF2-40B4-BE49-F238E27FC236}">
                  <a16:creationId xmlns:a16="http://schemas.microsoft.com/office/drawing/2014/main" id="{C5E84E38-2B24-4A96-82B1-7B06CF5275A4}"/>
                </a:ext>
              </a:extLst>
            </p:cNvPr>
            <p:cNvSpPr>
              <a:spLocks noChangeShapeType="1"/>
            </p:cNvSpPr>
            <p:nvPr/>
          </p:nvSpPr>
          <p:spPr bwMode="auto">
            <a:xfrm>
              <a:off x="838" y="3658"/>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41">
              <a:extLst>
                <a:ext uri="{FF2B5EF4-FFF2-40B4-BE49-F238E27FC236}">
                  <a16:creationId xmlns:a16="http://schemas.microsoft.com/office/drawing/2014/main" id="{D5B3AF61-9E85-4FD2-94B0-35CD7323CA68}"/>
                </a:ext>
              </a:extLst>
            </p:cNvPr>
            <p:cNvSpPr>
              <a:spLocks noChangeShapeType="1"/>
            </p:cNvSpPr>
            <p:nvPr/>
          </p:nvSpPr>
          <p:spPr bwMode="auto">
            <a:xfrm>
              <a:off x="1500" y="3660"/>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42">
              <a:extLst>
                <a:ext uri="{FF2B5EF4-FFF2-40B4-BE49-F238E27FC236}">
                  <a16:creationId xmlns:a16="http://schemas.microsoft.com/office/drawing/2014/main" id="{4840C944-FBAC-4CB3-B9A3-DFC2BF3422E9}"/>
                </a:ext>
              </a:extLst>
            </p:cNvPr>
            <p:cNvSpPr>
              <a:spLocks noChangeArrowheads="1"/>
            </p:cNvSpPr>
            <p:nvPr/>
          </p:nvSpPr>
          <p:spPr bwMode="auto">
            <a:xfrm>
              <a:off x="1362" y="3781"/>
              <a:ext cx="340"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500" b="1">
                  <a:solidFill>
                    <a:srgbClr val="FFFFFF"/>
                  </a:solidFill>
                </a:rPr>
                <a:t>10</a:t>
              </a:r>
            </a:p>
          </p:txBody>
        </p:sp>
        <p:graphicFrame>
          <p:nvGraphicFramePr>
            <p:cNvPr id="92" name="Object 43">
              <a:extLst>
                <a:ext uri="{FF2B5EF4-FFF2-40B4-BE49-F238E27FC236}">
                  <a16:creationId xmlns:a16="http://schemas.microsoft.com/office/drawing/2014/main" id="{D81CB66C-88BE-42B4-9DDF-1A2AF313E1E1}"/>
                </a:ext>
              </a:extLst>
            </p:cNvPr>
            <p:cNvGraphicFramePr>
              <a:graphicFrameLocks/>
            </p:cNvGraphicFramePr>
            <p:nvPr/>
          </p:nvGraphicFramePr>
          <p:xfrm>
            <a:off x="1467" y="2832"/>
            <a:ext cx="423" cy="781"/>
          </p:xfrm>
          <a:graphic>
            <a:graphicData uri="http://schemas.openxmlformats.org/presentationml/2006/ole">
              <mc:AlternateContent xmlns:mc="http://schemas.openxmlformats.org/markup-compatibility/2006">
                <mc:Choice xmlns:v="urn:schemas-microsoft-com:vml" Requires="v">
                  <p:oleObj spid="_x0000_s55326" name="ClipArt" r:id="rId4" imgW="1984320" imgH="3657600" progId="MS_ClipArt_Gallery.2">
                    <p:embed/>
                  </p:oleObj>
                </mc:Choice>
                <mc:Fallback>
                  <p:oleObj name="ClipArt" r:id="rId4" imgW="1984320" imgH="3657600" progId="MS_ClipArt_Gallery.2">
                    <p:embed/>
                    <p:pic>
                      <p:nvPicPr>
                        <p:cNvPr id="25643" name="Object 4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 y="2832"/>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 name="Object 44">
              <a:extLst>
                <a:ext uri="{FF2B5EF4-FFF2-40B4-BE49-F238E27FC236}">
                  <a16:creationId xmlns:a16="http://schemas.microsoft.com/office/drawing/2014/main" id="{05AC75AA-0BA7-4F18-AE0C-7C86FC545398}"/>
                </a:ext>
              </a:extLst>
            </p:cNvPr>
            <p:cNvGraphicFramePr>
              <a:graphicFrameLocks/>
            </p:cNvGraphicFramePr>
            <p:nvPr/>
          </p:nvGraphicFramePr>
          <p:xfrm>
            <a:off x="3738" y="1890"/>
            <a:ext cx="423" cy="781"/>
          </p:xfrm>
          <a:graphic>
            <a:graphicData uri="http://schemas.openxmlformats.org/presentationml/2006/ole">
              <mc:AlternateContent xmlns:mc="http://schemas.openxmlformats.org/markup-compatibility/2006">
                <mc:Choice xmlns:v="urn:schemas-microsoft-com:vml" Requires="v">
                  <p:oleObj spid="_x0000_s55327" name="ClipArt" r:id="rId6" imgW="1984320" imgH="3657600" progId="MS_ClipArt_Gallery.2">
                    <p:embed/>
                  </p:oleObj>
                </mc:Choice>
                <mc:Fallback>
                  <p:oleObj name="ClipArt" r:id="rId6" imgW="1984320" imgH="3657600" progId="MS_ClipArt_Gallery.2">
                    <p:embed/>
                    <p:pic>
                      <p:nvPicPr>
                        <p:cNvPr id="25644" name="Object 4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8" y="1890"/>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 name="Object 45">
              <a:extLst>
                <a:ext uri="{FF2B5EF4-FFF2-40B4-BE49-F238E27FC236}">
                  <a16:creationId xmlns:a16="http://schemas.microsoft.com/office/drawing/2014/main" id="{EDCF8E3D-E944-477C-B9F7-B1FA9F0089A8}"/>
                </a:ext>
              </a:extLst>
            </p:cNvPr>
            <p:cNvGraphicFramePr>
              <a:graphicFrameLocks/>
            </p:cNvGraphicFramePr>
            <p:nvPr/>
          </p:nvGraphicFramePr>
          <p:xfrm>
            <a:off x="1113" y="1889"/>
            <a:ext cx="423" cy="781"/>
          </p:xfrm>
          <a:graphic>
            <a:graphicData uri="http://schemas.openxmlformats.org/presentationml/2006/ole">
              <mc:AlternateContent xmlns:mc="http://schemas.openxmlformats.org/markup-compatibility/2006">
                <mc:Choice xmlns:v="urn:schemas-microsoft-com:vml" Requires="v">
                  <p:oleObj spid="_x0000_s55328" name="ClipArt" r:id="rId7" imgW="1984320" imgH="3657600" progId="MS_ClipArt_Gallery.2">
                    <p:embed/>
                  </p:oleObj>
                </mc:Choice>
                <mc:Fallback>
                  <p:oleObj name="ClipArt" r:id="rId7" imgW="1984320" imgH="3657600" progId="MS_ClipArt_Gallery.2">
                    <p:embed/>
                    <p:pic>
                      <p:nvPicPr>
                        <p:cNvPr id="25645" name="Object 4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3" y="1889"/>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 name="Object 46">
              <a:extLst>
                <a:ext uri="{FF2B5EF4-FFF2-40B4-BE49-F238E27FC236}">
                  <a16:creationId xmlns:a16="http://schemas.microsoft.com/office/drawing/2014/main" id="{A7B16BDD-9A8F-4272-871F-CEF1150DF688}"/>
                </a:ext>
              </a:extLst>
            </p:cNvPr>
            <p:cNvGraphicFramePr>
              <a:graphicFrameLocks/>
            </p:cNvGraphicFramePr>
            <p:nvPr/>
          </p:nvGraphicFramePr>
          <p:xfrm>
            <a:off x="1017" y="679"/>
            <a:ext cx="423" cy="781"/>
          </p:xfrm>
          <a:graphic>
            <a:graphicData uri="http://schemas.openxmlformats.org/presentationml/2006/ole">
              <mc:AlternateContent xmlns:mc="http://schemas.openxmlformats.org/markup-compatibility/2006">
                <mc:Choice xmlns:v="urn:schemas-microsoft-com:vml" Requires="v">
                  <p:oleObj spid="_x0000_s55329" name="ClipArt" r:id="rId8" imgW="1984320" imgH="3657600" progId="MS_ClipArt_Gallery.2">
                    <p:embed/>
                  </p:oleObj>
                </mc:Choice>
                <mc:Fallback>
                  <p:oleObj name="ClipArt" r:id="rId8" imgW="1984320" imgH="3657600" progId="MS_ClipArt_Gallery.2">
                    <p:embed/>
                    <p:pic>
                      <p:nvPicPr>
                        <p:cNvPr id="25646" name="Object 4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 y="679"/>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66326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01F0C4-EB9A-4F8E-9A04-3C1B111520AB}"/>
              </a:ext>
            </a:extLst>
          </p:cNvPr>
          <p:cNvSpPr>
            <a:spLocks noGrp="1"/>
          </p:cNvSpPr>
          <p:nvPr>
            <p:ph type="ftr" sz="quarter" idx="11"/>
          </p:nvPr>
        </p:nvSpPr>
        <p:spPr>
          <a:xfrm>
            <a:off x="1981200" y="6356351"/>
            <a:ext cx="2133600" cy="365125"/>
          </a:xfrm>
        </p:spPr>
        <p:txBody>
          <a:bodyPr/>
          <a:lstStyle/>
          <a:p>
            <a:pPr algn="l">
              <a:defRPr/>
            </a:pPr>
            <a:r>
              <a:rPr lang="en-US"/>
              <a:t>.</a:t>
            </a:r>
          </a:p>
          <a:p>
            <a:pPr algn="l">
              <a:defRPr/>
            </a:pPr>
            <a:endParaRPr lang="en-US" sz="1400"/>
          </a:p>
        </p:txBody>
      </p:sp>
      <p:sp>
        <p:nvSpPr>
          <p:cNvPr id="5" name="Slide Number Placeholder 4">
            <a:extLst>
              <a:ext uri="{FF2B5EF4-FFF2-40B4-BE49-F238E27FC236}">
                <a16:creationId xmlns:a16="http://schemas.microsoft.com/office/drawing/2014/main" id="{34603507-24F6-4742-A43D-C74BF1349820}"/>
              </a:ext>
            </a:extLst>
          </p:cNvPr>
          <p:cNvSpPr>
            <a:spLocks noGrp="1"/>
          </p:cNvSpPr>
          <p:nvPr>
            <p:ph type="sldNum" sz="quarter" idx="12"/>
          </p:nvPr>
        </p:nvSpPr>
        <p:spPr>
          <a:xfrm>
            <a:off x="4648200" y="6356351"/>
            <a:ext cx="2895600"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fld id="{0C65B571-E34A-45F2-9557-180BC8541DE6}" type="slidenum">
              <a:rPr lang="en-US" altLang="en-US">
                <a:solidFill>
                  <a:srgbClr val="898989"/>
                </a:solidFill>
              </a:rPr>
              <a:pPr algn="ctr" eaLnBrk="1" hangingPunct="1"/>
              <a:t>2</a:t>
            </a:fld>
            <a:endParaRPr lang="en-US" altLang="en-US">
              <a:solidFill>
                <a:srgbClr val="898989"/>
              </a:solidFill>
            </a:endParaRPr>
          </a:p>
        </p:txBody>
      </p:sp>
      <p:sp>
        <p:nvSpPr>
          <p:cNvPr id="9220" name="Rectangle 2">
            <a:extLst>
              <a:ext uri="{FF2B5EF4-FFF2-40B4-BE49-F238E27FC236}">
                <a16:creationId xmlns:a16="http://schemas.microsoft.com/office/drawing/2014/main" id="{E3969EC7-9F17-44AF-9577-EDDC1D55769D}"/>
              </a:ext>
            </a:extLst>
          </p:cNvPr>
          <p:cNvSpPr>
            <a:spLocks noGrp="1" noChangeArrowheads="1"/>
          </p:cNvSpPr>
          <p:nvPr>
            <p:ph type="title"/>
          </p:nvPr>
        </p:nvSpPr>
        <p:spPr/>
        <p:txBody>
          <a:bodyPr/>
          <a:lstStyle/>
          <a:p>
            <a:pPr eaLnBrk="1" hangingPunct="1"/>
            <a:r>
              <a:rPr lang="en-US" altLang="en-US"/>
              <a:t>Introduction</a:t>
            </a:r>
          </a:p>
        </p:txBody>
      </p:sp>
      <p:sp>
        <p:nvSpPr>
          <p:cNvPr id="9221" name="Rectangle 3">
            <a:extLst>
              <a:ext uri="{FF2B5EF4-FFF2-40B4-BE49-F238E27FC236}">
                <a16:creationId xmlns:a16="http://schemas.microsoft.com/office/drawing/2014/main" id="{2F21B2FF-1E18-47D6-8393-485B490F0A08}"/>
              </a:ext>
            </a:extLst>
          </p:cNvPr>
          <p:cNvSpPr>
            <a:spLocks noGrp="1" noChangeArrowheads="1"/>
          </p:cNvSpPr>
          <p:nvPr>
            <p:ph type="body" idx="1"/>
          </p:nvPr>
        </p:nvSpPr>
        <p:spPr/>
        <p:txBody>
          <a:bodyPr>
            <a:normAutofit/>
          </a:bodyPr>
          <a:lstStyle/>
          <a:p>
            <a:r>
              <a:rPr lang="en-US" altLang="en-US" sz="2400" dirty="0"/>
              <a:t>Sometimes, linear models are just not enough</a:t>
            </a:r>
          </a:p>
          <a:p>
            <a:pPr lvl="1"/>
            <a:r>
              <a:rPr lang="en-US" altLang="en-US" sz="2400" dirty="0"/>
              <a:t>Modeling risk in finance/utility in economics</a:t>
            </a:r>
          </a:p>
          <a:p>
            <a:pPr lvl="1"/>
            <a:r>
              <a:rPr lang="en-US" altLang="en-US" sz="2400" dirty="0"/>
              <a:t>Demand or technology adoption curves</a:t>
            </a:r>
          </a:p>
          <a:p>
            <a:pPr lvl="1"/>
            <a:r>
              <a:rPr lang="en-US" altLang="en-US" sz="2400" dirty="0"/>
              <a:t>Data analytics, model estimation</a:t>
            </a:r>
          </a:p>
          <a:p>
            <a:r>
              <a:rPr lang="en-US" altLang="en-US" sz="2400" b="1" dirty="0"/>
              <a:t>Nonlinear optimization</a:t>
            </a:r>
            <a:r>
              <a:rPr lang="en-US" altLang="en-US" sz="2400" dirty="0"/>
              <a:t> can help, for reasonably sized, “well-behaved” problems</a:t>
            </a:r>
            <a:endParaRPr lang="en-US" alt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A9C4-FE97-437E-A74C-C72B73B85B5D}"/>
              </a:ext>
            </a:extLst>
          </p:cNvPr>
          <p:cNvSpPr>
            <a:spLocks noGrp="1"/>
          </p:cNvSpPr>
          <p:nvPr>
            <p:ph type="title"/>
          </p:nvPr>
        </p:nvSpPr>
        <p:spPr/>
        <p:txBody>
          <a:bodyPr/>
          <a:lstStyle/>
          <a:p>
            <a:r>
              <a:rPr lang="en-US" dirty="0"/>
              <a:t>Rappaport Communications</a:t>
            </a:r>
          </a:p>
        </p:txBody>
      </p:sp>
      <p:sp>
        <p:nvSpPr>
          <p:cNvPr id="3" name="Content Placeholder 2">
            <a:extLst>
              <a:ext uri="{FF2B5EF4-FFF2-40B4-BE49-F238E27FC236}">
                <a16:creationId xmlns:a16="http://schemas.microsoft.com/office/drawing/2014/main" id="{AB127334-F3B4-441C-973B-20418C705348}"/>
              </a:ext>
            </a:extLst>
          </p:cNvPr>
          <p:cNvSpPr>
            <a:spLocks noGrp="1"/>
          </p:cNvSpPr>
          <p:nvPr>
            <p:ph idx="1"/>
          </p:nvPr>
        </p:nvSpPr>
        <p:spPr>
          <a:xfrm>
            <a:off x="548816" y="2023600"/>
            <a:ext cx="4951318" cy="4745289"/>
          </a:xfrm>
        </p:spPr>
        <p:txBody>
          <a:bodyPr>
            <a:normAutofit/>
          </a:bodyPr>
          <a:lstStyle/>
          <a:p>
            <a:pPr marL="0" indent="0">
              <a:buNone/>
            </a:pPr>
            <a:r>
              <a:rPr lang="en-US" sz="2800" dirty="0"/>
              <a:t>Where should we locate the new tower if we want the maximum distance to the existing towers to be minimized?</a:t>
            </a:r>
          </a:p>
          <a:p>
            <a:r>
              <a:rPr lang="en-US" sz="2800" dirty="0"/>
              <a:t>Decision variables?</a:t>
            </a:r>
          </a:p>
          <a:p>
            <a:r>
              <a:rPr lang="en-US" sz="2800" dirty="0"/>
              <a:t>Objective Function?</a:t>
            </a:r>
          </a:p>
          <a:p>
            <a:r>
              <a:rPr lang="en-US" sz="2800" dirty="0"/>
              <a:t>Constraints?</a:t>
            </a:r>
          </a:p>
        </p:txBody>
      </p:sp>
      <p:sp>
        <p:nvSpPr>
          <p:cNvPr id="5" name="Rectangle 4">
            <a:extLst>
              <a:ext uri="{FF2B5EF4-FFF2-40B4-BE49-F238E27FC236}">
                <a16:creationId xmlns:a16="http://schemas.microsoft.com/office/drawing/2014/main" id="{F1B6C74D-82B5-43FB-9E9B-05E67FAA6F56}"/>
              </a:ext>
            </a:extLst>
          </p:cNvPr>
          <p:cNvSpPr/>
          <p:nvPr/>
        </p:nvSpPr>
        <p:spPr>
          <a:xfrm>
            <a:off x="5638800" y="1873390"/>
            <a:ext cx="60960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47">
            <a:extLst>
              <a:ext uri="{FF2B5EF4-FFF2-40B4-BE49-F238E27FC236}">
                <a16:creationId xmlns:a16="http://schemas.microsoft.com/office/drawing/2014/main" id="{C7085C5D-5E2F-4973-8A73-56B6F3DF9EB8}"/>
              </a:ext>
            </a:extLst>
          </p:cNvPr>
          <p:cNvGrpSpPr>
            <a:grpSpLocks/>
          </p:cNvGrpSpPr>
          <p:nvPr/>
        </p:nvGrpSpPr>
        <p:grpSpPr bwMode="auto">
          <a:xfrm>
            <a:off x="5638800" y="2023600"/>
            <a:ext cx="5945188" cy="4563399"/>
            <a:chOff x="625" y="468"/>
            <a:chExt cx="4273" cy="3537"/>
          </a:xfrm>
          <a:noFill/>
        </p:grpSpPr>
        <p:sp>
          <p:nvSpPr>
            <p:cNvPr id="7" name="Rectangle 3">
              <a:extLst>
                <a:ext uri="{FF2B5EF4-FFF2-40B4-BE49-F238E27FC236}">
                  <a16:creationId xmlns:a16="http://schemas.microsoft.com/office/drawing/2014/main" id="{3737568D-082C-4586-AE4F-BF7C71D3F496}"/>
                </a:ext>
              </a:extLst>
            </p:cNvPr>
            <p:cNvSpPr>
              <a:spLocks noChangeArrowheads="1"/>
            </p:cNvSpPr>
            <p:nvPr/>
          </p:nvSpPr>
          <p:spPr bwMode="auto">
            <a:xfrm>
              <a:off x="1371" y="925"/>
              <a:ext cx="690"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Cleveland</a:t>
              </a:r>
            </a:p>
          </p:txBody>
        </p:sp>
        <p:sp>
          <p:nvSpPr>
            <p:cNvPr id="8" name="Rectangle 4">
              <a:extLst>
                <a:ext uri="{FF2B5EF4-FFF2-40B4-BE49-F238E27FC236}">
                  <a16:creationId xmlns:a16="http://schemas.microsoft.com/office/drawing/2014/main" id="{B55DB1D1-D43A-45E5-88A5-7486650F56EB}"/>
                </a:ext>
              </a:extLst>
            </p:cNvPr>
            <p:cNvSpPr>
              <a:spLocks noChangeArrowheads="1"/>
            </p:cNvSpPr>
            <p:nvPr/>
          </p:nvSpPr>
          <p:spPr bwMode="auto">
            <a:xfrm>
              <a:off x="1447" y="2212"/>
              <a:ext cx="468"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Akron</a:t>
              </a:r>
            </a:p>
          </p:txBody>
        </p:sp>
        <p:sp>
          <p:nvSpPr>
            <p:cNvPr id="9" name="Rectangle 5">
              <a:extLst>
                <a:ext uri="{FF2B5EF4-FFF2-40B4-BE49-F238E27FC236}">
                  <a16:creationId xmlns:a16="http://schemas.microsoft.com/office/drawing/2014/main" id="{D4D9F501-98FE-43E8-8B2A-93CDC87CBCF5}"/>
                </a:ext>
              </a:extLst>
            </p:cNvPr>
            <p:cNvSpPr>
              <a:spLocks noChangeArrowheads="1"/>
            </p:cNvSpPr>
            <p:nvPr/>
          </p:nvSpPr>
          <p:spPr bwMode="auto">
            <a:xfrm>
              <a:off x="4065" y="2094"/>
              <a:ext cx="833"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Youngstown</a:t>
              </a:r>
            </a:p>
          </p:txBody>
        </p:sp>
        <p:sp>
          <p:nvSpPr>
            <p:cNvPr id="10" name="Rectangle 6">
              <a:extLst>
                <a:ext uri="{FF2B5EF4-FFF2-40B4-BE49-F238E27FC236}">
                  <a16:creationId xmlns:a16="http://schemas.microsoft.com/office/drawing/2014/main" id="{376EA4A5-EB90-43C1-994D-D637CD41DD4E}"/>
                </a:ext>
              </a:extLst>
            </p:cNvPr>
            <p:cNvSpPr>
              <a:spLocks noChangeArrowheads="1"/>
            </p:cNvSpPr>
            <p:nvPr/>
          </p:nvSpPr>
          <p:spPr bwMode="auto">
            <a:xfrm>
              <a:off x="1844" y="3183"/>
              <a:ext cx="534"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Canton</a:t>
              </a:r>
            </a:p>
          </p:txBody>
        </p:sp>
        <p:sp>
          <p:nvSpPr>
            <p:cNvPr id="11" name="Rectangle 7">
              <a:extLst>
                <a:ext uri="{FF2B5EF4-FFF2-40B4-BE49-F238E27FC236}">
                  <a16:creationId xmlns:a16="http://schemas.microsoft.com/office/drawing/2014/main" id="{0BA2C5F6-9036-4DAF-BBEC-35B814197B77}"/>
                </a:ext>
              </a:extLst>
            </p:cNvPr>
            <p:cNvSpPr>
              <a:spLocks noChangeArrowheads="1"/>
            </p:cNvSpPr>
            <p:nvPr/>
          </p:nvSpPr>
          <p:spPr bwMode="auto">
            <a:xfrm>
              <a:off x="1365" y="1071"/>
              <a:ext cx="663"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x=5, y=45</a:t>
              </a:r>
            </a:p>
          </p:txBody>
        </p:sp>
        <p:sp>
          <p:nvSpPr>
            <p:cNvPr id="12" name="Rectangle 8">
              <a:extLst>
                <a:ext uri="{FF2B5EF4-FFF2-40B4-BE49-F238E27FC236}">
                  <a16:creationId xmlns:a16="http://schemas.microsoft.com/office/drawing/2014/main" id="{C315F732-D0A8-469E-9709-7143A38C5C4F}"/>
                </a:ext>
              </a:extLst>
            </p:cNvPr>
            <p:cNvSpPr>
              <a:spLocks noChangeArrowheads="1"/>
            </p:cNvSpPr>
            <p:nvPr/>
          </p:nvSpPr>
          <p:spPr bwMode="auto">
            <a:xfrm>
              <a:off x="1453" y="2344"/>
              <a:ext cx="731"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x=12, y=21</a:t>
              </a:r>
            </a:p>
          </p:txBody>
        </p:sp>
        <p:sp>
          <p:nvSpPr>
            <p:cNvPr id="13" name="Rectangle 9">
              <a:extLst>
                <a:ext uri="{FF2B5EF4-FFF2-40B4-BE49-F238E27FC236}">
                  <a16:creationId xmlns:a16="http://schemas.microsoft.com/office/drawing/2014/main" id="{8503DF00-1B53-44EF-BCEE-337578DFE12C}"/>
                </a:ext>
              </a:extLst>
            </p:cNvPr>
            <p:cNvSpPr>
              <a:spLocks noChangeArrowheads="1"/>
            </p:cNvSpPr>
            <p:nvPr/>
          </p:nvSpPr>
          <p:spPr bwMode="auto">
            <a:xfrm>
              <a:off x="1864" y="3358"/>
              <a:ext cx="663"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x=17, y=5</a:t>
              </a:r>
            </a:p>
          </p:txBody>
        </p:sp>
        <p:sp>
          <p:nvSpPr>
            <p:cNvPr id="14" name="Rectangle 10">
              <a:extLst>
                <a:ext uri="{FF2B5EF4-FFF2-40B4-BE49-F238E27FC236}">
                  <a16:creationId xmlns:a16="http://schemas.microsoft.com/office/drawing/2014/main" id="{F4F6EF76-83CE-411D-A093-C9E68C68EE3A}"/>
                </a:ext>
              </a:extLst>
            </p:cNvPr>
            <p:cNvSpPr>
              <a:spLocks noChangeArrowheads="1"/>
            </p:cNvSpPr>
            <p:nvPr/>
          </p:nvSpPr>
          <p:spPr bwMode="auto">
            <a:xfrm>
              <a:off x="4100" y="2298"/>
              <a:ext cx="731"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x=52, y=21</a:t>
              </a:r>
            </a:p>
          </p:txBody>
        </p:sp>
        <p:sp>
          <p:nvSpPr>
            <p:cNvPr id="15" name="Line 11">
              <a:extLst>
                <a:ext uri="{FF2B5EF4-FFF2-40B4-BE49-F238E27FC236}">
                  <a16:creationId xmlns:a16="http://schemas.microsoft.com/office/drawing/2014/main" id="{7B24707B-3AE7-4011-BBA7-BA08DBC79060}"/>
                </a:ext>
              </a:extLst>
            </p:cNvPr>
            <p:cNvSpPr>
              <a:spLocks noChangeShapeType="1"/>
            </p:cNvSpPr>
            <p:nvPr/>
          </p:nvSpPr>
          <p:spPr bwMode="auto">
            <a:xfrm>
              <a:off x="948" y="663"/>
              <a:ext cx="0" cy="302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12">
              <a:extLst>
                <a:ext uri="{FF2B5EF4-FFF2-40B4-BE49-F238E27FC236}">
                  <a16:creationId xmlns:a16="http://schemas.microsoft.com/office/drawing/2014/main" id="{7E7DA836-1AB8-437B-BB8C-7FFFE257920E}"/>
                </a:ext>
              </a:extLst>
            </p:cNvPr>
            <p:cNvSpPr>
              <a:spLocks/>
            </p:cNvSpPr>
            <p:nvPr/>
          </p:nvSpPr>
          <p:spPr bwMode="auto">
            <a:xfrm>
              <a:off x="929" y="638"/>
              <a:ext cx="39" cy="38"/>
            </a:xfrm>
            <a:custGeom>
              <a:avLst/>
              <a:gdLst>
                <a:gd name="T0" fmla="*/ 0 w 39"/>
                <a:gd name="T1" fmla="*/ 37 h 38"/>
                <a:gd name="T2" fmla="*/ 19 w 39"/>
                <a:gd name="T3" fmla="*/ 0 h 38"/>
                <a:gd name="T4" fmla="*/ 38 w 39"/>
                <a:gd name="T5" fmla="*/ 37 h 38"/>
                <a:gd name="T6" fmla="*/ 19 w 39"/>
                <a:gd name="T7" fmla="*/ 25 h 38"/>
                <a:gd name="T8" fmla="*/ 0 w 39"/>
                <a:gd name="T9" fmla="*/ 37 h 38"/>
              </a:gdLst>
              <a:ahLst/>
              <a:cxnLst>
                <a:cxn ang="0">
                  <a:pos x="T0" y="T1"/>
                </a:cxn>
                <a:cxn ang="0">
                  <a:pos x="T2" y="T3"/>
                </a:cxn>
                <a:cxn ang="0">
                  <a:pos x="T4" y="T5"/>
                </a:cxn>
                <a:cxn ang="0">
                  <a:pos x="T6" y="T7"/>
                </a:cxn>
                <a:cxn ang="0">
                  <a:pos x="T8" y="T9"/>
                </a:cxn>
              </a:cxnLst>
              <a:rect l="0" t="0" r="r" b="b"/>
              <a:pathLst>
                <a:path w="39" h="38">
                  <a:moveTo>
                    <a:pt x="0" y="37"/>
                  </a:moveTo>
                  <a:lnTo>
                    <a:pt x="19" y="0"/>
                  </a:lnTo>
                  <a:lnTo>
                    <a:pt x="38" y="37"/>
                  </a:lnTo>
                  <a:lnTo>
                    <a:pt x="19" y="25"/>
                  </a:lnTo>
                  <a:lnTo>
                    <a:pt x="0" y="3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3">
              <a:extLst>
                <a:ext uri="{FF2B5EF4-FFF2-40B4-BE49-F238E27FC236}">
                  <a16:creationId xmlns:a16="http://schemas.microsoft.com/office/drawing/2014/main" id="{3FCC624F-DD23-463E-8894-B87F5295794E}"/>
                </a:ext>
              </a:extLst>
            </p:cNvPr>
            <p:cNvSpPr>
              <a:spLocks noChangeShapeType="1"/>
            </p:cNvSpPr>
            <p:nvPr/>
          </p:nvSpPr>
          <p:spPr bwMode="auto">
            <a:xfrm>
              <a:off x="948" y="3661"/>
              <a:ext cx="3698"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14">
              <a:extLst>
                <a:ext uri="{FF2B5EF4-FFF2-40B4-BE49-F238E27FC236}">
                  <a16:creationId xmlns:a16="http://schemas.microsoft.com/office/drawing/2014/main" id="{402817FD-52CE-4031-9460-B451B47C3C3B}"/>
                </a:ext>
              </a:extLst>
            </p:cNvPr>
            <p:cNvSpPr>
              <a:spLocks/>
            </p:cNvSpPr>
            <p:nvPr/>
          </p:nvSpPr>
          <p:spPr bwMode="auto">
            <a:xfrm>
              <a:off x="4633" y="3643"/>
              <a:ext cx="38" cy="38"/>
            </a:xfrm>
            <a:custGeom>
              <a:avLst/>
              <a:gdLst>
                <a:gd name="T0" fmla="*/ 0 w 38"/>
                <a:gd name="T1" fmla="*/ 0 h 38"/>
                <a:gd name="T2" fmla="*/ 37 w 38"/>
                <a:gd name="T3" fmla="*/ 18 h 38"/>
                <a:gd name="T4" fmla="*/ 0 w 38"/>
                <a:gd name="T5" fmla="*/ 37 h 38"/>
                <a:gd name="T6" fmla="*/ 13 w 38"/>
                <a:gd name="T7" fmla="*/ 18 h 38"/>
                <a:gd name="T8" fmla="*/ 0 w 38"/>
                <a:gd name="T9" fmla="*/ 0 h 38"/>
              </a:gdLst>
              <a:ahLst/>
              <a:cxnLst>
                <a:cxn ang="0">
                  <a:pos x="T0" y="T1"/>
                </a:cxn>
                <a:cxn ang="0">
                  <a:pos x="T2" y="T3"/>
                </a:cxn>
                <a:cxn ang="0">
                  <a:pos x="T4" y="T5"/>
                </a:cxn>
                <a:cxn ang="0">
                  <a:pos x="T6" y="T7"/>
                </a:cxn>
                <a:cxn ang="0">
                  <a:pos x="T8" y="T9"/>
                </a:cxn>
              </a:cxnLst>
              <a:rect l="0" t="0" r="r" b="b"/>
              <a:pathLst>
                <a:path w="38" h="38">
                  <a:moveTo>
                    <a:pt x="0" y="0"/>
                  </a:moveTo>
                  <a:lnTo>
                    <a:pt x="37" y="18"/>
                  </a:lnTo>
                  <a:lnTo>
                    <a:pt x="0" y="37"/>
                  </a:lnTo>
                  <a:lnTo>
                    <a:pt x="13" y="18"/>
                  </a:lnTo>
                  <a:lnTo>
                    <a:pt x="0" y="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5">
              <a:extLst>
                <a:ext uri="{FF2B5EF4-FFF2-40B4-BE49-F238E27FC236}">
                  <a16:creationId xmlns:a16="http://schemas.microsoft.com/office/drawing/2014/main" id="{91A1B798-A1AC-483E-8117-04E3E40AF594}"/>
                </a:ext>
              </a:extLst>
            </p:cNvPr>
            <p:cNvSpPr>
              <a:spLocks noChangeShapeType="1"/>
            </p:cNvSpPr>
            <p:nvPr/>
          </p:nvSpPr>
          <p:spPr bwMode="auto">
            <a:xfrm>
              <a:off x="952"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6">
              <a:extLst>
                <a:ext uri="{FF2B5EF4-FFF2-40B4-BE49-F238E27FC236}">
                  <a16:creationId xmlns:a16="http://schemas.microsoft.com/office/drawing/2014/main" id="{28E30860-0A1F-4181-AEE9-22530F41F9CC}"/>
                </a:ext>
              </a:extLst>
            </p:cNvPr>
            <p:cNvSpPr>
              <a:spLocks noChangeShapeType="1"/>
            </p:cNvSpPr>
            <p:nvPr/>
          </p:nvSpPr>
          <p:spPr bwMode="auto">
            <a:xfrm>
              <a:off x="2111"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7">
              <a:extLst>
                <a:ext uri="{FF2B5EF4-FFF2-40B4-BE49-F238E27FC236}">
                  <a16:creationId xmlns:a16="http://schemas.microsoft.com/office/drawing/2014/main" id="{EAF1C8AF-AC0B-4CD0-A2E0-F65F49BA7D35}"/>
                </a:ext>
              </a:extLst>
            </p:cNvPr>
            <p:cNvSpPr>
              <a:spLocks noChangeShapeType="1"/>
            </p:cNvSpPr>
            <p:nvPr/>
          </p:nvSpPr>
          <p:spPr bwMode="auto">
            <a:xfrm>
              <a:off x="2693"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EEF0DDE4-7029-4393-8BD4-4969024C4DEF}"/>
                </a:ext>
              </a:extLst>
            </p:cNvPr>
            <p:cNvSpPr>
              <a:spLocks noChangeShapeType="1"/>
            </p:cNvSpPr>
            <p:nvPr/>
          </p:nvSpPr>
          <p:spPr bwMode="auto">
            <a:xfrm>
              <a:off x="3275"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9">
              <a:extLst>
                <a:ext uri="{FF2B5EF4-FFF2-40B4-BE49-F238E27FC236}">
                  <a16:creationId xmlns:a16="http://schemas.microsoft.com/office/drawing/2014/main" id="{8CD6B7FC-4752-431F-8544-F37E10F19F8C}"/>
                </a:ext>
              </a:extLst>
            </p:cNvPr>
            <p:cNvSpPr>
              <a:spLocks noChangeShapeType="1"/>
            </p:cNvSpPr>
            <p:nvPr/>
          </p:nvSpPr>
          <p:spPr bwMode="auto">
            <a:xfrm>
              <a:off x="3856"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0">
              <a:extLst>
                <a:ext uri="{FF2B5EF4-FFF2-40B4-BE49-F238E27FC236}">
                  <a16:creationId xmlns:a16="http://schemas.microsoft.com/office/drawing/2014/main" id="{BB2376A7-A7F5-471F-987C-5B7E3BE1EDD3}"/>
                </a:ext>
              </a:extLst>
            </p:cNvPr>
            <p:cNvSpPr>
              <a:spLocks noChangeShapeType="1"/>
            </p:cNvSpPr>
            <p:nvPr/>
          </p:nvSpPr>
          <p:spPr bwMode="auto">
            <a:xfrm>
              <a:off x="4438" y="3661"/>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1">
              <a:extLst>
                <a:ext uri="{FF2B5EF4-FFF2-40B4-BE49-F238E27FC236}">
                  <a16:creationId xmlns:a16="http://schemas.microsoft.com/office/drawing/2014/main" id="{CBBD8CC9-C9FB-4F63-988B-545B46D0B260}"/>
                </a:ext>
              </a:extLst>
            </p:cNvPr>
            <p:cNvSpPr>
              <a:spLocks noChangeShapeType="1"/>
            </p:cNvSpPr>
            <p:nvPr/>
          </p:nvSpPr>
          <p:spPr bwMode="auto">
            <a:xfrm>
              <a:off x="832" y="2498"/>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2">
              <a:extLst>
                <a:ext uri="{FF2B5EF4-FFF2-40B4-BE49-F238E27FC236}">
                  <a16:creationId xmlns:a16="http://schemas.microsoft.com/office/drawing/2014/main" id="{27E91584-A7D2-48D2-9F3D-AFC35912CB07}"/>
                </a:ext>
              </a:extLst>
            </p:cNvPr>
            <p:cNvSpPr>
              <a:spLocks noChangeShapeType="1"/>
            </p:cNvSpPr>
            <p:nvPr/>
          </p:nvSpPr>
          <p:spPr bwMode="auto">
            <a:xfrm>
              <a:off x="832" y="1917"/>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3">
              <a:extLst>
                <a:ext uri="{FF2B5EF4-FFF2-40B4-BE49-F238E27FC236}">
                  <a16:creationId xmlns:a16="http://schemas.microsoft.com/office/drawing/2014/main" id="{7FFF7BAD-F7E3-420D-BE70-1CABC61E733C}"/>
                </a:ext>
              </a:extLst>
            </p:cNvPr>
            <p:cNvSpPr>
              <a:spLocks noChangeShapeType="1"/>
            </p:cNvSpPr>
            <p:nvPr/>
          </p:nvSpPr>
          <p:spPr bwMode="auto">
            <a:xfrm>
              <a:off x="832" y="1336"/>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4">
              <a:extLst>
                <a:ext uri="{FF2B5EF4-FFF2-40B4-BE49-F238E27FC236}">
                  <a16:creationId xmlns:a16="http://schemas.microsoft.com/office/drawing/2014/main" id="{23B7DE8C-3C13-4E63-A696-30A5E272DD35}"/>
                </a:ext>
              </a:extLst>
            </p:cNvPr>
            <p:cNvSpPr>
              <a:spLocks noChangeShapeType="1"/>
            </p:cNvSpPr>
            <p:nvPr/>
          </p:nvSpPr>
          <p:spPr bwMode="auto">
            <a:xfrm>
              <a:off x="832" y="754"/>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5">
              <a:extLst>
                <a:ext uri="{FF2B5EF4-FFF2-40B4-BE49-F238E27FC236}">
                  <a16:creationId xmlns:a16="http://schemas.microsoft.com/office/drawing/2014/main" id="{E124D68F-2535-40E5-AD51-7BC6DB0B38B4}"/>
                </a:ext>
              </a:extLst>
            </p:cNvPr>
            <p:cNvSpPr>
              <a:spLocks noChangeArrowheads="1"/>
            </p:cNvSpPr>
            <p:nvPr/>
          </p:nvSpPr>
          <p:spPr bwMode="auto">
            <a:xfrm>
              <a:off x="867" y="3779"/>
              <a:ext cx="185"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0</a:t>
              </a:r>
            </a:p>
          </p:txBody>
        </p:sp>
        <p:sp>
          <p:nvSpPr>
            <p:cNvPr id="30" name="Rectangle 26">
              <a:extLst>
                <a:ext uri="{FF2B5EF4-FFF2-40B4-BE49-F238E27FC236}">
                  <a16:creationId xmlns:a16="http://schemas.microsoft.com/office/drawing/2014/main" id="{D0430954-A17A-4D56-A049-CA980285A3FB}"/>
                </a:ext>
              </a:extLst>
            </p:cNvPr>
            <p:cNvSpPr>
              <a:spLocks noChangeArrowheads="1"/>
            </p:cNvSpPr>
            <p:nvPr/>
          </p:nvSpPr>
          <p:spPr bwMode="auto">
            <a:xfrm>
              <a:off x="1989" y="3766"/>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20</a:t>
              </a:r>
            </a:p>
          </p:txBody>
        </p:sp>
        <p:sp>
          <p:nvSpPr>
            <p:cNvPr id="31" name="Rectangle 27">
              <a:extLst>
                <a:ext uri="{FF2B5EF4-FFF2-40B4-BE49-F238E27FC236}">
                  <a16:creationId xmlns:a16="http://schemas.microsoft.com/office/drawing/2014/main" id="{2396B661-BE86-430B-AF47-AA6CB9E15579}"/>
                </a:ext>
              </a:extLst>
            </p:cNvPr>
            <p:cNvSpPr>
              <a:spLocks noChangeArrowheads="1"/>
            </p:cNvSpPr>
            <p:nvPr/>
          </p:nvSpPr>
          <p:spPr bwMode="auto">
            <a:xfrm>
              <a:off x="2572" y="3759"/>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30</a:t>
              </a:r>
            </a:p>
          </p:txBody>
        </p:sp>
        <p:sp>
          <p:nvSpPr>
            <p:cNvPr id="32" name="Rectangle 28">
              <a:extLst>
                <a:ext uri="{FF2B5EF4-FFF2-40B4-BE49-F238E27FC236}">
                  <a16:creationId xmlns:a16="http://schemas.microsoft.com/office/drawing/2014/main" id="{9D9C7D59-228A-4638-9EB1-11AECEBEC540}"/>
                </a:ext>
              </a:extLst>
            </p:cNvPr>
            <p:cNvSpPr>
              <a:spLocks noChangeArrowheads="1"/>
            </p:cNvSpPr>
            <p:nvPr/>
          </p:nvSpPr>
          <p:spPr bwMode="auto">
            <a:xfrm>
              <a:off x="3162" y="3752"/>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40</a:t>
              </a:r>
            </a:p>
          </p:txBody>
        </p:sp>
        <p:sp>
          <p:nvSpPr>
            <p:cNvPr id="33" name="Rectangle 29">
              <a:extLst>
                <a:ext uri="{FF2B5EF4-FFF2-40B4-BE49-F238E27FC236}">
                  <a16:creationId xmlns:a16="http://schemas.microsoft.com/office/drawing/2014/main" id="{9F36A830-C5E6-45B1-959D-972AB6766D16}"/>
                </a:ext>
              </a:extLst>
            </p:cNvPr>
            <p:cNvSpPr>
              <a:spLocks noChangeArrowheads="1"/>
            </p:cNvSpPr>
            <p:nvPr/>
          </p:nvSpPr>
          <p:spPr bwMode="auto">
            <a:xfrm>
              <a:off x="3738" y="3766"/>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50</a:t>
              </a:r>
            </a:p>
          </p:txBody>
        </p:sp>
        <p:sp>
          <p:nvSpPr>
            <p:cNvPr id="34" name="Rectangle 30">
              <a:extLst>
                <a:ext uri="{FF2B5EF4-FFF2-40B4-BE49-F238E27FC236}">
                  <a16:creationId xmlns:a16="http://schemas.microsoft.com/office/drawing/2014/main" id="{C0FC92B9-0E55-4225-A485-AAA981EB3EA4}"/>
                </a:ext>
              </a:extLst>
            </p:cNvPr>
            <p:cNvSpPr>
              <a:spLocks noChangeArrowheads="1"/>
            </p:cNvSpPr>
            <p:nvPr/>
          </p:nvSpPr>
          <p:spPr bwMode="auto">
            <a:xfrm>
              <a:off x="4336" y="3766"/>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60</a:t>
              </a:r>
            </a:p>
          </p:txBody>
        </p:sp>
        <p:sp>
          <p:nvSpPr>
            <p:cNvPr id="35" name="Rectangle 31">
              <a:extLst>
                <a:ext uri="{FF2B5EF4-FFF2-40B4-BE49-F238E27FC236}">
                  <a16:creationId xmlns:a16="http://schemas.microsoft.com/office/drawing/2014/main" id="{F6BBA269-3044-409F-A0A4-4ECDCC363582}"/>
                </a:ext>
              </a:extLst>
            </p:cNvPr>
            <p:cNvSpPr>
              <a:spLocks noChangeArrowheads="1"/>
            </p:cNvSpPr>
            <p:nvPr/>
          </p:nvSpPr>
          <p:spPr bwMode="auto">
            <a:xfrm>
              <a:off x="629" y="3003"/>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10</a:t>
              </a:r>
            </a:p>
          </p:txBody>
        </p:sp>
        <p:sp>
          <p:nvSpPr>
            <p:cNvPr id="36" name="Line 32">
              <a:extLst>
                <a:ext uri="{FF2B5EF4-FFF2-40B4-BE49-F238E27FC236}">
                  <a16:creationId xmlns:a16="http://schemas.microsoft.com/office/drawing/2014/main" id="{75B56513-621F-47A1-8D8A-B10C2AB1170D}"/>
                </a:ext>
              </a:extLst>
            </p:cNvPr>
            <p:cNvSpPr>
              <a:spLocks noChangeShapeType="1"/>
            </p:cNvSpPr>
            <p:nvPr/>
          </p:nvSpPr>
          <p:spPr bwMode="auto">
            <a:xfrm>
              <a:off x="839" y="3080"/>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33">
              <a:extLst>
                <a:ext uri="{FF2B5EF4-FFF2-40B4-BE49-F238E27FC236}">
                  <a16:creationId xmlns:a16="http://schemas.microsoft.com/office/drawing/2014/main" id="{54306597-93CB-4DC1-8F3E-B07A8DC65A89}"/>
                </a:ext>
              </a:extLst>
            </p:cNvPr>
            <p:cNvSpPr>
              <a:spLocks noChangeArrowheads="1"/>
            </p:cNvSpPr>
            <p:nvPr/>
          </p:nvSpPr>
          <p:spPr bwMode="auto">
            <a:xfrm>
              <a:off x="644" y="2400"/>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20</a:t>
              </a:r>
            </a:p>
          </p:txBody>
        </p:sp>
        <p:sp>
          <p:nvSpPr>
            <p:cNvPr id="38" name="Rectangle 34">
              <a:extLst>
                <a:ext uri="{FF2B5EF4-FFF2-40B4-BE49-F238E27FC236}">
                  <a16:creationId xmlns:a16="http://schemas.microsoft.com/office/drawing/2014/main" id="{5478537B-BD00-44E5-9C7E-00EBCB351B0F}"/>
                </a:ext>
              </a:extLst>
            </p:cNvPr>
            <p:cNvSpPr>
              <a:spLocks noChangeArrowheads="1"/>
            </p:cNvSpPr>
            <p:nvPr/>
          </p:nvSpPr>
          <p:spPr bwMode="auto">
            <a:xfrm>
              <a:off x="638" y="1834"/>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30</a:t>
              </a:r>
            </a:p>
          </p:txBody>
        </p:sp>
        <p:sp>
          <p:nvSpPr>
            <p:cNvPr id="39" name="Rectangle 35">
              <a:extLst>
                <a:ext uri="{FF2B5EF4-FFF2-40B4-BE49-F238E27FC236}">
                  <a16:creationId xmlns:a16="http://schemas.microsoft.com/office/drawing/2014/main" id="{C7C2B47C-B3F0-43BF-92C6-21F8F35175B8}"/>
                </a:ext>
              </a:extLst>
            </p:cNvPr>
            <p:cNvSpPr>
              <a:spLocks noChangeArrowheads="1"/>
            </p:cNvSpPr>
            <p:nvPr/>
          </p:nvSpPr>
          <p:spPr bwMode="auto">
            <a:xfrm>
              <a:off x="631" y="1252"/>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40</a:t>
              </a:r>
            </a:p>
          </p:txBody>
        </p:sp>
        <p:sp>
          <p:nvSpPr>
            <p:cNvPr id="40" name="Rectangle 36">
              <a:extLst>
                <a:ext uri="{FF2B5EF4-FFF2-40B4-BE49-F238E27FC236}">
                  <a16:creationId xmlns:a16="http://schemas.microsoft.com/office/drawing/2014/main" id="{9CA7670D-AACA-417A-90EB-80560D0AA47D}"/>
                </a:ext>
              </a:extLst>
            </p:cNvPr>
            <p:cNvSpPr>
              <a:spLocks noChangeArrowheads="1"/>
            </p:cNvSpPr>
            <p:nvPr/>
          </p:nvSpPr>
          <p:spPr bwMode="auto">
            <a:xfrm>
              <a:off x="625" y="678"/>
              <a:ext cx="252"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50</a:t>
              </a:r>
            </a:p>
          </p:txBody>
        </p:sp>
        <p:sp>
          <p:nvSpPr>
            <p:cNvPr id="41" name="Rectangle 37">
              <a:extLst>
                <a:ext uri="{FF2B5EF4-FFF2-40B4-BE49-F238E27FC236}">
                  <a16:creationId xmlns:a16="http://schemas.microsoft.com/office/drawing/2014/main" id="{60DC2EDA-CE39-40B7-9489-68B43CDF1896}"/>
                </a:ext>
              </a:extLst>
            </p:cNvPr>
            <p:cNvSpPr>
              <a:spLocks noChangeArrowheads="1"/>
            </p:cNvSpPr>
            <p:nvPr/>
          </p:nvSpPr>
          <p:spPr bwMode="auto">
            <a:xfrm>
              <a:off x="4630" y="3651"/>
              <a:ext cx="219" cy="26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900" b="1">
                  <a:solidFill>
                    <a:srgbClr val="FFFFFF"/>
                  </a:solidFill>
                </a:rPr>
                <a:t>X</a:t>
              </a:r>
            </a:p>
          </p:txBody>
        </p:sp>
        <p:sp>
          <p:nvSpPr>
            <p:cNvPr id="42" name="Rectangle 38">
              <a:extLst>
                <a:ext uri="{FF2B5EF4-FFF2-40B4-BE49-F238E27FC236}">
                  <a16:creationId xmlns:a16="http://schemas.microsoft.com/office/drawing/2014/main" id="{7107E447-4766-4B20-B46E-3426D807F275}"/>
                </a:ext>
              </a:extLst>
            </p:cNvPr>
            <p:cNvSpPr>
              <a:spLocks noChangeArrowheads="1"/>
            </p:cNvSpPr>
            <p:nvPr/>
          </p:nvSpPr>
          <p:spPr bwMode="auto">
            <a:xfrm>
              <a:off x="724" y="468"/>
              <a:ext cx="219" cy="26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900" b="1">
                  <a:solidFill>
                    <a:srgbClr val="FFFFFF"/>
                  </a:solidFill>
                </a:rPr>
                <a:t>Y</a:t>
              </a:r>
            </a:p>
          </p:txBody>
        </p:sp>
        <p:sp>
          <p:nvSpPr>
            <p:cNvPr id="43" name="Rectangle 39">
              <a:extLst>
                <a:ext uri="{FF2B5EF4-FFF2-40B4-BE49-F238E27FC236}">
                  <a16:creationId xmlns:a16="http://schemas.microsoft.com/office/drawing/2014/main" id="{BCF85C30-833D-4839-BA0D-4FA70752DAFD}"/>
                </a:ext>
              </a:extLst>
            </p:cNvPr>
            <p:cNvSpPr>
              <a:spLocks noChangeArrowheads="1"/>
            </p:cNvSpPr>
            <p:nvPr/>
          </p:nvSpPr>
          <p:spPr bwMode="auto">
            <a:xfrm>
              <a:off x="634" y="3575"/>
              <a:ext cx="218"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500" b="1">
                  <a:solidFill>
                    <a:srgbClr val="FFFFFF"/>
                  </a:solidFill>
                </a:rPr>
                <a:t> 0</a:t>
              </a:r>
            </a:p>
          </p:txBody>
        </p:sp>
        <p:sp>
          <p:nvSpPr>
            <p:cNvPr id="44" name="Line 40">
              <a:extLst>
                <a:ext uri="{FF2B5EF4-FFF2-40B4-BE49-F238E27FC236}">
                  <a16:creationId xmlns:a16="http://schemas.microsoft.com/office/drawing/2014/main" id="{5D5989CC-F57F-4DA6-ABE8-8524D792BA43}"/>
                </a:ext>
              </a:extLst>
            </p:cNvPr>
            <p:cNvSpPr>
              <a:spLocks noChangeShapeType="1"/>
            </p:cNvSpPr>
            <p:nvPr/>
          </p:nvSpPr>
          <p:spPr bwMode="auto">
            <a:xfrm>
              <a:off x="838" y="3658"/>
              <a:ext cx="116" cy="0"/>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1">
              <a:extLst>
                <a:ext uri="{FF2B5EF4-FFF2-40B4-BE49-F238E27FC236}">
                  <a16:creationId xmlns:a16="http://schemas.microsoft.com/office/drawing/2014/main" id="{93778E9B-F278-490C-9A06-E7C5DB5BBB65}"/>
                </a:ext>
              </a:extLst>
            </p:cNvPr>
            <p:cNvSpPr>
              <a:spLocks noChangeShapeType="1"/>
            </p:cNvSpPr>
            <p:nvPr/>
          </p:nvSpPr>
          <p:spPr bwMode="auto">
            <a:xfrm>
              <a:off x="1500" y="3660"/>
              <a:ext cx="0" cy="116"/>
            </a:xfrm>
            <a:prstGeom prst="line">
              <a:avLst/>
            </a:prstGeom>
            <a:grpFill/>
            <a:ln w="12700">
              <a:solidFill>
                <a:srgbClr val="FF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42">
              <a:extLst>
                <a:ext uri="{FF2B5EF4-FFF2-40B4-BE49-F238E27FC236}">
                  <a16:creationId xmlns:a16="http://schemas.microsoft.com/office/drawing/2014/main" id="{8AF466E9-786F-4A0A-B685-6E57AE180B64}"/>
                </a:ext>
              </a:extLst>
            </p:cNvPr>
            <p:cNvSpPr>
              <a:spLocks noChangeArrowheads="1"/>
            </p:cNvSpPr>
            <p:nvPr/>
          </p:nvSpPr>
          <p:spPr bwMode="auto">
            <a:xfrm>
              <a:off x="1362" y="3781"/>
              <a:ext cx="340" cy="22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500" b="1">
                  <a:solidFill>
                    <a:srgbClr val="FFFFFF"/>
                  </a:solidFill>
                </a:rPr>
                <a:t>10</a:t>
              </a:r>
            </a:p>
          </p:txBody>
        </p:sp>
        <p:graphicFrame>
          <p:nvGraphicFramePr>
            <p:cNvPr id="47" name="Object 43">
              <a:extLst>
                <a:ext uri="{FF2B5EF4-FFF2-40B4-BE49-F238E27FC236}">
                  <a16:creationId xmlns:a16="http://schemas.microsoft.com/office/drawing/2014/main" id="{DB0C0CCD-5FF1-47FE-9C43-06BFE8918399}"/>
                </a:ext>
              </a:extLst>
            </p:cNvPr>
            <p:cNvGraphicFramePr>
              <a:graphicFrameLocks/>
            </p:cNvGraphicFramePr>
            <p:nvPr/>
          </p:nvGraphicFramePr>
          <p:xfrm>
            <a:off x="1467" y="2832"/>
            <a:ext cx="423" cy="781"/>
          </p:xfrm>
          <a:graphic>
            <a:graphicData uri="http://schemas.openxmlformats.org/presentationml/2006/ole">
              <mc:AlternateContent xmlns:mc="http://schemas.openxmlformats.org/markup-compatibility/2006">
                <mc:Choice xmlns:v="urn:schemas-microsoft-com:vml" Requires="v">
                  <p:oleObj spid="_x0000_s57350" name="ClipArt" r:id="rId4" imgW="1984320" imgH="3657600" progId="MS_ClipArt_Gallery.2">
                    <p:embed/>
                  </p:oleObj>
                </mc:Choice>
                <mc:Fallback>
                  <p:oleObj name="ClipArt" r:id="rId4" imgW="1984320" imgH="3657600" progId="MS_ClipArt_Gallery.2">
                    <p:embed/>
                    <p:pic>
                      <p:nvPicPr>
                        <p:cNvPr id="92" name="Object 43">
                          <a:extLst>
                            <a:ext uri="{FF2B5EF4-FFF2-40B4-BE49-F238E27FC236}">
                              <a16:creationId xmlns:a16="http://schemas.microsoft.com/office/drawing/2014/main" id="{D81CB66C-88BE-42B4-9DDF-1A2AF313E1E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 y="2832"/>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44">
              <a:extLst>
                <a:ext uri="{FF2B5EF4-FFF2-40B4-BE49-F238E27FC236}">
                  <a16:creationId xmlns:a16="http://schemas.microsoft.com/office/drawing/2014/main" id="{3494C0DB-412F-495D-8509-BB512ED8E5B6}"/>
                </a:ext>
              </a:extLst>
            </p:cNvPr>
            <p:cNvGraphicFramePr>
              <a:graphicFrameLocks/>
            </p:cNvGraphicFramePr>
            <p:nvPr/>
          </p:nvGraphicFramePr>
          <p:xfrm>
            <a:off x="3738" y="1890"/>
            <a:ext cx="423" cy="781"/>
          </p:xfrm>
          <a:graphic>
            <a:graphicData uri="http://schemas.openxmlformats.org/presentationml/2006/ole">
              <mc:AlternateContent xmlns:mc="http://schemas.openxmlformats.org/markup-compatibility/2006">
                <mc:Choice xmlns:v="urn:schemas-microsoft-com:vml" Requires="v">
                  <p:oleObj spid="_x0000_s57351" name="ClipArt" r:id="rId6" imgW="1984320" imgH="3657600" progId="MS_ClipArt_Gallery.2">
                    <p:embed/>
                  </p:oleObj>
                </mc:Choice>
                <mc:Fallback>
                  <p:oleObj name="ClipArt" r:id="rId6" imgW="1984320" imgH="3657600" progId="MS_ClipArt_Gallery.2">
                    <p:embed/>
                    <p:pic>
                      <p:nvPicPr>
                        <p:cNvPr id="93" name="Object 44">
                          <a:extLst>
                            <a:ext uri="{FF2B5EF4-FFF2-40B4-BE49-F238E27FC236}">
                              <a16:creationId xmlns:a16="http://schemas.microsoft.com/office/drawing/2014/main" id="{05AC75AA-0BA7-4F18-AE0C-7C86FC54539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8" y="1890"/>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45">
              <a:extLst>
                <a:ext uri="{FF2B5EF4-FFF2-40B4-BE49-F238E27FC236}">
                  <a16:creationId xmlns:a16="http://schemas.microsoft.com/office/drawing/2014/main" id="{738FA4F1-3A6D-49A2-839D-D9F9367F42D0}"/>
                </a:ext>
              </a:extLst>
            </p:cNvPr>
            <p:cNvGraphicFramePr>
              <a:graphicFrameLocks/>
            </p:cNvGraphicFramePr>
            <p:nvPr/>
          </p:nvGraphicFramePr>
          <p:xfrm>
            <a:off x="1113" y="1889"/>
            <a:ext cx="423" cy="781"/>
          </p:xfrm>
          <a:graphic>
            <a:graphicData uri="http://schemas.openxmlformats.org/presentationml/2006/ole">
              <mc:AlternateContent xmlns:mc="http://schemas.openxmlformats.org/markup-compatibility/2006">
                <mc:Choice xmlns:v="urn:schemas-microsoft-com:vml" Requires="v">
                  <p:oleObj spid="_x0000_s57352" name="ClipArt" r:id="rId7" imgW="1984320" imgH="3657600" progId="MS_ClipArt_Gallery.2">
                    <p:embed/>
                  </p:oleObj>
                </mc:Choice>
                <mc:Fallback>
                  <p:oleObj name="ClipArt" r:id="rId7" imgW="1984320" imgH="3657600" progId="MS_ClipArt_Gallery.2">
                    <p:embed/>
                    <p:pic>
                      <p:nvPicPr>
                        <p:cNvPr id="94" name="Object 45">
                          <a:extLst>
                            <a:ext uri="{FF2B5EF4-FFF2-40B4-BE49-F238E27FC236}">
                              <a16:creationId xmlns:a16="http://schemas.microsoft.com/office/drawing/2014/main" id="{EDCF8E3D-E944-477C-B9F7-B1FA9F0089A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3" y="1889"/>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46">
              <a:extLst>
                <a:ext uri="{FF2B5EF4-FFF2-40B4-BE49-F238E27FC236}">
                  <a16:creationId xmlns:a16="http://schemas.microsoft.com/office/drawing/2014/main" id="{0F61F562-10BA-4C80-BAB0-B3D569049CDF}"/>
                </a:ext>
              </a:extLst>
            </p:cNvPr>
            <p:cNvGraphicFramePr>
              <a:graphicFrameLocks/>
            </p:cNvGraphicFramePr>
            <p:nvPr/>
          </p:nvGraphicFramePr>
          <p:xfrm>
            <a:off x="1017" y="679"/>
            <a:ext cx="423" cy="781"/>
          </p:xfrm>
          <a:graphic>
            <a:graphicData uri="http://schemas.openxmlformats.org/presentationml/2006/ole">
              <mc:AlternateContent xmlns:mc="http://schemas.openxmlformats.org/markup-compatibility/2006">
                <mc:Choice xmlns:v="urn:schemas-microsoft-com:vml" Requires="v">
                  <p:oleObj spid="_x0000_s57353" name="ClipArt" r:id="rId8" imgW="1984320" imgH="3657600" progId="MS_ClipArt_Gallery.2">
                    <p:embed/>
                  </p:oleObj>
                </mc:Choice>
                <mc:Fallback>
                  <p:oleObj name="ClipArt" r:id="rId8" imgW="1984320" imgH="3657600" progId="MS_ClipArt_Gallery.2">
                    <p:embed/>
                    <p:pic>
                      <p:nvPicPr>
                        <p:cNvPr id="95" name="Object 46">
                          <a:extLst>
                            <a:ext uri="{FF2B5EF4-FFF2-40B4-BE49-F238E27FC236}">
                              <a16:creationId xmlns:a16="http://schemas.microsoft.com/office/drawing/2014/main" id="{A7B16BDD-9A8F-4272-871F-CEF1150DF68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 y="679"/>
                          <a:ext cx="423"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19242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26F0-B57E-4593-9BDE-6F1AD5603ABB}"/>
              </a:ext>
            </a:extLst>
          </p:cNvPr>
          <p:cNvSpPr>
            <a:spLocks noGrp="1"/>
          </p:cNvSpPr>
          <p:nvPr>
            <p:ph type="title"/>
          </p:nvPr>
        </p:nvSpPr>
        <p:spPr/>
        <p:txBody>
          <a:bodyPr/>
          <a:lstStyle/>
          <a:p>
            <a:r>
              <a:rPr lang="en-US" dirty="0"/>
              <a:t>Comments on Location Problems</a:t>
            </a:r>
          </a:p>
        </p:txBody>
      </p:sp>
      <p:sp>
        <p:nvSpPr>
          <p:cNvPr id="3" name="Content Placeholder 2">
            <a:extLst>
              <a:ext uri="{FF2B5EF4-FFF2-40B4-BE49-F238E27FC236}">
                <a16:creationId xmlns:a16="http://schemas.microsoft.com/office/drawing/2014/main" id="{6CB1312F-89F9-48B5-8196-01442E0B5348}"/>
              </a:ext>
            </a:extLst>
          </p:cNvPr>
          <p:cNvSpPr>
            <a:spLocks noGrp="1"/>
          </p:cNvSpPr>
          <p:nvPr>
            <p:ph idx="1"/>
          </p:nvPr>
        </p:nvSpPr>
        <p:spPr/>
        <p:txBody>
          <a:bodyPr>
            <a:normAutofit fontScale="92500" lnSpcReduction="10000"/>
          </a:bodyPr>
          <a:lstStyle/>
          <a:p>
            <a:r>
              <a:rPr lang="en-US" sz="2800" dirty="0"/>
              <a:t>The optimal solution to a location problem may not work:</a:t>
            </a:r>
          </a:p>
          <a:p>
            <a:pPr lvl="1"/>
            <a:r>
              <a:rPr lang="en-US" sz="2400" dirty="0"/>
              <a:t>The land may not be for sale.</a:t>
            </a:r>
          </a:p>
          <a:p>
            <a:pPr lvl="1"/>
            <a:r>
              <a:rPr lang="en-US" sz="2400" dirty="0"/>
              <a:t>The land may not be zoned properly.</a:t>
            </a:r>
          </a:p>
          <a:p>
            <a:pPr lvl="1"/>
            <a:r>
              <a:rPr lang="en-US" sz="2400" dirty="0"/>
              <a:t>The “land” may be a lake.</a:t>
            </a:r>
          </a:p>
          <a:p>
            <a:r>
              <a:rPr lang="en-US" sz="2800" dirty="0"/>
              <a:t>In such cases, the optimal solution is a good starting point in the search for suitable property.</a:t>
            </a:r>
          </a:p>
          <a:p>
            <a:r>
              <a:rPr lang="en-US" sz="2800" dirty="0"/>
              <a:t>Constraints may be added to location problems to eliminate infeasible areas from consideration.</a:t>
            </a:r>
          </a:p>
          <a:p>
            <a:pPr marL="0" indent="0">
              <a:buNone/>
            </a:pPr>
            <a:endParaRPr lang="en-US" dirty="0"/>
          </a:p>
        </p:txBody>
      </p:sp>
    </p:spTree>
    <p:extLst>
      <p:ext uri="{BB962C8B-B14F-4D97-AF65-F5344CB8AC3E}">
        <p14:creationId xmlns:p14="http://schemas.microsoft.com/office/powerpoint/2010/main" val="374549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E2D9-0B49-4ACF-AD95-65AB398684E6}"/>
              </a:ext>
            </a:extLst>
          </p:cNvPr>
          <p:cNvSpPr>
            <a:spLocks noGrp="1"/>
          </p:cNvSpPr>
          <p:nvPr>
            <p:ph type="title"/>
          </p:nvPr>
        </p:nvSpPr>
        <p:spPr/>
        <p:txBody>
          <a:bodyPr/>
          <a:lstStyle/>
          <a:p>
            <a:r>
              <a:rPr lang="en-US" dirty="0"/>
              <a:t>A Nonlinear Network Flow Problem:</a:t>
            </a:r>
            <a:br>
              <a:rPr lang="en-US" dirty="0"/>
            </a:br>
            <a:r>
              <a:rPr lang="en-US" dirty="0"/>
              <a:t>The </a:t>
            </a:r>
            <a:r>
              <a:rPr lang="en-US" dirty="0" err="1"/>
              <a:t>SafetyTrans</a:t>
            </a:r>
            <a:r>
              <a:rPr lang="en-US" dirty="0"/>
              <a:t> Company</a:t>
            </a:r>
          </a:p>
        </p:txBody>
      </p:sp>
      <p:sp>
        <p:nvSpPr>
          <p:cNvPr id="3" name="Content Placeholder 2">
            <a:extLst>
              <a:ext uri="{FF2B5EF4-FFF2-40B4-BE49-F238E27FC236}">
                <a16:creationId xmlns:a16="http://schemas.microsoft.com/office/drawing/2014/main" id="{A7CBBE52-BC97-4EFE-99C9-EC41818CF0F0}"/>
              </a:ext>
            </a:extLst>
          </p:cNvPr>
          <p:cNvSpPr>
            <a:spLocks noGrp="1"/>
          </p:cNvSpPr>
          <p:nvPr>
            <p:ph idx="1"/>
          </p:nvPr>
        </p:nvSpPr>
        <p:spPr/>
        <p:txBody>
          <a:bodyPr>
            <a:normAutofit fontScale="92500" lnSpcReduction="10000"/>
          </a:bodyPr>
          <a:lstStyle/>
          <a:p>
            <a:r>
              <a:rPr lang="en-US" sz="2400" dirty="0" err="1"/>
              <a:t>SafetyTrans</a:t>
            </a:r>
            <a:r>
              <a:rPr lang="en-US" sz="2400" dirty="0"/>
              <a:t> specialized in trucking extremely valuable and extremely hazardous materials.</a:t>
            </a:r>
          </a:p>
          <a:p>
            <a:r>
              <a:rPr lang="en-US" sz="2400" dirty="0"/>
              <a:t>It is imperative for the company to avoid accidents:	</a:t>
            </a:r>
          </a:p>
          <a:p>
            <a:pPr lvl="1"/>
            <a:r>
              <a:rPr lang="en-US" sz="2400" dirty="0"/>
              <a:t>It protects their reputation.</a:t>
            </a:r>
          </a:p>
          <a:p>
            <a:pPr lvl="1"/>
            <a:r>
              <a:rPr lang="en-US" sz="2400" dirty="0"/>
              <a:t>It keeps insurance premiums down.</a:t>
            </a:r>
          </a:p>
          <a:p>
            <a:pPr lvl="1"/>
            <a:r>
              <a:rPr lang="en-US" sz="2400" dirty="0"/>
              <a:t>The potential environmental consequences of an accident are disastrous.</a:t>
            </a:r>
          </a:p>
          <a:p>
            <a:r>
              <a:rPr lang="en-US" sz="2400" dirty="0"/>
              <a:t>The company maintains a database of highway accident data which it uses to determine safest routes.</a:t>
            </a:r>
          </a:p>
          <a:p>
            <a:r>
              <a:rPr lang="en-US" sz="2400" dirty="0"/>
              <a:t>They currently need to determine the safest route between Los Angeles, CA and Amarillo, TX.</a:t>
            </a:r>
          </a:p>
        </p:txBody>
      </p:sp>
    </p:spTree>
    <p:extLst>
      <p:ext uri="{BB962C8B-B14F-4D97-AF65-F5344CB8AC3E}">
        <p14:creationId xmlns:p14="http://schemas.microsoft.com/office/powerpoint/2010/main" val="1172984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EF21-AB2F-42A1-8B20-C4C8710A9D33}"/>
              </a:ext>
            </a:extLst>
          </p:cNvPr>
          <p:cNvSpPr>
            <a:spLocks noGrp="1"/>
          </p:cNvSpPr>
          <p:nvPr>
            <p:ph type="title"/>
          </p:nvPr>
        </p:nvSpPr>
        <p:spPr/>
        <p:txBody>
          <a:bodyPr/>
          <a:lstStyle/>
          <a:p>
            <a:r>
              <a:rPr lang="en-US" dirty="0"/>
              <a:t>Network for the </a:t>
            </a:r>
            <a:r>
              <a:rPr lang="en-US" dirty="0" err="1"/>
              <a:t>SafetyTrans</a:t>
            </a:r>
            <a:r>
              <a:rPr lang="en-US" dirty="0"/>
              <a:t> Problem</a:t>
            </a:r>
          </a:p>
        </p:txBody>
      </p:sp>
      <p:sp>
        <p:nvSpPr>
          <p:cNvPr id="5" name="Oval 3">
            <a:extLst>
              <a:ext uri="{FF2B5EF4-FFF2-40B4-BE49-F238E27FC236}">
                <a16:creationId xmlns:a16="http://schemas.microsoft.com/office/drawing/2014/main" id="{A786CF81-1119-40BA-A8A2-DD44809E6B06}"/>
              </a:ext>
            </a:extLst>
          </p:cNvPr>
          <p:cNvSpPr>
            <a:spLocks noChangeArrowheads="1"/>
          </p:cNvSpPr>
          <p:nvPr/>
        </p:nvSpPr>
        <p:spPr bwMode="auto">
          <a:xfrm>
            <a:off x="2859880" y="2041525"/>
            <a:ext cx="893762"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
            <a:extLst>
              <a:ext uri="{FF2B5EF4-FFF2-40B4-BE49-F238E27FC236}">
                <a16:creationId xmlns:a16="http://schemas.microsoft.com/office/drawing/2014/main" id="{32A963DF-DCD2-4161-9E4F-7D32AF0271EB}"/>
              </a:ext>
            </a:extLst>
          </p:cNvPr>
          <p:cNvSpPr>
            <a:spLocks noChangeArrowheads="1"/>
          </p:cNvSpPr>
          <p:nvPr/>
        </p:nvSpPr>
        <p:spPr bwMode="auto">
          <a:xfrm>
            <a:off x="2848767" y="2197101"/>
            <a:ext cx="952500" cy="64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Las</a:t>
            </a:r>
          </a:p>
          <a:p>
            <a:pPr algn="ctr" eaLnBrk="0" hangingPunct="0">
              <a:lnSpc>
                <a:spcPct val="50000"/>
              </a:lnSpc>
              <a:spcBef>
                <a:spcPct val="50000"/>
              </a:spcBef>
            </a:pPr>
            <a:r>
              <a:rPr lang="en-US" sz="1400" b="1"/>
              <a:t>Vegas</a:t>
            </a:r>
          </a:p>
          <a:p>
            <a:pPr algn="ctr" eaLnBrk="0" hangingPunct="0">
              <a:lnSpc>
                <a:spcPct val="50000"/>
              </a:lnSpc>
              <a:spcBef>
                <a:spcPct val="50000"/>
              </a:spcBef>
            </a:pPr>
            <a:r>
              <a:rPr lang="en-US" sz="1400" b="1"/>
              <a:t>2</a:t>
            </a:r>
          </a:p>
        </p:txBody>
      </p:sp>
      <p:sp>
        <p:nvSpPr>
          <p:cNvPr id="7" name="Oval 5">
            <a:extLst>
              <a:ext uri="{FF2B5EF4-FFF2-40B4-BE49-F238E27FC236}">
                <a16:creationId xmlns:a16="http://schemas.microsoft.com/office/drawing/2014/main" id="{FCCE47B6-6295-4E7F-9DA9-5A0290863A85}"/>
              </a:ext>
            </a:extLst>
          </p:cNvPr>
          <p:cNvSpPr>
            <a:spLocks noChangeArrowheads="1"/>
          </p:cNvSpPr>
          <p:nvPr/>
        </p:nvSpPr>
        <p:spPr bwMode="auto">
          <a:xfrm>
            <a:off x="1923255" y="3808413"/>
            <a:ext cx="893762"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a:extLst>
              <a:ext uri="{FF2B5EF4-FFF2-40B4-BE49-F238E27FC236}">
                <a16:creationId xmlns:a16="http://schemas.microsoft.com/office/drawing/2014/main" id="{D7F02630-200F-445F-95AD-B318DD350F55}"/>
              </a:ext>
            </a:extLst>
          </p:cNvPr>
          <p:cNvSpPr>
            <a:spLocks noChangeArrowheads="1"/>
          </p:cNvSpPr>
          <p:nvPr/>
        </p:nvSpPr>
        <p:spPr bwMode="auto">
          <a:xfrm>
            <a:off x="1912142" y="3963989"/>
            <a:ext cx="952500" cy="64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Los</a:t>
            </a:r>
          </a:p>
          <a:p>
            <a:pPr algn="ctr" eaLnBrk="0" hangingPunct="0">
              <a:lnSpc>
                <a:spcPct val="50000"/>
              </a:lnSpc>
              <a:spcBef>
                <a:spcPct val="50000"/>
              </a:spcBef>
            </a:pPr>
            <a:r>
              <a:rPr lang="en-US" sz="1400" b="1"/>
              <a:t>Angeles</a:t>
            </a:r>
          </a:p>
          <a:p>
            <a:pPr algn="ctr" eaLnBrk="0" hangingPunct="0">
              <a:lnSpc>
                <a:spcPct val="50000"/>
              </a:lnSpc>
              <a:spcBef>
                <a:spcPct val="50000"/>
              </a:spcBef>
            </a:pPr>
            <a:r>
              <a:rPr lang="en-US" sz="1400" b="1"/>
              <a:t>1</a:t>
            </a:r>
          </a:p>
        </p:txBody>
      </p:sp>
      <p:sp>
        <p:nvSpPr>
          <p:cNvPr id="9" name="Oval 7">
            <a:extLst>
              <a:ext uri="{FF2B5EF4-FFF2-40B4-BE49-F238E27FC236}">
                <a16:creationId xmlns:a16="http://schemas.microsoft.com/office/drawing/2014/main" id="{C52E6886-E036-4106-9BDA-018990FC59F8}"/>
              </a:ext>
            </a:extLst>
          </p:cNvPr>
          <p:cNvSpPr>
            <a:spLocks noChangeArrowheads="1"/>
          </p:cNvSpPr>
          <p:nvPr/>
        </p:nvSpPr>
        <p:spPr bwMode="auto">
          <a:xfrm>
            <a:off x="2959893" y="5645150"/>
            <a:ext cx="893763"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a:extLst>
              <a:ext uri="{FF2B5EF4-FFF2-40B4-BE49-F238E27FC236}">
                <a16:creationId xmlns:a16="http://schemas.microsoft.com/office/drawing/2014/main" id="{5D1BD587-2B98-45F5-A1C8-DF95A57C5DB4}"/>
              </a:ext>
            </a:extLst>
          </p:cNvPr>
          <p:cNvSpPr>
            <a:spLocks noChangeArrowheads="1"/>
          </p:cNvSpPr>
          <p:nvPr/>
        </p:nvSpPr>
        <p:spPr bwMode="auto">
          <a:xfrm>
            <a:off x="2948780" y="5800726"/>
            <a:ext cx="952500" cy="64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San</a:t>
            </a:r>
          </a:p>
          <a:p>
            <a:pPr algn="ctr" eaLnBrk="0" hangingPunct="0">
              <a:lnSpc>
                <a:spcPct val="50000"/>
              </a:lnSpc>
              <a:spcBef>
                <a:spcPct val="50000"/>
              </a:spcBef>
            </a:pPr>
            <a:r>
              <a:rPr lang="en-US" sz="1400" b="1"/>
              <a:t>Diego</a:t>
            </a:r>
          </a:p>
          <a:p>
            <a:pPr algn="ctr" eaLnBrk="0" hangingPunct="0">
              <a:lnSpc>
                <a:spcPct val="50000"/>
              </a:lnSpc>
              <a:spcBef>
                <a:spcPct val="50000"/>
              </a:spcBef>
            </a:pPr>
            <a:r>
              <a:rPr lang="en-US" sz="1400" b="1"/>
              <a:t>3</a:t>
            </a:r>
          </a:p>
        </p:txBody>
      </p:sp>
      <p:sp>
        <p:nvSpPr>
          <p:cNvPr id="11" name="Oval 9">
            <a:extLst>
              <a:ext uri="{FF2B5EF4-FFF2-40B4-BE49-F238E27FC236}">
                <a16:creationId xmlns:a16="http://schemas.microsoft.com/office/drawing/2014/main" id="{A21143D7-2667-43CA-AC2A-2104F97000F9}"/>
              </a:ext>
            </a:extLst>
          </p:cNvPr>
          <p:cNvSpPr>
            <a:spLocks noChangeArrowheads="1"/>
          </p:cNvSpPr>
          <p:nvPr/>
        </p:nvSpPr>
        <p:spPr bwMode="auto">
          <a:xfrm>
            <a:off x="3745705" y="4030663"/>
            <a:ext cx="893762"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a:extLst>
              <a:ext uri="{FF2B5EF4-FFF2-40B4-BE49-F238E27FC236}">
                <a16:creationId xmlns:a16="http://schemas.microsoft.com/office/drawing/2014/main" id="{928C1E03-E480-45C9-A363-992944B3F0B5}"/>
              </a:ext>
            </a:extLst>
          </p:cNvPr>
          <p:cNvSpPr>
            <a:spLocks noChangeArrowheads="1"/>
          </p:cNvSpPr>
          <p:nvPr/>
        </p:nvSpPr>
        <p:spPr bwMode="auto">
          <a:xfrm>
            <a:off x="3734592" y="4322764"/>
            <a:ext cx="952500" cy="43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Phoenix</a:t>
            </a:r>
          </a:p>
          <a:p>
            <a:pPr algn="ctr" eaLnBrk="0" hangingPunct="0">
              <a:lnSpc>
                <a:spcPct val="50000"/>
              </a:lnSpc>
              <a:spcBef>
                <a:spcPct val="50000"/>
              </a:spcBef>
            </a:pPr>
            <a:r>
              <a:rPr lang="en-US" sz="1400" b="1"/>
              <a:t>4</a:t>
            </a:r>
          </a:p>
        </p:txBody>
      </p:sp>
      <p:sp>
        <p:nvSpPr>
          <p:cNvPr id="13" name="Oval 11">
            <a:extLst>
              <a:ext uri="{FF2B5EF4-FFF2-40B4-BE49-F238E27FC236}">
                <a16:creationId xmlns:a16="http://schemas.microsoft.com/office/drawing/2014/main" id="{1364D1BF-2E25-4DD9-A99C-CE765836B44D}"/>
              </a:ext>
            </a:extLst>
          </p:cNvPr>
          <p:cNvSpPr>
            <a:spLocks noChangeArrowheads="1"/>
          </p:cNvSpPr>
          <p:nvPr/>
        </p:nvSpPr>
        <p:spPr bwMode="auto">
          <a:xfrm>
            <a:off x="5137943" y="2347913"/>
            <a:ext cx="893763"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2">
            <a:extLst>
              <a:ext uri="{FF2B5EF4-FFF2-40B4-BE49-F238E27FC236}">
                <a16:creationId xmlns:a16="http://schemas.microsoft.com/office/drawing/2014/main" id="{EFE33484-C0D7-4BB6-87A9-B19C919CCAD0}"/>
              </a:ext>
            </a:extLst>
          </p:cNvPr>
          <p:cNvSpPr>
            <a:spLocks noChangeArrowheads="1"/>
          </p:cNvSpPr>
          <p:nvPr/>
        </p:nvSpPr>
        <p:spPr bwMode="auto">
          <a:xfrm>
            <a:off x="5126830" y="2622551"/>
            <a:ext cx="952500" cy="43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Flagstaff</a:t>
            </a:r>
          </a:p>
          <a:p>
            <a:pPr algn="ctr" eaLnBrk="0" hangingPunct="0">
              <a:lnSpc>
                <a:spcPct val="50000"/>
              </a:lnSpc>
              <a:spcBef>
                <a:spcPct val="50000"/>
              </a:spcBef>
            </a:pPr>
            <a:r>
              <a:rPr lang="en-US" sz="1400" b="1"/>
              <a:t>6</a:t>
            </a:r>
          </a:p>
        </p:txBody>
      </p:sp>
      <p:sp>
        <p:nvSpPr>
          <p:cNvPr id="15" name="Oval 13">
            <a:extLst>
              <a:ext uri="{FF2B5EF4-FFF2-40B4-BE49-F238E27FC236}">
                <a16:creationId xmlns:a16="http://schemas.microsoft.com/office/drawing/2014/main" id="{4DCBC88B-49D5-47BE-AEFF-6D344DCAEE00}"/>
              </a:ext>
            </a:extLst>
          </p:cNvPr>
          <p:cNvSpPr>
            <a:spLocks noChangeArrowheads="1"/>
          </p:cNvSpPr>
          <p:nvPr/>
        </p:nvSpPr>
        <p:spPr bwMode="auto">
          <a:xfrm>
            <a:off x="4983955" y="5680075"/>
            <a:ext cx="893762"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4">
            <a:extLst>
              <a:ext uri="{FF2B5EF4-FFF2-40B4-BE49-F238E27FC236}">
                <a16:creationId xmlns:a16="http://schemas.microsoft.com/office/drawing/2014/main" id="{B104E97E-73D8-496C-A6A9-B3C0490A3B74}"/>
              </a:ext>
            </a:extLst>
          </p:cNvPr>
          <p:cNvSpPr>
            <a:spLocks noChangeArrowheads="1"/>
          </p:cNvSpPr>
          <p:nvPr/>
        </p:nvSpPr>
        <p:spPr bwMode="auto">
          <a:xfrm>
            <a:off x="4972842" y="5954714"/>
            <a:ext cx="952500" cy="43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Tucson</a:t>
            </a:r>
          </a:p>
          <a:p>
            <a:pPr algn="ctr" eaLnBrk="0" hangingPunct="0">
              <a:lnSpc>
                <a:spcPct val="50000"/>
              </a:lnSpc>
              <a:spcBef>
                <a:spcPct val="50000"/>
              </a:spcBef>
            </a:pPr>
            <a:r>
              <a:rPr lang="en-US" sz="1400" b="1"/>
              <a:t>5</a:t>
            </a:r>
          </a:p>
        </p:txBody>
      </p:sp>
      <p:sp>
        <p:nvSpPr>
          <p:cNvPr id="17" name="Oval 15">
            <a:extLst>
              <a:ext uri="{FF2B5EF4-FFF2-40B4-BE49-F238E27FC236}">
                <a16:creationId xmlns:a16="http://schemas.microsoft.com/office/drawing/2014/main" id="{82492589-3E13-4B2C-884E-E282CFEC7C7E}"/>
              </a:ext>
            </a:extLst>
          </p:cNvPr>
          <p:cNvSpPr>
            <a:spLocks noChangeArrowheads="1"/>
          </p:cNvSpPr>
          <p:nvPr/>
        </p:nvSpPr>
        <p:spPr bwMode="auto">
          <a:xfrm>
            <a:off x="7109618" y="2090738"/>
            <a:ext cx="893763"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6">
            <a:extLst>
              <a:ext uri="{FF2B5EF4-FFF2-40B4-BE49-F238E27FC236}">
                <a16:creationId xmlns:a16="http://schemas.microsoft.com/office/drawing/2014/main" id="{1437D957-0C7B-4E43-AB10-CD7A4A33D625}"/>
              </a:ext>
            </a:extLst>
          </p:cNvPr>
          <p:cNvSpPr>
            <a:spLocks noChangeArrowheads="1"/>
          </p:cNvSpPr>
          <p:nvPr/>
        </p:nvSpPr>
        <p:spPr bwMode="auto">
          <a:xfrm>
            <a:off x="7098505" y="2365376"/>
            <a:ext cx="952500" cy="53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Albu-querque</a:t>
            </a:r>
          </a:p>
          <a:p>
            <a:pPr algn="ctr" eaLnBrk="0" hangingPunct="0">
              <a:lnSpc>
                <a:spcPct val="50000"/>
              </a:lnSpc>
              <a:spcBef>
                <a:spcPct val="50000"/>
              </a:spcBef>
            </a:pPr>
            <a:r>
              <a:rPr lang="en-US" sz="1400" b="1"/>
              <a:t>8</a:t>
            </a:r>
          </a:p>
        </p:txBody>
      </p:sp>
      <p:sp>
        <p:nvSpPr>
          <p:cNvPr id="19" name="Oval 17">
            <a:extLst>
              <a:ext uri="{FF2B5EF4-FFF2-40B4-BE49-F238E27FC236}">
                <a16:creationId xmlns:a16="http://schemas.microsoft.com/office/drawing/2014/main" id="{7A46DCBD-3D04-45A2-89DA-A0FB10EF6FA7}"/>
              </a:ext>
            </a:extLst>
          </p:cNvPr>
          <p:cNvSpPr>
            <a:spLocks noChangeArrowheads="1"/>
          </p:cNvSpPr>
          <p:nvPr/>
        </p:nvSpPr>
        <p:spPr bwMode="auto">
          <a:xfrm>
            <a:off x="6869905" y="5337175"/>
            <a:ext cx="893762"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8">
            <a:extLst>
              <a:ext uri="{FF2B5EF4-FFF2-40B4-BE49-F238E27FC236}">
                <a16:creationId xmlns:a16="http://schemas.microsoft.com/office/drawing/2014/main" id="{46C53F52-39BF-486C-9BB0-560872672AB5}"/>
              </a:ext>
            </a:extLst>
          </p:cNvPr>
          <p:cNvSpPr>
            <a:spLocks noChangeArrowheads="1"/>
          </p:cNvSpPr>
          <p:nvPr/>
        </p:nvSpPr>
        <p:spPr bwMode="auto">
          <a:xfrm>
            <a:off x="6858792" y="5527676"/>
            <a:ext cx="952500" cy="64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Las</a:t>
            </a:r>
          </a:p>
          <a:p>
            <a:pPr algn="ctr" eaLnBrk="0" hangingPunct="0">
              <a:lnSpc>
                <a:spcPct val="50000"/>
              </a:lnSpc>
              <a:spcBef>
                <a:spcPct val="50000"/>
              </a:spcBef>
            </a:pPr>
            <a:r>
              <a:rPr lang="en-US" sz="1400" b="1"/>
              <a:t>Cruces</a:t>
            </a:r>
          </a:p>
          <a:p>
            <a:pPr algn="ctr" eaLnBrk="0" hangingPunct="0">
              <a:lnSpc>
                <a:spcPct val="50000"/>
              </a:lnSpc>
              <a:spcBef>
                <a:spcPct val="50000"/>
              </a:spcBef>
            </a:pPr>
            <a:r>
              <a:rPr lang="en-US" sz="1400" b="1"/>
              <a:t>7</a:t>
            </a:r>
          </a:p>
        </p:txBody>
      </p:sp>
      <p:sp>
        <p:nvSpPr>
          <p:cNvPr id="21" name="Oval 19">
            <a:extLst>
              <a:ext uri="{FF2B5EF4-FFF2-40B4-BE49-F238E27FC236}">
                <a16:creationId xmlns:a16="http://schemas.microsoft.com/office/drawing/2014/main" id="{22C656D8-80EB-4000-9434-432652E3172C}"/>
              </a:ext>
            </a:extLst>
          </p:cNvPr>
          <p:cNvSpPr>
            <a:spLocks noChangeArrowheads="1"/>
          </p:cNvSpPr>
          <p:nvPr/>
        </p:nvSpPr>
        <p:spPr bwMode="auto">
          <a:xfrm>
            <a:off x="8638380" y="4929188"/>
            <a:ext cx="893762"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
            <a:extLst>
              <a:ext uri="{FF2B5EF4-FFF2-40B4-BE49-F238E27FC236}">
                <a16:creationId xmlns:a16="http://schemas.microsoft.com/office/drawing/2014/main" id="{2E3C8DDF-712F-4E25-A650-0774EBFE9723}"/>
              </a:ext>
            </a:extLst>
          </p:cNvPr>
          <p:cNvSpPr>
            <a:spLocks noChangeArrowheads="1"/>
          </p:cNvSpPr>
          <p:nvPr/>
        </p:nvSpPr>
        <p:spPr bwMode="auto">
          <a:xfrm>
            <a:off x="8644730" y="5187951"/>
            <a:ext cx="952500" cy="43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Lubbock</a:t>
            </a:r>
          </a:p>
          <a:p>
            <a:pPr algn="ctr" eaLnBrk="0" hangingPunct="0">
              <a:lnSpc>
                <a:spcPct val="50000"/>
              </a:lnSpc>
              <a:spcBef>
                <a:spcPct val="50000"/>
              </a:spcBef>
            </a:pPr>
            <a:r>
              <a:rPr lang="en-US" sz="1400" b="1"/>
              <a:t>9</a:t>
            </a:r>
          </a:p>
        </p:txBody>
      </p:sp>
      <p:sp>
        <p:nvSpPr>
          <p:cNvPr id="23" name="Oval 21">
            <a:extLst>
              <a:ext uri="{FF2B5EF4-FFF2-40B4-BE49-F238E27FC236}">
                <a16:creationId xmlns:a16="http://schemas.microsoft.com/office/drawing/2014/main" id="{AB3F4938-E865-43B9-B57B-1F262160A691}"/>
              </a:ext>
            </a:extLst>
          </p:cNvPr>
          <p:cNvSpPr>
            <a:spLocks noChangeArrowheads="1"/>
          </p:cNvSpPr>
          <p:nvPr/>
        </p:nvSpPr>
        <p:spPr bwMode="auto">
          <a:xfrm>
            <a:off x="9079705" y="2632075"/>
            <a:ext cx="893762" cy="8763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2">
            <a:extLst>
              <a:ext uri="{FF2B5EF4-FFF2-40B4-BE49-F238E27FC236}">
                <a16:creationId xmlns:a16="http://schemas.microsoft.com/office/drawing/2014/main" id="{F11ECF36-C740-401E-9C36-3F57D9AA49EE}"/>
              </a:ext>
            </a:extLst>
          </p:cNvPr>
          <p:cNvSpPr>
            <a:spLocks noChangeArrowheads="1"/>
          </p:cNvSpPr>
          <p:nvPr/>
        </p:nvSpPr>
        <p:spPr bwMode="auto">
          <a:xfrm>
            <a:off x="9086055" y="2890839"/>
            <a:ext cx="952500" cy="43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50000"/>
              </a:lnSpc>
              <a:spcBef>
                <a:spcPct val="50000"/>
              </a:spcBef>
            </a:pPr>
            <a:r>
              <a:rPr lang="en-US" sz="1400" b="1"/>
              <a:t>Amarillo</a:t>
            </a:r>
          </a:p>
          <a:p>
            <a:pPr algn="ctr" eaLnBrk="0" hangingPunct="0">
              <a:lnSpc>
                <a:spcPct val="50000"/>
              </a:lnSpc>
              <a:spcBef>
                <a:spcPct val="50000"/>
              </a:spcBef>
            </a:pPr>
            <a:r>
              <a:rPr lang="en-US" sz="1400" b="1"/>
              <a:t>10</a:t>
            </a:r>
          </a:p>
        </p:txBody>
      </p:sp>
      <p:sp>
        <p:nvSpPr>
          <p:cNvPr id="25" name="Line 23">
            <a:extLst>
              <a:ext uri="{FF2B5EF4-FFF2-40B4-BE49-F238E27FC236}">
                <a16:creationId xmlns:a16="http://schemas.microsoft.com/office/drawing/2014/main" id="{4A9268A6-8427-4391-8CA1-B8111F997BB8}"/>
              </a:ext>
            </a:extLst>
          </p:cNvPr>
          <p:cNvSpPr>
            <a:spLocks noChangeShapeType="1"/>
          </p:cNvSpPr>
          <p:nvPr/>
        </p:nvSpPr>
        <p:spPr bwMode="auto">
          <a:xfrm flipV="1">
            <a:off x="2491581" y="2963863"/>
            <a:ext cx="509587" cy="8509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a:extLst>
              <a:ext uri="{FF2B5EF4-FFF2-40B4-BE49-F238E27FC236}">
                <a16:creationId xmlns:a16="http://schemas.microsoft.com/office/drawing/2014/main" id="{58D10260-EF49-4069-B741-F81ED4ADAFBE}"/>
              </a:ext>
            </a:extLst>
          </p:cNvPr>
          <p:cNvSpPr>
            <a:spLocks noChangeShapeType="1"/>
          </p:cNvSpPr>
          <p:nvPr/>
        </p:nvSpPr>
        <p:spPr bwMode="auto">
          <a:xfrm>
            <a:off x="2848768" y="4256089"/>
            <a:ext cx="815975" cy="18732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a:extLst>
              <a:ext uri="{FF2B5EF4-FFF2-40B4-BE49-F238E27FC236}">
                <a16:creationId xmlns:a16="http://schemas.microsoft.com/office/drawing/2014/main" id="{E2DB3A05-6234-4ADB-A89F-F8C9AA88DE2C}"/>
              </a:ext>
            </a:extLst>
          </p:cNvPr>
          <p:cNvSpPr>
            <a:spLocks noChangeShapeType="1"/>
          </p:cNvSpPr>
          <p:nvPr/>
        </p:nvSpPr>
        <p:spPr bwMode="auto">
          <a:xfrm>
            <a:off x="2542381" y="4681538"/>
            <a:ext cx="511175" cy="9699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a:extLst>
              <a:ext uri="{FF2B5EF4-FFF2-40B4-BE49-F238E27FC236}">
                <a16:creationId xmlns:a16="http://schemas.microsoft.com/office/drawing/2014/main" id="{94979AF5-F1F0-4F48-AE56-E4DF7C5E1CF9}"/>
              </a:ext>
            </a:extLst>
          </p:cNvPr>
          <p:cNvSpPr>
            <a:spLocks noChangeShapeType="1"/>
          </p:cNvSpPr>
          <p:nvPr/>
        </p:nvSpPr>
        <p:spPr bwMode="auto">
          <a:xfrm>
            <a:off x="3358355" y="2947988"/>
            <a:ext cx="595312" cy="10033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a:extLst>
              <a:ext uri="{FF2B5EF4-FFF2-40B4-BE49-F238E27FC236}">
                <a16:creationId xmlns:a16="http://schemas.microsoft.com/office/drawing/2014/main" id="{DDF004F4-51CF-498A-A58C-2A0AAD317EB3}"/>
              </a:ext>
            </a:extLst>
          </p:cNvPr>
          <p:cNvSpPr>
            <a:spLocks noChangeShapeType="1"/>
          </p:cNvSpPr>
          <p:nvPr/>
        </p:nvSpPr>
        <p:spPr bwMode="auto">
          <a:xfrm>
            <a:off x="3783806" y="2454275"/>
            <a:ext cx="1292225" cy="25558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a:extLst>
              <a:ext uri="{FF2B5EF4-FFF2-40B4-BE49-F238E27FC236}">
                <a16:creationId xmlns:a16="http://schemas.microsoft.com/office/drawing/2014/main" id="{0151FBD7-ED1F-4556-B865-872D16E71F76}"/>
              </a:ext>
            </a:extLst>
          </p:cNvPr>
          <p:cNvSpPr>
            <a:spLocks noChangeShapeType="1"/>
          </p:cNvSpPr>
          <p:nvPr/>
        </p:nvSpPr>
        <p:spPr bwMode="auto">
          <a:xfrm flipV="1">
            <a:off x="6063455" y="2555876"/>
            <a:ext cx="1003300" cy="18732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a:extLst>
              <a:ext uri="{FF2B5EF4-FFF2-40B4-BE49-F238E27FC236}">
                <a16:creationId xmlns:a16="http://schemas.microsoft.com/office/drawing/2014/main" id="{41DE5F83-1E4E-4133-9CE8-A5F7EB1831CF}"/>
              </a:ext>
            </a:extLst>
          </p:cNvPr>
          <p:cNvSpPr>
            <a:spLocks noChangeShapeType="1"/>
          </p:cNvSpPr>
          <p:nvPr/>
        </p:nvSpPr>
        <p:spPr bwMode="auto">
          <a:xfrm flipV="1">
            <a:off x="4396581" y="3201988"/>
            <a:ext cx="833437" cy="8509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0">
            <a:extLst>
              <a:ext uri="{FF2B5EF4-FFF2-40B4-BE49-F238E27FC236}">
                <a16:creationId xmlns:a16="http://schemas.microsoft.com/office/drawing/2014/main" id="{B5751F70-C127-4966-A724-F982BC04DF39}"/>
              </a:ext>
            </a:extLst>
          </p:cNvPr>
          <p:cNvSpPr>
            <a:spLocks noChangeShapeType="1"/>
          </p:cNvSpPr>
          <p:nvPr/>
        </p:nvSpPr>
        <p:spPr bwMode="auto">
          <a:xfrm flipV="1">
            <a:off x="4668042" y="2828925"/>
            <a:ext cx="2432050" cy="163195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1">
            <a:extLst>
              <a:ext uri="{FF2B5EF4-FFF2-40B4-BE49-F238E27FC236}">
                <a16:creationId xmlns:a16="http://schemas.microsoft.com/office/drawing/2014/main" id="{BB510F6B-40F3-475F-BA19-C2D0C03287BA}"/>
              </a:ext>
            </a:extLst>
          </p:cNvPr>
          <p:cNvSpPr>
            <a:spLocks noChangeShapeType="1"/>
          </p:cNvSpPr>
          <p:nvPr/>
        </p:nvSpPr>
        <p:spPr bwMode="auto">
          <a:xfrm flipV="1">
            <a:off x="3631406" y="5005388"/>
            <a:ext cx="390525" cy="67945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2">
            <a:extLst>
              <a:ext uri="{FF2B5EF4-FFF2-40B4-BE49-F238E27FC236}">
                <a16:creationId xmlns:a16="http://schemas.microsoft.com/office/drawing/2014/main" id="{D1781B71-568D-4F68-9FE1-F6D1E7D64C30}"/>
              </a:ext>
            </a:extLst>
          </p:cNvPr>
          <p:cNvSpPr>
            <a:spLocks noChangeShapeType="1"/>
          </p:cNvSpPr>
          <p:nvPr/>
        </p:nvSpPr>
        <p:spPr bwMode="auto">
          <a:xfrm>
            <a:off x="3869530" y="6076951"/>
            <a:ext cx="1054100" cy="6667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a:extLst>
              <a:ext uri="{FF2B5EF4-FFF2-40B4-BE49-F238E27FC236}">
                <a16:creationId xmlns:a16="http://schemas.microsoft.com/office/drawing/2014/main" id="{01DC574C-4990-49F8-B2FA-023D6E0D3443}"/>
              </a:ext>
            </a:extLst>
          </p:cNvPr>
          <p:cNvSpPr>
            <a:spLocks noChangeShapeType="1"/>
          </p:cNvSpPr>
          <p:nvPr/>
        </p:nvSpPr>
        <p:spPr bwMode="auto">
          <a:xfrm>
            <a:off x="4414042" y="4868864"/>
            <a:ext cx="679450" cy="833437"/>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4">
            <a:extLst>
              <a:ext uri="{FF2B5EF4-FFF2-40B4-BE49-F238E27FC236}">
                <a16:creationId xmlns:a16="http://schemas.microsoft.com/office/drawing/2014/main" id="{7FD8218F-739B-4EA9-BA46-B0C192BD96E1}"/>
              </a:ext>
            </a:extLst>
          </p:cNvPr>
          <p:cNvSpPr>
            <a:spLocks noChangeShapeType="1"/>
          </p:cNvSpPr>
          <p:nvPr/>
        </p:nvSpPr>
        <p:spPr bwMode="auto">
          <a:xfrm>
            <a:off x="5790406" y="3219450"/>
            <a:ext cx="1292225" cy="21082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5">
            <a:extLst>
              <a:ext uri="{FF2B5EF4-FFF2-40B4-BE49-F238E27FC236}">
                <a16:creationId xmlns:a16="http://schemas.microsoft.com/office/drawing/2014/main" id="{71C8BC8F-D757-42A9-9A67-39815541CF8A}"/>
              </a:ext>
            </a:extLst>
          </p:cNvPr>
          <p:cNvSpPr>
            <a:spLocks noChangeShapeType="1"/>
          </p:cNvSpPr>
          <p:nvPr/>
        </p:nvSpPr>
        <p:spPr bwMode="auto">
          <a:xfrm flipV="1">
            <a:off x="5893593" y="5838826"/>
            <a:ext cx="917575" cy="28892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6">
            <a:extLst>
              <a:ext uri="{FF2B5EF4-FFF2-40B4-BE49-F238E27FC236}">
                <a16:creationId xmlns:a16="http://schemas.microsoft.com/office/drawing/2014/main" id="{7690AF71-A650-455A-97EE-FAB8F5C46081}"/>
              </a:ext>
            </a:extLst>
          </p:cNvPr>
          <p:cNvSpPr>
            <a:spLocks noChangeShapeType="1"/>
          </p:cNvSpPr>
          <p:nvPr/>
        </p:nvSpPr>
        <p:spPr bwMode="auto">
          <a:xfrm flipV="1">
            <a:off x="7338218" y="3082926"/>
            <a:ext cx="220663" cy="224472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7">
            <a:extLst>
              <a:ext uri="{FF2B5EF4-FFF2-40B4-BE49-F238E27FC236}">
                <a16:creationId xmlns:a16="http://schemas.microsoft.com/office/drawing/2014/main" id="{994BD5A2-F967-469E-A5B7-F7C8CA664723}"/>
              </a:ext>
            </a:extLst>
          </p:cNvPr>
          <p:cNvSpPr>
            <a:spLocks noChangeShapeType="1"/>
          </p:cNvSpPr>
          <p:nvPr/>
        </p:nvSpPr>
        <p:spPr bwMode="auto">
          <a:xfrm>
            <a:off x="8035131" y="2522539"/>
            <a:ext cx="987425" cy="39052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8">
            <a:extLst>
              <a:ext uri="{FF2B5EF4-FFF2-40B4-BE49-F238E27FC236}">
                <a16:creationId xmlns:a16="http://schemas.microsoft.com/office/drawing/2014/main" id="{2F14F93F-9F22-41C8-ABF3-A62E7987D022}"/>
              </a:ext>
            </a:extLst>
          </p:cNvPr>
          <p:cNvSpPr>
            <a:spLocks noChangeShapeType="1"/>
          </p:cNvSpPr>
          <p:nvPr/>
        </p:nvSpPr>
        <p:spPr bwMode="auto">
          <a:xfrm flipV="1">
            <a:off x="7543006" y="3355976"/>
            <a:ext cx="1512887" cy="202247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9">
            <a:extLst>
              <a:ext uri="{FF2B5EF4-FFF2-40B4-BE49-F238E27FC236}">
                <a16:creationId xmlns:a16="http://schemas.microsoft.com/office/drawing/2014/main" id="{F1D55A53-B303-49D1-B030-2B9420B9547C}"/>
              </a:ext>
            </a:extLst>
          </p:cNvPr>
          <p:cNvSpPr>
            <a:spLocks noChangeShapeType="1"/>
          </p:cNvSpPr>
          <p:nvPr/>
        </p:nvSpPr>
        <p:spPr bwMode="auto">
          <a:xfrm flipV="1">
            <a:off x="7781130" y="5446714"/>
            <a:ext cx="798512" cy="33972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0">
            <a:extLst>
              <a:ext uri="{FF2B5EF4-FFF2-40B4-BE49-F238E27FC236}">
                <a16:creationId xmlns:a16="http://schemas.microsoft.com/office/drawing/2014/main" id="{183E36C3-D6B9-4865-AE39-EA591AC0FE82}"/>
              </a:ext>
            </a:extLst>
          </p:cNvPr>
          <p:cNvSpPr>
            <a:spLocks noChangeShapeType="1"/>
          </p:cNvSpPr>
          <p:nvPr/>
        </p:nvSpPr>
        <p:spPr bwMode="auto">
          <a:xfrm flipV="1">
            <a:off x="9106693" y="3609975"/>
            <a:ext cx="392113" cy="130968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41">
            <a:extLst>
              <a:ext uri="{FF2B5EF4-FFF2-40B4-BE49-F238E27FC236}">
                <a16:creationId xmlns:a16="http://schemas.microsoft.com/office/drawing/2014/main" id="{78F785FA-CA88-4A2E-B79C-E3FE3B2D6CA3}"/>
              </a:ext>
            </a:extLst>
          </p:cNvPr>
          <p:cNvSpPr>
            <a:spLocks noChangeArrowheads="1"/>
          </p:cNvSpPr>
          <p:nvPr/>
        </p:nvSpPr>
        <p:spPr bwMode="auto">
          <a:xfrm>
            <a:off x="2150267" y="3100389"/>
            <a:ext cx="63023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0.003</a:t>
            </a:r>
          </a:p>
        </p:txBody>
      </p:sp>
      <p:sp>
        <p:nvSpPr>
          <p:cNvPr id="44" name="Rectangle 42">
            <a:extLst>
              <a:ext uri="{FF2B5EF4-FFF2-40B4-BE49-F238E27FC236}">
                <a16:creationId xmlns:a16="http://schemas.microsoft.com/office/drawing/2014/main" id="{EF52714E-ADFF-4D20-95F8-61B4AAEBED10}"/>
              </a:ext>
            </a:extLst>
          </p:cNvPr>
          <p:cNvSpPr>
            <a:spLocks noChangeArrowheads="1"/>
          </p:cNvSpPr>
          <p:nvPr/>
        </p:nvSpPr>
        <p:spPr bwMode="auto">
          <a:xfrm>
            <a:off x="2166142" y="5056189"/>
            <a:ext cx="63023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0.004</a:t>
            </a:r>
          </a:p>
        </p:txBody>
      </p:sp>
      <p:sp>
        <p:nvSpPr>
          <p:cNvPr id="45" name="Rectangle 43">
            <a:extLst>
              <a:ext uri="{FF2B5EF4-FFF2-40B4-BE49-F238E27FC236}">
                <a16:creationId xmlns:a16="http://schemas.microsoft.com/office/drawing/2014/main" id="{D62D43BC-A706-4BC2-ACE5-C229DF754134}"/>
              </a:ext>
            </a:extLst>
          </p:cNvPr>
          <p:cNvSpPr>
            <a:spLocks noChangeArrowheads="1"/>
          </p:cNvSpPr>
          <p:nvPr/>
        </p:nvSpPr>
        <p:spPr bwMode="auto">
          <a:xfrm>
            <a:off x="2982117" y="4000501"/>
            <a:ext cx="63023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0.002</a:t>
            </a:r>
          </a:p>
        </p:txBody>
      </p:sp>
      <p:sp>
        <p:nvSpPr>
          <p:cNvPr id="46" name="Rectangle 44">
            <a:extLst>
              <a:ext uri="{FF2B5EF4-FFF2-40B4-BE49-F238E27FC236}">
                <a16:creationId xmlns:a16="http://schemas.microsoft.com/office/drawing/2014/main" id="{9E975BA6-9DFA-4CCC-B2E0-C9A1A91C6235}"/>
              </a:ext>
            </a:extLst>
          </p:cNvPr>
          <p:cNvSpPr>
            <a:spLocks noChangeArrowheads="1"/>
          </p:cNvSpPr>
          <p:nvPr/>
        </p:nvSpPr>
        <p:spPr bwMode="auto">
          <a:xfrm>
            <a:off x="4053681" y="6194426"/>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0.010</a:t>
            </a:r>
          </a:p>
        </p:txBody>
      </p:sp>
      <p:sp>
        <p:nvSpPr>
          <p:cNvPr id="47" name="Rectangle 45">
            <a:extLst>
              <a:ext uri="{FF2B5EF4-FFF2-40B4-BE49-F238E27FC236}">
                <a16:creationId xmlns:a16="http://schemas.microsoft.com/office/drawing/2014/main" id="{920E4EEE-ECEB-4F3A-ACF4-B97152CD31F4}"/>
              </a:ext>
            </a:extLst>
          </p:cNvPr>
          <p:cNvSpPr>
            <a:spLocks noChangeArrowheads="1"/>
          </p:cNvSpPr>
          <p:nvPr/>
        </p:nvSpPr>
        <p:spPr bwMode="auto">
          <a:xfrm>
            <a:off x="3269456" y="5172076"/>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0.002</a:t>
            </a:r>
          </a:p>
        </p:txBody>
      </p:sp>
      <p:sp>
        <p:nvSpPr>
          <p:cNvPr id="48" name="Rectangle 46">
            <a:extLst>
              <a:ext uri="{FF2B5EF4-FFF2-40B4-BE49-F238E27FC236}">
                <a16:creationId xmlns:a16="http://schemas.microsoft.com/office/drawing/2014/main" id="{390C4BA2-12F4-49DF-BD94-9709F31D7B59}"/>
              </a:ext>
            </a:extLst>
          </p:cNvPr>
          <p:cNvSpPr>
            <a:spLocks noChangeArrowheads="1"/>
          </p:cNvSpPr>
          <p:nvPr/>
        </p:nvSpPr>
        <p:spPr bwMode="auto">
          <a:xfrm>
            <a:off x="3540917" y="3097214"/>
            <a:ext cx="63023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0.010</a:t>
            </a:r>
          </a:p>
        </p:txBody>
      </p:sp>
      <p:sp>
        <p:nvSpPr>
          <p:cNvPr id="49" name="Rectangle 47">
            <a:extLst>
              <a:ext uri="{FF2B5EF4-FFF2-40B4-BE49-F238E27FC236}">
                <a16:creationId xmlns:a16="http://schemas.microsoft.com/office/drawing/2014/main" id="{E971C364-F0E2-4B34-9E45-E0C3D6F9A6B1}"/>
              </a:ext>
            </a:extLst>
          </p:cNvPr>
          <p:cNvSpPr>
            <a:spLocks noChangeArrowheads="1"/>
          </p:cNvSpPr>
          <p:nvPr/>
        </p:nvSpPr>
        <p:spPr bwMode="auto">
          <a:xfrm>
            <a:off x="4101306" y="2228851"/>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0.006</a:t>
            </a:r>
          </a:p>
        </p:txBody>
      </p:sp>
      <p:sp>
        <p:nvSpPr>
          <p:cNvPr id="50" name="Rectangle 48">
            <a:extLst>
              <a:ext uri="{FF2B5EF4-FFF2-40B4-BE49-F238E27FC236}">
                <a16:creationId xmlns:a16="http://schemas.microsoft.com/office/drawing/2014/main" id="{EACD09B2-62BC-408B-AE81-77BF8FC6C9DA}"/>
              </a:ext>
            </a:extLst>
          </p:cNvPr>
          <p:cNvSpPr>
            <a:spLocks noChangeArrowheads="1"/>
          </p:cNvSpPr>
          <p:nvPr/>
        </p:nvSpPr>
        <p:spPr bwMode="auto">
          <a:xfrm>
            <a:off x="4304506" y="3351214"/>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0.006</a:t>
            </a:r>
          </a:p>
        </p:txBody>
      </p:sp>
      <p:sp>
        <p:nvSpPr>
          <p:cNvPr id="51" name="Rectangle 49">
            <a:extLst>
              <a:ext uri="{FF2B5EF4-FFF2-40B4-BE49-F238E27FC236}">
                <a16:creationId xmlns:a16="http://schemas.microsoft.com/office/drawing/2014/main" id="{C9891D41-92EA-4B09-99D2-543924B50726}"/>
              </a:ext>
            </a:extLst>
          </p:cNvPr>
          <p:cNvSpPr>
            <a:spLocks noChangeArrowheads="1"/>
          </p:cNvSpPr>
          <p:nvPr/>
        </p:nvSpPr>
        <p:spPr bwMode="auto">
          <a:xfrm>
            <a:off x="4644231" y="4967289"/>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0.002</a:t>
            </a:r>
          </a:p>
        </p:txBody>
      </p:sp>
      <p:sp>
        <p:nvSpPr>
          <p:cNvPr id="52" name="Rectangle 50">
            <a:extLst>
              <a:ext uri="{FF2B5EF4-FFF2-40B4-BE49-F238E27FC236}">
                <a16:creationId xmlns:a16="http://schemas.microsoft.com/office/drawing/2014/main" id="{CE80C3E9-FFF0-45A9-B5FD-3DA62365A020}"/>
              </a:ext>
            </a:extLst>
          </p:cNvPr>
          <p:cNvSpPr>
            <a:spLocks noChangeArrowheads="1"/>
          </p:cNvSpPr>
          <p:nvPr/>
        </p:nvSpPr>
        <p:spPr bwMode="auto">
          <a:xfrm>
            <a:off x="5222081" y="4065589"/>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0.009</a:t>
            </a:r>
          </a:p>
        </p:txBody>
      </p:sp>
      <p:sp>
        <p:nvSpPr>
          <p:cNvPr id="53" name="Rectangle 51">
            <a:extLst>
              <a:ext uri="{FF2B5EF4-FFF2-40B4-BE49-F238E27FC236}">
                <a16:creationId xmlns:a16="http://schemas.microsoft.com/office/drawing/2014/main" id="{5ABFEC6E-89D6-4471-85C2-5065D600D3A8}"/>
              </a:ext>
            </a:extLst>
          </p:cNvPr>
          <p:cNvSpPr>
            <a:spLocks noChangeArrowheads="1"/>
          </p:cNvSpPr>
          <p:nvPr/>
        </p:nvSpPr>
        <p:spPr bwMode="auto">
          <a:xfrm>
            <a:off x="5952331" y="5662614"/>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0.003</a:t>
            </a:r>
          </a:p>
        </p:txBody>
      </p:sp>
      <p:sp>
        <p:nvSpPr>
          <p:cNvPr id="54" name="Rectangle 52">
            <a:extLst>
              <a:ext uri="{FF2B5EF4-FFF2-40B4-BE49-F238E27FC236}">
                <a16:creationId xmlns:a16="http://schemas.microsoft.com/office/drawing/2014/main" id="{114EE6B9-49AB-46CE-A0A0-8A929A3B6B0A}"/>
              </a:ext>
            </a:extLst>
          </p:cNvPr>
          <p:cNvSpPr>
            <a:spLocks noChangeArrowheads="1"/>
          </p:cNvSpPr>
          <p:nvPr/>
        </p:nvSpPr>
        <p:spPr bwMode="auto">
          <a:xfrm>
            <a:off x="6393656" y="4079876"/>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0.010</a:t>
            </a:r>
          </a:p>
        </p:txBody>
      </p:sp>
      <p:sp>
        <p:nvSpPr>
          <p:cNvPr id="55" name="Rectangle 53">
            <a:extLst>
              <a:ext uri="{FF2B5EF4-FFF2-40B4-BE49-F238E27FC236}">
                <a16:creationId xmlns:a16="http://schemas.microsoft.com/office/drawing/2014/main" id="{C88AC79A-593C-454D-A0BD-602F3AF9EB7A}"/>
              </a:ext>
            </a:extLst>
          </p:cNvPr>
          <p:cNvSpPr>
            <a:spLocks noChangeArrowheads="1"/>
          </p:cNvSpPr>
          <p:nvPr/>
        </p:nvSpPr>
        <p:spPr bwMode="auto">
          <a:xfrm>
            <a:off x="6155531" y="2311401"/>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0.001</a:t>
            </a:r>
          </a:p>
        </p:txBody>
      </p:sp>
      <p:sp>
        <p:nvSpPr>
          <p:cNvPr id="56" name="Rectangle 54">
            <a:extLst>
              <a:ext uri="{FF2B5EF4-FFF2-40B4-BE49-F238E27FC236}">
                <a16:creationId xmlns:a16="http://schemas.microsoft.com/office/drawing/2014/main" id="{749EBCF3-F953-42D1-9C9D-B3E32059CD31}"/>
              </a:ext>
            </a:extLst>
          </p:cNvPr>
          <p:cNvSpPr>
            <a:spLocks noChangeArrowheads="1"/>
          </p:cNvSpPr>
          <p:nvPr/>
        </p:nvSpPr>
        <p:spPr bwMode="auto">
          <a:xfrm>
            <a:off x="8247856" y="2344739"/>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0.001</a:t>
            </a:r>
          </a:p>
        </p:txBody>
      </p:sp>
      <p:sp>
        <p:nvSpPr>
          <p:cNvPr id="57" name="Rectangle 55">
            <a:extLst>
              <a:ext uri="{FF2B5EF4-FFF2-40B4-BE49-F238E27FC236}">
                <a16:creationId xmlns:a16="http://schemas.microsoft.com/office/drawing/2014/main" id="{3CE59C7C-4C11-48D2-B4CC-540B76FD6DE9}"/>
              </a:ext>
            </a:extLst>
          </p:cNvPr>
          <p:cNvSpPr>
            <a:spLocks noChangeArrowheads="1"/>
          </p:cNvSpPr>
          <p:nvPr/>
        </p:nvSpPr>
        <p:spPr bwMode="auto">
          <a:xfrm>
            <a:off x="6955631" y="3500439"/>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0.004</a:t>
            </a:r>
          </a:p>
        </p:txBody>
      </p:sp>
      <p:sp>
        <p:nvSpPr>
          <p:cNvPr id="58" name="Rectangle 56">
            <a:extLst>
              <a:ext uri="{FF2B5EF4-FFF2-40B4-BE49-F238E27FC236}">
                <a16:creationId xmlns:a16="http://schemas.microsoft.com/office/drawing/2014/main" id="{4E407ED5-5363-484D-B117-6FD0D3C2F06B}"/>
              </a:ext>
            </a:extLst>
          </p:cNvPr>
          <p:cNvSpPr>
            <a:spLocks noChangeArrowheads="1"/>
          </p:cNvSpPr>
          <p:nvPr/>
        </p:nvSpPr>
        <p:spPr bwMode="auto">
          <a:xfrm>
            <a:off x="7635081" y="4264026"/>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0.005</a:t>
            </a:r>
          </a:p>
        </p:txBody>
      </p:sp>
      <p:sp>
        <p:nvSpPr>
          <p:cNvPr id="59" name="Rectangle 57">
            <a:extLst>
              <a:ext uri="{FF2B5EF4-FFF2-40B4-BE49-F238E27FC236}">
                <a16:creationId xmlns:a16="http://schemas.microsoft.com/office/drawing/2014/main" id="{F81D1700-9BE6-4766-BF34-8284B5DA01CB}"/>
              </a:ext>
            </a:extLst>
          </p:cNvPr>
          <p:cNvSpPr>
            <a:spLocks noChangeArrowheads="1"/>
          </p:cNvSpPr>
          <p:nvPr/>
        </p:nvSpPr>
        <p:spPr bwMode="auto">
          <a:xfrm>
            <a:off x="7770017" y="5265739"/>
            <a:ext cx="63023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0.003</a:t>
            </a:r>
          </a:p>
        </p:txBody>
      </p:sp>
      <p:sp>
        <p:nvSpPr>
          <p:cNvPr id="60" name="Rectangle 58">
            <a:extLst>
              <a:ext uri="{FF2B5EF4-FFF2-40B4-BE49-F238E27FC236}">
                <a16:creationId xmlns:a16="http://schemas.microsoft.com/office/drawing/2014/main" id="{E28215D6-1465-4A30-BFFE-9CDDCDB5F0A9}"/>
              </a:ext>
            </a:extLst>
          </p:cNvPr>
          <p:cNvSpPr>
            <a:spLocks noChangeArrowheads="1"/>
          </p:cNvSpPr>
          <p:nvPr/>
        </p:nvSpPr>
        <p:spPr bwMode="auto">
          <a:xfrm>
            <a:off x="9247981" y="4278314"/>
            <a:ext cx="63023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00CC00"/>
                </a:solidFill>
                <a:latin typeface="Times New Roman" pitchFamily="18" charset="0"/>
              </a:rPr>
              <a:t>0.006</a:t>
            </a:r>
          </a:p>
        </p:txBody>
      </p:sp>
      <p:sp>
        <p:nvSpPr>
          <p:cNvPr id="61" name="Rectangle 59">
            <a:extLst>
              <a:ext uri="{FF2B5EF4-FFF2-40B4-BE49-F238E27FC236}">
                <a16:creationId xmlns:a16="http://schemas.microsoft.com/office/drawing/2014/main" id="{14F01A10-B948-443D-AAA5-7C4A10F2CEC2}"/>
              </a:ext>
            </a:extLst>
          </p:cNvPr>
          <p:cNvSpPr>
            <a:spLocks noChangeArrowheads="1"/>
          </p:cNvSpPr>
          <p:nvPr/>
        </p:nvSpPr>
        <p:spPr bwMode="auto">
          <a:xfrm>
            <a:off x="7998187" y="6015961"/>
            <a:ext cx="3660414"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spcBef>
                <a:spcPct val="50000"/>
              </a:spcBef>
            </a:pPr>
            <a:r>
              <a:rPr lang="en-US" sz="1600" b="1" dirty="0">
                <a:latin typeface="Tahoma" pitchFamily="34" charset="0"/>
              </a:rPr>
              <a:t>Numbers on arcs represent the probability of an accident occurring.</a:t>
            </a:r>
          </a:p>
        </p:txBody>
      </p:sp>
      <p:sp>
        <p:nvSpPr>
          <p:cNvPr id="62" name="Rectangle 60">
            <a:extLst>
              <a:ext uri="{FF2B5EF4-FFF2-40B4-BE49-F238E27FC236}">
                <a16:creationId xmlns:a16="http://schemas.microsoft.com/office/drawing/2014/main" id="{64D5CB6B-A57C-420F-8CD2-78ABF81B5A64}"/>
              </a:ext>
            </a:extLst>
          </p:cNvPr>
          <p:cNvSpPr>
            <a:spLocks noChangeArrowheads="1"/>
          </p:cNvSpPr>
          <p:nvPr/>
        </p:nvSpPr>
        <p:spPr bwMode="auto">
          <a:xfrm>
            <a:off x="9668667" y="2317750"/>
            <a:ext cx="73183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b="1">
                <a:solidFill>
                  <a:srgbClr val="3399FF"/>
                </a:solidFill>
              </a:rPr>
              <a:t>+1</a:t>
            </a:r>
          </a:p>
        </p:txBody>
      </p:sp>
      <p:sp>
        <p:nvSpPr>
          <p:cNvPr id="63" name="Rectangle 61">
            <a:extLst>
              <a:ext uri="{FF2B5EF4-FFF2-40B4-BE49-F238E27FC236}">
                <a16:creationId xmlns:a16="http://schemas.microsoft.com/office/drawing/2014/main" id="{4D623035-AF94-4577-A927-99A6CFF6AA24}"/>
              </a:ext>
            </a:extLst>
          </p:cNvPr>
          <p:cNvSpPr>
            <a:spLocks noChangeArrowheads="1"/>
          </p:cNvSpPr>
          <p:nvPr/>
        </p:nvSpPr>
        <p:spPr bwMode="auto">
          <a:xfrm>
            <a:off x="1854992" y="4578350"/>
            <a:ext cx="73183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000" b="1">
                <a:solidFill>
                  <a:srgbClr val="3399FF"/>
                </a:solidFill>
              </a:rPr>
              <a:t>-1</a:t>
            </a:r>
          </a:p>
        </p:txBody>
      </p:sp>
    </p:spTree>
    <p:extLst>
      <p:ext uri="{BB962C8B-B14F-4D97-AF65-F5344CB8AC3E}">
        <p14:creationId xmlns:p14="http://schemas.microsoft.com/office/powerpoint/2010/main" val="1336286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AD45-F005-4DC7-A235-CB9B306DEF77}"/>
              </a:ext>
            </a:extLst>
          </p:cNvPr>
          <p:cNvSpPr>
            <a:spLocks noGrp="1"/>
          </p:cNvSpPr>
          <p:nvPr>
            <p:ph type="title"/>
          </p:nvPr>
        </p:nvSpPr>
        <p:spPr/>
        <p:txBody>
          <a:bodyPr/>
          <a:lstStyle/>
          <a:p>
            <a:r>
              <a:rPr lang="en-US" dirty="0"/>
              <a:t>Network for the </a:t>
            </a:r>
            <a:r>
              <a:rPr lang="en-US" dirty="0" err="1"/>
              <a:t>SafetyTrans</a:t>
            </a:r>
            <a:r>
              <a:rPr lang="en-US" dirty="0"/>
              <a:t> Problem</a:t>
            </a:r>
          </a:p>
        </p:txBody>
      </p:sp>
      <p:sp>
        <p:nvSpPr>
          <p:cNvPr id="3" name="Content Placeholder 2">
            <a:extLst>
              <a:ext uri="{FF2B5EF4-FFF2-40B4-BE49-F238E27FC236}">
                <a16:creationId xmlns:a16="http://schemas.microsoft.com/office/drawing/2014/main" id="{BD370E38-AD7C-44E7-82A8-6EE0BD41210E}"/>
              </a:ext>
            </a:extLst>
          </p:cNvPr>
          <p:cNvSpPr>
            <a:spLocks noGrp="1"/>
          </p:cNvSpPr>
          <p:nvPr>
            <p:ph idx="1"/>
          </p:nvPr>
        </p:nvSpPr>
        <p:spPr/>
        <p:txBody>
          <a:bodyPr/>
          <a:lstStyle/>
          <a:p>
            <a:r>
              <a:rPr lang="en-US" sz="2800" dirty="0"/>
              <a:t>Decision variables?</a:t>
            </a:r>
          </a:p>
          <a:p>
            <a:r>
              <a:rPr lang="en-US" sz="2800" dirty="0"/>
              <a:t>Objective Function?</a:t>
            </a:r>
          </a:p>
          <a:p>
            <a:r>
              <a:rPr lang="en-US" sz="2800" dirty="0"/>
              <a:t>Constraints?</a:t>
            </a:r>
          </a:p>
          <a:p>
            <a:endParaRPr lang="en-US" dirty="0"/>
          </a:p>
        </p:txBody>
      </p:sp>
    </p:spTree>
    <p:extLst>
      <p:ext uri="{BB962C8B-B14F-4D97-AF65-F5344CB8AC3E}">
        <p14:creationId xmlns:p14="http://schemas.microsoft.com/office/powerpoint/2010/main" val="3046553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FADA-E58E-464A-9F2A-DBA3DFC80D65}"/>
              </a:ext>
            </a:extLst>
          </p:cNvPr>
          <p:cNvSpPr>
            <a:spLocks noGrp="1"/>
          </p:cNvSpPr>
          <p:nvPr>
            <p:ph type="title"/>
          </p:nvPr>
        </p:nvSpPr>
        <p:spPr/>
        <p:txBody>
          <a:bodyPr/>
          <a:lstStyle/>
          <a:p>
            <a:r>
              <a:rPr lang="en-US" dirty="0"/>
              <a:t>A Project Selection Problem:</a:t>
            </a:r>
            <a:br>
              <a:rPr lang="en-US" dirty="0"/>
            </a:br>
            <a:r>
              <a:rPr lang="en-US" dirty="0"/>
              <a:t>The TMC Corporation</a:t>
            </a:r>
          </a:p>
        </p:txBody>
      </p:sp>
      <p:sp>
        <p:nvSpPr>
          <p:cNvPr id="3" name="Content Placeholder 2">
            <a:extLst>
              <a:ext uri="{FF2B5EF4-FFF2-40B4-BE49-F238E27FC236}">
                <a16:creationId xmlns:a16="http://schemas.microsoft.com/office/drawing/2014/main" id="{71C02E79-A821-4F41-B9A6-0DB3F98EB0BC}"/>
              </a:ext>
            </a:extLst>
          </p:cNvPr>
          <p:cNvSpPr>
            <a:spLocks noGrp="1"/>
          </p:cNvSpPr>
          <p:nvPr>
            <p:ph idx="1"/>
          </p:nvPr>
        </p:nvSpPr>
        <p:spPr>
          <a:xfrm>
            <a:off x="581192" y="2180497"/>
            <a:ext cx="11029615" cy="1934304"/>
          </a:xfrm>
        </p:spPr>
        <p:txBody>
          <a:bodyPr>
            <a:normAutofit fontScale="92500" lnSpcReduction="20000"/>
          </a:bodyPr>
          <a:lstStyle/>
          <a:p>
            <a:r>
              <a:rPr lang="en-US" sz="2400" dirty="0"/>
              <a:t>TMC needs to allocate $1.7 million of R&amp;D budget and up to 25 engineers among 6 projects.</a:t>
            </a:r>
          </a:p>
          <a:p>
            <a:r>
              <a:rPr lang="en-US" sz="2400" dirty="0"/>
              <a:t>The probability of success for each project depends on the number of engineers assigned (</a:t>
            </a:r>
            <a:r>
              <a:rPr lang="en-US" sz="2400" dirty="0">
                <a:latin typeface="Times New Roman" pitchFamily="18" charset="0"/>
              </a:rPr>
              <a:t>X</a:t>
            </a:r>
            <a:r>
              <a:rPr lang="en-US" sz="2400" i="1" baseline="-25000" dirty="0">
                <a:latin typeface="Times New Roman" pitchFamily="18" charset="0"/>
              </a:rPr>
              <a:t>i</a:t>
            </a:r>
            <a:r>
              <a:rPr lang="en-US" sz="2400" dirty="0"/>
              <a:t>) and is defined as:</a:t>
            </a:r>
          </a:p>
          <a:p>
            <a:pPr algn="ctr">
              <a:buFont typeface="Wingdings" pitchFamily="2" charset="2"/>
              <a:buNone/>
            </a:pPr>
            <a:r>
              <a:rPr lang="en-US" sz="2400" dirty="0"/>
              <a:t> P</a:t>
            </a:r>
            <a:r>
              <a:rPr lang="en-US" sz="2000" i="1" baseline="-25000" dirty="0">
                <a:latin typeface="Times New Roman" pitchFamily="18" charset="0"/>
              </a:rPr>
              <a:t>i</a:t>
            </a:r>
            <a:r>
              <a:rPr lang="en-US" sz="2400" dirty="0"/>
              <a:t> = </a:t>
            </a:r>
            <a:r>
              <a:rPr lang="en-US" sz="2400" dirty="0">
                <a:latin typeface="Times New Roman" pitchFamily="18" charset="0"/>
              </a:rPr>
              <a:t>X</a:t>
            </a:r>
            <a:r>
              <a:rPr lang="en-US" sz="2400" i="1" baseline="-25000" dirty="0">
                <a:latin typeface="Times New Roman" pitchFamily="18" charset="0"/>
              </a:rPr>
              <a:t>i</a:t>
            </a:r>
            <a:r>
              <a:rPr lang="en-US" sz="2400" dirty="0">
                <a:latin typeface="Times New Roman" pitchFamily="18" charset="0"/>
              </a:rPr>
              <a:t>/(X</a:t>
            </a:r>
            <a:r>
              <a:rPr lang="en-US" sz="2400" i="1" baseline="-25000" dirty="0">
                <a:latin typeface="Times New Roman" pitchFamily="18" charset="0"/>
              </a:rPr>
              <a:t>i</a:t>
            </a:r>
            <a:r>
              <a:rPr lang="en-US" sz="2400" dirty="0"/>
              <a:t> + </a:t>
            </a:r>
            <a:r>
              <a:rPr lang="en-US" sz="2400" dirty="0" err="1">
                <a:latin typeface="Symbol" pitchFamily="18" charset="2"/>
              </a:rPr>
              <a:t>e</a:t>
            </a:r>
            <a:r>
              <a:rPr lang="en-US" sz="2400" i="1" baseline="-25000" dirty="0" err="1">
                <a:latin typeface="Times New Roman" pitchFamily="18" charset="0"/>
              </a:rPr>
              <a:t>i</a:t>
            </a:r>
            <a:r>
              <a:rPr lang="en-US" sz="2400" dirty="0"/>
              <a:t>)</a:t>
            </a:r>
          </a:p>
          <a:p>
            <a:endParaRPr lang="en-US" dirty="0"/>
          </a:p>
        </p:txBody>
      </p:sp>
      <p:sp>
        <p:nvSpPr>
          <p:cNvPr id="5" name="Rectangle 4">
            <a:extLst>
              <a:ext uri="{FF2B5EF4-FFF2-40B4-BE49-F238E27FC236}">
                <a16:creationId xmlns:a16="http://schemas.microsoft.com/office/drawing/2014/main" id="{4858E059-07EF-4A88-84CE-20E8E9C09EEF}"/>
              </a:ext>
            </a:extLst>
          </p:cNvPr>
          <p:cNvSpPr>
            <a:spLocks noChangeArrowheads="1"/>
          </p:cNvSpPr>
          <p:nvPr/>
        </p:nvSpPr>
        <p:spPr bwMode="auto">
          <a:xfrm>
            <a:off x="1895475" y="3924301"/>
            <a:ext cx="8401050"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tabLst>
                <a:tab pos="119063" algn="l"/>
                <a:tab pos="2738438" algn="ctr"/>
                <a:tab pos="3657600" algn="ctr"/>
                <a:tab pos="4575175" algn="ctr"/>
                <a:tab pos="5494338" algn="ctr"/>
                <a:tab pos="6396038" algn="ctr"/>
                <a:tab pos="7313613" algn="ctr"/>
              </a:tabLst>
            </a:pPr>
            <a:r>
              <a:rPr lang="en-US" sz="2400" dirty="0">
                <a:latin typeface="Times New Roman" pitchFamily="18" charset="0"/>
              </a:rPr>
              <a:t>	</a:t>
            </a:r>
            <a:r>
              <a:rPr lang="en-US" sz="2400" dirty="0">
                <a:latin typeface="Tahoma" pitchFamily="34" charset="0"/>
              </a:rPr>
              <a:t>Project	1	2	3	4	5	6</a:t>
            </a:r>
          </a:p>
          <a:p>
            <a:pPr eaLnBrk="0" hangingPunct="0">
              <a:tabLst>
                <a:tab pos="119063" algn="l"/>
                <a:tab pos="2738438" algn="ctr"/>
                <a:tab pos="3657600" algn="ctr"/>
                <a:tab pos="4575175" algn="ctr"/>
                <a:tab pos="5494338" algn="ctr"/>
                <a:tab pos="6396038" algn="ctr"/>
                <a:tab pos="7313613" algn="ctr"/>
              </a:tabLst>
            </a:pPr>
            <a:r>
              <a:rPr lang="en-US" sz="2400" dirty="0">
                <a:latin typeface="Tahoma" pitchFamily="34" charset="0"/>
              </a:rPr>
              <a:t>	</a:t>
            </a:r>
            <a:r>
              <a:rPr lang="en-US" sz="2200" dirty="0">
                <a:latin typeface="Tahoma" pitchFamily="34" charset="0"/>
              </a:rPr>
              <a:t>Startup Costs</a:t>
            </a:r>
            <a:r>
              <a:rPr lang="en-US" sz="2400" dirty="0">
                <a:latin typeface="Tahoma" pitchFamily="34" charset="0"/>
              </a:rPr>
              <a:t>	$325	$200	$490	$125	$710	$240</a:t>
            </a:r>
          </a:p>
          <a:p>
            <a:pPr eaLnBrk="0" hangingPunct="0">
              <a:tabLst>
                <a:tab pos="119063" algn="l"/>
                <a:tab pos="2738438" algn="ctr"/>
                <a:tab pos="3657600" algn="ctr"/>
                <a:tab pos="4575175" algn="ctr"/>
                <a:tab pos="5494338" algn="ctr"/>
                <a:tab pos="6396038" algn="ctr"/>
                <a:tab pos="7313613" algn="ctr"/>
              </a:tabLst>
            </a:pPr>
            <a:r>
              <a:rPr lang="en-US" sz="2400" dirty="0">
                <a:latin typeface="Tahoma" pitchFamily="34" charset="0"/>
              </a:rPr>
              <a:t>	</a:t>
            </a:r>
            <a:r>
              <a:rPr lang="en-US" sz="2200" dirty="0">
                <a:latin typeface="Tahoma" pitchFamily="34" charset="0"/>
              </a:rPr>
              <a:t>NPV if successful</a:t>
            </a:r>
            <a:r>
              <a:rPr lang="en-US" sz="2400" dirty="0">
                <a:latin typeface="Tahoma" pitchFamily="34" charset="0"/>
              </a:rPr>
              <a:t>	$750	$120	$900	$400	$1,110	$800</a:t>
            </a:r>
          </a:p>
          <a:p>
            <a:pPr eaLnBrk="0" hangingPunct="0">
              <a:tabLst>
                <a:tab pos="119063" algn="l"/>
                <a:tab pos="2738438" algn="ctr"/>
                <a:tab pos="3657600" algn="ctr"/>
                <a:tab pos="4575175" algn="ctr"/>
                <a:tab pos="5494338" algn="ctr"/>
                <a:tab pos="6396038" algn="ctr"/>
                <a:tab pos="7313613" algn="ctr"/>
              </a:tabLst>
            </a:pPr>
            <a:r>
              <a:rPr lang="en-US" sz="2400" dirty="0">
                <a:latin typeface="Tahoma" pitchFamily="34" charset="0"/>
              </a:rPr>
              <a:t>	</a:t>
            </a:r>
            <a:r>
              <a:rPr lang="en-US" sz="2200" dirty="0">
                <a:latin typeface="Tahoma" pitchFamily="34" charset="0"/>
              </a:rPr>
              <a:t>Probability</a:t>
            </a:r>
          </a:p>
          <a:p>
            <a:pPr eaLnBrk="0" hangingPunct="0">
              <a:lnSpc>
                <a:spcPct val="80000"/>
              </a:lnSpc>
              <a:tabLst>
                <a:tab pos="119063" algn="l"/>
                <a:tab pos="2738438" algn="ctr"/>
                <a:tab pos="3657600" algn="ctr"/>
                <a:tab pos="4575175" algn="ctr"/>
                <a:tab pos="5494338" algn="ctr"/>
                <a:tab pos="6396038" algn="ctr"/>
                <a:tab pos="7313613" algn="ctr"/>
              </a:tabLst>
            </a:pPr>
            <a:r>
              <a:rPr lang="en-US" sz="2200" dirty="0">
                <a:latin typeface="Tahoma" pitchFamily="34" charset="0"/>
              </a:rPr>
              <a:t>	Parameter </a:t>
            </a:r>
            <a:r>
              <a:rPr lang="en-US" sz="2400" dirty="0" err="1">
                <a:latin typeface="Symbol" pitchFamily="18" charset="2"/>
              </a:rPr>
              <a:t>e</a:t>
            </a:r>
            <a:r>
              <a:rPr lang="en-US" sz="2400" i="1" baseline="-25000" dirty="0" err="1">
                <a:latin typeface="Times New Roman" pitchFamily="18" charset="0"/>
              </a:rPr>
              <a:t>i</a:t>
            </a:r>
            <a:r>
              <a:rPr lang="en-US" sz="2200" i="1" dirty="0">
                <a:latin typeface="Times New Roman" pitchFamily="18" charset="0"/>
              </a:rPr>
              <a:t> </a:t>
            </a:r>
            <a:r>
              <a:rPr lang="en-US" sz="2400" dirty="0">
                <a:latin typeface="Tahoma" pitchFamily="34" charset="0"/>
              </a:rPr>
              <a:t>	3.1	2.5	4.5	5.6	8.2	8.5</a:t>
            </a:r>
          </a:p>
          <a:p>
            <a:pPr eaLnBrk="0" hangingPunct="0">
              <a:lnSpc>
                <a:spcPct val="80000"/>
              </a:lnSpc>
              <a:tabLst>
                <a:tab pos="119063" algn="l"/>
                <a:tab pos="2738438" algn="ctr"/>
                <a:tab pos="3657600" algn="ctr"/>
                <a:tab pos="4575175" algn="ctr"/>
                <a:tab pos="5494338" algn="ctr"/>
                <a:tab pos="6396038" algn="ctr"/>
                <a:tab pos="7313613" algn="ctr"/>
              </a:tabLst>
            </a:pPr>
            <a:endParaRPr lang="en-US" sz="2400" dirty="0">
              <a:latin typeface="Tahoma" pitchFamily="34" charset="0"/>
            </a:endParaRPr>
          </a:p>
          <a:p>
            <a:pPr algn="ctr" eaLnBrk="0" hangingPunct="0">
              <a:lnSpc>
                <a:spcPct val="80000"/>
              </a:lnSpc>
              <a:tabLst>
                <a:tab pos="119063" algn="l"/>
                <a:tab pos="2738438" algn="ctr"/>
                <a:tab pos="3657600" algn="ctr"/>
                <a:tab pos="4575175" algn="ctr"/>
                <a:tab pos="5494338" algn="ctr"/>
                <a:tab pos="6396038" algn="ctr"/>
                <a:tab pos="7313613" algn="ctr"/>
              </a:tabLst>
            </a:pPr>
            <a:r>
              <a:rPr lang="en-US" sz="2000" dirty="0">
                <a:latin typeface="Tahoma" pitchFamily="34" charset="0"/>
              </a:rPr>
              <a:t>(all monetary values are in $1,000s)</a:t>
            </a:r>
          </a:p>
        </p:txBody>
      </p:sp>
    </p:spTree>
    <p:extLst>
      <p:ext uri="{BB962C8B-B14F-4D97-AF65-F5344CB8AC3E}">
        <p14:creationId xmlns:p14="http://schemas.microsoft.com/office/powerpoint/2010/main" val="1325130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AD45-F005-4DC7-A235-CB9B306DEF77}"/>
              </a:ext>
            </a:extLst>
          </p:cNvPr>
          <p:cNvSpPr>
            <a:spLocks noGrp="1"/>
          </p:cNvSpPr>
          <p:nvPr>
            <p:ph type="title"/>
          </p:nvPr>
        </p:nvSpPr>
        <p:spPr/>
        <p:txBody>
          <a:bodyPr/>
          <a:lstStyle/>
          <a:p>
            <a:r>
              <a:rPr lang="en-US" dirty="0"/>
              <a:t>A Project Selection Problem:</a:t>
            </a:r>
            <a:br>
              <a:rPr lang="en-US" dirty="0"/>
            </a:br>
            <a:r>
              <a:rPr lang="en-US" dirty="0"/>
              <a:t>The TMC Corporation</a:t>
            </a:r>
          </a:p>
        </p:txBody>
      </p:sp>
      <p:sp>
        <p:nvSpPr>
          <p:cNvPr id="3" name="Content Placeholder 2">
            <a:extLst>
              <a:ext uri="{FF2B5EF4-FFF2-40B4-BE49-F238E27FC236}">
                <a16:creationId xmlns:a16="http://schemas.microsoft.com/office/drawing/2014/main" id="{BD370E38-AD7C-44E7-82A8-6EE0BD41210E}"/>
              </a:ext>
            </a:extLst>
          </p:cNvPr>
          <p:cNvSpPr>
            <a:spLocks noGrp="1"/>
          </p:cNvSpPr>
          <p:nvPr>
            <p:ph idx="1"/>
          </p:nvPr>
        </p:nvSpPr>
        <p:spPr/>
        <p:txBody>
          <a:bodyPr/>
          <a:lstStyle/>
          <a:p>
            <a:r>
              <a:rPr lang="en-US" sz="2800" dirty="0"/>
              <a:t>Decision variables?</a:t>
            </a:r>
          </a:p>
          <a:p>
            <a:r>
              <a:rPr lang="en-US" sz="2800" dirty="0"/>
              <a:t>Objective Function?</a:t>
            </a:r>
          </a:p>
          <a:p>
            <a:r>
              <a:rPr lang="en-US" sz="2800" dirty="0"/>
              <a:t>Constraints?</a:t>
            </a:r>
          </a:p>
          <a:p>
            <a:endParaRPr lang="en-US" dirty="0"/>
          </a:p>
        </p:txBody>
      </p:sp>
    </p:spTree>
    <p:extLst>
      <p:ext uri="{BB962C8B-B14F-4D97-AF65-F5344CB8AC3E}">
        <p14:creationId xmlns:p14="http://schemas.microsoft.com/office/powerpoint/2010/main" val="1896408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5653-7DE9-4E60-8DCB-295335D5572B}"/>
              </a:ext>
            </a:extLst>
          </p:cNvPr>
          <p:cNvSpPr>
            <a:spLocks noGrp="1"/>
          </p:cNvSpPr>
          <p:nvPr>
            <p:ph type="title"/>
          </p:nvPr>
        </p:nvSpPr>
        <p:spPr/>
        <p:txBody>
          <a:bodyPr/>
          <a:lstStyle/>
          <a:p>
            <a:r>
              <a:rPr lang="en-US" dirty="0"/>
              <a:t>Sensitivity Analysis</a:t>
            </a:r>
          </a:p>
        </p:txBody>
      </p:sp>
      <p:sp>
        <p:nvSpPr>
          <p:cNvPr id="3" name="Content Placeholder 2">
            <a:extLst>
              <a:ext uri="{FF2B5EF4-FFF2-40B4-BE49-F238E27FC236}">
                <a16:creationId xmlns:a16="http://schemas.microsoft.com/office/drawing/2014/main" id="{C15138E9-A76A-4E12-9896-B0151253A880}"/>
              </a:ext>
            </a:extLst>
          </p:cNvPr>
          <p:cNvSpPr>
            <a:spLocks noGrp="1"/>
          </p:cNvSpPr>
          <p:nvPr>
            <p:ph idx="1"/>
          </p:nvPr>
        </p:nvSpPr>
        <p:spPr>
          <a:xfrm>
            <a:off x="581192" y="2180497"/>
            <a:ext cx="11029615" cy="1477104"/>
          </a:xfrm>
        </p:spPr>
        <p:txBody>
          <a:bodyPr/>
          <a:lstStyle/>
          <a:p>
            <a:r>
              <a:rPr lang="en-US" sz="2400" dirty="0"/>
              <a:t>Less sensitivity analysis information is available with NLPs vs. LPs.</a:t>
            </a:r>
          </a:p>
          <a:p>
            <a:endParaRPr lang="en-US" dirty="0"/>
          </a:p>
        </p:txBody>
      </p:sp>
      <p:sp>
        <p:nvSpPr>
          <p:cNvPr id="5" name="Rectangle 4">
            <a:extLst>
              <a:ext uri="{FF2B5EF4-FFF2-40B4-BE49-F238E27FC236}">
                <a16:creationId xmlns:a16="http://schemas.microsoft.com/office/drawing/2014/main" id="{F921D31F-F694-457C-BD7B-0DD777AB00C3}"/>
              </a:ext>
            </a:extLst>
          </p:cNvPr>
          <p:cNvSpPr>
            <a:spLocks noChangeArrowheads="1"/>
          </p:cNvSpPr>
          <p:nvPr/>
        </p:nvSpPr>
        <p:spPr bwMode="auto">
          <a:xfrm>
            <a:off x="1985961" y="3420291"/>
            <a:ext cx="8220075" cy="174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tabLst>
                <a:tab pos="2006600" algn="l"/>
                <a:tab pos="4578350" algn="l"/>
              </a:tabLst>
            </a:pPr>
            <a:r>
              <a:rPr lang="en-US" b="1" dirty="0">
                <a:latin typeface="Tahoma" pitchFamily="34" charset="0"/>
              </a:rPr>
              <a:t>LP Term	NLP Term	Meaning</a:t>
            </a:r>
          </a:p>
          <a:p>
            <a:pPr eaLnBrk="0" hangingPunct="0">
              <a:spcBef>
                <a:spcPct val="50000"/>
              </a:spcBef>
              <a:tabLst>
                <a:tab pos="2006600" algn="l"/>
                <a:tab pos="4578350" algn="l"/>
              </a:tabLst>
            </a:pPr>
            <a:r>
              <a:rPr lang="en-US" b="1" dirty="0">
                <a:latin typeface="Tahoma" pitchFamily="34" charset="0"/>
              </a:rPr>
              <a:t>Shadow Price	Lagrange Multiplier	Marginal value of resources.</a:t>
            </a:r>
          </a:p>
          <a:p>
            <a:pPr eaLnBrk="0" hangingPunct="0">
              <a:spcBef>
                <a:spcPct val="50000"/>
              </a:spcBef>
              <a:tabLst>
                <a:tab pos="2006600" algn="l"/>
                <a:tab pos="4578350" algn="l"/>
              </a:tabLst>
            </a:pPr>
            <a:r>
              <a:rPr lang="en-US" b="1" dirty="0">
                <a:latin typeface="Tahoma" pitchFamily="34" charset="0"/>
              </a:rPr>
              <a:t>Reduced Cost	Reduced Gradient	Impact on objective of  small		changes in optimal values of 		decision variables.</a:t>
            </a:r>
          </a:p>
        </p:txBody>
      </p:sp>
      <p:sp>
        <p:nvSpPr>
          <p:cNvPr id="6" name="Line 5">
            <a:extLst>
              <a:ext uri="{FF2B5EF4-FFF2-40B4-BE49-F238E27FC236}">
                <a16:creationId xmlns:a16="http://schemas.microsoft.com/office/drawing/2014/main" id="{FD11A237-A814-49D9-AB8E-1A4A9A49691B}"/>
              </a:ext>
            </a:extLst>
          </p:cNvPr>
          <p:cNvSpPr>
            <a:spLocks noChangeShapeType="1"/>
          </p:cNvSpPr>
          <p:nvPr/>
        </p:nvSpPr>
        <p:spPr bwMode="auto">
          <a:xfrm>
            <a:off x="2057400" y="3810000"/>
            <a:ext cx="78359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06498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F05ECC-ED3E-4383-B12F-7013FD207B32}"/>
              </a:ext>
            </a:extLst>
          </p:cNvPr>
          <p:cNvSpPr>
            <a:spLocks noGrp="1"/>
          </p:cNvSpPr>
          <p:nvPr>
            <p:ph type="ftr" sz="quarter" idx="11"/>
          </p:nvPr>
        </p:nvSpPr>
        <p:spPr>
          <a:xfrm>
            <a:off x="1981200" y="6356351"/>
            <a:ext cx="2133600" cy="365125"/>
          </a:xfrm>
        </p:spPr>
        <p:txBody>
          <a:bodyPr/>
          <a:lstStyle/>
          <a:p>
            <a:pPr algn="l">
              <a:defRPr/>
            </a:pPr>
            <a:r>
              <a:rPr lang="en-US"/>
              <a:t>.</a:t>
            </a:r>
          </a:p>
          <a:p>
            <a:pPr algn="l">
              <a:defRPr/>
            </a:pPr>
            <a:endParaRPr lang="en-US" sz="1400"/>
          </a:p>
        </p:txBody>
      </p:sp>
      <p:sp>
        <p:nvSpPr>
          <p:cNvPr id="5" name="Slide Number Placeholder 4">
            <a:extLst>
              <a:ext uri="{FF2B5EF4-FFF2-40B4-BE49-F238E27FC236}">
                <a16:creationId xmlns:a16="http://schemas.microsoft.com/office/drawing/2014/main" id="{85CF3A6B-B622-4036-8842-678BC379A14A}"/>
              </a:ext>
            </a:extLst>
          </p:cNvPr>
          <p:cNvSpPr>
            <a:spLocks noGrp="1"/>
          </p:cNvSpPr>
          <p:nvPr>
            <p:ph type="sldNum" sz="quarter" idx="12"/>
          </p:nvPr>
        </p:nvSpPr>
        <p:spPr>
          <a:xfrm>
            <a:off x="4648200" y="6356351"/>
            <a:ext cx="2895600"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fld id="{FEEB3191-EF4E-42EA-B370-5569A3612E1D}" type="slidenum">
              <a:rPr lang="en-US" altLang="en-US">
                <a:solidFill>
                  <a:srgbClr val="898989"/>
                </a:solidFill>
              </a:rPr>
              <a:pPr algn="ctr" eaLnBrk="1" hangingPunct="1"/>
              <a:t>28</a:t>
            </a:fld>
            <a:endParaRPr lang="en-US" altLang="en-US">
              <a:solidFill>
                <a:srgbClr val="898989"/>
              </a:solidFill>
            </a:endParaRPr>
          </a:p>
        </p:txBody>
      </p:sp>
      <p:sp>
        <p:nvSpPr>
          <p:cNvPr id="48133" name="Rectangle 3">
            <a:extLst>
              <a:ext uri="{FF2B5EF4-FFF2-40B4-BE49-F238E27FC236}">
                <a16:creationId xmlns:a16="http://schemas.microsoft.com/office/drawing/2014/main" id="{CB2E7750-E126-4DD9-A581-AB22990E2A2E}"/>
              </a:ext>
            </a:extLst>
          </p:cNvPr>
          <p:cNvSpPr>
            <a:spLocks noGrp="1" noChangeArrowheads="1"/>
          </p:cNvSpPr>
          <p:nvPr>
            <p:ph type="body" idx="1"/>
          </p:nvPr>
        </p:nvSpPr>
        <p:spPr>
          <a:xfrm>
            <a:off x="533400" y="1444626"/>
            <a:ext cx="10820400" cy="5053013"/>
          </a:xfrm>
        </p:spPr>
        <p:txBody>
          <a:bodyPr/>
          <a:lstStyle/>
          <a:p>
            <a:pPr>
              <a:lnSpc>
                <a:spcPct val="90000"/>
              </a:lnSpc>
            </a:pPr>
            <a:r>
              <a:rPr lang="en-US" altLang="en-US" sz="2400" dirty="0"/>
              <a:t>Solving NLP problems can be very hard even with the most modern computer systems and software.</a:t>
            </a:r>
          </a:p>
          <a:p>
            <a:pPr>
              <a:lnSpc>
                <a:spcPct val="90000"/>
              </a:lnSpc>
            </a:pPr>
            <a:r>
              <a:rPr lang="en-US" altLang="en-US" sz="2400" dirty="0"/>
              <a:t>Some nonlinear problems are easy to solve and some difficult. The degree of difficulty depends very much on the models’ mathematical structure.</a:t>
            </a:r>
          </a:p>
          <a:p>
            <a:pPr>
              <a:lnSpc>
                <a:spcPct val="90000"/>
              </a:lnSpc>
            </a:pPr>
            <a:r>
              <a:rPr lang="en-US" altLang="en-US" sz="2400" dirty="0"/>
              <a:t>Since NLP algorithms use calculus-based methods, they can terminate at local optimal solutions (that are not globally optimum).</a:t>
            </a:r>
          </a:p>
          <a:p>
            <a:pPr>
              <a:lnSpc>
                <a:spcPct val="90000"/>
              </a:lnSpc>
            </a:pPr>
            <a:r>
              <a:rPr lang="en-US" altLang="en-US" sz="2400" dirty="0"/>
              <a:t>The starting point influences the local optimal solution obtained.</a:t>
            </a:r>
          </a:p>
          <a:p>
            <a:pPr>
              <a:lnSpc>
                <a:spcPct val="90000"/>
              </a:lnSpc>
            </a:pPr>
            <a:r>
              <a:rPr lang="en-US" altLang="en-US" sz="2400" dirty="0"/>
              <a:t>When possible, it is best to use starting values that are reasonably close (your best guess), in terms of  magnitude of numbers, to the expected optimal values.</a:t>
            </a:r>
          </a:p>
        </p:txBody>
      </p:sp>
      <p:sp>
        <p:nvSpPr>
          <p:cNvPr id="3" name="Title 2">
            <a:extLst>
              <a:ext uri="{FF2B5EF4-FFF2-40B4-BE49-F238E27FC236}">
                <a16:creationId xmlns:a16="http://schemas.microsoft.com/office/drawing/2014/main" id="{F1C66652-863E-4709-9E4C-FC66251E9569}"/>
              </a:ext>
            </a:extLst>
          </p:cNvPr>
          <p:cNvSpPr>
            <a:spLocks noGrp="1"/>
          </p:cNvSpPr>
          <p:nvPr>
            <p:ph type="title"/>
          </p:nvPr>
        </p:nvSpPr>
        <p:spPr/>
        <p:txBody>
          <a:bodyPr/>
          <a:lstStyle/>
          <a:p>
            <a:r>
              <a:rPr lang="en-US" dirty="0"/>
              <a:t>COMMENTS ABOUT NLP ALGORITHMS</a:t>
            </a:r>
          </a:p>
        </p:txBody>
      </p:sp>
    </p:spTree>
    <p:extLst>
      <p:ext uri="{BB962C8B-B14F-4D97-AF65-F5344CB8AC3E}">
        <p14:creationId xmlns:p14="http://schemas.microsoft.com/office/powerpoint/2010/main" val="396508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4107-E344-4F49-BB93-786BEB56582C}"/>
              </a:ext>
            </a:extLst>
          </p:cNvPr>
          <p:cNvSpPr>
            <a:spLocks noGrp="1"/>
          </p:cNvSpPr>
          <p:nvPr>
            <p:ph type="title"/>
          </p:nvPr>
        </p:nvSpPr>
        <p:spPr/>
        <p:txBody>
          <a:bodyPr/>
          <a:lstStyle/>
          <a:p>
            <a:r>
              <a:rPr lang="en-US" dirty="0"/>
              <a:t>Introduction to Nonlinear Programming (NLP)</a:t>
            </a:r>
          </a:p>
        </p:txBody>
      </p:sp>
      <p:sp>
        <p:nvSpPr>
          <p:cNvPr id="3" name="Content Placeholder 2">
            <a:extLst>
              <a:ext uri="{FF2B5EF4-FFF2-40B4-BE49-F238E27FC236}">
                <a16:creationId xmlns:a16="http://schemas.microsoft.com/office/drawing/2014/main" id="{D912E7DF-526F-41BE-93E1-95F63F1DD362}"/>
              </a:ext>
            </a:extLst>
          </p:cNvPr>
          <p:cNvSpPr>
            <a:spLocks noGrp="1"/>
          </p:cNvSpPr>
          <p:nvPr>
            <p:ph idx="1"/>
          </p:nvPr>
        </p:nvSpPr>
        <p:spPr/>
        <p:txBody>
          <a:bodyPr/>
          <a:lstStyle/>
          <a:p>
            <a:r>
              <a:rPr lang="en-US" sz="2400" dirty="0"/>
              <a:t>An NLP problem has a nonlinear objective function and/or one or more nonlinear constraints.</a:t>
            </a:r>
          </a:p>
          <a:p>
            <a:r>
              <a:rPr lang="en-US" sz="2400" dirty="0"/>
              <a:t>NLP problems are formulated and implemented in virtually the same way as linear problems.</a:t>
            </a:r>
          </a:p>
          <a:p>
            <a:r>
              <a:rPr lang="en-US" sz="2400" dirty="0"/>
              <a:t>However, the mathematics involved in solving NLPs is quite different than for LPs.</a:t>
            </a:r>
          </a:p>
          <a:p>
            <a:r>
              <a:rPr lang="en-US" sz="2400" dirty="0"/>
              <a:t>Solver tends to mask this difference but it is important to understand the difficulties that may be encountered when solving NLPs.</a:t>
            </a:r>
          </a:p>
          <a:p>
            <a:pPr marL="0" indent="0">
              <a:buNone/>
            </a:pPr>
            <a:endParaRPr lang="en-US" dirty="0"/>
          </a:p>
        </p:txBody>
      </p:sp>
    </p:spTree>
    <p:extLst>
      <p:ext uri="{BB962C8B-B14F-4D97-AF65-F5344CB8AC3E}">
        <p14:creationId xmlns:p14="http://schemas.microsoft.com/office/powerpoint/2010/main" val="102982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2B45-832A-41F4-BDCD-6B6D29516C6D}"/>
              </a:ext>
            </a:extLst>
          </p:cNvPr>
          <p:cNvSpPr>
            <a:spLocks noGrp="1"/>
          </p:cNvSpPr>
          <p:nvPr>
            <p:ph type="title"/>
          </p:nvPr>
        </p:nvSpPr>
        <p:spPr/>
        <p:txBody>
          <a:bodyPr/>
          <a:lstStyle/>
          <a:p>
            <a:r>
              <a:rPr lang="en-US" dirty="0"/>
              <a:t>PRICING EXAMPLE (ONE VARIABLE)</a:t>
            </a:r>
          </a:p>
        </p:txBody>
      </p:sp>
      <p:sp>
        <p:nvSpPr>
          <p:cNvPr id="3" name="Content Placeholder 2">
            <a:extLst>
              <a:ext uri="{FF2B5EF4-FFF2-40B4-BE49-F238E27FC236}">
                <a16:creationId xmlns:a16="http://schemas.microsoft.com/office/drawing/2014/main" id="{8B257949-76BB-4CBF-B532-B9E4C1B5BD70}"/>
              </a:ext>
            </a:extLst>
          </p:cNvPr>
          <p:cNvSpPr>
            <a:spLocks noGrp="1"/>
          </p:cNvSpPr>
          <p:nvPr>
            <p:ph idx="1"/>
          </p:nvPr>
        </p:nvSpPr>
        <p:spPr/>
        <p:txBody>
          <a:bodyPr/>
          <a:lstStyle/>
          <a:p>
            <a:pPr marL="0" indent="0">
              <a:buFont typeface="Arial" panose="020B0604020202020204" pitchFamily="34" charset="0"/>
              <a:buNone/>
            </a:pPr>
            <a:r>
              <a:rPr lang="en-US" altLang="en-US" sz="2400" dirty="0"/>
              <a:t>The NB Brewery produces beer. The annual fixed cost is $150,000, and variable cost per barrel is $12. The market demand </a:t>
            </a:r>
            <a:r>
              <a:rPr lang="en-US" altLang="en-US" sz="2400" i="1" dirty="0"/>
              <a:t>D </a:t>
            </a:r>
            <a:r>
              <a:rPr lang="en-US" altLang="en-US" sz="2400" dirty="0"/>
              <a:t>for NB’s beer is a function of the price </a:t>
            </a:r>
            <a:r>
              <a:rPr lang="en-US" altLang="en-US" sz="2400" i="1" dirty="0"/>
              <a:t>p</a:t>
            </a:r>
            <a:r>
              <a:rPr lang="en-US" altLang="en-US" sz="2400" dirty="0"/>
              <a:t> per barrel it sets as follows: </a:t>
            </a:r>
          </a:p>
          <a:p>
            <a:pPr marL="0" indent="0">
              <a:buFont typeface="Arial" panose="020B0604020202020204" pitchFamily="34" charset="0"/>
              <a:buNone/>
            </a:pPr>
            <a:r>
              <a:rPr lang="en-US" altLang="en-US" sz="2400" dirty="0"/>
              <a:t>		</a:t>
            </a:r>
            <a:r>
              <a:rPr lang="en-US" altLang="en-US" sz="2400" i="1" dirty="0"/>
              <a:t>D</a:t>
            </a:r>
            <a:r>
              <a:rPr lang="en-US" altLang="en-US" sz="2400" dirty="0"/>
              <a:t> = 75,000 – 1,500</a:t>
            </a:r>
            <a:r>
              <a:rPr lang="en-US" altLang="en-US" sz="2400" i="1" dirty="0"/>
              <a:t>p</a:t>
            </a:r>
            <a:r>
              <a:rPr lang="en-US" altLang="en-US" sz="2400" dirty="0"/>
              <a:t>. </a:t>
            </a:r>
          </a:p>
          <a:p>
            <a:pPr marL="0" indent="0">
              <a:buFont typeface="Arial" panose="020B0604020202020204" pitchFamily="34" charset="0"/>
              <a:buNone/>
            </a:pPr>
            <a:r>
              <a:rPr lang="en-US" altLang="en-US" sz="2400" dirty="0"/>
              <a:t>The company wants to set the price </a:t>
            </a:r>
            <a:r>
              <a:rPr lang="en-US" altLang="en-US" sz="2400" i="1" dirty="0"/>
              <a:t>p</a:t>
            </a:r>
            <a:r>
              <a:rPr lang="en-US" altLang="en-US" sz="2400" dirty="0"/>
              <a:t> such that the annual net profit is maximized.</a:t>
            </a:r>
          </a:p>
          <a:p>
            <a:endParaRPr lang="en-US" dirty="0"/>
          </a:p>
        </p:txBody>
      </p:sp>
    </p:spTree>
    <p:extLst>
      <p:ext uri="{BB962C8B-B14F-4D97-AF65-F5344CB8AC3E}">
        <p14:creationId xmlns:p14="http://schemas.microsoft.com/office/powerpoint/2010/main" val="415444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14AC-B42F-4E2D-A11F-5E97B6DBAFD7}"/>
              </a:ext>
            </a:extLst>
          </p:cNvPr>
          <p:cNvSpPr>
            <a:spLocks noGrp="1"/>
          </p:cNvSpPr>
          <p:nvPr>
            <p:ph type="title"/>
          </p:nvPr>
        </p:nvSpPr>
        <p:spPr/>
        <p:txBody>
          <a:bodyPr/>
          <a:lstStyle/>
          <a:p>
            <a:r>
              <a:rPr lang="en-US" dirty="0"/>
              <a:t>Nonlinear profit function</a:t>
            </a:r>
          </a:p>
        </p:txBody>
      </p:sp>
      <p:sp>
        <p:nvSpPr>
          <p:cNvPr id="5" name="Content Placeholder 2">
            <a:extLst>
              <a:ext uri="{FF2B5EF4-FFF2-40B4-BE49-F238E27FC236}">
                <a16:creationId xmlns:a16="http://schemas.microsoft.com/office/drawing/2014/main" id="{DB7FB149-E94C-4D58-B693-C625D0CF20F1}"/>
              </a:ext>
            </a:extLst>
          </p:cNvPr>
          <p:cNvSpPr txBox="1">
            <a:spLocks/>
          </p:cNvSpPr>
          <p:nvPr/>
        </p:nvSpPr>
        <p:spPr>
          <a:xfrm>
            <a:off x="428625" y="1447800"/>
            <a:ext cx="8229600" cy="452596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fontAlgn="auto"/>
            <a:r>
              <a:rPr lang="en-US" altLang="en-US" sz="2800" dirty="0"/>
              <a:t>Revenue = price x sales (or demand)</a:t>
            </a:r>
          </a:p>
          <a:p>
            <a:pPr fontAlgn="auto"/>
            <a:endParaRPr lang="en-US" altLang="en-US" sz="2800" dirty="0"/>
          </a:p>
          <a:p>
            <a:pPr fontAlgn="auto"/>
            <a:r>
              <a:rPr lang="en-US" altLang="en-US" sz="2800" dirty="0"/>
              <a:t>Cost = fixed cost + variable cost x sales</a:t>
            </a:r>
          </a:p>
          <a:p>
            <a:pPr fontAlgn="auto"/>
            <a:endParaRPr lang="en-US" altLang="en-US" sz="2800" dirty="0"/>
          </a:p>
          <a:p>
            <a:pPr fontAlgn="auto"/>
            <a:r>
              <a:rPr lang="en-US" altLang="en-US" sz="2800" dirty="0"/>
              <a:t>Profit = revenue - cost</a:t>
            </a:r>
          </a:p>
        </p:txBody>
      </p:sp>
      <p:graphicFrame>
        <p:nvGraphicFramePr>
          <p:cNvPr id="6" name="Object 3">
            <a:extLst>
              <a:ext uri="{FF2B5EF4-FFF2-40B4-BE49-F238E27FC236}">
                <a16:creationId xmlns:a16="http://schemas.microsoft.com/office/drawing/2014/main" id="{A6BAC54A-C47E-4B05-8E0A-501946E068AC}"/>
              </a:ext>
            </a:extLst>
          </p:cNvPr>
          <p:cNvGraphicFramePr>
            <a:graphicFrameLocks noChangeAspect="1"/>
          </p:cNvGraphicFramePr>
          <p:nvPr>
            <p:extLst>
              <p:ext uri="{D42A27DB-BD31-4B8C-83A1-F6EECF244321}">
                <p14:modId xmlns:p14="http://schemas.microsoft.com/office/powerpoint/2010/main" val="998646658"/>
              </p:ext>
            </p:extLst>
          </p:nvPr>
        </p:nvGraphicFramePr>
        <p:xfrm>
          <a:off x="3392487" y="2774950"/>
          <a:ext cx="5721350" cy="531813"/>
        </p:xfrm>
        <a:graphic>
          <a:graphicData uri="http://schemas.openxmlformats.org/presentationml/2006/ole">
            <mc:AlternateContent xmlns:mc="http://schemas.openxmlformats.org/markup-compatibility/2006">
              <mc:Choice xmlns:v="urn:schemas-microsoft-com:vml" Requires="v">
                <p:oleObj spid="_x0000_s56325" name="Equation" r:id="rId3" imgW="2463800" imgH="228600" progId="Equation.3">
                  <p:embed/>
                </p:oleObj>
              </mc:Choice>
              <mc:Fallback>
                <p:oleObj name="Equation" r:id="rId3" imgW="2463800" imgH="228600" progId="Equation.3">
                  <p:embed/>
                  <p:pic>
                    <p:nvPicPr>
                      <p:cNvPr id="13316" name="Object 3">
                        <a:extLst>
                          <a:ext uri="{FF2B5EF4-FFF2-40B4-BE49-F238E27FC236}">
                            <a16:creationId xmlns:a16="http://schemas.microsoft.com/office/drawing/2014/main" id="{33B8B0F8-D2EA-4AF7-8F94-0AD93AEC2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487" y="2774950"/>
                        <a:ext cx="57213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a:extLst>
              <a:ext uri="{FF2B5EF4-FFF2-40B4-BE49-F238E27FC236}">
                <a16:creationId xmlns:a16="http://schemas.microsoft.com/office/drawing/2014/main" id="{D421D39F-95F0-4263-9316-8B09016B86A9}"/>
              </a:ext>
            </a:extLst>
          </p:cNvPr>
          <p:cNvGraphicFramePr>
            <a:graphicFrameLocks noChangeAspect="1"/>
          </p:cNvGraphicFramePr>
          <p:nvPr>
            <p:extLst>
              <p:ext uri="{D42A27DB-BD31-4B8C-83A1-F6EECF244321}">
                <p14:modId xmlns:p14="http://schemas.microsoft.com/office/powerpoint/2010/main" val="4265255649"/>
              </p:ext>
            </p:extLst>
          </p:nvPr>
        </p:nvGraphicFramePr>
        <p:xfrm>
          <a:off x="2667000" y="3967163"/>
          <a:ext cx="7018337" cy="501650"/>
        </p:xfrm>
        <a:graphic>
          <a:graphicData uri="http://schemas.openxmlformats.org/presentationml/2006/ole">
            <mc:AlternateContent xmlns:mc="http://schemas.openxmlformats.org/markup-compatibility/2006">
              <mc:Choice xmlns:v="urn:schemas-microsoft-com:vml" Requires="v">
                <p:oleObj spid="_x0000_s56326" name="Equation" r:id="rId5" imgW="3022600" imgH="215900" progId="Equation.3">
                  <p:embed/>
                </p:oleObj>
              </mc:Choice>
              <mc:Fallback>
                <p:oleObj name="Equation" r:id="rId5" imgW="3022600" imgH="215900" progId="Equation.3">
                  <p:embed/>
                  <p:pic>
                    <p:nvPicPr>
                      <p:cNvPr id="13317" name="Object 4">
                        <a:extLst>
                          <a:ext uri="{FF2B5EF4-FFF2-40B4-BE49-F238E27FC236}">
                            <a16:creationId xmlns:a16="http://schemas.microsoft.com/office/drawing/2014/main" id="{C7F1CB23-FD1A-4C64-8DFF-E4CBDAA370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967163"/>
                        <a:ext cx="70183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
            <a:extLst>
              <a:ext uri="{FF2B5EF4-FFF2-40B4-BE49-F238E27FC236}">
                <a16:creationId xmlns:a16="http://schemas.microsoft.com/office/drawing/2014/main" id="{392399AE-E310-44BA-A62B-378C059B09EC}"/>
              </a:ext>
            </a:extLst>
          </p:cNvPr>
          <p:cNvGraphicFramePr>
            <a:graphicFrameLocks noChangeAspect="1"/>
          </p:cNvGraphicFramePr>
          <p:nvPr>
            <p:extLst>
              <p:ext uri="{D42A27DB-BD31-4B8C-83A1-F6EECF244321}">
                <p14:modId xmlns:p14="http://schemas.microsoft.com/office/powerpoint/2010/main" val="951294169"/>
              </p:ext>
            </p:extLst>
          </p:nvPr>
        </p:nvGraphicFramePr>
        <p:xfrm>
          <a:off x="3468687" y="5203825"/>
          <a:ext cx="5719763" cy="1120775"/>
        </p:xfrm>
        <a:graphic>
          <a:graphicData uri="http://schemas.openxmlformats.org/presentationml/2006/ole">
            <mc:AlternateContent xmlns:mc="http://schemas.openxmlformats.org/markup-compatibility/2006">
              <mc:Choice xmlns:v="urn:schemas-microsoft-com:vml" Requires="v">
                <p:oleObj spid="_x0000_s56327" name="Equation" r:id="rId7" imgW="2463800" imgH="482600" progId="Equation.3">
                  <p:embed/>
                </p:oleObj>
              </mc:Choice>
              <mc:Fallback>
                <p:oleObj name="Equation" r:id="rId7" imgW="2463800" imgH="482600" progId="Equation.3">
                  <p:embed/>
                  <p:pic>
                    <p:nvPicPr>
                      <p:cNvPr id="13318" name="Object 5">
                        <a:extLst>
                          <a:ext uri="{FF2B5EF4-FFF2-40B4-BE49-F238E27FC236}">
                            <a16:creationId xmlns:a16="http://schemas.microsoft.com/office/drawing/2014/main" id="{2578C60D-1AA8-4E77-92A3-6B7985F7FD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8687" y="5203825"/>
                        <a:ext cx="5719763"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1466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BFFC-5413-40DA-B87C-E0727442F327}"/>
              </a:ext>
            </a:extLst>
          </p:cNvPr>
          <p:cNvSpPr>
            <a:spLocks noGrp="1"/>
          </p:cNvSpPr>
          <p:nvPr>
            <p:ph type="title"/>
          </p:nvPr>
        </p:nvSpPr>
        <p:spPr/>
        <p:txBody>
          <a:bodyPr/>
          <a:lstStyle/>
          <a:p>
            <a:r>
              <a:rPr lang="en-US" dirty="0"/>
              <a:t>Profit curve</a:t>
            </a:r>
          </a:p>
        </p:txBody>
      </p:sp>
      <p:pic>
        <p:nvPicPr>
          <p:cNvPr id="5" name="Picture 2">
            <a:extLst>
              <a:ext uri="{FF2B5EF4-FFF2-40B4-BE49-F238E27FC236}">
                <a16:creationId xmlns:a16="http://schemas.microsoft.com/office/drawing/2014/main" id="{9F128911-9949-4E88-993F-3BD2B7D3D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889125"/>
            <a:ext cx="6624638"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75942641-FA56-48F0-9952-EA37244CD8A1}"/>
              </a:ext>
            </a:extLst>
          </p:cNvPr>
          <p:cNvSpPr txBox="1"/>
          <p:nvPr/>
        </p:nvSpPr>
        <p:spPr>
          <a:xfrm>
            <a:off x="7615238" y="2234148"/>
            <a:ext cx="3995570" cy="3785652"/>
          </a:xfrm>
          <a:prstGeom prst="rect">
            <a:avLst/>
          </a:prstGeom>
          <a:noFill/>
        </p:spPr>
        <p:txBody>
          <a:bodyPr wrap="square">
            <a:spAutoFit/>
          </a:bodyPr>
          <a:lstStyle/>
          <a:p>
            <a:pPr marL="285750" indent="-285750">
              <a:buFont typeface="Arial" panose="020B0604020202020204" pitchFamily="34" charset="0"/>
              <a:buChar char="•"/>
            </a:pPr>
            <a:r>
              <a:rPr lang="en-US" altLang="en-US" sz="2400" dirty="0">
                <a:solidFill>
                  <a:schemeClr val="tx2"/>
                </a:solidFill>
                <a:latin typeface="+mn-lt"/>
                <a:cs typeface="+mn-cs"/>
              </a:rPr>
              <a:t>Using calculus, you can show that the optimal price is $31</a:t>
            </a:r>
          </a:p>
          <a:p>
            <a:pPr marL="285750" indent="-285750">
              <a:buFont typeface="Arial" panose="020B0604020202020204" pitchFamily="34" charset="0"/>
              <a:buChar char="•"/>
            </a:pPr>
            <a:r>
              <a:rPr lang="en-US" altLang="en-US" sz="2400" dirty="0">
                <a:solidFill>
                  <a:schemeClr val="tx2"/>
                </a:solidFill>
                <a:latin typeface="+mn-lt"/>
                <a:cs typeface="+mn-cs"/>
              </a:rPr>
              <a:t>Excel will do the job too, but you should use “GRG Nonlinear” as the solution option</a:t>
            </a:r>
          </a:p>
          <a:p>
            <a:pPr marL="285750" indent="-285750">
              <a:buFont typeface="Arial" panose="020B0604020202020204" pitchFamily="34" charset="0"/>
              <a:buChar char="•"/>
            </a:pPr>
            <a:r>
              <a:rPr lang="en-US" altLang="en-US" sz="2400" dirty="0">
                <a:solidFill>
                  <a:schemeClr val="tx2"/>
                </a:solidFill>
                <a:latin typeface="+mn-lt"/>
                <a:cs typeface="+mn-cs"/>
              </a:rPr>
              <a:t>Note that, in this basic problem, there were no constraints</a:t>
            </a:r>
          </a:p>
        </p:txBody>
      </p:sp>
    </p:spTree>
    <p:extLst>
      <p:ext uri="{BB962C8B-B14F-4D97-AF65-F5344CB8AC3E}">
        <p14:creationId xmlns:p14="http://schemas.microsoft.com/office/powerpoint/2010/main" val="78334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44C6-C380-4C19-A6D3-FD79C86CFF93}"/>
              </a:ext>
            </a:extLst>
          </p:cNvPr>
          <p:cNvSpPr>
            <a:spLocks noGrp="1"/>
          </p:cNvSpPr>
          <p:nvPr>
            <p:ph type="title"/>
          </p:nvPr>
        </p:nvSpPr>
        <p:spPr/>
        <p:txBody>
          <a:bodyPr/>
          <a:lstStyle/>
          <a:p>
            <a:r>
              <a:rPr lang="en-US" dirty="0"/>
              <a:t>Possible Optimal Solutions to NLPs </a:t>
            </a:r>
            <a:br>
              <a:rPr lang="en-US" dirty="0"/>
            </a:br>
            <a:r>
              <a:rPr lang="en-US" dirty="0"/>
              <a:t>(not occurring at corner points)</a:t>
            </a:r>
          </a:p>
        </p:txBody>
      </p:sp>
      <p:grpSp>
        <p:nvGrpSpPr>
          <p:cNvPr id="6" name="Group 58">
            <a:extLst>
              <a:ext uri="{FF2B5EF4-FFF2-40B4-BE49-F238E27FC236}">
                <a16:creationId xmlns:a16="http://schemas.microsoft.com/office/drawing/2014/main" id="{E51165E0-3B9E-48B5-9FA9-80A500BFE940}"/>
              </a:ext>
            </a:extLst>
          </p:cNvPr>
          <p:cNvGrpSpPr>
            <a:grpSpLocks/>
          </p:cNvGrpSpPr>
          <p:nvPr/>
        </p:nvGrpSpPr>
        <p:grpSpPr bwMode="auto">
          <a:xfrm>
            <a:off x="3048000" y="2057400"/>
            <a:ext cx="6694489" cy="4602257"/>
            <a:chOff x="563" y="719"/>
            <a:chExt cx="4806" cy="3573"/>
          </a:xfrm>
        </p:grpSpPr>
        <p:sp>
          <p:nvSpPr>
            <p:cNvPr id="7" name="Freeform 3" descr="20%">
              <a:extLst>
                <a:ext uri="{FF2B5EF4-FFF2-40B4-BE49-F238E27FC236}">
                  <a16:creationId xmlns:a16="http://schemas.microsoft.com/office/drawing/2014/main" id="{94E1405E-4781-4153-BBB6-230A602B4BFA}"/>
                </a:ext>
              </a:extLst>
            </p:cNvPr>
            <p:cNvSpPr>
              <a:spLocks/>
            </p:cNvSpPr>
            <p:nvPr/>
          </p:nvSpPr>
          <p:spPr bwMode="auto">
            <a:xfrm>
              <a:off x="3402" y="2841"/>
              <a:ext cx="1252" cy="1099"/>
            </a:xfrm>
            <a:custGeom>
              <a:avLst/>
              <a:gdLst>
                <a:gd name="T0" fmla="*/ 0 w 1252"/>
                <a:gd name="T1" fmla="*/ 294 h 1099"/>
                <a:gd name="T2" fmla="*/ 603 w 1252"/>
                <a:gd name="T3" fmla="*/ 0 h 1099"/>
                <a:gd name="T4" fmla="*/ 1251 w 1252"/>
                <a:gd name="T5" fmla="*/ 645 h 1099"/>
                <a:gd name="T6" fmla="*/ 1170 w 1252"/>
                <a:gd name="T7" fmla="*/ 1098 h 1099"/>
                <a:gd name="T8" fmla="*/ 3 w 1252"/>
                <a:gd name="T9" fmla="*/ 1095 h 1099"/>
                <a:gd name="T10" fmla="*/ 0 w 1252"/>
                <a:gd name="T11" fmla="*/ 294 h 1099"/>
              </a:gdLst>
              <a:ahLst/>
              <a:cxnLst>
                <a:cxn ang="0">
                  <a:pos x="T0" y="T1"/>
                </a:cxn>
                <a:cxn ang="0">
                  <a:pos x="T2" y="T3"/>
                </a:cxn>
                <a:cxn ang="0">
                  <a:pos x="T4" y="T5"/>
                </a:cxn>
                <a:cxn ang="0">
                  <a:pos x="T6" y="T7"/>
                </a:cxn>
                <a:cxn ang="0">
                  <a:pos x="T8" y="T9"/>
                </a:cxn>
                <a:cxn ang="0">
                  <a:pos x="T10" y="T11"/>
                </a:cxn>
              </a:cxnLst>
              <a:rect l="0" t="0" r="r" b="b"/>
              <a:pathLst>
                <a:path w="1252" h="1099">
                  <a:moveTo>
                    <a:pt x="0" y="294"/>
                  </a:moveTo>
                  <a:lnTo>
                    <a:pt x="603" y="0"/>
                  </a:lnTo>
                  <a:lnTo>
                    <a:pt x="1251" y="645"/>
                  </a:lnTo>
                  <a:lnTo>
                    <a:pt x="1170" y="1098"/>
                  </a:lnTo>
                  <a:lnTo>
                    <a:pt x="3" y="1095"/>
                  </a:lnTo>
                  <a:lnTo>
                    <a:pt x="0" y="294"/>
                  </a:lnTo>
                </a:path>
              </a:pathLst>
            </a:custGeom>
            <a:pattFill prst="pct20">
              <a:fgClr>
                <a:schemeClr val="bg2"/>
              </a:fgClr>
              <a:bgClr>
                <a:srgbClr val="3399FF"/>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4" descr="20%">
              <a:extLst>
                <a:ext uri="{FF2B5EF4-FFF2-40B4-BE49-F238E27FC236}">
                  <a16:creationId xmlns:a16="http://schemas.microsoft.com/office/drawing/2014/main" id="{586CBF89-EE70-48E9-B43B-F08D888F3008}"/>
                </a:ext>
              </a:extLst>
            </p:cNvPr>
            <p:cNvSpPr>
              <a:spLocks/>
            </p:cNvSpPr>
            <p:nvPr/>
          </p:nvSpPr>
          <p:spPr bwMode="auto">
            <a:xfrm>
              <a:off x="3402" y="1368"/>
              <a:ext cx="877" cy="790"/>
            </a:xfrm>
            <a:custGeom>
              <a:avLst/>
              <a:gdLst>
                <a:gd name="T0" fmla="*/ 3 w 877"/>
                <a:gd name="T1" fmla="*/ 0 h 790"/>
                <a:gd name="T2" fmla="*/ 528 w 877"/>
                <a:gd name="T3" fmla="*/ 0 h 790"/>
                <a:gd name="T4" fmla="*/ 876 w 877"/>
                <a:gd name="T5" fmla="*/ 420 h 790"/>
                <a:gd name="T6" fmla="*/ 876 w 877"/>
                <a:gd name="T7" fmla="*/ 789 h 790"/>
                <a:gd name="T8" fmla="*/ 0 w 877"/>
                <a:gd name="T9" fmla="*/ 789 h 790"/>
                <a:gd name="T10" fmla="*/ 3 w 877"/>
                <a:gd name="T11" fmla="*/ 0 h 790"/>
              </a:gdLst>
              <a:ahLst/>
              <a:cxnLst>
                <a:cxn ang="0">
                  <a:pos x="T0" y="T1"/>
                </a:cxn>
                <a:cxn ang="0">
                  <a:pos x="T2" y="T3"/>
                </a:cxn>
                <a:cxn ang="0">
                  <a:pos x="T4" y="T5"/>
                </a:cxn>
                <a:cxn ang="0">
                  <a:pos x="T6" y="T7"/>
                </a:cxn>
                <a:cxn ang="0">
                  <a:pos x="T8" y="T9"/>
                </a:cxn>
                <a:cxn ang="0">
                  <a:pos x="T10" y="T11"/>
                </a:cxn>
              </a:cxnLst>
              <a:rect l="0" t="0" r="r" b="b"/>
              <a:pathLst>
                <a:path w="877" h="790">
                  <a:moveTo>
                    <a:pt x="3" y="0"/>
                  </a:moveTo>
                  <a:lnTo>
                    <a:pt x="528" y="0"/>
                  </a:lnTo>
                  <a:lnTo>
                    <a:pt x="876" y="420"/>
                  </a:lnTo>
                  <a:lnTo>
                    <a:pt x="876" y="789"/>
                  </a:lnTo>
                  <a:lnTo>
                    <a:pt x="0" y="789"/>
                  </a:lnTo>
                  <a:lnTo>
                    <a:pt x="3" y="0"/>
                  </a:lnTo>
                </a:path>
              </a:pathLst>
            </a:custGeom>
            <a:pattFill prst="pct20">
              <a:fgClr>
                <a:schemeClr val="bg2"/>
              </a:fgClr>
              <a:bgClr>
                <a:srgbClr val="3399FF"/>
              </a:bgClr>
            </a:pattFill>
            <a:ln w="254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5" descr="20%">
              <a:extLst>
                <a:ext uri="{FF2B5EF4-FFF2-40B4-BE49-F238E27FC236}">
                  <a16:creationId xmlns:a16="http://schemas.microsoft.com/office/drawing/2014/main" id="{2865C77D-9575-4106-BBDA-45C8A24245E8}"/>
                </a:ext>
              </a:extLst>
            </p:cNvPr>
            <p:cNvSpPr>
              <a:spLocks/>
            </p:cNvSpPr>
            <p:nvPr/>
          </p:nvSpPr>
          <p:spPr bwMode="auto">
            <a:xfrm>
              <a:off x="576" y="1386"/>
              <a:ext cx="913" cy="778"/>
            </a:xfrm>
            <a:custGeom>
              <a:avLst/>
              <a:gdLst>
                <a:gd name="T0" fmla="*/ 0 w 913"/>
                <a:gd name="T1" fmla="*/ 0 h 778"/>
                <a:gd name="T2" fmla="*/ 519 w 913"/>
                <a:gd name="T3" fmla="*/ 0 h 778"/>
                <a:gd name="T4" fmla="*/ 564 w 913"/>
                <a:gd name="T5" fmla="*/ 6 h 778"/>
                <a:gd name="T6" fmla="*/ 618 w 913"/>
                <a:gd name="T7" fmla="*/ 12 h 778"/>
                <a:gd name="T8" fmla="*/ 657 w 913"/>
                <a:gd name="T9" fmla="*/ 27 h 778"/>
                <a:gd name="T10" fmla="*/ 714 w 913"/>
                <a:gd name="T11" fmla="*/ 48 h 778"/>
                <a:gd name="T12" fmla="*/ 792 w 913"/>
                <a:gd name="T13" fmla="*/ 102 h 778"/>
                <a:gd name="T14" fmla="*/ 828 w 913"/>
                <a:gd name="T15" fmla="*/ 147 h 778"/>
                <a:gd name="T16" fmla="*/ 861 w 913"/>
                <a:gd name="T17" fmla="*/ 195 h 778"/>
                <a:gd name="T18" fmla="*/ 882 w 913"/>
                <a:gd name="T19" fmla="*/ 237 h 778"/>
                <a:gd name="T20" fmla="*/ 897 w 913"/>
                <a:gd name="T21" fmla="*/ 282 h 778"/>
                <a:gd name="T22" fmla="*/ 903 w 913"/>
                <a:gd name="T23" fmla="*/ 312 h 778"/>
                <a:gd name="T24" fmla="*/ 912 w 913"/>
                <a:gd name="T25" fmla="*/ 387 h 778"/>
                <a:gd name="T26" fmla="*/ 912 w 913"/>
                <a:gd name="T27" fmla="*/ 438 h 778"/>
                <a:gd name="T28" fmla="*/ 912 w 913"/>
                <a:gd name="T29" fmla="*/ 777 h 778"/>
                <a:gd name="T30" fmla="*/ 0 w 913"/>
                <a:gd name="T31" fmla="*/ 774 h 778"/>
                <a:gd name="T32" fmla="*/ 0 w 913"/>
                <a:gd name="T33"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3" h="778">
                  <a:moveTo>
                    <a:pt x="0" y="0"/>
                  </a:moveTo>
                  <a:lnTo>
                    <a:pt x="519" y="0"/>
                  </a:lnTo>
                  <a:lnTo>
                    <a:pt x="564" y="6"/>
                  </a:lnTo>
                  <a:lnTo>
                    <a:pt x="618" y="12"/>
                  </a:lnTo>
                  <a:lnTo>
                    <a:pt x="657" y="27"/>
                  </a:lnTo>
                  <a:lnTo>
                    <a:pt x="714" y="48"/>
                  </a:lnTo>
                  <a:lnTo>
                    <a:pt x="792" y="102"/>
                  </a:lnTo>
                  <a:lnTo>
                    <a:pt x="828" y="147"/>
                  </a:lnTo>
                  <a:lnTo>
                    <a:pt x="861" y="195"/>
                  </a:lnTo>
                  <a:lnTo>
                    <a:pt x="882" y="237"/>
                  </a:lnTo>
                  <a:lnTo>
                    <a:pt x="897" y="282"/>
                  </a:lnTo>
                  <a:lnTo>
                    <a:pt x="903" y="312"/>
                  </a:lnTo>
                  <a:lnTo>
                    <a:pt x="912" y="387"/>
                  </a:lnTo>
                  <a:lnTo>
                    <a:pt x="912" y="438"/>
                  </a:lnTo>
                  <a:lnTo>
                    <a:pt x="912" y="777"/>
                  </a:lnTo>
                  <a:lnTo>
                    <a:pt x="0" y="774"/>
                  </a:lnTo>
                  <a:lnTo>
                    <a:pt x="0" y="0"/>
                  </a:lnTo>
                </a:path>
              </a:pathLst>
            </a:custGeom>
            <a:pattFill prst="pct20">
              <a:fgClr>
                <a:schemeClr val="bg1"/>
              </a:fgClr>
              <a:bgClr>
                <a:srgbClr val="3399FF"/>
              </a:bgClr>
            </a:pattFill>
            <a:ln w="254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
              <a:extLst>
                <a:ext uri="{FF2B5EF4-FFF2-40B4-BE49-F238E27FC236}">
                  <a16:creationId xmlns:a16="http://schemas.microsoft.com/office/drawing/2014/main" id="{FCEBBF4E-1F37-45DC-82CB-42A363C97E92}"/>
                </a:ext>
              </a:extLst>
            </p:cNvPr>
            <p:cNvSpPr>
              <a:spLocks noChangeShapeType="1"/>
            </p:cNvSpPr>
            <p:nvPr/>
          </p:nvSpPr>
          <p:spPr bwMode="auto">
            <a:xfrm flipV="1">
              <a:off x="576" y="720"/>
              <a:ext cx="0" cy="144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7">
              <a:extLst>
                <a:ext uri="{FF2B5EF4-FFF2-40B4-BE49-F238E27FC236}">
                  <a16:creationId xmlns:a16="http://schemas.microsoft.com/office/drawing/2014/main" id="{145C1DDD-C19F-4B34-8FAC-09F993A44DFE}"/>
                </a:ext>
              </a:extLst>
            </p:cNvPr>
            <p:cNvSpPr>
              <a:spLocks noChangeShapeType="1"/>
            </p:cNvSpPr>
            <p:nvPr/>
          </p:nvSpPr>
          <p:spPr bwMode="auto">
            <a:xfrm>
              <a:off x="574" y="2160"/>
              <a:ext cx="1436"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38A59630-2D8E-4D1C-BDB1-3DA548B94143}"/>
                </a:ext>
              </a:extLst>
            </p:cNvPr>
            <p:cNvSpPr>
              <a:spLocks noChangeShapeType="1"/>
            </p:cNvSpPr>
            <p:nvPr/>
          </p:nvSpPr>
          <p:spPr bwMode="auto">
            <a:xfrm>
              <a:off x="577" y="1384"/>
              <a:ext cx="527" cy="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rc 9">
              <a:extLst>
                <a:ext uri="{FF2B5EF4-FFF2-40B4-BE49-F238E27FC236}">
                  <a16:creationId xmlns:a16="http://schemas.microsoft.com/office/drawing/2014/main" id="{9F4E5D59-F5F0-4D59-B62F-F328894FC0D1}"/>
                </a:ext>
              </a:extLst>
            </p:cNvPr>
            <p:cNvSpPr>
              <a:spLocks/>
            </p:cNvSpPr>
            <p:nvPr/>
          </p:nvSpPr>
          <p:spPr bwMode="auto">
            <a:xfrm>
              <a:off x="1107" y="1384"/>
              <a:ext cx="385" cy="372"/>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1"/>
                    <a:pt x="56" y="0"/>
                  </a:cubicBezTo>
                  <a:cubicBezTo>
                    <a:pt x="11985" y="0"/>
                    <a:pt x="21656" y="9670"/>
                    <a:pt x="21656" y="21600"/>
                  </a:cubicBezTo>
                </a:path>
                <a:path w="21656" h="21600" stroke="0" extrusionOk="0">
                  <a:moveTo>
                    <a:pt x="0" y="0"/>
                  </a:moveTo>
                  <a:cubicBezTo>
                    <a:pt x="18" y="0"/>
                    <a:pt x="37" y="-1"/>
                    <a:pt x="56" y="0"/>
                  </a:cubicBezTo>
                  <a:cubicBezTo>
                    <a:pt x="11985" y="0"/>
                    <a:pt x="21656" y="9670"/>
                    <a:pt x="21656" y="21600"/>
                  </a:cubicBezTo>
                  <a:lnTo>
                    <a:pt x="56"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0">
              <a:extLst>
                <a:ext uri="{FF2B5EF4-FFF2-40B4-BE49-F238E27FC236}">
                  <a16:creationId xmlns:a16="http://schemas.microsoft.com/office/drawing/2014/main" id="{A720D2E3-0746-4F9A-8D3B-D016830621BA}"/>
                </a:ext>
              </a:extLst>
            </p:cNvPr>
            <p:cNvSpPr>
              <a:spLocks noChangeShapeType="1"/>
            </p:cNvSpPr>
            <p:nvPr/>
          </p:nvSpPr>
          <p:spPr bwMode="auto">
            <a:xfrm>
              <a:off x="1491" y="1758"/>
              <a:ext cx="0" cy="3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1">
              <a:extLst>
                <a:ext uri="{FF2B5EF4-FFF2-40B4-BE49-F238E27FC236}">
                  <a16:creationId xmlns:a16="http://schemas.microsoft.com/office/drawing/2014/main" id="{953E7B6A-C3D9-4045-8AF5-E0FCC847C756}"/>
                </a:ext>
              </a:extLst>
            </p:cNvPr>
            <p:cNvSpPr>
              <a:spLocks noChangeShapeType="1"/>
            </p:cNvSpPr>
            <p:nvPr/>
          </p:nvSpPr>
          <p:spPr bwMode="auto">
            <a:xfrm>
              <a:off x="918" y="951"/>
              <a:ext cx="903" cy="10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2">
              <a:extLst>
                <a:ext uri="{FF2B5EF4-FFF2-40B4-BE49-F238E27FC236}">
                  <a16:creationId xmlns:a16="http://schemas.microsoft.com/office/drawing/2014/main" id="{42B6C222-ADB2-4651-AFB8-C9584A51D442}"/>
                </a:ext>
              </a:extLst>
            </p:cNvPr>
            <p:cNvSpPr>
              <a:spLocks noChangeArrowheads="1"/>
            </p:cNvSpPr>
            <p:nvPr/>
          </p:nvSpPr>
          <p:spPr bwMode="auto">
            <a:xfrm>
              <a:off x="1281" y="885"/>
              <a:ext cx="100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80000"/>
                </a:lnSpc>
                <a:spcBef>
                  <a:spcPct val="50000"/>
                </a:spcBef>
              </a:pPr>
              <a:r>
                <a:rPr lang="en-US" sz="1400"/>
                <a:t>objective function level curve</a:t>
              </a:r>
            </a:p>
          </p:txBody>
        </p:sp>
        <p:sp>
          <p:nvSpPr>
            <p:cNvPr id="17" name="Line 13">
              <a:extLst>
                <a:ext uri="{FF2B5EF4-FFF2-40B4-BE49-F238E27FC236}">
                  <a16:creationId xmlns:a16="http://schemas.microsoft.com/office/drawing/2014/main" id="{566FDA2D-48C5-4A92-AEF4-8309412E0BCB}"/>
                </a:ext>
              </a:extLst>
            </p:cNvPr>
            <p:cNvSpPr>
              <a:spLocks noChangeShapeType="1"/>
            </p:cNvSpPr>
            <p:nvPr/>
          </p:nvSpPr>
          <p:spPr bwMode="auto">
            <a:xfrm flipH="1">
              <a:off x="1089" y="969"/>
              <a:ext cx="243" cy="12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4">
              <a:extLst>
                <a:ext uri="{FF2B5EF4-FFF2-40B4-BE49-F238E27FC236}">
                  <a16:creationId xmlns:a16="http://schemas.microsoft.com/office/drawing/2014/main" id="{34E0F45E-B7D3-4141-BAF9-883C3227571E}"/>
                </a:ext>
              </a:extLst>
            </p:cNvPr>
            <p:cNvSpPr>
              <a:spLocks noChangeArrowheads="1"/>
            </p:cNvSpPr>
            <p:nvPr/>
          </p:nvSpPr>
          <p:spPr bwMode="auto">
            <a:xfrm>
              <a:off x="1644" y="1293"/>
              <a:ext cx="924"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0000"/>
                </a:lnSpc>
                <a:spcBef>
                  <a:spcPct val="50000"/>
                </a:spcBef>
              </a:pPr>
              <a:r>
                <a:rPr lang="en-US" sz="1400"/>
                <a:t>optimal solution</a:t>
              </a:r>
            </a:p>
          </p:txBody>
        </p:sp>
        <p:sp>
          <p:nvSpPr>
            <p:cNvPr id="19" name="Line 15">
              <a:extLst>
                <a:ext uri="{FF2B5EF4-FFF2-40B4-BE49-F238E27FC236}">
                  <a16:creationId xmlns:a16="http://schemas.microsoft.com/office/drawing/2014/main" id="{0500B140-EAC5-4657-BDB0-CF5C1F56AD0B}"/>
                </a:ext>
              </a:extLst>
            </p:cNvPr>
            <p:cNvSpPr>
              <a:spLocks noChangeShapeType="1"/>
            </p:cNvSpPr>
            <p:nvPr/>
          </p:nvSpPr>
          <p:spPr bwMode="auto">
            <a:xfrm flipH="1">
              <a:off x="1425" y="1380"/>
              <a:ext cx="261" cy="12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6">
              <a:extLst>
                <a:ext uri="{FF2B5EF4-FFF2-40B4-BE49-F238E27FC236}">
                  <a16:creationId xmlns:a16="http://schemas.microsoft.com/office/drawing/2014/main" id="{0293FB27-CEB1-48D0-851D-97C79FA6044A}"/>
                </a:ext>
              </a:extLst>
            </p:cNvPr>
            <p:cNvSpPr>
              <a:spLocks noChangeArrowheads="1"/>
            </p:cNvSpPr>
            <p:nvPr/>
          </p:nvSpPr>
          <p:spPr bwMode="auto">
            <a:xfrm>
              <a:off x="673" y="1742"/>
              <a:ext cx="65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50000"/>
                </a:spcBef>
              </a:pPr>
              <a:r>
                <a:rPr lang="en-US" sz="1400" b="1"/>
                <a:t>Feasible Region</a:t>
              </a:r>
            </a:p>
          </p:txBody>
        </p:sp>
        <p:sp>
          <p:nvSpPr>
            <p:cNvPr id="21" name="Rectangle 17">
              <a:extLst>
                <a:ext uri="{FF2B5EF4-FFF2-40B4-BE49-F238E27FC236}">
                  <a16:creationId xmlns:a16="http://schemas.microsoft.com/office/drawing/2014/main" id="{F38F38CB-EB82-4CED-BD29-B02B5F30C484}"/>
                </a:ext>
              </a:extLst>
            </p:cNvPr>
            <p:cNvSpPr>
              <a:spLocks noChangeArrowheads="1"/>
            </p:cNvSpPr>
            <p:nvPr/>
          </p:nvSpPr>
          <p:spPr bwMode="auto">
            <a:xfrm>
              <a:off x="608" y="2235"/>
              <a:ext cx="181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lnSpc>
                  <a:spcPct val="30000"/>
                </a:lnSpc>
                <a:spcBef>
                  <a:spcPct val="50000"/>
                </a:spcBef>
              </a:pPr>
              <a:r>
                <a:rPr lang="en-US" sz="1400" b="1" dirty="0"/>
                <a:t>linear objective,</a:t>
              </a:r>
            </a:p>
            <a:p>
              <a:pPr eaLnBrk="0" hangingPunct="0">
                <a:lnSpc>
                  <a:spcPct val="30000"/>
                </a:lnSpc>
                <a:spcBef>
                  <a:spcPct val="50000"/>
                </a:spcBef>
              </a:pPr>
              <a:r>
                <a:rPr lang="en-US" sz="1400" b="1" dirty="0"/>
                <a:t>nonlinear constraints</a:t>
              </a:r>
            </a:p>
          </p:txBody>
        </p:sp>
        <p:sp>
          <p:nvSpPr>
            <p:cNvPr id="22" name="Freeform 18" descr="20%">
              <a:extLst>
                <a:ext uri="{FF2B5EF4-FFF2-40B4-BE49-F238E27FC236}">
                  <a16:creationId xmlns:a16="http://schemas.microsoft.com/office/drawing/2014/main" id="{461F52D6-7958-4366-B039-305B0C95CBD3}"/>
                </a:ext>
              </a:extLst>
            </p:cNvPr>
            <p:cNvSpPr>
              <a:spLocks/>
            </p:cNvSpPr>
            <p:nvPr/>
          </p:nvSpPr>
          <p:spPr bwMode="auto">
            <a:xfrm>
              <a:off x="565" y="3132"/>
              <a:ext cx="913" cy="778"/>
            </a:xfrm>
            <a:custGeom>
              <a:avLst/>
              <a:gdLst>
                <a:gd name="T0" fmla="*/ 0 w 913"/>
                <a:gd name="T1" fmla="*/ 0 h 778"/>
                <a:gd name="T2" fmla="*/ 519 w 913"/>
                <a:gd name="T3" fmla="*/ 0 h 778"/>
                <a:gd name="T4" fmla="*/ 564 w 913"/>
                <a:gd name="T5" fmla="*/ 6 h 778"/>
                <a:gd name="T6" fmla="*/ 618 w 913"/>
                <a:gd name="T7" fmla="*/ 12 h 778"/>
                <a:gd name="T8" fmla="*/ 657 w 913"/>
                <a:gd name="T9" fmla="*/ 27 h 778"/>
                <a:gd name="T10" fmla="*/ 714 w 913"/>
                <a:gd name="T11" fmla="*/ 48 h 778"/>
                <a:gd name="T12" fmla="*/ 792 w 913"/>
                <a:gd name="T13" fmla="*/ 102 h 778"/>
                <a:gd name="T14" fmla="*/ 828 w 913"/>
                <a:gd name="T15" fmla="*/ 147 h 778"/>
                <a:gd name="T16" fmla="*/ 861 w 913"/>
                <a:gd name="T17" fmla="*/ 195 h 778"/>
                <a:gd name="T18" fmla="*/ 882 w 913"/>
                <a:gd name="T19" fmla="*/ 237 h 778"/>
                <a:gd name="T20" fmla="*/ 897 w 913"/>
                <a:gd name="T21" fmla="*/ 282 h 778"/>
                <a:gd name="T22" fmla="*/ 903 w 913"/>
                <a:gd name="T23" fmla="*/ 312 h 778"/>
                <a:gd name="T24" fmla="*/ 912 w 913"/>
                <a:gd name="T25" fmla="*/ 387 h 778"/>
                <a:gd name="T26" fmla="*/ 912 w 913"/>
                <a:gd name="T27" fmla="*/ 438 h 778"/>
                <a:gd name="T28" fmla="*/ 912 w 913"/>
                <a:gd name="T29" fmla="*/ 777 h 778"/>
                <a:gd name="T30" fmla="*/ 0 w 913"/>
                <a:gd name="T31" fmla="*/ 774 h 778"/>
                <a:gd name="T32" fmla="*/ 0 w 913"/>
                <a:gd name="T33"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3" h="778">
                  <a:moveTo>
                    <a:pt x="0" y="0"/>
                  </a:moveTo>
                  <a:lnTo>
                    <a:pt x="519" y="0"/>
                  </a:lnTo>
                  <a:lnTo>
                    <a:pt x="564" y="6"/>
                  </a:lnTo>
                  <a:lnTo>
                    <a:pt x="618" y="12"/>
                  </a:lnTo>
                  <a:lnTo>
                    <a:pt x="657" y="27"/>
                  </a:lnTo>
                  <a:lnTo>
                    <a:pt x="714" y="48"/>
                  </a:lnTo>
                  <a:lnTo>
                    <a:pt x="792" y="102"/>
                  </a:lnTo>
                  <a:lnTo>
                    <a:pt x="828" y="147"/>
                  </a:lnTo>
                  <a:lnTo>
                    <a:pt x="861" y="195"/>
                  </a:lnTo>
                  <a:lnTo>
                    <a:pt x="882" y="237"/>
                  </a:lnTo>
                  <a:lnTo>
                    <a:pt x="897" y="282"/>
                  </a:lnTo>
                  <a:lnTo>
                    <a:pt x="903" y="312"/>
                  </a:lnTo>
                  <a:lnTo>
                    <a:pt x="912" y="387"/>
                  </a:lnTo>
                  <a:lnTo>
                    <a:pt x="912" y="438"/>
                  </a:lnTo>
                  <a:lnTo>
                    <a:pt x="912" y="777"/>
                  </a:lnTo>
                  <a:lnTo>
                    <a:pt x="0" y="774"/>
                  </a:lnTo>
                  <a:lnTo>
                    <a:pt x="0" y="0"/>
                  </a:lnTo>
                </a:path>
              </a:pathLst>
            </a:custGeom>
            <a:pattFill prst="pct20">
              <a:fgClr>
                <a:schemeClr val="bg1"/>
              </a:fgClr>
              <a:bgClr>
                <a:srgbClr val="3399FF"/>
              </a:bgClr>
            </a:pattFill>
            <a:ln w="254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a:extLst>
                <a:ext uri="{FF2B5EF4-FFF2-40B4-BE49-F238E27FC236}">
                  <a16:creationId xmlns:a16="http://schemas.microsoft.com/office/drawing/2014/main" id="{755FB46B-162D-44BE-B9AA-5ED1A6C09D81}"/>
                </a:ext>
              </a:extLst>
            </p:cNvPr>
            <p:cNvSpPr>
              <a:spLocks noChangeShapeType="1"/>
            </p:cNvSpPr>
            <p:nvPr/>
          </p:nvSpPr>
          <p:spPr bwMode="auto">
            <a:xfrm flipV="1">
              <a:off x="565" y="2466"/>
              <a:ext cx="0" cy="144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0">
              <a:extLst>
                <a:ext uri="{FF2B5EF4-FFF2-40B4-BE49-F238E27FC236}">
                  <a16:creationId xmlns:a16="http://schemas.microsoft.com/office/drawing/2014/main" id="{C12AF828-54C8-4145-9B6D-9B55D57FC0B1}"/>
                </a:ext>
              </a:extLst>
            </p:cNvPr>
            <p:cNvSpPr>
              <a:spLocks noChangeShapeType="1"/>
            </p:cNvSpPr>
            <p:nvPr/>
          </p:nvSpPr>
          <p:spPr bwMode="auto">
            <a:xfrm>
              <a:off x="563" y="3906"/>
              <a:ext cx="1436"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1">
              <a:extLst>
                <a:ext uri="{FF2B5EF4-FFF2-40B4-BE49-F238E27FC236}">
                  <a16:creationId xmlns:a16="http://schemas.microsoft.com/office/drawing/2014/main" id="{AFCDE722-5734-464C-B4C5-9BE22A7141F9}"/>
                </a:ext>
              </a:extLst>
            </p:cNvPr>
            <p:cNvSpPr>
              <a:spLocks noChangeShapeType="1"/>
            </p:cNvSpPr>
            <p:nvPr/>
          </p:nvSpPr>
          <p:spPr bwMode="auto">
            <a:xfrm>
              <a:off x="566" y="3130"/>
              <a:ext cx="527" cy="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rc 22">
              <a:extLst>
                <a:ext uri="{FF2B5EF4-FFF2-40B4-BE49-F238E27FC236}">
                  <a16:creationId xmlns:a16="http://schemas.microsoft.com/office/drawing/2014/main" id="{361924BC-1A51-4DA1-8A01-E5BBCF5796F7}"/>
                </a:ext>
              </a:extLst>
            </p:cNvPr>
            <p:cNvSpPr>
              <a:spLocks/>
            </p:cNvSpPr>
            <p:nvPr/>
          </p:nvSpPr>
          <p:spPr bwMode="auto">
            <a:xfrm>
              <a:off x="1096" y="3130"/>
              <a:ext cx="385" cy="372"/>
            </a:xfrm>
            <a:custGeom>
              <a:avLst/>
              <a:gdLst>
                <a:gd name="G0" fmla="+- 56 0 0"/>
                <a:gd name="G1" fmla="+- 21600 0 0"/>
                <a:gd name="G2" fmla="+- 21600 0 0"/>
                <a:gd name="T0" fmla="*/ 0 w 21656"/>
                <a:gd name="T1" fmla="*/ 0 h 21600"/>
                <a:gd name="T2" fmla="*/ 21656 w 21656"/>
                <a:gd name="T3" fmla="*/ 21600 h 21600"/>
                <a:gd name="T4" fmla="*/ 56 w 21656"/>
                <a:gd name="T5" fmla="*/ 21600 h 21600"/>
              </a:gdLst>
              <a:ahLst/>
              <a:cxnLst>
                <a:cxn ang="0">
                  <a:pos x="T0" y="T1"/>
                </a:cxn>
                <a:cxn ang="0">
                  <a:pos x="T2" y="T3"/>
                </a:cxn>
                <a:cxn ang="0">
                  <a:pos x="T4" y="T5"/>
                </a:cxn>
              </a:cxnLst>
              <a:rect l="0" t="0" r="r" b="b"/>
              <a:pathLst>
                <a:path w="21656" h="21600" fill="none" extrusionOk="0">
                  <a:moveTo>
                    <a:pt x="0" y="0"/>
                  </a:moveTo>
                  <a:cubicBezTo>
                    <a:pt x="18" y="0"/>
                    <a:pt x="37" y="-1"/>
                    <a:pt x="56" y="0"/>
                  </a:cubicBezTo>
                  <a:cubicBezTo>
                    <a:pt x="11985" y="0"/>
                    <a:pt x="21656" y="9670"/>
                    <a:pt x="21656" y="21600"/>
                  </a:cubicBezTo>
                </a:path>
                <a:path w="21656" h="21600" stroke="0" extrusionOk="0">
                  <a:moveTo>
                    <a:pt x="0" y="0"/>
                  </a:moveTo>
                  <a:cubicBezTo>
                    <a:pt x="18" y="0"/>
                    <a:pt x="37" y="-1"/>
                    <a:pt x="56" y="0"/>
                  </a:cubicBezTo>
                  <a:cubicBezTo>
                    <a:pt x="11985" y="0"/>
                    <a:pt x="21656" y="9670"/>
                    <a:pt x="21656" y="21600"/>
                  </a:cubicBezTo>
                  <a:lnTo>
                    <a:pt x="56"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3">
              <a:extLst>
                <a:ext uri="{FF2B5EF4-FFF2-40B4-BE49-F238E27FC236}">
                  <a16:creationId xmlns:a16="http://schemas.microsoft.com/office/drawing/2014/main" id="{F01950D4-E52B-4C30-83B4-2358CF88B07B}"/>
                </a:ext>
              </a:extLst>
            </p:cNvPr>
            <p:cNvSpPr>
              <a:spLocks noChangeShapeType="1"/>
            </p:cNvSpPr>
            <p:nvPr/>
          </p:nvSpPr>
          <p:spPr bwMode="auto">
            <a:xfrm>
              <a:off x="1480" y="3504"/>
              <a:ext cx="0" cy="3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24">
              <a:extLst>
                <a:ext uri="{FF2B5EF4-FFF2-40B4-BE49-F238E27FC236}">
                  <a16:creationId xmlns:a16="http://schemas.microsoft.com/office/drawing/2014/main" id="{35E81C91-EFB8-4852-A3A3-41276C93D8AE}"/>
                </a:ext>
              </a:extLst>
            </p:cNvPr>
            <p:cNvSpPr>
              <a:spLocks noChangeArrowheads="1"/>
            </p:cNvSpPr>
            <p:nvPr/>
          </p:nvSpPr>
          <p:spPr bwMode="auto">
            <a:xfrm>
              <a:off x="1516" y="2631"/>
              <a:ext cx="100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80000"/>
                </a:lnSpc>
                <a:spcBef>
                  <a:spcPct val="50000"/>
                </a:spcBef>
              </a:pPr>
              <a:r>
                <a:rPr lang="en-US" sz="1400"/>
                <a:t>objective function level curve</a:t>
              </a:r>
            </a:p>
          </p:txBody>
        </p:sp>
        <p:sp>
          <p:nvSpPr>
            <p:cNvPr id="29" name="Line 25">
              <a:extLst>
                <a:ext uri="{FF2B5EF4-FFF2-40B4-BE49-F238E27FC236}">
                  <a16:creationId xmlns:a16="http://schemas.microsoft.com/office/drawing/2014/main" id="{EC702446-7B53-4A51-8B95-1F6AFECABC32}"/>
                </a:ext>
              </a:extLst>
            </p:cNvPr>
            <p:cNvSpPr>
              <a:spLocks noChangeShapeType="1"/>
            </p:cNvSpPr>
            <p:nvPr/>
          </p:nvSpPr>
          <p:spPr bwMode="auto">
            <a:xfrm flipH="1">
              <a:off x="1324" y="2715"/>
              <a:ext cx="243" cy="12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6">
              <a:extLst>
                <a:ext uri="{FF2B5EF4-FFF2-40B4-BE49-F238E27FC236}">
                  <a16:creationId xmlns:a16="http://schemas.microsoft.com/office/drawing/2014/main" id="{41141203-89F6-4315-8177-1CB58BBAAF2C}"/>
                </a:ext>
              </a:extLst>
            </p:cNvPr>
            <p:cNvSpPr>
              <a:spLocks noChangeArrowheads="1"/>
            </p:cNvSpPr>
            <p:nvPr/>
          </p:nvSpPr>
          <p:spPr bwMode="auto">
            <a:xfrm>
              <a:off x="1633" y="3039"/>
              <a:ext cx="924"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0000"/>
                </a:lnSpc>
                <a:spcBef>
                  <a:spcPct val="50000"/>
                </a:spcBef>
              </a:pPr>
              <a:r>
                <a:rPr lang="en-US" sz="1400"/>
                <a:t>optimal solution</a:t>
              </a:r>
            </a:p>
          </p:txBody>
        </p:sp>
        <p:sp>
          <p:nvSpPr>
            <p:cNvPr id="31" name="Line 27">
              <a:extLst>
                <a:ext uri="{FF2B5EF4-FFF2-40B4-BE49-F238E27FC236}">
                  <a16:creationId xmlns:a16="http://schemas.microsoft.com/office/drawing/2014/main" id="{936A55DF-80CA-403F-BD15-C47D2593E4B8}"/>
                </a:ext>
              </a:extLst>
            </p:cNvPr>
            <p:cNvSpPr>
              <a:spLocks noChangeShapeType="1"/>
            </p:cNvSpPr>
            <p:nvPr/>
          </p:nvSpPr>
          <p:spPr bwMode="auto">
            <a:xfrm flipH="1">
              <a:off x="1414" y="3126"/>
              <a:ext cx="261" cy="12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8">
              <a:extLst>
                <a:ext uri="{FF2B5EF4-FFF2-40B4-BE49-F238E27FC236}">
                  <a16:creationId xmlns:a16="http://schemas.microsoft.com/office/drawing/2014/main" id="{D8B337E1-A3D8-490F-958A-E1E746301A33}"/>
                </a:ext>
              </a:extLst>
            </p:cNvPr>
            <p:cNvSpPr>
              <a:spLocks noChangeArrowheads="1"/>
            </p:cNvSpPr>
            <p:nvPr/>
          </p:nvSpPr>
          <p:spPr bwMode="auto">
            <a:xfrm>
              <a:off x="662" y="3488"/>
              <a:ext cx="65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50000"/>
                </a:spcBef>
              </a:pPr>
              <a:r>
                <a:rPr lang="en-US" sz="1400" b="1" dirty="0"/>
                <a:t>Feasible Region</a:t>
              </a:r>
            </a:p>
          </p:txBody>
        </p:sp>
        <p:sp>
          <p:nvSpPr>
            <p:cNvPr id="33" name="Rectangle 29">
              <a:extLst>
                <a:ext uri="{FF2B5EF4-FFF2-40B4-BE49-F238E27FC236}">
                  <a16:creationId xmlns:a16="http://schemas.microsoft.com/office/drawing/2014/main" id="{507D3E25-AA89-45E9-AB46-8CC6910F9BAD}"/>
                </a:ext>
              </a:extLst>
            </p:cNvPr>
            <p:cNvSpPr>
              <a:spLocks noChangeArrowheads="1"/>
            </p:cNvSpPr>
            <p:nvPr/>
          </p:nvSpPr>
          <p:spPr bwMode="auto">
            <a:xfrm>
              <a:off x="597" y="4017"/>
              <a:ext cx="182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lnSpc>
                  <a:spcPct val="30000"/>
                </a:lnSpc>
                <a:spcBef>
                  <a:spcPct val="50000"/>
                </a:spcBef>
              </a:pPr>
              <a:r>
                <a:rPr lang="en-US" sz="1400" b="1" dirty="0"/>
                <a:t>nonlinear objective,</a:t>
              </a:r>
            </a:p>
            <a:p>
              <a:pPr eaLnBrk="0" hangingPunct="0">
                <a:lnSpc>
                  <a:spcPct val="30000"/>
                </a:lnSpc>
                <a:spcBef>
                  <a:spcPct val="50000"/>
                </a:spcBef>
              </a:pPr>
              <a:r>
                <a:rPr lang="en-US" sz="1400" b="1" dirty="0"/>
                <a:t>nonlinear constraints</a:t>
              </a:r>
            </a:p>
          </p:txBody>
        </p:sp>
        <p:sp>
          <p:nvSpPr>
            <p:cNvPr id="34" name="Arc 30">
              <a:extLst>
                <a:ext uri="{FF2B5EF4-FFF2-40B4-BE49-F238E27FC236}">
                  <a16:creationId xmlns:a16="http://schemas.microsoft.com/office/drawing/2014/main" id="{F4D40307-4913-41F5-A64F-E109E7C467D1}"/>
                </a:ext>
              </a:extLst>
            </p:cNvPr>
            <p:cNvSpPr>
              <a:spLocks/>
            </p:cNvSpPr>
            <p:nvPr/>
          </p:nvSpPr>
          <p:spPr bwMode="auto">
            <a:xfrm>
              <a:off x="1285" y="2824"/>
              <a:ext cx="525" cy="70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1">
              <a:extLst>
                <a:ext uri="{FF2B5EF4-FFF2-40B4-BE49-F238E27FC236}">
                  <a16:creationId xmlns:a16="http://schemas.microsoft.com/office/drawing/2014/main" id="{03D99970-791A-4076-AD4C-FD3B9D2EA03B}"/>
                </a:ext>
              </a:extLst>
            </p:cNvPr>
            <p:cNvSpPr>
              <a:spLocks noChangeShapeType="1"/>
            </p:cNvSpPr>
            <p:nvPr/>
          </p:nvSpPr>
          <p:spPr bwMode="auto">
            <a:xfrm flipV="1">
              <a:off x="3404" y="719"/>
              <a:ext cx="0" cy="144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2">
              <a:extLst>
                <a:ext uri="{FF2B5EF4-FFF2-40B4-BE49-F238E27FC236}">
                  <a16:creationId xmlns:a16="http://schemas.microsoft.com/office/drawing/2014/main" id="{39D35123-48BB-4DC9-8A56-71D4E771AFAC}"/>
                </a:ext>
              </a:extLst>
            </p:cNvPr>
            <p:cNvSpPr>
              <a:spLocks noChangeShapeType="1"/>
            </p:cNvSpPr>
            <p:nvPr/>
          </p:nvSpPr>
          <p:spPr bwMode="auto">
            <a:xfrm>
              <a:off x="3402" y="2159"/>
              <a:ext cx="1436"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33">
              <a:extLst>
                <a:ext uri="{FF2B5EF4-FFF2-40B4-BE49-F238E27FC236}">
                  <a16:creationId xmlns:a16="http://schemas.microsoft.com/office/drawing/2014/main" id="{EFA985D9-3D89-43EA-A47E-202638B6644B}"/>
                </a:ext>
              </a:extLst>
            </p:cNvPr>
            <p:cNvSpPr>
              <a:spLocks noChangeArrowheads="1"/>
            </p:cNvSpPr>
            <p:nvPr/>
          </p:nvSpPr>
          <p:spPr bwMode="auto">
            <a:xfrm>
              <a:off x="4195" y="894"/>
              <a:ext cx="100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80000"/>
                </a:lnSpc>
                <a:spcBef>
                  <a:spcPct val="50000"/>
                </a:spcBef>
              </a:pPr>
              <a:r>
                <a:rPr lang="en-US" sz="1400"/>
                <a:t>objective function level curve</a:t>
              </a:r>
            </a:p>
          </p:txBody>
        </p:sp>
        <p:sp>
          <p:nvSpPr>
            <p:cNvPr id="38" name="Line 34">
              <a:extLst>
                <a:ext uri="{FF2B5EF4-FFF2-40B4-BE49-F238E27FC236}">
                  <a16:creationId xmlns:a16="http://schemas.microsoft.com/office/drawing/2014/main" id="{9776D6D4-CDB4-45BC-86CB-3B39270EED73}"/>
                </a:ext>
              </a:extLst>
            </p:cNvPr>
            <p:cNvSpPr>
              <a:spLocks noChangeShapeType="1"/>
            </p:cNvSpPr>
            <p:nvPr/>
          </p:nvSpPr>
          <p:spPr bwMode="auto">
            <a:xfrm flipH="1">
              <a:off x="4003" y="978"/>
              <a:ext cx="243" cy="12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35">
              <a:extLst>
                <a:ext uri="{FF2B5EF4-FFF2-40B4-BE49-F238E27FC236}">
                  <a16:creationId xmlns:a16="http://schemas.microsoft.com/office/drawing/2014/main" id="{1BB23095-E2B2-4302-9E0E-4B91BCA56970}"/>
                </a:ext>
              </a:extLst>
            </p:cNvPr>
            <p:cNvSpPr>
              <a:spLocks noChangeArrowheads="1"/>
            </p:cNvSpPr>
            <p:nvPr/>
          </p:nvSpPr>
          <p:spPr bwMode="auto">
            <a:xfrm>
              <a:off x="4354" y="1324"/>
              <a:ext cx="924"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0000"/>
                </a:lnSpc>
                <a:spcBef>
                  <a:spcPct val="50000"/>
                </a:spcBef>
              </a:pPr>
              <a:r>
                <a:rPr lang="en-US" sz="1400"/>
                <a:t>optimal solution</a:t>
              </a:r>
            </a:p>
          </p:txBody>
        </p:sp>
        <p:sp>
          <p:nvSpPr>
            <p:cNvPr id="40" name="Line 36">
              <a:extLst>
                <a:ext uri="{FF2B5EF4-FFF2-40B4-BE49-F238E27FC236}">
                  <a16:creationId xmlns:a16="http://schemas.microsoft.com/office/drawing/2014/main" id="{D4E13DF2-D636-4C08-B20A-058E8503F487}"/>
                </a:ext>
              </a:extLst>
            </p:cNvPr>
            <p:cNvSpPr>
              <a:spLocks noChangeShapeType="1"/>
            </p:cNvSpPr>
            <p:nvPr/>
          </p:nvSpPr>
          <p:spPr bwMode="auto">
            <a:xfrm flipH="1">
              <a:off x="4135" y="1411"/>
              <a:ext cx="261" cy="12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37">
              <a:extLst>
                <a:ext uri="{FF2B5EF4-FFF2-40B4-BE49-F238E27FC236}">
                  <a16:creationId xmlns:a16="http://schemas.microsoft.com/office/drawing/2014/main" id="{4CE0ACE5-1EE2-487A-B0A7-374351776708}"/>
                </a:ext>
              </a:extLst>
            </p:cNvPr>
            <p:cNvSpPr>
              <a:spLocks noChangeArrowheads="1"/>
            </p:cNvSpPr>
            <p:nvPr/>
          </p:nvSpPr>
          <p:spPr bwMode="auto">
            <a:xfrm>
              <a:off x="3501" y="1741"/>
              <a:ext cx="65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50000"/>
                </a:spcBef>
              </a:pPr>
              <a:r>
                <a:rPr lang="en-US" sz="1400" b="1"/>
                <a:t>Feasible Region</a:t>
              </a:r>
            </a:p>
          </p:txBody>
        </p:sp>
        <p:sp>
          <p:nvSpPr>
            <p:cNvPr id="42" name="Rectangle 38">
              <a:extLst>
                <a:ext uri="{FF2B5EF4-FFF2-40B4-BE49-F238E27FC236}">
                  <a16:creationId xmlns:a16="http://schemas.microsoft.com/office/drawing/2014/main" id="{AA112321-499B-4D2A-B49F-87A7F4CDF83B}"/>
                </a:ext>
              </a:extLst>
            </p:cNvPr>
            <p:cNvSpPr>
              <a:spLocks noChangeArrowheads="1"/>
            </p:cNvSpPr>
            <p:nvPr/>
          </p:nvSpPr>
          <p:spPr bwMode="auto">
            <a:xfrm>
              <a:off x="3436" y="2234"/>
              <a:ext cx="132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30000"/>
                </a:lnSpc>
                <a:spcBef>
                  <a:spcPct val="50000"/>
                </a:spcBef>
              </a:pPr>
              <a:r>
                <a:rPr lang="en-US" sz="1400" b="1"/>
                <a:t>nonlinear objective,</a:t>
              </a:r>
            </a:p>
            <a:p>
              <a:pPr eaLnBrk="0" hangingPunct="0">
                <a:lnSpc>
                  <a:spcPct val="30000"/>
                </a:lnSpc>
                <a:spcBef>
                  <a:spcPct val="50000"/>
                </a:spcBef>
              </a:pPr>
              <a:r>
                <a:rPr lang="en-US" sz="1400" b="1"/>
                <a:t>linear constraints</a:t>
              </a:r>
            </a:p>
          </p:txBody>
        </p:sp>
        <p:sp>
          <p:nvSpPr>
            <p:cNvPr id="43" name="Line 39">
              <a:extLst>
                <a:ext uri="{FF2B5EF4-FFF2-40B4-BE49-F238E27FC236}">
                  <a16:creationId xmlns:a16="http://schemas.microsoft.com/office/drawing/2014/main" id="{A792A936-3A7C-4419-9808-983AA82F79A0}"/>
                </a:ext>
              </a:extLst>
            </p:cNvPr>
            <p:cNvSpPr>
              <a:spLocks noChangeShapeType="1"/>
            </p:cNvSpPr>
            <p:nvPr/>
          </p:nvSpPr>
          <p:spPr bwMode="auto">
            <a:xfrm>
              <a:off x="3405" y="1367"/>
              <a:ext cx="534" cy="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0">
              <a:extLst>
                <a:ext uri="{FF2B5EF4-FFF2-40B4-BE49-F238E27FC236}">
                  <a16:creationId xmlns:a16="http://schemas.microsoft.com/office/drawing/2014/main" id="{D352A0FD-47B2-454F-9384-C4E5D95956FF}"/>
                </a:ext>
              </a:extLst>
            </p:cNvPr>
            <p:cNvSpPr>
              <a:spLocks noChangeShapeType="1"/>
            </p:cNvSpPr>
            <p:nvPr/>
          </p:nvSpPr>
          <p:spPr bwMode="auto">
            <a:xfrm>
              <a:off x="3930" y="1368"/>
              <a:ext cx="354" cy="42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1">
              <a:extLst>
                <a:ext uri="{FF2B5EF4-FFF2-40B4-BE49-F238E27FC236}">
                  <a16:creationId xmlns:a16="http://schemas.microsoft.com/office/drawing/2014/main" id="{F967FB5C-6401-471F-9727-901DBFEC44D2}"/>
                </a:ext>
              </a:extLst>
            </p:cNvPr>
            <p:cNvSpPr>
              <a:spLocks noChangeShapeType="1"/>
            </p:cNvSpPr>
            <p:nvPr/>
          </p:nvSpPr>
          <p:spPr bwMode="auto">
            <a:xfrm flipH="1">
              <a:off x="4280" y="1791"/>
              <a:ext cx="1" cy="3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Arc 42">
              <a:extLst>
                <a:ext uri="{FF2B5EF4-FFF2-40B4-BE49-F238E27FC236}">
                  <a16:creationId xmlns:a16="http://schemas.microsoft.com/office/drawing/2014/main" id="{E6D09ED5-3E39-4293-8EE1-E5A6D5C351E5}"/>
                </a:ext>
              </a:extLst>
            </p:cNvPr>
            <p:cNvSpPr>
              <a:spLocks/>
            </p:cNvSpPr>
            <p:nvPr/>
          </p:nvSpPr>
          <p:spPr bwMode="auto">
            <a:xfrm>
              <a:off x="3941" y="1045"/>
              <a:ext cx="525" cy="70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3">
              <a:extLst>
                <a:ext uri="{FF2B5EF4-FFF2-40B4-BE49-F238E27FC236}">
                  <a16:creationId xmlns:a16="http://schemas.microsoft.com/office/drawing/2014/main" id="{9651334E-A20B-4EDA-AF88-4901869D3760}"/>
                </a:ext>
              </a:extLst>
            </p:cNvPr>
            <p:cNvSpPr>
              <a:spLocks noChangeShapeType="1"/>
            </p:cNvSpPr>
            <p:nvPr/>
          </p:nvSpPr>
          <p:spPr bwMode="auto">
            <a:xfrm flipV="1">
              <a:off x="3404" y="2496"/>
              <a:ext cx="0" cy="144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4">
              <a:extLst>
                <a:ext uri="{FF2B5EF4-FFF2-40B4-BE49-F238E27FC236}">
                  <a16:creationId xmlns:a16="http://schemas.microsoft.com/office/drawing/2014/main" id="{B92F30AF-3269-497C-8C8D-4D63EF0EDBA0}"/>
                </a:ext>
              </a:extLst>
            </p:cNvPr>
            <p:cNvSpPr>
              <a:spLocks noChangeShapeType="1"/>
            </p:cNvSpPr>
            <p:nvPr/>
          </p:nvSpPr>
          <p:spPr bwMode="auto">
            <a:xfrm>
              <a:off x="3402" y="3936"/>
              <a:ext cx="1436"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Rectangle 45">
              <a:extLst>
                <a:ext uri="{FF2B5EF4-FFF2-40B4-BE49-F238E27FC236}">
                  <a16:creationId xmlns:a16="http://schemas.microsoft.com/office/drawing/2014/main" id="{F539CE01-823B-4EDC-9DEB-E2B061563FC0}"/>
                </a:ext>
              </a:extLst>
            </p:cNvPr>
            <p:cNvSpPr>
              <a:spLocks noChangeArrowheads="1"/>
            </p:cNvSpPr>
            <p:nvPr/>
          </p:nvSpPr>
          <p:spPr bwMode="auto">
            <a:xfrm>
              <a:off x="4140" y="2725"/>
              <a:ext cx="100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80000"/>
                </a:lnSpc>
                <a:spcBef>
                  <a:spcPct val="50000"/>
                </a:spcBef>
              </a:pPr>
              <a:r>
                <a:rPr lang="en-US" sz="1400"/>
                <a:t>objective function level curves</a:t>
              </a:r>
            </a:p>
          </p:txBody>
        </p:sp>
        <p:sp>
          <p:nvSpPr>
            <p:cNvPr id="50" name="Line 46">
              <a:extLst>
                <a:ext uri="{FF2B5EF4-FFF2-40B4-BE49-F238E27FC236}">
                  <a16:creationId xmlns:a16="http://schemas.microsoft.com/office/drawing/2014/main" id="{40366BE2-8220-4EFE-BED4-53751BE8D0FF}"/>
                </a:ext>
              </a:extLst>
            </p:cNvPr>
            <p:cNvSpPr>
              <a:spLocks noChangeShapeType="1"/>
            </p:cNvSpPr>
            <p:nvPr/>
          </p:nvSpPr>
          <p:spPr bwMode="auto">
            <a:xfrm flipH="1">
              <a:off x="4016" y="2809"/>
              <a:ext cx="175" cy="27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47">
              <a:extLst>
                <a:ext uri="{FF2B5EF4-FFF2-40B4-BE49-F238E27FC236}">
                  <a16:creationId xmlns:a16="http://schemas.microsoft.com/office/drawing/2014/main" id="{B36886DC-7EF7-4C9B-8887-FEE8388AF934}"/>
                </a:ext>
              </a:extLst>
            </p:cNvPr>
            <p:cNvSpPr>
              <a:spLocks noChangeArrowheads="1"/>
            </p:cNvSpPr>
            <p:nvPr/>
          </p:nvSpPr>
          <p:spPr bwMode="auto">
            <a:xfrm>
              <a:off x="4445" y="3137"/>
              <a:ext cx="924"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0000"/>
                </a:lnSpc>
                <a:spcBef>
                  <a:spcPct val="50000"/>
                </a:spcBef>
              </a:pPr>
              <a:r>
                <a:rPr lang="en-US" sz="1400"/>
                <a:t>optimal solution</a:t>
              </a:r>
            </a:p>
          </p:txBody>
        </p:sp>
        <p:sp>
          <p:nvSpPr>
            <p:cNvPr id="52" name="Line 48">
              <a:extLst>
                <a:ext uri="{FF2B5EF4-FFF2-40B4-BE49-F238E27FC236}">
                  <a16:creationId xmlns:a16="http://schemas.microsoft.com/office/drawing/2014/main" id="{AC8353AA-1149-4D5F-9FA3-FDE178485001}"/>
                </a:ext>
              </a:extLst>
            </p:cNvPr>
            <p:cNvSpPr>
              <a:spLocks noChangeShapeType="1"/>
            </p:cNvSpPr>
            <p:nvPr/>
          </p:nvSpPr>
          <p:spPr bwMode="auto">
            <a:xfrm flipH="1">
              <a:off x="4127" y="3216"/>
              <a:ext cx="355" cy="16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49">
              <a:extLst>
                <a:ext uri="{FF2B5EF4-FFF2-40B4-BE49-F238E27FC236}">
                  <a16:creationId xmlns:a16="http://schemas.microsoft.com/office/drawing/2014/main" id="{5FBB78A3-70C4-45B1-82D8-49F43DBA11E2}"/>
                </a:ext>
              </a:extLst>
            </p:cNvPr>
            <p:cNvSpPr>
              <a:spLocks noChangeArrowheads="1"/>
            </p:cNvSpPr>
            <p:nvPr/>
          </p:nvSpPr>
          <p:spPr bwMode="auto">
            <a:xfrm>
              <a:off x="3458" y="3668"/>
              <a:ext cx="65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50000"/>
                </a:spcBef>
              </a:pPr>
              <a:r>
                <a:rPr lang="en-US" sz="1400" b="1"/>
                <a:t>Feasible Region</a:t>
              </a:r>
            </a:p>
          </p:txBody>
        </p:sp>
        <p:sp>
          <p:nvSpPr>
            <p:cNvPr id="54" name="Rectangle 50">
              <a:extLst>
                <a:ext uri="{FF2B5EF4-FFF2-40B4-BE49-F238E27FC236}">
                  <a16:creationId xmlns:a16="http://schemas.microsoft.com/office/drawing/2014/main" id="{3BBDA06D-7703-41D9-8D72-9375F6EF4554}"/>
                </a:ext>
              </a:extLst>
            </p:cNvPr>
            <p:cNvSpPr>
              <a:spLocks noChangeArrowheads="1"/>
            </p:cNvSpPr>
            <p:nvPr/>
          </p:nvSpPr>
          <p:spPr bwMode="auto">
            <a:xfrm>
              <a:off x="3436" y="4011"/>
              <a:ext cx="132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30000"/>
                </a:lnSpc>
                <a:spcBef>
                  <a:spcPct val="50000"/>
                </a:spcBef>
              </a:pPr>
              <a:r>
                <a:rPr lang="en-US" sz="1400" b="1"/>
                <a:t>nonlinear objective,</a:t>
              </a:r>
            </a:p>
            <a:p>
              <a:pPr eaLnBrk="0" hangingPunct="0">
                <a:lnSpc>
                  <a:spcPct val="30000"/>
                </a:lnSpc>
                <a:spcBef>
                  <a:spcPct val="50000"/>
                </a:spcBef>
              </a:pPr>
              <a:r>
                <a:rPr lang="en-US" sz="1400" b="1"/>
                <a:t>linear constraints</a:t>
              </a:r>
            </a:p>
          </p:txBody>
        </p:sp>
        <p:sp>
          <p:nvSpPr>
            <p:cNvPr id="55" name="Line 51">
              <a:extLst>
                <a:ext uri="{FF2B5EF4-FFF2-40B4-BE49-F238E27FC236}">
                  <a16:creationId xmlns:a16="http://schemas.microsoft.com/office/drawing/2014/main" id="{27092E97-5058-4C2F-B4A6-84BEF2933F83}"/>
                </a:ext>
              </a:extLst>
            </p:cNvPr>
            <p:cNvSpPr>
              <a:spLocks noChangeShapeType="1"/>
            </p:cNvSpPr>
            <p:nvPr/>
          </p:nvSpPr>
          <p:spPr bwMode="auto">
            <a:xfrm flipV="1">
              <a:off x="3405" y="2835"/>
              <a:ext cx="600" cy="3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2">
              <a:extLst>
                <a:ext uri="{FF2B5EF4-FFF2-40B4-BE49-F238E27FC236}">
                  <a16:creationId xmlns:a16="http://schemas.microsoft.com/office/drawing/2014/main" id="{B31385E5-66E2-4641-A9A3-3B6006AF199C}"/>
                </a:ext>
              </a:extLst>
            </p:cNvPr>
            <p:cNvSpPr>
              <a:spLocks noChangeShapeType="1"/>
            </p:cNvSpPr>
            <p:nvPr/>
          </p:nvSpPr>
          <p:spPr bwMode="auto">
            <a:xfrm>
              <a:off x="4005" y="2835"/>
              <a:ext cx="653" cy="65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3">
              <a:extLst>
                <a:ext uri="{FF2B5EF4-FFF2-40B4-BE49-F238E27FC236}">
                  <a16:creationId xmlns:a16="http://schemas.microsoft.com/office/drawing/2014/main" id="{BEE8B130-F611-4A24-88CA-72F54800A3CA}"/>
                </a:ext>
              </a:extLst>
            </p:cNvPr>
            <p:cNvSpPr>
              <a:spLocks noChangeShapeType="1"/>
            </p:cNvSpPr>
            <p:nvPr/>
          </p:nvSpPr>
          <p:spPr bwMode="auto">
            <a:xfrm flipH="1">
              <a:off x="4573" y="3492"/>
              <a:ext cx="80" cy="44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54">
              <a:extLst>
                <a:ext uri="{FF2B5EF4-FFF2-40B4-BE49-F238E27FC236}">
                  <a16:creationId xmlns:a16="http://schemas.microsoft.com/office/drawing/2014/main" id="{F770256A-3564-413F-8F94-C548813CB3D7}"/>
                </a:ext>
              </a:extLst>
            </p:cNvPr>
            <p:cNvSpPr>
              <a:spLocks noChangeArrowheads="1"/>
            </p:cNvSpPr>
            <p:nvPr/>
          </p:nvSpPr>
          <p:spPr bwMode="auto">
            <a:xfrm rot="2700000">
              <a:off x="3759" y="3207"/>
              <a:ext cx="759" cy="39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55">
              <a:extLst>
                <a:ext uri="{FF2B5EF4-FFF2-40B4-BE49-F238E27FC236}">
                  <a16:creationId xmlns:a16="http://schemas.microsoft.com/office/drawing/2014/main" id="{6D656255-D115-4622-936A-D1AB21D23E51}"/>
                </a:ext>
              </a:extLst>
            </p:cNvPr>
            <p:cNvSpPr>
              <a:spLocks noChangeArrowheads="1"/>
            </p:cNvSpPr>
            <p:nvPr/>
          </p:nvSpPr>
          <p:spPr bwMode="auto">
            <a:xfrm rot="2700000">
              <a:off x="3820" y="3235"/>
              <a:ext cx="628" cy="32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56">
              <a:extLst>
                <a:ext uri="{FF2B5EF4-FFF2-40B4-BE49-F238E27FC236}">
                  <a16:creationId xmlns:a16="http://schemas.microsoft.com/office/drawing/2014/main" id="{6355DD4F-31D6-4850-9EE1-71717BE322F5}"/>
                </a:ext>
              </a:extLst>
            </p:cNvPr>
            <p:cNvSpPr>
              <a:spLocks noChangeArrowheads="1"/>
            </p:cNvSpPr>
            <p:nvPr/>
          </p:nvSpPr>
          <p:spPr bwMode="auto">
            <a:xfrm rot="2700000">
              <a:off x="3878" y="3266"/>
              <a:ext cx="511" cy="2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57">
              <a:extLst>
                <a:ext uri="{FF2B5EF4-FFF2-40B4-BE49-F238E27FC236}">
                  <a16:creationId xmlns:a16="http://schemas.microsoft.com/office/drawing/2014/main" id="{8EDEB6B1-9B87-48ED-AF20-A7572B8C3AC8}"/>
                </a:ext>
              </a:extLst>
            </p:cNvPr>
            <p:cNvSpPr>
              <a:spLocks noChangeArrowheads="1"/>
            </p:cNvSpPr>
            <p:nvPr/>
          </p:nvSpPr>
          <p:spPr bwMode="auto">
            <a:xfrm rot="2700000">
              <a:off x="3927" y="3289"/>
              <a:ext cx="401" cy="19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4061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8C76-2B2C-4656-A54D-C28DE369126F}"/>
              </a:ext>
            </a:extLst>
          </p:cNvPr>
          <p:cNvSpPr>
            <a:spLocks noGrp="1"/>
          </p:cNvSpPr>
          <p:nvPr>
            <p:ph type="title"/>
          </p:nvPr>
        </p:nvSpPr>
        <p:spPr/>
        <p:txBody>
          <a:bodyPr/>
          <a:lstStyle/>
          <a:p>
            <a:r>
              <a:rPr lang="en-US" dirty="0"/>
              <a:t>The GRG Algorithm</a:t>
            </a:r>
          </a:p>
        </p:txBody>
      </p:sp>
      <p:sp>
        <p:nvSpPr>
          <p:cNvPr id="3" name="Content Placeholder 2">
            <a:extLst>
              <a:ext uri="{FF2B5EF4-FFF2-40B4-BE49-F238E27FC236}">
                <a16:creationId xmlns:a16="http://schemas.microsoft.com/office/drawing/2014/main" id="{BE1C0271-0021-4FB2-917B-461F7EE7535D}"/>
              </a:ext>
            </a:extLst>
          </p:cNvPr>
          <p:cNvSpPr>
            <a:spLocks noGrp="1"/>
          </p:cNvSpPr>
          <p:nvPr>
            <p:ph idx="1"/>
          </p:nvPr>
        </p:nvSpPr>
        <p:spPr>
          <a:xfrm>
            <a:off x="581193" y="2180496"/>
            <a:ext cx="5133808" cy="3678303"/>
          </a:xfrm>
        </p:spPr>
        <p:txBody>
          <a:bodyPr/>
          <a:lstStyle/>
          <a:p>
            <a:r>
              <a:rPr lang="en-US" dirty="0"/>
              <a:t>Solver uses the Generalized Reduced Gradient (GRG) algorithm to solve NLPs.</a:t>
            </a:r>
          </a:p>
          <a:p>
            <a:r>
              <a:rPr lang="en-US" dirty="0"/>
              <a:t>GRG can also be used on LPs but is slower than the Simplex method.</a:t>
            </a:r>
          </a:p>
          <a:p>
            <a:r>
              <a:rPr lang="en-US" dirty="0"/>
              <a:t>The following discussion gives a general (but somewhat imprecise) idea of how GRG works.</a:t>
            </a:r>
          </a:p>
          <a:p>
            <a:endParaRPr lang="en-US" dirty="0"/>
          </a:p>
        </p:txBody>
      </p:sp>
      <p:grpSp>
        <p:nvGrpSpPr>
          <p:cNvPr id="5" name="Group 35">
            <a:extLst>
              <a:ext uri="{FF2B5EF4-FFF2-40B4-BE49-F238E27FC236}">
                <a16:creationId xmlns:a16="http://schemas.microsoft.com/office/drawing/2014/main" id="{8529E4A4-4CD7-4D71-A7CA-42CF3C763D4F}"/>
              </a:ext>
            </a:extLst>
          </p:cNvPr>
          <p:cNvGrpSpPr>
            <a:grpSpLocks/>
          </p:cNvGrpSpPr>
          <p:nvPr/>
        </p:nvGrpSpPr>
        <p:grpSpPr bwMode="auto">
          <a:xfrm>
            <a:off x="5181600" y="2038447"/>
            <a:ext cx="6798604" cy="3962400"/>
            <a:chOff x="490" y="843"/>
            <a:chExt cx="5064" cy="3033"/>
          </a:xfrm>
        </p:grpSpPr>
        <p:sp>
          <p:nvSpPr>
            <p:cNvPr id="6" name="Freeform 3" descr="20%">
              <a:extLst>
                <a:ext uri="{FF2B5EF4-FFF2-40B4-BE49-F238E27FC236}">
                  <a16:creationId xmlns:a16="http://schemas.microsoft.com/office/drawing/2014/main" id="{881E30CD-8AFF-40E3-B928-60D2C315E0AA}"/>
                </a:ext>
              </a:extLst>
            </p:cNvPr>
            <p:cNvSpPr>
              <a:spLocks/>
            </p:cNvSpPr>
            <p:nvPr/>
          </p:nvSpPr>
          <p:spPr bwMode="auto">
            <a:xfrm>
              <a:off x="877" y="1343"/>
              <a:ext cx="2851" cy="2125"/>
            </a:xfrm>
            <a:custGeom>
              <a:avLst/>
              <a:gdLst>
                <a:gd name="T0" fmla="*/ 0 w 2851"/>
                <a:gd name="T1" fmla="*/ 1335 h 2125"/>
                <a:gd name="T2" fmla="*/ 984 w 2851"/>
                <a:gd name="T3" fmla="*/ 378 h 2125"/>
                <a:gd name="T4" fmla="*/ 1083 w 2851"/>
                <a:gd name="T5" fmla="*/ 276 h 2125"/>
                <a:gd name="T6" fmla="*/ 1224 w 2851"/>
                <a:gd name="T7" fmla="*/ 168 h 2125"/>
                <a:gd name="T8" fmla="*/ 1383 w 2851"/>
                <a:gd name="T9" fmla="*/ 84 h 2125"/>
                <a:gd name="T10" fmla="*/ 1500 w 2851"/>
                <a:gd name="T11" fmla="*/ 39 h 2125"/>
                <a:gd name="T12" fmla="*/ 1578 w 2851"/>
                <a:gd name="T13" fmla="*/ 24 h 2125"/>
                <a:gd name="T14" fmla="*/ 1737 w 2851"/>
                <a:gd name="T15" fmla="*/ 0 h 2125"/>
                <a:gd name="T16" fmla="*/ 1866 w 2851"/>
                <a:gd name="T17" fmla="*/ 0 h 2125"/>
                <a:gd name="T18" fmla="*/ 1983 w 2851"/>
                <a:gd name="T19" fmla="*/ 15 h 2125"/>
                <a:gd name="T20" fmla="*/ 2130 w 2851"/>
                <a:gd name="T21" fmla="*/ 54 h 2125"/>
                <a:gd name="T22" fmla="*/ 2256 w 2851"/>
                <a:gd name="T23" fmla="*/ 105 h 2125"/>
                <a:gd name="T24" fmla="*/ 2367 w 2851"/>
                <a:gd name="T25" fmla="*/ 168 h 2125"/>
                <a:gd name="T26" fmla="*/ 2469 w 2851"/>
                <a:gd name="T27" fmla="*/ 246 h 2125"/>
                <a:gd name="T28" fmla="*/ 2559 w 2851"/>
                <a:gd name="T29" fmla="*/ 330 h 2125"/>
                <a:gd name="T30" fmla="*/ 2652 w 2851"/>
                <a:gd name="T31" fmla="*/ 438 h 2125"/>
                <a:gd name="T32" fmla="*/ 2706 w 2851"/>
                <a:gd name="T33" fmla="*/ 519 h 2125"/>
                <a:gd name="T34" fmla="*/ 2742 w 2851"/>
                <a:gd name="T35" fmla="*/ 600 h 2125"/>
                <a:gd name="T36" fmla="*/ 2784 w 2851"/>
                <a:gd name="T37" fmla="*/ 696 h 2125"/>
                <a:gd name="T38" fmla="*/ 2820 w 2851"/>
                <a:gd name="T39" fmla="*/ 816 h 2125"/>
                <a:gd name="T40" fmla="*/ 2835 w 2851"/>
                <a:gd name="T41" fmla="*/ 888 h 2125"/>
                <a:gd name="T42" fmla="*/ 2844 w 2851"/>
                <a:gd name="T43" fmla="*/ 972 h 2125"/>
                <a:gd name="T44" fmla="*/ 2850 w 2851"/>
                <a:gd name="T45" fmla="*/ 1083 h 2125"/>
                <a:gd name="T46" fmla="*/ 2844 w 2851"/>
                <a:gd name="T47" fmla="*/ 1239 h 2125"/>
                <a:gd name="T48" fmla="*/ 2841 w 2851"/>
                <a:gd name="T49" fmla="*/ 1341 h 2125"/>
                <a:gd name="T50" fmla="*/ 2832 w 2851"/>
                <a:gd name="T51" fmla="*/ 1464 h 2125"/>
                <a:gd name="T52" fmla="*/ 2820 w 2851"/>
                <a:gd name="T53" fmla="*/ 1629 h 2125"/>
                <a:gd name="T54" fmla="*/ 2805 w 2851"/>
                <a:gd name="T55" fmla="*/ 1764 h 2125"/>
                <a:gd name="T56" fmla="*/ 2793 w 2851"/>
                <a:gd name="T57" fmla="*/ 1839 h 2125"/>
                <a:gd name="T58" fmla="*/ 2781 w 2851"/>
                <a:gd name="T59" fmla="*/ 1920 h 2125"/>
                <a:gd name="T60" fmla="*/ 2766 w 2851"/>
                <a:gd name="T61" fmla="*/ 1998 h 2125"/>
                <a:gd name="T62" fmla="*/ 2751 w 2851"/>
                <a:gd name="T63" fmla="*/ 2064 h 2125"/>
                <a:gd name="T64" fmla="*/ 2736 w 2851"/>
                <a:gd name="T65" fmla="*/ 2112 h 2125"/>
                <a:gd name="T66" fmla="*/ 2733 w 2851"/>
                <a:gd name="T67" fmla="*/ 2124 h 2125"/>
                <a:gd name="T68" fmla="*/ 0 w 2851"/>
                <a:gd name="T69" fmla="*/ 2124 h 2125"/>
                <a:gd name="T70" fmla="*/ 0 w 2851"/>
                <a:gd name="T71" fmla="*/ 1335 h 2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51" h="2125">
                  <a:moveTo>
                    <a:pt x="0" y="1335"/>
                  </a:moveTo>
                  <a:lnTo>
                    <a:pt x="984" y="378"/>
                  </a:lnTo>
                  <a:lnTo>
                    <a:pt x="1083" y="276"/>
                  </a:lnTo>
                  <a:lnTo>
                    <a:pt x="1224" y="168"/>
                  </a:lnTo>
                  <a:lnTo>
                    <a:pt x="1383" y="84"/>
                  </a:lnTo>
                  <a:lnTo>
                    <a:pt x="1500" y="39"/>
                  </a:lnTo>
                  <a:lnTo>
                    <a:pt x="1578" y="24"/>
                  </a:lnTo>
                  <a:lnTo>
                    <a:pt x="1737" y="0"/>
                  </a:lnTo>
                  <a:lnTo>
                    <a:pt x="1866" y="0"/>
                  </a:lnTo>
                  <a:lnTo>
                    <a:pt x="1983" y="15"/>
                  </a:lnTo>
                  <a:lnTo>
                    <a:pt x="2130" y="54"/>
                  </a:lnTo>
                  <a:lnTo>
                    <a:pt x="2256" y="105"/>
                  </a:lnTo>
                  <a:lnTo>
                    <a:pt x="2367" y="168"/>
                  </a:lnTo>
                  <a:lnTo>
                    <a:pt x="2469" y="246"/>
                  </a:lnTo>
                  <a:lnTo>
                    <a:pt x="2559" y="330"/>
                  </a:lnTo>
                  <a:lnTo>
                    <a:pt x="2652" y="438"/>
                  </a:lnTo>
                  <a:lnTo>
                    <a:pt x="2706" y="519"/>
                  </a:lnTo>
                  <a:lnTo>
                    <a:pt x="2742" y="600"/>
                  </a:lnTo>
                  <a:lnTo>
                    <a:pt x="2784" y="696"/>
                  </a:lnTo>
                  <a:lnTo>
                    <a:pt x="2820" y="816"/>
                  </a:lnTo>
                  <a:lnTo>
                    <a:pt x="2835" y="888"/>
                  </a:lnTo>
                  <a:lnTo>
                    <a:pt x="2844" y="972"/>
                  </a:lnTo>
                  <a:lnTo>
                    <a:pt x="2850" y="1083"/>
                  </a:lnTo>
                  <a:lnTo>
                    <a:pt x="2844" y="1239"/>
                  </a:lnTo>
                  <a:lnTo>
                    <a:pt x="2841" y="1341"/>
                  </a:lnTo>
                  <a:lnTo>
                    <a:pt x="2832" y="1464"/>
                  </a:lnTo>
                  <a:lnTo>
                    <a:pt x="2820" y="1629"/>
                  </a:lnTo>
                  <a:lnTo>
                    <a:pt x="2805" y="1764"/>
                  </a:lnTo>
                  <a:lnTo>
                    <a:pt x="2793" y="1839"/>
                  </a:lnTo>
                  <a:lnTo>
                    <a:pt x="2781" y="1920"/>
                  </a:lnTo>
                  <a:lnTo>
                    <a:pt x="2766" y="1998"/>
                  </a:lnTo>
                  <a:lnTo>
                    <a:pt x="2751" y="2064"/>
                  </a:lnTo>
                  <a:lnTo>
                    <a:pt x="2736" y="2112"/>
                  </a:lnTo>
                  <a:lnTo>
                    <a:pt x="2733" y="2124"/>
                  </a:lnTo>
                  <a:lnTo>
                    <a:pt x="0" y="2124"/>
                  </a:lnTo>
                  <a:lnTo>
                    <a:pt x="0" y="1335"/>
                  </a:lnTo>
                </a:path>
              </a:pathLst>
            </a:custGeom>
            <a:pattFill prst="pct20">
              <a:fgClr>
                <a:schemeClr val="bg2"/>
              </a:fgClr>
              <a:bgClr>
                <a:srgbClr val="3399FF"/>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4">
              <a:extLst>
                <a:ext uri="{FF2B5EF4-FFF2-40B4-BE49-F238E27FC236}">
                  <a16:creationId xmlns:a16="http://schemas.microsoft.com/office/drawing/2014/main" id="{32A31E30-F297-401A-99E7-8093DC47798F}"/>
                </a:ext>
              </a:extLst>
            </p:cNvPr>
            <p:cNvSpPr>
              <a:spLocks noChangeShapeType="1"/>
            </p:cNvSpPr>
            <p:nvPr/>
          </p:nvSpPr>
          <p:spPr bwMode="auto">
            <a:xfrm flipV="1">
              <a:off x="877" y="875"/>
              <a:ext cx="0" cy="2592"/>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46E6A7A8-0555-4A89-8103-96357ECAB4B2}"/>
                </a:ext>
              </a:extLst>
            </p:cNvPr>
            <p:cNvSpPr>
              <a:spLocks noChangeShapeType="1"/>
            </p:cNvSpPr>
            <p:nvPr/>
          </p:nvSpPr>
          <p:spPr bwMode="auto">
            <a:xfrm>
              <a:off x="877" y="3467"/>
              <a:ext cx="3568"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F31CE330-DAFA-4EC7-8231-6B90922D4184}"/>
                </a:ext>
              </a:extLst>
            </p:cNvPr>
            <p:cNvSpPr>
              <a:spLocks noChangeShapeType="1"/>
            </p:cNvSpPr>
            <p:nvPr/>
          </p:nvSpPr>
          <p:spPr bwMode="auto">
            <a:xfrm flipV="1">
              <a:off x="877" y="1698"/>
              <a:ext cx="1020" cy="9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7">
              <a:extLst>
                <a:ext uri="{FF2B5EF4-FFF2-40B4-BE49-F238E27FC236}">
                  <a16:creationId xmlns:a16="http://schemas.microsoft.com/office/drawing/2014/main" id="{09FE6060-FB70-4D8D-862D-5AFFFE185501}"/>
                </a:ext>
              </a:extLst>
            </p:cNvPr>
            <p:cNvSpPr>
              <a:spLocks/>
            </p:cNvSpPr>
            <p:nvPr/>
          </p:nvSpPr>
          <p:spPr bwMode="auto">
            <a:xfrm>
              <a:off x="1882" y="1338"/>
              <a:ext cx="1851" cy="1147"/>
            </a:xfrm>
            <a:custGeom>
              <a:avLst/>
              <a:gdLst>
                <a:gd name="G0" fmla="+- 16127 0 0"/>
                <a:gd name="G1" fmla="+- 21600 0 0"/>
                <a:gd name="G2" fmla="+- 21600 0 0"/>
                <a:gd name="T0" fmla="*/ 0 w 37727"/>
                <a:gd name="T1" fmla="*/ 7231 h 23352"/>
                <a:gd name="T2" fmla="*/ 37656 w 37727"/>
                <a:gd name="T3" fmla="*/ 23352 h 23352"/>
                <a:gd name="T4" fmla="*/ 16127 w 37727"/>
                <a:gd name="T5" fmla="*/ 21600 h 23352"/>
              </a:gdLst>
              <a:ahLst/>
              <a:cxnLst>
                <a:cxn ang="0">
                  <a:pos x="T0" y="T1"/>
                </a:cxn>
                <a:cxn ang="0">
                  <a:pos x="T2" y="T3"/>
                </a:cxn>
                <a:cxn ang="0">
                  <a:pos x="T4" y="T5"/>
                </a:cxn>
              </a:cxnLst>
              <a:rect l="0" t="0" r="r" b="b"/>
              <a:pathLst>
                <a:path w="37727" h="23352" fill="none" extrusionOk="0">
                  <a:moveTo>
                    <a:pt x="-1" y="7230"/>
                  </a:moveTo>
                  <a:cubicBezTo>
                    <a:pt x="4098" y="2630"/>
                    <a:pt x="9966" y="-1"/>
                    <a:pt x="16127" y="0"/>
                  </a:cubicBezTo>
                  <a:cubicBezTo>
                    <a:pt x="28056" y="0"/>
                    <a:pt x="37727" y="9670"/>
                    <a:pt x="37727" y="21600"/>
                  </a:cubicBezTo>
                  <a:cubicBezTo>
                    <a:pt x="37727" y="22184"/>
                    <a:pt x="37703" y="22769"/>
                    <a:pt x="37655" y="23351"/>
                  </a:cubicBezTo>
                </a:path>
                <a:path w="37727" h="23352" stroke="0" extrusionOk="0">
                  <a:moveTo>
                    <a:pt x="-1" y="7230"/>
                  </a:moveTo>
                  <a:cubicBezTo>
                    <a:pt x="4098" y="2630"/>
                    <a:pt x="9966" y="-1"/>
                    <a:pt x="16127" y="0"/>
                  </a:cubicBezTo>
                  <a:cubicBezTo>
                    <a:pt x="28056" y="0"/>
                    <a:pt x="37727" y="9670"/>
                    <a:pt x="37727" y="21600"/>
                  </a:cubicBezTo>
                  <a:cubicBezTo>
                    <a:pt x="37727" y="22184"/>
                    <a:pt x="37703" y="22769"/>
                    <a:pt x="37655" y="23351"/>
                  </a:cubicBezTo>
                  <a:lnTo>
                    <a:pt x="16127"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rc 8">
              <a:extLst>
                <a:ext uri="{FF2B5EF4-FFF2-40B4-BE49-F238E27FC236}">
                  <a16:creationId xmlns:a16="http://schemas.microsoft.com/office/drawing/2014/main" id="{F3460862-1E0F-490A-AB85-CB215D3300AA}"/>
                </a:ext>
              </a:extLst>
            </p:cNvPr>
            <p:cNvSpPr>
              <a:spLocks/>
            </p:cNvSpPr>
            <p:nvPr/>
          </p:nvSpPr>
          <p:spPr bwMode="auto">
            <a:xfrm>
              <a:off x="3517" y="2225"/>
              <a:ext cx="216" cy="1246"/>
            </a:xfrm>
            <a:custGeom>
              <a:avLst/>
              <a:gdLst>
                <a:gd name="G0" fmla="+- 0 0 0"/>
                <a:gd name="G1" fmla="+- 0 0 0"/>
                <a:gd name="G2" fmla="+- 21600 0 0"/>
                <a:gd name="T0" fmla="*/ 21255 w 21255"/>
                <a:gd name="T1" fmla="*/ 3847 h 19359"/>
                <a:gd name="T2" fmla="*/ 9581 w 21255"/>
                <a:gd name="T3" fmla="*/ 19359 h 19359"/>
                <a:gd name="T4" fmla="*/ 0 w 21255"/>
                <a:gd name="T5" fmla="*/ 0 h 19359"/>
              </a:gdLst>
              <a:ahLst/>
              <a:cxnLst>
                <a:cxn ang="0">
                  <a:pos x="T0" y="T1"/>
                </a:cxn>
                <a:cxn ang="0">
                  <a:pos x="T2" y="T3"/>
                </a:cxn>
                <a:cxn ang="0">
                  <a:pos x="T4" y="T5"/>
                </a:cxn>
              </a:cxnLst>
              <a:rect l="0" t="0" r="r" b="b"/>
              <a:pathLst>
                <a:path w="21255" h="19359" fill="none" extrusionOk="0">
                  <a:moveTo>
                    <a:pt x="21254" y="3846"/>
                  </a:moveTo>
                  <a:cubicBezTo>
                    <a:pt x="20037" y="10573"/>
                    <a:pt x="15707" y="16326"/>
                    <a:pt x="9580" y="19358"/>
                  </a:cubicBezTo>
                </a:path>
                <a:path w="21255" h="19359" stroke="0" extrusionOk="0">
                  <a:moveTo>
                    <a:pt x="21254" y="3846"/>
                  </a:moveTo>
                  <a:cubicBezTo>
                    <a:pt x="20037" y="10573"/>
                    <a:pt x="15707" y="16326"/>
                    <a:pt x="9580" y="19358"/>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4EF6A0D6-8B56-4118-8C13-4DF152EF22F3}"/>
                </a:ext>
              </a:extLst>
            </p:cNvPr>
            <p:cNvSpPr>
              <a:spLocks noChangeShapeType="1"/>
            </p:cNvSpPr>
            <p:nvPr/>
          </p:nvSpPr>
          <p:spPr bwMode="auto">
            <a:xfrm>
              <a:off x="1466" y="1368"/>
              <a:ext cx="2539" cy="183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96396632-86C4-403B-ADB9-5AC5C1C5D19B}"/>
                </a:ext>
              </a:extLst>
            </p:cNvPr>
            <p:cNvSpPr>
              <a:spLocks noChangeShapeType="1"/>
            </p:cNvSpPr>
            <p:nvPr/>
          </p:nvSpPr>
          <p:spPr bwMode="auto">
            <a:xfrm>
              <a:off x="1724" y="1218"/>
              <a:ext cx="2409" cy="173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DA70C614-0993-4926-A461-72D219A6471F}"/>
                </a:ext>
              </a:extLst>
            </p:cNvPr>
            <p:cNvSpPr>
              <a:spLocks noChangeShapeType="1"/>
            </p:cNvSpPr>
            <p:nvPr/>
          </p:nvSpPr>
          <p:spPr bwMode="auto">
            <a:xfrm>
              <a:off x="2045" y="1004"/>
              <a:ext cx="2238" cy="160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7A650B22-9FFA-4642-918F-BDB49F20DED4}"/>
                </a:ext>
              </a:extLst>
            </p:cNvPr>
            <p:cNvSpPr>
              <a:spLocks noChangeShapeType="1"/>
            </p:cNvSpPr>
            <p:nvPr/>
          </p:nvSpPr>
          <p:spPr bwMode="auto">
            <a:xfrm>
              <a:off x="2345" y="843"/>
              <a:ext cx="2034" cy="146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3">
              <a:extLst>
                <a:ext uri="{FF2B5EF4-FFF2-40B4-BE49-F238E27FC236}">
                  <a16:creationId xmlns:a16="http://schemas.microsoft.com/office/drawing/2014/main" id="{710405B5-F9CE-4BB0-A994-F3E73B8E5DF7}"/>
                </a:ext>
              </a:extLst>
            </p:cNvPr>
            <p:cNvSpPr>
              <a:spLocks noChangeArrowheads="1"/>
            </p:cNvSpPr>
            <p:nvPr/>
          </p:nvSpPr>
          <p:spPr bwMode="auto">
            <a:xfrm>
              <a:off x="2045" y="2729"/>
              <a:ext cx="110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80000"/>
                </a:lnSpc>
                <a:spcBef>
                  <a:spcPct val="50000"/>
                </a:spcBef>
              </a:pPr>
              <a:r>
                <a:rPr lang="en-US" b="1"/>
                <a:t>Feasible Region</a:t>
              </a:r>
            </a:p>
          </p:txBody>
        </p:sp>
        <p:sp>
          <p:nvSpPr>
            <p:cNvPr id="17" name="Line 14">
              <a:extLst>
                <a:ext uri="{FF2B5EF4-FFF2-40B4-BE49-F238E27FC236}">
                  <a16:creationId xmlns:a16="http://schemas.microsoft.com/office/drawing/2014/main" id="{1DB15395-D1A4-4619-9DDE-DAB53537B509}"/>
                </a:ext>
              </a:extLst>
            </p:cNvPr>
            <p:cNvSpPr>
              <a:spLocks noChangeShapeType="1"/>
            </p:cNvSpPr>
            <p:nvPr/>
          </p:nvSpPr>
          <p:spPr bwMode="auto">
            <a:xfrm flipH="1">
              <a:off x="984" y="3189"/>
              <a:ext cx="407" cy="23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5">
              <a:extLst>
                <a:ext uri="{FF2B5EF4-FFF2-40B4-BE49-F238E27FC236}">
                  <a16:creationId xmlns:a16="http://schemas.microsoft.com/office/drawing/2014/main" id="{A54A4204-C72C-4C52-8246-234CAC8418DC}"/>
                </a:ext>
              </a:extLst>
            </p:cNvPr>
            <p:cNvSpPr>
              <a:spLocks noChangeArrowheads="1"/>
            </p:cNvSpPr>
            <p:nvPr/>
          </p:nvSpPr>
          <p:spPr bwMode="auto">
            <a:xfrm>
              <a:off x="1392" y="3049"/>
              <a:ext cx="1574"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A </a:t>
              </a:r>
            </a:p>
            <a:p>
              <a:pPr eaLnBrk="0" hangingPunct="0">
                <a:lnSpc>
                  <a:spcPct val="10000"/>
                </a:lnSpc>
                <a:spcBef>
                  <a:spcPct val="50000"/>
                </a:spcBef>
              </a:pPr>
              <a:r>
                <a:rPr lang="en-US" b="1"/>
                <a:t>(the starting point)</a:t>
              </a:r>
            </a:p>
          </p:txBody>
        </p:sp>
        <p:sp>
          <p:nvSpPr>
            <p:cNvPr id="19" name="Line 16">
              <a:extLst>
                <a:ext uri="{FF2B5EF4-FFF2-40B4-BE49-F238E27FC236}">
                  <a16:creationId xmlns:a16="http://schemas.microsoft.com/office/drawing/2014/main" id="{12121691-09A9-4D4B-A4C2-B0419567DB6F}"/>
                </a:ext>
              </a:extLst>
            </p:cNvPr>
            <p:cNvSpPr>
              <a:spLocks noChangeShapeType="1"/>
            </p:cNvSpPr>
            <p:nvPr/>
          </p:nvSpPr>
          <p:spPr bwMode="auto">
            <a:xfrm flipV="1">
              <a:off x="888" y="1753"/>
              <a:ext cx="1018" cy="1703"/>
            </a:xfrm>
            <a:prstGeom prst="line">
              <a:avLst/>
            </a:prstGeom>
            <a:noFill/>
            <a:ln w="25400">
              <a:solidFill>
                <a:srgbClr val="CC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a:extLst>
                <a:ext uri="{FF2B5EF4-FFF2-40B4-BE49-F238E27FC236}">
                  <a16:creationId xmlns:a16="http://schemas.microsoft.com/office/drawing/2014/main" id="{9D8DD015-DEC4-4814-9996-64B47BC47EDB}"/>
                </a:ext>
              </a:extLst>
            </p:cNvPr>
            <p:cNvSpPr>
              <a:spLocks noChangeShapeType="1"/>
            </p:cNvSpPr>
            <p:nvPr/>
          </p:nvSpPr>
          <p:spPr bwMode="auto">
            <a:xfrm flipV="1">
              <a:off x="1970" y="1561"/>
              <a:ext cx="161" cy="128"/>
            </a:xfrm>
            <a:prstGeom prst="line">
              <a:avLst/>
            </a:prstGeom>
            <a:noFill/>
            <a:ln w="25400">
              <a:solidFill>
                <a:srgbClr val="CC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1CA00E21-5A86-4C90-AC77-7695092B69DC}"/>
                </a:ext>
              </a:extLst>
            </p:cNvPr>
            <p:cNvSpPr>
              <a:spLocks noChangeShapeType="1"/>
            </p:cNvSpPr>
            <p:nvPr/>
          </p:nvSpPr>
          <p:spPr bwMode="auto">
            <a:xfrm flipV="1">
              <a:off x="2194" y="1411"/>
              <a:ext cx="322" cy="107"/>
            </a:xfrm>
            <a:prstGeom prst="line">
              <a:avLst/>
            </a:prstGeom>
            <a:noFill/>
            <a:ln w="25400">
              <a:solidFill>
                <a:srgbClr val="CC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9">
              <a:extLst>
                <a:ext uri="{FF2B5EF4-FFF2-40B4-BE49-F238E27FC236}">
                  <a16:creationId xmlns:a16="http://schemas.microsoft.com/office/drawing/2014/main" id="{7773EE6B-2BA4-45B1-92CA-2A443C25FBB4}"/>
                </a:ext>
              </a:extLst>
            </p:cNvPr>
            <p:cNvSpPr>
              <a:spLocks noChangeShapeType="1"/>
            </p:cNvSpPr>
            <p:nvPr/>
          </p:nvSpPr>
          <p:spPr bwMode="auto">
            <a:xfrm>
              <a:off x="2623" y="1400"/>
              <a:ext cx="557" cy="139"/>
            </a:xfrm>
            <a:prstGeom prst="line">
              <a:avLst/>
            </a:prstGeom>
            <a:noFill/>
            <a:ln w="25400">
              <a:solidFill>
                <a:srgbClr val="CC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0">
              <a:extLst>
                <a:ext uri="{FF2B5EF4-FFF2-40B4-BE49-F238E27FC236}">
                  <a16:creationId xmlns:a16="http://schemas.microsoft.com/office/drawing/2014/main" id="{E8722E69-29EE-4153-89EA-ACF73A46028D}"/>
                </a:ext>
              </a:extLst>
            </p:cNvPr>
            <p:cNvSpPr>
              <a:spLocks noChangeArrowheads="1"/>
            </p:cNvSpPr>
            <p:nvPr/>
          </p:nvSpPr>
          <p:spPr bwMode="auto">
            <a:xfrm>
              <a:off x="1498" y="1132"/>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B</a:t>
              </a:r>
            </a:p>
          </p:txBody>
        </p:sp>
        <p:sp>
          <p:nvSpPr>
            <p:cNvPr id="24" name="Rectangle 21">
              <a:extLst>
                <a:ext uri="{FF2B5EF4-FFF2-40B4-BE49-F238E27FC236}">
                  <a16:creationId xmlns:a16="http://schemas.microsoft.com/office/drawing/2014/main" id="{0A65DFC4-A9CB-47AE-A635-4152CC4BC6D6}"/>
                </a:ext>
              </a:extLst>
            </p:cNvPr>
            <p:cNvSpPr>
              <a:spLocks noChangeArrowheads="1"/>
            </p:cNvSpPr>
            <p:nvPr/>
          </p:nvSpPr>
          <p:spPr bwMode="auto">
            <a:xfrm>
              <a:off x="1754" y="916"/>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C</a:t>
              </a:r>
            </a:p>
          </p:txBody>
        </p:sp>
        <p:sp>
          <p:nvSpPr>
            <p:cNvPr id="25" name="Rectangle 22">
              <a:extLst>
                <a:ext uri="{FF2B5EF4-FFF2-40B4-BE49-F238E27FC236}">
                  <a16:creationId xmlns:a16="http://schemas.microsoft.com/office/drawing/2014/main" id="{43694CBB-D706-4DD2-A804-37A327192E94}"/>
                </a:ext>
              </a:extLst>
            </p:cNvPr>
            <p:cNvSpPr>
              <a:spLocks noChangeArrowheads="1"/>
            </p:cNvSpPr>
            <p:nvPr/>
          </p:nvSpPr>
          <p:spPr bwMode="auto">
            <a:xfrm>
              <a:off x="2751" y="852"/>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D</a:t>
              </a:r>
            </a:p>
          </p:txBody>
        </p:sp>
        <p:sp>
          <p:nvSpPr>
            <p:cNvPr id="26" name="Rectangle 23">
              <a:extLst>
                <a:ext uri="{FF2B5EF4-FFF2-40B4-BE49-F238E27FC236}">
                  <a16:creationId xmlns:a16="http://schemas.microsoft.com/office/drawing/2014/main" id="{EC7F8858-119C-4CFF-8680-92CFA498FA6A}"/>
                </a:ext>
              </a:extLst>
            </p:cNvPr>
            <p:cNvSpPr>
              <a:spLocks noChangeArrowheads="1"/>
            </p:cNvSpPr>
            <p:nvPr/>
          </p:nvSpPr>
          <p:spPr bwMode="auto">
            <a:xfrm>
              <a:off x="3683" y="112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E</a:t>
              </a:r>
            </a:p>
          </p:txBody>
        </p:sp>
        <p:sp>
          <p:nvSpPr>
            <p:cNvPr id="27" name="Line 24">
              <a:extLst>
                <a:ext uri="{FF2B5EF4-FFF2-40B4-BE49-F238E27FC236}">
                  <a16:creationId xmlns:a16="http://schemas.microsoft.com/office/drawing/2014/main" id="{86BC0051-523B-4404-9DE6-CD5818E65B51}"/>
                </a:ext>
              </a:extLst>
            </p:cNvPr>
            <p:cNvSpPr>
              <a:spLocks noChangeShapeType="1"/>
            </p:cNvSpPr>
            <p:nvPr/>
          </p:nvSpPr>
          <p:spPr bwMode="auto">
            <a:xfrm>
              <a:off x="1638" y="1314"/>
              <a:ext cx="257" cy="311"/>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5">
              <a:extLst>
                <a:ext uri="{FF2B5EF4-FFF2-40B4-BE49-F238E27FC236}">
                  <a16:creationId xmlns:a16="http://schemas.microsoft.com/office/drawing/2014/main" id="{0E74B8C6-22B9-43FB-BFE5-0963E5CF5923}"/>
                </a:ext>
              </a:extLst>
            </p:cNvPr>
            <p:cNvSpPr>
              <a:spLocks noChangeShapeType="1"/>
            </p:cNvSpPr>
            <p:nvPr/>
          </p:nvSpPr>
          <p:spPr bwMode="auto">
            <a:xfrm>
              <a:off x="1906" y="1143"/>
              <a:ext cx="214" cy="30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a:extLst>
                <a:ext uri="{FF2B5EF4-FFF2-40B4-BE49-F238E27FC236}">
                  <a16:creationId xmlns:a16="http://schemas.microsoft.com/office/drawing/2014/main" id="{35B7E2AA-F60B-469E-AC7D-2FA2FD5DBE05}"/>
                </a:ext>
              </a:extLst>
            </p:cNvPr>
            <p:cNvSpPr>
              <a:spLocks noChangeShapeType="1"/>
            </p:cNvSpPr>
            <p:nvPr/>
          </p:nvSpPr>
          <p:spPr bwMode="auto">
            <a:xfrm flipH="1">
              <a:off x="2548" y="993"/>
              <a:ext cx="225" cy="31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a:extLst>
                <a:ext uri="{FF2B5EF4-FFF2-40B4-BE49-F238E27FC236}">
                  <a16:creationId xmlns:a16="http://schemas.microsoft.com/office/drawing/2014/main" id="{4F2E7CA3-1EA6-4807-AD19-E5FF25FA2412}"/>
                </a:ext>
              </a:extLst>
            </p:cNvPr>
            <p:cNvSpPr>
              <a:spLocks noChangeShapeType="1"/>
            </p:cNvSpPr>
            <p:nvPr/>
          </p:nvSpPr>
          <p:spPr bwMode="auto">
            <a:xfrm flipH="1">
              <a:off x="3286" y="1239"/>
              <a:ext cx="377" cy="234"/>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28">
              <a:extLst>
                <a:ext uri="{FF2B5EF4-FFF2-40B4-BE49-F238E27FC236}">
                  <a16:creationId xmlns:a16="http://schemas.microsoft.com/office/drawing/2014/main" id="{FE0778CC-0A79-41A3-BF36-2547049AAF93}"/>
                </a:ext>
              </a:extLst>
            </p:cNvPr>
            <p:cNvSpPr>
              <a:spLocks noChangeArrowheads="1"/>
            </p:cNvSpPr>
            <p:nvPr/>
          </p:nvSpPr>
          <p:spPr bwMode="auto">
            <a:xfrm>
              <a:off x="3936" y="962"/>
              <a:ext cx="1618"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2400" dirty="0"/>
                <a:t>objective function level curves</a:t>
              </a:r>
            </a:p>
          </p:txBody>
        </p:sp>
        <p:sp>
          <p:nvSpPr>
            <p:cNvPr id="32" name="Line 29">
              <a:extLst>
                <a:ext uri="{FF2B5EF4-FFF2-40B4-BE49-F238E27FC236}">
                  <a16:creationId xmlns:a16="http://schemas.microsoft.com/office/drawing/2014/main" id="{BC52C802-4B08-4C01-A774-E084DDD0D6DF}"/>
                </a:ext>
              </a:extLst>
            </p:cNvPr>
            <p:cNvSpPr>
              <a:spLocks noChangeShapeType="1"/>
            </p:cNvSpPr>
            <p:nvPr/>
          </p:nvSpPr>
          <p:spPr bwMode="auto">
            <a:xfrm flipH="1">
              <a:off x="3959" y="1755"/>
              <a:ext cx="291" cy="134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0">
              <a:extLst>
                <a:ext uri="{FF2B5EF4-FFF2-40B4-BE49-F238E27FC236}">
                  <a16:creationId xmlns:a16="http://schemas.microsoft.com/office/drawing/2014/main" id="{C3C88992-17BF-403C-95DB-D7F2DF392C2D}"/>
                </a:ext>
              </a:extLst>
            </p:cNvPr>
            <p:cNvSpPr>
              <a:spLocks noChangeShapeType="1"/>
            </p:cNvSpPr>
            <p:nvPr/>
          </p:nvSpPr>
          <p:spPr bwMode="auto">
            <a:xfrm flipH="1">
              <a:off x="3929" y="1758"/>
              <a:ext cx="321" cy="98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1">
              <a:extLst>
                <a:ext uri="{FF2B5EF4-FFF2-40B4-BE49-F238E27FC236}">
                  <a16:creationId xmlns:a16="http://schemas.microsoft.com/office/drawing/2014/main" id="{12E3006A-F4F3-4BB9-B0B2-A2943BE5FCEE}"/>
                </a:ext>
              </a:extLst>
            </p:cNvPr>
            <p:cNvSpPr>
              <a:spLocks noChangeShapeType="1"/>
            </p:cNvSpPr>
            <p:nvPr/>
          </p:nvSpPr>
          <p:spPr bwMode="auto">
            <a:xfrm flipH="1">
              <a:off x="3962" y="1755"/>
              <a:ext cx="288" cy="54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2">
              <a:extLst>
                <a:ext uri="{FF2B5EF4-FFF2-40B4-BE49-F238E27FC236}">
                  <a16:creationId xmlns:a16="http://schemas.microsoft.com/office/drawing/2014/main" id="{C0404706-1A6C-467B-B32E-F77F6FAD1897}"/>
                </a:ext>
              </a:extLst>
            </p:cNvPr>
            <p:cNvSpPr>
              <a:spLocks noChangeShapeType="1"/>
            </p:cNvSpPr>
            <p:nvPr/>
          </p:nvSpPr>
          <p:spPr bwMode="auto">
            <a:xfrm flipH="1">
              <a:off x="4005" y="1755"/>
              <a:ext cx="245" cy="20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3">
              <a:extLst>
                <a:ext uri="{FF2B5EF4-FFF2-40B4-BE49-F238E27FC236}">
                  <a16:creationId xmlns:a16="http://schemas.microsoft.com/office/drawing/2014/main" id="{621CED67-3027-42C4-845A-DBDE50F92290}"/>
                </a:ext>
              </a:extLst>
            </p:cNvPr>
            <p:cNvSpPr>
              <a:spLocks noChangeArrowheads="1"/>
            </p:cNvSpPr>
            <p:nvPr/>
          </p:nvSpPr>
          <p:spPr bwMode="auto">
            <a:xfrm>
              <a:off x="4229" y="3585"/>
              <a:ext cx="5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aseline="-25000"/>
                <a:t>1</a:t>
              </a:r>
            </a:p>
          </p:txBody>
        </p:sp>
        <p:sp>
          <p:nvSpPr>
            <p:cNvPr id="37" name="Rectangle 34">
              <a:extLst>
                <a:ext uri="{FF2B5EF4-FFF2-40B4-BE49-F238E27FC236}">
                  <a16:creationId xmlns:a16="http://schemas.microsoft.com/office/drawing/2014/main" id="{C60AF7D3-600B-4364-98ED-61B80591CC3F}"/>
                </a:ext>
              </a:extLst>
            </p:cNvPr>
            <p:cNvSpPr>
              <a:spLocks noChangeArrowheads="1"/>
            </p:cNvSpPr>
            <p:nvPr/>
          </p:nvSpPr>
          <p:spPr bwMode="auto">
            <a:xfrm>
              <a:off x="490" y="844"/>
              <a:ext cx="5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aseline="-25000"/>
                <a:t>2</a:t>
              </a:r>
            </a:p>
          </p:txBody>
        </p:sp>
      </p:grpSp>
    </p:spTree>
    <p:extLst>
      <p:ext uri="{BB962C8B-B14F-4D97-AF65-F5344CB8AC3E}">
        <p14:creationId xmlns:p14="http://schemas.microsoft.com/office/powerpoint/2010/main" val="115758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EFCC-AECF-40C8-9FAD-061950D46D5D}"/>
              </a:ext>
            </a:extLst>
          </p:cNvPr>
          <p:cNvSpPr>
            <a:spLocks noGrp="1"/>
          </p:cNvSpPr>
          <p:nvPr>
            <p:ph type="title"/>
          </p:nvPr>
        </p:nvSpPr>
        <p:spPr/>
        <p:txBody>
          <a:bodyPr/>
          <a:lstStyle/>
          <a:p>
            <a:r>
              <a:rPr lang="en-US" dirty="0"/>
              <a:t>Local vs. Global Optimal Solutions</a:t>
            </a:r>
          </a:p>
        </p:txBody>
      </p:sp>
      <p:sp>
        <p:nvSpPr>
          <p:cNvPr id="6" name="Freeform 3" descr="20%">
            <a:extLst>
              <a:ext uri="{FF2B5EF4-FFF2-40B4-BE49-F238E27FC236}">
                <a16:creationId xmlns:a16="http://schemas.microsoft.com/office/drawing/2014/main" id="{2F96CD54-967A-4C3C-8669-5202EB5A8E96}"/>
              </a:ext>
            </a:extLst>
          </p:cNvPr>
          <p:cNvSpPr>
            <a:spLocks/>
          </p:cNvSpPr>
          <p:nvPr/>
        </p:nvSpPr>
        <p:spPr bwMode="auto">
          <a:xfrm>
            <a:off x="2976562" y="3311525"/>
            <a:ext cx="4419600" cy="2771775"/>
          </a:xfrm>
          <a:custGeom>
            <a:avLst/>
            <a:gdLst>
              <a:gd name="T0" fmla="*/ 0 w 2784"/>
              <a:gd name="T1" fmla="*/ 336 h 1746"/>
              <a:gd name="T2" fmla="*/ 108 w 2784"/>
              <a:gd name="T3" fmla="*/ 288 h 1746"/>
              <a:gd name="T4" fmla="*/ 267 w 2784"/>
              <a:gd name="T5" fmla="*/ 225 h 1746"/>
              <a:gd name="T6" fmla="*/ 417 w 2784"/>
              <a:gd name="T7" fmla="*/ 171 h 1746"/>
              <a:gd name="T8" fmla="*/ 564 w 2784"/>
              <a:gd name="T9" fmla="*/ 123 h 1746"/>
              <a:gd name="T10" fmla="*/ 699 w 2784"/>
              <a:gd name="T11" fmla="*/ 84 h 1746"/>
              <a:gd name="T12" fmla="*/ 837 w 2784"/>
              <a:gd name="T13" fmla="*/ 51 h 1746"/>
              <a:gd name="T14" fmla="*/ 936 w 2784"/>
              <a:gd name="T15" fmla="*/ 33 h 1746"/>
              <a:gd name="T16" fmla="*/ 1062 w 2784"/>
              <a:gd name="T17" fmla="*/ 15 h 1746"/>
              <a:gd name="T18" fmla="*/ 1152 w 2784"/>
              <a:gd name="T19" fmla="*/ 9 h 1746"/>
              <a:gd name="T20" fmla="*/ 1320 w 2784"/>
              <a:gd name="T21" fmla="*/ 0 h 1746"/>
              <a:gd name="T22" fmla="*/ 1441 w 2784"/>
              <a:gd name="T23" fmla="*/ 3 h 1746"/>
              <a:gd name="T24" fmla="*/ 1567 w 2784"/>
              <a:gd name="T25" fmla="*/ 27 h 1746"/>
              <a:gd name="T26" fmla="*/ 1639 w 2784"/>
              <a:gd name="T27" fmla="*/ 60 h 1746"/>
              <a:gd name="T28" fmla="*/ 1720 w 2784"/>
              <a:gd name="T29" fmla="*/ 105 h 1746"/>
              <a:gd name="T30" fmla="*/ 1765 w 2784"/>
              <a:gd name="T31" fmla="*/ 147 h 1746"/>
              <a:gd name="T32" fmla="*/ 1801 w 2784"/>
              <a:gd name="T33" fmla="*/ 210 h 1746"/>
              <a:gd name="T34" fmla="*/ 1822 w 2784"/>
              <a:gd name="T35" fmla="*/ 300 h 1746"/>
              <a:gd name="T36" fmla="*/ 1819 w 2784"/>
              <a:gd name="T37" fmla="*/ 375 h 1746"/>
              <a:gd name="T38" fmla="*/ 1780 w 2784"/>
              <a:gd name="T39" fmla="*/ 495 h 1746"/>
              <a:gd name="T40" fmla="*/ 1693 w 2784"/>
              <a:gd name="T41" fmla="*/ 642 h 1746"/>
              <a:gd name="T42" fmla="*/ 1618 w 2784"/>
              <a:gd name="T43" fmla="*/ 750 h 1746"/>
              <a:gd name="T44" fmla="*/ 1597 w 2784"/>
              <a:gd name="T45" fmla="*/ 795 h 1746"/>
              <a:gd name="T46" fmla="*/ 1579 w 2784"/>
              <a:gd name="T47" fmla="*/ 852 h 1746"/>
              <a:gd name="T48" fmla="*/ 1579 w 2784"/>
              <a:gd name="T49" fmla="*/ 889 h 1746"/>
              <a:gd name="T50" fmla="*/ 1591 w 2784"/>
              <a:gd name="T51" fmla="*/ 925 h 1746"/>
              <a:gd name="T52" fmla="*/ 1609 w 2784"/>
              <a:gd name="T53" fmla="*/ 940 h 1746"/>
              <a:gd name="T54" fmla="*/ 1627 w 2784"/>
              <a:gd name="T55" fmla="*/ 952 h 1746"/>
              <a:gd name="T56" fmla="*/ 1672 w 2784"/>
              <a:gd name="T57" fmla="*/ 958 h 1746"/>
              <a:gd name="T58" fmla="*/ 1738 w 2784"/>
              <a:gd name="T59" fmla="*/ 943 h 1746"/>
              <a:gd name="T60" fmla="*/ 1831 w 2784"/>
              <a:gd name="T61" fmla="*/ 892 h 1746"/>
              <a:gd name="T62" fmla="*/ 1903 w 2784"/>
              <a:gd name="T63" fmla="*/ 834 h 1746"/>
              <a:gd name="T64" fmla="*/ 2011 w 2784"/>
              <a:gd name="T65" fmla="*/ 762 h 1746"/>
              <a:gd name="T66" fmla="*/ 2113 w 2784"/>
              <a:gd name="T67" fmla="*/ 708 h 1746"/>
              <a:gd name="T68" fmla="*/ 2233 w 2784"/>
              <a:gd name="T69" fmla="*/ 666 h 1746"/>
              <a:gd name="T70" fmla="*/ 2272 w 2784"/>
              <a:gd name="T71" fmla="*/ 651 h 1746"/>
              <a:gd name="T72" fmla="*/ 2380 w 2784"/>
              <a:gd name="T73" fmla="*/ 627 h 1746"/>
              <a:gd name="T74" fmla="*/ 2485 w 2784"/>
              <a:gd name="T75" fmla="*/ 630 h 1746"/>
              <a:gd name="T76" fmla="*/ 2557 w 2784"/>
              <a:gd name="T77" fmla="*/ 636 h 1746"/>
              <a:gd name="T78" fmla="*/ 2632 w 2784"/>
              <a:gd name="T79" fmla="*/ 657 h 1746"/>
              <a:gd name="T80" fmla="*/ 2686 w 2784"/>
              <a:gd name="T81" fmla="*/ 696 h 1746"/>
              <a:gd name="T82" fmla="*/ 2737 w 2784"/>
              <a:gd name="T83" fmla="*/ 750 h 1746"/>
              <a:gd name="T84" fmla="*/ 2761 w 2784"/>
              <a:gd name="T85" fmla="*/ 798 h 1746"/>
              <a:gd name="T86" fmla="*/ 2776 w 2784"/>
              <a:gd name="T87" fmla="*/ 858 h 1746"/>
              <a:gd name="T88" fmla="*/ 2783 w 2784"/>
              <a:gd name="T89" fmla="*/ 910 h 1746"/>
              <a:gd name="T90" fmla="*/ 2779 w 2784"/>
              <a:gd name="T91" fmla="*/ 955 h 1746"/>
              <a:gd name="T92" fmla="*/ 2767 w 2784"/>
              <a:gd name="T93" fmla="*/ 1021 h 1746"/>
              <a:gd name="T94" fmla="*/ 2743 w 2784"/>
              <a:gd name="T95" fmla="*/ 1096 h 1746"/>
              <a:gd name="T96" fmla="*/ 2695 w 2784"/>
              <a:gd name="T97" fmla="*/ 1201 h 1746"/>
              <a:gd name="T98" fmla="*/ 2575 w 2784"/>
              <a:gd name="T99" fmla="*/ 1360 h 1746"/>
              <a:gd name="T100" fmla="*/ 2284 w 2784"/>
              <a:gd name="T101" fmla="*/ 1741 h 1746"/>
              <a:gd name="T102" fmla="*/ 6 w 2784"/>
              <a:gd name="T103" fmla="*/ 1745 h 1746"/>
              <a:gd name="T104" fmla="*/ 0 w 2784"/>
              <a:gd name="T105" fmla="*/ 33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4" h="1746">
                <a:moveTo>
                  <a:pt x="0" y="336"/>
                </a:moveTo>
                <a:lnTo>
                  <a:pt x="108" y="288"/>
                </a:lnTo>
                <a:lnTo>
                  <a:pt x="267" y="225"/>
                </a:lnTo>
                <a:lnTo>
                  <a:pt x="417" y="171"/>
                </a:lnTo>
                <a:lnTo>
                  <a:pt x="564" y="123"/>
                </a:lnTo>
                <a:lnTo>
                  <a:pt x="699" y="84"/>
                </a:lnTo>
                <a:lnTo>
                  <a:pt x="837" y="51"/>
                </a:lnTo>
                <a:lnTo>
                  <a:pt x="936" y="33"/>
                </a:lnTo>
                <a:lnTo>
                  <a:pt x="1062" y="15"/>
                </a:lnTo>
                <a:lnTo>
                  <a:pt x="1152" y="9"/>
                </a:lnTo>
                <a:lnTo>
                  <a:pt x="1320" y="0"/>
                </a:lnTo>
                <a:lnTo>
                  <a:pt x="1441" y="3"/>
                </a:lnTo>
                <a:lnTo>
                  <a:pt x="1567" y="27"/>
                </a:lnTo>
                <a:lnTo>
                  <a:pt x="1639" y="60"/>
                </a:lnTo>
                <a:lnTo>
                  <a:pt x="1720" y="105"/>
                </a:lnTo>
                <a:lnTo>
                  <a:pt x="1765" y="147"/>
                </a:lnTo>
                <a:lnTo>
                  <a:pt x="1801" y="210"/>
                </a:lnTo>
                <a:lnTo>
                  <a:pt x="1822" y="300"/>
                </a:lnTo>
                <a:lnTo>
                  <a:pt x="1819" y="375"/>
                </a:lnTo>
                <a:lnTo>
                  <a:pt x="1780" y="495"/>
                </a:lnTo>
                <a:lnTo>
                  <a:pt x="1693" y="642"/>
                </a:lnTo>
                <a:lnTo>
                  <a:pt x="1618" y="750"/>
                </a:lnTo>
                <a:lnTo>
                  <a:pt x="1597" y="795"/>
                </a:lnTo>
                <a:lnTo>
                  <a:pt x="1579" y="852"/>
                </a:lnTo>
                <a:lnTo>
                  <a:pt x="1579" y="889"/>
                </a:lnTo>
                <a:lnTo>
                  <a:pt x="1591" y="925"/>
                </a:lnTo>
                <a:lnTo>
                  <a:pt x="1609" y="940"/>
                </a:lnTo>
                <a:lnTo>
                  <a:pt x="1627" y="952"/>
                </a:lnTo>
                <a:lnTo>
                  <a:pt x="1672" y="958"/>
                </a:lnTo>
                <a:lnTo>
                  <a:pt x="1738" y="943"/>
                </a:lnTo>
                <a:lnTo>
                  <a:pt x="1831" y="892"/>
                </a:lnTo>
                <a:lnTo>
                  <a:pt x="1903" y="834"/>
                </a:lnTo>
                <a:lnTo>
                  <a:pt x="2011" y="762"/>
                </a:lnTo>
                <a:lnTo>
                  <a:pt x="2113" y="708"/>
                </a:lnTo>
                <a:lnTo>
                  <a:pt x="2233" y="666"/>
                </a:lnTo>
                <a:lnTo>
                  <a:pt x="2272" y="651"/>
                </a:lnTo>
                <a:lnTo>
                  <a:pt x="2380" y="627"/>
                </a:lnTo>
                <a:lnTo>
                  <a:pt x="2485" y="630"/>
                </a:lnTo>
                <a:lnTo>
                  <a:pt x="2557" y="636"/>
                </a:lnTo>
                <a:lnTo>
                  <a:pt x="2632" y="657"/>
                </a:lnTo>
                <a:lnTo>
                  <a:pt x="2686" y="696"/>
                </a:lnTo>
                <a:lnTo>
                  <a:pt x="2737" y="750"/>
                </a:lnTo>
                <a:lnTo>
                  <a:pt x="2761" y="798"/>
                </a:lnTo>
                <a:lnTo>
                  <a:pt x="2776" y="858"/>
                </a:lnTo>
                <a:lnTo>
                  <a:pt x="2783" y="910"/>
                </a:lnTo>
                <a:lnTo>
                  <a:pt x="2779" y="955"/>
                </a:lnTo>
                <a:lnTo>
                  <a:pt x="2767" y="1021"/>
                </a:lnTo>
                <a:lnTo>
                  <a:pt x="2743" y="1096"/>
                </a:lnTo>
                <a:lnTo>
                  <a:pt x="2695" y="1201"/>
                </a:lnTo>
                <a:lnTo>
                  <a:pt x="2575" y="1360"/>
                </a:lnTo>
                <a:lnTo>
                  <a:pt x="2284" y="1741"/>
                </a:lnTo>
                <a:lnTo>
                  <a:pt x="6" y="1745"/>
                </a:lnTo>
                <a:lnTo>
                  <a:pt x="0" y="336"/>
                </a:lnTo>
              </a:path>
            </a:pathLst>
          </a:custGeom>
          <a:pattFill prst="pct20">
            <a:fgClr>
              <a:schemeClr val="bg2"/>
            </a:fgClr>
            <a:bgClr>
              <a:srgbClr val="3399FF"/>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 name="Group 6">
            <a:extLst>
              <a:ext uri="{FF2B5EF4-FFF2-40B4-BE49-F238E27FC236}">
                <a16:creationId xmlns:a16="http://schemas.microsoft.com/office/drawing/2014/main" id="{E40A41CC-800C-4807-B3FC-2115FD6BCF7D}"/>
              </a:ext>
            </a:extLst>
          </p:cNvPr>
          <p:cNvGrpSpPr>
            <a:grpSpLocks/>
          </p:cNvGrpSpPr>
          <p:nvPr/>
        </p:nvGrpSpPr>
        <p:grpSpPr bwMode="auto">
          <a:xfrm>
            <a:off x="2987675" y="1968499"/>
            <a:ext cx="5664200" cy="4114800"/>
            <a:chOff x="877" y="961"/>
            <a:chExt cx="3568" cy="2592"/>
          </a:xfrm>
        </p:grpSpPr>
        <p:sp>
          <p:nvSpPr>
            <p:cNvPr id="8" name="Line 4">
              <a:extLst>
                <a:ext uri="{FF2B5EF4-FFF2-40B4-BE49-F238E27FC236}">
                  <a16:creationId xmlns:a16="http://schemas.microsoft.com/office/drawing/2014/main" id="{26660D6E-964D-49F0-BC95-90E5B9BA914B}"/>
                </a:ext>
              </a:extLst>
            </p:cNvPr>
            <p:cNvSpPr>
              <a:spLocks noChangeShapeType="1"/>
            </p:cNvSpPr>
            <p:nvPr/>
          </p:nvSpPr>
          <p:spPr bwMode="auto">
            <a:xfrm flipV="1">
              <a:off x="877" y="961"/>
              <a:ext cx="0" cy="2592"/>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
              <a:extLst>
                <a:ext uri="{FF2B5EF4-FFF2-40B4-BE49-F238E27FC236}">
                  <a16:creationId xmlns:a16="http://schemas.microsoft.com/office/drawing/2014/main" id="{0EA2C57B-FCB8-4F7B-B814-201C268E6242}"/>
                </a:ext>
              </a:extLst>
            </p:cNvPr>
            <p:cNvSpPr>
              <a:spLocks noChangeShapeType="1"/>
            </p:cNvSpPr>
            <p:nvPr/>
          </p:nvSpPr>
          <p:spPr bwMode="auto">
            <a:xfrm>
              <a:off x="877" y="3553"/>
              <a:ext cx="3568"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Arc 7">
            <a:extLst>
              <a:ext uri="{FF2B5EF4-FFF2-40B4-BE49-F238E27FC236}">
                <a16:creationId xmlns:a16="http://schemas.microsoft.com/office/drawing/2014/main" id="{545D6DE2-F634-43EB-ACB1-438DC5185382}"/>
              </a:ext>
            </a:extLst>
          </p:cNvPr>
          <p:cNvSpPr>
            <a:spLocks/>
          </p:cNvSpPr>
          <p:nvPr/>
        </p:nvSpPr>
        <p:spPr bwMode="auto">
          <a:xfrm rot="20100000">
            <a:off x="3200401" y="3195637"/>
            <a:ext cx="2668587" cy="1592263"/>
          </a:xfrm>
          <a:custGeom>
            <a:avLst/>
            <a:gdLst>
              <a:gd name="G0" fmla="+- 13 0 0"/>
              <a:gd name="G1" fmla="+- 21600 0 0"/>
              <a:gd name="G2" fmla="+- 21600 0 0"/>
              <a:gd name="T0" fmla="*/ 0 w 21613"/>
              <a:gd name="T1" fmla="*/ 0 h 33610"/>
              <a:gd name="T2" fmla="*/ 17966 w 21613"/>
              <a:gd name="T3" fmla="*/ 33610 h 33610"/>
              <a:gd name="T4" fmla="*/ 13 w 21613"/>
              <a:gd name="T5" fmla="*/ 21600 h 33610"/>
            </a:gdLst>
            <a:ahLst/>
            <a:cxnLst>
              <a:cxn ang="0">
                <a:pos x="T0" y="T1"/>
              </a:cxn>
              <a:cxn ang="0">
                <a:pos x="T2" y="T3"/>
              </a:cxn>
              <a:cxn ang="0">
                <a:pos x="T4" y="T5"/>
              </a:cxn>
            </a:cxnLst>
            <a:rect l="0" t="0" r="r" b="b"/>
            <a:pathLst>
              <a:path w="21613" h="33610" fill="none" extrusionOk="0">
                <a:moveTo>
                  <a:pt x="0" y="0"/>
                </a:moveTo>
                <a:cubicBezTo>
                  <a:pt x="4" y="0"/>
                  <a:pt x="8" y="-1"/>
                  <a:pt x="13" y="0"/>
                </a:cubicBezTo>
                <a:cubicBezTo>
                  <a:pt x="11942" y="0"/>
                  <a:pt x="21613" y="9670"/>
                  <a:pt x="21613" y="21600"/>
                </a:cubicBezTo>
                <a:cubicBezTo>
                  <a:pt x="21613" y="25876"/>
                  <a:pt x="20343" y="30055"/>
                  <a:pt x="17966" y="33610"/>
                </a:cubicBezTo>
              </a:path>
              <a:path w="21613" h="33610" stroke="0" extrusionOk="0">
                <a:moveTo>
                  <a:pt x="0" y="0"/>
                </a:moveTo>
                <a:cubicBezTo>
                  <a:pt x="4" y="0"/>
                  <a:pt x="8" y="-1"/>
                  <a:pt x="13" y="0"/>
                </a:cubicBezTo>
                <a:cubicBezTo>
                  <a:pt x="11942" y="0"/>
                  <a:pt x="21613" y="9670"/>
                  <a:pt x="21613" y="21600"/>
                </a:cubicBezTo>
                <a:cubicBezTo>
                  <a:pt x="21613" y="25876"/>
                  <a:pt x="20343" y="30055"/>
                  <a:pt x="17966" y="33610"/>
                </a:cubicBezTo>
                <a:lnTo>
                  <a:pt x="13"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rc 8">
            <a:extLst>
              <a:ext uri="{FF2B5EF4-FFF2-40B4-BE49-F238E27FC236}">
                <a16:creationId xmlns:a16="http://schemas.microsoft.com/office/drawing/2014/main" id="{A9F8F6F5-1A15-49D7-8528-B788F4CF208C}"/>
              </a:ext>
            </a:extLst>
          </p:cNvPr>
          <p:cNvSpPr>
            <a:spLocks/>
          </p:cNvSpPr>
          <p:nvPr/>
        </p:nvSpPr>
        <p:spPr bwMode="auto">
          <a:xfrm rot="18900000">
            <a:off x="5408018" y="4352229"/>
            <a:ext cx="669925" cy="438350"/>
          </a:xfrm>
          <a:custGeom>
            <a:avLst/>
            <a:gdLst>
              <a:gd name="G0" fmla="+- 21600 0 0"/>
              <a:gd name="G1" fmla="+- 20406 0 0"/>
              <a:gd name="G2" fmla="+- 21600 0 0"/>
              <a:gd name="T0" fmla="*/ 13714 w 21600"/>
              <a:gd name="T1" fmla="*/ 40515 h 40515"/>
              <a:gd name="T2" fmla="*/ 14519 w 21600"/>
              <a:gd name="T3" fmla="*/ 0 h 40515"/>
              <a:gd name="T4" fmla="*/ 21600 w 21600"/>
              <a:gd name="T5" fmla="*/ 20406 h 40515"/>
            </a:gdLst>
            <a:ahLst/>
            <a:cxnLst>
              <a:cxn ang="0">
                <a:pos x="T0" y="T1"/>
              </a:cxn>
              <a:cxn ang="0">
                <a:pos x="T2" y="T3"/>
              </a:cxn>
              <a:cxn ang="0">
                <a:pos x="T4" y="T5"/>
              </a:cxn>
            </a:cxnLst>
            <a:rect l="0" t="0" r="r" b="b"/>
            <a:pathLst>
              <a:path w="21600" h="40515" fill="none" extrusionOk="0">
                <a:moveTo>
                  <a:pt x="13714" y="40514"/>
                </a:moveTo>
                <a:cubicBezTo>
                  <a:pt x="5441" y="37270"/>
                  <a:pt x="0" y="29291"/>
                  <a:pt x="0" y="20406"/>
                </a:cubicBezTo>
                <a:cubicBezTo>
                  <a:pt x="-1" y="11206"/>
                  <a:pt x="5827" y="3015"/>
                  <a:pt x="14518" y="-1"/>
                </a:cubicBezTo>
              </a:path>
              <a:path w="21600" h="40515" stroke="0" extrusionOk="0">
                <a:moveTo>
                  <a:pt x="13714" y="40514"/>
                </a:moveTo>
                <a:cubicBezTo>
                  <a:pt x="5441" y="37270"/>
                  <a:pt x="0" y="29291"/>
                  <a:pt x="0" y="20406"/>
                </a:cubicBezTo>
                <a:cubicBezTo>
                  <a:pt x="-1" y="11206"/>
                  <a:pt x="5827" y="3015"/>
                  <a:pt x="14518" y="-1"/>
                </a:cubicBezTo>
                <a:lnTo>
                  <a:pt x="21600" y="20406"/>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rc 9">
            <a:extLst>
              <a:ext uri="{FF2B5EF4-FFF2-40B4-BE49-F238E27FC236}">
                <a16:creationId xmlns:a16="http://schemas.microsoft.com/office/drawing/2014/main" id="{AD247068-F42F-4AE6-AE0D-94EE20AD6C63}"/>
              </a:ext>
            </a:extLst>
          </p:cNvPr>
          <p:cNvSpPr>
            <a:spLocks/>
          </p:cNvSpPr>
          <p:nvPr/>
        </p:nvSpPr>
        <p:spPr bwMode="auto">
          <a:xfrm rot="19380000">
            <a:off x="6213475" y="4178299"/>
            <a:ext cx="1193800" cy="1252538"/>
          </a:xfrm>
          <a:custGeom>
            <a:avLst/>
            <a:gdLst>
              <a:gd name="G0" fmla="+- 0 0 0"/>
              <a:gd name="G1" fmla="+- 21599 0 0"/>
              <a:gd name="G2" fmla="+- 21600 0 0"/>
              <a:gd name="T0" fmla="*/ 172 w 21600"/>
              <a:gd name="T1" fmla="*/ 0 h 40075"/>
              <a:gd name="T2" fmla="*/ 11190 w 21600"/>
              <a:gd name="T3" fmla="*/ 40075 h 40075"/>
              <a:gd name="T4" fmla="*/ 0 w 21600"/>
              <a:gd name="T5" fmla="*/ 21599 h 40075"/>
            </a:gdLst>
            <a:ahLst/>
            <a:cxnLst>
              <a:cxn ang="0">
                <a:pos x="T0" y="T1"/>
              </a:cxn>
              <a:cxn ang="0">
                <a:pos x="T2" y="T3"/>
              </a:cxn>
              <a:cxn ang="0">
                <a:pos x="T4" y="T5"/>
              </a:cxn>
            </a:cxnLst>
            <a:rect l="0" t="0" r="r" b="b"/>
            <a:pathLst>
              <a:path w="21600" h="40075" fill="none" extrusionOk="0">
                <a:moveTo>
                  <a:pt x="172" y="-1"/>
                </a:moveTo>
                <a:cubicBezTo>
                  <a:pt x="12033" y="94"/>
                  <a:pt x="21600" y="9736"/>
                  <a:pt x="21600" y="21599"/>
                </a:cubicBezTo>
                <a:cubicBezTo>
                  <a:pt x="21600" y="29154"/>
                  <a:pt x="17652" y="36160"/>
                  <a:pt x="11189" y="40074"/>
                </a:cubicBezTo>
              </a:path>
              <a:path w="21600" h="40075" stroke="0" extrusionOk="0">
                <a:moveTo>
                  <a:pt x="172" y="-1"/>
                </a:moveTo>
                <a:cubicBezTo>
                  <a:pt x="12033" y="94"/>
                  <a:pt x="21600" y="9736"/>
                  <a:pt x="21600" y="21599"/>
                </a:cubicBezTo>
                <a:cubicBezTo>
                  <a:pt x="21600" y="29154"/>
                  <a:pt x="17652" y="36160"/>
                  <a:pt x="11189" y="40074"/>
                </a:cubicBez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A42469D4-12CF-4CD2-AC04-D0B93787F314}"/>
              </a:ext>
            </a:extLst>
          </p:cNvPr>
          <p:cNvSpPr>
            <a:spLocks noChangeShapeType="1"/>
          </p:cNvSpPr>
          <p:nvPr/>
        </p:nvSpPr>
        <p:spPr bwMode="auto">
          <a:xfrm flipH="1">
            <a:off x="6610351" y="5283199"/>
            <a:ext cx="593725" cy="7826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76F3F93E-385F-4D61-8056-F3D8EEAC0597}"/>
              </a:ext>
            </a:extLst>
          </p:cNvPr>
          <p:cNvSpPr>
            <a:spLocks noChangeShapeType="1"/>
          </p:cNvSpPr>
          <p:nvPr/>
        </p:nvSpPr>
        <p:spPr bwMode="auto">
          <a:xfrm flipV="1">
            <a:off x="3055937" y="4398962"/>
            <a:ext cx="2482850" cy="1616075"/>
          </a:xfrm>
          <a:prstGeom prst="line">
            <a:avLst/>
          </a:prstGeom>
          <a:noFill/>
          <a:ln w="25400">
            <a:solidFill>
              <a:srgbClr val="CC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494022BE-4B5D-4C58-A133-47E25618B812}"/>
              </a:ext>
            </a:extLst>
          </p:cNvPr>
          <p:cNvSpPr>
            <a:spLocks noChangeShapeType="1"/>
          </p:cNvSpPr>
          <p:nvPr/>
        </p:nvSpPr>
        <p:spPr bwMode="auto">
          <a:xfrm>
            <a:off x="5214937" y="2647950"/>
            <a:ext cx="1428750" cy="22955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a:extLst>
              <a:ext uri="{FF2B5EF4-FFF2-40B4-BE49-F238E27FC236}">
                <a16:creationId xmlns:a16="http://schemas.microsoft.com/office/drawing/2014/main" id="{38433CC6-BE3A-4389-B075-60E5804A45BE}"/>
              </a:ext>
            </a:extLst>
          </p:cNvPr>
          <p:cNvSpPr>
            <a:spLocks noChangeShapeType="1"/>
          </p:cNvSpPr>
          <p:nvPr/>
        </p:nvSpPr>
        <p:spPr bwMode="auto">
          <a:xfrm>
            <a:off x="6610350" y="3344862"/>
            <a:ext cx="1477962" cy="23272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a:extLst>
              <a:ext uri="{FF2B5EF4-FFF2-40B4-BE49-F238E27FC236}">
                <a16:creationId xmlns:a16="http://schemas.microsoft.com/office/drawing/2014/main" id="{6A5BA2F6-9020-4C0B-B8DE-24A0F6CC635B}"/>
              </a:ext>
            </a:extLst>
          </p:cNvPr>
          <p:cNvSpPr>
            <a:spLocks noChangeShapeType="1"/>
          </p:cNvSpPr>
          <p:nvPr/>
        </p:nvSpPr>
        <p:spPr bwMode="auto">
          <a:xfrm flipV="1">
            <a:off x="5554662" y="3633787"/>
            <a:ext cx="222250" cy="765175"/>
          </a:xfrm>
          <a:prstGeom prst="line">
            <a:avLst/>
          </a:prstGeom>
          <a:noFill/>
          <a:ln w="25400">
            <a:solidFill>
              <a:srgbClr val="CC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5">
            <a:extLst>
              <a:ext uri="{FF2B5EF4-FFF2-40B4-BE49-F238E27FC236}">
                <a16:creationId xmlns:a16="http://schemas.microsoft.com/office/drawing/2014/main" id="{7F893553-8716-46E2-ACEE-1AACB02A2087}"/>
              </a:ext>
            </a:extLst>
          </p:cNvPr>
          <p:cNvSpPr>
            <a:spLocks noChangeShapeType="1"/>
          </p:cNvSpPr>
          <p:nvPr/>
        </p:nvSpPr>
        <p:spPr bwMode="auto">
          <a:xfrm flipV="1">
            <a:off x="4110037" y="4429124"/>
            <a:ext cx="2400300" cy="1568450"/>
          </a:xfrm>
          <a:prstGeom prst="line">
            <a:avLst/>
          </a:prstGeom>
          <a:noFill/>
          <a:ln w="25400">
            <a:solidFill>
              <a:srgbClr val="CC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6">
            <a:extLst>
              <a:ext uri="{FF2B5EF4-FFF2-40B4-BE49-F238E27FC236}">
                <a16:creationId xmlns:a16="http://schemas.microsoft.com/office/drawing/2014/main" id="{9BC586AE-4A60-4625-AF0F-E13670266B48}"/>
              </a:ext>
            </a:extLst>
          </p:cNvPr>
          <p:cNvSpPr>
            <a:spLocks noChangeShapeType="1"/>
          </p:cNvSpPr>
          <p:nvPr/>
        </p:nvSpPr>
        <p:spPr bwMode="auto">
          <a:xfrm flipV="1">
            <a:off x="6556375" y="4367212"/>
            <a:ext cx="411162" cy="60325"/>
          </a:xfrm>
          <a:prstGeom prst="line">
            <a:avLst/>
          </a:prstGeom>
          <a:noFill/>
          <a:ln w="25400">
            <a:solidFill>
              <a:srgbClr val="CC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a:extLst>
              <a:ext uri="{FF2B5EF4-FFF2-40B4-BE49-F238E27FC236}">
                <a16:creationId xmlns:a16="http://schemas.microsoft.com/office/drawing/2014/main" id="{3B18E05E-63F1-4D9B-92AE-95783CFA606E}"/>
              </a:ext>
            </a:extLst>
          </p:cNvPr>
          <p:cNvSpPr>
            <a:spLocks noChangeShapeType="1"/>
          </p:cNvSpPr>
          <p:nvPr/>
        </p:nvSpPr>
        <p:spPr bwMode="auto">
          <a:xfrm>
            <a:off x="6996112" y="4364036"/>
            <a:ext cx="285750" cy="160338"/>
          </a:xfrm>
          <a:prstGeom prst="line">
            <a:avLst/>
          </a:prstGeom>
          <a:noFill/>
          <a:ln w="25400">
            <a:solidFill>
              <a:srgbClr val="CC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8">
            <a:extLst>
              <a:ext uri="{FF2B5EF4-FFF2-40B4-BE49-F238E27FC236}">
                <a16:creationId xmlns:a16="http://schemas.microsoft.com/office/drawing/2014/main" id="{53F582F9-7A18-40B9-9439-9F0AC68CE415}"/>
              </a:ext>
            </a:extLst>
          </p:cNvPr>
          <p:cNvSpPr>
            <a:spLocks noChangeArrowheads="1"/>
          </p:cNvSpPr>
          <p:nvPr/>
        </p:nvSpPr>
        <p:spPr bwMode="auto">
          <a:xfrm>
            <a:off x="3124200" y="5029200"/>
            <a:ext cx="271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A</a:t>
            </a:r>
          </a:p>
        </p:txBody>
      </p:sp>
      <p:sp>
        <p:nvSpPr>
          <p:cNvPr id="22" name="Line 19">
            <a:extLst>
              <a:ext uri="{FF2B5EF4-FFF2-40B4-BE49-F238E27FC236}">
                <a16:creationId xmlns:a16="http://schemas.microsoft.com/office/drawing/2014/main" id="{A5EEC0FA-D181-4E23-90B2-22858F3140BC}"/>
              </a:ext>
            </a:extLst>
          </p:cNvPr>
          <p:cNvSpPr>
            <a:spLocks noChangeShapeType="1"/>
          </p:cNvSpPr>
          <p:nvPr/>
        </p:nvSpPr>
        <p:spPr bwMode="auto">
          <a:xfrm flipH="1">
            <a:off x="3071813" y="5334000"/>
            <a:ext cx="204787" cy="595313"/>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0">
            <a:extLst>
              <a:ext uri="{FF2B5EF4-FFF2-40B4-BE49-F238E27FC236}">
                <a16:creationId xmlns:a16="http://schemas.microsoft.com/office/drawing/2014/main" id="{7C4A6127-4CB9-4123-9551-37D62B33F29C}"/>
              </a:ext>
            </a:extLst>
          </p:cNvPr>
          <p:cNvSpPr>
            <a:spLocks noChangeArrowheads="1"/>
          </p:cNvSpPr>
          <p:nvPr/>
        </p:nvSpPr>
        <p:spPr bwMode="auto">
          <a:xfrm>
            <a:off x="6030912" y="3005137"/>
            <a:ext cx="271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C</a:t>
            </a:r>
          </a:p>
        </p:txBody>
      </p:sp>
      <p:sp>
        <p:nvSpPr>
          <p:cNvPr id="24" name="Line 21">
            <a:extLst>
              <a:ext uri="{FF2B5EF4-FFF2-40B4-BE49-F238E27FC236}">
                <a16:creationId xmlns:a16="http://schemas.microsoft.com/office/drawing/2014/main" id="{867CB90C-BF2C-4462-BF1D-0C664E406DB2}"/>
              </a:ext>
            </a:extLst>
          </p:cNvPr>
          <p:cNvSpPr>
            <a:spLocks noChangeShapeType="1"/>
          </p:cNvSpPr>
          <p:nvPr/>
        </p:nvSpPr>
        <p:spPr bwMode="auto">
          <a:xfrm flipH="1">
            <a:off x="5843588" y="3294061"/>
            <a:ext cx="204787" cy="287338"/>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2">
            <a:extLst>
              <a:ext uri="{FF2B5EF4-FFF2-40B4-BE49-F238E27FC236}">
                <a16:creationId xmlns:a16="http://schemas.microsoft.com/office/drawing/2014/main" id="{B35CAF5F-DC6A-4C10-A1FD-F37034263503}"/>
              </a:ext>
            </a:extLst>
          </p:cNvPr>
          <p:cNvSpPr>
            <a:spLocks noChangeShapeType="1"/>
          </p:cNvSpPr>
          <p:nvPr/>
        </p:nvSpPr>
        <p:spPr bwMode="auto">
          <a:xfrm flipH="1">
            <a:off x="5624512" y="4465636"/>
            <a:ext cx="271462"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3">
            <a:extLst>
              <a:ext uri="{FF2B5EF4-FFF2-40B4-BE49-F238E27FC236}">
                <a16:creationId xmlns:a16="http://schemas.microsoft.com/office/drawing/2014/main" id="{CD77CADC-7C52-40D7-8817-2B7648E30848}"/>
              </a:ext>
            </a:extLst>
          </p:cNvPr>
          <p:cNvSpPr>
            <a:spLocks noChangeArrowheads="1"/>
          </p:cNvSpPr>
          <p:nvPr/>
        </p:nvSpPr>
        <p:spPr bwMode="auto">
          <a:xfrm>
            <a:off x="5894387" y="4246562"/>
            <a:ext cx="271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B</a:t>
            </a:r>
          </a:p>
        </p:txBody>
      </p:sp>
      <p:sp>
        <p:nvSpPr>
          <p:cNvPr id="27" name="Rectangle 24">
            <a:extLst>
              <a:ext uri="{FF2B5EF4-FFF2-40B4-BE49-F238E27FC236}">
                <a16:creationId xmlns:a16="http://schemas.microsoft.com/office/drawing/2014/main" id="{77151488-DA1A-46F3-ABBF-9D38B31D879C}"/>
              </a:ext>
            </a:extLst>
          </p:cNvPr>
          <p:cNvSpPr>
            <a:spLocks noChangeArrowheads="1"/>
          </p:cNvSpPr>
          <p:nvPr/>
        </p:nvSpPr>
        <p:spPr bwMode="auto">
          <a:xfrm>
            <a:off x="5861050" y="2493962"/>
            <a:ext cx="295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Local optimal solution</a:t>
            </a:r>
          </a:p>
        </p:txBody>
      </p:sp>
      <p:sp>
        <p:nvSpPr>
          <p:cNvPr id="28" name="Line 25">
            <a:extLst>
              <a:ext uri="{FF2B5EF4-FFF2-40B4-BE49-F238E27FC236}">
                <a16:creationId xmlns:a16="http://schemas.microsoft.com/office/drawing/2014/main" id="{23DCEF02-5EE0-4335-BC18-C468C0118A2D}"/>
              </a:ext>
            </a:extLst>
          </p:cNvPr>
          <p:cNvSpPr>
            <a:spLocks noChangeShapeType="1"/>
          </p:cNvSpPr>
          <p:nvPr/>
        </p:nvSpPr>
        <p:spPr bwMode="auto">
          <a:xfrm flipH="1">
            <a:off x="5792787" y="2835274"/>
            <a:ext cx="273050" cy="611188"/>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6">
            <a:extLst>
              <a:ext uri="{FF2B5EF4-FFF2-40B4-BE49-F238E27FC236}">
                <a16:creationId xmlns:a16="http://schemas.microsoft.com/office/drawing/2014/main" id="{CEF4CE89-229E-49B5-9BCC-EE753D5E8AC2}"/>
              </a:ext>
            </a:extLst>
          </p:cNvPr>
          <p:cNvSpPr>
            <a:spLocks noChangeArrowheads="1"/>
          </p:cNvSpPr>
          <p:nvPr/>
        </p:nvSpPr>
        <p:spPr bwMode="auto">
          <a:xfrm>
            <a:off x="3192462" y="3956050"/>
            <a:ext cx="2024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Feasible Region</a:t>
            </a:r>
          </a:p>
        </p:txBody>
      </p:sp>
      <p:sp>
        <p:nvSpPr>
          <p:cNvPr id="30" name="Rectangle 27">
            <a:extLst>
              <a:ext uri="{FF2B5EF4-FFF2-40B4-BE49-F238E27FC236}">
                <a16:creationId xmlns:a16="http://schemas.microsoft.com/office/drawing/2014/main" id="{8409FD4D-9153-443C-9A20-FF6CCDBEDD74}"/>
              </a:ext>
            </a:extLst>
          </p:cNvPr>
          <p:cNvSpPr>
            <a:spLocks noChangeArrowheads="1"/>
          </p:cNvSpPr>
          <p:nvPr/>
        </p:nvSpPr>
        <p:spPr bwMode="auto">
          <a:xfrm>
            <a:off x="4178300" y="5368925"/>
            <a:ext cx="271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D</a:t>
            </a:r>
          </a:p>
        </p:txBody>
      </p:sp>
      <p:sp>
        <p:nvSpPr>
          <p:cNvPr id="31" name="Line 28">
            <a:extLst>
              <a:ext uri="{FF2B5EF4-FFF2-40B4-BE49-F238E27FC236}">
                <a16:creationId xmlns:a16="http://schemas.microsoft.com/office/drawing/2014/main" id="{06C859F7-19B9-4560-8414-34001E207668}"/>
              </a:ext>
            </a:extLst>
          </p:cNvPr>
          <p:cNvSpPr>
            <a:spLocks noChangeShapeType="1"/>
          </p:cNvSpPr>
          <p:nvPr/>
        </p:nvSpPr>
        <p:spPr bwMode="auto">
          <a:xfrm flipH="1">
            <a:off x="4075113" y="5640387"/>
            <a:ext cx="103187" cy="288925"/>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9">
            <a:extLst>
              <a:ext uri="{FF2B5EF4-FFF2-40B4-BE49-F238E27FC236}">
                <a16:creationId xmlns:a16="http://schemas.microsoft.com/office/drawing/2014/main" id="{6397822C-A2B2-4F5D-9274-DE65B0DFBD83}"/>
              </a:ext>
            </a:extLst>
          </p:cNvPr>
          <p:cNvSpPr>
            <a:spLocks noChangeArrowheads="1"/>
          </p:cNvSpPr>
          <p:nvPr/>
        </p:nvSpPr>
        <p:spPr bwMode="auto">
          <a:xfrm>
            <a:off x="6370637" y="3735387"/>
            <a:ext cx="271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E</a:t>
            </a:r>
          </a:p>
        </p:txBody>
      </p:sp>
      <p:sp>
        <p:nvSpPr>
          <p:cNvPr id="33" name="Line 30">
            <a:extLst>
              <a:ext uri="{FF2B5EF4-FFF2-40B4-BE49-F238E27FC236}">
                <a16:creationId xmlns:a16="http://schemas.microsoft.com/office/drawing/2014/main" id="{8D7A1B07-5190-4D46-B8D1-02551CCABE93}"/>
              </a:ext>
            </a:extLst>
          </p:cNvPr>
          <p:cNvSpPr>
            <a:spLocks noChangeShapeType="1"/>
          </p:cNvSpPr>
          <p:nvPr/>
        </p:nvSpPr>
        <p:spPr bwMode="auto">
          <a:xfrm flipH="1">
            <a:off x="6370638" y="4041775"/>
            <a:ext cx="103187" cy="288925"/>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31">
            <a:extLst>
              <a:ext uri="{FF2B5EF4-FFF2-40B4-BE49-F238E27FC236}">
                <a16:creationId xmlns:a16="http://schemas.microsoft.com/office/drawing/2014/main" id="{8E95D52B-9396-4A23-A0E7-AB995B60164C}"/>
              </a:ext>
            </a:extLst>
          </p:cNvPr>
          <p:cNvSpPr>
            <a:spLocks noChangeArrowheads="1"/>
          </p:cNvSpPr>
          <p:nvPr/>
        </p:nvSpPr>
        <p:spPr bwMode="auto">
          <a:xfrm>
            <a:off x="7067550" y="3567112"/>
            <a:ext cx="271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F</a:t>
            </a:r>
          </a:p>
        </p:txBody>
      </p:sp>
      <p:sp>
        <p:nvSpPr>
          <p:cNvPr id="35" name="Line 32">
            <a:extLst>
              <a:ext uri="{FF2B5EF4-FFF2-40B4-BE49-F238E27FC236}">
                <a16:creationId xmlns:a16="http://schemas.microsoft.com/office/drawing/2014/main" id="{EAC0C31C-822F-4099-AD4C-1A3D00B605C0}"/>
              </a:ext>
            </a:extLst>
          </p:cNvPr>
          <p:cNvSpPr>
            <a:spLocks noChangeShapeType="1"/>
          </p:cNvSpPr>
          <p:nvPr/>
        </p:nvSpPr>
        <p:spPr bwMode="auto">
          <a:xfrm flipH="1">
            <a:off x="6981825" y="3871911"/>
            <a:ext cx="138112" cy="37465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3">
            <a:extLst>
              <a:ext uri="{FF2B5EF4-FFF2-40B4-BE49-F238E27FC236}">
                <a16:creationId xmlns:a16="http://schemas.microsoft.com/office/drawing/2014/main" id="{AA136622-E12D-4D5F-95A4-AC9B5831568B}"/>
              </a:ext>
            </a:extLst>
          </p:cNvPr>
          <p:cNvSpPr>
            <a:spLocks noChangeArrowheads="1"/>
          </p:cNvSpPr>
          <p:nvPr/>
        </p:nvSpPr>
        <p:spPr bwMode="auto">
          <a:xfrm>
            <a:off x="7850187" y="4110037"/>
            <a:ext cx="271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G</a:t>
            </a:r>
          </a:p>
        </p:txBody>
      </p:sp>
      <p:sp>
        <p:nvSpPr>
          <p:cNvPr id="37" name="Line 34">
            <a:extLst>
              <a:ext uri="{FF2B5EF4-FFF2-40B4-BE49-F238E27FC236}">
                <a16:creationId xmlns:a16="http://schemas.microsoft.com/office/drawing/2014/main" id="{FF9953C8-96B1-4F5C-A85B-96DE1C6D751B}"/>
              </a:ext>
            </a:extLst>
          </p:cNvPr>
          <p:cNvSpPr>
            <a:spLocks noChangeShapeType="1"/>
          </p:cNvSpPr>
          <p:nvPr/>
        </p:nvSpPr>
        <p:spPr bwMode="auto">
          <a:xfrm flipH="1">
            <a:off x="7407276" y="4262437"/>
            <a:ext cx="460375" cy="187325"/>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35">
            <a:extLst>
              <a:ext uri="{FF2B5EF4-FFF2-40B4-BE49-F238E27FC236}">
                <a16:creationId xmlns:a16="http://schemas.microsoft.com/office/drawing/2014/main" id="{51FA4783-757F-447F-88EA-7AC8BA3E1486}"/>
              </a:ext>
            </a:extLst>
          </p:cNvPr>
          <p:cNvSpPr>
            <a:spLocks noChangeArrowheads="1"/>
          </p:cNvSpPr>
          <p:nvPr/>
        </p:nvSpPr>
        <p:spPr bwMode="auto">
          <a:xfrm>
            <a:off x="7764462" y="3257549"/>
            <a:ext cx="202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t>Local and </a:t>
            </a:r>
            <a:r>
              <a:rPr lang="en-US" b="1" u="sng"/>
              <a:t>global </a:t>
            </a:r>
            <a:r>
              <a:rPr lang="en-US" b="1"/>
              <a:t>optimal solution</a:t>
            </a:r>
          </a:p>
        </p:txBody>
      </p:sp>
      <p:sp>
        <p:nvSpPr>
          <p:cNvPr id="39" name="Line 36">
            <a:extLst>
              <a:ext uri="{FF2B5EF4-FFF2-40B4-BE49-F238E27FC236}">
                <a16:creationId xmlns:a16="http://schemas.microsoft.com/office/drawing/2014/main" id="{2955A5EF-5558-4875-955A-94AB35EABE15}"/>
              </a:ext>
            </a:extLst>
          </p:cNvPr>
          <p:cNvSpPr>
            <a:spLocks noChangeShapeType="1"/>
          </p:cNvSpPr>
          <p:nvPr/>
        </p:nvSpPr>
        <p:spPr bwMode="auto">
          <a:xfrm flipH="1">
            <a:off x="7340601" y="3633787"/>
            <a:ext cx="407987" cy="714375"/>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37">
            <a:extLst>
              <a:ext uri="{FF2B5EF4-FFF2-40B4-BE49-F238E27FC236}">
                <a16:creationId xmlns:a16="http://schemas.microsoft.com/office/drawing/2014/main" id="{AB15628B-5F5D-4ED1-B823-B5FB4F1DE522}"/>
              </a:ext>
            </a:extLst>
          </p:cNvPr>
          <p:cNvSpPr>
            <a:spLocks noChangeArrowheads="1"/>
          </p:cNvSpPr>
          <p:nvPr/>
        </p:nvSpPr>
        <p:spPr bwMode="auto">
          <a:xfrm>
            <a:off x="8293100" y="6151562"/>
            <a:ext cx="7985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aseline="-25000"/>
              <a:t>1</a:t>
            </a:r>
          </a:p>
        </p:txBody>
      </p:sp>
      <p:sp>
        <p:nvSpPr>
          <p:cNvPr id="41" name="Rectangle 38">
            <a:extLst>
              <a:ext uri="{FF2B5EF4-FFF2-40B4-BE49-F238E27FC236}">
                <a16:creationId xmlns:a16="http://schemas.microsoft.com/office/drawing/2014/main" id="{7DD139C8-807D-4B58-B22D-8E0BD35E438F}"/>
              </a:ext>
            </a:extLst>
          </p:cNvPr>
          <p:cNvSpPr>
            <a:spLocks noChangeArrowheads="1"/>
          </p:cNvSpPr>
          <p:nvPr/>
        </p:nvSpPr>
        <p:spPr bwMode="auto">
          <a:xfrm>
            <a:off x="2339975" y="1897062"/>
            <a:ext cx="7985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2400"/>
              <a:t>X</a:t>
            </a:r>
            <a:r>
              <a:rPr lang="en-US" sz="2400" baseline="-25000"/>
              <a:t>2</a:t>
            </a:r>
          </a:p>
        </p:txBody>
      </p:sp>
    </p:spTree>
    <p:extLst>
      <p:ext uri="{BB962C8B-B14F-4D97-AF65-F5344CB8AC3E}">
        <p14:creationId xmlns:p14="http://schemas.microsoft.com/office/powerpoint/2010/main" val="3278778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2b69bdc8-64b0-4ebf-8ca6-07665e89632b"/>
  <p:tag name="TPVERSION" val="8"/>
  <p:tag name="TPFULLVERSION" val="8.9.1.2"/>
  <p:tag name="PPTVERSION" val="16"/>
  <p:tag name="TPOS" val="2"/>
  <p:tag name="TPLASTSAVEVERSION" val="6.4 PC"/>
</p:tagLst>
</file>

<file path=ppt/theme/theme1.xml><?xml version="1.0" encoding="utf-8"?>
<a:theme xmlns:a="http://schemas.openxmlformats.org/drawingml/2006/main" name="SMDA5">
  <a:themeElements>
    <a:clrScheme name="SMDA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SMDA5">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MDA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MDA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MDA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MDA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MDA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MDA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MDA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MDA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MDA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MDA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MDA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MDA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SMDA5</Template>
  <TotalTime>2314</TotalTime>
  <Words>1983</Words>
  <Application>Microsoft Office PowerPoint</Application>
  <PresentationFormat>Widescreen</PresentationFormat>
  <Paragraphs>374</Paragraphs>
  <Slides>28</Slides>
  <Notes>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3</vt:i4>
      </vt:variant>
      <vt:variant>
        <vt:lpstr>Slide Titles</vt:lpstr>
      </vt:variant>
      <vt:variant>
        <vt:i4>28</vt:i4>
      </vt:variant>
    </vt:vector>
  </HeadingPairs>
  <TitlesOfParts>
    <vt:vector size="41" baseType="lpstr">
      <vt:lpstr>Arial</vt:lpstr>
      <vt:lpstr>Calibri</vt:lpstr>
      <vt:lpstr>Gill Sans MT</vt:lpstr>
      <vt:lpstr>Symbol</vt:lpstr>
      <vt:lpstr>Tahoma</vt:lpstr>
      <vt:lpstr>Times New Roman</vt:lpstr>
      <vt:lpstr>Wingdings</vt:lpstr>
      <vt:lpstr>Wingdings 2</vt:lpstr>
      <vt:lpstr>SMDA5</vt:lpstr>
      <vt:lpstr>Dividend</vt:lpstr>
      <vt:lpstr>Equation</vt:lpstr>
      <vt:lpstr>ClipArt</vt:lpstr>
      <vt:lpstr>Microsoft Equation 3.0</vt:lpstr>
      <vt:lpstr>Nonlinear Programming</vt:lpstr>
      <vt:lpstr>Introduction</vt:lpstr>
      <vt:lpstr>Introduction to Nonlinear Programming (NLP)</vt:lpstr>
      <vt:lpstr>PRICING EXAMPLE (ONE VARIABLE)</vt:lpstr>
      <vt:lpstr>Nonlinear profit function</vt:lpstr>
      <vt:lpstr>Profit curve</vt:lpstr>
      <vt:lpstr>Possible Optimal Solutions to NLPs  (not occurring at corner points)</vt:lpstr>
      <vt:lpstr>The GRG Algorithm</vt:lpstr>
      <vt:lpstr>Local vs. Global Optimal Solutions</vt:lpstr>
      <vt:lpstr>convexity</vt:lpstr>
      <vt:lpstr>grg Nonlinear: SOLVER OPTIONS </vt:lpstr>
      <vt:lpstr>Solver messages about “optimal” solution</vt:lpstr>
      <vt:lpstr>Examples</vt:lpstr>
      <vt:lpstr>The Economic Order Quantity  (EOQ) Problem</vt:lpstr>
      <vt:lpstr>The EOQ Model</vt:lpstr>
      <vt:lpstr>Ordering Paper For MetroBank</vt:lpstr>
      <vt:lpstr>Ordering Paper For MetroBank</vt:lpstr>
      <vt:lpstr>Location Problems</vt:lpstr>
      <vt:lpstr>Rappaport Communications</vt:lpstr>
      <vt:lpstr>Rappaport Communications</vt:lpstr>
      <vt:lpstr>Comments on Location Problems</vt:lpstr>
      <vt:lpstr>A Nonlinear Network Flow Problem: The SafetyTrans Company</vt:lpstr>
      <vt:lpstr>Network for the SafetyTrans Problem</vt:lpstr>
      <vt:lpstr>Network for the SafetyTrans Problem</vt:lpstr>
      <vt:lpstr>A Project Selection Problem: The TMC Corporation</vt:lpstr>
      <vt:lpstr>A Project Selection Problem: The TMC Corporation</vt:lpstr>
      <vt:lpstr>Sensitivity Analysis</vt:lpstr>
      <vt:lpstr>COMMENTS ABOUT NLP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Modeling &amp; Decision Analysis:</dc:title>
  <dc:creator>Cliff Ragsdale</dc:creator>
  <cp:lastModifiedBy>Maria Gisela Bardossy</cp:lastModifiedBy>
  <cp:revision>191</cp:revision>
  <cp:lastPrinted>2019-10-29T14:37:35Z</cp:lastPrinted>
  <dcterms:created xsi:type="dcterms:W3CDTF">1995-06-17T23:31:02Z</dcterms:created>
  <dcterms:modified xsi:type="dcterms:W3CDTF">2021-11-01T03:35:14Z</dcterms:modified>
</cp:coreProperties>
</file>