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6" r:id="rId1"/>
  </p:sldMasterIdLst>
  <p:notesMasterIdLst>
    <p:notesMasterId r:id="rId48"/>
  </p:notesMasterIdLst>
  <p:sldIdLst>
    <p:sldId id="641" r:id="rId2"/>
    <p:sldId id="377" r:id="rId3"/>
    <p:sldId id="325" r:id="rId4"/>
    <p:sldId id="326" r:id="rId5"/>
    <p:sldId id="301" r:id="rId6"/>
    <p:sldId id="638" r:id="rId7"/>
    <p:sldId id="360" r:id="rId8"/>
    <p:sldId id="361" r:id="rId9"/>
    <p:sldId id="637" r:id="rId10"/>
    <p:sldId id="306" r:id="rId11"/>
    <p:sldId id="363" r:id="rId12"/>
    <p:sldId id="402" r:id="rId13"/>
    <p:sldId id="362" r:id="rId14"/>
    <p:sldId id="642" r:id="rId15"/>
    <p:sldId id="382" r:id="rId16"/>
    <p:sldId id="384" r:id="rId17"/>
    <p:sldId id="403" r:id="rId18"/>
    <p:sldId id="386" r:id="rId19"/>
    <p:sldId id="404" r:id="rId20"/>
    <p:sldId id="387" r:id="rId21"/>
    <p:sldId id="405" r:id="rId22"/>
    <p:sldId id="388" r:id="rId23"/>
    <p:sldId id="406" r:id="rId24"/>
    <p:sldId id="367" r:id="rId25"/>
    <p:sldId id="368" r:id="rId26"/>
    <p:sldId id="408" r:id="rId27"/>
    <p:sldId id="407" r:id="rId28"/>
    <p:sldId id="369" r:id="rId29"/>
    <p:sldId id="409" r:id="rId30"/>
    <p:sldId id="410" r:id="rId31"/>
    <p:sldId id="393" r:id="rId32"/>
    <p:sldId id="411" r:id="rId33"/>
    <p:sldId id="640" r:id="rId34"/>
    <p:sldId id="412" r:id="rId35"/>
    <p:sldId id="370" r:id="rId36"/>
    <p:sldId id="371" r:id="rId37"/>
    <p:sldId id="372" r:id="rId38"/>
    <p:sldId id="375" r:id="rId39"/>
    <p:sldId id="643" r:id="rId40"/>
    <p:sldId id="646" r:id="rId41"/>
    <p:sldId id="644" r:id="rId42"/>
    <p:sldId id="645" r:id="rId43"/>
    <p:sldId id="648" r:id="rId44"/>
    <p:sldId id="649" r:id="rId45"/>
    <p:sldId id="650" r:id="rId46"/>
    <p:sldId id="341" r:id="rId47"/>
  </p:sldIdLst>
  <p:sldSz cx="12192000" cy="6858000"/>
  <p:notesSz cx="6858000" cy="9144000"/>
  <p:embeddedFontLst>
    <p:embeddedFont>
      <p:font typeface="Calibri" panose="020F0502020204030204" pitchFamily="34" charset="0"/>
      <p:regular r:id="rId49"/>
      <p:bold r:id="rId50"/>
      <p:italic r:id="rId51"/>
      <p:boldItalic r:id="rId52"/>
    </p:embeddedFont>
    <p:embeddedFont>
      <p:font typeface="Gill Sans MT" panose="020B0502020104020203" pitchFamily="34" charset="0"/>
      <p:regular r:id="rId53"/>
      <p:bold r:id="rId54"/>
      <p:italic r:id="rId55"/>
      <p:boldItalic r:id="rId56"/>
    </p:embeddedFont>
    <p:embeddedFont>
      <p:font typeface="Wingdings 2" panose="05020102010507070707" pitchFamily="18" charset="2"/>
      <p:regular r:id="rId57"/>
    </p:embeddedFont>
  </p:embeddedFontLst>
  <p:custDataLst>
    <p:tags r:id="rId5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63" d="100"/>
          <a:sy n="63" d="100"/>
        </p:scale>
        <p:origin x="108"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2-20T18:39:44.9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4728 9,'0'0,"0"0,0 0,0 0,0 0,0 0,0 0,-3 0,-9 0,-10-3,-13-1,-13 3,-12 2,-9 0,-9 5,-15 3,-10 8,-12 3,-9 6,-14 4,-6 4,-8 4,-8-3,-4 0,-3 0,-6 5,-1 2,0 3,0 5,3 7,3 9,2 5,-1-1,4 2,1 7,-2 8,9 5,13 4,10 1,7 9,6 8,9 1,14 5,14 6,13 3,16 0,9-5,13-1,12 2,12-4,7-8,8-12,8-6,8-2,14-1,10-2,12-4,12-7,7-5,16-7,13-5,12-2,12-2,14-1,8-3,4-5,2-7,3-4,4-8,7-7,3-7,1-5,1-10,2-3,4-8,7-7,0-6,0-6,2-8,-7-5,-2-5,1 0,-2-3,-1 0,0 0,-8-5,-3-8,-9-5,-11-1,-16 5,-10-2,-11 0,-8-4,-6-3,-7-5,-6 0,-8 1,-8 3,-6-2,-8-1,-6-2,-7 0,-4 0,-1 1,-3 0,-3-3,-4-2,-7-2,-8-1,-6 5,-9 3,-6 2,-10-1,-8-2,-11-2,-8 0,-4 7,-4 4,-3 2,-6 1,-6 4,-8 3,-5 6,-5 5,-5 5,-11 2,-7 6,-7 5,-6 5,-12 3,-14 3,-15 4,-17 2,-21 0,-22-1,-27-2,-34 3,-36 7,-42 11,-53 18,-62 29,-66 31,-16 22,85-6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2DF2B4-AAED-4DE5-9811-74453521F9B7}" type="datetimeFigureOut">
              <a:rPr lang="en-US" smtClean="0"/>
              <a:t>11/29/2021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71630C-B58A-4C9F-9755-41020C4C8E3F}" type="slidenum">
              <a:rPr lang="en-US" smtClean="0"/>
              <a:t>‹#›</a:t>
            </a:fld>
            <a:endParaRPr lang="en-US"/>
          </a:p>
        </p:txBody>
      </p:sp>
    </p:spTree>
    <p:extLst>
      <p:ext uri="{BB962C8B-B14F-4D97-AF65-F5344CB8AC3E}">
        <p14:creationId xmlns:p14="http://schemas.microsoft.com/office/powerpoint/2010/main" val="61635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11/29/2021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a:t>Spring 2019</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7217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CADAA-01B8-473B-99DE-E392887F3B41}" type="datetime1">
              <a:rPr lang="en-US" smtClean="0"/>
              <a:t>11/29/2021</a:t>
            </a:fld>
            <a:endParaRPr lang="en-US"/>
          </a:p>
        </p:txBody>
      </p:sp>
      <p:sp>
        <p:nvSpPr>
          <p:cNvPr id="5" name="Footer Placeholder 4"/>
          <p:cNvSpPr>
            <a:spLocks noGrp="1"/>
          </p:cNvSpPr>
          <p:nvPr>
            <p:ph type="ftr" sz="quarter" idx="11"/>
          </p:nvPr>
        </p:nvSpPr>
        <p:spPr/>
        <p:txBody>
          <a:bodyPr/>
          <a:lstStyle/>
          <a:p>
            <a:r>
              <a:rPr lang="en-US"/>
              <a:t>BUSI 758D</a:t>
            </a:r>
          </a:p>
        </p:txBody>
      </p:sp>
      <p:sp>
        <p:nvSpPr>
          <p:cNvPr id="6" name="Slide Number Placeholder 5"/>
          <p:cNvSpPr>
            <a:spLocks noGrp="1"/>
          </p:cNvSpPr>
          <p:nvPr>
            <p:ph type="sldNum" sz="quarter" idx="12"/>
          </p:nvPr>
        </p:nvSpPr>
        <p:spPr/>
        <p:txBody>
          <a:bodyPr/>
          <a:lstStyle/>
          <a:p>
            <a:fld id="{E529869A-4466-4C5E-813C-7697791DE9E1}" type="slidenum">
              <a:rPr lang="en-US" smtClean="0"/>
              <a:t>‹#›</a:t>
            </a:fld>
            <a:endParaRPr lang="en-US"/>
          </a:p>
        </p:txBody>
      </p:sp>
    </p:spTree>
    <p:extLst>
      <p:ext uri="{BB962C8B-B14F-4D97-AF65-F5344CB8AC3E}">
        <p14:creationId xmlns:p14="http://schemas.microsoft.com/office/powerpoint/2010/main" val="3771192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9014184-3918-47D3-BF6B-6C007C57BB87}" type="datetime1">
              <a:rPr lang="en-US" smtClean="0"/>
              <a:t>11/29/2021</a:t>
            </a:fld>
            <a:endParaRPr lang="en-US"/>
          </a:p>
        </p:txBody>
      </p:sp>
      <p:sp>
        <p:nvSpPr>
          <p:cNvPr id="5" name="Footer Placeholder 4"/>
          <p:cNvSpPr>
            <a:spLocks noGrp="1"/>
          </p:cNvSpPr>
          <p:nvPr>
            <p:ph type="ftr" sz="quarter" idx="11"/>
          </p:nvPr>
        </p:nvSpPr>
        <p:spPr>
          <a:xfrm>
            <a:off x="774923" y="5951811"/>
            <a:ext cx="7896279" cy="365125"/>
          </a:xfrm>
        </p:spPr>
        <p:txBody>
          <a:bodyPr/>
          <a:lstStyle/>
          <a:p>
            <a:r>
              <a:rPr lang="en-US"/>
              <a:t>BUSI 758D</a:t>
            </a: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E529869A-4466-4C5E-813C-7697791DE9E1}" type="slidenum">
              <a:rPr lang="en-US" smtClean="0"/>
              <a:t>‹#›</a:t>
            </a:fld>
            <a:endParaRPr lang="en-US"/>
          </a:p>
        </p:txBody>
      </p:sp>
    </p:spTree>
    <p:extLst>
      <p:ext uri="{BB962C8B-B14F-4D97-AF65-F5344CB8AC3E}">
        <p14:creationId xmlns:p14="http://schemas.microsoft.com/office/powerpoint/2010/main" val="2971120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11/29/2021</a:t>
            </a:fld>
            <a:endParaRPr lang="en-US" dirty="0"/>
          </a:p>
        </p:txBody>
      </p:sp>
      <p:sp>
        <p:nvSpPr>
          <p:cNvPr id="5" name="Footer Placeholder 4"/>
          <p:cNvSpPr>
            <a:spLocks noGrp="1"/>
          </p:cNvSpPr>
          <p:nvPr>
            <p:ph type="ftr" sz="quarter" idx="11"/>
          </p:nvPr>
        </p:nvSpPr>
        <p:spPr/>
        <p:txBody>
          <a:bodyPr/>
          <a:lstStyle/>
          <a:p>
            <a:pPr algn="l"/>
            <a:r>
              <a:rPr lang="en-US"/>
              <a:t>Week 1  						         BUSI 758D                                                                                                </a:t>
            </a:r>
            <a:fld id="{42611AFD-9F4E-4EF8-87F7-65E36B935419}" type="slidenum">
              <a:rPr lang="en-US" smtClean="0"/>
              <a:pPr algn="l"/>
              <a:t>‹#›</a:t>
            </a:fld>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1597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11/29/2021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lgn="l"/>
            <a:r>
              <a:rPr lang="en-US"/>
              <a:t>Week 1  						         BUSI 758D                                                                                                </a:t>
            </a:r>
            <a:fld id="{42611AFD-9F4E-4EF8-87F7-65E36B935419}" type="slidenum">
              <a:rPr lang="en-US" smtClean="0"/>
              <a:pPr algn="l"/>
              <a:t>‹#›</a:t>
            </a:fld>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0196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11/29/2021</a:t>
            </a:fld>
            <a:endParaRPr lang="en-US" dirty="0"/>
          </a:p>
        </p:txBody>
      </p:sp>
      <p:sp>
        <p:nvSpPr>
          <p:cNvPr id="6" name="Footer Placeholder 5"/>
          <p:cNvSpPr>
            <a:spLocks noGrp="1"/>
          </p:cNvSpPr>
          <p:nvPr>
            <p:ph type="ftr" sz="quarter" idx="11"/>
          </p:nvPr>
        </p:nvSpPr>
        <p:spPr/>
        <p:txBody>
          <a:bodyPr/>
          <a:lstStyle/>
          <a:p>
            <a:pPr algn="l"/>
            <a:r>
              <a:rPr lang="en-US"/>
              <a:t>Week 1  						         BUSI 758D                                                                                                </a:t>
            </a:r>
            <a:fld id="{42611AFD-9F4E-4EF8-87F7-65E36B935419}" type="slidenum">
              <a:rPr lang="en-US" smtClean="0"/>
              <a:pPr algn="l"/>
              <a:t>‹#›</a:t>
            </a:fld>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4748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AB265F-4FE7-4DB8-85EA-FFCCA2B933AC}" type="datetime1">
              <a:rPr lang="en-US" smtClean="0"/>
              <a:t>11/29/2021</a:t>
            </a:fld>
            <a:endParaRPr lang="en-US"/>
          </a:p>
        </p:txBody>
      </p:sp>
      <p:sp>
        <p:nvSpPr>
          <p:cNvPr id="8" name="Footer Placeholder 7"/>
          <p:cNvSpPr>
            <a:spLocks noGrp="1"/>
          </p:cNvSpPr>
          <p:nvPr>
            <p:ph type="ftr" sz="quarter" idx="11"/>
          </p:nvPr>
        </p:nvSpPr>
        <p:spPr/>
        <p:txBody>
          <a:bodyPr/>
          <a:lstStyle/>
          <a:p>
            <a:r>
              <a:rPr lang="en-US"/>
              <a:t>BUSI 758D</a:t>
            </a:r>
          </a:p>
        </p:txBody>
      </p:sp>
      <p:sp>
        <p:nvSpPr>
          <p:cNvPr id="9" name="Slide Number Placeholder 8"/>
          <p:cNvSpPr>
            <a:spLocks noGrp="1"/>
          </p:cNvSpPr>
          <p:nvPr>
            <p:ph type="sldNum" sz="quarter" idx="12"/>
          </p:nvPr>
        </p:nvSpPr>
        <p:spPr/>
        <p:txBody>
          <a:bodyPr/>
          <a:lstStyle/>
          <a:p>
            <a:fld id="{E529869A-4466-4C5E-813C-7697791DE9E1}" type="slidenum">
              <a:rPr lang="en-US" smtClean="0"/>
              <a:t>‹#›</a:t>
            </a:fld>
            <a:endParaRPr lang="en-US"/>
          </a:p>
        </p:txBody>
      </p:sp>
    </p:spTree>
    <p:extLst>
      <p:ext uri="{BB962C8B-B14F-4D97-AF65-F5344CB8AC3E}">
        <p14:creationId xmlns:p14="http://schemas.microsoft.com/office/powerpoint/2010/main" val="4204329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B351F4-5DF6-4E8D-AEE6-A55B37B2F95E}" type="datetime1">
              <a:rPr lang="en-US" smtClean="0"/>
              <a:t>11/29/2021</a:t>
            </a:fld>
            <a:endParaRPr lang="en-US"/>
          </a:p>
        </p:txBody>
      </p:sp>
      <p:sp>
        <p:nvSpPr>
          <p:cNvPr id="4" name="Footer Placeholder 3"/>
          <p:cNvSpPr>
            <a:spLocks noGrp="1"/>
          </p:cNvSpPr>
          <p:nvPr>
            <p:ph type="ftr" sz="quarter" idx="11"/>
          </p:nvPr>
        </p:nvSpPr>
        <p:spPr/>
        <p:txBody>
          <a:bodyPr/>
          <a:lstStyle/>
          <a:p>
            <a:r>
              <a:rPr lang="en-US"/>
              <a:t>BUSI 758D</a:t>
            </a:r>
          </a:p>
        </p:txBody>
      </p:sp>
      <p:sp>
        <p:nvSpPr>
          <p:cNvPr id="5" name="Slide Number Placeholder 4"/>
          <p:cNvSpPr>
            <a:spLocks noGrp="1"/>
          </p:cNvSpPr>
          <p:nvPr>
            <p:ph type="sldNum" sz="quarter" idx="12"/>
          </p:nvPr>
        </p:nvSpPr>
        <p:spPr/>
        <p:txBody>
          <a:bodyPr/>
          <a:lstStyle/>
          <a:p>
            <a:fld id="{E529869A-4466-4C5E-813C-7697791DE9E1}" type="slidenum">
              <a:rPr lang="en-US" smtClean="0"/>
              <a:t>‹#›</a:t>
            </a:fld>
            <a:endParaRPr lang="en-US"/>
          </a:p>
        </p:txBody>
      </p:sp>
    </p:spTree>
    <p:extLst>
      <p:ext uri="{BB962C8B-B14F-4D97-AF65-F5344CB8AC3E}">
        <p14:creationId xmlns:p14="http://schemas.microsoft.com/office/powerpoint/2010/main" val="2643379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438775-CF6F-48F6-86DD-F289422A7613}" type="datetime1">
              <a:rPr lang="en-US" smtClean="0"/>
              <a:t>11/29/2021</a:t>
            </a:fld>
            <a:endParaRPr lang="en-US"/>
          </a:p>
        </p:txBody>
      </p:sp>
      <p:sp>
        <p:nvSpPr>
          <p:cNvPr id="3" name="Footer Placeholder 2"/>
          <p:cNvSpPr>
            <a:spLocks noGrp="1"/>
          </p:cNvSpPr>
          <p:nvPr>
            <p:ph type="ftr" sz="quarter" idx="11"/>
          </p:nvPr>
        </p:nvSpPr>
        <p:spPr/>
        <p:txBody>
          <a:bodyPr/>
          <a:lstStyle/>
          <a:p>
            <a:r>
              <a:rPr lang="en-US"/>
              <a:t>BUSI 758D</a:t>
            </a:r>
          </a:p>
        </p:txBody>
      </p:sp>
      <p:sp>
        <p:nvSpPr>
          <p:cNvPr id="4" name="Slide Number Placeholder 3"/>
          <p:cNvSpPr>
            <a:spLocks noGrp="1"/>
          </p:cNvSpPr>
          <p:nvPr>
            <p:ph type="sldNum" sz="quarter" idx="12"/>
          </p:nvPr>
        </p:nvSpPr>
        <p:spPr/>
        <p:txBody>
          <a:bodyPr/>
          <a:lstStyle/>
          <a:p>
            <a:fld id="{E529869A-4466-4C5E-813C-7697791DE9E1}" type="slidenum">
              <a:rPr lang="en-US" smtClean="0"/>
              <a:t>‹#›</a:t>
            </a:fld>
            <a:endParaRPr lang="en-US"/>
          </a:p>
        </p:txBody>
      </p:sp>
    </p:spTree>
    <p:extLst>
      <p:ext uri="{BB962C8B-B14F-4D97-AF65-F5344CB8AC3E}">
        <p14:creationId xmlns:p14="http://schemas.microsoft.com/office/powerpoint/2010/main" val="2197106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A52C3DF-F6CA-4E8E-80B8-EF9441278E74}" type="datetime1">
              <a:rPr lang="en-US" smtClean="0"/>
              <a:t>11/29/2021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BUSI 758D</a:t>
            </a: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E529869A-4466-4C5E-813C-7697791DE9E1}" type="slidenum">
              <a:rPr lang="en-US" smtClean="0"/>
              <a:t>‹#›</a:t>
            </a:fld>
            <a:endParaRPr lang="en-US"/>
          </a:p>
        </p:txBody>
      </p:sp>
    </p:spTree>
    <p:extLst>
      <p:ext uri="{BB962C8B-B14F-4D97-AF65-F5344CB8AC3E}">
        <p14:creationId xmlns:p14="http://schemas.microsoft.com/office/powerpoint/2010/main" val="3636266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BF735A-9D88-49A5-9703-9352AF4EC1A8}" type="datetime1">
              <a:rPr lang="en-US" smtClean="0"/>
              <a:t>11/29/2021</a:t>
            </a:fld>
            <a:endParaRPr lang="en-US"/>
          </a:p>
        </p:txBody>
      </p:sp>
      <p:sp>
        <p:nvSpPr>
          <p:cNvPr id="6" name="Footer Placeholder 5"/>
          <p:cNvSpPr>
            <a:spLocks noGrp="1"/>
          </p:cNvSpPr>
          <p:nvPr>
            <p:ph type="ftr" sz="quarter" idx="11"/>
          </p:nvPr>
        </p:nvSpPr>
        <p:spPr/>
        <p:txBody>
          <a:bodyPr/>
          <a:lstStyle/>
          <a:p>
            <a:r>
              <a:rPr lang="en-US"/>
              <a:t>BUSI 758D</a:t>
            </a:r>
          </a:p>
        </p:txBody>
      </p:sp>
      <p:sp>
        <p:nvSpPr>
          <p:cNvPr id="7" name="Slide Number Placeholder 6"/>
          <p:cNvSpPr>
            <a:spLocks noGrp="1"/>
          </p:cNvSpPr>
          <p:nvPr>
            <p:ph type="sldNum" sz="quarter" idx="12"/>
          </p:nvPr>
        </p:nvSpPr>
        <p:spPr/>
        <p:txBody>
          <a:bodyPr/>
          <a:lstStyle/>
          <a:p>
            <a:fld id="{E529869A-4466-4C5E-813C-7697791DE9E1}" type="slidenum">
              <a:rPr lang="en-US" smtClean="0"/>
              <a:t>‹#›</a:t>
            </a:fld>
            <a:endParaRPr lang="en-US"/>
          </a:p>
        </p:txBody>
      </p:sp>
    </p:spTree>
    <p:extLst>
      <p:ext uri="{BB962C8B-B14F-4D97-AF65-F5344CB8AC3E}">
        <p14:creationId xmlns:p14="http://schemas.microsoft.com/office/powerpoint/2010/main" val="2269468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3DBEBB3-62CF-4BE4-99A0-3ABEF257A667}" type="datetime1">
              <a:rPr lang="en-US" smtClean="0"/>
              <a:t>11/29/2021</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BUSI 758D</a:t>
            </a:r>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E529869A-4466-4C5E-813C-7697791DE9E1}" type="slidenum">
              <a:rPr lang="en-US" smtClean="0"/>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4915617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customXml" Target="../ink/ink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7.wmf"/><Relationship Id="rId5" Type="http://schemas.openxmlformats.org/officeDocument/2006/relationships/oleObject" Target="../embeddings/oleObject2.bin"/><Relationship Id="rId4" Type="http://schemas.openxmlformats.org/officeDocument/2006/relationships/image" Target="../media/image26.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F61E194-ABD8-4D17-B1A9-C6C8AE9DA76F}"/>
              </a:ext>
            </a:extLst>
          </p:cNvPr>
          <p:cNvSpPr>
            <a:spLocks noGrp="1"/>
          </p:cNvSpPr>
          <p:nvPr>
            <p:ph type="ctrTitle"/>
          </p:nvPr>
        </p:nvSpPr>
        <p:spPr/>
        <p:txBody>
          <a:bodyPr/>
          <a:lstStyle/>
          <a:p>
            <a:r>
              <a:rPr lang="en-US" dirty="0"/>
              <a:t>simulation</a:t>
            </a:r>
          </a:p>
        </p:txBody>
      </p:sp>
      <p:sp>
        <p:nvSpPr>
          <p:cNvPr id="7" name="Subtitle 6">
            <a:extLst>
              <a:ext uri="{FF2B5EF4-FFF2-40B4-BE49-F238E27FC236}">
                <a16:creationId xmlns:a16="http://schemas.microsoft.com/office/drawing/2014/main" id="{BA1075A9-DF1A-467A-B416-04E84486A2C8}"/>
              </a:ext>
            </a:extLst>
          </p:cNvPr>
          <p:cNvSpPr>
            <a:spLocks noGrp="1"/>
          </p:cNvSpPr>
          <p:nvPr>
            <p:ph type="subTitle" idx="1"/>
          </p:nvPr>
        </p:nvSpPr>
        <p:spPr/>
        <p:txBody>
          <a:bodyPr/>
          <a:lstStyle/>
          <a:p>
            <a:endParaRPr lang="en-US" dirty="0"/>
          </a:p>
          <a:p>
            <a:endParaRPr lang="en-US" dirty="0"/>
          </a:p>
        </p:txBody>
      </p:sp>
      <p:sp>
        <p:nvSpPr>
          <p:cNvPr id="5" name="Slide Number Placeholder 4">
            <a:extLst>
              <a:ext uri="{FF2B5EF4-FFF2-40B4-BE49-F238E27FC236}">
                <a16:creationId xmlns:a16="http://schemas.microsoft.com/office/drawing/2014/main" id="{616D1D7A-433C-44B0-956C-A8114DD48677}"/>
              </a:ext>
            </a:extLst>
          </p:cNvPr>
          <p:cNvSpPr>
            <a:spLocks noGrp="1"/>
          </p:cNvSpPr>
          <p:nvPr>
            <p:ph type="sldNum" sz="quarter" idx="12"/>
          </p:nvPr>
        </p:nvSpPr>
        <p:spPr/>
        <p:txBody>
          <a:bodyPr/>
          <a:lstStyle/>
          <a:p>
            <a:fld id="{D57F1E4F-1CFF-5643-939E-217C01CDF565}" type="slidenum">
              <a:rPr lang="en-US" smtClean="0"/>
              <a:pPr/>
              <a:t>1</a:t>
            </a:fld>
            <a:endParaRPr lang="en-US" dirty="0"/>
          </a:p>
        </p:txBody>
      </p:sp>
      <p:pic>
        <p:nvPicPr>
          <p:cNvPr id="8" name="Picture 7">
            <a:extLst>
              <a:ext uri="{FF2B5EF4-FFF2-40B4-BE49-F238E27FC236}">
                <a16:creationId xmlns:a16="http://schemas.microsoft.com/office/drawing/2014/main" id="{DA690507-636D-410F-83C8-C77A6A4469F3}"/>
              </a:ext>
            </a:extLst>
          </p:cNvPr>
          <p:cNvPicPr>
            <a:picLocks noChangeAspect="1"/>
          </p:cNvPicPr>
          <p:nvPr/>
        </p:nvPicPr>
        <p:blipFill rotWithShape="1">
          <a:blip r:embed="rId2"/>
          <a:srcRect r="8667"/>
          <a:stretch/>
        </p:blipFill>
        <p:spPr>
          <a:xfrm>
            <a:off x="4700756" y="2872424"/>
            <a:ext cx="6135311" cy="3789023"/>
          </a:xfrm>
          <a:prstGeom prst="rect">
            <a:avLst/>
          </a:prstGeom>
        </p:spPr>
      </p:pic>
    </p:spTree>
    <p:extLst>
      <p:ext uri="{BB962C8B-B14F-4D97-AF65-F5344CB8AC3E}">
        <p14:creationId xmlns:p14="http://schemas.microsoft.com/office/powerpoint/2010/main" val="2852719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Rectangle 2">
            <a:extLst>
              <a:ext uri="{FF2B5EF4-FFF2-40B4-BE49-F238E27FC236}">
                <a16:creationId xmlns:a16="http://schemas.microsoft.com/office/drawing/2014/main" id="{60AB941F-7E35-41D2-A1AF-128309906FFB}"/>
              </a:ext>
            </a:extLst>
          </p:cNvPr>
          <p:cNvSpPr>
            <a:spLocks noGrp="1"/>
          </p:cNvSpPr>
          <p:nvPr>
            <p:ph type="title"/>
          </p:nvPr>
        </p:nvSpPr>
        <p:spPr/>
        <p:txBody>
          <a:bodyPr/>
          <a:lstStyle/>
          <a:p>
            <a:r>
              <a:rPr lang="en-US" altLang="en-US" sz="2700" dirty="0"/>
              <a:t>Simulation</a:t>
            </a:r>
          </a:p>
        </p:txBody>
      </p:sp>
      <p:sp>
        <p:nvSpPr>
          <p:cNvPr id="254979" name="Rectangle 3">
            <a:extLst>
              <a:ext uri="{FF2B5EF4-FFF2-40B4-BE49-F238E27FC236}">
                <a16:creationId xmlns:a16="http://schemas.microsoft.com/office/drawing/2014/main" id="{46F5F13D-4FCA-4418-80F4-7773584E4F54}"/>
              </a:ext>
            </a:extLst>
          </p:cNvPr>
          <p:cNvSpPr>
            <a:spLocks noGrp="1"/>
          </p:cNvSpPr>
          <p:nvPr>
            <p:ph idx="1"/>
          </p:nvPr>
        </p:nvSpPr>
        <p:spPr/>
        <p:txBody>
          <a:bodyPr/>
          <a:lstStyle/>
          <a:p>
            <a:pPr>
              <a:lnSpc>
                <a:spcPct val="90000"/>
              </a:lnSpc>
            </a:pPr>
            <a:r>
              <a:rPr lang="en-US" altLang="en-US" sz="2100" dirty="0"/>
              <a:t>Values for uncertain inputs are selected in a manner that represents the </a:t>
            </a:r>
            <a:r>
              <a:rPr lang="en-US" altLang="en-US" sz="2100" b="1" dirty="0"/>
              <a:t>probability distribution </a:t>
            </a:r>
            <a:r>
              <a:rPr lang="en-US" altLang="en-US" sz="2100" dirty="0"/>
              <a:t>that the uncertain inputs take</a:t>
            </a:r>
          </a:p>
          <a:p>
            <a:pPr>
              <a:lnSpc>
                <a:spcPct val="90000"/>
              </a:lnSpc>
            </a:pPr>
            <a:r>
              <a:rPr lang="en-US" altLang="en-US" sz="2100" dirty="0"/>
              <a:t>The computer generates hundreds (thousands, millions) of scenarios</a:t>
            </a:r>
          </a:p>
          <a:p>
            <a:pPr>
              <a:lnSpc>
                <a:spcPct val="90000"/>
              </a:lnSpc>
            </a:pPr>
            <a:r>
              <a:rPr lang="en-US" altLang="en-US" sz="2100" dirty="0"/>
              <a:t>We can analyze the results of these scenarios to make decisions using </a:t>
            </a:r>
            <a:r>
              <a:rPr lang="en-US" altLang="en-US" sz="2100" u="sng" dirty="0"/>
              <a:t>solid empirical evidence</a:t>
            </a:r>
            <a:endParaRPr lang="en-US" altLang="en-US" sz="2100" dirty="0"/>
          </a:p>
        </p:txBody>
      </p:sp>
      <p:sp>
        <p:nvSpPr>
          <p:cNvPr id="4" name="Footer Placeholder 3">
            <a:extLst>
              <a:ext uri="{FF2B5EF4-FFF2-40B4-BE49-F238E27FC236}">
                <a16:creationId xmlns:a16="http://schemas.microsoft.com/office/drawing/2014/main" id="{FF34228D-89D4-468C-9BE6-05B923AAE571}"/>
              </a:ext>
            </a:extLst>
          </p:cNvPr>
          <p:cNvSpPr>
            <a:spLocks noGrp="1"/>
          </p:cNvSpPr>
          <p:nvPr>
            <p:ph type="ftr" sz="quarter" idx="11"/>
          </p:nvPr>
        </p:nvSpPr>
        <p:spPr/>
        <p:txBody>
          <a:bodyPr/>
          <a:lstStyle/>
          <a:p>
            <a:pPr algn="l">
              <a:defRPr/>
            </a:pPr>
            <a:r>
              <a:rPr lang="en-US" dirty="0"/>
              <a:t>.</a:t>
            </a:r>
          </a:p>
          <a:p>
            <a:pPr algn="l">
              <a:defRPr/>
            </a:pPr>
            <a:endParaRPr lang="en-US" sz="1050" dirty="0"/>
          </a:p>
        </p:txBody>
      </p:sp>
      <p:sp>
        <p:nvSpPr>
          <p:cNvPr id="23555" name="Slide Number Placeholder 4">
            <a:extLst>
              <a:ext uri="{FF2B5EF4-FFF2-40B4-BE49-F238E27FC236}">
                <a16:creationId xmlns:a16="http://schemas.microsoft.com/office/drawing/2014/main" id="{A4E3CAB0-1DD8-4359-999C-47572DA816B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lgn="ctr">
              <a:spcBef>
                <a:spcPct val="0"/>
              </a:spcBef>
              <a:buFontTx/>
              <a:buNone/>
            </a:pPr>
            <a:fld id="{AC67A704-D996-4982-8EE3-04BAC73CA102}" type="slidenum">
              <a:rPr lang="en-US" altLang="en-US" sz="900">
                <a:solidFill>
                  <a:srgbClr val="898989"/>
                </a:solidFill>
              </a:rPr>
              <a:pPr algn="ctr">
                <a:spcBef>
                  <a:spcPct val="0"/>
                </a:spcBef>
                <a:buFontTx/>
                <a:buNone/>
              </a:pPr>
              <a:t>10</a:t>
            </a:fld>
            <a:endParaRPr lang="en-US" altLang="en-US" sz="900" dirty="0">
              <a:solidFill>
                <a:srgbClr val="89898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0" name="Rectangle 2">
            <a:extLst>
              <a:ext uri="{FF2B5EF4-FFF2-40B4-BE49-F238E27FC236}">
                <a16:creationId xmlns:a16="http://schemas.microsoft.com/office/drawing/2014/main" id="{8E87C6E3-6821-47E6-A10B-9B9DF6D47CD1}"/>
              </a:ext>
            </a:extLst>
          </p:cNvPr>
          <p:cNvSpPr>
            <a:spLocks noGrp="1"/>
          </p:cNvSpPr>
          <p:nvPr>
            <p:ph type="title"/>
          </p:nvPr>
        </p:nvSpPr>
        <p:spPr/>
        <p:txBody>
          <a:bodyPr>
            <a:normAutofit/>
          </a:bodyPr>
          <a:lstStyle/>
          <a:p>
            <a:r>
              <a:rPr lang="en-US" altLang="en-US" sz="3000" dirty="0"/>
              <a:t>Simulation: 4 step process</a:t>
            </a:r>
          </a:p>
        </p:txBody>
      </p:sp>
      <p:sp>
        <p:nvSpPr>
          <p:cNvPr id="259075" name="Rectangle 3">
            <a:extLst>
              <a:ext uri="{FF2B5EF4-FFF2-40B4-BE49-F238E27FC236}">
                <a16:creationId xmlns:a16="http://schemas.microsoft.com/office/drawing/2014/main" id="{6FC4CB88-C0D2-4073-984A-EB06E280487A}"/>
              </a:ext>
            </a:extLst>
          </p:cNvPr>
          <p:cNvSpPr>
            <a:spLocks noGrp="1"/>
          </p:cNvSpPr>
          <p:nvPr>
            <p:ph idx="1"/>
          </p:nvPr>
        </p:nvSpPr>
        <p:spPr/>
        <p:txBody>
          <a:bodyPr>
            <a:normAutofit/>
          </a:bodyPr>
          <a:lstStyle/>
          <a:p>
            <a:pPr marL="295275" indent="-295275">
              <a:buNone/>
            </a:pPr>
            <a:r>
              <a:rPr lang="en-US" altLang="en-US" dirty="0"/>
              <a:t>1) Identify the uncertain inputs in the model.</a:t>
            </a:r>
          </a:p>
          <a:p>
            <a:pPr marL="295275" indent="-295275">
              <a:buNone/>
            </a:pPr>
            <a:r>
              <a:rPr lang="en-US" altLang="en-US" dirty="0"/>
              <a:t>2) Understand how they vary (what distribution + parameters they follow) and build a model that explains consequences of decision if input </a:t>
            </a:r>
            <a:r>
              <a:rPr lang="en-US" altLang="en-US" u="sng" dirty="0"/>
              <a:t>were fixed</a:t>
            </a:r>
            <a:r>
              <a:rPr lang="en-US" altLang="en-US" dirty="0"/>
              <a:t>.</a:t>
            </a:r>
          </a:p>
          <a:p>
            <a:pPr marL="295275" indent="-295275">
              <a:buNone/>
            </a:pPr>
            <a:r>
              <a:rPr lang="en-US" altLang="en-US" dirty="0"/>
              <a:t>3) Replicate the model </a:t>
            </a:r>
            <a:r>
              <a:rPr lang="en-US" altLang="en-US" i="1" dirty="0">
                <a:latin typeface="Times New Roman" panose="02020603050405020304" pitchFamily="18" charset="0"/>
              </a:rPr>
              <a:t>n</a:t>
            </a:r>
            <a:r>
              <a:rPr lang="en-US" altLang="en-US" dirty="0"/>
              <a:t> times: </a:t>
            </a:r>
          </a:p>
          <a:p>
            <a:pPr lvl="1"/>
            <a:r>
              <a:rPr lang="en-US" altLang="en-US" dirty="0"/>
              <a:t>Use different input values, generated from the distribution that the inputs come from</a:t>
            </a:r>
          </a:p>
          <a:p>
            <a:pPr lvl="1"/>
            <a:r>
              <a:rPr lang="en-US" altLang="en-US" dirty="0"/>
              <a:t>Record the value of the performance measure.</a:t>
            </a:r>
          </a:p>
          <a:p>
            <a:pPr marL="295275" indent="-295275">
              <a:buNone/>
            </a:pPr>
            <a:r>
              <a:rPr lang="en-US" altLang="en-US" dirty="0"/>
              <a:t>4) Analyze the sample values collected on the performance measure.</a:t>
            </a:r>
          </a:p>
        </p:txBody>
      </p:sp>
      <p:sp>
        <p:nvSpPr>
          <p:cNvPr id="4" name="Footer Placeholder 3">
            <a:extLst>
              <a:ext uri="{FF2B5EF4-FFF2-40B4-BE49-F238E27FC236}">
                <a16:creationId xmlns:a16="http://schemas.microsoft.com/office/drawing/2014/main" id="{8FD51997-0CC7-42B6-9FBB-2146FA5B0968}"/>
              </a:ext>
            </a:extLst>
          </p:cNvPr>
          <p:cNvSpPr>
            <a:spLocks noGrp="1"/>
          </p:cNvSpPr>
          <p:nvPr>
            <p:ph type="ftr" sz="quarter" idx="11"/>
          </p:nvPr>
        </p:nvSpPr>
        <p:spPr/>
        <p:txBody>
          <a:bodyPr/>
          <a:lstStyle/>
          <a:p>
            <a:pPr algn="l">
              <a:defRPr/>
            </a:pPr>
            <a:r>
              <a:rPr lang="en-US" dirty="0"/>
              <a:t>.</a:t>
            </a:r>
          </a:p>
          <a:p>
            <a:pPr algn="l">
              <a:defRPr/>
            </a:pPr>
            <a:endParaRPr lang="en-US" sz="1050" dirty="0"/>
          </a:p>
        </p:txBody>
      </p:sp>
      <p:sp>
        <p:nvSpPr>
          <p:cNvPr id="24579" name="Slide Number Placeholder 4">
            <a:extLst>
              <a:ext uri="{FF2B5EF4-FFF2-40B4-BE49-F238E27FC236}">
                <a16:creationId xmlns:a16="http://schemas.microsoft.com/office/drawing/2014/main" id="{56D9BB8E-B29E-4A27-9B07-B9683CBD467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lgn="ctr">
              <a:spcBef>
                <a:spcPct val="0"/>
              </a:spcBef>
              <a:buFontTx/>
              <a:buNone/>
            </a:pPr>
            <a:fld id="{AA3D22C1-6B2B-4EA2-9D4B-AAA154D8C59C}" type="slidenum">
              <a:rPr lang="en-US" altLang="en-US" sz="900">
                <a:solidFill>
                  <a:srgbClr val="898989"/>
                </a:solidFill>
              </a:rPr>
              <a:pPr algn="ctr">
                <a:spcBef>
                  <a:spcPct val="0"/>
                </a:spcBef>
                <a:buFontTx/>
                <a:buNone/>
              </a:pPr>
              <a:t>11</a:t>
            </a:fld>
            <a:endParaRPr lang="en-US" altLang="en-US" sz="900" dirty="0">
              <a:solidFill>
                <a:srgbClr val="89898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DFDB30D-16CE-445B-A289-1C80E52F67BE}"/>
              </a:ext>
            </a:extLst>
          </p:cNvPr>
          <p:cNvSpPr/>
          <p:nvPr/>
        </p:nvSpPr>
        <p:spPr>
          <a:xfrm>
            <a:off x="1412905" y="1473580"/>
            <a:ext cx="3307326" cy="121674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9458" name="Title 1">
            <a:extLst>
              <a:ext uri="{FF2B5EF4-FFF2-40B4-BE49-F238E27FC236}">
                <a16:creationId xmlns:a16="http://schemas.microsoft.com/office/drawing/2014/main" id="{8724CA96-1B4C-4E41-A476-6E343E5FDE1A}"/>
              </a:ext>
            </a:extLst>
          </p:cNvPr>
          <p:cNvSpPr>
            <a:spLocks noGrp="1"/>
          </p:cNvSpPr>
          <p:nvPr>
            <p:ph type="title"/>
          </p:nvPr>
        </p:nvSpPr>
        <p:spPr>
          <a:xfrm>
            <a:off x="2041555" y="1592566"/>
            <a:ext cx="2543176" cy="994172"/>
          </a:xfrm>
        </p:spPr>
        <p:txBody>
          <a:bodyPr>
            <a:normAutofit/>
          </a:bodyPr>
          <a:lstStyle/>
          <a:p>
            <a:r>
              <a:rPr lang="en-US" altLang="en-US" dirty="0">
                <a:solidFill>
                  <a:schemeClr val="bg1"/>
                </a:solidFill>
              </a:rPr>
              <a:t>Simulation Modeling</a:t>
            </a:r>
          </a:p>
        </p:txBody>
      </p:sp>
      <p:sp>
        <p:nvSpPr>
          <p:cNvPr id="3" name="Rectangle 2">
            <a:extLst>
              <a:ext uri="{FF2B5EF4-FFF2-40B4-BE49-F238E27FC236}">
                <a16:creationId xmlns:a16="http://schemas.microsoft.com/office/drawing/2014/main" id="{1E56BDCD-6320-4650-A1FF-2C9276771FB2}"/>
              </a:ext>
            </a:extLst>
          </p:cNvPr>
          <p:cNvSpPr/>
          <p:nvPr/>
        </p:nvSpPr>
        <p:spPr>
          <a:xfrm>
            <a:off x="5414596" y="3597656"/>
            <a:ext cx="1980010" cy="1140619"/>
          </a:xfrm>
          <a:prstGeom prst="rect">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Model</a:t>
            </a:r>
          </a:p>
        </p:txBody>
      </p:sp>
      <p:sp>
        <p:nvSpPr>
          <p:cNvPr id="4" name="Arrow: Right 3">
            <a:extLst>
              <a:ext uri="{FF2B5EF4-FFF2-40B4-BE49-F238E27FC236}">
                <a16:creationId xmlns:a16="http://schemas.microsoft.com/office/drawing/2014/main" id="{BF9F1000-6DE6-46A5-9CEC-C995FAC2EF38}"/>
              </a:ext>
            </a:extLst>
          </p:cNvPr>
          <p:cNvSpPr/>
          <p:nvPr/>
        </p:nvSpPr>
        <p:spPr>
          <a:xfrm>
            <a:off x="7506526" y="3671473"/>
            <a:ext cx="378619" cy="857250"/>
          </a:xfrm>
          <a:prstGeom prst="rightArrow">
            <a:avLst/>
          </a:prstGeom>
          <a:noFill/>
          <a:ln w="19050">
            <a:solidFill>
              <a:srgbClr val="C00000"/>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sz="1350" dirty="0"/>
          </a:p>
        </p:txBody>
      </p:sp>
      <p:sp>
        <p:nvSpPr>
          <p:cNvPr id="5" name="Arrow: Right 4">
            <a:extLst>
              <a:ext uri="{FF2B5EF4-FFF2-40B4-BE49-F238E27FC236}">
                <a16:creationId xmlns:a16="http://schemas.microsoft.com/office/drawing/2014/main" id="{BBAB6744-FFDB-4AF2-B6C4-4775B20D74DF}"/>
              </a:ext>
            </a:extLst>
          </p:cNvPr>
          <p:cNvSpPr/>
          <p:nvPr/>
        </p:nvSpPr>
        <p:spPr>
          <a:xfrm rot="5400000">
            <a:off x="6216482" y="2929118"/>
            <a:ext cx="377429" cy="857250"/>
          </a:xfrm>
          <a:prstGeom prst="rightArrow">
            <a:avLst/>
          </a:prstGeom>
          <a:noFill/>
          <a:ln w="19050">
            <a:solidFill>
              <a:srgbClr val="C00000"/>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sz="1350" dirty="0"/>
          </a:p>
        </p:txBody>
      </p:sp>
      <p:sp>
        <p:nvSpPr>
          <p:cNvPr id="6" name="Arrow: Right 5">
            <a:extLst>
              <a:ext uri="{FF2B5EF4-FFF2-40B4-BE49-F238E27FC236}">
                <a16:creationId xmlns:a16="http://schemas.microsoft.com/office/drawing/2014/main" id="{0460C094-EB5B-4A98-8C55-A849B47FE187}"/>
              </a:ext>
            </a:extLst>
          </p:cNvPr>
          <p:cNvSpPr/>
          <p:nvPr/>
        </p:nvSpPr>
        <p:spPr>
          <a:xfrm>
            <a:off x="4924060" y="3671473"/>
            <a:ext cx="378619" cy="857250"/>
          </a:xfrm>
          <a:prstGeom prst="rightArrow">
            <a:avLst/>
          </a:prstGeom>
          <a:noFill/>
          <a:ln w="19050">
            <a:solidFill>
              <a:srgbClr val="C00000"/>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sz="1350" dirty="0"/>
          </a:p>
        </p:txBody>
      </p:sp>
      <p:sp>
        <p:nvSpPr>
          <p:cNvPr id="7" name="TextBox 6">
            <a:extLst>
              <a:ext uri="{FF2B5EF4-FFF2-40B4-BE49-F238E27FC236}">
                <a16:creationId xmlns:a16="http://schemas.microsoft.com/office/drawing/2014/main" id="{511D8B8F-04A8-425D-AA2C-C58D99DC8209}"/>
              </a:ext>
            </a:extLst>
          </p:cNvPr>
          <p:cNvSpPr txBox="1"/>
          <p:nvPr/>
        </p:nvSpPr>
        <p:spPr>
          <a:xfrm>
            <a:off x="5582475" y="2289158"/>
            <a:ext cx="2043113" cy="923330"/>
          </a:xfrm>
          <a:prstGeom prst="rect">
            <a:avLst/>
          </a:prstGeom>
          <a:noFill/>
        </p:spPr>
        <p:txBody>
          <a:bodyPr>
            <a:spAutoFit/>
          </a:bodyPr>
          <a:lstStyle/>
          <a:p>
            <a:pPr eaLnBrk="1" hangingPunct="1">
              <a:defRPr/>
            </a:pPr>
            <a:r>
              <a:rPr lang="en-US" sz="1350" dirty="0"/>
              <a:t>Decisions:</a:t>
            </a:r>
          </a:p>
          <a:p>
            <a:pPr marL="214313" indent="-214313">
              <a:buFontTx/>
              <a:buChar char="-"/>
              <a:defRPr/>
            </a:pPr>
            <a:r>
              <a:rPr lang="en-US" sz="1350" dirty="0"/>
              <a:t>Production Plan</a:t>
            </a:r>
          </a:p>
          <a:p>
            <a:pPr marL="214313" indent="-214313">
              <a:buFontTx/>
              <a:buChar char="-"/>
              <a:defRPr/>
            </a:pPr>
            <a:r>
              <a:rPr lang="en-US" sz="1350" dirty="0"/>
              <a:t>Order Quantity</a:t>
            </a:r>
          </a:p>
          <a:p>
            <a:pPr marL="214313" indent="-214313">
              <a:buFontTx/>
              <a:buChar char="-"/>
              <a:defRPr/>
            </a:pPr>
            <a:r>
              <a:rPr lang="en-US" sz="1350" dirty="0"/>
              <a:t>Investment Portfolio</a:t>
            </a:r>
          </a:p>
        </p:txBody>
      </p:sp>
      <p:sp>
        <p:nvSpPr>
          <p:cNvPr id="8" name="TextBox 7">
            <a:extLst>
              <a:ext uri="{FF2B5EF4-FFF2-40B4-BE49-F238E27FC236}">
                <a16:creationId xmlns:a16="http://schemas.microsoft.com/office/drawing/2014/main" id="{AB586435-4505-44B5-9122-AAA327223B84}"/>
              </a:ext>
            </a:extLst>
          </p:cNvPr>
          <p:cNvSpPr txBox="1"/>
          <p:nvPr/>
        </p:nvSpPr>
        <p:spPr>
          <a:xfrm>
            <a:off x="3070256" y="3650041"/>
            <a:ext cx="2043113" cy="923330"/>
          </a:xfrm>
          <a:prstGeom prst="rect">
            <a:avLst/>
          </a:prstGeom>
          <a:noFill/>
        </p:spPr>
        <p:txBody>
          <a:bodyPr>
            <a:spAutoFit/>
          </a:bodyPr>
          <a:lstStyle/>
          <a:p>
            <a:pPr eaLnBrk="1" hangingPunct="1">
              <a:defRPr/>
            </a:pPr>
            <a:r>
              <a:rPr lang="en-US" sz="1350" dirty="0"/>
              <a:t>Uncertain inputs:</a:t>
            </a:r>
          </a:p>
          <a:p>
            <a:pPr marL="214313" indent="-214313">
              <a:buFontTx/>
              <a:buChar char="-"/>
              <a:defRPr/>
            </a:pPr>
            <a:r>
              <a:rPr lang="en-US" sz="1350" dirty="0"/>
              <a:t>Demand</a:t>
            </a:r>
          </a:p>
          <a:p>
            <a:pPr marL="214313" indent="-214313">
              <a:buFontTx/>
              <a:buChar char="-"/>
              <a:defRPr/>
            </a:pPr>
            <a:r>
              <a:rPr lang="en-US" sz="1350" dirty="0"/>
              <a:t>Cost of raw materials</a:t>
            </a:r>
          </a:p>
          <a:p>
            <a:pPr marL="214313" indent="-214313">
              <a:buFontTx/>
              <a:buChar char="-"/>
              <a:defRPr/>
            </a:pPr>
            <a:r>
              <a:rPr lang="en-US" sz="1350" dirty="0"/>
              <a:t>Rate of return</a:t>
            </a:r>
          </a:p>
        </p:txBody>
      </p:sp>
      <p:sp>
        <p:nvSpPr>
          <p:cNvPr id="9" name="TextBox 8">
            <a:extLst>
              <a:ext uri="{FF2B5EF4-FFF2-40B4-BE49-F238E27FC236}">
                <a16:creationId xmlns:a16="http://schemas.microsoft.com/office/drawing/2014/main" id="{67EAAC09-5BC7-4219-99BD-E9157387DBA1}"/>
              </a:ext>
            </a:extLst>
          </p:cNvPr>
          <p:cNvSpPr txBox="1"/>
          <p:nvPr/>
        </p:nvSpPr>
        <p:spPr>
          <a:xfrm>
            <a:off x="7885143" y="3650041"/>
            <a:ext cx="2043113" cy="923330"/>
          </a:xfrm>
          <a:prstGeom prst="rect">
            <a:avLst/>
          </a:prstGeom>
          <a:noFill/>
        </p:spPr>
        <p:txBody>
          <a:bodyPr>
            <a:spAutoFit/>
          </a:bodyPr>
          <a:lstStyle/>
          <a:p>
            <a:pPr eaLnBrk="1" hangingPunct="1">
              <a:defRPr/>
            </a:pPr>
            <a:r>
              <a:rPr lang="en-US" sz="1350" dirty="0"/>
              <a:t>Outputs:</a:t>
            </a:r>
          </a:p>
          <a:p>
            <a:pPr marL="214313" indent="-214313">
              <a:buFontTx/>
              <a:buChar char="-"/>
              <a:defRPr/>
            </a:pPr>
            <a:r>
              <a:rPr lang="en-US" sz="1350" dirty="0"/>
              <a:t>Total Profit</a:t>
            </a:r>
          </a:p>
          <a:p>
            <a:pPr marL="214313" indent="-214313">
              <a:buFontTx/>
              <a:buChar char="-"/>
              <a:defRPr/>
            </a:pPr>
            <a:r>
              <a:rPr lang="en-US" sz="1350" dirty="0"/>
              <a:t>Total Return</a:t>
            </a:r>
          </a:p>
          <a:p>
            <a:pPr marL="214313" indent="-214313">
              <a:buFontTx/>
              <a:buChar char="-"/>
              <a:defRPr/>
            </a:pPr>
            <a:r>
              <a:rPr lang="en-US" sz="1350" dirty="0"/>
              <a:t>Total Revenue</a:t>
            </a:r>
          </a:p>
        </p:txBody>
      </p:sp>
      <p:pic>
        <p:nvPicPr>
          <p:cNvPr id="19466" name="Picture 2" descr="Image result for probability distribution">
            <a:extLst>
              <a:ext uri="{FF2B5EF4-FFF2-40B4-BE49-F238E27FC236}">
                <a16:creationId xmlns:a16="http://schemas.microsoft.com/office/drawing/2014/main" id="{65698D62-3AF4-4FC7-B4E2-455D0283BB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6913" y="4581110"/>
            <a:ext cx="219670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7" name="Picture 6" descr="Image result for ?">
            <a:extLst>
              <a:ext uri="{FF2B5EF4-FFF2-40B4-BE49-F238E27FC236}">
                <a16:creationId xmlns:a16="http://schemas.microsoft.com/office/drawing/2014/main" id="{4F62C870-D63D-4BB8-9B27-4E506DFE4F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0901" y="4581113"/>
            <a:ext cx="1126331" cy="112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C7AB5EFC-82BF-44B7-AE4F-A5F14FBADA85}"/>
              </a:ext>
            </a:extLst>
          </p:cNvPr>
          <p:cNvSpPr txBox="1"/>
          <p:nvPr/>
        </p:nvSpPr>
        <p:spPr>
          <a:xfrm>
            <a:off x="5582475" y="5031168"/>
            <a:ext cx="2638425" cy="715581"/>
          </a:xfrm>
          <a:prstGeom prst="rect">
            <a:avLst/>
          </a:prstGeom>
          <a:noFill/>
        </p:spPr>
        <p:txBody>
          <a:bodyPr wrap="square" rtlCol="0">
            <a:spAutoFit/>
          </a:bodyPr>
          <a:lstStyle/>
          <a:p>
            <a:r>
              <a:rPr lang="en-US" sz="1350" i="1" dirty="0">
                <a:solidFill>
                  <a:schemeClr val="accent2">
                    <a:lumMod val="75000"/>
                  </a:schemeClr>
                </a:solidFill>
              </a:rPr>
              <a:t>How does the variability in the inputs manifest in the distribution of the outputs?</a:t>
            </a:r>
          </a:p>
        </p:txBody>
      </p:sp>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E29C766B-EC52-4B14-A3ED-6BC9D01A4D9F}"/>
                  </a:ext>
                </a:extLst>
              </p14:cNvPr>
              <p14:cNvContentPartPr/>
              <p14:nvPr/>
            </p14:nvContentPartPr>
            <p14:xfrm>
              <a:off x="5216355" y="3384463"/>
              <a:ext cx="2423520" cy="1431270"/>
            </p14:xfrm>
          </p:contentPart>
        </mc:Choice>
        <mc:Fallback xmlns="">
          <p:pic>
            <p:nvPicPr>
              <p:cNvPr id="14" name="Ink 13">
                <a:extLst>
                  <a:ext uri="{FF2B5EF4-FFF2-40B4-BE49-F238E27FC236}">
                    <a16:creationId xmlns:a16="http://schemas.microsoft.com/office/drawing/2014/main" id="{E29C766B-EC52-4B14-A3ED-6BC9D01A4D9F}"/>
                  </a:ext>
                </a:extLst>
              </p:cNvPr>
              <p:cNvPicPr/>
              <p:nvPr/>
            </p:nvPicPr>
            <p:blipFill>
              <a:blip r:embed="rId5"/>
              <a:stretch>
                <a:fillRect/>
              </a:stretch>
            </p:blipFill>
            <p:spPr>
              <a:xfrm>
                <a:off x="5207355" y="3375461"/>
                <a:ext cx="2441160" cy="1448913"/>
              </a:xfrm>
              <a:prstGeom prst="rect">
                <a:avLst/>
              </a:prstGeom>
            </p:spPr>
          </p:pic>
        </mc:Fallback>
      </mc:AlternateContent>
    </p:spTree>
    <p:extLst>
      <p:ext uri="{BB962C8B-B14F-4D97-AF65-F5344CB8AC3E}">
        <p14:creationId xmlns:p14="http://schemas.microsoft.com/office/powerpoint/2010/main" val="1100454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C695174F-9848-4B4B-9697-256D586E746B}"/>
              </a:ext>
            </a:extLst>
          </p:cNvPr>
          <p:cNvSpPr>
            <a:spLocks noGrp="1"/>
          </p:cNvSpPr>
          <p:nvPr>
            <p:ph type="title"/>
          </p:nvPr>
        </p:nvSpPr>
        <p:spPr/>
        <p:txBody>
          <a:bodyPr/>
          <a:lstStyle/>
          <a:p>
            <a:r>
              <a:rPr lang="en-US" altLang="en-US" dirty="0"/>
              <a:t>Example: Milk order</a:t>
            </a:r>
          </a:p>
        </p:txBody>
      </p:sp>
      <p:sp>
        <p:nvSpPr>
          <p:cNvPr id="15363" name="Content Placeholder 2">
            <a:extLst>
              <a:ext uri="{FF2B5EF4-FFF2-40B4-BE49-F238E27FC236}">
                <a16:creationId xmlns:a16="http://schemas.microsoft.com/office/drawing/2014/main" id="{77F3B6A7-229E-4B4E-9996-0AB6160008CE}"/>
              </a:ext>
            </a:extLst>
          </p:cNvPr>
          <p:cNvSpPr>
            <a:spLocks noGrp="1"/>
          </p:cNvSpPr>
          <p:nvPr>
            <p:ph idx="1"/>
          </p:nvPr>
        </p:nvSpPr>
        <p:spPr/>
        <p:txBody>
          <a:bodyPr/>
          <a:lstStyle/>
          <a:p>
            <a:r>
              <a:rPr lang="en-US" altLang="en-US" sz="2100" dirty="0"/>
              <a:t>A store manager needs to place its weekly order for dairy products, among them crates of one-gallon whole milk.  A crate contains 4 gallons.  A gallon of milk sells for $3.60 and cost $2.90.  Any unsold milk can be sent back for $0.50 at the end of the week. </a:t>
            </a:r>
          </a:p>
          <a:p>
            <a:r>
              <a:rPr lang="en-US" altLang="en-US" sz="2100" dirty="0"/>
              <a:t>She knows from past experience that weekly demand is approximately Normal with mean 600 gallons and standard deviation 80.</a:t>
            </a:r>
          </a:p>
          <a:p>
            <a:r>
              <a:rPr lang="en-US" altLang="en-US" sz="2100" dirty="0"/>
              <a:t>How many crates should she order for the upcoming week?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B0065-4226-453B-932C-7F310644DCBD}"/>
              </a:ext>
            </a:extLst>
          </p:cNvPr>
          <p:cNvSpPr>
            <a:spLocks noGrp="1"/>
          </p:cNvSpPr>
          <p:nvPr>
            <p:ph type="title"/>
          </p:nvPr>
        </p:nvSpPr>
        <p:spPr/>
        <p:txBody>
          <a:bodyPr/>
          <a:lstStyle/>
          <a:p>
            <a:r>
              <a:rPr lang="en-US" altLang="en-US" dirty="0"/>
              <a:t>Example: Milk order – big picture</a:t>
            </a:r>
            <a:endParaRPr lang="en-US" dirty="0"/>
          </a:p>
        </p:txBody>
      </p:sp>
      <p:sp>
        <p:nvSpPr>
          <p:cNvPr id="5" name="Slide Number Placeholder 4">
            <a:extLst>
              <a:ext uri="{FF2B5EF4-FFF2-40B4-BE49-F238E27FC236}">
                <a16:creationId xmlns:a16="http://schemas.microsoft.com/office/drawing/2014/main" id="{FAB356E0-A81B-443C-9CAA-51AB8C0556CB}"/>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6" name="Picture 5">
            <a:extLst>
              <a:ext uri="{FF2B5EF4-FFF2-40B4-BE49-F238E27FC236}">
                <a16:creationId xmlns:a16="http://schemas.microsoft.com/office/drawing/2014/main" id="{1007CEA5-7F43-4A64-835D-BF672C3C4E00}"/>
              </a:ext>
            </a:extLst>
          </p:cNvPr>
          <p:cNvPicPr>
            <a:picLocks noChangeAspect="1"/>
          </p:cNvPicPr>
          <p:nvPr/>
        </p:nvPicPr>
        <p:blipFill>
          <a:blip r:embed="rId2"/>
          <a:stretch>
            <a:fillRect/>
          </a:stretch>
        </p:blipFill>
        <p:spPr>
          <a:xfrm>
            <a:off x="1310588" y="2120856"/>
            <a:ext cx="9247712" cy="3607699"/>
          </a:xfrm>
          <a:prstGeom prst="rect">
            <a:avLst/>
          </a:prstGeom>
        </p:spPr>
      </p:pic>
    </p:spTree>
    <p:extLst>
      <p:ext uri="{BB962C8B-B14F-4D97-AF65-F5344CB8AC3E}">
        <p14:creationId xmlns:p14="http://schemas.microsoft.com/office/powerpoint/2010/main" val="4009001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3DFDD-A7BE-4B01-9A16-165CA8DA2455}"/>
              </a:ext>
            </a:extLst>
          </p:cNvPr>
          <p:cNvSpPr>
            <a:spLocks noGrp="1"/>
          </p:cNvSpPr>
          <p:nvPr>
            <p:ph type="title"/>
          </p:nvPr>
        </p:nvSpPr>
        <p:spPr/>
        <p:txBody>
          <a:bodyPr/>
          <a:lstStyle/>
          <a:p>
            <a:r>
              <a:rPr lang="en-US" altLang="en-US" dirty="0"/>
              <a:t>Milk order: model</a:t>
            </a:r>
            <a:endParaRPr lang="en-US" dirty="0"/>
          </a:p>
        </p:txBody>
      </p:sp>
      <p:pic>
        <p:nvPicPr>
          <p:cNvPr id="7" name="Picture 6">
            <a:extLst>
              <a:ext uri="{FF2B5EF4-FFF2-40B4-BE49-F238E27FC236}">
                <a16:creationId xmlns:a16="http://schemas.microsoft.com/office/drawing/2014/main" id="{10B4CDE5-F672-46A8-8D6F-008BB83DF816}"/>
              </a:ext>
            </a:extLst>
          </p:cNvPr>
          <p:cNvPicPr>
            <a:picLocks noChangeAspect="1"/>
          </p:cNvPicPr>
          <p:nvPr/>
        </p:nvPicPr>
        <p:blipFill>
          <a:blip r:embed="rId2"/>
          <a:stretch>
            <a:fillRect/>
          </a:stretch>
        </p:blipFill>
        <p:spPr>
          <a:xfrm>
            <a:off x="2199865" y="2331566"/>
            <a:ext cx="7194872" cy="3334295"/>
          </a:xfrm>
          <a:prstGeom prst="rect">
            <a:avLst/>
          </a:prstGeom>
        </p:spPr>
      </p:pic>
    </p:spTree>
    <p:extLst>
      <p:ext uri="{BB962C8B-B14F-4D97-AF65-F5344CB8AC3E}">
        <p14:creationId xmlns:p14="http://schemas.microsoft.com/office/powerpoint/2010/main" val="623235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6C1AA-7E01-4C91-A359-CCF2045B2A53}"/>
              </a:ext>
            </a:extLst>
          </p:cNvPr>
          <p:cNvSpPr>
            <a:spLocks noGrp="1"/>
          </p:cNvSpPr>
          <p:nvPr>
            <p:ph type="title"/>
          </p:nvPr>
        </p:nvSpPr>
        <p:spPr/>
        <p:txBody>
          <a:bodyPr/>
          <a:lstStyle/>
          <a:p>
            <a:r>
              <a:rPr lang="en-US" altLang="en-US" dirty="0"/>
              <a:t>Using built-in Excel tools</a:t>
            </a:r>
            <a:endParaRPr lang="en-US" b="1" dirty="0"/>
          </a:p>
        </p:txBody>
      </p:sp>
      <p:sp>
        <p:nvSpPr>
          <p:cNvPr id="3" name="Content Placeholder 2">
            <a:extLst>
              <a:ext uri="{FF2B5EF4-FFF2-40B4-BE49-F238E27FC236}">
                <a16:creationId xmlns:a16="http://schemas.microsoft.com/office/drawing/2014/main" id="{54F798A0-F7E4-49C7-A1B2-892F5C7A1912}"/>
              </a:ext>
            </a:extLst>
          </p:cNvPr>
          <p:cNvSpPr>
            <a:spLocks noGrp="1"/>
          </p:cNvSpPr>
          <p:nvPr>
            <p:ph idx="1"/>
          </p:nvPr>
        </p:nvSpPr>
        <p:spPr/>
        <p:txBody>
          <a:bodyPr>
            <a:normAutofit/>
          </a:bodyPr>
          <a:lstStyle/>
          <a:p>
            <a:pPr marL="0" indent="0">
              <a:buNone/>
            </a:pPr>
            <a:r>
              <a:rPr lang="en-US" u="sng" dirty="0"/>
              <a:t>Functions:</a:t>
            </a:r>
          </a:p>
          <a:p>
            <a:r>
              <a:rPr lang="en-US" dirty="0"/>
              <a:t>RAND(): generates a random numbers between 0 and 1.</a:t>
            </a:r>
          </a:p>
          <a:p>
            <a:r>
              <a:rPr lang="en-US" dirty="0"/>
              <a:t>Inverse probability functions: NORM.INV(), BETA.INV(), BINOM.INV(), F.INV(): compute a value from a given distribution</a:t>
            </a:r>
          </a:p>
          <a:p>
            <a:pPr marL="0" indent="0">
              <a:buNone/>
            </a:pPr>
            <a:endParaRPr lang="en-US" dirty="0"/>
          </a:p>
          <a:p>
            <a:pPr marL="0" indent="0">
              <a:buNone/>
            </a:pPr>
            <a:r>
              <a:rPr lang="en-US" u="sng" dirty="0"/>
              <a:t>Example:</a:t>
            </a:r>
            <a:r>
              <a:rPr lang="en-US" dirty="0"/>
              <a:t> </a:t>
            </a:r>
          </a:p>
          <a:p>
            <a:pPr marL="0" indent="0">
              <a:buNone/>
            </a:pPr>
            <a:r>
              <a:rPr lang="en-US" dirty="0"/>
              <a:t>NORM.INV(0.3, 0, 1): computes the value that follows a normal distribution with mean of 0 and standard deviation of 1, and has a probability of 0.3</a:t>
            </a:r>
          </a:p>
          <a:p>
            <a:pPr marL="0" indent="0">
              <a:buNone/>
            </a:pPr>
            <a:r>
              <a:rPr lang="en-US" dirty="0"/>
              <a:t>NORM.INV(RAND(), 0, 1): generate a </a:t>
            </a:r>
            <a:r>
              <a:rPr lang="en-US" b="1" dirty="0"/>
              <a:t>random variable </a:t>
            </a:r>
            <a:r>
              <a:rPr lang="en-US" dirty="0"/>
              <a:t>that follows a normal distribution with mean of 0 and standard deviation of 1</a:t>
            </a:r>
          </a:p>
        </p:txBody>
      </p:sp>
    </p:spTree>
    <p:extLst>
      <p:ext uri="{BB962C8B-B14F-4D97-AF65-F5344CB8AC3E}">
        <p14:creationId xmlns:p14="http://schemas.microsoft.com/office/powerpoint/2010/main" val="2357025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6C1AA-7E01-4C91-A359-CCF2045B2A53}"/>
              </a:ext>
            </a:extLst>
          </p:cNvPr>
          <p:cNvSpPr>
            <a:spLocks noGrp="1"/>
          </p:cNvSpPr>
          <p:nvPr>
            <p:ph type="title"/>
          </p:nvPr>
        </p:nvSpPr>
        <p:spPr/>
        <p:txBody>
          <a:bodyPr/>
          <a:lstStyle/>
          <a:p>
            <a:r>
              <a:rPr lang="en-US" altLang="en-US" dirty="0"/>
              <a:t>Using built-in Excel tools</a:t>
            </a:r>
            <a:endParaRPr lang="en-US" b="1" dirty="0"/>
          </a:p>
        </p:txBody>
      </p:sp>
      <p:sp>
        <p:nvSpPr>
          <p:cNvPr id="3" name="Content Placeholder 2">
            <a:extLst>
              <a:ext uri="{FF2B5EF4-FFF2-40B4-BE49-F238E27FC236}">
                <a16:creationId xmlns:a16="http://schemas.microsoft.com/office/drawing/2014/main" id="{54F798A0-F7E4-49C7-A1B2-892F5C7A1912}"/>
              </a:ext>
            </a:extLst>
          </p:cNvPr>
          <p:cNvSpPr>
            <a:spLocks noGrp="1"/>
          </p:cNvSpPr>
          <p:nvPr>
            <p:ph idx="1"/>
          </p:nvPr>
        </p:nvSpPr>
        <p:spPr>
          <a:xfrm>
            <a:off x="2152650" y="2226469"/>
            <a:ext cx="7886700" cy="3263504"/>
          </a:xfrm>
        </p:spPr>
        <p:txBody>
          <a:bodyPr>
            <a:normAutofit/>
          </a:bodyPr>
          <a:lstStyle/>
          <a:p>
            <a:pPr marL="0" indent="0">
              <a:buNone/>
            </a:pPr>
            <a:r>
              <a:rPr lang="en-US" sz="1950" u="sng" dirty="0"/>
              <a:t>Summary table:</a:t>
            </a:r>
          </a:p>
          <a:p>
            <a:r>
              <a:rPr lang="en-US" sz="1950" dirty="0"/>
              <a:t>AVERAGE(): expected values</a:t>
            </a:r>
          </a:p>
          <a:p>
            <a:r>
              <a:rPr lang="en-US" sz="1950" dirty="0"/>
              <a:t>STDEV.S(): standard deviation of a </a:t>
            </a:r>
            <a:r>
              <a:rPr lang="en-US" sz="1950" u="sng" dirty="0"/>
              <a:t>sample</a:t>
            </a:r>
          </a:p>
          <a:p>
            <a:r>
              <a:rPr lang="en-US" sz="1950" dirty="0"/>
              <a:t>COUNTIF(): count the values that meet a condition</a:t>
            </a:r>
          </a:p>
        </p:txBody>
      </p:sp>
    </p:spTree>
    <p:extLst>
      <p:ext uri="{BB962C8B-B14F-4D97-AF65-F5344CB8AC3E}">
        <p14:creationId xmlns:p14="http://schemas.microsoft.com/office/powerpoint/2010/main" val="2932964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D85CF-F93F-4822-A433-6BD263FC35AE}"/>
              </a:ext>
            </a:extLst>
          </p:cNvPr>
          <p:cNvSpPr>
            <a:spLocks noGrp="1"/>
          </p:cNvSpPr>
          <p:nvPr>
            <p:ph type="title"/>
          </p:nvPr>
        </p:nvSpPr>
        <p:spPr/>
        <p:txBody>
          <a:bodyPr/>
          <a:lstStyle/>
          <a:p>
            <a:r>
              <a:rPr lang="en-US" altLang="en-US" dirty="0"/>
              <a:t>Milk order: simulation</a:t>
            </a:r>
            <a:endParaRPr lang="en-US" dirty="0"/>
          </a:p>
        </p:txBody>
      </p:sp>
      <p:pic>
        <p:nvPicPr>
          <p:cNvPr id="5" name="Picture 4">
            <a:extLst>
              <a:ext uri="{FF2B5EF4-FFF2-40B4-BE49-F238E27FC236}">
                <a16:creationId xmlns:a16="http://schemas.microsoft.com/office/drawing/2014/main" id="{7207F972-1AF2-4D32-B513-8340DED6E370}"/>
              </a:ext>
            </a:extLst>
          </p:cNvPr>
          <p:cNvPicPr>
            <a:picLocks noChangeAspect="1"/>
          </p:cNvPicPr>
          <p:nvPr/>
        </p:nvPicPr>
        <p:blipFill>
          <a:blip r:embed="rId2"/>
          <a:stretch>
            <a:fillRect/>
          </a:stretch>
        </p:blipFill>
        <p:spPr>
          <a:xfrm>
            <a:off x="2234658" y="2125268"/>
            <a:ext cx="6501104" cy="3301307"/>
          </a:xfrm>
          <a:prstGeom prst="rect">
            <a:avLst/>
          </a:prstGeom>
        </p:spPr>
      </p:pic>
      <p:sp>
        <p:nvSpPr>
          <p:cNvPr id="7" name="Rectangle 6">
            <a:extLst>
              <a:ext uri="{FF2B5EF4-FFF2-40B4-BE49-F238E27FC236}">
                <a16:creationId xmlns:a16="http://schemas.microsoft.com/office/drawing/2014/main" id="{615FF6FD-D4F6-4C1C-9BB4-3637F996C9F1}"/>
              </a:ext>
            </a:extLst>
          </p:cNvPr>
          <p:cNvSpPr/>
          <p:nvPr/>
        </p:nvSpPr>
        <p:spPr>
          <a:xfrm>
            <a:off x="6273597" y="5588407"/>
            <a:ext cx="2632965" cy="300082"/>
          </a:xfrm>
          <a:prstGeom prst="rect">
            <a:avLst/>
          </a:prstGeom>
        </p:spPr>
        <p:txBody>
          <a:bodyPr wrap="none">
            <a:spAutoFit/>
          </a:bodyPr>
          <a:lstStyle/>
          <a:p>
            <a:r>
              <a:rPr lang="en-US" sz="1350" dirty="0"/>
              <a:t>(Milk </a:t>
            </a:r>
            <a:r>
              <a:rPr lang="en-US" sz="1350" dirty="0" err="1"/>
              <a:t>Order_excel</a:t>
            </a:r>
            <a:r>
              <a:rPr lang="en-US" sz="1350" dirty="0"/>
              <a:t> simulation.xlsx)</a:t>
            </a:r>
          </a:p>
        </p:txBody>
      </p:sp>
    </p:spTree>
    <p:extLst>
      <p:ext uri="{BB962C8B-B14F-4D97-AF65-F5344CB8AC3E}">
        <p14:creationId xmlns:p14="http://schemas.microsoft.com/office/powerpoint/2010/main" val="2063544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94640-C0C4-4BCF-946B-DD9464127765}"/>
              </a:ext>
            </a:extLst>
          </p:cNvPr>
          <p:cNvSpPr>
            <a:spLocks noGrp="1"/>
          </p:cNvSpPr>
          <p:nvPr>
            <p:ph type="title"/>
          </p:nvPr>
        </p:nvSpPr>
        <p:spPr/>
        <p:txBody>
          <a:bodyPr/>
          <a:lstStyle/>
          <a:p>
            <a:r>
              <a:rPr lang="en-US" altLang="en-US" dirty="0"/>
              <a:t>How many crates?</a:t>
            </a:r>
            <a:endParaRPr lang="en-US" dirty="0"/>
          </a:p>
        </p:txBody>
      </p:sp>
      <p:sp>
        <p:nvSpPr>
          <p:cNvPr id="3" name="Content Placeholder 2">
            <a:extLst>
              <a:ext uri="{FF2B5EF4-FFF2-40B4-BE49-F238E27FC236}">
                <a16:creationId xmlns:a16="http://schemas.microsoft.com/office/drawing/2014/main" id="{0599B509-D91C-491F-9717-C9556C79DCF7}"/>
              </a:ext>
            </a:extLst>
          </p:cNvPr>
          <p:cNvSpPr>
            <a:spLocks noGrp="1"/>
          </p:cNvSpPr>
          <p:nvPr>
            <p:ph idx="1"/>
          </p:nvPr>
        </p:nvSpPr>
        <p:spPr>
          <a:xfrm>
            <a:off x="2152650" y="1969294"/>
            <a:ext cx="7886700" cy="3263504"/>
          </a:xfrm>
        </p:spPr>
        <p:txBody>
          <a:bodyPr/>
          <a:lstStyle/>
          <a:p>
            <a:pPr marL="0" indent="0">
              <a:buNone/>
            </a:pPr>
            <a:r>
              <a:rPr lang="en-US" dirty="0"/>
              <a:t>Use data tables to investigate alternative order quantities</a:t>
            </a:r>
            <a:endParaRPr lang="en-US" sz="1500" dirty="0"/>
          </a:p>
        </p:txBody>
      </p:sp>
      <p:sp>
        <p:nvSpPr>
          <p:cNvPr id="5" name="Rectangle 4">
            <a:extLst>
              <a:ext uri="{FF2B5EF4-FFF2-40B4-BE49-F238E27FC236}">
                <a16:creationId xmlns:a16="http://schemas.microsoft.com/office/drawing/2014/main" id="{F34F9060-E9D3-4A4D-BE6E-FFDA4F18C95E}"/>
              </a:ext>
            </a:extLst>
          </p:cNvPr>
          <p:cNvSpPr/>
          <p:nvPr/>
        </p:nvSpPr>
        <p:spPr>
          <a:xfrm>
            <a:off x="7009390" y="5574922"/>
            <a:ext cx="2719334" cy="300082"/>
          </a:xfrm>
          <a:prstGeom prst="rect">
            <a:avLst/>
          </a:prstGeom>
        </p:spPr>
        <p:txBody>
          <a:bodyPr wrap="none">
            <a:spAutoFit/>
          </a:bodyPr>
          <a:lstStyle/>
          <a:p>
            <a:r>
              <a:rPr lang="en-US" sz="1350" dirty="0"/>
              <a:t>(Milk </a:t>
            </a:r>
            <a:r>
              <a:rPr lang="en-US" sz="1350" dirty="0" err="1"/>
              <a:t>Order_excel</a:t>
            </a:r>
            <a:r>
              <a:rPr lang="en-US" sz="1350" dirty="0"/>
              <a:t> alternatives.xlsx)</a:t>
            </a:r>
          </a:p>
        </p:txBody>
      </p:sp>
      <p:pic>
        <p:nvPicPr>
          <p:cNvPr id="9" name="Picture 8">
            <a:extLst>
              <a:ext uri="{FF2B5EF4-FFF2-40B4-BE49-F238E27FC236}">
                <a16:creationId xmlns:a16="http://schemas.microsoft.com/office/drawing/2014/main" id="{F1C0B685-A0EE-4A51-900D-9C269AC8787C}"/>
              </a:ext>
            </a:extLst>
          </p:cNvPr>
          <p:cNvPicPr>
            <a:picLocks noChangeAspect="1"/>
          </p:cNvPicPr>
          <p:nvPr/>
        </p:nvPicPr>
        <p:blipFill>
          <a:blip r:embed="rId2"/>
          <a:stretch>
            <a:fillRect/>
          </a:stretch>
        </p:blipFill>
        <p:spPr>
          <a:xfrm>
            <a:off x="2266950" y="2349438"/>
            <a:ext cx="7658100" cy="3054423"/>
          </a:xfrm>
          <a:prstGeom prst="rect">
            <a:avLst/>
          </a:prstGeom>
        </p:spPr>
      </p:pic>
    </p:spTree>
    <p:extLst>
      <p:ext uri="{BB962C8B-B14F-4D97-AF65-F5344CB8AC3E}">
        <p14:creationId xmlns:p14="http://schemas.microsoft.com/office/powerpoint/2010/main" val="3332820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C40804BC-A9E4-49C8-BA42-D71A0206D4D5}"/>
              </a:ext>
            </a:extLst>
          </p:cNvPr>
          <p:cNvSpPr>
            <a:spLocks noGrp="1"/>
          </p:cNvSpPr>
          <p:nvPr>
            <p:ph type="title"/>
          </p:nvPr>
        </p:nvSpPr>
        <p:spPr/>
        <p:txBody>
          <a:bodyPr/>
          <a:lstStyle/>
          <a:p>
            <a:r>
              <a:rPr lang="en-US" altLang="en-US" dirty="0"/>
              <a:t>Objectives</a:t>
            </a:r>
          </a:p>
        </p:txBody>
      </p:sp>
      <p:sp>
        <p:nvSpPr>
          <p:cNvPr id="11267" name="Content Placeholder 2">
            <a:extLst>
              <a:ext uri="{FF2B5EF4-FFF2-40B4-BE49-F238E27FC236}">
                <a16:creationId xmlns:a16="http://schemas.microsoft.com/office/drawing/2014/main" id="{06F1CB71-5AEF-4A16-B0A3-933605C44E23}"/>
              </a:ext>
            </a:extLst>
          </p:cNvPr>
          <p:cNvSpPr>
            <a:spLocks noGrp="1"/>
          </p:cNvSpPr>
          <p:nvPr>
            <p:ph idx="1"/>
          </p:nvPr>
        </p:nvSpPr>
        <p:spPr/>
        <p:txBody>
          <a:bodyPr/>
          <a:lstStyle/>
          <a:p>
            <a:r>
              <a:rPr lang="en-US" altLang="en-US" dirty="0"/>
              <a:t>Motivation for Simulation</a:t>
            </a:r>
          </a:p>
          <a:p>
            <a:r>
              <a:rPr lang="en-US" altLang="en-US" dirty="0"/>
              <a:t>Simulation Modeling</a:t>
            </a:r>
          </a:p>
          <a:p>
            <a:pPr lvl="1"/>
            <a:r>
              <a:rPr lang="en-US" altLang="en-US" dirty="0"/>
              <a:t> Components &amp; Steps</a:t>
            </a:r>
          </a:p>
          <a:p>
            <a:r>
              <a:rPr lang="en-US" altLang="en-US" dirty="0"/>
              <a:t>Using Built-in Excel tools (if time allows)</a:t>
            </a:r>
          </a:p>
          <a:p>
            <a:r>
              <a:rPr lang="en-US" altLang="en-US" dirty="0"/>
              <a:t>Using @Risk</a:t>
            </a:r>
          </a:p>
          <a:p>
            <a:r>
              <a:rPr lang="en-US" altLang="en-US" dirty="0"/>
              <a:t>Interpreting results and confidence intervals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94640-C0C4-4BCF-946B-DD9464127765}"/>
              </a:ext>
            </a:extLst>
          </p:cNvPr>
          <p:cNvSpPr>
            <a:spLocks noGrp="1"/>
          </p:cNvSpPr>
          <p:nvPr>
            <p:ph type="title"/>
          </p:nvPr>
        </p:nvSpPr>
        <p:spPr/>
        <p:txBody>
          <a:bodyPr/>
          <a:lstStyle/>
          <a:p>
            <a:r>
              <a:rPr lang="en-US" altLang="en-US" dirty="0"/>
              <a:t>How many crates?</a:t>
            </a:r>
            <a:endParaRPr lang="en-US" dirty="0"/>
          </a:p>
        </p:txBody>
      </p:sp>
      <p:sp>
        <p:nvSpPr>
          <p:cNvPr id="3" name="Content Placeholder 2">
            <a:extLst>
              <a:ext uri="{FF2B5EF4-FFF2-40B4-BE49-F238E27FC236}">
                <a16:creationId xmlns:a16="http://schemas.microsoft.com/office/drawing/2014/main" id="{0599B509-D91C-491F-9717-C9556C79DCF7}"/>
              </a:ext>
            </a:extLst>
          </p:cNvPr>
          <p:cNvSpPr>
            <a:spLocks noGrp="1"/>
          </p:cNvSpPr>
          <p:nvPr>
            <p:ph idx="1"/>
          </p:nvPr>
        </p:nvSpPr>
        <p:spPr>
          <a:xfrm>
            <a:off x="2152650" y="1969294"/>
            <a:ext cx="7886700" cy="3263504"/>
          </a:xfrm>
        </p:spPr>
        <p:txBody>
          <a:bodyPr/>
          <a:lstStyle/>
          <a:p>
            <a:pPr marL="0" indent="0">
              <a:buNone/>
            </a:pPr>
            <a:r>
              <a:rPr lang="en-US" dirty="0"/>
              <a:t>Use data tables to investigate alternative order quantities</a:t>
            </a:r>
            <a:endParaRPr lang="en-US" sz="1500" dirty="0"/>
          </a:p>
        </p:txBody>
      </p:sp>
      <p:sp>
        <p:nvSpPr>
          <p:cNvPr id="5" name="Rectangle 4">
            <a:extLst>
              <a:ext uri="{FF2B5EF4-FFF2-40B4-BE49-F238E27FC236}">
                <a16:creationId xmlns:a16="http://schemas.microsoft.com/office/drawing/2014/main" id="{F34F9060-E9D3-4A4D-BE6E-FFDA4F18C95E}"/>
              </a:ext>
            </a:extLst>
          </p:cNvPr>
          <p:cNvSpPr/>
          <p:nvPr/>
        </p:nvSpPr>
        <p:spPr>
          <a:xfrm>
            <a:off x="7315030" y="5094298"/>
            <a:ext cx="2719334" cy="300082"/>
          </a:xfrm>
          <a:prstGeom prst="rect">
            <a:avLst/>
          </a:prstGeom>
        </p:spPr>
        <p:txBody>
          <a:bodyPr wrap="none">
            <a:spAutoFit/>
          </a:bodyPr>
          <a:lstStyle/>
          <a:p>
            <a:r>
              <a:rPr lang="en-US" sz="1350" dirty="0"/>
              <a:t>(Milk </a:t>
            </a:r>
            <a:r>
              <a:rPr lang="en-US" sz="1350" dirty="0" err="1"/>
              <a:t>Order_excel</a:t>
            </a:r>
            <a:r>
              <a:rPr lang="en-US" sz="1350" dirty="0"/>
              <a:t> alternatives.xlsx)</a:t>
            </a:r>
          </a:p>
        </p:txBody>
      </p:sp>
      <p:pic>
        <p:nvPicPr>
          <p:cNvPr id="8" name="Picture 7">
            <a:extLst>
              <a:ext uri="{FF2B5EF4-FFF2-40B4-BE49-F238E27FC236}">
                <a16:creationId xmlns:a16="http://schemas.microsoft.com/office/drawing/2014/main" id="{89AD6DF9-E83C-42EF-8444-E5CE13ADCC42}"/>
              </a:ext>
            </a:extLst>
          </p:cNvPr>
          <p:cNvPicPr>
            <a:picLocks noChangeAspect="1"/>
          </p:cNvPicPr>
          <p:nvPr/>
        </p:nvPicPr>
        <p:blipFill>
          <a:blip r:embed="rId2"/>
          <a:stretch>
            <a:fillRect/>
          </a:stretch>
        </p:blipFill>
        <p:spPr>
          <a:xfrm>
            <a:off x="2274095" y="2741237"/>
            <a:ext cx="7643813" cy="2214563"/>
          </a:xfrm>
          <a:prstGeom prst="rect">
            <a:avLst/>
          </a:prstGeom>
        </p:spPr>
      </p:pic>
    </p:spTree>
    <p:extLst>
      <p:ext uri="{BB962C8B-B14F-4D97-AF65-F5344CB8AC3E}">
        <p14:creationId xmlns:p14="http://schemas.microsoft.com/office/powerpoint/2010/main" val="2865826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94640-C0C4-4BCF-946B-DD9464127765}"/>
              </a:ext>
            </a:extLst>
          </p:cNvPr>
          <p:cNvSpPr>
            <a:spLocks noGrp="1"/>
          </p:cNvSpPr>
          <p:nvPr>
            <p:ph type="title"/>
          </p:nvPr>
        </p:nvSpPr>
        <p:spPr/>
        <p:txBody>
          <a:bodyPr/>
          <a:lstStyle/>
          <a:p>
            <a:r>
              <a:rPr lang="en-US" altLang="en-US" dirty="0"/>
              <a:t>How many crates?</a:t>
            </a:r>
            <a:endParaRPr lang="en-US" dirty="0"/>
          </a:p>
        </p:txBody>
      </p:sp>
      <p:sp>
        <p:nvSpPr>
          <p:cNvPr id="3" name="Content Placeholder 2">
            <a:extLst>
              <a:ext uri="{FF2B5EF4-FFF2-40B4-BE49-F238E27FC236}">
                <a16:creationId xmlns:a16="http://schemas.microsoft.com/office/drawing/2014/main" id="{0599B509-D91C-491F-9717-C9556C79DCF7}"/>
              </a:ext>
            </a:extLst>
          </p:cNvPr>
          <p:cNvSpPr>
            <a:spLocks noGrp="1"/>
          </p:cNvSpPr>
          <p:nvPr>
            <p:ph idx="1"/>
          </p:nvPr>
        </p:nvSpPr>
        <p:spPr>
          <a:xfrm>
            <a:off x="487188" y="1925446"/>
            <a:ext cx="7886700" cy="1013800"/>
          </a:xfrm>
        </p:spPr>
        <p:txBody>
          <a:bodyPr/>
          <a:lstStyle/>
          <a:p>
            <a:pPr marL="0" indent="0">
              <a:buNone/>
            </a:pPr>
            <a:r>
              <a:rPr lang="en-US" dirty="0"/>
              <a:t>Use data tables to investigate alternative order quantities</a:t>
            </a:r>
            <a:endParaRPr lang="en-US" sz="1500" dirty="0"/>
          </a:p>
        </p:txBody>
      </p:sp>
      <p:sp>
        <p:nvSpPr>
          <p:cNvPr id="5" name="Rectangle 4">
            <a:extLst>
              <a:ext uri="{FF2B5EF4-FFF2-40B4-BE49-F238E27FC236}">
                <a16:creationId xmlns:a16="http://schemas.microsoft.com/office/drawing/2014/main" id="{F34F9060-E9D3-4A4D-BE6E-FFDA4F18C95E}"/>
              </a:ext>
            </a:extLst>
          </p:cNvPr>
          <p:cNvSpPr/>
          <p:nvPr/>
        </p:nvSpPr>
        <p:spPr>
          <a:xfrm>
            <a:off x="7315030" y="5094298"/>
            <a:ext cx="2719334" cy="300082"/>
          </a:xfrm>
          <a:prstGeom prst="rect">
            <a:avLst/>
          </a:prstGeom>
        </p:spPr>
        <p:txBody>
          <a:bodyPr wrap="none">
            <a:spAutoFit/>
          </a:bodyPr>
          <a:lstStyle/>
          <a:p>
            <a:r>
              <a:rPr lang="en-US" sz="1350" dirty="0"/>
              <a:t>(Milk </a:t>
            </a:r>
            <a:r>
              <a:rPr lang="en-US" sz="1350" dirty="0" err="1"/>
              <a:t>Order_excel</a:t>
            </a:r>
            <a:r>
              <a:rPr lang="en-US" sz="1350" dirty="0"/>
              <a:t> alternatives.xlsx)</a:t>
            </a:r>
          </a:p>
        </p:txBody>
      </p:sp>
      <p:pic>
        <p:nvPicPr>
          <p:cNvPr id="4" name="Picture 3">
            <a:extLst>
              <a:ext uri="{FF2B5EF4-FFF2-40B4-BE49-F238E27FC236}">
                <a16:creationId xmlns:a16="http://schemas.microsoft.com/office/drawing/2014/main" id="{DFF044C3-17A9-42C5-9FD5-6714763F1C72}"/>
              </a:ext>
            </a:extLst>
          </p:cNvPr>
          <p:cNvPicPr>
            <a:picLocks noChangeAspect="1"/>
          </p:cNvPicPr>
          <p:nvPr/>
        </p:nvPicPr>
        <p:blipFill>
          <a:blip r:embed="rId2"/>
          <a:stretch>
            <a:fillRect/>
          </a:stretch>
        </p:blipFill>
        <p:spPr>
          <a:xfrm>
            <a:off x="2384367" y="2861102"/>
            <a:ext cx="6758567" cy="2233196"/>
          </a:xfrm>
          <a:prstGeom prst="rect">
            <a:avLst/>
          </a:prstGeom>
        </p:spPr>
      </p:pic>
    </p:spTree>
    <p:extLst>
      <p:ext uri="{BB962C8B-B14F-4D97-AF65-F5344CB8AC3E}">
        <p14:creationId xmlns:p14="http://schemas.microsoft.com/office/powerpoint/2010/main" val="1097971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62554-802C-47E0-BF16-9420D487AE31}"/>
              </a:ext>
            </a:extLst>
          </p:cNvPr>
          <p:cNvSpPr>
            <a:spLocks noGrp="1"/>
          </p:cNvSpPr>
          <p:nvPr>
            <p:ph type="title"/>
          </p:nvPr>
        </p:nvSpPr>
        <p:spPr/>
        <p:txBody>
          <a:bodyPr/>
          <a:lstStyle/>
          <a:p>
            <a:r>
              <a:rPr lang="en-US" dirty="0"/>
              <a:t>Profit (at 135 crates)</a:t>
            </a:r>
          </a:p>
        </p:txBody>
      </p:sp>
      <p:pic>
        <p:nvPicPr>
          <p:cNvPr id="6" name="Picture 5">
            <a:extLst>
              <a:ext uri="{FF2B5EF4-FFF2-40B4-BE49-F238E27FC236}">
                <a16:creationId xmlns:a16="http://schemas.microsoft.com/office/drawing/2014/main" id="{F349E63A-3FA8-4208-A460-7A73BB2ACC76}"/>
              </a:ext>
            </a:extLst>
          </p:cNvPr>
          <p:cNvPicPr>
            <a:picLocks noChangeAspect="1"/>
          </p:cNvPicPr>
          <p:nvPr/>
        </p:nvPicPr>
        <p:blipFill>
          <a:blip r:embed="rId2"/>
          <a:stretch>
            <a:fillRect/>
          </a:stretch>
        </p:blipFill>
        <p:spPr>
          <a:xfrm>
            <a:off x="3253924" y="2125267"/>
            <a:ext cx="6167492" cy="3703779"/>
          </a:xfrm>
          <a:prstGeom prst="rect">
            <a:avLst/>
          </a:prstGeom>
        </p:spPr>
      </p:pic>
    </p:spTree>
    <p:extLst>
      <p:ext uri="{BB962C8B-B14F-4D97-AF65-F5344CB8AC3E}">
        <p14:creationId xmlns:p14="http://schemas.microsoft.com/office/powerpoint/2010/main" val="1492279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6FBC7A-6B05-4542-9539-96B141B9215B}"/>
              </a:ext>
            </a:extLst>
          </p:cNvPr>
          <p:cNvSpPr>
            <a:spLocks noGrp="1"/>
          </p:cNvSpPr>
          <p:nvPr>
            <p:ph type="title"/>
          </p:nvPr>
        </p:nvSpPr>
        <p:spPr/>
        <p:txBody>
          <a:bodyPr/>
          <a:lstStyle/>
          <a:p>
            <a:r>
              <a:rPr lang="en-US" dirty="0"/>
              <a:t>Simulation with</a:t>
            </a:r>
          </a:p>
        </p:txBody>
      </p:sp>
      <p:pic>
        <p:nvPicPr>
          <p:cNvPr id="6" name="Picture 2" descr="Image result for @risk">
            <a:extLst>
              <a:ext uri="{FF2B5EF4-FFF2-40B4-BE49-F238E27FC236}">
                <a16:creationId xmlns:a16="http://schemas.microsoft.com/office/drawing/2014/main" id="{28B53E0A-28F5-44EA-9767-C24F07399B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4030" y="2860806"/>
            <a:ext cx="2489045" cy="2055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1397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0" name="Rectangle 2">
            <a:extLst>
              <a:ext uri="{FF2B5EF4-FFF2-40B4-BE49-F238E27FC236}">
                <a16:creationId xmlns:a16="http://schemas.microsoft.com/office/drawing/2014/main" id="{78FBC246-739C-4EDA-97C3-07C3A29164DC}"/>
              </a:ext>
            </a:extLst>
          </p:cNvPr>
          <p:cNvSpPr>
            <a:spLocks noGrp="1"/>
          </p:cNvSpPr>
          <p:nvPr>
            <p:ph type="title"/>
          </p:nvPr>
        </p:nvSpPr>
        <p:spPr/>
        <p:txBody>
          <a:bodyPr/>
          <a:lstStyle/>
          <a:p>
            <a:r>
              <a:rPr lang="en-US" altLang="en-US" sz="2700"/>
              <a:t>What is @RISK?</a:t>
            </a:r>
          </a:p>
        </p:txBody>
      </p:sp>
      <p:sp>
        <p:nvSpPr>
          <p:cNvPr id="297987" name="Rectangle 3">
            <a:extLst>
              <a:ext uri="{FF2B5EF4-FFF2-40B4-BE49-F238E27FC236}">
                <a16:creationId xmlns:a16="http://schemas.microsoft.com/office/drawing/2014/main" id="{88A18B87-8F2C-4822-8254-4AFFD54E9761}"/>
              </a:ext>
            </a:extLst>
          </p:cNvPr>
          <p:cNvSpPr>
            <a:spLocks noGrp="1"/>
          </p:cNvSpPr>
          <p:nvPr>
            <p:ph idx="1"/>
          </p:nvPr>
        </p:nvSpPr>
        <p:spPr/>
        <p:txBody>
          <a:bodyPr/>
          <a:lstStyle/>
          <a:p>
            <a:pPr>
              <a:lnSpc>
                <a:spcPct val="90000"/>
              </a:lnSpc>
            </a:pPr>
            <a:r>
              <a:rPr lang="en-US" altLang="en-US"/>
              <a:t>@RISK is a powerful spreadsheet add-in that simplifies spreadsheet simulation.</a:t>
            </a:r>
          </a:p>
          <a:p>
            <a:pPr>
              <a:lnSpc>
                <a:spcPct val="90000"/>
              </a:lnSpc>
            </a:pPr>
            <a:r>
              <a:rPr lang="en-US" altLang="en-US"/>
              <a:t>It provides:</a:t>
            </a:r>
          </a:p>
          <a:p>
            <a:pPr lvl="1">
              <a:lnSpc>
                <a:spcPct val="90000"/>
              </a:lnSpc>
            </a:pPr>
            <a:r>
              <a:rPr lang="en-US" altLang="en-US"/>
              <a:t>functions for generating random numbers</a:t>
            </a:r>
          </a:p>
          <a:p>
            <a:pPr lvl="1">
              <a:lnSpc>
                <a:spcPct val="90000"/>
              </a:lnSpc>
            </a:pPr>
            <a:r>
              <a:rPr lang="en-US" altLang="en-US"/>
              <a:t>commands for running simulations</a:t>
            </a:r>
          </a:p>
          <a:p>
            <a:pPr lvl="1">
              <a:lnSpc>
                <a:spcPct val="90000"/>
              </a:lnSpc>
            </a:pPr>
            <a:r>
              <a:rPr lang="en-US" altLang="en-US"/>
              <a:t>graphical &amp; statistical summaries of simulation data</a:t>
            </a:r>
          </a:p>
          <a:p>
            <a:pPr>
              <a:lnSpc>
                <a:spcPct val="90000"/>
              </a:lnSpc>
            </a:pPr>
            <a:r>
              <a:rPr lang="en-US" altLang="en-US"/>
              <a:t>How do you start @RISK?</a:t>
            </a:r>
          </a:p>
          <a:p>
            <a:pPr lvl="1">
              <a:lnSpc>
                <a:spcPct val="90000"/>
              </a:lnSpc>
            </a:pPr>
            <a:r>
              <a:rPr lang="en-US" altLang="en-US"/>
              <a:t>If you have installed the Palisade Decision Tools Suite, you should be able to open it from the start menu. </a:t>
            </a:r>
          </a:p>
        </p:txBody>
      </p:sp>
      <p:sp>
        <p:nvSpPr>
          <p:cNvPr id="4" name="Footer Placeholder 3">
            <a:extLst>
              <a:ext uri="{FF2B5EF4-FFF2-40B4-BE49-F238E27FC236}">
                <a16:creationId xmlns:a16="http://schemas.microsoft.com/office/drawing/2014/main" id="{69E26999-C7BC-40F9-B412-F0B4D08B4D52}"/>
              </a:ext>
            </a:extLst>
          </p:cNvPr>
          <p:cNvSpPr>
            <a:spLocks noGrp="1"/>
          </p:cNvSpPr>
          <p:nvPr>
            <p:ph type="ftr" sz="quarter" idx="11"/>
          </p:nvPr>
        </p:nvSpPr>
        <p:spPr/>
        <p:txBody>
          <a:bodyPr/>
          <a:lstStyle/>
          <a:p>
            <a:pPr algn="l">
              <a:defRPr/>
            </a:pPr>
            <a:r>
              <a:rPr lang="en-US"/>
              <a:t>.</a:t>
            </a:r>
          </a:p>
          <a:p>
            <a:pPr algn="l">
              <a:defRPr/>
            </a:pPr>
            <a:endParaRPr lang="en-US" sz="1050"/>
          </a:p>
        </p:txBody>
      </p:sp>
      <p:sp>
        <p:nvSpPr>
          <p:cNvPr id="29699" name="Slide Number Placeholder 4">
            <a:extLst>
              <a:ext uri="{FF2B5EF4-FFF2-40B4-BE49-F238E27FC236}">
                <a16:creationId xmlns:a16="http://schemas.microsoft.com/office/drawing/2014/main" id="{B9A88B0B-2D7C-4666-A031-E685F0A4B46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lgn="ctr">
              <a:spcBef>
                <a:spcPct val="0"/>
              </a:spcBef>
              <a:buFontTx/>
              <a:buNone/>
            </a:pPr>
            <a:fld id="{08E6A7F6-6B1A-456E-928C-046B3BA1C542}" type="slidenum">
              <a:rPr lang="en-US" altLang="en-US" sz="900">
                <a:solidFill>
                  <a:srgbClr val="898989"/>
                </a:solidFill>
              </a:rPr>
              <a:pPr algn="ctr">
                <a:spcBef>
                  <a:spcPct val="0"/>
                </a:spcBef>
                <a:buFontTx/>
                <a:buNone/>
              </a:pPr>
              <a:t>24</a:t>
            </a:fld>
            <a:endParaRPr lang="en-US" altLang="en-US" sz="900">
              <a:solidFill>
                <a:srgbClr val="89898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4" name="Rectangle 2">
            <a:extLst>
              <a:ext uri="{FF2B5EF4-FFF2-40B4-BE49-F238E27FC236}">
                <a16:creationId xmlns:a16="http://schemas.microsoft.com/office/drawing/2014/main" id="{80D970FB-4108-4CFC-8495-582EEB1D7F5F}"/>
              </a:ext>
            </a:extLst>
          </p:cNvPr>
          <p:cNvSpPr>
            <a:spLocks noGrp="1"/>
          </p:cNvSpPr>
          <p:nvPr>
            <p:ph type="title"/>
          </p:nvPr>
        </p:nvSpPr>
        <p:spPr/>
        <p:txBody>
          <a:bodyPr>
            <a:normAutofit/>
          </a:bodyPr>
          <a:lstStyle/>
          <a:p>
            <a:r>
              <a:rPr lang="en-US" altLang="en-US" dirty="0"/>
              <a:t>@RISK Simulation Model: define Inputs</a:t>
            </a:r>
          </a:p>
        </p:txBody>
      </p:sp>
      <p:sp>
        <p:nvSpPr>
          <p:cNvPr id="299011" name="Rectangle 3">
            <a:extLst>
              <a:ext uri="{FF2B5EF4-FFF2-40B4-BE49-F238E27FC236}">
                <a16:creationId xmlns:a16="http://schemas.microsoft.com/office/drawing/2014/main" id="{28C7FA3B-8696-47AB-BA95-8AEFCC45799F}"/>
              </a:ext>
            </a:extLst>
          </p:cNvPr>
          <p:cNvSpPr>
            <a:spLocks noGrp="1"/>
          </p:cNvSpPr>
          <p:nvPr>
            <p:ph idx="1"/>
          </p:nvPr>
        </p:nvSpPr>
        <p:spPr>
          <a:xfrm>
            <a:off x="581192" y="2053436"/>
            <a:ext cx="7886700" cy="1823506"/>
          </a:xfrm>
        </p:spPr>
        <p:txBody>
          <a:bodyPr/>
          <a:lstStyle/>
          <a:p>
            <a:pPr marL="0" indent="0">
              <a:buNone/>
            </a:pPr>
            <a:r>
              <a:rPr lang="en-US" altLang="en-US" dirty="0"/>
              <a:t>Uncertain Inputs: Go to the @RISK Ribbon. Click on Define Distribution, and select the appropriate distribution. This allows you to tell Excel what distribution the random number in that cell follows. Note that you can also directly enter the @RISK function name, by clicking on Insert function. </a:t>
            </a:r>
          </a:p>
        </p:txBody>
      </p:sp>
      <p:sp>
        <p:nvSpPr>
          <p:cNvPr id="30723" name="Slide Number Placeholder 4">
            <a:extLst>
              <a:ext uri="{FF2B5EF4-FFF2-40B4-BE49-F238E27FC236}">
                <a16:creationId xmlns:a16="http://schemas.microsoft.com/office/drawing/2014/main" id="{1A0C86F4-4C4E-46AA-9985-0C9FEB916AC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lgn="ctr">
              <a:spcBef>
                <a:spcPct val="0"/>
              </a:spcBef>
              <a:buFontTx/>
              <a:buNone/>
            </a:pPr>
            <a:fld id="{5AB27326-2AFF-4052-8A4C-12533716466A}" type="slidenum">
              <a:rPr lang="en-US" altLang="en-US" sz="900">
                <a:solidFill>
                  <a:srgbClr val="898989"/>
                </a:solidFill>
              </a:rPr>
              <a:pPr algn="ctr">
                <a:spcBef>
                  <a:spcPct val="0"/>
                </a:spcBef>
                <a:buFontTx/>
                <a:buNone/>
              </a:pPr>
              <a:t>25</a:t>
            </a:fld>
            <a:endParaRPr lang="en-US" altLang="en-US" sz="900">
              <a:solidFill>
                <a:srgbClr val="898989"/>
              </a:solidFill>
            </a:endParaRPr>
          </a:p>
        </p:txBody>
      </p:sp>
      <p:pic>
        <p:nvPicPr>
          <p:cNvPr id="6" name="Picture 5">
            <a:extLst>
              <a:ext uri="{FF2B5EF4-FFF2-40B4-BE49-F238E27FC236}">
                <a16:creationId xmlns:a16="http://schemas.microsoft.com/office/drawing/2014/main" id="{FFC8F4BA-75B0-4E80-85FF-BB9A3BB8FABE}"/>
              </a:ext>
            </a:extLst>
          </p:cNvPr>
          <p:cNvPicPr>
            <a:picLocks noChangeAspect="1"/>
          </p:cNvPicPr>
          <p:nvPr/>
        </p:nvPicPr>
        <p:blipFill>
          <a:blip r:embed="rId2"/>
          <a:stretch>
            <a:fillRect/>
          </a:stretch>
        </p:blipFill>
        <p:spPr>
          <a:xfrm>
            <a:off x="8377993" y="1209056"/>
            <a:ext cx="979651" cy="953173"/>
          </a:xfrm>
          <a:prstGeom prst="rect">
            <a:avLst/>
          </a:prstGeom>
        </p:spPr>
      </p:pic>
      <p:pic>
        <p:nvPicPr>
          <p:cNvPr id="7" name="Picture 6">
            <a:extLst>
              <a:ext uri="{FF2B5EF4-FFF2-40B4-BE49-F238E27FC236}">
                <a16:creationId xmlns:a16="http://schemas.microsoft.com/office/drawing/2014/main" id="{EFEAF342-A09E-43AD-8226-773B47290AA7}"/>
              </a:ext>
            </a:extLst>
          </p:cNvPr>
          <p:cNvPicPr>
            <a:picLocks noChangeAspect="1"/>
          </p:cNvPicPr>
          <p:nvPr/>
        </p:nvPicPr>
        <p:blipFill>
          <a:blip r:embed="rId3"/>
          <a:stretch>
            <a:fillRect/>
          </a:stretch>
        </p:blipFill>
        <p:spPr>
          <a:xfrm>
            <a:off x="3085431" y="3790825"/>
            <a:ext cx="6272213" cy="234082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89FCE-2E2C-4259-9EF8-415E1CFFE86F}"/>
              </a:ext>
            </a:extLst>
          </p:cNvPr>
          <p:cNvSpPr>
            <a:spLocks noGrp="1"/>
          </p:cNvSpPr>
          <p:nvPr>
            <p:ph type="title"/>
          </p:nvPr>
        </p:nvSpPr>
        <p:spPr/>
        <p:txBody>
          <a:bodyPr/>
          <a:lstStyle/>
          <a:p>
            <a:r>
              <a:rPr lang="en-US" altLang="en-US" dirty="0"/>
              <a:t>Define input parameters</a:t>
            </a:r>
            <a:endParaRPr lang="en-US" dirty="0"/>
          </a:p>
        </p:txBody>
      </p:sp>
      <p:pic>
        <p:nvPicPr>
          <p:cNvPr id="4" name="Picture 3">
            <a:extLst>
              <a:ext uri="{FF2B5EF4-FFF2-40B4-BE49-F238E27FC236}">
                <a16:creationId xmlns:a16="http://schemas.microsoft.com/office/drawing/2014/main" id="{E5F9FCA0-8304-46D1-8F6E-F629DB71A2B5}"/>
              </a:ext>
            </a:extLst>
          </p:cNvPr>
          <p:cNvPicPr>
            <a:picLocks noChangeAspect="1"/>
          </p:cNvPicPr>
          <p:nvPr/>
        </p:nvPicPr>
        <p:blipFill>
          <a:blip r:embed="rId2"/>
          <a:stretch>
            <a:fillRect/>
          </a:stretch>
        </p:blipFill>
        <p:spPr>
          <a:xfrm>
            <a:off x="1884761" y="2050256"/>
            <a:ext cx="5222081" cy="3250406"/>
          </a:xfrm>
          <a:prstGeom prst="rect">
            <a:avLst/>
          </a:prstGeom>
        </p:spPr>
      </p:pic>
      <p:sp>
        <p:nvSpPr>
          <p:cNvPr id="5" name="Rectangle 4">
            <a:extLst>
              <a:ext uri="{FF2B5EF4-FFF2-40B4-BE49-F238E27FC236}">
                <a16:creationId xmlns:a16="http://schemas.microsoft.com/office/drawing/2014/main" id="{F556ADF8-63CD-4B24-A700-560D02CE52F0}"/>
              </a:ext>
            </a:extLst>
          </p:cNvPr>
          <p:cNvSpPr/>
          <p:nvPr/>
        </p:nvSpPr>
        <p:spPr>
          <a:xfrm>
            <a:off x="1681164" y="2751746"/>
            <a:ext cx="1521619" cy="11487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5">
            <a:extLst>
              <a:ext uri="{FF2B5EF4-FFF2-40B4-BE49-F238E27FC236}">
                <a16:creationId xmlns:a16="http://schemas.microsoft.com/office/drawing/2014/main" id="{0D8942A9-D502-4ECE-81B6-5A20F8B5BEA5}"/>
              </a:ext>
            </a:extLst>
          </p:cNvPr>
          <p:cNvPicPr>
            <a:picLocks noChangeAspect="1"/>
          </p:cNvPicPr>
          <p:nvPr/>
        </p:nvPicPr>
        <p:blipFill>
          <a:blip r:embed="rId3"/>
          <a:stretch>
            <a:fillRect/>
          </a:stretch>
        </p:blipFill>
        <p:spPr>
          <a:xfrm>
            <a:off x="7467601" y="3777241"/>
            <a:ext cx="4179188" cy="1523421"/>
          </a:xfrm>
          <a:prstGeom prst="rect">
            <a:avLst/>
          </a:prstGeom>
        </p:spPr>
      </p:pic>
    </p:spTree>
    <p:extLst>
      <p:ext uri="{BB962C8B-B14F-4D97-AF65-F5344CB8AC3E}">
        <p14:creationId xmlns:p14="http://schemas.microsoft.com/office/powerpoint/2010/main" val="1723854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4" name="Rectangle 2">
            <a:extLst>
              <a:ext uri="{FF2B5EF4-FFF2-40B4-BE49-F238E27FC236}">
                <a16:creationId xmlns:a16="http://schemas.microsoft.com/office/drawing/2014/main" id="{80D970FB-4108-4CFC-8495-582EEB1D7F5F}"/>
              </a:ext>
            </a:extLst>
          </p:cNvPr>
          <p:cNvSpPr>
            <a:spLocks noGrp="1"/>
          </p:cNvSpPr>
          <p:nvPr>
            <p:ph type="title"/>
          </p:nvPr>
        </p:nvSpPr>
        <p:spPr/>
        <p:txBody>
          <a:bodyPr/>
          <a:lstStyle/>
          <a:p>
            <a:r>
              <a:rPr lang="en-US" altLang="en-US" sz="2700" dirty="0"/>
              <a:t>@RISK Simulation Model: define Outputs</a:t>
            </a:r>
          </a:p>
        </p:txBody>
      </p:sp>
      <p:sp>
        <p:nvSpPr>
          <p:cNvPr id="299011" name="Rectangle 3">
            <a:extLst>
              <a:ext uri="{FF2B5EF4-FFF2-40B4-BE49-F238E27FC236}">
                <a16:creationId xmlns:a16="http://schemas.microsoft.com/office/drawing/2014/main" id="{28C7FA3B-8696-47AB-BA95-8AEFCC45799F}"/>
              </a:ext>
            </a:extLst>
          </p:cNvPr>
          <p:cNvSpPr>
            <a:spLocks noGrp="1"/>
          </p:cNvSpPr>
          <p:nvPr>
            <p:ph idx="1"/>
          </p:nvPr>
        </p:nvSpPr>
        <p:spPr>
          <a:xfrm>
            <a:off x="742594" y="1448134"/>
            <a:ext cx="4236244" cy="3263504"/>
          </a:xfrm>
        </p:spPr>
        <p:txBody>
          <a:bodyPr>
            <a:normAutofit/>
          </a:bodyPr>
          <a:lstStyle/>
          <a:p>
            <a:pPr marL="0" indent="0">
              <a:buNone/>
            </a:pPr>
            <a:r>
              <a:rPr lang="en-US" altLang="en-US" dirty="0"/>
              <a:t>Tracking Output Cells: Go to the cell you want to track in the output and click on “Add Output”. </a:t>
            </a:r>
            <a:r>
              <a:rPr lang="en-US" altLang="en-US" dirty="0">
                <a:sym typeface="Wingdings" panose="05000000000000000000" pitchFamily="2" charset="2"/>
              </a:rPr>
              <a:t>This tells Excel that you are interested in tracking the random variable in this Output Cell in your simulation. Notice @RISK has put in a function + </a:t>
            </a:r>
            <a:r>
              <a:rPr lang="en-US" altLang="en-US" dirty="0" err="1">
                <a:sym typeface="Wingdings" panose="05000000000000000000" pitchFamily="2" charset="2"/>
              </a:rPr>
              <a:t>RISKOutput</a:t>
            </a:r>
            <a:r>
              <a:rPr lang="en-US" altLang="en-US" dirty="0">
                <a:sym typeface="Wingdings" panose="05000000000000000000" pitchFamily="2" charset="2"/>
              </a:rPr>
              <a:t>() to the cell you are tracking.</a:t>
            </a:r>
            <a:endParaRPr lang="en-US" altLang="en-US" dirty="0"/>
          </a:p>
        </p:txBody>
      </p:sp>
      <p:pic>
        <p:nvPicPr>
          <p:cNvPr id="2" name="Picture 1">
            <a:extLst>
              <a:ext uri="{FF2B5EF4-FFF2-40B4-BE49-F238E27FC236}">
                <a16:creationId xmlns:a16="http://schemas.microsoft.com/office/drawing/2014/main" id="{CE9417A5-1592-4E72-AFB1-4A4E0024BE04}"/>
              </a:ext>
            </a:extLst>
          </p:cNvPr>
          <p:cNvPicPr>
            <a:picLocks noChangeAspect="1"/>
          </p:cNvPicPr>
          <p:nvPr/>
        </p:nvPicPr>
        <p:blipFill>
          <a:blip r:embed="rId2"/>
          <a:stretch>
            <a:fillRect/>
          </a:stretch>
        </p:blipFill>
        <p:spPr>
          <a:xfrm>
            <a:off x="6828090" y="1861470"/>
            <a:ext cx="4079492" cy="3472843"/>
          </a:xfrm>
          <a:prstGeom prst="rect">
            <a:avLst/>
          </a:prstGeom>
        </p:spPr>
      </p:pic>
      <p:pic>
        <p:nvPicPr>
          <p:cNvPr id="3" name="Picture 2">
            <a:extLst>
              <a:ext uri="{FF2B5EF4-FFF2-40B4-BE49-F238E27FC236}">
                <a16:creationId xmlns:a16="http://schemas.microsoft.com/office/drawing/2014/main" id="{9898D296-C49E-48F7-8302-C47EAFA34D74}"/>
              </a:ext>
            </a:extLst>
          </p:cNvPr>
          <p:cNvPicPr>
            <a:picLocks noChangeAspect="1"/>
          </p:cNvPicPr>
          <p:nvPr/>
        </p:nvPicPr>
        <p:blipFill>
          <a:blip r:embed="rId3"/>
          <a:stretch>
            <a:fillRect/>
          </a:stretch>
        </p:blipFill>
        <p:spPr>
          <a:xfrm>
            <a:off x="975226" y="4397715"/>
            <a:ext cx="5471850" cy="1672671"/>
          </a:xfrm>
          <a:prstGeom prst="rect">
            <a:avLst/>
          </a:prstGeom>
        </p:spPr>
      </p:pic>
    </p:spTree>
    <p:extLst>
      <p:ext uri="{BB962C8B-B14F-4D97-AF65-F5344CB8AC3E}">
        <p14:creationId xmlns:p14="http://schemas.microsoft.com/office/powerpoint/2010/main" val="2310634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8" name="Rectangle 2">
            <a:extLst>
              <a:ext uri="{FF2B5EF4-FFF2-40B4-BE49-F238E27FC236}">
                <a16:creationId xmlns:a16="http://schemas.microsoft.com/office/drawing/2014/main" id="{42BB9362-0E8D-4D13-95AC-8DE210C7245A}"/>
              </a:ext>
            </a:extLst>
          </p:cNvPr>
          <p:cNvSpPr>
            <a:spLocks noGrp="1"/>
          </p:cNvSpPr>
          <p:nvPr>
            <p:ph type="title"/>
          </p:nvPr>
        </p:nvSpPr>
        <p:spPr/>
        <p:txBody>
          <a:bodyPr/>
          <a:lstStyle/>
          <a:p>
            <a:r>
              <a:rPr lang="en-US" altLang="en-US" sz="2700" dirty="0"/>
              <a:t>@RISK: Running a Simulation</a:t>
            </a:r>
          </a:p>
        </p:txBody>
      </p:sp>
      <p:sp>
        <p:nvSpPr>
          <p:cNvPr id="300035" name="Rectangle 3">
            <a:extLst>
              <a:ext uri="{FF2B5EF4-FFF2-40B4-BE49-F238E27FC236}">
                <a16:creationId xmlns:a16="http://schemas.microsoft.com/office/drawing/2014/main" id="{632C3181-CE1A-4C54-A918-DCC525C43D6E}"/>
              </a:ext>
            </a:extLst>
          </p:cNvPr>
          <p:cNvSpPr>
            <a:spLocks noGrp="1"/>
          </p:cNvSpPr>
          <p:nvPr>
            <p:ph idx="1"/>
          </p:nvPr>
        </p:nvSpPr>
        <p:spPr>
          <a:xfrm>
            <a:off x="742594" y="2175150"/>
            <a:ext cx="7886700" cy="1448223"/>
          </a:xfrm>
        </p:spPr>
        <p:txBody>
          <a:bodyPr>
            <a:normAutofit/>
          </a:bodyPr>
          <a:lstStyle/>
          <a:p>
            <a:pPr marL="0" indent="0">
              <a:lnSpc>
                <a:spcPct val="80000"/>
              </a:lnSpc>
              <a:buNone/>
            </a:pPr>
            <a:r>
              <a:rPr lang="en-US" altLang="en-US" dirty="0"/>
              <a:t>To run a simulation model in @RISK first type in the number of iterations (say 1000) under the @RISK Ribbon. Click on Start Simulation to start the simulation run.</a:t>
            </a:r>
          </a:p>
        </p:txBody>
      </p:sp>
      <p:pic>
        <p:nvPicPr>
          <p:cNvPr id="2" name="Picture 1">
            <a:extLst>
              <a:ext uri="{FF2B5EF4-FFF2-40B4-BE49-F238E27FC236}">
                <a16:creationId xmlns:a16="http://schemas.microsoft.com/office/drawing/2014/main" id="{533DFD8B-A3B7-4A1F-A8BE-07CD6992B173}"/>
              </a:ext>
            </a:extLst>
          </p:cNvPr>
          <p:cNvPicPr>
            <a:picLocks noChangeAspect="1"/>
          </p:cNvPicPr>
          <p:nvPr/>
        </p:nvPicPr>
        <p:blipFill>
          <a:blip r:embed="rId2"/>
          <a:stretch>
            <a:fillRect/>
          </a:stretch>
        </p:blipFill>
        <p:spPr>
          <a:xfrm>
            <a:off x="5872358" y="3429000"/>
            <a:ext cx="3792936" cy="151717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8" name="Rectangle 2">
            <a:extLst>
              <a:ext uri="{FF2B5EF4-FFF2-40B4-BE49-F238E27FC236}">
                <a16:creationId xmlns:a16="http://schemas.microsoft.com/office/drawing/2014/main" id="{42BB9362-0E8D-4D13-95AC-8DE210C7245A}"/>
              </a:ext>
            </a:extLst>
          </p:cNvPr>
          <p:cNvSpPr>
            <a:spLocks noGrp="1"/>
          </p:cNvSpPr>
          <p:nvPr>
            <p:ph type="title"/>
          </p:nvPr>
        </p:nvSpPr>
        <p:spPr/>
        <p:txBody>
          <a:bodyPr/>
          <a:lstStyle/>
          <a:p>
            <a:r>
              <a:rPr lang="en-US" altLang="en-US" sz="2700" dirty="0"/>
              <a:t>@RISK: Running a Simulation</a:t>
            </a:r>
          </a:p>
        </p:txBody>
      </p:sp>
      <p:sp>
        <p:nvSpPr>
          <p:cNvPr id="300035" name="Rectangle 3">
            <a:extLst>
              <a:ext uri="{FF2B5EF4-FFF2-40B4-BE49-F238E27FC236}">
                <a16:creationId xmlns:a16="http://schemas.microsoft.com/office/drawing/2014/main" id="{632C3181-CE1A-4C54-A918-DCC525C43D6E}"/>
              </a:ext>
            </a:extLst>
          </p:cNvPr>
          <p:cNvSpPr>
            <a:spLocks noGrp="1"/>
          </p:cNvSpPr>
          <p:nvPr>
            <p:ph idx="1"/>
          </p:nvPr>
        </p:nvSpPr>
        <p:spPr>
          <a:xfrm>
            <a:off x="2152650" y="2226468"/>
            <a:ext cx="4343400" cy="3576125"/>
          </a:xfrm>
        </p:spPr>
        <p:txBody>
          <a:bodyPr>
            <a:normAutofit lnSpcReduction="10000"/>
          </a:bodyPr>
          <a:lstStyle/>
          <a:p>
            <a:pPr marL="0" indent="0">
              <a:buNone/>
            </a:pPr>
            <a:r>
              <a:rPr lang="en-US" altLang="en-US" dirty="0"/>
              <a:t>At the end of the simulation you can view the output by going to the output cell of interest and double clicking on it</a:t>
            </a:r>
            <a:r>
              <a:rPr lang="en-US" altLang="en-US" dirty="0">
                <a:sym typeface="Wingdings" panose="05000000000000000000" pitchFamily="2" charset="2"/>
              </a:rPr>
              <a:t>. (If it does not show, go to the cell of interest and click on Browse Results). </a:t>
            </a:r>
          </a:p>
          <a:p>
            <a:pPr marL="0" indent="0">
              <a:buNone/>
            </a:pPr>
            <a:r>
              <a:rPr lang="en-US" altLang="en-US" dirty="0">
                <a:sym typeface="Wingdings" panose="05000000000000000000" pitchFamily="2" charset="2"/>
              </a:rPr>
              <a:t>Results of the simulation are displayed visually as a probability density function. You can also change the view to a cumulative distribution function. </a:t>
            </a:r>
          </a:p>
          <a:p>
            <a:pPr marL="0" indent="0">
              <a:buNone/>
            </a:pPr>
            <a:r>
              <a:rPr lang="en-US" altLang="en-US" dirty="0">
                <a:sym typeface="Wingdings" panose="05000000000000000000" pitchFamily="2" charset="2"/>
              </a:rPr>
              <a:t>Charts can be cut and pasted into a regular word or excel document (use copy to clipboard option).</a:t>
            </a:r>
          </a:p>
          <a:p>
            <a:pPr>
              <a:lnSpc>
                <a:spcPct val="80000"/>
              </a:lnSpc>
            </a:pPr>
            <a:endParaRPr lang="en-US" altLang="en-US" sz="1650" dirty="0">
              <a:sym typeface="Wingdings" panose="05000000000000000000" pitchFamily="2" charset="2"/>
            </a:endParaRPr>
          </a:p>
        </p:txBody>
      </p:sp>
      <p:sp>
        <p:nvSpPr>
          <p:cNvPr id="31747" name="Slide Number Placeholder 4">
            <a:extLst>
              <a:ext uri="{FF2B5EF4-FFF2-40B4-BE49-F238E27FC236}">
                <a16:creationId xmlns:a16="http://schemas.microsoft.com/office/drawing/2014/main" id="{C605C0C2-99B2-4E4D-A289-6BA5F432B03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lgn="ctr">
              <a:spcBef>
                <a:spcPct val="0"/>
              </a:spcBef>
              <a:buFontTx/>
              <a:buNone/>
            </a:pPr>
            <a:fld id="{48B4896A-A78A-4EC6-96AD-2BDEE9E2E7CE}" type="slidenum">
              <a:rPr lang="en-US" altLang="en-US" sz="900">
                <a:solidFill>
                  <a:srgbClr val="898989"/>
                </a:solidFill>
              </a:rPr>
              <a:pPr algn="ctr">
                <a:spcBef>
                  <a:spcPct val="0"/>
                </a:spcBef>
                <a:buFontTx/>
                <a:buNone/>
              </a:pPr>
              <a:t>29</a:t>
            </a:fld>
            <a:endParaRPr lang="en-US" altLang="en-US" sz="900">
              <a:solidFill>
                <a:srgbClr val="898989"/>
              </a:solidFill>
            </a:endParaRPr>
          </a:p>
        </p:txBody>
      </p:sp>
      <p:pic>
        <p:nvPicPr>
          <p:cNvPr id="6" name="Picture 5">
            <a:extLst>
              <a:ext uri="{FF2B5EF4-FFF2-40B4-BE49-F238E27FC236}">
                <a16:creationId xmlns:a16="http://schemas.microsoft.com/office/drawing/2014/main" id="{0AABE877-DD1D-43B8-8D08-CA4741A8A96F}"/>
              </a:ext>
            </a:extLst>
          </p:cNvPr>
          <p:cNvPicPr>
            <a:picLocks noChangeAspect="1"/>
          </p:cNvPicPr>
          <p:nvPr/>
        </p:nvPicPr>
        <p:blipFill>
          <a:blip r:embed="rId2"/>
          <a:stretch>
            <a:fillRect/>
          </a:stretch>
        </p:blipFill>
        <p:spPr>
          <a:xfrm>
            <a:off x="6892529" y="1379813"/>
            <a:ext cx="3437256" cy="1952874"/>
          </a:xfrm>
          <a:prstGeom prst="rect">
            <a:avLst/>
          </a:prstGeom>
        </p:spPr>
      </p:pic>
      <p:pic>
        <p:nvPicPr>
          <p:cNvPr id="7" name="Picture 6">
            <a:extLst>
              <a:ext uri="{FF2B5EF4-FFF2-40B4-BE49-F238E27FC236}">
                <a16:creationId xmlns:a16="http://schemas.microsoft.com/office/drawing/2014/main" id="{2FD7CFDA-B076-4555-8B37-F40668512BE1}"/>
              </a:ext>
            </a:extLst>
          </p:cNvPr>
          <p:cNvPicPr>
            <a:picLocks noChangeAspect="1"/>
          </p:cNvPicPr>
          <p:nvPr/>
        </p:nvPicPr>
        <p:blipFill>
          <a:blip r:embed="rId3"/>
          <a:stretch>
            <a:fillRect/>
          </a:stretch>
        </p:blipFill>
        <p:spPr>
          <a:xfrm>
            <a:off x="6892529" y="3550385"/>
            <a:ext cx="3437255" cy="1952874"/>
          </a:xfrm>
          <a:prstGeom prst="rect">
            <a:avLst/>
          </a:prstGeom>
        </p:spPr>
      </p:pic>
    </p:spTree>
    <p:extLst>
      <p:ext uri="{BB962C8B-B14F-4D97-AF65-F5344CB8AC3E}">
        <p14:creationId xmlns:p14="http://schemas.microsoft.com/office/powerpoint/2010/main" val="3079843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6" name="Rectangle 2">
            <a:extLst>
              <a:ext uri="{FF2B5EF4-FFF2-40B4-BE49-F238E27FC236}">
                <a16:creationId xmlns:a16="http://schemas.microsoft.com/office/drawing/2014/main" id="{02B0E1E8-E33F-491E-9DAA-203F2DA1D0C4}"/>
              </a:ext>
            </a:extLst>
          </p:cNvPr>
          <p:cNvSpPr>
            <a:spLocks noGrp="1"/>
          </p:cNvSpPr>
          <p:nvPr>
            <p:ph type="title"/>
          </p:nvPr>
        </p:nvSpPr>
        <p:spPr/>
        <p:txBody>
          <a:bodyPr>
            <a:normAutofit/>
          </a:bodyPr>
          <a:lstStyle/>
          <a:p>
            <a:r>
              <a:rPr lang="en-US" altLang="en-US" sz="3000" dirty="0"/>
              <a:t>Introduction to simulation</a:t>
            </a:r>
          </a:p>
        </p:txBody>
      </p:sp>
      <p:sp>
        <p:nvSpPr>
          <p:cNvPr id="247811" name="Rectangle 3">
            <a:extLst>
              <a:ext uri="{FF2B5EF4-FFF2-40B4-BE49-F238E27FC236}">
                <a16:creationId xmlns:a16="http://schemas.microsoft.com/office/drawing/2014/main" id="{1C245DE6-727A-4F8A-A012-D993783F90D4}"/>
              </a:ext>
            </a:extLst>
          </p:cNvPr>
          <p:cNvSpPr>
            <a:spLocks noGrp="1"/>
          </p:cNvSpPr>
          <p:nvPr>
            <p:ph idx="1"/>
          </p:nvPr>
        </p:nvSpPr>
        <p:spPr/>
        <p:txBody>
          <a:bodyPr>
            <a:normAutofit/>
          </a:bodyPr>
          <a:lstStyle/>
          <a:p>
            <a:pPr>
              <a:lnSpc>
                <a:spcPct val="90000"/>
              </a:lnSpc>
            </a:pPr>
            <a:r>
              <a:rPr lang="en-US" altLang="en-US" b="1" dirty="0"/>
              <a:t>Goal</a:t>
            </a:r>
            <a:r>
              <a:rPr lang="en-US" altLang="en-US" dirty="0"/>
              <a:t>: make decisions in the presence of uncertain events (e.g. changes in demand or price)</a:t>
            </a:r>
          </a:p>
          <a:p>
            <a:pPr>
              <a:lnSpc>
                <a:spcPct val="90000"/>
              </a:lnSpc>
            </a:pPr>
            <a:r>
              <a:rPr lang="en-US" altLang="en-US" b="1" dirty="0"/>
              <a:t>Take advantage of </a:t>
            </a:r>
            <a:r>
              <a:rPr lang="en-US" altLang="en-US" dirty="0"/>
              <a:t>distribution of </a:t>
            </a:r>
            <a:r>
              <a:rPr lang="en-US" altLang="en-US" u="sng" dirty="0"/>
              <a:t>uncertain events</a:t>
            </a:r>
            <a:r>
              <a:rPr lang="en-US" altLang="en-US" dirty="0"/>
              <a:t>, and correspondingly, distribution of </a:t>
            </a:r>
            <a:r>
              <a:rPr lang="en-US" altLang="en-US" u="sng" dirty="0"/>
              <a:t>outcome</a:t>
            </a:r>
          </a:p>
          <a:p>
            <a:pPr>
              <a:lnSpc>
                <a:spcPct val="90000"/>
              </a:lnSpc>
            </a:pPr>
            <a:r>
              <a:rPr lang="en-US" altLang="en-US" b="1" dirty="0"/>
              <a:t>Use simulation</a:t>
            </a:r>
            <a:r>
              <a:rPr lang="en-US" altLang="en-US" dirty="0"/>
              <a:t> to consider multiple scenarios and assess the risk associated with a decision</a:t>
            </a:r>
          </a:p>
          <a:p>
            <a:pPr>
              <a:lnSpc>
                <a:spcPct val="90000"/>
              </a:lnSpc>
            </a:pPr>
            <a:r>
              <a:rPr lang="en-US" altLang="en-US" b="1" dirty="0"/>
              <a:t>Make decision </a:t>
            </a:r>
            <a:r>
              <a:rPr lang="en-US" altLang="en-US" dirty="0"/>
              <a:t>based on expected outcome and risk</a:t>
            </a:r>
          </a:p>
        </p:txBody>
      </p:sp>
      <p:sp>
        <p:nvSpPr>
          <p:cNvPr id="13315" name="Slide Number Placeholder 4">
            <a:extLst>
              <a:ext uri="{FF2B5EF4-FFF2-40B4-BE49-F238E27FC236}">
                <a16:creationId xmlns:a16="http://schemas.microsoft.com/office/drawing/2014/main" id="{712CF478-D660-4413-86B1-D30654E54B4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lgn="ctr">
              <a:spcBef>
                <a:spcPct val="0"/>
              </a:spcBef>
              <a:buFontTx/>
              <a:buNone/>
            </a:pPr>
            <a:fld id="{E84F4CFF-DC62-4D19-A674-201538D320D7}" type="slidenum">
              <a:rPr lang="en-US" altLang="en-US" sz="900">
                <a:solidFill>
                  <a:srgbClr val="898989"/>
                </a:solidFill>
              </a:rPr>
              <a:pPr algn="ctr">
                <a:spcBef>
                  <a:spcPct val="0"/>
                </a:spcBef>
                <a:buFontTx/>
                <a:buNone/>
              </a:pPr>
              <a:t>3</a:t>
            </a:fld>
            <a:endParaRPr lang="en-US" altLang="en-US" sz="900" dirty="0">
              <a:solidFill>
                <a:srgbClr val="898989"/>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8" name="Rectangle 2">
            <a:extLst>
              <a:ext uri="{FF2B5EF4-FFF2-40B4-BE49-F238E27FC236}">
                <a16:creationId xmlns:a16="http://schemas.microsoft.com/office/drawing/2014/main" id="{42BB9362-0E8D-4D13-95AC-8DE210C7245A}"/>
              </a:ext>
            </a:extLst>
          </p:cNvPr>
          <p:cNvSpPr>
            <a:spLocks noGrp="1"/>
          </p:cNvSpPr>
          <p:nvPr>
            <p:ph type="title"/>
          </p:nvPr>
        </p:nvSpPr>
        <p:spPr/>
        <p:txBody>
          <a:bodyPr/>
          <a:lstStyle/>
          <a:p>
            <a:r>
              <a:rPr lang="en-US" altLang="en-US" sz="2700" dirty="0"/>
              <a:t>@RISK: Running a Simulation</a:t>
            </a:r>
          </a:p>
        </p:txBody>
      </p:sp>
      <p:sp>
        <p:nvSpPr>
          <p:cNvPr id="300035" name="Rectangle 3">
            <a:extLst>
              <a:ext uri="{FF2B5EF4-FFF2-40B4-BE49-F238E27FC236}">
                <a16:creationId xmlns:a16="http://schemas.microsoft.com/office/drawing/2014/main" id="{632C3181-CE1A-4C54-A918-DCC525C43D6E}"/>
              </a:ext>
            </a:extLst>
          </p:cNvPr>
          <p:cNvSpPr>
            <a:spLocks noGrp="1"/>
          </p:cNvSpPr>
          <p:nvPr>
            <p:ph idx="1"/>
          </p:nvPr>
        </p:nvSpPr>
        <p:spPr>
          <a:xfrm>
            <a:off x="491917" y="1823295"/>
            <a:ext cx="7886700" cy="1224608"/>
          </a:xfrm>
        </p:spPr>
        <p:txBody>
          <a:bodyPr>
            <a:normAutofit/>
          </a:bodyPr>
          <a:lstStyle/>
          <a:p>
            <a:pPr marL="0" indent="0">
              <a:lnSpc>
                <a:spcPct val="80000"/>
              </a:lnSpc>
              <a:buNone/>
            </a:pPr>
            <a:r>
              <a:rPr lang="en-US" altLang="en-US" sz="1650" dirty="0">
                <a:sym typeface="Wingdings" panose="05000000000000000000" pitchFamily="2" charset="2"/>
              </a:rPr>
              <a:t>Clicking on Edit and Export (3</a:t>
            </a:r>
            <a:r>
              <a:rPr lang="en-US" altLang="en-US" sz="1650" baseline="30000" dirty="0">
                <a:sym typeface="Wingdings" panose="05000000000000000000" pitchFamily="2" charset="2"/>
              </a:rPr>
              <a:t>rd</a:t>
            </a:r>
            <a:r>
              <a:rPr lang="en-US" altLang="en-US" sz="1650" dirty="0">
                <a:sym typeface="Wingdings" panose="05000000000000000000" pitchFamily="2" charset="2"/>
              </a:rPr>
              <a:t> button from left), on the chart, and selecting “Quick Report” provides a statistical summary of the simulation output.</a:t>
            </a:r>
          </a:p>
        </p:txBody>
      </p:sp>
      <p:sp>
        <p:nvSpPr>
          <p:cNvPr id="31747" name="Slide Number Placeholder 4">
            <a:extLst>
              <a:ext uri="{FF2B5EF4-FFF2-40B4-BE49-F238E27FC236}">
                <a16:creationId xmlns:a16="http://schemas.microsoft.com/office/drawing/2014/main" id="{C605C0C2-99B2-4E4D-A289-6BA5F432B03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lgn="ctr">
              <a:spcBef>
                <a:spcPct val="0"/>
              </a:spcBef>
              <a:buFontTx/>
              <a:buNone/>
            </a:pPr>
            <a:fld id="{48B4896A-A78A-4EC6-96AD-2BDEE9E2E7CE}" type="slidenum">
              <a:rPr lang="en-US" altLang="en-US" sz="900">
                <a:solidFill>
                  <a:srgbClr val="898989"/>
                </a:solidFill>
              </a:rPr>
              <a:pPr algn="ctr">
                <a:spcBef>
                  <a:spcPct val="0"/>
                </a:spcBef>
                <a:buFontTx/>
                <a:buNone/>
              </a:pPr>
              <a:t>30</a:t>
            </a:fld>
            <a:endParaRPr lang="en-US" altLang="en-US" sz="900">
              <a:solidFill>
                <a:srgbClr val="898989"/>
              </a:solidFill>
            </a:endParaRPr>
          </a:p>
        </p:txBody>
      </p:sp>
      <p:pic>
        <p:nvPicPr>
          <p:cNvPr id="2" name="Picture 1">
            <a:extLst>
              <a:ext uri="{FF2B5EF4-FFF2-40B4-BE49-F238E27FC236}">
                <a16:creationId xmlns:a16="http://schemas.microsoft.com/office/drawing/2014/main" id="{901C2864-C356-49D2-AAA5-285AD354B81B}"/>
              </a:ext>
            </a:extLst>
          </p:cNvPr>
          <p:cNvPicPr>
            <a:picLocks noChangeAspect="1"/>
          </p:cNvPicPr>
          <p:nvPr/>
        </p:nvPicPr>
        <p:blipFill>
          <a:blip r:embed="rId2"/>
          <a:stretch>
            <a:fillRect/>
          </a:stretch>
        </p:blipFill>
        <p:spPr>
          <a:xfrm>
            <a:off x="4757548" y="2829944"/>
            <a:ext cx="6607969" cy="2723206"/>
          </a:xfrm>
          <a:prstGeom prst="rect">
            <a:avLst/>
          </a:prstGeom>
        </p:spPr>
      </p:pic>
      <p:sp>
        <p:nvSpPr>
          <p:cNvPr id="9" name="Rectangle 3">
            <a:extLst>
              <a:ext uri="{FF2B5EF4-FFF2-40B4-BE49-F238E27FC236}">
                <a16:creationId xmlns:a16="http://schemas.microsoft.com/office/drawing/2014/main" id="{1E3173BA-AE67-4B91-BF16-6BABC5E64FEC}"/>
              </a:ext>
            </a:extLst>
          </p:cNvPr>
          <p:cNvSpPr txBox="1">
            <a:spLocks/>
          </p:cNvSpPr>
          <p:nvPr/>
        </p:nvSpPr>
        <p:spPr>
          <a:xfrm>
            <a:off x="2252663" y="5585519"/>
            <a:ext cx="7886700" cy="351830"/>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en-US" altLang="en-US" sz="1650" dirty="0">
                <a:sym typeface="Wingdings" panose="05000000000000000000" pitchFamily="2" charset="2"/>
              </a:rPr>
              <a:t>Detailed report: </a:t>
            </a:r>
          </a:p>
        </p:txBody>
      </p:sp>
      <p:pic>
        <p:nvPicPr>
          <p:cNvPr id="3" name="Picture 2">
            <a:extLst>
              <a:ext uri="{FF2B5EF4-FFF2-40B4-BE49-F238E27FC236}">
                <a16:creationId xmlns:a16="http://schemas.microsoft.com/office/drawing/2014/main" id="{E2E8D16F-C3D5-47D9-AD11-DB67C93B3806}"/>
              </a:ext>
            </a:extLst>
          </p:cNvPr>
          <p:cNvPicPr>
            <a:picLocks noChangeAspect="1"/>
          </p:cNvPicPr>
          <p:nvPr/>
        </p:nvPicPr>
        <p:blipFill>
          <a:blip r:embed="rId3"/>
          <a:stretch>
            <a:fillRect/>
          </a:stretch>
        </p:blipFill>
        <p:spPr>
          <a:xfrm>
            <a:off x="3824288" y="5335191"/>
            <a:ext cx="610979" cy="916468"/>
          </a:xfrm>
          <a:prstGeom prst="rect">
            <a:avLst/>
          </a:prstGeom>
        </p:spPr>
      </p:pic>
    </p:spTree>
    <p:extLst>
      <p:ext uri="{BB962C8B-B14F-4D97-AF65-F5344CB8AC3E}">
        <p14:creationId xmlns:p14="http://schemas.microsoft.com/office/powerpoint/2010/main" val="5281204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0AC2A-6331-4446-B163-E60C1726C575}"/>
              </a:ext>
            </a:extLst>
          </p:cNvPr>
          <p:cNvSpPr>
            <a:spLocks noGrp="1"/>
          </p:cNvSpPr>
          <p:nvPr>
            <p:ph type="title"/>
          </p:nvPr>
        </p:nvSpPr>
        <p:spPr/>
        <p:txBody>
          <a:bodyPr/>
          <a:lstStyle/>
          <a:p>
            <a:r>
              <a:rPr lang="en-US" altLang="en-US" dirty="0"/>
              <a:t>How many crates?</a:t>
            </a:r>
            <a:endParaRPr lang="en-US" dirty="0"/>
          </a:p>
        </p:txBody>
      </p:sp>
      <p:sp>
        <p:nvSpPr>
          <p:cNvPr id="3" name="Content Placeholder 2">
            <a:extLst>
              <a:ext uri="{FF2B5EF4-FFF2-40B4-BE49-F238E27FC236}">
                <a16:creationId xmlns:a16="http://schemas.microsoft.com/office/drawing/2014/main" id="{F78CC2C0-26D3-43E0-9FC3-4B2CBE01CA33}"/>
              </a:ext>
            </a:extLst>
          </p:cNvPr>
          <p:cNvSpPr>
            <a:spLocks noGrp="1"/>
          </p:cNvSpPr>
          <p:nvPr>
            <p:ph idx="1"/>
          </p:nvPr>
        </p:nvSpPr>
        <p:spPr>
          <a:xfrm>
            <a:off x="581192" y="2180496"/>
            <a:ext cx="11029615" cy="1013801"/>
          </a:xfrm>
        </p:spPr>
        <p:txBody>
          <a:bodyPr/>
          <a:lstStyle/>
          <a:p>
            <a:pPr marL="0" indent="0">
              <a:buNone/>
            </a:pPr>
            <a:r>
              <a:rPr lang="en-US" dirty="0"/>
              <a:t>Use same demand generator, recompute for different crate quantities:</a:t>
            </a:r>
          </a:p>
        </p:txBody>
      </p:sp>
      <p:pic>
        <p:nvPicPr>
          <p:cNvPr id="8" name="Picture 7">
            <a:extLst>
              <a:ext uri="{FF2B5EF4-FFF2-40B4-BE49-F238E27FC236}">
                <a16:creationId xmlns:a16="http://schemas.microsoft.com/office/drawing/2014/main" id="{FA665307-01FA-4AD3-8401-3224030BEA5A}"/>
              </a:ext>
            </a:extLst>
          </p:cNvPr>
          <p:cNvPicPr>
            <a:picLocks noChangeAspect="1"/>
          </p:cNvPicPr>
          <p:nvPr/>
        </p:nvPicPr>
        <p:blipFill>
          <a:blip r:embed="rId2"/>
          <a:stretch>
            <a:fillRect/>
          </a:stretch>
        </p:blipFill>
        <p:spPr>
          <a:xfrm>
            <a:off x="3119215" y="3066593"/>
            <a:ext cx="7037907" cy="2224989"/>
          </a:xfrm>
          <a:prstGeom prst="rect">
            <a:avLst/>
          </a:prstGeom>
        </p:spPr>
      </p:pic>
    </p:spTree>
    <p:extLst>
      <p:ext uri="{BB962C8B-B14F-4D97-AF65-F5344CB8AC3E}">
        <p14:creationId xmlns:p14="http://schemas.microsoft.com/office/powerpoint/2010/main" val="35819789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0AC2A-6331-4446-B163-E60C1726C575}"/>
              </a:ext>
            </a:extLst>
          </p:cNvPr>
          <p:cNvSpPr>
            <a:spLocks noGrp="1"/>
          </p:cNvSpPr>
          <p:nvPr>
            <p:ph type="title"/>
          </p:nvPr>
        </p:nvSpPr>
        <p:spPr/>
        <p:txBody>
          <a:bodyPr/>
          <a:lstStyle/>
          <a:p>
            <a:r>
              <a:rPr lang="en-US" altLang="en-US" dirty="0"/>
              <a:t>How many crates?</a:t>
            </a:r>
            <a:endParaRPr lang="en-US" dirty="0"/>
          </a:p>
        </p:txBody>
      </p:sp>
      <p:sp>
        <p:nvSpPr>
          <p:cNvPr id="3" name="Content Placeholder 2">
            <a:extLst>
              <a:ext uri="{FF2B5EF4-FFF2-40B4-BE49-F238E27FC236}">
                <a16:creationId xmlns:a16="http://schemas.microsoft.com/office/drawing/2014/main" id="{F78CC2C0-26D3-43E0-9FC3-4B2CBE01CA33}"/>
              </a:ext>
            </a:extLst>
          </p:cNvPr>
          <p:cNvSpPr>
            <a:spLocks noGrp="1"/>
          </p:cNvSpPr>
          <p:nvPr>
            <p:ph idx="1"/>
          </p:nvPr>
        </p:nvSpPr>
        <p:spPr>
          <a:xfrm>
            <a:off x="581192" y="2180496"/>
            <a:ext cx="11029615" cy="1013801"/>
          </a:xfrm>
        </p:spPr>
        <p:txBody>
          <a:bodyPr/>
          <a:lstStyle/>
          <a:p>
            <a:pPr marL="0" indent="0">
              <a:buNone/>
            </a:pPr>
            <a:r>
              <a:rPr lang="en-US" dirty="0"/>
              <a:t>Alternative (better summary of the results): RISKSIMTABLE </a:t>
            </a:r>
          </a:p>
        </p:txBody>
      </p:sp>
      <p:pic>
        <p:nvPicPr>
          <p:cNvPr id="5" name="Picture 4">
            <a:extLst>
              <a:ext uri="{FF2B5EF4-FFF2-40B4-BE49-F238E27FC236}">
                <a16:creationId xmlns:a16="http://schemas.microsoft.com/office/drawing/2014/main" id="{FBB50E84-11E4-4412-B329-6FB125806BAC}"/>
              </a:ext>
            </a:extLst>
          </p:cNvPr>
          <p:cNvPicPr>
            <a:picLocks noChangeAspect="1"/>
          </p:cNvPicPr>
          <p:nvPr/>
        </p:nvPicPr>
        <p:blipFill>
          <a:blip r:embed="rId2"/>
          <a:stretch>
            <a:fillRect/>
          </a:stretch>
        </p:blipFill>
        <p:spPr>
          <a:xfrm>
            <a:off x="1674085" y="3310033"/>
            <a:ext cx="7946259" cy="2417336"/>
          </a:xfrm>
          <a:prstGeom prst="rect">
            <a:avLst/>
          </a:prstGeom>
        </p:spPr>
      </p:pic>
      <p:pic>
        <p:nvPicPr>
          <p:cNvPr id="6" name="Picture 5">
            <a:extLst>
              <a:ext uri="{FF2B5EF4-FFF2-40B4-BE49-F238E27FC236}">
                <a16:creationId xmlns:a16="http://schemas.microsoft.com/office/drawing/2014/main" id="{2B85E00D-46D4-40DE-A4C9-78D9E132268A}"/>
              </a:ext>
            </a:extLst>
          </p:cNvPr>
          <p:cNvPicPr>
            <a:picLocks noChangeAspect="1"/>
          </p:cNvPicPr>
          <p:nvPr/>
        </p:nvPicPr>
        <p:blipFill rotWithShape="1">
          <a:blip r:embed="rId3"/>
          <a:srcRect t="16331" b="12309"/>
          <a:stretch/>
        </p:blipFill>
        <p:spPr>
          <a:xfrm>
            <a:off x="6967535" y="2374458"/>
            <a:ext cx="2960720" cy="625875"/>
          </a:xfrm>
          <a:prstGeom prst="rect">
            <a:avLst/>
          </a:prstGeom>
        </p:spPr>
      </p:pic>
    </p:spTree>
    <p:extLst>
      <p:ext uri="{BB962C8B-B14F-4D97-AF65-F5344CB8AC3E}">
        <p14:creationId xmlns:p14="http://schemas.microsoft.com/office/powerpoint/2010/main" val="36176739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40BBA-0021-443B-963A-0EAB1384D02C}"/>
              </a:ext>
            </a:extLst>
          </p:cNvPr>
          <p:cNvSpPr>
            <a:spLocks noGrp="1"/>
          </p:cNvSpPr>
          <p:nvPr>
            <p:ph type="title"/>
          </p:nvPr>
        </p:nvSpPr>
        <p:spPr/>
        <p:txBody>
          <a:bodyPr/>
          <a:lstStyle/>
          <a:p>
            <a:r>
              <a:rPr lang="en-US" dirty="0"/>
              <a:t>@Risk Common Functions</a:t>
            </a:r>
          </a:p>
        </p:txBody>
      </p:sp>
      <p:sp>
        <p:nvSpPr>
          <p:cNvPr id="3" name="Content Placeholder 2">
            <a:extLst>
              <a:ext uri="{FF2B5EF4-FFF2-40B4-BE49-F238E27FC236}">
                <a16:creationId xmlns:a16="http://schemas.microsoft.com/office/drawing/2014/main" id="{1BEE410E-CB17-4732-AE57-399A26EF83A7}"/>
              </a:ext>
            </a:extLst>
          </p:cNvPr>
          <p:cNvSpPr>
            <a:spLocks noGrp="1"/>
          </p:cNvSpPr>
          <p:nvPr>
            <p:ph idx="1"/>
          </p:nvPr>
        </p:nvSpPr>
        <p:spPr/>
        <p:txBody>
          <a:bodyPr>
            <a:normAutofit/>
          </a:bodyPr>
          <a:lstStyle/>
          <a:p>
            <a:r>
              <a:rPr lang="en-US" dirty="0" err="1"/>
              <a:t>RiskNormal</a:t>
            </a:r>
            <a:r>
              <a:rPr lang="en-US" dirty="0"/>
              <a:t>(mean, </a:t>
            </a:r>
            <a:r>
              <a:rPr lang="en-US" dirty="0" err="1"/>
              <a:t>stdev</a:t>
            </a:r>
            <a:r>
              <a:rPr lang="en-US" dirty="0"/>
              <a:t>): generates random numbers following normal distribution with “mean” and “</a:t>
            </a:r>
            <a:r>
              <a:rPr lang="en-US" dirty="0" err="1"/>
              <a:t>stdev</a:t>
            </a:r>
            <a:r>
              <a:rPr lang="en-US" dirty="0"/>
              <a:t>”.</a:t>
            </a:r>
          </a:p>
          <a:p>
            <a:r>
              <a:rPr lang="en-US" dirty="0" err="1"/>
              <a:t>RiskMean</a:t>
            </a:r>
            <a:r>
              <a:rPr lang="en-US" dirty="0"/>
              <a:t>(output, sim#): calculates the mean for output in simulation#.</a:t>
            </a:r>
          </a:p>
          <a:p>
            <a:r>
              <a:rPr lang="en-US" dirty="0" err="1"/>
              <a:t>RiskStdDev</a:t>
            </a:r>
            <a:r>
              <a:rPr lang="en-US" dirty="0"/>
              <a:t>(output, sim#): calculates the standard deviation for output in simulation#.</a:t>
            </a:r>
          </a:p>
          <a:p>
            <a:r>
              <a:rPr lang="en-US" dirty="0" err="1"/>
              <a:t>RiskTarget</a:t>
            </a:r>
            <a:r>
              <a:rPr lang="en-US" dirty="0"/>
              <a:t>(output, target, sim#): calculates the proportion (probability) that the output is below target in simulation#.</a:t>
            </a:r>
          </a:p>
          <a:p>
            <a:r>
              <a:rPr lang="en-US" dirty="0"/>
              <a:t>Sim# is optional and only necessary if multiple simulations are run with alternative inputs.</a:t>
            </a:r>
          </a:p>
          <a:p>
            <a:r>
              <a:rPr lang="en-US" dirty="0" err="1"/>
              <a:t>RiskSimTable</a:t>
            </a:r>
            <a:r>
              <a:rPr lang="en-US" dirty="0"/>
              <a:t>(alternative): provide the list of alternatives</a:t>
            </a:r>
          </a:p>
          <a:p>
            <a:pPr marL="0" indent="0">
              <a:buNone/>
            </a:pPr>
            <a:endParaRPr lang="en-US" dirty="0"/>
          </a:p>
        </p:txBody>
      </p:sp>
    </p:spTree>
    <p:extLst>
      <p:ext uri="{BB962C8B-B14F-4D97-AF65-F5344CB8AC3E}">
        <p14:creationId xmlns:p14="http://schemas.microsoft.com/office/powerpoint/2010/main" val="13865164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C3DE87-FA8B-42A1-8BFC-83CDB4FD51D2}"/>
              </a:ext>
            </a:extLst>
          </p:cNvPr>
          <p:cNvSpPr>
            <a:spLocks noGrp="1"/>
          </p:cNvSpPr>
          <p:nvPr>
            <p:ph type="title"/>
          </p:nvPr>
        </p:nvSpPr>
        <p:spPr/>
        <p:txBody>
          <a:bodyPr/>
          <a:lstStyle/>
          <a:p>
            <a:r>
              <a:rPr lang="en-US" dirty="0"/>
              <a:t>Interpreting the results</a:t>
            </a:r>
          </a:p>
        </p:txBody>
      </p:sp>
    </p:spTree>
    <p:extLst>
      <p:ext uri="{BB962C8B-B14F-4D97-AF65-F5344CB8AC3E}">
        <p14:creationId xmlns:p14="http://schemas.microsoft.com/office/powerpoint/2010/main" val="4026410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6" name="Rectangle 2">
            <a:extLst>
              <a:ext uri="{FF2B5EF4-FFF2-40B4-BE49-F238E27FC236}">
                <a16:creationId xmlns:a16="http://schemas.microsoft.com/office/drawing/2014/main" id="{C867C72E-6273-483E-85EB-2862869A2588}"/>
              </a:ext>
            </a:extLst>
          </p:cNvPr>
          <p:cNvSpPr>
            <a:spLocks noGrp="1"/>
          </p:cNvSpPr>
          <p:nvPr>
            <p:ph type="title"/>
          </p:nvPr>
        </p:nvSpPr>
        <p:spPr/>
        <p:txBody>
          <a:bodyPr/>
          <a:lstStyle/>
          <a:p>
            <a:r>
              <a:rPr lang="en-US" altLang="en-US" sz="3000" dirty="0"/>
              <a:t>The Uncertainty of Sampling</a:t>
            </a:r>
          </a:p>
        </p:txBody>
      </p:sp>
      <p:sp>
        <p:nvSpPr>
          <p:cNvPr id="305155" name="Rectangle 3">
            <a:extLst>
              <a:ext uri="{FF2B5EF4-FFF2-40B4-BE49-F238E27FC236}">
                <a16:creationId xmlns:a16="http://schemas.microsoft.com/office/drawing/2014/main" id="{75B87245-9F98-4992-9ACA-E4BD35EA54F2}"/>
              </a:ext>
            </a:extLst>
          </p:cNvPr>
          <p:cNvSpPr>
            <a:spLocks noGrp="1"/>
          </p:cNvSpPr>
          <p:nvPr>
            <p:ph idx="1"/>
          </p:nvPr>
        </p:nvSpPr>
        <p:spPr/>
        <p:txBody>
          <a:bodyPr/>
          <a:lstStyle/>
          <a:p>
            <a:pPr>
              <a:lnSpc>
                <a:spcPct val="90000"/>
              </a:lnSpc>
            </a:pPr>
            <a:r>
              <a:rPr lang="en-US" altLang="en-US" sz="1950"/>
              <a:t>There are infinitely many possible simulations; another run would produce different results</a:t>
            </a:r>
          </a:p>
          <a:p>
            <a:pPr>
              <a:lnSpc>
                <a:spcPct val="90000"/>
              </a:lnSpc>
            </a:pPr>
            <a:r>
              <a:rPr lang="en-US" altLang="en-US" sz="1950"/>
              <a:t>As the number of replications increases, the sample statistics converge to the “true” population values</a:t>
            </a:r>
          </a:p>
          <a:p>
            <a:pPr>
              <a:lnSpc>
                <a:spcPct val="90000"/>
              </a:lnSpc>
            </a:pPr>
            <a:r>
              <a:rPr lang="en-US" altLang="en-US" sz="1950"/>
              <a:t>The sample statistics, like the sample mean, are themselves an estimate of the true average earnings</a:t>
            </a:r>
          </a:p>
          <a:p>
            <a:pPr>
              <a:lnSpc>
                <a:spcPct val="90000"/>
              </a:lnSpc>
            </a:pPr>
            <a:r>
              <a:rPr lang="en-US" altLang="en-US" sz="1950"/>
              <a:t>To find out the true mean we would have to conduct an infinite number of replications in the simulation</a:t>
            </a:r>
          </a:p>
          <a:p>
            <a:pPr>
              <a:lnSpc>
                <a:spcPct val="90000"/>
              </a:lnSpc>
            </a:pPr>
            <a:r>
              <a:rPr lang="en-US" altLang="en-US" sz="1950"/>
              <a:t>Therefore, we put </a:t>
            </a:r>
            <a:r>
              <a:rPr lang="en-US" altLang="en-US" sz="1950" b="1"/>
              <a:t>confidence intervals </a:t>
            </a:r>
            <a:r>
              <a:rPr lang="en-US" altLang="en-US" sz="1950"/>
              <a:t>around the statistics (such as the mean) that emerge from the simulation</a:t>
            </a:r>
          </a:p>
        </p:txBody>
      </p:sp>
      <p:sp>
        <p:nvSpPr>
          <p:cNvPr id="33795" name="Slide Number Placeholder 4">
            <a:extLst>
              <a:ext uri="{FF2B5EF4-FFF2-40B4-BE49-F238E27FC236}">
                <a16:creationId xmlns:a16="http://schemas.microsoft.com/office/drawing/2014/main" id="{5CB37B25-89B0-4D74-BD49-F8D35B7EBD0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lgn="ctr">
              <a:spcBef>
                <a:spcPct val="0"/>
              </a:spcBef>
              <a:buFontTx/>
              <a:buNone/>
            </a:pPr>
            <a:fld id="{4372B73C-C30D-43D1-A82E-DFAC950A6483}" type="slidenum">
              <a:rPr lang="en-US" altLang="en-US" sz="900">
                <a:solidFill>
                  <a:srgbClr val="898989"/>
                </a:solidFill>
              </a:rPr>
              <a:pPr algn="ctr">
                <a:spcBef>
                  <a:spcPct val="0"/>
                </a:spcBef>
                <a:buFontTx/>
                <a:buNone/>
              </a:pPr>
              <a:t>35</a:t>
            </a:fld>
            <a:endParaRPr lang="en-US" altLang="en-US" sz="900">
              <a:solidFill>
                <a:srgbClr val="898989"/>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6566EA94-E03F-424B-8838-3E947822F361}"/>
              </a:ext>
            </a:extLst>
          </p:cNvPr>
          <p:cNvSpPr>
            <a:spLocks noGrp="1"/>
          </p:cNvSpPr>
          <p:nvPr>
            <p:ph type="title"/>
          </p:nvPr>
        </p:nvSpPr>
        <p:spPr/>
        <p:txBody>
          <a:bodyPr/>
          <a:lstStyle/>
          <a:p>
            <a:r>
              <a:rPr lang="en-US" altLang="en-US"/>
              <a:t>Milk Order</a:t>
            </a:r>
          </a:p>
        </p:txBody>
      </p:sp>
      <p:sp>
        <p:nvSpPr>
          <p:cNvPr id="34819" name="Content Placeholder 2">
            <a:extLst>
              <a:ext uri="{FF2B5EF4-FFF2-40B4-BE49-F238E27FC236}">
                <a16:creationId xmlns:a16="http://schemas.microsoft.com/office/drawing/2014/main" id="{38F5B3F5-146C-4AB6-AC67-C56D14C9D64F}"/>
              </a:ext>
            </a:extLst>
          </p:cNvPr>
          <p:cNvSpPr>
            <a:spLocks noGrp="1"/>
          </p:cNvSpPr>
          <p:nvPr>
            <p:ph idx="1"/>
          </p:nvPr>
        </p:nvSpPr>
        <p:spPr/>
        <p:txBody>
          <a:bodyPr/>
          <a:lstStyle/>
          <a:p>
            <a:r>
              <a:rPr lang="en-US" altLang="en-US"/>
              <a:t>What is the distribution of profit at the selected order level?</a:t>
            </a:r>
          </a:p>
          <a:p>
            <a:r>
              <a:rPr lang="en-US" altLang="en-US"/>
              <a:t>What is the mean profit?</a:t>
            </a:r>
          </a:p>
          <a:p>
            <a:r>
              <a:rPr lang="en-US" altLang="en-US"/>
              <a:t>What is the standard deviation of profit?</a:t>
            </a:r>
          </a:p>
          <a:p>
            <a:r>
              <a:rPr lang="en-US" altLang="en-US"/>
              <a:t>Estimate with 95% confidence the mean profit.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a:extLst>
              <a:ext uri="{FF2B5EF4-FFF2-40B4-BE49-F238E27FC236}">
                <a16:creationId xmlns:a16="http://schemas.microsoft.com/office/drawing/2014/main" id="{7CD1A210-6DC6-42DA-8C01-1883BEA484AD}"/>
              </a:ext>
            </a:extLst>
          </p:cNvPr>
          <p:cNvSpPr>
            <a:spLocks noGrp="1"/>
          </p:cNvSpPr>
          <p:nvPr>
            <p:ph type="title"/>
          </p:nvPr>
        </p:nvSpPr>
        <p:spPr/>
        <p:txBody>
          <a:bodyPr>
            <a:normAutofit/>
          </a:bodyPr>
          <a:lstStyle/>
          <a:p>
            <a:r>
              <a:rPr lang="en-US" altLang="en-US" sz="2700" dirty="0"/>
              <a:t>Constructing a Confidence Interval for the True Population Mean</a:t>
            </a:r>
          </a:p>
        </p:txBody>
      </p:sp>
      <p:sp>
        <p:nvSpPr>
          <p:cNvPr id="35843" name="Slide Number Placeholder 4">
            <a:extLst>
              <a:ext uri="{FF2B5EF4-FFF2-40B4-BE49-F238E27FC236}">
                <a16:creationId xmlns:a16="http://schemas.microsoft.com/office/drawing/2014/main" id="{B0081B51-FA15-47FE-835E-ECE679EED98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lgn="ctr">
              <a:spcBef>
                <a:spcPct val="0"/>
              </a:spcBef>
              <a:buFontTx/>
              <a:buNone/>
            </a:pPr>
            <a:fld id="{ABCC4CC0-5FC5-4D4E-BEB4-80EF778E246D}" type="slidenum">
              <a:rPr lang="en-US" altLang="en-US" sz="900">
                <a:solidFill>
                  <a:srgbClr val="000000"/>
                </a:solidFill>
              </a:rPr>
              <a:pPr algn="ctr">
                <a:spcBef>
                  <a:spcPct val="0"/>
                </a:spcBef>
                <a:buFontTx/>
                <a:buNone/>
              </a:pPr>
              <a:t>37</a:t>
            </a:fld>
            <a:endParaRPr lang="en-US" altLang="en-US" sz="900">
              <a:solidFill>
                <a:srgbClr val="000000"/>
              </a:solidFill>
            </a:endParaRPr>
          </a:p>
        </p:txBody>
      </p:sp>
      <p:graphicFrame>
        <p:nvGraphicFramePr>
          <p:cNvPr id="35845" name="Object 3">
            <a:extLst>
              <a:ext uri="{FF2B5EF4-FFF2-40B4-BE49-F238E27FC236}">
                <a16:creationId xmlns:a16="http://schemas.microsoft.com/office/drawing/2014/main" id="{623992F9-460D-48C1-BF39-AC70E3A74E6C}"/>
              </a:ext>
            </a:extLst>
          </p:cNvPr>
          <p:cNvGraphicFramePr>
            <a:graphicFrameLocks/>
          </p:cNvGraphicFramePr>
          <p:nvPr/>
        </p:nvGraphicFramePr>
        <p:xfrm>
          <a:off x="3677843" y="2305052"/>
          <a:ext cx="4377928" cy="644128"/>
        </p:xfrm>
        <a:graphic>
          <a:graphicData uri="http://schemas.openxmlformats.org/presentationml/2006/ole">
            <mc:AlternateContent xmlns:mc="http://schemas.openxmlformats.org/markup-compatibility/2006">
              <mc:Choice xmlns:v="urn:schemas-microsoft-com:vml" Requires="v">
                <p:oleObj spid="_x0000_s8242" name="Equation" r:id="rId3" imgW="2794000" imgH="419100" progId="Equation.DSMT4">
                  <p:embed/>
                </p:oleObj>
              </mc:Choice>
              <mc:Fallback>
                <p:oleObj name="Equation" r:id="rId3" imgW="2794000" imgH="419100" progId="Equation.DSMT4">
                  <p:embed/>
                  <p:pic>
                    <p:nvPicPr>
                      <p:cNvPr id="35845" name="Object 3">
                        <a:extLst>
                          <a:ext uri="{FF2B5EF4-FFF2-40B4-BE49-F238E27FC236}">
                            <a16:creationId xmlns:a16="http://schemas.microsoft.com/office/drawing/2014/main" id="{623992F9-460D-48C1-BF39-AC70E3A74E6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7843" y="2305052"/>
                        <a:ext cx="4377928" cy="64412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FFFFFF"/>
                              </a:outerShdw>
                            </a:effectLst>
                          </a14:hiddenEffects>
                        </a:ext>
                      </a:extLst>
                    </p:spPr>
                  </p:pic>
                </p:oleObj>
              </mc:Fallback>
            </mc:AlternateContent>
          </a:graphicData>
        </a:graphic>
      </p:graphicFrame>
      <p:graphicFrame>
        <p:nvGraphicFramePr>
          <p:cNvPr id="35846" name="Object 4">
            <a:extLst>
              <a:ext uri="{FF2B5EF4-FFF2-40B4-BE49-F238E27FC236}">
                <a16:creationId xmlns:a16="http://schemas.microsoft.com/office/drawing/2014/main" id="{A8296EEA-9E09-489C-AB0A-508B10DBB174}"/>
              </a:ext>
            </a:extLst>
          </p:cNvPr>
          <p:cNvGraphicFramePr>
            <a:graphicFrameLocks/>
          </p:cNvGraphicFramePr>
          <p:nvPr/>
        </p:nvGraphicFramePr>
        <p:xfrm>
          <a:off x="3670699" y="2915843"/>
          <a:ext cx="4410075" cy="636985"/>
        </p:xfrm>
        <a:graphic>
          <a:graphicData uri="http://schemas.openxmlformats.org/presentationml/2006/ole">
            <mc:AlternateContent xmlns:mc="http://schemas.openxmlformats.org/markup-compatibility/2006">
              <mc:Choice xmlns:v="urn:schemas-microsoft-com:vml" Requires="v">
                <p:oleObj spid="_x0000_s8243" name="Equation" r:id="rId5" imgW="2819400" imgH="419100" progId="Equation.DSMT4">
                  <p:embed/>
                </p:oleObj>
              </mc:Choice>
              <mc:Fallback>
                <p:oleObj name="Equation" r:id="rId5" imgW="2819400" imgH="419100" progId="Equation.DSMT4">
                  <p:embed/>
                  <p:pic>
                    <p:nvPicPr>
                      <p:cNvPr id="35846" name="Object 4">
                        <a:extLst>
                          <a:ext uri="{FF2B5EF4-FFF2-40B4-BE49-F238E27FC236}">
                            <a16:creationId xmlns:a16="http://schemas.microsoft.com/office/drawing/2014/main" id="{A8296EEA-9E09-489C-AB0A-508B10DBB174}"/>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70699" y="2915843"/>
                        <a:ext cx="4410075" cy="63698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FFFFFF"/>
                              </a:outerShdw>
                            </a:effectLst>
                          </a14:hiddenEffects>
                        </a:ext>
                      </a:extLst>
                    </p:spPr>
                  </p:pic>
                </p:oleObj>
              </mc:Fallback>
            </mc:AlternateContent>
          </a:graphicData>
        </a:graphic>
      </p:graphicFrame>
      <p:graphicFrame>
        <p:nvGraphicFramePr>
          <p:cNvPr id="35847" name="Object 5">
            <a:extLst>
              <a:ext uri="{FF2B5EF4-FFF2-40B4-BE49-F238E27FC236}">
                <a16:creationId xmlns:a16="http://schemas.microsoft.com/office/drawing/2014/main" id="{2F140689-58AE-440C-9DDB-BC2D7744516B}"/>
              </a:ext>
            </a:extLst>
          </p:cNvPr>
          <p:cNvGraphicFramePr>
            <a:graphicFrameLocks/>
          </p:cNvGraphicFramePr>
          <p:nvPr/>
        </p:nvGraphicFramePr>
        <p:xfrm>
          <a:off x="4235055" y="3777854"/>
          <a:ext cx="3596878" cy="1143000"/>
        </p:xfrm>
        <a:graphic>
          <a:graphicData uri="http://schemas.openxmlformats.org/presentationml/2006/ole">
            <mc:AlternateContent xmlns:mc="http://schemas.openxmlformats.org/markup-compatibility/2006">
              <mc:Choice xmlns:v="urn:schemas-microsoft-com:vml" Requires="v">
                <p:oleObj spid="_x0000_s8244" name="Equation" r:id="rId7" imgW="2057400" imgH="660400" progId="Equation.DSMT4">
                  <p:embed/>
                </p:oleObj>
              </mc:Choice>
              <mc:Fallback>
                <p:oleObj name="Equation" r:id="rId7" imgW="2057400" imgH="660400" progId="Equation.DSMT4">
                  <p:embed/>
                  <p:pic>
                    <p:nvPicPr>
                      <p:cNvPr id="35847" name="Object 5">
                        <a:extLst>
                          <a:ext uri="{FF2B5EF4-FFF2-40B4-BE49-F238E27FC236}">
                            <a16:creationId xmlns:a16="http://schemas.microsoft.com/office/drawing/2014/main" id="{2F140689-58AE-440C-9DDB-BC2D7744516B}"/>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35055" y="3777854"/>
                        <a:ext cx="3596878" cy="11430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FFFFFF"/>
                              </a:outerShdw>
                            </a:effectLst>
                          </a14:hiddenEffects>
                        </a:ext>
                      </a:extLst>
                    </p:spPr>
                  </p:pic>
                </p:oleObj>
              </mc:Fallback>
            </mc:AlternateContent>
          </a:graphicData>
        </a:graphic>
      </p:graphicFrame>
      <p:sp>
        <p:nvSpPr>
          <p:cNvPr id="35848" name="Rectangle 6">
            <a:extLst>
              <a:ext uri="{FF2B5EF4-FFF2-40B4-BE49-F238E27FC236}">
                <a16:creationId xmlns:a16="http://schemas.microsoft.com/office/drawing/2014/main" id="{72EA35A0-D158-4A59-A188-4933E6A0F510}"/>
              </a:ext>
            </a:extLst>
          </p:cNvPr>
          <p:cNvSpPr>
            <a:spLocks noChangeArrowheads="1"/>
          </p:cNvSpPr>
          <p:nvPr/>
        </p:nvSpPr>
        <p:spPr bwMode="auto">
          <a:xfrm>
            <a:off x="3544491" y="3524076"/>
            <a:ext cx="1428750"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350">
                <a:solidFill>
                  <a:srgbClr val="000000"/>
                </a:solidFill>
                <a:latin typeface="Times New Roman" panose="02020603050405020304" pitchFamily="18" charset="0"/>
              </a:rPr>
              <a:t>where:</a:t>
            </a:r>
          </a:p>
        </p:txBody>
      </p:sp>
      <p:sp>
        <p:nvSpPr>
          <p:cNvPr id="35849" name="Rectangle 7">
            <a:extLst>
              <a:ext uri="{FF2B5EF4-FFF2-40B4-BE49-F238E27FC236}">
                <a16:creationId xmlns:a16="http://schemas.microsoft.com/office/drawing/2014/main" id="{D84E7FB2-E377-44A4-8836-9F7672B25D36}"/>
              </a:ext>
            </a:extLst>
          </p:cNvPr>
          <p:cNvSpPr>
            <a:spLocks noChangeArrowheads="1"/>
          </p:cNvSpPr>
          <p:nvPr/>
        </p:nvSpPr>
        <p:spPr bwMode="auto">
          <a:xfrm>
            <a:off x="3175399" y="5124451"/>
            <a:ext cx="6097190"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350">
                <a:solidFill>
                  <a:srgbClr val="000000"/>
                </a:solidFill>
                <a:latin typeface="Times New Roman" panose="02020603050405020304" pitchFamily="18" charset="0"/>
              </a:rPr>
              <a:t>Note that as </a:t>
            </a:r>
            <a:r>
              <a:rPr lang="en-US" altLang="en-US" sz="1350" i="1">
                <a:solidFill>
                  <a:srgbClr val="000000"/>
                </a:solidFill>
                <a:latin typeface="Times New Roman" panose="02020603050405020304" pitchFamily="18" charset="0"/>
              </a:rPr>
              <a:t>n</a:t>
            </a:r>
            <a:r>
              <a:rPr lang="en-US" altLang="en-US" sz="1350">
                <a:solidFill>
                  <a:srgbClr val="000000"/>
                </a:solidFill>
                <a:latin typeface="Times New Roman" panose="02020603050405020304" pitchFamily="18" charset="0"/>
              </a:rPr>
              <a:t> increases, the width of the confidence interval decreases.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7A66A1CF-4131-495B-8054-192FC79E918B}"/>
              </a:ext>
            </a:extLst>
          </p:cNvPr>
          <p:cNvSpPr>
            <a:spLocks noGrp="1"/>
          </p:cNvSpPr>
          <p:nvPr>
            <p:ph type="title"/>
          </p:nvPr>
        </p:nvSpPr>
        <p:spPr/>
        <p:txBody>
          <a:bodyPr/>
          <a:lstStyle/>
          <a:p>
            <a:r>
              <a:rPr lang="en-US" altLang="en-US"/>
              <a:t>Simulation vs Averages</a:t>
            </a:r>
          </a:p>
        </p:txBody>
      </p:sp>
      <p:sp>
        <p:nvSpPr>
          <p:cNvPr id="38915" name="Content Placeholder 2">
            <a:extLst>
              <a:ext uri="{FF2B5EF4-FFF2-40B4-BE49-F238E27FC236}">
                <a16:creationId xmlns:a16="http://schemas.microsoft.com/office/drawing/2014/main" id="{82874ADE-AC5F-4912-A213-1F48E24FE615}"/>
              </a:ext>
            </a:extLst>
          </p:cNvPr>
          <p:cNvSpPr>
            <a:spLocks noGrp="1"/>
          </p:cNvSpPr>
          <p:nvPr>
            <p:ph idx="1"/>
          </p:nvPr>
        </p:nvSpPr>
        <p:spPr>
          <a:xfrm>
            <a:off x="581192" y="2180497"/>
            <a:ext cx="11029615" cy="2382958"/>
          </a:xfrm>
        </p:spPr>
        <p:txBody>
          <a:bodyPr/>
          <a:lstStyle/>
          <a:p>
            <a:r>
              <a:rPr lang="en-US" altLang="en-US" dirty="0"/>
              <a:t>What is the best order quantity if we use average demand?</a:t>
            </a:r>
          </a:p>
          <a:p>
            <a:r>
              <a:rPr lang="en-US" altLang="en-US" dirty="0"/>
              <a:t>What would be the “estimated” profit?</a:t>
            </a:r>
          </a:p>
          <a:p>
            <a:r>
              <a:rPr lang="en-US" altLang="en-US" dirty="0"/>
              <a:t>Is that a good estimate? What is the whole story?</a:t>
            </a:r>
          </a:p>
          <a:p>
            <a:endParaRPr lang="en-US" altLang="en-US" dirty="0"/>
          </a:p>
        </p:txBody>
      </p:sp>
      <p:sp>
        <p:nvSpPr>
          <p:cNvPr id="2" name="TextBox 1">
            <a:extLst>
              <a:ext uri="{FF2B5EF4-FFF2-40B4-BE49-F238E27FC236}">
                <a16:creationId xmlns:a16="http://schemas.microsoft.com/office/drawing/2014/main" id="{832F064D-8BD8-41DF-9FF0-6FE9B037E3D9}"/>
              </a:ext>
            </a:extLst>
          </p:cNvPr>
          <p:cNvSpPr txBox="1"/>
          <p:nvPr/>
        </p:nvSpPr>
        <p:spPr>
          <a:xfrm>
            <a:off x="4794647" y="4198144"/>
            <a:ext cx="3380184" cy="553998"/>
          </a:xfrm>
          <a:prstGeom prst="rect">
            <a:avLst/>
          </a:prstGeom>
          <a:noFill/>
        </p:spPr>
        <p:txBody>
          <a:bodyPr>
            <a:spAutoFit/>
          </a:bodyPr>
          <a:lstStyle/>
          <a:p>
            <a:pPr eaLnBrk="1" hangingPunct="1">
              <a:defRPr/>
            </a:pPr>
            <a:r>
              <a:rPr lang="en-US" sz="3000" i="1" dirty="0">
                <a:solidFill>
                  <a:srgbClr val="FF0000"/>
                </a:solidFill>
                <a:effectLst>
                  <a:outerShdw blurRad="38100" dist="38100" dir="2700000" algn="tl">
                    <a:srgbClr val="000000">
                      <a:alpha val="43137"/>
                    </a:srgbClr>
                  </a:outerShdw>
                </a:effectLst>
              </a:rPr>
              <a:t>FLAW OF AVERAGES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AF67F-DE8A-4F37-B0AB-6DFC234A5B56}"/>
              </a:ext>
            </a:extLst>
          </p:cNvPr>
          <p:cNvSpPr>
            <a:spLocks noGrp="1"/>
          </p:cNvSpPr>
          <p:nvPr>
            <p:ph type="title"/>
          </p:nvPr>
        </p:nvSpPr>
        <p:spPr/>
        <p:txBody>
          <a:bodyPr/>
          <a:lstStyle/>
          <a:p>
            <a:r>
              <a:rPr lang="en-US" dirty="0"/>
              <a:t>MULTIPLE UNCERTAIN INPUTS</a:t>
            </a:r>
          </a:p>
        </p:txBody>
      </p:sp>
      <p:sp>
        <p:nvSpPr>
          <p:cNvPr id="3" name="Content Placeholder 2">
            <a:extLst>
              <a:ext uri="{FF2B5EF4-FFF2-40B4-BE49-F238E27FC236}">
                <a16:creationId xmlns:a16="http://schemas.microsoft.com/office/drawing/2014/main" id="{71E6FB8E-91CE-4C96-94BE-83B75516C764}"/>
              </a:ext>
            </a:extLst>
          </p:cNvPr>
          <p:cNvSpPr>
            <a:spLocks noGrp="1"/>
          </p:cNvSpPr>
          <p:nvPr>
            <p:ph idx="1"/>
          </p:nvPr>
        </p:nvSpPr>
        <p:spPr>
          <a:xfrm>
            <a:off x="581192" y="2180496"/>
            <a:ext cx="4366823" cy="3678303"/>
          </a:xfrm>
        </p:spPr>
        <p:txBody>
          <a:bodyPr/>
          <a:lstStyle/>
          <a:p>
            <a:r>
              <a:rPr lang="en-US" dirty="0"/>
              <a:t>Suppose you are going to invest equal amounts in three stocks. The annual return from each stock is normally distributed with mean 0.01 (1%) and standard deviation 0.06. The annual return on your portfolio, the output variable interest, is the average of three stock returns.</a:t>
            </a:r>
          </a:p>
          <a:p>
            <a:r>
              <a:rPr lang="en-US" dirty="0"/>
              <a:t>Run @Risk, using 1000 iterations, assuming the returns of the three stocks are independent of each other.  </a:t>
            </a:r>
          </a:p>
        </p:txBody>
      </p:sp>
      <p:sp>
        <p:nvSpPr>
          <p:cNvPr id="5" name="Slide Number Placeholder 4">
            <a:extLst>
              <a:ext uri="{FF2B5EF4-FFF2-40B4-BE49-F238E27FC236}">
                <a16:creationId xmlns:a16="http://schemas.microsoft.com/office/drawing/2014/main" id="{7A6D1D1F-1B3B-499C-A2CE-694C2D9C0D38}"/>
              </a:ext>
            </a:extLst>
          </p:cNvPr>
          <p:cNvSpPr>
            <a:spLocks noGrp="1"/>
          </p:cNvSpPr>
          <p:nvPr>
            <p:ph type="sldNum" sz="quarter" idx="12"/>
          </p:nvPr>
        </p:nvSpPr>
        <p:spPr/>
        <p:txBody>
          <a:bodyPr/>
          <a:lstStyle/>
          <a:p>
            <a:fld id="{D57F1E4F-1CFF-5643-939E-217C01CDF565}" type="slidenum">
              <a:rPr lang="en-US" smtClean="0"/>
              <a:pPr/>
              <a:t>39</a:t>
            </a:fld>
            <a:endParaRPr lang="en-US" dirty="0"/>
          </a:p>
        </p:txBody>
      </p:sp>
      <p:pic>
        <p:nvPicPr>
          <p:cNvPr id="7" name="Picture 6">
            <a:extLst>
              <a:ext uri="{FF2B5EF4-FFF2-40B4-BE49-F238E27FC236}">
                <a16:creationId xmlns:a16="http://schemas.microsoft.com/office/drawing/2014/main" id="{7D459C7C-60D7-4270-B493-22B864DD9EF1}"/>
              </a:ext>
            </a:extLst>
          </p:cNvPr>
          <p:cNvPicPr>
            <a:picLocks noChangeAspect="1"/>
          </p:cNvPicPr>
          <p:nvPr/>
        </p:nvPicPr>
        <p:blipFill>
          <a:blip r:embed="rId2"/>
          <a:stretch>
            <a:fillRect/>
          </a:stretch>
        </p:blipFill>
        <p:spPr>
          <a:xfrm>
            <a:off x="5043132" y="2463817"/>
            <a:ext cx="6293173" cy="3111660"/>
          </a:xfrm>
          <a:prstGeom prst="rect">
            <a:avLst/>
          </a:prstGeom>
        </p:spPr>
      </p:pic>
    </p:spTree>
    <p:extLst>
      <p:ext uri="{BB962C8B-B14F-4D97-AF65-F5344CB8AC3E}">
        <p14:creationId xmlns:p14="http://schemas.microsoft.com/office/powerpoint/2010/main" val="3607982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2C254E0B-2D0E-48BA-801C-07F222C328EE}"/>
              </a:ext>
            </a:extLst>
          </p:cNvPr>
          <p:cNvSpPr>
            <a:spLocks noGrp="1"/>
          </p:cNvSpPr>
          <p:nvPr>
            <p:ph type="title"/>
          </p:nvPr>
        </p:nvSpPr>
        <p:spPr/>
        <p:txBody>
          <a:bodyPr>
            <a:normAutofit/>
          </a:bodyPr>
          <a:lstStyle/>
          <a:p>
            <a:r>
              <a:rPr lang="en-US" altLang="en-US" sz="3000" dirty="0"/>
              <a:t>Simulation &amp; Decisions</a:t>
            </a:r>
          </a:p>
        </p:txBody>
      </p:sp>
      <p:sp>
        <p:nvSpPr>
          <p:cNvPr id="247811" name="Rectangle 3">
            <a:extLst>
              <a:ext uri="{FF2B5EF4-FFF2-40B4-BE49-F238E27FC236}">
                <a16:creationId xmlns:a16="http://schemas.microsoft.com/office/drawing/2014/main" id="{5ADE1094-C306-4377-9322-C0D3361767D7}"/>
              </a:ext>
            </a:extLst>
          </p:cNvPr>
          <p:cNvSpPr>
            <a:spLocks noGrp="1"/>
          </p:cNvSpPr>
          <p:nvPr>
            <p:ph idx="1"/>
          </p:nvPr>
        </p:nvSpPr>
        <p:spPr/>
        <p:txBody>
          <a:bodyPr/>
          <a:lstStyle/>
          <a:p>
            <a:pPr>
              <a:lnSpc>
                <a:spcPct val="90000"/>
              </a:lnSpc>
            </a:pPr>
            <a:r>
              <a:rPr lang="en-US" altLang="en-US" dirty="0"/>
              <a:t>Suppose that the quality of a decision is evaluated based on profits</a:t>
            </a:r>
          </a:p>
          <a:p>
            <a:pPr>
              <a:lnSpc>
                <a:spcPct val="90000"/>
              </a:lnSpc>
            </a:pPr>
            <a:r>
              <a:rPr lang="en-US" altLang="en-US" dirty="0"/>
              <a:t>In production planning, profits depend on the quantity produced (decision) as well as on the demand (uncertain)</a:t>
            </a:r>
          </a:p>
          <a:p>
            <a:r>
              <a:rPr lang="en-US" altLang="en-US" dirty="0"/>
              <a:t>Hence, profits (Y) are now a </a:t>
            </a:r>
            <a:r>
              <a:rPr lang="en-US" altLang="en-US" b="1" dirty="0"/>
              <a:t>random variable </a:t>
            </a:r>
            <a:r>
              <a:rPr lang="en-US" altLang="en-US" dirty="0"/>
              <a:t>dependent on the </a:t>
            </a:r>
            <a:r>
              <a:rPr lang="en-US" altLang="en-US" u="sng" dirty="0"/>
              <a:t>uncertain events</a:t>
            </a:r>
            <a:r>
              <a:rPr lang="en-US" altLang="en-US" dirty="0"/>
              <a:t> as well as on our </a:t>
            </a:r>
            <a:r>
              <a:rPr lang="en-US" altLang="en-US" u="sng" dirty="0"/>
              <a:t>decision</a:t>
            </a:r>
            <a:endParaRPr lang="en-US" altLang="en-US" sz="2700" u="sng" dirty="0">
              <a:latin typeface="Times New Roman" panose="02020603050405020304" pitchFamily="18" charset="0"/>
            </a:endParaRPr>
          </a:p>
          <a:p>
            <a:pPr>
              <a:lnSpc>
                <a:spcPct val="90000"/>
              </a:lnSpc>
            </a:pPr>
            <a:r>
              <a:rPr lang="en-US" altLang="en-US" dirty="0"/>
              <a:t>We can capture the relationship between demand (inputs), decisions and profits in a </a:t>
            </a:r>
            <a:r>
              <a:rPr lang="en-US" altLang="en-US" b="1" dirty="0"/>
              <a:t>model</a:t>
            </a:r>
          </a:p>
          <a:p>
            <a:pPr>
              <a:lnSpc>
                <a:spcPct val="90000"/>
              </a:lnSpc>
            </a:pPr>
            <a:r>
              <a:rPr lang="en-US" altLang="en-US" dirty="0"/>
              <a:t>And </a:t>
            </a:r>
            <a:r>
              <a:rPr lang="en-US" altLang="en-US" b="1" dirty="0"/>
              <a:t>simulation</a:t>
            </a:r>
            <a:r>
              <a:rPr lang="en-US" altLang="en-US" dirty="0"/>
              <a:t> can provide a forecast of the possible profits in a probabilistic way</a:t>
            </a:r>
          </a:p>
        </p:txBody>
      </p:sp>
      <p:sp>
        <p:nvSpPr>
          <p:cNvPr id="4" name="Footer Placeholder 3">
            <a:extLst>
              <a:ext uri="{FF2B5EF4-FFF2-40B4-BE49-F238E27FC236}">
                <a16:creationId xmlns:a16="http://schemas.microsoft.com/office/drawing/2014/main" id="{B9827E8A-C1BF-4EB8-8FEC-850AB78D1456}"/>
              </a:ext>
            </a:extLst>
          </p:cNvPr>
          <p:cNvSpPr>
            <a:spLocks noGrp="1"/>
          </p:cNvSpPr>
          <p:nvPr>
            <p:ph type="ftr" sz="quarter" idx="11"/>
          </p:nvPr>
        </p:nvSpPr>
        <p:spPr/>
        <p:txBody>
          <a:bodyPr/>
          <a:lstStyle/>
          <a:p>
            <a:pPr algn="l">
              <a:defRPr/>
            </a:pPr>
            <a:r>
              <a:rPr lang="en-US" dirty="0"/>
              <a:t>.</a:t>
            </a:r>
          </a:p>
          <a:p>
            <a:pPr algn="l">
              <a:defRPr/>
            </a:pPr>
            <a:endParaRPr lang="en-US" sz="1050" dirty="0"/>
          </a:p>
        </p:txBody>
      </p:sp>
      <p:sp>
        <p:nvSpPr>
          <p:cNvPr id="14339" name="Slide Number Placeholder 4">
            <a:extLst>
              <a:ext uri="{FF2B5EF4-FFF2-40B4-BE49-F238E27FC236}">
                <a16:creationId xmlns:a16="http://schemas.microsoft.com/office/drawing/2014/main" id="{FAD87AB1-1CF5-41C0-A432-E57A3976139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lgn="ctr">
              <a:spcBef>
                <a:spcPct val="0"/>
              </a:spcBef>
              <a:buFontTx/>
              <a:buNone/>
            </a:pPr>
            <a:fld id="{45BDEFD2-7F95-42F6-8381-74C9C3A1C711}" type="slidenum">
              <a:rPr lang="en-US" altLang="en-US" sz="900">
                <a:solidFill>
                  <a:srgbClr val="898989"/>
                </a:solidFill>
              </a:rPr>
              <a:pPr algn="ctr">
                <a:spcBef>
                  <a:spcPct val="0"/>
                </a:spcBef>
                <a:buFontTx/>
                <a:buNone/>
              </a:pPr>
              <a:t>4</a:t>
            </a:fld>
            <a:endParaRPr lang="en-US" altLang="en-US" sz="900" dirty="0">
              <a:solidFill>
                <a:srgbClr val="898989"/>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5CAD4-E801-42F6-99E1-3538E16DBF17}"/>
              </a:ext>
            </a:extLst>
          </p:cNvPr>
          <p:cNvSpPr>
            <a:spLocks noGrp="1"/>
          </p:cNvSpPr>
          <p:nvPr>
            <p:ph type="title"/>
          </p:nvPr>
        </p:nvSpPr>
        <p:spPr/>
        <p:txBody>
          <a:bodyPr/>
          <a:lstStyle/>
          <a:p>
            <a:r>
              <a:rPr lang="en-US" dirty="0"/>
              <a:t>MULTIPLE UNCERTAIN INPUTS</a:t>
            </a:r>
          </a:p>
        </p:txBody>
      </p:sp>
      <p:pic>
        <p:nvPicPr>
          <p:cNvPr id="6" name="Content Placeholder 5">
            <a:extLst>
              <a:ext uri="{FF2B5EF4-FFF2-40B4-BE49-F238E27FC236}">
                <a16:creationId xmlns:a16="http://schemas.microsoft.com/office/drawing/2014/main" id="{B6880779-445E-4D2C-BE08-8C11436E21A6}"/>
              </a:ext>
            </a:extLst>
          </p:cNvPr>
          <p:cNvPicPr>
            <a:picLocks noGrp="1" noChangeAspect="1"/>
          </p:cNvPicPr>
          <p:nvPr>
            <p:ph idx="1"/>
          </p:nvPr>
        </p:nvPicPr>
        <p:blipFill>
          <a:blip r:embed="rId2"/>
          <a:stretch>
            <a:fillRect/>
          </a:stretch>
        </p:blipFill>
        <p:spPr>
          <a:xfrm>
            <a:off x="1346426" y="2180528"/>
            <a:ext cx="8617022" cy="3678238"/>
          </a:xfrm>
          <a:prstGeom prst="rect">
            <a:avLst/>
          </a:prstGeom>
        </p:spPr>
      </p:pic>
      <p:sp>
        <p:nvSpPr>
          <p:cNvPr id="5" name="Slide Number Placeholder 4">
            <a:extLst>
              <a:ext uri="{FF2B5EF4-FFF2-40B4-BE49-F238E27FC236}">
                <a16:creationId xmlns:a16="http://schemas.microsoft.com/office/drawing/2014/main" id="{8C3CC2E8-39C5-4F59-BE86-D0A54070FB62}"/>
              </a:ext>
            </a:extLst>
          </p:cNvPr>
          <p:cNvSpPr>
            <a:spLocks noGrp="1"/>
          </p:cNvSpPr>
          <p:nvPr>
            <p:ph type="sldNum" sz="quarter" idx="12"/>
          </p:nvPr>
        </p:nvSpPr>
        <p:spPr/>
        <p:txBody>
          <a:bodyPr/>
          <a:lstStyle/>
          <a:p>
            <a:fld id="{D57F1E4F-1CFF-5643-939E-217C01CDF565}" type="slidenum">
              <a:rPr lang="en-US" smtClean="0"/>
              <a:pPr/>
              <a:t>40</a:t>
            </a:fld>
            <a:endParaRPr lang="en-US" dirty="0"/>
          </a:p>
        </p:txBody>
      </p:sp>
      <p:sp>
        <p:nvSpPr>
          <p:cNvPr id="7" name="Oval 6">
            <a:extLst>
              <a:ext uri="{FF2B5EF4-FFF2-40B4-BE49-F238E27FC236}">
                <a16:creationId xmlns:a16="http://schemas.microsoft.com/office/drawing/2014/main" id="{13E74CED-0341-4C12-8615-3AAC7BC1EDFE}"/>
              </a:ext>
            </a:extLst>
          </p:cNvPr>
          <p:cNvSpPr/>
          <p:nvPr/>
        </p:nvSpPr>
        <p:spPr>
          <a:xfrm>
            <a:off x="8322655" y="3048550"/>
            <a:ext cx="1640793" cy="971097"/>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82339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30D4-2C2D-4A14-82EE-A55ED456447E}"/>
              </a:ext>
            </a:extLst>
          </p:cNvPr>
          <p:cNvSpPr>
            <a:spLocks noGrp="1"/>
          </p:cNvSpPr>
          <p:nvPr>
            <p:ph type="title"/>
          </p:nvPr>
        </p:nvSpPr>
        <p:spPr/>
        <p:txBody>
          <a:bodyPr/>
          <a:lstStyle/>
          <a:p>
            <a:r>
              <a:rPr lang="en-US" dirty="0"/>
              <a:t>Correlated random inputs</a:t>
            </a:r>
          </a:p>
        </p:txBody>
      </p:sp>
      <p:sp>
        <p:nvSpPr>
          <p:cNvPr id="3" name="Content Placeholder 2">
            <a:extLst>
              <a:ext uri="{FF2B5EF4-FFF2-40B4-BE49-F238E27FC236}">
                <a16:creationId xmlns:a16="http://schemas.microsoft.com/office/drawing/2014/main" id="{91098CBB-4909-4BBD-935C-E63CCCB8A2E4}"/>
              </a:ext>
            </a:extLst>
          </p:cNvPr>
          <p:cNvSpPr>
            <a:spLocks noGrp="1"/>
          </p:cNvSpPr>
          <p:nvPr>
            <p:ph idx="1"/>
          </p:nvPr>
        </p:nvSpPr>
        <p:spPr/>
        <p:txBody>
          <a:bodyPr/>
          <a:lstStyle/>
          <a:p>
            <a:pPr marL="0" indent="0">
              <a:buNone/>
            </a:pPr>
            <a:r>
              <a:rPr lang="en-US" dirty="0"/>
              <a:t>Consider now the following three scenarios:</a:t>
            </a:r>
          </a:p>
          <a:p>
            <a:pPr marL="342900" indent="-342900">
              <a:buFont typeface="+mj-lt"/>
              <a:buAutoNum type="arabicPeriod"/>
            </a:pPr>
            <a:r>
              <a:rPr lang="en-US" dirty="0"/>
              <a:t>The three stock returns are highly correlated. The correlation between each pair is 0.9.</a:t>
            </a:r>
          </a:p>
          <a:p>
            <a:pPr marL="342900" indent="-342900">
              <a:buFont typeface="+mj-lt"/>
              <a:buAutoNum type="arabicPeriod"/>
            </a:pPr>
            <a:r>
              <a:rPr lang="en-US" dirty="0"/>
              <a:t>The three stock returns are practically independent. The correlation between each pair is 0.1.</a:t>
            </a:r>
          </a:p>
          <a:p>
            <a:pPr marL="342900" indent="-342900">
              <a:buFont typeface="+mj-lt"/>
              <a:buAutoNum type="arabicPeriod"/>
            </a:pPr>
            <a:r>
              <a:rPr lang="en-US" dirty="0"/>
              <a:t>The first two stocks are moderately correlated. The correlation between their returns is 0.4. The third stock’s return is negatively correlated with the other two. The correlation between its return and each of the first two is -0.8.</a:t>
            </a:r>
          </a:p>
          <a:p>
            <a:pPr marL="0" indent="0">
              <a:buNone/>
            </a:pPr>
            <a:r>
              <a:rPr lang="en-US" dirty="0"/>
              <a:t>Compare the portfolio distributions from @Risk for these three scenarios. What do you conclude?</a:t>
            </a:r>
          </a:p>
          <a:p>
            <a:pPr marL="0" indent="0">
              <a:buNone/>
            </a:pPr>
            <a:endParaRPr lang="en-US" dirty="0"/>
          </a:p>
          <a:p>
            <a:endParaRPr lang="en-US" dirty="0"/>
          </a:p>
        </p:txBody>
      </p:sp>
      <p:sp>
        <p:nvSpPr>
          <p:cNvPr id="5" name="Slide Number Placeholder 4">
            <a:extLst>
              <a:ext uri="{FF2B5EF4-FFF2-40B4-BE49-F238E27FC236}">
                <a16:creationId xmlns:a16="http://schemas.microsoft.com/office/drawing/2014/main" id="{399B0190-29F6-4FB2-BBC8-EFCCD1F89FE6}"/>
              </a:ext>
            </a:extLst>
          </p:cNvPr>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4162175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30D4-2C2D-4A14-82EE-A55ED456447E}"/>
              </a:ext>
            </a:extLst>
          </p:cNvPr>
          <p:cNvSpPr>
            <a:spLocks noGrp="1"/>
          </p:cNvSpPr>
          <p:nvPr>
            <p:ph type="title"/>
          </p:nvPr>
        </p:nvSpPr>
        <p:spPr/>
        <p:txBody>
          <a:bodyPr/>
          <a:lstStyle/>
          <a:p>
            <a:r>
              <a:rPr lang="en-US" dirty="0"/>
              <a:t>Correlated random inputs</a:t>
            </a:r>
          </a:p>
        </p:txBody>
      </p:sp>
      <p:sp>
        <p:nvSpPr>
          <p:cNvPr id="3" name="Content Placeholder 2">
            <a:extLst>
              <a:ext uri="{FF2B5EF4-FFF2-40B4-BE49-F238E27FC236}">
                <a16:creationId xmlns:a16="http://schemas.microsoft.com/office/drawing/2014/main" id="{91098CBB-4909-4BBD-935C-E63CCCB8A2E4}"/>
              </a:ext>
            </a:extLst>
          </p:cNvPr>
          <p:cNvSpPr>
            <a:spLocks noGrp="1"/>
          </p:cNvSpPr>
          <p:nvPr>
            <p:ph idx="1"/>
          </p:nvPr>
        </p:nvSpPr>
        <p:spPr/>
        <p:txBody>
          <a:bodyPr/>
          <a:lstStyle/>
          <a:p>
            <a:pPr marL="0" indent="0">
              <a:buNone/>
            </a:pPr>
            <a:r>
              <a:rPr lang="en-US" dirty="0"/>
              <a:t>Consider now the following three scenarios:</a:t>
            </a:r>
          </a:p>
          <a:p>
            <a:pPr marL="342900" indent="-342900">
              <a:buFont typeface="+mj-lt"/>
              <a:buAutoNum type="arabicPeriod"/>
            </a:pPr>
            <a:r>
              <a:rPr lang="en-US" dirty="0"/>
              <a:t>The three stock returns are highly correlated. The correlation between each pair is 0.9.</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
        <p:nvSpPr>
          <p:cNvPr id="5" name="Slide Number Placeholder 4">
            <a:extLst>
              <a:ext uri="{FF2B5EF4-FFF2-40B4-BE49-F238E27FC236}">
                <a16:creationId xmlns:a16="http://schemas.microsoft.com/office/drawing/2014/main" id="{399B0190-29F6-4FB2-BBC8-EFCCD1F89FE6}"/>
              </a:ext>
            </a:extLst>
          </p:cNvPr>
          <p:cNvSpPr>
            <a:spLocks noGrp="1"/>
          </p:cNvSpPr>
          <p:nvPr>
            <p:ph type="sldNum" sz="quarter" idx="12"/>
          </p:nvPr>
        </p:nvSpPr>
        <p:spPr/>
        <p:txBody>
          <a:bodyPr/>
          <a:lstStyle/>
          <a:p>
            <a:fld id="{D57F1E4F-1CFF-5643-939E-217C01CDF565}" type="slidenum">
              <a:rPr lang="en-US" smtClean="0"/>
              <a:pPr/>
              <a:t>42</a:t>
            </a:fld>
            <a:endParaRPr lang="en-US" dirty="0"/>
          </a:p>
        </p:txBody>
      </p:sp>
      <p:pic>
        <p:nvPicPr>
          <p:cNvPr id="6" name="Picture 5">
            <a:extLst>
              <a:ext uri="{FF2B5EF4-FFF2-40B4-BE49-F238E27FC236}">
                <a16:creationId xmlns:a16="http://schemas.microsoft.com/office/drawing/2014/main" id="{81C8487E-E3EF-4653-A640-15B4A5B0A75E}"/>
              </a:ext>
            </a:extLst>
          </p:cNvPr>
          <p:cNvPicPr>
            <a:picLocks noChangeAspect="1"/>
          </p:cNvPicPr>
          <p:nvPr/>
        </p:nvPicPr>
        <p:blipFill>
          <a:blip r:embed="rId2"/>
          <a:stretch>
            <a:fillRect/>
          </a:stretch>
        </p:blipFill>
        <p:spPr>
          <a:xfrm>
            <a:off x="7667154" y="3296005"/>
            <a:ext cx="3242898" cy="1447284"/>
          </a:xfrm>
          <a:prstGeom prst="rect">
            <a:avLst/>
          </a:prstGeom>
        </p:spPr>
      </p:pic>
      <p:pic>
        <p:nvPicPr>
          <p:cNvPr id="4" name="Picture 3">
            <a:extLst>
              <a:ext uri="{FF2B5EF4-FFF2-40B4-BE49-F238E27FC236}">
                <a16:creationId xmlns:a16="http://schemas.microsoft.com/office/drawing/2014/main" id="{D07F9BAD-D3B9-4724-A184-2317D5B4956E}"/>
              </a:ext>
            </a:extLst>
          </p:cNvPr>
          <p:cNvPicPr>
            <a:picLocks noChangeAspect="1"/>
          </p:cNvPicPr>
          <p:nvPr/>
        </p:nvPicPr>
        <p:blipFill>
          <a:blip r:embed="rId3"/>
          <a:stretch>
            <a:fillRect/>
          </a:stretch>
        </p:blipFill>
        <p:spPr>
          <a:xfrm>
            <a:off x="1281948" y="3296005"/>
            <a:ext cx="6131314" cy="3190973"/>
          </a:xfrm>
          <a:prstGeom prst="rect">
            <a:avLst/>
          </a:prstGeom>
        </p:spPr>
      </p:pic>
      <p:sp>
        <p:nvSpPr>
          <p:cNvPr id="7" name="Rectangle 6">
            <a:extLst>
              <a:ext uri="{FF2B5EF4-FFF2-40B4-BE49-F238E27FC236}">
                <a16:creationId xmlns:a16="http://schemas.microsoft.com/office/drawing/2014/main" id="{E7E38D40-0C12-4085-B434-412A41471FCA}"/>
              </a:ext>
            </a:extLst>
          </p:cNvPr>
          <p:cNvSpPr/>
          <p:nvPr/>
        </p:nvSpPr>
        <p:spPr>
          <a:xfrm>
            <a:off x="2560320" y="5039360"/>
            <a:ext cx="4084320" cy="355600"/>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32753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30D4-2C2D-4A14-82EE-A55ED456447E}"/>
              </a:ext>
            </a:extLst>
          </p:cNvPr>
          <p:cNvSpPr>
            <a:spLocks noGrp="1"/>
          </p:cNvSpPr>
          <p:nvPr>
            <p:ph type="title"/>
          </p:nvPr>
        </p:nvSpPr>
        <p:spPr/>
        <p:txBody>
          <a:bodyPr/>
          <a:lstStyle/>
          <a:p>
            <a:r>
              <a:rPr lang="en-US" dirty="0"/>
              <a:t>Correlated random inputs</a:t>
            </a:r>
          </a:p>
        </p:txBody>
      </p:sp>
      <p:sp>
        <p:nvSpPr>
          <p:cNvPr id="3" name="Content Placeholder 2">
            <a:extLst>
              <a:ext uri="{FF2B5EF4-FFF2-40B4-BE49-F238E27FC236}">
                <a16:creationId xmlns:a16="http://schemas.microsoft.com/office/drawing/2014/main" id="{91098CBB-4909-4BBD-935C-E63CCCB8A2E4}"/>
              </a:ext>
            </a:extLst>
          </p:cNvPr>
          <p:cNvSpPr>
            <a:spLocks noGrp="1"/>
          </p:cNvSpPr>
          <p:nvPr>
            <p:ph idx="1"/>
          </p:nvPr>
        </p:nvSpPr>
        <p:spPr/>
        <p:txBody>
          <a:bodyPr/>
          <a:lstStyle/>
          <a:p>
            <a:pPr marL="0" indent="0">
              <a:buNone/>
            </a:pPr>
            <a:r>
              <a:rPr lang="en-US" dirty="0"/>
              <a:t>Consider now the following three scenarios:</a:t>
            </a:r>
          </a:p>
          <a:p>
            <a:pPr marL="342900" indent="-342900">
              <a:buFont typeface="+mj-lt"/>
              <a:buAutoNum type="arabicPeriod"/>
            </a:pPr>
            <a:r>
              <a:rPr lang="en-US" dirty="0"/>
              <a:t>The three stock returns are highly correlated. The correlation between each pair is 0.9.</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
        <p:nvSpPr>
          <p:cNvPr id="5" name="Slide Number Placeholder 4">
            <a:extLst>
              <a:ext uri="{FF2B5EF4-FFF2-40B4-BE49-F238E27FC236}">
                <a16:creationId xmlns:a16="http://schemas.microsoft.com/office/drawing/2014/main" id="{399B0190-29F6-4FB2-BBC8-EFCCD1F89FE6}"/>
              </a:ext>
            </a:extLst>
          </p:cNvPr>
          <p:cNvSpPr>
            <a:spLocks noGrp="1"/>
          </p:cNvSpPr>
          <p:nvPr>
            <p:ph type="sldNum" sz="quarter" idx="12"/>
          </p:nvPr>
        </p:nvSpPr>
        <p:spPr/>
        <p:txBody>
          <a:bodyPr/>
          <a:lstStyle/>
          <a:p>
            <a:fld id="{D57F1E4F-1CFF-5643-939E-217C01CDF565}" type="slidenum">
              <a:rPr lang="en-US" smtClean="0"/>
              <a:pPr/>
              <a:t>43</a:t>
            </a:fld>
            <a:endParaRPr lang="en-US" dirty="0"/>
          </a:p>
        </p:txBody>
      </p:sp>
      <p:pic>
        <p:nvPicPr>
          <p:cNvPr id="6" name="Picture 5">
            <a:extLst>
              <a:ext uri="{FF2B5EF4-FFF2-40B4-BE49-F238E27FC236}">
                <a16:creationId xmlns:a16="http://schemas.microsoft.com/office/drawing/2014/main" id="{81C8487E-E3EF-4653-A640-15B4A5B0A75E}"/>
              </a:ext>
            </a:extLst>
          </p:cNvPr>
          <p:cNvPicPr>
            <a:picLocks noChangeAspect="1"/>
          </p:cNvPicPr>
          <p:nvPr/>
        </p:nvPicPr>
        <p:blipFill>
          <a:blip r:embed="rId2"/>
          <a:stretch>
            <a:fillRect/>
          </a:stretch>
        </p:blipFill>
        <p:spPr>
          <a:xfrm>
            <a:off x="7538967" y="1219162"/>
            <a:ext cx="3242898" cy="1447284"/>
          </a:xfrm>
          <a:prstGeom prst="rect">
            <a:avLst/>
          </a:prstGeom>
        </p:spPr>
      </p:pic>
      <p:pic>
        <p:nvPicPr>
          <p:cNvPr id="7" name="Picture 6">
            <a:extLst>
              <a:ext uri="{FF2B5EF4-FFF2-40B4-BE49-F238E27FC236}">
                <a16:creationId xmlns:a16="http://schemas.microsoft.com/office/drawing/2014/main" id="{0A932BC1-74EC-4565-9586-796F10AAA55A}"/>
              </a:ext>
            </a:extLst>
          </p:cNvPr>
          <p:cNvPicPr>
            <a:picLocks noChangeAspect="1"/>
          </p:cNvPicPr>
          <p:nvPr/>
        </p:nvPicPr>
        <p:blipFill>
          <a:blip r:embed="rId3"/>
          <a:stretch>
            <a:fillRect/>
          </a:stretch>
        </p:blipFill>
        <p:spPr>
          <a:xfrm>
            <a:off x="1953057" y="3340694"/>
            <a:ext cx="7500168" cy="3173810"/>
          </a:xfrm>
          <a:prstGeom prst="rect">
            <a:avLst/>
          </a:prstGeom>
        </p:spPr>
      </p:pic>
      <p:sp>
        <p:nvSpPr>
          <p:cNvPr id="4" name="Oval 3">
            <a:extLst>
              <a:ext uri="{FF2B5EF4-FFF2-40B4-BE49-F238E27FC236}">
                <a16:creationId xmlns:a16="http://schemas.microsoft.com/office/drawing/2014/main" id="{00DB8D02-0CDD-4A49-9BEA-1877F57E6C13}"/>
              </a:ext>
            </a:extLst>
          </p:cNvPr>
          <p:cNvSpPr/>
          <p:nvPr/>
        </p:nvSpPr>
        <p:spPr>
          <a:xfrm>
            <a:off x="7964680" y="4019647"/>
            <a:ext cx="1640793" cy="971097"/>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58035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30D4-2C2D-4A14-82EE-A55ED456447E}"/>
              </a:ext>
            </a:extLst>
          </p:cNvPr>
          <p:cNvSpPr>
            <a:spLocks noGrp="1"/>
          </p:cNvSpPr>
          <p:nvPr>
            <p:ph type="title"/>
          </p:nvPr>
        </p:nvSpPr>
        <p:spPr/>
        <p:txBody>
          <a:bodyPr/>
          <a:lstStyle/>
          <a:p>
            <a:r>
              <a:rPr lang="en-US" dirty="0"/>
              <a:t>Correlated random inputs</a:t>
            </a:r>
          </a:p>
        </p:txBody>
      </p:sp>
      <p:sp>
        <p:nvSpPr>
          <p:cNvPr id="3" name="Content Placeholder 2">
            <a:extLst>
              <a:ext uri="{FF2B5EF4-FFF2-40B4-BE49-F238E27FC236}">
                <a16:creationId xmlns:a16="http://schemas.microsoft.com/office/drawing/2014/main" id="{91098CBB-4909-4BBD-935C-E63CCCB8A2E4}"/>
              </a:ext>
            </a:extLst>
          </p:cNvPr>
          <p:cNvSpPr>
            <a:spLocks noGrp="1"/>
          </p:cNvSpPr>
          <p:nvPr>
            <p:ph idx="1"/>
          </p:nvPr>
        </p:nvSpPr>
        <p:spPr>
          <a:xfrm>
            <a:off x="581192" y="2180497"/>
            <a:ext cx="11029615" cy="2848704"/>
          </a:xfrm>
        </p:spPr>
        <p:txBody>
          <a:bodyPr/>
          <a:lstStyle/>
          <a:p>
            <a:pPr marL="0" indent="0">
              <a:buNone/>
            </a:pPr>
            <a:r>
              <a:rPr lang="en-US" dirty="0"/>
              <a:t>Consider now the following three scenarios:</a:t>
            </a:r>
          </a:p>
          <a:p>
            <a:pPr marL="342900" indent="-342900">
              <a:buFont typeface="+mj-lt"/>
              <a:buAutoNum type="arabicPeriod" startAt="3"/>
            </a:pPr>
            <a:r>
              <a:rPr lang="en-US" dirty="0"/>
              <a:t>The first two stocks are moderately correlated. The correlation between their returns is 0.4.  The third stock’s return is negatively correlated with the other two. The correlation between its return and each of the first two is -0.8.</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
        <p:nvSpPr>
          <p:cNvPr id="5" name="Slide Number Placeholder 4">
            <a:extLst>
              <a:ext uri="{FF2B5EF4-FFF2-40B4-BE49-F238E27FC236}">
                <a16:creationId xmlns:a16="http://schemas.microsoft.com/office/drawing/2014/main" id="{399B0190-29F6-4FB2-BBC8-EFCCD1F89FE6}"/>
              </a:ext>
            </a:extLst>
          </p:cNvPr>
          <p:cNvSpPr>
            <a:spLocks noGrp="1"/>
          </p:cNvSpPr>
          <p:nvPr>
            <p:ph type="sldNum" sz="quarter" idx="12"/>
          </p:nvPr>
        </p:nvSpPr>
        <p:spPr/>
        <p:txBody>
          <a:bodyPr/>
          <a:lstStyle/>
          <a:p>
            <a:fld id="{D57F1E4F-1CFF-5643-939E-217C01CDF565}" type="slidenum">
              <a:rPr lang="en-US" smtClean="0"/>
              <a:pPr/>
              <a:t>44</a:t>
            </a:fld>
            <a:endParaRPr lang="en-US" dirty="0"/>
          </a:p>
        </p:txBody>
      </p:sp>
      <p:pic>
        <p:nvPicPr>
          <p:cNvPr id="4" name="Picture 3">
            <a:extLst>
              <a:ext uri="{FF2B5EF4-FFF2-40B4-BE49-F238E27FC236}">
                <a16:creationId xmlns:a16="http://schemas.microsoft.com/office/drawing/2014/main" id="{822B2FF2-21FF-4B2F-82BC-D6CD1D7C7F3C}"/>
              </a:ext>
            </a:extLst>
          </p:cNvPr>
          <p:cNvPicPr>
            <a:picLocks noChangeAspect="1"/>
          </p:cNvPicPr>
          <p:nvPr/>
        </p:nvPicPr>
        <p:blipFill>
          <a:blip r:embed="rId2"/>
          <a:stretch>
            <a:fillRect/>
          </a:stretch>
        </p:blipFill>
        <p:spPr>
          <a:xfrm>
            <a:off x="7485904" y="681138"/>
            <a:ext cx="3720576" cy="1649327"/>
          </a:xfrm>
          <a:prstGeom prst="rect">
            <a:avLst/>
          </a:prstGeom>
        </p:spPr>
      </p:pic>
      <p:pic>
        <p:nvPicPr>
          <p:cNvPr id="6" name="Picture 5">
            <a:extLst>
              <a:ext uri="{FF2B5EF4-FFF2-40B4-BE49-F238E27FC236}">
                <a16:creationId xmlns:a16="http://schemas.microsoft.com/office/drawing/2014/main" id="{C7A55B86-B168-4A0A-969F-5E1187246C13}"/>
              </a:ext>
            </a:extLst>
          </p:cNvPr>
          <p:cNvPicPr>
            <a:picLocks noChangeAspect="1"/>
          </p:cNvPicPr>
          <p:nvPr/>
        </p:nvPicPr>
        <p:blipFill>
          <a:blip r:embed="rId3"/>
          <a:stretch>
            <a:fillRect/>
          </a:stretch>
        </p:blipFill>
        <p:spPr>
          <a:xfrm>
            <a:off x="2104895" y="2997201"/>
            <a:ext cx="8453405" cy="3657588"/>
          </a:xfrm>
          <a:prstGeom prst="rect">
            <a:avLst/>
          </a:prstGeom>
        </p:spPr>
      </p:pic>
      <p:sp>
        <p:nvSpPr>
          <p:cNvPr id="7" name="Oval 6">
            <a:extLst>
              <a:ext uri="{FF2B5EF4-FFF2-40B4-BE49-F238E27FC236}">
                <a16:creationId xmlns:a16="http://schemas.microsoft.com/office/drawing/2014/main" id="{107F12E6-14BF-4493-B9D0-B3314AEF067B}"/>
              </a:ext>
            </a:extLst>
          </p:cNvPr>
          <p:cNvSpPr/>
          <p:nvPr/>
        </p:nvSpPr>
        <p:spPr>
          <a:xfrm>
            <a:off x="8917507" y="3965007"/>
            <a:ext cx="1640793" cy="971097"/>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23943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30D4-2C2D-4A14-82EE-A55ED456447E}"/>
              </a:ext>
            </a:extLst>
          </p:cNvPr>
          <p:cNvSpPr>
            <a:spLocks noGrp="1"/>
          </p:cNvSpPr>
          <p:nvPr>
            <p:ph type="title"/>
          </p:nvPr>
        </p:nvSpPr>
        <p:spPr/>
        <p:txBody>
          <a:bodyPr/>
          <a:lstStyle/>
          <a:p>
            <a:r>
              <a:rPr lang="en-US" dirty="0"/>
              <a:t>Correlated random inputs</a:t>
            </a:r>
          </a:p>
        </p:txBody>
      </p:sp>
      <p:sp>
        <p:nvSpPr>
          <p:cNvPr id="3" name="Content Placeholder 2">
            <a:extLst>
              <a:ext uri="{FF2B5EF4-FFF2-40B4-BE49-F238E27FC236}">
                <a16:creationId xmlns:a16="http://schemas.microsoft.com/office/drawing/2014/main" id="{91098CBB-4909-4BBD-935C-E63CCCB8A2E4}"/>
              </a:ext>
            </a:extLst>
          </p:cNvPr>
          <p:cNvSpPr>
            <a:spLocks noGrp="1"/>
          </p:cNvSpPr>
          <p:nvPr>
            <p:ph idx="1"/>
          </p:nvPr>
        </p:nvSpPr>
        <p:spPr/>
        <p:txBody>
          <a:bodyPr/>
          <a:lstStyle/>
          <a:p>
            <a:pPr marL="0" indent="0">
              <a:buNone/>
            </a:pPr>
            <a:r>
              <a:rPr lang="en-US" dirty="0"/>
              <a:t>Consider now the following three scenarios:</a:t>
            </a:r>
          </a:p>
          <a:p>
            <a:pPr marL="342900" indent="-342900">
              <a:buFont typeface="+mj-lt"/>
              <a:buAutoNum type="arabicPeriod"/>
            </a:pPr>
            <a:r>
              <a:rPr lang="en-US" dirty="0"/>
              <a:t>The three stock returns are highly correlated. The correlation between each pair is 0.9.</a:t>
            </a:r>
          </a:p>
          <a:p>
            <a:pPr marL="342900" indent="-342900">
              <a:buFont typeface="+mj-lt"/>
              <a:buAutoNum type="arabicPeriod"/>
            </a:pPr>
            <a:r>
              <a:rPr lang="en-US" dirty="0"/>
              <a:t>The three stock returns are practically independent. The correlation between each pair is 0.1.</a:t>
            </a:r>
          </a:p>
          <a:p>
            <a:pPr marL="342900" indent="-342900">
              <a:buFont typeface="+mj-lt"/>
              <a:buAutoNum type="arabicPeriod"/>
            </a:pPr>
            <a:r>
              <a:rPr lang="en-US" dirty="0"/>
              <a:t>The first two stocks are moderately correlated. The correlation between their returns is 0.4. The third stock’s return is negatively correlated with the other two. The correlation between its return and each of the first two is -0.8.</a:t>
            </a:r>
          </a:p>
          <a:p>
            <a:pPr marL="0" indent="0">
              <a:buNone/>
            </a:pPr>
            <a:r>
              <a:rPr lang="en-US" dirty="0"/>
              <a:t>Compare the portfolio distributions from @Risk for these three scenarios. </a:t>
            </a:r>
            <a:r>
              <a:rPr lang="en-US" dirty="0">
                <a:solidFill>
                  <a:srgbClr val="FF0000"/>
                </a:solidFill>
              </a:rPr>
              <a:t>What do you conclude?</a:t>
            </a:r>
          </a:p>
          <a:p>
            <a:pPr marL="0" indent="0">
              <a:buNone/>
            </a:pPr>
            <a:endParaRPr lang="en-US" dirty="0"/>
          </a:p>
          <a:p>
            <a:endParaRPr lang="en-US" dirty="0"/>
          </a:p>
        </p:txBody>
      </p:sp>
      <p:sp>
        <p:nvSpPr>
          <p:cNvPr id="5" name="Slide Number Placeholder 4">
            <a:extLst>
              <a:ext uri="{FF2B5EF4-FFF2-40B4-BE49-F238E27FC236}">
                <a16:creationId xmlns:a16="http://schemas.microsoft.com/office/drawing/2014/main" id="{399B0190-29F6-4FB2-BBC8-EFCCD1F89FE6}"/>
              </a:ext>
            </a:extLst>
          </p:cNvPr>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25453973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6" name="Rectangle 1026">
            <a:extLst>
              <a:ext uri="{FF2B5EF4-FFF2-40B4-BE49-F238E27FC236}">
                <a16:creationId xmlns:a16="http://schemas.microsoft.com/office/drawing/2014/main" id="{A565D148-0180-4C60-A30F-473429BFF670}"/>
              </a:ext>
            </a:extLst>
          </p:cNvPr>
          <p:cNvSpPr>
            <a:spLocks noGrp="1"/>
          </p:cNvSpPr>
          <p:nvPr>
            <p:ph type="title"/>
          </p:nvPr>
        </p:nvSpPr>
        <p:spPr/>
        <p:txBody>
          <a:bodyPr/>
          <a:lstStyle/>
          <a:p>
            <a:r>
              <a:rPr lang="en-US" altLang="en-US" sz="3000" dirty="0"/>
              <a:t>Simulation Recap</a:t>
            </a:r>
          </a:p>
        </p:txBody>
      </p:sp>
      <p:sp>
        <p:nvSpPr>
          <p:cNvPr id="325635" name="Rectangle 1027">
            <a:extLst>
              <a:ext uri="{FF2B5EF4-FFF2-40B4-BE49-F238E27FC236}">
                <a16:creationId xmlns:a16="http://schemas.microsoft.com/office/drawing/2014/main" id="{D3799BBD-7272-4B5F-B1C9-13DD95481D80}"/>
              </a:ext>
            </a:extLst>
          </p:cNvPr>
          <p:cNvSpPr>
            <a:spLocks noGrp="1"/>
          </p:cNvSpPr>
          <p:nvPr>
            <p:ph idx="1"/>
          </p:nvPr>
        </p:nvSpPr>
        <p:spPr/>
        <p:txBody>
          <a:bodyPr>
            <a:normAutofit/>
          </a:bodyPr>
          <a:lstStyle/>
          <a:p>
            <a:r>
              <a:rPr lang="en-US" altLang="en-US" dirty="0"/>
              <a:t>The technique that we studied and saw how to implement is called </a:t>
            </a:r>
            <a:r>
              <a:rPr lang="en-US" altLang="en-US" b="1" i="1" dirty="0"/>
              <a:t>Monte Carlo Simulation</a:t>
            </a:r>
            <a:r>
              <a:rPr lang="en-US" altLang="en-US" dirty="0"/>
              <a:t>.</a:t>
            </a:r>
          </a:p>
          <a:p>
            <a:r>
              <a:rPr lang="en-US" altLang="en-US" dirty="0"/>
              <a:t>Simulation models are very useful when it is important to understand the </a:t>
            </a:r>
            <a:r>
              <a:rPr lang="en-US" altLang="en-US" b="1" dirty="0"/>
              <a:t>risks</a:t>
            </a:r>
            <a:r>
              <a:rPr lang="en-US" altLang="en-US" dirty="0"/>
              <a:t> associated with a decision (in a quantitative way).</a:t>
            </a:r>
          </a:p>
          <a:p>
            <a:r>
              <a:rPr lang="en-US" altLang="en-US" dirty="0"/>
              <a:t>Simulation is very useful in marketing analysis, capital budgeting, and the strategic analysis of investment alternatives as well.</a:t>
            </a:r>
          </a:p>
          <a:p>
            <a:r>
              <a:rPr lang="en-US" altLang="en-US" dirty="0"/>
              <a:t>In summary, Simulation is a very </a:t>
            </a:r>
            <a:r>
              <a:rPr lang="en-US" altLang="en-US" b="1" i="1" dirty="0"/>
              <a:t>powerful</a:t>
            </a:r>
            <a:r>
              <a:rPr lang="en-US" altLang="en-US" dirty="0"/>
              <a:t> managerial decision-making tool.</a:t>
            </a:r>
          </a:p>
        </p:txBody>
      </p:sp>
      <p:sp>
        <p:nvSpPr>
          <p:cNvPr id="79875" name="Slide Number Placeholder 4">
            <a:extLst>
              <a:ext uri="{FF2B5EF4-FFF2-40B4-BE49-F238E27FC236}">
                <a16:creationId xmlns:a16="http://schemas.microsoft.com/office/drawing/2014/main" id="{814C4162-4828-482D-80A8-4DCCF00A511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lgn="ctr">
              <a:spcBef>
                <a:spcPct val="0"/>
              </a:spcBef>
              <a:buFontTx/>
              <a:buNone/>
            </a:pPr>
            <a:fld id="{A1E888EE-4CA6-453B-81BA-3BC76766ED3A}" type="slidenum">
              <a:rPr lang="en-US" altLang="en-US" sz="900">
                <a:solidFill>
                  <a:srgbClr val="898989"/>
                </a:solidFill>
              </a:rPr>
              <a:pPr algn="ctr">
                <a:spcBef>
                  <a:spcPct val="0"/>
                </a:spcBef>
                <a:buFontTx/>
                <a:buNone/>
              </a:pPr>
              <a:t>46</a:t>
            </a:fld>
            <a:endParaRPr lang="en-US" altLang="en-US" sz="900">
              <a:solidFill>
                <a:srgbClr val="89898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A8E4CA48-7004-47C9-A15A-BD22AC7E18FE}"/>
              </a:ext>
            </a:extLst>
          </p:cNvPr>
          <p:cNvSpPr>
            <a:spLocks noGrp="1"/>
          </p:cNvSpPr>
          <p:nvPr>
            <p:ph type="title"/>
          </p:nvPr>
        </p:nvSpPr>
        <p:spPr/>
        <p:txBody>
          <a:bodyPr/>
          <a:lstStyle/>
          <a:p>
            <a:r>
              <a:rPr lang="en-US" altLang="en-US" sz="3000" dirty="0"/>
              <a:t>Random Variables</a:t>
            </a:r>
          </a:p>
        </p:txBody>
      </p:sp>
      <p:sp>
        <p:nvSpPr>
          <p:cNvPr id="248835" name="Rectangle 3">
            <a:extLst>
              <a:ext uri="{FF2B5EF4-FFF2-40B4-BE49-F238E27FC236}">
                <a16:creationId xmlns:a16="http://schemas.microsoft.com/office/drawing/2014/main" id="{971FD5E6-7F88-44A7-BF8B-CB030B023363}"/>
              </a:ext>
            </a:extLst>
          </p:cNvPr>
          <p:cNvSpPr>
            <a:spLocks noGrp="1"/>
          </p:cNvSpPr>
          <p:nvPr>
            <p:ph idx="1"/>
          </p:nvPr>
        </p:nvSpPr>
        <p:spPr/>
        <p:txBody>
          <a:bodyPr/>
          <a:lstStyle/>
          <a:p>
            <a:r>
              <a:rPr lang="en-US" altLang="en-US" sz="2100" dirty="0"/>
              <a:t>A </a:t>
            </a:r>
            <a:r>
              <a:rPr lang="en-US" altLang="en-US" sz="2100" b="1" dirty="0"/>
              <a:t>random variable </a:t>
            </a:r>
            <a:r>
              <a:rPr lang="en-US" altLang="en-US" sz="2100" dirty="0"/>
              <a:t>is any quantity which cannot be predicted or set with certainty</a:t>
            </a:r>
          </a:p>
          <a:p>
            <a:r>
              <a:rPr lang="en-US" altLang="en-US" sz="2100" dirty="0"/>
              <a:t>Many “inputs” in a model are actually random variables:</a:t>
            </a:r>
          </a:p>
          <a:p>
            <a:pPr lvl="1"/>
            <a:r>
              <a:rPr lang="en-US" altLang="en-US" dirty="0"/>
              <a:t>the future cost of raw materials</a:t>
            </a:r>
          </a:p>
          <a:p>
            <a:pPr lvl="1"/>
            <a:r>
              <a:rPr lang="en-US" altLang="en-US" dirty="0"/>
              <a:t>future interest rates</a:t>
            </a:r>
          </a:p>
          <a:p>
            <a:pPr lvl="1"/>
            <a:r>
              <a:rPr lang="en-US" altLang="en-US" dirty="0"/>
              <a:t>future number of  employees in a firm</a:t>
            </a:r>
          </a:p>
          <a:p>
            <a:pPr lvl="1"/>
            <a:r>
              <a:rPr lang="en-US" altLang="en-US" dirty="0"/>
              <a:t>expected product demand</a:t>
            </a:r>
          </a:p>
          <a:p>
            <a:r>
              <a:rPr lang="en-US" altLang="en-US" sz="2100" dirty="0"/>
              <a:t>Decisions made on the basis of uncertain information often involve </a:t>
            </a:r>
            <a:r>
              <a:rPr lang="en-US" altLang="en-US" sz="2100" b="1" dirty="0"/>
              <a:t>risk</a:t>
            </a:r>
            <a:r>
              <a:rPr lang="en-US" altLang="en-US" sz="2100" dirty="0"/>
              <a:t> (for example: potential for loss)</a:t>
            </a:r>
          </a:p>
        </p:txBody>
      </p:sp>
      <p:sp>
        <p:nvSpPr>
          <p:cNvPr id="17411" name="Slide Number Placeholder 4">
            <a:extLst>
              <a:ext uri="{FF2B5EF4-FFF2-40B4-BE49-F238E27FC236}">
                <a16:creationId xmlns:a16="http://schemas.microsoft.com/office/drawing/2014/main" id="{896870A9-D18C-4712-BC29-7F2FAB0A47E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lgn="ctr">
              <a:spcBef>
                <a:spcPct val="0"/>
              </a:spcBef>
              <a:buFontTx/>
              <a:buNone/>
            </a:pPr>
            <a:fld id="{6B22F2F3-D3E8-4BEB-9804-9B0D7284DAFC}" type="slidenum">
              <a:rPr lang="en-US" altLang="en-US" sz="900">
                <a:solidFill>
                  <a:srgbClr val="898989"/>
                </a:solidFill>
              </a:rPr>
              <a:pPr algn="ctr">
                <a:spcBef>
                  <a:spcPct val="0"/>
                </a:spcBef>
                <a:buFontTx/>
                <a:buNone/>
              </a:pPr>
              <a:t>5</a:t>
            </a:fld>
            <a:endParaRPr lang="en-US" altLang="en-US" sz="900" dirty="0">
              <a:solidFill>
                <a:srgbClr val="89898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9E585-C9C6-408D-9FEC-3E92B2DF0B95}"/>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5D7513B8-D855-4685-8E58-867391C6E261}"/>
              </a:ext>
            </a:extLst>
          </p:cNvPr>
          <p:cNvSpPr>
            <a:spLocks noGrp="1"/>
          </p:cNvSpPr>
          <p:nvPr>
            <p:ph idx="1"/>
          </p:nvPr>
        </p:nvSpPr>
        <p:spPr>
          <a:xfrm>
            <a:off x="452927" y="1982624"/>
            <a:ext cx="11280448" cy="4306416"/>
          </a:xfrm>
        </p:spPr>
        <p:txBody>
          <a:bodyPr>
            <a:normAutofit/>
          </a:bodyPr>
          <a:lstStyle/>
          <a:p>
            <a:r>
              <a:rPr lang="en-US" dirty="0"/>
              <a:t>Model: </a:t>
            </a:r>
          </a:p>
          <a:p>
            <a:pPr marL="0" indent="0">
              <a:buNone/>
            </a:pPr>
            <a:r>
              <a:rPr lang="en-US" dirty="0"/>
              <a:t>Abstraction of the business problem that captures the interaction of the different forces in the decision problem</a:t>
            </a:r>
          </a:p>
          <a:p>
            <a:r>
              <a:rPr lang="en-US" dirty="0"/>
              <a:t>Uncertain inputs: </a:t>
            </a:r>
          </a:p>
          <a:p>
            <a:pPr marL="0" indent="0">
              <a:buNone/>
            </a:pPr>
            <a:r>
              <a:rPr lang="en-US" dirty="0"/>
              <a:t>Quantities or conditions that cannot be predicted with certainty (random variables in the model.)</a:t>
            </a:r>
          </a:p>
          <a:p>
            <a:r>
              <a:rPr lang="en-US" dirty="0"/>
              <a:t>Decisions:</a:t>
            </a:r>
          </a:p>
          <a:p>
            <a:pPr marL="0" indent="0">
              <a:buNone/>
            </a:pPr>
            <a:r>
              <a:rPr lang="en-US" dirty="0"/>
              <a:t>Quantities or conditions that are under the control of the decision maker, e.g. ads selection, product price, portfolio selection, research and development budget, etc.</a:t>
            </a:r>
          </a:p>
          <a:p>
            <a:r>
              <a:rPr lang="en-US" dirty="0"/>
              <a:t>Outputs:</a:t>
            </a:r>
          </a:p>
          <a:p>
            <a:pPr marL="0" indent="0">
              <a:buNone/>
            </a:pPr>
            <a:r>
              <a:rPr lang="en-US" dirty="0"/>
              <a:t>Measure of decision performance –aligns with company goals, e.g. profit, sales quantity, return on investment, market share</a:t>
            </a:r>
          </a:p>
          <a:p>
            <a:pPr marL="0" indent="0">
              <a:buNone/>
            </a:pPr>
            <a:endParaRPr lang="en-US" dirty="0"/>
          </a:p>
        </p:txBody>
      </p:sp>
    </p:spTree>
    <p:extLst>
      <p:ext uri="{BB962C8B-B14F-4D97-AF65-F5344CB8AC3E}">
        <p14:creationId xmlns:p14="http://schemas.microsoft.com/office/powerpoint/2010/main" val="547487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DFDB30D-16CE-445B-A289-1C80E52F67BE}"/>
              </a:ext>
            </a:extLst>
          </p:cNvPr>
          <p:cNvSpPr/>
          <p:nvPr/>
        </p:nvSpPr>
        <p:spPr>
          <a:xfrm>
            <a:off x="1694916" y="1610314"/>
            <a:ext cx="3307326" cy="121674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9458" name="Title 1">
            <a:extLst>
              <a:ext uri="{FF2B5EF4-FFF2-40B4-BE49-F238E27FC236}">
                <a16:creationId xmlns:a16="http://schemas.microsoft.com/office/drawing/2014/main" id="{8724CA96-1B4C-4E41-A476-6E343E5FDE1A}"/>
              </a:ext>
            </a:extLst>
          </p:cNvPr>
          <p:cNvSpPr>
            <a:spLocks noGrp="1"/>
          </p:cNvSpPr>
          <p:nvPr>
            <p:ph type="title"/>
          </p:nvPr>
        </p:nvSpPr>
        <p:spPr>
          <a:xfrm>
            <a:off x="2323566" y="1729300"/>
            <a:ext cx="2543176" cy="994172"/>
          </a:xfrm>
        </p:spPr>
        <p:txBody>
          <a:bodyPr>
            <a:normAutofit/>
          </a:bodyPr>
          <a:lstStyle/>
          <a:p>
            <a:r>
              <a:rPr lang="en-US" altLang="en-US" dirty="0">
                <a:solidFill>
                  <a:schemeClr val="bg1"/>
                </a:solidFill>
              </a:rPr>
              <a:t>Simulation Modeling</a:t>
            </a:r>
          </a:p>
        </p:txBody>
      </p:sp>
      <p:sp>
        <p:nvSpPr>
          <p:cNvPr id="3" name="Rectangle 2">
            <a:extLst>
              <a:ext uri="{FF2B5EF4-FFF2-40B4-BE49-F238E27FC236}">
                <a16:creationId xmlns:a16="http://schemas.microsoft.com/office/drawing/2014/main" id="{1E56BDCD-6320-4650-A1FF-2C9276771FB2}"/>
              </a:ext>
            </a:extLst>
          </p:cNvPr>
          <p:cNvSpPr/>
          <p:nvPr/>
        </p:nvSpPr>
        <p:spPr>
          <a:xfrm>
            <a:off x="5696607" y="3734390"/>
            <a:ext cx="1980010" cy="1140619"/>
          </a:xfrm>
          <a:prstGeom prst="rect">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Model</a:t>
            </a:r>
          </a:p>
        </p:txBody>
      </p:sp>
      <p:sp>
        <p:nvSpPr>
          <p:cNvPr id="4" name="Arrow: Right 3">
            <a:extLst>
              <a:ext uri="{FF2B5EF4-FFF2-40B4-BE49-F238E27FC236}">
                <a16:creationId xmlns:a16="http://schemas.microsoft.com/office/drawing/2014/main" id="{BF9F1000-6DE6-46A5-9CEC-C995FAC2EF38}"/>
              </a:ext>
            </a:extLst>
          </p:cNvPr>
          <p:cNvSpPr/>
          <p:nvPr/>
        </p:nvSpPr>
        <p:spPr>
          <a:xfrm>
            <a:off x="7788537" y="3808207"/>
            <a:ext cx="378619" cy="857250"/>
          </a:xfrm>
          <a:prstGeom prst="rightArrow">
            <a:avLst/>
          </a:prstGeom>
          <a:noFill/>
          <a:ln w="19050">
            <a:solidFill>
              <a:srgbClr val="C00000"/>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sz="1350" dirty="0"/>
          </a:p>
        </p:txBody>
      </p:sp>
      <p:sp>
        <p:nvSpPr>
          <p:cNvPr id="5" name="Arrow: Right 4">
            <a:extLst>
              <a:ext uri="{FF2B5EF4-FFF2-40B4-BE49-F238E27FC236}">
                <a16:creationId xmlns:a16="http://schemas.microsoft.com/office/drawing/2014/main" id="{BBAB6744-FFDB-4AF2-B6C4-4775B20D74DF}"/>
              </a:ext>
            </a:extLst>
          </p:cNvPr>
          <p:cNvSpPr/>
          <p:nvPr/>
        </p:nvSpPr>
        <p:spPr>
          <a:xfrm rot="5400000">
            <a:off x="6498493" y="3065852"/>
            <a:ext cx="377429" cy="857250"/>
          </a:xfrm>
          <a:prstGeom prst="rightArrow">
            <a:avLst/>
          </a:prstGeom>
          <a:noFill/>
          <a:ln w="19050">
            <a:solidFill>
              <a:srgbClr val="C00000"/>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sz="1350" dirty="0"/>
          </a:p>
        </p:txBody>
      </p:sp>
      <p:sp>
        <p:nvSpPr>
          <p:cNvPr id="6" name="Arrow: Right 5">
            <a:extLst>
              <a:ext uri="{FF2B5EF4-FFF2-40B4-BE49-F238E27FC236}">
                <a16:creationId xmlns:a16="http://schemas.microsoft.com/office/drawing/2014/main" id="{0460C094-EB5B-4A98-8C55-A849B47FE187}"/>
              </a:ext>
            </a:extLst>
          </p:cNvPr>
          <p:cNvSpPr/>
          <p:nvPr/>
        </p:nvSpPr>
        <p:spPr>
          <a:xfrm>
            <a:off x="5206071" y="3808207"/>
            <a:ext cx="378619" cy="857250"/>
          </a:xfrm>
          <a:prstGeom prst="rightArrow">
            <a:avLst/>
          </a:prstGeom>
          <a:noFill/>
          <a:ln w="19050">
            <a:solidFill>
              <a:srgbClr val="C00000"/>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sz="1350" dirty="0"/>
          </a:p>
        </p:txBody>
      </p:sp>
      <p:sp>
        <p:nvSpPr>
          <p:cNvPr id="7" name="TextBox 6">
            <a:extLst>
              <a:ext uri="{FF2B5EF4-FFF2-40B4-BE49-F238E27FC236}">
                <a16:creationId xmlns:a16="http://schemas.microsoft.com/office/drawing/2014/main" id="{511D8B8F-04A8-425D-AA2C-C58D99DC8209}"/>
              </a:ext>
            </a:extLst>
          </p:cNvPr>
          <p:cNvSpPr txBox="1"/>
          <p:nvPr/>
        </p:nvSpPr>
        <p:spPr>
          <a:xfrm>
            <a:off x="5864486" y="2425892"/>
            <a:ext cx="2043113" cy="923330"/>
          </a:xfrm>
          <a:prstGeom prst="rect">
            <a:avLst/>
          </a:prstGeom>
          <a:noFill/>
        </p:spPr>
        <p:txBody>
          <a:bodyPr>
            <a:spAutoFit/>
          </a:bodyPr>
          <a:lstStyle/>
          <a:p>
            <a:pPr eaLnBrk="1" hangingPunct="1">
              <a:defRPr/>
            </a:pPr>
            <a:r>
              <a:rPr lang="en-US" sz="1350" dirty="0"/>
              <a:t>Decisions:</a:t>
            </a:r>
          </a:p>
          <a:p>
            <a:pPr marL="214313" indent="-214313">
              <a:buFontTx/>
              <a:buChar char="-"/>
              <a:defRPr/>
            </a:pPr>
            <a:r>
              <a:rPr lang="en-US" sz="1350" dirty="0"/>
              <a:t>Production Plan</a:t>
            </a:r>
          </a:p>
          <a:p>
            <a:pPr marL="214313" indent="-214313">
              <a:buFontTx/>
              <a:buChar char="-"/>
              <a:defRPr/>
            </a:pPr>
            <a:r>
              <a:rPr lang="en-US" sz="1350" dirty="0"/>
              <a:t>Order Quantity</a:t>
            </a:r>
          </a:p>
          <a:p>
            <a:pPr marL="214313" indent="-214313">
              <a:buFontTx/>
              <a:buChar char="-"/>
              <a:defRPr/>
            </a:pPr>
            <a:r>
              <a:rPr lang="en-US" sz="1350" dirty="0"/>
              <a:t>Investment Portfolio</a:t>
            </a:r>
          </a:p>
        </p:txBody>
      </p:sp>
      <p:sp>
        <p:nvSpPr>
          <p:cNvPr id="8" name="TextBox 7">
            <a:extLst>
              <a:ext uri="{FF2B5EF4-FFF2-40B4-BE49-F238E27FC236}">
                <a16:creationId xmlns:a16="http://schemas.microsoft.com/office/drawing/2014/main" id="{AB586435-4505-44B5-9122-AAA327223B84}"/>
              </a:ext>
            </a:extLst>
          </p:cNvPr>
          <p:cNvSpPr txBox="1"/>
          <p:nvPr/>
        </p:nvSpPr>
        <p:spPr>
          <a:xfrm>
            <a:off x="3352267" y="3786775"/>
            <a:ext cx="2043113" cy="923330"/>
          </a:xfrm>
          <a:prstGeom prst="rect">
            <a:avLst/>
          </a:prstGeom>
          <a:noFill/>
        </p:spPr>
        <p:txBody>
          <a:bodyPr>
            <a:spAutoFit/>
          </a:bodyPr>
          <a:lstStyle/>
          <a:p>
            <a:pPr eaLnBrk="1" hangingPunct="1">
              <a:defRPr/>
            </a:pPr>
            <a:r>
              <a:rPr lang="en-US" sz="1350" dirty="0"/>
              <a:t>Uncertain inputs:</a:t>
            </a:r>
          </a:p>
          <a:p>
            <a:pPr marL="214313" indent="-214313">
              <a:buFontTx/>
              <a:buChar char="-"/>
              <a:defRPr/>
            </a:pPr>
            <a:r>
              <a:rPr lang="en-US" sz="1350" dirty="0"/>
              <a:t>Demand</a:t>
            </a:r>
          </a:p>
          <a:p>
            <a:pPr marL="214313" indent="-214313">
              <a:buFontTx/>
              <a:buChar char="-"/>
              <a:defRPr/>
            </a:pPr>
            <a:r>
              <a:rPr lang="en-US" sz="1350" dirty="0"/>
              <a:t>Cost of raw materials</a:t>
            </a:r>
          </a:p>
          <a:p>
            <a:pPr marL="214313" indent="-214313">
              <a:buFontTx/>
              <a:buChar char="-"/>
              <a:defRPr/>
            </a:pPr>
            <a:r>
              <a:rPr lang="en-US" sz="1350" dirty="0"/>
              <a:t>Rate of return</a:t>
            </a:r>
          </a:p>
        </p:txBody>
      </p:sp>
      <p:sp>
        <p:nvSpPr>
          <p:cNvPr id="9" name="TextBox 8">
            <a:extLst>
              <a:ext uri="{FF2B5EF4-FFF2-40B4-BE49-F238E27FC236}">
                <a16:creationId xmlns:a16="http://schemas.microsoft.com/office/drawing/2014/main" id="{67EAAC09-5BC7-4219-99BD-E9157387DBA1}"/>
              </a:ext>
            </a:extLst>
          </p:cNvPr>
          <p:cNvSpPr txBox="1"/>
          <p:nvPr/>
        </p:nvSpPr>
        <p:spPr>
          <a:xfrm>
            <a:off x="8167154" y="3786775"/>
            <a:ext cx="2043113" cy="923330"/>
          </a:xfrm>
          <a:prstGeom prst="rect">
            <a:avLst/>
          </a:prstGeom>
          <a:noFill/>
        </p:spPr>
        <p:txBody>
          <a:bodyPr>
            <a:spAutoFit/>
          </a:bodyPr>
          <a:lstStyle/>
          <a:p>
            <a:pPr eaLnBrk="1" hangingPunct="1">
              <a:defRPr/>
            </a:pPr>
            <a:r>
              <a:rPr lang="en-US" sz="1350" dirty="0"/>
              <a:t>Outputs:</a:t>
            </a:r>
          </a:p>
          <a:p>
            <a:pPr marL="214313" indent="-214313">
              <a:buFontTx/>
              <a:buChar char="-"/>
              <a:defRPr/>
            </a:pPr>
            <a:r>
              <a:rPr lang="en-US" sz="1350" dirty="0"/>
              <a:t>Total Profit</a:t>
            </a:r>
          </a:p>
          <a:p>
            <a:pPr marL="214313" indent="-214313">
              <a:buFontTx/>
              <a:buChar char="-"/>
              <a:defRPr/>
            </a:pPr>
            <a:r>
              <a:rPr lang="en-US" sz="1350" dirty="0"/>
              <a:t>Total Return</a:t>
            </a:r>
          </a:p>
          <a:p>
            <a:pPr marL="214313" indent="-214313">
              <a:buFontTx/>
              <a:buChar char="-"/>
              <a:defRPr/>
            </a:pPr>
            <a:r>
              <a:rPr lang="en-US" sz="1350" dirty="0"/>
              <a:t>Total Revenue</a:t>
            </a:r>
          </a:p>
        </p:txBody>
      </p:sp>
      <p:pic>
        <p:nvPicPr>
          <p:cNvPr id="19466" name="Picture 2" descr="Image result for probability distribution">
            <a:extLst>
              <a:ext uri="{FF2B5EF4-FFF2-40B4-BE49-F238E27FC236}">
                <a16:creationId xmlns:a16="http://schemas.microsoft.com/office/drawing/2014/main" id="{65698D62-3AF4-4FC7-B4E2-455D0283BB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8924" y="4717844"/>
            <a:ext cx="219670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7" name="Picture 6" descr="Image result for ?">
            <a:extLst>
              <a:ext uri="{FF2B5EF4-FFF2-40B4-BE49-F238E27FC236}">
                <a16:creationId xmlns:a16="http://schemas.microsoft.com/office/drawing/2014/main" id="{4F62C870-D63D-4BB8-9B27-4E506DFE4F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2912" y="4717847"/>
            <a:ext cx="1126331" cy="112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C7AB5EFC-82BF-44B7-AE4F-A5F14FBADA85}"/>
              </a:ext>
            </a:extLst>
          </p:cNvPr>
          <p:cNvSpPr txBox="1"/>
          <p:nvPr/>
        </p:nvSpPr>
        <p:spPr>
          <a:xfrm>
            <a:off x="5864486" y="5167902"/>
            <a:ext cx="2638425" cy="715581"/>
          </a:xfrm>
          <a:prstGeom prst="rect">
            <a:avLst/>
          </a:prstGeom>
          <a:noFill/>
        </p:spPr>
        <p:txBody>
          <a:bodyPr wrap="square" rtlCol="0">
            <a:spAutoFit/>
          </a:bodyPr>
          <a:lstStyle/>
          <a:p>
            <a:r>
              <a:rPr lang="en-US" sz="1350" i="1" dirty="0">
                <a:solidFill>
                  <a:schemeClr val="accent2">
                    <a:lumMod val="75000"/>
                  </a:schemeClr>
                </a:solidFill>
              </a:rPr>
              <a:t>How does the variability in the inputs manifest in the distribution of the outputs?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4" name="Rectangle 2">
            <a:extLst>
              <a:ext uri="{FF2B5EF4-FFF2-40B4-BE49-F238E27FC236}">
                <a16:creationId xmlns:a16="http://schemas.microsoft.com/office/drawing/2014/main" id="{9E0576C1-5635-41E2-8DEF-3C6F8143DC94}"/>
              </a:ext>
            </a:extLst>
          </p:cNvPr>
          <p:cNvSpPr>
            <a:spLocks noGrp="1"/>
          </p:cNvSpPr>
          <p:nvPr>
            <p:ph type="title"/>
          </p:nvPr>
        </p:nvSpPr>
        <p:spPr/>
        <p:txBody>
          <a:bodyPr>
            <a:normAutofit fontScale="90000"/>
          </a:bodyPr>
          <a:lstStyle/>
          <a:p>
            <a:br>
              <a:rPr lang="en-US" altLang="en-US" sz="2700" dirty="0"/>
            </a:br>
            <a:r>
              <a:rPr lang="en-US" altLang="en-US" sz="2700" dirty="0"/>
              <a:t>Different Approaches to Risk Analysis</a:t>
            </a:r>
            <a:br>
              <a:rPr lang="en-US" altLang="en-US" sz="2700" dirty="0"/>
            </a:br>
            <a:endParaRPr lang="en-US" altLang="en-US" sz="2700" dirty="0"/>
          </a:p>
        </p:txBody>
      </p:sp>
      <p:sp>
        <p:nvSpPr>
          <p:cNvPr id="251907" name="Rectangle 3">
            <a:extLst>
              <a:ext uri="{FF2B5EF4-FFF2-40B4-BE49-F238E27FC236}">
                <a16:creationId xmlns:a16="http://schemas.microsoft.com/office/drawing/2014/main" id="{91B77F68-452C-4E87-B75E-1E32EA6A7A55}"/>
              </a:ext>
            </a:extLst>
          </p:cNvPr>
          <p:cNvSpPr>
            <a:spLocks noGrp="1"/>
          </p:cNvSpPr>
          <p:nvPr>
            <p:ph idx="1"/>
          </p:nvPr>
        </p:nvSpPr>
        <p:spPr/>
        <p:txBody>
          <a:bodyPr/>
          <a:lstStyle/>
          <a:p>
            <a:r>
              <a:rPr lang="en-US" altLang="en-US" sz="2100" b="1" dirty="0"/>
              <a:t>Best case: </a:t>
            </a:r>
            <a:r>
              <a:rPr lang="en-US" altLang="en-US" sz="2100" dirty="0"/>
              <a:t>plug in the most optimistic values for each of the uncertain cells</a:t>
            </a:r>
          </a:p>
          <a:p>
            <a:r>
              <a:rPr lang="en-US" altLang="en-US" sz="2100" b="1" dirty="0"/>
              <a:t>Worst case: </a:t>
            </a:r>
            <a:r>
              <a:rPr lang="en-US" altLang="en-US" sz="2100" dirty="0"/>
              <a:t>plug in the most pessimistic values for each of the uncertain cells</a:t>
            </a:r>
          </a:p>
          <a:p>
            <a:pPr lvl="1"/>
            <a:r>
              <a:rPr lang="en-US" altLang="en-US" sz="1800" b="1" dirty="0"/>
              <a:t>Robust optimization: </a:t>
            </a:r>
            <a:r>
              <a:rPr lang="en-US" altLang="en-US" sz="1800" dirty="0"/>
              <a:t>a view that worst-case analysis is the only “correct” course of action</a:t>
            </a:r>
          </a:p>
          <a:p>
            <a:r>
              <a:rPr lang="en-US" altLang="en-US" sz="2100" dirty="0"/>
              <a:t>But what is the </a:t>
            </a:r>
            <a:r>
              <a:rPr lang="en-US" altLang="en-US" sz="2100" b="1" dirty="0"/>
              <a:t>distribution</a:t>
            </a:r>
            <a:r>
              <a:rPr lang="en-US" altLang="en-US" sz="2100" dirty="0"/>
              <a:t> of possible outcomes between the best and worst cases?</a:t>
            </a:r>
          </a:p>
        </p:txBody>
      </p:sp>
      <p:sp>
        <p:nvSpPr>
          <p:cNvPr id="20483" name="Slide Number Placeholder 4">
            <a:extLst>
              <a:ext uri="{FF2B5EF4-FFF2-40B4-BE49-F238E27FC236}">
                <a16:creationId xmlns:a16="http://schemas.microsoft.com/office/drawing/2014/main" id="{160E1156-B207-4549-A656-07D417128A6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defTabSz="3429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lgn="ctr">
              <a:spcBef>
                <a:spcPct val="0"/>
              </a:spcBef>
              <a:buFontTx/>
              <a:buNone/>
            </a:pPr>
            <a:fld id="{48B58E18-0A45-4132-BD67-7F19B2C7D31E}" type="slidenum">
              <a:rPr lang="en-US" altLang="en-US" sz="900">
                <a:solidFill>
                  <a:srgbClr val="898989"/>
                </a:solidFill>
              </a:rPr>
              <a:pPr algn="ctr">
                <a:spcBef>
                  <a:spcPct val="0"/>
                </a:spcBef>
                <a:buFontTx/>
                <a:buNone/>
              </a:pPr>
              <a:t>8</a:t>
            </a:fld>
            <a:endParaRPr lang="en-US" altLang="en-US" sz="900" dirty="0">
              <a:solidFill>
                <a:srgbClr val="89898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a:extLst>
              <a:ext uri="{FF2B5EF4-FFF2-40B4-BE49-F238E27FC236}">
                <a16:creationId xmlns:a16="http://schemas.microsoft.com/office/drawing/2014/main" id="{0C70E2E0-1EF0-43B3-902F-8F29354AD42C}"/>
              </a:ext>
            </a:extLst>
          </p:cNvPr>
          <p:cNvSpPr>
            <a:spLocks noGrp="1"/>
          </p:cNvSpPr>
          <p:nvPr>
            <p:ph type="title"/>
          </p:nvPr>
        </p:nvSpPr>
        <p:spPr/>
        <p:txBody>
          <a:bodyPr/>
          <a:lstStyle/>
          <a:p>
            <a:r>
              <a:rPr lang="en-US" altLang="en-US" sz="2700" dirty="0"/>
              <a:t>Performance Measure Distributions</a:t>
            </a:r>
          </a:p>
        </p:txBody>
      </p:sp>
      <p:sp>
        <p:nvSpPr>
          <p:cNvPr id="213" name="Footer Placeholder 2">
            <a:extLst>
              <a:ext uri="{FF2B5EF4-FFF2-40B4-BE49-F238E27FC236}">
                <a16:creationId xmlns:a16="http://schemas.microsoft.com/office/drawing/2014/main" id="{5495C8B6-0F8F-4542-B2D9-4B53C4CEA544}"/>
              </a:ext>
            </a:extLst>
          </p:cNvPr>
          <p:cNvSpPr>
            <a:spLocks noGrp="1"/>
          </p:cNvSpPr>
          <p:nvPr>
            <p:ph type="ftr" sz="quarter" idx="11"/>
          </p:nvPr>
        </p:nvSpPr>
        <p:spPr/>
        <p:txBody>
          <a:bodyPr/>
          <a:lstStyle/>
          <a:p>
            <a:pPr algn="l">
              <a:defRPr/>
            </a:pPr>
            <a:r>
              <a:rPr lang="en-US" dirty="0"/>
              <a:t>.</a:t>
            </a:r>
          </a:p>
          <a:p>
            <a:pPr algn="l">
              <a:defRPr/>
            </a:pPr>
            <a:endParaRPr lang="en-US" sz="1050" dirty="0"/>
          </a:p>
        </p:txBody>
      </p:sp>
      <p:sp>
        <p:nvSpPr>
          <p:cNvPr id="21509" name="Freeform 3">
            <a:extLst>
              <a:ext uri="{FF2B5EF4-FFF2-40B4-BE49-F238E27FC236}">
                <a16:creationId xmlns:a16="http://schemas.microsoft.com/office/drawing/2014/main" id="{BA5AD151-96C0-40D4-AA55-76D392B957D6}"/>
              </a:ext>
            </a:extLst>
          </p:cNvPr>
          <p:cNvSpPr>
            <a:spLocks/>
          </p:cNvSpPr>
          <p:nvPr/>
        </p:nvSpPr>
        <p:spPr bwMode="auto">
          <a:xfrm>
            <a:off x="3028505" y="2258486"/>
            <a:ext cx="2772966" cy="1546622"/>
          </a:xfrm>
          <a:custGeom>
            <a:avLst/>
            <a:gdLst>
              <a:gd name="T0" fmla="*/ 0 w 2329"/>
              <a:gd name="T1" fmla="*/ 0 h 1299"/>
              <a:gd name="T2" fmla="*/ 2147483646 w 2329"/>
              <a:gd name="T3" fmla="*/ 0 h 1299"/>
              <a:gd name="T4" fmla="*/ 2147483646 w 2329"/>
              <a:gd name="T5" fmla="*/ 2147483646 h 1299"/>
              <a:gd name="T6" fmla="*/ 0 w 2329"/>
              <a:gd name="T7" fmla="*/ 2147483646 h 1299"/>
              <a:gd name="T8" fmla="*/ 0 w 2329"/>
              <a:gd name="T9" fmla="*/ 0 h 12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9" h="1299">
                <a:moveTo>
                  <a:pt x="0" y="0"/>
                </a:moveTo>
                <a:lnTo>
                  <a:pt x="2328" y="0"/>
                </a:lnTo>
                <a:lnTo>
                  <a:pt x="2328" y="1298"/>
                </a:lnTo>
                <a:lnTo>
                  <a:pt x="0" y="129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a:tailEnd/>
              </a14:hiddenLine>
            </a:ext>
          </a:extLst>
        </p:spPr>
        <p:txBody>
          <a:bodyPr/>
          <a:lstStyle/>
          <a:p>
            <a:endParaRPr lang="en-US" sz="1350" dirty="0"/>
          </a:p>
        </p:txBody>
      </p:sp>
      <p:sp>
        <p:nvSpPr>
          <p:cNvPr id="21510" name="Line 4">
            <a:extLst>
              <a:ext uri="{FF2B5EF4-FFF2-40B4-BE49-F238E27FC236}">
                <a16:creationId xmlns:a16="http://schemas.microsoft.com/office/drawing/2014/main" id="{79AE20F1-8959-4729-8AA1-588A0C1128A6}"/>
              </a:ext>
            </a:extLst>
          </p:cNvPr>
          <p:cNvSpPr>
            <a:spLocks noChangeShapeType="1"/>
          </p:cNvSpPr>
          <p:nvPr/>
        </p:nvSpPr>
        <p:spPr bwMode="auto">
          <a:xfrm flipV="1">
            <a:off x="3028507" y="3749147"/>
            <a:ext cx="46435" cy="5954"/>
          </a:xfrm>
          <a:prstGeom prst="line">
            <a:avLst/>
          </a:prstGeom>
          <a:noFill/>
          <a:ln w="12700">
            <a:solidFill>
              <a:srgbClr val="3399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511" name="Line 5">
            <a:extLst>
              <a:ext uri="{FF2B5EF4-FFF2-40B4-BE49-F238E27FC236}">
                <a16:creationId xmlns:a16="http://schemas.microsoft.com/office/drawing/2014/main" id="{3523252A-8128-48D6-8C58-55EAB8A4938D}"/>
              </a:ext>
            </a:extLst>
          </p:cNvPr>
          <p:cNvSpPr>
            <a:spLocks noChangeShapeType="1"/>
          </p:cNvSpPr>
          <p:nvPr/>
        </p:nvSpPr>
        <p:spPr bwMode="auto">
          <a:xfrm flipV="1">
            <a:off x="3074940" y="3742005"/>
            <a:ext cx="46434" cy="7144"/>
          </a:xfrm>
          <a:prstGeom prst="line">
            <a:avLst/>
          </a:prstGeom>
          <a:noFill/>
          <a:ln w="12700">
            <a:solidFill>
              <a:srgbClr val="3399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512" name="Freeform 6">
            <a:extLst>
              <a:ext uri="{FF2B5EF4-FFF2-40B4-BE49-F238E27FC236}">
                <a16:creationId xmlns:a16="http://schemas.microsoft.com/office/drawing/2014/main" id="{9D9BF782-E194-48B6-BB3F-7D1921C20CAE}"/>
              </a:ext>
            </a:extLst>
          </p:cNvPr>
          <p:cNvSpPr>
            <a:spLocks/>
          </p:cNvSpPr>
          <p:nvPr/>
        </p:nvSpPr>
        <p:spPr bwMode="auto">
          <a:xfrm>
            <a:off x="3121376" y="3734861"/>
            <a:ext cx="46435" cy="20241"/>
          </a:xfrm>
          <a:custGeom>
            <a:avLst/>
            <a:gdLst>
              <a:gd name="T0" fmla="*/ 0 w 39"/>
              <a:gd name="T1" fmla="*/ 2147483646 h 17"/>
              <a:gd name="T2" fmla="*/ 2147483646 w 39"/>
              <a:gd name="T3" fmla="*/ 2147483646 h 17"/>
              <a:gd name="T4" fmla="*/ 2147483646 w 39"/>
              <a:gd name="T5" fmla="*/ 0 h 17"/>
              <a:gd name="T6" fmla="*/ 0 60000 65536"/>
              <a:gd name="T7" fmla="*/ 0 60000 65536"/>
              <a:gd name="T8" fmla="*/ 0 60000 65536"/>
            </a:gdLst>
            <a:ahLst/>
            <a:cxnLst>
              <a:cxn ang="T6">
                <a:pos x="T0" y="T1"/>
              </a:cxn>
              <a:cxn ang="T7">
                <a:pos x="T2" y="T3"/>
              </a:cxn>
              <a:cxn ang="T8">
                <a:pos x="T4" y="T5"/>
              </a:cxn>
            </a:cxnLst>
            <a:rect l="0" t="0" r="r" b="b"/>
            <a:pathLst>
              <a:path w="39" h="17">
                <a:moveTo>
                  <a:pt x="0" y="16"/>
                </a:moveTo>
                <a:lnTo>
                  <a:pt x="19" y="8"/>
                </a:lnTo>
                <a:lnTo>
                  <a:pt x="38"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13" name="Freeform 7">
            <a:extLst>
              <a:ext uri="{FF2B5EF4-FFF2-40B4-BE49-F238E27FC236}">
                <a16:creationId xmlns:a16="http://schemas.microsoft.com/office/drawing/2014/main" id="{CC7164F5-6019-40EB-9D30-BA5B1D326661}"/>
              </a:ext>
            </a:extLst>
          </p:cNvPr>
          <p:cNvSpPr>
            <a:spLocks/>
          </p:cNvSpPr>
          <p:nvPr/>
        </p:nvSpPr>
        <p:spPr bwMode="auto">
          <a:xfrm>
            <a:off x="3166618" y="3722955"/>
            <a:ext cx="48816" cy="20241"/>
          </a:xfrm>
          <a:custGeom>
            <a:avLst/>
            <a:gdLst>
              <a:gd name="T0" fmla="*/ 0 w 41"/>
              <a:gd name="T1" fmla="*/ 2147483646 h 17"/>
              <a:gd name="T2" fmla="*/ 2147483646 w 41"/>
              <a:gd name="T3" fmla="*/ 2147483646 h 17"/>
              <a:gd name="T4" fmla="*/ 2147483646 w 41"/>
              <a:gd name="T5" fmla="*/ 0 h 17"/>
              <a:gd name="T6" fmla="*/ 0 60000 65536"/>
              <a:gd name="T7" fmla="*/ 0 60000 65536"/>
              <a:gd name="T8" fmla="*/ 0 60000 65536"/>
            </a:gdLst>
            <a:ahLst/>
            <a:cxnLst>
              <a:cxn ang="T6">
                <a:pos x="T0" y="T1"/>
              </a:cxn>
              <a:cxn ang="T7">
                <a:pos x="T2" y="T3"/>
              </a:cxn>
              <a:cxn ang="T8">
                <a:pos x="T4" y="T5"/>
              </a:cxn>
            </a:cxnLst>
            <a:rect l="0" t="0" r="r" b="b"/>
            <a:pathLst>
              <a:path w="41" h="17">
                <a:moveTo>
                  <a:pt x="0" y="16"/>
                </a:moveTo>
                <a:lnTo>
                  <a:pt x="20" y="8"/>
                </a:lnTo>
                <a:lnTo>
                  <a:pt x="40"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14" name="Line 8">
            <a:extLst>
              <a:ext uri="{FF2B5EF4-FFF2-40B4-BE49-F238E27FC236}">
                <a16:creationId xmlns:a16="http://schemas.microsoft.com/office/drawing/2014/main" id="{8105DE67-70CF-4AF3-8719-CCD5793C3418}"/>
              </a:ext>
            </a:extLst>
          </p:cNvPr>
          <p:cNvSpPr>
            <a:spLocks noChangeShapeType="1"/>
          </p:cNvSpPr>
          <p:nvPr/>
        </p:nvSpPr>
        <p:spPr bwMode="auto">
          <a:xfrm flipV="1">
            <a:off x="3214244" y="3708666"/>
            <a:ext cx="45244" cy="14288"/>
          </a:xfrm>
          <a:prstGeom prst="line">
            <a:avLst/>
          </a:prstGeom>
          <a:noFill/>
          <a:ln w="12700">
            <a:solidFill>
              <a:srgbClr val="3399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515" name="Freeform 9">
            <a:extLst>
              <a:ext uri="{FF2B5EF4-FFF2-40B4-BE49-F238E27FC236}">
                <a16:creationId xmlns:a16="http://schemas.microsoft.com/office/drawing/2014/main" id="{8438869C-1C4F-46A8-A14D-4858B1A9D33C}"/>
              </a:ext>
            </a:extLst>
          </p:cNvPr>
          <p:cNvSpPr>
            <a:spLocks/>
          </p:cNvSpPr>
          <p:nvPr/>
        </p:nvSpPr>
        <p:spPr bwMode="auto">
          <a:xfrm>
            <a:off x="3259487" y="3693190"/>
            <a:ext cx="47625" cy="20240"/>
          </a:xfrm>
          <a:custGeom>
            <a:avLst/>
            <a:gdLst>
              <a:gd name="T0" fmla="*/ 0 w 40"/>
              <a:gd name="T1" fmla="*/ 2147483646 h 17"/>
              <a:gd name="T2" fmla="*/ 2147483646 w 40"/>
              <a:gd name="T3" fmla="*/ 2147483646 h 17"/>
              <a:gd name="T4" fmla="*/ 2147483646 w 40"/>
              <a:gd name="T5" fmla="*/ 0 h 17"/>
              <a:gd name="T6" fmla="*/ 0 60000 65536"/>
              <a:gd name="T7" fmla="*/ 0 60000 65536"/>
              <a:gd name="T8" fmla="*/ 0 60000 65536"/>
            </a:gdLst>
            <a:ahLst/>
            <a:cxnLst>
              <a:cxn ang="T6">
                <a:pos x="T0" y="T1"/>
              </a:cxn>
              <a:cxn ang="T7">
                <a:pos x="T2" y="T3"/>
              </a:cxn>
              <a:cxn ang="T8">
                <a:pos x="T4" y="T5"/>
              </a:cxn>
            </a:cxnLst>
            <a:rect l="0" t="0" r="r" b="b"/>
            <a:pathLst>
              <a:path w="40" h="17">
                <a:moveTo>
                  <a:pt x="0" y="16"/>
                </a:moveTo>
                <a:lnTo>
                  <a:pt x="19" y="8"/>
                </a:lnTo>
                <a:lnTo>
                  <a:pt x="39"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16" name="Freeform 10">
            <a:extLst>
              <a:ext uri="{FF2B5EF4-FFF2-40B4-BE49-F238E27FC236}">
                <a16:creationId xmlns:a16="http://schemas.microsoft.com/office/drawing/2014/main" id="{681ABECC-85F6-489C-AA67-E404007BEB63}"/>
              </a:ext>
            </a:extLst>
          </p:cNvPr>
          <p:cNvSpPr>
            <a:spLocks/>
          </p:cNvSpPr>
          <p:nvPr/>
        </p:nvSpPr>
        <p:spPr bwMode="auto">
          <a:xfrm>
            <a:off x="3305922" y="3672950"/>
            <a:ext cx="47625" cy="21431"/>
          </a:xfrm>
          <a:custGeom>
            <a:avLst/>
            <a:gdLst>
              <a:gd name="T0" fmla="*/ 0 w 40"/>
              <a:gd name="T1" fmla="*/ 2147483646 h 18"/>
              <a:gd name="T2" fmla="*/ 2147483646 w 40"/>
              <a:gd name="T3" fmla="*/ 2147483646 h 18"/>
              <a:gd name="T4" fmla="*/ 2147483646 w 40"/>
              <a:gd name="T5" fmla="*/ 0 h 18"/>
              <a:gd name="T6" fmla="*/ 0 60000 65536"/>
              <a:gd name="T7" fmla="*/ 0 60000 65536"/>
              <a:gd name="T8" fmla="*/ 0 60000 65536"/>
            </a:gdLst>
            <a:ahLst/>
            <a:cxnLst>
              <a:cxn ang="T6">
                <a:pos x="T0" y="T1"/>
              </a:cxn>
              <a:cxn ang="T7">
                <a:pos x="T2" y="T3"/>
              </a:cxn>
              <a:cxn ang="T8">
                <a:pos x="T4" y="T5"/>
              </a:cxn>
            </a:cxnLst>
            <a:rect l="0" t="0" r="r" b="b"/>
            <a:pathLst>
              <a:path w="40" h="18">
                <a:moveTo>
                  <a:pt x="0" y="17"/>
                </a:moveTo>
                <a:lnTo>
                  <a:pt x="20" y="8"/>
                </a:lnTo>
                <a:lnTo>
                  <a:pt x="39"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17" name="Freeform 11">
            <a:extLst>
              <a:ext uri="{FF2B5EF4-FFF2-40B4-BE49-F238E27FC236}">
                <a16:creationId xmlns:a16="http://schemas.microsoft.com/office/drawing/2014/main" id="{2306974C-9648-4056-84F0-2F3491B4481F}"/>
              </a:ext>
            </a:extLst>
          </p:cNvPr>
          <p:cNvSpPr>
            <a:spLocks/>
          </p:cNvSpPr>
          <p:nvPr/>
        </p:nvSpPr>
        <p:spPr bwMode="auto">
          <a:xfrm>
            <a:off x="3352357" y="3647946"/>
            <a:ext cx="46435" cy="26194"/>
          </a:xfrm>
          <a:custGeom>
            <a:avLst/>
            <a:gdLst>
              <a:gd name="T0" fmla="*/ 0 w 39"/>
              <a:gd name="T1" fmla="*/ 2147483646 h 22"/>
              <a:gd name="T2" fmla="*/ 2147483646 w 39"/>
              <a:gd name="T3" fmla="*/ 2147483646 h 22"/>
              <a:gd name="T4" fmla="*/ 2147483646 w 39"/>
              <a:gd name="T5" fmla="*/ 0 h 22"/>
              <a:gd name="T6" fmla="*/ 0 60000 65536"/>
              <a:gd name="T7" fmla="*/ 0 60000 65536"/>
              <a:gd name="T8" fmla="*/ 0 60000 65536"/>
            </a:gdLst>
            <a:ahLst/>
            <a:cxnLst>
              <a:cxn ang="T6">
                <a:pos x="T0" y="T1"/>
              </a:cxn>
              <a:cxn ang="T7">
                <a:pos x="T2" y="T3"/>
              </a:cxn>
              <a:cxn ang="T8">
                <a:pos x="T4" y="T5"/>
              </a:cxn>
            </a:cxnLst>
            <a:rect l="0" t="0" r="r" b="b"/>
            <a:pathLst>
              <a:path w="39" h="22">
                <a:moveTo>
                  <a:pt x="0" y="21"/>
                </a:moveTo>
                <a:lnTo>
                  <a:pt x="19" y="10"/>
                </a:lnTo>
                <a:lnTo>
                  <a:pt x="38"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18" name="Freeform 12">
            <a:extLst>
              <a:ext uri="{FF2B5EF4-FFF2-40B4-BE49-F238E27FC236}">
                <a16:creationId xmlns:a16="http://schemas.microsoft.com/office/drawing/2014/main" id="{0448ED17-6A9C-4E75-A84E-82D264C5B322}"/>
              </a:ext>
            </a:extLst>
          </p:cNvPr>
          <p:cNvSpPr>
            <a:spLocks/>
          </p:cNvSpPr>
          <p:nvPr/>
        </p:nvSpPr>
        <p:spPr bwMode="auto">
          <a:xfrm>
            <a:off x="3397599" y="3619372"/>
            <a:ext cx="48816" cy="29765"/>
          </a:xfrm>
          <a:custGeom>
            <a:avLst/>
            <a:gdLst>
              <a:gd name="T0" fmla="*/ 0 w 41"/>
              <a:gd name="T1" fmla="*/ 2147483646 h 25"/>
              <a:gd name="T2" fmla="*/ 2147483646 w 41"/>
              <a:gd name="T3" fmla="*/ 2147483646 h 25"/>
              <a:gd name="T4" fmla="*/ 2147483646 w 41"/>
              <a:gd name="T5" fmla="*/ 0 h 25"/>
              <a:gd name="T6" fmla="*/ 0 60000 65536"/>
              <a:gd name="T7" fmla="*/ 0 60000 65536"/>
              <a:gd name="T8" fmla="*/ 0 60000 65536"/>
            </a:gdLst>
            <a:ahLst/>
            <a:cxnLst>
              <a:cxn ang="T6">
                <a:pos x="T0" y="T1"/>
              </a:cxn>
              <a:cxn ang="T7">
                <a:pos x="T2" y="T3"/>
              </a:cxn>
              <a:cxn ang="T8">
                <a:pos x="T4" y="T5"/>
              </a:cxn>
            </a:cxnLst>
            <a:rect l="0" t="0" r="r" b="b"/>
            <a:pathLst>
              <a:path w="41" h="25">
                <a:moveTo>
                  <a:pt x="0" y="24"/>
                </a:moveTo>
                <a:lnTo>
                  <a:pt x="19" y="12"/>
                </a:lnTo>
                <a:lnTo>
                  <a:pt x="40"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19" name="Freeform 13">
            <a:extLst>
              <a:ext uri="{FF2B5EF4-FFF2-40B4-BE49-F238E27FC236}">
                <a16:creationId xmlns:a16="http://schemas.microsoft.com/office/drawing/2014/main" id="{337C8AEC-931F-415B-9719-A7D14D432B35}"/>
              </a:ext>
            </a:extLst>
          </p:cNvPr>
          <p:cNvSpPr>
            <a:spLocks/>
          </p:cNvSpPr>
          <p:nvPr/>
        </p:nvSpPr>
        <p:spPr bwMode="auto">
          <a:xfrm>
            <a:off x="3445226" y="3583652"/>
            <a:ext cx="46435" cy="36909"/>
          </a:xfrm>
          <a:custGeom>
            <a:avLst/>
            <a:gdLst>
              <a:gd name="T0" fmla="*/ 0 w 39"/>
              <a:gd name="T1" fmla="*/ 2147483646 h 31"/>
              <a:gd name="T2" fmla="*/ 2147483646 w 39"/>
              <a:gd name="T3" fmla="*/ 2147483646 h 31"/>
              <a:gd name="T4" fmla="*/ 2147483646 w 39"/>
              <a:gd name="T5" fmla="*/ 0 h 31"/>
              <a:gd name="T6" fmla="*/ 0 60000 65536"/>
              <a:gd name="T7" fmla="*/ 0 60000 65536"/>
              <a:gd name="T8" fmla="*/ 0 60000 65536"/>
            </a:gdLst>
            <a:ahLst/>
            <a:cxnLst>
              <a:cxn ang="T6">
                <a:pos x="T0" y="T1"/>
              </a:cxn>
              <a:cxn ang="T7">
                <a:pos x="T2" y="T3"/>
              </a:cxn>
              <a:cxn ang="T8">
                <a:pos x="T4" y="T5"/>
              </a:cxn>
            </a:cxnLst>
            <a:rect l="0" t="0" r="r" b="b"/>
            <a:pathLst>
              <a:path w="39" h="31">
                <a:moveTo>
                  <a:pt x="0" y="30"/>
                </a:moveTo>
                <a:lnTo>
                  <a:pt x="19" y="15"/>
                </a:lnTo>
                <a:lnTo>
                  <a:pt x="38"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20" name="Freeform 14">
            <a:extLst>
              <a:ext uri="{FF2B5EF4-FFF2-40B4-BE49-F238E27FC236}">
                <a16:creationId xmlns:a16="http://schemas.microsoft.com/office/drawing/2014/main" id="{D0DAA8AD-A88E-44E5-9EEE-51516062AF60}"/>
              </a:ext>
            </a:extLst>
          </p:cNvPr>
          <p:cNvSpPr>
            <a:spLocks/>
          </p:cNvSpPr>
          <p:nvPr/>
        </p:nvSpPr>
        <p:spPr bwMode="auto">
          <a:xfrm>
            <a:off x="3490469" y="3543170"/>
            <a:ext cx="47625" cy="41672"/>
          </a:xfrm>
          <a:custGeom>
            <a:avLst/>
            <a:gdLst>
              <a:gd name="T0" fmla="*/ 0 w 40"/>
              <a:gd name="T1" fmla="*/ 2147483646 h 35"/>
              <a:gd name="T2" fmla="*/ 2147483646 w 40"/>
              <a:gd name="T3" fmla="*/ 2147483646 h 35"/>
              <a:gd name="T4" fmla="*/ 2147483646 w 40"/>
              <a:gd name="T5" fmla="*/ 0 h 35"/>
              <a:gd name="T6" fmla="*/ 0 60000 65536"/>
              <a:gd name="T7" fmla="*/ 0 60000 65536"/>
              <a:gd name="T8" fmla="*/ 0 60000 65536"/>
            </a:gdLst>
            <a:ahLst/>
            <a:cxnLst>
              <a:cxn ang="T6">
                <a:pos x="T0" y="T1"/>
              </a:cxn>
              <a:cxn ang="T7">
                <a:pos x="T2" y="T3"/>
              </a:cxn>
              <a:cxn ang="T8">
                <a:pos x="T4" y="T5"/>
              </a:cxn>
            </a:cxnLst>
            <a:rect l="0" t="0" r="r" b="b"/>
            <a:pathLst>
              <a:path w="40" h="35">
                <a:moveTo>
                  <a:pt x="0" y="34"/>
                </a:moveTo>
                <a:lnTo>
                  <a:pt x="19" y="18"/>
                </a:lnTo>
                <a:lnTo>
                  <a:pt x="39"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21" name="Freeform 15">
            <a:extLst>
              <a:ext uri="{FF2B5EF4-FFF2-40B4-BE49-F238E27FC236}">
                <a16:creationId xmlns:a16="http://schemas.microsoft.com/office/drawing/2014/main" id="{5A517345-1761-41D7-9514-0257E9AA967A}"/>
              </a:ext>
            </a:extLst>
          </p:cNvPr>
          <p:cNvSpPr>
            <a:spLocks/>
          </p:cNvSpPr>
          <p:nvPr/>
        </p:nvSpPr>
        <p:spPr bwMode="auto">
          <a:xfrm>
            <a:off x="3536903" y="3497926"/>
            <a:ext cx="47625" cy="46434"/>
          </a:xfrm>
          <a:custGeom>
            <a:avLst/>
            <a:gdLst>
              <a:gd name="T0" fmla="*/ 0 w 40"/>
              <a:gd name="T1" fmla="*/ 2147483646 h 39"/>
              <a:gd name="T2" fmla="*/ 2147483646 w 40"/>
              <a:gd name="T3" fmla="*/ 2147483646 h 39"/>
              <a:gd name="T4" fmla="*/ 2147483646 w 40"/>
              <a:gd name="T5" fmla="*/ 0 h 39"/>
              <a:gd name="T6" fmla="*/ 0 60000 65536"/>
              <a:gd name="T7" fmla="*/ 0 60000 65536"/>
              <a:gd name="T8" fmla="*/ 0 60000 65536"/>
            </a:gdLst>
            <a:ahLst/>
            <a:cxnLst>
              <a:cxn ang="T6">
                <a:pos x="T0" y="T1"/>
              </a:cxn>
              <a:cxn ang="T7">
                <a:pos x="T2" y="T3"/>
              </a:cxn>
              <a:cxn ang="T8">
                <a:pos x="T4" y="T5"/>
              </a:cxn>
            </a:cxnLst>
            <a:rect l="0" t="0" r="r" b="b"/>
            <a:pathLst>
              <a:path w="40" h="39">
                <a:moveTo>
                  <a:pt x="0" y="38"/>
                </a:moveTo>
                <a:lnTo>
                  <a:pt x="19" y="20"/>
                </a:lnTo>
                <a:lnTo>
                  <a:pt x="39"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22" name="Freeform 16">
            <a:extLst>
              <a:ext uri="{FF2B5EF4-FFF2-40B4-BE49-F238E27FC236}">
                <a16:creationId xmlns:a16="http://schemas.microsoft.com/office/drawing/2014/main" id="{9AB5A2BB-B129-4BA5-808B-B65864400E30}"/>
              </a:ext>
            </a:extLst>
          </p:cNvPr>
          <p:cNvSpPr>
            <a:spLocks/>
          </p:cNvSpPr>
          <p:nvPr/>
        </p:nvSpPr>
        <p:spPr bwMode="auto">
          <a:xfrm>
            <a:off x="3583338" y="3446729"/>
            <a:ext cx="46435" cy="52388"/>
          </a:xfrm>
          <a:custGeom>
            <a:avLst/>
            <a:gdLst>
              <a:gd name="T0" fmla="*/ 0 w 39"/>
              <a:gd name="T1" fmla="*/ 2147483646 h 44"/>
              <a:gd name="T2" fmla="*/ 2147483646 w 39"/>
              <a:gd name="T3" fmla="*/ 2147483646 h 44"/>
              <a:gd name="T4" fmla="*/ 2147483646 w 39"/>
              <a:gd name="T5" fmla="*/ 0 h 44"/>
              <a:gd name="T6" fmla="*/ 0 60000 65536"/>
              <a:gd name="T7" fmla="*/ 0 60000 65536"/>
              <a:gd name="T8" fmla="*/ 0 60000 65536"/>
            </a:gdLst>
            <a:ahLst/>
            <a:cxnLst>
              <a:cxn ang="T6">
                <a:pos x="T0" y="T1"/>
              </a:cxn>
              <a:cxn ang="T7">
                <a:pos x="T2" y="T3"/>
              </a:cxn>
              <a:cxn ang="T8">
                <a:pos x="T4" y="T5"/>
              </a:cxn>
            </a:cxnLst>
            <a:rect l="0" t="0" r="r" b="b"/>
            <a:pathLst>
              <a:path w="39" h="44">
                <a:moveTo>
                  <a:pt x="0" y="43"/>
                </a:moveTo>
                <a:lnTo>
                  <a:pt x="19" y="22"/>
                </a:lnTo>
                <a:lnTo>
                  <a:pt x="38"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23" name="Freeform 17">
            <a:extLst>
              <a:ext uri="{FF2B5EF4-FFF2-40B4-BE49-F238E27FC236}">
                <a16:creationId xmlns:a16="http://schemas.microsoft.com/office/drawing/2014/main" id="{1B009D33-7BF8-42B7-83D0-04AABD4952E9}"/>
              </a:ext>
            </a:extLst>
          </p:cNvPr>
          <p:cNvSpPr>
            <a:spLocks/>
          </p:cNvSpPr>
          <p:nvPr/>
        </p:nvSpPr>
        <p:spPr bwMode="auto">
          <a:xfrm>
            <a:off x="3628581" y="3388391"/>
            <a:ext cx="47625" cy="59531"/>
          </a:xfrm>
          <a:custGeom>
            <a:avLst/>
            <a:gdLst>
              <a:gd name="T0" fmla="*/ 0 w 40"/>
              <a:gd name="T1" fmla="*/ 2147483646 h 50"/>
              <a:gd name="T2" fmla="*/ 2147483646 w 40"/>
              <a:gd name="T3" fmla="*/ 2147483646 h 50"/>
              <a:gd name="T4" fmla="*/ 2147483646 w 40"/>
              <a:gd name="T5" fmla="*/ 0 h 50"/>
              <a:gd name="T6" fmla="*/ 0 60000 65536"/>
              <a:gd name="T7" fmla="*/ 0 60000 65536"/>
              <a:gd name="T8" fmla="*/ 0 60000 65536"/>
            </a:gdLst>
            <a:ahLst/>
            <a:cxnLst>
              <a:cxn ang="T6">
                <a:pos x="T0" y="T1"/>
              </a:cxn>
              <a:cxn ang="T7">
                <a:pos x="T2" y="T3"/>
              </a:cxn>
              <a:cxn ang="T8">
                <a:pos x="T4" y="T5"/>
              </a:cxn>
            </a:cxnLst>
            <a:rect l="0" t="0" r="r" b="b"/>
            <a:pathLst>
              <a:path w="40" h="50">
                <a:moveTo>
                  <a:pt x="0" y="49"/>
                </a:moveTo>
                <a:lnTo>
                  <a:pt x="19" y="25"/>
                </a:lnTo>
                <a:lnTo>
                  <a:pt x="39"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24" name="Freeform 18">
            <a:extLst>
              <a:ext uri="{FF2B5EF4-FFF2-40B4-BE49-F238E27FC236}">
                <a16:creationId xmlns:a16="http://schemas.microsoft.com/office/drawing/2014/main" id="{44124781-5E55-4F19-89AC-CAB611B7A4FD}"/>
              </a:ext>
            </a:extLst>
          </p:cNvPr>
          <p:cNvSpPr>
            <a:spLocks/>
          </p:cNvSpPr>
          <p:nvPr/>
        </p:nvSpPr>
        <p:spPr bwMode="auto">
          <a:xfrm>
            <a:off x="3675016" y="3324095"/>
            <a:ext cx="47625" cy="65484"/>
          </a:xfrm>
          <a:custGeom>
            <a:avLst/>
            <a:gdLst>
              <a:gd name="T0" fmla="*/ 0 w 40"/>
              <a:gd name="T1" fmla="*/ 2147483646 h 55"/>
              <a:gd name="T2" fmla="*/ 2147483646 w 40"/>
              <a:gd name="T3" fmla="*/ 2147483646 h 55"/>
              <a:gd name="T4" fmla="*/ 2147483646 w 40"/>
              <a:gd name="T5" fmla="*/ 0 h 55"/>
              <a:gd name="T6" fmla="*/ 0 60000 65536"/>
              <a:gd name="T7" fmla="*/ 0 60000 65536"/>
              <a:gd name="T8" fmla="*/ 0 60000 65536"/>
            </a:gdLst>
            <a:ahLst/>
            <a:cxnLst>
              <a:cxn ang="T6">
                <a:pos x="T0" y="T1"/>
              </a:cxn>
              <a:cxn ang="T7">
                <a:pos x="T2" y="T3"/>
              </a:cxn>
              <a:cxn ang="T8">
                <a:pos x="T4" y="T5"/>
              </a:cxn>
            </a:cxnLst>
            <a:rect l="0" t="0" r="r" b="b"/>
            <a:pathLst>
              <a:path w="40" h="55">
                <a:moveTo>
                  <a:pt x="0" y="54"/>
                </a:moveTo>
                <a:lnTo>
                  <a:pt x="20" y="28"/>
                </a:lnTo>
                <a:lnTo>
                  <a:pt x="39"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25" name="Freeform 19">
            <a:extLst>
              <a:ext uri="{FF2B5EF4-FFF2-40B4-BE49-F238E27FC236}">
                <a16:creationId xmlns:a16="http://schemas.microsoft.com/office/drawing/2014/main" id="{302F7D71-289A-426B-A7B8-A8B899B49C10}"/>
              </a:ext>
            </a:extLst>
          </p:cNvPr>
          <p:cNvSpPr>
            <a:spLocks/>
          </p:cNvSpPr>
          <p:nvPr/>
        </p:nvSpPr>
        <p:spPr bwMode="auto">
          <a:xfrm>
            <a:off x="3721450" y="3255039"/>
            <a:ext cx="47625" cy="70247"/>
          </a:xfrm>
          <a:custGeom>
            <a:avLst/>
            <a:gdLst>
              <a:gd name="T0" fmla="*/ 0 w 40"/>
              <a:gd name="T1" fmla="*/ 2147483646 h 59"/>
              <a:gd name="T2" fmla="*/ 2147483646 w 40"/>
              <a:gd name="T3" fmla="*/ 2147483646 h 59"/>
              <a:gd name="T4" fmla="*/ 2147483646 w 40"/>
              <a:gd name="T5" fmla="*/ 0 h 59"/>
              <a:gd name="T6" fmla="*/ 0 60000 65536"/>
              <a:gd name="T7" fmla="*/ 0 60000 65536"/>
              <a:gd name="T8" fmla="*/ 0 60000 65536"/>
            </a:gdLst>
            <a:ahLst/>
            <a:cxnLst>
              <a:cxn ang="T6">
                <a:pos x="T0" y="T1"/>
              </a:cxn>
              <a:cxn ang="T7">
                <a:pos x="T2" y="T3"/>
              </a:cxn>
              <a:cxn ang="T8">
                <a:pos x="T4" y="T5"/>
              </a:cxn>
            </a:cxnLst>
            <a:rect l="0" t="0" r="r" b="b"/>
            <a:pathLst>
              <a:path w="40" h="59">
                <a:moveTo>
                  <a:pt x="0" y="58"/>
                </a:moveTo>
                <a:lnTo>
                  <a:pt x="19" y="30"/>
                </a:lnTo>
                <a:lnTo>
                  <a:pt x="39"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26" name="Freeform 20">
            <a:extLst>
              <a:ext uri="{FF2B5EF4-FFF2-40B4-BE49-F238E27FC236}">
                <a16:creationId xmlns:a16="http://schemas.microsoft.com/office/drawing/2014/main" id="{ED621B14-592F-4A94-9C87-20498AE773A4}"/>
              </a:ext>
            </a:extLst>
          </p:cNvPr>
          <p:cNvSpPr>
            <a:spLocks/>
          </p:cNvSpPr>
          <p:nvPr/>
        </p:nvSpPr>
        <p:spPr bwMode="auto">
          <a:xfrm>
            <a:off x="3767885" y="3181221"/>
            <a:ext cx="47625" cy="75009"/>
          </a:xfrm>
          <a:custGeom>
            <a:avLst/>
            <a:gdLst>
              <a:gd name="T0" fmla="*/ 0 w 40"/>
              <a:gd name="T1" fmla="*/ 2147483646 h 63"/>
              <a:gd name="T2" fmla="*/ 2147483646 w 40"/>
              <a:gd name="T3" fmla="*/ 2147483646 h 63"/>
              <a:gd name="T4" fmla="*/ 2147483646 w 40"/>
              <a:gd name="T5" fmla="*/ 0 h 63"/>
              <a:gd name="T6" fmla="*/ 0 60000 65536"/>
              <a:gd name="T7" fmla="*/ 0 60000 65536"/>
              <a:gd name="T8" fmla="*/ 0 60000 65536"/>
            </a:gdLst>
            <a:ahLst/>
            <a:cxnLst>
              <a:cxn ang="T6">
                <a:pos x="T0" y="T1"/>
              </a:cxn>
              <a:cxn ang="T7">
                <a:pos x="T2" y="T3"/>
              </a:cxn>
              <a:cxn ang="T8">
                <a:pos x="T4" y="T5"/>
              </a:cxn>
            </a:cxnLst>
            <a:rect l="0" t="0" r="r" b="b"/>
            <a:pathLst>
              <a:path w="40" h="63">
                <a:moveTo>
                  <a:pt x="0" y="62"/>
                </a:moveTo>
                <a:lnTo>
                  <a:pt x="19" y="31"/>
                </a:lnTo>
                <a:lnTo>
                  <a:pt x="39"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27" name="Freeform 21">
            <a:extLst>
              <a:ext uri="{FF2B5EF4-FFF2-40B4-BE49-F238E27FC236}">
                <a16:creationId xmlns:a16="http://schemas.microsoft.com/office/drawing/2014/main" id="{77F280F0-2909-4230-BD15-82B0AE805313}"/>
              </a:ext>
            </a:extLst>
          </p:cNvPr>
          <p:cNvSpPr>
            <a:spLocks/>
          </p:cNvSpPr>
          <p:nvPr/>
        </p:nvSpPr>
        <p:spPr bwMode="auto">
          <a:xfrm>
            <a:off x="3814319" y="3102638"/>
            <a:ext cx="47625" cy="79772"/>
          </a:xfrm>
          <a:custGeom>
            <a:avLst/>
            <a:gdLst>
              <a:gd name="T0" fmla="*/ 0 w 40"/>
              <a:gd name="T1" fmla="*/ 2147483646 h 67"/>
              <a:gd name="T2" fmla="*/ 2147483646 w 40"/>
              <a:gd name="T3" fmla="*/ 2147483646 h 67"/>
              <a:gd name="T4" fmla="*/ 2147483646 w 40"/>
              <a:gd name="T5" fmla="*/ 0 h 67"/>
              <a:gd name="T6" fmla="*/ 0 60000 65536"/>
              <a:gd name="T7" fmla="*/ 0 60000 65536"/>
              <a:gd name="T8" fmla="*/ 0 60000 65536"/>
            </a:gdLst>
            <a:ahLst/>
            <a:cxnLst>
              <a:cxn ang="T6">
                <a:pos x="T0" y="T1"/>
              </a:cxn>
              <a:cxn ang="T7">
                <a:pos x="T2" y="T3"/>
              </a:cxn>
              <a:cxn ang="T8">
                <a:pos x="T4" y="T5"/>
              </a:cxn>
            </a:cxnLst>
            <a:rect l="0" t="0" r="r" b="b"/>
            <a:pathLst>
              <a:path w="40" h="67">
                <a:moveTo>
                  <a:pt x="0" y="66"/>
                </a:moveTo>
                <a:lnTo>
                  <a:pt x="19" y="33"/>
                </a:lnTo>
                <a:lnTo>
                  <a:pt x="39"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28" name="Freeform 22">
            <a:extLst>
              <a:ext uri="{FF2B5EF4-FFF2-40B4-BE49-F238E27FC236}">
                <a16:creationId xmlns:a16="http://schemas.microsoft.com/office/drawing/2014/main" id="{B4607762-357F-4021-A0B2-6273B266695D}"/>
              </a:ext>
            </a:extLst>
          </p:cNvPr>
          <p:cNvSpPr>
            <a:spLocks/>
          </p:cNvSpPr>
          <p:nvPr/>
        </p:nvSpPr>
        <p:spPr bwMode="auto">
          <a:xfrm>
            <a:off x="3860752" y="3020486"/>
            <a:ext cx="46434" cy="83344"/>
          </a:xfrm>
          <a:custGeom>
            <a:avLst/>
            <a:gdLst>
              <a:gd name="T0" fmla="*/ 0 w 39"/>
              <a:gd name="T1" fmla="*/ 2147483646 h 70"/>
              <a:gd name="T2" fmla="*/ 2147483646 w 39"/>
              <a:gd name="T3" fmla="*/ 2147483646 h 70"/>
              <a:gd name="T4" fmla="*/ 2147483646 w 39"/>
              <a:gd name="T5" fmla="*/ 0 h 70"/>
              <a:gd name="T6" fmla="*/ 0 60000 65536"/>
              <a:gd name="T7" fmla="*/ 0 60000 65536"/>
              <a:gd name="T8" fmla="*/ 0 60000 65536"/>
            </a:gdLst>
            <a:ahLst/>
            <a:cxnLst>
              <a:cxn ang="T6">
                <a:pos x="T0" y="T1"/>
              </a:cxn>
              <a:cxn ang="T7">
                <a:pos x="T2" y="T3"/>
              </a:cxn>
              <a:cxn ang="T8">
                <a:pos x="T4" y="T5"/>
              </a:cxn>
            </a:cxnLst>
            <a:rect l="0" t="0" r="r" b="b"/>
            <a:pathLst>
              <a:path w="39" h="70">
                <a:moveTo>
                  <a:pt x="0" y="69"/>
                </a:moveTo>
                <a:lnTo>
                  <a:pt x="19" y="35"/>
                </a:lnTo>
                <a:lnTo>
                  <a:pt x="38"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29" name="Line 23">
            <a:extLst>
              <a:ext uri="{FF2B5EF4-FFF2-40B4-BE49-F238E27FC236}">
                <a16:creationId xmlns:a16="http://schemas.microsoft.com/office/drawing/2014/main" id="{870BAA33-665D-412E-80DE-98499F66E5B4}"/>
              </a:ext>
            </a:extLst>
          </p:cNvPr>
          <p:cNvSpPr>
            <a:spLocks noChangeShapeType="1"/>
          </p:cNvSpPr>
          <p:nvPr/>
        </p:nvSpPr>
        <p:spPr bwMode="auto">
          <a:xfrm flipV="1">
            <a:off x="3905996" y="2938334"/>
            <a:ext cx="46434" cy="82153"/>
          </a:xfrm>
          <a:prstGeom prst="line">
            <a:avLst/>
          </a:prstGeom>
          <a:noFill/>
          <a:ln w="12700">
            <a:solidFill>
              <a:srgbClr val="3399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530" name="Freeform 24">
            <a:extLst>
              <a:ext uri="{FF2B5EF4-FFF2-40B4-BE49-F238E27FC236}">
                <a16:creationId xmlns:a16="http://schemas.microsoft.com/office/drawing/2014/main" id="{CF09284F-473C-4499-B1F8-072502241685}"/>
              </a:ext>
            </a:extLst>
          </p:cNvPr>
          <p:cNvSpPr>
            <a:spLocks/>
          </p:cNvSpPr>
          <p:nvPr/>
        </p:nvSpPr>
        <p:spPr bwMode="auto">
          <a:xfrm>
            <a:off x="3952431" y="2854989"/>
            <a:ext cx="47625" cy="84534"/>
          </a:xfrm>
          <a:custGeom>
            <a:avLst/>
            <a:gdLst>
              <a:gd name="T0" fmla="*/ 0 w 40"/>
              <a:gd name="T1" fmla="*/ 2147483646 h 71"/>
              <a:gd name="T2" fmla="*/ 2147483646 w 40"/>
              <a:gd name="T3" fmla="*/ 2147483646 h 71"/>
              <a:gd name="T4" fmla="*/ 2147483646 w 40"/>
              <a:gd name="T5" fmla="*/ 0 h 71"/>
              <a:gd name="T6" fmla="*/ 0 60000 65536"/>
              <a:gd name="T7" fmla="*/ 0 60000 65536"/>
              <a:gd name="T8" fmla="*/ 0 60000 65536"/>
            </a:gdLst>
            <a:ahLst/>
            <a:cxnLst>
              <a:cxn ang="T6">
                <a:pos x="T0" y="T1"/>
              </a:cxn>
              <a:cxn ang="T7">
                <a:pos x="T2" y="T3"/>
              </a:cxn>
              <a:cxn ang="T8">
                <a:pos x="T4" y="T5"/>
              </a:cxn>
            </a:cxnLst>
            <a:rect l="0" t="0" r="r" b="b"/>
            <a:pathLst>
              <a:path w="40" h="71">
                <a:moveTo>
                  <a:pt x="0" y="70"/>
                </a:moveTo>
                <a:lnTo>
                  <a:pt x="19" y="35"/>
                </a:lnTo>
                <a:lnTo>
                  <a:pt x="39"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31" name="Freeform 25">
            <a:extLst>
              <a:ext uri="{FF2B5EF4-FFF2-40B4-BE49-F238E27FC236}">
                <a16:creationId xmlns:a16="http://schemas.microsoft.com/office/drawing/2014/main" id="{73746107-F681-4AA7-8599-BD0889976769}"/>
              </a:ext>
            </a:extLst>
          </p:cNvPr>
          <p:cNvSpPr>
            <a:spLocks/>
          </p:cNvSpPr>
          <p:nvPr/>
        </p:nvSpPr>
        <p:spPr bwMode="auto">
          <a:xfrm>
            <a:off x="3998865" y="2774028"/>
            <a:ext cx="46434" cy="82153"/>
          </a:xfrm>
          <a:custGeom>
            <a:avLst/>
            <a:gdLst>
              <a:gd name="T0" fmla="*/ 0 w 39"/>
              <a:gd name="T1" fmla="*/ 2147483646 h 69"/>
              <a:gd name="T2" fmla="*/ 2147483646 w 39"/>
              <a:gd name="T3" fmla="*/ 2147483646 h 69"/>
              <a:gd name="T4" fmla="*/ 2147483646 w 39"/>
              <a:gd name="T5" fmla="*/ 0 h 69"/>
              <a:gd name="T6" fmla="*/ 0 60000 65536"/>
              <a:gd name="T7" fmla="*/ 0 60000 65536"/>
              <a:gd name="T8" fmla="*/ 0 60000 65536"/>
            </a:gdLst>
            <a:ahLst/>
            <a:cxnLst>
              <a:cxn ang="T6">
                <a:pos x="T0" y="T1"/>
              </a:cxn>
              <a:cxn ang="T7">
                <a:pos x="T2" y="T3"/>
              </a:cxn>
              <a:cxn ang="T8">
                <a:pos x="T4" y="T5"/>
              </a:cxn>
            </a:cxnLst>
            <a:rect l="0" t="0" r="r" b="b"/>
            <a:pathLst>
              <a:path w="39" h="69">
                <a:moveTo>
                  <a:pt x="0" y="68"/>
                </a:moveTo>
                <a:lnTo>
                  <a:pt x="19" y="34"/>
                </a:lnTo>
                <a:lnTo>
                  <a:pt x="38"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32" name="Freeform 26">
            <a:extLst>
              <a:ext uri="{FF2B5EF4-FFF2-40B4-BE49-F238E27FC236}">
                <a16:creationId xmlns:a16="http://schemas.microsoft.com/office/drawing/2014/main" id="{B2A98803-3A61-4C0D-8D5B-C9FDDFED9AF8}"/>
              </a:ext>
            </a:extLst>
          </p:cNvPr>
          <p:cNvSpPr>
            <a:spLocks/>
          </p:cNvSpPr>
          <p:nvPr/>
        </p:nvSpPr>
        <p:spPr bwMode="auto">
          <a:xfrm>
            <a:off x="4044111" y="2696637"/>
            <a:ext cx="48815" cy="78581"/>
          </a:xfrm>
          <a:custGeom>
            <a:avLst/>
            <a:gdLst>
              <a:gd name="T0" fmla="*/ 0 w 41"/>
              <a:gd name="T1" fmla="*/ 2147483646 h 66"/>
              <a:gd name="T2" fmla="*/ 2147483646 w 41"/>
              <a:gd name="T3" fmla="*/ 2147483646 h 66"/>
              <a:gd name="T4" fmla="*/ 2147483646 w 41"/>
              <a:gd name="T5" fmla="*/ 0 h 66"/>
              <a:gd name="T6" fmla="*/ 0 60000 65536"/>
              <a:gd name="T7" fmla="*/ 0 60000 65536"/>
              <a:gd name="T8" fmla="*/ 0 60000 65536"/>
            </a:gdLst>
            <a:ahLst/>
            <a:cxnLst>
              <a:cxn ang="T6">
                <a:pos x="T0" y="T1"/>
              </a:cxn>
              <a:cxn ang="T7">
                <a:pos x="T2" y="T3"/>
              </a:cxn>
              <a:cxn ang="T8">
                <a:pos x="T4" y="T5"/>
              </a:cxn>
            </a:cxnLst>
            <a:rect l="0" t="0" r="r" b="b"/>
            <a:pathLst>
              <a:path w="41" h="66">
                <a:moveTo>
                  <a:pt x="0" y="65"/>
                </a:moveTo>
                <a:lnTo>
                  <a:pt x="20" y="33"/>
                </a:lnTo>
                <a:lnTo>
                  <a:pt x="40"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33" name="Freeform 27">
            <a:extLst>
              <a:ext uri="{FF2B5EF4-FFF2-40B4-BE49-F238E27FC236}">
                <a16:creationId xmlns:a16="http://schemas.microsoft.com/office/drawing/2014/main" id="{D15DCA08-C79A-4C7C-880B-23985E4085AE}"/>
              </a:ext>
            </a:extLst>
          </p:cNvPr>
          <p:cNvSpPr>
            <a:spLocks/>
          </p:cNvSpPr>
          <p:nvPr/>
        </p:nvSpPr>
        <p:spPr bwMode="auto">
          <a:xfrm>
            <a:off x="4091734" y="2625198"/>
            <a:ext cx="46434" cy="72629"/>
          </a:xfrm>
          <a:custGeom>
            <a:avLst/>
            <a:gdLst>
              <a:gd name="T0" fmla="*/ 0 w 39"/>
              <a:gd name="T1" fmla="*/ 2147483646 h 61"/>
              <a:gd name="T2" fmla="*/ 2147483646 w 39"/>
              <a:gd name="T3" fmla="*/ 2147483646 h 61"/>
              <a:gd name="T4" fmla="*/ 2147483646 w 39"/>
              <a:gd name="T5" fmla="*/ 0 h 61"/>
              <a:gd name="T6" fmla="*/ 0 60000 65536"/>
              <a:gd name="T7" fmla="*/ 0 60000 65536"/>
              <a:gd name="T8" fmla="*/ 0 60000 65536"/>
            </a:gdLst>
            <a:ahLst/>
            <a:cxnLst>
              <a:cxn ang="T6">
                <a:pos x="T0" y="T1"/>
              </a:cxn>
              <a:cxn ang="T7">
                <a:pos x="T2" y="T3"/>
              </a:cxn>
              <a:cxn ang="T8">
                <a:pos x="T4" y="T5"/>
              </a:cxn>
            </a:cxnLst>
            <a:rect l="0" t="0" r="r" b="b"/>
            <a:pathLst>
              <a:path w="39" h="61">
                <a:moveTo>
                  <a:pt x="0" y="60"/>
                </a:moveTo>
                <a:lnTo>
                  <a:pt x="19" y="30"/>
                </a:lnTo>
                <a:lnTo>
                  <a:pt x="38"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34" name="Freeform 28">
            <a:extLst>
              <a:ext uri="{FF2B5EF4-FFF2-40B4-BE49-F238E27FC236}">
                <a16:creationId xmlns:a16="http://schemas.microsoft.com/office/drawing/2014/main" id="{FDD487D1-B491-4382-9539-A07E2A66CA87}"/>
              </a:ext>
            </a:extLst>
          </p:cNvPr>
          <p:cNvSpPr>
            <a:spLocks/>
          </p:cNvSpPr>
          <p:nvPr/>
        </p:nvSpPr>
        <p:spPr bwMode="auto">
          <a:xfrm>
            <a:off x="4136978" y="2560906"/>
            <a:ext cx="47625" cy="65485"/>
          </a:xfrm>
          <a:custGeom>
            <a:avLst/>
            <a:gdLst>
              <a:gd name="T0" fmla="*/ 0 w 40"/>
              <a:gd name="T1" fmla="*/ 2147483646 h 55"/>
              <a:gd name="T2" fmla="*/ 2147483646 w 40"/>
              <a:gd name="T3" fmla="*/ 2147483646 h 55"/>
              <a:gd name="T4" fmla="*/ 2147483646 w 40"/>
              <a:gd name="T5" fmla="*/ 0 h 55"/>
              <a:gd name="T6" fmla="*/ 0 60000 65536"/>
              <a:gd name="T7" fmla="*/ 0 60000 65536"/>
              <a:gd name="T8" fmla="*/ 0 60000 65536"/>
            </a:gdLst>
            <a:ahLst/>
            <a:cxnLst>
              <a:cxn ang="T6">
                <a:pos x="T0" y="T1"/>
              </a:cxn>
              <a:cxn ang="T7">
                <a:pos x="T2" y="T3"/>
              </a:cxn>
              <a:cxn ang="T8">
                <a:pos x="T4" y="T5"/>
              </a:cxn>
            </a:cxnLst>
            <a:rect l="0" t="0" r="r" b="b"/>
            <a:pathLst>
              <a:path w="40" h="55">
                <a:moveTo>
                  <a:pt x="0" y="54"/>
                </a:moveTo>
                <a:lnTo>
                  <a:pt x="19" y="26"/>
                </a:lnTo>
                <a:lnTo>
                  <a:pt x="39"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35" name="Freeform 29">
            <a:extLst>
              <a:ext uri="{FF2B5EF4-FFF2-40B4-BE49-F238E27FC236}">
                <a16:creationId xmlns:a16="http://schemas.microsoft.com/office/drawing/2014/main" id="{FEF0F79A-32B7-40F3-9100-7D119AA3B3DB}"/>
              </a:ext>
            </a:extLst>
          </p:cNvPr>
          <p:cNvSpPr>
            <a:spLocks/>
          </p:cNvSpPr>
          <p:nvPr/>
        </p:nvSpPr>
        <p:spPr bwMode="auto">
          <a:xfrm>
            <a:off x="4183412" y="2504945"/>
            <a:ext cx="47625" cy="57150"/>
          </a:xfrm>
          <a:custGeom>
            <a:avLst/>
            <a:gdLst>
              <a:gd name="T0" fmla="*/ 0 w 40"/>
              <a:gd name="T1" fmla="*/ 2147483646 h 48"/>
              <a:gd name="T2" fmla="*/ 2147483646 w 40"/>
              <a:gd name="T3" fmla="*/ 2147483646 h 48"/>
              <a:gd name="T4" fmla="*/ 2147483646 w 40"/>
              <a:gd name="T5" fmla="*/ 0 h 48"/>
              <a:gd name="T6" fmla="*/ 0 60000 65536"/>
              <a:gd name="T7" fmla="*/ 0 60000 65536"/>
              <a:gd name="T8" fmla="*/ 0 60000 65536"/>
            </a:gdLst>
            <a:ahLst/>
            <a:cxnLst>
              <a:cxn ang="T6">
                <a:pos x="T0" y="T1"/>
              </a:cxn>
              <a:cxn ang="T7">
                <a:pos x="T2" y="T3"/>
              </a:cxn>
              <a:cxn ang="T8">
                <a:pos x="T4" y="T5"/>
              </a:cxn>
            </a:cxnLst>
            <a:rect l="0" t="0" r="r" b="b"/>
            <a:pathLst>
              <a:path w="40" h="48">
                <a:moveTo>
                  <a:pt x="0" y="47"/>
                </a:moveTo>
                <a:lnTo>
                  <a:pt x="19" y="22"/>
                </a:lnTo>
                <a:lnTo>
                  <a:pt x="39"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36" name="Freeform 30">
            <a:extLst>
              <a:ext uri="{FF2B5EF4-FFF2-40B4-BE49-F238E27FC236}">
                <a16:creationId xmlns:a16="http://schemas.microsoft.com/office/drawing/2014/main" id="{953F7272-1806-419F-B746-33D714861CF9}"/>
              </a:ext>
            </a:extLst>
          </p:cNvPr>
          <p:cNvSpPr>
            <a:spLocks/>
          </p:cNvSpPr>
          <p:nvPr/>
        </p:nvSpPr>
        <p:spPr bwMode="auto">
          <a:xfrm>
            <a:off x="4229846" y="2459701"/>
            <a:ext cx="46434" cy="46434"/>
          </a:xfrm>
          <a:custGeom>
            <a:avLst/>
            <a:gdLst>
              <a:gd name="T0" fmla="*/ 0 w 39"/>
              <a:gd name="T1" fmla="*/ 2147483646 h 39"/>
              <a:gd name="T2" fmla="*/ 2147483646 w 39"/>
              <a:gd name="T3" fmla="*/ 2147483646 h 39"/>
              <a:gd name="T4" fmla="*/ 2147483646 w 39"/>
              <a:gd name="T5" fmla="*/ 2147483646 h 39"/>
              <a:gd name="T6" fmla="*/ 2147483646 w 39"/>
              <a:gd name="T7" fmla="*/ 0 h 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 h="39">
                <a:moveTo>
                  <a:pt x="0" y="38"/>
                </a:moveTo>
                <a:lnTo>
                  <a:pt x="19" y="18"/>
                </a:lnTo>
                <a:lnTo>
                  <a:pt x="29" y="8"/>
                </a:lnTo>
                <a:lnTo>
                  <a:pt x="38"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37" name="Freeform 31">
            <a:extLst>
              <a:ext uri="{FF2B5EF4-FFF2-40B4-BE49-F238E27FC236}">
                <a16:creationId xmlns:a16="http://schemas.microsoft.com/office/drawing/2014/main" id="{4F233EDE-235E-42AC-960B-A3F7855F96FC}"/>
              </a:ext>
            </a:extLst>
          </p:cNvPr>
          <p:cNvSpPr>
            <a:spLocks/>
          </p:cNvSpPr>
          <p:nvPr/>
        </p:nvSpPr>
        <p:spPr bwMode="auto">
          <a:xfrm>
            <a:off x="4275092" y="2426365"/>
            <a:ext cx="48815" cy="34528"/>
          </a:xfrm>
          <a:custGeom>
            <a:avLst/>
            <a:gdLst>
              <a:gd name="T0" fmla="*/ 0 w 41"/>
              <a:gd name="T1" fmla="*/ 2147483646 h 29"/>
              <a:gd name="T2" fmla="*/ 2147483646 w 41"/>
              <a:gd name="T3" fmla="*/ 2147483646 h 29"/>
              <a:gd name="T4" fmla="*/ 2147483646 w 41"/>
              <a:gd name="T5" fmla="*/ 2147483646 h 29"/>
              <a:gd name="T6" fmla="*/ 2147483646 w 41"/>
              <a:gd name="T7" fmla="*/ 0 h 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 h="29">
                <a:moveTo>
                  <a:pt x="0" y="28"/>
                </a:moveTo>
                <a:lnTo>
                  <a:pt x="20" y="12"/>
                </a:lnTo>
                <a:lnTo>
                  <a:pt x="30" y="6"/>
                </a:lnTo>
                <a:lnTo>
                  <a:pt x="40"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38" name="Freeform 32">
            <a:extLst>
              <a:ext uri="{FF2B5EF4-FFF2-40B4-BE49-F238E27FC236}">
                <a16:creationId xmlns:a16="http://schemas.microsoft.com/office/drawing/2014/main" id="{1B36AEB5-4E87-41FE-96DF-9D768819EDB9}"/>
              </a:ext>
            </a:extLst>
          </p:cNvPr>
          <p:cNvSpPr>
            <a:spLocks/>
          </p:cNvSpPr>
          <p:nvPr/>
        </p:nvSpPr>
        <p:spPr bwMode="auto">
          <a:xfrm>
            <a:off x="4322715" y="2407315"/>
            <a:ext cx="46434" cy="20240"/>
          </a:xfrm>
          <a:custGeom>
            <a:avLst/>
            <a:gdLst>
              <a:gd name="T0" fmla="*/ 0 w 39"/>
              <a:gd name="T1" fmla="*/ 2147483646 h 17"/>
              <a:gd name="T2" fmla="*/ 2147483646 w 39"/>
              <a:gd name="T3" fmla="*/ 2147483646 h 17"/>
              <a:gd name="T4" fmla="*/ 2147483646 w 39"/>
              <a:gd name="T5" fmla="*/ 2147483646 h 17"/>
              <a:gd name="T6" fmla="*/ 2147483646 w 39"/>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 h="17">
                <a:moveTo>
                  <a:pt x="0" y="16"/>
                </a:moveTo>
                <a:lnTo>
                  <a:pt x="9" y="11"/>
                </a:lnTo>
                <a:lnTo>
                  <a:pt x="19" y="6"/>
                </a:lnTo>
                <a:lnTo>
                  <a:pt x="38"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39" name="Freeform 33">
            <a:extLst>
              <a:ext uri="{FF2B5EF4-FFF2-40B4-BE49-F238E27FC236}">
                <a16:creationId xmlns:a16="http://schemas.microsoft.com/office/drawing/2014/main" id="{21C907DD-685F-40BB-AD94-1282D1B0386C}"/>
              </a:ext>
            </a:extLst>
          </p:cNvPr>
          <p:cNvSpPr>
            <a:spLocks/>
          </p:cNvSpPr>
          <p:nvPr/>
        </p:nvSpPr>
        <p:spPr bwMode="auto">
          <a:xfrm>
            <a:off x="4367960" y="2400171"/>
            <a:ext cx="47625" cy="20240"/>
          </a:xfrm>
          <a:custGeom>
            <a:avLst/>
            <a:gdLst>
              <a:gd name="T0" fmla="*/ 0 w 40"/>
              <a:gd name="T1" fmla="*/ 2147483646 h 17"/>
              <a:gd name="T2" fmla="*/ 2147483646 w 40"/>
              <a:gd name="T3" fmla="*/ 2147483646 h 17"/>
              <a:gd name="T4" fmla="*/ 2147483646 w 40"/>
              <a:gd name="T5" fmla="*/ 0 h 17"/>
              <a:gd name="T6" fmla="*/ 2147483646 w 40"/>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 h="17">
                <a:moveTo>
                  <a:pt x="0" y="16"/>
                </a:moveTo>
                <a:lnTo>
                  <a:pt x="19" y="5"/>
                </a:lnTo>
                <a:lnTo>
                  <a:pt x="30" y="0"/>
                </a:lnTo>
                <a:lnTo>
                  <a:pt x="39"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40" name="Freeform 34">
            <a:extLst>
              <a:ext uri="{FF2B5EF4-FFF2-40B4-BE49-F238E27FC236}">
                <a16:creationId xmlns:a16="http://schemas.microsoft.com/office/drawing/2014/main" id="{FF3B164B-B221-4E22-98A6-363A2132CC4A}"/>
              </a:ext>
            </a:extLst>
          </p:cNvPr>
          <p:cNvSpPr>
            <a:spLocks/>
          </p:cNvSpPr>
          <p:nvPr/>
        </p:nvSpPr>
        <p:spPr bwMode="auto">
          <a:xfrm>
            <a:off x="4414394" y="2400171"/>
            <a:ext cx="47625" cy="20240"/>
          </a:xfrm>
          <a:custGeom>
            <a:avLst/>
            <a:gdLst>
              <a:gd name="T0" fmla="*/ 0 w 40"/>
              <a:gd name="T1" fmla="*/ 0 h 17"/>
              <a:gd name="T2" fmla="*/ 2147483646 w 40"/>
              <a:gd name="T3" fmla="*/ 0 h 17"/>
              <a:gd name="T4" fmla="*/ 2147483646 w 40"/>
              <a:gd name="T5" fmla="*/ 2147483646 h 17"/>
              <a:gd name="T6" fmla="*/ 2147483646 w 40"/>
              <a:gd name="T7" fmla="*/ 2147483646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 h="17">
                <a:moveTo>
                  <a:pt x="0" y="0"/>
                </a:moveTo>
                <a:lnTo>
                  <a:pt x="10" y="0"/>
                </a:lnTo>
                <a:lnTo>
                  <a:pt x="20" y="5"/>
                </a:lnTo>
                <a:lnTo>
                  <a:pt x="39" y="16"/>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41" name="Freeform 35">
            <a:extLst>
              <a:ext uri="{FF2B5EF4-FFF2-40B4-BE49-F238E27FC236}">
                <a16:creationId xmlns:a16="http://schemas.microsoft.com/office/drawing/2014/main" id="{05A75749-DF6D-47D4-8A1D-CC4DFE3A55E6}"/>
              </a:ext>
            </a:extLst>
          </p:cNvPr>
          <p:cNvSpPr>
            <a:spLocks/>
          </p:cNvSpPr>
          <p:nvPr/>
        </p:nvSpPr>
        <p:spPr bwMode="auto">
          <a:xfrm>
            <a:off x="4460827" y="2407315"/>
            <a:ext cx="46434" cy="20240"/>
          </a:xfrm>
          <a:custGeom>
            <a:avLst/>
            <a:gdLst>
              <a:gd name="T0" fmla="*/ 0 w 39"/>
              <a:gd name="T1" fmla="*/ 0 h 17"/>
              <a:gd name="T2" fmla="*/ 2147483646 w 39"/>
              <a:gd name="T3" fmla="*/ 2147483646 h 17"/>
              <a:gd name="T4" fmla="*/ 2147483646 w 39"/>
              <a:gd name="T5" fmla="*/ 2147483646 h 17"/>
              <a:gd name="T6" fmla="*/ 2147483646 w 39"/>
              <a:gd name="T7" fmla="*/ 2147483646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 h="17">
                <a:moveTo>
                  <a:pt x="0" y="0"/>
                </a:moveTo>
                <a:lnTo>
                  <a:pt x="19" y="6"/>
                </a:lnTo>
                <a:lnTo>
                  <a:pt x="29" y="11"/>
                </a:lnTo>
                <a:lnTo>
                  <a:pt x="38" y="16"/>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42" name="Freeform 36">
            <a:extLst>
              <a:ext uri="{FF2B5EF4-FFF2-40B4-BE49-F238E27FC236}">
                <a16:creationId xmlns:a16="http://schemas.microsoft.com/office/drawing/2014/main" id="{DC42E284-0D45-4D98-BE24-B5B2FB64A36C}"/>
              </a:ext>
            </a:extLst>
          </p:cNvPr>
          <p:cNvSpPr>
            <a:spLocks/>
          </p:cNvSpPr>
          <p:nvPr/>
        </p:nvSpPr>
        <p:spPr bwMode="auto">
          <a:xfrm>
            <a:off x="4506073" y="2426365"/>
            <a:ext cx="48815" cy="34528"/>
          </a:xfrm>
          <a:custGeom>
            <a:avLst/>
            <a:gdLst>
              <a:gd name="T0" fmla="*/ 0 w 41"/>
              <a:gd name="T1" fmla="*/ 0 h 29"/>
              <a:gd name="T2" fmla="*/ 2147483646 w 41"/>
              <a:gd name="T3" fmla="*/ 2147483646 h 29"/>
              <a:gd name="T4" fmla="*/ 2147483646 w 41"/>
              <a:gd name="T5" fmla="*/ 2147483646 h 29"/>
              <a:gd name="T6" fmla="*/ 2147483646 w 41"/>
              <a:gd name="T7" fmla="*/ 2147483646 h 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 h="29">
                <a:moveTo>
                  <a:pt x="0" y="0"/>
                </a:moveTo>
                <a:lnTo>
                  <a:pt x="10" y="6"/>
                </a:lnTo>
                <a:lnTo>
                  <a:pt x="19" y="12"/>
                </a:lnTo>
                <a:lnTo>
                  <a:pt x="40" y="28"/>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43" name="Freeform 37">
            <a:extLst>
              <a:ext uri="{FF2B5EF4-FFF2-40B4-BE49-F238E27FC236}">
                <a16:creationId xmlns:a16="http://schemas.microsoft.com/office/drawing/2014/main" id="{D283EC72-9103-4879-AACC-E813D8F34E5C}"/>
              </a:ext>
            </a:extLst>
          </p:cNvPr>
          <p:cNvSpPr>
            <a:spLocks/>
          </p:cNvSpPr>
          <p:nvPr/>
        </p:nvSpPr>
        <p:spPr bwMode="auto">
          <a:xfrm>
            <a:off x="4553696" y="2459701"/>
            <a:ext cx="46434" cy="46434"/>
          </a:xfrm>
          <a:custGeom>
            <a:avLst/>
            <a:gdLst>
              <a:gd name="T0" fmla="*/ 0 w 39"/>
              <a:gd name="T1" fmla="*/ 0 h 39"/>
              <a:gd name="T2" fmla="*/ 2147483646 w 39"/>
              <a:gd name="T3" fmla="*/ 2147483646 h 39"/>
              <a:gd name="T4" fmla="*/ 2147483646 w 39"/>
              <a:gd name="T5" fmla="*/ 2147483646 h 39"/>
              <a:gd name="T6" fmla="*/ 2147483646 w 39"/>
              <a:gd name="T7" fmla="*/ 2147483646 h 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 h="39">
                <a:moveTo>
                  <a:pt x="0" y="0"/>
                </a:moveTo>
                <a:lnTo>
                  <a:pt x="9" y="8"/>
                </a:lnTo>
                <a:lnTo>
                  <a:pt x="19" y="18"/>
                </a:lnTo>
                <a:lnTo>
                  <a:pt x="38" y="38"/>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44" name="Freeform 38">
            <a:extLst>
              <a:ext uri="{FF2B5EF4-FFF2-40B4-BE49-F238E27FC236}">
                <a16:creationId xmlns:a16="http://schemas.microsoft.com/office/drawing/2014/main" id="{F4D71046-4133-48C2-B7CE-CD5995EE9F8E}"/>
              </a:ext>
            </a:extLst>
          </p:cNvPr>
          <p:cNvSpPr>
            <a:spLocks/>
          </p:cNvSpPr>
          <p:nvPr/>
        </p:nvSpPr>
        <p:spPr bwMode="auto">
          <a:xfrm>
            <a:off x="4598941" y="2504945"/>
            <a:ext cx="47625" cy="57150"/>
          </a:xfrm>
          <a:custGeom>
            <a:avLst/>
            <a:gdLst>
              <a:gd name="T0" fmla="*/ 0 w 40"/>
              <a:gd name="T1" fmla="*/ 0 h 48"/>
              <a:gd name="T2" fmla="*/ 2147483646 w 40"/>
              <a:gd name="T3" fmla="*/ 2147483646 h 48"/>
              <a:gd name="T4" fmla="*/ 2147483646 w 40"/>
              <a:gd name="T5" fmla="*/ 2147483646 h 48"/>
              <a:gd name="T6" fmla="*/ 0 60000 65536"/>
              <a:gd name="T7" fmla="*/ 0 60000 65536"/>
              <a:gd name="T8" fmla="*/ 0 60000 65536"/>
            </a:gdLst>
            <a:ahLst/>
            <a:cxnLst>
              <a:cxn ang="T6">
                <a:pos x="T0" y="T1"/>
              </a:cxn>
              <a:cxn ang="T7">
                <a:pos x="T2" y="T3"/>
              </a:cxn>
              <a:cxn ang="T8">
                <a:pos x="T4" y="T5"/>
              </a:cxn>
            </a:cxnLst>
            <a:rect l="0" t="0" r="r" b="b"/>
            <a:pathLst>
              <a:path w="40" h="48">
                <a:moveTo>
                  <a:pt x="0" y="0"/>
                </a:moveTo>
                <a:lnTo>
                  <a:pt x="19" y="22"/>
                </a:lnTo>
                <a:lnTo>
                  <a:pt x="39" y="47"/>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45" name="Freeform 39">
            <a:extLst>
              <a:ext uri="{FF2B5EF4-FFF2-40B4-BE49-F238E27FC236}">
                <a16:creationId xmlns:a16="http://schemas.microsoft.com/office/drawing/2014/main" id="{491B706F-870A-4A27-81A3-AC8FAC1B8F75}"/>
              </a:ext>
            </a:extLst>
          </p:cNvPr>
          <p:cNvSpPr>
            <a:spLocks/>
          </p:cNvSpPr>
          <p:nvPr/>
        </p:nvSpPr>
        <p:spPr bwMode="auto">
          <a:xfrm>
            <a:off x="4645375" y="2560906"/>
            <a:ext cx="47625" cy="65485"/>
          </a:xfrm>
          <a:custGeom>
            <a:avLst/>
            <a:gdLst>
              <a:gd name="T0" fmla="*/ 0 w 40"/>
              <a:gd name="T1" fmla="*/ 0 h 55"/>
              <a:gd name="T2" fmla="*/ 2147483646 w 40"/>
              <a:gd name="T3" fmla="*/ 2147483646 h 55"/>
              <a:gd name="T4" fmla="*/ 2147483646 w 40"/>
              <a:gd name="T5" fmla="*/ 2147483646 h 55"/>
              <a:gd name="T6" fmla="*/ 0 60000 65536"/>
              <a:gd name="T7" fmla="*/ 0 60000 65536"/>
              <a:gd name="T8" fmla="*/ 0 60000 65536"/>
            </a:gdLst>
            <a:ahLst/>
            <a:cxnLst>
              <a:cxn ang="T6">
                <a:pos x="T0" y="T1"/>
              </a:cxn>
              <a:cxn ang="T7">
                <a:pos x="T2" y="T3"/>
              </a:cxn>
              <a:cxn ang="T8">
                <a:pos x="T4" y="T5"/>
              </a:cxn>
            </a:cxnLst>
            <a:rect l="0" t="0" r="r" b="b"/>
            <a:pathLst>
              <a:path w="40" h="55">
                <a:moveTo>
                  <a:pt x="0" y="0"/>
                </a:moveTo>
                <a:lnTo>
                  <a:pt x="19" y="26"/>
                </a:lnTo>
                <a:lnTo>
                  <a:pt x="39" y="54"/>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46" name="Freeform 40">
            <a:extLst>
              <a:ext uri="{FF2B5EF4-FFF2-40B4-BE49-F238E27FC236}">
                <a16:creationId xmlns:a16="http://schemas.microsoft.com/office/drawing/2014/main" id="{757EE972-D6C9-46F7-ACE3-1307632C4B60}"/>
              </a:ext>
            </a:extLst>
          </p:cNvPr>
          <p:cNvSpPr>
            <a:spLocks/>
          </p:cNvSpPr>
          <p:nvPr/>
        </p:nvSpPr>
        <p:spPr bwMode="auto">
          <a:xfrm>
            <a:off x="4691809" y="2625198"/>
            <a:ext cx="46434" cy="72629"/>
          </a:xfrm>
          <a:custGeom>
            <a:avLst/>
            <a:gdLst>
              <a:gd name="T0" fmla="*/ 0 w 39"/>
              <a:gd name="T1" fmla="*/ 0 h 61"/>
              <a:gd name="T2" fmla="*/ 2147483646 w 39"/>
              <a:gd name="T3" fmla="*/ 2147483646 h 61"/>
              <a:gd name="T4" fmla="*/ 2147483646 w 39"/>
              <a:gd name="T5" fmla="*/ 2147483646 h 61"/>
              <a:gd name="T6" fmla="*/ 0 60000 65536"/>
              <a:gd name="T7" fmla="*/ 0 60000 65536"/>
              <a:gd name="T8" fmla="*/ 0 60000 65536"/>
            </a:gdLst>
            <a:ahLst/>
            <a:cxnLst>
              <a:cxn ang="T6">
                <a:pos x="T0" y="T1"/>
              </a:cxn>
              <a:cxn ang="T7">
                <a:pos x="T2" y="T3"/>
              </a:cxn>
              <a:cxn ang="T8">
                <a:pos x="T4" y="T5"/>
              </a:cxn>
            </a:cxnLst>
            <a:rect l="0" t="0" r="r" b="b"/>
            <a:pathLst>
              <a:path w="39" h="61">
                <a:moveTo>
                  <a:pt x="0" y="0"/>
                </a:moveTo>
                <a:lnTo>
                  <a:pt x="19" y="30"/>
                </a:lnTo>
                <a:lnTo>
                  <a:pt x="38" y="6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47" name="Freeform 41">
            <a:extLst>
              <a:ext uri="{FF2B5EF4-FFF2-40B4-BE49-F238E27FC236}">
                <a16:creationId xmlns:a16="http://schemas.microsoft.com/office/drawing/2014/main" id="{754232D3-ECFF-4063-9815-E7D718029CD2}"/>
              </a:ext>
            </a:extLst>
          </p:cNvPr>
          <p:cNvSpPr>
            <a:spLocks/>
          </p:cNvSpPr>
          <p:nvPr/>
        </p:nvSpPr>
        <p:spPr bwMode="auto">
          <a:xfrm>
            <a:off x="4737053" y="2696637"/>
            <a:ext cx="47625" cy="78581"/>
          </a:xfrm>
          <a:custGeom>
            <a:avLst/>
            <a:gdLst>
              <a:gd name="T0" fmla="*/ 0 w 40"/>
              <a:gd name="T1" fmla="*/ 0 h 66"/>
              <a:gd name="T2" fmla="*/ 2147483646 w 40"/>
              <a:gd name="T3" fmla="*/ 2147483646 h 66"/>
              <a:gd name="T4" fmla="*/ 2147483646 w 40"/>
              <a:gd name="T5" fmla="*/ 2147483646 h 66"/>
              <a:gd name="T6" fmla="*/ 0 60000 65536"/>
              <a:gd name="T7" fmla="*/ 0 60000 65536"/>
              <a:gd name="T8" fmla="*/ 0 60000 65536"/>
            </a:gdLst>
            <a:ahLst/>
            <a:cxnLst>
              <a:cxn ang="T6">
                <a:pos x="T0" y="T1"/>
              </a:cxn>
              <a:cxn ang="T7">
                <a:pos x="T2" y="T3"/>
              </a:cxn>
              <a:cxn ang="T8">
                <a:pos x="T4" y="T5"/>
              </a:cxn>
            </a:cxnLst>
            <a:rect l="0" t="0" r="r" b="b"/>
            <a:pathLst>
              <a:path w="40" h="66">
                <a:moveTo>
                  <a:pt x="0" y="0"/>
                </a:moveTo>
                <a:lnTo>
                  <a:pt x="19" y="33"/>
                </a:lnTo>
                <a:lnTo>
                  <a:pt x="39" y="65"/>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48" name="Freeform 42">
            <a:extLst>
              <a:ext uri="{FF2B5EF4-FFF2-40B4-BE49-F238E27FC236}">
                <a16:creationId xmlns:a16="http://schemas.microsoft.com/office/drawing/2014/main" id="{B7BF78A9-2A64-4E1D-895B-3BDBFE8A6D37}"/>
              </a:ext>
            </a:extLst>
          </p:cNvPr>
          <p:cNvSpPr>
            <a:spLocks/>
          </p:cNvSpPr>
          <p:nvPr/>
        </p:nvSpPr>
        <p:spPr bwMode="auto">
          <a:xfrm>
            <a:off x="4783487" y="2774028"/>
            <a:ext cx="47625" cy="82153"/>
          </a:xfrm>
          <a:custGeom>
            <a:avLst/>
            <a:gdLst>
              <a:gd name="T0" fmla="*/ 0 w 40"/>
              <a:gd name="T1" fmla="*/ 0 h 69"/>
              <a:gd name="T2" fmla="*/ 2147483646 w 40"/>
              <a:gd name="T3" fmla="*/ 2147483646 h 69"/>
              <a:gd name="T4" fmla="*/ 2147483646 w 40"/>
              <a:gd name="T5" fmla="*/ 2147483646 h 69"/>
              <a:gd name="T6" fmla="*/ 0 60000 65536"/>
              <a:gd name="T7" fmla="*/ 0 60000 65536"/>
              <a:gd name="T8" fmla="*/ 0 60000 65536"/>
            </a:gdLst>
            <a:ahLst/>
            <a:cxnLst>
              <a:cxn ang="T6">
                <a:pos x="T0" y="T1"/>
              </a:cxn>
              <a:cxn ang="T7">
                <a:pos x="T2" y="T3"/>
              </a:cxn>
              <a:cxn ang="T8">
                <a:pos x="T4" y="T5"/>
              </a:cxn>
            </a:cxnLst>
            <a:rect l="0" t="0" r="r" b="b"/>
            <a:pathLst>
              <a:path w="40" h="69">
                <a:moveTo>
                  <a:pt x="0" y="0"/>
                </a:moveTo>
                <a:lnTo>
                  <a:pt x="20" y="34"/>
                </a:lnTo>
                <a:lnTo>
                  <a:pt x="39" y="68"/>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49" name="Freeform 43">
            <a:extLst>
              <a:ext uri="{FF2B5EF4-FFF2-40B4-BE49-F238E27FC236}">
                <a16:creationId xmlns:a16="http://schemas.microsoft.com/office/drawing/2014/main" id="{BFC969E8-0A2F-456D-B773-AE6B4E564D66}"/>
              </a:ext>
            </a:extLst>
          </p:cNvPr>
          <p:cNvSpPr>
            <a:spLocks/>
          </p:cNvSpPr>
          <p:nvPr/>
        </p:nvSpPr>
        <p:spPr bwMode="auto">
          <a:xfrm>
            <a:off x="4829922" y="2854989"/>
            <a:ext cx="47625" cy="84534"/>
          </a:xfrm>
          <a:custGeom>
            <a:avLst/>
            <a:gdLst>
              <a:gd name="T0" fmla="*/ 0 w 40"/>
              <a:gd name="T1" fmla="*/ 0 h 71"/>
              <a:gd name="T2" fmla="*/ 2147483646 w 40"/>
              <a:gd name="T3" fmla="*/ 2147483646 h 71"/>
              <a:gd name="T4" fmla="*/ 2147483646 w 40"/>
              <a:gd name="T5" fmla="*/ 2147483646 h 71"/>
              <a:gd name="T6" fmla="*/ 0 60000 65536"/>
              <a:gd name="T7" fmla="*/ 0 60000 65536"/>
              <a:gd name="T8" fmla="*/ 0 60000 65536"/>
            </a:gdLst>
            <a:ahLst/>
            <a:cxnLst>
              <a:cxn ang="T6">
                <a:pos x="T0" y="T1"/>
              </a:cxn>
              <a:cxn ang="T7">
                <a:pos x="T2" y="T3"/>
              </a:cxn>
              <a:cxn ang="T8">
                <a:pos x="T4" y="T5"/>
              </a:cxn>
            </a:cxnLst>
            <a:rect l="0" t="0" r="r" b="b"/>
            <a:pathLst>
              <a:path w="40" h="71">
                <a:moveTo>
                  <a:pt x="0" y="0"/>
                </a:moveTo>
                <a:lnTo>
                  <a:pt x="19" y="35"/>
                </a:lnTo>
                <a:lnTo>
                  <a:pt x="39" y="7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50" name="Line 44">
            <a:extLst>
              <a:ext uri="{FF2B5EF4-FFF2-40B4-BE49-F238E27FC236}">
                <a16:creationId xmlns:a16="http://schemas.microsoft.com/office/drawing/2014/main" id="{00EF3918-EFC7-44BA-8C12-974598BA43B3}"/>
              </a:ext>
            </a:extLst>
          </p:cNvPr>
          <p:cNvSpPr>
            <a:spLocks noChangeShapeType="1"/>
          </p:cNvSpPr>
          <p:nvPr/>
        </p:nvSpPr>
        <p:spPr bwMode="auto">
          <a:xfrm>
            <a:off x="4876357" y="2938334"/>
            <a:ext cx="46435" cy="82153"/>
          </a:xfrm>
          <a:prstGeom prst="line">
            <a:avLst/>
          </a:prstGeom>
          <a:noFill/>
          <a:ln w="12700">
            <a:solidFill>
              <a:srgbClr val="3399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551" name="Freeform 45">
            <a:extLst>
              <a:ext uri="{FF2B5EF4-FFF2-40B4-BE49-F238E27FC236}">
                <a16:creationId xmlns:a16="http://schemas.microsoft.com/office/drawing/2014/main" id="{4CBDECCD-EA6F-4BFC-BEFD-E0AAA8080545}"/>
              </a:ext>
            </a:extLst>
          </p:cNvPr>
          <p:cNvSpPr>
            <a:spLocks/>
          </p:cNvSpPr>
          <p:nvPr/>
        </p:nvSpPr>
        <p:spPr bwMode="auto">
          <a:xfrm>
            <a:off x="4922791" y="3020486"/>
            <a:ext cx="47625" cy="83344"/>
          </a:xfrm>
          <a:custGeom>
            <a:avLst/>
            <a:gdLst>
              <a:gd name="T0" fmla="*/ 0 w 40"/>
              <a:gd name="T1" fmla="*/ 0 h 70"/>
              <a:gd name="T2" fmla="*/ 2147483646 w 40"/>
              <a:gd name="T3" fmla="*/ 2147483646 h 70"/>
              <a:gd name="T4" fmla="*/ 2147483646 w 40"/>
              <a:gd name="T5" fmla="*/ 2147483646 h 70"/>
              <a:gd name="T6" fmla="*/ 0 60000 65536"/>
              <a:gd name="T7" fmla="*/ 0 60000 65536"/>
              <a:gd name="T8" fmla="*/ 0 60000 65536"/>
            </a:gdLst>
            <a:ahLst/>
            <a:cxnLst>
              <a:cxn ang="T6">
                <a:pos x="T0" y="T1"/>
              </a:cxn>
              <a:cxn ang="T7">
                <a:pos x="T2" y="T3"/>
              </a:cxn>
              <a:cxn ang="T8">
                <a:pos x="T4" y="T5"/>
              </a:cxn>
            </a:cxnLst>
            <a:rect l="0" t="0" r="r" b="b"/>
            <a:pathLst>
              <a:path w="40" h="70">
                <a:moveTo>
                  <a:pt x="0" y="0"/>
                </a:moveTo>
                <a:lnTo>
                  <a:pt x="19" y="35"/>
                </a:lnTo>
                <a:lnTo>
                  <a:pt x="39" y="69"/>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52" name="Freeform 46">
            <a:extLst>
              <a:ext uri="{FF2B5EF4-FFF2-40B4-BE49-F238E27FC236}">
                <a16:creationId xmlns:a16="http://schemas.microsoft.com/office/drawing/2014/main" id="{CB16EE04-266F-4BFB-B958-CDF7A8C743AD}"/>
              </a:ext>
            </a:extLst>
          </p:cNvPr>
          <p:cNvSpPr>
            <a:spLocks/>
          </p:cNvSpPr>
          <p:nvPr/>
        </p:nvSpPr>
        <p:spPr bwMode="auto">
          <a:xfrm>
            <a:off x="4969226" y="3102638"/>
            <a:ext cx="46435" cy="79772"/>
          </a:xfrm>
          <a:custGeom>
            <a:avLst/>
            <a:gdLst>
              <a:gd name="T0" fmla="*/ 0 w 39"/>
              <a:gd name="T1" fmla="*/ 0 h 67"/>
              <a:gd name="T2" fmla="*/ 2147483646 w 39"/>
              <a:gd name="T3" fmla="*/ 2147483646 h 67"/>
              <a:gd name="T4" fmla="*/ 2147483646 w 39"/>
              <a:gd name="T5" fmla="*/ 2147483646 h 67"/>
              <a:gd name="T6" fmla="*/ 0 60000 65536"/>
              <a:gd name="T7" fmla="*/ 0 60000 65536"/>
              <a:gd name="T8" fmla="*/ 0 60000 65536"/>
            </a:gdLst>
            <a:ahLst/>
            <a:cxnLst>
              <a:cxn ang="T6">
                <a:pos x="T0" y="T1"/>
              </a:cxn>
              <a:cxn ang="T7">
                <a:pos x="T2" y="T3"/>
              </a:cxn>
              <a:cxn ang="T8">
                <a:pos x="T4" y="T5"/>
              </a:cxn>
            </a:cxnLst>
            <a:rect l="0" t="0" r="r" b="b"/>
            <a:pathLst>
              <a:path w="39" h="67">
                <a:moveTo>
                  <a:pt x="0" y="0"/>
                </a:moveTo>
                <a:lnTo>
                  <a:pt x="19" y="33"/>
                </a:lnTo>
                <a:lnTo>
                  <a:pt x="38" y="66"/>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53" name="Freeform 47">
            <a:extLst>
              <a:ext uri="{FF2B5EF4-FFF2-40B4-BE49-F238E27FC236}">
                <a16:creationId xmlns:a16="http://schemas.microsoft.com/office/drawing/2014/main" id="{ADE5E184-F059-4877-B3E3-DC03AFF1F099}"/>
              </a:ext>
            </a:extLst>
          </p:cNvPr>
          <p:cNvSpPr>
            <a:spLocks/>
          </p:cNvSpPr>
          <p:nvPr/>
        </p:nvSpPr>
        <p:spPr bwMode="auto">
          <a:xfrm>
            <a:off x="5014469" y="3181221"/>
            <a:ext cx="47625" cy="75009"/>
          </a:xfrm>
          <a:custGeom>
            <a:avLst/>
            <a:gdLst>
              <a:gd name="T0" fmla="*/ 0 w 40"/>
              <a:gd name="T1" fmla="*/ 0 h 63"/>
              <a:gd name="T2" fmla="*/ 2147483646 w 40"/>
              <a:gd name="T3" fmla="*/ 2147483646 h 63"/>
              <a:gd name="T4" fmla="*/ 2147483646 w 40"/>
              <a:gd name="T5" fmla="*/ 2147483646 h 63"/>
              <a:gd name="T6" fmla="*/ 0 60000 65536"/>
              <a:gd name="T7" fmla="*/ 0 60000 65536"/>
              <a:gd name="T8" fmla="*/ 0 60000 65536"/>
            </a:gdLst>
            <a:ahLst/>
            <a:cxnLst>
              <a:cxn ang="T6">
                <a:pos x="T0" y="T1"/>
              </a:cxn>
              <a:cxn ang="T7">
                <a:pos x="T2" y="T3"/>
              </a:cxn>
              <a:cxn ang="T8">
                <a:pos x="T4" y="T5"/>
              </a:cxn>
            </a:cxnLst>
            <a:rect l="0" t="0" r="r" b="b"/>
            <a:pathLst>
              <a:path w="40" h="63">
                <a:moveTo>
                  <a:pt x="0" y="0"/>
                </a:moveTo>
                <a:lnTo>
                  <a:pt x="20" y="31"/>
                </a:lnTo>
                <a:lnTo>
                  <a:pt x="39" y="62"/>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54" name="Freeform 48">
            <a:extLst>
              <a:ext uri="{FF2B5EF4-FFF2-40B4-BE49-F238E27FC236}">
                <a16:creationId xmlns:a16="http://schemas.microsoft.com/office/drawing/2014/main" id="{86349FE5-6F48-499E-A058-5F5F94CBFC40}"/>
              </a:ext>
            </a:extLst>
          </p:cNvPr>
          <p:cNvSpPr>
            <a:spLocks/>
          </p:cNvSpPr>
          <p:nvPr/>
        </p:nvSpPr>
        <p:spPr bwMode="auto">
          <a:xfrm>
            <a:off x="5060903" y="3255039"/>
            <a:ext cx="47625" cy="70247"/>
          </a:xfrm>
          <a:custGeom>
            <a:avLst/>
            <a:gdLst>
              <a:gd name="T0" fmla="*/ 0 w 40"/>
              <a:gd name="T1" fmla="*/ 0 h 59"/>
              <a:gd name="T2" fmla="*/ 2147483646 w 40"/>
              <a:gd name="T3" fmla="*/ 2147483646 h 59"/>
              <a:gd name="T4" fmla="*/ 2147483646 w 40"/>
              <a:gd name="T5" fmla="*/ 2147483646 h 59"/>
              <a:gd name="T6" fmla="*/ 0 60000 65536"/>
              <a:gd name="T7" fmla="*/ 0 60000 65536"/>
              <a:gd name="T8" fmla="*/ 0 60000 65536"/>
            </a:gdLst>
            <a:ahLst/>
            <a:cxnLst>
              <a:cxn ang="T6">
                <a:pos x="T0" y="T1"/>
              </a:cxn>
              <a:cxn ang="T7">
                <a:pos x="T2" y="T3"/>
              </a:cxn>
              <a:cxn ang="T8">
                <a:pos x="T4" y="T5"/>
              </a:cxn>
            </a:cxnLst>
            <a:rect l="0" t="0" r="r" b="b"/>
            <a:pathLst>
              <a:path w="40" h="59">
                <a:moveTo>
                  <a:pt x="0" y="0"/>
                </a:moveTo>
                <a:lnTo>
                  <a:pt x="19" y="30"/>
                </a:lnTo>
                <a:lnTo>
                  <a:pt x="39" y="58"/>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55" name="Freeform 49">
            <a:extLst>
              <a:ext uri="{FF2B5EF4-FFF2-40B4-BE49-F238E27FC236}">
                <a16:creationId xmlns:a16="http://schemas.microsoft.com/office/drawing/2014/main" id="{DEF4A37F-E9B0-44C9-969E-BE8ACD779534}"/>
              </a:ext>
            </a:extLst>
          </p:cNvPr>
          <p:cNvSpPr>
            <a:spLocks/>
          </p:cNvSpPr>
          <p:nvPr/>
        </p:nvSpPr>
        <p:spPr bwMode="auto">
          <a:xfrm>
            <a:off x="5107338" y="3324095"/>
            <a:ext cx="46435" cy="65484"/>
          </a:xfrm>
          <a:custGeom>
            <a:avLst/>
            <a:gdLst>
              <a:gd name="T0" fmla="*/ 0 w 39"/>
              <a:gd name="T1" fmla="*/ 0 h 55"/>
              <a:gd name="T2" fmla="*/ 2147483646 w 39"/>
              <a:gd name="T3" fmla="*/ 2147483646 h 55"/>
              <a:gd name="T4" fmla="*/ 2147483646 w 39"/>
              <a:gd name="T5" fmla="*/ 2147483646 h 55"/>
              <a:gd name="T6" fmla="*/ 0 60000 65536"/>
              <a:gd name="T7" fmla="*/ 0 60000 65536"/>
              <a:gd name="T8" fmla="*/ 0 60000 65536"/>
            </a:gdLst>
            <a:ahLst/>
            <a:cxnLst>
              <a:cxn ang="T6">
                <a:pos x="T0" y="T1"/>
              </a:cxn>
              <a:cxn ang="T7">
                <a:pos x="T2" y="T3"/>
              </a:cxn>
              <a:cxn ang="T8">
                <a:pos x="T4" y="T5"/>
              </a:cxn>
            </a:cxnLst>
            <a:rect l="0" t="0" r="r" b="b"/>
            <a:pathLst>
              <a:path w="39" h="55">
                <a:moveTo>
                  <a:pt x="0" y="0"/>
                </a:moveTo>
                <a:lnTo>
                  <a:pt x="19" y="28"/>
                </a:lnTo>
                <a:lnTo>
                  <a:pt x="38" y="54"/>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56" name="Freeform 50">
            <a:extLst>
              <a:ext uri="{FF2B5EF4-FFF2-40B4-BE49-F238E27FC236}">
                <a16:creationId xmlns:a16="http://schemas.microsoft.com/office/drawing/2014/main" id="{34DD9005-66A7-4094-9D6D-8FD04F3ED636}"/>
              </a:ext>
            </a:extLst>
          </p:cNvPr>
          <p:cNvSpPr>
            <a:spLocks/>
          </p:cNvSpPr>
          <p:nvPr/>
        </p:nvSpPr>
        <p:spPr bwMode="auto">
          <a:xfrm>
            <a:off x="5152580" y="3388391"/>
            <a:ext cx="48816" cy="59531"/>
          </a:xfrm>
          <a:custGeom>
            <a:avLst/>
            <a:gdLst>
              <a:gd name="T0" fmla="*/ 0 w 41"/>
              <a:gd name="T1" fmla="*/ 0 h 50"/>
              <a:gd name="T2" fmla="*/ 2147483646 w 41"/>
              <a:gd name="T3" fmla="*/ 2147483646 h 50"/>
              <a:gd name="T4" fmla="*/ 2147483646 w 41"/>
              <a:gd name="T5" fmla="*/ 2147483646 h 50"/>
              <a:gd name="T6" fmla="*/ 0 60000 65536"/>
              <a:gd name="T7" fmla="*/ 0 60000 65536"/>
              <a:gd name="T8" fmla="*/ 0 60000 65536"/>
            </a:gdLst>
            <a:ahLst/>
            <a:cxnLst>
              <a:cxn ang="T6">
                <a:pos x="T0" y="T1"/>
              </a:cxn>
              <a:cxn ang="T7">
                <a:pos x="T2" y="T3"/>
              </a:cxn>
              <a:cxn ang="T8">
                <a:pos x="T4" y="T5"/>
              </a:cxn>
            </a:cxnLst>
            <a:rect l="0" t="0" r="r" b="b"/>
            <a:pathLst>
              <a:path w="41" h="50">
                <a:moveTo>
                  <a:pt x="0" y="0"/>
                </a:moveTo>
                <a:lnTo>
                  <a:pt x="20" y="25"/>
                </a:lnTo>
                <a:lnTo>
                  <a:pt x="40" y="49"/>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57" name="Freeform 51">
            <a:extLst>
              <a:ext uri="{FF2B5EF4-FFF2-40B4-BE49-F238E27FC236}">
                <a16:creationId xmlns:a16="http://schemas.microsoft.com/office/drawing/2014/main" id="{9A1AD433-2CED-4A10-ABB1-0A112A4BADB9}"/>
              </a:ext>
            </a:extLst>
          </p:cNvPr>
          <p:cNvSpPr>
            <a:spLocks/>
          </p:cNvSpPr>
          <p:nvPr/>
        </p:nvSpPr>
        <p:spPr bwMode="auto">
          <a:xfrm>
            <a:off x="5200207" y="3446729"/>
            <a:ext cx="46435" cy="52388"/>
          </a:xfrm>
          <a:custGeom>
            <a:avLst/>
            <a:gdLst>
              <a:gd name="T0" fmla="*/ 0 w 39"/>
              <a:gd name="T1" fmla="*/ 0 h 44"/>
              <a:gd name="T2" fmla="*/ 2147483646 w 39"/>
              <a:gd name="T3" fmla="*/ 2147483646 h 44"/>
              <a:gd name="T4" fmla="*/ 2147483646 w 39"/>
              <a:gd name="T5" fmla="*/ 2147483646 h 44"/>
              <a:gd name="T6" fmla="*/ 0 60000 65536"/>
              <a:gd name="T7" fmla="*/ 0 60000 65536"/>
              <a:gd name="T8" fmla="*/ 0 60000 65536"/>
            </a:gdLst>
            <a:ahLst/>
            <a:cxnLst>
              <a:cxn ang="T6">
                <a:pos x="T0" y="T1"/>
              </a:cxn>
              <a:cxn ang="T7">
                <a:pos x="T2" y="T3"/>
              </a:cxn>
              <a:cxn ang="T8">
                <a:pos x="T4" y="T5"/>
              </a:cxn>
            </a:cxnLst>
            <a:rect l="0" t="0" r="r" b="b"/>
            <a:pathLst>
              <a:path w="39" h="44">
                <a:moveTo>
                  <a:pt x="0" y="0"/>
                </a:moveTo>
                <a:lnTo>
                  <a:pt x="19" y="22"/>
                </a:lnTo>
                <a:lnTo>
                  <a:pt x="38" y="43"/>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58" name="Freeform 52">
            <a:extLst>
              <a:ext uri="{FF2B5EF4-FFF2-40B4-BE49-F238E27FC236}">
                <a16:creationId xmlns:a16="http://schemas.microsoft.com/office/drawing/2014/main" id="{9341097C-3364-490F-91C2-9F02CFA21115}"/>
              </a:ext>
            </a:extLst>
          </p:cNvPr>
          <p:cNvSpPr>
            <a:spLocks/>
          </p:cNvSpPr>
          <p:nvPr/>
        </p:nvSpPr>
        <p:spPr bwMode="auto">
          <a:xfrm>
            <a:off x="5245450" y="3497926"/>
            <a:ext cx="47625" cy="46434"/>
          </a:xfrm>
          <a:custGeom>
            <a:avLst/>
            <a:gdLst>
              <a:gd name="T0" fmla="*/ 0 w 40"/>
              <a:gd name="T1" fmla="*/ 0 h 39"/>
              <a:gd name="T2" fmla="*/ 2147483646 w 40"/>
              <a:gd name="T3" fmla="*/ 2147483646 h 39"/>
              <a:gd name="T4" fmla="*/ 2147483646 w 40"/>
              <a:gd name="T5" fmla="*/ 2147483646 h 39"/>
              <a:gd name="T6" fmla="*/ 0 60000 65536"/>
              <a:gd name="T7" fmla="*/ 0 60000 65536"/>
              <a:gd name="T8" fmla="*/ 0 60000 65536"/>
            </a:gdLst>
            <a:ahLst/>
            <a:cxnLst>
              <a:cxn ang="T6">
                <a:pos x="T0" y="T1"/>
              </a:cxn>
              <a:cxn ang="T7">
                <a:pos x="T2" y="T3"/>
              </a:cxn>
              <a:cxn ang="T8">
                <a:pos x="T4" y="T5"/>
              </a:cxn>
            </a:cxnLst>
            <a:rect l="0" t="0" r="r" b="b"/>
            <a:pathLst>
              <a:path w="40" h="39">
                <a:moveTo>
                  <a:pt x="0" y="0"/>
                </a:moveTo>
                <a:lnTo>
                  <a:pt x="19" y="20"/>
                </a:lnTo>
                <a:lnTo>
                  <a:pt x="39" y="38"/>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59" name="Freeform 53">
            <a:extLst>
              <a:ext uri="{FF2B5EF4-FFF2-40B4-BE49-F238E27FC236}">
                <a16:creationId xmlns:a16="http://schemas.microsoft.com/office/drawing/2014/main" id="{0715771B-C834-4986-9CC3-5EC82A1D3C6F}"/>
              </a:ext>
            </a:extLst>
          </p:cNvPr>
          <p:cNvSpPr>
            <a:spLocks/>
          </p:cNvSpPr>
          <p:nvPr/>
        </p:nvSpPr>
        <p:spPr bwMode="auto">
          <a:xfrm>
            <a:off x="5291885" y="3543170"/>
            <a:ext cx="47625" cy="41672"/>
          </a:xfrm>
          <a:custGeom>
            <a:avLst/>
            <a:gdLst>
              <a:gd name="T0" fmla="*/ 0 w 40"/>
              <a:gd name="T1" fmla="*/ 0 h 35"/>
              <a:gd name="T2" fmla="*/ 2147483646 w 40"/>
              <a:gd name="T3" fmla="*/ 2147483646 h 35"/>
              <a:gd name="T4" fmla="*/ 2147483646 w 40"/>
              <a:gd name="T5" fmla="*/ 2147483646 h 35"/>
              <a:gd name="T6" fmla="*/ 0 60000 65536"/>
              <a:gd name="T7" fmla="*/ 0 60000 65536"/>
              <a:gd name="T8" fmla="*/ 0 60000 65536"/>
            </a:gdLst>
            <a:ahLst/>
            <a:cxnLst>
              <a:cxn ang="T6">
                <a:pos x="T0" y="T1"/>
              </a:cxn>
              <a:cxn ang="T7">
                <a:pos x="T2" y="T3"/>
              </a:cxn>
              <a:cxn ang="T8">
                <a:pos x="T4" y="T5"/>
              </a:cxn>
            </a:cxnLst>
            <a:rect l="0" t="0" r="r" b="b"/>
            <a:pathLst>
              <a:path w="40" h="35">
                <a:moveTo>
                  <a:pt x="0" y="0"/>
                </a:moveTo>
                <a:lnTo>
                  <a:pt x="19" y="18"/>
                </a:lnTo>
                <a:lnTo>
                  <a:pt x="39" y="34"/>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60" name="Freeform 54">
            <a:extLst>
              <a:ext uri="{FF2B5EF4-FFF2-40B4-BE49-F238E27FC236}">
                <a16:creationId xmlns:a16="http://schemas.microsoft.com/office/drawing/2014/main" id="{4C56B542-8EF6-4CA6-B0C7-207507EA0300}"/>
              </a:ext>
            </a:extLst>
          </p:cNvPr>
          <p:cNvSpPr>
            <a:spLocks/>
          </p:cNvSpPr>
          <p:nvPr/>
        </p:nvSpPr>
        <p:spPr bwMode="auto">
          <a:xfrm>
            <a:off x="5338320" y="3583652"/>
            <a:ext cx="46435" cy="36909"/>
          </a:xfrm>
          <a:custGeom>
            <a:avLst/>
            <a:gdLst>
              <a:gd name="T0" fmla="*/ 0 w 39"/>
              <a:gd name="T1" fmla="*/ 0 h 31"/>
              <a:gd name="T2" fmla="*/ 2147483646 w 39"/>
              <a:gd name="T3" fmla="*/ 2147483646 h 31"/>
              <a:gd name="T4" fmla="*/ 2147483646 w 39"/>
              <a:gd name="T5" fmla="*/ 2147483646 h 31"/>
              <a:gd name="T6" fmla="*/ 0 60000 65536"/>
              <a:gd name="T7" fmla="*/ 0 60000 65536"/>
              <a:gd name="T8" fmla="*/ 0 60000 65536"/>
            </a:gdLst>
            <a:ahLst/>
            <a:cxnLst>
              <a:cxn ang="T6">
                <a:pos x="T0" y="T1"/>
              </a:cxn>
              <a:cxn ang="T7">
                <a:pos x="T2" y="T3"/>
              </a:cxn>
              <a:cxn ang="T8">
                <a:pos x="T4" y="T5"/>
              </a:cxn>
            </a:cxnLst>
            <a:rect l="0" t="0" r="r" b="b"/>
            <a:pathLst>
              <a:path w="39" h="31">
                <a:moveTo>
                  <a:pt x="0" y="0"/>
                </a:moveTo>
                <a:lnTo>
                  <a:pt x="19" y="15"/>
                </a:lnTo>
                <a:lnTo>
                  <a:pt x="38" y="3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61" name="Freeform 55">
            <a:extLst>
              <a:ext uri="{FF2B5EF4-FFF2-40B4-BE49-F238E27FC236}">
                <a16:creationId xmlns:a16="http://schemas.microsoft.com/office/drawing/2014/main" id="{EAC789DA-B039-4349-891B-38751CA1B847}"/>
              </a:ext>
            </a:extLst>
          </p:cNvPr>
          <p:cNvSpPr>
            <a:spLocks/>
          </p:cNvSpPr>
          <p:nvPr/>
        </p:nvSpPr>
        <p:spPr bwMode="auto">
          <a:xfrm>
            <a:off x="5383561" y="3619372"/>
            <a:ext cx="48816" cy="29765"/>
          </a:xfrm>
          <a:custGeom>
            <a:avLst/>
            <a:gdLst>
              <a:gd name="T0" fmla="*/ 0 w 41"/>
              <a:gd name="T1" fmla="*/ 0 h 25"/>
              <a:gd name="T2" fmla="*/ 2147483646 w 41"/>
              <a:gd name="T3" fmla="*/ 2147483646 h 25"/>
              <a:gd name="T4" fmla="*/ 2147483646 w 41"/>
              <a:gd name="T5" fmla="*/ 2147483646 h 25"/>
              <a:gd name="T6" fmla="*/ 0 60000 65536"/>
              <a:gd name="T7" fmla="*/ 0 60000 65536"/>
              <a:gd name="T8" fmla="*/ 0 60000 65536"/>
            </a:gdLst>
            <a:ahLst/>
            <a:cxnLst>
              <a:cxn ang="T6">
                <a:pos x="T0" y="T1"/>
              </a:cxn>
              <a:cxn ang="T7">
                <a:pos x="T2" y="T3"/>
              </a:cxn>
              <a:cxn ang="T8">
                <a:pos x="T4" y="T5"/>
              </a:cxn>
            </a:cxnLst>
            <a:rect l="0" t="0" r="r" b="b"/>
            <a:pathLst>
              <a:path w="41" h="25">
                <a:moveTo>
                  <a:pt x="0" y="0"/>
                </a:moveTo>
                <a:lnTo>
                  <a:pt x="20" y="12"/>
                </a:lnTo>
                <a:lnTo>
                  <a:pt x="40" y="24"/>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62" name="Freeform 56">
            <a:extLst>
              <a:ext uri="{FF2B5EF4-FFF2-40B4-BE49-F238E27FC236}">
                <a16:creationId xmlns:a16="http://schemas.microsoft.com/office/drawing/2014/main" id="{75FAA724-7A44-49B2-A13A-70AFEBA2310C}"/>
              </a:ext>
            </a:extLst>
          </p:cNvPr>
          <p:cNvSpPr>
            <a:spLocks/>
          </p:cNvSpPr>
          <p:nvPr/>
        </p:nvSpPr>
        <p:spPr bwMode="auto">
          <a:xfrm>
            <a:off x="5431188" y="3647946"/>
            <a:ext cx="46435" cy="26194"/>
          </a:xfrm>
          <a:custGeom>
            <a:avLst/>
            <a:gdLst>
              <a:gd name="T0" fmla="*/ 0 w 39"/>
              <a:gd name="T1" fmla="*/ 0 h 22"/>
              <a:gd name="T2" fmla="*/ 2147483646 w 39"/>
              <a:gd name="T3" fmla="*/ 2147483646 h 22"/>
              <a:gd name="T4" fmla="*/ 2147483646 w 39"/>
              <a:gd name="T5" fmla="*/ 2147483646 h 22"/>
              <a:gd name="T6" fmla="*/ 0 60000 65536"/>
              <a:gd name="T7" fmla="*/ 0 60000 65536"/>
              <a:gd name="T8" fmla="*/ 0 60000 65536"/>
            </a:gdLst>
            <a:ahLst/>
            <a:cxnLst>
              <a:cxn ang="T6">
                <a:pos x="T0" y="T1"/>
              </a:cxn>
              <a:cxn ang="T7">
                <a:pos x="T2" y="T3"/>
              </a:cxn>
              <a:cxn ang="T8">
                <a:pos x="T4" y="T5"/>
              </a:cxn>
            </a:cxnLst>
            <a:rect l="0" t="0" r="r" b="b"/>
            <a:pathLst>
              <a:path w="39" h="22">
                <a:moveTo>
                  <a:pt x="0" y="0"/>
                </a:moveTo>
                <a:lnTo>
                  <a:pt x="19" y="10"/>
                </a:lnTo>
                <a:lnTo>
                  <a:pt x="38" y="21"/>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63" name="Freeform 57">
            <a:extLst>
              <a:ext uri="{FF2B5EF4-FFF2-40B4-BE49-F238E27FC236}">
                <a16:creationId xmlns:a16="http://schemas.microsoft.com/office/drawing/2014/main" id="{7E5C39EF-A28D-4C11-8DF0-2D4975239EB3}"/>
              </a:ext>
            </a:extLst>
          </p:cNvPr>
          <p:cNvSpPr>
            <a:spLocks/>
          </p:cNvSpPr>
          <p:nvPr/>
        </p:nvSpPr>
        <p:spPr bwMode="auto">
          <a:xfrm>
            <a:off x="5476431" y="3672950"/>
            <a:ext cx="47625" cy="21431"/>
          </a:xfrm>
          <a:custGeom>
            <a:avLst/>
            <a:gdLst>
              <a:gd name="T0" fmla="*/ 0 w 40"/>
              <a:gd name="T1" fmla="*/ 0 h 18"/>
              <a:gd name="T2" fmla="*/ 2147483646 w 40"/>
              <a:gd name="T3" fmla="*/ 2147483646 h 18"/>
              <a:gd name="T4" fmla="*/ 2147483646 w 40"/>
              <a:gd name="T5" fmla="*/ 2147483646 h 18"/>
              <a:gd name="T6" fmla="*/ 0 60000 65536"/>
              <a:gd name="T7" fmla="*/ 0 60000 65536"/>
              <a:gd name="T8" fmla="*/ 0 60000 65536"/>
            </a:gdLst>
            <a:ahLst/>
            <a:cxnLst>
              <a:cxn ang="T6">
                <a:pos x="T0" y="T1"/>
              </a:cxn>
              <a:cxn ang="T7">
                <a:pos x="T2" y="T3"/>
              </a:cxn>
              <a:cxn ang="T8">
                <a:pos x="T4" y="T5"/>
              </a:cxn>
            </a:cxnLst>
            <a:rect l="0" t="0" r="r" b="b"/>
            <a:pathLst>
              <a:path w="40" h="18">
                <a:moveTo>
                  <a:pt x="0" y="0"/>
                </a:moveTo>
                <a:lnTo>
                  <a:pt x="19" y="8"/>
                </a:lnTo>
                <a:lnTo>
                  <a:pt x="39" y="17"/>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64" name="Freeform 58">
            <a:extLst>
              <a:ext uri="{FF2B5EF4-FFF2-40B4-BE49-F238E27FC236}">
                <a16:creationId xmlns:a16="http://schemas.microsoft.com/office/drawing/2014/main" id="{627730CF-08D9-4AB4-9250-083A55EC9A9D}"/>
              </a:ext>
            </a:extLst>
          </p:cNvPr>
          <p:cNvSpPr>
            <a:spLocks/>
          </p:cNvSpPr>
          <p:nvPr/>
        </p:nvSpPr>
        <p:spPr bwMode="auto">
          <a:xfrm>
            <a:off x="5522866" y="3693190"/>
            <a:ext cx="47625" cy="20240"/>
          </a:xfrm>
          <a:custGeom>
            <a:avLst/>
            <a:gdLst>
              <a:gd name="T0" fmla="*/ 0 w 40"/>
              <a:gd name="T1" fmla="*/ 0 h 17"/>
              <a:gd name="T2" fmla="*/ 2147483646 w 40"/>
              <a:gd name="T3" fmla="*/ 2147483646 h 17"/>
              <a:gd name="T4" fmla="*/ 2147483646 w 40"/>
              <a:gd name="T5" fmla="*/ 2147483646 h 17"/>
              <a:gd name="T6" fmla="*/ 0 60000 65536"/>
              <a:gd name="T7" fmla="*/ 0 60000 65536"/>
              <a:gd name="T8" fmla="*/ 0 60000 65536"/>
            </a:gdLst>
            <a:ahLst/>
            <a:cxnLst>
              <a:cxn ang="T6">
                <a:pos x="T0" y="T1"/>
              </a:cxn>
              <a:cxn ang="T7">
                <a:pos x="T2" y="T3"/>
              </a:cxn>
              <a:cxn ang="T8">
                <a:pos x="T4" y="T5"/>
              </a:cxn>
            </a:cxnLst>
            <a:rect l="0" t="0" r="r" b="b"/>
            <a:pathLst>
              <a:path w="40" h="17">
                <a:moveTo>
                  <a:pt x="0" y="0"/>
                </a:moveTo>
                <a:lnTo>
                  <a:pt x="20" y="8"/>
                </a:lnTo>
                <a:lnTo>
                  <a:pt x="39" y="16"/>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65" name="Line 59">
            <a:extLst>
              <a:ext uri="{FF2B5EF4-FFF2-40B4-BE49-F238E27FC236}">
                <a16:creationId xmlns:a16="http://schemas.microsoft.com/office/drawing/2014/main" id="{D7CF7CE9-5D13-40E2-BE03-FD6B2C70206E}"/>
              </a:ext>
            </a:extLst>
          </p:cNvPr>
          <p:cNvSpPr>
            <a:spLocks noChangeShapeType="1"/>
          </p:cNvSpPr>
          <p:nvPr/>
        </p:nvSpPr>
        <p:spPr bwMode="auto">
          <a:xfrm>
            <a:off x="5538343" y="3680092"/>
            <a:ext cx="76200" cy="42863"/>
          </a:xfrm>
          <a:prstGeom prst="line">
            <a:avLst/>
          </a:prstGeom>
          <a:noFill/>
          <a:ln w="12700">
            <a:solidFill>
              <a:srgbClr val="3399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566" name="Freeform 60">
            <a:extLst>
              <a:ext uri="{FF2B5EF4-FFF2-40B4-BE49-F238E27FC236}">
                <a16:creationId xmlns:a16="http://schemas.microsoft.com/office/drawing/2014/main" id="{73F22325-EAE9-434D-A937-D037BD7B1533}"/>
              </a:ext>
            </a:extLst>
          </p:cNvPr>
          <p:cNvSpPr>
            <a:spLocks/>
          </p:cNvSpPr>
          <p:nvPr/>
        </p:nvSpPr>
        <p:spPr bwMode="auto">
          <a:xfrm>
            <a:off x="5614543" y="3722955"/>
            <a:ext cx="48816" cy="20241"/>
          </a:xfrm>
          <a:custGeom>
            <a:avLst/>
            <a:gdLst>
              <a:gd name="T0" fmla="*/ 0 w 41"/>
              <a:gd name="T1" fmla="*/ 0 h 17"/>
              <a:gd name="T2" fmla="*/ 2147483646 w 41"/>
              <a:gd name="T3" fmla="*/ 2147483646 h 17"/>
              <a:gd name="T4" fmla="*/ 2147483646 w 41"/>
              <a:gd name="T5" fmla="*/ 2147483646 h 17"/>
              <a:gd name="T6" fmla="*/ 0 60000 65536"/>
              <a:gd name="T7" fmla="*/ 0 60000 65536"/>
              <a:gd name="T8" fmla="*/ 0 60000 65536"/>
            </a:gdLst>
            <a:ahLst/>
            <a:cxnLst>
              <a:cxn ang="T6">
                <a:pos x="T0" y="T1"/>
              </a:cxn>
              <a:cxn ang="T7">
                <a:pos x="T2" y="T3"/>
              </a:cxn>
              <a:cxn ang="T8">
                <a:pos x="T4" y="T5"/>
              </a:cxn>
            </a:cxnLst>
            <a:rect l="0" t="0" r="r" b="b"/>
            <a:pathLst>
              <a:path w="41" h="17">
                <a:moveTo>
                  <a:pt x="0" y="0"/>
                </a:moveTo>
                <a:lnTo>
                  <a:pt x="19" y="8"/>
                </a:lnTo>
                <a:lnTo>
                  <a:pt x="40" y="16"/>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67" name="Freeform 61">
            <a:extLst>
              <a:ext uri="{FF2B5EF4-FFF2-40B4-BE49-F238E27FC236}">
                <a16:creationId xmlns:a16="http://schemas.microsoft.com/office/drawing/2014/main" id="{85AF8D60-B09C-43EB-BEE3-DA4B4CB59825}"/>
              </a:ext>
            </a:extLst>
          </p:cNvPr>
          <p:cNvSpPr>
            <a:spLocks/>
          </p:cNvSpPr>
          <p:nvPr/>
        </p:nvSpPr>
        <p:spPr bwMode="auto">
          <a:xfrm>
            <a:off x="5662170" y="3734861"/>
            <a:ext cx="46435" cy="20241"/>
          </a:xfrm>
          <a:custGeom>
            <a:avLst/>
            <a:gdLst>
              <a:gd name="T0" fmla="*/ 0 w 39"/>
              <a:gd name="T1" fmla="*/ 0 h 17"/>
              <a:gd name="T2" fmla="*/ 2147483646 w 39"/>
              <a:gd name="T3" fmla="*/ 2147483646 h 17"/>
              <a:gd name="T4" fmla="*/ 2147483646 w 39"/>
              <a:gd name="T5" fmla="*/ 2147483646 h 17"/>
              <a:gd name="T6" fmla="*/ 0 60000 65536"/>
              <a:gd name="T7" fmla="*/ 0 60000 65536"/>
              <a:gd name="T8" fmla="*/ 0 60000 65536"/>
            </a:gdLst>
            <a:ahLst/>
            <a:cxnLst>
              <a:cxn ang="T6">
                <a:pos x="T0" y="T1"/>
              </a:cxn>
              <a:cxn ang="T7">
                <a:pos x="T2" y="T3"/>
              </a:cxn>
              <a:cxn ang="T8">
                <a:pos x="T4" y="T5"/>
              </a:cxn>
            </a:cxnLst>
            <a:rect l="0" t="0" r="r" b="b"/>
            <a:pathLst>
              <a:path w="39" h="17">
                <a:moveTo>
                  <a:pt x="0" y="0"/>
                </a:moveTo>
                <a:lnTo>
                  <a:pt x="19" y="8"/>
                </a:lnTo>
                <a:lnTo>
                  <a:pt x="38" y="16"/>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68" name="Line 62">
            <a:extLst>
              <a:ext uri="{FF2B5EF4-FFF2-40B4-BE49-F238E27FC236}">
                <a16:creationId xmlns:a16="http://schemas.microsoft.com/office/drawing/2014/main" id="{E7825879-A9AC-421C-BEFF-C3F115EBBF5D}"/>
              </a:ext>
            </a:extLst>
          </p:cNvPr>
          <p:cNvSpPr>
            <a:spLocks noChangeShapeType="1"/>
          </p:cNvSpPr>
          <p:nvPr/>
        </p:nvSpPr>
        <p:spPr bwMode="auto">
          <a:xfrm>
            <a:off x="5707413" y="3742005"/>
            <a:ext cx="46435" cy="7144"/>
          </a:xfrm>
          <a:prstGeom prst="line">
            <a:avLst/>
          </a:prstGeom>
          <a:noFill/>
          <a:ln w="12700">
            <a:solidFill>
              <a:srgbClr val="3399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569" name="Line 63">
            <a:extLst>
              <a:ext uri="{FF2B5EF4-FFF2-40B4-BE49-F238E27FC236}">
                <a16:creationId xmlns:a16="http://schemas.microsoft.com/office/drawing/2014/main" id="{B33BD6DD-74CC-45E4-AD28-FC87070C319C}"/>
              </a:ext>
            </a:extLst>
          </p:cNvPr>
          <p:cNvSpPr>
            <a:spLocks noChangeShapeType="1"/>
          </p:cNvSpPr>
          <p:nvPr/>
        </p:nvSpPr>
        <p:spPr bwMode="auto">
          <a:xfrm>
            <a:off x="5753846" y="3749147"/>
            <a:ext cx="46434" cy="5954"/>
          </a:xfrm>
          <a:prstGeom prst="line">
            <a:avLst/>
          </a:prstGeom>
          <a:noFill/>
          <a:ln w="12700">
            <a:solidFill>
              <a:srgbClr val="3399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570" name="Freeform 64">
            <a:extLst>
              <a:ext uri="{FF2B5EF4-FFF2-40B4-BE49-F238E27FC236}">
                <a16:creationId xmlns:a16="http://schemas.microsoft.com/office/drawing/2014/main" id="{58302A26-905D-4C9C-98C3-28FFA3BFE754}"/>
              </a:ext>
            </a:extLst>
          </p:cNvPr>
          <p:cNvSpPr>
            <a:spLocks/>
          </p:cNvSpPr>
          <p:nvPr/>
        </p:nvSpPr>
        <p:spPr bwMode="auto">
          <a:xfrm>
            <a:off x="3028505" y="2400170"/>
            <a:ext cx="2772966" cy="1356122"/>
          </a:xfrm>
          <a:custGeom>
            <a:avLst/>
            <a:gdLst>
              <a:gd name="T0" fmla="*/ 0 w 2329"/>
              <a:gd name="T1" fmla="*/ 2147483646 h 1139"/>
              <a:gd name="T2" fmla="*/ 2147483646 w 2329"/>
              <a:gd name="T3" fmla="*/ 2147483646 h 1139"/>
              <a:gd name="T4" fmla="*/ 2147483646 w 2329"/>
              <a:gd name="T5" fmla="*/ 2147483646 h 1139"/>
              <a:gd name="T6" fmla="*/ 2147483646 w 2329"/>
              <a:gd name="T7" fmla="*/ 2147483646 h 1139"/>
              <a:gd name="T8" fmla="*/ 2147483646 w 2329"/>
              <a:gd name="T9" fmla="*/ 2147483646 h 1139"/>
              <a:gd name="T10" fmla="*/ 2147483646 w 2329"/>
              <a:gd name="T11" fmla="*/ 2147483646 h 1139"/>
              <a:gd name="T12" fmla="*/ 2147483646 w 2329"/>
              <a:gd name="T13" fmla="*/ 2147483646 h 1139"/>
              <a:gd name="T14" fmla="*/ 2147483646 w 2329"/>
              <a:gd name="T15" fmla="*/ 2147483646 h 1139"/>
              <a:gd name="T16" fmla="*/ 2147483646 w 2329"/>
              <a:gd name="T17" fmla="*/ 2147483646 h 1139"/>
              <a:gd name="T18" fmla="*/ 2147483646 w 2329"/>
              <a:gd name="T19" fmla="*/ 2147483646 h 1139"/>
              <a:gd name="T20" fmla="*/ 2147483646 w 2329"/>
              <a:gd name="T21" fmla="*/ 2147483646 h 1139"/>
              <a:gd name="T22" fmla="*/ 2147483646 w 2329"/>
              <a:gd name="T23" fmla="*/ 2147483646 h 1139"/>
              <a:gd name="T24" fmla="*/ 2147483646 w 2329"/>
              <a:gd name="T25" fmla="*/ 2147483646 h 1139"/>
              <a:gd name="T26" fmla="*/ 2147483646 w 2329"/>
              <a:gd name="T27" fmla="*/ 2147483646 h 1139"/>
              <a:gd name="T28" fmla="*/ 2147483646 w 2329"/>
              <a:gd name="T29" fmla="*/ 2147483646 h 1139"/>
              <a:gd name="T30" fmla="*/ 2147483646 w 2329"/>
              <a:gd name="T31" fmla="*/ 2147483646 h 1139"/>
              <a:gd name="T32" fmla="*/ 2147483646 w 2329"/>
              <a:gd name="T33" fmla="*/ 2147483646 h 1139"/>
              <a:gd name="T34" fmla="*/ 2147483646 w 2329"/>
              <a:gd name="T35" fmla="*/ 2147483646 h 1139"/>
              <a:gd name="T36" fmla="*/ 2147483646 w 2329"/>
              <a:gd name="T37" fmla="*/ 2147483646 h 1139"/>
              <a:gd name="T38" fmla="*/ 2147483646 w 2329"/>
              <a:gd name="T39" fmla="*/ 2147483646 h 1139"/>
              <a:gd name="T40" fmla="*/ 2147483646 w 2329"/>
              <a:gd name="T41" fmla="*/ 2147483646 h 1139"/>
              <a:gd name="T42" fmla="*/ 2147483646 w 2329"/>
              <a:gd name="T43" fmla="*/ 2147483646 h 1139"/>
              <a:gd name="T44" fmla="*/ 2147483646 w 2329"/>
              <a:gd name="T45" fmla="*/ 2147483646 h 1139"/>
              <a:gd name="T46" fmla="*/ 2147483646 w 2329"/>
              <a:gd name="T47" fmla="*/ 2147483646 h 1139"/>
              <a:gd name="T48" fmla="*/ 2147483646 w 2329"/>
              <a:gd name="T49" fmla="*/ 2147483646 h 1139"/>
              <a:gd name="T50" fmla="*/ 2147483646 w 2329"/>
              <a:gd name="T51" fmla="*/ 2147483646 h 1139"/>
              <a:gd name="T52" fmla="*/ 2147483646 w 2329"/>
              <a:gd name="T53" fmla="*/ 2147483646 h 1139"/>
              <a:gd name="T54" fmla="*/ 2147483646 w 2329"/>
              <a:gd name="T55" fmla="*/ 2147483646 h 1139"/>
              <a:gd name="T56" fmla="*/ 2147483646 w 2329"/>
              <a:gd name="T57" fmla="*/ 2147483646 h 1139"/>
              <a:gd name="T58" fmla="*/ 2147483646 w 2329"/>
              <a:gd name="T59" fmla="*/ 2147483646 h 1139"/>
              <a:gd name="T60" fmla="*/ 2147483646 w 2329"/>
              <a:gd name="T61" fmla="*/ 0 h 1139"/>
              <a:gd name="T62" fmla="*/ 2147483646 w 2329"/>
              <a:gd name="T63" fmla="*/ 2147483646 h 1139"/>
              <a:gd name="T64" fmla="*/ 2147483646 w 2329"/>
              <a:gd name="T65" fmla="*/ 2147483646 h 1139"/>
              <a:gd name="T66" fmla="*/ 2147483646 w 2329"/>
              <a:gd name="T67" fmla="*/ 2147483646 h 1139"/>
              <a:gd name="T68" fmla="*/ 2147483646 w 2329"/>
              <a:gd name="T69" fmla="*/ 2147483646 h 1139"/>
              <a:gd name="T70" fmla="*/ 2147483646 w 2329"/>
              <a:gd name="T71" fmla="*/ 2147483646 h 1139"/>
              <a:gd name="T72" fmla="*/ 2147483646 w 2329"/>
              <a:gd name="T73" fmla="*/ 2147483646 h 1139"/>
              <a:gd name="T74" fmla="*/ 2147483646 w 2329"/>
              <a:gd name="T75" fmla="*/ 2147483646 h 1139"/>
              <a:gd name="T76" fmla="*/ 2147483646 w 2329"/>
              <a:gd name="T77" fmla="*/ 2147483646 h 1139"/>
              <a:gd name="T78" fmla="*/ 2147483646 w 2329"/>
              <a:gd name="T79" fmla="*/ 2147483646 h 1139"/>
              <a:gd name="T80" fmla="*/ 2147483646 w 2329"/>
              <a:gd name="T81" fmla="*/ 2147483646 h 1139"/>
              <a:gd name="T82" fmla="*/ 2147483646 w 2329"/>
              <a:gd name="T83" fmla="*/ 2147483646 h 1139"/>
              <a:gd name="T84" fmla="*/ 2147483646 w 2329"/>
              <a:gd name="T85" fmla="*/ 2147483646 h 1139"/>
              <a:gd name="T86" fmla="*/ 2147483646 w 2329"/>
              <a:gd name="T87" fmla="*/ 2147483646 h 1139"/>
              <a:gd name="T88" fmla="*/ 2147483646 w 2329"/>
              <a:gd name="T89" fmla="*/ 2147483646 h 1139"/>
              <a:gd name="T90" fmla="*/ 2147483646 w 2329"/>
              <a:gd name="T91" fmla="*/ 2147483646 h 1139"/>
              <a:gd name="T92" fmla="*/ 2147483646 w 2329"/>
              <a:gd name="T93" fmla="*/ 2147483646 h 1139"/>
              <a:gd name="T94" fmla="*/ 2147483646 w 2329"/>
              <a:gd name="T95" fmla="*/ 2147483646 h 1139"/>
              <a:gd name="T96" fmla="*/ 2147483646 w 2329"/>
              <a:gd name="T97" fmla="*/ 2147483646 h 1139"/>
              <a:gd name="T98" fmla="*/ 2147483646 w 2329"/>
              <a:gd name="T99" fmla="*/ 2147483646 h 1139"/>
              <a:gd name="T100" fmla="*/ 2147483646 w 2329"/>
              <a:gd name="T101" fmla="*/ 2147483646 h 1139"/>
              <a:gd name="T102" fmla="*/ 2147483646 w 2329"/>
              <a:gd name="T103" fmla="*/ 2147483646 h 1139"/>
              <a:gd name="T104" fmla="*/ 2147483646 w 2329"/>
              <a:gd name="T105" fmla="*/ 2147483646 h 1139"/>
              <a:gd name="T106" fmla="*/ 2147483646 w 2329"/>
              <a:gd name="T107" fmla="*/ 2147483646 h 1139"/>
              <a:gd name="T108" fmla="*/ 2147483646 w 2329"/>
              <a:gd name="T109" fmla="*/ 2147483646 h 1139"/>
              <a:gd name="T110" fmla="*/ 2147483646 w 2329"/>
              <a:gd name="T111" fmla="*/ 2147483646 h 1139"/>
              <a:gd name="T112" fmla="*/ 2147483646 w 2329"/>
              <a:gd name="T113" fmla="*/ 2147483646 h 1139"/>
              <a:gd name="T114" fmla="*/ 2147483646 w 2329"/>
              <a:gd name="T115" fmla="*/ 2147483646 h 1139"/>
              <a:gd name="T116" fmla="*/ 2147483646 w 2329"/>
              <a:gd name="T117" fmla="*/ 2147483646 h 1139"/>
              <a:gd name="T118" fmla="*/ 2147483646 w 2329"/>
              <a:gd name="T119" fmla="*/ 2147483646 h 1139"/>
              <a:gd name="T120" fmla="*/ 2147483646 w 2329"/>
              <a:gd name="T121" fmla="*/ 2147483646 h 113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329" h="1139">
                <a:moveTo>
                  <a:pt x="0" y="1138"/>
                </a:moveTo>
                <a:lnTo>
                  <a:pt x="39" y="1133"/>
                </a:lnTo>
                <a:lnTo>
                  <a:pt x="78" y="1127"/>
                </a:lnTo>
                <a:lnTo>
                  <a:pt x="116" y="1121"/>
                </a:lnTo>
                <a:lnTo>
                  <a:pt x="156" y="1111"/>
                </a:lnTo>
                <a:lnTo>
                  <a:pt x="194" y="1099"/>
                </a:lnTo>
                <a:lnTo>
                  <a:pt x="233" y="1086"/>
                </a:lnTo>
                <a:lnTo>
                  <a:pt x="272" y="1069"/>
                </a:lnTo>
                <a:lnTo>
                  <a:pt x="310" y="1048"/>
                </a:lnTo>
                <a:lnTo>
                  <a:pt x="350" y="1024"/>
                </a:lnTo>
                <a:lnTo>
                  <a:pt x="388" y="994"/>
                </a:lnTo>
                <a:lnTo>
                  <a:pt x="427" y="960"/>
                </a:lnTo>
                <a:lnTo>
                  <a:pt x="466" y="922"/>
                </a:lnTo>
                <a:lnTo>
                  <a:pt x="504" y="879"/>
                </a:lnTo>
                <a:lnTo>
                  <a:pt x="543" y="830"/>
                </a:lnTo>
                <a:lnTo>
                  <a:pt x="582" y="776"/>
                </a:lnTo>
                <a:lnTo>
                  <a:pt x="621" y="718"/>
                </a:lnTo>
                <a:lnTo>
                  <a:pt x="660" y="656"/>
                </a:lnTo>
                <a:lnTo>
                  <a:pt x="699" y="590"/>
                </a:lnTo>
                <a:lnTo>
                  <a:pt x="737" y="521"/>
                </a:lnTo>
                <a:lnTo>
                  <a:pt x="776" y="452"/>
                </a:lnTo>
                <a:lnTo>
                  <a:pt x="815" y="382"/>
                </a:lnTo>
                <a:lnTo>
                  <a:pt x="853" y="314"/>
                </a:lnTo>
                <a:lnTo>
                  <a:pt x="893" y="249"/>
                </a:lnTo>
                <a:lnTo>
                  <a:pt x="931" y="189"/>
                </a:lnTo>
                <a:lnTo>
                  <a:pt x="970" y="135"/>
                </a:lnTo>
                <a:lnTo>
                  <a:pt x="1009" y="88"/>
                </a:lnTo>
                <a:lnTo>
                  <a:pt x="1047" y="50"/>
                </a:lnTo>
                <a:lnTo>
                  <a:pt x="1087" y="22"/>
                </a:lnTo>
                <a:lnTo>
                  <a:pt x="1125" y="6"/>
                </a:lnTo>
                <a:lnTo>
                  <a:pt x="1164" y="0"/>
                </a:lnTo>
                <a:lnTo>
                  <a:pt x="1203" y="6"/>
                </a:lnTo>
                <a:lnTo>
                  <a:pt x="1241" y="22"/>
                </a:lnTo>
                <a:lnTo>
                  <a:pt x="1281" y="50"/>
                </a:lnTo>
                <a:lnTo>
                  <a:pt x="1319" y="88"/>
                </a:lnTo>
                <a:lnTo>
                  <a:pt x="1358" y="135"/>
                </a:lnTo>
                <a:lnTo>
                  <a:pt x="1397" y="189"/>
                </a:lnTo>
                <a:lnTo>
                  <a:pt x="1435" y="249"/>
                </a:lnTo>
                <a:lnTo>
                  <a:pt x="1474" y="314"/>
                </a:lnTo>
                <a:lnTo>
                  <a:pt x="1513" y="382"/>
                </a:lnTo>
                <a:lnTo>
                  <a:pt x="1552" y="452"/>
                </a:lnTo>
                <a:lnTo>
                  <a:pt x="1591" y="521"/>
                </a:lnTo>
                <a:lnTo>
                  <a:pt x="1630" y="590"/>
                </a:lnTo>
                <a:lnTo>
                  <a:pt x="1668" y="656"/>
                </a:lnTo>
                <a:lnTo>
                  <a:pt x="1707" y="718"/>
                </a:lnTo>
                <a:lnTo>
                  <a:pt x="1746" y="776"/>
                </a:lnTo>
                <a:lnTo>
                  <a:pt x="1784" y="830"/>
                </a:lnTo>
                <a:lnTo>
                  <a:pt x="1824" y="879"/>
                </a:lnTo>
                <a:lnTo>
                  <a:pt x="1862" y="922"/>
                </a:lnTo>
                <a:lnTo>
                  <a:pt x="1901" y="960"/>
                </a:lnTo>
                <a:lnTo>
                  <a:pt x="1940" y="994"/>
                </a:lnTo>
                <a:lnTo>
                  <a:pt x="1978" y="1024"/>
                </a:lnTo>
                <a:lnTo>
                  <a:pt x="2018" y="1048"/>
                </a:lnTo>
                <a:lnTo>
                  <a:pt x="2056" y="1069"/>
                </a:lnTo>
                <a:lnTo>
                  <a:pt x="2095" y="1086"/>
                </a:lnTo>
                <a:lnTo>
                  <a:pt x="2134" y="1099"/>
                </a:lnTo>
                <a:lnTo>
                  <a:pt x="2172" y="1111"/>
                </a:lnTo>
                <a:lnTo>
                  <a:pt x="2212" y="1121"/>
                </a:lnTo>
                <a:lnTo>
                  <a:pt x="2250" y="1127"/>
                </a:lnTo>
                <a:lnTo>
                  <a:pt x="2289" y="1133"/>
                </a:lnTo>
                <a:lnTo>
                  <a:pt x="2328" y="1138"/>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71" name="Freeform 65">
            <a:extLst>
              <a:ext uri="{FF2B5EF4-FFF2-40B4-BE49-F238E27FC236}">
                <a16:creationId xmlns:a16="http://schemas.microsoft.com/office/drawing/2014/main" id="{130F4119-0B01-43B8-89D2-A409767BD3A4}"/>
              </a:ext>
            </a:extLst>
          </p:cNvPr>
          <p:cNvSpPr>
            <a:spLocks/>
          </p:cNvSpPr>
          <p:nvPr/>
        </p:nvSpPr>
        <p:spPr bwMode="auto">
          <a:xfrm>
            <a:off x="6099127" y="2741880"/>
            <a:ext cx="46434" cy="1063229"/>
          </a:xfrm>
          <a:custGeom>
            <a:avLst/>
            <a:gdLst>
              <a:gd name="T0" fmla="*/ 0 w 39"/>
              <a:gd name="T1" fmla="*/ 2147483646 h 893"/>
              <a:gd name="T2" fmla="*/ 2147483646 w 39"/>
              <a:gd name="T3" fmla="*/ 2147483646 h 893"/>
              <a:gd name="T4" fmla="*/ 2147483646 w 39"/>
              <a:gd name="T5" fmla="*/ 2147483646 h 893"/>
              <a:gd name="T6" fmla="*/ 2147483646 w 39"/>
              <a:gd name="T7" fmla="*/ 2147483646 h 893"/>
              <a:gd name="T8" fmla="*/ 2147483646 w 39"/>
              <a:gd name="T9" fmla="*/ 2147483646 h 893"/>
              <a:gd name="T10" fmla="*/ 2147483646 w 39"/>
              <a:gd name="T11" fmla="*/ 2147483646 h 893"/>
              <a:gd name="T12" fmla="*/ 2147483646 w 39"/>
              <a:gd name="T13" fmla="*/ 2147483646 h 893"/>
              <a:gd name="T14" fmla="*/ 2147483646 w 39"/>
              <a:gd name="T15" fmla="*/ 2147483646 h 893"/>
              <a:gd name="T16" fmla="*/ 2147483646 w 39"/>
              <a:gd name="T17" fmla="*/ 2147483646 h 893"/>
              <a:gd name="T18" fmla="*/ 2147483646 w 39"/>
              <a:gd name="T19" fmla="*/ 2147483646 h 893"/>
              <a:gd name="T20" fmla="*/ 2147483646 w 39"/>
              <a:gd name="T21" fmla="*/ 2147483646 h 893"/>
              <a:gd name="T22" fmla="*/ 2147483646 w 39"/>
              <a:gd name="T23" fmla="*/ 2147483646 h 893"/>
              <a:gd name="T24" fmla="*/ 2147483646 w 39"/>
              <a:gd name="T25" fmla="*/ 2147483646 h 893"/>
              <a:gd name="T26" fmla="*/ 2147483646 w 39"/>
              <a:gd name="T27" fmla="*/ 2147483646 h 893"/>
              <a:gd name="T28" fmla="*/ 2147483646 w 39"/>
              <a:gd name="T29" fmla="*/ 2147483646 h 893"/>
              <a:gd name="T30" fmla="*/ 2147483646 w 39"/>
              <a:gd name="T31" fmla="*/ 2147483646 h 893"/>
              <a:gd name="T32" fmla="*/ 2147483646 w 39"/>
              <a:gd name="T33" fmla="*/ 2147483646 h 893"/>
              <a:gd name="T34" fmla="*/ 2147483646 w 39"/>
              <a:gd name="T35" fmla="*/ 2147483646 h 893"/>
              <a:gd name="T36" fmla="*/ 2147483646 w 39"/>
              <a:gd name="T37" fmla="*/ 2147483646 h 893"/>
              <a:gd name="T38" fmla="*/ 2147483646 w 39"/>
              <a:gd name="T39" fmla="*/ 2147483646 h 893"/>
              <a:gd name="T40" fmla="*/ 2147483646 w 39"/>
              <a:gd name="T41" fmla="*/ 0 h 89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9" h="893">
                <a:moveTo>
                  <a:pt x="0" y="892"/>
                </a:moveTo>
                <a:lnTo>
                  <a:pt x="2" y="835"/>
                </a:lnTo>
                <a:lnTo>
                  <a:pt x="5" y="776"/>
                </a:lnTo>
                <a:lnTo>
                  <a:pt x="7" y="716"/>
                </a:lnTo>
                <a:lnTo>
                  <a:pt x="10" y="654"/>
                </a:lnTo>
                <a:lnTo>
                  <a:pt x="14" y="530"/>
                </a:lnTo>
                <a:lnTo>
                  <a:pt x="16" y="467"/>
                </a:lnTo>
                <a:lnTo>
                  <a:pt x="19" y="406"/>
                </a:lnTo>
                <a:lnTo>
                  <a:pt x="22" y="346"/>
                </a:lnTo>
                <a:lnTo>
                  <a:pt x="24" y="288"/>
                </a:lnTo>
                <a:lnTo>
                  <a:pt x="27" y="231"/>
                </a:lnTo>
                <a:lnTo>
                  <a:pt x="28" y="204"/>
                </a:lnTo>
                <a:lnTo>
                  <a:pt x="29" y="178"/>
                </a:lnTo>
                <a:lnTo>
                  <a:pt x="30" y="153"/>
                </a:lnTo>
                <a:lnTo>
                  <a:pt x="32" y="128"/>
                </a:lnTo>
                <a:lnTo>
                  <a:pt x="33" y="104"/>
                </a:lnTo>
                <a:lnTo>
                  <a:pt x="34" y="81"/>
                </a:lnTo>
                <a:lnTo>
                  <a:pt x="35" y="59"/>
                </a:lnTo>
                <a:lnTo>
                  <a:pt x="36" y="38"/>
                </a:lnTo>
                <a:lnTo>
                  <a:pt x="37" y="18"/>
                </a:lnTo>
                <a:lnTo>
                  <a:pt x="38"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72" name="Freeform 66">
            <a:extLst>
              <a:ext uri="{FF2B5EF4-FFF2-40B4-BE49-F238E27FC236}">
                <a16:creationId xmlns:a16="http://schemas.microsoft.com/office/drawing/2014/main" id="{220969FF-B1A2-4115-A09A-965ED8F4C610}"/>
              </a:ext>
            </a:extLst>
          </p:cNvPr>
          <p:cNvSpPr>
            <a:spLocks/>
          </p:cNvSpPr>
          <p:nvPr/>
        </p:nvSpPr>
        <p:spPr bwMode="auto">
          <a:xfrm>
            <a:off x="6144372" y="2437080"/>
            <a:ext cx="47625" cy="305991"/>
          </a:xfrm>
          <a:custGeom>
            <a:avLst/>
            <a:gdLst>
              <a:gd name="T0" fmla="*/ 0 w 40"/>
              <a:gd name="T1" fmla="*/ 2147483646 h 257"/>
              <a:gd name="T2" fmla="*/ 2147483646 w 40"/>
              <a:gd name="T3" fmla="*/ 2147483646 h 257"/>
              <a:gd name="T4" fmla="*/ 2147483646 w 40"/>
              <a:gd name="T5" fmla="*/ 2147483646 h 257"/>
              <a:gd name="T6" fmla="*/ 2147483646 w 40"/>
              <a:gd name="T7" fmla="*/ 2147483646 h 257"/>
              <a:gd name="T8" fmla="*/ 2147483646 w 40"/>
              <a:gd name="T9" fmla="*/ 2147483646 h 257"/>
              <a:gd name="T10" fmla="*/ 2147483646 w 40"/>
              <a:gd name="T11" fmla="*/ 2147483646 h 257"/>
              <a:gd name="T12" fmla="*/ 2147483646 w 40"/>
              <a:gd name="T13" fmla="*/ 2147483646 h 257"/>
              <a:gd name="T14" fmla="*/ 2147483646 w 40"/>
              <a:gd name="T15" fmla="*/ 2147483646 h 257"/>
              <a:gd name="T16" fmla="*/ 2147483646 w 40"/>
              <a:gd name="T17" fmla="*/ 2147483646 h 257"/>
              <a:gd name="T18" fmla="*/ 2147483646 w 40"/>
              <a:gd name="T19" fmla="*/ 2147483646 h 257"/>
              <a:gd name="T20" fmla="*/ 2147483646 w 40"/>
              <a:gd name="T21" fmla="*/ 2147483646 h 257"/>
              <a:gd name="T22" fmla="*/ 2147483646 w 40"/>
              <a:gd name="T23" fmla="*/ 2147483646 h 257"/>
              <a:gd name="T24" fmla="*/ 2147483646 w 40"/>
              <a:gd name="T25" fmla="*/ 2147483646 h 257"/>
              <a:gd name="T26" fmla="*/ 2147483646 w 40"/>
              <a:gd name="T27" fmla="*/ 2147483646 h 257"/>
              <a:gd name="T28" fmla="*/ 2147483646 w 40"/>
              <a:gd name="T29" fmla="*/ 2147483646 h 257"/>
              <a:gd name="T30" fmla="*/ 2147483646 w 40"/>
              <a:gd name="T31" fmla="*/ 2147483646 h 257"/>
              <a:gd name="T32" fmla="*/ 2147483646 w 40"/>
              <a:gd name="T33" fmla="*/ 0 h 25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0" h="257">
                <a:moveTo>
                  <a:pt x="0" y="256"/>
                </a:moveTo>
                <a:lnTo>
                  <a:pt x="2" y="232"/>
                </a:lnTo>
                <a:lnTo>
                  <a:pt x="4" y="209"/>
                </a:lnTo>
                <a:lnTo>
                  <a:pt x="6" y="187"/>
                </a:lnTo>
                <a:lnTo>
                  <a:pt x="9" y="166"/>
                </a:lnTo>
                <a:lnTo>
                  <a:pt x="11" y="146"/>
                </a:lnTo>
                <a:lnTo>
                  <a:pt x="14" y="127"/>
                </a:lnTo>
                <a:lnTo>
                  <a:pt x="17" y="108"/>
                </a:lnTo>
                <a:lnTo>
                  <a:pt x="20" y="91"/>
                </a:lnTo>
                <a:lnTo>
                  <a:pt x="22" y="76"/>
                </a:lnTo>
                <a:lnTo>
                  <a:pt x="25" y="61"/>
                </a:lnTo>
                <a:lnTo>
                  <a:pt x="28" y="47"/>
                </a:lnTo>
                <a:lnTo>
                  <a:pt x="30" y="35"/>
                </a:lnTo>
                <a:lnTo>
                  <a:pt x="33" y="24"/>
                </a:lnTo>
                <a:lnTo>
                  <a:pt x="35" y="15"/>
                </a:lnTo>
                <a:lnTo>
                  <a:pt x="37" y="7"/>
                </a:lnTo>
                <a:lnTo>
                  <a:pt x="39"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73" name="Freeform 67">
            <a:extLst>
              <a:ext uri="{FF2B5EF4-FFF2-40B4-BE49-F238E27FC236}">
                <a16:creationId xmlns:a16="http://schemas.microsoft.com/office/drawing/2014/main" id="{7A1A2DB5-F2BA-4BFF-B21C-21D1128311A1}"/>
              </a:ext>
            </a:extLst>
          </p:cNvPr>
          <p:cNvSpPr>
            <a:spLocks/>
          </p:cNvSpPr>
          <p:nvPr/>
        </p:nvSpPr>
        <p:spPr bwMode="auto">
          <a:xfrm>
            <a:off x="6190806" y="2410887"/>
            <a:ext cx="45244" cy="27385"/>
          </a:xfrm>
          <a:custGeom>
            <a:avLst/>
            <a:gdLst>
              <a:gd name="T0" fmla="*/ 0 w 38"/>
              <a:gd name="T1" fmla="*/ 2147483646 h 23"/>
              <a:gd name="T2" fmla="*/ 2147483646 w 38"/>
              <a:gd name="T3" fmla="*/ 2147483646 h 23"/>
              <a:gd name="T4" fmla="*/ 2147483646 w 38"/>
              <a:gd name="T5" fmla="*/ 2147483646 h 23"/>
              <a:gd name="T6" fmla="*/ 2147483646 w 38"/>
              <a:gd name="T7" fmla="*/ 2147483646 h 23"/>
              <a:gd name="T8" fmla="*/ 2147483646 w 38"/>
              <a:gd name="T9" fmla="*/ 2147483646 h 23"/>
              <a:gd name="T10" fmla="*/ 2147483646 w 38"/>
              <a:gd name="T11" fmla="*/ 2147483646 h 23"/>
              <a:gd name="T12" fmla="*/ 2147483646 w 38"/>
              <a:gd name="T13" fmla="*/ 0 h 23"/>
              <a:gd name="T14" fmla="*/ 2147483646 w 38"/>
              <a:gd name="T15" fmla="*/ 0 h 23"/>
              <a:gd name="T16" fmla="*/ 2147483646 w 38"/>
              <a:gd name="T17" fmla="*/ 0 h 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 h="23">
                <a:moveTo>
                  <a:pt x="0" y="22"/>
                </a:moveTo>
                <a:lnTo>
                  <a:pt x="3" y="16"/>
                </a:lnTo>
                <a:lnTo>
                  <a:pt x="7" y="10"/>
                </a:lnTo>
                <a:lnTo>
                  <a:pt x="12" y="6"/>
                </a:lnTo>
                <a:lnTo>
                  <a:pt x="18" y="3"/>
                </a:lnTo>
                <a:lnTo>
                  <a:pt x="25" y="1"/>
                </a:lnTo>
                <a:lnTo>
                  <a:pt x="29" y="0"/>
                </a:lnTo>
                <a:lnTo>
                  <a:pt x="34" y="0"/>
                </a:lnTo>
                <a:lnTo>
                  <a:pt x="37"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74" name="Freeform 68">
            <a:extLst>
              <a:ext uri="{FF2B5EF4-FFF2-40B4-BE49-F238E27FC236}">
                <a16:creationId xmlns:a16="http://schemas.microsoft.com/office/drawing/2014/main" id="{67CD7F25-025C-471F-8C42-B003DD896A89}"/>
              </a:ext>
            </a:extLst>
          </p:cNvPr>
          <p:cNvSpPr>
            <a:spLocks/>
          </p:cNvSpPr>
          <p:nvPr/>
        </p:nvSpPr>
        <p:spPr bwMode="auto">
          <a:xfrm>
            <a:off x="6234859" y="2410886"/>
            <a:ext cx="46434" cy="53579"/>
          </a:xfrm>
          <a:custGeom>
            <a:avLst/>
            <a:gdLst>
              <a:gd name="T0" fmla="*/ 0 w 39"/>
              <a:gd name="T1" fmla="*/ 0 h 45"/>
              <a:gd name="T2" fmla="*/ 2147483646 w 39"/>
              <a:gd name="T3" fmla="*/ 2147483646 h 45"/>
              <a:gd name="T4" fmla="*/ 2147483646 w 39"/>
              <a:gd name="T5" fmla="*/ 2147483646 h 45"/>
              <a:gd name="T6" fmla="*/ 2147483646 w 39"/>
              <a:gd name="T7" fmla="*/ 2147483646 h 45"/>
              <a:gd name="T8" fmla="*/ 2147483646 w 39"/>
              <a:gd name="T9" fmla="*/ 2147483646 h 45"/>
              <a:gd name="T10" fmla="*/ 2147483646 w 39"/>
              <a:gd name="T11" fmla="*/ 2147483646 h 45"/>
              <a:gd name="T12" fmla="*/ 2147483646 w 39"/>
              <a:gd name="T13" fmla="*/ 2147483646 h 45"/>
              <a:gd name="T14" fmla="*/ 2147483646 w 39"/>
              <a:gd name="T15" fmla="*/ 2147483646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9" h="45">
                <a:moveTo>
                  <a:pt x="0" y="0"/>
                </a:moveTo>
                <a:lnTo>
                  <a:pt x="5" y="2"/>
                </a:lnTo>
                <a:lnTo>
                  <a:pt x="10" y="6"/>
                </a:lnTo>
                <a:lnTo>
                  <a:pt x="14" y="11"/>
                </a:lnTo>
                <a:lnTo>
                  <a:pt x="19" y="17"/>
                </a:lnTo>
                <a:lnTo>
                  <a:pt x="24" y="22"/>
                </a:lnTo>
                <a:lnTo>
                  <a:pt x="29" y="30"/>
                </a:lnTo>
                <a:lnTo>
                  <a:pt x="38" y="44"/>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75" name="Freeform 69">
            <a:extLst>
              <a:ext uri="{FF2B5EF4-FFF2-40B4-BE49-F238E27FC236}">
                <a16:creationId xmlns:a16="http://schemas.microsoft.com/office/drawing/2014/main" id="{B3289F78-0EFF-475E-8F47-53BEE09611BA}"/>
              </a:ext>
            </a:extLst>
          </p:cNvPr>
          <p:cNvSpPr>
            <a:spLocks/>
          </p:cNvSpPr>
          <p:nvPr/>
        </p:nvSpPr>
        <p:spPr bwMode="auto">
          <a:xfrm>
            <a:off x="6280103" y="2463275"/>
            <a:ext cx="47625" cy="89297"/>
          </a:xfrm>
          <a:custGeom>
            <a:avLst/>
            <a:gdLst>
              <a:gd name="T0" fmla="*/ 0 w 40"/>
              <a:gd name="T1" fmla="*/ 0 h 75"/>
              <a:gd name="T2" fmla="*/ 2147483646 w 40"/>
              <a:gd name="T3" fmla="*/ 2147483646 h 75"/>
              <a:gd name="T4" fmla="*/ 2147483646 w 40"/>
              <a:gd name="T5" fmla="*/ 2147483646 h 75"/>
              <a:gd name="T6" fmla="*/ 2147483646 w 40"/>
              <a:gd name="T7" fmla="*/ 2147483646 h 75"/>
              <a:gd name="T8" fmla="*/ 2147483646 w 40"/>
              <a:gd name="T9" fmla="*/ 2147483646 h 75"/>
              <a:gd name="T10" fmla="*/ 2147483646 w 40"/>
              <a:gd name="T11" fmla="*/ 2147483646 h 7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75">
                <a:moveTo>
                  <a:pt x="0" y="0"/>
                </a:moveTo>
                <a:lnTo>
                  <a:pt x="5" y="8"/>
                </a:lnTo>
                <a:lnTo>
                  <a:pt x="10" y="17"/>
                </a:lnTo>
                <a:lnTo>
                  <a:pt x="20" y="35"/>
                </a:lnTo>
                <a:lnTo>
                  <a:pt x="29" y="54"/>
                </a:lnTo>
                <a:lnTo>
                  <a:pt x="39" y="74"/>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76" name="Freeform 70">
            <a:extLst>
              <a:ext uri="{FF2B5EF4-FFF2-40B4-BE49-F238E27FC236}">
                <a16:creationId xmlns:a16="http://schemas.microsoft.com/office/drawing/2014/main" id="{5F3F6590-15B8-481D-87F3-8116C124829E}"/>
              </a:ext>
            </a:extLst>
          </p:cNvPr>
          <p:cNvSpPr>
            <a:spLocks/>
          </p:cNvSpPr>
          <p:nvPr/>
        </p:nvSpPr>
        <p:spPr bwMode="auto">
          <a:xfrm>
            <a:off x="6326538" y="2551380"/>
            <a:ext cx="46435" cy="102394"/>
          </a:xfrm>
          <a:custGeom>
            <a:avLst/>
            <a:gdLst>
              <a:gd name="T0" fmla="*/ 0 w 39"/>
              <a:gd name="T1" fmla="*/ 0 h 86"/>
              <a:gd name="T2" fmla="*/ 2147483646 w 39"/>
              <a:gd name="T3" fmla="*/ 2147483646 h 86"/>
              <a:gd name="T4" fmla="*/ 2147483646 w 39"/>
              <a:gd name="T5" fmla="*/ 2147483646 h 86"/>
              <a:gd name="T6" fmla="*/ 2147483646 w 39"/>
              <a:gd name="T7" fmla="*/ 2147483646 h 8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 h="86">
                <a:moveTo>
                  <a:pt x="0" y="0"/>
                </a:moveTo>
                <a:lnTo>
                  <a:pt x="9" y="20"/>
                </a:lnTo>
                <a:lnTo>
                  <a:pt x="19" y="41"/>
                </a:lnTo>
                <a:lnTo>
                  <a:pt x="38" y="85"/>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77" name="Freeform 71">
            <a:extLst>
              <a:ext uri="{FF2B5EF4-FFF2-40B4-BE49-F238E27FC236}">
                <a16:creationId xmlns:a16="http://schemas.microsoft.com/office/drawing/2014/main" id="{BC7B9C53-D860-4107-A73A-66C84FD0B39E}"/>
              </a:ext>
            </a:extLst>
          </p:cNvPr>
          <p:cNvSpPr>
            <a:spLocks/>
          </p:cNvSpPr>
          <p:nvPr/>
        </p:nvSpPr>
        <p:spPr bwMode="auto">
          <a:xfrm>
            <a:off x="6371781" y="2652583"/>
            <a:ext cx="45244" cy="108347"/>
          </a:xfrm>
          <a:custGeom>
            <a:avLst/>
            <a:gdLst>
              <a:gd name="T0" fmla="*/ 0 w 38"/>
              <a:gd name="T1" fmla="*/ 0 h 91"/>
              <a:gd name="T2" fmla="*/ 2147483646 w 38"/>
              <a:gd name="T3" fmla="*/ 2147483646 h 91"/>
              <a:gd name="T4" fmla="*/ 2147483646 w 38"/>
              <a:gd name="T5" fmla="*/ 2147483646 h 91"/>
              <a:gd name="T6" fmla="*/ 0 60000 65536"/>
              <a:gd name="T7" fmla="*/ 0 60000 65536"/>
              <a:gd name="T8" fmla="*/ 0 60000 65536"/>
            </a:gdLst>
            <a:ahLst/>
            <a:cxnLst>
              <a:cxn ang="T6">
                <a:pos x="T0" y="T1"/>
              </a:cxn>
              <a:cxn ang="T7">
                <a:pos x="T2" y="T3"/>
              </a:cxn>
              <a:cxn ang="T8">
                <a:pos x="T4" y="T5"/>
              </a:cxn>
            </a:cxnLst>
            <a:rect l="0" t="0" r="r" b="b"/>
            <a:pathLst>
              <a:path w="38" h="91">
                <a:moveTo>
                  <a:pt x="0" y="0"/>
                </a:moveTo>
                <a:lnTo>
                  <a:pt x="18" y="45"/>
                </a:lnTo>
                <a:lnTo>
                  <a:pt x="37" y="9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78" name="Freeform 72">
            <a:extLst>
              <a:ext uri="{FF2B5EF4-FFF2-40B4-BE49-F238E27FC236}">
                <a16:creationId xmlns:a16="http://schemas.microsoft.com/office/drawing/2014/main" id="{AB845527-D755-42D3-92A8-0668FB25D61F}"/>
              </a:ext>
            </a:extLst>
          </p:cNvPr>
          <p:cNvSpPr>
            <a:spLocks/>
          </p:cNvSpPr>
          <p:nvPr/>
        </p:nvSpPr>
        <p:spPr bwMode="auto">
          <a:xfrm>
            <a:off x="6415835" y="2759739"/>
            <a:ext cx="47625" cy="108347"/>
          </a:xfrm>
          <a:custGeom>
            <a:avLst/>
            <a:gdLst>
              <a:gd name="T0" fmla="*/ 0 w 40"/>
              <a:gd name="T1" fmla="*/ 0 h 91"/>
              <a:gd name="T2" fmla="*/ 2147483646 w 40"/>
              <a:gd name="T3" fmla="*/ 2147483646 h 91"/>
              <a:gd name="T4" fmla="*/ 2147483646 w 40"/>
              <a:gd name="T5" fmla="*/ 2147483646 h 91"/>
              <a:gd name="T6" fmla="*/ 0 60000 65536"/>
              <a:gd name="T7" fmla="*/ 0 60000 65536"/>
              <a:gd name="T8" fmla="*/ 0 60000 65536"/>
            </a:gdLst>
            <a:ahLst/>
            <a:cxnLst>
              <a:cxn ang="T6">
                <a:pos x="T0" y="T1"/>
              </a:cxn>
              <a:cxn ang="T7">
                <a:pos x="T2" y="T3"/>
              </a:cxn>
              <a:cxn ang="T8">
                <a:pos x="T4" y="T5"/>
              </a:cxn>
            </a:cxnLst>
            <a:rect l="0" t="0" r="r" b="b"/>
            <a:pathLst>
              <a:path w="40" h="91">
                <a:moveTo>
                  <a:pt x="0" y="0"/>
                </a:moveTo>
                <a:lnTo>
                  <a:pt x="20" y="45"/>
                </a:lnTo>
                <a:lnTo>
                  <a:pt x="39" y="9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79" name="Freeform 73">
            <a:extLst>
              <a:ext uri="{FF2B5EF4-FFF2-40B4-BE49-F238E27FC236}">
                <a16:creationId xmlns:a16="http://schemas.microsoft.com/office/drawing/2014/main" id="{D2E987FD-B919-4186-A822-0DF77236121A}"/>
              </a:ext>
            </a:extLst>
          </p:cNvPr>
          <p:cNvSpPr>
            <a:spLocks/>
          </p:cNvSpPr>
          <p:nvPr/>
        </p:nvSpPr>
        <p:spPr bwMode="auto">
          <a:xfrm>
            <a:off x="6462270" y="2866895"/>
            <a:ext cx="46435" cy="103584"/>
          </a:xfrm>
          <a:custGeom>
            <a:avLst/>
            <a:gdLst>
              <a:gd name="T0" fmla="*/ 0 w 39"/>
              <a:gd name="T1" fmla="*/ 0 h 87"/>
              <a:gd name="T2" fmla="*/ 2147483646 w 39"/>
              <a:gd name="T3" fmla="*/ 2147483646 h 87"/>
              <a:gd name="T4" fmla="*/ 2147483646 w 39"/>
              <a:gd name="T5" fmla="*/ 2147483646 h 87"/>
              <a:gd name="T6" fmla="*/ 0 60000 65536"/>
              <a:gd name="T7" fmla="*/ 0 60000 65536"/>
              <a:gd name="T8" fmla="*/ 0 60000 65536"/>
            </a:gdLst>
            <a:ahLst/>
            <a:cxnLst>
              <a:cxn ang="T6">
                <a:pos x="T0" y="T1"/>
              </a:cxn>
              <a:cxn ang="T7">
                <a:pos x="T2" y="T3"/>
              </a:cxn>
              <a:cxn ang="T8">
                <a:pos x="T4" y="T5"/>
              </a:cxn>
            </a:cxnLst>
            <a:rect l="0" t="0" r="r" b="b"/>
            <a:pathLst>
              <a:path w="39" h="87">
                <a:moveTo>
                  <a:pt x="0" y="0"/>
                </a:moveTo>
                <a:lnTo>
                  <a:pt x="19" y="44"/>
                </a:lnTo>
                <a:lnTo>
                  <a:pt x="38" y="86"/>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80" name="Freeform 74">
            <a:extLst>
              <a:ext uri="{FF2B5EF4-FFF2-40B4-BE49-F238E27FC236}">
                <a16:creationId xmlns:a16="http://schemas.microsoft.com/office/drawing/2014/main" id="{20572537-D544-499D-9022-B3D52247AECD}"/>
              </a:ext>
            </a:extLst>
          </p:cNvPr>
          <p:cNvSpPr>
            <a:spLocks/>
          </p:cNvSpPr>
          <p:nvPr/>
        </p:nvSpPr>
        <p:spPr bwMode="auto">
          <a:xfrm>
            <a:off x="6507513" y="2969291"/>
            <a:ext cx="46435" cy="97631"/>
          </a:xfrm>
          <a:custGeom>
            <a:avLst/>
            <a:gdLst>
              <a:gd name="T0" fmla="*/ 0 w 39"/>
              <a:gd name="T1" fmla="*/ 0 h 82"/>
              <a:gd name="T2" fmla="*/ 2147483646 w 39"/>
              <a:gd name="T3" fmla="*/ 2147483646 h 82"/>
              <a:gd name="T4" fmla="*/ 2147483646 w 39"/>
              <a:gd name="T5" fmla="*/ 2147483646 h 82"/>
              <a:gd name="T6" fmla="*/ 0 60000 65536"/>
              <a:gd name="T7" fmla="*/ 0 60000 65536"/>
              <a:gd name="T8" fmla="*/ 0 60000 65536"/>
            </a:gdLst>
            <a:ahLst/>
            <a:cxnLst>
              <a:cxn ang="T6">
                <a:pos x="T0" y="T1"/>
              </a:cxn>
              <a:cxn ang="T7">
                <a:pos x="T2" y="T3"/>
              </a:cxn>
              <a:cxn ang="T8">
                <a:pos x="T4" y="T5"/>
              </a:cxn>
            </a:cxnLst>
            <a:rect l="0" t="0" r="r" b="b"/>
            <a:pathLst>
              <a:path w="39" h="82">
                <a:moveTo>
                  <a:pt x="0" y="0"/>
                </a:moveTo>
                <a:lnTo>
                  <a:pt x="19" y="41"/>
                </a:lnTo>
                <a:lnTo>
                  <a:pt x="38" y="81"/>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81" name="Freeform 75">
            <a:extLst>
              <a:ext uri="{FF2B5EF4-FFF2-40B4-BE49-F238E27FC236}">
                <a16:creationId xmlns:a16="http://schemas.microsoft.com/office/drawing/2014/main" id="{B9A443A3-5EAA-48CA-9165-3A8B7A5EE638}"/>
              </a:ext>
            </a:extLst>
          </p:cNvPr>
          <p:cNvSpPr>
            <a:spLocks/>
          </p:cNvSpPr>
          <p:nvPr/>
        </p:nvSpPr>
        <p:spPr bwMode="auto">
          <a:xfrm>
            <a:off x="6552757" y="3065730"/>
            <a:ext cx="46435" cy="91679"/>
          </a:xfrm>
          <a:custGeom>
            <a:avLst/>
            <a:gdLst>
              <a:gd name="T0" fmla="*/ 0 w 39"/>
              <a:gd name="T1" fmla="*/ 0 h 77"/>
              <a:gd name="T2" fmla="*/ 2147483646 w 39"/>
              <a:gd name="T3" fmla="*/ 2147483646 h 77"/>
              <a:gd name="T4" fmla="*/ 2147483646 w 39"/>
              <a:gd name="T5" fmla="*/ 2147483646 h 77"/>
              <a:gd name="T6" fmla="*/ 0 60000 65536"/>
              <a:gd name="T7" fmla="*/ 0 60000 65536"/>
              <a:gd name="T8" fmla="*/ 0 60000 65536"/>
            </a:gdLst>
            <a:ahLst/>
            <a:cxnLst>
              <a:cxn ang="T6">
                <a:pos x="T0" y="T1"/>
              </a:cxn>
              <a:cxn ang="T7">
                <a:pos x="T2" y="T3"/>
              </a:cxn>
              <a:cxn ang="T8">
                <a:pos x="T4" y="T5"/>
              </a:cxn>
            </a:cxnLst>
            <a:rect l="0" t="0" r="r" b="b"/>
            <a:pathLst>
              <a:path w="39" h="77">
                <a:moveTo>
                  <a:pt x="0" y="0"/>
                </a:moveTo>
                <a:lnTo>
                  <a:pt x="18" y="39"/>
                </a:lnTo>
                <a:lnTo>
                  <a:pt x="38" y="76"/>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82" name="Freeform 76">
            <a:extLst>
              <a:ext uri="{FF2B5EF4-FFF2-40B4-BE49-F238E27FC236}">
                <a16:creationId xmlns:a16="http://schemas.microsoft.com/office/drawing/2014/main" id="{AD1274A9-67AC-49E6-8D21-D4CA4B7DE9B6}"/>
              </a:ext>
            </a:extLst>
          </p:cNvPr>
          <p:cNvSpPr>
            <a:spLocks/>
          </p:cNvSpPr>
          <p:nvPr/>
        </p:nvSpPr>
        <p:spPr bwMode="auto">
          <a:xfrm>
            <a:off x="6598001" y="3156218"/>
            <a:ext cx="46435" cy="84535"/>
          </a:xfrm>
          <a:custGeom>
            <a:avLst/>
            <a:gdLst>
              <a:gd name="T0" fmla="*/ 0 w 39"/>
              <a:gd name="T1" fmla="*/ 0 h 71"/>
              <a:gd name="T2" fmla="*/ 2147483646 w 39"/>
              <a:gd name="T3" fmla="*/ 2147483646 h 71"/>
              <a:gd name="T4" fmla="*/ 2147483646 w 39"/>
              <a:gd name="T5" fmla="*/ 2147483646 h 71"/>
              <a:gd name="T6" fmla="*/ 0 60000 65536"/>
              <a:gd name="T7" fmla="*/ 0 60000 65536"/>
              <a:gd name="T8" fmla="*/ 0 60000 65536"/>
            </a:gdLst>
            <a:ahLst/>
            <a:cxnLst>
              <a:cxn ang="T6">
                <a:pos x="T0" y="T1"/>
              </a:cxn>
              <a:cxn ang="T7">
                <a:pos x="T2" y="T3"/>
              </a:cxn>
              <a:cxn ang="T8">
                <a:pos x="T4" y="T5"/>
              </a:cxn>
            </a:cxnLst>
            <a:rect l="0" t="0" r="r" b="b"/>
            <a:pathLst>
              <a:path w="39" h="71">
                <a:moveTo>
                  <a:pt x="0" y="0"/>
                </a:moveTo>
                <a:lnTo>
                  <a:pt x="19" y="35"/>
                </a:lnTo>
                <a:lnTo>
                  <a:pt x="38" y="7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83" name="Freeform 77">
            <a:extLst>
              <a:ext uri="{FF2B5EF4-FFF2-40B4-BE49-F238E27FC236}">
                <a16:creationId xmlns:a16="http://schemas.microsoft.com/office/drawing/2014/main" id="{97416CC7-3302-42B3-BD95-622094391FAD}"/>
              </a:ext>
            </a:extLst>
          </p:cNvPr>
          <p:cNvSpPr>
            <a:spLocks/>
          </p:cNvSpPr>
          <p:nvPr/>
        </p:nvSpPr>
        <p:spPr bwMode="auto">
          <a:xfrm>
            <a:off x="6643245" y="3239561"/>
            <a:ext cx="46435" cy="75010"/>
          </a:xfrm>
          <a:custGeom>
            <a:avLst/>
            <a:gdLst>
              <a:gd name="T0" fmla="*/ 0 w 39"/>
              <a:gd name="T1" fmla="*/ 0 h 63"/>
              <a:gd name="T2" fmla="*/ 2147483646 w 39"/>
              <a:gd name="T3" fmla="*/ 2147483646 h 63"/>
              <a:gd name="T4" fmla="*/ 2147483646 w 39"/>
              <a:gd name="T5" fmla="*/ 2147483646 h 63"/>
              <a:gd name="T6" fmla="*/ 0 60000 65536"/>
              <a:gd name="T7" fmla="*/ 0 60000 65536"/>
              <a:gd name="T8" fmla="*/ 0 60000 65536"/>
            </a:gdLst>
            <a:ahLst/>
            <a:cxnLst>
              <a:cxn ang="T6">
                <a:pos x="T0" y="T1"/>
              </a:cxn>
              <a:cxn ang="T7">
                <a:pos x="T2" y="T3"/>
              </a:cxn>
              <a:cxn ang="T8">
                <a:pos x="T4" y="T5"/>
              </a:cxn>
            </a:cxnLst>
            <a:rect l="0" t="0" r="r" b="b"/>
            <a:pathLst>
              <a:path w="39" h="63">
                <a:moveTo>
                  <a:pt x="0" y="0"/>
                </a:moveTo>
                <a:lnTo>
                  <a:pt x="19" y="31"/>
                </a:lnTo>
                <a:lnTo>
                  <a:pt x="38" y="62"/>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84" name="Freeform 78">
            <a:extLst>
              <a:ext uri="{FF2B5EF4-FFF2-40B4-BE49-F238E27FC236}">
                <a16:creationId xmlns:a16="http://schemas.microsoft.com/office/drawing/2014/main" id="{3C9B473A-4892-4739-A8B4-6B30A7AF06B0}"/>
              </a:ext>
            </a:extLst>
          </p:cNvPr>
          <p:cNvSpPr>
            <a:spLocks/>
          </p:cNvSpPr>
          <p:nvPr/>
        </p:nvSpPr>
        <p:spPr bwMode="auto">
          <a:xfrm>
            <a:off x="6688487" y="3313379"/>
            <a:ext cx="47625" cy="67866"/>
          </a:xfrm>
          <a:custGeom>
            <a:avLst/>
            <a:gdLst>
              <a:gd name="T0" fmla="*/ 0 w 40"/>
              <a:gd name="T1" fmla="*/ 0 h 57"/>
              <a:gd name="T2" fmla="*/ 2147483646 w 40"/>
              <a:gd name="T3" fmla="*/ 2147483646 h 57"/>
              <a:gd name="T4" fmla="*/ 2147483646 w 40"/>
              <a:gd name="T5" fmla="*/ 2147483646 h 57"/>
              <a:gd name="T6" fmla="*/ 0 60000 65536"/>
              <a:gd name="T7" fmla="*/ 0 60000 65536"/>
              <a:gd name="T8" fmla="*/ 0 60000 65536"/>
            </a:gdLst>
            <a:ahLst/>
            <a:cxnLst>
              <a:cxn ang="T6">
                <a:pos x="T0" y="T1"/>
              </a:cxn>
              <a:cxn ang="T7">
                <a:pos x="T2" y="T3"/>
              </a:cxn>
              <a:cxn ang="T8">
                <a:pos x="T4" y="T5"/>
              </a:cxn>
            </a:cxnLst>
            <a:rect l="0" t="0" r="r" b="b"/>
            <a:pathLst>
              <a:path w="40" h="57">
                <a:moveTo>
                  <a:pt x="0" y="0"/>
                </a:moveTo>
                <a:lnTo>
                  <a:pt x="19" y="29"/>
                </a:lnTo>
                <a:lnTo>
                  <a:pt x="39" y="56"/>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85" name="Freeform 79">
            <a:extLst>
              <a:ext uri="{FF2B5EF4-FFF2-40B4-BE49-F238E27FC236}">
                <a16:creationId xmlns:a16="http://schemas.microsoft.com/office/drawing/2014/main" id="{A8F072B0-5CCC-4469-ADCD-6A965EC9CE96}"/>
              </a:ext>
            </a:extLst>
          </p:cNvPr>
          <p:cNvSpPr>
            <a:spLocks/>
          </p:cNvSpPr>
          <p:nvPr/>
        </p:nvSpPr>
        <p:spPr bwMode="auto">
          <a:xfrm>
            <a:off x="6734922" y="3380055"/>
            <a:ext cx="45244" cy="61913"/>
          </a:xfrm>
          <a:custGeom>
            <a:avLst/>
            <a:gdLst>
              <a:gd name="T0" fmla="*/ 0 w 38"/>
              <a:gd name="T1" fmla="*/ 0 h 52"/>
              <a:gd name="T2" fmla="*/ 2147483646 w 38"/>
              <a:gd name="T3" fmla="*/ 2147483646 h 52"/>
              <a:gd name="T4" fmla="*/ 2147483646 w 38"/>
              <a:gd name="T5" fmla="*/ 2147483646 h 52"/>
              <a:gd name="T6" fmla="*/ 0 60000 65536"/>
              <a:gd name="T7" fmla="*/ 0 60000 65536"/>
              <a:gd name="T8" fmla="*/ 0 60000 65536"/>
            </a:gdLst>
            <a:ahLst/>
            <a:cxnLst>
              <a:cxn ang="T6">
                <a:pos x="T0" y="T1"/>
              </a:cxn>
              <a:cxn ang="T7">
                <a:pos x="T2" y="T3"/>
              </a:cxn>
              <a:cxn ang="T8">
                <a:pos x="T4" y="T5"/>
              </a:cxn>
            </a:cxnLst>
            <a:rect l="0" t="0" r="r" b="b"/>
            <a:pathLst>
              <a:path w="38" h="52">
                <a:moveTo>
                  <a:pt x="0" y="0"/>
                </a:moveTo>
                <a:lnTo>
                  <a:pt x="18" y="26"/>
                </a:lnTo>
                <a:lnTo>
                  <a:pt x="37" y="51"/>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86" name="Freeform 80">
            <a:extLst>
              <a:ext uri="{FF2B5EF4-FFF2-40B4-BE49-F238E27FC236}">
                <a16:creationId xmlns:a16="http://schemas.microsoft.com/office/drawing/2014/main" id="{FCD91255-4572-41DE-8B08-98885C454EEB}"/>
              </a:ext>
            </a:extLst>
          </p:cNvPr>
          <p:cNvSpPr>
            <a:spLocks/>
          </p:cNvSpPr>
          <p:nvPr/>
        </p:nvSpPr>
        <p:spPr bwMode="auto">
          <a:xfrm>
            <a:off x="6778976" y="3440777"/>
            <a:ext cx="46435" cy="53578"/>
          </a:xfrm>
          <a:custGeom>
            <a:avLst/>
            <a:gdLst>
              <a:gd name="T0" fmla="*/ 0 w 39"/>
              <a:gd name="T1" fmla="*/ 0 h 45"/>
              <a:gd name="T2" fmla="*/ 2147483646 w 39"/>
              <a:gd name="T3" fmla="*/ 2147483646 h 45"/>
              <a:gd name="T4" fmla="*/ 2147483646 w 39"/>
              <a:gd name="T5" fmla="*/ 2147483646 h 45"/>
              <a:gd name="T6" fmla="*/ 0 60000 65536"/>
              <a:gd name="T7" fmla="*/ 0 60000 65536"/>
              <a:gd name="T8" fmla="*/ 0 60000 65536"/>
            </a:gdLst>
            <a:ahLst/>
            <a:cxnLst>
              <a:cxn ang="T6">
                <a:pos x="T0" y="T1"/>
              </a:cxn>
              <a:cxn ang="T7">
                <a:pos x="T2" y="T3"/>
              </a:cxn>
              <a:cxn ang="T8">
                <a:pos x="T4" y="T5"/>
              </a:cxn>
            </a:cxnLst>
            <a:rect l="0" t="0" r="r" b="b"/>
            <a:pathLst>
              <a:path w="39" h="45">
                <a:moveTo>
                  <a:pt x="0" y="0"/>
                </a:moveTo>
                <a:lnTo>
                  <a:pt x="19" y="23"/>
                </a:lnTo>
                <a:lnTo>
                  <a:pt x="38" y="44"/>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87" name="Freeform 81">
            <a:extLst>
              <a:ext uri="{FF2B5EF4-FFF2-40B4-BE49-F238E27FC236}">
                <a16:creationId xmlns:a16="http://schemas.microsoft.com/office/drawing/2014/main" id="{D80302FD-C98B-42A6-B885-A991C5C773B9}"/>
              </a:ext>
            </a:extLst>
          </p:cNvPr>
          <p:cNvSpPr>
            <a:spLocks/>
          </p:cNvSpPr>
          <p:nvPr/>
        </p:nvSpPr>
        <p:spPr bwMode="auto">
          <a:xfrm>
            <a:off x="6824219" y="3493165"/>
            <a:ext cx="47625" cy="47625"/>
          </a:xfrm>
          <a:custGeom>
            <a:avLst/>
            <a:gdLst>
              <a:gd name="T0" fmla="*/ 0 w 40"/>
              <a:gd name="T1" fmla="*/ 0 h 40"/>
              <a:gd name="T2" fmla="*/ 2147483646 w 40"/>
              <a:gd name="T3" fmla="*/ 2147483646 h 40"/>
              <a:gd name="T4" fmla="*/ 2147483646 w 40"/>
              <a:gd name="T5" fmla="*/ 2147483646 h 40"/>
              <a:gd name="T6" fmla="*/ 0 60000 65536"/>
              <a:gd name="T7" fmla="*/ 0 60000 65536"/>
              <a:gd name="T8" fmla="*/ 0 60000 65536"/>
            </a:gdLst>
            <a:ahLst/>
            <a:cxnLst>
              <a:cxn ang="T6">
                <a:pos x="T0" y="T1"/>
              </a:cxn>
              <a:cxn ang="T7">
                <a:pos x="T2" y="T3"/>
              </a:cxn>
              <a:cxn ang="T8">
                <a:pos x="T4" y="T5"/>
              </a:cxn>
            </a:cxnLst>
            <a:rect l="0" t="0" r="r" b="b"/>
            <a:pathLst>
              <a:path w="40" h="40">
                <a:moveTo>
                  <a:pt x="0" y="0"/>
                </a:moveTo>
                <a:lnTo>
                  <a:pt x="19" y="20"/>
                </a:lnTo>
                <a:lnTo>
                  <a:pt x="39" y="39"/>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88" name="Freeform 82">
            <a:extLst>
              <a:ext uri="{FF2B5EF4-FFF2-40B4-BE49-F238E27FC236}">
                <a16:creationId xmlns:a16="http://schemas.microsoft.com/office/drawing/2014/main" id="{0EF1E280-DD7A-4D05-8AEB-8A56C2483454}"/>
              </a:ext>
            </a:extLst>
          </p:cNvPr>
          <p:cNvSpPr>
            <a:spLocks/>
          </p:cNvSpPr>
          <p:nvPr/>
        </p:nvSpPr>
        <p:spPr bwMode="auto">
          <a:xfrm>
            <a:off x="6870652" y="3539598"/>
            <a:ext cx="46434" cy="42863"/>
          </a:xfrm>
          <a:custGeom>
            <a:avLst/>
            <a:gdLst>
              <a:gd name="T0" fmla="*/ 0 w 39"/>
              <a:gd name="T1" fmla="*/ 0 h 36"/>
              <a:gd name="T2" fmla="*/ 2147483646 w 39"/>
              <a:gd name="T3" fmla="*/ 2147483646 h 36"/>
              <a:gd name="T4" fmla="*/ 2147483646 w 39"/>
              <a:gd name="T5" fmla="*/ 2147483646 h 36"/>
              <a:gd name="T6" fmla="*/ 0 60000 65536"/>
              <a:gd name="T7" fmla="*/ 0 60000 65536"/>
              <a:gd name="T8" fmla="*/ 0 60000 65536"/>
            </a:gdLst>
            <a:ahLst/>
            <a:cxnLst>
              <a:cxn ang="T6">
                <a:pos x="T0" y="T1"/>
              </a:cxn>
              <a:cxn ang="T7">
                <a:pos x="T2" y="T3"/>
              </a:cxn>
              <a:cxn ang="T8">
                <a:pos x="T4" y="T5"/>
              </a:cxn>
            </a:cxnLst>
            <a:rect l="0" t="0" r="r" b="b"/>
            <a:pathLst>
              <a:path w="39" h="36">
                <a:moveTo>
                  <a:pt x="0" y="0"/>
                </a:moveTo>
                <a:lnTo>
                  <a:pt x="19" y="18"/>
                </a:lnTo>
                <a:lnTo>
                  <a:pt x="38" y="35"/>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89" name="Freeform 83">
            <a:extLst>
              <a:ext uri="{FF2B5EF4-FFF2-40B4-BE49-F238E27FC236}">
                <a16:creationId xmlns:a16="http://schemas.microsoft.com/office/drawing/2014/main" id="{3946B6B6-7966-4BD8-A49D-1FD1A9DEB25B}"/>
              </a:ext>
            </a:extLst>
          </p:cNvPr>
          <p:cNvSpPr>
            <a:spLocks/>
          </p:cNvSpPr>
          <p:nvPr/>
        </p:nvSpPr>
        <p:spPr bwMode="auto">
          <a:xfrm>
            <a:off x="6915897" y="3581272"/>
            <a:ext cx="45244" cy="35719"/>
          </a:xfrm>
          <a:custGeom>
            <a:avLst/>
            <a:gdLst>
              <a:gd name="T0" fmla="*/ 0 w 38"/>
              <a:gd name="T1" fmla="*/ 0 h 30"/>
              <a:gd name="T2" fmla="*/ 2147483646 w 38"/>
              <a:gd name="T3" fmla="*/ 2147483646 h 30"/>
              <a:gd name="T4" fmla="*/ 2147483646 w 38"/>
              <a:gd name="T5" fmla="*/ 2147483646 h 30"/>
              <a:gd name="T6" fmla="*/ 0 60000 65536"/>
              <a:gd name="T7" fmla="*/ 0 60000 65536"/>
              <a:gd name="T8" fmla="*/ 0 60000 65536"/>
            </a:gdLst>
            <a:ahLst/>
            <a:cxnLst>
              <a:cxn ang="T6">
                <a:pos x="T0" y="T1"/>
              </a:cxn>
              <a:cxn ang="T7">
                <a:pos x="T2" y="T3"/>
              </a:cxn>
              <a:cxn ang="T8">
                <a:pos x="T4" y="T5"/>
              </a:cxn>
            </a:cxnLst>
            <a:rect l="0" t="0" r="r" b="b"/>
            <a:pathLst>
              <a:path w="38" h="30">
                <a:moveTo>
                  <a:pt x="0" y="0"/>
                </a:moveTo>
                <a:lnTo>
                  <a:pt x="18" y="15"/>
                </a:lnTo>
                <a:lnTo>
                  <a:pt x="37" y="29"/>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90" name="Freeform 84">
            <a:extLst>
              <a:ext uri="{FF2B5EF4-FFF2-40B4-BE49-F238E27FC236}">
                <a16:creationId xmlns:a16="http://schemas.microsoft.com/office/drawing/2014/main" id="{F8F8B08E-F61A-46E3-ADF0-189B2953CB80}"/>
              </a:ext>
            </a:extLst>
          </p:cNvPr>
          <p:cNvSpPr>
            <a:spLocks/>
          </p:cNvSpPr>
          <p:nvPr/>
        </p:nvSpPr>
        <p:spPr bwMode="auto">
          <a:xfrm>
            <a:off x="6959950" y="3615800"/>
            <a:ext cx="47625" cy="32147"/>
          </a:xfrm>
          <a:custGeom>
            <a:avLst/>
            <a:gdLst>
              <a:gd name="T0" fmla="*/ 0 w 40"/>
              <a:gd name="T1" fmla="*/ 0 h 27"/>
              <a:gd name="T2" fmla="*/ 2147483646 w 40"/>
              <a:gd name="T3" fmla="*/ 2147483646 h 27"/>
              <a:gd name="T4" fmla="*/ 2147483646 w 40"/>
              <a:gd name="T5" fmla="*/ 2147483646 h 27"/>
              <a:gd name="T6" fmla="*/ 0 60000 65536"/>
              <a:gd name="T7" fmla="*/ 0 60000 65536"/>
              <a:gd name="T8" fmla="*/ 0 60000 65536"/>
            </a:gdLst>
            <a:ahLst/>
            <a:cxnLst>
              <a:cxn ang="T6">
                <a:pos x="T0" y="T1"/>
              </a:cxn>
              <a:cxn ang="T7">
                <a:pos x="T2" y="T3"/>
              </a:cxn>
              <a:cxn ang="T8">
                <a:pos x="T4" y="T5"/>
              </a:cxn>
            </a:cxnLst>
            <a:rect l="0" t="0" r="r" b="b"/>
            <a:pathLst>
              <a:path w="40" h="27">
                <a:moveTo>
                  <a:pt x="0" y="0"/>
                </a:moveTo>
                <a:lnTo>
                  <a:pt x="19" y="14"/>
                </a:lnTo>
                <a:lnTo>
                  <a:pt x="39" y="26"/>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91" name="Freeform 85">
            <a:extLst>
              <a:ext uri="{FF2B5EF4-FFF2-40B4-BE49-F238E27FC236}">
                <a16:creationId xmlns:a16="http://schemas.microsoft.com/office/drawing/2014/main" id="{2541D6FA-6735-4532-8F24-F1C03DB4B84C}"/>
              </a:ext>
            </a:extLst>
          </p:cNvPr>
          <p:cNvSpPr>
            <a:spLocks/>
          </p:cNvSpPr>
          <p:nvPr/>
        </p:nvSpPr>
        <p:spPr bwMode="auto">
          <a:xfrm>
            <a:off x="7006384" y="3646755"/>
            <a:ext cx="46434" cy="28575"/>
          </a:xfrm>
          <a:custGeom>
            <a:avLst/>
            <a:gdLst>
              <a:gd name="T0" fmla="*/ 0 w 39"/>
              <a:gd name="T1" fmla="*/ 0 h 24"/>
              <a:gd name="T2" fmla="*/ 2147483646 w 39"/>
              <a:gd name="T3" fmla="*/ 2147483646 h 24"/>
              <a:gd name="T4" fmla="*/ 2147483646 w 39"/>
              <a:gd name="T5" fmla="*/ 2147483646 h 24"/>
              <a:gd name="T6" fmla="*/ 0 60000 65536"/>
              <a:gd name="T7" fmla="*/ 0 60000 65536"/>
              <a:gd name="T8" fmla="*/ 0 60000 65536"/>
            </a:gdLst>
            <a:ahLst/>
            <a:cxnLst>
              <a:cxn ang="T6">
                <a:pos x="T0" y="T1"/>
              </a:cxn>
              <a:cxn ang="T7">
                <a:pos x="T2" y="T3"/>
              </a:cxn>
              <a:cxn ang="T8">
                <a:pos x="T4" y="T5"/>
              </a:cxn>
            </a:cxnLst>
            <a:rect l="0" t="0" r="r" b="b"/>
            <a:pathLst>
              <a:path w="39" h="24">
                <a:moveTo>
                  <a:pt x="0" y="0"/>
                </a:moveTo>
                <a:lnTo>
                  <a:pt x="19" y="13"/>
                </a:lnTo>
                <a:lnTo>
                  <a:pt x="38" y="23"/>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92" name="Freeform 86">
            <a:extLst>
              <a:ext uri="{FF2B5EF4-FFF2-40B4-BE49-F238E27FC236}">
                <a16:creationId xmlns:a16="http://schemas.microsoft.com/office/drawing/2014/main" id="{37C13A2E-5F74-40FE-94B3-0379BE2B8815}"/>
              </a:ext>
            </a:extLst>
          </p:cNvPr>
          <p:cNvSpPr>
            <a:spLocks/>
          </p:cNvSpPr>
          <p:nvPr/>
        </p:nvSpPr>
        <p:spPr bwMode="auto">
          <a:xfrm>
            <a:off x="7051627" y="3674138"/>
            <a:ext cx="46434" cy="22622"/>
          </a:xfrm>
          <a:custGeom>
            <a:avLst/>
            <a:gdLst>
              <a:gd name="T0" fmla="*/ 0 w 39"/>
              <a:gd name="T1" fmla="*/ 0 h 19"/>
              <a:gd name="T2" fmla="*/ 2147483646 w 39"/>
              <a:gd name="T3" fmla="*/ 2147483646 h 19"/>
              <a:gd name="T4" fmla="*/ 2147483646 w 39"/>
              <a:gd name="T5" fmla="*/ 2147483646 h 19"/>
              <a:gd name="T6" fmla="*/ 0 60000 65536"/>
              <a:gd name="T7" fmla="*/ 0 60000 65536"/>
              <a:gd name="T8" fmla="*/ 0 60000 65536"/>
            </a:gdLst>
            <a:ahLst/>
            <a:cxnLst>
              <a:cxn ang="T6">
                <a:pos x="T0" y="T1"/>
              </a:cxn>
              <a:cxn ang="T7">
                <a:pos x="T2" y="T3"/>
              </a:cxn>
              <a:cxn ang="T8">
                <a:pos x="T4" y="T5"/>
              </a:cxn>
            </a:cxnLst>
            <a:rect l="0" t="0" r="r" b="b"/>
            <a:pathLst>
              <a:path w="39" h="19">
                <a:moveTo>
                  <a:pt x="0" y="0"/>
                </a:moveTo>
                <a:lnTo>
                  <a:pt x="19" y="10"/>
                </a:lnTo>
                <a:lnTo>
                  <a:pt x="38" y="18"/>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93" name="Line 87">
            <a:extLst>
              <a:ext uri="{FF2B5EF4-FFF2-40B4-BE49-F238E27FC236}">
                <a16:creationId xmlns:a16="http://schemas.microsoft.com/office/drawing/2014/main" id="{A81F3163-4044-402D-BDE3-9AF664A45404}"/>
              </a:ext>
            </a:extLst>
          </p:cNvPr>
          <p:cNvSpPr>
            <a:spLocks noChangeShapeType="1"/>
          </p:cNvSpPr>
          <p:nvPr/>
        </p:nvSpPr>
        <p:spPr bwMode="auto">
          <a:xfrm>
            <a:off x="7096872" y="3695570"/>
            <a:ext cx="45244" cy="19050"/>
          </a:xfrm>
          <a:prstGeom prst="line">
            <a:avLst/>
          </a:prstGeom>
          <a:noFill/>
          <a:ln w="12700">
            <a:solidFill>
              <a:srgbClr val="3399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594" name="Freeform 88">
            <a:extLst>
              <a:ext uri="{FF2B5EF4-FFF2-40B4-BE49-F238E27FC236}">
                <a16:creationId xmlns:a16="http://schemas.microsoft.com/office/drawing/2014/main" id="{67E83F1F-FFD4-4454-8181-6BFC5EB900C0}"/>
              </a:ext>
            </a:extLst>
          </p:cNvPr>
          <p:cNvSpPr>
            <a:spLocks/>
          </p:cNvSpPr>
          <p:nvPr/>
        </p:nvSpPr>
        <p:spPr bwMode="auto">
          <a:xfrm>
            <a:off x="7142115" y="3714621"/>
            <a:ext cx="46434" cy="20240"/>
          </a:xfrm>
          <a:custGeom>
            <a:avLst/>
            <a:gdLst>
              <a:gd name="T0" fmla="*/ 0 w 39"/>
              <a:gd name="T1" fmla="*/ 0 h 17"/>
              <a:gd name="T2" fmla="*/ 2147483646 w 39"/>
              <a:gd name="T3" fmla="*/ 2147483646 h 17"/>
              <a:gd name="T4" fmla="*/ 2147483646 w 39"/>
              <a:gd name="T5" fmla="*/ 2147483646 h 17"/>
              <a:gd name="T6" fmla="*/ 0 60000 65536"/>
              <a:gd name="T7" fmla="*/ 0 60000 65536"/>
              <a:gd name="T8" fmla="*/ 0 60000 65536"/>
            </a:gdLst>
            <a:ahLst/>
            <a:cxnLst>
              <a:cxn ang="T6">
                <a:pos x="T0" y="T1"/>
              </a:cxn>
              <a:cxn ang="T7">
                <a:pos x="T2" y="T3"/>
              </a:cxn>
              <a:cxn ang="T8">
                <a:pos x="T4" y="T5"/>
              </a:cxn>
            </a:cxnLst>
            <a:rect l="0" t="0" r="r" b="b"/>
            <a:pathLst>
              <a:path w="39" h="17">
                <a:moveTo>
                  <a:pt x="0" y="0"/>
                </a:moveTo>
                <a:lnTo>
                  <a:pt x="19" y="8"/>
                </a:lnTo>
                <a:lnTo>
                  <a:pt x="38" y="16"/>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95" name="Freeform 89">
            <a:extLst>
              <a:ext uri="{FF2B5EF4-FFF2-40B4-BE49-F238E27FC236}">
                <a16:creationId xmlns:a16="http://schemas.microsoft.com/office/drawing/2014/main" id="{C9008549-DC66-4D8C-8A81-60B6FC3DE74D}"/>
              </a:ext>
            </a:extLst>
          </p:cNvPr>
          <p:cNvSpPr>
            <a:spLocks/>
          </p:cNvSpPr>
          <p:nvPr/>
        </p:nvSpPr>
        <p:spPr bwMode="auto">
          <a:xfrm>
            <a:off x="7187359" y="3732480"/>
            <a:ext cx="46434" cy="20241"/>
          </a:xfrm>
          <a:custGeom>
            <a:avLst/>
            <a:gdLst>
              <a:gd name="T0" fmla="*/ 0 w 39"/>
              <a:gd name="T1" fmla="*/ 0 h 17"/>
              <a:gd name="T2" fmla="*/ 2147483646 w 39"/>
              <a:gd name="T3" fmla="*/ 2147483646 h 17"/>
              <a:gd name="T4" fmla="*/ 2147483646 w 39"/>
              <a:gd name="T5" fmla="*/ 2147483646 h 17"/>
              <a:gd name="T6" fmla="*/ 0 60000 65536"/>
              <a:gd name="T7" fmla="*/ 0 60000 65536"/>
              <a:gd name="T8" fmla="*/ 0 60000 65536"/>
            </a:gdLst>
            <a:ahLst/>
            <a:cxnLst>
              <a:cxn ang="T6">
                <a:pos x="T0" y="T1"/>
              </a:cxn>
              <a:cxn ang="T7">
                <a:pos x="T2" y="T3"/>
              </a:cxn>
              <a:cxn ang="T8">
                <a:pos x="T4" y="T5"/>
              </a:cxn>
            </a:cxnLst>
            <a:rect l="0" t="0" r="r" b="b"/>
            <a:pathLst>
              <a:path w="39" h="17">
                <a:moveTo>
                  <a:pt x="0" y="0"/>
                </a:moveTo>
                <a:lnTo>
                  <a:pt x="19" y="8"/>
                </a:lnTo>
                <a:lnTo>
                  <a:pt x="38" y="16"/>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596" name="Line 90">
            <a:extLst>
              <a:ext uri="{FF2B5EF4-FFF2-40B4-BE49-F238E27FC236}">
                <a16:creationId xmlns:a16="http://schemas.microsoft.com/office/drawing/2014/main" id="{38AF17FF-0043-44AD-AC6F-D5AB06180BE2}"/>
              </a:ext>
            </a:extLst>
          </p:cNvPr>
          <p:cNvSpPr>
            <a:spLocks noChangeShapeType="1"/>
          </p:cNvSpPr>
          <p:nvPr/>
        </p:nvSpPr>
        <p:spPr bwMode="auto">
          <a:xfrm>
            <a:off x="7232603" y="3745577"/>
            <a:ext cx="45244" cy="11906"/>
          </a:xfrm>
          <a:prstGeom prst="line">
            <a:avLst/>
          </a:prstGeom>
          <a:noFill/>
          <a:ln w="12700">
            <a:solidFill>
              <a:srgbClr val="3399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597" name="Line 91">
            <a:extLst>
              <a:ext uri="{FF2B5EF4-FFF2-40B4-BE49-F238E27FC236}">
                <a16:creationId xmlns:a16="http://schemas.microsoft.com/office/drawing/2014/main" id="{49199E6F-2356-4DC0-9F21-5B1EE6A4EB82}"/>
              </a:ext>
            </a:extLst>
          </p:cNvPr>
          <p:cNvSpPr>
            <a:spLocks noChangeShapeType="1"/>
          </p:cNvSpPr>
          <p:nvPr/>
        </p:nvSpPr>
        <p:spPr bwMode="auto">
          <a:xfrm>
            <a:off x="7277847" y="3757483"/>
            <a:ext cx="45244" cy="9525"/>
          </a:xfrm>
          <a:prstGeom prst="line">
            <a:avLst/>
          </a:prstGeom>
          <a:noFill/>
          <a:ln w="12700">
            <a:solidFill>
              <a:srgbClr val="3399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598" name="Line 92">
            <a:extLst>
              <a:ext uri="{FF2B5EF4-FFF2-40B4-BE49-F238E27FC236}">
                <a16:creationId xmlns:a16="http://schemas.microsoft.com/office/drawing/2014/main" id="{FAE38D8F-14E6-49CB-B397-6D41CE0C6A30}"/>
              </a:ext>
            </a:extLst>
          </p:cNvPr>
          <p:cNvSpPr>
            <a:spLocks noChangeShapeType="1"/>
          </p:cNvSpPr>
          <p:nvPr/>
        </p:nvSpPr>
        <p:spPr bwMode="auto">
          <a:xfrm>
            <a:off x="7323091" y="3767008"/>
            <a:ext cx="45244" cy="7144"/>
          </a:xfrm>
          <a:prstGeom prst="line">
            <a:avLst/>
          </a:prstGeom>
          <a:noFill/>
          <a:ln w="12700">
            <a:solidFill>
              <a:srgbClr val="3399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599" name="Freeform 93">
            <a:extLst>
              <a:ext uri="{FF2B5EF4-FFF2-40B4-BE49-F238E27FC236}">
                <a16:creationId xmlns:a16="http://schemas.microsoft.com/office/drawing/2014/main" id="{059FD024-1E12-4D12-BFF6-708E847766A2}"/>
              </a:ext>
            </a:extLst>
          </p:cNvPr>
          <p:cNvSpPr>
            <a:spLocks/>
          </p:cNvSpPr>
          <p:nvPr/>
        </p:nvSpPr>
        <p:spPr bwMode="auto">
          <a:xfrm>
            <a:off x="7368334" y="3774152"/>
            <a:ext cx="46434" cy="20240"/>
          </a:xfrm>
          <a:custGeom>
            <a:avLst/>
            <a:gdLst>
              <a:gd name="T0" fmla="*/ 0 w 39"/>
              <a:gd name="T1" fmla="*/ 0 h 17"/>
              <a:gd name="T2" fmla="*/ 2147483646 w 39"/>
              <a:gd name="T3" fmla="*/ 2147483646 h 17"/>
              <a:gd name="T4" fmla="*/ 2147483646 w 39"/>
              <a:gd name="T5" fmla="*/ 2147483646 h 17"/>
              <a:gd name="T6" fmla="*/ 0 60000 65536"/>
              <a:gd name="T7" fmla="*/ 0 60000 65536"/>
              <a:gd name="T8" fmla="*/ 0 60000 65536"/>
            </a:gdLst>
            <a:ahLst/>
            <a:cxnLst>
              <a:cxn ang="T6">
                <a:pos x="T0" y="T1"/>
              </a:cxn>
              <a:cxn ang="T7">
                <a:pos x="T2" y="T3"/>
              </a:cxn>
              <a:cxn ang="T8">
                <a:pos x="T4" y="T5"/>
              </a:cxn>
            </a:cxnLst>
            <a:rect l="0" t="0" r="r" b="b"/>
            <a:pathLst>
              <a:path w="39" h="17">
                <a:moveTo>
                  <a:pt x="0" y="0"/>
                </a:moveTo>
                <a:lnTo>
                  <a:pt x="19" y="9"/>
                </a:lnTo>
                <a:lnTo>
                  <a:pt x="38" y="16"/>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00" name="Line 94">
            <a:extLst>
              <a:ext uri="{FF2B5EF4-FFF2-40B4-BE49-F238E27FC236}">
                <a16:creationId xmlns:a16="http://schemas.microsoft.com/office/drawing/2014/main" id="{5D798D02-3F4D-4D20-B4FA-603E00FB2FD4}"/>
              </a:ext>
            </a:extLst>
          </p:cNvPr>
          <p:cNvSpPr>
            <a:spLocks noChangeShapeType="1"/>
          </p:cNvSpPr>
          <p:nvPr/>
        </p:nvSpPr>
        <p:spPr bwMode="auto">
          <a:xfrm>
            <a:off x="7413577" y="3780104"/>
            <a:ext cx="46434" cy="5954"/>
          </a:xfrm>
          <a:prstGeom prst="line">
            <a:avLst/>
          </a:prstGeom>
          <a:noFill/>
          <a:ln w="12700">
            <a:solidFill>
              <a:srgbClr val="3399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601" name="Freeform 95">
            <a:extLst>
              <a:ext uri="{FF2B5EF4-FFF2-40B4-BE49-F238E27FC236}">
                <a16:creationId xmlns:a16="http://schemas.microsoft.com/office/drawing/2014/main" id="{8F44F0D3-7E48-45F4-A441-E8CA894356AF}"/>
              </a:ext>
            </a:extLst>
          </p:cNvPr>
          <p:cNvSpPr>
            <a:spLocks/>
          </p:cNvSpPr>
          <p:nvPr/>
        </p:nvSpPr>
        <p:spPr bwMode="auto">
          <a:xfrm>
            <a:off x="7460012" y="3786059"/>
            <a:ext cx="45244" cy="1190"/>
          </a:xfrm>
          <a:custGeom>
            <a:avLst/>
            <a:gdLst>
              <a:gd name="T0" fmla="*/ 0 w 38"/>
              <a:gd name="T1" fmla="*/ 0 h 1"/>
              <a:gd name="T2" fmla="*/ 2147483646 w 38"/>
              <a:gd name="T3" fmla="*/ 0 h 1"/>
              <a:gd name="T4" fmla="*/ 2147483646 w 38"/>
              <a:gd name="T5" fmla="*/ 0 h 1"/>
              <a:gd name="T6" fmla="*/ 0 60000 65536"/>
              <a:gd name="T7" fmla="*/ 0 60000 65536"/>
              <a:gd name="T8" fmla="*/ 0 60000 65536"/>
            </a:gdLst>
            <a:ahLst/>
            <a:cxnLst>
              <a:cxn ang="T6">
                <a:pos x="T0" y="T1"/>
              </a:cxn>
              <a:cxn ang="T7">
                <a:pos x="T2" y="T3"/>
              </a:cxn>
              <a:cxn ang="T8">
                <a:pos x="T4" y="T5"/>
              </a:cxn>
            </a:cxnLst>
            <a:rect l="0" t="0" r="r" b="b"/>
            <a:pathLst>
              <a:path w="38" h="1">
                <a:moveTo>
                  <a:pt x="0" y="0"/>
                </a:moveTo>
                <a:lnTo>
                  <a:pt x="18" y="0"/>
                </a:lnTo>
                <a:lnTo>
                  <a:pt x="37"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02" name="Freeform 96">
            <a:extLst>
              <a:ext uri="{FF2B5EF4-FFF2-40B4-BE49-F238E27FC236}">
                <a16:creationId xmlns:a16="http://schemas.microsoft.com/office/drawing/2014/main" id="{6AEC0CB6-9802-434A-A20A-DDE68BF140B2}"/>
              </a:ext>
            </a:extLst>
          </p:cNvPr>
          <p:cNvSpPr>
            <a:spLocks/>
          </p:cNvSpPr>
          <p:nvPr/>
        </p:nvSpPr>
        <p:spPr bwMode="auto">
          <a:xfrm>
            <a:off x="7504065" y="3780105"/>
            <a:ext cx="46434" cy="20241"/>
          </a:xfrm>
          <a:custGeom>
            <a:avLst/>
            <a:gdLst>
              <a:gd name="T0" fmla="*/ 0 w 39"/>
              <a:gd name="T1" fmla="*/ 2147483646 h 17"/>
              <a:gd name="T2" fmla="*/ 2147483646 w 39"/>
              <a:gd name="T3" fmla="*/ 2147483646 h 17"/>
              <a:gd name="T4" fmla="*/ 2147483646 w 39"/>
              <a:gd name="T5" fmla="*/ 0 h 17"/>
              <a:gd name="T6" fmla="*/ 0 60000 65536"/>
              <a:gd name="T7" fmla="*/ 0 60000 65536"/>
              <a:gd name="T8" fmla="*/ 0 60000 65536"/>
            </a:gdLst>
            <a:ahLst/>
            <a:cxnLst>
              <a:cxn ang="T6">
                <a:pos x="T0" y="T1"/>
              </a:cxn>
              <a:cxn ang="T7">
                <a:pos x="T2" y="T3"/>
              </a:cxn>
              <a:cxn ang="T8">
                <a:pos x="T4" y="T5"/>
              </a:cxn>
            </a:cxnLst>
            <a:rect l="0" t="0" r="r" b="b"/>
            <a:pathLst>
              <a:path w="39" h="17">
                <a:moveTo>
                  <a:pt x="0" y="16"/>
                </a:moveTo>
                <a:lnTo>
                  <a:pt x="19" y="9"/>
                </a:lnTo>
                <a:lnTo>
                  <a:pt x="38"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03" name="Freeform 97">
            <a:extLst>
              <a:ext uri="{FF2B5EF4-FFF2-40B4-BE49-F238E27FC236}">
                <a16:creationId xmlns:a16="http://schemas.microsoft.com/office/drawing/2014/main" id="{E0DEAC5A-B7FE-45D1-AF88-750FA972626C}"/>
              </a:ext>
            </a:extLst>
          </p:cNvPr>
          <p:cNvSpPr>
            <a:spLocks/>
          </p:cNvSpPr>
          <p:nvPr/>
        </p:nvSpPr>
        <p:spPr bwMode="auto">
          <a:xfrm>
            <a:off x="7549310" y="3774152"/>
            <a:ext cx="47625" cy="20240"/>
          </a:xfrm>
          <a:custGeom>
            <a:avLst/>
            <a:gdLst>
              <a:gd name="T0" fmla="*/ 0 w 40"/>
              <a:gd name="T1" fmla="*/ 2147483646 h 17"/>
              <a:gd name="T2" fmla="*/ 2147483646 w 40"/>
              <a:gd name="T3" fmla="*/ 2147483646 h 17"/>
              <a:gd name="T4" fmla="*/ 2147483646 w 40"/>
              <a:gd name="T5" fmla="*/ 0 h 17"/>
              <a:gd name="T6" fmla="*/ 0 60000 65536"/>
              <a:gd name="T7" fmla="*/ 0 60000 65536"/>
              <a:gd name="T8" fmla="*/ 0 60000 65536"/>
            </a:gdLst>
            <a:ahLst/>
            <a:cxnLst>
              <a:cxn ang="T6">
                <a:pos x="T0" y="T1"/>
              </a:cxn>
              <a:cxn ang="T7">
                <a:pos x="T2" y="T3"/>
              </a:cxn>
              <a:cxn ang="T8">
                <a:pos x="T4" y="T5"/>
              </a:cxn>
            </a:cxnLst>
            <a:rect l="0" t="0" r="r" b="b"/>
            <a:pathLst>
              <a:path w="40" h="17">
                <a:moveTo>
                  <a:pt x="0" y="16"/>
                </a:moveTo>
                <a:lnTo>
                  <a:pt x="20" y="9"/>
                </a:lnTo>
                <a:lnTo>
                  <a:pt x="39"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04" name="Line 98">
            <a:extLst>
              <a:ext uri="{FF2B5EF4-FFF2-40B4-BE49-F238E27FC236}">
                <a16:creationId xmlns:a16="http://schemas.microsoft.com/office/drawing/2014/main" id="{13B9CE3D-2DEC-430E-957B-316ED0F70A5A}"/>
              </a:ext>
            </a:extLst>
          </p:cNvPr>
          <p:cNvSpPr>
            <a:spLocks noChangeShapeType="1"/>
          </p:cNvSpPr>
          <p:nvPr/>
        </p:nvSpPr>
        <p:spPr bwMode="auto">
          <a:xfrm flipV="1">
            <a:off x="7595744" y="3767008"/>
            <a:ext cx="45244" cy="7144"/>
          </a:xfrm>
          <a:prstGeom prst="line">
            <a:avLst/>
          </a:prstGeom>
          <a:noFill/>
          <a:ln w="12700">
            <a:solidFill>
              <a:srgbClr val="3399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605" name="Line 99">
            <a:extLst>
              <a:ext uri="{FF2B5EF4-FFF2-40B4-BE49-F238E27FC236}">
                <a16:creationId xmlns:a16="http://schemas.microsoft.com/office/drawing/2014/main" id="{1C62ADA3-FF97-4654-8687-8761C7C5F899}"/>
              </a:ext>
            </a:extLst>
          </p:cNvPr>
          <p:cNvSpPr>
            <a:spLocks noChangeShapeType="1"/>
          </p:cNvSpPr>
          <p:nvPr/>
        </p:nvSpPr>
        <p:spPr bwMode="auto">
          <a:xfrm flipV="1">
            <a:off x="7640986" y="3757483"/>
            <a:ext cx="44054" cy="9525"/>
          </a:xfrm>
          <a:prstGeom prst="line">
            <a:avLst/>
          </a:prstGeom>
          <a:noFill/>
          <a:ln w="12700">
            <a:solidFill>
              <a:srgbClr val="3399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606" name="Line 100">
            <a:extLst>
              <a:ext uri="{FF2B5EF4-FFF2-40B4-BE49-F238E27FC236}">
                <a16:creationId xmlns:a16="http://schemas.microsoft.com/office/drawing/2014/main" id="{6AD6CB7B-66D5-4A77-93F0-FCDAEE66C51A}"/>
              </a:ext>
            </a:extLst>
          </p:cNvPr>
          <p:cNvSpPr>
            <a:spLocks noChangeShapeType="1"/>
          </p:cNvSpPr>
          <p:nvPr/>
        </p:nvSpPr>
        <p:spPr bwMode="auto">
          <a:xfrm flipV="1">
            <a:off x="7685040" y="3745577"/>
            <a:ext cx="46434" cy="11906"/>
          </a:xfrm>
          <a:prstGeom prst="line">
            <a:avLst/>
          </a:prstGeom>
          <a:noFill/>
          <a:ln w="12700">
            <a:solidFill>
              <a:srgbClr val="3399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607" name="Freeform 101">
            <a:extLst>
              <a:ext uri="{FF2B5EF4-FFF2-40B4-BE49-F238E27FC236}">
                <a16:creationId xmlns:a16="http://schemas.microsoft.com/office/drawing/2014/main" id="{EFA19A1D-FFCA-418C-AE7A-D49B9C89F673}"/>
              </a:ext>
            </a:extLst>
          </p:cNvPr>
          <p:cNvSpPr>
            <a:spLocks/>
          </p:cNvSpPr>
          <p:nvPr/>
        </p:nvSpPr>
        <p:spPr bwMode="auto">
          <a:xfrm>
            <a:off x="7731476" y="3732480"/>
            <a:ext cx="46435" cy="20241"/>
          </a:xfrm>
          <a:custGeom>
            <a:avLst/>
            <a:gdLst>
              <a:gd name="T0" fmla="*/ 0 w 39"/>
              <a:gd name="T1" fmla="*/ 2147483646 h 17"/>
              <a:gd name="T2" fmla="*/ 2147483646 w 39"/>
              <a:gd name="T3" fmla="*/ 2147483646 h 17"/>
              <a:gd name="T4" fmla="*/ 2147483646 w 39"/>
              <a:gd name="T5" fmla="*/ 0 h 17"/>
              <a:gd name="T6" fmla="*/ 0 60000 65536"/>
              <a:gd name="T7" fmla="*/ 0 60000 65536"/>
              <a:gd name="T8" fmla="*/ 0 60000 65536"/>
            </a:gdLst>
            <a:ahLst/>
            <a:cxnLst>
              <a:cxn ang="T6">
                <a:pos x="T0" y="T1"/>
              </a:cxn>
              <a:cxn ang="T7">
                <a:pos x="T2" y="T3"/>
              </a:cxn>
              <a:cxn ang="T8">
                <a:pos x="T4" y="T5"/>
              </a:cxn>
            </a:cxnLst>
            <a:rect l="0" t="0" r="r" b="b"/>
            <a:pathLst>
              <a:path w="39" h="17">
                <a:moveTo>
                  <a:pt x="0" y="16"/>
                </a:moveTo>
                <a:lnTo>
                  <a:pt x="19" y="8"/>
                </a:lnTo>
                <a:lnTo>
                  <a:pt x="38"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08" name="Freeform 102">
            <a:extLst>
              <a:ext uri="{FF2B5EF4-FFF2-40B4-BE49-F238E27FC236}">
                <a16:creationId xmlns:a16="http://schemas.microsoft.com/office/drawing/2014/main" id="{7EF23D7D-F437-4600-8519-E3D384D96181}"/>
              </a:ext>
            </a:extLst>
          </p:cNvPr>
          <p:cNvSpPr>
            <a:spLocks/>
          </p:cNvSpPr>
          <p:nvPr/>
        </p:nvSpPr>
        <p:spPr bwMode="auto">
          <a:xfrm>
            <a:off x="7776720" y="3714621"/>
            <a:ext cx="46435" cy="20240"/>
          </a:xfrm>
          <a:custGeom>
            <a:avLst/>
            <a:gdLst>
              <a:gd name="T0" fmla="*/ 0 w 39"/>
              <a:gd name="T1" fmla="*/ 2147483646 h 17"/>
              <a:gd name="T2" fmla="*/ 2147483646 w 39"/>
              <a:gd name="T3" fmla="*/ 2147483646 h 17"/>
              <a:gd name="T4" fmla="*/ 2147483646 w 39"/>
              <a:gd name="T5" fmla="*/ 0 h 17"/>
              <a:gd name="T6" fmla="*/ 0 60000 65536"/>
              <a:gd name="T7" fmla="*/ 0 60000 65536"/>
              <a:gd name="T8" fmla="*/ 0 60000 65536"/>
            </a:gdLst>
            <a:ahLst/>
            <a:cxnLst>
              <a:cxn ang="T6">
                <a:pos x="T0" y="T1"/>
              </a:cxn>
              <a:cxn ang="T7">
                <a:pos x="T2" y="T3"/>
              </a:cxn>
              <a:cxn ang="T8">
                <a:pos x="T4" y="T5"/>
              </a:cxn>
            </a:cxnLst>
            <a:rect l="0" t="0" r="r" b="b"/>
            <a:pathLst>
              <a:path w="39" h="17">
                <a:moveTo>
                  <a:pt x="0" y="16"/>
                </a:moveTo>
                <a:lnTo>
                  <a:pt x="19" y="8"/>
                </a:lnTo>
                <a:lnTo>
                  <a:pt x="38"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09" name="Line 103">
            <a:extLst>
              <a:ext uri="{FF2B5EF4-FFF2-40B4-BE49-F238E27FC236}">
                <a16:creationId xmlns:a16="http://schemas.microsoft.com/office/drawing/2014/main" id="{2A2ADAFD-77DC-4241-A67F-08DC80624E60}"/>
              </a:ext>
            </a:extLst>
          </p:cNvPr>
          <p:cNvSpPr>
            <a:spLocks noChangeShapeType="1"/>
          </p:cNvSpPr>
          <p:nvPr/>
        </p:nvSpPr>
        <p:spPr bwMode="auto">
          <a:xfrm flipV="1">
            <a:off x="7821962" y="3695570"/>
            <a:ext cx="45244" cy="19050"/>
          </a:xfrm>
          <a:prstGeom prst="line">
            <a:avLst/>
          </a:prstGeom>
          <a:noFill/>
          <a:ln w="12700">
            <a:solidFill>
              <a:srgbClr val="3399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610" name="Freeform 104">
            <a:extLst>
              <a:ext uri="{FF2B5EF4-FFF2-40B4-BE49-F238E27FC236}">
                <a16:creationId xmlns:a16="http://schemas.microsoft.com/office/drawing/2014/main" id="{1C7A1317-DB90-4996-8790-697E4E3BA985}"/>
              </a:ext>
            </a:extLst>
          </p:cNvPr>
          <p:cNvSpPr>
            <a:spLocks/>
          </p:cNvSpPr>
          <p:nvPr/>
        </p:nvSpPr>
        <p:spPr bwMode="auto">
          <a:xfrm>
            <a:off x="7867207" y="3674138"/>
            <a:ext cx="46435" cy="22622"/>
          </a:xfrm>
          <a:custGeom>
            <a:avLst/>
            <a:gdLst>
              <a:gd name="T0" fmla="*/ 0 w 39"/>
              <a:gd name="T1" fmla="*/ 2147483646 h 19"/>
              <a:gd name="T2" fmla="*/ 2147483646 w 39"/>
              <a:gd name="T3" fmla="*/ 2147483646 h 19"/>
              <a:gd name="T4" fmla="*/ 2147483646 w 39"/>
              <a:gd name="T5" fmla="*/ 0 h 19"/>
              <a:gd name="T6" fmla="*/ 0 60000 65536"/>
              <a:gd name="T7" fmla="*/ 0 60000 65536"/>
              <a:gd name="T8" fmla="*/ 0 60000 65536"/>
            </a:gdLst>
            <a:ahLst/>
            <a:cxnLst>
              <a:cxn ang="T6">
                <a:pos x="T0" y="T1"/>
              </a:cxn>
              <a:cxn ang="T7">
                <a:pos x="T2" y="T3"/>
              </a:cxn>
              <a:cxn ang="T8">
                <a:pos x="T4" y="T5"/>
              </a:cxn>
            </a:cxnLst>
            <a:rect l="0" t="0" r="r" b="b"/>
            <a:pathLst>
              <a:path w="39" h="19">
                <a:moveTo>
                  <a:pt x="0" y="18"/>
                </a:moveTo>
                <a:lnTo>
                  <a:pt x="19" y="10"/>
                </a:lnTo>
                <a:lnTo>
                  <a:pt x="38"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11" name="Freeform 105">
            <a:extLst>
              <a:ext uri="{FF2B5EF4-FFF2-40B4-BE49-F238E27FC236}">
                <a16:creationId xmlns:a16="http://schemas.microsoft.com/office/drawing/2014/main" id="{D879BE91-C509-4DAE-A36C-556C818AB3CC}"/>
              </a:ext>
            </a:extLst>
          </p:cNvPr>
          <p:cNvSpPr>
            <a:spLocks/>
          </p:cNvSpPr>
          <p:nvPr/>
        </p:nvSpPr>
        <p:spPr bwMode="auto">
          <a:xfrm>
            <a:off x="7912451" y="3646755"/>
            <a:ext cx="46435" cy="28575"/>
          </a:xfrm>
          <a:custGeom>
            <a:avLst/>
            <a:gdLst>
              <a:gd name="T0" fmla="*/ 0 w 39"/>
              <a:gd name="T1" fmla="*/ 2147483646 h 24"/>
              <a:gd name="T2" fmla="*/ 2147483646 w 39"/>
              <a:gd name="T3" fmla="*/ 2147483646 h 24"/>
              <a:gd name="T4" fmla="*/ 2147483646 w 39"/>
              <a:gd name="T5" fmla="*/ 0 h 24"/>
              <a:gd name="T6" fmla="*/ 0 60000 65536"/>
              <a:gd name="T7" fmla="*/ 0 60000 65536"/>
              <a:gd name="T8" fmla="*/ 0 60000 65536"/>
            </a:gdLst>
            <a:ahLst/>
            <a:cxnLst>
              <a:cxn ang="T6">
                <a:pos x="T0" y="T1"/>
              </a:cxn>
              <a:cxn ang="T7">
                <a:pos x="T2" y="T3"/>
              </a:cxn>
              <a:cxn ang="T8">
                <a:pos x="T4" y="T5"/>
              </a:cxn>
            </a:cxnLst>
            <a:rect l="0" t="0" r="r" b="b"/>
            <a:pathLst>
              <a:path w="39" h="24">
                <a:moveTo>
                  <a:pt x="0" y="23"/>
                </a:moveTo>
                <a:lnTo>
                  <a:pt x="19" y="13"/>
                </a:lnTo>
                <a:lnTo>
                  <a:pt x="38"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12" name="Freeform 106">
            <a:extLst>
              <a:ext uri="{FF2B5EF4-FFF2-40B4-BE49-F238E27FC236}">
                <a16:creationId xmlns:a16="http://schemas.microsoft.com/office/drawing/2014/main" id="{AD9752B2-0C6A-47DD-9950-8F671536B3C3}"/>
              </a:ext>
            </a:extLst>
          </p:cNvPr>
          <p:cNvSpPr>
            <a:spLocks/>
          </p:cNvSpPr>
          <p:nvPr/>
        </p:nvSpPr>
        <p:spPr bwMode="auto">
          <a:xfrm>
            <a:off x="7957694" y="3615800"/>
            <a:ext cx="47625" cy="32147"/>
          </a:xfrm>
          <a:custGeom>
            <a:avLst/>
            <a:gdLst>
              <a:gd name="T0" fmla="*/ 0 w 40"/>
              <a:gd name="T1" fmla="*/ 2147483646 h 27"/>
              <a:gd name="T2" fmla="*/ 2147483646 w 40"/>
              <a:gd name="T3" fmla="*/ 2147483646 h 27"/>
              <a:gd name="T4" fmla="*/ 2147483646 w 40"/>
              <a:gd name="T5" fmla="*/ 0 h 27"/>
              <a:gd name="T6" fmla="*/ 0 60000 65536"/>
              <a:gd name="T7" fmla="*/ 0 60000 65536"/>
              <a:gd name="T8" fmla="*/ 0 60000 65536"/>
            </a:gdLst>
            <a:ahLst/>
            <a:cxnLst>
              <a:cxn ang="T6">
                <a:pos x="T0" y="T1"/>
              </a:cxn>
              <a:cxn ang="T7">
                <a:pos x="T2" y="T3"/>
              </a:cxn>
              <a:cxn ang="T8">
                <a:pos x="T4" y="T5"/>
              </a:cxn>
            </a:cxnLst>
            <a:rect l="0" t="0" r="r" b="b"/>
            <a:pathLst>
              <a:path w="40" h="27">
                <a:moveTo>
                  <a:pt x="0" y="26"/>
                </a:moveTo>
                <a:lnTo>
                  <a:pt x="19" y="14"/>
                </a:lnTo>
                <a:lnTo>
                  <a:pt x="39"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13" name="Freeform 107">
            <a:extLst>
              <a:ext uri="{FF2B5EF4-FFF2-40B4-BE49-F238E27FC236}">
                <a16:creationId xmlns:a16="http://schemas.microsoft.com/office/drawing/2014/main" id="{0FB74F64-6219-4961-A1C3-BFC1FA7B83AF}"/>
              </a:ext>
            </a:extLst>
          </p:cNvPr>
          <p:cNvSpPr>
            <a:spLocks/>
          </p:cNvSpPr>
          <p:nvPr/>
        </p:nvSpPr>
        <p:spPr bwMode="auto">
          <a:xfrm>
            <a:off x="8004128" y="3581272"/>
            <a:ext cx="45244" cy="35719"/>
          </a:xfrm>
          <a:custGeom>
            <a:avLst/>
            <a:gdLst>
              <a:gd name="T0" fmla="*/ 0 w 38"/>
              <a:gd name="T1" fmla="*/ 2147483646 h 30"/>
              <a:gd name="T2" fmla="*/ 2147483646 w 38"/>
              <a:gd name="T3" fmla="*/ 2147483646 h 30"/>
              <a:gd name="T4" fmla="*/ 2147483646 w 38"/>
              <a:gd name="T5" fmla="*/ 0 h 30"/>
              <a:gd name="T6" fmla="*/ 0 60000 65536"/>
              <a:gd name="T7" fmla="*/ 0 60000 65536"/>
              <a:gd name="T8" fmla="*/ 0 60000 65536"/>
            </a:gdLst>
            <a:ahLst/>
            <a:cxnLst>
              <a:cxn ang="T6">
                <a:pos x="T0" y="T1"/>
              </a:cxn>
              <a:cxn ang="T7">
                <a:pos x="T2" y="T3"/>
              </a:cxn>
              <a:cxn ang="T8">
                <a:pos x="T4" y="T5"/>
              </a:cxn>
            </a:cxnLst>
            <a:rect l="0" t="0" r="r" b="b"/>
            <a:pathLst>
              <a:path w="38" h="30">
                <a:moveTo>
                  <a:pt x="0" y="29"/>
                </a:moveTo>
                <a:lnTo>
                  <a:pt x="18" y="15"/>
                </a:lnTo>
                <a:lnTo>
                  <a:pt x="37"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14" name="Freeform 108">
            <a:extLst>
              <a:ext uri="{FF2B5EF4-FFF2-40B4-BE49-F238E27FC236}">
                <a16:creationId xmlns:a16="http://schemas.microsoft.com/office/drawing/2014/main" id="{325E95A2-753D-4094-99EA-33CA57AE838B}"/>
              </a:ext>
            </a:extLst>
          </p:cNvPr>
          <p:cNvSpPr>
            <a:spLocks/>
          </p:cNvSpPr>
          <p:nvPr/>
        </p:nvSpPr>
        <p:spPr bwMode="auto">
          <a:xfrm>
            <a:off x="8048182" y="3539598"/>
            <a:ext cx="46435" cy="42863"/>
          </a:xfrm>
          <a:custGeom>
            <a:avLst/>
            <a:gdLst>
              <a:gd name="T0" fmla="*/ 0 w 39"/>
              <a:gd name="T1" fmla="*/ 2147483646 h 36"/>
              <a:gd name="T2" fmla="*/ 2147483646 w 39"/>
              <a:gd name="T3" fmla="*/ 2147483646 h 36"/>
              <a:gd name="T4" fmla="*/ 2147483646 w 39"/>
              <a:gd name="T5" fmla="*/ 0 h 36"/>
              <a:gd name="T6" fmla="*/ 0 60000 65536"/>
              <a:gd name="T7" fmla="*/ 0 60000 65536"/>
              <a:gd name="T8" fmla="*/ 0 60000 65536"/>
            </a:gdLst>
            <a:ahLst/>
            <a:cxnLst>
              <a:cxn ang="T6">
                <a:pos x="T0" y="T1"/>
              </a:cxn>
              <a:cxn ang="T7">
                <a:pos x="T2" y="T3"/>
              </a:cxn>
              <a:cxn ang="T8">
                <a:pos x="T4" y="T5"/>
              </a:cxn>
            </a:cxnLst>
            <a:rect l="0" t="0" r="r" b="b"/>
            <a:pathLst>
              <a:path w="39" h="36">
                <a:moveTo>
                  <a:pt x="0" y="35"/>
                </a:moveTo>
                <a:lnTo>
                  <a:pt x="19" y="18"/>
                </a:lnTo>
                <a:lnTo>
                  <a:pt x="38"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15" name="Freeform 109">
            <a:extLst>
              <a:ext uri="{FF2B5EF4-FFF2-40B4-BE49-F238E27FC236}">
                <a16:creationId xmlns:a16="http://schemas.microsoft.com/office/drawing/2014/main" id="{14229C3C-1ACD-4933-9FFD-0744B4B545C5}"/>
              </a:ext>
            </a:extLst>
          </p:cNvPr>
          <p:cNvSpPr>
            <a:spLocks/>
          </p:cNvSpPr>
          <p:nvPr/>
        </p:nvSpPr>
        <p:spPr bwMode="auto">
          <a:xfrm>
            <a:off x="8093425" y="3493165"/>
            <a:ext cx="47625" cy="47625"/>
          </a:xfrm>
          <a:custGeom>
            <a:avLst/>
            <a:gdLst>
              <a:gd name="T0" fmla="*/ 0 w 40"/>
              <a:gd name="T1" fmla="*/ 2147483646 h 40"/>
              <a:gd name="T2" fmla="*/ 2147483646 w 40"/>
              <a:gd name="T3" fmla="*/ 2147483646 h 40"/>
              <a:gd name="T4" fmla="*/ 2147483646 w 40"/>
              <a:gd name="T5" fmla="*/ 0 h 40"/>
              <a:gd name="T6" fmla="*/ 0 60000 65536"/>
              <a:gd name="T7" fmla="*/ 0 60000 65536"/>
              <a:gd name="T8" fmla="*/ 0 60000 65536"/>
            </a:gdLst>
            <a:ahLst/>
            <a:cxnLst>
              <a:cxn ang="T6">
                <a:pos x="T0" y="T1"/>
              </a:cxn>
              <a:cxn ang="T7">
                <a:pos x="T2" y="T3"/>
              </a:cxn>
              <a:cxn ang="T8">
                <a:pos x="T4" y="T5"/>
              </a:cxn>
            </a:cxnLst>
            <a:rect l="0" t="0" r="r" b="b"/>
            <a:pathLst>
              <a:path w="40" h="40">
                <a:moveTo>
                  <a:pt x="0" y="39"/>
                </a:moveTo>
                <a:lnTo>
                  <a:pt x="19" y="20"/>
                </a:lnTo>
                <a:lnTo>
                  <a:pt x="39"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16" name="Freeform 110">
            <a:extLst>
              <a:ext uri="{FF2B5EF4-FFF2-40B4-BE49-F238E27FC236}">
                <a16:creationId xmlns:a16="http://schemas.microsoft.com/office/drawing/2014/main" id="{38E949A5-6142-4C30-A333-84A33ED8CB30}"/>
              </a:ext>
            </a:extLst>
          </p:cNvPr>
          <p:cNvSpPr>
            <a:spLocks/>
          </p:cNvSpPr>
          <p:nvPr/>
        </p:nvSpPr>
        <p:spPr bwMode="auto">
          <a:xfrm>
            <a:off x="8139859" y="3440777"/>
            <a:ext cx="46434" cy="53578"/>
          </a:xfrm>
          <a:custGeom>
            <a:avLst/>
            <a:gdLst>
              <a:gd name="T0" fmla="*/ 0 w 39"/>
              <a:gd name="T1" fmla="*/ 2147483646 h 45"/>
              <a:gd name="T2" fmla="*/ 2147483646 w 39"/>
              <a:gd name="T3" fmla="*/ 2147483646 h 45"/>
              <a:gd name="T4" fmla="*/ 2147483646 w 39"/>
              <a:gd name="T5" fmla="*/ 0 h 45"/>
              <a:gd name="T6" fmla="*/ 0 60000 65536"/>
              <a:gd name="T7" fmla="*/ 0 60000 65536"/>
              <a:gd name="T8" fmla="*/ 0 60000 65536"/>
            </a:gdLst>
            <a:ahLst/>
            <a:cxnLst>
              <a:cxn ang="T6">
                <a:pos x="T0" y="T1"/>
              </a:cxn>
              <a:cxn ang="T7">
                <a:pos x="T2" y="T3"/>
              </a:cxn>
              <a:cxn ang="T8">
                <a:pos x="T4" y="T5"/>
              </a:cxn>
            </a:cxnLst>
            <a:rect l="0" t="0" r="r" b="b"/>
            <a:pathLst>
              <a:path w="39" h="45">
                <a:moveTo>
                  <a:pt x="0" y="44"/>
                </a:moveTo>
                <a:lnTo>
                  <a:pt x="19" y="23"/>
                </a:lnTo>
                <a:lnTo>
                  <a:pt x="38"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17" name="Freeform 111">
            <a:extLst>
              <a:ext uri="{FF2B5EF4-FFF2-40B4-BE49-F238E27FC236}">
                <a16:creationId xmlns:a16="http://schemas.microsoft.com/office/drawing/2014/main" id="{DAE60F53-7283-4774-85D6-BE0D1773AA13}"/>
              </a:ext>
            </a:extLst>
          </p:cNvPr>
          <p:cNvSpPr>
            <a:spLocks/>
          </p:cNvSpPr>
          <p:nvPr/>
        </p:nvSpPr>
        <p:spPr bwMode="auto">
          <a:xfrm>
            <a:off x="8185103" y="3380055"/>
            <a:ext cx="45244" cy="61913"/>
          </a:xfrm>
          <a:custGeom>
            <a:avLst/>
            <a:gdLst>
              <a:gd name="T0" fmla="*/ 0 w 38"/>
              <a:gd name="T1" fmla="*/ 2147483646 h 52"/>
              <a:gd name="T2" fmla="*/ 2147483646 w 38"/>
              <a:gd name="T3" fmla="*/ 2147483646 h 52"/>
              <a:gd name="T4" fmla="*/ 2147483646 w 38"/>
              <a:gd name="T5" fmla="*/ 0 h 52"/>
              <a:gd name="T6" fmla="*/ 0 60000 65536"/>
              <a:gd name="T7" fmla="*/ 0 60000 65536"/>
              <a:gd name="T8" fmla="*/ 0 60000 65536"/>
            </a:gdLst>
            <a:ahLst/>
            <a:cxnLst>
              <a:cxn ang="T6">
                <a:pos x="T0" y="T1"/>
              </a:cxn>
              <a:cxn ang="T7">
                <a:pos x="T2" y="T3"/>
              </a:cxn>
              <a:cxn ang="T8">
                <a:pos x="T4" y="T5"/>
              </a:cxn>
            </a:cxnLst>
            <a:rect l="0" t="0" r="r" b="b"/>
            <a:pathLst>
              <a:path w="38" h="52">
                <a:moveTo>
                  <a:pt x="0" y="51"/>
                </a:moveTo>
                <a:lnTo>
                  <a:pt x="18" y="26"/>
                </a:lnTo>
                <a:lnTo>
                  <a:pt x="37"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18" name="Freeform 112">
            <a:extLst>
              <a:ext uri="{FF2B5EF4-FFF2-40B4-BE49-F238E27FC236}">
                <a16:creationId xmlns:a16="http://schemas.microsoft.com/office/drawing/2014/main" id="{1085692A-DA1C-4317-95C1-639085CFD712}"/>
              </a:ext>
            </a:extLst>
          </p:cNvPr>
          <p:cNvSpPr>
            <a:spLocks/>
          </p:cNvSpPr>
          <p:nvPr/>
        </p:nvSpPr>
        <p:spPr bwMode="auto">
          <a:xfrm>
            <a:off x="8229156" y="3313379"/>
            <a:ext cx="47625" cy="67866"/>
          </a:xfrm>
          <a:custGeom>
            <a:avLst/>
            <a:gdLst>
              <a:gd name="T0" fmla="*/ 0 w 40"/>
              <a:gd name="T1" fmla="*/ 2147483646 h 57"/>
              <a:gd name="T2" fmla="*/ 2147483646 w 40"/>
              <a:gd name="T3" fmla="*/ 2147483646 h 57"/>
              <a:gd name="T4" fmla="*/ 2147483646 w 40"/>
              <a:gd name="T5" fmla="*/ 0 h 57"/>
              <a:gd name="T6" fmla="*/ 0 60000 65536"/>
              <a:gd name="T7" fmla="*/ 0 60000 65536"/>
              <a:gd name="T8" fmla="*/ 0 60000 65536"/>
            </a:gdLst>
            <a:ahLst/>
            <a:cxnLst>
              <a:cxn ang="T6">
                <a:pos x="T0" y="T1"/>
              </a:cxn>
              <a:cxn ang="T7">
                <a:pos x="T2" y="T3"/>
              </a:cxn>
              <a:cxn ang="T8">
                <a:pos x="T4" y="T5"/>
              </a:cxn>
            </a:cxnLst>
            <a:rect l="0" t="0" r="r" b="b"/>
            <a:pathLst>
              <a:path w="40" h="57">
                <a:moveTo>
                  <a:pt x="0" y="56"/>
                </a:moveTo>
                <a:lnTo>
                  <a:pt x="19" y="29"/>
                </a:lnTo>
                <a:lnTo>
                  <a:pt x="39"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19" name="Freeform 113">
            <a:extLst>
              <a:ext uri="{FF2B5EF4-FFF2-40B4-BE49-F238E27FC236}">
                <a16:creationId xmlns:a16="http://schemas.microsoft.com/office/drawing/2014/main" id="{2BB8756C-CCB5-4516-9BD0-087418828CA9}"/>
              </a:ext>
            </a:extLst>
          </p:cNvPr>
          <p:cNvSpPr>
            <a:spLocks/>
          </p:cNvSpPr>
          <p:nvPr/>
        </p:nvSpPr>
        <p:spPr bwMode="auto">
          <a:xfrm>
            <a:off x="8275590" y="3239561"/>
            <a:ext cx="46434" cy="75010"/>
          </a:xfrm>
          <a:custGeom>
            <a:avLst/>
            <a:gdLst>
              <a:gd name="T0" fmla="*/ 0 w 39"/>
              <a:gd name="T1" fmla="*/ 2147483646 h 63"/>
              <a:gd name="T2" fmla="*/ 2147483646 w 39"/>
              <a:gd name="T3" fmla="*/ 2147483646 h 63"/>
              <a:gd name="T4" fmla="*/ 2147483646 w 39"/>
              <a:gd name="T5" fmla="*/ 0 h 63"/>
              <a:gd name="T6" fmla="*/ 0 60000 65536"/>
              <a:gd name="T7" fmla="*/ 0 60000 65536"/>
              <a:gd name="T8" fmla="*/ 0 60000 65536"/>
            </a:gdLst>
            <a:ahLst/>
            <a:cxnLst>
              <a:cxn ang="T6">
                <a:pos x="T0" y="T1"/>
              </a:cxn>
              <a:cxn ang="T7">
                <a:pos x="T2" y="T3"/>
              </a:cxn>
              <a:cxn ang="T8">
                <a:pos x="T4" y="T5"/>
              </a:cxn>
            </a:cxnLst>
            <a:rect l="0" t="0" r="r" b="b"/>
            <a:pathLst>
              <a:path w="39" h="63">
                <a:moveTo>
                  <a:pt x="0" y="62"/>
                </a:moveTo>
                <a:lnTo>
                  <a:pt x="19" y="31"/>
                </a:lnTo>
                <a:lnTo>
                  <a:pt x="38"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20" name="Freeform 114">
            <a:extLst>
              <a:ext uri="{FF2B5EF4-FFF2-40B4-BE49-F238E27FC236}">
                <a16:creationId xmlns:a16="http://schemas.microsoft.com/office/drawing/2014/main" id="{DFFB10DE-4856-4BCF-A75F-D98247E4AC9E}"/>
              </a:ext>
            </a:extLst>
          </p:cNvPr>
          <p:cNvSpPr>
            <a:spLocks/>
          </p:cNvSpPr>
          <p:nvPr/>
        </p:nvSpPr>
        <p:spPr bwMode="auto">
          <a:xfrm>
            <a:off x="8320834" y="3156218"/>
            <a:ext cx="46434" cy="84535"/>
          </a:xfrm>
          <a:custGeom>
            <a:avLst/>
            <a:gdLst>
              <a:gd name="T0" fmla="*/ 0 w 39"/>
              <a:gd name="T1" fmla="*/ 2147483646 h 71"/>
              <a:gd name="T2" fmla="*/ 2147483646 w 39"/>
              <a:gd name="T3" fmla="*/ 2147483646 h 71"/>
              <a:gd name="T4" fmla="*/ 2147483646 w 39"/>
              <a:gd name="T5" fmla="*/ 0 h 71"/>
              <a:gd name="T6" fmla="*/ 0 60000 65536"/>
              <a:gd name="T7" fmla="*/ 0 60000 65536"/>
              <a:gd name="T8" fmla="*/ 0 60000 65536"/>
            </a:gdLst>
            <a:ahLst/>
            <a:cxnLst>
              <a:cxn ang="T6">
                <a:pos x="T0" y="T1"/>
              </a:cxn>
              <a:cxn ang="T7">
                <a:pos x="T2" y="T3"/>
              </a:cxn>
              <a:cxn ang="T8">
                <a:pos x="T4" y="T5"/>
              </a:cxn>
            </a:cxnLst>
            <a:rect l="0" t="0" r="r" b="b"/>
            <a:pathLst>
              <a:path w="39" h="71">
                <a:moveTo>
                  <a:pt x="0" y="70"/>
                </a:moveTo>
                <a:lnTo>
                  <a:pt x="19" y="35"/>
                </a:lnTo>
                <a:lnTo>
                  <a:pt x="38"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21" name="Freeform 115">
            <a:extLst>
              <a:ext uri="{FF2B5EF4-FFF2-40B4-BE49-F238E27FC236}">
                <a16:creationId xmlns:a16="http://schemas.microsoft.com/office/drawing/2014/main" id="{CF159A85-8C99-456E-8FDB-01AD08294343}"/>
              </a:ext>
            </a:extLst>
          </p:cNvPr>
          <p:cNvSpPr>
            <a:spLocks/>
          </p:cNvSpPr>
          <p:nvPr/>
        </p:nvSpPr>
        <p:spPr bwMode="auto">
          <a:xfrm>
            <a:off x="8366077" y="3065730"/>
            <a:ext cx="46434" cy="91679"/>
          </a:xfrm>
          <a:custGeom>
            <a:avLst/>
            <a:gdLst>
              <a:gd name="T0" fmla="*/ 0 w 39"/>
              <a:gd name="T1" fmla="*/ 2147483646 h 77"/>
              <a:gd name="T2" fmla="*/ 2147483646 w 39"/>
              <a:gd name="T3" fmla="*/ 2147483646 h 77"/>
              <a:gd name="T4" fmla="*/ 2147483646 w 39"/>
              <a:gd name="T5" fmla="*/ 0 h 77"/>
              <a:gd name="T6" fmla="*/ 0 60000 65536"/>
              <a:gd name="T7" fmla="*/ 0 60000 65536"/>
              <a:gd name="T8" fmla="*/ 0 60000 65536"/>
            </a:gdLst>
            <a:ahLst/>
            <a:cxnLst>
              <a:cxn ang="T6">
                <a:pos x="T0" y="T1"/>
              </a:cxn>
              <a:cxn ang="T7">
                <a:pos x="T2" y="T3"/>
              </a:cxn>
              <a:cxn ang="T8">
                <a:pos x="T4" y="T5"/>
              </a:cxn>
            </a:cxnLst>
            <a:rect l="0" t="0" r="r" b="b"/>
            <a:pathLst>
              <a:path w="39" h="77">
                <a:moveTo>
                  <a:pt x="0" y="76"/>
                </a:moveTo>
                <a:lnTo>
                  <a:pt x="18" y="39"/>
                </a:lnTo>
                <a:lnTo>
                  <a:pt x="38"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22" name="Freeform 116">
            <a:extLst>
              <a:ext uri="{FF2B5EF4-FFF2-40B4-BE49-F238E27FC236}">
                <a16:creationId xmlns:a16="http://schemas.microsoft.com/office/drawing/2014/main" id="{A5091275-7B54-4986-9A77-F23D5D7B1B73}"/>
              </a:ext>
            </a:extLst>
          </p:cNvPr>
          <p:cNvSpPr>
            <a:spLocks/>
          </p:cNvSpPr>
          <p:nvPr/>
        </p:nvSpPr>
        <p:spPr bwMode="auto">
          <a:xfrm>
            <a:off x="8411321" y="2969291"/>
            <a:ext cx="46434" cy="97631"/>
          </a:xfrm>
          <a:custGeom>
            <a:avLst/>
            <a:gdLst>
              <a:gd name="T0" fmla="*/ 0 w 39"/>
              <a:gd name="T1" fmla="*/ 2147483646 h 82"/>
              <a:gd name="T2" fmla="*/ 2147483646 w 39"/>
              <a:gd name="T3" fmla="*/ 2147483646 h 82"/>
              <a:gd name="T4" fmla="*/ 2147483646 w 39"/>
              <a:gd name="T5" fmla="*/ 0 h 82"/>
              <a:gd name="T6" fmla="*/ 0 60000 65536"/>
              <a:gd name="T7" fmla="*/ 0 60000 65536"/>
              <a:gd name="T8" fmla="*/ 0 60000 65536"/>
            </a:gdLst>
            <a:ahLst/>
            <a:cxnLst>
              <a:cxn ang="T6">
                <a:pos x="T0" y="T1"/>
              </a:cxn>
              <a:cxn ang="T7">
                <a:pos x="T2" y="T3"/>
              </a:cxn>
              <a:cxn ang="T8">
                <a:pos x="T4" y="T5"/>
              </a:cxn>
            </a:cxnLst>
            <a:rect l="0" t="0" r="r" b="b"/>
            <a:pathLst>
              <a:path w="39" h="82">
                <a:moveTo>
                  <a:pt x="0" y="81"/>
                </a:moveTo>
                <a:lnTo>
                  <a:pt x="19" y="41"/>
                </a:lnTo>
                <a:lnTo>
                  <a:pt x="38"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23" name="Freeform 117">
            <a:extLst>
              <a:ext uri="{FF2B5EF4-FFF2-40B4-BE49-F238E27FC236}">
                <a16:creationId xmlns:a16="http://schemas.microsoft.com/office/drawing/2014/main" id="{8A1E8A42-B564-493C-94D1-28939A6ED656}"/>
              </a:ext>
            </a:extLst>
          </p:cNvPr>
          <p:cNvSpPr>
            <a:spLocks/>
          </p:cNvSpPr>
          <p:nvPr/>
        </p:nvSpPr>
        <p:spPr bwMode="auto">
          <a:xfrm>
            <a:off x="8456565" y="2866895"/>
            <a:ext cx="46434" cy="103584"/>
          </a:xfrm>
          <a:custGeom>
            <a:avLst/>
            <a:gdLst>
              <a:gd name="T0" fmla="*/ 0 w 39"/>
              <a:gd name="T1" fmla="*/ 2147483646 h 87"/>
              <a:gd name="T2" fmla="*/ 2147483646 w 39"/>
              <a:gd name="T3" fmla="*/ 2147483646 h 87"/>
              <a:gd name="T4" fmla="*/ 2147483646 w 39"/>
              <a:gd name="T5" fmla="*/ 0 h 87"/>
              <a:gd name="T6" fmla="*/ 0 60000 65536"/>
              <a:gd name="T7" fmla="*/ 0 60000 65536"/>
              <a:gd name="T8" fmla="*/ 0 60000 65536"/>
            </a:gdLst>
            <a:ahLst/>
            <a:cxnLst>
              <a:cxn ang="T6">
                <a:pos x="T0" y="T1"/>
              </a:cxn>
              <a:cxn ang="T7">
                <a:pos x="T2" y="T3"/>
              </a:cxn>
              <a:cxn ang="T8">
                <a:pos x="T4" y="T5"/>
              </a:cxn>
            </a:cxnLst>
            <a:rect l="0" t="0" r="r" b="b"/>
            <a:pathLst>
              <a:path w="39" h="87">
                <a:moveTo>
                  <a:pt x="0" y="86"/>
                </a:moveTo>
                <a:lnTo>
                  <a:pt x="19" y="44"/>
                </a:lnTo>
                <a:lnTo>
                  <a:pt x="38"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24" name="Freeform 118">
            <a:extLst>
              <a:ext uri="{FF2B5EF4-FFF2-40B4-BE49-F238E27FC236}">
                <a16:creationId xmlns:a16="http://schemas.microsoft.com/office/drawing/2014/main" id="{C766EA1B-93EB-44C9-BDF1-1AD47CBE0CCF}"/>
              </a:ext>
            </a:extLst>
          </p:cNvPr>
          <p:cNvSpPr>
            <a:spLocks/>
          </p:cNvSpPr>
          <p:nvPr/>
        </p:nvSpPr>
        <p:spPr bwMode="auto">
          <a:xfrm>
            <a:off x="8501809" y="2759739"/>
            <a:ext cx="46434" cy="108347"/>
          </a:xfrm>
          <a:custGeom>
            <a:avLst/>
            <a:gdLst>
              <a:gd name="T0" fmla="*/ 0 w 39"/>
              <a:gd name="T1" fmla="*/ 2147483646 h 91"/>
              <a:gd name="T2" fmla="*/ 2147483646 w 39"/>
              <a:gd name="T3" fmla="*/ 2147483646 h 91"/>
              <a:gd name="T4" fmla="*/ 2147483646 w 39"/>
              <a:gd name="T5" fmla="*/ 0 h 91"/>
              <a:gd name="T6" fmla="*/ 0 60000 65536"/>
              <a:gd name="T7" fmla="*/ 0 60000 65536"/>
              <a:gd name="T8" fmla="*/ 0 60000 65536"/>
            </a:gdLst>
            <a:ahLst/>
            <a:cxnLst>
              <a:cxn ang="T6">
                <a:pos x="T0" y="T1"/>
              </a:cxn>
              <a:cxn ang="T7">
                <a:pos x="T2" y="T3"/>
              </a:cxn>
              <a:cxn ang="T8">
                <a:pos x="T4" y="T5"/>
              </a:cxn>
            </a:cxnLst>
            <a:rect l="0" t="0" r="r" b="b"/>
            <a:pathLst>
              <a:path w="39" h="91">
                <a:moveTo>
                  <a:pt x="0" y="90"/>
                </a:moveTo>
                <a:lnTo>
                  <a:pt x="19" y="45"/>
                </a:lnTo>
                <a:lnTo>
                  <a:pt x="38"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25" name="Freeform 119">
            <a:extLst>
              <a:ext uri="{FF2B5EF4-FFF2-40B4-BE49-F238E27FC236}">
                <a16:creationId xmlns:a16="http://schemas.microsoft.com/office/drawing/2014/main" id="{1D155FA1-C919-4F70-8387-948026D15BB6}"/>
              </a:ext>
            </a:extLst>
          </p:cNvPr>
          <p:cNvSpPr>
            <a:spLocks/>
          </p:cNvSpPr>
          <p:nvPr/>
        </p:nvSpPr>
        <p:spPr bwMode="auto">
          <a:xfrm>
            <a:off x="8547052" y="2652583"/>
            <a:ext cx="46434" cy="108347"/>
          </a:xfrm>
          <a:custGeom>
            <a:avLst/>
            <a:gdLst>
              <a:gd name="T0" fmla="*/ 0 w 39"/>
              <a:gd name="T1" fmla="*/ 2147483646 h 91"/>
              <a:gd name="T2" fmla="*/ 2147483646 w 39"/>
              <a:gd name="T3" fmla="*/ 2147483646 h 91"/>
              <a:gd name="T4" fmla="*/ 2147483646 w 39"/>
              <a:gd name="T5" fmla="*/ 0 h 91"/>
              <a:gd name="T6" fmla="*/ 0 60000 65536"/>
              <a:gd name="T7" fmla="*/ 0 60000 65536"/>
              <a:gd name="T8" fmla="*/ 0 60000 65536"/>
            </a:gdLst>
            <a:ahLst/>
            <a:cxnLst>
              <a:cxn ang="T6">
                <a:pos x="T0" y="T1"/>
              </a:cxn>
              <a:cxn ang="T7">
                <a:pos x="T2" y="T3"/>
              </a:cxn>
              <a:cxn ang="T8">
                <a:pos x="T4" y="T5"/>
              </a:cxn>
            </a:cxnLst>
            <a:rect l="0" t="0" r="r" b="b"/>
            <a:pathLst>
              <a:path w="39" h="91">
                <a:moveTo>
                  <a:pt x="0" y="90"/>
                </a:moveTo>
                <a:lnTo>
                  <a:pt x="19" y="45"/>
                </a:lnTo>
                <a:lnTo>
                  <a:pt x="38"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26" name="Freeform 120">
            <a:extLst>
              <a:ext uri="{FF2B5EF4-FFF2-40B4-BE49-F238E27FC236}">
                <a16:creationId xmlns:a16="http://schemas.microsoft.com/office/drawing/2014/main" id="{E435F638-0339-4072-8A1A-331A77539901}"/>
              </a:ext>
            </a:extLst>
          </p:cNvPr>
          <p:cNvSpPr>
            <a:spLocks/>
          </p:cNvSpPr>
          <p:nvPr/>
        </p:nvSpPr>
        <p:spPr bwMode="auto">
          <a:xfrm>
            <a:off x="8592296" y="2551380"/>
            <a:ext cx="46434" cy="102394"/>
          </a:xfrm>
          <a:custGeom>
            <a:avLst/>
            <a:gdLst>
              <a:gd name="T0" fmla="*/ 0 w 39"/>
              <a:gd name="T1" fmla="*/ 2147483646 h 86"/>
              <a:gd name="T2" fmla="*/ 2147483646 w 39"/>
              <a:gd name="T3" fmla="*/ 2147483646 h 86"/>
              <a:gd name="T4" fmla="*/ 2147483646 w 39"/>
              <a:gd name="T5" fmla="*/ 2147483646 h 86"/>
              <a:gd name="T6" fmla="*/ 2147483646 w 39"/>
              <a:gd name="T7" fmla="*/ 0 h 8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 h="86">
                <a:moveTo>
                  <a:pt x="0" y="85"/>
                </a:moveTo>
                <a:lnTo>
                  <a:pt x="19" y="41"/>
                </a:lnTo>
                <a:lnTo>
                  <a:pt x="29" y="20"/>
                </a:lnTo>
                <a:lnTo>
                  <a:pt x="38"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27" name="Freeform 121">
            <a:extLst>
              <a:ext uri="{FF2B5EF4-FFF2-40B4-BE49-F238E27FC236}">
                <a16:creationId xmlns:a16="http://schemas.microsoft.com/office/drawing/2014/main" id="{83D1065D-DE9F-4F2D-8BF1-4C82B54027C4}"/>
              </a:ext>
            </a:extLst>
          </p:cNvPr>
          <p:cNvSpPr>
            <a:spLocks/>
          </p:cNvSpPr>
          <p:nvPr/>
        </p:nvSpPr>
        <p:spPr bwMode="auto">
          <a:xfrm>
            <a:off x="8637540" y="2463275"/>
            <a:ext cx="46434" cy="89297"/>
          </a:xfrm>
          <a:custGeom>
            <a:avLst/>
            <a:gdLst>
              <a:gd name="T0" fmla="*/ 0 w 39"/>
              <a:gd name="T1" fmla="*/ 2147483646 h 75"/>
              <a:gd name="T2" fmla="*/ 2147483646 w 39"/>
              <a:gd name="T3" fmla="*/ 2147483646 h 75"/>
              <a:gd name="T4" fmla="*/ 2147483646 w 39"/>
              <a:gd name="T5" fmla="*/ 2147483646 h 75"/>
              <a:gd name="T6" fmla="*/ 2147483646 w 39"/>
              <a:gd name="T7" fmla="*/ 2147483646 h 75"/>
              <a:gd name="T8" fmla="*/ 2147483646 w 39"/>
              <a:gd name="T9" fmla="*/ 2147483646 h 75"/>
              <a:gd name="T10" fmla="*/ 2147483646 w 39"/>
              <a:gd name="T11" fmla="*/ 0 h 7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 h="75">
                <a:moveTo>
                  <a:pt x="0" y="74"/>
                </a:moveTo>
                <a:lnTo>
                  <a:pt x="10" y="54"/>
                </a:lnTo>
                <a:lnTo>
                  <a:pt x="19" y="35"/>
                </a:lnTo>
                <a:lnTo>
                  <a:pt x="29" y="17"/>
                </a:lnTo>
                <a:lnTo>
                  <a:pt x="34" y="8"/>
                </a:lnTo>
                <a:lnTo>
                  <a:pt x="38"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28" name="Freeform 122">
            <a:extLst>
              <a:ext uri="{FF2B5EF4-FFF2-40B4-BE49-F238E27FC236}">
                <a16:creationId xmlns:a16="http://schemas.microsoft.com/office/drawing/2014/main" id="{02C7504C-BBAA-4504-B613-3AC014458D94}"/>
              </a:ext>
            </a:extLst>
          </p:cNvPr>
          <p:cNvSpPr>
            <a:spLocks/>
          </p:cNvSpPr>
          <p:nvPr/>
        </p:nvSpPr>
        <p:spPr bwMode="auto">
          <a:xfrm>
            <a:off x="8682785" y="2410886"/>
            <a:ext cx="47625" cy="53579"/>
          </a:xfrm>
          <a:custGeom>
            <a:avLst/>
            <a:gdLst>
              <a:gd name="T0" fmla="*/ 0 w 40"/>
              <a:gd name="T1" fmla="*/ 2147483646 h 45"/>
              <a:gd name="T2" fmla="*/ 2147483646 w 40"/>
              <a:gd name="T3" fmla="*/ 2147483646 h 45"/>
              <a:gd name="T4" fmla="*/ 2147483646 w 40"/>
              <a:gd name="T5" fmla="*/ 2147483646 h 45"/>
              <a:gd name="T6" fmla="*/ 2147483646 w 40"/>
              <a:gd name="T7" fmla="*/ 2147483646 h 45"/>
              <a:gd name="T8" fmla="*/ 2147483646 w 40"/>
              <a:gd name="T9" fmla="*/ 2147483646 h 45"/>
              <a:gd name="T10" fmla="*/ 2147483646 w 40"/>
              <a:gd name="T11" fmla="*/ 2147483646 h 45"/>
              <a:gd name="T12" fmla="*/ 2147483646 w 40"/>
              <a:gd name="T13" fmla="*/ 2147483646 h 45"/>
              <a:gd name="T14" fmla="*/ 2147483646 w 40"/>
              <a:gd name="T15" fmla="*/ 0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0" h="45">
                <a:moveTo>
                  <a:pt x="0" y="44"/>
                </a:moveTo>
                <a:lnTo>
                  <a:pt x="10" y="30"/>
                </a:lnTo>
                <a:lnTo>
                  <a:pt x="15" y="22"/>
                </a:lnTo>
                <a:lnTo>
                  <a:pt x="20" y="17"/>
                </a:lnTo>
                <a:lnTo>
                  <a:pt x="24" y="11"/>
                </a:lnTo>
                <a:lnTo>
                  <a:pt x="29" y="6"/>
                </a:lnTo>
                <a:lnTo>
                  <a:pt x="34" y="2"/>
                </a:lnTo>
                <a:lnTo>
                  <a:pt x="39"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29" name="Freeform 123">
            <a:extLst>
              <a:ext uri="{FF2B5EF4-FFF2-40B4-BE49-F238E27FC236}">
                <a16:creationId xmlns:a16="http://schemas.microsoft.com/office/drawing/2014/main" id="{F9BCBE54-5673-4A89-805E-120492A37CBA}"/>
              </a:ext>
            </a:extLst>
          </p:cNvPr>
          <p:cNvSpPr>
            <a:spLocks/>
          </p:cNvSpPr>
          <p:nvPr/>
        </p:nvSpPr>
        <p:spPr bwMode="auto">
          <a:xfrm>
            <a:off x="8729219" y="2410887"/>
            <a:ext cx="45244" cy="27385"/>
          </a:xfrm>
          <a:custGeom>
            <a:avLst/>
            <a:gdLst>
              <a:gd name="T0" fmla="*/ 0 w 38"/>
              <a:gd name="T1" fmla="*/ 0 h 23"/>
              <a:gd name="T2" fmla="*/ 2147483646 w 38"/>
              <a:gd name="T3" fmla="*/ 0 h 23"/>
              <a:gd name="T4" fmla="*/ 2147483646 w 38"/>
              <a:gd name="T5" fmla="*/ 0 h 23"/>
              <a:gd name="T6" fmla="*/ 2147483646 w 38"/>
              <a:gd name="T7" fmla="*/ 2147483646 h 23"/>
              <a:gd name="T8" fmla="*/ 2147483646 w 38"/>
              <a:gd name="T9" fmla="*/ 2147483646 h 23"/>
              <a:gd name="T10" fmla="*/ 2147483646 w 38"/>
              <a:gd name="T11" fmla="*/ 2147483646 h 23"/>
              <a:gd name="T12" fmla="*/ 2147483646 w 38"/>
              <a:gd name="T13" fmla="*/ 2147483646 h 23"/>
              <a:gd name="T14" fmla="*/ 2147483646 w 38"/>
              <a:gd name="T15" fmla="*/ 2147483646 h 23"/>
              <a:gd name="T16" fmla="*/ 2147483646 w 38"/>
              <a:gd name="T17" fmla="*/ 2147483646 h 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 h="23">
                <a:moveTo>
                  <a:pt x="0" y="0"/>
                </a:moveTo>
                <a:lnTo>
                  <a:pt x="3" y="0"/>
                </a:lnTo>
                <a:lnTo>
                  <a:pt x="7" y="0"/>
                </a:lnTo>
                <a:lnTo>
                  <a:pt x="12" y="1"/>
                </a:lnTo>
                <a:lnTo>
                  <a:pt x="18" y="3"/>
                </a:lnTo>
                <a:lnTo>
                  <a:pt x="25" y="6"/>
                </a:lnTo>
                <a:lnTo>
                  <a:pt x="29" y="10"/>
                </a:lnTo>
                <a:lnTo>
                  <a:pt x="34" y="16"/>
                </a:lnTo>
                <a:lnTo>
                  <a:pt x="37" y="22"/>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30" name="Freeform 124">
            <a:extLst>
              <a:ext uri="{FF2B5EF4-FFF2-40B4-BE49-F238E27FC236}">
                <a16:creationId xmlns:a16="http://schemas.microsoft.com/office/drawing/2014/main" id="{D99AF9CE-8E9A-4257-887A-1D4BBBA39C21}"/>
              </a:ext>
            </a:extLst>
          </p:cNvPr>
          <p:cNvSpPr>
            <a:spLocks/>
          </p:cNvSpPr>
          <p:nvPr/>
        </p:nvSpPr>
        <p:spPr bwMode="auto">
          <a:xfrm>
            <a:off x="8773271" y="2437080"/>
            <a:ext cx="46434" cy="305991"/>
          </a:xfrm>
          <a:custGeom>
            <a:avLst/>
            <a:gdLst>
              <a:gd name="T0" fmla="*/ 0 w 39"/>
              <a:gd name="T1" fmla="*/ 0 h 257"/>
              <a:gd name="T2" fmla="*/ 2147483646 w 39"/>
              <a:gd name="T3" fmla="*/ 2147483646 h 257"/>
              <a:gd name="T4" fmla="*/ 2147483646 w 39"/>
              <a:gd name="T5" fmla="*/ 2147483646 h 257"/>
              <a:gd name="T6" fmla="*/ 2147483646 w 39"/>
              <a:gd name="T7" fmla="*/ 2147483646 h 257"/>
              <a:gd name="T8" fmla="*/ 2147483646 w 39"/>
              <a:gd name="T9" fmla="*/ 2147483646 h 257"/>
              <a:gd name="T10" fmla="*/ 2147483646 w 39"/>
              <a:gd name="T11" fmla="*/ 2147483646 h 257"/>
              <a:gd name="T12" fmla="*/ 2147483646 w 39"/>
              <a:gd name="T13" fmla="*/ 2147483646 h 257"/>
              <a:gd name="T14" fmla="*/ 2147483646 w 39"/>
              <a:gd name="T15" fmla="*/ 2147483646 h 257"/>
              <a:gd name="T16" fmla="*/ 2147483646 w 39"/>
              <a:gd name="T17" fmla="*/ 2147483646 h 257"/>
              <a:gd name="T18" fmla="*/ 2147483646 w 39"/>
              <a:gd name="T19" fmla="*/ 2147483646 h 257"/>
              <a:gd name="T20" fmla="*/ 2147483646 w 39"/>
              <a:gd name="T21" fmla="*/ 2147483646 h 257"/>
              <a:gd name="T22" fmla="*/ 2147483646 w 39"/>
              <a:gd name="T23" fmla="*/ 2147483646 h 257"/>
              <a:gd name="T24" fmla="*/ 2147483646 w 39"/>
              <a:gd name="T25" fmla="*/ 2147483646 h 257"/>
              <a:gd name="T26" fmla="*/ 2147483646 w 39"/>
              <a:gd name="T27" fmla="*/ 2147483646 h 257"/>
              <a:gd name="T28" fmla="*/ 2147483646 w 39"/>
              <a:gd name="T29" fmla="*/ 2147483646 h 257"/>
              <a:gd name="T30" fmla="*/ 2147483646 w 39"/>
              <a:gd name="T31" fmla="*/ 2147483646 h 257"/>
              <a:gd name="T32" fmla="*/ 2147483646 w 39"/>
              <a:gd name="T33" fmla="*/ 2147483646 h 25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257">
                <a:moveTo>
                  <a:pt x="0" y="0"/>
                </a:moveTo>
                <a:lnTo>
                  <a:pt x="2" y="7"/>
                </a:lnTo>
                <a:lnTo>
                  <a:pt x="4" y="15"/>
                </a:lnTo>
                <a:lnTo>
                  <a:pt x="6" y="24"/>
                </a:lnTo>
                <a:lnTo>
                  <a:pt x="9" y="35"/>
                </a:lnTo>
                <a:lnTo>
                  <a:pt x="11" y="47"/>
                </a:lnTo>
                <a:lnTo>
                  <a:pt x="14" y="61"/>
                </a:lnTo>
                <a:lnTo>
                  <a:pt x="16" y="76"/>
                </a:lnTo>
                <a:lnTo>
                  <a:pt x="19" y="91"/>
                </a:lnTo>
                <a:lnTo>
                  <a:pt x="22" y="108"/>
                </a:lnTo>
                <a:lnTo>
                  <a:pt x="25" y="127"/>
                </a:lnTo>
                <a:lnTo>
                  <a:pt x="28" y="146"/>
                </a:lnTo>
                <a:lnTo>
                  <a:pt x="30" y="166"/>
                </a:lnTo>
                <a:lnTo>
                  <a:pt x="33" y="187"/>
                </a:lnTo>
                <a:lnTo>
                  <a:pt x="35" y="209"/>
                </a:lnTo>
                <a:lnTo>
                  <a:pt x="36" y="232"/>
                </a:lnTo>
                <a:lnTo>
                  <a:pt x="38" y="256"/>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31" name="Freeform 125">
            <a:extLst>
              <a:ext uri="{FF2B5EF4-FFF2-40B4-BE49-F238E27FC236}">
                <a16:creationId xmlns:a16="http://schemas.microsoft.com/office/drawing/2014/main" id="{DB22C2A9-183D-424D-B595-940C662634DD}"/>
              </a:ext>
            </a:extLst>
          </p:cNvPr>
          <p:cNvSpPr>
            <a:spLocks/>
          </p:cNvSpPr>
          <p:nvPr/>
        </p:nvSpPr>
        <p:spPr bwMode="auto">
          <a:xfrm>
            <a:off x="8818516" y="2741880"/>
            <a:ext cx="47625" cy="1063229"/>
          </a:xfrm>
          <a:custGeom>
            <a:avLst/>
            <a:gdLst>
              <a:gd name="T0" fmla="*/ 0 w 40"/>
              <a:gd name="T1" fmla="*/ 0 h 893"/>
              <a:gd name="T2" fmla="*/ 2147483646 w 40"/>
              <a:gd name="T3" fmla="*/ 2147483646 h 893"/>
              <a:gd name="T4" fmla="*/ 2147483646 w 40"/>
              <a:gd name="T5" fmla="*/ 2147483646 h 893"/>
              <a:gd name="T6" fmla="*/ 2147483646 w 40"/>
              <a:gd name="T7" fmla="*/ 2147483646 h 893"/>
              <a:gd name="T8" fmla="*/ 2147483646 w 40"/>
              <a:gd name="T9" fmla="*/ 2147483646 h 893"/>
              <a:gd name="T10" fmla="*/ 2147483646 w 40"/>
              <a:gd name="T11" fmla="*/ 2147483646 h 893"/>
              <a:gd name="T12" fmla="*/ 2147483646 w 40"/>
              <a:gd name="T13" fmla="*/ 2147483646 h 893"/>
              <a:gd name="T14" fmla="*/ 2147483646 w 40"/>
              <a:gd name="T15" fmla="*/ 2147483646 h 893"/>
              <a:gd name="T16" fmla="*/ 2147483646 w 40"/>
              <a:gd name="T17" fmla="*/ 2147483646 h 893"/>
              <a:gd name="T18" fmla="*/ 2147483646 w 40"/>
              <a:gd name="T19" fmla="*/ 2147483646 h 893"/>
              <a:gd name="T20" fmla="*/ 2147483646 w 40"/>
              <a:gd name="T21" fmla="*/ 2147483646 h 893"/>
              <a:gd name="T22" fmla="*/ 2147483646 w 40"/>
              <a:gd name="T23" fmla="*/ 2147483646 h 893"/>
              <a:gd name="T24" fmla="*/ 2147483646 w 40"/>
              <a:gd name="T25" fmla="*/ 2147483646 h 893"/>
              <a:gd name="T26" fmla="*/ 2147483646 w 40"/>
              <a:gd name="T27" fmla="*/ 2147483646 h 893"/>
              <a:gd name="T28" fmla="*/ 2147483646 w 40"/>
              <a:gd name="T29" fmla="*/ 2147483646 h 893"/>
              <a:gd name="T30" fmla="*/ 2147483646 w 40"/>
              <a:gd name="T31" fmla="*/ 2147483646 h 893"/>
              <a:gd name="T32" fmla="*/ 2147483646 w 40"/>
              <a:gd name="T33" fmla="*/ 2147483646 h 893"/>
              <a:gd name="T34" fmla="*/ 2147483646 w 40"/>
              <a:gd name="T35" fmla="*/ 2147483646 h 893"/>
              <a:gd name="T36" fmla="*/ 2147483646 w 40"/>
              <a:gd name="T37" fmla="*/ 2147483646 h 893"/>
              <a:gd name="T38" fmla="*/ 2147483646 w 40"/>
              <a:gd name="T39" fmla="*/ 2147483646 h 893"/>
              <a:gd name="T40" fmla="*/ 2147483646 w 40"/>
              <a:gd name="T41" fmla="*/ 2147483646 h 89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0" h="893">
                <a:moveTo>
                  <a:pt x="0" y="0"/>
                </a:moveTo>
                <a:lnTo>
                  <a:pt x="1" y="18"/>
                </a:lnTo>
                <a:lnTo>
                  <a:pt x="2" y="38"/>
                </a:lnTo>
                <a:lnTo>
                  <a:pt x="4" y="59"/>
                </a:lnTo>
                <a:lnTo>
                  <a:pt x="5" y="81"/>
                </a:lnTo>
                <a:lnTo>
                  <a:pt x="6" y="104"/>
                </a:lnTo>
                <a:lnTo>
                  <a:pt x="7" y="128"/>
                </a:lnTo>
                <a:lnTo>
                  <a:pt x="9" y="153"/>
                </a:lnTo>
                <a:lnTo>
                  <a:pt x="10" y="178"/>
                </a:lnTo>
                <a:lnTo>
                  <a:pt x="11" y="204"/>
                </a:lnTo>
                <a:lnTo>
                  <a:pt x="12" y="231"/>
                </a:lnTo>
                <a:lnTo>
                  <a:pt x="15" y="288"/>
                </a:lnTo>
                <a:lnTo>
                  <a:pt x="17" y="346"/>
                </a:lnTo>
                <a:lnTo>
                  <a:pt x="20" y="406"/>
                </a:lnTo>
                <a:lnTo>
                  <a:pt x="21" y="467"/>
                </a:lnTo>
                <a:lnTo>
                  <a:pt x="24" y="530"/>
                </a:lnTo>
                <a:lnTo>
                  <a:pt x="29" y="654"/>
                </a:lnTo>
                <a:lnTo>
                  <a:pt x="31" y="716"/>
                </a:lnTo>
                <a:lnTo>
                  <a:pt x="34" y="776"/>
                </a:lnTo>
                <a:lnTo>
                  <a:pt x="36" y="835"/>
                </a:lnTo>
                <a:lnTo>
                  <a:pt x="39" y="892"/>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32" name="Freeform 126">
            <a:extLst>
              <a:ext uri="{FF2B5EF4-FFF2-40B4-BE49-F238E27FC236}">
                <a16:creationId xmlns:a16="http://schemas.microsoft.com/office/drawing/2014/main" id="{69553004-E614-429F-A4B6-884A86DEF959}"/>
              </a:ext>
            </a:extLst>
          </p:cNvPr>
          <p:cNvSpPr>
            <a:spLocks/>
          </p:cNvSpPr>
          <p:nvPr/>
        </p:nvSpPr>
        <p:spPr bwMode="auto">
          <a:xfrm>
            <a:off x="6102700" y="4138483"/>
            <a:ext cx="2763441" cy="1541859"/>
          </a:xfrm>
          <a:custGeom>
            <a:avLst/>
            <a:gdLst>
              <a:gd name="T0" fmla="*/ 0 w 2321"/>
              <a:gd name="T1" fmla="*/ 0 h 1295"/>
              <a:gd name="T2" fmla="*/ 2147483646 w 2321"/>
              <a:gd name="T3" fmla="*/ 0 h 1295"/>
              <a:gd name="T4" fmla="*/ 2147483646 w 2321"/>
              <a:gd name="T5" fmla="*/ 2147483646 h 1295"/>
              <a:gd name="T6" fmla="*/ 0 w 2321"/>
              <a:gd name="T7" fmla="*/ 2147483646 h 1295"/>
              <a:gd name="T8" fmla="*/ 0 w 2321"/>
              <a:gd name="T9" fmla="*/ 0 h 12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1" h="1295">
                <a:moveTo>
                  <a:pt x="0" y="0"/>
                </a:moveTo>
                <a:lnTo>
                  <a:pt x="2320" y="0"/>
                </a:lnTo>
                <a:lnTo>
                  <a:pt x="2320" y="1294"/>
                </a:lnTo>
                <a:lnTo>
                  <a:pt x="0" y="129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a:tailEnd/>
              </a14:hiddenLine>
            </a:ext>
          </a:extLst>
        </p:spPr>
        <p:txBody>
          <a:bodyPr/>
          <a:lstStyle/>
          <a:p>
            <a:endParaRPr lang="en-US" sz="1350" dirty="0"/>
          </a:p>
        </p:txBody>
      </p:sp>
      <p:sp>
        <p:nvSpPr>
          <p:cNvPr id="21633" name="Freeform 127">
            <a:extLst>
              <a:ext uri="{FF2B5EF4-FFF2-40B4-BE49-F238E27FC236}">
                <a16:creationId xmlns:a16="http://schemas.microsoft.com/office/drawing/2014/main" id="{B9E6405C-2241-4111-862C-55A25279D19A}"/>
              </a:ext>
            </a:extLst>
          </p:cNvPr>
          <p:cNvSpPr>
            <a:spLocks/>
          </p:cNvSpPr>
          <p:nvPr/>
        </p:nvSpPr>
        <p:spPr bwMode="auto">
          <a:xfrm>
            <a:off x="6102700" y="4233733"/>
            <a:ext cx="2763441" cy="1446609"/>
          </a:xfrm>
          <a:custGeom>
            <a:avLst/>
            <a:gdLst>
              <a:gd name="T0" fmla="*/ 0 w 2321"/>
              <a:gd name="T1" fmla="*/ 2147483646 h 1215"/>
              <a:gd name="T2" fmla="*/ 2147483646 w 2321"/>
              <a:gd name="T3" fmla="*/ 2147483646 h 1215"/>
              <a:gd name="T4" fmla="*/ 2147483646 w 2321"/>
              <a:gd name="T5" fmla="*/ 2147483646 h 1215"/>
              <a:gd name="T6" fmla="*/ 2147483646 w 2321"/>
              <a:gd name="T7" fmla="*/ 2147483646 h 1215"/>
              <a:gd name="T8" fmla="*/ 2147483646 w 2321"/>
              <a:gd name="T9" fmla="*/ 2147483646 h 1215"/>
              <a:gd name="T10" fmla="*/ 2147483646 w 2321"/>
              <a:gd name="T11" fmla="*/ 2147483646 h 1215"/>
              <a:gd name="T12" fmla="*/ 2147483646 w 2321"/>
              <a:gd name="T13" fmla="*/ 2147483646 h 1215"/>
              <a:gd name="T14" fmla="*/ 2147483646 w 2321"/>
              <a:gd name="T15" fmla="*/ 2147483646 h 1215"/>
              <a:gd name="T16" fmla="*/ 2147483646 w 2321"/>
              <a:gd name="T17" fmla="*/ 2147483646 h 1215"/>
              <a:gd name="T18" fmla="*/ 2147483646 w 2321"/>
              <a:gd name="T19" fmla="*/ 2147483646 h 1215"/>
              <a:gd name="T20" fmla="*/ 2147483646 w 2321"/>
              <a:gd name="T21" fmla="*/ 2147483646 h 1215"/>
              <a:gd name="T22" fmla="*/ 2147483646 w 2321"/>
              <a:gd name="T23" fmla="*/ 2147483646 h 1215"/>
              <a:gd name="T24" fmla="*/ 2147483646 w 2321"/>
              <a:gd name="T25" fmla="*/ 2147483646 h 1215"/>
              <a:gd name="T26" fmla="*/ 2147483646 w 2321"/>
              <a:gd name="T27" fmla="*/ 2147483646 h 1215"/>
              <a:gd name="T28" fmla="*/ 2147483646 w 2321"/>
              <a:gd name="T29" fmla="*/ 2147483646 h 1215"/>
              <a:gd name="T30" fmla="*/ 2147483646 w 2321"/>
              <a:gd name="T31" fmla="*/ 2147483646 h 1215"/>
              <a:gd name="T32" fmla="*/ 2147483646 w 2321"/>
              <a:gd name="T33" fmla="*/ 2147483646 h 1215"/>
              <a:gd name="T34" fmla="*/ 2147483646 w 2321"/>
              <a:gd name="T35" fmla="*/ 2147483646 h 1215"/>
              <a:gd name="T36" fmla="*/ 2147483646 w 2321"/>
              <a:gd name="T37" fmla="*/ 2147483646 h 1215"/>
              <a:gd name="T38" fmla="*/ 2147483646 w 2321"/>
              <a:gd name="T39" fmla="*/ 2147483646 h 1215"/>
              <a:gd name="T40" fmla="*/ 2147483646 w 2321"/>
              <a:gd name="T41" fmla="*/ 2147483646 h 1215"/>
              <a:gd name="T42" fmla="*/ 2147483646 w 2321"/>
              <a:gd name="T43" fmla="*/ 2147483646 h 1215"/>
              <a:gd name="T44" fmla="*/ 2147483646 w 2321"/>
              <a:gd name="T45" fmla="*/ 2147483646 h 1215"/>
              <a:gd name="T46" fmla="*/ 2147483646 w 2321"/>
              <a:gd name="T47" fmla="*/ 2147483646 h 1215"/>
              <a:gd name="T48" fmla="*/ 2147483646 w 2321"/>
              <a:gd name="T49" fmla="*/ 2147483646 h 1215"/>
              <a:gd name="T50" fmla="*/ 2147483646 w 2321"/>
              <a:gd name="T51" fmla="*/ 2147483646 h 1215"/>
              <a:gd name="T52" fmla="*/ 2147483646 w 2321"/>
              <a:gd name="T53" fmla="*/ 2147483646 h 1215"/>
              <a:gd name="T54" fmla="*/ 2147483646 w 2321"/>
              <a:gd name="T55" fmla="*/ 2147483646 h 1215"/>
              <a:gd name="T56" fmla="*/ 2147483646 w 2321"/>
              <a:gd name="T57" fmla="*/ 2147483646 h 1215"/>
              <a:gd name="T58" fmla="*/ 2147483646 w 2321"/>
              <a:gd name="T59" fmla="*/ 2147483646 h 1215"/>
              <a:gd name="T60" fmla="*/ 2147483646 w 2321"/>
              <a:gd name="T61" fmla="*/ 2147483646 h 1215"/>
              <a:gd name="T62" fmla="*/ 2147483646 w 2321"/>
              <a:gd name="T63" fmla="*/ 2147483646 h 1215"/>
              <a:gd name="T64" fmla="*/ 2147483646 w 2321"/>
              <a:gd name="T65" fmla="*/ 2147483646 h 1215"/>
              <a:gd name="T66" fmla="*/ 2147483646 w 2321"/>
              <a:gd name="T67" fmla="*/ 2147483646 h 1215"/>
              <a:gd name="T68" fmla="*/ 2147483646 w 2321"/>
              <a:gd name="T69" fmla="*/ 2147483646 h 1215"/>
              <a:gd name="T70" fmla="*/ 2147483646 w 2321"/>
              <a:gd name="T71" fmla="*/ 2147483646 h 1215"/>
              <a:gd name="T72" fmla="*/ 2147483646 w 2321"/>
              <a:gd name="T73" fmla="*/ 2147483646 h 1215"/>
              <a:gd name="T74" fmla="*/ 2147483646 w 2321"/>
              <a:gd name="T75" fmla="*/ 2147483646 h 1215"/>
              <a:gd name="T76" fmla="*/ 2147483646 w 2321"/>
              <a:gd name="T77" fmla="*/ 2147483646 h 1215"/>
              <a:gd name="T78" fmla="*/ 2147483646 w 2321"/>
              <a:gd name="T79" fmla="*/ 2147483646 h 1215"/>
              <a:gd name="T80" fmla="*/ 2147483646 w 2321"/>
              <a:gd name="T81" fmla="*/ 2147483646 h 1215"/>
              <a:gd name="T82" fmla="*/ 2147483646 w 2321"/>
              <a:gd name="T83" fmla="*/ 2147483646 h 1215"/>
              <a:gd name="T84" fmla="*/ 2147483646 w 2321"/>
              <a:gd name="T85" fmla="*/ 2147483646 h 1215"/>
              <a:gd name="T86" fmla="*/ 2147483646 w 2321"/>
              <a:gd name="T87" fmla="*/ 2147483646 h 1215"/>
              <a:gd name="T88" fmla="*/ 2147483646 w 2321"/>
              <a:gd name="T89" fmla="*/ 2147483646 h 1215"/>
              <a:gd name="T90" fmla="*/ 2147483646 w 2321"/>
              <a:gd name="T91" fmla="*/ 2147483646 h 1215"/>
              <a:gd name="T92" fmla="*/ 2147483646 w 2321"/>
              <a:gd name="T93" fmla="*/ 2147483646 h 1215"/>
              <a:gd name="T94" fmla="*/ 2147483646 w 2321"/>
              <a:gd name="T95" fmla="*/ 2147483646 h 1215"/>
              <a:gd name="T96" fmla="*/ 2147483646 w 2321"/>
              <a:gd name="T97" fmla="*/ 2147483646 h 1215"/>
              <a:gd name="T98" fmla="*/ 2147483646 w 2321"/>
              <a:gd name="T99" fmla="*/ 2147483646 h 1215"/>
              <a:gd name="T100" fmla="*/ 2147483646 w 2321"/>
              <a:gd name="T101" fmla="*/ 2147483646 h 1215"/>
              <a:gd name="T102" fmla="*/ 2147483646 w 2321"/>
              <a:gd name="T103" fmla="*/ 2147483646 h 1215"/>
              <a:gd name="T104" fmla="*/ 2147483646 w 2321"/>
              <a:gd name="T105" fmla="*/ 2147483646 h 1215"/>
              <a:gd name="T106" fmla="*/ 2147483646 w 2321"/>
              <a:gd name="T107" fmla="*/ 2147483646 h 1215"/>
              <a:gd name="T108" fmla="*/ 2147483646 w 2321"/>
              <a:gd name="T109" fmla="*/ 0 h 1215"/>
              <a:gd name="T110" fmla="*/ 2147483646 w 2321"/>
              <a:gd name="T111" fmla="*/ 2147483646 h 1215"/>
              <a:gd name="T112" fmla="*/ 2147483646 w 2321"/>
              <a:gd name="T113" fmla="*/ 2147483646 h 1215"/>
              <a:gd name="T114" fmla="*/ 2147483646 w 2321"/>
              <a:gd name="T115" fmla="*/ 2147483646 h 1215"/>
              <a:gd name="T116" fmla="*/ 2147483646 w 2321"/>
              <a:gd name="T117" fmla="*/ 2147483646 h 1215"/>
              <a:gd name="T118" fmla="*/ 2147483646 w 2321"/>
              <a:gd name="T119" fmla="*/ 2147483646 h 1215"/>
              <a:gd name="T120" fmla="*/ 2147483646 w 2321"/>
              <a:gd name="T121" fmla="*/ 2147483646 h 121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321" h="1215">
                <a:moveTo>
                  <a:pt x="0" y="1214"/>
                </a:moveTo>
                <a:lnTo>
                  <a:pt x="38" y="1214"/>
                </a:lnTo>
                <a:lnTo>
                  <a:pt x="78" y="1214"/>
                </a:lnTo>
                <a:lnTo>
                  <a:pt x="116" y="1214"/>
                </a:lnTo>
                <a:lnTo>
                  <a:pt x="155" y="1214"/>
                </a:lnTo>
                <a:lnTo>
                  <a:pt x="193" y="1214"/>
                </a:lnTo>
                <a:lnTo>
                  <a:pt x="232" y="1214"/>
                </a:lnTo>
                <a:lnTo>
                  <a:pt x="271" y="1213"/>
                </a:lnTo>
                <a:lnTo>
                  <a:pt x="309" y="1213"/>
                </a:lnTo>
                <a:lnTo>
                  <a:pt x="348" y="1212"/>
                </a:lnTo>
                <a:lnTo>
                  <a:pt x="387" y="1210"/>
                </a:lnTo>
                <a:lnTo>
                  <a:pt x="426" y="1209"/>
                </a:lnTo>
                <a:lnTo>
                  <a:pt x="464" y="1207"/>
                </a:lnTo>
                <a:lnTo>
                  <a:pt x="502" y="1205"/>
                </a:lnTo>
                <a:lnTo>
                  <a:pt x="541" y="1201"/>
                </a:lnTo>
                <a:lnTo>
                  <a:pt x="580" y="1197"/>
                </a:lnTo>
                <a:lnTo>
                  <a:pt x="619" y="1192"/>
                </a:lnTo>
                <a:lnTo>
                  <a:pt x="657" y="1185"/>
                </a:lnTo>
                <a:lnTo>
                  <a:pt x="696" y="1179"/>
                </a:lnTo>
                <a:lnTo>
                  <a:pt x="735" y="1170"/>
                </a:lnTo>
                <a:lnTo>
                  <a:pt x="773" y="1161"/>
                </a:lnTo>
                <a:lnTo>
                  <a:pt x="812" y="1149"/>
                </a:lnTo>
                <a:lnTo>
                  <a:pt x="850" y="1137"/>
                </a:lnTo>
                <a:lnTo>
                  <a:pt x="890" y="1122"/>
                </a:lnTo>
                <a:lnTo>
                  <a:pt x="928" y="1107"/>
                </a:lnTo>
                <a:lnTo>
                  <a:pt x="966" y="1089"/>
                </a:lnTo>
                <a:lnTo>
                  <a:pt x="1005" y="1070"/>
                </a:lnTo>
                <a:lnTo>
                  <a:pt x="1044" y="1048"/>
                </a:lnTo>
                <a:lnTo>
                  <a:pt x="1083" y="1025"/>
                </a:lnTo>
                <a:lnTo>
                  <a:pt x="1121" y="999"/>
                </a:lnTo>
                <a:lnTo>
                  <a:pt x="1160" y="970"/>
                </a:lnTo>
                <a:lnTo>
                  <a:pt x="1199" y="941"/>
                </a:lnTo>
                <a:lnTo>
                  <a:pt x="1237" y="908"/>
                </a:lnTo>
                <a:lnTo>
                  <a:pt x="1276" y="874"/>
                </a:lnTo>
                <a:lnTo>
                  <a:pt x="1314" y="837"/>
                </a:lnTo>
                <a:lnTo>
                  <a:pt x="1354" y="798"/>
                </a:lnTo>
                <a:lnTo>
                  <a:pt x="1392" y="757"/>
                </a:lnTo>
                <a:lnTo>
                  <a:pt x="1430" y="713"/>
                </a:lnTo>
                <a:lnTo>
                  <a:pt x="1469" y="668"/>
                </a:lnTo>
                <a:lnTo>
                  <a:pt x="1508" y="622"/>
                </a:lnTo>
                <a:lnTo>
                  <a:pt x="1547" y="573"/>
                </a:lnTo>
                <a:lnTo>
                  <a:pt x="1585" y="523"/>
                </a:lnTo>
                <a:lnTo>
                  <a:pt x="1624" y="472"/>
                </a:lnTo>
                <a:lnTo>
                  <a:pt x="1663" y="420"/>
                </a:lnTo>
                <a:lnTo>
                  <a:pt x="1701" y="368"/>
                </a:lnTo>
                <a:lnTo>
                  <a:pt x="1740" y="317"/>
                </a:lnTo>
                <a:lnTo>
                  <a:pt x="1778" y="265"/>
                </a:lnTo>
                <a:lnTo>
                  <a:pt x="1818" y="215"/>
                </a:lnTo>
                <a:lnTo>
                  <a:pt x="1856" y="168"/>
                </a:lnTo>
                <a:lnTo>
                  <a:pt x="1894" y="123"/>
                </a:lnTo>
                <a:lnTo>
                  <a:pt x="1933" y="82"/>
                </a:lnTo>
                <a:lnTo>
                  <a:pt x="1972" y="48"/>
                </a:lnTo>
                <a:lnTo>
                  <a:pt x="2011" y="21"/>
                </a:lnTo>
                <a:lnTo>
                  <a:pt x="2049" y="4"/>
                </a:lnTo>
                <a:lnTo>
                  <a:pt x="2088" y="0"/>
                </a:lnTo>
                <a:lnTo>
                  <a:pt x="2127" y="12"/>
                </a:lnTo>
                <a:lnTo>
                  <a:pt x="2165" y="44"/>
                </a:lnTo>
                <a:lnTo>
                  <a:pt x="2204" y="107"/>
                </a:lnTo>
                <a:lnTo>
                  <a:pt x="2242" y="212"/>
                </a:lnTo>
                <a:lnTo>
                  <a:pt x="2281" y="385"/>
                </a:lnTo>
                <a:lnTo>
                  <a:pt x="2320" y="1214"/>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grpSp>
        <p:nvGrpSpPr>
          <p:cNvPr id="21634" name="Group 128">
            <a:extLst>
              <a:ext uri="{FF2B5EF4-FFF2-40B4-BE49-F238E27FC236}">
                <a16:creationId xmlns:a16="http://schemas.microsoft.com/office/drawing/2014/main" id="{76A94A51-9340-4435-B43C-BB0F62916C59}"/>
              </a:ext>
            </a:extLst>
          </p:cNvPr>
          <p:cNvGrpSpPr>
            <a:grpSpLocks/>
          </p:cNvGrpSpPr>
          <p:nvPr/>
        </p:nvGrpSpPr>
        <p:grpSpPr bwMode="auto">
          <a:xfrm>
            <a:off x="2938018" y="3797968"/>
            <a:ext cx="2995613" cy="234553"/>
            <a:chOff x="364" y="2109"/>
            <a:chExt cx="2516" cy="197"/>
          </a:xfrm>
        </p:grpSpPr>
        <p:sp>
          <p:nvSpPr>
            <p:cNvPr id="21714" name="Line 129">
              <a:extLst>
                <a:ext uri="{FF2B5EF4-FFF2-40B4-BE49-F238E27FC236}">
                  <a16:creationId xmlns:a16="http://schemas.microsoft.com/office/drawing/2014/main" id="{BA2C68BB-D4B1-4C62-9919-FC9325D4E6A5}"/>
                </a:ext>
              </a:extLst>
            </p:cNvPr>
            <p:cNvSpPr>
              <a:spLocks noChangeShapeType="1"/>
            </p:cNvSpPr>
            <p:nvPr/>
          </p:nvSpPr>
          <p:spPr bwMode="auto">
            <a:xfrm>
              <a:off x="441" y="2112"/>
              <a:ext cx="233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715" name="Line 130">
              <a:extLst>
                <a:ext uri="{FF2B5EF4-FFF2-40B4-BE49-F238E27FC236}">
                  <a16:creationId xmlns:a16="http://schemas.microsoft.com/office/drawing/2014/main" id="{5E0D80CA-89F3-434D-89BF-F21DC0B83978}"/>
                </a:ext>
              </a:extLst>
            </p:cNvPr>
            <p:cNvSpPr>
              <a:spLocks noChangeShapeType="1"/>
            </p:cNvSpPr>
            <p:nvPr/>
          </p:nvSpPr>
          <p:spPr bwMode="auto">
            <a:xfrm>
              <a:off x="2768" y="2110"/>
              <a:ext cx="0" cy="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716" name="Line 131">
              <a:extLst>
                <a:ext uri="{FF2B5EF4-FFF2-40B4-BE49-F238E27FC236}">
                  <a16:creationId xmlns:a16="http://schemas.microsoft.com/office/drawing/2014/main" id="{366BACB4-39BF-4FB8-B393-91916EE2EFA3}"/>
                </a:ext>
              </a:extLst>
            </p:cNvPr>
            <p:cNvSpPr>
              <a:spLocks noChangeShapeType="1"/>
            </p:cNvSpPr>
            <p:nvPr/>
          </p:nvSpPr>
          <p:spPr bwMode="auto">
            <a:xfrm>
              <a:off x="442" y="2109"/>
              <a:ext cx="0" cy="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717" name="Rectangle 132">
              <a:extLst>
                <a:ext uri="{FF2B5EF4-FFF2-40B4-BE49-F238E27FC236}">
                  <a16:creationId xmlns:a16="http://schemas.microsoft.com/office/drawing/2014/main" id="{EFB7F5C1-A86B-4438-8FA0-66349D020E2E}"/>
                </a:ext>
              </a:extLst>
            </p:cNvPr>
            <p:cNvSpPr>
              <a:spLocks noChangeArrowheads="1"/>
            </p:cNvSpPr>
            <p:nvPr/>
          </p:nvSpPr>
          <p:spPr bwMode="auto">
            <a:xfrm>
              <a:off x="364" y="2131"/>
              <a:ext cx="562"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900" dirty="0">
                  <a:latin typeface="Times New Roman" panose="02020603050405020304" pitchFamily="18" charset="0"/>
                </a:rPr>
                <a:t>worst case</a:t>
              </a:r>
            </a:p>
          </p:txBody>
        </p:sp>
        <p:sp>
          <p:nvSpPr>
            <p:cNvPr id="21718" name="Rectangle 133">
              <a:extLst>
                <a:ext uri="{FF2B5EF4-FFF2-40B4-BE49-F238E27FC236}">
                  <a16:creationId xmlns:a16="http://schemas.microsoft.com/office/drawing/2014/main" id="{9FF0BB04-9ECC-49D0-A929-7AE45408A41F}"/>
                </a:ext>
              </a:extLst>
            </p:cNvPr>
            <p:cNvSpPr>
              <a:spLocks noChangeArrowheads="1"/>
            </p:cNvSpPr>
            <p:nvPr/>
          </p:nvSpPr>
          <p:spPr bwMode="auto">
            <a:xfrm>
              <a:off x="2318" y="2131"/>
              <a:ext cx="562"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900" dirty="0">
                  <a:latin typeface="Times New Roman" panose="02020603050405020304" pitchFamily="18" charset="0"/>
                </a:rPr>
                <a:t>best case</a:t>
              </a:r>
            </a:p>
          </p:txBody>
        </p:sp>
      </p:grpSp>
      <p:grpSp>
        <p:nvGrpSpPr>
          <p:cNvPr id="21635" name="Group 134">
            <a:extLst>
              <a:ext uri="{FF2B5EF4-FFF2-40B4-BE49-F238E27FC236}">
                <a16:creationId xmlns:a16="http://schemas.microsoft.com/office/drawing/2014/main" id="{B1739618-DF9E-4785-92E0-0F9A507D0D44}"/>
              </a:ext>
            </a:extLst>
          </p:cNvPr>
          <p:cNvGrpSpPr>
            <a:grpSpLocks/>
          </p:cNvGrpSpPr>
          <p:nvPr/>
        </p:nvGrpSpPr>
        <p:grpSpPr bwMode="auto">
          <a:xfrm>
            <a:off x="6007450" y="5680334"/>
            <a:ext cx="2995613" cy="234553"/>
            <a:chOff x="2942" y="3690"/>
            <a:chExt cx="2516" cy="197"/>
          </a:xfrm>
        </p:grpSpPr>
        <p:sp>
          <p:nvSpPr>
            <p:cNvPr id="21709" name="Line 135">
              <a:extLst>
                <a:ext uri="{FF2B5EF4-FFF2-40B4-BE49-F238E27FC236}">
                  <a16:creationId xmlns:a16="http://schemas.microsoft.com/office/drawing/2014/main" id="{44C3C54C-231E-4414-B8F1-953DD61723BB}"/>
                </a:ext>
              </a:extLst>
            </p:cNvPr>
            <p:cNvSpPr>
              <a:spLocks noChangeShapeType="1"/>
            </p:cNvSpPr>
            <p:nvPr/>
          </p:nvSpPr>
          <p:spPr bwMode="auto">
            <a:xfrm>
              <a:off x="3019" y="3693"/>
              <a:ext cx="233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710" name="Line 136">
              <a:extLst>
                <a:ext uri="{FF2B5EF4-FFF2-40B4-BE49-F238E27FC236}">
                  <a16:creationId xmlns:a16="http://schemas.microsoft.com/office/drawing/2014/main" id="{2ADD45D3-95E1-4872-B6E9-6F61A3A0FDCD}"/>
                </a:ext>
              </a:extLst>
            </p:cNvPr>
            <p:cNvSpPr>
              <a:spLocks noChangeShapeType="1"/>
            </p:cNvSpPr>
            <p:nvPr/>
          </p:nvSpPr>
          <p:spPr bwMode="auto">
            <a:xfrm>
              <a:off x="5346" y="3691"/>
              <a:ext cx="0" cy="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711" name="Line 137">
              <a:extLst>
                <a:ext uri="{FF2B5EF4-FFF2-40B4-BE49-F238E27FC236}">
                  <a16:creationId xmlns:a16="http://schemas.microsoft.com/office/drawing/2014/main" id="{06772D0F-F976-44DA-A1BD-62EBDB0EED66}"/>
                </a:ext>
              </a:extLst>
            </p:cNvPr>
            <p:cNvSpPr>
              <a:spLocks noChangeShapeType="1"/>
            </p:cNvSpPr>
            <p:nvPr/>
          </p:nvSpPr>
          <p:spPr bwMode="auto">
            <a:xfrm>
              <a:off x="3020" y="3690"/>
              <a:ext cx="0" cy="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712" name="Rectangle 138">
              <a:extLst>
                <a:ext uri="{FF2B5EF4-FFF2-40B4-BE49-F238E27FC236}">
                  <a16:creationId xmlns:a16="http://schemas.microsoft.com/office/drawing/2014/main" id="{5BE0B10A-88D5-443E-A063-12DC7D79C329}"/>
                </a:ext>
              </a:extLst>
            </p:cNvPr>
            <p:cNvSpPr>
              <a:spLocks noChangeArrowheads="1"/>
            </p:cNvSpPr>
            <p:nvPr/>
          </p:nvSpPr>
          <p:spPr bwMode="auto">
            <a:xfrm>
              <a:off x="2942" y="3712"/>
              <a:ext cx="562"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900" dirty="0">
                  <a:latin typeface="Times New Roman" panose="02020603050405020304" pitchFamily="18" charset="0"/>
                </a:rPr>
                <a:t>worst case</a:t>
              </a:r>
            </a:p>
          </p:txBody>
        </p:sp>
        <p:sp>
          <p:nvSpPr>
            <p:cNvPr id="21713" name="Rectangle 139">
              <a:extLst>
                <a:ext uri="{FF2B5EF4-FFF2-40B4-BE49-F238E27FC236}">
                  <a16:creationId xmlns:a16="http://schemas.microsoft.com/office/drawing/2014/main" id="{0424083F-69F0-4443-BE78-AC0B2C936A13}"/>
                </a:ext>
              </a:extLst>
            </p:cNvPr>
            <p:cNvSpPr>
              <a:spLocks noChangeArrowheads="1"/>
            </p:cNvSpPr>
            <p:nvPr/>
          </p:nvSpPr>
          <p:spPr bwMode="auto">
            <a:xfrm>
              <a:off x="4896" y="3712"/>
              <a:ext cx="562"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900" dirty="0">
                  <a:latin typeface="Times New Roman" panose="02020603050405020304" pitchFamily="18" charset="0"/>
                </a:rPr>
                <a:t>best case</a:t>
              </a:r>
            </a:p>
          </p:txBody>
        </p:sp>
      </p:grpSp>
      <p:grpSp>
        <p:nvGrpSpPr>
          <p:cNvPr id="21636" name="Group 140">
            <a:extLst>
              <a:ext uri="{FF2B5EF4-FFF2-40B4-BE49-F238E27FC236}">
                <a16:creationId xmlns:a16="http://schemas.microsoft.com/office/drawing/2014/main" id="{D62878F5-C74B-47B0-8829-7451E1F25F0A}"/>
              </a:ext>
            </a:extLst>
          </p:cNvPr>
          <p:cNvGrpSpPr>
            <a:grpSpLocks/>
          </p:cNvGrpSpPr>
          <p:nvPr/>
        </p:nvGrpSpPr>
        <p:grpSpPr bwMode="auto">
          <a:xfrm>
            <a:off x="6003878" y="3800349"/>
            <a:ext cx="2995613" cy="234553"/>
            <a:chOff x="2939" y="2111"/>
            <a:chExt cx="2516" cy="197"/>
          </a:xfrm>
        </p:grpSpPr>
        <p:sp>
          <p:nvSpPr>
            <p:cNvPr id="21704" name="Line 141">
              <a:extLst>
                <a:ext uri="{FF2B5EF4-FFF2-40B4-BE49-F238E27FC236}">
                  <a16:creationId xmlns:a16="http://schemas.microsoft.com/office/drawing/2014/main" id="{AD509FF7-8926-4340-8C3E-6E07EE639790}"/>
                </a:ext>
              </a:extLst>
            </p:cNvPr>
            <p:cNvSpPr>
              <a:spLocks noChangeShapeType="1"/>
            </p:cNvSpPr>
            <p:nvPr/>
          </p:nvSpPr>
          <p:spPr bwMode="auto">
            <a:xfrm>
              <a:off x="3016" y="2114"/>
              <a:ext cx="233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705" name="Line 142">
              <a:extLst>
                <a:ext uri="{FF2B5EF4-FFF2-40B4-BE49-F238E27FC236}">
                  <a16:creationId xmlns:a16="http://schemas.microsoft.com/office/drawing/2014/main" id="{F89C42B4-EF36-417F-B1CA-B1CFFF861400}"/>
                </a:ext>
              </a:extLst>
            </p:cNvPr>
            <p:cNvSpPr>
              <a:spLocks noChangeShapeType="1"/>
            </p:cNvSpPr>
            <p:nvPr/>
          </p:nvSpPr>
          <p:spPr bwMode="auto">
            <a:xfrm>
              <a:off x="5343" y="2112"/>
              <a:ext cx="0" cy="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706" name="Line 143">
              <a:extLst>
                <a:ext uri="{FF2B5EF4-FFF2-40B4-BE49-F238E27FC236}">
                  <a16:creationId xmlns:a16="http://schemas.microsoft.com/office/drawing/2014/main" id="{835E2434-4BE2-47BC-A89D-6EFADB96DA57}"/>
                </a:ext>
              </a:extLst>
            </p:cNvPr>
            <p:cNvSpPr>
              <a:spLocks noChangeShapeType="1"/>
            </p:cNvSpPr>
            <p:nvPr/>
          </p:nvSpPr>
          <p:spPr bwMode="auto">
            <a:xfrm>
              <a:off x="3017" y="2111"/>
              <a:ext cx="0" cy="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707" name="Rectangle 144">
              <a:extLst>
                <a:ext uri="{FF2B5EF4-FFF2-40B4-BE49-F238E27FC236}">
                  <a16:creationId xmlns:a16="http://schemas.microsoft.com/office/drawing/2014/main" id="{42663317-3B2B-458B-A887-BDD1EA1C92C9}"/>
                </a:ext>
              </a:extLst>
            </p:cNvPr>
            <p:cNvSpPr>
              <a:spLocks noChangeArrowheads="1"/>
            </p:cNvSpPr>
            <p:nvPr/>
          </p:nvSpPr>
          <p:spPr bwMode="auto">
            <a:xfrm>
              <a:off x="2939" y="2133"/>
              <a:ext cx="562"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900" dirty="0">
                  <a:latin typeface="Times New Roman" panose="02020603050405020304" pitchFamily="18" charset="0"/>
                </a:rPr>
                <a:t>worst case</a:t>
              </a:r>
            </a:p>
          </p:txBody>
        </p:sp>
        <p:sp>
          <p:nvSpPr>
            <p:cNvPr id="21708" name="Rectangle 145">
              <a:extLst>
                <a:ext uri="{FF2B5EF4-FFF2-40B4-BE49-F238E27FC236}">
                  <a16:creationId xmlns:a16="http://schemas.microsoft.com/office/drawing/2014/main" id="{0673E080-995C-433A-B78A-72461B3E9091}"/>
                </a:ext>
              </a:extLst>
            </p:cNvPr>
            <p:cNvSpPr>
              <a:spLocks noChangeArrowheads="1"/>
            </p:cNvSpPr>
            <p:nvPr/>
          </p:nvSpPr>
          <p:spPr bwMode="auto">
            <a:xfrm>
              <a:off x="4893" y="2133"/>
              <a:ext cx="562"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900" dirty="0">
                  <a:latin typeface="Times New Roman" panose="02020603050405020304" pitchFamily="18" charset="0"/>
                </a:rPr>
                <a:t>best case</a:t>
              </a:r>
            </a:p>
          </p:txBody>
        </p:sp>
      </p:grpSp>
      <p:grpSp>
        <p:nvGrpSpPr>
          <p:cNvPr id="21637" name="Group 146">
            <a:extLst>
              <a:ext uri="{FF2B5EF4-FFF2-40B4-BE49-F238E27FC236}">
                <a16:creationId xmlns:a16="http://schemas.microsoft.com/office/drawing/2014/main" id="{EB223B34-EFE0-4A6A-85DE-52D70C840AF0}"/>
              </a:ext>
            </a:extLst>
          </p:cNvPr>
          <p:cNvGrpSpPr>
            <a:grpSpLocks/>
          </p:cNvGrpSpPr>
          <p:nvPr/>
        </p:nvGrpSpPr>
        <p:grpSpPr bwMode="auto">
          <a:xfrm>
            <a:off x="2926112" y="5717258"/>
            <a:ext cx="2995613" cy="234553"/>
            <a:chOff x="354" y="3721"/>
            <a:chExt cx="2516" cy="197"/>
          </a:xfrm>
        </p:grpSpPr>
        <p:sp>
          <p:nvSpPr>
            <p:cNvPr id="21699" name="Line 147">
              <a:extLst>
                <a:ext uri="{FF2B5EF4-FFF2-40B4-BE49-F238E27FC236}">
                  <a16:creationId xmlns:a16="http://schemas.microsoft.com/office/drawing/2014/main" id="{BAAFB0AC-C02A-4438-9753-9E55D21B773D}"/>
                </a:ext>
              </a:extLst>
            </p:cNvPr>
            <p:cNvSpPr>
              <a:spLocks noChangeShapeType="1"/>
            </p:cNvSpPr>
            <p:nvPr/>
          </p:nvSpPr>
          <p:spPr bwMode="auto">
            <a:xfrm>
              <a:off x="431" y="3724"/>
              <a:ext cx="233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700" name="Line 148">
              <a:extLst>
                <a:ext uri="{FF2B5EF4-FFF2-40B4-BE49-F238E27FC236}">
                  <a16:creationId xmlns:a16="http://schemas.microsoft.com/office/drawing/2014/main" id="{525A9F39-EB87-4F41-A29B-8B93CFC176CF}"/>
                </a:ext>
              </a:extLst>
            </p:cNvPr>
            <p:cNvSpPr>
              <a:spLocks noChangeShapeType="1"/>
            </p:cNvSpPr>
            <p:nvPr/>
          </p:nvSpPr>
          <p:spPr bwMode="auto">
            <a:xfrm>
              <a:off x="2758" y="3722"/>
              <a:ext cx="0" cy="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701" name="Line 149">
              <a:extLst>
                <a:ext uri="{FF2B5EF4-FFF2-40B4-BE49-F238E27FC236}">
                  <a16:creationId xmlns:a16="http://schemas.microsoft.com/office/drawing/2014/main" id="{85B1ED14-DC67-40B3-B0BB-99394FE93926}"/>
                </a:ext>
              </a:extLst>
            </p:cNvPr>
            <p:cNvSpPr>
              <a:spLocks noChangeShapeType="1"/>
            </p:cNvSpPr>
            <p:nvPr/>
          </p:nvSpPr>
          <p:spPr bwMode="auto">
            <a:xfrm>
              <a:off x="432" y="3721"/>
              <a:ext cx="0" cy="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702" name="Rectangle 150">
              <a:extLst>
                <a:ext uri="{FF2B5EF4-FFF2-40B4-BE49-F238E27FC236}">
                  <a16:creationId xmlns:a16="http://schemas.microsoft.com/office/drawing/2014/main" id="{1B761D26-014C-43A7-844B-C756AFE33973}"/>
                </a:ext>
              </a:extLst>
            </p:cNvPr>
            <p:cNvSpPr>
              <a:spLocks noChangeArrowheads="1"/>
            </p:cNvSpPr>
            <p:nvPr/>
          </p:nvSpPr>
          <p:spPr bwMode="auto">
            <a:xfrm>
              <a:off x="354" y="3743"/>
              <a:ext cx="562"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900" dirty="0">
                  <a:latin typeface="Times New Roman" panose="02020603050405020304" pitchFamily="18" charset="0"/>
                </a:rPr>
                <a:t>worst case</a:t>
              </a:r>
            </a:p>
          </p:txBody>
        </p:sp>
        <p:sp>
          <p:nvSpPr>
            <p:cNvPr id="21703" name="Rectangle 151">
              <a:extLst>
                <a:ext uri="{FF2B5EF4-FFF2-40B4-BE49-F238E27FC236}">
                  <a16:creationId xmlns:a16="http://schemas.microsoft.com/office/drawing/2014/main" id="{EE5A6378-4963-4658-9F72-3C212F72DB4C}"/>
                </a:ext>
              </a:extLst>
            </p:cNvPr>
            <p:cNvSpPr>
              <a:spLocks noChangeArrowheads="1"/>
            </p:cNvSpPr>
            <p:nvPr/>
          </p:nvSpPr>
          <p:spPr bwMode="auto">
            <a:xfrm>
              <a:off x="2308" y="3743"/>
              <a:ext cx="562"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900" dirty="0">
                  <a:latin typeface="Times New Roman" panose="02020603050405020304" pitchFamily="18" charset="0"/>
                </a:rPr>
                <a:t>best case</a:t>
              </a:r>
            </a:p>
          </p:txBody>
        </p:sp>
      </p:grpSp>
      <p:sp>
        <p:nvSpPr>
          <p:cNvPr id="21638" name="Freeform 152">
            <a:extLst>
              <a:ext uri="{FF2B5EF4-FFF2-40B4-BE49-F238E27FC236}">
                <a16:creationId xmlns:a16="http://schemas.microsoft.com/office/drawing/2014/main" id="{8B2C8368-DA3A-4183-8E41-EAF4C365EA38}"/>
              </a:ext>
            </a:extLst>
          </p:cNvPr>
          <p:cNvSpPr>
            <a:spLocks/>
          </p:cNvSpPr>
          <p:nvPr/>
        </p:nvSpPr>
        <p:spPr bwMode="auto">
          <a:xfrm>
            <a:off x="3017791" y="4157534"/>
            <a:ext cx="2774156" cy="1549003"/>
          </a:xfrm>
          <a:custGeom>
            <a:avLst/>
            <a:gdLst>
              <a:gd name="T0" fmla="*/ 0 w 2330"/>
              <a:gd name="T1" fmla="*/ 0 h 1301"/>
              <a:gd name="T2" fmla="*/ 2147483646 w 2330"/>
              <a:gd name="T3" fmla="*/ 0 h 1301"/>
              <a:gd name="T4" fmla="*/ 2147483646 w 2330"/>
              <a:gd name="T5" fmla="*/ 2147483646 h 1301"/>
              <a:gd name="T6" fmla="*/ 0 w 2330"/>
              <a:gd name="T7" fmla="*/ 2147483646 h 1301"/>
              <a:gd name="T8" fmla="*/ 0 w 2330"/>
              <a:gd name="T9" fmla="*/ 0 h 13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30" h="1301">
                <a:moveTo>
                  <a:pt x="0" y="0"/>
                </a:moveTo>
                <a:lnTo>
                  <a:pt x="2329" y="0"/>
                </a:lnTo>
                <a:lnTo>
                  <a:pt x="2329" y="1300"/>
                </a:lnTo>
                <a:lnTo>
                  <a:pt x="0" y="130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a:tailEnd/>
              </a14:hiddenLine>
            </a:ext>
          </a:extLst>
        </p:spPr>
        <p:txBody>
          <a:bodyPr/>
          <a:lstStyle/>
          <a:p>
            <a:endParaRPr lang="en-US" sz="1350" dirty="0"/>
          </a:p>
        </p:txBody>
      </p:sp>
      <p:sp>
        <p:nvSpPr>
          <p:cNvPr id="21639" name="Freeform 153">
            <a:extLst>
              <a:ext uri="{FF2B5EF4-FFF2-40B4-BE49-F238E27FC236}">
                <a16:creationId xmlns:a16="http://schemas.microsoft.com/office/drawing/2014/main" id="{E6596026-8655-45B4-A626-70992F22CB39}"/>
              </a:ext>
            </a:extLst>
          </p:cNvPr>
          <p:cNvSpPr>
            <a:spLocks/>
          </p:cNvSpPr>
          <p:nvPr/>
        </p:nvSpPr>
        <p:spPr bwMode="auto">
          <a:xfrm>
            <a:off x="3017790" y="5127893"/>
            <a:ext cx="41672" cy="575072"/>
          </a:xfrm>
          <a:custGeom>
            <a:avLst/>
            <a:gdLst>
              <a:gd name="T0" fmla="*/ 0 w 35"/>
              <a:gd name="T1" fmla="*/ 2147483646 h 483"/>
              <a:gd name="T2" fmla="*/ 2147483646 w 35"/>
              <a:gd name="T3" fmla="*/ 2147483646 h 483"/>
              <a:gd name="T4" fmla="*/ 2147483646 w 35"/>
              <a:gd name="T5" fmla="*/ 2147483646 h 483"/>
              <a:gd name="T6" fmla="*/ 2147483646 w 35"/>
              <a:gd name="T7" fmla="*/ 2147483646 h 483"/>
              <a:gd name="T8" fmla="*/ 2147483646 w 35"/>
              <a:gd name="T9" fmla="*/ 2147483646 h 483"/>
              <a:gd name="T10" fmla="*/ 2147483646 w 35"/>
              <a:gd name="T11" fmla="*/ 2147483646 h 483"/>
              <a:gd name="T12" fmla="*/ 2147483646 w 35"/>
              <a:gd name="T13" fmla="*/ 2147483646 h 483"/>
              <a:gd name="T14" fmla="*/ 2147483646 w 35"/>
              <a:gd name="T15" fmla="*/ 2147483646 h 483"/>
              <a:gd name="T16" fmla="*/ 2147483646 w 35"/>
              <a:gd name="T17" fmla="*/ 2147483646 h 483"/>
              <a:gd name="T18" fmla="*/ 2147483646 w 35"/>
              <a:gd name="T19" fmla="*/ 2147483646 h 483"/>
              <a:gd name="T20" fmla="*/ 2147483646 w 35"/>
              <a:gd name="T21" fmla="*/ 0 h 4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5" h="483">
                <a:moveTo>
                  <a:pt x="0" y="482"/>
                </a:moveTo>
                <a:lnTo>
                  <a:pt x="4" y="421"/>
                </a:lnTo>
                <a:lnTo>
                  <a:pt x="9" y="358"/>
                </a:lnTo>
                <a:lnTo>
                  <a:pt x="13" y="296"/>
                </a:lnTo>
                <a:lnTo>
                  <a:pt x="17" y="232"/>
                </a:lnTo>
                <a:lnTo>
                  <a:pt x="21" y="171"/>
                </a:lnTo>
                <a:lnTo>
                  <a:pt x="25" y="111"/>
                </a:lnTo>
                <a:lnTo>
                  <a:pt x="27" y="82"/>
                </a:lnTo>
                <a:lnTo>
                  <a:pt x="30" y="54"/>
                </a:lnTo>
                <a:lnTo>
                  <a:pt x="32" y="27"/>
                </a:lnTo>
                <a:lnTo>
                  <a:pt x="34"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40" name="Freeform 154">
            <a:extLst>
              <a:ext uri="{FF2B5EF4-FFF2-40B4-BE49-F238E27FC236}">
                <a16:creationId xmlns:a16="http://schemas.microsoft.com/office/drawing/2014/main" id="{29A42E02-2A1E-47DD-9451-0CBD8E7B28F6}"/>
              </a:ext>
            </a:extLst>
          </p:cNvPr>
          <p:cNvSpPr>
            <a:spLocks/>
          </p:cNvSpPr>
          <p:nvPr/>
        </p:nvSpPr>
        <p:spPr bwMode="auto">
          <a:xfrm>
            <a:off x="3058272" y="4714745"/>
            <a:ext cx="39290" cy="414338"/>
          </a:xfrm>
          <a:custGeom>
            <a:avLst/>
            <a:gdLst>
              <a:gd name="T0" fmla="*/ 0 w 33"/>
              <a:gd name="T1" fmla="*/ 2147483646 h 348"/>
              <a:gd name="T2" fmla="*/ 2147483646 w 33"/>
              <a:gd name="T3" fmla="*/ 2147483646 h 348"/>
              <a:gd name="T4" fmla="*/ 2147483646 w 33"/>
              <a:gd name="T5" fmla="*/ 2147483646 h 348"/>
              <a:gd name="T6" fmla="*/ 2147483646 w 33"/>
              <a:gd name="T7" fmla="*/ 2147483646 h 348"/>
              <a:gd name="T8" fmla="*/ 2147483646 w 33"/>
              <a:gd name="T9" fmla="*/ 2147483646 h 348"/>
              <a:gd name="T10" fmla="*/ 2147483646 w 33"/>
              <a:gd name="T11" fmla="*/ 2147483646 h 348"/>
              <a:gd name="T12" fmla="*/ 2147483646 w 33"/>
              <a:gd name="T13" fmla="*/ 2147483646 h 348"/>
              <a:gd name="T14" fmla="*/ 2147483646 w 33"/>
              <a:gd name="T15" fmla="*/ 2147483646 h 348"/>
              <a:gd name="T16" fmla="*/ 2147483646 w 33"/>
              <a:gd name="T17" fmla="*/ 2147483646 h 348"/>
              <a:gd name="T18" fmla="*/ 2147483646 w 33"/>
              <a:gd name="T19" fmla="*/ 2147483646 h 348"/>
              <a:gd name="T20" fmla="*/ 2147483646 w 33"/>
              <a:gd name="T21" fmla="*/ 0 h 3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3" h="348">
                <a:moveTo>
                  <a:pt x="0" y="347"/>
                </a:moveTo>
                <a:lnTo>
                  <a:pt x="4" y="296"/>
                </a:lnTo>
                <a:lnTo>
                  <a:pt x="8" y="246"/>
                </a:lnTo>
                <a:lnTo>
                  <a:pt x="12" y="199"/>
                </a:lnTo>
                <a:lnTo>
                  <a:pt x="16" y="154"/>
                </a:lnTo>
                <a:lnTo>
                  <a:pt x="20" y="111"/>
                </a:lnTo>
                <a:lnTo>
                  <a:pt x="24" y="72"/>
                </a:lnTo>
                <a:lnTo>
                  <a:pt x="27" y="52"/>
                </a:lnTo>
                <a:lnTo>
                  <a:pt x="29" y="34"/>
                </a:lnTo>
                <a:lnTo>
                  <a:pt x="31" y="16"/>
                </a:lnTo>
                <a:lnTo>
                  <a:pt x="32"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41" name="Freeform 155">
            <a:extLst>
              <a:ext uri="{FF2B5EF4-FFF2-40B4-BE49-F238E27FC236}">
                <a16:creationId xmlns:a16="http://schemas.microsoft.com/office/drawing/2014/main" id="{52C7C07E-AEB7-4F8C-BE97-C165C457E532}"/>
              </a:ext>
            </a:extLst>
          </p:cNvPr>
          <p:cNvSpPr>
            <a:spLocks/>
          </p:cNvSpPr>
          <p:nvPr/>
        </p:nvSpPr>
        <p:spPr bwMode="auto">
          <a:xfrm>
            <a:off x="3096371" y="4506385"/>
            <a:ext cx="41672" cy="209550"/>
          </a:xfrm>
          <a:custGeom>
            <a:avLst/>
            <a:gdLst>
              <a:gd name="T0" fmla="*/ 0 w 35"/>
              <a:gd name="T1" fmla="*/ 2147483646 h 176"/>
              <a:gd name="T2" fmla="*/ 2147483646 w 35"/>
              <a:gd name="T3" fmla="*/ 2147483646 h 176"/>
              <a:gd name="T4" fmla="*/ 2147483646 w 35"/>
              <a:gd name="T5" fmla="*/ 2147483646 h 176"/>
              <a:gd name="T6" fmla="*/ 2147483646 w 35"/>
              <a:gd name="T7" fmla="*/ 2147483646 h 176"/>
              <a:gd name="T8" fmla="*/ 2147483646 w 35"/>
              <a:gd name="T9" fmla="*/ 2147483646 h 176"/>
              <a:gd name="T10" fmla="*/ 2147483646 w 35"/>
              <a:gd name="T11" fmla="*/ 2147483646 h 176"/>
              <a:gd name="T12" fmla="*/ 2147483646 w 35"/>
              <a:gd name="T13" fmla="*/ 2147483646 h 176"/>
              <a:gd name="T14" fmla="*/ 2147483646 w 35"/>
              <a:gd name="T15" fmla="*/ 2147483646 h 176"/>
              <a:gd name="T16" fmla="*/ 2147483646 w 35"/>
              <a:gd name="T17" fmla="*/ 2147483646 h 176"/>
              <a:gd name="T18" fmla="*/ 2147483646 w 35"/>
              <a:gd name="T19" fmla="*/ 2147483646 h 176"/>
              <a:gd name="T20" fmla="*/ 2147483646 w 35"/>
              <a:gd name="T21" fmla="*/ 0 h 1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5" h="176">
                <a:moveTo>
                  <a:pt x="0" y="175"/>
                </a:moveTo>
                <a:lnTo>
                  <a:pt x="2" y="159"/>
                </a:lnTo>
                <a:lnTo>
                  <a:pt x="4" y="144"/>
                </a:lnTo>
                <a:lnTo>
                  <a:pt x="7" y="130"/>
                </a:lnTo>
                <a:lnTo>
                  <a:pt x="9" y="117"/>
                </a:lnTo>
                <a:lnTo>
                  <a:pt x="11" y="105"/>
                </a:lnTo>
                <a:lnTo>
                  <a:pt x="13" y="93"/>
                </a:lnTo>
                <a:lnTo>
                  <a:pt x="17" y="72"/>
                </a:lnTo>
                <a:lnTo>
                  <a:pt x="22" y="53"/>
                </a:lnTo>
                <a:lnTo>
                  <a:pt x="25" y="34"/>
                </a:lnTo>
                <a:lnTo>
                  <a:pt x="34"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42" name="Freeform 156">
            <a:extLst>
              <a:ext uri="{FF2B5EF4-FFF2-40B4-BE49-F238E27FC236}">
                <a16:creationId xmlns:a16="http://schemas.microsoft.com/office/drawing/2014/main" id="{0032DC1B-9F7F-41BB-A692-E4BDE6DBBF0F}"/>
              </a:ext>
            </a:extLst>
          </p:cNvPr>
          <p:cNvSpPr>
            <a:spLocks/>
          </p:cNvSpPr>
          <p:nvPr/>
        </p:nvSpPr>
        <p:spPr bwMode="auto">
          <a:xfrm>
            <a:off x="3136852" y="4381371"/>
            <a:ext cx="41672" cy="126206"/>
          </a:xfrm>
          <a:custGeom>
            <a:avLst/>
            <a:gdLst>
              <a:gd name="T0" fmla="*/ 0 w 35"/>
              <a:gd name="T1" fmla="*/ 2147483646 h 106"/>
              <a:gd name="T2" fmla="*/ 2147483646 w 35"/>
              <a:gd name="T3" fmla="*/ 2147483646 h 106"/>
              <a:gd name="T4" fmla="*/ 2147483646 w 35"/>
              <a:gd name="T5" fmla="*/ 2147483646 h 106"/>
              <a:gd name="T6" fmla="*/ 2147483646 w 35"/>
              <a:gd name="T7" fmla="*/ 2147483646 h 106"/>
              <a:gd name="T8" fmla="*/ 2147483646 w 35"/>
              <a:gd name="T9" fmla="*/ 2147483646 h 106"/>
              <a:gd name="T10" fmla="*/ 2147483646 w 35"/>
              <a:gd name="T11" fmla="*/ 2147483646 h 106"/>
              <a:gd name="T12" fmla="*/ 2147483646 w 35"/>
              <a:gd name="T13" fmla="*/ 2147483646 h 106"/>
              <a:gd name="T14" fmla="*/ 2147483646 w 35"/>
              <a:gd name="T15" fmla="*/ 0 h 10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 h="106">
                <a:moveTo>
                  <a:pt x="0" y="105"/>
                </a:moveTo>
                <a:lnTo>
                  <a:pt x="4" y="89"/>
                </a:lnTo>
                <a:lnTo>
                  <a:pt x="9" y="73"/>
                </a:lnTo>
                <a:lnTo>
                  <a:pt x="13" y="59"/>
                </a:lnTo>
                <a:lnTo>
                  <a:pt x="17" y="45"/>
                </a:lnTo>
                <a:lnTo>
                  <a:pt x="21" y="33"/>
                </a:lnTo>
                <a:lnTo>
                  <a:pt x="25" y="21"/>
                </a:lnTo>
                <a:lnTo>
                  <a:pt x="34"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43" name="Freeform 157">
            <a:extLst>
              <a:ext uri="{FF2B5EF4-FFF2-40B4-BE49-F238E27FC236}">
                <a16:creationId xmlns:a16="http://schemas.microsoft.com/office/drawing/2014/main" id="{0A2EF96E-EEF3-4743-B294-C43CE93A86F1}"/>
              </a:ext>
            </a:extLst>
          </p:cNvPr>
          <p:cNvSpPr>
            <a:spLocks/>
          </p:cNvSpPr>
          <p:nvPr/>
        </p:nvSpPr>
        <p:spPr bwMode="auto">
          <a:xfrm>
            <a:off x="3177335" y="4306360"/>
            <a:ext cx="39290" cy="76200"/>
          </a:xfrm>
          <a:custGeom>
            <a:avLst/>
            <a:gdLst>
              <a:gd name="T0" fmla="*/ 0 w 33"/>
              <a:gd name="T1" fmla="*/ 2147483646 h 64"/>
              <a:gd name="T2" fmla="*/ 2147483646 w 33"/>
              <a:gd name="T3" fmla="*/ 2147483646 h 64"/>
              <a:gd name="T4" fmla="*/ 2147483646 w 33"/>
              <a:gd name="T5" fmla="*/ 2147483646 h 64"/>
              <a:gd name="T6" fmla="*/ 2147483646 w 33"/>
              <a:gd name="T7" fmla="*/ 2147483646 h 64"/>
              <a:gd name="T8" fmla="*/ 2147483646 w 33"/>
              <a:gd name="T9" fmla="*/ 2147483646 h 64"/>
              <a:gd name="T10" fmla="*/ 2147483646 w 33"/>
              <a:gd name="T11" fmla="*/ 0 h 6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64">
                <a:moveTo>
                  <a:pt x="0" y="63"/>
                </a:moveTo>
                <a:lnTo>
                  <a:pt x="4" y="53"/>
                </a:lnTo>
                <a:lnTo>
                  <a:pt x="8" y="44"/>
                </a:lnTo>
                <a:lnTo>
                  <a:pt x="16" y="27"/>
                </a:lnTo>
                <a:lnTo>
                  <a:pt x="24" y="12"/>
                </a:lnTo>
                <a:lnTo>
                  <a:pt x="32"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44" name="Freeform 158">
            <a:extLst>
              <a:ext uri="{FF2B5EF4-FFF2-40B4-BE49-F238E27FC236}">
                <a16:creationId xmlns:a16="http://schemas.microsoft.com/office/drawing/2014/main" id="{2DAB0CA4-5623-4497-BC12-FA5562A8E0B6}"/>
              </a:ext>
            </a:extLst>
          </p:cNvPr>
          <p:cNvSpPr>
            <a:spLocks/>
          </p:cNvSpPr>
          <p:nvPr/>
        </p:nvSpPr>
        <p:spPr bwMode="auto">
          <a:xfrm>
            <a:off x="3215433" y="4267072"/>
            <a:ext cx="41672" cy="40481"/>
          </a:xfrm>
          <a:custGeom>
            <a:avLst/>
            <a:gdLst>
              <a:gd name="T0" fmla="*/ 0 w 35"/>
              <a:gd name="T1" fmla="*/ 2147483646 h 34"/>
              <a:gd name="T2" fmla="*/ 2147483646 w 35"/>
              <a:gd name="T3" fmla="*/ 2147483646 h 34"/>
              <a:gd name="T4" fmla="*/ 2147483646 w 35"/>
              <a:gd name="T5" fmla="*/ 2147483646 h 34"/>
              <a:gd name="T6" fmla="*/ 2147483646 w 35"/>
              <a:gd name="T7" fmla="*/ 2147483646 h 34"/>
              <a:gd name="T8" fmla="*/ 2147483646 w 35"/>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4">
                <a:moveTo>
                  <a:pt x="0" y="33"/>
                </a:moveTo>
                <a:lnTo>
                  <a:pt x="9" y="22"/>
                </a:lnTo>
                <a:lnTo>
                  <a:pt x="17" y="14"/>
                </a:lnTo>
                <a:lnTo>
                  <a:pt x="25" y="6"/>
                </a:lnTo>
                <a:lnTo>
                  <a:pt x="34"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45" name="Freeform 159">
            <a:extLst>
              <a:ext uri="{FF2B5EF4-FFF2-40B4-BE49-F238E27FC236}">
                <a16:creationId xmlns:a16="http://schemas.microsoft.com/office/drawing/2014/main" id="{C5AA10AF-E1F1-4DD8-9C54-9DEDFB50263A}"/>
              </a:ext>
            </a:extLst>
          </p:cNvPr>
          <p:cNvSpPr>
            <a:spLocks/>
          </p:cNvSpPr>
          <p:nvPr/>
        </p:nvSpPr>
        <p:spPr bwMode="auto">
          <a:xfrm>
            <a:off x="3255917" y="4253974"/>
            <a:ext cx="40481" cy="20241"/>
          </a:xfrm>
          <a:custGeom>
            <a:avLst/>
            <a:gdLst>
              <a:gd name="T0" fmla="*/ 0 w 34"/>
              <a:gd name="T1" fmla="*/ 2147483646 h 17"/>
              <a:gd name="T2" fmla="*/ 2147483646 w 34"/>
              <a:gd name="T3" fmla="*/ 2147483646 h 17"/>
              <a:gd name="T4" fmla="*/ 2147483646 w 34"/>
              <a:gd name="T5" fmla="*/ 2147483646 h 17"/>
              <a:gd name="T6" fmla="*/ 2147483646 w 34"/>
              <a:gd name="T7" fmla="*/ 2147483646 h 17"/>
              <a:gd name="T8" fmla="*/ 2147483646 w 34"/>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17">
                <a:moveTo>
                  <a:pt x="0" y="16"/>
                </a:moveTo>
                <a:lnTo>
                  <a:pt x="9" y="10"/>
                </a:lnTo>
                <a:lnTo>
                  <a:pt x="16" y="5"/>
                </a:lnTo>
                <a:lnTo>
                  <a:pt x="24" y="1"/>
                </a:lnTo>
                <a:lnTo>
                  <a:pt x="33" y="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46" name="Freeform 160">
            <a:extLst>
              <a:ext uri="{FF2B5EF4-FFF2-40B4-BE49-F238E27FC236}">
                <a16:creationId xmlns:a16="http://schemas.microsoft.com/office/drawing/2014/main" id="{357CBD50-A9A7-402C-A097-F2839ECF8783}"/>
              </a:ext>
            </a:extLst>
          </p:cNvPr>
          <p:cNvSpPr>
            <a:spLocks/>
          </p:cNvSpPr>
          <p:nvPr/>
        </p:nvSpPr>
        <p:spPr bwMode="auto">
          <a:xfrm>
            <a:off x="3295207" y="4253974"/>
            <a:ext cx="40481" cy="20241"/>
          </a:xfrm>
          <a:custGeom>
            <a:avLst/>
            <a:gdLst>
              <a:gd name="T0" fmla="*/ 0 w 34"/>
              <a:gd name="T1" fmla="*/ 0 h 17"/>
              <a:gd name="T2" fmla="*/ 2147483646 w 34"/>
              <a:gd name="T3" fmla="*/ 0 h 17"/>
              <a:gd name="T4" fmla="*/ 2147483646 w 34"/>
              <a:gd name="T5" fmla="*/ 0 h 17"/>
              <a:gd name="T6" fmla="*/ 2147483646 w 34"/>
              <a:gd name="T7" fmla="*/ 2147483646 h 17"/>
              <a:gd name="T8" fmla="*/ 2147483646 w 34"/>
              <a:gd name="T9" fmla="*/ 214748364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17">
                <a:moveTo>
                  <a:pt x="0" y="0"/>
                </a:moveTo>
                <a:lnTo>
                  <a:pt x="8" y="0"/>
                </a:lnTo>
                <a:lnTo>
                  <a:pt x="16" y="0"/>
                </a:lnTo>
                <a:lnTo>
                  <a:pt x="25" y="8"/>
                </a:lnTo>
                <a:lnTo>
                  <a:pt x="33" y="16"/>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47" name="Freeform 161">
            <a:extLst>
              <a:ext uri="{FF2B5EF4-FFF2-40B4-BE49-F238E27FC236}">
                <a16:creationId xmlns:a16="http://schemas.microsoft.com/office/drawing/2014/main" id="{9DF3D448-9F92-41F5-BF29-427C225C0049}"/>
              </a:ext>
            </a:extLst>
          </p:cNvPr>
          <p:cNvSpPr>
            <a:spLocks/>
          </p:cNvSpPr>
          <p:nvPr/>
        </p:nvSpPr>
        <p:spPr bwMode="auto">
          <a:xfrm>
            <a:off x="3334496" y="4258737"/>
            <a:ext cx="41672" cy="21431"/>
          </a:xfrm>
          <a:custGeom>
            <a:avLst/>
            <a:gdLst>
              <a:gd name="T0" fmla="*/ 0 w 35"/>
              <a:gd name="T1" fmla="*/ 0 h 18"/>
              <a:gd name="T2" fmla="*/ 2147483646 w 35"/>
              <a:gd name="T3" fmla="*/ 2147483646 h 18"/>
              <a:gd name="T4" fmla="*/ 2147483646 w 35"/>
              <a:gd name="T5" fmla="*/ 2147483646 h 18"/>
              <a:gd name="T6" fmla="*/ 2147483646 w 35"/>
              <a:gd name="T7" fmla="*/ 2147483646 h 18"/>
              <a:gd name="T8" fmla="*/ 2147483646 w 35"/>
              <a:gd name="T9" fmla="*/ 2147483646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8">
                <a:moveTo>
                  <a:pt x="0" y="0"/>
                </a:moveTo>
                <a:lnTo>
                  <a:pt x="9" y="3"/>
                </a:lnTo>
                <a:lnTo>
                  <a:pt x="18" y="6"/>
                </a:lnTo>
                <a:lnTo>
                  <a:pt x="25" y="11"/>
                </a:lnTo>
                <a:lnTo>
                  <a:pt x="34" y="17"/>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48" name="Freeform 162">
            <a:extLst>
              <a:ext uri="{FF2B5EF4-FFF2-40B4-BE49-F238E27FC236}">
                <a16:creationId xmlns:a16="http://schemas.microsoft.com/office/drawing/2014/main" id="{58385C70-19A8-4FF1-B6AB-15EB4097832A}"/>
              </a:ext>
            </a:extLst>
          </p:cNvPr>
          <p:cNvSpPr>
            <a:spLocks/>
          </p:cNvSpPr>
          <p:nvPr/>
        </p:nvSpPr>
        <p:spPr bwMode="auto">
          <a:xfrm>
            <a:off x="3374980" y="4278976"/>
            <a:ext cx="40481" cy="33338"/>
          </a:xfrm>
          <a:custGeom>
            <a:avLst/>
            <a:gdLst>
              <a:gd name="T0" fmla="*/ 0 w 34"/>
              <a:gd name="T1" fmla="*/ 0 h 28"/>
              <a:gd name="T2" fmla="*/ 2147483646 w 34"/>
              <a:gd name="T3" fmla="*/ 2147483646 h 28"/>
              <a:gd name="T4" fmla="*/ 2147483646 w 34"/>
              <a:gd name="T5" fmla="*/ 2147483646 h 28"/>
              <a:gd name="T6" fmla="*/ 2147483646 w 34"/>
              <a:gd name="T7" fmla="*/ 2147483646 h 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4" h="28">
                <a:moveTo>
                  <a:pt x="0" y="0"/>
                </a:moveTo>
                <a:lnTo>
                  <a:pt x="9" y="6"/>
                </a:lnTo>
                <a:lnTo>
                  <a:pt x="16" y="12"/>
                </a:lnTo>
                <a:lnTo>
                  <a:pt x="33" y="27"/>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49" name="Freeform 163">
            <a:extLst>
              <a:ext uri="{FF2B5EF4-FFF2-40B4-BE49-F238E27FC236}">
                <a16:creationId xmlns:a16="http://schemas.microsoft.com/office/drawing/2014/main" id="{1247435E-18A4-48F4-8614-FA8BA4AA052D}"/>
              </a:ext>
            </a:extLst>
          </p:cNvPr>
          <p:cNvSpPr>
            <a:spLocks/>
          </p:cNvSpPr>
          <p:nvPr/>
        </p:nvSpPr>
        <p:spPr bwMode="auto">
          <a:xfrm>
            <a:off x="3414270" y="4311124"/>
            <a:ext cx="40481" cy="41672"/>
          </a:xfrm>
          <a:custGeom>
            <a:avLst/>
            <a:gdLst>
              <a:gd name="T0" fmla="*/ 0 w 34"/>
              <a:gd name="T1" fmla="*/ 0 h 35"/>
              <a:gd name="T2" fmla="*/ 2147483646 w 34"/>
              <a:gd name="T3" fmla="*/ 2147483646 h 35"/>
              <a:gd name="T4" fmla="*/ 2147483646 w 34"/>
              <a:gd name="T5" fmla="*/ 2147483646 h 35"/>
              <a:gd name="T6" fmla="*/ 0 60000 65536"/>
              <a:gd name="T7" fmla="*/ 0 60000 65536"/>
              <a:gd name="T8" fmla="*/ 0 60000 65536"/>
            </a:gdLst>
            <a:ahLst/>
            <a:cxnLst>
              <a:cxn ang="T6">
                <a:pos x="T0" y="T1"/>
              </a:cxn>
              <a:cxn ang="T7">
                <a:pos x="T2" y="T3"/>
              </a:cxn>
              <a:cxn ang="T8">
                <a:pos x="T4" y="T5"/>
              </a:cxn>
            </a:cxnLst>
            <a:rect l="0" t="0" r="r" b="b"/>
            <a:pathLst>
              <a:path w="34" h="35">
                <a:moveTo>
                  <a:pt x="0" y="0"/>
                </a:moveTo>
                <a:lnTo>
                  <a:pt x="16" y="16"/>
                </a:lnTo>
                <a:lnTo>
                  <a:pt x="33" y="34"/>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50" name="Freeform 164">
            <a:extLst>
              <a:ext uri="{FF2B5EF4-FFF2-40B4-BE49-F238E27FC236}">
                <a16:creationId xmlns:a16="http://schemas.microsoft.com/office/drawing/2014/main" id="{E198C75D-9BC6-46BB-8652-E1F6AA265794}"/>
              </a:ext>
            </a:extLst>
          </p:cNvPr>
          <p:cNvSpPr>
            <a:spLocks/>
          </p:cNvSpPr>
          <p:nvPr/>
        </p:nvSpPr>
        <p:spPr bwMode="auto">
          <a:xfrm>
            <a:off x="3453558" y="4351605"/>
            <a:ext cx="41672" cy="50006"/>
          </a:xfrm>
          <a:custGeom>
            <a:avLst/>
            <a:gdLst>
              <a:gd name="T0" fmla="*/ 0 w 35"/>
              <a:gd name="T1" fmla="*/ 0 h 42"/>
              <a:gd name="T2" fmla="*/ 2147483646 w 35"/>
              <a:gd name="T3" fmla="*/ 2147483646 h 42"/>
              <a:gd name="T4" fmla="*/ 2147483646 w 35"/>
              <a:gd name="T5" fmla="*/ 2147483646 h 42"/>
              <a:gd name="T6" fmla="*/ 0 60000 65536"/>
              <a:gd name="T7" fmla="*/ 0 60000 65536"/>
              <a:gd name="T8" fmla="*/ 0 60000 65536"/>
            </a:gdLst>
            <a:ahLst/>
            <a:cxnLst>
              <a:cxn ang="T6">
                <a:pos x="T0" y="T1"/>
              </a:cxn>
              <a:cxn ang="T7">
                <a:pos x="T2" y="T3"/>
              </a:cxn>
              <a:cxn ang="T8">
                <a:pos x="T4" y="T5"/>
              </a:cxn>
            </a:cxnLst>
            <a:rect l="0" t="0" r="r" b="b"/>
            <a:pathLst>
              <a:path w="35" h="42">
                <a:moveTo>
                  <a:pt x="0" y="0"/>
                </a:moveTo>
                <a:lnTo>
                  <a:pt x="17" y="20"/>
                </a:lnTo>
                <a:lnTo>
                  <a:pt x="34" y="41"/>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51" name="Freeform 165">
            <a:extLst>
              <a:ext uri="{FF2B5EF4-FFF2-40B4-BE49-F238E27FC236}">
                <a16:creationId xmlns:a16="http://schemas.microsoft.com/office/drawing/2014/main" id="{01328E3B-0EE9-474B-A34F-0AAD8BB900AF}"/>
              </a:ext>
            </a:extLst>
          </p:cNvPr>
          <p:cNvSpPr>
            <a:spLocks/>
          </p:cNvSpPr>
          <p:nvPr/>
        </p:nvSpPr>
        <p:spPr bwMode="auto">
          <a:xfrm>
            <a:off x="3494041" y="4400422"/>
            <a:ext cx="39290" cy="54769"/>
          </a:xfrm>
          <a:custGeom>
            <a:avLst/>
            <a:gdLst>
              <a:gd name="T0" fmla="*/ 0 w 33"/>
              <a:gd name="T1" fmla="*/ 0 h 46"/>
              <a:gd name="T2" fmla="*/ 2147483646 w 33"/>
              <a:gd name="T3" fmla="*/ 2147483646 h 46"/>
              <a:gd name="T4" fmla="*/ 2147483646 w 33"/>
              <a:gd name="T5" fmla="*/ 2147483646 h 46"/>
              <a:gd name="T6" fmla="*/ 0 60000 65536"/>
              <a:gd name="T7" fmla="*/ 0 60000 65536"/>
              <a:gd name="T8" fmla="*/ 0 60000 65536"/>
            </a:gdLst>
            <a:ahLst/>
            <a:cxnLst>
              <a:cxn ang="T6">
                <a:pos x="T0" y="T1"/>
              </a:cxn>
              <a:cxn ang="T7">
                <a:pos x="T2" y="T3"/>
              </a:cxn>
              <a:cxn ang="T8">
                <a:pos x="T4" y="T5"/>
              </a:cxn>
            </a:cxnLst>
            <a:rect l="0" t="0" r="r" b="b"/>
            <a:pathLst>
              <a:path w="33" h="46">
                <a:moveTo>
                  <a:pt x="0" y="0"/>
                </a:moveTo>
                <a:lnTo>
                  <a:pt x="16" y="22"/>
                </a:lnTo>
                <a:lnTo>
                  <a:pt x="32" y="45"/>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52" name="Freeform 166">
            <a:extLst>
              <a:ext uri="{FF2B5EF4-FFF2-40B4-BE49-F238E27FC236}">
                <a16:creationId xmlns:a16="http://schemas.microsoft.com/office/drawing/2014/main" id="{37CEBE6C-5126-4405-9175-9E752E329E07}"/>
              </a:ext>
            </a:extLst>
          </p:cNvPr>
          <p:cNvSpPr>
            <a:spLocks/>
          </p:cNvSpPr>
          <p:nvPr/>
        </p:nvSpPr>
        <p:spPr bwMode="auto">
          <a:xfrm>
            <a:off x="3532140" y="4453999"/>
            <a:ext cx="41672" cy="58341"/>
          </a:xfrm>
          <a:custGeom>
            <a:avLst/>
            <a:gdLst>
              <a:gd name="T0" fmla="*/ 0 w 35"/>
              <a:gd name="T1" fmla="*/ 0 h 49"/>
              <a:gd name="T2" fmla="*/ 2147483646 w 35"/>
              <a:gd name="T3" fmla="*/ 2147483646 h 49"/>
              <a:gd name="T4" fmla="*/ 2147483646 w 35"/>
              <a:gd name="T5" fmla="*/ 2147483646 h 49"/>
              <a:gd name="T6" fmla="*/ 0 60000 65536"/>
              <a:gd name="T7" fmla="*/ 0 60000 65536"/>
              <a:gd name="T8" fmla="*/ 0 60000 65536"/>
            </a:gdLst>
            <a:ahLst/>
            <a:cxnLst>
              <a:cxn ang="T6">
                <a:pos x="T0" y="T1"/>
              </a:cxn>
              <a:cxn ang="T7">
                <a:pos x="T2" y="T3"/>
              </a:cxn>
              <a:cxn ang="T8">
                <a:pos x="T4" y="T5"/>
              </a:cxn>
            </a:cxnLst>
            <a:rect l="0" t="0" r="r" b="b"/>
            <a:pathLst>
              <a:path w="35" h="49">
                <a:moveTo>
                  <a:pt x="0" y="0"/>
                </a:moveTo>
                <a:lnTo>
                  <a:pt x="17" y="24"/>
                </a:lnTo>
                <a:lnTo>
                  <a:pt x="34" y="48"/>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53" name="Line 167">
            <a:extLst>
              <a:ext uri="{FF2B5EF4-FFF2-40B4-BE49-F238E27FC236}">
                <a16:creationId xmlns:a16="http://schemas.microsoft.com/office/drawing/2014/main" id="{39EFFB8F-ED74-4AE8-87A0-6510E3A485A5}"/>
              </a:ext>
            </a:extLst>
          </p:cNvPr>
          <p:cNvSpPr>
            <a:spLocks noChangeShapeType="1"/>
          </p:cNvSpPr>
          <p:nvPr/>
        </p:nvSpPr>
        <p:spPr bwMode="auto">
          <a:xfrm>
            <a:off x="3572622" y="4511150"/>
            <a:ext cx="39290" cy="59531"/>
          </a:xfrm>
          <a:prstGeom prst="line">
            <a:avLst/>
          </a:prstGeom>
          <a:noFill/>
          <a:ln w="12700">
            <a:solidFill>
              <a:srgbClr val="3399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654" name="Freeform 168">
            <a:extLst>
              <a:ext uri="{FF2B5EF4-FFF2-40B4-BE49-F238E27FC236}">
                <a16:creationId xmlns:a16="http://schemas.microsoft.com/office/drawing/2014/main" id="{AF0978CA-8724-404C-BC1D-BF0664DD748F}"/>
              </a:ext>
            </a:extLst>
          </p:cNvPr>
          <p:cNvSpPr>
            <a:spLocks/>
          </p:cNvSpPr>
          <p:nvPr/>
        </p:nvSpPr>
        <p:spPr bwMode="auto">
          <a:xfrm>
            <a:off x="3611914" y="4570679"/>
            <a:ext cx="40481" cy="63104"/>
          </a:xfrm>
          <a:custGeom>
            <a:avLst/>
            <a:gdLst>
              <a:gd name="T0" fmla="*/ 0 w 34"/>
              <a:gd name="T1" fmla="*/ 0 h 53"/>
              <a:gd name="T2" fmla="*/ 2147483646 w 34"/>
              <a:gd name="T3" fmla="*/ 2147483646 h 53"/>
              <a:gd name="T4" fmla="*/ 2147483646 w 34"/>
              <a:gd name="T5" fmla="*/ 2147483646 h 53"/>
              <a:gd name="T6" fmla="*/ 0 60000 65536"/>
              <a:gd name="T7" fmla="*/ 0 60000 65536"/>
              <a:gd name="T8" fmla="*/ 0 60000 65536"/>
            </a:gdLst>
            <a:ahLst/>
            <a:cxnLst>
              <a:cxn ang="T6">
                <a:pos x="T0" y="T1"/>
              </a:cxn>
              <a:cxn ang="T7">
                <a:pos x="T2" y="T3"/>
              </a:cxn>
              <a:cxn ang="T8">
                <a:pos x="T4" y="T5"/>
              </a:cxn>
            </a:cxnLst>
            <a:rect l="0" t="0" r="r" b="b"/>
            <a:pathLst>
              <a:path w="34" h="53">
                <a:moveTo>
                  <a:pt x="0" y="0"/>
                </a:moveTo>
                <a:lnTo>
                  <a:pt x="16" y="26"/>
                </a:lnTo>
                <a:lnTo>
                  <a:pt x="33" y="52"/>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55" name="Line 169">
            <a:extLst>
              <a:ext uri="{FF2B5EF4-FFF2-40B4-BE49-F238E27FC236}">
                <a16:creationId xmlns:a16="http://schemas.microsoft.com/office/drawing/2014/main" id="{1BBA39A9-BC30-466E-8D3B-C0DF06AFC7EB}"/>
              </a:ext>
            </a:extLst>
          </p:cNvPr>
          <p:cNvSpPr>
            <a:spLocks noChangeShapeType="1"/>
          </p:cNvSpPr>
          <p:nvPr/>
        </p:nvSpPr>
        <p:spPr bwMode="auto">
          <a:xfrm>
            <a:off x="3651205" y="4632593"/>
            <a:ext cx="40481" cy="60722"/>
          </a:xfrm>
          <a:prstGeom prst="line">
            <a:avLst/>
          </a:prstGeom>
          <a:noFill/>
          <a:ln w="12700">
            <a:solidFill>
              <a:srgbClr val="3399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656" name="Line 170">
            <a:extLst>
              <a:ext uri="{FF2B5EF4-FFF2-40B4-BE49-F238E27FC236}">
                <a16:creationId xmlns:a16="http://schemas.microsoft.com/office/drawing/2014/main" id="{78C61233-A85F-432F-833C-6A0E626F6F95}"/>
              </a:ext>
            </a:extLst>
          </p:cNvPr>
          <p:cNvSpPr>
            <a:spLocks noChangeShapeType="1"/>
          </p:cNvSpPr>
          <p:nvPr/>
        </p:nvSpPr>
        <p:spPr bwMode="auto">
          <a:xfrm>
            <a:off x="3691685" y="4693314"/>
            <a:ext cx="39290" cy="61913"/>
          </a:xfrm>
          <a:prstGeom prst="line">
            <a:avLst/>
          </a:prstGeom>
          <a:noFill/>
          <a:ln w="12700">
            <a:solidFill>
              <a:srgbClr val="3399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657" name="Freeform 171">
            <a:extLst>
              <a:ext uri="{FF2B5EF4-FFF2-40B4-BE49-F238E27FC236}">
                <a16:creationId xmlns:a16="http://schemas.microsoft.com/office/drawing/2014/main" id="{EFDEE317-F526-4FBA-9926-C9F5B5C5589F}"/>
              </a:ext>
            </a:extLst>
          </p:cNvPr>
          <p:cNvSpPr>
            <a:spLocks/>
          </p:cNvSpPr>
          <p:nvPr/>
        </p:nvSpPr>
        <p:spPr bwMode="auto">
          <a:xfrm>
            <a:off x="3730976" y="4755227"/>
            <a:ext cx="40481" cy="64294"/>
          </a:xfrm>
          <a:custGeom>
            <a:avLst/>
            <a:gdLst>
              <a:gd name="T0" fmla="*/ 0 w 34"/>
              <a:gd name="T1" fmla="*/ 0 h 54"/>
              <a:gd name="T2" fmla="*/ 2147483646 w 34"/>
              <a:gd name="T3" fmla="*/ 2147483646 h 54"/>
              <a:gd name="T4" fmla="*/ 2147483646 w 34"/>
              <a:gd name="T5" fmla="*/ 2147483646 h 54"/>
              <a:gd name="T6" fmla="*/ 0 60000 65536"/>
              <a:gd name="T7" fmla="*/ 0 60000 65536"/>
              <a:gd name="T8" fmla="*/ 0 60000 65536"/>
            </a:gdLst>
            <a:ahLst/>
            <a:cxnLst>
              <a:cxn ang="T6">
                <a:pos x="T0" y="T1"/>
              </a:cxn>
              <a:cxn ang="T7">
                <a:pos x="T2" y="T3"/>
              </a:cxn>
              <a:cxn ang="T8">
                <a:pos x="T4" y="T5"/>
              </a:cxn>
            </a:cxnLst>
            <a:rect l="0" t="0" r="r" b="b"/>
            <a:pathLst>
              <a:path w="34" h="54">
                <a:moveTo>
                  <a:pt x="0" y="0"/>
                </a:moveTo>
                <a:lnTo>
                  <a:pt x="16" y="27"/>
                </a:lnTo>
                <a:lnTo>
                  <a:pt x="33" y="53"/>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58" name="Line 172">
            <a:extLst>
              <a:ext uri="{FF2B5EF4-FFF2-40B4-BE49-F238E27FC236}">
                <a16:creationId xmlns:a16="http://schemas.microsoft.com/office/drawing/2014/main" id="{3F380FAA-9B55-44AE-9971-B2DF73B36411}"/>
              </a:ext>
            </a:extLst>
          </p:cNvPr>
          <p:cNvSpPr>
            <a:spLocks noChangeShapeType="1"/>
          </p:cNvSpPr>
          <p:nvPr/>
        </p:nvSpPr>
        <p:spPr bwMode="auto">
          <a:xfrm>
            <a:off x="3770267" y="4818330"/>
            <a:ext cx="40481" cy="60722"/>
          </a:xfrm>
          <a:prstGeom prst="line">
            <a:avLst/>
          </a:prstGeom>
          <a:noFill/>
          <a:ln w="12700">
            <a:solidFill>
              <a:srgbClr val="3399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659" name="Line 173">
            <a:extLst>
              <a:ext uri="{FF2B5EF4-FFF2-40B4-BE49-F238E27FC236}">
                <a16:creationId xmlns:a16="http://schemas.microsoft.com/office/drawing/2014/main" id="{60E4E078-E4BE-40E1-A2DF-F6F168891D43}"/>
              </a:ext>
            </a:extLst>
          </p:cNvPr>
          <p:cNvSpPr>
            <a:spLocks noChangeShapeType="1"/>
          </p:cNvSpPr>
          <p:nvPr/>
        </p:nvSpPr>
        <p:spPr bwMode="auto">
          <a:xfrm>
            <a:off x="3810747" y="4879053"/>
            <a:ext cx="39290" cy="59531"/>
          </a:xfrm>
          <a:prstGeom prst="line">
            <a:avLst/>
          </a:prstGeom>
          <a:noFill/>
          <a:ln w="12700">
            <a:solidFill>
              <a:srgbClr val="3399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660" name="Freeform 174">
            <a:extLst>
              <a:ext uri="{FF2B5EF4-FFF2-40B4-BE49-F238E27FC236}">
                <a16:creationId xmlns:a16="http://schemas.microsoft.com/office/drawing/2014/main" id="{C9BAE544-6AA8-4D7E-B573-27B12FE34D03}"/>
              </a:ext>
            </a:extLst>
          </p:cNvPr>
          <p:cNvSpPr>
            <a:spLocks/>
          </p:cNvSpPr>
          <p:nvPr/>
        </p:nvSpPr>
        <p:spPr bwMode="auto">
          <a:xfrm>
            <a:off x="3850039" y="4938585"/>
            <a:ext cx="40481" cy="59531"/>
          </a:xfrm>
          <a:custGeom>
            <a:avLst/>
            <a:gdLst>
              <a:gd name="T0" fmla="*/ 0 w 34"/>
              <a:gd name="T1" fmla="*/ 0 h 50"/>
              <a:gd name="T2" fmla="*/ 2147483646 w 34"/>
              <a:gd name="T3" fmla="*/ 2147483646 h 50"/>
              <a:gd name="T4" fmla="*/ 2147483646 w 34"/>
              <a:gd name="T5" fmla="*/ 2147483646 h 50"/>
              <a:gd name="T6" fmla="*/ 0 60000 65536"/>
              <a:gd name="T7" fmla="*/ 0 60000 65536"/>
              <a:gd name="T8" fmla="*/ 0 60000 65536"/>
            </a:gdLst>
            <a:ahLst/>
            <a:cxnLst>
              <a:cxn ang="T6">
                <a:pos x="T0" y="T1"/>
              </a:cxn>
              <a:cxn ang="T7">
                <a:pos x="T2" y="T3"/>
              </a:cxn>
              <a:cxn ang="T8">
                <a:pos x="T4" y="T5"/>
              </a:cxn>
            </a:cxnLst>
            <a:rect l="0" t="0" r="r" b="b"/>
            <a:pathLst>
              <a:path w="34" h="50">
                <a:moveTo>
                  <a:pt x="0" y="0"/>
                </a:moveTo>
                <a:lnTo>
                  <a:pt x="16" y="25"/>
                </a:lnTo>
                <a:lnTo>
                  <a:pt x="33" y="49"/>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61" name="Line 175">
            <a:extLst>
              <a:ext uri="{FF2B5EF4-FFF2-40B4-BE49-F238E27FC236}">
                <a16:creationId xmlns:a16="http://schemas.microsoft.com/office/drawing/2014/main" id="{9C1DA336-B87F-4CFE-BD17-3107F9BB1F2F}"/>
              </a:ext>
            </a:extLst>
          </p:cNvPr>
          <p:cNvSpPr>
            <a:spLocks noChangeShapeType="1"/>
          </p:cNvSpPr>
          <p:nvPr/>
        </p:nvSpPr>
        <p:spPr bwMode="auto">
          <a:xfrm>
            <a:off x="3889329" y="4996924"/>
            <a:ext cx="39290" cy="55960"/>
          </a:xfrm>
          <a:prstGeom prst="line">
            <a:avLst/>
          </a:prstGeom>
          <a:noFill/>
          <a:ln w="12700">
            <a:solidFill>
              <a:srgbClr val="3399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662" name="Line 176">
            <a:extLst>
              <a:ext uri="{FF2B5EF4-FFF2-40B4-BE49-F238E27FC236}">
                <a16:creationId xmlns:a16="http://schemas.microsoft.com/office/drawing/2014/main" id="{6BFC1F77-2F93-4496-8566-5ED8E0803A21}"/>
              </a:ext>
            </a:extLst>
          </p:cNvPr>
          <p:cNvSpPr>
            <a:spLocks noChangeShapeType="1"/>
          </p:cNvSpPr>
          <p:nvPr/>
        </p:nvSpPr>
        <p:spPr bwMode="auto">
          <a:xfrm>
            <a:off x="3928619" y="5052883"/>
            <a:ext cx="39291" cy="53578"/>
          </a:xfrm>
          <a:prstGeom prst="line">
            <a:avLst/>
          </a:prstGeom>
          <a:noFill/>
          <a:ln w="12700">
            <a:solidFill>
              <a:srgbClr val="3399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663" name="Freeform 177">
            <a:extLst>
              <a:ext uri="{FF2B5EF4-FFF2-40B4-BE49-F238E27FC236}">
                <a16:creationId xmlns:a16="http://schemas.microsoft.com/office/drawing/2014/main" id="{52DE0023-4008-46EE-A411-F156A22DD882}"/>
              </a:ext>
            </a:extLst>
          </p:cNvPr>
          <p:cNvSpPr>
            <a:spLocks/>
          </p:cNvSpPr>
          <p:nvPr/>
        </p:nvSpPr>
        <p:spPr bwMode="auto">
          <a:xfrm>
            <a:off x="3967908" y="5106461"/>
            <a:ext cx="41672" cy="53579"/>
          </a:xfrm>
          <a:custGeom>
            <a:avLst/>
            <a:gdLst>
              <a:gd name="T0" fmla="*/ 0 w 35"/>
              <a:gd name="T1" fmla="*/ 0 h 45"/>
              <a:gd name="T2" fmla="*/ 2147483646 w 35"/>
              <a:gd name="T3" fmla="*/ 2147483646 h 45"/>
              <a:gd name="T4" fmla="*/ 2147483646 w 35"/>
              <a:gd name="T5" fmla="*/ 2147483646 h 45"/>
              <a:gd name="T6" fmla="*/ 0 60000 65536"/>
              <a:gd name="T7" fmla="*/ 0 60000 65536"/>
              <a:gd name="T8" fmla="*/ 0 60000 65536"/>
            </a:gdLst>
            <a:ahLst/>
            <a:cxnLst>
              <a:cxn ang="T6">
                <a:pos x="T0" y="T1"/>
              </a:cxn>
              <a:cxn ang="T7">
                <a:pos x="T2" y="T3"/>
              </a:cxn>
              <a:cxn ang="T8">
                <a:pos x="T4" y="T5"/>
              </a:cxn>
            </a:cxnLst>
            <a:rect l="0" t="0" r="r" b="b"/>
            <a:pathLst>
              <a:path w="35" h="45">
                <a:moveTo>
                  <a:pt x="0" y="0"/>
                </a:moveTo>
                <a:lnTo>
                  <a:pt x="18" y="22"/>
                </a:lnTo>
                <a:lnTo>
                  <a:pt x="34" y="44"/>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64" name="Freeform 178">
            <a:extLst>
              <a:ext uri="{FF2B5EF4-FFF2-40B4-BE49-F238E27FC236}">
                <a16:creationId xmlns:a16="http://schemas.microsoft.com/office/drawing/2014/main" id="{F7B03C2A-D9BD-4BE3-B594-DC443C92FED7}"/>
              </a:ext>
            </a:extLst>
          </p:cNvPr>
          <p:cNvSpPr>
            <a:spLocks/>
          </p:cNvSpPr>
          <p:nvPr/>
        </p:nvSpPr>
        <p:spPr bwMode="auto">
          <a:xfrm>
            <a:off x="4008392" y="5158849"/>
            <a:ext cx="40481" cy="50006"/>
          </a:xfrm>
          <a:custGeom>
            <a:avLst/>
            <a:gdLst>
              <a:gd name="T0" fmla="*/ 0 w 34"/>
              <a:gd name="T1" fmla="*/ 0 h 42"/>
              <a:gd name="T2" fmla="*/ 2147483646 w 34"/>
              <a:gd name="T3" fmla="*/ 2147483646 h 42"/>
              <a:gd name="T4" fmla="*/ 2147483646 w 34"/>
              <a:gd name="T5" fmla="*/ 2147483646 h 42"/>
              <a:gd name="T6" fmla="*/ 0 60000 65536"/>
              <a:gd name="T7" fmla="*/ 0 60000 65536"/>
              <a:gd name="T8" fmla="*/ 0 60000 65536"/>
            </a:gdLst>
            <a:ahLst/>
            <a:cxnLst>
              <a:cxn ang="T6">
                <a:pos x="T0" y="T1"/>
              </a:cxn>
              <a:cxn ang="T7">
                <a:pos x="T2" y="T3"/>
              </a:cxn>
              <a:cxn ang="T8">
                <a:pos x="T4" y="T5"/>
              </a:cxn>
            </a:cxnLst>
            <a:rect l="0" t="0" r="r" b="b"/>
            <a:pathLst>
              <a:path w="34" h="42">
                <a:moveTo>
                  <a:pt x="0" y="0"/>
                </a:moveTo>
                <a:lnTo>
                  <a:pt x="16" y="21"/>
                </a:lnTo>
                <a:lnTo>
                  <a:pt x="33" y="41"/>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65" name="Freeform 179">
            <a:extLst>
              <a:ext uri="{FF2B5EF4-FFF2-40B4-BE49-F238E27FC236}">
                <a16:creationId xmlns:a16="http://schemas.microsoft.com/office/drawing/2014/main" id="{9B8ABFD3-9A31-421E-9863-4D265D51EA6A}"/>
              </a:ext>
            </a:extLst>
          </p:cNvPr>
          <p:cNvSpPr>
            <a:spLocks/>
          </p:cNvSpPr>
          <p:nvPr/>
        </p:nvSpPr>
        <p:spPr bwMode="auto">
          <a:xfrm>
            <a:off x="4047682" y="5207665"/>
            <a:ext cx="40481" cy="47625"/>
          </a:xfrm>
          <a:custGeom>
            <a:avLst/>
            <a:gdLst>
              <a:gd name="T0" fmla="*/ 0 w 34"/>
              <a:gd name="T1" fmla="*/ 0 h 40"/>
              <a:gd name="T2" fmla="*/ 2147483646 w 34"/>
              <a:gd name="T3" fmla="*/ 2147483646 h 40"/>
              <a:gd name="T4" fmla="*/ 2147483646 w 34"/>
              <a:gd name="T5" fmla="*/ 2147483646 h 40"/>
              <a:gd name="T6" fmla="*/ 0 60000 65536"/>
              <a:gd name="T7" fmla="*/ 0 60000 65536"/>
              <a:gd name="T8" fmla="*/ 0 60000 65536"/>
            </a:gdLst>
            <a:ahLst/>
            <a:cxnLst>
              <a:cxn ang="T6">
                <a:pos x="T0" y="T1"/>
              </a:cxn>
              <a:cxn ang="T7">
                <a:pos x="T2" y="T3"/>
              </a:cxn>
              <a:cxn ang="T8">
                <a:pos x="T4" y="T5"/>
              </a:cxn>
            </a:cxnLst>
            <a:rect l="0" t="0" r="r" b="b"/>
            <a:pathLst>
              <a:path w="34" h="40">
                <a:moveTo>
                  <a:pt x="0" y="0"/>
                </a:moveTo>
                <a:lnTo>
                  <a:pt x="16" y="20"/>
                </a:lnTo>
                <a:lnTo>
                  <a:pt x="33" y="39"/>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66" name="Freeform 180">
            <a:extLst>
              <a:ext uri="{FF2B5EF4-FFF2-40B4-BE49-F238E27FC236}">
                <a16:creationId xmlns:a16="http://schemas.microsoft.com/office/drawing/2014/main" id="{15B3FA64-3C2E-4172-B0D8-6902B1F1235F}"/>
              </a:ext>
            </a:extLst>
          </p:cNvPr>
          <p:cNvSpPr>
            <a:spLocks/>
          </p:cNvSpPr>
          <p:nvPr/>
        </p:nvSpPr>
        <p:spPr bwMode="auto">
          <a:xfrm>
            <a:off x="4086971" y="5254099"/>
            <a:ext cx="41672" cy="45244"/>
          </a:xfrm>
          <a:custGeom>
            <a:avLst/>
            <a:gdLst>
              <a:gd name="T0" fmla="*/ 0 w 35"/>
              <a:gd name="T1" fmla="*/ 0 h 38"/>
              <a:gd name="T2" fmla="*/ 2147483646 w 35"/>
              <a:gd name="T3" fmla="*/ 2147483646 h 38"/>
              <a:gd name="T4" fmla="*/ 2147483646 w 35"/>
              <a:gd name="T5" fmla="*/ 2147483646 h 38"/>
              <a:gd name="T6" fmla="*/ 0 60000 65536"/>
              <a:gd name="T7" fmla="*/ 0 60000 65536"/>
              <a:gd name="T8" fmla="*/ 0 60000 65536"/>
            </a:gdLst>
            <a:ahLst/>
            <a:cxnLst>
              <a:cxn ang="T6">
                <a:pos x="T0" y="T1"/>
              </a:cxn>
              <a:cxn ang="T7">
                <a:pos x="T2" y="T3"/>
              </a:cxn>
              <a:cxn ang="T8">
                <a:pos x="T4" y="T5"/>
              </a:cxn>
            </a:cxnLst>
            <a:rect l="0" t="0" r="r" b="b"/>
            <a:pathLst>
              <a:path w="35" h="38">
                <a:moveTo>
                  <a:pt x="0" y="0"/>
                </a:moveTo>
                <a:lnTo>
                  <a:pt x="18" y="19"/>
                </a:lnTo>
                <a:lnTo>
                  <a:pt x="34" y="37"/>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67" name="Freeform 181">
            <a:extLst>
              <a:ext uri="{FF2B5EF4-FFF2-40B4-BE49-F238E27FC236}">
                <a16:creationId xmlns:a16="http://schemas.microsoft.com/office/drawing/2014/main" id="{C26187A4-5B7A-420A-87C8-C0CA41318C13}"/>
              </a:ext>
            </a:extLst>
          </p:cNvPr>
          <p:cNvSpPr>
            <a:spLocks/>
          </p:cNvSpPr>
          <p:nvPr/>
        </p:nvSpPr>
        <p:spPr bwMode="auto">
          <a:xfrm>
            <a:off x="4127455" y="5298152"/>
            <a:ext cx="40481" cy="42863"/>
          </a:xfrm>
          <a:custGeom>
            <a:avLst/>
            <a:gdLst>
              <a:gd name="T0" fmla="*/ 0 w 34"/>
              <a:gd name="T1" fmla="*/ 0 h 36"/>
              <a:gd name="T2" fmla="*/ 2147483646 w 34"/>
              <a:gd name="T3" fmla="*/ 2147483646 h 36"/>
              <a:gd name="T4" fmla="*/ 2147483646 w 34"/>
              <a:gd name="T5" fmla="*/ 2147483646 h 36"/>
              <a:gd name="T6" fmla="*/ 0 60000 65536"/>
              <a:gd name="T7" fmla="*/ 0 60000 65536"/>
              <a:gd name="T8" fmla="*/ 0 60000 65536"/>
            </a:gdLst>
            <a:ahLst/>
            <a:cxnLst>
              <a:cxn ang="T6">
                <a:pos x="T0" y="T1"/>
              </a:cxn>
              <a:cxn ang="T7">
                <a:pos x="T2" y="T3"/>
              </a:cxn>
              <a:cxn ang="T8">
                <a:pos x="T4" y="T5"/>
              </a:cxn>
            </a:cxnLst>
            <a:rect l="0" t="0" r="r" b="b"/>
            <a:pathLst>
              <a:path w="34" h="36">
                <a:moveTo>
                  <a:pt x="0" y="0"/>
                </a:moveTo>
                <a:lnTo>
                  <a:pt x="16" y="17"/>
                </a:lnTo>
                <a:lnTo>
                  <a:pt x="33" y="35"/>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68" name="Freeform 182">
            <a:extLst>
              <a:ext uri="{FF2B5EF4-FFF2-40B4-BE49-F238E27FC236}">
                <a16:creationId xmlns:a16="http://schemas.microsoft.com/office/drawing/2014/main" id="{F6CBDF65-B9DF-4332-B1A8-73343DD2A469}"/>
              </a:ext>
            </a:extLst>
          </p:cNvPr>
          <p:cNvSpPr>
            <a:spLocks/>
          </p:cNvSpPr>
          <p:nvPr/>
        </p:nvSpPr>
        <p:spPr bwMode="auto">
          <a:xfrm>
            <a:off x="4166745" y="5339824"/>
            <a:ext cx="40481" cy="39291"/>
          </a:xfrm>
          <a:custGeom>
            <a:avLst/>
            <a:gdLst>
              <a:gd name="T0" fmla="*/ 0 w 34"/>
              <a:gd name="T1" fmla="*/ 0 h 33"/>
              <a:gd name="T2" fmla="*/ 2147483646 w 34"/>
              <a:gd name="T3" fmla="*/ 2147483646 h 33"/>
              <a:gd name="T4" fmla="*/ 2147483646 w 34"/>
              <a:gd name="T5" fmla="*/ 2147483646 h 33"/>
              <a:gd name="T6" fmla="*/ 0 60000 65536"/>
              <a:gd name="T7" fmla="*/ 0 60000 65536"/>
              <a:gd name="T8" fmla="*/ 0 60000 65536"/>
            </a:gdLst>
            <a:ahLst/>
            <a:cxnLst>
              <a:cxn ang="T6">
                <a:pos x="T0" y="T1"/>
              </a:cxn>
              <a:cxn ang="T7">
                <a:pos x="T2" y="T3"/>
              </a:cxn>
              <a:cxn ang="T8">
                <a:pos x="T4" y="T5"/>
              </a:cxn>
            </a:cxnLst>
            <a:rect l="0" t="0" r="r" b="b"/>
            <a:pathLst>
              <a:path w="34" h="33">
                <a:moveTo>
                  <a:pt x="0" y="0"/>
                </a:moveTo>
                <a:lnTo>
                  <a:pt x="16" y="16"/>
                </a:lnTo>
                <a:lnTo>
                  <a:pt x="33" y="32"/>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69" name="Freeform 183">
            <a:extLst>
              <a:ext uri="{FF2B5EF4-FFF2-40B4-BE49-F238E27FC236}">
                <a16:creationId xmlns:a16="http://schemas.microsoft.com/office/drawing/2014/main" id="{BC6DBE69-B394-46AD-B8B7-887097B4F1B2}"/>
              </a:ext>
            </a:extLst>
          </p:cNvPr>
          <p:cNvSpPr>
            <a:spLocks/>
          </p:cNvSpPr>
          <p:nvPr/>
        </p:nvSpPr>
        <p:spPr bwMode="auto">
          <a:xfrm>
            <a:off x="4206036" y="5377924"/>
            <a:ext cx="40481" cy="36910"/>
          </a:xfrm>
          <a:custGeom>
            <a:avLst/>
            <a:gdLst>
              <a:gd name="T0" fmla="*/ 0 w 34"/>
              <a:gd name="T1" fmla="*/ 0 h 31"/>
              <a:gd name="T2" fmla="*/ 2147483646 w 34"/>
              <a:gd name="T3" fmla="*/ 2147483646 h 31"/>
              <a:gd name="T4" fmla="*/ 2147483646 w 34"/>
              <a:gd name="T5" fmla="*/ 2147483646 h 31"/>
              <a:gd name="T6" fmla="*/ 0 60000 65536"/>
              <a:gd name="T7" fmla="*/ 0 60000 65536"/>
              <a:gd name="T8" fmla="*/ 0 60000 65536"/>
            </a:gdLst>
            <a:ahLst/>
            <a:cxnLst>
              <a:cxn ang="T6">
                <a:pos x="T0" y="T1"/>
              </a:cxn>
              <a:cxn ang="T7">
                <a:pos x="T2" y="T3"/>
              </a:cxn>
              <a:cxn ang="T8">
                <a:pos x="T4" y="T5"/>
              </a:cxn>
            </a:cxnLst>
            <a:rect l="0" t="0" r="r" b="b"/>
            <a:pathLst>
              <a:path w="34" h="31">
                <a:moveTo>
                  <a:pt x="0" y="0"/>
                </a:moveTo>
                <a:lnTo>
                  <a:pt x="17" y="16"/>
                </a:lnTo>
                <a:lnTo>
                  <a:pt x="33" y="30"/>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70" name="Freeform 184">
            <a:extLst>
              <a:ext uri="{FF2B5EF4-FFF2-40B4-BE49-F238E27FC236}">
                <a16:creationId xmlns:a16="http://schemas.microsoft.com/office/drawing/2014/main" id="{9F76DB00-6862-4B26-B386-C8AE095A23FD}"/>
              </a:ext>
            </a:extLst>
          </p:cNvPr>
          <p:cNvSpPr>
            <a:spLocks/>
          </p:cNvSpPr>
          <p:nvPr/>
        </p:nvSpPr>
        <p:spPr bwMode="auto">
          <a:xfrm>
            <a:off x="4245325" y="5413643"/>
            <a:ext cx="41672" cy="35719"/>
          </a:xfrm>
          <a:custGeom>
            <a:avLst/>
            <a:gdLst>
              <a:gd name="T0" fmla="*/ 0 w 35"/>
              <a:gd name="T1" fmla="*/ 0 h 30"/>
              <a:gd name="T2" fmla="*/ 2147483646 w 35"/>
              <a:gd name="T3" fmla="*/ 2147483646 h 30"/>
              <a:gd name="T4" fmla="*/ 2147483646 w 35"/>
              <a:gd name="T5" fmla="*/ 2147483646 h 30"/>
              <a:gd name="T6" fmla="*/ 0 60000 65536"/>
              <a:gd name="T7" fmla="*/ 0 60000 65536"/>
              <a:gd name="T8" fmla="*/ 0 60000 65536"/>
            </a:gdLst>
            <a:ahLst/>
            <a:cxnLst>
              <a:cxn ang="T6">
                <a:pos x="T0" y="T1"/>
              </a:cxn>
              <a:cxn ang="T7">
                <a:pos x="T2" y="T3"/>
              </a:cxn>
              <a:cxn ang="T8">
                <a:pos x="T4" y="T5"/>
              </a:cxn>
            </a:cxnLst>
            <a:rect l="0" t="0" r="r" b="b"/>
            <a:pathLst>
              <a:path w="35" h="30">
                <a:moveTo>
                  <a:pt x="0" y="0"/>
                </a:moveTo>
                <a:lnTo>
                  <a:pt x="16" y="15"/>
                </a:lnTo>
                <a:lnTo>
                  <a:pt x="34" y="29"/>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71" name="Line 185">
            <a:extLst>
              <a:ext uri="{FF2B5EF4-FFF2-40B4-BE49-F238E27FC236}">
                <a16:creationId xmlns:a16="http://schemas.microsoft.com/office/drawing/2014/main" id="{1108D55E-73C1-499F-8CC6-58E1CA02726A}"/>
              </a:ext>
            </a:extLst>
          </p:cNvPr>
          <p:cNvSpPr>
            <a:spLocks noChangeShapeType="1"/>
          </p:cNvSpPr>
          <p:nvPr/>
        </p:nvSpPr>
        <p:spPr bwMode="auto">
          <a:xfrm>
            <a:off x="4285806" y="5448171"/>
            <a:ext cx="39291" cy="30956"/>
          </a:xfrm>
          <a:prstGeom prst="line">
            <a:avLst/>
          </a:prstGeom>
          <a:noFill/>
          <a:ln w="12700">
            <a:solidFill>
              <a:srgbClr val="3399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672" name="Freeform 186">
            <a:extLst>
              <a:ext uri="{FF2B5EF4-FFF2-40B4-BE49-F238E27FC236}">
                <a16:creationId xmlns:a16="http://schemas.microsoft.com/office/drawing/2014/main" id="{C2785594-6AEE-43AB-85A3-438B766C874D}"/>
              </a:ext>
            </a:extLst>
          </p:cNvPr>
          <p:cNvSpPr>
            <a:spLocks/>
          </p:cNvSpPr>
          <p:nvPr/>
        </p:nvSpPr>
        <p:spPr bwMode="auto">
          <a:xfrm>
            <a:off x="4325098" y="5479127"/>
            <a:ext cx="40481" cy="28575"/>
          </a:xfrm>
          <a:custGeom>
            <a:avLst/>
            <a:gdLst>
              <a:gd name="T0" fmla="*/ 0 w 34"/>
              <a:gd name="T1" fmla="*/ 0 h 24"/>
              <a:gd name="T2" fmla="*/ 2147483646 w 34"/>
              <a:gd name="T3" fmla="*/ 2147483646 h 24"/>
              <a:gd name="T4" fmla="*/ 2147483646 w 34"/>
              <a:gd name="T5" fmla="*/ 2147483646 h 24"/>
              <a:gd name="T6" fmla="*/ 0 60000 65536"/>
              <a:gd name="T7" fmla="*/ 0 60000 65536"/>
              <a:gd name="T8" fmla="*/ 0 60000 65536"/>
            </a:gdLst>
            <a:ahLst/>
            <a:cxnLst>
              <a:cxn ang="T6">
                <a:pos x="T0" y="T1"/>
              </a:cxn>
              <a:cxn ang="T7">
                <a:pos x="T2" y="T3"/>
              </a:cxn>
              <a:cxn ang="T8">
                <a:pos x="T4" y="T5"/>
              </a:cxn>
            </a:cxnLst>
            <a:rect l="0" t="0" r="r" b="b"/>
            <a:pathLst>
              <a:path w="34" h="24">
                <a:moveTo>
                  <a:pt x="0" y="0"/>
                </a:moveTo>
                <a:lnTo>
                  <a:pt x="16" y="11"/>
                </a:lnTo>
                <a:lnTo>
                  <a:pt x="33" y="23"/>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73" name="Freeform 187">
            <a:extLst>
              <a:ext uri="{FF2B5EF4-FFF2-40B4-BE49-F238E27FC236}">
                <a16:creationId xmlns:a16="http://schemas.microsoft.com/office/drawing/2014/main" id="{79F12691-C0E1-4FF2-A4F3-DE05DFEBBB12}"/>
              </a:ext>
            </a:extLst>
          </p:cNvPr>
          <p:cNvSpPr>
            <a:spLocks/>
          </p:cNvSpPr>
          <p:nvPr/>
        </p:nvSpPr>
        <p:spPr bwMode="auto">
          <a:xfrm>
            <a:off x="4364389" y="5506512"/>
            <a:ext cx="40481" cy="27385"/>
          </a:xfrm>
          <a:custGeom>
            <a:avLst/>
            <a:gdLst>
              <a:gd name="T0" fmla="*/ 0 w 34"/>
              <a:gd name="T1" fmla="*/ 0 h 23"/>
              <a:gd name="T2" fmla="*/ 2147483646 w 34"/>
              <a:gd name="T3" fmla="*/ 2147483646 h 23"/>
              <a:gd name="T4" fmla="*/ 2147483646 w 34"/>
              <a:gd name="T5" fmla="*/ 2147483646 h 23"/>
              <a:gd name="T6" fmla="*/ 0 60000 65536"/>
              <a:gd name="T7" fmla="*/ 0 60000 65536"/>
              <a:gd name="T8" fmla="*/ 0 60000 65536"/>
            </a:gdLst>
            <a:ahLst/>
            <a:cxnLst>
              <a:cxn ang="T6">
                <a:pos x="T0" y="T1"/>
              </a:cxn>
              <a:cxn ang="T7">
                <a:pos x="T2" y="T3"/>
              </a:cxn>
              <a:cxn ang="T8">
                <a:pos x="T4" y="T5"/>
              </a:cxn>
            </a:cxnLst>
            <a:rect l="0" t="0" r="r" b="b"/>
            <a:pathLst>
              <a:path w="34" h="23">
                <a:moveTo>
                  <a:pt x="0" y="0"/>
                </a:moveTo>
                <a:lnTo>
                  <a:pt x="16" y="11"/>
                </a:lnTo>
                <a:lnTo>
                  <a:pt x="33" y="22"/>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74" name="Freeform 188">
            <a:extLst>
              <a:ext uri="{FF2B5EF4-FFF2-40B4-BE49-F238E27FC236}">
                <a16:creationId xmlns:a16="http://schemas.microsoft.com/office/drawing/2014/main" id="{F886F0C9-755B-4462-9232-41C3103E8804}"/>
              </a:ext>
            </a:extLst>
          </p:cNvPr>
          <p:cNvSpPr>
            <a:spLocks/>
          </p:cNvSpPr>
          <p:nvPr/>
        </p:nvSpPr>
        <p:spPr bwMode="auto">
          <a:xfrm>
            <a:off x="4403677" y="5532705"/>
            <a:ext cx="41672" cy="23813"/>
          </a:xfrm>
          <a:custGeom>
            <a:avLst/>
            <a:gdLst>
              <a:gd name="T0" fmla="*/ 0 w 35"/>
              <a:gd name="T1" fmla="*/ 0 h 20"/>
              <a:gd name="T2" fmla="*/ 2147483646 w 35"/>
              <a:gd name="T3" fmla="*/ 2147483646 h 20"/>
              <a:gd name="T4" fmla="*/ 2147483646 w 35"/>
              <a:gd name="T5" fmla="*/ 2147483646 h 20"/>
              <a:gd name="T6" fmla="*/ 0 60000 65536"/>
              <a:gd name="T7" fmla="*/ 0 60000 65536"/>
              <a:gd name="T8" fmla="*/ 0 60000 65536"/>
            </a:gdLst>
            <a:ahLst/>
            <a:cxnLst>
              <a:cxn ang="T6">
                <a:pos x="T0" y="T1"/>
              </a:cxn>
              <a:cxn ang="T7">
                <a:pos x="T2" y="T3"/>
              </a:cxn>
              <a:cxn ang="T8">
                <a:pos x="T4" y="T5"/>
              </a:cxn>
            </a:cxnLst>
            <a:rect l="0" t="0" r="r" b="b"/>
            <a:pathLst>
              <a:path w="35" h="20">
                <a:moveTo>
                  <a:pt x="0" y="0"/>
                </a:moveTo>
                <a:lnTo>
                  <a:pt x="18" y="10"/>
                </a:lnTo>
                <a:lnTo>
                  <a:pt x="34" y="19"/>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75" name="Freeform 189">
            <a:extLst>
              <a:ext uri="{FF2B5EF4-FFF2-40B4-BE49-F238E27FC236}">
                <a16:creationId xmlns:a16="http://schemas.microsoft.com/office/drawing/2014/main" id="{9E38A20E-E8D5-4017-A3BB-B69F72DF99D1}"/>
              </a:ext>
            </a:extLst>
          </p:cNvPr>
          <p:cNvSpPr>
            <a:spLocks/>
          </p:cNvSpPr>
          <p:nvPr/>
        </p:nvSpPr>
        <p:spPr bwMode="auto">
          <a:xfrm>
            <a:off x="4444161" y="5555326"/>
            <a:ext cx="40481" cy="22622"/>
          </a:xfrm>
          <a:custGeom>
            <a:avLst/>
            <a:gdLst>
              <a:gd name="T0" fmla="*/ 0 w 34"/>
              <a:gd name="T1" fmla="*/ 0 h 19"/>
              <a:gd name="T2" fmla="*/ 2147483646 w 34"/>
              <a:gd name="T3" fmla="*/ 2147483646 h 19"/>
              <a:gd name="T4" fmla="*/ 2147483646 w 34"/>
              <a:gd name="T5" fmla="*/ 2147483646 h 19"/>
              <a:gd name="T6" fmla="*/ 0 60000 65536"/>
              <a:gd name="T7" fmla="*/ 0 60000 65536"/>
              <a:gd name="T8" fmla="*/ 0 60000 65536"/>
            </a:gdLst>
            <a:ahLst/>
            <a:cxnLst>
              <a:cxn ang="T6">
                <a:pos x="T0" y="T1"/>
              </a:cxn>
              <a:cxn ang="T7">
                <a:pos x="T2" y="T3"/>
              </a:cxn>
              <a:cxn ang="T8">
                <a:pos x="T4" y="T5"/>
              </a:cxn>
            </a:cxnLst>
            <a:rect l="0" t="0" r="r" b="b"/>
            <a:pathLst>
              <a:path w="34" h="19">
                <a:moveTo>
                  <a:pt x="0" y="0"/>
                </a:moveTo>
                <a:lnTo>
                  <a:pt x="16" y="10"/>
                </a:lnTo>
                <a:lnTo>
                  <a:pt x="33" y="18"/>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76" name="Freeform 190">
            <a:extLst>
              <a:ext uri="{FF2B5EF4-FFF2-40B4-BE49-F238E27FC236}">
                <a16:creationId xmlns:a16="http://schemas.microsoft.com/office/drawing/2014/main" id="{E6F2E3A6-D156-49C4-9652-120B01212C92}"/>
              </a:ext>
            </a:extLst>
          </p:cNvPr>
          <p:cNvSpPr>
            <a:spLocks/>
          </p:cNvSpPr>
          <p:nvPr/>
        </p:nvSpPr>
        <p:spPr bwMode="auto">
          <a:xfrm>
            <a:off x="4483451" y="5576759"/>
            <a:ext cx="40481" cy="20240"/>
          </a:xfrm>
          <a:custGeom>
            <a:avLst/>
            <a:gdLst>
              <a:gd name="T0" fmla="*/ 0 w 34"/>
              <a:gd name="T1" fmla="*/ 0 h 17"/>
              <a:gd name="T2" fmla="*/ 2147483646 w 34"/>
              <a:gd name="T3" fmla="*/ 2147483646 h 17"/>
              <a:gd name="T4" fmla="*/ 2147483646 w 34"/>
              <a:gd name="T5" fmla="*/ 2147483646 h 17"/>
              <a:gd name="T6" fmla="*/ 0 60000 65536"/>
              <a:gd name="T7" fmla="*/ 0 60000 65536"/>
              <a:gd name="T8" fmla="*/ 0 60000 65536"/>
            </a:gdLst>
            <a:ahLst/>
            <a:cxnLst>
              <a:cxn ang="T6">
                <a:pos x="T0" y="T1"/>
              </a:cxn>
              <a:cxn ang="T7">
                <a:pos x="T2" y="T3"/>
              </a:cxn>
              <a:cxn ang="T8">
                <a:pos x="T4" y="T5"/>
              </a:cxn>
            </a:cxnLst>
            <a:rect l="0" t="0" r="r" b="b"/>
            <a:pathLst>
              <a:path w="34" h="17">
                <a:moveTo>
                  <a:pt x="0" y="0"/>
                </a:moveTo>
                <a:lnTo>
                  <a:pt x="16" y="8"/>
                </a:lnTo>
                <a:lnTo>
                  <a:pt x="33" y="16"/>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77" name="Freeform 191">
            <a:extLst>
              <a:ext uri="{FF2B5EF4-FFF2-40B4-BE49-F238E27FC236}">
                <a16:creationId xmlns:a16="http://schemas.microsoft.com/office/drawing/2014/main" id="{44233300-2443-4832-83CB-E8546951C6E7}"/>
              </a:ext>
            </a:extLst>
          </p:cNvPr>
          <p:cNvSpPr>
            <a:spLocks/>
          </p:cNvSpPr>
          <p:nvPr/>
        </p:nvSpPr>
        <p:spPr bwMode="auto">
          <a:xfrm>
            <a:off x="4522740" y="5595809"/>
            <a:ext cx="41672" cy="20240"/>
          </a:xfrm>
          <a:custGeom>
            <a:avLst/>
            <a:gdLst>
              <a:gd name="T0" fmla="*/ 0 w 35"/>
              <a:gd name="T1" fmla="*/ 0 h 17"/>
              <a:gd name="T2" fmla="*/ 2147483646 w 35"/>
              <a:gd name="T3" fmla="*/ 2147483646 h 17"/>
              <a:gd name="T4" fmla="*/ 2147483646 w 35"/>
              <a:gd name="T5" fmla="*/ 2147483646 h 17"/>
              <a:gd name="T6" fmla="*/ 0 60000 65536"/>
              <a:gd name="T7" fmla="*/ 0 60000 65536"/>
              <a:gd name="T8" fmla="*/ 0 60000 65536"/>
            </a:gdLst>
            <a:ahLst/>
            <a:cxnLst>
              <a:cxn ang="T6">
                <a:pos x="T0" y="T1"/>
              </a:cxn>
              <a:cxn ang="T7">
                <a:pos x="T2" y="T3"/>
              </a:cxn>
              <a:cxn ang="T8">
                <a:pos x="T4" y="T5"/>
              </a:cxn>
            </a:cxnLst>
            <a:rect l="0" t="0" r="r" b="b"/>
            <a:pathLst>
              <a:path w="35" h="17">
                <a:moveTo>
                  <a:pt x="0" y="0"/>
                </a:moveTo>
                <a:lnTo>
                  <a:pt x="18" y="8"/>
                </a:lnTo>
                <a:lnTo>
                  <a:pt x="34" y="16"/>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78" name="Line 192">
            <a:extLst>
              <a:ext uri="{FF2B5EF4-FFF2-40B4-BE49-F238E27FC236}">
                <a16:creationId xmlns:a16="http://schemas.microsoft.com/office/drawing/2014/main" id="{1464D31C-DFD7-4343-ADD3-22295D6BB05E}"/>
              </a:ext>
            </a:extLst>
          </p:cNvPr>
          <p:cNvSpPr>
            <a:spLocks noChangeShapeType="1"/>
          </p:cNvSpPr>
          <p:nvPr/>
        </p:nvSpPr>
        <p:spPr bwMode="auto">
          <a:xfrm>
            <a:off x="4563222" y="5612477"/>
            <a:ext cx="39290" cy="15478"/>
          </a:xfrm>
          <a:prstGeom prst="line">
            <a:avLst/>
          </a:prstGeom>
          <a:noFill/>
          <a:ln w="12700">
            <a:solidFill>
              <a:srgbClr val="3399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679" name="Freeform 193">
            <a:extLst>
              <a:ext uri="{FF2B5EF4-FFF2-40B4-BE49-F238E27FC236}">
                <a16:creationId xmlns:a16="http://schemas.microsoft.com/office/drawing/2014/main" id="{150A9E34-4FD5-4757-8A8D-CBB37F58E596}"/>
              </a:ext>
            </a:extLst>
          </p:cNvPr>
          <p:cNvSpPr>
            <a:spLocks/>
          </p:cNvSpPr>
          <p:nvPr/>
        </p:nvSpPr>
        <p:spPr bwMode="auto">
          <a:xfrm>
            <a:off x="4602514" y="5627955"/>
            <a:ext cx="40481" cy="20241"/>
          </a:xfrm>
          <a:custGeom>
            <a:avLst/>
            <a:gdLst>
              <a:gd name="T0" fmla="*/ 0 w 34"/>
              <a:gd name="T1" fmla="*/ 0 h 17"/>
              <a:gd name="T2" fmla="*/ 2147483646 w 34"/>
              <a:gd name="T3" fmla="*/ 2147483646 h 17"/>
              <a:gd name="T4" fmla="*/ 2147483646 w 34"/>
              <a:gd name="T5" fmla="*/ 2147483646 h 17"/>
              <a:gd name="T6" fmla="*/ 0 60000 65536"/>
              <a:gd name="T7" fmla="*/ 0 60000 65536"/>
              <a:gd name="T8" fmla="*/ 0 60000 65536"/>
            </a:gdLst>
            <a:ahLst/>
            <a:cxnLst>
              <a:cxn ang="T6">
                <a:pos x="T0" y="T1"/>
              </a:cxn>
              <a:cxn ang="T7">
                <a:pos x="T2" y="T3"/>
              </a:cxn>
              <a:cxn ang="T8">
                <a:pos x="T4" y="T5"/>
              </a:cxn>
            </a:cxnLst>
            <a:rect l="0" t="0" r="r" b="b"/>
            <a:pathLst>
              <a:path w="34" h="17">
                <a:moveTo>
                  <a:pt x="0" y="0"/>
                </a:moveTo>
                <a:lnTo>
                  <a:pt x="16" y="7"/>
                </a:lnTo>
                <a:lnTo>
                  <a:pt x="33" y="16"/>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80" name="Line 194">
            <a:extLst>
              <a:ext uri="{FF2B5EF4-FFF2-40B4-BE49-F238E27FC236}">
                <a16:creationId xmlns:a16="http://schemas.microsoft.com/office/drawing/2014/main" id="{EA443992-7AEC-4D6C-B410-8A909E85F071}"/>
              </a:ext>
            </a:extLst>
          </p:cNvPr>
          <p:cNvSpPr>
            <a:spLocks noChangeShapeType="1"/>
          </p:cNvSpPr>
          <p:nvPr/>
        </p:nvSpPr>
        <p:spPr bwMode="auto">
          <a:xfrm>
            <a:off x="4641804" y="5641052"/>
            <a:ext cx="39290" cy="11906"/>
          </a:xfrm>
          <a:prstGeom prst="line">
            <a:avLst/>
          </a:prstGeom>
          <a:noFill/>
          <a:ln w="12700">
            <a:solidFill>
              <a:srgbClr val="3399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681" name="Freeform 195">
            <a:extLst>
              <a:ext uri="{FF2B5EF4-FFF2-40B4-BE49-F238E27FC236}">
                <a16:creationId xmlns:a16="http://schemas.microsoft.com/office/drawing/2014/main" id="{52096DFB-2B91-4370-9FB1-01AB3061902D}"/>
              </a:ext>
            </a:extLst>
          </p:cNvPr>
          <p:cNvSpPr>
            <a:spLocks/>
          </p:cNvSpPr>
          <p:nvPr/>
        </p:nvSpPr>
        <p:spPr bwMode="auto">
          <a:xfrm>
            <a:off x="4681094" y="5652959"/>
            <a:ext cx="41672" cy="20240"/>
          </a:xfrm>
          <a:custGeom>
            <a:avLst/>
            <a:gdLst>
              <a:gd name="T0" fmla="*/ 0 w 35"/>
              <a:gd name="T1" fmla="*/ 0 h 17"/>
              <a:gd name="T2" fmla="*/ 2147483646 w 35"/>
              <a:gd name="T3" fmla="*/ 2147483646 h 17"/>
              <a:gd name="T4" fmla="*/ 2147483646 w 35"/>
              <a:gd name="T5" fmla="*/ 2147483646 h 17"/>
              <a:gd name="T6" fmla="*/ 0 60000 65536"/>
              <a:gd name="T7" fmla="*/ 0 60000 65536"/>
              <a:gd name="T8" fmla="*/ 0 60000 65536"/>
            </a:gdLst>
            <a:ahLst/>
            <a:cxnLst>
              <a:cxn ang="T6">
                <a:pos x="T0" y="T1"/>
              </a:cxn>
              <a:cxn ang="T7">
                <a:pos x="T2" y="T3"/>
              </a:cxn>
              <a:cxn ang="T8">
                <a:pos x="T4" y="T5"/>
              </a:cxn>
            </a:cxnLst>
            <a:rect l="0" t="0" r="r" b="b"/>
            <a:pathLst>
              <a:path w="35" h="17">
                <a:moveTo>
                  <a:pt x="0" y="0"/>
                </a:moveTo>
                <a:lnTo>
                  <a:pt x="16" y="10"/>
                </a:lnTo>
                <a:lnTo>
                  <a:pt x="34" y="16"/>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82" name="Freeform 196">
            <a:extLst>
              <a:ext uri="{FF2B5EF4-FFF2-40B4-BE49-F238E27FC236}">
                <a16:creationId xmlns:a16="http://schemas.microsoft.com/office/drawing/2014/main" id="{481A51C1-694D-4CEB-B1D9-00B0E25B8D62}"/>
              </a:ext>
            </a:extLst>
          </p:cNvPr>
          <p:cNvSpPr>
            <a:spLocks/>
          </p:cNvSpPr>
          <p:nvPr/>
        </p:nvSpPr>
        <p:spPr bwMode="auto">
          <a:xfrm>
            <a:off x="4721576" y="5662484"/>
            <a:ext cx="40481" cy="20240"/>
          </a:xfrm>
          <a:custGeom>
            <a:avLst/>
            <a:gdLst>
              <a:gd name="T0" fmla="*/ 0 w 34"/>
              <a:gd name="T1" fmla="*/ 0 h 17"/>
              <a:gd name="T2" fmla="*/ 2147483646 w 34"/>
              <a:gd name="T3" fmla="*/ 2147483646 h 17"/>
              <a:gd name="T4" fmla="*/ 2147483646 w 34"/>
              <a:gd name="T5" fmla="*/ 2147483646 h 17"/>
              <a:gd name="T6" fmla="*/ 0 60000 65536"/>
              <a:gd name="T7" fmla="*/ 0 60000 65536"/>
              <a:gd name="T8" fmla="*/ 0 60000 65536"/>
            </a:gdLst>
            <a:ahLst/>
            <a:cxnLst>
              <a:cxn ang="T6">
                <a:pos x="T0" y="T1"/>
              </a:cxn>
              <a:cxn ang="T7">
                <a:pos x="T2" y="T3"/>
              </a:cxn>
              <a:cxn ang="T8">
                <a:pos x="T4" y="T5"/>
              </a:cxn>
            </a:cxnLst>
            <a:rect l="0" t="0" r="r" b="b"/>
            <a:pathLst>
              <a:path w="34" h="17">
                <a:moveTo>
                  <a:pt x="0" y="0"/>
                </a:moveTo>
                <a:lnTo>
                  <a:pt x="17" y="9"/>
                </a:lnTo>
                <a:lnTo>
                  <a:pt x="33" y="16"/>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83" name="Freeform 197">
            <a:extLst>
              <a:ext uri="{FF2B5EF4-FFF2-40B4-BE49-F238E27FC236}">
                <a16:creationId xmlns:a16="http://schemas.microsoft.com/office/drawing/2014/main" id="{854B83D2-9CDB-4B3B-879D-ADAB02E7BF37}"/>
              </a:ext>
            </a:extLst>
          </p:cNvPr>
          <p:cNvSpPr>
            <a:spLocks/>
          </p:cNvSpPr>
          <p:nvPr/>
        </p:nvSpPr>
        <p:spPr bwMode="auto">
          <a:xfrm>
            <a:off x="4760867" y="5670817"/>
            <a:ext cx="40481" cy="20241"/>
          </a:xfrm>
          <a:custGeom>
            <a:avLst/>
            <a:gdLst>
              <a:gd name="T0" fmla="*/ 0 w 34"/>
              <a:gd name="T1" fmla="*/ 0 h 17"/>
              <a:gd name="T2" fmla="*/ 2147483646 w 34"/>
              <a:gd name="T3" fmla="*/ 2147483646 h 17"/>
              <a:gd name="T4" fmla="*/ 2147483646 w 34"/>
              <a:gd name="T5" fmla="*/ 2147483646 h 17"/>
              <a:gd name="T6" fmla="*/ 0 60000 65536"/>
              <a:gd name="T7" fmla="*/ 0 60000 65536"/>
              <a:gd name="T8" fmla="*/ 0 60000 65536"/>
            </a:gdLst>
            <a:ahLst/>
            <a:cxnLst>
              <a:cxn ang="T6">
                <a:pos x="T0" y="T1"/>
              </a:cxn>
              <a:cxn ang="T7">
                <a:pos x="T2" y="T3"/>
              </a:cxn>
              <a:cxn ang="T8">
                <a:pos x="T4" y="T5"/>
              </a:cxn>
            </a:cxnLst>
            <a:rect l="0" t="0" r="r" b="b"/>
            <a:pathLst>
              <a:path w="34" h="17">
                <a:moveTo>
                  <a:pt x="0" y="0"/>
                </a:moveTo>
                <a:lnTo>
                  <a:pt x="16" y="9"/>
                </a:lnTo>
                <a:lnTo>
                  <a:pt x="33" y="16"/>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84" name="Line 198">
            <a:extLst>
              <a:ext uri="{FF2B5EF4-FFF2-40B4-BE49-F238E27FC236}">
                <a16:creationId xmlns:a16="http://schemas.microsoft.com/office/drawing/2014/main" id="{EC3238B4-43FC-4A81-B249-A4DA2553262A}"/>
              </a:ext>
            </a:extLst>
          </p:cNvPr>
          <p:cNvSpPr>
            <a:spLocks noChangeShapeType="1"/>
          </p:cNvSpPr>
          <p:nvPr/>
        </p:nvSpPr>
        <p:spPr bwMode="auto">
          <a:xfrm>
            <a:off x="4800156" y="5679153"/>
            <a:ext cx="39291" cy="5953"/>
          </a:xfrm>
          <a:prstGeom prst="line">
            <a:avLst/>
          </a:prstGeom>
          <a:noFill/>
          <a:ln w="12700">
            <a:solidFill>
              <a:srgbClr val="3399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685" name="Line 199">
            <a:extLst>
              <a:ext uri="{FF2B5EF4-FFF2-40B4-BE49-F238E27FC236}">
                <a16:creationId xmlns:a16="http://schemas.microsoft.com/office/drawing/2014/main" id="{7829E70F-B545-4BBD-A331-1C0412A69C23}"/>
              </a:ext>
            </a:extLst>
          </p:cNvPr>
          <p:cNvSpPr>
            <a:spLocks noChangeShapeType="1"/>
          </p:cNvSpPr>
          <p:nvPr/>
        </p:nvSpPr>
        <p:spPr bwMode="auto">
          <a:xfrm>
            <a:off x="4839448" y="5685105"/>
            <a:ext cx="40481" cy="3572"/>
          </a:xfrm>
          <a:prstGeom prst="line">
            <a:avLst/>
          </a:prstGeom>
          <a:noFill/>
          <a:ln w="12700">
            <a:solidFill>
              <a:srgbClr val="3399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686" name="Line 200">
            <a:extLst>
              <a:ext uri="{FF2B5EF4-FFF2-40B4-BE49-F238E27FC236}">
                <a16:creationId xmlns:a16="http://schemas.microsoft.com/office/drawing/2014/main" id="{C4B6DE9F-1634-4BA4-95E5-3B90F3404AF4}"/>
              </a:ext>
            </a:extLst>
          </p:cNvPr>
          <p:cNvSpPr>
            <a:spLocks noChangeShapeType="1"/>
          </p:cNvSpPr>
          <p:nvPr/>
        </p:nvSpPr>
        <p:spPr bwMode="auto">
          <a:xfrm>
            <a:off x="4879929" y="5688677"/>
            <a:ext cx="39290" cy="4763"/>
          </a:xfrm>
          <a:prstGeom prst="line">
            <a:avLst/>
          </a:prstGeom>
          <a:noFill/>
          <a:ln w="12700">
            <a:solidFill>
              <a:srgbClr val="3399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687" name="Line 201">
            <a:extLst>
              <a:ext uri="{FF2B5EF4-FFF2-40B4-BE49-F238E27FC236}">
                <a16:creationId xmlns:a16="http://schemas.microsoft.com/office/drawing/2014/main" id="{9B875B93-9F00-4C84-8034-0BB4757ED952}"/>
              </a:ext>
            </a:extLst>
          </p:cNvPr>
          <p:cNvSpPr>
            <a:spLocks noChangeShapeType="1"/>
          </p:cNvSpPr>
          <p:nvPr/>
        </p:nvSpPr>
        <p:spPr bwMode="auto">
          <a:xfrm>
            <a:off x="4919219" y="5693438"/>
            <a:ext cx="39291" cy="3572"/>
          </a:xfrm>
          <a:prstGeom prst="line">
            <a:avLst/>
          </a:prstGeom>
          <a:noFill/>
          <a:ln w="12700">
            <a:solidFill>
              <a:srgbClr val="3399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688" name="Line 202">
            <a:extLst>
              <a:ext uri="{FF2B5EF4-FFF2-40B4-BE49-F238E27FC236}">
                <a16:creationId xmlns:a16="http://schemas.microsoft.com/office/drawing/2014/main" id="{97847786-9267-49AF-B46A-955833B65793}"/>
              </a:ext>
            </a:extLst>
          </p:cNvPr>
          <p:cNvSpPr>
            <a:spLocks noChangeShapeType="1"/>
          </p:cNvSpPr>
          <p:nvPr/>
        </p:nvSpPr>
        <p:spPr bwMode="auto">
          <a:xfrm>
            <a:off x="4958510" y="5697012"/>
            <a:ext cx="39290" cy="2381"/>
          </a:xfrm>
          <a:prstGeom prst="line">
            <a:avLst/>
          </a:prstGeom>
          <a:noFill/>
          <a:ln w="12700">
            <a:solidFill>
              <a:srgbClr val="3399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689" name="Line 203">
            <a:extLst>
              <a:ext uri="{FF2B5EF4-FFF2-40B4-BE49-F238E27FC236}">
                <a16:creationId xmlns:a16="http://schemas.microsoft.com/office/drawing/2014/main" id="{BF9FDB8B-00C4-44CD-B1A4-DD4705757130}"/>
              </a:ext>
            </a:extLst>
          </p:cNvPr>
          <p:cNvSpPr>
            <a:spLocks noChangeShapeType="1"/>
          </p:cNvSpPr>
          <p:nvPr/>
        </p:nvSpPr>
        <p:spPr bwMode="auto">
          <a:xfrm>
            <a:off x="4997801" y="5699392"/>
            <a:ext cx="40481" cy="1191"/>
          </a:xfrm>
          <a:prstGeom prst="line">
            <a:avLst/>
          </a:prstGeom>
          <a:noFill/>
          <a:ln w="12700">
            <a:solidFill>
              <a:srgbClr val="3399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690" name="Line 204">
            <a:extLst>
              <a:ext uri="{FF2B5EF4-FFF2-40B4-BE49-F238E27FC236}">
                <a16:creationId xmlns:a16="http://schemas.microsoft.com/office/drawing/2014/main" id="{6B351C0A-8B67-4664-A15E-F6658A8A7EF6}"/>
              </a:ext>
            </a:extLst>
          </p:cNvPr>
          <p:cNvSpPr>
            <a:spLocks noChangeShapeType="1"/>
          </p:cNvSpPr>
          <p:nvPr/>
        </p:nvSpPr>
        <p:spPr bwMode="auto">
          <a:xfrm>
            <a:off x="5038281" y="5700585"/>
            <a:ext cx="39291" cy="2381"/>
          </a:xfrm>
          <a:prstGeom prst="line">
            <a:avLst/>
          </a:prstGeom>
          <a:noFill/>
          <a:ln w="12700">
            <a:solidFill>
              <a:srgbClr val="3399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691" name="Line 205">
            <a:extLst>
              <a:ext uri="{FF2B5EF4-FFF2-40B4-BE49-F238E27FC236}">
                <a16:creationId xmlns:a16="http://schemas.microsoft.com/office/drawing/2014/main" id="{96AED921-02AD-4E9A-842E-BD1AD9CCE1C0}"/>
              </a:ext>
            </a:extLst>
          </p:cNvPr>
          <p:cNvSpPr>
            <a:spLocks noChangeShapeType="1"/>
          </p:cNvSpPr>
          <p:nvPr/>
        </p:nvSpPr>
        <p:spPr bwMode="auto">
          <a:xfrm>
            <a:off x="5077572" y="5702965"/>
            <a:ext cx="39290" cy="1190"/>
          </a:xfrm>
          <a:prstGeom prst="line">
            <a:avLst/>
          </a:prstGeom>
          <a:noFill/>
          <a:ln w="12700">
            <a:solidFill>
              <a:srgbClr val="3399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692" name="Line 206">
            <a:extLst>
              <a:ext uri="{FF2B5EF4-FFF2-40B4-BE49-F238E27FC236}">
                <a16:creationId xmlns:a16="http://schemas.microsoft.com/office/drawing/2014/main" id="{1F72AE7C-4630-4419-B097-01F4E2C39766}"/>
              </a:ext>
            </a:extLst>
          </p:cNvPr>
          <p:cNvSpPr>
            <a:spLocks noChangeShapeType="1"/>
          </p:cNvSpPr>
          <p:nvPr/>
        </p:nvSpPr>
        <p:spPr bwMode="auto">
          <a:xfrm>
            <a:off x="5116864" y="5704154"/>
            <a:ext cx="40481" cy="0"/>
          </a:xfrm>
          <a:prstGeom prst="line">
            <a:avLst/>
          </a:prstGeom>
          <a:noFill/>
          <a:ln w="12700">
            <a:solidFill>
              <a:srgbClr val="3399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693" name="Freeform 207">
            <a:extLst>
              <a:ext uri="{FF2B5EF4-FFF2-40B4-BE49-F238E27FC236}">
                <a16:creationId xmlns:a16="http://schemas.microsoft.com/office/drawing/2014/main" id="{2E04C405-5E57-45FB-845B-599D62018078}"/>
              </a:ext>
            </a:extLst>
          </p:cNvPr>
          <p:cNvSpPr>
            <a:spLocks/>
          </p:cNvSpPr>
          <p:nvPr/>
        </p:nvSpPr>
        <p:spPr bwMode="auto">
          <a:xfrm>
            <a:off x="5157345" y="5704155"/>
            <a:ext cx="40481" cy="20241"/>
          </a:xfrm>
          <a:custGeom>
            <a:avLst/>
            <a:gdLst>
              <a:gd name="T0" fmla="*/ 0 w 34"/>
              <a:gd name="T1" fmla="*/ 0 h 17"/>
              <a:gd name="T2" fmla="*/ 2147483646 w 34"/>
              <a:gd name="T3" fmla="*/ 0 h 17"/>
              <a:gd name="T4" fmla="*/ 2147483646 w 34"/>
              <a:gd name="T5" fmla="*/ 2147483646 h 17"/>
              <a:gd name="T6" fmla="*/ 0 60000 65536"/>
              <a:gd name="T7" fmla="*/ 0 60000 65536"/>
              <a:gd name="T8" fmla="*/ 0 60000 65536"/>
            </a:gdLst>
            <a:ahLst/>
            <a:cxnLst>
              <a:cxn ang="T6">
                <a:pos x="T0" y="T1"/>
              </a:cxn>
              <a:cxn ang="T7">
                <a:pos x="T2" y="T3"/>
              </a:cxn>
              <a:cxn ang="T8">
                <a:pos x="T4" y="T5"/>
              </a:cxn>
            </a:cxnLst>
            <a:rect l="0" t="0" r="r" b="b"/>
            <a:pathLst>
              <a:path w="34" h="17">
                <a:moveTo>
                  <a:pt x="0" y="0"/>
                </a:moveTo>
                <a:lnTo>
                  <a:pt x="17" y="0"/>
                </a:lnTo>
                <a:lnTo>
                  <a:pt x="33" y="16"/>
                </a:lnTo>
              </a:path>
            </a:pathLst>
          </a:custGeom>
          <a:noFill/>
          <a:ln w="12700" cap="rnd" cmpd="sng">
            <a:solidFill>
              <a:srgbClr val="3399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dirty="0"/>
          </a:p>
        </p:txBody>
      </p:sp>
      <p:sp>
        <p:nvSpPr>
          <p:cNvPr id="21694" name="Line 208">
            <a:extLst>
              <a:ext uri="{FF2B5EF4-FFF2-40B4-BE49-F238E27FC236}">
                <a16:creationId xmlns:a16="http://schemas.microsoft.com/office/drawing/2014/main" id="{249587CE-3F52-4503-AD5D-82E27F14477E}"/>
              </a:ext>
            </a:extLst>
          </p:cNvPr>
          <p:cNvSpPr>
            <a:spLocks noChangeShapeType="1"/>
          </p:cNvSpPr>
          <p:nvPr/>
        </p:nvSpPr>
        <p:spPr bwMode="auto">
          <a:xfrm>
            <a:off x="5196635" y="5705345"/>
            <a:ext cx="39290" cy="0"/>
          </a:xfrm>
          <a:prstGeom prst="line">
            <a:avLst/>
          </a:prstGeom>
          <a:noFill/>
          <a:ln w="12700">
            <a:solidFill>
              <a:srgbClr val="3399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695" name="Line 209">
            <a:extLst>
              <a:ext uri="{FF2B5EF4-FFF2-40B4-BE49-F238E27FC236}">
                <a16:creationId xmlns:a16="http://schemas.microsoft.com/office/drawing/2014/main" id="{FCDBC07D-F7C6-4E8A-A3DF-220BED285350}"/>
              </a:ext>
            </a:extLst>
          </p:cNvPr>
          <p:cNvSpPr>
            <a:spLocks noChangeShapeType="1"/>
          </p:cNvSpPr>
          <p:nvPr/>
        </p:nvSpPr>
        <p:spPr bwMode="auto">
          <a:xfrm>
            <a:off x="5235925" y="5705345"/>
            <a:ext cx="39291" cy="0"/>
          </a:xfrm>
          <a:prstGeom prst="line">
            <a:avLst/>
          </a:prstGeom>
          <a:noFill/>
          <a:ln w="12700">
            <a:solidFill>
              <a:srgbClr val="3399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696" name="Line 210">
            <a:extLst>
              <a:ext uri="{FF2B5EF4-FFF2-40B4-BE49-F238E27FC236}">
                <a16:creationId xmlns:a16="http://schemas.microsoft.com/office/drawing/2014/main" id="{B4ED75BB-9972-49AF-9570-B109DAA39FA0}"/>
              </a:ext>
            </a:extLst>
          </p:cNvPr>
          <p:cNvSpPr>
            <a:spLocks noChangeShapeType="1"/>
          </p:cNvSpPr>
          <p:nvPr/>
        </p:nvSpPr>
        <p:spPr bwMode="auto">
          <a:xfrm>
            <a:off x="5275216" y="5705345"/>
            <a:ext cx="39290" cy="0"/>
          </a:xfrm>
          <a:prstGeom prst="line">
            <a:avLst/>
          </a:prstGeom>
          <a:noFill/>
          <a:ln w="12700">
            <a:solidFill>
              <a:srgbClr val="3399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697" name="Line 211">
            <a:extLst>
              <a:ext uri="{FF2B5EF4-FFF2-40B4-BE49-F238E27FC236}">
                <a16:creationId xmlns:a16="http://schemas.microsoft.com/office/drawing/2014/main" id="{44EAA33C-6244-4EDD-859E-A3D79235362C}"/>
              </a:ext>
            </a:extLst>
          </p:cNvPr>
          <p:cNvSpPr>
            <a:spLocks noChangeShapeType="1"/>
          </p:cNvSpPr>
          <p:nvPr/>
        </p:nvSpPr>
        <p:spPr bwMode="auto">
          <a:xfrm>
            <a:off x="5314507" y="5705345"/>
            <a:ext cx="40481" cy="0"/>
          </a:xfrm>
          <a:prstGeom prst="line">
            <a:avLst/>
          </a:prstGeom>
          <a:noFill/>
          <a:ln w="12700">
            <a:solidFill>
              <a:srgbClr val="3399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21698" name="Line 212">
            <a:extLst>
              <a:ext uri="{FF2B5EF4-FFF2-40B4-BE49-F238E27FC236}">
                <a16:creationId xmlns:a16="http://schemas.microsoft.com/office/drawing/2014/main" id="{876426BB-8D77-499F-AA4D-076726BCD600}"/>
              </a:ext>
            </a:extLst>
          </p:cNvPr>
          <p:cNvSpPr>
            <a:spLocks noChangeShapeType="1"/>
          </p:cNvSpPr>
          <p:nvPr/>
        </p:nvSpPr>
        <p:spPr bwMode="auto">
          <a:xfrm>
            <a:off x="5354987" y="5705345"/>
            <a:ext cx="39291" cy="0"/>
          </a:xfrm>
          <a:prstGeom prst="line">
            <a:avLst/>
          </a:prstGeom>
          <a:noFill/>
          <a:ln w="12700">
            <a:solidFill>
              <a:srgbClr val="3399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PRESENTATIONGUID" val="31cb46a5-46d9-4665-ad13-f15a15a42be2"/>
  <p:tag name="TPVERSION" val="8"/>
  <p:tag name="TPFULLVERSION" val="8.9.1.2"/>
  <p:tag name="PPTVERSION" val="16"/>
  <p:tag name="TPOS" val="2"/>
  <p:tag name="TPLASTSAVEVERSION" val="6.4 PC"/>
</p:tagLst>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3077</TotalTime>
  <Words>2164</Words>
  <Application>Microsoft Office PowerPoint</Application>
  <PresentationFormat>Widescreen</PresentationFormat>
  <Paragraphs>244</Paragraphs>
  <Slides>46</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3" baseType="lpstr">
      <vt:lpstr>Times New Roman</vt:lpstr>
      <vt:lpstr>Arial</vt:lpstr>
      <vt:lpstr>Gill Sans MT</vt:lpstr>
      <vt:lpstr>Wingdings 2</vt:lpstr>
      <vt:lpstr>Calibri</vt:lpstr>
      <vt:lpstr>Dividend</vt:lpstr>
      <vt:lpstr>Equation</vt:lpstr>
      <vt:lpstr>simulation</vt:lpstr>
      <vt:lpstr>Objectives</vt:lpstr>
      <vt:lpstr>Introduction to simulation</vt:lpstr>
      <vt:lpstr>Simulation &amp; Decisions</vt:lpstr>
      <vt:lpstr>Random Variables</vt:lpstr>
      <vt:lpstr>Components</vt:lpstr>
      <vt:lpstr>Simulation Modeling</vt:lpstr>
      <vt:lpstr> Different Approaches to Risk Analysis </vt:lpstr>
      <vt:lpstr>Performance Measure Distributions</vt:lpstr>
      <vt:lpstr>Simulation</vt:lpstr>
      <vt:lpstr>Simulation: 4 step process</vt:lpstr>
      <vt:lpstr>Simulation Modeling</vt:lpstr>
      <vt:lpstr>Example: Milk order</vt:lpstr>
      <vt:lpstr>Example: Milk order – big picture</vt:lpstr>
      <vt:lpstr>Milk order: model</vt:lpstr>
      <vt:lpstr>Using built-in Excel tools</vt:lpstr>
      <vt:lpstr>Using built-in Excel tools</vt:lpstr>
      <vt:lpstr>Milk order: simulation</vt:lpstr>
      <vt:lpstr>How many crates?</vt:lpstr>
      <vt:lpstr>How many crates?</vt:lpstr>
      <vt:lpstr>How many crates?</vt:lpstr>
      <vt:lpstr>Profit (at 135 crates)</vt:lpstr>
      <vt:lpstr>Simulation with</vt:lpstr>
      <vt:lpstr>What is @RISK?</vt:lpstr>
      <vt:lpstr>@RISK Simulation Model: define Inputs</vt:lpstr>
      <vt:lpstr>Define input parameters</vt:lpstr>
      <vt:lpstr>@RISK Simulation Model: define Outputs</vt:lpstr>
      <vt:lpstr>@RISK: Running a Simulation</vt:lpstr>
      <vt:lpstr>@RISK: Running a Simulation</vt:lpstr>
      <vt:lpstr>@RISK: Running a Simulation</vt:lpstr>
      <vt:lpstr>How many crates?</vt:lpstr>
      <vt:lpstr>How many crates?</vt:lpstr>
      <vt:lpstr>@Risk Common Functions</vt:lpstr>
      <vt:lpstr>Interpreting the results</vt:lpstr>
      <vt:lpstr>The Uncertainty of Sampling</vt:lpstr>
      <vt:lpstr>Milk Order</vt:lpstr>
      <vt:lpstr>Constructing a Confidence Interval for the True Population Mean</vt:lpstr>
      <vt:lpstr>Simulation vs Averages</vt:lpstr>
      <vt:lpstr>MULTIPLE UNCERTAIN INPUTS</vt:lpstr>
      <vt:lpstr>MULTIPLE UNCERTAIN INPUTS</vt:lpstr>
      <vt:lpstr>Correlated random inputs</vt:lpstr>
      <vt:lpstr>Correlated random inputs</vt:lpstr>
      <vt:lpstr>Correlated random inputs</vt:lpstr>
      <vt:lpstr>Correlated random inputs</vt:lpstr>
      <vt:lpstr>Correlated random inputs</vt:lpstr>
      <vt:lpstr>Simulation Recap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sujin kim</dc:creator>
  <cp:lastModifiedBy>Maria Gisela Bardossy</cp:lastModifiedBy>
  <cp:revision>301</cp:revision>
  <dcterms:created xsi:type="dcterms:W3CDTF">2019-01-16T04:31:55Z</dcterms:created>
  <dcterms:modified xsi:type="dcterms:W3CDTF">2021-11-29T14:32:22Z</dcterms:modified>
</cp:coreProperties>
</file>