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73" r:id="rId3"/>
    <p:sldId id="374" r:id="rId4"/>
    <p:sldId id="394" r:id="rId5"/>
    <p:sldId id="385" r:id="rId6"/>
    <p:sldId id="386" r:id="rId7"/>
    <p:sldId id="694" r:id="rId8"/>
    <p:sldId id="695" r:id="rId9"/>
    <p:sldId id="697" r:id="rId10"/>
    <p:sldId id="395" r:id="rId11"/>
    <p:sldId id="391" r:id="rId12"/>
    <p:sldId id="377" r:id="rId13"/>
    <p:sldId id="383" r:id="rId14"/>
    <p:sldId id="698" r:id="rId15"/>
    <p:sldId id="392" r:id="rId16"/>
    <p:sldId id="375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8803B28-550D-4C1E-B354-6D010D6E4372}">
          <p14:sldIdLst>
            <p14:sldId id="373"/>
            <p14:sldId id="374"/>
            <p14:sldId id="394"/>
            <p14:sldId id="385"/>
            <p14:sldId id="386"/>
            <p14:sldId id="694"/>
            <p14:sldId id="695"/>
            <p14:sldId id="697"/>
            <p14:sldId id="395"/>
            <p14:sldId id="391"/>
            <p14:sldId id="377"/>
            <p14:sldId id="383"/>
            <p14:sldId id="698"/>
            <p14:sldId id="392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7406" userDrawn="1">
          <p15:clr>
            <a:srgbClr val="A4A3A4"/>
          </p15:clr>
        </p15:guide>
        <p15:guide id="4" pos="5248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8" orient="horz" pos="2018" userDrawn="1">
          <p15:clr>
            <a:srgbClr val="A4A3A4"/>
          </p15:clr>
        </p15:guide>
        <p15:guide id="10" orient="horz" pos="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文杰" initials="刘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55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2" y="384"/>
      </p:cViewPr>
      <p:guideLst>
        <p:guide orient="horz" pos="1152"/>
        <p:guide pos="7406"/>
        <p:guide pos="5248"/>
        <p:guide pos="438"/>
        <p:guide orient="horz" pos="2018"/>
        <p:guide orient="horz" pos="9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3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DE2C3-6FD4-43F1-ABFB-1EBAB2E3D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57B0-4ADC-4592-BD5D-AA68EEBB3A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/>
        </p:nvSpPr>
        <p:spPr>
          <a:xfrm>
            <a:off x="8428186" y="0"/>
            <a:ext cx="3763815" cy="6858000"/>
          </a:xfrm>
          <a:custGeom>
            <a:avLst/>
            <a:gdLst>
              <a:gd name="connsiteX0" fmla="*/ 0 w 3763815"/>
              <a:gd name="connsiteY0" fmla="*/ 0 h 6858000"/>
              <a:gd name="connsiteX1" fmla="*/ 3763815 w 3763815"/>
              <a:gd name="connsiteY1" fmla="*/ 0 h 6858000"/>
              <a:gd name="connsiteX2" fmla="*/ 3763815 w 3763815"/>
              <a:gd name="connsiteY2" fmla="*/ 6858000 h 6858000"/>
              <a:gd name="connsiteX3" fmla="*/ 0 w 37638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3815" h="6858000">
                <a:moveTo>
                  <a:pt x="0" y="0"/>
                </a:moveTo>
                <a:lnTo>
                  <a:pt x="3763815" y="0"/>
                </a:lnTo>
                <a:lnTo>
                  <a:pt x="376381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8056895" y="0"/>
            <a:ext cx="231157" cy="6858000"/>
          </a:xfrm>
          <a:custGeom>
            <a:avLst/>
            <a:gdLst>
              <a:gd name="connsiteX0" fmla="*/ 0 w 231157"/>
              <a:gd name="connsiteY0" fmla="*/ 0 h 6858000"/>
              <a:gd name="connsiteX1" fmla="*/ 231157 w 231157"/>
              <a:gd name="connsiteY1" fmla="*/ 0 h 6858000"/>
              <a:gd name="connsiteX2" fmla="*/ 231157 w 231157"/>
              <a:gd name="connsiteY2" fmla="*/ 6858000 h 6858000"/>
              <a:gd name="connsiteX3" fmla="*/ 0 w 231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7" h="6858000">
                <a:moveTo>
                  <a:pt x="0" y="0"/>
                </a:moveTo>
                <a:lnTo>
                  <a:pt x="231157" y="0"/>
                </a:lnTo>
                <a:lnTo>
                  <a:pt x="2311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 hasCustomPrompt="1"/>
          </p:nvPr>
        </p:nvSpPr>
        <p:spPr>
          <a:xfrm>
            <a:off x="597853" y="2642217"/>
            <a:ext cx="6603543" cy="840230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5400" b="1" spc="300">
                <a:solidFill>
                  <a:schemeClr val="accent1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ṩľíḍè-TextBox 25"/>
          <p:cNvSpPr txBox="1"/>
          <p:nvPr userDrawn="1"/>
        </p:nvSpPr>
        <p:spPr>
          <a:xfrm>
            <a:off x="6225454" y="1467883"/>
            <a:ext cx="655949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苹方 常规"/>
                <a:cs typeface="+mn-cs"/>
              </a:rPr>
              <a:t>01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苹方 常规"/>
              <a:cs typeface="+mn-cs"/>
            </a:endParaRPr>
          </a:p>
        </p:txBody>
      </p:sp>
      <p:sp>
        <p:nvSpPr>
          <p:cNvPr id="8" name="íṩľíḍè-TextBox 35"/>
          <p:cNvSpPr txBox="1"/>
          <p:nvPr userDrawn="1"/>
        </p:nvSpPr>
        <p:spPr>
          <a:xfrm>
            <a:off x="6226089" y="3001816"/>
            <a:ext cx="732893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苹方 常规"/>
                <a:cs typeface="+mn-cs"/>
              </a:rPr>
              <a:t>02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苹方 常规"/>
              <a:cs typeface="+mn-cs"/>
            </a:endParaRPr>
          </a:p>
        </p:txBody>
      </p:sp>
      <p:sp>
        <p:nvSpPr>
          <p:cNvPr id="10" name="íṩľíḍè-Oval 2"/>
          <p:cNvSpPr/>
          <p:nvPr userDrawn="1"/>
        </p:nvSpPr>
        <p:spPr bwMode="auto">
          <a:xfrm>
            <a:off x="1130710" y="1484784"/>
            <a:ext cx="3888432" cy="3888432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11" name="íṩľíḍè-Isosceles Triangle 3"/>
          <p:cNvSpPr/>
          <p:nvPr userDrawn="1"/>
        </p:nvSpPr>
        <p:spPr bwMode="auto">
          <a:xfrm rot="13206116">
            <a:off x="2534746" y="1395379"/>
            <a:ext cx="2661528" cy="1476164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12" name="íṩľíḍè-Isosceles Triangle 4"/>
          <p:cNvSpPr/>
          <p:nvPr userDrawn="1"/>
        </p:nvSpPr>
        <p:spPr bwMode="auto">
          <a:xfrm rot="18830594">
            <a:off x="3595173" y="3593598"/>
            <a:ext cx="1712350" cy="1476164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13" name="íṩľíḍè-Isosceles Triangle 5"/>
          <p:cNvSpPr/>
          <p:nvPr userDrawn="1"/>
        </p:nvSpPr>
        <p:spPr bwMode="auto">
          <a:xfrm rot="5400000">
            <a:off x="423513" y="2169529"/>
            <a:ext cx="2845654" cy="1476164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14" name="íṩľíḍè-Isosceles Triangle 6"/>
          <p:cNvSpPr/>
          <p:nvPr userDrawn="1"/>
        </p:nvSpPr>
        <p:spPr bwMode="auto">
          <a:xfrm rot="902836">
            <a:off x="949346" y="4251629"/>
            <a:ext cx="2845654" cy="1476164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cxnSp>
        <p:nvCxnSpPr>
          <p:cNvPr id="15" name="íṩľíḍè-Straight Connector 10"/>
          <p:cNvCxnSpPr/>
          <p:nvPr userDrawn="1"/>
        </p:nvCxnSpPr>
        <p:spPr>
          <a:xfrm flipV="1">
            <a:off x="4055304" y="1299733"/>
            <a:ext cx="792088" cy="792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íṩľíḍè-Straight Connector 11"/>
          <p:cNvCxnSpPr/>
          <p:nvPr userDrawn="1"/>
        </p:nvCxnSpPr>
        <p:spPr>
          <a:xfrm flipV="1">
            <a:off x="4479082" y="1166710"/>
            <a:ext cx="792088" cy="792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íṩľíḍè-Straight Connector 12"/>
          <p:cNvCxnSpPr/>
          <p:nvPr userDrawn="1"/>
        </p:nvCxnSpPr>
        <p:spPr>
          <a:xfrm flipV="1">
            <a:off x="1851497" y="4812367"/>
            <a:ext cx="695537" cy="6955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íṩľíḍè-Straight Connector 14"/>
          <p:cNvCxnSpPr/>
          <p:nvPr userDrawn="1"/>
        </p:nvCxnSpPr>
        <p:spPr>
          <a:xfrm flipV="1">
            <a:off x="1563465" y="5037580"/>
            <a:ext cx="520676" cy="520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ṩľíḍè-Oval 1"/>
          <p:cNvSpPr/>
          <p:nvPr userDrawn="1"/>
        </p:nvSpPr>
        <p:spPr bwMode="auto">
          <a:xfrm>
            <a:off x="1418742" y="1772816"/>
            <a:ext cx="3312368" cy="3312368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常规"/>
                <a:ea typeface="苹方 常规"/>
                <a:cs typeface="+mn-cs"/>
              </a:rPr>
            </a:b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20" name="íṩľíḍè-Rectangle 9"/>
          <p:cNvSpPr/>
          <p:nvPr userDrawn="1"/>
        </p:nvSpPr>
        <p:spPr>
          <a:xfrm>
            <a:off x="2295850" y="3557355"/>
            <a:ext cx="1569660" cy="369332"/>
          </a:xfrm>
          <a:prstGeom prst="rect">
            <a:avLst/>
          </a:prstGeom>
        </p:spPr>
        <p:txBody>
          <a:bodyPr wrap="none">
            <a:normAutofit fontScale="8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常规"/>
                <a:ea typeface="苹方 常规"/>
                <a:cs typeface="+mn-cs"/>
              </a:rPr>
              <a:t>CONTENTS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25" name="íṩľíḍè-Rectangle 9"/>
          <p:cNvSpPr/>
          <p:nvPr userDrawn="1"/>
        </p:nvSpPr>
        <p:spPr>
          <a:xfrm>
            <a:off x="2295850" y="2916157"/>
            <a:ext cx="1569660" cy="369332"/>
          </a:xfrm>
          <a:prstGeom prst="rect">
            <a:avLst/>
          </a:prstGeom>
        </p:spPr>
        <p:txBody>
          <a:bodyPr wrap="none">
            <a:normAutofit fontScale="8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/>
              <a:ea typeface="苹方 常规"/>
              <a:cs typeface="+mn-cs"/>
            </a:endParaRPr>
          </a:p>
        </p:txBody>
      </p:sp>
      <p:sp>
        <p:nvSpPr>
          <p:cNvPr id="26" name="íṩľíḍè-Rectangle 9"/>
          <p:cNvSpPr/>
          <p:nvPr userDrawn="1"/>
        </p:nvSpPr>
        <p:spPr>
          <a:xfrm>
            <a:off x="2485292" y="2903231"/>
            <a:ext cx="1052561" cy="7304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目录</a:t>
            </a:r>
            <a:endParaRPr kumimoji="0" lang="en-US" altLang="zh-CN" sz="360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135798" y="1608556"/>
            <a:ext cx="3664100" cy="465679"/>
          </a:xfrm>
          <a:noFill/>
        </p:spPr>
        <p:txBody>
          <a:bodyPr vert="horz" wrap="square" lIns="0" tIns="0" rIns="0" bIns="0" rtlCol="0">
            <a:spAutoFit/>
          </a:bodyPr>
          <a:lstStyle>
            <a:lvl1pPr>
              <a:defRPr lang="zh-CN" altLang="en-US" sz="3200" dirty="0" smtClean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136433" y="3127976"/>
            <a:ext cx="3664100" cy="465679"/>
          </a:xfrm>
          <a:noFill/>
        </p:spPr>
        <p:txBody>
          <a:bodyPr vert="horz" wrap="square" lIns="0" tIns="0" rIns="0" bIns="0" rtlCol="0">
            <a:spAutoFit/>
          </a:bodyPr>
          <a:lstStyle>
            <a:lvl1pPr>
              <a:defRPr lang="zh-CN" altLang="en-US" sz="3200" dirty="0" smtClean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sp>
        <p:nvSpPr>
          <p:cNvPr id="2" name="íṩľíḍè-TextBox 35"/>
          <p:cNvSpPr txBox="1"/>
          <p:nvPr userDrawn="1"/>
        </p:nvSpPr>
        <p:spPr>
          <a:xfrm>
            <a:off x="6227359" y="4473111"/>
            <a:ext cx="732893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 pitchFamily="34" charset="0"/>
                <a:ea typeface="苹方 常规"/>
                <a:cs typeface="+mn-cs"/>
              </a:rPr>
              <a:t>03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mpact" panose="020B0806030902050204" pitchFamily="34" charset="0"/>
              <a:ea typeface="苹方 常规"/>
              <a:cs typeface="+mn-cs"/>
            </a:endParaRPr>
          </a:p>
        </p:txBody>
      </p:sp>
      <p:sp>
        <p:nvSpPr>
          <p:cNvPr id="3" name="文本占位符 30"/>
          <p:cNvSpPr>
            <a:spLocks noGrp="1"/>
          </p:cNvSpPr>
          <p:nvPr>
            <p:ph type="body" sz="quarter" idx="23" hasCustomPrompt="1"/>
          </p:nvPr>
        </p:nvSpPr>
        <p:spPr>
          <a:xfrm>
            <a:off x="7137703" y="4599271"/>
            <a:ext cx="3664100" cy="465679"/>
          </a:xfrm>
          <a:noFill/>
        </p:spPr>
        <p:txBody>
          <a:bodyPr vert="horz" wrap="square" lIns="0" tIns="0" rIns="0" bIns="0" rtlCol="0">
            <a:spAutoFit/>
          </a:bodyPr>
          <a:lstStyle>
            <a:lvl1pPr>
              <a:defRPr lang="zh-CN" altLang="en-US" sz="3200" dirty="0" smtClean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单击编辑母版文本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 userDrawn="1"/>
        </p:nvSpPr>
        <p:spPr>
          <a:xfrm>
            <a:off x="0" y="0"/>
            <a:ext cx="3235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直角三角形 68"/>
          <p:cNvSpPr/>
          <p:nvPr userDrawn="1"/>
        </p:nvSpPr>
        <p:spPr>
          <a:xfrm flipV="1">
            <a:off x="3228496" y="0"/>
            <a:ext cx="1717891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直线连接符 33"/>
          <p:cNvCxnSpPr/>
          <p:nvPr userDrawn="1"/>
        </p:nvCxnSpPr>
        <p:spPr>
          <a:xfrm flipH="1">
            <a:off x="3235236" y="-71021"/>
            <a:ext cx="1759349" cy="7022237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838462" y="25573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第一部分</a:t>
            </a:r>
            <a:endParaRPr kumimoji="1" lang="zh-CN" altLang="en-US" sz="4000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cxnSp>
        <p:nvCxnSpPr>
          <p:cNvPr id="64" name="直线连接符 5"/>
          <p:cNvCxnSpPr/>
          <p:nvPr userDrawn="1"/>
        </p:nvCxnSpPr>
        <p:spPr>
          <a:xfrm>
            <a:off x="874083" y="3293934"/>
            <a:ext cx="1973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8"/>
          <p:cNvCxnSpPr/>
          <p:nvPr userDrawn="1"/>
        </p:nvCxnSpPr>
        <p:spPr>
          <a:xfrm>
            <a:off x="874084" y="3440097"/>
            <a:ext cx="6648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8"/>
          <p:cNvSpPr/>
          <p:nvPr userDrawn="1"/>
        </p:nvSpPr>
        <p:spPr>
          <a:xfrm rot="5400000">
            <a:off x="3162740" y="2871918"/>
            <a:ext cx="252249" cy="2174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0" name="标题 69"/>
          <p:cNvSpPr>
            <a:spLocks noGrp="1"/>
          </p:cNvSpPr>
          <p:nvPr>
            <p:ph type="title" hasCustomPrompt="1"/>
          </p:nvPr>
        </p:nvSpPr>
        <p:spPr>
          <a:xfrm>
            <a:off x="5319300" y="2529526"/>
            <a:ext cx="5638082" cy="1100301"/>
          </a:xfrm>
          <a:noFill/>
        </p:spPr>
        <p:txBody>
          <a:bodyPr wrap="none" rtlCol="0">
            <a:spAutoFit/>
          </a:bodyPr>
          <a:lstStyle>
            <a:lvl1pPr>
              <a:defRPr kumimoji="1" lang="zh-CN" altLang="en-US" sz="7200" b="1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编辑标题样式</a:t>
            </a:r>
            <a:endParaRPr lang="zh-CN" altLang="en-US" dirty="0"/>
          </a:p>
        </p:txBody>
      </p:sp>
      <p:cxnSp>
        <p:nvCxnSpPr>
          <p:cNvPr id="72" name="直线连接符 37"/>
          <p:cNvCxnSpPr/>
          <p:nvPr userDrawn="1"/>
        </p:nvCxnSpPr>
        <p:spPr>
          <a:xfrm>
            <a:off x="11524463" y="385408"/>
            <a:ext cx="4156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38"/>
          <p:cNvCxnSpPr/>
          <p:nvPr userDrawn="1"/>
        </p:nvCxnSpPr>
        <p:spPr>
          <a:xfrm>
            <a:off x="11856972" y="287169"/>
            <a:ext cx="0" cy="4339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93"/>
          <p:cNvCxnSpPr/>
          <p:nvPr userDrawn="1"/>
        </p:nvCxnSpPr>
        <p:spPr>
          <a:xfrm>
            <a:off x="3869198" y="6468813"/>
            <a:ext cx="807090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 userDrawn="1"/>
        </p:nvSpPr>
        <p:spPr>
          <a:xfrm>
            <a:off x="0" y="0"/>
            <a:ext cx="3235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直角三角形 68"/>
          <p:cNvSpPr/>
          <p:nvPr userDrawn="1"/>
        </p:nvSpPr>
        <p:spPr>
          <a:xfrm flipV="1">
            <a:off x="3228496" y="0"/>
            <a:ext cx="1717891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直线连接符 33"/>
          <p:cNvCxnSpPr/>
          <p:nvPr userDrawn="1"/>
        </p:nvCxnSpPr>
        <p:spPr>
          <a:xfrm flipH="1">
            <a:off x="3235236" y="-71021"/>
            <a:ext cx="1759349" cy="7022237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37"/>
          <p:cNvCxnSpPr/>
          <p:nvPr userDrawn="1"/>
        </p:nvCxnSpPr>
        <p:spPr>
          <a:xfrm>
            <a:off x="11524463" y="385408"/>
            <a:ext cx="4156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38"/>
          <p:cNvCxnSpPr/>
          <p:nvPr userDrawn="1"/>
        </p:nvCxnSpPr>
        <p:spPr>
          <a:xfrm>
            <a:off x="11856972" y="287169"/>
            <a:ext cx="0" cy="4339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93"/>
          <p:cNvCxnSpPr/>
          <p:nvPr userDrawn="1"/>
        </p:nvCxnSpPr>
        <p:spPr>
          <a:xfrm>
            <a:off x="3869198" y="6468813"/>
            <a:ext cx="807090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838462" y="2557387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第二部分</a:t>
            </a:r>
            <a:endParaRPr kumimoji="1" lang="zh-CN" altLang="en-US" sz="4000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cxnSp>
        <p:nvCxnSpPr>
          <p:cNvPr id="64" name="直线连接符 5"/>
          <p:cNvCxnSpPr/>
          <p:nvPr userDrawn="1"/>
        </p:nvCxnSpPr>
        <p:spPr>
          <a:xfrm>
            <a:off x="874083" y="3293934"/>
            <a:ext cx="1973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8"/>
          <p:cNvCxnSpPr/>
          <p:nvPr userDrawn="1"/>
        </p:nvCxnSpPr>
        <p:spPr>
          <a:xfrm>
            <a:off x="874084" y="3440097"/>
            <a:ext cx="6648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8"/>
          <p:cNvSpPr/>
          <p:nvPr userDrawn="1"/>
        </p:nvSpPr>
        <p:spPr>
          <a:xfrm rot="5400000">
            <a:off x="3162740" y="2871918"/>
            <a:ext cx="252249" cy="2174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0" name="标题 69"/>
          <p:cNvSpPr>
            <a:spLocks noGrp="1"/>
          </p:cNvSpPr>
          <p:nvPr>
            <p:ph type="title" hasCustomPrompt="1"/>
          </p:nvPr>
        </p:nvSpPr>
        <p:spPr>
          <a:xfrm>
            <a:off x="5319300" y="2529526"/>
            <a:ext cx="5638082" cy="1100301"/>
          </a:xfrm>
          <a:noFill/>
        </p:spPr>
        <p:txBody>
          <a:bodyPr wrap="none" rtlCol="0">
            <a:spAutoFit/>
          </a:bodyPr>
          <a:lstStyle>
            <a:lvl1pPr>
              <a:defRPr kumimoji="1" lang="zh-CN" altLang="en-US" sz="72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 userDrawn="1"/>
        </p:nvSpPr>
        <p:spPr>
          <a:xfrm>
            <a:off x="0" y="0"/>
            <a:ext cx="3235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直角三角形 68"/>
          <p:cNvSpPr/>
          <p:nvPr userDrawn="1"/>
        </p:nvSpPr>
        <p:spPr>
          <a:xfrm flipV="1">
            <a:off x="3228496" y="0"/>
            <a:ext cx="1717891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直线连接符 33"/>
          <p:cNvCxnSpPr/>
          <p:nvPr userDrawn="1"/>
        </p:nvCxnSpPr>
        <p:spPr>
          <a:xfrm flipH="1">
            <a:off x="3235236" y="-71021"/>
            <a:ext cx="1759349" cy="7022237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838462" y="25573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第三部分</a:t>
            </a:r>
            <a:endParaRPr kumimoji="1" lang="zh-CN" altLang="en-US" sz="4000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cxnSp>
        <p:nvCxnSpPr>
          <p:cNvPr id="64" name="直线连接符 5"/>
          <p:cNvCxnSpPr/>
          <p:nvPr userDrawn="1"/>
        </p:nvCxnSpPr>
        <p:spPr>
          <a:xfrm>
            <a:off x="874083" y="3293934"/>
            <a:ext cx="1973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8"/>
          <p:cNvCxnSpPr/>
          <p:nvPr userDrawn="1"/>
        </p:nvCxnSpPr>
        <p:spPr>
          <a:xfrm>
            <a:off x="874084" y="3440097"/>
            <a:ext cx="6648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8"/>
          <p:cNvSpPr/>
          <p:nvPr userDrawn="1"/>
        </p:nvSpPr>
        <p:spPr>
          <a:xfrm rot="5400000">
            <a:off x="3162740" y="2871918"/>
            <a:ext cx="252249" cy="2174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0" name="标题 69"/>
          <p:cNvSpPr>
            <a:spLocks noGrp="1"/>
          </p:cNvSpPr>
          <p:nvPr>
            <p:ph type="title" hasCustomPrompt="1"/>
          </p:nvPr>
        </p:nvSpPr>
        <p:spPr>
          <a:xfrm>
            <a:off x="5319300" y="2529526"/>
            <a:ext cx="5638082" cy="1100301"/>
          </a:xfrm>
          <a:noFill/>
        </p:spPr>
        <p:txBody>
          <a:bodyPr wrap="none" rtlCol="0">
            <a:spAutoFit/>
          </a:bodyPr>
          <a:lstStyle>
            <a:lvl1pPr>
              <a:defRPr kumimoji="1" lang="zh-CN" altLang="en-US" sz="72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编辑标题样式</a:t>
            </a:r>
            <a:endParaRPr lang="zh-CN" altLang="en-US" dirty="0"/>
          </a:p>
        </p:txBody>
      </p:sp>
      <p:cxnSp>
        <p:nvCxnSpPr>
          <p:cNvPr id="14" name="直线连接符 37"/>
          <p:cNvCxnSpPr/>
          <p:nvPr userDrawn="1"/>
        </p:nvCxnSpPr>
        <p:spPr>
          <a:xfrm>
            <a:off x="11524463" y="385408"/>
            <a:ext cx="4156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38"/>
          <p:cNvCxnSpPr/>
          <p:nvPr userDrawn="1"/>
        </p:nvCxnSpPr>
        <p:spPr>
          <a:xfrm>
            <a:off x="11856972" y="287169"/>
            <a:ext cx="0" cy="4339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93"/>
          <p:cNvCxnSpPr/>
          <p:nvPr userDrawn="1"/>
        </p:nvCxnSpPr>
        <p:spPr>
          <a:xfrm>
            <a:off x="3869198" y="6468813"/>
            <a:ext cx="807090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 userDrawn="1"/>
        </p:nvSpPr>
        <p:spPr>
          <a:xfrm>
            <a:off x="0" y="0"/>
            <a:ext cx="3235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9" name="直角三角形 68"/>
          <p:cNvSpPr/>
          <p:nvPr userDrawn="1"/>
        </p:nvSpPr>
        <p:spPr>
          <a:xfrm flipV="1">
            <a:off x="3228496" y="0"/>
            <a:ext cx="1717891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1" name="直线连接符 33"/>
          <p:cNvCxnSpPr/>
          <p:nvPr userDrawn="1"/>
        </p:nvCxnSpPr>
        <p:spPr>
          <a:xfrm flipH="1">
            <a:off x="3235236" y="-71021"/>
            <a:ext cx="1759349" cy="7022237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838462" y="25573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rPr>
              <a:t>第四部分</a:t>
            </a:r>
            <a:endParaRPr kumimoji="1" lang="zh-CN" altLang="en-US" sz="4000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</a:endParaRPr>
          </a:p>
        </p:txBody>
      </p:sp>
      <p:cxnSp>
        <p:nvCxnSpPr>
          <p:cNvPr id="64" name="直线连接符 5"/>
          <p:cNvCxnSpPr/>
          <p:nvPr userDrawn="1"/>
        </p:nvCxnSpPr>
        <p:spPr>
          <a:xfrm>
            <a:off x="874083" y="3293934"/>
            <a:ext cx="19731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8"/>
          <p:cNvCxnSpPr/>
          <p:nvPr userDrawn="1"/>
        </p:nvCxnSpPr>
        <p:spPr>
          <a:xfrm>
            <a:off x="874084" y="3440097"/>
            <a:ext cx="6648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三角形 8"/>
          <p:cNvSpPr/>
          <p:nvPr userDrawn="1"/>
        </p:nvSpPr>
        <p:spPr>
          <a:xfrm rot="5400000">
            <a:off x="3162740" y="2871918"/>
            <a:ext cx="252249" cy="2174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0" name="标题 69"/>
          <p:cNvSpPr>
            <a:spLocks noGrp="1"/>
          </p:cNvSpPr>
          <p:nvPr>
            <p:ph type="title" hasCustomPrompt="1"/>
          </p:nvPr>
        </p:nvSpPr>
        <p:spPr>
          <a:xfrm>
            <a:off x="5319300" y="2529526"/>
            <a:ext cx="5638082" cy="1100301"/>
          </a:xfrm>
          <a:noFill/>
        </p:spPr>
        <p:txBody>
          <a:bodyPr wrap="none" rtlCol="0">
            <a:spAutoFit/>
          </a:bodyPr>
          <a:lstStyle>
            <a:lvl1pPr>
              <a:defRPr kumimoji="1" lang="zh-CN" altLang="en-US" sz="72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编辑标题样式</a:t>
            </a:r>
            <a:endParaRPr lang="zh-CN" altLang="en-US" dirty="0"/>
          </a:p>
        </p:txBody>
      </p:sp>
      <p:cxnSp>
        <p:nvCxnSpPr>
          <p:cNvPr id="19" name="直线连接符 37"/>
          <p:cNvCxnSpPr/>
          <p:nvPr userDrawn="1"/>
        </p:nvCxnSpPr>
        <p:spPr>
          <a:xfrm>
            <a:off x="11524463" y="385408"/>
            <a:ext cx="4156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38"/>
          <p:cNvCxnSpPr/>
          <p:nvPr userDrawn="1"/>
        </p:nvCxnSpPr>
        <p:spPr>
          <a:xfrm>
            <a:off x="11856972" y="287169"/>
            <a:ext cx="0" cy="4339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93"/>
          <p:cNvCxnSpPr/>
          <p:nvPr userDrawn="1"/>
        </p:nvCxnSpPr>
        <p:spPr>
          <a:xfrm>
            <a:off x="3869198" y="6468813"/>
            <a:ext cx="807090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 userDrawn="1"/>
        </p:nvSpPr>
        <p:spPr>
          <a:xfrm>
            <a:off x="-481012" y="417976"/>
            <a:ext cx="858837" cy="4857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437688" y="417976"/>
            <a:ext cx="80169" cy="4857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3462"/>
            <a:ext cx="9124740" cy="596253"/>
          </a:xfrm>
          <a:noFill/>
        </p:spPr>
        <p:txBody>
          <a:bodyPr wrap="square">
            <a:spAutoFit/>
          </a:bodyPr>
          <a:lstStyle>
            <a:lvl1pPr>
              <a:defRPr lang="zh-CN" altLang="en-US" sz="3600" b="0">
                <a:solidFill>
                  <a:schemeClr val="accent1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6440025"/>
            <a:ext cx="12192000" cy="417976"/>
          </a:xfrm>
          <a:custGeom>
            <a:avLst/>
            <a:gdLst>
              <a:gd name="connsiteX0" fmla="*/ 12192000 w 12192000"/>
              <a:gd name="connsiteY0" fmla="*/ 0 h 834158"/>
              <a:gd name="connsiteX1" fmla="*/ 12192000 w 12192000"/>
              <a:gd name="connsiteY1" fmla="*/ 834158 h 834158"/>
              <a:gd name="connsiteX2" fmla="*/ 0 w 12192000"/>
              <a:gd name="connsiteY2" fmla="*/ 834158 h 834158"/>
              <a:gd name="connsiteX3" fmla="*/ 0 w 12192000"/>
              <a:gd name="connsiteY3" fmla="*/ 421770 h 834158"/>
              <a:gd name="connsiteX4" fmla="*/ 703930 w 12192000"/>
              <a:gd name="connsiteY4" fmla="*/ 493800 h 834158"/>
              <a:gd name="connsiteX5" fmla="*/ 4867275 w 12192000"/>
              <a:gd name="connsiteY5" fmla="*/ 671363 h 834158"/>
              <a:gd name="connsiteX6" fmla="*/ 12109997 w 12192000"/>
              <a:gd name="connsiteY6" fmla="*/ 22736 h 8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4158">
                <a:moveTo>
                  <a:pt x="12192000" y="0"/>
                </a:moveTo>
                <a:lnTo>
                  <a:pt x="12192000" y="834158"/>
                </a:lnTo>
                <a:lnTo>
                  <a:pt x="0" y="834158"/>
                </a:lnTo>
                <a:lnTo>
                  <a:pt x="0" y="421770"/>
                </a:lnTo>
                <a:lnTo>
                  <a:pt x="703930" y="493800"/>
                </a:lnTo>
                <a:cubicBezTo>
                  <a:pt x="1941539" y="607040"/>
                  <a:pt x="3359810" y="671363"/>
                  <a:pt x="4867275" y="671363"/>
                </a:cubicBezTo>
                <a:cubicBezTo>
                  <a:pt x="7882206" y="671363"/>
                  <a:pt x="10540358" y="414071"/>
                  <a:pt x="12109997" y="22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" y="6440025"/>
            <a:ext cx="6540284" cy="298955"/>
          </a:xfrm>
          <a:custGeom>
            <a:avLst/>
            <a:gdLst>
              <a:gd name="connsiteX0" fmla="*/ 0 w 5170531"/>
              <a:gd name="connsiteY0" fmla="*/ 0 h 794504"/>
              <a:gd name="connsiteX1" fmla="*/ 509126 w 5170531"/>
              <a:gd name="connsiteY1" fmla="*/ 127114 h 794504"/>
              <a:gd name="connsiteX2" fmla="*/ 4499910 w 5170531"/>
              <a:gd name="connsiteY2" fmla="*/ 720789 h 794504"/>
              <a:gd name="connsiteX3" fmla="*/ 5170531 w 5170531"/>
              <a:gd name="connsiteY3" fmla="*/ 768690 h 794504"/>
              <a:gd name="connsiteX4" fmla="*/ 4943847 w 5170531"/>
              <a:gd name="connsiteY4" fmla="*/ 779391 h 794504"/>
              <a:gd name="connsiteX5" fmla="*/ 3958041 w 5170531"/>
              <a:gd name="connsiteY5" fmla="*/ 794504 h 794504"/>
              <a:gd name="connsiteX6" fmla="*/ 499235 w 5170531"/>
              <a:gd name="connsiteY6" fmla="*/ 576626 h 794504"/>
              <a:gd name="connsiteX7" fmla="*/ 0 w 5170531"/>
              <a:gd name="connsiteY7" fmla="*/ 484608 h 7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0531" h="794504">
                <a:moveTo>
                  <a:pt x="0" y="0"/>
                </a:moveTo>
                <a:lnTo>
                  <a:pt x="509126" y="127114"/>
                </a:lnTo>
                <a:cubicBezTo>
                  <a:pt x="1656276" y="394427"/>
                  <a:pt x="3011164" y="598944"/>
                  <a:pt x="4499910" y="720789"/>
                </a:cubicBezTo>
                <a:lnTo>
                  <a:pt x="5170531" y="768690"/>
                </a:lnTo>
                <a:lnTo>
                  <a:pt x="4943847" y="779391"/>
                </a:lnTo>
                <a:cubicBezTo>
                  <a:pt x="4625423" y="789300"/>
                  <a:pt x="4295728" y="794504"/>
                  <a:pt x="3958041" y="794504"/>
                </a:cubicBezTo>
                <a:cubicBezTo>
                  <a:pt x="2607293" y="794504"/>
                  <a:pt x="1384420" y="711242"/>
                  <a:pt x="499235" y="576626"/>
                </a:cubicBezTo>
                <a:lnTo>
                  <a:pt x="0" y="4846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091A-184C-4BDE-8DC4-6DD315477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748A-6115-4BD5-AA0D-A90CD0C3EE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170" y="2643188"/>
            <a:ext cx="6731635" cy="838835"/>
          </a:xfrm>
        </p:spPr>
        <p:txBody>
          <a:bodyPr wrap="square"/>
          <a:lstStyle/>
          <a:p>
            <a:r>
              <a:rPr lang="zh-CN" altLang="en-US" dirty="0"/>
              <a:t>语音识别与合成实验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97143" y="1199578"/>
            <a:ext cx="1071874" cy="10718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7070" y="1264285"/>
            <a:ext cx="3040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accent1"/>
                </a:solidFill>
                <a:latin typeface="+mj-ea"/>
                <a:ea typeface="+mj-ea"/>
              </a:rPr>
              <a:t>北京理工大学</a:t>
            </a:r>
            <a:endParaRPr lang="zh-CN" altLang="en-US" sz="32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7070" y="1806575"/>
            <a:ext cx="413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BEIJING INSTITUTE OF TECHNOLOGY</a:t>
            </a:r>
            <a:endParaRPr lang="zh-CN" altLang="en-US" sz="20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7853" y="3610080"/>
            <a:ext cx="38129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课程考核验收项目</a:t>
            </a:r>
            <a:endParaRPr lang="zh-CN" altLang="en-US" sz="2000" b="1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97143" y="4215783"/>
            <a:ext cx="581818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9915" y="4915535"/>
            <a:ext cx="5334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计算机学院    </a:t>
            </a:r>
            <a:r>
              <a:rPr lang="en-US" altLang="zh-CN" sz="2000" dirty="0">
                <a:latin typeface="+mj-ea"/>
                <a:ea typeface="+mj-ea"/>
              </a:rPr>
              <a:t>   </a:t>
            </a:r>
            <a:r>
              <a:rPr lang="zh-CN" altLang="en-US" sz="2000" dirty="0">
                <a:latin typeface="+mj-ea"/>
                <a:ea typeface="+mj-ea"/>
              </a:rPr>
              <a:t>人工智能专业</a:t>
            </a:r>
            <a:r>
              <a:rPr lang="en-US" altLang="zh-CN" sz="2000" dirty="0">
                <a:latin typeface="+mj-ea"/>
                <a:ea typeface="+mj-ea"/>
              </a:rPr>
              <a:t> 07162001</a:t>
            </a:r>
            <a:r>
              <a:rPr lang="zh-CN" altLang="en-US" sz="2000" dirty="0">
                <a:latin typeface="+mj-ea"/>
                <a:ea typeface="+mj-ea"/>
              </a:rPr>
              <a:t>班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853" y="5340862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指导老师：毛老师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1459" y="5347212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学生：肖良寿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print"/>
          <a:srcRect r="40258"/>
          <a:stretch>
            <a:fillRect/>
          </a:stretch>
        </p:blipFill>
        <p:spPr>
          <a:xfrm>
            <a:off x="8132445" y="321945"/>
            <a:ext cx="4057650" cy="65360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/>
          <a:srcRect l="24496" r="23967" b="33368"/>
          <a:stretch>
            <a:fillRect/>
          </a:stretch>
        </p:blipFill>
        <p:spPr>
          <a:xfrm>
            <a:off x="713105" y="1225550"/>
            <a:ext cx="1056005" cy="1037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7025323" y="2245747"/>
            <a:ext cx="363794" cy="363794"/>
          </a:xfrm>
          <a:prstGeom prst="ellipse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025600" y="2246253"/>
            <a:ext cx="27237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200" dirty="0">
                <a:solidFill>
                  <a:schemeClr val="accent1"/>
                </a:solidFill>
                <a:latin typeface="+mj-ea"/>
                <a:ea typeface="+mj-ea"/>
              </a:rPr>
              <a:t>Tactron2</a:t>
            </a:r>
            <a:r>
              <a:rPr lang="zh-CN" altLang="en-US" sz="2400" spc="200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  <a:endParaRPr lang="zh-CN" altLang="en-US" sz="2400" spc="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81825" y="2799080"/>
            <a:ext cx="4422140" cy="1725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Tacotron2是由Google Brain在2017年提出的一个End-to-End语音合成框架。模型结构如左图所示。</a:t>
            </a:r>
            <a:endParaRPr lang="zh-CN" altLang="en-US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8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论文获取址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https://arxiv.org/pdf/1712.05884.pdf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81508" y="1854200"/>
            <a:ext cx="396081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981508" y="5016500"/>
            <a:ext cx="3960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tacotr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596390"/>
            <a:ext cx="5427980" cy="4063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dirty="0"/>
              <a:t>极其艰难的</a:t>
            </a:r>
            <a:r>
              <a:rPr lang="en-US" altLang="zh-CN" dirty="0"/>
              <a:t>MindSpore</a:t>
            </a:r>
            <a:r>
              <a:rPr dirty="0"/>
              <a:t>安装过程</a:t>
            </a:r>
            <a:endParaRPr dirty="0"/>
          </a:p>
        </p:txBody>
      </p:sp>
      <p:sp>
        <p:nvSpPr>
          <p:cNvPr id="38" name="矩形 37"/>
          <p:cNvSpPr/>
          <p:nvPr/>
        </p:nvSpPr>
        <p:spPr>
          <a:xfrm>
            <a:off x="910036" y="3019906"/>
            <a:ext cx="1546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accent1"/>
                </a:solidFill>
                <a:latin typeface="+mj-ea"/>
                <a:ea typeface="+mj-ea"/>
              </a:rPr>
              <a:t>未深入尝试</a:t>
            </a:r>
            <a:endParaRPr lang="zh-CN" altLang="en-US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8291" y="3440742"/>
            <a:ext cx="2450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据以往经验以及同学行尝试的经验，ModelArts训练模型坑多且不稳定，很不友好，未做进一步尝试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1" name="箭头: V 形 40"/>
          <p:cNvSpPr/>
          <p:nvPr/>
        </p:nvSpPr>
        <p:spPr>
          <a:xfrm>
            <a:off x="545149" y="1936549"/>
            <a:ext cx="2324367" cy="824143"/>
          </a:xfrm>
          <a:prstGeom prst="chevron">
            <a:avLst>
              <a:gd name="adj" fmla="val 58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ModelArts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箭头: V 形 41"/>
          <p:cNvSpPr/>
          <p:nvPr/>
        </p:nvSpPr>
        <p:spPr>
          <a:xfrm>
            <a:off x="2739483" y="1936549"/>
            <a:ext cx="2324367" cy="824143"/>
          </a:xfrm>
          <a:prstGeom prst="chevron">
            <a:avLst>
              <a:gd name="adj" fmla="val 58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Ascend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+Ubuntu18.04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箭头: V 形 42"/>
          <p:cNvSpPr/>
          <p:nvPr/>
        </p:nvSpPr>
        <p:spPr>
          <a:xfrm>
            <a:off x="4933817" y="1936549"/>
            <a:ext cx="2324367" cy="824143"/>
          </a:xfrm>
          <a:prstGeom prst="chevron">
            <a:avLst>
              <a:gd name="adj" fmla="val 58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GPU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加速型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ECS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箭头: V 形 43"/>
          <p:cNvSpPr/>
          <p:nvPr/>
        </p:nvSpPr>
        <p:spPr>
          <a:xfrm>
            <a:off x="7128151" y="1936549"/>
            <a:ext cx="2324367" cy="824143"/>
          </a:xfrm>
          <a:prstGeom prst="chevron">
            <a:avLst>
              <a:gd name="adj" fmla="val 58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型框架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箭头: V 形 44"/>
          <p:cNvSpPr/>
          <p:nvPr/>
        </p:nvSpPr>
        <p:spPr>
          <a:xfrm>
            <a:off x="9322484" y="1936549"/>
            <a:ext cx="2324367" cy="824143"/>
          </a:xfrm>
          <a:prstGeom prst="chevron">
            <a:avLst>
              <a:gd name="adj" fmla="val 585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Ascend+CentOS7.6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26084" y="3019906"/>
            <a:ext cx="1546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accent1"/>
                </a:solidFill>
                <a:latin typeface="+mj-ea"/>
                <a:ea typeface="+mj-ea"/>
              </a:rPr>
              <a:t>第一次失败</a:t>
            </a:r>
            <a:endParaRPr lang="en-US" altLang="zh-CN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69565" y="3440430"/>
            <a:ext cx="2065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申请搭载Ascend 31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0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芯片的云服务器，操作系统镜像仅Ubuntu 18.04版本可选，与之搭配的最新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CMake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工具编译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MindSpore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时报错称版本过低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2132" y="3019906"/>
            <a:ext cx="1546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第二次失败</a:t>
            </a:r>
            <a:endParaRPr lang="en-US" altLang="zh-CN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58180" y="3019906"/>
            <a:ext cx="1546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第三次失败</a:t>
            </a:r>
            <a:endParaRPr lang="en-US" altLang="zh-CN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74229" y="3019906"/>
            <a:ext cx="15467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accent2"/>
                </a:solidFill>
                <a:latin typeface="+mj-ea"/>
                <a:ea typeface="+mj-ea"/>
              </a:rPr>
              <a:t>勉强成功</a:t>
            </a:r>
            <a:endParaRPr lang="en-US" altLang="zh-CN" b="1" spc="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2540" y="3440430"/>
            <a:ext cx="2065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GPU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加速型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ECS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上安装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MindSpore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框架，自动安装与手动安装均尝试，确保版本匹配与官网一致，均在检验时报错：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GPU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不可用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7590" y="3440430"/>
            <a:ext cx="2065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CPU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型的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MindSpore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框架安装无门槛。然而执行训练脚本异常退出。查阅官方源码知，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Tactron2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模型不支持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CPU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。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2640" y="3440430"/>
            <a:ext cx="2065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重新申请搭载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Ascend 310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芯片的云服务器，操作系统镜像选择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CentOS7.6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。按照官方说明从头安装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MindSpore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框架，检验成功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zh-CN" altLang="en-US" dirty="0"/>
              <a:t>Tacotron2模型训练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8005" y="1442174"/>
            <a:ext cx="10855805" cy="20171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696115" y="3758956"/>
            <a:ext cx="10855805" cy="201712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11518900" y="1431379"/>
            <a:ext cx="45719" cy="20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650240" y="3713234"/>
            <a:ext cx="45719" cy="20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77012" y="2464393"/>
            <a:ext cx="6799846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数据集采用LJSpeech，下载及上传过程同kaldi部分所述。首先运行generate hdf5.py程序，生成对应的.hdf5文件。之后进入数据处理以及模型训练</a:t>
            </a:r>
            <a:endParaRPr lang="zh-CN" altLang="en-US" sz="1600" dirty="0">
              <a:solidFill>
                <a:srgbClr val="303030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77012" y="2002728"/>
            <a:ext cx="2314575" cy="460375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已启动训练过程</a:t>
            </a:r>
            <a:endParaRPr lang="zh-CN" altLang="en-US" sz="24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77012" y="1579973"/>
            <a:ext cx="869297" cy="830997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r>
              <a:rPr lang="en-US" altLang="zh-CN" sz="4800" dirty="0">
                <a:gradFill flip="none" rotWithShape="1">
                  <a:gsLst>
                    <a:gs pos="0">
                      <a:schemeClr val="accent1"/>
                    </a:gs>
                    <a:gs pos="63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4800" dirty="0">
              <a:gradFill flip="none" rotWithShape="1">
                <a:gsLst>
                  <a:gs pos="0">
                    <a:schemeClr val="accent1"/>
                  </a:gs>
                  <a:gs pos="63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00567" y="4743785"/>
            <a:ext cx="665185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之后后由于云服务器CloudShell连接方式中途断开，致使训练中断，且云计算资源耗尽，训练结果尚未知。</a:t>
            </a:r>
            <a:endParaRPr lang="zh-CN" altLang="en-US" sz="1600" dirty="0">
              <a:solidFill>
                <a:srgbClr val="303030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34086" y="4282120"/>
            <a:ext cx="1918335" cy="460375"/>
          </a:xfrm>
          <a:prstGeom prst="rect">
            <a:avLst/>
          </a:prstGeom>
        </p:spPr>
        <p:txBody>
          <a:bodyPr wrap="none" lIns="90000" rIns="0">
            <a:spAutoFit/>
          </a:bodyPr>
          <a:lstStyle/>
          <a:p>
            <a:pPr algn="r"/>
            <a:r>
              <a:rPr lang="zh-CN" sz="24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训练意外中断</a:t>
            </a:r>
            <a:endParaRPr lang="zh-CN" sz="24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75457" y="3859365"/>
            <a:ext cx="776964" cy="830997"/>
          </a:xfrm>
          <a:prstGeom prst="rect">
            <a:avLst/>
          </a:prstGeom>
        </p:spPr>
        <p:txBody>
          <a:bodyPr wrap="none" lIns="90000" rIns="0">
            <a:spAutoFit/>
          </a:bodyPr>
          <a:lstStyle/>
          <a:p>
            <a:r>
              <a:rPr lang="en-US" altLang="zh-CN" sz="4800" dirty="0">
                <a:gradFill flip="none" rotWithShape="1">
                  <a:gsLst>
                    <a:gs pos="0">
                      <a:schemeClr val="accent1"/>
                    </a:gs>
                    <a:gs pos="63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4800" dirty="0">
              <a:gradFill flip="none" rotWithShape="1">
                <a:gsLst>
                  <a:gs pos="0">
                    <a:schemeClr val="accent1"/>
                  </a:gs>
                  <a:gs pos="63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pic>
        <p:nvPicPr>
          <p:cNvPr id="3" name="图片 2" descr="ck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656080"/>
            <a:ext cx="2971800" cy="1859280"/>
          </a:xfrm>
          <a:prstGeom prst="rect">
            <a:avLst/>
          </a:prstGeom>
        </p:spPr>
      </p:pic>
      <p:pic>
        <p:nvPicPr>
          <p:cNvPr id="4" name="图片 3" descr="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0" y="3859530"/>
            <a:ext cx="3406775" cy="1917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9300" y="2535482"/>
            <a:ext cx="2019300" cy="1088390"/>
          </a:xfrm>
        </p:spPr>
        <p:txBody>
          <a:bodyPr/>
          <a:lstStyle/>
          <a:p>
            <a:r>
              <a:rPr dirty="0"/>
              <a:t>总结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5319300" y="3629827"/>
            <a:ext cx="3824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/>
              <a:t>SUMMARY OF PROJRCT</a:t>
            </a:r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444359" y="4225157"/>
            <a:ext cx="304800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319395" y="4606925"/>
            <a:ext cx="610806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对两部分实验的总结</a:t>
            </a:r>
            <a:endParaRPr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zh-CN" altLang="en-US" dirty="0"/>
              <a:t>实验总结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845384" y="2489422"/>
            <a:ext cx="10576001" cy="2806771"/>
            <a:chOff x="844262" y="2194066"/>
            <a:chExt cx="10576001" cy="2806771"/>
          </a:xfrm>
        </p:grpSpPr>
        <p:sp>
          <p:nvSpPr>
            <p:cNvPr id="57" name="椭圆 56"/>
            <p:cNvSpPr/>
            <p:nvPr/>
          </p:nvSpPr>
          <p:spPr>
            <a:xfrm flipH="1">
              <a:off x="5732037" y="2326259"/>
              <a:ext cx="2473140" cy="2473140"/>
            </a:xfrm>
            <a:prstGeom prst="ellipse">
              <a:avLst/>
            </a:prstGeom>
            <a:noFill/>
            <a:ln>
              <a:gradFill flip="none" rotWithShape="1">
                <a:gsLst>
                  <a:gs pos="27000">
                    <a:schemeClr val="bg1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b="1" dirty="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5863" y="2326259"/>
              <a:ext cx="2473140" cy="2473140"/>
            </a:xfrm>
            <a:prstGeom prst="ellipse">
              <a:avLst/>
            </a:prstGeom>
            <a:noFill/>
            <a:ln>
              <a:gradFill flip="none" rotWithShape="1">
                <a:gsLst>
                  <a:gs pos="27000">
                    <a:schemeClr val="bg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b="1" dirty="0">
                <a:solidFill>
                  <a:schemeClr val="bg1"/>
                </a:solidFill>
                <a:cs typeface="+mn-ea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265442" y="2683510"/>
              <a:ext cx="1793982" cy="1793982"/>
              <a:chOff x="3738165" y="2407628"/>
              <a:chExt cx="2355940" cy="235594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3738165" y="2407628"/>
                <a:ext cx="2355940" cy="23559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72000"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3200" b="1" dirty="0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82" name="thumb-up-sign_17304"/>
              <p:cNvSpPr>
                <a:spLocks noChangeAspect="1"/>
              </p:cNvSpPr>
              <p:nvPr/>
            </p:nvSpPr>
            <p:spPr bwMode="auto">
              <a:xfrm>
                <a:off x="4438466" y="3125573"/>
                <a:ext cx="955338" cy="920050"/>
              </a:xfrm>
              <a:custGeom>
                <a:avLst/>
                <a:gdLst>
                  <a:gd name="connsiteX0" fmla="*/ 42291 w 603758"/>
                  <a:gd name="connsiteY0" fmla="*/ 215366 h 581459"/>
                  <a:gd name="connsiteX1" fmla="*/ 142460 w 603758"/>
                  <a:gd name="connsiteY1" fmla="*/ 215366 h 581459"/>
                  <a:gd name="connsiteX2" fmla="*/ 178107 w 603758"/>
                  <a:gd name="connsiteY2" fmla="*/ 263472 h 581459"/>
                  <a:gd name="connsiteX3" fmla="*/ 178107 w 603758"/>
                  <a:gd name="connsiteY3" fmla="*/ 537308 h 581459"/>
                  <a:gd name="connsiteX4" fmla="*/ 142460 w 603758"/>
                  <a:gd name="connsiteY4" fmla="*/ 581459 h 581459"/>
                  <a:gd name="connsiteX5" fmla="*/ 42291 w 603758"/>
                  <a:gd name="connsiteY5" fmla="*/ 581459 h 581459"/>
                  <a:gd name="connsiteX6" fmla="*/ 0 w 603758"/>
                  <a:gd name="connsiteY6" fmla="*/ 537308 h 581459"/>
                  <a:gd name="connsiteX7" fmla="*/ 0 w 603758"/>
                  <a:gd name="connsiteY7" fmla="*/ 263472 h 581459"/>
                  <a:gd name="connsiteX8" fmla="*/ 42291 w 603758"/>
                  <a:gd name="connsiteY8" fmla="*/ 215366 h 581459"/>
                  <a:gd name="connsiteX9" fmla="*/ 337478 w 603758"/>
                  <a:gd name="connsiteY9" fmla="*/ 0 h 581459"/>
                  <a:gd name="connsiteX10" fmla="*/ 382709 w 603758"/>
                  <a:gd name="connsiteY10" fmla="*/ 22074 h 581459"/>
                  <a:gd name="connsiteX11" fmla="*/ 382837 w 603758"/>
                  <a:gd name="connsiteY11" fmla="*/ 21564 h 581459"/>
                  <a:gd name="connsiteX12" fmla="*/ 414525 w 603758"/>
                  <a:gd name="connsiteY12" fmla="*/ 215384 h 581459"/>
                  <a:gd name="connsiteX13" fmla="*/ 546643 w 603758"/>
                  <a:gd name="connsiteY13" fmla="*/ 215384 h 581459"/>
                  <a:gd name="connsiteX14" fmla="*/ 587020 w 603758"/>
                  <a:gd name="connsiteY14" fmla="*/ 233247 h 581459"/>
                  <a:gd name="connsiteX15" fmla="*/ 603758 w 603758"/>
                  <a:gd name="connsiteY15" fmla="*/ 274844 h 581459"/>
                  <a:gd name="connsiteX16" fmla="*/ 585870 w 603758"/>
                  <a:gd name="connsiteY16" fmla="*/ 316313 h 581459"/>
                  <a:gd name="connsiteX17" fmla="*/ 603758 w 603758"/>
                  <a:gd name="connsiteY17" fmla="*/ 357654 h 581459"/>
                  <a:gd name="connsiteX18" fmla="*/ 585870 w 603758"/>
                  <a:gd name="connsiteY18" fmla="*/ 399123 h 581459"/>
                  <a:gd name="connsiteX19" fmla="*/ 603758 w 603758"/>
                  <a:gd name="connsiteY19" fmla="*/ 440592 h 581459"/>
                  <a:gd name="connsiteX20" fmla="*/ 584720 w 603758"/>
                  <a:gd name="connsiteY20" fmla="*/ 483082 h 581459"/>
                  <a:gd name="connsiteX21" fmla="*/ 601586 w 603758"/>
                  <a:gd name="connsiteY21" fmla="*/ 523530 h 581459"/>
                  <a:gd name="connsiteX22" fmla="*/ 550349 w 603758"/>
                  <a:gd name="connsiteY22" fmla="*/ 580438 h 581459"/>
                  <a:gd name="connsiteX23" fmla="*/ 546643 w 603758"/>
                  <a:gd name="connsiteY23" fmla="*/ 581459 h 581459"/>
                  <a:gd name="connsiteX24" fmla="*/ 237814 w 603758"/>
                  <a:gd name="connsiteY24" fmla="*/ 581459 h 581459"/>
                  <a:gd name="connsiteX25" fmla="*/ 188621 w 603758"/>
                  <a:gd name="connsiteY25" fmla="*/ 535779 h 581459"/>
                  <a:gd name="connsiteX26" fmla="*/ 188621 w 603758"/>
                  <a:gd name="connsiteY26" fmla="*/ 262339 h 581459"/>
                  <a:gd name="connsiteX27" fmla="*/ 233214 w 603758"/>
                  <a:gd name="connsiteY27" fmla="*/ 216660 h 581459"/>
                  <a:gd name="connsiteX28" fmla="*/ 237814 w 603758"/>
                  <a:gd name="connsiteY28" fmla="*/ 215384 h 581459"/>
                  <a:gd name="connsiteX29" fmla="*/ 242158 w 603758"/>
                  <a:gd name="connsiteY29" fmla="*/ 215384 h 581459"/>
                  <a:gd name="connsiteX30" fmla="*/ 250591 w 603758"/>
                  <a:gd name="connsiteY30" fmla="*/ 211683 h 581459"/>
                  <a:gd name="connsiteX31" fmla="*/ 254297 w 603758"/>
                  <a:gd name="connsiteY31" fmla="*/ 205686 h 581459"/>
                  <a:gd name="connsiteX32" fmla="*/ 280618 w 603758"/>
                  <a:gd name="connsiteY32" fmla="*/ 69413 h 581459"/>
                  <a:gd name="connsiteX33" fmla="*/ 280618 w 603758"/>
                  <a:gd name="connsiteY33" fmla="*/ 63033 h 581459"/>
                  <a:gd name="connsiteX34" fmla="*/ 280363 w 603758"/>
                  <a:gd name="connsiteY34" fmla="*/ 57291 h 581459"/>
                  <a:gd name="connsiteX35" fmla="*/ 337478 w 603758"/>
                  <a:gd name="connsiteY35" fmla="*/ 0 h 58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03758" h="581459">
                    <a:moveTo>
                      <a:pt x="42291" y="215366"/>
                    </a:moveTo>
                    <a:lnTo>
                      <a:pt x="142460" y="215366"/>
                    </a:lnTo>
                    <a:cubicBezTo>
                      <a:pt x="162903" y="215366"/>
                      <a:pt x="178107" y="239738"/>
                      <a:pt x="178107" y="263472"/>
                    </a:cubicBezTo>
                    <a:lnTo>
                      <a:pt x="178107" y="537308"/>
                    </a:lnTo>
                    <a:cubicBezTo>
                      <a:pt x="178107" y="561043"/>
                      <a:pt x="162903" y="581459"/>
                      <a:pt x="142460" y="581459"/>
                    </a:cubicBezTo>
                    <a:lnTo>
                      <a:pt x="42291" y="581459"/>
                    </a:lnTo>
                    <a:cubicBezTo>
                      <a:pt x="21848" y="581459"/>
                      <a:pt x="0" y="561043"/>
                      <a:pt x="0" y="537308"/>
                    </a:cubicBezTo>
                    <a:lnTo>
                      <a:pt x="0" y="263472"/>
                    </a:lnTo>
                    <a:cubicBezTo>
                      <a:pt x="0" y="239738"/>
                      <a:pt x="21848" y="215366"/>
                      <a:pt x="42291" y="215366"/>
                    </a:cubicBezTo>
                    <a:close/>
                    <a:moveTo>
                      <a:pt x="337478" y="0"/>
                    </a:moveTo>
                    <a:cubicBezTo>
                      <a:pt x="355110" y="0"/>
                      <a:pt x="371849" y="8039"/>
                      <a:pt x="382709" y="22074"/>
                    </a:cubicBezTo>
                    <a:cubicBezTo>
                      <a:pt x="382709" y="22074"/>
                      <a:pt x="382837" y="21564"/>
                      <a:pt x="382837" y="21564"/>
                    </a:cubicBezTo>
                    <a:cubicBezTo>
                      <a:pt x="385904" y="25009"/>
                      <a:pt x="451452" y="100291"/>
                      <a:pt x="414525" y="215384"/>
                    </a:cubicBezTo>
                    <a:lnTo>
                      <a:pt x="546643" y="215384"/>
                    </a:lnTo>
                    <a:cubicBezTo>
                      <a:pt x="561848" y="215384"/>
                      <a:pt x="576159" y="222529"/>
                      <a:pt x="587020" y="233247"/>
                    </a:cubicBezTo>
                    <a:cubicBezTo>
                      <a:pt x="597753" y="244093"/>
                      <a:pt x="603758" y="259660"/>
                      <a:pt x="603758" y="274844"/>
                    </a:cubicBezTo>
                    <a:cubicBezTo>
                      <a:pt x="603758" y="291176"/>
                      <a:pt x="596858" y="305850"/>
                      <a:pt x="585870" y="316313"/>
                    </a:cubicBezTo>
                    <a:cubicBezTo>
                      <a:pt x="596858" y="326648"/>
                      <a:pt x="603758" y="341449"/>
                      <a:pt x="603758" y="357654"/>
                    </a:cubicBezTo>
                    <a:cubicBezTo>
                      <a:pt x="603758" y="373986"/>
                      <a:pt x="596858" y="388660"/>
                      <a:pt x="585870" y="399123"/>
                    </a:cubicBezTo>
                    <a:cubicBezTo>
                      <a:pt x="596858" y="409458"/>
                      <a:pt x="603758" y="424260"/>
                      <a:pt x="603758" y="440592"/>
                    </a:cubicBezTo>
                    <a:cubicBezTo>
                      <a:pt x="603758" y="457435"/>
                      <a:pt x="596475" y="472619"/>
                      <a:pt x="584720" y="483082"/>
                    </a:cubicBezTo>
                    <a:cubicBezTo>
                      <a:pt x="595197" y="493417"/>
                      <a:pt x="601586" y="507836"/>
                      <a:pt x="601586" y="523530"/>
                    </a:cubicBezTo>
                    <a:cubicBezTo>
                      <a:pt x="601586" y="552877"/>
                      <a:pt x="579353" y="577503"/>
                      <a:pt x="550349" y="580438"/>
                    </a:cubicBezTo>
                    <a:cubicBezTo>
                      <a:pt x="549199" y="580821"/>
                      <a:pt x="547921" y="581459"/>
                      <a:pt x="546643" y="581459"/>
                    </a:cubicBezTo>
                    <a:lnTo>
                      <a:pt x="237814" y="581459"/>
                    </a:lnTo>
                    <a:cubicBezTo>
                      <a:pt x="213154" y="581459"/>
                      <a:pt x="188621" y="560405"/>
                      <a:pt x="188621" y="535779"/>
                    </a:cubicBezTo>
                    <a:lnTo>
                      <a:pt x="188621" y="262339"/>
                    </a:lnTo>
                    <a:cubicBezTo>
                      <a:pt x="188621" y="238606"/>
                      <a:pt x="209448" y="217935"/>
                      <a:pt x="233214" y="216660"/>
                    </a:cubicBezTo>
                    <a:cubicBezTo>
                      <a:pt x="233981" y="216660"/>
                      <a:pt x="237047" y="215384"/>
                      <a:pt x="237814" y="215384"/>
                    </a:cubicBezTo>
                    <a:lnTo>
                      <a:pt x="242158" y="215384"/>
                    </a:lnTo>
                    <a:cubicBezTo>
                      <a:pt x="245480" y="215384"/>
                      <a:pt x="248419" y="214235"/>
                      <a:pt x="250591" y="211683"/>
                    </a:cubicBezTo>
                    <a:cubicBezTo>
                      <a:pt x="251869" y="209386"/>
                      <a:pt x="253019" y="208111"/>
                      <a:pt x="254297" y="205686"/>
                    </a:cubicBezTo>
                    <a:cubicBezTo>
                      <a:pt x="268863" y="176211"/>
                      <a:pt x="291607" y="119431"/>
                      <a:pt x="280618" y="69413"/>
                    </a:cubicBezTo>
                    <a:cubicBezTo>
                      <a:pt x="280235" y="67244"/>
                      <a:pt x="280235" y="65074"/>
                      <a:pt x="280618" y="63033"/>
                    </a:cubicBezTo>
                    <a:cubicBezTo>
                      <a:pt x="280490" y="61119"/>
                      <a:pt x="280363" y="59077"/>
                      <a:pt x="280363" y="57291"/>
                    </a:cubicBezTo>
                    <a:cubicBezTo>
                      <a:pt x="280363" y="25775"/>
                      <a:pt x="305917" y="0"/>
                      <a:pt x="337478" y="0"/>
                    </a:cubicBezTo>
                    <a:close/>
                  </a:path>
                </a:pathLst>
              </a:custGeom>
              <a:gradFill>
                <a:gsLst>
                  <a:gs pos="73000">
                    <a:schemeClr val="bg1"/>
                  </a:gs>
                  <a:gs pos="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</p:grpSp>
        <p:grpSp>
          <p:nvGrpSpPr>
            <p:cNvPr id="60" name="组合 59"/>
            <p:cNvGrpSpPr/>
            <p:nvPr/>
          </p:nvGrpSpPr>
          <p:grpSpPr>
            <a:xfrm>
              <a:off x="6059424" y="2665838"/>
              <a:ext cx="1793982" cy="1793982"/>
              <a:chOff x="6096000" y="2407628"/>
              <a:chExt cx="2355940" cy="2355940"/>
            </a:xfrm>
          </p:grpSpPr>
          <p:sp>
            <p:nvSpPr>
              <p:cNvPr id="79" name="椭圆 78"/>
              <p:cNvSpPr/>
              <p:nvPr/>
            </p:nvSpPr>
            <p:spPr>
              <a:xfrm flipH="1">
                <a:off x="6096000" y="2407628"/>
                <a:ext cx="2355940" cy="23559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72000"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3200" b="1" dirty="0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80" name="thumb-up-sign_17304"/>
              <p:cNvSpPr>
                <a:spLocks noChangeAspect="1"/>
              </p:cNvSpPr>
              <p:nvPr/>
            </p:nvSpPr>
            <p:spPr bwMode="auto">
              <a:xfrm flipV="1">
                <a:off x="6815931" y="3125573"/>
                <a:ext cx="955338" cy="920050"/>
              </a:xfrm>
              <a:custGeom>
                <a:avLst/>
                <a:gdLst>
                  <a:gd name="connsiteX0" fmla="*/ 42291 w 603758"/>
                  <a:gd name="connsiteY0" fmla="*/ 215366 h 581459"/>
                  <a:gd name="connsiteX1" fmla="*/ 142460 w 603758"/>
                  <a:gd name="connsiteY1" fmla="*/ 215366 h 581459"/>
                  <a:gd name="connsiteX2" fmla="*/ 178107 w 603758"/>
                  <a:gd name="connsiteY2" fmla="*/ 263472 h 581459"/>
                  <a:gd name="connsiteX3" fmla="*/ 178107 w 603758"/>
                  <a:gd name="connsiteY3" fmla="*/ 537308 h 581459"/>
                  <a:gd name="connsiteX4" fmla="*/ 142460 w 603758"/>
                  <a:gd name="connsiteY4" fmla="*/ 581459 h 581459"/>
                  <a:gd name="connsiteX5" fmla="*/ 42291 w 603758"/>
                  <a:gd name="connsiteY5" fmla="*/ 581459 h 581459"/>
                  <a:gd name="connsiteX6" fmla="*/ 0 w 603758"/>
                  <a:gd name="connsiteY6" fmla="*/ 537308 h 581459"/>
                  <a:gd name="connsiteX7" fmla="*/ 0 w 603758"/>
                  <a:gd name="connsiteY7" fmla="*/ 263472 h 581459"/>
                  <a:gd name="connsiteX8" fmla="*/ 42291 w 603758"/>
                  <a:gd name="connsiteY8" fmla="*/ 215366 h 581459"/>
                  <a:gd name="connsiteX9" fmla="*/ 337478 w 603758"/>
                  <a:gd name="connsiteY9" fmla="*/ 0 h 581459"/>
                  <a:gd name="connsiteX10" fmla="*/ 382709 w 603758"/>
                  <a:gd name="connsiteY10" fmla="*/ 22074 h 581459"/>
                  <a:gd name="connsiteX11" fmla="*/ 382837 w 603758"/>
                  <a:gd name="connsiteY11" fmla="*/ 21564 h 581459"/>
                  <a:gd name="connsiteX12" fmla="*/ 414525 w 603758"/>
                  <a:gd name="connsiteY12" fmla="*/ 215384 h 581459"/>
                  <a:gd name="connsiteX13" fmla="*/ 546643 w 603758"/>
                  <a:gd name="connsiteY13" fmla="*/ 215384 h 581459"/>
                  <a:gd name="connsiteX14" fmla="*/ 587020 w 603758"/>
                  <a:gd name="connsiteY14" fmla="*/ 233247 h 581459"/>
                  <a:gd name="connsiteX15" fmla="*/ 603758 w 603758"/>
                  <a:gd name="connsiteY15" fmla="*/ 274844 h 581459"/>
                  <a:gd name="connsiteX16" fmla="*/ 585870 w 603758"/>
                  <a:gd name="connsiteY16" fmla="*/ 316313 h 581459"/>
                  <a:gd name="connsiteX17" fmla="*/ 603758 w 603758"/>
                  <a:gd name="connsiteY17" fmla="*/ 357654 h 581459"/>
                  <a:gd name="connsiteX18" fmla="*/ 585870 w 603758"/>
                  <a:gd name="connsiteY18" fmla="*/ 399123 h 581459"/>
                  <a:gd name="connsiteX19" fmla="*/ 603758 w 603758"/>
                  <a:gd name="connsiteY19" fmla="*/ 440592 h 581459"/>
                  <a:gd name="connsiteX20" fmla="*/ 584720 w 603758"/>
                  <a:gd name="connsiteY20" fmla="*/ 483082 h 581459"/>
                  <a:gd name="connsiteX21" fmla="*/ 601586 w 603758"/>
                  <a:gd name="connsiteY21" fmla="*/ 523530 h 581459"/>
                  <a:gd name="connsiteX22" fmla="*/ 550349 w 603758"/>
                  <a:gd name="connsiteY22" fmla="*/ 580438 h 581459"/>
                  <a:gd name="connsiteX23" fmla="*/ 546643 w 603758"/>
                  <a:gd name="connsiteY23" fmla="*/ 581459 h 581459"/>
                  <a:gd name="connsiteX24" fmla="*/ 237814 w 603758"/>
                  <a:gd name="connsiteY24" fmla="*/ 581459 h 581459"/>
                  <a:gd name="connsiteX25" fmla="*/ 188621 w 603758"/>
                  <a:gd name="connsiteY25" fmla="*/ 535779 h 581459"/>
                  <a:gd name="connsiteX26" fmla="*/ 188621 w 603758"/>
                  <a:gd name="connsiteY26" fmla="*/ 262339 h 581459"/>
                  <a:gd name="connsiteX27" fmla="*/ 233214 w 603758"/>
                  <a:gd name="connsiteY27" fmla="*/ 216660 h 581459"/>
                  <a:gd name="connsiteX28" fmla="*/ 237814 w 603758"/>
                  <a:gd name="connsiteY28" fmla="*/ 215384 h 581459"/>
                  <a:gd name="connsiteX29" fmla="*/ 242158 w 603758"/>
                  <a:gd name="connsiteY29" fmla="*/ 215384 h 581459"/>
                  <a:gd name="connsiteX30" fmla="*/ 250591 w 603758"/>
                  <a:gd name="connsiteY30" fmla="*/ 211683 h 581459"/>
                  <a:gd name="connsiteX31" fmla="*/ 254297 w 603758"/>
                  <a:gd name="connsiteY31" fmla="*/ 205686 h 581459"/>
                  <a:gd name="connsiteX32" fmla="*/ 280618 w 603758"/>
                  <a:gd name="connsiteY32" fmla="*/ 69413 h 581459"/>
                  <a:gd name="connsiteX33" fmla="*/ 280618 w 603758"/>
                  <a:gd name="connsiteY33" fmla="*/ 63033 h 581459"/>
                  <a:gd name="connsiteX34" fmla="*/ 280363 w 603758"/>
                  <a:gd name="connsiteY34" fmla="*/ 57291 h 581459"/>
                  <a:gd name="connsiteX35" fmla="*/ 337478 w 603758"/>
                  <a:gd name="connsiteY35" fmla="*/ 0 h 58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03758" h="581459">
                    <a:moveTo>
                      <a:pt x="42291" y="215366"/>
                    </a:moveTo>
                    <a:lnTo>
                      <a:pt x="142460" y="215366"/>
                    </a:lnTo>
                    <a:cubicBezTo>
                      <a:pt x="162903" y="215366"/>
                      <a:pt x="178107" y="239738"/>
                      <a:pt x="178107" y="263472"/>
                    </a:cubicBezTo>
                    <a:lnTo>
                      <a:pt x="178107" y="537308"/>
                    </a:lnTo>
                    <a:cubicBezTo>
                      <a:pt x="178107" y="561043"/>
                      <a:pt x="162903" y="581459"/>
                      <a:pt x="142460" y="581459"/>
                    </a:cubicBezTo>
                    <a:lnTo>
                      <a:pt x="42291" y="581459"/>
                    </a:lnTo>
                    <a:cubicBezTo>
                      <a:pt x="21848" y="581459"/>
                      <a:pt x="0" y="561043"/>
                      <a:pt x="0" y="537308"/>
                    </a:cubicBezTo>
                    <a:lnTo>
                      <a:pt x="0" y="263472"/>
                    </a:lnTo>
                    <a:cubicBezTo>
                      <a:pt x="0" y="239738"/>
                      <a:pt x="21848" y="215366"/>
                      <a:pt x="42291" y="215366"/>
                    </a:cubicBezTo>
                    <a:close/>
                    <a:moveTo>
                      <a:pt x="337478" y="0"/>
                    </a:moveTo>
                    <a:cubicBezTo>
                      <a:pt x="355110" y="0"/>
                      <a:pt x="371849" y="8039"/>
                      <a:pt x="382709" y="22074"/>
                    </a:cubicBezTo>
                    <a:cubicBezTo>
                      <a:pt x="382709" y="22074"/>
                      <a:pt x="382837" y="21564"/>
                      <a:pt x="382837" y="21564"/>
                    </a:cubicBezTo>
                    <a:cubicBezTo>
                      <a:pt x="385904" y="25009"/>
                      <a:pt x="451452" y="100291"/>
                      <a:pt x="414525" y="215384"/>
                    </a:cubicBezTo>
                    <a:lnTo>
                      <a:pt x="546643" y="215384"/>
                    </a:lnTo>
                    <a:cubicBezTo>
                      <a:pt x="561848" y="215384"/>
                      <a:pt x="576159" y="222529"/>
                      <a:pt x="587020" y="233247"/>
                    </a:cubicBezTo>
                    <a:cubicBezTo>
                      <a:pt x="597753" y="244093"/>
                      <a:pt x="603758" y="259660"/>
                      <a:pt x="603758" y="274844"/>
                    </a:cubicBezTo>
                    <a:cubicBezTo>
                      <a:pt x="603758" y="291176"/>
                      <a:pt x="596858" y="305850"/>
                      <a:pt x="585870" y="316313"/>
                    </a:cubicBezTo>
                    <a:cubicBezTo>
                      <a:pt x="596858" y="326648"/>
                      <a:pt x="603758" y="341449"/>
                      <a:pt x="603758" y="357654"/>
                    </a:cubicBezTo>
                    <a:cubicBezTo>
                      <a:pt x="603758" y="373986"/>
                      <a:pt x="596858" y="388660"/>
                      <a:pt x="585870" y="399123"/>
                    </a:cubicBezTo>
                    <a:cubicBezTo>
                      <a:pt x="596858" y="409458"/>
                      <a:pt x="603758" y="424260"/>
                      <a:pt x="603758" y="440592"/>
                    </a:cubicBezTo>
                    <a:cubicBezTo>
                      <a:pt x="603758" y="457435"/>
                      <a:pt x="596475" y="472619"/>
                      <a:pt x="584720" y="483082"/>
                    </a:cubicBezTo>
                    <a:cubicBezTo>
                      <a:pt x="595197" y="493417"/>
                      <a:pt x="601586" y="507836"/>
                      <a:pt x="601586" y="523530"/>
                    </a:cubicBezTo>
                    <a:cubicBezTo>
                      <a:pt x="601586" y="552877"/>
                      <a:pt x="579353" y="577503"/>
                      <a:pt x="550349" y="580438"/>
                    </a:cubicBezTo>
                    <a:cubicBezTo>
                      <a:pt x="549199" y="580821"/>
                      <a:pt x="547921" y="581459"/>
                      <a:pt x="546643" y="581459"/>
                    </a:cubicBezTo>
                    <a:lnTo>
                      <a:pt x="237814" y="581459"/>
                    </a:lnTo>
                    <a:cubicBezTo>
                      <a:pt x="213154" y="581459"/>
                      <a:pt x="188621" y="560405"/>
                      <a:pt x="188621" y="535779"/>
                    </a:cubicBezTo>
                    <a:lnTo>
                      <a:pt x="188621" y="262339"/>
                    </a:lnTo>
                    <a:cubicBezTo>
                      <a:pt x="188621" y="238606"/>
                      <a:pt x="209448" y="217935"/>
                      <a:pt x="233214" y="216660"/>
                    </a:cubicBezTo>
                    <a:cubicBezTo>
                      <a:pt x="233981" y="216660"/>
                      <a:pt x="237047" y="215384"/>
                      <a:pt x="237814" y="215384"/>
                    </a:cubicBezTo>
                    <a:lnTo>
                      <a:pt x="242158" y="215384"/>
                    </a:lnTo>
                    <a:cubicBezTo>
                      <a:pt x="245480" y="215384"/>
                      <a:pt x="248419" y="214235"/>
                      <a:pt x="250591" y="211683"/>
                    </a:cubicBezTo>
                    <a:cubicBezTo>
                      <a:pt x="251869" y="209386"/>
                      <a:pt x="253019" y="208111"/>
                      <a:pt x="254297" y="205686"/>
                    </a:cubicBezTo>
                    <a:cubicBezTo>
                      <a:pt x="268863" y="176211"/>
                      <a:pt x="291607" y="119431"/>
                      <a:pt x="280618" y="69413"/>
                    </a:cubicBezTo>
                    <a:cubicBezTo>
                      <a:pt x="280235" y="67244"/>
                      <a:pt x="280235" y="65074"/>
                      <a:pt x="280618" y="63033"/>
                    </a:cubicBezTo>
                    <a:cubicBezTo>
                      <a:pt x="280490" y="61119"/>
                      <a:pt x="280363" y="59077"/>
                      <a:pt x="280363" y="57291"/>
                    </a:cubicBezTo>
                    <a:cubicBezTo>
                      <a:pt x="280363" y="25775"/>
                      <a:pt x="305917" y="0"/>
                      <a:pt x="337478" y="0"/>
                    </a:cubicBezTo>
                    <a:close/>
                  </a:path>
                </a:pathLst>
              </a:custGeom>
              <a:gradFill>
                <a:gsLst>
                  <a:gs pos="73000">
                    <a:schemeClr val="bg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noFill/>
              </a:ln>
            </p:spPr>
          </p:sp>
        </p:grpSp>
        <p:grpSp>
          <p:nvGrpSpPr>
            <p:cNvPr id="61" name="组合 60"/>
            <p:cNvGrpSpPr/>
            <p:nvPr/>
          </p:nvGrpSpPr>
          <p:grpSpPr>
            <a:xfrm>
              <a:off x="1112060" y="2194066"/>
              <a:ext cx="3628108" cy="489444"/>
              <a:chOff x="2635532" y="1477833"/>
              <a:chExt cx="3628108" cy="489444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5774196" y="1477833"/>
                <a:ext cx="489444" cy="4894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635532" y="1479211"/>
                <a:ext cx="2971800" cy="423545"/>
              </a:xfrm>
              <a:prstGeom prst="rect">
                <a:avLst/>
              </a:prstGeom>
              <a:noFill/>
            </p:spPr>
            <p:txBody>
              <a:bodyPr wrap="none" lIns="0" rIns="0" rtlCol="0" anchor="ctr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整体上看，项目完成较为顺利</a:t>
                </a:r>
                <a:endParaRPr lang="zh-CN" altLang="en-US" sz="18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40451" y="3167494"/>
              <a:ext cx="3255339" cy="755650"/>
              <a:chOff x="3008301" y="1313169"/>
              <a:chExt cx="3255339" cy="75565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774196" y="1477833"/>
                <a:ext cx="489444" cy="4894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008301" y="1313169"/>
                <a:ext cx="2599055" cy="75565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实现了kaldi在THCHS30的语音识别过程</a:t>
                </a:r>
                <a:endParaRPr lang="zh-CN" altLang="en-US" sz="18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44262" y="4209689"/>
              <a:ext cx="3893540" cy="755650"/>
              <a:chOff x="2370100" y="1313169"/>
              <a:chExt cx="3893540" cy="75565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774196" y="1477833"/>
                <a:ext cx="489444" cy="4894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70100" y="1313169"/>
                <a:ext cx="3237230" cy="75565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启动了基于MindSpore框架的Tacotron2模型训练</a:t>
                </a:r>
                <a:endParaRPr lang="zh-CN" altLang="en-US" sz="18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7451832" y="2229574"/>
              <a:ext cx="2939892" cy="489444"/>
              <a:chOff x="3323748" y="1477833"/>
              <a:chExt cx="2939892" cy="489444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5774196" y="1477833"/>
                <a:ext cx="489444" cy="489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323748" y="1490641"/>
                <a:ext cx="2286000" cy="423545"/>
              </a:xfrm>
              <a:prstGeom prst="rect">
                <a:avLst/>
              </a:prstGeom>
              <a:noFill/>
            </p:spPr>
            <p:txBody>
              <a:bodyPr wrap="none" lIns="0" rIns="0" rtlCol="0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实验尚存在一定的瑕疵</a:t>
                </a: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flipH="1">
              <a:off x="7993964" y="3167485"/>
              <a:ext cx="3426299" cy="755650"/>
              <a:chOff x="2837341" y="1313160"/>
              <a:chExt cx="3426299" cy="75565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774196" y="1477833"/>
                <a:ext cx="489444" cy="489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837341" y="1313160"/>
                <a:ext cx="2628900" cy="755650"/>
              </a:xfrm>
              <a:prstGeom prst="rect">
                <a:avLst/>
              </a:prstGeom>
              <a:noFill/>
            </p:spPr>
            <p:txBody>
              <a:bodyPr wrap="none" lIns="0" rIns="0" rtlCol="0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MindSpore框架实验的部分</a:t>
                </a:r>
                <a:endParaRPr lang="zh-CN" altLang="en-US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浪费较多时间与计算资源</a:t>
                </a:r>
                <a:endParaRPr lang="zh-CN" altLang="en-US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 flipH="1">
              <a:off x="7449466" y="4245187"/>
              <a:ext cx="3426299" cy="755650"/>
              <a:chOff x="2837341" y="1313159"/>
              <a:chExt cx="3426299" cy="755650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774196" y="1477833"/>
                <a:ext cx="489444" cy="489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38100" dir="5400000" algn="t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837341" y="1313159"/>
                <a:ext cx="2743200" cy="755650"/>
              </a:xfrm>
              <a:prstGeom prst="rect">
                <a:avLst/>
              </a:prstGeom>
              <a:noFill/>
            </p:spPr>
            <p:txBody>
              <a:bodyPr wrap="none" lIns="0" r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CloudShell</a:t>
                </a:r>
                <a:r>
                  <a:rPr lang="zh-CN" altLang="en-US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连接时常断开，</a:t>
                </a:r>
                <a:endParaRPr lang="zh-CN" altLang="en-US" sz="18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dirty="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lt"/>
                  </a:rPr>
                  <a:t>中断模型训练</a:t>
                </a:r>
                <a:endParaRPr lang="zh-CN" altLang="en-US" sz="18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132" y="1829029"/>
            <a:ext cx="6603543" cy="1930337"/>
          </a:xfrm>
        </p:spPr>
        <p:txBody>
          <a:bodyPr/>
          <a:lstStyle/>
          <a:p>
            <a:r>
              <a:rPr lang="zh-CN" altLang="en-US" sz="6600" dirty="0"/>
              <a:t>感谢老师们的</a:t>
            </a:r>
            <a:br>
              <a:rPr lang="en-US" altLang="zh-CN" sz="6600" dirty="0"/>
            </a:br>
            <a:r>
              <a:rPr lang="zh-CN" altLang="en-US" sz="6600" dirty="0"/>
              <a:t>悉心指导</a:t>
            </a:r>
            <a:endParaRPr lang="zh-CN" altLang="en-US" sz="6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9915" y="5510530"/>
            <a:ext cx="6019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计算机学院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人工智能专业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 07162001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阿里巴巴普惠体 B"/>
              <a:ea typeface="阿里巴巴普惠体 B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853" y="5935947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3551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指导老师：毛老师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43551"/>
              </a:solidFill>
              <a:effectLst/>
              <a:uLnTx/>
              <a:uFillTx/>
              <a:latin typeface="阿里巴巴普惠体 B"/>
              <a:ea typeface="阿里巴巴普惠体 B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3989" y="5935947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3551"/>
                </a:solidFill>
                <a:effectLst/>
                <a:uLnTx/>
                <a:uFillTx/>
                <a:latin typeface="阿里巴巴普惠体 B"/>
                <a:ea typeface="阿里巴巴普惠体 B"/>
                <a:cs typeface="+mn-cs"/>
              </a:rPr>
              <a:t>学生：肖良寿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43551"/>
              </a:solidFill>
              <a:effectLst/>
              <a:uLnTx/>
              <a:uFillTx/>
              <a:latin typeface="阿里巴巴普惠体 B"/>
              <a:ea typeface="阿里巴巴普惠体 B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5325" y="4194629"/>
            <a:ext cx="4367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 cstate="print"/>
          <a:srcRect r="31601"/>
          <a:stretch>
            <a:fillRect/>
          </a:stretch>
        </p:blipFill>
        <p:spPr>
          <a:xfrm>
            <a:off x="7546340" y="321945"/>
            <a:ext cx="4645660" cy="6536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35163" y="1576586"/>
            <a:ext cx="3664100" cy="442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KALDI</a:t>
            </a:r>
            <a:r>
              <a:rPr dirty="0"/>
              <a:t>实验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136433" y="3141091"/>
            <a:ext cx="3664100" cy="442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MindSpore</a:t>
            </a:r>
            <a:r>
              <a:rPr dirty="0"/>
              <a:t>实验</a:t>
            </a:r>
            <a:endParaRPr dirty="0"/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7137703" y="4578096"/>
            <a:ext cx="3664100" cy="4425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32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/>
              <a:t>总结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9300" y="2535482"/>
            <a:ext cx="4324350" cy="1088390"/>
          </a:xfrm>
        </p:spPr>
        <p:txBody>
          <a:bodyPr/>
          <a:lstStyle/>
          <a:p>
            <a:r>
              <a:rPr lang="en-US" altLang="zh-CN" dirty="0"/>
              <a:t>KALDI</a:t>
            </a:r>
            <a:r>
              <a:rPr dirty="0"/>
              <a:t>实验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5319300" y="3629827"/>
            <a:ext cx="3824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/>
              <a:t>PROJECT BASED ON KALDI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444359" y="4225157"/>
            <a:ext cx="304800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319395" y="4555490"/>
            <a:ext cx="610806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运用kaldi软件进行语音识别的实验。实验采用的示例为EGS下thchs30，进行普通话语音识别。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并仿照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voxforge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例程制作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online-demo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en-US" altLang="zh-CN" dirty="0"/>
              <a:t>KALDI</a:t>
            </a:r>
            <a:r>
              <a:rPr dirty="0"/>
              <a:t>软件包安装</a:t>
            </a:r>
            <a:endParaRPr dirty="0"/>
          </a:p>
        </p:txBody>
      </p:sp>
      <p:sp>
        <p:nvSpPr>
          <p:cNvPr id="19" name="矩形 18"/>
          <p:cNvSpPr/>
          <p:nvPr/>
        </p:nvSpPr>
        <p:spPr>
          <a:xfrm>
            <a:off x="4349750" y="1640668"/>
            <a:ext cx="3492500" cy="210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0400" y="3734658"/>
            <a:ext cx="3492500" cy="210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26400" y="3734658"/>
            <a:ext cx="3492500" cy="210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34935" y="3890957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</a:rPr>
              <a:t>克隆源代码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11084" y="4561591"/>
            <a:ext cx="2354580" cy="112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kaldi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官方网站克隆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完整的项目源代码到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本地（服务器）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64286" y="4491930"/>
            <a:ext cx="448176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94960" y="1819775"/>
            <a:ext cx="14020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源码编译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4460" y="2490409"/>
            <a:ext cx="1783080" cy="112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根据安装提示对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源码进行编译，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此过程历时较长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71912" y="2420748"/>
            <a:ext cx="448176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735838" y="3890957"/>
            <a:ext cx="20116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检验是否成功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92989" y="4561591"/>
            <a:ext cx="1897380" cy="112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yesno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例程检验是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否安装成功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17591" y="4491930"/>
            <a:ext cx="448176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>
            <a:off x="9594754" y="3575529"/>
            <a:ext cx="293848" cy="2533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949076" y="3652009"/>
            <a:ext cx="293848" cy="2533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2241450" y="3575529"/>
            <a:ext cx="293848" cy="2533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kaldi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498600"/>
            <a:ext cx="2910205" cy="2015490"/>
          </a:xfrm>
          <a:prstGeom prst="rect">
            <a:avLst/>
          </a:prstGeom>
        </p:spPr>
      </p:pic>
      <p:pic>
        <p:nvPicPr>
          <p:cNvPr id="4" name="图片 3" descr="ma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3844925"/>
            <a:ext cx="3495040" cy="2022475"/>
          </a:xfrm>
          <a:prstGeom prst="rect">
            <a:avLst/>
          </a:prstGeom>
        </p:spPr>
      </p:pic>
      <p:pic>
        <p:nvPicPr>
          <p:cNvPr id="5" name="图片 4" descr="yes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1499235"/>
            <a:ext cx="347345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en-US" altLang="zh-CN" dirty="0"/>
              <a:t>THCHS30</a:t>
            </a:r>
            <a:r>
              <a:rPr dirty="0"/>
              <a:t>例程原理</a:t>
            </a:r>
            <a:endParaRPr dirty="0"/>
          </a:p>
        </p:txBody>
      </p:sp>
      <p:pic>
        <p:nvPicPr>
          <p:cNvPr id="3" name="图片 2" descr="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575" y="802005"/>
            <a:ext cx="6558915" cy="5571490"/>
          </a:xfrm>
          <a:prstGeom prst="rect">
            <a:avLst/>
          </a:prstGeom>
        </p:spPr>
      </p:pic>
      <p:pic>
        <p:nvPicPr>
          <p:cNvPr id="4" name="图片 3" descr="trainpro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1057275"/>
            <a:ext cx="3019425" cy="4743450"/>
          </a:xfrm>
          <a:prstGeom prst="rect">
            <a:avLst/>
          </a:prstGeom>
        </p:spPr>
      </p:pic>
      <p:sp>
        <p:nvSpPr>
          <p:cNvPr id="29" name="箭头: 上 28"/>
          <p:cNvSpPr/>
          <p:nvPr>
            <p:custDataLst>
              <p:tags r:id="rId3"/>
            </p:custDataLst>
          </p:nvPr>
        </p:nvSpPr>
        <p:spPr>
          <a:xfrm rot="5400000">
            <a:off x="4512945" y="2772410"/>
            <a:ext cx="358140" cy="954405"/>
          </a:xfrm>
          <a:prstGeom prst="upArrow">
            <a:avLst>
              <a:gd name="adj1" fmla="val 66744"/>
              <a:gd name="adj2" fmla="val 89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en-US" altLang="zh-CN" dirty="0"/>
              <a:t>THCHS30</a:t>
            </a:r>
            <a:r>
              <a:rPr dirty="0"/>
              <a:t>例程原理</a:t>
            </a:r>
            <a:endParaRPr dirty="0"/>
          </a:p>
        </p:txBody>
      </p:sp>
      <p:sp>
        <p:nvSpPr>
          <p:cNvPr id="16" name="文本框 15"/>
          <p:cNvSpPr txBox="1"/>
          <p:nvPr/>
        </p:nvSpPr>
        <p:spPr>
          <a:xfrm>
            <a:off x="847090" y="1363980"/>
            <a:ext cx="5248275" cy="4591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在s5路径下，有三个脚本：run.sh、cmd.sh和path.sh。其中run.sh是驱动整个例程的主脚本，在该脚本中组织执行了例程其他的全部脚本，启动例程训练也只需要执行这一脚本。run.sh中首先调用cmd.sh脚本，该脚本的具体作用为配置例境，也是在启动项目之前需要提前修改的。具体来说，cmd.sh中需要根据运行环境是单机或GridEngine集群修改环境变量配置，单机时选择”run.pl”，多机器集群则选用”queue.pl”，一般情况下在单机多线程环境下运行，采用前者，本实验即是如此。</a:t>
            </a:r>
            <a:endParaRPr lang="zh-CN" altLang="en-US" sz="1600" spc="1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图片 2" descr="thtree"/>
          <p:cNvPicPr>
            <a:picLocks noChangeAspect="1"/>
          </p:cNvPicPr>
          <p:nvPr/>
        </p:nvPicPr>
        <p:blipFill>
          <a:blip r:embed="rId1"/>
          <a:srcRect r="25380"/>
          <a:stretch>
            <a:fillRect/>
          </a:stretch>
        </p:blipFill>
        <p:spPr>
          <a:xfrm>
            <a:off x="7200900" y="1144905"/>
            <a:ext cx="3956050" cy="5014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zh-CN" altLang="en-US" dirty="0"/>
              <a:t>数据集以及训练过程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3095" y="1432014"/>
            <a:ext cx="10855805" cy="201712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708815" y="3713236"/>
            <a:ext cx="10855805" cy="201712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gradFill flip="none" rotWithShape="1">
              <a:gsLst>
                <a:gs pos="50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11518900" y="1431379"/>
            <a:ext cx="45719" cy="20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650240" y="3713234"/>
            <a:ext cx="45719" cy="20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77012" y="2464393"/>
            <a:ext cx="6799846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数据集为清华大学语音与语言技术中心(CSLT)发布的开放中文语音数据库THCHS30，将其下载至本地后通过MobaXterm工具上传至服务器</a:t>
            </a:r>
            <a:endParaRPr lang="zh-CN" altLang="en-US" sz="1600" dirty="0">
              <a:solidFill>
                <a:srgbClr val="303030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77012" y="2002728"/>
            <a:ext cx="2619375" cy="460375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数据集下载与上传</a:t>
            </a:r>
            <a:endParaRPr lang="zh-CN" altLang="en-US" sz="24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77012" y="1579973"/>
            <a:ext cx="869297" cy="830997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r>
              <a:rPr lang="en-US" altLang="zh-CN" sz="4800" dirty="0">
                <a:gradFill flip="none" rotWithShape="1">
                  <a:gsLst>
                    <a:gs pos="0">
                      <a:schemeClr val="accent1"/>
                    </a:gs>
                    <a:gs pos="63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4800" dirty="0">
              <a:gradFill flip="none" rotWithShape="1">
                <a:gsLst>
                  <a:gs pos="0">
                    <a:schemeClr val="accent1"/>
                  </a:gs>
                  <a:gs pos="63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00567" y="4743785"/>
            <a:ext cx="665185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执行</a:t>
            </a:r>
            <a:r>
              <a:rPr lang="en-US" altLang="zh-CN" sz="1600" dirty="0">
                <a:solidFill>
                  <a:srgbClr val="303030"/>
                </a:solidFill>
                <a:latin typeface="+mn-ea"/>
              </a:rPr>
              <a:t>run.sh</a:t>
            </a: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脚本启动模型训练，即可自动执行</a:t>
            </a:r>
            <a:r>
              <a:rPr lang="en-US" altLang="zh-CN" sz="1600" dirty="0">
                <a:solidFill>
                  <a:srgbClr val="303030"/>
                </a:solidFill>
                <a:latin typeface="+mn-ea"/>
              </a:rPr>
              <a:t>Page5</a:t>
            </a: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所示的算法流程，待训练完成后在</a:t>
            </a:r>
            <a:r>
              <a:rPr lang="en-US" altLang="zh-CN" sz="1600" dirty="0">
                <a:solidFill>
                  <a:srgbClr val="303030"/>
                </a:solidFill>
                <a:latin typeface="+mn-ea"/>
              </a:rPr>
              <a:t>s5</a:t>
            </a:r>
            <a:r>
              <a:rPr lang="zh-CN" altLang="en-US" sz="1600" dirty="0">
                <a:solidFill>
                  <a:srgbClr val="303030"/>
                </a:solidFill>
                <a:latin typeface="+mn-ea"/>
              </a:rPr>
              <a:t>目录下生成诸多与训练相关的文件。</a:t>
            </a:r>
            <a:endParaRPr lang="zh-CN" altLang="en-US" sz="1600" dirty="0">
              <a:solidFill>
                <a:srgbClr val="303030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8886" y="4282120"/>
            <a:ext cx="1613535" cy="460375"/>
          </a:xfrm>
          <a:prstGeom prst="rect">
            <a:avLst/>
          </a:prstGeom>
        </p:spPr>
        <p:txBody>
          <a:bodyPr wrap="none" lIns="90000" rIns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模型的训练</a:t>
            </a:r>
            <a:endParaRPr lang="zh-CN" altLang="en-US" sz="24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75457" y="3859365"/>
            <a:ext cx="776964" cy="830997"/>
          </a:xfrm>
          <a:prstGeom prst="rect">
            <a:avLst/>
          </a:prstGeom>
        </p:spPr>
        <p:txBody>
          <a:bodyPr wrap="none" lIns="90000" rIns="0">
            <a:spAutoFit/>
          </a:bodyPr>
          <a:lstStyle/>
          <a:p>
            <a:r>
              <a:rPr lang="en-US" altLang="zh-CN" sz="4800" dirty="0">
                <a:gradFill flip="none" rotWithShape="1">
                  <a:gsLst>
                    <a:gs pos="0">
                      <a:schemeClr val="accent1"/>
                    </a:gs>
                    <a:gs pos="63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</a:rPr>
              <a:t>02</a:t>
            </a:r>
            <a:endParaRPr lang="zh-CN" altLang="en-US" sz="4800" dirty="0">
              <a:gradFill flip="none" rotWithShape="1">
                <a:gsLst>
                  <a:gs pos="0">
                    <a:schemeClr val="accent1"/>
                  </a:gs>
                  <a:gs pos="63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pic>
        <p:nvPicPr>
          <p:cNvPr id="3" name="图片 2" descr="updata"/>
          <p:cNvPicPr>
            <a:picLocks noChangeAspect="1"/>
          </p:cNvPicPr>
          <p:nvPr/>
        </p:nvPicPr>
        <p:blipFill>
          <a:blip r:embed="rId1"/>
          <a:srcRect t="4158"/>
          <a:stretch>
            <a:fillRect/>
          </a:stretch>
        </p:blipFill>
        <p:spPr>
          <a:xfrm>
            <a:off x="688340" y="1579245"/>
            <a:ext cx="3346450" cy="1922780"/>
          </a:xfrm>
          <a:prstGeom prst="rect">
            <a:avLst/>
          </a:prstGeom>
        </p:spPr>
      </p:pic>
      <p:pic>
        <p:nvPicPr>
          <p:cNvPr id="5" name="图片 4" descr="th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4005580"/>
            <a:ext cx="3379470" cy="2299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20" y="406949"/>
            <a:ext cx="9124740" cy="589280"/>
          </a:xfrm>
        </p:spPr>
        <p:txBody>
          <a:bodyPr/>
          <a:lstStyle/>
          <a:p>
            <a:r>
              <a:rPr lang="en-US" altLang="zh-CN" dirty="0"/>
              <a:t>online-demo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47090" y="1363980"/>
            <a:ext cx="5248275" cy="4591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online-demo</a:t>
            </a: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的制作参照自</a:t>
            </a:r>
            <a:r>
              <a:rPr lang="en-US" altLang="zh-CN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voxforge</a:t>
            </a: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例程。</a:t>
            </a:r>
            <a:endParaRPr lang="zh-CN" altLang="en-US" sz="1600" spc="1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首先进入</a:t>
            </a:r>
            <a:r>
              <a:rPr lang="en-US" altLang="zh-CN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kaldi</a:t>
            </a: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项目源码的</a:t>
            </a:r>
            <a:r>
              <a:rPr lang="en-US" altLang="zh-CN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</a:t>
            </a: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ools目录下通过执行install</a:t>
            </a:r>
            <a:r>
              <a:rPr lang="en-US" altLang="zh-CN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_</a:t>
            </a: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portaudio.sh脚本来安装跨平台的音频I/O库portaudio，并进入kaldi软件根目录下src路径中执行命令</a:t>
            </a:r>
            <a:r>
              <a:rPr lang="en-US" altLang="zh-CN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“</a:t>
            </a: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make ext”来编译ext。测试模式有两种：模拟在线解码模式，其中音频来自预先录制的音频片段；实时解码模式，使用语言和声学模型来识别他的语音。实验演示的测试模式为前者。</a:t>
            </a:r>
            <a:endParaRPr lang="zh-CN" altLang="en-US" sz="1600" spc="1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1600" spc="1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演示的具体内容参见提交的演示视频。</a:t>
            </a:r>
            <a:endParaRPr lang="zh-CN" altLang="en-US" sz="1600" spc="1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图片 3" descr="kaldi"/>
          <p:cNvPicPr>
            <a:picLocks noChangeAspect="1"/>
          </p:cNvPicPr>
          <p:nvPr/>
        </p:nvPicPr>
        <p:blipFill>
          <a:blip r:embed="rId1"/>
          <a:srcRect r="11767"/>
          <a:stretch>
            <a:fillRect/>
          </a:stretch>
        </p:blipFill>
        <p:spPr>
          <a:xfrm>
            <a:off x="6972935" y="1468120"/>
            <a:ext cx="4585335" cy="4061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9300" y="2535482"/>
            <a:ext cx="6168390" cy="1088390"/>
          </a:xfrm>
        </p:spPr>
        <p:txBody>
          <a:bodyPr/>
          <a:lstStyle/>
          <a:p>
            <a:r>
              <a:rPr lang="en-US" altLang="zh-CN" dirty="0"/>
              <a:t>MindSpore</a:t>
            </a:r>
            <a:r>
              <a:rPr dirty="0"/>
              <a:t>实验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5319300" y="3629827"/>
            <a:ext cx="3824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/>
              <a:t>PROJECT BASED ON MindSpore</a:t>
            </a:r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444359" y="4225157"/>
            <a:ext cx="304800" cy="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319395" y="4606925"/>
            <a:ext cx="61080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基于MindSpore框架与Ascend平台进行Tacotron2语音合成模型实验。</a:t>
            </a:r>
            <a:endParaRPr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83a4882c-fba4-4862-b0e4-539003158c53"/>
  <p:tag name="COMMONDATA" val="eyJoZGlkIjoiNzhjN2VjNmE1ODkyNjhkODU2OTRhYzNjNGFhZjk2N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48">
      <a:dk1>
        <a:srgbClr val="5E5E5E"/>
      </a:dk1>
      <a:lt1>
        <a:srgbClr val="FFFFFF"/>
      </a:lt1>
      <a:dk2>
        <a:srgbClr val="EEEEEE"/>
      </a:dk2>
      <a:lt2>
        <a:srgbClr val="171717"/>
      </a:lt2>
      <a:accent1>
        <a:srgbClr val="243551"/>
      </a:accent1>
      <a:accent2>
        <a:srgbClr val="2DCD8C"/>
      </a:accent2>
      <a:accent3>
        <a:srgbClr val="E23F52"/>
      </a:accent3>
      <a:accent4>
        <a:srgbClr val="FB7643"/>
      </a:accent4>
      <a:accent5>
        <a:srgbClr val="EF994E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">
      <a:majorFont>
        <a:latin typeface="阿里巴巴普惠体 R"/>
        <a:ea typeface="阿里巴巴普惠体 B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000" dirty="0" smtClean="0">
            <a:solidFill>
              <a:schemeClr val="accent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演示</Application>
  <PresentationFormat>宽屏</PresentationFormat>
  <Paragraphs>174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Impact</vt:lpstr>
      <vt:lpstr>苹方 常规</vt:lpstr>
      <vt:lpstr>Segoe Print</vt:lpstr>
      <vt:lpstr>阿里巴巴普惠体 B</vt:lpstr>
      <vt:lpstr>阿里巴巴普惠体 R</vt:lpstr>
      <vt:lpstr>楷体</vt:lpstr>
      <vt:lpstr>阿里巴巴普惠体 B</vt:lpstr>
      <vt:lpstr>微软雅黑</vt:lpstr>
      <vt:lpstr>Arial Unicode MS</vt:lpstr>
      <vt:lpstr>等线</vt:lpstr>
      <vt:lpstr>Calibri</vt:lpstr>
      <vt:lpstr>阿里巴巴普惠体 R</vt:lpstr>
      <vt:lpstr>阿里巴巴普惠体 B</vt:lpstr>
      <vt:lpstr>Office 主题​​</vt:lpstr>
      <vt:lpstr>语音识别与合成实验</vt:lpstr>
      <vt:lpstr>PowerPoint 演示文稿</vt:lpstr>
      <vt:lpstr>KAILDI实验</vt:lpstr>
      <vt:lpstr>KALDI软件包安装</vt:lpstr>
      <vt:lpstr>THCHS30例程原理</vt:lpstr>
      <vt:lpstr>THCHS30例程原理</vt:lpstr>
      <vt:lpstr>数据集以及训练过程</vt:lpstr>
      <vt:lpstr>online-demo</vt:lpstr>
      <vt:lpstr>MindSpore实验</vt:lpstr>
      <vt:lpstr>实验原理</vt:lpstr>
      <vt:lpstr>极其艰难的MindSpore安装过程</vt:lpstr>
      <vt:lpstr>Tacotron2模型训练</vt:lpstr>
      <vt:lpstr>总结</vt:lpstr>
      <vt:lpstr>实验总结</vt:lpstr>
      <vt:lpstr>感谢老师们的 悉心指导</vt:lpstr>
    </vt:vector>
  </TitlesOfParts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王牌P计划</dc:creator>
  <cp:keywords>51PPT模板网</cp:keywords>
  <dc:description>www.51pptmoban.com</dc:description>
  <dc:subject>论文答辩</dc:subject>
  <cp:lastModifiedBy>BIT_X</cp:lastModifiedBy>
  <cp:revision>320</cp:revision>
  <dcterms:created xsi:type="dcterms:W3CDTF">2018-09-18T02:39:00Z</dcterms:created>
  <dcterms:modified xsi:type="dcterms:W3CDTF">2023-01-07T06:50:06Z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386FDB19E4D4440B882EA800C0567C06</vt:lpwstr>
  </property>
  <property fmtid="{D5CDD505-2E9C-101B-9397-08002B2CF9AE}" pid="3" name="KSOProductBuildVer">
    <vt:lpwstr>2052-11.1.0.12980</vt:lpwstr>
  </property>
</Properties>
</file>