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0"/>
  </p:notesMasterIdLst>
  <p:sldIdLst>
    <p:sldId id="378" r:id="rId2"/>
    <p:sldId id="379" r:id="rId3"/>
    <p:sldId id="382" r:id="rId4"/>
    <p:sldId id="383" r:id="rId5"/>
    <p:sldId id="384" r:id="rId6"/>
    <p:sldId id="365" r:id="rId7"/>
    <p:sldId id="380" r:id="rId8"/>
    <p:sldId id="381" r:id="rId9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3125" autoAdjust="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DB40396-AB55-4CCD-A782-E8EBD40B8CD3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FF9CB6B-DADF-4C9B-87D1-C3807B63B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62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4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6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7669-4CB4-44E7-B6CB-6C81B249D57C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CCD7-3F05-4CC2-BD41-B1CFFCDB4267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94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9223-E90D-454B-B754-1BA38BC5F5CB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0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2143"/>
          </a:xfrm>
        </p:spPr>
        <p:txBody>
          <a:bodyPr>
            <a:normAutofit/>
          </a:bodyPr>
          <a:lstStyle>
            <a:lvl1pPr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5860"/>
            <a:ext cx="7886700" cy="5011103"/>
          </a:xfrm>
        </p:spPr>
        <p:txBody>
          <a:bodyPr/>
          <a:lstStyle>
            <a:lvl1pPr marL="354013" indent="-354013">
              <a:lnSpc>
                <a:spcPct val="110000"/>
              </a:lnSpc>
              <a:buClr>
                <a:srgbClr val="002060"/>
              </a:buClr>
              <a:buSzPct val="80000"/>
              <a:buFont typeface="Wingdings" panose="05000000000000000000" pitchFamily="2" charset="2"/>
              <a:buChar char="p"/>
              <a:defRPr sz="3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20725" indent="-377825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 sz="2800" b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982663" indent="-296863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sz="2400" b="1"/>
            </a:lvl3pPr>
            <a:lvl4pPr marL="1349375" indent="-320675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2000" b="1"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1611313" indent="-239713">
              <a:lnSpc>
                <a:spcPct val="110000"/>
              </a:lnSpc>
              <a:buSzPct val="130000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8CC9-4D19-481A-92CA-8BB664932308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49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B9C9-E5E6-4211-A3BA-16A7F150A44B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98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9A67-A546-41C7-8097-CB46C29922CD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8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9181-CE96-4AE2-AE5D-8F2C8C2C5090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1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4DC0-39D7-4373-BD19-C060FA2A7969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6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0359-8B24-4864-B8F7-84C50A900922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6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DDC2-01CC-4F07-8D50-1F54E3F639DC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0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A380-5BFD-4691-A419-62D7C046E0C8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1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3D66F-3A6C-4AF4-B58D-2BC2B40F5FC5}" type="datetime1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7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LUEbenchmark/CLU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4039" y="1527718"/>
            <a:ext cx="7343078" cy="25340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自然语言处理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年秋季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48257" y="4548555"/>
            <a:ext cx="6858000" cy="151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黄河</a:t>
            </a:r>
            <a:r>
              <a:rPr lang="zh-CN" altLang="en-US" sz="3200" b="1" dirty="0" smtClean="0"/>
              <a:t>燕、鉴萍</a:t>
            </a:r>
            <a:endParaRPr lang="en-US" altLang="zh-CN" sz="3200" b="1" dirty="0" smtClean="0"/>
          </a:p>
          <a:p>
            <a:r>
              <a:rPr lang="zh-CN" altLang="en-US" sz="2800" b="1" dirty="0" smtClean="0"/>
              <a:t>北京理工大学 计算机学院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hhy3, pjian@bit.edu.cn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21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4039" y="1527718"/>
            <a:ext cx="7343078" cy="25340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实践作业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r>
              <a:rPr lang="en-US" altLang="zh-CN" sz="3600" b="1" dirty="0" smtClean="0"/>
              <a:t>15</a:t>
            </a:r>
            <a:r>
              <a:rPr lang="zh-CN" altLang="en-US" sz="3600" b="1" dirty="0" smtClean="0"/>
              <a:t>分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48257" y="4548555"/>
            <a:ext cx="6858000" cy="151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黄河</a:t>
            </a:r>
            <a:r>
              <a:rPr lang="zh-CN" altLang="en-US" sz="3200" b="1" dirty="0" smtClean="0"/>
              <a:t>燕、鉴萍</a:t>
            </a:r>
            <a:endParaRPr lang="en-US" altLang="zh-CN" sz="3200" b="1" dirty="0" smtClean="0"/>
          </a:p>
          <a:p>
            <a:r>
              <a:rPr lang="zh-CN" altLang="en-US" sz="2800" b="1" dirty="0" smtClean="0"/>
              <a:t>北京理工大学 计算机学院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hhy63, pjian@bit.edu.cn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5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5860"/>
            <a:ext cx="8143210" cy="53944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基于多种编码器的文本理解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短文本分类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具体内容和要求：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分别采用如下模型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方法实现汉语</a:t>
            </a:r>
            <a:r>
              <a:rPr lang="zh-CN" altLang="en-US" dirty="0"/>
              <a:t>短文</a:t>
            </a:r>
            <a:r>
              <a:rPr lang="zh-CN" altLang="en-US" dirty="0" smtClean="0"/>
              <a:t>本分类：</a:t>
            </a:r>
            <a:endParaRPr lang="en-US" altLang="zh-CN" dirty="0" smtClean="0"/>
          </a:p>
          <a:p>
            <a:pPr marL="1073150" lvl="2" indent="-387350">
              <a:buSzPct val="100000"/>
              <a:buFont typeface="+mj-lt"/>
              <a:buAutoNum type="arabicPeriod"/>
            </a:pPr>
            <a:r>
              <a:rPr lang="en-US" altLang="zh-CN" dirty="0" smtClean="0"/>
              <a:t>Bi-LSTM</a:t>
            </a:r>
          </a:p>
          <a:p>
            <a:pPr marL="1073150" lvl="2" indent="-387350">
              <a:buSzPct val="100000"/>
              <a:buFont typeface="+mj-lt"/>
              <a:buAutoNum type="arabicPeriod"/>
            </a:pPr>
            <a:r>
              <a:rPr lang="en-US" altLang="zh-CN" dirty="0" smtClean="0"/>
              <a:t>Transformer</a:t>
            </a:r>
          </a:p>
          <a:p>
            <a:pPr marL="1073150" lvl="2" indent="-387350">
              <a:buSzPct val="100000"/>
              <a:buFont typeface="+mj-lt"/>
              <a:buAutoNum type="arabicPeriod"/>
            </a:pPr>
            <a:r>
              <a:rPr lang="zh-CN" altLang="en-US" dirty="0" smtClean="0"/>
              <a:t>预</a:t>
            </a:r>
            <a:r>
              <a:rPr lang="zh-CN" altLang="en-US" dirty="0"/>
              <a:t>训练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Transformer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实践内容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165860"/>
            <a:ext cx="8087967" cy="5555616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已给</a:t>
            </a:r>
            <a:r>
              <a:rPr lang="zh-CN" altLang="en-US" dirty="0">
                <a:latin typeface="+mn-lt"/>
              </a:rPr>
              <a:t>出</a:t>
            </a:r>
            <a:r>
              <a:rPr lang="en-US" altLang="zh-CN" dirty="0">
                <a:latin typeface="+mn-lt"/>
              </a:rPr>
              <a:t>Bi-LSTM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dirty="0" smtClean="0">
                <a:latin typeface="+mn-lt"/>
              </a:rPr>
              <a:t>Transformer</a:t>
            </a:r>
            <a:r>
              <a:rPr lang="zh-CN" altLang="en-US" dirty="0"/>
              <a:t>框架</a:t>
            </a:r>
            <a:r>
              <a:rPr lang="zh-CN" altLang="en-US" dirty="0" smtClean="0"/>
              <a:t>，请在其中补充和修改相关内容。重点考查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073150" lvl="2" indent="-387350">
              <a:buSzPct val="100000"/>
              <a:buFont typeface="+mj-lt"/>
              <a:buAutoNum type="arabicPeriod"/>
            </a:pPr>
            <a:r>
              <a:rPr lang="zh-CN" altLang="en-US" dirty="0" smtClean="0"/>
              <a:t>进一步理解</a:t>
            </a:r>
            <a:r>
              <a:rPr lang="en-US" altLang="zh-CN" dirty="0"/>
              <a:t>Bi-LSMT</a:t>
            </a:r>
            <a:r>
              <a:rPr lang="zh-CN" altLang="en-US" dirty="0"/>
              <a:t>、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和预训练的原理</a:t>
            </a:r>
            <a:endParaRPr lang="en-US" altLang="zh-CN" dirty="0" smtClean="0"/>
          </a:p>
          <a:p>
            <a:pPr marL="1073150" lvl="2" indent="-387350">
              <a:buSzPct val="100000"/>
              <a:buFont typeface="+mj-lt"/>
              <a:buAutoNum type="arabicPeriod"/>
            </a:pPr>
            <a:r>
              <a:rPr lang="en-US" altLang="zh-CN" dirty="0" smtClean="0"/>
              <a:t>Bi-LSMT</a:t>
            </a:r>
            <a:r>
              <a:rPr lang="zh-CN" altLang="en-US" dirty="0"/>
              <a:t>、</a:t>
            </a:r>
            <a:r>
              <a:rPr lang="en-US" altLang="zh-CN" dirty="0"/>
              <a:t>Transformer</a:t>
            </a:r>
            <a:r>
              <a:rPr lang="zh-CN" altLang="en-US" dirty="0"/>
              <a:t>如何</a:t>
            </a:r>
            <a:r>
              <a:rPr lang="zh-CN" altLang="en-US" dirty="0" smtClean="0"/>
              <a:t>调用训练好的</a:t>
            </a:r>
            <a:r>
              <a:rPr lang="en-US" altLang="zh-CN" dirty="0" smtClean="0"/>
              <a:t>word embedding(</a:t>
            </a:r>
            <a:r>
              <a:rPr lang="zh-CN" altLang="en-US" dirty="0" smtClean="0"/>
              <a:t>使用第一次实践作业提供的词向量</a:t>
            </a:r>
            <a:r>
              <a:rPr lang="en-US" altLang="zh-CN" dirty="0" smtClean="0"/>
              <a:t>)</a:t>
            </a:r>
          </a:p>
          <a:p>
            <a:pPr marL="1439862" lvl="3" indent="-387350">
              <a:buSzPct val="100000"/>
            </a:pPr>
            <a:r>
              <a:rPr lang="zh-CN" altLang="en-US" dirty="0" smtClean="0"/>
              <a:t>给定代码里是随机初始化的词向量，需要修改相应代码以适应</a:t>
            </a:r>
            <a:endParaRPr lang="en-US" altLang="zh-CN" dirty="0" smtClean="0"/>
          </a:p>
          <a:p>
            <a:pPr marL="1439862" lvl="3" indent="-387350">
              <a:buSzPct val="100000"/>
            </a:pPr>
            <a:r>
              <a:rPr lang="zh-CN" altLang="en-US" dirty="0" smtClean="0"/>
              <a:t>预训练模型有自己固定的输入方式，调用预训练模型时注意修改</a:t>
            </a:r>
            <a:endParaRPr lang="en-US" altLang="zh-CN" dirty="0"/>
          </a:p>
          <a:p>
            <a:pPr marL="1073150" lvl="2" indent="-387350">
              <a:buSzPct val="100000"/>
              <a:buFont typeface="+mj-lt"/>
              <a:buAutoNum type="arabicPeriod"/>
            </a:pPr>
            <a:r>
              <a:rPr lang="zh-CN" altLang="en-US" dirty="0" smtClean="0"/>
              <a:t>如何利用各模型的隐藏层输出，并送入分类器分类</a:t>
            </a:r>
            <a:endParaRPr lang="en-US" altLang="zh-CN" dirty="0" smtClean="0"/>
          </a:p>
          <a:p>
            <a:pPr marL="1439862" lvl="3" indent="-387350">
              <a:buSzPct val="100000"/>
            </a:pPr>
            <a:r>
              <a:rPr lang="zh-CN" altLang="en-US" dirty="0" smtClean="0">
                <a:cs typeface="Arial" panose="020B0604020202020204" pitchFamily="34" charset="0"/>
              </a:rPr>
              <a:t>无论</a:t>
            </a:r>
            <a:r>
              <a:rPr lang="en-US" altLang="zh-CN" dirty="0" smtClean="0">
                <a:cs typeface="Arial" panose="020B0604020202020204" pitchFamily="34" charset="0"/>
              </a:rPr>
              <a:t>Bi-LSTM</a:t>
            </a:r>
            <a:r>
              <a:rPr lang="zh-CN" altLang="en-US" dirty="0" smtClean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T</a:t>
            </a:r>
            <a:r>
              <a:rPr lang="en-US" altLang="zh-CN" dirty="0" smtClean="0">
                <a:cs typeface="Arial" panose="020B0604020202020204" pitchFamily="34" charset="0"/>
              </a:rPr>
              <a:t>ransformer</a:t>
            </a:r>
            <a:r>
              <a:rPr lang="zh-CN" altLang="en-US" dirty="0" smtClean="0">
                <a:cs typeface="Arial" panose="020B0604020202020204" pitchFamily="34" charset="0"/>
              </a:rPr>
              <a:t>还是</a:t>
            </a:r>
            <a:r>
              <a:rPr lang="zh-CN" altLang="en-US" dirty="0">
                <a:cs typeface="Arial" panose="020B0604020202020204" pitchFamily="34" charset="0"/>
              </a:rPr>
              <a:t>预</a:t>
            </a:r>
            <a:r>
              <a:rPr lang="zh-CN" altLang="en-US" dirty="0" smtClean="0">
                <a:cs typeface="Arial" panose="020B0604020202020204" pitchFamily="34" charset="0"/>
              </a:rPr>
              <a:t>训练模型如</a:t>
            </a:r>
            <a:r>
              <a:rPr lang="en-US" altLang="zh-CN" dirty="0" smtClean="0">
                <a:cs typeface="Arial" panose="020B0604020202020204" pitchFamily="34" charset="0"/>
              </a:rPr>
              <a:t>BERT</a:t>
            </a:r>
            <a:r>
              <a:rPr lang="zh-CN" altLang="en-US" dirty="0" smtClean="0">
                <a:cs typeface="Arial" panose="020B0604020202020204" pitchFamily="34" charset="0"/>
              </a:rPr>
              <a:t>，都可以基于不同的隐藏层输出来对句子分类，包括一些</a:t>
            </a:r>
            <a:r>
              <a:rPr lang="en-US" altLang="zh-CN" dirty="0" smtClean="0">
                <a:cs typeface="Arial" panose="020B0604020202020204" pitchFamily="34" charset="0"/>
              </a:rPr>
              <a:t>pooling</a:t>
            </a:r>
            <a:r>
              <a:rPr lang="zh-CN" altLang="en-US" dirty="0" smtClean="0">
                <a:cs typeface="Arial" panose="020B0604020202020204" pitchFamily="34" charset="0"/>
              </a:rPr>
              <a:t>操作。尝试不同方式并做比较。</a:t>
            </a:r>
            <a:endParaRPr lang="en-US" altLang="zh-CN" dirty="0" smtClean="0"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0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实践内容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165860"/>
            <a:ext cx="8087967" cy="5555616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已给</a:t>
            </a:r>
            <a:r>
              <a:rPr lang="zh-CN" altLang="en-US" dirty="0">
                <a:latin typeface="+mn-lt"/>
              </a:rPr>
              <a:t>出</a:t>
            </a:r>
            <a:r>
              <a:rPr lang="en-US" altLang="zh-CN" dirty="0">
                <a:latin typeface="+mn-lt"/>
              </a:rPr>
              <a:t>Bi-LSTM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dirty="0" smtClean="0">
                <a:latin typeface="+mn-lt"/>
              </a:rPr>
              <a:t>Transformer</a:t>
            </a:r>
            <a:r>
              <a:rPr lang="zh-CN" altLang="en-US" dirty="0"/>
              <a:t>框架</a:t>
            </a:r>
            <a:r>
              <a:rPr lang="zh-CN" altLang="en-US" dirty="0" smtClean="0"/>
              <a:t>，请在其中补充和修改相关内容。重点考查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143000" lvl="2" indent="-457200">
              <a:buSzPct val="100000"/>
              <a:buFont typeface="+mj-lt"/>
              <a:buAutoNum type="arabicPeriod" startAt="4"/>
            </a:pPr>
            <a:r>
              <a:rPr lang="zh-CN" altLang="en-US" dirty="0" smtClean="0"/>
              <a:t>如何在</a:t>
            </a:r>
            <a:r>
              <a:rPr lang="en-US" altLang="zh-CN" dirty="0"/>
              <a:t>T</a:t>
            </a:r>
            <a:r>
              <a:rPr lang="en-US" altLang="zh-CN" dirty="0" smtClean="0"/>
              <a:t>ransformer</a:t>
            </a:r>
            <a:r>
              <a:rPr lang="zh-CN" altLang="en-US" dirty="0" smtClean="0"/>
              <a:t>中使用预训练参数或直接调用预训练模型</a:t>
            </a:r>
            <a:endParaRPr lang="en-US" altLang="zh-CN" dirty="0" smtClean="0"/>
          </a:p>
          <a:p>
            <a:pPr marL="1439862" lvl="3" indent="-387350">
              <a:buSzPct val="100000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系列如</a:t>
            </a:r>
            <a:r>
              <a:rPr lang="en-US" altLang="zh-CN" dirty="0" smtClean="0"/>
              <a:t>BERT base</a:t>
            </a:r>
            <a:r>
              <a:rPr lang="zh-CN" altLang="en-US" dirty="0" smtClean="0"/>
              <a:t>，</a:t>
            </a:r>
            <a:r>
              <a:rPr lang="zh-CN" altLang="en-US" dirty="0"/>
              <a:t>或者</a:t>
            </a:r>
            <a:r>
              <a:rPr lang="zh-CN" altLang="en-US" dirty="0" smtClean="0"/>
              <a:t>你认为合适的其他预训练模型</a:t>
            </a:r>
            <a:endParaRPr lang="en-US" altLang="zh-CN" dirty="0" smtClean="0"/>
          </a:p>
          <a:p>
            <a:pPr marL="1439862" lvl="3" indent="-387350">
              <a:buSzPct val="100000"/>
            </a:pPr>
            <a:r>
              <a:rPr lang="zh-CN" altLang="en-US" dirty="0" smtClean="0"/>
              <a:t>两种引入方式：</a:t>
            </a:r>
            <a:endParaRPr lang="en-US" altLang="zh-CN" dirty="0" smtClean="0"/>
          </a:p>
          <a:p>
            <a:pPr marL="1701800" lvl="4" indent="-387350">
              <a:buSzPct val="100000"/>
              <a:buFont typeface="+mj-lt"/>
              <a:buAutoNum type="arabicPeriod"/>
            </a:pPr>
            <a:r>
              <a:rPr lang="zh-CN" altLang="en-US" dirty="0" smtClean="0"/>
              <a:t>不改变给定的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架构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如层数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，只迁移参数</a:t>
            </a:r>
            <a:endParaRPr lang="en-US" altLang="zh-CN" dirty="0" smtClean="0"/>
          </a:p>
          <a:p>
            <a:pPr marL="1701800" lvl="4" indent="-387350">
              <a:buSzPct val="100000"/>
              <a:buFont typeface="+mj-lt"/>
              <a:buAutoNum type="arabicPeriod"/>
            </a:pPr>
            <a:r>
              <a:rPr lang="zh-CN" altLang="en-US" dirty="0" smtClean="0"/>
              <a:t>完全调用完整的预训练模型</a:t>
            </a:r>
            <a:endParaRPr lang="en-US" altLang="zh-CN" dirty="0" smtClean="0"/>
          </a:p>
          <a:p>
            <a:pPr marL="1609725" lvl="4" indent="-295275">
              <a:buSzPct val="100000"/>
            </a:pPr>
            <a:r>
              <a:rPr lang="zh-CN" altLang="en-US" dirty="0" smtClean="0">
                <a:solidFill>
                  <a:schemeClr val="accent2"/>
                </a:solidFill>
              </a:rPr>
              <a:t>第一种方法比较复杂</a:t>
            </a:r>
            <a:r>
              <a:rPr lang="zh-CN" altLang="en-US" dirty="0" smtClean="0">
                <a:solidFill>
                  <a:schemeClr val="accent2"/>
                </a:solidFill>
              </a:rPr>
              <a:t>，供有精力的同学选择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5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5860"/>
            <a:ext cx="8321386" cy="501110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数据：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训练、验证和测试数据来自</a:t>
            </a:r>
            <a:r>
              <a:rPr lang="en-US" altLang="zh-CN" sz="2200" dirty="0" err="1" smtClean="0">
                <a:latin typeface="+mn-lt"/>
              </a:rPr>
              <a:t>ChineseGLUE</a:t>
            </a:r>
            <a:r>
              <a:rPr lang="en-US" altLang="zh-CN" sz="2200" dirty="0" smtClean="0">
                <a:latin typeface="+mn-lt"/>
              </a:rPr>
              <a:t>(CLUE): </a:t>
            </a:r>
            <a:r>
              <a:rPr lang="en-US" altLang="zh-CN" dirty="0">
                <a:latin typeface="+mn-lt"/>
                <a:hlinkClick r:id="rId2"/>
              </a:rPr>
              <a:t>https://</a:t>
            </a:r>
            <a:r>
              <a:rPr lang="en-US" altLang="zh-CN" dirty="0" smtClean="0">
                <a:latin typeface="+mn-lt"/>
                <a:hlinkClick r:id="rId2"/>
              </a:rPr>
              <a:t>github.com/CLUEbenchmark/CLUE</a:t>
            </a:r>
            <a:endParaRPr lang="en-US" altLang="zh-CN" dirty="0" smtClean="0">
              <a:latin typeface="+mn-lt"/>
            </a:endParaRPr>
          </a:p>
          <a:p>
            <a:pPr lvl="2"/>
            <a:endParaRPr lang="en-US" altLang="zh-CN" dirty="0" smtClean="0">
              <a:latin typeface="+mn-lt"/>
            </a:endParaRPr>
          </a:p>
          <a:p>
            <a:pPr marL="1028700" lvl="3" indent="0">
              <a:buNone/>
            </a:pPr>
            <a:endParaRPr lang="en-US" altLang="zh-CN" sz="2200" dirty="0" smtClean="0"/>
          </a:p>
          <a:p>
            <a:pPr marL="1028700" lvl="3" indent="0">
              <a:buNone/>
            </a:pPr>
            <a:endParaRPr lang="en-US" altLang="zh-CN" sz="2200" dirty="0"/>
          </a:p>
          <a:p>
            <a:pPr marL="1028700" lvl="3" indent="0">
              <a:buNone/>
            </a:pPr>
            <a:endParaRPr lang="en-US" altLang="zh-CN" sz="2200" dirty="0"/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65" y="2519611"/>
            <a:ext cx="8595371" cy="23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提交内容、方式和时间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5860"/>
            <a:ext cx="7886700" cy="5328725"/>
          </a:xfrm>
        </p:spPr>
        <p:txBody>
          <a:bodyPr/>
          <a:lstStyle/>
          <a:p>
            <a:r>
              <a:rPr lang="zh-CN" altLang="en-US" dirty="0" smtClean="0"/>
              <a:t>提交内容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实验报告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+mn-lt"/>
              </a:rPr>
              <a:t>Word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altLang="zh-CN" dirty="0" smtClean="0">
                <a:latin typeface="+mn-lt"/>
              </a:rPr>
              <a:t>PDF</a:t>
            </a:r>
            <a:r>
              <a:rPr lang="zh-CN" altLang="en-US" dirty="0" smtClean="0">
                <a:latin typeface="+mn-lt"/>
              </a:rPr>
              <a:t>文档</a:t>
            </a:r>
            <a:r>
              <a:rPr lang="en-US" altLang="zh-CN" dirty="0" smtClean="0"/>
              <a:t>)+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源码中注释出修改的地方</a:t>
            </a:r>
            <a:endParaRPr lang="en-US" altLang="zh-CN" dirty="0" smtClean="0"/>
          </a:p>
          <a:p>
            <a:pPr lvl="1"/>
            <a:r>
              <a:rPr lang="zh-CN" altLang="en-US" dirty="0"/>
              <a:t>报告</a:t>
            </a:r>
            <a:r>
              <a:rPr lang="zh-CN" altLang="en-US" dirty="0" smtClean="0"/>
              <a:t>内容包括：</a:t>
            </a:r>
            <a:endParaRPr lang="en-US" altLang="zh-CN" dirty="0" smtClean="0"/>
          </a:p>
          <a:p>
            <a:pPr marL="1143000" lvl="2" indent="-457200">
              <a:buFont typeface="+mj-lt"/>
              <a:buAutoNum type="arabicPeriod"/>
            </a:pPr>
            <a:r>
              <a:rPr lang="zh-CN" altLang="en-US" dirty="0" smtClean="0"/>
              <a:t>重点是简述一下如何实现的题目的那些要求，比如调入词向量时做了哪些细节处理，使用了哪些</a:t>
            </a:r>
            <a:r>
              <a:rPr lang="zh-CN" altLang="en-US" dirty="0">
                <a:cs typeface="Arial" panose="020B0604020202020204" pitchFamily="34" charset="0"/>
              </a:rPr>
              <a:t>隐藏层输出来对</a:t>
            </a:r>
            <a:r>
              <a:rPr lang="zh-CN" altLang="en-US" dirty="0" smtClean="0">
                <a:cs typeface="Arial" panose="020B0604020202020204" pitchFamily="34" charset="0"/>
              </a:rPr>
              <a:t>句子做表示，如何使用的预训练模型</a:t>
            </a:r>
            <a:r>
              <a:rPr lang="en-US" altLang="zh-CN" smtClean="0">
                <a:cs typeface="Arial" panose="020B0604020202020204" pitchFamily="34" charset="0"/>
              </a:rPr>
              <a:t>……</a:t>
            </a:r>
            <a:endParaRPr lang="en-US" altLang="zh-CN" dirty="0"/>
          </a:p>
          <a:p>
            <a:pPr marL="1143000" lvl="2" indent="-457200">
              <a:buFont typeface="+mj-lt"/>
              <a:buAutoNum type="arabicPeriod"/>
            </a:pPr>
            <a:r>
              <a:rPr lang="zh-CN" altLang="en-US" dirty="0" smtClean="0"/>
              <a:t>不同模型，不同句子表示方法的实验结果比较分析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9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提交内容、方式和时间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165860"/>
            <a:ext cx="8069873" cy="5011103"/>
          </a:xfrm>
        </p:spPr>
        <p:txBody>
          <a:bodyPr/>
          <a:lstStyle/>
          <a:p>
            <a:r>
              <a:rPr lang="zh-CN" altLang="en-US" dirty="0" smtClean="0"/>
              <a:t>提交方式和</a:t>
            </a:r>
            <a:r>
              <a:rPr lang="en-US" altLang="zh-CN" dirty="0" smtClean="0"/>
              <a:t>deadline</a:t>
            </a:r>
          </a:p>
          <a:p>
            <a:pPr lvl="1"/>
            <a:r>
              <a:rPr lang="zh-CN" altLang="en-US" dirty="0" smtClean="0"/>
              <a:t>压缩包提交到乐学，命名：</a:t>
            </a:r>
            <a:r>
              <a:rPr lang="zh-CN" altLang="en-US" dirty="0" smtClean="0"/>
              <a:t>实践</a:t>
            </a:r>
            <a:r>
              <a:rPr lang="en-US" altLang="zh-CN" dirty="0" smtClean="0"/>
              <a:t>2_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.xxx</a:t>
            </a:r>
          </a:p>
          <a:p>
            <a:pPr lvl="1"/>
            <a:r>
              <a:rPr lang="en-US" altLang="zh-CN" dirty="0" smtClean="0">
                <a:latin typeface="+mn-lt"/>
              </a:rPr>
              <a:t>Deadline</a:t>
            </a:r>
            <a:r>
              <a:rPr lang="zh-CN" altLang="en-US" dirty="0" smtClean="0">
                <a:latin typeface="+mn-lt"/>
              </a:rPr>
              <a:t>：</a:t>
            </a:r>
            <a:r>
              <a:rPr lang="en-US" altLang="zh-CN" dirty="0" smtClean="0">
                <a:latin typeface="+mn-lt"/>
              </a:rPr>
              <a:t>11</a:t>
            </a:r>
            <a:r>
              <a:rPr lang="zh-CN" altLang="en-US" dirty="0" smtClean="0">
                <a:latin typeface="+mn-lt"/>
              </a:rPr>
              <a:t>月</a:t>
            </a:r>
            <a:r>
              <a:rPr lang="en-US" altLang="zh-CN" dirty="0" smtClean="0">
                <a:latin typeface="+mn-lt"/>
              </a:rPr>
              <a:t>17</a:t>
            </a:r>
            <a:r>
              <a:rPr lang="zh-CN" altLang="en-US" dirty="0" smtClean="0">
                <a:latin typeface="+mn-lt"/>
              </a:rPr>
              <a:t>日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04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chemeClr val="tx1"/>
          </a:solidFill>
        </a:ln>
      </a:spPr>
      <a:bodyPr lIns="36000" tIns="0" rIns="36000" bIns="0" rtlCol="0" anchor="ctr"/>
      <a:lstStyle>
        <a:defPPr algn="ctr">
          <a:defRPr sz="2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12177</TotalTime>
  <Words>426</Words>
  <Application>Microsoft Office PowerPoint</Application>
  <PresentationFormat>全屏显示(4:3)</PresentationFormat>
  <Paragraphs>57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黑体</vt:lpstr>
      <vt:lpstr>宋体</vt:lpstr>
      <vt:lpstr>微软雅黑</vt:lpstr>
      <vt:lpstr>幼圆</vt:lpstr>
      <vt:lpstr>Arial</vt:lpstr>
      <vt:lpstr>Calibri</vt:lpstr>
      <vt:lpstr>Calibri Light</vt:lpstr>
      <vt:lpstr>Wingdings</vt:lpstr>
      <vt:lpstr>Office 主题</vt:lpstr>
      <vt:lpstr>自然语言处理 2022年秋季 </vt:lpstr>
      <vt:lpstr>实践作业二 15分 </vt:lpstr>
      <vt:lpstr>实践内容</vt:lpstr>
      <vt:lpstr>实践内容</vt:lpstr>
      <vt:lpstr>实践内容</vt:lpstr>
      <vt:lpstr>实践内容</vt:lpstr>
      <vt:lpstr>提交内容、方式和时间</vt:lpstr>
      <vt:lpstr>提交内容、方式和时间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鉴萍</dc:creator>
  <cp:lastModifiedBy>webuser</cp:lastModifiedBy>
  <cp:revision>276</cp:revision>
  <cp:lastPrinted>2019-09-24T06:48:25Z</cp:lastPrinted>
  <dcterms:created xsi:type="dcterms:W3CDTF">2019-09-10T07:42:04Z</dcterms:created>
  <dcterms:modified xsi:type="dcterms:W3CDTF">2022-11-03T03:19:28Z</dcterms:modified>
</cp:coreProperties>
</file>