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7" r:id="rId2"/>
    <p:sldId id="260" r:id="rId3"/>
    <p:sldId id="286" r:id="rId4"/>
    <p:sldId id="288" r:id="rId5"/>
    <p:sldId id="304" r:id="rId6"/>
    <p:sldId id="300" r:id="rId7"/>
    <p:sldId id="299" r:id="rId8"/>
    <p:sldId id="305" r:id="rId9"/>
    <p:sldId id="266" r:id="rId10"/>
    <p:sldId id="267" r:id="rId11"/>
    <p:sldId id="271" r:id="rId12"/>
    <p:sldId id="273" r:id="rId13"/>
    <p:sldId id="274" r:id="rId14"/>
    <p:sldId id="275" r:id="rId15"/>
    <p:sldId id="303" r:id="rId16"/>
    <p:sldId id="307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52" autoAdjust="0"/>
    <p:restoredTop sz="93575" autoAdjust="0"/>
  </p:normalViewPr>
  <p:slideViewPr>
    <p:cSldViewPr snapToGrid="0">
      <p:cViewPr varScale="1">
        <p:scale>
          <a:sx n="66" d="100"/>
          <a:sy n="66" d="100"/>
        </p:scale>
        <p:origin x="96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A80069-F7FB-4AF8-B701-667BBB2E5619}" type="datetimeFigureOut">
              <a:rPr lang="zh-TW" altLang="en-US" smtClean="0"/>
              <a:t>2018/5/29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4D567D-A5DD-4251-A01C-32DCB94622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4057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  <a:p>
            <a:r>
              <a:rPr lang="en-US" altLang="zh-TW" dirty="0"/>
              <a:t>Preparing the demo</a:t>
            </a:r>
          </a:p>
          <a:p>
            <a:endParaRPr lang="en-US" altLang="zh-TW" dirty="0"/>
          </a:p>
          <a:p>
            <a:r>
              <a:rPr lang="en-US" altLang="zh-TW" dirty="0"/>
              <a:t>Extra</a:t>
            </a:r>
            <a:r>
              <a:rPr lang="en-US" altLang="zh-TW" baseline="0" dirty="0"/>
              <a:t> topic:</a:t>
            </a:r>
          </a:p>
          <a:p>
            <a:r>
              <a:rPr lang="en-US" altLang="zh-TW" baseline="0" dirty="0"/>
              <a:t>	maybe I can talk about relation extraction</a:t>
            </a:r>
          </a:p>
          <a:p>
            <a:endParaRPr lang="en-US" altLang="zh-TW" baseline="0" dirty="0"/>
          </a:p>
          <a:p>
            <a:r>
              <a:rPr lang="en-US" altLang="zh-TW" baseline="0" dirty="0"/>
              <a:t>Rest:</a:t>
            </a:r>
          </a:p>
          <a:p>
            <a:r>
              <a:rPr lang="en-US" altLang="zh-TW" baseline="0" dirty="0"/>
              <a:t>	Paragraph vector</a:t>
            </a:r>
          </a:p>
          <a:p>
            <a:r>
              <a:rPr lang="en-US" altLang="zh-TW" baseline="0" dirty="0"/>
              <a:t>	Introducing document vector</a:t>
            </a:r>
          </a:p>
          <a:p>
            <a:r>
              <a:rPr lang="en-US" altLang="zh-TW" baseline="0" dirty="0"/>
              <a:t>	convolutional DSSM or parsing tree </a:t>
            </a:r>
          </a:p>
          <a:p>
            <a:r>
              <a:rPr lang="en-US" altLang="zh-TW" baseline="0" dirty="0"/>
              <a:t>	Introducing the whole representation</a:t>
            </a:r>
          </a:p>
          <a:p>
            <a:r>
              <a:rPr lang="en-US" altLang="zh-TW" baseline="0" dirty="0"/>
              <a:t>	 </a:t>
            </a:r>
          </a:p>
          <a:p>
            <a:endParaRPr lang="en-US" altLang="zh-TW" baseline="0" dirty="0"/>
          </a:p>
          <a:p>
            <a:r>
              <a:rPr lang="en-US" altLang="zh-TW" baseline="0" dirty="0"/>
              <a:t>Topic covered:</a:t>
            </a:r>
          </a:p>
          <a:p>
            <a:r>
              <a:rPr lang="en-US" altLang="zh-TW" baseline="0" dirty="0"/>
              <a:t>	Motivation: meaning representation</a:t>
            </a:r>
          </a:p>
          <a:p>
            <a:r>
              <a:rPr lang="en-US" altLang="zh-TW" baseline="0" dirty="0"/>
              <a:t>	Meaning of one word:    </a:t>
            </a:r>
          </a:p>
          <a:p>
            <a:r>
              <a:rPr lang="en-US" altLang="zh-TW" baseline="0" dirty="0"/>
              <a:t>		predict the next word</a:t>
            </a:r>
          </a:p>
          <a:p>
            <a:r>
              <a:rPr lang="en-US" altLang="zh-TW" baseline="0" dirty="0"/>
              <a:t>		structure </a:t>
            </a:r>
          </a:p>
          <a:p>
            <a:r>
              <a:rPr lang="en-US" altLang="zh-TW" baseline="0" dirty="0"/>
              <a:t>		How to train 1</a:t>
            </a:r>
          </a:p>
          <a:p>
            <a:r>
              <a:rPr lang="en-US" altLang="zh-TW" baseline="0" dirty="0"/>
              <a:t>		why? What we get (done)</a:t>
            </a:r>
          </a:p>
          <a:p>
            <a:r>
              <a:rPr lang="en-US" altLang="zh-TW" baseline="0" dirty="0"/>
              <a:t>		other structure 1</a:t>
            </a:r>
          </a:p>
          <a:p>
            <a:r>
              <a:rPr lang="en-US" altLang="zh-TW" baseline="0" dirty="0"/>
              <a:t>	Meaning of a sentence:</a:t>
            </a:r>
          </a:p>
          <a:p>
            <a:r>
              <a:rPr lang="en-US" altLang="zh-TW" baseline="0" dirty="0"/>
              <a:t>		Deep Semantic 1	</a:t>
            </a:r>
          </a:p>
          <a:p>
            <a:r>
              <a:rPr lang="en-US" altLang="zh-TW" baseline="0" dirty="0"/>
              <a:t>			+ convolution 1</a:t>
            </a:r>
          </a:p>
          <a:p>
            <a:r>
              <a:rPr lang="en-US" altLang="zh-TW" baseline="0" dirty="0"/>
              <a:t>		Paragraph Vector 1</a:t>
            </a:r>
          </a:p>
          <a:p>
            <a:endParaRPr lang="en-US" altLang="zh-TW" baseline="0" dirty="0"/>
          </a:p>
          <a:p>
            <a:r>
              <a:rPr lang="en-US" altLang="zh-TW" baseline="0" dirty="0"/>
              <a:t>Outlook: parsing, composition</a:t>
            </a:r>
          </a:p>
          <a:p>
            <a:r>
              <a:rPr lang="en-US" altLang="zh-TW" baseline="0" dirty="0"/>
              <a:t>	</a:t>
            </a:r>
          </a:p>
          <a:p>
            <a:r>
              <a:rPr lang="en-US" altLang="zh-TW" baseline="0" dirty="0"/>
              <a:t>		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3D9E2-21C9-4F43-833B-72DB5414AF97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1461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4D567D-A5DD-4251-A01C-32DCB9462257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37153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Hierarchy is not mentioned …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3D9E2-21C9-4F43-833B-72DB5414AF97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71904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600" dirty="0">
                <a:latin typeface="Times New Roman" pitchFamily="18" charset="0"/>
                <a:cs typeface="Times New Roman" pitchFamily="18" charset="0"/>
              </a:rPr>
              <a:t>Machine learns to understand </a:t>
            </a:r>
            <a:r>
              <a:rPr lang="zh-TW" altLang="en-US" sz="2600" dirty="0">
                <a:latin typeface="Times New Roman" pitchFamily="18" charset="0"/>
                <a:cs typeface="Times New Roman" pitchFamily="18" charset="0"/>
              </a:rPr>
              <a:t>鄉民用語 </a:t>
            </a:r>
            <a:r>
              <a:rPr lang="en-US" altLang="zh-TW" sz="2600" dirty="0">
                <a:latin typeface="Times New Roman" pitchFamily="18" charset="0"/>
                <a:cs typeface="Times New Roman" pitchFamily="18" charset="0"/>
              </a:rPr>
              <a:t>via reading the posts on PTT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93481-9538-44C6-A910-B58F9FEA8431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05664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1</a:t>
            </a:r>
            <a:r>
              <a:rPr kumimoji="1" lang="en-US" altLang="zh-TW" baseline="0" dirty="0" smtClean="0"/>
              <a:t> of N encoding: </a:t>
            </a:r>
            <a:r>
              <a:rPr kumimoji="1" lang="zh-TW" altLang="en-US" baseline="0" dirty="0" smtClean="0"/>
              <a:t>維數大</a:t>
            </a:r>
            <a:endParaRPr kumimoji="1" lang="en-US" altLang="zh-TW" baseline="0" dirty="0" smtClean="0"/>
          </a:p>
          <a:p>
            <a:r>
              <a:rPr kumimoji="1" lang="en-US" altLang="zh-TW" baseline="0" dirty="0" smtClean="0"/>
              <a:t>Word class : </a:t>
            </a:r>
            <a:r>
              <a:rPr kumimoji="1" lang="zh-TW" altLang="en-US" baseline="0" dirty="0" smtClean="0"/>
              <a:t>分類方法很多，不同</a:t>
            </a:r>
            <a:r>
              <a:rPr kumimoji="1" lang="en-US" altLang="zh-TW" baseline="0" dirty="0" smtClean="0"/>
              <a:t>class </a:t>
            </a:r>
            <a:r>
              <a:rPr kumimoji="1" lang="zh-TW" altLang="en-US" baseline="0" dirty="0" smtClean="0"/>
              <a:t>間沒關聯。</a:t>
            </a:r>
            <a:endParaRPr kumimoji="1" lang="en-US" altLang="zh-TW" baseline="0" dirty="0" smtClean="0"/>
          </a:p>
          <a:p>
            <a:r>
              <a:rPr kumimoji="1" lang="en-US" altLang="zh-TW" baseline="0" dirty="0" smtClean="0"/>
              <a:t>Word embedding :</a:t>
            </a:r>
            <a:r>
              <a:rPr kumimoji="1" lang="zh-TW" altLang="en-US" baseline="0" dirty="0" smtClean="0"/>
              <a:t> 維數低，可表示字之間的關聯，可以讓機器自己學習。</a:t>
            </a:r>
            <a:endParaRPr kumimoji="1" lang="en-US" altLang="zh-TW" baseline="0" dirty="0" smtClean="0"/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4D567D-A5DD-4251-A01C-32DCB9462257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58065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dirty="0" smtClean="0"/>
              <a:t>閱讀大量文章</a:t>
            </a:r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4D567D-A5DD-4251-A01C-32DCB9462257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47829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要怎麼解？</a:t>
            </a:r>
            <a:endParaRPr kumimoji="1" lang="en-US" altLang="zh-TW" dirty="0" smtClean="0"/>
          </a:p>
          <a:p>
            <a:r>
              <a:rPr kumimoji="1" lang="zh-TW" altLang="en-US" smtClean="0"/>
              <a:t>靠相鄰的字</a:t>
            </a:r>
          </a:p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4D567D-A5DD-4251-A01C-32DCB9462257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31609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What can it do?</a:t>
            </a:r>
            <a:r>
              <a:rPr lang="zh-TW" altLang="en-US" dirty="0"/>
              <a:t> </a:t>
            </a:r>
            <a:r>
              <a:rPr lang="en-US" altLang="zh-TW" sz="1200" dirty="0">
                <a:solidFill>
                  <a:srgbClr val="0000FF"/>
                </a:solidFill>
              </a:rPr>
              <a:t>Application?</a:t>
            </a:r>
            <a:endParaRPr lang="zh-TW" altLang="en-US" sz="1200" dirty="0">
              <a:solidFill>
                <a:srgbClr val="0000FF"/>
              </a:solidFill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3D9E2-21C9-4F43-833B-72DB5414AF97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450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故意接樓上推文來裱樓上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FC80C-8DD2-4D68-9BA4-5FC1878442D5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88840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Note that we only consider one input</a:t>
            </a:r>
            <a:r>
              <a:rPr lang="en-US" altLang="zh-TW" baseline="0" dirty="0"/>
              <a:t> word, we only consider wi-1</a:t>
            </a:r>
          </a:p>
          <a:p>
            <a:r>
              <a:rPr lang="en-US" altLang="zh-TW" baseline="0" dirty="0"/>
              <a:t>We will consider multiple word</a:t>
            </a:r>
          </a:p>
          <a:p>
            <a:r>
              <a:rPr lang="en-US" altLang="zh-TW" baseline="0" dirty="0"/>
              <a:t>The structured is a little different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3D9E2-21C9-4F43-833B-72DB5414AF97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62423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man is known by the company he keeps.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觀其友知其人</a:t>
            </a:r>
            <a:endParaRPr lang="en-US" altLang="zh-TW" sz="12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Why the word vectors can probably capture the meaning of the words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3D9E2-21C9-4F43-833B-72DB5414AF97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81163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Why can it happen</a:t>
            </a:r>
          </a:p>
          <a:p>
            <a:r>
              <a:rPr lang="en-US" altLang="zh-TW" dirty="0"/>
              <a:t>How to explain it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3D9E2-21C9-4F43-833B-72DB5414AF97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9603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02377-0DAD-4D3F-B09B-60B759F30EA2}" type="datetimeFigureOut">
              <a:rPr lang="zh-TW" altLang="en-US" smtClean="0"/>
              <a:t>2018/5/29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5B31A-9A53-4372-B8F2-9E25964F92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8405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02377-0DAD-4D3F-B09B-60B759F30EA2}" type="datetimeFigureOut">
              <a:rPr lang="zh-TW" altLang="en-US" smtClean="0"/>
              <a:t>2018/5/29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5B31A-9A53-4372-B8F2-9E25964F92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46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02377-0DAD-4D3F-B09B-60B759F30EA2}" type="datetimeFigureOut">
              <a:rPr lang="zh-TW" altLang="en-US" smtClean="0"/>
              <a:t>2018/5/29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5B31A-9A53-4372-B8F2-9E25964F92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575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02377-0DAD-4D3F-B09B-60B759F30EA2}" type="datetimeFigureOut">
              <a:rPr lang="zh-TW" altLang="en-US" smtClean="0"/>
              <a:t>2018/5/29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5B31A-9A53-4372-B8F2-9E25964F92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4918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02377-0DAD-4D3F-B09B-60B759F30EA2}" type="datetimeFigureOut">
              <a:rPr lang="zh-TW" altLang="en-US" smtClean="0"/>
              <a:t>2018/5/29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5B31A-9A53-4372-B8F2-9E25964F92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5398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02377-0DAD-4D3F-B09B-60B759F30EA2}" type="datetimeFigureOut">
              <a:rPr lang="zh-TW" altLang="en-US" smtClean="0"/>
              <a:t>2018/5/29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5B31A-9A53-4372-B8F2-9E25964F92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6424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02377-0DAD-4D3F-B09B-60B759F30EA2}" type="datetimeFigureOut">
              <a:rPr lang="zh-TW" altLang="en-US" smtClean="0"/>
              <a:t>2018/5/29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5B31A-9A53-4372-B8F2-9E25964F92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7534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02377-0DAD-4D3F-B09B-60B759F30EA2}" type="datetimeFigureOut">
              <a:rPr lang="zh-TW" altLang="en-US" smtClean="0"/>
              <a:t>2018/5/29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5B31A-9A53-4372-B8F2-9E25964F92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7553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02377-0DAD-4D3F-B09B-60B759F30EA2}" type="datetimeFigureOut">
              <a:rPr lang="zh-TW" altLang="en-US" smtClean="0"/>
              <a:t>2018/5/29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5B31A-9A53-4372-B8F2-9E25964F92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5196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02377-0DAD-4D3F-B09B-60B759F30EA2}" type="datetimeFigureOut">
              <a:rPr lang="zh-TW" altLang="en-US" smtClean="0"/>
              <a:t>2018/5/29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5B31A-9A53-4372-B8F2-9E25964F92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2666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02377-0DAD-4D3F-B09B-60B759F30EA2}" type="datetimeFigureOut">
              <a:rPr lang="zh-TW" altLang="en-US" smtClean="0"/>
              <a:t>2018/5/29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5B31A-9A53-4372-B8F2-9E25964F92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6325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02377-0DAD-4D3F-B09B-60B759F30EA2}" type="datetimeFigureOut">
              <a:rPr lang="zh-TW" altLang="en-US" smtClean="0"/>
              <a:t>2018/5/29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5B31A-9A53-4372-B8F2-9E25964F92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1287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60.png"/><Relationship Id="rId5" Type="http://schemas.openxmlformats.org/officeDocument/2006/relationships/image" Target="../media/image70.png"/><Relationship Id="rId6" Type="http://schemas.openxmlformats.org/officeDocument/2006/relationships/image" Target="../media/image7.png"/><Relationship Id="rId7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e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nlp.stanford.edu/projects/glove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264657"/>
            <a:ext cx="7772400" cy="2387600"/>
          </a:xfrm>
        </p:spPr>
        <p:txBody>
          <a:bodyPr>
            <a:normAutofit/>
          </a:bodyPr>
          <a:lstStyle/>
          <a:p>
            <a:r>
              <a:rPr lang="en-US" altLang="zh-TW" sz="4800" dirty="0" smtClean="0"/>
              <a:t>Word </a:t>
            </a:r>
            <a:r>
              <a:rPr lang="en-US" altLang="zh-TW" sz="4800" dirty="0"/>
              <a:t>Embedding</a:t>
            </a:r>
            <a:endParaRPr lang="zh-TW" altLang="en-US" sz="48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3000" y="3744332"/>
            <a:ext cx="6858000" cy="1655762"/>
          </a:xfrm>
        </p:spPr>
        <p:txBody>
          <a:bodyPr>
            <a:normAutofit/>
          </a:bodyPr>
          <a:lstStyle/>
          <a:p>
            <a:r>
              <a:rPr lang="zh-TW" altLang="en-US" sz="3600" dirty="0" smtClean="0"/>
              <a:t>電機三劉記良</a:t>
            </a:r>
            <a:endParaRPr lang="zh-TW" altLang="en-US" sz="36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EFA0-3966-4D15-8C7E-765B7BB5697B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8578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Prediction-based</a:t>
            </a:r>
            <a:endParaRPr lang="zh-TW" altLang="en-US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294865" y="4328946"/>
            <a:ext cx="2495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Training text:</a:t>
            </a:r>
            <a:endParaRPr lang="zh-TW" altLang="en-US" sz="2800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433260" y="4852361"/>
            <a:ext cx="4085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……</a:t>
            </a:r>
            <a:r>
              <a:rPr lang="zh-TW" altLang="en-US" sz="2800" dirty="0"/>
              <a:t>  蔡英文  宣誓就職 </a:t>
            </a:r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449926" y="5810373"/>
            <a:ext cx="40688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……</a:t>
            </a:r>
            <a:r>
              <a:rPr lang="zh-TW" altLang="en-US" sz="2800" dirty="0"/>
              <a:t>  馬英九  宣誓就職 </a:t>
            </a:r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1299895" y="5252752"/>
            <a:ext cx="919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-25000" dirty="0"/>
              <a:t>i-1</a:t>
            </a:r>
            <a:endParaRPr lang="zh-TW" altLang="en-US" sz="2400" baseline="-250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1305039" y="6202062"/>
            <a:ext cx="919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-25000" dirty="0"/>
              <a:t>i-1</a:t>
            </a:r>
            <a:endParaRPr lang="zh-TW" altLang="en-US" sz="2400" baseline="-250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2604420" y="5246663"/>
            <a:ext cx="919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/>
              <a:t>w</a:t>
            </a:r>
            <a:r>
              <a:rPr lang="en-US" altLang="zh-TW" sz="2400" baseline="-25000" dirty="0" err="1"/>
              <a:t>i</a:t>
            </a:r>
            <a:endParaRPr lang="zh-TW" altLang="en-US" sz="2400" baseline="-25000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2617273" y="6232526"/>
            <a:ext cx="919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/>
              <a:t>w</a:t>
            </a:r>
            <a:r>
              <a:rPr lang="en-US" altLang="zh-TW" sz="2400" baseline="-25000" dirty="0" err="1"/>
              <a:t>i</a:t>
            </a:r>
            <a:endParaRPr lang="zh-TW" altLang="en-US" sz="2400" baseline="-25000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6501216" y="3433986"/>
            <a:ext cx="2470947" cy="12003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“</a:t>
            </a:r>
            <a:r>
              <a:rPr lang="zh-TW" altLang="en-US" sz="2400" dirty="0"/>
              <a:t>宣誓就職</a:t>
            </a:r>
            <a:r>
              <a:rPr lang="en-US" altLang="zh-TW" sz="2400" dirty="0"/>
              <a:t>” should have large probability</a:t>
            </a:r>
            <a:endParaRPr lang="zh-TW" altLang="en-US" sz="2400" dirty="0"/>
          </a:p>
        </p:txBody>
      </p:sp>
      <p:cxnSp>
        <p:nvCxnSpPr>
          <p:cNvPr id="43" name="直線單箭頭接點 42"/>
          <p:cNvCxnSpPr/>
          <p:nvPr/>
        </p:nvCxnSpPr>
        <p:spPr>
          <a:xfrm>
            <a:off x="4708143" y="6155670"/>
            <a:ext cx="293129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/>
          <p:nvPr/>
        </p:nvCxnSpPr>
        <p:spPr>
          <a:xfrm flipH="1" flipV="1">
            <a:off x="4998927" y="4281390"/>
            <a:ext cx="0" cy="22794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/>
          <p:cNvSpPr txBox="1"/>
          <p:nvPr/>
        </p:nvSpPr>
        <p:spPr>
          <a:xfrm>
            <a:off x="7167975" y="6202062"/>
            <a:ext cx="612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z</a:t>
            </a:r>
            <a:r>
              <a:rPr lang="en-US" altLang="zh-TW" sz="2400" baseline="-25000" dirty="0"/>
              <a:t>1</a:t>
            </a:r>
            <a:endParaRPr lang="zh-TW" altLang="en-US" sz="2400" baseline="-25000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4440277" y="4214088"/>
            <a:ext cx="612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z</a:t>
            </a:r>
            <a:r>
              <a:rPr lang="en-US" altLang="zh-TW" sz="2400" baseline="-25000" dirty="0"/>
              <a:t>2</a:t>
            </a:r>
            <a:endParaRPr lang="zh-TW" altLang="en-US" sz="2400" baseline="-25000" dirty="0"/>
          </a:p>
        </p:txBody>
      </p:sp>
      <p:sp>
        <p:nvSpPr>
          <p:cNvPr id="48" name="橢圓 47"/>
          <p:cNvSpPr/>
          <p:nvPr/>
        </p:nvSpPr>
        <p:spPr>
          <a:xfrm>
            <a:off x="5659710" y="5316135"/>
            <a:ext cx="134608" cy="134608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橢圓 48"/>
          <p:cNvSpPr/>
          <p:nvPr/>
        </p:nvSpPr>
        <p:spPr>
          <a:xfrm>
            <a:off x="5883660" y="5686442"/>
            <a:ext cx="134608" cy="134608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文字方塊 49"/>
          <p:cNvSpPr txBox="1"/>
          <p:nvPr/>
        </p:nvSpPr>
        <p:spPr>
          <a:xfrm>
            <a:off x="5841213" y="4989078"/>
            <a:ext cx="1279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蔡英文</a:t>
            </a:r>
          </a:p>
        </p:txBody>
      </p:sp>
      <p:sp>
        <p:nvSpPr>
          <p:cNvPr id="51" name="文字方塊 50"/>
          <p:cNvSpPr txBox="1"/>
          <p:nvPr/>
        </p:nvSpPr>
        <p:spPr>
          <a:xfrm>
            <a:off x="6072052" y="5457746"/>
            <a:ext cx="1279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馬英九</a:t>
            </a:r>
          </a:p>
        </p:txBody>
      </p:sp>
      <p:sp>
        <p:nvSpPr>
          <p:cNvPr id="53" name="矩形 52"/>
          <p:cNvSpPr/>
          <p:nvPr/>
        </p:nvSpPr>
        <p:spPr>
          <a:xfrm>
            <a:off x="4963569" y="486827"/>
            <a:ext cx="3816324" cy="93763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You shall know a word by the company it keeps</a:t>
            </a:r>
            <a:endParaRPr lang="zh-TW" altLang="en-US" sz="2800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410735" y="2891754"/>
            <a:ext cx="1227905" cy="12003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2400" dirty="0"/>
              <a:t>蔡英文  </a:t>
            </a:r>
            <a:endParaRPr lang="en-US" altLang="zh-TW" sz="2400" dirty="0"/>
          </a:p>
          <a:p>
            <a:pPr algn="ctr"/>
            <a:r>
              <a:rPr lang="en-US" altLang="zh-TW" sz="2400" dirty="0"/>
              <a:t>or </a:t>
            </a:r>
          </a:p>
          <a:p>
            <a:pPr algn="ctr"/>
            <a:r>
              <a:rPr lang="zh-TW" altLang="en-US" sz="2400" dirty="0"/>
              <a:t>馬英九 </a:t>
            </a:r>
          </a:p>
        </p:txBody>
      </p:sp>
      <p:sp>
        <p:nvSpPr>
          <p:cNvPr id="63" name="左大括弧 62"/>
          <p:cNvSpPr/>
          <p:nvPr/>
        </p:nvSpPr>
        <p:spPr>
          <a:xfrm flipH="1">
            <a:off x="6096752" y="1744846"/>
            <a:ext cx="315722" cy="2105029"/>
          </a:xfrm>
          <a:prstGeom prst="leftBrace">
            <a:avLst>
              <a:gd name="adj1" fmla="val 104874"/>
              <a:gd name="adj2" fmla="val 50000"/>
            </a:avLst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9" name="群組 88"/>
          <p:cNvGrpSpPr/>
          <p:nvPr/>
        </p:nvGrpSpPr>
        <p:grpSpPr>
          <a:xfrm>
            <a:off x="5286778" y="1912977"/>
            <a:ext cx="814717" cy="1798775"/>
            <a:chOff x="5825704" y="3393791"/>
            <a:chExt cx="814717" cy="1798775"/>
          </a:xfrm>
        </p:grpSpPr>
        <p:cxnSp>
          <p:nvCxnSpPr>
            <p:cNvPr id="90" name="直線單箭頭接點 89"/>
            <p:cNvCxnSpPr/>
            <p:nvPr/>
          </p:nvCxnSpPr>
          <p:spPr>
            <a:xfrm>
              <a:off x="5825704" y="3393791"/>
              <a:ext cx="7591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線單箭頭接點 90"/>
            <p:cNvCxnSpPr/>
            <p:nvPr/>
          </p:nvCxnSpPr>
          <p:spPr>
            <a:xfrm>
              <a:off x="5825705" y="3754829"/>
              <a:ext cx="7591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線單箭頭接點 91"/>
            <p:cNvCxnSpPr/>
            <p:nvPr/>
          </p:nvCxnSpPr>
          <p:spPr>
            <a:xfrm>
              <a:off x="5825705" y="4783714"/>
              <a:ext cx="7591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單箭頭接點 92"/>
            <p:cNvCxnSpPr/>
            <p:nvPr/>
          </p:nvCxnSpPr>
          <p:spPr>
            <a:xfrm>
              <a:off x="5825704" y="5192566"/>
              <a:ext cx="7591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單箭頭接點 93"/>
            <p:cNvCxnSpPr/>
            <p:nvPr/>
          </p:nvCxnSpPr>
          <p:spPr>
            <a:xfrm>
              <a:off x="5825705" y="4137429"/>
              <a:ext cx="7591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文字方塊 94"/>
            <p:cNvSpPr txBox="1"/>
            <p:nvPr/>
          </p:nvSpPr>
          <p:spPr>
            <a:xfrm rot="5400000">
              <a:off x="6119196" y="4246059"/>
              <a:ext cx="5192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/>
                <a:t>…</a:t>
              </a:r>
              <a:endParaRPr lang="zh-TW" altLang="en-US" sz="2800" b="1" dirty="0"/>
            </a:p>
          </p:txBody>
        </p:sp>
      </p:grpSp>
      <p:sp>
        <p:nvSpPr>
          <p:cNvPr id="96" name="矩形 95"/>
          <p:cNvSpPr/>
          <p:nvPr/>
        </p:nvSpPr>
        <p:spPr>
          <a:xfrm>
            <a:off x="3340634" y="1673773"/>
            <a:ext cx="2182483" cy="221020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grpSp>
        <p:nvGrpSpPr>
          <p:cNvPr id="97" name="群組 96"/>
          <p:cNvGrpSpPr/>
          <p:nvPr/>
        </p:nvGrpSpPr>
        <p:grpSpPr>
          <a:xfrm rot="5400000">
            <a:off x="928507" y="2550695"/>
            <a:ext cx="2271549" cy="589643"/>
            <a:chOff x="-1776073" y="4521305"/>
            <a:chExt cx="3548019" cy="920986"/>
          </a:xfrm>
        </p:grpSpPr>
        <p:sp>
          <p:nvSpPr>
            <p:cNvPr id="98" name="矩形 97"/>
            <p:cNvSpPr/>
            <p:nvPr/>
          </p:nvSpPr>
          <p:spPr>
            <a:xfrm>
              <a:off x="-1776073" y="4732673"/>
              <a:ext cx="3362325" cy="70961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9" name="橢圓 98"/>
            <p:cNvSpPr/>
            <p:nvPr/>
          </p:nvSpPr>
          <p:spPr>
            <a:xfrm>
              <a:off x="-1671298" y="4820782"/>
              <a:ext cx="495300" cy="495300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0" name="橢圓 99"/>
            <p:cNvSpPr/>
            <p:nvPr/>
          </p:nvSpPr>
          <p:spPr>
            <a:xfrm>
              <a:off x="-966448" y="4820782"/>
              <a:ext cx="495300" cy="495300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1" name="橢圓 100"/>
            <p:cNvSpPr/>
            <p:nvPr/>
          </p:nvSpPr>
          <p:spPr>
            <a:xfrm>
              <a:off x="-261598" y="4820782"/>
              <a:ext cx="495300" cy="495300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2" name="文字方塊 101"/>
            <p:cNvSpPr txBox="1"/>
            <p:nvPr/>
          </p:nvSpPr>
          <p:spPr>
            <a:xfrm>
              <a:off x="438446" y="4521305"/>
              <a:ext cx="1333500" cy="523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/>
                <a:t>……</a:t>
              </a:r>
              <a:endParaRPr lang="zh-TW" altLang="en-US" sz="2800" b="1" dirty="0"/>
            </a:p>
          </p:txBody>
        </p:sp>
      </p:grpSp>
      <p:sp>
        <p:nvSpPr>
          <p:cNvPr id="103" name="文字方塊 102"/>
          <p:cNvSpPr txBox="1"/>
          <p:nvPr/>
        </p:nvSpPr>
        <p:spPr>
          <a:xfrm>
            <a:off x="1850263" y="2143872"/>
            <a:ext cx="392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TW" sz="2400" dirty="0"/>
              <a:t>1</a:t>
            </a:r>
            <a:endParaRPr lang="en-US" altLang="zh-TW" sz="2400" baseline="-25000" dirty="0"/>
          </a:p>
        </p:txBody>
      </p:sp>
      <p:sp>
        <p:nvSpPr>
          <p:cNvPr id="104" name="文字方塊 103"/>
          <p:cNvSpPr txBox="1"/>
          <p:nvPr/>
        </p:nvSpPr>
        <p:spPr>
          <a:xfrm>
            <a:off x="1824721" y="1676359"/>
            <a:ext cx="392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TW" sz="2400" dirty="0"/>
              <a:t>0</a:t>
            </a:r>
            <a:endParaRPr lang="en-US" altLang="zh-TW" sz="2400" baseline="-25000" dirty="0"/>
          </a:p>
        </p:txBody>
      </p:sp>
      <p:sp>
        <p:nvSpPr>
          <p:cNvPr id="105" name="文字方塊 104"/>
          <p:cNvSpPr txBox="1"/>
          <p:nvPr/>
        </p:nvSpPr>
        <p:spPr>
          <a:xfrm>
            <a:off x="1841339" y="2597083"/>
            <a:ext cx="392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TW" sz="2400" dirty="0"/>
              <a:t>0</a:t>
            </a:r>
            <a:endParaRPr lang="en-US" altLang="zh-TW" sz="2400" baseline="-25000" dirty="0"/>
          </a:p>
        </p:txBody>
      </p:sp>
      <p:sp>
        <p:nvSpPr>
          <p:cNvPr id="106" name="文字方塊 105"/>
          <p:cNvSpPr txBox="1"/>
          <p:nvPr/>
        </p:nvSpPr>
        <p:spPr>
          <a:xfrm>
            <a:off x="6457674" y="2177870"/>
            <a:ext cx="2322219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The probability for each word as the next word </a:t>
            </a:r>
            <a:r>
              <a:rPr lang="en-US" altLang="zh-TW" sz="2400" dirty="0" err="1"/>
              <a:t>w</a:t>
            </a:r>
            <a:r>
              <a:rPr lang="en-US" altLang="zh-TW" sz="2400" baseline="-25000" dirty="0" err="1"/>
              <a:t>i</a:t>
            </a:r>
            <a:endParaRPr lang="zh-TW" altLang="en-US" sz="2400" baseline="-25000" dirty="0"/>
          </a:p>
        </p:txBody>
      </p:sp>
      <p:grpSp>
        <p:nvGrpSpPr>
          <p:cNvPr id="107" name="群組 106"/>
          <p:cNvGrpSpPr/>
          <p:nvPr/>
        </p:nvGrpSpPr>
        <p:grpSpPr>
          <a:xfrm rot="5400000">
            <a:off x="3052481" y="2516524"/>
            <a:ext cx="1722178" cy="593606"/>
            <a:chOff x="-1776072" y="4515117"/>
            <a:chExt cx="2689936" cy="927175"/>
          </a:xfrm>
        </p:grpSpPr>
        <p:sp>
          <p:nvSpPr>
            <p:cNvPr id="108" name="矩形 107"/>
            <p:cNvSpPr/>
            <p:nvPr/>
          </p:nvSpPr>
          <p:spPr>
            <a:xfrm>
              <a:off x="-1776072" y="4732674"/>
              <a:ext cx="2467452" cy="70961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9" name="橢圓 108"/>
            <p:cNvSpPr/>
            <p:nvPr/>
          </p:nvSpPr>
          <p:spPr>
            <a:xfrm>
              <a:off x="-1671298" y="4820782"/>
              <a:ext cx="495300" cy="495300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0" name="橢圓 109"/>
            <p:cNvSpPr/>
            <p:nvPr/>
          </p:nvSpPr>
          <p:spPr>
            <a:xfrm>
              <a:off x="-966448" y="4820782"/>
              <a:ext cx="495300" cy="495300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1" name="文字方塊 110"/>
            <p:cNvSpPr txBox="1"/>
            <p:nvPr/>
          </p:nvSpPr>
          <p:spPr>
            <a:xfrm>
              <a:off x="-419636" y="4515117"/>
              <a:ext cx="13335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/>
                <a:t>……</a:t>
              </a:r>
              <a:endParaRPr lang="zh-TW" altLang="en-US" sz="2800" b="1" dirty="0"/>
            </a:p>
          </p:txBody>
        </p:sp>
      </p:grpSp>
      <p:sp>
        <p:nvSpPr>
          <p:cNvPr id="112" name="文字方塊 111"/>
          <p:cNvSpPr txBox="1"/>
          <p:nvPr/>
        </p:nvSpPr>
        <p:spPr>
          <a:xfrm>
            <a:off x="3417001" y="1732191"/>
            <a:ext cx="550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TW" sz="2400" dirty="0"/>
              <a:t>z</a:t>
            </a:r>
            <a:r>
              <a:rPr lang="en-US" altLang="zh-TW" sz="2400" baseline="-25000" dirty="0"/>
              <a:t>1</a:t>
            </a:r>
          </a:p>
        </p:txBody>
      </p:sp>
      <p:sp>
        <p:nvSpPr>
          <p:cNvPr id="113" name="文字方塊 112"/>
          <p:cNvSpPr txBox="1"/>
          <p:nvPr/>
        </p:nvSpPr>
        <p:spPr>
          <a:xfrm>
            <a:off x="3408643" y="2159105"/>
            <a:ext cx="550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TW" sz="2400" dirty="0"/>
              <a:t>z</a:t>
            </a:r>
            <a:r>
              <a:rPr lang="en-US" altLang="zh-TW" sz="2400" baseline="-25000" dirty="0"/>
              <a:t>2</a:t>
            </a:r>
          </a:p>
        </p:txBody>
      </p:sp>
      <p:cxnSp>
        <p:nvCxnSpPr>
          <p:cNvPr id="114" name="直線單箭頭接點 113"/>
          <p:cNvCxnSpPr>
            <a:endCxn id="109" idx="4"/>
          </p:cNvCxnSpPr>
          <p:nvPr/>
        </p:nvCxnSpPr>
        <p:spPr>
          <a:xfrm>
            <a:off x="2099356" y="1958858"/>
            <a:ext cx="1598215" cy="2190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單箭頭接點 114"/>
          <p:cNvCxnSpPr>
            <a:endCxn id="109" idx="4"/>
          </p:cNvCxnSpPr>
          <p:nvPr/>
        </p:nvCxnSpPr>
        <p:spPr>
          <a:xfrm flipV="1">
            <a:off x="2099356" y="2177870"/>
            <a:ext cx="1598215" cy="20579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單箭頭接點 115"/>
          <p:cNvCxnSpPr>
            <a:endCxn id="109" idx="4"/>
          </p:cNvCxnSpPr>
          <p:nvPr/>
        </p:nvCxnSpPr>
        <p:spPr>
          <a:xfrm flipV="1">
            <a:off x="2155116" y="2177870"/>
            <a:ext cx="1542455" cy="6674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單箭頭接點 116"/>
          <p:cNvCxnSpPr>
            <a:endCxn id="110" idx="4"/>
          </p:cNvCxnSpPr>
          <p:nvPr/>
        </p:nvCxnSpPr>
        <p:spPr>
          <a:xfrm>
            <a:off x="2107734" y="1969922"/>
            <a:ext cx="1589837" cy="6592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單箭頭接點 117"/>
          <p:cNvCxnSpPr>
            <a:endCxn id="110" idx="4"/>
          </p:cNvCxnSpPr>
          <p:nvPr/>
        </p:nvCxnSpPr>
        <p:spPr>
          <a:xfrm>
            <a:off x="2107734" y="2390133"/>
            <a:ext cx="1589837" cy="2390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單箭頭接點 118"/>
          <p:cNvCxnSpPr>
            <a:endCxn id="110" idx="4"/>
          </p:cNvCxnSpPr>
          <p:nvPr/>
        </p:nvCxnSpPr>
        <p:spPr>
          <a:xfrm flipV="1">
            <a:off x="2146267" y="2629136"/>
            <a:ext cx="1551304" cy="2163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文字方塊 119"/>
          <p:cNvSpPr txBox="1"/>
          <p:nvPr/>
        </p:nvSpPr>
        <p:spPr>
          <a:xfrm rot="5400000">
            <a:off x="2595674" y="3138119"/>
            <a:ext cx="853747" cy="334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……</a:t>
            </a:r>
            <a:endParaRPr lang="zh-TW" altLang="en-US" sz="2800" b="1" dirty="0"/>
          </a:p>
        </p:txBody>
      </p:sp>
      <p:sp>
        <p:nvSpPr>
          <p:cNvPr id="81" name="弧形箭號 (左彎) 80"/>
          <p:cNvSpPr/>
          <p:nvPr/>
        </p:nvSpPr>
        <p:spPr>
          <a:xfrm rot="18249225">
            <a:off x="4639095" y="2639306"/>
            <a:ext cx="652300" cy="2102436"/>
          </a:xfrm>
          <a:prstGeom prst="curvedLeftArrow">
            <a:avLst>
              <a:gd name="adj1" fmla="val 39287"/>
              <a:gd name="adj2" fmla="val 50000"/>
              <a:gd name="adj3" fmla="val 2500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5472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/>
      <p:bldP spid="36" grpId="0"/>
      <p:bldP spid="37" grpId="0"/>
      <p:bldP spid="38" grpId="0"/>
      <p:bldP spid="39" grpId="0"/>
      <p:bldP spid="42" grpId="0" animBg="1"/>
      <p:bldP spid="45" grpId="0"/>
      <p:bldP spid="46" grpId="0"/>
      <p:bldP spid="48" grpId="0" animBg="1"/>
      <p:bldP spid="49" grpId="0" animBg="1"/>
      <p:bldP spid="50" grpId="0"/>
      <p:bldP spid="51" grpId="0"/>
      <p:bldP spid="41" grpId="0" animBg="1"/>
      <p:bldP spid="63" grpId="0" animBg="1"/>
      <p:bldP spid="96" grpId="0" animBg="1"/>
      <p:bldP spid="103" grpId="0"/>
      <p:bldP spid="104" grpId="0"/>
      <p:bldP spid="105" grpId="0"/>
      <p:bldP spid="106" grpId="0" animBg="1"/>
      <p:bldP spid="112" grpId="0"/>
      <p:bldP spid="113" grpId="0"/>
      <p:bldP spid="120" grpId="0"/>
      <p:bldP spid="8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字方塊 37"/>
          <p:cNvSpPr txBox="1"/>
          <p:nvPr/>
        </p:nvSpPr>
        <p:spPr>
          <a:xfrm>
            <a:off x="-1744" y="4889879"/>
            <a:ext cx="4270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 </a:t>
            </a:r>
            <a:r>
              <a:rPr lang="en-US" altLang="zh-TW" sz="2800" b="1" dirty="0">
                <a:solidFill>
                  <a:srgbClr val="FF0000"/>
                </a:solidFill>
              </a:rPr>
              <a:t>____   </a:t>
            </a:r>
            <a:r>
              <a:rPr lang="en-US" altLang="zh-TW" sz="2800" dirty="0"/>
              <a:t> </a:t>
            </a:r>
            <a:r>
              <a:rPr lang="en-US" altLang="zh-TW" sz="2800" dirty="0" err="1"/>
              <a:t>w</a:t>
            </a:r>
            <a:r>
              <a:rPr lang="en-US" altLang="zh-TW" sz="2800" baseline="-25000" dirty="0" err="1"/>
              <a:t>i</a:t>
            </a:r>
            <a:r>
              <a:rPr lang="en-US" altLang="zh-TW" sz="2800" dirty="0"/>
              <a:t>    </a:t>
            </a:r>
            <a:r>
              <a:rPr lang="en-US" altLang="zh-TW" sz="2800" b="1" dirty="0">
                <a:solidFill>
                  <a:srgbClr val="FF0000"/>
                </a:solidFill>
              </a:rPr>
              <a:t>____</a:t>
            </a:r>
            <a:r>
              <a:rPr lang="en-US" altLang="zh-TW" sz="2800" dirty="0"/>
              <a:t> ……</a:t>
            </a:r>
            <a:endParaRPr lang="zh-TW" altLang="en-US" sz="28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Prediction-based</a:t>
            </a:r>
            <a:br>
              <a:rPr lang="en-US" altLang="zh-TW" dirty="0"/>
            </a:br>
            <a:r>
              <a:rPr lang="en-US" altLang="zh-TW" dirty="0"/>
              <a:t>– Various Architectures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Continuous bag </a:t>
            </a:r>
            <a:r>
              <a:rPr lang="en-US" altLang="zh-TW" dirty="0"/>
              <a:t>of word</a:t>
            </a:r>
            <a:r>
              <a:rPr lang="zh-TW" altLang="en-US" dirty="0"/>
              <a:t> </a:t>
            </a:r>
            <a:r>
              <a:rPr lang="en-US" altLang="zh-TW" dirty="0"/>
              <a:t>(CBOW) model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Skip-gram </a:t>
            </a:r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文字方塊 3"/>
          <p:cNvSpPr txBox="1"/>
          <p:nvPr/>
        </p:nvSpPr>
        <p:spPr>
          <a:xfrm>
            <a:off x="17114" y="2708379"/>
            <a:ext cx="4270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 w</a:t>
            </a:r>
            <a:r>
              <a:rPr lang="en-US" altLang="zh-TW" sz="2800" baseline="-25000" dirty="0"/>
              <a:t>i-1</a:t>
            </a:r>
            <a:r>
              <a:rPr lang="en-US" altLang="zh-TW" sz="2800" dirty="0"/>
              <a:t>   </a:t>
            </a:r>
            <a:r>
              <a:rPr lang="en-US" altLang="zh-TW" sz="2800" b="1" dirty="0">
                <a:solidFill>
                  <a:srgbClr val="FF0000"/>
                </a:solidFill>
              </a:rPr>
              <a:t>____</a:t>
            </a:r>
            <a:r>
              <a:rPr lang="en-US" altLang="zh-TW" sz="2800" dirty="0"/>
              <a:t>   w</a:t>
            </a:r>
            <a:r>
              <a:rPr lang="en-US" altLang="zh-TW" sz="2800" baseline="-25000" dirty="0"/>
              <a:t>i+1</a:t>
            </a:r>
            <a:r>
              <a:rPr lang="en-US" altLang="zh-TW" sz="2800" dirty="0"/>
              <a:t> ……</a:t>
            </a:r>
            <a:endParaRPr lang="zh-TW" altLang="en-US" sz="2800" dirty="0"/>
          </a:p>
        </p:txBody>
      </p:sp>
      <p:cxnSp>
        <p:nvCxnSpPr>
          <p:cNvPr id="5" name="直線接點 4"/>
          <p:cNvCxnSpPr/>
          <p:nvPr/>
        </p:nvCxnSpPr>
        <p:spPr>
          <a:xfrm>
            <a:off x="981939" y="3226133"/>
            <a:ext cx="578362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手繪多邊形 5"/>
          <p:cNvSpPr/>
          <p:nvPr/>
        </p:nvSpPr>
        <p:spPr>
          <a:xfrm>
            <a:off x="1348314" y="3270900"/>
            <a:ext cx="804042" cy="472988"/>
          </a:xfrm>
          <a:custGeom>
            <a:avLst/>
            <a:gdLst>
              <a:gd name="connsiteX0" fmla="*/ 0 w 804042"/>
              <a:gd name="connsiteY0" fmla="*/ 0 h 472988"/>
              <a:gd name="connsiteX1" fmla="*/ 220718 w 804042"/>
              <a:gd name="connsiteY1" fmla="*/ 472966 h 472988"/>
              <a:gd name="connsiteX2" fmla="*/ 804042 w 804042"/>
              <a:gd name="connsiteY2" fmla="*/ 15766 h 472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4042" h="472988">
                <a:moveTo>
                  <a:pt x="0" y="0"/>
                </a:moveTo>
                <a:cubicBezTo>
                  <a:pt x="43355" y="235169"/>
                  <a:pt x="86711" y="470338"/>
                  <a:pt x="220718" y="472966"/>
                </a:cubicBezTo>
                <a:cubicBezTo>
                  <a:pt x="354725" y="475594"/>
                  <a:pt x="579383" y="245680"/>
                  <a:pt x="804042" y="15766"/>
                </a:cubicBezTo>
              </a:path>
            </a:pathLst>
          </a:custGeom>
          <a:noFill/>
          <a:ln w="38100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接點 7"/>
          <p:cNvCxnSpPr/>
          <p:nvPr/>
        </p:nvCxnSpPr>
        <p:spPr>
          <a:xfrm>
            <a:off x="2695125" y="3226133"/>
            <a:ext cx="578362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手繪多邊形 8"/>
          <p:cNvSpPr/>
          <p:nvPr/>
        </p:nvSpPr>
        <p:spPr>
          <a:xfrm flipH="1">
            <a:off x="2180264" y="3270900"/>
            <a:ext cx="804042" cy="472988"/>
          </a:xfrm>
          <a:custGeom>
            <a:avLst/>
            <a:gdLst>
              <a:gd name="connsiteX0" fmla="*/ 0 w 804042"/>
              <a:gd name="connsiteY0" fmla="*/ 0 h 472988"/>
              <a:gd name="connsiteX1" fmla="*/ 220718 w 804042"/>
              <a:gd name="connsiteY1" fmla="*/ 472966 h 472988"/>
              <a:gd name="connsiteX2" fmla="*/ 804042 w 804042"/>
              <a:gd name="connsiteY2" fmla="*/ 15766 h 472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4042" h="472988">
                <a:moveTo>
                  <a:pt x="0" y="0"/>
                </a:moveTo>
                <a:cubicBezTo>
                  <a:pt x="43355" y="235169"/>
                  <a:pt x="86711" y="470338"/>
                  <a:pt x="220718" y="472966"/>
                </a:cubicBezTo>
                <a:cubicBezTo>
                  <a:pt x="354725" y="475594"/>
                  <a:pt x="579383" y="245680"/>
                  <a:pt x="804042" y="15766"/>
                </a:cubicBezTo>
              </a:path>
            </a:pathLst>
          </a:custGeom>
          <a:noFill/>
          <a:ln w="38100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矩形 44"/>
          <p:cNvSpPr/>
          <p:nvPr/>
        </p:nvSpPr>
        <p:spPr>
          <a:xfrm>
            <a:off x="5379559" y="2619990"/>
            <a:ext cx="1444069" cy="12122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Neural </a:t>
            </a:r>
          </a:p>
          <a:p>
            <a:pPr algn="ctr"/>
            <a:r>
              <a:rPr lang="en-US" altLang="zh-TW" sz="2400" dirty="0"/>
              <a:t>Network</a:t>
            </a:r>
            <a:endParaRPr lang="zh-TW" altLang="en-US" sz="2400" dirty="0"/>
          </a:p>
        </p:txBody>
      </p:sp>
      <p:sp>
        <p:nvSpPr>
          <p:cNvPr id="46" name="矩形 45"/>
          <p:cNvSpPr/>
          <p:nvPr/>
        </p:nvSpPr>
        <p:spPr>
          <a:xfrm rot="5400000">
            <a:off x="4463733" y="2691126"/>
            <a:ext cx="566720" cy="27067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 46"/>
          <p:cNvSpPr/>
          <p:nvPr/>
        </p:nvSpPr>
        <p:spPr>
          <a:xfrm rot="5400000">
            <a:off x="4463733" y="3417038"/>
            <a:ext cx="566720" cy="27067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矩形 48"/>
          <p:cNvSpPr/>
          <p:nvPr/>
        </p:nvSpPr>
        <p:spPr>
          <a:xfrm rot="5400000">
            <a:off x="7904541" y="3109634"/>
            <a:ext cx="566720" cy="2706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矩形 49"/>
          <p:cNvSpPr/>
          <p:nvPr/>
        </p:nvSpPr>
        <p:spPr>
          <a:xfrm rot="5400000">
            <a:off x="7099873" y="3107938"/>
            <a:ext cx="566720" cy="27067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1" name="直線單箭頭接點 50"/>
          <p:cNvCxnSpPr/>
          <p:nvPr/>
        </p:nvCxnSpPr>
        <p:spPr>
          <a:xfrm>
            <a:off x="4936435" y="2863631"/>
            <a:ext cx="44312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/>
          <p:nvPr/>
        </p:nvCxnSpPr>
        <p:spPr>
          <a:xfrm>
            <a:off x="4936435" y="3545190"/>
            <a:ext cx="44312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/>
          <p:nvPr/>
        </p:nvCxnSpPr>
        <p:spPr>
          <a:xfrm>
            <a:off x="6804770" y="3223743"/>
            <a:ext cx="44312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/>
          <p:nvPr/>
        </p:nvCxnSpPr>
        <p:spPr>
          <a:xfrm>
            <a:off x="7497841" y="3236066"/>
            <a:ext cx="554721" cy="0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8248839" y="2992910"/>
            <a:ext cx="712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/>
              <a:t>w</a:t>
            </a:r>
            <a:r>
              <a:rPr lang="en-US" altLang="zh-TW" sz="2400" baseline="-25000" dirty="0" err="1"/>
              <a:t>i</a:t>
            </a:r>
            <a:endParaRPr lang="zh-TW" altLang="en-US" sz="2400" baseline="-25000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3941453" y="2543104"/>
            <a:ext cx="712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-25000" dirty="0"/>
              <a:t>i-1</a:t>
            </a:r>
            <a:endParaRPr lang="zh-TW" altLang="en-US" sz="2400" baseline="-25000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3925636" y="3295804"/>
            <a:ext cx="712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-25000" dirty="0"/>
              <a:t>i+1</a:t>
            </a:r>
            <a:endParaRPr lang="zh-TW" altLang="en-US" sz="2400" baseline="-25000" dirty="0"/>
          </a:p>
        </p:txBody>
      </p:sp>
      <p:sp>
        <p:nvSpPr>
          <p:cNvPr id="40" name="手繪多邊形 39"/>
          <p:cNvSpPr/>
          <p:nvPr/>
        </p:nvSpPr>
        <p:spPr>
          <a:xfrm rot="985370" flipH="1">
            <a:off x="1199675" y="5361968"/>
            <a:ext cx="804042" cy="472988"/>
          </a:xfrm>
          <a:custGeom>
            <a:avLst/>
            <a:gdLst>
              <a:gd name="connsiteX0" fmla="*/ 0 w 804042"/>
              <a:gd name="connsiteY0" fmla="*/ 0 h 472988"/>
              <a:gd name="connsiteX1" fmla="*/ 220718 w 804042"/>
              <a:gd name="connsiteY1" fmla="*/ 472966 h 472988"/>
              <a:gd name="connsiteX2" fmla="*/ 804042 w 804042"/>
              <a:gd name="connsiteY2" fmla="*/ 15766 h 472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4042" h="472988">
                <a:moveTo>
                  <a:pt x="0" y="0"/>
                </a:moveTo>
                <a:cubicBezTo>
                  <a:pt x="43355" y="235169"/>
                  <a:pt x="86711" y="470338"/>
                  <a:pt x="220718" y="472966"/>
                </a:cubicBezTo>
                <a:cubicBezTo>
                  <a:pt x="354725" y="475594"/>
                  <a:pt x="579383" y="245680"/>
                  <a:pt x="804042" y="15766"/>
                </a:cubicBezTo>
              </a:path>
            </a:pathLst>
          </a:custGeom>
          <a:noFill/>
          <a:ln w="38100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1" name="直線接點 40"/>
          <p:cNvCxnSpPr/>
          <p:nvPr/>
        </p:nvCxnSpPr>
        <p:spPr>
          <a:xfrm>
            <a:off x="1907464" y="5405243"/>
            <a:ext cx="452067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手繪多邊形 41"/>
          <p:cNvSpPr/>
          <p:nvPr/>
        </p:nvSpPr>
        <p:spPr>
          <a:xfrm rot="20766849">
            <a:off x="2278859" y="5399581"/>
            <a:ext cx="804042" cy="472988"/>
          </a:xfrm>
          <a:custGeom>
            <a:avLst/>
            <a:gdLst>
              <a:gd name="connsiteX0" fmla="*/ 0 w 804042"/>
              <a:gd name="connsiteY0" fmla="*/ 0 h 472988"/>
              <a:gd name="connsiteX1" fmla="*/ 220718 w 804042"/>
              <a:gd name="connsiteY1" fmla="*/ 472966 h 472988"/>
              <a:gd name="connsiteX2" fmla="*/ 804042 w 804042"/>
              <a:gd name="connsiteY2" fmla="*/ 15766 h 472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4042" h="472988">
                <a:moveTo>
                  <a:pt x="0" y="0"/>
                </a:moveTo>
                <a:cubicBezTo>
                  <a:pt x="43355" y="235169"/>
                  <a:pt x="86711" y="470338"/>
                  <a:pt x="220718" y="472966"/>
                </a:cubicBezTo>
                <a:cubicBezTo>
                  <a:pt x="354725" y="475594"/>
                  <a:pt x="579383" y="245680"/>
                  <a:pt x="804042" y="15766"/>
                </a:cubicBezTo>
              </a:path>
            </a:pathLst>
          </a:custGeom>
          <a:noFill/>
          <a:ln w="38100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矩形 42"/>
          <p:cNvSpPr/>
          <p:nvPr/>
        </p:nvSpPr>
        <p:spPr>
          <a:xfrm>
            <a:off x="5360701" y="4801490"/>
            <a:ext cx="1444069" cy="12122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Neural </a:t>
            </a:r>
          </a:p>
          <a:p>
            <a:pPr algn="ctr"/>
            <a:r>
              <a:rPr lang="en-US" altLang="zh-TW" sz="2400" dirty="0"/>
              <a:t>Network</a:t>
            </a:r>
            <a:endParaRPr lang="zh-TW" altLang="en-US" sz="2400" dirty="0"/>
          </a:p>
        </p:txBody>
      </p:sp>
      <p:sp>
        <p:nvSpPr>
          <p:cNvPr id="44" name="矩形 43"/>
          <p:cNvSpPr/>
          <p:nvPr/>
        </p:nvSpPr>
        <p:spPr>
          <a:xfrm rot="5400000">
            <a:off x="4444875" y="5244104"/>
            <a:ext cx="566720" cy="27067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矩形 56"/>
          <p:cNvSpPr/>
          <p:nvPr/>
        </p:nvSpPr>
        <p:spPr>
          <a:xfrm rot="5400000">
            <a:off x="7941365" y="4936672"/>
            <a:ext cx="566720" cy="2706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矩形 57"/>
          <p:cNvSpPr/>
          <p:nvPr/>
        </p:nvSpPr>
        <p:spPr>
          <a:xfrm rot="5400000">
            <a:off x="7096548" y="4949512"/>
            <a:ext cx="566720" cy="27067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9" name="直線單箭頭接點 58"/>
          <p:cNvCxnSpPr/>
          <p:nvPr/>
        </p:nvCxnSpPr>
        <p:spPr>
          <a:xfrm>
            <a:off x="4917577" y="5416609"/>
            <a:ext cx="44312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/>
          <p:nvPr/>
        </p:nvCxnSpPr>
        <p:spPr>
          <a:xfrm>
            <a:off x="6801445" y="5065317"/>
            <a:ext cx="44312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/>
          <p:cNvCxnSpPr/>
          <p:nvPr/>
        </p:nvCxnSpPr>
        <p:spPr>
          <a:xfrm>
            <a:off x="7534665" y="5063104"/>
            <a:ext cx="554721" cy="0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字方塊 62"/>
          <p:cNvSpPr txBox="1"/>
          <p:nvPr/>
        </p:nvSpPr>
        <p:spPr>
          <a:xfrm>
            <a:off x="8285663" y="4819948"/>
            <a:ext cx="712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-25000" dirty="0"/>
              <a:t>i-1</a:t>
            </a:r>
            <a:endParaRPr lang="zh-TW" altLang="en-US" sz="2400" baseline="-25000" dirty="0"/>
          </a:p>
        </p:txBody>
      </p:sp>
      <p:sp>
        <p:nvSpPr>
          <p:cNvPr id="64" name="文字方塊 63"/>
          <p:cNvSpPr txBox="1"/>
          <p:nvPr/>
        </p:nvSpPr>
        <p:spPr>
          <a:xfrm>
            <a:off x="3922595" y="5096082"/>
            <a:ext cx="712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/>
              <a:t>w</a:t>
            </a:r>
            <a:r>
              <a:rPr lang="en-US" altLang="zh-TW" sz="2400" baseline="-25000" dirty="0" err="1"/>
              <a:t>i</a:t>
            </a:r>
            <a:endParaRPr lang="zh-TW" altLang="en-US" sz="2400" baseline="-25000" dirty="0"/>
          </a:p>
        </p:txBody>
      </p:sp>
      <p:sp>
        <p:nvSpPr>
          <p:cNvPr id="66" name="矩形 65"/>
          <p:cNvSpPr/>
          <p:nvPr/>
        </p:nvSpPr>
        <p:spPr>
          <a:xfrm rot="5400000">
            <a:off x="7094675" y="5634281"/>
            <a:ext cx="566720" cy="27067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7" name="直線單箭頭接點 66"/>
          <p:cNvCxnSpPr/>
          <p:nvPr/>
        </p:nvCxnSpPr>
        <p:spPr>
          <a:xfrm>
            <a:off x="6799572" y="5750086"/>
            <a:ext cx="44312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 rot="5400000">
            <a:off x="7941364" y="5634281"/>
            <a:ext cx="566720" cy="2706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9" name="直線單箭頭接點 68"/>
          <p:cNvCxnSpPr/>
          <p:nvPr/>
        </p:nvCxnSpPr>
        <p:spPr>
          <a:xfrm>
            <a:off x="7534664" y="5760713"/>
            <a:ext cx="554721" cy="0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字方塊 69"/>
          <p:cNvSpPr txBox="1"/>
          <p:nvPr/>
        </p:nvSpPr>
        <p:spPr>
          <a:xfrm>
            <a:off x="8285662" y="5517557"/>
            <a:ext cx="712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-25000" dirty="0"/>
              <a:t>i+1</a:t>
            </a:r>
            <a:endParaRPr lang="zh-TW" altLang="en-US" sz="2400" baseline="-25000" dirty="0"/>
          </a:p>
        </p:txBody>
      </p:sp>
      <p:sp>
        <p:nvSpPr>
          <p:cNvPr id="10" name="矩形 9"/>
          <p:cNvSpPr/>
          <p:nvPr/>
        </p:nvSpPr>
        <p:spPr>
          <a:xfrm>
            <a:off x="3042628" y="3951940"/>
            <a:ext cx="60708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i="1" dirty="0">
                <a:solidFill>
                  <a:srgbClr val="333333"/>
                </a:solidFill>
                <a:latin typeface="Georgia" panose="02040502050405020303" pitchFamily="18" charset="0"/>
              </a:rPr>
              <a:t>predicting the word given its context</a:t>
            </a:r>
            <a:endParaRPr lang="zh-TW" altLang="en-US" sz="2400" dirty="0"/>
          </a:p>
        </p:txBody>
      </p:sp>
      <p:sp>
        <p:nvSpPr>
          <p:cNvPr id="11" name="矩形 10"/>
          <p:cNvSpPr/>
          <p:nvPr/>
        </p:nvSpPr>
        <p:spPr>
          <a:xfrm>
            <a:off x="3146139" y="6141280"/>
            <a:ext cx="58753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i="1" dirty="0">
                <a:solidFill>
                  <a:srgbClr val="333333"/>
                </a:solidFill>
                <a:latin typeface="Georgia" panose="02040502050405020303" pitchFamily="18" charset="0"/>
              </a:rPr>
              <a:t>predicting the context given a word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74715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Word Embedding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50" y="1857123"/>
            <a:ext cx="5026573" cy="395533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2234" y="1917309"/>
            <a:ext cx="3848100" cy="377190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560294" y="6148053"/>
            <a:ext cx="6843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Source: http://www.slideshare.net/hustwj/cikm-keynotenov2014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EFA0-3966-4D15-8C7E-765B7BB5697B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7726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Word Embedding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187935" y="5715298"/>
            <a:ext cx="876812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222222"/>
                </a:solidFill>
                <a:latin typeface="Arial" panose="020B0604020202020204" pitchFamily="34" charset="0"/>
              </a:rPr>
              <a:t>Fu, </a:t>
            </a:r>
            <a:r>
              <a:rPr lang="en-US" altLang="zh-TW" dirty="0" err="1">
                <a:solidFill>
                  <a:srgbClr val="222222"/>
                </a:solidFill>
                <a:latin typeface="Arial" panose="020B0604020202020204" pitchFamily="34" charset="0"/>
              </a:rPr>
              <a:t>Ruiji</a:t>
            </a:r>
            <a:r>
              <a:rPr lang="en-US" altLang="zh-TW" dirty="0">
                <a:solidFill>
                  <a:srgbClr val="222222"/>
                </a:solidFill>
                <a:latin typeface="Arial" panose="020B0604020202020204" pitchFamily="34" charset="0"/>
              </a:rPr>
              <a:t>, et al. "Learning semantic hierarchies via word </a:t>
            </a:r>
            <a:r>
              <a:rPr lang="en-US" altLang="zh-TW" dirty="0" err="1">
                <a:solidFill>
                  <a:srgbClr val="222222"/>
                </a:solidFill>
                <a:latin typeface="Arial" panose="020B0604020202020204" pitchFamily="34" charset="0"/>
              </a:rPr>
              <a:t>embeddings</a:t>
            </a:r>
            <a:r>
              <a:rPr lang="en-US" altLang="zh-TW" dirty="0">
                <a:solidFill>
                  <a:srgbClr val="222222"/>
                </a:solidFill>
                <a:latin typeface="Arial" panose="020B0604020202020204" pitchFamily="34" charset="0"/>
              </a:rPr>
              <a:t>."</a:t>
            </a:r>
            <a:r>
              <a:rPr lang="en-US" altLang="zh-TW" i="1" dirty="0">
                <a:solidFill>
                  <a:srgbClr val="222222"/>
                </a:solidFill>
                <a:latin typeface="Arial" panose="020B0604020202020204" pitchFamily="34" charset="0"/>
              </a:rPr>
              <a:t>Proceedings of the 52th Annual Meeting of the Association for Computational Linguistics: Long Papers</a:t>
            </a:r>
            <a:r>
              <a:rPr lang="en-US" altLang="zh-TW" dirty="0">
                <a:solidFill>
                  <a:srgbClr val="222222"/>
                </a:solidFill>
                <a:latin typeface="Arial" panose="020B0604020202020204" pitchFamily="34" charset="0"/>
              </a:rPr>
              <a:t>. Vol. 1. 2014.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25625"/>
            <a:ext cx="9039041" cy="3737830"/>
          </a:xfrm>
          <a:prstGeom prst="rect">
            <a:avLst/>
          </a:prstGeo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EFA0-3966-4D15-8C7E-765B7BB5697B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26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Word Embedding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Characteristics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Solving analogies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1785989" y="2395804"/>
                <a:ext cx="577799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h𝑜𝑡𝑡𝑒𝑟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h𝑜𝑡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𝑏𝑖𝑔𝑔𝑒𝑟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𝑏𝑖𝑔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5989" y="2395804"/>
                <a:ext cx="5777992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844" b="-344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1667239" y="2833531"/>
                <a:ext cx="664149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𝑅𝑜𝑚𝑒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𝐼𝑡𝑎𝑙𝑦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𝐵𝑒𝑟𝑙𝑖𝑛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𝐺𝑒𝑟𝑚𝑎𝑛𝑦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7239" y="2833531"/>
                <a:ext cx="6641498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550" b="-3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1667239" y="3263597"/>
                <a:ext cx="589674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𝑘𝑖𝑛𝑔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𝑞𝑢𝑒𝑒𝑛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𝑢𝑛𝑐𝑙𝑒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𝑎𝑢𝑛𝑡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7239" y="3263597"/>
                <a:ext cx="5896742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723" b="-344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字方塊 9"/>
          <p:cNvSpPr txBox="1"/>
          <p:nvPr/>
        </p:nvSpPr>
        <p:spPr>
          <a:xfrm>
            <a:off x="2144111" y="4674114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Rome : Italy = Berlin : ?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3879570" y="1388825"/>
                <a:ext cx="4887310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𝐺𝑒𝑟𝑚𝑎𝑛𝑦</m:t>
                          </m:r>
                        </m:e>
                      </m:d>
                    </m:oMath>
                  </m:oMathPara>
                </a14:m>
                <a:endParaRPr lang="en-US" altLang="zh-TW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𝐵𝑒𝑟𝑙𝑖𝑛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𝑅𝑜𝑚𝑒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𝐼𝑡𝑎𝑙𝑦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9570" y="1388825"/>
                <a:ext cx="4887310" cy="738664"/>
              </a:xfrm>
              <a:prstGeom prst="rect">
                <a:avLst/>
              </a:prstGeom>
              <a:blipFill>
                <a:blip r:embed="rId6"/>
                <a:stretch>
                  <a:fillRect b="-165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1667239" y="5332270"/>
                <a:ext cx="616275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TW" sz="2400" b="0" dirty="0"/>
                  <a:t>Compute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𝐵𝑒𝑟𝑙𝑖𝑛</m:t>
                        </m:r>
                      </m:e>
                    </m:d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𝑅𝑜𝑚𝑒</m:t>
                        </m:r>
                      </m:e>
                    </m:d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𝐼𝑡𝑎𝑙𝑦</m:t>
                        </m:r>
                      </m:e>
                    </m:d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7239" y="5332270"/>
                <a:ext cx="6162758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2967" t="-26667" b="-5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字方塊 12"/>
          <p:cNvSpPr txBox="1"/>
          <p:nvPr/>
        </p:nvSpPr>
        <p:spPr>
          <a:xfrm>
            <a:off x="2720002" y="5715298"/>
            <a:ext cx="52045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Find the word w with the closest V(w)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cxnSp>
        <p:nvCxnSpPr>
          <p:cNvPr id="15" name="直線接點 14"/>
          <p:cNvCxnSpPr/>
          <p:nvPr/>
        </p:nvCxnSpPr>
        <p:spPr>
          <a:xfrm>
            <a:off x="2837793" y="5701602"/>
            <a:ext cx="4607438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EFA0-3966-4D15-8C7E-765B7BB5697B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714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Demo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Machine learns the meaning of words</a:t>
            </a:r>
            <a:r>
              <a:rPr lang="zh-TW" altLang="en-US" dirty="0"/>
              <a:t> </a:t>
            </a:r>
            <a:r>
              <a:rPr lang="en-US" altLang="zh-TW" dirty="0"/>
              <a:t>from reading a lot of documents without supervision </a:t>
            </a:r>
            <a:endParaRPr lang="zh-TW" altLang="en-US" dirty="0"/>
          </a:p>
        </p:txBody>
      </p:sp>
      <p:pic>
        <p:nvPicPr>
          <p:cNvPr id="4" name="Picture 2" descr="http://www.pnglogo.com/wp-content/uploads/2015/12/Robot-Reading-Book-PNG-0496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743564" y="3867000"/>
            <a:ext cx="3302111" cy="2578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圖說文字 4"/>
          <p:cNvSpPr/>
          <p:nvPr/>
        </p:nvSpPr>
        <p:spPr>
          <a:xfrm>
            <a:off x="6625450" y="2900447"/>
            <a:ext cx="1764186" cy="1212155"/>
          </a:xfrm>
          <a:prstGeom prst="wedgeRectCallout">
            <a:avLst>
              <a:gd name="adj1" fmla="val -75827"/>
              <a:gd name="adj2" fmla="val 729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Picture 2" descr="http://www.extremetech.com/wp-content/uploads/2013/09/340-640x426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2049" y="3007152"/>
            <a:ext cx="1468493" cy="977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向下箭號 6"/>
          <p:cNvSpPr/>
          <p:nvPr/>
        </p:nvSpPr>
        <p:spPr>
          <a:xfrm rot="5400000" flipV="1">
            <a:off x="4685675" y="4130622"/>
            <a:ext cx="763742" cy="744499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464" y="3423359"/>
            <a:ext cx="3702233" cy="2007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29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Your Time~~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70073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單箭頭接點 3"/>
          <p:cNvCxnSpPr/>
          <p:nvPr/>
        </p:nvCxnSpPr>
        <p:spPr>
          <a:xfrm>
            <a:off x="4627775" y="3713784"/>
            <a:ext cx="42553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單箭頭接點 4"/>
          <p:cNvCxnSpPr/>
          <p:nvPr/>
        </p:nvCxnSpPr>
        <p:spPr>
          <a:xfrm flipV="1">
            <a:off x="4935843" y="761830"/>
            <a:ext cx="0" cy="31920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橢圓 7"/>
          <p:cNvSpPr/>
          <p:nvPr/>
        </p:nvSpPr>
        <p:spPr>
          <a:xfrm>
            <a:off x="6963480" y="1810719"/>
            <a:ext cx="134608" cy="13460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7195770" y="2080898"/>
            <a:ext cx="134608" cy="13460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7389342" y="1863615"/>
            <a:ext cx="134608" cy="13460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6793165" y="1314045"/>
            <a:ext cx="724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dog</a:t>
            </a:r>
            <a:endParaRPr lang="zh-TW" altLang="en-US" sz="2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7007916" y="2150915"/>
            <a:ext cx="724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cat</a:t>
            </a:r>
            <a:endParaRPr lang="zh-TW" altLang="en-US" sz="2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7465376" y="1499697"/>
            <a:ext cx="986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rabbit</a:t>
            </a:r>
            <a:endParaRPr lang="zh-TW" altLang="en-US" sz="2400" dirty="0"/>
          </a:p>
        </p:txBody>
      </p:sp>
      <p:sp>
        <p:nvSpPr>
          <p:cNvPr id="14" name="橢圓 13"/>
          <p:cNvSpPr/>
          <p:nvPr/>
        </p:nvSpPr>
        <p:spPr>
          <a:xfrm>
            <a:off x="5135085" y="2238604"/>
            <a:ext cx="134608" cy="13460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5226728" y="2068947"/>
            <a:ext cx="1166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jump</a:t>
            </a:r>
            <a:endParaRPr lang="zh-TW" altLang="en-US" sz="2400" dirty="0"/>
          </a:p>
        </p:txBody>
      </p:sp>
      <p:sp>
        <p:nvSpPr>
          <p:cNvPr id="16" name="橢圓 15"/>
          <p:cNvSpPr/>
          <p:nvPr/>
        </p:nvSpPr>
        <p:spPr>
          <a:xfrm>
            <a:off x="5322939" y="1891651"/>
            <a:ext cx="134608" cy="13460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5414582" y="1721994"/>
            <a:ext cx="1166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run</a:t>
            </a:r>
            <a:endParaRPr lang="zh-TW" altLang="en-US" sz="2400" dirty="0"/>
          </a:p>
        </p:txBody>
      </p:sp>
      <p:sp>
        <p:nvSpPr>
          <p:cNvPr id="18" name="橢圓 17"/>
          <p:cNvSpPr/>
          <p:nvPr/>
        </p:nvSpPr>
        <p:spPr>
          <a:xfrm>
            <a:off x="7007916" y="3224869"/>
            <a:ext cx="134608" cy="13460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7115449" y="3043140"/>
            <a:ext cx="1166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flower</a:t>
            </a:r>
            <a:endParaRPr lang="zh-TW" altLang="en-US" sz="2400" dirty="0"/>
          </a:p>
        </p:txBody>
      </p:sp>
      <p:sp>
        <p:nvSpPr>
          <p:cNvPr id="20" name="橢圓 19"/>
          <p:cNvSpPr/>
          <p:nvPr/>
        </p:nvSpPr>
        <p:spPr>
          <a:xfrm>
            <a:off x="7180535" y="2887565"/>
            <a:ext cx="134608" cy="13460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7288068" y="2658538"/>
            <a:ext cx="1166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tree</a:t>
            </a:r>
            <a:endParaRPr lang="zh-TW" altLang="en-US" sz="2400" dirty="0"/>
          </a:p>
        </p:txBody>
      </p:sp>
      <p:grpSp>
        <p:nvGrpSpPr>
          <p:cNvPr id="22" name="群組 21"/>
          <p:cNvGrpSpPr/>
          <p:nvPr/>
        </p:nvGrpSpPr>
        <p:grpSpPr>
          <a:xfrm>
            <a:off x="312775" y="938715"/>
            <a:ext cx="4716059" cy="2876642"/>
            <a:chOff x="308851" y="3133421"/>
            <a:chExt cx="4716059" cy="2876642"/>
          </a:xfrm>
        </p:grpSpPr>
        <p:sp>
          <p:nvSpPr>
            <p:cNvPr id="24" name="文字方塊 23"/>
            <p:cNvSpPr txBox="1"/>
            <p:nvPr/>
          </p:nvSpPr>
          <p:spPr>
            <a:xfrm>
              <a:off x="822286" y="3133421"/>
              <a:ext cx="40631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apple = [ 1   0   0   0   0]</a:t>
              </a:r>
              <a:endParaRPr lang="zh-TW" altLang="en-US" sz="2400" dirty="0"/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868780" y="3719862"/>
              <a:ext cx="40631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bag    = [ 0   1   0   0   0]</a:t>
              </a:r>
              <a:endParaRPr lang="zh-TW" altLang="en-US" sz="2400" dirty="0"/>
            </a:p>
          </p:txBody>
        </p:sp>
        <p:sp>
          <p:nvSpPr>
            <p:cNvPr id="26" name="文字方塊 25"/>
            <p:cNvSpPr txBox="1"/>
            <p:nvPr/>
          </p:nvSpPr>
          <p:spPr>
            <a:xfrm>
              <a:off x="961771" y="4321716"/>
              <a:ext cx="40631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cat    = [ 0   0   1   0   0]</a:t>
              </a:r>
              <a:endParaRPr lang="zh-TW" altLang="en-US" sz="2400" dirty="0"/>
            </a:p>
          </p:txBody>
        </p:sp>
        <p:sp>
          <p:nvSpPr>
            <p:cNvPr id="30" name="文字方塊 29"/>
            <p:cNvSpPr txBox="1"/>
            <p:nvPr/>
          </p:nvSpPr>
          <p:spPr>
            <a:xfrm>
              <a:off x="946273" y="4928525"/>
              <a:ext cx="40631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dog   = [ 0   0   0   1   0]</a:t>
              </a:r>
              <a:endParaRPr lang="zh-TW" altLang="en-US" sz="2400" dirty="0"/>
            </a:p>
          </p:txBody>
        </p:sp>
        <p:sp>
          <p:nvSpPr>
            <p:cNvPr id="31" name="文字方塊 30"/>
            <p:cNvSpPr txBox="1"/>
            <p:nvPr/>
          </p:nvSpPr>
          <p:spPr>
            <a:xfrm>
              <a:off x="308851" y="5548398"/>
              <a:ext cx="40631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elephant   = [ 0   0   0   0   1]</a:t>
              </a:r>
              <a:endParaRPr lang="zh-TW" altLang="en-US" sz="2400" dirty="0"/>
            </a:p>
          </p:txBody>
        </p:sp>
      </p:grpSp>
      <p:sp>
        <p:nvSpPr>
          <p:cNvPr id="33" name="矩形 32"/>
          <p:cNvSpPr/>
          <p:nvPr/>
        </p:nvSpPr>
        <p:spPr>
          <a:xfrm>
            <a:off x="1087713" y="234687"/>
            <a:ext cx="25649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i="1" u="sng" dirty="0"/>
              <a:t>1-of-N Encoding</a:t>
            </a:r>
            <a:endParaRPr lang="zh-TW" altLang="en-US" sz="2800" b="1" i="1" u="sng" dirty="0"/>
          </a:p>
        </p:txBody>
      </p:sp>
      <p:sp>
        <p:nvSpPr>
          <p:cNvPr id="34" name="矩形 33"/>
          <p:cNvSpPr/>
          <p:nvPr/>
        </p:nvSpPr>
        <p:spPr>
          <a:xfrm>
            <a:off x="5478895" y="196307"/>
            <a:ext cx="27550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i="1" u="sng" dirty="0"/>
              <a:t>Word Embedding</a:t>
            </a:r>
            <a:endParaRPr lang="zh-TW" altLang="en-US" sz="2800" b="1" i="1" u="sng" dirty="0"/>
          </a:p>
        </p:txBody>
      </p:sp>
      <p:sp>
        <p:nvSpPr>
          <p:cNvPr id="52" name="流程圖: 磁碟 51"/>
          <p:cNvSpPr/>
          <p:nvPr/>
        </p:nvSpPr>
        <p:spPr>
          <a:xfrm>
            <a:off x="3832735" y="5078962"/>
            <a:ext cx="1770743" cy="1465943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流程圖: 磁碟 52"/>
          <p:cNvSpPr/>
          <p:nvPr/>
        </p:nvSpPr>
        <p:spPr>
          <a:xfrm>
            <a:off x="5825814" y="5107296"/>
            <a:ext cx="1770743" cy="1465943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文字方塊 56"/>
          <p:cNvSpPr txBox="1"/>
          <p:nvPr/>
        </p:nvSpPr>
        <p:spPr>
          <a:xfrm>
            <a:off x="5922776" y="5528605"/>
            <a:ext cx="1188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flower</a:t>
            </a:r>
            <a:endParaRPr lang="zh-TW" altLang="en-US" sz="2400" dirty="0"/>
          </a:p>
        </p:txBody>
      </p:sp>
      <p:sp>
        <p:nvSpPr>
          <p:cNvPr id="58" name="文字方塊 57"/>
          <p:cNvSpPr txBox="1"/>
          <p:nvPr/>
        </p:nvSpPr>
        <p:spPr>
          <a:xfrm>
            <a:off x="5905632" y="5949914"/>
            <a:ext cx="885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tree</a:t>
            </a:r>
            <a:endParaRPr lang="zh-TW" altLang="en-US" sz="2400" dirty="0"/>
          </a:p>
        </p:txBody>
      </p:sp>
      <p:sp>
        <p:nvSpPr>
          <p:cNvPr id="59" name="文字方塊 58"/>
          <p:cNvSpPr txBox="1"/>
          <p:nvPr/>
        </p:nvSpPr>
        <p:spPr>
          <a:xfrm>
            <a:off x="6711186" y="5902790"/>
            <a:ext cx="885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apple</a:t>
            </a:r>
            <a:endParaRPr lang="zh-TW" altLang="en-US" sz="2400" dirty="0"/>
          </a:p>
        </p:txBody>
      </p:sp>
      <p:grpSp>
        <p:nvGrpSpPr>
          <p:cNvPr id="70" name="群組 69"/>
          <p:cNvGrpSpPr/>
          <p:nvPr/>
        </p:nvGrpSpPr>
        <p:grpSpPr>
          <a:xfrm>
            <a:off x="1619309" y="5078962"/>
            <a:ext cx="2184398" cy="1465943"/>
            <a:chOff x="894520" y="5067085"/>
            <a:chExt cx="2184398" cy="1465943"/>
          </a:xfrm>
        </p:grpSpPr>
        <p:sp>
          <p:nvSpPr>
            <p:cNvPr id="51" name="流程圖: 磁碟 50"/>
            <p:cNvSpPr/>
            <p:nvPr/>
          </p:nvSpPr>
          <p:spPr>
            <a:xfrm>
              <a:off x="1086831" y="5067085"/>
              <a:ext cx="1770743" cy="1465943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文字方塊 53"/>
            <p:cNvSpPr txBox="1"/>
            <p:nvPr/>
          </p:nvSpPr>
          <p:spPr>
            <a:xfrm>
              <a:off x="1529518" y="5569225"/>
              <a:ext cx="8853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dog</a:t>
              </a:r>
              <a:endParaRPr lang="zh-TW" altLang="en-US" sz="2400" dirty="0"/>
            </a:p>
          </p:txBody>
        </p:sp>
        <p:sp>
          <p:nvSpPr>
            <p:cNvPr id="55" name="文字方塊 54"/>
            <p:cNvSpPr txBox="1"/>
            <p:nvPr/>
          </p:nvSpPr>
          <p:spPr>
            <a:xfrm>
              <a:off x="1101348" y="5862581"/>
              <a:ext cx="8853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cat </a:t>
              </a:r>
              <a:endParaRPr lang="zh-TW" altLang="en-US" sz="2400" dirty="0"/>
            </a:p>
          </p:txBody>
        </p:sp>
        <p:sp>
          <p:nvSpPr>
            <p:cNvPr id="56" name="文字方塊 55"/>
            <p:cNvSpPr txBox="1"/>
            <p:nvPr/>
          </p:nvSpPr>
          <p:spPr>
            <a:xfrm>
              <a:off x="1783520" y="5996139"/>
              <a:ext cx="8853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bird</a:t>
              </a:r>
              <a:endParaRPr lang="zh-TW" altLang="en-US" sz="2400" dirty="0"/>
            </a:p>
          </p:txBody>
        </p:sp>
        <p:sp>
          <p:nvSpPr>
            <p:cNvPr id="60" name="文字方塊 59"/>
            <p:cNvSpPr txBox="1"/>
            <p:nvPr/>
          </p:nvSpPr>
          <p:spPr>
            <a:xfrm>
              <a:off x="894520" y="5069947"/>
              <a:ext cx="21843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b="1" dirty="0"/>
                <a:t>class 1</a:t>
              </a:r>
              <a:endParaRPr lang="zh-TW" altLang="en-US" sz="2400" b="1" dirty="0"/>
            </a:p>
          </p:txBody>
        </p:sp>
      </p:grpSp>
      <p:sp>
        <p:nvSpPr>
          <p:cNvPr id="61" name="文字方塊 60"/>
          <p:cNvSpPr txBox="1"/>
          <p:nvPr/>
        </p:nvSpPr>
        <p:spPr>
          <a:xfrm>
            <a:off x="3774679" y="5080563"/>
            <a:ext cx="1908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Class 2</a:t>
            </a:r>
            <a:endParaRPr lang="zh-TW" altLang="en-US" sz="2400" b="1" dirty="0"/>
          </a:p>
        </p:txBody>
      </p:sp>
      <p:sp>
        <p:nvSpPr>
          <p:cNvPr id="62" name="文字方塊 61"/>
          <p:cNvSpPr txBox="1"/>
          <p:nvPr/>
        </p:nvSpPr>
        <p:spPr>
          <a:xfrm>
            <a:off x="6005720" y="5107295"/>
            <a:ext cx="1445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Class 3</a:t>
            </a:r>
            <a:endParaRPr lang="zh-TW" altLang="en-US" sz="2400" b="1" dirty="0"/>
          </a:p>
        </p:txBody>
      </p:sp>
      <p:sp>
        <p:nvSpPr>
          <p:cNvPr id="63" name="文字方塊 62"/>
          <p:cNvSpPr txBox="1"/>
          <p:nvPr/>
        </p:nvSpPr>
        <p:spPr>
          <a:xfrm>
            <a:off x="4523975" y="5490343"/>
            <a:ext cx="885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ran</a:t>
            </a:r>
            <a:endParaRPr lang="zh-TW" altLang="en-US" sz="2400" dirty="0"/>
          </a:p>
        </p:txBody>
      </p:sp>
      <p:sp>
        <p:nvSpPr>
          <p:cNvPr id="64" name="文字方塊 63"/>
          <p:cNvSpPr txBox="1"/>
          <p:nvPr/>
        </p:nvSpPr>
        <p:spPr>
          <a:xfrm>
            <a:off x="3774689" y="5753351"/>
            <a:ext cx="13207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jumped</a:t>
            </a:r>
            <a:endParaRPr lang="zh-TW" altLang="en-US" sz="2400" dirty="0"/>
          </a:p>
        </p:txBody>
      </p:sp>
      <p:sp>
        <p:nvSpPr>
          <p:cNvPr id="65" name="文字方塊 64"/>
          <p:cNvSpPr txBox="1"/>
          <p:nvPr/>
        </p:nvSpPr>
        <p:spPr>
          <a:xfrm>
            <a:off x="4606993" y="6008701"/>
            <a:ext cx="885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walk</a:t>
            </a:r>
            <a:endParaRPr lang="zh-TW" altLang="en-US" sz="2400" dirty="0"/>
          </a:p>
        </p:txBody>
      </p:sp>
      <p:sp>
        <p:nvSpPr>
          <p:cNvPr id="69" name="文字方塊 68"/>
          <p:cNvSpPr txBox="1"/>
          <p:nvPr/>
        </p:nvSpPr>
        <p:spPr>
          <a:xfrm>
            <a:off x="476940" y="4486383"/>
            <a:ext cx="1905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i="1" u="sng" dirty="0"/>
              <a:t>Word Class</a:t>
            </a:r>
            <a:endParaRPr lang="zh-TW" altLang="en-US" sz="2800" b="1" i="1" u="sng" dirty="0"/>
          </a:p>
        </p:txBody>
      </p:sp>
      <p:sp>
        <p:nvSpPr>
          <p:cNvPr id="71" name="箭號: 向右 70"/>
          <p:cNvSpPr/>
          <p:nvPr/>
        </p:nvSpPr>
        <p:spPr>
          <a:xfrm rot="2918447">
            <a:off x="3131128" y="4057146"/>
            <a:ext cx="781050" cy="71157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箭號: 向右 71"/>
          <p:cNvSpPr/>
          <p:nvPr/>
        </p:nvSpPr>
        <p:spPr>
          <a:xfrm rot="18681553" flipV="1">
            <a:off x="5392803" y="4024030"/>
            <a:ext cx="781050" cy="71157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869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Word Embedding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Machine learns the meaning of words</a:t>
            </a:r>
            <a:r>
              <a:rPr lang="zh-TW" altLang="en-US" dirty="0"/>
              <a:t> </a:t>
            </a:r>
            <a:r>
              <a:rPr lang="en-US" altLang="zh-TW" dirty="0"/>
              <a:t>from reading a lot of documents without supervision </a:t>
            </a:r>
            <a:endParaRPr lang="zh-TW" altLang="en-US" dirty="0"/>
          </a:p>
        </p:txBody>
      </p:sp>
      <p:pic>
        <p:nvPicPr>
          <p:cNvPr id="4" name="Picture 2" descr="http://www.pnglogo.com/wp-content/uploads/2015/12/Robot-Reading-Book-PNG-0496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743564" y="3867000"/>
            <a:ext cx="3302111" cy="2578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圖說文字 4"/>
          <p:cNvSpPr/>
          <p:nvPr/>
        </p:nvSpPr>
        <p:spPr>
          <a:xfrm>
            <a:off x="6625450" y="2900447"/>
            <a:ext cx="1764186" cy="1212155"/>
          </a:xfrm>
          <a:prstGeom prst="wedgeRectCallout">
            <a:avLst>
              <a:gd name="adj1" fmla="val -75827"/>
              <a:gd name="adj2" fmla="val 729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Picture 2" descr="http://www.extremetech.com/wp-content/uploads/2013/09/340-640x426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2049" y="3007152"/>
            <a:ext cx="1468493" cy="977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向下箭號 6"/>
          <p:cNvSpPr/>
          <p:nvPr/>
        </p:nvSpPr>
        <p:spPr>
          <a:xfrm rot="16200000" flipH="1" flipV="1">
            <a:off x="4508247" y="4191048"/>
            <a:ext cx="763742" cy="744499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9" name="群組 8"/>
          <p:cNvGrpSpPr/>
          <p:nvPr/>
        </p:nvGrpSpPr>
        <p:grpSpPr>
          <a:xfrm>
            <a:off x="502936" y="3221196"/>
            <a:ext cx="4114914" cy="3210481"/>
            <a:chOff x="628650" y="3109063"/>
            <a:chExt cx="4114914" cy="3210481"/>
          </a:xfrm>
        </p:grpSpPr>
        <p:cxnSp>
          <p:nvCxnSpPr>
            <p:cNvPr id="10" name="直線單箭頭接點 9"/>
            <p:cNvCxnSpPr/>
            <p:nvPr/>
          </p:nvCxnSpPr>
          <p:spPr>
            <a:xfrm>
              <a:off x="628650" y="6121175"/>
              <a:ext cx="411491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單箭頭接點 12"/>
            <p:cNvCxnSpPr/>
            <p:nvPr/>
          </p:nvCxnSpPr>
          <p:spPr>
            <a:xfrm flipV="1">
              <a:off x="895021" y="3109063"/>
              <a:ext cx="0" cy="32104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橢圓 13"/>
            <p:cNvSpPr/>
            <p:nvPr/>
          </p:nvSpPr>
          <p:spPr>
            <a:xfrm>
              <a:off x="3079461" y="5067563"/>
              <a:ext cx="134608" cy="13460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橢圓 14"/>
            <p:cNvSpPr/>
            <p:nvPr/>
          </p:nvSpPr>
          <p:spPr>
            <a:xfrm>
              <a:off x="3311751" y="5337742"/>
              <a:ext cx="134608" cy="13460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橢圓 15"/>
            <p:cNvSpPr/>
            <p:nvPr/>
          </p:nvSpPr>
          <p:spPr>
            <a:xfrm>
              <a:off x="3505323" y="5120459"/>
              <a:ext cx="134608" cy="13460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2548282" y="4685500"/>
              <a:ext cx="7247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dog</a:t>
              </a:r>
              <a:endParaRPr lang="zh-TW" altLang="en-US" sz="2400" dirty="0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3123897" y="5407759"/>
              <a:ext cx="7247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cat</a:t>
              </a:r>
              <a:endParaRPr lang="zh-TW" altLang="en-US" sz="2400" dirty="0"/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3581357" y="4756541"/>
              <a:ext cx="9861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rabbit</a:t>
              </a:r>
              <a:endParaRPr lang="zh-TW" altLang="en-US" sz="2400" dirty="0"/>
            </a:p>
          </p:txBody>
        </p:sp>
        <p:sp>
          <p:nvSpPr>
            <p:cNvPr id="20" name="橢圓 19"/>
            <p:cNvSpPr/>
            <p:nvPr/>
          </p:nvSpPr>
          <p:spPr>
            <a:xfrm>
              <a:off x="1115992" y="5429352"/>
              <a:ext cx="134608" cy="134608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1207635" y="5259695"/>
              <a:ext cx="11667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jump</a:t>
              </a:r>
              <a:endParaRPr lang="zh-TW" altLang="en-US" sz="2400" dirty="0"/>
            </a:p>
          </p:txBody>
        </p:sp>
        <p:sp>
          <p:nvSpPr>
            <p:cNvPr id="22" name="橢圓 21"/>
            <p:cNvSpPr/>
            <p:nvPr/>
          </p:nvSpPr>
          <p:spPr>
            <a:xfrm>
              <a:off x="1303846" y="5082399"/>
              <a:ext cx="134608" cy="134608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1395489" y="4912742"/>
              <a:ext cx="11667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run</a:t>
              </a:r>
              <a:endParaRPr lang="zh-TW" altLang="en-US" sz="2400" dirty="0"/>
            </a:p>
          </p:txBody>
        </p:sp>
        <p:sp>
          <p:nvSpPr>
            <p:cNvPr id="24" name="橢圓 23"/>
            <p:cNvSpPr/>
            <p:nvPr/>
          </p:nvSpPr>
          <p:spPr>
            <a:xfrm>
              <a:off x="2173529" y="4390553"/>
              <a:ext cx="134608" cy="13460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2281062" y="4208824"/>
              <a:ext cx="11667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flower</a:t>
              </a:r>
              <a:endParaRPr lang="zh-TW" altLang="en-US" sz="2400" dirty="0"/>
            </a:p>
          </p:txBody>
        </p:sp>
        <p:sp>
          <p:nvSpPr>
            <p:cNvPr id="26" name="橢圓 25"/>
            <p:cNvSpPr/>
            <p:nvPr/>
          </p:nvSpPr>
          <p:spPr>
            <a:xfrm>
              <a:off x="2282352" y="3926390"/>
              <a:ext cx="134608" cy="13460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文字方塊 26"/>
            <p:cNvSpPr txBox="1"/>
            <p:nvPr/>
          </p:nvSpPr>
          <p:spPr>
            <a:xfrm>
              <a:off x="2389885" y="3697363"/>
              <a:ext cx="11667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tree</a:t>
              </a:r>
              <a:endParaRPr lang="zh-TW" altLang="en-US" sz="2400" dirty="0"/>
            </a:p>
          </p:txBody>
        </p:sp>
      </p:grpSp>
      <p:sp>
        <p:nvSpPr>
          <p:cNvPr id="28" name="文字方塊 27"/>
          <p:cNvSpPr txBox="1"/>
          <p:nvPr/>
        </p:nvSpPr>
        <p:spPr>
          <a:xfrm>
            <a:off x="799153" y="3158528"/>
            <a:ext cx="38186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0000FF"/>
                </a:solidFill>
              </a:rPr>
              <a:t>Word Embedding</a:t>
            </a:r>
            <a:endParaRPr lang="zh-TW" altLang="en-US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9058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Word Embedding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Machine learns the meaning of words</a:t>
            </a:r>
            <a:r>
              <a:rPr lang="zh-TW" altLang="en-US" dirty="0"/>
              <a:t> </a:t>
            </a:r>
            <a:r>
              <a:rPr lang="en-US" altLang="zh-TW" dirty="0"/>
              <a:t>from reading a lot of documents without supervision</a:t>
            </a:r>
          </a:p>
          <a:p>
            <a:r>
              <a:rPr lang="en-US" altLang="zh-TW" dirty="0"/>
              <a:t>A word can be understood by its context 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256217" y="5714719"/>
            <a:ext cx="33281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dirty="0"/>
              <a:t>蔡英文 520宣誓就職</a:t>
            </a:r>
          </a:p>
        </p:txBody>
      </p:sp>
      <p:pic>
        <p:nvPicPr>
          <p:cNvPr id="12" name="Picture 2" descr="http://www.pnglogo.com/wp-content/uploads/2015/12/Robot-Reading-Book-PNG-0496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211939" y="4095987"/>
            <a:ext cx="3302111" cy="2578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矩形 12"/>
          <p:cNvSpPr/>
          <p:nvPr/>
        </p:nvSpPr>
        <p:spPr>
          <a:xfrm>
            <a:off x="1256217" y="4861901"/>
            <a:ext cx="33281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dirty="0"/>
              <a:t>馬英九 520宣誓就職</a:t>
            </a:r>
          </a:p>
        </p:txBody>
      </p:sp>
      <p:cxnSp>
        <p:nvCxnSpPr>
          <p:cNvPr id="15" name="直線接點 14"/>
          <p:cNvCxnSpPr/>
          <p:nvPr/>
        </p:nvCxnSpPr>
        <p:spPr>
          <a:xfrm>
            <a:off x="1256217" y="5385121"/>
            <a:ext cx="1139252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>
            <a:off x="1256216" y="6237939"/>
            <a:ext cx="1139252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>
            <a:off x="2607831" y="5385121"/>
            <a:ext cx="1824143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>
            <a:off x="2607830" y="6237939"/>
            <a:ext cx="1824143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圓角矩形圖說文字 20"/>
          <p:cNvSpPr/>
          <p:nvPr/>
        </p:nvSpPr>
        <p:spPr>
          <a:xfrm>
            <a:off x="536091" y="3492708"/>
            <a:ext cx="3938159" cy="1039595"/>
          </a:xfrm>
          <a:prstGeom prst="wedgeRoundRectCallout">
            <a:avLst>
              <a:gd name="adj1" fmla="val 100591"/>
              <a:gd name="adj2" fmla="val 84124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800" dirty="0"/>
              <a:t>蔡英文、馬英九 </a:t>
            </a:r>
            <a:r>
              <a:rPr lang="en-US" altLang="zh-TW" sz="2800" dirty="0"/>
              <a:t>are something very similar</a:t>
            </a:r>
            <a:endParaRPr lang="zh-TW" altLang="en-US" sz="2800" dirty="0"/>
          </a:p>
        </p:txBody>
      </p:sp>
      <p:sp>
        <p:nvSpPr>
          <p:cNvPr id="22" name="矩形 21"/>
          <p:cNvSpPr/>
          <p:nvPr/>
        </p:nvSpPr>
        <p:spPr>
          <a:xfrm>
            <a:off x="4954832" y="3347527"/>
            <a:ext cx="3816324" cy="93763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You shall know a word by the company it keeps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35990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to exploit the context?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032375"/>
          </a:xfrm>
        </p:spPr>
        <p:txBody>
          <a:bodyPr>
            <a:normAutofit/>
          </a:bodyPr>
          <a:lstStyle/>
          <a:p>
            <a:r>
              <a:rPr lang="en-US" altLang="zh-TW" b="1" dirty="0"/>
              <a:t>Count based</a:t>
            </a:r>
            <a:r>
              <a:rPr lang="en-US" altLang="zh-TW" dirty="0"/>
              <a:t> </a:t>
            </a:r>
          </a:p>
          <a:p>
            <a:pPr lvl="1"/>
            <a:r>
              <a:rPr lang="en-US" altLang="zh-TW" dirty="0"/>
              <a:t>If two words </a:t>
            </a:r>
            <a:r>
              <a:rPr lang="en-US" altLang="zh-TW" dirty="0" err="1"/>
              <a:t>w</a:t>
            </a:r>
            <a:r>
              <a:rPr lang="en-US" altLang="zh-TW" baseline="-25000" dirty="0" err="1"/>
              <a:t>i</a:t>
            </a:r>
            <a:r>
              <a:rPr lang="en-US" altLang="zh-TW" dirty="0"/>
              <a:t> and </a:t>
            </a:r>
            <a:r>
              <a:rPr lang="en-US" altLang="zh-TW" dirty="0" err="1"/>
              <a:t>w</a:t>
            </a:r>
            <a:r>
              <a:rPr lang="en-US" altLang="zh-TW" baseline="-25000" dirty="0" err="1"/>
              <a:t>j</a:t>
            </a:r>
            <a:r>
              <a:rPr lang="en-US" altLang="zh-TW" dirty="0"/>
              <a:t> frequently co-occur, V(</a:t>
            </a:r>
            <a:r>
              <a:rPr lang="en-US" altLang="zh-TW" dirty="0" err="1"/>
              <a:t>w</a:t>
            </a:r>
            <a:r>
              <a:rPr lang="en-US" altLang="zh-TW" baseline="-25000" dirty="0" err="1"/>
              <a:t>i</a:t>
            </a:r>
            <a:r>
              <a:rPr lang="en-US" altLang="zh-TW" dirty="0"/>
              <a:t>) and V(</a:t>
            </a:r>
            <a:r>
              <a:rPr lang="en-US" altLang="zh-TW" dirty="0" err="1"/>
              <a:t>w</a:t>
            </a:r>
            <a:r>
              <a:rPr lang="en-US" altLang="zh-TW" baseline="-25000" dirty="0" err="1"/>
              <a:t>j</a:t>
            </a:r>
            <a:r>
              <a:rPr lang="en-US" altLang="zh-TW" dirty="0"/>
              <a:t>) would be close to each other</a:t>
            </a:r>
          </a:p>
          <a:p>
            <a:pPr lvl="1"/>
            <a:r>
              <a:rPr lang="en-US" altLang="zh-TW" dirty="0"/>
              <a:t>E.g. Glove Vector: </a:t>
            </a:r>
            <a:r>
              <a:rPr lang="en-US" altLang="zh-TW" dirty="0">
                <a:hlinkClick r:id="rId2"/>
              </a:rPr>
              <a:t>http://nlp.stanford.edu/projects/glove/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r>
              <a:rPr lang="en-US" altLang="zh-TW" b="1" dirty="0"/>
              <a:t>Perdition based</a:t>
            </a:r>
          </a:p>
        </p:txBody>
      </p:sp>
      <p:sp>
        <p:nvSpPr>
          <p:cNvPr id="4" name="矩形 3"/>
          <p:cNvSpPr/>
          <p:nvPr/>
        </p:nvSpPr>
        <p:spPr>
          <a:xfrm>
            <a:off x="1153491" y="4026256"/>
            <a:ext cx="18982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V(</a:t>
            </a:r>
            <a:r>
              <a:rPr lang="en-US" altLang="zh-TW" sz="2800" dirty="0" err="1"/>
              <a:t>w</a:t>
            </a:r>
            <a:r>
              <a:rPr lang="en-US" altLang="zh-TW" sz="2800" baseline="-25000" dirty="0" err="1"/>
              <a:t>i</a:t>
            </a:r>
            <a:r>
              <a:rPr lang="en-US" altLang="zh-TW" sz="2800" dirty="0"/>
              <a:t>) </a:t>
            </a:r>
            <a:r>
              <a:rPr lang="en-US" altLang="zh-TW" sz="2800" dirty="0">
                <a:latin typeface="Poor Richard" panose="02080502050505020702" pitchFamily="18" charset="0"/>
              </a:rPr>
              <a:t>. </a:t>
            </a:r>
            <a:r>
              <a:rPr lang="en-US" altLang="zh-TW" sz="2800" dirty="0"/>
              <a:t>V(</a:t>
            </a:r>
            <a:r>
              <a:rPr lang="en-US" altLang="zh-TW" sz="2800" dirty="0" err="1"/>
              <a:t>w</a:t>
            </a:r>
            <a:r>
              <a:rPr lang="en-US" altLang="zh-TW" sz="2800" baseline="-25000" dirty="0" err="1"/>
              <a:t>j</a:t>
            </a:r>
            <a:r>
              <a:rPr lang="en-US" altLang="zh-TW" sz="2800" dirty="0"/>
              <a:t>)</a:t>
            </a:r>
            <a:r>
              <a:rPr lang="en-US" altLang="zh-TW" sz="2800" dirty="0">
                <a:latin typeface="Poor Richard" panose="02080502050505020702" pitchFamily="18" charset="0"/>
              </a:rPr>
              <a:t> </a:t>
            </a:r>
            <a:endParaRPr lang="zh-TW" altLang="en-US" sz="2800" dirty="0"/>
          </a:p>
        </p:txBody>
      </p:sp>
      <p:sp>
        <p:nvSpPr>
          <p:cNvPr id="5" name="箭號: 左-右雙向 4"/>
          <p:cNvSpPr/>
          <p:nvPr/>
        </p:nvSpPr>
        <p:spPr>
          <a:xfrm>
            <a:off x="3130550" y="4087811"/>
            <a:ext cx="1612900" cy="461665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/>
          </a:p>
        </p:txBody>
      </p:sp>
      <p:sp>
        <p:nvSpPr>
          <p:cNvPr id="7" name="矩形 6"/>
          <p:cNvSpPr/>
          <p:nvPr/>
        </p:nvSpPr>
        <p:spPr>
          <a:xfrm>
            <a:off x="4973265" y="4016432"/>
            <a:ext cx="5886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 err="1"/>
              <a:t>N</a:t>
            </a:r>
            <a:r>
              <a:rPr lang="en-US" altLang="zh-TW" sz="2800" baseline="-25000" dirty="0" err="1"/>
              <a:t>i,j</a:t>
            </a:r>
            <a:endParaRPr lang="zh-TW" altLang="en-US" sz="2800" baseline="-25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978679" y="4684411"/>
            <a:ext cx="2247900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Inner product</a:t>
            </a:r>
            <a:endParaRPr lang="zh-TW" altLang="en-US" sz="2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4848091" y="4684411"/>
            <a:ext cx="3667259" cy="83099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Number of times </a:t>
            </a:r>
            <a:r>
              <a:rPr lang="en-US" altLang="zh-TW" sz="2400" dirty="0" err="1"/>
              <a:t>w</a:t>
            </a:r>
            <a:r>
              <a:rPr lang="en-US" altLang="zh-TW" sz="2400" baseline="-25000" dirty="0" err="1"/>
              <a:t>i</a:t>
            </a:r>
            <a:r>
              <a:rPr lang="en-US" altLang="zh-TW" sz="2400" dirty="0"/>
              <a:t> and </a:t>
            </a:r>
            <a:r>
              <a:rPr lang="en-US" altLang="zh-TW" sz="2400" dirty="0" err="1"/>
              <a:t>w</a:t>
            </a:r>
            <a:r>
              <a:rPr lang="en-US" altLang="zh-TW" sz="2400" baseline="-25000" dirty="0" err="1"/>
              <a:t>j</a:t>
            </a:r>
            <a:r>
              <a:rPr lang="en-US" altLang="zh-TW" sz="2400" dirty="0"/>
              <a:t> in the same document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97517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7" grpId="0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Prediction-based</a:t>
            </a:r>
            <a:r>
              <a:rPr lang="zh-TW" altLang="en-US" dirty="0"/>
              <a:t> </a:t>
            </a:r>
            <a:r>
              <a:rPr lang="en-US" altLang="zh-TW" dirty="0"/>
              <a:t>– Training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3681271" y="2007506"/>
            <a:ext cx="1146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/>
              <a:t>潮水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3684794" y="2720152"/>
            <a:ext cx="1146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/>
              <a:t>退了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3752216" y="3548856"/>
            <a:ext cx="1146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/>
              <a:t>退了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3520862" y="4261177"/>
            <a:ext cx="1146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2400" dirty="0"/>
              <a:t>就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3511504" y="5123101"/>
            <a:ext cx="1146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2400" dirty="0"/>
              <a:t>就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3689181" y="5874397"/>
            <a:ext cx="1146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/>
              <a:t>知道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138853" y="3020694"/>
            <a:ext cx="3462522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潮水  退了  就  知道  誰 </a:t>
            </a:r>
            <a:r>
              <a:rPr lang="en-US" altLang="zh-TW" sz="2400" dirty="0"/>
              <a:t>…</a:t>
            </a:r>
          </a:p>
          <a:p>
            <a:r>
              <a:rPr lang="zh-TW" altLang="en-US" sz="2400" dirty="0"/>
              <a:t>不爽    不要    買 </a:t>
            </a:r>
            <a:r>
              <a:rPr lang="en-US" altLang="zh-TW" sz="2400" dirty="0"/>
              <a:t>…</a:t>
            </a:r>
          </a:p>
          <a:p>
            <a:r>
              <a:rPr lang="zh-TW" altLang="en-US" sz="2400" dirty="0"/>
              <a:t>公道價   八萬   一 </a:t>
            </a:r>
            <a:r>
              <a:rPr lang="en-US" altLang="zh-TW" sz="2400" dirty="0"/>
              <a:t>…</a:t>
            </a:r>
          </a:p>
          <a:p>
            <a:r>
              <a:rPr lang="en-US" altLang="zh-TW" sz="2400" dirty="0"/>
              <a:t>………</a:t>
            </a:r>
            <a:endParaRPr lang="zh-TW" altLang="en-US" sz="2400" dirty="0"/>
          </a:p>
        </p:txBody>
      </p:sp>
      <p:sp>
        <p:nvSpPr>
          <p:cNvPr id="12" name="矩形 11"/>
          <p:cNvSpPr/>
          <p:nvPr/>
        </p:nvSpPr>
        <p:spPr>
          <a:xfrm>
            <a:off x="5252165" y="1996138"/>
            <a:ext cx="1444069" cy="12122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Neural </a:t>
            </a:r>
          </a:p>
          <a:p>
            <a:pPr algn="ctr"/>
            <a:r>
              <a:rPr lang="en-US" altLang="zh-TW" sz="2400" dirty="0"/>
              <a:t>Network</a:t>
            </a:r>
            <a:endParaRPr lang="zh-TW" altLang="en-US" sz="2400" dirty="0"/>
          </a:p>
        </p:txBody>
      </p:sp>
      <p:sp>
        <p:nvSpPr>
          <p:cNvPr id="13" name="矩形 12"/>
          <p:cNvSpPr/>
          <p:nvPr/>
        </p:nvSpPr>
        <p:spPr>
          <a:xfrm rot="5400000">
            <a:off x="4480146" y="2069180"/>
            <a:ext cx="566720" cy="27067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 rot="5400000">
            <a:off x="4480146" y="2795092"/>
            <a:ext cx="566720" cy="27067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 rot="5400000">
            <a:off x="4480145" y="3650426"/>
            <a:ext cx="566720" cy="27067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 rot="5400000">
            <a:off x="4480145" y="4376338"/>
            <a:ext cx="566720" cy="27067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 rot="5400000">
            <a:off x="4480145" y="5210152"/>
            <a:ext cx="566720" cy="27067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 rot="5400000">
            <a:off x="4480145" y="5936064"/>
            <a:ext cx="566720" cy="27067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5272699" y="3555156"/>
            <a:ext cx="1444069" cy="12122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Neural </a:t>
            </a:r>
          </a:p>
          <a:p>
            <a:pPr algn="ctr"/>
            <a:r>
              <a:rPr lang="en-US" altLang="zh-TW" sz="2400" dirty="0"/>
              <a:t>Network</a:t>
            </a:r>
            <a:endParaRPr lang="zh-TW" altLang="en-US" sz="2400" dirty="0"/>
          </a:p>
        </p:txBody>
      </p:sp>
      <p:sp>
        <p:nvSpPr>
          <p:cNvPr id="23" name="矩形 22"/>
          <p:cNvSpPr/>
          <p:nvPr/>
        </p:nvSpPr>
        <p:spPr>
          <a:xfrm>
            <a:off x="5272698" y="5158509"/>
            <a:ext cx="1444069" cy="12122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Neural </a:t>
            </a:r>
          </a:p>
          <a:p>
            <a:pPr algn="ctr"/>
            <a:r>
              <a:rPr lang="en-US" altLang="zh-TW" sz="2400" dirty="0"/>
              <a:t>Network</a:t>
            </a:r>
            <a:endParaRPr lang="zh-TW" altLang="en-US" sz="2400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8175115" y="2375597"/>
            <a:ext cx="1146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就</a:t>
            </a:r>
          </a:p>
        </p:txBody>
      </p:sp>
      <p:sp>
        <p:nvSpPr>
          <p:cNvPr id="26" name="文字方塊 25"/>
          <p:cNvSpPr txBox="1"/>
          <p:nvPr/>
        </p:nvSpPr>
        <p:spPr>
          <a:xfrm>
            <a:off x="8175115" y="3940302"/>
            <a:ext cx="1146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知道</a:t>
            </a:r>
          </a:p>
        </p:txBody>
      </p:sp>
      <p:sp>
        <p:nvSpPr>
          <p:cNvPr id="27" name="文字方塊 26"/>
          <p:cNvSpPr txBox="1"/>
          <p:nvPr/>
        </p:nvSpPr>
        <p:spPr>
          <a:xfrm>
            <a:off x="8178656" y="5524728"/>
            <a:ext cx="883308" cy="470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誰</a:t>
            </a:r>
          </a:p>
        </p:txBody>
      </p:sp>
      <p:sp>
        <p:nvSpPr>
          <p:cNvPr id="28" name="矩形 27"/>
          <p:cNvSpPr/>
          <p:nvPr/>
        </p:nvSpPr>
        <p:spPr>
          <a:xfrm rot="5400000">
            <a:off x="7777147" y="2485782"/>
            <a:ext cx="566720" cy="2706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 rot="5400000">
            <a:off x="7797878" y="4046485"/>
            <a:ext cx="566720" cy="2706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/>
          <p:cNvSpPr/>
          <p:nvPr/>
        </p:nvSpPr>
        <p:spPr>
          <a:xfrm rot="5400000">
            <a:off x="7797878" y="5608883"/>
            <a:ext cx="566720" cy="2706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/>
          <p:cNvSpPr/>
          <p:nvPr/>
        </p:nvSpPr>
        <p:spPr>
          <a:xfrm rot="5400000">
            <a:off x="6972479" y="2484086"/>
            <a:ext cx="566720" cy="27067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/>
          <p:cNvSpPr/>
          <p:nvPr/>
        </p:nvSpPr>
        <p:spPr>
          <a:xfrm rot="5400000">
            <a:off x="6972479" y="4046484"/>
            <a:ext cx="566720" cy="27067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/>
          <p:cNvSpPr/>
          <p:nvPr/>
        </p:nvSpPr>
        <p:spPr>
          <a:xfrm rot="5400000">
            <a:off x="6972479" y="5608882"/>
            <a:ext cx="566720" cy="27067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1172372" y="5158509"/>
            <a:ext cx="2175934" cy="95410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Minimizing cross entropy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cxnSp>
        <p:nvCxnSpPr>
          <p:cNvPr id="35" name="直線單箭頭接點 34"/>
          <p:cNvCxnSpPr/>
          <p:nvPr/>
        </p:nvCxnSpPr>
        <p:spPr>
          <a:xfrm>
            <a:off x="4809041" y="2239779"/>
            <a:ext cx="44312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>
            <a:off x="4809041" y="2921338"/>
            <a:ext cx="44312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>
            <a:off x="4809041" y="3870154"/>
            <a:ext cx="44312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/>
          <p:nvPr/>
        </p:nvCxnSpPr>
        <p:spPr>
          <a:xfrm>
            <a:off x="4809041" y="4598574"/>
            <a:ext cx="44312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>
            <a:off x="4809041" y="5373979"/>
            <a:ext cx="44312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/>
          <p:nvPr/>
        </p:nvCxnSpPr>
        <p:spPr>
          <a:xfrm>
            <a:off x="4809041" y="6080672"/>
            <a:ext cx="44312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/>
          <p:nvPr/>
        </p:nvCxnSpPr>
        <p:spPr>
          <a:xfrm>
            <a:off x="6677376" y="2599891"/>
            <a:ext cx="44312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/>
          <p:nvPr/>
        </p:nvCxnSpPr>
        <p:spPr>
          <a:xfrm>
            <a:off x="6677376" y="4181822"/>
            <a:ext cx="44312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/>
          <p:nvPr/>
        </p:nvCxnSpPr>
        <p:spPr>
          <a:xfrm>
            <a:off x="6677376" y="5749357"/>
            <a:ext cx="44312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/>
          <p:nvPr/>
        </p:nvCxnSpPr>
        <p:spPr>
          <a:xfrm>
            <a:off x="7370447" y="2612214"/>
            <a:ext cx="554721" cy="0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/>
          <p:nvPr/>
        </p:nvCxnSpPr>
        <p:spPr>
          <a:xfrm>
            <a:off x="7370447" y="4185353"/>
            <a:ext cx="554721" cy="0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>
            <a:off x="7370447" y="5749357"/>
            <a:ext cx="554721" cy="0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86879" y="2538596"/>
            <a:ext cx="17409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Collect data: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8543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Prediction-based - </a:t>
            </a:r>
            <a:r>
              <a:rPr lang="zh-TW" altLang="en-US" dirty="0"/>
              <a:t>推文接話</a:t>
            </a:r>
          </a:p>
        </p:txBody>
      </p:sp>
      <p:sp>
        <p:nvSpPr>
          <p:cNvPr id="4" name="矩形 3"/>
          <p:cNvSpPr/>
          <p:nvPr/>
        </p:nvSpPr>
        <p:spPr>
          <a:xfrm>
            <a:off x="159579" y="1825625"/>
            <a:ext cx="882484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zh-TW" sz="2400" kern="100" dirty="0">
                <a:latin typeface="Calibri" panose="020F0502020204030204" pitchFamily="34" charset="0"/>
                <a:ea typeface="細明體" panose="02020509000000000000" pitchFamily="49" charset="-120"/>
                <a:cs typeface="Times New Roman" panose="02020603050405020304" pitchFamily="18" charset="0"/>
              </a:rPr>
              <a:t>推</a:t>
            </a:r>
            <a:r>
              <a:rPr lang="en-US" altLang="zh-TW" sz="2400" kern="100" dirty="0">
                <a:latin typeface="Calibri" panose="020F0502020204030204" pitchFamily="34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2400" kern="100" dirty="0" err="1">
                <a:latin typeface="Calibri" panose="020F0502020204030204" pitchFamily="34" charset="0"/>
                <a:ea typeface="細明體" panose="02020509000000000000" pitchFamily="49" charset="-120"/>
                <a:cs typeface="Times New Roman" panose="02020603050405020304" pitchFamily="18" charset="0"/>
              </a:rPr>
              <a:t>louisee</a:t>
            </a:r>
            <a:r>
              <a:rPr lang="en-US" altLang="zh-TW" sz="2400" kern="100" dirty="0">
                <a:latin typeface="Calibri" panose="020F0502020204030204" pitchFamily="34" charset="0"/>
                <a:ea typeface="細明體" panose="02020509000000000000" pitchFamily="49" charset="-120"/>
                <a:cs typeface="Times New Roman" panose="02020603050405020304" pitchFamily="18" charset="0"/>
              </a:rPr>
              <a:t> :</a:t>
            </a:r>
            <a:r>
              <a:rPr lang="zh-TW" altLang="zh-TW" sz="2400" kern="100" dirty="0">
                <a:latin typeface="Calibri" panose="020F0502020204030204" pitchFamily="34" charset="0"/>
                <a:ea typeface="細明體" panose="02020509000000000000" pitchFamily="49" charset="-120"/>
                <a:cs typeface="Times New Roman" panose="02020603050405020304" pitchFamily="18" charset="0"/>
              </a:rPr>
              <a:t>話說十幾年前我念公立國中時</a:t>
            </a:r>
            <a:r>
              <a:rPr lang="en-US" altLang="zh-TW" sz="2400" kern="100" dirty="0">
                <a:latin typeface="Calibri" panose="020F0502020204030204" pitchFamily="34" charset="0"/>
                <a:ea typeface="細明體" panose="02020509000000000000" pitchFamily="49" charset="-120"/>
                <a:cs typeface="Times New Roman" panose="02020603050405020304" pitchFamily="18" charset="0"/>
              </a:rPr>
              <a:t>,</a:t>
            </a:r>
            <a:r>
              <a:rPr lang="zh-TW" altLang="zh-TW" sz="2400" kern="100" dirty="0">
                <a:latin typeface="Calibri" panose="020F0502020204030204" pitchFamily="34" charset="0"/>
                <a:ea typeface="細明體" panose="02020509000000000000" pitchFamily="49" charset="-120"/>
                <a:cs typeface="Times New Roman" panose="02020603050405020304" pitchFamily="18" charset="0"/>
              </a:rPr>
              <a:t>老師也曾做過這種事</a:t>
            </a:r>
            <a:r>
              <a:rPr lang="en-US" altLang="zh-TW" sz="2400" kern="100" dirty="0">
                <a:latin typeface="Calibri" panose="020F0502020204030204" pitchFamily="34" charset="0"/>
                <a:ea typeface="細明體" panose="02020509000000000000" pitchFamily="49" charset="-120"/>
                <a:cs typeface="Times New Roman" panose="02020603050405020304" pitchFamily="18" charset="0"/>
              </a:rPr>
              <a:t>,</a:t>
            </a:r>
            <a:r>
              <a:rPr lang="zh-TW" altLang="zh-TW" sz="2400" kern="100" dirty="0">
                <a:latin typeface="Calibri" panose="020F0502020204030204" pitchFamily="34" charset="0"/>
                <a:ea typeface="細明體" panose="02020509000000000000" pitchFamily="49" charset="-120"/>
                <a:cs typeface="Times New Roman" panose="02020603050405020304" pitchFamily="18" charset="0"/>
              </a:rPr>
              <a:t>但</a:t>
            </a:r>
            <a:endParaRPr lang="en-US" altLang="zh-TW" sz="2400" kern="100" dirty="0">
              <a:latin typeface="Calibri" panose="020F0502020204030204" pitchFamily="34" charset="0"/>
              <a:ea typeface="細明體" panose="02020509000000000000" pitchFamily="49" charset="-12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zh-TW" altLang="zh-TW" sz="2400" kern="100" dirty="0">
                <a:solidFill>
                  <a:srgbClr val="0000FF"/>
                </a:solidFill>
                <a:latin typeface="Calibri" panose="020F0502020204030204" pitchFamily="34" charset="0"/>
                <a:ea typeface="細明體" panose="02020509000000000000" pitchFamily="49" charset="-120"/>
                <a:cs typeface="Times New Roman" panose="02020603050405020304" pitchFamily="18" charset="0"/>
              </a:rPr>
              <a:t>推</a:t>
            </a:r>
            <a:r>
              <a:rPr lang="en-US" altLang="zh-TW" sz="2400" kern="100" dirty="0">
                <a:solidFill>
                  <a:srgbClr val="0000FF"/>
                </a:solidFill>
                <a:latin typeface="Calibri" panose="020F0502020204030204" pitchFamily="34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2400" kern="100" dirty="0" err="1">
                <a:solidFill>
                  <a:srgbClr val="0000FF"/>
                </a:solidFill>
                <a:latin typeface="Calibri" panose="020F0502020204030204" pitchFamily="34" charset="0"/>
                <a:ea typeface="細明體" panose="02020509000000000000" pitchFamily="49" charset="-120"/>
                <a:cs typeface="Times New Roman" panose="02020603050405020304" pitchFamily="18" charset="0"/>
              </a:rPr>
              <a:t>pttnowash</a:t>
            </a:r>
            <a:r>
              <a:rPr lang="en-US" altLang="zh-TW" sz="2400" kern="100" dirty="0">
                <a:solidFill>
                  <a:srgbClr val="0000FF"/>
                </a:solidFill>
                <a:latin typeface="Calibri" panose="020F0502020204030204" pitchFamily="34" charset="0"/>
                <a:ea typeface="細明體" panose="02020509000000000000" pitchFamily="49" charset="-120"/>
                <a:cs typeface="Times New Roman" panose="02020603050405020304" pitchFamily="18" charset="0"/>
              </a:rPr>
              <a:t> :</a:t>
            </a:r>
            <a:r>
              <a:rPr lang="zh-TW" altLang="zh-TW" sz="2400" kern="100" dirty="0">
                <a:solidFill>
                  <a:srgbClr val="0000FF"/>
                </a:solidFill>
                <a:latin typeface="Calibri" panose="020F0502020204030204" pitchFamily="34" charset="0"/>
                <a:ea typeface="細明體" panose="02020509000000000000" pitchFamily="49" charset="-120"/>
                <a:cs typeface="Times New Roman" panose="02020603050405020304" pitchFamily="18" charset="0"/>
              </a:rPr>
              <a:t>後來老師被我們出草了</a:t>
            </a:r>
            <a:endParaRPr lang="en-US" altLang="zh-TW" sz="2400" kern="100" dirty="0">
              <a:solidFill>
                <a:srgbClr val="0000FF"/>
              </a:solidFill>
              <a:latin typeface="Calibri" panose="020F0502020204030204" pitchFamily="34" charset="0"/>
              <a:ea typeface="細明體" panose="02020509000000000000" pitchFamily="49" charset="-12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zh-TW" altLang="zh-TW" sz="2400" kern="100" dirty="0">
                <a:latin typeface="Calibri" panose="020F0502020204030204" pitchFamily="34" charset="0"/>
                <a:ea typeface="細明體" panose="02020509000000000000" pitchFamily="49" charset="-120"/>
                <a:cs typeface="Times New Roman" panose="02020603050405020304" pitchFamily="18" charset="0"/>
              </a:rPr>
              <a:t>→</a:t>
            </a:r>
            <a:r>
              <a:rPr lang="en-US" altLang="zh-TW" sz="2400" kern="100" dirty="0">
                <a:latin typeface="Calibri" panose="020F0502020204030204" pitchFamily="34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2400" kern="100" dirty="0" err="1">
                <a:latin typeface="Calibri" panose="020F0502020204030204" pitchFamily="34" charset="0"/>
                <a:ea typeface="細明體" panose="02020509000000000000" pitchFamily="49" charset="-120"/>
                <a:cs typeface="Times New Roman" panose="02020603050405020304" pitchFamily="18" charset="0"/>
              </a:rPr>
              <a:t>louisee</a:t>
            </a:r>
            <a:r>
              <a:rPr lang="en-US" altLang="zh-TW" sz="2400" kern="100" dirty="0">
                <a:latin typeface="Calibri" panose="020F0502020204030204" pitchFamily="34" charset="0"/>
                <a:ea typeface="細明體" panose="02020509000000000000" pitchFamily="49" charset="-120"/>
                <a:cs typeface="Times New Roman" panose="02020603050405020304" pitchFamily="18" charset="0"/>
              </a:rPr>
              <a:t> :</a:t>
            </a:r>
            <a:r>
              <a:rPr lang="zh-TW" altLang="zh-TW" sz="2400" kern="100" dirty="0">
                <a:latin typeface="Calibri" panose="020F0502020204030204" pitchFamily="34" charset="0"/>
                <a:ea typeface="細明體" panose="02020509000000000000" pitchFamily="49" charset="-120"/>
                <a:cs typeface="Times New Roman" panose="02020603050405020304" pitchFamily="18" charset="0"/>
              </a:rPr>
              <a:t>沒有送這麼多次</a:t>
            </a:r>
            <a:r>
              <a:rPr lang="en-US" altLang="zh-TW" sz="2400" kern="100" dirty="0">
                <a:latin typeface="Calibri" panose="020F0502020204030204" pitchFamily="34" charset="0"/>
                <a:ea typeface="細明體" panose="02020509000000000000" pitchFamily="49" charset="-120"/>
                <a:cs typeface="Times New Roman" panose="02020603050405020304" pitchFamily="18" charset="0"/>
              </a:rPr>
              <a:t>,</a:t>
            </a:r>
            <a:r>
              <a:rPr lang="zh-TW" altLang="zh-TW" sz="2400" kern="100" dirty="0">
                <a:latin typeface="Calibri" panose="020F0502020204030204" pitchFamily="34" charset="0"/>
                <a:ea typeface="細明體" panose="02020509000000000000" pitchFamily="49" charset="-120"/>
                <a:cs typeface="Times New Roman" panose="02020603050405020304" pitchFamily="18" charset="0"/>
              </a:rPr>
              <a:t>而且老師沒發通知單。另外，家長送</a:t>
            </a:r>
            <a:endParaRPr lang="en-US" altLang="zh-TW" sz="2400" kern="100" dirty="0">
              <a:latin typeface="Calibri" panose="020F0502020204030204" pitchFamily="34" charset="0"/>
              <a:ea typeface="細明體" panose="02020509000000000000" pitchFamily="49" charset="-12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zh-TW" altLang="zh-TW" sz="2400" kern="100" dirty="0">
                <a:solidFill>
                  <a:srgbClr val="0000FF"/>
                </a:solidFill>
                <a:latin typeface="Calibri" panose="020F0502020204030204" pitchFamily="34" charset="0"/>
                <a:ea typeface="細明體" panose="02020509000000000000" pitchFamily="49" charset="-120"/>
                <a:cs typeface="Times New Roman" panose="02020603050405020304" pitchFamily="18" charset="0"/>
              </a:rPr>
              <a:t>→</a:t>
            </a:r>
            <a:r>
              <a:rPr lang="en-US" altLang="zh-TW" sz="2400" kern="100" dirty="0">
                <a:solidFill>
                  <a:srgbClr val="0000FF"/>
                </a:solidFill>
                <a:latin typeface="Calibri" panose="020F0502020204030204" pitchFamily="34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2400" kern="100" dirty="0" err="1">
                <a:solidFill>
                  <a:srgbClr val="0000FF"/>
                </a:solidFill>
                <a:latin typeface="Calibri" panose="020F0502020204030204" pitchFamily="34" charset="0"/>
                <a:ea typeface="細明體" panose="02020509000000000000" pitchFamily="49" charset="-120"/>
                <a:cs typeface="Times New Roman" panose="02020603050405020304" pitchFamily="18" charset="0"/>
              </a:rPr>
              <a:t>pttnowash</a:t>
            </a:r>
            <a:r>
              <a:rPr lang="en-US" altLang="zh-TW" sz="2400" kern="100" dirty="0">
                <a:solidFill>
                  <a:srgbClr val="0000FF"/>
                </a:solidFill>
                <a:latin typeface="Calibri" panose="020F0502020204030204" pitchFamily="34" charset="0"/>
                <a:ea typeface="細明體" panose="02020509000000000000" pitchFamily="49" charset="-120"/>
                <a:cs typeface="Times New Roman" panose="02020603050405020304" pitchFamily="18" charset="0"/>
              </a:rPr>
              <a:t> :</a:t>
            </a:r>
            <a:r>
              <a:rPr lang="zh-TW" altLang="zh-TW" sz="2400" kern="100" dirty="0">
                <a:solidFill>
                  <a:srgbClr val="0000FF"/>
                </a:solidFill>
                <a:latin typeface="Calibri" panose="020F0502020204030204" pitchFamily="34" charset="0"/>
                <a:ea typeface="細明體" panose="02020509000000000000" pitchFamily="49" charset="-120"/>
                <a:cs typeface="Times New Roman" panose="02020603050405020304" pitchFamily="18" charset="0"/>
              </a:rPr>
              <a:t>老師上彩虹橋 血祭祖靈</a:t>
            </a:r>
            <a:endParaRPr lang="zh-TW" altLang="zh-TW" sz="2400" kern="100" dirty="0">
              <a:solidFill>
                <a:srgbClr val="0000FF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92475" y="3301782"/>
            <a:ext cx="61264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https://www.ptt.cc/bbs/Teacher/M.1317226791.A.558.html</a:t>
            </a:r>
          </a:p>
        </p:txBody>
      </p:sp>
      <p:grpSp>
        <p:nvGrpSpPr>
          <p:cNvPr id="8" name="群組 7"/>
          <p:cNvGrpSpPr/>
          <p:nvPr/>
        </p:nvGrpSpPr>
        <p:grpSpPr>
          <a:xfrm>
            <a:off x="159579" y="4258450"/>
            <a:ext cx="9687806" cy="1567096"/>
            <a:chOff x="159579" y="4216247"/>
            <a:chExt cx="9687806" cy="1567096"/>
          </a:xfrm>
        </p:grpSpPr>
        <p:sp>
          <p:nvSpPr>
            <p:cNvPr id="5" name="矩形 4"/>
            <p:cNvSpPr/>
            <p:nvPr/>
          </p:nvSpPr>
          <p:spPr>
            <a:xfrm>
              <a:off x="159579" y="4216247"/>
              <a:ext cx="9687806" cy="15670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2340"/>
                </a:lnSpc>
                <a:spcAft>
                  <a:spcPts val="0"/>
                </a:spcAft>
              </a:pPr>
              <a:r>
                <a:rPr lang="zh-TW" altLang="zh-TW" sz="2400" kern="100" dirty="0">
                  <a:latin typeface="Calibri" panose="020F0502020204030204" pitchFamily="34" charset="0"/>
                  <a:ea typeface="細明體" panose="02020509000000000000" pitchFamily="49" charset="-120"/>
                  <a:cs typeface="Times New Roman" panose="02020603050405020304" pitchFamily="18" charset="0"/>
                </a:rPr>
                <a:t>推 </a:t>
              </a:r>
              <a:r>
                <a:rPr lang="en-US" altLang="zh-TW" sz="2400" kern="100" dirty="0">
                  <a:latin typeface="Calibri" panose="020F0502020204030204" pitchFamily="34" charset="0"/>
                  <a:ea typeface="細明體" panose="02020509000000000000" pitchFamily="49" charset="-120"/>
                  <a:cs typeface="Times New Roman" panose="02020603050405020304" pitchFamily="18" charset="0"/>
                </a:rPr>
                <a:t>AO56789: </a:t>
              </a:r>
              <a:r>
                <a:rPr lang="zh-TW" altLang="zh-TW" sz="2400" kern="100" dirty="0">
                  <a:latin typeface="Calibri" panose="020F0502020204030204" pitchFamily="34" charset="0"/>
                  <a:ea typeface="細明體" panose="02020509000000000000" pitchFamily="49" charset="-120"/>
                  <a:cs typeface="Times New Roman" panose="02020603050405020304" pitchFamily="18" charset="0"/>
                </a:rPr>
                <a:t>我同學才扯好不好，他有一次要交家政料理報告</a:t>
              </a:r>
            </a:p>
            <a:p>
              <a:pPr>
                <a:lnSpc>
                  <a:spcPts val="2340"/>
                </a:lnSpc>
                <a:spcAft>
                  <a:spcPts val="0"/>
                </a:spcAft>
              </a:pPr>
              <a:r>
                <a:rPr lang="zh-TW" altLang="zh-TW" sz="2400" kern="100" dirty="0">
                  <a:latin typeface="Calibri" panose="020F0502020204030204" pitchFamily="34" charset="0"/>
                  <a:ea typeface="細明體" panose="02020509000000000000" pitchFamily="49" charset="-120"/>
                  <a:cs typeface="Times New Roman" panose="02020603050405020304" pitchFamily="18" charset="0"/>
                </a:rPr>
                <a:t>→ </a:t>
              </a:r>
              <a:r>
                <a:rPr lang="en-US" altLang="zh-TW" sz="2400" kern="100" dirty="0">
                  <a:latin typeface="Calibri" panose="020F0502020204030204" pitchFamily="34" charset="0"/>
                  <a:ea typeface="細明體" panose="02020509000000000000" pitchFamily="49" charset="-120"/>
                  <a:cs typeface="Times New Roman" panose="02020603050405020304" pitchFamily="18" charset="0"/>
                </a:rPr>
                <a:t>AO56789:</a:t>
              </a:r>
              <a:r>
                <a:rPr lang="zh-TW" altLang="zh-TW" sz="2400" kern="100" dirty="0">
                  <a:latin typeface="Calibri" panose="020F0502020204030204" pitchFamily="34" charset="0"/>
                  <a:ea typeface="細明體" panose="02020509000000000000" pitchFamily="49" charset="-120"/>
                  <a:cs typeface="Times New Roman" panose="02020603050405020304" pitchFamily="18" charset="0"/>
                </a:rPr>
                <a:t>其中一個是要寫一樣水煮料理的食譜，他居然給我寫</a:t>
              </a:r>
              <a:endParaRPr lang="en-US" altLang="zh-TW" sz="2400" kern="100" dirty="0">
                <a:latin typeface="Calibri" panose="020F0502020204030204" pitchFamily="34" charset="0"/>
                <a:ea typeface="細明體" panose="02020509000000000000" pitchFamily="49" charset="-120"/>
                <a:cs typeface="Times New Roman" panose="02020603050405020304" pitchFamily="18" charset="0"/>
              </a:endParaRPr>
            </a:p>
            <a:p>
              <a:pPr>
                <a:lnSpc>
                  <a:spcPts val="2340"/>
                </a:lnSpc>
                <a:spcAft>
                  <a:spcPts val="0"/>
                </a:spcAft>
              </a:pPr>
              <a:r>
                <a:rPr lang="zh-TW" altLang="zh-TW" sz="2400" kern="100" dirty="0">
                  <a:solidFill>
                    <a:srgbClr val="0000FF"/>
                  </a:solidFill>
                  <a:latin typeface="Calibri" panose="020F0502020204030204" pitchFamily="34" charset="0"/>
                  <a:ea typeface="細明體" panose="02020509000000000000" pitchFamily="49" charset="-120"/>
                  <a:cs typeface="Times New Roman" panose="02020603050405020304" pitchFamily="18" charset="0"/>
                </a:rPr>
                <a:t>→ </a:t>
              </a:r>
              <a:r>
                <a:rPr lang="en-US" altLang="zh-TW" sz="2400" kern="100" dirty="0">
                  <a:solidFill>
                    <a:srgbClr val="0000FF"/>
                  </a:solidFill>
                  <a:latin typeface="Calibri" panose="020F0502020204030204" pitchFamily="34" charset="0"/>
                  <a:ea typeface="細明體" panose="02020509000000000000" pitchFamily="49" charset="-120"/>
                  <a:cs typeface="Times New Roman" panose="02020603050405020304" pitchFamily="18" charset="0"/>
                </a:rPr>
                <a:t>linger:</a:t>
              </a:r>
              <a:r>
                <a:rPr lang="zh-TW" altLang="zh-TW" sz="2400" kern="100" dirty="0">
                  <a:solidFill>
                    <a:srgbClr val="0000FF"/>
                  </a:solidFill>
                  <a:latin typeface="Calibri" panose="020F0502020204030204" pitchFamily="34" charset="0"/>
                  <a:ea typeface="細明體" panose="02020509000000000000" pitchFamily="49" charset="-120"/>
                  <a:cs typeface="Times New Roman" panose="02020603050405020304" pitchFamily="18" charset="0"/>
                </a:rPr>
                <a:t>溫水煮青蛙</a:t>
              </a:r>
            </a:p>
            <a:p>
              <a:pPr>
                <a:lnSpc>
                  <a:spcPts val="2340"/>
                </a:lnSpc>
                <a:spcAft>
                  <a:spcPts val="0"/>
                </a:spcAft>
              </a:pPr>
              <a:r>
                <a:rPr lang="zh-TW" altLang="zh-TW" sz="2400" kern="100" dirty="0">
                  <a:latin typeface="Calibri" panose="020F0502020204030204" pitchFamily="34" charset="0"/>
                  <a:ea typeface="細明體" panose="02020509000000000000" pitchFamily="49" charset="-120"/>
                  <a:cs typeface="Times New Roman" panose="02020603050405020304" pitchFamily="18" charset="0"/>
                </a:rPr>
                <a:t>→ </a:t>
              </a:r>
              <a:r>
                <a:rPr lang="en-US" altLang="zh-TW" sz="2400" kern="100" dirty="0">
                  <a:latin typeface="Calibri" panose="020F0502020204030204" pitchFamily="34" charset="0"/>
                  <a:ea typeface="細明體" panose="02020509000000000000" pitchFamily="49" charset="-120"/>
                  <a:cs typeface="Times New Roman" panose="02020603050405020304" pitchFamily="18" charset="0"/>
                </a:rPr>
                <a:t>AO56789:</a:t>
              </a:r>
              <a:r>
                <a:rPr lang="zh-TW" altLang="zh-TW" sz="2400" kern="100" dirty="0">
                  <a:latin typeface="Calibri" panose="020F0502020204030204" pitchFamily="34" charset="0"/>
                  <a:ea typeface="細明體" panose="02020509000000000000" pitchFamily="49" charset="-120"/>
                  <a:cs typeface="Times New Roman" panose="02020603050405020304" pitchFamily="18" charset="0"/>
                </a:rPr>
                <a:t>溫水煮青蛙，還附上完整實驗步驟，老師直接給他打</a:t>
              </a:r>
              <a:r>
                <a:rPr lang="en-US" altLang="zh-TW" sz="2400" kern="100" dirty="0">
                  <a:latin typeface="Calibri" panose="020F0502020204030204" pitchFamily="34" charset="0"/>
                  <a:ea typeface="細明體" panose="02020509000000000000" pitchFamily="49" charset="-120"/>
                  <a:cs typeface="Times New Roman" panose="02020603050405020304" pitchFamily="18" charset="0"/>
                </a:rPr>
                <a:t>0</a:t>
              </a:r>
            </a:p>
            <a:p>
              <a:pPr>
                <a:lnSpc>
                  <a:spcPts val="2340"/>
                </a:lnSpc>
                <a:spcAft>
                  <a:spcPts val="0"/>
                </a:spcAft>
              </a:pPr>
              <a:r>
                <a:rPr lang="zh-TW" altLang="zh-TW" sz="2400" kern="100" dirty="0">
                  <a:solidFill>
                    <a:srgbClr val="0000FF"/>
                  </a:solidFill>
                  <a:latin typeface="Calibri" panose="020F0502020204030204" pitchFamily="34" charset="0"/>
                  <a:ea typeface="細明體" panose="02020509000000000000" pitchFamily="49" charset="-120"/>
                  <a:cs typeface="Times New Roman" panose="02020603050405020304" pitchFamily="18" charset="0"/>
                </a:rPr>
                <a:t>→ </a:t>
              </a:r>
              <a:r>
                <a:rPr lang="en-US" altLang="zh-TW" sz="2400" kern="100" dirty="0">
                  <a:solidFill>
                    <a:srgbClr val="0000FF"/>
                  </a:solidFill>
                  <a:latin typeface="Calibri" panose="020F0502020204030204" pitchFamily="34" charset="0"/>
                  <a:ea typeface="細明體" panose="02020509000000000000" pitchFamily="49" charset="-120"/>
                  <a:cs typeface="Times New Roman" panose="02020603050405020304" pitchFamily="18" charset="0"/>
                </a:rPr>
                <a:t>linger:</a:t>
              </a:r>
              <a:r>
                <a:rPr lang="zh-TW" altLang="zh-TW" sz="2400" kern="100" dirty="0">
                  <a:solidFill>
                    <a:srgbClr val="0000FF"/>
                  </a:solidFill>
                  <a:latin typeface="Calibri" panose="020F0502020204030204" pitchFamily="34" charset="0"/>
                  <a:ea typeface="細明體" panose="02020509000000000000" pitchFamily="49" charset="-120"/>
                  <a:cs typeface="Times New Roman" panose="02020603050405020304" pitchFamily="18" charset="0"/>
                </a:rPr>
                <a:t>幹還真的是溫水煮青蛙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1350499" y="5416531"/>
              <a:ext cx="337625" cy="3668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9" name="矩形 8"/>
          <p:cNvSpPr/>
          <p:nvPr/>
        </p:nvSpPr>
        <p:spPr>
          <a:xfrm>
            <a:off x="6140327" y="5825546"/>
            <a:ext cx="28440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著名簽名檔 </a:t>
            </a:r>
            <a:r>
              <a:rPr lang="en-US" altLang="zh-TW" dirty="0"/>
              <a:t>(</a:t>
            </a:r>
            <a:r>
              <a:rPr lang="zh-TW" altLang="en-US" dirty="0"/>
              <a:t>出處不詳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59579" y="2246937"/>
            <a:ext cx="2554592" cy="3359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2714171" y="2239019"/>
            <a:ext cx="591004" cy="3359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3305175" y="2277976"/>
            <a:ext cx="323850" cy="3359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3629025" y="2279272"/>
            <a:ext cx="591004" cy="3359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4220028" y="2248544"/>
            <a:ext cx="599621" cy="3359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4845996" y="2279165"/>
            <a:ext cx="599621" cy="3359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159579" y="2621839"/>
            <a:ext cx="8555796" cy="3359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159579" y="3024318"/>
            <a:ext cx="2554592" cy="3359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2714171" y="2987244"/>
            <a:ext cx="276679" cy="3359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2971800" y="3005781"/>
            <a:ext cx="933450" cy="3359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3886199" y="2975723"/>
            <a:ext cx="685801" cy="3359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4519838" y="2985809"/>
            <a:ext cx="685801" cy="3359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159578" y="4859179"/>
            <a:ext cx="2812221" cy="3317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197452" y="5123894"/>
            <a:ext cx="8786968" cy="3604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197452" y="5448972"/>
            <a:ext cx="8786968" cy="3604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6210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Prediction-based</a:t>
            </a:r>
            <a:r>
              <a:rPr lang="zh-TW" altLang="en-US" dirty="0"/>
              <a:t> 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– Language Modeling</a:t>
            </a:r>
            <a:endParaRPr lang="zh-TW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273054" y="4187932"/>
            <a:ext cx="1687602" cy="9207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Neural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Network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57" name="直線單箭頭接點 56"/>
          <p:cNvCxnSpPr/>
          <p:nvPr/>
        </p:nvCxnSpPr>
        <p:spPr>
          <a:xfrm flipV="1">
            <a:off x="1108506" y="5159678"/>
            <a:ext cx="0" cy="4120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/>
          <p:nvPr/>
        </p:nvCxnSpPr>
        <p:spPr>
          <a:xfrm flipV="1">
            <a:off x="490962" y="3775883"/>
            <a:ext cx="0" cy="4120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1020911" y="2444097"/>
            <a:ext cx="71717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P(</a:t>
            </a: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b|a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): the probability of NN predicting the next word.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1012487" y="1691251"/>
            <a:ext cx="66843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P(“wreck a nice beach”)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=P(</a:t>
            </a: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wreck|START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)P(</a:t>
            </a: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a|wreck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)P(</a:t>
            </a: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nice|a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)P(</a:t>
            </a: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beach|nice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)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55" name="直線單箭頭接點 54"/>
          <p:cNvCxnSpPr/>
          <p:nvPr/>
        </p:nvCxnSpPr>
        <p:spPr>
          <a:xfrm flipV="1">
            <a:off x="760210" y="3775883"/>
            <a:ext cx="0" cy="4120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/>
          <p:nvPr/>
        </p:nvCxnSpPr>
        <p:spPr>
          <a:xfrm flipV="1">
            <a:off x="993815" y="3775883"/>
            <a:ext cx="0" cy="4120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/>
          <p:cNvCxnSpPr/>
          <p:nvPr/>
        </p:nvCxnSpPr>
        <p:spPr>
          <a:xfrm flipV="1">
            <a:off x="1261716" y="3775883"/>
            <a:ext cx="0" cy="4120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/>
          <p:nvPr/>
        </p:nvCxnSpPr>
        <p:spPr>
          <a:xfrm flipV="1">
            <a:off x="1516157" y="3775883"/>
            <a:ext cx="0" cy="4120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/>
          <p:nvPr/>
        </p:nvCxnSpPr>
        <p:spPr>
          <a:xfrm flipV="1">
            <a:off x="1740189" y="3775883"/>
            <a:ext cx="0" cy="4120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273054" y="5583385"/>
            <a:ext cx="1687602" cy="26538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5689" y="5888950"/>
            <a:ext cx="22100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1-of-N encoding of “START”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-19050" y="2961527"/>
            <a:ext cx="22995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P(next word is “wreck”)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2586987" y="4206982"/>
            <a:ext cx="1687602" cy="9207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Neural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Network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70" name="直線單箭頭接點 69"/>
          <p:cNvCxnSpPr/>
          <p:nvPr/>
        </p:nvCxnSpPr>
        <p:spPr>
          <a:xfrm flipV="1">
            <a:off x="3422439" y="5178728"/>
            <a:ext cx="0" cy="4120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/>
          <p:cNvCxnSpPr/>
          <p:nvPr/>
        </p:nvCxnSpPr>
        <p:spPr>
          <a:xfrm flipV="1">
            <a:off x="2804895" y="3794933"/>
            <a:ext cx="0" cy="4120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單箭頭接點 71"/>
          <p:cNvCxnSpPr/>
          <p:nvPr/>
        </p:nvCxnSpPr>
        <p:spPr>
          <a:xfrm flipV="1">
            <a:off x="3074143" y="3794933"/>
            <a:ext cx="0" cy="4120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/>
          <p:nvPr/>
        </p:nvCxnSpPr>
        <p:spPr>
          <a:xfrm flipV="1">
            <a:off x="3307748" y="3794933"/>
            <a:ext cx="0" cy="4120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/>
          <p:nvPr/>
        </p:nvCxnSpPr>
        <p:spPr>
          <a:xfrm flipV="1">
            <a:off x="3575649" y="3794933"/>
            <a:ext cx="0" cy="4120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單箭頭接點 74"/>
          <p:cNvCxnSpPr/>
          <p:nvPr/>
        </p:nvCxnSpPr>
        <p:spPr>
          <a:xfrm flipV="1">
            <a:off x="3830090" y="3794933"/>
            <a:ext cx="0" cy="4120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單箭頭接點 75"/>
          <p:cNvCxnSpPr/>
          <p:nvPr/>
        </p:nvCxnSpPr>
        <p:spPr>
          <a:xfrm flipV="1">
            <a:off x="4054122" y="3794933"/>
            <a:ext cx="0" cy="4120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/>
          <p:cNvSpPr/>
          <p:nvPr/>
        </p:nvSpPr>
        <p:spPr>
          <a:xfrm>
            <a:off x="2586987" y="5602435"/>
            <a:ext cx="1687602" cy="26538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2339622" y="5908000"/>
            <a:ext cx="22100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1-of-N encoding of “wreck”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2294883" y="2980577"/>
            <a:ext cx="22995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P(next word is “a”)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4834620" y="4226032"/>
            <a:ext cx="1687602" cy="9207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Neural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Network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81" name="直線單箭頭接點 80"/>
          <p:cNvCxnSpPr/>
          <p:nvPr/>
        </p:nvCxnSpPr>
        <p:spPr>
          <a:xfrm flipV="1">
            <a:off x="5670072" y="5197778"/>
            <a:ext cx="0" cy="4120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單箭頭接點 81"/>
          <p:cNvCxnSpPr/>
          <p:nvPr/>
        </p:nvCxnSpPr>
        <p:spPr>
          <a:xfrm flipV="1">
            <a:off x="5052528" y="3813983"/>
            <a:ext cx="0" cy="4120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單箭頭接點 82"/>
          <p:cNvCxnSpPr/>
          <p:nvPr/>
        </p:nvCxnSpPr>
        <p:spPr>
          <a:xfrm flipV="1">
            <a:off x="5321776" y="3813983"/>
            <a:ext cx="0" cy="4120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單箭頭接點 83"/>
          <p:cNvCxnSpPr/>
          <p:nvPr/>
        </p:nvCxnSpPr>
        <p:spPr>
          <a:xfrm flipV="1">
            <a:off x="5555381" y="3813983"/>
            <a:ext cx="0" cy="4120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單箭頭接點 84"/>
          <p:cNvCxnSpPr/>
          <p:nvPr/>
        </p:nvCxnSpPr>
        <p:spPr>
          <a:xfrm flipV="1">
            <a:off x="5823282" y="3813983"/>
            <a:ext cx="0" cy="4120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單箭頭接點 85"/>
          <p:cNvCxnSpPr/>
          <p:nvPr/>
        </p:nvCxnSpPr>
        <p:spPr>
          <a:xfrm flipV="1">
            <a:off x="6077723" y="3813983"/>
            <a:ext cx="0" cy="4120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單箭頭接點 86"/>
          <p:cNvCxnSpPr/>
          <p:nvPr/>
        </p:nvCxnSpPr>
        <p:spPr>
          <a:xfrm flipV="1">
            <a:off x="6301755" y="3813983"/>
            <a:ext cx="0" cy="4120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 87"/>
          <p:cNvSpPr/>
          <p:nvPr/>
        </p:nvSpPr>
        <p:spPr>
          <a:xfrm>
            <a:off x="4834620" y="5621485"/>
            <a:ext cx="1687602" cy="26538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4587255" y="5927050"/>
            <a:ext cx="22100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1-of-N encoding of “a”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4542516" y="2999627"/>
            <a:ext cx="22995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P(next word is “nice”)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7129503" y="4245082"/>
            <a:ext cx="1687602" cy="9207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Neural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Network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92" name="直線單箭頭接點 91"/>
          <p:cNvCxnSpPr/>
          <p:nvPr/>
        </p:nvCxnSpPr>
        <p:spPr>
          <a:xfrm flipV="1">
            <a:off x="7964955" y="5216828"/>
            <a:ext cx="0" cy="4120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單箭頭接點 92"/>
          <p:cNvCxnSpPr/>
          <p:nvPr/>
        </p:nvCxnSpPr>
        <p:spPr>
          <a:xfrm flipV="1">
            <a:off x="7347411" y="3833033"/>
            <a:ext cx="0" cy="4120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單箭頭接點 93"/>
          <p:cNvCxnSpPr/>
          <p:nvPr/>
        </p:nvCxnSpPr>
        <p:spPr>
          <a:xfrm flipV="1">
            <a:off x="7616659" y="3833033"/>
            <a:ext cx="0" cy="4120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單箭頭接點 94"/>
          <p:cNvCxnSpPr/>
          <p:nvPr/>
        </p:nvCxnSpPr>
        <p:spPr>
          <a:xfrm flipV="1">
            <a:off x="7850264" y="3833033"/>
            <a:ext cx="0" cy="4120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單箭頭接點 95"/>
          <p:cNvCxnSpPr/>
          <p:nvPr/>
        </p:nvCxnSpPr>
        <p:spPr>
          <a:xfrm flipV="1">
            <a:off x="8118165" y="3833033"/>
            <a:ext cx="0" cy="4120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單箭頭接點 96"/>
          <p:cNvCxnSpPr/>
          <p:nvPr/>
        </p:nvCxnSpPr>
        <p:spPr>
          <a:xfrm flipV="1">
            <a:off x="8372606" y="3833033"/>
            <a:ext cx="0" cy="4120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單箭頭接點 97"/>
          <p:cNvCxnSpPr/>
          <p:nvPr/>
        </p:nvCxnSpPr>
        <p:spPr>
          <a:xfrm flipV="1">
            <a:off x="8596638" y="3833033"/>
            <a:ext cx="0" cy="4120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矩形 98"/>
          <p:cNvSpPr/>
          <p:nvPr/>
        </p:nvSpPr>
        <p:spPr>
          <a:xfrm>
            <a:off x="7129503" y="5640535"/>
            <a:ext cx="1687602" cy="26538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6882138" y="5946100"/>
            <a:ext cx="22100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1-of-N encoding of “nice”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6837399" y="3018677"/>
            <a:ext cx="22995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P(next word is “beach”)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7639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35" grpId="0"/>
      <p:bldP spid="53" grpId="0"/>
      <p:bldP spid="37" grpId="0" animBg="1"/>
      <p:bldP spid="38" grpId="0"/>
      <p:bldP spid="39" grpId="0"/>
      <p:bldP spid="69" grpId="0" animBg="1"/>
      <p:bldP spid="77" grpId="0" animBg="1"/>
      <p:bldP spid="78" grpId="0"/>
      <p:bldP spid="79" grpId="0"/>
      <p:bldP spid="80" grpId="0" animBg="1"/>
      <p:bldP spid="88" grpId="0" animBg="1"/>
      <p:bldP spid="89" grpId="0"/>
      <p:bldP spid="90" grpId="0"/>
      <p:bldP spid="91" grpId="0" animBg="1"/>
      <p:bldP spid="99" grpId="0" animBg="1"/>
      <p:bldP spid="100" grpId="0"/>
      <p:bldP spid="10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左大括弧 42"/>
          <p:cNvSpPr/>
          <p:nvPr/>
        </p:nvSpPr>
        <p:spPr>
          <a:xfrm flipH="1">
            <a:off x="6096752" y="1744846"/>
            <a:ext cx="315722" cy="2105029"/>
          </a:xfrm>
          <a:prstGeom prst="leftBrace">
            <a:avLst>
              <a:gd name="adj1" fmla="val 104874"/>
              <a:gd name="adj2" fmla="val 50000"/>
            </a:avLst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Prediction-based</a:t>
            </a:r>
            <a:endParaRPr lang="zh-TW" altLang="en-US" dirty="0"/>
          </a:p>
        </p:txBody>
      </p:sp>
      <p:cxnSp>
        <p:nvCxnSpPr>
          <p:cNvPr id="4" name="直線單箭頭接點 3"/>
          <p:cNvCxnSpPr/>
          <p:nvPr/>
        </p:nvCxnSpPr>
        <p:spPr>
          <a:xfrm>
            <a:off x="4282303" y="6144244"/>
            <a:ext cx="376451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單箭頭接點 4"/>
          <p:cNvCxnSpPr/>
          <p:nvPr/>
        </p:nvCxnSpPr>
        <p:spPr>
          <a:xfrm flipH="1" flipV="1">
            <a:off x="4573087" y="4269964"/>
            <a:ext cx="0" cy="22794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/>
          <p:cNvSpPr txBox="1"/>
          <p:nvPr/>
        </p:nvSpPr>
        <p:spPr>
          <a:xfrm>
            <a:off x="7519437" y="6181919"/>
            <a:ext cx="612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z</a:t>
            </a:r>
            <a:r>
              <a:rPr lang="en-US" altLang="zh-TW" sz="2400" baseline="-25000" dirty="0"/>
              <a:t>1</a:t>
            </a:r>
            <a:endParaRPr lang="zh-TW" altLang="en-US" sz="2400" baseline="-250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4014437" y="4202662"/>
            <a:ext cx="612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z</a:t>
            </a:r>
            <a:r>
              <a:rPr lang="en-US" altLang="zh-TW" sz="2400" baseline="-25000" dirty="0"/>
              <a:t>2</a:t>
            </a:r>
            <a:endParaRPr lang="zh-TW" altLang="en-US" sz="2400" baseline="-25000" dirty="0"/>
          </a:p>
        </p:txBody>
      </p:sp>
      <p:sp>
        <p:nvSpPr>
          <p:cNvPr id="8" name="橢圓 7"/>
          <p:cNvSpPr/>
          <p:nvPr/>
        </p:nvSpPr>
        <p:spPr>
          <a:xfrm>
            <a:off x="5233870" y="5304709"/>
            <a:ext cx="134608" cy="13460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5466160" y="5574888"/>
            <a:ext cx="134608" cy="13460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5659732" y="5357605"/>
            <a:ext cx="134608" cy="13460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4702691" y="4922646"/>
            <a:ext cx="724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dog</a:t>
            </a:r>
            <a:endParaRPr lang="zh-TW" altLang="en-US" sz="2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5278306" y="5644905"/>
            <a:ext cx="724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cat</a:t>
            </a:r>
            <a:endParaRPr lang="zh-TW" altLang="en-US" sz="2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5735766" y="4993687"/>
            <a:ext cx="986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rabbit</a:t>
            </a:r>
            <a:endParaRPr lang="zh-TW" altLang="en-US" sz="2400" dirty="0"/>
          </a:p>
        </p:txBody>
      </p:sp>
      <p:grpSp>
        <p:nvGrpSpPr>
          <p:cNvPr id="15" name="群組 14"/>
          <p:cNvGrpSpPr/>
          <p:nvPr/>
        </p:nvGrpSpPr>
        <p:grpSpPr>
          <a:xfrm>
            <a:off x="5286778" y="1912977"/>
            <a:ext cx="814717" cy="1798775"/>
            <a:chOff x="5825704" y="3393791"/>
            <a:chExt cx="814717" cy="1798775"/>
          </a:xfrm>
        </p:grpSpPr>
        <p:cxnSp>
          <p:nvCxnSpPr>
            <p:cNvPr id="16" name="直線單箭頭接點 15"/>
            <p:cNvCxnSpPr/>
            <p:nvPr/>
          </p:nvCxnSpPr>
          <p:spPr>
            <a:xfrm>
              <a:off x="5825704" y="3393791"/>
              <a:ext cx="7591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單箭頭接點 16"/>
            <p:cNvCxnSpPr/>
            <p:nvPr/>
          </p:nvCxnSpPr>
          <p:spPr>
            <a:xfrm>
              <a:off x="5825705" y="3754829"/>
              <a:ext cx="7591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單箭頭接點 17"/>
            <p:cNvCxnSpPr/>
            <p:nvPr/>
          </p:nvCxnSpPr>
          <p:spPr>
            <a:xfrm>
              <a:off x="5825705" y="4783714"/>
              <a:ext cx="7591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單箭頭接點 18"/>
            <p:cNvCxnSpPr/>
            <p:nvPr/>
          </p:nvCxnSpPr>
          <p:spPr>
            <a:xfrm>
              <a:off x="5825704" y="5192566"/>
              <a:ext cx="7591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單箭頭接點 19"/>
            <p:cNvCxnSpPr/>
            <p:nvPr/>
          </p:nvCxnSpPr>
          <p:spPr>
            <a:xfrm>
              <a:off x="5825705" y="4137429"/>
              <a:ext cx="7591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字方塊 20"/>
            <p:cNvSpPr txBox="1"/>
            <p:nvPr/>
          </p:nvSpPr>
          <p:spPr>
            <a:xfrm rot="5400000">
              <a:off x="6119196" y="4246059"/>
              <a:ext cx="5192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/>
                <a:t>…</a:t>
              </a:r>
              <a:endParaRPr lang="zh-TW" altLang="en-US" sz="2800" b="1" dirty="0"/>
            </a:p>
          </p:txBody>
        </p:sp>
      </p:grpSp>
      <p:sp>
        <p:nvSpPr>
          <p:cNvPr id="22" name="矩形 21"/>
          <p:cNvSpPr/>
          <p:nvPr/>
        </p:nvSpPr>
        <p:spPr>
          <a:xfrm>
            <a:off x="3340634" y="1673773"/>
            <a:ext cx="2182483" cy="221020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242536" y="1969922"/>
            <a:ext cx="15603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altLang="zh-TW" sz="2400" dirty="0"/>
              <a:t>1-of-N encoding</a:t>
            </a:r>
          </a:p>
          <a:p>
            <a:pPr marL="0" lvl="1" algn="ctr"/>
            <a:r>
              <a:rPr lang="en-US" altLang="zh-TW" sz="2400" dirty="0"/>
              <a:t>of the word w</a:t>
            </a:r>
            <a:r>
              <a:rPr lang="en-US" altLang="zh-TW" sz="2400" baseline="-25000" dirty="0"/>
              <a:t>i-1</a:t>
            </a:r>
            <a:r>
              <a:rPr lang="en-US" altLang="zh-TW" sz="2400" dirty="0"/>
              <a:t> </a:t>
            </a:r>
            <a:endParaRPr lang="en-US" altLang="zh-TW" sz="2400" baseline="-25000" dirty="0"/>
          </a:p>
        </p:txBody>
      </p:sp>
      <p:grpSp>
        <p:nvGrpSpPr>
          <p:cNvPr id="24" name="群組 23"/>
          <p:cNvGrpSpPr/>
          <p:nvPr/>
        </p:nvGrpSpPr>
        <p:grpSpPr>
          <a:xfrm rot="5400000">
            <a:off x="928507" y="2550695"/>
            <a:ext cx="2271549" cy="589643"/>
            <a:chOff x="-1776073" y="4521305"/>
            <a:chExt cx="3548019" cy="920986"/>
          </a:xfrm>
        </p:grpSpPr>
        <p:sp>
          <p:nvSpPr>
            <p:cNvPr id="25" name="矩形 24"/>
            <p:cNvSpPr/>
            <p:nvPr/>
          </p:nvSpPr>
          <p:spPr>
            <a:xfrm>
              <a:off x="-1776073" y="4732673"/>
              <a:ext cx="3362325" cy="70961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橢圓 25"/>
            <p:cNvSpPr/>
            <p:nvPr/>
          </p:nvSpPr>
          <p:spPr>
            <a:xfrm>
              <a:off x="-1671298" y="4820782"/>
              <a:ext cx="495300" cy="495300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橢圓 26"/>
            <p:cNvSpPr/>
            <p:nvPr/>
          </p:nvSpPr>
          <p:spPr>
            <a:xfrm>
              <a:off x="-966448" y="4820782"/>
              <a:ext cx="495300" cy="495300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橢圓 27"/>
            <p:cNvSpPr/>
            <p:nvPr/>
          </p:nvSpPr>
          <p:spPr>
            <a:xfrm>
              <a:off x="-261598" y="4820782"/>
              <a:ext cx="495300" cy="495300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文字方塊 28"/>
            <p:cNvSpPr txBox="1"/>
            <p:nvPr/>
          </p:nvSpPr>
          <p:spPr>
            <a:xfrm>
              <a:off x="438446" y="4521305"/>
              <a:ext cx="1333500" cy="523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/>
                <a:t>……</a:t>
              </a:r>
              <a:endParaRPr lang="zh-TW" altLang="en-US" sz="2800" b="1" dirty="0"/>
            </a:p>
          </p:txBody>
        </p:sp>
      </p:grpSp>
      <p:sp>
        <p:nvSpPr>
          <p:cNvPr id="31" name="文字方塊 30"/>
          <p:cNvSpPr txBox="1"/>
          <p:nvPr/>
        </p:nvSpPr>
        <p:spPr>
          <a:xfrm>
            <a:off x="1850263" y="2143872"/>
            <a:ext cx="392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TW" sz="2400" dirty="0"/>
              <a:t>1</a:t>
            </a:r>
            <a:endParaRPr lang="en-US" altLang="zh-TW" sz="2400" baseline="-2500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1824721" y="1676359"/>
            <a:ext cx="392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TW" sz="2400" dirty="0"/>
              <a:t>0</a:t>
            </a:r>
            <a:endParaRPr lang="en-US" altLang="zh-TW" sz="2400" baseline="-25000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1841339" y="2597083"/>
            <a:ext cx="392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TW" sz="2400" dirty="0"/>
              <a:t>0</a:t>
            </a:r>
            <a:endParaRPr lang="en-US" altLang="zh-TW" sz="2400" baseline="-25000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6457674" y="2177870"/>
            <a:ext cx="2322219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The probability for each word as the next word </a:t>
            </a:r>
            <a:r>
              <a:rPr lang="en-US" altLang="zh-TW" sz="2400" dirty="0" err="1"/>
              <a:t>w</a:t>
            </a:r>
            <a:r>
              <a:rPr lang="en-US" altLang="zh-TW" sz="2400" baseline="-25000" dirty="0" err="1"/>
              <a:t>i</a:t>
            </a:r>
            <a:endParaRPr lang="zh-TW" altLang="en-US" sz="2400" baseline="-25000" dirty="0"/>
          </a:p>
        </p:txBody>
      </p:sp>
      <p:grpSp>
        <p:nvGrpSpPr>
          <p:cNvPr id="49" name="群組 48"/>
          <p:cNvGrpSpPr/>
          <p:nvPr/>
        </p:nvGrpSpPr>
        <p:grpSpPr>
          <a:xfrm rot="5400000">
            <a:off x="3052481" y="2516524"/>
            <a:ext cx="1722178" cy="593606"/>
            <a:chOff x="-1776072" y="4515117"/>
            <a:chExt cx="2689936" cy="927175"/>
          </a:xfrm>
        </p:grpSpPr>
        <p:sp>
          <p:nvSpPr>
            <p:cNvPr id="50" name="矩形 49"/>
            <p:cNvSpPr/>
            <p:nvPr/>
          </p:nvSpPr>
          <p:spPr>
            <a:xfrm>
              <a:off x="-1776072" y="4732674"/>
              <a:ext cx="2467452" cy="70961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橢圓 50"/>
            <p:cNvSpPr/>
            <p:nvPr/>
          </p:nvSpPr>
          <p:spPr>
            <a:xfrm>
              <a:off x="-1671298" y="4820782"/>
              <a:ext cx="495300" cy="495300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橢圓 51"/>
            <p:cNvSpPr/>
            <p:nvPr/>
          </p:nvSpPr>
          <p:spPr>
            <a:xfrm>
              <a:off x="-966448" y="4820782"/>
              <a:ext cx="495300" cy="495300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文字方塊 53"/>
            <p:cNvSpPr txBox="1"/>
            <p:nvPr/>
          </p:nvSpPr>
          <p:spPr>
            <a:xfrm>
              <a:off x="-419636" y="4515117"/>
              <a:ext cx="13335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/>
                <a:t>……</a:t>
              </a:r>
              <a:endParaRPr lang="zh-TW" altLang="en-US" sz="2800" b="1" dirty="0"/>
            </a:p>
          </p:txBody>
        </p:sp>
      </p:grpSp>
      <p:sp>
        <p:nvSpPr>
          <p:cNvPr id="60" name="文字方塊 59"/>
          <p:cNvSpPr txBox="1"/>
          <p:nvPr/>
        </p:nvSpPr>
        <p:spPr>
          <a:xfrm>
            <a:off x="3417001" y="1732191"/>
            <a:ext cx="550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TW" sz="2400" dirty="0"/>
              <a:t>z</a:t>
            </a:r>
            <a:r>
              <a:rPr lang="en-US" altLang="zh-TW" sz="2400" baseline="-25000" dirty="0"/>
              <a:t>1</a:t>
            </a:r>
          </a:p>
        </p:txBody>
      </p:sp>
      <p:sp>
        <p:nvSpPr>
          <p:cNvPr id="62" name="文字方塊 61"/>
          <p:cNvSpPr txBox="1"/>
          <p:nvPr/>
        </p:nvSpPr>
        <p:spPr>
          <a:xfrm>
            <a:off x="3408643" y="2159105"/>
            <a:ext cx="550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TW" sz="2400" dirty="0"/>
              <a:t>z</a:t>
            </a:r>
            <a:r>
              <a:rPr lang="en-US" altLang="zh-TW" sz="2400" baseline="-25000" dirty="0"/>
              <a:t>2</a:t>
            </a:r>
          </a:p>
        </p:txBody>
      </p:sp>
      <p:sp>
        <p:nvSpPr>
          <p:cNvPr id="63" name="文字方塊 62"/>
          <p:cNvSpPr txBox="1"/>
          <p:nvPr/>
        </p:nvSpPr>
        <p:spPr>
          <a:xfrm>
            <a:off x="471262" y="4198476"/>
            <a:ext cx="36884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2400" dirty="0"/>
              <a:t>Take out the input of the neurons in the first layer</a:t>
            </a:r>
            <a:endParaRPr lang="zh-TW" altLang="en-US" sz="2400" dirty="0"/>
          </a:p>
        </p:txBody>
      </p:sp>
      <p:sp>
        <p:nvSpPr>
          <p:cNvPr id="64" name="文字方塊 63"/>
          <p:cNvSpPr txBox="1"/>
          <p:nvPr/>
        </p:nvSpPr>
        <p:spPr>
          <a:xfrm>
            <a:off x="486877" y="4997971"/>
            <a:ext cx="35028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2400" dirty="0"/>
              <a:t>Use it to represent a word w</a:t>
            </a:r>
            <a:endParaRPr lang="zh-TW" altLang="en-US" sz="2400" dirty="0"/>
          </a:p>
        </p:txBody>
      </p:sp>
      <p:sp>
        <p:nvSpPr>
          <p:cNvPr id="65" name="橢圓 64"/>
          <p:cNvSpPr/>
          <p:nvPr/>
        </p:nvSpPr>
        <p:spPr>
          <a:xfrm>
            <a:off x="7441462" y="5622350"/>
            <a:ext cx="134608" cy="13460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文字方塊 65"/>
          <p:cNvSpPr txBox="1"/>
          <p:nvPr/>
        </p:nvSpPr>
        <p:spPr>
          <a:xfrm>
            <a:off x="7548995" y="5440621"/>
            <a:ext cx="1166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jump</a:t>
            </a:r>
            <a:endParaRPr lang="zh-TW" altLang="en-US" sz="2400" dirty="0"/>
          </a:p>
        </p:txBody>
      </p:sp>
      <p:sp>
        <p:nvSpPr>
          <p:cNvPr id="69" name="橢圓 68"/>
          <p:cNvSpPr/>
          <p:nvPr/>
        </p:nvSpPr>
        <p:spPr>
          <a:xfrm>
            <a:off x="7629316" y="5275397"/>
            <a:ext cx="134608" cy="13460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文字方塊 69"/>
          <p:cNvSpPr txBox="1"/>
          <p:nvPr/>
        </p:nvSpPr>
        <p:spPr>
          <a:xfrm>
            <a:off x="7736849" y="5093668"/>
            <a:ext cx="1166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run</a:t>
            </a:r>
            <a:endParaRPr lang="zh-TW" altLang="en-US" sz="2400" dirty="0"/>
          </a:p>
        </p:txBody>
      </p:sp>
      <p:sp>
        <p:nvSpPr>
          <p:cNvPr id="71" name="橢圓 70"/>
          <p:cNvSpPr/>
          <p:nvPr/>
        </p:nvSpPr>
        <p:spPr>
          <a:xfrm>
            <a:off x="6089445" y="4633377"/>
            <a:ext cx="134608" cy="13460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文字方塊 71"/>
          <p:cNvSpPr txBox="1"/>
          <p:nvPr/>
        </p:nvSpPr>
        <p:spPr>
          <a:xfrm>
            <a:off x="6196978" y="4451648"/>
            <a:ext cx="1166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flower</a:t>
            </a:r>
            <a:endParaRPr lang="zh-TW" altLang="en-US" sz="2400" dirty="0"/>
          </a:p>
        </p:txBody>
      </p:sp>
      <p:sp>
        <p:nvSpPr>
          <p:cNvPr id="73" name="橢圓 72"/>
          <p:cNvSpPr/>
          <p:nvPr/>
        </p:nvSpPr>
        <p:spPr>
          <a:xfrm>
            <a:off x="6277299" y="4333722"/>
            <a:ext cx="134608" cy="13460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文字方塊 73"/>
          <p:cNvSpPr txBox="1"/>
          <p:nvPr/>
        </p:nvSpPr>
        <p:spPr>
          <a:xfrm>
            <a:off x="6384832" y="4104695"/>
            <a:ext cx="1166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tree</a:t>
            </a:r>
            <a:endParaRPr lang="zh-TW" altLang="en-US" sz="2400" dirty="0"/>
          </a:p>
        </p:txBody>
      </p:sp>
      <p:sp>
        <p:nvSpPr>
          <p:cNvPr id="75" name="弧形箭號 (左彎) 74"/>
          <p:cNvSpPr/>
          <p:nvPr/>
        </p:nvSpPr>
        <p:spPr>
          <a:xfrm rot="19012546">
            <a:off x="4437885" y="2879243"/>
            <a:ext cx="652300" cy="1615419"/>
          </a:xfrm>
          <a:prstGeom prst="curvedLeftArrow">
            <a:avLst>
              <a:gd name="adj1" fmla="val 39287"/>
              <a:gd name="adj2" fmla="val 50000"/>
              <a:gd name="adj3" fmla="val 2500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6" name="文字方塊 75"/>
          <p:cNvSpPr txBox="1"/>
          <p:nvPr/>
        </p:nvSpPr>
        <p:spPr>
          <a:xfrm>
            <a:off x="471262" y="5833752"/>
            <a:ext cx="35028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2400" dirty="0"/>
              <a:t>Word vector, word embedding feature: V(w)</a:t>
            </a:r>
            <a:endParaRPr lang="zh-TW" altLang="en-US" sz="2400" dirty="0"/>
          </a:p>
        </p:txBody>
      </p:sp>
      <p:cxnSp>
        <p:nvCxnSpPr>
          <p:cNvPr id="14" name="直線單箭頭接點 13"/>
          <p:cNvCxnSpPr>
            <a:endCxn id="51" idx="4"/>
          </p:cNvCxnSpPr>
          <p:nvPr/>
        </p:nvCxnSpPr>
        <p:spPr>
          <a:xfrm>
            <a:off x="2099356" y="1958858"/>
            <a:ext cx="1598215" cy="2190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>
            <a:endCxn id="51" idx="4"/>
          </p:cNvCxnSpPr>
          <p:nvPr/>
        </p:nvCxnSpPr>
        <p:spPr>
          <a:xfrm flipV="1">
            <a:off x="2099356" y="2177870"/>
            <a:ext cx="1598215" cy="20579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>
            <a:endCxn id="51" idx="4"/>
          </p:cNvCxnSpPr>
          <p:nvPr/>
        </p:nvCxnSpPr>
        <p:spPr>
          <a:xfrm flipV="1">
            <a:off x="2155116" y="2177870"/>
            <a:ext cx="1542455" cy="6674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>
            <a:endCxn id="52" idx="4"/>
          </p:cNvCxnSpPr>
          <p:nvPr/>
        </p:nvCxnSpPr>
        <p:spPr>
          <a:xfrm>
            <a:off x="2107734" y="1969922"/>
            <a:ext cx="1589837" cy="6592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單箭頭接點 76"/>
          <p:cNvCxnSpPr>
            <a:endCxn id="52" idx="4"/>
          </p:cNvCxnSpPr>
          <p:nvPr/>
        </p:nvCxnSpPr>
        <p:spPr>
          <a:xfrm>
            <a:off x="2107734" y="2390133"/>
            <a:ext cx="1589837" cy="2390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單箭頭接點 77"/>
          <p:cNvCxnSpPr>
            <a:endCxn id="52" idx="4"/>
          </p:cNvCxnSpPr>
          <p:nvPr/>
        </p:nvCxnSpPr>
        <p:spPr>
          <a:xfrm flipV="1">
            <a:off x="2146267" y="2629136"/>
            <a:ext cx="1551304" cy="2163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字方塊 78"/>
          <p:cNvSpPr txBox="1"/>
          <p:nvPr/>
        </p:nvSpPr>
        <p:spPr>
          <a:xfrm rot="5400000">
            <a:off x="2595674" y="3138119"/>
            <a:ext cx="853747" cy="334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……</a:t>
            </a:r>
            <a:endParaRPr lang="zh-TW" altLang="en-US" sz="2800" b="1" dirty="0"/>
          </a:p>
        </p:txBody>
      </p:sp>
      <p:sp>
        <p:nvSpPr>
          <p:cNvPr id="82" name="文字方塊 81"/>
          <p:cNvSpPr txBox="1"/>
          <p:nvPr/>
        </p:nvSpPr>
        <p:spPr>
          <a:xfrm>
            <a:off x="5802260" y="540512"/>
            <a:ext cx="34526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……   w</a:t>
            </a:r>
            <a:r>
              <a:rPr lang="en-US" altLang="zh-TW" sz="2400" baseline="-25000" dirty="0"/>
              <a:t>i-2</a:t>
            </a:r>
            <a:r>
              <a:rPr lang="en-US" altLang="zh-TW" sz="2400" dirty="0"/>
              <a:t>   w</a:t>
            </a:r>
            <a:r>
              <a:rPr lang="en-US" altLang="zh-TW" sz="2400" baseline="-25000" dirty="0"/>
              <a:t>i-1</a:t>
            </a:r>
            <a:r>
              <a:rPr lang="en-US" altLang="zh-TW" sz="2400" dirty="0"/>
              <a:t>   </a:t>
            </a:r>
            <a:r>
              <a:rPr lang="en-US" altLang="zh-TW" sz="2400" b="1" dirty="0">
                <a:solidFill>
                  <a:srgbClr val="FF0000"/>
                </a:solidFill>
              </a:rPr>
              <a:t>___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cxnSp>
        <p:nvCxnSpPr>
          <p:cNvPr id="83" name="直線接點 82"/>
          <p:cNvCxnSpPr/>
          <p:nvPr/>
        </p:nvCxnSpPr>
        <p:spPr>
          <a:xfrm>
            <a:off x="7193190" y="1002177"/>
            <a:ext cx="429625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手繪多邊形 35"/>
          <p:cNvSpPr/>
          <p:nvPr/>
        </p:nvSpPr>
        <p:spPr>
          <a:xfrm>
            <a:off x="7363701" y="1002177"/>
            <a:ext cx="518227" cy="472988"/>
          </a:xfrm>
          <a:custGeom>
            <a:avLst/>
            <a:gdLst>
              <a:gd name="connsiteX0" fmla="*/ 0 w 804042"/>
              <a:gd name="connsiteY0" fmla="*/ 0 h 472988"/>
              <a:gd name="connsiteX1" fmla="*/ 220718 w 804042"/>
              <a:gd name="connsiteY1" fmla="*/ 472966 h 472988"/>
              <a:gd name="connsiteX2" fmla="*/ 804042 w 804042"/>
              <a:gd name="connsiteY2" fmla="*/ 15766 h 472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4042" h="472988">
                <a:moveTo>
                  <a:pt x="0" y="0"/>
                </a:moveTo>
                <a:cubicBezTo>
                  <a:pt x="43355" y="235169"/>
                  <a:pt x="86711" y="470338"/>
                  <a:pt x="220718" y="472966"/>
                </a:cubicBezTo>
                <a:cubicBezTo>
                  <a:pt x="354725" y="475594"/>
                  <a:pt x="579383" y="245680"/>
                  <a:pt x="804042" y="15766"/>
                </a:cubicBezTo>
              </a:path>
            </a:pathLst>
          </a:custGeom>
          <a:noFill/>
          <a:ln w="38100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/>
          <p:cNvSpPr txBox="1"/>
          <p:nvPr/>
        </p:nvSpPr>
        <p:spPr>
          <a:xfrm>
            <a:off x="7763924" y="400695"/>
            <a:ext cx="472440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/>
              <a:t>w</a:t>
            </a:r>
            <a:r>
              <a:rPr lang="en-US" altLang="zh-TW" sz="2400" baseline="-25000" dirty="0" err="1"/>
              <a:t>i</a:t>
            </a:r>
            <a:endParaRPr lang="zh-TW" altLang="en-US" sz="2400" baseline="-25000" dirty="0"/>
          </a:p>
        </p:txBody>
      </p:sp>
    </p:spTree>
    <p:extLst>
      <p:ext uri="{BB962C8B-B14F-4D97-AF65-F5344CB8AC3E}">
        <p14:creationId xmlns:p14="http://schemas.microsoft.com/office/powerpoint/2010/main" val="1775196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6" grpId="0"/>
      <p:bldP spid="7" grpId="0"/>
      <p:bldP spid="8" grpId="0" animBg="1"/>
      <p:bldP spid="9" grpId="0" animBg="1"/>
      <p:bldP spid="10" grpId="0" animBg="1"/>
      <p:bldP spid="11" grpId="0"/>
      <p:bldP spid="12" grpId="0"/>
      <p:bldP spid="13" grpId="0"/>
      <p:bldP spid="22" grpId="0" animBg="1"/>
      <p:bldP spid="23" grpId="0"/>
      <p:bldP spid="31" grpId="0"/>
      <p:bldP spid="32" grpId="0"/>
      <p:bldP spid="33" grpId="0"/>
      <p:bldP spid="42" grpId="0" animBg="1"/>
      <p:bldP spid="60" grpId="0"/>
      <p:bldP spid="62" grpId="0"/>
      <p:bldP spid="63" grpId="0"/>
      <p:bldP spid="64" grpId="0"/>
      <p:bldP spid="65" grpId="0" animBg="1"/>
      <p:bldP spid="66" grpId="0"/>
      <p:bldP spid="69" grpId="0" animBg="1"/>
      <p:bldP spid="70" grpId="0"/>
      <p:bldP spid="71" grpId="0" animBg="1"/>
      <p:bldP spid="72" grpId="0"/>
      <p:bldP spid="73" grpId="0" animBg="1"/>
      <p:bldP spid="74" grpId="0"/>
      <p:bldP spid="75" grpId="0" animBg="1"/>
      <p:bldP spid="76" grpId="0"/>
      <p:bldP spid="79" grpId="0"/>
      <p:bldP spid="82" grpId="0"/>
      <p:bldP spid="84" grpId="0" animBg="1"/>
      <p:bldP spid="30" grpId="0" animBg="1"/>
    </p:bld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3087</TotalTime>
  <Words>921</Words>
  <Application>Microsoft Macintosh PowerPoint</Application>
  <PresentationFormat>如螢幕大小 (4:3)</PresentationFormat>
  <Paragraphs>276</Paragraphs>
  <Slides>16</Slides>
  <Notes>12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7" baseType="lpstr">
      <vt:lpstr>Calibri</vt:lpstr>
      <vt:lpstr>Calibri Light</vt:lpstr>
      <vt:lpstr>Cambria Math</vt:lpstr>
      <vt:lpstr>Georgia</vt:lpstr>
      <vt:lpstr>Poor Richard</vt:lpstr>
      <vt:lpstr>Times New Roman</vt:lpstr>
      <vt:lpstr>Wingdings</vt:lpstr>
      <vt:lpstr>細明體</vt:lpstr>
      <vt:lpstr>新細明體</vt:lpstr>
      <vt:lpstr>Arial</vt:lpstr>
      <vt:lpstr>Office 佈景主題</vt:lpstr>
      <vt:lpstr>Word Embedding</vt:lpstr>
      <vt:lpstr>PowerPoint 簡報</vt:lpstr>
      <vt:lpstr>Word Embedding</vt:lpstr>
      <vt:lpstr>Word Embedding</vt:lpstr>
      <vt:lpstr>How to exploit the context?</vt:lpstr>
      <vt:lpstr>Prediction-based – Training</vt:lpstr>
      <vt:lpstr>Prediction-based - 推文接話</vt:lpstr>
      <vt:lpstr>Prediction-based  – Language Modeling</vt:lpstr>
      <vt:lpstr>Prediction-based</vt:lpstr>
      <vt:lpstr>Prediction-based</vt:lpstr>
      <vt:lpstr>Prediction-based – Various Architectures</vt:lpstr>
      <vt:lpstr>Word Embedding</vt:lpstr>
      <vt:lpstr>Word Embedding</vt:lpstr>
      <vt:lpstr>Word Embedding</vt:lpstr>
      <vt:lpstr>Demo</vt:lpstr>
      <vt:lpstr>Your Time~~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 machines know  the meaning of a word?</dc:title>
  <dc:creator>Hung-yi Lee</dc:creator>
  <cp:lastModifiedBy>Microsoft Office 使用者</cp:lastModifiedBy>
  <cp:revision>87</cp:revision>
  <cp:lastPrinted>2018-01-22T10:16:16Z</cp:lastPrinted>
  <dcterms:created xsi:type="dcterms:W3CDTF">2016-11-08T03:38:24Z</dcterms:created>
  <dcterms:modified xsi:type="dcterms:W3CDTF">2018-05-29T01:51:29Z</dcterms:modified>
</cp:coreProperties>
</file>