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86" r:id="rId4"/>
    <p:sldId id="288" r:id="rId5"/>
    <p:sldId id="300" r:id="rId6"/>
    <p:sldId id="299" r:id="rId7"/>
    <p:sldId id="266" r:id="rId8"/>
    <p:sldId id="267" r:id="rId9"/>
    <p:sldId id="271" r:id="rId10"/>
    <p:sldId id="273" r:id="rId11"/>
    <p:sldId id="274" r:id="rId12"/>
    <p:sldId id="275" r:id="rId13"/>
    <p:sldId id="30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4" autoAdjust="0"/>
    <p:restoredTop sz="93582" autoAdjust="0"/>
  </p:normalViewPr>
  <p:slideViewPr>
    <p:cSldViewPr snapToGrid="0">
      <p:cViewPr varScale="1">
        <p:scale>
          <a:sx n="108" d="100"/>
          <a:sy n="108" d="100"/>
        </p:scale>
        <p:origin x="2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80069-F7FB-4AF8-B701-667BBB2E5619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D567D-A5DD-4251-A01C-32DCB946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05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Preparing the demo</a:t>
            </a:r>
          </a:p>
          <a:p>
            <a:endParaRPr lang="en-US" altLang="zh-TW" dirty="0"/>
          </a:p>
          <a:p>
            <a:r>
              <a:rPr lang="en-US" altLang="zh-TW" dirty="0"/>
              <a:t>Extra</a:t>
            </a:r>
            <a:r>
              <a:rPr lang="en-US" altLang="zh-TW" baseline="0" dirty="0"/>
              <a:t> topic:</a:t>
            </a:r>
          </a:p>
          <a:p>
            <a:r>
              <a:rPr lang="en-US" altLang="zh-TW" baseline="0" dirty="0"/>
              <a:t>	maybe I can talk about relation extraction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Rest:</a:t>
            </a:r>
          </a:p>
          <a:p>
            <a:r>
              <a:rPr lang="en-US" altLang="zh-TW" baseline="0" dirty="0"/>
              <a:t>	Paragraph vector</a:t>
            </a:r>
          </a:p>
          <a:p>
            <a:r>
              <a:rPr lang="en-US" altLang="zh-TW" baseline="0" dirty="0"/>
              <a:t>	Introducing document vector</a:t>
            </a:r>
          </a:p>
          <a:p>
            <a:r>
              <a:rPr lang="en-US" altLang="zh-TW" baseline="0" dirty="0"/>
              <a:t>	convolutional DSSM or parsing tree </a:t>
            </a:r>
          </a:p>
          <a:p>
            <a:r>
              <a:rPr lang="en-US" altLang="zh-TW" baseline="0" dirty="0"/>
              <a:t>	Introducing the whole representation</a:t>
            </a:r>
          </a:p>
          <a:p>
            <a:r>
              <a:rPr lang="en-US" altLang="zh-TW" baseline="0" dirty="0"/>
              <a:t>	 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Topic covered:</a:t>
            </a:r>
          </a:p>
          <a:p>
            <a:r>
              <a:rPr lang="en-US" altLang="zh-TW" baseline="0" dirty="0"/>
              <a:t>	Motivation: meaning representation</a:t>
            </a:r>
          </a:p>
          <a:p>
            <a:r>
              <a:rPr lang="en-US" altLang="zh-TW" baseline="0" dirty="0"/>
              <a:t>	Meaning of one word:    </a:t>
            </a:r>
          </a:p>
          <a:p>
            <a:r>
              <a:rPr lang="en-US" altLang="zh-TW" baseline="0" dirty="0"/>
              <a:t>		predict the next word</a:t>
            </a:r>
          </a:p>
          <a:p>
            <a:r>
              <a:rPr lang="en-US" altLang="zh-TW" baseline="0" dirty="0"/>
              <a:t>		structure </a:t>
            </a:r>
          </a:p>
          <a:p>
            <a:r>
              <a:rPr lang="en-US" altLang="zh-TW" baseline="0" dirty="0"/>
              <a:t>		How to train 1</a:t>
            </a:r>
          </a:p>
          <a:p>
            <a:r>
              <a:rPr lang="en-US" altLang="zh-TW" baseline="0" dirty="0"/>
              <a:t>		why? What we get (done)</a:t>
            </a:r>
          </a:p>
          <a:p>
            <a:r>
              <a:rPr lang="en-US" altLang="zh-TW" baseline="0" dirty="0"/>
              <a:t>		other structure 1</a:t>
            </a:r>
          </a:p>
          <a:p>
            <a:r>
              <a:rPr lang="en-US" altLang="zh-TW" baseline="0" dirty="0"/>
              <a:t>	Meaning of a sentence:</a:t>
            </a:r>
          </a:p>
          <a:p>
            <a:r>
              <a:rPr lang="en-US" altLang="zh-TW" baseline="0" dirty="0"/>
              <a:t>		Deep Semantic 1	</a:t>
            </a:r>
          </a:p>
          <a:p>
            <a:r>
              <a:rPr lang="en-US" altLang="zh-TW" baseline="0" dirty="0"/>
              <a:t>			+ convolution 1</a:t>
            </a:r>
          </a:p>
          <a:p>
            <a:r>
              <a:rPr lang="en-US" altLang="zh-TW" baseline="0" dirty="0"/>
              <a:t>		Paragraph Vector 1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Outlook: parsing, composition</a:t>
            </a:r>
          </a:p>
          <a:p>
            <a:r>
              <a:rPr lang="en-US" altLang="zh-TW" baseline="0" dirty="0"/>
              <a:t>	</a:t>
            </a:r>
          </a:p>
          <a:p>
            <a:r>
              <a:rPr lang="en-US" altLang="zh-TW" baseline="0" dirty="0"/>
              <a:t>	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71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Hierarchy is not mentioned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19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Machine learns to understand </a:t>
            </a:r>
            <a:r>
              <a:rPr lang="zh-TW" altLang="en-US" sz="2600" dirty="0">
                <a:latin typeface="Times New Roman" pitchFamily="18" charset="0"/>
                <a:cs typeface="Times New Roman" pitchFamily="18" charset="0"/>
              </a:rPr>
              <a:t>鄉民用語 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via reading the posts on PTT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93481-9538-44C6-A910-B58F9FEA84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56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</a:t>
            </a:r>
            <a:r>
              <a:rPr kumimoji="1" lang="en-US" altLang="zh-TW" baseline="0" dirty="0" smtClean="0"/>
              <a:t> of N encoding: </a:t>
            </a:r>
            <a:r>
              <a:rPr kumimoji="1" lang="zh-TW" altLang="en-US" baseline="0" dirty="0" smtClean="0"/>
              <a:t>維數大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Word class : </a:t>
            </a:r>
            <a:r>
              <a:rPr kumimoji="1" lang="zh-TW" altLang="en-US" baseline="0" dirty="0" smtClean="0"/>
              <a:t>分類方法很多，不同</a:t>
            </a:r>
            <a:r>
              <a:rPr kumimoji="1" lang="en-US" altLang="zh-TW" baseline="0" dirty="0" smtClean="0"/>
              <a:t>class </a:t>
            </a:r>
            <a:r>
              <a:rPr kumimoji="1" lang="zh-TW" altLang="en-US" baseline="0" dirty="0" smtClean="0"/>
              <a:t>間沒關聯。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Word embedding :</a:t>
            </a:r>
            <a:r>
              <a:rPr kumimoji="1" lang="zh-TW" altLang="en-US" baseline="0" dirty="0" smtClean="0"/>
              <a:t> 維數低，可表示字之間的關聯，可以讓機器自己學習。</a:t>
            </a: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0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閱讀大量文章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78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要怎麼解？</a:t>
            </a:r>
            <a:endParaRPr kumimoji="1" lang="en-US" altLang="zh-TW" dirty="0" smtClean="0"/>
          </a:p>
          <a:p>
            <a:r>
              <a:rPr kumimoji="1" lang="zh-TW" altLang="en-US" smtClean="0"/>
              <a:t>靠相鄰的字</a:t>
            </a:r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16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What can it do?</a:t>
            </a:r>
            <a:r>
              <a:rPr lang="zh-TW" altLang="en-US" dirty="0"/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Application?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故意接樓上推文來裱樓上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FC80C-8DD2-4D68-9BA4-5FC1878442D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88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Note that we only consider one input</a:t>
            </a:r>
            <a:r>
              <a:rPr lang="en-US" altLang="zh-TW" baseline="0" dirty="0"/>
              <a:t> word, we only consider wi-1</a:t>
            </a:r>
          </a:p>
          <a:p>
            <a:r>
              <a:rPr lang="en-US" altLang="zh-TW" baseline="0" dirty="0"/>
              <a:t>We will consider multiple word</a:t>
            </a:r>
          </a:p>
          <a:p>
            <a:r>
              <a:rPr lang="en-US" altLang="zh-TW" baseline="0" dirty="0"/>
              <a:t>The structured is a little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24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man is known by the company he keeps.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觀其友知其人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Why the word vectors can probably capture the meaning of the words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11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can it happen</a:t>
            </a:r>
          </a:p>
          <a:p>
            <a:r>
              <a:rPr lang="en-US" altLang="zh-TW" dirty="0"/>
              <a:t>How to explain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60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4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1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9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4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3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5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2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2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0.png"/><Relationship Id="rId5" Type="http://schemas.openxmlformats.org/officeDocument/2006/relationships/image" Target="../media/image70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4657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Word </a:t>
            </a:r>
            <a:r>
              <a:rPr lang="en-US" altLang="zh-TW" sz="4800" dirty="0"/>
              <a:t>Embedding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744332"/>
            <a:ext cx="6858000" cy="1655762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電機三劉記良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5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0" y="1857123"/>
            <a:ext cx="5026573" cy="3955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34" y="1917309"/>
            <a:ext cx="3848100" cy="3771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60294" y="6148053"/>
            <a:ext cx="6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http://www.slideshare.net/hustwj/cikm-keynotenov2014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935" y="5715298"/>
            <a:ext cx="87681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Fu,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Ruiji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et al. "Learning semantic hierarchies via word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embeddings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."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52th Annual Meeting of the Association for Computational Linguistics: Long Papers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Vol. 1. 2014.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9039041" cy="373783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Characteristics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Solving analogies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85989" y="2395804"/>
                <a:ext cx="5777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h𝑜𝑡𝑡𝑒𝑟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𝑏𝑖𝑔𝑔𝑒𝑟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𝑏𝑖𝑔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89" y="2395804"/>
                <a:ext cx="57779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67239" y="2833531"/>
                <a:ext cx="6641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2833531"/>
                <a:ext cx="6641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67239" y="3263597"/>
                <a:ext cx="5896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𝑞𝑢𝑒𝑒𝑛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𝑢𝑛𝑐𝑙𝑒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𝑎𝑢𝑛𝑡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3263597"/>
                <a:ext cx="589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2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144111" y="467411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Rome : Italy = Berlin : 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879570" y="1388825"/>
                <a:ext cx="488731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70" y="1388825"/>
                <a:ext cx="4887310" cy="738664"/>
              </a:xfrm>
              <a:prstGeom prst="rect">
                <a:avLst/>
              </a:prstGeom>
              <a:blipFill>
                <a:blip r:embed="rId6"/>
                <a:stretch>
                  <a:fillRect b="-16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667239" y="5332270"/>
                <a:ext cx="61627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𝐵𝑒𝑟𝑙𝑖𝑛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𝑅𝑜𝑚𝑒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𝐼𝑡𝑎𝑙𝑦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5332270"/>
                <a:ext cx="61627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67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720002" y="5715298"/>
            <a:ext cx="520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Find the word w with the closest V(w)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2837793" y="5701602"/>
            <a:ext cx="460743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learns the meaning of words</a:t>
            </a:r>
            <a:r>
              <a:rPr lang="zh-TW" altLang="en-US" dirty="0"/>
              <a:t> </a:t>
            </a:r>
            <a:r>
              <a:rPr lang="en-US" altLang="zh-TW" dirty="0"/>
              <a:t>from reading a lot of documents without supervision </a:t>
            </a:r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3564" y="3867000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圖說文字 4"/>
          <p:cNvSpPr/>
          <p:nvPr/>
        </p:nvSpPr>
        <p:spPr>
          <a:xfrm>
            <a:off x="6625450" y="2900447"/>
            <a:ext cx="1764186" cy="1212155"/>
          </a:xfrm>
          <a:prstGeom prst="wedgeRectCallout">
            <a:avLst>
              <a:gd name="adj1" fmla="val -75827"/>
              <a:gd name="adj2" fmla="val 7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://www.extremetech.com/wp-content/uploads/2013/09/340-640x4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49" y="3007152"/>
            <a:ext cx="1468493" cy="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5400000" flipV="1">
            <a:off x="4685675" y="4130622"/>
            <a:ext cx="763742" cy="744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64" y="3423359"/>
            <a:ext cx="3702233" cy="20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>
            <a:off x="4627775" y="3713784"/>
            <a:ext cx="4255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4935843" y="761830"/>
            <a:ext cx="0" cy="3192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6963480" y="181071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195770" y="208089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389342" y="186361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793165" y="131404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07916" y="215091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65376" y="1499697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rabbit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5135085" y="2238604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226728" y="2068947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jump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5322939" y="1891651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14582" y="1721994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run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7007916" y="3224869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115449" y="3043140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7180535" y="2887565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288068" y="265853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12775" y="938715"/>
            <a:ext cx="4716059" cy="2876642"/>
            <a:chOff x="308851" y="3133421"/>
            <a:chExt cx="4716059" cy="2876642"/>
          </a:xfrm>
        </p:grpSpPr>
        <p:sp>
          <p:nvSpPr>
            <p:cNvPr id="24" name="文字方塊 23"/>
            <p:cNvSpPr txBox="1"/>
            <p:nvPr/>
          </p:nvSpPr>
          <p:spPr>
            <a:xfrm>
              <a:off x="822286" y="3133421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apple = [ 1   0   0   0   0]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68780" y="3719862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bag    = [ 0   1   0   0   0]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1771" y="4321716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    = [ 0   0   1   0   0]</a:t>
              </a:r>
              <a:endParaRPr lang="zh-TW" altLang="en-US" sz="24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46273" y="4928525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   = [ 0   0   0   1   0]</a:t>
              </a:r>
              <a:endParaRPr lang="zh-TW" altLang="en-US" sz="2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08851" y="5548398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elephant   = [ 0   0   0   0   1]</a:t>
              </a:r>
              <a:endParaRPr lang="zh-TW" altLang="en-US" sz="24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87713" y="234687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34" name="矩形 33"/>
          <p:cNvSpPr/>
          <p:nvPr/>
        </p:nvSpPr>
        <p:spPr>
          <a:xfrm>
            <a:off x="5478895" y="196307"/>
            <a:ext cx="275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Embedding</a:t>
            </a:r>
            <a:endParaRPr lang="zh-TW" altLang="en-US" sz="2800" b="1" i="1" u="sng" dirty="0"/>
          </a:p>
        </p:txBody>
      </p:sp>
      <p:sp>
        <p:nvSpPr>
          <p:cNvPr id="52" name="流程圖: 磁碟 51"/>
          <p:cNvSpPr/>
          <p:nvPr/>
        </p:nvSpPr>
        <p:spPr>
          <a:xfrm>
            <a:off x="3832735" y="5078962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磁碟 52"/>
          <p:cNvSpPr/>
          <p:nvPr/>
        </p:nvSpPr>
        <p:spPr>
          <a:xfrm>
            <a:off x="5825814" y="5107296"/>
            <a:ext cx="1770743" cy="146594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5922776" y="5528605"/>
            <a:ext cx="118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905632" y="5949914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711186" y="5902790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apple</a:t>
            </a:r>
            <a:endParaRPr lang="zh-TW" altLang="en-US" sz="2400" dirty="0"/>
          </a:p>
        </p:txBody>
      </p:sp>
      <p:grpSp>
        <p:nvGrpSpPr>
          <p:cNvPr id="70" name="群組 69"/>
          <p:cNvGrpSpPr/>
          <p:nvPr/>
        </p:nvGrpSpPr>
        <p:grpSpPr>
          <a:xfrm>
            <a:off x="1619309" y="5078962"/>
            <a:ext cx="2184398" cy="1465943"/>
            <a:chOff x="894520" y="5067085"/>
            <a:chExt cx="2184398" cy="1465943"/>
          </a:xfrm>
        </p:grpSpPr>
        <p:sp>
          <p:nvSpPr>
            <p:cNvPr id="51" name="流程圖: 磁碟 50"/>
            <p:cNvSpPr/>
            <p:nvPr/>
          </p:nvSpPr>
          <p:spPr>
            <a:xfrm>
              <a:off x="1086831" y="5067085"/>
              <a:ext cx="1770743" cy="14659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529518" y="5569225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101348" y="5862581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 </a:t>
              </a:r>
              <a:endParaRPr lang="zh-TW" altLang="en-US" sz="24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783520" y="5996139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bird</a:t>
              </a:r>
              <a:endParaRPr lang="zh-TW" altLang="en-US" sz="24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894520" y="5069947"/>
              <a:ext cx="2184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class 1</a:t>
              </a:r>
              <a:endParaRPr lang="zh-TW" altLang="en-US" sz="2400" b="1" dirty="0"/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3774679" y="5080563"/>
            <a:ext cx="19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Class 2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005720" y="5107295"/>
            <a:ext cx="144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Class 3</a:t>
            </a:r>
            <a:endParaRPr lang="zh-TW" altLang="en-US" sz="24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523975" y="5490343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774689" y="5753351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jumped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606993" y="600870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walk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76940" y="4486383"/>
            <a:ext cx="1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Word Class</a:t>
            </a:r>
            <a:endParaRPr lang="zh-TW" altLang="en-US" sz="2800" b="1" i="1" u="sng" dirty="0"/>
          </a:p>
        </p:txBody>
      </p:sp>
      <p:sp>
        <p:nvSpPr>
          <p:cNvPr id="71" name="箭號: 向右 70"/>
          <p:cNvSpPr/>
          <p:nvPr/>
        </p:nvSpPr>
        <p:spPr>
          <a:xfrm rot="2918447">
            <a:off x="3131128" y="4057146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/>
          <p:cNvSpPr/>
          <p:nvPr/>
        </p:nvSpPr>
        <p:spPr>
          <a:xfrm rot="18681553" flipV="1">
            <a:off x="5392803" y="4024030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learns the meaning of words</a:t>
            </a:r>
            <a:r>
              <a:rPr lang="zh-TW" altLang="en-US" dirty="0"/>
              <a:t> </a:t>
            </a:r>
            <a:r>
              <a:rPr lang="en-US" altLang="zh-TW" dirty="0"/>
              <a:t>from reading a lot of documents without supervision </a:t>
            </a:r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3564" y="3867000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圖說文字 4"/>
          <p:cNvSpPr/>
          <p:nvPr/>
        </p:nvSpPr>
        <p:spPr>
          <a:xfrm>
            <a:off x="6625450" y="2900447"/>
            <a:ext cx="1764186" cy="1212155"/>
          </a:xfrm>
          <a:prstGeom prst="wedgeRectCallout">
            <a:avLst>
              <a:gd name="adj1" fmla="val -75827"/>
              <a:gd name="adj2" fmla="val 7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://www.extremetech.com/wp-content/uploads/2013/09/340-640x4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49" y="3007152"/>
            <a:ext cx="1468493" cy="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16200000" flipH="1" flipV="1">
            <a:off x="4508247" y="4191048"/>
            <a:ext cx="763742" cy="74449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02936" y="3221196"/>
            <a:ext cx="4114914" cy="3210481"/>
            <a:chOff x="628650" y="3109063"/>
            <a:chExt cx="4114914" cy="3210481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628650" y="6121175"/>
              <a:ext cx="41149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895021" y="3109063"/>
              <a:ext cx="0" cy="3210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3079461" y="5067563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311751" y="5337742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505323" y="5120459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48282" y="4685500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123897" y="5407759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581357" y="4756541"/>
              <a:ext cx="986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rabbit</a:t>
              </a:r>
              <a:endParaRPr lang="zh-TW" altLang="en-US" sz="24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115992" y="5429352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07635" y="5259695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jump</a:t>
              </a:r>
              <a:endParaRPr lang="zh-TW" altLang="en-US" sz="24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1303846" y="5082399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95489" y="4912742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run</a:t>
              </a:r>
              <a:endParaRPr lang="zh-TW" altLang="en-US" sz="2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73529" y="4390553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281062" y="4208824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flower</a:t>
              </a:r>
              <a:endParaRPr lang="zh-TW" altLang="en-US" sz="2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2282352" y="3926390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389885" y="3697363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tree</a:t>
              </a:r>
              <a:endParaRPr lang="zh-TW" altLang="en-US" sz="2400" dirty="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799153" y="3158528"/>
            <a:ext cx="381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Word Embedding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learns the meaning of words</a:t>
            </a:r>
            <a:r>
              <a:rPr lang="zh-TW" altLang="en-US" dirty="0"/>
              <a:t> </a:t>
            </a:r>
            <a:r>
              <a:rPr lang="en-US" altLang="zh-TW" dirty="0"/>
              <a:t>from reading a lot of documents without supervision</a:t>
            </a:r>
          </a:p>
          <a:p>
            <a:r>
              <a:rPr lang="en-US" altLang="zh-TW" dirty="0"/>
              <a:t>A word can be understood by its context 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6217" y="5714719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蔡英文 520宣誓就職</a:t>
            </a:r>
          </a:p>
        </p:txBody>
      </p:sp>
      <p:pic>
        <p:nvPicPr>
          <p:cNvPr id="12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1939" y="4095987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256217" y="4861901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馬英九 520宣誓就職</a:t>
            </a:r>
          </a:p>
        </p:txBody>
      </p:sp>
      <p:cxnSp>
        <p:nvCxnSpPr>
          <p:cNvPr id="15" name="直線接點 14"/>
          <p:cNvCxnSpPr/>
          <p:nvPr/>
        </p:nvCxnSpPr>
        <p:spPr>
          <a:xfrm>
            <a:off x="1256217" y="5385121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256216" y="6237939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607831" y="5385121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607830" y="6237939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圖說文字 20"/>
          <p:cNvSpPr/>
          <p:nvPr/>
        </p:nvSpPr>
        <p:spPr>
          <a:xfrm>
            <a:off x="536091" y="3492708"/>
            <a:ext cx="3938159" cy="1039595"/>
          </a:xfrm>
          <a:prstGeom prst="wedgeRoundRectCallout">
            <a:avLst>
              <a:gd name="adj1" fmla="val 100591"/>
              <a:gd name="adj2" fmla="val 841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蔡英文、馬英九 </a:t>
            </a:r>
            <a:r>
              <a:rPr lang="en-US" altLang="zh-TW" sz="2800" dirty="0"/>
              <a:t>are something very similar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4954832" y="3347527"/>
            <a:ext cx="3816324" cy="937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You shall know a word by the company it keeps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59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>– Training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81271" y="200750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潮水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684794" y="272015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52216" y="354885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520862" y="426117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11504" y="5123101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89181" y="587439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知道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8853" y="3020694"/>
            <a:ext cx="34625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潮水  退了  就  知道  誰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不爽    不要    買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公道價   八萬   一 </a:t>
            </a:r>
            <a:r>
              <a:rPr lang="en-US" altLang="zh-TW" sz="2400" dirty="0"/>
              <a:t>…</a:t>
            </a:r>
          </a:p>
          <a:p>
            <a:r>
              <a:rPr lang="en-US" altLang="zh-TW" sz="2400" dirty="0"/>
              <a:t>………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252165" y="1996138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 rot="5400000">
            <a:off x="4480146" y="2069180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4480146" y="279509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4480145" y="3650426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4480145" y="4376338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480145" y="521015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4480145" y="593606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272699" y="3555156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272698" y="5158509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75115" y="237559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就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8175115" y="394030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知道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178656" y="5524728"/>
            <a:ext cx="883308" cy="4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誰</a:t>
            </a:r>
          </a:p>
        </p:txBody>
      </p:sp>
      <p:sp>
        <p:nvSpPr>
          <p:cNvPr id="28" name="矩形 27"/>
          <p:cNvSpPr/>
          <p:nvPr/>
        </p:nvSpPr>
        <p:spPr>
          <a:xfrm rot="5400000">
            <a:off x="7777147" y="248578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7797878" y="4046485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7797878" y="5608883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6972479" y="2484086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6972479" y="4046484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6972479" y="560888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72372" y="5158509"/>
            <a:ext cx="217593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Minimizing cross entropy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809041" y="22397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809041" y="2921338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809041" y="387015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809041" y="459857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809041" y="53739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809041" y="608067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677376" y="259989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677376" y="418182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6677376" y="574935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7370447" y="261221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370447" y="418535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7370447" y="5749357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879" y="2538596"/>
            <a:ext cx="174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Collect data: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54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 - </a:t>
            </a:r>
            <a:r>
              <a:rPr lang="zh-TW" altLang="en-US" dirty="0"/>
              <a:t>推文接話</a:t>
            </a:r>
          </a:p>
        </p:txBody>
      </p:sp>
      <p:sp>
        <p:nvSpPr>
          <p:cNvPr id="4" name="矩形 3"/>
          <p:cNvSpPr/>
          <p:nvPr/>
        </p:nvSpPr>
        <p:spPr>
          <a:xfrm>
            <a:off x="159579" y="1825625"/>
            <a:ext cx="88248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推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louisee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話說十幾年前我念公立國中時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老師也曾做過這種事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但</a:t>
            </a:r>
            <a:endParaRPr lang="en-US" altLang="zh-TW" sz="2400" kern="100" dirty="0">
              <a:latin typeface="Calibri" panose="020F0502020204030204" pitchFamily="34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推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pttnowash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後來老師被我們出草了</a:t>
            </a:r>
            <a:endParaRPr lang="en-US" altLang="zh-TW" sz="2400" kern="100" dirty="0">
              <a:solidFill>
                <a:srgbClr val="0000FF"/>
              </a:solidFill>
              <a:latin typeface="Calibri" panose="020F0502020204030204" pitchFamily="34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→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louisee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沒有送這麼多次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而且老師沒發通知單。另外，家長送</a:t>
            </a:r>
            <a:endParaRPr lang="en-US" altLang="zh-TW" sz="2400" kern="100" dirty="0">
              <a:latin typeface="Calibri" panose="020F0502020204030204" pitchFamily="34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→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pttnowash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老師上彩虹橋 血祭祖靈</a:t>
            </a:r>
            <a:endParaRPr lang="zh-TW" altLang="zh-TW" sz="2400" kern="1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2475" y="3301782"/>
            <a:ext cx="612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https://www.ptt.cc/bbs/Teacher/M.1317226791.A.558.html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59579" y="4258450"/>
            <a:ext cx="9687806" cy="1567096"/>
            <a:chOff x="159579" y="4216247"/>
            <a:chExt cx="9687806" cy="1567096"/>
          </a:xfrm>
        </p:grpSpPr>
        <p:sp>
          <p:nvSpPr>
            <p:cNvPr id="5" name="矩形 4"/>
            <p:cNvSpPr/>
            <p:nvPr/>
          </p:nvSpPr>
          <p:spPr>
            <a:xfrm>
              <a:off x="159579" y="4216247"/>
              <a:ext cx="9687806" cy="15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推 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AO56789: </a:t>
              </a: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我同學才扯好不好，他有一次要交家政料理報告</a:t>
              </a: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AO56789:</a:t>
              </a: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其中一個是要寫一樣水煮料理的食譜，他居然給我寫</a:t>
              </a:r>
              <a:endPara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linger:</a:t>
              </a: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溫水煮青蛙</a:t>
              </a: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AO56789:</a:t>
              </a: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溫水煮青蛙，還附上完整實驗步驟，老師直接給他打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linger:</a:t>
              </a: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幹還真的是溫水煮青蛙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350499" y="5416531"/>
              <a:ext cx="337625" cy="366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140327" y="5825546"/>
            <a:ext cx="2844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著名簽名檔 </a:t>
            </a:r>
            <a:r>
              <a:rPr lang="en-US" altLang="zh-TW" dirty="0"/>
              <a:t>(</a:t>
            </a:r>
            <a:r>
              <a:rPr lang="zh-TW" altLang="en-US" dirty="0"/>
              <a:t>出處不詳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9579" y="2246937"/>
            <a:ext cx="2554592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14171" y="2239019"/>
            <a:ext cx="591004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305175" y="2277976"/>
            <a:ext cx="323850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629025" y="2279272"/>
            <a:ext cx="591004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220028" y="2248544"/>
            <a:ext cx="59962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845996" y="2279165"/>
            <a:ext cx="59962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9579" y="2621839"/>
            <a:ext cx="8555796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59579" y="3024318"/>
            <a:ext cx="2554592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714171" y="2987244"/>
            <a:ext cx="276679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971800" y="3005781"/>
            <a:ext cx="933450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886199" y="2975723"/>
            <a:ext cx="68580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519838" y="2985809"/>
            <a:ext cx="68580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59578" y="4859179"/>
            <a:ext cx="2812221" cy="331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452" y="5123894"/>
            <a:ext cx="8786968" cy="36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97452" y="5448972"/>
            <a:ext cx="8786968" cy="36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21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左大括弧 42"/>
          <p:cNvSpPr/>
          <p:nvPr/>
        </p:nvSpPr>
        <p:spPr>
          <a:xfrm flipH="1">
            <a:off x="6096752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4282303" y="6144244"/>
            <a:ext cx="37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 flipV="1">
            <a:off x="4573087" y="4269964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519437" y="6181919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14437" y="4202662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橢圓 7"/>
          <p:cNvSpPr/>
          <p:nvPr/>
        </p:nvSpPr>
        <p:spPr>
          <a:xfrm>
            <a:off x="5233870" y="530470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66160" y="557488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659732" y="535760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02691" y="492264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278306" y="564490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35766" y="4993687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rabbit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286778" y="1912977"/>
            <a:ext cx="814717" cy="1798775"/>
            <a:chOff x="5825704" y="3393791"/>
            <a:chExt cx="814717" cy="1798775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3340634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42536" y="1969922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928507" y="2550695"/>
            <a:ext cx="2271549" cy="589643"/>
            <a:chOff x="-1776073" y="4521305"/>
            <a:chExt cx="3548019" cy="920986"/>
          </a:xfrm>
        </p:grpSpPr>
        <p:sp>
          <p:nvSpPr>
            <p:cNvPr id="25" name="矩形 2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850263" y="2143872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24721" y="1676359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41339" y="259708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457674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49" name="群組 48"/>
          <p:cNvGrpSpPr/>
          <p:nvPr/>
        </p:nvGrpSpPr>
        <p:grpSpPr>
          <a:xfrm rot="5400000">
            <a:off x="3052481" y="2516524"/>
            <a:ext cx="1722178" cy="593606"/>
            <a:chOff x="-1776072" y="4515117"/>
            <a:chExt cx="2689936" cy="927175"/>
          </a:xfrm>
        </p:grpSpPr>
        <p:sp>
          <p:nvSpPr>
            <p:cNvPr id="50" name="矩形 49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3417001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08643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471262" y="4198476"/>
            <a:ext cx="368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Take out the input of the neurons in the first layer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86877" y="4997971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Use it to represent a word w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7441462" y="5622350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7548995" y="5440621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jump</a:t>
            </a:r>
            <a:endParaRPr lang="zh-TW" altLang="en-US" sz="2400" dirty="0"/>
          </a:p>
        </p:txBody>
      </p:sp>
      <p:sp>
        <p:nvSpPr>
          <p:cNvPr id="69" name="橢圓 68"/>
          <p:cNvSpPr/>
          <p:nvPr/>
        </p:nvSpPr>
        <p:spPr>
          <a:xfrm>
            <a:off x="7629316" y="5275397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7736849" y="509366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run</a:t>
            </a:r>
            <a:endParaRPr lang="zh-TW" altLang="en-US" sz="2400" dirty="0"/>
          </a:p>
        </p:txBody>
      </p:sp>
      <p:sp>
        <p:nvSpPr>
          <p:cNvPr id="71" name="橢圓 70"/>
          <p:cNvSpPr/>
          <p:nvPr/>
        </p:nvSpPr>
        <p:spPr>
          <a:xfrm>
            <a:off x="6089445" y="4633377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6196978" y="445164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73" name="橢圓 72"/>
          <p:cNvSpPr/>
          <p:nvPr/>
        </p:nvSpPr>
        <p:spPr>
          <a:xfrm>
            <a:off x="6277299" y="4333722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6384832" y="4104695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75" name="弧形箭號 (左彎) 74"/>
          <p:cNvSpPr/>
          <p:nvPr/>
        </p:nvSpPr>
        <p:spPr>
          <a:xfrm rot="19012546">
            <a:off x="4437885" y="2879243"/>
            <a:ext cx="652300" cy="1615419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71262" y="5833752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Word vector, word embedding feature: V(w)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endCxn id="51" idx="4"/>
          </p:cNvCxnSpPr>
          <p:nvPr/>
        </p:nvCxnSpPr>
        <p:spPr>
          <a:xfrm>
            <a:off x="2099356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51" idx="4"/>
          </p:cNvCxnSpPr>
          <p:nvPr/>
        </p:nvCxnSpPr>
        <p:spPr>
          <a:xfrm flipV="1">
            <a:off x="2099356" y="2177870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1" idx="4"/>
          </p:cNvCxnSpPr>
          <p:nvPr/>
        </p:nvCxnSpPr>
        <p:spPr>
          <a:xfrm flipV="1">
            <a:off x="2155116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52" idx="4"/>
          </p:cNvCxnSpPr>
          <p:nvPr/>
        </p:nvCxnSpPr>
        <p:spPr>
          <a:xfrm>
            <a:off x="2107734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52" idx="4"/>
          </p:cNvCxnSpPr>
          <p:nvPr/>
        </p:nvCxnSpPr>
        <p:spPr>
          <a:xfrm>
            <a:off x="2107734" y="2390133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52" idx="4"/>
          </p:cNvCxnSpPr>
          <p:nvPr/>
        </p:nvCxnSpPr>
        <p:spPr>
          <a:xfrm flipV="1">
            <a:off x="2146267" y="2629136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 rot="5400000">
            <a:off x="2595674" y="3138119"/>
            <a:ext cx="853747" cy="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802260" y="540512"/>
            <a:ext cx="34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  w</a:t>
            </a:r>
            <a:r>
              <a:rPr lang="en-US" altLang="zh-TW" sz="2400" baseline="-25000" dirty="0"/>
              <a:t>i-2</a:t>
            </a:r>
            <a:r>
              <a:rPr lang="en-US" altLang="zh-TW" sz="2400" dirty="0"/>
              <a:t>  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  </a:t>
            </a:r>
            <a:r>
              <a:rPr lang="en-US" altLang="zh-TW" sz="2400" b="1" dirty="0">
                <a:solidFill>
                  <a:srgbClr val="FF0000"/>
                </a:solidFill>
              </a:rPr>
              <a:t>___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193190" y="1002177"/>
            <a:ext cx="42962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35"/>
          <p:cNvSpPr/>
          <p:nvPr/>
        </p:nvSpPr>
        <p:spPr>
          <a:xfrm>
            <a:off x="7363701" y="1002177"/>
            <a:ext cx="518227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763924" y="400695"/>
            <a:ext cx="4724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751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22" grpId="0" animBg="1"/>
      <p:bldP spid="23" grpId="0"/>
      <p:bldP spid="31" grpId="0"/>
      <p:bldP spid="32" grpId="0"/>
      <p:bldP spid="33" grpId="0"/>
      <p:bldP spid="42" grpId="0" animBg="1"/>
      <p:bldP spid="60" grpId="0"/>
      <p:bldP spid="62" grpId="0"/>
      <p:bldP spid="63" grpId="0"/>
      <p:bldP spid="64" grpId="0"/>
      <p:bldP spid="65" grpId="0" animBg="1"/>
      <p:bldP spid="66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9" grpId="0"/>
      <p:bldP spid="82" grpId="0"/>
      <p:bldP spid="84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94865" y="4328946"/>
            <a:ext cx="249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Training text: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3260" y="4852361"/>
            <a:ext cx="40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r>
              <a:rPr lang="zh-TW" altLang="en-US" sz="2800" dirty="0"/>
              <a:t>  蔡英文  宣誓就職 </a:t>
            </a:r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49926" y="5810373"/>
            <a:ext cx="406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r>
              <a:rPr lang="zh-TW" altLang="en-US" sz="2800" dirty="0"/>
              <a:t>  馬英九  宣誓就職 </a:t>
            </a:r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299895" y="5252752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305039" y="6202062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604420" y="5246663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617273" y="6232526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501216" y="3433986"/>
            <a:ext cx="247094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宣誓就職</a:t>
            </a:r>
            <a:r>
              <a:rPr lang="en-US" altLang="zh-TW" sz="2400" dirty="0"/>
              <a:t>” should have large probability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708143" y="6155670"/>
            <a:ext cx="2931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4998927" y="4281390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167975" y="6202062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440277" y="4214088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8" name="橢圓 47"/>
          <p:cNvSpPr/>
          <p:nvPr/>
        </p:nvSpPr>
        <p:spPr>
          <a:xfrm>
            <a:off x="5659710" y="5316135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883660" y="5686442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841213" y="4989078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蔡英文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6072052" y="5457746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馬英九</a:t>
            </a:r>
          </a:p>
        </p:txBody>
      </p:sp>
      <p:sp>
        <p:nvSpPr>
          <p:cNvPr id="53" name="矩形 52"/>
          <p:cNvSpPr/>
          <p:nvPr/>
        </p:nvSpPr>
        <p:spPr>
          <a:xfrm>
            <a:off x="4963569" y="486827"/>
            <a:ext cx="3816324" cy="937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You shall know a word by the company it keeps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10735" y="2891754"/>
            <a:ext cx="122790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蔡英文  </a:t>
            </a:r>
            <a:endParaRPr lang="en-US" altLang="zh-TW" sz="2400" dirty="0"/>
          </a:p>
          <a:p>
            <a:pPr algn="ctr"/>
            <a:r>
              <a:rPr lang="en-US" altLang="zh-TW" sz="2400" dirty="0"/>
              <a:t>or </a:t>
            </a:r>
          </a:p>
          <a:p>
            <a:pPr algn="ctr"/>
            <a:r>
              <a:rPr lang="zh-TW" altLang="en-US" sz="2400" dirty="0"/>
              <a:t>馬英九 </a:t>
            </a:r>
          </a:p>
        </p:txBody>
      </p:sp>
      <p:sp>
        <p:nvSpPr>
          <p:cNvPr id="63" name="左大括弧 62"/>
          <p:cNvSpPr/>
          <p:nvPr/>
        </p:nvSpPr>
        <p:spPr>
          <a:xfrm flipH="1">
            <a:off x="6096752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5286778" y="1912977"/>
            <a:ext cx="814717" cy="1798775"/>
            <a:chOff x="5825704" y="3393791"/>
            <a:chExt cx="814717" cy="1798775"/>
          </a:xfrm>
        </p:grpSpPr>
        <p:cxnSp>
          <p:nvCxnSpPr>
            <p:cNvPr id="90" name="直線單箭頭接點 89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96" name="矩形 95"/>
          <p:cNvSpPr/>
          <p:nvPr/>
        </p:nvSpPr>
        <p:spPr>
          <a:xfrm>
            <a:off x="3340634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grpSp>
        <p:nvGrpSpPr>
          <p:cNvPr id="97" name="群組 96"/>
          <p:cNvGrpSpPr/>
          <p:nvPr/>
        </p:nvGrpSpPr>
        <p:grpSpPr>
          <a:xfrm rot="5400000">
            <a:off x="928507" y="2550695"/>
            <a:ext cx="2271549" cy="589643"/>
            <a:chOff x="-1776073" y="4521305"/>
            <a:chExt cx="3548019" cy="920986"/>
          </a:xfrm>
        </p:grpSpPr>
        <p:sp>
          <p:nvSpPr>
            <p:cNvPr id="98" name="矩形 97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103" name="文字方塊 102"/>
          <p:cNvSpPr txBox="1"/>
          <p:nvPr/>
        </p:nvSpPr>
        <p:spPr>
          <a:xfrm>
            <a:off x="1850263" y="2143872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824721" y="1676359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1841339" y="259708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457674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107" name="群組 106"/>
          <p:cNvGrpSpPr/>
          <p:nvPr/>
        </p:nvGrpSpPr>
        <p:grpSpPr>
          <a:xfrm rot="5400000">
            <a:off x="3052481" y="2516524"/>
            <a:ext cx="1722178" cy="593606"/>
            <a:chOff x="-1776072" y="4515117"/>
            <a:chExt cx="2689936" cy="927175"/>
          </a:xfrm>
        </p:grpSpPr>
        <p:sp>
          <p:nvSpPr>
            <p:cNvPr id="108" name="矩形 107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3417001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3408643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cxnSp>
        <p:nvCxnSpPr>
          <p:cNvPr id="114" name="直線單箭頭接點 113"/>
          <p:cNvCxnSpPr>
            <a:endCxn id="109" idx="4"/>
          </p:cNvCxnSpPr>
          <p:nvPr/>
        </p:nvCxnSpPr>
        <p:spPr>
          <a:xfrm>
            <a:off x="2099356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endCxn id="109" idx="4"/>
          </p:cNvCxnSpPr>
          <p:nvPr/>
        </p:nvCxnSpPr>
        <p:spPr>
          <a:xfrm flipV="1">
            <a:off x="2099356" y="2177870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endCxn id="109" idx="4"/>
          </p:cNvCxnSpPr>
          <p:nvPr/>
        </p:nvCxnSpPr>
        <p:spPr>
          <a:xfrm flipV="1">
            <a:off x="2155116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endCxn id="110" idx="4"/>
          </p:cNvCxnSpPr>
          <p:nvPr/>
        </p:nvCxnSpPr>
        <p:spPr>
          <a:xfrm>
            <a:off x="2107734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endCxn id="110" idx="4"/>
          </p:cNvCxnSpPr>
          <p:nvPr/>
        </p:nvCxnSpPr>
        <p:spPr>
          <a:xfrm>
            <a:off x="2107734" y="2390133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110" idx="4"/>
          </p:cNvCxnSpPr>
          <p:nvPr/>
        </p:nvCxnSpPr>
        <p:spPr>
          <a:xfrm flipV="1">
            <a:off x="2146267" y="2629136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 rot="5400000">
            <a:off x="2595674" y="3138119"/>
            <a:ext cx="853747" cy="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81" name="弧形箭號 (左彎) 80"/>
          <p:cNvSpPr/>
          <p:nvPr/>
        </p:nvSpPr>
        <p:spPr>
          <a:xfrm rot="18249225">
            <a:off x="4639095" y="2639306"/>
            <a:ext cx="652300" cy="2102436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 animBg="1"/>
      <p:bldP spid="45" grpId="0"/>
      <p:bldP spid="46" grpId="0"/>
      <p:bldP spid="48" grpId="0" animBg="1"/>
      <p:bldP spid="49" grpId="0" animBg="1"/>
      <p:bldP spid="50" grpId="0"/>
      <p:bldP spid="51" grpId="0"/>
      <p:bldP spid="41" grpId="0" animBg="1"/>
      <p:bldP spid="63" grpId="0" animBg="1"/>
      <p:bldP spid="96" grpId="0" animBg="1"/>
      <p:bldP spid="103" grpId="0"/>
      <p:bldP spid="104" grpId="0"/>
      <p:bldP spid="105" grpId="0"/>
      <p:bldP spid="106" grpId="0" animBg="1"/>
      <p:bldP spid="112" grpId="0"/>
      <p:bldP spid="113" grpId="0"/>
      <p:bldP spid="120" grpId="0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/>
          <p:cNvSpPr txBox="1"/>
          <p:nvPr/>
        </p:nvSpPr>
        <p:spPr>
          <a:xfrm>
            <a:off x="-1744" y="48898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 </a:t>
            </a:r>
            <a:r>
              <a:rPr lang="en-US" altLang="zh-TW" sz="2800" b="1" dirty="0">
                <a:solidFill>
                  <a:srgbClr val="FF0000"/>
                </a:solidFill>
              </a:rPr>
              <a:t>____   </a:t>
            </a:r>
            <a:r>
              <a:rPr lang="en-US" altLang="zh-TW" sz="2800" dirty="0"/>
              <a:t> 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    </a:t>
            </a:r>
            <a:r>
              <a:rPr lang="en-US" altLang="zh-TW" sz="2800" b="1" dirty="0">
                <a:solidFill>
                  <a:srgbClr val="FF0000"/>
                </a:solidFill>
              </a:rPr>
              <a:t>____</a:t>
            </a:r>
            <a:r>
              <a:rPr lang="en-US" altLang="zh-TW" sz="2800" dirty="0"/>
              <a:t> ……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br>
              <a:rPr lang="en-US" altLang="zh-TW" dirty="0"/>
            </a:br>
            <a:r>
              <a:rPr lang="en-US" altLang="zh-TW" dirty="0"/>
              <a:t>– Various Architectures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Continuous bag </a:t>
            </a:r>
            <a:r>
              <a:rPr lang="en-US" altLang="zh-TW" dirty="0"/>
              <a:t>of word</a:t>
            </a:r>
            <a:r>
              <a:rPr lang="zh-TW" altLang="en-US" dirty="0"/>
              <a:t> </a:t>
            </a:r>
            <a:r>
              <a:rPr lang="en-US" altLang="zh-TW" dirty="0"/>
              <a:t>(CBOW)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Skip-gram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14" y="27083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 w</a:t>
            </a:r>
            <a:r>
              <a:rPr lang="en-US" altLang="zh-TW" sz="2800" baseline="-25000" dirty="0"/>
              <a:t>i-1</a:t>
            </a:r>
            <a:r>
              <a:rPr lang="en-US" altLang="zh-TW" sz="2800" dirty="0"/>
              <a:t>   </a:t>
            </a:r>
            <a:r>
              <a:rPr lang="en-US" altLang="zh-TW" sz="2800" b="1" dirty="0">
                <a:solidFill>
                  <a:srgbClr val="FF0000"/>
                </a:solidFill>
              </a:rPr>
              <a:t>____</a:t>
            </a:r>
            <a:r>
              <a:rPr lang="en-US" altLang="zh-TW" sz="2800" dirty="0"/>
              <a:t>   w</a:t>
            </a:r>
            <a:r>
              <a:rPr lang="en-US" altLang="zh-TW" sz="2800" baseline="-25000" dirty="0"/>
              <a:t>i+1</a:t>
            </a:r>
            <a:r>
              <a:rPr lang="en-US" altLang="zh-TW" sz="2800" dirty="0"/>
              <a:t> ……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981939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手繪多邊形 5"/>
          <p:cNvSpPr/>
          <p:nvPr/>
        </p:nvSpPr>
        <p:spPr>
          <a:xfrm>
            <a:off x="134831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695125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 flipH="1">
            <a:off x="218026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379559" y="26199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 rot="5400000">
            <a:off x="4463733" y="2691126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rot="5400000">
            <a:off x="4463733" y="3417038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7904541" y="3109634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 rot="5400000">
            <a:off x="7099873" y="3107938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4936435" y="286363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4936435" y="3545190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6804770" y="3223743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497841" y="3236066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248839" y="2992910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41453" y="2543104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25636" y="3295804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i+1</a:t>
            </a:r>
            <a:endParaRPr lang="zh-TW" altLang="en-US" sz="2400" baseline="-25000" dirty="0"/>
          </a:p>
        </p:txBody>
      </p:sp>
      <p:sp>
        <p:nvSpPr>
          <p:cNvPr id="40" name="手繪多邊形 39"/>
          <p:cNvSpPr/>
          <p:nvPr/>
        </p:nvSpPr>
        <p:spPr>
          <a:xfrm rot="985370" flipH="1">
            <a:off x="1199675" y="5361968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>
            <a:off x="1907464" y="5405243"/>
            <a:ext cx="45206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 rot="20766849">
            <a:off x="2278859" y="5399581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360701" y="48014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 rot="5400000">
            <a:off x="4444875" y="524410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7941365" y="493667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7096548" y="494951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4917577" y="541660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6801445" y="506531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7534665" y="506310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8285663" y="4819948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922595" y="5096082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66" name="矩形 65"/>
          <p:cNvSpPr/>
          <p:nvPr/>
        </p:nvSpPr>
        <p:spPr>
          <a:xfrm rot="5400000">
            <a:off x="7094675" y="5634281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>
            <a:off x="6799572" y="5750086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 rot="5400000">
            <a:off x="7941364" y="5634281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7534664" y="576071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8285662" y="5517557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i+1</a:t>
            </a:r>
            <a:endParaRPr lang="zh-TW" altLang="en-US" sz="2400" baseline="-25000" dirty="0"/>
          </a:p>
        </p:txBody>
      </p:sp>
      <p:sp>
        <p:nvSpPr>
          <p:cNvPr id="10" name="矩形 9"/>
          <p:cNvSpPr/>
          <p:nvPr/>
        </p:nvSpPr>
        <p:spPr>
          <a:xfrm>
            <a:off x="3042628" y="3951940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word given its context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146139" y="6141280"/>
            <a:ext cx="5875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context given a word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47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3079</TotalTime>
  <Words>797</Words>
  <Application>Microsoft Macintosh PowerPoint</Application>
  <PresentationFormat>On-screen Show (4:3)</PresentationFormat>
  <Paragraphs>241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新細明體</vt:lpstr>
      <vt:lpstr>細明體</vt:lpstr>
      <vt:lpstr>Office 佈景主題</vt:lpstr>
      <vt:lpstr>Word Embedding</vt:lpstr>
      <vt:lpstr>PowerPoint Presentation</vt:lpstr>
      <vt:lpstr>Word Embedding</vt:lpstr>
      <vt:lpstr>Word Embedding</vt:lpstr>
      <vt:lpstr>Prediction-based – Training</vt:lpstr>
      <vt:lpstr>Prediction-based - 推文接話</vt:lpstr>
      <vt:lpstr>Prediction-based</vt:lpstr>
      <vt:lpstr>Prediction-based</vt:lpstr>
      <vt:lpstr>Prediction-based – Various Architectures</vt:lpstr>
      <vt:lpstr>Word Embedding</vt:lpstr>
      <vt:lpstr>Word Embedding</vt:lpstr>
      <vt:lpstr>Word Embedding</vt:lpstr>
      <vt:lpstr>Demo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machines know  the meaning of a word?</dc:title>
  <dc:creator>Hung-yi Lee</dc:creator>
  <cp:lastModifiedBy>Microsoft Office User</cp:lastModifiedBy>
  <cp:revision>86</cp:revision>
  <cp:lastPrinted>2018-01-22T10:16:16Z</cp:lastPrinted>
  <dcterms:created xsi:type="dcterms:W3CDTF">2016-11-08T03:38:24Z</dcterms:created>
  <dcterms:modified xsi:type="dcterms:W3CDTF">2018-05-28T18:39:05Z</dcterms:modified>
</cp:coreProperties>
</file>