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7" r:id="rId5"/>
    <p:sldId id="259" r:id="rId6"/>
    <p:sldId id="263" r:id="rId7"/>
    <p:sldId id="261" r:id="rId8"/>
    <p:sldId id="299" r:id="rId9"/>
    <p:sldId id="298" r:id="rId10"/>
    <p:sldId id="300" r:id="rId11"/>
    <p:sldId id="301" r:id="rId12"/>
    <p:sldId id="302" r:id="rId13"/>
    <p:sldId id="276" r:id="rId14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ng" initials="L" lastIdx="1" clrIdx="0">
    <p:extLst>
      <p:ext uri="{19B8F6BF-5375-455C-9EA6-DF929625EA0E}">
        <p15:presenceInfo xmlns:p15="http://schemas.microsoft.com/office/powerpoint/2012/main" userId="Li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CDB7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>
      <p:cViewPr varScale="1">
        <p:scale>
          <a:sx n="115" d="100"/>
          <a:sy n="115" d="100"/>
        </p:scale>
        <p:origin x="470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9AD80-88D0-46A6-9EED-EEEF4D52B18C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86EE8-89A5-4D93-9AA8-589585BCC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042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CE5DE-7342-41F7-87B1-EF8C875CD528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9E84F-CDFB-4D59-BBF8-F03EAAC11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4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9E84F-CDFB-4D59-BBF8-F03EAAC1139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995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9E84F-CDFB-4D59-BBF8-F03EAAC1139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638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9E84F-CDFB-4D59-BBF8-F03EAAC1139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22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9E84F-CDFB-4D59-BBF8-F03EAAC1139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329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9E84F-CDFB-4D59-BBF8-F03EAAC1139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911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9E84F-CDFB-4D59-BBF8-F03EAAC1139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949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9E84F-CDFB-4D59-BBF8-F03EAAC1139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473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9E84F-CDFB-4D59-BBF8-F03EAAC1139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239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9E84F-CDFB-4D59-BBF8-F03EAAC1139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69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9E84F-CDFB-4D59-BBF8-F03EAAC1139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512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9E84F-CDFB-4D59-BBF8-F03EAAC1139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91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9E84F-CDFB-4D59-BBF8-F03EAAC1139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050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9E84F-CDFB-4D59-BBF8-F03EAAC1139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05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F503-60F6-4CC2-9E70-F15F62FD0C45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917-2B26-4C24-BADC-626B1D94F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59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F503-60F6-4CC2-9E70-F15F62FD0C45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917-2B26-4C24-BADC-626B1D94F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81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F503-60F6-4CC2-9E70-F15F62FD0C45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917-2B26-4C24-BADC-626B1D94F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4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F503-60F6-4CC2-9E70-F15F62FD0C45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917-2B26-4C24-BADC-626B1D94F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67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F503-60F6-4CC2-9E70-F15F62FD0C45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917-2B26-4C24-BADC-626B1D94F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6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F503-60F6-4CC2-9E70-F15F62FD0C45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917-2B26-4C24-BADC-626B1D94F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36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F503-60F6-4CC2-9E70-F15F62FD0C45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917-2B26-4C24-BADC-626B1D94F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3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F503-60F6-4CC2-9E70-F15F62FD0C45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917-2B26-4C24-BADC-626B1D94F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1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F503-60F6-4CC2-9E70-F15F62FD0C45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917-2B26-4C24-BADC-626B1D94F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0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F503-60F6-4CC2-9E70-F15F62FD0C45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917-2B26-4C24-BADC-626B1D94F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47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F503-60F6-4CC2-9E70-F15F62FD0C45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917-2B26-4C24-BADC-626B1D94F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64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4F503-60F6-4CC2-9E70-F15F62FD0C45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0E917-2B26-4C24-BADC-626B1D94F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7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20538"/>
            <a:ext cx="3529520" cy="5164038"/>
          </a:xfrm>
          <a:prstGeom prst="rect">
            <a:avLst/>
          </a:prstGeom>
          <a:solidFill>
            <a:srgbClr val="D3C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29520" y="0"/>
            <a:ext cx="5650992" cy="5143500"/>
          </a:xfrm>
          <a:prstGeom prst="rect">
            <a:avLst/>
          </a:prstGeom>
          <a:solidFill>
            <a:srgbClr val="2C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D3CDB7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375"/>
                    </a14:imgEffect>
                    <a14:imgEffect>
                      <a14:saturation sat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74" y="524144"/>
            <a:ext cx="2794758" cy="399182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77752" y="2931790"/>
            <a:ext cx="738664" cy="18002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rgbClr val="D3CDB7"/>
                </a:solidFill>
              </a:rPr>
              <a:t>黄四娘家花满蹊，千朵万朵压枝低。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59224" y="1588160"/>
            <a:ext cx="553998" cy="2135718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rgbClr val="2C3F46"/>
                </a:solidFill>
              </a:rPr>
              <a:t>独步寻花</a:t>
            </a:r>
          </a:p>
        </p:txBody>
      </p:sp>
      <p:sp>
        <p:nvSpPr>
          <p:cNvPr id="19" name="矩形 18"/>
          <p:cNvSpPr/>
          <p:nvPr/>
        </p:nvSpPr>
        <p:spPr>
          <a:xfrm>
            <a:off x="2217222" y="1563638"/>
            <a:ext cx="410562" cy="1408802"/>
          </a:xfrm>
          <a:prstGeom prst="rect">
            <a:avLst/>
          </a:prstGeom>
          <a:noFill/>
          <a:ln w="3175">
            <a:solidFill>
              <a:srgbClr val="2C3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C3F46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16433" y="1563638"/>
            <a:ext cx="410562" cy="432048"/>
          </a:xfrm>
          <a:prstGeom prst="rect">
            <a:avLst/>
          </a:prstGeom>
          <a:noFill/>
          <a:ln w="3175">
            <a:solidFill>
              <a:srgbClr val="2C3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C3F46"/>
              </a:solidFill>
            </a:endParaRPr>
          </a:p>
        </p:txBody>
      </p:sp>
      <p:cxnSp>
        <p:nvCxnSpPr>
          <p:cNvPr id="8" name="line01" hidden="1"/>
          <p:cNvCxnSpPr/>
          <p:nvPr/>
        </p:nvCxnSpPr>
        <p:spPr>
          <a:xfrm>
            <a:off x="3493008" y="-20538"/>
            <a:ext cx="0" cy="5164038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ne01" hidden="1"/>
          <p:cNvCxnSpPr/>
          <p:nvPr/>
        </p:nvCxnSpPr>
        <p:spPr>
          <a:xfrm>
            <a:off x="-756592" y="1952124"/>
            <a:ext cx="9144000" cy="0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19672" y="1563638"/>
            <a:ext cx="553998" cy="432048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rgbClr val="2C3F46"/>
                </a:solidFill>
              </a:rPr>
              <a:t>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FE6329-C1FB-4153-9808-81017632A0D2}"/>
              </a:ext>
            </a:extLst>
          </p:cNvPr>
          <p:cNvSpPr/>
          <p:nvPr/>
        </p:nvSpPr>
        <p:spPr>
          <a:xfrm>
            <a:off x="3846623" y="116993"/>
            <a:ext cx="473851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花满蹊古诗词学习系统</a:t>
            </a:r>
            <a:endParaRPr lang="zh-CN" altLang="en-US" sz="4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3E22AF6-8624-477B-ABB7-69F55E861DD2}"/>
              </a:ext>
            </a:extLst>
          </p:cNvPr>
          <p:cNvCxnSpPr/>
          <p:nvPr/>
        </p:nvCxnSpPr>
        <p:spPr>
          <a:xfrm>
            <a:off x="4283968" y="1995686"/>
            <a:ext cx="46182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5D3B2D6-8064-42EC-BE0E-06E83932C736}"/>
              </a:ext>
            </a:extLst>
          </p:cNvPr>
          <p:cNvSpPr/>
          <p:nvPr/>
        </p:nvSpPr>
        <p:spPr>
          <a:xfrm>
            <a:off x="4222994" y="2181277"/>
            <a:ext cx="326243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参赛人：王帅帅、</a:t>
            </a:r>
            <a:r>
              <a:rPr lang="zh-CN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梁焯炫</a:t>
            </a:r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、何雨飞</a:t>
            </a:r>
          </a:p>
        </p:txBody>
      </p:sp>
    </p:spTree>
    <p:extLst>
      <p:ext uri="{BB962C8B-B14F-4D97-AF65-F5344CB8AC3E}">
        <p14:creationId xmlns:p14="http://schemas.microsoft.com/office/powerpoint/2010/main" val="18466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4000">
        <p14:reveal/>
      </p:transition>
    </mc:Choice>
    <mc:Fallback xmlns="">
      <p:transition spd="slow" advClick="0" advTm="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line01"/>
          <p:cNvCxnSpPr/>
          <p:nvPr/>
        </p:nvCxnSpPr>
        <p:spPr>
          <a:xfrm>
            <a:off x="5650992" y="0"/>
            <a:ext cx="0" cy="5143500"/>
          </a:xfrm>
          <a:prstGeom prst="line">
            <a:avLst/>
          </a:prstGeom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line01"/>
          <p:cNvCxnSpPr/>
          <p:nvPr/>
        </p:nvCxnSpPr>
        <p:spPr>
          <a:xfrm>
            <a:off x="0" y="3178683"/>
            <a:ext cx="9144000" cy="0"/>
          </a:xfrm>
          <a:prstGeom prst="line">
            <a:avLst/>
          </a:prstGeom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-36512" y="0"/>
            <a:ext cx="9289032" cy="5143500"/>
          </a:xfrm>
          <a:prstGeom prst="rect">
            <a:avLst/>
          </a:prstGeom>
          <a:solidFill>
            <a:srgbClr val="2C3F46"/>
          </a:solidFill>
          <a:ln>
            <a:solidFill>
              <a:srgbClr val="2C3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4" r="14096" b="21112"/>
          <a:stretch/>
        </p:blipFill>
        <p:spPr bwMode="auto">
          <a:xfrm>
            <a:off x="7775" y="-128550"/>
            <a:ext cx="9342648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19999" y="227424"/>
            <a:ext cx="4716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推荐系统的大数据架构</a:t>
            </a:r>
          </a:p>
        </p:txBody>
      </p:sp>
      <p:sp>
        <p:nvSpPr>
          <p:cNvPr id="30" name="矩形 29"/>
          <p:cNvSpPr/>
          <p:nvPr/>
        </p:nvSpPr>
        <p:spPr>
          <a:xfrm>
            <a:off x="305730" y="267494"/>
            <a:ext cx="377838" cy="360040"/>
          </a:xfrm>
          <a:prstGeom prst="rect">
            <a:avLst/>
          </a:prstGeom>
          <a:solidFill>
            <a:srgbClr val="2C3F46"/>
          </a:solidFill>
          <a:ln>
            <a:solidFill>
              <a:srgbClr val="2C3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E153EAF-2F33-4306-B7A7-833ECF3F5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0" y="773808"/>
            <a:ext cx="6283384" cy="359588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7B998CF-7CA7-4BA9-931F-15574C5A868D}"/>
              </a:ext>
            </a:extLst>
          </p:cNvPr>
          <p:cNvSpPr txBox="1"/>
          <p:nvPr/>
        </p:nvSpPr>
        <p:spPr>
          <a:xfrm>
            <a:off x="6793705" y="1251779"/>
            <a:ext cx="21440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latin typeface="Times New Roman" panose="02020603050405020304" pitchFamily="18" charset="0"/>
              </a:rPr>
              <a:t>在推荐系统的架构中，我们使用了</a:t>
            </a:r>
            <a:r>
              <a:rPr lang="en-US" altLang="zh-CN" sz="1600" dirty="0">
                <a:latin typeface="Times New Roman" panose="02020603050405020304" pitchFamily="18" charset="0"/>
              </a:rPr>
              <a:t>Flume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</a:rPr>
              <a:t>Hadoop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</a:rPr>
              <a:t>Spark</a:t>
            </a:r>
            <a:r>
              <a:rPr lang="zh-CN" altLang="en-US" sz="1600" dirty="0">
                <a:latin typeface="Times New Roman" panose="02020603050405020304" pitchFamily="18" charset="0"/>
              </a:rPr>
              <a:t>框架，</a:t>
            </a:r>
            <a:r>
              <a:rPr lang="en-US" altLang="zh-CN" sz="1600" dirty="0" err="1">
                <a:latin typeface="Times New Roman" panose="02020603050405020304" pitchFamily="18" charset="0"/>
              </a:rPr>
              <a:t>Word2Vec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 err="1">
                <a:latin typeface="Times New Roman" panose="02020603050405020304" pitchFamily="18" charset="0"/>
              </a:rPr>
              <a:t>SVD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 err="1">
                <a:latin typeface="Times New Roman" panose="02020603050405020304" pitchFamily="18" charset="0"/>
              </a:rPr>
              <a:t>Xgboost+LR</a:t>
            </a:r>
            <a:r>
              <a:rPr lang="zh-CN" altLang="en-US" sz="1600" dirty="0">
                <a:latin typeface="Times New Roman" panose="02020603050405020304" pitchFamily="18" charset="0"/>
              </a:rPr>
              <a:t>模型，以及数据库</a:t>
            </a:r>
            <a:r>
              <a:rPr lang="en-US" altLang="zh-CN" sz="1600" dirty="0">
                <a:latin typeface="Times New Roman" panose="02020603050405020304" pitchFamily="18" charset="0"/>
              </a:rPr>
              <a:t>Redis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 err="1">
                <a:latin typeface="Times New Roman" panose="02020603050405020304" pitchFamily="18" charset="0"/>
              </a:rPr>
              <a:t>Mongodb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 err="1">
                <a:latin typeface="Times New Roman" panose="02020603050405020304" pitchFamily="18" charset="0"/>
              </a:rPr>
              <a:t>Mysql</a:t>
            </a:r>
            <a:endParaRPr lang="zh-CN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9C02BD-F95D-4116-9D72-EE33323E15D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3CDB7"/>
          </a:solidFill>
          <a:ln>
            <a:solidFill>
              <a:srgbClr val="D3CD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3CA4E2-7123-4CAC-A3B4-7F8A3658796F}"/>
              </a:ext>
            </a:extLst>
          </p:cNvPr>
          <p:cNvSpPr/>
          <p:nvPr/>
        </p:nvSpPr>
        <p:spPr>
          <a:xfrm>
            <a:off x="458130" y="419894"/>
            <a:ext cx="377838" cy="360040"/>
          </a:xfrm>
          <a:prstGeom prst="rect">
            <a:avLst/>
          </a:prstGeom>
          <a:solidFill>
            <a:srgbClr val="2C3F46"/>
          </a:solidFill>
          <a:ln>
            <a:solidFill>
              <a:srgbClr val="2C3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C19E5CE9-E3E6-441F-B767-B89BE43F0997}"/>
              </a:ext>
            </a:extLst>
          </p:cNvPr>
          <p:cNvSpPr txBox="1"/>
          <p:nvPr/>
        </p:nvSpPr>
        <p:spPr>
          <a:xfrm>
            <a:off x="872399" y="379824"/>
            <a:ext cx="4716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</a:rPr>
              <a:t>相似古诗的功能实现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BA3BEE5-BC1B-4BDE-9724-658D7CE59C35}"/>
              </a:ext>
            </a:extLst>
          </p:cNvPr>
          <p:cNvSpPr txBox="1"/>
          <p:nvPr/>
        </p:nvSpPr>
        <p:spPr>
          <a:xfrm>
            <a:off x="107504" y="812306"/>
            <a:ext cx="2448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b="1" dirty="0">
                <a:latin typeface="Times New Roman" panose="02020603050405020304" pitchFamily="18" charset="0"/>
              </a:rPr>
              <a:t>相似古诗实现的整体流程</a:t>
            </a:r>
            <a:endParaRPr lang="zh-CN" altLang="zh-CN" sz="1600" b="1" dirty="0">
              <a:latin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15231BF-3C60-4AD6-9400-EF79EBDEDF88}"/>
              </a:ext>
            </a:extLst>
          </p:cNvPr>
          <p:cNvSpPr txBox="1"/>
          <p:nvPr/>
        </p:nvSpPr>
        <p:spPr>
          <a:xfrm>
            <a:off x="107504" y="2507464"/>
            <a:ext cx="2448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b="1" dirty="0">
                <a:latin typeface="Times New Roman" panose="02020603050405020304" pitchFamily="18" charset="0"/>
              </a:rPr>
              <a:t>计算相似古诗的详细流程</a:t>
            </a:r>
            <a:endParaRPr lang="zh-CN" altLang="zh-CN" sz="1600" b="1" dirty="0">
              <a:latin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174C06F-CBC7-42B1-B50C-FD66579517FF}"/>
              </a:ext>
            </a:extLst>
          </p:cNvPr>
          <p:cNvSpPr txBox="1"/>
          <p:nvPr/>
        </p:nvSpPr>
        <p:spPr>
          <a:xfrm>
            <a:off x="6300192" y="1203598"/>
            <a:ext cx="26975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Spark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处理数据，作为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Word2Vec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模型的训练集；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12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Word2Vec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12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预测每个词的词向量；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12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根据词向量，计算文本相似度比较高的古诗，作为相似古诗的推荐列表。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02FB9B-267C-4DA5-98EF-5D59FBFE3A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4" t="-628" r="-267" b="628"/>
          <a:stretch/>
        </p:blipFill>
        <p:spPr>
          <a:xfrm>
            <a:off x="212085" y="1173918"/>
            <a:ext cx="4716096" cy="13023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FDD4FF-60C9-4349-BE39-0A3A227E50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" y="2885239"/>
            <a:ext cx="636304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:strips/>
      </p:transition>
    </mc:Choice>
    <mc:Fallback xmlns="">
      <p:transition spd="slow" advClick="0" advTm="5000">
        <p:strip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line01"/>
          <p:cNvCxnSpPr/>
          <p:nvPr/>
        </p:nvCxnSpPr>
        <p:spPr>
          <a:xfrm>
            <a:off x="5650992" y="0"/>
            <a:ext cx="0" cy="5143500"/>
          </a:xfrm>
          <a:prstGeom prst="line">
            <a:avLst/>
          </a:prstGeom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line01"/>
          <p:cNvCxnSpPr/>
          <p:nvPr/>
        </p:nvCxnSpPr>
        <p:spPr>
          <a:xfrm>
            <a:off x="0" y="3178683"/>
            <a:ext cx="9144000" cy="0"/>
          </a:xfrm>
          <a:prstGeom prst="line">
            <a:avLst/>
          </a:prstGeom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-36512" y="0"/>
            <a:ext cx="9289032" cy="5143500"/>
          </a:xfrm>
          <a:prstGeom prst="rect">
            <a:avLst/>
          </a:prstGeom>
          <a:solidFill>
            <a:srgbClr val="2C3F46"/>
          </a:solidFill>
          <a:ln>
            <a:solidFill>
              <a:srgbClr val="2C3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4" r="14096" b="21112"/>
          <a:stretch/>
        </p:blipFill>
        <p:spPr bwMode="auto">
          <a:xfrm>
            <a:off x="7775" y="-128550"/>
            <a:ext cx="9342648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19999" y="227424"/>
            <a:ext cx="4716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推荐系统的大数据架构</a:t>
            </a:r>
          </a:p>
        </p:txBody>
      </p:sp>
      <p:sp>
        <p:nvSpPr>
          <p:cNvPr id="30" name="矩形 29"/>
          <p:cNvSpPr/>
          <p:nvPr/>
        </p:nvSpPr>
        <p:spPr>
          <a:xfrm>
            <a:off x="305730" y="267494"/>
            <a:ext cx="377838" cy="360040"/>
          </a:xfrm>
          <a:prstGeom prst="rect">
            <a:avLst/>
          </a:prstGeom>
          <a:solidFill>
            <a:srgbClr val="2C3F46"/>
          </a:solidFill>
          <a:ln>
            <a:solidFill>
              <a:srgbClr val="2C3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E153EAF-2F33-4306-B7A7-833ECF3F5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0" y="773808"/>
            <a:ext cx="6283384" cy="359588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7B998CF-7CA7-4BA9-931F-15574C5A868D}"/>
              </a:ext>
            </a:extLst>
          </p:cNvPr>
          <p:cNvSpPr txBox="1"/>
          <p:nvPr/>
        </p:nvSpPr>
        <p:spPr>
          <a:xfrm>
            <a:off x="6793705" y="1251779"/>
            <a:ext cx="21440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latin typeface="Times New Roman" panose="02020603050405020304" pitchFamily="18" charset="0"/>
              </a:rPr>
              <a:t>在推荐系统的架构中，我们使用了</a:t>
            </a:r>
            <a:r>
              <a:rPr lang="en-US" altLang="zh-CN" sz="1600" dirty="0">
                <a:latin typeface="Times New Roman" panose="02020603050405020304" pitchFamily="18" charset="0"/>
              </a:rPr>
              <a:t>Flume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</a:rPr>
              <a:t>Hadoop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</a:rPr>
              <a:t>Spark</a:t>
            </a:r>
            <a:r>
              <a:rPr lang="zh-CN" altLang="en-US" sz="1600" dirty="0">
                <a:latin typeface="Times New Roman" panose="02020603050405020304" pitchFamily="18" charset="0"/>
              </a:rPr>
              <a:t>框架，</a:t>
            </a:r>
            <a:r>
              <a:rPr lang="en-US" altLang="zh-CN" sz="1600" dirty="0" err="1">
                <a:latin typeface="Times New Roman" panose="02020603050405020304" pitchFamily="18" charset="0"/>
              </a:rPr>
              <a:t>Word2Vec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 err="1">
                <a:latin typeface="Times New Roman" panose="02020603050405020304" pitchFamily="18" charset="0"/>
              </a:rPr>
              <a:t>SVD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 err="1">
                <a:latin typeface="Times New Roman" panose="02020603050405020304" pitchFamily="18" charset="0"/>
              </a:rPr>
              <a:t>Xgboost+LR</a:t>
            </a:r>
            <a:r>
              <a:rPr lang="zh-CN" altLang="en-US" sz="1600" dirty="0">
                <a:latin typeface="Times New Roman" panose="02020603050405020304" pitchFamily="18" charset="0"/>
              </a:rPr>
              <a:t>模型，以及数据库</a:t>
            </a:r>
            <a:r>
              <a:rPr lang="en-US" altLang="zh-CN" sz="1600" dirty="0">
                <a:latin typeface="Times New Roman" panose="02020603050405020304" pitchFamily="18" charset="0"/>
              </a:rPr>
              <a:t>Redis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 err="1">
                <a:latin typeface="Times New Roman" panose="02020603050405020304" pitchFamily="18" charset="0"/>
              </a:rPr>
              <a:t>Mongodb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 err="1">
                <a:latin typeface="Times New Roman" panose="02020603050405020304" pitchFamily="18" charset="0"/>
              </a:rPr>
              <a:t>Mysql</a:t>
            </a:r>
            <a:endParaRPr lang="zh-CN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9C02BD-F95D-4116-9D72-EE33323E15D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3CDB7"/>
          </a:solidFill>
          <a:ln>
            <a:solidFill>
              <a:srgbClr val="D3CD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3CA4E2-7123-4CAC-A3B4-7F8A3658796F}"/>
              </a:ext>
            </a:extLst>
          </p:cNvPr>
          <p:cNvSpPr/>
          <p:nvPr/>
        </p:nvSpPr>
        <p:spPr>
          <a:xfrm>
            <a:off x="458130" y="419894"/>
            <a:ext cx="377838" cy="360040"/>
          </a:xfrm>
          <a:prstGeom prst="rect">
            <a:avLst/>
          </a:prstGeom>
          <a:solidFill>
            <a:srgbClr val="2C3F46"/>
          </a:solidFill>
          <a:ln>
            <a:solidFill>
              <a:srgbClr val="2C3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159144-A5AC-4CCE-BD9B-13B8E00CEA42}"/>
              </a:ext>
            </a:extLst>
          </p:cNvPr>
          <p:cNvSpPr txBox="1"/>
          <p:nvPr/>
        </p:nvSpPr>
        <p:spPr>
          <a:xfrm>
            <a:off x="899592" y="3052215"/>
            <a:ext cx="74168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数据清洗和处理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Xgboost+LR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每个用户对应的古诗推荐候选集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Xgboost+LR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对每个用户对应的古诗推荐候选集进行排序，得到每日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推荐的诗词列表。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1616353D-807A-437D-9206-F53B6D70C4F2}"/>
              </a:ext>
            </a:extLst>
          </p:cNvPr>
          <p:cNvSpPr txBox="1"/>
          <p:nvPr/>
        </p:nvSpPr>
        <p:spPr>
          <a:xfrm>
            <a:off x="872399" y="379824"/>
            <a:ext cx="4716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离线层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2000" dirty="0">
                <a:latin typeface="Times New Roman" panose="02020603050405020304" pitchFamily="18" charset="0"/>
              </a:rPr>
              <a:t>每日推荐的功能实现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CF980E-1248-45C5-8634-603890B60F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90" y="678240"/>
            <a:ext cx="6945017" cy="232348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9A726A8-E52C-4393-A518-5F59E57876BC}"/>
              </a:ext>
            </a:extLst>
          </p:cNvPr>
          <p:cNvSpPr txBox="1"/>
          <p:nvPr/>
        </p:nvSpPr>
        <p:spPr>
          <a:xfrm>
            <a:off x="5713488" y="1669853"/>
            <a:ext cx="1476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古诗推荐候选集</a:t>
            </a: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985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:strips/>
      </p:transition>
    </mc:Choice>
    <mc:Fallback xmlns="">
      <p:transition spd="slow" advClick="0" advTm="5000">
        <p:strips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line01"/>
          <p:cNvCxnSpPr/>
          <p:nvPr/>
        </p:nvCxnSpPr>
        <p:spPr>
          <a:xfrm>
            <a:off x="5650992" y="0"/>
            <a:ext cx="0" cy="5143500"/>
          </a:xfrm>
          <a:prstGeom prst="line">
            <a:avLst/>
          </a:prstGeom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line01"/>
          <p:cNvCxnSpPr/>
          <p:nvPr/>
        </p:nvCxnSpPr>
        <p:spPr>
          <a:xfrm>
            <a:off x="0" y="3178683"/>
            <a:ext cx="9144000" cy="0"/>
          </a:xfrm>
          <a:prstGeom prst="line">
            <a:avLst/>
          </a:prstGeom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-36512" y="0"/>
            <a:ext cx="9289032" cy="5143500"/>
          </a:xfrm>
          <a:prstGeom prst="rect">
            <a:avLst/>
          </a:prstGeom>
          <a:solidFill>
            <a:srgbClr val="2C3F46"/>
          </a:solidFill>
          <a:ln>
            <a:solidFill>
              <a:srgbClr val="2C3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4" r="14096" b="21112"/>
          <a:stretch/>
        </p:blipFill>
        <p:spPr bwMode="auto">
          <a:xfrm>
            <a:off x="7775" y="-128550"/>
            <a:ext cx="9342648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19999" y="227424"/>
            <a:ext cx="4716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推荐系统的大数据架构</a:t>
            </a:r>
          </a:p>
        </p:txBody>
      </p:sp>
      <p:sp>
        <p:nvSpPr>
          <p:cNvPr id="30" name="矩形 29"/>
          <p:cNvSpPr/>
          <p:nvPr/>
        </p:nvSpPr>
        <p:spPr>
          <a:xfrm>
            <a:off x="305730" y="267494"/>
            <a:ext cx="377838" cy="360040"/>
          </a:xfrm>
          <a:prstGeom prst="rect">
            <a:avLst/>
          </a:prstGeom>
          <a:solidFill>
            <a:srgbClr val="2C3F46"/>
          </a:solidFill>
          <a:ln>
            <a:solidFill>
              <a:srgbClr val="2C3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E153EAF-2F33-4306-B7A7-833ECF3F5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0" y="773808"/>
            <a:ext cx="6283384" cy="359588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7B998CF-7CA7-4BA9-931F-15574C5A868D}"/>
              </a:ext>
            </a:extLst>
          </p:cNvPr>
          <p:cNvSpPr txBox="1"/>
          <p:nvPr/>
        </p:nvSpPr>
        <p:spPr>
          <a:xfrm>
            <a:off x="6793705" y="1251779"/>
            <a:ext cx="21440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latin typeface="Times New Roman" panose="02020603050405020304" pitchFamily="18" charset="0"/>
              </a:rPr>
              <a:t>在推荐系统的架构中，我们使用了</a:t>
            </a:r>
            <a:r>
              <a:rPr lang="en-US" altLang="zh-CN" sz="1600" dirty="0">
                <a:latin typeface="Times New Roman" panose="02020603050405020304" pitchFamily="18" charset="0"/>
              </a:rPr>
              <a:t>Flume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</a:rPr>
              <a:t>Hadoop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</a:rPr>
              <a:t>Spark</a:t>
            </a:r>
            <a:r>
              <a:rPr lang="zh-CN" altLang="en-US" sz="1600" dirty="0">
                <a:latin typeface="Times New Roman" panose="02020603050405020304" pitchFamily="18" charset="0"/>
              </a:rPr>
              <a:t>框架，</a:t>
            </a:r>
            <a:r>
              <a:rPr lang="en-US" altLang="zh-CN" sz="1600" dirty="0" err="1">
                <a:latin typeface="Times New Roman" panose="02020603050405020304" pitchFamily="18" charset="0"/>
              </a:rPr>
              <a:t>Word2Vec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 err="1">
                <a:latin typeface="Times New Roman" panose="02020603050405020304" pitchFamily="18" charset="0"/>
              </a:rPr>
              <a:t>SVD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 err="1">
                <a:latin typeface="Times New Roman" panose="02020603050405020304" pitchFamily="18" charset="0"/>
              </a:rPr>
              <a:t>Xgboost+LR</a:t>
            </a:r>
            <a:r>
              <a:rPr lang="zh-CN" altLang="en-US" sz="1600" dirty="0">
                <a:latin typeface="Times New Roman" panose="02020603050405020304" pitchFamily="18" charset="0"/>
              </a:rPr>
              <a:t>模型，以及数据库</a:t>
            </a:r>
            <a:r>
              <a:rPr lang="en-US" altLang="zh-CN" sz="1600" dirty="0">
                <a:latin typeface="Times New Roman" panose="02020603050405020304" pitchFamily="18" charset="0"/>
              </a:rPr>
              <a:t>Redis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 err="1">
                <a:latin typeface="Times New Roman" panose="02020603050405020304" pitchFamily="18" charset="0"/>
              </a:rPr>
              <a:t>Mongodb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 err="1">
                <a:latin typeface="Times New Roman" panose="02020603050405020304" pitchFamily="18" charset="0"/>
              </a:rPr>
              <a:t>Mysql</a:t>
            </a:r>
            <a:endParaRPr lang="zh-CN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9C02BD-F95D-4116-9D72-EE33323E15D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3CDB7"/>
          </a:solidFill>
          <a:ln>
            <a:solidFill>
              <a:srgbClr val="D3CD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3CA4E2-7123-4CAC-A3B4-7F8A3658796F}"/>
              </a:ext>
            </a:extLst>
          </p:cNvPr>
          <p:cNvSpPr/>
          <p:nvPr/>
        </p:nvSpPr>
        <p:spPr>
          <a:xfrm>
            <a:off x="458130" y="419894"/>
            <a:ext cx="377838" cy="360040"/>
          </a:xfrm>
          <a:prstGeom prst="rect">
            <a:avLst/>
          </a:prstGeom>
          <a:solidFill>
            <a:srgbClr val="2C3F46"/>
          </a:solidFill>
          <a:ln>
            <a:solidFill>
              <a:srgbClr val="2C3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268C9BFD-83AC-48FE-B301-C4214E5BE8AC}"/>
              </a:ext>
            </a:extLst>
          </p:cNvPr>
          <p:cNvSpPr txBox="1"/>
          <p:nvPr/>
        </p:nvSpPr>
        <p:spPr>
          <a:xfrm>
            <a:off x="823060" y="385126"/>
            <a:ext cx="4716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在线层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猜你喜欢</a:t>
            </a:r>
            <a:r>
              <a:rPr lang="zh-CN" altLang="en-US" sz="2000" dirty="0">
                <a:latin typeface="Times New Roman" panose="02020603050405020304" pitchFamily="18" charset="0"/>
              </a:rPr>
              <a:t>的功能实现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941E98A-FF99-4F85-99A5-0AF2BE3B5C31}"/>
              </a:ext>
            </a:extLst>
          </p:cNvPr>
          <p:cNvSpPr txBox="1"/>
          <p:nvPr/>
        </p:nvSpPr>
        <p:spPr>
          <a:xfrm>
            <a:off x="787670" y="3291830"/>
            <a:ext cx="7312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Spark-Streaming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传入的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提取信息并存入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用户请求“猜你喜欢”服务，后台从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实时召回对应的古诗标签；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根据标签从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召回候选古诗；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里面的古诗信息进行特征拼接；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Xgboost+LR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模型对数据进行排序，获得“猜你喜欢”推荐列表。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63C597-AF85-464C-B0B8-CFFCAE39A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858373"/>
            <a:ext cx="83724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3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:strips/>
      </p:transition>
    </mc:Choice>
    <mc:Fallback xmlns="">
      <p:transition spd="slow" advClick="0" advTm="5000">
        <p:strips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3"/>
            <a:ext cx="3529520" cy="5164038"/>
          </a:xfrm>
          <a:prstGeom prst="rect">
            <a:avLst/>
          </a:prstGeom>
          <a:solidFill>
            <a:srgbClr val="D3C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29520" y="0"/>
            <a:ext cx="5650992" cy="5143500"/>
          </a:xfrm>
          <a:prstGeom prst="rect">
            <a:avLst/>
          </a:prstGeom>
          <a:solidFill>
            <a:srgbClr val="2C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D3CDB7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375"/>
                    </a14:imgEffect>
                    <a14:imgEffect>
                      <a14:saturation sat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74" y="524144"/>
            <a:ext cx="2794758" cy="39918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59224" y="1244224"/>
            <a:ext cx="553998" cy="319973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rgbClr val="2C3F46"/>
                </a:solidFill>
              </a:rPr>
              <a:t>请您批评指正，谢谢</a:t>
            </a:r>
          </a:p>
        </p:txBody>
      </p:sp>
      <p:sp>
        <p:nvSpPr>
          <p:cNvPr id="19" name="矩形 18"/>
          <p:cNvSpPr/>
          <p:nvPr/>
        </p:nvSpPr>
        <p:spPr>
          <a:xfrm>
            <a:off x="2217222" y="1203598"/>
            <a:ext cx="410562" cy="2911702"/>
          </a:xfrm>
          <a:prstGeom prst="rect">
            <a:avLst/>
          </a:prstGeom>
          <a:noFill/>
          <a:ln w="3175">
            <a:solidFill>
              <a:srgbClr val="2C3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C3F46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16433" y="1207382"/>
            <a:ext cx="410562" cy="356256"/>
          </a:xfrm>
          <a:prstGeom prst="rect">
            <a:avLst/>
          </a:prstGeom>
          <a:noFill/>
          <a:ln w="3175">
            <a:solidFill>
              <a:srgbClr val="2C3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C3F46"/>
              </a:solidFill>
            </a:endParaRPr>
          </a:p>
        </p:txBody>
      </p:sp>
      <p:cxnSp>
        <p:nvCxnSpPr>
          <p:cNvPr id="8" name="line01" hidden="1"/>
          <p:cNvCxnSpPr/>
          <p:nvPr/>
        </p:nvCxnSpPr>
        <p:spPr>
          <a:xfrm>
            <a:off x="3493008" y="-20538"/>
            <a:ext cx="0" cy="5164038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ne01" hidden="1"/>
          <p:cNvCxnSpPr/>
          <p:nvPr/>
        </p:nvCxnSpPr>
        <p:spPr>
          <a:xfrm>
            <a:off x="-756592" y="1952124"/>
            <a:ext cx="9144000" cy="0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41738" y="1203598"/>
            <a:ext cx="553998" cy="57606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rgbClr val="2C3F46"/>
                </a:solidFill>
              </a:rPr>
              <a:t>终</a:t>
            </a:r>
          </a:p>
        </p:txBody>
      </p:sp>
      <p:sp>
        <p:nvSpPr>
          <p:cNvPr id="12" name="TextBox 17"/>
          <p:cNvSpPr txBox="1"/>
          <p:nvPr/>
        </p:nvSpPr>
        <p:spPr>
          <a:xfrm>
            <a:off x="7577752" y="2931790"/>
            <a:ext cx="738664" cy="18722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rgbClr val="D3CDB7"/>
                </a:solidFill>
              </a:rPr>
              <a:t>留连戏蝶时时舞，自在娇莺恰恰啼。</a:t>
            </a:r>
          </a:p>
        </p:txBody>
      </p:sp>
    </p:spTree>
    <p:extLst>
      <p:ext uri="{BB962C8B-B14F-4D97-AF65-F5344CB8AC3E}">
        <p14:creationId xmlns:p14="http://schemas.microsoft.com/office/powerpoint/2010/main" val="364280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6000">
        <p14:ripple/>
      </p:transition>
    </mc:Choice>
    <mc:Fallback xmlns="">
      <p:transition spd="slow" advClick="0" advTm="6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0926" y="-308570"/>
            <a:ext cx="10081120" cy="5760640"/>
          </a:xfrm>
          <a:prstGeom prst="rect">
            <a:avLst/>
          </a:prstGeom>
          <a:solidFill>
            <a:srgbClr val="2C3F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536" y="195486"/>
            <a:ext cx="8424936" cy="4536504"/>
          </a:xfrm>
          <a:prstGeom prst="rect">
            <a:avLst/>
          </a:prstGeom>
          <a:solidFill>
            <a:srgbClr val="D3C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D3CDB7"/>
                </a:solidFill>
              </a:rPr>
              <a:t> </a:t>
            </a:r>
            <a:endParaRPr lang="zh-CN" altLang="en-US" dirty="0">
              <a:solidFill>
                <a:srgbClr val="D3CDB7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22594" y="1203598"/>
            <a:ext cx="861774" cy="792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/>
              <a:t>目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644008" y="483518"/>
            <a:ext cx="432048" cy="4284476"/>
            <a:chOff x="1619672" y="483518"/>
            <a:chExt cx="432048" cy="4284476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9672" y="1419622"/>
              <a:ext cx="0" cy="3348372"/>
            </a:xfrm>
            <a:prstGeom prst="line">
              <a:avLst/>
            </a:prstGeom>
            <a:ln>
              <a:solidFill>
                <a:srgbClr val="2C3F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619672" y="483518"/>
              <a:ext cx="432048" cy="2088232"/>
            </a:xfrm>
            <a:prstGeom prst="rect">
              <a:avLst/>
            </a:prstGeom>
            <a:solidFill>
              <a:srgbClr val="2C3F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446294" y="465516"/>
            <a:ext cx="461666" cy="4284476"/>
            <a:chOff x="1619672" y="483518"/>
            <a:chExt cx="432048" cy="4284476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619672" y="1419622"/>
              <a:ext cx="0" cy="3348372"/>
            </a:xfrm>
            <a:prstGeom prst="line">
              <a:avLst/>
            </a:prstGeom>
            <a:ln>
              <a:solidFill>
                <a:srgbClr val="2C3F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619672" y="483518"/>
              <a:ext cx="432048" cy="2088232"/>
            </a:xfrm>
            <a:prstGeom prst="rect">
              <a:avLst/>
            </a:prstGeom>
            <a:solidFill>
              <a:srgbClr val="2C3F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614391" y="483518"/>
            <a:ext cx="461665" cy="20882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pc="400" dirty="0">
                <a:solidFill>
                  <a:srgbClr val="D3CD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作品简介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43453" y="433132"/>
            <a:ext cx="461665" cy="20882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pc="400" dirty="0">
                <a:solidFill>
                  <a:srgbClr val="D3CD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核心功能演示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22594" y="2859782"/>
            <a:ext cx="861774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/>
              <a:t>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16216" y="220241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400" dirty="0">
                <a:solidFill>
                  <a:srgbClr val="2C3F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pc="400" dirty="0">
              <a:solidFill>
                <a:srgbClr val="2C3F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81E95D8-05F7-4A7D-93C6-FE297C3A4D51}"/>
              </a:ext>
            </a:extLst>
          </p:cNvPr>
          <p:cNvGrpSpPr/>
          <p:nvPr/>
        </p:nvGrpSpPr>
        <p:grpSpPr>
          <a:xfrm>
            <a:off x="2168225" y="483518"/>
            <a:ext cx="432048" cy="4284476"/>
            <a:chOff x="1619672" y="483518"/>
            <a:chExt cx="432048" cy="4284476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DF12BE8-FA45-42A8-90F3-752B9AF048A2}"/>
                </a:ext>
              </a:extLst>
            </p:cNvPr>
            <p:cNvCxnSpPr/>
            <p:nvPr/>
          </p:nvCxnSpPr>
          <p:spPr>
            <a:xfrm>
              <a:off x="1619672" y="1419622"/>
              <a:ext cx="0" cy="3348372"/>
            </a:xfrm>
            <a:prstGeom prst="line">
              <a:avLst/>
            </a:prstGeom>
            <a:ln>
              <a:solidFill>
                <a:srgbClr val="2C3F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D1E2B1E-5BDF-4348-9207-4C6C4D1B70BE}"/>
                </a:ext>
              </a:extLst>
            </p:cNvPr>
            <p:cNvSpPr/>
            <p:nvPr/>
          </p:nvSpPr>
          <p:spPr>
            <a:xfrm>
              <a:off x="1619672" y="483518"/>
              <a:ext cx="432048" cy="2088232"/>
            </a:xfrm>
            <a:prstGeom prst="rect">
              <a:avLst/>
            </a:prstGeom>
            <a:solidFill>
              <a:srgbClr val="2C3F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4" name="TextBox 20">
            <a:extLst>
              <a:ext uri="{FF2B5EF4-FFF2-40B4-BE49-F238E27FC236}">
                <a16:creationId xmlns:a16="http://schemas.microsoft.com/office/drawing/2014/main" id="{F13295DD-DAEB-4CF2-B549-6C18855570A8}"/>
              </a:ext>
            </a:extLst>
          </p:cNvPr>
          <p:cNvSpPr txBox="1"/>
          <p:nvPr/>
        </p:nvSpPr>
        <p:spPr>
          <a:xfrm>
            <a:off x="2156714" y="483518"/>
            <a:ext cx="461665" cy="20882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pc="400" dirty="0">
                <a:solidFill>
                  <a:srgbClr val="D3CD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核心技术介绍</a:t>
            </a:r>
          </a:p>
        </p:txBody>
      </p:sp>
    </p:spTree>
    <p:extLst>
      <p:ext uri="{BB962C8B-B14F-4D97-AF65-F5344CB8AC3E}">
        <p14:creationId xmlns:p14="http://schemas.microsoft.com/office/powerpoint/2010/main" val="70696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split orient="vert"/>
      </p:transition>
    </mc:Choice>
    <mc:Fallback xmlns="">
      <p:transition spd="slow" advClick="0" advTm="5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3723878"/>
          </a:xfrm>
          <a:prstGeom prst="rect">
            <a:avLst/>
          </a:prstGeom>
          <a:solidFill>
            <a:srgbClr val="D3C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-1116632" y="0"/>
            <a:ext cx="936104" cy="5143500"/>
          </a:xfrm>
          <a:prstGeom prst="rect">
            <a:avLst/>
          </a:prstGeom>
          <a:solidFill>
            <a:srgbClr val="2C3F46"/>
          </a:solidFill>
          <a:ln>
            <a:solidFill>
              <a:srgbClr val="2C3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line01"/>
          <p:cNvCxnSpPr/>
          <p:nvPr/>
        </p:nvCxnSpPr>
        <p:spPr>
          <a:xfrm>
            <a:off x="-538120" y="0"/>
            <a:ext cx="0" cy="5143500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ne01"/>
          <p:cNvCxnSpPr/>
          <p:nvPr/>
        </p:nvCxnSpPr>
        <p:spPr>
          <a:xfrm>
            <a:off x="-1116632" y="3178683"/>
            <a:ext cx="936104" cy="0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文框 26"/>
          <p:cNvSpPr/>
          <p:nvPr/>
        </p:nvSpPr>
        <p:spPr>
          <a:xfrm>
            <a:off x="2555776" y="-956642"/>
            <a:ext cx="4295700" cy="3383260"/>
          </a:xfrm>
          <a:prstGeom prst="frame">
            <a:avLst>
              <a:gd name="adj1" fmla="val 5223"/>
            </a:avLst>
          </a:prstGeom>
          <a:solidFill>
            <a:srgbClr val="2C3F46">
              <a:alpha val="91000"/>
            </a:srgbClr>
          </a:solidFill>
          <a:ln>
            <a:noFill/>
          </a:ln>
          <a:effectLst>
            <a:outerShdw blurRad="101600" dist="12700" dir="4920000" sx="104000" sy="104000" algn="tl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199221"/>
            <a:ext cx="9144000" cy="1964817"/>
          </a:xfrm>
          <a:prstGeom prst="rect">
            <a:avLst/>
          </a:prstGeom>
          <a:solidFill>
            <a:srgbClr val="2C3F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56" y="-12948"/>
            <a:ext cx="4680520" cy="36664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944342" y="3353655"/>
            <a:ext cx="1200329" cy="10198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600" dirty="0">
                <a:solidFill>
                  <a:srgbClr val="D3CDB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壹</a:t>
            </a:r>
          </a:p>
        </p:txBody>
      </p:sp>
      <p:sp>
        <p:nvSpPr>
          <p:cNvPr id="33" name="TextBox 32" hidden="1"/>
          <p:cNvSpPr txBox="1"/>
          <p:nvPr/>
        </p:nvSpPr>
        <p:spPr>
          <a:xfrm>
            <a:off x="7287399" y="1623875"/>
            <a:ext cx="615553" cy="18839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>
                <a:solidFill>
                  <a:srgbClr val="2C3F46"/>
                </a:solidFill>
              </a:rPr>
              <a:t>春路雨添花</a:t>
            </a:r>
          </a:p>
          <a:p>
            <a:r>
              <a:rPr lang="zh-CN" altLang="en-US" sz="1400" dirty="0">
                <a:solidFill>
                  <a:srgbClr val="2C3F46"/>
                </a:solidFill>
              </a:rPr>
              <a:t>花动一山春色</a:t>
            </a:r>
          </a:p>
        </p:txBody>
      </p:sp>
      <p:sp>
        <p:nvSpPr>
          <p:cNvPr id="39" name="等腰三角形 38"/>
          <p:cNvSpPr/>
          <p:nvPr/>
        </p:nvSpPr>
        <p:spPr>
          <a:xfrm flipV="1">
            <a:off x="3960000" y="4797003"/>
            <a:ext cx="1224136" cy="1055290"/>
          </a:xfrm>
          <a:prstGeom prst="triangle">
            <a:avLst/>
          </a:prstGeom>
          <a:solidFill>
            <a:srgbClr val="D3C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84AD79-3137-41C4-BA7E-79EA48D9E3CF}"/>
              </a:ext>
            </a:extLst>
          </p:cNvPr>
          <p:cNvSpPr txBox="1"/>
          <p:nvPr/>
        </p:nvSpPr>
        <p:spPr>
          <a:xfrm>
            <a:off x="4006775" y="4270854"/>
            <a:ext cx="116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D3CDB7"/>
                </a:solidFill>
              </a:rPr>
              <a:t>作品简介</a:t>
            </a:r>
          </a:p>
        </p:txBody>
      </p:sp>
    </p:spTree>
    <p:extLst>
      <p:ext uri="{BB962C8B-B14F-4D97-AF65-F5344CB8AC3E}">
        <p14:creationId xmlns:p14="http://schemas.microsoft.com/office/powerpoint/2010/main" val="343185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push dir="d"/>
      </p:transition>
    </mc:Choice>
    <mc:Fallback xmlns="">
      <p:transition spd="slow" advClick="0" advTm="3000">
        <p:push dir="d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24" y="-20538"/>
            <a:ext cx="5650992" cy="5143500"/>
          </a:xfrm>
          <a:prstGeom prst="rect">
            <a:avLst/>
          </a:prstGeom>
          <a:solidFill>
            <a:srgbClr val="D3C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line01" hidden="1"/>
          <p:cNvCxnSpPr/>
          <p:nvPr/>
        </p:nvCxnSpPr>
        <p:spPr>
          <a:xfrm>
            <a:off x="0" y="3178683"/>
            <a:ext cx="9144000" cy="0"/>
          </a:xfrm>
          <a:prstGeom prst="line">
            <a:avLst/>
          </a:prstGeom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650992" y="0"/>
            <a:ext cx="3493008" cy="5143500"/>
          </a:xfrm>
          <a:prstGeom prst="rect">
            <a:avLst/>
          </a:prstGeom>
          <a:solidFill>
            <a:srgbClr val="2C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16" t="85082" r="70003"/>
          <a:stretch/>
        </p:blipFill>
        <p:spPr>
          <a:xfrm>
            <a:off x="6713909" y="893665"/>
            <a:ext cx="615950" cy="488745"/>
          </a:xfrm>
          <a:prstGeom prst="rect">
            <a:avLst/>
          </a:prstGeom>
        </p:spPr>
      </p:pic>
      <p:cxnSp>
        <p:nvCxnSpPr>
          <p:cNvPr id="2" name="line01" hidden="1"/>
          <p:cNvCxnSpPr/>
          <p:nvPr/>
        </p:nvCxnSpPr>
        <p:spPr>
          <a:xfrm>
            <a:off x="5650992" y="0"/>
            <a:ext cx="0" cy="5143500"/>
          </a:xfrm>
          <a:prstGeom prst="line">
            <a:avLst/>
          </a:prstGeom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ine01" hidden="1"/>
          <p:cNvCxnSpPr/>
          <p:nvPr/>
        </p:nvCxnSpPr>
        <p:spPr>
          <a:xfrm>
            <a:off x="3492313" y="0"/>
            <a:ext cx="0" cy="5143500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ne01" hidden="1"/>
          <p:cNvCxnSpPr/>
          <p:nvPr/>
        </p:nvCxnSpPr>
        <p:spPr>
          <a:xfrm>
            <a:off x="0" y="3178683"/>
            <a:ext cx="5650992" cy="0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hidden="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0500"/>
                    </a14:imgEffect>
                    <a14:imgEffect>
                      <a14:saturation sat="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4519" flipH="1">
            <a:off x="5111456" y="22415"/>
            <a:ext cx="4857143" cy="3276191"/>
          </a:xfrm>
          <a:prstGeom prst="rect">
            <a:avLst/>
          </a:prstGeom>
        </p:spPr>
      </p:pic>
      <p:sp>
        <p:nvSpPr>
          <p:cNvPr id="7" name="图文框 6"/>
          <p:cNvSpPr/>
          <p:nvPr/>
        </p:nvSpPr>
        <p:spPr>
          <a:xfrm>
            <a:off x="5868144" y="452612"/>
            <a:ext cx="3024336" cy="4104456"/>
          </a:xfrm>
          <a:prstGeom prst="frame">
            <a:avLst>
              <a:gd name="adj1" fmla="val 6242"/>
            </a:avLst>
          </a:prstGeom>
          <a:solidFill>
            <a:srgbClr val="D3CDB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0000" y="214453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作品简介</a:t>
            </a:r>
          </a:p>
        </p:txBody>
      </p:sp>
      <p:sp>
        <p:nvSpPr>
          <p:cNvPr id="12" name="矩形 11"/>
          <p:cNvSpPr/>
          <p:nvPr/>
        </p:nvSpPr>
        <p:spPr>
          <a:xfrm>
            <a:off x="305730" y="267494"/>
            <a:ext cx="377838" cy="360040"/>
          </a:xfrm>
          <a:prstGeom prst="rect">
            <a:avLst/>
          </a:prstGeom>
          <a:solidFill>
            <a:srgbClr val="2C3F46"/>
          </a:solidFill>
          <a:ln>
            <a:solidFill>
              <a:srgbClr val="2C3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05730" y="1131590"/>
            <a:ext cx="4276679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弘扬中华诗词文化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跨终端设计：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和微信小程序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基于大数据的智能推荐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的高效搜索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的系统实现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0500"/>
                    </a14:imgEffect>
                    <a14:imgEffect>
                      <a14:saturation sat="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4519" flipH="1">
            <a:off x="5111456" y="114959"/>
            <a:ext cx="4857143" cy="327619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F389DD6-B8F0-4E9D-A84C-D36336DACD54}"/>
              </a:ext>
            </a:extLst>
          </p:cNvPr>
          <p:cNvSpPr txBox="1"/>
          <p:nvPr/>
        </p:nvSpPr>
        <p:spPr>
          <a:xfrm>
            <a:off x="4819851" y="921903"/>
            <a:ext cx="861774" cy="43640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/>
              <a:t>花满蹊</a:t>
            </a:r>
            <a:endParaRPr lang="en-US" altLang="zh-CN" sz="2000" dirty="0"/>
          </a:p>
          <a:p>
            <a:pPr indent="812800" fontAlgn="auto">
              <a:extLst>
                <a:ext uri="{35155182-B16C-46BC-9424-99874614C6A1}">
                  <wpsdc:indentchars xmlns:wpsdc="http://www.wps.cn/officeDocument/2017/drawingmlCustomData" xmlns="" val="200" checksum="3877492575"/>
                </a:ext>
              </a:extLst>
            </a:pPr>
            <a:r>
              <a:rPr lang="zh-CN" altLang="en-US" sz="2000" dirty="0">
                <a:ln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sym typeface="+mn-ea"/>
              </a:rPr>
              <a:t>诗词为骨 科技为翼</a:t>
            </a:r>
          </a:p>
        </p:txBody>
      </p:sp>
    </p:spTree>
    <p:extLst>
      <p:ext uri="{BB962C8B-B14F-4D97-AF65-F5344CB8AC3E}">
        <p14:creationId xmlns:p14="http://schemas.microsoft.com/office/powerpoint/2010/main" val="1643590487"/>
      </p:ext>
    </p:extLst>
  </p:cSld>
  <p:clrMapOvr>
    <a:masterClrMapping/>
  </p:clrMapOvr>
  <p:transition spd="slow" advClick="0" advTm="4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0.01265 L -0.06528 0.15092 C -0.06927 0.17284 -0.09705 0.20586 -0.09705 0.23981 C -0.11423 0.26605 -0.11875 0.30493 -0.12552 0.32592 C -0.13229 0.34691 -0.13385 0.35 -0.13819 0.36543 L -0.15191 0.41882 " pathEditMode="relative" rAng="0" ptsTypes="FffaFF">
                                      <p:cBhvr>
                                        <p:cTn id="6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20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3C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3688" y="-308570"/>
            <a:ext cx="5688632" cy="5688632"/>
          </a:xfrm>
          <a:prstGeom prst="ellipse">
            <a:avLst/>
          </a:prstGeom>
          <a:solidFill>
            <a:srgbClr val="2C3F46"/>
          </a:solidFill>
          <a:ln>
            <a:solidFill>
              <a:srgbClr val="2C3F46"/>
            </a:solidFill>
          </a:ln>
          <a:effectLst>
            <a:outerShdw blurRad="50800" dist="63500" dir="2154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900608" y="0"/>
            <a:ext cx="576064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line01"/>
          <p:cNvCxnSpPr/>
          <p:nvPr/>
        </p:nvCxnSpPr>
        <p:spPr>
          <a:xfrm>
            <a:off x="-680552" y="0"/>
            <a:ext cx="0" cy="5143500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e01"/>
          <p:cNvCxnSpPr/>
          <p:nvPr/>
        </p:nvCxnSpPr>
        <p:spPr>
          <a:xfrm>
            <a:off x="-900608" y="1964817"/>
            <a:ext cx="576064" cy="0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ne01"/>
          <p:cNvCxnSpPr/>
          <p:nvPr/>
        </p:nvCxnSpPr>
        <p:spPr>
          <a:xfrm>
            <a:off x="-544600" y="0"/>
            <a:ext cx="0" cy="5143500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ine01"/>
          <p:cNvCxnSpPr/>
          <p:nvPr/>
        </p:nvCxnSpPr>
        <p:spPr>
          <a:xfrm>
            <a:off x="-900608" y="3178683"/>
            <a:ext cx="576064" cy="0"/>
          </a:xfrm>
          <a:prstGeom prst="line">
            <a:avLst/>
          </a:prstGeom>
          <a:ln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0" y="-20538"/>
            <a:ext cx="9144000" cy="3178683"/>
          </a:xfrm>
          <a:prstGeom prst="rect">
            <a:avLst/>
          </a:prstGeom>
          <a:solidFill>
            <a:srgbClr val="2C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056880" y="4155926"/>
            <a:ext cx="3213218" cy="1131590"/>
          </a:xfrm>
          <a:prstGeom prst="ellipse">
            <a:avLst/>
          </a:prstGeom>
          <a:solidFill>
            <a:srgbClr val="2C3F46"/>
          </a:solidFill>
          <a:ln>
            <a:solidFill>
              <a:srgbClr val="2C3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1763688" y="-20538"/>
            <a:ext cx="5688632" cy="3178683"/>
          </a:xfrm>
          <a:custGeom>
            <a:avLst/>
            <a:gdLst/>
            <a:ahLst/>
            <a:cxnLst/>
            <a:rect l="l" t="t" r="r" b="b"/>
            <a:pathLst>
              <a:path w="5688632" h="3178683">
                <a:moveTo>
                  <a:pt x="1560628" y="0"/>
                </a:moveTo>
                <a:lnTo>
                  <a:pt x="4128004" y="0"/>
                </a:lnTo>
                <a:cubicBezTo>
                  <a:pt x="5054522" y="466864"/>
                  <a:pt x="5688632" y="1427253"/>
                  <a:pt x="5688632" y="2535746"/>
                </a:cubicBezTo>
                <a:cubicBezTo>
                  <a:pt x="5688632" y="2757073"/>
                  <a:pt x="5663352" y="2972496"/>
                  <a:pt x="5612922" y="3178683"/>
                </a:cubicBezTo>
                <a:lnTo>
                  <a:pt x="75710" y="3178683"/>
                </a:lnTo>
                <a:cubicBezTo>
                  <a:pt x="25279" y="2972496"/>
                  <a:pt x="0" y="2757073"/>
                  <a:pt x="0" y="2535746"/>
                </a:cubicBezTo>
                <a:cubicBezTo>
                  <a:pt x="0" y="1427253"/>
                  <a:pt x="634109" y="466864"/>
                  <a:pt x="1560628" y="0"/>
                </a:cubicBezTo>
                <a:close/>
              </a:path>
            </a:pathLst>
          </a:custGeom>
          <a:solidFill>
            <a:srgbClr val="D3CDB7"/>
          </a:solidFill>
          <a:ln>
            <a:solidFill>
              <a:srgbClr val="D3CD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39502"/>
            <a:ext cx="3995226" cy="532467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39623" y="195486"/>
            <a:ext cx="1200329" cy="792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600" dirty="0"/>
              <a:t>贰</a:t>
            </a:r>
          </a:p>
        </p:txBody>
      </p:sp>
      <p:sp>
        <p:nvSpPr>
          <p:cNvPr id="26" name="TextBox 25" hidden="1"/>
          <p:cNvSpPr txBox="1"/>
          <p:nvPr/>
        </p:nvSpPr>
        <p:spPr>
          <a:xfrm>
            <a:off x="3452391" y="1275606"/>
            <a:ext cx="615553" cy="17230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/>
              <a:t>接天莲叶无穷碧</a:t>
            </a:r>
            <a:endParaRPr lang="en-US" altLang="zh-CN" sz="1400" dirty="0"/>
          </a:p>
          <a:p>
            <a:r>
              <a:rPr lang="zh-CN" altLang="en-US" sz="1400" dirty="0"/>
              <a:t>映日荷花别样红</a:t>
            </a:r>
          </a:p>
        </p:txBody>
      </p:sp>
      <p:cxnSp>
        <p:nvCxnSpPr>
          <p:cNvPr id="28" name="直接连接符 27" hidden="1"/>
          <p:cNvCxnSpPr/>
          <p:nvPr/>
        </p:nvCxnSpPr>
        <p:spPr>
          <a:xfrm>
            <a:off x="3131840" y="1203598"/>
            <a:ext cx="792088" cy="0"/>
          </a:xfrm>
          <a:prstGeom prst="line">
            <a:avLst/>
          </a:prstGeom>
          <a:ln w="12700">
            <a:solidFill>
              <a:srgbClr val="2C3F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90" y="516669"/>
            <a:ext cx="2857500" cy="2857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0E4F1C3-08F5-45C8-9DDB-EC2537FE2FE2}"/>
              </a:ext>
            </a:extLst>
          </p:cNvPr>
          <p:cNvSpPr txBox="1"/>
          <p:nvPr/>
        </p:nvSpPr>
        <p:spPr>
          <a:xfrm>
            <a:off x="2796590" y="1164741"/>
            <a:ext cx="166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核心功能演示</a:t>
            </a:r>
          </a:p>
        </p:txBody>
      </p:sp>
    </p:spTree>
    <p:extLst>
      <p:ext uri="{BB962C8B-B14F-4D97-AF65-F5344CB8AC3E}">
        <p14:creationId xmlns:p14="http://schemas.microsoft.com/office/powerpoint/2010/main" val="140333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4000">
        <p14:ripple/>
      </p:transition>
    </mc:Choice>
    <mc:Fallback xmlns="">
      <p:transition spd="slow" advClick="0" advTm="4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line01"/>
          <p:cNvCxnSpPr/>
          <p:nvPr/>
        </p:nvCxnSpPr>
        <p:spPr>
          <a:xfrm>
            <a:off x="5650992" y="0"/>
            <a:ext cx="0" cy="5143500"/>
          </a:xfrm>
          <a:prstGeom prst="line">
            <a:avLst/>
          </a:prstGeom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line01"/>
          <p:cNvCxnSpPr/>
          <p:nvPr/>
        </p:nvCxnSpPr>
        <p:spPr>
          <a:xfrm>
            <a:off x="0" y="3178683"/>
            <a:ext cx="9144000" cy="0"/>
          </a:xfrm>
          <a:prstGeom prst="line">
            <a:avLst/>
          </a:prstGeom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-36512" y="0"/>
            <a:ext cx="9289032" cy="5143500"/>
          </a:xfrm>
          <a:prstGeom prst="rect">
            <a:avLst/>
          </a:prstGeom>
          <a:solidFill>
            <a:srgbClr val="2C3F46"/>
          </a:solidFill>
          <a:ln>
            <a:solidFill>
              <a:srgbClr val="2C3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4" r="14096" b="21112"/>
          <a:stretch/>
        </p:blipFill>
        <p:spPr bwMode="auto">
          <a:xfrm>
            <a:off x="-36512" y="-236562"/>
            <a:ext cx="9342648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131590"/>
            <a:ext cx="2736304" cy="273630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15816" y="1286724"/>
            <a:ext cx="180020" cy="216000"/>
          </a:xfrm>
          <a:prstGeom prst="rect">
            <a:avLst/>
          </a:prstGeom>
          <a:solidFill>
            <a:srgbClr val="2C3F46"/>
          </a:solidFill>
          <a:ln>
            <a:solidFill>
              <a:srgbClr val="2C3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1226" y="1606003"/>
            <a:ext cx="268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根据用户使用习惯实时推荐诗词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75656" y="119430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猜你喜欢</a:t>
            </a:r>
          </a:p>
        </p:txBody>
      </p:sp>
      <p:sp>
        <p:nvSpPr>
          <p:cNvPr id="10" name="矩形 9"/>
          <p:cNvSpPr/>
          <p:nvPr/>
        </p:nvSpPr>
        <p:spPr>
          <a:xfrm>
            <a:off x="6012160" y="3662988"/>
            <a:ext cx="180020" cy="216000"/>
          </a:xfrm>
          <a:prstGeom prst="rect">
            <a:avLst/>
          </a:prstGeom>
          <a:solidFill>
            <a:srgbClr val="2C3F46"/>
          </a:solidFill>
          <a:ln>
            <a:solidFill>
              <a:srgbClr val="2C3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68144" y="4002618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实现搜索功能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92178" y="3570570"/>
            <a:ext cx="140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诗词搜索</a:t>
            </a:r>
          </a:p>
        </p:txBody>
      </p:sp>
      <p:sp>
        <p:nvSpPr>
          <p:cNvPr id="13" name="矩形 12"/>
          <p:cNvSpPr/>
          <p:nvPr/>
        </p:nvSpPr>
        <p:spPr>
          <a:xfrm>
            <a:off x="2915816" y="3693020"/>
            <a:ext cx="180020" cy="216000"/>
          </a:xfrm>
          <a:prstGeom prst="rect">
            <a:avLst/>
          </a:prstGeom>
          <a:solidFill>
            <a:srgbClr val="2C3F46"/>
          </a:solidFill>
          <a:ln>
            <a:solidFill>
              <a:srgbClr val="2C3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5730" y="4009701"/>
            <a:ext cx="2898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根据每首诗类型特点通过计算得出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7681" y="3600602"/>
            <a:ext cx="147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相似古诗</a:t>
            </a:r>
          </a:p>
        </p:txBody>
      </p:sp>
      <p:sp>
        <p:nvSpPr>
          <p:cNvPr id="16" name="矩形 15"/>
          <p:cNvSpPr/>
          <p:nvPr/>
        </p:nvSpPr>
        <p:spPr>
          <a:xfrm>
            <a:off x="6012160" y="1277432"/>
            <a:ext cx="180020" cy="216000"/>
          </a:xfrm>
          <a:prstGeom prst="rect">
            <a:avLst/>
          </a:prstGeom>
          <a:solidFill>
            <a:srgbClr val="2C3F46"/>
          </a:solidFill>
          <a:ln>
            <a:solidFill>
              <a:srgbClr val="2C3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868144" y="1617062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根据用户使用习惯每天按时推送诗词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28183" y="1185014"/>
            <a:ext cx="1440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每日推荐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9999" y="227424"/>
            <a:ext cx="2699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作品核心功能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5730" y="267494"/>
            <a:ext cx="377838" cy="360040"/>
          </a:xfrm>
          <a:prstGeom prst="rect">
            <a:avLst/>
          </a:prstGeom>
          <a:solidFill>
            <a:srgbClr val="2C3F46"/>
          </a:solidFill>
          <a:ln>
            <a:solidFill>
              <a:srgbClr val="2C3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90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:strips/>
      </p:transition>
    </mc:Choice>
    <mc:Fallback xmlns="">
      <p:transition spd="slow" advClick="0" advTm="5000">
        <p:strip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4" grpId="0"/>
      <p:bldP spid="15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line01"/>
          <p:cNvCxnSpPr/>
          <p:nvPr/>
        </p:nvCxnSpPr>
        <p:spPr>
          <a:xfrm>
            <a:off x="5650992" y="0"/>
            <a:ext cx="0" cy="5143500"/>
          </a:xfrm>
          <a:prstGeom prst="line">
            <a:avLst/>
          </a:prstGeom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line01"/>
          <p:cNvCxnSpPr/>
          <p:nvPr/>
        </p:nvCxnSpPr>
        <p:spPr>
          <a:xfrm>
            <a:off x="0" y="3178683"/>
            <a:ext cx="9144000" cy="0"/>
          </a:xfrm>
          <a:prstGeom prst="line">
            <a:avLst/>
          </a:prstGeom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0"/>
            <a:ext cx="9144000" cy="3741523"/>
          </a:xfrm>
          <a:prstGeom prst="rect">
            <a:avLst/>
          </a:prstGeom>
          <a:solidFill>
            <a:srgbClr val="D3CDB7"/>
          </a:solidFill>
          <a:ln>
            <a:solidFill>
              <a:srgbClr val="D3CD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483768" y="-1014109"/>
            <a:ext cx="3558036" cy="4809995"/>
            <a:chOff x="2528718" y="-1790684"/>
            <a:chExt cx="3493294" cy="472247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80000">
              <a:off x="2546535" y="-683190"/>
              <a:ext cx="4413210" cy="2229751"/>
            </a:xfrm>
            <a:prstGeom prst="rect">
              <a:avLst/>
            </a:prstGeom>
          </p:spPr>
        </p:pic>
        <p:sp>
          <p:nvSpPr>
            <p:cNvPr id="7" name="图文框 6"/>
            <p:cNvSpPr/>
            <p:nvPr/>
          </p:nvSpPr>
          <p:spPr>
            <a:xfrm>
              <a:off x="3213700" y="-92547"/>
              <a:ext cx="2808312" cy="3024336"/>
            </a:xfrm>
            <a:prstGeom prst="frame">
              <a:avLst>
                <a:gd name="adj1" fmla="val 6242"/>
              </a:avLst>
            </a:prstGeom>
            <a:solidFill>
              <a:srgbClr val="2C3F46"/>
            </a:solidFill>
            <a:ln>
              <a:solidFill>
                <a:srgbClr val="2C3F4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653064">
              <a:off x="1436989" y="-698955"/>
              <a:ext cx="4413210" cy="2229751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/>
        </p:nvSpPr>
        <p:spPr>
          <a:xfrm>
            <a:off x="0" y="3741523"/>
            <a:ext cx="9144000" cy="1401977"/>
          </a:xfrm>
          <a:prstGeom prst="rect">
            <a:avLst/>
          </a:prstGeom>
          <a:solidFill>
            <a:srgbClr val="2C3F46"/>
          </a:solidFill>
          <a:ln>
            <a:solidFill>
              <a:srgbClr val="2C3F4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046674" y="-1014109"/>
            <a:ext cx="6861857" cy="4809995"/>
            <a:chOff x="1117773" y="-1790684"/>
            <a:chExt cx="6737000" cy="472247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80000">
              <a:off x="2546535" y="-683190"/>
              <a:ext cx="4413210" cy="2229751"/>
            </a:xfrm>
            <a:prstGeom prst="rect">
              <a:avLst/>
            </a:prstGeom>
          </p:spPr>
        </p:pic>
        <p:sp>
          <p:nvSpPr>
            <p:cNvPr id="15" name="图文框 14"/>
            <p:cNvSpPr/>
            <p:nvPr/>
          </p:nvSpPr>
          <p:spPr>
            <a:xfrm>
              <a:off x="3213700" y="-92547"/>
              <a:ext cx="2808312" cy="3024336"/>
            </a:xfrm>
            <a:prstGeom prst="frame">
              <a:avLst>
                <a:gd name="adj1" fmla="val 6242"/>
              </a:avLst>
            </a:prstGeom>
            <a:solidFill>
              <a:srgbClr val="2C3F46"/>
            </a:solidFill>
            <a:ln>
              <a:solidFill>
                <a:srgbClr val="2C3F4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653064">
              <a:off x="1436989" y="-698955"/>
              <a:ext cx="4413210" cy="2229751"/>
            </a:xfrm>
            <a:prstGeom prst="rect">
              <a:avLst/>
            </a:prstGeom>
          </p:spPr>
        </p:pic>
        <p:sp>
          <p:nvSpPr>
            <p:cNvPr id="18" name="图文框 17"/>
            <p:cNvSpPr/>
            <p:nvPr/>
          </p:nvSpPr>
          <p:spPr>
            <a:xfrm>
              <a:off x="6302433" y="-291058"/>
              <a:ext cx="1552340" cy="1413955"/>
            </a:xfrm>
            <a:prstGeom prst="frame">
              <a:avLst>
                <a:gd name="adj1" fmla="val 6242"/>
              </a:avLst>
            </a:prstGeom>
            <a:solidFill>
              <a:srgbClr val="2C3F46"/>
            </a:solidFill>
            <a:ln>
              <a:solidFill>
                <a:srgbClr val="2C3F4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图文框 20"/>
            <p:cNvSpPr/>
            <p:nvPr/>
          </p:nvSpPr>
          <p:spPr>
            <a:xfrm>
              <a:off x="1117773" y="1588532"/>
              <a:ext cx="1552340" cy="848373"/>
            </a:xfrm>
            <a:prstGeom prst="frame">
              <a:avLst>
                <a:gd name="adj1" fmla="val 6242"/>
              </a:avLst>
            </a:prstGeom>
            <a:solidFill>
              <a:srgbClr val="2C3F46"/>
            </a:solidFill>
            <a:ln>
              <a:solidFill>
                <a:srgbClr val="2C3F4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007839" y="3754305"/>
            <a:ext cx="1200329" cy="8069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600" dirty="0">
                <a:solidFill>
                  <a:srgbClr val="D3CDB7"/>
                </a:solidFill>
              </a:rPr>
              <a:t>叁</a:t>
            </a:r>
          </a:p>
        </p:txBody>
      </p:sp>
      <p:sp>
        <p:nvSpPr>
          <p:cNvPr id="24" name="等腰三角形 23"/>
          <p:cNvSpPr/>
          <p:nvPr/>
        </p:nvSpPr>
        <p:spPr>
          <a:xfrm flipV="1">
            <a:off x="4139952" y="5005124"/>
            <a:ext cx="936104" cy="806986"/>
          </a:xfrm>
          <a:prstGeom prst="triangle">
            <a:avLst/>
          </a:prstGeom>
          <a:solidFill>
            <a:srgbClr val="D3CDB7"/>
          </a:solidFill>
          <a:ln>
            <a:solidFill>
              <a:srgbClr val="D3CD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6E973A-EFC8-418B-94C8-4E3EF7A9D931}"/>
              </a:ext>
            </a:extLst>
          </p:cNvPr>
          <p:cNvSpPr txBox="1"/>
          <p:nvPr/>
        </p:nvSpPr>
        <p:spPr>
          <a:xfrm>
            <a:off x="3851920" y="460699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D3CDB7"/>
                </a:solidFill>
              </a:rPr>
              <a:t>核心技术介绍</a:t>
            </a:r>
          </a:p>
        </p:txBody>
      </p:sp>
    </p:spTree>
    <p:extLst>
      <p:ext uri="{BB962C8B-B14F-4D97-AF65-F5344CB8AC3E}">
        <p14:creationId xmlns:p14="http://schemas.microsoft.com/office/powerpoint/2010/main" val="283220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push dir="d"/>
      </p:transition>
    </mc:Choice>
    <mc:Fallback xmlns="">
      <p:transition spd="slow" advClick="0" advTm="4000">
        <p:push dir="d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line01"/>
          <p:cNvCxnSpPr/>
          <p:nvPr/>
        </p:nvCxnSpPr>
        <p:spPr>
          <a:xfrm>
            <a:off x="5650992" y="0"/>
            <a:ext cx="0" cy="5143500"/>
          </a:xfrm>
          <a:prstGeom prst="line">
            <a:avLst/>
          </a:prstGeom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line01"/>
          <p:cNvCxnSpPr/>
          <p:nvPr/>
        </p:nvCxnSpPr>
        <p:spPr>
          <a:xfrm>
            <a:off x="0" y="3178683"/>
            <a:ext cx="9144000" cy="0"/>
          </a:xfrm>
          <a:prstGeom prst="line">
            <a:avLst/>
          </a:prstGeom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-36512" y="0"/>
            <a:ext cx="9289032" cy="5143500"/>
          </a:xfrm>
          <a:prstGeom prst="rect">
            <a:avLst/>
          </a:prstGeom>
          <a:solidFill>
            <a:srgbClr val="2C3F46"/>
          </a:solidFill>
          <a:ln>
            <a:solidFill>
              <a:srgbClr val="2C3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4" r="14096" b="21112"/>
          <a:stretch/>
        </p:blipFill>
        <p:spPr bwMode="auto">
          <a:xfrm>
            <a:off x="7775" y="-128550"/>
            <a:ext cx="9342648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19999" y="227424"/>
            <a:ext cx="4716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推荐系统的大数据架构</a:t>
            </a:r>
          </a:p>
        </p:txBody>
      </p:sp>
      <p:sp>
        <p:nvSpPr>
          <p:cNvPr id="30" name="矩形 29"/>
          <p:cNvSpPr/>
          <p:nvPr/>
        </p:nvSpPr>
        <p:spPr>
          <a:xfrm>
            <a:off x="305730" y="267494"/>
            <a:ext cx="377838" cy="360040"/>
          </a:xfrm>
          <a:prstGeom prst="rect">
            <a:avLst/>
          </a:prstGeom>
          <a:solidFill>
            <a:srgbClr val="2C3F46"/>
          </a:solidFill>
          <a:ln>
            <a:solidFill>
              <a:srgbClr val="2C3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E153EAF-2F33-4306-B7A7-833ECF3F5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0" y="773808"/>
            <a:ext cx="6283384" cy="359588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7B998CF-7CA7-4BA9-931F-15574C5A868D}"/>
              </a:ext>
            </a:extLst>
          </p:cNvPr>
          <p:cNvSpPr txBox="1"/>
          <p:nvPr/>
        </p:nvSpPr>
        <p:spPr>
          <a:xfrm>
            <a:off x="6793705" y="1251779"/>
            <a:ext cx="21440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latin typeface="Times New Roman" panose="02020603050405020304" pitchFamily="18" charset="0"/>
              </a:rPr>
              <a:t>在推荐系统的架构中，我们使用了</a:t>
            </a:r>
            <a:r>
              <a:rPr lang="en-US" altLang="zh-CN" sz="1600" dirty="0">
                <a:latin typeface="Times New Roman" panose="02020603050405020304" pitchFamily="18" charset="0"/>
              </a:rPr>
              <a:t>Flume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</a:rPr>
              <a:t>Hadoop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</a:rPr>
              <a:t>Spark</a:t>
            </a:r>
            <a:r>
              <a:rPr lang="zh-CN" altLang="en-US" sz="1600" dirty="0">
                <a:latin typeface="Times New Roman" panose="02020603050405020304" pitchFamily="18" charset="0"/>
              </a:rPr>
              <a:t>框架，</a:t>
            </a:r>
            <a:r>
              <a:rPr lang="en-US" altLang="zh-CN" sz="1600" dirty="0" err="1">
                <a:latin typeface="Times New Roman" panose="02020603050405020304" pitchFamily="18" charset="0"/>
              </a:rPr>
              <a:t>Word2Vec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 err="1">
                <a:latin typeface="Times New Roman" panose="02020603050405020304" pitchFamily="18" charset="0"/>
              </a:rPr>
              <a:t>SVD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 err="1">
                <a:latin typeface="Times New Roman" panose="02020603050405020304" pitchFamily="18" charset="0"/>
              </a:rPr>
              <a:t>Xgboost+LR</a:t>
            </a:r>
            <a:r>
              <a:rPr lang="zh-CN" altLang="en-US" sz="1600" dirty="0">
                <a:latin typeface="Times New Roman" panose="02020603050405020304" pitchFamily="18" charset="0"/>
              </a:rPr>
              <a:t>模型，以及数据库</a:t>
            </a:r>
            <a:r>
              <a:rPr lang="en-US" altLang="zh-CN" sz="1600" dirty="0">
                <a:latin typeface="Times New Roman" panose="02020603050405020304" pitchFamily="18" charset="0"/>
              </a:rPr>
              <a:t>Redis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 err="1">
                <a:latin typeface="Times New Roman" panose="02020603050405020304" pitchFamily="18" charset="0"/>
              </a:rPr>
              <a:t>Mongodb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 err="1">
                <a:latin typeface="Times New Roman" panose="02020603050405020304" pitchFamily="18" charset="0"/>
              </a:rPr>
              <a:t>Mysql</a:t>
            </a:r>
            <a:endParaRPr lang="zh-CN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9C02BD-F95D-4116-9D72-EE33323E15D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3CDB7"/>
          </a:solidFill>
          <a:ln>
            <a:solidFill>
              <a:srgbClr val="D3CD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3CA4E2-7123-4CAC-A3B4-7F8A3658796F}"/>
              </a:ext>
            </a:extLst>
          </p:cNvPr>
          <p:cNvSpPr/>
          <p:nvPr/>
        </p:nvSpPr>
        <p:spPr>
          <a:xfrm>
            <a:off x="458130" y="419894"/>
            <a:ext cx="377838" cy="360040"/>
          </a:xfrm>
          <a:prstGeom prst="rect">
            <a:avLst/>
          </a:prstGeom>
          <a:solidFill>
            <a:srgbClr val="2C3F46"/>
          </a:solidFill>
          <a:ln>
            <a:solidFill>
              <a:srgbClr val="2C3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9FB8C8A-0A1C-4554-A1AB-A8F2E15DB8ED}"/>
              </a:ext>
            </a:extLst>
          </p:cNvPr>
          <p:cNvSpPr txBox="1"/>
          <p:nvPr/>
        </p:nvSpPr>
        <p:spPr>
          <a:xfrm>
            <a:off x="7164288" y="1131590"/>
            <a:ext cx="1999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Word2Vec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Xgboost+LR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A6E49742-323D-4D26-AF7C-4DF8476FC32A}"/>
              </a:ext>
            </a:extLst>
          </p:cNvPr>
          <p:cNvSpPr txBox="1"/>
          <p:nvPr/>
        </p:nvSpPr>
        <p:spPr>
          <a:xfrm>
            <a:off x="872399" y="379824"/>
            <a:ext cx="4716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推荐系统的大数据架构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7178EC-DBBF-4CE6-AE44-3D22D7D3D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029"/>
            <a:ext cx="6793705" cy="358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:strips/>
      </p:transition>
    </mc:Choice>
    <mc:Fallback xmlns="">
      <p:transition spd="slow" advClick="0" advTm="5000">
        <p:strip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line01"/>
          <p:cNvCxnSpPr/>
          <p:nvPr/>
        </p:nvCxnSpPr>
        <p:spPr>
          <a:xfrm>
            <a:off x="5650992" y="0"/>
            <a:ext cx="0" cy="5143500"/>
          </a:xfrm>
          <a:prstGeom prst="line">
            <a:avLst/>
          </a:prstGeom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line01"/>
          <p:cNvCxnSpPr/>
          <p:nvPr/>
        </p:nvCxnSpPr>
        <p:spPr>
          <a:xfrm>
            <a:off x="0" y="3178683"/>
            <a:ext cx="9144000" cy="0"/>
          </a:xfrm>
          <a:prstGeom prst="line">
            <a:avLst/>
          </a:prstGeom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-36512" y="0"/>
            <a:ext cx="9289032" cy="5143500"/>
          </a:xfrm>
          <a:prstGeom prst="rect">
            <a:avLst/>
          </a:prstGeom>
          <a:solidFill>
            <a:srgbClr val="2C3F46"/>
          </a:solidFill>
          <a:ln>
            <a:solidFill>
              <a:srgbClr val="2C3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4" r="14096" b="21112"/>
          <a:stretch/>
        </p:blipFill>
        <p:spPr bwMode="auto">
          <a:xfrm>
            <a:off x="7775" y="-128550"/>
            <a:ext cx="9342648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19999" y="227424"/>
            <a:ext cx="4716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推荐系统的大数据架构</a:t>
            </a:r>
          </a:p>
        </p:txBody>
      </p:sp>
      <p:sp>
        <p:nvSpPr>
          <p:cNvPr id="30" name="矩形 29"/>
          <p:cNvSpPr/>
          <p:nvPr/>
        </p:nvSpPr>
        <p:spPr>
          <a:xfrm>
            <a:off x="305730" y="267494"/>
            <a:ext cx="377838" cy="360040"/>
          </a:xfrm>
          <a:prstGeom prst="rect">
            <a:avLst/>
          </a:prstGeom>
          <a:solidFill>
            <a:srgbClr val="2C3F46"/>
          </a:solidFill>
          <a:ln>
            <a:solidFill>
              <a:srgbClr val="2C3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E153EAF-2F33-4306-B7A7-833ECF3F5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0" y="773808"/>
            <a:ext cx="6283384" cy="359588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7B998CF-7CA7-4BA9-931F-15574C5A868D}"/>
              </a:ext>
            </a:extLst>
          </p:cNvPr>
          <p:cNvSpPr txBox="1"/>
          <p:nvPr/>
        </p:nvSpPr>
        <p:spPr>
          <a:xfrm>
            <a:off x="6793705" y="1251779"/>
            <a:ext cx="21440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latin typeface="Times New Roman" panose="02020603050405020304" pitchFamily="18" charset="0"/>
              </a:rPr>
              <a:t>在推荐系统的架构中，我们使用了</a:t>
            </a:r>
            <a:r>
              <a:rPr lang="en-US" altLang="zh-CN" sz="1600" dirty="0">
                <a:latin typeface="Times New Roman" panose="02020603050405020304" pitchFamily="18" charset="0"/>
              </a:rPr>
              <a:t>Flume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</a:rPr>
              <a:t>Hadoop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</a:rPr>
              <a:t>Spark</a:t>
            </a:r>
            <a:r>
              <a:rPr lang="zh-CN" altLang="en-US" sz="1600" dirty="0">
                <a:latin typeface="Times New Roman" panose="02020603050405020304" pitchFamily="18" charset="0"/>
              </a:rPr>
              <a:t>框架，</a:t>
            </a:r>
            <a:r>
              <a:rPr lang="en-US" altLang="zh-CN" sz="1600" dirty="0" err="1">
                <a:latin typeface="Times New Roman" panose="02020603050405020304" pitchFamily="18" charset="0"/>
              </a:rPr>
              <a:t>Word2Vec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 err="1">
                <a:latin typeface="Times New Roman" panose="02020603050405020304" pitchFamily="18" charset="0"/>
              </a:rPr>
              <a:t>SVD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 err="1">
                <a:latin typeface="Times New Roman" panose="02020603050405020304" pitchFamily="18" charset="0"/>
              </a:rPr>
              <a:t>Xgboost+LR</a:t>
            </a:r>
            <a:r>
              <a:rPr lang="zh-CN" altLang="en-US" sz="1600" dirty="0">
                <a:latin typeface="Times New Roman" panose="02020603050405020304" pitchFamily="18" charset="0"/>
              </a:rPr>
              <a:t>模型，以及数据库</a:t>
            </a:r>
            <a:r>
              <a:rPr lang="en-US" altLang="zh-CN" sz="1600" dirty="0">
                <a:latin typeface="Times New Roman" panose="02020603050405020304" pitchFamily="18" charset="0"/>
              </a:rPr>
              <a:t>Redis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 err="1">
                <a:latin typeface="Times New Roman" panose="02020603050405020304" pitchFamily="18" charset="0"/>
              </a:rPr>
              <a:t>Mongodb</a:t>
            </a:r>
            <a:r>
              <a:rPr lang="zh-CN" altLang="en-US" sz="1600" dirty="0">
                <a:latin typeface="Times New Roman" panose="02020603050405020304" pitchFamily="18" charset="0"/>
              </a:rPr>
              <a:t>、</a:t>
            </a:r>
            <a:r>
              <a:rPr lang="en-US" altLang="zh-CN" sz="1600" dirty="0" err="1">
                <a:latin typeface="Times New Roman" panose="02020603050405020304" pitchFamily="18" charset="0"/>
              </a:rPr>
              <a:t>Mysql</a:t>
            </a:r>
            <a:endParaRPr lang="zh-CN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9C02BD-F95D-4116-9D72-EE33323E15D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3CDB7"/>
          </a:solidFill>
          <a:ln>
            <a:solidFill>
              <a:srgbClr val="D3CD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3CA4E2-7123-4CAC-A3B4-7F8A3658796F}"/>
              </a:ext>
            </a:extLst>
          </p:cNvPr>
          <p:cNvSpPr/>
          <p:nvPr/>
        </p:nvSpPr>
        <p:spPr>
          <a:xfrm>
            <a:off x="458130" y="419894"/>
            <a:ext cx="377838" cy="360040"/>
          </a:xfrm>
          <a:prstGeom prst="rect">
            <a:avLst/>
          </a:prstGeom>
          <a:solidFill>
            <a:srgbClr val="2C3F46"/>
          </a:solidFill>
          <a:ln>
            <a:solidFill>
              <a:srgbClr val="2C3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2E092C3E-17FE-468F-BED4-3F41FE198AFD}"/>
              </a:ext>
            </a:extLst>
          </p:cNvPr>
          <p:cNvSpPr txBox="1"/>
          <p:nvPr/>
        </p:nvSpPr>
        <p:spPr>
          <a:xfrm>
            <a:off x="872399" y="379824"/>
            <a:ext cx="4716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推荐系统的大数据架构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Flume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的使用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A1AC66-F6B5-4A08-82B5-01EFC5B5A1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291" y="1199828"/>
            <a:ext cx="6486525" cy="264795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075BAB9-BC25-4DDD-B667-88DC50128010}"/>
              </a:ext>
            </a:extLst>
          </p:cNvPr>
          <p:cNvSpPr txBox="1"/>
          <p:nvPr/>
        </p:nvSpPr>
        <p:spPr>
          <a:xfrm>
            <a:off x="6167267" y="773808"/>
            <a:ext cx="288032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：用户行为数据的采集与分发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Source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进入离线层的数据存入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进入在线层的数据传给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Spark-Streaming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 Sink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Avro Sink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Spark-Streaming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zh-CN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47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:strips/>
      </p:transition>
    </mc:Choice>
    <mc:Fallback xmlns="">
      <p:transition spd="slow" advClick="0" advTm="5000">
        <p:strips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SCORM_RATE_SLIDES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8020</TotalTime>
  <Words>688</Words>
  <Application>Microsoft Office PowerPoint</Application>
  <PresentationFormat>全屏显示(16:9)</PresentationFormat>
  <Paragraphs>110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趴在夏日的猫</dc:creator>
  <cp:keywords>www.51pptmoban.com</cp:keywords>
  <cp:lastModifiedBy>Liang</cp:lastModifiedBy>
  <cp:revision>256</cp:revision>
  <dcterms:created xsi:type="dcterms:W3CDTF">2017-07-05T00:36:10Z</dcterms:created>
  <dcterms:modified xsi:type="dcterms:W3CDTF">2020-06-26T23:25:58Z</dcterms:modified>
</cp:coreProperties>
</file>